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62"/>
  </p:notesMasterIdLst>
  <p:sldIdLst>
    <p:sldId id="256" r:id="rId2"/>
    <p:sldId id="257" r:id="rId3"/>
    <p:sldId id="258" r:id="rId4"/>
    <p:sldId id="261" r:id="rId5"/>
    <p:sldId id="264" r:id="rId6"/>
    <p:sldId id="271" r:id="rId7"/>
    <p:sldId id="272" r:id="rId8"/>
    <p:sldId id="273" r:id="rId9"/>
    <p:sldId id="275" r:id="rId10"/>
    <p:sldId id="368" r:id="rId11"/>
    <p:sldId id="369" r:id="rId12"/>
    <p:sldId id="370" r:id="rId13"/>
    <p:sldId id="371" r:id="rId14"/>
    <p:sldId id="372" r:id="rId15"/>
    <p:sldId id="295" r:id="rId16"/>
    <p:sldId id="344" r:id="rId17"/>
    <p:sldId id="305" r:id="rId18"/>
    <p:sldId id="309" r:id="rId19"/>
    <p:sldId id="310" r:id="rId20"/>
    <p:sldId id="311" r:id="rId21"/>
    <p:sldId id="312" r:id="rId22"/>
    <p:sldId id="314" r:id="rId23"/>
    <p:sldId id="316" r:id="rId24"/>
    <p:sldId id="317" r:id="rId25"/>
    <p:sldId id="318" r:id="rId26"/>
    <p:sldId id="319" r:id="rId27"/>
    <p:sldId id="320" r:id="rId28"/>
    <p:sldId id="322" r:id="rId29"/>
    <p:sldId id="324" r:id="rId30"/>
    <p:sldId id="326" r:id="rId31"/>
    <p:sldId id="327" r:id="rId32"/>
    <p:sldId id="332" r:id="rId33"/>
    <p:sldId id="333" r:id="rId34"/>
    <p:sldId id="335" r:id="rId35"/>
    <p:sldId id="350" r:id="rId36"/>
    <p:sldId id="351" r:id="rId37"/>
    <p:sldId id="352" r:id="rId38"/>
    <p:sldId id="360" r:id="rId39"/>
    <p:sldId id="359" r:id="rId40"/>
    <p:sldId id="339" r:id="rId41"/>
    <p:sldId id="364" r:id="rId42"/>
    <p:sldId id="363" r:id="rId43"/>
    <p:sldId id="367" r:id="rId44"/>
    <p:sldId id="373" r:id="rId45"/>
    <p:sldId id="374" r:id="rId46"/>
    <p:sldId id="375" r:id="rId47"/>
    <p:sldId id="376" r:id="rId48"/>
    <p:sldId id="377" r:id="rId49"/>
    <p:sldId id="378" r:id="rId50"/>
    <p:sldId id="379" r:id="rId51"/>
    <p:sldId id="380" r:id="rId52"/>
    <p:sldId id="381" r:id="rId53"/>
    <p:sldId id="382" r:id="rId54"/>
    <p:sldId id="383" r:id="rId55"/>
    <p:sldId id="384" r:id="rId56"/>
    <p:sldId id="385" r:id="rId57"/>
    <p:sldId id="387" r:id="rId58"/>
    <p:sldId id="388" r:id="rId59"/>
    <p:sldId id="389" r:id="rId60"/>
    <p:sldId id="390" r:id="rId61"/>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4660"/>
  </p:normalViewPr>
  <p:slideViewPr>
    <p:cSldViewPr>
      <p:cViewPr varScale="1">
        <p:scale>
          <a:sx n="96" d="100"/>
          <a:sy n="96" d="100"/>
        </p:scale>
        <p:origin x="2040" y="3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E39AF469-591C-E120-70FE-09B0BF59BA5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a:extLst>
              <a:ext uri="{FF2B5EF4-FFF2-40B4-BE49-F238E27FC236}">
                <a16:creationId xmlns:a16="http://schemas.microsoft.com/office/drawing/2014/main" id="{FDDA00F4-3D7F-9896-0276-F39EA1C3FEB6}"/>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E77DE0AB-75B1-4C9C-860B-1E8FBC27869C}" type="datetimeFigureOut">
              <a:rPr lang="zh-TW" altLang="en-US"/>
              <a:pPr>
                <a:defRPr/>
              </a:pPr>
              <a:t>2026/4/2</a:t>
            </a:fld>
            <a:endParaRPr lang="zh-TW" altLang="en-US"/>
          </a:p>
        </p:txBody>
      </p:sp>
      <p:sp>
        <p:nvSpPr>
          <p:cNvPr id="4" name="投影片圖像版面配置區 3">
            <a:extLst>
              <a:ext uri="{FF2B5EF4-FFF2-40B4-BE49-F238E27FC236}">
                <a16:creationId xmlns:a16="http://schemas.microsoft.com/office/drawing/2014/main" id="{BC314CF6-7ABB-49AA-76A2-3B26A00ACD89}"/>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a:extLst>
              <a:ext uri="{FF2B5EF4-FFF2-40B4-BE49-F238E27FC236}">
                <a16:creationId xmlns:a16="http://schemas.microsoft.com/office/drawing/2014/main" id="{C4A135DB-6D11-A034-6953-5210C04F83C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a:extLst>
              <a:ext uri="{FF2B5EF4-FFF2-40B4-BE49-F238E27FC236}">
                <a16:creationId xmlns:a16="http://schemas.microsoft.com/office/drawing/2014/main" id="{5F148A50-80B3-CDAF-1486-F38BD44B47B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a:extLst>
              <a:ext uri="{FF2B5EF4-FFF2-40B4-BE49-F238E27FC236}">
                <a16:creationId xmlns:a16="http://schemas.microsoft.com/office/drawing/2014/main" id="{48802AFF-F3E7-6B63-F40E-32CA8DEBDC0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kumimoji="0" sz="1200">
                <a:latin typeface="Calibri" panose="020F0502020204030204" pitchFamily="34" charset="0"/>
              </a:defRPr>
            </a:lvl1pPr>
          </a:lstStyle>
          <a:p>
            <a:fld id="{61A310EA-723B-405C-90D4-69989FA8B8A7}" type="slidenum">
              <a:rPr lang="zh-TW" altLang="en-US"/>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solidFill>
          <a:schemeClr val="bg2"/>
        </a:solidFill>
        <a:effectLst/>
      </p:bgPr>
    </p:bg>
    <p:spTree>
      <p:nvGrpSpPr>
        <p:cNvPr id="1" name=""/>
        <p:cNvGrpSpPr/>
        <p:nvPr/>
      </p:nvGrpSpPr>
      <p:grpSpPr>
        <a:xfrm>
          <a:off x="0" y="0"/>
          <a:ext cx="0" cy="0"/>
          <a:chOff x="0" y="0"/>
          <a:chExt cx="0" cy="0"/>
        </a:xfrm>
      </p:grpSpPr>
      <p:sp>
        <p:nvSpPr>
          <p:cNvPr id="2" name="矩形 19">
            <a:extLst>
              <a:ext uri="{FF2B5EF4-FFF2-40B4-BE49-F238E27FC236}">
                <a16:creationId xmlns:a16="http://schemas.microsoft.com/office/drawing/2014/main" id="{323B03AD-868D-9800-3B20-21C58143FDFD}"/>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3" name="矩形 20">
            <a:extLst>
              <a:ext uri="{FF2B5EF4-FFF2-40B4-BE49-F238E27FC236}">
                <a16:creationId xmlns:a16="http://schemas.microsoft.com/office/drawing/2014/main" id="{5DB8B25B-5DA2-3EFD-2E6E-41C78EF158A8}"/>
              </a:ext>
            </a:extLst>
          </p:cNvPr>
          <p:cNvSpPr>
            <a:spLocks noChangeArrowheads="1"/>
          </p:cNvSpPr>
          <p:nvPr/>
        </p:nvSpPr>
        <p:spPr bwMode="white">
          <a:xfrm>
            <a:off x="8991600" y="3175"/>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4" name="矩形 21">
            <a:extLst>
              <a:ext uri="{FF2B5EF4-FFF2-40B4-BE49-F238E27FC236}">
                <a16:creationId xmlns:a16="http://schemas.microsoft.com/office/drawing/2014/main" id="{E65DB182-70D1-E319-F2E6-C0B7DECC2BED}"/>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5" name="矩形 23">
            <a:extLst>
              <a:ext uri="{FF2B5EF4-FFF2-40B4-BE49-F238E27FC236}">
                <a16:creationId xmlns:a16="http://schemas.microsoft.com/office/drawing/2014/main" id="{49A691CC-6E7E-36DB-4A8C-0120F1F55585}"/>
              </a:ext>
            </a:extLst>
          </p:cNvPr>
          <p:cNvSpPr>
            <a:spLocks noChangeArrowheads="1"/>
          </p:cNvSpPr>
          <p:nvPr/>
        </p:nvSpPr>
        <p:spPr bwMode="white">
          <a:xfrm>
            <a:off x="0" y="0"/>
            <a:ext cx="9144000" cy="25146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5">
            <a:extLst>
              <a:ext uri="{FF2B5EF4-FFF2-40B4-BE49-F238E27FC236}">
                <a16:creationId xmlns:a16="http://schemas.microsoft.com/office/drawing/2014/main" id="{2619D1B3-C6B6-C602-4E2E-FDD985A307AF}"/>
              </a:ext>
            </a:extLst>
          </p:cNvPr>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7" name="直線接點 6">
            <a:extLst>
              <a:ext uri="{FF2B5EF4-FFF2-40B4-BE49-F238E27FC236}">
                <a16:creationId xmlns:a16="http://schemas.microsoft.com/office/drawing/2014/main" id="{06CCB168-700D-55A7-638D-7C3797F5B555}"/>
              </a:ext>
            </a:extLst>
          </p:cNvPr>
          <p:cNvSpPr>
            <a:spLocks noChangeShapeType="1"/>
          </p:cNvSpPr>
          <p:nvPr/>
        </p:nvSpPr>
        <p:spPr bwMode="auto">
          <a:xfrm>
            <a:off x="155575" y="241935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0" name="矩形 9">
            <a:extLst>
              <a:ext uri="{FF2B5EF4-FFF2-40B4-BE49-F238E27FC236}">
                <a16:creationId xmlns:a16="http://schemas.microsoft.com/office/drawing/2014/main" id="{C90217F8-91E2-B7FD-D59B-3773522BF8CA}"/>
              </a:ext>
            </a:extLst>
          </p:cNvPr>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1" name="橢圓 10">
            <a:extLst>
              <a:ext uri="{FF2B5EF4-FFF2-40B4-BE49-F238E27FC236}">
                <a16:creationId xmlns:a16="http://schemas.microsoft.com/office/drawing/2014/main" id="{B118C200-9BB2-6177-F66F-247E2B031CA4}"/>
              </a:ext>
            </a:extLst>
          </p:cNvPr>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2" name="橢圓 11">
            <a:extLst>
              <a:ext uri="{FF2B5EF4-FFF2-40B4-BE49-F238E27FC236}">
                <a16:creationId xmlns:a16="http://schemas.microsoft.com/office/drawing/2014/main" id="{B34DC52C-16AE-D77E-3CF2-1B8587B41249}"/>
              </a:ext>
            </a:extLst>
          </p:cNvPr>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副標題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a:t>按一下以編輯母片副標題樣式</a:t>
            </a:r>
            <a:endParaRPr lang="en-US"/>
          </a:p>
        </p:txBody>
      </p:sp>
      <p:sp>
        <p:nvSpPr>
          <p:cNvPr id="8" name="標題 7"/>
          <p:cNvSpPr>
            <a:spLocks noGrp="1"/>
          </p:cNvSpPr>
          <p:nvPr>
            <p:ph type="ctrTitle"/>
          </p:nvPr>
        </p:nvSpPr>
        <p:spPr>
          <a:xfrm>
            <a:off x="685800" y="381000"/>
            <a:ext cx="7772400" cy="1752600"/>
          </a:xfrm>
        </p:spPr>
        <p:txBody>
          <a:bodyPr/>
          <a:lstStyle>
            <a:lvl1pPr>
              <a:defRPr sz="4200">
                <a:solidFill>
                  <a:schemeClr val="accent1"/>
                </a:solidFill>
              </a:defRPr>
            </a:lvl1pPr>
          </a:lstStyle>
          <a:p>
            <a:r>
              <a:rPr lang="zh-TW" altLang="en-US"/>
              <a:t>按一下以編輯母片標題樣式</a:t>
            </a:r>
            <a:endParaRPr lang="en-US"/>
          </a:p>
        </p:txBody>
      </p:sp>
      <p:sp>
        <p:nvSpPr>
          <p:cNvPr id="13" name="日期版面配置區 27">
            <a:extLst>
              <a:ext uri="{FF2B5EF4-FFF2-40B4-BE49-F238E27FC236}">
                <a16:creationId xmlns:a16="http://schemas.microsoft.com/office/drawing/2014/main" id="{B758EA77-879D-B0F0-B76E-69337641E3FD}"/>
              </a:ext>
            </a:extLst>
          </p:cNvPr>
          <p:cNvSpPr>
            <a:spLocks noGrp="1"/>
          </p:cNvSpPr>
          <p:nvPr>
            <p:ph type="dt" sz="half" idx="10"/>
          </p:nvPr>
        </p:nvSpPr>
        <p:spPr/>
        <p:txBody>
          <a:bodyPr/>
          <a:lstStyle>
            <a:lvl1pPr>
              <a:defRPr smtClean="0"/>
            </a:lvl1pPr>
          </a:lstStyle>
          <a:p>
            <a:pPr>
              <a:defRPr/>
            </a:pPr>
            <a:fld id="{75B27F1B-4460-4E4F-A912-E643636A45FB}" type="datetime1">
              <a:rPr lang="zh-TW" altLang="en-US"/>
              <a:pPr>
                <a:defRPr/>
              </a:pPr>
              <a:t>2026/4/2</a:t>
            </a:fld>
            <a:endParaRPr lang="en-US" altLang="zh-TW"/>
          </a:p>
        </p:txBody>
      </p:sp>
      <p:sp>
        <p:nvSpPr>
          <p:cNvPr id="14" name="頁尾版面配置區 16">
            <a:extLst>
              <a:ext uri="{FF2B5EF4-FFF2-40B4-BE49-F238E27FC236}">
                <a16:creationId xmlns:a16="http://schemas.microsoft.com/office/drawing/2014/main" id="{EBA42574-FE0C-3876-8A8F-3663EEAACE09}"/>
              </a:ext>
            </a:extLst>
          </p:cNvPr>
          <p:cNvSpPr>
            <a:spLocks noGrp="1"/>
          </p:cNvSpPr>
          <p:nvPr>
            <p:ph type="ftr" sz="quarter" idx="11"/>
          </p:nvPr>
        </p:nvSpPr>
        <p:spPr/>
        <p:txBody>
          <a:bodyPr/>
          <a:lstStyle>
            <a:lvl1pPr>
              <a:defRPr/>
            </a:lvl1pPr>
          </a:lstStyle>
          <a:p>
            <a:pPr>
              <a:defRPr/>
            </a:pPr>
            <a:endParaRPr lang="zh-TW" altLang="en-US"/>
          </a:p>
        </p:txBody>
      </p:sp>
      <p:sp>
        <p:nvSpPr>
          <p:cNvPr id="15" name="投影片編號版面配置區 28">
            <a:extLst>
              <a:ext uri="{FF2B5EF4-FFF2-40B4-BE49-F238E27FC236}">
                <a16:creationId xmlns:a16="http://schemas.microsoft.com/office/drawing/2014/main" id="{75DF09E9-C17E-3A57-DA5B-67E2E06B97E1}"/>
              </a:ext>
            </a:extLst>
          </p:cNvPr>
          <p:cNvSpPr>
            <a:spLocks noGrp="1"/>
          </p:cNvSpPr>
          <p:nvPr>
            <p:ph type="sldNum" sz="quarter" idx="12"/>
          </p:nvPr>
        </p:nvSpPr>
        <p:spPr>
          <a:xfrm>
            <a:off x="4343400" y="2198688"/>
            <a:ext cx="457200" cy="441325"/>
          </a:xfrm>
        </p:spPr>
        <p:txBody>
          <a:bodyPr/>
          <a:lstStyle>
            <a:lvl1pPr>
              <a:defRPr/>
            </a:lvl1pPr>
          </a:lstStyle>
          <a:p>
            <a:fld id="{9E2C033E-053A-4B75-83C1-9BE8C6101C67}" type="slidenum">
              <a:rPr lang="zh-TW" altLang="en-US"/>
              <a:pPr/>
              <a:t>‹#›</a:t>
            </a:fld>
            <a:endParaRPr lang="en-US" altLang="zh-TW"/>
          </a:p>
        </p:txBody>
      </p:sp>
    </p:spTree>
    <p:extLst>
      <p:ext uri="{BB962C8B-B14F-4D97-AF65-F5344CB8AC3E}">
        <p14:creationId xmlns:p14="http://schemas.microsoft.com/office/powerpoint/2010/main" val="105591230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bg>
      <p:bgPr>
        <a:solidFill>
          <a:schemeClr val="bg2"/>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solidFill>
                  <a:schemeClr val="accent3">
                    <a:shade val="75000"/>
                  </a:schemeClr>
                </a:solidFill>
              </a:defRPr>
            </a:lvl1pPr>
          </a:lstStyle>
          <a:p>
            <a:r>
              <a:rPr lang="zh-TW" altLang="en-US"/>
              <a:t>按一下以編輯母片標題樣式</a:t>
            </a:r>
            <a:endParaRPr lang="en-US"/>
          </a:p>
        </p:txBody>
      </p:sp>
      <p:sp>
        <p:nvSpPr>
          <p:cNvPr id="8" name="內容版面配置區 7"/>
          <p:cNvSpPr>
            <a:spLocks noGrp="1"/>
          </p:cNvSpPr>
          <p:nvPr>
            <p:ph sz="quarter" idx="1"/>
          </p:nvPr>
        </p:nvSpPr>
        <p:spPr>
          <a:xfrm>
            <a:off x="301752" y="1527048"/>
            <a:ext cx="8503920" cy="4572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3" name="日期版面配置區 3">
            <a:extLst>
              <a:ext uri="{FF2B5EF4-FFF2-40B4-BE49-F238E27FC236}">
                <a16:creationId xmlns:a16="http://schemas.microsoft.com/office/drawing/2014/main" id="{37A07345-E243-01B3-6D10-572CCF0D08BB}"/>
              </a:ext>
            </a:extLst>
          </p:cNvPr>
          <p:cNvSpPr>
            <a:spLocks noGrp="1"/>
          </p:cNvSpPr>
          <p:nvPr>
            <p:ph type="dt" sz="half" idx="10"/>
          </p:nvPr>
        </p:nvSpPr>
        <p:spPr/>
        <p:txBody>
          <a:bodyPr/>
          <a:lstStyle>
            <a:lvl1pPr>
              <a:defRPr smtClean="0"/>
            </a:lvl1pPr>
          </a:lstStyle>
          <a:p>
            <a:pPr>
              <a:defRPr/>
            </a:pPr>
            <a:fld id="{9E108BAC-A7E9-456C-885B-0BD0092B05DF}" type="datetime1">
              <a:rPr lang="zh-TW" altLang="en-US"/>
              <a:pPr>
                <a:defRPr/>
              </a:pPr>
              <a:t>2026/4/2</a:t>
            </a:fld>
            <a:endParaRPr lang="en-US" altLang="zh-TW"/>
          </a:p>
        </p:txBody>
      </p:sp>
      <p:sp>
        <p:nvSpPr>
          <p:cNvPr id="4" name="頁尾版面配置區 4">
            <a:extLst>
              <a:ext uri="{FF2B5EF4-FFF2-40B4-BE49-F238E27FC236}">
                <a16:creationId xmlns:a16="http://schemas.microsoft.com/office/drawing/2014/main" id="{7EF731CE-EC0D-B48F-6A07-CC965B35F9FD}"/>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a:extLst>
              <a:ext uri="{FF2B5EF4-FFF2-40B4-BE49-F238E27FC236}">
                <a16:creationId xmlns:a16="http://schemas.microsoft.com/office/drawing/2014/main" id="{295A05AF-30ED-6BF3-B501-7C1DD0999BC6}"/>
              </a:ext>
            </a:extLst>
          </p:cNvPr>
          <p:cNvSpPr>
            <a:spLocks noGrp="1"/>
          </p:cNvSpPr>
          <p:nvPr>
            <p:ph type="sldNum" sz="quarter" idx="12"/>
          </p:nvPr>
        </p:nvSpPr>
        <p:spPr>
          <a:xfrm>
            <a:off x="4362450" y="1027113"/>
            <a:ext cx="457200" cy="441325"/>
          </a:xfrm>
        </p:spPr>
        <p:txBody>
          <a:bodyPr/>
          <a:lstStyle>
            <a:lvl1pPr>
              <a:defRPr/>
            </a:lvl1pPr>
          </a:lstStyle>
          <a:p>
            <a:fld id="{42C8E1E3-6DA7-4865-A353-FAA224736664}" type="slidenum">
              <a:rPr lang="zh-TW" altLang="en-US"/>
              <a:pPr/>
              <a:t>‹#›</a:t>
            </a:fld>
            <a:endParaRPr lang="en-US" altLang="zh-TW"/>
          </a:p>
        </p:txBody>
      </p:sp>
    </p:spTree>
    <p:extLst>
      <p:ext uri="{BB962C8B-B14F-4D97-AF65-F5344CB8AC3E}">
        <p14:creationId xmlns:p14="http://schemas.microsoft.com/office/powerpoint/2010/main" val="576729798"/>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4" name="矩形 19">
            <a:extLst>
              <a:ext uri="{FF2B5EF4-FFF2-40B4-BE49-F238E27FC236}">
                <a16:creationId xmlns:a16="http://schemas.microsoft.com/office/drawing/2014/main" id="{5D35CDE6-FD67-65C3-286D-95B689A5A151}"/>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5" name="矩形 20">
            <a:extLst>
              <a:ext uri="{FF2B5EF4-FFF2-40B4-BE49-F238E27FC236}">
                <a16:creationId xmlns:a16="http://schemas.microsoft.com/office/drawing/2014/main" id="{8ACB002B-77ED-3729-14BB-79B8986CA332}"/>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21">
            <a:extLst>
              <a:ext uri="{FF2B5EF4-FFF2-40B4-BE49-F238E27FC236}">
                <a16:creationId xmlns:a16="http://schemas.microsoft.com/office/drawing/2014/main" id="{06CBF6CB-4373-ACBD-FC77-0AF5EDD68CE6}"/>
              </a:ext>
            </a:extLst>
          </p:cNvPr>
          <p:cNvSpPr>
            <a:spLocks noChangeArrowheads="1"/>
          </p:cNvSpPr>
          <p:nvPr/>
        </p:nvSpPr>
        <p:spPr bwMode="white">
          <a:xfrm>
            <a:off x="0" y="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7" name="矩形 23">
            <a:extLst>
              <a:ext uri="{FF2B5EF4-FFF2-40B4-BE49-F238E27FC236}">
                <a16:creationId xmlns:a16="http://schemas.microsoft.com/office/drawing/2014/main" id="{BA488D39-8750-B3BE-DB33-5BEDB0F5DB68}"/>
              </a:ext>
            </a:extLst>
          </p:cNvPr>
          <p:cNvSpPr>
            <a:spLocks noChangeArrowheads="1"/>
          </p:cNvSpPr>
          <p:nvPr/>
        </p:nvSpPr>
        <p:spPr bwMode="white">
          <a:xfrm>
            <a:off x="8991600" y="1905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8" name="矩形 24">
            <a:extLst>
              <a:ext uri="{FF2B5EF4-FFF2-40B4-BE49-F238E27FC236}">
                <a16:creationId xmlns:a16="http://schemas.microsoft.com/office/drawing/2014/main" id="{C582A7FE-0950-4355-1A39-344DDA947EE4}"/>
              </a:ext>
            </a:extLst>
          </p:cNvPr>
          <p:cNvSpPr>
            <a:spLocks noChangeArrowheads="1"/>
          </p:cNvSpPr>
          <p:nvPr/>
        </p:nvSpPr>
        <p:spPr bwMode="white">
          <a:xfrm>
            <a:off x="152400" y="2286000"/>
            <a:ext cx="8832850" cy="304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9" name="矩形 25">
            <a:extLst>
              <a:ext uri="{FF2B5EF4-FFF2-40B4-BE49-F238E27FC236}">
                <a16:creationId xmlns:a16="http://schemas.microsoft.com/office/drawing/2014/main" id="{A7154EC2-FD9F-7C0E-6850-A68497567FA1}"/>
              </a:ext>
            </a:extLst>
          </p:cNvPr>
          <p:cNvSpPr>
            <a:spLocks noChangeArrowheads="1"/>
          </p:cNvSpPr>
          <p:nvPr/>
        </p:nvSpPr>
        <p:spPr bwMode="auto">
          <a:xfrm>
            <a:off x="155575" y="142875"/>
            <a:ext cx="8832850" cy="2139950"/>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10" name="矩形 9">
            <a:extLst>
              <a:ext uri="{FF2B5EF4-FFF2-40B4-BE49-F238E27FC236}">
                <a16:creationId xmlns:a16="http://schemas.microsoft.com/office/drawing/2014/main" id="{2A9605CE-5117-2EB1-C77B-04DB1F4E5A9C}"/>
              </a:ext>
            </a:extLst>
          </p:cNvPr>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矩形 10">
            <a:extLst>
              <a:ext uri="{FF2B5EF4-FFF2-40B4-BE49-F238E27FC236}">
                <a16:creationId xmlns:a16="http://schemas.microsoft.com/office/drawing/2014/main" id="{963ED80D-833C-9618-78D3-0AC0A6D36D72}"/>
              </a:ext>
            </a:extLst>
          </p:cNvPr>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2" name="直線接點 11">
            <a:extLst>
              <a:ext uri="{FF2B5EF4-FFF2-40B4-BE49-F238E27FC236}">
                <a16:creationId xmlns:a16="http://schemas.microsoft.com/office/drawing/2014/main" id="{A93FD7E7-89FB-AF9F-049C-06A53DAEFBDA}"/>
              </a:ext>
            </a:extLst>
          </p:cNvPr>
          <p:cNvSpPr>
            <a:spLocks noChangeShapeType="1"/>
          </p:cNvSpPr>
          <p:nvPr/>
        </p:nvSpPr>
        <p:spPr bwMode="auto">
          <a:xfrm>
            <a:off x="152400" y="2438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3" name="橢圓 12">
            <a:extLst>
              <a:ext uri="{FF2B5EF4-FFF2-40B4-BE49-F238E27FC236}">
                <a16:creationId xmlns:a16="http://schemas.microsoft.com/office/drawing/2014/main" id="{1F85B1BB-22C2-EDB5-186B-05918A4ECDA5}"/>
              </a:ext>
            </a:extLst>
          </p:cNvPr>
          <p:cNvSpPr/>
          <p:nvPr/>
        </p:nvSpPr>
        <p:spPr>
          <a:xfrm>
            <a:off x="4267200" y="211455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橢圓 13">
            <a:extLst>
              <a:ext uri="{FF2B5EF4-FFF2-40B4-BE49-F238E27FC236}">
                <a16:creationId xmlns:a16="http://schemas.microsoft.com/office/drawing/2014/main" id="{2BF00D2C-5CB7-05E2-0D0E-5FA8AFA13E19}"/>
              </a:ext>
            </a:extLst>
          </p:cNvPr>
          <p:cNvSpPr/>
          <p:nvPr/>
        </p:nvSpPr>
        <p:spPr>
          <a:xfrm>
            <a:off x="4362450" y="2209800"/>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文字版面配置區 2"/>
          <p:cNvSpPr>
            <a:spLocks noGrp="1"/>
          </p:cNvSpPr>
          <p:nvPr>
            <p:ph type="body" idx="1"/>
          </p:nvPr>
        </p:nvSpPr>
        <p:spPr>
          <a:xfrm>
            <a:off x="1368426" y="2743200"/>
            <a:ext cx="6480174" cy="1673225"/>
          </a:xfrm>
        </p:spPr>
        <p:txBody>
          <a:bodyPr/>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a:t>按一下以編輯母片文字樣式</a:t>
            </a:r>
          </a:p>
        </p:txBody>
      </p:sp>
      <p:sp>
        <p:nvSpPr>
          <p:cNvPr id="2" name="標題 1"/>
          <p:cNvSpPr>
            <a:spLocks noGrp="1"/>
          </p:cNvSpPr>
          <p:nvPr>
            <p:ph type="title"/>
          </p:nvPr>
        </p:nvSpPr>
        <p:spPr>
          <a:xfrm>
            <a:off x="722313" y="533400"/>
            <a:ext cx="7772400" cy="1524000"/>
          </a:xfrm>
        </p:spPr>
        <p:txBody>
          <a:bodyPr/>
          <a:lstStyle>
            <a:lvl1pPr algn="ctr">
              <a:buNone/>
              <a:defRPr sz="4200" b="0" cap="none" baseline="0">
                <a:solidFill>
                  <a:srgbClr val="FFFFFF"/>
                </a:solidFill>
              </a:defRPr>
            </a:lvl1pPr>
          </a:lstStyle>
          <a:p>
            <a:r>
              <a:rPr lang="zh-TW" altLang="en-US"/>
              <a:t>按一下以編輯母片標題樣式</a:t>
            </a:r>
            <a:endParaRPr lang="en-US"/>
          </a:p>
        </p:txBody>
      </p:sp>
      <p:sp>
        <p:nvSpPr>
          <p:cNvPr id="15" name="頁尾版面配置區 4">
            <a:extLst>
              <a:ext uri="{FF2B5EF4-FFF2-40B4-BE49-F238E27FC236}">
                <a16:creationId xmlns:a16="http://schemas.microsoft.com/office/drawing/2014/main" id="{367E6871-A18E-0368-1D58-01250E87EEB6}"/>
              </a:ext>
            </a:extLst>
          </p:cNvPr>
          <p:cNvSpPr>
            <a:spLocks noGrp="1"/>
          </p:cNvSpPr>
          <p:nvPr>
            <p:ph type="ftr" sz="quarter" idx="10"/>
          </p:nvPr>
        </p:nvSpPr>
        <p:spPr/>
        <p:txBody>
          <a:bodyPr/>
          <a:lstStyle>
            <a:lvl1pPr>
              <a:defRPr/>
            </a:lvl1pPr>
          </a:lstStyle>
          <a:p>
            <a:pPr>
              <a:defRPr/>
            </a:pPr>
            <a:endParaRPr lang="zh-TW" altLang="en-US"/>
          </a:p>
        </p:txBody>
      </p:sp>
      <p:sp>
        <p:nvSpPr>
          <p:cNvPr id="16" name="日期版面配置區 3">
            <a:extLst>
              <a:ext uri="{FF2B5EF4-FFF2-40B4-BE49-F238E27FC236}">
                <a16:creationId xmlns:a16="http://schemas.microsoft.com/office/drawing/2014/main" id="{43B46505-85F9-2B01-C0E1-E622F2C9E901}"/>
              </a:ext>
            </a:extLst>
          </p:cNvPr>
          <p:cNvSpPr>
            <a:spLocks noGrp="1"/>
          </p:cNvSpPr>
          <p:nvPr>
            <p:ph type="dt" sz="half" idx="11"/>
          </p:nvPr>
        </p:nvSpPr>
        <p:spPr/>
        <p:txBody>
          <a:bodyPr/>
          <a:lstStyle>
            <a:lvl1pPr>
              <a:defRPr smtClean="0"/>
            </a:lvl1pPr>
          </a:lstStyle>
          <a:p>
            <a:pPr>
              <a:defRPr/>
            </a:pPr>
            <a:fld id="{C183AA4A-9A2D-4D2A-93F8-260CD4F41667}" type="datetime1">
              <a:rPr lang="zh-TW" altLang="en-US"/>
              <a:pPr>
                <a:defRPr/>
              </a:pPr>
              <a:t>2026/4/2</a:t>
            </a:fld>
            <a:endParaRPr lang="en-US" altLang="zh-TW"/>
          </a:p>
        </p:txBody>
      </p:sp>
      <p:sp>
        <p:nvSpPr>
          <p:cNvPr id="17" name="投影片編號版面配置區 5">
            <a:extLst>
              <a:ext uri="{FF2B5EF4-FFF2-40B4-BE49-F238E27FC236}">
                <a16:creationId xmlns:a16="http://schemas.microsoft.com/office/drawing/2014/main" id="{C60A1085-F625-4600-4358-C4A530238C03}"/>
              </a:ext>
            </a:extLst>
          </p:cNvPr>
          <p:cNvSpPr>
            <a:spLocks noGrp="1"/>
          </p:cNvSpPr>
          <p:nvPr>
            <p:ph type="sldNum" sz="quarter" idx="12"/>
          </p:nvPr>
        </p:nvSpPr>
        <p:spPr>
          <a:xfrm>
            <a:off x="4343400" y="2198688"/>
            <a:ext cx="457200" cy="441325"/>
          </a:xfrm>
        </p:spPr>
        <p:txBody>
          <a:bodyPr/>
          <a:lstStyle>
            <a:lvl1pPr>
              <a:defRPr/>
            </a:lvl1pPr>
          </a:lstStyle>
          <a:p>
            <a:fld id="{0CDA4025-AE5C-4399-85AC-FA972C39C74F}" type="slidenum">
              <a:rPr lang="zh-TW" altLang="en-US"/>
              <a:pPr/>
              <a:t>‹#›</a:t>
            </a:fld>
            <a:endParaRPr lang="en-US" altLang="zh-TW"/>
          </a:p>
        </p:txBody>
      </p:sp>
    </p:spTree>
    <p:extLst>
      <p:ext uri="{BB962C8B-B14F-4D97-AF65-F5344CB8AC3E}">
        <p14:creationId xmlns:p14="http://schemas.microsoft.com/office/powerpoint/2010/main" val="276617744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bg>
      <p:bgPr>
        <a:solidFill>
          <a:schemeClr val="bg2"/>
        </a:solidFill>
        <a:effectLst/>
      </p:bgPr>
    </p:bg>
    <p:spTree>
      <p:nvGrpSpPr>
        <p:cNvPr id="1" name=""/>
        <p:cNvGrpSpPr/>
        <p:nvPr/>
      </p:nvGrpSpPr>
      <p:grpSpPr>
        <a:xfrm>
          <a:off x="0" y="0"/>
          <a:ext cx="0" cy="0"/>
          <a:chOff x="0" y="0"/>
          <a:chExt cx="0" cy="0"/>
        </a:xfrm>
      </p:grpSpPr>
      <p:sp>
        <p:nvSpPr>
          <p:cNvPr id="3" name="直線接點 19">
            <a:extLst>
              <a:ext uri="{FF2B5EF4-FFF2-40B4-BE49-F238E27FC236}">
                <a16:creationId xmlns:a16="http://schemas.microsoft.com/office/drawing/2014/main" id="{1BDD2636-E641-6400-CF04-8D0E2072ABFB}"/>
              </a:ext>
            </a:extLst>
          </p:cNvPr>
          <p:cNvSpPr>
            <a:spLocks noChangeShapeType="1"/>
          </p:cNvSpPr>
          <p:nvPr/>
        </p:nvSpPr>
        <p:spPr bwMode="auto">
          <a:xfrm flipV="1">
            <a:off x="4562475" y="1576388"/>
            <a:ext cx="9525" cy="4818062"/>
          </a:xfrm>
          <a:prstGeom prst="line">
            <a:avLst/>
          </a:prstGeom>
          <a:noFill/>
          <a:ln w="9525" algn="ctr">
            <a:solidFill>
              <a:schemeClr val="tx2"/>
            </a:solidFill>
            <a:prstDash val="sysDash"/>
            <a:round/>
            <a:headEnd/>
            <a:tailEn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2" name="標題 1"/>
          <p:cNvSpPr>
            <a:spLocks noGrp="1"/>
          </p:cNvSpPr>
          <p:nvPr>
            <p:ph type="title"/>
          </p:nvPr>
        </p:nvSpPr>
        <p:spPr>
          <a:xfrm>
            <a:off x="301752" y="228600"/>
            <a:ext cx="8534400" cy="758952"/>
          </a:xfrm>
        </p:spPr>
        <p:txBody>
          <a:bodyPr/>
          <a:lstStyle/>
          <a:p>
            <a:r>
              <a:rPr lang="zh-TW" altLang="en-US"/>
              <a:t>按一下以編輯母片標題樣式</a:t>
            </a:r>
            <a:endParaRPr lang="en-US"/>
          </a:p>
        </p:txBody>
      </p:sp>
      <p:sp>
        <p:nvSpPr>
          <p:cNvPr id="10" name="內容版面配置區 9"/>
          <p:cNvSpPr>
            <a:spLocks noGrp="1"/>
          </p:cNvSpPr>
          <p:nvPr>
            <p:ph sz="half" idx="1"/>
          </p:nvPr>
        </p:nvSpPr>
        <p:spPr>
          <a:xfrm>
            <a:off x="301752" y="1371600"/>
            <a:ext cx="4038600" cy="4681728"/>
          </a:xfrm>
        </p:spPr>
        <p:txBody>
          <a:bodyPr/>
          <a:lstStyle>
            <a:lvl1pPr>
              <a:defRPr sz="2500"/>
            </a:lvl1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12" name="內容版面配置區 11"/>
          <p:cNvSpPr>
            <a:spLocks noGrp="1"/>
          </p:cNvSpPr>
          <p:nvPr>
            <p:ph sz="half" idx="2"/>
          </p:nvPr>
        </p:nvSpPr>
        <p:spPr>
          <a:xfrm>
            <a:off x="4800600" y="1371600"/>
            <a:ext cx="4038600" cy="4681728"/>
          </a:xfrm>
        </p:spPr>
        <p:txBody>
          <a:bodyPr/>
          <a:lstStyle>
            <a:lvl1pPr>
              <a:defRPr sz="2500"/>
            </a:lvl1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日期版面配置區 4">
            <a:extLst>
              <a:ext uri="{FF2B5EF4-FFF2-40B4-BE49-F238E27FC236}">
                <a16:creationId xmlns:a16="http://schemas.microsoft.com/office/drawing/2014/main" id="{A64F8CA2-E655-1D7D-FE64-A2233CD3B1F9}"/>
              </a:ext>
            </a:extLst>
          </p:cNvPr>
          <p:cNvSpPr>
            <a:spLocks noGrp="1"/>
          </p:cNvSpPr>
          <p:nvPr>
            <p:ph type="dt" sz="half" idx="10"/>
          </p:nvPr>
        </p:nvSpPr>
        <p:spPr>
          <a:xfrm>
            <a:off x="5791200" y="6410325"/>
            <a:ext cx="3044825" cy="365125"/>
          </a:xfrm>
        </p:spPr>
        <p:txBody>
          <a:bodyPr/>
          <a:lstStyle>
            <a:lvl1pPr>
              <a:defRPr smtClean="0"/>
            </a:lvl1pPr>
          </a:lstStyle>
          <a:p>
            <a:pPr>
              <a:defRPr/>
            </a:pPr>
            <a:fld id="{ACFB7FFE-1E7C-44DB-AC2A-2422DC23592F}" type="datetime1">
              <a:rPr lang="zh-TW" altLang="en-US"/>
              <a:pPr>
                <a:defRPr/>
              </a:pPr>
              <a:t>2026/4/2</a:t>
            </a:fld>
            <a:endParaRPr lang="en-US" altLang="zh-TW"/>
          </a:p>
        </p:txBody>
      </p:sp>
      <p:sp>
        <p:nvSpPr>
          <p:cNvPr id="5" name="頁尾版面配置區 5">
            <a:extLst>
              <a:ext uri="{FF2B5EF4-FFF2-40B4-BE49-F238E27FC236}">
                <a16:creationId xmlns:a16="http://schemas.microsoft.com/office/drawing/2014/main" id="{101FA706-5A7F-DB65-BE10-F898258EFD53}"/>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6">
            <a:extLst>
              <a:ext uri="{FF2B5EF4-FFF2-40B4-BE49-F238E27FC236}">
                <a16:creationId xmlns:a16="http://schemas.microsoft.com/office/drawing/2014/main" id="{1B7D52B0-F542-9DE2-43F3-E9609B6E80C8}"/>
              </a:ext>
            </a:extLst>
          </p:cNvPr>
          <p:cNvSpPr>
            <a:spLocks noGrp="1"/>
          </p:cNvSpPr>
          <p:nvPr>
            <p:ph type="sldNum" sz="quarter" idx="12"/>
          </p:nvPr>
        </p:nvSpPr>
        <p:spPr/>
        <p:txBody>
          <a:bodyPr/>
          <a:lstStyle>
            <a:lvl1pPr>
              <a:defRPr/>
            </a:lvl1pPr>
          </a:lstStyle>
          <a:p>
            <a:fld id="{D1139557-6ACB-453E-AA2E-1BF07711AF92}" type="slidenum">
              <a:rPr lang="zh-TW" altLang="en-US"/>
              <a:pPr/>
              <a:t>‹#›</a:t>
            </a:fld>
            <a:endParaRPr lang="en-US" altLang="zh-TW"/>
          </a:p>
        </p:txBody>
      </p:sp>
    </p:spTree>
    <p:extLst>
      <p:ext uri="{BB962C8B-B14F-4D97-AF65-F5344CB8AC3E}">
        <p14:creationId xmlns:p14="http://schemas.microsoft.com/office/powerpoint/2010/main" val="3413231797"/>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bg>
      <p:bgPr>
        <a:solidFill>
          <a:schemeClr val="bg2"/>
        </a:solidFill>
        <a:effectLst/>
      </p:bgPr>
    </p:bg>
    <p:spTree>
      <p:nvGrpSpPr>
        <p:cNvPr id="1" name=""/>
        <p:cNvGrpSpPr/>
        <p:nvPr/>
      </p:nvGrpSpPr>
      <p:grpSpPr>
        <a:xfrm>
          <a:off x="0" y="0"/>
          <a:ext cx="0" cy="0"/>
          <a:chOff x="0" y="0"/>
          <a:chExt cx="0" cy="0"/>
        </a:xfrm>
      </p:grpSpPr>
      <p:sp>
        <p:nvSpPr>
          <p:cNvPr id="2" name="直線接點 19">
            <a:extLst>
              <a:ext uri="{FF2B5EF4-FFF2-40B4-BE49-F238E27FC236}">
                <a16:creationId xmlns:a16="http://schemas.microsoft.com/office/drawing/2014/main" id="{DF4029E4-297B-CF55-FFAC-4ECCF3BD5EB0}"/>
              </a:ext>
            </a:extLst>
          </p:cNvPr>
          <p:cNvSpPr>
            <a:spLocks noChangeShapeType="1"/>
          </p:cNvSpPr>
          <p:nvPr/>
        </p:nvSpPr>
        <p:spPr bwMode="auto">
          <a:xfrm flipV="1">
            <a:off x="4572000" y="2200275"/>
            <a:ext cx="0" cy="4187825"/>
          </a:xfrm>
          <a:prstGeom prst="line">
            <a:avLst/>
          </a:prstGeom>
          <a:noFill/>
          <a:ln w="9525" algn="ctr">
            <a:solidFill>
              <a:schemeClr val="tx2"/>
            </a:solidFill>
            <a:prstDash val="sysDash"/>
            <a:round/>
            <a:headEnd/>
            <a:tailEn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5" name="矩形 20">
            <a:extLst>
              <a:ext uri="{FF2B5EF4-FFF2-40B4-BE49-F238E27FC236}">
                <a16:creationId xmlns:a16="http://schemas.microsoft.com/office/drawing/2014/main" id="{4D88146C-0241-5529-FD69-84DBA8A8F014}"/>
              </a:ext>
            </a:extLst>
          </p:cNvPr>
          <p:cNvSpPr>
            <a:spLocks noChangeArrowheads="1"/>
          </p:cNvSpPr>
          <p:nvPr/>
        </p:nvSpPr>
        <p:spPr bwMode="white">
          <a:xfrm>
            <a:off x="0" y="0"/>
            <a:ext cx="9144000" cy="1447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21">
            <a:extLst>
              <a:ext uri="{FF2B5EF4-FFF2-40B4-BE49-F238E27FC236}">
                <a16:creationId xmlns:a16="http://schemas.microsoft.com/office/drawing/2014/main" id="{5A7C4051-F8D0-891A-FF4B-365DD898BDE7}"/>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7" name="矩形 23">
            <a:extLst>
              <a:ext uri="{FF2B5EF4-FFF2-40B4-BE49-F238E27FC236}">
                <a16:creationId xmlns:a16="http://schemas.microsoft.com/office/drawing/2014/main" id="{84831978-2816-E91D-6F9E-26D4B9399E92}"/>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8" name="矩形 24">
            <a:extLst>
              <a:ext uri="{FF2B5EF4-FFF2-40B4-BE49-F238E27FC236}">
                <a16:creationId xmlns:a16="http://schemas.microsoft.com/office/drawing/2014/main" id="{E71A3547-8D91-81F4-E5BC-47C47E8AECFF}"/>
              </a:ext>
            </a:extLst>
          </p:cNvPr>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9" name="矩形 8">
            <a:extLst>
              <a:ext uri="{FF2B5EF4-FFF2-40B4-BE49-F238E27FC236}">
                <a16:creationId xmlns:a16="http://schemas.microsoft.com/office/drawing/2014/main" id="{927E3D2A-CE34-5789-FA97-4FE22A209684}"/>
              </a:ext>
            </a:extLst>
          </p:cNvPr>
          <p:cNvSpPr/>
          <p:nvPr/>
        </p:nvSpPr>
        <p:spPr>
          <a:xfrm>
            <a:off x="152400" y="1371600"/>
            <a:ext cx="8832850"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0" name="矩形 9">
            <a:extLst>
              <a:ext uri="{FF2B5EF4-FFF2-40B4-BE49-F238E27FC236}">
                <a16:creationId xmlns:a16="http://schemas.microsoft.com/office/drawing/2014/main" id="{A9C7E0DF-4059-5220-104B-0FC39A2E19FA}"/>
              </a:ext>
            </a:extLst>
          </p:cNvPr>
          <p:cNvSpPr>
            <a:spLocks noChangeArrowheads="1"/>
          </p:cNvSpPr>
          <p:nvPr/>
        </p:nvSpPr>
        <p:spPr bwMode="auto">
          <a:xfrm>
            <a:off x="146050" y="6391275"/>
            <a:ext cx="8832850" cy="31115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直線接點 10">
            <a:extLst>
              <a:ext uri="{FF2B5EF4-FFF2-40B4-BE49-F238E27FC236}">
                <a16:creationId xmlns:a16="http://schemas.microsoft.com/office/drawing/2014/main" id="{8CDA75A1-F0F6-5C81-2A87-1C31156AE3BB}"/>
              </a:ext>
            </a:extLst>
          </p:cNvPr>
          <p:cNvSpPr>
            <a:spLocks noChangeShapeType="1"/>
          </p:cNvSpPr>
          <p:nvPr/>
        </p:nvSpPr>
        <p:spPr bwMode="auto">
          <a:xfrm>
            <a:off x="152400" y="1279525"/>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矩形 11">
            <a:extLst>
              <a:ext uri="{FF2B5EF4-FFF2-40B4-BE49-F238E27FC236}">
                <a16:creationId xmlns:a16="http://schemas.microsoft.com/office/drawing/2014/main" id="{630089EB-3BFA-19DB-AA21-C063CFF31D77}"/>
              </a:ext>
            </a:extLst>
          </p:cNvPr>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3" name="橢圓 12">
            <a:extLst>
              <a:ext uri="{FF2B5EF4-FFF2-40B4-BE49-F238E27FC236}">
                <a16:creationId xmlns:a16="http://schemas.microsoft.com/office/drawing/2014/main" id="{BE8B9861-2066-BC06-3F4A-759656CEAFC6}"/>
              </a:ext>
            </a:extLst>
          </p:cNvPr>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橢圓 13">
            <a:extLst>
              <a:ext uri="{FF2B5EF4-FFF2-40B4-BE49-F238E27FC236}">
                <a16:creationId xmlns:a16="http://schemas.microsoft.com/office/drawing/2014/main" id="{4B28E2EE-9549-CE74-52CE-DB0D8BE36896}"/>
              </a:ext>
            </a:extLst>
          </p:cNvPr>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文字版面配置區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a:r>
              <a:rPr lang="zh-TW" altLang="en-US"/>
              <a:t>按一下以編輯母片文字樣式</a:t>
            </a:r>
          </a:p>
        </p:txBody>
      </p:sp>
      <p:sp>
        <p:nvSpPr>
          <p:cNvPr id="4" name="文字版面配置區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a:r>
              <a:rPr lang="zh-TW" altLang="en-US"/>
              <a:t>按一下以編輯母片文字樣式</a:t>
            </a:r>
          </a:p>
        </p:txBody>
      </p:sp>
      <p:sp>
        <p:nvSpPr>
          <p:cNvPr id="24" name="內容版面配置區 23"/>
          <p:cNvSpPr>
            <a:spLocks noGrp="1"/>
          </p:cNvSpPr>
          <p:nvPr>
            <p:ph sz="quarter" idx="2"/>
          </p:nvPr>
        </p:nvSpPr>
        <p:spPr>
          <a:xfrm>
            <a:off x="301752" y="2471383"/>
            <a:ext cx="4041648" cy="3818404"/>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26" name="內容版面配置區 25"/>
          <p:cNvSpPr>
            <a:spLocks noGrp="1"/>
          </p:cNvSpPr>
          <p:nvPr>
            <p:ph sz="quarter" idx="4"/>
          </p:nvPr>
        </p:nvSpPr>
        <p:spPr>
          <a:xfrm>
            <a:off x="4800600" y="2471383"/>
            <a:ext cx="4038600" cy="382219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23" name="標題 22"/>
          <p:cNvSpPr>
            <a:spLocks noGrp="1"/>
          </p:cNvSpPr>
          <p:nvPr>
            <p:ph type="title"/>
          </p:nvPr>
        </p:nvSpPr>
        <p:spPr/>
        <p:txBody>
          <a:bodyPr rtlCol="0"/>
          <a:lstStyle/>
          <a:p>
            <a:r>
              <a:rPr lang="zh-TW" altLang="en-US"/>
              <a:t>按一下以編輯母片標題樣式</a:t>
            </a:r>
            <a:endParaRPr lang="en-US"/>
          </a:p>
        </p:txBody>
      </p:sp>
      <p:sp>
        <p:nvSpPr>
          <p:cNvPr id="15" name="日期版面配置區 6">
            <a:extLst>
              <a:ext uri="{FF2B5EF4-FFF2-40B4-BE49-F238E27FC236}">
                <a16:creationId xmlns:a16="http://schemas.microsoft.com/office/drawing/2014/main" id="{E603C30F-696F-5C6F-97DD-43CD96E6812C}"/>
              </a:ext>
            </a:extLst>
          </p:cNvPr>
          <p:cNvSpPr>
            <a:spLocks noGrp="1"/>
          </p:cNvSpPr>
          <p:nvPr>
            <p:ph type="dt" sz="half" idx="10"/>
          </p:nvPr>
        </p:nvSpPr>
        <p:spPr/>
        <p:txBody>
          <a:bodyPr/>
          <a:lstStyle>
            <a:lvl1pPr>
              <a:defRPr smtClean="0"/>
            </a:lvl1pPr>
          </a:lstStyle>
          <a:p>
            <a:pPr>
              <a:defRPr/>
            </a:pPr>
            <a:fld id="{80B3392D-3415-4C14-8DA9-C233A0109A58}" type="datetime1">
              <a:rPr lang="zh-TW" altLang="en-US"/>
              <a:pPr>
                <a:defRPr/>
              </a:pPr>
              <a:t>2026/4/2</a:t>
            </a:fld>
            <a:endParaRPr lang="en-US" altLang="zh-TW"/>
          </a:p>
        </p:txBody>
      </p:sp>
      <p:sp>
        <p:nvSpPr>
          <p:cNvPr id="16" name="頁尾版面配置區 7">
            <a:extLst>
              <a:ext uri="{FF2B5EF4-FFF2-40B4-BE49-F238E27FC236}">
                <a16:creationId xmlns:a16="http://schemas.microsoft.com/office/drawing/2014/main" id="{A528B859-B65A-FC2F-C4C1-93F52B88DC5D}"/>
              </a:ext>
            </a:extLst>
          </p:cNvPr>
          <p:cNvSpPr>
            <a:spLocks noGrp="1"/>
          </p:cNvSpPr>
          <p:nvPr>
            <p:ph type="ftr" sz="quarter" idx="11"/>
          </p:nvPr>
        </p:nvSpPr>
        <p:spPr>
          <a:xfrm>
            <a:off x="304800" y="6410325"/>
            <a:ext cx="3581400" cy="365125"/>
          </a:xfrm>
        </p:spPr>
        <p:txBody>
          <a:bodyPr/>
          <a:lstStyle>
            <a:lvl1pPr>
              <a:defRPr/>
            </a:lvl1pPr>
          </a:lstStyle>
          <a:p>
            <a:pPr>
              <a:defRPr/>
            </a:pPr>
            <a:endParaRPr lang="zh-TW" altLang="en-US"/>
          </a:p>
        </p:txBody>
      </p:sp>
      <p:sp>
        <p:nvSpPr>
          <p:cNvPr id="17" name="投影片編號版面配置區 8">
            <a:extLst>
              <a:ext uri="{FF2B5EF4-FFF2-40B4-BE49-F238E27FC236}">
                <a16:creationId xmlns:a16="http://schemas.microsoft.com/office/drawing/2014/main" id="{B6964AC5-50A8-48F8-BDA9-7C6F95F8FD57}"/>
              </a:ext>
            </a:extLst>
          </p:cNvPr>
          <p:cNvSpPr>
            <a:spLocks noGrp="1"/>
          </p:cNvSpPr>
          <p:nvPr>
            <p:ph type="sldNum" sz="quarter" idx="12"/>
          </p:nvPr>
        </p:nvSpPr>
        <p:spPr>
          <a:xfrm>
            <a:off x="4343400" y="1042988"/>
            <a:ext cx="457200" cy="441325"/>
          </a:xfrm>
        </p:spPr>
        <p:txBody>
          <a:bodyPr/>
          <a:lstStyle>
            <a:lvl1pPr>
              <a:defRPr/>
            </a:lvl1pPr>
          </a:lstStyle>
          <a:p>
            <a:fld id="{7DAB9696-A680-425B-AAAB-F9287AB0F0A0}" type="slidenum">
              <a:rPr lang="zh-TW" altLang="en-US"/>
              <a:pPr/>
              <a:t>‹#›</a:t>
            </a:fld>
            <a:endParaRPr lang="en-US" altLang="zh-TW"/>
          </a:p>
        </p:txBody>
      </p:sp>
    </p:spTree>
    <p:extLst>
      <p:ext uri="{BB962C8B-B14F-4D97-AF65-F5344CB8AC3E}">
        <p14:creationId xmlns:p14="http://schemas.microsoft.com/office/powerpoint/2010/main" val="1515936985"/>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endParaRPr lang="en-US"/>
          </a:p>
        </p:txBody>
      </p:sp>
      <p:sp>
        <p:nvSpPr>
          <p:cNvPr id="3" name="日期版面配置區 2">
            <a:extLst>
              <a:ext uri="{FF2B5EF4-FFF2-40B4-BE49-F238E27FC236}">
                <a16:creationId xmlns:a16="http://schemas.microsoft.com/office/drawing/2014/main" id="{7428CFAE-1188-37C0-336A-001488429DD3}"/>
              </a:ext>
            </a:extLst>
          </p:cNvPr>
          <p:cNvSpPr>
            <a:spLocks noGrp="1"/>
          </p:cNvSpPr>
          <p:nvPr>
            <p:ph type="dt" sz="half" idx="10"/>
          </p:nvPr>
        </p:nvSpPr>
        <p:spPr/>
        <p:txBody>
          <a:bodyPr/>
          <a:lstStyle>
            <a:lvl1pPr>
              <a:defRPr smtClean="0"/>
            </a:lvl1pPr>
          </a:lstStyle>
          <a:p>
            <a:pPr>
              <a:defRPr/>
            </a:pPr>
            <a:fld id="{76745741-D75C-46F4-969E-3779DD570ABB}" type="datetime1">
              <a:rPr lang="zh-TW" altLang="en-US"/>
              <a:pPr>
                <a:defRPr/>
              </a:pPr>
              <a:t>2026/4/2</a:t>
            </a:fld>
            <a:endParaRPr lang="en-US" altLang="zh-TW"/>
          </a:p>
        </p:txBody>
      </p:sp>
      <p:sp>
        <p:nvSpPr>
          <p:cNvPr id="4" name="頁尾版面配置區 3">
            <a:extLst>
              <a:ext uri="{FF2B5EF4-FFF2-40B4-BE49-F238E27FC236}">
                <a16:creationId xmlns:a16="http://schemas.microsoft.com/office/drawing/2014/main" id="{9395C64C-DD39-3E04-FD4B-5273EA1CADEF}"/>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4">
            <a:extLst>
              <a:ext uri="{FF2B5EF4-FFF2-40B4-BE49-F238E27FC236}">
                <a16:creationId xmlns:a16="http://schemas.microsoft.com/office/drawing/2014/main" id="{95D64751-B5BF-9777-7C86-7EB4CB8B2BE3}"/>
              </a:ext>
            </a:extLst>
          </p:cNvPr>
          <p:cNvSpPr>
            <a:spLocks noGrp="1"/>
          </p:cNvSpPr>
          <p:nvPr>
            <p:ph type="sldNum" sz="quarter" idx="12"/>
          </p:nvPr>
        </p:nvSpPr>
        <p:spPr>
          <a:xfrm>
            <a:off x="4343400" y="1036638"/>
            <a:ext cx="457200" cy="441325"/>
          </a:xfrm>
        </p:spPr>
        <p:txBody>
          <a:bodyPr/>
          <a:lstStyle>
            <a:lvl1pPr>
              <a:defRPr/>
            </a:lvl1pPr>
          </a:lstStyle>
          <a:p>
            <a:fld id="{D89ECE78-4772-4A56-B16D-F10DA48030AD}" type="slidenum">
              <a:rPr lang="zh-TW" altLang="en-US"/>
              <a:pPr/>
              <a:t>‹#›</a:t>
            </a:fld>
            <a:endParaRPr lang="en-US" altLang="zh-TW"/>
          </a:p>
        </p:txBody>
      </p:sp>
    </p:spTree>
    <p:extLst>
      <p:ext uri="{BB962C8B-B14F-4D97-AF65-F5344CB8AC3E}">
        <p14:creationId xmlns:p14="http://schemas.microsoft.com/office/powerpoint/2010/main" val="404775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矩形 19">
            <a:extLst>
              <a:ext uri="{FF2B5EF4-FFF2-40B4-BE49-F238E27FC236}">
                <a16:creationId xmlns:a16="http://schemas.microsoft.com/office/drawing/2014/main" id="{B0D4CDEC-3596-5956-9086-3A6DCEBAB356}"/>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3" name="矩形 20">
            <a:extLst>
              <a:ext uri="{FF2B5EF4-FFF2-40B4-BE49-F238E27FC236}">
                <a16:creationId xmlns:a16="http://schemas.microsoft.com/office/drawing/2014/main" id="{F9768001-3E11-5713-A920-35072F61836C}"/>
              </a:ext>
            </a:extLst>
          </p:cNvPr>
          <p:cNvSpPr>
            <a:spLocks noChangeArrowheads="1"/>
          </p:cNvSpPr>
          <p:nvPr/>
        </p:nvSpPr>
        <p:spPr bwMode="white">
          <a:xfrm>
            <a:off x="0" y="0"/>
            <a:ext cx="9144000" cy="1555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4" name="矩形 21">
            <a:extLst>
              <a:ext uri="{FF2B5EF4-FFF2-40B4-BE49-F238E27FC236}">
                <a16:creationId xmlns:a16="http://schemas.microsoft.com/office/drawing/2014/main" id="{78818F2B-85F8-769B-C5AB-6F00194EEE94}"/>
              </a:ext>
            </a:extLst>
          </p:cNvPr>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5" name="矩形 23">
            <a:extLst>
              <a:ext uri="{FF2B5EF4-FFF2-40B4-BE49-F238E27FC236}">
                <a16:creationId xmlns:a16="http://schemas.microsoft.com/office/drawing/2014/main" id="{E228339A-4B86-D0F5-5D6D-8BBA51D3F9F1}"/>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5">
            <a:extLst>
              <a:ext uri="{FF2B5EF4-FFF2-40B4-BE49-F238E27FC236}">
                <a16:creationId xmlns:a16="http://schemas.microsoft.com/office/drawing/2014/main" id="{DDF1683A-42D1-BB81-362C-84F2E75BE54C}"/>
              </a:ext>
            </a:extLst>
          </p:cNvPr>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7" name="矩形 6">
            <a:extLst>
              <a:ext uri="{FF2B5EF4-FFF2-40B4-BE49-F238E27FC236}">
                <a16:creationId xmlns:a16="http://schemas.microsoft.com/office/drawing/2014/main" id="{0AE5232E-7BAA-C770-2D24-D789B5DE0926}"/>
              </a:ext>
            </a:extLst>
          </p:cNvPr>
          <p:cNvSpPr>
            <a:spLocks noChangeArrowheads="1"/>
          </p:cNvSpPr>
          <p:nvPr/>
        </p:nvSpPr>
        <p:spPr bwMode="auto">
          <a:xfrm>
            <a:off x="152400" y="15875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8" name="日期版面配置區 1">
            <a:extLst>
              <a:ext uri="{FF2B5EF4-FFF2-40B4-BE49-F238E27FC236}">
                <a16:creationId xmlns:a16="http://schemas.microsoft.com/office/drawing/2014/main" id="{6B8A4CDB-11E2-4E1C-EA86-1F37057DBC36}"/>
              </a:ext>
            </a:extLst>
          </p:cNvPr>
          <p:cNvSpPr>
            <a:spLocks noGrp="1"/>
          </p:cNvSpPr>
          <p:nvPr>
            <p:ph type="dt" sz="half" idx="10"/>
          </p:nvPr>
        </p:nvSpPr>
        <p:spPr/>
        <p:txBody>
          <a:bodyPr/>
          <a:lstStyle>
            <a:lvl1pPr>
              <a:defRPr smtClean="0"/>
            </a:lvl1pPr>
          </a:lstStyle>
          <a:p>
            <a:pPr>
              <a:defRPr/>
            </a:pPr>
            <a:fld id="{469847F0-AA09-46E1-9574-41AD79F6FB0B}" type="datetime1">
              <a:rPr lang="zh-TW" altLang="en-US"/>
              <a:pPr>
                <a:defRPr/>
              </a:pPr>
              <a:t>2026/4/2</a:t>
            </a:fld>
            <a:endParaRPr lang="en-US" altLang="zh-TW"/>
          </a:p>
        </p:txBody>
      </p:sp>
      <p:sp>
        <p:nvSpPr>
          <p:cNvPr id="9" name="頁尾版面配置區 2">
            <a:extLst>
              <a:ext uri="{FF2B5EF4-FFF2-40B4-BE49-F238E27FC236}">
                <a16:creationId xmlns:a16="http://schemas.microsoft.com/office/drawing/2014/main" id="{2B37312D-42A9-1406-3899-A048C71946E4}"/>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3">
            <a:extLst>
              <a:ext uri="{FF2B5EF4-FFF2-40B4-BE49-F238E27FC236}">
                <a16:creationId xmlns:a16="http://schemas.microsoft.com/office/drawing/2014/main" id="{B67BEF78-9210-85BB-E8D4-EDBE4AAA44F2}"/>
              </a:ext>
            </a:extLst>
          </p:cNvPr>
          <p:cNvSpPr>
            <a:spLocks noGrp="1"/>
          </p:cNvSpPr>
          <p:nvPr>
            <p:ph type="sldNum" sz="quarter" idx="12"/>
          </p:nvPr>
        </p:nvSpPr>
        <p:spPr>
          <a:xfrm>
            <a:off x="4267200" y="6324600"/>
            <a:ext cx="609600" cy="441325"/>
          </a:xfrm>
        </p:spPr>
        <p:txBody>
          <a:bodyPr/>
          <a:lstStyle>
            <a:lvl1pPr>
              <a:defRPr>
                <a:solidFill>
                  <a:srgbClr val="FFFFFF"/>
                </a:solidFill>
              </a:defRPr>
            </a:lvl1pPr>
          </a:lstStyle>
          <a:p>
            <a:fld id="{CE877FD5-C37E-468F-9303-E64C707C62C6}" type="slidenum">
              <a:rPr lang="zh-TW" altLang="en-US"/>
              <a:pPr/>
              <a:t>‹#›</a:t>
            </a:fld>
            <a:endParaRPr lang="en-US" altLang="zh-TW"/>
          </a:p>
        </p:txBody>
      </p:sp>
    </p:spTree>
    <p:extLst>
      <p:ext uri="{BB962C8B-B14F-4D97-AF65-F5344CB8AC3E}">
        <p14:creationId xmlns:p14="http://schemas.microsoft.com/office/powerpoint/2010/main" val="3784239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9EEB493-3787-B986-B491-A7130478523A}"/>
              </a:ext>
            </a:extLst>
          </p:cNvPr>
          <p:cNvSpPr>
            <a:spLocks noChangeArrowheads="1"/>
          </p:cNvSpPr>
          <p:nvPr/>
        </p:nvSpPr>
        <p:spPr bwMode="auto">
          <a:xfrm>
            <a:off x="152400" y="152400"/>
            <a:ext cx="8832850" cy="304800"/>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5" name="矩形 20">
            <a:extLst>
              <a:ext uri="{FF2B5EF4-FFF2-40B4-BE49-F238E27FC236}">
                <a16:creationId xmlns:a16="http://schemas.microsoft.com/office/drawing/2014/main" id="{B169803C-A454-7B4A-914C-D251655A8F76}"/>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21">
            <a:extLst>
              <a:ext uri="{FF2B5EF4-FFF2-40B4-BE49-F238E27FC236}">
                <a16:creationId xmlns:a16="http://schemas.microsoft.com/office/drawing/2014/main" id="{D622D734-4243-525E-0D96-2CE6B097B951}"/>
              </a:ext>
            </a:extLst>
          </p:cNvPr>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7" name="矩形 23">
            <a:extLst>
              <a:ext uri="{FF2B5EF4-FFF2-40B4-BE49-F238E27FC236}">
                <a16:creationId xmlns:a16="http://schemas.microsoft.com/office/drawing/2014/main" id="{FB3E8A3B-0D15-0D1C-BB90-4E32E77E7923}"/>
              </a:ext>
            </a:extLst>
          </p:cNvPr>
          <p:cNvSpPr>
            <a:spLocks noChangeArrowheads="1"/>
          </p:cNvSpPr>
          <p:nvPr/>
        </p:nvSpPr>
        <p:spPr bwMode="white">
          <a:xfrm>
            <a:off x="0" y="0"/>
            <a:ext cx="9144000" cy="119063"/>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8" name="矩形 24">
            <a:extLst>
              <a:ext uri="{FF2B5EF4-FFF2-40B4-BE49-F238E27FC236}">
                <a16:creationId xmlns:a16="http://schemas.microsoft.com/office/drawing/2014/main" id="{086BB9E0-3EB5-7D5F-F567-814496FEAE94}"/>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9" name="矩形 8">
            <a:extLst>
              <a:ext uri="{FF2B5EF4-FFF2-40B4-BE49-F238E27FC236}">
                <a16:creationId xmlns:a16="http://schemas.microsoft.com/office/drawing/2014/main" id="{E8332223-8B7A-9BC7-DCAE-C436F7B90C74}"/>
              </a:ext>
            </a:extLst>
          </p:cNvPr>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0" name="矩形 9">
            <a:extLst>
              <a:ext uri="{FF2B5EF4-FFF2-40B4-BE49-F238E27FC236}">
                <a16:creationId xmlns:a16="http://schemas.microsoft.com/office/drawing/2014/main" id="{76FD9E40-A236-9AD3-9223-D6D0466265E0}"/>
              </a:ext>
            </a:extLst>
          </p:cNvPr>
          <p:cNvSpPr>
            <a:spLocks noChangeArrowheads="1"/>
          </p:cNvSpPr>
          <p:nvPr/>
        </p:nvSpPr>
        <p:spPr bwMode="auto">
          <a:xfrm>
            <a:off x="152400" y="152400"/>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1" name="直線接點 10">
            <a:extLst>
              <a:ext uri="{FF2B5EF4-FFF2-40B4-BE49-F238E27FC236}">
                <a16:creationId xmlns:a16="http://schemas.microsoft.com/office/drawing/2014/main" id="{9A484699-703E-3B25-0F2C-7B24F118D98F}"/>
              </a:ext>
            </a:extLst>
          </p:cNvPr>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橢圓 11">
            <a:extLst>
              <a:ext uri="{FF2B5EF4-FFF2-40B4-BE49-F238E27FC236}">
                <a16:creationId xmlns:a16="http://schemas.microsoft.com/office/drawing/2014/main" id="{1DB7A12C-DAB7-652A-3727-91D24E22AFBA}"/>
              </a:ext>
            </a:extLst>
          </p:cNvPr>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3" name="橢圓 12">
            <a:extLst>
              <a:ext uri="{FF2B5EF4-FFF2-40B4-BE49-F238E27FC236}">
                <a16:creationId xmlns:a16="http://schemas.microsoft.com/office/drawing/2014/main" id="{084D0A2A-42D6-6A00-57F4-C796FCA943F7}"/>
              </a:ext>
            </a:extLst>
          </p:cNvPr>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矩形 13">
            <a:extLst>
              <a:ext uri="{FF2B5EF4-FFF2-40B4-BE49-F238E27FC236}">
                <a16:creationId xmlns:a16="http://schemas.microsoft.com/office/drawing/2014/main" id="{8D478DCB-7F8B-E700-CB19-DA9FF836D6B8}"/>
              </a:ext>
            </a:extLst>
          </p:cNvPr>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2" name="標題 1"/>
          <p:cNvSpPr>
            <a:spLocks noGrp="1"/>
          </p:cNvSpPr>
          <p:nvPr>
            <p:ph type="title"/>
          </p:nvPr>
        </p:nvSpPr>
        <p:spPr>
          <a:xfrm>
            <a:off x="381000" y="914400"/>
            <a:ext cx="2362200" cy="990600"/>
          </a:xfrm>
        </p:spPr>
        <p:txBody>
          <a:bodyPr>
            <a:noAutofit/>
          </a:bodyPr>
          <a:lstStyle>
            <a:lvl1pPr algn="l">
              <a:buNone/>
              <a:defRPr sz="2200" b="1">
                <a:solidFill>
                  <a:srgbClr val="FFFFFF"/>
                </a:solidFill>
              </a:defRPr>
            </a:lvl1pPr>
          </a:lstStyle>
          <a:p>
            <a:r>
              <a:rPr lang="zh-TW" altLang="en-US"/>
              <a:t>按一下以編輯母片標題樣式</a:t>
            </a:r>
            <a:endParaRPr lang="en-US"/>
          </a:p>
        </p:txBody>
      </p:sp>
      <p:sp>
        <p:nvSpPr>
          <p:cNvPr id="3" name="文字版面配置區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a:r>
              <a:rPr lang="zh-TW" altLang="en-US"/>
              <a:t>按一下以編輯母片文字樣式</a:t>
            </a:r>
          </a:p>
        </p:txBody>
      </p:sp>
      <p:sp>
        <p:nvSpPr>
          <p:cNvPr id="20" name="內容版面配置區 19"/>
          <p:cNvSpPr>
            <a:spLocks noGrp="1"/>
          </p:cNvSpPr>
          <p:nvPr>
            <p:ph sz="quarter" idx="1"/>
          </p:nvPr>
        </p:nvSpPr>
        <p:spPr>
          <a:xfrm>
            <a:off x="3124200" y="685800"/>
            <a:ext cx="5638800" cy="5410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15" name="投影片編號版面配置區 6">
            <a:extLst>
              <a:ext uri="{FF2B5EF4-FFF2-40B4-BE49-F238E27FC236}">
                <a16:creationId xmlns:a16="http://schemas.microsoft.com/office/drawing/2014/main" id="{CF2E3175-A31B-D33A-E3D4-B0220B37DE99}"/>
              </a:ext>
            </a:extLst>
          </p:cNvPr>
          <p:cNvSpPr>
            <a:spLocks noGrp="1"/>
          </p:cNvSpPr>
          <p:nvPr>
            <p:ph type="sldNum" sz="quarter" idx="10"/>
          </p:nvPr>
        </p:nvSpPr>
        <p:spPr>
          <a:xfrm>
            <a:off x="1371600" y="312738"/>
            <a:ext cx="457200" cy="441325"/>
          </a:xfrm>
        </p:spPr>
        <p:txBody>
          <a:bodyPr/>
          <a:lstStyle>
            <a:lvl1pPr>
              <a:defRPr/>
            </a:lvl1pPr>
          </a:lstStyle>
          <a:p>
            <a:fld id="{BB65C9A9-AC85-4A6F-B1B7-B8D11FDCECDD}" type="slidenum">
              <a:rPr lang="zh-TW" altLang="en-US"/>
              <a:pPr/>
              <a:t>‹#›</a:t>
            </a:fld>
            <a:endParaRPr lang="en-US" altLang="zh-TW"/>
          </a:p>
        </p:txBody>
      </p:sp>
      <p:sp>
        <p:nvSpPr>
          <p:cNvPr id="16" name="日期版面配置區 4">
            <a:extLst>
              <a:ext uri="{FF2B5EF4-FFF2-40B4-BE49-F238E27FC236}">
                <a16:creationId xmlns:a16="http://schemas.microsoft.com/office/drawing/2014/main" id="{E738C5C0-9B05-59C0-78D9-E7B1C25D03D6}"/>
              </a:ext>
            </a:extLst>
          </p:cNvPr>
          <p:cNvSpPr>
            <a:spLocks noGrp="1"/>
          </p:cNvSpPr>
          <p:nvPr>
            <p:ph type="dt" sz="half" idx="11"/>
          </p:nvPr>
        </p:nvSpPr>
        <p:spPr/>
        <p:txBody>
          <a:bodyPr/>
          <a:lstStyle>
            <a:lvl1pPr>
              <a:defRPr smtClean="0"/>
            </a:lvl1pPr>
          </a:lstStyle>
          <a:p>
            <a:pPr>
              <a:defRPr/>
            </a:pPr>
            <a:fld id="{72218026-C9E7-4F82-A43F-5ECD5A3A6D24}" type="datetime1">
              <a:rPr lang="zh-TW" altLang="en-US"/>
              <a:pPr>
                <a:defRPr/>
              </a:pPr>
              <a:t>2026/4/2</a:t>
            </a:fld>
            <a:endParaRPr lang="en-US" altLang="zh-TW"/>
          </a:p>
        </p:txBody>
      </p:sp>
      <p:sp>
        <p:nvSpPr>
          <p:cNvPr id="17" name="頁尾版面配置區 5">
            <a:extLst>
              <a:ext uri="{FF2B5EF4-FFF2-40B4-BE49-F238E27FC236}">
                <a16:creationId xmlns:a16="http://schemas.microsoft.com/office/drawing/2014/main" id="{D18A2053-4F09-FC2F-5CF6-612F97114974}"/>
              </a:ext>
            </a:extLst>
          </p:cNvPr>
          <p:cNvSpPr>
            <a:spLocks noGrp="1"/>
          </p:cNvSpPr>
          <p:nvPr>
            <p:ph type="ftr" sz="quarter" idx="12"/>
          </p:nvPr>
        </p:nvSpPr>
        <p:spPr>
          <a:xfrm>
            <a:off x="301625" y="6410325"/>
            <a:ext cx="3382963" cy="366713"/>
          </a:xfrm>
        </p:spPr>
        <p:txBody>
          <a:bodyPr/>
          <a:lstStyle>
            <a:lvl1pPr>
              <a:defRPr/>
            </a:lvl1pPr>
          </a:lstStyle>
          <a:p>
            <a:pPr>
              <a:defRPr/>
            </a:pPr>
            <a:endParaRPr lang="zh-TW" altLang="en-US"/>
          </a:p>
        </p:txBody>
      </p:sp>
    </p:spTree>
    <p:extLst>
      <p:ext uri="{BB962C8B-B14F-4D97-AF65-F5344CB8AC3E}">
        <p14:creationId xmlns:p14="http://schemas.microsoft.com/office/powerpoint/2010/main" val="278738569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直線接點 4">
            <a:extLst>
              <a:ext uri="{FF2B5EF4-FFF2-40B4-BE49-F238E27FC236}">
                <a16:creationId xmlns:a16="http://schemas.microsoft.com/office/drawing/2014/main" id="{3972F0C1-09BB-B2FE-275D-767EE2BEAFBA}"/>
              </a:ext>
            </a:extLst>
          </p:cNvPr>
          <p:cNvSpPr>
            <a:spLocks noChangeShapeType="1"/>
          </p:cNvSpPr>
          <p:nvPr/>
        </p:nvSpPr>
        <p:spPr bwMode="auto">
          <a:xfrm>
            <a:off x="152400" y="533400"/>
            <a:ext cx="8832850"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6" name="矩形 20">
            <a:extLst>
              <a:ext uri="{FF2B5EF4-FFF2-40B4-BE49-F238E27FC236}">
                <a16:creationId xmlns:a16="http://schemas.microsoft.com/office/drawing/2014/main" id="{9BCFC9DA-CF50-F883-71D4-A9B52198B4FB}"/>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7" name="矩形 21">
            <a:extLst>
              <a:ext uri="{FF2B5EF4-FFF2-40B4-BE49-F238E27FC236}">
                <a16:creationId xmlns:a16="http://schemas.microsoft.com/office/drawing/2014/main" id="{EC25261B-B3EA-EBB2-CDAB-B93B860FEDAB}"/>
              </a:ext>
            </a:extLst>
          </p:cNvPr>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8" name="矩形 23">
            <a:extLst>
              <a:ext uri="{FF2B5EF4-FFF2-40B4-BE49-F238E27FC236}">
                <a16:creationId xmlns:a16="http://schemas.microsoft.com/office/drawing/2014/main" id="{338FAA4B-C90A-EBFA-FFD5-0D0B29791442}"/>
              </a:ext>
            </a:extLst>
          </p:cNvPr>
          <p:cNvSpPr>
            <a:spLocks noChangeArrowheads="1"/>
          </p:cNvSpPr>
          <p:nvPr/>
        </p:nvSpPr>
        <p:spPr bwMode="white">
          <a:xfrm>
            <a:off x="0" y="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9" name="矩形 24">
            <a:extLst>
              <a:ext uri="{FF2B5EF4-FFF2-40B4-BE49-F238E27FC236}">
                <a16:creationId xmlns:a16="http://schemas.microsoft.com/office/drawing/2014/main" id="{C89CEFB2-9EA9-8E40-DBC1-4791C9D4D439}"/>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10" name="矩形 9">
            <a:extLst>
              <a:ext uri="{FF2B5EF4-FFF2-40B4-BE49-F238E27FC236}">
                <a16:creationId xmlns:a16="http://schemas.microsoft.com/office/drawing/2014/main" id="{E496D71C-21B5-BB0F-5AAB-9575896D2DB2}"/>
              </a:ext>
            </a:extLst>
          </p:cNvPr>
          <p:cNvSpPr>
            <a:spLocks noChangeArrowheads="1"/>
          </p:cNvSpPr>
          <p:nvPr/>
        </p:nvSpPr>
        <p:spPr bwMode="auto">
          <a:xfrm>
            <a:off x="152400" y="152400"/>
            <a:ext cx="8832850" cy="301625"/>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矩形 10">
            <a:extLst>
              <a:ext uri="{FF2B5EF4-FFF2-40B4-BE49-F238E27FC236}">
                <a16:creationId xmlns:a16="http://schemas.microsoft.com/office/drawing/2014/main" id="{A22728BA-7E48-58B2-081A-F5BC83875990}"/>
              </a:ext>
            </a:extLst>
          </p:cNvPr>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2" name="矩形 11">
            <a:extLst>
              <a:ext uri="{FF2B5EF4-FFF2-40B4-BE49-F238E27FC236}">
                <a16:creationId xmlns:a16="http://schemas.microsoft.com/office/drawing/2014/main" id="{8632BC52-ED61-4758-C227-15F784291768}"/>
              </a:ext>
            </a:extLst>
          </p:cNvPr>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3" name="橢圓 12">
            <a:extLst>
              <a:ext uri="{FF2B5EF4-FFF2-40B4-BE49-F238E27FC236}">
                <a16:creationId xmlns:a16="http://schemas.microsoft.com/office/drawing/2014/main" id="{2F378690-2042-0956-FBA0-5EF2E432F4F8}"/>
              </a:ext>
            </a:extLst>
          </p:cNvPr>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4" name="橢圓 13">
            <a:extLst>
              <a:ext uri="{FF2B5EF4-FFF2-40B4-BE49-F238E27FC236}">
                <a16:creationId xmlns:a16="http://schemas.microsoft.com/office/drawing/2014/main" id="{CC1FDD2F-38CE-F2CF-F510-C6E08554E76D}"/>
              </a:ext>
            </a:extLst>
          </p:cNvPr>
          <p:cNvSpPr/>
          <p:nvPr/>
        </p:nvSpPr>
        <p:spPr>
          <a:xfrm>
            <a:off x="1390650" y="323850"/>
            <a:ext cx="419100"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矩形 14">
            <a:extLst>
              <a:ext uri="{FF2B5EF4-FFF2-40B4-BE49-F238E27FC236}">
                <a16:creationId xmlns:a16="http://schemas.microsoft.com/office/drawing/2014/main" id="{21EDBC84-81D9-3F87-9932-DD6A8253FDA6}"/>
              </a:ext>
            </a:extLst>
          </p:cNvPr>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2" name="標題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lang="zh-TW" altLang="en-US"/>
              <a:t>按一下以編輯母片標題樣式</a:t>
            </a:r>
            <a:endParaRPr lang="en-US"/>
          </a:p>
        </p:txBody>
      </p:sp>
      <p:sp>
        <p:nvSpPr>
          <p:cNvPr id="3" name="圖片版面配置區 2"/>
          <p:cNvSpPr>
            <a:spLocks noGrp="1"/>
          </p:cNvSpPr>
          <p:nvPr>
            <p:ph type="pic" idx="1"/>
          </p:nvPr>
        </p:nvSpPr>
        <p:spPr>
          <a:xfrm>
            <a:off x="3000375" y="609600"/>
            <a:ext cx="5867400" cy="4267200"/>
          </a:xfrm>
        </p:spPr>
        <p:txBody>
          <a:bodyPr>
            <a:normAutofit/>
          </a:bodyPr>
          <a:lstStyle>
            <a:lvl1pPr marL="0" indent="0">
              <a:buNone/>
              <a:defRPr sz="3200"/>
            </a:lvl1pPr>
          </a:lstStyle>
          <a:p>
            <a:pPr lvl="0"/>
            <a:r>
              <a:rPr lang="zh-TW" altLang="en-US" noProof="0"/>
              <a:t>按一下圖示以新增圖片</a:t>
            </a:r>
            <a:endParaRPr lang="en-US" noProof="0" dirty="0"/>
          </a:p>
        </p:txBody>
      </p:sp>
      <p:sp>
        <p:nvSpPr>
          <p:cNvPr id="4" name="文字版面配置區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a:r>
              <a:rPr lang="zh-TW" altLang="en-US"/>
              <a:t>按一下以編輯母片文字樣式</a:t>
            </a:r>
          </a:p>
        </p:txBody>
      </p:sp>
      <p:sp>
        <p:nvSpPr>
          <p:cNvPr id="16" name="投影片編號版面配置區 6">
            <a:extLst>
              <a:ext uri="{FF2B5EF4-FFF2-40B4-BE49-F238E27FC236}">
                <a16:creationId xmlns:a16="http://schemas.microsoft.com/office/drawing/2014/main" id="{A1681486-99D9-B962-8EFD-F55FE16C483A}"/>
              </a:ext>
            </a:extLst>
          </p:cNvPr>
          <p:cNvSpPr>
            <a:spLocks noGrp="1"/>
          </p:cNvSpPr>
          <p:nvPr>
            <p:ph type="sldNum" sz="quarter" idx="10"/>
          </p:nvPr>
        </p:nvSpPr>
        <p:spPr>
          <a:xfrm>
            <a:off x="1371600" y="312738"/>
            <a:ext cx="457200" cy="441325"/>
          </a:xfrm>
        </p:spPr>
        <p:txBody>
          <a:bodyPr/>
          <a:lstStyle>
            <a:lvl1pPr>
              <a:defRPr/>
            </a:lvl1pPr>
          </a:lstStyle>
          <a:p>
            <a:fld id="{117D7A54-761D-49DE-AC06-5E4647A4BCE7}" type="slidenum">
              <a:rPr lang="zh-TW" altLang="en-US"/>
              <a:pPr/>
              <a:t>‹#›</a:t>
            </a:fld>
            <a:endParaRPr lang="en-US" altLang="zh-TW"/>
          </a:p>
        </p:txBody>
      </p:sp>
      <p:sp>
        <p:nvSpPr>
          <p:cNvPr id="17" name="日期版面配置區 4">
            <a:extLst>
              <a:ext uri="{FF2B5EF4-FFF2-40B4-BE49-F238E27FC236}">
                <a16:creationId xmlns:a16="http://schemas.microsoft.com/office/drawing/2014/main" id="{8794C18D-7278-80A5-DB13-661510257615}"/>
              </a:ext>
            </a:extLst>
          </p:cNvPr>
          <p:cNvSpPr>
            <a:spLocks noGrp="1"/>
          </p:cNvSpPr>
          <p:nvPr>
            <p:ph type="dt" sz="half" idx="11"/>
          </p:nvPr>
        </p:nvSpPr>
        <p:spPr>
          <a:xfrm>
            <a:off x="5788025" y="6405563"/>
            <a:ext cx="3044825" cy="365125"/>
          </a:xfrm>
        </p:spPr>
        <p:txBody>
          <a:bodyPr/>
          <a:lstStyle>
            <a:lvl1pPr>
              <a:defRPr smtClean="0"/>
            </a:lvl1pPr>
          </a:lstStyle>
          <a:p>
            <a:pPr>
              <a:defRPr/>
            </a:pPr>
            <a:fld id="{7BBAF8CE-F244-4958-896C-3325D5DA805C}" type="datetime1">
              <a:rPr lang="zh-TW" altLang="en-US"/>
              <a:pPr>
                <a:defRPr/>
              </a:pPr>
              <a:t>2026/4/2</a:t>
            </a:fld>
            <a:endParaRPr lang="en-US" altLang="zh-TW"/>
          </a:p>
        </p:txBody>
      </p:sp>
      <p:sp>
        <p:nvSpPr>
          <p:cNvPr id="18" name="頁尾版面配置區 5">
            <a:extLst>
              <a:ext uri="{FF2B5EF4-FFF2-40B4-BE49-F238E27FC236}">
                <a16:creationId xmlns:a16="http://schemas.microsoft.com/office/drawing/2014/main" id="{B9D3085A-2199-2538-75A2-CBC58181D646}"/>
              </a:ext>
            </a:extLst>
          </p:cNvPr>
          <p:cNvSpPr>
            <a:spLocks noGrp="1"/>
          </p:cNvSpPr>
          <p:nvPr>
            <p:ph type="ftr" sz="quarter" idx="12"/>
          </p:nvPr>
        </p:nvSpPr>
        <p:spPr>
          <a:xfrm>
            <a:off x="301625" y="6410325"/>
            <a:ext cx="3584575" cy="366713"/>
          </a:xfrm>
        </p:spPr>
        <p:txBody>
          <a:bodyPr/>
          <a:lstStyle>
            <a:lvl1pPr>
              <a:defRPr/>
            </a:lvl1pPr>
          </a:lstStyle>
          <a:p>
            <a:pPr>
              <a:defRPr/>
            </a:pPr>
            <a:endParaRPr lang="zh-TW" altLang="en-US"/>
          </a:p>
        </p:txBody>
      </p:sp>
    </p:spTree>
    <p:extLst>
      <p:ext uri="{BB962C8B-B14F-4D97-AF65-F5344CB8AC3E}">
        <p14:creationId xmlns:p14="http://schemas.microsoft.com/office/powerpoint/2010/main" val="4008981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bg>
      <p:bgPr>
        <a:solidFill>
          <a:schemeClr val="bg2"/>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日期版面配置區 3">
            <a:extLst>
              <a:ext uri="{FF2B5EF4-FFF2-40B4-BE49-F238E27FC236}">
                <a16:creationId xmlns:a16="http://schemas.microsoft.com/office/drawing/2014/main" id="{82EAD3E8-0043-AD2E-432E-25A6BA2E0ACF}"/>
              </a:ext>
            </a:extLst>
          </p:cNvPr>
          <p:cNvSpPr>
            <a:spLocks noGrp="1"/>
          </p:cNvSpPr>
          <p:nvPr>
            <p:ph type="dt" sz="half" idx="10"/>
          </p:nvPr>
        </p:nvSpPr>
        <p:spPr/>
        <p:txBody>
          <a:bodyPr/>
          <a:lstStyle>
            <a:lvl1pPr>
              <a:defRPr smtClean="0"/>
            </a:lvl1pPr>
          </a:lstStyle>
          <a:p>
            <a:pPr>
              <a:defRPr/>
            </a:pPr>
            <a:fld id="{9C0B44C6-C591-4957-A7F9-5ECC2ADDF6FC}" type="datetime1">
              <a:rPr lang="zh-TW" altLang="en-US"/>
              <a:pPr>
                <a:defRPr/>
              </a:pPr>
              <a:t>2026/4/2</a:t>
            </a:fld>
            <a:endParaRPr lang="en-US" altLang="zh-TW"/>
          </a:p>
        </p:txBody>
      </p:sp>
      <p:sp>
        <p:nvSpPr>
          <p:cNvPr id="5" name="頁尾版面配置區 4">
            <a:extLst>
              <a:ext uri="{FF2B5EF4-FFF2-40B4-BE49-F238E27FC236}">
                <a16:creationId xmlns:a16="http://schemas.microsoft.com/office/drawing/2014/main" id="{D2168CE4-1B62-DC53-CE44-04EA8CB8C9A5}"/>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7C96A710-7228-C723-0575-B4BBC349C372}"/>
              </a:ext>
            </a:extLst>
          </p:cNvPr>
          <p:cNvSpPr>
            <a:spLocks noGrp="1"/>
          </p:cNvSpPr>
          <p:nvPr>
            <p:ph type="sldNum" sz="quarter" idx="12"/>
          </p:nvPr>
        </p:nvSpPr>
        <p:spPr/>
        <p:txBody>
          <a:bodyPr/>
          <a:lstStyle>
            <a:lvl1pPr>
              <a:defRPr/>
            </a:lvl1pPr>
          </a:lstStyle>
          <a:p>
            <a:fld id="{44178399-4EFA-4E6C-84FF-283BA5F3667A}" type="slidenum">
              <a:rPr lang="zh-TW" altLang="en-US"/>
              <a:pPr/>
              <a:t>‹#›</a:t>
            </a:fld>
            <a:endParaRPr lang="en-US" altLang="zh-TW"/>
          </a:p>
        </p:txBody>
      </p:sp>
    </p:spTree>
    <p:extLst>
      <p:ext uri="{BB962C8B-B14F-4D97-AF65-F5344CB8AC3E}">
        <p14:creationId xmlns:p14="http://schemas.microsoft.com/office/powerpoint/2010/main" val="1523838029"/>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bg>
      <p:bgPr>
        <a:solidFill>
          <a:schemeClr val="bg2"/>
        </a:solidFill>
        <a:effectLst/>
      </p:bgPr>
    </p:bg>
    <p:spTree>
      <p:nvGrpSpPr>
        <p:cNvPr id="1" name=""/>
        <p:cNvGrpSpPr/>
        <p:nvPr/>
      </p:nvGrpSpPr>
      <p:grpSpPr>
        <a:xfrm>
          <a:off x="0" y="0"/>
          <a:ext cx="0" cy="0"/>
          <a:chOff x="0" y="0"/>
          <a:chExt cx="0" cy="0"/>
        </a:xfrm>
      </p:grpSpPr>
      <p:sp>
        <p:nvSpPr>
          <p:cNvPr id="4" name="矩形 19">
            <a:extLst>
              <a:ext uri="{FF2B5EF4-FFF2-40B4-BE49-F238E27FC236}">
                <a16:creationId xmlns:a16="http://schemas.microsoft.com/office/drawing/2014/main" id="{C46E2262-3259-894F-80DB-2AFF797F976A}"/>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5" name="矩形 20">
            <a:extLst>
              <a:ext uri="{FF2B5EF4-FFF2-40B4-BE49-F238E27FC236}">
                <a16:creationId xmlns:a16="http://schemas.microsoft.com/office/drawing/2014/main" id="{6BA808A6-2218-921D-F7C7-B15F0EBDDCA6}"/>
              </a:ext>
            </a:extLst>
          </p:cNvPr>
          <p:cNvSpPr>
            <a:spLocks noChangeArrowheads="1"/>
          </p:cNvSpPr>
          <p:nvPr/>
        </p:nvSpPr>
        <p:spPr bwMode="white">
          <a:xfrm>
            <a:off x="7010400" y="0"/>
            <a:ext cx="21336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6" name="矩形 21">
            <a:extLst>
              <a:ext uri="{FF2B5EF4-FFF2-40B4-BE49-F238E27FC236}">
                <a16:creationId xmlns:a16="http://schemas.microsoft.com/office/drawing/2014/main" id="{086E0580-5436-417C-7E1E-C79B5D030C58}"/>
              </a:ext>
            </a:extLst>
          </p:cNvPr>
          <p:cNvSpPr>
            <a:spLocks noChangeArrowheads="1"/>
          </p:cNvSpPr>
          <p:nvPr/>
        </p:nvSpPr>
        <p:spPr bwMode="white">
          <a:xfrm>
            <a:off x="0" y="0"/>
            <a:ext cx="9144000" cy="15557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7" name="矩形 23">
            <a:extLst>
              <a:ext uri="{FF2B5EF4-FFF2-40B4-BE49-F238E27FC236}">
                <a16:creationId xmlns:a16="http://schemas.microsoft.com/office/drawing/2014/main" id="{009B173A-C683-DFCF-432C-3632700AE6E0}"/>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8" name="矩形 7">
            <a:extLst>
              <a:ext uri="{FF2B5EF4-FFF2-40B4-BE49-F238E27FC236}">
                <a16:creationId xmlns:a16="http://schemas.microsoft.com/office/drawing/2014/main" id="{5ECD11AE-2922-B47A-C04D-E9A93D6F0CE5}"/>
              </a:ext>
            </a:extLst>
          </p:cNvPr>
          <p:cNvSpPr>
            <a:spLocks noChangeArrowheads="1"/>
          </p:cNvSpPr>
          <p:nvPr/>
        </p:nvSpPr>
        <p:spPr bwMode="auto">
          <a:xfrm>
            <a:off x="146050" y="6391275"/>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9" name="矩形 8">
            <a:extLst>
              <a:ext uri="{FF2B5EF4-FFF2-40B4-BE49-F238E27FC236}">
                <a16:creationId xmlns:a16="http://schemas.microsoft.com/office/drawing/2014/main" id="{0AB2F062-4B52-8EA8-8B45-05F658C8E437}"/>
              </a:ext>
            </a:extLst>
          </p:cNvPr>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0" name="直線接點 9">
            <a:extLst>
              <a:ext uri="{FF2B5EF4-FFF2-40B4-BE49-F238E27FC236}">
                <a16:creationId xmlns:a16="http://schemas.microsoft.com/office/drawing/2014/main" id="{D2DAFC3B-7CA1-3224-2008-C86E5E09B9E4}"/>
              </a:ext>
            </a:extLst>
          </p:cNvPr>
          <p:cNvSpPr>
            <a:spLocks noChangeShapeType="1"/>
          </p:cNvSpPr>
          <p:nvPr/>
        </p:nvSpPr>
        <p:spPr bwMode="auto">
          <a:xfrm rot="5400000">
            <a:off x="4021137" y="3278188"/>
            <a:ext cx="6245225"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1" name="橢圓 10">
            <a:extLst>
              <a:ext uri="{FF2B5EF4-FFF2-40B4-BE49-F238E27FC236}">
                <a16:creationId xmlns:a16="http://schemas.microsoft.com/office/drawing/2014/main" id="{42472D58-A8C8-0583-5175-08F6B55E9A08}"/>
              </a:ext>
            </a:extLst>
          </p:cNvPr>
          <p:cNvSpPr/>
          <p:nvPr/>
        </p:nvSpPr>
        <p:spPr>
          <a:xfrm>
            <a:off x="6838950"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2" name="橢圓 11">
            <a:extLst>
              <a:ext uri="{FF2B5EF4-FFF2-40B4-BE49-F238E27FC236}">
                <a16:creationId xmlns:a16="http://schemas.microsoft.com/office/drawing/2014/main" id="{6F565441-0D6F-7054-96ED-6834E1E31072}"/>
              </a:ext>
            </a:extLst>
          </p:cNvPr>
          <p:cNvSpPr/>
          <p:nvPr/>
        </p:nvSpPr>
        <p:spPr>
          <a:xfrm>
            <a:off x="6934200" y="3021013"/>
            <a:ext cx="420688" cy="419100"/>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3" name="直排文字版面配置區 2"/>
          <p:cNvSpPr>
            <a:spLocks noGrp="1"/>
          </p:cNvSpPr>
          <p:nvPr>
            <p:ph type="body" orient="vert" idx="1"/>
          </p:nvPr>
        </p:nvSpPr>
        <p:spPr>
          <a:xfrm>
            <a:off x="304800" y="304800"/>
            <a:ext cx="6553200" cy="5821366"/>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2" name="直排標題 1"/>
          <p:cNvSpPr>
            <a:spLocks noGrp="1"/>
          </p:cNvSpPr>
          <p:nvPr>
            <p:ph type="title" orient="vert"/>
          </p:nvPr>
        </p:nvSpPr>
        <p:spPr>
          <a:xfrm>
            <a:off x="7391400" y="304801"/>
            <a:ext cx="1447800" cy="5851525"/>
          </a:xfrm>
        </p:spPr>
        <p:txBody>
          <a:bodyPr vert="eaVert"/>
          <a:lstStyle/>
          <a:p>
            <a:r>
              <a:rPr lang="zh-TW" altLang="en-US"/>
              <a:t>按一下以編輯母片標題樣式</a:t>
            </a:r>
            <a:endParaRPr lang="en-US"/>
          </a:p>
        </p:txBody>
      </p:sp>
      <p:sp>
        <p:nvSpPr>
          <p:cNvPr id="13" name="投影片編號版面配置區 5">
            <a:extLst>
              <a:ext uri="{FF2B5EF4-FFF2-40B4-BE49-F238E27FC236}">
                <a16:creationId xmlns:a16="http://schemas.microsoft.com/office/drawing/2014/main" id="{D1E77923-B67E-3217-6201-B45D0C041075}"/>
              </a:ext>
            </a:extLst>
          </p:cNvPr>
          <p:cNvSpPr>
            <a:spLocks noGrp="1"/>
          </p:cNvSpPr>
          <p:nvPr>
            <p:ph type="sldNum" sz="quarter" idx="10"/>
          </p:nvPr>
        </p:nvSpPr>
        <p:spPr>
          <a:xfrm>
            <a:off x="6915150" y="3009900"/>
            <a:ext cx="457200" cy="441325"/>
          </a:xfrm>
        </p:spPr>
        <p:txBody>
          <a:bodyPr/>
          <a:lstStyle>
            <a:lvl1pPr>
              <a:defRPr/>
            </a:lvl1pPr>
          </a:lstStyle>
          <a:p>
            <a:fld id="{A11CFD1C-C3B0-4F64-BAD8-BE290FC9013B}" type="slidenum">
              <a:rPr lang="zh-TW" altLang="en-US"/>
              <a:pPr/>
              <a:t>‹#›</a:t>
            </a:fld>
            <a:endParaRPr lang="en-US" altLang="zh-TW"/>
          </a:p>
        </p:txBody>
      </p:sp>
      <p:sp>
        <p:nvSpPr>
          <p:cNvPr id="14" name="日期版面配置區 3">
            <a:extLst>
              <a:ext uri="{FF2B5EF4-FFF2-40B4-BE49-F238E27FC236}">
                <a16:creationId xmlns:a16="http://schemas.microsoft.com/office/drawing/2014/main" id="{5CA1104C-C6BE-751B-FFF2-C5BB641E0873}"/>
              </a:ext>
            </a:extLst>
          </p:cNvPr>
          <p:cNvSpPr>
            <a:spLocks noGrp="1"/>
          </p:cNvSpPr>
          <p:nvPr>
            <p:ph type="dt" sz="half" idx="11"/>
          </p:nvPr>
        </p:nvSpPr>
        <p:spPr/>
        <p:txBody>
          <a:bodyPr/>
          <a:lstStyle>
            <a:lvl1pPr>
              <a:defRPr smtClean="0"/>
            </a:lvl1pPr>
          </a:lstStyle>
          <a:p>
            <a:pPr>
              <a:defRPr/>
            </a:pPr>
            <a:fld id="{434CAFCD-522B-4CB1-937E-B265EC8B453E}" type="datetime1">
              <a:rPr lang="zh-TW" altLang="en-US"/>
              <a:pPr>
                <a:defRPr/>
              </a:pPr>
              <a:t>2026/4/2</a:t>
            </a:fld>
            <a:endParaRPr lang="en-US" altLang="zh-TW"/>
          </a:p>
        </p:txBody>
      </p:sp>
      <p:sp>
        <p:nvSpPr>
          <p:cNvPr id="15" name="頁尾版面配置區 4">
            <a:extLst>
              <a:ext uri="{FF2B5EF4-FFF2-40B4-BE49-F238E27FC236}">
                <a16:creationId xmlns:a16="http://schemas.microsoft.com/office/drawing/2014/main" id="{9AB5867A-11FB-8CF9-9229-A00B84800643}"/>
              </a:ext>
            </a:extLst>
          </p:cNvPr>
          <p:cNvSpPr>
            <a:spLocks noGrp="1"/>
          </p:cNvSpPr>
          <p:nvPr>
            <p:ph type="ftr" sz="quarter" idx="12"/>
          </p:nvPr>
        </p:nvSpPr>
        <p:spPr/>
        <p:txBody>
          <a:bodyPr/>
          <a:lstStyle>
            <a:lvl1pPr>
              <a:defRPr/>
            </a:lvl1pPr>
          </a:lstStyle>
          <a:p>
            <a:pPr>
              <a:defRPr/>
            </a:pPr>
            <a:endParaRPr lang="zh-TW" altLang="en-US"/>
          </a:p>
        </p:txBody>
      </p:sp>
    </p:spTree>
    <p:extLst>
      <p:ext uri="{BB962C8B-B14F-4D97-AF65-F5344CB8AC3E}">
        <p14:creationId xmlns:p14="http://schemas.microsoft.com/office/powerpoint/2010/main" val="90152917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矩形 16">
            <a:extLst>
              <a:ext uri="{FF2B5EF4-FFF2-40B4-BE49-F238E27FC236}">
                <a16:creationId xmlns:a16="http://schemas.microsoft.com/office/drawing/2014/main" id="{E1C17A33-AEE6-41AE-EA75-EF1EFD2C8123}"/>
              </a:ext>
            </a:extLst>
          </p:cNvPr>
          <p:cNvSpPr>
            <a:spLocks noChangeArrowheads="1"/>
          </p:cNvSpPr>
          <p:nvPr/>
        </p:nvSpPr>
        <p:spPr bwMode="white">
          <a:xfrm>
            <a:off x="0" y="6705600"/>
            <a:ext cx="9144000" cy="1524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1027" name="矩形 15">
            <a:extLst>
              <a:ext uri="{FF2B5EF4-FFF2-40B4-BE49-F238E27FC236}">
                <a16:creationId xmlns:a16="http://schemas.microsoft.com/office/drawing/2014/main" id="{6C03B987-4D7C-1BB3-9723-026356607B20}"/>
              </a:ext>
            </a:extLst>
          </p:cNvPr>
          <p:cNvSpPr>
            <a:spLocks noChangeArrowheads="1"/>
          </p:cNvSpPr>
          <p:nvPr/>
        </p:nvSpPr>
        <p:spPr bwMode="white">
          <a:xfrm>
            <a:off x="0" y="0"/>
            <a:ext cx="9144000" cy="1393825"/>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1028" name="矩形 17">
            <a:extLst>
              <a:ext uri="{FF2B5EF4-FFF2-40B4-BE49-F238E27FC236}">
                <a16:creationId xmlns:a16="http://schemas.microsoft.com/office/drawing/2014/main" id="{9FCFB6DD-A2A3-5F52-EC9F-E208ED9B2314}"/>
              </a:ext>
            </a:extLst>
          </p:cNvPr>
          <p:cNvSpPr>
            <a:spLocks noChangeArrowheads="1"/>
          </p:cNvSpPr>
          <p:nvPr/>
        </p:nvSpPr>
        <p:spPr bwMode="white">
          <a:xfrm>
            <a:off x="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1029" name="矩形 18">
            <a:extLst>
              <a:ext uri="{FF2B5EF4-FFF2-40B4-BE49-F238E27FC236}">
                <a16:creationId xmlns:a16="http://schemas.microsoft.com/office/drawing/2014/main" id="{4F6F0240-F1B9-5C87-A07E-4F5595FBCBE5}"/>
              </a:ext>
            </a:extLst>
          </p:cNvPr>
          <p:cNvSpPr>
            <a:spLocks noChangeArrowheads="1"/>
          </p:cNvSpPr>
          <p:nvPr/>
        </p:nvSpPr>
        <p:spPr bwMode="white">
          <a:xfrm>
            <a:off x="8991600" y="0"/>
            <a:ext cx="152400" cy="68580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kumimoji="0" lang="en-US" altLang="zh-TW">
              <a:latin typeface="Constantia" panose="02030602050306030303" pitchFamily="18" charset="0"/>
            </a:endParaRPr>
          </a:p>
        </p:txBody>
      </p:sp>
      <p:sp>
        <p:nvSpPr>
          <p:cNvPr id="9" name="矩形 8">
            <a:extLst>
              <a:ext uri="{FF2B5EF4-FFF2-40B4-BE49-F238E27FC236}">
                <a16:creationId xmlns:a16="http://schemas.microsoft.com/office/drawing/2014/main" id="{C4BF614C-D8E0-7E67-7E7E-002382D18574}"/>
              </a:ext>
            </a:extLst>
          </p:cNvPr>
          <p:cNvSpPr>
            <a:spLocks noChangeArrowheads="1"/>
          </p:cNvSpPr>
          <p:nvPr/>
        </p:nvSpPr>
        <p:spPr bwMode="auto">
          <a:xfrm>
            <a:off x="149225" y="6388100"/>
            <a:ext cx="8832850" cy="309563"/>
          </a:xfrm>
          <a:prstGeom prst="rect">
            <a:avLst/>
          </a:prstGeom>
          <a:solidFill>
            <a:schemeClr val="accent3"/>
          </a:solidFill>
          <a:ln w="9525" cap="flat" cmpd="sng" algn="ctr">
            <a:no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4" name="日期版面配置區 13">
            <a:extLst>
              <a:ext uri="{FF2B5EF4-FFF2-40B4-BE49-F238E27FC236}">
                <a16:creationId xmlns:a16="http://schemas.microsoft.com/office/drawing/2014/main" id="{93C6BB85-D8DA-16EB-CB16-9CFC5BDBF5A8}"/>
              </a:ext>
            </a:extLst>
          </p:cNvPr>
          <p:cNvSpPr>
            <a:spLocks noGrp="1"/>
          </p:cNvSpPr>
          <p:nvPr>
            <p:ph type="dt" sz="half" idx="2"/>
          </p:nvPr>
        </p:nvSpPr>
        <p:spPr>
          <a:xfrm>
            <a:off x="5791200" y="6405563"/>
            <a:ext cx="3044825" cy="365125"/>
          </a:xfrm>
          <a:prstGeom prst="rect">
            <a:avLst/>
          </a:prstGeom>
        </p:spPr>
        <p:txBody>
          <a:bodyPr vert="horz" wrap="square" lIns="91440" tIns="45720" rIns="91440" bIns="45720" numCol="1" anchor="t" anchorCtr="0" compatLnSpc="1">
            <a:prstTxWarp prst="textNoShape">
              <a:avLst/>
            </a:prstTxWarp>
          </a:bodyPr>
          <a:lstStyle>
            <a:lvl1pPr algn="r">
              <a:defRPr kumimoji="0" sz="1400" smtClean="0">
                <a:solidFill>
                  <a:srgbClr val="FFFFFF"/>
                </a:solidFill>
                <a:latin typeface="Times New Roman" pitchFamily="18" charset="0"/>
                <a:ea typeface="標楷體" pitchFamily="65" charset="-120"/>
              </a:defRPr>
            </a:lvl1pPr>
          </a:lstStyle>
          <a:p>
            <a:pPr>
              <a:defRPr/>
            </a:pPr>
            <a:fld id="{C5A88513-0AE9-458A-8BC1-C5842BC6A189}" type="datetime1">
              <a:rPr lang="zh-TW" altLang="en-US"/>
              <a:pPr>
                <a:defRPr/>
              </a:pPr>
              <a:t>2026/4/2</a:t>
            </a:fld>
            <a:endParaRPr lang="en-US" altLang="zh-TW"/>
          </a:p>
        </p:txBody>
      </p:sp>
      <p:sp>
        <p:nvSpPr>
          <p:cNvPr id="3" name="頁尾版面配置區 2">
            <a:extLst>
              <a:ext uri="{FF2B5EF4-FFF2-40B4-BE49-F238E27FC236}">
                <a16:creationId xmlns:a16="http://schemas.microsoft.com/office/drawing/2014/main" id="{086DEEB2-B8D7-770C-6423-759FBDA66BB0}"/>
              </a:ext>
            </a:extLst>
          </p:cNvPr>
          <p:cNvSpPr>
            <a:spLocks noGrp="1"/>
          </p:cNvSpPr>
          <p:nvPr>
            <p:ph type="ftr" sz="quarter" idx="3"/>
          </p:nvPr>
        </p:nvSpPr>
        <p:spPr>
          <a:xfrm>
            <a:off x="304800" y="6410325"/>
            <a:ext cx="3581400" cy="366713"/>
          </a:xfrm>
          <a:prstGeom prst="rect">
            <a:avLst/>
          </a:prstGeom>
        </p:spPr>
        <p:txBody>
          <a:bodyPr vert="horz"/>
          <a:lstStyle>
            <a:lvl1pPr algn="l" eaLnBrk="1" fontAlgn="auto" latinLnBrk="0" hangingPunct="1">
              <a:spcBef>
                <a:spcPts val="0"/>
              </a:spcBef>
              <a:spcAft>
                <a:spcPts val="0"/>
              </a:spcAft>
              <a:defRPr kumimoji="0" sz="1200">
                <a:solidFill>
                  <a:srgbClr val="FFFFFF"/>
                </a:solidFill>
                <a:latin typeface="+mn-lt"/>
                <a:ea typeface="+mn-ea"/>
              </a:defRPr>
            </a:lvl1pPr>
          </a:lstStyle>
          <a:p>
            <a:pPr>
              <a:defRPr/>
            </a:pPr>
            <a:endParaRPr lang="zh-TW" altLang="en-US"/>
          </a:p>
        </p:txBody>
      </p:sp>
      <p:sp>
        <p:nvSpPr>
          <p:cNvPr id="8" name="矩形 7">
            <a:extLst>
              <a:ext uri="{FF2B5EF4-FFF2-40B4-BE49-F238E27FC236}">
                <a16:creationId xmlns:a16="http://schemas.microsoft.com/office/drawing/2014/main" id="{761C321B-E617-3DC0-875F-C3FCB0F41FAD}"/>
              </a:ext>
            </a:extLst>
          </p:cNvPr>
          <p:cNvSpPr>
            <a:spLocks noChangeArrowheads="1"/>
          </p:cNvSpPr>
          <p:nvPr/>
        </p:nvSpPr>
        <p:spPr bwMode="auto">
          <a:xfrm>
            <a:off x="152400" y="155575"/>
            <a:ext cx="8832850" cy="6546850"/>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anchor="ctr"/>
          <a:lstStyle/>
          <a:p>
            <a:pPr fontAlgn="auto">
              <a:spcBef>
                <a:spcPts val="0"/>
              </a:spcBef>
              <a:spcAft>
                <a:spcPts val="0"/>
              </a:spcAft>
              <a:defRPr/>
            </a:pPr>
            <a:endParaRPr kumimoji="0" lang="en-US" dirty="0">
              <a:latin typeface="+mn-lt"/>
              <a:ea typeface="+mn-ea"/>
            </a:endParaRPr>
          </a:p>
        </p:txBody>
      </p:sp>
      <p:sp>
        <p:nvSpPr>
          <p:cNvPr id="10" name="直線接點 9">
            <a:extLst>
              <a:ext uri="{FF2B5EF4-FFF2-40B4-BE49-F238E27FC236}">
                <a16:creationId xmlns:a16="http://schemas.microsoft.com/office/drawing/2014/main" id="{4A293491-70F3-920E-3312-0F893771114F}"/>
              </a:ext>
            </a:extLst>
          </p:cNvPr>
          <p:cNvSpPr>
            <a:spLocks noChangeShapeType="1"/>
          </p:cNvSpPr>
          <p:nvPr/>
        </p:nvSpPr>
        <p:spPr bwMode="auto">
          <a:xfrm>
            <a:off x="152400" y="1276350"/>
            <a:ext cx="8832850"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anchor="ctr"/>
          <a:lstStyle/>
          <a:p>
            <a:pPr fontAlgn="auto">
              <a:spcBef>
                <a:spcPts val="0"/>
              </a:spcBef>
              <a:spcAft>
                <a:spcPts val="0"/>
              </a:spcAft>
              <a:defRPr/>
            </a:pPr>
            <a:endParaRPr kumimoji="0" lang="en-US">
              <a:latin typeface="+mn-lt"/>
              <a:ea typeface="+mn-ea"/>
            </a:endParaRPr>
          </a:p>
        </p:txBody>
      </p:sp>
      <p:sp>
        <p:nvSpPr>
          <p:cNvPr id="12" name="橢圓 11">
            <a:extLst>
              <a:ext uri="{FF2B5EF4-FFF2-40B4-BE49-F238E27FC236}">
                <a16:creationId xmlns:a16="http://schemas.microsoft.com/office/drawing/2014/main" id="{15AD2796-20A2-7FB6-0FCB-AC6442FEAD13}"/>
              </a:ext>
            </a:extLst>
          </p:cNvPr>
          <p:cNvSpPr/>
          <p:nvPr/>
        </p:nvSpPr>
        <p:spPr>
          <a:xfrm>
            <a:off x="4267200" y="955675"/>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5" name="橢圓 14">
            <a:extLst>
              <a:ext uri="{FF2B5EF4-FFF2-40B4-BE49-F238E27FC236}">
                <a16:creationId xmlns:a16="http://schemas.microsoft.com/office/drawing/2014/main" id="{B20C92E9-6BCF-9711-4349-F5C839BAA4B5}"/>
              </a:ext>
            </a:extLst>
          </p:cNvPr>
          <p:cNvSpPr/>
          <p:nvPr/>
        </p:nvSpPr>
        <p:spPr>
          <a:xfrm>
            <a:off x="4362450" y="1050925"/>
            <a:ext cx="419100" cy="420688"/>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23" name="投影片編號版面配置區 22">
            <a:extLst>
              <a:ext uri="{FF2B5EF4-FFF2-40B4-BE49-F238E27FC236}">
                <a16:creationId xmlns:a16="http://schemas.microsoft.com/office/drawing/2014/main" id="{38BE8208-8955-8C2A-630B-C16EBE97CB25}"/>
              </a:ext>
            </a:extLst>
          </p:cNvPr>
          <p:cNvSpPr>
            <a:spLocks noGrp="1"/>
          </p:cNvSpPr>
          <p:nvPr>
            <p:ph type="sldNum" sz="quarter" idx="4"/>
          </p:nvPr>
        </p:nvSpPr>
        <p:spPr>
          <a:xfrm>
            <a:off x="4343400" y="1039813"/>
            <a:ext cx="457200" cy="441325"/>
          </a:xfrm>
          <a:prstGeom prst="rect">
            <a:avLst/>
          </a:prstGeom>
        </p:spPr>
        <p:txBody>
          <a:bodyPr vert="horz" wrap="square" lIns="45720" tIns="45720" rIns="45720" bIns="45720" numCol="1" anchor="ctr" anchorCtr="0" compatLnSpc="1">
            <a:prstTxWarp prst="textNoShape">
              <a:avLst/>
            </a:prstTxWarp>
            <a:normAutofit/>
          </a:bodyPr>
          <a:lstStyle>
            <a:lvl1pPr algn="ctr">
              <a:defRPr kumimoji="0" sz="1600">
                <a:solidFill>
                  <a:srgbClr val="AB2627"/>
                </a:solidFill>
                <a:latin typeface="Times New Roman" panose="02020603050405020304" pitchFamily="18" charset="0"/>
                <a:ea typeface="標楷體" panose="03000509000000000000" pitchFamily="65" charset="-120"/>
              </a:defRPr>
            </a:lvl1pPr>
          </a:lstStyle>
          <a:p>
            <a:fld id="{EBFD8A84-5A77-45B0-B683-925ACBDB2313}" type="slidenum">
              <a:rPr lang="zh-TW" altLang="en-US"/>
              <a:pPr/>
              <a:t>‹#›</a:t>
            </a:fld>
            <a:endParaRPr lang="en-US" altLang="zh-TW"/>
          </a:p>
        </p:txBody>
      </p:sp>
      <p:sp>
        <p:nvSpPr>
          <p:cNvPr id="1038" name="標題版面配置區 21">
            <a:extLst>
              <a:ext uri="{FF2B5EF4-FFF2-40B4-BE49-F238E27FC236}">
                <a16:creationId xmlns:a16="http://schemas.microsoft.com/office/drawing/2014/main" id="{3F82E7C7-D4C9-30E1-5271-4811ED6F9371}"/>
              </a:ext>
            </a:extLst>
          </p:cNvPr>
          <p:cNvSpPr>
            <a:spLocks noGrp="1"/>
          </p:cNvSpPr>
          <p:nvPr>
            <p:ph type="title"/>
          </p:nvPr>
        </p:nvSpPr>
        <p:spPr bwMode="auto">
          <a:xfrm>
            <a:off x="301625" y="228600"/>
            <a:ext cx="85344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a:t>按一下以編輯母片標題樣式</a:t>
            </a:r>
            <a:endParaRPr lang="en-US" altLang="zh-TW"/>
          </a:p>
        </p:txBody>
      </p:sp>
      <p:sp>
        <p:nvSpPr>
          <p:cNvPr id="1039" name="文字版面配置區 12">
            <a:extLst>
              <a:ext uri="{FF2B5EF4-FFF2-40B4-BE49-F238E27FC236}">
                <a16:creationId xmlns:a16="http://schemas.microsoft.com/office/drawing/2014/main" id="{DE62B833-60A8-CFFE-ACE7-4CC82BF228A8}"/>
              </a:ext>
            </a:extLst>
          </p:cNvPr>
          <p:cNvSpPr>
            <a:spLocks noGrp="1"/>
          </p:cNvSpPr>
          <p:nvPr>
            <p:ph type="body" idx="1"/>
          </p:nvPr>
        </p:nvSpPr>
        <p:spPr bwMode="auto">
          <a:xfrm>
            <a:off x="301625" y="1524000"/>
            <a:ext cx="8534400"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Tree>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hf hdr="0" ftr="0" dt="0"/>
  <p:txStyles>
    <p:titleStyle>
      <a:lvl1pPr algn="ctr" rtl="0" eaLnBrk="0" fontAlgn="base" hangingPunct="0">
        <a:spcBef>
          <a:spcPct val="0"/>
        </a:spcBef>
        <a:spcAft>
          <a:spcPct val="0"/>
        </a:spcAft>
        <a:defRPr sz="3300" kern="1200">
          <a:solidFill>
            <a:srgbClr val="AB2627"/>
          </a:solidFill>
          <a:latin typeface="Times New Roman" pitchFamily="18" charset="0"/>
          <a:ea typeface="+mj-ea"/>
          <a:cs typeface="+mj-cs"/>
        </a:defRPr>
      </a:lvl1pPr>
      <a:lvl2pPr algn="ctr" rtl="0" eaLnBrk="0" fontAlgn="base" hangingPunct="0">
        <a:spcBef>
          <a:spcPct val="0"/>
        </a:spcBef>
        <a:spcAft>
          <a:spcPct val="0"/>
        </a:spcAft>
        <a:defRPr sz="3300">
          <a:solidFill>
            <a:srgbClr val="AB2627"/>
          </a:solidFill>
          <a:latin typeface="Times New Roman" pitchFamily="18" charset="0"/>
          <a:ea typeface="標楷體" pitchFamily="65" charset="-120"/>
        </a:defRPr>
      </a:lvl2pPr>
      <a:lvl3pPr algn="ctr" rtl="0" eaLnBrk="0" fontAlgn="base" hangingPunct="0">
        <a:spcBef>
          <a:spcPct val="0"/>
        </a:spcBef>
        <a:spcAft>
          <a:spcPct val="0"/>
        </a:spcAft>
        <a:defRPr sz="3300">
          <a:solidFill>
            <a:srgbClr val="AB2627"/>
          </a:solidFill>
          <a:latin typeface="Times New Roman" pitchFamily="18" charset="0"/>
          <a:ea typeface="標楷體" pitchFamily="65" charset="-120"/>
        </a:defRPr>
      </a:lvl3pPr>
      <a:lvl4pPr algn="ctr" rtl="0" eaLnBrk="0" fontAlgn="base" hangingPunct="0">
        <a:spcBef>
          <a:spcPct val="0"/>
        </a:spcBef>
        <a:spcAft>
          <a:spcPct val="0"/>
        </a:spcAft>
        <a:defRPr sz="3300">
          <a:solidFill>
            <a:srgbClr val="AB2627"/>
          </a:solidFill>
          <a:latin typeface="Times New Roman" pitchFamily="18" charset="0"/>
          <a:ea typeface="標楷體" pitchFamily="65" charset="-120"/>
        </a:defRPr>
      </a:lvl4pPr>
      <a:lvl5pPr algn="ctr" rtl="0" eaLnBrk="0" fontAlgn="base" hangingPunct="0">
        <a:spcBef>
          <a:spcPct val="0"/>
        </a:spcBef>
        <a:spcAft>
          <a:spcPct val="0"/>
        </a:spcAft>
        <a:defRPr sz="3300">
          <a:solidFill>
            <a:srgbClr val="AB2627"/>
          </a:solidFill>
          <a:latin typeface="Times New Roman" pitchFamily="18" charset="0"/>
          <a:ea typeface="標楷體" pitchFamily="65" charset="-120"/>
        </a:defRPr>
      </a:lvl5pPr>
      <a:lvl6pPr marL="457200" algn="ctr" rtl="0" fontAlgn="base">
        <a:spcBef>
          <a:spcPct val="0"/>
        </a:spcBef>
        <a:spcAft>
          <a:spcPct val="0"/>
        </a:spcAft>
        <a:defRPr sz="3300">
          <a:solidFill>
            <a:srgbClr val="AB2627"/>
          </a:solidFill>
          <a:latin typeface="Constantia" pitchFamily="18" charset="0"/>
          <a:ea typeface="標楷體" pitchFamily="65" charset="-120"/>
        </a:defRPr>
      </a:lvl6pPr>
      <a:lvl7pPr marL="914400" algn="ctr" rtl="0" fontAlgn="base">
        <a:spcBef>
          <a:spcPct val="0"/>
        </a:spcBef>
        <a:spcAft>
          <a:spcPct val="0"/>
        </a:spcAft>
        <a:defRPr sz="3300">
          <a:solidFill>
            <a:srgbClr val="AB2627"/>
          </a:solidFill>
          <a:latin typeface="Constantia" pitchFamily="18" charset="0"/>
          <a:ea typeface="標楷體" pitchFamily="65" charset="-120"/>
        </a:defRPr>
      </a:lvl7pPr>
      <a:lvl8pPr marL="1371600" algn="ctr" rtl="0" fontAlgn="base">
        <a:spcBef>
          <a:spcPct val="0"/>
        </a:spcBef>
        <a:spcAft>
          <a:spcPct val="0"/>
        </a:spcAft>
        <a:defRPr sz="3300">
          <a:solidFill>
            <a:srgbClr val="AB2627"/>
          </a:solidFill>
          <a:latin typeface="Constantia" pitchFamily="18" charset="0"/>
          <a:ea typeface="標楷體" pitchFamily="65" charset="-120"/>
        </a:defRPr>
      </a:lvl8pPr>
      <a:lvl9pPr marL="1828800" algn="ctr" rtl="0" fontAlgn="base">
        <a:spcBef>
          <a:spcPct val="0"/>
        </a:spcBef>
        <a:spcAft>
          <a:spcPct val="0"/>
        </a:spcAft>
        <a:defRPr sz="3300">
          <a:solidFill>
            <a:srgbClr val="AB2627"/>
          </a:solidFill>
          <a:latin typeface="Constantia" pitchFamily="18" charset="0"/>
          <a:ea typeface="標楷體" pitchFamily="65" charset="-120"/>
        </a:defRPr>
      </a:lvl9pPr>
    </p:titleStyle>
    <p:bodyStyle>
      <a:lvl1pPr marL="273050" indent="-273050" algn="l" rtl="0" eaLnBrk="0" fontAlgn="base" hangingPunct="0">
        <a:spcBef>
          <a:spcPct val="20000"/>
        </a:spcBef>
        <a:spcAft>
          <a:spcPct val="0"/>
        </a:spcAft>
        <a:buClr>
          <a:schemeClr val="accent1"/>
        </a:buClr>
        <a:buSzPct val="85000"/>
        <a:buFont typeface="Wingdings 2" panose="05020102010507070707" pitchFamily="18" charset="2"/>
        <a:buChar char=""/>
        <a:defRPr sz="2700" kern="1200">
          <a:solidFill>
            <a:schemeClr val="tx1"/>
          </a:solidFill>
          <a:latin typeface="Times New Roman" pitchFamily="18" charset="0"/>
          <a:ea typeface="+mn-ea"/>
          <a:cs typeface="+mn-cs"/>
        </a:defRPr>
      </a:lvl1pPr>
      <a:lvl2pPr marL="547688" indent="-273050" algn="l" rtl="0" eaLnBrk="0" fontAlgn="base" hangingPunct="0">
        <a:spcBef>
          <a:spcPct val="20000"/>
        </a:spcBef>
        <a:spcAft>
          <a:spcPct val="0"/>
        </a:spcAft>
        <a:buClr>
          <a:schemeClr val="accent2"/>
        </a:buClr>
        <a:buSzPct val="70000"/>
        <a:buFont typeface="Wingdings" panose="05000000000000000000" pitchFamily="2" charset="2"/>
        <a:buChar char=""/>
        <a:defRPr sz="2200" kern="1200">
          <a:solidFill>
            <a:schemeClr val="tx2"/>
          </a:solidFill>
          <a:latin typeface="Times New Roman" pitchFamily="18" charset="0"/>
          <a:ea typeface="+mn-ea"/>
          <a:cs typeface="+mn-cs"/>
        </a:defRPr>
      </a:lvl2pPr>
      <a:lvl3pPr marL="822325" indent="-228600" algn="l" rtl="0" eaLnBrk="0" fontAlgn="base" hangingPunct="0">
        <a:spcBef>
          <a:spcPct val="20000"/>
        </a:spcBef>
        <a:spcAft>
          <a:spcPct val="0"/>
        </a:spcAft>
        <a:buClr>
          <a:srgbClr val="C32D2E"/>
        </a:buClr>
        <a:buSzPct val="75000"/>
        <a:buFont typeface="Wingdings 2" panose="05020102010507070707" pitchFamily="18" charset="2"/>
        <a:buChar char=""/>
        <a:defRPr sz="2000" kern="1200">
          <a:solidFill>
            <a:schemeClr val="tx1"/>
          </a:solidFill>
          <a:latin typeface="Times New Roman" pitchFamily="18" charset="0"/>
          <a:ea typeface="+mn-ea"/>
          <a:cs typeface="+mn-cs"/>
        </a:defRPr>
      </a:lvl3pPr>
      <a:lvl4pPr marL="1096963" indent="-228600" algn="l" rtl="0" eaLnBrk="0" fontAlgn="base" hangingPunct="0">
        <a:spcBef>
          <a:spcPct val="20000"/>
        </a:spcBef>
        <a:spcAft>
          <a:spcPct val="0"/>
        </a:spcAft>
        <a:buClr>
          <a:srgbClr val="84AA33"/>
        </a:buClr>
        <a:buSzPct val="70000"/>
        <a:buFont typeface="Wingdings" panose="05000000000000000000" pitchFamily="2" charset="2"/>
        <a:buChar char=""/>
        <a:defRPr sz="2000" kern="1200">
          <a:solidFill>
            <a:schemeClr val="tx2"/>
          </a:solidFill>
          <a:latin typeface="Times New Roman" pitchFamily="18" charset="0"/>
          <a:ea typeface="+mn-ea"/>
          <a:cs typeface="+mn-cs"/>
        </a:defRPr>
      </a:lvl4pPr>
      <a:lvl5pPr marL="1371600" indent="-228600" algn="l" rtl="0" eaLnBrk="0" fontAlgn="base" hangingPunct="0">
        <a:spcBef>
          <a:spcPct val="20000"/>
        </a:spcBef>
        <a:spcAft>
          <a:spcPct val="0"/>
        </a:spcAft>
        <a:buClr>
          <a:srgbClr val="964305"/>
        </a:buClr>
        <a:buChar char="•"/>
        <a:defRPr kern="1200">
          <a:solidFill>
            <a:schemeClr val="tx1"/>
          </a:solidFill>
          <a:latin typeface="Times New Roman" pitchFamily="18"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file:///C:\Documents%20and%20Settings\hsfrank8\Local%20Settings\Temporary%20Internet%20Files\Content.IE5\Local%20Settings\Temporary%20Internet%20Files\Content.IE5\0V1FQ27T\&#20581;&#20445;&#35413;&#37327;&#25351;&#27161;&#33287;&#30456;&#38364;&#36039;&#26009;.doc"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69008CE2-A6A4-1CB8-E38A-12CB0FB6DCB3}"/>
              </a:ext>
            </a:extLst>
          </p:cNvPr>
          <p:cNvSpPr>
            <a:spLocks noGrp="1"/>
          </p:cNvSpPr>
          <p:nvPr>
            <p:ph type="subTitle" idx="1"/>
          </p:nvPr>
        </p:nvSpPr>
        <p:spPr>
          <a:xfrm>
            <a:off x="1357313" y="2786063"/>
            <a:ext cx="6858000" cy="3357562"/>
          </a:xfrm>
        </p:spPr>
        <p:txBody>
          <a:bodyPr>
            <a:noAutofit/>
          </a:bodyPr>
          <a:lstStyle/>
          <a:p>
            <a:pPr algn="l" eaLnBrk="1" hangingPunct="1">
              <a:lnSpc>
                <a:spcPct val="110000"/>
              </a:lnSpc>
              <a:spcBef>
                <a:spcPct val="0"/>
              </a:spcBef>
              <a:defRPr/>
            </a:pPr>
            <a:r>
              <a:rPr lang="zh-TW" altLang="en-US" sz="2800" cap="none"/>
              <a:t>計畫執行機構：元智大學</a:t>
            </a:r>
          </a:p>
          <a:p>
            <a:pPr algn="l" eaLnBrk="1" hangingPunct="1">
              <a:lnSpc>
                <a:spcPct val="110000"/>
              </a:lnSpc>
              <a:spcBef>
                <a:spcPct val="0"/>
              </a:spcBef>
              <a:defRPr/>
            </a:pPr>
            <a:r>
              <a:rPr lang="zh-TW" altLang="en-US" sz="2800" cap="none"/>
              <a:t>計畫主持人：劉宜君</a:t>
            </a:r>
          </a:p>
          <a:p>
            <a:pPr algn="l" eaLnBrk="1" hangingPunct="1">
              <a:lnSpc>
                <a:spcPct val="110000"/>
              </a:lnSpc>
              <a:spcBef>
                <a:spcPct val="0"/>
              </a:spcBef>
              <a:defRPr/>
            </a:pPr>
            <a:r>
              <a:rPr lang="zh-TW" altLang="en-US" sz="2800" cap="none">
                <a:latin typeface="標楷體" pitchFamily="65" charset="-120"/>
              </a:rPr>
              <a:t>  </a:t>
            </a:r>
            <a:r>
              <a:rPr lang="en-US" altLang="zh-TW" sz="2800" cap="none">
                <a:latin typeface="標楷體" pitchFamily="65" charset="-120"/>
              </a:rPr>
              <a:t>(</a:t>
            </a:r>
            <a:r>
              <a:rPr lang="zh-TW" altLang="en-US" sz="2800" cap="none">
                <a:latin typeface="標楷體" pitchFamily="65" charset="-120"/>
              </a:rPr>
              <a:t>元智大學社會暨政策科學學系</a:t>
            </a:r>
            <a:r>
              <a:rPr lang="en-US" altLang="zh-TW" sz="2800" cap="none">
                <a:latin typeface="標楷體" pitchFamily="65" charset="-120"/>
              </a:rPr>
              <a:t>)</a:t>
            </a:r>
          </a:p>
          <a:p>
            <a:pPr algn="l" eaLnBrk="1" hangingPunct="1">
              <a:lnSpc>
                <a:spcPct val="110000"/>
              </a:lnSpc>
              <a:spcBef>
                <a:spcPct val="0"/>
              </a:spcBef>
              <a:defRPr/>
            </a:pPr>
            <a:r>
              <a:rPr lang="zh-TW" altLang="en-US" sz="2800" cap="none"/>
              <a:t>共同主持人：傅立葉</a:t>
            </a:r>
          </a:p>
          <a:p>
            <a:pPr algn="l" eaLnBrk="1" hangingPunct="1">
              <a:lnSpc>
                <a:spcPct val="110000"/>
              </a:lnSpc>
              <a:spcBef>
                <a:spcPct val="0"/>
              </a:spcBef>
              <a:defRPr/>
            </a:pPr>
            <a:r>
              <a:rPr lang="zh-TW" altLang="en-US" sz="2800" cap="none">
                <a:latin typeface="標楷體" pitchFamily="65" charset="-120"/>
              </a:rPr>
              <a:t>  （政治大學社會工作研究所</a:t>
            </a:r>
            <a:r>
              <a:rPr lang="en-US" altLang="zh-TW" sz="2800" cap="none">
                <a:latin typeface="標楷體" pitchFamily="65" charset="-120"/>
              </a:rPr>
              <a:t>)</a:t>
            </a:r>
          </a:p>
          <a:p>
            <a:pPr algn="l" eaLnBrk="1" hangingPunct="1">
              <a:lnSpc>
                <a:spcPct val="110000"/>
              </a:lnSpc>
              <a:spcBef>
                <a:spcPct val="0"/>
              </a:spcBef>
              <a:defRPr/>
            </a:pPr>
            <a:endParaRPr lang="en-US" altLang="zh-TW" sz="2800" cap="none">
              <a:latin typeface="標楷體" pitchFamily="65" charset="-120"/>
            </a:endParaRPr>
          </a:p>
          <a:p>
            <a:pPr algn="l" eaLnBrk="1" hangingPunct="1">
              <a:lnSpc>
                <a:spcPct val="110000"/>
              </a:lnSpc>
              <a:spcBef>
                <a:spcPct val="0"/>
              </a:spcBef>
              <a:defRPr/>
            </a:pPr>
            <a:r>
              <a:rPr lang="zh-TW" altLang="en-US" sz="2800" cap="none"/>
              <a:t>    中華民國九十九年一月二十九日</a:t>
            </a:r>
          </a:p>
        </p:txBody>
      </p:sp>
      <p:sp>
        <p:nvSpPr>
          <p:cNvPr id="13315" name="標題 1">
            <a:extLst>
              <a:ext uri="{FF2B5EF4-FFF2-40B4-BE49-F238E27FC236}">
                <a16:creationId xmlns:a16="http://schemas.microsoft.com/office/drawing/2014/main" id="{BECCBC13-A5C2-9352-0612-66AA88AD5D45}"/>
              </a:ext>
            </a:extLst>
          </p:cNvPr>
          <p:cNvSpPr>
            <a:spLocks noGrp="1"/>
          </p:cNvSpPr>
          <p:nvPr>
            <p:ph type="ctrTitle"/>
          </p:nvPr>
        </p:nvSpPr>
        <p:spPr>
          <a:xfrm>
            <a:off x="0" y="142875"/>
            <a:ext cx="9144000" cy="1990725"/>
          </a:xfrm>
        </p:spPr>
        <p:txBody>
          <a:bodyPr/>
          <a:lstStyle/>
          <a:p>
            <a:pPr eaLnBrk="1" hangingPunct="1"/>
            <a:r>
              <a:rPr lang="zh-TW" altLang="en-US" sz="3800" b="1">
                <a:solidFill>
                  <a:srgbClr val="000000"/>
                </a:solidFill>
              </a:rPr>
              <a:t>從民眾觀點建構健保評量指標第二年研究</a:t>
            </a:r>
            <a:br>
              <a:rPr lang="zh-TW" altLang="en-US" sz="3800" b="1">
                <a:solidFill>
                  <a:srgbClr val="000000"/>
                </a:solidFill>
                <a:latin typeface="標楷體" panose="03000509000000000000" pitchFamily="65" charset="-120"/>
              </a:rPr>
            </a:br>
            <a:r>
              <a:rPr lang="zh-TW" altLang="en-US" sz="3800" b="1">
                <a:solidFill>
                  <a:srgbClr val="000000"/>
                </a:solidFill>
              </a:rPr>
              <a:t>委託研究報告</a:t>
            </a:r>
            <a:endParaRPr lang="zh-TW" altLang="en-US" sz="3800" b="1"/>
          </a:p>
        </p:txBody>
      </p:sp>
      <p:sp>
        <p:nvSpPr>
          <p:cNvPr id="13316" name="投影片編號版面配置區 3">
            <a:extLst>
              <a:ext uri="{FF2B5EF4-FFF2-40B4-BE49-F238E27FC236}">
                <a16:creationId xmlns:a16="http://schemas.microsoft.com/office/drawing/2014/main" id="{AD27CBA3-999F-DBD2-14EF-29A4B729078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A609B19-D5FA-47D8-9ACD-510E7D198109}"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1">
            <a:extLst>
              <a:ext uri="{FF2B5EF4-FFF2-40B4-BE49-F238E27FC236}">
                <a16:creationId xmlns:a16="http://schemas.microsoft.com/office/drawing/2014/main" id="{6C0955C7-2102-41E4-42EB-C030143AF278}"/>
              </a:ext>
            </a:extLst>
          </p:cNvPr>
          <p:cNvSpPr>
            <a:spLocks noGrp="1"/>
          </p:cNvSpPr>
          <p:nvPr>
            <p:ph type="title"/>
          </p:nvPr>
        </p:nvSpPr>
        <p:spPr>
          <a:xfrm>
            <a:off x="285750" y="0"/>
            <a:ext cx="8534400" cy="914400"/>
          </a:xfrm>
        </p:spPr>
        <p:txBody>
          <a:bodyPr/>
          <a:lstStyle/>
          <a:p>
            <a:pPr eaLnBrk="1" hangingPunct="1"/>
            <a:r>
              <a:rPr lang="zh-TW" altLang="en-US" sz="3600" b="1">
                <a:solidFill>
                  <a:srgbClr val="AB2627"/>
                </a:solidFill>
              </a:rPr>
              <a:t>綱要</a:t>
            </a:r>
          </a:p>
        </p:txBody>
      </p:sp>
      <p:sp>
        <p:nvSpPr>
          <p:cNvPr id="14339" name="內容版面配置區 2">
            <a:extLst>
              <a:ext uri="{FF2B5EF4-FFF2-40B4-BE49-F238E27FC236}">
                <a16:creationId xmlns:a16="http://schemas.microsoft.com/office/drawing/2014/main" id="{CFFB762C-4DFF-27D5-F43B-008229C2802D}"/>
              </a:ext>
            </a:extLst>
          </p:cNvPr>
          <p:cNvSpPr>
            <a:spLocks noGrp="1"/>
          </p:cNvSpPr>
          <p:nvPr>
            <p:ph sz="quarter" idx="1"/>
          </p:nvPr>
        </p:nvSpPr>
        <p:spPr>
          <a:xfrm>
            <a:off x="1214438" y="1571625"/>
            <a:ext cx="6842125" cy="4572000"/>
          </a:xfrm>
        </p:spPr>
        <p:txBody>
          <a:bodyPr/>
          <a:lstStyle/>
          <a:p>
            <a:pPr eaLnBrk="1" hangingPunct="1"/>
            <a:r>
              <a:rPr lang="zh-TW" altLang="en-US" sz="2800"/>
              <a:t>研究背景、目的與範圍</a:t>
            </a:r>
          </a:p>
          <a:p>
            <a:pPr eaLnBrk="1" hangingPunct="1"/>
            <a:r>
              <a:rPr lang="zh-TW" altLang="en-US" sz="2800"/>
              <a:t>研究方法</a:t>
            </a:r>
          </a:p>
          <a:p>
            <a:pPr eaLnBrk="1" hangingPunct="1"/>
            <a:r>
              <a:rPr lang="zh-TW" altLang="en-US" sz="2800"/>
              <a:t>研究設計、執行與結果分析</a:t>
            </a:r>
          </a:p>
          <a:p>
            <a:pPr eaLnBrk="1" hangingPunct="1"/>
            <a:r>
              <a:rPr lang="zh-TW" altLang="en-US" sz="2800"/>
              <a:t>研究結論</a:t>
            </a:r>
          </a:p>
          <a:p>
            <a:pPr eaLnBrk="1" hangingPunct="1"/>
            <a:r>
              <a:rPr lang="zh-TW" altLang="en-US" sz="2800"/>
              <a:t>政策建議</a:t>
            </a:r>
          </a:p>
        </p:txBody>
      </p:sp>
      <p:sp>
        <p:nvSpPr>
          <p:cNvPr id="14340" name="投影片編號版面配置區 3">
            <a:extLst>
              <a:ext uri="{FF2B5EF4-FFF2-40B4-BE49-F238E27FC236}">
                <a16:creationId xmlns:a16="http://schemas.microsoft.com/office/drawing/2014/main" id="{E54DF892-A209-DA3D-D98C-5493B315F5C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E27C203-9F3B-49D2-9531-412D28CA1B3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a:extLst>
              <a:ext uri="{FF2B5EF4-FFF2-40B4-BE49-F238E27FC236}">
                <a16:creationId xmlns:a16="http://schemas.microsoft.com/office/drawing/2014/main" id="{C290C991-8769-733E-C578-4BBBA4DFBA78}"/>
              </a:ext>
            </a:extLst>
          </p:cNvPr>
          <p:cNvSpPr>
            <a:spLocks noGrp="1"/>
          </p:cNvSpPr>
          <p:nvPr>
            <p:ph type="title"/>
          </p:nvPr>
        </p:nvSpPr>
        <p:spPr/>
        <p:txBody>
          <a:bodyPr/>
          <a:lstStyle/>
          <a:p>
            <a:pPr eaLnBrk="1" hangingPunct="1"/>
            <a:r>
              <a:rPr lang="zh-TW" altLang="en-US" sz="3600" b="1">
                <a:solidFill>
                  <a:srgbClr val="AB2627"/>
                </a:solidFill>
              </a:rPr>
              <a:t>研究背景與目的</a:t>
            </a:r>
            <a:endParaRPr lang="zh-TW" altLang="en-US" b="1">
              <a:solidFill>
                <a:srgbClr val="AB2627"/>
              </a:solidFill>
            </a:endParaRPr>
          </a:p>
        </p:txBody>
      </p:sp>
      <p:sp>
        <p:nvSpPr>
          <p:cNvPr id="15363" name="內容版面配置區 2">
            <a:extLst>
              <a:ext uri="{FF2B5EF4-FFF2-40B4-BE49-F238E27FC236}">
                <a16:creationId xmlns:a16="http://schemas.microsoft.com/office/drawing/2014/main" id="{1E32054D-F838-05C3-3A96-600C0894FEED}"/>
              </a:ext>
            </a:extLst>
          </p:cNvPr>
          <p:cNvSpPr>
            <a:spLocks noGrp="1"/>
          </p:cNvSpPr>
          <p:nvPr>
            <p:ph sz="quarter" idx="1"/>
          </p:nvPr>
        </p:nvSpPr>
        <p:spPr>
          <a:xfrm>
            <a:off x="301625" y="1527175"/>
            <a:ext cx="8504238" cy="4572000"/>
          </a:xfrm>
        </p:spPr>
        <p:txBody>
          <a:bodyPr/>
          <a:lstStyle/>
          <a:p>
            <a:pPr eaLnBrk="1" hangingPunct="1"/>
            <a:r>
              <a:rPr lang="zh-TW" altLang="zh-TW"/>
              <a:t>第二年研究除針對第一年的評量構面與指標進行修正外，並增加詢問民眾對於健保政策評價不佳之原因</a:t>
            </a:r>
          </a:p>
          <a:p>
            <a:pPr eaLnBrk="1" hangingPunct="1"/>
            <a:r>
              <a:rPr lang="zh-TW" altLang="zh-TW"/>
              <a:t>從民眾角度提出重要且具體可操作、可管理之健保政策評量指標，進而提供健保政策改革的參考。</a:t>
            </a:r>
          </a:p>
          <a:p>
            <a:pPr eaLnBrk="1" hangingPunct="1"/>
            <a:endParaRPr lang="zh-TW" altLang="en-US"/>
          </a:p>
        </p:txBody>
      </p:sp>
      <p:sp>
        <p:nvSpPr>
          <p:cNvPr id="15364" name="投影片編號版面配置區 3">
            <a:extLst>
              <a:ext uri="{FF2B5EF4-FFF2-40B4-BE49-F238E27FC236}">
                <a16:creationId xmlns:a16="http://schemas.microsoft.com/office/drawing/2014/main" id="{9B46370B-E98B-0620-A915-8C437412ED3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21B492E0-EDF0-4985-9D49-65AD341ACA82}"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標題 1">
            <a:extLst>
              <a:ext uri="{FF2B5EF4-FFF2-40B4-BE49-F238E27FC236}">
                <a16:creationId xmlns:a16="http://schemas.microsoft.com/office/drawing/2014/main" id="{335252DA-5ACF-C711-AC41-564E6FDFEE4A}"/>
              </a:ext>
            </a:extLst>
          </p:cNvPr>
          <p:cNvSpPr>
            <a:spLocks noGrp="1"/>
          </p:cNvSpPr>
          <p:nvPr>
            <p:ph type="title"/>
          </p:nvPr>
        </p:nvSpPr>
        <p:spPr/>
        <p:txBody>
          <a:bodyPr/>
          <a:lstStyle/>
          <a:p>
            <a:pPr eaLnBrk="1" hangingPunct="1"/>
            <a:r>
              <a:rPr lang="zh-TW" altLang="en-US" sz="3600" b="1">
                <a:solidFill>
                  <a:srgbClr val="AB2627"/>
                </a:solidFill>
              </a:rPr>
              <a:t>研究方法</a:t>
            </a:r>
            <a:endParaRPr lang="zh-TW" altLang="en-US" b="1">
              <a:solidFill>
                <a:srgbClr val="AB2627"/>
              </a:solidFill>
            </a:endParaRPr>
          </a:p>
        </p:txBody>
      </p:sp>
      <p:sp>
        <p:nvSpPr>
          <p:cNvPr id="16387" name="內容版面配置區 2">
            <a:extLst>
              <a:ext uri="{FF2B5EF4-FFF2-40B4-BE49-F238E27FC236}">
                <a16:creationId xmlns:a16="http://schemas.microsoft.com/office/drawing/2014/main" id="{33B52E52-8742-0623-4500-AAB8CD65A9D9}"/>
              </a:ext>
            </a:extLst>
          </p:cNvPr>
          <p:cNvSpPr>
            <a:spLocks noGrp="1"/>
          </p:cNvSpPr>
          <p:nvPr>
            <p:ph sz="quarter" idx="1"/>
          </p:nvPr>
        </p:nvSpPr>
        <p:spPr>
          <a:xfrm>
            <a:off x="2071688" y="2214563"/>
            <a:ext cx="5270500" cy="2428875"/>
          </a:xfrm>
        </p:spPr>
        <p:txBody>
          <a:bodyPr/>
          <a:lstStyle/>
          <a:p>
            <a:pPr eaLnBrk="1" hangingPunct="1"/>
            <a:r>
              <a:rPr lang="zh-TW" altLang="zh-TW"/>
              <a:t>文獻與相關資料的檢視與分析</a:t>
            </a:r>
            <a:endParaRPr lang="en-US" altLang="zh-TW"/>
          </a:p>
          <a:p>
            <a:pPr eaLnBrk="1" hangingPunct="1"/>
            <a:r>
              <a:rPr lang="zh-TW" altLang="zh-TW"/>
              <a:t>焦點團體座談法</a:t>
            </a:r>
            <a:endParaRPr lang="en-US" altLang="zh-TW"/>
          </a:p>
          <a:p>
            <a:pPr eaLnBrk="1" hangingPunct="1"/>
            <a:r>
              <a:rPr lang="zh-TW" altLang="zh-TW"/>
              <a:t>政策德菲法</a:t>
            </a:r>
            <a:endParaRPr lang="en-US" altLang="zh-TW"/>
          </a:p>
          <a:p>
            <a:pPr eaLnBrk="1" hangingPunct="1"/>
            <a:r>
              <a:rPr lang="zh-TW" altLang="zh-TW"/>
              <a:t>電話調查法</a:t>
            </a:r>
            <a:endParaRPr lang="zh-TW" altLang="en-US"/>
          </a:p>
        </p:txBody>
      </p:sp>
      <p:sp>
        <p:nvSpPr>
          <p:cNvPr id="16388" name="投影片編號版面配置區 3">
            <a:extLst>
              <a:ext uri="{FF2B5EF4-FFF2-40B4-BE49-F238E27FC236}">
                <a16:creationId xmlns:a16="http://schemas.microsoft.com/office/drawing/2014/main" id="{D8F8BE0E-73D6-7922-EBAE-E91A3F589D5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232EB11-87E1-4DB8-BD6C-863A656C7FD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4</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8C59F857-8364-897E-D1BD-F21E0BCF8A20}"/>
              </a:ext>
            </a:extLst>
          </p:cNvPr>
          <p:cNvSpPr>
            <a:spLocks noGrp="1"/>
          </p:cNvSpPr>
          <p:nvPr>
            <p:ph type="subTitle" idx="1"/>
          </p:nvPr>
        </p:nvSpPr>
        <p:spPr>
          <a:xfrm>
            <a:off x="714375" y="2786063"/>
            <a:ext cx="7715250" cy="1752600"/>
          </a:xfrm>
        </p:spPr>
        <p:txBody>
          <a:bodyPr>
            <a:normAutofit/>
          </a:bodyPr>
          <a:lstStyle/>
          <a:p>
            <a:pPr eaLnBrk="1" hangingPunct="1">
              <a:defRPr/>
            </a:pPr>
            <a:r>
              <a:rPr lang="zh-TW" altLang="zh-TW" sz="4400" cap="none"/>
              <a:t>研究設計、執行與結果分析</a:t>
            </a:r>
            <a:endParaRPr lang="zh-TW" altLang="en-US" sz="4400" cap="none"/>
          </a:p>
        </p:txBody>
      </p:sp>
      <p:sp>
        <p:nvSpPr>
          <p:cNvPr id="17411" name="投影片編號版面配置區 3">
            <a:extLst>
              <a:ext uri="{FF2B5EF4-FFF2-40B4-BE49-F238E27FC236}">
                <a16:creationId xmlns:a16="http://schemas.microsoft.com/office/drawing/2014/main" id="{8DFAA2A2-DBC7-18F4-C6FE-E95E93258A9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0834F2F-A859-45D6-AA30-05B1F80D556B}"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5</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標題 1">
            <a:extLst>
              <a:ext uri="{FF2B5EF4-FFF2-40B4-BE49-F238E27FC236}">
                <a16:creationId xmlns:a16="http://schemas.microsoft.com/office/drawing/2014/main" id="{563E5B88-701F-74DE-9C12-40461EBFF1D4}"/>
              </a:ext>
            </a:extLst>
          </p:cNvPr>
          <p:cNvSpPr>
            <a:spLocks noGrp="1"/>
          </p:cNvSpPr>
          <p:nvPr>
            <p:ph type="title"/>
          </p:nvPr>
        </p:nvSpPr>
        <p:spPr/>
        <p:txBody>
          <a:bodyPr/>
          <a:lstStyle/>
          <a:p>
            <a:pPr eaLnBrk="1" hangingPunct="1"/>
            <a:r>
              <a:rPr lang="zh-TW" altLang="zh-TW" sz="3600" b="1">
                <a:solidFill>
                  <a:srgbClr val="AB2627"/>
                </a:solidFill>
              </a:rPr>
              <a:t>政策德菲法之設計</a:t>
            </a:r>
            <a:endParaRPr lang="zh-TW" altLang="en-US" sz="3600" b="1">
              <a:solidFill>
                <a:srgbClr val="AB2627"/>
              </a:solidFill>
            </a:endParaRPr>
          </a:p>
        </p:txBody>
      </p:sp>
      <p:graphicFrame>
        <p:nvGraphicFramePr>
          <p:cNvPr id="24635" name="Group 59">
            <a:extLst>
              <a:ext uri="{FF2B5EF4-FFF2-40B4-BE49-F238E27FC236}">
                <a16:creationId xmlns:a16="http://schemas.microsoft.com/office/drawing/2014/main" id="{DA53A81A-8168-5D5D-C8C2-87A32B791FA1}"/>
              </a:ext>
            </a:extLst>
          </p:cNvPr>
          <p:cNvGraphicFramePr>
            <a:graphicFrameLocks noGrp="1"/>
          </p:cNvGraphicFramePr>
          <p:nvPr/>
        </p:nvGraphicFramePr>
        <p:xfrm>
          <a:off x="357188" y="1428750"/>
          <a:ext cx="8286750" cy="4926013"/>
        </p:xfrm>
        <a:graphic>
          <a:graphicData uri="http://schemas.openxmlformats.org/drawingml/2006/table">
            <a:tbl>
              <a:tblPr/>
              <a:tblGrid>
                <a:gridCol w="2500312">
                  <a:extLst>
                    <a:ext uri="{9D8B030D-6E8A-4147-A177-3AD203B41FA5}">
                      <a16:colId xmlns:a16="http://schemas.microsoft.com/office/drawing/2014/main" val="20000"/>
                    </a:ext>
                  </a:extLst>
                </a:gridCol>
                <a:gridCol w="2786063">
                  <a:extLst>
                    <a:ext uri="{9D8B030D-6E8A-4147-A177-3AD203B41FA5}">
                      <a16:colId xmlns:a16="http://schemas.microsoft.com/office/drawing/2014/main" val="20001"/>
                    </a:ext>
                  </a:extLst>
                </a:gridCol>
                <a:gridCol w="3000375">
                  <a:extLst>
                    <a:ext uri="{9D8B030D-6E8A-4147-A177-3AD203B41FA5}">
                      <a16:colId xmlns:a16="http://schemas.microsoft.com/office/drawing/2014/main" val="20002"/>
                    </a:ext>
                  </a:extLst>
                </a:gridCol>
              </a:tblGrid>
              <a:tr h="822219">
                <a:tc>
                  <a:txBody>
                    <a:body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第一年研究問卷</a:t>
                      </a:r>
                      <a:endParaRPr kumimoji="0" lang="en-US" altLang="zh-TW" sz="1800" b="0" i="0" u="none" strike="noStrike" cap="none" normalizeH="0" baseline="0">
                        <a:ln>
                          <a:noFill/>
                        </a:ln>
                        <a:solidFill>
                          <a:schemeClr val="tx1"/>
                        </a:solidFill>
                        <a:effectLst/>
                        <a:latin typeface="標楷體" pitchFamily="65" charset="-120"/>
                        <a:ea typeface="標楷體" pitchFamily="65" charset="-120"/>
                      </a:endParaRPr>
                    </a:p>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評量構面</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第二年研究問卷</a:t>
                      </a:r>
                      <a:endParaRPr kumimoji="0" lang="en-US" altLang="zh-TW" sz="1800" b="0" i="0" u="none" strike="noStrike" cap="none" normalizeH="0" baseline="0">
                        <a:ln>
                          <a:noFill/>
                        </a:ln>
                        <a:solidFill>
                          <a:schemeClr val="tx1"/>
                        </a:solidFill>
                        <a:effectLst/>
                        <a:latin typeface="標楷體" pitchFamily="65" charset="-120"/>
                        <a:ea typeface="標楷體" pitchFamily="65" charset="-120"/>
                      </a:endParaRPr>
                    </a:p>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評量構面</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備註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普及性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納保普及性</a:t>
                      </a:r>
                      <a:r>
                        <a:rPr kumimoji="0" lang="en-US" altLang="zh-TW" sz="1800" b="0" i="0" u="none" strike="noStrike" cap="none" normalizeH="0" baseline="0">
                          <a:ln>
                            <a:noFill/>
                          </a:ln>
                          <a:solidFill>
                            <a:schemeClr val="tx1"/>
                          </a:solidFill>
                          <a:effectLst/>
                          <a:latin typeface="Arial" charset="0"/>
                          <a:ea typeface="新細明體" pitchFamily="18" charset="-120"/>
                        </a:rPr>
                        <a:t>(universality)</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公平性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財務公平性</a:t>
                      </a:r>
                      <a:r>
                        <a:rPr kumimoji="0" lang="en-US" altLang="zh-TW" sz="1800" b="0" i="0" u="none" strike="noStrike" cap="none" normalizeH="0" baseline="0">
                          <a:ln>
                            <a:noFill/>
                          </a:ln>
                          <a:solidFill>
                            <a:schemeClr val="tx1"/>
                          </a:solidFill>
                          <a:effectLst/>
                          <a:latin typeface="Arial" charset="0"/>
                          <a:ea typeface="新細明體" pitchFamily="18" charset="-120"/>
                        </a:rPr>
                        <a:t>(equity)</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856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完整性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保障完整性</a:t>
                      </a:r>
                      <a:r>
                        <a:rPr kumimoji="0" lang="en-US" altLang="zh-TW" sz="1800" b="0" i="0" u="none" strike="noStrike" cap="none" normalizeH="0" baseline="0">
                          <a:ln>
                            <a:noFill/>
                          </a:ln>
                          <a:solidFill>
                            <a:schemeClr val="tx1"/>
                          </a:solidFill>
                          <a:effectLst/>
                          <a:latin typeface="Arial" charset="0"/>
                          <a:ea typeface="新細明體" pitchFamily="18" charset="-120"/>
                        </a:rPr>
                        <a:t>(comprehensiveness)</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可付性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無</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與保障完整性構面合併調整</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可近性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就醫可近性</a:t>
                      </a:r>
                      <a:r>
                        <a:rPr kumimoji="0" lang="en-US" altLang="zh-TW" sz="1800" b="0" i="0" u="none" strike="noStrike" cap="none" normalizeH="0" baseline="0">
                          <a:ln>
                            <a:noFill/>
                          </a:ln>
                          <a:solidFill>
                            <a:schemeClr val="tx1"/>
                          </a:solidFill>
                          <a:effectLst/>
                          <a:latin typeface="Arial" charset="0"/>
                          <a:ea typeface="新細明體" pitchFamily="18" charset="-120"/>
                        </a:rPr>
                        <a:t>(accessibility)</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適足性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無</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與就醫可近性構面合併調整</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3809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課責性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制度課責性</a:t>
                      </a:r>
                      <a:r>
                        <a:rPr kumimoji="0" lang="en-US" altLang="zh-TW" sz="1800" b="0" i="0" u="none" strike="noStrike" cap="none" normalizeH="0" baseline="0">
                          <a:ln>
                            <a:noFill/>
                          </a:ln>
                          <a:solidFill>
                            <a:schemeClr val="tx1"/>
                          </a:solidFill>
                          <a:effectLst/>
                          <a:latin typeface="Arial" charset="0"/>
                          <a:ea typeface="新細明體" pitchFamily="18" charset="-120"/>
                        </a:rPr>
                        <a:t>(accountability)</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82285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無</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資訊公開性</a:t>
                      </a:r>
                      <a:r>
                        <a:rPr kumimoji="0" lang="en-US" altLang="zh-TW" sz="1800" b="0" i="0" u="none" strike="noStrike" cap="none" normalizeH="0" baseline="0">
                          <a:ln>
                            <a:noFill/>
                          </a:ln>
                          <a:solidFill>
                            <a:schemeClr val="tx1"/>
                          </a:solidFill>
                          <a:effectLst/>
                          <a:latin typeface="Arial" charset="0"/>
                          <a:ea typeface="新細明體" pitchFamily="18" charset="-120"/>
                        </a:rPr>
                        <a:t>(openness)</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調整新增自制度課責性構面，將資訊面指標歸屬為資訊公開性構面</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效率性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服務效率性</a:t>
                      </a:r>
                      <a:r>
                        <a:rPr kumimoji="0" lang="en-US" altLang="zh-TW" sz="1800" b="0" i="0" u="none" strike="noStrike" cap="none" normalizeH="0" baseline="0">
                          <a:ln>
                            <a:noFill/>
                          </a:ln>
                          <a:solidFill>
                            <a:schemeClr val="tx1"/>
                          </a:solidFill>
                          <a:effectLst/>
                          <a:latin typeface="Arial" charset="0"/>
                          <a:ea typeface="新細明體" pitchFamily="18" charset="-120"/>
                        </a:rPr>
                        <a:t>(efficiency)</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效能性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政策效能性</a:t>
                      </a:r>
                      <a:r>
                        <a:rPr kumimoji="0" lang="en-US" altLang="zh-TW" sz="1800" b="0" i="0" u="none" strike="noStrike" cap="none" normalizeH="0" baseline="0">
                          <a:ln>
                            <a:noFill/>
                          </a:ln>
                          <a:solidFill>
                            <a:schemeClr val="tx1"/>
                          </a:solidFill>
                          <a:effectLst/>
                          <a:latin typeface="Arial" charset="0"/>
                          <a:ea typeface="新細明體" pitchFamily="18" charset="-120"/>
                        </a:rPr>
                        <a:t>(effectiveness)</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742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合理性</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財務合理性</a:t>
                      </a:r>
                      <a:r>
                        <a:rPr kumimoji="0" lang="en-US" altLang="zh-TW" sz="1800" b="0" i="0" u="none" strike="noStrike" cap="none" normalizeH="0" baseline="0">
                          <a:ln>
                            <a:noFill/>
                          </a:ln>
                          <a:solidFill>
                            <a:schemeClr val="tx1"/>
                          </a:solidFill>
                          <a:effectLst/>
                          <a:latin typeface="Arial" charset="0"/>
                          <a:ea typeface="新細明體" pitchFamily="18" charset="-120"/>
                        </a:rPr>
                        <a:t>(reasonable)</a:t>
                      </a:r>
                      <a:endParaRPr kumimoji="0" lang="zh-TW" altLang="zh-TW" sz="18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
        <p:nvSpPr>
          <p:cNvPr id="18489" name="投影片編號版面配置區 4">
            <a:extLst>
              <a:ext uri="{FF2B5EF4-FFF2-40B4-BE49-F238E27FC236}">
                <a16:creationId xmlns:a16="http://schemas.microsoft.com/office/drawing/2014/main" id="{F2014C6D-B934-457E-8ACF-F93786D747A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B5DB12CF-720B-4737-A3CC-F9F11697F6D3}"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6</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3927D51F-0493-4769-48A7-6FDEB866F86C}"/>
              </a:ext>
            </a:extLst>
          </p:cNvPr>
          <p:cNvSpPr>
            <a:spLocks noGrp="1"/>
          </p:cNvSpPr>
          <p:nvPr>
            <p:ph type="subTitle" idx="1"/>
          </p:nvPr>
        </p:nvSpPr>
        <p:spPr/>
        <p:txBody>
          <a:bodyPr>
            <a:normAutofit/>
          </a:bodyPr>
          <a:lstStyle/>
          <a:p>
            <a:pPr eaLnBrk="1" fontAlgn="auto" hangingPunct="1">
              <a:spcAft>
                <a:spcPts val="0"/>
              </a:spcAft>
              <a:buFont typeface="Wingdings 2"/>
              <a:buNone/>
              <a:defRPr/>
            </a:pPr>
            <a:r>
              <a:rPr lang="zh-TW" altLang="zh-TW" sz="4400" dirty="0">
                <a:latin typeface="+mn-lt"/>
              </a:rPr>
              <a:t>政策德菲法之執行</a:t>
            </a:r>
            <a:endParaRPr lang="zh-TW" altLang="en-US" sz="4400" b="0" dirty="0">
              <a:latin typeface="+mn-lt"/>
            </a:endParaRPr>
          </a:p>
        </p:txBody>
      </p:sp>
      <p:sp>
        <p:nvSpPr>
          <p:cNvPr id="19459" name="投影片編號版面配置區 3">
            <a:extLst>
              <a:ext uri="{FF2B5EF4-FFF2-40B4-BE49-F238E27FC236}">
                <a16:creationId xmlns:a16="http://schemas.microsoft.com/office/drawing/2014/main" id="{B24A2A25-3436-B415-C5B9-C5F33E9AF85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FBE6510-D7E1-4F33-9BBB-42D8E181462A}"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7</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a:extLst>
              <a:ext uri="{FF2B5EF4-FFF2-40B4-BE49-F238E27FC236}">
                <a16:creationId xmlns:a16="http://schemas.microsoft.com/office/drawing/2014/main" id="{C70AF268-352D-1DD5-BC29-DB07C42B87E1}"/>
              </a:ext>
            </a:extLst>
          </p:cNvPr>
          <p:cNvSpPr>
            <a:spLocks noGrp="1"/>
          </p:cNvSpPr>
          <p:nvPr>
            <p:ph type="title"/>
          </p:nvPr>
        </p:nvSpPr>
        <p:spPr/>
        <p:txBody>
          <a:bodyPr/>
          <a:lstStyle/>
          <a:p>
            <a:pPr eaLnBrk="1" hangingPunct="1"/>
            <a:r>
              <a:rPr lang="zh-TW" altLang="zh-TW" sz="3600" b="1">
                <a:solidFill>
                  <a:srgbClr val="AB2627"/>
                </a:solidFill>
              </a:rPr>
              <a:t>研究對象描述</a:t>
            </a:r>
            <a:endParaRPr lang="zh-TW" altLang="en-US" sz="3600" b="1">
              <a:solidFill>
                <a:srgbClr val="AB2627"/>
              </a:solidFill>
            </a:endParaRPr>
          </a:p>
        </p:txBody>
      </p:sp>
      <p:sp>
        <p:nvSpPr>
          <p:cNvPr id="20483" name="內容版面配置區 2">
            <a:extLst>
              <a:ext uri="{FF2B5EF4-FFF2-40B4-BE49-F238E27FC236}">
                <a16:creationId xmlns:a16="http://schemas.microsoft.com/office/drawing/2014/main" id="{071D413C-E523-BAA2-7B80-6D9AB57C9532}"/>
              </a:ext>
            </a:extLst>
          </p:cNvPr>
          <p:cNvSpPr>
            <a:spLocks noGrp="1"/>
          </p:cNvSpPr>
          <p:nvPr>
            <p:ph sz="quarter" idx="1"/>
          </p:nvPr>
        </p:nvSpPr>
        <p:spPr>
          <a:xfrm>
            <a:off x="301625" y="1527175"/>
            <a:ext cx="8504238" cy="4572000"/>
          </a:xfrm>
        </p:spPr>
        <p:txBody>
          <a:bodyPr/>
          <a:lstStyle/>
          <a:p>
            <a:pPr eaLnBrk="1" hangingPunct="1"/>
            <a:r>
              <a:rPr lang="zh-TW" altLang="zh-TW"/>
              <a:t>以監理會委員為政策德菲法之調查對象，共計邀請</a:t>
            </a:r>
            <a:r>
              <a:rPr lang="en-US" altLang="zh-TW"/>
              <a:t>28</a:t>
            </a:r>
            <a:r>
              <a:rPr lang="zh-TW" altLang="zh-TW"/>
              <a:t>位參加</a:t>
            </a:r>
            <a:endParaRPr lang="zh-TW" altLang="en-US"/>
          </a:p>
          <a:p>
            <a:pPr eaLnBrk="1" hangingPunct="1"/>
            <a:r>
              <a:rPr lang="zh-TW" altLang="zh-TW"/>
              <a:t>相關領域專家代表</a:t>
            </a:r>
            <a:r>
              <a:rPr lang="en-US" altLang="zh-TW"/>
              <a:t>5</a:t>
            </a:r>
            <a:r>
              <a:rPr lang="zh-TW" altLang="zh-TW"/>
              <a:t>人、被保險人代表</a:t>
            </a:r>
            <a:r>
              <a:rPr lang="en-US" altLang="zh-TW"/>
              <a:t>6</a:t>
            </a:r>
            <a:r>
              <a:rPr lang="zh-TW" altLang="zh-TW"/>
              <a:t>人、雇主代表</a:t>
            </a:r>
            <a:r>
              <a:rPr lang="en-US" altLang="zh-TW"/>
              <a:t>5</a:t>
            </a:r>
            <a:r>
              <a:rPr lang="zh-TW" altLang="zh-TW"/>
              <a:t>人、醫事服務機構代表</a:t>
            </a:r>
            <a:r>
              <a:rPr lang="en-US" altLang="zh-TW"/>
              <a:t>5</a:t>
            </a:r>
            <a:r>
              <a:rPr lang="zh-TW" altLang="zh-TW"/>
              <a:t>人與政府代表</a:t>
            </a:r>
            <a:r>
              <a:rPr lang="en-US" altLang="zh-TW"/>
              <a:t>7</a:t>
            </a:r>
            <a:r>
              <a:rPr lang="zh-TW" altLang="zh-TW"/>
              <a:t>人</a:t>
            </a:r>
            <a:endParaRPr lang="zh-TW" altLang="en-US"/>
          </a:p>
        </p:txBody>
      </p:sp>
      <p:sp>
        <p:nvSpPr>
          <p:cNvPr id="20484" name="投影片編號版面配置區 3">
            <a:extLst>
              <a:ext uri="{FF2B5EF4-FFF2-40B4-BE49-F238E27FC236}">
                <a16:creationId xmlns:a16="http://schemas.microsoft.com/office/drawing/2014/main" id="{F1D4B431-119B-32A4-52B8-D0796E6C756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EFC0610-3F4B-4F0C-B8CB-6383D3A7FBD6}"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8</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5201B47-A2E9-9345-404E-41C54FA8A985}"/>
              </a:ext>
            </a:extLst>
          </p:cNvPr>
          <p:cNvSpPr>
            <a:spLocks noGrp="1"/>
          </p:cNvSpPr>
          <p:nvPr>
            <p:ph type="title"/>
          </p:nvPr>
        </p:nvSpPr>
        <p:spPr/>
        <p:txBody>
          <a:bodyPr>
            <a:normAutofit fontScale="90000"/>
          </a:bodyPr>
          <a:lstStyle/>
          <a:p>
            <a:pPr eaLnBrk="1" fontAlgn="auto" hangingPunct="1">
              <a:spcAft>
                <a:spcPts val="0"/>
              </a:spcAft>
              <a:defRPr/>
            </a:pPr>
            <a:r>
              <a:rPr lang="zh-TW" altLang="zh-TW" sz="3600" b="1" dirty="0">
                <a:latin typeface="+mj-lt"/>
              </a:rPr>
              <a:t>政策德菲法問卷寄發與回收時間與份數統計</a:t>
            </a:r>
            <a:endParaRPr lang="zh-TW" altLang="en-US" sz="3600" b="1" dirty="0">
              <a:latin typeface="+mj-lt"/>
            </a:endParaRPr>
          </a:p>
        </p:txBody>
      </p:sp>
      <p:graphicFrame>
        <p:nvGraphicFramePr>
          <p:cNvPr id="27684" name="Group 36">
            <a:extLst>
              <a:ext uri="{FF2B5EF4-FFF2-40B4-BE49-F238E27FC236}">
                <a16:creationId xmlns:a16="http://schemas.microsoft.com/office/drawing/2014/main" id="{6E9174A5-97D8-6F11-7A78-3D21AC2C1C6F}"/>
              </a:ext>
            </a:extLst>
          </p:cNvPr>
          <p:cNvGraphicFramePr>
            <a:graphicFrameLocks noGrp="1"/>
          </p:cNvGraphicFramePr>
          <p:nvPr/>
        </p:nvGraphicFramePr>
        <p:xfrm>
          <a:off x="500063" y="1857375"/>
          <a:ext cx="8072437" cy="2784475"/>
        </p:xfrm>
        <a:graphic>
          <a:graphicData uri="http://schemas.openxmlformats.org/drawingml/2006/table">
            <a:tbl>
              <a:tblPr/>
              <a:tblGrid>
                <a:gridCol w="1214437">
                  <a:extLst>
                    <a:ext uri="{9D8B030D-6E8A-4147-A177-3AD203B41FA5}">
                      <a16:colId xmlns:a16="http://schemas.microsoft.com/office/drawing/2014/main" val="20000"/>
                    </a:ext>
                  </a:extLst>
                </a:gridCol>
                <a:gridCol w="1319213">
                  <a:extLst>
                    <a:ext uri="{9D8B030D-6E8A-4147-A177-3AD203B41FA5}">
                      <a16:colId xmlns:a16="http://schemas.microsoft.com/office/drawing/2014/main" val="20001"/>
                    </a:ext>
                  </a:extLst>
                </a:gridCol>
                <a:gridCol w="1323975">
                  <a:extLst>
                    <a:ext uri="{9D8B030D-6E8A-4147-A177-3AD203B41FA5}">
                      <a16:colId xmlns:a16="http://schemas.microsoft.com/office/drawing/2014/main" val="20002"/>
                    </a:ext>
                  </a:extLst>
                </a:gridCol>
                <a:gridCol w="1328737">
                  <a:extLst>
                    <a:ext uri="{9D8B030D-6E8A-4147-A177-3AD203B41FA5}">
                      <a16:colId xmlns:a16="http://schemas.microsoft.com/office/drawing/2014/main" val="20003"/>
                    </a:ext>
                  </a:extLst>
                </a:gridCol>
                <a:gridCol w="1265238">
                  <a:extLst>
                    <a:ext uri="{9D8B030D-6E8A-4147-A177-3AD203B41FA5}">
                      <a16:colId xmlns:a16="http://schemas.microsoft.com/office/drawing/2014/main" val="20004"/>
                    </a:ext>
                  </a:extLst>
                </a:gridCol>
                <a:gridCol w="1620837">
                  <a:extLst>
                    <a:ext uri="{9D8B030D-6E8A-4147-A177-3AD203B41FA5}">
                      <a16:colId xmlns:a16="http://schemas.microsoft.com/office/drawing/2014/main" val="20005"/>
                    </a:ext>
                  </a:extLst>
                </a:gridCol>
              </a:tblGrid>
              <a:tr h="50012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類型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寄發日期</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回收日期</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寄出份數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回收份數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標楷體" pitchFamily="65" charset="-120"/>
                          <a:ea typeface="標楷體" pitchFamily="65" charset="-120"/>
                        </a:rPr>
                        <a:t>備註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55275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第一回合</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2009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7</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月</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31</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2009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8</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月</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Arial" charset="0"/>
                          <a:ea typeface="新細明體" pitchFamily="18" charset="-120"/>
                        </a:rPr>
                        <a:t>28</a:t>
                      </a:r>
                      <a:endParaRPr kumimoji="0" lang="zh-TW" altLang="zh-TW" sz="20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Arial" charset="0"/>
                          <a:ea typeface="新細明體" pitchFamily="18" charset="-120"/>
                        </a:rPr>
                        <a:t>24</a:t>
                      </a:r>
                      <a:endParaRPr kumimoji="0" lang="zh-TW" altLang="zh-TW" sz="20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標楷體" pitchFamily="65" charset="-120"/>
                          <a:ea typeface="標楷體" pitchFamily="65" charset="-120"/>
                        </a:rPr>
                        <a:t>李玉春委員、郭玲惠委員、</a:t>
                      </a: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標楷體" pitchFamily="65" charset="-120"/>
                          <a:ea typeface="標楷體" pitchFamily="65" charset="-120"/>
                        </a:rPr>
                        <a:t>邱寶安委員、陳素春委員、婉拒參與問卷調查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3160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第二回合</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2009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8</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月</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31</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2009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年</a:t>
                      </a:r>
                      <a:endPar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月</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14</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Arial" charset="0"/>
                          <a:ea typeface="新細明體" pitchFamily="18" charset="-120"/>
                        </a:rPr>
                        <a:t>24</a:t>
                      </a:r>
                      <a:endParaRPr kumimoji="0" lang="zh-TW" altLang="zh-TW" sz="20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Arial" charset="0"/>
                          <a:ea typeface="新細明體" pitchFamily="18" charset="-120"/>
                        </a:rPr>
                        <a:t>24</a:t>
                      </a:r>
                      <a:endParaRPr kumimoji="0" lang="zh-TW" altLang="zh-TW" sz="2000" b="0" i="0" u="none" strike="noStrike" cap="none" normalizeH="0" baseline="0">
                        <a:ln>
                          <a:noFill/>
                        </a:ln>
                        <a:solidFill>
                          <a:schemeClr val="tx1"/>
                        </a:solidFill>
                        <a:effectLst/>
                        <a:latin typeface="標楷體" pitchFamily="65" charset="-12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2000" b="0" i="0" u="none" strike="noStrike" cap="none" normalizeH="0" baseline="0">
                        <a:ln>
                          <a:noFill/>
                        </a:ln>
                        <a:solidFill>
                          <a:schemeClr val="tx1"/>
                        </a:solidFill>
                        <a:effectLst/>
                        <a:latin typeface="Arial"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1537" name="投影片編號版面配置區 4">
            <a:extLst>
              <a:ext uri="{FF2B5EF4-FFF2-40B4-BE49-F238E27FC236}">
                <a16:creationId xmlns:a16="http://schemas.microsoft.com/office/drawing/2014/main" id="{2D316A6F-BB07-E6CD-BBF5-C61245204B5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C8EDE73-FA20-4BA2-AF7A-1AE08116197F}"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9</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5AF66604-D0BC-5691-2A57-FABAE5D9A6F1}"/>
              </a:ext>
            </a:extLst>
          </p:cNvPr>
          <p:cNvSpPr>
            <a:spLocks noGrp="1"/>
          </p:cNvSpPr>
          <p:nvPr>
            <p:ph type="title" idx="4294967295"/>
          </p:nvPr>
        </p:nvSpPr>
        <p:spPr/>
        <p:txBody>
          <a:bodyPr/>
          <a:lstStyle/>
          <a:p>
            <a:r>
              <a:rPr lang="zh-TW" altLang="en-US"/>
              <a:t>對於健保政策評量構面共識意見</a:t>
            </a:r>
          </a:p>
        </p:txBody>
      </p:sp>
      <p:sp>
        <p:nvSpPr>
          <p:cNvPr id="22531" name="Rectangle 3">
            <a:extLst>
              <a:ext uri="{FF2B5EF4-FFF2-40B4-BE49-F238E27FC236}">
                <a16:creationId xmlns:a16="http://schemas.microsoft.com/office/drawing/2014/main" id="{88AA84A3-1C68-B3A4-C242-A19E766D85F2}"/>
              </a:ext>
            </a:extLst>
          </p:cNvPr>
          <p:cNvSpPr>
            <a:spLocks noGrp="1"/>
          </p:cNvSpPr>
          <p:nvPr>
            <p:ph type="body" idx="4294967295"/>
          </p:nvPr>
        </p:nvSpPr>
        <p:spPr/>
        <p:txBody>
          <a:bodyPr/>
          <a:lstStyle/>
          <a:p>
            <a:r>
              <a:rPr lang="zh-TW" altLang="en-US"/>
              <a:t>參與政策德菲法專家們具有高度共識的構面為「納保普及性」、「財務公平性」、「就醫可近性」、「保障完整性」、「資訊公開性」、「服務效率性」、「制度課責性」</a:t>
            </a:r>
          </a:p>
          <a:p>
            <a:r>
              <a:rPr lang="zh-TW" altLang="en-US"/>
              <a:t>其次是「政策效能性」</a:t>
            </a:r>
          </a:p>
          <a:p>
            <a:r>
              <a:rPr lang="zh-TW" altLang="en-US"/>
              <a:t>第二回合新增的「財務合理性」構面，有二位專家表示不同意的意見，共識程度相對較低</a:t>
            </a:r>
          </a:p>
        </p:txBody>
      </p:sp>
      <p:sp>
        <p:nvSpPr>
          <p:cNvPr id="22532" name="投影片編號版面配置區 4">
            <a:extLst>
              <a:ext uri="{FF2B5EF4-FFF2-40B4-BE49-F238E27FC236}">
                <a16:creationId xmlns:a16="http://schemas.microsoft.com/office/drawing/2014/main" id="{1F1026FA-4F36-5E70-A938-15A8020BFE7B}"/>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556AC8D1-CFCB-4D76-8226-0B0D2605AF1D}"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10</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D097CFB-8939-9B5B-D409-71ADECA20F61}"/>
              </a:ext>
            </a:extLst>
          </p:cNvPr>
          <p:cNvSpPr>
            <a:spLocks noGrp="1"/>
          </p:cNvSpPr>
          <p:nvPr>
            <p:ph type="title" idx="4294967295"/>
          </p:nvPr>
        </p:nvSpPr>
        <p:spPr/>
        <p:txBody>
          <a:bodyPr/>
          <a:lstStyle/>
          <a:p>
            <a:r>
              <a:rPr lang="zh-TW" altLang="en-US"/>
              <a:t>對於健保政策評量指標之共識意見</a:t>
            </a:r>
          </a:p>
        </p:txBody>
      </p:sp>
      <p:sp>
        <p:nvSpPr>
          <p:cNvPr id="23555" name="Rectangle 3">
            <a:extLst>
              <a:ext uri="{FF2B5EF4-FFF2-40B4-BE49-F238E27FC236}">
                <a16:creationId xmlns:a16="http://schemas.microsoft.com/office/drawing/2014/main" id="{C4878EE1-6AB8-45A2-3E22-7D5587E2CE9F}"/>
              </a:ext>
            </a:extLst>
          </p:cNvPr>
          <p:cNvSpPr>
            <a:spLocks noGrp="1"/>
          </p:cNvSpPr>
          <p:nvPr>
            <p:ph type="body" idx="4294967295"/>
          </p:nvPr>
        </p:nvSpPr>
        <p:spPr/>
        <p:txBody>
          <a:bodyPr/>
          <a:lstStyle/>
          <a:p>
            <a:r>
              <a:rPr lang="zh-TW" altLang="en-US"/>
              <a:t>由於健保已開辦十餘年，專家們認為除「全國民眾的納保率」外，亦應反向思考至目前仍未加入健保的民眾權益，因而「不同投保職業類別民眾的未納保率」、「全國民眾的中斷投保率」、「不同健保分局民眾的未納保率」適合作為評量健保政策納保普及性指標</a:t>
            </a:r>
          </a:p>
          <a:p>
            <a:r>
              <a:rPr lang="zh-TW" altLang="en-US"/>
              <a:t>「依保險對象的經濟能力收取保險費」、「民眾對於健保財務社會性公平之感受」適合作為評量健保政策財務公平性指標 </a:t>
            </a:r>
          </a:p>
        </p:txBody>
      </p:sp>
      <p:sp>
        <p:nvSpPr>
          <p:cNvPr id="23556" name="投影片編號版面配置區 4">
            <a:extLst>
              <a:ext uri="{FF2B5EF4-FFF2-40B4-BE49-F238E27FC236}">
                <a16:creationId xmlns:a16="http://schemas.microsoft.com/office/drawing/2014/main" id="{A6007D63-2ED9-84AA-ADE2-08A7EBE1985A}"/>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C9E3190F-EAFA-42E5-AF04-20603872E635}"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11</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9CFCA2A-0C83-5D2A-D8AA-10121CA3B1B2}"/>
              </a:ext>
            </a:extLst>
          </p:cNvPr>
          <p:cNvSpPr>
            <a:spLocks noGrp="1"/>
          </p:cNvSpPr>
          <p:nvPr>
            <p:ph type="title" idx="4294967295"/>
          </p:nvPr>
        </p:nvSpPr>
        <p:spPr/>
        <p:txBody>
          <a:bodyPr/>
          <a:lstStyle/>
          <a:p>
            <a:r>
              <a:rPr lang="zh-TW" altLang="en-US"/>
              <a:t>對於健保政策評量指標之共識意見</a:t>
            </a:r>
          </a:p>
        </p:txBody>
      </p:sp>
      <p:sp>
        <p:nvSpPr>
          <p:cNvPr id="24579" name="Rectangle 3">
            <a:extLst>
              <a:ext uri="{FF2B5EF4-FFF2-40B4-BE49-F238E27FC236}">
                <a16:creationId xmlns:a16="http://schemas.microsoft.com/office/drawing/2014/main" id="{A743F102-F499-1003-EA9D-0E6214844C9B}"/>
              </a:ext>
            </a:extLst>
          </p:cNvPr>
          <p:cNvSpPr>
            <a:spLocks noGrp="1"/>
          </p:cNvSpPr>
          <p:nvPr>
            <p:ph type="body" idx="4294967295"/>
          </p:nvPr>
        </p:nvSpPr>
        <p:spPr/>
        <p:txBody>
          <a:bodyPr/>
          <a:lstStyle/>
          <a:p>
            <a:r>
              <a:rPr lang="zh-TW" altLang="en-US"/>
              <a:t>「醫療院所加入健保特約之比例」、「健保病床占全國總病床之比率」、「部分負擔占健保費用支出之比例」、「政府醫療支出全國醫療支出之比例」、「健保費支出占家戶所得之比例」適合作為評量健保政策保障完整性指標</a:t>
            </a:r>
          </a:p>
          <a:p>
            <a:r>
              <a:rPr lang="zh-TW" altLang="en-US"/>
              <a:t>「每千人醫師數」、「每千人一般病床數」、「每千人慢性病床數」、「每千人醫院數」、「民眾對於就醫交通障礙的感受」適合作為評量健保政策就醫可近性指標</a:t>
            </a:r>
          </a:p>
        </p:txBody>
      </p:sp>
      <p:sp>
        <p:nvSpPr>
          <p:cNvPr id="24580" name="投影片編號版面配置區 4">
            <a:extLst>
              <a:ext uri="{FF2B5EF4-FFF2-40B4-BE49-F238E27FC236}">
                <a16:creationId xmlns:a16="http://schemas.microsoft.com/office/drawing/2014/main" id="{9DA66188-5F21-D10B-132B-98B3F91C5F1C}"/>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501D5EFE-27CA-4E26-8B58-22EEC212D204}"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12</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5AAD0051-31B5-4AEC-29E1-84CEE61E2FC2}"/>
              </a:ext>
            </a:extLst>
          </p:cNvPr>
          <p:cNvSpPr>
            <a:spLocks noGrp="1"/>
          </p:cNvSpPr>
          <p:nvPr>
            <p:ph type="title" idx="4294967295"/>
          </p:nvPr>
        </p:nvSpPr>
        <p:spPr/>
        <p:txBody>
          <a:bodyPr/>
          <a:lstStyle/>
          <a:p>
            <a:r>
              <a:rPr lang="zh-TW" altLang="en-US"/>
              <a:t>對於健保政策評量指標之共識意見</a:t>
            </a:r>
          </a:p>
        </p:txBody>
      </p:sp>
      <p:sp>
        <p:nvSpPr>
          <p:cNvPr id="25603" name="Rectangle 3">
            <a:extLst>
              <a:ext uri="{FF2B5EF4-FFF2-40B4-BE49-F238E27FC236}">
                <a16:creationId xmlns:a16="http://schemas.microsoft.com/office/drawing/2014/main" id="{04CB2F75-BEB7-C799-5202-84753DFFE3F4}"/>
              </a:ext>
            </a:extLst>
          </p:cNvPr>
          <p:cNvSpPr>
            <a:spLocks noGrp="1"/>
          </p:cNvSpPr>
          <p:nvPr>
            <p:ph type="body" idx="4294967295"/>
          </p:nvPr>
        </p:nvSpPr>
        <p:spPr/>
        <p:txBody>
          <a:bodyPr/>
          <a:lstStyle/>
          <a:p>
            <a:r>
              <a:rPr lang="zh-TW" altLang="en-US"/>
              <a:t>「長期住院案件之改善率」、「全國醫療支出占</a:t>
            </a:r>
            <a:r>
              <a:rPr lang="en-US" altLang="zh-TW"/>
              <a:t>GDP</a:t>
            </a:r>
            <a:r>
              <a:rPr lang="zh-TW" altLang="en-US"/>
              <a:t>之比例」適合作為評量健保政策服務效率性指標 </a:t>
            </a:r>
          </a:p>
          <a:p>
            <a:r>
              <a:rPr lang="zh-TW" altLang="en-US"/>
              <a:t>「民眾對於健保財務資訊公開情形的滿意度」、第二回合新增的「健保局的網站強化公開資訊透明度」、「健保局的網站強化公開資訊便捷性」、「民眾對於健保局宣導工作之滿意度」、「民眾對於醫療院所服務之滿意度」適合作為評量健保政策資訊公開性指標 </a:t>
            </a:r>
          </a:p>
        </p:txBody>
      </p:sp>
      <p:sp>
        <p:nvSpPr>
          <p:cNvPr id="25604" name="投影片編號版面配置區 4">
            <a:extLst>
              <a:ext uri="{FF2B5EF4-FFF2-40B4-BE49-F238E27FC236}">
                <a16:creationId xmlns:a16="http://schemas.microsoft.com/office/drawing/2014/main" id="{1AEB3A30-39AA-5627-A704-EF977CFCF6E9}"/>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D66A70A8-35BC-4CD3-ACC6-80379B4F8C97}"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13</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612B0B7A-144E-B20A-B26A-326B34116E17}"/>
              </a:ext>
            </a:extLst>
          </p:cNvPr>
          <p:cNvSpPr>
            <a:spLocks noGrp="1"/>
          </p:cNvSpPr>
          <p:nvPr>
            <p:ph type="title" idx="4294967295"/>
          </p:nvPr>
        </p:nvSpPr>
        <p:spPr/>
        <p:txBody>
          <a:bodyPr/>
          <a:lstStyle/>
          <a:p>
            <a:r>
              <a:rPr lang="zh-TW" altLang="en-US"/>
              <a:t>對於健保政策評量指標之共識意見</a:t>
            </a:r>
          </a:p>
        </p:txBody>
      </p:sp>
      <p:sp>
        <p:nvSpPr>
          <p:cNvPr id="26627" name="Rectangle 3">
            <a:extLst>
              <a:ext uri="{FF2B5EF4-FFF2-40B4-BE49-F238E27FC236}">
                <a16:creationId xmlns:a16="http://schemas.microsoft.com/office/drawing/2014/main" id="{8E7202B1-1D99-2BAD-061E-25D28BA183C0}"/>
              </a:ext>
            </a:extLst>
          </p:cNvPr>
          <p:cNvSpPr>
            <a:spLocks noGrp="1"/>
          </p:cNvSpPr>
          <p:nvPr>
            <p:ph type="body" idx="4294967295"/>
          </p:nvPr>
        </p:nvSpPr>
        <p:spPr/>
        <p:txBody>
          <a:bodyPr/>
          <a:lstStyle/>
          <a:p>
            <a:r>
              <a:rPr lang="zh-TW" altLang="en-US"/>
              <a:t>「民眾對於健保制度的滿意度」、「爭議審議委員會提供申訴管道的案件數量」、「爭議審議委員會提供申訴管道的案件類型」、「訴願會提供申訴管道的案件處理結果」、「訴願會提供申訴管道的案件處理平均時間」、「民眾對於健保局提供申訴管道的服務滿意度」適合作為評量健保制度課責性指標 </a:t>
            </a:r>
          </a:p>
        </p:txBody>
      </p:sp>
      <p:sp>
        <p:nvSpPr>
          <p:cNvPr id="26628" name="投影片編號版面配置區 4">
            <a:extLst>
              <a:ext uri="{FF2B5EF4-FFF2-40B4-BE49-F238E27FC236}">
                <a16:creationId xmlns:a16="http://schemas.microsoft.com/office/drawing/2014/main" id="{4B00AF08-6441-56D3-FC45-645F33DC5EA4}"/>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E7EC6B90-F31D-4AB2-B5C8-C4C18A0BA6EF}"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14</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1C1FC87A-81FC-AF0D-9E19-48B7E457467C}"/>
              </a:ext>
            </a:extLst>
          </p:cNvPr>
          <p:cNvSpPr>
            <a:spLocks noGrp="1"/>
          </p:cNvSpPr>
          <p:nvPr>
            <p:ph type="subTitle" idx="1"/>
          </p:nvPr>
        </p:nvSpPr>
        <p:spPr>
          <a:xfrm>
            <a:off x="714375" y="2819400"/>
            <a:ext cx="7786688" cy="1752600"/>
          </a:xfrm>
        </p:spPr>
        <p:txBody>
          <a:bodyPr>
            <a:normAutofit/>
          </a:bodyPr>
          <a:lstStyle/>
          <a:p>
            <a:pPr eaLnBrk="1" fontAlgn="auto" hangingPunct="1">
              <a:spcAft>
                <a:spcPts val="0"/>
              </a:spcAft>
              <a:buFont typeface="Wingdings 2"/>
              <a:buNone/>
              <a:defRPr/>
            </a:pPr>
            <a:r>
              <a:rPr lang="zh-TW" altLang="zh-TW" sz="4400" dirty="0">
                <a:latin typeface="+mn-lt"/>
              </a:rPr>
              <a:t>民眾電話調查之設計、執行與結果分析</a:t>
            </a:r>
            <a:endParaRPr lang="zh-TW" altLang="en-US" sz="4400" dirty="0">
              <a:latin typeface="+mn-lt"/>
            </a:endParaRPr>
          </a:p>
        </p:txBody>
      </p:sp>
      <p:sp>
        <p:nvSpPr>
          <p:cNvPr id="27651" name="標題 2">
            <a:extLst>
              <a:ext uri="{FF2B5EF4-FFF2-40B4-BE49-F238E27FC236}">
                <a16:creationId xmlns:a16="http://schemas.microsoft.com/office/drawing/2014/main" id="{F5483BEA-65E3-4E7C-84AF-8514C1805BE5}"/>
              </a:ext>
            </a:extLst>
          </p:cNvPr>
          <p:cNvSpPr>
            <a:spLocks noGrp="1"/>
          </p:cNvSpPr>
          <p:nvPr>
            <p:ph type="ctrTitle"/>
          </p:nvPr>
        </p:nvSpPr>
        <p:spPr/>
        <p:txBody>
          <a:bodyPr/>
          <a:lstStyle/>
          <a:p>
            <a:pPr eaLnBrk="1" hangingPunct="1"/>
            <a:endParaRPr lang="zh-TW" altLang="en-US"/>
          </a:p>
        </p:txBody>
      </p:sp>
      <p:sp>
        <p:nvSpPr>
          <p:cNvPr id="27652" name="投影片編號版面配置區 3">
            <a:extLst>
              <a:ext uri="{FF2B5EF4-FFF2-40B4-BE49-F238E27FC236}">
                <a16:creationId xmlns:a16="http://schemas.microsoft.com/office/drawing/2014/main" id="{B9FE74E0-D03C-35E4-D884-369CA502592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0ADD9E8-3F72-4531-AF14-3611D83FD3FA}"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15</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E250454-FA1B-13F4-958D-DA4F64884992}"/>
              </a:ext>
            </a:extLst>
          </p:cNvPr>
          <p:cNvSpPr>
            <a:spLocks noGrp="1"/>
          </p:cNvSpPr>
          <p:nvPr>
            <p:ph type="title"/>
          </p:nvPr>
        </p:nvSpPr>
        <p:spPr/>
        <p:txBody>
          <a:bodyPr/>
          <a:lstStyle/>
          <a:p>
            <a:pPr>
              <a:defRPr/>
            </a:pPr>
            <a:r>
              <a:rPr lang="zh-TW" altLang="zh-TW" b="1" dirty="0">
                <a:solidFill>
                  <a:srgbClr val="AB2627"/>
                </a:solidFill>
                <a:latin typeface="+mj-lt"/>
              </a:rPr>
              <a:t>問卷設計與調查內容</a:t>
            </a:r>
            <a:endParaRPr lang="zh-TW" altLang="en-US" dirty="0">
              <a:latin typeface="+mj-lt"/>
            </a:endParaRPr>
          </a:p>
        </p:txBody>
      </p:sp>
      <p:sp>
        <p:nvSpPr>
          <p:cNvPr id="28675" name="內容版面配置區 2">
            <a:extLst>
              <a:ext uri="{FF2B5EF4-FFF2-40B4-BE49-F238E27FC236}">
                <a16:creationId xmlns:a16="http://schemas.microsoft.com/office/drawing/2014/main" id="{627D5BE2-FE7F-D3E7-A158-98C61C9A4211}"/>
              </a:ext>
            </a:extLst>
          </p:cNvPr>
          <p:cNvSpPr>
            <a:spLocks noGrp="1"/>
          </p:cNvSpPr>
          <p:nvPr>
            <p:ph sz="quarter" idx="1"/>
          </p:nvPr>
        </p:nvSpPr>
        <p:spPr>
          <a:xfrm>
            <a:off x="301625" y="1527175"/>
            <a:ext cx="8504238" cy="4572000"/>
          </a:xfrm>
        </p:spPr>
        <p:txBody>
          <a:bodyPr/>
          <a:lstStyle/>
          <a:p>
            <a:r>
              <a:rPr lang="zh-TW" altLang="zh-TW"/>
              <a:t>問卷的第一部分先詢問受訪民眾的就醫經驗與健保滿意度之關係</a:t>
            </a:r>
            <a:endParaRPr lang="zh-TW" altLang="en-US"/>
          </a:p>
          <a:p>
            <a:r>
              <a:rPr lang="zh-TW" altLang="zh-TW"/>
              <a:t>問卷的第二部分為調查受訪民眾的健保知能與資訊與健保滿意度</a:t>
            </a:r>
            <a:endParaRPr lang="zh-TW" altLang="en-US"/>
          </a:p>
          <a:p>
            <a:pPr eaLnBrk="1" hangingPunct="1">
              <a:lnSpc>
                <a:spcPct val="90000"/>
              </a:lnSpc>
            </a:pPr>
            <a:r>
              <a:rPr lang="zh-TW" altLang="zh-TW"/>
              <a:t>問卷的第三部分為調查受訪民眾對於健保措施的認知與其與健保滿意度之關係</a:t>
            </a:r>
          </a:p>
          <a:p>
            <a:pPr eaLnBrk="1" hangingPunct="1">
              <a:lnSpc>
                <a:spcPct val="90000"/>
              </a:lnSpc>
            </a:pPr>
            <a:r>
              <a:rPr lang="zh-TW" altLang="zh-TW"/>
              <a:t>問卷的第四部分為受訪者之基本資料調查</a:t>
            </a:r>
          </a:p>
        </p:txBody>
      </p:sp>
      <p:sp>
        <p:nvSpPr>
          <p:cNvPr id="28676" name="投影片編號版面配置區 3">
            <a:extLst>
              <a:ext uri="{FF2B5EF4-FFF2-40B4-BE49-F238E27FC236}">
                <a16:creationId xmlns:a16="http://schemas.microsoft.com/office/drawing/2014/main" id="{31589F28-68D4-6868-E9A8-A765C392F8C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07B6043-D35F-4C13-AD94-A3B20E5D3D9F}"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16</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364B2233-8552-A854-EDAA-129F863FDEB3}"/>
              </a:ext>
            </a:extLst>
          </p:cNvPr>
          <p:cNvSpPr>
            <a:spLocks noGrp="1"/>
          </p:cNvSpPr>
          <p:nvPr>
            <p:ph type="subTitle" idx="1"/>
          </p:nvPr>
        </p:nvSpPr>
        <p:spPr>
          <a:xfrm>
            <a:off x="285750" y="2819400"/>
            <a:ext cx="8643938" cy="1752600"/>
          </a:xfrm>
        </p:spPr>
        <p:txBody>
          <a:bodyPr>
            <a:normAutofit/>
          </a:bodyPr>
          <a:lstStyle/>
          <a:p>
            <a:pPr eaLnBrk="1" fontAlgn="auto" hangingPunct="1">
              <a:spcAft>
                <a:spcPts val="0"/>
              </a:spcAft>
              <a:buFont typeface="Wingdings 2"/>
              <a:buNone/>
              <a:defRPr/>
            </a:pPr>
            <a:r>
              <a:rPr lang="zh-TW" altLang="zh-TW" sz="4400" dirty="0">
                <a:latin typeface="+mn-lt"/>
              </a:rPr>
              <a:t>對於就醫經驗與健保滿意度之</a:t>
            </a:r>
            <a:endParaRPr lang="en-US" altLang="zh-TW" sz="4400" dirty="0">
              <a:latin typeface="+mn-lt"/>
            </a:endParaRPr>
          </a:p>
          <a:p>
            <a:pPr eaLnBrk="1" fontAlgn="auto" hangingPunct="1">
              <a:spcAft>
                <a:spcPts val="0"/>
              </a:spcAft>
              <a:buFont typeface="Wingdings 2"/>
              <a:buNone/>
              <a:defRPr/>
            </a:pPr>
            <a:r>
              <a:rPr lang="zh-TW" altLang="zh-TW" sz="4400" dirty="0">
                <a:latin typeface="+mn-lt"/>
              </a:rPr>
              <a:t>關係分析</a:t>
            </a:r>
            <a:endParaRPr lang="zh-TW" altLang="en-US" sz="4400" dirty="0">
              <a:latin typeface="+mn-lt"/>
            </a:endParaRPr>
          </a:p>
        </p:txBody>
      </p:sp>
      <p:sp>
        <p:nvSpPr>
          <p:cNvPr id="29699" name="標題 2">
            <a:extLst>
              <a:ext uri="{FF2B5EF4-FFF2-40B4-BE49-F238E27FC236}">
                <a16:creationId xmlns:a16="http://schemas.microsoft.com/office/drawing/2014/main" id="{1B165163-2B8D-408A-17FB-BDE09F4EE22F}"/>
              </a:ext>
            </a:extLst>
          </p:cNvPr>
          <p:cNvSpPr>
            <a:spLocks noGrp="1"/>
          </p:cNvSpPr>
          <p:nvPr>
            <p:ph type="ctrTitle"/>
          </p:nvPr>
        </p:nvSpPr>
        <p:spPr/>
        <p:txBody>
          <a:bodyPr/>
          <a:lstStyle/>
          <a:p>
            <a:pPr eaLnBrk="1" hangingPunct="1"/>
            <a:endParaRPr lang="zh-TW" altLang="en-US"/>
          </a:p>
        </p:txBody>
      </p:sp>
      <p:sp>
        <p:nvSpPr>
          <p:cNvPr id="29700" name="投影片編號版面配置區 3">
            <a:extLst>
              <a:ext uri="{FF2B5EF4-FFF2-40B4-BE49-F238E27FC236}">
                <a16:creationId xmlns:a16="http://schemas.microsoft.com/office/drawing/2014/main" id="{99453577-07D4-CFC2-CF77-64FE8578971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63B461A-295E-425A-B74E-7D09EEB601C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17</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21D062F-8D37-5EF2-46A5-3B5BC05F95F2}"/>
              </a:ext>
            </a:extLst>
          </p:cNvPr>
          <p:cNvSpPr>
            <a:spLocks noGrp="1"/>
          </p:cNvSpPr>
          <p:nvPr>
            <p:ph type="title"/>
          </p:nvPr>
        </p:nvSpPr>
        <p:spPr/>
        <p:txBody>
          <a:bodyPr>
            <a:normAutofit fontScale="90000"/>
          </a:bodyPr>
          <a:lstStyle/>
          <a:p>
            <a:pPr eaLnBrk="1" fontAlgn="auto" hangingPunct="1">
              <a:spcAft>
                <a:spcPts val="0"/>
              </a:spcAft>
              <a:defRPr/>
            </a:pPr>
            <a:r>
              <a:rPr lang="zh-TW" altLang="zh-TW" b="1" dirty="0">
                <a:latin typeface="+mj-lt"/>
              </a:rPr>
              <a:t>民眾上次看病經驗對於健保滿意度之影響分析</a:t>
            </a:r>
            <a:endParaRPr lang="zh-TW" altLang="en-US" b="1" dirty="0">
              <a:latin typeface="+mj-lt"/>
            </a:endParaRPr>
          </a:p>
        </p:txBody>
      </p:sp>
      <p:graphicFrame>
        <p:nvGraphicFramePr>
          <p:cNvPr id="4" name="表格 3">
            <a:extLst>
              <a:ext uri="{FF2B5EF4-FFF2-40B4-BE49-F238E27FC236}">
                <a16:creationId xmlns:a16="http://schemas.microsoft.com/office/drawing/2014/main" id="{7E138EDA-E545-4887-6A93-BE2C767E4B46}"/>
              </a:ext>
            </a:extLst>
          </p:cNvPr>
          <p:cNvGraphicFramePr>
            <a:graphicFrameLocks noGrp="1"/>
          </p:cNvGraphicFramePr>
          <p:nvPr/>
        </p:nvGraphicFramePr>
        <p:xfrm>
          <a:off x="500063" y="2143125"/>
          <a:ext cx="8001000" cy="1857375"/>
        </p:xfrm>
        <a:graphic>
          <a:graphicData uri="http://schemas.openxmlformats.org/drawingml/2006/table">
            <a:tbl>
              <a:tblPr/>
              <a:tblGrid>
                <a:gridCol w="2595562">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617788">
                  <a:extLst>
                    <a:ext uri="{9D8B030D-6E8A-4147-A177-3AD203B41FA5}">
                      <a16:colId xmlns:a16="http://schemas.microsoft.com/office/drawing/2014/main" val="20002"/>
                    </a:ext>
                  </a:extLst>
                </a:gridCol>
              </a:tblGrid>
              <a:tr h="428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 </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endParaRPr kumimoji="0" lang="zh-TW"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62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244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22.7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62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830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77.3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62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0745" name="投影片編號版面配置區 4">
            <a:extLst>
              <a:ext uri="{FF2B5EF4-FFF2-40B4-BE49-F238E27FC236}">
                <a16:creationId xmlns:a16="http://schemas.microsoft.com/office/drawing/2014/main" id="{B4DBBE44-924D-71A1-78A3-8364FCD07E8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D0D618A-EFEC-4885-BEC5-9402A1E28B4E}"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18</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a:extLst>
              <a:ext uri="{FF2B5EF4-FFF2-40B4-BE49-F238E27FC236}">
                <a16:creationId xmlns:a16="http://schemas.microsoft.com/office/drawing/2014/main" id="{B117ABC3-E10A-E822-C5CC-81D517DF6372}"/>
              </a:ext>
            </a:extLst>
          </p:cNvPr>
          <p:cNvSpPr>
            <a:spLocks noGrp="1"/>
          </p:cNvSpPr>
          <p:nvPr>
            <p:ph type="title"/>
          </p:nvPr>
        </p:nvSpPr>
        <p:spPr/>
        <p:txBody>
          <a:bodyPr/>
          <a:lstStyle/>
          <a:p>
            <a:pPr eaLnBrk="1" hangingPunct="1"/>
            <a:r>
              <a:rPr lang="zh-TW" altLang="zh-TW" sz="2400" b="1">
                <a:solidFill>
                  <a:srgbClr val="AB2627"/>
                </a:solidFill>
              </a:rPr>
              <a:t>民眾對於上次看病會影響其健保滿意度之原因分析</a:t>
            </a:r>
            <a:r>
              <a:rPr lang="en-US" altLang="zh-TW" sz="2400" b="1">
                <a:solidFill>
                  <a:srgbClr val="AB2627"/>
                </a:solidFill>
              </a:rPr>
              <a:t> (</a:t>
            </a:r>
            <a:r>
              <a:rPr lang="zh-TW" altLang="zh-TW" sz="2400" b="1">
                <a:solidFill>
                  <a:srgbClr val="AB2627"/>
                </a:solidFill>
              </a:rPr>
              <a:t>複選題</a:t>
            </a:r>
            <a:r>
              <a:rPr lang="en-US" altLang="zh-TW" sz="2400" b="1">
                <a:solidFill>
                  <a:srgbClr val="AB2627"/>
                </a:solidFill>
              </a:rPr>
              <a:t>)</a:t>
            </a:r>
            <a:endParaRPr lang="zh-TW" altLang="en-US" sz="2400" b="1">
              <a:solidFill>
                <a:srgbClr val="AB2627"/>
              </a:solidFill>
            </a:endParaRPr>
          </a:p>
        </p:txBody>
      </p:sp>
      <p:graphicFrame>
        <p:nvGraphicFramePr>
          <p:cNvPr id="50215" name="Group 39">
            <a:extLst>
              <a:ext uri="{FF2B5EF4-FFF2-40B4-BE49-F238E27FC236}">
                <a16:creationId xmlns:a16="http://schemas.microsoft.com/office/drawing/2014/main" id="{4F0D0CEC-6522-2A5E-E0B2-ECAC8625E2F8}"/>
              </a:ext>
            </a:extLst>
          </p:cNvPr>
          <p:cNvGraphicFramePr>
            <a:graphicFrameLocks noGrp="1"/>
          </p:cNvGraphicFramePr>
          <p:nvPr/>
        </p:nvGraphicFramePr>
        <p:xfrm>
          <a:off x="285750" y="1643063"/>
          <a:ext cx="8501063" cy="3505200"/>
        </p:xfrm>
        <a:graphic>
          <a:graphicData uri="http://schemas.openxmlformats.org/drawingml/2006/table">
            <a:tbl>
              <a:tblPr/>
              <a:tblGrid>
                <a:gridCol w="3925888">
                  <a:extLst>
                    <a:ext uri="{9D8B030D-6E8A-4147-A177-3AD203B41FA5}">
                      <a16:colId xmlns:a16="http://schemas.microsoft.com/office/drawing/2014/main" val="20000"/>
                    </a:ext>
                  </a:extLst>
                </a:gridCol>
                <a:gridCol w="2287587">
                  <a:extLst>
                    <a:ext uri="{9D8B030D-6E8A-4147-A177-3AD203B41FA5}">
                      <a16:colId xmlns:a16="http://schemas.microsoft.com/office/drawing/2014/main" val="20001"/>
                    </a:ext>
                  </a:extLst>
                </a:gridCol>
                <a:gridCol w="2287588">
                  <a:extLst>
                    <a:ext uri="{9D8B030D-6E8A-4147-A177-3AD203B41FA5}">
                      <a16:colId xmlns:a16="http://schemas.microsoft.com/office/drawing/2014/main" val="20002"/>
                    </a:ext>
                  </a:extLst>
                </a:gridCol>
              </a:tblGrid>
              <a:tr h="457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這是健保的服務範圍</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128</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33.4</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健保與民眾看病權益息息相關</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28.7</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繳了健保費就是為了看病</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65</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17.0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繳的健保費就是用在付錢給醫院</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61</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15.9</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其他</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19</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080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383</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31781" name="投影片編號版面配置區 4">
            <a:extLst>
              <a:ext uri="{FF2B5EF4-FFF2-40B4-BE49-F238E27FC236}">
                <a16:creationId xmlns:a16="http://schemas.microsoft.com/office/drawing/2014/main" id="{4567E155-3969-E112-3606-564644C1163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F503814-BC24-4449-9530-92B87B02853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19</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標題 1">
            <a:extLst>
              <a:ext uri="{FF2B5EF4-FFF2-40B4-BE49-F238E27FC236}">
                <a16:creationId xmlns:a16="http://schemas.microsoft.com/office/drawing/2014/main" id="{EB918423-D591-9D59-5E48-1F2B6DEB6F93}"/>
              </a:ext>
            </a:extLst>
          </p:cNvPr>
          <p:cNvSpPr>
            <a:spLocks noGrp="1"/>
          </p:cNvSpPr>
          <p:nvPr>
            <p:ph type="title"/>
          </p:nvPr>
        </p:nvSpPr>
        <p:spPr/>
        <p:txBody>
          <a:bodyPr/>
          <a:lstStyle/>
          <a:p>
            <a:pPr eaLnBrk="1" hangingPunct="1"/>
            <a:r>
              <a:rPr lang="zh-TW" altLang="zh-TW" sz="2400" b="1">
                <a:solidFill>
                  <a:srgbClr val="AB2627"/>
                </a:solidFill>
              </a:rPr>
              <a:t>民眾對於上次看病不會影響其健保滿意度之原因分析</a:t>
            </a:r>
            <a:r>
              <a:rPr lang="en-US" altLang="zh-TW" sz="2400" b="1">
                <a:solidFill>
                  <a:srgbClr val="AB2627"/>
                </a:solidFill>
              </a:rPr>
              <a:t> (</a:t>
            </a:r>
            <a:r>
              <a:rPr lang="zh-TW" altLang="zh-TW" sz="2400" b="1">
                <a:solidFill>
                  <a:srgbClr val="AB2627"/>
                </a:solidFill>
              </a:rPr>
              <a:t>複選題</a:t>
            </a:r>
            <a:r>
              <a:rPr lang="en-US" altLang="zh-TW" sz="2400" b="1">
                <a:solidFill>
                  <a:srgbClr val="AB2627"/>
                </a:solidFill>
              </a:rPr>
              <a:t>)</a:t>
            </a:r>
            <a:endParaRPr lang="zh-TW" altLang="en-US" sz="2400" b="1">
              <a:solidFill>
                <a:srgbClr val="AB2627"/>
              </a:solidFill>
            </a:endParaRPr>
          </a:p>
        </p:txBody>
      </p:sp>
      <p:graphicFrame>
        <p:nvGraphicFramePr>
          <p:cNvPr id="51235" name="Group 35">
            <a:extLst>
              <a:ext uri="{FF2B5EF4-FFF2-40B4-BE49-F238E27FC236}">
                <a16:creationId xmlns:a16="http://schemas.microsoft.com/office/drawing/2014/main" id="{28F8E51A-F277-3038-C355-C225E30860C4}"/>
              </a:ext>
            </a:extLst>
          </p:cNvPr>
          <p:cNvGraphicFramePr>
            <a:graphicFrameLocks noGrp="1"/>
          </p:cNvGraphicFramePr>
          <p:nvPr/>
        </p:nvGraphicFramePr>
        <p:xfrm>
          <a:off x="214313" y="1785938"/>
          <a:ext cx="8643937" cy="2716212"/>
        </p:xfrm>
        <a:graphic>
          <a:graphicData uri="http://schemas.openxmlformats.org/drawingml/2006/table">
            <a:tbl>
              <a:tblPr/>
              <a:tblGrid>
                <a:gridCol w="4068762">
                  <a:extLst>
                    <a:ext uri="{9D8B030D-6E8A-4147-A177-3AD203B41FA5}">
                      <a16:colId xmlns:a16="http://schemas.microsoft.com/office/drawing/2014/main" val="20000"/>
                    </a:ext>
                  </a:extLst>
                </a:gridCol>
                <a:gridCol w="2287588">
                  <a:extLst>
                    <a:ext uri="{9D8B030D-6E8A-4147-A177-3AD203B41FA5}">
                      <a16:colId xmlns:a16="http://schemas.microsoft.com/office/drawing/2014/main" val="20001"/>
                    </a:ext>
                  </a:extLst>
                </a:gridCol>
                <a:gridCol w="2287587">
                  <a:extLst>
                    <a:ext uri="{9D8B030D-6E8A-4147-A177-3AD203B41FA5}">
                      <a16:colId xmlns:a16="http://schemas.microsoft.com/office/drawing/2014/main" val="20002"/>
                    </a:ext>
                  </a:extLst>
                </a:gridCol>
              </a:tblGrid>
              <a:tr h="4238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926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看病經驗與醫院服務有關</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223</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25.3</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4926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健保滿意度與看病經驗無關</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335</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38.1</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95299">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對於健保的滿意度是根據其他原因</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256</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29.1</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4926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其他</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66</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7.5</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4926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880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32801" name="投影片編號版面配置區 4">
            <a:extLst>
              <a:ext uri="{FF2B5EF4-FFF2-40B4-BE49-F238E27FC236}">
                <a16:creationId xmlns:a16="http://schemas.microsoft.com/office/drawing/2014/main" id="{894A350A-D4E2-CA10-9FA7-BE576B1078D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E954A45-3A5F-4636-8F76-82C287DA5D1D}"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20</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a:extLst>
              <a:ext uri="{FF2B5EF4-FFF2-40B4-BE49-F238E27FC236}">
                <a16:creationId xmlns:a16="http://schemas.microsoft.com/office/drawing/2014/main" id="{3EB31768-4C67-6B9A-7ACF-B2190F959B60}"/>
              </a:ext>
            </a:extLst>
          </p:cNvPr>
          <p:cNvSpPr>
            <a:spLocks noGrp="1"/>
          </p:cNvSpPr>
          <p:nvPr>
            <p:ph type="title"/>
          </p:nvPr>
        </p:nvSpPr>
        <p:spPr/>
        <p:txBody>
          <a:bodyPr/>
          <a:lstStyle/>
          <a:p>
            <a:pPr eaLnBrk="1" hangingPunct="1"/>
            <a:r>
              <a:rPr lang="zh-TW" altLang="zh-TW" sz="3000" b="1">
                <a:solidFill>
                  <a:srgbClr val="AB2627"/>
                </a:solidFill>
              </a:rPr>
              <a:t>民眾對於健保滿意度評價之關連性分析</a:t>
            </a:r>
            <a:r>
              <a:rPr lang="en-US" altLang="zh-TW" sz="3000" b="1">
                <a:solidFill>
                  <a:srgbClr val="AB2627"/>
                </a:solidFill>
              </a:rPr>
              <a:t> (</a:t>
            </a:r>
            <a:r>
              <a:rPr lang="zh-TW" altLang="zh-TW" sz="3000" b="1">
                <a:solidFill>
                  <a:srgbClr val="AB2627"/>
                </a:solidFill>
              </a:rPr>
              <a:t>複選題</a:t>
            </a:r>
            <a:r>
              <a:rPr lang="en-US" altLang="zh-TW" sz="3000" b="1">
                <a:solidFill>
                  <a:srgbClr val="AB2627"/>
                </a:solidFill>
              </a:rPr>
              <a:t>)</a:t>
            </a:r>
            <a:endParaRPr lang="zh-TW" altLang="en-US" sz="3000" b="1">
              <a:solidFill>
                <a:srgbClr val="AB2627"/>
              </a:solidFill>
            </a:endParaRPr>
          </a:p>
        </p:txBody>
      </p:sp>
      <p:graphicFrame>
        <p:nvGraphicFramePr>
          <p:cNvPr id="52287" name="Group 63">
            <a:extLst>
              <a:ext uri="{FF2B5EF4-FFF2-40B4-BE49-F238E27FC236}">
                <a16:creationId xmlns:a16="http://schemas.microsoft.com/office/drawing/2014/main" id="{D1DB9057-5C12-8D7A-1CB8-6FFA583D8547}"/>
              </a:ext>
            </a:extLst>
          </p:cNvPr>
          <p:cNvGraphicFramePr>
            <a:graphicFrameLocks noGrp="1"/>
          </p:cNvGraphicFramePr>
          <p:nvPr/>
        </p:nvGraphicFramePr>
        <p:xfrm>
          <a:off x="214313" y="1428750"/>
          <a:ext cx="8643937" cy="4852988"/>
        </p:xfrm>
        <a:graphic>
          <a:graphicData uri="http://schemas.openxmlformats.org/drawingml/2006/table">
            <a:tbl>
              <a:tblPr/>
              <a:tblGrid>
                <a:gridCol w="4360862">
                  <a:extLst>
                    <a:ext uri="{9D8B030D-6E8A-4147-A177-3AD203B41FA5}">
                      <a16:colId xmlns:a16="http://schemas.microsoft.com/office/drawing/2014/main" val="20000"/>
                    </a:ext>
                  </a:extLst>
                </a:gridCol>
                <a:gridCol w="2141538">
                  <a:extLst>
                    <a:ext uri="{9D8B030D-6E8A-4147-A177-3AD203B41FA5}">
                      <a16:colId xmlns:a16="http://schemas.microsoft.com/office/drawing/2014/main" val="20001"/>
                    </a:ext>
                  </a:extLst>
                </a:gridCol>
                <a:gridCol w="2141537">
                  <a:extLst>
                    <a:ext uri="{9D8B030D-6E8A-4147-A177-3AD203B41FA5}">
                      <a16:colId xmlns:a16="http://schemas.microsoft.com/office/drawing/2014/main" val="20002"/>
                    </a:ext>
                  </a:extLst>
                </a:gridCol>
              </a:tblGrid>
              <a:tr h="3381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 </a:t>
                      </a:r>
                      <a:r>
                        <a:rPr kumimoji="0" lang="en-US" altLang="zh-TW"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endParaRPr kumimoji="0" lang="zh-TW" altLang="zh-TW"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繳健保費的公平程度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531</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18.2</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醫院服務的效率程度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359</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12.3</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就醫的方便程度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343</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11.8</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健保保障的完整程度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334</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11.5</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健保對於弱勢民眾的照顧程度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254</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8.7</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政府對於健保的負責程度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233</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8.0</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民眾的健康改善程度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214</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7.3</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加入健保的普及程度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206</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7.1</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健保對於偏遠地區民眾的照顧程度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203</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7.0</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政府對健保資訊的公開程度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198</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6.8</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其他</a:t>
                      </a:r>
                      <a:r>
                        <a:rPr kumimoji="0" lang="en-US" altLang="zh-TW"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請說明</a:t>
                      </a: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a:t>
                      </a:r>
                      <a:endParaRPr kumimoji="0" lang="zh-TW" altLang="zh-TW" sz="1800" b="0" i="0" u="none" strike="noStrike" cap="none" normalizeH="0" baseline="0">
                        <a:ln>
                          <a:noFill/>
                        </a:ln>
                        <a:solidFill>
                          <a:schemeClr val="tx1"/>
                        </a:solidFill>
                        <a:effectLst/>
                        <a:latin typeface="Times New Roman" pitchFamily="18" charset="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41</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1.4</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7623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2,916</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18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
        <p:nvSpPr>
          <p:cNvPr id="33853" name="投影片編號版面配置區 4">
            <a:extLst>
              <a:ext uri="{FF2B5EF4-FFF2-40B4-BE49-F238E27FC236}">
                <a16:creationId xmlns:a16="http://schemas.microsoft.com/office/drawing/2014/main" id="{C833FCA8-A228-2C2B-C9EA-873C4B2999A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C6C19F74-F3EF-48AF-A3F2-02A7521C374A}"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21</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CAABE55F-8C54-754D-DD29-A4EC1AB0EC15}"/>
              </a:ext>
            </a:extLst>
          </p:cNvPr>
          <p:cNvSpPr>
            <a:spLocks noGrp="1"/>
          </p:cNvSpPr>
          <p:nvPr>
            <p:ph type="subTitle" idx="1"/>
          </p:nvPr>
        </p:nvSpPr>
        <p:spPr/>
        <p:txBody>
          <a:bodyPr>
            <a:normAutofit/>
          </a:bodyPr>
          <a:lstStyle/>
          <a:p>
            <a:pPr eaLnBrk="1" fontAlgn="auto" hangingPunct="1">
              <a:spcAft>
                <a:spcPts val="0"/>
              </a:spcAft>
              <a:buFont typeface="Wingdings 2"/>
              <a:buNone/>
              <a:defRPr/>
            </a:pPr>
            <a:r>
              <a:rPr lang="zh-TW" altLang="zh-TW" sz="4400" dirty="0">
                <a:latin typeface="+mn-lt"/>
              </a:rPr>
              <a:t>健保知能資訊與健保滿意度之意見分析</a:t>
            </a:r>
            <a:endParaRPr lang="zh-TW" altLang="en-US" sz="4400" dirty="0">
              <a:latin typeface="+mn-lt"/>
            </a:endParaRPr>
          </a:p>
        </p:txBody>
      </p:sp>
      <p:sp>
        <p:nvSpPr>
          <p:cNvPr id="34819" name="標題 2">
            <a:extLst>
              <a:ext uri="{FF2B5EF4-FFF2-40B4-BE49-F238E27FC236}">
                <a16:creationId xmlns:a16="http://schemas.microsoft.com/office/drawing/2014/main" id="{55123618-4D00-4404-3B72-4914A2080B2F}"/>
              </a:ext>
            </a:extLst>
          </p:cNvPr>
          <p:cNvSpPr>
            <a:spLocks noGrp="1"/>
          </p:cNvSpPr>
          <p:nvPr>
            <p:ph type="ctrTitle"/>
          </p:nvPr>
        </p:nvSpPr>
        <p:spPr/>
        <p:txBody>
          <a:bodyPr/>
          <a:lstStyle/>
          <a:p>
            <a:pPr eaLnBrk="1" hangingPunct="1"/>
            <a:endParaRPr lang="zh-TW" altLang="en-US"/>
          </a:p>
        </p:txBody>
      </p:sp>
      <p:sp>
        <p:nvSpPr>
          <p:cNvPr id="34820" name="投影片編號版面配置區 3">
            <a:extLst>
              <a:ext uri="{FF2B5EF4-FFF2-40B4-BE49-F238E27FC236}">
                <a16:creationId xmlns:a16="http://schemas.microsoft.com/office/drawing/2014/main" id="{AB9816E9-3376-6273-7A63-E61901E238C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B8900AA-C3A8-4C85-A6A5-35292565BA8A}"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22</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a:extLst>
              <a:ext uri="{FF2B5EF4-FFF2-40B4-BE49-F238E27FC236}">
                <a16:creationId xmlns:a16="http://schemas.microsoft.com/office/drawing/2014/main" id="{A2202222-1F43-8CC9-1C0D-CA1DF462F508}"/>
              </a:ext>
            </a:extLst>
          </p:cNvPr>
          <p:cNvSpPr>
            <a:spLocks noGrp="1"/>
          </p:cNvSpPr>
          <p:nvPr>
            <p:ph type="title"/>
          </p:nvPr>
        </p:nvSpPr>
        <p:spPr/>
        <p:txBody>
          <a:bodyPr/>
          <a:lstStyle/>
          <a:p>
            <a:pPr eaLnBrk="1" hangingPunct="1"/>
            <a:r>
              <a:rPr lang="zh-TW" altLang="zh-TW" b="1">
                <a:solidFill>
                  <a:srgbClr val="AB2627"/>
                </a:solidFill>
              </a:rPr>
              <a:t>民眾對於政府宣導資訊之印象分析</a:t>
            </a:r>
            <a:endParaRPr lang="zh-TW" altLang="en-US" b="1">
              <a:solidFill>
                <a:srgbClr val="AB2627"/>
              </a:solidFill>
            </a:endParaRPr>
          </a:p>
        </p:txBody>
      </p:sp>
      <p:graphicFrame>
        <p:nvGraphicFramePr>
          <p:cNvPr id="4" name="表格 3">
            <a:extLst>
              <a:ext uri="{FF2B5EF4-FFF2-40B4-BE49-F238E27FC236}">
                <a16:creationId xmlns:a16="http://schemas.microsoft.com/office/drawing/2014/main" id="{4D361EEC-A41B-8A84-F60D-AE28645041C9}"/>
              </a:ext>
            </a:extLst>
          </p:cNvPr>
          <p:cNvGraphicFramePr>
            <a:graphicFrameLocks noGrp="1"/>
          </p:cNvGraphicFramePr>
          <p:nvPr/>
        </p:nvGraphicFramePr>
        <p:xfrm>
          <a:off x="500063" y="3714750"/>
          <a:ext cx="8143875" cy="2143125"/>
        </p:xfrm>
        <a:graphic>
          <a:graphicData uri="http://schemas.openxmlformats.org/drawingml/2006/table">
            <a:tbl>
              <a:tblPr/>
              <a:tblGrid>
                <a:gridCol w="2714625">
                  <a:extLst>
                    <a:ext uri="{9D8B030D-6E8A-4147-A177-3AD203B41FA5}">
                      <a16:colId xmlns:a16="http://schemas.microsoft.com/office/drawing/2014/main" val="20000"/>
                    </a:ext>
                  </a:extLst>
                </a:gridCol>
                <a:gridCol w="2714625">
                  <a:extLst>
                    <a:ext uri="{9D8B030D-6E8A-4147-A177-3AD203B41FA5}">
                      <a16:colId xmlns:a16="http://schemas.microsoft.com/office/drawing/2014/main" val="20001"/>
                    </a:ext>
                  </a:extLst>
                </a:gridCol>
                <a:gridCol w="2714625">
                  <a:extLst>
                    <a:ext uri="{9D8B030D-6E8A-4147-A177-3AD203B41FA5}">
                      <a16:colId xmlns:a16="http://schemas.microsoft.com/office/drawing/2014/main" val="20002"/>
                    </a:ext>
                  </a:extLst>
                </a:gridCol>
              </a:tblGrid>
              <a:tr h="495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927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是</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465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43.3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927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609</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56.7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927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5865" name="投影片編號版面配置區 4">
            <a:extLst>
              <a:ext uri="{FF2B5EF4-FFF2-40B4-BE49-F238E27FC236}">
                <a16:creationId xmlns:a16="http://schemas.microsoft.com/office/drawing/2014/main" id="{344B3394-08BF-66F2-2263-79F0EC54E16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B1B5793A-DE71-4B10-AC33-1C33214D522E}"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23</a:t>
            </a:fld>
            <a:endParaRPr kumimoji="0" lang="en-US" altLang="zh-TW">
              <a:solidFill>
                <a:srgbClr val="AB2627"/>
              </a:solidFill>
              <a:latin typeface="Times New Roman" panose="02020603050405020304" pitchFamily="18" charset="0"/>
              <a:ea typeface="標楷體" panose="03000509000000000000" pitchFamily="65" charset="-120"/>
            </a:endParaRPr>
          </a:p>
        </p:txBody>
      </p:sp>
      <p:sp>
        <p:nvSpPr>
          <p:cNvPr id="6" name="文字方塊 5">
            <a:extLst>
              <a:ext uri="{FF2B5EF4-FFF2-40B4-BE49-F238E27FC236}">
                <a16:creationId xmlns:a16="http://schemas.microsoft.com/office/drawing/2014/main" id="{4E818D00-2E3A-91FE-E607-DF87445EBA5E}"/>
              </a:ext>
            </a:extLst>
          </p:cNvPr>
          <p:cNvSpPr txBox="1"/>
          <p:nvPr/>
        </p:nvSpPr>
        <p:spPr>
          <a:xfrm>
            <a:off x="428625" y="1857375"/>
            <a:ext cx="8215313" cy="1570038"/>
          </a:xfrm>
          <a:prstGeom prst="rect">
            <a:avLst/>
          </a:prstGeom>
          <a:noFill/>
        </p:spPr>
        <p:txBody>
          <a:bodyPr>
            <a:spAutoFit/>
          </a:bodyPr>
          <a:lstStyle/>
          <a:p>
            <a:pPr>
              <a:defRPr/>
            </a:pPr>
            <a:r>
              <a:rPr lang="zh-TW" altLang="zh-TW" sz="2400" dirty="0">
                <a:latin typeface="Times New Roman" pitchFamily="18" charset="0"/>
                <a:ea typeface="+mn-ea"/>
                <a:cs typeface="Times New Roman" pitchFamily="18" charset="0"/>
              </a:rPr>
              <a:t>受訪民眾對於政府對於健保宣導資訊的印象，表示沒有印象的佔多數</a:t>
            </a:r>
            <a:r>
              <a:rPr lang="en-US" altLang="zh-TW" sz="2400" dirty="0">
                <a:latin typeface="Times New Roman" pitchFamily="18" charset="0"/>
                <a:ea typeface="+mn-ea"/>
                <a:cs typeface="Times New Roman" pitchFamily="18" charset="0"/>
              </a:rPr>
              <a:t>(</a:t>
            </a:r>
            <a:r>
              <a:rPr lang="zh-TW" altLang="zh-TW" sz="2400" dirty="0">
                <a:latin typeface="Times New Roman" pitchFamily="18" charset="0"/>
                <a:ea typeface="+mn-ea"/>
                <a:cs typeface="Times New Roman" pitchFamily="18" charset="0"/>
              </a:rPr>
              <a:t>意見「否」</a:t>
            </a:r>
            <a:r>
              <a:rPr lang="en-US" altLang="zh-TW" sz="2400" dirty="0">
                <a:latin typeface="Times New Roman" pitchFamily="18" charset="0"/>
                <a:ea typeface="+mn-ea"/>
                <a:cs typeface="Times New Roman" pitchFamily="18" charset="0"/>
              </a:rPr>
              <a:t>)</a:t>
            </a:r>
            <a:r>
              <a:rPr lang="zh-TW" altLang="zh-TW" sz="2400" dirty="0">
                <a:latin typeface="Times New Roman" pitchFamily="18" charset="0"/>
                <a:ea typeface="+mn-ea"/>
                <a:cs typeface="Times New Roman" pitchFamily="18" charset="0"/>
              </a:rPr>
              <a:t>，佔</a:t>
            </a:r>
            <a:r>
              <a:rPr lang="en-US" altLang="zh-TW" sz="2400" dirty="0">
                <a:latin typeface="Times New Roman" pitchFamily="18" charset="0"/>
                <a:ea typeface="+mn-ea"/>
                <a:cs typeface="Times New Roman" pitchFamily="18" charset="0"/>
              </a:rPr>
              <a:t>56.7%</a:t>
            </a:r>
            <a:r>
              <a:rPr lang="zh-TW" altLang="zh-TW" sz="2400" dirty="0">
                <a:latin typeface="Times New Roman" pitchFamily="18" charset="0"/>
                <a:ea typeface="+mn-ea"/>
                <a:cs typeface="Times New Roman" pitchFamily="18" charset="0"/>
              </a:rPr>
              <a:t>；表示有印象的</a:t>
            </a:r>
            <a:r>
              <a:rPr lang="en-US" altLang="zh-TW" sz="2400" dirty="0">
                <a:latin typeface="Times New Roman" pitchFamily="18" charset="0"/>
                <a:ea typeface="+mn-ea"/>
                <a:cs typeface="Times New Roman" pitchFamily="18" charset="0"/>
              </a:rPr>
              <a:t>(</a:t>
            </a:r>
            <a:r>
              <a:rPr lang="zh-TW" altLang="zh-TW" sz="2400" dirty="0">
                <a:latin typeface="Times New Roman" pitchFamily="18" charset="0"/>
                <a:ea typeface="+mn-ea"/>
                <a:cs typeface="Times New Roman" pitchFamily="18" charset="0"/>
              </a:rPr>
              <a:t>意見「是」</a:t>
            </a:r>
            <a:r>
              <a:rPr lang="en-US" altLang="zh-TW" sz="2400" dirty="0">
                <a:latin typeface="Times New Roman" pitchFamily="18" charset="0"/>
                <a:ea typeface="+mn-ea"/>
                <a:cs typeface="Times New Roman" pitchFamily="18" charset="0"/>
              </a:rPr>
              <a:t>)</a:t>
            </a:r>
            <a:r>
              <a:rPr lang="zh-TW" altLang="zh-TW" sz="2400" dirty="0">
                <a:latin typeface="Times New Roman" pitchFamily="18" charset="0"/>
                <a:ea typeface="+mn-ea"/>
                <a:cs typeface="Times New Roman" pitchFamily="18" charset="0"/>
              </a:rPr>
              <a:t>，佔</a:t>
            </a:r>
            <a:r>
              <a:rPr lang="en-US" altLang="zh-TW" sz="2400" dirty="0">
                <a:latin typeface="Times New Roman" pitchFamily="18" charset="0"/>
                <a:ea typeface="+mn-ea"/>
                <a:cs typeface="Times New Roman" pitchFamily="18" charset="0"/>
              </a:rPr>
              <a:t>43.3%</a:t>
            </a:r>
            <a:r>
              <a:rPr lang="zh-TW" altLang="zh-TW" sz="2400" dirty="0">
                <a:latin typeface="Times New Roman" pitchFamily="18" charset="0"/>
                <a:ea typeface="+mn-ea"/>
                <a:cs typeface="Times New Roman" pitchFamily="18" charset="0"/>
              </a:rPr>
              <a:t>，顯示超過半數的受訪者對於宣導資訊沒有印象。</a:t>
            </a:r>
            <a:endParaRPr lang="zh-TW" altLang="en-US" sz="2400" dirty="0">
              <a:latin typeface="Times New Roman" pitchFamily="18" charset="0"/>
              <a:ea typeface="+mn-ea"/>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BA3C7A7-98B4-4B57-F964-8B99784F6C18}"/>
              </a:ext>
            </a:extLst>
          </p:cNvPr>
          <p:cNvSpPr>
            <a:spLocks noGrp="1"/>
          </p:cNvSpPr>
          <p:nvPr>
            <p:ph type="title"/>
          </p:nvPr>
        </p:nvSpPr>
        <p:spPr/>
        <p:txBody>
          <a:bodyPr>
            <a:normAutofit fontScale="90000"/>
          </a:bodyPr>
          <a:lstStyle/>
          <a:p>
            <a:pPr eaLnBrk="1" fontAlgn="auto" hangingPunct="1">
              <a:spcAft>
                <a:spcPts val="0"/>
              </a:spcAft>
              <a:defRPr/>
            </a:pPr>
            <a:r>
              <a:rPr lang="zh-TW" altLang="zh-TW" b="1" dirty="0">
                <a:latin typeface="+mj-lt"/>
              </a:rPr>
              <a:t>民眾對於健保財務資訊的公開程度滿意度分析</a:t>
            </a:r>
            <a:endParaRPr lang="zh-TW" altLang="en-US" b="1" dirty="0">
              <a:latin typeface="+mj-lt"/>
            </a:endParaRPr>
          </a:p>
        </p:txBody>
      </p:sp>
      <p:graphicFrame>
        <p:nvGraphicFramePr>
          <p:cNvPr id="58415" name="Group 47">
            <a:extLst>
              <a:ext uri="{FF2B5EF4-FFF2-40B4-BE49-F238E27FC236}">
                <a16:creationId xmlns:a16="http://schemas.microsoft.com/office/drawing/2014/main" id="{4C9AEFEB-1B85-ED1B-0023-C71E1F73FDE3}"/>
              </a:ext>
            </a:extLst>
          </p:cNvPr>
          <p:cNvGraphicFramePr>
            <a:graphicFrameLocks noGrp="1"/>
          </p:cNvGraphicFramePr>
          <p:nvPr/>
        </p:nvGraphicFramePr>
        <p:xfrm>
          <a:off x="357188" y="1643063"/>
          <a:ext cx="8429625" cy="4576762"/>
        </p:xfrm>
        <a:graphic>
          <a:graphicData uri="http://schemas.openxmlformats.org/drawingml/2006/table">
            <a:tbl>
              <a:tblPr/>
              <a:tblGrid>
                <a:gridCol w="2809875">
                  <a:extLst>
                    <a:ext uri="{9D8B030D-6E8A-4147-A177-3AD203B41FA5}">
                      <a16:colId xmlns:a16="http://schemas.microsoft.com/office/drawing/2014/main" val="20000"/>
                    </a:ext>
                  </a:extLst>
                </a:gridCol>
                <a:gridCol w="2809875">
                  <a:extLst>
                    <a:ext uri="{9D8B030D-6E8A-4147-A177-3AD203B41FA5}">
                      <a16:colId xmlns:a16="http://schemas.microsoft.com/office/drawing/2014/main" val="20001"/>
                    </a:ext>
                  </a:extLst>
                </a:gridCol>
                <a:gridCol w="2809875">
                  <a:extLst>
                    <a:ext uri="{9D8B030D-6E8A-4147-A177-3AD203B41FA5}">
                      <a16:colId xmlns:a16="http://schemas.microsoft.com/office/drawing/2014/main" val="20002"/>
                    </a:ext>
                  </a:extLst>
                </a:gridCol>
              </a:tblGrid>
              <a:tr h="4619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非常滿意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滿意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191</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17.8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普通</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175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16.3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不滿意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328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30.5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非常不滿意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91</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不關心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9.3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不知道</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175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16.3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14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36909" name="投影片編號版面配置區 4">
            <a:extLst>
              <a:ext uri="{FF2B5EF4-FFF2-40B4-BE49-F238E27FC236}">
                <a16:creationId xmlns:a16="http://schemas.microsoft.com/office/drawing/2014/main" id="{FB0909B9-7FFB-C92F-1E3A-72CA9964E70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3926D1D1-B78F-4247-AB39-A38FB8BF7836}"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24</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標題 1">
            <a:extLst>
              <a:ext uri="{FF2B5EF4-FFF2-40B4-BE49-F238E27FC236}">
                <a16:creationId xmlns:a16="http://schemas.microsoft.com/office/drawing/2014/main" id="{74698C73-AEF0-A874-D8F8-4C2E5073985D}"/>
              </a:ext>
            </a:extLst>
          </p:cNvPr>
          <p:cNvSpPr>
            <a:spLocks noGrp="1"/>
          </p:cNvSpPr>
          <p:nvPr>
            <p:ph type="title"/>
          </p:nvPr>
        </p:nvSpPr>
        <p:spPr/>
        <p:txBody>
          <a:bodyPr/>
          <a:lstStyle/>
          <a:p>
            <a:pPr eaLnBrk="1" hangingPunct="1"/>
            <a:r>
              <a:rPr lang="zh-TW" altLang="zh-TW" b="1">
                <a:solidFill>
                  <a:srgbClr val="AB2627"/>
                </a:solidFill>
              </a:rPr>
              <a:t>民眾對於目前健保虧損金額的認知分析</a:t>
            </a:r>
            <a:endParaRPr lang="zh-TW" altLang="en-US" b="1">
              <a:solidFill>
                <a:srgbClr val="AB2627"/>
              </a:solidFill>
            </a:endParaRPr>
          </a:p>
        </p:txBody>
      </p:sp>
      <p:graphicFrame>
        <p:nvGraphicFramePr>
          <p:cNvPr id="59452" name="Group 60">
            <a:extLst>
              <a:ext uri="{FF2B5EF4-FFF2-40B4-BE49-F238E27FC236}">
                <a16:creationId xmlns:a16="http://schemas.microsoft.com/office/drawing/2014/main" id="{A98630F1-9BFF-62B2-C916-CA4F880A46ED}"/>
              </a:ext>
            </a:extLst>
          </p:cNvPr>
          <p:cNvGraphicFramePr>
            <a:graphicFrameLocks noGrp="1"/>
          </p:cNvGraphicFramePr>
          <p:nvPr/>
        </p:nvGraphicFramePr>
        <p:xfrm>
          <a:off x="285750" y="1571625"/>
          <a:ext cx="8501063" cy="4602163"/>
        </p:xfrm>
        <a:graphic>
          <a:graphicData uri="http://schemas.openxmlformats.org/drawingml/2006/table">
            <a:tbl>
              <a:tblPr/>
              <a:tblGrid>
                <a:gridCol w="3425825">
                  <a:extLst>
                    <a:ext uri="{9D8B030D-6E8A-4147-A177-3AD203B41FA5}">
                      <a16:colId xmlns:a16="http://schemas.microsoft.com/office/drawing/2014/main" val="20000"/>
                    </a:ext>
                  </a:extLst>
                </a:gridCol>
                <a:gridCol w="2241550">
                  <a:extLst>
                    <a:ext uri="{9D8B030D-6E8A-4147-A177-3AD203B41FA5}">
                      <a16:colId xmlns:a16="http://schemas.microsoft.com/office/drawing/2014/main" val="20001"/>
                    </a:ext>
                  </a:extLst>
                </a:gridCol>
                <a:gridCol w="2833688">
                  <a:extLst>
                    <a:ext uri="{9D8B030D-6E8A-4147-A177-3AD203B41FA5}">
                      <a16:colId xmlns:a16="http://schemas.microsoft.com/office/drawing/2014/main" val="20002"/>
                    </a:ext>
                  </a:extLst>
                </a:gridCol>
              </a:tblGrid>
              <a:tr h="3508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億以下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14</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1.3</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21</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0.3</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300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20</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1.9</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400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9</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0.8</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4607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500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多億以上</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28</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2.6</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1000</a:t>
                      </a: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多億以上</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11</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不知道健保虧損</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196</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18.2</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知道有虧損，但不知道金額</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770</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71.7</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其他</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2</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0.2</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90525">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1,074</a:t>
                      </a:r>
                      <a:endParaRPr kumimoji="0" lang="zh-TW" altLang="zh-TW" sz="20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0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
        <p:nvSpPr>
          <p:cNvPr id="37945" name="投影片編號版面配置區 4">
            <a:extLst>
              <a:ext uri="{FF2B5EF4-FFF2-40B4-BE49-F238E27FC236}">
                <a16:creationId xmlns:a16="http://schemas.microsoft.com/office/drawing/2014/main" id="{6A7A2CDA-58B3-EDD0-50F2-17E0EFE09E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0034F51-83D8-4C30-8A14-15CBF4F505B1}"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25</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標題 1">
            <a:extLst>
              <a:ext uri="{FF2B5EF4-FFF2-40B4-BE49-F238E27FC236}">
                <a16:creationId xmlns:a16="http://schemas.microsoft.com/office/drawing/2014/main" id="{B45436E6-C0A1-BE28-3F2B-E49570E90B03}"/>
              </a:ext>
            </a:extLst>
          </p:cNvPr>
          <p:cNvSpPr>
            <a:spLocks noGrp="1"/>
          </p:cNvSpPr>
          <p:nvPr>
            <p:ph type="title"/>
          </p:nvPr>
        </p:nvSpPr>
        <p:spPr/>
        <p:txBody>
          <a:bodyPr/>
          <a:lstStyle/>
          <a:p>
            <a:pPr eaLnBrk="1" hangingPunct="1"/>
            <a:r>
              <a:rPr lang="zh-TW" altLang="zh-TW" sz="2400" b="1">
                <a:solidFill>
                  <a:srgbClr val="AB2627"/>
                </a:solidFill>
              </a:rPr>
              <a:t>民眾對於健保財務虧損可能影響對於民眾照顧之意見分析</a:t>
            </a:r>
            <a:endParaRPr lang="zh-TW" altLang="en-US" sz="2400" b="1">
              <a:solidFill>
                <a:srgbClr val="AB2627"/>
              </a:solidFill>
            </a:endParaRPr>
          </a:p>
        </p:txBody>
      </p:sp>
      <p:graphicFrame>
        <p:nvGraphicFramePr>
          <p:cNvPr id="60447" name="Group 31">
            <a:extLst>
              <a:ext uri="{FF2B5EF4-FFF2-40B4-BE49-F238E27FC236}">
                <a16:creationId xmlns:a16="http://schemas.microsoft.com/office/drawing/2014/main" id="{7DD9B81B-3859-30F5-F991-D77244B35408}"/>
              </a:ext>
            </a:extLst>
          </p:cNvPr>
          <p:cNvGraphicFramePr>
            <a:graphicFrameLocks noGrp="1"/>
          </p:cNvGraphicFramePr>
          <p:nvPr/>
        </p:nvGraphicFramePr>
        <p:xfrm>
          <a:off x="500063" y="2000250"/>
          <a:ext cx="8143875" cy="2427288"/>
        </p:xfrm>
        <a:graphic>
          <a:graphicData uri="http://schemas.openxmlformats.org/drawingml/2006/table">
            <a:tbl>
              <a:tblPr/>
              <a:tblGrid>
                <a:gridCol w="2562225">
                  <a:extLst>
                    <a:ext uri="{9D8B030D-6E8A-4147-A177-3AD203B41FA5}">
                      <a16:colId xmlns:a16="http://schemas.microsoft.com/office/drawing/2014/main" val="20000"/>
                    </a:ext>
                  </a:extLst>
                </a:gridCol>
                <a:gridCol w="2790825">
                  <a:extLst>
                    <a:ext uri="{9D8B030D-6E8A-4147-A177-3AD203B41FA5}">
                      <a16:colId xmlns:a16="http://schemas.microsoft.com/office/drawing/2014/main" val="20001"/>
                    </a:ext>
                  </a:extLst>
                </a:gridCol>
                <a:gridCol w="2790825">
                  <a:extLst>
                    <a:ext uri="{9D8B030D-6E8A-4147-A177-3AD203B41FA5}">
                      <a16:colId xmlns:a16="http://schemas.microsoft.com/office/drawing/2014/main" val="20002"/>
                    </a:ext>
                  </a:extLst>
                </a:gridCol>
              </a:tblGrid>
              <a:tr h="446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53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737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68.6</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953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260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24.2</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953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不關心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7.2</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953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38941" name="投影片編號版面配置區 4">
            <a:extLst>
              <a:ext uri="{FF2B5EF4-FFF2-40B4-BE49-F238E27FC236}">
                <a16:creationId xmlns:a16="http://schemas.microsoft.com/office/drawing/2014/main" id="{C7A1BD6D-C326-0F73-2D36-5D4836D816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91FE3E97-9223-4D69-AE91-367F0D3514EE}"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26</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標題 1">
            <a:extLst>
              <a:ext uri="{FF2B5EF4-FFF2-40B4-BE49-F238E27FC236}">
                <a16:creationId xmlns:a16="http://schemas.microsoft.com/office/drawing/2014/main" id="{345F65BB-CFBC-C070-8961-52D0E95B809F}"/>
              </a:ext>
            </a:extLst>
          </p:cNvPr>
          <p:cNvSpPr>
            <a:spLocks noGrp="1"/>
          </p:cNvSpPr>
          <p:nvPr>
            <p:ph type="title"/>
          </p:nvPr>
        </p:nvSpPr>
        <p:spPr/>
        <p:txBody>
          <a:bodyPr/>
          <a:lstStyle/>
          <a:p>
            <a:pPr eaLnBrk="1" hangingPunct="1"/>
            <a:r>
              <a:rPr lang="zh-TW" altLang="zh-TW" sz="2400" b="1">
                <a:solidFill>
                  <a:srgbClr val="AB2627"/>
                </a:solidFill>
              </a:rPr>
              <a:t>受訪民眾表示會擔心健保財務虧損而影響民眾照顧的理由</a:t>
            </a:r>
            <a:endParaRPr lang="zh-TW" altLang="en-US" sz="2400" b="1">
              <a:solidFill>
                <a:srgbClr val="AB2627"/>
              </a:solidFill>
            </a:endParaRPr>
          </a:p>
        </p:txBody>
      </p:sp>
      <p:sp>
        <p:nvSpPr>
          <p:cNvPr id="3" name="內容版面配置區 2">
            <a:extLst>
              <a:ext uri="{FF2B5EF4-FFF2-40B4-BE49-F238E27FC236}">
                <a16:creationId xmlns:a16="http://schemas.microsoft.com/office/drawing/2014/main" id="{979BEBD4-A881-5F30-7928-A9973D991677}"/>
              </a:ext>
            </a:extLst>
          </p:cNvPr>
          <p:cNvSpPr>
            <a:spLocks noGrp="1"/>
          </p:cNvSpPr>
          <p:nvPr>
            <p:ph sz="quarter" idx="1"/>
          </p:nvPr>
        </p:nvSpPr>
        <p:spPr>
          <a:xfrm>
            <a:off x="301625" y="1527175"/>
            <a:ext cx="8504238" cy="4572000"/>
          </a:xfrm>
        </p:spPr>
        <p:txBody>
          <a:bodyPr>
            <a:normAutofit fontScale="92500" lnSpcReduction="20000"/>
          </a:bodyPr>
          <a:lstStyle/>
          <a:p>
            <a:pPr marL="274320" indent="-274320" eaLnBrk="1" fontAlgn="auto" hangingPunct="1">
              <a:spcAft>
                <a:spcPts val="0"/>
              </a:spcAft>
              <a:buFont typeface="Wingdings 2"/>
              <a:buChar char=""/>
              <a:defRPr/>
            </a:pPr>
            <a:r>
              <a:rPr lang="zh-TW" altLang="en-US" dirty="0">
                <a:latin typeface="+mn-lt"/>
              </a:rPr>
              <a:t>擔心醫療品質降低，如「降低用藥的品質」、「醫生看診數會減少」、「醫生的素質降低」、「就醫會不方便」。</a:t>
            </a:r>
          </a:p>
          <a:p>
            <a:pPr marL="274320" indent="-274320" eaLnBrk="1" fontAlgn="auto" hangingPunct="1">
              <a:spcAft>
                <a:spcPts val="0"/>
              </a:spcAft>
              <a:buFont typeface="Wingdings 2"/>
              <a:buChar char=""/>
              <a:defRPr/>
            </a:pPr>
            <a:r>
              <a:rPr lang="zh-TW" altLang="en-US" dirty="0">
                <a:latin typeface="+mn-lt"/>
              </a:rPr>
              <a:t>擔心健保服務品質降低，如「一些好處會減少」、「效率會降低」、「影響人民福利」、「偏遠地區人民較有影響」、「財務虧損會造成行政上的困難」、「聽到各國健保資訊，很怕臺灣也因為健保政府因此垮台」。</a:t>
            </a:r>
          </a:p>
          <a:p>
            <a:pPr marL="274320" indent="-274320" eaLnBrk="1" fontAlgn="auto" hangingPunct="1">
              <a:spcAft>
                <a:spcPts val="0"/>
              </a:spcAft>
              <a:buFont typeface="Wingdings 2"/>
              <a:buChar char=""/>
              <a:defRPr/>
            </a:pPr>
            <a:r>
              <a:rPr lang="zh-TW" altLang="en-US" dirty="0">
                <a:latin typeface="+mn-lt"/>
              </a:rPr>
              <a:t>擔心给付、保費方面問題，如「保費的提高」、「自費額度提高」、「嚴重的虧損」、「對於一些可以補助的項目變成無法補助」、「重大疾病不補助」、「財務破洞要儘快處理」、「北高兩市欠費問題」、「影響人民的權益」、「工人的負擔很重」、「保障減少」、「繳不出健保費」、「民眾的負擔增加」、「窮人付不起」、「增加企業主的負擔」。</a:t>
            </a:r>
          </a:p>
          <a:p>
            <a:pPr marL="274320" indent="-274320" eaLnBrk="1" fontAlgn="auto" hangingPunct="1">
              <a:spcAft>
                <a:spcPts val="0"/>
              </a:spcAft>
              <a:buFont typeface="Wingdings 2"/>
              <a:buChar char=""/>
              <a:defRPr/>
            </a:pPr>
            <a:endParaRPr lang="zh-TW" altLang="en-US" dirty="0">
              <a:latin typeface="+mn-lt"/>
            </a:endParaRPr>
          </a:p>
        </p:txBody>
      </p:sp>
      <p:sp>
        <p:nvSpPr>
          <p:cNvPr id="39940" name="投影片編號版面配置區 3">
            <a:extLst>
              <a:ext uri="{FF2B5EF4-FFF2-40B4-BE49-F238E27FC236}">
                <a16:creationId xmlns:a16="http://schemas.microsoft.com/office/drawing/2014/main" id="{F4853A7C-0FAB-C9CE-7ADC-D4903C64167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C8C2642-F7C3-4951-9694-E3B79080CF1E}"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27</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1">
            <a:extLst>
              <a:ext uri="{FF2B5EF4-FFF2-40B4-BE49-F238E27FC236}">
                <a16:creationId xmlns:a16="http://schemas.microsoft.com/office/drawing/2014/main" id="{234BFB5B-3CDC-A72A-937E-A261D9455650}"/>
              </a:ext>
            </a:extLst>
          </p:cNvPr>
          <p:cNvSpPr>
            <a:spLocks noGrp="1"/>
          </p:cNvSpPr>
          <p:nvPr>
            <p:ph type="title"/>
          </p:nvPr>
        </p:nvSpPr>
        <p:spPr/>
        <p:txBody>
          <a:bodyPr/>
          <a:lstStyle/>
          <a:p>
            <a:pPr eaLnBrk="1" hangingPunct="1"/>
            <a:r>
              <a:rPr lang="zh-TW" altLang="zh-TW" sz="2400" b="1">
                <a:solidFill>
                  <a:srgbClr val="AB2627"/>
                </a:solidFill>
              </a:rPr>
              <a:t>民眾對於與健保相關事務煩惱問題之意見分析</a:t>
            </a:r>
            <a:r>
              <a:rPr lang="en-US" altLang="zh-TW" sz="2400" b="1">
                <a:solidFill>
                  <a:srgbClr val="AB2627"/>
                </a:solidFill>
              </a:rPr>
              <a:t>(</a:t>
            </a:r>
            <a:r>
              <a:rPr lang="zh-TW" altLang="zh-TW" sz="2400" b="1">
                <a:solidFill>
                  <a:srgbClr val="AB2627"/>
                </a:solidFill>
              </a:rPr>
              <a:t>複選題</a:t>
            </a:r>
            <a:r>
              <a:rPr lang="en-US" altLang="zh-TW" sz="2400" b="1">
                <a:solidFill>
                  <a:srgbClr val="AB2627"/>
                </a:solidFill>
              </a:rPr>
              <a:t>)</a:t>
            </a:r>
            <a:endParaRPr lang="zh-TW" altLang="en-US" sz="2400" b="1">
              <a:solidFill>
                <a:srgbClr val="AB2627"/>
              </a:solidFill>
            </a:endParaRPr>
          </a:p>
        </p:txBody>
      </p:sp>
      <p:graphicFrame>
        <p:nvGraphicFramePr>
          <p:cNvPr id="4" name="表格 3">
            <a:extLst>
              <a:ext uri="{FF2B5EF4-FFF2-40B4-BE49-F238E27FC236}">
                <a16:creationId xmlns:a16="http://schemas.microsoft.com/office/drawing/2014/main" id="{1F6B51DA-9361-A75D-4A75-95B2879B66FE}"/>
              </a:ext>
            </a:extLst>
          </p:cNvPr>
          <p:cNvGraphicFramePr>
            <a:graphicFrameLocks noGrp="1"/>
          </p:cNvGraphicFramePr>
          <p:nvPr/>
        </p:nvGraphicFramePr>
        <p:xfrm>
          <a:off x="214313" y="1428750"/>
          <a:ext cx="8715375" cy="4922838"/>
        </p:xfrm>
        <a:graphic>
          <a:graphicData uri="http://schemas.openxmlformats.org/drawingml/2006/table">
            <a:tbl>
              <a:tblPr/>
              <a:tblGrid>
                <a:gridCol w="3806825">
                  <a:extLst>
                    <a:ext uri="{9D8B030D-6E8A-4147-A177-3AD203B41FA5}">
                      <a16:colId xmlns:a16="http://schemas.microsoft.com/office/drawing/2014/main" val="20000"/>
                    </a:ext>
                  </a:extLst>
                </a:gridCol>
                <a:gridCol w="2454275">
                  <a:extLst>
                    <a:ext uri="{9D8B030D-6E8A-4147-A177-3AD203B41FA5}">
                      <a16:colId xmlns:a16="http://schemas.microsoft.com/office/drawing/2014/main" val="20001"/>
                    </a:ext>
                  </a:extLst>
                </a:gridCol>
                <a:gridCol w="2454275">
                  <a:extLst>
                    <a:ext uri="{9D8B030D-6E8A-4147-A177-3AD203B41FA5}">
                      <a16:colId xmlns:a16="http://schemas.microsoft.com/office/drawing/2014/main" val="20002"/>
                    </a:ext>
                  </a:extLst>
                </a:gridCol>
              </a:tblGrid>
              <a:tr h="3190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從未擔心過</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532</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30.9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繳不出健保費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205</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治不好病</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84</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付不起自費的醫藥費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184</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住家附近沒有好醫院</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4.0</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沒有住院病床</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101</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要另外花錢，買更有效的藥</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217</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12.6</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709612">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看一次病要，花很多時間</a:t>
                      </a:r>
                      <a:br>
                        <a:rPr kumimoji="0" 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b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交通、候診時間</a:t>
                      </a:r>
                      <a:r>
                        <a:rPr kumimoji="0" lang="en-US"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endParaRPr kumimoji="0" lang="zh-TW" altLang="zh-TW"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11.0</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聽不懂醫師說的話</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37</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2.2</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不知道如醫師開口</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27</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1.6</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其他</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74</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4.3</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54013">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16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1,719</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16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
        <p:nvSpPr>
          <p:cNvPr id="41021" name="投影片編號版面配置區 4">
            <a:extLst>
              <a:ext uri="{FF2B5EF4-FFF2-40B4-BE49-F238E27FC236}">
                <a16:creationId xmlns:a16="http://schemas.microsoft.com/office/drawing/2014/main" id="{6BD83B1F-C9DF-39BA-B989-3999A169AE5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F4392EB0-D0A3-4045-AFC3-3747271D076A}"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28</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6CD89EB6-782C-4FBA-2297-4D75D035168B}"/>
              </a:ext>
            </a:extLst>
          </p:cNvPr>
          <p:cNvSpPr>
            <a:spLocks noGrp="1"/>
          </p:cNvSpPr>
          <p:nvPr>
            <p:ph type="subTitle" idx="1"/>
          </p:nvPr>
        </p:nvSpPr>
        <p:spPr/>
        <p:txBody>
          <a:bodyPr>
            <a:normAutofit/>
          </a:bodyPr>
          <a:lstStyle/>
          <a:p>
            <a:pPr eaLnBrk="1" fontAlgn="auto" hangingPunct="1">
              <a:spcAft>
                <a:spcPts val="0"/>
              </a:spcAft>
              <a:buFont typeface="Wingdings 2"/>
              <a:buNone/>
              <a:defRPr/>
            </a:pPr>
            <a:r>
              <a:rPr lang="zh-TW" altLang="zh-TW" sz="4400" dirty="0">
                <a:latin typeface="+mn-lt"/>
              </a:rPr>
              <a:t>健保措施與健保滿意度</a:t>
            </a:r>
            <a:endParaRPr lang="zh-TW" altLang="en-US" sz="4400" dirty="0">
              <a:latin typeface="+mn-lt"/>
            </a:endParaRPr>
          </a:p>
        </p:txBody>
      </p:sp>
      <p:sp>
        <p:nvSpPr>
          <p:cNvPr id="41987" name="標題 2">
            <a:extLst>
              <a:ext uri="{FF2B5EF4-FFF2-40B4-BE49-F238E27FC236}">
                <a16:creationId xmlns:a16="http://schemas.microsoft.com/office/drawing/2014/main" id="{D91FE030-8C50-1B37-5F5A-27E2C5CF9A47}"/>
              </a:ext>
            </a:extLst>
          </p:cNvPr>
          <p:cNvSpPr>
            <a:spLocks noGrp="1"/>
          </p:cNvSpPr>
          <p:nvPr>
            <p:ph type="ctrTitle"/>
          </p:nvPr>
        </p:nvSpPr>
        <p:spPr/>
        <p:txBody>
          <a:bodyPr/>
          <a:lstStyle/>
          <a:p>
            <a:pPr eaLnBrk="1" hangingPunct="1"/>
            <a:endParaRPr lang="zh-TW" altLang="en-US"/>
          </a:p>
        </p:txBody>
      </p:sp>
      <p:sp>
        <p:nvSpPr>
          <p:cNvPr id="41988" name="投影片編號版面配置區 3">
            <a:extLst>
              <a:ext uri="{FF2B5EF4-FFF2-40B4-BE49-F238E27FC236}">
                <a16:creationId xmlns:a16="http://schemas.microsoft.com/office/drawing/2014/main" id="{E22984C4-BC0E-CE10-A170-579636A66B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B6232602-431F-44B3-8C58-0AEC3148A7D3}"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29</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標題 1">
            <a:extLst>
              <a:ext uri="{FF2B5EF4-FFF2-40B4-BE49-F238E27FC236}">
                <a16:creationId xmlns:a16="http://schemas.microsoft.com/office/drawing/2014/main" id="{5722973A-255F-C183-346D-83AE586778E0}"/>
              </a:ext>
            </a:extLst>
          </p:cNvPr>
          <p:cNvSpPr>
            <a:spLocks noGrp="1"/>
          </p:cNvSpPr>
          <p:nvPr>
            <p:ph type="title"/>
          </p:nvPr>
        </p:nvSpPr>
        <p:spPr/>
        <p:txBody>
          <a:bodyPr/>
          <a:lstStyle/>
          <a:p>
            <a:pPr eaLnBrk="1" hangingPunct="1"/>
            <a:r>
              <a:rPr lang="zh-TW" altLang="zh-TW" b="1">
                <a:solidFill>
                  <a:srgbClr val="AB2627"/>
                </a:solidFill>
              </a:rPr>
              <a:t>民眾對於看病常必須另外花錢之意見分析</a:t>
            </a:r>
            <a:endParaRPr lang="zh-TW" altLang="en-US" b="1">
              <a:solidFill>
                <a:srgbClr val="AB2627"/>
              </a:solidFill>
            </a:endParaRPr>
          </a:p>
        </p:txBody>
      </p:sp>
      <p:graphicFrame>
        <p:nvGraphicFramePr>
          <p:cNvPr id="67619" name="Group 35">
            <a:extLst>
              <a:ext uri="{FF2B5EF4-FFF2-40B4-BE49-F238E27FC236}">
                <a16:creationId xmlns:a16="http://schemas.microsoft.com/office/drawing/2014/main" id="{AF55ECAA-2079-F7A1-1DD1-B84688DEDE51}"/>
              </a:ext>
            </a:extLst>
          </p:cNvPr>
          <p:cNvGraphicFramePr>
            <a:graphicFrameLocks noGrp="1"/>
          </p:cNvGraphicFramePr>
          <p:nvPr/>
        </p:nvGraphicFramePr>
        <p:xfrm>
          <a:off x="642938" y="2071688"/>
          <a:ext cx="7572375" cy="2782887"/>
        </p:xfrm>
        <a:graphic>
          <a:graphicData uri="http://schemas.openxmlformats.org/drawingml/2006/table">
            <a:tbl>
              <a:tblPr/>
              <a:tblGrid>
                <a:gridCol w="2305050">
                  <a:extLst>
                    <a:ext uri="{9D8B030D-6E8A-4147-A177-3AD203B41FA5}">
                      <a16:colId xmlns:a16="http://schemas.microsoft.com/office/drawing/2014/main" val="20000"/>
                    </a:ext>
                  </a:extLst>
                </a:gridCol>
                <a:gridCol w="2633662">
                  <a:extLst>
                    <a:ext uri="{9D8B030D-6E8A-4147-A177-3AD203B41FA5}">
                      <a16:colId xmlns:a16="http://schemas.microsoft.com/office/drawing/2014/main" val="20001"/>
                    </a:ext>
                  </a:extLst>
                </a:gridCol>
                <a:gridCol w="2633663">
                  <a:extLst>
                    <a:ext uri="{9D8B030D-6E8A-4147-A177-3AD203B41FA5}">
                      <a16:colId xmlns:a16="http://schemas.microsoft.com/office/drawing/2014/main" val="20002"/>
                    </a:ext>
                  </a:extLst>
                </a:gridCol>
              </a:tblGrid>
              <a:tr h="4254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148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有這種感覺</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670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62.4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148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沒有這種感覺</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258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24.0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148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沒有特別注意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116</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7148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不知道</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7148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3041" name="投影片編號版面配置區 4">
            <a:extLst>
              <a:ext uri="{FF2B5EF4-FFF2-40B4-BE49-F238E27FC236}">
                <a16:creationId xmlns:a16="http://schemas.microsoft.com/office/drawing/2014/main" id="{6ED82346-3606-AC47-22D7-3A7A71B378C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6778216-F36C-4251-A3C6-79962F6694C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30</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標題 1">
            <a:extLst>
              <a:ext uri="{FF2B5EF4-FFF2-40B4-BE49-F238E27FC236}">
                <a16:creationId xmlns:a16="http://schemas.microsoft.com/office/drawing/2014/main" id="{58B4F364-F7B9-AE45-E8A5-198CEFB89856}"/>
              </a:ext>
            </a:extLst>
          </p:cNvPr>
          <p:cNvSpPr>
            <a:spLocks noGrp="1"/>
          </p:cNvSpPr>
          <p:nvPr>
            <p:ph type="title"/>
          </p:nvPr>
        </p:nvSpPr>
        <p:spPr/>
        <p:txBody>
          <a:bodyPr/>
          <a:lstStyle/>
          <a:p>
            <a:pPr eaLnBrk="1" hangingPunct="1"/>
            <a:r>
              <a:rPr lang="zh-TW" altLang="zh-TW" sz="2800" b="1">
                <a:solidFill>
                  <a:srgbClr val="AB2627"/>
                </a:solidFill>
              </a:rPr>
              <a:t>民眾對於看病需要自費會影響健保滿意度之意見分析</a:t>
            </a:r>
            <a:endParaRPr lang="zh-TW" altLang="en-US" sz="2800" b="1">
              <a:solidFill>
                <a:srgbClr val="AB2627"/>
              </a:solidFill>
            </a:endParaRPr>
          </a:p>
        </p:txBody>
      </p:sp>
      <p:graphicFrame>
        <p:nvGraphicFramePr>
          <p:cNvPr id="68647" name="Group 39">
            <a:extLst>
              <a:ext uri="{FF2B5EF4-FFF2-40B4-BE49-F238E27FC236}">
                <a16:creationId xmlns:a16="http://schemas.microsoft.com/office/drawing/2014/main" id="{4B1C13FE-1A77-9681-E941-691CCA6558CF}"/>
              </a:ext>
            </a:extLst>
          </p:cNvPr>
          <p:cNvGraphicFramePr>
            <a:graphicFrameLocks noGrp="1"/>
          </p:cNvGraphicFramePr>
          <p:nvPr/>
        </p:nvGraphicFramePr>
        <p:xfrm>
          <a:off x="500063" y="1857375"/>
          <a:ext cx="8143875" cy="3067050"/>
        </p:xfrm>
        <a:graphic>
          <a:graphicData uri="http://schemas.openxmlformats.org/drawingml/2006/table">
            <a:tbl>
              <a:tblPr/>
              <a:tblGrid>
                <a:gridCol w="2714625">
                  <a:extLst>
                    <a:ext uri="{9D8B030D-6E8A-4147-A177-3AD203B41FA5}">
                      <a16:colId xmlns:a16="http://schemas.microsoft.com/office/drawing/2014/main" val="20000"/>
                    </a:ext>
                  </a:extLst>
                </a:gridCol>
                <a:gridCol w="2714625">
                  <a:extLst>
                    <a:ext uri="{9D8B030D-6E8A-4147-A177-3AD203B41FA5}">
                      <a16:colId xmlns:a16="http://schemas.microsoft.com/office/drawing/2014/main" val="20001"/>
                    </a:ext>
                  </a:extLst>
                </a:gridCol>
                <a:gridCol w="2714625">
                  <a:extLst>
                    <a:ext uri="{9D8B030D-6E8A-4147-A177-3AD203B41FA5}">
                      <a16:colId xmlns:a16="http://schemas.microsoft.com/office/drawing/2014/main" val="20002"/>
                    </a:ext>
                  </a:extLst>
                </a:gridCol>
              </a:tblGrid>
              <a:tr h="4000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非常同意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134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12.5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同意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503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46.8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普通</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227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21.1</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不同意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18.6</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非常不同意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0.9</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4450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44069" name="投影片編號版面配置區 4">
            <a:extLst>
              <a:ext uri="{FF2B5EF4-FFF2-40B4-BE49-F238E27FC236}">
                <a16:creationId xmlns:a16="http://schemas.microsoft.com/office/drawing/2014/main" id="{13BDD5DA-CB14-4847-1C35-15234D4EEC0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2008876-41E5-4E82-B9E9-8D78BA7915E5}"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31</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標題 1">
            <a:extLst>
              <a:ext uri="{FF2B5EF4-FFF2-40B4-BE49-F238E27FC236}">
                <a16:creationId xmlns:a16="http://schemas.microsoft.com/office/drawing/2014/main" id="{B2EBC0CD-4BFB-169F-6DE2-E6C91532F678}"/>
              </a:ext>
            </a:extLst>
          </p:cNvPr>
          <p:cNvSpPr>
            <a:spLocks noGrp="1"/>
          </p:cNvSpPr>
          <p:nvPr>
            <p:ph type="title"/>
          </p:nvPr>
        </p:nvSpPr>
        <p:spPr/>
        <p:txBody>
          <a:bodyPr/>
          <a:lstStyle/>
          <a:p>
            <a:pPr eaLnBrk="1" hangingPunct="1"/>
            <a:r>
              <a:rPr lang="zh-TW" altLang="zh-TW" b="1">
                <a:solidFill>
                  <a:srgbClr val="AB2627"/>
                </a:solidFill>
              </a:rPr>
              <a:t>民眾對於健保三個委員會之認知意見分析</a:t>
            </a:r>
            <a:endParaRPr lang="zh-TW" altLang="en-US" b="1">
              <a:solidFill>
                <a:srgbClr val="AB2627"/>
              </a:solidFill>
            </a:endParaRPr>
          </a:p>
        </p:txBody>
      </p:sp>
      <p:graphicFrame>
        <p:nvGraphicFramePr>
          <p:cNvPr id="4" name="表格 3">
            <a:extLst>
              <a:ext uri="{FF2B5EF4-FFF2-40B4-BE49-F238E27FC236}">
                <a16:creationId xmlns:a16="http://schemas.microsoft.com/office/drawing/2014/main" id="{B8DC8A21-B6E1-16F1-2273-261FB059F781}"/>
              </a:ext>
            </a:extLst>
          </p:cNvPr>
          <p:cNvGraphicFramePr>
            <a:graphicFrameLocks noGrp="1"/>
          </p:cNvGraphicFramePr>
          <p:nvPr/>
        </p:nvGraphicFramePr>
        <p:xfrm>
          <a:off x="500063" y="2071688"/>
          <a:ext cx="8143875" cy="2500312"/>
        </p:xfrm>
        <a:graphic>
          <a:graphicData uri="http://schemas.openxmlformats.org/drawingml/2006/table">
            <a:tbl>
              <a:tblPr/>
              <a:tblGrid>
                <a:gridCol w="2714625">
                  <a:extLst>
                    <a:ext uri="{9D8B030D-6E8A-4147-A177-3AD203B41FA5}">
                      <a16:colId xmlns:a16="http://schemas.microsoft.com/office/drawing/2014/main" val="20000"/>
                    </a:ext>
                  </a:extLst>
                </a:gridCol>
                <a:gridCol w="2714625">
                  <a:extLst>
                    <a:ext uri="{9D8B030D-6E8A-4147-A177-3AD203B41FA5}">
                      <a16:colId xmlns:a16="http://schemas.microsoft.com/office/drawing/2014/main" val="20001"/>
                    </a:ext>
                  </a:extLst>
                </a:gridCol>
                <a:gridCol w="2714625">
                  <a:extLst>
                    <a:ext uri="{9D8B030D-6E8A-4147-A177-3AD203B41FA5}">
                      <a16:colId xmlns:a16="http://schemas.microsoft.com/office/drawing/2014/main" val="20002"/>
                    </a:ext>
                  </a:extLst>
                </a:gridCol>
              </a:tblGrid>
              <a:tr h="5762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41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是</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1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否</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1,034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96.3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41350">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45081" name="投影片編號版面配置區 4">
            <a:extLst>
              <a:ext uri="{FF2B5EF4-FFF2-40B4-BE49-F238E27FC236}">
                <a16:creationId xmlns:a16="http://schemas.microsoft.com/office/drawing/2014/main" id="{6ECF1B5A-0F3A-C28C-A61A-01385DBE22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DF2B7A2-B29F-4816-9C17-BC086275FA64}"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32</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標題 1">
            <a:extLst>
              <a:ext uri="{FF2B5EF4-FFF2-40B4-BE49-F238E27FC236}">
                <a16:creationId xmlns:a16="http://schemas.microsoft.com/office/drawing/2014/main" id="{84735E61-4800-1919-CBE8-F00856F9871F}"/>
              </a:ext>
            </a:extLst>
          </p:cNvPr>
          <p:cNvSpPr>
            <a:spLocks noGrp="1"/>
          </p:cNvSpPr>
          <p:nvPr>
            <p:ph type="title"/>
          </p:nvPr>
        </p:nvSpPr>
        <p:spPr/>
        <p:txBody>
          <a:bodyPr/>
          <a:lstStyle/>
          <a:p>
            <a:pPr eaLnBrk="1" hangingPunct="1"/>
            <a:r>
              <a:rPr lang="zh-TW" altLang="zh-TW" b="1">
                <a:solidFill>
                  <a:srgbClr val="AB2627"/>
                </a:solidFill>
              </a:rPr>
              <a:t>民眾對於三個委員會的認知分析</a:t>
            </a:r>
            <a:r>
              <a:rPr lang="en-US" altLang="zh-TW" b="1">
                <a:solidFill>
                  <a:srgbClr val="AB2627"/>
                </a:solidFill>
              </a:rPr>
              <a:t>(</a:t>
            </a:r>
            <a:r>
              <a:rPr lang="zh-TW" altLang="zh-TW" b="1">
                <a:solidFill>
                  <a:srgbClr val="AB2627"/>
                </a:solidFill>
              </a:rPr>
              <a:t>複選題</a:t>
            </a:r>
            <a:r>
              <a:rPr lang="en-US" altLang="zh-TW" b="1">
                <a:solidFill>
                  <a:srgbClr val="AB2627"/>
                </a:solidFill>
              </a:rPr>
              <a:t>)</a:t>
            </a:r>
            <a:endParaRPr lang="zh-TW" altLang="en-US" b="1">
              <a:solidFill>
                <a:srgbClr val="AB2627"/>
              </a:solidFill>
            </a:endParaRPr>
          </a:p>
        </p:txBody>
      </p:sp>
      <p:graphicFrame>
        <p:nvGraphicFramePr>
          <p:cNvPr id="4" name="表格 3">
            <a:extLst>
              <a:ext uri="{FF2B5EF4-FFF2-40B4-BE49-F238E27FC236}">
                <a16:creationId xmlns:a16="http://schemas.microsoft.com/office/drawing/2014/main" id="{A9CF7022-BB3E-E1CE-E4BE-C26DC97FAFC5}"/>
              </a:ext>
            </a:extLst>
          </p:cNvPr>
          <p:cNvGraphicFramePr>
            <a:graphicFrameLocks noGrp="1"/>
          </p:cNvGraphicFramePr>
          <p:nvPr/>
        </p:nvGraphicFramePr>
        <p:xfrm>
          <a:off x="500063" y="1928813"/>
          <a:ext cx="8143875" cy="3643312"/>
        </p:xfrm>
        <a:graphic>
          <a:graphicData uri="http://schemas.openxmlformats.org/drawingml/2006/table">
            <a:tbl>
              <a:tblPr/>
              <a:tblGrid>
                <a:gridCol w="2714625">
                  <a:extLst>
                    <a:ext uri="{9D8B030D-6E8A-4147-A177-3AD203B41FA5}">
                      <a16:colId xmlns:a16="http://schemas.microsoft.com/office/drawing/2014/main" val="20000"/>
                    </a:ext>
                  </a:extLst>
                </a:gridCol>
                <a:gridCol w="2714625">
                  <a:extLst>
                    <a:ext uri="{9D8B030D-6E8A-4147-A177-3AD203B41FA5}">
                      <a16:colId xmlns:a16="http://schemas.microsoft.com/office/drawing/2014/main" val="20001"/>
                    </a:ext>
                  </a:extLst>
                </a:gridCol>
                <a:gridCol w="2714625">
                  <a:extLst>
                    <a:ext uri="{9D8B030D-6E8A-4147-A177-3AD203B41FA5}">
                      <a16:colId xmlns:a16="http://schemas.microsoft.com/office/drawing/2014/main" val="20002"/>
                    </a:ext>
                  </a:extLst>
                </a:gridCol>
              </a:tblGrid>
              <a:tr h="555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1753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健保監理會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9.8</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1753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健保爭審會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4.9</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1753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健保費協會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4.9</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1753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知道，但說不出來</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33</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80.5</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17537">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41</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6113" name="投影片編號版面配置區 4">
            <a:extLst>
              <a:ext uri="{FF2B5EF4-FFF2-40B4-BE49-F238E27FC236}">
                <a16:creationId xmlns:a16="http://schemas.microsoft.com/office/drawing/2014/main" id="{5CAD83E3-EA92-8BCA-654D-02D817C3230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0ABE1BE-9996-4D22-863B-6B511B6316A9}"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33</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標題 1">
            <a:extLst>
              <a:ext uri="{FF2B5EF4-FFF2-40B4-BE49-F238E27FC236}">
                <a16:creationId xmlns:a16="http://schemas.microsoft.com/office/drawing/2014/main" id="{870FCF39-139A-D554-47A0-DF8B28AF9646}"/>
              </a:ext>
            </a:extLst>
          </p:cNvPr>
          <p:cNvSpPr>
            <a:spLocks noGrp="1"/>
          </p:cNvSpPr>
          <p:nvPr>
            <p:ph type="title"/>
          </p:nvPr>
        </p:nvSpPr>
        <p:spPr/>
        <p:txBody>
          <a:bodyPr/>
          <a:lstStyle/>
          <a:p>
            <a:pPr eaLnBrk="1" hangingPunct="1"/>
            <a:r>
              <a:rPr lang="zh-TW" altLang="zh-TW" sz="3000" b="1">
                <a:solidFill>
                  <a:srgbClr val="AB2627"/>
                </a:solidFill>
              </a:rPr>
              <a:t>民眾對於想瞭解三個委員會會議紀錄之意見分析</a:t>
            </a:r>
            <a:endParaRPr lang="zh-TW" altLang="en-US" sz="3000" b="1">
              <a:solidFill>
                <a:srgbClr val="AB2627"/>
              </a:solidFill>
            </a:endParaRPr>
          </a:p>
        </p:txBody>
      </p:sp>
      <p:graphicFrame>
        <p:nvGraphicFramePr>
          <p:cNvPr id="76831" name="Group 31">
            <a:extLst>
              <a:ext uri="{FF2B5EF4-FFF2-40B4-BE49-F238E27FC236}">
                <a16:creationId xmlns:a16="http://schemas.microsoft.com/office/drawing/2014/main" id="{E7F9E375-E550-DB02-5A8B-DA8EAF29C182}"/>
              </a:ext>
            </a:extLst>
          </p:cNvPr>
          <p:cNvGraphicFramePr>
            <a:graphicFrameLocks noGrp="1"/>
          </p:cNvGraphicFramePr>
          <p:nvPr/>
        </p:nvGraphicFramePr>
        <p:xfrm>
          <a:off x="500063" y="2000250"/>
          <a:ext cx="8001000" cy="3430588"/>
        </p:xfrm>
        <a:graphic>
          <a:graphicData uri="http://schemas.openxmlformats.org/drawingml/2006/table">
            <a:tbl>
              <a:tblPr/>
              <a:tblGrid>
                <a:gridCol w="2667000">
                  <a:extLst>
                    <a:ext uri="{9D8B030D-6E8A-4147-A177-3AD203B41FA5}">
                      <a16:colId xmlns:a16="http://schemas.microsoft.com/office/drawing/2014/main" val="20000"/>
                    </a:ext>
                  </a:extLst>
                </a:gridCol>
                <a:gridCol w="2667000">
                  <a:extLst>
                    <a:ext uri="{9D8B030D-6E8A-4147-A177-3AD203B41FA5}">
                      <a16:colId xmlns:a16="http://schemas.microsoft.com/office/drawing/2014/main" val="20001"/>
                    </a:ext>
                  </a:extLst>
                </a:gridCol>
                <a:gridCol w="2667000">
                  <a:extLst>
                    <a:ext uri="{9D8B030D-6E8A-4147-A177-3AD203B41FA5}">
                      <a16:colId xmlns:a16="http://schemas.microsoft.com/office/drawing/2014/main" val="20002"/>
                    </a:ext>
                  </a:extLst>
                </a:gridCol>
              </a:tblGrid>
              <a:tr h="6302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次數</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百分比（</a:t>
                      </a:r>
                      <a:r>
                        <a:rPr kumimoji="0" lang="en-US" altLang="zh-TW"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0008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756</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70.4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0008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不會</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201</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18.7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008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不知道</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117</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10.9</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00088">
                <a:tc>
                  <a:txBody>
                    <a:bodyPr/>
                    <a:lstStyle/>
                    <a:p>
                      <a:pPr marL="0" marR="0" lvl="0" indent="0" algn="l" defTabSz="914400" rtl="0" eaLnBrk="1" fontAlgn="base" latinLnBrk="0" hangingPunct="1">
                        <a:lnSpc>
                          <a:spcPts val="16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Times New Roman" pitchFamily="18" charset="0"/>
                          <a:ea typeface="標楷體" pitchFamily="65" charset="-120"/>
                          <a:cs typeface="Times New Roman" pitchFamily="18" charset="0"/>
                        </a:rPr>
                        <a:t>總和</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1,074</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ts val="1600"/>
                        </a:lnSpc>
                        <a:spcBef>
                          <a:spcPct val="0"/>
                        </a:spcBef>
                        <a:spcAft>
                          <a:spcPct val="0"/>
                        </a:spcAft>
                        <a:buClrTx/>
                        <a:buSzTx/>
                        <a:buFontTx/>
                        <a:buNone/>
                        <a:tabLst/>
                      </a:pPr>
                      <a:r>
                        <a:rPr kumimoji="0" lang="en-US"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rPr>
                        <a:t>100.0</a:t>
                      </a:r>
                      <a:endParaRPr kumimoji="0" lang="zh-TW" altLang="zh-TW" sz="2400" b="0" i="0" u="none" strike="noStrike" cap="none" normalizeH="0" baseline="0">
                        <a:ln>
                          <a:noFill/>
                        </a:ln>
                        <a:solidFill>
                          <a:schemeClr val="tx1"/>
                        </a:solidFill>
                        <a:effectLst/>
                        <a:latin typeface="Times New Roman" pitchFamily="18" charset="0"/>
                        <a:ea typeface="新細明體" pitchFamily="18"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47133" name="投影片編號版面配置區 4">
            <a:extLst>
              <a:ext uri="{FF2B5EF4-FFF2-40B4-BE49-F238E27FC236}">
                <a16:creationId xmlns:a16="http://schemas.microsoft.com/office/drawing/2014/main" id="{AADA21A2-D48B-C314-117D-C570D41C262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56FBAF34-4CAE-4C0D-96C5-56538745CEA0}"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34</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標題 1">
            <a:extLst>
              <a:ext uri="{FF2B5EF4-FFF2-40B4-BE49-F238E27FC236}">
                <a16:creationId xmlns:a16="http://schemas.microsoft.com/office/drawing/2014/main" id="{3D6A1D03-3936-EFF9-1ED7-50495E57F35C}"/>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a:solidFill>
                <a:srgbClr val="AB2627"/>
              </a:solidFill>
            </a:endParaRPr>
          </a:p>
        </p:txBody>
      </p:sp>
      <p:sp>
        <p:nvSpPr>
          <p:cNvPr id="48131" name="內容版面配置區 2">
            <a:extLst>
              <a:ext uri="{FF2B5EF4-FFF2-40B4-BE49-F238E27FC236}">
                <a16:creationId xmlns:a16="http://schemas.microsoft.com/office/drawing/2014/main" id="{7FD74416-7EC6-3F7D-13BC-FB75A8201F7A}"/>
              </a:ext>
            </a:extLst>
          </p:cNvPr>
          <p:cNvSpPr>
            <a:spLocks noGrp="1"/>
          </p:cNvSpPr>
          <p:nvPr>
            <p:ph sz="quarter" idx="1"/>
          </p:nvPr>
        </p:nvSpPr>
        <p:spPr>
          <a:xfrm>
            <a:off x="301625" y="1527175"/>
            <a:ext cx="8504238" cy="4572000"/>
          </a:xfrm>
        </p:spPr>
        <p:txBody>
          <a:bodyPr/>
          <a:lstStyle/>
          <a:p>
            <a:pPr eaLnBrk="1" hangingPunct="1"/>
            <a:r>
              <a:rPr lang="zh-TW" altLang="zh-TW"/>
              <a:t>研究發現有三成七的受訪民眾一個月內有看病經驗</a:t>
            </a:r>
            <a:endParaRPr lang="zh-TW" altLang="en-US"/>
          </a:p>
          <a:p>
            <a:pPr eaLnBrk="1" hangingPunct="1"/>
            <a:r>
              <a:rPr lang="en-US" altLang="zh-TW"/>
              <a:t>60.6%</a:t>
            </a:r>
            <a:r>
              <a:rPr lang="zh-TW" altLang="zh-TW"/>
              <a:t>的民眾表示「非常滿意」、「滿意」上次看病經驗，有</a:t>
            </a:r>
            <a:r>
              <a:rPr lang="en-US" altLang="zh-TW"/>
              <a:t>3.7%</a:t>
            </a:r>
            <a:r>
              <a:rPr lang="zh-TW" altLang="zh-TW"/>
              <a:t>的民眾表示「非常不滿意」、「不滿意」上次看病經驗。民眾不滿意原因，以「候診時間長」、「醫院服務態度差」、「醫師看診時間短」為前三項主要的原因</a:t>
            </a:r>
            <a:endParaRPr lang="zh-TW" altLang="en-US"/>
          </a:p>
          <a:p>
            <a:pPr eaLnBrk="1" hangingPunct="1"/>
            <a:r>
              <a:rPr lang="zh-TW" altLang="zh-TW"/>
              <a:t>受訪民眾上次看病經驗與健保滿意度之意見關係，結果顯示有</a:t>
            </a:r>
            <a:r>
              <a:rPr lang="en-US" altLang="zh-TW"/>
              <a:t>77.3%</a:t>
            </a:r>
            <a:r>
              <a:rPr lang="zh-TW" altLang="zh-TW"/>
              <a:t>的民眾表示「不會」有影響；有</a:t>
            </a:r>
            <a:r>
              <a:rPr lang="en-US" altLang="zh-TW"/>
              <a:t>22.7%</a:t>
            </a:r>
            <a:r>
              <a:rPr lang="zh-TW" altLang="zh-TW"/>
              <a:t>表示「會」</a:t>
            </a:r>
            <a:endParaRPr lang="zh-TW" altLang="en-US"/>
          </a:p>
        </p:txBody>
      </p:sp>
      <p:sp>
        <p:nvSpPr>
          <p:cNvPr id="48132" name="投影片編號版面配置區 3">
            <a:extLst>
              <a:ext uri="{FF2B5EF4-FFF2-40B4-BE49-F238E27FC236}">
                <a16:creationId xmlns:a16="http://schemas.microsoft.com/office/drawing/2014/main" id="{C8E82EB1-7FAE-9E18-6B1D-849BB428540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990F4BFC-F241-436F-86D2-01AD9C8E4579}"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35</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標題 1">
            <a:extLst>
              <a:ext uri="{FF2B5EF4-FFF2-40B4-BE49-F238E27FC236}">
                <a16:creationId xmlns:a16="http://schemas.microsoft.com/office/drawing/2014/main" id="{38499DB2-0DD2-68BC-9089-505979B951DB}"/>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b="1">
              <a:solidFill>
                <a:srgbClr val="AB2627"/>
              </a:solidFill>
            </a:endParaRPr>
          </a:p>
        </p:txBody>
      </p:sp>
      <p:sp>
        <p:nvSpPr>
          <p:cNvPr id="49155" name="內容版面配置區 2">
            <a:extLst>
              <a:ext uri="{FF2B5EF4-FFF2-40B4-BE49-F238E27FC236}">
                <a16:creationId xmlns:a16="http://schemas.microsoft.com/office/drawing/2014/main" id="{D3BA8B38-B980-AB4A-BD2B-BE9197ECCCA7}"/>
              </a:ext>
            </a:extLst>
          </p:cNvPr>
          <p:cNvSpPr>
            <a:spLocks noGrp="1"/>
          </p:cNvSpPr>
          <p:nvPr>
            <p:ph sz="quarter" idx="1"/>
          </p:nvPr>
        </p:nvSpPr>
        <p:spPr>
          <a:xfrm>
            <a:off x="301625" y="1527175"/>
            <a:ext cx="8504238" cy="4572000"/>
          </a:xfrm>
        </p:spPr>
        <p:txBody>
          <a:bodyPr/>
          <a:lstStyle/>
          <a:p>
            <a:pPr eaLnBrk="1" hangingPunct="1"/>
            <a:r>
              <a:rPr lang="zh-TW" altLang="zh-TW"/>
              <a:t>受訪民眾上次看病經驗會其影響對於健保滿意度評價之原因，以「這是健保的服務範圍」為主要原因，二是「健保與民眾看病權益息息相關」，三是「繳了健保費就是為了看病」</a:t>
            </a:r>
            <a:endParaRPr lang="en-US" altLang="zh-TW"/>
          </a:p>
          <a:p>
            <a:pPr eaLnBrk="1" hangingPunct="1"/>
            <a:r>
              <a:rPr lang="zh-TW" altLang="zh-TW"/>
              <a:t>受訪民眾上次看病經驗不會影響其對於健保滿意度評價之原因，以「健保滿意度與看病經驗無關」為主要原因，二是「對於健保的滿意度是根據其他原因」，三是「看病經驗與醫院服務有關」</a:t>
            </a:r>
            <a:endParaRPr lang="zh-TW" altLang="en-US"/>
          </a:p>
        </p:txBody>
      </p:sp>
      <p:sp>
        <p:nvSpPr>
          <p:cNvPr id="49156" name="投影片編號版面配置區 3">
            <a:extLst>
              <a:ext uri="{FF2B5EF4-FFF2-40B4-BE49-F238E27FC236}">
                <a16:creationId xmlns:a16="http://schemas.microsoft.com/office/drawing/2014/main" id="{2CCA5DDB-FAB8-93D7-4E5B-1B3B33228D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C2FB2F17-408B-4166-87BA-B895C6D75BDF}"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36</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標題 1">
            <a:extLst>
              <a:ext uri="{FF2B5EF4-FFF2-40B4-BE49-F238E27FC236}">
                <a16:creationId xmlns:a16="http://schemas.microsoft.com/office/drawing/2014/main" id="{81FA8F96-F882-304A-5E3A-6CAF2BD87587}"/>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b="1">
              <a:solidFill>
                <a:srgbClr val="AB2627"/>
              </a:solidFill>
            </a:endParaRPr>
          </a:p>
        </p:txBody>
      </p:sp>
      <p:sp>
        <p:nvSpPr>
          <p:cNvPr id="50179" name="內容版面配置區 2">
            <a:extLst>
              <a:ext uri="{FF2B5EF4-FFF2-40B4-BE49-F238E27FC236}">
                <a16:creationId xmlns:a16="http://schemas.microsoft.com/office/drawing/2014/main" id="{8085C360-31A2-CBB4-DF3C-4E223FA1E170}"/>
              </a:ext>
            </a:extLst>
          </p:cNvPr>
          <p:cNvSpPr>
            <a:spLocks noGrp="1"/>
          </p:cNvSpPr>
          <p:nvPr>
            <p:ph sz="quarter" idx="1"/>
          </p:nvPr>
        </p:nvSpPr>
        <p:spPr>
          <a:xfrm>
            <a:off x="301625" y="1527175"/>
            <a:ext cx="8504238" cy="4572000"/>
          </a:xfrm>
        </p:spPr>
        <p:txBody>
          <a:bodyPr/>
          <a:lstStyle/>
          <a:p>
            <a:pPr eaLnBrk="1" hangingPunct="1"/>
            <a:r>
              <a:rPr lang="en-US" altLang="zh-TW"/>
              <a:t>39.0%</a:t>
            </a:r>
            <a:r>
              <a:rPr lang="zh-TW" altLang="zh-TW"/>
              <a:t>的受訪民眾表示「非常不滿意」、「不滿意」政府健保財務資訊的公開情形，表示「非常滿意」、「滿意」，佔</a:t>
            </a:r>
            <a:r>
              <a:rPr lang="en-US" altLang="zh-TW"/>
              <a:t>19.1%</a:t>
            </a:r>
            <a:r>
              <a:rPr lang="zh-TW" altLang="zh-TW"/>
              <a:t>，表示「不知道」佔</a:t>
            </a:r>
            <a:r>
              <a:rPr lang="en-US" altLang="zh-TW"/>
              <a:t>16.3%</a:t>
            </a:r>
            <a:r>
              <a:rPr lang="zh-TW" altLang="zh-TW"/>
              <a:t>，表示「不關心」佔</a:t>
            </a:r>
            <a:r>
              <a:rPr lang="en-US" altLang="zh-TW"/>
              <a:t>9.3%</a:t>
            </a:r>
          </a:p>
          <a:p>
            <a:pPr eaLnBrk="1" hangingPunct="1"/>
            <a:r>
              <a:rPr lang="zh-TW" altLang="zh-TW"/>
              <a:t>超過七成的受訪民眾知道健保虧損，但不知道金額；有近二成民眾不知道健保財務有虧損；只有極少數民眾</a:t>
            </a:r>
            <a:r>
              <a:rPr lang="en-US" altLang="zh-TW"/>
              <a:t>(</a:t>
            </a:r>
            <a:r>
              <a:rPr lang="zh-TW" altLang="zh-TW"/>
              <a:t>佔</a:t>
            </a:r>
            <a:r>
              <a:rPr lang="en-US" altLang="zh-TW"/>
              <a:t>1.9%)</a:t>
            </a:r>
            <a:r>
              <a:rPr lang="zh-TW" altLang="zh-TW"/>
              <a:t>講對健保虧損金額</a:t>
            </a:r>
            <a:endParaRPr lang="zh-TW" altLang="en-US"/>
          </a:p>
        </p:txBody>
      </p:sp>
      <p:sp>
        <p:nvSpPr>
          <p:cNvPr id="50180" name="投影片編號版面配置區 3">
            <a:extLst>
              <a:ext uri="{FF2B5EF4-FFF2-40B4-BE49-F238E27FC236}">
                <a16:creationId xmlns:a16="http://schemas.microsoft.com/office/drawing/2014/main" id="{3E760DF8-0291-74D7-3BE4-A491360C1C0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DB5A725-1B74-488D-96ED-CCE3E9D8B5CB}"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37</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標題 1">
            <a:extLst>
              <a:ext uri="{FF2B5EF4-FFF2-40B4-BE49-F238E27FC236}">
                <a16:creationId xmlns:a16="http://schemas.microsoft.com/office/drawing/2014/main" id="{D970D7DB-8E3D-5A30-05C5-C5FDD74B4B58}"/>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b="1">
              <a:solidFill>
                <a:srgbClr val="AB2627"/>
              </a:solidFill>
            </a:endParaRPr>
          </a:p>
        </p:txBody>
      </p:sp>
      <p:sp>
        <p:nvSpPr>
          <p:cNvPr id="51203" name="內容版面配置區 2">
            <a:extLst>
              <a:ext uri="{FF2B5EF4-FFF2-40B4-BE49-F238E27FC236}">
                <a16:creationId xmlns:a16="http://schemas.microsoft.com/office/drawing/2014/main" id="{A4D21F34-3F8C-04EB-EB20-5E1E163F5BBC}"/>
              </a:ext>
            </a:extLst>
          </p:cNvPr>
          <p:cNvSpPr>
            <a:spLocks noGrp="1"/>
          </p:cNvSpPr>
          <p:nvPr>
            <p:ph sz="quarter" idx="1"/>
          </p:nvPr>
        </p:nvSpPr>
        <p:spPr>
          <a:xfrm>
            <a:off x="301625" y="1527175"/>
            <a:ext cx="8504238" cy="4572000"/>
          </a:xfrm>
        </p:spPr>
        <p:txBody>
          <a:bodyPr/>
          <a:lstStyle/>
          <a:p>
            <a:pPr eaLnBrk="1" hangingPunct="1"/>
            <a:r>
              <a:rPr lang="en-US" altLang="zh-TW"/>
              <a:t>68.6%</a:t>
            </a:r>
            <a:r>
              <a:rPr lang="zh-TW" altLang="zh-TW"/>
              <a:t>的受訪民眾對於健保虧損「會」擔心影響到政府對民眾照顧，表示「不會」擔心的佔</a:t>
            </a:r>
            <a:r>
              <a:rPr lang="en-US" altLang="zh-TW"/>
              <a:t>24.2%</a:t>
            </a:r>
            <a:r>
              <a:rPr lang="zh-TW" altLang="zh-TW"/>
              <a:t>；表示「不關心」佔</a:t>
            </a:r>
            <a:r>
              <a:rPr lang="en-US" altLang="zh-TW"/>
              <a:t>7.2%</a:t>
            </a:r>
            <a:r>
              <a:rPr lang="zh-TW" altLang="zh-TW"/>
              <a:t>。有近七成的受訪民眾表示擔心健保虧損會影響到政府對於民眾的照顧</a:t>
            </a:r>
            <a:endParaRPr lang="en-US" altLang="zh-TW"/>
          </a:p>
          <a:p>
            <a:pPr eaLnBrk="1" hangingPunct="1"/>
            <a:r>
              <a:rPr lang="en-US" altLang="zh-TW"/>
              <a:t>46.1%</a:t>
            </a:r>
            <a:r>
              <a:rPr lang="zh-TW" altLang="zh-TW"/>
              <a:t>的受訪民眾表示「會」擔心健保虧損讓健保辦不下去，</a:t>
            </a:r>
            <a:r>
              <a:rPr lang="en-US" altLang="zh-TW"/>
              <a:t>43.8%</a:t>
            </a:r>
            <a:r>
              <a:rPr lang="zh-TW" altLang="zh-TW"/>
              <a:t>的受訪民眾表示「不會」擔心辦不下去</a:t>
            </a:r>
            <a:endParaRPr lang="en-US" altLang="zh-TW"/>
          </a:p>
          <a:p>
            <a:pPr eaLnBrk="1" hangingPunct="1"/>
            <a:r>
              <a:rPr lang="en-US" altLang="zh-TW"/>
              <a:t>30.9%</a:t>
            </a:r>
            <a:r>
              <a:rPr lang="zh-TW" altLang="zh-TW"/>
              <a:t>的受訪民眾對於與健保相關的事情，表示「從未擔心過」，二是「要另外花錢，買更有效的藥」，三是「繳不出健保費」，四是「看一次病要，花很多時間」，五是「付不起自費的醫藥費」</a:t>
            </a:r>
            <a:endParaRPr lang="en-US" altLang="zh-TW"/>
          </a:p>
          <a:p>
            <a:pPr eaLnBrk="1" hangingPunct="1">
              <a:buFont typeface="Wingdings 2" panose="05020102010507070707" pitchFamily="18" charset="2"/>
              <a:buNone/>
            </a:pPr>
            <a:endParaRPr lang="zh-TW" altLang="en-US"/>
          </a:p>
        </p:txBody>
      </p:sp>
      <p:sp>
        <p:nvSpPr>
          <p:cNvPr id="51204" name="投影片編號版面配置區 3">
            <a:extLst>
              <a:ext uri="{FF2B5EF4-FFF2-40B4-BE49-F238E27FC236}">
                <a16:creationId xmlns:a16="http://schemas.microsoft.com/office/drawing/2014/main" id="{03EEE436-FAB6-87E3-9C0B-DC9350184C1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B9C55F0-B1C9-4252-9432-0976AF2D0D85}"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38</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標題 1">
            <a:extLst>
              <a:ext uri="{FF2B5EF4-FFF2-40B4-BE49-F238E27FC236}">
                <a16:creationId xmlns:a16="http://schemas.microsoft.com/office/drawing/2014/main" id="{82D6C572-F424-2FEC-3E7E-651826B8CA1C}"/>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b="1">
              <a:solidFill>
                <a:srgbClr val="AB2627"/>
              </a:solidFill>
            </a:endParaRPr>
          </a:p>
        </p:txBody>
      </p:sp>
      <p:sp>
        <p:nvSpPr>
          <p:cNvPr id="52227" name="內容版面配置區 2">
            <a:extLst>
              <a:ext uri="{FF2B5EF4-FFF2-40B4-BE49-F238E27FC236}">
                <a16:creationId xmlns:a16="http://schemas.microsoft.com/office/drawing/2014/main" id="{5F64AA17-8B3D-90ED-8C81-F3F354019B14}"/>
              </a:ext>
            </a:extLst>
          </p:cNvPr>
          <p:cNvSpPr>
            <a:spLocks noGrp="1"/>
          </p:cNvSpPr>
          <p:nvPr>
            <p:ph sz="quarter" idx="1"/>
          </p:nvPr>
        </p:nvSpPr>
        <p:spPr>
          <a:xfrm>
            <a:off x="301625" y="1527175"/>
            <a:ext cx="8504238" cy="4572000"/>
          </a:xfrm>
        </p:spPr>
        <p:txBody>
          <a:bodyPr/>
          <a:lstStyle/>
          <a:p>
            <a:pPr eaLnBrk="1" hangingPunct="1"/>
            <a:r>
              <a:rPr lang="en-US" altLang="zh-TW"/>
              <a:t>57.9%</a:t>
            </a:r>
            <a:r>
              <a:rPr lang="zh-TW" altLang="zh-TW"/>
              <a:t>的受訪民眾「非常同意」、「同意」政府為處理健保財務虧損問題，打算調漲高收入人健保費作法，</a:t>
            </a:r>
            <a:r>
              <a:rPr lang="en-US" altLang="zh-TW"/>
              <a:t>26.9%</a:t>
            </a:r>
            <a:r>
              <a:rPr lang="zh-TW" altLang="zh-TW"/>
              <a:t>的受訪民眾表示「不同意」、「非常不同意」</a:t>
            </a:r>
            <a:endParaRPr lang="en-US" altLang="zh-TW"/>
          </a:p>
          <a:p>
            <a:pPr eaLnBrk="1" hangingPunct="1"/>
            <a:r>
              <a:rPr lang="en-US" altLang="zh-TW"/>
              <a:t>4.8%</a:t>
            </a:r>
            <a:r>
              <a:rPr lang="zh-TW" altLang="zh-TW"/>
              <a:t>的受訪民眾表示「非常同意」、「同意」對於政府調漲高收入人健保費來處理健保財務虧損問題之作法，會增加健保滿意度；</a:t>
            </a:r>
            <a:r>
              <a:rPr lang="en-US" altLang="zh-TW"/>
              <a:t>33.5%</a:t>
            </a:r>
            <a:r>
              <a:rPr lang="zh-TW" altLang="zh-TW"/>
              <a:t>的受訪民眾表示表示「不同意」、「非常不同意」會增加健保滿意度</a:t>
            </a:r>
            <a:endParaRPr lang="zh-TW" altLang="en-US"/>
          </a:p>
        </p:txBody>
      </p:sp>
      <p:sp>
        <p:nvSpPr>
          <p:cNvPr id="52228" name="投影片編號版面配置區 3">
            <a:extLst>
              <a:ext uri="{FF2B5EF4-FFF2-40B4-BE49-F238E27FC236}">
                <a16:creationId xmlns:a16="http://schemas.microsoft.com/office/drawing/2014/main" id="{733FE38B-EB16-21A8-644E-514CD185204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B02A9387-D91E-4535-B2AC-CE2F82689FB6}"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39</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標題 1">
            <a:extLst>
              <a:ext uri="{FF2B5EF4-FFF2-40B4-BE49-F238E27FC236}">
                <a16:creationId xmlns:a16="http://schemas.microsoft.com/office/drawing/2014/main" id="{121D5505-5758-8A7B-4E16-3A3FDC03008C}"/>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a:solidFill>
                <a:srgbClr val="AB2627"/>
              </a:solidFill>
            </a:endParaRPr>
          </a:p>
        </p:txBody>
      </p:sp>
      <p:sp>
        <p:nvSpPr>
          <p:cNvPr id="53251" name="內容版面配置區 2">
            <a:extLst>
              <a:ext uri="{FF2B5EF4-FFF2-40B4-BE49-F238E27FC236}">
                <a16:creationId xmlns:a16="http://schemas.microsoft.com/office/drawing/2014/main" id="{D9A079AB-DC5F-37F5-80B1-96B9FFF777FC}"/>
              </a:ext>
            </a:extLst>
          </p:cNvPr>
          <p:cNvSpPr>
            <a:spLocks noGrp="1"/>
          </p:cNvSpPr>
          <p:nvPr>
            <p:ph sz="quarter" idx="1"/>
          </p:nvPr>
        </p:nvSpPr>
        <p:spPr>
          <a:xfrm>
            <a:off x="301625" y="1527175"/>
            <a:ext cx="8504238" cy="4572000"/>
          </a:xfrm>
        </p:spPr>
        <p:txBody>
          <a:bodyPr/>
          <a:lstStyle/>
          <a:p>
            <a:pPr eaLnBrk="1" hangingPunct="1"/>
            <a:r>
              <a:rPr lang="zh-TW" altLang="zh-TW"/>
              <a:t>民眾的看病經驗並非與健保滿意度直接與密切相關，部分民眾將就醫與健保視為同樣範圍的概念，但多數民眾仍能理性地加以區隔，顯示民眾對於健保的政策內容仍有強化理解的必要</a:t>
            </a:r>
            <a:endParaRPr lang="zh-TW" altLang="en-US"/>
          </a:p>
          <a:p>
            <a:pPr eaLnBrk="1" hangingPunct="1"/>
            <a:r>
              <a:rPr lang="zh-TW" altLang="zh-TW"/>
              <a:t>由民眾提出的質化意見，可發現民眾對於健保的認知是有限且十分片段的，甚至受到新聞媒體或是網際網路對於單一事件的報導所影響</a:t>
            </a:r>
            <a:endParaRPr lang="zh-TW" altLang="en-US"/>
          </a:p>
        </p:txBody>
      </p:sp>
      <p:sp>
        <p:nvSpPr>
          <p:cNvPr id="53252" name="投影片編號版面配置區 3">
            <a:extLst>
              <a:ext uri="{FF2B5EF4-FFF2-40B4-BE49-F238E27FC236}">
                <a16:creationId xmlns:a16="http://schemas.microsoft.com/office/drawing/2014/main" id="{D7E9F428-D505-2E56-13C6-786CA7121F1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A406AD0-332B-4133-BA24-924DA454E048}"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40</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標題 1">
            <a:extLst>
              <a:ext uri="{FF2B5EF4-FFF2-40B4-BE49-F238E27FC236}">
                <a16:creationId xmlns:a16="http://schemas.microsoft.com/office/drawing/2014/main" id="{38CDE489-8A91-71B8-9289-A9DD1D0F12D9}"/>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a:solidFill>
                <a:srgbClr val="AB2627"/>
              </a:solidFill>
            </a:endParaRPr>
          </a:p>
        </p:txBody>
      </p:sp>
      <p:sp>
        <p:nvSpPr>
          <p:cNvPr id="54275" name="內容版面配置區 2">
            <a:extLst>
              <a:ext uri="{FF2B5EF4-FFF2-40B4-BE49-F238E27FC236}">
                <a16:creationId xmlns:a16="http://schemas.microsoft.com/office/drawing/2014/main" id="{DDDF7EE6-C3EB-D628-20A4-716471092458}"/>
              </a:ext>
            </a:extLst>
          </p:cNvPr>
          <p:cNvSpPr>
            <a:spLocks noGrp="1"/>
          </p:cNvSpPr>
          <p:nvPr>
            <p:ph sz="quarter" idx="1"/>
          </p:nvPr>
        </p:nvSpPr>
        <p:spPr>
          <a:xfrm>
            <a:off x="301625" y="1527175"/>
            <a:ext cx="8504238" cy="4572000"/>
          </a:xfrm>
        </p:spPr>
        <p:txBody>
          <a:bodyPr/>
          <a:lstStyle/>
          <a:p>
            <a:pPr eaLnBrk="1" hangingPunct="1"/>
            <a:r>
              <a:rPr lang="zh-TW" altLang="zh-TW"/>
              <a:t>民眾對於健保在在乎的仍是財務負擔，其包括自己負擔的合理性，以及他人相較的負擔公平性，尤其是認為有錢人應該多繳保險費。從質化意見觀察出，受訪民眾不認為現在的財務制度設計已經達到公平的績效，其還有改進空間</a:t>
            </a:r>
            <a:endParaRPr lang="zh-TW" altLang="en-US"/>
          </a:p>
          <a:p>
            <a:pPr eaLnBrk="1" hangingPunct="1"/>
            <a:r>
              <a:rPr lang="zh-TW" altLang="zh-TW"/>
              <a:t>民眾在乎就醫的經濟負擔問題，包括部分負擔、自費額與自費問題，尤其感覺到繳了保險費之後，因為給付制度的設計，常必須負擔其他費用或是自費，這對於民眾而言，似乎較難接受</a:t>
            </a:r>
            <a:endParaRPr lang="zh-TW" altLang="en-US"/>
          </a:p>
        </p:txBody>
      </p:sp>
      <p:sp>
        <p:nvSpPr>
          <p:cNvPr id="54276" name="投影片編號版面配置區 3">
            <a:extLst>
              <a:ext uri="{FF2B5EF4-FFF2-40B4-BE49-F238E27FC236}">
                <a16:creationId xmlns:a16="http://schemas.microsoft.com/office/drawing/2014/main" id="{0B956340-C040-9769-7E5C-AEC8D170F69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F7BEBA75-2B41-4777-B16F-CFE041EC453D}"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41</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a:extLst>
              <a:ext uri="{FF2B5EF4-FFF2-40B4-BE49-F238E27FC236}">
                <a16:creationId xmlns:a16="http://schemas.microsoft.com/office/drawing/2014/main" id="{1F1B3102-E05A-D7D0-18A8-1853C8E17024}"/>
              </a:ext>
            </a:extLst>
          </p:cNvPr>
          <p:cNvSpPr>
            <a:spLocks noGrp="1"/>
          </p:cNvSpPr>
          <p:nvPr>
            <p:ph type="title"/>
          </p:nvPr>
        </p:nvSpPr>
        <p:spPr/>
        <p:txBody>
          <a:bodyPr/>
          <a:lstStyle/>
          <a:p>
            <a:pPr eaLnBrk="1" hangingPunct="1"/>
            <a:r>
              <a:rPr lang="zh-TW" altLang="zh-TW" b="1">
                <a:solidFill>
                  <a:srgbClr val="AB2627"/>
                </a:solidFill>
              </a:rPr>
              <a:t>研究發現</a:t>
            </a:r>
            <a:endParaRPr lang="zh-TW" altLang="en-US" b="1">
              <a:solidFill>
                <a:srgbClr val="AB2627"/>
              </a:solidFill>
            </a:endParaRPr>
          </a:p>
        </p:txBody>
      </p:sp>
      <p:sp>
        <p:nvSpPr>
          <p:cNvPr id="55299" name="內容版面配置區 2">
            <a:extLst>
              <a:ext uri="{FF2B5EF4-FFF2-40B4-BE49-F238E27FC236}">
                <a16:creationId xmlns:a16="http://schemas.microsoft.com/office/drawing/2014/main" id="{A3D1D347-B1AE-0B50-D23F-832072759567}"/>
              </a:ext>
            </a:extLst>
          </p:cNvPr>
          <p:cNvSpPr>
            <a:spLocks noGrp="1"/>
          </p:cNvSpPr>
          <p:nvPr>
            <p:ph sz="quarter" idx="1"/>
          </p:nvPr>
        </p:nvSpPr>
        <p:spPr>
          <a:xfrm>
            <a:off x="301625" y="1527175"/>
            <a:ext cx="8504238" cy="4572000"/>
          </a:xfrm>
        </p:spPr>
        <p:txBody>
          <a:bodyPr/>
          <a:lstStyle/>
          <a:p>
            <a:pPr eaLnBrk="1" hangingPunct="1"/>
            <a:r>
              <a:rPr lang="zh-TW" altLang="zh-TW"/>
              <a:t>民眾對於醫療品質問題的重視，亦即醫師的服務、醫院其他醫護人員的服務等，尤其感受到看病時間短，但是等候時間長</a:t>
            </a:r>
            <a:endParaRPr lang="en-US" altLang="zh-TW"/>
          </a:p>
          <a:p>
            <a:pPr eaLnBrk="1" hangingPunct="1"/>
            <a:r>
              <a:rPr lang="zh-TW" altLang="zh-TW"/>
              <a:t>民眾認為健保的永續發展是政府的事，亦即不認為是全民的事情，也缺乏社會保險應有的互助意識，也因而認為財務虧損是政府的事情或是認為是大醫院賺錢之故，或是認為是台北市政府欠費之故。不過對於這是調整高收入被保險人的保險費以減緩健保財務虧損的問題，超過半數民眾是認同的</a:t>
            </a:r>
            <a:endParaRPr lang="en-US" altLang="zh-TW"/>
          </a:p>
          <a:p>
            <a:pPr eaLnBrk="1" hangingPunct="1"/>
            <a:r>
              <a:rPr lang="zh-TW" altLang="zh-TW"/>
              <a:t>民眾對於健保委員會的認知有限，但表示願意去瞭解與認知</a:t>
            </a:r>
            <a:endParaRPr lang="zh-TW" altLang="en-US"/>
          </a:p>
        </p:txBody>
      </p:sp>
      <p:sp>
        <p:nvSpPr>
          <p:cNvPr id="55300" name="投影片編號版面配置區 3">
            <a:extLst>
              <a:ext uri="{FF2B5EF4-FFF2-40B4-BE49-F238E27FC236}">
                <a16:creationId xmlns:a16="http://schemas.microsoft.com/office/drawing/2014/main" id="{6B5FF09A-E873-1057-3BA4-5B45FD8D47E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CD1D5A24-70D9-4737-8230-9FDFC463C8CF}" type="slidenum">
              <a:rPr kumimoji="0" lang="zh-TW" altLang="en-US">
                <a:solidFill>
                  <a:srgbClr val="AB2627"/>
                </a:solidFill>
                <a:latin typeface="Times New Roman" panose="02020603050405020304" pitchFamily="18" charset="0"/>
                <a:ea typeface="標楷體" panose="03000509000000000000" pitchFamily="65" charset="-120"/>
              </a:rPr>
              <a:pPr eaLnBrk="1" hangingPunct="1"/>
              <a:t>42</a:t>
            </a:fld>
            <a:endParaRPr kumimoji="0" lang="en-US" altLang="zh-TW">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a:extLst>
              <a:ext uri="{FF2B5EF4-FFF2-40B4-BE49-F238E27FC236}">
                <a16:creationId xmlns:a16="http://schemas.microsoft.com/office/drawing/2014/main" id="{C394FC60-B98E-B6B4-6B2D-67B79690E506}"/>
              </a:ext>
            </a:extLst>
          </p:cNvPr>
          <p:cNvSpPr>
            <a:spLocks noGrp="1"/>
          </p:cNvSpPr>
          <p:nvPr>
            <p:ph type="subTitle" idx="4294967295"/>
          </p:nvPr>
        </p:nvSpPr>
        <p:spPr>
          <a:xfrm>
            <a:off x="1371600" y="2819400"/>
            <a:ext cx="6400800" cy="1752600"/>
          </a:xfrm>
        </p:spPr>
        <p:txBody>
          <a:bodyPr>
            <a:normAutofit/>
          </a:bodyPr>
          <a:lstStyle/>
          <a:p>
            <a:pPr marL="0" indent="0" algn="ctr" eaLnBrk="1" fontAlgn="auto" hangingPunct="1">
              <a:spcAft>
                <a:spcPts val="0"/>
              </a:spcAft>
              <a:buFont typeface="Wingdings 2"/>
              <a:buNone/>
              <a:defRPr/>
            </a:pPr>
            <a:r>
              <a:rPr lang="zh-TW" altLang="zh-TW" sz="4400" b="1" cap="all" spc="250" dirty="0">
                <a:solidFill>
                  <a:schemeClr val="tx2"/>
                </a:solidFill>
                <a:latin typeface="+mn-lt"/>
              </a:rPr>
              <a:t>結論與建議</a:t>
            </a:r>
            <a:endParaRPr lang="zh-TW" altLang="en-US" sz="4400" b="1" cap="all" spc="250" dirty="0">
              <a:solidFill>
                <a:schemeClr val="tx2"/>
              </a:solidFill>
              <a:latin typeface="+mn-lt"/>
            </a:endParaRPr>
          </a:p>
        </p:txBody>
      </p:sp>
      <p:sp>
        <p:nvSpPr>
          <p:cNvPr id="56323" name="標題 2">
            <a:extLst>
              <a:ext uri="{FF2B5EF4-FFF2-40B4-BE49-F238E27FC236}">
                <a16:creationId xmlns:a16="http://schemas.microsoft.com/office/drawing/2014/main" id="{060FCBEE-F1DB-F5C4-279F-81BB4802C4CD}"/>
              </a:ext>
            </a:extLst>
          </p:cNvPr>
          <p:cNvSpPr>
            <a:spLocks noGrp="1"/>
          </p:cNvSpPr>
          <p:nvPr>
            <p:ph type="ctrTitle" idx="4294967295"/>
          </p:nvPr>
        </p:nvSpPr>
        <p:spPr>
          <a:xfrm>
            <a:off x="685800" y="381000"/>
            <a:ext cx="7772400" cy="1752600"/>
          </a:xfrm>
        </p:spPr>
        <p:txBody>
          <a:bodyPr/>
          <a:lstStyle/>
          <a:p>
            <a:pPr eaLnBrk="1" hangingPunct="1"/>
            <a:endParaRPr lang="zh-TW" altLang="en-US" sz="4200">
              <a:solidFill>
                <a:schemeClr val="accent1"/>
              </a:solidFill>
            </a:endParaRPr>
          </a:p>
        </p:txBody>
      </p:sp>
      <p:sp>
        <p:nvSpPr>
          <p:cNvPr id="56324" name="投影片編號版面配置區 3">
            <a:extLst>
              <a:ext uri="{FF2B5EF4-FFF2-40B4-BE49-F238E27FC236}">
                <a16:creationId xmlns:a16="http://schemas.microsoft.com/office/drawing/2014/main" id="{EFE32999-5955-060C-1639-A64D675D4EBB}"/>
              </a:ext>
            </a:extLst>
          </p:cNvPr>
          <p:cNvSpPr txBox="1">
            <a:spLocks noGrp="1"/>
          </p:cNvSpPr>
          <p:nvPr/>
        </p:nvSpPr>
        <p:spPr bwMode="auto">
          <a:xfrm>
            <a:off x="4356100" y="981075"/>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0B5BC66C-FEAC-43D0-953A-CC6F9ED198A1}"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43</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標題 1">
            <a:extLst>
              <a:ext uri="{FF2B5EF4-FFF2-40B4-BE49-F238E27FC236}">
                <a16:creationId xmlns:a16="http://schemas.microsoft.com/office/drawing/2014/main" id="{0A569871-5DFD-EDDE-C06C-9106A351ACC8}"/>
              </a:ext>
            </a:extLst>
          </p:cNvPr>
          <p:cNvSpPr>
            <a:spLocks noGrp="1"/>
          </p:cNvSpPr>
          <p:nvPr>
            <p:ph type="title" idx="4294967295"/>
          </p:nvPr>
        </p:nvSpPr>
        <p:spPr/>
        <p:txBody>
          <a:bodyPr/>
          <a:lstStyle/>
          <a:p>
            <a:pPr eaLnBrk="1" hangingPunct="1">
              <a:defRPr/>
            </a:pPr>
            <a:r>
              <a:rPr lang="zh-TW" altLang="zh-TW" dirty="0">
                <a:solidFill>
                  <a:schemeClr val="accent3">
                    <a:shade val="75000"/>
                  </a:schemeClr>
                </a:solidFill>
                <a:latin typeface="+mj-lt"/>
              </a:rPr>
              <a:t>健保評量指標與相關資料</a:t>
            </a:r>
            <a:endParaRPr lang="zh-TW" altLang="en-US" b="1" dirty="0">
              <a:latin typeface="+mj-lt"/>
            </a:endParaRPr>
          </a:p>
        </p:txBody>
      </p:sp>
      <p:sp>
        <p:nvSpPr>
          <p:cNvPr id="57347" name="內容版面配置區 2">
            <a:extLst>
              <a:ext uri="{FF2B5EF4-FFF2-40B4-BE49-F238E27FC236}">
                <a16:creationId xmlns:a16="http://schemas.microsoft.com/office/drawing/2014/main" id="{88F7E329-6C5B-D742-1ECD-A33BB1A58B46}"/>
              </a:ext>
            </a:extLst>
          </p:cNvPr>
          <p:cNvSpPr>
            <a:spLocks noGrp="1"/>
          </p:cNvSpPr>
          <p:nvPr>
            <p:ph sz="quarter" idx="4294967295"/>
          </p:nvPr>
        </p:nvSpPr>
        <p:spPr>
          <a:xfrm>
            <a:off x="301625" y="1428750"/>
            <a:ext cx="8504238" cy="5214938"/>
          </a:xfrm>
        </p:spPr>
        <p:txBody>
          <a:bodyPr/>
          <a:lstStyle/>
          <a:p>
            <a:pPr eaLnBrk="1" hangingPunct="1"/>
            <a:r>
              <a:rPr lang="zh-TW" altLang="en-US">
                <a:hlinkClick r:id="rId2" action="ppaction://hlinkfile"/>
              </a:rPr>
              <a:t>如附件</a:t>
            </a:r>
            <a:r>
              <a:rPr lang="zh-TW" altLang="en-US"/>
              <a:t>。</a:t>
            </a:r>
          </a:p>
        </p:txBody>
      </p:sp>
      <p:sp>
        <p:nvSpPr>
          <p:cNvPr id="57348" name="投影片編號版面配置區 3">
            <a:extLst>
              <a:ext uri="{FF2B5EF4-FFF2-40B4-BE49-F238E27FC236}">
                <a16:creationId xmlns:a16="http://schemas.microsoft.com/office/drawing/2014/main" id="{6C174D6A-5334-3263-36B6-187ABA53AF5D}"/>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C7403285-FCB8-4100-B0D1-BA85DFD1ABA5}"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44</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CD2D5D1-5715-F0DE-9D10-DC092C6DB129}"/>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58371" name="投影片編號版面配置區 3">
            <a:extLst>
              <a:ext uri="{FF2B5EF4-FFF2-40B4-BE49-F238E27FC236}">
                <a16:creationId xmlns:a16="http://schemas.microsoft.com/office/drawing/2014/main" id="{21F32928-F8B8-294B-A8C0-D3D1283176E3}"/>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1F53D827-32C2-4883-8E26-B6ADACB59D0B}"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45</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6" name="表格 5">
            <a:extLst>
              <a:ext uri="{FF2B5EF4-FFF2-40B4-BE49-F238E27FC236}">
                <a16:creationId xmlns:a16="http://schemas.microsoft.com/office/drawing/2014/main" id="{F8670D3A-3568-C374-7C98-219B123BADA0}"/>
              </a:ext>
            </a:extLst>
          </p:cNvPr>
          <p:cNvGraphicFramePr>
            <a:graphicFrameLocks noGrp="1"/>
          </p:cNvGraphicFramePr>
          <p:nvPr/>
        </p:nvGraphicFramePr>
        <p:xfrm>
          <a:off x="214313" y="1428750"/>
          <a:ext cx="8715375" cy="5049838"/>
        </p:xfrm>
        <a:graphic>
          <a:graphicData uri="http://schemas.openxmlformats.org/drawingml/2006/table">
            <a:tbl>
              <a:tblPr/>
              <a:tblGrid>
                <a:gridCol w="1314074">
                  <a:extLst>
                    <a:ext uri="{9D8B030D-6E8A-4147-A177-3AD203B41FA5}">
                      <a16:colId xmlns:a16="http://schemas.microsoft.com/office/drawing/2014/main" val="20000"/>
                    </a:ext>
                  </a:extLst>
                </a:gridCol>
                <a:gridCol w="1314074">
                  <a:extLst>
                    <a:ext uri="{9D8B030D-6E8A-4147-A177-3AD203B41FA5}">
                      <a16:colId xmlns:a16="http://schemas.microsoft.com/office/drawing/2014/main" val="20001"/>
                    </a:ext>
                  </a:extLst>
                </a:gridCol>
                <a:gridCol w="1199398">
                  <a:extLst>
                    <a:ext uri="{9D8B030D-6E8A-4147-A177-3AD203B41FA5}">
                      <a16:colId xmlns:a16="http://schemas.microsoft.com/office/drawing/2014/main" val="20002"/>
                    </a:ext>
                  </a:extLst>
                </a:gridCol>
                <a:gridCol w="1199398">
                  <a:extLst>
                    <a:ext uri="{9D8B030D-6E8A-4147-A177-3AD203B41FA5}">
                      <a16:colId xmlns:a16="http://schemas.microsoft.com/office/drawing/2014/main" val="20003"/>
                    </a:ext>
                  </a:extLst>
                </a:gridCol>
                <a:gridCol w="1844215">
                  <a:extLst>
                    <a:ext uri="{9D8B030D-6E8A-4147-A177-3AD203B41FA5}">
                      <a16:colId xmlns:a16="http://schemas.microsoft.com/office/drawing/2014/main" val="20004"/>
                    </a:ext>
                  </a:extLst>
                </a:gridCol>
                <a:gridCol w="1844215">
                  <a:extLst>
                    <a:ext uri="{9D8B030D-6E8A-4147-A177-3AD203B41FA5}">
                      <a16:colId xmlns:a16="http://schemas.microsoft.com/office/drawing/2014/main" val="20005"/>
                    </a:ext>
                  </a:extLst>
                </a:gridCol>
              </a:tblGrid>
              <a:tr h="914417">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資料蒐集方式</a:t>
                      </a:r>
                      <a:endParaRPr lang="zh-TW" sz="2000" kern="100" dirty="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dirty="0">
                          <a:latin typeface="標楷體" pitchFamily="65" charset="-120"/>
                          <a:ea typeface="標楷體" pitchFamily="65" charset="-120"/>
                          <a:cs typeface="Times New Roman"/>
                        </a:rPr>
                        <a:t>專業人士或一般民眾是否區分呈現內容</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27275">
                <a:tc rowSpan="4">
                  <a:txBody>
                    <a:bodyPr/>
                    <a:lstStyle/>
                    <a:p>
                      <a:pPr algn="l">
                        <a:lnSpc>
                          <a:spcPct val="100000"/>
                        </a:lnSpc>
                        <a:spcAft>
                          <a:spcPts val="0"/>
                        </a:spcAft>
                      </a:pPr>
                      <a:r>
                        <a:rPr lang="en-US" sz="2000" kern="100" dirty="0" err="1">
                          <a:latin typeface="標楷體" pitchFamily="65" charset="-120"/>
                          <a:ea typeface="標楷體" pitchFamily="65" charset="-120"/>
                          <a:cs typeface="Times New Roman"/>
                        </a:rPr>
                        <a:t>納保普及性</a:t>
                      </a:r>
                      <a:endParaRPr lang="zh-TW" sz="2000" kern="100" dirty="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a:latin typeface="標楷體" pitchFamily="65" charset="-120"/>
                          <a:ea typeface="標楷體" pitchFamily="65" charset="-120"/>
                        </a:rPr>
                        <a:t>全國民眾的納保率</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dirty="0" err="1">
                          <a:latin typeface="標楷體" pitchFamily="65" charset="-120"/>
                          <a:ea typeface="標楷體" pitchFamily="65" charset="-120"/>
                          <a:cs typeface="Times New Roman"/>
                        </a:rPr>
                        <a:t>健保局統計</a:t>
                      </a:r>
                      <a:endParaRPr lang="zh-TW" sz="2000" kern="100" dirty="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每月</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網站、媒體</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不區分</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19222">
                <a:tc vMerge="1">
                  <a:txBody>
                    <a:bodyPr/>
                    <a:lstStyle/>
                    <a:p>
                      <a:endParaRPr lang="zh-TW" altLang="en-US"/>
                    </a:p>
                  </a:txBody>
                  <a:tcPr/>
                </a:tc>
                <a:tc>
                  <a:txBody>
                    <a:bodyPr/>
                    <a:lstStyle/>
                    <a:p>
                      <a:pPr algn="just">
                        <a:lnSpc>
                          <a:spcPct val="100000"/>
                        </a:lnSpc>
                        <a:spcAft>
                          <a:spcPts val="0"/>
                        </a:spcAft>
                      </a:pPr>
                      <a:r>
                        <a:rPr lang="zh-TW" sz="2000" kern="100" dirty="0">
                          <a:latin typeface="標楷體" pitchFamily="65" charset="-120"/>
                          <a:ea typeface="標楷體" pitchFamily="65" charset="-120"/>
                        </a:rPr>
                        <a:t>不同投保職業類別民眾的未納保率</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a:latin typeface="標楷體" pitchFamily="65" charset="-120"/>
                          <a:ea typeface="標楷體" pitchFamily="65" charset="-120"/>
                          <a:cs typeface="Times New Roman"/>
                        </a:rPr>
                        <a:t>健保局統計</a:t>
                      </a:r>
                      <a:endParaRPr lang="zh-TW" sz="2000" kern="100">
                        <a:latin typeface="標楷體" pitchFamily="65" charset="-120"/>
                        <a:ea typeface="標楷體" pitchFamily="65" charset="-120"/>
                        <a:cs typeface="Times New Roman"/>
                      </a:endParaRP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每季</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69701">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全國民眾的中斷投保率</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dirty="0" err="1">
                          <a:latin typeface="標楷體" pitchFamily="65" charset="-120"/>
                          <a:ea typeface="標楷體" pitchFamily="65" charset="-120"/>
                          <a:cs typeface="Times New Roman"/>
                        </a:rPr>
                        <a:t>健保局統計</a:t>
                      </a:r>
                      <a:r>
                        <a:rPr lang="zh-TW" sz="2000" kern="100" dirty="0">
                          <a:latin typeface="標楷體" pitchFamily="65" charset="-120"/>
                          <a:ea typeface="標楷體" pitchFamily="65" charset="-120"/>
                          <a:cs typeface="Times New Roman"/>
                        </a:rPr>
                        <a:t>資料</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每季</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219222">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不同健保分局民眾的未納保率</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a:latin typeface="標楷體" pitchFamily="65" charset="-120"/>
                          <a:ea typeface="標楷體" pitchFamily="65" charset="-120"/>
                          <a:cs typeface="Times New Roman"/>
                        </a:rPr>
                        <a:t>健保局統計</a:t>
                      </a:r>
                      <a:r>
                        <a:rPr lang="zh-TW" sz="2000" kern="100">
                          <a:latin typeface="標楷體" pitchFamily="65" charset="-120"/>
                          <a:ea typeface="標楷體" pitchFamily="65" charset="-120"/>
                          <a:cs typeface="Times New Roman"/>
                        </a:rPr>
                        <a:t>資料</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每季</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網站、各健保分局</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不區分</a:t>
                      </a:r>
                    </a:p>
                  </a:txBody>
                  <a:tcPr marL="68579" marR="685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F6FF091-64D9-D067-8AD1-5A1EF26FA53F}"/>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59395" name="投影片編號版面配置區 3">
            <a:extLst>
              <a:ext uri="{FF2B5EF4-FFF2-40B4-BE49-F238E27FC236}">
                <a16:creationId xmlns:a16="http://schemas.microsoft.com/office/drawing/2014/main" id="{CCB02281-14F5-8D29-EFC6-CE51F81D2AA5}"/>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C6A726ED-2606-439B-B7C1-1C3A0BDE9288}"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46</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ADC7DCFA-F3E0-B2C8-4F83-D8A598671DD7}"/>
              </a:ext>
            </a:extLst>
          </p:cNvPr>
          <p:cNvGraphicFramePr>
            <a:graphicFrameLocks noGrp="1"/>
          </p:cNvGraphicFramePr>
          <p:nvPr/>
        </p:nvGraphicFramePr>
        <p:xfrm>
          <a:off x="214313" y="1428750"/>
          <a:ext cx="8786812" cy="4929188"/>
        </p:xfrm>
        <a:graphic>
          <a:graphicData uri="http://schemas.openxmlformats.org/drawingml/2006/table">
            <a:tbl>
              <a:tblPr/>
              <a:tblGrid>
                <a:gridCol w="1324845">
                  <a:extLst>
                    <a:ext uri="{9D8B030D-6E8A-4147-A177-3AD203B41FA5}">
                      <a16:colId xmlns:a16="http://schemas.microsoft.com/office/drawing/2014/main" val="20000"/>
                    </a:ext>
                  </a:extLst>
                </a:gridCol>
                <a:gridCol w="1324845">
                  <a:extLst>
                    <a:ext uri="{9D8B030D-6E8A-4147-A177-3AD203B41FA5}">
                      <a16:colId xmlns:a16="http://schemas.microsoft.com/office/drawing/2014/main" val="20001"/>
                    </a:ext>
                  </a:extLst>
                </a:gridCol>
                <a:gridCol w="1209229">
                  <a:extLst>
                    <a:ext uri="{9D8B030D-6E8A-4147-A177-3AD203B41FA5}">
                      <a16:colId xmlns:a16="http://schemas.microsoft.com/office/drawing/2014/main" val="20002"/>
                    </a:ext>
                  </a:extLst>
                </a:gridCol>
                <a:gridCol w="1209229">
                  <a:extLst>
                    <a:ext uri="{9D8B030D-6E8A-4147-A177-3AD203B41FA5}">
                      <a16:colId xmlns:a16="http://schemas.microsoft.com/office/drawing/2014/main" val="20003"/>
                    </a:ext>
                  </a:extLst>
                </a:gridCol>
                <a:gridCol w="1859332">
                  <a:extLst>
                    <a:ext uri="{9D8B030D-6E8A-4147-A177-3AD203B41FA5}">
                      <a16:colId xmlns:a16="http://schemas.microsoft.com/office/drawing/2014/main" val="20004"/>
                    </a:ext>
                  </a:extLst>
                </a:gridCol>
                <a:gridCol w="1859332">
                  <a:extLst>
                    <a:ext uri="{9D8B030D-6E8A-4147-A177-3AD203B41FA5}">
                      <a16:colId xmlns:a16="http://schemas.microsoft.com/office/drawing/2014/main" val="20005"/>
                    </a:ext>
                  </a:extLst>
                </a:gridCol>
              </a:tblGrid>
              <a:tr h="1071563">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資料蒐集方式</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28813">
                <a:tc rowSpan="2">
                  <a:txBody>
                    <a:bodyPr/>
                    <a:lstStyle/>
                    <a:p>
                      <a:pPr algn="l">
                        <a:lnSpc>
                          <a:spcPct val="100000"/>
                        </a:lnSpc>
                        <a:spcAft>
                          <a:spcPts val="0"/>
                        </a:spcAft>
                      </a:pPr>
                      <a:r>
                        <a:rPr lang="en-US" sz="2000" kern="100">
                          <a:latin typeface="標楷體" pitchFamily="65" charset="-120"/>
                          <a:ea typeface="標楷體" pitchFamily="65" charset="-120"/>
                          <a:cs typeface="Times New Roman"/>
                        </a:rPr>
                        <a:t>財務公平性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a:latin typeface="標楷體" pitchFamily="65" charset="-120"/>
                          <a:ea typeface="標楷體" pitchFamily="65" charset="-120"/>
                        </a:rPr>
                        <a:t>專家對於健保財務社會性公平之感受</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dirty="0" err="1">
                          <a:latin typeface="標楷體" pitchFamily="65" charset="-120"/>
                          <a:ea typeface="標楷體" pitchFamily="65" charset="-120"/>
                          <a:cs typeface="Times New Roman"/>
                        </a:rPr>
                        <a:t>委託研究</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網站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28813">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民眾對於健保財務社會性公平之感受</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a:latin typeface="標楷體" pitchFamily="65" charset="-120"/>
                          <a:ea typeface="標楷體" pitchFamily="65" charset="-120"/>
                          <a:cs typeface="Times New Roman"/>
                        </a:rPr>
                        <a:t>民意調查</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網站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0352BAE-DA25-BB6A-C62E-AAA03906ABB2}"/>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0419" name="投影片編號版面配置區 3">
            <a:extLst>
              <a:ext uri="{FF2B5EF4-FFF2-40B4-BE49-F238E27FC236}">
                <a16:creationId xmlns:a16="http://schemas.microsoft.com/office/drawing/2014/main" id="{9CD215B2-D865-996A-B999-55C7E164B560}"/>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7DC52BCA-1904-4B55-AE1C-A78FB4778353}"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47</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122919" name="Group 39">
            <a:extLst>
              <a:ext uri="{FF2B5EF4-FFF2-40B4-BE49-F238E27FC236}">
                <a16:creationId xmlns:a16="http://schemas.microsoft.com/office/drawing/2014/main" id="{2CF6BD98-53D6-909B-8305-4F288B801319}"/>
              </a:ext>
            </a:extLst>
          </p:cNvPr>
          <p:cNvGraphicFramePr>
            <a:graphicFrameLocks noGrp="1"/>
          </p:cNvGraphicFramePr>
          <p:nvPr/>
        </p:nvGraphicFramePr>
        <p:xfrm>
          <a:off x="214313" y="1500188"/>
          <a:ext cx="8715375" cy="4891087"/>
        </p:xfrm>
        <a:graphic>
          <a:graphicData uri="http://schemas.openxmlformats.org/drawingml/2006/table">
            <a:tbl>
              <a:tblPr/>
              <a:tblGrid>
                <a:gridCol w="1314450">
                  <a:extLst>
                    <a:ext uri="{9D8B030D-6E8A-4147-A177-3AD203B41FA5}">
                      <a16:colId xmlns:a16="http://schemas.microsoft.com/office/drawing/2014/main" val="20000"/>
                    </a:ext>
                  </a:extLst>
                </a:gridCol>
                <a:gridCol w="1314450">
                  <a:extLst>
                    <a:ext uri="{9D8B030D-6E8A-4147-A177-3AD203B41FA5}">
                      <a16:colId xmlns:a16="http://schemas.microsoft.com/office/drawing/2014/main" val="20001"/>
                    </a:ext>
                  </a:extLst>
                </a:gridCol>
                <a:gridCol w="1198562">
                  <a:extLst>
                    <a:ext uri="{9D8B030D-6E8A-4147-A177-3AD203B41FA5}">
                      <a16:colId xmlns:a16="http://schemas.microsoft.com/office/drawing/2014/main" val="20002"/>
                    </a:ext>
                  </a:extLst>
                </a:gridCol>
                <a:gridCol w="1200150">
                  <a:extLst>
                    <a:ext uri="{9D8B030D-6E8A-4147-A177-3AD203B41FA5}">
                      <a16:colId xmlns:a16="http://schemas.microsoft.com/office/drawing/2014/main" val="20003"/>
                    </a:ext>
                  </a:extLst>
                </a:gridCol>
                <a:gridCol w="1843088">
                  <a:extLst>
                    <a:ext uri="{9D8B030D-6E8A-4147-A177-3AD203B41FA5}">
                      <a16:colId xmlns:a16="http://schemas.microsoft.com/office/drawing/2014/main" val="20004"/>
                    </a:ext>
                  </a:extLst>
                </a:gridCol>
                <a:gridCol w="1844675">
                  <a:extLst>
                    <a:ext uri="{9D8B030D-6E8A-4147-A177-3AD203B41FA5}">
                      <a16:colId xmlns:a16="http://schemas.microsoft.com/office/drawing/2014/main" val="20005"/>
                    </a:ext>
                  </a:extLst>
                </a:gridCol>
              </a:tblGrid>
              <a:tr h="914400">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構面</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指標</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資料蒐集方式</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資料公布頻率</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公布方式</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ts val="80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專業人士或一般民眾是否區分呈現內容</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325562">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保障完整性</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醫療院所加入健保特約之比例</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健保局統計</a:t>
                      </a: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資料</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每年</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網站</a:t>
                      </a:r>
                      <a:r>
                        <a:rPr kumimoji="0" 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媒體、</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不區分</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25562">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特約醫療機構之保險病床占率</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健保局統計資料</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每年</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網站、媒體</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不區分</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325562">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健保病床占全國總病床之比率</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衛生署、健保局統計資料</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每年</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rPr>
                        <a:t>網站、媒體</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rPr>
                        <a:t>不區分</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35B62C8-2A04-834E-F21E-56604120E44F}"/>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1443" name="投影片編號版面配置區 3">
            <a:extLst>
              <a:ext uri="{FF2B5EF4-FFF2-40B4-BE49-F238E27FC236}">
                <a16:creationId xmlns:a16="http://schemas.microsoft.com/office/drawing/2014/main" id="{2C790F68-663B-252C-9457-1B638A9759BA}"/>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645CA075-C3D9-43D3-960E-B181722F96B4}"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48</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B255A35C-A86A-6CED-C3B2-10903E41D3F9}"/>
              </a:ext>
            </a:extLst>
          </p:cNvPr>
          <p:cNvGraphicFramePr>
            <a:graphicFrameLocks noGrp="1"/>
          </p:cNvGraphicFramePr>
          <p:nvPr/>
        </p:nvGraphicFramePr>
        <p:xfrm>
          <a:off x="214313" y="1285875"/>
          <a:ext cx="8786812" cy="5072063"/>
        </p:xfrm>
        <a:graphic>
          <a:graphicData uri="http://schemas.openxmlformats.org/drawingml/2006/table">
            <a:tbl>
              <a:tblPr/>
              <a:tblGrid>
                <a:gridCol w="1324845">
                  <a:extLst>
                    <a:ext uri="{9D8B030D-6E8A-4147-A177-3AD203B41FA5}">
                      <a16:colId xmlns:a16="http://schemas.microsoft.com/office/drawing/2014/main" val="20000"/>
                    </a:ext>
                  </a:extLst>
                </a:gridCol>
                <a:gridCol w="1324845">
                  <a:extLst>
                    <a:ext uri="{9D8B030D-6E8A-4147-A177-3AD203B41FA5}">
                      <a16:colId xmlns:a16="http://schemas.microsoft.com/office/drawing/2014/main" val="20001"/>
                    </a:ext>
                  </a:extLst>
                </a:gridCol>
                <a:gridCol w="1209229">
                  <a:extLst>
                    <a:ext uri="{9D8B030D-6E8A-4147-A177-3AD203B41FA5}">
                      <a16:colId xmlns:a16="http://schemas.microsoft.com/office/drawing/2014/main" val="20002"/>
                    </a:ext>
                  </a:extLst>
                </a:gridCol>
                <a:gridCol w="1209229">
                  <a:extLst>
                    <a:ext uri="{9D8B030D-6E8A-4147-A177-3AD203B41FA5}">
                      <a16:colId xmlns:a16="http://schemas.microsoft.com/office/drawing/2014/main" val="20003"/>
                    </a:ext>
                  </a:extLst>
                </a:gridCol>
                <a:gridCol w="1859332">
                  <a:extLst>
                    <a:ext uri="{9D8B030D-6E8A-4147-A177-3AD203B41FA5}">
                      <a16:colId xmlns:a16="http://schemas.microsoft.com/office/drawing/2014/main" val="20004"/>
                    </a:ext>
                  </a:extLst>
                </a:gridCol>
                <a:gridCol w="1859332">
                  <a:extLst>
                    <a:ext uri="{9D8B030D-6E8A-4147-A177-3AD203B41FA5}">
                      <a16:colId xmlns:a16="http://schemas.microsoft.com/office/drawing/2014/main" val="20005"/>
                    </a:ext>
                  </a:extLst>
                </a:gridCol>
              </a:tblGrid>
              <a:tr h="922194">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資料蒐集方式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83290">
                <a:tc rowSpan="3">
                  <a:txBody>
                    <a:bodyPr/>
                    <a:lstStyle/>
                    <a:p>
                      <a:pPr algn="l">
                        <a:lnSpc>
                          <a:spcPct val="100000"/>
                        </a:lnSpc>
                        <a:spcAft>
                          <a:spcPts val="0"/>
                        </a:spcAft>
                      </a:pPr>
                      <a:r>
                        <a:rPr lang="en-US" sz="2000" kern="100">
                          <a:latin typeface="標楷體" pitchFamily="65" charset="-120"/>
                          <a:ea typeface="標楷體" pitchFamily="65" charset="-120"/>
                          <a:cs typeface="Times New Roman"/>
                        </a:rPr>
                        <a:t>保障完整性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dirty="0">
                          <a:latin typeface="標楷體" pitchFamily="65" charset="-120"/>
                          <a:ea typeface="標楷體" pitchFamily="65" charset="-120"/>
                        </a:rPr>
                        <a:t>部分負擔</a:t>
                      </a:r>
                      <a:r>
                        <a:rPr lang="zh-TW" sz="2000" kern="0" dirty="0">
                          <a:latin typeface="標楷體" pitchFamily="65" charset="-120"/>
                          <a:ea typeface="標楷體" pitchFamily="65" charset="-120"/>
                        </a:rPr>
                        <a:t>占</a:t>
                      </a:r>
                      <a:r>
                        <a:rPr lang="zh-TW" sz="2000" kern="100" dirty="0">
                          <a:latin typeface="標楷體" pitchFamily="65" charset="-120"/>
                          <a:ea typeface="標楷體" pitchFamily="65" charset="-120"/>
                        </a:rPr>
                        <a:t>健保費用支出之比例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委託研究</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8329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政府醫療支出全國醫療支出之比例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委託研究</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38329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健保費支出</a:t>
                      </a:r>
                      <a:r>
                        <a:rPr lang="zh-TW" sz="2000" kern="0">
                          <a:latin typeface="標楷體" pitchFamily="65" charset="-120"/>
                          <a:ea typeface="標楷體" pitchFamily="65" charset="-120"/>
                        </a:rPr>
                        <a:t>占</a:t>
                      </a:r>
                      <a:r>
                        <a:rPr lang="zh-TW" sz="2000" kern="100">
                          <a:latin typeface="標楷體" pitchFamily="65" charset="-120"/>
                          <a:ea typeface="標楷體" pitchFamily="65" charset="-120"/>
                        </a:rPr>
                        <a:t>家戶所得之比例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委託研究</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D269DD9-90EC-4721-EC1D-1A652B7A99D0}"/>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2467" name="投影片編號版面配置區 3">
            <a:extLst>
              <a:ext uri="{FF2B5EF4-FFF2-40B4-BE49-F238E27FC236}">
                <a16:creationId xmlns:a16="http://schemas.microsoft.com/office/drawing/2014/main" id="{A54744FD-30B8-A084-A294-294FF71239C9}"/>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FC2188C2-143A-49B0-8454-A0A093471E2F}"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49</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C3ADFE41-7ED0-76EB-B18E-EE7E7345AC49}"/>
              </a:ext>
            </a:extLst>
          </p:cNvPr>
          <p:cNvGraphicFramePr>
            <a:graphicFrameLocks noGrp="1"/>
          </p:cNvGraphicFramePr>
          <p:nvPr/>
        </p:nvGraphicFramePr>
        <p:xfrm>
          <a:off x="214313" y="1357313"/>
          <a:ext cx="8715375" cy="5095875"/>
        </p:xfrm>
        <a:graphic>
          <a:graphicData uri="http://schemas.openxmlformats.org/drawingml/2006/table">
            <a:tbl>
              <a:tblPr/>
              <a:tblGrid>
                <a:gridCol w="1314074">
                  <a:extLst>
                    <a:ext uri="{9D8B030D-6E8A-4147-A177-3AD203B41FA5}">
                      <a16:colId xmlns:a16="http://schemas.microsoft.com/office/drawing/2014/main" val="20000"/>
                    </a:ext>
                  </a:extLst>
                </a:gridCol>
                <a:gridCol w="1314074">
                  <a:extLst>
                    <a:ext uri="{9D8B030D-6E8A-4147-A177-3AD203B41FA5}">
                      <a16:colId xmlns:a16="http://schemas.microsoft.com/office/drawing/2014/main" val="20001"/>
                    </a:ext>
                  </a:extLst>
                </a:gridCol>
                <a:gridCol w="1199398">
                  <a:extLst>
                    <a:ext uri="{9D8B030D-6E8A-4147-A177-3AD203B41FA5}">
                      <a16:colId xmlns:a16="http://schemas.microsoft.com/office/drawing/2014/main" val="20002"/>
                    </a:ext>
                  </a:extLst>
                </a:gridCol>
                <a:gridCol w="1199398">
                  <a:extLst>
                    <a:ext uri="{9D8B030D-6E8A-4147-A177-3AD203B41FA5}">
                      <a16:colId xmlns:a16="http://schemas.microsoft.com/office/drawing/2014/main" val="20003"/>
                    </a:ext>
                  </a:extLst>
                </a:gridCol>
                <a:gridCol w="1844216">
                  <a:extLst>
                    <a:ext uri="{9D8B030D-6E8A-4147-A177-3AD203B41FA5}">
                      <a16:colId xmlns:a16="http://schemas.microsoft.com/office/drawing/2014/main" val="20004"/>
                    </a:ext>
                  </a:extLst>
                </a:gridCol>
                <a:gridCol w="1844216">
                  <a:extLst>
                    <a:ext uri="{9D8B030D-6E8A-4147-A177-3AD203B41FA5}">
                      <a16:colId xmlns:a16="http://schemas.microsoft.com/office/drawing/2014/main" val="20005"/>
                    </a:ext>
                  </a:extLst>
                </a:gridCol>
              </a:tblGrid>
              <a:tr h="914507">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資料蒐集方式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37888">
                <a:tc rowSpan="5">
                  <a:txBody>
                    <a:bodyPr/>
                    <a:lstStyle/>
                    <a:p>
                      <a:pPr algn="l">
                        <a:lnSpc>
                          <a:spcPct val="100000"/>
                        </a:lnSpc>
                        <a:spcAft>
                          <a:spcPts val="0"/>
                        </a:spcAft>
                      </a:pPr>
                      <a:r>
                        <a:rPr lang="en-US" sz="2000" kern="100">
                          <a:latin typeface="標楷體" pitchFamily="65" charset="-120"/>
                          <a:ea typeface="標楷體" pitchFamily="65" charset="-120"/>
                          <a:cs typeface="Times New Roman"/>
                        </a:rPr>
                        <a:t>就醫可近性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dirty="0">
                          <a:latin typeface="標楷體" pitchFamily="65" charset="-120"/>
                          <a:ea typeface="標楷體" pitchFamily="65" charset="-120"/>
                        </a:rPr>
                        <a:t>每千人醫師數</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衛生署統計資料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37888">
                <a:tc vMerge="1">
                  <a:txBody>
                    <a:bodyPr/>
                    <a:lstStyle/>
                    <a:p>
                      <a:endParaRPr lang="zh-TW" altLang="en-US"/>
                    </a:p>
                  </a:txBody>
                  <a:tcPr/>
                </a:tc>
                <a:tc>
                  <a:txBody>
                    <a:bodyPr/>
                    <a:lstStyle/>
                    <a:p>
                      <a:pPr algn="just">
                        <a:lnSpc>
                          <a:spcPct val="100000"/>
                        </a:lnSpc>
                        <a:spcAft>
                          <a:spcPts val="0"/>
                        </a:spcAft>
                      </a:pPr>
                      <a:r>
                        <a:rPr lang="zh-TW" sz="2000" kern="0">
                          <a:latin typeface="標楷體" pitchFamily="65" charset="-120"/>
                          <a:ea typeface="標楷體" pitchFamily="65" charset="-120"/>
                        </a:rPr>
                        <a:t>每千人一般病床數</a:t>
                      </a:r>
                      <a:endParaRPr lang="zh-TW" sz="2000" kern="100">
                        <a:latin typeface="標楷體" pitchFamily="65" charset="-120"/>
                        <a:ea typeface="標楷體"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衛生署統計資料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37888">
                <a:tc vMerge="1">
                  <a:txBody>
                    <a:bodyPr/>
                    <a:lstStyle/>
                    <a:p>
                      <a:endParaRPr lang="zh-TW" altLang="en-US"/>
                    </a:p>
                  </a:txBody>
                  <a:tcPr/>
                </a:tc>
                <a:tc>
                  <a:txBody>
                    <a:bodyPr/>
                    <a:lstStyle/>
                    <a:p>
                      <a:pPr algn="just">
                        <a:lnSpc>
                          <a:spcPct val="100000"/>
                        </a:lnSpc>
                        <a:spcAft>
                          <a:spcPts val="0"/>
                        </a:spcAft>
                      </a:pPr>
                      <a:r>
                        <a:rPr lang="zh-TW" sz="2000" kern="0">
                          <a:latin typeface="標楷體" pitchFamily="65" charset="-120"/>
                          <a:ea typeface="標楷體" pitchFamily="65" charset="-120"/>
                        </a:rPr>
                        <a:t>每千人慢性病床數</a:t>
                      </a:r>
                      <a:endParaRPr lang="zh-TW" sz="2000" kern="100">
                        <a:latin typeface="標楷體" pitchFamily="65" charset="-120"/>
                        <a:ea typeface="標楷體"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衛生署統計資料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37888">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每千人醫院數</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衛生署統計資料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229814">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民眾對於就醫交通障礙的感受</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民意調查</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4B6219C-CFF8-D402-04EB-62B54D04F4D2}"/>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3491" name="投影片編號版面配置區 3">
            <a:extLst>
              <a:ext uri="{FF2B5EF4-FFF2-40B4-BE49-F238E27FC236}">
                <a16:creationId xmlns:a16="http://schemas.microsoft.com/office/drawing/2014/main" id="{411C298D-A2AF-62FE-F6AB-C91C4763AB7A}"/>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AF4C7A74-DFEF-4AEC-8BFE-B5CCDC11C741}"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50</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6" name="表格 5">
            <a:extLst>
              <a:ext uri="{FF2B5EF4-FFF2-40B4-BE49-F238E27FC236}">
                <a16:creationId xmlns:a16="http://schemas.microsoft.com/office/drawing/2014/main" id="{1E9341DA-34E2-34BE-7E63-B20E5F656760}"/>
              </a:ext>
            </a:extLst>
          </p:cNvPr>
          <p:cNvGraphicFramePr>
            <a:graphicFrameLocks noGrp="1"/>
          </p:cNvGraphicFramePr>
          <p:nvPr/>
        </p:nvGraphicFramePr>
        <p:xfrm>
          <a:off x="214313" y="1357313"/>
          <a:ext cx="8929687" cy="5170487"/>
        </p:xfrm>
        <a:graphic>
          <a:graphicData uri="http://schemas.openxmlformats.org/drawingml/2006/table">
            <a:tbl>
              <a:tblPr/>
              <a:tblGrid>
                <a:gridCol w="1346387">
                  <a:extLst>
                    <a:ext uri="{9D8B030D-6E8A-4147-A177-3AD203B41FA5}">
                      <a16:colId xmlns:a16="http://schemas.microsoft.com/office/drawing/2014/main" val="20000"/>
                    </a:ext>
                  </a:extLst>
                </a:gridCol>
                <a:gridCol w="1346387">
                  <a:extLst>
                    <a:ext uri="{9D8B030D-6E8A-4147-A177-3AD203B41FA5}">
                      <a16:colId xmlns:a16="http://schemas.microsoft.com/office/drawing/2014/main" val="20001"/>
                    </a:ext>
                  </a:extLst>
                </a:gridCol>
                <a:gridCol w="1228891">
                  <a:extLst>
                    <a:ext uri="{9D8B030D-6E8A-4147-A177-3AD203B41FA5}">
                      <a16:colId xmlns:a16="http://schemas.microsoft.com/office/drawing/2014/main" val="20002"/>
                    </a:ext>
                  </a:extLst>
                </a:gridCol>
                <a:gridCol w="1228891">
                  <a:extLst>
                    <a:ext uri="{9D8B030D-6E8A-4147-A177-3AD203B41FA5}">
                      <a16:colId xmlns:a16="http://schemas.microsoft.com/office/drawing/2014/main" val="20003"/>
                    </a:ext>
                  </a:extLst>
                </a:gridCol>
                <a:gridCol w="1889565">
                  <a:extLst>
                    <a:ext uri="{9D8B030D-6E8A-4147-A177-3AD203B41FA5}">
                      <a16:colId xmlns:a16="http://schemas.microsoft.com/office/drawing/2014/main" val="20004"/>
                    </a:ext>
                  </a:extLst>
                </a:gridCol>
                <a:gridCol w="1889565">
                  <a:extLst>
                    <a:ext uri="{9D8B030D-6E8A-4147-A177-3AD203B41FA5}">
                      <a16:colId xmlns:a16="http://schemas.microsoft.com/office/drawing/2014/main" val="20005"/>
                    </a:ext>
                  </a:extLst>
                </a:gridCol>
              </a:tblGrid>
              <a:tr h="914380">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資料蒐集方式</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64027">
                <a:tc rowSpan="3">
                  <a:txBody>
                    <a:bodyPr/>
                    <a:lstStyle/>
                    <a:p>
                      <a:pPr algn="l">
                        <a:lnSpc>
                          <a:spcPct val="100000"/>
                        </a:lnSpc>
                        <a:spcAft>
                          <a:spcPts val="0"/>
                        </a:spcAft>
                      </a:pPr>
                      <a:r>
                        <a:rPr lang="en-US" sz="2000" kern="100">
                          <a:latin typeface="標楷體" pitchFamily="65" charset="-120"/>
                          <a:ea typeface="標楷體" pitchFamily="65" charset="-120"/>
                          <a:cs typeface="Times New Roman"/>
                        </a:rPr>
                        <a:t>制度課責性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dirty="0">
                          <a:latin typeface="標楷體" pitchFamily="65" charset="-120"/>
                          <a:ea typeface="標楷體" pitchFamily="65" charset="-120"/>
                        </a:rPr>
                        <a:t>民眾對於健保制度的滿意度</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民意調查</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不區分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59604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爭議審議委員會提供申訴管道的案件數量</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爭議審議委員會統計資料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9604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爭議審議委員會提供申訴管道的案件類型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爭議審議委員會統計資料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D8A77DA-35B7-750C-B3CF-9AE7D1BFE79E}"/>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4515" name="投影片編號版面配置區 3">
            <a:extLst>
              <a:ext uri="{FF2B5EF4-FFF2-40B4-BE49-F238E27FC236}">
                <a16:creationId xmlns:a16="http://schemas.microsoft.com/office/drawing/2014/main" id="{28C7B3AE-469B-A0B8-0EB6-7C55117222AD}"/>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2BA8F29A-EC6D-4E1E-A9B5-AFA898E5A537}"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51</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25D9A9F8-B3F9-36F2-2C38-82CF48734746}"/>
              </a:ext>
            </a:extLst>
          </p:cNvPr>
          <p:cNvGraphicFramePr>
            <a:graphicFrameLocks noGrp="1"/>
          </p:cNvGraphicFramePr>
          <p:nvPr/>
        </p:nvGraphicFramePr>
        <p:xfrm>
          <a:off x="214313" y="1357313"/>
          <a:ext cx="8786812" cy="5307012"/>
        </p:xfrm>
        <a:graphic>
          <a:graphicData uri="http://schemas.openxmlformats.org/drawingml/2006/table">
            <a:tbl>
              <a:tblPr/>
              <a:tblGrid>
                <a:gridCol w="1324845">
                  <a:extLst>
                    <a:ext uri="{9D8B030D-6E8A-4147-A177-3AD203B41FA5}">
                      <a16:colId xmlns:a16="http://schemas.microsoft.com/office/drawing/2014/main" val="20000"/>
                    </a:ext>
                  </a:extLst>
                </a:gridCol>
                <a:gridCol w="1324845">
                  <a:extLst>
                    <a:ext uri="{9D8B030D-6E8A-4147-A177-3AD203B41FA5}">
                      <a16:colId xmlns:a16="http://schemas.microsoft.com/office/drawing/2014/main" val="20001"/>
                    </a:ext>
                  </a:extLst>
                </a:gridCol>
                <a:gridCol w="1209228">
                  <a:extLst>
                    <a:ext uri="{9D8B030D-6E8A-4147-A177-3AD203B41FA5}">
                      <a16:colId xmlns:a16="http://schemas.microsoft.com/office/drawing/2014/main" val="20002"/>
                    </a:ext>
                  </a:extLst>
                </a:gridCol>
                <a:gridCol w="1209228">
                  <a:extLst>
                    <a:ext uri="{9D8B030D-6E8A-4147-A177-3AD203B41FA5}">
                      <a16:colId xmlns:a16="http://schemas.microsoft.com/office/drawing/2014/main" val="20003"/>
                    </a:ext>
                  </a:extLst>
                </a:gridCol>
                <a:gridCol w="1859333">
                  <a:extLst>
                    <a:ext uri="{9D8B030D-6E8A-4147-A177-3AD203B41FA5}">
                      <a16:colId xmlns:a16="http://schemas.microsoft.com/office/drawing/2014/main" val="20004"/>
                    </a:ext>
                  </a:extLst>
                </a:gridCol>
                <a:gridCol w="1859333">
                  <a:extLst>
                    <a:ext uri="{9D8B030D-6E8A-4147-A177-3AD203B41FA5}">
                      <a16:colId xmlns:a16="http://schemas.microsoft.com/office/drawing/2014/main" val="20005"/>
                    </a:ext>
                  </a:extLst>
                </a:gridCol>
              </a:tblGrid>
              <a:tr h="914350">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資料蒐集方式</a:t>
                      </a:r>
                      <a:endParaRPr lang="zh-TW" sz="2000" kern="10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24037">
                <a:tc rowSpan="3">
                  <a:txBody>
                    <a:bodyPr/>
                    <a:lstStyle/>
                    <a:p>
                      <a:pPr algn="l">
                        <a:lnSpc>
                          <a:spcPct val="100000"/>
                        </a:lnSpc>
                        <a:spcAft>
                          <a:spcPts val="0"/>
                        </a:spcAft>
                      </a:pPr>
                      <a:r>
                        <a:rPr lang="en-US" sz="2000" kern="100">
                          <a:latin typeface="標楷體" pitchFamily="65" charset="-120"/>
                          <a:ea typeface="標楷體" pitchFamily="65" charset="-120"/>
                          <a:cs typeface="Times New Roman"/>
                        </a:rPr>
                        <a:t>制度課責性</a:t>
                      </a:r>
                      <a:endParaRPr lang="zh-TW" sz="2000" kern="100">
                        <a:latin typeface="標楷體" pitchFamily="65" charset="-120"/>
                        <a:ea typeface="標楷體" pitchFamily="65" charset="-120"/>
                        <a:cs typeface="Times New Roman"/>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dirty="0">
                          <a:latin typeface="標楷體" pitchFamily="65" charset="-120"/>
                          <a:ea typeface="標楷體" pitchFamily="65" charset="-120"/>
                        </a:rPr>
                        <a:t>訴願會提供申訴管道的案件處理結果</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訴願委員會統計資料</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網站、媒體</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區分</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523916">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訴願會提供申訴管道的案件處理平均時間</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訴願委員會統計資料</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區分</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4471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民眾對於健保局提供申訴管道的服務滿意度</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民意調查</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不區分</a:t>
                      </a: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BCE1291-ECF4-FA57-88B6-C9722FF9C70E}"/>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5539" name="投影片編號版面配置區 3">
            <a:extLst>
              <a:ext uri="{FF2B5EF4-FFF2-40B4-BE49-F238E27FC236}">
                <a16:creationId xmlns:a16="http://schemas.microsoft.com/office/drawing/2014/main" id="{56DCF0D2-A412-8936-2A3A-290E949F22F0}"/>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AF45E011-8535-4EBA-A611-669835273CB6}"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52</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34DD9F14-79E2-0C0E-384D-C3327F7A7C48}"/>
              </a:ext>
            </a:extLst>
          </p:cNvPr>
          <p:cNvGraphicFramePr>
            <a:graphicFrameLocks noGrp="1"/>
          </p:cNvGraphicFramePr>
          <p:nvPr/>
        </p:nvGraphicFramePr>
        <p:xfrm>
          <a:off x="214313" y="1357313"/>
          <a:ext cx="8786812" cy="5378450"/>
        </p:xfrm>
        <a:graphic>
          <a:graphicData uri="http://schemas.openxmlformats.org/drawingml/2006/table">
            <a:tbl>
              <a:tblPr/>
              <a:tblGrid>
                <a:gridCol w="1324845">
                  <a:extLst>
                    <a:ext uri="{9D8B030D-6E8A-4147-A177-3AD203B41FA5}">
                      <a16:colId xmlns:a16="http://schemas.microsoft.com/office/drawing/2014/main" val="20000"/>
                    </a:ext>
                  </a:extLst>
                </a:gridCol>
                <a:gridCol w="1324845">
                  <a:extLst>
                    <a:ext uri="{9D8B030D-6E8A-4147-A177-3AD203B41FA5}">
                      <a16:colId xmlns:a16="http://schemas.microsoft.com/office/drawing/2014/main" val="20001"/>
                    </a:ext>
                  </a:extLst>
                </a:gridCol>
                <a:gridCol w="1209229">
                  <a:extLst>
                    <a:ext uri="{9D8B030D-6E8A-4147-A177-3AD203B41FA5}">
                      <a16:colId xmlns:a16="http://schemas.microsoft.com/office/drawing/2014/main" val="20002"/>
                    </a:ext>
                  </a:extLst>
                </a:gridCol>
                <a:gridCol w="1209229">
                  <a:extLst>
                    <a:ext uri="{9D8B030D-6E8A-4147-A177-3AD203B41FA5}">
                      <a16:colId xmlns:a16="http://schemas.microsoft.com/office/drawing/2014/main" val="20003"/>
                    </a:ext>
                  </a:extLst>
                </a:gridCol>
                <a:gridCol w="1859332">
                  <a:extLst>
                    <a:ext uri="{9D8B030D-6E8A-4147-A177-3AD203B41FA5}">
                      <a16:colId xmlns:a16="http://schemas.microsoft.com/office/drawing/2014/main" val="20004"/>
                    </a:ext>
                  </a:extLst>
                </a:gridCol>
                <a:gridCol w="1859332">
                  <a:extLst>
                    <a:ext uri="{9D8B030D-6E8A-4147-A177-3AD203B41FA5}">
                      <a16:colId xmlns:a16="http://schemas.microsoft.com/office/drawing/2014/main" val="20005"/>
                    </a:ext>
                  </a:extLst>
                </a:gridCol>
              </a:tblGrid>
              <a:tr h="822958">
                <a:tc>
                  <a:txBody>
                    <a:bodyPr/>
                    <a:lstStyle/>
                    <a:p>
                      <a:pPr algn="l">
                        <a:lnSpc>
                          <a:spcPct val="100000"/>
                        </a:lnSpc>
                        <a:spcAft>
                          <a:spcPts val="800"/>
                        </a:spcAft>
                      </a:pPr>
                      <a:r>
                        <a:rPr lang="en-US" sz="1800" kern="100" dirty="0" err="1">
                          <a:latin typeface="標楷體" pitchFamily="65" charset="-120"/>
                          <a:ea typeface="標楷體" pitchFamily="65" charset="-120"/>
                          <a:cs typeface="Times New Roman"/>
                        </a:rPr>
                        <a:t>構面</a:t>
                      </a:r>
                      <a:endParaRPr lang="zh-TW" sz="1800" kern="100" dirty="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1800" kern="100" dirty="0" err="1">
                          <a:latin typeface="標楷體" pitchFamily="65" charset="-120"/>
                          <a:ea typeface="標楷體" pitchFamily="65" charset="-120"/>
                          <a:cs typeface="Times New Roman"/>
                        </a:rPr>
                        <a:t>指標</a:t>
                      </a:r>
                      <a:endParaRPr lang="zh-TW" sz="1800" kern="100" dirty="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1800" kern="100">
                          <a:latin typeface="標楷體" pitchFamily="65" charset="-120"/>
                          <a:ea typeface="標楷體" pitchFamily="65" charset="-120"/>
                          <a:cs typeface="Times New Roman"/>
                        </a:rPr>
                        <a:t>資料蒐集方式</a:t>
                      </a:r>
                      <a:endParaRPr lang="zh-TW" sz="1800" kern="10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1800" kern="100">
                          <a:latin typeface="標楷體" pitchFamily="65" charset="-120"/>
                          <a:ea typeface="標楷體" pitchFamily="65" charset="-120"/>
                          <a:cs typeface="Times New Roman"/>
                        </a:rPr>
                        <a:t>資料公布頻率</a:t>
                      </a:r>
                      <a:endParaRPr lang="zh-TW" sz="1800" kern="10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1800" kern="100">
                          <a:latin typeface="標楷體" pitchFamily="65" charset="-120"/>
                          <a:ea typeface="標楷體" pitchFamily="65" charset="-120"/>
                          <a:cs typeface="Times New Roman"/>
                        </a:rPr>
                        <a:t>公布方式</a:t>
                      </a:r>
                      <a:endParaRPr lang="zh-TW" sz="1800" kern="10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1800" kern="100">
                          <a:latin typeface="標楷體" pitchFamily="65" charset="-120"/>
                          <a:ea typeface="標楷體" pitchFamily="65" charset="-120"/>
                          <a:cs typeface="Times New Roman"/>
                        </a:rPr>
                        <a:t>專業人士或一般民眾是否區分呈現內容</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97277">
                <a:tc rowSpan="5">
                  <a:txBody>
                    <a:bodyPr/>
                    <a:lstStyle/>
                    <a:p>
                      <a:pPr algn="l">
                        <a:lnSpc>
                          <a:spcPct val="100000"/>
                        </a:lnSpc>
                        <a:spcAft>
                          <a:spcPts val="0"/>
                        </a:spcAft>
                      </a:pPr>
                      <a:r>
                        <a:rPr lang="en-US" sz="1800" kern="100" dirty="0" err="1">
                          <a:latin typeface="標楷體" pitchFamily="65" charset="-120"/>
                          <a:ea typeface="標楷體" pitchFamily="65" charset="-120"/>
                          <a:cs typeface="Times New Roman"/>
                        </a:rPr>
                        <a:t>資訊公開性</a:t>
                      </a:r>
                      <a:endParaRPr lang="zh-TW" sz="1800" kern="100" dirty="0">
                        <a:latin typeface="標楷體" pitchFamily="65" charset="-120"/>
                        <a:ea typeface="標楷體" pitchFamily="65" charset="-120"/>
                        <a:cs typeface="Times New Roman"/>
                      </a:endParaRP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1800" kern="100" dirty="0">
                          <a:latin typeface="標楷體" pitchFamily="65" charset="-120"/>
                          <a:ea typeface="標楷體" pitchFamily="65" charset="-120"/>
                        </a:rPr>
                        <a:t>民眾對於健保財務資訊公開情形的滿意度</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cs typeface="Times New Roman"/>
                        </a:rPr>
                        <a:t>民意調查</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每年</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網站、媒體</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cs typeface="Times New Roman"/>
                        </a:rPr>
                        <a:t>區分</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64554">
                <a:tc vMerge="1">
                  <a:txBody>
                    <a:bodyPr/>
                    <a:lstStyle/>
                    <a:p>
                      <a:endParaRPr lang="zh-TW" altLang="en-US"/>
                    </a:p>
                  </a:txBody>
                  <a:tcPr/>
                </a:tc>
                <a:tc>
                  <a:txBody>
                    <a:bodyPr/>
                    <a:lstStyle/>
                    <a:p>
                      <a:pPr algn="just">
                        <a:lnSpc>
                          <a:spcPct val="100000"/>
                        </a:lnSpc>
                        <a:spcAft>
                          <a:spcPts val="0"/>
                        </a:spcAft>
                      </a:pPr>
                      <a:r>
                        <a:rPr lang="zh-TW" sz="1800" kern="100">
                          <a:latin typeface="標楷體" pitchFamily="65" charset="-120"/>
                          <a:ea typeface="標楷體" pitchFamily="65" charset="-120"/>
                        </a:rPr>
                        <a:t>健保局的網站強化公開資訊透明度</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委託研究</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每年</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網站、媒體</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區分</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64554">
                <a:tc vMerge="1">
                  <a:txBody>
                    <a:bodyPr/>
                    <a:lstStyle/>
                    <a:p>
                      <a:endParaRPr lang="zh-TW" altLang="en-US"/>
                    </a:p>
                  </a:txBody>
                  <a:tcPr/>
                </a:tc>
                <a:tc>
                  <a:txBody>
                    <a:bodyPr/>
                    <a:lstStyle/>
                    <a:p>
                      <a:pPr algn="just">
                        <a:lnSpc>
                          <a:spcPct val="100000"/>
                        </a:lnSpc>
                        <a:spcAft>
                          <a:spcPts val="0"/>
                        </a:spcAft>
                      </a:pPr>
                      <a:r>
                        <a:rPr lang="zh-TW" sz="1800" kern="100">
                          <a:latin typeface="標楷體" pitchFamily="65" charset="-120"/>
                          <a:ea typeface="標楷體" pitchFamily="65" charset="-120"/>
                        </a:rPr>
                        <a:t>健保局的網站強化公開資訊便捷性</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委託研究</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每年</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網站、媒體</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區分</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64554">
                <a:tc vMerge="1">
                  <a:txBody>
                    <a:bodyPr/>
                    <a:lstStyle/>
                    <a:p>
                      <a:endParaRPr lang="zh-TW" altLang="en-US"/>
                    </a:p>
                  </a:txBody>
                  <a:tcPr/>
                </a:tc>
                <a:tc>
                  <a:txBody>
                    <a:bodyPr/>
                    <a:lstStyle/>
                    <a:p>
                      <a:pPr algn="just">
                        <a:lnSpc>
                          <a:spcPct val="100000"/>
                        </a:lnSpc>
                        <a:spcAft>
                          <a:spcPts val="0"/>
                        </a:spcAft>
                      </a:pPr>
                      <a:r>
                        <a:rPr lang="zh-TW" sz="1800" kern="100">
                          <a:latin typeface="標楷體" pitchFamily="65" charset="-120"/>
                          <a:ea typeface="標楷體" pitchFamily="65" charset="-120"/>
                        </a:rPr>
                        <a:t>民眾對於健保局宣導工作之滿意度</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cs typeface="Times New Roman"/>
                        </a:rPr>
                        <a:t>民意調查</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每年</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rPr>
                        <a:t>網站、媒體</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cs typeface="Times New Roman"/>
                        </a:rPr>
                        <a:t>不區分</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864554">
                <a:tc vMerge="1">
                  <a:txBody>
                    <a:bodyPr/>
                    <a:lstStyle/>
                    <a:p>
                      <a:endParaRPr lang="zh-TW" altLang="en-US"/>
                    </a:p>
                  </a:txBody>
                  <a:tcPr/>
                </a:tc>
                <a:tc>
                  <a:txBody>
                    <a:bodyPr/>
                    <a:lstStyle/>
                    <a:p>
                      <a:pPr algn="just">
                        <a:lnSpc>
                          <a:spcPct val="100000"/>
                        </a:lnSpc>
                        <a:spcAft>
                          <a:spcPts val="0"/>
                        </a:spcAft>
                      </a:pPr>
                      <a:r>
                        <a:rPr lang="zh-TW" sz="1800" kern="100">
                          <a:latin typeface="標楷體" pitchFamily="65" charset="-120"/>
                          <a:ea typeface="標楷體" pitchFamily="65" charset="-120"/>
                        </a:rPr>
                        <a:t>民眾對於醫療院所服務之滿意度</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cs typeface="Times New Roman"/>
                        </a:rPr>
                        <a:t>民意調查</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a:latin typeface="標楷體" pitchFamily="65" charset="-120"/>
                          <a:ea typeface="標楷體" pitchFamily="65" charset="-120"/>
                        </a:rPr>
                        <a:t>每年</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cs typeface="Times New Roman"/>
                        </a:rPr>
                        <a:t>網站</a:t>
                      </a:r>
                      <a:r>
                        <a:rPr lang="en-US" sz="1800" kern="100" dirty="0">
                          <a:latin typeface="標楷體" pitchFamily="65" charset="-120"/>
                          <a:ea typeface="標楷體" pitchFamily="65" charset="-120"/>
                          <a:cs typeface="Times New Roman"/>
                        </a:rPr>
                        <a:t>、</a:t>
                      </a:r>
                      <a:r>
                        <a:rPr lang="zh-TW" sz="1800" kern="100" dirty="0">
                          <a:latin typeface="標楷體" pitchFamily="65" charset="-120"/>
                          <a:ea typeface="標楷體" pitchFamily="65" charset="-120"/>
                          <a:cs typeface="Times New Roman"/>
                        </a:rPr>
                        <a:t>媒體</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1800" kern="100" dirty="0">
                          <a:latin typeface="標楷體" pitchFamily="65" charset="-120"/>
                          <a:ea typeface="標楷體" pitchFamily="65" charset="-120"/>
                          <a:cs typeface="Times New Roman"/>
                        </a:rPr>
                        <a:t>區分</a:t>
                      </a:r>
                    </a:p>
                  </a:txBody>
                  <a:tcPr marL="51955" marR="519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9C71757-A2C1-5E77-5F54-84BD3A106111}"/>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健保政策評量指標的資訊蒐集與揭露方式</a:t>
            </a:r>
            <a:endParaRPr lang="zh-TW" altLang="en-US" dirty="0">
              <a:solidFill>
                <a:schemeClr val="accent3">
                  <a:shade val="75000"/>
                </a:schemeClr>
              </a:solidFill>
              <a:latin typeface="+mj-lt"/>
            </a:endParaRPr>
          </a:p>
        </p:txBody>
      </p:sp>
      <p:sp>
        <p:nvSpPr>
          <p:cNvPr id="66563" name="投影片編號版面配置區 3">
            <a:extLst>
              <a:ext uri="{FF2B5EF4-FFF2-40B4-BE49-F238E27FC236}">
                <a16:creationId xmlns:a16="http://schemas.microsoft.com/office/drawing/2014/main" id="{B095839F-FD78-B947-B8EF-B2E064572FB4}"/>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9356CE4A-441E-4E8C-A16C-AD1F1F68416B}"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53</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6B96BA5F-B5BE-22FF-1590-2752513BB582}"/>
              </a:ext>
            </a:extLst>
          </p:cNvPr>
          <p:cNvGraphicFramePr>
            <a:graphicFrameLocks noGrp="1"/>
          </p:cNvGraphicFramePr>
          <p:nvPr/>
        </p:nvGraphicFramePr>
        <p:xfrm>
          <a:off x="214313" y="1285875"/>
          <a:ext cx="8929687" cy="5154613"/>
        </p:xfrm>
        <a:graphic>
          <a:graphicData uri="http://schemas.openxmlformats.org/drawingml/2006/table">
            <a:tbl>
              <a:tblPr/>
              <a:tblGrid>
                <a:gridCol w="1346387">
                  <a:extLst>
                    <a:ext uri="{9D8B030D-6E8A-4147-A177-3AD203B41FA5}">
                      <a16:colId xmlns:a16="http://schemas.microsoft.com/office/drawing/2014/main" val="20000"/>
                    </a:ext>
                  </a:extLst>
                </a:gridCol>
                <a:gridCol w="1346387">
                  <a:extLst>
                    <a:ext uri="{9D8B030D-6E8A-4147-A177-3AD203B41FA5}">
                      <a16:colId xmlns:a16="http://schemas.microsoft.com/office/drawing/2014/main" val="20001"/>
                    </a:ext>
                  </a:extLst>
                </a:gridCol>
                <a:gridCol w="1228891">
                  <a:extLst>
                    <a:ext uri="{9D8B030D-6E8A-4147-A177-3AD203B41FA5}">
                      <a16:colId xmlns:a16="http://schemas.microsoft.com/office/drawing/2014/main" val="20002"/>
                    </a:ext>
                  </a:extLst>
                </a:gridCol>
                <a:gridCol w="1228891">
                  <a:extLst>
                    <a:ext uri="{9D8B030D-6E8A-4147-A177-3AD203B41FA5}">
                      <a16:colId xmlns:a16="http://schemas.microsoft.com/office/drawing/2014/main" val="20003"/>
                    </a:ext>
                  </a:extLst>
                </a:gridCol>
                <a:gridCol w="1889565">
                  <a:extLst>
                    <a:ext uri="{9D8B030D-6E8A-4147-A177-3AD203B41FA5}">
                      <a16:colId xmlns:a16="http://schemas.microsoft.com/office/drawing/2014/main" val="20004"/>
                    </a:ext>
                  </a:extLst>
                </a:gridCol>
                <a:gridCol w="1889565">
                  <a:extLst>
                    <a:ext uri="{9D8B030D-6E8A-4147-A177-3AD203B41FA5}">
                      <a16:colId xmlns:a16="http://schemas.microsoft.com/office/drawing/2014/main" val="20005"/>
                    </a:ext>
                  </a:extLst>
                </a:gridCol>
              </a:tblGrid>
              <a:tr h="914388">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構面</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dirty="0" err="1">
                          <a:latin typeface="標楷體" pitchFamily="65" charset="-120"/>
                          <a:ea typeface="標楷體" pitchFamily="65" charset="-120"/>
                          <a:cs typeface="Times New Roman"/>
                        </a:rPr>
                        <a:t>指標</a:t>
                      </a:r>
                      <a:endParaRPr lang="zh-TW" sz="2000" kern="100" dirty="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資料蒐集方式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資料公布頻率</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en-US" sz="2000" kern="100">
                          <a:latin typeface="標楷體" pitchFamily="65" charset="-120"/>
                          <a:ea typeface="標楷體" pitchFamily="65" charset="-120"/>
                          <a:cs typeface="Times New Roman"/>
                        </a:rPr>
                        <a:t>公布方式</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專業人士或一般民眾是否區分呈現內容</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997700">
                <a:tc rowSpan="2">
                  <a:txBody>
                    <a:bodyPr/>
                    <a:lstStyle/>
                    <a:p>
                      <a:pPr algn="l">
                        <a:lnSpc>
                          <a:spcPct val="100000"/>
                        </a:lnSpc>
                        <a:spcAft>
                          <a:spcPts val="0"/>
                        </a:spcAft>
                      </a:pPr>
                      <a:r>
                        <a:rPr lang="en-US" sz="2000" kern="100">
                          <a:latin typeface="標楷體" pitchFamily="65" charset="-120"/>
                          <a:ea typeface="標楷體" pitchFamily="65" charset="-120"/>
                          <a:cs typeface="Times New Roman"/>
                        </a:rPr>
                        <a:t>服務效率性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dirty="0">
                          <a:latin typeface="標楷體" pitchFamily="65" charset="-120"/>
                          <a:ea typeface="標楷體" pitchFamily="65" charset="-120"/>
                        </a:rPr>
                        <a:t>長期住院案件之改善率</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健保局統計資料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97700">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全國醫療支出</a:t>
                      </a:r>
                      <a:r>
                        <a:rPr lang="zh-TW" sz="2000" kern="0">
                          <a:latin typeface="標楷體" pitchFamily="65" charset="-120"/>
                          <a:ea typeface="標楷體" pitchFamily="65" charset="-120"/>
                        </a:rPr>
                        <a:t>占</a:t>
                      </a:r>
                      <a:r>
                        <a:rPr lang="en-US" sz="2000" kern="100">
                          <a:latin typeface="標楷體" pitchFamily="65" charset="-120"/>
                          <a:ea typeface="標楷體" pitchFamily="65" charset="-120"/>
                        </a:rPr>
                        <a:t>GDP</a:t>
                      </a:r>
                      <a:r>
                        <a:rPr lang="zh-TW" sz="2000" kern="100">
                          <a:latin typeface="標楷體" pitchFamily="65" charset="-120"/>
                          <a:ea typeface="標楷體" pitchFamily="65" charset="-120"/>
                        </a:rPr>
                        <a:t>之比例</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健保局統計資料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48275">
                <a:tc rowSpan="2">
                  <a:txBody>
                    <a:bodyPr/>
                    <a:lstStyle/>
                    <a:p>
                      <a:pPr algn="l">
                        <a:lnSpc>
                          <a:spcPct val="100000"/>
                        </a:lnSpc>
                        <a:spcAft>
                          <a:spcPts val="0"/>
                        </a:spcAft>
                      </a:pPr>
                      <a:r>
                        <a:rPr lang="en-US" sz="2000" kern="100">
                          <a:latin typeface="標楷體" pitchFamily="65" charset="-120"/>
                          <a:ea typeface="標楷體" pitchFamily="65" charset="-120"/>
                          <a:cs typeface="Times New Roman"/>
                        </a:rPr>
                        <a:t>政策效能性</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a:latin typeface="標楷體" pitchFamily="65" charset="-120"/>
                          <a:ea typeface="標楷體" pitchFamily="65" charset="-120"/>
                        </a:rPr>
                        <a:t>嬰兒死亡率</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衛生署統計資料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不區分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48275">
                <a:tc vMerge="1">
                  <a:txBody>
                    <a:bodyPr/>
                    <a:lstStyle/>
                    <a:p>
                      <a:endParaRPr lang="zh-TW" altLang="en-US"/>
                    </a:p>
                  </a:txBody>
                  <a:tcPr/>
                </a:tc>
                <a:tc>
                  <a:txBody>
                    <a:bodyPr/>
                    <a:lstStyle/>
                    <a:p>
                      <a:pPr algn="just">
                        <a:lnSpc>
                          <a:spcPct val="100000"/>
                        </a:lnSpc>
                        <a:spcAft>
                          <a:spcPts val="0"/>
                        </a:spcAft>
                      </a:pPr>
                      <a:r>
                        <a:rPr lang="zh-TW" sz="2000" kern="100">
                          <a:latin typeface="標楷體" pitchFamily="65" charset="-120"/>
                          <a:ea typeface="標楷體" pitchFamily="65" charset="-120"/>
                        </a:rPr>
                        <a:t>國民平均餘命</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0">
                          <a:latin typeface="標楷體" pitchFamily="65" charset="-120"/>
                          <a:ea typeface="標楷體" pitchFamily="65" charset="-120"/>
                        </a:rPr>
                        <a:t>衛生署統計資料</a:t>
                      </a:r>
                      <a:endParaRPr lang="zh-TW" sz="2000" kern="100">
                        <a:latin typeface="標楷體" pitchFamily="65" charset="-120"/>
                        <a:ea typeface="標楷體" pitchFamily="65" charset="-12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a:latin typeface="標楷體" pitchFamily="65" charset="-120"/>
                          <a:ea typeface="標楷體" pitchFamily="65" charset="-120"/>
                          <a:cs typeface="Times New Roman"/>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rPr>
                        <a:t>網站、媒體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800"/>
                        </a:spcAft>
                      </a:pPr>
                      <a:r>
                        <a:rPr lang="zh-TW" sz="2000" kern="100" dirty="0">
                          <a:latin typeface="標楷體" pitchFamily="65" charset="-120"/>
                          <a:ea typeface="標楷體" pitchFamily="65" charset="-120"/>
                          <a:cs typeface="Times New Roman"/>
                        </a:rPr>
                        <a:t>不區分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48275">
                <a:tc>
                  <a:txBody>
                    <a:bodyPr/>
                    <a:lstStyle/>
                    <a:p>
                      <a:pPr algn="l">
                        <a:lnSpc>
                          <a:spcPct val="100000"/>
                        </a:lnSpc>
                        <a:spcAft>
                          <a:spcPts val="800"/>
                        </a:spcAft>
                      </a:pPr>
                      <a:r>
                        <a:rPr lang="zh-TW" sz="2000" kern="100">
                          <a:latin typeface="標楷體" pitchFamily="65" charset="-120"/>
                          <a:ea typeface="標楷體" pitchFamily="65" charset="-120"/>
                          <a:cs typeface="Times New Roman"/>
                        </a:rPr>
                        <a:t>財務合理性</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a:latin typeface="標楷體" pitchFamily="65" charset="-120"/>
                          <a:ea typeface="標楷體" pitchFamily="65" charset="-120"/>
                        </a:rPr>
                        <a:t>健保財務合理程度</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US" sz="2000" kern="100">
                          <a:latin typeface="標楷體" pitchFamily="65" charset="-120"/>
                          <a:ea typeface="標楷體" pitchFamily="65" charset="-120"/>
                          <a:cs typeface="Times New Roman"/>
                        </a:rPr>
                        <a:t>委託研究</a:t>
                      </a:r>
                      <a:endParaRPr lang="zh-TW" sz="2000" kern="100">
                        <a:latin typeface="標楷體" pitchFamily="65" charset="-120"/>
                        <a:ea typeface="標楷體" pitchFamily="65"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rPr>
                        <a:t>每年</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a:latin typeface="標楷體" pitchFamily="65" charset="-120"/>
                          <a:ea typeface="標楷體" pitchFamily="65" charset="-120"/>
                          <a:cs typeface="Times New Roman"/>
                        </a:rPr>
                        <a:t>網站</a:t>
                      </a:r>
                      <a:r>
                        <a:rPr lang="en-US" sz="2000" kern="100">
                          <a:latin typeface="標楷體" pitchFamily="65" charset="-120"/>
                          <a:ea typeface="標楷體" pitchFamily="65" charset="-120"/>
                          <a:cs typeface="Times New Roman"/>
                        </a:rPr>
                        <a:t>、</a:t>
                      </a:r>
                      <a:r>
                        <a:rPr lang="zh-TW" sz="2000" kern="100">
                          <a:latin typeface="標楷體" pitchFamily="65" charset="-120"/>
                          <a:ea typeface="標楷體" pitchFamily="65" charset="-120"/>
                          <a:cs typeface="Times New Roman"/>
                        </a:rPr>
                        <a:t>媒體</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TW" sz="2000" kern="100" dirty="0">
                          <a:latin typeface="標楷體" pitchFamily="65" charset="-120"/>
                          <a:ea typeface="標楷體" pitchFamily="65" charset="-120"/>
                          <a:cs typeface="Times New Roman"/>
                        </a:rPr>
                        <a:t>區分</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3542130-3A78-6534-1F36-F8EA03C9B036}"/>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建議事項</a:t>
            </a:r>
            <a:endParaRPr lang="zh-TW" altLang="en-US" dirty="0">
              <a:solidFill>
                <a:schemeClr val="accent3">
                  <a:shade val="75000"/>
                </a:schemeClr>
              </a:solidFill>
              <a:latin typeface="+mj-lt"/>
            </a:endParaRPr>
          </a:p>
        </p:txBody>
      </p:sp>
      <p:sp>
        <p:nvSpPr>
          <p:cNvPr id="67587" name="內容版面配置區 2">
            <a:extLst>
              <a:ext uri="{FF2B5EF4-FFF2-40B4-BE49-F238E27FC236}">
                <a16:creationId xmlns:a16="http://schemas.microsoft.com/office/drawing/2014/main" id="{00363188-46CE-A8D9-35EF-FEDE347C7BE8}"/>
              </a:ext>
            </a:extLst>
          </p:cNvPr>
          <p:cNvSpPr>
            <a:spLocks noGrp="1"/>
          </p:cNvSpPr>
          <p:nvPr>
            <p:ph sz="quarter" idx="4294967295"/>
          </p:nvPr>
        </p:nvSpPr>
        <p:spPr>
          <a:xfrm>
            <a:off x="301625" y="1527175"/>
            <a:ext cx="8504238" cy="4572000"/>
          </a:xfrm>
        </p:spPr>
        <p:txBody>
          <a:bodyPr/>
          <a:lstStyle/>
          <a:p>
            <a:r>
              <a:rPr lang="zh-TW" altLang="zh-TW"/>
              <a:t>研究建議將從「民眾觀點」建構指標，解釋為「對民眾有利」的觀點，而非純粹用民眾的想法建構指標。亦即以民眾利益為主的觀點，包括在內容對於民眾是友善的、易理解的，以及接近民眾關心的內容。</a:t>
            </a:r>
            <a:endParaRPr lang="en-US" altLang="zh-TW"/>
          </a:p>
          <a:p>
            <a:r>
              <a:rPr lang="zh-TW" altLang="zh-TW"/>
              <a:t>由於政府的資源有限，因而健保政策的推動也有不同時期的執行重點，以將有限資源做最大效用的配置</a:t>
            </a:r>
            <a:endParaRPr lang="zh-TW" altLang="en-US"/>
          </a:p>
          <a:p>
            <a:r>
              <a:rPr lang="zh-TW" altLang="zh-TW"/>
              <a:t>本研究提出的構面與指標建議應配合政策執行重點，除了納保率、特約率等基本指標外，配合健保不同執行階段應有領先指標</a:t>
            </a:r>
            <a:endParaRPr lang="zh-TW" altLang="en-US"/>
          </a:p>
        </p:txBody>
      </p:sp>
      <p:sp>
        <p:nvSpPr>
          <p:cNvPr id="67588" name="投影片編號版面配置區 3">
            <a:extLst>
              <a:ext uri="{FF2B5EF4-FFF2-40B4-BE49-F238E27FC236}">
                <a16:creationId xmlns:a16="http://schemas.microsoft.com/office/drawing/2014/main" id="{C3F6BF52-10BF-DF28-915E-95B034204B51}"/>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78F00D7D-3EDD-41D1-A8A9-342F505088AA}"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54</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5DD8FB6-5400-39B7-DCD1-6324B27272C0}"/>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建議事項</a:t>
            </a:r>
            <a:endParaRPr lang="zh-TW" altLang="en-US" dirty="0">
              <a:solidFill>
                <a:schemeClr val="accent3">
                  <a:shade val="75000"/>
                </a:schemeClr>
              </a:solidFill>
              <a:latin typeface="+mj-lt"/>
            </a:endParaRPr>
          </a:p>
        </p:txBody>
      </p:sp>
      <p:sp>
        <p:nvSpPr>
          <p:cNvPr id="68611" name="內容版面配置區 2">
            <a:extLst>
              <a:ext uri="{FF2B5EF4-FFF2-40B4-BE49-F238E27FC236}">
                <a16:creationId xmlns:a16="http://schemas.microsoft.com/office/drawing/2014/main" id="{BF314E1D-6945-A3A0-9BDA-3A920811E574}"/>
              </a:ext>
            </a:extLst>
          </p:cNvPr>
          <p:cNvSpPr>
            <a:spLocks noGrp="1"/>
          </p:cNvSpPr>
          <p:nvPr>
            <p:ph sz="quarter" idx="4294967295"/>
          </p:nvPr>
        </p:nvSpPr>
        <p:spPr>
          <a:xfrm>
            <a:off x="301625" y="1527175"/>
            <a:ext cx="8504238" cy="4572000"/>
          </a:xfrm>
        </p:spPr>
        <p:txBody>
          <a:bodyPr/>
          <a:lstStyle/>
          <a:p>
            <a:r>
              <a:rPr lang="zh-TW" altLang="zh-TW"/>
              <a:t>由於健保開辦已逾十年，且獲得國際與民眾肯定的成效，因而在擬定限階段指標時，建議可以反向思考，例如除了納保率、財務公平性等指標外，亦應思考未納保的區域差別性、未納保的職業差別性，或是思考財務的合理性指標</a:t>
            </a:r>
            <a:endParaRPr lang="zh-TW" altLang="en-US"/>
          </a:p>
          <a:p>
            <a:r>
              <a:rPr lang="zh-TW" altLang="zh-TW"/>
              <a:t>研究建議除由健保監理會負責執行指標的監測外，由於健保政策評量構面與指標會隨著政策執行重點與問題有所調整，並非一</a:t>
            </a:r>
            <a:r>
              <a:rPr lang="zh-TW" altLang="en-US"/>
              <a:t>成</a:t>
            </a:r>
            <a:r>
              <a:rPr lang="zh-TW" altLang="zh-TW"/>
              <a:t>不變，可能三至五年需要修正一次，因而也建議由國家衛生研究院或是其他適當機構定期檢視與分析指標的適當性，以使指標符合政策發展需求</a:t>
            </a:r>
            <a:endParaRPr lang="zh-TW" altLang="en-US"/>
          </a:p>
        </p:txBody>
      </p:sp>
      <p:sp>
        <p:nvSpPr>
          <p:cNvPr id="68612" name="投影片編號版面配置區 3">
            <a:extLst>
              <a:ext uri="{FF2B5EF4-FFF2-40B4-BE49-F238E27FC236}">
                <a16:creationId xmlns:a16="http://schemas.microsoft.com/office/drawing/2014/main" id="{FC1D4E12-0341-5678-1496-F69007EE3319}"/>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4187B69A-6B14-4F39-9DF0-C7FC7D1BB1A0}"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55</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A23D9E9-1276-E4A7-FD4F-01EC85CAC5B2}"/>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建議事項</a:t>
            </a:r>
            <a:endParaRPr lang="zh-TW" altLang="en-US" dirty="0">
              <a:solidFill>
                <a:schemeClr val="accent3">
                  <a:shade val="75000"/>
                </a:schemeClr>
              </a:solidFill>
              <a:latin typeface="+mj-lt"/>
            </a:endParaRPr>
          </a:p>
        </p:txBody>
      </p:sp>
      <p:sp>
        <p:nvSpPr>
          <p:cNvPr id="69635" name="內容版面配置區 2">
            <a:extLst>
              <a:ext uri="{FF2B5EF4-FFF2-40B4-BE49-F238E27FC236}">
                <a16:creationId xmlns:a16="http://schemas.microsoft.com/office/drawing/2014/main" id="{B1B18FFE-0B4F-0A6E-D534-A906417AC750}"/>
              </a:ext>
            </a:extLst>
          </p:cNvPr>
          <p:cNvSpPr>
            <a:spLocks noGrp="1"/>
          </p:cNvSpPr>
          <p:nvPr>
            <p:ph sz="quarter" idx="4294967295"/>
          </p:nvPr>
        </p:nvSpPr>
        <p:spPr>
          <a:xfrm>
            <a:off x="301625" y="1527175"/>
            <a:ext cx="8504238" cy="4572000"/>
          </a:xfrm>
        </p:spPr>
        <p:txBody>
          <a:bodyPr/>
          <a:lstStyle/>
          <a:p>
            <a:r>
              <a:rPr lang="zh-TW" altLang="zh-TW"/>
              <a:t>研究建議衛生署對於指標的落實訂定獎懲配套措施，例如對於未能符合預期執行進度者，予以懲罰，而執行進度超過指標的目標值者，予以獎勵</a:t>
            </a:r>
            <a:endParaRPr lang="en-US" altLang="zh-TW"/>
          </a:p>
          <a:p>
            <a:r>
              <a:rPr lang="zh-TW" altLang="zh-TW"/>
              <a:t>研究發現民眾對於健保的認知仍有不足與偏差，例如認為健保政策與國民年金政策相關，或是認為大醫院賺許多健保費用，或是認為健保維繫是政府的事情</a:t>
            </a:r>
            <a:endParaRPr lang="zh-TW" altLang="en-US"/>
          </a:p>
          <a:p>
            <a:r>
              <a:rPr lang="zh-TW" altLang="zh-TW"/>
              <a:t>研究建議定期公布構面與指標相關資訊，讓民眾知道健保的執行情形，包括好的不好的資訊，而非僅強調滿意度調查</a:t>
            </a:r>
            <a:endParaRPr lang="zh-TW" altLang="en-US"/>
          </a:p>
          <a:p>
            <a:r>
              <a:rPr lang="zh-TW" altLang="zh-TW"/>
              <a:t>建議衛生署責成有關單位執行指標之評估與監測，以落實研究發現</a:t>
            </a:r>
            <a:endParaRPr lang="zh-TW" altLang="en-US"/>
          </a:p>
        </p:txBody>
      </p:sp>
      <p:sp>
        <p:nvSpPr>
          <p:cNvPr id="69636" name="投影片編號版面配置區 3">
            <a:extLst>
              <a:ext uri="{FF2B5EF4-FFF2-40B4-BE49-F238E27FC236}">
                <a16:creationId xmlns:a16="http://schemas.microsoft.com/office/drawing/2014/main" id="{8CF202B0-1927-63AE-E04B-200981CB1E58}"/>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C2D3427B-356E-4FC4-BA2A-98518D14B2DD}"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56</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C0FB2A0-4B20-8B75-385F-03A320583D35}"/>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各健保時期之基本指標與績效評量指標</a:t>
            </a:r>
            <a:endParaRPr lang="zh-TW" altLang="en-US" dirty="0">
              <a:solidFill>
                <a:schemeClr val="accent3">
                  <a:shade val="75000"/>
                </a:schemeClr>
              </a:solidFill>
              <a:latin typeface="+mj-lt"/>
            </a:endParaRPr>
          </a:p>
        </p:txBody>
      </p:sp>
      <p:sp>
        <p:nvSpPr>
          <p:cNvPr id="70659" name="投影片編號版面配置區 3">
            <a:extLst>
              <a:ext uri="{FF2B5EF4-FFF2-40B4-BE49-F238E27FC236}">
                <a16:creationId xmlns:a16="http://schemas.microsoft.com/office/drawing/2014/main" id="{2A0DBA33-7D40-1C42-3472-14FF02CE8BA1}"/>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FA5001CD-2BA3-409A-9E38-22E749D64C51}"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57</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134195" name="Group 51">
            <a:extLst>
              <a:ext uri="{FF2B5EF4-FFF2-40B4-BE49-F238E27FC236}">
                <a16:creationId xmlns:a16="http://schemas.microsoft.com/office/drawing/2014/main" id="{E6C4BB9D-A87B-3B60-C396-F8C43F51F4F3}"/>
              </a:ext>
            </a:extLst>
          </p:cNvPr>
          <p:cNvGraphicFramePr>
            <a:graphicFrameLocks noGrp="1"/>
          </p:cNvGraphicFramePr>
          <p:nvPr/>
        </p:nvGraphicFramePr>
        <p:xfrm>
          <a:off x="214313" y="1428750"/>
          <a:ext cx="8715375" cy="5021263"/>
        </p:xfrm>
        <a:graphic>
          <a:graphicData uri="http://schemas.openxmlformats.org/drawingml/2006/table">
            <a:tbl>
              <a:tblPr/>
              <a:tblGrid>
                <a:gridCol w="1404937">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2736850">
                  <a:extLst>
                    <a:ext uri="{9D8B030D-6E8A-4147-A177-3AD203B41FA5}">
                      <a16:colId xmlns:a16="http://schemas.microsoft.com/office/drawing/2014/main" val="20002"/>
                    </a:ext>
                  </a:extLst>
                </a:gridCol>
                <a:gridCol w="2989263">
                  <a:extLst>
                    <a:ext uri="{9D8B030D-6E8A-4147-A177-3AD203B41FA5}">
                      <a16:colId xmlns:a16="http://schemas.microsoft.com/office/drawing/2014/main" val="20003"/>
                    </a:ext>
                  </a:extLst>
                </a:gridCol>
              </a:tblGrid>
              <a:tr h="449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時期</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評量構面</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績效評量指標</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基本指標</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87375">
                <a:tc rowSpan="9">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納保擴張期</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納保普及性</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不同投保類別民眾的未納保率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全國民眾的納保率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375">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不同健保分局民眾的未納保率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全國民眾的中斷投保率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7375">
                <a:tc vMerge="1">
                  <a:txBody>
                    <a:bodyPr/>
                    <a:lstStyle/>
                    <a:p>
                      <a:endParaRPr lang="zh-TW" altLang="en-US"/>
                    </a:p>
                  </a:txBody>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保障完整性</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健保病床占全國總病床之比率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醫療院所加入健保特約之比例</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7375">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部分負擔占健保費用支出之比例</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特約醫療機構之保險病床占率</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87375">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健保費支出占家戶所得之比例</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政府醫療支出占全國醫療支出之比例</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87375">
                <a:tc vMerge="1">
                  <a:txBody>
                    <a:bodyPr/>
                    <a:lstStyle/>
                    <a:p>
                      <a:endParaRPr lang="zh-TW" altLang="en-US"/>
                    </a:p>
                  </a:txBody>
                  <a:tcPr/>
                </a:tc>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就醫可近性</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民眾對於就醫交通障礙的感受</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每千人醫師數</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93688">
                <a:tc vMerge="1">
                  <a:txBody>
                    <a:bodyPr/>
                    <a:lstStyle/>
                    <a:p>
                      <a:endParaRPr lang="zh-TW" altLang="en-US"/>
                    </a:p>
                  </a:txBody>
                  <a:tcPr/>
                </a:tc>
                <a:tc vMerge="1">
                  <a:txBody>
                    <a:bodyPr/>
                    <a:lstStyle/>
                    <a:p>
                      <a:endParaRPr lang="zh-TW" altLang="en-US"/>
                    </a:p>
                  </a:txBody>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2000" b="0" i="0" u="none" strike="noStrike" cap="none" normalizeH="0" baseline="0">
                        <a:ln>
                          <a:noFill/>
                        </a:ln>
                        <a:solidFill>
                          <a:schemeClr val="tx1"/>
                        </a:solidFill>
                        <a:effectLst/>
                        <a:latin typeface="Times New Roman" pitchFamily="18" charset="0"/>
                        <a:ea typeface="標楷體" pitchFamily="65" charset="-120"/>
                      </a:endParaRPr>
                    </a:p>
                  </a:txBody>
                  <a:tcPr marL="68580" marR="685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每千人一般病床數</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9368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每千人慢性病床數</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9368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chemeClr val="tx1"/>
                          </a:solidFill>
                          <a:effectLst/>
                          <a:latin typeface="Times New Roman" pitchFamily="18" charset="0"/>
                          <a:ea typeface="標楷體" pitchFamily="65" charset="-120"/>
                        </a:rPr>
                        <a:t>每千人醫院數</a:t>
                      </a:r>
                      <a:endParaRPr kumimoji="0" lang="zh-TW" altLang="en-US" sz="2000" b="0" i="0" u="none" strike="noStrike" cap="none" normalizeH="0" baseline="0">
                        <a:ln>
                          <a:noFill/>
                        </a:ln>
                        <a:solidFill>
                          <a:schemeClr val="tx1"/>
                        </a:solidFill>
                        <a:effectLst/>
                        <a:latin typeface="Times New Roman" pitchFamily="18" charset="0"/>
                        <a:ea typeface="新細明體" pitchFamily="18" charset="-120"/>
                      </a:endParaRPr>
                    </a:p>
                  </a:txBody>
                  <a:tcPr marL="68580" marR="685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CDD4A0A-C698-CB96-FDCE-4061EC1DC92C}"/>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各健保時期之基本指標與績效評量指標</a:t>
            </a:r>
            <a:endParaRPr lang="zh-TW" altLang="en-US" dirty="0">
              <a:solidFill>
                <a:schemeClr val="accent3">
                  <a:shade val="75000"/>
                </a:schemeClr>
              </a:solidFill>
              <a:latin typeface="+mj-lt"/>
            </a:endParaRPr>
          </a:p>
        </p:txBody>
      </p:sp>
      <p:sp>
        <p:nvSpPr>
          <p:cNvPr id="71683" name="投影片編號版面配置區 3">
            <a:extLst>
              <a:ext uri="{FF2B5EF4-FFF2-40B4-BE49-F238E27FC236}">
                <a16:creationId xmlns:a16="http://schemas.microsoft.com/office/drawing/2014/main" id="{839C1E6F-006F-79B6-61F1-A3D1DF77286A}"/>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177544B7-810A-4FFB-9724-048328541F88}"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58</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5" name="表格 4">
            <a:extLst>
              <a:ext uri="{FF2B5EF4-FFF2-40B4-BE49-F238E27FC236}">
                <a16:creationId xmlns:a16="http://schemas.microsoft.com/office/drawing/2014/main" id="{8563F10D-B6AC-2A2B-C1DA-2C42E802EA85}"/>
              </a:ext>
            </a:extLst>
          </p:cNvPr>
          <p:cNvGraphicFramePr>
            <a:graphicFrameLocks noGrp="1"/>
          </p:cNvGraphicFramePr>
          <p:nvPr/>
        </p:nvGraphicFramePr>
        <p:xfrm>
          <a:off x="285750" y="1643063"/>
          <a:ext cx="8572500" cy="4143375"/>
        </p:xfrm>
        <a:graphic>
          <a:graphicData uri="http://schemas.openxmlformats.org/drawingml/2006/table">
            <a:tbl>
              <a:tblPr/>
              <a:tblGrid>
                <a:gridCol w="2175275">
                  <a:extLst>
                    <a:ext uri="{9D8B030D-6E8A-4147-A177-3AD203B41FA5}">
                      <a16:colId xmlns:a16="http://schemas.microsoft.com/office/drawing/2014/main" val="20000"/>
                    </a:ext>
                  </a:extLst>
                </a:gridCol>
                <a:gridCol w="2046676">
                  <a:extLst>
                    <a:ext uri="{9D8B030D-6E8A-4147-A177-3AD203B41FA5}">
                      <a16:colId xmlns:a16="http://schemas.microsoft.com/office/drawing/2014/main" val="20001"/>
                    </a:ext>
                  </a:extLst>
                </a:gridCol>
                <a:gridCol w="2175275">
                  <a:extLst>
                    <a:ext uri="{9D8B030D-6E8A-4147-A177-3AD203B41FA5}">
                      <a16:colId xmlns:a16="http://schemas.microsoft.com/office/drawing/2014/main" val="20002"/>
                    </a:ext>
                  </a:extLst>
                </a:gridCol>
                <a:gridCol w="2175275">
                  <a:extLst>
                    <a:ext uri="{9D8B030D-6E8A-4147-A177-3AD203B41FA5}">
                      <a16:colId xmlns:a16="http://schemas.microsoft.com/office/drawing/2014/main" val="20003"/>
                    </a:ext>
                  </a:extLst>
                </a:gridCol>
              </a:tblGrid>
              <a:tr h="664390">
                <a:tc>
                  <a:txBody>
                    <a:bodyPr/>
                    <a:lstStyle/>
                    <a:p>
                      <a:pPr>
                        <a:lnSpc>
                          <a:spcPct val="100000"/>
                        </a:lnSpc>
                        <a:spcAft>
                          <a:spcPts val="0"/>
                        </a:spcAft>
                      </a:pPr>
                      <a:r>
                        <a:rPr lang="zh-TW" sz="2000" kern="100" dirty="0">
                          <a:latin typeface="Times New Roman"/>
                          <a:ea typeface="標楷體"/>
                        </a:rPr>
                        <a:t>時期</a:t>
                      </a:r>
                      <a:endParaRPr lang="zh-TW" sz="2000" kern="100" dirty="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dirty="0">
                          <a:latin typeface="Times New Roman"/>
                          <a:ea typeface="標楷體"/>
                        </a:rPr>
                        <a:t>評量構面</a:t>
                      </a:r>
                      <a:endParaRPr lang="zh-TW" sz="2000" kern="100" dirty="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a:latin typeface="Times New Roman"/>
                          <a:ea typeface="標楷體"/>
                        </a:rPr>
                        <a:t>績效評量指標</a:t>
                      </a:r>
                      <a:endParaRPr lang="zh-TW" sz="2000" kern="10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a:latin typeface="Times New Roman"/>
                          <a:ea typeface="標楷體"/>
                        </a:rPr>
                        <a:t>基本指標</a:t>
                      </a:r>
                      <a:endParaRPr lang="zh-TW" sz="2000" kern="100">
                        <a:latin typeface="Times New Roman"/>
                        <a:ea typeface="新細明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69746">
                <a:tc rowSpan="5">
                  <a:txBody>
                    <a:bodyPr/>
                    <a:lstStyle/>
                    <a:p>
                      <a:pPr>
                        <a:lnSpc>
                          <a:spcPct val="100000"/>
                        </a:lnSpc>
                        <a:spcAft>
                          <a:spcPts val="0"/>
                        </a:spcAft>
                      </a:pPr>
                      <a:r>
                        <a:rPr lang="zh-TW" sz="2000" kern="100">
                          <a:latin typeface="Times New Roman"/>
                          <a:ea typeface="標楷體"/>
                        </a:rPr>
                        <a:t>成本節制期與支付改革期</a:t>
                      </a:r>
                      <a:endParaRPr lang="zh-TW" sz="2000" kern="10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nSpc>
                          <a:spcPct val="100000"/>
                        </a:lnSpc>
                        <a:spcAft>
                          <a:spcPts val="0"/>
                        </a:spcAft>
                      </a:pPr>
                      <a:r>
                        <a:rPr lang="zh-TW" sz="2000" kern="100" dirty="0">
                          <a:latin typeface="Times New Roman"/>
                          <a:ea typeface="標楷體"/>
                        </a:rPr>
                        <a:t>財務公平性</a:t>
                      </a:r>
                      <a:endParaRPr lang="zh-TW" sz="2000" kern="100" dirty="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zh-TW" sz="2000" kern="100">
                          <a:latin typeface="Times New Roman"/>
                          <a:ea typeface="標楷體"/>
                        </a:rPr>
                        <a:t>專家對於健保財務社會性公平之感受</a:t>
                      </a:r>
                      <a:endParaRPr lang="zh-TW" sz="2000" kern="10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endParaRPr lang="en-US" sz="2000" kern="100">
                        <a:latin typeface="Times New Roman"/>
                        <a:ea typeface="標楷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69746">
                <a:tc vMerge="1">
                  <a:txBody>
                    <a:bodyPr/>
                    <a:lstStyle/>
                    <a:p>
                      <a:endParaRPr lang="zh-TW" altLang="en-US"/>
                    </a:p>
                  </a:txBody>
                  <a:tcPr/>
                </a:tc>
                <a:tc vMerge="1">
                  <a:txBody>
                    <a:bodyPr/>
                    <a:lstStyle/>
                    <a:p>
                      <a:endParaRPr lang="zh-TW" altLang="en-US"/>
                    </a:p>
                  </a:txBody>
                  <a:tcPr/>
                </a:tc>
                <a:tc>
                  <a:txBody>
                    <a:bodyPr/>
                    <a:lstStyle/>
                    <a:p>
                      <a:pPr>
                        <a:lnSpc>
                          <a:spcPct val="100000"/>
                        </a:lnSpc>
                        <a:spcAft>
                          <a:spcPts val="0"/>
                        </a:spcAft>
                      </a:pPr>
                      <a:r>
                        <a:rPr lang="zh-TW" sz="2000" kern="100" dirty="0">
                          <a:latin typeface="Times New Roman"/>
                          <a:ea typeface="標楷體"/>
                        </a:rPr>
                        <a:t>民眾對於健保財務社會性公平之感受</a:t>
                      </a:r>
                      <a:endParaRPr lang="zh-TW" sz="2000" kern="100" dirty="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endParaRPr lang="en-US" sz="2000" kern="100">
                        <a:latin typeface="Times New Roman"/>
                        <a:ea typeface="標楷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34873">
                <a:tc vMerge="1">
                  <a:txBody>
                    <a:bodyPr/>
                    <a:lstStyle/>
                    <a:p>
                      <a:endParaRPr lang="zh-TW" altLang="en-US"/>
                    </a:p>
                  </a:txBody>
                  <a:tcPr/>
                </a:tc>
                <a:tc rowSpan="2">
                  <a:txBody>
                    <a:bodyPr/>
                    <a:lstStyle/>
                    <a:p>
                      <a:pPr>
                        <a:lnSpc>
                          <a:spcPct val="100000"/>
                        </a:lnSpc>
                        <a:spcAft>
                          <a:spcPts val="0"/>
                        </a:spcAft>
                      </a:pPr>
                      <a:r>
                        <a:rPr lang="zh-TW" sz="2000" kern="100">
                          <a:latin typeface="Times New Roman"/>
                          <a:ea typeface="標楷體"/>
                        </a:rPr>
                        <a:t>政策效能性</a:t>
                      </a:r>
                      <a:endParaRPr lang="zh-TW" sz="2000" kern="10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nSpc>
                          <a:spcPct val="100000"/>
                        </a:lnSpc>
                        <a:spcAft>
                          <a:spcPts val="0"/>
                        </a:spcAft>
                      </a:pPr>
                      <a:endParaRPr lang="en-US" sz="2000" kern="100" dirty="0">
                        <a:latin typeface="Times New Roman"/>
                        <a:ea typeface="標楷體"/>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a:latin typeface="Times New Roman"/>
                          <a:ea typeface="標楷體"/>
                        </a:rPr>
                        <a:t>嬰兒死亡率</a:t>
                      </a:r>
                      <a:endParaRPr lang="zh-TW" sz="2000" kern="100">
                        <a:latin typeface="Times New Roman"/>
                        <a:ea typeface="新細明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34873">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nSpc>
                          <a:spcPct val="100000"/>
                        </a:lnSpc>
                        <a:spcAft>
                          <a:spcPts val="0"/>
                        </a:spcAft>
                      </a:pPr>
                      <a:r>
                        <a:rPr lang="zh-TW" sz="2000" kern="100" dirty="0">
                          <a:latin typeface="Times New Roman"/>
                          <a:ea typeface="標楷體"/>
                        </a:rPr>
                        <a:t>國民平均餘命</a:t>
                      </a:r>
                      <a:endParaRPr lang="zh-TW" sz="2000" kern="100" dirty="0">
                        <a:latin typeface="Times New Roman"/>
                        <a:ea typeface="新細明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869746">
                <a:tc vMerge="1">
                  <a:txBody>
                    <a:bodyPr/>
                    <a:lstStyle/>
                    <a:p>
                      <a:endParaRPr lang="zh-TW" altLang="en-US"/>
                    </a:p>
                  </a:txBody>
                  <a:tcPr/>
                </a:tc>
                <a:tc>
                  <a:txBody>
                    <a:bodyPr/>
                    <a:lstStyle/>
                    <a:p>
                      <a:pPr>
                        <a:lnSpc>
                          <a:spcPct val="100000"/>
                        </a:lnSpc>
                        <a:spcAft>
                          <a:spcPts val="0"/>
                        </a:spcAft>
                      </a:pPr>
                      <a:r>
                        <a:rPr lang="zh-TW" sz="2000" kern="100">
                          <a:latin typeface="Times New Roman"/>
                          <a:ea typeface="標楷體"/>
                        </a:rPr>
                        <a:t>服務效率性</a:t>
                      </a:r>
                      <a:endParaRPr lang="zh-TW" sz="2000" kern="10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dirty="0">
                          <a:latin typeface="Times New Roman"/>
                          <a:ea typeface="標楷體"/>
                        </a:rPr>
                        <a:t>長期住院案件之改善率</a:t>
                      </a:r>
                      <a:endParaRPr lang="zh-TW" sz="2000" kern="100" dirty="0">
                        <a:latin typeface="Times New Roman"/>
                        <a:ea typeface="新細明體"/>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TW" sz="2000" kern="100" dirty="0">
                          <a:latin typeface="Times New Roman"/>
                          <a:ea typeface="標楷體"/>
                        </a:rPr>
                        <a:t>全國醫療支出</a:t>
                      </a:r>
                      <a:r>
                        <a:rPr lang="zh-TW" sz="2000" kern="0" dirty="0">
                          <a:latin typeface="Times New Roman"/>
                          <a:ea typeface="標楷體"/>
                        </a:rPr>
                        <a:t>占</a:t>
                      </a:r>
                      <a:r>
                        <a:rPr lang="en-US" sz="2000" kern="100" dirty="0">
                          <a:latin typeface="Times New Roman"/>
                          <a:ea typeface="標楷體"/>
                        </a:rPr>
                        <a:t>GDP</a:t>
                      </a:r>
                      <a:r>
                        <a:rPr lang="zh-TW" sz="2000" kern="100" dirty="0">
                          <a:latin typeface="Times New Roman"/>
                          <a:ea typeface="標楷體"/>
                        </a:rPr>
                        <a:t>之比例</a:t>
                      </a:r>
                      <a:endParaRPr lang="zh-TW" sz="2000" kern="100" dirty="0">
                        <a:latin typeface="Times New Roman"/>
                        <a:ea typeface="新細明體"/>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6495838-D08B-18BE-2C73-E4D5C72E3179}"/>
              </a:ext>
            </a:extLst>
          </p:cNvPr>
          <p:cNvSpPr>
            <a:spLocks noGrp="1"/>
          </p:cNvSpPr>
          <p:nvPr>
            <p:ph type="title" idx="4294967295"/>
          </p:nvPr>
        </p:nvSpPr>
        <p:spPr/>
        <p:txBody>
          <a:bodyPr/>
          <a:lstStyle/>
          <a:p>
            <a:pPr>
              <a:defRPr/>
            </a:pPr>
            <a:r>
              <a:rPr lang="zh-TW" altLang="zh-TW" dirty="0">
                <a:solidFill>
                  <a:schemeClr val="accent3">
                    <a:shade val="75000"/>
                  </a:schemeClr>
                </a:solidFill>
                <a:latin typeface="+mj-lt"/>
              </a:rPr>
              <a:t>各健保時期之基本指標與績效評量指標</a:t>
            </a:r>
            <a:endParaRPr lang="zh-TW" altLang="en-US" dirty="0">
              <a:solidFill>
                <a:schemeClr val="accent3">
                  <a:shade val="75000"/>
                </a:schemeClr>
              </a:solidFill>
              <a:latin typeface="+mj-lt"/>
            </a:endParaRPr>
          </a:p>
        </p:txBody>
      </p:sp>
      <p:sp>
        <p:nvSpPr>
          <p:cNvPr id="72707" name="投影片編號版面配置區 3">
            <a:extLst>
              <a:ext uri="{FF2B5EF4-FFF2-40B4-BE49-F238E27FC236}">
                <a16:creationId xmlns:a16="http://schemas.microsoft.com/office/drawing/2014/main" id="{EE8714A3-3AAB-5700-6C31-8513F3BEA370}"/>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97D132E0-9C3F-4586-A467-5D86B129CE6A}"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59</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graphicFrame>
        <p:nvGraphicFramePr>
          <p:cNvPr id="136240" name="Group 48">
            <a:extLst>
              <a:ext uri="{FF2B5EF4-FFF2-40B4-BE49-F238E27FC236}">
                <a16:creationId xmlns:a16="http://schemas.microsoft.com/office/drawing/2014/main" id="{387A90A7-8A90-9B98-F8E7-FE3245D5FFA9}"/>
              </a:ext>
            </a:extLst>
          </p:cNvPr>
          <p:cNvGraphicFramePr>
            <a:graphicFrameLocks noGrp="1"/>
          </p:cNvGraphicFramePr>
          <p:nvPr/>
        </p:nvGraphicFramePr>
        <p:xfrm>
          <a:off x="142875" y="1214438"/>
          <a:ext cx="8532813" cy="5426075"/>
        </p:xfrm>
        <a:graphic>
          <a:graphicData uri="http://schemas.openxmlformats.org/drawingml/2006/table">
            <a:tbl>
              <a:tblPr/>
              <a:tblGrid>
                <a:gridCol w="1476375">
                  <a:extLst>
                    <a:ext uri="{9D8B030D-6E8A-4147-A177-3AD203B41FA5}">
                      <a16:colId xmlns:a16="http://schemas.microsoft.com/office/drawing/2014/main" val="20000"/>
                    </a:ext>
                  </a:extLst>
                </a:gridCol>
                <a:gridCol w="1368425">
                  <a:extLst>
                    <a:ext uri="{9D8B030D-6E8A-4147-A177-3AD203B41FA5}">
                      <a16:colId xmlns:a16="http://schemas.microsoft.com/office/drawing/2014/main" val="20001"/>
                    </a:ext>
                  </a:extLst>
                </a:gridCol>
                <a:gridCol w="2736850">
                  <a:extLst>
                    <a:ext uri="{9D8B030D-6E8A-4147-A177-3AD203B41FA5}">
                      <a16:colId xmlns:a16="http://schemas.microsoft.com/office/drawing/2014/main" val="20002"/>
                    </a:ext>
                  </a:extLst>
                </a:gridCol>
                <a:gridCol w="2951163">
                  <a:extLst>
                    <a:ext uri="{9D8B030D-6E8A-4147-A177-3AD203B41FA5}">
                      <a16:colId xmlns:a16="http://schemas.microsoft.com/office/drawing/2014/main" val="20003"/>
                    </a:ext>
                  </a:extLst>
                </a:gridCol>
              </a:tblGrid>
              <a:tr h="33494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時期</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評量構面</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績效評量指標</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基本指標</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55599">
                <a:tc rowSpan="9">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成熟整合期</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制度課責性</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訴願會提供申訴管道的案件處理平均時間</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民眾對於健保制度的滿意度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8608">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訴願會提供申訴管道的案件處理結果</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extLst>
                  <a:ext uri="{0D108BD9-81ED-4DB2-BD59-A6C34878D82A}">
                    <a16:rowId xmlns:a16="http://schemas.microsoft.com/office/drawing/2014/main" val="10002"/>
                  </a:ext>
                </a:extLst>
              </a:tr>
              <a:tr h="655599">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爭議審議委員會提供申訴管道的案件類型</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民眾對於健保局提供申訴管道的服務滿意度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5599">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爭議審議委員會提供申訴管道的案件數量</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extLst>
                  <a:ext uri="{0D108BD9-81ED-4DB2-BD59-A6C34878D82A}">
                    <a16:rowId xmlns:a16="http://schemas.microsoft.com/office/drawing/2014/main" val="10004"/>
                  </a:ext>
                </a:extLst>
              </a:tr>
              <a:tr h="655599">
                <a:tc vMerge="1">
                  <a:txBody>
                    <a:bodyPr/>
                    <a:lstStyle/>
                    <a:p>
                      <a:endParaRPr lang="zh-TW" altLang="en-US"/>
                    </a:p>
                  </a:txBody>
                  <a:tcPr/>
                </a:tc>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資訊公開性</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民眾對於健保財務資訊公開情形的滿意度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民眾對於醫療院所服務之滿意度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48608">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健保局的網站強化公開資訊透明度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Times New Roman" pitchFamily="18" charset="0"/>
                        <a:ea typeface="標楷體" pitchFamily="65"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548608">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健保局的網站強化公開資訊便捷性</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Times New Roman" pitchFamily="18" charset="0"/>
                        <a:ea typeface="標楷體" pitchFamily="65"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548608">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民眾對於健保局宣導工作之滿意度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Times New Roman" pitchFamily="18" charset="0"/>
                        <a:ea typeface="標楷體" pitchFamily="65"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4304">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財務合理性</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a:ln>
                            <a:noFill/>
                          </a:ln>
                          <a:solidFill>
                            <a:schemeClr val="tx1"/>
                          </a:solidFill>
                          <a:effectLst/>
                          <a:latin typeface="Times New Roman" pitchFamily="18" charset="0"/>
                          <a:ea typeface="標楷體" pitchFamily="65" charset="-120"/>
                        </a:rPr>
                        <a:t>健保財務合理程度</a:t>
                      </a:r>
                      <a:endParaRPr kumimoji="0" lang="zh-TW" altLang="en-US" sz="1800" b="0" i="0" u="none" strike="noStrike" cap="none" normalizeH="0" baseline="0">
                        <a:ln>
                          <a:noFill/>
                        </a:ln>
                        <a:solidFill>
                          <a:schemeClr val="tx1"/>
                        </a:solidFill>
                        <a:effectLst/>
                        <a:latin typeface="Times New Roman" pitchFamily="18" charset="0"/>
                        <a:ea typeface="新細明體" pitchFamily="18" charset="-120"/>
                      </a:endParaRPr>
                    </a:p>
                  </a:txBody>
                  <a:tcPr marL="67650" marR="6765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1800" b="0" i="0" u="none" strike="noStrike" cap="none" normalizeH="0" baseline="0">
                        <a:ln>
                          <a:noFill/>
                        </a:ln>
                        <a:solidFill>
                          <a:schemeClr val="tx1"/>
                        </a:solidFill>
                        <a:effectLst/>
                        <a:latin typeface="Times New Roman" pitchFamily="18" charset="0"/>
                        <a:ea typeface="標楷體" pitchFamily="65" charset="-120"/>
                      </a:endParaRPr>
                    </a:p>
                  </a:txBody>
                  <a:tcPr marL="67650" marR="6765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內容版面配置區 2">
            <a:extLst>
              <a:ext uri="{FF2B5EF4-FFF2-40B4-BE49-F238E27FC236}">
                <a16:creationId xmlns:a16="http://schemas.microsoft.com/office/drawing/2014/main" id="{30A0EA1B-3CB0-09F3-5EF3-56A1710DD5CA}"/>
              </a:ext>
            </a:extLst>
          </p:cNvPr>
          <p:cNvSpPr>
            <a:spLocks noGrp="1"/>
          </p:cNvSpPr>
          <p:nvPr>
            <p:ph sz="quarter" idx="4294967295"/>
          </p:nvPr>
        </p:nvSpPr>
        <p:spPr>
          <a:xfrm>
            <a:off x="3286125" y="2643188"/>
            <a:ext cx="3055938" cy="1830387"/>
          </a:xfrm>
        </p:spPr>
        <p:txBody>
          <a:bodyPr/>
          <a:lstStyle/>
          <a:p>
            <a:pPr eaLnBrk="1" hangingPunct="1">
              <a:buFont typeface="Wingdings 2" panose="05020102010507070707" pitchFamily="18" charset="2"/>
              <a:buNone/>
            </a:pPr>
            <a:r>
              <a:rPr lang="zh-TW" altLang="en-US" sz="4400"/>
              <a:t>謝謝聆聽</a:t>
            </a:r>
            <a:endParaRPr lang="en-US" altLang="zh-TW" sz="4400"/>
          </a:p>
          <a:p>
            <a:pPr eaLnBrk="1" hangingPunct="1">
              <a:buFont typeface="Wingdings 2" panose="05020102010507070707" pitchFamily="18" charset="2"/>
              <a:buNone/>
            </a:pPr>
            <a:r>
              <a:rPr lang="zh-TW" altLang="en-US" sz="4400"/>
              <a:t>敬請指教</a:t>
            </a:r>
          </a:p>
        </p:txBody>
      </p:sp>
      <p:sp>
        <p:nvSpPr>
          <p:cNvPr id="73731" name="投影片編號版面配置區 3">
            <a:extLst>
              <a:ext uri="{FF2B5EF4-FFF2-40B4-BE49-F238E27FC236}">
                <a16:creationId xmlns:a16="http://schemas.microsoft.com/office/drawing/2014/main" id="{CF3A39F7-32D4-31D0-EC2F-D78A3440C780}"/>
              </a:ext>
            </a:extLst>
          </p:cNvPr>
          <p:cNvSpPr txBox="1">
            <a:spLocks noGrp="1"/>
          </p:cNvSpPr>
          <p:nvPr/>
        </p:nvSpPr>
        <p:spPr bwMode="auto">
          <a:xfrm>
            <a:off x="4362450" y="1027113"/>
            <a:ext cx="45720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fld id="{7A779E72-B87F-447A-828A-3CFF5111984A}" type="slidenum">
              <a:rPr kumimoji="0" lang="zh-TW" altLang="en-US" sz="1600">
                <a:solidFill>
                  <a:srgbClr val="AB2627"/>
                </a:solidFill>
                <a:latin typeface="Times New Roman" panose="02020603050405020304" pitchFamily="18" charset="0"/>
                <a:ea typeface="標楷體" panose="03000509000000000000" pitchFamily="65" charset="-120"/>
              </a:rPr>
              <a:pPr algn="ctr" eaLnBrk="1" hangingPunct="1"/>
              <a:t>60</a:t>
            </a:fld>
            <a:endParaRPr kumimoji="0" lang="en-US" altLang="zh-TW" sz="1600">
              <a:solidFill>
                <a:srgbClr val="AB2627"/>
              </a:solidFill>
              <a:latin typeface="Times New Roman" panose="02020603050405020304" pitchFamily="18" charset="0"/>
              <a:ea typeface="標楷體" panose="03000509000000000000" pitchFamily="65" charset="-12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市鎮">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市鎮">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274</TotalTime>
  <Words>4540</Words>
  <Application>Microsoft Office PowerPoint</Application>
  <PresentationFormat>如螢幕大小 (4:3)</PresentationFormat>
  <Paragraphs>831</Paragraphs>
  <Slides>60</Slides>
  <Notes>0</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60</vt:i4>
      </vt:variant>
    </vt:vector>
  </HeadingPairs>
  <TitlesOfParts>
    <vt:vector size="69" baseType="lpstr">
      <vt:lpstr>Arial</vt:lpstr>
      <vt:lpstr>新細明體</vt:lpstr>
      <vt:lpstr>Times New Roman</vt:lpstr>
      <vt:lpstr>標楷體</vt:lpstr>
      <vt:lpstr>Wingdings 2</vt:lpstr>
      <vt:lpstr>Wingdings</vt:lpstr>
      <vt:lpstr>Calibri</vt:lpstr>
      <vt:lpstr>Constantia</vt:lpstr>
      <vt:lpstr>市鎮</vt:lpstr>
      <vt:lpstr>從民眾觀點建構健保評量指標第二年研究 委託研究報告</vt:lpstr>
      <vt:lpstr>綱要</vt:lpstr>
      <vt:lpstr>研究背景與目的</vt:lpstr>
      <vt:lpstr>研究方法</vt:lpstr>
      <vt:lpstr>PowerPoint 簡報</vt:lpstr>
      <vt:lpstr>政策德菲法之設計</vt:lpstr>
      <vt:lpstr>PowerPoint 簡報</vt:lpstr>
      <vt:lpstr>研究對象描述</vt:lpstr>
      <vt:lpstr>政策德菲法問卷寄發與回收時間與份數統計</vt:lpstr>
      <vt:lpstr>對於健保政策評量構面共識意見</vt:lpstr>
      <vt:lpstr>對於健保政策評量指標之共識意見</vt:lpstr>
      <vt:lpstr>對於健保政策評量指標之共識意見</vt:lpstr>
      <vt:lpstr>對於健保政策評量指標之共識意見</vt:lpstr>
      <vt:lpstr>對於健保政策評量指標之共識意見</vt:lpstr>
      <vt:lpstr>PowerPoint 簡報</vt:lpstr>
      <vt:lpstr>問卷設計與調查內容</vt:lpstr>
      <vt:lpstr>PowerPoint 簡報</vt:lpstr>
      <vt:lpstr>民眾上次看病經驗對於健保滿意度之影響分析</vt:lpstr>
      <vt:lpstr>民眾對於上次看病會影響其健保滿意度之原因分析 (複選題)</vt:lpstr>
      <vt:lpstr>民眾對於上次看病不會影響其健保滿意度之原因分析 (複選題)</vt:lpstr>
      <vt:lpstr>民眾對於健保滿意度評價之關連性分析 (複選題)</vt:lpstr>
      <vt:lpstr>PowerPoint 簡報</vt:lpstr>
      <vt:lpstr>民眾對於政府宣導資訊之印象分析</vt:lpstr>
      <vt:lpstr>民眾對於健保財務資訊的公開程度滿意度分析</vt:lpstr>
      <vt:lpstr>民眾對於目前健保虧損金額的認知分析</vt:lpstr>
      <vt:lpstr>民眾對於健保財務虧損可能影響對於民眾照顧之意見分析</vt:lpstr>
      <vt:lpstr>受訪民眾表示會擔心健保財務虧損而影響民眾照顧的理由</vt:lpstr>
      <vt:lpstr>民眾對於與健保相關事務煩惱問題之意見分析(複選題)</vt:lpstr>
      <vt:lpstr>PowerPoint 簡報</vt:lpstr>
      <vt:lpstr>民眾對於看病常必須另外花錢之意見分析</vt:lpstr>
      <vt:lpstr>民眾對於看病需要自費會影響健保滿意度之意見分析</vt:lpstr>
      <vt:lpstr>民眾對於健保三個委員會之認知意見分析</vt:lpstr>
      <vt:lpstr>民眾對於三個委員會的認知分析(複選題)</vt:lpstr>
      <vt:lpstr>民眾對於想瞭解三個委員會會議紀錄之意見分析</vt:lpstr>
      <vt:lpstr>研究發現</vt:lpstr>
      <vt:lpstr>研究發現</vt:lpstr>
      <vt:lpstr>研究發現</vt:lpstr>
      <vt:lpstr>研究發現</vt:lpstr>
      <vt:lpstr>研究發現</vt:lpstr>
      <vt:lpstr>研究發現</vt:lpstr>
      <vt:lpstr>研究發現</vt:lpstr>
      <vt:lpstr>研究發現</vt:lpstr>
      <vt:lpstr>PowerPoint 簡報</vt:lpstr>
      <vt:lpstr>健保評量指標與相關資料</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健保政策評量指標的資訊蒐集與揭露方式</vt:lpstr>
      <vt:lpstr>建議事項</vt:lpstr>
      <vt:lpstr>建議事項</vt:lpstr>
      <vt:lpstr>建議事項</vt:lpstr>
      <vt:lpstr>各健保時期之基本指標與績效評量指標</vt:lpstr>
      <vt:lpstr>各健保時期之基本指標與績效評量指標</vt:lpstr>
      <vt:lpstr>各健保時期之基本指標與績效評量指標</vt:lpstr>
      <vt:lpstr>PowerPoint 簡報</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36</cp:revision>
  <dcterms:created xsi:type="dcterms:W3CDTF">2009-12-12T15:33:07Z</dcterms:created>
  <dcterms:modified xsi:type="dcterms:W3CDTF">2026-04-02T01:01:24Z</dcterms:modified>
  <cp:category> </cp:category>
</cp:coreProperties>
</file>