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notesSlides/notesSlide15.xml" ContentType="application/vnd.openxmlformats-officedocument.presentationml.notesSlide+xml"/>
  <Override PartName="/ppt/charts/chart4.xml" ContentType="application/vnd.openxmlformats-officedocument.drawingml.chart+xml"/>
  <Override PartName="/ppt/theme/themeOverride4.xml" ContentType="application/vnd.openxmlformats-officedocument.themeOverride+xml"/>
  <Override PartName="/ppt/charts/chart5.xml" ContentType="application/vnd.openxmlformats-officedocument.drawingml.chart+xml"/>
  <Override PartName="/ppt/theme/themeOverride5.xml" ContentType="application/vnd.openxmlformats-officedocument.themeOverride+xml"/>
  <Override PartName="/ppt/notesSlides/notesSlide16.xml" ContentType="application/vnd.openxmlformats-officedocument.presentationml.notesSlide+xml"/>
  <Override PartName="/ppt/charts/chart6.xml" ContentType="application/vnd.openxmlformats-officedocument.drawingml.chart+xml"/>
  <Override PartName="/ppt/theme/themeOverride6.xml" ContentType="application/vnd.openxmlformats-officedocument.themeOverride+xml"/>
  <Override PartName="/ppt/charts/chart7.xml" ContentType="application/vnd.openxmlformats-officedocument.drawingml.chart+xml"/>
  <Override PartName="/ppt/theme/themeOverride7.xml" ContentType="application/vnd.openxmlformats-officedocument.themeOverr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8.xml" ContentType="application/vnd.openxmlformats-officedocument.drawingml.chart+xml"/>
  <Override PartName="/ppt/theme/themeOverride8.xml" ContentType="application/vnd.openxmlformats-officedocument.themeOverride+xml"/>
  <Override PartName="/ppt/charts/chart9.xml" ContentType="application/vnd.openxmlformats-officedocument.drawingml.chart+xml"/>
  <Override PartName="/ppt/theme/themeOverride9.xml" ContentType="application/vnd.openxmlformats-officedocument.themeOverr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47"/>
  </p:notesMasterIdLst>
  <p:handoutMasterIdLst>
    <p:handoutMasterId r:id="rId48"/>
  </p:handoutMasterIdLst>
  <p:sldIdLst>
    <p:sldId id="510" r:id="rId3"/>
    <p:sldId id="511" r:id="rId4"/>
    <p:sldId id="586" r:id="rId5"/>
    <p:sldId id="602" r:id="rId6"/>
    <p:sldId id="611" r:id="rId7"/>
    <p:sldId id="599" r:id="rId8"/>
    <p:sldId id="588" r:id="rId9"/>
    <p:sldId id="603" r:id="rId10"/>
    <p:sldId id="604" r:id="rId11"/>
    <p:sldId id="605" r:id="rId12"/>
    <p:sldId id="606" r:id="rId13"/>
    <p:sldId id="607" r:id="rId14"/>
    <p:sldId id="385" r:id="rId15"/>
    <p:sldId id="634" r:id="rId16"/>
    <p:sldId id="635" r:id="rId17"/>
    <p:sldId id="648" r:id="rId18"/>
    <p:sldId id="636" r:id="rId19"/>
    <p:sldId id="637" r:id="rId20"/>
    <p:sldId id="539" r:id="rId21"/>
    <p:sldId id="623" r:id="rId22"/>
    <p:sldId id="624" r:id="rId23"/>
    <p:sldId id="629" r:id="rId24"/>
    <p:sldId id="630" r:id="rId25"/>
    <p:sldId id="631" r:id="rId26"/>
    <p:sldId id="632" r:id="rId27"/>
    <p:sldId id="641" r:id="rId28"/>
    <p:sldId id="633" r:id="rId29"/>
    <p:sldId id="650" r:id="rId30"/>
    <p:sldId id="651" r:id="rId31"/>
    <p:sldId id="652" r:id="rId32"/>
    <p:sldId id="649" r:id="rId33"/>
    <p:sldId id="653" r:id="rId34"/>
    <p:sldId id="654" r:id="rId35"/>
    <p:sldId id="655" r:id="rId36"/>
    <p:sldId id="642" r:id="rId37"/>
    <p:sldId id="643" r:id="rId38"/>
    <p:sldId id="644" r:id="rId39"/>
    <p:sldId id="645" r:id="rId40"/>
    <p:sldId id="600" r:id="rId41"/>
    <p:sldId id="570" r:id="rId42"/>
    <p:sldId id="578" r:id="rId43"/>
    <p:sldId id="622" r:id="rId44"/>
    <p:sldId id="571" r:id="rId45"/>
    <p:sldId id="597" r:id="rId46"/>
  </p:sldIdLst>
  <p:sldSz cx="9144000" cy="6858000" type="screen4x3"/>
  <p:notesSz cx="6797675" cy="9926638"/>
  <p:defaultTextStyle>
    <a:defPPr>
      <a:defRPr lang="zh-TW"/>
    </a:defPPr>
    <a:lvl1pPr algn="l" rtl="0" fontAlgn="base">
      <a:spcBef>
        <a:spcPct val="0"/>
      </a:spcBef>
      <a:spcAft>
        <a:spcPct val="0"/>
      </a:spcAft>
      <a:defRPr kumimoji="1" sz="2400" kern="1200">
        <a:solidFill>
          <a:schemeClr val="tx1"/>
        </a:solidFill>
        <a:latin typeface="Times New Roman" panose="02020603050405020304" pitchFamily="18" charset="0"/>
        <a:ea typeface="新細明體" panose="02020500000000000000" pitchFamily="18" charset="-120"/>
        <a:cs typeface="+mn-cs"/>
      </a:defRPr>
    </a:lvl1pPr>
    <a:lvl2pPr marL="457200" algn="l" rtl="0" fontAlgn="base">
      <a:spcBef>
        <a:spcPct val="0"/>
      </a:spcBef>
      <a:spcAft>
        <a:spcPct val="0"/>
      </a:spcAft>
      <a:defRPr kumimoji="1" sz="2400" kern="1200">
        <a:solidFill>
          <a:schemeClr val="tx1"/>
        </a:solidFill>
        <a:latin typeface="Times New Roman" panose="02020603050405020304" pitchFamily="18" charset="0"/>
        <a:ea typeface="新細明體" panose="02020500000000000000" pitchFamily="18" charset="-120"/>
        <a:cs typeface="+mn-cs"/>
      </a:defRPr>
    </a:lvl2pPr>
    <a:lvl3pPr marL="914400" algn="l" rtl="0" fontAlgn="base">
      <a:spcBef>
        <a:spcPct val="0"/>
      </a:spcBef>
      <a:spcAft>
        <a:spcPct val="0"/>
      </a:spcAft>
      <a:defRPr kumimoji="1" sz="2400" kern="1200">
        <a:solidFill>
          <a:schemeClr val="tx1"/>
        </a:solidFill>
        <a:latin typeface="Times New Roman" panose="02020603050405020304" pitchFamily="18" charset="0"/>
        <a:ea typeface="新細明體" panose="02020500000000000000" pitchFamily="18" charset="-120"/>
        <a:cs typeface="+mn-cs"/>
      </a:defRPr>
    </a:lvl3pPr>
    <a:lvl4pPr marL="1371600" algn="l" rtl="0" fontAlgn="base">
      <a:spcBef>
        <a:spcPct val="0"/>
      </a:spcBef>
      <a:spcAft>
        <a:spcPct val="0"/>
      </a:spcAft>
      <a:defRPr kumimoji="1" sz="2400" kern="1200">
        <a:solidFill>
          <a:schemeClr val="tx1"/>
        </a:solidFill>
        <a:latin typeface="Times New Roman" panose="02020603050405020304" pitchFamily="18" charset="0"/>
        <a:ea typeface="新細明體" panose="02020500000000000000" pitchFamily="18" charset="-120"/>
        <a:cs typeface="+mn-cs"/>
      </a:defRPr>
    </a:lvl4pPr>
    <a:lvl5pPr marL="1828800" algn="l" rtl="0" fontAlgn="base">
      <a:spcBef>
        <a:spcPct val="0"/>
      </a:spcBef>
      <a:spcAft>
        <a:spcPct val="0"/>
      </a:spcAft>
      <a:defRPr kumimoji="1" sz="2400" kern="1200">
        <a:solidFill>
          <a:schemeClr val="tx1"/>
        </a:solidFill>
        <a:latin typeface="Times New Roman" panose="02020603050405020304" pitchFamily="18" charset="0"/>
        <a:ea typeface="新細明體" panose="02020500000000000000" pitchFamily="18" charset="-120"/>
        <a:cs typeface="+mn-cs"/>
      </a:defRPr>
    </a:lvl5pPr>
    <a:lvl6pPr marL="2286000" algn="l" defTabSz="914400" rtl="0" eaLnBrk="1" latinLnBrk="0" hangingPunct="1">
      <a:defRPr kumimoji="1" sz="2400" kern="1200">
        <a:solidFill>
          <a:schemeClr val="tx1"/>
        </a:solidFill>
        <a:latin typeface="Times New Roman" panose="02020603050405020304" pitchFamily="18" charset="0"/>
        <a:ea typeface="新細明體" panose="02020500000000000000" pitchFamily="18" charset="-120"/>
        <a:cs typeface="+mn-cs"/>
      </a:defRPr>
    </a:lvl6pPr>
    <a:lvl7pPr marL="2743200" algn="l" defTabSz="914400" rtl="0" eaLnBrk="1" latinLnBrk="0" hangingPunct="1">
      <a:defRPr kumimoji="1" sz="2400" kern="1200">
        <a:solidFill>
          <a:schemeClr val="tx1"/>
        </a:solidFill>
        <a:latin typeface="Times New Roman" panose="02020603050405020304" pitchFamily="18" charset="0"/>
        <a:ea typeface="新細明體" panose="02020500000000000000" pitchFamily="18" charset="-120"/>
        <a:cs typeface="+mn-cs"/>
      </a:defRPr>
    </a:lvl7pPr>
    <a:lvl8pPr marL="3200400" algn="l" defTabSz="914400" rtl="0" eaLnBrk="1" latinLnBrk="0" hangingPunct="1">
      <a:defRPr kumimoji="1" sz="2400" kern="1200">
        <a:solidFill>
          <a:schemeClr val="tx1"/>
        </a:solidFill>
        <a:latin typeface="Times New Roman" panose="02020603050405020304" pitchFamily="18" charset="0"/>
        <a:ea typeface="新細明體" panose="02020500000000000000" pitchFamily="18" charset="-120"/>
        <a:cs typeface="+mn-cs"/>
      </a:defRPr>
    </a:lvl8pPr>
    <a:lvl9pPr marL="3657600" algn="l" defTabSz="914400" rtl="0" eaLnBrk="1" latinLnBrk="0" hangingPunct="1">
      <a:defRPr kumimoji="1" sz="2400" kern="1200">
        <a:solidFill>
          <a:schemeClr val="tx1"/>
        </a:solidFill>
        <a:latin typeface="Times New Roman" panose="02020603050405020304" pitchFamily="18" charset="0"/>
        <a:ea typeface="新細明體" panose="02020500000000000000" pitchFamily="18" charset="-120"/>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p15:clr>
            <a:srgbClr val="A4A3A4"/>
          </p15:clr>
        </p15:guide>
        <p15:guide id="2" pos="214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D4665E"/>
    <a:srgbClr val="FFFFCC"/>
    <a:srgbClr val="BC7C36"/>
    <a:srgbClr val="73468C"/>
    <a:srgbClr val="86A159"/>
    <a:srgbClr val="3E7AB0"/>
    <a:srgbClr val="2563A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967" autoAdjust="0"/>
    <p:restoredTop sz="90468" autoAdjust="0"/>
  </p:normalViewPr>
  <p:slideViewPr>
    <p:cSldViewPr>
      <p:cViewPr varScale="1">
        <p:scale>
          <a:sx n="102" d="100"/>
          <a:sy n="102" d="100"/>
        </p:scale>
        <p:origin x="2040" y="318"/>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 r:id="rId19" collapse="1"/>
    </p:sldLst>
  </p:outlineViewPr>
  <p:notesTextViewPr>
    <p:cViewPr>
      <p:scale>
        <a:sx n="100" d="100"/>
        <a:sy n="100" d="100"/>
      </p:scale>
      <p:origin x="0" y="0"/>
    </p:cViewPr>
  </p:notesTextViewPr>
  <p:sorterViewPr>
    <p:cViewPr>
      <p:scale>
        <a:sx n="100" d="100"/>
        <a:sy n="100" d="100"/>
      </p:scale>
      <p:origin x="0" y="14220"/>
    </p:cViewPr>
  </p:sorterViewPr>
  <p:notesViewPr>
    <p:cSldViewPr>
      <p:cViewPr varScale="1">
        <p:scale>
          <a:sx n="51" d="100"/>
          <a:sy n="51" d="100"/>
        </p:scale>
        <p:origin x="-1980" y="-90"/>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handoutMaster" Target="handoutMasters/handoutMaster1.xml"/><Relationship Id="rId8" Type="http://schemas.openxmlformats.org/officeDocument/2006/relationships/slide" Target="slides/slide6.xml"/><Relationship Id="rId51"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_rels/viewProps.xml.rels><?xml version="1.0" encoding="UTF-8" standalone="yes"?>
<Relationships xmlns="http://schemas.openxmlformats.org/package/2006/relationships"><Relationship Id="rId8" Type="http://schemas.openxmlformats.org/officeDocument/2006/relationships/slide" Target="slides/slide31.xml"/><Relationship Id="rId13" Type="http://schemas.openxmlformats.org/officeDocument/2006/relationships/slide" Target="slides/slide36.xml"/><Relationship Id="rId18" Type="http://schemas.openxmlformats.org/officeDocument/2006/relationships/slide" Target="slides/slide41.xml"/><Relationship Id="rId3" Type="http://schemas.openxmlformats.org/officeDocument/2006/relationships/slide" Target="slides/slide6.xml"/><Relationship Id="rId7" Type="http://schemas.openxmlformats.org/officeDocument/2006/relationships/slide" Target="slides/slide30.xml"/><Relationship Id="rId12" Type="http://schemas.openxmlformats.org/officeDocument/2006/relationships/slide" Target="slides/slide35.xml"/><Relationship Id="rId17" Type="http://schemas.openxmlformats.org/officeDocument/2006/relationships/slide" Target="slides/slide40.xml"/><Relationship Id="rId2" Type="http://schemas.openxmlformats.org/officeDocument/2006/relationships/slide" Target="slides/slide5.xml"/><Relationship Id="rId16" Type="http://schemas.openxmlformats.org/officeDocument/2006/relationships/slide" Target="slides/slide39.xml"/><Relationship Id="rId1" Type="http://schemas.openxmlformats.org/officeDocument/2006/relationships/slide" Target="slides/slide3.xml"/><Relationship Id="rId6" Type="http://schemas.openxmlformats.org/officeDocument/2006/relationships/slide" Target="slides/slide29.xml"/><Relationship Id="rId11" Type="http://schemas.openxmlformats.org/officeDocument/2006/relationships/slide" Target="slides/slide34.xml"/><Relationship Id="rId5" Type="http://schemas.openxmlformats.org/officeDocument/2006/relationships/slide" Target="slides/slide28.xml"/><Relationship Id="rId15" Type="http://schemas.openxmlformats.org/officeDocument/2006/relationships/slide" Target="slides/slide38.xml"/><Relationship Id="rId10" Type="http://schemas.openxmlformats.org/officeDocument/2006/relationships/slide" Target="slides/slide33.xml"/><Relationship Id="rId19" Type="http://schemas.openxmlformats.org/officeDocument/2006/relationships/slide" Target="slides/slide43.xml"/><Relationship Id="rId4" Type="http://schemas.openxmlformats.org/officeDocument/2006/relationships/slide" Target="slides/slide13.xml"/><Relationship Id="rId9" Type="http://schemas.openxmlformats.org/officeDocument/2006/relationships/slide" Target="slides/slide32.xml"/><Relationship Id="rId14" Type="http://schemas.openxmlformats.org/officeDocument/2006/relationships/slide" Target="slides/slide37.xml"/></Relationships>
</file>

<file path=ppt/charts/_rels/chart1.xml.rels><?xml version="1.0" encoding="UTF-8" standalone="yes"?>
<Relationships xmlns="http://schemas.openxmlformats.org/package/2006/relationships"><Relationship Id="rId2" Type="http://schemas.openxmlformats.org/officeDocument/2006/relationships/oleObject" Target="file:///D:\981029&#22283;&#24314;&#23616;981109&#30740;&#35342;&#26371;\94-97&#24180;dm&#37325;&#35201;&#27298;&#26597;&#29575;.XLS"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file:///D:\981029&#22283;&#24314;&#23616;981109&#30740;&#35342;&#26371;\94-97&#24180;dm&#37325;&#35201;&#27298;&#26597;&#29575;.XLS" TargetMode="External"/><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oleObject" Target="file:///D:\981029&#22283;&#24314;&#23616;981109&#30740;&#35342;&#26371;\94-97&#24180;dm&#37325;&#35201;&#27298;&#26597;&#29575;.XLS" TargetMode="External"/><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2" Type="http://schemas.openxmlformats.org/officeDocument/2006/relationships/oleObject" Target="Book2" TargetMode="External"/><Relationship Id="rId1" Type="http://schemas.openxmlformats.org/officeDocument/2006/relationships/themeOverride" Target="../theme/themeOverride4.xml"/></Relationships>
</file>

<file path=ppt/charts/_rels/chart5.xml.rels><?xml version="1.0" encoding="UTF-8" standalone="yes"?>
<Relationships xmlns="http://schemas.openxmlformats.org/package/2006/relationships"><Relationship Id="rId2" Type="http://schemas.openxmlformats.org/officeDocument/2006/relationships/oleObject" Target="Book2" TargetMode="External"/><Relationship Id="rId1" Type="http://schemas.openxmlformats.org/officeDocument/2006/relationships/themeOverride" Target="../theme/themeOverride5.xml"/></Relationships>
</file>

<file path=ppt/charts/_rels/chart6.xml.rels><?xml version="1.0" encoding="UTF-8" standalone="yes"?>
<Relationships xmlns="http://schemas.openxmlformats.org/package/2006/relationships"><Relationship Id="rId2" Type="http://schemas.openxmlformats.org/officeDocument/2006/relationships/oleObject" Target="Book2" TargetMode="External"/><Relationship Id="rId1" Type="http://schemas.openxmlformats.org/officeDocument/2006/relationships/themeOverride" Target="../theme/themeOverride6.xml"/></Relationships>
</file>

<file path=ppt/charts/_rels/chart7.xml.rels><?xml version="1.0" encoding="UTF-8" standalone="yes"?>
<Relationships xmlns="http://schemas.openxmlformats.org/package/2006/relationships"><Relationship Id="rId2" Type="http://schemas.openxmlformats.org/officeDocument/2006/relationships/oleObject" Target="Book2" TargetMode="External"/><Relationship Id="rId1" Type="http://schemas.openxmlformats.org/officeDocument/2006/relationships/themeOverride" Target="../theme/themeOverride7.xml"/></Relationships>
</file>

<file path=ppt/charts/_rels/chart8.xml.rels><?xml version="1.0" encoding="UTF-8" standalone="yes"?>
<Relationships xmlns="http://schemas.openxmlformats.org/package/2006/relationships"><Relationship Id="rId2" Type="http://schemas.openxmlformats.org/officeDocument/2006/relationships/oleObject" Target="file:///D:\&#39640;&#34880;&#22739;&#26041;&#26696;\&#25104;&#25928;&#22577;&#21578;\9596&#39640;&#34880;&#22739;&#20351;&#29992;VPN&#31995;&#32113;&#36939;&#31639;.xlsx" TargetMode="External"/><Relationship Id="rId1" Type="http://schemas.openxmlformats.org/officeDocument/2006/relationships/themeOverride" Target="../theme/themeOverride8.xml"/></Relationships>
</file>

<file path=ppt/charts/_rels/chart9.xml.rels><?xml version="1.0" encoding="UTF-8" standalone="yes"?>
<Relationships xmlns="http://schemas.openxmlformats.org/package/2006/relationships"><Relationship Id="rId2" Type="http://schemas.openxmlformats.org/officeDocument/2006/relationships/oleObject" Target="file:///D:\&#39640;&#34880;&#22739;&#26041;&#26696;\&#25104;&#25928;&#22577;&#21578;\9596&#39640;&#34880;&#22739;&#20351;&#29992;VPN&#31995;&#32113;&#36939;&#31639;.xlsx" TargetMode="External"/><Relationship Id="rId1" Type="http://schemas.openxmlformats.org/officeDocument/2006/relationships/themeOverride" Target="../theme/themeOverride9.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9.9664416947884527E-2"/>
          <c:y val="0.10872533241037333"/>
          <c:w val="0.86693272715910563"/>
          <c:h val="0.723264529082153"/>
        </c:manualLayout>
      </c:layout>
      <c:lineChart>
        <c:grouping val="standard"/>
        <c:varyColors val="0"/>
        <c:ser>
          <c:idx val="0"/>
          <c:order val="0"/>
          <c:tx>
            <c:v>未參加方案_HBA1C</c:v>
          </c:tx>
          <c:dLbls>
            <c:dLbl>
              <c:idx val="0"/>
              <c:layout>
                <c:manualLayout>
                  <c:x val="-3.5714285714285712E-2"/>
                  <c:y val="-4.1025650491915547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7B4B-4E41-A6B2-A1949A71693D}"/>
                </c:ext>
              </c:extLst>
            </c:dLbl>
            <c:dLbl>
              <c:idx val="1"/>
              <c:layout>
                <c:manualLayout>
                  <c:x val="-6.1868645092325127E-2"/>
                  <c:y val="-5.7630964141304974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7B4B-4E41-A6B2-A1949A71693D}"/>
                </c:ext>
              </c:extLst>
            </c:dLbl>
            <c:dLbl>
              <c:idx val="2"/>
              <c:layout>
                <c:manualLayout>
                  <c:x val="-0.10227281403901707"/>
                  <c:y val="-4.0886031615255523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7B4B-4E41-A6B2-A1949A71693D}"/>
                </c:ext>
              </c:extLst>
            </c:dLbl>
            <c:dLbl>
              <c:idx val="3"/>
              <c:layout>
                <c:manualLayout>
                  <c:x val="-2.1536694620837089E-2"/>
                  <c:y val="-4.3118594059869834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7B4B-4E41-A6B2-A1949A71693D}"/>
                </c:ext>
              </c:extLst>
            </c:dLbl>
            <c:spPr>
              <a:noFill/>
              <a:ln>
                <a:noFill/>
              </a:ln>
              <a:effectLst/>
            </c:spPr>
            <c:txPr>
              <a:bodyPr/>
              <a:lstStyle/>
              <a:p>
                <a:pPr>
                  <a:defRPr sz="1200"/>
                </a:pPr>
                <a:endParaRPr lang="zh-TW"/>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CHK_N!$A$23:$A$26</c:f>
              <c:strCache>
                <c:ptCount val="4"/>
                <c:pt idx="0">
                  <c:v>94年</c:v>
                </c:pt>
                <c:pt idx="1">
                  <c:v>95年</c:v>
                </c:pt>
                <c:pt idx="2">
                  <c:v>96年</c:v>
                </c:pt>
                <c:pt idx="3">
                  <c:v>97年</c:v>
                </c:pt>
              </c:strCache>
            </c:strRef>
          </c:cat>
          <c:val>
            <c:numRef>
              <c:f>CHK_N!$C$23:$C$26</c:f>
              <c:numCache>
                <c:formatCode>0.0%</c:formatCode>
                <c:ptCount val="4"/>
                <c:pt idx="0">
                  <c:v>0.47100000000000031</c:v>
                </c:pt>
                <c:pt idx="1">
                  <c:v>0.47600000000000031</c:v>
                </c:pt>
                <c:pt idx="2">
                  <c:v>0.57700000000000062</c:v>
                </c:pt>
                <c:pt idx="3">
                  <c:v>0.64700000000000912</c:v>
                </c:pt>
              </c:numCache>
            </c:numRef>
          </c:val>
          <c:smooth val="0"/>
          <c:extLst>
            <c:ext xmlns:c16="http://schemas.microsoft.com/office/drawing/2014/chart" uri="{C3380CC4-5D6E-409C-BE32-E72D297353CC}">
              <c16:uniqueId val="{00000004-7B4B-4E41-A6B2-A1949A71693D}"/>
            </c:ext>
          </c:extLst>
        </c:ser>
        <c:ser>
          <c:idx val="1"/>
          <c:order val="1"/>
          <c:tx>
            <c:v>方案_HBA1C</c:v>
          </c:tx>
          <c:marker>
            <c:spPr>
              <a:solidFill>
                <a:schemeClr val="accent2">
                  <a:lumMod val="60000"/>
                  <a:lumOff val="40000"/>
                </a:schemeClr>
              </a:solidFill>
            </c:spPr>
          </c:marker>
          <c:dLbls>
            <c:dLbl>
              <c:idx val="0"/>
              <c:layout>
                <c:manualLayout>
                  <c:x val="-6.8037757218666423E-2"/>
                  <c:y val="-3.5164786819568389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7B4B-4E41-A6B2-A1949A71693D}"/>
                </c:ext>
              </c:extLst>
            </c:dLbl>
            <c:dLbl>
              <c:idx val="1"/>
              <c:layout>
                <c:manualLayout>
                  <c:x val="-8.2142948040875033E-2"/>
                  <c:y val="-3.9490501539511072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7B4B-4E41-A6B2-A1949A71693D}"/>
                </c:ext>
              </c:extLst>
            </c:dLbl>
            <c:dLbl>
              <c:idx val="2"/>
              <c:layout>
                <c:manualLayout>
                  <c:x val="-8.2070729565671213E-2"/>
                  <c:y val="-3.293222437495405E-2"/>
                </c:manualLayout>
              </c:layout>
              <c:tx>
                <c:rich>
                  <a:bodyPr/>
                  <a:lstStyle/>
                  <a:p>
                    <a:r>
                      <a:rPr lang="en-US" altLang="zh-TW" sz="1200" dirty="0"/>
                      <a:t>100%</a:t>
                    </a:r>
                    <a:endParaRPr lang="en-US" altLang="en-US" sz="1200" dirty="0"/>
                  </a:p>
                </c:rich>
              </c:tx>
              <c:dLblPos val="r"/>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7-7B4B-4E41-A6B2-A1949A71693D}"/>
                </c:ext>
              </c:extLst>
            </c:dLbl>
            <c:dLbl>
              <c:idx val="3"/>
              <c:layout>
                <c:manualLayout>
                  <c:x val="-4.1666666666666692E-2"/>
                  <c:y val="-2.9304036065654009E-2"/>
                </c:manualLayout>
              </c:layout>
              <c:tx>
                <c:rich>
                  <a:bodyPr/>
                  <a:lstStyle/>
                  <a:p>
                    <a:r>
                      <a:rPr lang="en-US" altLang="zh-TW" sz="1200" dirty="0"/>
                      <a:t>100</a:t>
                    </a:r>
                    <a:r>
                      <a:rPr lang="en-US" altLang="en-US" sz="1200" dirty="0"/>
                      <a:t>%</a:t>
                    </a:r>
                  </a:p>
                </c:rich>
              </c:tx>
              <c:dLblPos val="r"/>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8-7B4B-4E41-A6B2-A1949A71693D}"/>
                </c:ext>
              </c:extLst>
            </c:dLbl>
            <c:spPr>
              <a:noFill/>
              <a:ln>
                <a:noFill/>
              </a:ln>
              <a:effectLst/>
            </c:spPr>
            <c:txPr>
              <a:bodyPr/>
              <a:lstStyle/>
              <a:p>
                <a:pPr>
                  <a:defRPr sz="1200"/>
                </a:pPr>
                <a:endParaRPr lang="zh-TW"/>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CHK_N!$A$23:$A$26</c:f>
              <c:strCache>
                <c:ptCount val="4"/>
                <c:pt idx="0">
                  <c:v>94年</c:v>
                </c:pt>
                <c:pt idx="1">
                  <c:v>95年</c:v>
                </c:pt>
                <c:pt idx="2">
                  <c:v>96年</c:v>
                </c:pt>
                <c:pt idx="3">
                  <c:v>97年</c:v>
                </c:pt>
              </c:strCache>
            </c:strRef>
          </c:cat>
          <c:val>
            <c:numRef>
              <c:f>CHK_N!$I$23:$I$26</c:f>
              <c:numCache>
                <c:formatCode>0.0%</c:formatCode>
                <c:ptCount val="4"/>
                <c:pt idx="0">
                  <c:v>0.97400000000000064</c:v>
                </c:pt>
                <c:pt idx="1">
                  <c:v>0.99299999999999999</c:v>
                </c:pt>
                <c:pt idx="2">
                  <c:v>0.997</c:v>
                </c:pt>
                <c:pt idx="3">
                  <c:v>0.998</c:v>
                </c:pt>
              </c:numCache>
            </c:numRef>
          </c:val>
          <c:smooth val="0"/>
          <c:extLst>
            <c:ext xmlns:c16="http://schemas.microsoft.com/office/drawing/2014/chart" uri="{C3380CC4-5D6E-409C-BE32-E72D297353CC}">
              <c16:uniqueId val="{00000009-7B4B-4E41-A6B2-A1949A71693D}"/>
            </c:ext>
          </c:extLst>
        </c:ser>
        <c:dLbls>
          <c:showLegendKey val="0"/>
          <c:showVal val="0"/>
          <c:showCatName val="0"/>
          <c:showSerName val="0"/>
          <c:showPercent val="0"/>
          <c:showBubbleSize val="0"/>
        </c:dLbls>
        <c:marker val="1"/>
        <c:smooth val="0"/>
        <c:axId val="145505664"/>
        <c:axId val="145511552"/>
      </c:lineChart>
      <c:catAx>
        <c:axId val="145505664"/>
        <c:scaling>
          <c:orientation val="minMax"/>
        </c:scaling>
        <c:delete val="0"/>
        <c:axPos val="b"/>
        <c:numFmt formatCode="General" sourceLinked="1"/>
        <c:majorTickMark val="out"/>
        <c:minorTickMark val="none"/>
        <c:tickLblPos val="nextTo"/>
        <c:txPr>
          <a:bodyPr/>
          <a:lstStyle/>
          <a:p>
            <a:pPr>
              <a:defRPr sz="1200"/>
            </a:pPr>
            <a:endParaRPr lang="zh-TW"/>
          </a:p>
        </c:txPr>
        <c:crossAx val="145511552"/>
        <c:crosses val="autoZero"/>
        <c:auto val="1"/>
        <c:lblAlgn val="ctr"/>
        <c:lblOffset val="100"/>
        <c:noMultiLvlLbl val="0"/>
      </c:catAx>
      <c:valAx>
        <c:axId val="145511552"/>
        <c:scaling>
          <c:orientation val="minMax"/>
          <c:max val="1"/>
          <c:min val="0"/>
        </c:scaling>
        <c:delete val="0"/>
        <c:axPos val="l"/>
        <c:majorGridlines/>
        <c:numFmt formatCode="0.0%" sourceLinked="1"/>
        <c:majorTickMark val="out"/>
        <c:minorTickMark val="none"/>
        <c:tickLblPos val="nextTo"/>
        <c:txPr>
          <a:bodyPr/>
          <a:lstStyle/>
          <a:p>
            <a:pPr>
              <a:defRPr sz="1200"/>
            </a:pPr>
            <a:endParaRPr lang="zh-TW"/>
          </a:p>
        </c:txPr>
        <c:crossAx val="145505664"/>
        <c:crosses val="autoZero"/>
        <c:crossBetween val="between"/>
      </c:valAx>
    </c:plotArea>
    <c:plotVisOnly val="1"/>
    <c:dispBlanksAs val="gap"/>
    <c:showDLblsOverMax val="0"/>
  </c:chart>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0149634111934551"/>
          <c:y val="9.1522770180044746E-2"/>
          <c:w val="0.86602659201765009"/>
          <c:h val="0.71662648763683212"/>
        </c:manualLayout>
      </c:layout>
      <c:lineChart>
        <c:grouping val="standard"/>
        <c:varyColors val="0"/>
        <c:ser>
          <c:idx val="0"/>
          <c:order val="0"/>
          <c:tx>
            <c:v>未參加方案_眼底檢查</c:v>
          </c:tx>
          <c:dLbls>
            <c:dLbl>
              <c:idx val="0"/>
              <c:layout>
                <c:manualLayout>
                  <c:x val="-4.7222222222222332E-2"/>
                  <c:y val="-4.1666666666666664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F22D-42CE-991C-AFEA98580CFA}"/>
                </c:ext>
              </c:extLst>
            </c:dLbl>
            <c:dLbl>
              <c:idx val="1"/>
              <c:layout>
                <c:manualLayout>
                  <c:x val="-5.2777777777777792E-2"/>
                  <c:y val="-5.0925925925925923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F22D-42CE-991C-AFEA98580CFA}"/>
                </c:ext>
              </c:extLst>
            </c:dLbl>
            <c:dLbl>
              <c:idx val="2"/>
              <c:layout>
                <c:manualLayout>
                  <c:x val="-5.2777777777777792E-2"/>
                  <c:y val="-4.1666666666666664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F22D-42CE-991C-AFEA98580CFA}"/>
                </c:ext>
              </c:extLst>
            </c:dLbl>
            <c:dLbl>
              <c:idx val="3"/>
              <c:layout>
                <c:manualLayout>
                  <c:x val="-5.5555555555555455E-2"/>
                  <c:y val="-4.1666666666666664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F22D-42CE-991C-AFEA98580CFA}"/>
                </c:ext>
              </c:extLst>
            </c:dLbl>
            <c:spPr>
              <a:noFill/>
              <a:ln>
                <a:noFill/>
              </a:ln>
              <a:effectLst/>
            </c:spPr>
            <c:txPr>
              <a:bodyPr/>
              <a:lstStyle/>
              <a:p>
                <a:pPr>
                  <a:defRPr sz="1200"/>
                </a:pPr>
                <a:endParaRPr lang="zh-TW"/>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CHK_N!$A$23:$A$26</c:f>
              <c:strCache>
                <c:ptCount val="4"/>
                <c:pt idx="0">
                  <c:v>94年</c:v>
                </c:pt>
                <c:pt idx="1">
                  <c:v>95年</c:v>
                </c:pt>
                <c:pt idx="2">
                  <c:v>96年</c:v>
                </c:pt>
                <c:pt idx="3">
                  <c:v>97年</c:v>
                </c:pt>
              </c:strCache>
            </c:strRef>
          </c:cat>
          <c:val>
            <c:numRef>
              <c:f>CHK_N!$B$23:$B$26</c:f>
              <c:numCache>
                <c:formatCode>0.0%</c:formatCode>
                <c:ptCount val="4"/>
                <c:pt idx="0">
                  <c:v>0.14300000000000004</c:v>
                </c:pt>
                <c:pt idx="1">
                  <c:v>0.13100000000000001</c:v>
                </c:pt>
                <c:pt idx="2">
                  <c:v>0.14600000000000021</c:v>
                </c:pt>
                <c:pt idx="3">
                  <c:v>0.15700000000000044</c:v>
                </c:pt>
              </c:numCache>
            </c:numRef>
          </c:val>
          <c:smooth val="0"/>
          <c:extLst>
            <c:ext xmlns:c16="http://schemas.microsoft.com/office/drawing/2014/chart" uri="{C3380CC4-5D6E-409C-BE32-E72D297353CC}">
              <c16:uniqueId val="{00000004-F22D-42CE-991C-AFEA98580CFA}"/>
            </c:ext>
          </c:extLst>
        </c:ser>
        <c:ser>
          <c:idx val="1"/>
          <c:order val="1"/>
          <c:tx>
            <c:v>方案_眼底檢查</c:v>
          </c:tx>
          <c:marker>
            <c:spPr>
              <a:solidFill>
                <a:schemeClr val="accent2">
                  <a:lumMod val="60000"/>
                  <a:lumOff val="40000"/>
                </a:schemeClr>
              </a:solidFill>
            </c:spPr>
          </c:marker>
          <c:dLbls>
            <c:dLbl>
              <c:idx val="0"/>
              <c:layout>
                <c:manualLayout>
                  <c:x val="-0.05"/>
                  <c:y val="-5.5555555555555455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F22D-42CE-991C-AFEA98580CFA}"/>
                </c:ext>
              </c:extLst>
            </c:dLbl>
            <c:dLbl>
              <c:idx val="1"/>
              <c:layout>
                <c:manualLayout>
                  <c:x val="-0.05"/>
                  <c:y val="-6.0185185185185147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F22D-42CE-991C-AFEA98580CFA}"/>
                </c:ext>
              </c:extLst>
            </c:dLbl>
            <c:dLbl>
              <c:idx val="2"/>
              <c:layout>
                <c:manualLayout>
                  <c:x val="-4.7222222222222332E-2"/>
                  <c:y val="-6.4814814814816504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F22D-42CE-991C-AFEA98580CFA}"/>
                </c:ext>
              </c:extLst>
            </c:dLbl>
            <c:dLbl>
              <c:idx val="3"/>
              <c:layout>
                <c:manualLayout>
                  <c:x val="-5.2777777777777792E-2"/>
                  <c:y val="-6.0185185185185147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F22D-42CE-991C-AFEA98580CFA}"/>
                </c:ext>
              </c:extLst>
            </c:dLbl>
            <c:spPr>
              <a:noFill/>
              <a:ln>
                <a:noFill/>
              </a:ln>
              <a:effectLst/>
            </c:spPr>
            <c:txPr>
              <a:bodyPr/>
              <a:lstStyle/>
              <a:p>
                <a:pPr>
                  <a:defRPr sz="1200"/>
                </a:pPr>
                <a:endParaRPr lang="zh-TW"/>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CHK_N!$A$23:$A$26</c:f>
              <c:strCache>
                <c:ptCount val="4"/>
                <c:pt idx="0">
                  <c:v>94年</c:v>
                </c:pt>
                <c:pt idx="1">
                  <c:v>95年</c:v>
                </c:pt>
                <c:pt idx="2">
                  <c:v>96年</c:v>
                </c:pt>
                <c:pt idx="3">
                  <c:v>97年</c:v>
                </c:pt>
              </c:strCache>
            </c:strRef>
          </c:cat>
          <c:val>
            <c:numRef>
              <c:f>CHK_N!$H$23:$H$26</c:f>
              <c:numCache>
                <c:formatCode>0.0%</c:formatCode>
                <c:ptCount val="4"/>
                <c:pt idx="0">
                  <c:v>0.70000000000000062</c:v>
                </c:pt>
                <c:pt idx="1">
                  <c:v>0.66400000000001036</c:v>
                </c:pt>
                <c:pt idx="2">
                  <c:v>0.64300000000000912</c:v>
                </c:pt>
                <c:pt idx="3">
                  <c:v>0.64400000000000912</c:v>
                </c:pt>
              </c:numCache>
            </c:numRef>
          </c:val>
          <c:smooth val="0"/>
          <c:extLst>
            <c:ext xmlns:c16="http://schemas.microsoft.com/office/drawing/2014/chart" uri="{C3380CC4-5D6E-409C-BE32-E72D297353CC}">
              <c16:uniqueId val="{00000009-F22D-42CE-991C-AFEA98580CFA}"/>
            </c:ext>
          </c:extLst>
        </c:ser>
        <c:dLbls>
          <c:showLegendKey val="0"/>
          <c:showVal val="0"/>
          <c:showCatName val="0"/>
          <c:showSerName val="0"/>
          <c:showPercent val="0"/>
          <c:showBubbleSize val="0"/>
        </c:dLbls>
        <c:marker val="1"/>
        <c:smooth val="0"/>
        <c:axId val="145540992"/>
        <c:axId val="145542528"/>
      </c:lineChart>
      <c:catAx>
        <c:axId val="145540992"/>
        <c:scaling>
          <c:orientation val="minMax"/>
        </c:scaling>
        <c:delete val="0"/>
        <c:axPos val="b"/>
        <c:numFmt formatCode="General" sourceLinked="1"/>
        <c:majorTickMark val="out"/>
        <c:minorTickMark val="none"/>
        <c:tickLblPos val="nextTo"/>
        <c:txPr>
          <a:bodyPr/>
          <a:lstStyle/>
          <a:p>
            <a:pPr>
              <a:defRPr sz="1200"/>
            </a:pPr>
            <a:endParaRPr lang="zh-TW"/>
          </a:p>
        </c:txPr>
        <c:crossAx val="145542528"/>
        <c:crosses val="autoZero"/>
        <c:auto val="1"/>
        <c:lblAlgn val="ctr"/>
        <c:lblOffset val="100"/>
        <c:noMultiLvlLbl val="0"/>
      </c:catAx>
      <c:valAx>
        <c:axId val="145542528"/>
        <c:scaling>
          <c:orientation val="minMax"/>
          <c:max val="1"/>
          <c:min val="0"/>
        </c:scaling>
        <c:delete val="1"/>
        <c:axPos val="l"/>
        <c:majorGridlines/>
        <c:numFmt formatCode="0.0%" sourceLinked="1"/>
        <c:majorTickMark val="out"/>
        <c:minorTickMark val="none"/>
        <c:tickLblPos val="none"/>
        <c:crossAx val="145540992"/>
        <c:crosses val="autoZero"/>
        <c:crossBetween val="between"/>
      </c:valAx>
    </c:plotArea>
    <c:plotVisOnly val="1"/>
    <c:dispBlanksAs val="gap"/>
    <c:showDLblsOverMax val="0"/>
  </c:chart>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8.9604736907887728E-2"/>
          <c:y val="8.5095086798360725E-2"/>
          <c:w val="0.89654605674289989"/>
          <c:h val="0.77849788301485012"/>
        </c:manualLayout>
      </c:layout>
      <c:lineChart>
        <c:grouping val="standard"/>
        <c:varyColors val="0"/>
        <c:ser>
          <c:idx val="0"/>
          <c:order val="0"/>
          <c:tx>
            <c:v>未參加方案_微量白蛋白</c:v>
          </c:tx>
          <c:dLbls>
            <c:dLbl>
              <c:idx val="0"/>
              <c:layout>
                <c:manualLayout>
                  <c:x val="-3.968253968253968E-2"/>
                  <c:y val="-4.3859649122807015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8EBD-4B79-8BE0-A7109F19E80E}"/>
                </c:ext>
              </c:extLst>
            </c:dLbl>
            <c:dLbl>
              <c:idx val="1"/>
              <c:layout>
                <c:manualLayout>
                  <c:x val="-4.1666666666666664E-2"/>
                  <c:y val="-3.8011695906432746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8EBD-4B79-8BE0-A7109F19E80E}"/>
                </c:ext>
              </c:extLst>
            </c:dLbl>
            <c:dLbl>
              <c:idx val="2"/>
              <c:layout>
                <c:manualLayout>
                  <c:x val="-4.5634920634920813E-2"/>
                  <c:y val="-3.5087719298245612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8EBD-4B79-8BE0-A7109F19E80E}"/>
                </c:ext>
              </c:extLst>
            </c:dLbl>
            <c:dLbl>
              <c:idx val="3"/>
              <c:layout>
                <c:manualLayout>
                  <c:x val="-3.968253968253968E-2"/>
                  <c:y val="-4.3859649122807015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8EBD-4B79-8BE0-A7109F19E80E}"/>
                </c:ext>
              </c:extLst>
            </c:dLbl>
            <c:spPr>
              <a:noFill/>
              <a:ln>
                <a:noFill/>
              </a:ln>
              <a:effectLst/>
            </c:spPr>
            <c:txPr>
              <a:bodyPr/>
              <a:lstStyle/>
              <a:p>
                <a:pPr>
                  <a:defRPr sz="1200"/>
                </a:pPr>
                <a:endParaRPr lang="zh-TW"/>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CHK_N!$A$23:$A$26</c:f>
              <c:strCache>
                <c:ptCount val="4"/>
                <c:pt idx="0">
                  <c:v>94年</c:v>
                </c:pt>
                <c:pt idx="1">
                  <c:v>95年</c:v>
                </c:pt>
                <c:pt idx="2">
                  <c:v>96年</c:v>
                </c:pt>
                <c:pt idx="3">
                  <c:v>97年</c:v>
                </c:pt>
              </c:strCache>
            </c:strRef>
          </c:cat>
          <c:val>
            <c:numRef>
              <c:f>CHK_N!$E$23:$E$26</c:f>
              <c:numCache>
                <c:formatCode>0.0%</c:formatCode>
                <c:ptCount val="4"/>
                <c:pt idx="0">
                  <c:v>6.7000000000000004E-2</c:v>
                </c:pt>
                <c:pt idx="1">
                  <c:v>7.8000000000000014E-2</c:v>
                </c:pt>
                <c:pt idx="2">
                  <c:v>0.11700000000000002</c:v>
                </c:pt>
                <c:pt idx="3">
                  <c:v>0.14500000000000021</c:v>
                </c:pt>
              </c:numCache>
            </c:numRef>
          </c:val>
          <c:smooth val="0"/>
          <c:extLst>
            <c:ext xmlns:c16="http://schemas.microsoft.com/office/drawing/2014/chart" uri="{C3380CC4-5D6E-409C-BE32-E72D297353CC}">
              <c16:uniqueId val="{00000004-8EBD-4B79-8BE0-A7109F19E80E}"/>
            </c:ext>
          </c:extLst>
        </c:ser>
        <c:ser>
          <c:idx val="1"/>
          <c:order val="1"/>
          <c:tx>
            <c:v>方案_微量白蛋白</c:v>
          </c:tx>
          <c:marker>
            <c:spPr>
              <a:solidFill>
                <a:schemeClr val="accent2">
                  <a:lumMod val="60000"/>
                  <a:lumOff val="40000"/>
                </a:schemeClr>
              </a:solidFill>
            </c:spPr>
          </c:marker>
          <c:dLbls>
            <c:dLbl>
              <c:idx val="0"/>
              <c:layout>
                <c:manualLayout>
                  <c:x val="-3.9682668061933442E-2"/>
                  <c:y val="-5.2519073335152093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8EBD-4B79-8BE0-A7109F19E80E}"/>
                </c:ext>
              </c:extLst>
            </c:dLbl>
            <c:dLbl>
              <c:idx val="1"/>
              <c:layout>
                <c:manualLayout>
                  <c:x val="-4.7566194810180977E-2"/>
                  <c:y val="-4.8639181348900967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8EBD-4B79-8BE0-A7109F19E80E}"/>
                </c:ext>
              </c:extLst>
            </c:dLbl>
            <c:dLbl>
              <c:idx val="2"/>
              <c:layout>
                <c:manualLayout>
                  <c:x val="-4.9568261580164481E-2"/>
                  <c:y val="-4.0879397376398709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8EBD-4B79-8BE0-A7109F19E80E}"/>
                </c:ext>
              </c:extLst>
            </c:dLbl>
            <c:dLbl>
              <c:idx val="3"/>
              <c:layout>
                <c:manualLayout>
                  <c:x val="-5.7469208424607392E-2"/>
                  <c:y val="-6.0279162810960345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8EBD-4B79-8BE0-A7109F19E80E}"/>
                </c:ext>
              </c:extLst>
            </c:dLbl>
            <c:spPr>
              <a:noFill/>
              <a:ln>
                <a:noFill/>
              </a:ln>
              <a:effectLst/>
            </c:spPr>
            <c:txPr>
              <a:bodyPr/>
              <a:lstStyle/>
              <a:p>
                <a:pPr>
                  <a:defRPr sz="1200"/>
                </a:pPr>
                <a:endParaRPr lang="zh-TW"/>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CHK_N!$A$23:$A$26</c:f>
              <c:strCache>
                <c:ptCount val="4"/>
                <c:pt idx="0">
                  <c:v>94年</c:v>
                </c:pt>
                <c:pt idx="1">
                  <c:v>95年</c:v>
                </c:pt>
                <c:pt idx="2">
                  <c:v>96年</c:v>
                </c:pt>
                <c:pt idx="3">
                  <c:v>97年</c:v>
                </c:pt>
              </c:strCache>
            </c:strRef>
          </c:cat>
          <c:val>
            <c:numRef>
              <c:f>CHK_N!$K$23:$K$26</c:f>
              <c:numCache>
                <c:formatCode>0.0%</c:formatCode>
                <c:ptCount val="4"/>
                <c:pt idx="0">
                  <c:v>0.44400000000000001</c:v>
                </c:pt>
                <c:pt idx="1">
                  <c:v>0.47800000000000031</c:v>
                </c:pt>
                <c:pt idx="2">
                  <c:v>0.54100000000000004</c:v>
                </c:pt>
                <c:pt idx="3">
                  <c:v>0.57500000000000062</c:v>
                </c:pt>
              </c:numCache>
            </c:numRef>
          </c:val>
          <c:smooth val="0"/>
          <c:extLst>
            <c:ext xmlns:c16="http://schemas.microsoft.com/office/drawing/2014/chart" uri="{C3380CC4-5D6E-409C-BE32-E72D297353CC}">
              <c16:uniqueId val="{00000009-8EBD-4B79-8BE0-A7109F19E80E}"/>
            </c:ext>
          </c:extLst>
        </c:ser>
        <c:dLbls>
          <c:showLegendKey val="0"/>
          <c:showVal val="0"/>
          <c:showCatName val="0"/>
          <c:showSerName val="0"/>
          <c:showPercent val="0"/>
          <c:showBubbleSize val="0"/>
        </c:dLbls>
        <c:marker val="1"/>
        <c:smooth val="0"/>
        <c:axId val="145731968"/>
        <c:axId val="145733504"/>
      </c:lineChart>
      <c:catAx>
        <c:axId val="145731968"/>
        <c:scaling>
          <c:orientation val="minMax"/>
        </c:scaling>
        <c:delete val="0"/>
        <c:axPos val="b"/>
        <c:numFmt formatCode="General" sourceLinked="1"/>
        <c:majorTickMark val="out"/>
        <c:minorTickMark val="none"/>
        <c:tickLblPos val="nextTo"/>
        <c:txPr>
          <a:bodyPr/>
          <a:lstStyle/>
          <a:p>
            <a:pPr>
              <a:defRPr sz="1200"/>
            </a:pPr>
            <a:endParaRPr lang="zh-TW"/>
          </a:p>
        </c:txPr>
        <c:crossAx val="145733504"/>
        <c:crosses val="autoZero"/>
        <c:auto val="1"/>
        <c:lblAlgn val="ctr"/>
        <c:lblOffset val="100"/>
        <c:noMultiLvlLbl val="0"/>
      </c:catAx>
      <c:valAx>
        <c:axId val="145733504"/>
        <c:scaling>
          <c:orientation val="minMax"/>
          <c:max val="1"/>
          <c:min val="0"/>
        </c:scaling>
        <c:delete val="1"/>
        <c:axPos val="l"/>
        <c:majorGridlines/>
        <c:numFmt formatCode="0.0%" sourceLinked="1"/>
        <c:majorTickMark val="out"/>
        <c:minorTickMark val="none"/>
        <c:tickLblPos val="none"/>
        <c:crossAx val="145731968"/>
        <c:crosses val="autoZero"/>
        <c:crossBetween val="between"/>
      </c:valAx>
    </c:plotArea>
    <c:plotVisOnly val="1"/>
    <c:dispBlanksAs val="gap"/>
    <c:showDLblsOverMax val="0"/>
  </c:chart>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spPr>
            <a:solidFill>
              <a:schemeClr val="tx2">
                <a:lumMod val="60000"/>
                <a:lumOff val="40000"/>
              </a:schemeClr>
            </a:solidFill>
          </c:spPr>
          <c:invertIfNegative val="0"/>
          <c:dLbls>
            <c:spPr>
              <a:noFill/>
              <a:ln>
                <a:noFill/>
              </a:ln>
              <a:effectLst/>
            </c:spPr>
            <c:txPr>
              <a:bodyPr/>
              <a:lstStyle/>
              <a:p>
                <a:pPr>
                  <a:defRPr sz="1200" baseline="0"/>
                </a:pPr>
                <a:endParaRPr lang="zh-TW"/>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Sheet1!$B$3:$D$3</c:f>
              <c:strCache>
                <c:ptCount val="3"/>
                <c:pt idx="0">
                  <c:v>94年   追蹤一年後</c:v>
                </c:pt>
                <c:pt idx="1">
                  <c:v>95年   追蹤一年後</c:v>
                </c:pt>
                <c:pt idx="2">
                  <c:v>96年   追蹤一年後</c:v>
                </c:pt>
              </c:strCache>
            </c:strRef>
          </c:cat>
          <c:val>
            <c:numRef>
              <c:f>Sheet1!$B$4:$D$4</c:f>
              <c:numCache>
                <c:formatCode>0.0%</c:formatCode>
                <c:ptCount val="3"/>
                <c:pt idx="0">
                  <c:v>0.24166272739749203</c:v>
                </c:pt>
                <c:pt idx="1">
                  <c:v>0.24890245510900375</c:v>
                </c:pt>
                <c:pt idx="2">
                  <c:v>0.27327757695022581</c:v>
                </c:pt>
              </c:numCache>
            </c:numRef>
          </c:val>
          <c:extLst>
            <c:ext xmlns:c16="http://schemas.microsoft.com/office/drawing/2014/chart" uri="{C3380CC4-5D6E-409C-BE32-E72D297353CC}">
              <c16:uniqueId val="{00000000-5DB3-4916-A34E-ED41772CAC5A}"/>
            </c:ext>
          </c:extLst>
        </c:ser>
        <c:ser>
          <c:idx val="1"/>
          <c:order val="1"/>
          <c:spPr>
            <a:solidFill>
              <a:schemeClr val="accent2">
                <a:lumMod val="60000"/>
                <a:lumOff val="40000"/>
              </a:schemeClr>
            </a:solidFill>
          </c:spPr>
          <c:invertIfNegative val="0"/>
          <c:dLbls>
            <c:spPr>
              <a:noFill/>
              <a:ln>
                <a:noFill/>
              </a:ln>
              <a:effectLst/>
            </c:spPr>
            <c:txPr>
              <a:bodyPr/>
              <a:lstStyle/>
              <a:p>
                <a:pPr>
                  <a:defRPr sz="1200" baseline="0"/>
                </a:pPr>
                <a:endParaRPr lang="zh-TW"/>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Sheet1!$B$3:$D$3</c:f>
              <c:strCache>
                <c:ptCount val="3"/>
                <c:pt idx="0">
                  <c:v>94年   追蹤一年後</c:v>
                </c:pt>
                <c:pt idx="1">
                  <c:v>95年   追蹤一年後</c:v>
                </c:pt>
                <c:pt idx="2">
                  <c:v>96年   追蹤一年後</c:v>
                </c:pt>
              </c:strCache>
            </c:strRef>
          </c:cat>
          <c:val>
            <c:numRef>
              <c:f>Sheet1!$B$5:$D$5</c:f>
              <c:numCache>
                <c:formatCode>0.0%</c:formatCode>
                <c:ptCount val="3"/>
                <c:pt idx="0">
                  <c:v>0.3284181054596445</c:v>
                </c:pt>
                <c:pt idx="1">
                  <c:v>0.3287284384063503</c:v>
                </c:pt>
                <c:pt idx="2">
                  <c:v>0.37829082107614981</c:v>
                </c:pt>
              </c:numCache>
            </c:numRef>
          </c:val>
          <c:extLst>
            <c:ext xmlns:c16="http://schemas.microsoft.com/office/drawing/2014/chart" uri="{C3380CC4-5D6E-409C-BE32-E72D297353CC}">
              <c16:uniqueId val="{00000001-5DB3-4916-A34E-ED41772CAC5A}"/>
            </c:ext>
          </c:extLst>
        </c:ser>
        <c:dLbls>
          <c:showLegendKey val="0"/>
          <c:showVal val="0"/>
          <c:showCatName val="0"/>
          <c:showSerName val="0"/>
          <c:showPercent val="0"/>
          <c:showBubbleSize val="0"/>
        </c:dLbls>
        <c:gapWidth val="150"/>
        <c:axId val="151307776"/>
        <c:axId val="151309312"/>
      </c:barChart>
      <c:catAx>
        <c:axId val="151307776"/>
        <c:scaling>
          <c:orientation val="minMax"/>
        </c:scaling>
        <c:delete val="0"/>
        <c:axPos val="b"/>
        <c:numFmt formatCode="General" sourceLinked="0"/>
        <c:majorTickMark val="out"/>
        <c:minorTickMark val="none"/>
        <c:tickLblPos val="nextTo"/>
        <c:txPr>
          <a:bodyPr/>
          <a:lstStyle/>
          <a:p>
            <a:pPr>
              <a:defRPr sz="1200" baseline="0"/>
            </a:pPr>
            <a:endParaRPr lang="zh-TW"/>
          </a:p>
        </c:txPr>
        <c:crossAx val="151309312"/>
        <c:crosses val="autoZero"/>
        <c:auto val="1"/>
        <c:lblAlgn val="ctr"/>
        <c:lblOffset val="100"/>
        <c:noMultiLvlLbl val="0"/>
      </c:catAx>
      <c:valAx>
        <c:axId val="151309312"/>
        <c:scaling>
          <c:orientation val="minMax"/>
          <c:min val="0.2"/>
        </c:scaling>
        <c:delete val="0"/>
        <c:axPos val="l"/>
        <c:majorGridlines/>
        <c:numFmt formatCode="0.0%" sourceLinked="1"/>
        <c:majorTickMark val="out"/>
        <c:minorTickMark val="none"/>
        <c:tickLblPos val="nextTo"/>
        <c:txPr>
          <a:bodyPr/>
          <a:lstStyle/>
          <a:p>
            <a:pPr>
              <a:defRPr sz="1200" baseline="0"/>
            </a:pPr>
            <a:endParaRPr lang="zh-TW"/>
          </a:p>
        </c:txPr>
        <c:crossAx val="151307776"/>
        <c:crosses val="autoZero"/>
        <c:crossBetween val="between"/>
        <c:majorUnit val="0.05"/>
      </c:valAx>
    </c:plotArea>
    <c:plotVisOnly val="1"/>
    <c:dispBlanksAs val="gap"/>
    <c:showDLblsOverMax val="0"/>
  </c:chart>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spPr>
            <a:solidFill>
              <a:schemeClr val="tx2">
                <a:lumMod val="60000"/>
                <a:lumOff val="40000"/>
              </a:schemeClr>
            </a:solidFill>
          </c:spPr>
          <c:invertIfNegative val="0"/>
          <c:dLbls>
            <c:spPr>
              <a:noFill/>
              <a:ln>
                <a:noFill/>
              </a:ln>
              <a:effectLst/>
            </c:spPr>
            <c:txPr>
              <a:bodyPr/>
              <a:lstStyle/>
              <a:p>
                <a:pPr>
                  <a:defRPr sz="1200" baseline="0"/>
                </a:pPr>
                <a:endParaRPr lang="zh-TW"/>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Sheet2!$B$3:$D$3</c:f>
              <c:strCache>
                <c:ptCount val="3"/>
                <c:pt idx="0">
                  <c:v>94年   追蹤一年後</c:v>
                </c:pt>
                <c:pt idx="1">
                  <c:v>95年   追蹤一年後</c:v>
                </c:pt>
                <c:pt idx="2">
                  <c:v>96年   追蹤一年後</c:v>
                </c:pt>
              </c:strCache>
            </c:strRef>
          </c:cat>
          <c:val>
            <c:numRef>
              <c:f>Sheet2!$B$4:$D$4</c:f>
              <c:numCache>
                <c:formatCode>0.0%</c:formatCode>
                <c:ptCount val="3"/>
                <c:pt idx="0">
                  <c:v>0.29471324661858173</c:v>
                </c:pt>
                <c:pt idx="1">
                  <c:v>0.28705744917377951</c:v>
                </c:pt>
                <c:pt idx="2">
                  <c:v>0.24147077067870207</c:v>
                </c:pt>
              </c:numCache>
            </c:numRef>
          </c:val>
          <c:extLst>
            <c:ext xmlns:c16="http://schemas.microsoft.com/office/drawing/2014/chart" uri="{C3380CC4-5D6E-409C-BE32-E72D297353CC}">
              <c16:uniqueId val="{00000000-1B3A-4C78-8A21-7FA3E381A27D}"/>
            </c:ext>
          </c:extLst>
        </c:ser>
        <c:ser>
          <c:idx val="1"/>
          <c:order val="1"/>
          <c:spPr>
            <a:solidFill>
              <a:schemeClr val="accent2">
                <a:lumMod val="60000"/>
                <a:lumOff val="40000"/>
              </a:schemeClr>
            </a:solidFill>
          </c:spPr>
          <c:invertIfNegative val="0"/>
          <c:dLbls>
            <c:spPr>
              <a:noFill/>
              <a:ln>
                <a:noFill/>
              </a:ln>
              <a:effectLst/>
            </c:spPr>
            <c:txPr>
              <a:bodyPr/>
              <a:lstStyle/>
              <a:p>
                <a:pPr>
                  <a:defRPr sz="1200" baseline="0"/>
                </a:pPr>
                <a:endParaRPr lang="zh-TW"/>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Sheet2!$B$3:$D$3</c:f>
              <c:strCache>
                <c:ptCount val="3"/>
                <c:pt idx="0">
                  <c:v>94年   追蹤一年後</c:v>
                </c:pt>
                <c:pt idx="1">
                  <c:v>95年   追蹤一年後</c:v>
                </c:pt>
                <c:pt idx="2">
                  <c:v>96年   追蹤一年後</c:v>
                </c:pt>
              </c:strCache>
            </c:strRef>
          </c:cat>
          <c:val>
            <c:numRef>
              <c:f>Sheet2!$B$5:$D$5</c:f>
              <c:numCache>
                <c:formatCode>0.0%</c:formatCode>
                <c:ptCount val="3"/>
                <c:pt idx="0">
                  <c:v>0.14182610048219277</c:v>
                </c:pt>
                <c:pt idx="1">
                  <c:v>0.14253549076477098</c:v>
                </c:pt>
                <c:pt idx="2">
                  <c:v>0.10835970955129402</c:v>
                </c:pt>
              </c:numCache>
            </c:numRef>
          </c:val>
          <c:extLst>
            <c:ext xmlns:c16="http://schemas.microsoft.com/office/drawing/2014/chart" uri="{C3380CC4-5D6E-409C-BE32-E72D297353CC}">
              <c16:uniqueId val="{00000001-1B3A-4C78-8A21-7FA3E381A27D}"/>
            </c:ext>
          </c:extLst>
        </c:ser>
        <c:dLbls>
          <c:showLegendKey val="0"/>
          <c:showVal val="0"/>
          <c:showCatName val="0"/>
          <c:showSerName val="0"/>
          <c:showPercent val="0"/>
          <c:showBubbleSize val="0"/>
        </c:dLbls>
        <c:gapWidth val="150"/>
        <c:axId val="151482368"/>
        <c:axId val="151483904"/>
      </c:barChart>
      <c:catAx>
        <c:axId val="151482368"/>
        <c:scaling>
          <c:orientation val="minMax"/>
        </c:scaling>
        <c:delete val="0"/>
        <c:axPos val="b"/>
        <c:numFmt formatCode="General" sourceLinked="0"/>
        <c:majorTickMark val="out"/>
        <c:minorTickMark val="none"/>
        <c:tickLblPos val="nextTo"/>
        <c:txPr>
          <a:bodyPr/>
          <a:lstStyle/>
          <a:p>
            <a:pPr>
              <a:defRPr sz="1200" baseline="0"/>
            </a:pPr>
            <a:endParaRPr lang="zh-TW"/>
          </a:p>
        </c:txPr>
        <c:crossAx val="151483904"/>
        <c:crosses val="autoZero"/>
        <c:auto val="1"/>
        <c:lblAlgn val="ctr"/>
        <c:lblOffset val="100"/>
        <c:noMultiLvlLbl val="0"/>
      </c:catAx>
      <c:valAx>
        <c:axId val="151483904"/>
        <c:scaling>
          <c:orientation val="minMax"/>
        </c:scaling>
        <c:delete val="0"/>
        <c:axPos val="l"/>
        <c:majorGridlines/>
        <c:numFmt formatCode="0.0%" sourceLinked="1"/>
        <c:majorTickMark val="out"/>
        <c:minorTickMark val="none"/>
        <c:tickLblPos val="nextTo"/>
        <c:txPr>
          <a:bodyPr/>
          <a:lstStyle/>
          <a:p>
            <a:pPr>
              <a:defRPr sz="1200" baseline="0"/>
            </a:pPr>
            <a:endParaRPr lang="zh-TW"/>
          </a:p>
        </c:txPr>
        <c:crossAx val="151482368"/>
        <c:crosses val="autoZero"/>
        <c:crossBetween val="between"/>
      </c:valAx>
    </c:plotArea>
    <c:plotVisOnly val="1"/>
    <c:dispBlanksAs val="gap"/>
    <c:showDLblsOverMax val="0"/>
  </c:chart>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spPr>
            <a:solidFill>
              <a:schemeClr val="tx2">
                <a:lumMod val="60000"/>
                <a:lumOff val="40000"/>
              </a:schemeClr>
            </a:solidFill>
          </c:spPr>
          <c:invertIfNegative val="0"/>
          <c:dLbls>
            <c:spPr>
              <a:noFill/>
              <a:ln>
                <a:noFill/>
              </a:ln>
              <a:effectLst/>
            </c:spPr>
            <c:txPr>
              <a:bodyPr/>
              <a:lstStyle/>
              <a:p>
                <a:pPr>
                  <a:defRPr sz="1200" baseline="0"/>
                </a:pPr>
                <a:endParaRPr lang="zh-TW"/>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Sheet3!$B$3:$D$3</c:f>
              <c:strCache>
                <c:ptCount val="3"/>
                <c:pt idx="0">
                  <c:v>94年   追蹤一年後</c:v>
                </c:pt>
                <c:pt idx="1">
                  <c:v>95年   追蹤一年後</c:v>
                </c:pt>
                <c:pt idx="2">
                  <c:v>96年   追蹤一年後</c:v>
                </c:pt>
              </c:strCache>
            </c:strRef>
          </c:cat>
          <c:val>
            <c:numRef>
              <c:f>Sheet3!$B$4:$D$4</c:f>
              <c:numCache>
                <c:formatCode>0.0%</c:formatCode>
                <c:ptCount val="3"/>
                <c:pt idx="0">
                  <c:v>0.65132130712575675</c:v>
                </c:pt>
                <c:pt idx="1">
                  <c:v>0.6491624743278126</c:v>
                </c:pt>
                <c:pt idx="2">
                  <c:v>0.6972043378751257</c:v>
                </c:pt>
              </c:numCache>
            </c:numRef>
          </c:val>
          <c:extLst>
            <c:ext xmlns:c16="http://schemas.microsoft.com/office/drawing/2014/chart" uri="{C3380CC4-5D6E-409C-BE32-E72D297353CC}">
              <c16:uniqueId val="{00000000-FB14-4063-9201-01EC854AD1D3}"/>
            </c:ext>
          </c:extLst>
        </c:ser>
        <c:ser>
          <c:idx val="1"/>
          <c:order val="1"/>
          <c:spPr>
            <a:solidFill>
              <a:schemeClr val="accent2">
                <a:lumMod val="60000"/>
                <a:lumOff val="40000"/>
              </a:schemeClr>
            </a:solidFill>
          </c:spPr>
          <c:invertIfNegative val="0"/>
          <c:dLbls>
            <c:spPr>
              <a:noFill/>
              <a:ln>
                <a:noFill/>
              </a:ln>
              <a:effectLst/>
            </c:spPr>
            <c:txPr>
              <a:bodyPr/>
              <a:lstStyle/>
              <a:p>
                <a:pPr>
                  <a:defRPr sz="1200"/>
                </a:pPr>
                <a:endParaRPr lang="zh-TW"/>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Sheet3!$B$3:$D$3</c:f>
              <c:strCache>
                <c:ptCount val="3"/>
                <c:pt idx="0">
                  <c:v>94年   追蹤一年後</c:v>
                </c:pt>
                <c:pt idx="1">
                  <c:v>95年   追蹤一年後</c:v>
                </c:pt>
                <c:pt idx="2">
                  <c:v>96年   追蹤一年後</c:v>
                </c:pt>
              </c:strCache>
            </c:strRef>
          </c:cat>
          <c:val>
            <c:numRef>
              <c:f>Sheet3!$B$5:$D$5</c:f>
              <c:numCache>
                <c:formatCode>0.0%</c:formatCode>
                <c:ptCount val="3"/>
                <c:pt idx="0">
                  <c:v>0.75448747861253695</c:v>
                </c:pt>
                <c:pt idx="1">
                  <c:v>0.76915738055258764</c:v>
                </c:pt>
                <c:pt idx="2">
                  <c:v>0.7949357661515547</c:v>
                </c:pt>
              </c:numCache>
            </c:numRef>
          </c:val>
          <c:extLst>
            <c:ext xmlns:c16="http://schemas.microsoft.com/office/drawing/2014/chart" uri="{C3380CC4-5D6E-409C-BE32-E72D297353CC}">
              <c16:uniqueId val="{00000001-FB14-4063-9201-01EC854AD1D3}"/>
            </c:ext>
          </c:extLst>
        </c:ser>
        <c:dLbls>
          <c:showLegendKey val="0"/>
          <c:showVal val="0"/>
          <c:showCatName val="0"/>
          <c:showSerName val="0"/>
          <c:showPercent val="0"/>
          <c:showBubbleSize val="0"/>
        </c:dLbls>
        <c:gapWidth val="150"/>
        <c:axId val="151345792"/>
        <c:axId val="151347584"/>
      </c:barChart>
      <c:catAx>
        <c:axId val="151345792"/>
        <c:scaling>
          <c:orientation val="minMax"/>
        </c:scaling>
        <c:delete val="0"/>
        <c:axPos val="b"/>
        <c:numFmt formatCode="General" sourceLinked="0"/>
        <c:majorTickMark val="out"/>
        <c:minorTickMark val="none"/>
        <c:tickLblPos val="nextTo"/>
        <c:txPr>
          <a:bodyPr/>
          <a:lstStyle/>
          <a:p>
            <a:pPr>
              <a:defRPr sz="1200" baseline="0"/>
            </a:pPr>
            <a:endParaRPr lang="zh-TW"/>
          </a:p>
        </c:txPr>
        <c:crossAx val="151347584"/>
        <c:crosses val="autoZero"/>
        <c:auto val="1"/>
        <c:lblAlgn val="ctr"/>
        <c:lblOffset val="100"/>
        <c:noMultiLvlLbl val="0"/>
      </c:catAx>
      <c:valAx>
        <c:axId val="151347584"/>
        <c:scaling>
          <c:orientation val="minMax"/>
          <c:min val="0.4"/>
        </c:scaling>
        <c:delete val="0"/>
        <c:axPos val="l"/>
        <c:majorGridlines/>
        <c:numFmt formatCode="0.0%" sourceLinked="1"/>
        <c:majorTickMark val="out"/>
        <c:minorTickMark val="none"/>
        <c:tickLblPos val="nextTo"/>
        <c:txPr>
          <a:bodyPr/>
          <a:lstStyle/>
          <a:p>
            <a:pPr>
              <a:defRPr sz="1200" baseline="0"/>
            </a:pPr>
            <a:endParaRPr lang="zh-TW"/>
          </a:p>
        </c:txPr>
        <c:crossAx val="151345792"/>
        <c:crosses val="autoZero"/>
        <c:crossBetween val="between"/>
      </c:valAx>
    </c:plotArea>
    <c:plotVisOnly val="1"/>
    <c:dispBlanksAs val="gap"/>
    <c:showDLblsOverMax val="0"/>
  </c:chart>
  <c:externalData r:id="rId2">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spPr>
            <a:solidFill>
              <a:schemeClr val="tx2">
                <a:lumMod val="60000"/>
                <a:lumOff val="40000"/>
              </a:schemeClr>
            </a:solidFill>
          </c:spPr>
          <c:invertIfNegative val="0"/>
          <c:dLbls>
            <c:spPr>
              <a:noFill/>
              <a:ln>
                <a:noFill/>
              </a:ln>
              <a:effectLst/>
            </c:spPr>
            <c:txPr>
              <a:bodyPr/>
              <a:lstStyle/>
              <a:p>
                <a:pPr>
                  <a:defRPr sz="1200"/>
                </a:pPr>
                <a:endParaRPr lang="zh-TW"/>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Sheet4!$B$2:$D$2</c:f>
              <c:strCache>
                <c:ptCount val="3"/>
                <c:pt idx="0">
                  <c:v>94年   追蹤一年後</c:v>
                </c:pt>
                <c:pt idx="1">
                  <c:v>95年   追蹤一年後</c:v>
                </c:pt>
                <c:pt idx="2">
                  <c:v>96年   追蹤一年後</c:v>
                </c:pt>
              </c:strCache>
            </c:strRef>
          </c:cat>
          <c:val>
            <c:numRef>
              <c:f>Sheet4!$B$3:$D$3</c:f>
              <c:numCache>
                <c:formatCode>0.0%</c:formatCode>
                <c:ptCount val="3"/>
                <c:pt idx="0">
                  <c:v>0.34867869287425063</c:v>
                </c:pt>
                <c:pt idx="1">
                  <c:v>0.35083752567218734</c:v>
                </c:pt>
                <c:pt idx="2">
                  <c:v>0.30279566212487852</c:v>
                </c:pt>
              </c:numCache>
            </c:numRef>
          </c:val>
          <c:extLst>
            <c:ext xmlns:c16="http://schemas.microsoft.com/office/drawing/2014/chart" uri="{C3380CC4-5D6E-409C-BE32-E72D297353CC}">
              <c16:uniqueId val="{00000000-8FB8-4947-98FB-6DB208AB64E4}"/>
            </c:ext>
          </c:extLst>
        </c:ser>
        <c:ser>
          <c:idx val="1"/>
          <c:order val="1"/>
          <c:spPr>
            <a:solidFill>
              <a:schemeClr val="accent2">
                <a:lumMod val="60000"/>
                <a:lumOff val="40000"/>
              </a:schemeClr>
            </a:solidFill>
          </c:spPr>
          <c:invertIfNegative val="0"/>
          <c:dLbls>
            <c:spPr>
              <a:noFill/>
              <a:ln>
                <a:noFill/>
              </a:ln>
              <a:effectLst/>
            </c:spPr>
            <c:txPr>
              <a:bodyPr/>
              <a:lstStyle/>
              <a:p>
                <a:pPr>
                  <a:defRPr sz="1200"/>
                </a:pPr>
                <a:endParaRPr lang="zh-TW"/>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Sheet4!$B$2:$D$2</c:f>
              <c:strCache>
                <c:ptCount val="3"/>
                <c:pt idx="0">
                  <c:v>94年   追蹤一年後</c:v>
                </c:pt>
                <c:pt idx="1">
                  <c:v>95年   追蹤一年後</c:v>
                </c:pt>
                <c:pt idx="2">
                  <c:v>96年   追蹤一年後</c:v>
                </c:pt>
              </c:strCache>
            </c:strRef>
          </c:cat>
          <c:val>
            <c:numRef>
              <c:f>Sheet4!$B$4:$D$4</c:f>
              <c:numCache>
                <c:formatCode>0.0%</c:formatCode>
                <c:ptCount val="3"/>
                <c:pt idx="0">
                  <c:v>0.24551252138746574</c:v>
                </c:pt>
                <c:pt idx="1">
                  <c:v>0.23084261944741274</c:v>
                </c:pt>
                <c:pt idx="2">
                  <c:v>0.20506423384844802</c:v>
                </c:pt>
              </c:numCache>
            </c:numRef>
          </c:val>
          <c:extLst>
            <c:ext xmlns:c16="http://schemas.microsoft.com/office/drawing/2014/chart" uri="{C3380CC4-5D6E-409C-BE32-E72D297353CC}">
              <c16:uniqueId val="{00000001-8FB8-4947-98FB-6DB208AB64E4}"/>
            </c:ext>
          </c:extLst>
        </c:ser>
        <c:dLbls>
          <c:showLegendKey val="0"/>
          <c:showVal val="0"/>
          <c:showCatName val="0"/>
          <c:showSerName val="0"/>
          <c:showPercent val="0"/>
          <c:showBubbleSize val="0"/>
        </c:dLbls>
        <c:gapWidth val="150"/>
        <c:axId val="151385216"/>
        <c:axId val="151386752"/>
      </c:barChart>
      <c:catAx>
        <c:axId val="151385216"/>
        <c:scaling>
          <c:orientation val="minMax"/>
        </c:scaling>
        <c:delete val="0"/>
        <c:axPos val="b"/>
        <c:numFmt formatCode="General" sourceLinked="0"/>
        <c:majorTickMark val="out"/>
        <c:minorTickMark val="none"/>
        <c:tickLblPos val="nextTo"/>
        <c:txPr>
          <a:bodyPr/>
          <a:lstStyle/>
          <a:p>
            <a:pPr>
              <a:defRPr sz="1200" baseline="0"/>
            </a:pPr>
            <a:endParaRPr lang="zh-TW"/>
          </a:p>
        </c:txPr>
        <c:crossAx val="151386752"/>
        <c:crosses val="autoZero"/>
        <c:auto val="1"/>
        <c:lblAlgn val="ctr"/>
        <c:lblOffset val="100"/>
        <c:noMultiLvlLbl val="0"/>
      </c:catAx>
      <c:valAx>
        <c:axId val="151386752"/>
        <c:scaling>
          <c:orientation val="minMax"/>
          <c:min val="0.1"/>
        </c:scaling>
        <c:delete val="0"/>
        <c:axPos val="l"/>
        <c:majorGridlines/>
        <c:numFmt formatCode="0.0%" sourceLinked="1"/>
        <c:majorTickMark val="out"/>
        <c:minorTickMark val="none"/>
        <c:tickLblPos val="nextTo"/>
        <c:txPr>
          <a:bodyPr/>
          <a:lstStyle/>
          <a:p>
            <a:pPr>
              <a:defRPr sz="1200" baseline="0"/>
            </a:pPr>
            <a:endParaRPr lang="zh-TW"/>
          </a:p>
        </c:txPr>
        <c:crossAx val="151385216"/>
        <c:crosses val="autoZero"/>
        <c:crossBetween val="between"/>
      </c:valAx>
    </c:plotArea>
    <c:plotVisOnly val="1"/>
    <c:dispBlanksAs val="gap"/>
    <c:showDLblsOverMax val="0"/>
  </c:chart>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stacked"/>
        <c:varyColors val="0"/>
        <c:ser>
          <c:idx val="0"/>
          <c:order val="0"/>
          <c:tx>
            <c:strRef>
              <c:f>'97年成效'!$B$4</c:f>
              <c:strCache>
                <c:ptCount val="1"/>
                <c:pt idx="0">
                  <c:v>SBP≧140mmHg</c:v>
                </c:pt>
              </c:strCache>
            </c:strRef>
          </c:tx>
          <c:spPr>
            <a:ln>
              <a:solidFill>
                <a:sysClr val="windowText" lastClr="000000"/>
              </a:solidFill>
            </a:ln>
          </c:spPr>
          <c:invertIfNegative val="0"/>
          <c:dPt>
            <c:idx val="0"/>
            <c:invertIfNegative val="0"/>
            <c:bubble3D val="0"/>
            <c:spPr>
              <a:solidFill>
                <a:schemeClr val="tx2">
                  <a:lumMod val="60000"/>
                  <a:lumOff val="40000"/>
                </a:schemeClr>
              </a:solidFill>
              <a:ln>
                <a:solidFill>
                  <a:sysClr val="windowText" lastClr="000000"/>
                </a:solidFill>
              </a:ln>
            </c:spPr>
            <c:extLst>
              <c:ext xmlns:c16="http://schemas.microsoft.com/office/drawing/2014/chart" uri="{C3380CC4-5D6E-409C-BE32-E72D297353CC}">
                <c16:uniqueId val="{00000001-35FA-4693-9130-C030F9E69692}"/>
              </c:ext>
            </c:extLst>
          </c:dPt>
          <c:dLbls>
            <c:dLbl>
              <c:idx val="0"/>
              <c:layout>
                <c:manualLayout>
                  <c:x val="0"/>
                  <c:y val="-8.3333697871099524E-2"/>
                </c:manualLayout>
              </c:layout>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35FA-4693-9130-C030F9E69692}"/>
                </c:ext>
              </c:extLst>
            </c:dLbl>
            <c:spPr>
              <a:noFill/>
              <a:ln>
                <a:noFill/>
              </a:ln>
              <a:effectLst/>
            </c:spPr>
            <c:txPr>
              <a:bodyPr/>
              <a:lstStyle/>
              <a:p>
                <a:pPr>
                  <a:defRPr sz="1400">
                    <a:latin typeface="Times New Roman" pitchFamily="18" charset="0"/>
                    <a:cs typeface="Times New Roman" pitchFamily="18" charset="0"/>
                  </a:defRPr>
                </a:pPr>
                <a:endParaRPr lang="zh-TW"/>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'97年成效'!$A$5:$A$7</c:f>
              <c:strCache>
                <c:ptCount val="3"/>
                <c:pt idx="0">
                  <c:v>初診個案</c:v>
                </c:pt>
                <c:pt idx="1">
                  <c:v>6個月後追蹤個案</c:v>
                </c:pt>
                <c:pt idx="2">
                  <c:v>完成1年療程個案</c:v>
                </c:pt>
              </c:strCache>
            </c:strRef>
          </c:cat>
          <c:val>
            <c:numRef>
              <c:f>'97年成效'!$B$5:$B$7</c:f>
              <c:numCache>
                <c:formatCode>General</c:formatCode>
                <c:ptCount val="3"/>
                <c:pt idx="0" formatCode="#,##0_ ">
                  <c:v>34640</c:v>
                </c:pt>
              </c:numCache>
            </c:numRef>
          </c:val>
          <c:extLst>
            <c:ext xmlns:c16="http://schemas.microsoft.com/office/drawing/2014/chart" uri="{C3380CC4-5D6E-409C-BE32-E72D297353CC}">
              <c16:uniqueId val="{00000002-35FA-4693-9130-C030F9E69692}"/>
            </c:ext>
          </c:extLst>
        </c:ser>
        <c:ser>
          <c:idx val="1"/>
          <c:order val="1"/>
          <c:tx>
            <c:strRef>
              <c:f>'97年成效'!$C$4</c:f>
              <c:strCache>
                <c:ptCount val="1"/>
                <c:pt idx="0">
                  <c:v>SBP＜140mmHg</c:v>
                </c:pt>
              </c:strCache>
            </c:strRef>
          </c:tx>
          <c:spPr>
            <a:solidFill>
              <a:schemeClr val="accent2">
                <a:lumMod val="60000"/>
                <a:lumOff val="40000"/>
              </a:schemeClr>
            </a:solidFill>
            <a:ln>
              <a:solidFill>
                <a:sysClr val="windowText" lastClr="000000"/>
              </a:solidFill>
            </a:ln>
          </c:spPr>
          <c:invertIfNegative val="0"/>
          <c:dLbls>
            <c:dLbl>
              <c:idx val="1"/>
              <c:layout>
                <c:manualLayout>
                  <c:x val="0"/>
                  <c:y val="-8.3333333333333343E-2"/>
                </c:manualLayout>
              </c:layout>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35FA-4693-9130-C030F9E69692}"/>
                </c:ext>
              </c:extLst>
            </c:dLbl>
            <c:spPr>
              <a:noFill/>
              <a:ln>
                <a:noFill/>
              </a:ln>
              <a:effectLst/>
            </c:spPr>
            <c:txPr>
              <a:bodyPr/>
              <a:lstStyle/>
              <a:p>
                <a:pPr>
                  <a:defRPr sz="1400">
                    <a:latin typeface="Times New Roman" pitchFamily="18" charset="0"/>
                    <a:cs typeface="Times New Roman" pitchFamily="18" charset="0"/>
                  </a:defRPr>
                </a:pPr>
                <a:endParaRPr lang="zh-TW"/>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'97年成效'!$A$5:$A$7</c:f>
              <c:strCache>
                <c:ptCount val="3"/>
                <c:pt idx="0">
                  <c:v>初診個案</c:v>
                </c:pt>
                <c:pt idx="1">
                  <c:v>6個月後追蹤個案</c:v>
                </c:pt>
                <c:pt idx="2">
                  <c:v>完成1年療程個案</c:v>
                </c:pt>
              </c:strCache>
            </c:strRef>
          </c:cat>
          <c:val>
            <c:numRef>
              <c:f>'97年成效'!$C$5:$C$7</c:f>
              <c:numCache>
                <c:formatCode>#,##0_ </c:formatCode>
                <c:ptCount val="3"/>
                <c:pt idx="1">
                  <c:v>15485</c:v>
                </c:pt>
              </c:numCache>
            </c:numRef>
          </c:val>
          <c:extLst>
            <c:ext xmlns:c16="http://schemas.microsoft.com/office/drawing/2014/chart" uri="{C3380CC4-5D6E-409C-BE32-E72D297353CC}">
              <c16:uniqueId val="{00000004-35FA-4693-9130-C030F9E69692}"/>
            </c:ext>
          </c:extLst>
        </c:ser>
        <c:ser>
          <c:idx val="2"/>
          <c:order val="2"/>
          <c:tx>
            <c:strRef>
              <c:f>'97年成效'!$D$4</c:f>
              <c:strCache>
                <c:ptCount val="1"/>
                <c:pt idx="0">
                  <c:v>SBP＜140mmHg</c:v>
                </c:pt>
              </c:strCache>
            </c:strRef>
          </c:tx>
          <c:spPr>
            <a:solidFill>
              <a:schemeClr val="accent4">
                <a:lumMod val="60000"/>
                <a:lumOff val="40000"/>
              </a:schemeClr>
            </a:solidFill>
            <a:ln>
              <a:solidFill>
                <a:sysClr val="windowText" lastClr="000000"/>
              </a:solidFill>
            </a:ln>
          </c:spPr>
          <c:invertIfNegative val="0"/>
          <c:dLbls>
            <c:dLbl>
              <c:idx val="2"/>
              <c:layout>
                <c:manualLayout>
                  <c:x val="0"/>
                  <c:y val="-8.7962962962963548E-2"/>
                </c:manualLayout>
              </c:layout>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35FA-4693-9130-C030F9E69692}"/>
                </c:ext>
              </c:extLst>
            </c:dLbl>
            <c:spPr>
              <a:noFill/>
              <a:ln>
                <a:noFill/>
              </a:ln>
              <a:effectLst/>
            </c:spPr>
            <c:txPr>
              <a:bodyPr/>
              <a:lstStyle/>
              <a:p>
                <a:pPr>
                  <a:defRPr sz="1400">
                    <a:latin typeface="Times New Roman" pitchFamily="18" charset="0"/>
                    <a:cs typeface="Times New Roman" pitchFamily="18" charset="0"/>
                  </a:defRPr>
                </a:pPr>
                <a:endParaRPr lang="zh-TW"/>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'97年成效'!$A$5:$A$7</c:f>
              <c:strCache>
                <c:ptCount val="3"/>
                <c:pt idx="0">
                  <c:v>初診個案</c:v>
                </c:pt>
                <c:pt idx="1">
                  <c:v>6個月後追蹤個案</c:v>
                </c:pt>
                <c:pt idx="2">
                  <c:v>完成1年療程個案</c:v>
                </c:pt>
              </c:strCache>
            </c:strRef>
          </c:cat>
          <c:val>
            <c:numRef>
              <c:f>'97年成效'!$D$5:$D$7</c:f>
              <c:numCache>
                <c:formatCode>General</c:formatCode>
                <c:ptCount val="3"/>
                <c:pt idx="2" formatCode="#,##0_ ">
                  <c:v>16401</c:v>
                </c:pt>
              </c:numCache>
            </c:numRef>
          </c:val>
          <c:extLst>
            <c:ext xmlns:c16="http://schemas.microsoft.com/office/drawing/2014/chart" uri="{C3380CC4-5D6E-409C-BE32-E72D297353CC}">
              <c16:uniqueId val="{00000006-35FA-4693-9130-C030F9E69692}"/>
            </c:ext>
          </c:extLst>
        </c:ser>
        <c:dLbls>
          <c:showLegendKey val="0"/>
          <c:showVal val="0"/>
          <c:showCatName val="0"/>
          <c:showSerName val="0"/>
          <c:showPercent val="0"/>
          <c:showBubbleSize val="0"/>
        </c:dLbls>
        <c:gapWidth val="200"/>
        <c:overlap val="100"/>
        <c:axId val="151140992"/>
        <c:axId val="151155072"/>
      </c:barChart>
      <c:catAx>
        <c:axId val="151140992"/>
        <c:scaling>
          <c:orientation val="minMax"/>
        </c:scaling>
        <c:delete val="0"/>
        <c:axPos val="b"/>
        <c:numFmt formatCode="General" sourceLinked="0"/>
        <c:majorTickMark val="out"/>
        <c:minorTickMark val="none"/>
        <c:tickLblPos val="nextTo"/>
        <c:txPr>
          <a:bodyPr/>
          <a:lstStyle/>
          <a:p>
            <a:pPr>
              <a:defRPr sz="1000">
                <a:latin typeface="標楷體" pitchFamily="65" charset="-120"/>
                <a:ea typeface="標楷體" pitchFamily="65" charset="-120"/>
              </a:defRPr>
            </a:pPr>
            <a:endParaRPr lang="zh-TW"/>
          </a:p>
        </c:txPr>
        <c:crossAx val="151155072"/>
        <c:crosses val="autoZero"/>
        <c:auto val="1"/>
        <c:lblAlgn val="ctr"/>
        <c:lblOffset val="100"/>
        <c:noMultiLvlLbl val="0"/>
      </c:catAx>
      <c:valAx>
        <c:axId val="151155072"/>
        <c:scaling>
          <c:orientation val="minMax"/>
        </c:scaling>
        <c:delete val="0"/>
        <c:axPos val="l"/>
        <c:majorGridlines/>
        <c:numFmt formatCode="#,##0_ " sourceLinked="0"/>
        <c:majorTickMark val="out"/>
        <c:minorTickMark val="none"/>
        <c:tickLblPos val="nextTo"/>
        <c:txPr>
          <a:bodyPr/>
          <a:lstStyle/>
          <a:p>
            <a:pPr>
              <a:defRPr sz="1400">
                <a:latin typeface="Times New Roman" pitchFamily="18" charset="0"/>
                <a:cs typeface="Times New Roman" pitchFamily="18" charset="0"/>
              </a:defRPr>
            </a:pPr>
            <a:endParaRPr lang="zh-TW"/>
          </a:p>
        </c:txPr>
        <c:crossAx val="151140992"/>
        <c:crosses val="autoZero"/>
        <c:crossBetween val="between"/>
      </c:valAx>
    </c:plotArea>
    <c:legend>
      <c:legendPos val="b"/>
      <c:overlay val="0"/>
      <c:txPr>
        <a:bodyPr/>
        <a:lstStyle/>
        <a:p>
          <a:pPr>
            <a:defRPr sz="1000">
              <a:latin typeface="Times New Roman" pitchFamily="18" charset="0"/>
              <a:cs typeface="Times New Roman" pitchFamily="18" charset="0"/>
            </a:defRPr>
          </a:pPr>
          <a:endParaRPr lang="zh-TW"/>
        </a:p>
      </c:txPr>
    </c:legend>
    <c:plotVisOnly val="1"/>
    <c:dispBlanksAs val="gap"/>
    <c:showDLblsOverMax val="0"/>
  </c:chart>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454140227070691"/>
          <c:y val="3.6398973113326842E-2"/>
          <c:w val="0.78598928023992376"/>
          <c:h val="0.80366502732751144"/>
        </c:manualLayout>
      </c:layout>
      <c:barChart>
        <c:barDir val="col"/>
        <c:grouping val="stacked"/>
        <c:varyColors val="0"/>
        <c:ser>
          <c:idx val="0"/>
          <c:order val="0"/>
          <c:tx>
            <c:strRef>
              <c:f>'97年成效'!$F$4</c:f>
              <c:strCache>
                <c:ptCount val="1"/>
                <c:pt idx="0">
                  <c:v>DBP≧90mmHg</c:v>
                </c:pt>
              </c:strCache>
            </c:strRef>
          </c:tx>
          <c:spPr>
            <a:ln>
              <a:solidFill>
                <a:sysClr val="windowText" lastClr="000000"/>
              </a:solidFill>
            </a:ln>
          </c:spPr>
          <c:invertIfNegative val="0"/>
          <c:dPt>
            <c:idx val="0"/>
            <c:invertIfNegative val="0"/>
            <c:bubble3D val="0"/>
            <c:spPr>
              <a:solidFill>
                <a:schemeClr val="tx2">
                  <a:lumMod val="60000"/>
                  <a:lumOff val="40000"/>
                </a:schemeClr>
              </a:solidFill>
              <a:ln>
                <a:solidFill>
                  <a:sysClr val="windowText" lastClr="000000"/>
                </a:solidFill>
              </a:ln>
            </c:spPr>
            <c:extLst>
              <c:ext xmlns:c16="http://schemas.microsoft.com/office/drawing/2014/chart" uri="{C3380CC4-5D6E-409C-BE32-E72D297353CC}">
                <c16:uniqueId val="{00000001-7631-45FB-A4F3-3DC53905F14E}"/>
              </c:ext>
            </c:extLst>
          </c:dPt>
          <c:dLbls>
            <c:dLbl>
              <c:idx val="0"/>
              <c:layout>
                <c:manualLayout>
                  <c:x val="0"/>
                  <c:y val="-8.3333697871099524E-2"/>
                </c:manualLayout>
              </c:layout>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7631-45FB-A4F3-3DC53905F14E}"/>
                </c:ext>
              </c:extLst>
            </c:dLbl>
            <c:spPr>
              <a:noFill/>
              <a:ln>
                <a:noFill/>
              </a:ln>
              <a:effectLst/>
            </c:spPr>
            <c:txPr>
              <a:bodyPr/>
              <a:lstStyle/>
              <a:p>
                <a:pPr>
                  <a:defRPr sz="1400">
                    <a:latin typeface="Times New Roman" pitchFamily="18" charset="0"/>
                    <a:cs typeface="Times New Roman" pitchFamily="18" charset="0"/>
                  </a:defRPr>
                </a:pPr>
                <a:endParaRPr lang="zh-TW"/>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'97年成效'!$A$5:$A$7</c:f>
              <c:strCache>
                <c:ptCount val="3"/>
                <c:pt idx="0">
                  <c:v>初診個案</c:v>
                </c:pt>
                <c:pt idx="1">
                  <c:v>6個月後追蹤個案</c:v>
                </c:pt>
                <c:pt idx="2">
                  <c:v>完成1年療程個案</c:v>
                </c:pt>
              </c:strCache>
            </c:strRef>
          </c:cat>
          <c:val>
            <c:numRef>
              <c:f>'97年成效'!$F$5:$F$7</c:f>
              <c:numCache>
                <c:formatCode>General</c:formatCode>
                <c:ptCount val="3"/>
                <c:pt idx="0" formatCode="#,##0_ ">
                  <c:v>22254</c:v>
                </c:pt>
              </c:numCache>
            </c:numRef>
          </c:val>
          <c:extLst>
            <c:ext xmlns:c16="http://schemas.microsoft.com/office/drawing/2014/chart" uri="{C3380CC4-5D6E-409C-BE32-E72D297353CC}">
              <c16:uniqueId val="{00000002-7631-45FB-A4F3-3DC53905F14E}"/>
            </c:ext>
          </c:extLst>
        </c:ser>
        <c:ser>
          <c:idx val="1"/>
          <c:order val="1"/>
          <c:tx>
            <c:strRef>
              <c:f>'97年成效'!$G$4</c:f>
              <c:strCache>
                <c:ptCount val="1"/>
                <c:pt idx="0">
                  <c:v>DBP＜90mmHg</c:v>
                </c:pt>
              </c:strCache>
            </c:strRef>
          </c:tx>
          <c:spPr>
            <a:solidFill>
              <a:schemeClr val="accent2">
                <a:lumMod val="60000"/>
                <a:lumOff val="40000"/>
              </a:schemeClr>
            </a:solidFill>
            <a:ln>
              <a:solidFill>
                <a:sysClr val="windowText" lastClr="000000"/>
              </a:solidFill>
            </a:ln>
          </c:spPr>
          <c:invertIfNegative val="0"/>
          <c:dLbls>
            <c:dLbl>
              <c:idx val="1"/>
              <c:layout>
                <c:manualLayout>
                  <c:x val="0"/>
                  <c:y val="-8.3333333333333343E-2"/>
                </c:manualLayout>
              </c:layout>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7631-45FB-A4F3-3DC53905F14E}"/>
                </c:ext>
              </c:extLst>
            </c:dLbl>
            <c:spPr>
              <a:noFill/>
              <a:ln>
                <a:noFill/>
              </a:ln>
              <a:effectLst/>
            </c:spPr>
            <c:txPr>
              <a:bodyPr/>
              <a:lstStyle/>
              <a:p>
                <a:pPr>
                  <a:defRPr sz="1400">
                    <a:latin typeface="Times New Roman" pitchFamily="18" charset="0"/>
                    <a:cs typeface="Times New Roman" pitchFamily="18" charset="0"/>
                  </a:defRPr>
                </a:pPr>
                <a:endParaRPr lang="zh-TW"/>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'97年成效'!$A$5:$A$7</c:f>
              <c:strCache>
                <c:ptCount val="3"/>
                <c:pt idx="0">
                  <c:v>初診個案</c:v>
                </c:pt>
                <c:pt idx="1">
                  <c:v>6個月後追蹤個案</c:v>
                </c:pt>
                <c:pt idx="2">
                  <c:v>完成1年療程個案</c:v>
                </c:pt>
              </c:strCache>
            </c:strRef>
          </c:cat>
          <c:val>
            <c:numRef>
              <c:f>'97年成效'!$G$5:$G$7</c:f>
              <c:numCache>
                <c:formatCode>#,##0_);[Red]\(#,##0\)</c:formatCode>
                <c:ptCount val="3"/>
                <c:pt idx="1">
                  <c:v>12468</c:v>
                </c:pt>
              </c:numCache>
            </c:numRef>
          </c:val>
          <c:extLst>
            <c:ext xmlns:c16="http://schemas.microsoft.com/office/drawing/2014/chart" uri="{C3380CC4-5D6E-409C-BE32-E72D297353CC}">
              <c16:uniqueId val="{00000004-7631-45FB-A4F3-3DC53905F14E}"/>
            </c:ext>
          </c:extLst>
        </c:ser>
        <c:ser>
          <c:idx val="2"/>
          <c:order val="2"/>
          <c:tx>
            <c:strRef>
              <c:f>'97年成效'!$H$4</c:f>
              <c:strCache>
                <c:ptCount val="1"/>
                <c:pt idx="0">
                  <c:v>DBP＜90mmHg</c:v>
                </c:pt>
              </c:strCache>
            </c:strRef>
          </c:tx>
          <c:spPr>
            <a:solidFill>
              <a:schemeClr val="accent4">
                <a:lumMod val="60000"/>
                <a:lumOff val="40000"/>
              </a:schemeClr>
            </a:solidFill>
            <a:ln>
              <a:solidFill>
                <a:sysClr val="windowText" lastClr="000000"/>
              </a:solidFill>
            </a:ln>
          </c:spPr>
          <c:invertIfNegative val="0"/>
          <c:dLbls>
            <c:dLbl>
              <c:idx val="2"/>
              <c:layout>
                <c:manualLayout>
                  <c:x val="0"/>
                  <c:y val="-8.7962962962963548E-2"/>
                </c:manualLayout>
              </c:layout>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7631-45FB-A4F3-3DC53905F14E}"/>
                </c:ext>
              </c:extLst>
            </c:dLbl>
            <c:spPr>
              <a:noFill/>
              <a:ln>
                <a:noFill/>
              </a:ln>
              <a:effectLst/>
            </c:spPr>
            <c:txPr>
              <a:bodyPr/>
              <a:lstStyle/>
              <a:p>
                <a:pPr>
                  <a:defRPr sz="1400">
                    <a:latin typeface="Times New Roman" pitchFamily="18" charset="0"/>
                    <a:cs typeface="Times New Roman" pitchFamily="18" charset="0"/>
                  </a:defRPr>
                </a:pPr>
                <a:endParaRPr lang="zh-TW"/>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'97年成效'!$A$5:$A$7</c:f>
              <c:strCache>
                <c:ptCount val="3"/>
                <c:pt idx="0">
                  <c:v>初診個案</c:v>
                </c:pt>
                <c:pt idx="1">
                  <c:v>6個月後追蹤個案</c:v>
                </c:pt>
                <c:pt idx="2">
                  <c:v>完成1年療程個案</c:v>
                </c:pt>
              </c:strCache>
            </c:strRef>
          </c:cat>
          <c:val>
            <c:numRef>
              <c:f>'97年成效'!$H$5:$H$7</c:f>
              <c:numCache>
                <c:formatCode>General</c:formatCode>
                <c:ptCount val="3"/>
                <c:pt idx="2" formatCode="#,##0_);[Red]\(#,##0\)">
                  <c:v>11161</c:v>
                </c:pt>
              </c:numCache>
            </c:numRef>
          </c:val>
          <c:extLst>
            <c:ext xmlns:c16="http://schemas.microsoft.com/office/drawing/2014/chart" uri="{C3380CC4-5D6E-409C-BE32-E72D297353CC}">
              <c16:uniqueId val="{00000006-7631-45FB-A4F3-3DC53905F14E}"/>
            </c:ext>
          </c:extLst>
        </c:ser>
        <c:dLbls>
          <c:showLegendKey val="0"/>
          <c:showVal val="0"/>
          <c:showCatName val="0"/>
          <c:showSerName val="0"/>
          <c:showPercent val="0"/>
          <c:showBubbleSize val="0"/>
        </c:dLbls>
        <c:gapWidth val="200"/>
        <c:overlap val="100"/>
        <c:axId val="163859456"/>
        <c:axId val="163795712"/>
      </c:barChart>
      <c:catAx>
        <c:axId val="163859456"/>
        <c:scaling>
          <c:orientation val="minMax"/>
        </c:scaling>
        <c:delete val="0"/>
        <c:axPos val="b"/>
        <c:numFmt formatCode="General" sourceLinked="0"/>
        <c:majorTickMark val="out"/>
        <c:minorTickMark val="none"/>
        <c:tickLblPos val="nextTo"/>
        <c:txPr>
          <a:bodyPr/>
          <a:lstStyle/>
          <a:p>
            <a:pPr>
              <a:defRPr sz="1000">
                <a:latin typeface="標楷體" pitchFamily="65" charset="-120"/>
                <a:ea typeface="標楷體" pitchFamily="65" charset="-120"/>
              </a:defRPr>
            </a:pPr>
            <a:endParaRPr lang="zh-TW"/>
          </a:p>
        </c:txPr>
        <c:crossAx val="163795712"/>
        <c:crosses val="autoZero"/>
        <c:auto val="1"/>
        <c:lblAlgn val="ctr"/>
        <c:lblOffset val="100"/>
        <c:noMultiLvlLbl val="0"/>
      </c:catAx>
      <c:valAx>
        <c:axId val="163795712"/>
        <c:scaling>
          <c:orientation val="minMax"/>
          <c:max val="40000"/>
          <c:min val="0"/>
        </c:scaling>
        <c:delete val="0"/>
        <c:axPos val="l"/>
        <c:majorGridlines/>
        <c:numFmt formatCode="#,##0_ " sourceLinked="1"/>
        <c:majorTickMark val="out"/>
        <c:minorTickMark val="none"/>
        <c:tickLblPos val="nextTo"/>
        <c:txPr>
          <a:bodyPr/>
          <a:lstStyle/>
          <a:p>
            <a:pPr>
              <a:defRPr sz="1400">
                <a:latin typeface="Times New Roman" pitchFamily="18" charset="0"/>
                <a:cs typeface="Times New Roman" pitchFamily="18" charset="0"/>
              </a:defRPr>
            </a:pPr>
            <a:endParaRPr lang="zh-TW"/>
          </a:p>
        </c:txPr>
        <c:crossAx val="163859456"/>
        <c:crosses val="autoZero"/>
        <c:crossBetween val="between"/>
        <c:majorUnit val="5000"/>
      </c:valAx>
    </c:plotArea>
    <c:legend>
      <c:legendPos val="b"/>
      <c:overlay val="0"/>
      <c:txPr>
        <a:bodyPr/>
        <a:lstStyle/>
        <a:p>
          <a:pPr>
            <a:defRPr sz="1000">
              <a:latin typeface="Times New Roman" pitchFamily="18" charset="0"/>
              <a:cs typeface="Times New Roman" pitchFamily="18" charset="0"/>
            </a:defRPr>
          </a:pPr>
          <a:endParaRPr lang="zh-TW"/>
        </a:p>
      </c:txPr>
    </c:legend>
    <c:plotVisOnly val="1"/>
    <c:dispBlanksAs val="gap"/>
    <c:showDLblsOverMax val="0"/>
  </c:chart>
  <c:externalData r:id="rId2">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A1470E0-B3B0-4940-A01C-82E3B6154B2B}" type="doc">
      <dgm:prSet loTypeId="urn:microsoft.com/office/officeart/2005/8/layout/process4" loCatId="list" qsTypeId="urn:microsoft.com/office/officeart/2005/8/quickstyle/simple1" qsCatId="simple" csTypeId="urn:microsoft.com/office/officeart/2005/8/colors/accent1_2" csCatId="accent1" phldr="1"/>
      <dgm:spPr/>
      <dgm:t>
        <a:bodyPr/>
        <a:lstStyle/>
        <a:p>
          <a:endParaRPr lang="zh-TW" altLang="en-US"/>
        </a:p>
      </dgm:t>
    </dgm:pt>
    <dgm:pt modelId="{5A27D1CD-3498-48D8-9F94-D4C725502080}">
      <dgm:prSet phldrT="[文字]" custT="1"/>
      <dgm:spPr>
        <a:solidFill>
          <a:schemeClr val="accent2">
            <a:alpha val="76000"/>
          </a:schemeClr>
        </a:solidFill>
      </dgm:spPr>
      <dgm:t>
        <a:bodyPr/>
        <a:lstStyle/>
        <a:p>
          <a:r>
            <a:rPr lang="zh-TW" altLang="en-US" sz="2400" b="1" dirty="0"/>
            <a:t>參與資格</a:t>
          </a:r>
        </a:p>
      </dgm:t>
    </dgm:pt>
    <dgm:pt modelId="{D20E606E-DE88-4253-A60B-5BD9E9C20893}" type="parTrans" cxnId="{608F2AA7-2F06-4D21-90F3-FD504F668222}">
      <dgm:prSet/>
      <dgm:spPr/>
      <dgm:t>
        <a:bodyPr/>
        <a:lstStyle/>
        <a:p>
          <a:endParaRPr lang="zh-TW" altLang="en-US"/>
        </a:p>
      </dgm:t>
    </dgm:pt>
    <dgm:pt modelId="{F73816C0-8F90-46DB-9F4C-9A70822A1A37}" type="sibTrans" cxnId="{608F2AA7-2F06-4D21-90F3-FD504F668222}">
      <dgm:prSet/>
      <dgm:spPr/>
      <dgm:t>
        <a:bodyPr/>
        <a:lstStyle/>
        <a:p>
          <a:endParaRPr lang="zh-TW" altLang="en-US"/>
        </a:p>
      </dgm:t>
    </dgm:pt>
    <dgm:pt modelId="{876401BB-ACB9-4ACD-8546-6E48C2CEA9CE}">
      <dgm:prSet phldrT="[文字]" custT="1"/>
      <dgm:spPr/>
      <dgm:t>
        <a:bodyPr/>
        <a:lstStyle/>
        <a:p>
          <a:r>
            <a:rPr lang="zh-TW" altLang="en-US" sz="1800" b="1" dirty="0"/>
            <a:t>交付名單院所及精神科專科醫師</a:t>
          </a:r>
        </a:p>
      </dgm:t>
    </dgm:pt>
    <dgm:pt modelId="{6CAC3980-554E-46CD-8AA9-F027C3AC1E63}" type="parTrans" cxnId="{F9FC0F40-DD99-4AF7-9FCB-E2109B957CF2}">
      <dgm:prSet/>
      <dgm:spPr/>
      <dgm:t>
        <a:bodyPr/>
        <a:lstStyle/>
        <a:p>
          <a:endParaRPr lang="zh-TW" altLang="en-US"/>
        </a:p>
      </dgm:t>
    </dgm:pt>
    <dgm:pt modelId="{A2A0E790-E70D-4823-89BD-A4F1DD93DCFB}" type="sibTrans" cxnId="{F9FC0F40-DD99-4AF7-9FCB-E2109B957CF2}">
      <dgm:prSet/>
      <dgm:spPr/>
      <dgm:t>
        <a:bodyPr/>
        <a:lstStyle/>
        <a:p>
          <a:endParaRPr lang="zh-TW" altLang="en-US"/>
        </a:p>
      </dgm:t>
    </dgm:pt>
    <dgm:pt modelId="{8CD8ADFF-E796-44DC-9812-E907DE358B8D}">
      <dgm:prSet phldrT="[文字]" custT="1"/>
      <dgm:spPr/>
      <dgm:t>
        <a:bodyPr/>
        <a:lstStyle/>
        <a:p>
          <a:r>
            <a:rPr lang="zh-TW" altLang="en-US" sz="1800" b="1" u="none" strike="noStrike" dirty="0"/>
            <a:t>退場：品質指標＜</a:t>
          </a:r>
          <a:r>
            <a:rPr lang="en-US" altLang="zh-TW" sz="1800" b="1" u="none" strike="noStrike" dirty="0"/>
            <a:t>60%</a:t>
          </a:r>
          <a:endParaRPr lang="zh-TW" altLang="en-US" sz="1800" b="1" u="none" strike="noStrike" dirty="0"/>
        </a:p>
      </dgm:t>
    </dgm:pt>
    <dgm:pt modelId="{188C16F8-400E-402A-A5E0-6BEECEC603F2}" type="parTrans" cxnId="{0CB10698-B134-4567-87FF-785995EB74E7}">
      <dgm:prSet/>
      <dgm:spPr/>
      <dgm:t>
        <a:bodyPr/>
        <a:lstStyle/>
        <a:p>
          <a:endParaRPr lang="zh-TW" altLang="en-US"/>
        </a:p>
      </dgm:t>
    </dgm:pt>
    <dgm:pt modelId="{B4EF391E-2556-4091-9FE2-2E0904FEE7EE}" type="sibTrans" cxnId="{0CB10698-B134-4567-87FF-785995EB74E7}">
      <dgm:prSet/>
      <dgm:spPr/>
      <dgm:t>
        <a:bodyPr/>
        <a:lstStyle/>
        <a:p>
          <a:endParaRPr lang="zh-TW" altLang="en-US"/>
        </a:p>
      </dgm:t>
    </dgm:pt>
    <dgm:pt modelId="{3287F5D8-7ACB-4616-AC4D-0CD6581A618C}">
      <dgm:prSet phldrT="[文字]" custT="1"/>
      <dgm:spPr>
        <a:solidFill>
          <a:schemeClr val="accent2">
            <a:alpha val="76000"/>
          </a:schemeClr>
        </a:solidFill>
      </dgm:spPr>
      <dgm:t>
        <a:bodyPr/>
        <a:lstStyle/>
        <a:p>
          <a:r>
            <a:rPr lang="zh-TW" altLang="en-US" sz="2400" b="1" dirty="0"/>
            <a:t>收案對象</a:t>
          </a:r>
        </a:p>
      </dgm:t>
    </dgm:pt>
    <dgm:pt modelId="{9552E39C-BD44-45F4-B472-707D6DC88780}" type="parTrans" cxnId="{25120129-25C9-42AF-A0AC-AAED2757EB0C}">
      <dgm:prSet/>
      <dgm:spPr/>
      <dgm:t>
        <a:bodyPr/>
        <a:lstStyle/>
        <a:p>
          <a:endParaRPr lang="zh-TW" altLang="en-US"/>
        </a:p>
      </dgm:t>
    </dgm:pt>
    <dgm:pt modelId="{E6D0354A-45DA-4505-AB1C-E6E176E8CA88}" type="sibTrans" cxnId="{25120129-25C9-42AF-A0AC-AAED2757EB0C}">
      <dgm:prSet/>
      <dgm:spPr/>
      <dgm:t>
        <a:bodyPr/>
        <a:lstStyle/>
        <a:p>
          <a:endParaRPr lang="zh-TW" altLang="en-US"/>
        </a:p>
      </dgm:t>
    </dgm:pt>
    <dgm:pt modelId="{6391AFF2-7E2F-4E53-BDDB-B45352EFEE98}">
      <dgm:prSet phldrT="[文字]"/>
      <dgm:spPr/>
      <dgm:t>
        <a:bodyPr/>
        <a:lstStyle/>
        <a:p>
          <a:r>
            <a:rPr lang="zh-TW" altLang="en-US" b="1" dirty="0"/>
            <a:t>領有精神分裂症</a:t>
          </a:r>
          <a:r>
            <a:rPr lang="en-US" altLang="zh-TW" b="1" dirty="0"/>
            <a:t>(ICD-9-CM 295)                 </a:t>
          </a:r>
          <a:r>
            <a:rPr lang="zh-TW" altLang="en-US" b="1" dirty="0"/>
            <a:t>重大傷病卡患者</a:t>
          </a:r>
          <a:endParaRPr lang="zh-TW" altLang="en-US" b="1" strike="noStrike" dirty="0">
            <a:solidFill>
              <a:schemeClr val="tx1"/>
            </a:solidFill>
          </a:endParaRPr>
        </a:p>
      </dgm:t>
    </dgm:pt>
    <dgm:pt modelId="{BA8B126A-6011-45CB-93D3-865C29007ED0}" type="parTrans" cxnId="{EA281591-12C1-4F7D-A77E-0D93A9481D9C}">
      <dgm:prSet/>
      <dgm:spPr/>
      <dgm:t>
        <a:bodyPr/>
        <a:lstStyle/>
        <a:p>
          <a:endParaRPr lang="zh-TW" altLang="en-US"/>
        </a:p>
      </dgm:t>
    </dgm:pt>
    <dgm:pt modelId="{1C4B2BA5-2E25-4A71-BEBC-F3BE1615273D}" type="sibTrans" cxnId="{EA281591-12C1-4F7D-A77E-0D93A9481D9C}">
      <dgm:prSet/>
      <dgm:spPr/>
      <dgm:t>
        <a:bodyPr/>
        <a:lstStyle/>
        <a:p>
          <a:endParaRPr lang="zh-TW" altLang="en-US"/>
        </a:p>
      </dgm:t>
    </dgm:pt>
    <dgm:pt modelId="{D471EAE9-0B4C-4274-89B1-4E9BDD471D78}">
      <dgm:prSet phldrT="[文字]" custT="1"/>
      <dgm:spPr/>
      <dgm:t>
        <a:bodyPr/>
        <a:lstStyle/>
        <a:p>
          <a:r>
            <a:rPr lang="zh-TW" altLang="en-US" sz="1600" b="1" dirty="0"/>
            <a:t>排除精神科慢性病房住院中、領有</a:t>
          </a:r>
          <a:r>
            <a:rPr lang="en-US" altLang="en-US" sz="1600" b="1" dirty="0"/>
            <a:t>2(</a:t>
          </a:r>
          <a:r>
            <a:rPr lang="zh-TW" altLang="en-US" sz="1600" b="1" dirty="0"/>
            <a:t>含</a:t>
          </a:r>
          <a:r>
            <a:rPr lang="en-US" altLang="en-US" sz="1600" b="1" dirty="0"/>
            <a:t>)</a:t>
          </a:r>
          <a:r>
            <a:rPr lang="zh-TW" altLang="en-US" sz="1600" b="1" dirty="0"/>
            <a:t>張以上重大傷病卡者</a:t>
          </a:r>
        </a:p>
      </dgm:t>
    </dgm:pt>
    <dgm:pt modelId="{5138C917-3FE7-40FC-B93C-6CF657F7622A}" type="parTrans" cxnId="{55B52006-4A16-4B94-8410-B39CDB51FD69}">
      <dgm:prSet/>
      <dgm:spPr/>
      <dgm:t>
        <a:bodyPr/>
        <a:lstStyle/>
        <a:p>
          <a:endParaRPr lang="zh-TW" altLang="en-US"/>
        </a:p>
      </dgm:t>
    </dgm:pt>
    <dgm:pt modelId="{27C3CA7F-4864-422D-971B-A1DA87357849}" type="sibTrans" cxnId="{55B52006-4A16-4B94-8410-B39CDB51FD69}">
      <dgm:prSet/>
      <dgm:spPr/>
      <dgm:t>
        <a:bodyPr/>
        <a:lstStyle/>
        <a:p>
          <a:endParaRPr lang="zh-TW" altLang="en-US"/>
        </a:p>
      </dgm:t>
    </dgm:pt>
    <dgm:pt modelId="{2825ABF7-B808-4E68-9ACC-A8DFEE6700FD}">
      <dgm:prSet phldrT="[文字]" custT="1"/>
      <dgm:spPr>
        <a:solidFill>
          <a:schemeClr val="accent2">
            <a:alpha val="76000"/>
          </a:schemeClr>
        </a:solidFill>
      </dgm:spPr>
      <dgm:t>
        <a:bodyPr/>
        <a:lstStyle/>
        <a:p>
          <a:r>
            <a:rPr lang="zh-TW" altLang="en-US" sz="2400" b="1" dirty="0"/>
            <a:t>結案條件</a:t>
          </a:r>
        </a:p>
      </dgm:t>
    </dgm:pt>
    <dgm:pt modelId="{61FD84E7-AA90-42EE-B68D-D11212AA71AD}" type="parTrans" cxnId="{680F9647-DC1E-43F2-9348-50D4C39C1CD1}">
      <dgm:prSet/>
      <dgm:spPr/>
      <dgm:t>
        <a:bodyPr/>
        <a:lstStyle/>
        <a:p>
          <a:endParaRPr lang="zh-TW" altLang="en-US"/>
        </a:p>
      </dgm:t>
    </dgm:pt>
    <dgm:pt modelId="{B6A6D610-6CE5-4310-80A9-D346A1A792BB}" type="sibTrans" cxnId="{680F9647-DC1E-43F2-9348-50D4C39C1CD1}">
      <dgm:prSet/>
      <dgm:spPr/>
      <dgm:t>
        <a:bodyPr/>
        <a:lstStyle/>
        <a:p>
          <a:endParaRPr lang="zh-TW" altLang="en-US"/>
        </a:p>
      </dgm:t>
    </dgm:pt>
    <dgm:pt modelId="{874B274F-5016-4E9A-9B62-660DBAA4CF2E}">
      <dgm:prSet phldrT="[文字]" custT="1"/>
      <dgm:spPr/>
      <dgm:t>
        <a:bodyPr/>
        <a:lstStyle/>
        <a:p>
          <a:r>
            <a:rPr lang="zh-TW" sz="1600" b="1" dirty="0"/>
            <a:t>失聯</a:t>
          </a:r>
          <a:r>
            <a:rPr lang="en-US" altLang="zh-TW" sz="1600" b="1" dirty="0"/>
            <a:t>2</a:t>
          </a:r>
          <a:r>
            <a:rPr lang="zh-TW" altLang="en-US" sz="1600" b="1" dirty="0"/>
            <a:t>個 月以上</a:t>
          </a:r>
          <a:endParaRPr lang="en-US" altLang="zh-TW" sz="1600" b="1" dirty="0"/>
        </a:p>
      </dgm:t>
    </dgm:pt>
    <dgm:pt modelId="{17BDB3A5-3ADB-4DA5-9D91-756A16B05FFC}" type="parTrans" cxnId="{9FB1E3E0-C04A-4957-8637-F5D38D5133DA}">
      <dgm:prSet/>
      <dgm:spPr/>
      <dgm:t>
        <a:bodyPr/>
        <a:lstStyle/>
        <a:p>
          <a:endParaRPr lang="zh-TW" altLang="en-US"/>
        </a:p>
      </dgm:t>
    </dgm:pt>
    <dgm:pt modelId="{079EFBC9-F424-464A-AB23-08678A5AADE4}" type="sibTrans" cxnId="{9FB1E3E0-C04A-4957-8637-F5D38D5133DA}">
      <dgm:prSet/>
      <dgm:spPr/>
      <dgm:t>
        <a:bodyPr/>
        <a:lstStyle/>
        <a:p>
          <a:endParaRPr lang="zh-TW" altLang="en-US"/>
        </a:p>
      </dgm:t>
    </dgm:pt>
    <dgm:pt modelId="{6DC818AB-C52A-43C5-BC5C-7DC0A506FE8D}">
      <dgm:prSet custT="1"/>
      <dgm:spPr/>
      <dgm:t>
        <a:bodyPr/>
        <a:lstStyle/>
        <a:p>
          <a:r>
            <a:rPr lang="zh-TW" altLang="en-US" sz="1600" b="1" dirty="0"/>
            <a:t>死亡</a:t>
          </a:r>
        </a:p>
      </dgm:t>
    </dgm:pt>
    <dgm:pt modelId="{84127127-4687-4712-BC46-0898CC5344AD}" type="parTrans" cxnId="{7E9A540D-E24A-4A42-8481-D2D8513A9D16}">
      <dgm:prSet/>
      <dgm:spPr/>
      <dgm:t>
        <a:bodyPr/>
        <a:lstStyle/>
        <a:p>
          <a:endParaRPr lang="zh-TW" altLang="en-US"/>
        </a:p>
      </dgm:t>
    </dgm:pt>
    <dgm:pt modelId="{A267D31A-8B4F-4688-9C77-0C7A72776B17}" type="sibTrans" cxnId="{7E9A540D-E24A-4A42-8481-D2D8513A9D16}">
      <dgm:prSet/>
      <dgm:spPr/>
      <dgm:t>
        <a:bodyPr/>
        <a:lstStyle/>
        <a:p>
          <a:endParaRPr lang="zh-TW" altLang="en-US"/>
        </a:p>
      </dgm:t>
    </dgm:pt>
    <dgm:pt modelId="{B7231947-C774-4ABB-A0FE-56C3FEFA2A4C}">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zh-TW" altLang="en-US" sz="1600" b="1" dirty="0"/>
            <a:t>入監服刑</a:t>
          </a:r>
        </a:p>
      </dgm:t>
    </dgm:pt>
    <dgm:pt modelId="{E56EF6C9-47B0-4A49-AD9A-698F331B50F7}" type="parTrans" cxnId="{C42560B3-0DB8-41D1-B891-E4BCED6C07AE}">
      <dgm:prSet/>
      <dgm:spPr/>
      <dgm:t>
        <a:bodyPr/>
        <a:lstStyle/>
        <a:p>
          <a:endParaRPr lang="zh-TW" altLang="en-US"/>
        </a:p>
      </dgm:t>
    </dgm:pt>
    <dgm:pt modelId="{5E436AFC-78A1-4420-B67E-3DE7891E2714}" type="sibTrans" cxnId="{C42560B3-0DB8-41D1-B891-E4BCED6C07AE}">
      <dgm:prSet/>
      <dgm:spPr/>
      <dgm:t>
        <a:bodyPr/>
        <a:lstStyle/>
        <a:p>
          <a:endParaRPr lang="zh-TW" altLang="en-US"/>
        </a:p>
      </dgm:t>
    </dgm:pt>
    <dgm:pt modelId="{B0A357B1-E63E-4773-82F4-8D54918413C6}" type="pres">
      <dgm:prSet presAssocID="{AA1470E0-B3B0-4940-A01C-82E3B6154B2B}" presName="Name0" presStyleCnt="0">
        <dgm:presLayoutVars>
          <dgm:dir/>
          <dgm:animLvl val="lvl"/>
          <dgm:resizeHandles val="exact"/>
        </dgm:presLayoutVars>
      </dgm:prSet>
      <dgm:spPr/>
    </dgm:pt>
    <dgm:pt modelId="{CBBEB3C1-32EB-4EB6-8CD6-CE29B3EE9AE5}" type="pres">
      <dgm:prSet presAssocID="{2825ABF7-B808-4E68-9ACC-A8DFEE6700FD}" presName="boxAndChildren" presStyleCnt="0"/>
      <dgm:spPr/>
    </dgm:pt>
    <dgm:pt modelId="{2B5B1CCA-52AC-4944-8A75-86A2E8F1C33F}" type="pres">
      <dgm:prSet presAssocID="{2825ABF7-B808-4E68-9ACC-A8DFEE6700FD}" presName="parentTextBox" presStyleLbl="node1" presStyleIdx="0" presStyleCnt="3"/>
      <dgm:spPr/>
    </dgm:pt>
    <dgm:pt modelId="{D2B0473C-667C-46EB-92A2-F3AFFD09D94C}" type="pres">
      <dgm:prSet presAssocID="{2825ABF7-B808-4E68-9ACC-A8DFEE6700FD}" presName="entireBox" presStyleLbl="node1" presStyleIdx="0" presStyleCnt="3"/>
      <dgm:spPr/>
    </dgm:pt>
    <dgm:pt modelId="{FA50BAD3-54B8-4F6B-A749-3722E39AE541}" type="pres">
      <dgm:prSet presAssocID="{2825ABF7-B808-4E68-9ACC-A8DFEE6700FD}" presName="descendantBox" presStyleCnt="0"/>
      <dgm:spPr/>
    </dgm:pt>
    <dgm:pt modelId="{3056271C-D86E-4249-B452-7A99972E32D9}" type="pres">
      <dgm:prSet presAssocID="{874B274F-5016-4E9A-9B62-660DBAA4CF2E}" presName="childTextBox" presStyleLbl="fgAccFollowNode1" presStyleIdx="0" presStyleCnt="7" custScaleX="44260">
        <dgm:presLayoutVars>
          <dgm:bulletEnabled val="1"/>
        </dgm:presLayoutVars>
      </dgm:prSet>
      <dgm:spPr/>
    </dgm:pt>
    <dgm:pt modelId="{B644F46C-79ED-4E8D-BB13-2544F7DBAB9F}" type="pres">
      <dgm:prSet presAssocID="{B7231947-C774-4ABB-A0FE-56C3FEFA2A4C}" presName="childTextBox" presStyleLbl="fgAccFollowNode1" presStyleIdx="1" presStyleCnt="7" custScaleX="32747">
        <dgm:presLayoutVars>
          <dgm:bulletEnabled val="1"/>
        </dgm:presLayoutVars>
      </dgm:prSet>
      <dgm:spPr/>
    </dgm:pt>
    <dgm:pt modelId="{8FC1EA3F-3000-4BA4-B275-C758513B1ACB}" type="pres">
      <dgm:prSet presAssocID="{6DC818AB-C52A-43C5-BC5C-7DC0A506FE8D}" presName="childTextBox" presStyleLbl="fgAccFollowNode1" presStyleIdx="2" presStyleCnt="7" custScaleX="25056">
        <dgm:presLayoutVars>
          <dgm:bulletEnabled val="1"/>
        </dgm:presLayoutVars>
      </dgm:prSet>
      <dgm:spPr/>
    </dgm:pt>
    <dgm:pt modelId="{5BCAFEED-0B61-4084-9332-B98F0AA71C6F}" type="pres">
      <dgm:prSet presAssocID="{E6D0354A-45DA-4505-AB1C-E6E176E8CA88}" presName="sp" presStyleCnt="0"/>
      <dgm:spPr/>
    </dgm:pt>
    <dgm:pt modelId="{E0089A7D-F6EB-49DC-9000-C2BCB87FF6CC}" type="pres">
      <dgm:prSet presAssocID="{3287F5D8-7ACB-4616-AC4D-0CD6581A618C}" presName="arrowAndChildren" presStyleCnt="0"/>
      <dgm:spPr/>
    </dgm:pt>
    <dgm:pt modelId="{BB455C53-7CF8-42FF-9366-FE6E91199E14}" type="pres">
      <dgm:prSet presAssocID="{3287F5D8-7ACB-4616-AC4D-0CD6581A618C}" presName="parentTextArrow" presStyleLbl="node1" presStyleIdx="0" presStyleCnt="3"/>
      <dgm:spPr/>
    </dgm:pt>
    <dgm:pt modelId="{159D741C-D88F-4C51-9EA4-1F6745060D17}" type="pres">
      <dgm:prSet presAssocID="{3287F5D8-7ACB-4616-AC4D-0CD6581A618C}" presName="arrow" presStyleLbl="node1" presStyleIdx="1" presStyleCnt="3"/>
      <dgm:spPr/>
    </dgm:pt>
    <dgm:pt modelId="{5FB74557-3969-47F4-93EC-96B1F1142D0C}" type="pres">
      <dgm:prSet presAssocID="{3287F5D8-7ACB-4616-AC4D-0CD6581A618C}" presName="descendantArrow" presStyleCnt="0"/>
      <dgm:spPr/>
    </dgm:pt>
    <dgm:pt modelId="{A17B2F73-3CA4-4534-9365-02E4E28787E5}" type="pres">
      <dgm:prSet presAssocID="{6391AFF2-7E2F-4E53-BDDB-B45352EFEE98}" presName="childTextArrow" presStyleLbl="fgAccFollowNode1" presStyleIdx="3" presStyleCnt="7">
        <dgm:presLayoutVars>
          <dgm:bulletEnabled val="1"/>
        </dgm:presLayoutVars>
      </dgm:prSet>
      <dgm:spPr/>
    </dgm:pt>
    <dgm:pt modelId="{16F3FDBF-E389-430F-B760-D9B2FFBF26C0}" type="pres">
      <dgm:prSet presAssocID="{D471EAE9-0B4C-4274-89B1-4E9BDD471D78}" presName="childTextArrow" presStyleLbl="fgAccFollowNode1" presStyleIdx="4" presStyleCnt="7" custScaleX="75945">
        <dgm:presLayoutVars>
          <dgm:bulletEnabled val="1"/>
        </dgm:presLayoutVars>
      </dgm:prSet>
      <dgm:spPr/>
    </dgm:pt>
    <dgm:pt modelId="{BFF4F9A6-F12C-468F-82D1-FFE8F365F76E}" type="pres">
      <dgm:prSet presAssocID="{F73816C0-8F90-46DB-9F4C-9A70822A1A37}" presName="sp" presStyleCnt="0"/>
      <dgm:spPr/>
    </dgm:pt>
    <dgm:pt modelId="{D2764E3D-1613-4660-85D6-81CD169F4455}" type="pres">
      <dgm:prSet presAssocID="{5A27D1CD-3498-48D8-9F94-D4C725502080}" presName="arrowAndChildren" presStyleCnt="0"/>
      <dgm:spPr/>
    </dgm:pt>
    <dgm:pt modelId="{E7B1FBF5-4F79-466F-987F-15342C102884}" type="pres">
      <dgm:prSet presAssocID="{5A27D1CD-3498-48D8-9F94-D4C725502080}" presName="parentTextArrow" presStyleLbl="node1" presStyleIdx="1" presStyleCnt="3"/>
      <dgm:spPr/>
    </dgm:pt>
    <dgm:pt modelId="{412AA08F-C538-4A99-9844-3E47C6482286}" type="pres">
      <dgm:prSet presAssocID="{5A27D1CD-3498-48D8-9F94-D4C725502080}" presName="arrow" presStyleLbl="node1" presStyleIdx="2" presStyleCnt="3" custLinFactNeighborX="2062" custLinFactNeighborY="-46"/>
      <dgm:spPr/>
    </dgm:pt>
    <dgm:pt modelId="{02685C93-023C-4DA8-BFA5-A83316FF8891}" type="pres">
      <dgm:prSet presAssocID="{5A27D1CD-3498-48D8-9F94-D4C725502080}" presName="descendantArrow" presStyleCnt="0"/>
      <dgm:spPr/>
    </dgm:pt>
    <dgm:pt modelId="{74E87F8C-94FE-4200-B239-2A6E976E06FC}" type="pres">
      <dgm:prSet presAssocID="{876401BB-ACB9-4ACD-8546-6E48C2CEA9CE}" presName="childTextArrow" presStyleLbl="fgAccFollowNode1" presStyleIdx="5" presStyleCnt="7" custScaleX="120820">
        <dgm:presLayoutVars>
          <dgm:bulletEnabled val="1"/>
        </dgm:presLayoutVars>
      </dgm:prSet>
      <dgm:spPr/>
    </dgm:pt>
    <dgm:pt modelId="{97F45714-A5EB-4E40-B3F3-19ADCD2EB093}" type="pres">
      <dgm:prSet presAssocID="{8CD8ADFF-E796-44DC-9812-E907DE358B8D}" presName="childTextArrow" presStyleLbl="fgAccFollowNode1" presStyleIdx="6" presStyleCnt="7" custScaleX="91600">
        <dgm:presLayoutVars>
          <dgm:bulletEnabled val="1"/>
        </dgm:presLayoutVars>
      </dgm:prSet>
      <dgm:spPr/>
    </dgm:pt>
  </dgm:ptLst>
  <dgm:cxnLst>
    <dgm:cxn modelId="{55B52006-4A16-4B94-8410-B39CDB51FD69}" srcId="{3287F5D8-7ACB-4616-AC4D-0CD6581A618C}" destId="{D471EAE9-0B4C-4274-89B1-4E9BDD471D78}" srcOrd="1" destOrd="0" parTransId="{5138C917-3FE7-40FC-B93C-6CF657F7622A}" sibTransId="{27C3CA7F-4864-422D-971B-A1DA87357849}"/>
    <dgm:cxn modelId="{7E9A540D-E24A-4A42-8481-D2D8513A9D16}" srcId="{2825ABF7-B808-4E68-9ACC-A8DFEE6700FD}" destId="{6DC818AB-C52A-43C5-BC5C-7DC0A506FE8D}" srcOrd="2" destOrd="0" parTransId="{84127127-4687-4712-BC46-0898CC5344AD}" sibTransId="{A267D31A-8B4F-4688-9C77-0C7A72776B17}"/>
    <dgm:cxn modelId="{25120129-25C9-42AF-A0AC-AAED2757EB0C}" srcId="{AA1470E0-B3B0-4940-A01C-82E3B6154B2B}" destId="{3287F5D8-7ACB-4616-AC4D-0CD6581A618C}" srcOrd="1" destOrd="0" parTransId="{9552E39C-BD44-45F4-B472-707D6DC88780}" sibTransId="{E6D0354A-45DA-4505-AB1C-E6E176E8CA88}"/>
    <dgm:cxn modelId="{9F89B92C-BF07-45F8-9BD4-9780D783119F}" type="presOf" srcId="{3287F5D8-7ACB-4616-AC4D-0CD6581A618C}" destId="{159D741C-D88F-4C51-9EA4-1F6745060D17}" srcOrd="1" destOrd="0" presId="urn:microsoft.com/office/officeart/2005/8/layout/process4"/>
    <dgm:cxn modelId="{08E89433-73E6-4D87-93A4-FBE2A00B73CA}" type="presOf" srcId="{6391AFF2-7E2F-4E53-BDDB-B45352EFEE98}" destId="{A17B2F73-3CA4-4534-9365-02E4E28787E5}" srcOrd="0" destOrd="0" presId="urn:microsoft.com/office/officeart/2005/8/layout/process4"/>
    <dgm:cxn modelId="{53190640-C1FE-4C55-9383-4BE25B0CD558}" type="presOf" srcId="{2825ABF7-B808-4E68-9ACC-A8DFEE6700FD}" destId="{2B5B1CCA-52AC-4944-8A75-86A2E8F1C33F}" srcOrd="0" destOrd="0" presId="urn:microsoft.com/office/officeart/2005/8/layout/process4"/>
    <dgm:cxn modelId="{F9FC0F40-DD99-4AF7-9FCB-E2109B957CF2}" srcId="{5A27D1CD-3498-48D8-9F94-D4C725502080}" destId="{876401BB-ACB9-4ACD-8546-6E48C2CEA9CE}" srcOrd="0" destOrd="0" parTransId="{6CAC3980-554E-46CD-8AA9-F027C3AC1E63}" sibTransId="{A2A0E790-E70D-4823-89BD-A4F1DD93DCFB}"/>
    <dgm:cxn modelId="{C6EF0367-C5A2-4886-9114-051FA2EF16B4}" type="presOf" srcId="{876401BB-ACB9-4ACD-8546-6E48C2CEA9CE}" destId="{74E87F8C-94FE-4200-B239-2A6E976E06FC}" srcOrd="0" destOrd="0" presId="urn:microsoft.com/office/officeart/2005/8/layout/process4"/>
    <dgm:cxn modelId="{680F9647-DC1E-43F2-9348-50D4C39C1CD1}" srcId="{AA1470E0-B3B0-4940-A01C-82E3B6154B2B}" destId="{2825ABF7-B808-4E68-9ACC-A8DFEE6700FD}" srcOrd="2" destOrd="0" parTransId="{61FD84E7-AA90-42EE-B68D-D11212AA71AD}" sibTransId="{B6A6D610-6CE5-4310-80A9-D346A1A792BB}"/>
    <dgm:cxn modelId="{B827004A-5BFB-48BF-8BC5-2471534C9292}" type="presOf" srcId="{AA1470E0-B3B0-4940-A01C-82E3B6154B2B}" destId="{B0A357B1-E63E-4773-82F4-8D54918413C6}" srcOrd="0" destOrd="0" presId="urn:microsoft.com/office/officeart/2005/8/layout/process4"/>
    <dgm:cxn modelId="{AB255E7B-D8C2-43FF-B904-DA38CB15048C}" type="presOf" srcId="{2825ABF7-B808-4E68-9ACC-A8DFEE6700FD}" destId="{D2B0473C-667C-46EB-92A2-F3AFFD09D94C}" srcOrd="1" destOrd="0" presId="urn:microsoft.com/office/officeart/2005/8/layout/process4"/>
    <dgm:cxn modelId="{EA281591-12C1-4F7D-A77E-0D93A9481D9C}" srcId="{3287F5D8-7ACB-4616-AC4D-0CD6581A618C}" destId="{6391AFF2-7E2F-4E53-BDDB-B45352EFEE98}" srcOrd="0" destOrd="0" parTransId="{BA8B126A-6011-45CB-93D3-865C29007ED0}" sibTransId="{1C4B2BA5-2E25-4A71-BEBC-F3BE1615273D}"/>
    <dgm:cxn modelId="{0CB10698-B134-4567-87FF-785995EB74E7}" srcId="{5A27D1CD-3498-48D8-9F94-D4C725502080}" destId="{8CD8ADFF-E796-44DC-9812-E907DE358B8D}" srcOrd="1" destOrd="0" parTransId="{188C16F8-400E-402A-A5E0-6BEECEC603F2}" sibTransId="{B4EF391E-2556-4091-9FE2-2E0904FEE7EE}"/>
    <dgm:cxn modelId="{E8FEDEA2-473F-4E1C-990F-8B63C23ED365}" type="presOf" srcId="{8CD8ADFF-E796-44DC-9812-E907DE358B8D}" destId="{97F45714-A5EB-4E40-B3F3-19ADCD2EB093}" srcOrd="0" destOrd="0" presId="urn:microsoft.com/office/officeart/2005/8/layout/process4"/>
    <dgm:cxn modelId="{608F2AA7-2F06-4D21-90F3-FD504F668222}" srcId="{AA1470E0-B3B0-4940-A01C-82E3B6154B2B}" destId="{5A27D1CD-3498-48D8-9F94-D4C725502080}" srcOrd="0" destOrd="0" parTransId="{D20E606E-DE88-4253-A60B-5BD9E9C20893}" sibTransId="{F73816C0-8F90-46DB-9F4C-9A70822A1A37}"/>
    <dgm:cxn modelId="{DF344BB1-BEBF-42F9-AD19-00BF7B865CAA}" type="presOf" srcId="{B7231947-C774-4ABB-A0FE-56C3FEFA2A4C}" destId="{B644F46C-79ED-4E8D-BB13-2544F7DBAB9F}" srcOrd="0" destOrd="0" presId="urn:microsoft.com/office/officeart/2005/8/layout/process4"/>
    <dgm:cxn modelId="{C42560B3-0DB8-41D1-B891-E4BCED6C07AE}" srcId="{2825ABF7-B808-4E68-9ACC-A8DFEE6700FD}" destId="{B7231947-C774-4ABB-A0FE-56C3FEFA2A4C}" srcOrd="1" destOrd="0" parTransId="{E56EF6C9-47B0-4A49-AD9A-698F331B50F7}" sibTransId="{5E436AFC-78A1-4420-B67E-3DE7891E2714}"/>
    <dgm:cxn modelId="{820011B4-5314-4E42-B97B-870DD4E9A7DD}" type="presOf" srcId="{6DC818AB-C52A-43C5-BC5C-7DC0A506FE8D}" destId="{8FC1EA3F-3000-4BA4-B275-C758513B1ACB}" srcOrd="0" destOrd="0" presId="urn:microsoft.com/office/officeart/2005/8/layout/process4"/>
    <dgm:cxn modelId="{D21E80BB-9474-48D3-891C-7359C2B0E5AE}" type="presOf" srcId="{D471EAE9-0B4C-4274-89B1-4E9BDD471D78}" destId="{16F3FDBF-E389-430F-B760-D9B2FFBF26C0}" srcOrd="0" destOrd="0" presId="urn:microsoft.com/office/officeart/2005/8/layout/process4"/>
    <dgm:cxn modelId="{FA2337C0-E589-4BC9-A4E2-DB113DD91D91}" type="presOf" srcId="{5A27D1CD-3498-48D8-9F94-D4C725502080}" destId="{412AA08F-C538-4A99-9844-3E47C6482286}" srcOrd="1" destOrd="0" presId="urn:microsoft.com/office/officeart/2005/8/layout/process4"/>
    <dgm:cxn modelId="{D9B0D4CC-93FF-4805-8362-C55B39A692A2}" type="presOf" srcId="{3287F5D8-7ACB-4616-AC4D-0CD6581A618C}" destId="{BB455C53-7CF8-42FF-9366-FE6E91199E14}" srcOrd="0" destOrd="0" presId="urn:microsoft.com/office/officeart/2005/8/layout/process4"/>
    <dgm:cxn modelId="{9FB1E3E0-C04A-4957-8637-F5D38D5133DA}" srcId="{2825ABF7-B808-4E68-9ACC-A8DFEE6700FD}" destId="{874B274F-5016-4E9A-9B62-660DBAA4CF2E}" srcOrd="0" destOrd="0" parTransId="{17BDB3A5-3ADB-4DA5-9D91-756A16B05FFC}" sibTransId="{079EFBC9-F424-464A-AB23-08678A5AADE4}"/>
    <dgm:cxn modelId="{D3B687E3-1A07-4F06-BB4C-14916CC21D4F}" type="presOf" srcId="{5A27D1CD-3498-48D8-9F94-D4C725502080}" destId="{E7B1FBF5-4F79-466F-987F-15342C102884}" srcOrd="0" destOrd="0" presId="urn:microsoft.com/office/officeart/2005/8/layout/process4"/>
    <dgm:cxn modelId="{E6508AFF-F537-4D56-9EF5-D874A46A1D4C}" type="presOf" srcId="{874B274F-5016-4E9A-9B62-660DBAA4CF2E}" destId="{3056271C-D86E-4249-B452-7A99972E32D9}" srcOrd="0" destOrd="0" presId="urn:microsoft.com/office/officeart/2005/8/layout/process4"/>
    <dgm:cxn modelId="{F4F69DC2-476B-478F-BA2C-6F4BF0DA89CA}" type="presParOf" srcId="{B0A357B1-E63E-4773-82F4-8D54918413C6}" destId="{CBBEB3C1-32EB-4EB6-8CD6-CE29B3EE9AE5}" srcOrd="0" destOrd="0" presId="urn:microsoft.com/office/officeart/2005/8/layout/process4"/>
    <dgm:cxn modelId="{65AD062A-8D9A-4A78-B084-B789C1BF2CB7}" type="presParOf" srcId="{CBBEB3C1-32EB-4EB6-8CD6-CE29B3EE9AE5}" destId="{2B5B1CCA-52AC-4944-8A75-86A2E8F1C33F}" srcOrd="0" destOrd="0" presId="urn:microsoft.com/office/officeart/2005/8/layout/process4"/>
    <dgm:cxn modelId="{394EBF4C-480E-460E-B43C-791CB56359D9}" type="presParOf" srcId="{CBBEB3C1-32EB-4EB6-8CD6-CE29B3EE9AE5}" destId="{D2B0473C-667C-46EB-92A2-F3AFFD09D94C}" srcOrd="1" destOrd="0" presId="urn:microsoft.com/office/officeart/2005/8/layout/process4"/>
    <dgm:cxn modelId="{CFC3646B-9CF8-41F8-885B-EBACAE6EEA59}" type="presParOf" srcId="{CBBEB3C1-32EB-4EB6-8CD6-CE29B3EE9AE5}" destId="{FA50BAD3-54B8-4F6B-A749-3722E39AE541}" srcOrd="2" destOrd="0" presId="urn:microsoft.com/office/officeart/2005/8/layout/process4"/>
    <dgm:cxn modelId="{D5BB2F83-0DEA-442F-9EB4-918FAA4586D1}" type="presParOf" srcId="{FA50BAD3-54B8-4F6B-A749-3722E39AE541}" destId="{3056271C-D86E-4249-B452-7A99972E32D9}" srcOrd="0" destOrd="0" presId="urn:microsoft.com/office/officeart/2005/8/layout/process4"/>
    <dgm:cxn modelId="{48AAFB1D-2014-43C6-8CE0-C33CB78BD303}" type="presParOf" srcId="{FA50BAD3-54B8-4F6B-A749-3722E39AE541}" destId="{B644F46C-79ED-4E8D-BB13-2544F7DBAB9F}" srcOrd="1" destOrd="0" presId="urn:microsoft.com/office/officeart/2005/8/layout/process4"/>
    <dgm:cxn modelId="{58E7D8E8-979F-4E77-AB0F-BA37A4EBA0E1}" type="presParOf" srcId="{FA50BAD3-54B8-4F6B-A749-3722E39AE541}" destId="{8FC1EA3F-3000-4BA4-B275-C758513B1ACB}" srcOrd="2" destOrd="0" presId="urn:microsoft.com/office/officeart/2005/8/layout/process4"/>
    <dgm:cxn modelId="{1081F7BF-BA75-4A94-9444-887BB6CC9906}" type="presParOf" srcId="{B0A357B1-E63E-4773-82F4-8D54918413C6}" destId="{5BCAFEED-0B61-4084-9332-B98F0AA71C6F}" srcOrd="1" destOrd="0" presId="urn:microsoft.com/office/officeart/2005/8/layout/process4"/>
    <dgm:cxn modelId="{311FF90F-2051-45CA-8DC6-5305230430E2}" type="presParOf" srcId="{B0A357B1-E63E-4773-82F4-8D54918413C6}" destId="{E0089A7D-F6EB-49DC-9000-C2BCB87FF6CC}" srcOrd="2" destOrd="0" presId="urn:microsoft.com/office/officeart/2005/8/layout/process4"/>
    <dgm:cxn modelId="{BB738B97-EA48-490D-9B45-FB8FA1B0BA73}" type="presParOf" srcId="{E0089A7D-F6EB-49DC-9000-C2BCB87FF6CC}" destId="{BB455C53-7CF8-42FF-9366-FE6E91199E14}" srcOrd="0" destOrd="0" presId="urn:microsoft.com/office/officeart/2005/8/layout/process4"/>
    <dgm:cxn modelId="{324E8F10-911F-4119-8665-6522D383E1AF}" type="presParOf" srcId="{E0089A7D-F6EB-49DC-9000-C2BCB87FF6CC}" destId="{159D741C-D88F-4C51-9EA4-1F6745060D17}" srcOrd="1" destOrd="0" presId="urn:microsoft.com/office/officeart/2005/8/layout/process4"/>
    <dgm:cxn modelId="{EFFC2FDC-7768-4CA5-9149-EDD1C5793EF5}" type="presParOf" srcId="{E0089A7D-F6EB-49DC-9000-C2BCB87FF6CC}" destId="{5FB74557-3969-47F4-93EC-96B1F1142D0C}" srcOrd="2" destOrd="0" presId="urn:microsoft.com/office/officeart/2005/8/layout/process4"/>
    <dgm:cxn modelId="{0E011969-5612-4C1B-9F49-329253FC059C}" type="presParOf" srcId="{5FB74557-3969-47F4-93EC-96B1F1142D0C}" destId="{A17B2F73-3CA4-4534-9365-02E4E28787E5}" srcOrd="0" destOrd="0" presId="urn:microsoft.com/office/officeart/2005/8/layout/process4"/>
    <dgm:cxn modelId="{946104C5-3380-449F-BB68-AC42C16F7707}" type="presParOf" srcId="{5FB74557-3969-47F4-93EC-96B1F1142D0C}" destId="{16F3FDBF-E389-430F-B760-D9B2FFBF26C0}" srcOrd="1" destOrd="0" presId="urn:microsoft.com/office/officeart/2005/8/layout/process4"/>
    <dgm:cxn modelId="{B453969E-8101-434D-9D3E-49C6E10D9DBB}" type="presParOf" srcId="{B0A357B1-E63E-4773-82F4-8D54918413C6}" destId="{BFF4F9A6-F12C-468F-82D1-FFE8F365F76E}" srcOrd="3" destOrd="0" presId="urn:microsoft.com/office/officeart/2005/8/layout/process4"/>
    <dgm:cxn modelId="{04941B0F-B30E-48AF-B430-AE91D14DC836}" type="presParOf" srcId="{B0A357B1-E63E-4773-82F4-8D54918413C6}" destId="{D2764E3D-1613-4660-85D6-81CD169F4455}" srcOrd="4" destOrd="0" presId="urn:microsoft.com/office/officeart/2005/8/layout/process4"/>
    <dgm:cxn modelId="{AD21D191-6464-46EE-9B12-1385D68A718B}" type="presParOf" srcId="{D2764E3D-1613-4660-85D6-81CD169F4455}" destId="{E7B1FBF5-4F79-466F-987F-15342C102884}" srcOrd="0" destOrd="0" presId="urn:microsoft.com/office/officeart/2005/8/layout/process4"/>
    <dgm:cxn modelId="{352CB950-1284-49C2-9F37-0C4077018B6F}" type="presParOf" srcId="{D2764E3D-1613-4660-85D6-81CD169F4455}" destId="{412AA08F-C538-4A99-9844-3E47C6482286}" srcOrd="1" destOrd="0" presId="urn:microsoft.com/office/officeart/2005/8/layout/process4"/>
    <dgm:cxn modelId="{B1439383-F105-4942-8E3D-68165BADF392}" type="presParOf" srcId="{D2764E3D-1613-4660-85D6-81CD169F4455}" destId="{02685C93-023C-4DA8-BFA5-A83316FF8891}" srcOrd="2" destOrd="0" presId="urn:microsoft.com/office/officeart/2005/8/layout/process4"/>
    <dgm:cxn modelId="{A2B3972F-1614-47EA-A8D7-51F14462423D}" type="presParOf" srcId="{02685C93-023C-4DA8-BFA5-A83316FF8891}" destId="{74E87F8C-94FE-4200-B239-2A6E976E06FC}" srcOrd="0" destOrd="0" presId="urn:microsoft.com/office/officeart/2005/8/layout/process4"/>
    <dgm:cxn modelId="{70DA74D7-D2FD-4352-9575-1CAD2A37416D}" type="presParOf" srcId="{02685C93-023C-4DA8-BFA5-A83316FF8891}" destId="{97F45714-A5EB-4E40-B3F3-19ADCD2EB093}" srcOrd="1"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CD2BC1B-5DE7-4464-ABE0-C2C736FE6E62}"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zh-TW" altLang="en-US"/>
        </a:p>
      </dgm:t>
    </dgm:pt>
    <dgm:pt modelId="{E9CB1ABD-13E1-40E8-9703-80D3573BA496}">
      <dgm:prSet phldrT="[文字]" custT="1"/>
      <dgm:spPr/>
      <dgm:t>
        <a:bodyPr/>
        <a:lstStyle/>
        <a:p>
          <a:r>
            <a:rPr lang="zh-TW" altLang="en-US" sz="2200" dirty="0">
              <a:latin typeface="標楷體" pitchFamily="65" charset="-120"/>
              <a:ea typeface="標楷體" pitchFamily="65" charset="-120"/>
            </a:rPr>
            <a:t>基本管理照護費</a:t>
          </a:r>
        </a:p>
      </dgm:t>
    </dgm:pt>
    <dgm:pt modelId="{F32C88E6-361B-4593-AB2E-923B4CCAB3E3}" type="parTrans" cxnId="{E19167C8-7BED-4763-AD44-F90A558690F3}">
      <dgm:prSet/>
      <dgm:spPr/>
      <dgm:t>
        <a:bodyPr/>
        <a:lstStyle/>
        <a:p>
          <a:endParaRPr lang="zh-TW" altLang="en-US"/>
        </a:p>
      </dgm:t>
    </dgm:pt>
    <dgm:pt modelId="{1A66F487-0211-4209-A854-0F6C6EEB971F}" type="sibTrans" cxnId="{E19167C8-7BED-4763-AD44-F90A558690F3}">
      <dgm:prSet/>
      <dgm:spPr/>
      <dgm:t>
        <a:bodyPr/>
        <a:lstStyle/>
        <a:p>
          <a:endParaRPr lang="zh-TW" altLang="en-US"/>
        </a:p>
      </dgm:t>
    </dgm:pt>
    <dgm:pt modelId="{7EC66887-6885-4AF2-8C67-3231E0D0A732}">
      <dgm:prSet phldrT="[文字]" custT="1"/>
      <dgm:spPr/>
      <dgm:t>
        <a:bodyPr/>
        <a:lstStyle/>
        <a:p>
          <a:r>
            <a:rPr lang="zh-TW" altLang="en-US" sz="2400" dirty="0">
              <a:latin typeface="標楷體" pitchFamily="65" charset="-120"/>
              <a:ea typeface="標楷體" pitchFamily="65" charset="-120"/>
            </a:rPr>
            <a:t>照護費</a:t>
          </a:r>
          <a:r>
            <a:rPr lang="en-US" altLang="zh-TW" sz="2400" dirty="0">
              <a:latin typeface="標楷體" pitchFamily="65" charset="-120"/>
              <a:ea typeface="標楷體" pitchFamily="65" charset="-120"/>
            </a:rPr>
            <a:t>40%</a:t>
          </a:r>
          <a:endParaRPr lang="zh-TW" altLang="en-US" sz="2400" dirty="0">
            <a:latin typeface="標楷體" pitchFamily="65" charset="-120"/>
            <a:ea typeface="標楷體" pitchFamily="65" charset="-120"/>
          </a:endParaRPr>
        </a:p>
      </dgm:t>
    </dgm:pt>
    <dgm:pt modelId="{7DA4C2BB-0559-4EAA-82D6-559063812B84}" type="parTrans" cxnId="{103551DE-0FF4-4ECC-A244-B15B2BE48219}">
      <dgm:prSet/>
      <dgm:spPr/>
      <dgm:t>
        <a:bodyPr/>
        <a:lstStyle/>
        <a:p>
          <a:endParaRPr lang="zh-TW" altLang="en-US"/>
        </a:p>
      </dgm:t>
    </dgm:pt>
    <dgm:pt modelId="{2B8502D7-CCF2-4DB0-9025-92D8D2EFA0E7}" type="sibTrans" cxnId="{103551DE-0FF4-4ECC-A244-B15B2BE48219}">
      <dgm:prSet/>
      <dgm:spPr/>
      <dgm:t>
        <a:bodyPr/>
        <a:lstStyle/>
        <a:p>
          <a:endParaRPr lang="zh-TW" altLang="en-US"/>
        </a:p>
      </dgm:t>
    </dgm:pt>
    <dgm:pt modelId="{B450979B-5AF9-4117-9380-2F831E6627FE}">
      <dgm:prSet custT="1"/>
      <dgm:spPr/>
      <dgm:t>
        <a:bodyPr/>
        <a:lstStyle/>
        <a:p>
          <a:pPr algn="ctr"/>
          <a:r>
            <a:rPr lang="zh-TW" altLang="en-US" sz="1600" dirty="0">
              <a:latin typeface="標楷體" pitchFamily="65" charset="-120"/>
              <a:ea typeface="標楷體" pitchFamily="65" charset="-120"/>
            </a:rPr>
            <a:t>一般病人</a:t>
          </a:r>
          <a:r>
            <a:rPr lang="en-US" altLang="zh-TW" sz="1600" dirty="0">
              <a:latin typeface="標楷體" pitchFamily="65" charset="-120"/>
              <a:ea typeface="標楷體" pitchFamily="65" charset="-120"/>
            </a:rPr>
            <a:t>1000</a:t>
          </a:r>
          <a:r>
            <a:rPr lang="zh-TW" altLang="en-US" sz="1600" dirty="0">
              <a:latin typeface="標楷體" pitchFamily="65" charset="-120"/>
              <a:ea typeface="標楷體" pitchFamily="65" charset="-120"/>
            </a:rPr>
            <a:t>點</a:t>
          </a:r>
          <a:r>
            <a:rPr lang="en-US" altLang="zh-TW" sz="1600" dirty="0">
              <a:latin typeface="標楷體" pitchFamily="65" charset="-120"/>
              <a:ea typeface="標楷體" pitchFamily="65" charset="-120"/>
            </a:rPr>
            <a:t>*40%=400</a:t>
          </a:r>
          <a:r>
            <a:rPr lang="zh-TW" altLang="en-US" sz="1600" dirty="0">
              <a:latin typeface="標楷體" pitchFamily="65" charset="-120"/>
              <a:ea typeface="標楷體" pitchFamily="65" charset="-120"/>
            </a:rPr>
            <a:t>點</a:t>
          </a:r>
        </a:p>
      </dgm:t>
    </dgm:pt>
    <dgm:pt modelId="{B65F3B86-F269-42CE-8307-0966B7506498}" type="parTrans" cxnId="{E728EF0C-D3C9-4D32-9696-53331FA4DAD5}">
      <dgm:prSet/>
      <dgm:spPr/>
      <dgm:t>
        <a:bodyPr/>
        <a:lstStyle/>
        <a:p>
          <a:endParaRPr lang="zh-TW" altLang="en-US"/>
        </a:p>
      </dgm:t>
    </dgm:pt>
    <dgm:pt modelId="{9BD0FC73-6B92-47C5-B267-CDA7514A91EE}" type="sibTrans" cxnId="{E728EF0C-D3C9-4D32-9696-53331FA4DAD5}">
      <dgm:prSet/>
      <dgm:spPr/>
      <dgm:t>
        <a:bodyPr/>
        <a:lstStyle/>
        <a:p>
          <a:endParaRPr lang="zh-TW" altLang="en-US"/>
        </a:p>
      </dgm:t>
    </dgm:pt>
    <dgm:pt modelId="{4001FF0C-5F9F-429A-89F7-13A19A684E0F}">
      <dgm:prSet phldrT="[文字]" custT="1"/>
      <dgm:spPr/>
      <dgm:t>
        <a:bodyPr/>
        <a:lstStyle/>
        <a:p>
          <a:r>
            <a:rPr lang="zh-TW" altLang="en-US" sz="2400" dirty="0">
              <a:latin typeface="標楷體" pitchFamily="65" charset="-120"/>
              <a:ea typeface="標楷體" pitchFamily="65" charset="-120"/>
            </a:rPr>
            <a:t>照護費</a:t>
          </a:r>
          <a:r>
            <a:rPr lang="en-US" altLang="zh-TW" sz="2400" dirty="0">
              <a:latin typeface="標楷體" pitchFamily="65" charset="-120"/>
              <a:ea typeface="標楷體" pitchFamily="65" charset="-120"/>
            </a:rPr>
            <a:t>60%</a:t>
          </a:r>
          <a:endParaRPr lang="zh-TW" altLang="en-US" sz="2400" dirty="0"/>
        </a:p>
      </dgm:t>
    </dgm:pt>
    <dgm:pt modelId="{534B3524-C84B-4DD8-ABE6-3E8F24B362BC}" type="sibTrans" cxnId="{1AAB7A12-C959-4497-A940-7634DCFF7322}">
      <dgm:prSet/>
      <dgm:spPr/>
      <dgm:t>
        <a:bodyPr/>
        <a:lstStyle/>
        <a:p>
          <a:endParaRPr lang="zh-TW" altLang="en-US"/>
        </a:p>
      </dgm:t>
    </dgm:pt>
    <dgm:pt modelId="{212B6CDA-5824-459F-A0BE-CD454012F3DF}" type="parTrans" cxnId="{1AAB7A12-C959-4497-A940-7634DCFF7322}">
      <dgm:prSet/>
      <dgm:spPr/>
      <dgm:t>
        <a:bodyPr/>
        <a:lstStyle/>
        <a:p>
          <a:endParaRPr lang="zh-TW" altLang="en-US"/>
        </a:p>
      </dgm:t>
    </dgm:pt>
    <dgm:pt modelId="{8B6D5797-FAA6-4A6D-A397-D42EAFACE12B}">
      <dgm:prSet phldrT="[文字]" custT="1"/>
      <dgm:spPr/>
      <dgm:t>
        <a:bodyPr/>
        <a:lstStyle/>
        <a:p>
          <a:r>
            <a:rPr lang="zh-TW" altLang="en-US" sz="2200" dirty="0">
              <a:latin typeface="標楷體" pitchFamily="65" charset="-120"/>
              <a:ea typeface="標楷體" pitchFamily="65" charset="-120"/>
            </a:rPr>
            <a:t>品質獎勵費</a:t>
          </a:r>
        </a:p>
      </dgm:t>
    </dgm:pt>
    <dgm:pt modelId="{E72C5F09-68E1-4170-9C8F-F04B5B4E5B86}" type="sibTrans" cxnId="{F8437983-2A69-4CF5-936B-B6014A807D02}">
      <dgm:prSet/>
      <dgm:spPr/>
      <dgm:t>
        <a:bodyPr/>
        <a:lstStyle/>
        <a:p>
          <a:endParaRPr lang="zh-TW" altLang="en-US"/>
        </a:p>
      </dgm:t>
    </dgm:pt>
    <dgm:pt modelId="{EC782EA3-7634-4255-A33C-FFC03B4F96E6}" type="parTrans" cxnId="{F8437983-2A69-4CF5-936B-B6014A807D02}">
      <dgm:prSet/>
      <dgm:spPr/>
      <dgm:t>
        <a:bodyPr/>
        <a:lstStyle/>
        <a:p>
          <a:endParaRPr lang="zh-TW" altLang="en-US"/>
        </a:p>
      </dgm:t>
    </dgm:pt>
    <dgm:pt modelId="{AAF75281-3BED-4C71-A6C5-D944D4BEA885}">
      <dgm:prSet custT="1"/>
      <dgm:spPr/>
      <dgm:t>
        <a:bodyPr/>
        <a:lstStyle/>
        <a:p>
          <a:r>
            <a:rPr lang="zh-TW" altLang="en-US" sz="2200" dirty="0">
              <a:latin typeface="標楷體" pitchFamily="65" charset="-120"/>
              <a:ea typeface="標楷體" pitchFamily="65" charset="-120"/>
            </a:rPr>
            <a:t>發現費</a:t>
          </a:r>
        </a:p>
      </dgm:t>
    </dgm:pt>
    <dgm:pt modelId="{A20369F2-E9F6-4F98-8C4C-1FE2F836D912}" type="parTrans" cxnId="{0DBF039D-01F6-4D6E-ADD8-D884A9F96431}">
      <dgm:prSet/>
      <dgm:spPr/>
      <dgm:t>
        <a:bodyPr/>
        <a:lstStyle/>
        <a:p>
          <a:endParaRPr lang="zh-TW" altLang="en-US"/>
        </a:p>
      </dgm:t>
    </dgm:pt>
    <dgm:pt modelId="{636DFBDE-D969-494A-907D-AC9F32BF2BFA}" type="sibTrans" cxnId="{0DBF039D-01F6-4D6E-ADD8-D884A9F96431}">
      <dgm:prSet/>
      <dgm:spPr/>
      <dgm:t>
        <a:bodyPr/>
        <a:lstStyle/>
        <a:p>
          <a:endParaRPr lang="zh-TW" altLang="en-US"/>
        </a:p>
      </dgm:t>
    </dgm:pt>
    <dgm:pt modelId="{065FBCD8-18D5-47E5-8356-ED9409BD349F}">
      <dgm:prSet custT="1"/>
      <dgm:spPr/>
      <dgm:t>
        <a:bodyPr/>
        <a:lstStyle/>
        <a:p>
          <a:r>
            <a:rPr lang="en-US" altLang="zh-TW" sz="2800" dirty="0"/>
            <a:t>500</a:t>
          </a:r>
          <a:r>
            <a:rPr lang="zh-TW" altLang="en-US" sz="2800" dirty="0"/>
            <a:t>點</a:t>
          </a:r>
        </a:p>
      </dgm:t>
    </dgm:pt>
    <dgm:pt modelId="{F0427876-881C-411E-BA21-CA213550DF16}" type="parTrans" cxnId="{7545FA06-DF00-4FAE-8B8E-740B8A121F85}">
      <dgm:prSet/>
      <dgm:spPr/>
      <dgm:t>
        <a:bodyPr/>
        <a:lstStyle/>
        <a:p>
          <a:endParaRPr lang="zh-TW" altLang="en-US"/>
        </a:p>
      </dgm:t>
    </dgm:pt>
    <dgm:pt modelId="{38EEA78E-EAE8-4AA5-9B6B-D78513D6BCCF}" type="sibTrans" cxnId="{7545FA06-DF00-4FAE-8B8E-740B8A121F85}">
      <dgm:prSet/>
      <dgm:spPr/>
      <dgm:t>
        <a:bodyPr/>
        <a:lstStyle/>
        <a:p>
          <a:endParaRPr lang="zh-TW" altLang="en-US"/>
        </a:p>
      </dgm:t>
    </dgm:pt>
    <dgm:pt modelId="{BAFA3C85-BE16-4779-AAA8-5F84703FDADC}">
      <dgm:prSet custT="1"/>
      <dgm:spPr/>
      <dgm:t>
        <a:bodyPr/>
        <a:lstStyle/>
        <a:p>
          <a:r>
            <a:rPr lang="zh-TW" altLang="en-US" sz="1600" dirty="0">
              <a:latin typeface="標楷體" pitchFamily="65" charset="-120"/>
              <a:ea typeface="標楷體" pitchFamily="65" charset="-120"/>
            </a:rPr>
            <a:t>收案對象屬</a:t>
          </a:r>
          <a:r>
            <a:rPr lang="zh-TW" altLang="en-US" sz="1600" u="sng" dirty="0">
              <a:latin typeface="標楷體" pitchFamily="65" charset="-120"/>
              <a:ea typeface="標楷體" pitchFamily="65" charset="-120"/>
            </a:rPr>
            <a:t>未規則就醫</a:t>
          </a:r>
          <a:r>
            <a:rPr lang="zh-TW" altLang="en-US" sz="1600" dirty="0">
              <a:latin typeface="標楷體" pitchFamily="65" charset="-120"/>
              <a:ea typeface="標楷體" pitchFamily="65" charset="-120"/>
            </a:rPr>
            <a:t>或</a:t>
          </a:r>
          <a:r>
            <a:rPr lang="zh-TW" altLang="en-US" sz="1600" u="sng" dirty="0">
              <a:latin typeface="標楷體" pitchFamily="65" charset="-120"/>
              <a:ea typeface="標楷體" pitchFamily="65" charset="-120"/>
            </a:rPr>
            <a:t>久未就醫</a:t>
          </a:r>
          <a:r>
            <a:rPr lang="zh-TW" altLang="en-US" sz="1600" dirty="0">
              <a:latin typeface="標楷體" pitchFamily="65" charset="-120"/>
              <a:ea typeface="標楷體" pitchFamily="65" charset="-120"/>
            </a:rPr>
            <a:t>者，每一個案增加支付</a:t>
          </a:r>
        </a:p>
      </dgm:t>
    </dgm:pt>
    <dgm:pt modelId="{1FB14044-6F7D-417B-82BD-8053C8A0AEF5}" type="parTrans" cxnId="{5F100386-DDB1-4E29-82A0-4C401887D2F9}">
      <dgm:prSet/>
      <dgm:spPr/>
      <dgm:t>
        <a:bodyPr/>
        <a:lstStyle/>
        <a:p>
          <a:endParaRPr lang="zh-TW" altLang="en-US"/>
        </a:p>
      </dgm:t>
    </dgm:pt>
    <dgm:pt modelId="{6EF559F6-CC6E-403D-9989-7E366CC1EA65}" type="sibTrans" cxnId="{5F100386-DDB1-4E29-82A0-4C401887D2F9}">
      <dgm:prSet/>
      <dgm:spPr/>
      <dgm:t>
        <a:bodyPr/>
        <a:lstStyle/>
        <a:p>
          <a:endParaRPr lang="zh-TW" altLang="en-US"/>
        </a:p>
      </dgm:t>
    </dgm:pt>
    <dgm:pt modelId="{926909CB-511F-4D1F-95E9-1F243DD87B8C}">
      <dgm:prSet custT="1"/>
      <dgm:spPr/>
      <dgm:t>
        <a:bodyPr/>
        <a:lstStyle/>
        <a:p>
          <a:pPr algn="ctr"/>
          <a:r>
            <a:rPr lang="zh-TW" altLang="en-US" sz="1600" dirty="0">
              <a:latin typeface="標楷體" pitchFamily="65" charset="-120"/>
              <a:ea typeface="標楷體" pitchFamily="65" charset="-120"/>
            </a:rPr>
            <a:t>高風險病人</a:t>
          </a:r>
          <a:r>
            <a:rPr lang="en-US" altLang="zh-TW" sz="1600" dirty="0">
              <a:latin typeface="標楷體" pitchFamily="65" charset="-120"/>
              <a:ea typeface="標楷體" pitchFamily="65" charset="-120"/>
            </a:rPr>
            <a:t>1500</a:t>
          </a:r>
          <a:r>
            <a:rPr lang="zh-TW" altLang="en-US" sz="1600" dirty="0">
              <a:latin typeface="標楷體" pitchFamily="65" charset="-120"/>
              <a:ea typeface="標楷體" pitchFamily="65" charset="-120"/>
            </a:rPr>
            <a:t>點</a:t>
          </a:r>
          <a:r>
            <a:rPr lang="en-US" altLang="zh-TW" sz="1600" dirty="0">
              <a:latin typeface="標楷體" pitchFamily="65" charset="-120"/>
              <a:ea typeface="標楷體" pitchFamily="65" charset="-120"/>
            </a:rPr>
            <a:t>*40%=600</a:t>
          </a:r>
          <a:r>
            <a:rPr lang="zh-TW" altLang="en-US" sz="1600" dirty="0">
              <a:latin typeface="標楷體" pitchFamily="65" charset="-120"/>
              <a:ea typeface="標楷體" pitchFamily="65" charset="-120"/>
            </a:rPr>
            <a:t>點</a:t>
          </a:r>
        </a:p>
      </dgm:t>
    </dgm:pt>
    <dgm:pt modelId="{A133A320-AC35-4618-9D4B-6F422796224B}" type="parTrans" cxnId="{10DE7478-563F-4A51-AA4A-03EC6C671CC6}">
      <dgm:prSet/>
      <dgm:spPr/>
      <dgm:t>
        <a:bodyPr/>
        <a:lstStyle/>
        <a:p>
          <a:endParaRPr lang="zh-TW" altLang="en-US"/>
        </a:p>
      </dgm:t>
    </dgm:pt>
    <dgm:pt modelId="{108AE03E-B96D-4712-9F8D-8B0432D45DEF}" type="sibTrans" cxnId="{10DE7478-563F-4A51-AA4A-03EC6C671CC6}">
      <dgm:prSet/>
      <dgm:spPr/>
      <dgm:t>
        <a:bodyPr/>
        <a:lstStyle/>
        <a:p>
          <a:endParaRPr lang="zh-TW" altLang="en-US"/>
        </a:p>
      </dgm:t>
    </dgm:pt>
    <dgm:pt modelId="{B271F2A2-62EB-4AF9-9378-23D9A9F5981C}">
      <dgm:prSet custT="1"/>
      <dgm:spPr>
        <a:noFill/>
        <a:ln>
          <a:noFill/>
        </a:ln>
      </dgm:spPr>
      <dgm:t>
        <a:bodyPr/>
        <a:lstStyle/>
        <a:p>
          <a:pPr algn="l">
            <a:lnSpc>
              <a:spcPct val="100000"/>
            </a:lnSpc>
            <a:spcAft>
              <a:spcPts val="0"/>
            </a:spcAft>
          </a:pPr>
          <a:endParaRPr lang="zh-TW" altLang="en-US" sz="1600" b="0" dirty="0">
            <a:solidFill>
              <a:srgbClr val="0000FF"/>
            </a:solidFill>
            <a:latin typeface="標楷體" pitchFamily="65" charset="-120"/>
            <a:ea typeface="標楷體" pitchFamily="65" charset="-120"/>
          </a:endParaRPr>
        </a:p>
      </dgm:t>
    </dgm:pt>
    <dgm:pt modelId="{40CA4587-2558-4B04-BC31-FDDCCE0FA822}" type="sibTrans" cxnId="{FB9B31BC-6D36-4E76-97F4-4195D8CE6CBB}">
      <dgm:prSet/>
      <dgm:spPr/>
      <dgm:t>
        <a:bodyPr/>
        <a:lstStyle/>
        <a:p>
          <a:endParaRPr lang="zh-TW" altLang="en-US"/>
        </a:p>
      </dgm:t>
    </dgm:pt>
    <dgm:pt modelId="{A4912F44-2248-4C85-B2DF-344D9FE594D9}" type="parTrans" cxnId="{FB9B31BC-6D36-4E76-97F4-4195D8CE6CBB}">
      <dgm:prSet/>
      <dgm:spPr/>
      <dgm:t>
        <a:bodyPr/>
        <a:lstStyle/>
        <a:p>
          <a:endParaRPr lang="zh-TW" altLang="en-US"/>
        </a:p>
      </dgm:t>
    </dgm:pt>
    <dgm:pt modelId="{7CBF2A54-1336-4781-B5E1-606560F71793}">
      <dgm:prSet custT="1"/>
      <dgm:spPr/>
      <dgm:t>
        <a:bodyPr/>
        <a:lstStyle/>
        <a:p>
          <a:pPr algn="ctr">
            <a:lnSpc>
              <a:spcPct val="100000"/>
            </a:lnSpc>
            <a:spcAft>
              <a:spcPts val="0"/>
            </a:spcAft>
          </a:pPr>
          <a:r>
            <a:rPr lang="zh-TW" altLang="en-US" sz="1600" dirty="0">
              <a:latin typeface="標楷體" pitchFamily="65" charset="-120"/>
              <a:ea typeface="標楷體" pitchFamily="65" charset="-120"/>
            </a:rPr>
            <a:t>一般病人</a:t>
          </a:r>
          <a:endParaRPr lang="en-US" altLang="zh-TW" sz="1600" dirty="0">
            <a:latin typeface="標楷體" pitchFamily="65" charset="-120"/>
            <a:ea typeface="標楷體" pitchFamily="65" charset="-120"/>
          </a:endParaRPr>
        </a:p>
        <a:p>
          <a:pPr algn="ctr">
            <a:lnSpc>
              <a:spcPct val="100000"/>
            </a:lnSpc>
            <a:spcAft>
              <a:spcPts val="0"/>
            </a:spcAft>
          </a:pPr>
          <a:r>
            <a:rPr lang="en-US" altLang="zh-TW" sz="1600" dirty="0">
              <a:latin typeface="標楷體" pitchFamily="65" charset="-120"/>
              <a:ea typeface="標楷體" pitchFamily="65" charset="-120"/>
            </a:rPr>
            <a:t>1000</a:t>
          </a:r>
          <a:r>
            <a:rPr lang="zh-TW" altLang="en-US" sz="1600" dirty="0">
              <a:latin typeface="標楷體" pitchFamily="65" charset="-120"/>
              <a:ea typeface="標楷體" pitchFamily="65" charset="-120"/>
            </a:rPr>
            <a:t>點</a:t>
          </a:r>
          <a:r>
            <a:rPr lang="en-US" altLang="zh-TW" sz="1600" dirty="0">
              <a:latin typeface="標楷體" pitchFamily="65" charset="-120"/>
              <a:ea typeface="標楷體" pitchFamily="65" charset="-120"/>
            </a:rPr>
            <a:t>*60%=600</a:t>
          </a:r>
          <a:r>
            <a:rPr lang="zh-TW" altLang="en-US" sz="1600" dirty="0">
              <a:latin typeface="標楷體" pitchFamily="65" charset="-120"/>
              <a:ea typeface="標楷體" pitchFamily="65" charset="-120"/>
            </a:rPr>
            <a:t>點</a:t>
          </a:r>
        </a:p>
      </dgm:t>
    </dgm:pt>
    <dgm:pt modelId="{8AFCAE58-267F-4F41-98A3-9F9CEA1EEE7F}" type="parTrans" cxnId="{177FE440-0F29-491A-A62B-D6A1B32D6115}">
      <dgm:prSet/>
      <dgm:spPr/>
      <dgm:t>
        <a:bodyPr/>
        <a:lstStyle/>
        <a:p>
          <a:endParaRPr lang="zh-TW" altLang="en-US"/>
        </a:p>
      </dgm:t>
    </dgm:pt>
    <dgm:pt modelId="{FF14A6BB-3B4B-4ACB-A88B-CEE02D062467}" type="sibTrans" cxnId="{177FE440-0F29-491A-A62B-D6A1B32D6115}">
      <dgm:prSet/>
      <dgm:spPr/>
      <dgm:t>
        <a:bodyPr/>
        <a:lstStyle/>
        <a:p>
          <a:endParaRPr lang="zh-TW" altLang="en-US"/>
        </a:p>
      </dgm:t>
    </dgm:pt>
    <dgm:pt modelId="{ECBFCAC3-C1A6-4D21-BD62-F820C8224BB5}">
      <dgm:prSet custT="1"/>
      <dgm:spPr/>
      <dgm:t>
        <a:bodyPr/>
        <a:lstStyle/>
        <a:p>
          <a:r>
            <a:rPr lang="zh-TW" altLang="en-US" sz="1600" dirty="0">
              <a:latin typeface="標楷體" pitchFamily="65" charset="-120"/>
              <a:ea typeface="標楷體" pitchFamily="65" charset="-120"/>
            </a:rPr>
            <a:t>高風險病人</a:t>
          </a:r>
          <a:r>
            <a:rPr lang="en-US" altLang="zh-TW" sz="1600" dirty="0">
              <a:latin typeface="標楷體" pitchFamily="65" charset="-120"/>
              <a:ea typeface="標楷體" pitchFamily="65" charset="-120"/>
            </a:rPr>
            <a:t>1500</a:t>
          </a:r>
          <a:r>
            <a:rPr lang="zh-TW" altLang="en-US" sz="1600" dirty="0">
              <a:latin typeface="標楷體" pitchFamily="65" charset="-120"/>
              <a:ea typeface="標楷體" pitchFamily="65" charset="-120"/>
            </a:rPr>
            <a:t>點</a:t>
          </a:r>
          <a:r>
            <a:rPr lang="en-US" altLang="zh-TW" sz="1600" dirty="0">
              <a:latin typeface="標楷體" pitchFamily="65" charset="-120"/>
              <a:ea typeface="標楷體" pitchFamily="65" charset="-120"/>
            </a:rPr>
            <a:t>*60%=900</a:t>
          </a:r>
          <a:r>
            <a:rPr lang="zh-TW" altLang="en-US" sz="1600" dirty="0">
              <a:latin typeface="標楷體" pitchFamily="65" charset="-120"/>
              <a:ea typeface="標楷體" pitchFamily="65" charset="-120"/>
            </a:rPr>
            <a:t>點</a:t>
          </a:r>
        </a:p>
      </dgm:t>
    </dgm:pt>
    <dgm:pt modelId="{D4590559-2102-45E6-AFB7-3723DA060A5A}" type="parTrans" cxnId="{DF993B8A-C079-4F34-A0D3-4FA5DF025F7E}">
      <dgm:prSet/>
      <dgm:spPr/>
      <dgm:t>
        <a:bodyPr/>
        <a:lstStyle/>
        <a:p>
          <a:endParaRPr lang="zh-TW" altLang="en-US"/>
        </a:p>
      </dgm:t>
    </dgm:pt>
    <dgm:pt modelId="{FE70F2D2-2ED1-4933-8D64-27014E2077D2}" type="sibTrans" cxnId="{DF993B8A-C079-4F34-A0D3-4FA5DF025F7E}">
      <dgm:prSet/>
      <dgm:spPr/>
      <dgm:t>
        <a:bodyPr/>
        <a:lstStyle/>
        <a:p>
          <a:endParaRPr lang="zh-TW" altLang="en-US"/>
        </a:p>
      </dgm:t>
    </dgm:pt>
    <dgm:pt modelId="{97267DB6-AA8A-44B1-ADE8-8C03E8291435}" type="pres">
      <dgm:prSet presAssocID="{4CD2BC1B-5DE7-4464-ABE0-C2C736FE6E62}" presName="diagram" presStyleCnt="0">
        <dgm:presLayoutVars>
          <dgm:chPref val="1"/>
          <dgm:dir/>
          <dgm:animOne val="branch"/>
          <dgm:animLvl val="lvl"/>
          <dgm:resizeHandles/>
        </dgm:presLayoutVars>
      </dgm:prSet>
      <dgm:spPr/>
    </dgm:pt>
    <dgm:pt modelId="{86F1340E-8C19-44A4-AA84-57B8631DF4F9}" type="pres">
      <dgm:prSet presAssocID="{E9CB1ABD-13E1-40E8-9703-80D3573BA496}" presName="root" presStyleCnt="0"/>
      <dgm:spPr/>
    </dgm:pt>
    <dgm:pt modelId="{89D29E7B-231C-4A96-A1E9-60921A9E1672}" type="pres">
      <dgm:prSet presAssocID="{E9CB1ABD-13E1-40E8-9703-80D3573BA496}" presName="rootComposite" presStyleCnt="0"/>
      <dgm:spPr/>
    </dgm:pt>
    <dgm:pt modelId="{D0560748-B34A-4338-9F03-05A1BEE141DD}" type="pres">
      <dgm:prSet presAssocID="{E9CB1ABD-13E1-40E8-9703-80D3573BA496}" presName="rootText" presStyleLbl="node1" presStyleIdx="0" presStyleCnt="4"/>
      <dgm:spPr/>
    </dgm:pt>
    <dgm:pt modelId="{363E9779-A23A-4F5F-A650-0EB53205D7C5}" type="pres">
      <dgm:prSet presAssocID="{E9CB1ABD-13E1-40E8-9703-80D3573BA496}" presName="rootConnector" presStyleLbl="node1" presStyleIdx="0" presStyleCnt="4"/>
      <dgm:spPr/>
    </dgm:pt>
    <dgm:pt modelId="{88B808BE-B83C-4C72-AA8E-65006EFA2196}" type="pres">
      <dgm:prSet presAssocID="{E9CB1ABD-13E1-40E8-9703-80D3573BA496}" presName="childShape" presStyleCnt="0"/>
      <dgm:spPr/>
    </dgm:pt>
    <dgm:pt modelId="{E573134C-2ED1-469C-95BD-7183B2A7B19B}" type="pres">
      <dgm:prSet presAssocID="{7DA4C2BB-0559-4EAA-82D6-559063812B84}" presName="Name13" presStyleLbl="parChTrans1D2" presStyleIdx="0" presStyleCnt="8"/>
      <dgm:spPr/>
    </dgm:pt>
    <dgm:pt modelId="{8808E6AE-2980-4215-AFF0-07E55390359A}" type="pres">
      <dgm:prSet presAssocID="{7EC66887-6885-4AF2-8C67-3231E0D0A732}" presName="childText" presStyleLbl="bgAcc1" presStyleIdx="0" presStyleCnt="8">
        <dgm:presLayoutVars>
          <dgm:bulletEnabled val="1"/>
        </dgm:presLayoutVars>
      </dgm:prSet>
      <dgm:spPr/>
    </dgm:pt>
    <dgm:pt modelId="{4DA37EC2-5430-4355-B9F9-779540E4BB43}" type="pres">
      <dgm:prSet presAssocID="{B65F3B86-F269-42CE-8307-0966B7506498}" presName="Name13" presStyleLbl="parChTrans1D2" presStyleIdx="1" presStyleCnt="8"/>
      <dgm:spPr/>
    </dgm:pt>
    <dgm:pt modelId="{F2105CB2-CE8B-48F4-86D5-6665BF286383}" type="pres">
      <dgm:prSet presAssocID="{B450979B-5AF9-4117-9380-2F831E6627FE}" presName="childText" presStyleLbl="bgAcc1" presStyleIdx="1" presStyleCnt="8" custScaleX="99589" custScaleY="105781" custLinFactNeighborX="4709" custLinFactNeighborY="7892">
        <dgm:presLayoutVars>
          <dgm:bulletEnabled val="1"/>
        </dgm:presLayoutVars>
      </dgm:prSet>
      <dgm:spPr/>
    </dgm:pt>
    <dgm:pt modelId="{5896F6BD-FC5B-40D1-B580-0E0E164BE314}" type="pres">
      <dgm:prSet presAssocID="{A133A320-AC35-4618-9D4B-6F422796224B}" presName="Name13" presStyleLbl="parChTrans1D2" presStyleIdx="2" presStyleCnt="8"/>
      <dgm:spPr/>
    </dgm:pt>
    <dgm:pt modelId="{76C81940-C025-4162-A550-509C89A32531}" type="pres">
      <dgm:prSet presAssocID="{926909CB-511F-4D1F-95E9-1F243DD87B8C}" presName="childText" presStyleLbl="bgAcc1" presStyleIdx="2" presStyleCnt="8" custScaleY="95427" custLinFactNeighborX="4709" custLinFactNeighborY="-1346">
        <dgm:presLayoutVars>
          <dgm:bulletEnabled val="1"/>
        </dgm:presLayoutVars>
      </dgm:prSet>
      <dgm:spPr/>
    </dgm:pt>
    <dgm:pt modelId="{E9D6E059-1989-4AC5-B119-6C3B6E88B730}" type="pres">
      <dgm:prSet presAssocID="{8B6D5797-FAA6-4A6D-A397-D42EAFACE12B}" presName="root" presStyleCnt="0"/>
      <dgm:spPr/>
    </dgm:pt>
    <dgm:pt modelId="{3EB725F3-F26C-41B5-8A05-1D5714F02DF3}" type="pres">
      <dgm:prSet presAssocID="{8B6D5797-FAA6-4A6D-A397-D42EAFACE12B}" presName="rootComposite" presStyleCnt="0"/>
      <dgm:spPr/>
    </dgm:pt>
    <dgm:pt modelId="{F548C07E-A4C3-45A8-A20E-F6CF1E36410A}" type="pres">
      <dgm:prSet presAssocID="{8B6D5797-FAA6-4A6D-A397-D42EAFACE12B}" presName="rootText" presStyleLbl="node1" presStyleIdx="1" presStyleCnt="4"/>
      <dgm:spPr/>
    </dgm:pt>
    <dgm:pt modelId="{94C95AC5-9CC8-4BB4-81F5-64A17DD5E830}" type="pres">
      <dgm:prSet presAssocID="{8B6D5797-FAA6-4A6D-A397-D42EAFACE12B}" presName="rootConnector" presStyleLbl="node1" presStyleIdx="1" presStyleCnt="4"/>
      <dgm:spPr/>
    </dgm:pt>
    <dgm:pt modelId="{FACAA133-5070-46B3-94AB-A14EF355E67D}" type="pres">
      <dgm:prSet presAssocID="{8B6D5797-FAA6-4A6D-A397-D42EAFACE12B}" presName="childShape" presStyleCnt="0"/>
      <dgm:spPr/>
    </dgm:pt>
    <dgm:pt modelId="{C9033430-1959-4216-ADFD-B405F05D5F91}" type="pres">
      <dgm:prSet presAssocID="{212B6CDA-5824-459F-A0BE-CD454012F3DF}" presName="Name13" presStyleLbl="parChTrans1D2" presStyleIdx="3" presStyleCnt="8"/>
      <dgm:spPr/>
    </dgm:pt>
    <dgm:pt modelId="{C644E01A-7C1B-49B6-BE18-CD003240CF0A}" type="pres">
      <dgm:prSet presAssocID="{4001FF0C-5F9F-429A-89F7-13A19A684E0F}" presName="childText" presStyleLbl="bgAcc1" presStyleIdx="3" presStyleCnt="8">
        <dgm:presLayoutVars>
          <dgm:bulletEnabled val="1"/>
        </dgm:presLayoutVars>
      </dgm:prSet>
      <dgm:spPr/>
    </dgm:pt>
    <dgm:pt modelId="{5A1AF7A5-4A50-4AE6-B6C3-64409377460B}" type="pres">
      <dgm:prSet presAssocID="{8AFCAE58-267F-4F41-98A3-9F9CEA1EEE7F}" presName="Name13" presStyleLbl="parChTrans1D2" presStyleIdx="4" presStyleCnt="8"/>
      <dgm:spPr/>
    </dgm:pt>
    <dgm:pt modelId="{074D5D9C-C61E-4C47-B46B-CF6FC97069EA}" type="pres">
      <dgm:prSet presAssocID="{7CBF2A54-1336-4781-B5E1-606560F71793}" presName="childText" presStyleLbl="bgAcc1" presStyleIdx="4" presStyleCnt="8">
        <dgm:presLayoutVars>
          <dgm:bulletEnabled val="1"/>
        </dgm:presLayoutVars>
      </dgm:prSet>
      <dgm:spPr/>
    </dgm:pt>
    <dgm:pt modelId="{BDA41CFB-B651-4D30-8466-AE3A477A422F}" type="pres">
      <dgm:prSet presAssocID="{D4590559-2102-45E6-AFB7-3723DA060A5A}" presName="Name13" presStyleLbl="parChTrans1D2" presStyleIdx="5" presStyleCnt="8"/>
      <dgm:spPr/>
    </dgm:pt>
    <dgm:pt modelId="{6672E738-3AC6-4A3E-A846-EB0F5F300456}" type="pres">
      <dgm:prSet presAssocID="{ECBFCAC3-C1A6-4D21-BD62-F820C8224BB5}" presName="childText" presStyleLbl="bgAcc1" presStyleIdx="5" presStyleCnt="8" custScaleY="95427" custLinFactNeighborX="4709" custLinFactNeighborY="-1346">
        <dgm:presLayoutVars>
          <dgm:bulletEnabled val="1"/>
        </dgm:presLayoutVars>
      </dgm:prSet>
      <dgm:spPr/>
    </dgm:pt>
    <dgm:pt modelId="{7D9F2DC4-6648-4559-BC32-1C5AB2417361}" type="pres">
      <dgm:prSet presAssocID="{B271F2A2-62EB-4AF9-9378-23D9A9F5981C}" presName="root" presStyleCnt="0"/>
      <dgm:spPr/>
    </dgm:pt>
    <dgm:pt modelId="{3381E3AC-2416-4588-A803-CB0430F75166}" type="pres">
      <dgm:prSet presAssocID="{B271F2A2-62EB-4AF9-9378-23D9A9F5981C}" presName="rootComposite" presStyleCnt="0"/>
      <dgm:spPr/>
    </dgm:pt>
    <dgm:pt modelId="{D5750CC4-BC34-4480-9FF0-6C54BC1DCAEA}" type="pres">
      <dgm:prSet presAssocID="{B271F2A2-62EB-4AF9-9378-23D9A9F5981C}" presName="rootText" presStyleLbl="node1" presStyleIdx="2" presStyleCnt="4"/>
      <dgm:spPr/>
    </dgm:pt>
    <dgm:pt modelId="{C0F26634-DAE0-4C40-B61C-2A47C7355CFF}" type="pres">
      <dgm:prSet presAssocID="{B271F2A2-62EB-4AF9-9378-23D9A9F5981C}" presName="rootConnector" presStyleLbl="node1" presStyleIdx="2" presStyleCnt="4"/>
      <dgm:spPr/>
    </dgm:pt>
    <dgm:pt modelId="{3C751F3D-17ED-47D8-B8E0-36D99ACA791D}" type="pres">
      <dgm:prSet presAssocID="{B271F2A2-62EB-4AF9-9378-23D9A9F5981C}" presName="childShape" presStyleCnt="0"/>
      <dgm:spPr/>
    </dgm:pt>
    <dgm:pt modelId="{3DABB3D3-6A87-4DA0-921E-2C8726EA564E}" type="pres">
      <dgm:prSet presAssocID="{AAF75281-3BED-4C71-A6C5-D944D4BEA885}" presName="root" presStyleCnt="0"/>
      <dgm:spPr/>
    </dgm:pt>
    <dgm:pt modelId="{837D48DB-14F9-4838-AA07-52E9300D1DD3}" type="pres">
      <dgm:prSet presAssocID="{AAF75281-3BED-4C71-A6C5-D944D4BEA885}" presName="rootComposite" presStyleCnt="0"/>
      <dgm:spPr/>
    </dgm:pt>
    <dgm:pt modelId="{602926FB-0914-47DF-AE58-25B8534B5B5E}" type="pres">
      <dgm:prSet presAssocID="{AAF75281-3BED-4C71-A6C5-D944D4BEA885}" presName="rootText" presStyleLbl="node1" presStyleIdx="3" presStyleCnt="4"/>
      <dgm:spPr/>
    </dgm:pt>
    <dgm:pt modelId="{885A162A-A29B-41A7-A7E4-4C24AEAE4144}" type="pres">
      <dgm:prSet presAssocID="{AAF75281-3BED-4C71-A6C5-D944D4BEA885}" presName="rootConnector" presStyleLbl="node1" presStyleIdx="3" presStyleCnt="4"/>
      <dgm:spPr/>
    </dgm:pt>
    <dgm:pt modelId="{D60CD391-FE2B-46F0-ABA5-D87825A11BB5}" type="pres">
      <dgm:prSet presAssocID="{AAF75281-3BED-4C71-A6C5-D944D4BEA885}" presName="childShape" presStyleCnt="0"/>
      <dgm:spPr/>
    </dgm:pt>
    <dgm:pt modelId="{82DCB7A1-931F-40D4-9932-F6A9D2B153A9}" type="pres">
      <dgm:prSet presAssocID="{F0427876-881C-411E-BA21-CA213550DF16}" presName="Name13" presStyleLbl="parChTrans1D2" presStyleIdx="6" presStyleCnt="8"/>
      <dgm:spPr/>
    </dgm:pt>
    <dgm:pt modelId="{B57C9241-E45E-401A-A21D-DB875026CE9E}" type="pres">
      <dgm:prSet presAssocID="{065FBCD8-18D5-47E5-8356-ED9409BD349F}" presName="childText" presStyleLbl="bgAcc1" presStyleIdx="6" presStyleCnt="8" custScaleX="133680">
        <dgm:presLayoutVars>
          <dgm:bulletEnabled val="1"/>
        </dgm:presLayoutVars>
      </dgm:prSet>
      <dgm:spPr/>
    </dgm:pt>
    <dgm:pt modelId="{8865415A-014F-41F3-964E-969888277C22}" type="pres">
      <dgm:prSet presAssocID="{1FB14044-6F7D-417B-82BD-8053C8A0AEF5}" presName="Name13" presStyleLbl="parChTrans1D2" presStyleIdx="7" presStyleCnt="8"/>
      <dgm:spPr/>
    </dgm:pt>
    <dgm:pt modelId="{21498283-C844-4CBA-9E45-2A937072B5E1}" type="pres">
      <dgm:prSet presAssocID="{BAFA3C85-BE16-4779-AAA8-5F84703FDADC}" presName="childText" presStyleLbl="bgAcc1" presStyleIdx="7" presStyleCnt="8" custScaleX="111683" custScaleY="192267" custLinFactNeighborX="-3691" custLinFactNeighborY="20950">
        <dgm:presLayoutVars>
          <dgm:bulletEnabled val="1"/>
        </dgm:presLayoutVars>
      </dgm:prSet>
      <dgm:spPr/>
    </dgm:pt>
  </dgm:ptLst>
  <dgm:cxnLst>
    <dgm:cxn modelId="{060C0D03-4BDB-494B-93B1-A9DB45B7B69F}" type="presOf" srcId="{8AFCAE58-267F-4F41-98A3-9F9CEA1EEE7F}" destId="{5A1AF7A5-4A50-4AE6-B6C3-64409377460B}" srcOrd="0" destOrd="0" presId="urn:microsoft.com/office/officeart/2005/8/layout/hierarchy3"/>
    <dgm:cxn modelId="{B5E0BF05-C26D-46AF-9B00-A3A7D79C2A6E}" type="presOf" srcId="{926909CB-511F-4D1F-95E9-1F243DD87B8C}" destId="{76C81940-C025-4162-A550-509C89A32531}" srcOrd="0" destOrd="0" presId="urn:microsoft.com/office/officeart/2005/8/layout/hierarchy3"/>
    <dgm:cxn modelId="{7545FA06-DF00-4FAE-8B8E-740B8A121F85}" srcId="{AAF75281-3BED-4C71-A6C5-D944D4BEA885}" destId="{065FBCD8-18D5-47E5-8356-ED9409BD349F}" srcOrd="0" destOrd="0" parTransId="{F0427876-881C-411E-BA21-CA213550DF16}" sibTransId="{38EEA78E-EAE8-4AA5-9B6B-D78513D6BCCF}"/>
    <dgm:cxn modelId="{E728EF0C-D3C9-4D32-9696-53331FA4DAD5}" srcId="{E9CB1ABD-13E1-40E8-9703-80D3573BA496}" destId="{B450979B-5AF9-4117-9380-2F831E6627FE}" srcOrd="1" destOrd="0" parTransId="{B65F3B86-F269-42CE-8307-0966B7506498}" sibTransId="{9BD0FC73-6B92-47C5-B267-CDA7514A91EE}"/>
    <dgm:cxn modelId="{1AAB7A12-C959-4497-A940-7634DCFF7322}" srcId="{8B6D5797-FAA6-4A6D-A397-D42EAFACE12B}" destId="{4001FF0C-5F9F-429A-89F7-13A19A684E0F}" srcOrd="0" destOrd="0" parTransId="{212B6CDA-5824-459F-A0BE-CD454012F3DF}" sibTransId="{534B3524-C84B-4DD8-ABE6-3E8F24B362BC}"/>
    <dgm:cxn modelId="{E54D7018-260D-435B-B20C-A361905B93C1}" type="presOf" srcId="{E9CB1ABD-13E1-40E8-9703-80D3573BA496}" destId="{363E9779-A23A-4F5F-A650-0EB53205D7C5}" srcOrd="1" destOrd="0" presId="urn:microsoft.com/office/officeart/2005/8/layout/hierarchy3"/>
    <dgm:cxn modelId="{95056325-2E7F-4410-B800-21287148FC17}" type="presOf" srcId="{B271F2A2-62EB-4AF9-9378-23D9A9F5981C}" destId="{C0F26634-DAE0-4C40-B61C-2A47C7355CFF}" srcOrd="1" destOrd="0" presId="urn:microsoft.com/office/officeart/2005/8/layout/hierarchy3"/>
    <dgm:cxn modelId="{377DDD32-6E95-4FDF-BCD2-9BB25268279A}" type="presOf" srcId="{D4590559-2102-45E6-AFB7-3723DA060A5A}" destId="{BDA41CFB-B651-4D30-8466-AE3A477A422F}" srcOrd="0" destOrd="0" presId="urn:microsoft.com/office/officeart/2005/8/layout/hierarchy3"/>
    <dgm:cxn modelId="{41024D3B-3AF9-4121-8641-EFF79027DBE9}" type="presOf" srcId="{1FB14044-6F7D-417B-82BD-8053C8A0AEF5}" destId="{8865415A-014F-41F3-964E-969888277C22}" srcOrd="0" destOrd="0" presId="urn:microsoft.com/office/officeart/2005/8/layout/hierarchy3"/>
    <dgm:cxn modelId="{177FE440-0F29-491A-A62B-D6A1B32D6115}" srcId="{8B6D5797-FAA6-4A6D-A397-D42EAFACE12B}" destId="{7CBF2A54-1336-4781-B5E1-606560F71793}" srcOrd="1" destOrd="0" parTransId="{8AFCAE58-267F-4F41-98A3-9F9CEA1EEE7F}" sibTransId="{FF14A6BB-3B4B-4ACB-A88B-CEE02D062467}"/>
    <dgm:cxn modelId="{2FC1AE68-206A-4C94-8CB5-F89DC3D1E93B}" type="presOf" srcId="{E9CB1ABD-13E1-40E8-9703-80D3573BA496}" destId="{D0560748-B34A-4338-9F03-05A1BEE141DD}" srcOrd="0" destOrd="0" presId="urn:microsoft.com/office/officeart/2005/8/layout/hierarchy3"/>
    <dgm:cxn modelId="{926F2B53-F2AD-412E-AF1C-66E2E1B871F4}" type="presOf" srcId="{A133A320-AC35-4618-9D4B-6F422796224B}" destId="{5896F6BD-FC5B-40D1-B580-0E0E164BE314}" srcOrd="0" destOrd="0" presId="urn:microsoft.com/office/officeart/2005/8/layout/hierarchy3"/>
    <dgm:cxn modelId="{DF2F2978-9437-4B0F-8F85-0E93D6B47F3A}" type="presOf" srcId="{8B6D5797-FAA6-4A6D-A397-D42EAFACE12B}" destId="{F548C07E-A4C3-45A8-A20E-F6CF1E36410A}" srcOrd="0" destOrd="0" presId="urn:microsoft.com/office/officeart/2005/8/layout/hierarchy3"/>
    <dgm:cxn modelId="{BE224E58-4BEA-464B-9744-8292D8CEF905}" type="presOf" srcId="{8B6D5797-FAA6-4A6D-A397-D42EAFACE12B}" destId="{94C95AC5-9CC8-4BB4-81F5-64A17DD5E830}" srcOrd="1" destOrd="0" presId="urn:microsoft.com/office/officeart/2005/8/layout/hierarchy3"/>
    <dgm:cxn modelId="{10DE7478-563F-4A51-AA4A-03EC6C671CC6}" srcId="{E9CB1ABD-13E1-40E8-9703-80D3573BA496}" destId="{926909CB-511F-4D1F-95E9-1F243DD87B8C}" srcOrd="2" destOrd="0" parTransId="{A133A320-AC35-4618-9D4B-6F422796224B}" sibTransId="{108AE03E-B96D-4712-9F8D-8B0432D45DEF}"/>
    <dgm:cxn modelId="{27DB417D-8DCA-4D1D-B237-F2E6AB35B898}" type="presOf" srcId="{B450979B-5AF9-4117-9380-2F831E6627FE}" destId="{F2105CB2-CE8B-48F4-86D5-6665BF286383}" srcOrd="0" destOrd="0" presId="urn:microsoft.com/office/officeart/2005/8/layout/hierarchy3"/>
    <dgm:cxn modelId="{1DBF897E-340F-4218-9A87-7AFD5F756B79}" type="presOf" srcId="{B65F3B86-F269-42CE-8307-0966B7506498}" destId="{4DA37EC2-5430-4355-B9F9-779540E4BB43}" srcOrd="0" destOrd="0" presId="urn:microsoft.com/office/officeart/2005/8/layout/hierarchy3"/>
    <dgm:cxn modelId="{05BC757F-2FDF-4E18-9DB0-27A8621B0450}" type="presOf" srcId="{4001FF0C-5F9F-429A-89F7-13A19A684E0F}" destId="{C644E01A-7C1B-49B6-BE18-CD003240CF0A}" srcOrd="0" destOrd="0" presId="urn:microsoft.com/office/officeart/2005/8/layout/hierarchy3"/>
    <dgm:cxn modelId="{F8437983-2A69-4CF5-936B-B6014A807D02}" srcId="{4CD2BC1B-5DE7-4464-ABE0-C2C736FE6E62}" destId="{8B6D5797-FAA6-4A6D-A397-D42EAFACE12B}" srcOrd="1" destOrd="0" parTransId="{EC782EA3-7634-4255-A33C-FFC03B4F96E6}" sibTransId="{E72C5F09-68E1-4170-9C8F-F04B5B4E5B86}"/>
    <dgm:cxn modelId="{5F100386-DDB1-4E29-82A0-4C401887D2F9}" srcId="{AAF75281-3BED-4C71-A6C5-D944D4BEA885}" destId="{BAFA3C85-BE16-4779-AAA8-5F84703FDADC}" srcOrd="1" destOrd="0" parTransId="{1FB14044-6F7D-417B-82BD-8053C8A0AEF5}" sibTransId="{6EF559F6-CC6E-403D-9989-7E366CC1EA65}"/>
    <dgm:cxn modelId="{DF993B8A-C079-4F34-A0D3-4FA5DF025F7E}" srcId="{8B6D5797-FAA6-4A6D-A397-D42EAFACE12B}" destId="{ECBFCAC3-C1A6-4D21-BD62-F820C8224BB5}" srcOrd="2" destOrd="0" parTransId="{D4590559-2102-45E6-AFB7-3723DA060A5A}" sibTransId="{FE70F2D2-2ED1-4933-8D64-27014E2077D2}"/>
    <dgm:cxn modelId="{C90A7B94-A26D-44C0-9149-A0A45D7A11DF}" type="presOf" srcId="{7CBF2A54-1336-4781-B5E1-606560F71793}" destId="{074D5D9C-C61E-4C47-B46B-CF6FC97069EA}" srcOrd="0" destOrd="0" presId="urn:microsoft.com/office/officeart/2005/8/layout/hierarchy3"/>
    <dgm:cxn modelId="{73F9C295-C9C0-4AAF-BCE9-7820C9149B9C}" type="presOf" srcId="{B271F2A2-62EB-4AF9-9378-23D9A9F5981C}" destId="{D5750CC4-BC34-4480-9FF0-6C54BC1DCAEA}" srcOrd="0" destOrd="0" presId="urn:microsoft.com/office/officeart/2005/8/layout/hierarchy3"/>
    <dgm:cxn modelId="{0DBF039D-01F6-4D6E-ADD8-D884A9F96431}" srcId="{4CD2BC1B-5DE7-4464-ABE0-C2C736FE6E62}" destId="{AAF75281-3BED-4C71-A6C5-D944D4BEA885}" srcOrd="3" destOrd="0" parTransId="{A20369F2-E9F6-4F98-8C4C-1FE2F836D912}" sibTransId="{636DFBDE-D969-494A-907D-AC9F32BF2BFA}"/>
    <dgm:cxn modelId="{E5B102B1-D0FA-4C4E-A559-CDE442C40CFC}" type="presOf" srcId="{AAF75281-3BED-4C71-A6C5-D944D4BEA885}" destId="{602926FB-0914-47DF-AE58-25B8534B5B5E}" srcOrd="0" destOrd="0" presId="urn:microsoft.com/office/officeart/2005/8/layout/hierarchy3"/>
    <dgm:cxn modelId="{0016C9B3-C31D-46BE-847B-C53FA874E32C}" type="presOf" srcId="{AAF75281-3BED-4C71-A6C5-D944D4BEA885}" destId="{885A162A-A29B-41A7-A7E4-4C24AEAE4144}" srcOrd="1" destOrd="0" presId="urn:microsoft.com/office/officeart/2005/8/layout/hierarchy3"/>
    <dgm:cxn modelId="{FB9B31BC-6D36-4E76-97F4-4195D8CE6CBB}" srcId="{4CD2BC1B-5DE7-4464-ABE0-C2C736FE6E62}" destId="{B271F2A2-62EB-4AF9-9378-23D9A9F5981C}" srcOrd="2" destOrd="0" parTransId="{A4912F44-2248-4C85-B2DF-344D9FE594D9}" sibTransId="{40CA4587-2558-4B04-BC31-FDDCCE0FA822}"/>
    <dgm:cxn modelId="{E19167C8-7BED-4763-AD44-F90A558690F3}" srcId="{4CD2BC1B-5DE7-4464-ABE0-C2C736FE6E62}" destId="{E9CB1ABD-13E1-40E8-9703-80D3573BA496}" srcOrd="0" destOrd="0" parTransId="{F32C88E6-361B-4593-AB2E-923B4CCAB3E3}" sibTransId="{1A66F487-0211-4209-A854-0F6C6EEB971F}"/>
    <dgm:cxn modelId="{7366EBD3-18BC-42C8-BE63-C28E438F08EA}" type="presOf" srcId="{ECBFCAC3-C1A6-4D21-BD62-F820C8224BB5}" destId="{6672E738-3AC6-4A3E-A846-EB0F5F300456}" srcOrd="0" destOrd="0" presId="urn:microsoft.com/office/officeart/2005/8/layout/hierarchy3"/>
    <dgm:cxn modelId="{735BB4D4-B1A6-4D38-82A5-D909D56EE73C}" type="presOf" srcId="{BAFA3C85-BE16-4779-AAA8-5F84703FDADC}" destId="{21498283-C844-4CBA-9E45-2A937072B5E1}" srcOrd="0" destOrd="0" presId="urn:microsoft.com/office/officeart/2005/8/layout/hierarchy3"/>
    <dgm:cxn modelId="{455B6CDC-290B-430E-8B20-AC003316049A}" type="presOf" srcId="{065FBCD8-18D5-47E5-8356-ED9409BD349F}" destId="{B57C9241-E45E-401A-A21D-DB875026CE9E}" srcOrd="0" destOrd="0" presId="urn:microsoft.com/office/officeart/2005/8/layout/hierarchy3"/>
    <dgm:cxn modelId="{103551DE-0FF4-4ECC-A244-B15B2BE48219}" srcId="{E9CB1ABD-13E1-40E8-9703-80D3573BA496}" destId="{7EC66887-6885-4AF2-8C67-3231E0D0A732}" srcOrd="0" destOrd="0" parTransId="{7DA4C2BB-0559-4EAA-82D6-559063812B84}" sibTransId="{2B8502D7-CCF2-4DB0-9025-92D8D2EFA0E7}"/>
    <dgm:cxn modelId="{352154E6-B18B-4FBD-9EFC-0C06E4F02BA0}" type="presOf" srcId="{4CD2BC1B-5DE7-4464-ABE0-C2C736FE6E62}" destId="{97267DB6-AA8A-44B1-ADE8-8C03E8291435}" srcOrd="0" destOrd="0" presId="urn:microsoft.com/office/officeart/2005/8/layout/hierarchy3"/>
    <dgm:cxn modelId="{D2311DEE-3A0D-4A26-B136-6F2DF741A936}" type="presOf" srcId="{F0427876-881C-411E-BA21-CA213550DF16}" destId="{82DCB7A1-931F-40D4-9932-F6A9D2B153A9}" srcOrd="0" destOrd="0" presId="urn:microsoft.com/office/officeart/2005/8/layout/hierarchy3"/>
    <dgm:cxn modelId="{A6CC8CF7-7805-486A-A379-B32DBC604D21}" type="presOf" srcId="{7EC66887-6885-4AF2-8C67-3231E0D0A732}" destId="{8808E6AE-2980-4215-AFF0-07E55390359A}" srcOrd="0" destOrd="0" presId="urn:microsoft.com/office/officeart/2005/8/layout/hierarchy3"/>
    <dgm:cxn modelId="{1430AFF8-469C-4951-AB3D-00DCD5855485}" type="presOf" srcId="{7DA4C2BB-0559-4EAA-82D6-559063812B84}" destId="{E573134C-2ED1-469C-95BD-7183B2A7B19B}" srcOrd="0" destOrd="0" presId="urn:microsoft.com/office/officeart/2005/8/layout/hierarchy3"/>
    <dgm:cxn modelId="{E476F6FD-D485-46AD-86DD-A3D6C7350DCE}" type="presOf" srcId="{212B6CDA-5824-459F-A0BE-CD454012F3DF}" destId="{C9033430-1959-4216-ADFD-B405F05D5F91}" srcOrd="0" destOrd="0" presId="urn:microsoft.com/office/officeart/2005/8/layout/hierarchy3"/>
    <dgm:cxn modelId="{95A49940-8424-4DEE-9461-B45C59BE77EF}" type="presParOf" srcId="{97267DB6-AA8A-44B1-ADE8-8C03E8291435}" destId="{86F1340E-8C19-44A4-AA84-57B8631DF4F9}" srcOrd="0" destOrd="0" presId="urn:microsoft.com/office/officeart/2005/8/layout/hierarchy3"/>
    <dgm:cxn modelId="{AB00F40F-E52A-4E71-9496-547EE9449CDF}" type="presParOf" srcId="{86F1340E-8C19-44A4-AA84-57B8631DF4F9}" destId="{89D29E7B-231C-4A96-A1E9-60921A9E1672}" srcOrd="0" destOrd="0" presId="urn:microsoft.com/office/officeart/2005/8/layout/hierarchy3"/>
    <dgm:cxn modelId="{F45ADA34-D44B-42A5-B767-23C9242258D6}" type="presParOf" srcId="{89D29E7B-231C-4A96-A1E9-60921A9E1672}" destId="{D0560748-B34A-4338-9F03-05A1BEE141DD}" srcOrd="0" destOrd="0" presId="urn:microsoft.com/office/officeart/2005/8/layout/hierarchy3"/>
    <dgm:cxn modelId="{6D03C57A-BAE8-4303-8010-F1109B14715F}" type="presParOf" srcId="{89D29E7B-231C-4A96-A1E9-60921A9E1672}" destId="{363E9779-A23A-4F5F-A650-0EB53205D7C5}" srcOrd="1" destOrd="0" presId="urn:microsoft.com/office/officeart/2005/8/layout/hierarchy3"/>
    <dgm:cxn modelId="{95046D7F-22BB-47CA-A93B-0A4F1630EC09}" type="presParOf" srcId="{86F1340E-8C19-44A4-AA84-57B8631DF4F9}" destId="{88B808BE-B83C-4C72-AA8E-65006EFA2196}" srcOrd="1" destOrd="0" presId="urn:microsoft.com/office/officeart/2005/8/layout/hierarchy3"/>
    <dgm:cxn modelId="{D8BFD49B-3ADB-49D3-A09F-80FFD8EA8E6E}" type="presParOf" srcId="{88B808BE-B83C-4C72-AA8E-65006EFA2196}" destId="{E573134C-2ED1-469C-95BD-7183B2A7B19B}" srcOrd="0" destOrd="0" presId="urn:microsoft.com/office/officeart/2005/8/layout/hierarchy3"/>
    <dgm:cxn modelId="{18841E0A-FFE7-483C-B7E4-0D3A53474813}" type="presParOf" srcId="{88B808BE-B83C-4C72-AA8E-65006EFA2196}" destId="{8808E6AE-2980-4215-AFF0-07E55390359A}" srcOrd="1" destOrd="0" presId="urn:microsoft.com/office/officeart/2005/8/layout/hierarchy3"/>
    <dgm:cxn modelId="{C5096AF9-9577-4D40-ACC7-1F842203C381}" type="presParOf" srcId="{88B808BE-B83C-4C72-AA8E-65006EFA2196}" destId="{4DA37EC2-5430-4355-B9F9-779540E4BB43}" srcOrd="2" destOrd="0" presId="urn:microsoft.com/office/officeart/2005/8/layout/hierarchy3"/>
    <dgm:cxn modelId="{1C0B0894-4561-4519-862B-FAA6A9DB0C1A}" type="presParOf" srcId="{88B808BE-B83C-4C72-AA8E-65006EFA2196}" destId="{F2105CB2-CE8B-48F4-86D5-6665BF286383}" srcOrd="3" destOrd="0" presId="urn:microsoft.com/office/officeart/2005/8/layout/hierarchy3"/>
    <dgm:cxn modelId="{3B1A87F7-BE3B-4744-AD7C-73E928D57C2B}" type="presParOf" srcId="{88B808BE-B83C-4C72-AA8E-65006EFA2196}" destId="{5896F6BD-FC5B-40D1-B580-0E0E164BE314}" srcOrd="4" destOrd="0" presId="urn:microsoft.com/office/officeart/2005/8/layout/hierarchy3"/>
    <dgm:cxn modelId="{B83E08A8-2E6E-451C-A7DC-EA7BA7BD951E}" type="presParOf" srcId="{88B808BE-B83C-4C72-AA8E-65006EFA2196}" destId="{76C81940-C025-4162-A550-509C89A32531}" srcOrd="5" destOrd="0" presId="urn:microsoft.com/office/officeart/2005/8/layout/hierarchy3"/>
    <dgm:cxn modelId="{F526AEA0-707B-49C7-A364-D4B7C5321E60}" type="presParOf" srcId="{97267DB6-AA8A-44B1-ADE8-8C03E8291435}" destId="{E9D6E059-1989-4AC5-B119-6C3B6E88B730}" srcOrd="1" destOrd="0" presId="urn:microsoft.com/office/officeart/2005/8/layout/hierarchy3"/>
    <dgm:cxn modelId="{8108441C-D7D3-4B09-84A3-7519472A2F0B}" type="presParOf" srcId="{E9D6E059-1989-4AC5-B119-6C3B6E88B730}" destId="{3EB725F3-F26C-41B5-8A05-1D5714F02DF3}" srcOrd="0" destOrd="0" presId="urn:microsoft.com/office/officeart/2005/8/layout/hierarchy3"/>
    <dgm:cxn modelId="{C2A3A577-D437-4B8D-8412-D71338F4ECD8}" type="presParOf" srcId="{3EB725F3-F26C-41B5-8A05-1D5714F02DF3}" destId="{F548C07E-A4C3-45A8-A20E-F6CF1E36410A}" srcOrd="0" destOrd="0" presId="urn:microsoft.com/office/officeart/2005/8/layout/hierarchy3"/>
    <dgm:cxn modelId="{529DB093-C3FA-482E-98BA-5A95017EFA50}" type="presParOf" srcId="{3EB725F3-F26C-41B5-8A05-1D5714F02DF3}" destId="{94C95AC5-9CC8-4BB4-81F5-64A17DD5E830}" srcOrd="1" destOrd="0" presId="urn:microsoft.com/office/officeart/2005/8/layout/hierarchy3"/>
    <dgm:cxn modelId="{7065B2D1-DB6B-4D19-92C9-F1AB253CABAB}" type="presParOf" srcId="{E9D6E059-1989-4AC5-B119-6C3B6E88B730}" destId="{FACAA133-5070-46B3-94AB-A14EF355E67D}" srcOrd="1" destOrd="0" presId="urn:microsoft.com/office/officeart/2005/8/layout/hierarchy3"/>
    <dgm:cxn modelId="{C7B7EC84-1794-4C30-8C6B-DE9233D61849}" type="presParOf" srcId="{FACAA133-5070-46B3-94AB-A14EF355E67D}" destId="{C9033430-1959-4216-ADFD-B405F05D5F91}" srcOrd="0" destOrd="0" presId="urn:microsoft.com/office/officeart/2005/8/layout/hierarchy3"/>
    <dgm:cxn modelId="{F932A104-D033-4A24-A725-43B4C681B0B1}" type="presParOf" srcId="{FACAA133-5070-46B3-94AB-A14EF355E67D}" destId="{C644E01A-7C1B-49B6-BE18-CD003240CF0A}" srcOrd="1" destOrd="0" presId="urn:microsoft.com/office/officeart/2005/8/layout/hierarchy3"/>
    <dgm:cxn modelId="{44EB4CE1-EC31-4873-B26E-EF19EF31F62C}" type="presParOf" srcId="{FACAA133-5070-46B3-94AB-A14EF355E67D}" destId="{5A1AF7A5-4A50-4AE6-B6C3-64409377460B}" srcOrd="2" destOrd="0" presId="urn:microsoft.com/office/officeart/2005/8/layout/hierarchy3"/>
    <dgm:cxn modelId="{388B2494-C0CE-4EE3-AD37-7EBA3C2C2BEA}" type="presParOf" srcId="{FACAA133-5070-46B3-94AB-A14EF355E67D}" destId="{074D5D9C-C61E-4C47-B46B-CF6FC97069EA}" srcOrd="3" destOrd="0" presId="urn:microsoft.com/office/officeart/2005/8/layout/hierarchy3"/>
    <dgm:cxn modelId="{974A83AB-79D3-4435-BD19-628225D678C6}" type="presParOf" srcId="{FACAA133-5070-46B3-94AB-A14EF355E67D}" destId="{BDA41CFB-B651-4D30-8466-AE3A477A422F}" srcOrd="4" destOrd="0" presId="urn:microsoft.com/office/officeart/2005/8/layout/hierarchy3"/>
    <dgm:cxn modelId="{B61E851A-D56B-4823-9D3F-B686CDEADF57}" type="presParOf" srcId="{FACAA133-5070-46B3-94AB-A14EF355E67D}" destId="{6672E738-3AC6-4A3E-A846-EB0F5F300456}" srcOrd="5" destOrd="0" presId="urn:microsoft.com/office/officeart/2005/8/layout/hierarchy3"/>
    <dgm:cxn modelId="{46B21B83-D4B7-49DB-B78D-78C682CCC333}" type="presParOf" srcId="{97267DB6-AA8A-44B1-ADE8-8C03E8291435}" destId="{7D9F2DC4-6648-4559-BC32-1C5AB2417361}" srcOrd="2" destOrd="0" presId="urn:microsoft.com/office/officeart/2005/8/layout/hierarchy3"/>
    <dgm:cxn modelId="{13843E1C-7264-4501-89B8-A08307058DC7}" type="presParOf" srcId="{7D9F2DC4-6648-4559-BC32-1C5AB2417361}" destId="{3381E3AC-2416-4588-A803-CB0430F75166}" srcOrd="0" destOrd="0" presId="urn:microsoft.com/office/officeart/2005/8/layout/hierarchy3"/>
    <dgm:cxn modelId="{844EA6F9-3B2A-4852-9DFC-70735288F2CF}" type="presParOf" srcId="{3381E3AC-2416-4588-A803-CB0430F75166}" destId="{D5750CC4-BC34-4480-9FF0-6C54BC1DCAEA}" srcOrd="0" destOrd="0" presId="urn:microsoft.com/office/officeart/2005/8/layout/hierarchy3"/>
    <dgm:cxn modelId="{4531E119-3CFC-4488-B06B-9BAE75B6BDCC}" type="presParOf" srcId="{3381E3AC-2416-4588-A803-CB0430F75166}" destId="{C0F26634-DAE0-4C40-B61C-2A47C7355CFF}" srcOrd="1" destOrd="0" presId="urn:microsoft.com/office/officeart/2005/8/layout/hierarchy3"/>
    <dgm:cxn modelId="{8B81C1CC-E70B-484A-9CF5-AC664CBC85DD}" type="presParOf" srcId="{7D9F2DC4-6648-4559-BC32-1C5AB2417361}" destId="{3C751F3D-17ED-47D8-B8E0-36D99ACA791D}" srcOrd="1" destOrd="0" presId="urn:microsoft.com/office/officeart/2005/8/layout/hierarchy3"/>
    <dgm:cxn modelId="{92D7C70D-2E5A-4AFA-B86C-1F81431146D0}" type="presParOf" srcId="{97267DB6-AA8A-44B1-ADE8-8C03E8291435}" destId="{3DABB3D3-6A87-4DA0-921E-2C8726EA564E}" srcOrd="3" destOrd="0" presId="urn:microsoft.com/office/officeart/2005/8/layout/hierarchy3"/>
    <dgm:cxn modelId="{B5F4F6D7-9D3D-458E-8A87-71A358A15134}" type="presParOf" srcId="{3DABB3D3-6A87-4DA0-921E-2C8726EA564E}" destId="{837D48DB-14F9-4838-AA07-52E9300D1DD3}" srcOrd="0" destOrd="0" presId="urn:microsoft.com/office/officeart/2005/8/layout/hierarchy3"/>
    <dgm:cxn modelId="{7AD0A98B-0DFC-427B-8E4C-FA6C75EBE420}" type="presParOf" srcId="{837D48DB-14F9-4838-AA07-52E9300D1DD3}" destId="{602926FB-0914-47DF-AE58-25B8534B5B5E}" srcOrd="0" destOrd="0" presId="urn:microsoft.com/office/officeart/2005/8/layout/hierarchy3"/>
    <dgm:cxn modelId="{853CBEE8-B94E-483D-B97E-CFCCF86CC2F7}" type="presParOf" srcId="{837D48DB-14F9-4838-AA07-52E9300D1DD3}" destId="{885A162A-A29B-41A7-A7E4-4C24AEAE4144}" srcOrd="1" destOrd="0" presId="urn:microsoft.com/office/officeart/2005/8/layout/hierarchy3"/>
    <dgm:cxn modelId="{3D936741-EFD6-4DAA-ACB7-59CB6EBF22F6}" type="presParOf" srcId="{3DABB3D3-6A87-4DA0-921E-2C8726EA564E}" destId="{D60CD391-FE2B-46F0-ABA5-D87825A11BB5}" srcOrd="1" destOrd="0" presId="urn:microsoft.com/office/officeart/2005/8/layout/hierarchy3"/>
    <dgm:cxn modelId="{95FE13EC-07A0-4F7B-9533-53D9D4AB5E3A}" type="presParOf" srcId="{D60CD391-FE2B-46F0-ABA5-D87825A11BB5}" destId="{82DCB7A1-931F-40D4-9932-F6A9D2B153A9}" srcOrd="0" destOrd="0" presId="urn:microsoft.com/office/officeart/2005/8/layout/hierarchy3"/>
    <dgm:cxn modelId="{EA9C2AC6-C9E0-47D1-9DC3-0AC4A1438458}" type="presParOf" srcId="{D60CD391-FE2B-46F0-ABA5-D87825A11BB5}" destId="{B57C9241-E45E-401A-A21D-DB875026CE9E}" srcOrd="1" destOrd="0" presId="urn:microsoft.com/office/officeart/2005/8/layout/hierarchy3"/>
    <dgm:cxn modelId="{30603813-7A2A-44F0-8016-1F7D97096255}" type="presParOf" srcId="{D60CD391-FE2B-46F0-ABA5-D87825A11BB5}" destId="{8865415A-014F-41F3-964E-969888277C22}" srcOrd="2" destOrd="0" presId="urn:microsoft.com/office/officeart/2005/8/layout/hierarchy3"/>
    <dgm:cxn modelId="{766AB6E1-0C90-44A5-927D-4987A9EA518A}" type="presParOf" srcId="{D60CD391-FE2B-46F0-ABA5-D87825A11BB5}" destId="{21498283-C844-4CBA-9E45-2A937072B5E1}" srcOrd="3"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A1470E0-B3B0-4940-A01C-82E3B6154B2B}" type="doc">
      <dgm:prSet loTypeId="urn:microsoft.com/office/officeart/2005/8/layout/process4" loCatId="list" qsTypeId="urn:microsoft.com/office/officeart/2005/8/quickstyle/simple1" qsCatId="simple" csTypeId="urn:microsoft.com/office/officeart/2005/8/colors/accent1_2" csCatId="accent1" phldr="1"/>
      <dgm:spPr/>
      <dgm:t>
        <a:bodyPr/>
        <a:lstStyle/>
        <a:p>
          <a:endParaRPr lang="zh-TW" altLang="en-US"/>
        </a:p>
      </dgm:t>
    </dgm:pt>
    <dgm:pt modelId="{5A27D1CD-3498-48D8-9F94-D4C725502080}">
      <dgm:prSet phldrT="[文字]" custT="1"/>
      <dgm:spPr>
        <a:solidFill>
          <a:schemeClr val="accent2">
            <a:alpha val="76000"/>
          </a:schemeClr>
        </a:solidFill>
      </dgm:spPr>
      <dgm:t>
        <a:bodyPr/>
        <a:lstStyle/>
        <a:p>
          <a:r>
            <a:rPr lang="zh-TW" altLang="en-US" sz="2400" b="1" dirty="0"/>
            <a:t>參與資格</a:t>
          </a:r>
        </a:p>
      </dgm:t>
    </dgm:pt>
    <dgm:pt modelId="{D20E606E-DE88-4253-A60B-5BD9E9C20893}" type="parTrans" cxnId="{608F2AA7-2F06-4D21-90F3-FD504F668222}">
      <dgm:prSet/>
      <dgm:spPr/>
      <dgm:t>
        <a:bodyPr/>
        <a:lstStyle/>
        <a:p>
          <a:endParaRPr lang="zh-TW" altLang="en-US"/>
        </a:p>
      </dgm:t>
    </dgm:pt>
    <dgm:pt modelId="{F73816C0-8F90-46DB-9F4C-9A70822A1A37}" type="sibTrans" cxnId="{608F2AA7-2F06-4D21-90F3-FD504F668222}">
      <dgm:prSet/>
      <dgm:spPr/>
      <dgm:t>
        <a:bodyPr/>
        <a:lstStyle/>
        <a:p>
          <a:endParaRPr lang="zh-TW" altLang="en-US"/>
        </a:p>
      </dgm:t>
    </dgm:pt>
    <dgm:pt modelId="{876401BB-ACB9-4ACD-8546-6E48C2CEA9CE}">
      <dgm:prSet phldrT="[文字]" custT="1"/>
      <dgm:spPr/>
      <dgm:t>
        <a:bodyPr/>
        <a:lstStyle/>
        <a:p>
          <a:r>
            <a:rPr lang="zh-TW" altLang="en-US" sz="1600" b="1" dirty="0"/>
            <a:t>內、消化</a:t>
          </a:r>
          <a:r>
            <a:rPr lang="en-US" altLang="zh-TW" sz="1600" b="1" dirty="0"/>
            <a:t>(</a:t>
          </a:r>
          <a:r>
            <a:rPr lang="zh-TW" altLang="en-US" sz="1600" b="1" dirty="0"/>
            <a:t>內外</a:t>
          </a:r>
          <a:r>
            <a:rPr lang="en-US" altLang="zh-TW" sz="1600" b="1" dirty="0"/>
            <a:t>)</a:t>
          </a:r>
          <a:r>
            <a:rPr lang="zh-TW" altLang="en-US" sz="1600" b="1" dirty="0"/>
            <a:t>科、兒、家醫科醫師</a:t>
          </a:r>
        </a:p>
      </dgm:t>
    </dgm:pt>
    <dgm:pt modelId="{6CAC3980-554E-46CD-8AA9-F027C3AC1E63}" type="parTrans" cxnId="{F9FC0F40-DD99-4AF7-9FCB-E2109B957CF2}">
      <dgm:prSet/>
      <dgm:spPr/>
      <dgm:t>
        <a:bodyPr/>
        <a:lstStyle/>
        <a:p>
          <a:endParaRPr lang="zh-TW" altLang="en-US"/>
        </a:p>
      </dgm:t>
    </dgm:pt>
    <dgm:pt modelId="{A2A0E790-E70D-4823-89BD-A4F1DD93DCFB}" type="sibTrans" cxnId="{F9FC0F40-DD99-4AF7-9FCB-E2109B957CF2}">
      <dgm:prSet/>
      <dgm:spPr/>
      <dgm:t>
        <a:bodyPr/>
        <a:lstStyle/>
        <a:p>
          <a:endParaRPr lang="zh-TW" altLang="en-US"/>
        </a:p>
      </dgm:t>
    </dgm:pt>
    <dgm:pt modelId="{8CD8ADFF-E796-44DC-9812-E907DE358B8D}">
      <dgm:prSet phldrT="[文字]" custT="1"/>
      <dgm:spPr/>
      <dgm:t>
        <a:bodyPr/>
        <a:lstStyle/>
        <a:p>
          <a:r>
            <a:rPr lang="zh-TW" altLang="en-US" sz="1600" b="1" u="none" strike="noStrike" dirty="0"/>
            <a:t>退場：</a:t>
          </a:r>
          <a:r>
            <a:rPr lang="zh-TW" altLang="en-US" sz="1600" b="1" u="sng" strike="noStrike" dirty="0"/>
            <a:t>追蹤率＜</a:t>
          </a:r>
          <a:r>
            <a:rPr lang="en-US" altLang="zh-TW" sz="1600" b="1" u="sng" strike="noStrike" dirty="0"/>
            <a:t>20%</a:t>
          </a:r>
          <a:endParaRPr lang="zh-TW" altLang="en-US" sz="1600" b="1" u="sng" strike="noStrike" dirty="0"/>
        </a:p>
      </dgm:t>
    </dgm:pt>
    <dgm:pt modelId="{188C16F8-400E-402A-A5E0-6BEECEC603F2}" type="parTrans" cxnId="{0CB10698-B134-4567-87FF-785995EB74E7}">
      <dgm:prSet/>
      <dgm:spPr/>
      <dgm:t>
        <a:bodyPr/>
        <a:lstStyle/>
        <a:p>
          <a:endParaRPr lang="zh-TW" altLang="en-US"/>
        </a:p>
      </dgm:t>
    </dgm:pt>
    <dgm:pt modelId="{B4EF391E-2556-4091-9FE2-2E0904FEE7EE}" type="sibTrans" cxnId="{0CB10698-B134-4567-87FF-785995EB74E7}">
      <dgm:prSet/>
      <dgm:spPr/>
      <dgm:t>
        <a:bodyPr/>
        <a:lstStyle/>
        <a:p>
          <a:endParaRPr lang="zh-TW" altLang="en-US"/>
        </a:p>
      </dgm:t>
    </dgm:pt>
    <dgm:pt modelId="{3287F5D8-7ACB-4616-AC4D-0CD6581A618C}">
      <dgm:prSet phldrT="[文字]" custT="1"/>
      <dgm:spPr>
        <a:solidFill>
          <a:schemeClr val="accent2">
            <a:alpha val="76000"/>
          </a:schemeClr>
        </a:solidFill>
      </dgm:spPr>
      <dgm:t>
        <a:bodyPr/>
        <a:lstStyle/>
        <a:p>
          <a:r>
            <a:rPr lang="zh-TW" altLang="en-US" sz="2400" b="1" dirty="0"/>
            <a:t>收案對象</a:t>
          </a:r>
        </a:p>
      </dgm:t>
    </dgm:pt>
    <dgm:pt modelId="{9552E39C-BD44-45F4-B472-707D6DC88780}" type="parTrans" cxnId="{25120129-25C9-42AF-A0AC-AAED2757EB0C}">
      <dgm:prSet/>
      <dgm:spPr/>
      <dgm:t>
        <a:bodyPr/>
        <a:lstStyle/>
        <a:p>
          <a:endParaRPr lang="zh-TW" altLang="en-US"/>
        </a:p>
      </dgm:t>
    </dgm:pt>
    <dgm:pt modelId="{E6D0354A-45DA-4505-AB1C-E6E176E8CA88}" type="sibTrans" cxnId="{25120129-25C9-42AF-A0AC-AAED2757EB0C}">
      <dgm:prSet/>
      <dgm:spPr/>
      <dgm:t>
        <a:bodyPr/>
        <a:lstStyle/>
        <a:p>
          <a:endParaRPr lang="zh-TW" altLang="en-US"/>
        </a:p>
      </dgm:t>
    </dgm:pt>
    <dgm:pt modelId="{6391AFF2-7E2F-4E53-BDDB-B45352EFEE98}">
      <dgm:prSet phldrT="[文字]"/>
      <dgm:spPr/>
      <dgm:t>
        <a:bodyPr/>
        <a:lstStyle/>
        <a:p>
          <a:r>
            <a:rPr lang="zh-TW" b="1" dirty="0"/>
            <a:t>最近</a:t>
          </a:r>
          <a:r>
            <a:rPr lang="en-US" b="1" dirty="0">
              <a:solidFill>
                <a:schemeClr val="tx1"/>
              </a:solidFill>
            </a:rPr>
            <a:t>6</a:t>
          </a:r>
          <a:r>
            <a:rPr lang="zh-TW" b="1" dirty="0">
              <a:solidFill>
                <a:schemeClr val="tx1"/>
              </a:solidFill>
            </a:rPr>
            <a:t>個月</a:t>
          </a:r>
          <a:r>
            <a:rPr lang="zh-TW" altLang="en-US" b="1" dirty="0">
              <a:solidFill>
                <a:schemeClr val="tx1"/>
              </a:solidFill>
            </a:rPr>
            <a:t>內</a:t>
          </a:r>
          <a:r>
            <a:rPr lang="zh-TW" b="1" dirty="0">
              <a:solidFill>
                <a:schemeClr val="tx1"/>
              </a:solidFill>
            </a:rPr>
            <a:t>曾在該院所診斷為</a:t>
          </a:r>
          <a:r>
            <a:rPr lang="en-US" b="1" dirty="0">
              <a:solidFill>
                <a:schemeClr val="tx1"/>
              </a:solidFill>
            </a:rPr>
            <a:t>B</a:t>
          </a:r>
          <a:r>
            <a:rPr lang="zh-TW" b="1" dirty="0">
              <a:solidFill>
                <a:schemeClr val="tx1"/>
              </a:solidFill>
            </a:rPr>
            <a:t>肝帶原者或</a:t>
          </a:r>
          <a:r>
            <a:rPr lang="en-US" altLang="zh-TW" b="1" dirty="0">
              <a:solidFill>
                <a:schemeClr val="tx1"/>
              </a:solidFill>
            </a:rPr>
            <a:t>    </a:t>
          </a:r>
          <a:r>
            <a:rPr lang="en-US" b="1" dirty="0">
              <a:solidFill>
                <a:schemeClr val="tx1"/>
              </a:solidFill>
            </a:rPr>
            <a:t>C</a:t>
          </a:r>
          <a:r>
            <a:rPr lang="zh-TW" b="1" dirty="0">
              <a:solidFill>
                <a:schemeClr val="tx1"/>
              </a:solidFill>
            </a:rPr>
            <a:t>肝感染者</a:t>
          </a:r>
          <a:r>
            <a:rPr lang="zh-TW" b="1" strike="noStrike" dirty="0">
              <a:solidFill>
                <a:schemeClr val="tx1"/>
              </a:solidFill>
            </a:rPr>
            <a:t>就醫達</a:t>
          </a:r>
          <a:r>
            <a:rPr lang="en-US" b="1" strike="noStrike" dirty="0">
              <a:solidFill>
                <a:schemeClr val="tx1"/>
              </a:solidFill>
            </a:rPr>
            <a:t>2</a:t>
          </a:r>
          <a:r>
            <a:rPr lang="zh-TW" b="1" strike="noStrike" dirty="0">
              <a:solidFill>
                <a:schemeClr val="tx1"/>
              </a:solidFill>
            </a:rPr>
            <a:t>次</a:t>
          </a:r>
          <a:r>
            <a:rPr lang="en-US" b="1" strike="noStrike" dirty="0">
              <a:solidFill>
                <a:schemeClr val="tx1"/>
              </a:solidFill>
            </a:rPr>
            <a:t>(</a:t>
          </a:r>
          <a:r>
            <a:rPr lang="zh-TW" b="1" strike="noStrike" dirty="0">
              <a:solidFill>
                <a:schemeClr val="tx1"/>
              </a:solidFill>
            </a:rPr>
            <a:t>含</a:t>
          </a:r>
          <a:r>
            <a:rPr lang="en-US" b="1" strike="noStrike" dirty="0">
              <a:solidFill>
                <a:schemeClr val="tx1"/>
              </a:solidFill>
            </a:rPr>
            <a:t>)</a:t>
          </a:r>
          <a:r>
            <a:rPr lang="zh-TW" b="1" strike="noStrike" dirty="0">
              <a:solidFill>
                <a:schemeClr val="tx1"/>
              </a:solidFill>
            </a:rPr>
            <a:t>以上者</a:t>
          </a:r>
          <a:endParaRPr lang="zh-TW" altLang="en-US" b="1" strike="noStrike" dirty="0">
            <a:solidFill>
              <a:schemeClr val="tx1"/>
            </a:solidFill>
          </a:endParaRPr>
        </a:p>
      </dgm:t>
    </dgm:pt>
    <dgm:pt modelId="{BA8B126A-6011-45CB-93D3-865C29007ED0}" type="parTrans" cxnId="{EA281591-12C1-4F7D-A77E-0D93A9481D9C}">
      <dgm:prSet/>
      <dgm:spPr/>
      <dgm:t>
        <a:bodyPr/>
        <a:lstStyle/>
        <a:p>
          <a:endParaRPr lang="zh-TW" altLang="en-US"/>
        </a:p>
      </dgm:t>
    </dgm:pt>
    <dgm:pt modelId="{1C4B2BA5-2E25-4A71-BEBC-F3BE1615273D}" type="sibTrans" cxnId="{EA281591-12C1-4F7D-A77E-0D93A9481D9C}">
      <dgm:prSet/>
      <dgm:spPr/>
      <dgm:t>
        <a:bodyPr/>
        <a:lstStyle/>
        <a:p>
          <a:endParaRPr lang="zh-TW" altLang="en-US"/>
        </a:p>
      </dgm:t>
    </dgm:pt>
    <dgm:pt modelId="{D471EAE9-0B4C-4274-89B1-4E9BDD471D78}">
      <dgm:prSet phldrT="[文字]" custT="1"/>
      <dgm:spPr/>
      <dgm:t>
        <a:bodyPr/>
        <a:lstStyle/>
        <a:p>
          <a:r>
            <a:rPr lang="zh-TW" altLang="en-US" sz="1600" b="1" dirty="0"/>
            <a:t>病患或家屬同意書</a:t>
          </a:r>
        </a:p>
      </dgm:t>
    </dgm:pt>
    <dgm:pt modelId="{5138C917-3FE7-40FC-B93C-6CF657F7622A}" type="parTrans" cxnId="{55B52006-4A16-4B94-8410-B39CDB51FD69}">
      <dgm:prSet/>
      <dgm:spPr/>
      <dgm:t>
        <a:bodyPr/>
        <a:lstStyle/>
        <a:p>
          <a:endParaRPr lang="zh-TW" altLang="en-US"/>
        </a:p>
      </dgm:t>
    </dgm:pt>
    <dgm:pt modelId="{27C3CA7F-4864-422D-971B-A1DA87357849}" type="sibTrans" cxnId="{55B52006-4A16-4B94-8410-B39CDB51FD69}">
      <dgm:prSet/>
      <dgm:spPr/>
      <dgm:t>
        <a:bodyPr/>
        <a:lstStyle/>
        <a:p>
          <a:endParaRPr lang="zh-TW" altLang="en-US"/>
        </a:p>
      </dgm:t>
    </dgm:pt>
    <dgm:pt modelId="{2825ABF7-B808-4E68-9ACC-A8DFEE6700FD}">
      <dgm:prSet phldrT="[文字]" custT="1"/>
      <dgm:spPr>
        <a:solidFill>
          <a:schemeClr val="accent2">
            <a:alpha val="76000"/>
          </a:schemeClr>
        </a:solidFill>
      </dgm:spPr>
      <dgm:t>
        <a:bodyPr/>
        <a:lstStyle/>
        <a:p>
          <a:r>
            <a:rPr lang="zh-TW" altLang="en-US" sz="2400" b="1" dirty="0"/>
            <a:t>結案條件</a:t>
          </a:r>
        </a:p>
      </dgm:t>
    </dgm:pt>
    <dgm:pt modelId="{61FD84E7-AA90-42EE-B68D-D11212AA71AD}" type="parTrans" cxnId="{680F9647-DC1E-43F2-9348-50D4C39C1CD1}">
      <dgm:prSet/>
      <dgm:spPr/>
      <dgm:t>
        <a:bodyPr/>
        <a:lstStyle/>
        <a:p>
          <a:endParaRPr lang="zh-TW" altLang="en-US"/>
        </a:p>
      </dgm:t>
    </dgm:pt>
    <dgm:pt modelId="{B6A6D610-6CE5-4310-80A9-D346A1A792BB}" type="sibTrans" cxnId="{680F9647-DC1E-43F2-9348-50D4C39C1CD1}">
      <dgm:prSet/>
      <dgm:spPr/>
      <dgm:t>
        <a:bodyPr/>
        <a:lstStyle/>
        <a:p>
          <a:endParaRPr lang="zh-TW" altLang="en-US"/>
        </a:p>
      </dgm:t>
    </dgm:pt>
    <dgm:pt modelId="{874B274F-5016-4E9A-9B62-660DBAA4CF2E}">
      <dgm:prSet phldrT="[文字]" custT="1"/>
      <dgm:spPr/>
      <dgm:t>
        <a:bodyPr/>
        <a:lstStyle/>
        <a:p>
          <a:r>
            <a:rPr lang="zh-TW" sz="1600" b="1" dirty="0"/>
            <a:t>歸因於病人，如失聯超過一年、拒絕再接受管理追蹤</a:t>
          </a:r>
          <a:endParaRPr lang="zh-TW" altLang="en-US" sz="1600" b="1" dirty="0"/>
        </a:p>
      </dgm:t>
    </dgm:pt>
    <dgm:pt modelId="{17BDB3A5-3ADB-4DA5-9D91-756A16B05FFC}" type="parTrans" cxnId="{9FB1E3E0-C04A-4957-8637-F5D38D5133DA}">
      <dgm:prSet/>
      <dgm:spPr/>
      <dgm:t>
        <a:bodyPr/>
        <a:lstStyle/>
        <a:p>
          <a:endParaRPr lang="zh-TW" altLang="en-US"/>
        </a:p>
      </dgm:t>
    </dgm:pt>
    <dgm:pt modelId="{079EFBC9-F424-464A-AB23-08678A5AADE4}" type="sibTrans" cxnId="{9FB1E3E0-C04A-4957-8637-F5D38D5133DA}">
      <dgm:prSet/>
      <dgm:spPr/>
      <dgm:t>
        <a:bodyPr/>
        <a:lstStyle/>
        <a:p>
          <a:endParaRPr lang="zh-TW" altLang="en-US"/>
        </a:p>
      </dgm:t>
    </dgm:pt>
    <dgm:pt modelId="{6DC818AB-C52A-43C5-BC5C-7DC0A506FE8D}">
      <dgm:prSet custT="1"/>
      <dgm:spPr/>
      <dgm:t>
        <a:bodyPr/>
        <a:lstStyle/>
        <a:p>
          <a:r>
            <a:rPr lang="zh-TW" altLang="en-US" sz="1600" b="1" dirty="0"/>
            <a:t>死亡</a:t>
          </a:r>
        </a:p>
      </dgm:t>
    </dgm:pt>
    <dgm:pt modelId="{84127127-4687-4712-BC46-0898CC5344AD}" type="parTrans" cxnId="{7E9A540D-E24A-4A42-8481-D2D8513A9D16}">
      <dgm:prSet/>
      <dgm:spPr/>
      <dgm:t>
        <a:bodyPr/>
        <a:lstStyle/>
        <a:p>
          <a:endParaRPr lang="zh-TW" altLang="en-US"/>
        </a:p>
      </dgm:t>
    </dgm:pt>
    <dgm:pt modelId="{A267D31A-8B4F-4688-9C77-0C7A72776B17}" type="sibTrans" cxnId="{7E9A540D-E24A-4A42-8481-D2D8513A9D16}">
      <dgm:prSet/>
      <dgm:spPr/>
      <dgm:t>
        <a:bodyPr/>
        <a:lstStyle/>
        <a:p>
          <a:endParaRPr lang="zh-TW" altLang="en-US"/>
        </a:p>
      </dgm:t>
    </dgm:pt>
    <dgm:pt modelId="{B7231947-C774-4ABB-A0FE-56C3FEFA2A4C}">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zh-TW" altLang="en-US" sz="1800" b="1" dirty="0"/>
            <a:t>病患罹患肝癌、</a:t>
          </a:r>
          <a:endParaRPr lang="en-US" altLang="zh-TW" sz="1800" b="1" dirty="0"/>
        </a:p>
        <a:p>
          <a:pPr marL="0" marR="0" indent="0" defTabSz="914400" eaLnBrk="1" fontAlgn="auto" latinLnBrk="0" hangingPunct="1">
            <a:lnSpc>
              <a:spcPct val="100000"/>
            </a:lnSpc>
            <a:spcBef>
              <a:spcPts val="0"/>
            </a:spcBef>
            <a:spcAft>
              <a:spcPts val="0"/>
            </a:spcAft>
            <a:buClrTx/>
            <a:buSzTx/>
            <a:buFontTx/>
            <a:buNone/>
            <a:tabLst/>
            <a:defRPr/>
          </a:pPr>
          <a:r>
            <a:rPr lang="zh-TW" altLang="en-US" sz="1800" b="1" dirty="0"/>
            <a:t>肝昏迷</a:t>
          </a:r>
          <a:endParaRPr lang="zh-TW" altLang="en-US" dirty="0"/>
        </a:p>
      </dgm:t>
    </dgm:pt>
    <dgm:pt modelId="{E56EF6C9-47B0-4A49-AD9A-698F331B50F7}" type="parTrans" cxnId="{C42560B3-0DB8-41D1-B891-E4BCED6C07AE}">
      <dgm:prSet/>
      <dgm:spPr/>
      <dgm:t>
        <a:bodyPr/>
        <a:lstStyle/>
        <a:p>
          <a:endParaRPr lang="zh-TW" altLang="en-US"/>
        </a:p>
      </dgm:t>
    </dgm:pt>
    <dgm:pt modelId="{5E436AFC-78A1-4420-B67E-3DE7891E2714}" type="sibTrans" cxnId="{C42560B3-0DB8-41D1-B891-E4BCED6C07AE}">
      <dgm:prSet/>
      <dgm:spPr/>
      <dgm:t>
        <a:bodyPr/>
        <a:lstStyle/>
        <a:p>
          <a:endParaRPr lang="zh-TW" altLang="en-US"/>
        </a:p>
      </dgm:t>
    </dgm:pt>
    <dgm:pt modelId="{B0A357B1-E63E-4773-82F4-8D54918413C6}" type="pres">
      <dgm:prSet presAssocID="{AA1470E0-B3B0-4940-A01C-82E3B6154B2B}" presName="Name0" presStyleCnt="0">
        <dgm:presLayoutVars>
          <dgm:dir/>
          <dgm:animLvl val="lvl"/>
          <dgm:resizeHandles val="exact"/>
        </dgm:presLayoutVars>
      </dgm:prSet>
      <dgm:spPr/>
    </dgm:pt>
    <dgm:pt modelId="{CBBEB3C1-32EB-4EB6-8CD6-CE29B3EE9AE5}" type="pres">
      <dgm:prSet presAssocID="{2825ABF7-B808-4E68-9ACC-A8DFEE6700FD}" presName="boxAndChildren" presStyleCnt="0"/>
      <dgm:spPr/>
    </dgm:pt>
    <dgm:pt modelId="{2B5B1CCA-52AC-4944-8A75-86A2E8F1C33F}" type="pres">
      <dgm:prSet presAssocID="{2825ABF7-B808-4E68-9ACC-A8DFEE6700FD}" presName="parentTextBox" presStyleLbl="node1" presStyleIdx="0" presStyleCnt="3"/>
      <dgm:spPr/>
    </dgm:pt>
    <dgm:pt modelId="{D2B0473C-667C-46EB-92A2-F3AFFD09D94C}" type="pres">
      <dgm:prSet presAssocID="{2825ABF7-B808-4E68-9ACC-A8DFEE6700FD}" presName="entireBox" presStyleLbl="node1" presStyleIdx="0" presStyleCnt="3"/>
      <dgm:spPr/>
    </dgm:pt>
    <dgm:pt modelId="{FA50BAD3-54B8-4F6B-A749-3722E39AE541}" type="pres">
      <dgm:prSet presAssocID="{2825ABF7-B808-4E68-9ACC-A8DFEE6700FD}" presName="descendantBox" presStyleCnt="0"/>
      <dgm:spPr/>
    </dgm:pt>
    <dgm:pt modelId="{3056271C-D86E-4249-B452-7A99972E32D9}" type="pres">
      <dgm:prSet presAssocID="{874B274F-5016-4E9A-9B62-660DBAA4CF2E}" presName="childTextBox" presStyleLbl="fgAccFollowNode1" presStyleIdx="0" presStyleCnt="7" custScaleX="44260">
        <dgm:presLayoutVars>
          <dgm:bulletEnabled val="1"/>
        </dgm:presLayoutVars>
      </dgm:prSet>
      <dgm:spPr/>
    </dgm:pt>
    <dgm:pt modelId="{B644F46C-79ED-4E8D-BB13-2544F7DBAB9F}" type="pres">
      <dgm:prSet presAssocID="{B7231947-C774-4ABB-A0FE-56C3FEFA2A4C}" presName="childTextBox" presStyleLbl="fgAccFollowNode1" presStyleIdx="1" presStyleCnt="7" custScaleX="32747">
        <dgm:presLayoutVars>
          <dgm:bulletEnabled val="1"/>
        </dgm:presLayoutVars>
      </dgm:prSet>
      <dgm:spPr/>
    </dgm:pt>
    <dgm:pt modelId="{8FC1EA3F-3000-4BA4-B275-C758513B1ACB}" type="pres">
      <dgm:prSet presAssocID="{6DC818AB-C52A-43C5-BC5C-7DC0A506FE8D}" presName="childTextBox" presStyleLbl="fgAccFollowNode1" presStyleIdx="2" presStyleCnt="7" custScaleX="25056">
        <dgm:presLayoutVars>
          <dgm:bulletEnabled val="1"/>
        </dgm:presLayoutVars>
      </dgm:prSet>
      <dgm:spPr/>
    </dgm:pt>
    <dgm:pt modelId="{5BCAFEED-0B61-4084-9332-B98F0AA71C6F}" type="pres">
      <dgm:prSet presAssocID="{E6D0354A-45DA-4505-AB1C-E6E176E8CA88}" presName="sp" presStyleCnt="0"/>
      <dgm:spPr/>
    </dgm:pt>
    <dgm:pt modelId="{E0089A7D-F6EB-49DC-9000-C2BCB87FF6CC}" type="pres">
      <dgm:prSet presAssocID="{3287F5D8-7ACB-4616-AC4D-0CD6581A618C}" presName="arrowAndChildren" presStyleCnt="0"/>
      <dgm:spPr/>
    </dgm:pt>
    <dgm:pt modelId="{BB455C53-7CF8-42FF-9366-FE6E91199E14}" type="pres">
      <dgm:prSet presAssocID="{3287F5D8-7ACB-4616-AC4D-0CD6581A618C}" presName="parentTextArrow" presStyleLbl="node1" presStyleIdx="0" presStyleCnt="3"/>
      <dgm:spPr/>
    </dgm:pt>
    <dgm:pt modelId="{159D741C-D88F-4C51-9EA4-1F6745060D17}" type="pres">
      <dgm:prSet presAssocID="{3287F5D8-7ACB-4616-AC4D-0CD6581A618C}" presName="arrow" presStyleLbl="node1" presStyleIdx="1" presStyleCnt="3"/>
      <dgm:spPr/>
    </dgm:pt>
    <dgm:pt modelId="{5FB74557-3969-47F4-93EC-96B1F1142D0C}" type="pres">
      <dgm:prSet presAssocID="{3287F5D8-7ACB-4616-AC4D-0CD6581A618C}" presName="descendantArrow" presStyleCnt="0"/>
      <dgm:spPr/>
    </dgm:pt>
    <dgm:pt modelId="{A17B2F73-3CA4-4534-9365-02E4E28787E5}" type="pres">
      <dgm:prSet presAssocID="{6391AFF2-7E2F-4E53-BDDB-B45352EFEE98}" presName="childTextArrow" presStyleLbl="fgAccFollowNode1" presStyleIdx="3" presStyleCnt="7">
        <dgm:presLayoutVars>
          <dgm:bulletEnabled val="1"/>
        </dgm:presLayoutVars>
      </dgm:prSet>
      <dgm:spPr/>
    </dgm:pt>
    <dgm:pt modelId="{16F3FDBF-E389-430F-B760-D9B2FFBF26C0}" type="pres">
      <dgm:prSet presAssocID="{D471EAE9-0B4C-4274-89B1-4E9BDD471D78}" presName="childTextArrow" presStyleLbl="fgAccFollowNode1" presStyleIdx="4" presStyleCnt="7" custScaleX="56097">
        <dgm:presLayoutVars>
          <dgm:bulletEnabled val="1"/>
        </dgm:presLayoutVars>
      </dgm:prSet>
      <dgm:spPr/>
    </dgm:pt>
    <dgm:pt modelId="{BFF4F9A6-F12C-468F-82D1-FFE8F365F76E}" type="pres">
      <dgm:prSet presAssocID="{F73816C0-8F90-46DB-9F4C-9A70822A1A37}" presName="sp" presStyleCnt="0"/>
      <dgm:spPr/>
    </dgm:pt>
    <dgm:pt modelId="{D2764E3D-1613-4660-85D6-81CD169F4455}" type="pres">
      <dgm:prSet presAssocID="{5A27D1CD-3498-48D8-9F94-D4C725502080}" presName="arrowAndChildren" presStyleCnt="0"/>
      <dgm:spPr/>
    </dgm:pt>
    <dgm:pt modelId="{E7B1FBF5-4F79-466F-987F-15342C102884}" type="pres">
      <dgm:prSet presAssocID="{5A27D1CD-3498-48D8-9F94-D4C725502080}" presName="parentTextArrow" presStyleLbl="node1" presStyleIdx="1" presStyleCnt="3"/>
      <dgm:spPr/>
    </dgm:pt>
    <dgm:pt modelId="{412AA08F-C538-4A99-9844-3E47C6482286}" type="pres">
      <dgm:prSet presAssocID="{5A27D1CD-3498-48D8-9F94-D4C725502080}" presName="arrow" presStyleLbl="node1" presStyleIdx="2" presStyleCnt="3" custLinFactNeighborX="2062" custLinFactNeighborY="-46"/>
      <dgm:spPr/>
    </dgm:pt>
    <dgm:pt modelId="{02685C93-023C-4DA8-BFA5-A83316FF8891}" type="pres">
      <dgm:prSet presAssocID="{5A27D1CD-3498-48D8-9F94-D4C725502080}" presName="descendantArrow" presStyleCnt="0"/>
      <dgm:spPr/>
    </dgm:pt>
    <dgm:pt modelId="{74E87F8C-94FE-4200-B239-2A6E976E06FC}" type="pres">
      <dgm:prSet presAssocID="{876401BB-ACB9-4ACD-8546-6E48C2CEA9CE}" presName="childTextArrow" presStyleLbl="fgAccFollowNode1" presStyleIdx="5" presStyleCnt="7" custScaleX="120820">
        <dgm:presLayoutVars>
          <dgm:bulletEnabled val="1"/>
        </dgm:presLayoutVars>
      </dgm:prSet>
      <dgm:spPr/>
    </dgm:pt>
    <dgm:pt modelId="{97F45714-A5EB-4E40-B3F3-19ADCD2EB093}" type="pres">
      <dgm:prSet presAssocID="{8CD8ADFF-E796-44DC-9812-E907DE358B8D}" presName="childTextArrow" presStyleLbl="fgAccFollowNode1" presStyleIdx="6" presStyleCnt="7" custScaleX="67896">
        <dgm:presLayoutVars>
          <dgm:bulletEnabled val="1"/>
        </dgm:presLayoutVars>
      </dgm:prSet>
      <dgm:spPr/>
    </dgm:pt>
  </dgm:ptLst>
  <dgm:cxnLst>
    <dgm:cxn modelId="{36078702-F1C8-487C-88B5-A41FEA337DAA}" type="presOf" srcId="{876401BB-ACB9-4ACD-8546-6E48C2CEA9CE}" destId="{74E87F8C-94FE-4200-B239-2A6E976E06FC}" srcOrd="0" destOrd="0" presId="urn:microsoft.com/office/officeart/2005/8/layout/process4"/>
    <dgm:cxn modelId="{55B52006-4A16-4B94-8410-B39CDB51FD69}" srcId="{3287F5D8-7ACB-4616-AC4D-0CD6581A618C}" destId="{D471EAE9-0B4C-4274-89B1-4E9BDD471D78}" srcOrd="1" destOrd="0" parTransId="{5138C917-3FE7-40FC-B93C-6CF657F7622A}" sibTransId="{27C3CA7F-4864-422D-971B-A1DA87357849}"/>
    <dgm:cxn modelId="{7E9A540D-E24A-4A42-8481-D2D8513A9D16}" srcId="{2825ABF7-B808-4E68-9ACC-A8DFEE6700FD}" destId="{6DC818AB-C52A-43C5-BC5C-7DC0A506FE8D}" srcOrd="2" destOrd="0" parTransId="{84127127-4687-4712-BC46-0898CC5344AD}" sibTransId="{A267D31A-8B4F-4688-9C77-0C7A72776B17}"/>
    <dgm:cxn modelId="{8CC53E16-E48F-4362-AEFC-0ABF7BA6AACA}" type="presOf" srcId="{5A27D1CD-3498-48D8-9F94-D4C725502080}" destId="{412AA08F-C538-4A99-9844-3E47C6482286}" srcOrd="1" destOrd="0" presId="urn:microsoft.com/office/officeart/2005/8/layout/process4"/>
    <dgm:cxn modelId="{25120129-25C9-42AF-A0AC-AAED2757EB0C}" srcId="{AA1470E0-B3B0-4940-A01C-82E3B6154B2B}" destId="{3287F5D8-7ACB-4616-AC4D-0CD6581A618C}" srcOrd="1" destOrd="0" parTransId="{9552E39C-BD44-45F4-B472-707D6DC88780}" sibTransId="{E6D0354A-45DA-4505-AB1C-E6E176E8CA88}"/>
    <dgm:cxn modelId="{960D7532-6B59-4F5D-A3D0-A2A5CFEA7E8C}" type="presOf" srcId="{8CD8ADFF-E796-44DC-9812-E907DE358B8D}" destId="{97F45714-A5EB-4E40-B3F3-19ADCD2EB093}" srcOrd="0" destOrd="0" presId="urn:microsoft.com/office/officeart/2005/8/layout/process4"/>
    <dgm:cxn modelId="{2FB5BA37-BAC8-4630-B6B6-A762DA3B2654}" type="presOf" srcId="{5A27D1CD-3498-48D8-9F94-D4C725502080}" destId="{E7B1FBF5-4F79-466F-987F-15342C102884}" srcOrd="0" destOrd="0" presId="urn:microsoft.com/office/officeart/2005/8/layout/process4"/>
    <dgm:cxn modelId="{F9FC0F40-DD99-4AF7-9FCB-E2109B957CF2}" srcId="{5A27D1CD-3498-48D8-9F94-D4C725502080}" destId="{876401BB-ACB9-4ACD-8546-6E48C2CEA9CE}" srcOrd="0" destOrd="0" parTransId="{6CAC3980-554E-46CD-8AA9-F027C3AC1E63}" sibTransId="{A2A0E790-E70D-4823-89BD-A4F1DD93DCFB}"/>
    <dgm:cxn modelId="{680F9647-DC1E-43F2-9348-50D4C39C1CD1}" srcId="{AA1470E0-B3B0-4940-A01C-82E3B6154B2B}" destId="{2825ABF7-B808-4E68-9ACC-A8DFEE6700FD}" srcOrd="2" destOrd="0" parTransId="{61FD84E7-AA90-42EE-B68D-D11212AA71AD}" sibTransId="{B6A6D610-6CE5-4310-80A9-D346A1A792BB}"/>
    <dgm:cxn modelId="{592C1671-B368-436C-B040-0EB7BFFB8AFE}" type="presOf" srcId="{2825ABF7-B808-4E68-9ACC-A8DFEE6700FD}" destId="{D2B0473C-667C-46EB-92A2-F3AFFD09D94C}" srcOrd="1" destOrd="0" presId="urn:microsoft.com/office/officeart/2005/8/layout/process4"/>
    <dgm:cxn modelId="{CA004188-3D00-4068-AF1A-F62E293094D0}" type="presOf" srcId="{2825ABF7-B808-4E68-9ACC-A8DFEE6700FD}" destId="{2B5B1CCA-52AC-4944-8A75-86A2E8F1C33F}" srcOrd="0" destOrd="0" presId="urn:microsoft.com/office/officeart/2005/8/layout/process4"/>
    <dgm:cxn modelId="{EA281591-12C1-4F7D-A77E-0D93A9481D9C}" srcId="{3287F5D8-7ACB-4616-AC4D-0CD6581A618C}" destId="{6391AFF2-7E2F-4E53-BDDB-B45352EFEE98}" srcOrd="0" destOrd="0" parTransId="{BA8B126A-6011-45CB-93D3-865C29007ED0}" sibTransId="{1C4B2BA5-2E25-4A71-BEBC-F3BE1615273D}"/>
    <dgm:cxn modelId="{28394191-A6A4-4BF3-9F3D-5629AB419AD6}" type="presOf" srcId="{B7231947-C774-4ABB-A0FE-56C3FEFA2A4C}" destId="{B644F46C-79ED-4E8D-BB13-2544F7DBAB9F}" srcOrd="0" destOrd="0" presId="urn:microsoft.com/office/officeart/2005/8/layout/process4"/>
    <dgm:cxn modelId="{0CB10698-B134-4567-87FF-785995EB74E7}" srcId="{5A27D1CD-3498-48D8-9F94-D4C725502080}" destId="{8CD8ADFF-E796-44DC-9812-E907DE358B8D}" srcOrd="1" destOrd="0" parTransId="{188C16F8-400E-402A-A5E0-6BEECEC603F2}" sibTransId="{B4EF391E-2556-4091-9FE2-2E0904FEE7EE}"/>
    <dgm:cxn modelId="{D1E2EC98-6EE8-4441-AFC2-5C5E55FD96A4}" type="presOf" srcId="{D471EAE9-0B4C-4274-89B1-4E9BDD471D78}" destId="{16F3FDBF-E389-430F-B760-D9B2FFBF26C0}" srcOrd="0" destOrd="0" presId="urn:microsoft.com/office/officeart/2005/8/layout/process4"/>
    <dgm:cxn modelId="{608F2AA7-2F06-4D21-90F3-FD504F668222}" srcId="{AA1470E0-B3B0-4940-A01C-82E3B6154B2B}" destId="{5A27D1CD-3498-48D8-9F94-D4C725502080}" srcOrd="0" destOrd="0" parTransId="{D20E606E-DE88-4253-A60B-5BD9E9C20893}" sibTransId="{F73816C0-8F90-46DB-9F4C-9A70822A1A37}"/>
    <dgm:cxn modelId="{C42560B3-0DB8-41D1-B891-E4BCED6C07AE}" srcId="{2825ABF7-B808-4E68-9ACC-A8DFEE6700FD}" destId="{B7231947-C774-4ABB-A0FE-56C3FEFA2A4C}" srcOrd="1" destOrd="0" parTransId="{E56EF6C9-47B0-4A49-AD9A-698F331B50F7}" sibTransId="{5E436AFC-78A1-4420-B67E-3DE7891E2714}"/>
    <dgm:cxn modelId="{13BEC2B5-4335-4765-A67C-A11F6F1310B3}" type="presOf" srcId="{874B274F-5016-4E9A-9B62-660DBAA4CF2E}" destId="{3056271C-D86E-4249-B452-7A99972E32D9}" srcOrd="0" destOrd="0" presId="urn:microsoft.com/office/officeart/2005/8/layout/process4"/>
    <dgm:cxn modelId="{CB0747B6-EE13-43C5-B388-5C266504004A}" type="presOf" srcId="{6391AFF2-7E2F-4E53-BDDB-B45352EFEE98}" destId="{A17B2F73-3CA4-4534-9365-02E4E28787E5}" srcOrd="0" destOrd="0" presId="urn:microsoft.com/office/officeart/2005/8/layout/process4"/>
    <dgm:cxn modelId="{8E2193BB-5930-42D3-AA98-DC875EB4ACB3}" type="presOf" srcId="{6DC818AB-C52A-43C5-BC5C-7DC0A506FE8D}" destId="{8FC1EA3F-3000-4BA4-B275-C758513B1ACB}" srcOrd="0" destOrd="0" presId="urn:microsoft.com/office/officeart/2005/8/layout/process4"/>
    <dgm:cxn modelId="{6EFEB3C8-B5D9-4A96-ABC0-6659B055D562}" type="presOf" srcId="{3287F5D8-7ACB-4616-AC4D-0CD6581A618C}" destId="{159D741C-D88F-4C51-9EA4-1F6745060D17}" srcOrd="1" destOrd="0" presId="urn:microsoft.com/office/officeart/2005/8/layout/process4"/>
    <dgm:cxn modelId="{91D24BC9-D49E-4A0F-B5F8-BE32AB947F37}" type="presOf" srcId="{3287F5D8-7ACB-4616-AC4D-0CD6581A618C}" destId="{BB455C53-7CF8-42FF-9366-FE6E91199E14}" srcOrd="0" destOrd="0" presId="urn:microsoft.com/office/officeart/2005/8/layout/process4"/>
    <dgm:cxn modelId="{9FB1E3E0-C04A-4957-8637-F5D38D5133DA}" srcId="{2825ABF7-B808-4E68-9ACC-A8DFEE6700FD}" destId="{874B274F-5016-4E9A-9B62-660DBAA4CF2E}" srcOrd="0" destOrd="0" parTransId="{17BDB3A5-3ADB-4DA5-9D91-756A16B05FFC}" sibTransId="{079EFBC9-F424-464A-AB23-08678A5AADE4}"/>
    <dgm:cxn modelId="{B78E68F8-4679-46B3-9134-E964E38FC53B}" type="presOf" srcId="{AA1470E0-B3B0-4940-A01C-82E3B6154B2B}" destId="{B0A357B1-E63E-4773-82F4-8D54918413C6}" srcOrd="0" destOrd="0" presId="urn:microsoft.com/office/officeart/2005/8/layout/process4"/>
    <dgm:cxn modelId="{048D5024-7AEE-4EB9-8A8B-95B33DDA90AC}" type="presParOf" srcId="{B0A357B1-E63E-4773-82F4-8D54918413C6}" destId="{CBBEB3C1-32EB-4EB6-8CD6-CE29B3EE9AE5}" srcOrd="0" destOrd="0" presId="urn:microsoft.com/office/officeart/2005/8/layout/process4"/>
    <dgm:cxn modelId="{95107318-35E8-47A7-ADDF-06DBA39F07DA}" type="presParOf" srcId="{CBBEB3C1-32EB-4EB6-8CD6-CE29B3EE9AE5}" destId="{2B5B1CCA-52AC-4944-8A75-86A2E8F1C33F}" srcOrd="0" destOrd="0" presId="urn:microsoft.com/office/officeart/2005/8/layout/process4"/>
    <dgm:cxn modelId="{2EB5DA1C-8247-454E-81D1-119A37A97A3D}" type="presParOf" srcId="{CBBEB3C1-32EB-4EB6-8CD6-CE29B3EE9AE5}" destId="{D2B0473C-667C-46EB-92A2-F3AFFD09D94C}" srcOrd="1" destOrd="0" presId="urn:microsoft.com/office/officeart/2005/8/layout/process4"/>
    <dgm:cxn modelId="{B3546ACC-3C12-4ACB-B3D5-669B6E090DFC}" type="presParOf" srcId="{CBBEB3C1-32EB-4EB6-8CD6-CE29B3EE9AE5}" destId="{FA50BAD3-54B8-4F6B-A749-3722E39AE541}" srcOrd="2" destOrd="0" presId="urn:microsoft.com/office/officeart/2005/8/layout/process4"/>
    <dgm:cxn modelId="{752FEC17-3A3B-4A3D-BAD2-3AD97B1F086B}" type="presParOf" srcId="{FA50BAD3-54B8-4F6B-A749-3722E39AE541}" destId="{3056271C-D86E-4249-B452-7A99972E32D9}" srcOrd="0" destOrd="0" presId="urn:microsoft.com/office/officeart/2005/8/layout/process4"/>
    <dgm:cxn modelId="{18925E7A-F8BD-4B67-B452-8680FABBCEBC}" type="presParOf" srcId="{FA50BAD3-54B8-4F6B-A749-3722E39AE541}" destId="{B644F46C-79ED-4E8D-BB13-2544F7DBAB9F}" srcOrd="1" destOrd="0" presId="urn:microsoft.com/office/officeart/2005/8/layout/process4"/>
    <dgm:cxn modelId="{49D2822D-7C9C-4AFC-A9AB-969E7AF3BA4A}" type="presParOf" srcId="{FA50BAD3-54B8-4F6B-A749-3722E39AE541}" destId="{8FC1EA3F-3000-4BA4-B275-C758513B1ACB}" srcOrd="2" destOrd="0" presId="urn:microsoft.com/office/officeart/2005/8/layout/process4"/>
    <dgm:cxn modelId="{A7C97E5F-92ED-40E1-B485-FF38A65EC364}" type="presParOf" srcId="{B0A357B1-E63E-4773-82F4-8D54918413C6}" destId="{5BCAFEED-0B61-4084-9332-B98F0AA71C6F}" srcOrd="1" destOrd="0" presId="urn:microsoft.com/office/officeart/2005/8/layout/process4"/>
    <dgm:cxn modelId="{36700A50-6EEA-483F-B978-4455A55CB28F}" type="presParOf" srcId="{B0A357B1-E63E-4773-82F4-8D54918413C6}" destId="{E0089A7D-F6EB-49DC-9000-C2BCB87FF6CC}" srcOrd="2" destOrd="0" presId="urn:microsoft.com/office/officeart/2005/8/layout/process4"/>
    <dgm:cxn modelId="{F41AAC31-F8CB-40D0-9628-CE980EF1BCD5}" type="presParOf" srcId="{E0089A7D-F6EB-49DC-9000-C2BCB87FF6CC}" destId="{BB455C53-7CF8-42FF-9366-FE6E91199E14}" srcOrd="0" destOrd="0" presId="urn:microsoft.com/office/officeart/2005/8/layout/process4"/>
    <dgm:cxn modelId="{B65ADD95-D51E-4831-AB54-314BE3438264}" type="presParOf" srcId="{E0089A7D-F6EB-49DC-9000-C2BCB87FF6CC}" destId="{159D741C-D88F-4C51-9EA4-1F6745060D17}" srcOrd="1" destOrd="0" presId="urn:microsoft.com/office/officeart/2005/8/layout/process4"/>
    <dgm:cxn modelId="{0AE8F79D-E87C-4EC6-B058-092ABF75534A}" type="presParOf" srcId="{E0089A7D-F6EB-49DC-9000-C2BCB87FF6CC}" destId="{5FB74557-3969-47F4-93EC-96B1F1142D0C}" srcOrd="2" destOrd="0" presId="urn:microsoft.com/office/officeart/2005/8/layout/process4"/>
    <dgm:cxn modelId="{B3076DB4-8663-4CE7-A017-E1CF3C44090F}" type="presParOf" srcId="{5FB74557-3969-47F4-93EC-96B1F1142D0C}" destId="{A17B2F73-3CA4-4534-9365-02E4E28787E5}" srcOrd="0" destOrd="0" presId="urn:microsoft.com/office/officeart/2005/8/layout/process4"/>
    <dgm:cxn modelId="{940708DA-E309-4521-9C7D-B23DF1553040}" type="presParOf" srcId="{5FB74557-3969-47F4-93EC-96B1F1142D0C}" destId="{16F3FDBF-E389-430F-B760-D9B2FFBF26C0}" srcOrd="1" destOrd="0" presId="urn:microsoft.com/office/officeart/2005/8/layout/process4"/>
    <dgm:cxn modelId="{E0B7B43F-42ED-466A-8371-1C9DC9E5D3A6}" type="presParOf" srcId="{B0A357B1-E63E-4773-82F4-8D54918413C6}" destId="{BFF4F9A6-F12C-468F-82D1-FFE8F365F76E}" srcOrd="3" destOrd="0" presId="urn:microsoft.com/office/officeart/2005/8/layout/process4"/>
    <dgm:cxn modelId="{EDB42493-5074-4C98-9275-60984B34D82E}" type="presParOf" srcId="{B0A357B1-E63E-4773-82F4-8D54918413C6}" destId="{D2764E3D-1613-4660-85D6-81CD169F4455}" srcOrd="4" destOrd="0" presId="urn:microsoft.com/office/officeart/2005/8/layout/process4"/>
    <dgm:cxn modelId="{313998A7-04E8-4D3A-B1CD-23F31E01C113}" type="presParOf" srcId="{D2764E3D-1613-4660-85D6-81CD169F4455}" destId="{E7B1FBF5-4F79-466F-987F-15342C102884}" srcOrd="0" destOrd="0" presId="urn:microsoft.com/office/officeart/2005/8/layout/process4"/>
    <dgm:cxn modelId="{C13B4D3F-6824-4FCD-A93B-C30393F43783}" type="presParOf" srcId="{D2764E3D-1613-4660-85D6-81CD169F4455}" destId="{412AA08F-C538-4A99-9844-3E47C6482286}" srcOrd="1" destOrd="0" presId="urn:microsoft.com/office/officeart/2005/8/layout/process4"/>
    <dgm:cxn modelId="{2927ABBF-30E0-4395-8B16-0F4C0AD7318C}" type="presParOf" srcId="{D2764E3D-1613-4660-85D6-81CD169F4455}" destId="{02685C93-023C-4DA8-BFA5-A83316FF8891}" srcOrd="2" destOrd="0" presId="urn:microsoft.com/office/officeart/2005/8/layout/process4"/>
    <dgm:cxn modelId="{1B67D828-0AD4-443A-8323-46655238FD19}" type="presParOf" srcId="{02685C93-023C-4DA8-BFA5-A83316FF8891}" destId="{74E87F8C-94FE-4200-B239-2A6E976E06FC}" srcOrd="0" destOrd="0" presId="urn:microsoft.com/office/officeart/2005/8/layout/process4"/>
    <dgm:cxn modelId="{D1B30E00-FC14-4E3C-8FCF-0E427D268181}" type="presParOf" srcId="{02685C93-023C-4DA8-BFA5-A83316FF8891}" destId="{97F45714-A5EB-4E40-B3F3-19ADCD2EB093}" srcOrd="1"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CD2BC1B-5DE7-4464-ABE0-C2C736FE6E62}"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zh-TW" altLang="en-US"/>
        </a:p>
      </dgm:t>
    </dgm:pt>
    <dgm:pt modelId="{E9CB1ABD-13E1-40E8-9703-80D3573BA496}">
      <dgm:prSet phldrT="[文字]" custT="1"/>
      <dgm:spPr/>
      <dgm:t>
        <a:bodyPr/>
        <a:lstStyle/>
        <a:p>
          <a:r>
            <a:rPr lang="zh-TW" altLang="en-US" sz="2200" dirty="0">
              <a:latin typeface="標楷體" pitchFamily="65" charset="-120"/>
              <a:ea typeface="標楷體" pitchFamily="65" charset="-120"/>
            </a:rPr>
            <a:t>新收案管理照護費</a:t>
          </a:r>
        </a:p>
      </dgm:t>
    </dgm:pt>
    <dgm:pt modelId="{F32C88E6-361B-4593-AB2E-923B4CCAB3E3}" type="parTrans" cxnId="{E19167C8-7BED-4763-AD44-F90A558690F3}">
      <dgm:prSet/>
      <dgm:spPr/>
      <dgm:t>
        <a:bodyPr/>
        <a:lstStyle/>
        <a:p>
          <a:endParaRPr lang="zh-TW" altLang="en-US"/>
        </a:p>
      </dgm:t>
    </dgm:pt>
    <dgm:pt modelId="{1A66F487-0211-4209-A854-0F6C6EEB971F}" type="sibTrans" cxnId="{E19167C8-7BED-4763-AD44-F90A558690F3}">
      <dgm:prSet/>
      <dgm:spPr/>
      <dgm:t>
        <a:bodyPr/>
        <a:lstStyle/>
        <a:p>
          <a:endParaRPr lang="zh-TW" altLang="en-US"/>
        </a:p>
      </dgm:t>
    </dgm:pt>
    <dgm:pt modelId="{7EC66887-6885-4AF2-8C67-3231E0D0A732}">
      <dgm:prSet phldrT="[文字]" custT="1"/>
      <dgm:spPr/>
      <dgm:t>
        <a:bodyPr/>
        <a:lstStyle/>
        <a:p>
          <a:r>
            <a:rPr lang="en-US" altLang="zh-TW" sz="2800" dirty="0"/>
            <a:t>100</a:t>
          </a:r>
          <a:r>
            <a:rPr lang="zh-TW" altLang="en-US" sz="2800" dirty="0"/>
            <a:t>點</a:t>
          </a:r>
        </a:p>
      </dgm:t>
    </dgm:pt>
    <dgm:pt modelId="{7DA4C2BB-0559-4EAA-82D6-559063812B84}" type="parTrans" cxnId="{103551DE-0FF4-4ECC-A244-B15B2BE48219}">
      <dgm:prSet/>
      <dgm:spPr/>
      <dgm:t>
        <a:bodyPr/>
        <a:lstStyle/>
        <a:p>
          <a:endParaRPr lang="zh-TW" altLang="en-US"/>
        </a:p>
      </dgm:t>
    </dgm:pt>
    <dgm:pt modelId="{2B8502D7-CCF2-4DB0-9025-92D8D2EFA0E7}" type="sibTrans" cxnId="{103551DE-0FF4-4ECC-A244-B15B2BE48219}">
      <dgm:prSet/>
      <dgm:spPr/>
      <dgm:t>
        <a:bodyPr/>
        <a:lstStyle/>
        <a:p>
          <a:endParaRPr lang="zh-TW" altLang="en-US"/>
        </a:p>
      </dgm:t>
    </dgm:pt>
    <dgm:pt modelId="{B450979B-5AF9-4117-9380-2F831E6627FE}">
      <dgm:prSet custT="1"/>
      <dgm:spPr/>
      <dgm:t>
        <a:bodyPr/>
        <a:lstStyle/>
        <a:p>
          <a:pPr algn="l"/>
          <a:r>
            <a:rPr lang="zh-TW" altLang="en-US" sz="1600" dirty="0">
              <a:latin typeface="標楷體" pitchFamily="65" charset="-120"/>
              <a:ea typeface="標楷體" pitchFamily="65" charset="-120"/>
            </a:rPr>
            <a:t>每</a:t>
          </a:r>
          <a:r>
            <a:rPr lang="zh-TW" sz="1600" dirty="0">
              <a:latin typeface="標楷體" pitchFamily="65" charset="-120"/>
              <a:ea typeface="標楷體" pitchFamily="65" charset="-120"/>
            </a:rPr>
            <a:t>病患於同院所限申報一次</a:t>
          </a:r>
          <a:endParaRPr lang="zh-TW" altLang="en-US" sz="1600" dirty="0">
            <a:latin typeface="標楷體" pitchFamily="65" charset="-120"/>
            <a:ea typeface="標楷體" pitchFamily="65" charset="-120"/>
          </a:endParaRPr>
        </a:p>
      </dgm:t>
    </dgm:pt>
    <dgm:pt modelId="{B65F3B86-F269-42CE-8307-0966B7506498}" type="parTrans" cxnId="{E728EF0C-D3C9-4D32-9696-53331FA4DAD5}">
      <dgm:prSet/>
      <dgm:spPr/>
      <dgm:t>
        <a:bodyPr/>
        <a:lstStyle/>
        <a:p>
          <a:endParaRPr lang="zh-TW" altLang="en-US"/>
        </a:p>
      </dgm:t>
    </dgm:pt>
    <dgm:pt modelId="{9BD0FC73-6B92-47C5-B267-CDA7514A91EE}" type="sibTrans" cxnId="{E728EF0C-D3C9-4D32-9696-53331FA4DAD5}">
      <dgm:prSet/>
      <dgm:spPr/>
      <dgm:t>
        <a:bodyPr/>
        <a:lstStyle/>
        <a:p>
          <a:endParaRPr lang="zh-TW" altLang="en-US"/>
        </a:p>
      </dgm:t>
    </dgm:pt>
    <dgm:pt modelId="{4001FF0C-5F9F-429A-89F7-13A19A684E0F}">
      <dgm:prSet phldrT="[文字]" custT="1"/>
      <dgm:spPr/>
      <dgm:t>
        <a:bodyPr/>
        <a:lstStyle/>
        <a:p>
          <a:r>
            <a:rPr lang="en-US" altLang="zh-TW" sz="2800" dirty="0"/>
            <a:t>100</a:t>
          </a:r>
          <a:r>
            <a:rPr lang="zh-TW" altLang="en-US" sz="2800" dirty="0"/>
            <a:t>點</a:t>
          </a:r>
        </a:p>
      </dgm:t>
    </dgm:pt>
    <dgm:pt modelId="{534B3524-C84B-4DD8-ABE6-3E8F24B362BC}" type="sibTrans" cxnId="{1AAB7A12-C959-4497-A940-7634DCFF7322}">
      <dgm:prSet/>
      <dgm:spPr/>
      <dgm:t>
        <a:bodyPr/>
        <a:lstStyle/>
        <a:p>
          <a:endParaRPr lang="zh-TW" altLang="en-US"/>
        </a:p>
      </dgm:t>
    </dgm:pt>
    <dgm:pt modelId="{212B6CDA-5824-459F-A0BE-CD454012F3DF}" type="parTrans" cxnId="{1AAB7A12-C959-4497-A940-7634DCFF7322}">
      <dgm:prSet/>
      <dgm:spPr/>
      <dgm:t>
        <a:bodyPr/>
        <a:lstStyle/>
        <a:p>
          <a:endParaRPr lang="zh-TW" altLang="en-US"/>
        </a:p>
      </dgm:t>
    </dgm:pt>
    <dgm:pt modelId="{8B6D5797-FAA6-4A6D-A397-D42EAFACE12B}">
      <dgm:prSet phldrT="[文字]" custT="1"/>
      <dgm:spPr/>
      <dgm:t>
        <a:bodyPr/>
        <a:lstStyle/>
        <a:p>
          <a:r>
            <a:rPr lang="zh-TW" altLang="en-US" sz="2200" dirty="0">
              <a:latin typeface="標楷體" pitchFamily="65" charset="-120"/>
              <a:ea typeface="標楷體" pitchFamily="65" charset="-120"/>
            </a:rPr>
            <a:t>追蹤管理照護費</a:t>
          </a:r>
        </a:p>
      </dgm:t>
    </dgm:pt>
    <dgm:pt modelId="{E72C5F09-68E1-4170-9C8F-F04B5B4E5B86}" type="sibTrans" cxnId="{F8437983-2A69-4CF5-936B-B6014A807D02}">
      <dgm:prSet/>
      <dgm:spPr/>
      <dgm:t>
        <a:bodyPr/>
        <a:lstStyle/>
        <a:p>
          <a:endParaRPr lang="zh-TW" altLang="en-US"/>
        </a:p>
      </dgm:t>
    </dgm:pt>
    <dgm:pt modelId="{EC782EA3-7634-4255-A33C-FFC03B4F96E6}" type="parTrans" cxnId="{F8437983-2A69-4CF5-936B-B6014A807D02}">
      <dgm:prSet/>
      <dgm:spPr/>
      <dgm:t>
        <a:bodyPr/>
        <a:lstStyle/>
        <a:p>
          <a:endParaRPr lang="zh-TW" altLang="en-US"/>
        </a:p>
      </dgm:t>
    </dgm:pt>
    <dgm:pt modelId="{BB1E257F-ED8F-40A4-9BA7-E8D94FA21A62}">
      <dgm:prSet custT="1"/>
      <dgm:spPr/>
      <dgm:t>
        <a:bodyPr/>
        <a:lstStyle/>
        <a:p>
          <a:pPr algn="l"/>
          <a:r>
            <a:rPr lang="zh-TW" sz="1600" dirty="0">
              <a:latin typeface="標楷體" pitchFamily="65" charset="-120"/>
              <a:ea typeface="標楷體" pitchFamily="65" charset="-120"/>
            </a:rPr>
            <a:t>新收案後至少間隔</a:t>
          </a:r>
          <a:r>
            <a:rPr lang="en-US" sz="1600" dirty="0">
              <a:latin typeface="標楷體" pitchFamily="65" charset="-120"/>
              <a:ea typeface="標楷體" pitchFamily="65" charset="-120"/>
            </a:rPr>
            <a:t>3</a:t>
          </a:r>
          <a:r>
            <a:rPr lang="zh-TW" altLang="en-US" sz="1600" dirty="0">
              <a:latin typeface="標楷體" pitchFamily="65" charset="-120"/>
              <a:ea typeface="標楷體" pitchFamily="65" charset="-120"/>
            </a:rPr>
            <a:t>個月</a:t>
          </a:r>
          <a:r>
            <a:rPr lang="zh-TW" sz="1600" dirty="0">
              <a:latin typeface="標楷體" pitchFamily="65" charset="-120"/>
              <a:ea typeface="標楷體" pitchFamily="65" charset="-120"/>
            </a:rPr>
            <a:t>才能申報</a:t>
          </a:r>
          <a:endParaRPr lang="zh-TW" altLang="en-US" sz="1600" dirty="0">
            <a:solidFill>
              <a:srgbClr val="FF0000"/>
            </a:solidFill>
            <a:latin typeface="標楷體" pitchFamily="65" charset="-120"/>
            <a:ea typeface="標楷體" pitchFamily="65" charset="-120"/>
          </a:endParaRPr>
        </a:p>
      </dgm:t>
    </dgm:pt>
    <dgm:pt modelId="{33F50290-1524-47B1-9E15-4E74F9EB4B2A}" type="parTrans" cxnId="{0BBB9F14-5EF0-4457-9D3D-9F85A6725242}">
      <dgm:prSet/>
      <dgm:spPr/>
      <dgm:t>
        <a:bodyPr/>
        <a:lstStyle/>
        <a:p>
          <a:endParaRPr lang="zh-TW" altLang="en-US"/>
        </a:p>
      </dgm:t>
    </dgm:pt>
    <dgm:pt modelId="{6B59E512-5086-490B-9EBD-07E155EE49E8}" type="sibTrans" cxnId="{0BBB9F14-5EF0-4457-9D3D-9F85A6725242}">
      <dgm:prSet/>
      <dgm:spPr/>
      <dgm:t>
        <a:bodyPr/>
        <a:lstStyle/>
        <a:p>
          <a:endParaRPr lang="zh-TW" altLang="en-US"/>
        </a:p>
      </dgm:t>
    </dgm:pt>
    <dgm:pt modelId="{AAF75281-3BED-4C71-A6C5-D944D4BEA885}">
      <dgm:prSet custT="1"/>
      <dgm:spPr/>
      <dgm:t>
        <a:bodyPr/>
        <a:lstStyle/>
        <a:p>
          <a:r>
            <a:rPr lang="zh-TW" altLang="en-US" sz="2200" dirty="0">
              <a:latin typeface="標楷體" pitchFamily="65" charset="-120"/>
              <a:ea typeface="標楷體" pitchFamily="65" charset="-120"/>
            </a:rPr>
            <a:t>早期肝癌發現費</a:t>
          </a:r>
        </a:p>
      </dgm:t>
    </dgm:pt>
    <dgm:pt modelId="{A20369F2-E9F6-4F98-8C4C-1FE2F836D912}" type="parTrans" cxnId="{0DBF039D-01F6-4D6E-ADD8-D884A9F96431}">
      <dgm:prSet/>
      <dgm:spPr/>
      <dgm:t>
        <a:bodyPr/>
        <a:lstStyle/>
        <a:p>
          <a:endParaRPr lang="zh-TW" altLang="en-US"/>
        </a:p>
      </dgm:t>
    </dgm:pt>
    <dgm:pt modelId="{636DFBDE-D969-494A-907D-AC9F32BF2BFA}" type="sibTrans" cxnId="{0DBF039D-01F6-4D6E-ADD8-D884A9F96431}">
      <dgm:prSet/>
      <dgm:spPr/>
      <dgm:t>
        <a:bodyPr/>
        <a:lstStyle/>
        <a:p>
          <a:endParaRPr lang="zh-TW" altLang="en-US"/>
        </a:p>
      </dgm:t>
    </dgm:pt>
    <dgm:pt modelId="{065FBCD8-18D5-47E5-8356-ED9409BD349F}">
      <dgm:prSet custT="1"/>
      <dgm:spPr/>
      <dgm:t>
        <a:bodyPr/>
        <a:lstStyle/>
        <a:p>
          <a:r>
            <a:rPr lang="en-US" altLang="zh-TW" sz="2800" dirty="0"/>
            <a:t>1000</a:t>
          </a:r>
          <a:r>
            <a:rPr lang="zh-TW" altLang="en-US" sz="2800" dirty="0"/>
            <a:t>點</a:t>
          </a:r>
        </a:p>
      </dgm:t>
    </dgm:pt>
    <dgm:pt modelId="{F0427876-881C-411E-BA21-CA213550DF16}" type="parTrans" cxnId="{7545FA06-DF00-4FAE-8B8E-740B8A121F85}">
      <dgm:prSet/>
      <dgm:spPr/>
      <dgm:t>
        <a:bodyPr/>
        <a:lstStyle/>
        <a:p>
          <a:endParaRPr lang="zh-TW" altLang="en-US"/>
        </a:p>
      </dgm:t>
    </dgm:pt>
    <dgm:pt modelId="{38EEA78E-EAE8-4AA5-9B6B-D78513D6BCCF}" type="sibTrans" cxnId="{7545FA06-DF00-4FAE-8B8E-740B8A121F85}">
      <dgm:prSet/>
      <dgm:spPr/>
      <dgm:t>
        <a:bodyPr/>
        <a:lstStyle/>
        <a:p>
          <a:endParaRPr lang="zh-TW" altLang="en-US"/>
        </a:p>
      </dgm:t>
    </dgm:pt>
    <dgm:pt modelId="{BAFA3C85-BE16-4779-AAA8-5F84703FDADC}">
      <dgm:prSet custT="1"/>
      <dgm:spPr/>
      <dgm:t>
        <a:bodyPr/>
        <a:lstStyle/>
        <a:p>
          <a:pPr algn="l"/>
          <a:r>
            <a:rPr lang="zh-TW" altLang="en-US" sz="1600" dirty="0">
              <a:latin typeface="標楷體" pitchFamily="65" charset="-120"/>
              <a:ea typeface="標楷體" pitchFamily="65" charset="-120"/>
            </a:rPr>
            <a:t>根據國健局癌症分期 </a:t>
          </a:r>
          <a:r>
            <a:rPr lang="en-US" altLang="zh-TW" sz="1600" dirty="0">
              <a:latin typeface="標楷體" pitchFamily="65" charset="-120"/>
              <a:ea typeface="標楷體" pitchFamily="65" charset="-120"/>
            </a:rPr>
            <a:t>1-2</a:t>
          </a:r>
          <a:r>
            <a:rPr lang="zh-TW" altLang="en-US" sz="1600" dirty="0">
              <a:latin typeface="標楷體" pitchFamily="65" charset="-120"/>
              <a:ea typeface="標楷體" pitchFamily="65" charset="-120"/>
            </a:rPr>
            <a:t>期者另行支付</a:t>
          </a:r>
        </a:p>
      </dgm:t>
    </dgm:pt>
    <dgm:pt modelId="{1FB14044-6F7D-417B-82BD-8053C8A0AEF5}" type="parTrans" cxnId="{5F100386-DDB1-4E29-82A0-4C401887D2F9}">
      <dgm:prSet/>
      <dgm:spPr/>
      <dgm:t>
        <a:bodyPr/>
        <a:lstStyle/>
        <a:p>
          <a:endParaRPr lang="zh-TW" altLang="en-US"/>
        </a:p>
      </dgm:t>
    </dgm:pt>
    <dgm:pt modelId="{6EF559F6-CC6E-403D-9989-7E366CC1EA65}" type="sibTrans" cxnId="{5F100386-DDB1-4E29-82A0-4C401887D2F9}">
      <dgm:prSet/>
      <dgm:spPr/>
      <dgm:t>
        <a:bodyPr/>
        <a:lstStyle/>
        <a:p>
          <a:endParaRPr lang="zh-TW" altLang="en-US"/>
        </a:p>
      </dgm:t>
    </dgm:pt>
    <dgm:pt modelId="{953339F6-601B-47A0-B956-A7B16B0367F2}">
      <dgm:prSet custT="1"/>
      <dgm:spPr/>
      <dgm:t>
        <a:bodyPr/>
        <a:lstStyle/>
        <a:p>
          <a:r>
            <a:rPr lang="zh-TW" altLang="en-US" sz="2200" dirty="0">
              <a:latin typeface="標楷體" pitchFamily="65" charset="-120"/>
              <a:ea typeface="標楷體" pitchFamily="65" charset="-120"/>
            </a:rPr>
            <a:t>品質提升獎勵費</a:t>
          </a:r>
        </a:p>
      </dgm:t>
    </dgm:pt>
    <dgm:pt modelId="{2FC21960-1727-4B58-A638-87D92BA2FD8D}" type="parTrans" cxnId="{CCFAE897-0D0C-4FAB-B03E-2DE2F3C6D4CC}">
      <dgm:prSet/>
      <dgm:spPr/>
      <dgm:t>
        <a:bodyPr/>
        <a:lstStyle/>
        <a:p>
          <a:endParaRPr lang="zh-TW" altLang="en-US"/>
        </a:p>
      </dgm:t>
    </dgm:pt>
    <dgm:pt modelId="{2AF6A022-D1EE-49C0-A0AF-9666F04BDE80}" type="sibTrans" cxnId="{CCFAE897-0D0C-4FAB-B03E-2DE2F3C6D4CC}">
      <dgm:prSet/>
      <dgm:spPr/>
      <dgm:t>
        <a:bodyPr/>
        <a:lstStyle/>
        <a:p>
          <a:endParaRPr lang="zh-TW" altLang="en-US"/>
        </a:p>
      </dgm:t>
    </dgm:pt>
    <dgm:pt modelId="{96F965DC-270C-4660-8953-9D2C7DA6963A}">
      <dgm:prSet custT="1"/>
      <dgm:spPr/>
      <dgm:t>
        <a:bodyPr/>
        <a:lstStyle/>
        <a:p>
          <a:r>
            <a:rPr lang="en-US" altLang="zh-TW" sz="2800" dirty="0"/>
            <a:t>100</a:t>
          </a:r>
          <a:r>
            <a:rPr lang="zh-TW" altLang="en-US" sz="2800" dirty="0"/>
            <a:t>點</a:t>
          </a:r>
        </a:p>
      </dgm:t>
    </dgm:pt>
    <dgm:pt modelId="{725C3BCA-57FF-4C7A-88B2-5E4D2E080469}" type="parTrans" cxnId="{1B3FD602-EA7F-46F3-B53E-9E1515E0BE43}">
      <dgm:prSet/>
      <dgm:spPr/>
      <dgm:t>
        <a:bodyPr/>
        <a:lstStyle/>
        <a:p>
          <a:endParaRPr lang="zh-TW" altLang="en-US"/>
        </a:p>
      </dgm:t>
    </dgm:pt>
    <dgm:pt modelId="{FB4E09A0-115D-4CE4-9294-006EBB826A9A}" type="sibTrans" cxnId="{1B3FD602-EA7F-46F3-B53E-9E1515E0BE43}">
      <dgm:prSet/>
      <dgm:spPr/>
      <dgm:t>
        <a:bodyPr/>
        <a:lstStyle/>
        <a:p>
          <a:endParaRPr lang="zh-TW" altLang="en-US"/>
        </a:p>
      </dgm:t>
    </dgm:pt>
    <dgm:pt modelId="{B271F2A2-62EB-4AF9-9378-23D9A9F5981C}">
      <dgm:prSet custT="1"/>
      <dgm:spPr/>
      <dgm:t>
        <a:bodyPr/>
        <a:lstStyle/>
        <a:p>
          <a:pPr algn="l">
            <a:lnSpc>
              <a:spcPct val="100000"/>
            </a:lnSpc>
            <a:spcAft>
              <a:spcPts val="0"/>
            </a:spcAft>
          </a:pPr>
          <a:r>
            <a:rPr lang="en-US" altLang="zh-TW" sz="1600" b="0" dirty="0">
              <a:latin typeface="標楷體" pitchFamily="65" charset="-120"/>
              <a:ea typeface="標楷體" pitchFamily="65" charset="-120"/>
            </a:rPr>
            <a:t>3</a:t>
          </a:r>
          <a:r>
            <a:rPr lang="zh-TW" altLang="en-US" sz="1600" b="0" dirty="0">
              <a:latin typeface="標楷體" pitchFamily="65" charset="-120"/>
              <a:ea typeface="標楷體" pitchFamily="65" charset="-120"/>
            </a:rPr>
            <a:t>項品質指標</a:t>
          </a:r>
          <a:endParaRPr lang="en-US" altLang="zh-TW" sz="1600" b="0" dirty="0">
            <a:latin typeface="標楷體" pitchFamily="65" charset="-120"/>
            <a:ea typeface="標楷體" pitchFamily="65" charset="-120"/>
          </a:endParaRPr>
        </a:p>
        <a:p>
          <a:pPr algn="l">
            <a:lnSpc>
              <a:spcPct val="100000"/>
            </a:lnSpc>
            <a:spcAft>
              <a:spcPts val="0"/>
            </a:spcAft>
          </a:pPr>
          <a:r>
            <a:rPr lang="zh-TW" altLang="en-US" sz="1600" b="0" dirty="0">
              <a:latin typeface="標楷體" pitchFamily="65" charset="-120"/>
              <a:ea typeface="標楷體" pitchFamily="65" charset="-120"/>
            </a:rPr>
            <a:t>均逹成才領取</a:t>
          </a:r>
          <a:endParaRPr lang="en-US" altLang="zh-TW" sz="1600" b="0" dirty="0">
            <a:latin typeface="標楷體" pitchFamily="65" charset="-120"/>
            <a:ea typeface="標楷體" pitchFamily="65" charset="-120"/>
          </a:endParaRPr>
        </a:p>
        <a:p>
          <a:pPr algn="l">
            <a:lnSpc>
              <a:spcPct val="100000"/>
            </a:lnSpc>
            <a:spcAft>
              <a:spcPts val="0"/>
            </a:spcAft>
          </a:pPr>
          <a:r>
            <a:rPr lang="en-US" altLang="zh-TW" sz="1600" b="0" dirty="0">
              <a:solidFill>
                <a:srgbClr val="0000FF"/>
              </a:solidFill>
              <a:latin typeface="標楷體" pitchFamily="65" charset="-120"/>
              <a:ea typeface="標楷體" pitchFamily="65" charset="-120"/>
            </a:rPr>
            <a:t>V</a:t>
          </a:r>
          <a:r>
            <a:rPr lang="zh-TW" altLang="en-US" sz="1600" b="0" dirty="0">
              <a:solidFill>
                <a:srgbClr val="0000FF"/>
              </a:solidFill>
              <a:latin typeface="標楷體" pitchFamily="65" charset="-120"/>
              <a:ea typeface="標楷體" pitchFamily="65" charset="-120"/>
            </a:rPr>
            <a:t>收案率≧</a:t>
          </a:r>
          <a:r>
            <a:rPr lang="en-US" altLang="en-US" sz="1600" b="0" dirty="0">
              <a:solidFill>
                <a:srgbClr val="0000FF"/>
              </a:solidFill>
              <a:latin typeface="標楷體" pitchFamily="65" charset="-120"/>
              <a:ea typeface="標楷體" pitchFamily="65" charset="-120"/>
            </a:rPr>
            <a:t>30%</a:t>
          </a:r>
          <a:endParaRPr lang="zh-TW" altLang="en-US" sz="1600" b="0" dirty="0">
            <a:solidFill>
              <a:srgbClr val="0000FF"/>
            </a:solidFill>
            <a:latin typeface="標楷體" pitchFamily="65" charset="-120"/>
            <a:ea typeface="標楷體" pitchFamily="65" charset="-120"/>
          </a:endParaRPr>
        </a:p>
        <a:p>
          <a:pPr algn="l">
            <a:lnSpc>
              <a:spcPct val="100000"/>
            </a:lnSpc>
            <a:spcAft>
              <a:spcPts val="0"/>
            </a:spcAft>
          </a:pPr>
          <a:r>
            <a:rPr lang="en-US" altLang="zh-TW" sz="1600" b="0" dirty="0">
              <a:solidFill>
                <a:srgbClr val="0000FF"/>
              </a:solidFill>
              <a:latin typeface="標楷體" pitchFamily="65" charset="-120"/>
              <a:ea typeface="標楷體" pitchFamily="65" charset="-120"/>
            </a:rPr>
            <a:t>V</a:t>
          </a:r>
          <a:r>
            <a:rPr lang="zh-TW" altLang="en-US" sz="1600" b="0" dirty="0">
              <a:solidFill>
                <a:srgbClr val="0000FF"/>
              </a:solidFill>
              <a:latin typeface="標楷體" pitchFamily="65" charset="-120"/>
              <a:ea typeface="標楷體" pitchFamily="65" charset="-120"/>
            </a:rPr>
            <a:t>腹部超音波檢</a:t>
          </a:r>
          <a:endParaRPr lang="en-US" altLang="zh-TW" sz="1600" b="0" dirty="0">
            <a:solidFill>
              <a:srgbClr val="0000FF"/>
            </a:solidFill>
            <a:latin typeface="標楷體" pitchFamily="65" charset="-120"/>
            <a:ea typeface="標楷體" pitchFamily="65" charset="-120"/>
          </a:endParaRPr>
        </a:p>
        <a:p>
          <a:pPr algn="l">
            <a:lnSpc>
              <a:spcPct val="100000"/>
            </a:lnSpc>
            <a:spcAft>
              <a:spcPts val="0"/>
            </a:spcAft>
          </a:pPr>
          <a:r>
            <a:rPr lang="en-US" altLang="zh-TW" sz="1600" b="0" dirty="0">
              <a:solidFill>
                <a:srgbClr val="0000FF"/>
              </a:solidFill>
              <a:latin typeface="標楷體" pitchFamily="65" charset="-120"/>
              <a:ea typeface="標楷體" pitchFamily="65" charset="-120"/>
            </a:rPr>
            <a:t> </a:t>
          </a:r>
          <a:r>
            <a:rPr lang="zh-TW" altLang="en-US" sz="1600" b="0" dirty="0">
              <a:solidFill>
                <a:srgbClr val="0000FF"/>
              </a:solidFill>
              <a:latin typeface="標楷體" pitchFamily="65" charset="-120"/>
              <a:ea typeface="標楷體" pitchFamily="65" charset="-120"/>
            </a:rPr>
            <a:t>查執行進步率</a:t>
          </a:r>
        </a:p>
        <a:p>
          <a:pPr algn="l">
            <a:lnSpc>
              <a:spcPct val="100000"/>
            </a:lnSpc>
            <a:spcAft>
              <a:spcPts val="0"/>
            </a:spcAft>
          </a:pPr>
          <a:r>
            <a:rPr lang="en-US" altLang="zh-TW" sz="1600" b="0" dirty="0">
              <a:solidFill>
                <a:srgbClr val="0000FF"/>
              </a:solidFill>
              <a:latin typeface="標楷體" pitchFamily="65" charset="-120"/>
              <a:ea typeface="標楷體" pitchFamily="65" charset="-120"/>
            </a:rPr>
            <a:t>V</a:t>
          </a:r>
          <a:r>
            <a:rPr lang="zh-TW" altLang="en-US" sz="1600" b="0" dirty="0">
              <a:solidFill>
                <a:srgbClr val="0000FF"/>
              </a:solidFill>
              <a:latin typeface="標楷體" pitchFamily="65" charset="-120"/>
              <a:ea typeface="標楷體" pitchFamily="65" charset="-120"/>
            </a:rPr>
            <a:t>年度完整追蹤 </a:t>
          </a:r>
          <a:endParaRPr lang="en-US" altLang="zh-TW" sz="1600" b="0" dirty="0">
            <a:solidFill>
              <a:srgbClr val="0000FF"/>
            </a:solidFill>
            <a:latin typeface="標楷體" pitchFamily="65" charset="-120"/>
            <a:ea typeface="標楷體" pitchFamily="65" charset="-120"/>
          </a:endParaRPr>
        </a:p>
        <a:p>
          <a:pPr algn="l">
            <a:lnSpc>
              <a:spcPct val="100000"/>
            </a:lnSpc>
            <a:spcAft>
              <a:spcPts val="0"/>
            </a:spcAft>
          </a:pPr>
          <a:r>
            <a:rPr lang="en-US" altLang="zh-TW" sz="1600" b="0" dirty="0">
              <a:solidFill>
                <a:srgbClr val="0000FF"/>
              </a:solidFill>
              <a:latin typeface="標楷體" pitchFamily="65" charset="-120"/>
              <a:ea typeface="標楷體" pitchFamily="65" charset="-120"/>
            </a:rPr>
            <a:t> </a:t>
          </a:r>
          <a:r>
            <a:rPr lang="zh-TW" altLang="en-US" sz="1600" b="0" dirty="0">
              <a:solidFill>
                <a:srgbClr val="0000FF"/>
              </a:solidFill>
              <a:latin typeface="標楷體" pitchFamily="65" charset="-120"/>
              <a:ea typeface="標楷體" pitchFamily="65" charset="-120"/>
            </a:rPr>
            <a:t>率≧</a:t>
          </a:r>
          <a:r>
            <a:rPr lang="en-US" altLang="en-US" sz="1600" b="0" dirty="0">
              <a:solidFill>
                <a:srgbClr val="0000FF"/>
              </a:solidFill>
              <a:latin typeface="標楷體" pitchFamily="65" charset="-120"/>
              <a:ea typeface="標楷體" pitchFamily="65" charset="-120"/>
            </a:rPr>
            <a:t>50%</a:t>
          </a:r>
          <a:endParaRPr lang="zh-TW" altLang="en-US" sz="1600" b="0" dirty="0">
            <a:solidFill>
              <a:srgbClr val="0000FF"/>
            </a:solidFill>
            <a:latin typeface="標楷體" pitchFamily="65" charset="-120"/>
            <a:ea typeface="標楷體" pitchFamily="65" charset="-120"/>
          </a:endParaRPr>
        </a:p>
      </dgm:t>
    </dgm:pt>
    <dgm:pt modelId="{A4912F44-2248-4C85-B2DF-344D9FE594D9}" type="parTrans" cxnId="{FB9B31BC-6D36-4E76-97F4-4195D8CE6CBB}">
      <dgm:prSet/>
      <dgm:spPr/>
      <dgm:t>
        <a:bodyPr/>
        <a:lstStyle/>
        <a:p>
          <a:endParaRPr lang="zh-TW" altLang="en-US"/>
        </a:p>
      </dgm:t>
    </dgm:pt>
    <dgm:pt modelId="{40CA4587-2558-4B04-BC31-FDDCCE0FA822}" type="sibTrans" cxnId="{FB9B31BC-6D36-4E76-97F4-4195D8CE6CBB}">
      <dgm:prSet/>
      <dgm:spPr/>
      <dgm:t>
        <a:bodyPr/>
        <a:lstStyle/>
        <a:p>
          <a:endParaRPr lang="zh-TW" altLang="en-US"/>
        </a:p>
      </dgm:t>
    </dgm:pt>
    <dgm:pt modelId="{926909CB-511F-4D1F-95E9-1F243DD87B8C}">
      <dgm:prSet custT="1"/>
      <dgm:spPr/>
      <dgm:t>
        <a:bodyPr/>
        <a:lstStyle/>
        <a:p>
          <a:pPr algn="l"/>
          <a:r>
            <a:rPr lang="zh-TW" altLang="en-US" sz="1600" dirty="0">
              <a:latin typeface="標楷體" pitchFamily="65" charset="-120"/>
              <a:ea typeface="標楷體" pitchFamily="65" charset="-120"/>
            </a:rPr>
            <a:t>跨院所不得重複收案</a:t>
          </a:r>
        </a:p>
      </dgm:t>
    </dgm:pt>
    <dgm:pt modelId="{A133A320-AC35-4618-9D4B-6F422796224B}" type="parTrans" cxnId="{10DE7478-563F-4A51-AA4A-03EC6C671CC6}">
      <dgm:prSet/>
      <dgm:spPr/>
      <dgm:t>
        <a:bodyPr/>
        <a:lstStyle/>
        <a:p>
          <a:endParaRPr lang="zh-TW" altLang="en-US"/>
        </a:p>
      </dgm:t>
    </dgm:pt>
    <dgm:pt modelId="{108AE03E-B96D-4712-9F8D-8B0432D45DEF}" type="sibTrans" cxnId="{10DE7478-563F-4A51-AA4A-03EC6C671CC6}">
      <dgm:prSet/>
      <dgm:spPr/>
      <dgm:t>
        <a:bodyPr/>
        <a:lstStyle/>
        <a:p>
          <a:endParaRPr lang="zh-TW" altLang="en-US"/>
        </a:p>
      </dgm:t>
    </dgm:pt>
    <dgm:pt modelId="{D966DA12-B3A8-4C9F-8ECA-FD408995A85E}">
      <dgm:prSet custT="1"/>
      <dgm:spPr/>
      <dgm:t>
        <a:bodyPr/>
        <a:lstStyle/>
        <a:p>
          <a:pPr algn="l"/>
          <a:r>
            <a:rPr lang="zh-TW" sz="1600" dirty="0">
              <a:latin typeface="標楷體" pitchFamily="65" charset="-120"/>
              <a:ea typeface="標楷體" pitchFamily="65" charset="-120"/>
            </a:rPr>
            <a:t>每年最多申報兩次</a:t>
          </a:r>
          <a:r>
            <a:rPr lang="zh-TW" altLang="en-US" sz="1600" dirty="0">
              <a:latin typeface="標楷體" pitchFamily="65" charset="-120"/>
              <a:ea typeface="標楷體" pitchFamily="65" charset="-120"/>
            </a:rPr>
            <a:t>，</a:t>
          </a:r>
          <a:r>
            <a:rPr lang="zh-TW" sz="1600" dirty="0">
              <a:latin typeface="標楷體" pitchFamily="65" charset="-120"/>
              <a:ea typeface="標楷體" pitchFamily="65" charset="-120"/>
            </a:rPr>
            <a:t>每次間隔至少</a:t>
          </a:r>
          <a:r>
            <a:rPr lang="en-US" sz="1600" dirty="0">
              <a:latin typeface="標楷體" pitchFamily="65" charset="-120"/>
              <a:ea typeface="標楷體" pitchFamily="65" charset="-120"/>
            </a:rPr>
            <a:t>6</a:t>
          </a:r>
          <a:r>
            <a:rPr lang="zh-TW" altLang="en-US" sz="1600" dirty="0">
              <a:latin typeface="標楷體" pitchFamily="65" charset="-120"/>
              <a:ea typeface="標楷體" pitchFamily="65" charset="-120"/>
            </a:rPr>
            <a:t>個月</a:t>
          </a:r>
        </a:p>
      </dgm:t>
    </dgm:pt>
    <dgm:pt modelId="{91251B16-D3B1-4E62-9336-47E15538381E}" type="parTrans" cxnId="{8FEA60F6-DB9F-4053-9DC4-035C04C03C20}">
      <dgm:prSet/>
      <dgm:spPr/>
      <dgm:t>
        <a:bodyPr/>
        <a:lstStyle/>
        <a:p>
          <a:endParaRPr lang="zh-TW" altLang="en-US"/>
        </a:p>
      </dgm:t>
    </dgm:pt>
    <dgm:pt modelId="{1E96FFEE-9B45-4E02-A0F8-2042A2E4435E}" type="sibTrans" cxnId="{8FEA60F6-DB9F-4053-9DC4-035C04C03C20}">
      <dgm:prSet/>
      <dgm:spPr/>
      <dgm:t>
        <a:bodyPr/>
        <a:lstStyle/>
        <a:p>
          <a:endParaRPr lang="zh-TW" altLang="en-US"/>
        </a:p>
      </dgm:t>
    </dgm:pt>
    <dgm:pt modelId="{97267DB6-AA8A-44B1-ADE8-8C03E8291435}" type="pres">
      <dgm:prSet presAssocID="{4CD2BC1B-5DE7-4464-ABE0-C2C736FE6E62}" presName="diagram" presStyleCnt="0">
        <dgm:presLayoutVars>
          <dgm:chPref val="1"/>
          <dgm:dir/>
          <dgm:animOne val="branch"/>
          <dgm:animLvl val="lvl"/>
          <dgm:resizeHandles/>
        </dgm:presLayoutVars>
      </dgm:prSet>
      <dgm:spPr/>
    </dgm:pt>
    <dgm:pt modelId="{86F1340E-8C19-44A4-AA84-57B8631DF4F9}" type="pres">
      <dgm:prSet presAssocID="{E9CB1ABD-13E1-40E8-9703-80D3573BA496}" presName="root" presStyleCnt="0"/>
      <dgm:spPr/>
    </dgm:pt>
    <dgm:pt modelId="{89D29E7B-231C-4A96-A1E9-60921A9E1672}" type="pres">
      <dgm:prSet presAssocID="{E9CB1ABD-13E1-40E8-9703-80D3573BA496}" presName="rootComposite" presStyleCnt="0"/>
      <dgm:spPr/>
    </dgm:pt>
    <dgm:pt modelId="{D0560748-B34A-4338-9F03-05A1BEE141DD}" type="pres">
      <dgm:prSet presAssocID="{E9CB1ABD-13E1-40E8-9703-80D3573BA496}" presName="rootText" presStyleLbl="node1" presStyleIdx="0" presStyleCnt="4"/>
      <dgm:spPr/>
    </dgm:pt>
    <dgm:pt modelId="{363E9779-A23A-4F5F-A650-0EB53205D7C5}" type="pres">
      <dgm:prSet presAssocID="{E9CB1ABD-13E1-40E8-9703-80D3573BA496}" presName="rootConnector" presStyleLbl="node1" presStyleIdx="0" presStyleCnt="4"/>
      <dgm:spPr/>
    </dgm:pt>
    <dgm:pt modelId="{88B808BE-B83C-4C72-AA8E-65006EFA2196}" type="pres">
      <dgm:prSet presAssocID="{E9CB1ABD-13E1-40E8-9703-80D3573BA496}" presName="childShape" presStyleCnt="0"/>
      <dgm:spPr/>
    </dgm:pt>
    <dgm:pt modelId="{E573134C-2ED1-469C-95BD-7183B2A7B19B}" type="pres">
      <dgm:prSet presAssocID="{7DA4C2BB-0559-4EAA-82D6-559063812B84}" presName="Name13" presStyleLbl="parChTrans1D2" presStyleIdx="0" presStyleCnt="10"/>
      <dgm:spPr/>
    </dgm:pt>
    <dgm:pt modelId="{8808E6AE-2980-4215-AFF0-07E55390359A}" type="pres">
      <dgm:prSet presAssocID="{7EC66887-6885-4AF2-8C67-3231E0D0A732}" presName="childText" presStyleLbl="bgAcc1" presStyleIdx="0" presStyleCnt="10">
        <dgm:presLayoutVars>
          <dgm:bulletEnabled val="1"/>
        </dgm:presLayoutVars>
      </dgm:prSet>
      <dgm:spPr/>
    </dgm:pt>
    <dgm:pt modelId="{4DA37EC2-5430-4355-B9F9-779540E4BB43}" type="pres">
      <dgm:prSet presAssocID="{B65F3B86-F269-42CE-8307-0966B7506498}" presName="Name13" presStyleLbl="parChTrans1D2" presStyleIdx="1" presStyleCnt="10"/>
      <dgm:spPr/>
    </dgm:pt>
    <dgm:pt modelId="{F2105CB2-CE8B-48F4-86D5-6665BF286383}" type="pres">
      <dgm:prSet presAssocID="{B450979B-5AF9-4117-9380-2F831E6627FE}" presName="childText" presStyleLbl="bgAcc1" presStyleIdx="1" presStyleCnt="10" custScaleX="99589" custScaleY="105781" custLinFactNeighborX="4709" custLinFactNeighborY="7892">
        <dgm:presLayoutVars>
          <dgm:bulletEnabled val="1"/>
        </dgm:presLayoutVars>
      </dgm:prSet>
      <dgm:spPr/>
    </dgm:pt>
    <dgm:pt modelId="{5896F6BD-FC5B-40D1-B580-0E0E164BE314}" type="pres">
      <dgm:prSet presAssocID="{A133A320-AC35-4618-9D4B-6F422796224B}" presName="Name13" presStyleLbl="parChTrans1D2" presStyleIdx="2" presStyleCnt="10"/>
      <dgm:spPr/>
    </dgm:pt>
    <dgm:pt modelId="{76C81940-C025-4162-A550-509C89A32531}" type="pres">
      <dgm:prSet presAssocID="{926909CB-511F-4D1F-95E9-1F243DD87B8C}" presName="childText" presStyleLbl="bgAcc1" presStyleIdx="2" presStyleCnt="10" custScaleY="95427" custLinFactNeighborX="4709" custLinFactNeighborY="-1346">
        <dgm:presLayoutVars>
          <dgm:bulletEnabled val="1"/>
        </dgm:presLayoutVars>
      </dgm:prSet>
      <dgm:spPr/>
    </dgm:pt>
    <dgm:pt modelId="{E9D6E059-1989-4AC5-B119-6C3B6E88B730}" type="pres">
      <dgm:prSet presAssocID="{8B6D5797-FAA6-4A6D-A397-D42EAFACE12B}" presName="root" presStyleCnt="0"/>
      <dgm:spPr/>
    </dgm:pt>
    <dgm:pt modelId="{3EB725F3-F26C-41B5-8A05-1D5714F02DF3}" type="pres">
      <dgm:prSet presAssocID="{8B6D5797-FAA6-4A6D-A397-D42EAFACE12B}" presName="rootComposite" presStyleCnt="0"/>
      <dgm:spPr/>
    </dgm:pt>
    <dgm:pt modelId="{F548C07E-A4C3-45A8-A20E-F6CF1E36410A}" type="pres">
      <dgm:prSet presAssocID="{8B6D5797-FAA6-4A6D-A397-D42EAFACE12B}" presName="rootText" presStyleLbl="node1" presStyleIdx="1" presStyleCnt="4"/>
      <dgm:spPr/>
    </dgm:pt>
    <dgm:pt modelId="{94C95AC5-9CC8-4BB4-81F5-64A17DD5E830}" type="pres">
      <dgm:prSet presAssocID="{8B6D5797-FAA6-4A6D-A397-D42EAFACE12B}" presName="rootConnector" presStyleLbl="node1" presStyleIdx="1" presStyleCnt="4"/>
      <dgm:spPr/>
    </dgm:pt>
    <dgm:pt modelId="{FACAA133-5070-46B3-94AB-A14EF355E67D}" type="pres">
      <dgm:prSet presAssocID="{8B6D5797-FAA6-4A6D-A397-D42EAFACE12B}" presName="childShape" presStyleCnt="0"/>
      <dgm:spPr/>
    </dgm:pt>
    <dgm:pt modelId="{C9033430-1959-4216-ADFD-B405F05D5F91}" type="pres">
      <dgm:prSet presAssocID="{212B6CDA-5824-459F-A0BE-CD454012F3DF}" presName="Name13" presStyleLbl="parChTrans1D2" presStyleIdx="3" presStyleCnt="10"/>
      <dgm:spPr/>
    </dgm:pt>
    <dgm:pt modelId="{C644E01A-7C1B-49B6-BE18-CD003240CF0A}" type="pres">
      <dgm:prSet presAssocID="{4001FF0C-5F9F-429A-89F7-13A19A684E0F}" presName="childText" presStyleLbl="bgAcc1" presStyleIdx="3" presStyleCnt="10">
        <dgm:presLayoutVars>
          <dgm:bulletEnabled val="1"/>
        </dgm:presLayoutVars>
      </dgm:prSet>
      <dgm:spPr/>
    </dgm:pt>
    <dgm:pt modelId="{1621F7EF-C2E2-45E5-9B4E-95DB381E9986}" type="pres">
      <dgm:prSet presAssocID="{33F50290-1524-47B1-9E15-4E74F9EB4B2A}" presName="Name13" presStyleLbl="parChTrans1D2" presStyleIdx="4" presStyleCnt="10"/>
      <dgm:spPr/>
    </dgm:pt>
    <dgm:pt modelId="{12A8A8F7-21A0-4E33-9705-834AFC24DA8B}" type="pres">
      <dgm:prSet presAssocID="{BB1E257F-ED8F-40A4-9BA7-E8D94FA21A62}" presName="childText" presStyleLbl="bgAcc1" presStyleIdx="4" presStyleCnt="10" custScaleX="126774" custScaleY="110482" custLinFactNeighborX="-1120" custLinFactNeighborY="7896">
        <dgm:presLayoutVars>
          <dgm:bulletEnabled val="1"/>
        </dgm:presLayoutVars>
      </dgm:prSet>
      <dgm:spPr/>
    </dgm:pt>
    <dgm:pt modelId="{161F4779-DC9C-4A41-B248-DF16D3F13E6F}" type="pres">
      <dgm:prSet presAssocID="{91251B16-D3B1-4E62-9336-47E15538381E}" presName="Name13" presStyleLbl="parChTrans1D2" presStyleIdx="5" presStyleCnt="10"/>
      <dgm:spPr/>
    </dgm:pt>
    <dgm:pt modelId="{8F98CE6A-6757-4A75-9FC8-24074B2D1CD1}" type="pres">
      <dgm:prSet presAssocID="{D966DA12-B3A8-4C9F-8ECA-FD408995A85E}" presName="childText" presStyleLbl="bgAcc1" presStyleIdx="5" presStyleCnt="10" custScaleX="118272" custScaleY="124294" custLinFactNeighborX="1941" custLinFactNeighborY="-487">
        <dgm:presLayoutVars>
          <dgm:bulletEnabled val="1"/>
        </dgm:presLayoutVars>
      </dgm:prSet>
      <dgm:spPr/>
    </dgm:pt>
    <dgm:pt modelId="{F854F0E4-1CC7-473E-B363-4BB5E8BE3402}" type="pres">
      <dgm:prSet presAssocID="{953339F6-601B-47A0-B956-A7B16B0367F2}" presName="root" presStyleCnt="0"/>
      <dgm:spPr/>
    </dgm:pt>
    <dgm:pt modelId="{FC75264A-04A1-4D80-843C-CC51BA2AED42}" type="pres">
      <dgm:prSet presAssocID="{953339F6-601B-47A0-B956-A7B16B0367F2}" presName="rootComposite" presStyleCnt="0"/>
      <dgm:spPr/>
    </dgm:pt>
    <dgm:pt modelId="{6FA50406-5850-4786-A7AF-A9408813B961}" type="pres">
      <dgm:prSet presAssocID="{953339F6-601B-47A0-B956-A7B16B0367F2}" presName="rootText" presStyleLbl="node1" presStyleIdx="2" presStyleCnt="4"/>
      <dgm:spPr/>
    </dgm:pt>
    <dgm:pt modelId="{8844E96A-D5FB-40EF-B9F9-894826843B74}" type="pres">
      <dgm:prSet presAssocID="{953339F6-601B-47A0-B956-A7B16B0367F2}" presName="rootConnector" presStyleLbl="node1" presStyleIdx="2" presStyleCnt="4"/>
      <dgm:spPr/>
    </dgm:pt>
    <dgm:pt modelId="{AC26055F-8F35-4D22-B8DB-6910C4AB4E7D}" type="pres">
      <dgm:prSet presAssocID="{953339F6-601B-47A0-B956-A7B16B0367F2}" presName="childShape" presStyleCnt="0"/>
      <dgm:spPr/>
    </dgm:pt>
    <dgm:pt modelId="{18464A46-2206-46A1-90E7-09A2926C1631}" type="pres">
      <dgm:prSet presAssocID="{725C3BCA-57FF-4C7A-88B2-5E4D2E080469}" presName="Name13" presStyleLbl="parChTrans1D2" presStyleIdx="6" presStyleCnt="10"/>
      <dgm:spPr/>
    </dgm:pt>
    <dgm:pt modelId="{641CB884-3194-44EF-A669-A48070E95A0A}" type="pres">
      <dgm:prSet presAssocID="{96F965DC-270C-4660-8953-9D2C7DA6963A}" presName="childText" presStyleLbl="bgAcc1" presStyleIdx="6" presStyleCnt="10">
        <dgm:presLayoutVars>
          <dgm:bulletEnabled val="1"/>
        </dgm:presLayoutVars>
      </dgm:prSet>
      <dgm:spPr/>
    </dgm:pt>
    <dgm:pt modelId="{15B500AD-0697-4826-A928-4D9920CEA1DF}" type="pres">
      <dgm:prSet presAssocID="{A4912F44-2248-4C85-B2DF-344D9FE594D9}" presName="Name13" presStyleLbl="parChTrans1D2" presStyleIdx="7" presStyleCnt="10"/>
      <dgm:spPr/>
    </dgm:pt>
    <dgm:pt modelId="{D13C6C59-92EC-4985-A628-C52307EBCD95}" type="pres">
      <dgm:prSet presAssocID="{B271F2A2-62EB-4AF9-9378-23D9A9F5981C}" presName="childText" presStyleLbl="bgAcc1" presStyleIdx="7" presStyleCnt="10" custScaleX="134002" custScaleY="309652" custLinFactNeighborX="-842" custLinFactNeighborY="9876">
        <dgm:presLayoutVars>
          <dgm:bulletEnabled val="1"/>
        </dgm:presLayoutVars>
      </dgm:prSet>
      <dgm:spPr/>
    </dgm:pt>
    <dgm:pt modelId="{3DABB3D3-6A87-4DA0-921E-2C8726EA564E}" type="pres">
      <dgm:prSet presAssocID="{AAF75281-3BED-4C71-A6C5-D944D4BEA885}" presName="root" presStyleCnt="0"/>
      <dgm:spPr/>
    </dgm:pt>
    <dgm:pt modelId="{837D48DB-14F9-4838-AA07-52E9300D1DD3}" type="pres">
      <dgm:prSet presAssocID="{AAF75281-3BED-4C71-A6C5-D944D4BEA885}" presName="rootComposite" presStyleCnt="0"/>
      <dgm:spPr/>
    </dgm:pt>
    <dgm:pt modelId="{602926FB-0914-47DF-AE58-25B8534B5B5E}" type="pres">
      <dgm:prSet presAssocID="{AAF75281-3BED-4C71-A6C5-D944D4BEA885}" presName="rootText" presStyleLbl="node1" presStyleIdx="3" presStyleCnt="4"/>
      <dgm:spPr/>
    </dgm:pt>
    <dgm:pt modelId="{885A162A-A29B-41A7-A7E4-4C24AEAE4144}" type="pres">
      <dgm:prSet presAssocID="{AAF75281-3BED-4C71-A6C5-D944D4BEA885}" presName="rootConnector" presStyleLbl="node1" presStyleIdx="3" presStyleCnt="4"/>
      <dgm:spPr/>
    </dgm:pt>
    <dgm:pt modelId="{D60CD391-FE2B-46F0-ABA5-D87825A11BB5}" type="pres">
      <dgm:prSet presAssocID="{AAF75281-3BED-4C71-A6C5-D944D4BEA885}" presName="childShape" presStyleCnt="0"/>
      <dgm:spPr/>
    </dgm:pt>
    <dgm:pt modelId="{82DCB7A1-931F-40D4-9932-F6A9D2B153A9}" type="pres">
      <dgm:prSet presAssocID="{F0427876-881C-411E-BA21-CA213550DF16}" presName="Name13" presStyleLbl="parChTrans1D2" presStyleIdx="8" presStyleCnt="10"/>
      <dgm:spPr/>
    </dgm:pt>
    <dgm:pt modelId="{B57C9241-E45E-401A-A21D-DB875026CE9E}" type="pres">
      <dgm:prSet presAssocID="{065FBCD8-18D5-47E5-8356-ED9409BD349F}" presName="childText" presStyleLbl="bgAcc1" presStyleIdx="8" presStyleCnt="10" custScaleX="133680">
        <dgm:presLayoutVars>
          <dgm:bulletEnabled val="1"/>
        </dgm:presLayoutVars>
      </dgm:prSet>
      <dgm:spPr/>
    </dgm:pt>
    <dgm:pt modelId="{8865415A-014F-41F3-964E-969888277C22}" type="pres">
      <dgm:prSet presAssocID="{1FB14044-6F7D-417B-82BD-8053C8A0AEF5}" presName="Name13" presStyleLbl="parChTrans1D2" presStyleIdx="9" presStyleCnt="10"/>
      <dgm:spPr/>
    </dgm:pt>
    <dgm:pt modelId="{21498283-C844-4CBA-9E45-2A937072B5E1}" type="pres">
      <dgm:prSet presAssocID="{BAFA3C85-BE16-4779-AAA8-5F84703FDADC}" presName="childText" presStyleLbl="bgAcc1" presStyleIdx="9" presStyleCnt="10" custScaleX="111683" custScaleY="192267" custLinFactNeighborX="-3691" custLinFactNeighborY="20950">
        <dgm:presLayoutVars>
          <dgm:bulletEnabled val="1"/>
        </dgm:presLayoutVars>
      </dgm:prSet>
      <dgm:spPr/>
    </dgm:pt>
  </dgm:ptLst>
  <dgm:cxnLst>
    <dgm:cxn modelId="{1B3FD602-EA7F-46F3-B53E-9E1515E0BE43}" srcId="{953339F6-601B-47A0-B956-A7B16B0367F2}" destId="{96F965DC-270C-4660-8953-9D2C7DA6963A}" srcOrd="0" destOrd="0" parTransId="{725C3BCA-57FF-4C7A-88B2-5E4D2E080469}" sibTransId="{FB4E09A0-115D-4CE4-9294-006EBB826A9A}"/>
    <dgm:cxn modelId="{7545FA06-DF00-4FAE-8B8E-740B8A121F85}" srcId="{AAF75281-3BED-4C71-A6C5-D944D4BEA885}" destId="{065FBCD8-18D5-47E5-8356-ED9409BD349F}" srcOrd="0" destOrd="0" parTransId="{F0427876-881C-411E-BA21-CA213550DF16}" sibTransId="{38EEA78E-EAE8-4AA5-9B6B-D78513D6BCCF}"/>
    <dgm:cxn modelId="{E728EF0C-D3C9-4D32-9696-53331FA4DAD5}" srcId="{E9CB1ABD-13E1-40E8-9703-80D3573BA496}" destId="{B450979B-5AF9-4117-9380-2F831E6627FE}" srcOrd="1" destOrd="0" parTransId="{B65F3B86-F269-42CE-8307-0966B7506498}" sibTransId="{9BD0FC73-6B92-47C5-B267-CDA7514A91EE}"/>
    <dgm:cxn modelId="{1AAB7A12-C959-4497-A940-7634DCFF7322}" srcId="{8B6D5797-FAA6-4A6D-A397-D42EAFACE12B}" destId="{4001FF0C-5F9F-429A-89F7-13A19A684E0F}" srcOrd="0" destOrd="0" parTransId="{212B6CDA-5824-459F-A0BE-CD454012F3DF}" sibTransId="{534B3524-C84B-4DD8-ABE6-3E8F24B362BC}"/>
    <dgm:cxn modelId="{0BBB9F14-5EF0-4457-9D3D-9F85A6725242}" srcId="{8B6D5797-FAA6-4A6D-A397-D42EAFACE12B}" destId="{BB1E257F-ED8F-40A4-9BA7-E8D94FA21A62}" srcOrd="1" destOrd="0" parTransId="{33F50290-1524-47B1-9E15-4E74F9EB4B2A}" sibTransId="{6B59E512-5086-490B-9EBD-07E155EE49E8}"/>
    <dgm:cxn modelId="{F9FC5427-D5DD-487C-96CE-6DF3C0361B85}" type="presOf" srcId="{96F965DC-270C-4660-8953-9D2C7DA6963A}" destId="{641CB884-3194-44EF-A669-A48070E95A0A}" srcOrd="0" destOrd="0" presId="urn:microsoft.com/office/officeart/2005/8/layout/hierarchy3"/>
    <dgm:cxn modelId="{C5B2CE29-1082-460C-9224-20E45C61B4D2}" type="presOf" srcId="{212B6CDA-5824-459F-A0BE-CD454012F3DF}" destId="{C9033430-1959-4216-ADFD-B405F05D5F91}" srcOrd="0" destOrd="0" presId="urn:microsoft.com/office/officeart/2005/8/layout/hierarchy3"/>
    <dgm:cxn modelId="{7E826A2E-C9EA-496C-BF22-1DB1DDE37829}" type="presOf" srcId="{4CD2BC1B-5DE7-4464-ABE0-C2C736FE6E62}" destId="{97267DB6-AA8A-44B1-ADE8-8C03E8291435}" srcOrd="0" destOrd="0" presId="urn:microsoft.com/office/officeart/2005/8/layout/hierarchy3"/>
    <dgm:cxn modelId="{598CDD3B-4565-4CC7-BA76-0EEC5DC3FEA2}" type="presOf" srcId="{91251B16-D3B1-4E62-9336-47E15538381E}" destId="{161F4779-DC9C-4A41-B248-DF16D3F13E6F}" srcOrd="0" destOrd="0" presId="urn:microsoft.com/office/officeart/2005/8/layout/hierarchy3"/>
    <dgm:cxn modelId="{C2EBB15E-970B-424F-9D46-B1E6D52C5928}" type="presOf" srcId="{E9CB1ABD-13E1-40E8-9703-80D3573BA496}" destId="{363E9779-A23A-4F5F-A650-0EB53205D7C5}" srcOrd="1" destOrd="0" presId="urn:microsoft.com/office/officeart/2005/8/layout/hierarchy3"/>
    <dgm:cxn modelId="{B3B10F60-E36E-4C56-83B0-3BDB6BC9ADA1}" type="presOf" srcId="{B450979B-5AF9-4117-9380-2F831E6627FE}" destId="{F2105CB2-CE8B-48F4-86D5-6665BF286383}" srcOrd="0" destOrd="0" presId="urn:microsoft.com/office/officeart/2005/8/layout/hierarchy3"/>
    <dgm:cxn modelId="{99FB9B61-DA4E-433F-B54C-A9A00144FD0B}" type="presOf" srcId="{953339F6-601B-47A0-B956-A7B16B0367F2}" destId="{8844E96A-D5FB-40EF-B9F9-894826843B74}" srcOrd="1" destOrd="0" presId="urn:microsoft.com/office/officeart/2005/8/layout/hierarchy3"/>
    <dgm:cxn modelId="{7D478349-866C-4AAC-9D09-565A61DB1612}" type="presOf" srcId="{B65F3B86-F269-42CE-8307-0966B7506498}" destId="{4DA37EC2-5430-4355-B9F9-779540E4BB43}" srcOrd="0" destOrd="0" presId="urn:microsoft.com/office/officeart/2005/8/layout/hierarchy3"/>
    <dgm:cxn modelId="{B8FDA06B-6F69-4D50-95F5-EB697C2D23C4}" type="presOf" srcId="{A133A320-AC35-4618-9D4B-6F422796224B}" destId="{5896F6BD-FC5B-40D1-B580-0E0E164BE314}" srcOrd="0" destOrd="0" presId="urn:microsoft.com/office/officeart/2005/8/layout/hierarchy3"/>
    <dgm:cxn modelId="{C5B3F46B-FBB1-468C-A2B8-037C9E5C279C}" type="presOf" srcId="{725C3BCA-57FF-4C7A-88B2-5E4D2E080469}" destId="{18464A46-2206-46A1-90E7-09A2926C1631}" srcOrd="0" destOrd="0" presId="urn:microsoft.com/office/officeart/2005/8/layout/hierarchy3"/>
    <dgm:cxn modelId="{A1EF5071-19B2-45B5-8BFA-89E3CBB72654}" type="presOf" srcId="{8B6D5797-FAA6-4A6D-A397-D42EAFACE12B}" destId="{F548C07E-A4C3-45A8-A20E-F6CF1E36410A}" srcOrd="0" destOrd="0" presId="urn:microsoft.com/office/officeart/2005/8/layout/hierarchy3"/>
    <dgm:cxn modelId="{36B93154-EDC4-4D6E-9E93-7576FD6015E3}" type="presOf" srcId="{8B6D5797-FAA6-4A6D-A397-D42EAFACE12B}" destId="{94C95AC5-9CC8-4BB4-81F5-64A17DD5E830}" srcOrd="1" destOrd="0" presId="urn:microsoft.com/office/officeart/2005/8/layout/hierarchy3"/>
    <dgm:cxn modelId="{5EC62B57-C463-4B38-B4B6-FD8DBE809748}" type="presOf" srcId="{BB1E257F-ED8F-40A4-9BA7-E8D94FA21A62}" destId="{12A8A8F7-21A0-4E33-9705-834AFC24DA8B}" srcOrd="0" destOrd="0" presId="urn:microsoft.com/office/officeart/2005/8/layout/hierarchy3"/>
    <dgm:cxn modelId="{10DE7478-563F-4A51-AA4A-03EC6C671CC6}" srcId="{E9CB1ABD-13E1-40E8-9703-80D3573BA496}" destId="{926909CB-511F-4D1F-95E9-1F243DD87B8C}" srcOrd="2" destOrd="0" parTransId="{A133A320-AC35-4618-9D4B-6F422796224B}" sibTransId="{108AE03E-B96D-4712-9F8D-8B0432D45DEF}"/>
    <dgm:cxn modelId="{50C2D57D-7F10-4148-91AA-BED68C4ACCCC}" type="presOf" srcId="{4001FF0C-5F9F-429A-89F7-13A19A684E0F}" destId="{C644E01A-7C1B-49B6-BE18-CD003240CF0A}" srcOrd="0" destOrd="0" presId="urn:microsoft.com/office/officeart/2005/8/layout/hierarchy3"/>
    <dgm:cxn modelId="{4B323F82-B959-4414-9D0A-FCA33D582C53}" type="presOf" srcId="{F0427876-881C-411E-BA21-CA213550DF16}" destId="{82DCB7A1-931F-40D4-9932-F6A9D2B153A9}" srcOrd="0" destOrd="0" presId="urn:microsoft.com/office/officeart/2005/8/layout/hierarchy3"/>
    <dgm:cxn modelId="{F8437983-2A69-4CF5-936B-B6014A807D02}" srcId="{4CD2BC1B-5DE7-4464-ABE0-C2C736FE6E62}" destId="{8B6D5797-FAA6-4A6D-A397-D42EAFACE12B}" srcOrd="1" destOrd="0" parTransId="{EC782EA3-7634-4255-A33C-FFC03B4F96E6}" sibTransId="{E72C5F09-68E1-4170-9C8F-F04B5B4E5B86}"/>
    <dgm:cxn modelId="{783D6285-57A7-4505-AE3C-C0623CB214D2}" type="presOf" srcId="{33F50290-1524-47B1-9E15-4E74F9EB4B2A}" destId="{1621F7EF-C2E2-45E5-9B4E-95DB381E9986}" srcOrd="0" destOrd="0" presId="urn:microsoft.com/office/officeart/2005/8/layout/hierarchy3"/>
    <dgm:cxn modelId="{FA54E885-1746-466E-9990-A2DAC86CA187}" type="presOf" srcId="{AAF75281-3BED-4C71-A6C5-D944D4BEA885}" destId="{885A162A-A29B-41A7-A7E4-4C24AEAE4144}" srcOrd="1" destOrd="0" presId="urn:microsoft.com/office/officeart/2005/8/layout/hierarchy3"/>
    <dgm:cxn modelId="{5F100386-DDB1-4E29-82A0-4C401887D2F9}" srcId="{AAF75281-3BED-4C71-A6C5-D944D4BEA885}" destId="{BAFA3C85-BE16-4779-AAA8-5F84703FDADC}" srcOrd="1" destOrd="0" parTransId="{1FB14044-6F7D-417B-82BD-8053C8A0AEF5}" sibTransId="{6EF559F6-CC6E-403D-9989-7E366CC1EA65}"/>
    <dgm:cxn modelId="{CCFAE897-0D0C-4FAB-B03E-2DE2F3C6D4CC}" srcId="{4CD2BC1B-5DE7-4464-ABE0-C2C736FE6E62}" destId="{953339F6-601B-47A0-B956-A7B16B0367F2}" srcOrd="2" destOrd="0" parTransId="{2FC21960-1727-4B58-A638-87D92BA2FD8D}" sibTransId="{2AF6A022-D1EE-49C0-A0AF-9666F04BDE80}"/>
    <dgm:cxn modelId="{8AD9F999-74E0-4682-9725-EC0DB0F0E348}" type="presOf" srcId="{953339F6-601B-47A0-B956-A7B16B0367F2}" destId="{6FA50406-5850-4786-A7AF-A9408813B961}" srcOrd="0" destOrd="0" presId="urn:microsoft.com/office/officeart/2005/8/layout/hierarchy3"/>
    <dgm:cxn modelId="{9BEAF69C-2770-4C36-91B5-BBE345513960}" type="presOf" srcId="{7DA4C2BB-0559-4EAA-82D6-559063812B84}" destId="{E573134C-2ED1-469C-95BD-7183B2A7B19B}" srcOrd="0" destOrd="0" presId="urn:microsoft.com/office/officeart/2005/8/layout/hierarchy3"/>
    <dgm:cxn modelId="{0DBF039D-01F6-4D6E-ADD8-D884A9F96431}" srcId="{4CD2BC1B-5DE7-4464-ABE0-C2C736FE6E62}" destId="{AAF75281-3BED-4C71-A6C5-D944D4BEA885}" srcOrd="3" destOrd="0" parTransId="{A20369F2-E9F6-4F98-8C4C-1FE2F836D912}" sibTransId="{636DFBDE-D969-494A-907D-AC9F32BF2BFA}"/>
    <dgm:cxn modelId="{9095DB9D-F779-44EF-8638-951AC73D99F7}" type="presOf" srcId="{B271F2A2-62EB-4AF9-9378-23D9A9F5981C}" destId="{D13C6C59-92EC-4985-A628-C52307EBCD95}" srcOrd="0" destOrd="0" presId="urn:microsoft.com/office/officeart/2005/8/layout/hierarchy3"/>
    <dgm:cxn modelId="{2F9BCBA4-4AB8-4B54-B389-6AA55427C372}" type="presOf" srcId="{926909CB-511F-4D1F-95E9-1F243DD87B8C}" destId="{76C81940-C025-4162-A550-509C89A32531}" srcOrd="0" destOrd="0" presId="urn:microsoft.com/office/officeart/2005/8/layout/hierarchy3"/>
    <dgm:cxn modelId="{FB9B31BC-6D36-4E76-97F4-4195D8CE6CBB}" srcId="{953339F6-601B-47A0-B956-A7B16B0367F2}" destId="{B271F2A2-62EB-4AF9-9378-23D9A9F5981C}" srcOrd="1" destOrd="0" parTransId="{A4912F44-2248-4C85-B2DF-344D9FE594D9}" sibTransId="{40CA4587-2558-4B04-BC31-FDDCCE0FA822}"/>
    <dgm:cxn modelId="{4E2B82BE-66C4-402D-94AB-D0EB05E17764}" type="presOf" srcId="{D966DA12-B3A8-4C9F-8ECA-FD408995A85E}" destId="{8F98CE6A-6757-4A75-9FC8-24074B2D1CD1}" srcOrd="0" destOrd="0" presId="urn:microsoft.com/office/officeart/2005/8/layout/hierarchy3"/>
    <dgm:cxn modelId="{453441C0-92E1-4E68-AD33-898E5DA90EC4}" type="presOf" srcId="{A4912F44-2248-4C85-B2DF-344D9FE594D9}" destId="{15B500AD-0697-4826-A928-4D9920CEA1DF}" srcOrd="0" destOrd="0" presId="urn:microsoft.com/office/officeart/2005/8/layout/hierarchy3"/>
    <dgm:cxn modelId="{E19167C8-7BED-4763-AD44-F90A558690F3}" srcId="{4CD2BC1B-5DE7-4464-ABE0-C2C736FE6E62}" destId="{E9CB1ABD-13E1-40E8-9703-80D3573BA496}" srcOrd="0" destOrd="0" parTransId="{F32C88E6-361B-4593-AB2E-923B4CCAB3E3}" sibTransId="{1A66F487-0211-4209-A854-0F6C6EEB971F}"/>
    <dgm:cxn modelId="{3C0B53C8-8FB4-4CCB-B69E-7B2DE5172767}" type="presOf" srcId="{1FB14044-6F7D-417B-82BD-8053C8A0AEF5}" destId="{8865415A-014F-41F3-964E-969888277C22}" srcOrd="0" destOrd="0" presId="urn:microsoft.com/office/officeart/2005/8/layout/hierarchy3"/>
    <dgm:cxn modelId="{0182BCD3-3A8A-4CB2-9577-94EA3C74D914}" type="presOf" srcId="{E9CB1ABD-13E1-40E8-9703-80D3573BA496}" destId="{D0560748-B34A-4338-9F03-05A1BEE141DD}" srcOrd="0" destOrd="0" presId="urn:microsoft.com/office/officeart/2005/8/layout/hierarchy3"/>
    <dgm:cxn modelId="{F766D4D6-6F90-4EED-BC72-20DA8283B02D}" type="presOf" srcId="{7EC66887-6885-4AF2-8C67-3231E0D0A732}" destId="{8808E6AE-2980-4215-AFF0-07E55390359A}" srcOrd="0" destOrd="0" presId="urn:microsoft.com/office/officeart/2005/8/layout/hierarchy3"/>
    <dgm:cxn modelId="{103551DE-0FF4-4ECC-A244-B15B2BE48219}" srcId="{E9CB1ABD-13E1-40E8-9703-80D3573BA496}" destId="{7EC66887-6885-4AF2-8C67-3231E0D0A732}" srcOrd="0" destOrd="0" parTransId="{7DA4C2BB-0559-4EAA-82D6-559063812B84}" sibTransId="{2B8502D7-CCF2-4DB0-9025-92D8D2EFA0E7}"/>
    <dgm:cxn modelId="{CCF6EDE6-B14C-4802-88DF-1C3502F998B1}" type="presOf" srcId="{065FBCD8-18D5-47E5-8356-ED9409BD349F}" destId="{B57C9241-E45E-401A-A21D-DB875026CE9E}" srcOrd="0" destOrd="0" presId="urn:microsoft.com/office/officeart/2005/8/layout/hierarchy3"/>
    <dgm:cxn modelId="{83257DE7-A426-4076-A757-ECC2C9D1EF5B}" type="presOf" srcId="{AAF75281-3BED-4C71-A6C5-D944D4BEA885}" destId="{602926FB-0914-47DF-AE58-25B8534B5B5E}" srcOrd="0" destOrd="0" presId="urn:microsoft.com/office/officeart/2005/8/layout/hierarchy3"/>
    <dgm:cxn modelId="{0A679CEE-60FF-45B3-9969-FE4E98E494E4}" type="presOf" srcId="{BAFA3C85-BE16-4779-AAA8-5F84703FDADC}" destId="{21498283-C844-4CBA-9E45-2A937072B5E1}" srcOrd="0" destOrd="0" presId="urn:microsoft.com/office/officeart/2005/8/layout/hierarchy3"/>
    <dgm:cxn modelId="{8FEA60F6-DB9F-4053-9DC4-035C04C03C20}" srcId="{8B6D5797-FAA6-4A6D-A397-D42EAFACE12B}" destId="{D966DA12-B3A8-4C9F-8ECA-FD408995A85E}" srcOrd="2" destOrd="0" parTransId="{91251B16-D3B1-4E62-9336-47E15538381E}" sibTransId="{1E96FFEE-9B45-4E02-A0F8-2042A2E4435E}"/>
    <dgm:cxn modelId="{976E6159-0F37-4C68-878F-E28F8C005551}" type="presParOf" srcId="{97267DB6-AA8A-44B1-ADE8-8C03E8291435}" destId="{86F1340E-8C19-44A4-AA84-57B8631DF4F9}" srcOrd="0" destOrd="0" presId="urn:microsoft.com/office/officeart/2005/8/layout/hierarchy3"/>
    <dgm:cxn modelId="{F533F093-0A0C-4F08-83A8-F656A9A37BE2}" type="presParOf" srcId="{86F1340E-8C19-44A4-AA84-57B8631DF4F9}" destId="{89D29E7B-231C-4A96-A1E9-60921A9E1672}" srcOrd="0" destOrd="0" presId="urn:microsoft.com/office/officeart/2005/8/layout/hierarchy3"/>
    <dgm:cxn modelId="{5B3EB8F6-ED00-43D7-BBF5-2BEFB8982649}" type="presParOf" srcId="{89D29E7B-231C-4A96-A1E9-60921A9E1672}" destId="{D0560748-B34A-4338-9F03-05A1BEE141DD}" srcOrd="0" destOrd="0" presId="urn:microsoft.com/office/officeart/2005/8/layout/hierarchy3"/>
    <dgm:cxn modelId="{F00323D3-0AB9-453F-9EBB-1A1EBB47DB73}" type="presParOf" srcId="{89D29E7B-231C-4A96-A1E9-60921A9E1672}" destId="{363E9779-A23A-4F5F-A650-0EB53205D7C5}" srcOrd="1" destOrd="0" presId="urn:microsoft.com/office/officeart/2005/8/layout/hierarchy3"/>
    <dgm:cxn modelId="{692B71EE-348F-4946-AAF8-6A959F41190A}" type="presParOf" srcId="{86F1340E-8C19-44A4-AA84-57B8631DF4F9}" destId="{88B808BE-B83C-4C72-AA8E-65006EFA2196}" srcOrd="1" destOrd="0" presId="urn:microsoft.com/office/officeart/2005/8/layout/hierarchy3"/>
    <dgm:cxn modelId="{B53EBD14-6FEC-4831-8C19-17A656F35F6F}" type="presParOf" srcId="{88B808BE-B83C-4C72-AA8E-65006EFA2196}" destId="{E573134C-2ED1-469C-95BD-7183B2A7B19B}" srcOrd="0" destOrd="0" presId="urn:microsoft.com/office/officeart/2005/8/layout/hierarchy3"/>
    <dgm:cxn modelId="{E62BBA0F-EE21-4556-80B3-BFAE701CE081}" type="presParOf" srcId="{88B808BE-B83C-4C72-AA8E-65006EFA2196}" destId="{8808E6AE-2980-4215-AFF0-07E55390359A}" srcOrd="1" destOrd="0" presId="urn:microsoft.com/office/officeart/2005/8/layout/hierarchy3"/>
    <dgm:cxn modelId="{4D3AB6C7-415E-4F08-8BC7-1AC72F63C245}" type="presParOf" srcId="{88B808BE-B83C-4C72-AA8E-65006EFA2196}" destId="{4DA37EC2-5430-4355-B9F9-779540E4BB43}" srcOrd="2" destOrd="0" presId="urn:microsoft.com/office/officeart/2005/8/layout/hierarchy3"/>
    <dgm:cxn modelId="{B69B38E6-7E54-4597-BAB4-83B16FAC67D9}" type="presParOf" srcId="{88B808BE-B83C-4C72-AA8E-65006EFA2196}" destId="{F2105CB2-CE8B-48F4-86D5-6665BF286383}" srcOrd="3" destOrd="0" presId="urn:microsoft.com/office/officeart/2005/8/layout/hierarchy3"/>
    <dgm:cxn modelId="{EDB39268-F036-4AE5-A56C-D1ABB6AAABC6}" type="presParOf" srcId="{88B808BE-B83C-4C72-AA8E-65006EFA2196}" destId="{5896F6BD-FC5B-40D1-B580-0E0E164BE314}" srcOrd="4" destOrd="0" presId="urn:microsoft.com/office/officeart/2005/8/layout/hierarchy3"/>
    <dgm:cxn modelId="{274E040A-E5FB-418F-87D4-8A8013B30008}" type="presParOf" srcId="{88B808BE-B83C-4C72-AA8E-65006EFA2196}" destId="{76C81940-C025-4162-A550-509C89A32531}" srcOrd="5" destOrd="0" presId="urn:microsoft.com/office/officeart/2005/8/layout/hierarchy3"/>
    <dgm:cxn modelId="{49C4D96F-CED2-428B-B4FD-B571B87B4392}" type="presParOf" srcId="{97267DB6-AA8A-44B1-ADE8-8C03E8291435}" destId="{E9D6E059-1989-4AC5-B119-6C3B6E88B730}" srcOrd="1" destOrd="0" presId="urn:microsoft.com/office/officeart/2005/8/layout/hierarchy3"/>
    <dgm:cxn modelId="{18C5DCC9-540E-4E99-B70E-D23913E6DA1F}" type="presParOf" srcId="{E9D6E059-1989-4AC5-B119-6C3B6E88B730}" destId="{3EB725F3-F26C-41B5-8A05-1D5714F02DF3}" srcOrd="0" destOrd="0" presId="urn:microsoft.com/office/officeart/2005/8/layout/hierarchy3"/>
    <dgm:cxn modelId="{CEB5DE72-9610-441E-B7AB-46FAFCF8EC6C}" type="presParOf" srcId="{3EB725F3-F26C-41B5-8A05-1D5714F02DF3}" destId="{F548C07E-A4C3-45A8-A20E-F6CF1E36410A}" srcOrd="0" destOrd="0" presId="urn:microsoft.com/office/officeart/2005/8/layout/hierarchy3"/>
    <dgm:cxn modelId="{0210EB02-743C-4922-8BEA-A4515EF3E0E0}" type="presParOf" srcId="{3EB725F3-F26C-41B5-8A05-1D5714F02DF3}" destId="{94C95AC5-9CC8-4BB4-81F5-64A17DD5E830}" srcOrd="1" destOrd="0" presId="urn:microsoft.com/office/officeart/2005/8/layout/hierarchy3"/>
    <dgm:cxn modelId="{932139F4-B9DC-443B-B41F-A370F74A50BA}" type="presParOf" srcId="{E9D6E059-1989-4AC5-B119-6C3B6E88B730}" destId="{FACAA133-5070-46B3-94AB-A14EF355E67D}" srcOrd="1" destOrd="0" presId="urn:microsoft.com/office/officeart/2005/8/layout/hierarchy3"/>
    <dgm:cxn modelId="{4DCE8C35-D565-4365-9173-32B604DF06DD}" type="presParOf" srcId="{FACAA133-5070-46B3-94AB-A14EF355E67D}" destId="{C9033430-1959-4216-ADFD-B405F05D5F91}" srcOrd="0" destOrd="0" presId="urn:microsoft.com/office/officeart/2005/8/layout/hierarchy3"/>
    <dgm:cxn modelId="{F0767835-62EC-4431-9E30-0DC1CF0F7D76}" type="presParOf" srcId="{FACAA133-5070-46B3-94AB-A14EF355E67D}" destId="{C644E01A-7C1B-49B6-BE18-CD003240CF0A}" srcOrd="1" destOrd="0" presId="urn:microsoft.com/office/officeart/2005/8/layout/hierarchy3"/>
    <dgm:cxn modelId="{07154DCD-1719-4199-825D-2273F7680248}" type="presParOf" srcId="{FACAA133-5070-46B3-94AB-A14EF355E67D}" destId="{1621F7EF-C2E2-45E5-9B4E-95DB381E9986}" srcOrd="2" destOrd="0" presId="urn:microsoft.com/office/officeart/2005/8/layout/hierarchy3"/>
    <dgm:cxn modelId="{9FD9EBF5-8B67-4C06-BD0C-F34AB90A3AD6}" type="presParOf" srcId="{FACAA133-5070-46B3-94AB-A14EF355E67D}" destId="{12A8A8F7-21A0-4E33-9705-834AFC24DA8B}" srcOrd="3" destOrd="0" presId="urn:microsoft.com/office/officeart/2005/8/layout/hierarchy3"/>
    <dgm:cxn modelId="{D5AB58A8-7A7C-4C16-B722-3BA0C0CCD366}" type="presParOf" srcId="{FACAA133-5070-46B3-94AB-A14EF355E67D}" destId="{161F4779-DC9C-4A41-B248-DF16D3F13E6F}" srcOrd="4" destOrd="0" presId="urn:microsoft.com/office/officeart/2005/8/layout/hierarchy3"/>
    <dgm:cxn modelId="{39CE148D-2B7D-42EA-9A2B-42AAECEE7582}" type="presParOf" srcId="{FACAA133-5070-46B3-94AB-A14EF355E67D}" destId="{8F98CE6A-6757-4A75-9FC8-24074B2D1CD1}" srcOrd="5" destOrd="0" presId="urn:microsoft.com/office/officeart/2005/8/layout/hierarchy3"/>
    <dgm:cxn modelId="{EA306051-F53C-43E0-BF78-9B2AC5AF0E1B}" type="presParOf" srcId="{97267DB6-AA8A-44B1-ADE8-8C03E8291435}" destId="{F854F0E4-1CC7-473E-B363-4BB5E8BE3402}" srcOrd="2" destOrd="0" presId="urn:microsoft.com/office/officeart/2005/8/layout/hierarchy3"/>
    <dgm:cxn modelId="{C0493D51-0DAA-4662-A591-F830A0A73278}" type="presParOf" srcId="{F854F0E4-1CC7-473E-B363-4BB5E8BE3402}" destId="{FC75264A-04A1-4D80-843C-CC51BA2AED42}" srcOrd="0" destOrd="0" presId="urn:microsoft.com/office/officeart/2005/8/layout/hierarchy3"/>
    <dgm:cxn modelId="{70904A40-9701-4DE2-9C63-A5F70901C9AD}" type="presParOf" srcId="{FC75264A-04A1-4D80-843C-CC51BA2AED42}" destId="{6FA50406-5850-4786-A7AF-A9408813B961}" srcOrd="0" destOrd="0" presId="urn:microsoft.com/office/officeart/2005/8/layout/hierarchy3"/>
    <dgm:cxn modelId="{E482CB35-25D1-43C9-8C77-7A2556E526BC}" type="presParOf" srcId="{FC75264A-04A1-4D80-843C-CC51BA2AED42}" destId="{8844E96A-D5FB-40EF-B9F9-894826843B74}" srcOrd="1" destOrd="0" presId="urn:microsoft.com/office/officeart/2005/8/layout/hierarchy3"/>
    <dgm:cxn modelId="{07755C65-7F53-4BE9-94E5-6A0446DDF1F9}" type="presParOf" srcId="{F854F0E4-1CC7-473E-B363-4BB5E8BE3402}" destId="{AC26055F-8F35-4D22-B8DB-6910C4AB4E7D}" srcOrd="1" destOrd="0" presId="urn:microsoft.com/office/officeart/2005/8/layout/hierarchy3"/>
    <dgm:cxn modelId="{7353574F-C07E-47AD-AE12-3A3B1A39C028}" type="presParOf" srcId="{AC26055F-8F35-4D22-B8DB-6910C4AB4E7D}" destId="{18464A46-2206-46A1-90E7-09A2926C1631}" srcOrd="0" destOrd="0" presId="urn:microsoft.com/office/officeart/2005/8/layout/hierarchy3"/>
    <dgm:cxn modelId="{346AD631-5658-481E-98DD-80006F49BA82}" type="presParOf" srcId="{AC26055F-8F35-4D22-B8DB-6910C4AB4E7D}" destId="{641CB884-3194-44EF-A669-A48070E95A0A}" srcOrd="1" destOrd="0" presId="urn:microsoft.com/office/officeart/2005/8/layout/hierarchy3"/>
    <dgm:cxn modelId="{D82B914F-92A8-4496-86EE-8C2DDAEEA54D}" type="presParOf" srcId="{AC26055F-8F35-4D22-B8DB-6910C4AB4E7D}" destId="{15B500AD-0697-4826-A928-4D9920CEA1DF}" srcOrd="2" destOrd="0" presId="urn:microsoft.com/office/officeart/2005/8/layout/hierarchy3"/>
    <dgm:cxn modelId="{49205C9E-8C97-4ED5-81B2-7E8D949D5EC7}" type="presParOf" srcId="{AC26055F-8F35-4D22-B8DB-6910C4AB4E7D}" destId="{D13C6C59-92EC-4985-A628-C52307EBCD95}" srcOrd="3" destOrd="0" presId="urn:microsoft.com/office/officeart/2005/8/layout/hierarchy3"/>
    <dgm:cxn modelId="{BC286589-FF4F-40A8-AC85-F9ECB23CA538}" type="presParOf" srcId="{97267DB6-AA8A-44B1-ADE8-8C03E8291435}" destId="{3DABB3D3-6A87-4DA0-921E-2C8726EA564E}" srcOrd="3" destOrd="0" presId="urn:microsoft.com/office/officeart/2005/8/layout/hierarchy3"/>
    <dgm:cxn modelId="{7D6757B9-6EAB-471C-8E80-5A8B10186929}" type="presParOf" srcId="{3DABB3D3-6A87-4DA0-921E-2C8726EA564E}" destId="{837D48DB-14F9-4838-AA07-52E9300D1DD3}" srcOrd="0" destOrd="0" presId="urn:microsoft.com/office/officeart/2005/8/layout/hierarchy3"/>
    <dgm:cxn modelId="{13D13BEE-15D8-4FE1-8E4E-2E9DC107A473}" type="presParOf" srcId="{837D48DB-14F9-4838-AA07-52E9300D1DD3}" destId="{602926FB-0914-47DF-AE58-25B8534B5B5E}" srcOrd="0" destOrd="0" presId="urn:microsoft.com/office/officeart/2005/8/layout/hierarchy3"/>
    <dgm:cxn modelId="{2FC50F65-9D45-4ED7-9969-EAEE604BB35F}" type="presParOf" srcId="{837D48DB-14F9-4838-AA07-52E9300D1DD3}" destId="{885A162A-A29B-41A7-A7E4-4C24AEAE4144}" srcOrd="1" destOrd="0" presId="urn:microsoft.com/office/officeart/2005/8/layout/hierarchy3"/>
    <dgm:cxn modelId="{01AA2DF0-0DAD-4F19-9BAD-0372BDF90E34}" type="presParOf" srcId="{3DABB3D3-6A87-4DA0-921E-2C8726EA564E}" destId="{D60CD391-FE2B-46F0-ABA5-D87825A11BB5}" srcOrd="1" destOrd="0" presId="urn:microsoft.com/office/officeart/2005/8/layout/hierarchy3"/>
    <dgm:cxn modelId="{BF5B8029-34B1-473A-B339-DCD8ACAEA7E2}" type="presParOf" srcId="{D60CD391-FE2B-46F0-ABA5-D87825A11BB5}" destId="{82DCB7A1-931F-40D4-9932-F6A9D2B153A9}" srcOrd="0" destOrd="0" presId="urn:microsoft.com/office/officeart/2005/8/layout/hierarchy3"/>
    <dgm:cxn modelId="{62EC83BD-BB05-4B68-87B5-73AB13001155}" type="presParOf" srcId="{D60CD391-FE2B-46F0-ABA5-D87825A11BB5}" destId="{B57C9241-E45E-401A-A21D-DB875026CE9E}" srcOrd="1" destOrd="0" presId="urn:microsoft.com/office/officeart/2005/8/layout/hierarchy3"/>
    <dgm:cxn modelId="{AF9D4B9F-163A-486F-954D-A4FC3ADFBBC8}" type="presParOf" srcId="{D60CD391-FE2B-46F0-ABA5-D87825A11BB5}" destId="{8865415A-014F-41F3-964E-969888277C22}" srcOrd="2" destOrd="0" presId="urn:microsoft.com/office/officeart/2005/8/layout/hierarchy3"/>
    <dgm:cxn modelId="{4771F6F2-3B6D-493D-8A80-A6D595397EC5}" type="presParOf" srcId="{D60CD391-FE2B-46F0-ABA5-D87825A11BB5}" destId="{21498283-C844-4CBA-9E45-2A937072B5E1}" srcOrd="3"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B0473C-667C-46EB-92A2-F3AFFD09D94C}">
      <dsp:nvSpPr>
        <dsp:cNvPr id="0" name=""/>
        <dsp:cNvSpPr/>
      </dsp:nvSpPr>
      <dsp:spPr>
        <a:xfrm>
          <a:off x="0" y="3602935"/>
          <a:ext cx="6858048" cy="1182564"/>
        </a:xfrm>
        <a:prstGeom prst="rect">
          <a:avLst/>
        </a:prstGeom>
        <a:solidFill>
          <a:schemeClr val="accent2">
            <a:alpha val="76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zh-TW" altLang="en-US" sz="2400" b="1" kern="1200" dirty="0"/>
            <a:t>結案條件</a:t>
          </a:r>
        </a:p>
      </dsp:txBody>
      <dsp:txXfrm>
        <a:off x="0" y="3602935"/>
        <a:ext cx="6858048" cy="638584"/>
      </dsp:txXfrm>
    </dsp:sp>
    <dsp:sp modelId="{3056271C-D86E-4249-B452-7A99972E32D9}">
      <dsp:nvSpPr>
        <dsp:cNvPr id="0" name=""/>
        <dsp:cNvSpPr/>
      </dsp:nvSpPr>
      <dsp:spPr>
        <a:xfrm>
          <a:off x="1031" y="4217869"/>
          <a:ext cx="2973123" cy="543979"/>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20320" rIns="113792" bIns="20320" numCol="1" spcCol="1270" anchor="ctr" anchorCtr="0">
          <a:noAutofit/>
        </a:bodyPr>
        <a:lstStyle/>
        <a:p>
          <a:pPr marL="0" lvl="0" indent="0" algn="ctr" defTabSz="711200">
            <a:lnSpc>
              <a:spcPct val="90000"/>
            </a:lnSpc>
            <a:spcBef>
              <a:spcPct val="0"/>
            </a:spcBef>
            <a:spcAft>
              <a:spcPct val="35000"/>
            </a:spcAft>
            <a:buNone/>
          </a:pPr>
          <a:r>
            <a:rPr lang="zh-TW" sz="1600" b="1" kern="1200" dirty="0"/>
            <a:t>失聯</a:t>
          </a:r>
          <a:r>
            <a:rPr lang="en-US" altLang="zh-TW" sz="1600" b="1" kern="1200" dirty="0"/>
            <a:t>2</a:t>
          </a:r>
          <a:r>
            <a:rPr lang="zh-TW" altLang="en-US" sz="1600" b="1" kern="1200" dirty="0"/>
            <a:t>個 月以上</a:t>
          </a:r>
          <a:endParaRPr lang="en-US" altLang="zh-TW" sz="1600" b="1" kern="1200" dirty="0"/>
        </a:p>
      </dsp:txBody>
      <dsp:txXfrm>
        <a:off x="1031" y="4217869"/>
        <a:ext cx="2973123" cy="543979"/>
      </dsp:txXfrm>
    </dsp:sp>
    <dsp:sp modelId="{B644F46C-79ED-4E8D-BB13-2544F7DBAB9F}">
      <dsp:nvSpPr>
        <dsp:cNvPr id="0" name=""/>
        <dsp:cNvSpPr/>
      </dsp:nvSpPr>
      <dsp:spPr>
        <a:xfrm>
          <a:off x="2974154" y="4217869"/>
          <a:ext cx="2199748" cy="543979"/>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20320" rIns="113792" bIns="2032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zh-TW" altLang="en-US" sz="1600" b="1" kern="1200" dirty="0"/>
            <a:t>入監服刑</a:t>
          </a:r>
        </a:p>
      </dsp:txBody>
      <dsp:txXfrm>
        <a:off x="2974154" y="4217869"/>
        <a:ext cx="2199748" cy="543979"/>
      </dsp:txXfrm>
    </dsp:sp>
    <dsp:sp modelId="{8FC1EA3F-3000-4BA4-B275-C758513B1ACB}">
      <dsp:nvSpPr>
        <dsp:cNvPr id="0" name=""/>
        <dsp:cNvSpPr/>
      </dsp:nvSpPr>
      <dsp:spPr>
        <a:xfrm>
          <a:off x="5173903" y="4217869"/>
          <a:ext cx="1683112" cy="543979"/>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20320" rIns="113792" bIns="20320" numCol="1" spcCol="1270" anchor="ctr" anchorCtr="0">
          <a:noAutofit/>
        </a:bodyPr>
        <a:lstStyle/>
        <a:p>
          <a:pPr marL="0" lvl="0" indent="0" algn="ctr" defTabSz="711200">
            <a:lnSpc>
              <a:spcPct val="90000"/>
            </a:lnSpc>
            <a:spcBef>
              <a:spcPct val="0"/>
            </a:spcBef>
            <a:spcAft>
              <a:spcPct val="35000"/>
            </a:spcAft>
            <a:buNone/>
          </a:pPr>
          <a:r>
            <a:rPr lang="zh-TW" altLang="en-US" sz="1600" b="1" kern="1200" dirty="0"/>
            <a:t>死亡</a:t>
          </a:r>
        </a:p>
      </dsp:txBody>
      <dsp:txXfrm>
        <a:off x="5173903" y="4217869"/>
        <a:ext cx="1683112" cy="543979"/>
      </dsp:txXfrm>
    </dsp:sp>
    <dsp:sp modelId="{159D741C-D88F-4C51-9EA4-1F6745060D17}">
      <dsp:nvSpPr>
        <dsp:cNvPr id="0" name=""/>
        <dsp:cNvSpPr/>
      </dsp:nvSpPr>
      <dsp:spPr>
        <a:xfrm rot="10800000">
          <a:off x="0" y="1801890"/>
          <a:ext cx="6858048" cy="1818783"/>
        </a:xfrm>
        <a:prstGeom prst="upArrowCallout">
          <a:avLst/>
        </a:prstGeom>
        <a:solidFill>
          <a:schemeClr val="accent2">
            <a:alpha val="76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zh-TW" altLang="en-US" sz="2400" b="1" kern="1200" dirty="0"/>
            <a:t>收案對象</a:t>
          </a:r>
        </a:p>
      </dsp:txBody>
      <dsp:txXfrm rot="-10800000">
        <a:off x="0" y="1801890"/>
        <a:ext cx="6858048" cy="638392"/>
      </dsp:txXfrm>
    </dsp:sp>
    <dsp:sp modelId="{A17B2F73-3CA4-4534-9365-02E4E28787E5}">
      <dsp:nvSpPr>
        <dsp:cNvPr id="0" name=""/>
        <dsp:cNvSpPr/>
      </dsp:nvSpPr>
      <dsp:spPr>
        <a:xfrm>
          <a:off x="0" y="2440283"/>
          <a:ext cx="3897835" cy="543816"/>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20320" rIns="113792" bIns="20320" numCol="1" spcCol="1270" anchor="ctr" anchorCtr="0">
          <a:noAutofit/>
        </a:bodyPr>
        <a:lstStyle/>
        <a:p>
          <a:pPr marL="0" lvl="0" indent="0" algn="ctr" defTabSz="711200">
            <a:lnSpc>
              <a:spcPct val="90000"/>
            </a:lnSpc>
            <a:spcBef>
              <a:spcPct val="0"/>
            </a:spcBef>
            <a:spcAft>
              <a:spcPct val="35000"/>
            </a:spcAft>
            <a:buNone/>
          </a:pPr>
          <a:r>
            <a:rPr lang="zh-TW" altLang="en-US" sz="1600" b="1" kern="1200" dirty="0"/>
            <a:t>領有精神分裂症</a:t>
          </a:r>
          <a:r>
            <a:rPr lang="en-US" altLang="zh-TW" sz="1600" b="1" kern="1200" dirty="0"/>
            <a:t>(ICD-9-CM 295)                 </a:t>
          </a:r>
          <a:r>
            <a:rPr lang="zh-TW" altLang="en-US" sz="1600" b="1" kern="1200" dirty="0"/>
            <a:t>重大傷病卡患者</a:t>
          </a:r>
          <a:endParaRPr lang="zh-TW" altLang="en-US" sz="1600" b="1" strike="noStrike" kern="1200" dirty="0">
            <a:solidFill>
              <a:schemeClr val="tx1"/>
            </a:solidFill>
          </a:endParaRPr>
        </a:p>
      </dsp:txBody>
      <dsp:txXfrm>
        <a:off x="0" y="2440283"/>
        <a:ext cx="3897835" cy="543816"/>
      </dsp:txXfrm>
    </dsp:sp>
    <dsp:sp modelId="{16F3FDBF-E389-430F-B760-D9B2FFBF26C0}">
      <dsp:nvSpPr>
        <dsp:cNvPr id="0" name=""/>
        <dsp:cNvSpPr/>
      </dsp:nvSpPr>
      <dsp:spPr>
        <a:xfrm>
          <a:off x="3897836" y="2440283"/>
          <a:ext cx="2960211" cy="543816"/>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20320" rIns="113792" bIns="20320" numCol="1" spcCol="1270" anchor="ctr" anchorCtr="0">
          <a:noAutofit/>
        </a:bodyPr>
        <a:lstStyle/>
        <a:p>
          <a:pPr marL="0" lvl="0" indent="0" algn="ctr" defTabSz="711200">
            <a:lnSpc>
              <a:spcPct val="90000"/>
            </a:lnSpc>
            <a:spcBef>
              <a:spcPct val="0"/>
            </a:spcBef>
            <a:spcAft>
              <a:spcPct val="35000"/>
            </a:spcAft>
            <a:buNone/>
          </a:pPr>
          <a:r>
            <a:rPr lang="zh-TW" altLang="en-US" sz="1600" b="1" kern="1200" dirty="0"/>
            <a:t>排除精神科慢性病房住院中、領有</a:t>
          </a:r>
          <a:r>
            <a:rPr lang="en-US" altLang="en-US" sz="1600" b="1" kern="1200" dirty="0"/>
            <a:t>2(</a:t>
          </a:r>
          <a:r>
            <a:rPr lang="zh-TW" altLang="en-US" sz="1600" b="1" kern="1200" dirty="0"/>
            <a:t>含</a:t>
          </a:r>
          <a:r>
            <a:rPr lang="en-US" altLang="en-US" sz="1600" b="1" kern="1200" dirty="0"/>
            <a:t>)</a:t>
          </a:r>
          <a:r>
            <a:rPr lang="zh-TW" altLang="en-US" sz="1600" b="1" kern="1200" dirty="0"/>
            <a:t>張以上重大傷病卡者</a:t>
          </a:r>
        </a:p>
      </dsp:txBody>
      <dsp:txXfrm>
        <a:off x="3897836" y="2440283"/>
        <a:ext cx="2960211" cy="543816"/>
      </dsp:txXfrm>
    </dsp:sp>
    <dsp:sp modelId="{412AA08F-C538-4A99-9844-3E47C6482286}">
      <dsp:nvSpPr>
        <dsp:cNvPr id="0" name=""/>
        <dsp:cNvSpPr/>
      </dsp:nvSpPr>
      <dsp:spPr>
        <a:xfrm rot="10800000">
          <a:off x="0" y="9"/>
          <a:ext cx="6858048" cy="1818783"/>
        </a:xfrm>
        <a:prstGeom prst="upArrowCallout">
          <a:avLst/>
        </a:prstGeom>
        <a:solidFill>
          <a:schemeClr val="accent2">
            <a:alpha val="76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zh-TW" altLang="en-US" sz="2400" b="1" kern="1200" dirty="0"/>
            <a:t>參與資格</a:t>
          </a:r>
        </a:p>
      </dsp:txBody>
      <dsp:txXfrm rot="-10800000">
        <a:off x="0" y="9"/>
        <a:ext cx="6858048" cy="638392"/>
      </dsp:txXfrm>
    </dsp:sp>
    <dsp:sp modelId="{74E87F8C-94FE-4200-B239-2A6E976E06FC}">
      <dsp:nvSpPr>
        <dsp:cNvPr id="0" name=""/>
        <dsp:cNvSpPr/>
      </dsp:nvSpPr>
      <dsp:spPr>
        <a:xfrm>
          <a:off x="454" y="639239"/>
          <a:ext cx="3900196" cy="543816"/>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22860" rIns="128016" bIns="22860" numCol="1" spcCol="1270" anchor="ctr" anchorCtr="0">
          <a:noAutofit/>
        </a:bodyPr>
        <a:lstStyle/>
        <a:p>
          <a:pPr marL="0" lvl="0" indent="0" algn="ctr" defTabSz="800100">
            <a:lnSpc>
              <a:spcPct val="90000"/>
            </a:lnSpc>
            <a:spcBef>
              <a:spcPct val="0"/>
            </a:spcBef>
            <a:spcAft>
              <a:spcPct val="35000"/>
            </a:spcAft>
            <a:buNone/>
          </a:pPr>
          <a:r>
            <a:rPr lang="zh-TW" altLang="en-US" sz="1800" b="1" kern="1200" dirty="0"/>
            <a:t>交付名單院所及精神科專科醫師</a:t>
          </a:r>
        </a:p>
      </dsp:txBody>
      <dsp:txXfrm>
        <a:off x="454" y="639239"/>
        <a:ext cx="3900196" cy="543816"/>
      </dsp:txXfrm>
    </dsp:sp>
    <dsp:sp modelId="{97F45714-A5EB-4E40-B3F3-19ADCD2EB093}">
      <dsp:nvSpPr>
        <dsp:cNvPr id="0" name=""/>
        <dsp:cNvSpPr/>
      </dsp:nvSpPr>
      <dsp:spPr>
        <a:xfrm>
          <a:off x="3900650" y="639239"/>
          <a:ext cx="2956943" cy="543816"/>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22860" rIns="128016" bIns="22860" numCol="1" spcCol="1270" anchor="ctr" anchorCtr="0">
          <a:noAutofit/>
        </a:bodyPr>
        <a:lstStyle/>
        <a:p>
          <a:pPr marL="0" lvl="0" indent="0" algn="ctr" defTabSz="800100">
            <a:lnSpc>
              <a:spcPct val="90000"/>
            </a:lnSpc>
            <a:spcBef>
              <a:spcPct val="0"/>
            </a:spcBef>
            <a:spcAft>
              <a:spcPct val="35000"/>
            </a:spcAft>
            <a:buNone/>
          </a:pPr>
          <a:r>
            <a:rPr lang="zh-TW" altLang="en-US" sz="1800" b="1" u="none" strike="noStrike" kern="1200" dirty="0"/>
            <a:t>退場：品質指標＜</a:t>
          </a:r>
          <a:r>
            <a:rPr lang="en-US" altLang="zh-TW" sz="1800" b="1" u="none" strike="noStrike" kern="1200" dirty="0"/>
            <a:t>60%</a:t>
          </a:r>
          <a:endParaRPr lang="zh-TW" altLang="en-US" sz="1800" b="1" u="none" strike="noStrike" kern="1200" dirty="0"/>
        </a:p>
      </dsp:txBody>
      <dsp:txXfrm>
        <a:off x="3900650" y="639239"/>
        <a:ext cx="2956943" cy="54381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560748-B34A-4338-9F03-05A1BEE141DD}">
      <dsp:nvSpPr>
        <dsp:cNvPr id="0" name=""/>
        <dsp:cNvSpPr/>
      </dsp:nvSpPr>
      <dsp:spPr>
        <a:xfrm>
          <a:off x="120" y="1003365"/>
          <a:ext cx="1437410" cy="71870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zh-TW" altLang="en-US" sz="2200" kern="1200" dirty="0">
              <a:latin typeface="標楷體" pitchFamily="65" charset="-120"/>
              <a:ea typeface="標楷體" pitchFamily="65" charset="-120"/>
            </a:rPr>
            <a:t>基本管理照護費</a:t>
          </a:r>
        </a:p>
      </dsp:txBody>
      <dsp:txXfrm>
        <a:off x="21170" y="1024415"/>
        <a:ext cx="1395310" cy="676605"/>
      </dsp:txXfrm>
    </dsp:sp>
    <dsp:sp modelId="{E573134C-2ED1-469C-95BD-7183B2A7B19B}">
      <dsp:nvSpPr>
        <dsp:cNvPr id="0" name=""/>
        <dsp:cNvSpPr/>
      </dsp:nvSpPr>
      <dsp:spPr>
        <a:xfrm>
          <a:off x="143861" y="1722071"/>
          <a:ext cx="143741" cy="539029"/>
        </a:xfrm>
        <a:custGeom>
          <a:avLst/>
          <a:gdLst/>
          <a:ahLst/>
          <a:cxnLst/>
          <a:rect l="0" t="0" r="0" b="0"/>
          <a:pathLst>
            <a:path>
              <a:moveTo>
                <a:pt x="0" y="0"/>
              </a:moveTo>
              <a:lnTo>
                <a:pt x="0" y="539029"/>
              </a:lnTo>
              <a:lnTo>
                <a:pt x="143741" y="53902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808E6AE-2980-4215-AFF0-07E55390359A}">
      <dsp:nvSpPr>
        <dsp:cNvPr id="0" name=""/>
        <dsp:cNvSpPr/>
      </dsp:nvSpPr>
      <dsp:spPr>
        <a:xfrm>
          <a:off x="287602" y="1901747"/>
          <a:ext cx="1149928" cy="71870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zh-TW" altLang="en-US" sz="2400" kern="1200" dirty="0">
              <a:latin typeface="標楷體" pitchFamily="65" charset="-120"/>
              <a:ea typeface="標楷體" pitchFamily="65" charset="-120"/>
            </a:rPr>
            <a:t>照護費</a:t>
          </a:r>
          <a:r>
            <a:rPr lang="en-US" altLang="zh-TW" sz="2400" kern="1200" dirty="0">
              <a:latin typeface="標楷體" pitchFamily="65" charset="-120"/>
              <a:ea typeface="標楷體" pitchFamily="65" charset="-120"/>
            </a:rPr>
            <a:t>40%</a:t>
          </a:r>
          <a:endParaRPr lang="zh-TW" altLang="en-US" sz="2400" kern="1200" dirty="0">
            <a:latin typeface="標楷體" pitchFamily="65" charset="-120"/>
            <a:ea typeface="標楷體" pitchFamily="65" charset="-120"/>
          </a:endParaRPr>
        </a:p>
      </dsp:txBody>
      <dsp:txXfrm>
        <a:off x="308652" y="1922797"/>
        <a:ext cx="1107828" cy="676605"/>
      </dsp:txXfrm>
    </dsp:sp>
    <dsp:sp modelId="{4DA37EC2-5430-4355-B9F9-779540E4BB43}">
      <dsp:nvSpPr>
        <dsp:cNvPr id="0" name=""/>
        <dsp:cNvSpPr/>
      </dsp:nvSpPr>
      <dsp:spPr>
        <a:xfrm>
          <a:off x="143861" y="1722071"/>
          <a:ext cx="197891" cy="1514905"/>
        </a:xfrm>
        <a:custGeom>
          <a:avLst/>
          <a:gdLst/>
          <a:ahLst/>
          <a:cxnLst/>
          <a:rect l="0" t="0" r="0" b="0"/>
          <a:pathLst>
            <a:path>
              <a:moveTo>
                <a:pt x="0" y="0"/>
              </a:moveTo>
              <a:lnTo>
                <a:pt x="0" y="1514905"/>
              </a:lnTo>
              <a:lnTo>
                <a:pt x="197891" y="151490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2105CB2-CE8B-48F4-86D5-6665BF286383}">
      <dsp:nvSpPr>
        <dsp:cNvPr id="0" name=""/>
        <dsp:cNvSpPr/>
      </dsp:nvSpPr>
      <dsp:spPr>
        <a:xfrm>
          <a:off x="341752" y="2856849"/>
          <a:ext cx="1145202" cy="76025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zh-TW" altLang="en-US" sz="1600" kern="1200" dirty="0">
              <a:latin typeface="標楷體" pitchFamily="65" charset="-120"/>
              <a:ea typeface="標楷體" pitchFamily="65" charset="-120"/>
            </a:rPr>
            <a:t>一般病人</a:t>
          </a:r>
          <a:r>
            <a:rPr lang="en-US" altLang="zh-TW" sz="1600" kern="1200" dirty="0">
              <a:latin typeface="標楷體" pitchFamily="65" charset="-120"/>
              <a:ea typeface="標楷體" pitchFamily="65" charset="-120"/>
            </a:rPr>
            <a:t>1000</a:t>
          </a:r>
          <a:r>
            <a:rPr lang="zh-TW" altLang="en-US" sz="1600" kern="1200" dirty="0">
              <a:latin typeface="標楷體" pitchFamily="65" charset="-120"/>
              <a:ea typeface="標楷體" pitchFamily="65" charset="-120"/>
            </a:rPr>
            <a:t>點</a:t>
          </a:r>
          <a:r>
            <a:rPr lang="en-US" altLang="zh-TW" sz="1600" kern="1200" dirty="0">
              <a:latin typeface="標楷體" pitchFamily="65" charset="-120"/>
              <a:ea typeface="標楷體" pitchFamily="65" charset="-120"/>
            </a:rPr>
            <a:t>*40%=400</a:t>
          </a:r>
          <a:r>
            <a:rPr lang="zh-TW" altLang="en-US" sz="1600" kern="1200" dirty="0">
              <a:latin typeface="標楷體" pitchFamily="65" charset="-120"/>
              <a:ea typeface="標楷體" pitchFamily="65" charset="-120"/>
            </a:rPr>
            <a:t>點</a:t>
          </a:r>
        </a:p>
      </dsp:txBody>
      <dsp:txXfrm>
        <a:off x="364019" y="2879116"/>
        <a:ext cx="1100668" cy="715719"/>
      </dsp:txXfrm>
    </dsp:sp>
    <dsp:sp modelId="{5896F6BD-FC5B-40D1-B580-0E0E164BE314}">
      <dsp:nvSpPr>
        <dsp:cNvPr id="0" name=""/>
        <dsp:cNvSpPr/>
      </dsp:nvSpPr>
      <dsp:spPr>
        <a:xfrm>
          <a:off x="143861" y="1722071"/>
          <a:ext cx="197891" cy="2351233"/>
        </a:xfrm>
        <a:custGeom>
          <a:avLst/>
          <a:gdLst/>
          <a:ahLst/>
          <a:cxnLst/>
          <a:rect l="0" t="0" r="0" b="0"/>
          <a:pathLst>
            <a:path>
              <a:moveTo>
                <a:pt x="0" y="0"/>
              </a:moveTo>
              <a:lnTo>
                <a:pt x="0" y="2351233"/>
              </a:lnTo>
              <a:lnTo>
                <a:pt x="197891" y="235123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6C81940-C025-4162-A550-509C89A32531}">
      <dsp:nvSpPr>
        <dsp:cNvPr id="0" name=""/>
        <dsp:cNvSpPr/>
      </dsp:nvSpPr>
      <dsp:spPr>
        <a:xfrm>
          <a:off x="341752" y="3730385"/>
          <a:ext cx="1149928" cy="68583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zh-TW" altLang="en-US" sz="1600" kern="1200" dirty="0">
              <a:latin typeface="標楷體" pitchFamily="65" charset="-120"/>
              <a:ea typeface="標楷體" pitchFamily="65" charset="-120"/>
            </a:rPr>
            <a:t>高風險病人</a:t>
          </a:r>
          <a:r>
            <a:rPr lang="en-US" altLang="zh-TW" sz="1600" kern="1200" dirty="0">
              <a:latin typeface="標楷體" pitchFamily="65" charset="-120"/>
              <a:ea typeface="標楷體" pitchFamily="65" charset="-120"/>
            </a:rPr>
            <a:t>1500</a:t>
          </a:r>
          <a:r>
            <a:rPr lang="zh-TW" altLang="en-US" sz="1600" kern="1200" dirty="0">
              <a:latin typeface="標楷體" pitchFamily="65" charset="-120"/>
              <a:ea typeface="標楷體" pitchFamily="65" charset="-120"/>
            </a:rPr>
            <a:t>點</a:t>
          </a:r>
          <a:r>
            <a:rPr lang="en-US" altLang="zh-TW" sz="1600" kern="1200" dirty="0">
              <a:latin typeface="標楷體" pitchFamily="65" charset="-120"/>
              <a:ea typeface="標楷體" pitchFamily="65" charset="-120"/>
            </a:rPr>
            <a:t>*40%=600</a:t>
          </a:r>
          <a:r>
            <a:rPr lang="zh-TW" altLang="en-US" sz="1600" kern="1200" dirty="0">
              <a:latin typeface="標楷體" pitchFamily="65" charset="-120"/>
              <a:ea typeface="標楷體" pitchFamily="65" charset="-120"/>
            </a:rPr>
            <a:t>點</a:t>
          </a:r>
        </a:p>
      </dsp:txBody>
      <dsp:txXfrm>
        <a:off x="361840" y="3750473"/>
        <a:ext cx="1109752" cy="645662"/>
      </dsp:txXfrm>
    </dsp:sp>
    <dsp:sp modelId="{F548C07E-A4C3-45A8-A20E-F6CF1E36410A}">
      <dsp:nvSpPr>
        <dsp:cNvPr id="0" name=""/>
        <dsp:cNvSpPr/>
      </dsp:nvSpPr>
      <dsp:spPr>
        <a:xfrm>
          <a:off x="1796883" y="1003365"/>
          <a:ext cx="1437410" cy="71870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zh-TW" altLang="en-US" sz="2200" kern="1200" dirty="0">
              <a:latin typeface="標楷體" pitchFamily="65" charset="-120"/>
              <a:ea typeface="標楷體" pitchFamily="65" charset="-120"/>
            </a:rPr>
            <a:t>品質獎勵費</a:t>
          </a:r>
        </a:p>
      </dsp:txBody>
      <dsp:txXfrm>
        <a:off x="1817933" y="1024415"/>
        <a:ext cx="1395310" cy="676605"/>
      </dsp:txXfrm>
    </dsp:sp>
    <dsp:sp modelId="{C9033430-1959-4216-ADFD-B405F05D5F91}">
      <dsp:nvSpPr>
        <dsp:cNvPr id="0" name=""/>
        <dsp:cNvSpPr/>
      </dsp:nvSpPr>
      <dsp:spPr>
        <a:xfrm>
          <a:off x="1940625" y="1722071"/>
          <a:ext cx="143741" cy="539029"/>
        </a:xfrm>
        <a:custGeom>
          <a:avLst/>
          <a:gdLst/>
          <a:ahLst/>
          <a:cxnLst/>
          <a:rect l="0" t="0" r="0" b="0"/>
          <a:pathLst>
            <a:path>
              <a:moveTo>
                <a:pt x="0" y="0"/>
              </a:moveTo>
              <a:lnTo>
                <a:pt x="0" y="539029"/>
              </a:lnTo>
              <a:lnTo>
                <a:pt x="143741" y="53902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644E01A-7C1B-49B6-BE18-CD003240CF0A}">
      <dsp:nvSpPr>
        <dsp:cNvPr id="0" name=""/>
        <dsp:cNvSpPr/>
      </dsp:nvSpPr>
      <dsp:spPr>
        <a:xfrm>
          <a:off x="2084366" y="1901747"/>
          <a:ext cx="1149928" cy="71870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zh-TW" altLang="en-US" sz="2400" kern="1200" dirty="0">
              <a:latin typeface="標楷體" pitchFamily="65" charset="-120"/>
              <a:ea typeface="標楷體" pitchFamily="65" charset="-120"/>
            </a:rPr>
            <a:t>照護費</a:t>
          </a:r>
          <a:r>
            <a:rPr lang="en-US" altLang="zh-TW" sz="2400" kern="1200" dirty="0">
              <a:latin typeface="標楷體" pitchFamily="65" charset="-120"/>
              <a:ea typeface="標楷體" pitchFamily="65" charset="-120"/>
            </a:rPr>
            <a:t>60%</a:t>
          </a:r>
          <a:endParaRPr lang="zh-TW" altLang="en-US" sz="2400" kern="1200" dirty="0"/>
        </a:p>
      </dsp:txBody>
      <dsp:txXfrm>
        <a:off x="2105416" y="1922797"/>
        <a:ext cx="1107828" cy="676605"/>
      </dsp:txXfrm>
    </dsp:sp>
    <dsp:sp modelId="{5A1AF7A5-4A50-4AE6-B6C3-64409377460B}">
      <dsp:nvSpPr>
        <dsp:cNvPr id="0" name=""/>
        <dsp:cNvSpPr/>
      </dsp:nvSpPr>
      <dsp:spPr>
        <a:xfrm>
          <a:off x="1940625" y="1722071"/>
          <a:ext cx="143741" cy="1437410"/>
        </a:xfrm>
        <a:custGeom>
          <a:avLst/>
          <a:gdLst/>
          <a:ahLst/>
          <a:cxnLst/>
          <a:rect l="0" t="0" r="0" b="0"/>
          <a:pathLst>
            <a:path>
              <a:moveTo>
                <a:pt x="0" y="0"/>
              </a:moveTo>
              <a:lnTo>
                <a:pt x="0" y="1437410"/>
              </a:lnTo>
              <a:lnTo>
                <a:pt x="143741" y="143741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74D5D9C-C61E-4C47-B46B-CF6FC97069EA}">
      <dsp:nvSpPr>
        <dsp:cNvPr id="0" name=""/>
        <dsp:cNvSpPr/>
      </dsp:nvSpPr>
      <dsp:spPr>
        <a:xfrm>
          <a:off x="2084366" y="2800129"/>
          <a:ext cx="1149928" cy="71870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100000"/>
            </a:lnSpc>
            <a:spcBef>
              <a:spcPct val="0"/>
            </a:spcBef>
            <a:spcAft>
              <a:spcPts val="0"/>
            </a:spcAft>
            <a:buNone/>
          </a:pPr>
          <a:r>
            <a:rPr lang="zh-TW" altLang="en-US" sz="1600" kern="1200" dirty="0">
              <a:latin typeface="標楷體" pitchFamily="65" charset="-120"/>
              <a:ea typeface="標楷體" pitchFamily="65" charset="-120"/>
            </a:rPr>
            <a:t>一般病人</a:t>
          </a:r>
          <a:endParaRPr lang="en-US" altLang="zh-TW" sz="1600" kern="1200" dirty="0">
            <a:latin typeface="標楷體" pitchFamily="65" charset="-120"/>
            <a:ea typeface="標楷體" pitchFamily="65" charset="-120"/>
          </a:endParaRPr>
        </a:p>
        <a:p>
          <a:pPr marL="0" lvl="0" indent="0" algn="ctr" defTabSz="711200">
            <a:lnSpc>
              <a:spcPct val="100000"/>
            </a:lnSpc>
            <a:spcBef>
              <a:spcPct val="0"/>
            </a:spcBef>
            <a:spcAft>
              <a:spcPts val="0"/>
            </a:spcAft>
            <a:buNone/>
          </a:pPr>
          <a:r>
            <a:rPr lang="en-US" altLang="zh-TW" sz="1600" kern="1200" dirty="0">
              <a:latin typeface="標楷體" pitchFamily="65" charset="-120"/>
              <a:ea typeface="標楷體" pitchFamily="65" charset="-120"/>
            </a:rPr>
            <a:t>1000</a:t>
          </a:r>
          <a:r>
            <a:rPr lang="zh-TW" altLang="en-US" sz="1600" kern="1200" dirty="0">
              <a:latin typeface="標楷體" pitchFamily="65" charset="-120"/>
              <a:ea typeface="標楷體" pitchFamily="65" charset="-120"/>
            </a:rPr>
            <a:t>點</a:t>
          </a:r>
          <a:r>
            <a:rPr lang="en-US" altLang="zh-TW" sz="1600" kern="1200" dirty="0">
              <a:latin typeface="標楷體" pitchFamily="65" charset="-120"/>
              <a:ea typeface="標楷體" pitchFamily="65" charset="-120"/>
            </a:rPr>
            <a:t>*60%=600</a:t>
          </a:r>
          <a:r>
            <a:rPr lang="zh-TW" altLang="en-US" sz="1600" kern="1200" dirty="0">
              <a:latin typeface="標楷體" pitchFamily="65" charset="-120"/>
              <a:ea typeface="標楷體" pitchFamily="65" charset="-120"/>
            </a:rPr>
            <a:t>點</a:t>
          </a:r>
        </a:p>
      </dsp:txBody>
      <dsp:txXfrm>
        <a:off x="2105416" y="2821179"/>
        <a:ext cx="1107828" cy="676605"/>
      </dsp:txXfrm>
    </dsp:sp>
    <dsp:sp modelId="{BDA41CFB-B651-4D30-8466-AE3A477A422F}">
      <dsp:nvSpPr>
        <dsp:cNvPr id="0" name=""/>
        <dsp:cNvSpPr/>
      </dsp:nvSpPr>
      <dsp:spPr>
        <a:xfrm>
          <a:off x="1940625" y="1722071"/>
          <a:ext cx="197891" cy="2309685"/>
        </a:xfrm>
        <a:custGeom>
          <a:avLst/>
          <a:gdLst/>
          <a:ahLst/>
          <a:cxnLst/>
          <a:rect l="0" t="0" r="0" b="0"/>
          <a:pathLst>
            <a:path>
              <a:moveTo>
                <a:pt x="0" y="0"/>
              </a:moveTo>
              <a:lnTo>
                <a:pt x="0" y="2309685"/>
              </a:lnTo>
              <a:lnTo>
                <a:pt x="197891" y="230968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672E738-3AC6-4A3E-A846-EB0F5F300456}">
      <dsp:nvSpPr>
        <dsp:cNvPr id="0" name=""/>
        <dsp:cNvSpPr/>
      </dsp:nvSpPr>
      <dsp:spPr>
        <a:xfrm>
          <a:off x="2138516" y="3688837"/>
          <a:ext cx="1149928" cy="68583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zh-TW" altLang="en-US" sz="1600" kern="1200" dirty="0">
              <a:latin typeface="標楷體" pitchFamily="65" charset="-120"/>
              <a:ea typeface="標楷體" pitchFamily="65" charset="-120"/>
            </a:rPr>
            <a:t>高風險病人</a:t>
          </a:r>
          <a:r>
            <a:rPr lang="en-US" altLang="zh-TW" sz="1600" kern="1200" dirty="0">
              <a:latin typeface="標楷體" pitchFamily="65" charset="-120"/>
              <a:ea typeface="標楷體" pitchFamily="65" charset="-120"/>
            </a:rPr>
            <a:t>1500</a:t>
          </a:r>
          <a:r>
            <a:rPr lang="zh-TW" altLang="en-US" sz="1600" kern="1200" dirty="0">
              <a:latin typeface="標楷體" pitchFamily="65" charset="-120"/>
              <a:ea typeface="標楷體" pitchFamily="65" charset="-120"/>
            </a:rPr>
            <a:t>點</a:t>
          </a:r>
          <a:r>
            <a:rPr lang="en-US" altLang="zh-TW" sz="1600" kern="1200" dirty="0">
              <a:latin typeface="標楷體" pitchFamily="65" charset="-120"/>
              <a:ea typeface="標楷體" pitchFamily="65" charset="-120"/>
            </a:rPr>
            <a:t>*60%=900</a:t>
          </a:r>
          <a:r>
            <a:rPr lang="zh-TW" altLang="en-US" sz="1600" kern="1200" dirty="0">
              <a:latin typeface="標楷體" pitchFamily="65" charset="-120"/>
              <a:ea typeface="標楷體" pitchFamily="65" charset="-120"/>
            </a:rPr>
            <a:t>點</a:t>
          </a:r>
        </a:p>
      </dsp:txBody>
      <dsp:txXfrm>
        <a:off x="2158604" y="3708925"/>
        <a:ext cx="1109752" cy="645662"/>
      </dsp:txXfrm>
    </dsp:sp>
    <dsp:sp modelId="{D5750CC4-BC34-4480-9FF0-6C54BC1DCAEA}">
      <dsp:nvSpPr>
        <dsp:cNvPr id="0" name=""/>
        <dsp:cNvSpPr/>
      </dsp:nvSpPr>
      <dsp:spPr>
        <a:xfrm>
          <a:off x="3593647" y="1003365"/>
          <a:ext cx="1437410" cy="718705"/>
        </a:xfrm>
        <a:prstGeom prst="roundRect">
          <a:avLst>
            <a:gd name="adj" fmla="val 10000"/>
          </a:avLst>
        </a:prstGeom>
        <a:no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0320" rIns="30480" bIns="20320" numCol="1" spcCol="1270" anchor="ctr" anchorCtr="0">
          <a:noAutofit/>
        </a:bodyPr>
        <a:lstStyle/>
        <a:p>
          <a:pPr marL="0" lvl="0" indent="0" algn="l" defTabSz="711200">
            <a:lnSpc>
              <a:spcPct val="100000"/>
            </a:lnSpc>
            <a:spcBef>
              <a:spcPct val="0"/>
            </a:spcBef>
            <a:spcAft>
              <a:spcPts val="0"/>
            </a:spcAft>
            <a:buNone/>
          </a:pPr>
          <a:endParaRPr lang="zh-TW" altLang="en-US" sz="1600" b="0" kern="1200" dirty="0">
            <a:solidFill>
              <a:srgbClr val="0000FF"/>
            </a:solidFill>
            <a:latin typeface="標楷體" pitchFamily="65" charset="-120"/>
            <a:ea typeface="標楷體" pitchFamily="65" charset="-120"/>
          </a:endParaRPr>
        </a:p>
      </dsp:txBody>
      <dsp:txXfrm>
        <a:off x="3614697" y="1024415"/>
        <a:ext cx="1395310" cy="676605"/>
      </dsp:txXfrm>
    </dsp:sp>
    <dsp:sp modelId="{602926FB-0914-47DF-AE58-25B8534B5B5E}">
      <dsp:nvSpPr>
        <dsp:cNvPr id="0" name=""/>
        <dsp:cNvSpPr/>
      </dsp:nvSpPr>
      <dsp:spPr>
        <a:xfrm>
          <a:off x="5390410" y="1003365"/>
          <a:ext cx="1437410" cy="71870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zh-TW" altLang="en-US" sz="2200" kern="1200" dirty="0">
              <a:latin typeface="標楷體" pitchFamily="65" charset="-120"/>
              <a:ea typeface="標楷體" pitchFamily="65" charset="-120"/>
            </a:rPr>
            <a:t>發現費</a:t>
          </a:r>
        </a:p>
      </dsp:txBody>
      <dsp:txXfrm>
        <a:off x="5411460" y="1024415"/>
        <a:ext cx="1395310" cy="676605"/>
      </dsp:txXfrm>
    </dsp:sp>
    <dsp:sp modelId="{82DCB7A1-931F-40D4-9932-F6A9D2B153A9}">
      <dsp:nvSpPr>
        <dsp:cNvPr id="0" name=""/>
        <dsp:cNvSpPr/>
      </dsp:nvSpPr>
      <dsp:spPr>
        <a:xfrm>
          <a:off x="5534151" y="1722071"/>
          <a:ext cx="143741" cy="539029"/>
        </a:xfrm>
        <a:custGeom>
          <a:avLst/>
          <a:gdLst/>
          <a:ahLst/>
          <a:cxnLst/>
          <a:rect l="0" t="0" r="0" b="0"/>
          <a:pathLst>
            <a:path>
              <a:moveTo>
                <a:pt x="0" y="0"/>
              </a:moveTo>
              <a:lnTo>
                <a:pt x="0" y="539029"/>
              </a:lnTo>
              <a:lnTo>
                <a:pt x="143741" y="53902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57C9241-E45E-401A-A21D-DB875026CE9E}">
      <dsp:nvSpPr>
        <dsp:cNvPr id="0" name=""/>
        <dsp:cNvSpPr/>
      </dsp:nvSpPr>
      <dsp:spPr>
        <a:xfrm>
          <a:off x="5677892" y="1901747"/>
          <a:ext cx="1537224" cy="71870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en-US" altLang="zh-TW" sz="2800" kern="1200" dirty="0"/>
            <a:t>500</a:t>
          </a:r>
          <a:r>
            <a:rPr lang="zh-TW" altLang="en-US" sz="2800" kern="1200" dirty="0"/>
            <a:t>點</a:t>
          </a:r>
        </a:p>
      </dsp:txBody>
      <dsp:txXfrm>
        <a:off x="5698942" y="1922797"/>
        <a:ext cx="1495124" cy="676605"/>
      </dsp:txXfrm>
    </dsp:sp>
    <dsp:sp modelId="{8865415A-014F-41F3-964E-969888277C22}">
      <dsp:nvSpPr>
        <dsp:cNvPr id="0" name=""/>
        <dsp:cNvSpPr/>
      </dsp:nvSpPr>
      <dsp:spPr>
        <a:xfrm>
          <a:off x="5534151" y="1722071"/>
          <a:ext cx="101297" cy="1919543"/>
        </a:xfrm>
        <a:custGeom>
          <a:avLst/>
          <a:gdLst/>
          <a:ahLst/>
          <a:cxnLst/>
          <a:rect l="0" t="0" r="0" b="0"/>
          <a:pathLst>
            <a:path>
              <a:moveTo>
                <a:pt x="0" y="0"/>
              </a:moveTo>
              <a:lnTo>
                <a:pt x="0" y="1919543"/>
              </a:lnTo>
              <a:lnTo>
                <a:pt x="101297" y="191954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1498283-C844-4CBA-9E45-2A937072B5E1}">
      <dsp:nvSpPr>
        <dsp:cNvPr id="0" name=""/>
        <dsp:cNvSpPr/>
      </dsp:nvSpPr>
      <dsp:spPr>
        <a:xfrm>
          <a:off x="5635449" y="2950697"/>
          <a:ext cx="1284274" cy="138183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zh-TW" altLang="en-US" sz="1600" kern="1200" dirty="0">
              <a:latin typeface="標楷體" pitchFamily="65" charset="-120"/>
              <a:ea typeface="標楷體" pitchFamily="65" charset="-120"/>
            </a:rPr>
            <a:t>收案對象屬</a:t>
          </a:r>
          <a:r>
            <a:rPr lang="zh-TW" altLang="en-US" sz="1600" u="sng" kern="1200" dirty="0">
              <a:latin typeface="標楷體" pitchFamily="65" charset="-120"/>
              <a:ea typeface="標楷體" pitchFamily="65" charset="-120"/>
            </a:rPr>
            <a:t>未規則就醫</a:t>
          </a:r>
          <a:r>
            <a:rPr lang="zh-TW" altLang="en-US" sz="1600" kern="1200" dirty="0">
              <a:latin typeface="標楷體" pitchFamily="65" charset="-120"/>
              <a:ea typeface="標楷體" pitchFamily="65" charset="-120"/>
            </a:rPr>
            <a:t>或</a:t>
          </a:r>
          <a:r>
            <a:rPr lang="zh-TW" altLang="en-US" sz="1600" u="sng" kern="1200" dirty="0">
              <a:latin typeface="標楷體" pitchFamily="65" charset="-120"/>
              <a:ea typeface="標楷體" pitchFamily="65" charset="-120"/>
            </a:rPr>
            <a:t>久未就醫</a:t>
          </a:r>
          <a:r>
            <a:rPr lang="zh-TW" altLang="en-US" sz="1600" kern="1200" dirty="0">
              <a:latin typeface="標楷體" pitchFamily="65" charset="-120"/>
              <a:ea typeface="標楷體" pitchFamily="65" charset="-120"/>
            </a:rPr>
            <a:t>者，每一個案增加支付</a:t>
          </a:r>
        </a:p>
      </dsp:txBody>
      <dsp:txXfrm>
        <a:off x="5673064" y="2988312"/>
        <a:ext cx="1209044" cy="130660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B0473C-667C-46EB-92A2-F3AFFD09D94C}">
      <dsp:nvSpPr>
        <dsp:cNvPr id="0" name=""/>
        <dsp:cNvSpPr/>
      </dsp:nvSpPr>
      <dsp:spPr>
        <a:xfrm>
          <a:off x="0" y="3602935"/>
          <a:ext cx="6858048" cy="1182564"/>
        </a:xfrm>
        <a:prstGeom prst="rect">
          <a:avLst/>
        </a:prstGeom>
        <a:solidFill>
          <a:schemeClr val="accent2">
            <a:alpha val="76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zh-TW" altLang="en-US" sz="2400" b="1" kern="1200" dirty="0"/>
            <a:t>結案條件</a:t>
          </a:r>
        </a:p>
      </dsp:txBody>
      <dsp:txXfrm>
        <a:off x="0" y="3602935"/>
        <a:ext cx="6858048" cy="638584"/>
      </dsp:txXfrm>
    </dsp:sp>
    <dsp:sp modelId="{3056271C-D86E-4249-B452-7A99972E32D9}">
      <dsp:nvSpPr>
        <dsp:cNvPr id="0" name=""/>
        <dsp:cNvSpPr/>
      </dsp:nvSpPr>
      <dsp:spPr>
        <a:xfrm>
          <a:off x="1031" y="4217869"/>
          <a:ext cx="2973123" cy="543979"/>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20320" rIns="113792" bIns="20320" numCol="1" spcCol="1270" anchor="ctr" anchorCtr="0">
          <a:noAutofit/>
        </a:bodyPr>
        <a:lstStyle/>
        <a:p>
          <a:pPr marL="0" lvl="0" indent="0" algn="ctr" defTabSz="711200">
            <a:lnSpc>
              <a:spcPct val="90000"/>
            </a:lnSpc>
            <a:spcBef>
              <a:spcPct val="0"/>
            </a:spcBef>
            <a:spcAft>
              <a:spcPct val="35000"/>
            </a:spcAft>
            <a:buNone/>
          </a:pPr>
          <a:r>
            <a:rPr lang="zh-TW" sz="1600" b="1" kern="1200" dirty="0"/>
            <a:t>歸因於病人，如失聯超過一年、拒絕再接受管理追蹤</a:t>
          </a:r>
          <a:endParaRPr lang="zh-TW" altLang="en-US" sz="1600" b="1" kern="1200" dirty="0"/>
        </a:p>
      </dsp:txBody>
      <dsp:txXfrm>
        <a:off x="1031" y="4217869"/>
        <a:ext cx="2973123" cy="543979"/>
      </dsp:txXfrm>
    </dsp:sp>
    <dsp:sp modelId="{B644F46C-79ED-4E8D-BB13-2544F7DBAB9F}">
      <dsp:nvSpPr>
        <dsp:cNvPr id="0" name=""/>
        <dsp:cNvSpPr/>
      </dsp:nvSpPr>
      <dsp:spPr>
        <a:xfrm>
          <a:off x="2974154" y="4217869"/>
          <a:ext cx="2199748" cy="543979"/>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22860" rIns="128016" bIns="2286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zh-TW" altLang="en-US" sz="1800" b="1" kern="1200" dirty="0"/>
            <a:t>病患罹患肝癌、</a:t>
          </a:r>
          <a:endParaRPr lang="en-US" altLang="zh-TW" sz="1800" b="1" kern="1200" dirty="0"/>
        </a:p>
        <a:p>
          <a:pPr marL="0" marR="0" lvl="0" indent="0" algn="ctr" defTabSz="914400" eaLnBrk="1" fontAlgn="auto" latinLnBrk="0" hangingPunct="1">
            <a:lnSpc>
              <a:spcPct val="100000"/>
            </a:lnSpc>
            <a:spcBef>
              <a:spcPts val="0"/>
            </a:spcBef>
            <a:spcAft>
              <a:spcPts val="0"/>
            </a:spcAft>
            <a:buClrTx/>
            <a:buSzTx/>
            <a:buFontTx/>
            <a:buNone/>
            <a:tabLst/>
            <a:defRPr/>
          </a:pPr>
          <a:r>
            <a:rPr lang="zh-TW" altLang="en-US" sz="1800" b="1" kern="1200" dirty="0"/>
            <a:t>肝昏迷</a:t>
          </a:r>
          <a:endParaRPr lang="zh-TW" altLang="en-US" kern="1200" dirty="0"/>
        </a:p>
      </dsp:txBody>
      <dsp:txXfrm>
        <a:off x="2974154" y="4217869"/>
        <a:ext cx="2199748" cy="543979"/>
      </dsp:txXfrm>
    </dsp:sp>
    <dsp:sp modelId="{8FC1EA3F-3000-4BA4-B275-C758513B1ACB}">
      <dsp:nvSpPr>
        <dsp:cNvPr id="0" name=""/>
        <dsp:cNvSpPr/>
      </dsp:nvSpPr>
      <dsp:spPr>
        <a:xfrm>
          <a:off x="5173903" y="4217869"/>
          <a:ext cx="1683112" cy="543979"/>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20320" rIns="113792" bIns="20320" numCol="1" spcCol="1270" anchor="ctr" anchorCtr="0">
          <a:noAutofit/>
        </a:bodyPr>
        <a:lstStyle/>
        <a:p>
          <a:pPr marL="0" lvl="0" indent="0" algn="ctr" defTabSz="711200">
            <a:lnSpc>
              <a:spcPct val="90000"/>
            </a:lnSpc>
            <a:spcBef>
              <a:spcPct val="0"/>
            </a:spcBef>
            <a:spcAft>
              <a:spcPct val="35000"/>
            </a:spcAft>
            <a:buNone/>
          </a:pPr>
          <a:r>
            <a:rPr lang="zh-TW" altLang="en-US" sz="1600" b="1" kern="1200" dirty="0"/>
            <a:t>死亡</a:t>
          </a:r>
        </a:p>
      </dsp:txBody>
      <dsp:txXfrm>
        <a:off x="5173903" y="4217869"/>
        <a:ext cx="1683112" cy="543979"/>
      </dsp:txXfrm>
    </dsp:sp>
    <dsp:sp modelId="{159D741C-D88F-4C51-9EA4-1F6745060D17}">
      <dsp:nvSpPr>
        <dsp:cNvPr id="0" name=""/>
        <dsp:cNvSpPr/>
      </dsp:nvSpPr>
      <dsp:spPr>
        <a:xfrm rot="10800000">
          <a:off x="0" y="1801890"/>
          <a:ext cx="6858048" cy="1818783"/>
        </a:xfrm>
        <a:prstGeom prst="upArrowCallout">
          <a:avLst/>
        </a:prstGeom>
        <a:solidFill>
          <a:schemeClr val="accent2">
            <a:alpha val="76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zh-TW" altLang="en-US" sz="2400" b="1" kern="1200" dirty="0"/>
            <a:t>收案對象</a:t>
          </a:r>
        </a:p>
      </dsp:txBody>
      <dsp:txXfrm rot="-10800000">
        <a:off x="0" y="1801890"/>
        <a:ext cx="6858048" cy="638392"/>
      </dsp:txXfrm>
    </dsp:sp>
    <dsp:sp modelId="{A17B2F73-3CA4-4534-9365-02E4E28787E5}">
      <dsp:nvSpPr>
        <dsp:cNvPr id="0" name=""/>
        <dsp:cNvSpPr/>
      </dsp:nvSpPr>
      <dsp:spPr>
        <a:xfrm>
          <a:off x="12" y="2440283"/>
          <a:ext cx="4393436" cy="543816"/>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20320" rIns="113792" bIns="20320" numCol="1" spcCol="1270" anchor="ctr" anchorCtr="0">
          <a:noAutofit/>
        </a:bodyPr>
        <a:lstStyle/>
        <a:p>
          <a:pPr marL="0" lvl="0" indent="0" algn="ctr" defTabSz="711200">
            <a:lnSpc>
              <a:spcPct val="90000"/>
            </a:lnSpc>
            <a:spcBef>
              <a:spcPct val="0"/>
            </a:spcBef>
            <a:spcAft>
              <a:spcPct val="35000"/>
            </a:spcAft>
            <a:buNone/>
          </a:pPr>
          <a:r>
            <a:rPr lang="zh-TW" sz="1600" b="1" kern="1200" dirty="0"/>
            <a:t>最近</a:t>
          </a:r>
          <a:r>
            <a:rPr lang="en-US" sz="1600" b="1" kern="1200" dirty="0">
              <a:solidFill>
                <a:schemeClr val="tx1"/>
              </a:solidFill>
            </a:rPr>
            <a:t>6</a:t>
          </a:r>
          <a:r>
            <a:rPr lang="zh-TW" sz="1600" b="1" kern="1200" dirty="0">
              <a:solidFill>
                <a:schemeClr val="tx1"/>
              </a:solidFill>
            </a:rPr>
            <a:t>個月</a:t>
          </a:r>
          <a:r>
            <a:rPr lang="zh-TW" altLang="en-US" sz="1600" b="1" kern="1200" dirty="0">
              <a:solidFill>
                <a:schemeClr val="tx1"/>
              </a:solidFill>
            </a:rPr>
            <a:t>內</a:t>
          </a:r>
          <a:r>
            <a:rPr lang="zh-TW" sz="1600" b="1" kern="1200" dirty="0">
              <a:solidFill>
                <a:schemeClr val="tx1"/>
              </a:solidFill>
            </a:rPr>
            <a:t>曾在該院所診斷為</a:t>
          </a:r>
          <a:r>
            <a:rPr lang="en-US" sz="1600" b="1" kern="1200" dirty="0">
              <a:solidFill>
                <a:schemeClr val="tx1"/>
              </a:solidFill>
            </a:rPr>
            <a:t>B</a:t>
          </a:r>
          <a:r>
            <a:rPr lang="zh-TW" sz="1600" b="1" kern="1200" dirty="0">
              <a:solidFill>
                <a:schemeClr val="tx1"/>
              </a:solidFill>
            </a:rPr>
            <a:t>肝帶原者或</a:t>
          </a:r>
          <a:r>
            <a:rPr lang="en-US" altLang="zh-TW" sz="1600" b="1" kern="1200" dirty="0">
              <a:solidFill>
                <a:schemeClr val="tx1"/>
              </a:solidFill>
            </a:rPr>
            <a:t>    </a:t>
          </a:r>
          <a:r>
            <a:rPr lang="en-US" sz="1600" b="1" kern="1200" dirty="0">
              <a:solidFill>
                <a:schemeClr val="tx1"/>
              </a:solidFill>
            </a:rPr>
            <a:t>C</a:t>
          </a:r>
          <a:r>
            <a:rPr lang="zh-TW" sz="1600" b="1" kern="1200" dirty="0">
              <a:solidFill>
                <a:schemeClr val="tx1"/>
              </a:solidFill>
            </a:rPr>
            <a:t>肝感染者</a:t>
          </a:r>
          <a:r>
            <a:rPr lang="zh-TW" sz="1600" b="1" strike="noStrike" kern="1200" dirty="0">
              <a:solidFill>
                <a:schemeClr val="tx1"/>
              </a:solidFill>
            </a:rPr>
            <a:t>就醫達</a:t>
          </a:r>
          <a:r>
            <a:rPr lang="en-US" sz="1600" b="1" strike="noStrike" kern="1200" dirty="0">
              <a:solidFill>
                <a:schemeClr val="tx1"/>
              </a:solidFill>
            </a:rPr>
            <a:t>2</a:t>
          </a:r>
          <a:r>
            <a:rPr lang="zh-TW" sz="1600" b="1" strike="noStrike" kern="1200" dirty="0">
              <a:solidFill>
                <a:schemeClr val="tx1"/>
              </a:solidFill>
            </a:rPr>
            <a:t>次</a:t>
          </a:r>
          <a:r>
            <a:rPr lang="en-US" sz="1600" b="1" strike="noStrike" kern="1200" dirty="0">
              <a:solidFill>
                <a:schemeClr val="tx1"/>
              </a:solidFill>
            </a:rPr>
            <a:t>(</a:t>
          </a:r>
          <a:r>
            <a:rPr lang="zh-TW" sz="1600" b="1" strike="noStrike" kern="1200" dirty="0">
              <a:solidFill>
                <a:schemeClr val="tx1"/>
              </a:solidFill>
            </a:rPr>
            <a:t>含</a:t>
          </a:r>
          <a:r>
            <a:rPr lang="en-US" sz="1600" b="1" strike="noStrike" kern="1200" dirty="0">
              <a:solidFill>
                <a:schemeClr val="tx1"/>
              </a:solidFill>
            </a:rPr>
            <a:t>)</a:t>
          </a:r>
          <a:r>
            <a:rPr lang="zh-TW" sz="1600" b="1" strike="noStrike" kern="1200" dirty="0">
              <a:solidFill>
                <a:schemeClr val="tx1"/>
              </a:solidFill>
            </a:rPr>
            <a:t>以上者</a:t>
          </a:r>
          <a:endParaRPr lang="zh-TW" altLang="en-US" sz="1600" b="1" strike="noStrike" kern="1200" dirty="0">
            <a:solidFill>
              <a:schemeClr val="tx1"/>
            </a:solidFill>
          </a:endParaRPr>
        </a:p>
      </dsp:txBody>
      <dsp:txXfrm>
        <a:off x="12" y="2440283"/>
        <a:ext cx="4393436" cy="543816"/>
      </dsp:txXfrm>
    </dsp:sp>
    <dsp:sp modelId="{16F3FDBF-E389-430F-B760-D9B2FFBF26C0}">
      <dsp:nvSpPr>
        <dsp:cNvPr id="0" name=""/>
        <dsp:cNvSpPr/>
      </dsp:nvSpPr>
      <dsp:spPr>
        <a:xfrm>
          <a:off x="4393449" y="2440283"/>
          <a:ext cx="2464586" cy="543816"/>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20320" rIns="113792" bIns="20320" numCol="1" spcCol="1270" anchor="ctr" anchorCtr="0">
          <a:noAutofit/>
        </a:bodyPr>
        <a:lstStyle/>
        <a:p>
          <a:pPr marL="0" lvl="0" indent="0" algn="ctr" defTabSz="711200">
            <a:lnSpc>
              <a:spcPct val="90000"/>
            </a:lnSpc>
            <a:spcBef>
              <a:spcPct val="0"/>
            </a:spcBef>
            <a:spcAft>
              <a:spcPct val="35000"/>
            </a:spcAft>
            <a:buNone/>
          </a:pPr>
          <a:r>
            <a:rPr lang="zh-TW" altLang="en-US" sz="1600" b="1" kern="1200" dirty="0"/>
            <a:t>病患或家屬同意書</a:t>
          </a:r>
        </a:p>
      </dsp:txBody>
      <dsp:txXfrm>
        <a:off x="4393449" y="2440283"/>
        <a:ext cx="2464586" cy="543816"/>
      </dsp:txXfrm>
    </dsp:sp>
    <dsp:sp modelId="{412AA08F-C538-4A99-9844-3E47C6482286}">
      <dsp:nvSpPr>
        <dsp:cNvPr id="0" name=""/>
        <dsp:cNvSpPr/>
      </dsp:nvSpPr>
      <dsp:spPr>
        <a:xfrm rot="10800000">
          <a:off x="0" y="9"/>
          <a:ext cx="6858048" cy="1818783"/>
        </a:xfrm>
        <a:prstGeom prst="upArrowCallout">
          <a:avLst/>
        </a:prstGeom>
        <a:solidFill>
          <a:schemeClr val="accent2">
            <a:alpha val="76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zh-TW" altLang="en-US" sz="2400" b="1" kern="1200" dirty="0"/>
            <a:t>參與資格</a:t>
          </a:r>
        </a:p>
      </dsp:txBody>
      <dsp:txXfrm rot="-10800000">
        <a:off x="0" y="9"/>
        <a:ext cx="6858048" cy="638392"/>
      </dsp:txXfrm>
    </dsp:sp>
    <dsp:sp modelId="{74E87F8C-94FE-4200-B239-2A6E976E06FC}">
      <dsp:nvSpPr>
        <dsp:cNvPr id="0" name=""/>
        <dsp:cNvSpPr/>
      </dsp:nvSpPr>
      <dsp:spPr>
        <a:xfrm>
          <a:off x="3882" y="639239"/>
          <a:ext cx="4385697" cy="543816"/>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20320" rIns="113792" bIns="20320" numCol="1" spcCol="1270" anchor="ctr" anchorCtr="0">
          <a:noAutofit/>
        </a:bodyPr>
        <a:lstStyle/>
        <a:p>
          <a:pPr marL="0" lvl="0" indent="0" algn="ctr" defTabSz="711200">
            <a:lnSpc>
              <a:spcPct val="90000"/>
            </a:lnSpc>
            <a:spcBef>
              <a:spcPct val="0"/>
            </a:spcBef>
            <a:spcAft>
              <a:spcPct val="35000"/>
            </a:spcAft>
            <a:buNone/>
          </a:pPr>
          <a:r>
            <a:rPr lang="zh-TW" altLang="en-US" sz="1600" b="1" kern="1200" dirty="0"/>
            <a:t>內、消化</a:t>
          </a:r>
          <a:r>
            <a:rPr lang="en-US" altLang="zh-TW" sz="1600" b="1" kern="1200" dirty="0"/>
            <a:t>(</a:t>
          </a:r>
          <a:r>
            <a:rPr lang="zh-TW" altLang="en-US" sz="1600" b="1" kern="1200" dirty="0"/>
            <a:t>內外</a:t>
          </a:r>
          <a:r>
            <a:rPr lang="en-US" altLang="zh-TW" sz="1600" b="1" kern="1200" dirty="0"/>
            <a:t>)</a:t>
          </a:r>
          <a:r>
            <a:rPr lang="zh-TW" altLang="en-US" sz="1600" b="1" kern="1200" dirty="0"/>
            <a:t>科、兒、家醫科醫師</a:t>
          </a:r>
        </a:p>
      </dsp:txBody>
      <dsp:txXfrm>
        <a:off x="3882" y="639239"/>
        <a:ext cx="4385697" cy="543816"/>
      </dsp:txXfrm>
    </dsp:sp>
    <dsp:sp modelId="{97F45714-A5EB-4E40-B3F3-19ADCD2EB093}">
      <dsp:nvSpPr>
        <dsp:cNvPr id="0" name=""/>
        <dsp:cNvSpPr/>
      </dsp:nvSpPr>
      <dsp:spPr>
        <a:xfrm>
          <a:off x="4389579" y="639239"/>
          <a:ext cx="2464586" cy="543816"/>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20320" rIns="113792" bIns="20320" numCol="1" spcCol="1270" anchor="ctr" anchorCtr="0">
          <a:noAutofit/>
        </a:bodyPr>
        <a:lstStyle/>
        <a:p>
          <a:pPr marL="0" lvl="0" indent="0" algn="ctr" defTabSz="711200">
            <a:lnSpc>
              <a:spcPct val="90000"/>
            </a:lnSpc>
            <a:spcBef>
              <a:spcPct val="0"/>
            </a:spcBef>
            <a:spcAft>
              <a:spcPct val="35000"/>
            </a:spcAft>
            <a:buNone/>
          </a:pPr>
          <a:r>
            <a:rPr lang="zh-TW" altLang="en-US" sz="1600" b="1" u="none" strike="noStrike" kern="1200" dirty="0"/>
            <a:t>退場：</a:t>
          </a:r>
          <a:r>
            <a:rPr lang="zh-TW" altLang="en-US" sz="1600" b="1" u="sng" strike="noStrike" kern="1200" dirty="0"/>
            <a:t>追蹤率＜</a:t>
          </a:r>
          <a:r>
            <a:rPr lang="en-US" altLang="zh-TW" sz="1600" b="1" u="sng" strike="noStrike" kern="1200" dirty="0"/>
            <a:t>20%</a:t>
          </a:r>
          <a:endParaRPr lang="zh-TW" altLang="en-US" sz="1600" b="1" u="sng" strike="noStrike" kern="1200" dirty="0"/>
        </a:p>
      </dsp:txBody>
      <dsp:txXfrm>
        <a:off x="4389579" y="639239"/>
        <a:ext cx="2464586" cy="54381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560748-B34A-4338-9F03-05A1BEE141DD}">
      <dsp:nvSpPr>
        <dsp:cNvPr id="0" name=""/>
        <dsp:cNvSpPr/>
      </dsp:nvSpPr>
      <dsp:spPr>
        <a:xfrm>
          <a:off x="1118" y="130801"/>
          <a:ext cx="1412749" cy="70637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zh-TW" altLang="en-US" sz="2200" kern="1200" dirty="0">
              <a:latin typeface="標楷體" pitchFamily="65" charset="-120"/>
              <a:ea typeface="標楷體" pitchFamily="65" charset="-120"/>
            </a:rPr>
            <a:t>新收案管理照護費</a:t>
          </a:r>
        </a:p>
      </dsp:txBody>
      <dsp:txXfrm>
        <a:off x="21807" y="151490"/>
        <a:ext cx="1371371" cy="664996"/>
      </dsp:txXfrm>
    </dsp:sp>
    <dsp:sp modelId="{E573134C-2ED1-469C-95BD-7183B2A7B19B}">
      <dsp:nvSpPr>
        <dsp:cNvPr id="0" name=""/>
        <dsp:cNvSpPr/>
      </dsp:nvSpPr>
      <dsp:spPr>
        <a:xfrm>
          <a:off x="142393" y="837175"/>
          <a:ext cx="141274" cy="529780"/>
        </a:xfrm>
        <a:custGeom>
          <a:avLst/>
          <a:gdLst/>
          <a:ahLst/>
          <a:cxnLst/>
          <a:rect l="0" t="0" r="0" b="0"/>
          <a:pathLst>
            <a:path>
              <a:moveTo>
                <a:pt x="0" y="0"/>
              </a:moveTo>
              <a:lnTo>
                <a:pt x="0" y="529780"/>
              </a:lnTo>
              <a:lnTo>
                <a:pt x="141274" y="52978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808E6AE-2980-4215-AFF0-07E55390359A}">
      <dsp:nvSpPr>
        <dsp:cNvPr id="0" name=""/>
        <dsp:cNvSpPr/>
      </dsp:nvSpPr>
      <dsp:spPr>
        <a:xfrm>
          <a:off x="283668" y="1013769"/>
          <a:ext cx="1130199" cy="706374"/>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en-US" altLang="zh-TW" sz="2800" kern="1200" dirty="0"/>
            <a:t>100</a:t>
          </a:r>
          <a:r>
            <a:rPr lang="zh-TW" altLang="en-US" sz="2800" kern="1200" dirty="0"/>
            <a:t>點</a:t>
          </a:r>
        </a:p>
      </dsp:txBody>
      <dsp:txXfrm>
        <a:off x="304357" y="1034458"/>
        <a:ext cx="1088821" cy="664996"/>
      </dsp:txXfrm>
    </dsp:sp>
    <dsp:sp modelId="{4DA37EC2-5430-4355-B9F9-779540E4BB43}">
      <dsp:nvSpPr>
        <dsp:cNvPr id="0" name=""/>
        <dsp:cNvSpPr/>
      </dsp:nvSpPr>
      <dsp:spPr>
        <a:xfrm>
          <a:off x="142393" y="837175"/>
          <a:ext cx="194496" cy="1488914"/>
        </a:xfrm>
        <a:custGeom>
          <a:avLst/>
          <a:gdLst/>
          <a:ahLst/>
          <a:cxnLst/>
          <a:rect l="0" t="0" r="0" b="0"/>
          <a:pathLst>
            <a:path>
              <a:moveTo>
                <a:pt x="0" y="0"/>
              </a:moveTo>
              <a:lnTo>
                <a:pt x="0" y="1488914"/>
              </a:lnTo>
              <a:lnTo>
                <a:pt x="194496" y="148891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2105CB2-CE8B-48F4-86D5-6665BF286383}">
      <dsp:nvSpPr>
        <dsp:cNvPr id="0" name=""/>
        <dsp:cNvSpPr/>
      </dsp:nvSpPr>
      <dsp:spPr>
        <a:xfrm>
          <a:off x="336889" y="1952484"/>
          <a:ext cx="1125554" cy="747210"/>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l" defTabSz="711200">
            <a:lnSpc>
              <a:spcPct val="90000"/>
            </a:lnSpc>
            <a:spcBef>
              <a:spcPct val="0"/>
            </a:spcBef>
            <a:spcAft>
              <a:spcPct val="35000"/>
            </a:spcAft>
            <a:buNone/>
          </a:pPr>
          <a:r>
            <a:rPr lang="zh-TW" altLang="en-US" sz="1600" kern="1200" dirty="0">
              <a:latin typeface="標楷體" pitchFamily="65" charset="-120"/>
              <a:ea typeface="標楷體" pitchFamily="65" charset="-120"/>
            </a:rPr>
            <a:t>每</a:t>
          </a:r>
          <a:r>
            <a:rPr lang="zh-TW" sz="1600" kern="1200" dirty="0">
              <a:latin typeface="標楷體" pitchFamily="65" charset="-120"/>
              <a:ea typeface="標楷體" pitchFamily="65" charset="-120"/>
            </a:rPr>
            <a:t>病患於同院所限申報一次</a:t>
          </a:r>
          <a:endParaRPr lang="zh-TW" altLang="en-US" sz="1600" kern="1200" dirty="0">
            <a:latin typeface="標楷體" pitchFamily="65" charset="-120"/>
            <a:ea typeface="標楷體" pitchFamily="65" charset="-120"/>
          </a:endParaRPr>
        </a:p>
      </dsp:txBody>
      <dsp:txXfrm>
        <a:off x="358774" y="1974369"/>
        <a:ext cx="1081784" cy="703440"/>
      </dsp:txXfrm>
    </dsp:sp>
    <dsp:sp modelId="{5896F6BD-FC5B-40D1-B580-0E0E164BE314}">
      <dsp:nvSpPr>
        <dsp:cNvPr id="0" name=""/>
        <dsp:cNvSpPr/>
      </dsp:nvSpPr>
      <dsp:spPr>
        <a:xfrm>
          <a:off x="142393" y="837175"/>
          <a:ext cx="194496" cy="2310893"/>
        </a:xfrm>
        <a:custGeom>
          <a:avLst/>
          <a:gdLst/>
          <a:ahLst/>
          <a:cxnLst/>
          <a:rect l="0" t="0" r="0" b="0"/>
          <a:pathLst>
            <a:path>
              <a:moveTo>
                <a:pt x="0" y="0"/>
              </a:moveTo>
              <a:lnTo>
                <a:pt x="0" y="2310893"/>
              </a:lnTo>
              <a:lnTo>
                <a:pt x="194496" y="231089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6C81940-C025-4162-A550-509C89A32531}">
      <dsp:nvSpPr>
        <dsp:cNvPr id="0" name=""/>
        <dsp:cNvSpPr/>
      </dsp:nvSpPr>
      <dsp:spPr>
        <a:xfrm>
          <a:off x="336889" y="2811033"/>
          <a:ext cx="1130199" cy="674072"/>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l" defTabSz="711200">
            <a:lnSpc>
              <a:spcPct val="90000"/>
            </a:lnSpc>
            <a:spcBef>
              <a:spcPct val="0"/>
            </a:spcBef>
            <a:spcAft>
              <a:spcPct val="35000"/>
            </a:spcAft>
            <a:buNone/>
          </a:pPr>
          <a:r>
            <a:rPr lang="zh-TW" altLang="en-US" sz="1600" kern="1200" dirty="0">
              <a:latin typeface="標楷體" pitchFamily="65" charset="-120"/>
              <a:ea typeface="標楷體" pitchFamily="65" charset="-120"/>
            </a:rPr>
            <a:t>跨院所不得重複收案</a:t>
          </a:r>
        </a:p>
      </dsp:txBody>
      <dsp:txXfrm>
        <a:off x="356632" y="2830776"/>
        <a:ext cx="1090713" cy="634586"/>
      </dsp:txXfrm>
    </dsp:sp>
    <dsp:sp modelId="{F548C07E-A4C3-45A8-A20E-F6CF1E36410A}">
      <dsp:nvSpPr>
        <dsp:cNvPr id="0" name=""/>
        <dsp:cNvSpPr/>
      </dsp:nvSpPr>
      <dsp:spPr>
        <a:xfrm>
          <a:off x="1767055" y="130801"/>
          <a:ext cx="1412749" cy="70637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zh-TW" altLang="en-US" sz="2200" kern="1200" dirty="0">
              <a:latin typeface="標楷體" pitchFamily="65" charset="-120"/>
              <a:ea typeface="標楷體" pitchFamily="65" charset="-120"/>
            </a:rPr>
            <a:t>追蹤管理照護費</a:t>
          </a:r>
        </a:p>
      </dsp:txBody>
      <dsp:txXfrm>
        <a:off x="1787744" y="151490"/>
        <a:ext cx="1371371" cy="664996"/>
      </dsp:txXfrm>
    </dsp:sp>
    <dsp:sp modelId="{C9033430-1959-4216-ADFD-B405F05D5F91}">
      <dsp:nvSpPr>
        <dsp:cNvPr id="0" name=""/>
        <dsp:cNvSpPr/>
      </dsp:nvSpPr>
      <dsp:spPr>
        <a:xfrm>
          <a:off x="1908330" y="837175"/>
          <a:ext cx="141274" cy="529780"/>
        </a:xfrm>
        <a:custGeom>
          <a:avLst/>
          <a:gdLst/>
          <a:ahLst/>
          <a:cxnLst/>
          <a:rect l="0" t="0" r="0" b="0"/>
          <a:pathLst>
            <a:path>
              <a:moveTo>
                <a:pt x="0" y="0"/>
              </a:moveTo>
              <a:lnTo>
                <a:pt x="0" y="529780"/>
              </a:lnTo>
              <a:lnTo>
                <a:pt x="141274" y="52978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644E01A-7C1B-49B6-BE18-CD003240CF0A}">
      <dsp:nvSpPr>
        <dsp:cNvPr id="0" name=""/>
        <dsp:cNvSpPr/>
      </dsp:nvSpPr>
      <dsp:spPr>
        <a:xfrm>
          <a:off x="2049605" y="1013769"/>
          <a:ext cx="1130199" cy="706374"/>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en-US" altLang="zh-TW" sz="2800" kern="1200" dirty="0"/>
            <a:t>100</a:t>
          </a:r>
          <a:r>
            <a:rPr lang="zh-TW" altLang="en-US" sz="2800" kern="1200" dirty="0"/>
            <a:t>點</a:t>
          </a:r>
        </a:p>
      </dsp:txBody>
      <dsp:txXfrm>
        <a:off x="2070294" y="1034458"/>
        <a:ext cx="1088821" cy="664996"/>
      </dsp:txXfrm>
    </dsp:sp>
    <dsp:sp modelId="{1621F7EF-C2E2-45E5-9B4E-95DB381E9986}">
      <dsp:nvSpPr>
        <dsp:cNvPr id="0" name=""/>
        <dsp:cNvSpPr/>
      </dsp:nvSpPr>
      <dsp:spPr>
        <a:xfrm>
          <a:off x="1908330" y="837175"/>
          <a:ext cx="128616" cy="1505545"/>
        </a:xfrm>
        <a:custGeom>
          <a:avLst/>
          <a:gdLst/>
          <a:ahLst/>
          <a:cxnLst/>
          <a:rect l="0" t="0" r="0" b="0"/>
          <a:pathLst>
            <a:path>
              <a:moveTo>
                <a:pt x="0" y="0"/>
              </a:moveTo>
              <a:lnTo>
                <a:pt x="0" y="1505545"/>
              </a:lnTo>
              <a:lnTo>
                <a:pt x="128616" y="150554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2A8A8F7-21A0-4E33-9705-834AFC24DA8B}">
      <dsp:nvSpPr>
        <dsp:cNvPr id="0" name=""/>
        <dsp:cNvSpPr/>
      </dsp:nvSpPr>
      <dsp:spPr>
        <a:xfrm>
          <a:off x="2036947" y="1952513"/>
          <a:ext cx="1432798" cy="780416"/>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l" defTabSz="711200">
            <a:lnSpc>
              <a:spcPct val="90000"/>
            </a:lnSpc>
            <a:spcBef>
              <a:spcPct val="0"/>
            </a:spcBef>
            <a:spcAft>
              <a:spcPct val="35000"/>
            </a:spcAft>
            <a:buNone/>
          </a:pPr>
          <a:r>
            <a:rPr lang="zh-TW" sz="1600" kern="1200" dirty="0">
              <a:latin typeface="標楷體" pitchFamily="65" charset="-120"/>
              <a:ea typeface="標楷體" pitchFamily="65" charset="-120"/>
            </a:rPr>
            <a:t>新收案後至少間隔</a:t>
          </a:r>
          <a:r>
            <a:rPr lang="en-US" sz="1600" kern="1200" dirty="0">
              <a:latin typeface="標楷體" pitchFamily="65" charset="-120"/>
              <a:ea typeface="標楷體" pitchFamily="65" charset="-120"/>
            </a:rPr>
            <a:t>3</a:t>
          </a:r>
          <a:r>
            <a:rPr lang="zh-TW" altLang="en-US" sz="1600" kern="1200" dirty="0">
              <a:latin typeface="標楷體" pitchFamily="65" charset="-120"/>
              <a:ea typeface="標楷體" pitchFamily="65" charset="-120"/>
            </a:rPr>
            <a:t>個月</a:t>
          </a:r>
          <a:r>
            <a:rPr lang="zh-TW" sz="1600" kern="1200" dirty="0">
              <a:latin typeface="標楷體" pitchFamily="65" charset="-120"/>
              <a:ea typeface="標楷體" pitchFamily="65" charset="-120"/>
            </a:rPr>
            <a:t>才能申報</a:t>
          </a:r>
          <a:endParaRPr lang="zh-TW" altLang="en-US" sz="1600" kern="1200" dirty="0">
            <a:solidFill>
              <a:srgbClr val="FF0000"/>
            </a:solidFill>
            <a:latin typeface="標楷體" pitchFamily="65" charset="-120"/>
            <a:ea typeface="標楷體" pitchFamily="65" charset="-120"/>
          </a:endParaRPr>
        </a:p>
      </dsp:txBody>
      <dsp:txXfrm>
        <a:off x="2059805" y="1975371"/>
        <a:ext cx="1387082" cy="734700"/>
      </dsp:txXfrm>
    </dsp:sp>
    <dsp:sp modelId="{161F4779-DC9C-4A41-B248-DF16D3F13E6F}">
      <dsp:nvSpPr>
        <dsp:cNvPr id="0" name=""/>
        <dsp:cNvSpPr/>
      </dsp:nvSpPr>
      <dsp:spPr>
        <a:xfrm>
          <a:off x="1908330" y="837175"/>
          <a:ext cx="163212" cy="2452122"/>
        </a:xfrm>
        <a:custGeom>
          <a:avLst/>
          <a:gdLst/>
          <a:ahLst/>
          <a:cxnLst/>
          <a:rect l="0" t="0" r="0" b="0"/>
          <a:pathLst>
            <a:path>
              <a:moveTo>
                <a:pt x="0" y="0"/>
              </a:moveTo>
              <a:lnTo>
                <a:pt x="0" y="2452122"/>
              </a:lnTo>
              <a:lnTo>
                <a:pt x="163212" y="2452122"/>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F98CE6A-6757-4A75-9FC8-24074B2D1CD1}">
      <dsp:nvSpPr>
        <dsp:cNvPr id="0" name=""/>
        <dsp:cNvSpPr/>
      </dsp:nvSpPr>
      <dsp:spPr>
        <a:xfrm>
          <a:off x="2071542" y="2850308"/>
          <a:ext cx="1336709" cy="877981"/>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l" defTabSz="711200">
            <a:lnSpc>
              <a:spcPct val="90000"/>
            </a:lnSpc>
            <a:spcBef>
              <a:spcPct val="0"/>
            </a:spcBef>
            <a:spcAft>
              <a:spcPct val="35000"/>
            </a:spcAft>
            <a:buNone/>
          </a:pPr>
          <a:r>
            <a:rPr lang="zh-TW" sz="1600" kern="1200" dirty="0">
              <a:latin typeface="標楷體" pitchFamily="65" charset="-120"/>
              <a:ea typeface="標楷體" pitchFamily="65" charset="-120"/>
            </a:rPr>
            <a:t>每年最多申報兩次</a:t>
          </a:r>
          <a:r>
            <a:rPr lang="zh-TW" altLang="en-US" sz="1600" kern="1200" dirty="0">
              <a:latin typeface="標楷體" pitchFamily="65" charset="-120"/>
              <a:ea typeface="標楷體" pitchFamily="65" charset="-120"/>
            </a:rPr>
            <a:t>，</a:t>
          </a:r>
          <a:r>
            <a:rPr lang="zh-TW" sz="1600" kern="1200" dirty="0">
              <a:latin typeface="標楷體" pitchFamily="65" charset="-120"/>
              <a:ea typeface="標楷體" pitchFamily="65" charset="-120"/>
            </a:rPr>
            <a:t>每次間隔至少</a:t>
          </a:r>
          <a:r>
            <a:rPr lang="en-US" sz="1600" kern="1200" dirty="0">
              <a:latin typeface="標楷體" pitchFamily="65" charset="-120"/>
              <a:ea typeface="標楷體" pitchFamily="65" charset="-120"/>
            </a:rPr>
            <a:t>6</a:t>
          </a:r>
          <a:r>
            <a:rPr lang="zh-TW" altLang="en-US" sz="1600" kern="1200" dirty="0">
              <a:latin typeface="標楷體" pitchFamily="65" charset="-120"/>
              <a:ea typeface="標楷體" pitchFamily="65" charset="-120"/>
            </a:rPr>
            <a:t>個月</a:t>
          </a:r>
        </a:p>
      </dsp:txBody>
      <dsp:txXfrm>
        <a:off x="2097257" y="2876023"/>
        <a:ext cx="1285279" cy="826551"/>
      </dsp:txXfrm>
    </dsp:sp>
    <dsp:sp modelId="{6FA50406-5850-4786-A7AF-A9408813B961}">
      <dsp:nvSpPr>
        <dsp:cNvPr id="0" name=""/>
        <dsp:cNvSpPr/>
      </dsp:nvSpPr>
      <dsp:spPr>
        <a:xfrm>
          <a:off x="3553041" y="130801"/>
          <a:ext cx="1412749" cy="70637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zh-TW" altLang="en-US" sz="2200" kern="1200" dirty="0">
              <a:latin typeface="標楷體" pitchFamily="65" charset="-120"/>
              <a:ea typeface="標楷體" pitchFamily="65" charset="-120"/>
            </a:rPr>
            <a:t>品質提升獎勵費</a:t>
          </a:r>
        </a:p>
      </dsp:txBody>
      <dsp:txXfrm>
        <a:off x="3573730" y="151490"/>
        <a:ext cx="1371371" cy="664996"/>
      </dsp:txXfrm>
    </dsp:sp>
    <dsp:sp modelId="{18464A46-2206-46A1-90E7-09A2926C1631}">
      <dsp:nvSpPr>
        <dsp:cNvPr id="0" name=""/>
        <dsp:cNvSpPr/>
      </dsp:nvSpPr>
      <dsp:spPr>
        <a:xfrm>
          <a:off x="3694316" y="837175"/>
          <a:ext cx="141274" cy="529780"/>
        </a:xfrm>
        <a:custGeom>
          <a:avLst/>
          <a:gdLst/>
          <a:ahLst/>
          <a:cxnLst/>
          <a:rect l="0" t="0" r="0" b="0"/>
          <a:pathLst>
            <a:path>
              <a:moveTo>
                <a:pt x="0" y="0"/>
              </a:moveTo>
              <a:lnTo>
                <a:pt x="0" y="529780"/>
              </a:lnTo>
              <a:lnTo>
                <a:pt x="141274" y="52978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41CB884-3194-44EF-A669-A48070E95A0A}">
      <dsp:nvSpPr>
        <dsp:cNvPr id="0" name=""/>
        <dsp:cNvSpPr/>
      </dsp:nvSpPr>
      <dsp:spPr>
        <a:xfrm>
          <a:off x="3835591" y="1013769"/>
          <a:ext cx="1130199" cy="706374"/>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en-US" altLang="zh-TW" sz="2800" kern="1200" dirty="0"/>
            <a:t>100</a:t>
          </a:r>
          <a:r>
            <a:rPr lang="zh-TW" altLang="en-US" sz="2800" kern="1200" dirty="0"/>
            <a:t>點</a:t>
          </a:r>
        </a:p>
      </dsp:txBody>
      <dsp:txXfrm>
        <a:off x="3856280" y="1034458"/>
        <a:ext cx="1088821" cy="664996"/>
      </dsp:txXfrm>
    </dsp:sp>
    <dsp:sp modelId="{15B500AD-0697-4826-A928-4D9920CEA1DF}">
      <dsp:nvSpPr>
        <dsp:cNvPr id="0" name=""/>
        <dsp:cNvSpPr/>
      </dsp:nvSpPr>
      <dsp:spPr>
        <a:xfrm>
          <a:off x="3694316" y="837175"/>
          <a:ext cx="131758" cy="2222975"/>
        </a:xfrm>
        <a:custGeom>
          <a:avLst/>
          <a:gdLst/>
          <a:ahLst/>
          <a:cxnLst/>
          <a:rect l="0" t="0" r="0" b="0"/>
          <a:pathLst>
            <a:path>
              <a:moveTo>
                <a:pt x="0" y="0"/>
              </a:moveTo>
              <a:lnTo>
                <a:pt x="0" y="2222975"/>
              </a:lnTo>
              <a:lnTo>
                <a:pt x="131758" y="222297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13C6C59-92EC-4985-A628-C52307EBCD95}">
      <dsp:nvSpPr>
        <dsp:cNvPr id="0" name=""/>
        <dsp:cNvSpPr/>
      </dsp:nvSpPr>
      <dsp:spPr>
        <a:xfrm>
          <a:off x="3826075" y="1966499"/>
          <a:ext cx="1514489" cy="218730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l" defTabSz="711200">
            <a:lnSpc>
              <a:spcPct val="100000"/>
            </a:lnSpc>
            <a:spcBef>
              <a:spcPct val="0"/>
            </a:spcBef>
            <a:spcAft>
              <a:spcPts val="0"/>
            </a:spcAft>
            <a:buNone/>
          </a:pPr>
          <a:r>
            <a:rPr lang="en-US" altLang="zh-TW" sz="1600" b="0" kern="1200" dirty="0">
              <a:latin typeface="標楷體" pitchFamily="65" charset="-120"/>
              <a:ea typeface="標楷體" pitchFamily="65" charset="-120"/>
            </a:rPr>
            <a:t>3</a:t>
          </a:r>
          <a:r>
            <a:rPr lang="zh-TW" altLang="en-US" sz="1600" b="0" kern="1200" dirty="0">
              <a:latin typeface="標楷體" pitchFamily="65" charset="-120"/>
              <a:ea typeface="標楷體" pitchFamily="65" charset="-120"/>
            </a:rPr>
            <a:t>項品質指標</a:t>
          </a:r>
          <a:endParaRPr lang="en-US" altLang="zh-TW" sz="1600" b="0" kern="1200" dirty="0">
            <a:latin typeface="標楷體" pitchFamily="65" charset="-120"/>
            <a:ea typeface="標楷體" pitchFamily="65" charset="-120"/>
          </a:endParaRPr>
        </a:p>
        <a:p>
          <a:pPr marL="0" lvl="0" indent="0" algn="l" defTabSz="711200">
            <a:lnSpc>
              <a:spcPct val="100000"/>
            </a:lnSpc>
            <a:spcBef>
              <a:spcPct val="0"/>
            </a:spcBef>
            <a:spcAft>
              <a:spcPts val="0"/>
            </a:spcAft>
            <a:buNone/>
          </a:pPr>
          <a:r>
            <a:rPr lang="zh-TW" altLang="en-US" sz="1600" b="0" kern="1200" dirty="0">
              <a:latin typeface="標楷體" pitchFamily="65" charset="-120"/>
              <a:ea typeface="標楷體" pitchFamily="65" charset="-120"/>
            </a:rPr>
            <a:t>均逹成才領取</a:t>
          </a:r>
          <a:endParaRPr lang="en-US" altLang="zh-TW" sz="1600" b="0" kern="1200" dirty="0">
            <a:latin typeface="標楷體" pitchFamily="65" charset="-120"/>
            <a:ea typeface="標楷體" pitchFamily="65" charset="-120"/>
          </a:endParaRPr>
        </a:p>
        <a:p>
          <a:pPr marL="0" lvl="0" indent="0" algn="l" defTabSz="711200">
            <a:lnSpc>
              <a:spcPct val="100000"/>
            </a:lnSpc>
            <a:spcBef>
              <a:spcPct val="0"/>
            </a:spcBef>
            <a:spcAft>
              <a:spcPts val="0"/>
            </a:spcAft>
            <a:buNone/>
          </a:pPr>
          <a:r>
            <a:rPr lang="en-US" altLang="zh-TW" sz="1600" b="0" kern="1200" dirty="0">
              <a:solidFill>
                <a:srgbClr val="0000FF"/>
              </a:solidFill>
              <a:latin typeface="標楷體" pitchFamily="65" charset="-120"/>
              <a:ea typeface="標楷體" pitchFamily="65" charset="-120"/>
            </a:rPr>
            <a:t>V</a:t>
          </a:r>
          <a:r>
            <a:rPr lang="zh-TW" altLang="en-US" sz="1600" b="0" kern="1200" dirty="0">
              <a:solidFill>
                <a:srgbClr val="0000FF"/>
              </a:solidFill>
              <a:latin typeface="標楷體" pitchFamily="65" charset="-120"/>
              <a:ea typeface="標楷體" pitchFamily="65" charset="-120"/>
            </a:rPr>
            <a:t>收案率≧</a:t>
          </a:r>
          <a:r>
            <a:rPr lang="en-US" altLang="en-US" sz="1600" b="0" kern="1200" dirty="0">
              <a:solidFill>
                <a:srgbClr val="0000FF"/>
              </a:solidFill>
              <a:latin typeface="標楷體" pitchFamily="65" charset="-120"/>
              <a:ea typeface="標楷體" pitchFamily="65" charset="-120"/>
            </a:rPr>
            <a:t>30%</a:t>
          </a:r>
          <a:endParaRPr lang="zh-TW" altLang="en-US" sz="1600" b="0" kern="1200" dirty="0">
            <a:solidFill>
              <a:srgbClr val="0000FF"/>
            </a:solidFill>
            <a:latin typeface="標楷體" pitchFamily="65" charset="-120"/>
            <a:ea typeface="標楷體" pitchFamily="65" charset="-120"/>
          </a:endParaRPr>
        </a:p>
        <a:p>
          <a:pPr marL="0" lvl="0" indent="0" algn="l" defTabSz="711200">
            <a:lnSpc>
              <a:spcPct val="100000"/>
            </a:lnSpc>
            <a:spcBef>
              <a:spcPct val="0"/>
            </a:spcBef>
            <a:spcAft>
              <a:spcPts val="0"/>
            </a:spcAft>
            <a:buNone/>
          </a:pPr>
          <a:r>
            <a:rPr lang="en-US" altLang="zh-TW" sz="1600" b="0" kern="1200" dirty="0">
              <a:solidFill>
                <a:srgbClr val="0000FF"/>
              </a:solidFill>
              <a:latin typeface="標楷體" pitchFamily="65" charset="-120"/>
              <a:ea typeface="標楷體" pitchFamily="65" charset="-120"/>
            </a:rPr>
            <a:t>V</a:t>
          </a:r>
          <a:r>
            <a:rPr lang="zh-TW" altLang="en-US" sz="1600" b="0" kern="1200" dirty="0">
              <a:solidFill>
                <a:srgbClr val="0000FF"/>
              </a:solidFill>
              <a:latin typeface="標楷體" pitchFamily="65" charset="-120"/>
              <a:ea typeface="標楷體" pitchFamily="65" charset="-120"/>
            </a:rPr>
            <a:t>腹部超音波檢</a:t>
          </a:r>
          <a:endParaRPr lang="en-US" altLang="zh-TW" sz="1600" b="0" kern="1200" dirty="0">
            <a:solidFill>
              <a:srgbClr val="0000FF"/>
            </a:solidFill>
            <a:latin typeface="標楷體" pitchFamily="65" charset="-120"/>
            <a:ea typeface="標楷體" pitchFamily="65" charset="-120"/>
          </a:endParaRPr>
        </a:p>
        <a:p>
          <a:pPr marL="0" lvl="0" indent="0" algn="l" defTabSz="711200">
            <a:lnSpc>
              <a:spcPct val="100000"/>
            </a:lnSpc>
            <a:spcBef>
              <a:spcPct val="0"/>
            </a:spcBef>
            <a:spcAft>
              <a:spcPts val="0"/>
            </a:spcAft>
            <a:buNone/>
          </a:pPr>
          <a:r>
            <a:rPr lang="en-US" altLang="zh-TW" sz="1600" b="0" kern="1200" dirty="0">
              <a:solidFill>
                <a:srgbClr val="0000FF"/>
              </a:solidFill>
              <a:latin typeface="標楷體" pitchFamily="65" charset="-120"/>
              <a:ea typeface="標楷體" pitchFamily="65" charset="-120"/>
            </a:rPr>
            <a:t> </a:t>
          </a:r>
          <a:r>
            <a:rPr lang="zh-TW" altLang="en-US" sz="1600" b="0" kern="1200" dirty="0">
              <a:solidFill>
                <a:srgbClr val="0000FF"/>
              </a:solidFill>
              <a:latin typeface="標楷體" pitchFamily="65" charset="-120"/>
              <a:ea typeface="標楷體" pitchFamily="65" charset="-120"/>
            </a:rPr>
            <a:t>查執行進步率</a:t>
          </a:r>
        </a:p>
        <a:p>
          <a:pPr marL="0" lvl="0" indent="0" algn="l" defTabSz="711200">
            <a:lnSpc>
              <a:spcPct val="100000"/>
            </a:lnSpc>
            <a:spcBef>
              <a:spcPct val="0"/>
            </a:spcBef>
            <a:spcAft>
              <a:spcPts val="0"/>
            </a:spcAft>
            <a:buNone/>
          </a:pPr>
          <a:r>
            <a:rPr lang="en-US" altLang="zh-TW" sz="1600" b="0" kern="1200" dirty="0">
              <a:solidFill>
                <a:srgbClr val="0000FF"/>
              </a:solidFill>
              <a:latin typeface="標楷體" pitchFamily="65" charset="-120"/>
              <a:ea typeface="標楷體" pitchFamily="65" charset="-120"/>
            </a:rPr>
            <a:t>V</a:t>
          </a:r>
          <a:r>
            <a:rPr lang="zh-TW" altLang="en-US" sz="1600" b="0" kern="1200" dirty="0">
              <a:solidFill>
                <a:srgbClr val="0000FF"/>
              </a:solidFill>
              <a:latin typeface="標楷體" pitchFamily="65" charset="-120"/>
              <a:ea typeface="標楷體" pitchFamily="65" charset="-120"/>
            </a:rPr>
            <a:t>年度完整追蹤 </a:t>
          </a:r>
          <a:endParaRPr lang="en-US" altLang="zh-TW" sz="1600" b="0" kern="1200" dirty="0">
            <a:solidFill>
              <a:srgbClr val="0000FF"/>
            </a:solidFill>
            <a:latin typeface="標楷體" pitchFamily="65" charset="-120"/>
            <a:ea typeface="標楷體" pitchFamily="65" charset="-120"/>
          </a:endParaRPr>
        </a:p>
        <a:p>
          <a:pPr marL="0" lvl="0" indent="0" algn="l" defTabSz="711200">
            <a:lnSpc>
              <a:spcPct val="100000"/>
            </a:lnSpc>
            <a:spcBef>
              <a:spcPct val="0"/>
            </a:spcBef>
            <a:spcAft>
              <a:spcPts val="0"/>
            </a:spcAft>
            <a:buNone/>
          </a:pPr>
          <a:r>
            <a:rPr lang="en-US" altLang="zh-TW" sz="1600" b="0" kern="1200" dirty="0">
              <a:solidFill>
                <a:srgbClr val="0000FF"/>
              </a:solidFill>
              <a:latin typeface="標楷體" pitchFamily="65" charset="-120"/>
              <a:ea typeface="標楷體" pitchFamily="65" charset="-120"/>
            </a:rPr>
            <a:t> </a:t>
          </a:r>
          <a:r>
            <a:rPr lang="zh-TW" altLang="en-US" sz="1600" b="0" kern="1200" dirty="0">
              <a:solidFill>
                <a:srgbClr val="0000FF"/>
              </a:solidFill>
              <a:latin typeface="標楷體" pitchFamily="65" charset="-120"/>
              <a:ea typeface="標楷體" pitchFamily="65" charset="-120"/>
            </a:rPr>
            <a:t>率≧</a:t>
          </a:r>
          <a:r>
            <a:rPr lang="en-US" altLang="en-US" sz="1600" b="0" kern="1200" dirty="0">
              <a:solidFill>
                <a:srgbClr val="0000FF"/>
              </a:solidFill>
              <a:latin typeface="標楷體" pitchFamily="65" charset="-120"/>
              <a:ea typeface="標楷體" pitchFamily="65" charset="-120"/>
            </a:rPr>
            <a:t>50%</a:t>
          </a:r>
          <a:endParaRPr lang="zh-TW" altLang="en-US" sz="1600" b="0" kern="1200" dirty="0">
            <a:solidFill>
              <a:srgbClr val="0000FF"/>
            </a:solidFill>
            <a:latin typeface="標楷體" pitchFamily="65" charset="-120"/>
            <a:ea typeface="標楷體" pitchFamily="65" charset="-120"/>
          </a:endParaRPr>
        </a:p>
      </dsp:txBody>
      <dsp:txXfrm>
        <a:off x="3870433" y="2010857"/>
        <a:ext cx="1425773" cy="2098587"/>
      </dsp:txXfrm>
    </dsp:sp>
    <dsp:sp modelId="{602926FB-0914-47DF-AE58-25B8534B5B5E}">
      <dsp:nvSpPr>
        <dsp:cNvPr id="0" name=""/>
        <dsp:cNvSpPr/>
      </dsp:nvSpPr>
      <dsp:spPr>
        <a:xfrm>
          <a:off x="5420718" y="130801"/>
          <a:ext cx="1412749" cy="70637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zh-TW" altLang="en-US" sz="2200" kern="1200" dirty="0">
              <a:latin typeface="標楷體" pitchFamily="65" charset="-120"/>
              <a:ea typeface="標楷體" pitchFamily="65" charset="-120"/>
            </a:rPr>
            <a:t>早期肝癌發現費</a:t>
          </a:r>
        </a:p>
      </dsp:txBody>
      <dsp:txXfrm>
        <a:off x="5441407" y="151490"/>
        <a:ext cx="1371371" cy="664996"/>
      </dsp:txXfrm>
    </dsp:sp>
    <dsp:sp modelId="{82DCB7A1-931F-40D4-9932-F6A9D2B153A9}">
      <dsp:nvSpPr>
        <dsp:cNvPr id="0" name=""/>
        <dsp:cNvSpPr/>
      </dsp:nvSpPr>
      <dsp:spPr>
        <a:xfrm>
          <a:off x="5561993" y="837175"/>
          <a:ext cx="141274" cy="529780"/>
        </a:xfrm>
        <a:custGeom>
          <a:avLst/>
          <a:gdLst/>
          <a:ahLst/>
          <a:cxnLst/>
          <a:rect l="0" t="0" r="0" b="0"/>
          <a:pathLst>
            <a:path>
              <a:moveTo>
                <a:pt x="0" y="0"/>
              </a:moveTo>
              <a:lnTo>
                <a:pt x="0" y="529780"/>
              </a:lnTo>
              <a:lnTo>
                <a:pt x="141274" y="52978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57C9241-E45E-401A-A21D-DB875026CE9E}">
      <dsp:nvSpPr>
        <dsp:cNvPr id="0" name=""/>
        <dsp:cNvSpPr/>
      </dsp:nvSpPr>
      <dsp:spPr>
        <a:xfrm>
          <a:off x="5703268" y="1013769"/>
          <a:ext cx="1510850" cy="706374"/>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en-US" altLang="zh-TW" sz="2800" kern="1200" dirty="0"/>
            <a:t>1000</a:t>
          </a:r>
          <a:r>
            <a:rPr lang="zh-TW" altLang="en-US" sz="2800" kern="1200" dirty="0"/>
            <a:t>點</a:t>
          </a:r>
        </a:p>
      </dsp:txBody>
      <dsp:txXfrm>
        <a:off x="5723957" y="1034458"/>
        <a:ext cx="1469472" cy="664996"/>
      </dsp:txXfrm>
    </dsp:sp>
    <dsp:sp modelId="{8865415A-014F-41F3-964E-969888277C22}">
      <dsp:nvSpPr>
        <dsp:cNvPr id="0" name=""/>
        <dsp:cNvSpPr/>
      </dsp:nvSpPr>
      <dsp:spPr>
        <a:xfrm>
          <a:off x="5561993" y="837175"/>
          <a:ext cx="99559" cy="1886610"/>
        </a:xfrm>
        <a:custGeom>
          <a:avLst/>
          <a:gdLst/>
          <a:ahLst/>
          <a:cxnLst/>
          <a:rect l="0" t="0" r="0" b="0"/>
          <a:pathLst>
            <a:path>
              <a:moveTo>
                <a:pt x="0" y="0"/>
              </a:moveTo>
              <a:lnTo>
                <a:pt x="0" y="1886610"/>
              </a:lnTo>
              <a:lnTo>
                <a:pt x="99559" y="188661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1498283-C844-4CBA-9E45-2A937072B5E1}">
      <dsp:nvSpPr>
        <dsp:cNvPr id="0" name=""/>
        <dsp:cNvSpPr/>
      </dsp:nvSpPr>
      <dsp:spPr>
        <a:xfrm>
          <a:off x="5661552" y="2044723"/>
          <a:ext cx="1262240" cy="135812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l" defTabSz="711200">
            <a:lnSpc>
              <a:spcPct val="90000"/>
            </a:lnSpc>
            <a:spcBef>
              <a:spcPct val="0"/>
            </a:spcBef>
            <a:spcAft>
              <a:spcPct val="35000"/>
            </a:spcAft>
            <a:buNone/>
          </a:pPr>
          <a:r>
            <a:rPr lang="zh-TW" altLang="en-US" sz="1600" kern="1200" dirty="0">
              <a:latin typeface="標楷體" pitchFamily="65" charset="-120"/>
              <a:ea typeface="標楷體" pitchFamily="65" charset="-120"/>
            </a:rPr>
            <a:t>根據國健局癌症分期 </a:t>
          </a:r>
          <a:r>
            <a:rPr lang="en-US" altLang="zh-TW" sz="1600" kern="1200" dirty="0">
              <a:latin typeface="標楷體" pitchFamily="65" charset="-120"/>
              <a:ea typeface="標楷體" pitchFamily="65" charset="-120"/>
            </a:rPr>
            <a:t>1-2</a:t>
          </a:r>
          <a:r>
            <a:rPr lang="zh-TW" altLang="en-US" sz="1600" kern="1200" dirty="0">
              <a:latin typeface="標楷體" pitchFamily="65" charset="-120"/>
              <a:ea typeface="標楷體" pitchFamily="65" charset="-120"/>
            </a:rPr>
            <a:t>期者另行支付</a:t>
          </a:r>
        </a:p>
      </dsp:txBody>
      <dsp:txXfrm>
        <a:off x="5698522" y="2081693"/>
        <a:ext cx="1188300" cy="1284185"/>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9F4A77DC-67B7-D546-C018-C89E72D0C90D}"/>
              </a:ext>
            </a:extLst>
          </p:cNvPr>
          <p:cNvSpPr>
            <a:spLocks noGrp="1" noChangeArrowheads="1"/>
          </p:cNvSpPr>
          <p:nvPr>
            <p:ph type="hdr" sz="quarter"/>
          </p:nvPr>
        </p:nvSpPr>
        <p:spPr bwMode="auto">
          <a:xfrm>
            <a:off x="0" y="0"/>
            <a:ext cx="2954338" cy="461963"/>
          </a:xfrm>
          <a:prstGeom prst="rect">
            <a:avLst/>
          </a:prstGeom>
          <a:noFill/>
          <a:ln w="9525">
            <a:noFill/>
            <a:miter lim="800000"/>
            <a:headEnd/>
            <a:tailEnd/>
          </a:ln>
          <a:effectLst/>
        </p:spPr>
        <p:txBody>
          <a:bodyPr vert="horz" wrap="square" lIns="92757" tIns="46378" rIns="92757" bIns="46378" numCol="1" anchor="t" anchorCtr="0" compatLnSpc="1">
            <a:prstTxWarp prst="textNoShape">
              <a:avLst/>
            </a:prstTxWarp>
          </a:bodyPr>
          <a:lstStyle>
            <a:lvl1pPr defTabSz="926911">
              <a:defRPr sz="1200">
                <a:ea typeface="新細明體" pitchFamily="18" charset="-120"/>
              </a:defRPr>
            </a:lvl1pPr>
          </a:lstStyle>
          <a:p>
            <a:pPr>
              <a:defRPr/>
            </a:pPr>
            <a:endParaRPr lang="en-US" altLang="zh-TW"/>
          </a:p>
        </p:txBody>
      </p:sp>
      <p:sp>
        <p:nvSpPr>
          <p:cNvPr id="27651" name="Rectangle 3">
            <a:extLst>
              <a:ext uri="{FF2B5EF4-FFF2-40B4-BE49-F238E27FC236}">
                <a16:creationId xmlns:a16="http://schemas.microsoft.com/office/drawing/2014/main" id="{A9C686AF-5047-C557-65D0-B1EB832538B0}"/>
              </a:ext>
            </a:extLst>
          </p:cNvPr>
          <p:cNvSpPr>
            <a:spLocks noGrp="1" noChangeArrowheads="1"/>
          </p:cNvSpPr>
          <p:nvPr>
            <p:ph type="dt" idx="1"/>
          </p:nvPr>
        </p:nvSpPr>
        <p:spPr bwMode="auto">
          <a:xfrm>
            <a:off x="3887788" y="0"/>
            <a:ext cx="2876550" cy="461963"/>
          </a:xfrm>
          <a:prstGeom prst="rect">
            <a:avLst/>
          </a:prstGeom>
          <a:noFill/>
          <a:ln w="9525">
            <a:noFill/>
            <a:miter lim="800000"/>
            <a:headEnd/>
            <a:tailEnd/>
          </a:ln>
          <a:effectLst/>
        </p:spPr>
        <p:txBody>
          <a:bodyPr vert="horz" wrap="square" lIns="92757" tIns="46378" rIns="92757" bIns="46378" numCol="1" anchor="t" anchorCtr="0" compatLnSpc="1">
            <a:prstTxWarp prst="textNoShape">
              <a:avLst/>
            </a:prstTxWarp>
          </a:bodyPr>
          <a:lstStyle>
            <a:lvl1pPr algn="r" defTabSz="926911">
              <a:defRPr sz="1200">
                <a:ea typeface="新細明體" pitchFamily="18" charset="-120"/>
              </a:defRPr>
            </a:lvl1pPr>
          </a:lstStyle>
          <a:p>
            <a:pPr>
              <a:defRPr/>
            </a:pPr>
            <a:endParaRPr lang="en-US" altLang="zh-TW"/>
          </a:p>
        </p:txBody>
      </p:sp>
      <p:sp>
        <p:nvSpPr>
          <p:cNvPr id="49156" name="Rectangle 4">
            <a:extLst>
              <a:ext uri="{FF2B5EF4-FFF2-40B4-BE49-F238E27FC236}">
                <a16:creationId xmlns:a16="http://schemas.microsoft.com/office/drawing/2014/main" id="{6BC21AB5-C993-B483-D1B5-CF575981C5C8}"/>
              </a:ext>
            </a:extLst>
          </p:cNvPr>
          <p:cNvSpPr>
            <a:spLocks noGrp="1" noRot="1" noChangeAspect="1" noChangeArrowheads="1" noTextEdit="1"/>
          </p:cNvSpPr>
          <p:nvPr>
            <p:ph type="sldImg" idx="2"/>
          </p:nvPr>
        </p:nvSpPr>
        <p:spPr bwMode="auto">
          <a:xfrm>
            <a:off x="957263" y="769938"/>
            <a:ext cx="4927600" cy="36972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3" name="Rectangle 5">
            <a:extLst>
              <a:ext uri="{FF2B5EF4-FFF2-40B4-BE49-F238E27FC236}">
                <a16:creationId xmlns:a16="http://schemas.microsoft.com/office/drawing/2014/main" id="{A94E2BAE-8D96-E617-E4C2-9C4F06433699}"/>
              </a:ext>
            </a:extLst>
          </p:cNvPr>
          <p:cNvSpPr>
            <a:spLocks noGrp="1" noChangeArrowheads="1"/>
          </p:cNvSpPr>
          <p:nvPr>
            <p:ph type="body" sz="quarter" idx="3"/>
          </p:nvPr>
        </p:nvSpPr>
        <p:spPr bwMode="auto">
          <a:xfrm>
            <a:off x="933450" y="4699000"/>
            <a:ext cx="4975225" cy="4467225"/>
          </a:xfrm>
          <a:prstGeom prst="rect">
            <a:avLst/>
          </a:prstGeom>
          <a:noFill/>
          <a:ln w="9525">
            <a:noFill/>
            <a:miter lim="800000"/>
            <a:headEnd/>
            <a:tailEnd/>
          </a:ln>
          <a:effectLst/>
        </p:spPr>
        <p:txBody>
          <a:bodyPr vert="horz" wrap="square" lIns="92757" tIns="46378" rIns="92757" bIns="46378" numCol="1" anchor="t" anchorCtr="0" compatLnSpc="1">
            <a:prstTxWarp prst="textNoShape">
              <a:avLst/>
            </a:prstTxWarp>
          </a:bodyPr>
          <a:lstStyle/>
          <a:p>
            <a:pPr lvl="0"/>
            <a:r>
              <a:rPr lang="zh-TW" altLang="en-US" noProof="0"/>
              <a:t>按一下以編輯母片</a:t>
            </a:r>
          </a:p>
          <a:p>
            <a:pPr lvl="1"/>
            <a:r>
              <a:rPr lang="zh-TW" altLang="en-US" noProof="0"/>
              <a:t>第二層</a:t>
            </a:r>
          </a:p>
          <a:p>
            <a:pPr lvl="2"/>
            <a:r>
              <a:rPr lang="zh-TW" altLang="en-US" noProof="0"/>
              <a:t>第三層</a:t>
            </a:r>
          </a:p>
          <a:p>
            <a:pPr lvl="3"/>
            <a:r>
              <a:rPr lang="zh-TW" altLang="en-US" noProof="0"/>
              <a:t>第四層</a:t>
            </a:r>
          </a:p>
          <a:p>
            <a:pPr lvl="4"/>
            <a:r>
              <a:rPr lang="zh-TW" altLang="en-US" noProof="0"/>
              <a:t>第五層</a:t>
            </a:r>
          </a:p>
        </p:txBody>
      </p:sp>
      <p:sp>
        <p:nvSpPr>
          <p:cNvPr id="27654" name="Rectangle 6">
            <a:extLst>
              <a:ext uri="{FF2B5EF4-FFF2-40B4-BE49-F238E27FC236}">
                <a16:creationId xmlns:a16="http://schemas.microsoft.com/office/drawing/2014/main" id="{6D360D07-9520-A5F8-E9B1-A3C151CEB038}"/>
              </a:ext>
            </a:extLst>
          </p:cNvPr>
          <p:cNvSpPr>
            <a:spLocks noGrp="1" noChangeArrowheads="1"/>
          </p:cNvSpPr>
          <p:nvPr>
            <p:ph type="ftr" sz="quarter" idx="4"/>
          </p:nvPr>
        </p:nvSpPr>
        <p:spPr bwMode="auto">
          <a:xfrm>
            <a:off x="0" y="9396413"/>
            <a:ext cx="2954338" cy="539750"/>
          </a:xfrm>
          <a:prstGeom prst="rect">
            <a:avLst/>
          </a:prstGeom>
          <a:noFill/>
          <a:ln w="9525">
            <a:noFill/>
            <a:miter lim="800000"/>
            <a:headEnd/>
            <a:tailEnd/>
          </a:ln>
          <a:effectLst/>
        </p:spPr>
        <p:txBody>
          <a:bodyPr vert="horz" wrap="square" lIns="92757" tIns="46378" rIns="92757" bIns="46378" numCol="1" anchor="b" anchorCtr="0" compatLnSpc="1">
            <a:prstTxWarp prst="textNoShape">
              <a:avLst/>
            </a:prstTxWarp>
          </a:bodyPr>
          <a:lstStyle>
            <a:lvl1pPr defTabSz="926911">
              <a:defRPr sz="1200">
                <a:ea typeface="新細明體" pitchFamily="18" charset="-120"/>
              </a:defRPr>
            </a:lvl1pPr>
          </a:lstStyle>
          <a:p>
            <a:pPr>
              <a:defRPr/>
            </a:pPr>
            <a:endParaRPr lang="en-US" altLang="zh-TW"/>
          </a:p>
        </p:txBody>
      </p:sp>
      <p:sp>
        <p:nvSpPr>
          <p:cNvPr id="27655" name="Rectangle 7">
            <a:extLst>
              <a:ext uri="{FF2B5EF4-FFF2-40B4-BE49-F238E27FC236}">
                <a16:creationId xmlns:a16="http://schemas.microsoft.com/office/drawing/2014/main" id="{20CB4707-4C1C-A6E0-8962-46985A2515DD}"/>
              </a:ext>
            </a:extLst>
          </p:cNvPr>
          <p:cNvSpPr>
            <a:spLocks noGrp="1" noChangeArrowheads="1"/>
          </p:cNvSpPr>
          <p:nvPr>
            <p:ph type="sldNum" sz="quarter" idx="5"/>
          </p:nvPr>
        </p:nvSpPr>
        <p:spPr bwMode="auto">
          <a:xfrm>
            <a:off x="3887788" y="9396413"/>
            <a:ext cx="2876550" cy="539750"/>
          </a:xfrm>
          <a:prstGeom prst="rect">
            <a:avLst/>
          </a:prstGeom>
          <a:noFill/>
          <a:ln w="9525">
            <a:noFill/>
            <a:miter lim="800000"/>
            <a:headEnd/>
            <a:tailEnd/>
          </a:ln>
          <a:effectLst/>
        </p:spPr>
        <p:txBody>
          <a:bodyPr vert="horz" wrap="square" lIns="92757" tIns="46378" rIns="92757" bIns="46378" numCol="1" anchor="b" anchorCtr="0" compatLnSpc="1">
            <a:prstTxWarp prst="textNoShape">
              <a:avLst/>
            </a:prstTxWarp>
          </a:bodyPr>
          <a:lstStyle>
            <a:lvl1pPr algn="r" defTabSz="925513">
              <a:defRPr sz="1200"/>
            </a:lvl1pPr>
          </a:lstStyle>
          <a:p>
            <a:fld id="{F19C3BC7-A515-4C9B-B022-BBE3E5FA5262}" type="slidenum">
              <a:rPr lang="en-US" altLang="zh-TW"/>
              <a:pPr/>
              <a:t>‹#›</a:t>
            </a:fld>
            <a:endParaRPr lang="en-US" altLang="zh-TW"/>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imes New Roman" pitchFamily="18" charset="0"/>
        <a:ea typeface="新細明體" pitchFamily="18" charset="-120"/>
        <a:cs typeface="+mn-cs"/>
      </a:defRPr>
    </a:lvl1pPr>
    <a:lvl2pPr marL="457200" algn="l" rtl="0" eaLnBrk="0" fontAlgn="base" hangingPunct="0">
      <a:spcBef>
        <a:spcPct val="30000"/>
      </a:spcBef>
      <a:spcAft>
        <a:spcPct val="0"/>
      </a:spcAft>
      <a:defRPr kumimoji="1" sz="1200" kern="1200">
        <a:solidFill>
          <a:schemeClr val="tx1"/>
        </a:solidFill>
        <a:latin typeface="Times New Roman" pitchFamily="18" charset="0"/>
        <a:ea typeface="新細明體" pitchFamily="18" charset="-120"/>
        <a:cs typeface="+mn-cs"/>
      </a:defRPr>
    </a:lvl2pPr>
    <a:lvl3pPr marL="914400" algn="l" rtl="0" eaLnBrk="0" fontAlgn="base" hangingPunct="0">
      <a:spcBef>
        <a:spcPct val="30000"/>
      </a:spcBef>
      <a:spcAft>
        <a:spcPct val="0"/>
      </a:spcAft>
      <a:defRPr kumimoji="1" sz="1200" kern="1200">
        <a:solidFill>
          <a:schemeClr val="tx1"/>
        </a:solidFill>
        <a:latin typeface="Times New Roman" pitchFamily="18" charset="0"/>
        <a:ea typeface="新細明體" pitchFamily="18" charset="-120"/>
        <a:cs typeface="+mn-cs"/>
      </a:defRPr>
    </a:lvl3pPr>
    <a:lvl4pPr marL="1371600" algn="l" rtl="0" eaLnBrk="0" fontAlgn="base" hangingPunct="0">
      <a:spcBef>
        <a:spcPct val="30000"/>
      </a:spcBef>
      <a:spcAft>
        <a:spcPct val="0"/>
      </a:spcAft>
      <a:defRPr kumimoji="1" sz="1200" kern="1200">
        <a:solidFill>
          <a:schemeClr val="tx1"/>
        </a:solidFill>
        <a:latin typeface="Times New Roman" pitchFamily="18" charset="0"/>
        <a:ea typeface="新細明體" pitchFamily="18" charset="-120"/>
        <a:cs typeface="+mn-cs"/>
      </a:defRPr>
    </a:lvl4pPr>
    <a:lvl5pPr marL="1828800" algn="l" rtl="0" eaLnBrk="0" fontAlgn="base" hangingPunct="0">
      <a:spcBef>
        <a:spcPct val="30000"/>
      </a:spcBef>
      <a:spcAft>
        <a:spcPct val="0"/>
      </a:spcAft>
      <a:defRPr kumimoji="1" sz="1200" kern="1200">
        <a:solidFill>
          <a:schemeClr val="tx1"/>
        </a:solidFill>
        <a:latin typeface="Times New Roman" pitchFamily="18" charset="0"/>
        <a:ea typeface="新細明體" pitchFamily="18" charset="-12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a:extLst>
              <a:ext uri="{FF2B5EF4-FFF2-40B4-BE49-F238E27FC236}">
                <a16:creationId xmlns:a16="http://schemas.microsoft.com/office/drawing/2014/main" id="{D3C6105E-0E05-25EE-B6A4-0BAAC2417D6D}"/>
              </a:ext>
            </a:extLst>
          </p:cNvPr>
          <p:cNvSpPr>
            <a:spLocks noGrp="1" noRot="1" noChangeAspect="1" noChangeArrowheads="1" noTextEdit="1"/>
          </p:cNvSpPr>
          <p:nvPr>
            <p:ph type="sldImg"/>
          </p:nvPr>
        </p:nvSpPr>
        <p:spPr>
          <a:solidFill>
            <a:srgbClr val="FFFFFF"/>
          </a:solidFill>
          <a:ln/>
        </p:spPr>
      </p:sp>
      <p:sp>
        <p:nvSpPr>
          <p:cNvPr id="50179" name="Rectangle 3">
            <a:extLst>
              <a:ext uri="{FF2B5EF4-FFF2-40B4-BE49-F238E27FC236}">
                <a16:creationId xmlns:a16="http://schemas.microsoft.com/office/drawing/2014/main" id="{2C925F94-A07F-8469-003C-408DD13443D6}"/>
              </a:ext>
            </a:extLst>
          </p:cNvPr>
          <p:cNvSpPr>
            <a:spLocks noGrp="1" noChangeArrowheads="1"/>
          </p:cNvSpPr>
          <p:nvPr>
            <p:ph type="body" idx="1"/>
          </p:nvPr>
        </p:nvSpPr>
        <p:spPr>
          <a:solidFill>
            <a:srgbClr val="FFFFFF"/>
          </a:solidFill>
          <a:ln>
            <a:solidFill>
              <a:srgbClr val="000000"/>
            </a:solidFill>
          </a:ln>
        </p:spPr>
        <p:txBody>
          <a:bodyPr/>
          <a:lstStyle/>
          <a:p>
            <a:endParaRPr lang="zh-TW" altLang="zh-TW"/>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a:extLst>
              <a:ext uri="{FF2B5EF4-FFF2-40B4-BE49-F238E27FC236}">
                <a16:creationId xmlns:a16="http://schemas.microsoft.com/office/drawing/2014/main" id="{E8DDEB7E-4C44-7373-F09F-D925E8E0A507}"/>
              </a:ext>
            </a:extLst>
          </p:cNvPr>
          <p:cNvSpPr>
            <a:spLocks noGrp="1" noRot="1" noChangeAspect="1" noChangeArrowheads="1" noTextEdit="1"/>
          </p:cNvSpPr>
          <p:nvPr>
            <p:ph type="sldImg"/>
          </p:nvPr>
        </p:nvSpPr>
        <p:spPr>
          <a:xfrm>
            <a:off x="922338" y="746125"/>
            <a:ext cx="4959350" cy="3719513"/>
          </a:xfrm>
          <a:solidFill>
            <a:srgbClr val="FFFFFF"/>
          </a:solidFill>
          <a:ln/>
        </p:spPr>
      </p:sp>
      <p:sp>
        <p:nvSpPr>
          <p:cNvPr id="51203" name="Rectangle 3">
            <a:extLst>
              <a:ext uri="{FF2B5EF4-FFF2-40B4-BE49-F238E27FC236}">
                <a16:creationId xmlns:a16="http://schemas.microsoft.com/office/drawing/2014/main" id="{DA5A47CA-FC4E-624B-2768-0975DEAEE764}"/>
              </a:ext>
            </a:extLst>
          </p:cNvPr>
          <p:cNvSpPr>
            <a:spLocks noGrp="1" noChangeArrowheads="1"/>
          </p:cNvSpPr>
          <p:nvPr>
            <p:ph type="body" idx="1"/>
          </p:nvPr>
        </p:nvSpPr>
        <p:spPr>
          <a:xfrm>
            <a:off x="906463" y="4714875"/>
            <a:ext cx="4984750" cy="4465638"/>
          </a:xfrm>
          <a:solidFill>
            <a:srgbClr val="FFFFFF"/>
          </a:solidFill>
          <a:ln>
            <a:solidFill>
              <a:srgbClr val="000000"/>
            </a:solidFill>
          </a:ln>
        </p:spPr>
        <p:txBody>
          <a:bodyPr lIns="91412" tIns="45705" rIns="91412" bIns="45705"/>
          <a:lstStyle/>
          <a:p>
            <a:pPr eaLnBrk="1" hangingPunct="1"/>
            <a:endParaRPr lang="zh-TW" altLang="zh-TW" sz="1400">
              <a:latin typeface="全真楷書" pitchFamily="49" charset="-120"/>
              <a:ea typeface="全真楷書" pitchFamily="49" charset="-12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a:extLst>
              <a:ext uri="{FF2B5EF4-FFF2-40B4-BE49-F238E27FC236}">
                <a16:creationId xmlns:a16="http://schemas.microsoft.com/office/drawing/2014/main" id="{A3AC8BCC-56EA-D248-FE91-84D2B91E32EE}"/>
              </a:ext>
            </a:extLst>
          </p:cNvPr>
          <p:cNvSpPr>
            <a:spLocks noGrp="1" noRot="1" noChangeAspect="1" noChangeArrowheads="1" noTextEdit="1"/>
          </p:cNvSpPr>
          <p:nvPr>
            <p:ph type="sldImg"/>
          </p:nvPr>
        </p:nvSpPr>
        <p:spPr>
          <a:xfrm>
            <a:off x="919163" y="744538"/>
            <a:ext cx="4960937" cy="3722687"/>
          </a:xfrm>
          <a:solidFill>
            <a:srgbClr val="FFFFFF"/>
          </a:solidFill>
          <a:ln/>
        </p:spPr>
      </p:sp>
      <p:sp>
        <p:nvSpPr>
          <p:cNvPr id="52227" name="Rectangle 3">
            <a:extLst>
              <a:ext uri="{FF2B5EF4-FFF2-40B4-BE49-F238E27FC236}">
                <a16:creationId xmlns:a16="http://schemas.microsoft.com/office/drawing/2014/main" id="{1C397BF4-6F58-6A3E-DC89-CC928992C070}"/>
              </a:ext>
            </a:extLst>
          </p:cNvPr>
          <p:cNvSpPr>
            <a:spLocks noGrp="1" noChangeArrowheads="1"/>
          </p:cNvSpPr>
          <p:nvPr>
            <p:ph type="body" idx="1"/>
          </p:nvPr>
        </p:nvSpPr>
        <p:spPr>
          <a:xfrm>
            <a:off x="906463" y="4714875"/>
            <a:ext cx="4984750" cy="4467225"/>
          </a:xfrm>
          <a:solidFill>
            <a:srgbClr val="FFFFFF"/>
          </a:solidFill>
          <a:ln>
            <a:solidFill>
              <a:srgbClr val="000000"/>
            </a:solidFill>
          </a:ln>
        </p:spPr>
        <p:txBody>
          <a:bodyPr lIns="91421" tIns="45710" rIns="91421" bIns="45710"/>
          <a:lstStyle/>
          <a:p>
            <a:pPr eaLnBrk="1" hangingPunct="1"/>
            <a:endParaRPr lang="zh-TW" altLang="zh-TW" sz="1400">
              <a:latin typeface="全真楷書" pitchFamily="49" charset="-120"/>
              <a:ea typeface="全真楷書" pitchFamily="49" charset="-12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a:extLst>
              <a:ext uri="{FF2B5EF4-FFF2-40B4-BE49-F238E27FC236}">
                <a16:creationId xmlns:a16="http://schemas.microsoft.com/office/drawing/2014/main" id="{32723C9E-8E68-CFD9-85BF-8B97288A3C32}"/>
              </a:ext>
            </a:extLst>
          </p:cNvPr>
          <p:cNvSpPr>
            <a:spLocks noGrp="1" noRot="1" noChangeAspect="1" noChangeArrowheads="1" noTextEdit="1"/>
          </p:cNvSpPr>
          <p:nvPr>
            <p:ph type="sldImg"/>
          </p:nvPr>
        </p:nvSpPr>
        <p:spPr>
          <a:xfrm>
            <a:off x="922338" y="746125"/>
            <a:ext cx="4959350" cy="3719513"/>
          </a:xfrm>
          <a:solidFill>
            <a:srgbClr val="FFFFFF"/>
          </a:solidFill>
          <a:ln/>
        </p:spPr>
      </p:sp>
      <p:sp>
        <p:nvSpPr>
          <p:cNvPr id="53251" name="Rectangle 3">
            <a:extLst>
              <a:ext uri="{FF2B5EF4-FFF2-40B4-BE49-F238E27FC236}">
                <a16:creationId xmlns:a16="http://schemas.microsoft.com/office/drawing/2014/main" id="{E3E0D396-47FE-7546-E09A-FD0BA6D36782}"/>
              </a:ext>
            </a:extLst>
          </p:cNvPr>
          <p:cNvSpPr>
            <a:spLocks noGrp="1" noChangeArrowheads="1"/>
          </p:cNvSpPr>
          <p:nvPr>
            <p:ph type="body" idx="1"/>
          </p:nvPr>
        </p:nvSpPr>
        <p:spPr>
          <a:xfrm>
            <a:off x="906463" y="4714875"/>
            <a:ext cx="4984750" cy="4465638"/>
          </a:xfrm>
          <a:solidFill>
            <a:srgbClr val="FFFFFF"/>
          </a:solidFill>
          <a:ln>
            <a:solidFill>
              <a:srgbClr val="000000"/>
            </a:solidFill>
          </a:ln>
        </p:spPr>
        <p:txBody>
          <a:bodyPr lIns="91412" tIns="45705" rIns="91412" bIns="45705"/>
          <a:lstStyle/>
          <a:p>
            <a:pPr>
              <a:spcBef>
                <a:spcPct val="0"/>
              </a:spcBef>
              <a:buFont typeface="Wingdings" panose="05000000000000000000" pitchFamily="2" charset="2"/>
              <a:buNone/>
            </a:pPr>
            <a:r>
              <a:rPr lang="zh-TW" altLang="en-US" sz="1400">
                <a:latin typeface="標楷體" panose="03000509000000000000" pitchFamily="65" charset="-120"/>
                <a:ea typeface="標楷體" panose="03000509000000000000" pitchFamily="65" charset="-120"/>
              </a:rPr>
              <a:t>每年協商總額預算</a:t>
            </a:r>
            <a:r>
              <a:rPr lang="en-US" altLang="zh-TW" sz="1400">
                <a:latin typeface="標楷體" panose="03000509000000000000" pitchFamily="65" charset="-120"/>
                <a:ea typeface="標楷體" panose="03000509000000000000" pitchFamily="65" charset="-120"/>
              </a:rPr>
              <a:t>-</a:t>
            </a:r>
            <a:r>
              <a:rPr lang="zh-TW" altLang="en-US" sz="1400">
                <a:latin typeface="標楷體" panose="03000509000000000000" pitchFamily="65" charset="-120"/>
                <a:ea typeface="標楷體" panose="03000509000000000000" pitchFamily="65" charset="-120"/>
              </a:rPr>
              <a:t>其他部門專款項目</a:t>
            </a:r>
            <a:endParaRPr lang="en-US" altLang="zh-TW" sz="1400">
              <a:latin typeface="標楷體" panose="03000509000000000000" pitchFamily="65" charset="-120"/>
              <a:ea typeface="標楷體" panose="03000509000000000000" pitchFamily="65" charset="-120"/>
            </a:endParaRPr>
          </a:p>
          <a:p>
            <a:pPr>
              <a:spcBef>
                <a:spcPct val="0"/>
              </a:spcBef>
            </a:pPr>
            <a:r>
              <a:rPr lang="zh-TW" altLang="en-US">
                <a:latin typeface="標楷體" panose="03000509000000000000" pitchFamily="65" charset="-120"/>
                <a:ea typeface="標楷體" panose="03000509000000000000" pitchFamily="65" charset="-120"/>
              </a:rPr>
              <a:t>  醫療給付改善方案</a:t>
            </a:r>
            <a:r>
              <a:rPr lang="en-US" altLang="zh-TW">
                <a:latin typeface="標楷體" panose="03000509000000000000" pitchFamily="65" charset="-120"/>
                <a:ea typeface="標楷體" panose="03000509000000000000" pitchFamily="65" charset="-120"/>
              </a:rPr>
              <a:t>(</a:t>
            </a:r>
            <a:r>
              <a:rPr lang="zh-TW" altLang="en-US">
                <a:latin typeface="標楷體" panose="03000509000000000000" pitchFamily="65" charset="-120"/>
                <a:ea typeface="標楷體" panose="03000509000000000000" pitchFamily="65" charset="-120"/>
              </a:rPr>
              <a:t>論質計酬</a:t>
            </a:r>
            <a:r>
              <a:rPr lang="en-US" altLang="zh-TW">
                <a:latin typeface="標楷體" panose="03000509000000000000" pitchFamily="65" charset="-120"/>
                <a:ea typeface="標楷體" panose="03000509000000000000" pitchFamily="65" charset="-120"/>
              </a:rPr>
              <a:t>)</a:t>
            </a:r>
          </a:p>
          <a:p>
            <a:pPr>
              <a:spcBef>
                <a:spcPct val="0"/>
              </a:spcBef>
            </a:pPr>
            <a:r>
              <a:rPr lang="en-US" altLang="zh-TW">
                <a:latin typeface="標楷體" panose="03000509000000000000" pitchFamily="65" charset="-120"/>
                <a:ea typeface="標楷體" panose="03000509000000000000" pitchFamily="65" charset="-120"/>
              </a:rPr>
              <a:t>  </a:t>
            </a:r>
            <a:endParaRPr lang="en-US" altLang="zh-TW" sz="800">
              <a:latin typeface="標楷體" panose="03000509000000000000" pitchFamily="65" charset="-120"/>
              <a:ea typeface="標楷體" panose="03000509000000000000" pitchFamily="65" charset="-120"/>
            </a:endParaRPr>
          </a:p>
          <a:p>
            <a:pPr>
              <a:spcBef>
                <a:spcPct val="0"/>
              </a:spcBef>
              <a:buFont typeface="Wingdings" panose="05000000000000000000" pitchFamily="2" charset="2"/>
              <a:buNone/>
            </a:pPr>
            <a:r>
              <a:rPr lang="zh-TW" altLang="en-US" sz="1400">
                <a:latin typeface="標楷體" panose="03000509000000000000" pitchFamily="65" charset="-120"/>
                <a:ea typeface="標楷體" panose="03000509000000000000" pitchFamily="65" charset="-120"/>
              </a:rPr>
              <a:t>本方案依健保法第</a:t>
            </a:r>
            <a:r>
              <a:rPr lang="en-US" altLang="zh-TW" sz="1400">
                <a:latin typeface="標楷體" panose="03000509000000000000" pitchFamily="65" charset="-120"/>
                <a:ea typeface="標楷體" panose="03000509000000000000" pitchFamily="65" charset="-120"/>
              </a:rPr>
              <a:t>49</a:t>
            </a:r>
            <a:r>
              <a:rPr lang="zh-TW" altLang="en-US" sz="1400">
                <a:latin typeface="標楷體" panose="03000509000000000000" pitchFamily="65" charset="-120"/>
                <a:ea typeface="標楷體" panose="03000509000000000000" pitchFamily="65" charset="-120"/>
              </a:rPr>
              <a:t>條及</a:t>
            </a:r>
            <a:r>
              <a:rPr lang="en-US" altLang="zh-TW" sz="1400">
                <a:latin typeface="標楷體" panose="03000509000000000000" pitchFamily="65" charset="-120"/>
                <a:ea typeface="標楷體" panose="03000509000000000000" pitchFamily="65" charset="-120"/>
              </a:rPr>
              <a:t>51</a:t>
            </a:r>
            <a:r>
              <a:rPr lang="zh-TW" altLang="en-US" sz="1400">
                <a:latin typeface="標楷體" panose="03000509000000000000" pitchFamily="65" charset="-120"/>
                <a:ea typeface="標楷體" panose="03000509000000000000" pitchFamily="65" charset="-120"/>
              </a:rPr>
              <a:t>條規定：</a:t>
            </a:r>
            <a:endParaRPr lang="en-US" altLang="zh-TW" sz="1400">
              <a:latin typeface="標楷體" panose="03000509000000000000" pitchFamily="65" charset="-120"/>
              <a:ea typeface="標楷體" panose="03000509000000000000" pitchFamily="65" charset="-120"/>
            </a:endParaRPr>
          </a:p>
          <a:p>
            <a:pPr>
              <a:spcBef>
                <a:spcPct val="0"/>
              </a:spcBef>
            </a:pPr>
            <a:r>
              <a:rPr lang="en-US" altLang="zh-TW" sz="1400">
                <a:latin typeface="標楷體" panose="03000509000000000000" pitchFamily="65" charset="-120"/>
                <a:ea typeface="標楷體" panose="03000509000000000000" pitchFamily="65" charset="-120"/>
              </a:rPr>
              <a:t>  </a:t>
            </a:r>
            <a:r>
              <a:rPr lang="zh-TW" altLang="en-US">
                <a:latin typeface="標楷體" panose="03000509000000000000" pitchFamily="65" charset="-120"/>
                <a:ea typeface="標楷體" panose="03000509000000000000" pitchFamily="65" charset="-120"/>
              </a:rPr>
              <a:t>需經全民健康保險醫療費用協定委員會通  </a:t>
            </a:r>
            <a:endParaRPr lang="en-US" altLang="zh-TW">
              <a:latin typeface="標楷體" panose="03000509000000000000" pitchFamily="65" charset="-120"/>
              <a:ea typeface="標楷體" panose="03000509000000000000" pitchFamily="65" charset="-120"/>
            </a:endParaRPr>
          </a:p>
          <a:p>
            <a:pPr>
              <a:spcBef>
                <a:spcPct val="0"/>
              </a:spcBef>
            </a:pPr>
            <a:r>
              <a:rPr lang="zh-TW" altLang="en-US">
                <a:latin typeface="標楷體" panose="03000509000000000000" pitchFamily="65" charset="-120"/>
                <a:ea typeface="標楷體" panose="03000509000000000000" pitchFamily="65" charset="-120"/>
              </a:rPr>
              <a:t>  過預算，並經全民健康保險醫療給付協議會議通過，報請行政院衛生署核定後實施</a:t>
            </a:r>
            <a:endParaRPr lang="zh-TW" altLang="zh-TW">
              <a:latin typeface="標楷體" panose="03000509000000000000" pitchFamily="65" charset="-120"/>
              <a:ea typeface="標楷體" panose="03000509000000000000" pitchFamily="65" charset="-12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投影片圖像版面配置區 1">
            <a:extLst>
              <a:ext uri="{FF2B5EF4-FFF2-40B4-BE49-F238E27FC236}">
                <a16:creationId xmlns:a16="http://schemas.microsoft.com/office/drawing/2014/main" id="{8B786646-CB04-128E-6C91-D53CF8A415A2}"/>
              </a:ext>
            </a:extLst>
          </p:cNvPr>
          <p:cNvSpPr>
            <a:spLocks noGrp="1" noRot="1" noChangeAspect="1" noTextEdit="1"/>
          </p:cNvSpPr>
          <p:nvPr>
            <p:ph type="sldImg"/>
          </p:nvPr>
        </p:nvSpPr>
        <p:spPr>
          <a:ln/>
        </p:spPr>
      </p:sp>
      <p:sp>
        <p:nvSpPr>
          <p:cNvPr id="54275" name="備忘稿版面配置區 2">
            <a:extLst>
              <a:ext uri="{FF2B5EF4-FFF2-40B4-BE49-F238E27FC236}">
                <a16:creationId xmlns:a16="http://schemas.microsoft.com/office/drawing/2014/main" id="{2AB979AF-7BA9-0781-E73A-AB4A7FDC345C}"/>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a:p>
        </p:txBody>
      </p:sp>
      <p:sp>
        <p:nvSpPr>
          <p:cNvPr id="54276" name="投影片編號版面配置區 3">
            <a:extLst>
              <a:ext uri="{FF2B5EF4-FFF2-40B4-BE49-F238E27FC236}">
                <a16:creationId xmlns:a16="http://schemas.microsoft.com/office/drawing/2014/main" id="{14F9A3FD-A395-B031-F87B-D20E4B9B50CD}"/>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5513"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defTabSz="925513"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defTabSz="925513"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defTabSz="925513"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defTabSz="925513"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defTabSz="9255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defTabSz="9255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defTabSz="9255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defTabSz="9255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EA4F3D51-2A7E-43E3-BEBB-DB03653C8297}" type="slidenum">
              <a:rPr lang="zh-TW" altLang="en-US" sz="1200"/>
              <a:pPr eaLnBrk="1" hangingPunct="1"/>
              <a:t>9</a:t>
            </a:fld>
            <a:endParaRPr lang="en-US" altLang="zh-TW" sz="120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投影片圖像版面配置區 1">
            <a:extLst>
              <a:ext uri="{FF2B5EF4-FFF2-40B4-BE49-F238E27FC236}">
                <a16:creationId xmlns:a16="http://schemas.microsoft.com/office/drawing/2014/main" id="{9C67A375-39D2-40B3-88A7-59F3BFC48F50}"/>
              </a:ext>
            </a:extLst>
          </p:cNvPr>
          <p:cNvSpPr>
            <a:spLocks noGrp="1" noRot="1" noChangeAspect="1" noTextEdit="1"/>
          </p:cNvSpPr>
          <p:nvPr>
            <p:ph type="sldImg"/>
          </p:nvPr>
        </p:nvSpPr>
        <p:spPr>
          <a:ln/>
        </p:spPr>
      </p:sp>
      <p:sp>
        <p:nvSpPr>
          <p:cNvPr id="55299" name="備忘稿版面配置區 2">
            <a:extLst>
              <a:ext uri="{FF2B5EF4-FFF2-40B4-BE49-F238E27FC236}">
                <a16:creationId xmlns:a16="http://schemas.microsoft.com/office/drawing/2014/main" id="{29BE782D-1DF7-D2B2-50AF-5F1A9723128C}"/>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a:p>
        </p:txBody>
      </p:sp>
      <p:sp>
        <p:nvSpPr>
          <p:cNvPr id="55300" name="投影片編號版面配置區 3">
            <a:extLst>
              <a:ext uri="{FF2B5EF4-FFF2-40B4-BE49-F238E27FC236}">
                <a16:creationId xmlns:a16="http://schemas.microsoft.com/office/drawing/2014/main" id="{0388BE82-4518-8A59-A799-AD965246242F}"/>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5513"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defTabSz="925513"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defTabSz="925513"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defTabSz="925513"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defTabSz="925513"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defTabSz="9255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defTabSz="9255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defTabSz="9255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defTabSz="9255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A5C6EC1F-449A-4D0C-9882-6135693A6ED5}" type="slidenum">
              <a:rPr lang="zh-TW" altLang="en-US" sz="1200"/>
              <a:pPr eaLnBrk="1" hangingPunct="1"/>
              <a:t>10</a:t>
            </a:fld>
            <a:endParaRPr lang="en-US" altLang="zh-TW" sz="120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投影片圖像版面配置區 1">
            <a:extLst>
              <a:ext uri="{FF2B5EF4-FFF2-40B4-BE49-F238E27FC236}">
                <a16:creationId xmlns:a16="http://schemas.microsoft.com/office/drawing/2014/main" id="{0D49082A-4289-1C89-4D7D-DFCD41B78BD2}"/>
              </a:ext>
            </a:extLst>
          </p:cNvPr>
          <p:cNvSpPr>
            <a:spLocks noGrp="1" noRot="1" noChangeAspect="1" noTextEdit="1"/>
          </p:cNvSpPr>
          <p:nvPr>
            <p:ph type="sldImg"/>
          </p:nvPr>
        </p:nvSpPr>
        <p:spPr>
          <a:ln/>
        </p:spPr>
      </p:sp>
      <p:sp>
        <p:nvSpPr>
          <p:cNvPr id="56323" name="備忘稿版面配置區 2">
            <a:extLst>
              <a:ext uri="{FF2B5EF4-FFF2-40B4-BE49-F238E27FC236}">
                <a16:creationId xmlns:a16="http://schemas.microsoft.com/office/drawing/2014/main" id="{C56E2D79-91CB-3EFC-4164-5183B68AAC7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a:p>
        </p:txBody>
      </p:sp>
      <p:sp>
        <p:nvSpPr>
          <p:cNvPr id="56324" name="投影片編號版面配置區 3">
            <a:extLst>
              <a:ext uri="{FF2B5EF4-FFF2-40B4-BE49-F238E27FC236}">
                <a16:creationId xmlns:a16="http://schemas.microsoft.com/office/drawing/2014/main" id="{6AB5B775-5319-39DC-B027-00584260474C}"/>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5513"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defTabSz="925513"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defTabSz="925513"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defTabSz="925513"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defTabSz="925513"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defTabSz="9255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defTabSz="9255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defTabSz="9255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defTabSz="9255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210A97B7-CFF7-4D44-A965-A771E089BE4A}" type="slidenum">
              <a:rPr lang="zh-TW" altLang="en-US" sz="1200"/>
              <a:pPr eaLnBrk="1" hangingPunct="1"/>
              <a:t>11</a:t>
            </a:fld>
            <a:endParaRPr lang="en-US" altLang="zh-TW" sz="120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投影片圖像版面配置區 1">
            <a:extLst>
              <a:ext uri="{FF2B5EF4-FFF2-40B4-BE49-F238E27FC236}">
                <a16:creationId xmlns:a16="http://schemas.microsoft.com/office/drawing/2014/main" id="{59654D10-165A-CF41-6BA3-CC58169A28CD}"/>
              </a:ext>
            </a:extLst>
          </p:cNvPr>
          <p:cNvSpPr>
            <a:spLocks noGrp="1" noRot="1" noChangeAspect="1" noTextEdit="1"/>
          </p:cNvSpPr>
          <p:nvPr>
            <p:ph type="sldImg"/>
          </p:nvPr>
        </p:nvSpPr>
        <p:spPr>
          <a:ln/>
        </p:spPr>
      </p:sp>
      <p:sp>
        <p:nvSpPr>
          <p:cNvPr id="57347" name="備忘稿版面配置區 2">
            <a:extLst>
              <a:ext uri="{FF2B5EF4-FFF2-40B4-BE49-F238E27FC236}">
                <a16:creationId xmlns:a16="http://schemas.microsoft.com/office/drawing/2014/main" id="{F94D3D51-07FB-9C19-1E7D-B77376C845DB}"/>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zh-TW"/>
              <a:t>1.96</a:t>
            </a:r>
            <a:r>
              <a:rPr lang="zh-TW" altLang="en-US"/>
              <a:t>年糖尿病方案之品質加成指標為避免資料有誤，預定於</a:t>
            </a:r>
            <a:r>
              <a:rPr lang="en-US" altLang="zh-TW"/>
              <a:t>6</a:t>
            </a:r>
            <a:r>
              <a:rPr lang="zh-TW" altLang="en-US"/>
              <a:t>月以倉儲資料進行計算。</a:t>
            </a:r>
            <a:endParaRPr lang="en-US" altLang="zh-TW"/>
          </a:p>
          <a:p>
            <a:r>
              <a:rPr lang="en-US" altLang="zh-TW"/>
              <a:t>2.</a:t>
            </a:r>
            <a:r>
              <a:rPr lang="zh-TW" altLang="en-US"/>
              <a:t>整體獎勵金額不得超過當年度糖尿病照護管理費用的</a:t>
            </a:r>
            <a:r>
              <a:rPr lang="en-US" altLang="zh-TW"/>
              <a:t>10</a:t>
            </a:r>
            <a:r>
              <a:rPr lang="zh-TW" altLang="en-US"/>
              <a:t>％，以</a:t>
            </a:r>
            <a:r>
              <a:rPr lang="en-US" altLang="zh-TW"/>
              <a:t>96</a:t>
            </a:r>
            <a:r>
              <a:rPr lang="zh-TW" altLang="en-US"/>
              <a:t>年度醫院＋基層的糖尿病實際點質結算費用約</a:t>
            </a:r>
            <a:r>
              <a:rPr lang="en-US" altLang="zh-TW"/>
              <a:t>1.593</a:t>
            </a:r>
            <a:r>
              <a:rPr lang="zh-TW" altLang="en-US"/>
              <a:t>億元來計算，預定整體獎勵金額不超過</a:t>
            </a:r>
            <a:r>
              <a:rPr lang="en-US" altLang="zh-TW"/>
              <a:t>0.159</a:t>
            </a:r>
            <a:r>
              <a:rPr lang="zh-TW" altLang="en-US"/>
              <a:t>億元。</a:t>
            </a:r>
          </a:p>
        </p:txBody>
      </p:sp>
      <p:sp>
        <p:nvSpPr>
          <p:cNvPr id="57348" name="投影片編號版面配置區 3">
            <a:extLst>
              <a:ext uri="{FF2B5EF4-FFF2-40B4-BE49-F238E27FC236}">
                <a16:creationId xmlns:a16="http://schemas.microsoft.com/office/drawing/2014/main" id="{EAADB3BC-757F-557E-B0EE-99F493A9E46D}"/>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5513"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defTabSz="925513"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defTabSz="925513"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defTabSz="925513"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defTabSz="925513"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defTabSz="9255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defTabSz="9255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defTabSz="9255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defTabSz="9255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31950CD1-B9DB-47E7-88E7-802F7D055DD6}" type="slidenum">
              <a:rPr lang="zh-TW" altLang="en-US" sz="1200"/>
              <a:pPr eaLnBrk="1" hangingPunct="1"/>
              <a:t>12</a:t>
            </a:fld>
            <a:endParaRPr lang="en-US" altLang="zh-TW" sz="120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a:extLst>
              <a:ext uri="{FF2B5EF4-FFF2-40B4-BE49-F238E27FC236}">
                <a16:creationId xmlns:a16="http://schemas.microsoft.com/office/drawing/2014/main" id="{3A30E17A-4ABA-B352-59C9-E84944CCBDE8}"/>
              </a:ext>
            </a:extLst>
          </p:cNvPr>
          <p:cNvSpPr>
            <a:spLocks noGrp="1" noRot="1" noChangeAspect="1" noChangeArrowheads="1" noTextEdit="1"/>
          </p:cNvSpPr>
          <p:nvPr>
            <p:ph type="sldImg"/>
          </p:nvPr>
        </p:nvSpPr>
        <p:spPr>
          <a:xfrm>
            <a:off x="922338" y="746125"/>
            <a:ext cx="4959350" cy="3719513"/>
          </a:xfrm>
          <a:solidFill>
            <a:srgbClr val="FFFFFF"/>
          </a:solidFill>
          <a:ln/>
        </p:spPr>
      </p:sp>
      <p:sp>
        <p:nvSpPr>
          <p:cNvPr id="58371" name="Rectangle 3">
            <a:extLst>
              <a:ext uri="{FF2B5EF4-FFF2-40B4-BE49-F238E27FC236}">
                <a16:creationId xmlns:a16="http://schemas.microsoft.com/office/drawing/2014/main" id="{6B52A251-DE87-29E8-F8BB-C709982BD23D}"/>
              </a:ext>
            </a:extLst>
          </p:cNvPr>
          <p:cNvSpPr>
            <a:spLocks noGrp="1" noChangeArrowheads="1"/>
          </p:cNvSpPr>
          <p:nvPr>
            <p:ph type="body" idx="1"/>
          </p:nvPr>
        </p:nvSpPr>
        <p:spPr>
          <a:xfrm>
            <a:off x="906463" y="4714875"/>
            <a:ext cx="4984750" cy="4465638"/>
          </a:xfrm>
          <a:solidFill>
            <a:srgbClr val="FFFFFF"/>
          </a:solidFill>
          <a:ln>
            <a:solidFill>
              <a:srgbClr val="000000"/>
            </a:solidFill>
          </a:ln>
        </p:spPr>
        <p:txBody>
          <a:bodyPr lIns="91412" tIns="45705" rIns="91412" bIns="45705"/>
          <a:lstStyle/>
          <a:p>
            <a:pPr eaLnBrk="1" hangingPunct="1"/>
            <a:endParaRPr lang="zh-TW" altLang="zh-TW" sz="1400">
              <a:latin typeface="全真楷書" pitchFamily="49" charset="-120"/>
              <a:ea typeface="全真楷書" pitchFamily="49" charset="-12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投影片圖像版面配置區 1">
            <a:extLst>
              <a:ext uri="{FF2B5EF4-FFF2-40B4-BE49-F238E27FC236}">
                <a16:creationId xmlns:a16="http://schemas.microsoft.com/office/drawing/2014/main" id="{AC0071C8-3E6B-00B6-0096-4B6B9C7753D1}"/>
              </a:ext>
            </a:extLst>
          </p:cNvPr>
          <p:cNvSpPr>
            <a:spLocks noGrp="1" noRot="1" noChangeAspect="1" noTextEdit="1"/>
          </p:cNvSpPr>
          <p:nvPr>
            <p:ph type="sldImg"/>
          </p:nvPr>
        </p:nvSpPr>
        <p:spPr>
          <a:ln/>
        </p:spPr>
      </p:sp>
      <p:sp>
        <p:nvSpPr>
          <p:cNvPr id="59395" name="備忘稿版面配置區 2">
            <a:extLst>
              <a:ext uri="{FF2B5EF4-FFF2-40B4-BE49-F238E27FC236}">
                <a16:creationId xmlns:a16="http://schemas.microsoft.com/office/drawing/2014/main" id="{19D60017-E1EC-4B25-4293-37473B4F7809}"/>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zh-TW"/>
              <a:t>1.</a:t>
            </a:r>
            <a:r>
              <a:rPr lang="zh-TW" altLang="en-US"/>
              <a:t>氣喘方案：因</a:t>
            </a:r>
            <a:r>
              <a:rPr lang="en-US" altLang="zh-TW"/>
              <a:t>96</a:t>
            </a:r>
            <a:r>
              <a:rPr lang="zh-TW" altLang="en-US"/>
              <a:t>年</a:t>
            </a:r>
            <a:r>
              <a:rPr lang="en-US" altLang="zh-TW"/>
              <a:t>1</a:t>
            </a:r>
            <a:r>
              <a:rPr lang="zh-TW" altLang="en-US"/>
              <a:t>月修訂方案收案條件需為主次診斷為氣喘且最近</a:t>
            </a:r>
            <a:r>
              <a:rPr lang="en-US" altLang="zh-TW"/>
              <a:t>60</a:t>
            </a:r>
            <a:r>
              <a:rPr lang="zh-TW" altLang="en-US"/>
              <a:t>天內至少就醫達</a:t>
            </a:r>
            <a:r>
              <a:rPr lang="en-US" altLang="zh-TW"/>
              <a:t>2</a:t>
            </a:r>
            <a:r>
              <a:rPr lang="zh-TW" altLang="en-US"/>
              <a:t>次（含）以上者，且取消</a:t>
            </a:r>
            <a:r>
              <a:rPr lang="en-US" altLang="zh-TW"/>
              <a:t>6</a:t>
            </a:r>
            <a:r>
              <a:rPr lang="zh-TW" altLang="en-US"/>
              <a:t>歲以下兒童加成</a:t>
            </a:r>
            <a:r>
              <a:rPr lang="en-US" altLang="zh-TW"/>
              <a:t>30%</a:t>
            </a:r>
            <a:r>
              <a:rPr lang="zh-TW" altLang="en-US"/>
              <a:t>，導致收案數明顯下降。</a:t>
            </a:r>
            <a:endParaRPr lang="en-US" altLang="zh-TW"/>
          </a:p>
          <a:p>
            <a:r>
              <a:rPr lang="en-US" altLang="zh-TW"/>
              <a:t>2.</a:t>
            </a:r>
            <a:r>
              <a:rPr lang="zh-TW" altLang="en-US"/>
              <a:t>結核病方案：</a:t>
            </a:r>
            <a:r>
              <a:rPr lang="en-US" altLang="zh-TW"/>
              <a:t>93</a:t>
            </a:r>
            <a:r>
              <a:rPr lang="zh-TW" altLang="en-US"/>
              <a:t>年起放寬參與對象為整個結核病族群（主診斷前</a:t>
            </a:r>
            <a:r>
              <a:rPr lang="en-US" altLang="zh-TW"/>
              <a:t>3</a:t>
            </a:r>
            <a:r>
              <a:rPr lang="zh-TW" altLang="en-US"/>
              <a:t>碼為</a:t>
            </a:r>
            <a:r>
              <a:rPr lang="en-US" altLang="zh-TW"/>
              <a:t>010-018</a:t>
            </a:r>
            <a:r>
              <a:rPr lang="zh-TW" altLang="en-US"/>
              <a:t>，之前是主診斷前</a:t>
            </a:r>
            <a:r>
              <a:rPr lang="en-US" altLang="zh-TW"/>
              <a:t>3</a:t>
            </a:r>
            <a:r>
              <a:rPr lang="zh-TW" altLang="en-US"/>
              <a:t>碼為</a:t>
            </a:r>
            <a:r>
              <a:rPr lang="en-US" altLang="zh-TW"/>
              <a:t>010-012</a:t>
            </a:r>
            <a:r>
              <a:rPr lang="zh-TW" altLang="en-US"/>
              <a:t>）。</a:t>
            </a:r>
            <a:endParaRPr lang="en-US" altLang="zh-TW"/>
          </a:p>
          <a:p>
            <a:endParaRPr lang="zh-TW" altLang="en-US"/>
          </a:p>
        </p:txBody>
      </p:sp>
      <p:sp>
        <p:nvSpPr>
          <p:cNvPr id="59396" name="投影片編號版面配置區 3">
            <a:extLst>
              <a:ext uri="{FF2B5EF4-FFF2-40B4-BE49-F238E27FC236}">
                <a16:creationId xmlns:a16="http://schemas.microsoft.com/office/drawing/2014/main" id="{2C729387-3925-41BB-C94D-FDB76CC12FE8}"/>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5513"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defTabSz="925513"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defTabSz="925513"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defTabSz="925513"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defTabSz="925513"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defTabSz="9255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defTabSz="9255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defTabSz="9255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defTabSz="9255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1F1B44C3-8214-468A-8DBB-206653A93A2D}" type="slidenum">
              <a:rPr lang="zh-TW" altLang="en-US" sz="1200">
                <a:latin typeface="Arial" panose="020B0604020202020204" pitchFamily="34" charset="0"/>
              </a:rPr>
              <a:pPr eaLnBrk="1" hangingPunct="1"/>
              <a:t>14</a:t>
            </a:fld>
            <a:endParaRPr lang="en-US" altLang="zh-TW" sz="1200">
              <a:latin typeface="Arial" panose="020B060402020202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投影片圖像版面配置區 1">
            <a:extLst>
              <a:ext uri="{FF2B5EF4-FFF2-40B4-BE49-F238E27FC236}">
                <a16:creationId xmlns:a16="http://schemas.microsoft.com/office/drawing/2014/main" id="{1E65AEA2-E92D-3313-CED5-31FBEE8EA499}"/>
              </a:ext>
            </a:extLst>
          </p:cNvPr>
          <p:cNvSpPr>
            <a:spLocks noGrp="1" noRot="1" noChangeAspect="1" noTextEdit="1"/>
          </p:cNvSpPr>
          <p:nvPr>
            <p:ph type="sldImg"/>
          </p:nvPr>
        </p:nvSpPr>
        <p:spPr>
          <a:ln/>
        </p:spPr>
      </p:sp>
      <p:sp>
        <p:nvSpPr>
          <p:cNvPr id="60419" name="備忘稿版面配置區 2">
            <a:extLst>
              <a:ext uri="{FF2B5EF4-FFF2-40B4-BE49-F238E27FC236}">
                <a16:creationId xmlns:a16="http://schemas.microsoft.com/office/drawing/2014/main" id="{0703926F-247C-AB63-11CC-5FEF7D6EC136}"/>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 typeface="Wingdings" panose="05000000000000000000" pitchFamily="2" charset="2"/>
              <a:buChar char="u"/>
            </a:pPr>
            <a:r>
              <a:rPr lang="zh-TW" altLang="en-US"/>
              <a:t>糖尿病、氣喘、結核病、乳癌之照護率：</a:t>
            </a:r>
            <a:endParaRPr lang="en-US" altLang="zh-TW"/>
          </a:p>
          <a:p>
            <a:r>
              <a:rPr lang="zh-TW" altLang="en-US"/>
              <a:t>   分子：為各方案於當年度有申報該方案相關醫療費用之歸戶人數。</a:t>
            </a:r>
            <a:endParaRPr lang="en-US" altLang="zh-TW"/>
          </a:p>
          <a:p>
            <a:r>
              <a:rPr lang="zh-TW" altLang="en-US"/>
              <a:t>   分母：為該疾病（糖尿病主診斷</a:t>
            </a:r>
            <a:r>
              <a:rPr lang="en-US" altLang="zh-TW"/>
              <a:t>250</a:t>
            </a:r>
            <a:r>
              <a:rPr lang="zh-TW" altLang="en-US"/>
              <a:t>、氣喘主診斷</a:t>
            </a:r>
            <a:r>
              <a:rPr lang="en-US" altLang="zh-TW"/>
              <a:t>493</a:t>
            </a:r>
            <a:r>
              <a:rPr lang="zh-TW" altLang="en-US"/>
              <a:t>、結核病主診斷</a:t>
            </a:r>
            <a:r>
              <a:rPr lang="en-US" altLang="zh-TW"/>
              <a:t>010-080</a:t>
            </a:r>
            <a:r>
              <a:rPr lang="zh-TW" altLang="en-US"/>
              <a:t>等）之權屬別為醫院部門之歸戶人數。</a:t>
            </a:r>
            <a:endParaRPr lang="en-US" altLang="zh-TW"/>
          </a:p>
          <a:p>
            <a:pPr>
              <a:buFont typeface="Wingdings" panose="05000000000000000000" pitchFamily="2" charset="2"/>
              <a:buChar char="u"/>
            </a:pPr>
            <a:r>
              <a:rPr lang="zh-TW" altLang="en-US"/>
              <a:t>結核病方案係自</a:t>
            </a:r>
            <a:r>
              <a:rPr lang="en-US" altLang="zh-TW"/>
              <a:t>93</a:t>
            </a:r>
            <a:r>
              <a:rPr lang="zh-TW" altLang="en-US"/>
              <a:t>年起與疾管局合作，將結核病患之網頁登錄，統一由疾病管制局為單一通報窗口。</a:t>
            </a:r>
            <a:endParaRPr lang="en-US" altLang="zh-TW"/>
          </a:p>
          <a:p>
            <a:pPr>
              <a:buFont typeface="Wingdings" panose="05000000000000000000" pitchFamily="2" charset="2"/>
              <a:buChar char="u"/>
            </a:pPr>
            <a:r>
              <a:rPr lang="zh-TW" altLang="en-US">
                <a:latin typeface="標楷體" panose="03000509000000000000" pitchFamily="65" charset="-120"/>
                <a:ea typeface="標楷體" panose="03000509000000000000" pitchFamily="65" charset="-120"/>
              </a:rPr>
              <a:t>高血壓方案自</a:t>
            </a:r>
            <a:r>
              <a:rPr lang="en-US" altLang="zh-TW">
                <a:latin typeface="標楷體" panose="03000509000000000000" pitchFamily="65" charset="-120"/>
                <a:ea typeface="標楷體" panose="03000509000000000000" pitchFamily="65" charset="-120"/>
              </a:rPr>
              <a:t>95</a:t>
            </a:r>
            <a:r>
              <a:rPr lang="zh-TW" altLang="en-US">
                <a:latin typeface="標楷體" panose="03000509000000000000" pitchFamily="65" charset="-120"/>
                <a:ea typeface="標楷體" panose="03000509000000000000" pitchFamily="65" charset="-120"/>
              </a:rPr>
              <a:t>年起於基層診所實施，</a:t>
            </a:r>
            <a:r>
              <a:rPr lang="en-US" altLang="zh-TW">
                <a:latin typeface="標楷體" panose="03000509000000000000" pitchFamily="65" charset="-120"/>
                <a:ea typeface="標楷體" panose="03000509000000000000" pitchFamily="65" charset="-120"/>
              </a:rPr>
              <a:t>96</a:t>
            </a:r>
            <a:r>
              <a:rPr lang="zh-TW" altLang="en-US">
                <a:latin typeface="標楷體" panose="03000509000000000000" pitchFamily="65" charset="-120"/>
                <a:ea typeface="標楷體" panose="03000509000000000000" pitchFamily="65" charset="-120"/>
              </a:rPr>
              <a:t>年起全體實施。</a:t>
            </a:r>
            <a:endParaRPr lang="en-US" altLang="zh-TW"/>
          </a:p>
          <a:p>
            <a:pPr>
              <a:buFont typeface="Wingdings" panose="05000000000000000000" pitchFamily="2" charset="2"/>
              <a:buChar char="u"/>
            </a:pPr>
            <a:r>
              <a:rPr lang="zh-TW" altLang="en-US"/>
              <a:t>糖尿病照護率下降原因分析：雖醫院照護人數略有成漲，因</a:t>
            </a:r>
            <a:r>
              <a:rPr lang="en-US" altLang="zh-TW"/>
              <a:t>95</a:t>
            </a:r>
            <a:r>
              <a:rPr lang="zh-TW" altLang="en-US"/>
              <a:t>年</a:t>
            </a:r>
            <a:r>
              <a:rPr lang="en-US" altLang="zh-TW"/>
              <a:t>8</a:t>
            </a:r>
            <a:r>
              <a:rPr lang="zh-TW" altLang="en-US"/>
              <a:t>月修訂方案收案條件需為主次診斷為糖尿病且最近</a:t>
            </a:r>
            <a:r>
              <a:rPr lang="en-US" altLang="zh-TW"/>
              <a:t>60</a:t>
            </a:r>
            <a:r>
              <a:rPr lang="zh-TW" altLang="en-US"/>
              <a:t>天內至少就醫達</a:t>
            </a:r>
            <a:r>
              <a:rPr lang="en-US" altLang="zh-TW"/>
              <a:t>2</a:t>
            </a:r>
            <a:r>
              <a:rPr lang="zh-TW" altLang="en-US"/>
              <a:t>次（含）以上者且原採將檢驗等費用包裹給付，改由給付疾病管理照護費，且增修退場機制，加上院所參與意願顯低其照護率就不高，與整體主診斷糖尿病患發生率仍有一定的成長，相較之下照護率就顯得低。</a:t>
            </a:r>
          </a:p>
        </p:txBody>
      </p:sp>
      <p:sp>
        <p:nvSpPr>
          <p:cNvPr id="60420" name="投影片編號版面配置區 3">
            <a:extLst>
              <a:ext uri="{FF2B5EF4-FFF2-40B4-BE49-F238E27FC236}">
                <a16:creationId xmlns:a16="http://schemas.microsoft.com/office/drawing/2014/main" id="{CD0A6E72-ADCF-3CDE-890D-2B06B1FCE42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5513"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defTabSz="925513"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defTabSz="925513"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defTabSz="925513"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defTabSz="925513"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defTabSz="9255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defTabSz="9255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defTabSz="9255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defTabSz="9255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549AABA7-CF4B-4CE1-BBCD-8398A7D97EFC}" type="slidenum">
              <a:rPr lang="zh-TW" altLang="en-US" sz="1200">
                <a:latin typeface="Arial" panose="020B0604020202020204" pitchFamily="34" charset="0"/>
              </a:rPr>
              <a:pPr eaLnBrk="1" hangingPunct="1"/>
              <a:t>15</a:t>
            </a:fld>
            <a:endParaRPr lang="en-US" altLang="zh-TW" sz="1200">
              <a:latin typeface="Arial" panose="020B060402020202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投影片圖像版面配置區 1">
            <a:extLst>
              <a:ext uri="{FF2B5EF4-FFF2-40B4-BE49-F238E27FC236}">
                <a16:creationId xmlns:a16="http://schemas.microsoft.com/office/drawing/2014/main" id="{64BD03ED-5BC8-814D-DAF3-5EF86ABFE2C0}"/>
              </a:ext>
            </a:extLst>
          </p:cNvPr>
          <p:cNvSpPr>
            <a:spLocks noGrp="1" noRot="1" noChangeAspect="1" noTextEdit="1"/>
          </p:cNvSpPr>
          <p:nvPr>
            <p:ph type="sldImg"/>
          </p:nvPr>
        </p:nvSpPr>
        <p:spPr>
          <a:ln/>
        </p:spPr>
      </p:sp>
      <p:sp>
        <p:nvSpPr>
          <p:cNvPr id="61443" name="備忘稿版面配置區 2">
            <a:extLst>
              <a:ext uri="{FF2B5EF4-FFF2-40B4-BE49-F238E27FC236}">
                <a16:creationId xmlns:a16="http://schemas.microsoft.com/office/drawing/2014/main" id="{0969BCA6-587E-88D2-A557-DE90D9BE4FB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zh-TW"/>
              <a:t>1.</a:t>
            </a:r>
            <a:r>
              <a:rPr lang="zh-TW" altLang="en-US"/>
              <a:t>氣喘方案：因</a:t>
            </a:r>
            <a:r>
              <a:rPr lang="en-US" altLang="zh-TW"/>
              <a:t>96</a:t>
            </a:r>
            <a:r>
              <a:rPr lang="zh-TW" altLang="en-US"/>
              <a:t>年</a:t>
            </a:r>
            <a:r>
              <a:rPr lang="en-US" altLang="zh-TW"/>
              <a:t>1</a:t>
            </a:r>
            <a:r>
              <a:rPr lang="zh-TW" altLang="en-US"/>
              <a:t>月修訂方案收案條件需為主次診斷為氣喘且最近</a:t>
            </a:r>
            <a:r>
              <a:rPr lang="en-US" altLang="zh-TW"/>
              <a:t>60</a:t>
            </a:r>
            <a:r>
              <a:rPr lang="zh-TW" altLang="en-US"/>
              <a:t>天內至少就醫達</a:t>
            </a:r>
            <a:r>
              <a:rPr lang="en-US" altLang="zh-TW"/>
              <a:t>2</a:t>
            </a:r>
            <a:r>
              <a:rPr lang="zh-TW" altLang="en-US"/>
              <a:t>次（含）以上者，且取消</a:t>
            </a:r>
            <a:r>
              <a:rPr lang="en-US" altLang="zh-TW"/>
              <a:t>6</a:t>
            </a:r>
            <a:r>
              <a:rPr lang="zh-TW" altLang="en-US"/>
              <a:t>歲以下兒童加成</a:t>
            </a:r>
            <a:r>
              <a:rPr lang="en-US" altLang="zh-TW"/>
              <a:t>30%</a:t>
            </a:r>
            <a:r>
              <a:rPr lang="zh-TW" altLang="en-US"/>
              <a:t>，導致收案數明顯下降。</a:t>
            </a:r>
            <a:endParaRPr lang="en-US" altLang="zh-TW"/>
          </a:p>
          <a:p>
            <a:r>
              <a:rPr lang="en-US" altLang="zh-TW"/>
              <a:t>2.</a:t>
            </a:r>
            <a:r>
              <a:rPr lang="zh-TW" altLang="en-US"/>
              <a:t>結核病方案：</a:t>
            </a:r>
            <a:r>
              <a:rPr lang="en-US" altLang="zh-TW"/>
              <a:t>93</a:t>
            </a:r>
            <a:r>
              <a:rPr lang="zh-TW" altLang="en-US"/>
              <a:t>年起放寬參與對象為整個結核病族群（主診斷前</a:t>
            </a:r>
            <a:r>
              <a:rPr lang="en-US" altLang="zh-TW"/>
              <a:t>3</a:t>
            </a:r>
            <a:r>
              <a:rPr lang="zh-TW" altLang="en-US"/>
              <a:t>碼為</a:t>
            </a:r>
            <a:r>
              <a:rPr lang="en-US" altLang="zh-TW"/>
              <a:t>010-018</a:t>
            </a:r>
            <a:r>
              <a:rPr lang="zh-TW" altLang="en-US"/>
              <a:t>，之前是主診斷前</a:t>
            </a:r>
            <a:r>
              <a:rPr lang="en-US" altLang="zh-TW"/>
              <a:t>3</a:t>
            </a:r>
            <a:r>
              <a:rPr lang="zh-TW" altLang="en-US"/>
              <a:t>碼為</a:t>
            </a:r>
            <a:r>
              <a:rPr lang="en-US" altLang="zh-TW"/>
              <a:t>010-012</a:t>
            </a:r>
            <a:r>
              <a:rPr lang="zh-TW" altLang="en-US"/>
              <a:t>）。</a:t>
            </a:r>
            <a:endParaRPr lang="en-US" altLang="zh-TW"/>
          </a:p>
          <a:p>
            <a:endParaRPr lang="zh-TW" altLang="en-US"/>
          </a:p>
        </p:txBody>
      </p:sp>
      <p:sp>
        <p:nvSpPr>
          <p:cNvPr id="61444" name="投影片編號版面配置區 3">
            <a:extLst>
              <a:ext uri="{FF2B5EF4-FFF2-40B4-BE49-F238E27FC236}">
                <a16:creationId xmlns:a16="http://schemas.microsoft.com/office/drawing/2014/main" id="{B9A2B193-74E3-DCE6-FD72-DD2AC09B2596}"/>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5513"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defTabSz="925513"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defTabSz="925513"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defTabSz="925513"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defTabSz="925513"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defTabSz="9255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defTabSz="9255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defTabSz="9255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defTabSz="9255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3691FDF4-B14C-4105-AC0F-54AC1592F3A3}" type="slidenum">
              <a:rPr lang="zh-TW" altLang="en-US" sz="1200">
                <a:latin typeface="Arial" panose="020B0604020202020204" pitchFamily="34" charset="0"/>
              </a:rPr>
              <a:pPr eaLnBrk="1" hangingPunct="1"/>
              <a:t>16</a:t>
            </a:fld>
            <a:endParaRPr lang="en-US" altLang="zh-TW" sz="1200">
              <a:latin typeface="Arial" panose="020B060402020202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投影片圖像版面配置區 1">
            <a:extLst>
              <a:ext uri="{FF2B5EF4-FFF2-40B4-BE49-F238E27FC236}">
                <a16:creationId xmlns:a16="http://schemas.microsoft.com/office/drawing/2014/main" id="{6B005882-4D46-F350-AD8E-F60541D96956}"/>
              </a:ext>
            </a:extLst>
          </p:cNvPr>
          <p:cNvSpPr>
            <a:spLocks noGrp="1" noRot="1" noChangeAspect="1" noTextEdit="1"/>
          </p:cNvSpPr>
          <p:nvPr>
            <p:ph type="sldImg"/>
          </p:nvPr>
        </p:nvSpPr>
        <p:spPr>
          <a:ln/>
        </p:spPr>
      </p:sp>
      <p:sp>
        <p:nvSpPr>
          <p:cNvPr id="62467" name="備忘稿版面配置區 2">
            <a:extLst>
              <a:ext uri="{FF2B5EF4-FFF2-40B4-BE49-F238E27FC236}">
                <a16:creationId xmlns:a16="http://schemas.microsoft.com/office/drawing/2014/main" id="{743B7BBD-9EFA-7D18-774B-75DCAE38C690}"/>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zh-TW"/>
              <a:t>1.</a:t>
            </a:r>
            <a:r>
              <a:rPr lang="zh-TW" altLang="en-US"/>
              <a:t>糖尿病方案：</a:t>
            </a:r>
            <a:r>
              <a:rPr lang="en-US" altLang="zh-TW"/>
              <a:t>95</a:t>
            </a:r>
            <a:r>
              <a:rPr lang="zh-TW" altLang="en-US"/>
              <a:t>年</a:t>
            </a:r>
            <a:r>
              <a:rPr lang="en-US" altLang="zh-TW"/>
              <a:t>8</a:t>
            </a:r>
            <a:r>
              <a:rPr lang="zh-TW" altLang="en-US"/>
              <a:t>月後將原採將檢驗等費用包裹給付，改由給付疾病管理照護費，且增修退場機制等，可能導致基層院所參與意願及收案人數降低。</a:t>
            </a:r>
            <a:endParaRPr lang="en-US" altLang="zh-TW"/>
          </a:p>
          <a:p>
            <a:r>
              <a:rPr lang="en-US" altLang="zh-TW"/>
              <a:t>2.</a:t>
            </a:r>
            <a:r>
              <a:rPr lang="zh-TW" altLang="en-US"/>
              <a:t>氣喘方案：因</a:t>
            </a:r>
            <a:r>
              <a:rPr lang="en-US" altLang="zh-TW"/>
              <a:t>96</a:t>
            </a:r>
            <a:r>
              <a:rPr lang="zh-TW" altLang="en-US"/>
              <a:t>年</a:t>
            </a:r>
            <a:r>
              <a:rPr lang="en-US" altLang="zh-TW"/>
              <a:t>1</a:t>
            </a:r>
            <a:r>
              <a:rPr lang="zh-TW" altLang="en-US"/>
              <a:t>月修訂方案收案條件需為主次診斷為氣喘且最近</a:t>
            </a:r>
            <a:r>
              <a:rPr lang="en-US" altLang="zh-TW"/>
              <a:t>60</a:t>
            </a:r>
            <a:r>
              <a:rPr lang="zh-TW" altLang="en-US"/>
              <a:t>天內至少就醫達</a:t>
            </a:r>
            <a:r>
              <a:rPr lang="en-US" altLang="zh-TW"/>
              <a:t>2</a:t>
            </a:r>
            <a:r>
              <a:rPr lang="zh-TW" altLang="en-US"/>
              <a:t>次（含）以上者，且取消</a:t>
            </a:r>
            <a:r>
              <a:rPr lang="en-US" altLang="zh-TW"/>
              <a:t>6</a:t>
            </a:r>
            <a:r>
              <a:rPr lang="zh-TW" altLang="en-US"/>
              <a:t>歲以下兒童加成</a:t>
            </a:r>
            <a:r>
              <a:rPr lang="en-US" altLang="zh-TW"/>
              <a:t>30%</a:t>
            </a:r>
            <a:r>
              <a:rPr lang="zh-TW" altLang="en-US"/>
              <a:t>，導致參與意願及收案人數明顯下降。</a:t>
            </a:r>
            <a:endParaRPr lang="en-US" altLang="zh-TW"/>
          </a:p>
          <a:p>
            <a:r>
              <a:rPr lang="en-US" altLang="zh-TW"/>
              <a:t>3.</a:t>
            </a:r>
            <a:r>
              <a:rPr lang="zh-TW" altLang="en-US"/>
              <a:t>高血壓方案：方案明訂完成一年療程者必須結案於同院所不得重複收案且收案條件需於同院所接受高血壓治療超過</a:t>
            </a:r>
            <a:r>
              <a:rPr lang="en-US" altLang="zh-TW"/>
              <a:t>12</a:t>
            </a:r>
            <a:r>
              <a:rPr lang="zh-TW" altLang="en-US"/>
              <a:t>個月且收案前一年服藥天數需超過</a:t>
            </a:r>
            <a:r>
              <a:rPr lang="en-US" altLang="zh-TW"/>
              <a:t>210</a:t>
            </a:r>
            <a:r>
              <a:rPr lang="zh-TW" altLang="en-US"/>
              <a:t>天以上才能收案，推估基層院所參與意願及收案人數應逐年下降。</a:t>
            </a:r>
            <a:endParaRPr lang="en-US" altLang="zh-TW"/>
          </a:p>
          <a:p>
            <a:r>
              <a:rPr lang="en-US" altLang="zh-TW"/>
              <a:t>4. </a:t>
            </a:r>
            <a:r>
              <a:rPr lang="zh-TW" altLang="en-US"/>
              <a:t>結核病方案：</a:t>
            </a:r>
            <a:r>
              <a:rPr lang="en-US" altLang="zh-TW"/>
              <a:t>93</a:t>
            </a:r>
            <a:r>
              <a:rPr lang="zh-TW" altLang="en-US"/>
              <a:t>年起放寬參與對象為整個結核病族群（主診斷前</a:t>
            </a:r>
            <a:r>
              <a:rPr lang="en-US" altLang="zh-TW"/>
              <a:t>3</a:t>
            </a:r>
            <a:r>
              <a:rPr lang="zh-TW" altLang="en-US"/>
              <a:t>碼為</a:t>
            </a:r>
            <a:r>
              <a:rPr lang="en-US" altLang="zh-TW"/>
              <a:t>010-018</a:t>
            </a:r>
            <a:r>
              <a:rPr lang="zh-TW" altLang="en-US"/>
              <a:t>，之前是主診斷前</a:t>
            </a:r>
            <a:r>
              <a:rPr lang="en-US" altLang="zh-TW"/>
              <a:t>3</a:t>
            </a:r>
            <a:r>
              <a:rPr lang="zh-TW" altLang="en-US"/>
              <a:t>碼為</a:t>
            </a:r>
            <a:r>
              <a:rPr lang="en-US" altLang="zh-TW"/>
              <a:t>010-012</a:t>
            </a:r>
            <a:r>
              <a:rPr lang="zh-TW" altLang="en-US"/>
              <a:t>），參與家數明顯增加。</a:t>
            </a:r>
            <a:endParaRPr lang="en-US" altLang="zh-TW"/>
          </a:p>
          <a:p>
            <a:endParaRPr lang="zh-TW" altLang="en-US"/>
          </a:p>
        </p:txBody>
      </p:sp>
      <p:sp>
        <p:nvSpPr>
          <p:cNvPr id="62468" name="投影片編號版面配置區 3">
            <a:extLst>
              <a:ext uri="{FF2B5EF4-FFF2-40B4-BE49-F238E27FC236}">
                <a16:creationId xmlns:a16="http://schemas.microsoft.com/office/drawing/2014/main" id="{FF8C8D66-42B8-0079-4F8F-1CC1F208A9ED}"/>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5513"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defTabSz="925513"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defTabSz="925513"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defTabSz="925513"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defTabSz="925513"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defTabSz="9255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defTabSz="9255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defTabSz="9255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defTabSz="9255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66B5A622-17BA-45FC-8AF8-548195683568}" type="slidenum">
              <a:rPr lang="zh-TW" altLang="en-US" sz="1200">
                <a:latin typeface="Arial" panose="020B0604020202020204" pitchFamily="34" charset="0"/>
              </a:rPr>
              <a:pPr eaLnBrk="1" hangingPunct="1"/>
              <a:t>17</a:t>
            </a:fld>
            <a:endParaRPr lang="en-US" altLang="zh-TW" sz="1200">
              <a:latin typeface="Arial" panose="020B060402020202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投影片圖像版面配置區 1">
            <a:extLst>
              <a:ext uri="{FF2B5EF4-FFF2-40B4-BE49-F238E27FC236}">
                <a16:creationId xmlns:a16="http://schemas.microsoft.com/office/drawing/2014/main" id="{93123CB6-A925-0D9F-A15B-D43E4DE0A55E}"/>
              </a:ext>
            </a:extLst>
          </p:cNvPr>
          <p:cNvSpPr>
            <a:spLocks noGrp="1" noRot="1" noChangeAspect="1" noTextEdit="1"/>
          </p:cNvSpPr>
          <p:nvPr>
            <p:ph type="sldImg"/>
          </p:nvPr>
        </p:nvSpPr>
        <p:spPr>
          <a:ln/>
        </p:spPr>
      </p:sp>
      <p:sp>
        <p:nvSpPr>
          <p:cNvPr id="63491" name="備忘稿版面配置區 2">
            <a:extLst>
              <a:ext uri="{FF2B5EF4-FFF2-40B4-BE49-F238E27FC236}">
                <a16:creationId xmlns:a16="http://schemas.microsoft.com/office/drawing/2014/main" id="{57182832-4ABE-A52B-DCE3-C21412EC32CA}"/>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zh-TW" altLang="en-US"/>
              <a:t>分析全局參與方案之個案不管是在</a:t>
            </a:r>
            <a:r>
              <a:rPr lang="en-US" altLang="zh-TW"/>
              <a:t>HbA1C</a:t>
            </a:r>
            <a:r>
              <a:rPr lang="zh-TW" altLang="en-US"/>
              <a:t>或眼底簡鏡檢與尿液微量白蛋白之檢測皆高於全國個案</a:t>
            </a:r>
          </a:p>
          <a:p>
            <a:pPr eaLnBrk="1" hangingPunct="1">
              <a:spcBef>
                <a:spcPct val="0"/>
              </a:spcBef>
            </a:pPr>
            <a:r>
              <a:rPr lang="zh-TW" altLang="en-US"/>
              <a:t>顯見方案有其成效</a:t>
            </a:r>
          </a:p>
          <a:p>
            <a:pPr eaLnBrk="1" hangingPunct="1">
              <a:spcBef>
                <a:spcPct val="0"/>
              </a:spcBef>
            </a:pPr>
            <a:r>
              <a:rPr lang="zh-TW" altLang="en-US"/>
              <a:t>其中</a:t>
            </a:r>
            <a:r>
              <a:rPr lang="en-US" altLang="zh-TW"/>
              <a:t>HbA1C</a:t>
            </a:r>
            <a:r>
              <a:rPr lang="zh-TW" altLang="en-US"/>
              <a:t>執行率更高達</a:t>
            </a:r>
            <a:r>
              <a:rPr lang="en-US" altLang="zh-TW"/>
              <a:t>100%</a:t>
            </a:r>
          </a:p>
          <a:p>
            <a:pPr eaLnBrk="1" hangingPunct="1">
              <a:spcBef>
                <a:spcPct val="0"/>
              </a:spcBef>
            </a:pPr>
            <a:endParaRPr lang="zh-TW" altLang="en-US"/>
          </a:p>
        </p:txBody>
      </p:sp>
      <p:sp>
        <p:nvSpPr>
          <p:cNvPr id="63492" name="投影片編號版面配置區 3">
            <a:extLst>
              <a:ext uri="{FF2B5EF4-FFF2-40B4-BE49-F238E27FC236}">
                <a16:creationId xmlns:a16="http://schemas.microsoft.com/office/drawing/2014/main" id="{A6058865-3B20-9EC6-988E-7D62C400D95C}"/>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3925"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defTabSz="923925"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defTabSz="923925"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defTabSz="923925"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defTabSz="923925"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defTabSz="923925"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defTabSz="923925"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defTabSz="923925"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defTabSz="923925"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D4437EAB-FD25-497C-A8F3-3441635D91E5}" type="slidenum">
              <a:rPr lang="zh-TW" altLang="en-US" sz="1200">
                <a:latin typeface="Arial" panose="020B0604020202020204" pitchFamily="34" charset="0"/>
              </a:rPr>
              <a:pPr eaLnBrk="1" hangingPunct="1"/>
              <a:t>19</a:t>
            </a:fld>
            <a:endParaRPr lang="en-US" altLang="zh-TW" sz="1200">
              <a:latin typeface="Arial" panose="020B0604020202020204"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a:extLst>
              <a:ext uri="{FF2B5EF4-FFF2-40B4-BE49-F238E27FC236}">
                <a16:creationId xmlns:a16="http://schemas.microsoft.com/office/drawing/2014/main" id="{3D1EFE1F-B213-A0D3-7252-C946D874E151}"/>
              </a:ext>
            </a:extLst>
          </p:cNvPr>
          <p:cNvSpPr>
            <a:spLocks noGrp="1" noRot="1" noChangeAspect="1" noChangeArrowheads="1" noTextEdit="1"/>
          </p:cNvSpPr>
          <p:nvPr>
            <p:ph type="sldImg"/>
          </p:nvPr>
        </p:nvSpPr>
        <p:spPr>
          <a:ln/>
        </p:spPr>
      </p:sp>
      <p:sp>
        <p:nvSpPr>
          <p:cNvPr id="64515" name="Rectangle 3">
            <a:extLst>
              <a:ext uri="{FF2B5EF4-FFF2-40B4-BE49-F238E27FC236}">
                <a16:creationId xmlns:a16="http://schemas.microsoft.com/office/drawing/2014/main" id="{84A5418F-9D6D-7C13-4ED6-6AC981D6935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TW" altLang="en-US"/>
              <a:t>若以當年度新收案且下年度有做檢查者為對象</a:t>
            </a:r>
          </a:p>
          <a:p>
            <a:r>
              <a:rPr lang="zh-TW" altLang="en-US"/>
              <a:t>後看其隔年</a:t>
            </a:r>
            <a:r>
              <a:rPr lang="en-US" altLang="zh-TW"/>
              <a:t>HBA1c</a:t>
            </a:r>
            <a:r>
              <a:rPr lang="zh-TW" altLang="en-US"/>
              <a:t>的檢驗值皆呈現良率上升不良率下降之趨勢</a:t>
            </a:r>
          </a:p>
          <a:p>
            <a:r>
              <a:rPr lang="zh-TW" altLang="en-US"/>
              <a:t>平均良率增加</a:t>
            </a:r>
            <a:r>
              <a:rPr lang="en-US" altLang="zh-TW"/>
              <a:t>9.1%</a:t>
            </a:r>
            <a:r>
              <a:rPr lang="zh-TW" altLang="en-US"/>
              <a:t>不良率下降</a:t>
            </a:r>
            <a:r>
              <a:rPr lang="en-US" altLang="zh-TW"/>
              <a:t>14.4%</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投影片圖像版面配置區 1">
            <a:extLst>
              <a:ext uri="{FF2B5EF4-FFF2-40B4-BE49-F238E27FC236}">
                <a16:creationId xmlns:a16="http://schemas.microsoft.com/office/drawing/2014/main" id="{63D16084-9224-5476-DA98-9283D6C67E37}"/>
              </a:ext>
            </a:extLst>
          </p:cNvPr>
          <p:cNvSpPr>
            <a:spLocks noGrp="1" noRot="1" noChangeAspect="1" noTextEdit="1"/>
          </p:cNvSpPr>
          <p:nvPr>
            <p:ph type="sldImg"/>
          </p:nvPr>
        </p:nvSpPr>
        <p:spPr>
          <a:ln/>
        </p:spPr>
      </p:sp>
      <p:sp>
        <p:nvSpPr>
          <p:cNvPr id="65539" name="備忘稿版面配置區 2">
            <a:extLst>
              <a:ext uri="{FF2B5EF4-FFF2-40B4-BE49-F238E27FC236}">
                <a16:creationId xmlns:a16="http://schemas.microsoft.com/office/drawing/2014/main" id="{2512DA46-7221-1195-C93C-599D2BD3967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TW" altLang="en-US"/>
              <a:t>若將病患以當年度新收案且下年度有做檢查者為對象</a:t>
            </a:r>
          </a:p>
          <a:p>
            <a:r>
              <a:rPr lang="zh-TW" altLang="en-US"/>
              <a:t>看其隔年</a:t>
            </a:r>
            <a:r>
              <a:rPr lang="en-US" altLang="zh-TW"/>
              <a:t>LDL</a:t>
            </a:r>
            <a:r>
              <a:rPr lang="zh-TW" altLang="en-US"/>
              <a:t>的檢驗值皆呈現良率上升不良率下降之趨勢</a:t>
            </a:r>
          </a:p>
          <a:p>
            <a:r>
              <a:rPr lang="zh-TW" altLang="en-US"/>
              <a:t>平均良率增加</a:t>
            </a:r>
            <a:r>
              <a:rPr lang="en-US" altLang="zh-TW"/>
              <a:t>10.7%</a:t>
            </a:r>
            <a:r>
              <a:rPr lang="zh-TW" altLang="en-US"/>
              <a:t>不良率下降</a:t>
            </a:r>
            <a:r>
              <a:rPr lang="en-US" altLang="zh-TW"/>
              <a:t>10.7%</a:t>
            </a:r>
          </a:p>
          <a:p>
            <a:endParaRPr lang="zh-TW" altLang="en-US"/>
          </a:p>
        </p:txBody>
      </p:sp>
      <p:sp>
        <p:nvSpPr>
          <p:cNvPr id="65540" name="投影片編號版面配置區 3">
            <a:extLst>
              <a:ext uri="{FF2B5EF4-FFF2-40B4-BE49-F238E27FC236}">
                <a16:creationId xmlns:a16="http://schemas.microsoft.com/office/drawing/2014/main" id="{74195F7F-C8D0-6FEF-2CE6-3556088A1E6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5513"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defTabSz="925513"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defTabSz="925513"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defTabSz="925513"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defTabSz="925513"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defTabSz="9255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defTabSz="9255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defTabSz="9255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defTabSz="9255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57DD25A5-0DD9-4E2A-BAE5-523B4DE8776A}" type="slidenum">
              <a:rPr lang="en-US" altLang="zh-TW" sz="1200"/>
              <a:pPr eaLnBrk="1" hangingPunct="1"/>
              <a:t>21</a:t>
            </a:fld>
            <a:endParaRPr lang="en-US" altLang="zh-TW" sz="120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a:extLst>
              <a:ext uri="{FF2B5EF4-FFF2-40B4-BE49-F238E27FC236}">
                <a16:creationId xmlns:a16="http://schemas.microsoft.com/office/drawing/2014/main" id="{A93D99FC-D326-207A-E499-A7078FF20091}"/>
              </a:ext>
            </a:extLst>
          </p:cNvPr>
          <p:cNvSpPr>
            <a:spLocks noGrp="1" noRot="1" noChangeAspect="1" noChangeArrowheads="1" noTextEdit="1"/>
          </p:cNvSpPr>
          <p:nvPr>
            <p:ph type="sldImg"/>
          </p:nvPr>
        </p:nvSpPr>
        <p:spPr>
          <a:xfrm>
            <a:off x="922338" y="746125"/>
            <a:ext cx="4959350" cy="3721100"/>
          </a:xfrm>
          <a:solidFill>
            <a:srgbClr val="FFFFFF"/>
          </a:solidFill>
          <a:ln/>
        </p:spPr>
      </p:sp>
      <p:sp>
        <p:nvSpPr>
          <p:cNvPr id="66563" name="Rectangle 3">
            <a:extLst>
              <a:ext uri="{FF2B5EF4-FFF2-40B4-BE49-F238E27FC236}">
                <a16:creationId xmlns:a16="http://schemas.microsoft.com/office/drawing/2014/main" id="{FAE5E998-17EE-1B6A-FD2E-C2A1DB2DDF15}"/>
              </a:ext>
            </a:extLst>
          </p:cNvPr>
          <p:cNvSpPr>
            <a:spLocks noGrp="1" noChangeArrowheads="1"/>
          </p:cNvSpPr>
          <p:nvPr>
            <p:ph type="body" idx="1"/>
          </p:nvPr>
        </p:nvSpPr>
        <p:spPr>
          <a:xfrm>
            <a:off x="906463" y="4714875"/>
            <a:ext cx="4984750" cy="4465638"/>
          </a:xfrm>
          <a:solidFill>
            <a:srgbClr val="FFFFFF"/>
          </a:solidFill>
          <a:ln>
            <a:solidFill>
              <a:srgbClr val="000000"/>
            </a:solidFill>
          </a:ln>
        </p:spPr>
        <p:txBody>
          <a:bodyPr lIns="91540" tIns="45770" rIns="91540" bIns="45770"/>
          <a:lstStyle/>
          <a:p>
            <a:pPr eaLnBrk="1" hangingPunct="1"/>
            <a:r>
              <a:rPr lang="zh-TW" altLang="en-US" sz="1400">
                <a:latin typeface="全真楷書" pitchFamily="49" charset="-120"/>
                <a:ea typeface="全真楷書" pitchFamily="49" charset="-120"/>
              </a:rPr>
              <a:t>因</a:t>
            </a:r>
            <a:r>
              <a:rPr lang="en-US" altLang="zh-TW" sz="1400">
                <a:latin typeface="全真楷書" pitchFamily="49" charset="-120"/>
                <a:ea typeface="全真楷書" pitchFamily="49" charset="-120"/>
              </a:rPr>
              <a:t>92</a:t>
            </a:r>
            <a:r>
              <a:rPr lang="zh-TW" altLang="en-US" sz="1400">
                <a:latin typeface="全真楷書" pitchFamily="49" charset="-120"/>
                <a:ea typeface="全真楷書" pitchFamily="49" charset="-120"/>
              </a:rPr>
              <a:t>年</a:t>
            </a:r>
            <a:r>
              <a:rPr lang="en-US" altLang="zh-TW" sz="1400">
                <a:latin typeface="全真楷書" pitchFamily="49" charset="-120"/>
                <a:ea typeface="全真楷書" pitchFamily="49" charset="-120"/>
              </a:rPr>
              <a:t>SARS</a:t>
            </a:r>
            <a:r>
              <a:rPr lang="zh-TW" altLang="en-US" sz="1400">
                <a:latin typeface="全真楷書" pitchFamily="49" charset="-120"/>
                <a:ea typeface="全真楷書" pitchFamily="49" charset="-120"/>
              </a:rPr>
              <a:t>期間，可能後遺症造成氣喘發生或其他呼吸道問題，故</a:t>
            </a:r>
            <a:r>
              <a:rPr lang="en-US" altLang="zh-TW" sz="1400">
                <a:latin typeface="全真楷書" pitchFamily="49" charset="-120"/>
                <a:ea typeface="全真楷書" pitchFamily="49" charset="-120"/>
              </a:rPr>
              <a:t>92</a:t>
            </a:r>
            <a:r>
              <a:rPr lang="zh-TW" altLang="en-US" sz="1400">
                <a:latin typeface="全真楷書" pitchFamily="49" charset="-120"/>
                <a:ea typeface="全真楷書" pitchFamily="49" charset="-120"/>
              </a:rPr>
              <a:t>年參與方案個案住院次數較全國高。</a:t>
            </a:r>
            <a:endParaRPr lang="zh-TW" altLang="zh-TW" sz="1400">
              <a:latin typeface="全真楷書" pitchFamily="49" charset="-120"/>
              <a:ea typeface="全真楷書" pitchFamily="49" charset="-12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a:extLst>
              <a:ext uri="{FF2B5EF4-FFF2-40B4-BE49-F238E27FC236}">
                <a16:creationId xmlns:a16="http://schemas.microsoft.com/office/drawing/2014/main" id="{C834FF66-FC62-15F6-BFD8-7BA31EEECA62}"/>
              </a:ext>
            </a:extLst>
          </p:cNvPr>
          <p:cNvSpPr>
            <a:spLocks noGrp="1" noRot="1" noChangeAspect="1" noChangeArrowheads="1" noTextEdit="1"/>
          </p:cNvSpPr>
          <p:nvPr>
            <p:ph type="sldImg"/>
          </p:nvPr>
        </p:nvSpPr>
        <p:spPr>
          <a:xfrm>
            <a:off x="922338" y="746125"/>
            <a:ext cx="4959350" cy="3721100"/>
          </a:xfrm>
          <a:solidFill>
            <a:srgbClr val="FFFFFF"/>
          </a:solidFill>
          <a:ln/>
        </p:spPr>
      </p:sp>
      <p:sp>
        <p:nvSpPr>
          <p:cNvPr id="67587" name="Rectangle 3">
            <a:extLst>
              <a:ext uri="{FF2B5EF4-FFF2-40B4-BE49-F238E27FC236}">
                <a16:creationId xmlns:a16="http://schemas.microsoft.com/office/drawing/2014/main" id="{3B47FEF9-1A20-CE5C-FD5E-D5EE28F2BB4A}"/>
              </a:ext>
            </a:extLst>
          </p:cNvPr>
          <p:cNvSpPr>
            <a:spLocks noGrp="1" noChangeArrowheads="1"/>
          </p:cNvSpPr>
          <p:nvPr>
            <p:ph type="body" idx="1"/>
          </p:nvPr>
        </p:nvSpPr>
        <p:spPr>
          <a:xfrm>
            <a:off x="906463" y="4714875"/>
            <a:ext cx="4984750" cy="4465638"/>
          </a:xfrm>
          <a:solidFill>
            <a:srgbClr val="FFFFFF"/>
          </a:solidFill>
          <a:ln>
            <a:solidFill>
              <a:srgbClr val="000000"/>
            </a:solidFill>
          </a:ln>
        </p:spPr>
        <p:txBody>
          <a:bodyPr lIns="91540" tIns="45770" rIns="91540" bIns="45770"/>
          <a:lstStyle/>
          <a:p>
            <a:pPr eaLnBrk="1" hangingPunct="1"/>
            <a:endParaRPr lang="zh-TW" altLang="zh-TW" sz="1400">
              <a:latin typeface="全真楷書" pitchFamily="49" charset="-120"/>
              <a:ea typeface="全真楷書" pitchFamily="49" charset="-12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a:extLst>
              <a:ext uri="{FF2B5EF4-FFF2-40B4-BE49-F238E27FC236}">
                <a16:creationId xmlns:a16="http://schemas.microsoft.com/office/drawing/2014/main" id="{38D0883A-E865-6852-1C00-C11D40FE2555}"/>
              </a:ext>
            </a:extLst>
          </p:cNvPr>
          <p:cNvSpPr>
            <a:spLocks noGrp="1" noRot="1" noChangeAspect="1" noChangeArrowheads="1" noTextEdit="1"/>
          </p:cNvSpPr>
          <p:nvPr>
            <p:ph type="sldImg"/>
          </p:nvPr>
        </p:nvSpPr>
        <p:spPr>
          <a:xfrm>
            <a:off x="923925" y="746125"/>
            <a:ext cx="4956175" cy="3717925"/>
          </a:xfrm>
          <a:solidFill>
            <a:srgbClr val="FFFFFF"/>
          </a:solidFill>
          <a:ln/>
        </p:spPr>
      </p:sp>
      <p:sp>
        <p:nvSpPr>
          <p:cNvPr id="68611" name="Rectangle 3">
            <a:extLst>
              <a:ext uri="{FF2B5EF4-FFF2-40B4-BE49-F238E27FC236}">
                <a16:creationId xmlns:a16="http://schemas.microsoft.com/office/drawing/2014/main" id="{126C1B21-4387-7F08-637E-CF97191BF500}"/>
              </a:ext>
            </a:extLst>
          </p:cNvPr>
          <p:cNvSpPr>
            <a:spLocks noGrp="1" noChangeArrowheads="1"/>
          </p:cNvSpPr>
          <p:nvPr>
            <p:ph type="body" idx="1"/>
          </p:nvPr>
        </p:nvSpPr>
        <p:spPr>
          <a:xfrm>
            <a:off x="906463" y="4714875"/>
            <a:ext cx="4984750" cy="4465638"/>
          </a:xfrm>
          <a:solidFill>
            <a:srgbClr val="FFFFFF"/>
          </a:solidFill>
          <a:ln>
            <a:solidFill>
              <a:srgbClr val="000000"/>
            </a:solidFill>
          </a:ln>
        </p:spPr>
        <p:txBody>
          <a:bodyPr lIns="91302" tIns="45651" rIns="91302" bIns="45651"/>
          <a:lstStyle/>
          <a:p>
            <a:pPr eaLnBrk="1" hangingPunct="1"/>
            <a:endParaRPr lang="zh-TW" altLang="zh-TW" sz="1400">
              <a:latin typeface="全真楷書" pitchFamily="49" charset="-120"/>
              <a:ea typeface="全真楷書" pitchFamily="49" charset="-12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a:extLst>
              <a:ext uri="{FF2B5EF4-FFF2-40B4-BE49-F238E27FC236}">
                <a16:creationId xmlns:a16="http://schemas.microsoft.com/office/drawing/2014/main" id="{1334D39C-AC19-907F-92A2-DBB96B2A00FC}"/>
              </a:ext>
            </a:extLst>
          </p:cNvPr>
          <p:cNvSpPr>
            <a:spLocks noGrp="1" noRot="1" noChangeAspect="1" noChangeArrowheads="1" noTextEdit="1"/>
          </p:cNvSpPr>
          <p:nvPr>
            <p:ph type="sldImg"/>
          </p:nvPr>
        </p:nvSpPr>
        <p:spPr>
          <a:xfrm>
            <a:off x="922338" y="746125"/>
            <a:ext cx="4959350" cy="3719513"/>
          </a:xfrm>
          <a:solidFill>
            <a:srgbClr val="FFFFFF"/>
          </a:solidFill>
          <a:ln/>
        </p:spPr>
      </p:sp>
      <p:sp>
        <p:nvSpPr>
          <p:cNvPr id="69635" name="Rectangle 3">
            <a:extLst>
              <a:ext uri="{FF2B5EF4-FFF2-40B4-BE49-F238E27FC236}">
                <a16:creationId xmlns:a16="http://schemas.microsoft.com/office/drawing/2014/main" id="{1FD4D392-9D48-6147-BB3C-33F1494359AB}"/>
              </a:ext>
            </a:extLst>
          </p:cNvPr>
          <p:cNvSpPr>
            <a:spLocks noGrp="1" noChangeArrowheads="1"/>
          </p:cNvSpPr>
          <p:nvPr>
            <p:ph type="body" idx="1"/>
          </p:nvPr>
        </p:nvSpPr>
        <p:spPr>
          <a:xfrm>
            <a:off x="906463" y="4714875"/>
            <a:ext cx="4984750" cy="4465638"/>
          </a:xfrm>
          <a:solidFill>
            <a:srgbClr val="FFFFFF"/>
          </a:solidFill>
          <a:ln>
            <a:solidFill>
              <a:srgbClr val="000000"/>
            </a:solidFill>
          </a:ln>
        </p:spPr>
        <p:txBody>
          <a:bodyPr lIns="91412" tIns="45705" rIns="91412" bIns="45705"/>
          <a:lstStyle/>
          <a:p>
            <a:pPr eaLnBrk="1" hangingPunct="1"/>
            <a:endParaRPr lang="zh-TW" altLang="zh-TW" sz="1400">
              <a:latin typeface="全真楷書" pitchFamily="49" charset="-120"/>
              <a:ea typeface="全真楷書" pitchFamily="49" charset="-12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a:extLst>
              <a:ext uri="{FF2B5EF4-FFF2-40B4-BE49-F238E27FC236}">
                <a16:creationId xmlns:a16="http://schemas.microsoft.com/office/drawing/2014/main" id="{F43AE636-6174-FFD2-FA38-19928A5FA270}"/>
              </a:ext>
            </a:extLst>
          </p:cNvPr>
          <p:cNvSpPr>
            <a:spLocks noGrp="1" noRot="1" noChangeAspect="1" noChangeArrowheads="1" noTextEdit="1"/>
          </p:cNvSpPr>
          <p:nvPr>
            <p:ph type="sldImg"/>
          </p:nvPr>
        </p:nvSpPr>
        <p:spPr>
          <a:xfrm>
            <a:off x="922338" y="746125"/>
            <a:ext cx="4959350" cy="3719513"/>
          </a:xfrm>
          <a:solidFill>
            <a:srgbClr val="FFFFFF"/>
          </a:solidFill>
          <a:ln/>
        </p:spPr>
      </p:sp>
      <p:sp>
        <p:nvSpPr>
          <p:cNvPr id="70659" name="Rectangle 3">
            <a:extLst>
              <a:ext uri="{FF2B5EF4-FFF2-40B4-BE49-F238E27FC236}">
                <a16:creationId xmlns:a16="http://schemas.microsoft.com/office/drawing/2014/main" id="{24E080DA-96D9-4A5E-DA2E-9B40EE0CC6EB}"/>
              </a:ext>
            </a:extLst>
          </p:cNvPr>
          <p:cNvSpPr>
            <a:spLocks noGrp="1" noChangeArrowheads="1"/>
          </p:cNvSpPr>
          <p:nvPr>
            <p:ph type="body" idx="1"/>
          </p:nvPr>
        </p:nvSpPr>
        <p:spPr>
          <a:xfrm>
            <a:off x="906463" y="4714875"/>
            <a:ext cx="4984750" cy="4465638"/>
          </a:xfrm>
          <a:solidFill>
            <a:srgbClr val="FFFFFF"/>
          </a:solidFill>
          <a:ln>
            <a:solidFill>
              <a:srgbClr val="000000"/>
            </a:solidFill>
          </a:ln>
        </p:spPr>
        <p:txBody>
          <a:bodyPr lIns="91412" tIns="45705" rIns="91412" bIns="45705"/>
          <a:lstStyle/>
          <a:p>
            <a:pPr eaLnBrk="1" hangingPunct="1"/>
            <a:endParaRPr lang="zh-TW" altLang="zh-TW" sz="1400">
              <a:latin typeface="全真楷書" pitchFamily="49" charset="-120"/>
              <a:ea typeface="全真楷書" pitchFamily="49" charset="-12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a:extLst>
              <a:ext uri="{FF2B5EF4-FFF2-40B4-BE49-F238E27FC236}">
                <a16:creationId xmlns:a16="http://schemas.microsoft.com/office/drawing/2014/main" id="{AD43B6FD-2547-32BE-F0CA-1E6853A36B6F}"/>
              </a:ext>
            </a:extLst>
          </p:cNvPr>
          <p:cNvSpPr>
            <a:spLocks noGrp="1" noRot="1" noChangeAspect="1" noChangeArrowheads="1" noTextEdit="1"/>
          </p:cNvSpPr>
          <p:nvPr>
            <p:ph type="sldImg"/>
          </p:nvPr>
        </p:nvSpPr>
        <p:spPr>
          <a:xfrm>
            <a:off x="922338" y="746125"/>
            <a:ext cx="4959350" cy="3719513"/>
          </a:xfrm>
          <a:solidFill>
            <a:srgbClr val="FFFFFF"/>
          </a:solidFill>
          <a:ln/>
        </p:spPr>
      </p:sp>
      <p:sp>
        <p:nvSpPr>
          <p:cNvPr id="71683" name="Rectangle 3">
            <a:extLst>
              <a:ext uri="{FF2B5EF4-FFF2-40B4-BE49-F238E27FC236}">
                <a16:creationId xmlns:a16="http://schemas.microsoft.com/office/drawing/2014/main" id="{AB80C9B3-D118-B332-09ED-1B6302A901AF}"/>
              </a:ext>
            </a:extLst>
          </p:cNvPr>
          <p:cNvSpPr>
            <a:spLocks noGrp="1" noChangeArrowheads="1"/>
          </p:cNvSpPr>
          <p:nvPr>
            <p:ph type="body" idx="1"/>
          </p:nvPr>
        </p:nvSpPr>
        <p:spPr>
          <a:xfrm>
            <a:off x="906463" y="4714875"/>
            <a:ext cx="4984750" cy="4465638"/>
          </a:xfrm>
          <a:solidFill>
            <a:srgbClr val="FFFFFF"/>
          </a:solidFill>
          <a:ln>
            <a:solidFill>
              <a:srgbClr val="000000"/>
            </a:solidFill>
          </a:ln>
        </p:spPr>
        <p:txBody>
          <a:bodyPr lIns="91412" tIns="45705" rIns="91412" bIns="45705"/>
          <a:lstStyle/>
          <a:p>
            <a:pPr eaLnBrk="1" hangingPunct="1"/>
            <a:endParaRPr lang="zh-TW" altLang="zh-TW" sz="1400">
              <a:latin typeface="全真楷書" pitchFamily="49" charset="-120"/>
              <a:ea typeface="全真楷書" pitchFamily="49" charset="-12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a:extLst>
              <a:ext uri="{FF2B5EF4-FFF2-40B4-BE49-F238E27FC236}">
                <a16:creationId xmlns:a16="http://schemas.microsoft.com/office/drawing/2014/main" id="{D95D9EE2-B2D5-45E9-6EEB-C7BDA54D0252}"/>
              </a:ext>
            </a:extLst>
          </p:cNvPr>
          <p:cNvSpPr>
            <a:spLocks noGrp="1" noRot="1" noChangeAspect="1" noChangeArrowheads="1" noTextEdit="1"/>
          </p:cNvSpPr>
          <p:nvPr>
            <p:ph type="sldImg"/>
          </p:nvPr>
        </p:nvSpPr>
        <p:spPr>
          <a:xfrm>
            <a:off x="922338" y="746125"/>
            <a:ext cx="4959350" cy="3719513"/>
          </a:xfrm>
          <a:solidFill>
            <a:srgbClr val="FFFFFF"/>
          </a:solidFill>
          <a:ln/>
        </p:spPr>
      </p:sp>
      <p:sp>
        <p:nvSpPr>
          <p:cNvPr id="72707" name="Rectangle 3">
            <a:extLst>
              <a:ext uri="{FF2B5EF4-FFF2-40B4-BE49-F238E27FC236}">
                <a16:creationId xmlns:a16="http://schemas.microsoft.com/office/drawing/2014/main" id="{DE3345BC-2EB3-565F-8571-6C34804EB0C7}"/>
              </a:ext>
            </a:extLst>
          </p:cNvPr>
          <p:cNvSpPr>
            <a:spLocks noGrp="1" noChangeArrowheads="1"/>
          </p:cNvSpPr>
          <p:nvPr>
            <p:ph type="body" idx="1"/>
          </p:nvPr>
        </p:nvSpPr>
        <p:spPr>
          <a:xfrm>
            <a:off x="906463" y="4714875"/>
            <a:ext cx="4984750" cy="4465638"/>
          </a:xfrm>
          <a:solidFill>
            <a:srgbClr val="FFFFFF"/>
          </a:solidFill>
          <a:ln>
            <a:solidFill>
              <a:srgbClr val="000000"/>
            </a:solidFill>
          </a:ln>
        </p:spPr>
        <p:txBody>
          <a:bodyPr lIns="91412" tIns="45705" rIns="91412" bIns="45705"/>
          <a:lstStyle/>
          <a:p>
            <a:pPr eaLnBrk="1" hangingPunct="1"/>
            <a:endParaRPr lang="zh-TW" altLang="zh-TW" sz="1400">
              <a:latin typeface="全真楷書" pitchFamily="49" charset="-120"/>
              <a:ea typeface="全真楷書" pitchFamily="49" charset="-12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a:extLst>
              <a:ext uri="{FF2B5EF4-FFF2-40B4-BE49-F238E27FC236}">
                <a16:creationId xmlns:a16="http://schemas.microsoft.com/office/drawing/2014/main" id="{30676EDC-17F1-2B5E-95FD-568D5E7A0B0F}"/>
              </a:ext>
            </a:extLst>
          </p:cNvPr>
          <p:cNvSpPr>
            <a:spLocks noGrp="1" noRot="1" noChangeAspect="1" noChangeArrowheads="1" noTextEdit="1"/>
          </p:cNvSpPr>
          <p:nvPr>
            <p:ph type="sldImg"/>
          </p:nvPr>
        </p:nvSpPr>
        <p:spPr>
          <a:xfrm>
            <a:off x="922338" y="746125"/>
            <a:ext cx="4959350" cy="3719513"/>
          </a:xfrm>
          <a:solidFill>
            <a:srgbClr val="FFFFFF"/>
          </a:solidFill>
          <a:ln/>
        </p:spPr>
      </p:sp>
      <p:sp>
        <p:nvSpPr>
          <p:cNvPr id="73731" name="Rectangle 3">
            <a:extLst>
              <a:ext uri="{FF2B5EF4-FFF2-40B4-BE49-F238E27FC236}">
                <a16:creationId xmlns:a16="http://schemas.microsoft.com/office/drawing/2014/main" id="{98025581-FF3C-8C84-1FDC-87E837E54C8A}"/>
              </a:ext>
            </a:extLst>
          </p:cNvPr>
          <p:cNvSpPr>
            <a:spLocks noGrp="1" noChangeArrowheads="1"/>
          </p:cNvSpPr>
          <p:nvPr>
            <p:ph type="body" idx="1"/>
          </p:nvPr>
        </p:nvSpPr>
        <p:spPr>
          <a:xfrm>
            <a:off x="906463" y="4714875"/>
            <a:ext cx="4984750" cy="4465638"/>
          </a:xfrm>
          <a:solidFill>
            <a:srgbClr val="FFFFFF"/>
          </a:solidFill>
          <a:ln>
            <a:solidFill>
              <a:srgbClr val="000000"/>
            </a:solidFill>
          </a:ln>
        </p:spPr>
        <p:txBody>
          <a:bodyPr lIns="91412" tIns="45705" rIns="91412" bIns="45705"/>
          <a:lstStyle/>
          <a:p>
            <a:pPr eaLnBrk="1" hangingPunct="1"/>
            <a:endParaRPr lang="zh-TW" altLang="zh-TW" sz="1400">
              <a:latin typeface="全真楷書" pitchFamily="49" charset="-120"/>
              <a:ea typeface="全真楷書" pitchFamily="49" charset="-12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a:extLst>
              <a:ext uri="{FF2B5EF4-FFF2-40B4-BE49-F238E27FC236}">
                <a16:creationId xmlns:a16="http://schemas.microsoft.com/office/drawing/2014/main" id="{3E73DF7D-CA7A-8903-47CB-8F766F7BB47F}"/>
              </a:ext>
            </a:extLst>
          </p:cNvPr>
          <p:cNvSpPr>
            <a:spLocks noGrp="1" noRot="1" noChangeAspect="1" noChangeArrowheads="1" noTextEdit="1"/>
          </p:cNvSpPr>
          <p:nvPr>
            <p:ph type="sldImg"/>
          </p:nvPr>
        </p:nvSpPr>
        <p:spPr>
          <a:xfrm>
            <a:off x="922338" y="746125"/>
            <a:ext cx="4959350" cy="3719513"/>
          </a:xfrm>
          <a:solidFill>
            <a:srgbClr val="FFFFFF"/>
          </a:solidFill>
          <a:ln/>
        </p:spPr>
      </p:sp>
      <p:sp>
        <p:nvSpPr>
          <p:cNvPr id="74755" name="Rectangle 3">
            <a:extLst>
              <a:ext uri="{FF2B5EF4-FFF2-40B4-BE49-F238E27FC236}">
                <a16:creationId xmlns:a16="http://schemas.microsoft.com/office/drawing/2014/main" id="{1E0F75C9-1B51-7534-A165-A65138EB05ED}"/>
              </a:ext>
            </a:extLst>
          </p:cNvPr>
          <p:cNvSpPr>
            <a:spLocks noGrp="1" noChangeArrowheads="1"/>
          </p:cNvSpPr>
          <p:nvPr>
            <p:ph type="body" idx="1"/>
          </p:nvPr>
        </p:nvSpPr>
        <p:spPr>
          <a:xfrm>
            <a:off x="906463" y="4714875"/>
            <a:ext cx="4984750" cy="4465638"/>
          </a:xfrm>
          <a:solidFill>
            <a:srgbClr val="FFFFFF"/>
          </a:solidFill>
          <a:ln>
            <a:solidFill>
              <a:srgbClr val="000000"/>
            </a:solidFill>
          </a:ln>
        </p:spPr>
        <p:txBody>
          <a:bodyPr lIns="91412" tIns="45705" rIns="91412" bIns="45705"/>
          <a:lstStyle/>
          <a:p>
            <a:pPr eaLnBrk="1" hangingPunct="1"/>
            <a:endParaRPr lang="zh-TW" altLang="zh-TW" sz="1400">
              <a:latin typeface="全真楷書" pitchFamily="49" charset="-120"/>
              <a:ea typeface="全真楷書" pitchFamily="49" charset="-12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a:extLst>
              <a:ext uri="{FF2B5EF4-FFF2-40B4-BE49-F238E27FC236}">
                <a16:creationId xmlns:a16="http://schemas.microsoft.com/office/drawing/2014/main" id="{F68826A3-DA4C-E6F8-FC07-9F129710B12A}"/>
              </a:ext>
            </a:extLst>
          </p:cNvPr>
          <p:cNvSpPr>
            <a:spLocks noGrp="1" noRot="1" noChangeAspect="1" noChangeArrowheads="1" noTextEdit="1"/>
          </p:cNvSpPr>
          <p:nvPr>
            <p:ph type="sldImg"/>
          </p:nvPr>
        </p:nvSpPr>
        <p:spPr>
          <a:xfrm>
            <a:off x="922338" y="746125"/>
            <a:ext cx="4959350" cy="3719513"/>
          </a:xfrm>
          <a:solidFill>
            <a:srgbClr val="FFFFFF"/>
          </a:solidFill>
          <a:ln/>
        </p:spPr>
      </p:sp>
      <p:sp>
        <p:nvSpPr>
          <p:cNvPr id="75779" name="Rectangle 3">
            <a:extLst>
              <a:ext uri="{FF2B5EF4-FFF2-40B4-BE49-F238E27FC236}">
                <a16:creationId xmlns:a16="http://schemas.microsoft.com/office/drawing/2014/main" id="{D687E3A8-77CE-D0C5-0F8C-2E14D0F04E4D}"/>
              </a:ext>
            </a:extLst>
          </p:cNvPr>
          <p:cNvSpPr>
            <a:spLocks noGrp="1" noChangeArrowheads="1"/>
          </p:cNvSpPr>
          <p:nvPr>
            <p:ph type="body" idx="1"/>
          </p:nvPr>
        </p:nvSpPr>
        <p:spPr>
          <a:xfrm>
            <a:off x="906463" y="4714875"/>
            <a:ext cx="4984750" cy="4465638"/>
          </a:xfrm>
          <a:solidFill>
            <a:srgbClr val="FFFFFF"/>
          </a:solidFill>
          <a:ln>
            <a:solidFill>
              <a:srgbClr val="000000"/>
            </a:solidFill>
          </a:ln>
        </p:spPr>
        <p:txBody>
          <a:bodyPr lIns="91412" tIns="45705" rIns="91412" bIns="45705"/>
          <a:lstStyle/>
          <a:p>
            <a:pPr eaLnBrk="1" hangingPunct="1"/>
            <a:endParaRPr lang="zh-TW" altLang="zh-TW" sz="1400">
              <a:latin typeface="全真楷書" pitchFamily="49" charset="-120"/>
              <a:ea typeface="全真楷書" pitchFamily="49" charset="-12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a:extLst>
              <a:ext uri="{FF2B5EF4-FFF2-40B4-BE49-F238E27FC236}">
                <a16:creationId xmlns:a16="http://schemas.microsoft.com/office/drawing/2014/main" id="{69F14017-8F6B-BF51-E772-CE9FC3F0DD11}"/>
              </a:ext>
            </a:extLst>
          </p:cNvPr>
          <p:cNvSpPr>
            <a:spLocks noGrp="1" noRot="1" noChangeAspect="1" noChangeArrowheads="1" noTextEdit="1"/>
          </p:cNvSpPr>
          <p:nvPr>
            <p:ph type="sldImg"/>
          </p:nvPr>
        </p:nvSpPr>
        <p:spPr>
          <a:xfrm>
            <a:off x="922338" y="746125"/>
            <a:ext cx="4959350" cy="3719513"/>
          </a:xfrm>
          <a:solidFill>
            <a:srgbClr val="FFFFFF"/>
          </a:solidFill>
          <a:ln/>
        </p:spPr>
      </p:sp>
      <p:sp>
        <p:nvSpPr>
          <p:cNvPr id="76803" name="Rectangle 3">
            <a:extLst>
              <a:ext uri="{FF2B5EF4-FFF2-40B4-BE49-F238E27FC236}">
                <a16:creationId xmlns:a16="http://schemas.microsoft.com/office/drawing/2014/main" id="{27E9658C-355D-131D-C320-D6FA7CB4B42D}"/>
              </a:ext>
            </a:extLst>
          </p:cNvPr>
          <p:cNvSpPr>
            <a:spLocks noGrp="1" noChangeArrowheads="1"/>
          </p:cNvSpPr>
          <p:nvPr>
            <p:ph type="body" idx="1"/>
          </p:nvPr>
        </p:nvSpPr>
        <p:spPr>
          <a:xfrm>
            <a:off x="906463" y="4714875"/>
            <a:ext cx="4984750" cy="4465638"/>
          </a:xfrm>
          <a:solidFill>
            <a:srgbClr val="FFFFFF"/>
          </a:solidFill>
          <a:ln>
            <a:solidFill>
              <a:srgbClr val="000000"/>
            </a:solidFill>
          </a:ln>
        </p:spPr>
        <p:txBody>
          <a:bodyPr lIns="91412" tIns="45705" rIns="91412" bIns="45705"/>
          <a:lstStyle/>
          <a:p>
            <a:pPr eaLnBrk="1" hangingPunct="1"/>
            <a:endParaRPr lang="zh-TW" altLang="zh-TW" sz="1400">
              <a:latin typeface="全真楷書" pitchFamily="49" charset="-120"/>
              <a:ea typeface="全真楷書" pitchFamily="49" charset="-12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a:extLst>
              <a:ext uri="{FF2B5EF4-FFF2-40B4-BE49-F238E27FC236}">
                <a16:creationId xmlns:a16="http://schemas.microsoft.com/office/drawing/2014/main" id="{0FFE691E-30BD-AC31-26F3-3188A440753B}"/>
              </a:ext>
            </a:extLst>
          </p:cNvPr>
          <p:cNvSpPr>
            <a:spLocks noGrp="1" noRot="1" noChangeAspect="1" noChangeArrowheads="1" noTextEdit="1"/>
          </p:cNvSpPr>
          <p:nvPr>
            <p:ph type="sldImg"/>
          </p:nvPr>
        </p:nvSpPr>
        <p:spPr>
          <a:xfrm>
            <a:off x="922338" y="746125"/>
            <a:ext cx="4959350" cy="3719513"/>
          </a:xfrm>
          <a:solidFill>
            <a:srgbClr val="FFFFFF"/>
          </a:solidFill>
          <a:ln/>
        </p:spPr>
      </p:sp>
      <p:sp>
        <p:nvSpPr>
          <p:cNvPr id="77827" name="Rectangle 3">
            <a:extLst>
              <a:ext uri="{FF2B5EF4-FFF2-40B4-BE49-F238E27FC236}">
                <a16:creationId xmlns:a16="http://schemas.microsoft.com/office/drawing/2014/main" id="{52512F80-AFF9-ECF1-19C2-AD29A2FF7AD8}"/>
              </a:ext>
            </a:extLst>
          </p:cNvPr>
          <p:cNvSpPr>
            <a:spLocks noGrp="1" noChangeArrowheads="1"/>
          </p:cNvSpPr>
          <p:nvPr>
            <p:ph type="body" idx="1"/>
          </p:nvPr>
        </p:nvSpPr>
        <p:spPr>
          <a:xfrm>
            <a:off x="906463" y="4714875"/>
            <a:ext cx="4984750" cy="4465638"/>
          </a:xfrm>
          <a:solidFill>
            <a:srgbClr val="FFFFFF"/>
          </a:solidFill>
          <a:ln>
            <a:solidFill>
              <a:srgbClr val="000000"/>
            </a:solidFill>
          </a:ln>
        </p:spPr>
        <p:txBody>
          <a:bodyPr lIns="91412" tIns="45705" rIns="91412" bIns="45705"/>
          <a:lstStyle/>
          <a:p>
            <a:pPr eaLnBrk="1" hangingPunct="1"/>
            <a:endParaRPr lang="zh-TW" altLang="zh-TW" sz="1400">
              <a:latin typeface="全真楷書" pitchFamily="49" charset="-120"/>
              <a:ea typeface="全真楷書" pitchFamily="49" charset="-12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a:extLst>
              <a:ext uri="{FF2B5EF4-FFF2-40B4-BE49-F238E27FC236}">
                <a16:creationId xmlns:a16="http://schemas.microsoft.com/office/drawing/2014/main" id="{51A642E1-5F41-CDC1-2698-3BD8991E239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5513"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defTabSz="925513"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defTabSz="925513"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defTabSz="925513"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defTabSz="925513"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defTabSz="9255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defTabSz="9255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defTabSz="9255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defTabSz="9255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9667E05C-68C3-4227-9AF4-FA660BBE94CC}" type="slidenum">
              <a:rPr lang="en-US" altLang="zh-TW" sz="1200"/>
              <a:pPr eaLnBrk="1" hangingPunct="1"/>
              <a:t>40</a:t>
            </a:fld>
            <a:endParaRPr lang="en-US" altLang="zh-TW" sz="1200"/>
          </a:p>
        </p:txBody>
      </p:sp>
      <p:sp>
        <p:nvSpPr>
          <p:cNvPr id="78851" name="Rectangle 2">
            <a:extLst>
              <a:ext uri="{FF2B5EF4-FFF2-40B4-BE49-F238E27FC236}">
                <a16:creationId xmlns:a16="http://schemas.microsoft.com/office/drawing/2014/main" id="{3989FBE7-7AE2-39E0-D78B-097F94A87970}"/>
              </a:ext>
            </a:extLst>
          </p:cNvPr>
          <p:cNvSpPr>
            <a:spLocks noGrp="1" noRot="1" noChangeAspect="1" noChangeArrowheads="1" noTextEdit="1"/>
          </p:cNvSpPr>
          <p:nvPr>
            <p:ph type="sldImg"/>
          </p:nvPr>
        </p:nvSpPr>
        <p:spPr>
          <a:xfrm>
            <a:off x="922338" y="746125"/>
            <a:ext cx="4959350" cy="3719513"/>
          </a:xfrm>
          <a:solidFill>
            <a:srgbClr val="FFFFFF"/>
          </a:solidFill>
          <a:ln/>
        </p:spPr>
      </p:sp>
      <p:sp>
        <p:nvSpPr>
          <p:cNvPr id="78852" name="Rectangle 3">
            <a:extLst>
              <a:ext uri="{FF2B5EF4-FFF2-40B4-BE49-F238E27FC236}">
                <a16:creationId xmlns:a16="http://schemas.microsoft.com/office/drawing/2014/main" id="{D0DEBB8B-96F2-5B4B-8EA9-CC33CB92088A}"/>
              </a:ext>
            </a:extLst>
          </p:cNvPr>
          <p:cNvSpPr>
            <a:spLocks noGrp="1" noChangeArrowheads="1"/>
          </p:cNvSpPr>
          <p:nvPr>
            <p:ph type="body" idx="1"/>
          </p:nvPr>
        </p:nvSpPr>
        <p:spPr>
          <a:xfrm>
            <a:off x="906463" y="4714875"/>
            <a:ext cx="4984750" cy="4465638"/>
          </a:xfrm>
          <a:solidFill>
            <a:srgbClr val="FFFFFF"/>
          </a:solidFill>
          <a:ln>
            <a:solidFill>
              <a:srgbClr val="000000"/>
            </a:solidFill>
          </a:ln>
        </p:spPr>
        <p:txBody>
          <a:bodyPr lIns="91430" rIns="91430"/>
          <a:lstStyle/>
          <a:p>
            <a:pPr eaLnBrk="1" hangingPunct="1"/>
            <a:endParaRPr lang="zh-TW" altLang="zh-TW" sz="1400">
              <a:latin typeface="全真楷書" pitchFamily="49" charset="-120"/>
              <a:ea typeface="全真楷書" pitchFamily="49" charset="-12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a:extLst>
              <a:ext uri="{FF2B5EF4-FFF2-40B4-BE49-F238E27FC236}">
                <a16:creationId xmlns:a16="http://schemas.microsoft.com/office/drawing/2014/main" id="{CFDE8F5C-CCFC-4931-A4A6-DE24A3F21D9C}"/>
              </a:ext>
            </a:extLst>
          </p:cNvPr>
          <p:cNvSpPr>
            <a:spLocks noGrp="1" noRot="1" noChangeAspect="1" noChangeArrowheads="1" noTextEdit="1"/>
          </p:cNvSpPr>
          <p:nvPr>
            <p:ph type="sldImg"/>
          </p:nvPr>
        </p:nvSpPr>
        <p:spPr>
          <a:ln/>
        </p:spPr>
      </p:sp>
      <p:sp>
        <p:nvSpPr>
          <p:cNvPr id="79875" name="Rectangle 3">
            <a:extLst>
              <a:ext uri="{FF2B5EF4-FFF2-40B4-BE49-F238E27FC236}">
                <a16:creationId xmlns:a16="http://schemas.microsoft.com/office/drawing/2014/main" id="{784D2910-DB79-749F-F89A-F69140DBA21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TW" altLang="en-US"/>
              <a:t>目前整體照護率為</a:t>
            </a:r>
            <a:r>
              <a:rPr lang="en-US" altLang="zh-TW"/>
              <a:t>26.83%</a:t>
            </a:r>
            <a:r>
              <a:rPr lang="zh-TW" altLang="en-US"/>
              <a:t>仍未達</a:t>
            </a:r>
            <a:r>
              <a:rPr lang="en-US" altLang="zh-TW"/>
              <a:t>30%</a:t>
            </a:r>
          </a:p>
          <a:p>
            <a:r>
              <a:rPr lang="zh-TW" altLang="en-US"/>
              <a:t>希望能提升照護比率</a:t>
            </a:r>
          </a:p>
          <a:p>
            <a:r>
              <a:rPr kumimoji="0" lang="zh-TW" altLang="en-US"/>
              <a:t>本局希望本方案能納入支付標準而不是以方案試辦方式來執行</a:t>
            </a:r>
          </a:p>
          <a:p>
            <a:r>
              <a:rPr kumimoji="0" lang="zh-TW" altLang="en-US"/>
              <a:t>另外結果面也能設計品質進步獎</a:t>
            </a:r>
          </a:p>
          <a:p>
            <a:r>
              <a:rPr kumimoji="0" lang="zh-TW" altLang="en-US"/>
              <a:t>能對於照護病患品質有所提升之醫師給予獎勵</a:t>
            </a:r>
          </a:p>
          <a:p>
            <a:r>
              <a:rPr kumimoji="0" lang="zh-TW" altLang="en-US"/>
              <a:t>為能讓民眾及參予之醫師能充分瞭解</a:t>
            </a:r>
          </a:p>
          <a:p>
            <a:r>
              <a:rPr kumimoji="0" lang="zh-TW" altLang="en-US"/>
              <a:t>我們也將設計一連串資訊回饋機制讓品質好的醫師及院所能得到鼓勵</a:t>
            </a:r>
          </a:p>
          <a:p>
            <a:r>
              <a:rPr kumimoji="0" lang="zh-TW" altLang="en-US"/>
              <a:t>另外透過計畫執行能進而發展符合實證的品質指標</a:t>
            </a:r>
          </a:p>
          <a:p>
            <a:endParaRPr kumimoji="0" lang="zh-TW"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TW" altLang="en-US"/>
              <a:t>按一下以編輯母片副標題樣式</a:t>
            </a:r>
          </a:p>
        </p:txBody>
      </p:sp>
      <p:sp>
        <p:nvSpPr>
          <p:cNvPr id="4" name="Rectangle 4">
            <a:extLst>
              <a:ext uri="{FF2B5EF4-FFF2-40B4-BE49-F238E27FC236}">
                <a16:creationId xmlns:a16="http://schemas.microsoft.com/office/drawing/2014/main" id="{3A33AB42-29CD-2AA6-1B92-E6B5E12D9C91}"/>
              </a:ext>
            </a:extLst>
          </p:cNvPr>
          <p:cNvSpPr>
            <a:spLocks noGrp="1" noChangeArrowheads="1"/>
          </p:cNvSpPr>
          <p:nvPr>
            <p:ph type="dt" sz="half" idx="10"/>
          </p:nvPr>
        </p:nvSpPr>
        <p:spPr/>
        <p:txBody>
          <a:bodyPr/>
          <a:lstStyle>
            <a:lvl1pPr>
              <a:defRPr/>
            </a:lvl1pPr>
          </a:lstStyle>
          <a:p>
            <a:pPr>
              <a:defRPr/>
            </a:pPr>
            <a:endParaRPr lang="en-US" altLang="zh-TW"/>
          </a:p>
        </p:txBody>
      </p:sp>
      <p:sp>
        <p:nvSpPr>
          <p:cNvPr id="5" name="Rectangle 5">
            <a:extLst>
              <a:ext uri="{FF2B5EF4-FFF2-40B4-BE49-F238E27FC236}">
                <a16:creationId xmlns:a16="http://schemas.microsoft.com/office/drawing/2014/main" id="{940B1A4D-9057-9B99-15A3-880DECD0BE8F}"/>
              </a:ext>
            </a:extLst>
          </p:cNvPr>
          <p:cNvSpPr>
            <a:spLocks noGrp="1" noChangeArrowheads="1"/>
          </p:cNvSpPr>
          <p:nvPr>
            <p:ph type="ftr" sz="quarter" idx="11"/>
          </p:nvPr>
        </p:nvSpPr>
        <p:spPr/>
        <p:txBody>
          <a:bodyPr/>
          <a:lstStyle>
            <a:lvl1pPr>
              <a:defRPr/>
            </a:lvl1pPr>
          </a:lstStyle>
          <a:p>
            <a:pPr>
              <a:defRPr/>
            </a:pPr>
            <a:endParaRPr lang="en-US" altLang="zh-TW"/>
          </a:p>
        </p:txBody>
      </p:sp>
      <p:sp>
        <p:nvSpPr>
          <p:cNvPr id="6" name="Rectangle 6">
            <a:extLst>
              <a:ext uri="{FF2B5EF4-FFF2-40B4-BE49-F238E27FC236}">
                <a16:creationId xmlns:a16="http://schemas.microsoft.com/office/drawing/2014/main" id="{696AD11F-B439-E6BF-0F29-5C4E0122E269}"/>
              </a:ext>
            </a:extLst>
          </p:cNvPr>
          <p:cNvSpPr>
            <a:spLocks noGrp="1" noChangeArrowheads="1"/>
          </p:cNvSpPr>
          <p:nvPr>
            <p:ph type="sldNum" sz="quarter" idx="12"/>
          </p:nvPr>
        </p:nvSpPr>
        <p:spPr/>
        <p:txBody>
          <a:bodyPr/>
          <a:lstStyle>
            <a:lvl1pPr>
              <a:defRPr/>
            </a:lvl1pPr>
          </a:lstStyle>
          <a:p>
            <a:fld id="{609BB8F4-4194-4562-8512-C3E427288C17}" type="slidenum">
              <a:rPr lang="en-US" altLang="zh-TW"/>
              <a:pPr/>
              <a:t>‹#›</a:t>
            </a:fld>
            <a:endParaRPr lang="en-US" altLang="zh-TW"/>
          </a:p>
        </p:txBody>
      </p:sp>
    </p:spTree>
    <p:extLst>
      <p:ext uri="{BB962C8B-B14F-4D97-AF65-F5344CB8AC3E}">
        <p14:creationId xmlns:p14="http://schemas.microsoft.com/office/powerpoint/2010/main" val="336989641"/>
      </p:ext>
    </p:extLst>
  </p:cSld>
  <p:clrMapOvr>
    <a:masterClrMapping/>
  </p:clrMapOvr>
  <p:transition>
    <p:strips dir="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Rectangle 4">
            <a:extLst>
              <a:ext uri="{FF2B5EF4-FFF2-40B4-BE49-F238E27FC236}">
                <a16:creationId xmlns:a16="http://schemas.microsoft.com/office/drawing/2014/main" id="{0E785048-F9B2-B1BC-6660-4C27BB6B5ECF}"/>
              </a:ext>
            </a:extLst>
          </p:cNvPr>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a:extLst>
              <a:ext uri="{FF2B5EF4-FFF2-40B4-BE49-F238E27FC236}">
                <a16:creationId xmlns:a16="http://schemas.microsoft.com/office/drawing/2014/main" id="{6F022000-9C19-ACD4-7F03-7E3E11138333}"/>
              </a:ext>
            </a:extLst>
          </p:cNvPr>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a:extLst>
              <a:ext uri="{FF2B5EF4-FFF2-40B4-BE49-F238E27FC236}">
                <a16:creationId xmlns:a16="http://schemas.microsoft.com/office/drawing/2014/main" id="{32C48F9D-E790-ECD6-31C6-DBFF6085D8CE}"/>
              </a:ext>
            </a:extLst>
          </p:cNvPr>
          <p:cNvSpPr>
            <a:spLocks noGrp="1" noChangeArrowheads="1"/>
          </p:cNvSpPr>
          <p:nvPr>
            <p:ph type="sldNum" sz="quarter" idx="12"/>
          </p:nvPr>
        </p:nvSpPr>
        <p:spPr>
          <a:ln/>
        </p:spPr>
        <p:txBody>
          <a:bodyPr/>
          <a:lstStyle>
            <a:lvl1pPr>
              <a:defRPr/>
            </a:lvl1pPr>
          </a:lstStyle>
          <a:p>
            <a:fld id="{679ABE04-1D4C-4065-B9DA-435C1B6C31A3}" type="slidenum">
              <a:rPr lang="en-US" altLang="zh-TW"/>
              <a:pPr/>
              <a:t>‹#›</a:t>
            </a:fld>
            <a:endParaRPr lang="en-US" altLang="zh-TW"/>
          </a:p>
        </p:txBody>
      </p:sp>
    </p:spTree>
    <p:extLst>
      <p:ext uri="{BB962C8B-B14F-4D97-AF65-F5344CB8AC3E}">
        <p14:creationId xmlns:p14="http://schemas.microsoft.com/office/powerpoint/2010/main" val="20146162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a:t>按一下以編輯母片文字樣式</a:t>
            </a:r>
          </a:p>
        </p:txBody>
      </p:sp>
      <p:sp>
        <p:nvSpPr>
          <p:cNvPr id="4" name="Rectangle 4">
            <a:extLst>
              <a:ext uri="{FF2B5EF4-FFF2-40B4-BE49-F238E27FC236}">
                <a16:creationId xmlns:a16="http://schemas.microsoft.com/office/drawing/2014/main" id="{166D56B6-D556-292A-913C-45C9506AFA08}"/>
              </a:ext>
            </a:extLst>
          </p:cNvPr>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a:extLst>
              <a:ext uri="{FF2B5EF4-FFF2-40B4-BE49-F238E27FC236}">
                <a16:creationId xmlns:a16="http://schemas.microsoft.com/office/drawing/2014/main" id="{11BAE6F9-7CEB-B61E-D58F-B381C717BED1}"/>
              </a:ext>
            </a:extLst>
          </p:cNvPr>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a:extLst>
              <a:ext uri="{FF2B5EF4-FFF2-40B4-BE49-F238E27FC236}">
                <a16:creationId xmlns:a16="http://schemas.microsoft.com/office/drawing/2014/main" id="{702CEF4F-182D-21EF-3F76-DB0C51D41AC5}"/>
              </a:ext>
            </a:extLst>
          </p:cNvPr>
          <p:cNvSpPr>
            <a:spLocks noGrp="1" noChangeArrowheads="1"/>
          </p:cNvSpPr>
          <p:nvPr>
            <p:ph type="sldNum" sz="quarter" idx="12"/>
          </p:nvPr>
        </p:nvSpPr>
        <p:spPr>
          <a:ln/>
        </p:spPr>
        <p:txBody>
          <a:bodyPr/>
          <a:lstStyle>
            <a:lvl1pPr>
              <a:defRPr/>
            </a:lvl1pPr>
          </a:lstStyle>
          <a:p>
            <a:fld id="{E1F3D3D5-C0F0-488E-9B26-B895199A41AE}" type="slidenum">
              <a:rPr lang="en-US" altLang="zh-TW"/>
              <a:pPr/>
              <a:t>‹#›</a:t>
            </a:fld>
            <a:endParaRPr lang="en-US" altLang="zh-TW"/>
          </a:p>
        </p:txBody>
      </p:sp>
    </p:spTree>
    <p:extLst>
      <p:ext uri="{BB962C8B-B14F-4D97-AF65-F5344CB8AC3E}">
        <p14:creationId xmlns:p14="http://schemas.microsoft.com/office/powerpoint/2010/main" val="8847347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Rectangle 4">
            <a:extLst>
              <a:ext uri="{FF2B5EF4-FFF2-40B4-BE49-F238E27FC236}">
                <a16:creationId xmlns:a16="http://schemas.microsoft.com/office/drawing/2014/main" id="{EE605231-486D-F07A-8637-BAA7877B8B9D}"/>
              </a:ext>
            </a:extLst>
          </p:cNvPr>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a:extLst>
              <a:ext uri="{FF2B5EF4-FFF2-40B4-BE49-F238E27FC236}">
                <a16:creationId xmlns:a16="http://schemas.microsoft.com/office/drawing/2014/main" id="{B8FD33B8-01B2-3B32-AA55-4D4210FF0D76}"/>
              </a:ext>
            </a:extLst>
          </p:cNvPr>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a:extLst>
              <a:ext uri="{FF2B5EF4-FFF2-40B4-BE49-F238E27FC236}">
                <a16:creationId xmlns:a16="http://schemas.microsoft.com/office/drawing/2014/main" id="{E6721895-9EE0-F715-87F4-BFF7EFC535D6}"/>
              </a:ext>
            </a:extLst>
          </p:cNvPr>
          <p:cNvSpPr>
            <a:spLocks noGrp="1" noChangeArrowheads="1"/>
          </p:cNvSpPr>
          <p:nvPr>
            <p:ph type="sldNum" sz="quarter" idx="12"/>
          </p:nvPr>
        </p:nvSpPr>
        <p:spPr>
          <a:ln/>
        </p:spPr>
        <p:txBody>
          <a:bodyPr/>
          <a:lstStyle>
            <a:lvl1pPr>
              <a:defRPr/>
            </a:lvl1pPr>
          </a:lstStyle>
          <a:p>
            <a:fld id="{6132DAD3-DD62-4F50-B0F8-544267C107DC}" type="slidenum">
              <a:rPr lang="en-US" altLang="zh-TW"/>
              <a:pPr/>
              <a:t>‹#›</a:t>
            </a:fld>
            <a:endParaRPr lang="en-US" altLang="zh-TW"/>
          </a:p>
        </p:txBody>
      </p:sp>
    </p:spTree>
    <p:extLst>
      <p:ext uri="{BB962C8B-B14F-4D97-AF65-F5344CB8AC3E}">
        <p14:creationId xmlns:p14="http://schemas.microsoft.com/office/powerpoint/2010/main" val="11084704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Rectangle 4">
            <a:extLst>
              <a:ext uri="{FF2B5EF4-FFF2-40B4-BE49-F238E27FC236}">
                <a16:creationId xmlns:a16="http://schemas.microsoft.com/office/drawing/2014/main" id="{1F261659-D870-0146-1EE7-AAA43A62BA57}"/>
              </a:ext>
            </a:extLst>
          </p:cNvPr>
          <p:cNvSpPr>
            <a:spLocks noGrp="1" noChangeArrowheads="1"/>
          </p:cNvSpPr>
          <p:nvPr>
            <p:ph type="dt" sz="half" idx="10"/>
          </p:nvPr>
        </p:nvSpPr>
        <p:spPr>
          <a:ln/>
        </p:spPr>
        <p:txBody>
          <a:bodyPr/>
          <a:lstStyle>
            <a:lvl1pPr>
              <a:defRPr/>
            </a:lvl1pPr>
          </a:lstStyle>
          <a:p>
            <a:pPr>
              <a:defRPr/>
            </a:pPr>
            <a:endParaRPr lang="en-US" altLang="zh-TW"/>
          </a:p>
        </p:txBody>
      </p:sp>
      <p:sp>
        <p:nvSpPr>
          <p:cNvPr id="8" name="Rectangle 5">
            <a:extLst>
              <a:ext uri="{FF2B5EF4-FFF2-40B4-BE49-F238E27FC236}">
                <a16:creationId xmlns:a16="http://schemas.microsoft.com/office/drawing/2014/main" id="{96B190C3-7E00-66AF-188C-758C2CEF86AC}"/>
              </a:ext>
            </a:extLst>
          </p:cNvPr>
          <p:cNvSpPr>
            <a:spLocks noGrp="1" noChangeArrowheads="1"/>
          </p:cNvSpPr>
          <p:nvPr>
            <p:ph type="ftr" sz="quarter" idx="11"/>
          </p:nvPr>
        </p:nvSpPr>
        <p:spPr>
          <a:ln/>
        </p:spPr>
        <p:txBody>
          <a:bodyPr/>
          <a:lstStyle>
            <a:lvl1pPr>
              <a:defRPr/>
            </a:lvl1pPr>
          </a:lstStyle>
          <a:p>
            <a:pPr>
              <a:defRPr/>
            </a:pPr>
            <a:endParaRPr lang="en-US" altLang="zh-TW"/>
          </a:p>
        </p:txBody>
      </p:sp>
      <p:sp>
        <p:nvSpPr>
          <p:cNvPr id="9" name="Rectangle 6">
            <a:extLst>
              <a:ext uri="{FF2B5EF4-FFF2-40B4-BE49-F238E27FC236}">
                <a16:creationId xmlns:a16="http://schemas.microsoft.com/office/drawing/2014/main" id="{96F2DD68-CD35-45FF-9EFA-2085AA6156E2}"/>
              </a:ext>
            </a:extLst>
          </p:cNvPr>
          <p:cNvSpPr>
            <a:spLocks noGrp="1" noChangeArrowheads="1"/>
          </p:cNvSpPr>
          <p:nvPr>
            <p:ph type="sldNum" sz="quarter" idx="12"/>
          </p:nvPr>
        </p:nvSpPr>
        <p:spPr>
          <a:ln/>
        </p:spPr>
        <p:txBody>
          <a:bodyPr/>
          <a:lstStyle>
            <a:lvl1pPr>
              <a:defRPr/>
            </a:lvl1pPr>
          </a:lstStyle>
          <a:p>
            <a:fld id="{61DBEFFA-3DA9-4117-B01A-C83F3F7F76C6}" type="slidenum">
              <a:rPr lang="en-US" altLang="zh-TW"/>
              <a:pPr/>
              <a:t>‹#›</a:t>
            </a:fld>
            <a:endParaRPr lang="en-US" altLang="zh-TW"/>
          </a:p>
        </p:txBody>
      </p:sp>
    </p:spTree>
    <p:extLst>
      <p:ext uri="{BB962C8B-B14F-4D97-AF65-F5344CB8AC3E}">
        <p14:creationId xmlns:p14="http://schemas.microsoft.com/office/powerpoint/2010/main" val="20926727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Rectangle 4">
            <a:extLst>
              <a:ext uri="{FF2B5EF4-FFF2-40B4-BE49-F238E27FC236}">
                <a16:creationId xmlns:a16="http://schemas.microsoft.com/office/drawing/2014/main" id="{A2986813-692B-856B-5787-DBAEFC3803DE}"/>
              </a:ext>
            </a:extLst>
          </p:cNvPr>
          <p:cNvSpPr>
            <a:spLocks noGrp="1" noChangeArrowheads="1"/>
          </p:cNvSpPr>
          <p:nvPr>
            <p:ph type="dt" sz="half" idx="10"/>
          </p:nvPr>
        </p:nvSpPr>
        <p:spPr>
          <a:ln/>
        </p:spPr>
        <p:txBody>
          <a:bodyPr/>
          <a:lstStyle>
            <a:lvl1pPr>
              <a:defRPr/>
            </a:lvl1pPr>
          </a:lstStyle>
          <a:p>
            <a:pPr>
              <a:defRPr/>
            </a:pPr>
            <a:endParaRPr lang="en-US" altLang="zh-TW"/>
          </a:p>
        </p:txBody>
      </p:sp>
      <p:sp>
        <p:nvSpPr>
          <p:cNvPr id="4" name="Rectangle 5">
            <a:extLst>
              <a:ext uri="{FF2B5EF4-FFF2-40B4-BE49-F238E27FC236}">
                <a16:creationId xmlns:a16="http://schemas.microsoft.com/office/drawing/2014/main" id="{F284A0AC-E3D4-D056-0A73-72EF107E2AC5}"/>
              </a:ext>
            </a:extLst>
          </p:cNvPr>
          <p:cNvSpPr>
            <a:spLocks noGrp="1" noChangeArrowheads="1"/>
          </p:cNvSpPr>
          <p:nvPr>
            <p:ph type="ftr" sz="quarter" idx="11"/>
          </p:nvPr>
        </p:nvSpPr>
        <p:spPr>
          <a:ln/>
        </p:spPr>
        <p:txBody>
          <a:bodyPr/>
          <a:lstStyle>
            <a:lvl1pPr>
              <a:defRPr/>
            </a:lvl1pPr>
          </a:lstStyle>
          <a:p>
            <a:pPr>
              <a:defRPr/>
            </a:pPr>
            <a:endParaRPr lang="en-US" altLang="zh-TW"/>
          </a:p>
        </p:txBody>
      </p:sp>
      <p:sp>
        <p:nvSpPr>
          <p:cNvPr id="5" name="Rectangle 6">
            <a:extLst>
              <a:ext uri="{FF2B5EF4-FFF2-40B4-BE49-F238E27FC236}">
                <a16:creationId xmlns:a16="http://schemas.microsoft.com/office/drawing/2014/main" id="{6814F0B6-9503-8318-E4BD-3439F6FCC724}"/>
              </a:ext>
            </a:extLst>
          </p:cNvPr>
          <p:cNvSpPr>
            <a:spLocks noGrp="1" noChangeArrowheads="1"/>
          </p:cNvSpPr>
          <p:nvPr>
            <p:ph type="sldNum" sz="quarter" idx="12"/>
          </p:nvPr>
        </p:nvSpPr>
        <p:spPr>
          <a:ln/>
        </p:spPr>
        <p:txBody>
          <a:bodyPr/>
          <a:lstStyle>
            <a:lvl1pPr>
              <a:defRPr/>
            </a:lvl1pPr>
          </a:lstStyle>
          <a:p>
            <a:fld id="{B3CB6C5F-3DCF-4123-A22A-1F95A7176366}" type="slidenum">
              <a:rPr lang="en-US" altLang="zh-TW"/>
              <a:pPr/>
              <a:t>‹#›</a:t>
            </a:fld>
            <a:endParaRPr lang="en-US" altLang="zh-TW"/>
          </a:p>
        </p:txBody>
      </p:sp>
    </p:spTree>
    <p:extLst>
      <p:ext uri="{BB962C8B-B14F-4D97-AF65-F5344CB8AC3E}">
        <p14:creationId xmlns:p14="http://schemas.microsoft.com/office/powerpoint/2010/main" val="33700951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2BF23202-E1F7-F526-9E1A-8A3380747522}"/>
              </a:ext>
            </a:extLst>
          </p:cNvPr>
          <p:cNvSpPr>
            <a:spLocks noGrp="1" noChangeArrowheads="1"/>
          </p:cNvSpPr>
          <p:nvPr>
            <p:ph type="dt" sz="half" idx="10"/>
          </p:nvPr>
        </p:nvSpPr>
        <p:spPr>
          <a:ln/>
        </p:spPr>
        <p:txBody>
          <a:bodyPr/>
          <a:lstStyle>
            <a:lvl1pPr>
              <a:defRPr/>
            </a:lvl1pPr>
          </a:lstStyle>
          <a:p>
            <a:pPr>
              <a:defRPr/>
            </a:pPr>
            <a:endParaRPr lang="en-US" altLang="zh-TW"/>
          </a:p>
        </p:txBody>
      </p:sp>
      <p:sp>
        <p:nvSpPr>
          <p:cNvPr id="3" name="Rectangle 5">
            <a:extLst>
              <a:ext uri="{FF2B5EF4-FFF2-40B4-BE49-F238E27FC236}">
                <a16:creationId xmlns:a16="http://schemas.microsoft.com/office/drawing/2014/main" id="{B44513E0-CBC7-A285-50E1-892CBF32B76B}"/>
              </a:ext>
            </a:extLst>
          </p:cNvPr>
          <p:cNvSpPr>
            <a:spLocks noGrp="1" noChangeArrowheads="1"/>
          </p:cNvSpPr>
          <p:nvPr>
            <p:ph type="ftr" sz="quarter" idx="11"/>
          </p:nvPr>
        </p:nvSpPr>
        <p:spPr>
          <a:ln/>
        </p:spPr>
        <p:txBody>
          <a:bodyPr/>
          <a:lstStyle>
            <a:lvl1pPr>
              <a:defRPr/>
            </a:lvl1pPr>
          </a:lstStyle>
          <a:p>
            <a:pPr>
              <a:defRPr/>
            </a:pPr>
            <a:endParaRPr lang="en-US" altLang="zh-TW"/>
          </a:p>
        </p:txBody>
      </p:sp>
      <p:sp>
        <p:nvSpPr>
          <p:cNvPr id="4" name="Rectangle 6">
            <a:extLst>
              <a:ext uri="{FF2B5EF4-FFF2-40B4-BE49-F238E27FC236}">
                <a16:creationId xmlns:a16="http://schemas.microsoft.com/office/drawing/2014/main" id="{751DFA18-5899-FAC2-66C6-9754D38746C4}"/>
              </a:ext>
            </a:extLst>
          </p:cNvPr>
          <p:cNvSpPr>
            <a:spLocks noGrp="1" noChangeArrowheads="1"/>
          </p:cNvSpPr>
          <p:nvPr>
            <p:ph type="sldNum" sz="quarter" idx="12"/>
          </p:nvPr>
        </p:nvSpPr>
        <p:spPr>
          <a:ln/>
        </p:spPr>
        <p:txBody>
          <a:bodyPr/>
          <a:lstStyle>
            <a:lvl1pPr>
              <a:defRPr/>
            </a:lvl1pPr>
          </a:lstStyle>
          <a:p>
            <a:fld id="{4CBBAA96-FE71-453B-A56E-040A1BFBC6DC}" type="slidenum">
              <a:rPr lang="en-US" altLang="zh-TW"/>
              <a:pPr/>
              <a:t>‹#›</a:t>
            </a:fld>
            <a:endParaRPr lang="en-US" altLang="zh-TW"/>
          </a:p>
        </p:txBody>
      </p:sp>
    </p:spTree>
    <p:extLst>
      <p:ext uri="{BB962C8B-B14F-4D97-AF65-F5344CB8AC3E}">
        <p14:creationId xmlns:p14="http://schemas.microsoft.com/office/powerpoint/2010/main" val="25225865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Rectangle 4">
            <a:extLst>
              <a:ext uri="{FF2B5EF4-FFF2-40B4-BE49-F238E27FC236}">
                <a16:creationId xmlns:a16="http://schemas.microsoft.com/office/drawing/2014/main" id="{201518B1-3FD0-CA6A-6357-EE471320E02F}"/>
              </a:ext>
            </a:extLst>
          </p:cNvPr>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a:extLst>
              <a:ext uri="{FF2B5EF4-FFF2-40B4-BE49-F238E27FC236}">
                <a16:creationId xmlns:a16="http://schemas.microsoft.com/office/drawing/2014/main" id="{DD23C84D-A9B8-9029-87AD-8918A2CAA086}"/>
              </a:ext>
            </a:extLst>
          </p:cNvPr>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a:extLst>
              <a:ext uri="{FF2B5EF4-FFF2-40B4-BE49-F238E27FC236}">
                <a16:creationId xmlns:a16="http://schemas.microsoft.com/office/drawing/2014/main" id="{227115A1-2DFB-6B18-30BE-607EFAE3D402}"/>
              </a:ext>
            </a:extLst>
          </p:cNvPr>
          <p:cNvSpPr>
            <a:spLocks noGrp="1" noChangeArrowheads="1"/>
          </p:cNvSpPr>
          <p:nvPr>
            <p:ph type="sldNum" sz="quarter" idx="12"/>
          </p:nvPr>
        </p:nvSpPr>
        <p:spPr>
          <a:ln/>
        </p:spPr>
        <p:txBody>
          <a:bodyPr/>
          <a:lstStyle>
            <a:lvl1pPr>
              <a:defRPr/>
            </a:lvl1pPr>
          </a:lstStyle>
          <a:p>
            <a:fld id="{24635135-AF7A-4857-B4D5-811B22F0204D}" type="slidenum">
              <a:rPr lang="en-US" altLang="zh-TW"/>
              <a:pPr/>
              <a:t>‹#›</a:t>
            </a:fld>
            <a:endParaRPr lang="en-US" altLang="zh-TW"/>
          </a:p>
        </p:txBody>
      </p:sp>
    </p:spTree>
    <p:extLst>
      <p:ext uri="{BB962C8B-B14F-4D97-AF65-F5344CB8AC3E}">
        <p14:creationId xmlns:p14="http://schemas.microsoft.com/office/powerpoint/2010/main" val="25864737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Rectangle 4">
            <a:extLst>
              <a:ext uri="{FF2B5EF4-FFF2-40B4-BE49-F238E27FC236}">
                <a16:creationId xmlns:a16="http://schemas.microsoft.com/office/drawing/2014/main" id="{89198FB4-6CD2-3D4F-1C7B-162914674CED}"/>
              </a:ext>
            </a:extLst>
          </p:cNvPr>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a:extLst>
              <a:ext uri="{FF2B5EF4-FFF2-40B4-BE49-F238E27FC236}">
                <a16:creationId xmlns:a16="http://schemas.microsoft.com/office/drawing/2014/main" id="{2ED27E35-1BCA-0B5A-3EE5-11DD8E69D595}"/>
              </a:ext>
            </a:extLst>
          </p:cNvPr>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a:extLst>
              <a:ext uri="{FF2B5EF4-FFF2-40B4-BE49-F238E27FC236}">
                <a16:creationId xmlns:a16="http://schemas.microsoft.com/office/drawing/2014/main" id="{03AB2642-E0E0-FD96-9340-C6BCBCCC245C}"/>
              </a:ext>
            </a:extLst>
          </p:cNvPr>
          <p:cNvSpPr>
            <a:spLocks noGrp="1" noChangeArrowheads="1"/>
          </p:cNvSpPr>
          <p:nvPr>
            <p:ph type="sldNum" sz="quarter" idx="12"/>
          </p:nvPr>
        </p:nvSpPr>
        <p:spPr>
          <a:ln/>
        </p:spPr>
        <p:txBody>
          <a:bodyPr/>
          <a:lstStyle>
            <a:lvl1pPr>
              <a:defRPr/>
            </a:lvl1pPr>
          </a:lstStyle>
          <a:p>
            <a:fld id="{A8A71F7C-6A43-4E6D-98A3-3F5DC39AB9E5}" type="slidenum">
              <a:rPr lang="en-US" altLang="zh-TW"/>
              <a:pPr/>
              <a:t>‹#›</a:t>
            </a:fld>
            <a:endParaRPr lang="en-US" altLang="zh-TW"/>
          </a:p>
        </p:txBody>
      </p:sp>
    </p:spTree>
    <p:extLst>
      <p:ext uri="{BB962C8B-B14F-4D97-AF65-F5344CB8AC3E}">
        <p14:creationId xmlns:p14="http://schemas.microsoft.com/office/powerpoint/2010/main" val="39056892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Rectangle 4">
            <a:extLst>
              <a:ext uri="{FF2B5EF4-FFF2-40B4-BE49-F238E27FC236}">
                <a16:creationId xmlns:a16="http://schemas.microsoft.com/office/drawing/2014/main" id="{2BC6396A-7F4C-1AEE-D29C-37F0FFF56614}"/>
              </a:ext>
            </a:extLst>
          </p:cNvPr>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a:extLst>
              <a:ext uri="{FF2B5EF4-FFF2-40B4-BE49-F238E27FC236}">
                <a16:creationId xmlns:a16="http://schemas.microsoft.com/office/drawing/2014/main" id="{CCC9ED9D-7077-3F2B-70EB-D00DA6F15B1B}"/>
              </a:ext>
            </a:extLst>
          </p:cNvPr>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a:extLst>
              <a:ext uri="{FF2B5EF4-FFF2-40B4-BE49-F238E27FC236}">
                <a16:creationId xmlns:a16="http://schemas.microsoft.com/office/drawing/2014/main" id="{557DBA6A-197A-F2B9-E583-494408219C29}"/>
              </a:ext>
            </a:extLst>
          </p:cNvPr>
          <p:cNvSpPr>
            <a:spLocks noGrp="1" noChangeArrowheads="1"/>
          </p:cNvSpPr>
          <p:nvPr>
            <p:ph type="sldNum" sz="quarter" idx="12"/>
          </p:nvPr>
        </p:nvSpPr>
        <p:spPr>
          <a:ln/>
        </p:spPr>
        <p:txBody>
          <a:bodyPr/>
          <a:lstStyle>
            <a:lvl1pPr>
              <a:defRPr/>
            </a:lvl1pPr>
          </a:lstStyle>
          <a:p>
            <a:fld id="{47033619-748B-465C-8176-C66135EEE4B6}" type="slidenum">
              <a:rPr lang="en-US" altLang="zh-TW"/>
              <a:pPr/>
              <a:t>‹#›</a:t>
            </a:fld>
            <a:endParaRPr lang="en-US" altLang="zh-TW"/>
          </a:p>
        </p:txBody>
      </p:sp>
    </p:spTree>
    <p:extLst>
      <p:ext uri="{BB962C8B-B14F-4D97-AF65-F5344CB8AC3E}">
        <p14:creationId xmlns:p14="http://schemas.microsoft.com/office/powerpoint/2010/main" val="23485621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515100" y="609600"/>
            <a:ext cx="1943100" cy="5486400"/>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685800" y="609600"/>
            <a:ext cx="5676900" cy="5486400"/>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Rectangle 4">
            <a:extLst>
              <a:ext uri="{FF2B5EF4-FFF2-40B4-BE49-F238E27FC236}">
                <a16:creationId xmlns:a16="http://schemas.microsoft.com/office/drawing/2014/main" id="{6CB3CC6E-F920-0404-D9B1-9D17CA24FF87}"/>
              </a:ext>
            </a:extLst>
          </p:cNvPr>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a:extLst>
              <a:ext uri="{FF2B5EF4-FFF2-40B4-BE49-F238E27FC236}">
                <a16:creationId xmlns:a16="http://schemas.microsoft.com/office/drawing/2014/main" id="{AE4E5110-4AA7-4BAD-1D90-EDC94B9A55E3}"/>
              </a:ext>
            </a:extLst>
          </p:cNvPr>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a:extLst>
              <a:ext uri="{FF2B5EF4-FFF2-40B4-BE49-F238E27FC236}">
                <a16:creationId xmlns:a16="http://schemas.microsoft.com/office/drawing/2014/main" id="{A477FD3F-680D-9289-956E-2BC250B99AC2}"/>
              </a:ext>
            </a:extLst>
          </p:cNvPr>
          <p:cNvSpPr>
            <a:spLocks noGrp="1" noChangeArrowheads="1"/>
          </p:cNvSpPr>
          <p:nvPr>
            <p:ph type="sldNum" sz="quarter" idx="12"/>
          </p:nvPr>
        </p:nvSpPr>
        <p:spPr>
          <a:ln/>
        </p:spPr>
        <p:txBody>
          <a:bodyPr/>
          <a:lstStyle>
            <a:lvl1pPr>
              <a:defRPr/>
            </a:lvl1pPr>
          </a:lstStyle>
          <a:p>
            <a:fld id="{ED778B3B-EBE8-4236-86C3-2621B7E28294}" type="slidenum">
              <a:rPr lang="en-US" altLang="zh-TW"/>
              <a:pPr/>
              <a:t>‹#›</a:t>
            </a:fld>
            <a:endParaRPr lang="en-US" altLang="zh-TW"/>
          </a:p>
        </p:txBody>
      </p:sp>
    </p:spTree>
    <p:extLst>
      <p:ext uri="{BB962C8B-B14F-4D97-AF65-F5344CB8AC3E}">
        <p14:creationId xmlns:p14="http://schemas.microsoft.com/office/powerpoint/2010/main" val="36038272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reserve="1">
  <p:cSld name="標題，文字及美工圖案">
    <p:spTree>
      <p:nvGrpSpPr>
        <p:cNvPr id="1" name=""/>
        <p:cNvGrpSpPr/>
        <p:nvPr/>
      </p:nvGrpSpPr>
      <p:grpSpPr>
        <a:xfrm>
          <a:off x="0" y="0"/>
          <a:ext cx="0" cy="0"/>
          <a:chOff x="0" y="0"/>
          <a:chExt cx="0" cy="0"/>
        </a:xfrm>
      </p:grpSpPr>
      <p:sp>
        <p:nvSpPr>
          <p:cNvPr id="2" name="標題 1"/>
          <p:cNvSpPr>
            <a:spLocks noGrp="1"/>
          </p:cNvSpPr>
          <p:nvPr>
            <p:ph type="title"/>
          </p:nvPr>
        </p:nvSpPr>
        <p:spPr>
          <a:xfrm>
            <a:off x="685800" y="609600"/>
            <a:ext cx="7772400" cy="1143000"/>
          </a:xfrm>
        </p:spPr>
        <p:txBody>
          <a:bodyPr/>
          <a:lstStyle/>
          <a:p>
            <a:r>
              <a:rPr lang="zh-TW" altLang="en-US"/>
              <a:t>按一下以編輯母片標題樣式</a:t>
            </a:r>
          </a:p>
        </p:txBody>
      </p:sp>
      <p:sp>
        <p:nvSpPr>
          <p:cNvPr id="3" name="文字版面配置區 2"/>
          <p:cNvSpPr>
            <a:spLocks noGrp="1"/>
          </p:cNvSpPr>
          <p:nvPr>
            <p:ph type="body" sz="half" idx="1"/>
          </p:nvPr>
        </p:nvSpPr>
        <p:spPr>
          <a:xfrm>
            <a:off x="685800" y="1981200"/>
            <a:ext cx="3810000" cy="4114800"/>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美工圖案版面配置區 3"/>
          <p:cNvSpPr>
            <a:spLocks noGrp="1"/>
          </p:cNvSpPr>
          <p:nvPr>
            <p:ph type="clipArt" sz="half" idx="2"/>
          </p:nvPr>
        </p:nvSpPr>
        <p:spPr>
          <a:xfrm>
            <a:off x="4648200" y="1981200"/>
            <a:ext cx="3810000" cy="4114800"/>
          </a:xfrm>
        </p:spPr>
        <p:txBody>
          <a:bodyPr/>
          <a:lstStyle/>
          <a:p>
            <a:pPr lvl="0"/>
            <a:endParaRPr lang="zh-TW" altLang="en-US" noProof="0"/>
          </a:p>
        </p:txBody>
      </p:sp>
      <p:sp>
        <p:nvSpPr>
          <p:cNvPr id="5" name="Rectangle 4">
            <a:extLst>
              <a:ext uri="{FF2B5EF4-FFF2-40B4-BE49-F238E27FC236}">
                <a16:creationId xmlns:a16="http://schemas.microsoft.com/office/drawing/2014/main" id="{067E85A4-B641-39B5-4AEE-109D92568FAE}"/>
              </a:ext>
            </a:extLst>
          </p:cNvPr>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a:extLst>
              <a:ext uri="{FF2B5EF4-FFF2-40B4-BE49-F238E27FC236}">
                <a16:creationId xmlns:a16="http://schemas.microsoft.com/office/drawing/2014/main" id="{8A928502-4633-F7F0-1266-8BF2DC2953C6}"/>
              </a:ext>
            </a:extLst>
          </p:cNvPr>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a:extLst>
              <a:ext uri="{FF2B5EF4-FFF2-40B4-BE49-F238E27FC236}">
                <a16:creationId xmlns:a16="http://schemas.microsoft.com/office/drawing/2014/main" id="{43F19765-FDFB-C04A-0BDB-D35880F2B56B}"/>
              </a:ext>
            </a:extLst>
          </p:cNvPr>
          <p:cNvSpPr>
            <a:spLocks noGrp="1" noChangeArrowheads="1"/>
          </p:cNvSpPr>
          <p:nvPr>
            <p:ph type="sldNum" sz="quarter" idx="12"/>
          </p:nvPr>
        </p:nvSpPr>
        <p:spPr>
          <a:ln/>
        </p:spPr>
        <p:txBody>
          <a:bodyPr/>
          <a:lstStyle>
            <a:lvl1pPr>
              <a:defRPr/>
            </a:lvl1pPr>
          </a:lstStyle>
          <a:p>
            <a:fld id="{D5F47203-27B4-4190-B854-81CB587CC6EF}" type="slidenum">
              <a:rPr lang="en-US" altLang="zh-TW"/>
              <a:pPr/>
              <a:t>‹#›</a:t>
            </a:fld>
            <a:endParaRPr lang="en-US" altLang="zh-TW"/>
          </a:p>
        </p:txBody>
      </p:sp>
    </p:spTree>
    <p:extLst>
      <p:ext uri="{BB962C8B-B14F-4D97-AF65-F5344CB8AC3E}">
        <p14:creationId xmlns:p14="http://schemas.microsoft.com/office/powerpoint/2010/main" val="39628145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a:extLst>
              <a:ext uri="{FF2B5EF4-FFF2-40B4-BE49-F238E27FC236}">
                <a16:creationId xmlns:a16="http://schemas.microsoft.com/office/drawing/2014/main" id="{A1CD2F1F-DC16-DADD-0110-4CF7F1EFEA98}"/>
              </a:ext>
            </a:extLst>
          </p:cNvPr>
          <p:cNvSpPr>
            <a:spLocks noGrp="1"/>
          </p:cNvSpPr>
          <p:nvPr>
            <p:ph type="dt" sz="half" idx="10"/>
          </p:nvPr>
        </p:nvSpPr>
        <p:spPr/>
        <p:txBody>
          <a:bodyPr/>
          <a:lstStyle>
            <a:lvl1pPr>
              <a:defRPr/>
            </a:lvl1pPr>
          </a:lstStyle>
          <a:p>
            <a:pPr>
              <a:defRPr/>
            </a:pPr>
            <a:fld id="{42E5E7CB-7B9D-4EF7-876C-65365220D7B8}" type="datetimeFigureOut">
              <a:rPr lang="zh-TW" altLang="en-US"/>
              <a:pPr>
                <a:defRPr/>
              </a:pPr>
              <a:t>2026/4/2</a:t>
            </a:fld>
            <a:endParaRPr lang="zh-TW" altLang="en-US"/>
          </a:p>
        </p:txBody>
      </p:sp>
      <p:sp>
        <p:nvSpPr>
          <p:cNvPr id="5" name="頁尾版面配置區 4">
            <a:extLst>
              <a:ext uri="{FF2B5EF4-FFF2-40B4-BE49-F238E27FC236}">
                <a16:creationId xmlns:a16="http://schemas.microsoft.com/office/drawing/2014/main" id="{5AF72054-2C74-C9AD-0EDC-A3B569327797}"/>
              </a:ext>
            </a:extLst>
          </p:cNvPr>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a:extLst>
              <a:ext uri="{FF2B5EF4-FFF2-40B4-BE49-F238E27FC236}">
                <a16:creationId xmlns:a16="http://schemas.microsoft.com/office/drawing/2014/main" id="{E9F5BD12-3FD2-9AD1-D2E5-A79D2BFEE908}"/>
              </a:ext>
            </a:extLst>
          </p:cNvPr>
          <p:cNvSpPr>
            <a:spLocks noGrp="1"/>
          </p:cNvSpPr>
          <p:nvPr>
            <p:ph type="sldNum" sz="quarter" idx="12"/>
          </p:nvPr>
        </p:nvSpPr>
        <p:spPr/>
        <p:txBody>
          <a:bodyPr/>
          <a:lstStyle>
            <a:lvl1pPr>
              <a:defRPr/>
            </a:lvl1pPr>
          </a:lstStyle>
          <a:p>
            <a:fld id="{11084495-5927-4E8D-8D39-88547CB301B0}" type="slidenum">
              <a:rPr lang="zh-TW" altLang="en-US"/>
              <a:pPr/>
              <a:t>‹#›</a:t>
            </a:fld>
            <a:endParaRPr lang="zh-TW" altLang="en-US"/>
          </a:p>
        </p:txBody>
      </p:sp>
    </p:spTree>
    <p:extLst>
      <p:ext uri="{BB962C8B-B14F-4D97-AF65-F5344CB8AC3E}">
        <p14:creationId xmlns:p14="http://schemas.microsoft.com/office/powerpoint/2010/main" val="37646156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a16="http://schemas.microsoft.com/office/drawing/2014/main" id="{A3032011-2000-1831-7A5B-5118B8566BE7}"/>
              </a:ext>
            </a:extLst>
          </p:cNvPr>
          <p:cNvSpPr>
            <a:spLocks noGrp="1"/>
          </p:cNvSpPr>
          <p:nvPr>
            <p:ph type="dt" sz="half" idx="10"/>
          </p:nvPr>
        </p:nvSpPr>
        <p:spPr/>
        <p:txBody>
          <a:bodyPr/>
          <a:lstStyle>
            <a:lvl1pPr>
              <a:defRPr/>
            </a:lvl1pPr>
          </a:lstStyle>
          <a:p>
            <a:pPr>
              <a:defRPr/>
            </a:pPr>
            <a:fld id="{74B27A98-ED89-4974-99C4-DC18DE843FB0}" type="datetimeFigureOut">
              <a:rPr lang="zh-TW" altLang="en-US"/>
              <a:pPr>
                <a:defRPr/>
              </a:pPr>
              <a:t>2026/4/2</a:t>
            </a:fld>
            <a:endParaRPr lang="zh-TW" altLang="en-US"/>
          </a:p>
        </p:txBody>
      </p:sp>
      <p:sp>
        <p:nvSpPr>
          <p:cNvPr id="5" name="頁尾版面配置區 4">
            <a:extLst>
              <a:ext uri="{FF2B5EF4-FFF2-40B4-BE49-F238E27FC236}">
                <a16:creationId xmlns:a16="http://schemas.microsoft.com/office/drawing/2014/main" id="{3AF064C5-7064-1FFD-7BB2-433F8A1B7A9D}"/>
              </a:ext>
            </a:extLst>
          </p:cNvPr>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a:extLst>
              <a:ext uri="{FF2B5EF4-FFF2-40B4-BE49-F238E27FC236}">
                <a16:creationId xmlns:a16="http://schemas.microsoft.com/office/drawing/2014/main" id="{F6BEFAA7-3B4D-DE1E-076A-52F0F990D23A}"/>
              </a:ext>
            </a:extLst>
          </p:cNvPr>
          <p:cNvSpPr>
            <a:spLocks noGrp="1"/>
          </p:cNvSpPr>
          <p:nvPr>
            <p:ph type="sldNum" sz="quarter" idx="12"/>
          </p:nvPr>
        </p:nvSpPr>
        <p:spPr/>
        <p:txBody>
          <a:bodyPr/>
          <a:lstStyle>
            <a:lvl1pPr>
              <a:defRPr/>
            </a:lvl1pPr>
          </a:lstStyle>
          <a:p>
            <a:fld id="{A2F86842-6B49-4327-8933-135331038F27}" type="slidenum">
              <a:rPr lang="zh-TW" altLang="en-US"/>
              <a:pPr/>
              <a:t>‹#›</a:t>
            </a:fld>
            <a:endParaRPr lang="zh-TW" altLang="en-US"/>
          </a:p>
        </p:txBody>
      </p:sp>
    </p:spTree>
    <p:extLst>
      <p:ext uri="{BB962C8B-B14F-4D97-AF65-F5344CB8AC3E}">
        <p14:creationId xmlns:p14="http://schemas.microsoft.com/office/powerpoint/2010/main" val="14382964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a:extLst>
              <a:ext uri="{FF2B5EF4-FFF2-40B4-BE49-F238E27FC236}">
                <a16:creationId xmlns:a16="http://schemas.microsoft.com/office/drawing/2014/main" id="{8FBD9A13-166B-D376-6274-DF5B43BF987A}"/>
              </a:ext>
            </a:extLst>
          </p:cNvPr>
          <p:cNvSpPr>
            <a:spLocks noGrp="1"/>
          </p:cNvSpPr>
          <p:nvPr>
            <p:ph type="dt" sz="half" idx="10"/>
          </p:nvPr>
        </p:nvSpPr>
        <p:spPr/>
        <p:txBody>
          <a:bodyPr/>
          <a:lstStyle>
            <a:lvl1pPr>
              <a:defRPr/>
            </a:lvl1pPr>
          </a:lstStyle>
          <a:p>
            <a:pPr>
              <a:defRPr/>
            </a:pPr>
            <a:fld id="{F84FA99F-C91E-4A41-AC5C-6C97A7ADFC11}" type="datetimeFigureOut">
              <a:rPr lang="zh-TW" altLang="en-US"/>
              <a:pPr>
                <a:defRPr/>
              </a:pPr>
              <a:t>2026/4/2</a:t>
            </a:fld>
            <a:endParaRPr lang="zh-TW" altLang="en-US"/>
          </a:p>
        </p:txBody>
      </p:sp>
      <p:sp>
        <p:nvSpPr>
          <p:cNvPr id="5" name="頁尾版面配置區 4">
            <a:extLst>
              <a:ext uri="{FF2B5EF4-FFF2-40B4-BE49-F238E27FC236}">
                <a16:creationId xmlns:a16="http://schemas.microsoft.com/office/drawing/2014/main" id="{A53D7301-B49C-6E45-62D4-D2402BA96A5E}"/>
              </a:ext>
            </a:extLst>
          </p:cNvPr>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a:extLst>
              <a:ext uri="{FF2B5EF4-FFF2-40B4-BE49-F238E27FC236}">
                <a16:creationId xmlns:a16="http://schemas.microsoft.com/office/drawing/2014/main" id="{F8727212-18F9-FEA7-C79C-0A20D341BD6C}"/>
              </a:ext>
            </a:extLst>
          </p:cNvPr>
          <p:cNvSpPr>
            <a:spLocks noGrp="1"/>
          </p:cNvSpPr>
          <p:nvPr>
            <p:ph type="sldNum" sz="quarter" idx="12"/>
          </p:nvPr>
        </p:nvSpPr>
        <p:spPr/>
        <p:txBody>
          <a:bodyPr/>
          <a:lstStyle>
            <a:lvl1pPr>
              <a:defRPr/>
            </a:lvl1pPr>
          </a:lstStyle>
          <a:p>
            <a:fld id="{065CF6AF-5BAD-432F-BCFE-AB94DD3878E6}" type="slidenum">
              <a:rPr lang="zh-TW" altLang="en-US"/>
              <a:pPr/>
              <a:t>‹#›</a:t>
            </a:fld>
            <a:endParaRPr lang="zh-TW" altLang="en-US"/>
          </a:p>
        </p:txBody>
      </p:sp>
    </p:spTree>
    <p:extLst>
      <p:ext uri="{BB962C8B-B14F-4D97-AF65-F5344CB8AC3E}">
        <p14:creationId xmlns:p14="http://schemas.microsoft.com/office/powerpoint/2010/main" val="22628741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3">
            <a:extLst>
              <a:ext uri="{FF2B5EF4-FFF2-40B4-BE49-F238E27FC236}">
                <a16:creationId xmlns:a16="http://schemas.microsoft.com/office/drawing/2014/main" id="{A7875B88-5D80-E08B-E433-7550B8D9DA9D}"/>
              </a:ext>
            </a:extLst>
          </p:cNvPr>
          <p:cNvSpPr>
            <a:spLocks noGrp="1"/>
          </p:cNvSpPr>
          <p:nvPr>
            <p:ph type="dt" sz="half" idx="10"/>
          </p:nvPr>
        </p:nvSpPr>
        <p:spPr/>
        <p:txBody>
          <a:bodyPr/>
          <a:lstStyle>
            <a:lvl1pPr>
              <a:defRPr/>
            </a:lvl1pPr>
          </a:lstStyle>
          <a:p>
            <a:pPr>
              <a:defRPr/>
            </a:pPr>
            <a:fld id="{5F565626-89E7-4EC5-ABB2-7B04F1E99235}" type="datetimeFigureOut">
              <a:rPr lang="zh-TW" altLang="en-US"/>
              <a:pPr>
                <a:defRPr/>
              </a:pPr>
              <a:t>2026/4/2</a:t>
            </a:fld>
            <a:endParaRPr lang="zh-TW" altLang="en-US"/>
          </a:p>
        </p:txBody>
      </p:sp>
      <p:sp>
        <p:nvSpPr>
          <p:cNvPr id="6" name="頁尾版面配置區 4">
            <a:extLst>
              <a:ext uri="{FF2B5EF4-FFF2-40B4-BE49-F238E27FC236}">
                <a16:creationId xmlns:a16="http://schemas.microsoft.com/office/drawing/2014/main" id="{C82BC949-08E2-A90F-BE92-49A4E309833D}"/>
              </a:ext>
            </a:extLst>
          </p:cNvPr>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a:extLst>
              <a:ext uri="{FF2B5EF4-FFF2-40B4-BE49-F238E27FC236}">
                <a16:creationId xmlns:a16="http://schemas.microsoft.com/office/drawing/2014/main" id="{95CECAFF-88EF-4A70-B9C6-D324BD986E0C}"/>
              </a:ext>
            </a:extLst>
          </p:cNvPr>
          <p:cNvSpPr>
            <a:spLocks noGrp="1"/>
          </p:cNvSpPr>
          <p:nvPr>
            <p:ph type="sldNum" sz="quarter" idx="12"/>
          </p:nvPr>
        </p:nvSpPr>
        <p:spPr/>
        <p:txBody>
          <a:bodyPr/>
          <a:lstStyle>
            <a:lvl1pPr>
              <a:defRPr/>
            </a:lvl1pPr>
          </a:lstStyle>
          <a:p>
            <a:fld id="{941F470A-BD20-45E5-A349-52423C7290FA}" type="slidenum">
              <a:rPr lang="zh-TW" altLang="en-US"/>
              <a:pPr/>
              <a:t>‹#›</a:t>
            </a:fld>
            <a:endParaRPr lang="zh-TW" altLang="en-US"/>
          </a:p>
        </p:txBody>
      </p:sp>
    </p:spTree>
    <p:extLst>
      <p:ext uri="{BB962C8B-B14F-4D97-AF65-F5344CB8AC3E}">
        <p14:creationId xmlns:p14="http://schemas.microsoft.com/office/powerpoint/2010/main" val="250230035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3">
            <a:extLst>
              <a:ext uri="{FF2B5EF4-FFF2-40B4-BE49-F238E27FC236}">
                <a16:creationId xmlns:a16="http://schemas.microsoft.com/office/drawing/2014/main" id="{ED461F2E-6BC7-15A7-97D1-5C0A20DDEA95}"/>
              </a:ext>
            </a:extLst>
          </p:cNvPr>
          <p:cNvSpPr>
            <a:spLocks noGrp="1"/>
          </p:cNvSpPr>
          <p:nvPr>
            <p:ph type="dt" sz="half" idx="10"/>
          </p:nvPr>
        </p:nvSpPr>
        <p:spPr/>
        <p:txBody>
          <a:bodyPr/>
          <a:lstStyle>
            <a:lvl1pPr>
              <a:defRPr/>
            </a:lvl1pPr>
          </a:lstStyle>
          <a:p>
            <a:pPr>
              <a:defRPr/>
            </a:pPr>
            <a:fld id="{820921CA-1AD4-4498-B493-FE86AE555862}" type="datetimeFigureOut">
              <a:rPr lang="zh-TW" altLang="en-US"/>
              <a:pPr>
                <a:defRPr/>
              </a:pPr>
              <a:t>2026/4/2</a:t>
            </a:fld>
            <a:endParaRPr lang="zh-TW" altLang="en-US"/>
          </a:p>
        </p:txBody>
      </p:sp>
      <p:sp>
        <p:nvSpPr>
          <p:cNvPr id="8" name="頁尾版面配置區 4">
            <a:extLst>
              <a:ext uri="{FF2B5EF4-FFF2-40B4-BE49-F238E27FC236}">
                <a16:creationId xmlns:a16="http://schemas.microsoft.com/office/drawing/2014/main" id="{462B9829-E766-42DD-7A38-F2854860C7C8}"/>
              </a:ext>
            </a:extLst>
          </p:cNvPr>
          <p:cNvSpPr>
            <a:spLocks noGrp="1"/>
          </p:cNvSpPr>
          <p:nvPr>
            <p:ph type="ftr" sz="quarter" idx="11"/>
          </p:nvPr>
        </p:nvSpPr>
        <p:spPr/>
        <p:txBody>
          <a:bodyPr/>
          <a:lstStyle>
            <a:lvl1pPr>
              <a:defRPr/>
            </a:lvl1pPr>
          </a:lstStyle>
          <a:p>
            <a:pPr>
              <a:defRPr/>
            </a:pPr>
            <a:endParaRPr lang="zh-TW" altLang="en-US"/>
          </a:p>
        </p:txBody>
      </p:sp>
      <p:sp>
        <p:nvSpPr>
          <p:cNvPr id="9" name="投影片編號版面配置區 5">
            <a:extLst>
              <a:ext uri="{FF2B5EF4-FFF2-40B4-BE49-F238E27FC236}">
                <a16:creationId xmlns:a16="http://schemas.microsoft.com/office/drawing/2014/main" id="{F8C6FACE-D883-36EE-08CE-4669B37CD5CC}"/>
              </a:ext>
            </a:extLst>
          </p:cNvPr>
          <p:cNvSpPr>
            <a:spLocks noGrp="1"/>
          </p:cNvSpPr>
          <p:nvPr>
            <p:ph type="sldNum" sz="quarter" idx="12"/>
          </p:nvPr>
        </p:nvSpPr>
        <p:spPr/>
        <p:txBody>
          <a:bodyPr/>
          <a:lstStyle>
            <a:lvl1pPr>
              <a:defRPr/>
            </a:lvl1pPr>
          </a:lstStyle>
          <a:p>
            <a:fld id="{18CD6A32-6AAB-487C-B870-BF0464F4AF39}" type="slidenum">
              <a:rPr lang="zh-TW" altLang="en-US"/>
              <a:pPr/>
              <a:t>‹#›</a:t>
            </a:fld>
            <a:endParaRPr lang="zh-TW" altLang="en-US"/>
          </a:p>
        </p:txBody>
      </p:sp>
    </p:spTree>
    <p:extLst>
      <p:ext uri="{BB962C8B-B14F-4D97-AF65-F5344CB8AC3E}">
        <p14:creationId xmlns:p14="http://schemas.microsoft.com/office/powerpoint/2010/main" val="39508525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3">
            <a:extLst>
              <a:ext uri="{FF2B5EF4-FFF2-40B4-BE49-F238E27FC236}">
                <a16:creationId xmlns:a16="http://schemas.microsoft.com/office/drawing/2014/main" id="{CD9824A1-6B8D-6514-C65B-EBD612254BA3}"/>
              </a:ext>
            </a:extLst>
          </p:cNvPr>
          <p:cNvSpPr>
            <a:spLocks noGrp="1"/>
          </p:cNvSpPr>
          <p:nvPr>
            <p:ph type="dt" sz="half" idx="10"/>
          </p:nvPr>
        </p:nvSpPr>
        <p:spPr/>
        <p:txBody>
          <a:bodyPr/>
          <a:lstStyle>
            <a:lvl1pPr>
              <a:defRPr/>
            </a:lvl1pPr>
          </a:lstStyle>
          <a:p>
            <a:pPr>
              <a:defRPr/>
            </a:pPr>
            <a:fld id="{A1E4CA94-B7E6-41ED-979C-A495C23C8945}" type="datetimeFigureOut">
              <a:rPr lang="zh-TW" altLang="en-US"/>
              <a:pPr>
                <a:defRPr/>
              </a:pPr>
              <a:t>2026/4/2</a:t>
            </a:fld>
            <a:endParaRPr lang="zh-TW" altLang="en-US"/>
          </a:p>
        </p:txBody>
      </p:sp>
      <p:sp>
        <p:nvSpPr>
          <p:cNvPr id="4" name="頁尾版面配置區 4">
            <a:extLst>
              <a:ext uri="{FF2B5EF4-FFF2-40B4-BE49-F238E27FC236}">
                <a16:creationId xmlns:a16="http://schemas.microsoft.com/office/drawing/2014/main" id="{21E6EE44-5C26-A772-0B3F-908B8CD37C5D}"/>
              </a:ext>
            </a:extLst>
          </p:cNvPr>
          <p:cNvSpPr>
            <a:spLocks noGrp="1"/>
          </p:cNvSpPr>
          <p:nvPr>
            <p:ph type="ftr" sz="quarter" idx="11"/>
          </p:nvPr>
        </p:nvSpPr>
        <p:spPr/>
        <p:txBody>
          <a:bodyPr/>
          <a:lstStyle>
            <a:lvl1pPr>
              <a:defRPr/>
            </a:lvl1pPr>
          </a:lstStyle>
          <a:p>
            <a:pPr>
              <a:defRPr/>
            </a:pPr>
            <a:endParaRPr lang="zh-TW" altLang="en-US"/>
          </a:p>
        </p:txBody>
      </p:sp>
      <p:sp>
        <p:nvSpPr>
          <p:cNvPr id="5" name="投影片編號版面配置區 5">
            <a:extLst>
              <a:ext uri="{FF2B5EF4-FFF2-40B4-BE49-F238E27FC236}">
                <a16:creationId xmlns:a16="http://schemas.microsoft.com/office/drawing/2014/main" id="{8B9DB9E6-14E6-678A-09F1-C90CB7AD81C2}"/>
              </a:ext>
            </a:extLst>
          </p:cNvPr>
          <p:cNvSpPr>
            <a:spLocks noGrp="1"/>
          </p:cNvSpPr>
          <p:nvPr>
            <p:ph type="sldNum" sz="quarter" idx="12"/>
          </p:nvPr>
        </p:nvSpPr>
        <p:spPr/>
        <p:txBody>
          <a:bodyPr/>
          <a:lstStyle>
            <a:lvl1pPr>
              <a:defRPr/>
            </a:lvl1pPr>
          </a:lstStyle>
          <a:p>
            <a:fld id="{D95D2C16-B2FC-44DE-90DA-4F1B9F0BC7B3}" type="slidenum">
              <a:rPr lang="zh-TW" altLang="en-US"/>
              <a:pPr/>
              <a:t>‹#›</a:t>
            </a:fld>
            <a:endParaRPr lang="zh-TW" altLang="en-US"/>
          </a:p>
        </p:txBody>
      </p:sp>
    </p:spTree>
    <p:extLst>
      <p:ext uri="{BB962C8B-B14F-4D97-AF65-F5344CB8AC3E}">
        <p14:creationId xmlns:p14="http://schemas.microsoft.com/office/powerpoint/2010/main" val="123730688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3">
            <a:extLst>
              <a:ext uri="{FF2B5EF4-FFF2-40B4-BE49-F238E27FC236}">
                <a16:creationId xmlns:a16="http://schemas.microsoft.com/office/drawing/2014/main" id="{8B814249-D361-E314-3359-87CF5A2A07F4}"/>
              </a:ext>
            </a:extLst>
          </p:cNvPr>
          <p:cNvSpPr>
            <a:spLocks noGrp="1"/>
          </p:cNvSpPr>
          <p:nvPr>
            <p:ph type="dt" sz="half" idx="10"/>
          </p:nvPr>
        </p:nvSpPr>
        <p:spPr/>
        <p:txBody>
          <a:bodyPr/>
          <a:lstStyle>
            <a:lvl1pPr>
              <a:defRPr/>
            </a:lvl1pPr>
          </a:lstStyle>
          <a:p>
            <a:pPr>
              <a:defRPr/>
            </a:pPr>
            <a:fld id="{BEB82E02-7CE1-4F07-9413-1A58222DA69C}" type="datetimeFigureOut">
              <a:rPr lang="zh-TW" altLang="en-US"/>
              <a:pPr>
                <a:defRPr/>
              </a:pPr>
              <a:t>2026/4/2</a:t>
            </a:fld>
            <a:endParaRPr lang="zh-TW" altLang="en-US"/>
          </a:p>
        </p:txBody>
      </p:sp>
      <p:sp>
        <p:nvSpPr>
          <p:cNvPr id="3" name="頁尾版面配置區 4">
            <a:extLst>
              <a:ext uri="{FF2B5EF4-FFF2-40B4-BE49-F238E27FC236}">
                <a16:creationId xmlns:a16="http://schemas.microsoft.com/office/drawing/2014/main" id="{07E1F9F6-0BEB-86EC-24F3-4E34E5ED5DEC}"/>
              </a:ext>
            </a:extLst>
          </p:cNvPr>
          <p:cNvSpPr>
            <a:spLocks noGrp="1"/>
          </p:cNvSpPr>
          <p:nvPr>
            <p:ph type="ftr" sz="quarter" idx="11"/>
          </p:nvPr>
        </p:nvSpPr>
        <p:spPr/>
        <p:txBody>
          <a:bodyPr/>
          <a:lstStyle>
            <a:lvl1pPr>
              <a:defRPr/>
            </a:lvl1pPr>
          </a:lstStyle>
          <a:p>
            <a:pPr>
              <a:defRPr/>
            </a:pPr>
            <a:endParaRPr lang="zh-TW" altLang="en-US"/>
          </a:p>
        </p:txBody>
      </p:sp>
      <p:sp>
        <p:nvSpPr>
          <p:cNvPr id="4" name="投影片編號版面配置區 5">
            <a:extLst>
              <a:ext uri="{FF2B5EF4-FFF2-40B4-BE49-F238E27FC236}">
                <a16:creationId xmlns:a16="http://schemas.microsoft.com/office/drawing/2014/main" id="{503D16B3-16FE-B68E-D020-E79532C863D2}"/>
              </a:ext>
            </a:extLst>
          </p:cNvPr>
          <p:cNvSpPr>
            <a:spLocks noGrp="1"/>
          </p:cNvSpPr>
          <p:nvPr>
            <p:ph type="sldNum" sz="quarter" idx="12"/>
          </p:nvPr>
        </p:nvSpPr>
        <p:spPr/>
        <p:txBody>
          <a:bodyPr/>
          <a:lstStyle>
            <a:lvl1pPr>
              <a:defRPr/>
            </a:lvl1pPr>
          </a:lstStyle>
          <a:p>
            <a:fld id="{D53DC480-4304-4D1B-B483-49BE04784C99}" type="slidenum">
              <a:rPr lang="zh-TW" altLang="en-US"/>
              <a:pPr/>
              <a:t>‹#›</a:t>
            </a:fld>
            <a:endParaRPr lang="zh-TW" altLang="en-US"/>
          </a:p>
        </p:txBody>
      </p:sp>
    </p:spTree>
    <p:extLst>
      <p:ext uri="{BB962C8B-B14F-4D97-AF65-F5344CB8AC3E}">
        <p14:creationId xmlns:p14="http://schemas.microsoft.com/office/powerpoint/2010/main" val="10411585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3">
            <a:extLst>
              <a:ext uri="{FF2B5EF4-FFF2-40B4-BE49-F238E27FC236}">
                <a16:creationId xmlns:a16="http://schemas.microsoft.com/office/drawing/2014/main" id="{290E7A4F-4961-9245-251B-28E5461F02C1}"/>
              </a:ext>
            </a:extLst>
          </p:cNvPr>
          <p:cNvSpPr>
            <a:spLocks noGrp="1"/>
          </p:cNvSpPr>
          <p:nvPr>
            <p:ph type="dt" sz="half" idx="10"/>
          </p:nvPr>
        </p:nvSpPr>
        <p:spPr/>
        <p:txBody>
          <a:bodyPr/>
          <a:lstStyle>
            <a:lvl1pPr>
              <a:defRPr/>
            </a:lvl1pPr>
          </a:lstStyle>
          <a:p>
            <a:pPr>
              <a:defRPr/>
            </a:pPr>
            <a:fld id="{61A40862-4566-40A9-962C-A6E4154BD7FC}" type="datetimeFigureOut">
              <a:rPr lang="zh-TW" altLang="en-US"/>
              <a:pPr>
                <a:defRPr/>
              </a:pPr>
              <a:t>2026/4/2</a:t>
            </a:fld>
            <a:endParaRPr lang="zh-TW" altLang="en-US"/>
          </a:p>
        </p:txBody>
      </p:sp>
      <p:sp>
        <p:nvSpPr>
          <p:cNvPr id="6" name="頁尾版面配置區 4">
            <a:extLst>
              <a:ext uri="{FF2B5EF4-FFF2-40B4-BE49-F238E27FC236}">
                <a16:creationId xmlns:a16="http://schemas.microsoft.com/office/drawing/2014/main" id="{5133B34C-9BB6-A3E0-4A7B-CD81E69221BD}"/>
              </a:ext>
            </a:extLst>
          </p:cNvPr>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a:extLst>
              <a:ext uri="{FF2B5EF4-FFF2-40B4-BE49-F238E27FC236}">
                <a16:creationId xmlns:a16="http://schemas.microsoft.com/office/drawing/2014/main" id="{6732A160-B677-63EA-CED0-F8DDA9387291}"/>
              </a:ext>
            </a:extLst>
          </p:cNvPr>
          <p:cNvSpPr>
            <a:spLocks noGrp="1"/>
          </p:cNvSpPr>
          <p:nvPr>
            <p:ph type="sldNum" sz="quarter" idx="12"/>
          </p:nvPr>
        </p:nvSpPr>
        <p:spPr/>
        <p:txBody>
          <a:bodyPr/>
          <a:lstStyle>
            <a:lvl1pPr>
              <a:defRPr/>
            </a:lvl1pPr>
          </a:lstStyle>
          <a:p>
            <a:fld id="{73D5D7B5-08A6-474E-A1D0-86F10E32976A}" type="slidenum">
              <a:rPr lang="zh-TW" altLang="en-US"/>
              <a:pPr/>
              <a:t>‹#›</a:t>
            </a:fld>
            <a:endParaRPr lang="zh-TW" altLang="en-US"/>
          </a:p>
        </p:txBody>
      </p:sp>
    </p:spTree>
    <p:extLst>
      <p:ext uri="{BB962C8B-B14F-4D97-AF65-F5344CB8AC3E}">
        <p14:creationId xmlns:p14="http://schemas.microsoft.com/office/powerpoint/2010/main" val="196632186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3">
            <a:extLst>
              <a:ext uri="{FF2B5EF4-FFF2-40B4-BE49-F238E27FC236}">
                <a16:creationId xmlns:a16="http://schemas.microsoft.com/office/drawing/2014/main" id="{EA60EAAC-FD09-ED7D-39BD-416A1184E8B2}"/>
              </a:ext>
            </a:extLst>
          </p:cNvPr>
          <p:cNvSpPr>
            <a:spLocks noGrp="1"/>
          </p:cNvSpPr>
          <p:nvPr>
            <p:ph type="dt" sz="half" idx="10"/>
          </p:nvPr>
        </p:nvSpPr>
        <p:spPr/>
        <p:txBody>
          <a:bodyPr/>
          <a:lstStyle>
            <a:lvl1pPr>
              <a:defRPr/>
            </a:lvl1pPr>
          </a:lstStyle>
          <a:p>
            <a:pPr>
              <a:defRPr/>
            </a:pPr>
            <a:fld id="{10FCF4AC-39FC-4AC6-828F-AF8646C29C2D}" type="datetimeFigureOut">
              <a:rPr lang="zh-TW" altLang="en-US"/>
              <a:pPr>
                <a:defRPr/>
              </a:pPr>
              <a:t>2026/4/2</a:t>
            </a:fld>
            <a:endParaRPr lang="zh-TW" altLang="en-US"/>
          </a:p>
        </p:txBody>
      </p:sp>
      <p:sp>
        <p:nvSpPr>
          <p:cNvPr id="6" name="頁尾版面配置區 4">
            <a:extLst>
              <a:ext uri="{FF2B5EF4-FFF2-40B4-BE49-F238E27FC236}">
                <a16:creationId xmlns:a16="http://schemas.microsoft.com/office/drawing/2014/main" id="{9D34EF24-0961-313B-6324-2CFD37881E5E}"/>
              </a:ext>
            </a:extLst>
          </p:cNvPr>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a:extLst>
              <a:ext uri="{FF2B5EF4-FFF2-40B4-BE49-F238E27FC236}">
                <a16:creationId xmlns:a16="http://schemas.microsoft.com/office/drawing/2014/main" id="{B1FC6712-4FAC-CC15-F87B-641CE864C366}"/>
              </a:ext>
            </a:extLst>
          </p:cNvPr>
          <p:cNvSpPr>
            <a:spLocks noGrp="1"/>
          </p:cNvSpPr>
          <p:nvPr>
            <p:ph type="sldNum" sz="quarter" idx="12"/>
          </p:nvPr>
        </p:nvSpPr>
        <p:spPr/>
        <p:txBody>
          <a:bodyPr/>
          <a:lstStyle>
            <a:lvl1pPr>
              <a:defRPr/>
            </a:lvl1pPr>
          </a:lstStyle>
          <a:p>
            <a:fld id="{FA55169D-8143-4503-9364-0CA3F69E48ED}" type="slidenum">
              <a:rPr lang="zh-TW" altLang="en-US"/>
              <a:pPr/>
              <a:t>‹#›</a:t>
            </a:fld>
            <a:endParaRPr lang="zh-TW" altLang="en-US"/>
          </a:p>
        </p:txBody>
      </p:sp>
    </p:spTree>
    <p:extLst>
      <p:ext uri="{BB962C8B-B14F-4D97-AF65-F5344CB8AC3E}">
        <p14:creationId xmlns:p14="http://schemas.microsoft.com/office/powerpoint/2010/main" val="240262292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a16="http://schemas.microsoft.com/office/drawing/2014/main" id="{9BDFDEFA-B5ED-F0E2-F77F-D84518062298}"/>
              </a:ext>
            </a:extLst>
          </p:cNvPr>
          <p:cNvSpPr>
            <a:spLocks noGrp="1"/>
          </p:cNvSpPr>
          <p:nvPr>
            <p:ph type="dt" sz="half" idx="10"/>
          </p:nvPr>
        </p:nvSpPr>
        <p:spPr/>
        <p:txBody>
          <a:bodyPr/>
          <a:lstStyle>
            <a:lvl1pPr>
              <a:defRPr/>
            </a:lvl1pPr>
          </a:lstStyle>
          <a:p>
            <a:pPr>
              <a:defRPr/>
            </a:pPr>
            <a:fld id="{0102B234-62F9-4567-BAAA-2999BF1E2D4C}" type="datetimeFigureOut">
              <a:rPr lang="zh-TW" altLang="en-US"/>
              <a:pPr>
                <a:defRPr/>
              </a:pPr>
              <a:t>2026/4/2</a:t>
            </a:fld>
            <a:endParaRPr lang="zh-TW" altLang="en-US"/>
          </a:p>
        </p:txBody>
      </p:sp>
      <p:sp>
        <p:nvSpPr>
          <p:cNvPr id="5" name="頁尾版面配置區 4">
            <a:extLst>
              <a:ext uri="{FF2B5EF4-FFF2-40B4-BE49-F238E27FC236}">
                <a16:creationId xmlns:a16="http://schemas.microsoft.com/office/drawing/2014/main" id="{5F7C68A8-8B04-9251-CC58-CCEC34754A4A}"/>
              </a:ext>
            </a:extLst>
          </p:cNvPr>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a:extLst>
              <a:ext uri="{FF2B5EF4-FFF2-40B4-BE49-F238E27FC236}">
                <a16:creationId xmlns:a16="http://schemas.microsoft.com/office/drawing/2014/main" id="{F5EF7223-859D-3256-FF1B-2C4221CA8ECD}"/>
              </a:ext>
            </a:extLst>
          </p:cNvPr>
          <p:cNvSpPr>
            <a:spLocks noGrp="1"/>
          </p:cNvSpPr>
          <p:nvPr>
            <p:ph type="sldNum" sz="quarter" idx="12"/>
          </p:nvPr>
        </p:nvSpPr>
        <p:spPr/>
        <p:txBody>
          <a:bodyPr/>
          <a:lstStyle>
            <a:lvl1pPr>
              <a:defRPr/>
            </a:lvl1pPr>
          </a:lstStyle>
          <a:p>
            <a:fld id="{FDD42086-5ACF-499C-93B4-D4B82EE16546}" type="slidenum">
              <a:rPr lang="zh-TW" altLang="en-US"/>
              <a:pPr/>
              <a:t>‹#›</a:t>
            </a:fld>
            <a:endParaRPr lang="zh-TW" altLang="en-US"/>
          </a:p>
        </p:txBody>
      </p:sp>
    </p:spTree>
    <p:extLst>
      <p:ext uri="{BB962C8B-B14F-4D97-AF65-F5344CB8AC3E}">
        <p14:creationId xmlns:p14="http://schemas.microsoft.com/office/powerpoint/2010/main" val="66977995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a16="http://schemas.microsoft.com/office/drawing/2014/main" id="{6423A5F4-8CD4-BB8F-9F72-F6198E2A2256}"/>
              </a:ext>
            </a:extLst>
          </p:cNvPr>
          <p:cNvSpPr>
            <a:spLocks noGrp="1"/>
          </p:cNvSpPr>
          <p:nvPr>
            <p:ph type="dt" sz="half" idx="10"/>
          </p:nvPr>
        </p:nvSpPr>
        <p:spPr/>
        <p:txBody>
          <a:bodyPr/>
          <a:lstStyle>
            <a:lvl1pPr>
              <a:defRPr/>
            </a:lvl1pPr>
          </a:lstStyle>
          <a:p>
            <a:pPr>
              <a:defRPr/>
            </a:pPr>
            <a:fld id="{3894B0A4-5B83-41E8-84E9-5AEDC5234D38}" type="datetimeFigureOut">
              <a:rPr lang="zh-TW" altLang="en-US"/>
              <a:pPr>
                <a:defRPr/>
              </a:pPr>
              <a:t>2026/4/2</a:t>
            </a:fld>
            <a:endParaRPr lang="zh-TW" altLang="en-US"/>
          </a:p>
        </p:txBody>
      </p:sp>
      <p:sp>
        <p:nvSpPr>
          <p:cNvPr id="5" name="頁尾版面配置區 4">
            <a:extLst>
              <a:ext uri="{FF2B5EF4-FFF2-40B4-BE49-F238E27FC236}">
                <a16:creationId xmlns:a16="http://schemas.microsoft.com/office/drawing/2014/main" id="{B45F4729-F9F6-E793-68A5-4F5A1A692348}"/>
              </a:ext>
            </a:extLst>
          </p:cNvPr>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a:extLst>
              <a:ext uri="{FF2B5EF4-FFF2-40B4-BE49-F238E27FC236}">
                <a16:creationId xmlns:a16="http://schemas.microsoft.com/office/drawing/2014/main" id="{5A27E8E2-058F-F2EE-5F19-18FF22824296}"/>
              </a:ext>
            </a:extLst>
          </p:cNvPr>
          <p:cNvSpPr>
            <a:spLocks noGrp="1"/>
          </p:cNvSpPr>
          <p:nvPr>
            <p:ph type="sldNum" sz="quarter" idx="12"/>
          </p:nvPr>
        </p:nvSpPr>
        <p:spPr/>
        <p:txBody>
          <a:bodyPr/>
          <a:lstStyle>
            <a:lvl1pPr>
              <a:defRPr/>
            </a:lvl1pPr>
          </a:lstStyle>
          <a:p>
            <a:fld id="{DF028539-A694-42B4-995E-3898D9F7CB42}" type="slidenum">
              <a:rPr lang="zh-TW" altLang="en-US"/>
              <a:pPr/>
              <a:t>‹#›</a:t>
            </a:fld>
            <a:endParaRPr lang="zh-TW" altLang="en-US"/>
          </a:p>
        </p:txBody>
      </p:sp>
    </p:spTree>
    <p:extLst>
      <p:ext uri="{BB962C8B-B14F-4D97-AF65-F5344CB8AC3E}">
        <p14:creationId xmlns:p14="http://schemas.microsoft.com/office/powerpoint/2010/main" val="11797014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1.pn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image" Target="../media/image3.png"/><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BAB437A2-65C3-8EEF-299A-069C76E494C7}"/>
              </a:ext>
            </a:extLst>
          </p:cNvPr>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a:t>按一下以編輯母片標題樣式</a:t>
            </a:r>
          </a:p>
        </p:txBody>
      </p:sp>
      <p:sp>
        <p:nvSpPr>
          <p:cNvPr id="1027" name="Rectangle 3">
            <a:extLst>
              <a:ext uri="{FF2B5EF4-FFF2-40B4-BE49-F238E27FC236}">
                <a16:creationId xmlns:a16="http://schemas.microsoft.com/office/drawing/2014/main" id="{B4AC8B19-39CB-71ED-CD29-677DDAD5F120}"/>
              </a:ext>
            </a:extLst>
          </p:cNvPr>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1028" name="Rectangle 4">
            <a:extLst>
              <a:ext uri="{FF2B5EF4-FFF2-40B4-BE49-F238E27FC236}">
                <a16:creationId xmlns:a16="http://schemas.microsoft.com/office/drawing/2014/main" id="{978C05CB-8DC3-A26F-0A63-790EEDDF6C05}"/>
              </a:ext>
            </a:extLst>
          </p:cNvPr>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ea typeface="新細明體" pitchFamily="18" charset="-120"/>
              </a:defRPr>
            </a:lvl1pPr>
          </a:lstStyle>
          <a:p>
            <a:pPr>
              <a:defRPr/>
            </a:pPr>
            <a:endParaRPr lang="en-US" altLang="zh-TW"/>
          </a:p>
        </p:txBody>
      </p:sp>
      <p:sp>
        <p:nvSpPr>
          <p:cNvPr id="1029" name="Rectangle 5">
            <a:extLst>
              <a:ext uri="{FF2B5EF4-FFF2-40B4-BE49-F238E27FC236}">
                <a16:creationId xmlns:a16="http://schemas.microsoft.com/office/drawing/2014/main" id="{16682F47-E727-8F6D-8F28-F3603A409F4F}"/>
              </a:ext>
            </a:extLst>
          </p:cNvPr>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ea typeface="新細明體" pitchFamily="18" charset="-120"/>
              </a:defRPr>
            </a:lvl1pPr>
          </a:lstStyle>
          <a:p>
            <a:pPr>
              <a:defRPr/>
            </a:pPr>
            <a:endParaRPr lang="en-US" altLang="zh-TW"/>
          </a:p>
        </p:txBody>
      </p:sp>
      <p:sp>
        <p:nvSpPr>
          <p:cNvPr id="1030" name="Rectangle 6">
            <a:extLst>
              <a:ext uri="{FF2B5EF4-FFF2-40B4-BE49-F238E27FC236}">
                <a16:creationId xmlns:a16="http://schemas.microsoft.com/office/drawing/2014/main" id="{1314E183-0530-26C5-3EF9-4FC3FFB6CF9D}"/>
              </a:ext>
            </a:extLst>
          </p:cNvPr>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05FC9BDF-822E-47BF-9FD9-49F6CCD011C0}" type="slidenum">
              <a:rPr lang="en-US" altLang="zh-TW"/>
              <a:pPr/>
              <a:t>‹#›</a:t>
            </a:fld>
            <a:endParaRPr lang="en-US" altLang="zh-TW"/>
          </a:p>
        </p:txBody>
      </p:sp>
      <p:pic>
        <p:nvPicPr>
          <p:cNvPr id="1031" name="Picture 7" descr="A:\paint.GIF">
            <a:extLst>
              <a:ext uri="{FF2B5EF4-FFF2-40B4-BE49-F238E27FC236}">
                <a16:creationId xmlns:a16="http://schemas.microsoft.com/office/drawing/2014/main" id="{9F0F297A-9F75-993E-97A3-082CF883D458}"/>
              </a:ext>
            </a:extLst>
          </p:cNvPr>
          <p:cNvPicPr>
            <a:picLocks noChangeAspect="1" noChangeArrowheads="1"/>
          </p:cNvPicPr>
          <p:nvPr/>
        </p:nvPicPr>
        <p:blipFill>
          <a:blip r:embed="rId14">
            <a:clrChange>
              <a:clrFrom>
                <a:srgbClr val="C0C0C0"/>
              </a:clrFrom>
              <a:clrTo>
                <a:srgbClr val="C0C0C0">
                  <a:alpha val="0"/>
                </a:srgbClr>
              </a:clrTo>
            </a:clrChange>
            <a:extLst>
              <a:ext uri="{28A0092B-C50C-407E-A947-70E740481C1C}">
                <a14:useLocalDpi xmlns:a14="http://schemas.microsoft.com/office/drawing/2010/main" val="0"/>
              </a:ext>
            </a:extLst>
          </a:blip>
          <a:srcRect/>
          <a:stretch>
            <a:fillRect/>
          </a:stretch>
        </p:blipFill>
        <p:spPr bwMode="auto">
          <a:xfrm>
            <a:off x="228600" y="1524000"/>
            <a:ext cx="8915400"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2" name="Picture 8">
            <a:extLst>
              <a:ext uri="{FF2B5EF4-FFF2-40B4-BE49-F238E27FC236}">
                <a16:creationId xmlns:a16="http://schemas.microsoft.com/office/drawing/2014/main" id="{6D050E1E-6B55-38F9-0AC5-5488C523BF14}"/>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533400" y="594360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pic>
      <p:pic>
        <p:nvPicPr>
          <p:cNvPr id="1033" name="Picture 9">
            <a:extLst>
              <a:ext uri="{FF2B5EF4-FFF2-40B4-BE49-F238E27FC236}">
                <a16:creationId xmlns:a16="http://schemas.microsoft.com/office/drawing/2014/main" id="{A1D24133-1AC2-C8B2-A613-09EAA497AC18}"/>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219200" y="6248400"/>
            <a:ext cx="25717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pic>
    </p:spTree>
  </p:cSld>
  <p:clrMap bg1="lt1" tx1="dk1" bg2="lt2" tx2="dk2" accent1="accent1" accent2="accent2" accent3="accent3" accent4="accent4" accent5="accent5" accent6="accent6" hlink="hlink" folHlink="folHlink"/>
  <p:sldLayoutIdLst>
    <p:sldLayoutId id="2147484380" r:id="rId1"/>
    <p:sldLayoutId id="2147484358" r:id="rId2"/>
    <p:sldLayoutId id="2147484359" r:id="rId3"/>
    <p:sldLayoutId id="2147484360" r:id="rId4"/>
    <p:sldLayoutId id="2147484361" r:id="rId5"/>
    <p:sldLayoutId id="2147484362" r:id="rId6"/>
    <p:sldLayoutId id="2147484363" r:id="rId7"/>
    <p:sldLayoutId id="2147484364" r:id="rId8"/>
    <p:sldLayoutId id="2147484365" r:id="rId9"/>
    <p:sldLayoutId id="2147484366" r:id="rId10"/>
    <p:sldLayoutId id="2147484367" r:id="rId11"/>
    <p:sldLayoutId id="2147484368" r:id="rId12"/>
  </p:sldLayoutIdLst>
  <p:hf hdr="0" ftr="0" dt="0"/>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2pPr>
      <a:lvl3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3pPr>
      <a:lvl4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4pPr>
      <a:lvl5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5pPr>
      <a:lvl6pPr marL="457200" algn="ctr" rtl="0" fontAlgn="base">
        <a:spcBef>
          <a:spcPct val="0"/>
        </a:spcBef>
        <a:spcAft>
          <a:spcPct val="0"/>
        </a:spcAft>
        <a:defRPr kumimoji="1" sz="4400">
          <a:solidFill>
            <a:schemeClr val="tx2"/>
          </a:solidFill>
          <a:latin typeface="Times New Roman" pitchFamily="18" charset="0"/>
          <a:ea typeface="新細明體" pitchFamily="18" charset="-120"/>
        </a:defRPr>
      </a:lvl6pPr>
      <a:lvl7pPr marL="914400" algn="ctr" rtl="0" fontAlgn="base">
        <a:spcBef>
          <a:spcPct val="0"/>
        </a:spcBef>
        <a:spcAft>
          <a:spcPct val="0"/>
        </a:spcAft>
        <a:defRPr kumimoji="1" sz="4400">
          <a:solidFill>
            <a:schemeClr val="tx2"/>
          </a:solidFill>
          <a:latin typeface="Times New Roman" pitchFamily="18" charset="0"/>
          <a:ea typeface="新細明體" pitchFamily="18" charset="-120"/>
        </a:defRPr>
      </a:lvl7pPr>
      <a:lvl8pPr marL="1371600" algn="ctr" rtl="0" fontAlgn="base">
        <a:spcBef>
          <a:spcPct val="0"/>
        </a:spcBef>
        <a:spcAft>
          <a:spcPct val="0"/>
        </a:spcAft>
        <a:defRPr kumimoji="1" sz="4400">
          <a:solidFill>
            <a:schemeClr val="tx2"/>
          </a:solidFill>
          <a:latin typeface="Times New Roman" pitchFamily="18" charset="0"/>
          <a:ea typeface="新細明體" pitchFamily="18" charset="-120"/>
        </a:defRPr>
      </a:lvl8pPr>
      <a:lvl9pPr marL="1828800" algn="ctr" rtl="0" fontAlgn="base">
        <a:spcBef>
          <a:spcPct val="0"/>
        </a:spcBef>
        <a:spcAft>
          <a:spcPct val="0"/>
        </a:spcAft>
        <a:defRPr kumimoji="1" sz="4400">
          <a:solidFill>
            <a:schemeClr val="tx2"/>
          </a:solidFill>
          <a:latin typeface="Times New Roman" pitchFamily="18" charset="0"/>
          <a:ea typeface="新細明體" pitchFamily="18" charset="-120"/>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標題版面配置區 1">
            <a:extLst>
              <a:ext uri="{FF2B5EF4-FFF2-40B4-BE49-F238E27FC236}">
                <a16:creationId xmlns:a16="http://schemas.microsoft.com/office/drawing/2014/main" id="{34DB5F60-844D-3882-A6DC-5CB704B81C77}"/>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a:t>按一下以編輯母片標題樣式</a:t>
            </a:r>
          </a:p>
        </p:txBody>
      </p:sp>
      <p:sp>
        <p:nvSpPr>
          <p:cNvPr id="2051" name="文字版面配置區 2">
            <a:extLst>
              <a:ext uri="{FF2B5EF4-FFF2-40B4-BE49-F238E27FC236}">
                <a16:creationId xmlns:a16="http://schemas.microsoft.com/office/drawing/2014/main" id="{D2B5727D-8E3E-251F-7455-FBA67B7906F2}"/>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a16="http://schemas.microsoft.com/office/drawing/2014/main" id="{065E76F3-1145-54DB-E4EB-7C802F01B9B5}"/>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kumimoji="0" sz="1200">
                <a:solidFill>
                  <a:schemeClr val="tx1">
                    <a:tint val="75000"/>
                  </a:schemeClr>
                </a:solidFill>
                <a:latin typeface="+mn-lt"/>
                <a:ea typeface="+mn-ea"/>
              </a:defRPr>
            </a:lvl1pPr>
          </a:lstStyle>
          <a:p>
            <a:pPr>
              <a:defRPr/>
            </a:pPr>
            <a:fld id="{27FF0F7F-7BB0-417B-959E-8E57E80BDE53}" type="datetimeFigureOut">
              <a:rPr lang="zh-TW" altLang="en-US"/>
              <a:pPr>
                <a:defRPr/>
              </a:pPr>
              <a:t>2026/4/2</a:t>
            </a:fld>
            <a:endParaRPr lang="zh-TW" altLang="en-US"/>
          </a:p>
        </p:txBody>
      </p:sp>
      <p:sp>
        <p:nvSpPr>
          <p:cNvPr id="5" name="頁尾版面配置區 4">
            <a:extLst>
              <a:ext uri="{FF2B5EF4-FFF2-40B4-BE49-F238E27FC236}">
                <a16:creationId xmlns:a16="http://schemas.microsoft.com/office/drawing/2014/main" id="{52305D16-1894-B7D2-88BC-D81EBA047A08}"/>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kumimoji="0" sz="1200">
                <a:solidFill>
                  <a:schemeClr val="tx1">
                    <a:tint val="75000"/>
                  </a:schemeClr>
                </a:solidFill>
                <a:latin typeface="+mn-lt"/>
                <a:ea typeface="+mn-ea"/>
              </a:defRPr>
            </a:lvl1pPr>
          </a:lstStyle>
          <a:p>
            <a:pPr>
              <a:defRPr/>
            </a:pPr>
            <a:endParaRPr lang="zh-TW" altLang="en-US"/>
          </a:p>
        </p:txBody>
      </p:sp>
      <p:sp>
        <p:nvSpPr>
          <p:cNvPr id="6" name="投影片編號版面配置區 5">
            <a:extLst>
              <a:ext uri="{FF2B5EF4-FFF2-40B4-BE49-F238E27FC236}">
                <a16:creationId xmlns:a16="http://schemas.microsoft.com/office/drawing/2014/main" id="{3035B1C4-002A-42AD-48BD-96DAEB92AB4F}"/>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kumimoji="0" sz="1200">
                <a:solidFill>
                  <a:srgbClr val="898989"/>
                </a:solidFill>
                <a:latin typeface="Calibri" panose="020F0502020204030204" pitchFamily="34" charset="0"/>
              </a:defRPr>
            </a:lvl1pPr>
          </a:lstStyle>
          <a:p>
            <a:fld id="{B114944B-C319-4595-8CE6-B7B3161FEA8A}" type="slidenum">
              <a:rPr lang="zh-TW" altLang="en-US"/>
              <a:pPr/>
              <a:t>‹#›</a:t>
            </a:fld>
            <a:endParaRPr lang="zh-TW" altLang="en-US"/>
          </a:p>
        </p:txBody>
      </p:sp>
      <p:pic>
        <p:nvPicPr>
          <p:cNvPr id="2055" name="Picture 7" descr="A:\paint.GIF">
            <a:extLst>
              <a:ext uri="{FF2B5EF4-FFF2-40B4-BE49-F238E27FC236}">
                <a16:creationId xmlns:a16="http://schemas.microsoft.com/office/drawing/2014/main" id="{BF7B9A28-AC8F-FEDE-554B-2B3651A1B51B}"/>
              </a:ext>
            </a:extLst>
          </p:cNvPr>
          <p:cNvPicPr>
            <a:picLocks noChangeAspect="1" noChangeArrowheads="1"/>
          </p:cNvPicPr>
          <p:nvPr/>
        </p:nvPicPr>
        <p:blipFill>
          <a:blip r:embed="rId13">
            <a:clrChange>
              <a:clrFrom>
                <a:srgbClr val="C0C0C0"/>
              </a:clrFrom>
              <a:clrTo>
                <a:srgbClr val="C0C0C0">
                  <a:alpha val="0"/>
                </a:srgbClr>
              </a:clrTo>
            </a:clrChange>
            <a:extLst>
              <a:ext uri="{28A0092B-C50C-407E-A947-70E740481C1C}">
                <a14:useLocalDpi xmlns:a14="http://schemas.microsoft.com/office/drawing/2010/main" val="0"/>
              </a:ext>
            </a:extLst>
          </a:blip>
          <a:srcRect/>
          <a:stretch>
            <a:fillRect/>
          </a:stretch>
        </p:blipFill>
        <p:spPr bwMode="auto">
          <a:xfrm>
            <a:off x="228600" y="1524000"/>
            <a:ext cx="8915400"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8">
            <a:extLst>
              <a:ext uri="{FF2B5EF4-FFF2-40B4-BE49-F238E27FC236}">
                <a16:creationId xmlns:a16="http://schemas.microsoft.com/office/drawing/2014/main" id="{11389C05-55F8-B09D-2B49-9353A407CB7E}"/>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33400" y="594360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pic>
      <p:pic>
        <p:nvPicPr>
          <p:cNvPr id="2057" name="Picture 9">
            <a:extLst>
              <a:ext uri="{FF2B5EF4-FFF2-40B4-BE49-F238E27FC236}">
                <a16:creationId xmlns:a16="http://schemas.microsoft.com/office/drawing/2014/main" id="{86A49768-6A3B-6E4F-3027-91AC1C566C56}"/>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219200" y="6248400"/>
            <a:ext cx="25717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pic>
    </p:spTree>
  </p:cSld>
  <p:clrMap bg1="lt1" tx1="dk1" bg2="lt2" tx2="dk2" accent1="accent1" accent2="accent2" accent3="accent3" accent4="accent4" accent5="accent5" accent6="accent6" hlink="hlink" folHlink="folHlink"/>
  <p:sldLayoutIdLst>
    <p:sldLayoutId id="2147484369" r:id="rId1"/>
    <p:sldLayoutId id="2147484370" r:id="rId2"/>
    <p:sldLayoutId id="2147484371" r:id="rId3"/>
    <p:sldLayoutId id="2147484372" r:id="rId4"/>
    <p:sldLayoutId id="2147484373" r:id="rId5"/>
    <p:sldLayoutId id="2147484374" r:id="rId6"/>
    <p:sldLayoutId id="2147484375" r:id="rId7"/>
    <p:sldLayoutId id="2147484376" r:id="rId8"/>
    <p:sldLayoutId id="2147484377" r:id="rId9"/>
    <p:sldLayoutId id="2147484378" r:id="rId10"/>
    <p:sldLayoutId id="214748437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4.xml"/><Relationship Id="rId1" Type="http://schemas.openxmlformats.org/officeDocument/2006/relationships/slideLayout" Target="../slideLayouts/slideLayout14.xml"/><Relationship Id="rId5" Type="http://schemas.openxmlformats.org/officeDocument/2006/relationships/chart" Target="../charts/chart3.xml"/><Relationship Id="rId4" Type="http://schemas.openxmlformats.org/officeDocument/2006/relationships/chart" Target="../charts/chart2.xml"/></Relationships>
</file>

<file path=ppt/slides/_rels/slide20.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chart" Target="../charts/chart5.xml"/></Relationships>
</file>

<file path=ppt/slides/_rels/slide21.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chart" Target="../charts/chart7.xml"/></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17.xml"/><Relationship Id="rId1" Type="http://schemas.openxmlformats.org/officeDocument/2006/relationships/slideLayout" Target="../slideLayouts/slideLayout14.xml"/><Relationship Id="rId6" Type="http://schemas.openxmlformats.org/officeDocument/2006/relationships/image" Target="../media/image6.png"/><Relationship Id="rId5" Type="http://schemas.openxmlformats.org/officeDocument/2006/relationships/oleObject" Target="../embeddings/oleObject2.bin"/><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chart" Target="../charts/chart9.xml"/><Relationship Id="rId2" Type="http://schemas.openxmlformats.org/officeDocument/2006/relationships/chart" Target="../charts/chart8.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2.xml"/><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3.xml"/><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5.xml"/><Relationship Id="rId1" Type="http://schemas.openxmlformats.org/officeDocument/2006/relationships/slideLayout" Target="../slideLayouts/slideLayout1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7.xml"/><Relationship Id="rId1" Type="http://schemas.openxmlformats.org/officeDocument/2006/relationships/slideLayout" Target="../slideLayouts/slideLayout1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投影片編號版面配置區 5">
            <a:extLst>
              <a:ext uri="{FF2B5EF4-FFF2-40B4-BE49-F238E27FC236}">
                <a16:creationId xmlns:a16="http://schemas.microsoft.com/office/drawing/2014/main" id="{E990665C-CE06-B77B-4B31-784270A5A40A}"/>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6F0B0295-2E88-417B-84B7-2A5AF357F120}" type="slidenum">
              <a:rPr lang="en-US" altLang="zh-TW" sz="1400"/>
              <a:pPr eaLnBrk="1" hangingPunct="1"/>
              <a:t>1</a:t>
            </a:fld>
            <a:endParaRPr lang="en-US" altLang="zh-TW" sz="1400"/>
          </a:p>
        </p:txBody>
      </p:sp>
      <p:sp>
        <p:nvSpPr>
          <p:cNvPr id="4099" name="Rectangle 2">
            <a:extLst>
              <a:ext uri="{FF2B5EF4-FFF2-40B4-BE49-F238E27FC236}">
                <a16:creationId xmlns:a16="http://schemas.microsoft.com/office/drawing/2014/main" id="{DBC1555B-296C-8D93-00FB-FEEF9170460F}"/>
              </a:ext>
            </a:extLst>
          </p:cNvPr>
          <p:cNvSpPr>
            <a:spLocks noGrp="1" noChangeArrowheads="1"/>
          </p:cNvSpPr>
          <p:nvPr>
            <p:ph type="ctrTitle"/>
          </p:nvPr>
        </p:nvSpPr>
        <p:spPr>
          <a:xfrm>
            <a:off x="914400" y="1714500"/>
            <a:ext cx="7391400" cy="2143125"/>
          </a:xfrm>
        </p:spPr>
        <p:txBody>
          <a:bodyPr/>
          <a:lstStyle/>
          <a:p>
            <a:r>
              <a:rPr lang="zh-TW" altLang="en-US" b="1">
                <a:solidFill>
                  <a:schemeClr val="tx1"/>
                </a:solidFill>
                <a:latin typeface="標楷體" panose="03000509000000000000" pitchFamily="65" charset="-120"/>
                <a:ea typeface="標楷體" panose="03000509000000000000" pitchFamily="65" charset="-120"/>
              </a:rPr>
              <a:t>全民健康保險</a:t>
            </a:r>
            <a:br>
              <a:rPr lang="en-US" altLang="zh-TW" b="1">
                <a:solidFill>
                  <a:schemeClr val="tx1"/>
                </a:solidFill>
                <a:latin typeface="標楷體" panose="03000509000000000000" pitchFamily="65" charset="-120"/>
                <a:ea typeface="標楷體" panose="03000509000000000000" pitchFamily="65" charset="-120"/>
              </a:rPr>
            </a:br>
            <a:r>
              <a:rPr lang="zh-TW" altLang="en-US" b="1">
                <a:solidFill>
                  <a:schemeClr val="tx1"/>
                </a:solidFill>
                <a:latin typeface="標楷體" panose="03000509000000000000" pitchFamily="65" charset="-120"/>
                <a:ea typeface="標楷體" panose="03000509000000000000" pitchFamily="65" charset="-120"/>
              </a:rPr>
              <a:t>論質計酬醫療給付改善方案</a:t>
            </a:r>
            <a:br>
              <a:rPr lang="en-US" altLang="zh-TW" b="1">
                <a:solidFill>
                  <a:schemeClr val="tx1"/>
                </a:solidFill>
                <a:latin typeface="標楷體" panose="03000509000000000000" pitchFamily="65" charset="-120"/>
                <a:ea typeface="標楷體" panose="03000509000000000000" pitchFamily="65" charset="-120"/>
              </a:rPr>
            </a:br>
            <a:r>
              <a:rPr lang="zh-TW" altLang="en-US" b="1">
                <a:solidFill>
                  <a:schemeClr val="tx1"/>
                </a:solidFill>
                <a:latin typeface="標楷體" panose="03000509000000000000" pitchFamily="65" charset="-120"/>
                <a:ea typeface="標楷體" panose="03000509000000000000" pitchFamily="65" charset="-120"/>
              </a:rPr>
              <a:t>執行情形與檢討報告</a:t>
            </a:r>
          </a:p>
        </p:txBody>
      </p:sp>
      <p:sp>
        <p:nvSpPr>
          <p:cNvPr id="4100" name="Rectangle 3">
            <a:extLst>
              <a:ext uri="{FF2B5EF4-FFF2-40B4-BE49-F238E27FC236}">
                <a16:creationId xmlns:a16="http://schemas.microsoft.com/office/drawing/2014/main" id="{E38FAC39-4E06-CCB4-EC28-D4B218171053}"/>
              </a:ext>
            </a:extLst>
          </p:cNvPr>
          <p:cNvSpPr>
            <a:spLocks noGrp="1" noChangeArrowheads="1"/>
          </p:cNvSpPr>
          <p:nvPr>
            <p:ph type="subTitle" idx="1"/>
          </p:nvPr>
        </p:nvSpPr>
        <p:spPr>
          <a:xfrm>
            <a:off x="1371600" y="4133850"/>
            <a:ext cx="6400800" cy="1938338"/>
          </a:xfrm>
        </p:spPr>
        <p:txBody>
          <a:bodyPr/>
          <a:lstStyle/>
          <a:p>
            <a:r>
              <a:rPr lang="zh-TW" altLang="en-US" sz="3600" b="1">
                <a:solidFill>
                  <a:srgbClr val="000099"/>
                </a:solidFill>
                <a:ea typeface="標楷體" panose="03000509000000000000" pitchFamily="65" charset="-120"/>
              </a:rPr>
              <a:t>中央健康保險局</a:t>
            </a:r>
            <a:endParaRPr lang="en-US" altLang="zh-TW" sz="3600" b="1">
              <a:solidFill>
                <a:srgbClr val="000099"/>
              </a:solidFill>
              <a:ea typeface="標楷體" panose="03000509000000000000" pitchFamily="65" charset="-120"/>
            </a:endParaRPr>
          </a:p>
          <a:p>
            <a:r>
              <a:rPr lang="zh-TW" altLang="en-US" sz="3600" b="1">
                <a:solidFill>
                  <a:srgbClr val="000099"/>
                </a:solidFill>
                <a:ea typeface="標楷體" panose="03000509000000000000" pitchFamily="65" charset="-120"/>
              </a:rPr>
              <a:t>醫務管理處</a:t>
            </a:r>
          </a:p>
          <a:p>
            <a:r>
              <a:rPr lang="en-US" altLang="zh-TW" b="1">
                <a:solidFill>
                  <a:srgbClr val="000099"/>
                </a:solidFill>
                <a:ea typeface="標楷體" panose="03000509000000000000" pitchFamily="65" charset="-120"/>
              </a:rPr>
              <a:t>99. 2.26</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投影片編號版面配置區 5">
            <a:extLst>
              <a:ext uri="{FF2B5EF4-FFF2-40B4-BE49-F238E27FC236}">
                <a16:creationId xmlns:a16="http://schemas.microsoft.com/office/drawing/2014/main" id="{4546D642-0B35-C2F1-A9F0-148B4110A821}"/>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68048D53-FE86-4C36-BB61-F0E8126CADAC}" type="slidenum">
              <a:rPr lang="en-US" altLang="zh-TW" sz="1400"/>
              <a:pPr eaLnBrk="1" hangingPunct="1"/>
              <a:t>2</a:t>
            </a:fld>
            <a:endParaRPr lang="en-US" altLang="zh-TW" sz="1400"/>
          </a:p>
        </p:txBody>
      </p:sp>
      <p:sp>
        <p:nvSpPr>
          <p:cNvPr id="5123" name="Rectangle 2">
            <a:extLst>
              <a:ext uri="{FF2B5EF4-FFF2-40B4-BE49-F238E27FC236}">
                <a16:creationId xmlns:a16="http://schemas.microsoft.com/office/drawing/2014/main" id="{962B0047-0CD7-9612-718D-0D1F53E89EDB}"/>
              </a:ext>
            </a:extLst>
          </p:cNvPr>
          <p:cNvSpPr>
            <a:spLocks noGrp="1" noChangeArrowheads="1"/>
          </p:cNvSpPr>
          <p:nvPr>
            <p:ph type="title"/>
          </p:nvPr>
        </p:nvSpPr>
        <p:spPr/>
        <p:txBody>
          <a:bodyPr/>
          <a:lstStyle/>
          <a:p>
            <a:r>
              <a:rPr lang="zh-TW" altLang="en-US" sz="4000" b="1">
                <a:solidFill>
                  <a:schemeClr val="tx1"/>
                </a:solidFill>
                <a:latin typeface="標楷體" panose="03000509000000000000" pitchFamily="65" charset="-120"/>
                <a:ea typeface="標楷體" panose="03000509000000000000" pitchFamily="65" charset="-120"/>
              </a:rPr>
              <a:t>報告大綱</a:t>
            </a:r>
            <a:endParaRPr lang="zh-TW" altLang="en-US" sz="4000">
              <a:solidFill>
                <a:schemeClr val="tx1"/>
              </a:solidFill>
              <a:latin typeface="標楷體" panose="03000509000000000000" pitchFamily="65" charset="-120"/>
              <a:ea typeface="標楷體" panose="03000509000000000000" pitchFamily="65" charset="-120"/>
            </a:endParaRPr>
          </a:p>
        </p:txBody>
      </p:sp>
      <p:sp>
        <p:nvSpPr>
          <p:cNvPr id="5124" name="Text Box 9">
            <a:extLst>
              <a:ext uri="{FF2B5EF4-FFF2-40B4-BE49-F238E27FC236}">
                <a16:creationId xmlns:a16="http://schemas.microsoft.com/office/drawing/2014/main" id="{BB6FD50B-E103-88B3-B4AC-5B9E63387321}"/>
              </a:ext>
            </a:extLst>
          </p:cNvPr>
          <p:cNvSpPr txBox="1">
            <a:spLocks noChangeArrowheads="1"/>
          </p:cNvSpPr>
          <p:nvPr/>
        </p:nvSpPr>
        <p:spPr bwMode="auto">
          <a:xfrm>
            <a:off x="1500188" y="2000250"/>
            <a:ext cx="5707062" cy="280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buFont typeface="Wingdings" panose="05000000000000000000" pitchFamily="2" charset="2"/>
              <a:buChar char="ü"/>
            </a:pPr>
            <a:r>
              <a:rPr lang="zh-TW" altLang="en-US" sz="4400">
                <a:ea typeface="標楷體" panose="03000509000000000000" pitchFamily="65" charset="-120"/>
              </a:rPr>
              <a:t>方案緣起</a:t>
            </a:r>
            <a:endParaRPr lang="en-US" altLang="zh-TW" sz="4400">
              <a:ea typeface="標楷體" panose="03000509000000000000" pitchFamily="65" charset="-120"/>
            </a:endParaRPr>
          </a:p>
          <a:p>
            <a:pPr eaLnBrk="1" hangingPunct="1">
              <a:buFont typeface="Wingdings" panose="05000000000000000000" pitchFamily="2" charset="2"/>
              <a:buChar char="ü"/>
            </a:pPr>
            <a:r>
              <a:rPr lang="zh-TW" altLang="en-US" sz="4400">
                <a:ea typeface="標楷體" panose="03000509000000000000" pitchFamily="65" charset="-120"/>
              </a:rPr>
              <a:t>現況分析與執行成效</a:t>
            </a:r>
            <a:endParaRPr lang="en-US" altLang="zh-TW" sz="4400">
              <a:ea typeface="標楷體" panose="03000509000000000000" pitchFamily="65" charset="-120"/>
            </a:endParaRPr>
          </a:p>
          <a:p>
            <a:pPr eaLnBrk="1" hangingPunct="1">
              <a:buFont typeface="Wingdings" panose="05000000000000000000" pitchFamily="2" charset="2"/>
              <a:buChar char="ü"/>
            </a:pPr>
            <a:r>
              <a:rPr lang="en-US" altLang="zh-TW" sz="4400">
                <a:ea typeface="標楷體" panose="03000509000000000000" pitchFamily="65" charset="-120"/>
              </a:rPr>
              <a:t>99</a:t>
            </a:r>
            <a:r>
              <a:rPr lang="zh-TW" altLang="en-US" sz="4400">
                <a:ea typeface="標楷體" panose="03000509000000000000" pitchFamily="65" charset="-120"/>
              </a:rPr>
              <a:t>年新增方案簡介</a:t>
            </a:r>
            <a:endParaRPr lang="en-US" altLang="zh-TW" sz="4400">
              <a:ea typeface="標楷體" panose="03000509000000000000" pitchFamily="65" charset="-120"/>
            </a:endParaRPr>
          </a:p>
          <a:p>
            <a:pPr eaLnBrk="1" hangingPunct="1">
              <a:buFont typeface="Wingdings" panose="05000000000000000000" pitchFamily="2" charset="2"/>
              <a:buChar char="ü"/>
            </a:pPr>
            <a:r>
              <a:rPr lang="zh-TW" altLang="en-US" sz="4400">
                <a:ea typeface="標楷體" panose="03000509000000000000" pitchFamily="65" charset="-120"/>
              </a:rPr>
              <a:t>檢討及未來展望</a:t>
            </a:r>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投影片編號版面配置區 5">
            <a:extLst>
              <a:ext uri="{FF2B5EF4-FFF2-40B4-BE49-F238E27FC236}">
                <a16:creationId xmlns:a16="http://schemas.microsoft.com/office/drawing/2014/main" id="{205DB05D-BFAD-8AA1-C3E0-A343DB215655}"/>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5C9A02B5-A816-490F-8062-582F0EB9F9F4}" type="slidenum">
              <a:rPr lang="en-US" altLang="zh-TW" sz="1400"/>
              <a:pPr eaLnBrk="1" hangingPunct="1"/>
              <a:t>3</a:t>
            </a:fld>
            <a:endParaRPr lang="en-US" altLang="zh-TW" sz="1400"/>
          </a:p>
        </p:txBody>
      </p:sp>
      <p:sp>
        <p:nvSpPr>
          <p:cNvPr id="6147" name="Rectangle 2">
            <a:extLst>
              <a:ext uri="{FF2B5EF4-FFF2-40B4-BE49-F238E27FC236}">
                <a16:creationId xmlns:a16="http://schemas.microsoft.com/office/drawing/2014/main" id="{E5DA250F-2181-D725-D695-AE625C218511}"/>
              </a:ext>
            </a:extLst>
          </p:cNvPr>
          <p:cNvSpPr>
            <a:spLocks noGrp="1" noChangeArrowheads="1"/>
          </p:cNvSpPr>
          <p:nvPr>
            <p:ph type="title"/>
          </p:nvPr>
        </p:nvSpPr>
        <p:spPr>
          <a:xfrm>
            <a:off x="2133600" y="2590800"/>
            <a:ext cx="6096000" cy="2209800"/>
          </a:xfrm>
        </p:spPr>
        <p:txBody>
          <a:bodyPr/>
          <a:lstStyle/>
          <a:p>
            <a:pPr algn="l" eaLnBrk="1" hangingPunct="1">
              <a:lnSpc>
                <a:spcPct val="120000"/>
              </a:lnSpc>
            </a:pPr>
            <a:br>
              <a:rPr lang="en-US" altLang="zh-TW" sz="4800">
                <a:solidFill>
                  <a:srgbClr val="990033"/>
                </a:solidFill>
                <a:ea typeface="全真海報體" pitchFamily="49" charset="-120"/>
              </a:rPr>
            </a:br>
            <a:endParaRPr lang="en-US" altLang="zh-TW" sz="3200">
              <a:solidFill>
                <a:schemeClr val="tx1"/>
              </a:solidFill>
              <a:latin typeface="標楷體" panose="03000509000000000000" pitchFamily="65" charset="-120"/>
              <a:ea typeface="標楷體" panose="03000509000000000000" pitchFamily="65" charset="-120"/>
            </a:endParaRPr>
          </a:p>
        </p:txBody>
      </p:sp>
      <p:sp>
        <p:nvSpPr>
          <p:cNvPr id="6148" name="Text Box 3">
            <a:extLst>
              <a:ext uri="{FF2B5EF4-FFF2-40B4-BE49-F238E27FC236}">
                <a16:creationId xmlns:a16="http://schemas.microsoft.com/office/drawing/2014/main" id="{E817A32C-33B9-0A1E-ABD9-5F4B0263BAA6}"/>
              </a:ext>
            </a:extLst>
          </p:cNvPr>
          <p:cNvSpPr txBox="1">
            <a:spLocks noChangeArrowheads="1"/>
          </p:cNvSpPr>
          <p:nvPr/>
        </p:nvSpPr>
        <p:spPr bwMode="auto">
          <a:xfrm>
            <a:off x="3248025" y="2786063"/>
            <a:ext cx="2646363"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sz="4800">
                <a:latin typeface="標楷體" panose="03000509000000000000" pitchFamily="65" charset="-120"/>
                <a:ea typeface="標楷體" panose="03000509000000000000" pitchFamily="65" charset="-120"/>
              </a:rPr>
              <a:t>方案緣起</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投影片編號版面配置區 5">
            <a:extLst>
              <a:ext uri="{FF2B5EF4-FFF2-40B4-BE49-F238E27FC236}">
                <a16:creationId xmlns:a16="http://schemas.microsoft.com/office/drawing/2014/main" id="{ECCDA8CC-8EB7-EBF0-EA13-48FB19DB9B32}"/>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B9806AE5-67A8-44CD-AAE9-60F9661FF6FF}" type="slidenum">
              <a:rPr lang="en-US" altLang="zh-TW" sz="1400"/>
              <a:pPr eaLnBrk="1" hangingPunct="1"/>
              <a:t>4</a:t>
            </a:fld>
            <a:endParaRPr lang="en-US" altLang="zh-TW" sz="1400"/>
          </a:p>
        </p:txBody>
      </p:sp>
      <p:sp>
        <p:nvSpPr>
          <p:cNvPr id="7171" name="Rectangle 2">
            <a:extLst>
              <a:ext uri="{FF2B5EF4-FFF2-40B4-BE49-F238E27FC236}">
                <a16:creationId xmlns:a16="http://schemas.microsoft.com/office/drawing/2014/main" id="{FF78FF99-A584-06A8-7B5A-135F457DDCF0}"/>
              </a:ext>
            </a:extLst>
          </p:cNvPr>
          <p:cNvSpPr>
            <a:spLocks noGrp="1" noChangeArrowheads="1"/>
          </p:cNvSpPr>
          <p:nvPr>
            <p:ph type="title"/>
          </p:nvPr>
        </p:nvSpPr>
        <p:spPr/>
        <p:txBody>
          <a:bodyPr/>
          <a:lstStyle/>
          <a:p>
            <a:pPr eaLnBrk="1" hangingPunct="1"/>
            <a:r>
              <a:rPr lang="zh-TW" altLang="en-US" sz="4000" b="1">
                <a:solidFill>
                  <a:schemeClr val="tx1"/>
                </a:solidFill>
                <a:latin typeface="標楷體" panose="03000509000000000000" pitchFamily="65" charset="-120"/>
                <a:ea typeface="標楷體" panose="03000509000000000000" pitchFamily="65" charset="-120"/>
              </a:rPr>
              <a:t>我們的理念</a:t>
            </a:r>
            <a:endParaRPr lang="zh-TW" altLang="en-US" sz="4000">
              <a:solidFill>
                <a:schemeClr val="tx1"/>
              </a:solidFill>
              <a:latin typeface="標楷體" panose="03000509000000000000" pitchFamily="65" charset="-120"/>
              <a:ea typeface="標楷體" panose="03000509000000000000" pitchFamily="65" charset="-120"/>
            </a:endParaRPr>
          </a:p>
        </p:txBody>
      </p:sp>
      <p:sp>
        <p:nvSpPr>
          <p:cNvPr id="7172" name="Text Box 3">
            <a:extLst>
              <a:ext uri="{FF2B5EF4-FFF2-40B4-BE49-F238E27FC236}">
                <a16:creationId xmlns:a16="http://schemas.microsoft.com/office/drawing/2014/main" id="{2F1DEED1-00D3-0712-E7A2-5AC535A7C23B}"/>
              </a:ext>
            </a:extLst>
          </p:cNvPr>
          <p:cNvSpPr txBox="1">
            <a:spLocks noChangeArrowheads="1"/>
          </p:cNvSpPr>
          <p:nvPr/>
        </p:nvSpPr>
        <p:spPr bwMode="auto">
          <a:xfrm>
            <a:off x="838200" y="2289175"/>
            <a:ext cx="3200400" cy="53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lnSpc>
                <a:spcPct val="90000"/>
              </a:lnSpc>
              <a:spcBef>
                <a:spcPct val="10000"/>
              </a:spcBef>
            </a:pPr>
            <a:r>
              <a:rPr lang="zh-TW" altLang="en-US" sz="3200" b="1">
                <a:latin typeface="標楷體" panose="03000509000000000000" pitchFamily="65" charset="-120"/>
                <a:ea typeface="標楷體" panose="03000509000000000000" pitchFamily="65" charset="-120"/>
              </a:rPr>
              <a:t>單一、片斷看診</a:t>
            </a:r>
            <a:endParaRPr lang="zh-TW" altLang="en-US" b="1">
              <a:latin typeface="標楷體" panose="03000509000000000000" pitchFamily="65" charset="-120"/>
              <a:ea typeface="標楷體" panose="03000509000000000000" pitchFamily="65" charset="-120"/>
            </a:endParaRPr>
          </a:p>
        </p:txBody>
      </p:sp>
      <p:sp>
        <p:nvSpPr>
          <p:cNvPr id="7173" name="Text Box 4">
            <a:extLst>
              <a:ext uri="{FF2B5EF4-FFF2-40B4-BE49-F238E27FC236}">
                <a16:creationId xmlns:a16="http://schemas.microsoft.com/office/drawing/2014/main" id="{765B9A73-0958-B9E3-A8B4-5880358F1F5A}"/>
              </a:ext>
            </a:extLst>
          </p:cNvPr>
          <p:cNvSpPr txBox="1">
            <a:spLocks noChangeArrowheads="1"/>
          </p:cNvSpPr>
          <p:nvPr/>
        </p:nvSpPr>
        <p:spPr bwMode="auto">
          <a:xfrm>
            <a:off x="5334000" y="2057400"/>
            <a:ext cx="2819400" cy="130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lnSpc>
                <a:spcPct val="90000"/>
              </a:lnSpc>
              <a:spcBef>
                <a:spcPct val="10000"/>
              </a:spcBef>
            </a:pPr>
            <a:r>
              <a:rPr lang="zh-TW" altLang="en-US" sz="3200" b="1">
                <a:latin typeface="標楷體" panose="03000509000000000000" pitchFamily="65" charset="-120"/>
                <a:ea typeface="標楷體" panose="03000509000000000000" pitchFamily="65" charset="-120"/>
                <a:cs typeface="Times New Roman" panose="02020603050405020304" pitchFamily="18" charset="0"/>
              </a:rPr>
              <a:t>連續性照護</a:t>
            </a:r>
          </a:p>
          <a:p>
            <a:pPr algn="ctr" eaLnBrk="1" hangingPunct="1">
              <a:lnSpc>
                <a:spcPct val="90000"/>
              </a:lnSpc>
              <a:spcBef>
                <a:spcPct val="10000"/>
              </a:spcBef>
            </a:pPr>
            <a:r>
              <a:rPr lang="zh-TW" altLang="en-US" sz="3200" b="1">
                <a:latin typeface="標楷體" panose="03000509000000000000" pitchFamily="65" charset="-120"/>
                <a:ea typeface="標楷體" panose="03000509000000000000" pitchFamily="65" charset="-120"/>
                <a:cs typeface="Times New Roman" panose="02020603050405020304" pitchFamily="18" charset="0"/>
              </a:rPr>
              <a:t>主動追蹤</a:t>
            </a:r>
          </a:p>
          <a:p>
            <a:pPr algn="ctr" eaLnBrk="1" hangingPunct="1">
              <a:lnSpc>
                <a:spcPct val="90000"/>
              </a:lnSpc>
              <a:spcBef>
                <a:spcPct val="10000"/>
              </a:spcBef>
            </a:pPr>
            <a:endParaRPr lang="en-US" altLang="zh-TW">
              <a:ea typeface="標楷體" panose="03000509000000000000" pitchFamily="65" charset="-120"/>
              <a:cs typeface="Times New Roman" panose="02020603050405020304" pitchFamily="18" charset="0"/>
            </a:endParaRPr>
          </a:p>
        </p:txBody>
      </p:sp>
      <p:sp>
        <p:nvSpPr>
          <p:cNvPr id="7174" name="Text Box 5">
            <a:extLst>
              <a:ext uri="{FF2B5EF4-FFF2-40B4-BE49-F238E27FC236}">
                <a16:creationId xmlns:a16="http://schemas.microsoft.com/office/drawing/2014/main" id="{BE6FC6E9-B002-FBEE-1652-940161854A0F}"/>
              </a:ext>
            </a:extLst>
          </p:cNvPr>
          <p:cNvSpPr txBox="1">
            <a:spLocks noChangeArrowheads="1"/>
          </p:cNvSpPr>
          <p:nvPr/>
        </p:nvSpPr>
        <p:spPr bwMode="auto">
          <a:xfrm>
            <a:off x="1219200" y="3962400"/>
            <a:ext cx="3429000" cy="53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lnSpc>
                <a:spcPct val="90000"/>
              </a:lnSpc>
              <a:spcBef>
                <a:spcPct val="10000"/>
              </a:spcBef>
            </a:pPr>
            <a:r>
              <a:rPr lang="zh-TW" altLang="en-US" sz="3200" b="1">
                <a:latin typeface="標楷體" panose="03000509000000000000" pitchFamily="65" charset="-120"/>
                <a:ea typeface="標楷體" panose="03000509000000000000" pitchFamily="65" charset="-120"/>
              </a:rPr>
              <a:t>論量計酬</a:t>
            </a:r>
            <a:endParaRPr lang="zh-TW" altLang="en-US">
              <a:latin typeface="標楷體" panose="03000509000000000000" pitchFamily="65" charset="-120"/>
              <a:ea typeface="標楷體" panose="03000509000000000000" pitchFamily="65" charset="-120"/>
            </a:endParaRPr>
          </a:p>
        </p:txBody>
      </p:sp>
      <p:sp>
        <p:nvSpPr>
          <p:cNvPr id="7175" name="Text Box 6">
            <a:extLst>
              <a:ext uri="{FF2B5EF4-FFF2-40B4-BE49-F238E27FC236}">
                <a16:creationId xmlns:a16="http://schemas.microsoft.com/office/drawing/2014/main" id="{CC2C2735-0C39-5141-A63B-217711B23950}"/>
              </a:ext>
            </a:extLst>
          </p:cNvPr>
          <p:cNvSpPr txBox="1">
            <a:spLocks noChangeArrowheads="1"/>
          </p:cNvSpPr>
          <p:nvPr/>
        </p:nvSpPr>
        <p:spPr bwMode="auto">
          <a:xfrm>
            <a:off x="5486400" y="3519488"/>
            <a:ext cx="2514600" cy="176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lnSpc>
                <a:spcPct val="90000"/>
              </a:lnSpc>
              <a:spcBef>
                <a:spcPct val="10000"/>
              </a:spcBef>
            </a:pPr>
            <a:r>
              <a:rPr lang="zh-TW" altLang="en-US" sz="3200" b="1">
                <a:latin typeface="標楷體" panose="03000509000000000000" pitchFamily="65" charset="-120"/>
                <a:ea typeface="標楷體" panose="03000509000000000000" pitchFamily="65" charset="-120"/>
              </a:rPr>
              <a:t>論病計酬</a:t>
            </a:r>
            <a:endParaRPr lang="en-US" altLang="zh-TW" sz="3200" b="1">
              <a:latin typeface="標楷體" panose="03000509000000000000" pitchFamily="65" charset="-120"/>
              <a:ea typeface="標楷體" panose="03000509000000000000" pitchFamily="65" charset="-120"/>
            </a:endParaRPr>
          </a:p>
          <a:p>
            <a:pPr algn="ctr" eaLnBrk="1" hangingPunct="1">
              <a:lnSpc>
                <a:spcPct val="90000"/>
              </a:lnSpc>
              <a:spcBef>
                <a:spcPct val="10000"/>
              </a:spcBef>
            </a:pPr>
            <a:r>
              <a:rPr lang="zh-TW" altLang="en-US" sz="3200" b="1">
                <a:latin typeface="標楷體" panose="03000509000000000000" pitchFamily="65" charset="-120"/>
                <a:ea typeface="標楷體" panose="03000509000000000000" pitchFamily="65" charset="-120"/>
              </a:rPr>
              <a:t>論質計酬</a:t>
            </a:r>
            <a:endParaRPr lang="zh-TW" altLang="en-US">
              <a:latin typeface="標楷體" panose="03000509000000000000" pitchFamily="65" charset="-120"/>
              <a:ea typeface="標楷體" panose="03000509000000000000" pitchFamily="65" charset="-120"/>
            </a:endParaRPr>
          </a:p>
          <a:p>
            <a:pPr algn="ctr" eaLnBrk="1" hangingPunct="1">
              <a:lnSpc>
                <a:spcPct val="90000"/>
              </a:lnSpc>
              <a:spcBef>
                <a:spcPct val="10000"/>
              </a:spcBef>
            </a:pPr>
            <a:endParaRPr lang="zh-TW" altLang="en-US"/>
          </a:p>
          <a:p>
            <a:pPr algn="ctr" eaLnBrk="1" hangingPunct="1">
              <a:lnSpc>
                <a:spcPct val="90000"/>
              </a:lnSpc>
              <a:spcBef>
                <a:spcPct val="10000"/>
              </a:spcBef>
            </a:pPr>
            <a:endParaRPr lang="en-US" altLang="zh-TW"/>
          </a:p>
        </p:txBody>
      </p:sp>
      <p:sp>
        <p:nvSpPr>
          <p:cNvPr id="7176" name="AutoShape 7">
            <a:extLst>
              <a:ext uri="{FF2B5EF4-FFF2-40B4-BE49-F238E27FC236}">
                <a16:creationId xmlns:a16="http://schemas.microsoft.com/office/drawing/2014/main" id="{272B8E95-3463-530C-C0A4-7B7B3317E37D}"/>
              </a:ext>
            </a:extLst>
          </p:cNvPr>
          <p:cNvSpPr>
            <a:spLocks noChangeArrowheads="1"/>
          </p:cNvSpPr>
          <p:nvPr/>
        </p:nvSpPr>
        <p:spPr bwMode="auto">
          <a:xfrm>
            <a:off x="4114800" y="2362200"/>
            <a:ext cx="1219200" cy="381000"/>
          </a:xfrm>
          <a:custGeom>
            <a:avLst/>
            <a:gdLst>
              <a:gd name="T0" fmla="*/ 2147483647 w 21600"/>
              <a:gd name="T1" fmla="*/ 0 h 21600"/>
              <a:gd name="T2" fmla="*/ 0 w 21600"/>
              <a:gd name="T3" fmla="*/ 2147483647 h 21600"/>
              <a:gd name="T4" fmla="*/ 2147483647 w 21600"/>
              <a:gd name="T5" fmla="*/ 2147483647 h 21600"/>
              <a:gd name="T6" fmla="*/ 2147483647 w 21600"/>
              <a:gd name="T7" fmla="*/ 2147483647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endParaRPr lang="zh-TW" altLang="en-US"/>
          </a:p>
        </p:txBody>
      </p:sp>
      <p:sp>
        <p:nvSpPr>
          <p:cNvPr id="7177" name="AutoShape 8">
            <a:extLst>
              <a:ext uri="{FF2B5EF4-FFF2-40B4-BE49-F238E27FC236}">
                <a16:creationId xmlns:a16="http://schemas.microsoft.com/office/drawing/2014/main" id="{3733244A-83AC-788A-3451-7D014FB3EAEA}"/>
              </a:ext>
            </a:extLst>
          </p:cNvPr>
          <p:cNvSpPr>
            <a:spLocks noChangeArrowheads="1"/>
          </p:cNvSpPr>
          <p:nvPr/>
        </p:nvSpPr>
        <p:spPr bwMode="auto">
          <a:xfrm>
            <a:off x="4191000" y="4114800"/>
            <a:ext cx="1219200" cy="381000"/>
          </a:xfrm>
          <a:custGeom>
            <a:avLst/>
            <a:gdLst>
              <a:gd name="T0" fmla="*/ 2147483647 w 21600"/>
              <a:gd name="T1" fmla="*/ 0 h 21600"/>
              <a:gd name="T2" fmla="*/ 0 w 21600"/>
              <a:gd name="T3" fmla="*/ 2147483647 h 21600"/>
              <a:gd name="T4" fmla="*/ 2147483647 w 21600"/>
              <a:gd name="T5" fmla="*/ 2147483647 h 21600"/>
              <a:gd name="T6" fmla="*/ 2147483647 w 21600"/>
              <a:gd name="T7" fmla="*/ 2147483647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endParaRPr lang="zh-TW" altLang="en-US"/>
          </a:p>
        </p:txBody>
      </p:sp>
      <p:sp>
        <p:nvSpPr>
          <p:cNvPr id="7178" name="Text Box 9">
            <a:extLst>
              <a:ext uri="{FF2B5EF4-FFF2-40B4-BE49-F238E27FC236}">
                <a16:creationId xmlns:a16="http://schemas.microsoft.com/office/drawing/2014/main" id="{6E027B74-48BB-3879-7EAF-A1B9F60D49D5}"/>
              </a:ext>
            </a:extLst>
          </p:cNvPr>
          <p:cNvSpPr txBox="1">
            <a:spLocks noChangeArrowheads="1"/>
          </p:cNvSpPr>
          <p:nvPr/>
        </p:nvSpPr>
        <p:spPr bwMode="auto">
          <a:xfrm>
            <a:off x="1127125" y="3471863"/>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endParaRPr lang="zh-TW" altLang="zh-TW"/>
          </a:p>
        </p:txBody>
      </p:sp>
      <p:pic>
        <p:nvPicPr>
          <p:cNvPr id="7179" name="Picture 10" descr="C:\Program Files\Common Files\Microsoft Shared\Clipart\cagcat50\BD04972_.WMF">
            <a:extLst>
              <a:ext uri="{FF2B5EF4-FFF2-40B4-BE49-F238E27FC236}">
                <a16:creationId xmlns:a16="http://schemas.microsoft.com/office/drawing/2014/main" id="{3BE68514-0B50-9B21-4D32-2FFF5E4251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38800" y="4495800"/>
            <a:ext cx="2667000" cy="154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80" name="WordArt 11">
            <a:extLst>
              <a:ext uri="{FF2B5EF4-FFF2-40B4-BE49-F238E27FC236}">
                <a16:creationId xmlns:a16="http://schemas.microsoft.com/office/drawing/2014/main" id="{20CC82BC-15B5-C9A3-BBF3-DB54CCA41564}"/>
              </a:ext>
            </a:extLst>
          </p:cNvPr>
          <p:cNvSpPr>
            <a:spLocks noChangeArrowheads="1" noChangeShapeType="1" noTextEdit="1"/>
          </p:cNvSpPr>
          <p:nvPr/>
        </p:nvSpPr>
        <p:spPr bwMode="auto">
          <a:xfrm>
            <a:off x="2590800" y="4800600"/>
            <a:ext cx="2743200" cy="1219200"/>
          </a:xfrm>
          <a:prstGeom prst="rect">
            <a:avLst/>
          </a:prstGeom>
        </p:spPr>
        <p:txBody>
          <a:bodyPr wrap="none" fromWordArt="1">
            <a:prstTxWarp prst="textCascadeUp">
              <a:avLst>
                <a:gd name="adj" fmla="val 44444"/>
              </a:avLst>
            </a:prstTxWarp>
            <a:scene3d>
              <a:camera prst="legacyPerspectiveFront">
                <a:rot lat="20519958" lon="1080000" rev="0"/>
              </a:camera>
              <a:lightRig rig="legacyHarsh2" dir="b"/>
            </a:scene3d>
            <a:sp3d extrusionH="430200" prstMaterial="legacyMatte">
              <a:extrusionClr>
                <a:srgbClr val="FF6600"/>
              </a:extrusionClr>
              <a:contourClr>
                <a:srgbClr val="FFE701"/>
              </a:contourClr>
            </a:sp3d>
          </a:bodyPr>
          <a:lstStyle/>
          <a:p>
            <a:pPr algn="ctr"/>
            <a:r>
              <a:rPr lang="zh-TW" altLang="en-US" sz="3600" kern="10">
                <a:ln w="9525">
                  <a:round/>
                  <a:headEnd/>
                  <a:tailEnd/>
                </a:ln>
                <a:gradFill rotWithShape="1">
                  <a:gsLst>
                    <a:gs pos="0">
                      <a:srgbClr val="FFE701"/>
                    </a:gs>
                    <a:gs pos="100000">
                      <a:srgbClr val="FE3E02"/>
                    </a:gs>
                  </a:gsLst>
                  <a:lin ang="5400000" scaled="1"/>
                </a:gradFill>
                <a:latin typeface="新細明體" panose="02020500000000000000" pitchFamily="18" charset="-120"/>
              </a:rPr>
              <a:t>照護品質提升</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投影片編號版面配置區 5">
            <a:extLst>
              <a:ext uri="{FF2B5EF4-FFF2-40B4-BE49-F238E27FC236}">
                <a16:creationId xmlns:a16="http://schemas.microsoft.com/office/drawing/2014/main" id="{24FDA361-5D85-E70A-4C4A-2EDCD4B9D3C4}"/>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BEA47F02-D374-425B-8D8A-68D72EA21636}" type="slidenum">
              <a:rPr lang="en-US" altLang="zh-TW" sz="1400"/>
              <a:pPr eaLnBrk="1" hangingPunct="1"/>
              <a:t>5</a:t>
            </a:fld>
            <a:endParaRPr lang="en-US" altLang="zh-TW" sz="1400"/>
          </a:p>
        </p:txBody>
      </p:sp>
      <p:sp>
        <p:nvSpPr>
          <p:cNvPr id="8195" name="Rectangle 2">
            <a:extLst>
              <a:ext uri="{FF2B5EF4-FFF2-40B4-BE49-F238E27FC236}">
                <a16:creationId xmlns:a16="http://schemas.microsoft.com/office/drawing/2014/main" id="{3B6555DE-4ACE-243A-225D-16AF70E331AB}"/>
              </a:ext>
            </a:extLst>
          </p:cNvPr>
          <p:cNvSpPr>
            <a:spLocks noChangeArrowheads="1"/>
          </p:cNvSpPr>
          <p:nvPr/>
        </p:nvSpPr>
        <p:spPr bwMode="auto">
          <a:xfrm>
            <a:off x="990600" y="1643063"/>
            <a:ext cx="3200400"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kumimoji="1" sz="2400">
                <a:solidFill>
                  <a:schemeClr val="tx1"/>
                </a:solidFill>
                <a:latin typeface="Times New Roman" panose="02020603050405020304" pitchFamily="18" charset="0"/>
                <a:ea typeface="新細明體" panose="02020500000000000000" pitchFamily="18" charset="-120"/>
              </a:defRPr>
            </a:lvl1pPr>
            <a:lvl2pPr eaLnBrk="0" hangingPunct="0">
              <a:defRPr kumimoji="1" sz="2400">
                <a:solidFill>
                  <a:schemeClr val="tx1"/>
                </a:solidFill>
                <a:latin typeface="Times New Roman" panose="02020603050405020304" pitchFamily="18" charset="0"/>
                <a:ea typeface="新細明體" panose="02020500000000000000" pitchFamily="18" charset="-120"/>
              </a:defRPr>
            </a:lvl2pPr>
            <a:lvl3pPr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lvl="1" eaLnBrk="1" hangingPunct="1">
              <a:spcBef>
                <a:spcPct val="15000"/>
              </a:spcBef>
              <a:buFont typeface="Symbol" panose="05050102010706020507" pitchFamily="18" charset="2"/>
              <a:buNone/>
            </a:pPr>
            <a:endParaRPr lang="en-US" altLang="zh-TW" sz="3200" b="1">
              <a:solidFill>
                <a:srgbClr val="006600"/>
              </a:solidFill>
              <a:latin typeface="標楷體" panose="03000509000000000000" pitchFamily="65" charset="-120"/>
              <a:ea typeface="標楷體" panose="03000509000000000000" pitchFamily="65" charset="-120"/>
            </a:endParaRPr>
          </a:p>
          <a:p>
            <a:pPr lvl="2" eaLnBrk="1" hangingPunct="1">
              <a:spcBef>
                <a:spcPct val="15000"/>
              </a:spcBef>
              <a:buFont typeface="Wingdings" panose="05000000000000000000" pitchFamily="2" charset="2"/>
              <a:buChar char="Ø"/>
            </a:pPr>
            <a:r>
              <a:rPr lang="zh-TW" altLang="en-US" sz="3200" b="1">
                <a:latin typeface="標楷體" panose="03000509000000000000" pitchFamily="65" charset="-120"/>
                <a:ea typeface="標楷體" panose="03000509000000000000" pitchFamily="65" charset="-120"/>
              </a:rPr>
              <a:t>糖尿病</a:t>
            </a:r>
          </a:p>
          <a:p>
            <a:pPr lvl="2" eaLnBrk="1" hangingPunct="1">
              <a:spcBef>
                <a:spcPct val="15000"/>
              </a:spcBef>
              <a:buFont typeface="Wingdings" panose="05000000000000000000" pitchFamily="2" charset="2"/>
              <a:buChar char="Ø"/>
            </a:pPr>
            <a:r>
              <a:rPr lang="zh-TW" altLang="en-US" sz="3200" b="1">
                <a:latin typeface="標楷體" panose="03000509000000000000" pitchFamily="65" charset="-120"/>
                <a:ea typeface="標楷體" panose="03000509000000000000" pitchFamily="65" charset="-120"/>
              </a:rPr>
              <a:t>氣喘</a:t>
            </a:r>
          </a:p>
          <a:p>
            <a:pPr lvl="2" eaLnBrk="1" hangingPunct="1">
              <a:spcBef>
                <a:spcPct val="15000"/>
              </a:spcBef>
              <a:buFont typeface="Wingdings" panose="05000000000000000000" pitchFamily="2" charset="2"/>
              <a:buChar char="Ø"/>
            </a:pPr>
            <a:r>
              <a:rPr lang="zh-TW" altLang="en-US" sz="3200" b="1">
                <a:latin typeface="標楷體" panose="03000509000000000000" pitchFamily="65" charset="-120"/>
                <a:ea typeface="標楷體" panose="03000509000000000000" pitchFamily="65" charset="-120"/>
              </a:rPr>
              <a:t>高血壓</a:t>
            </a:r>
            <a:endParaRPr lang="en-US" altLang="zh-TW" sz="3200" b="1">
              <a:latin typeface="標楷體" panose="03000509000000000000" pitchFamily="65" charset="-120"/>
              <a:ea typeface="標楷體" panose="03000509000000000000" pitchFamily="65" charset="-120"/>
            </a:endParaRPr>
          </a:p>
          <a:p>
            <a:pPr lvl="2" eaLnBrk="1" hangingPunct="1">
              <a:spcBef>
                <a:spcPct val="15000"/>
              </a:spcBef>
              <a:buFont typeface="Wingdings" panose="05000000000000000000" pitchFamily="2" charset="2"/>
              <a:buChar char="Ø"/>
            </a:pPr>
            <a:r>
              <a:rPr lang="zh-TW" altLang="en-US" sz="3200" b="1">
                <a:latin typeface="標楷體" panose="03000509000000000000" pitchFamily="65" charset="-120"/>
                <a:ea typeface="標楷體" panose="03000509000000000000" pitchFamily="65" charset="-120"/>
              </a:rPr>
              <a:t>乳癌</a:t>
            </a:r>
          </a:p>
          <a:p>
            <a:pPr lvl="2" eaLnBrk="1" hangingPunct="1">
              <a:spcBef>
                <a:spcPct val="15000"/>
              </a:spcBef>
              <a:buFont typeface="Wingdings" panose="05000000000000000000" pitchFamily="2" charset="2"/>
              <a:buChar char="Ø"/>
            </a:pPr>
            <a:r>
              <a:rPr lang="zh-TW" altLang="en-US" sz="3200" b="1">
                <a:latin typeface="標楷體" panose="03000509000000000000" pitchFamily="65" charset="-120"/>
                <a:ea typeface="標楷體" panose="03000509000000000000" pitchFamily="65" charset="-120"/>
              </a:rPr>
              <a:t>結核病</a:t>
            </a:r>
          </a:p>
        </p:txBody>
      </p:sp>
      <p:sp>
        <p:nvSpPr>
          <p:cNvPr id="8196" name="Rectangle 3">
            <a:extLst>
              <a:ext uri="{FF2B5EF4-FFF2-40B4-BE49-F238E27FC236}">
                <a16:creationId xmlns:a16="http://schemas.microsoft.com/office/drawing/2014/main" id="{AF945CA2-246E-62B5-5C86-97515C3B8468}"/>
              </a:ext>
            </a:extLst>
          </p:cNvPr>
          <p:cNvSpPr>
            <a:spLocks noChangeArrowheads="1"/>
          </p:cNvSpPr>
          <p:nvPr/>
        </p:nvSpPr>
        <p:spPr bwMode="auto">
          <a:xfrm>
            <a:off x="6096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r>
              <a:rPr lang="zh-TW" altLang="en-US" sz="4000" b="1">
                <a:latin typeface="標楷體" panose="03000509000000000000" pitchFamily="65" charset="-120"/>
                <a:ea typeface="標楷體" panose="03000509000000000000" pitchFamily="65" charset="-120"/>
              </a:rPr>
              <a:t>疾病管理項目</a:t>
            </a:r>
          </a:p>
        </p:txBody>
      </p:sp>
      <p:grpSp>
        <p:nvGrpSpPr>
          <p:cNvPr id="8197" name="群組 19">
            <a:extLst>
              <a:ext uri="{FF2B5EF4-FFF2-40B4-BE49-F238E27FC236}">
                <a16:creationId xmlns:a16="http://schemas.microsoft.com/office/drawing/2014/main" id="{3AFDA8C7-2528-3A08-3411-2C2BE2C7CC7F}"/>
              </a:ext>
            </a:extLst>
          </p:cNvPr>
          <p:cNvGrpSpPr>
            <a:grpSpLocks/>
          </p:cNvGrpSpPr>
          <p:nvPr/>
        </p:nvGrpSpPr>
        <p:grpSpPr bwMode="auto">
          <a:xfrm>
            <a:off x="3657600" y="2571750"/>
            <a:ext cx="533400" cy="2133600"/>
            <a:chOff x="3657600" y="2667000"/>
            <a:chExt cx="533400" cy="2133600"/>
          </a:xfrm>
        </p:grpSpPr>
        <p:sp>
          <p:nvSpPr>
            <p:cNvPr id="8206" name="Line 13">
              <a:extLst>
                <a:ext uri="{FF2B5EF4-FFF2-40B4-BE49-F238E27FC236}">
                  <a16:creationId xmlns:a16="http://schemas.microsoft.com/office/drawing/2014/main" id="{F16519D4-155E-E897-5648-26A6EC85091A}"/>
                </a:ext>
              </a:extLst>
            </p:cNvPr>
            <p:cNvSpPr>
              <a:spLocks noChangeShapeType="1"/>
            </p:cNvSpPr>
            <p:nvPr/>
          </p:nvSpPr>
          <p:spPr bwMode="auto">
            <a:xfrm>
              <a:off x="3657600" y="2667000"/>
              <a:ext cx="533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8207" name="Line 14">
              <a:extLst>
                <a:ext uri="{FF2B5EF4-FFF2-40B4-BE49-F238E27FC236}">
                  <a16:creationId xmlns:a16="http://schemas.microsoft.com/office/drawing/2014/main" id="{17F3A472-B8DA-56B5-4D8E-2AF103C0A0C2}"/>
                </a:ext>
              </a:extLst>
            </p:cNvPr>
            <p:cNvSpPr>
              <a:spLocks noChangeShapeType="1"/>
            </p:cNvSpPr>
            <p:nvPr/>
          </p:nvSpPr>
          <p:spPr bwMode="auto">
            <a:xfrm>
              <a:off x="4191000" y="2667000"/>
              <a:ext cx="0" cy="2133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8208" name="Line 17">
              <a:extLst>
                <a:ext uri="{FF2B5EF4-FFF2-40B4-BE49-F238E27FC236}">
                  <a16:creationId xmlns:a16="http://schemas.microsoft.com/office/drawing/2014/main" id="{F783A0D6-96EA-65E5-3D1A-F9D33F0B39E9}"/>
                </a:ext>
              </a:extLst>
            </p:cNvPr>
            <p:cNvSpPr>
              <a:spLocks noChangeShapeType="1"/>
            </p:cNvSpPr>
            <p:nvPr/>
          </p:nvSpPr>
          <p:spPr bwMode="auto">
            <a:xfrm>
              <a:off x="3657600" y="3200400"/>
              <a:ext cx="533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8209" name="Line 18">
              <a:extLst>
                <a:ext uri="{FF2B5EF4-FFF2-40B4-BE49-F238E27FC236}">
                  <a16:creationId xmlns:a16="http://schemas.microsoft.com/office/drawing/2014/main" id="{2BD48D89-DE6C-4951-38B4-D8E89F8B4471}"/>
                </a:ext>
              </a:extLst>
            </p:cNvPr>
            <p:cNvSpPr>
              <a:spLocks noChangeShapeType="1"/>
            </p:cNvSpPr>
            <p:nvPr/>
          </p:nvSpPr>
          <p:spPr bwMode="auto">
            <a:xfrm>
              <a:off x="3657600" y="3733800"/>
              <a:ext cx="533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8210" name="Line 19">
              <a:extLst>
                <a:ext uri="{FF2B5EF4-FFF2-40B4-BE49-F238E27FC236}">
                  <a16:creationId xmlns:a16="http://schemas.microsoft.com/office/drawing/2014/main" id="{7C402748-953F-224F-B1CF-8205844F0926}"/>
                </a:ext>
              </a:extLst>
            </p:cNvPr>
            <p:cNvSpPr>
              <a:spLocks noChangeShapeType="1"/>
            </p:cNvSpPr>
            <p:nvPr/>
          </p:nvSpPr>
          <p:spPr bwMode="auto">
            <a:xfrm>
              <a:off x="3657600" y="4343400"/>
              <a:ext cx="533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8211" name="Line 20">
              <a:extLst>
                <a:ext uri="{FF2B5EF4-FFF2-40B4-BE49-F238E27FC236}">
                  <a16:creationId xmlns:a16="http://schemas.microsoft.com/office/drawing/2014/main" id="{2C0F2C4E-7EE0-6A35-21BD-7EDA5FC525F2}"/>
                </a:ext>
              </a:extLst>
            </p:cNvPr>
            <p:cNvSpPr>
              <a:spLocks noChangeShapeType="1"/>
            </p:cNvSpPr>
            <p:nvPr/>
          </p:nvSpPr>
          <p:spPr bwMode="auto">
            <a:xfrm>
              <a:off x="3657600" y="4800600"/>
              <a:ext cx="533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zh-TW" altLang="en-US"/>
            </a:p>
          </p:txBody>
        </p:sp>
      </p:grpSp>
      <p:sp>
        <p:nvSpPr>
          <p:cNvPr id="8198" name="Oval 24">
            <a:extLst>
              <a:ext uri="{FF2B5EF4-FFF2-40B4-BE49-F238E27FC236}">
                <a16:creationId xmlns:a16="http://schemas.microsoft.com/office/drawing/2014/main" id="{E0BDD7B0-5B88-A209-4D28-23D3107EB374}"/>
              </a:ext>
            </a:extLst>
          </p:cNvPr>
          <p:cNvSpPr>
            <a:spLocks noChangeArrowheads="1"/>
          </p:cNvSpPr>
          <p:nvPr/>
        </p:nvSpPr>
        <p:spPr bwMode="auto">
          <a:xfrm>
            <a:off x="5486400" y="2133600"/>
            <a:ext cx="2514600" cy="914400"/>
          </a:xfrm>
          <a:prstGeom prst="ellipse">
            <a:avLst/>
          </a:prstGeom>
          <a:solidFill>
            <a:schemeClr val="accent1"/>
          </a:solidFill>
          <a:ln w="9525">
            <a:solidFill>
              <a:schemeClr val="tx1"/>
            </a:solidFill>
            <a:round/>
            <a:headEnd/>
            <a:tailEnd/>
          </a:ln>
        </p:spPr>
        <p:txBody>
          <a:bodyPr wrap="none"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endParaRPr lang="zh-TW" altLang="en-US"/>
          </a:p>
        </p:txBody>
      </p:sp>
      <p:sp>
        <p:nvSpPr>
          <p:cNvPr id="8199" name="Text Box 25">
            <a:extLst>
              <a:ext uri="{FF2B5EF4-FFF2-40B4-BE49-F238E27FC236}">
                <a16:creationId xmlns:a16="http://schemas.microsoft.com/office/drawing/2014/main" id="{A3B0EEC5-C971-8BF7-31E3-C0AB98E4EEE1}"/>
              </a:ext>
            </a:extLst>
          </p:cNvPr>
          <p:cNvSpPr txBox="1">
            <a:spLocks noChangeArrowheads="1"/>
          </p:cNvSpPr>
          <p:nvPr/>
        </p:nvSpPr>
        <p:spPr bwMode="auto">
          <a:xfrm>
            <a:off x="5546725" y="2286000"/>
            <a:ext cx="2682875"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sz="3200" b="1">
                <a:latin typeface="標楷體" panose="03000509000000000000" pitchFamily="65" charset="-120"/>
                <a:ea typeface="標楷體" panose="03000509000000000000" pitchFamily="65" charset="-120"/>
              </a:rPr>
              <a:t>費用影響大</a:t>
            </a:r>
          </a:p>
        </p:txBody>
      </p:sp>
      <p:sp>
        <p:nvSpPr>
          <p:cNvPr id="8200" name="Oval 26">
            <a:extLst>
              <a:ext uri="{FF2B5EF4-FFF2-40B4-BE49-F238E27FC236}">
                <a16:creationId xmlns:a16="http://schemas.microsoft.com/office/drawing/2014/main" id="{09546900-A17B-E2A4-455F-E6674015D1A1}"/>
              </a:ext>
            </a:extLst>
          </p:cNvPr>
          <p:cNvSpPr>
            <a:spLocks noChangeArrowheads="1"/>
          </p:cNvSpPr>
          <p:nvPr/>
        </p:nvSpPr>
        <p:spPr bwMode="auto">
          <a:xfrm>
            <a:off x="5486400" y="3200400"/>
            <a:ext cx="2514600" cy="914400"/>
          </a:xfrm>
          <a:prstGeom prst="ellipse">
            <a:avLst/>
          </a:prstGeom>
          <a:solidFill>
            <a:schemeClr val="accent1"/>
          </a:solidFill>
          <a:ln w="9525">
            <a:solidFill>
              <a:schemeClr val="tx1"/>
            </a:solidFill>
            <a:round/>
            <a:headEnd/>
            <a:tailEnd/>
          </a:ln>
        </p:spPr>
        <p:txBody>
          <a:bodyPr wrap="none"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endParaRPr lang="zh-TW" altLang="en-US"/>
          </a:p>
        </p:txBody>
      </p:sp>
      <p:sp>
        <p:nvSpPr>
          <p:cNvPr id="8201" name="Text Box 27">
            <a:extLst>
              <a:ext uri="{FF2B5EF4-FFF2-40B4-BE49-F238E27FC236}">
                <a16:creationId xmlns:a16="http://schemas.microsoft.com/office/drawing/2014/main" id="{64E81E61-4CDC-59DF-F7FA-FFD59B88EE0F}"/>
              </a:ext>
            </a:extLst>
          </p:cNvPr>
          <p:cNvSpPr txBox="1">
            <a:spLocks noChangeArrowheads="1"/>
          </p:cNvSpPr>
          <p:nvPr/>
        </p:nvSpPr>
        <p:spPr bwMode="auto">
          <a:xfrm>
            <a:off x="5546725" y="3352800"/>
            <a:ext cx="2682875"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sz="3200" b="1">
                <a:latin typeface="標楷體" panose="03000509000000000000" pitchFamily="65" charset="-120"/>
                <a:ea typeface="標楷體" panose="03000509000000000000" pitchFamily="65" charset="-120"/>
              </a:rPr>
              <a:t>罹病人數多</a:t>
            </a:r>
          </a:p>
        </p:txBody>
      </p:sp>
      <p:sp>
        <p:nvSpPr>
          <p:cNvPr id="8202" name="Oval 28">
            <a:extLst>
              <a:ext uri="{FF2B5EF4-FFF2-40B4-BE49-F238E27FC236}">
                <a16:creationId xmlns:a16="http://schemas.microsoft.com/office/drawing/2014/main" id="{E9009B31-3BFE-5446-8307-90ED992D7503}"/>
              </a:ext>
            </a:extLst>
          </p:cNvPr>
          <p:cNvSpPr>
            <a:spLocks noChangeArrowheads="1"/>
          </p:cNvSpPr>
          <p:nvPr/>
        </p:nvSpPr>
        <p:spPr bwMode="auto">
          <a:xfrm>
            <a:off x="4724400" y="4267200"/>
            <a:ext cx="4114800" cy="990600"/>
          </a:xfrm>
          <a:prstGeom prst="ellipse">
            <a:avLst/>
          </a:prstGeom>
          <a:solidFill>
            <a:schemeClr val="accent1"/>
          </a:solidFill>
          <a:ln w="9525">
            <a:solidFill>
              <a:schemeClr val="tx1"/>
            </a:solidFill>
            <a:round/>
            <a:headEnd/>
            <a:tailEnd/>
          </a:ln>
        </p:spPr>
        <p:txBody>
          <a:bodyPr wrap="none"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endParaRPr lang="zh-TW" altLang="en-US"/>
          </a:p>
        </p:txBody>
      </p:sp>
      <p:sp>
        <p:nvSpPr>
          <p:cNvPr id="8203" name="Text Box 29">
            <a:extLst>
              <a:ext uri="{FF2B5EF4-FFF2-40B4-BE49-F238E27FC236}">
                <a16:creationId xmlns:a16="http://schemas.microsoft.com/office/drawing/2014/main" id="{CCB87813-DF8E-2442-D9B8-D6C37933C2AD}"/>
              </a:ext>
            </a:extLst>
          </p:cNvPr>
          <p:cNvSpPr txBox="1">
            <a:spLocks noChangeArrowheads="1"/>
          </p:cNvSpPr>
          <p:nvPr/>
        </p:nvSpPr>
        <p:spPr bwMode="auto">
          <a:xfrm>
            <a:off x="4800600" y="4495800"/>
            <a:ext cx="38862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sz="3200" b="1">
                <a:latin typeface="標楷體" panose="03000509000000000000" pitchFamily="65" charset="-120"/>
                <a:ea typeface="標楷體" panose="03000509000000000000" pitchFamily="65" charset="-120"/>
              </a:rPr>
              <a:t>照護模式有改善空間</a:t>
            </a:r>
          </a:p>
        </p:txBody>
      </p:sp>
      <p:sp>
        <p:nvSpPr>
          <p:cNvPr id="19" name="橢圓形圖說文字 18">
            <a:extLst>
              <a:ext uri="{FF2B5EF4-FFF2-40B4-BE49-F238E27FC236}">
                <a16:creationId xmlns:a16="http://schemas.microsoft.com/office/drawing/2014/main" id="{4AED8EF0-9223-8EAD-6FB4-01B7D4412DB0}"/>
              </a:ext>
            </a:extLst>
          </p:cNvPr>
          <p:cNvSpPr/>
          <p:nvPr/>
        </p:nvSpPr>
        <p:spPr>
          <a:xfrm>
            <a:off x="142875" y="4929188"/>
            <a:ext cx="2286000" cy="1071562"/>
          </a:xfrm>
          <a:prstGeom prst="wedgeEllipseCallout">
            <a:avLst>
              <a:gd name="adj1" fmla="val 47272"/>
              <a:gd name="adj2" fmla="val -42842"/>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8205" name="矩形 16">
            <a:extLst>
              <a:ext uri="{FF2B5EF4-FFF2-40B4-BE49-F238E27FC236}">
                <a16:creationId xmlns:a16="http://schemas.microsoft.com/office/drawing/2014/main" id="{694E6BA7-BB87-FC6C-7BFD-22D4D87034D4}"/>
              </a:ext>
            </a:extLst>
          </p:cNvPr>
          <p:cNvSpPr>
            <a:spLocks noChangeArrowheads="1"/>
          </p:cNvSpPr>
          <p:nvPr/>
        </p:nvSpPr>
        <p:spPr bwMode="auto">
          <a:xfrm>
            <a:off x="-142875" y="5072063"/>
            <a:ext cx="278606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r>
              <a:rPr lang="zh-TW" altLang="en-US" sz="1800" b="1">
                <a:solidFill>
                  <a:srgbClr val="0000FF"/>
                </a:solidFill>
                <a:latin typeface="標楷體" panose="03000509000000000000" pitchFamily="65" charset="-120"/>
                <a:ea typeface="標楷體" panose="03000509000000000000" pitchFamily="65" charset="-120"/>
              </a:rPr>
              <a:t>照護率達</a:t>
            </a:r>
            <a:r>
              <a:rPr lang="en-US" altLang="zh-TW" sz="1800" b="1">
                <a:solidFill>
                  <a:srgbClr val="0000FF"/>
                </a:solidFill>
                <a:latin typeface="標楷體" panose="03000509000000000000" pitchFamily="65" charset="-120"/>
                <a:ea typeface="標楷體" panose="03000509000000000000" pitchFamily="65" charset="-120"/>
              </a:rPr>
              <a:t>92%</a:t>
            </a:r>
          </a:p>
          <a:p>
            <a:pPr algn="ctr" eaLnBrk="1" hangingPunct="1"/>
            <a:r>
              <a:rPr lang="zh-TW" altLang="en-US" sz="1800" b="1">
                <a:solidFill>
                  <a:srgbClr val="0000FF"/>
                </a:solidFill>
                <a:latin typeface="標楷體" panose="03000509000000000000" pitchFamily="65" charset="-120"/>
                <a:ea typeface="標楷體" panose="03000509000000000000" pitchFamily="65" charset="-120"/>
              </a:rPr>
              <a:t>於</a:t>
            </a:r>
            <a:r>
              <a:rPr lang="en-US" altLang="zh-TW" sz="1800" b="1">
                <a:solidFill>
                  <a:srgbClr val="0000FF"/>
                </a:solidFill>
                <a:latin typeface="標楷體" panose="03000509000000000000" pitchFamily="65" charset="-120"/>
                <a:ea typeface="標楷體" panose="03000509000000000000" pitchFamily="65" charset="-120"/>
              </a:rPr>
              <a:t>97</a:t>
            </a:r>
            <a:r>
              <a:rPr lang="zh-TW" altLang="en-US" sz="1800" b="1">
                <a:solidFill>
                  <a:srgbClr val="0000FF"/>
                </a:solidFill>
                <a:latin typeface="標楷體" panose="03000509000000000000" pitchFamily="65" charset="-120"/>
                <a:ea typeface="標楷體" panose="03000509000000000000" pitchFamily="65" charset="-120"/>
              </a:rPr>
              <a:t>年導入支付標準</a:t>
            </a:r>
            <a:endParaRPr lang="zh-TW" altLang="en-US" sz="1800" b="1">
              <a:solidFill>
                <a:srgbClr val="0000FF"/>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投影片編號版面配置區 5">
            <a:extLst>
              <a:ext uri="{FF2B5EF4-FFF2-40B4-BE49-F238E27FC236}">
                <a16:creationId xmlns:a16="http://schemas.microsoft.com/office/drawing/2014/main" id="{1335198D-8B23-D06A-6181-CEA3201E8462}"/>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4A14A297-DE18-4C00-AEEC-774905EFA0A7}" type="slidenum">
              <a:rPr lang="en-US" altLang="zh-TW" sz="1400"/>
              <a:pPr eaLnBrk="1" hangingPunct="1"/>
              <a:t>6</a:t>
            </a:fld>
            <a:endParaRPr lang="en-US" altLang="zh-TW" sz="1400"/>
          </a:p>
        </p:txBody>
      </p:sp>
      <p:sp>
        <p:nvSpPr>
          <p:cNvPr id="5" name="標題 1">
            <a:extLst>
              <a:ext uri="{FF2B5EF4-FFF2-40B4-BE49-F238E27FC236}">
                <a16:creationId xmlns:a16="http://schemas.microsoft.com/office/drawing/2014/main" id="{D7806811-B7D8-25AF-58F9-374260CB3125}"/>
              </a:ext>
            </a:extLst>
          </p:cNvPr>
          <p:cNvSpPr txBox="1">
            <a:spLocks/>
          </p:cNvSpPr>
          <p:nvPr/>
        </p:nvSpPr>
        <p:spPr bwMode="auto">
          <a:xfrm>
            <a:off x="685800" y="642938"/>
            <a:ext cx="7772400" cy="1143000"/>
          </a:xfrm>
          <a:prstGeom prst="rect">
            <a:avLst/>
          </a:prstGeom>
          <a:noFill/>
          <a:ln w="9525">
            <a:noFill/>
            <a:miter lim="800000"/>
            <a:headEnd/>
            <a:tailEnd/>
          </a:ln>
        </p:spPr>
        <p:txBody>
          <a:bodyPr anchor="ctr"/>
          <a:lstStyle/>
          <a:p>
            <a:pPr algn="ctr" eaLnBrk="0" hangingPunct="0">
              <a:defRPr/>
            </a:pPr>
            <a:r>
              <a:rPr lang="zh-TW" altLang="en-US" sz="4000" b="1" kern="0" dirty="0">
                <a:solidFill>
                  <a:srgbClr val="000000"/>
                </a:solidFill>
                <a:latin typeface="+mj-lt"/>
                <a:ea typeface="標楷體" pitchFamily="65" charset="-120"/>
                <a:cs typeface="+mj-cs"/>
              </a:rPr>
              <a:t>預算來源</a:t>
            </a:r>
            <a:endParaRPr lang="zh-TW" altLang="en-US" sz="3000" b="1" kern="0" dirty="0">
              <a:solidFill>
                <a:srgbClr val="000000"/>
              </a:solidFill>
              <a:latin typeface="+mj-lt"/>
              <a:ea typeface="標楷體" pitchFamily="65" charset="-120"/>
              <a:cs typeface="+mj-cs"/>
            </a:endParaRPr>
          </a:p>
        </p:txBody>
      </p:sp>
      <p:sp>
        <p:nvSpPr>
          <p:cNvPr id="9220" name="內容版面配置區 2">
            <a:extLst>
              <a:ext uri="{FF2B5EF4-FFF2-40B4-BE49-F238E27FC236}">
                <a16:creationId xmlns:a16="http://schemas.microsoft.com/office/drawing/2014/main" id="{0E62CD0B-EBDE-76C7-E793-14BFDE6B8701}"/>
              </a:ext>
            </a:extLst>
          </p:cNvPr>
          <p:cNvSpPr>
            <a:spLocks noGrp="1"/>
          </p:cNvSpPr>
          <p:nvPr>
            <p:ph idx="1"/>
          </p:nvPr>
        </p:nvSpPr>
        <p:spPr>
          <a:xfrm>
            <a:off x="571500" y="1743075"/>
            <a:ext cx="8286750" cy="4114800"/>
          </a:xfrm>
        </p:spPr>
        <p:txBody>
          <a:bodyPr/>
          <a:lstStyle/>
          <a:p>
            <a:pPr>
              <a:spcBef>
                <a:spcPct val="0"/>
              </a:spcBef>
              <a:buFont typeface="Wingdings" panose="05000000000000000000" pitchFamily="2" charset="2"/>
              <a:buChar char="Ø"/>
            </a:pPr>
            <a:r>
              <a:rPr lang="zh-TW" altLang="en-US" sz="3600">
                <a:latin typeface="標楷體" panose="03000509000000000000" pitchFamily="65" charset="-120"/>
                <a:ea typeface="標楷體" panose="03000509000000000000" pitchFamily="65" charset="-120"/>
              </a:rPr>
              <a:t>每年協商總額預算</a:t>
            </a:r>
            <a:r>
              <a:rPr lang="en-US" altLang="zh-TW" sz="3600">
                <a:latin typeface="標楷體" panose="03000509000000000000" pitchFamily="65" charset="-120"/>
                <a:ea typeface="標楷體" panose="03000509000000000000" pitchFamily="65" charset="-120"/>
              </a:rPr>
              <a:t>-</a:t>
            </a:r>
            <a:r>
              <a:rPr lang="zh-TW" altLang="en-US" sz="3600">
                <a:latin typeface="標楷體" panose="03000509000000000000" pitchFamily="65" charset="-120"/>
                <a:ea typeface="標楷體" panose="03000509000000000000" pitchFamily="65" charset="-120"/>
              </a:rPr>
              <a:t>其他部門專款項目</a:t>
            </a:r>
            <a:endParaRPr lang="en-US" altLang="zh-TW" sz="3600">
              <a:latin typeface="標楷體" panose="03000509000000000000" pitchFamily="65" charset="-120"/>
              <a:ea typeface="標楷體" panose="03000509000000000000" pitchFamily="65" charset="-120"/>
            </a:endParaRPr>
          </a:p>
          <a:p>
            <a:pPr>
              <a:spcBef>
                <a:spcPct val="0"/>
              </a:spcBef>
              <a:buFontTx/>
              <a:buNone/>
            </a:pPr>
            <a:r>
              <a:rPr lang="zh-TW" altLang="en-US">
                <a:latin typeface="標楷體" panose="03000509000000000000" pitchFamily="65" charset="-120"/>
                <a:ea typeface="標楷體" panose="03000509000000000000" pitchFamily="65" charset="-120"/>
              </a:rPr>
              <a:t>  醫療給付改善方案</a:t>
            </a:r>
            <a:r>
              <a:rPr lang="en-US" altLang="zh-TW">
                <a:latin typeface="標楷體" panose="03000509000000000000" pitchFamily="65" charset="-120"/>
                <a:ea typeface="標楷體" panose="03000509000000000000" pitchFamily="65" charset="-120"/>
              </a:rPr>
              <a:t>(</a:t>
            </a:r>
            <a:r>
              <a:rPr lang="zh-TW" altLang="en-US">
                <a:latin typeface="標楷體" panose="03000509000000000000" pitchFamily="65" charset="-120"/>
                <a:ea typeface="標楷體" panose="03000509000000000000" pitchFamily="65" charset="-120"/>
              </a:rPr>
              <a:t>論質計酬</a:t>
            </a:r>
            <a:r>
              <a:rPr lang="en-US" altLang="zh-TW">
                <a:latin typeface="標楷體" panose="03000509000000000000" pitchFamily="65" charset="-120"/>
                <a:ea typeface="標楷體" panose="03000509000000000000" pitchFamily="65" charset="-120"/>
              </a:rPr>
              <a:t>)</a:t>
            </a:r>
          </a:p>
          <a:p>
            <a:pPr>
              <a:spcBef>
                <a:spcPct val="0"/>
              </a:spcBef>
              <a:buFontTx/>
              <a:buNone/>
            </a:pPr>
            <a:r>
              <a:rPr lang="en-US" altLang="zh-TW">
                <a:latin typeface="標楷體" panose="03000509000000000000" pitchFamily="65" charset="-120"/>
                <a:ea typeface="標楷體" panose="03000509000000000000" pitchFamily="65" charset="-120"/>
              </a:rPr>
              <a:t>  </a:t>
            </a:r>
            <a:endParaRPr lang="en-US" altLang="zh-TW" sz="2000">
              <a:latin typeface="標楷體" panose="03000509000000000000" pitchFamily="65" charset="-120"/>
              <a:ea typeface="標楷體" panose="03000509000000000000" pitchFamily="65" charset="-120"/>
            </a:endParaRPr>
          </a:p>
          <a:p>
            <a:pPr>
              <a:spcBef>
                <a:spcPct val="0"/>
              </a:spcBef>
              <a:buFont typeface="Wingdings" panose="05000000000000000000" pitchFamily="2" charset="2"/>
              <a:buChar char="Ø"/>
            </a:pPr>
            <a:r>
              <a:rPr lang="zh-TW" altLang="en-US" sz="3600">
                <a:latin typeface="標楷體" panose="03000509000000000000" pitchFamily="65" charset="-120"/>
                <a:ea typeface="標楷體" panose="03000509000000000000" pitchFamily="65" charset="-120"/>
              </a:rPr>
              <a:t>本方案依健保法第</a:t>
            </a:r>
            <a:r>
              <a:rPr lang="en-US" altLang="zh-TW" sz="3600">
                <a:latin typeface="標楷體" panose="03000509000000000000" pitchFamily="65" charset="-120"/>
                <a:ea typeface="標楷體" panose="03000509000000000000" pitchFamily="65" charset="-120"/>
              </a:rPr>
              <a:t>49</a:t>
            </a:r>
            <a:r>
              <a:rPr lang="zh-TW" altLang="en-US" sz="3600">
                <a:latin typeface="標楷體" panose="03000509000000000000" pitchFamily="65" charset="-120"/>
                <a:ea typeface="標楷體" panose="03000509000000000000" pitchFamily="65" charset="-120"/>
              </a:rPr>
              <a:t>條及</a:t>
            </a:r>
            <a:r>
              <a:rPr lang="en-US" altLang="zh-TW" sz="3600">
                <a:latin typeface="標楷體" panose="03000509000000000000" pitchFamily="65" charset="-120"/>
                <a:ea typeface="標楷體" panose="03000509000000000000" pitchFamily="65" charset="-120"/>
              </a:rPr>
              <a:t>51</a:t>
            </a:r>
            <a:r>
              <a:rPr lang="zh-TW" altLang="en-US" sz="3600">
                <a:latin typeface="標楷體" panose="03000509000000000000" pitchFamily="65" charset="-120"/>
                <a:ea typeface="標楷體" panose="03000509000000000000" pitchFamily="65" charset="-120"/>
              </a:rPr>
              <a:t>條規定：</a:t>
            </a:r>
            <a:endParaRPr lang="en-US" altLang="zh-TW" sz="3600">
              <a:latin typeface="標楷體" panose="03000509000000000000" pitchFamily="65" charset="-120"/>
              <a:ea typeface="標楷體" panose="03000509000000000000" pitchFamily="65" charset="-120"/>
            </a:endParaRPr>
          </a:p>
          <a:p>
            <a:pPr>
              <a:spcBef>
                <a:spcPct val="0"/>
              </a:spcBef>
              <a:buFontTx/>
              <a:buNone/>
            </a:pPr>
            <a:r>
              <a:rPr lang="en-US" altLang="zh-TW" sz="3600">
                <a:latin typeface="標楷體" panose="03000509000000000000" pitchFamily="65" charset="-120"/>
                <a:ea typeface="標楷體" panose="03000509000000000000" pitchFamily="65" charset="-120"/>
              </a:rPr>
              <a:t>  </a:t>
            </a:r>
            <a:r>
              <a:rPr lang="zh-TW" altLang="en-US">
                <a:latin typeface="標楷體" panose="03000509000000000000" pitchFamily="65" charset="-120"/>
                <a:ea typeface="標楷體" panose="03000509000000000000" pitchFamily="65" charset="-120"/>
              </a:rPr>
              <a:t>需經全民健康保險醫療費用協定委員會通  </a:t>
            </a:r>
            <a:endParaRPr lang="en-US" altLang="zh-TW">
              <a:latin typeface="標楷體" panose="03000509000000000000" pitchFamily="65" charset="-120"/>
              <a:ea typeface="標楷體" panose="03000509000000000000" pitchFamily="65" charset="-120"/>
            </a:endParaRPr>
          </a:p>
          <a:p>
            <a:pPr>
              <a:spcBef>
                <a:spcPct val="0"/>
              </a:spcBef>
              <a:buFontTx/>
              <a:buNone/>
            </a:pPr>
            <a:r>
              <a:rPr lang="zh-TW" altLang="en-US">
                <a:latin typeface="標楷體" panose="03000509000000000000" pitchFamily="65" charset="-120"/>
                <a:ea typeface="標楷體" panose="03000509000000000000" pitchFamily="65" charset="-120"/>
              </a:rPr>
              <a:t>  過預算，並經全民健康保險醫療給付協議會議通過，報請行政院衛生署核定後實施。</a:t>
            </a:r>
            <a:r>
              <a:rPr lang="en-US" altLang="zh-TW" sz="3600">
                <a:solidFill>
                  <a:schemeClr val="accent2"/>
                </a:solidFill>
                <a:latin typeface="標楷體" panose="03000509000000000000" pitchFamily="65" charset="-120"/>
                <a:ea typeface="標楷體" panose="03000509000000000000" pitchFamily="65" charset="-120"/>
              </a:rPr>
              <a:t> </a:t>
            </a:r>
            <a:endParaRPr lang="en-US" altLang="zh-TW" sz="3600">
              <a:latin typeface="標楷體" panose="03000509000000000000" pitchFamily="65" charset="-120"/>
              <a:ea typeface="標楷體" panose="03000509000000000000" pitchFamily="65" charset="-12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投影片編號版面配置區 3">
            <a:extLst>
              <a:ext uri="{FF2B5EF4-FFF2-40B4-BE49-F238E27FC236}">
                <a16:creationId xmlns:a16="http://schemas.microsoft.com/office/drawing/2014/main" id="{260ECDF9-739C-3CF9-CEDE-CBC9167737E5}"/>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7BA5DFDA-3E6A-47C5-A8B8-4530FB8F8E5A}" type="slidenum">
              <a:rPr lang="en-US" altLang="zh-TW" sz="1400"/>
              <a:pPr eaLnBrk="1" hangingPunct="1"/>
              <a:t>7</a:t>
            </a:fld>
            <a:endParaRPr lang="en-US" altLang="zh-TW" sz="1400"/>
          </a:p>
        </p:txBody>
      </p:sp>
      <p:sp>
        <p:nvSpPr>
          <p:cNvPr id="10243" name="Rectangle 2">
            <a:extLst>
              <a:ext uri="{FF2B5EF4-FFF2-40B4-BE49-F238E27FC236}">
                <a16:creationId xmlns:a16="http://schemas.microsoft.com/office/drawing/2014/main" id="{1CF3DB64-194D-B013-C057-D563AA2AFABB}"/>
              </a:ext>
            </a:extLst>
          </p:cNvPr>
          <p:cNvSpPr>
            <a:spLocks noChangeArrowheads="1"/>
          </p:cNvSpPr>
          <p:nvPr/>
        </p:nvSpPr>
        <p:spPr bwMode="auto">
          <a:xfrm>
            <a:off x="685800" y="5715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r>
              <a:rPr lang="zh-TW" altLang="en-US" sz="4000" b="1">
                <a:latin typeface="標楷體" panose="03000509000000000000" pitchFamily="65" charset="-120"/>
                <a:ea typeface="標楷體" panose="03000509000000000000" pitchFamily="65" charset="-120"/>
              </a:rPr>
              <a:t>醫療給付改善方案辦理流程</a:t>
            </a:r>
          </a:p>
        </p:txBody>
      </p:sp>
      <p:grpSp>
        <p:nvGrpSpPr>
          <p:cNvPr id="10244" name="Group 3">
            <a:extLst>
              <a:ext uri="{FF2B5EF4-FFF2-40B4-BE49-F238E27FC236}">
                <a16:creationId xmlns:a16="http://schemas.microsoft.com/office/drawing/2014/main" id="{599982F1-74CB-C82F-E4C5-8D32521D5266}"/>
              </a:ext>
            </a:extLst>
          </p:cNvPr>
          <p:cNvGrpSpPr>
            <a:grpSpLocks/>
          </p:cNvGrpSpPr>
          <p:nvPr/>
        </p:nvGrpSpPr>
        <p:grpSpPr bwMode="auto">
          <a:xfrm>
            <a:off x="3429000" y="1828800"/>
            <a:ext cx="2673350" cy="611188"/>
            <a:chOff x="1392" y="1152"/>
            <a:chExt cx="1987" cy="487"/>
          </a:xfrm>
        </p:grpSpPr>
        <p:sp>
          <p:nvSpPr>
            <p:cNvPr id="10289" name="Rectangle 4">
              <a:extLst>
                <a:ext uri="{FF2B5EF4-FFF2-40B4-BE49-F238E27FC236}">
                  <a16:creationId xmlns:a16="http://schemas.microsoft.com/office/drawing/2014/main" id="{E958FEC3-F5F8-BE7F-1287-31B74EB469E3}"/>
                </a:ext>
              </a:extLst>
            </p:cNvPr>
            <p:cNvSpPr>
              <a:spLocks noChangeArrowheads="1"/>
            </p:cNvSpPr>
            <p:nvPr/>
          </p:nvSpPr>
          <p:spPr bwMode="auto">
            <a:xfrm>
              <a:off x="1392" y="1152"/>
              <a:ext cx="1968" cy="48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endParaRPr lang="zh-TW" altLang="en-US"/>
            </a:p>
          </p:txBody>
        </p:sp>
        <p:sp>
          <p:nvSpPr>
            <p:cNvPr id="10290" name="Text Box 5">
              <a:extLst>
                <a:ext uri="{FF2B5EF4-FFF2-40B4-BE49-F238E27FC236}">
                  <a16:creationId xmlns:a16="http://schemas.microsoft.com/office/drawing/2014/main" id="{DD9DC6E6-4EDD-7177-2914-C8705C445570}"/>
                </a:ext>
              </a:extLst>
            </p:cNvPr>
            <p:cNvSpPr txBox="1">
              <a:spLocks noChangeArrowheads="1"/>
            </p:cNvSpPr>
            <p:nvPr/>
          </p:nvSpPr>
          <p:spPr bwMode="auto">
            <a:xfrm>
              <a:off x="1430" y="1275"/>
              <a:ext cx="1949" cy="3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a:ea typeface="標楷體" panose="03000509000000000000" pitchFamily="65" charset="-120"/>
                </a:rPr>
                <a:t>各界建議試辦項目</a:t>
              </a:r>
            </a:p>
          </p:txBody>
        </p:sp>
      </p:grpSp>
      <p:grpSp>
        <p:nvGrpSpPr>
          <p:cNvPr id="10245" name="Group 6">
            <a:extLst>
              <a:ext uri="{FF2B5EF4-FFF2-40B4-BE49-F238E27FC236}">
                <a16:creationId xmlns:a16="http://schemas.microsoft.com/office/drawing/2014/main" id="{04260034-D5F5-9F5C-39BE-F6E2BBDA9D9D}"/>
              </a:ext>
            </a:extLst>
          </p:cNvPr>
          <p:cNvGrpSpPr>
            <a:grpSpLocks/>
          </p:cNvGrpSpPr>
          <p:nvPr/>
        </p:nvGrpSpPr>
        <p:grpSpPr bwMode="auto">
          <a:xfrm>
            <a:off x="6248400" y="1828800"/>
            <a:ext cx="2057400" cy="612775"/>
            <a:chOff x="1392" y="1152"/>
            <a:chExt cx="1968" cy="483"/>
          </a:xfrm>
        </p:grpSpPr>
        <p:sp>
          <p:nvSpPr>
            <p:cNvPr id="10287" name="Rectangle 7">
              <a:extLst>
                <a:ext uri="{FF2B5EF4-FFF2-40B4-BE49-F238E27FC236}">
                  <a16:creationId xmlns:a16="http://schemas.microsoft.com/office/drawing/2014/main" id="{623F8D00-E68F-2138-908C-121C294485A2}"/>
                </a:ext>
              </a:extLst>
            </p:cNvPr>
            <p:cNvSpPr>
              <a:spLocks noChangeArrowheads="1"/>
            </p:cNvSpPr>
            <p:nvPr/>
          </p:nvSpPr>
          <p:spPr bwMode="auto">
            <a:xfrm>
              <a:off x="1392" y="1152"/>
              <a:ext cx="1968" cy="48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endParaRPr lang="zh-TW" altLang="en-US"/>
            </a:p>
          </p:txBody>
        </p:sp>
        <p:sp>
          <p:nvSpPr>
            <p:cNvPr id="10288" name="Text Box 8">
              <a:extLst>
                <a:ext uri="{FF2B5EF4-FFF2-40B4-BE49-F238E27FC236}">
                  <a16:creationId xmlns:a16="http://schemas.microsoft.com/office/drawing/2014/main" id="{649B1B1B-68AF-A004-D814-BFF5D7459B41}"/>
                </a:ext>
              </a:extLst>
            </p:cNvPr>
            <p:cNvSpPr txBox="1">
              <a:spLocks noChangeArrowheads="1"/>
            </p:cNvSpPr>
            <p:nvPr/>
          </p:nvSpPr>
          <p:spPr bwMode="auto">
            <a:xfrm>
              <a:off x="1431" y="1275"/>
              <a:ext cx="1926"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a:ea typeface="標楷體" panose="03000509000000000000" pitchFamily="65" charset="-120"/>
                </a:rPr>
                <a:t>學者專家意見</a:t>
              </a:r>
            </a:p>
          </p:txBody>
        </p:sp>
      </p:grpSp>
      <p:grpSp>
        <p:nvGrpSpPr>
          <p:cNvPr id="10246" name="Group 9">
            <a:extLst>
              <a:ext uri="{FF2B5EF4-FFF2-40B4-BE49-F238E27FC236}">
                <a16:creationId xmlns:a16="http://schemas.microsoft.com/office/drawing/2014/main" id="{DF7E8D25-DB1A-5BCC-767C-86D8DE596A28}"/>
              </a:ext>
            </a:extLst>
          </p:cNvPr>
          <p:cNvGrpSpPr>
            <a:grpSpLocks/>
          </p:cNvGrpSpPr>
          <p:nvPr/>
        </p:nvGrpSpPr>
        <p:grpSpPr bwMode="auto">
          <a:xfrm>
            <a:off x="990600" y="1828800"/>
            <a:ext cx="2209800" cy="612775"/>
            <a:chOff x="1392" y="1152"/>
            <a:chExt cx="1968" cy="483"/>
          </a:xfrm>
        </p:grpSpPr>
        <p:sp>
          <p:nvSpPr>
            <p:cNvPr id="10285" name="Rectangle 10">
              <a:extLst>
                <a:ext uri="{FF2B5EF4-FFF2-40B4-BE49-F238E27FC236}">
                  <a16:creationId xmlns:a16="http://schemas.microsoft.com/office/drawing/2014/main" id="{B3A1BD8E-80B0-4842-42A6-B6861D3DD3DC}"/>
                </a:ext>
              </a:extLst>
            </p:cNvPr>
            <p:cNvSpPr>
              <a:spLocks noChangeArrowheads="1"/>
            </p:cNvSpPr>
            <p:nvPr/>
          </p:nvSpPr>
          <p:spPr bwMode="auto">
            <a:xfrm>
              <a:off x="1392" y="1152"/>
              <a:ext cx="1968" cy="48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endParaRPr lang="zh-TW" altLang="en-US"/>
            </a:p>
          </p:txBody>
        </p:sp>
        <p:sp>
          <p:nvSpPr>
            <p:cNvPr id="10286" name="Text Box 11">
              <a:extLst>
                <a:ext uri="{FF2B5EF4-FFF2-40B4-BE49-F238E27FC236}">
                  <a16:creationId xmlns:a16="http://schemas.microsoft.com/office/drawing/2014/main" id="{0639AE1E-635D-CF33-3624-4B6FFC2FAB10}"/>
                </a:ext>
              </a:extLst>
            </p:cNvPr>
            <p:cNvSpPr txBox="1">
              <a:spLocks noChangeArrowheads="1"/>
            </p:cNvSpPr>
            <p:nvPr/>
          </p:nvSpPr>
          <p:spPr bwMode="auto">
            <a:xfrm>
              <a:off x="1432" y="1275"/>
              <a:ext cx="1792"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a:ea typeface="標楷體" panose="03000509000000000000" pitchFamily="65" charset="-120"/>
                </a:rPr>
                <a:t>學會團體意見</a:t>
              </a:r>
            </a:p>
          </p:txBody>
        </p:sp>
      </p:grpSp>
      <p:sp>
        <p:nvSpPr>
          <p:cNvPr id="10247" name="Line 12">
            <a:extLst>
              <a:ext uri="{FF2B5EF4-FFF2-40B4-BE49-F238E27FC236}">
                <a16:creationId xmlns:a16="http://schemas.microsoft.com/office/drawing/2014/main" id="{CF0EF3BA-8145-A1BB-CFC4-77156B87E3DC}"/>
              </a:ext>
            </a:extLst>
          </p:cNvPr>
          <p:cNvSpPr>
            <a:spLocks noChangeShapeType="1"/>
          </p:cNvSpPr>
          <p:nvPr/>
        </p:nvSpPr>
        <p:spPr bwMode="auto">
          <a:xfrm>
            <a:off x="4724400" y="2438400"/>
            <a:ext cx="0" cy="152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10248" name="Line 13">
            <a:extLst>
              <a:ext uri="{FF2B5EF4-FFF2-40B4-BE49-F238E27FC236}">
                <a16:creationId xmlns:a16="http://schemas.microsoft.com/office/drawing/2014/main" id="{15D8C1CC-7869-1741-571D-577A4A653E9B}"/>
              </a:ext>
            </a:extLst>
          </p:cNvPr>
          <p:cNvSpPr>
            <a:spLocks noChangeShapeType="1"/>
          </p:cNvSpPr>
          <p:nvPr/>
        </p:nvSpPr>
        <p:spPr bwMode="auto">
          <a:xfrm>
            <a:off x="2057400" y="2438400"/>
            <a:ext cx="0" cy="4572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0249" name="Line 14">
            <a:extLst>
              <a:ext uri="{FF2B5EF4-FFF2-40B4-BE49-F238E27FC236}">
                <a16:creationId xmlns:a16="http://schemas.microsoft.com/office/drawing/2014/main" id="{F2BE9AD3-1A4A-5361-449F-AE57DB9F3A57}"/>
              </a:ext>
            </a:extLst>
          </p:cNvPr>
          <p:cNvSpPr>
            <a:spLocks noChangeShapeType="1"/>
          </p:cNvSpPr>
          <p:nvPr/>
        </p:nvSpPr>
        <p:spPr bwMode="auto">
          <a:xfrm>
            <a:off x="2057400" y="2895600"/>
            <a:ext cx="17526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10250" name="Line 15">
            <a:extLst>
              <a:ext uri="{FF2B5EF4-FFF2-40B4-BE49-F238E27FC236}">
                <a16:creationId xmlns:a16="http://schemas.microsoft.com/office/drawing/2014/main" id="{B7543091-2BB3-1436-C56B-AA8E77051ED2}"/>
              </a:ext>
            </a:extLst>
          </p:cNvPr>
          <p:cNvSpPr>
            <a:spLocks noChangeShapeType="1"/>
          </p:cNvSpPr>
          <p:nvPr/>
        </p:nvSpPr>
        <p:spPr bwMode="auto">
          <a:xfrm>
            <a:off x="7315200" y="2438400"/>
            <a:ext cx="0" cy="4572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0251" name="Line 16">
            <a:extLst>
              <a:ext uri="{FF2B5EF4-FFF2-40B4-BE49-F238E27FC236}">
                <a16:creationId xmlns:a16="http://schemas.microsoft.com/office/drawing/2014/main" id="{4B0E38DD-68C8-0401-B8FA-0F5C2CDC5FD2}"/>
              </a:ext>
            </a:extLst>
          </p:cNvPr>
          <p:cNvSpPr>
            <a:spLocks noChangeShapeType="1"/>
          </p:cNvSpPr>
          <p:nvPr/>
        </p:nvSpPr>
        <p:spPr bwMode="auto">
          <a:xfrm flipH="1">
            <a:off x="5791200" y="2895600"/>
            <a:ext cx="15240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10252" name="AutoShape 17">
            <a:extLst>
              <a:ext uri="{FF2B5EF4-FFF2-40B4-BE49-F238E27FC236}">
                <a16:creationId xmlns:a16="http://schemas.microsoft.com/office/drawing/2014/main" id="{36417A79-8313-E9BE-3A3B-5E10E8B97EC3}"/>
              </a:ext>
            </a:extLst>
          </p:cNvPr>
          <p:cNvSpPr>
            <a:spLocks noChangeArrowheads="1"/>
          </p:cNvSpPr>
          <p:nvPr/>
        </p:nvSpPr>
        <p:spPr bwMode="auto">
          <a:xfrm>
            <a:off x="3810000" y="3276600"/>
            <a:ext cx="1981200" cy="533400"/>
          </a:xfrm>
          <a:prstGeom prst="flowChartProcess">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endParaRPr lang="zh-TW" altLang="en-US"/>
          </a:p>
        </p:txBody>
      </p:sp>
      <p:sp>
        <p:nvSpPr>
          <p:cNvPr id="10253" name="Text Box 18">
            <a:extLst>
              <a:ext uri="{FF2B5EF4-FFF2-40B4-BE49-F238E27FC236}">
                <a16:creationId xmlns:a16="http://schemas.microsoft.com/office/drawing/2014/main" id="{D7ABB842-9C27-81DC-3232-8CF94475676C}"/>
              </a:ext>
            </a:extLst>
          </p:cNvPr>
          <p:cNvSpPr txBox="1">
            <a:spLocks noChangeArrowheads="1"/>
          </p:cNvSpPr>
          <p:nvPr/>
        </p:nvSpPr>
        <p:spPr bwMode="auto">
          <a:xfrm>
            <a:off x="3810000" y="3352800"/>
            <a:ext cx="20129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a:ea typeface="標楷體" panose="03000509000000000000" pitchFamily="65" charset="-120"/>
              </a:rPr>
              <a:t>提案協商討論</a:t>
            </a:r>
          </a:p>
        </p:txBody>
      </p:sp>
      <p:sp>
        <p:nvSpPr>
          <p:cNvPr id="10254" name="AutoShape 19">
            <a:extLst>
              <a:ext uri="{FF2B5EF4-FFF2-40B4-BE49-F238E27FC236}">
                <a16:creationId xmlns:a16="http://schemas.microsoft.com/office/drawing/2014/main" id="{B2AD3D92-05A3-6F06-CBDF-C7CA0518A85D}"/>
              </a:ext>
            </a:extLst>
          </p:cNvPr>
          <p:cNvSpPr>
            <a:spLocks noChangeArrowheads="1"/>
          </p:cNvSpPr>
          <p:nvPr/>
        </p:nvSpPr>
        <p:spPr bwMode="auto">
          <a:xfrm>
            <a:off x="3886200" y="3962400"/>
            <a:ext cx="1676400" cy="609600"/>
          </a:xfrm>
          <a:prstGeom prst="flowChartDecision">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endParaRPr lang="zh-TW" altLang="en-US"/>
          </a:p>
        </p:txBody>
      </p:sp>
      <p:sp>
        <p:nvSpPr>
          <p:cNvPr id="10255" name="Text Box 20">
            <a:extLst>
              <a:ext uri="{FF2B5EF4-FFF2-40B4-BE49-F238E27FC236}">
                <a16:creationId xmlns:a16="http://schemas.microsoft.com/office/drawing/2014/main" id="{0E7D9372-A783-49DD-DC3B-6E5F49496FF9}"/>
              </a:ext>
            </a:extLst>
          </p:cNvPr>
          <p:cNvSpPr txBox="1">
            <a:spLocks noChangeArrowheads="1"/>
          </p:cNvSpPr>
          <p:nvPr/>
        </p:nvSpPr>
        <p:spPr bwMode="auto">
          <a:xfrm>
            <a:off x="4038600" y="4038600"/>
            <a:ext cx="14033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a:ea typeface="標楷體" panose="03000509000000000000" pitchFamily="65" charset="-120"/>
              </a:rPr>
              <a:t>同意試辦</a:t>
            </a:r>
          </a:p>
        </p:txBody>
      </p:sp>
      <p:sp>
        <p:nvSpPr>
          <p:cNvPr id="10256" name="Text Box 21">
            <a:extLst>
              <a:ext uri="{FF2B5EF4-FFF2-40B4-BE49-F238E27FC236}">
                <a16:creationId xmlns:a16="http://schemas.microsoft.com/office/drawing/2014/main" id="{B297401A-B771-E341-10E7-CD84E53E338C}"/>
              </a:ext>
            </a:extLst>
          </p:cNvPr>
          <p:cNvSpPr txBox="1">
            <a:spLocks noChangeArrowheads="1"/>
          </p:cNvSpPr>
          <p:nvPr/>
        </p:nvSpPr>
        <p:spPr bwMode="auto">
          <a:xfrm>
            <a:off x="3810000" y="4724400"/>
            <a:ext cx="20129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en-US" altLang="zh-TW">
                <a:ea typeface="標楷體" panose="03000509000000000000" pitchFamily="65" charset="-120"/>
              </a:rPr>
              <a:t>    </a:t>
            </a:r>
            <a:r>
              <a:rPr lang="zh-TW" altLang="en-US">
                <a:ea typeface="標楷體" panose="03000509000000000000" pitchFamily="65" charset="-120"/>
              </a:rPr>
              <a:t>成果評估</a:t>
            </a:r>
          </a:p>
        </p:txBody>
      </p:sp>
      <p:sp>
        <p:nvSpPr>
          <p:cNvPr id="10257" name="AutoShape 22">
            <a:extLst>
              <a:ext uri="{FF2B5EF4-FFF2-40B4-BE49-F238E27FC236}">
                <a16:creationId xmlns:a16="http://schemas.microsoft.com/office/drawing/2014/main" id="{D5F68B36-A611-1E1A-A05F-25C2C349BB63}"/>
              </a:ext>
            </a:extLst>
          </p:cNvPr>
          <p:cNvSpPr>
            <a:spLocks noChangeArrowheads="1"/>
          </p:cNvSpPr>
          <p:nvPr/>
        </p:nvSpPr>
        <p:spPr bwMode="auto">
          <a:xfrm>
            <a:off x="3810000" y="4724400"/>
            <a:ext cx="1981200" cy="533400"/>
          </a:xfrm>
          <a:prstGeom prst="flowChartProcess">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endParaRPr lang="zh-TW" altLang="en-US"/>
          </a:p>
        </p:txBody>
      </p:sp>
      <p:sp>
        <p:nvSpPr>
          <p:cNvPr id="10258" name="AutoShape 23">
            <a:extLst>
              <a:ext uri="{FF2B5EF4-FFF2-40B4-BE49-F238E27FC236}">
                <a16:creationId xmlns:a16="http://schemas.microsoft.com/office/drawing/2014/main" id="{D6BB1852-EFF2-4712-5571-CC105292257E}"/>
              </a:ext>
            </a:extLst>
          </p:cNvPr>
          <p:cNvSpPr>
            <a:spLocks noChangeArrowheads="1"/>
          </p:cNvSpPr>
          <p:nvPr/>
        </p:nvSpPr>
        <p:spPr bwMode="auto">
          <a:xfrm>
            <a:off x="3886200" y="5410200"/>
            <a:ext cx="1676400" cy="609600"/>
          </a:xfrm>
          <a:prstGeom prst="flowChartDecision">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endParaRPr lang="zh-TW" altLang="en-US"/>
          </a:p>
        </p:txBody>
      </p:sp>
      <p:sp>
        <p:nvSpPr>
          <p:cNvPr id="10259" name="AutoShape 24">
            <a:extLst>
              <a:ext uri="{FF2B5EF4-FFF2-40B4-BE49-F238E27FC236}">
                <a16:creationId xmlns:a16="http://schemas.microsoft.com/office/drawing/2014/main" id="{4E13BBB3-0163-D64B-683E-7326BC4E671F}"/>
              </a:ext>
            </a:extLst>
          </p:cNvPr>
          <p:cNvSpPr>
            <a:spLocks noChangeArrowheads="1"/>
          </p:cNvSpPr>
          <p:nvPr/>
        </p:nvSpPr>
        <p:spPr bwMode="auto">
          <a:xfrm>
            <a:off x="3843338" y="6172200"/>
            <a:ext cx="2514600" cy="533400"/>
          </a:xfrm>
          <a:prstGeom prst="flowChartProcess">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endParaRPr lang="zh-TW" altLang="en-US"/>
          </a:p>
        </p:txBody>
      </p:sp>
      <p:sp>
        <p:nvSpPr>
          <p:cNvPr id="10260" name="Text Box 25">
            <a:extLst>
              <a:ext uri="{FF2B5EF4-FFF2-40B4-BE49-F238E27FC236}">
                <a16:creationId xmlns:a16="http://schemas.microsoft.com/office/drawing/2014/main" id="{DFC4CF3C-0D1D-DA2B-F574-AFABCA7470A2}"/>
              </a:ext>
            </a:extLst>
          </p:cNvPr>
          <p:cNvSpPr txBox="1">
            <a:spLocks noChangeArrowheads="1"/>
          </p:cNvSpPr>
          <p:nvPr/>
        </p:nvSpPr>
        <p:spPr bwMode="auto">
          <a:xfrm>
            <a:off x="4114800" y="5486400"/>
            <a:ext cx="14033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a:ea typeface="標楷體" panose="03000509000000000000" pitchFamily="65" charset="-120"/>
              </a:rPr>
              <a:t>成果良好</a:t>
            </a:r>
          </a:p>
        </p:txBody>
      </p:sp>
      <p:sp>
        <p:nvSpPr>
          <p:cNvPr id="10261" name="Text Box 26">
            <a:extLst>
              <a:ext uri="{FF2B5EF4-FFF2-40B4-BE49-F238E27FC236}">
                <a16:creationId xmlns:a16="http://schemas.microsoft.com/office/drawing/2014/main" id="{BDE236AC-11B6-728F-6467-2AC518470693}"/>
              </a:ext>
            </a:extLst>
          </p:cNvPr>
          <p:cNvSpPr txBox="1">
            <a:spLocks noChangeArrowheads="1"/>
          </p:cNvSpPr>
          <p:nvPr/>
        </p:nvSpPr>
        <p:spPr bwMode="auto">
          <a:xfrm>
            <a:off x="3786188" y="6172200"/>
            <a:ext cx="26225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a:ea typeface="標楷體" panose="03000509000000000000" pitchFamily="65" charset="-120"/>
              </a:rPr>
              <a:t>纳入支付標準辦理</a:t>
            </a:r>
          </a:p>
        </p:txBody>
      </p:sp>
      <p:sp>
        <p:nvSpPr>
          <p:cNvPr id="10262" name="AutoShape 27">
            <a:extLst>
              <a:ext uri="{FF2B5EF4-FFF2-40B4-BE49-F238E27FC236}">
                <a16:creationId xmlns:a16="http://schemas.microsoft.com/office/drawing/2014/main" id="{697C87E4-BDFC-E4B8-3E7B-A94A3CACE72C}"/>
              </a:ext>
            </a:extLst>
          </p:cNvPr>
          <p:cNvSpPr>
            <a:spLocks noChangeArrowheads="1"/>
          </p:cNvSpPr>
          <p:nvPr/>
        </p:nvSpPr>
        <p:spPr bwMode="auto">
          <a:xfrm>
            <a:off x="3810000" y="2590800"/>
            <a:ext cx="1981200" cy="533400"/>
          </a:xfrm>
          <a:prstGeom prst="flowChartProcess">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endParaRPr lang="zh-TW" altLang="en-US"/>
          </a:p>
        </p:txBody>
      </p:sp>
      <p:sp>
        <p:nvSpPr>
          <p:cNvPr id="10263" name="Text Box 28">
            <a:extLst>
              <a:ext uri="{FF2B5EF4-FFF2-40B4-BE49-F238E27FC236}">
                <a16:creationId xmlns:a16="http://schemas.microsoft.com/office/drawing/2014/main" id="{3277B39F-33C5-B9CA-F5FC-C90D1AB2F1A4}"/>
              </a:ext>
            </a:extLst>
          </p:cNvPr>
          <p:cNvSpPr txBox="1">
            <a:spLocks noChangeArrowheads="1"/>
          </p:cNvSpPr>
          <p:nvPr/>
        </p:nvSpPr>
        <p:spPr bwMode="auto">
          <a:xfrm>
            <a:off x="3810000" y="2667000"/>
            <a:ext cx="20129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en-US" altLang="zh-TW">
                <a:ea typeface="標楷體" panose="03000509000000000000" pitchFamily="65" charset="-120"/>
              </a:rPr>
              <a:t>    </a:t>
            </a:r>
            <a:r>
              <a:rPr lang="zh-TW" altLang="en-US">
                <a:ea typeface="標楷體" panose="03000509000000000000" pitchFamily="65" charset="-120"/>
              </a:rPr>
              <a:t>草案形成</a:t>
            </a:r>
          </a:p>
        </p:txBody>
      </p:sp>
      <p:sp>
        <p:nvSpPr>
          <p:cNvPr id="10264" name="Line 29">
            <a:extLst>
              <a:ext uri="{FF2B5EF4-FFF2-40B4-BE49-F238E27FC236}">
                <a16:creationId xmlns:a16="http://schemas.microsoft.com/office/drawing/2014/main" id="{8ECF3C29-C64B-B810-75A3-6480AAA3A017}"/>
              </a:ext>
            </a:extLst>
          </p:cNvPr>
          <p:cNvSpPr>
            <a:spLocks noChangeShapeType="1"/>
          </p:cNvSpPr>
          <p:nvPr/>
        </p:nvSpPr>
        <p:spPr bwMode="auto">
          <a:xfrm>
            <a:off x="4724400" y="3124200"/>
            <a:ext cx="0" cy="152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10265" name="Line 30">
            <a:extLst>
              <a:ext uri="{FF2B5EF4-FFF2-40B4-BE49-F238E27FC236}">
                <a16:creationId xmlns:a16="http://schemas.microsoft.com/office/drawing/2014/main" id="{D17729EE-FDEB-85FE-34C4-28D40BDB9ADE}"/>
              </a:ext>
            </a:extLst>
          </p:cNvPr>
          <p:cNvSpPr>
            <a:spLocks noChangeShapeType="1"/>
          </p:cNvSpPr>
          <p:nvPr/>
        </p:nvSpPr>
        <p:spPr bwMode="auto">
          <a:xfrm>
            <a:off x="4724400" y="3810000"/>
            <a:ext cx="0" cy="152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10266" name="Line 31">
            <a:extLst>
              <a:ext uri="{FF2B5EF4-FFF2-40B4-BE49-F238E27FC236}">
                <a16:creationId xmlns:a16="http://schemas.microsoft.com/office/drawing/2014/main" id="{BE4E639C-809E-E759-60BF-8B9F25D55CE7}"/>
              </a:ext>
            </a:extLst>
          </p:cNvPr>
          <p:cNvSpPr>
            <a:spLocks noChangeShapeType="1"/>
          </p:cNvSpPr>
          <p:nvPr/>
        </p:nvSpPr>
        <p:spPr bwMode="auto">
          <a:xfrm>
            <a:off x="4724400" y="4572000"/>
            <a:ext cx="0" cy="152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10267" name="Line 32">
            <a:extLst>
              <a:ext uri="{FF2B5EF4-FFF2-40B4-BE49-F238E27FC236}">
                <a16:creationId xmlns:a16="http://schemas.microsoft.com/office/drawing/2014/main" id="{A9DFB7E2-683B-DAB8-698F-858DC1CA6DB6}"/>
              </a:ext>
            </a:extLst>
          </p:cNvPr>
          <p:cNvSpPr>
            <a:spLocks noChangeShapeType="1"/>
          </p:cNvSpPr>
          <p:nvPr/>
        </p:nvSpPr>
        <p:spPr bwMode="auto">
          <a:xfrm>
            <a:off x="4724400" y="5257800"/>
            <a:ext cx="0" cy="152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10268" name="Line 33">
            <a:extLst>
              <a:ext uri="{FF2B5EF4-FFF2-40B4-BE49-F238E27FC236}">
                <a16:creationId xmlns:a16="http://schemas.microsoft.com/office/drawing/2014/main" id="{CF2EF698-0123-49CD-747E-B81B4ECDAC8F}"/>
              </a:ext>
            </a:extLst>
          </p:cNvPr>
          <p:cNvSpPr>
            <a:spLocks noChangeShapeType="1"/>
          </p:cNvSpPr>
          <p:nvPr/>
        </p:nvSpPr>
        <p:spPr bwMode="auto">
          <a:xfrm>
            <a:off x="4724400" y="6019800"/>
            <a:ext cx="0" cy="152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10269" name="Line 34">
            <a:extLst>
              <a:ext uri="{FF2B5EF4-FFF2-40B4-BE49-F238E27FC236}">
                <a16:creationId xmlns:a16="http://schemas.microsoft.com/office/drawing/2014/main" id="{3239A772-387C-7CF0-E6B0-DE55B6713C01}"/>
              </a:ext>
            </a:extLst>
          </p:cNvPr>
          <p:cNvSpPr>
            <a:spLocks noChangeShapeType="1"/>
          </p:cNvSpPr>
          <p:nvPr/>
        </p:nvSpPr>
        <p:spPr bwMode="auto">
          <a:xfrm flipH="1">
            <a:off x="3276600" y="4267200"/>
            <a:ext cx="6858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10270" name="Text Box 35">
            <a:extLst>
              <a:ext uri="{FF2B5EF4-FFF2-40B4-BE49-F238E27FC236}">
                <a16:creationId xmlns:a16="http://schemas.microsoft.com/office/drawing/2014/main" id="{43DA3766-FF23-94E8-FFDF-890FE1BE458A}"/>
              </a:ext>
            </a:extLst>
          </p:cNvPr>
          <p:cNvSpPr txBox="1">
            <a:spLocks noChangeArrowheads="1"/>
          </p:cNvSpPr>
          <p:nvPr/>
        </p:nvSpPr>
        <p:spPr bwMode="auto">
          <a:xfrm>
            <a:off x="1889125" y="3852863"/>
            <a:ext cx="1412875" cy="8318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a:ea typeface="標楷體" panose="03000509000000000000" pitchFamily="65" charset="-120"/>
              </a:rPr>
              <a:t>彙整意見</a:t>
            </a:r>
          </a:p>
          <a:p>
            <a:pPr eaLnBrk="1" hangingPunct="1"/>
            <a:r>
              <a:rPr lang="zh-TW" altLang="en-US">
                <a:ea typeface="標楷體" panose="03000509000000000000" pitchFamily="65" charset="-120"/>
              </a:rPr>
              <a:t>檢討修正</a:t>
            </a:r>
          </a:p>
        </p:txBody>
      </p:sp>
      <p:sp>
        <p:nvSpPr>
          <p:cNvPr id="10271" name="Line 36">
            <a:extLst>
              <a:ext uri="{FF2B5EF4-FFF2-40B4-BE49-F238E27FC236}">
                <a16:creationId xmlns:a16="http://schemas.microsoft.com/office/drawing/2014/main" id="{A15B4526-E9A2-62BA-650C-864DA60D8420}"/>
              </a:ext>
            </a:extLst>
          </p:cNvPr>
          <p:cNvSpPr>
            <a:spLocks noChangeShapeType="1"/>
          </p:cNvSpPr>
          <p:nvPr/>
        </p:nvSpPr>
        <p:spPr bwMode="auto">
          <a:xfrm flipH="1">
            <a:off x="2590800" y="5715000"/>
            <a:ext cx="1295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0272" name="Line 37">
            <a:extLst>
              <a:ext uri="{FF2B5EF4-FFF2-40B4-BE49-F238E27FC236}">
                <a16:creationId xmlns:a16="http://schemas.microsoft.com/office/drawing/2014/main" id="{95F2C10C-8A14-23FC-768B-E79DD20F2A3E}"/>
              </a:ext>
            </a:extLst>
          </p:cNvPr>
          <p:cNvSpPr>
            <a:spLocks noChangeShapeType="1"/>
          </p:cNvSpPr>
          <p:nvPr/>
        </p:nvSpPr>
        <p:spPr bwMode="auto">
          <a:xfrm flipV="1">
            <a:off x="2590800" y="4648200"/>
            <a:ext cx="0" cy="1066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10273" name="Line 38">
            <a:extLst>
              <a:ext uri="{FF2B5EF4-FFF2-40B4-BE49-F238E27FC236}">
                <a16:creationId xmlns:a16="http://schemas.microsoft.com/office/drawing/2014/main" id="{CF337FCC-1277-6B47-E59A-99E50A9E3BA9}"/>
              </a:ext>
            </a:extLst>
          </p:cNvPr>
          <p:cNvSpPr>
            <a:spLocks noChangeShapeType="1"/>
          </p:cNvSpPr>
          <p:nvPr/>
        </p:nvSpPr>
        <p:spPr bwMode="auto">
          <a:xfrm flipV="1">
            <a:off x="2590800" y="3505200"/>
            <a:ext cx="0" cy="3810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0274" name="Line 39">
            <a:extLst>
              <a:ext uri="{FF2B5EF4-FFF2-40B4-BE49-F238E27FC236}">
                <a16:creationId xmlns:a16="http://schemas.microsoft.com/office/drawing/2014/main" id="{A11F2F87-BD65-CC24-DFC3-A0A484873331}"/>
              </a:ext>
            </a:extLst>
          </p:cNvPr>
          <p:cNvSpPr>
            <a:spLocks noChangeShapeType="1"/>
          </p:cNvSpPr>
          <p:nvPr/>
        </p:nvSpPr>
        <p:spPr bwMode="auto">
          <a:xfrm>
            <a:off x="2590800" y="3505200"/>
            <a:ext cx="1219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10275" name="Line 40">
            <a:extLst>
              <a:ext uri="{FF2B5EF4-FFF2-40B4-BE49-F238E27FC236}">
                <a16:creationId xmlns:a16="http://schemas.microsoft.com/office/drawing/2014/main" id="{C7479DD3-6C86-6C1D-F871-6310751C32C5}"/>
              </a:ext>
            </a:extLst>
          </p:cNvPr>
          <p:cNvSpPr>
            <a:spLocks noChangeShapeType="1"/>
          </p:cNvSpPr>
          <p:nvPr/>
        </p:nvSpPr>
        <p:spPr bwMode="auto">
          <a:xfrm>
            <a:off x="5562600" y="4267200"/>
            <a:ext cx="6858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10276" name="Text Box 41">
            <a:extLst>
              <a:ext uri="{FF2B5EF4-FFF2-40B4-BE49-F238E27FC236}">
                <a16:creationId xmlns:a16="http://schemas.microsoft.com/office/drawing/2014/main" id="{965141BF-57A0-7DA3-A661-1A938F4E6507}"/>
              </a:ext>
            </a:extLst>
          </p:cNvPr>
          <p:cNvSpPr txBox="1">
            <a:spLocks noChangeArrowheads="1"/>
          </p:cNvSpPr>
          <p:nvPr/>
        </p:nvSpPr>
        <p:spPr bwMode="auto">
          <a:xfrm>
            <a:off x="6248400" y="4038600"/>
            <a:ext cx="1412875" cy="466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a:ea typeface="標楷體" panose="03000509000000000000" pitchFamily="65" charset="-120"/>
              </a:rPr>
              <a:t>停止辦理</a:t>
            </a:r>
          </a:p>
        </p:txBody>
      </p:sp>
      <p:sp>
        <p:nvSpPr>
          <p:cNvPr id="10277" name="Line 42">
            <a:extLst>
              <a:ext uri="{FF2B5EF4-FFF2-40B4-BE49-F238E27FC236}">
                <a16:creationId xmlns:a16="http://schemas.microsoft.com/office/drawing/2014/main" id="{D44BB3B4-83A1-8DA6-E8C7-BE50985AFD1A}"/>
              </a:ext>
            </a:extLst>
          </p:cNvPr>
          <p:cNvSpPr>
            <a:spLocks noChangeShapeType="1"/>
          </p:cNvSpPr>
          <p:nvPr/>
        </p:nvSpPr>
        <p:spPr bwMode="auto">
          <a:xfrm>
            <a:off x="5562600" y="5715000"/>
            <a:ext cx="1371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0278" name="Line 43">
            <a:extLst>
              <a:ext uri="{FF2B5EF4-FFF2-40B4-BE49-F238E27FC236}">
                <a16:creationId xmlns:a16="http://schemas.microsoft.com/office/drawing/2014/main" id="{6B282893-3024-22DF-CC2E-974BEA3052E5}"/>
              </a:ext>
            </a:extLst>
          </p:cNvPr>
          <p:cNvSpPr>
            <a:spLocks noChangeShapeType="1"/>
          </p:cNvSpPr>
          <p:nvPr/>
        </p:nvSpPr>
        <p:spPr bwMode="auto">
          <a:xfrm flipV="1">
            <a:off x="6934200" y="4495800"/>
            <a:ext cx="0" cy="1219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10279" name="Text Box 44">
            <a:extLst>
              <a:ext uri="{FF2B5EF4-FFF2-40B4-BE49-F238E27FC236}">
                <a16:creationId xmlns:a16="http://schemas.microsoft.com/office/drawing/2014/main" id="{B7288B92-B36E-037A-0D58-B0971DFAF014}"/>
              </a:ext>
            </a:extLst>
          </p:cNvPr>
          <p:cNvSpPr txBox="1">
            <a:spLocks noChangeArrowheads="1"/>
          </p:cNvSpPr>
          <p:nvPr/>
        </p:nvSpPr>
        <p:spPr bwMode="auto">
          <a:xfrm>
            <a:off x="4813300" y="4419600"/>
            <a:ext cx="3683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en-US" altLang="zh-TW" sz="2000"/>
              <a:t>Y</a:t>
            </a:r>
          </a:p>
        </p:txBody>
      </p:sp>
      <p:sp>
        <p:nvSpPr>
          <p:cNvPr id="10280" name="Text Box 45">
            <a:extLst>
              <a:ext uri="{FF2B5EF4-FFF2-40B4-BE49-F238E27FC236}">
                <a16:creationId xmlns:a16="http://schemas.microsoft.com/office/drawing/2014/main" id="{3B03AAC5-0A0B-FF97-5A91-9DCC479A0E03}"/>
              </a:ext>
            </a:extLst>
          </p:cNvPr>
          <p:cNvSpPr txBox="1">
            <a:spLocks noChangeArrowheads="1"/>
          </p:cNvSpPr>
          <p:nvPr/>
        </p:nvSpPr>
        <p:spPr bwMode="auto">
          <a:xfrm>
            <a:off x="4800600" y="5867400"/>
            <a:ext cx="3683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en-US" altLang="zh-TW" sz="2000"/>
              <a:t>Y</a:t>
            </a:r>
          </a:p>
        </p:txBody>
      </p:sp>
      <p:sp>
        <p:nvSpPr>
          <p:cNvPr id="10281" name="Text Box 46">
            <a:extLst>
              <a:ext uri="{FF2B5EF4-FFF2-40B4-BE49-F238E27FC236}">
                <a16:creationId xmlns:a16="http://schemas.microsoft.com/office/drawing/2014/main" id="{A68C2EB0-72D3-B135-B88A-8AE827F33E36}"/>
              </a:ext>
            </a:extLst>
          </p:cNvPr>
          <p:cNvSpPr txBox="1">
            <a:spLocks noChangeArrowheads="1"/>
          </p:cNvSpPr>
          <p:nvPr/>
        </p:nvSpPr>
        <p:spPr bwMode="auto">
          <a:xfrm>
            <a:off x="3352800" y="5334000"/>
            <a:ext cx="3683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en-US" altLang="zh-TW" sz="2000"/>
              <a:t>N</a:t>
            </a:r>
          </a:p>
        </p:txBody>
      </p:sp>
      <p:sp>
        <p:nvSpPr>
          <p:cNvPr id="10282" name="Text Box 47">
            <a:extLst>
              <a:ext uri="{FF2B5EF4-FFF2-40B4-BE49-F238E27FC236}">
                <a16:creationId xmlns:a16="http://schemas.microsoft.com/office/drawing/2014/main" id="{19FB1272-7D10-4B8F-A4C5-A7600CC44569}"/>
              </a:ext>
            </a:extLst>
          </p:cNvPr>
          <p:cNvSpPr txBox="1">
            <a:spLocks noChangeArrowheads="1"/>
          </p:cNvSpPr>
          <p:nvPr/>
        </p:nvSpPr>
        <p:spPr bwMode="auto">
          <a:xfrm>
            <a:off x="3505200" y="3886200"/>
            <a:ext cx="3683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en-US" altLang="zh-TW" sz="2000"/>
              <a:t>N</a:t>
            </a:r>
          </a:p>
        </p:txBody>
      </p:sp>
      <p:sp>
        <p:nvSpPr>
          <p:cNvPr id="10283" name="Text Box 48">
            <a:extLst>
              <a:ext uri="{FF2B5EF4-FFF2-40B4-BE49-F238E27FC236}">
                <a16:creationId xmlns:a16="http://schemas.microsoft.com/office/drawing/2014/main" id="{E288499B-0581-5D93-CB97-C9C57600EFF0}"/>
              </a:ext>
            </a:extLst>
          </p:cNvPr>
          <p:cNvSpPr txBox="1">
            <a:spLocks noChangeArrowheads="1"/>
          </p:cNvSpPr>
          <p:nvPr/>
        </p:nvSpPr>
        <p:spPr bwMode="auto">
          <a:xfrm>
            <a:off x="5486400" y="3886200"/>
            <a:ext cx="3683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en-US" altLang="zh-TW" sz="2000"/>
              <a:t>N</a:t>
            </a:r>
          </a:p>
        </p:txBody>
      </p:sp>
      <p:sp>
        <p:nvSpPr>
          <p:cNvPr id="10284" name="Text Box 49">
            <a:extLst>
              <a:ext uri="{FF2B5EF4-FFF2-40B4-BE49-F238E27FC236}">
                <a16:creationId xmlns:a16="http://schemas.microsoft.com/office/drawing/2014/main" id="{C4C6D294-5B09-C182-CF60-B6236633E151}"/>
              </a:ext>
            </a:extLst>
          </p:cNvPr>
          <p:cNvSpPr txBox="1">
            <a:spLocks noChangeArrowheads="1"/>
          </p:cNvSpPr>
          <p:nvPr/>
        </p:nvSpPr>
        <p:spPr bwMode="auto">
          <a:xfrm>
            <a:off x="5486400" y="5334000"/>
            <a:ext cx="3683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en-US" altLang="zh-TW" sz="2000"/>
              <a:t>N</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標題 1">
            <a:extLst>
              <a:ext uri="{FF2B5EF4-FFF2-40B4-BE49-F238E27FC236}">
                <a16:creationId xmlns:a16="http://schemas.microsoft.com/office/drawing/2014/main" id="{31F988C4-E120-3247-DB8C-27E08C9CB5B5}"/>
              </a:ext>
            </a:extLst>
          </p:cNvPr>
          <p:cNvSpPr>
            <a:spLocks noGrp="1"/>
          </p:cNvSpPr>
          <p:nvPr>
            <p:ph type="title"/>
          </p:nvPr>
        </p:nvSpPr>
        <p:spPr/>
        <p:txBody>
          <a:bodyPr/>
          <a:lstStyle/>
          <a:p>
            <a:pPr defTabSz="912813" eaLnBrk="1" hangingPunct="1"/>
            <a:r>
              <a:rPr lang="zh-TW" altLang="en-US" sz="4000" b="1">
                <a:latin typeface="標楷體" panose="03000509000000000000" pitchFamily="65" charset="-120"/>
                <a:ea typeface="標楷體" panose="03000509000000000000" pitchFamily="65" charset="-120"/>
              </a:rPr>
              <a:t>醫療給付改善方案</a:t>
            </a:r>
            <a:r>
              <a:rPr lang="en-US" altLang="zh-TW" sz="4000" b="1">
                <a:latin typeface="標楷體" panose="03000509000000000000" pitchFamily="65" charset="-120"/>
                <a:ea typeface="標楷體" panose="03000509000000000000" pitchFamily="65" charset="-120"/>
              </a:rPr>
              <a:t>-</a:t>
            </a:r>
            <a:r>
              <a:rPr lang="zh-TW" altLang="en-US" sz="4000" b="1">
                <a:latin typeface="標楷體" panose="03000509000000000000" pitchFamily="65" charset="-120"/>
                <a:ea typeface="標楷體" panose="03000509000000000000" pitchFamily="65" charset="-120"/>
              </a:rPr>
              <a:t>品質三構面</a:t>
            </a:r>
          </a:p>
        </p:txBody>
      </p:sp>
      <p:grpSp>
        <p:nvGrpSpPr>
          <p:cNvPr id="11267" name="群組 24">
            <a:extLst>
              <a:ext uri="{FF2B5EF4-FFF2-40B4-BE49-F238E27FC236}">
                <a16:creationId xmlns:a16="http://schemas.microsoft.com/office/drawing/2014/main" id="{598ADA1D-F313-02F1-72AB-6B9BA44BBA36}"/>
              </a:ext>
            </a:extLst>
          </p:cNvPr>
          <p:cNvGrpSpPr>
            <a:grpSpLocks/>
          </p:cNvGrpSpPr>
          <p:nvPr/>
        </p:nvGrpSpPr>
        <p:grpSpPr bwMode="auto">
          <a:xfrm>
            <a:off x="714375" y="1643063"/>
            <a:ext cx="8062913" cy="3509962"/>
            <a:chOff x="901699" y="1928802"/>
            <a:chExt cx="8062931" cy="3509969"/>
          </a:xfrm>
        </p:grpSpPr>
        <p:sp>
          <p:nvSpPr>
            <p:cNvPr id="11270" name="Oval 5">
              <a:extLst>
                <a:ext uri="{FF2B5EF4-FFF2-40B4-BE49-F238E27FC236}">
                  <a16:creationId xmlns:a16="http://schemas.microsoft.com/office/drawing/2014/main" id="{47249E46-2990-F69B-6717-D82BBD422A06}"/>
                </a:ext>
              </a:extLst>
            </p:cNvPr>
            <p:cNvSpPr>
              <a:spLocks noChangeArrowheads="1"/>
            </p:cNvSpPr>
            <p:nvPr/>
          </p:nvSpPr>
          <p:spPr bwMode="auto">
            <a:xfrm>
              <a:off x="1500188" y="1928802"/>
              <a:ext cx="2057405" cy="1295403"/>
            </a:xfrm>
            <a:prstGeom prst="ellipse">
              <a:avLst/>
            </a:prstGeom>
            <a:solidFill>
              <a:srgbClr val="7BE9F5"/>
            </a:solidFill>
            <a:ln w="9525">
              <a:solidFill>
                <a:schemeClr val="tx1"/>
              </a:solidFill>
              <a:round/>
              <a:headEnd/>
              <a:tailEnd/>
            </a:ln>
          </p:spPr>
          <p:txBody>
            <a:bodyPr wrap="none"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r>
                <a:rPr lang="zh-TW" altLang="en-US" sz="3200">
                  <a:ea typeface="標楷體" panose="03000509000000000000" pitchFamily="65" charset="-120"/>
                </a:rPr>
                <a:t>結構面</a:t>
              </a:r>
            </a:p>
          </p:txBody>
        </p:sp>
        <p:sp>
          <p:nvSpPr>
            <p:cNvPr id="11271" name="Oval 6">
              <a:extLst>
                <a:ext uri="{FF2B5EF4-FFF2-40B4-BE49-F238E27FC236}">
                  <a16:creationId xmlns:a16="http://schemas.microsoft.com/office/drawing/2014/main" id="{8A72E758-AA59-4C98-7A83-70EFC18D4F52}"/>
                </a:ext>
              </a:extLst>
            </p:cNvPr>
            <p:cNvSpPr>
              <a:spLocks noChangeArrowheads="1"/>
            </p:cNvSpPr>
            <p:nvPr/>
          </p:nvSpPr>
          <p:spPr bwMode="auto">
            <a:xfrm>
              <a:off x="3709993" y="1928802"/>
              <a:ext cx="2057405" cy="1295403"/>
            </a:xfrm>
            <a:prstGeom prst="ellipse">
              <a:avLst/>
            </a:prstGeom>
            <a:solidFill>
              <a:srgbClr val="7BE9F5"/>
            </a:solidFill>
            <a:ln w="9525">
              <a:solidFill>
                <a:schemeClr val="tx1"/>
              </a:solidFill>
              <a:round/>
              <a:headEnd/>
              <a:tailEnd/>
            </a:ln>
          </p:spPr>
          <p:txBody>
            <a:bodyPr wrap="none"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r>
                <a:rPr lang="zh-TW" altLang="en-US" sz="3200">
                  <a:ea typeface="標楷體" panose="03000509000000000000" pitchFamily="65" charset="-120"/>
                </a:rPr>
                <a:t>過程面</a:t>
              </a:r>
            </a:p>
          </p:txBody>
        </p:sp>
        <p:sp>
          <p:nvSpPr>
            <p:cNvPr id="11272" name="Oval 7">
              <a:extLst>
                <a:ext uri="{FF2B5EF4-FFF2-40B4-BE49-F238E27FC236}">
                  <a16:creationId xmlns:a16="http://schemas.microsoft.com/office/drawing/2014/main" id="{5CE2ECF2-9CA3-BB5E-BC40-FF3AA4D47240}"/>
                </a:ext>
              </a:extLst>
            </p:cNvPr>
            <p:cNvSpPr>
              <a:spLocks noChangeArrowheads="1"/>
            </p:cNvSpPr>
            <p:nvPr/>
          </p:nvSpPr>
          <p:spPr bwMode="auto">
            <a:xfrm>
              <a:off x="5995998" y="1928802"/>
              <a:ext cx="2057405" cy="1295403"/>
            </a:xfrm>
            <a:prstGeom prst="ellipse">
              <a:avLst/>
            </a:prstGeom>
            <a:solidFill>
              <a:srgbClr val="7BE9F5"/>
            </a:solidFill>
            <a:ln w="9525">
              <a:solidFill>
                <a:schemeClr val="tx1"/>
              </a:solidFill>
              <a:round/>
              <a:headEnd/>
              <a:tailEnd/>
            </a:ln>
          </p:spPr>
          <p:txBody>
            <a:bodyPr wrap="none"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r>
                <a:rPr lang="zh-TW" altLang="en-US" sz="3200">
                  <a:ea typeface="標楷體" panose="03000509000000000000" pitchFamily="65" charset="-120"/>
                </a:rPr>
                <a:t>結果面</a:t>
              </a:r>
            </a:p>
          </p:txBody>
        </p:sp>
        <p:grpSp>
          <p:nvGrpSpPr>
            <p:cNvPr id="11273" name="Group 72">
              <a:extLst>
                <a:ext uri="{FF2B5EF4-FFF2-40B4-BE49-F238E27FC236}">
                  <a16:creationId xmlns:a16="http://schemas.microsoft.com/office/drawing/2014/main" id="{8796B17E-E926-29A1-32CD-82FEFF231537}"/>
                </a:ext>
              </a:extLst>
            </p:cNvPr>
            <p:cNvGrpSpPr>
              <a:grpSpLocks/>
            </p:cNvGrpSpPr>
            <p:nvPr/>
          </p:nvGrpSpPr>
          <p:grpSpPr bwMode="auto">
            <a:xfrm>
              <a:off x="901699" y="3441702"/>
              <a:ext cx="6478588" cy="1719264"/>
              <a:chOff x="358" y="2683"/>
              <a:chExt cx="4081" cy="1083"/>
            </a:xfrm>
          </p:grpSpPr>
          <p:sp>
            <p:nvSpPr>
              <p:cNvPr id="11275" name="Text Box 54">
                <a:extLst>
                  <a:ext uri="{FF2B5EF4-FFF2-40B4-BE49-F238E27FC236}">
                    <a16:creationId xmlns:a16="http://schemas.microsoft.com/office/drawing/2014/main" id="{FC434EC3-F13A-7F3C-424C-A38E6FF4FC79}"/>
                  </a:ext>
                </a:extLst>
              </p:cNvPr>
              <p:cNvSpPr txBox="1">
                <a:spLocks noChangeArrowheads="1"/>
              </p:cNvSpPr>
              <p:nvPr/>
            </p:nvSpPr>
            <p:spPr bwMode="auto">
              <a:xfrm>
                <a:off x="380" y="3239"/>
                <a:ext cx="533"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sz="2000" b="1">
                    <a:solidFill>
                      <a:srgbClr val="A50021"/>
                    </a:solidFill>
                    <a:ea typeface="標楷體" panose="03000509000000000000" pitchFamily="65" charset="-120"/>
                  </a:rPr>
                  <a:t>乳癌</a:t>
                </a:r>
              </a:p>
            </p:txBody>
          </p:sp>
          <p:sp>
            <p:nvSpPr>
              <p:cNvPr id="11276" name="Text Box 56">
                <a:extLst>
                  <a:ext uri="{FF2B5EF4-FFF2-40B4-BE49-F238E27FC236}">
                    <a16:creationId xmlns:a16="http://schemas.microsoft.com/office/drawing/2014/main" id="{AC3C2599-CD48-49E2-8469-9CF932A0A8AB}"/>
                  </a:ext>
                </a:extLst>
              </p:cNvPr>
              <p:cNvSpPr txBox="1">
                <a:spLocks noChangeArrowheads="1"/>
              </p:cNvSpPr>
              <p:nvPr/>
            </p:nvSpPr>
            <p:spPr bwMode="auto">
              <a:xfrm>
                <a:off x="372" y="2973"/>
                <a:ext cx="43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sz="2000">
                    <a:ea typeface="標楷體" panose="03000509000000000000" pitchFamily="65" charset="-120"/>
                  </a:rPr>
                  <a:t>氣喘</a:t>
                </a:r>
              </a:p>
            </p:txBody>
          </p:sp>
          <p:sp>
            <p:nvSpPr>
              <p:cNvPr id="11277" name="Text Box 57">
                <a:extLst>
                  <a:ext uri="{FF2B5EF4-FFF2-40B4-BE49-F238E27FC236}">
                    <a16:creationId xmlns:a16="http://schemas.microsoft.com/office/drawing/2014/main" id="{3AFE9AF5-65A6-8646-CAF2-E1FA70D105D8}"/>
                  </a:ext>
                </a:extLst>
              </p:cNvPr>
              <p:cNvSpPr txBox="1">
                <a:spLocks noChangeArrowheads="1"/>
              </p:cNvSpPr>
              <p:nvPr/>
            </p:nvSpPr>
            <p:spPr bwMode="auto">
              <a:xfrm>
                <a:off x="375" y="2683"/>
                <a:ext cx="601"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sz="2000" b="1">
                    <a:solidFill>
                      <a:srgbClr val="A50021"/>
                    </a:solidFill>
                    <a:ea typeface="標楷體" panose="03000509000000000000" pitchFamily="65" charset="-120"/>
                  </a:rPr>
                  <a:t>糖尿病</a:t>
                </a:r>
              </a:p>
            </p:txBody>
          </p:sp>
          <p:sp>
            <p:nvSpPr>
              <p:cNvPr id="11278" name="Text Box 58">
                <a:extLst>
                  <a:ext uri="{FF2B5EF4-FFF2-40B4-BE49-F238E27FC236}">
                    <a16:creationId xmlns:a16="http://schemas.microsoft.com/office/drawing/2014/main" id="{644DB188-195D-75C1-2EE1-B516156D0F42}"/>
                  </a:ext>
                </a:extLst>
              </p:cNvPr>
              <p:cNvSpPr txBox="1">
                <a:spLocks noChangeArrowheads="1"/>
              </p:cNvSpPr>
              <p:nvPr/>
            </p:nvSpPr>
            <p:spPr bwMode="auto">
              <a:xfrm>
                <a:off x="358" y="3514"/>
                <a:ext cx="616"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sz="2000">
                    <a:ea typeface="標楷體" panose="03000509000000000000" pitchFamily="65" charset="-120"/>
                  </a:rPr>
                  <a:t>高血壓</a:t>
                </a:r>
              </a:p>
            </p:txBody>
          </p:sp>
          <p:sp>
            <p:nvSpPr>
              <p:cNvPr id="11279" name="Line 59">
                <a:extLst>
                  <a:ext uri="{FF2B5EF4-FFF2-40B4-BE49-F238E27FC236}">
                    <a16:creationId xmlns:a16="http://schemas.microsoft.com/office/drawing/2014/main" id="{56BAD524-15F3-98EC-B01B-9E6F702C3C3D}"/>
                  </a:ext>
                </a:extLst>
              </p:cNvPr>
              <p:cNvSpPr>
                <a:spLocks noChangeShapeType="1"/>
              </p:cNvSpPr>
              <p:nvPr/>
            </p:nvSpPr>
            <p:spPr bwMode="auto">
              <a:xfrm>
                <a:off x="934" y="2810"/>
                <a:ext cx="3505" cy="0"/>
              </a:xfrm>
              <a:prstGeom prst="line">
                <a:avLst/>
              </a:prstGeom>
              <a:noFill/>
              <a:ln w="28575">
                <a:solidFill>
                  <a:srgbClr val="660066"/>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11280" name="Line 61">
                <a:extLst>
                  <a:ext uri="{FF2B5EF4-FFF2-40B4-BE49-F238E27FC236}">
                    <a16:creationId xmlns:a16="http://schemas.microsoft.com/office/drawing/2014/main" id="{8D867157-9E95-811B-960D-6EB2FC5153D4}"/>
                  </a:ext>
                </a:extLst>
              </p:cNvPr>
              <p:cNvSpPr>
                <a:spLocks noChangeShapeType="1"/>
              </p:cNvSpPr>
              <p:nvPr/>
            </p:nvSpPr>
            <p:spPr bwMode="auto">
              <a:xfrm>
                <a:off x="982" y="3099"/>
                <a:ext cx="2160" cy="0"/>
              </a:xfrm>
              <a:prstGeom prst="line">
                <a:avLst/>
              </a:prstGeom>
              <a:noFill/>
              <a:ln w="28575">
                <a:solidFill>
                  <a:srgbClr val="660066"/>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11281" name="Line 62">
                <a:extLst>
                  <a:ext uri="{FF2B5EF4-FFF2-40B4-BE49-F238E27FC236}">
                    <a16:creationId xmlns:a16="http://schemas.microsoft.com/office/drawing/2014/main" id="{4F55E977-13C4-4EBB-5F12-6999F075ECC2}"/>
                  </a:ext>
                </a:extLst>
              </p:cNvPr>
              <p:cNvSpPr>
                <a:spLocks noChangeShapeType="1"/>
              </p:cNvSpPr>
              <p:nvPr/>
            </p:nvSpPr>
            <p:spPr bwMode="auto">
              <a:xfrm>
                <a:off x="974" y="3350"/>
                <a:ext cx="3456" cy="0"/>
              </a:xfrm>
              <a:prstGeom prst="line">
                <a:avLst/>
              </a:prstGeom>
              <a:noFill/>
              <a:ln w="28575">
                <a:solidFill>
                  <a:srgbClr val="660066"/>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11282" name="Line 63">
                <a:extLst>
                  <a:ext uri="{FF2B5EF4-FFF2-40B4-BE49-F238E27FC236}">
                    <a16:creationId xmlns:a16="http://schemas.microsoft.com/office/drawing/2014/main" id="{A5756E20-A17B-C67B-6C24-14C4028D7F81}"/>
                  </a:ext>
                </a:extLst>
              </p:cNvPr>
              <p:cNvSpPr>
                <a:spLocks noChangeShapeType="1"/>
              </p:cNvSpPr>
              <p:nvPr/>
            </p:nvSpPr>
            <p:spPr bwMode="auto">
              <a:xfrm>
                <a:off x="974" y="3620"/>
                <a:ext cx="2160" cy="0"/>
              </a:xfrm>
              <a:prstGeom prst="line">
                <a:avLst/>
              </a:prstGeom>
              <a:noFill/>
              <a:ln w="28575">
                <a:solidFill>
                  <a:srgbClr val="660066"/>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11283" name="Line 68">
                <a:extLst>
                  <a:ext uri="{FF2B5EF4-FFF2-40B4-BE49-F238E27FC236}">
                    <a16:creationId xmlns:a16="http://schemas.microsoft.com/office/drawing/2014/main" id="{91A5FE68-BD22-F2DD-F74D-D289C2A11A5F}"/>
                  </a:ext>
                </a:extLst>
              </p:cNvPr>
              <p:cNvSpPr>
                <a:spLocks noChangeShapeType="1"/>
              </p:cNvSpPr>
              <p:nvPr/>
            </p:nvSpPr>
            <p:spPr bwMode="auto">
              <a:xfrm>
                <a:off x="3143" y="3092"/>
                <a:ext cx="1248" cy="0"/>
              </a:xfrm>
              <a:prstGeom prst="line">
                <a:avLst/>
              </a:prstGeom>
              <a:noFill/>
              <a:ln w="28575">
                <a:solidFill>
                  <a:srgbClr val="9999FF"/>
                </a:solidFill>
                <a:prstDash val="sysDot"/>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11284" name="Line 69">
                <a:extLst>
                  <a:ext uri="{FF2B5EF4-FFF2-40B4-BE49-F238E27FC236}">
                    <a16:creationId xmlns:a16="http://schemas.microsoft.com/office/drawing/2014/main" id="{561A3B79-B9E1-507D-ECD1-C95A8420A8DB}"/>
                  </a:ext>
                </a:extLst>
              </p:cNvPr>
              <p:cNvSpPr>
                <a:spLocks noChangeShapeType="1"/>
              </p:cNvSpPr>
              <p:nvPr/>
            </p:nvSpPr>
            <p:spPr bwMode="auto">
              <a:xfrm>
                <a:off x="3159" y="3618"/>
                <a:ext cx="1248" cy="0"/>
              </a:xfrm>
              <a:prstGeom prst="line">
                <a:avLst/>
              </a:prstGeom>
              <a:noFill/>
              <a:ln w="28575">
                <a:solidFill>
                  <a:srgbClr val="9999FF"/>
                </a:solidFill>
                <a:prstDash val="sysDot"/>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grpSp>
        <p:sp>
          <p:nvSpPr>
            <p:cNvPr id="11274" name="Text Box 70">
              <a:extLst>
                <a:ext uri="{FF2B5EF4-FFF2-40B4-BE49-F238E27FC236}">
                  <a16:creationId xmlns:a16="http://schemas.microsoft.com/office/drawing/2014/main" id="{1CBFF752-284D-8BAF-5904-65198A1B74AE}"/>
                </a:ext>
              </a:extLst>
            </p:cNvPr>
            <p:cNvSpPr txBox="1">
              <a:spLocks noChangeArrowheads="1"/>
            </p:cNvSpPr>
            <p:nvPr/>
          </p:nvSpPr>
          <p:spPr bwMode="auto">
            <a:xfrm>
              <a:off x="7072330" y="2857496"/>
              <a:ext cx="1892300" cy="258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none">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en-US" altLang="zh-TW" sz="2800">
                  <a:ea typeface="標楷體" panose="03000509000000000000" pitchFamily="65" charset="-120"/>
                </a:rPr>
                <a:t>           </a:t>
              </a:r>
              <a:r>
                <a:rPr lang="zh-TW" altLang="en-US" sz="2800">
                  <a:ea typeface="標楷體" panose="03000509000000000000" pitchFamily="65" charset="-120"/>
                </a:rPr>
                <a:t>修訂</a:t>
              </a:r>
            </a:p>
            <a:p>
              <a:pPr eaLnBrk="1" hangingPunct="1"/>
              <a:r>
                <a:rPr lang="zh-TW" altLang="en-US" sz="2800">
                  <a:ea typeface="標楷體" panose="03000509000000000000" pitchFamily="65" charset="-120"/>
                </a:rPr>
                <a:t>論</a:t>
              </a:r>
              <a:r>
                <a:rPr lang="zh-TW" altLang="en-US" sz="2800">
                  <a:solidFill>
                    <a:srgbClr val="A50021"/>
                  </a:solidFill>
                  <a:ea typeface="標楷體" panose="03000509000000000000" pitchFamily="65" charset="-120"/>
                </a:rPr>
                <a:t>結果</a:t>
              </a:r>
              <a:r>
                <a:rPr lang="zh-TW" altLang="en-US" sz="2800">
                  <a:ea typeface="標楷體" panose="03000509000000000000" pitchFamily="65" charset="-120"/>
                </a:rPr>
                <a:t>獎勵方向</a:t>
              </a:r>
            </a:p>
            <a:p>
              <a:pPr eaLnBrk="1" hangingPunct="1"/>
              <a:r>
                <a:rPr lang="zh-TW" altLang="en-US" sz="2800">
                  <a:ea typeface="標楷體" panose="03000509000000000000" pitchFamily="65" charset="-120"/>
                </a:rPr>
                <a:t>           續朝</a:t>
              </a:r>
            </a:p>
            <a:p>
              <a:pPr eaLnBrk="1" hangingPunct="1"/>
              <a:r>
                <a:rPr lang="zh-TW" altLang="en-US" sz="2800">
                  <a:ea typeface="標楷體" panose="03000509000000000000" pitchFamily="65" charset="-120"/>
                </a:rPr>
                <a:t>                </a:t>
              </a:r>
            </a:p>
          </p:txBody>
        </p:sp>
      </p:grpSp>
      <p:sp>
        <p:nvSpPr>
          <p:cNvPr id="11268" name="Text Box 71">
            <a:extLst>
              <a:ext uri="{FF2B5EF4-FFF2-40B4-BE49-F238E27FC236}">
                <a16:creationId xmlns:a16="http://schemas.microsoft.com/office/drawing/2014/main" id="{91E5918B-1426-BD8C-5C61-DD005A12FBD6}"/>
              </a:ext>
            </a:extLst>
          </p:cNvPr>
          <p:cNvSpPr txBox="1">
            <a:spLocks noChangeArrowheads="1"/>
          </p:cNvSpPr>
          <p:nvPr/>
        </p:nvSpPr>
        <p:spPr bwMode="auto">
          <a:xfrm>
            <a:off x="187325" y="5086350"/>
            <a:ext cx="895667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a:latin typeface="標楷體" panose="03000509000000000000" pitchFamily="65" charset="-120"/>
                <a:ea typeface="標楷體" panose="03000509000000000000" pitchFamily="65" charset="-120"/>
              </a:rPr>
              <a:t>註 </a:t>
            </a:r>
            <a:r>
              <a:rPr lang="en-US" altLang="zh-TW">
                <a:latin typeface="標楷體" panose="03000509000000000000" pitchFamily="65" charset="-120"/>
                <a:ea typeface="標楷體" panose="03000509000000000000" pitchFamily="65" charset="-120"/>
              </a:rPr>
              <a:t>: 1.</a:t>
            </a:r>
            <a:r>
              <a:rPr lang="zh-TW" altLang="en-US">
                <a:latin typeface="標楷體" panose="03000509000000000000" pitchFamily="65" charset="-120"/>
                <a:ea typeface="標楷體" panose="03000509000000000000" pitchFamily="65" charset="-120"/>
              </a:rPr>
              <a:t>高血壓方案自</a:t>
            </a:r>
            <a:r>
              <a:rPr lang="en-US" altLang="zh-TW">
                <a:latin typeface="標楷體" panose="03000509000000000000" pitchFamily="65" charset="-120"/>
                <a:ea typeface="標楷體" panose="03000509000000000000" pitchFamily="65" charset="-120"/>
              </a:rPr>
              <a:t>95</a:t>
            </a:r>
            <a:r>
              <a:rPr lang="zh-TW" altLang="en-US">
                <a:latin typeface="標楷體" panose="03000509000000000000" pitchFamily="65" charset="-120"/>
                <a:ea typeface="標楷體" panose="03000509000000000000" pitchFamily="65" charset="-120"/>
              </a:rPr>
              <a:t>年起於基層診所實施，</a:t>
            </a:r>
            <a:r>
              <a:rPr lang="en-US" altLang="zh-TW">
                <a:latin typeface="標楷體" panose="03000509000000000000" pitchFamily="65" charset="-120"/>
                <a:ea typeface="標楷體" panose="03000509000000000000" pitchFamily="65" charset="-120"/>
              </a:rPr>
              <a:t>96</a:t>
            </a:r>
            <a:r>
              <a:rPr lang="zh-TW" altLang="en-US">
                <a:latin typeface="標楷體" panose="03000509000000000000" pitchFamily="65" charset="-120"/>
                <a:ea typeface="標楷體" panose="03000509000000000000" pitchFamily="65" charset="-120"/>
              </a:rPr>
              <a:t>年起全體實施。</a:t>
            </a:r>
          </a:p>
          <a:p>
            <a:pPr eaLnBrk="1" hangingPunct="1"/>
            <a:r>
              <a:rPr lang="zh-TW" altLang="en-US">
                <a:latin typeface="標楷體" panose="03000509000000000000" pitchFamily="65" charset="-120"/>
                <a:ea typeface="標楷體" panose="03000509000000000000" pitchFamily="65" charset="-120"/>
              </a:rPr>
              <a:t>     </a:t>
            </a:r>
            <a:r>
              <a:rPr lang="en-US" altLang="zh-TW">
                <a:latin typeface="標楷體" panose="03000509000000000000" pitchFamily="65" charset="-120"/>
                <a:ea typeface="標楷體" panose="03000509000000000000" pitchFamily="65" charset="-120"/>
              </a:rPr>
              <a:t>2.</a:t>
            </a:r>
            <a:r>
              <a:rPr lang="zh-TW" altLang="en-US">
                <a:latin typeface="標楷體" panose="03000509000000000000" pitchFamily="65" charset="-120"/>
                <a:ea typeface="標楷體" panose="03000509000000000000" pitchFamily="65" charset="-120"/>
              </a:rPr>
              <a:t>糖尿病方案自</a:t>
            </a:r>
            <a:r>
              <a:rPr lang="en-US" altLang="zh-TW">
                <a:latin typeface="標楷體" panose="03000509000000000000" pitchFamily="65" charset="-120"/>
                <a:ea typeface="標楷體" panose="03000509000000000000" pitchFamily="65" charset="-120"/>
              </a:rPr>
              <a:t>95</a:t>
            </a:r>
            <a:r>
              <a:rPr lang="zh-TW" altLang="en-US">
                <a:latin typeface="標楷體" panose="03000509000000000000" pitchFamily="65" charset="-120"/>
                <a:ea typeface="標楷體" panose="03000509000000000000" pitchFamily="65" charset="-120"/>
              </a:rPr>
              <a:t>年</a:t>
            </a:r>
            <a:r>
              <a:rPr lang="en-US" altLang="zh-TW">
                <a:latin typeface="標楷體" panose="03000509000000000000" pitchFamily="65" charset="-120"/>
                <a:ea typeface="標楷體" panose="03000509000000000000" pitchFamily="65" charset="-120"/>
              </a:rPr>
              <a:t>8</a:t>
            </a:r>
            <a:r>
              <a:rPr lang="zh-TW" altLang="en-US">
                <a:latin typeface="標楷體" panose="03000509000000000000" pitchFamily="65" charset="-120"/>
                <a:ea typeface="標楷體" panose="03000509000000000000" pitchFamily="65" charset="-120"/>
              </a:rPr>
              <a:t>月</a:t>
            </a:r>
            <a:r>
              <a:rPr lang="en-US" altLang="zh-TW">
                <a:latin typeface="標楷體" panose="03000509000000000000" pitchFamily="65" charset="-120"/>
                <a:ea typeface="標楷體" panose="03000509000000000000" pitchFamily="65" charset="-120"/>
              </a:rPr>
              <a:t>1</a:t>
            </a:r>
            <a:r>
              <a:rPr lang="zh-TW" altLang="en-US">
                <a:latin typeface="標楷體" panose="03000509000000000000" pitchFamily="65" charset="-120"/>
                <a:ea typeface="標楷體" panose="03000509000000000000" pitchFamily="65" charset="-120"/>
              </a:rPr>
              <a:t>日修訂第四版起，內含退場機制</a:t>
            </a:r>
            <a:endParaRPr lang="en-US" altLang="zh-TW">
              <a:latin typeface="標楷體" panose="03000509000000000000" pitchFamily="65" charset="-120"/>
              <a:ea typeface="標楷體" panose="03000509000000000000" pitchFamily="65" charset="-120"/>
            </a:endParaRPr>
          </a:p>
          <a:p>
            <a:pPr eaLnBrk="1" hangingPunct="1"/>
            <a:r>
              <a:rPr lang="en-US" altLang="zh-TW">
                <a:latin typeface="標楷體" panose="03000509000000000000" pitchFamily="65" charset="-120"/>
                <a:ea typeface="標楷體" panose="03000509000000000000" pitchFamily="65" charset="-120"/>
              </a:rPr>
              <a:t>       </a:t>
            </a:r>
            <a:r>
              <a:rPr lang="zh-TW" altLang="en-US">
                <a:latin typeface="標楷體" panose="03000509000000000000" pitchFamily="65" charset="-120"/>
                <a:ea typeface="標楷體" panose="03000509000000000000" pitchFamily="65" charset="-120"/>
              </a:rPr>
              <a:t>及品質加成措施。</a:t>
            </a:r>
          </a:p>
        </p:txBody>
      </p:sp>
      <p:sp>
        <p:nvSpPr>
          <p:cNvPr id="11269" name="投影片編號版面配置區 2">
            <a:extLst>
              <a:ext uri="{FF2B5EF4-FFF2-40B4-BE49-F238E27FC236}">
                <a16:creationId xmlns:a16="http://schemas.microsoft.com/office/drawing/2014/main" id="{94F78AAF-3B76-2353-70EF-FB6D1F343056}"/>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96986357-603A-46F8-9A1D-F9950A284DA3}" type="slidenum">
              <a:rPr lang="en-US" altLang="zh-TW" sz="1400"/>
              <a:pPr eaLnBrk="1" hangingPunct="1"/>
              <a:t>8</a:t>
            </a:fld>
            <a:endParaRPr lang="en-US" altLang="zh-TW" sz="14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標題 1">
            <a:extLst>
              <a:ext uri="{FF2B5EF4-FFF2-40B4-BE49-F238E27FC236}">
                <a16:creationId xmlns:a16="http://schemas.microsoft.com/office/drawing/2014/main" id="{833887F0-87C9-6236-50E0-F20735495F82}"/>
              </a:ext>
            </a:extLst>
          </p:cNvPr>
          <p:cNvSpPr>
            <a:spLocks noGrp="1"/>
          </p:cNvSpPr>
          <p:nvPr>
            <p:ph type="title"/>
          </p:nvPr>
        </p:nvSpPr>
        <p:spPr>
          <a:xfrm>
            <a:off x="685800" y="214313"/>
            <a:ext cx="7772400" cy="1143000"/>
          </a:xfrm>
        </p:spPr>
        <p:txBody>
          <a:bodyPr/>
          <a:lstStyle/>
          <a:p>
            <a:pPr defTabSz="912813" eaLnBrk="1" hangingPunct="1"/>
            <a:r>
              <a:rPr lang="zh-TW" altLang="en-US" sz="4000" b="1">
                <a:latin typeface="標楷體" panose="03000509000000000000" pitchFamily="65" charset="-120"/>
                <a:ea typeface="標楷體" panose="03000509000000000000" pitchFamily="65" charset="-120"/>
              </a:rPr>
              <a:t>醫療給付改善方案</a:t>
            </a:r>
            <a:r>
              <a:rPr lang="en-US" altLang="zh-TW" sz="4000" b="1">
                <a:latin typeface="標楷體" panose="03000509000000000000" pitchFamily="65" charset="-120"/>
                <a:ea typeface="標楷體" panose="03000509000000000000" pitchFamily="65" charset="-120"/>
              </a:rPr>
              <a:t>-</a:t>
            </a:r>
            <a:r>
              <a:rPr lang="zh-TW" altLang="en-US" sz="4000" b="1">
                <a:latin typeface="標楷體" panose="03000509000000000000" pitchFamily="65" charset="-120"/>
                <a:ea typeface="標楷體" panose="03000509000000000000" pitchFamily="65" charset="-120"/>
              </a:rPr>
              <a:t>品質要求</a:t>
            </a:r>
            <a:r>
              <a:rPr lang="en-US" altLang="zh-TW" sz="4000" b="1">
                <a:latin typeface="標楷體" panose="03000509000000000000" pitchFamily="65" charset="-120"/>
                <a:ea typeface="標楷體" panose="03000509000000000000" pitchFamily="65" charset="-120"/>
              </a:rPr>
              <a:t>(1)</a:t>
            </a:r>
            <a:endParaRPr lang="zh-TW" altLang="en-US" sz="4000" b="1">
              <a:latin typeface="標楷體" panose="03000509000000000000" pitchFamily="65" charset="-120"/>
              <a:ea typeface="標楷體" panose="03000509000000000000" pitchFamily="65" charset="-120"/>
            </a:endParaRPr>
          </a:p>
        </p:txBody>
      </p:sp>
      <p:graphicFrame>
        <p:nvGraphicFramePr>
          <p:cNvPr id="15386" name="Group 26">
            <a:extLst>
              <a:ext uri="{FF2B5EF4-FFF2-40B4-BE49-F238E27FC236}">
                <a16:creationId xmlns:a16="http://schemas.microsoft.com/office/drawing/2014/main" id="{ADE38A86-B2C9-6314-0A4F-0CF19B25A25B}"/>
              </a:ext>
            </a:extLst>
          </p:cNvPr>
          <p:cNvGraphicFramePr>
            <a:graphicFrameLocks noGrp="1"/>
          </p:cNvGraphicFramePr>
          <p:nvPr/>
        </p:nvGraphicFramePr>
        <p:xfrm>
          <a:off x="249238" y="1714500"/>
          <a:ext cx="8643937" cy="4287838"/>
        </p:xfrm>
        <a:graphic>
          <a:graphicData uri="http://schemas.openxmlformats.org/drawingml/2006/table">
            <a:tbl>
              <a:tblPr/>
              <a:tblGrid>
                <a:gridCol w="1944687">
                  <a:extLst>
                    <a:ext uri="{9D8B030D-6E8A-4147-A177-3AD203B41FA5}">
                      <a16:colId xmlns:a16="http://schemas.microsoft.com/office/drawing/2014/main" val="20000"/>
                    </a:ext>
                  </a:extLst>
                </a:gridCol>
                <a:gridCol w="6699250">
                  <a:extLst>
                    <a:ext uri="{9D8B030D-6E8A-4147-A177-3AD203B41FA5}">
                      <a16:colId xmlns:a16="http://schemas.microsoft.com/office/drawing/2014/main" val="20001"/>
                    </a:ext>
                  </a:extLst>
                </a:gridCol>
              </a:tblGrid>
              <a:tr h="457234">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400" b="0" i="0" u="none" strike="noStrike" cap="none" normalizeH="0" baseline="0">
                          <a:ln>
                            <a:noFill/>
                          </a:ln>
                          <a:solidFill>
                            <a:schemeClr val="tx1"/>
                          </a:solidFill>
                          <a:effectLst/>
                          <a:latin typeface="Times New Roman" pitchFamily="18" charset="0"/>
                          <a:ea typeface="標楷體" pitchFamily="65" charset="-120"/>
                        </a:rPr>
                        <a:t>疾病項目</a:t>
                      </a:r>
                    </a:p>
                  </a:txBody>
                  <a:tcPr marT="45723" marB="4572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400" b="0" i="0" u="none" strike="noStrike" cap="none" normalizeH="0" baseline="0">
                          <a:ln>
                            <a:noFill/>
                          </a:ln>
                          <a:solidFill>
                            <a:schemeClr val="tx1"/>
                          </a:solidFill>
                          <a:effectLst/>
                          <a:latin typeface="Times New Roman" pitchFamily="18" charset="0"/>
                          <a:ea typeface="標楷體" pitchFamily="65" charset="-120"/>
                        </a:rPr>
                        <a:t>結構面要求</a:t>
                      </a:r>
                    </a:p>
                  </a:txBody>
                  <a:tcPr marT="45723" marB="4572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701092">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000" b="0" i="0" u="none" strike="noStrike" cap="none" normalizeH="0" baseline="0">
                          <a:ln>
                            <a:noFill/>
                          </a:ln>
                          <a:solidFill>
                            <a:schemeClr val="tx1"/>
                          </a:solidFill>
                          <a:effectLst/>
                          <a:latin typeface="Times New Roman" pitchFamily="18" charset="0"/>
                          <a:ea typeface="標楷體" pitchFamily="65" charset="-120"/>
                        </a:rPr>
                        <a:t>糖尿病</a:t>
                      </a:r>
                    </a:p>
                  </a:txBody>
                  <a:tcPr marT="45723" marB="4572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2000" b="0" i="0" u="none" strike="noStrike" cap="none" normalizeH="0" baseline="0">
                          <a:ln>
                            <a:noFill/>
                          </a:ln>
                          <a:solidFill>
                            <a:srgbClr val="0000CC"/>
                          </a:solidFill>
                          <a:effectLst/>
                          <a:latin typeface="Times New Roman" pitchFamily="18" charset="0"/>
                          <a:ea typeface="標楷體" pitchFamily="65" charset="-120"/>
                          <a:sym typeface="Wingdings 3" pitchFamily="18" charset="2"/>
                        </a:rPr>
                        <a:t></a:t>
                      </a:r>
                      <a:r>
                        <a:rPr kumimoji="1" lang="zh-TW" altLang="en-US" sz="2000" b="0" i="0" u="none" strike="noStrike" cap="none" normalizeH="0" baseline="0">
                          <a:ln>
                            <a:noFill/>
                          </a:ln>
                          <a:solidFill>
                            <a:schemeClr val="tx1"/>
                          </a:solidFill>
                          <a:effectLst/>
                          <a:latin typeface="標楷體" pitchFamily="65" charset="-120"/>
                          <a:ea typeface="標楷體" pitchFamily="65" charset="-120"/>
                        </a:rPr>
                        <a:t>醫事機構、醫師及衛生教育人員，均須經各縣市糖尿病</a:t>
                      </a:r>
                      <a:br>
                        <a:rPr kumimoji="1" lang="en-US" altLang="zh-TW" sz="2000" b="0" i="0" u="none" strike="noStrike" cap="none" normalizeH="0" baseline="0">
                          <a:ln>
                            <a:noFill/>
                          </a:ln>
                          <a:solidFill>
                            <a:schemeClr val="tx1"/>
                          </a:solidFill>
                          <a:effectLst/>
                          <a:latin typeface="標楷體" pitchFamily="65" charset="-120"/>
                          <a:ea typeface="標楷體" pitchFamily="65" charset="-120"/>
                        </a:rPr>
                      </a:br>
                      <a:r>
                        <a:rPr kumimoji="1" lang="zh-TW" altLang="en-US" sz="2000" b="0" i="0" u="none" strike="noStrike" cap="none" normalizeH="0" baseline="0">
                          <a:ln>
                            <a:noFill/>
                          </a:ln>
                          <a:solidFill>
                            <a:schemeClr val="tx1"/>
                          </a:solidFill>
                          <a:effectLst/>
                          <a:latin typeface="標楷體" pitchFamily="65" charset="-120"/>
                          <a:ea typeface="標楷體" pitchFamily="65" charset="-120"/>
                        </a:rPr>
                        <a:t>  共同照護網認證</a:t>
                      </a:r>
                      <a:r>
                        <a:rPr kumimoji="1" lang="zh-TW" altLang="en-US" sz="2000" b="0" i="0" u="none" strike="noStrike" cap="none" normalizeH="0" baseline="0">
                          <a:ln>
                            <a:noFill/>
                          </a:ln>
                          <a:solidFill>
                            <a:schemeClr val="tx1"/>
                          </a:solidFill>
                          <a:effectLst/>
                          <a:latin typeface="新細明體" pitchFamily="18" charset="-120"/>
                          <a:ea typeface="新細明體" pitchFamily="18" charset="-120"/>
                        </a:rPr>
                        <a:t>。</a:t>
                      </a:r>
                    </a:p>
                  </a:txBody>
                  <a:tcPr marT="45723" marB="4572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127844">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000" b="0" i="0" u="none" strike="noStrike" cap="none" normalizeH="0" baseline="0">
                          <a:ln>
                            <a:noFill/>
                          </a:ln>
                          <a:solidFill>
                            <a:schemeClr val="tx1"/>
                          </a:solidFill>
                          <a:effectLst/>
                          <a:latin typeface="Times New Roman" pitchFamily="18" charset="0"/>
                          <a:ea typeface="標楷體" pitchFamily="65" charset="-120"/>
                        </a:rPr>
                        <a:t>氣    喘</a:t>
                      </a:r>
                    </a:p>
                  </a:txBody>
                  <a:tcPr marT="45723" marB="4572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2000" b="0" i="0" u="none" strike="noStrike" cap="none" normalizeH="0" baseline="0">
                          <a:ln>
                            <a:noFill/>
                          </a:ln>
                          <a:solidFill>
                            <a:srgbClr val="0000CC"/>
                          </a:solidFill>
                          <a:effectLst/>
                          <a:latin typeface="Times New Roman" pitchFamily="18" charset="0"/>
                          <a:ea typeface="標楷體" pitchFamily="65" charset="-120"/>
                          <a:sym typeface="Wingdings 3" pitchFamily="18" charset="2"/>
                        </a:rPr>
                        <a:t></a:t>
                      </a:r>
                      <a:r>
                        <a:rPr kumimoji="1" lang="zh-TW" altLang="en-US" sz="2000" b="0" i="0" u="none" strike="noStrike" cap="none" normalizeH="0" baseline="0">
                          <a:ln>
                            <a:noFill/>
                          </a:ln>
                          <a:solidFill>
                            <a:schemeClr val="tx1"/>
                          </a:solidFill>
                          <a:effectLst/>
                          <a:latin typeface="標楷體" pitchFamily="65" charset="-120"/>
                          <a:ea typeface="標楷體" pitchFamily="65" charset="-120"/>
                        </a:rPr>
                        <a:t>具氣喘照護及管理能力之內、兒、家醫、耳鼻喉科醫師。 </a:t>
                      </a:r>
                      <a:endParaRPr kumimoji="1" lang="en-US" altLang="zh-TW" sz="2000" b="0" i="0" u="none" strike="noStrike" cap="none" normalizeH="0" baseline="0">
                        <a:ln>
                          <a:noFill/>
                        </a:ln>
                        <a:solidFill>
                          <a:schemeClr val="tx1"/>
                        </a:solidFill>
                        <a:effectLst/>
                        <a:latin typeface="標楷體" pitchFamily="65" charset="-120"/>
                        <a:ea typeface="標楷體" pitchFamily="65" charset="-12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1" lang="zh-TW" altLang="en-US" sz="2000" b="0" i="0" u="none" strike="noStrike" cap="none" normalizeH="0" baseline="0">
                          <a:ln>
                            <a:noFill/>
                          </a:ln>
                          <a:solidFill>
                            <a:srgbClr val="0000CC"/>
                          </a:solidFill>
                          <a:effectLst/>
                          <a:latin typeface="Times New Roman" pitchFamily="18" charset="0"/>
                          <a:ea typeface="標楷體" pitchFamily="65" charset="-120"/>
                          <a:sym typeface="Wingdings 3" pitchFamily="18" charset="2"/>
                        </a:rPr>
                        <a:t></a:t>
                      </a:r>
                      <a:r>
                        <a:rPr kumimoji="1" lang="zh-TW" altLang="en-US" sz="2000" b="0" i="0" u="none" strike="noStrike" cap="none" normalizeH="0" baseline="0">
                          <a:ln>
                            <a:noFill/>
                          </a:ln>
                          <a:solidFill>
                            <a:schemeClr val="tx1"/>
                          </a:solidFill>
                          <a:effectLst/>
                          <a:latin typeface="標楷體" pitchFamily="65" charset="-120"/>
                          <a:ea typeface="標楷體" pitchFamily="65" charset="-120"/>
                        </a:rPr>
                        <a:t>台灣胸腔暨重症加護醫學會、免疫學會、兒童過敏氣喘</a:t>
                      </a:r>
                      <a:endParaRPr kumimoji="1" lang="en-US" altLang="zh-TW" sz="2000" b="0" i="0" u="none" strike="noStrike" cap="none" normalizeH="0" baseline="0">
                        <a:ln>
                          <a:noFill/>
                        </a:ln>
                        <a:solidFill>
                          <a:schemeClr val="tx1"/>
                        </a:solidFill>
                        <a:effectLst/>
                        <a:latin typeface="標楷體" pitchFamily="65" charset="-120"/>
                        <a:ea typeface="標楷體" pitchFamily="65" charset="-12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1" lang="zh-TW" altLang="en-US" sz="2000" b="0" i="0" u="none" strike="noStrike" cap="none" normalizeH="0" baseline="0">
                          <a:ln>
                            <a:noFill/>
                          </a:ln>
                          <a:solidFill>
                            <a:schemeClr val="tx1"/>
                          </a:solidFill>
                          <a:effectLst/>
                          <a:latin typeface="標楷體" pitchFamily="65" charset="-120"/>
                          <a:ea typeface="標楷體" pitchFamily="65" charset="-120"/>
                        </a:rPr>
                        <a:t>  免疫學會及兒童胸腔醫學會認證之專科醫師。</a:t>
                      </a:r>
                    </a:p>
                  </a:txBody>
                  <a:tcPr marT="45723" marB="4572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5080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000" b="0" i="0" u="none" strike="noStrike" cap="none" normalizeH="0" baseline="0">
                          <a:ln>
                            <a:noFill/>
                          </a:ln>
                          <a:solidFill>
                            <a:schemeClr val="tx1"/>
                          </a:solidFill>
                          <a:effectLst/>
                          <a:latin typeface="Times New Roman" pitchFamily="18" charset="0"/>
                          <a:ea typeface="標楷體" pitchFamily="65" charset="-120"/>
                        </a:rPr>
                        <a:t>高血壓</a:t>
                      </a:r>
                    </a:p>
                  </a:txBody>
                  <a:tcPr marT="45723" marB="4572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2000" b="0" i="0" u="none" strike="noStrike" cap="none" normalizeH="0" baseline="0">
                          <a:ln>
                            <a:noFill/>
                          </a:ln>
                          <a:solidFill>
                            <a:srgbClr val="0000CC"/>
                          </a:solidFill>
                          <a:effectLst/>
                          <a:latin typeface="Times New Roman" pitchFamily="18" charset="0"/>
                          <a:ea typeface="標楷體" pitchFamily="65" charset="-120"/>
                          <a:sym typeface="Wingdings 3" pitchFamily="18" charset="2"/>
                        </a:rPr>
                        <a:t></a:t>
                      </a:r>
                      <a:r>
                        <a:rPr kumimoji="1" lang="zh-TW" altLang="en-US" sz="2000" b="0" i="0" u="none" strike="noStrike" cap="none" normalizeH="0" baseline="0">
                          <a:ln>
                            <a:noFill/>
                          </a:ln>
                          <a:solidFill>
                            <a:schemeClr val="tx1"/>
                          </a:solidFill>
                          <a:effectLst/>
                          <a:latin typeface="Times New Roman" pitchFamily="18" charset="0"/>
                          <a:ea typeface="標楷體" pitchFamily="65" charset="-120"/>
                        </a:rPr>
                        <a:t>辦理本保險之特約院所</a:t>
                      </a:r>
                      <a:r>
                        <a:rPr kumimoji="1" lang="zh-TW" altLang="en-US" sz="2000" b="0" i="0" u="none" strike="noStrike" cap="none" normalizeH="0" baseline="0">
                          <a:ln>
                            <a:noFill/>
                          </a:ln>
                          <a:solidFill>
                            <a:schemeClr val="tx1"/>
                          </a:solidFill>
                          <a:effectLst/>
                          <a:latin typeface="標楷體" pitchFamily="65" charset="-120"/>
                          <a:ea typeface="標楷體" pitchFamily="65" charset="-120"/>
                        </a:rPr>
                        <a:t>。</a:t>
                      </a:r>
                    </a:p>
                  </a:txBody>
                  <a:tcPr marT="45723" marB="4572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1493631">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000" b="0" i="0" u="none" strike="noStrike" cap="none" normalizeH="0" baseline="0">
                          <a:ln>
                            <a:noFill/>
                          </a:ln>
                          <a:solidFill>
                            <a:schemeClr val="tx1"/>
                          </a:solidFill>
                          <a:effectLst/>
                          <a:latin typeface="Times New Roman" pitchFamily="18" charset="0"/>
                          <a:ea typeface="標楷體" pitchFamily="65" charset="-120"/>
                        </a:rPr>
                        <a:t>乳    癌</a:t>
                      </a:r>
                    </a:p>
                  </a:txBody>
                  <a:tcPr marT="45723" marB="4572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2000" b="0" i="0" u="none" strike="noStrike" cap="none" normalizeH="0" baseline="0">
                          <a:ln>
                            <a:noFill/>
                          </a:ln>
                          <a:solidFill>
                            <a:srgbClr val="0000CC"/>
                          </a:solidFill>
                          <a:effectLst/>
                          <a:latin typeface="Times New Roman" pitchFamily="18" charset="0"/>
                          <a:ea typeface="標楷體" pitchFamily="65" charset="-120"/>
                          <a:sym typeface="Wingdings 3" pitchFamily="18" charset="2"/>
                        </a:rPr>
                        <a:t></a:t>
                      </a:r>
                      <a:r>
                        <a:rPr kumimoji="1" lang="zh-TW" altLang="en-US" sz="2000" b="0" i="0" u="none" strike="noStrike" cap="none" normalizeH="0" baseline="0">
                          <a:ln>
                            <a:noFill/>
                          </a:ln>
                          <a:solidFill>
                            <a:schemeClr val="tx1"/>
                          </a:solidFill>
                          <a:effectLst/>
                          <a:latin typeface="標楷體" pitchFamily="65" charset="-120"/>
                          <a:ea typeface="標楷體" pitchFamily="65" charset="-120"/>
                        </a:rPr>
                        <a:t>每年執行乳癌手術達</a:t>
                      </a:r>
                      <a:r>
                        <a:rPr kumimoji="1" lang="en-US" altLang="zh-TW" sz="2000" b="0" i="0" u="none" strike="noStrike" cap="none" normalizeH="0" baseline="0">
                          <a:ln>
                            <a:noFill/>
                          </a:ln>
                          <a:solidFill>
                            <a:schemeClr val="tx1"/>
                          </a:solidFill>
                          <a:effectLst/>
                          <a:latin typeface="標楷體" pitchFamily="65" charset="-120"/>
                          <a:ea typeface="標楷體" pitchFamily="65" charset="-120"/>
                        </a:rPr>
                        <a:t>100</a:t>
                      </a:r>
                      <a:r>
                        <a:rPr kumimoji="1" lang="zh-TW" altLang="en-US" sz="2000" b="0" i="0" u="none" strike="noStrike" cap="none" normalizeH="0" baseline="0">
                          <a:ln>
                            <a:noFill/>
                          </a:ln>
                          <a:solidFill>
                            <a:schemeClr val="tx1"/>
                          </a:solidFill>
                          <a:effectLst/>
                          <a:latin typeface="標楷體" pitchFamily="65" charset="-120"/>
                          <a:ea typeface="標楷體" pitchFamily="65" charset="-120"/>
                        </a:rPr>
                        <a:t>人以上。 </a:t>
                      </a:r>
                    </a:p>
                    <a:p>
                      <a:pPr marL="0" marR="0" lvl="0" indent="0" algn="l" defTabSz="914400" rtl="0" eaLnBrk="1" fontAlgn="base" latinLnBrk="0" hangingPunct="1">
                        <a:lnSpc>
                          <a:spcPct val="100000"/>
                        </a:lnSpc>
                        <a:spcBef>
                          <a:spcPct val="20000"/>
                        </a:spcBef>
                        <a:spcAft>
                          <a:spcPct val="0"/>
                        </a:spcAft>
                        <a:buClrTx/>
                        <a:buSzTx/>
                        <a:buFontTx/>
                        <a:buNone/>
                        <a:tabLst/>
                      </a:pPr>
                      <a:r>
                        <a:rPr kumimoji="1" lang="zh-TW" altLang="en-US" sz="2000" b="0" i="0" u="none" strike="noStrike" cap="none" normalizeH="0" baseline="0">
                          <a:ln>
                            <a:noFill/>
                          </a:ln>
                          <a:solidFill>
                            <a:srgbClr val="0000CC"/>
                          </a:solidFill>
                          <a:effectLst/>
                          <a:latin typeface="Times New Roman" pitchFamily="18" charset="0"/>
                          <a:ea typeface="標楷體" pitchFamily="65" charset="-120"/>
                          <a:sym typeface="Wingdings 3" pitchFamily="18" charset="2"/>
                        </a:rPr>
                        <a:t></a:t>
                      </a:r>
                      <a:r>
                        <a:rPr kumimoji="1" lang="zh-TW" altLang="en-US" sz="2000" b="0" i="0" u="none" strike="noStrike" cap="none" normalizeH="0" baseline="0">
                          <a:ln>
                            <a:noFill/>
                          </a:ln>
                          <a:solidFill>
                            <a:schemeClr val="tx1"/>
                          </a:solidFill>
                          <a:effectLst/>
                          <a:latin typeface="標楷體" pitchFamily="65" charset="-120"/>
                          <a:ea typeface="標楷體" pitchFamily="65" charset="-120"/>
                        </a:rPr>
                        <a:t>具有外科、內科</a:t>
                      </a:r>
                      <a:r>
                        <a:rPr kumimoji="1" lang="en-US" altLang="zh-TW" sz="2000" b="0" i="0" u="none" strike="noStrike" cap="none" normalizeH="0" baseline="0">
                          <a:ln>
                            <a:noFill/>
                          </a:ln>
                          <a:solidFill>
                            <a:schemeClr val="tx1"/>
                          </a:solidFill>
                          <a:effectLst/>
                          <a:latin typeface="標楷體" pitchFamily="65" charset="-120"/>
                          <a:ea typeface="標楷體" pitchFamily="65" charset="-120"/>
                        </a:rPr>
                        <a:t>(</a:t>
                      </a:r>
                      <a:r>
                        <a:rPr kumimoji="1" lang="zh-TW" altLang="en-US" sz="2000" b="0" i="0" u="none" strike="noStrike" cap="none" normalizeH="0" baseline="0">
                          <a:ln>
                            <a:noFill/>
                          </a:ln>
                          <a:solidFill>
                            <a:schemeClr val="tx1"/>
                          </a:solidFill>
                          <a:effectLst/>
                          <a:latin typeface="標楷體" pitchFamily="65" charset="-120"/>
                          <a:ea typeface="標楷體" pitchFamily="65" charset="-120"/>
                        </a:rPr>
                        <a:t>含腫瘤內科</a:t>
                      </a:r>
                      <a:r>
                        <a:rPr kumimoji="1" lang="en-US" altLang="zh-TW" sz="2000" b="0" i="0" u="none" strike="noStrike" cap="none" normalizeH="0" baseline="0">
                          <a:ln>
                            <a:noFill/>
                          </a:ln>
                          <a:solidFill>
                            <a:schemeClr val="tx1"/>
                          </a:solidFill>
                          <a:effectLst/>
                          <a:latin typeface="標楷體" pitchFamily="65" charset="-120"/>
                          <a:ea typeface="標楷體" pitchFamily="65" charset="-120"/>
                        </a:rPr>
                        <a:t>)</a:t>
                      </a:r>
                      <a:r>
                        <a:rPr kumimoji="1" lang="zh-TW" altLang="en-US" sz="2000" b="0" i="0" u="none" strike="noStrike" cap="none" normalizeH="0" baseline="0">
                          <a:ln>
                            <a:noFill/>
                          </a:ln>
                          <a:solidFill>
                            <a:schemeClr val="tx1"/>
                          </a:solidFill>
                          <a:effectLst/>
                          <a:latin typeface="標楷體" pitchFamily="65" charset="-120"/>
                          <a:ea typeface="標楷體" pitchFamily="65" charset="-120"/>
                        </a:rPr>
                        <a:t>等專任專科醫師至少二名</a:t>
                      </a:r>
                      <a:endParaRPr kumimoji="1" lang="en-US" altLang="zh-TW" sz="2000" b="0" i="0" u="none" strike="noStrike" cap="none" normalizeH="0" baseline="0">
                        <a:ln>
                          <a:noFill/>
                        </a:ln>
                        <a:solidFill>
                          <a:schemeClr val="tx1"/>
                        </a:solidFill>
                        <a:effectLst/>
                        <a:latin typeface="標楷體" pitchFamily="65" charset="-120"/>
                        <a:ea typeface="標楷體" pitchFamily="65" charset="-12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1" lang="zh-TW" altLang="en-US" sz="2000" b="0" i="0" u="none" strike="noStrike" cap="none" normalizeH="0" baseline="0">
                          <a:ln>
                            <a:noFill/>
                          </a:ln>
                          <a:solidFill>
                            <a:schemeClr val="tx1"/>
                          </a:solidFill>
                          <a:effectLst/>
                          <a:latin typeface="標楷體" pitchFamily="65" charset="-120"/>
                          <a:ea typeface="標楷體" pitchFamily="65" charset="-120"/>
                        </a:rPr>
                        <a:t>  放射線</a:t>
                      </a:r>
                      <a:r>
                        <a:rPr kumimoji="1" lang="en-US" altLang="zh-TW" sz="2000" b="0" i="0" u="none" strike="noStrike" cap="none" normalizeH="0" baseline="0">
                          <a:ln>
                            <a:noFill/>
                          </a:ln>
                          <a:solidFill>
                            <a:schemeClr val="tx1"/>
                          </a:solidFill>
                          <a:effectLst/>
                          <a:latin typeface="標楷體" pitchFamily="65" charset="-120"/>
                          <a:ea typeface="標楷體" pitchFamily="65" charset="-120"/>
                        </a:rPr>
                        <a:t>(</a:t>
                      </a:r>
                      <a:r>
                        <a:rPr kumimoji="1" lang="zh-TW" altLang="en-US" sz="2000" b="0" i="0" u="none" strike="noStrike" cap="none" normalizeH="0" baseline="0">
                          <a:ln>
                            <a:noFill/>
                          </a:ln>
                          <a:solidFill>
                            <a:schemeClr val="tx1"/>
                          </a:solidFill>
                          <a:effectLst/>
                          <a:latin typeface="標楷體" pitchFamily="65" charset="-120"/>
                          <a:ea typeface="標楷體" pitchFamily="65" charset="-120"/>
                        </a:rPr>
                        <a:t>腫瘤</a:t>
                      </a:r>
                      <a:r>
                        <a:rPr kumimoji="1" lang="en-US" altLang="zh-TW" sz="2000" b="0" i="0" u="none" strike="noStrike" cap="none" normalizeH="0" baseline="0">
                          <a:ln>
                            <a:noFill/>
                          </a:ln>
                          <a:solidFill>
                            <a:schemeClr val="tx1"/>
                          </a:solidFill>
                          <a:effectLst/>
                          <a:latin typeface="標楷體" pitchFamily="65" charset="-120"/>
                          <a:ea typeface="標楷體" pitchFamily="65" charset="-120"/>
                        </a:rPr>
                        <a:t>)</a:t>
                      </a:r>
                      <a:r>
                        <a:rPr kumimoji="1" lang="zh-TW" altLang="en-US" sz="2000" b="0" i="0" u="none" strike="noStrike" cap="none" normalizeH="0" baseline="0">
                          <a:ln>
                            <a:noFill/>
                          </a:ln>
                          <a:solidFill>
                            <a:schemeClr val="tx1"/>
                          </a:solidFill>
                          <a:effectLst/>
                          <a:latin typeface="標楷體" pitchFamily="65" charset="-120"/>
                          <a:ea typeface="標楷體" pitchFamily="65" charset="-120"/>
                        </a:rPr>
                        <a:t>科、放射線</a:t>
                      </a:r>
                      <a:r>
                        <a:rPr kumimoji="1" lang="en-US" altLang="zh-TW" sz="2000" b="0" i="0" u="none" strike="noStrike" cap="none" normalizeH="0" baseline="0">
                          <a:ln>
                            <a:noFill/>
                          </a:ln>
                          <a:solidFill>
                            <a:schemeClr val="tx1"/>
                          </a:solidFill>
                          <a:effectLst/>
                          <a:latin typeface="標楷體" pitchFamily="65" charset="-120"/>
                          <a:ea typeface="標楷體" pitchFamily="65" charset="-120"/>
                        </a:rPr>
                        <a:t>(</a:t>
                      </a:r>
                      <a:r>
                        <a:rPr kumimoji="1" lang="zh-TW" altLang="en-US" sz="2000" b="0" i="0" u="none" strike="noStrike" cap="none" normalizeH="0" baseline="0">
                          <a:ln>
                            <a:noFill/>
                          </a:ln>
                          <a:solidFill>
                            <a:schemeClr val="tx1"/>
                          </a:solidFill>
                          <a:effectLst/>
                          <a:latin typeface="標楷體" pitchFamily="65" charset="-120"/>
                          <a:ea typeface="標楷體" pitchFamily="65" charset="-120"/>
                        </a:rPr>
                        <a:t>診斷</a:t>
                      </a:r>
                      <a:r>
                        <a:rPr kumimoji="1" lang="en-US" altLang="zh-TW" sz="2000" b="0" i="0" u="none" strike="noStrike" cap="none" normalizeH="0" baseline="0">
                          <a:ln>
                            <a:noFill/>
                          </a:ln>
                          <a:solidFill>
                            <a:schemeClr val="tx1"/>
                          </a:solidFill>
                          <a:effectLst/>
                          <a:latin typeface="標楷體" pitchFamily="65" charset="-120"/>
                          <a:ea typeface="標楷體" pitchFamily="65" charset="-120"/>
                        </a:rPr>
                        <a:t>)</a:t>
                      </a:r>
                      <a:r>
                        <a:rPr kumimoji="1" lang="zh-TW" altLang="en-US" sz="2000" b="0" i="0" u="none" strike="noStrike" cap="none" normalizeH="0" baseline="0">
                          <a:ln>
                            <a:noFill/>
                          </a:ln>
                          <a:solidFill>
                            <a:schemeClr val="tx1"/>
                          </a:solidFill>
                          <a:effectLst/>
                          <a:latin typeface="標楷體" pitchFamily="65" charset="-120"/>
                          <a:ea typeface="標楷體" pitchFamily="65" charset="-120"/>
                        </a:rPr>
                        <a:t>科、病理科、整型外科</a:t>
                      </a:r>
                      <a:endParaRPr kumimoji="1" lang="en-US" altLang="zh-TW" sz="2000" b="0" i="0" u="none" strike="noStrike" cap="none" normalizeH="0" baseline="0">
                        <a:ln>
                          <a:noFill/>
                        </a:ln>
                        <a:solidFill>
                          <a:schemeClr val="tx1"/>
                        </a:solidFill>
                        <a:effectLst/>
                        <a:latin typeface="標楷體" pitchFamily="65" charset="-120"/>
                        <a:ea typeface="標楷體" pitchFamily="65" charset="-12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1" lang="zh-TW" altLang="en-US" sz="2000" b="0" i="0" u="none" strike="noStrike" cap="none" normalizeH="0" baseline="0">
                          <a:ln>
                            <a:noFill/>
                          </a:ln>
                          <a:solidFill>
                            <a:schemeClr val="tx1"/>
                          </a:solidFill>
                          <a:effectLst/>
                          <a:latin typeface="標楷體" pitchFamily="65" charset="-120"/>
                          <a:ea typeface="標楷體" pitchFamily="65" charset="-120"/>
                        </a:rPr>
                        <a:t>  、精神科、復健科等各科別專任專科醫師至少各一名。</a:t>
                      </a:r>
                    </a:p>
                  </a:txBody>
                  <a:tcPr marT="45723" marB="4572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
        <p:nvSpPr>
          <p:cNvPr id="12311" name="Text Box 3">
            <a:extLst>
              <a:ext uri="{FF2B5EF4-FFF2-40B4-BE49-F238E27FC236}">
                <a16:creationId xmlns:a16="http://schemas.microsoft.com/office/drawing/2014/main" id="{9A48FE13-5612-2967-D466-F635802B1EA4}"/>
              </a:ext>
            </a:extLst>
          </p:cNvPr>
          <p:cNvSpPr txBox="1">
            <a:spLocks noChangeArrowheads="1"/>
          </p:cNvSpPr>
          <p:nvPr/>
        </p:nvSpPr>
        <p:spPr bwMode="auto">
          <a:xfrm>
            <a:off x="0" y="1047750"/>
            <a:ext cx="95011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buFont typeface="Wingdings" panose="05000000000000000000" pitchFamily="2" charset="2"/>
              <a:buChar char="Ø"/>
            </a:pPr>
            <a:r>
              <a:rPr lang="zh-TW" altLang="en-US" sz="2800">
                <a:solidFill>
                  <a:srgbClr val="0000CC"/>
                </a:solidFill>
                <a:latin typeface="標楷體" panose="03000509000000000000" pitchFamily="65" charset="-120"/>
                <a:ea typeface="標楷體" panose="03000509000000000000" pitchFamily="65" charset="-120"/>
                <a:sym typeface="Wingdings 3" panose="05040102010807070707" pitchFamily="18" charset="2"/>
              </a:rPr>
              <a:t>結構面：</a:t>
            </a:r>
            <a:r>
              <a:rPr lang="zh-TW" altLang="en-US" sz="2800">
                <a:latin typeface="標楷體" panose="03000509000000000000" pitchFamily="65" charset="-120"/>
                <a:ea typeface="標楷體" panose="03000509000000000000" pitchFamily="65" charset="-120"/>
                <a:sym typeface="Wingdings 3" panose="05040102010807070707" pitchFamily="18" charset="2"/>
              </a:rPr>
              <a:t>參與試辦醫療院所及醫師均有一定的資格需求</a:t>
            </a:r>
          </a:p>
        </p:txBody>
      </p:sp>
      <p:sp>
        <p:nvSpPr>
          <p:cNvPr id="12312" name="投影片編號版面配置區 2">
            <a:extLst>
              <a:ext uri="{FF2B5EF4-FFF2-40B4-BE49-F238E27FC236}">
                <a16:creationId xmlns:a16="http://schemas.microsoft.com/office/drawing/2014/main" id="{9A640064-64F3-5CB1-BE3A-72AC97B93A9E}"/>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A7966809-68AA-44D2-841B-15569060E76D}" type="slidenum">
              <a:rPr lang="en-US" altLang="zh-TW" sz="1400"/>
              <a:pPr eaLnBrk="1" hangingPunct="1"/>
              <a:t>9</a:t>
            </a:fld>
            <a:endParaRPr lang="en-US" altLang="zh-TW" sz="14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標題 1">
            <a:extLst>
              <a:ext uri="{FF2B5EF4-FFF2-40B4-BE49-F238E27FC236}">
                <a16:creationId xmlns:a16="http://schemas.microsoft.com/office/drawing/2014/main" id="{A41BCD14-ED43-54A6-0594-411B7C6E7CA4}"/>
              </a:ext>
            </a:extLst>
          </p:cNvPr>
          <p:cNvSpPr>
            <a:spLocks noGrp="1"/>
          </p:cNvSpPr>
          <p:nvPr>
            <p:ph type="title"/>
          </p:nvPr>
        </p:nvSpPr>
        <p:spPr>
          <a:xfrm>
            <a:off x="685800" y="214313"/>
            <a:ext cx="7772400" cy="1143000"/>
          </a:xfrm>
        </p:spPr>
        <p:txBody>
          <a:bodyPr/>
          <a:lstStyle/>
          <a:p>
            <a:pPr defTabSz="912813" eaLnBrk="1" hangingPunct="1"/>
            <a:r>
              <a:rPr lang="zh-TW" altLang="en-US" sz="4000" b="1">
                <a:latin typeface="標楷體" panose="03000509000000000000" pitchFamily="65" charset="-120"/>
                <a:ea typeface="標楷體" panose="03000509000000000000" pitchFamily="65" charset="-120"/>
              </a:rPr>
              <a:t>醫療給付改善方案</a:t>
            </a:r>
            <a:r>
              <a:rPr lang="en-US" altLang="zh-TW" sz="4000" b="1">
                <a:latin typeface="標楷體" panose="03000509000000000000" pitchFamily="65" charset="-120"/>
                <a:ea typeface="標楷體" panose="03000509000000000000" pitchFamily="65" charset="-120"/>
              </a:rPr>
              <a:t>-</a:t>
            </a:r>
            <a:r>
              <a:rPr lang="zh-TW" altLang="en-US" sz="4000" b="1">
                <a:latin typeface="標楷體" panose="03000509000000000000" pitchFamily="65" charset="-120"/>
                <a:ea typeface="標楷體" panose="03000509000000000000" pitchFamily="65" charset="-120"/>
              </a:rPr>
              <a:t>品質要求</a:t>
            </a:r>
            <a:r>
              <a:rPr lang="en-US" altLang="zh-TW" sz="4000" b="1">
                <a:latin typeface="標楷體" panose="03000509000000000000" pitchFamily="65" charset="-120"/>
                <a:ea typeface="標楷體" panose="03000509000000000000" pitchFamily="65" charset="-120"/>
              </a:rPr>
              <a:t>(2)</a:t>
            </a:r>
            <a:endParaRPr lang="zh-TW" altLang="en-US" sz="4000" b="1">
              <a:latin typeface="標楷體" panose="03000509000000000000" pitchFamily="65" charset="-120"/>
              <a:ea typeface="標楷體" panose="03000509000000000000" pitchFamily="65" charset="-120"/>
            </a:endParaRPr>
          </a:p>
        </p:txBody>
      </p:sp>
      <p:sp>
        <p:nvSpPr>
          <p:cNvPr id="13315" name="Text Box 3">
            <a:extLst>
              <a:ext uri="{FF2B5EF4-FFF2-40B4-BE49-F238E27FC236}">
                <a16:creationId xmlns:a16="http://schemas.microsoft.com/office/drawing/2014/main" id="{3D80AFAB-6A5C-A4D2-07D7-9E3D0F09C256}"/>
              </a:ext>
            </a:extLst>
          </p:cNvPr>
          <p:cNvSpPr txBox="1">
            <a:spLocks noChangeArrowheads="1"/>
          </p:cNvSpPr>
          <p:nvPr/>
        </p:nvSpPr>
        <p:spPr bwMode="auto">
          <a:xfrm>
            <a:off x="2714625" y="1071563"/>
            <a:ext cx="37147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buFont typeface="Wingdings" panose="05000000000000000000" pitchFamily="2" charset="2"/>
              <a:buChar char="Ø"/>
            </a:pPr>
            <a:r>
              <a:rPr lang="zh-TW" altLang="en-US" sz="2800">
                <a:solidFill>
                  <a:srgbClr val="0000CC"/>
                </a:solidFill>
                <a:latin typeface="標楷體" panose="03000509000000000000" pitchFamily="65" charset="-120"/>
                <a:ea typeface="標楷體" panose="03000509000000000000" pitchFamily="65" charset="-120"/>
                <a:sym typeface="Wingdings 3" panose="05040102010807070707" pitchFamily="18" charset="2"/>
              </a:rPr>
              <a:t>過程面：</a:t>
            </a:r>
            <a:r>
              <a:rPr lang="zh-TW" altLang="en-US" sz="2800">
                <a:latin typeface="標楷體" panose="03000509000000000000" pitchFamily="65" charset="-120"/>
                <a:ea typeface="標楷體" panose="03000509000000000000" pitchFamily="65" charset="-120"/>
                <a:sym typeface="Wingdings 3" panose="05040102010807070707" pitchFamily="18" charset="2"/>
              </a:rPr>
              <a:t>定期監測</a:t>
            </a:r>
          </a:p>
        </p:txBody>
      </p:sp>
      <p:graphicFrame>
        <p:nvGraphicFramePr>
          <p:cNvPr id="6" name="Group 4">
            <a:extLst>
              <a:ext uri="{FF2B5EF4-FFF2-40B4-BE49-F238E27FC236}">
                <a16:creationId xmlns:a16="http://schemas.microsoft.com/office/drawing/2014/main" id="{0BDAF528-1F55-3378-8CD7-097A5509C185}"/>
              </a:ext>
            </a:extLst>
          </p:cNvPr>
          <p:cNvGraphicFramePr>
            <a:graphicFrameLocks noGrp="1"/>
          </p:cNvGraphicFramePr>
          <p:nvPr/>
        </p:nvGraphicFramePr>
        <p:xfrm>
          <a:off x="642938" y="2000250"/>
          <a:ext cx="7858125" cy="3611563"/>
        </p:xfrm>
        <a:graphic>
          <a:graphicData uri="http://schemas.openxmlformats.org/drawingml/2006/table">
            <a:tbl>
              <a:tblPr/>
              <a:tblGrid>
                <a:gridCol w="2357438">
                  <a:extLst>
                    <a:ext uri="{9D8B030D-6E8A-4147-A177-3AD203B41FA5}">
                      <a16:colId xmlns:a16="http://schemas.microsoft.com/office/drawing/2014/main" val="20000"/>
                    </a:ext>
                  </a:extLst>
                </a:gridCol>
                <a:gridCol w="5500687">
                  <a:extLst>
                    <a:ext uri="{9D8B030D-6E8A-4147-A177-3AD203B41FA5}">
                      <a16:colId xmlns:a16="http://schemas.microsoft.com/office/drawing/2014/main" val="20001"/>
                    </a:ext>
                  </a:extLst>
                </a:gridCol>
              </a:tblGrid>
              <a:tr h="690724">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400" b="0" i="0" u="none" strike="noStrike" cap="none" normalizeH="0" baseline="0" dirty="0">
                          <a:ln>
                            <a:noFill/>
                          </a:ln>
                          <a:solidFill>
                            <a:schemeClr val="tx1"/>
                          </a:solidFill>
                          <a:effectLst/>
                          <a:latin typeface="Times New Roman" pitchFamily="18" charset="0"/>
                          <a:ea typeface="標楷體" pitchFamily="65" charset="-120"/>
                        </a:rPr>
                        <a:t>疾病項目</a:t>
                      </a:r>
                    </a:p>
                  </a:txBody>
                  <a:tcPr marL="91439" marR="91439" marT="45721" marB="4572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400" b="0" i="0" u="none" strike="noStrike" cap="none" normalizeH="0" baseline="0" dirty="0">
                          <a:ln>
                            <a:noFill/>
                          </a:ln>
                          <a:solidFill>
                            <a:schemeClr val="tx1"/>
                          </a:solidFill>
                          <a:effectLst/>
                          <a:latin typeface="Times New Roman" pitchFamily="18" charset="0"/>
                          <a:ea typeface="標楷體" pitchFamily="65" charset="-120"/>
                        </a:rPr>
                        <a:t>過程面要求</a:t>
                      </a:r>
                    </a:p>
                  </a:txBody>
                  <a:tcPr marL="91439" marR="91439" marT="45721" marB="4572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733230">
                <a:tc>
                  <a:txBody>
                    <a:bodyPr/>
                    <a:lstStyle/>
                    <a:p>
                      <a:pPr marL="0" marR="0" lvl="0" indent="0" algn="ctr" defTabSz="914400" rtl="0" eaLnBrk="1" fontAlgn="base" latinLnBrk="0" hangingPunct="1">
                        <a:lnSpc>
                          <a:spcPct val="100000"/>
                        </a:lnSpc>
                        <a:spcBef>
                          <a:spcPts val="0"/>
                        </a:spcBef>
                        <a:spcAft>
                          <a:spcPct val="0"/>
                        </a:spcAft>
                        <a:buClrTx/>
                        <a:buSzTx/>
                        <a:buFontTx/>
                        <a:buNone/>
                        <a:tabLst/>
                        <a:defRPr/>
                      </a:pPr>
                      <a:r>
                        <a:rPr kumimoji="1" lang="zh-TW" altLang="en-US" sz="2400" b="0" i="0" u="none" strike="noStrike" cap="none" normalizeH="0" baseline="0" dirty="0">
                          <a:ln>
                            <a:noFill/>
                          </a:ln>
                          <a:solidFill>
                            <a:schemeClr val="tx1"/>
                          </a:solidFill>
                          <a:effectLst/>
                          <a:latin typeface="Times New Roman" pitchFamily="18" charset="0"/>
                          <a:ea typeface="標楷體" pitchFamily="65" charset="-120"/>
                        </a:rPr>
                        <a:t>糖尿病</a:t>
                      </a:r>
                    </a:p>
                  </a:txBody>
                  <a:tcPr marL="91439" marR="91439" marT="45721" marB="4572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4">
                  <a:txBody>
                    <a:bodyPr/>
                    <a:lstStyle/>
                    <a:p>
                      <a:pPr marL="0" marR="0" lvl="0" indent="0" algn="l" defTabSz="914400" rtl="0" eaLnBrk="1" fontAlgn="base" latinLnBrk="0" hangingPunct="1">
                        <a:lnSpc>
                          <a:spcPct val="100000"/>
                        </a:lnSpc>
                        <a:spcBef>
                          <a:spcPts val="0"/>
                        </a:spcBef>
                        <a:spcAft>
                          <a:spcPct val="0"/>
                        </a:spcAft>
                        <a:buClrTx/>
                        <a:buSzTx/>
                        <a:buFont typeface="Wingdings 3" pitchFamily="18" charset="2"/>
                        <a:buNone/>
                        <a:tabLst/>
                        <a:defRPr/>
                      </a:pPr>
                      <a:r>
                        <a:rPr kumimoji="1" lang="en-US" altLang="zh-TW" sz="2400" b="0" i="0" u="none" strike="noStrike" cap="none" normalizeH="0" baseline="0" dirty="0">
                          <a:ln>
                            <a:noFill/>
                          </a:ln>
                          <a:solidFill>
                            <a:srgbClr val="0000CC"/>
                          </a:solidFill>
                          <a:effectLst/>
                          <a:latin typeface="Times New Roman" pitchFamily="18" charset="0"/>
                          <a:ea typeface="標楷體" pitchFamily="65" charset="-120"/>
                          <a:sym typeface="Wingdings 3" pitchFamily="18" charset="2"/>
                        </a:rPr>
                        <a:t></a:t>
                      </a:r>
                      <a:r>
                        <a:rPr kumimoji="1" lang="zh-TW" altLang="en-US" sz="2400" b="0" i="0" u="none" strike="noStrike" cap="none" normalizeH="0" baseline="0" dirty="0">
                          <a:ln>
                            <a:noFill/>
                          </a:ln>
                          <a:solidFill>
                            <a:schemeClr val="tx1"/>
                          </a:solidFill>
                          <a:effectLst/>
                          <a:latin typeface="Times New Roman" pitchFamily="18" charset="0"/>
                          <a:ea typeface="標楷體" pitchFamily="65" charset="-120"/>
                          <a:sym typeface="Wingdings 3" pitchFamily="18" charset="2"/>
                        </a:rPr>
                        <a:t>個案參與率。</a:t>
                      </a:r>
                      <a:endParaRPr kumimoji="1" lang="en-US" altLang="zh-TW" sz="2400" b="0" i="0" u="none" strike="noStrike" cap="none" normalizeH="0" baseline="0" dirty="0">
                        <a:ln>
                          <a:noFill/>
                        </a:ln>
                        <a:solidFill>
                          <a:srgbClr val="FF0000"/>
                        </a:solidFill>
                        <a:effectLst/>
                        <a:latin typeface="Times New Roman" pitchFamily="18" charset="0"/>
                        <a:ea typeface="標楷體" pitchFamily="65" charset="-120"/>
                        <a:sym typeface="Wingdings 3" pitchFamily="18" charset="2"/>
                      </a:endParaRPr>
                    </a:p>
                    <a:p>
                      <a:pPr marL="0" marR="0" lvl="0" indent="0" algn="l" defTabSz="914400" rtl="0" eaLnBrk="1" fontAlgn="base" latinLnBrk="0" hangingPunct="1">
                        <a:lnSpc>
                          <a:spcPct val="100000"/>
                        </a:lnSpc>
                        <a:spcBef>
                          <a:spcPts val="0"/>
                        </a:spcBef>
                        <a:spcAft>
                          <a:spcPct val="0"/>
                        </a:spcAft>
                        <a:buClrTx/>
                        <a:buSzTx/>
                        <a:buFont typeface="Wingdings 3" pitchFamily="18" charset="2"/>
                        <a:buNone/>
                        <a:tabLst/>
                      </a:pPr>
                      <a:r>
                        <a:rPr kumimoji="1" lang="zh-TW" altLang="en-US" sz="2400" b="0" i="0" u="none" strike="noStrike" cap="none" normalizeH="0" baseline="0" dirty="0">
                          <a:ln>
                            <a:noFill/>
                          </a:ln>
                          <a:solidFill>
                            <a:srgbClr val="0000CC"/>
                          </a:solidFill>
                          <a:effectLst/>
                          <a:latin typeface="Times New Roman" pitchFamily="18" charset="0"/>
                          <a:ea typeface="標楷體" pitchFamily="65" charset="-120"/>
                          <a:sym typeface="Wingdings 3" pitchFamily="18" charset="2"/>
                        </a:rPr>
                        <a:t></a:t>
                      </a:r>
                      <a:r>
                        <a:rPr kumimoji="1" lang="zh-TW" altLang="en-US" sz="2400" b="0" i="0" u="none" strike="noStrike" cap="none" normalizeH="0" baseline="0" dirty="0">
                          <a:ln>
                            <a:noFill/>
                          </a:ln>
                          <a:solidFill>
                            <a:schemeClr val="tx1"/>
                          </a:solidFill>
                          <a:effectLst/>
                          <a:latin typeface="Times New Roman" pitchFamily="18" charset="0"/>
                          <a:ea typeface="標楷體" pitchFamily="65" charset="-120"/>
                          <a:sym typeface="Wingdings 3" pitchFamily="18" charset="2"/>
                        </a:rPr>
                        <a:t>初診疾病管理照護達成率。</a:t>
                      </a:r>
                    </a:p>
                    <a:p>
                      <a:pPr marL="0" marR="0" lvl="0" indent="0" algn="l" defTabSz="914400" rtl="0" eaLnBrk="1" fontAlgn="base" latinLnBrk="0" hangingPunct="1">
                        <a:lnSpc>
                          <a:spcPct val="100000"/>
                        </a:lnSpc>
                        <a:spcBef>
                          <a:spcPts val="0"/>
                        </a:spcBef>
                        <a:spcAft>
                          <a:spcPct val="0"/>
                        </a:spcAft>
                        <a:buClrTx/>
                        <a:buSzTx/>
                        <a:buFont typeface="Wingdings 3" pitchFamily="18" charset="2"/>
                        <a:buNone/>
                        <a:tabLst/>
                      </a:pPr>
                      <a:r>
                        <a:rPr kumimoji="1" lang="zh-TW" altLang="en-US" sz="2400" b="0" i="0" u="none" strike="noStrike" cap="none" normalizeH="0" baseline="0" dirty="0">
                          <a:ln>
                            <a:noFill/>
                          </a:ln>
                          <a:solidFill>
                            <a:srgbClr val="0000CC"/>
                          </a:solidFill>
                          <a:effectLst/>
                          <a:latin typeface="Times New Roman" pitchFamily="18" charset="0"/>
                          <a:ea typeface="標楷體" pitchFamily="65" charset="-120"/>
                          <a:sym typeface="Wingdings 3" pitchFamily="18" charset="2"/>
                        </a:rPr>
                        <a:t></a:t>
                      </a:r>
                      <a:r>
                        <a:rPr kumimoji="1" lang="zh-TW" altLang="en-US" sz="2400" b="0" i="0" u="none" strike="noStrike" cap="none" normalizeH="0" baseline="0" dirty="0">
                          <a:ln>
                            <a:noFill/>
                          </a:ln>
                          <a:solidFill>
                            <a:schemeClr val="tx1"/>
                          </a:solidFill>
                          <a:effectLst/>
                          <a:latin typeface="Times New Roman" pitchFamily="18" charset="0"/>
                          <a:ea typeface="標楷體" pitchFamily="65" charset="-120"/>
                          <a:sym typeface="Wingdings 3" pitchFamily="18" charset="2"/>
                        </a:rPr>
                        <a:t>複診疾病管理照護達成率。</a:t>
                      </a:r>
                    </a:p>
                    <a:p>
                      <a:pPr marL="0" marR="0" lvl="0" indent="0" algn="l" defTabSz="914400" rtl="0" eaLnBrk="1" fontAlgn="base" latinLnBrk="0" hangingPunct="1">
                        <a:lnSpc>
                          <a:spcPct val="100000"/>
                        </a:lnSpc>
                        <a:spcBef>
                          <a:spcPts val="0"/>
                        </a:spcBef>
                        <a:spcAft>
                          <a:spcPct val="0"/>
                        </a:spcAft>
                        <a:buClrTx/>
                        <a:buSzTx/>
                        <a:buFont typeface="Wingdings 3" pitchFamily="18" charset="2"/>
                        <a:buNone/>
                        <a:tabLst/>
                      </a:pPr>
                      <a:r>
                        <a:rPr kumimoji="1" lang="zh-TW" altLang="en-US" sz="2400" b="0" i="0" u="none" strike="noStrike" cap="none" normalizeH="0" baseline="0" dirty="0">
                          <a:ln>
                            <a:noFill/>
                          </a:ln>
                          <a:solidFill>
                            <a:srgbClr val="0000CC"/>
                          </a:solidFill>
                          <a:effectLst/>
                          <a:latin typeface="Times New Roman" pitchFamily="18" charset="0"/>
                          <a:ea typeface="標楷體" pitchFamily="65" charset="-120"/>
                          <a:sym typeface="Wingdings 3" pitchFamily="18" charset="2"/>
                        </a:rPr>
                        <a:t></a:t>
                      </a:r>
                      <a:r>
                        <a:rPr kumimoji="1" lang="zh-TW" altLang="en-US" sz="2400" b="0" i="0" u="none" strike="noStrike" cap="none" normalizeH="0" baseline="0" dirty="0">
                          <a:ln>
                            <a:noFill/>
                          </a:ln>
                          <a:solidFill>
                            <a:schemeClr val="tx1"/>
                          </a:solidFill>
                          <a:effectLst/>
                          <a:latin typeface="Times New Roman" pitchFamily="18" charset="0"/>
                          <a:ea typeface="標楷體" pitchFamily="65" charset="-120"/>
                          <a:sym typeface="Wingdings 3" pitchFamily="18" charset="2"/>
                        </a:rPr>
                        <a:t>年度評估疾病管理照護達成率。</a:t>
                      </a:r>
                      <a:endParaRPr kumimoji="1" lang="en-US" altLang="zh-TW" sz="2400" b="0" i="0" u="none" strike="noStrike" cap="none" normalizeH="0" baseline="0" dirty="0">
                        <a:ln>
                          <a:noFill/>
                        </a:ln>
                        <a:solidFill>
                          <a:schemeClr val="tx1"/>
                        </a:solidFill>
                        <a:effectLst/>
                        <a:latin typeface="Times New Roman" pitchFamily="18" charset="0"/>
                        <a:ea typeface="標楷體" pitchFamily="65" charset="-120"/>
                        <a:sym typeface="Wingdings 3" pitchFamily="18" charset="2"/>
                      </a:endParaRPr>
                    </a:p>
                    <a:p>
                      <a:pPr marL="0" marR="0" lvl="0" indent="0" algn="l" defTabSz="914400" rtl="0" eaLnBrk="1" fontAlgn="base" latinLnBrk="0" hangingPunct="1">
                        <a:lnSpc>
                          <a:spcPct val="100000"/>
                        </a:lnSpc>
                        <a:spcBef>
                          <a:spcPts val="0"/>
                        </a:spcBef>
                        <a:spcAft>
                          <a:spcPct val="0"/>
                        </a:spcAft>
                        <a:buClrTx/>
                        <a:buSzTx/>
                        <a:buFont typeface="Wingdings 3" pitchFamily="18" charset="2"/>
                        <a:buNone/>
                        <a:tabLst/>
                        <a:defRPr/>
                      </a:pPr>
                      <a:r>
                        <a:rPr kumimoji="1" lang="zh-TW" altLang="en-US" sz="2400" b="0" i="0" u="none" strike="noStrike" cap="none" normalizeH="0" baseline="0" dirty="0">
                          <a:ln>
                            <a:noFill/>
                          </a:ln>
                          <a:solidFill>
                            <a:srgbClr val="0000CC"/>
                          </a:solidFill>
                          <a:effectLst/>
                          <a:latin typeface="Times New Roman" pitchFamily="18" charset="0"/>
                          <a:ea typeface="標楷體" pitchFamily="65" charset="-120"/>
                          <a:sym typeface="Wingdings 3" pitchFamily="18" charset="2"/>
                        </a:rPr>
                        <a:t></a:t>
                      </a:r>
                      <a:r>
                        <a:rPr kumimoji="1" lang="zh-TW" altLang="en-US" sz="2400" b="0" i="0" u="none" strike="noStrike" cap="none" normalizeH="0" baseline="0" dirty="0">
                          <a:ln>
                            <a:noFill/>
                          </a:ln>
                          <a:solidFill>
                            <a:schemeClr val="tx1"/>
                          </a:solidFill>
                          <a:effectLst/>
                          <a:latin typeface="Times New Roman" pitchFamily="18" charset="0"/>
                          <a:ea typeface="標楷體" pitchFamily="65" charset="-120"/>
                          <a:sym typeface="Wingdings 3" pitchFamily="18" charset="2"/>
                        </a:rPr>
                        <a:t>治療指引遵循程度。</a:t>
                      </a:r>
                    </a:p>
                  </a:txBody>
                  <a:tcPr marL="91439" marR="91439" marT="45721" marB="4572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677755">
                <a:tc>
                  <a:txBody>
                    <a:bodyPr/>
                    <a:lstStyle/>
                    <a:p>
                      <a:pPr marL="0" marR="0" lvl="0" indent="0" algn="ctr" defTabSz="914400" rtl="0" eaLnBrk="1" fontAlgn="base" latinLnBrk="0" hangingPunct="1">
                        <a:lnSpc>
                          <a:spcPct val="100000"/>
                        </a:lnSpc>
                        <a:spcBef>
                          <a:spcPts val="0"/>
                        </a:spcBef>
                        <a:spcAft>
                          <a:spcPct val="0"/>
                        </a:spcAft>
                        <a:buClrTx/>
                        <a:buSzTx/>
                        <a:buFontTx/>
                        <a:buNone/>
                        <a:tabLst/>
                      </a:pPr>
                      <a:r>
                        <a:rPr kumimoji="1" lang="zh-TW" altLang="en-US" sz="2400" b="0" i="0" u="none" strike="noStrike" cap="none" normalizeH="0" baseline="0" dirty="0">
                          <a:ln>
                            <a:noFill/>
                          </a:ln>
                          <a:solidFill>
                            <a:schemeClr val="tx1"/>
                          </a:solidFill>
                          <a:effectLst/>
                          <a:latin typeface="Times New Roman" pitchFamily="18" charset="0"/>
                          <a:ea typeface="標楷體" pitchFamily="65" charset="-120"/>
                        </a:rPr>
                        <a:t>高血壓</a:t>
                      </a:r>
                    </a:p>
                  </a:txBody>
                  <a:tcPr marL="91439" marR="91439" marT="45721" marB="4572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pPr marL="0" marR="0" lvl="0" indent="0" algn="l" defTabSz="914400" rtl="0" eaLnBrk="1" fontAlgn="base" latinLnBrk="0" hangingPunct="1">
                        <a:lnSpc>
                          <a:spcPct val="100000"/>
                        </a:lnSpc>
                        <a:spcBef>
                          <a:spcPct val="20000"/>
                        </a:spcBef>
                        <a:spcAft>
                          <a:spcPct val="0"/>
                        </a:spcAft>
                        <a:buClrTx/>
                        <a:buSzTx/>
                        <a:buFont typeface="Wingdings 3" pitchFamily="18" charset="2"/>
                        <a:buNone/>
                        <a:tabLst/>
                      </a:pPr>
                      <a:endParaRPr kumimoji="1" lang="zh-TW" altLang="en-US" sz="2000" b="0" i="0" u="none" strike="noStrike" cap="none" normalizeH="0" baseline="0" dirty="0">
                        <a:ln>
                          <a:noFill/>
                        </a:ln>
                        <a:solidFill>
                          <a:schemeClr val="tx1"/>
                        </a:solidFill>
                        <a:effectLst/>
                        <a:latin typeface="Times New Roman" pitchFamily="18" charset="0"/>
                        <a:ea typeface="標楷體" pitchFamily="65" charset="-120"/>
                        <a:sym typeface="Wingdings 3" pitchFamily="18" charset="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763619">
                <a:tc>
                  <a:txBody>
                    <a:bodyPr/>
                    <a:lstStyle/>
                    <a:p>
                      <a:pPr marL="0" marR="0" lvl="0" indent="0" algn="ctr" defTabSz="914400" rtl="0" eaLnBrk="1" fontAlgn="base" latinLnBrk="0" hangingPunct="1">
                        <a:lnSpc>
                          <a:spcPct val="100000"/>
                        </a:lnSpc>
                        <a:spcBef>
                          <a:spcPts val="0"/>
                        </a:spcBef>
                        <a:spcAft>
                          <a:spcPct val="0"/>
                        </a:spcAft>
                        <a:buClrTx/>
                        <a:buSzTx/>
                        <a:buFontTx/>
                        <a:buNone/>
                        <a:tabLst/>
                      </a:pPr>
                      <a:r>
                        <a:rPr kumimoji="1" lang="zh-TW" altLang="en-US" sz="2400" b="0" i="0" u="none" strike="noStrike" cap="none" normalizeH="0" baseline="0" dirty="0">
                          <a:ln>
                            <a:noFill/>
                          </a:ln>
                          <a:solidFill>
                            <a:schemeClr val="tx1"/>
                          </a:solidFill>
                          <a:effectLst/>
                          <a:latin typeface="Times New Roman" pitchFamily="18" charset="0"/>
                          <a:ea typeface="標楷體" pitchFamily="65" charset="-120"/>
                        </a:rPr>
                        <a:t>氣    喘</a:t>
                      </a:r>
                    </a:p>
                  </a:txBody>
                  <a:tcPr marL="91439" marR="91439" marT="45721" marB="4572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pPr marL="0" marR="0" lvl="0" indent="0" algn="l" defTabSz="914400" rtl="0" eaLnBrk="1" fontAlgn="base" latinLnBrk="0" hangingPunct="1">
                        <a:lnSpc>
                          <a:spcPct val="100000"/>
                        </a:lnSpc>
                        <a:spcBef>
                          <a:spcPct val="20000"/>
                        </a:spcBef>
                        <a:spcAft>
                          <a:spcPct val="0"/>
                        </a:spcAft>
                        <a:buClrTx/>
                        <a:buSzTx/>
                        <a:buFont typeface="Wingdings 3" pitchFamily="18" charset="2"/>
                        <a:buNone/>
                        <a:tabLst/>
                        <a:defRPr/>
                      </a:pPr>
                      <a:endParaRPr kumimoji="1" lang="zh-TW" altLang="en-US" sz="2000" b="0" i="0" u="none" strike="noStrike" cap="none" normalizeH="0" baseline="0" dirty="0">
                        <a:ln>
                          <a:noFill/>
                        </a:ln>
                        <a:solidFill>
                          <a:schemeClr val="tx1"/>
                        </a:solidFill>
                        <a:effectLst/>
                        <a:latin typeface="Times New Roman" pitchFamily="18" charset="0"/>
                        <a:ea typeface="標楷體" pitchFamily="65" charset="-120"/>
                        <a:sym typeface="Wingdings 3" pitchFamily="18" charset="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746236">
                <a:tc>
                  <a:txBody>
                    <a:bodyPr/>
                    <a:lstStyle/>
                    <a:p>
                      <a:pPr marL="0" marR="0" lvl="0" indent="0" algn="ctr" defTabSz="914400" rtl="0" eaLnBrk="1" fontAlgn="base" latinLnBrk="0" hangingPunct="1">
                        <a:lnSpc>
                          <a:spcPct val="100000"/>
                        </a:lnSpc>
                        <a:spcBef>
                          <a:spcPts val="0"/>
                        </a:spcBef>
                        <a:spcAft>
                          <a:spcPct val="0"/>
                        </a:spcAft>
                        <a:buClrTx/>
                        <a:buSzTx/>
                        <a:buFontTx/>
                        <a:buNone/>
                        <a:tabLst/>
                      </a:pPr>
                      <a:r>
                        <a:rPr kumimoji="1" lang="zh-TW" altLang="en-US" sz="2400" b="0" i="0" u="none" strike="noStrike" cap="none" normalizeH="0" baseline="0" dirty="0">
                          <a:ln>
                            <a:noFill/>
                          </a:ln>
                          <a:solidFill>
                            <a:schemeClr val="tx1"/>
                          </a:solidFill>
                          <a:effectLst/>
                          <a:latin typeface="Times New Roman" pitchFamily="18" charset="0"/>
                          <a:ea typeface="標楷體" pitchFamily="65" charset="-120"/>
                        </a:rPr>
                        <a:t>乳    癌</a:t>
                      </a:r>
                    </a:p>
                  </a:txBody>
                  <a:tcPr marL="91439" marR="91439" marT="45721" marB="4572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pPr marL="0" marR="0" lvl="0" indent="0" algn="l" defTabSz="914400" rtl="0" eaLnBrk="1" fontAlgn="base" latinLnBrk="0" hangingPunct="1">
                        <a:lnSpc>
                          <a:spcPct val="100000"/>
                        </a:lnSpc>
                        <a:spcBef>
                          <a:spcPts val="0"/>
                        </a:spcBef>
                        <a:spcAft>
                          <a:spcPct val="0"/>
                        </a:spcAft>
                        <a:buClrTx/>
                        <a:buSzTx/>
                        <a:buFont typeface="Wingdings 3" pitchFamily="18" charset="2"/>
                        <a:buNone/>
                        <a:tabLst/>
                        <a:defRPr/>
                      </a:pPr>
                      <a:endParaRPr kumimoji="1" lang="zh-TW" altLang="en-US" sz="2400" b="0" i="0" u="none" strike="noStrike" cap="none" normalizeH="0" baseline="0" dirty="0">
                        <a:ln>
                          <a:noFill/>
                        </a:ln>
                        <a:solidFill>
                          <a:schemeClr val="tx1"/>
                        </a:solidFill>
                        <a:effectLst/>
                        <a:latin typeface="Times New Roman" pitchFamily="18" charset="0"/>
                        <a:ea typeface="標楷體" pitchFamily="65" charset="-120"/>
                        <a:sym typeface="Wingdings 3" pitchFamily="18" charset="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
        <p:nvSpPr>
          <p:cNvPr id="13333" name="投影片編號版面配置區 2">
            <a:extLst>
              <a:ext uri="{FF2B5EF4-FFF2-40B4-BE49-F238E27FC236}">
                <a16:creationId xmlns:a16="http://schemas.microsoft.com/office/drawing/2014/main" id="{5F0B80CF-0CB7-B4A7-1D08-A390AC43633D}"/>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BCF550E0-3A85-4B4A-9D9C-C689BA9D79EF}" type="slidenum">
              <a:rPr lang="en-US" altLang="zh-TW" sz="1400"/>
              <a:pPr eaLnBrk="1" hangingPunct="1"/>
              <a:t>10</a:t>
            </a:fld>
            <a:endParaRPr lang="en-US" altLang="zh-TW" sz="14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標題 1">
            <a:extLst>
              <a:ext uri="{FF2B5EF4-FFF2-40B4-BE49-F238E27FC236}">
                <a16:creationId xmlns:a16="http://schemas.microsoft.com/office/drawing/2014/main" id="{710387B0-4191-8436-6217-5AC0475A0966}"/>
              </a:ext>
            </a:extLst>
          </p:cNvPr>
          <p:cNvSpPr>
            <a:spLocks noGrp="1"/>
          </p:cNvSpPr>
          <p:nvPr>
            <p:ph type="title"/>
          </p:nvPr>
        </p:nvSpPr>
        <p:spPr>
          <a:xfrm>
            <a:off x="685800" y="214313"/>
            <a:ext cx="7772400" cy="1143000"/>
          </a:xfrm>
        </p:spPr>
        <p:txBody>
          <a:bodyPr/>
          <a:lstStyle/>
          <a:p>
            <a:pPr defTabSz="912813" eaLnBrk="1" hangingPunct="1"/>
            <a:r>
              <a:rPr lang="zh-TW" altLang="en-US" sz="4000" b="1">
                <a:latin typeface="標楷體" panose="03000509000000000000" pitchFamily="65" charset="-120"/>
                <a:ea typeface="標楷體" panose="03000509000000000000" pitchFamily="65" charset="-120"/>
              </a:rPr>
              <a:t>醫療給付改善方案</a:t>
            </a:r>
            <a:r>
              <a:rPr lang="en-US" altLang="zh-TW" sz="4000" b="1">
                <a:latin typeface="標楷體" panose="03000509000000000000" pitchFamily="65" charset="-120"/>
                <a:ea typeface="標楷體" panose="03000509000000000000" pitchFamily="65" charset="-120"/>
              </a:rPr>
              <a:t>-</a:t>
            </a:r>
            <a:r>
              <a:rPr lang="zh-TW" altLang="en-US" sz="4000" b="1">
                <a:latin typeface="標楷體" panose="03000509000000000000" pitchFamily="65" charset="-120"/>
                <a:ea typeface="標楷體" panose="03000509000000000000" pitchFamily="65" charset="-120"/>
              </a:rPr>
              <a:t>品質要求</a:t>
            </a:r>
            <a:r>
              <a:rPr lang="en-US" altLang="zh-TW" sz="4000" b="1">
                <a:latin typeface="標楷體" panose="03000509000000000000" pitchFamily="65" charset="-120"/>
                <a:ea typeface="標楷體" panose="03000509000000000000" pitchFamily="65" charset="-120"/>
              </a:rPr>
              <a:t>(3)</a:t>
            </a:r>
            <a:endParaRPr lang="zh-TW" altLang="en-US" sz="4000" b="1">
              <a:latin typeface="標楷體" panose="03000509000000000000" pitchFamily="65" charset="-120"/>
              <a:ea typeface="標楷體" panose="03000509000000000000" pitchFamily="65" charset="-120"/>
            </a:endParaRPr>
          </a:p>
        </p:txBody>
      </p:sp>
      <p:graphicFrame>
        <p:nvGraphicFramePr>
          <p:cNvPr id="17432" name="Group 24">
            <a:extLst>
              <a:ext uri="{FF2B5EF4-FFF2-40B4-BE49-F238E27FC236}">
                <a16:creationId xmlns:a16="http://schemas.microsoft.com/office/drawing/2014/main" id="{8F6BE46C-8407-5F11-B448-ED991BE84597}"/>
              </a:ext>
            </a:extLst>
          </p:cNvPr>
          <p:cNvGraphicFramePr>
            <a:graphicFrameLocks noGrp="1"/>
          </p:cNvGraphicFramePr>
          <p:nvPr/>
        </p:nvGraphicFramePr>
        <p:xfrm>
          <a:off x="395288" y="2276475"/>
          <a:ext cx="8424862" cy="3529013"/>
        </p:xfrm>
        <a:graphic>
          <a:graphicData uri="http://schemas.openxmlformats.org/drawingml/2006/table">
            <a:tbl>
              <a:tblPr/>
              <a:tblGrid>
                <a:gridCol w="1728787">
                  <a:extLst>
                    <a:ext uri="{9D8B030D-6E8A-4147-A177-3AD203B41FA5}">
                      <a16:colId xmlns:a16="http://schemas.microsoft.com/office/drawing/2014/main" val="20000"/>
                    </a:ext>
                  </a:extLst>
                </a:gridCol>
                <a:gridCol w="6696075">
                  <a:extLst>
                    <a:ext uri="{9D8B030D-6E8A-4147-A177-3AD203B41FA5}">
                      <a16:colId xmlns:a16="http://schemas.microsoft.com/office/drawing/2014/main" val="20001"/>
                    </a:ext>
                  </a:extLst>
                </a:gridCol>
              </a:tblGrid>
              <a:tr h="7889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400" b="0" i="0" u="none" strike="noStrike" cap="none" normalizeH="0" baseline="0">
                          <a:ln>
                            <a:noFill/>
                          </a:ln>
                          <a:solidFill>
                            <a:schemeClr val="tx1"/>
                          </a:solidFill>
                          <a:effectLst/>
                          <a:latin typeface="Times New Roman" pitchFamily="18" charset="0"/>
                          <a:ea typeface="標楷體" pitchFamily="65" charset="-120"/>
                        </a:rPr>
                        <a:t>疾病項目</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400" b="0" i="0" u="none" strike="noStrike" cap="none" normalizeH="0" baseline="0">
                          <a:ln>
                            <a:noFill/>
                          </a:ln>
                          <a:solidFill>
                            <a:schemeClr val="tx1"/>
                          </a:solidFill>
                          <a:effectLst/>
                          <a:latin typeface="Times New Roman" pitchFamily="18" charset="0"/>
                          <a:ea typeface="標楷體" pitchFamily="65" charset="-120"/>
                        </a:rPr>
                        <a:t>結果面要求</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0415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400" b="0" i="0" u="none" strike="noStrike" cap="none" normalizeH="0" baseline="0">
                          <a:ln>
                            <a:noFill/>
                          </a:ln>
                          <a:solidFill>
                            <a:schemeClr val="tx1"/>
                          </a:solidFill>
                          <a:effectLst/>
                          <a:latin typeface="Times New Roman" pitchFamily="18" charset="0"/>
                          <a:ea typeface="標楷體" pitchFamily="65" charset="-120"/>
                        </a:rPr>
                        <a:t>糖尿病</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 typeface="Wingdings 3" pitchFamily="18" charset="2"/>
                        <a:buNone/>
                        <a:tabLst/>
                      </a:pPr>
                      <a:r>
                        <a:rPr kumimoji="1" lang="en-US" altLang="zh-TW" sz="2400" b="0" i="0" u="none" strike="noStrike" cap="none" normalizeH="0" baseline="0">
                          <a:ln>
                            <a:noFill/>
                          </a:ln>
                          <a:solidFill>
                            <a:srgbClr val="0000CC"/>
                          </a:solidFill>
                          <a:effectLst/>
                          <a:latin typeface="Times New Roman" pitchFamily="18" charset="0"/>
                          <a:ea typeface="標楷體" pitchFamily="65" charset="-120"/>
                          <a:sym typeface="Wingdings 3" pitchFamily="18" charset="2"/>
                        </a:rPr>
                        <a:t></a:t>
                      </a:r>
                      <a:r>
                        <a:rPr kumimoji="0" lang="zh-TW" altLang="en-US" sz="2400" b="0" i="0" u="none" strike="noStrike" cap="none" normalizeH="0" baseline="0">
                          <a:ln>
                            <a:noFill/>
                          </a:ln>
                          <a:solidFill>
                            <a:schemeClr val="tx1"/>
                          </a:solidFill>
                          <a:effectLst/>
                          <a:latin typeface="Times New Roman" pitchFamily="18" charset="0"/>
                          <a:ea typeface="標楷體" pitchFamily="65" charset="-120"/>
                          <a:sym typeface="Wingdings 3" pitchFamily="18" charset="2"/>
                        </a:rPr>
                        <a:t>品質指標改善</a:t>
                      </a:r>
                      <a:r>
                        <a:rPr kumimoji="0" lang="en-US" altLang="zh-TW" sz="2400" b="0" i="0" u="none" strike="noStrike" cap="none" normalizeH="0" baseline="0">
                          <a:ln>
                            <a:noFill/>
                          </a:ln>
                          <a:solidFill>
                            <a:schemeClr val="tx1"/>
                          </a:solidFill>
                          <a:effectLst/>
                          <a:latin typeface="Times New Roman" pitchFamily="18" charset="0"/>
                          <a:ea typeface="標楷體" pitchFamily="65" charset="-120"/>
                          <a:sym typeface="Wingdings 3" pitchFamily="18" charset="2"/>
                        </a:rPr>
                        <a:t>(</a:t>
                      </a:r>
                      <a:r>
                        <a:rPr kumimoji="0" lang="zh-TW" altLang="en-US" sz="2400" b="0" i="0" u="none" strike="noStrike" cap="none" normalizeH="0" baseline="0">
                          <a:ln>
                            <a:noFill/>
                          </a:ln>
                          <a:solidFill>
                            <a:schemeClr val="tx1"/>
                          </a:solidFill>
                          <a:effectLst/>
                          <a:latin typeface="Times New Roman" pitchFamily="18" charset="0"/>
                          <a:ea typeface="標楷體" pitchFamily="65" charset="-120"/>
                          <a:sym typeface="Wingdings 3" pitchFamily="18" charset="2"/>
                        </a:rPr>
                        <a:t>如糖化血色素控制不良率、</a:t>
                      </a:r>
                      <a:endParaRPr kumimoji="0" lang="en-US" altLang="zh-TW" sz="2400" b="0" i="0" u="none" strike="noStrike" cap="none" normalizeH="0" baseline="0">
                        <a:ln>
                          <a:noFill/>
                        </a:ln>
                        <a:solidFill>
                          <a:schemeClr val="tx1"/>
                        </a:solidFill>
                        <a:effectLst/>
                        <a:latin typeface="Times New Roman" pitchFamily="18" charset="0"/>
                        <a:ea typeface="標楷體" pitchFamily="65" charset="-120"/>
                        <a:sym typeface="Wingdings 3" pitchFamily="18" charset="2"/>
                      </a:endParaRPr>
                    </a:p>
                    <a:p>
                      <a:pPr marL="0" marR="0" lvl="0" indent="0" algn="l" defTabSz="914400" rtl="0" eaLnBrk="1" fontAlgn="base" latinLnBrk="0" hangingPunct="1">
                        <a:lnSpc>
                          <a:spcPct val="100000"/>
                        </a:lnSpc>
                        <a:spcBef>
                          <a:spcPct val="0"/>
                        </a:spcBef>
                        <a:spcAft>
                          <a:spcPct val="0"/>
                        </a:spcAft>
                        <a:buClrTx/>
                        <a:buSzTx/>
                        <a:buFont typeface="Wingdings 3" pitchFamily="18" charset="2"/>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sym typeface="Wingdings 3" pitchFamily="18" charset="2"/>
                        </a:rPr>
                        <a:t>    低密度脂蛋白控制不良率、血壓監控情</a:t>
                      </a:r>
                      <a:endParaRPr kumimoji="0" lang="en-US" altLang="zh-TW" sz="2400" b="0" i="0" u="none" strike="noStrike" cap="none" normalizeH="0" baseline="0">
                        <a:ln>
                          <a:noFill/>
                        </a:ln>
                        <a:solidFill>
                          <a:schemeClr val="tx1"/>
                        </a:solidFill>
                        <a:effectLst/>
                        <a:latin typeface="Times New Roman" pitchFamily="18" charset="0"/>
                        <a:ea typeface="標楷體" pitchFamily="65" charset="-120"/>
                        <a:sym typeface="Wingdings 3" pitchFamily="18" charset="2"/>
                      </a:endParaRPr>
                    </a:p>
                    <a:p>
                      <a:pPr marL="0" marR="0" lvl="0" indent="0" algn="l" defTabSz="914400" rtl="0" eaLnBrk="1" fontAlgn="base" latinLnBrk="0" hangingPunct="1">
                        <a:lnSpc>
                          <a:spcPct val="100000"/>
                        </a:lnSpc>
                        <a:spcBef>
                          <a:spcPct val="0"/>
                        </a:spcBef>
                        <a:spcAft>
                          <a:spcPct val="0"/>
                        </a:spcAft>
                        <a:buClrTx/>
                        <a:buSzTx/>
                        <a:buFont typeface="Wingdings 3" pitchFamily="18" charset="2"/>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sym typeface="Wingdings 3" pitchFamily="18" charset="2"/>
                        </a:rPr>
                        <a:t>    形、眼底鏡檢、尿液微量白蛋白</a:t>
                      </a:r>
                      <a:r>
                        <a:rPr kumimoji="0" lang="en-US" altLang="zh-TW" sz="2400" b="0" i="0" u="none" strike="noStrike" cap="none" normalizeH="0" baseline="0">
                          <a:ln>
                            <a:noFill/>
                          </a:ln>
                          <a:solidFill>
                            <a:schemeClr val="tx1"/>
                          </a:solidFill>
                          <a:effectLst/>
                          <a:latin typeface="Times New Roman" pitchFamily="18" charset="0"/>
                          <a:ea typeface="標楷體" pitchFamily="65" charset="-120"/>
                          <a:sym typeface="Wingdings 3" pitchFamily="18" charset="2"/>
                        </a:rPr>
                        <a:t>… )</a:t>
                      </a:r>
                      <a:r>
                        <a:rPr kumimoji="0" lang="zh-TW" altLang="en-US" sz="2400" b="0" i="0" u="none" strike="noStrike" cap="none" normalizeH="0" baseline="0">
                          <a:ln>
                            <a:noFill/>
                          </a:ln>
                          <a:solidFill>
                            <a:schemeClr val="tx1"/>
                          </a:solidFill>
                          <a:effectLst/>
                          <a:latin typeface="Times New Roman" pitchFamily="18" charset="0"/>
                          <a:ea typeface="標楷體" pitchFamily="65" charset="-120"/>
                          <a:sym typeface="Wingdings 3" pitchFamily="18" charset="2"/>
                        </a:rPr>
                        <a:t>。</a:t>
                      </a:r>
                      <a:endParaRPr kumimoji="0" lang="en-US" altLang="zh-TW" sz="2400" b="0" i="0" u="none" strike="noStrike" cap="none" normalizeH="0" baseline="0">
                        <a:ln>
                          <a:noFill/>
                        </a:ln>
                        <a:solidFill>
                          <a:schemeClr val="tx1"/>
                        </a:solidFill>
                        <a:effectLst/>
                        <a:latin typeface="Times New Roman" pitchFamily="18" charset="0"/>
                        <a:ea typeface="標楷體" pitchFamily="65" charset="-120"/>
                        <a:sym typeface="Wingdings 3" pitchFamily="18" charset="2"/>
                      </a:endParaRPr>
                    </a:p>
                    <a:p>
                      <a:pPr marL="0" marR="0" lvl="0" indent="0" algn="l" defTabSz="914400" rtl="0" eaLnBrk="1" fontAlgn="base" latinLnBrk="0" hangingPunct="1">
                        <a:lnSpc>
                          <a:spcPct val="100000"/>
                        </a:lnSpc>
                        <a:spcBef>
                          <a:spcPct val="0"/>
                        </a:spcBef>
                        <a:spcAft>
                          <a:spcPct val="0"/>
                        </a:spcAft>
                        <a:buClrTx/>
                        <a:buSzTx/>
                        <a:buFont typeface="Wingdings 3" pitchFamily="18" charset="2"/>
                        <a:buNone/>
                        <a:tabLst/>
                      </a:pPr>
                      <a:r>
                        <a:rPr kumimoji="1" lang="en-US" altLang="zh-TW" sz="2400" b="0" i="0" u="none" strike="noStrike" cap="none" normalizeH="0" baseline="0">
                          <a:ln>
                            <a:noFill/>
                          </a:ln>
                          <a:solidFill>
                            <a:srgbClr val="0000CC"/>
                          </a:solidFill>
                          <a:effectLst/>
                          <a:latin typeface="Times New Roman" pitchFamily="18" charset="0"/>
                          <a:ea typeface="標楷體" pitchFamily="65" charset="-120"/>
                          <a:sym typeface="Wingdings 3" pitchFamily="18" charset="2"/>
                        </a:rPr>
                        <a:t></a:t>
                      </a:r>
                      <a:r>
                        <a:rPr kumimoji="0" lang="zh-TW" altLang="en-US" sz="2400" b="0" i="0" u="none" strike="noStrike" cap="none" normalizeH="0" baseline="0">
                          <a:ln>
                            <a:noFill/>
                          </a:ln>
                          <a:solidFill>
                            <a:schemeClr val="tx1"/>
                          </a:solidFill>
                          <a:effectLst/>
                          <a:latin typeface="Times New Roman" pitchFamily="18" charset="0"/>
                          <a:ea typeface="標楷體" pitchFamily="65" charset="-120"/>
                          <a:sym typeface="Wingdings 3" pitchFamily="18" charset="2"/>
                        </a:rPr>
                        <a:t>品質進步獎</a:t>
                      </a:r>
                      <a:r>
                        <a:rPr kumimoji="0" lang="en-US" altLang="zh-TW" sz="2400" b="0" i="0" u="none" strike="noStrike" cap="none" normalizeH="0" baseline="0">
                          <a:ln>
                            <a:noFill/>
                          </a:ln>
                          <a:solidFill>
                            <a:schemeClr val="tx1"/>
                          </a:solidFill>
                          <a:effectLst/>
                          <a:latin typeface="Times New Roman" pitchFamily="18" charset="0"/>
                          <a:ea typeface="標楷體" pitchFamily="65" charset="-120"/>
                          <a:sym typeface="Wingdings 3" pitchFamily="18" charset="2"/>
                        </a:rPr>
                        <a:t>(99</a:t>
                      </a:r>
                      <a:r>
                        <a:rPr kumimoji="0" lang="zh-TW" altLang="en-US" sz="2400" b="0" i="0" u="none" strike="noStrike" cap="none" normalizeH="0" baseline="0">
                          <a:ln>
                            <a:noFill/>
                          </a:ln>
                          <a:solidFill>
                            <a:schemeClr val="tx1"/>
                          </a:solidFill>
                          <a:effectLst/>
                          <a:latin typeface="Times New Roman" pitchFamily="18" charset="0"/>
                          <a:ea typeface="標楷體" pitchFamily="65" charset="-120"/>
                          <a:sym typeface="Wingdings 3" pitchFamily="18" charset="2"/>
                        </a:rPr>
                        <a:t>年開始計算</a:t>
                      </a:r>
                      <a:r>
                        <a:rPr kumimoji="0" lang="en-US" altLang="zh-TW" sz="2400" b="0" i="0" u="none" strike="noStrike" cap="none" normalizeH="0" baseline="0">
                          <a:ln>
                            <a:noFill/>
                          </a:ln>
                          <a:solidFill>
                            <a:schemeClr val="tx1"/>
                          </a:solidFill>
                          <a:effectLst/>
                          <a:latin typeface="Times New Roman" pitchFamily="18" charset="0"/>
                          <a:ea typeface="標楷體" pitchFamily="65" charset="-120"/>
                          <a:sym typeface="Wingdings 3" pitchFamily="18" charset="2"/>
                        </a:rPr>
                        <a:t>)</a:t>
                      </a:r>
                      <a:endParaRPr kumimoji="1" lang="en-US" altLang="zh-TW" sz="2400" b="0" i="0" u="none" strike="noStrike" cap="none" normalizeH="0" baseline="0">
                        <a:ln>
                          <a:noFill/>
                        </a:ln>
                        <a:solidFill>
                          <a:schemeClr val="accent2"/>
                        </a:solidFill>
                        <a:effectLst/>
                        <a:latin typeface="Times New Roman" pitchFamily="18" charset="0"/>
                        <a:ea typeface="標楷體" pitchFamily="65" charset="-12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6985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400" b="0" i="0" u="none" strike="noStrike" cap="none" normalizeH="0" baseline="0">
                          <a:ln>
                            <a:noFill/>
                          </a:ln>
                          <a:solidFill>
                            <a:schemeClr val="tx1"/>
                          </a:solidFill>
                          <a:effectLst/>
                          <a:latin typeface="Times New Roman" pitchFamily="18" charset="0"/>
                          <a:ea typeface="標楷體" pitchFamily="65" charset="-120"/>
                        </a:rPr>
                        <a:t>乳     癌</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2400" b="0" i="0" u="none" strike="noStrike" cap="none" normalizeH="0" baseline="0">
                          <a:ln>
                            <a:noFill/>
                          </a:ln>
                          <a:solidFill>
                            <a:srgbClr val="0000CC"/>
                          </a:solidFill>
                          <a:effectLst/>
                          <a:latin typeface="Times New Roman" pitchFamily="18" charset="0"/>
                          <a:ea typeface="標楷體" pitchFamily="65" charset="-120"/>
                          <a:sym typeface="Wingdings 3" pitchFamily="18" charset="2"/>
                        </a:rPr>
                        <a:t></a:t>
                      </a:r>
                      <a:r>
                        <a:rPr kumimoji="0" lang="zh-TW" altLang="en-US" sz="2400" b="0" i="0" u="none" strike="noStrike" cap="none" normalizeH="0" baseline="0">
                          <a:ln>
                            <a:noFill/>
                          </a:ln>
                          <a:solidFill>
                            <a:schemeClr val="tx1"/>
                          </a:solidFill>
                          <a:effectLst/>
                          <a:latin typeface="Times New Roman" pitchFamily="18" charset="0"/>
                          <a:ea typeface="標楷體" pitchFamily="65" charset="-120"/>
                          <a:sym typeface="Wingdings 3" pitchFamily="18" charset="2"/>
                        </a:rPr>
                        <a:t>無病存活率。</a:t>
                      </a:r>
                      <a:endParaRPr kumimoji="1" lang="en-US" altLang="zh-TW" sz="2400" b="0" i="0" u="none" strike="noStrike" cap="none" normalizeH="0" baseline="0">
                        <a:ln>
                          <a:noFill/>
                        </a:ln>
                        <a:solidFill>
                          <a:schemeClr val="accent2"/>
                        </a:solidFill>
                        <a:effectLst/>
                        <a:latin typeface="Times New Roman" pitchFamily="18" charset="0"/>
                        <a:ea typeface="標楷體" pitchFamily="65" charset="-12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sp>
        <p:nvSpPr>
          <p:cNvPr id="14353" name="Text Box 3">
            <a:extLst>
              <a:ext uri="{FF2B5EF4-FFF2-40B4-BE49-F238E27FC236}">
                <a16:creationId xmlns:a16="http://schemas.microsoft.com/office/drawing/2014/main" id="{1FEE41A1-36FF-E5AC-9194-7FD64E748615}"/>
              </a:ext>
            </a:extLst>
          </p:cNvPr>
          <p:cNvSpPr txBox="1">
            <a:spLocks noChangeArrowheads="1"/>
          </p:cNvSpPr>
          <p:nvPr/>
        </p:nvSpPr>
        <p:spPr bwMode="auto">
          <a:xfrm>
            <a:off x="1071563" y="1071563"/>
            <a:ext cx="70008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buFont typeface="Wingdings" panose="05000000000000000000" pitchFamily="2" charset="2"/>
              <a:buChar char="Ø"/>
            </a:pPr>
            <a:r>
              <a:rPr lang="zh-TW" altLang="en-US" sz="2800">
                <a:solidFill>
                  <a:srgbClr val="0000CC"/>
                </a:solidFill>
                <a:latin typeface="標楷體" panose="03000509000000000000" pitchFamily="65" charset="-120"/>
                <a:ea typeface="標楷體" panose="03000509000000000000" pitchFamily="65" charset="-120"/>
                <a:sym typeface="Wingdings 3" panose="05040102010807070707" pitchFamily="18" charset="2"/>
              </a:rPr>
              <a:t>結果面：</a:t>
            </a:r>
            <a:r>
              <a:rPr lang="zh-TW" altLang="en-US" sz="2800">
                <a:latin typeface="標楷體" panose="03000509000000000000" pitchFamily="65" charset="-120"/>
                <a:ea typeface="標楷體" panose="03000509000000000000" pitchFamily="65" charset="-120"/>
                <a:sym typeface="Wingdings 3" panose="05040102010807070707" pitchFamily="18" charset="2"/>
              </a:rPr>
              <a:t>依各項品質指標酌予加成給付</a:t>
            </a:r>
          </a:p>
        </p:txBody>
      </p:sp>
      <p:sp>
        <p:nvSpPr>
          <p:cNvPr id="14354" name="投影片編號版面配置區 2">
            <a:extLst>
              <a:ext uri="{FF2B5EF4-FFF2-40B4-BE49-F238E27FC236}">
                <a16:creationId xmlns:a16="http://schemas.microsoft.com/office/drawing/2014/main" id="{A2D3C5AD-1009-3B0C-AA0A-D43C79858D1F}"/>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545BD16B-62F8-4718-BA25-1ACE6969EF45}" type="slidenum">
              <a:rPr lang="en-US" altLang="zh-TW" sz="1400"/>
              <a:pPr eaLnBrk="1" hangingPunct="1"/>
              <a:t>11</a:t>
            </a:fld>
            <a:endParaRPr lang="en-US" altLang="zh-TW" sz="140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標題 1">
            <a:extLst>
              <a:ext uri="{FF2B5EF4-FFF2-40B4-BE49-F238E27FC236}">
                <a16:creationId xmlns:a16="http://schemas.microsoft.com/office/drawing/2014/main" id="{9DAFF4F3-621A-9F1E-619B-F90CF2447149}"/>
              </a:ext>
            </a:extLst>
          </p:cNvPr>
          <p:cNvSpPr>
            <a:spLocks noGrp="1"/>
          </p:cNvSpPr>
          <p:nvPr>
            <p:ph type="title"/>
          </p:nvPr>
        </p:nvSpPr>
        <p:spPr>
          <a:xfrm>
            <a:off x="685800" y="214313"/>
            <a:ext cx="7772400" cy="1143000"/>
          </a:xfrm>
        </p:spPr>
        <p:txBody>
          <a:bodyPr/>
          <a:lstStyle/>
          <a:p>
            <a:pPr defTabSz="912813" eaLnBrk="1" hangingPunct="1"/>
            <a:r>
              <a:rPr lang="zh-TW" altLang="en-US" sz="4000" b="1">
                <a:latin typeface="標楷體" panose="03000509000000000000" pitchFamily="65" charset="-120"/>
                <a:ea typeface="標楷體" panose="03000509000000000000" pitchFamily="65" charset="-120"/>
              </a:rPr>
              <a:t>醫療給付改善方案</a:t>
            </a:r>
            <a:r>
              <a:rPr lang="en-US" altLang="zh-TW" sz="4000" b="1">
                <a:latin typeface="標楷體" panose="03000509000000000000" pitchFamily="65" charset="-120"/>
                <a:ea typeface="標楷體" panose="03000509000000000000" pitchFamily="65" charset="-120"/>
              </a:rPr>
              <a:t>-</a:t>
            </a:r>
            <a:r>
              <a:rPr lang="zh-TW" altLang="en-US" sz="4000" b="1">
                <a:latin typeface="標楷體" panose="03000509000000000000" pitchFamily="65" charset="-120"/>
                <a:ea typeface="標楷體" panose="03000509000000000000" pitchFamily="65" charset="-120"/>
              </a:rPr>
              <a:t>支付誘因</a:t>
            </a:r>
          </a:p>
        </p:txBody>
      </p:sp>
      <p:graphicFrame>
        <p:nvGraphicFramePr>
          <p:cNvPr id="5" name="Group 36">
            <a:extLst>
              <a:ext uri="{FF2B5EF4-FFF2-40B4-BE49-F238E27FC236}">
                <a16:creationId xmlns:a16="http://schemas.microsoft.com/office/drawing/2014/main" id="{2C49F800-8BCA-C6D6-FE3F-D04E3CA05B29}"/>
              </a:ext>
            </a:extLst>
          </p:cNvPr>
          <p:cNvGraphicFramePr>
            <a:graphicFrameLocks noGrp="1"/>
          </p:cNvGraphicFramePr>
          <p:nvPr/>
        </p:nvGraphicFramePr>
        <p:xfrm>
          <a:off x="285750" y="1785938"/>
          <a:ext cx="8572500" cy="4443412"/>
        </p:xfrm>
        <a:graphic>
          <a:graphicData uri="http://schemas.openxmlformats.org/drawingml/2006/table">
            <a:tbl>
              <a:tblPr/>
              <a:tblGrid>
                <a:gridCol w="1978270">
                  <a:extLst>
                    <a:ext uri="{9D8B030D-6E8A-4147-A177-3AD203B41FA5}">
                      <a16:colId xmlns:a16="http://schemas.microsoft.com/office/drawing/2014/main" val="20000"/>
                    </a:ext>
                  </a:extLst>
                </a:gridCol>
                <a:gridCol w="6594230">
                  <a:extLst>
                    <a:ext uri="{9D8B030D-6E8A-4147-A177-3AD203B41FA5}">
                      <a16:colId xmlns:a16="http://schemas.microsoft.com/office/drawing/2014/main" val="20001"/>
                    </a:ext>
                  </a:extLst>
                </a:gridCol>
              </a:tblGrid>
              <a:tr h="541377">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400" b="0" i="0" u="none" strike="noStrike" cap="none" normalizeH="0" baseline="0" dirty="0">
                          <a:ln>
                            <a:noFill/>
                          </a:ln>
                          <a:solidFill>
                            <a:schemeClr val="tx1"/>
                          </a:solidFill>
                          <a:effectLst/>
                          <a:latin typeface="Times New Roman" pitchFamily="18" charset="0"/>
                          <a:ea typeface="標楷體" pitchFamily="65" charset="-120"/>
                        </a:rPr>
                        <a:t>疾病項目</a:t>
                      </a:r>
                    </a:p>
                  </a:txBody>
                  <a:tcPr marL="91439" marR="91439" marT="45727" marB="4572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400" b="0" i="0" u="none" strike="noStrike" cap="none" normalizeH="0" baseline="0" dirty="0">
                          <a:ln>
                            <a:noFill/>
                          </a:ln>
                          <a:solidFill>
                            <a:schemeClr val="tx1"/>
                          </a:solidFill>
                          <a:effectLst/>
                          <a:latin typeface="Times New Roman" pitchFamily="18" charset="0"/>
                          <a:ea typeface="標楷體" pitchFamily="65" charset="-120"/>
                        </a:rPr>
                        <a:t>額外獎勵誘因</a:t>
                      </a:r>
                    </a:p>
                  </a:txBody>
                  <a:tcPr marL="91439" marR="91439" marT="45727" marB="4572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00599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400" b="0" i="0" u="none" strike="noStrike" cap="none" normalizeH="0" baseline="0" dirty="0">
                          <a:ln>
                            <a:noFill/>
                          </a:ln>
                          <a:solidFill>
                            <a:schemeClr val="tx1"/>
                          </a:solidFill>
                          <a:effectLst/>
                          <a:latin typeface="Times New Roman" pitchFamily="18" charset="0"/>
                          <a:ea typeface="標楷體" pitchFamily="65" charset="-120"/>
                        </a:rPr>
                        <a:t>糖尿病</a:t>
                      </a:r>
                    </a:p>
                  </a:txBody>
                  <a:tcPr marL="91439" marR="91439" marT="45727" marB="4572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zh-TW" altLang="en-US" sz="2000" b="0" i="0" u="none" strike="noStrike" cap="none" normalizeH="0" baseline="0" dirty="0">
                          <a:ln>
                            <a:noFill/>
                          </a:ln>
                          <a:solidFill>
                            <a:schemeClr val="tx1"/>
                          </a:solidFill>
                          <a:effectLst/>
                          <a:latin typeface="標楷體" pitchFamily="65" charset="-120"/>
                          <a:ea typeface="標楷體" pitchFamily="65" charset="-120"/>
                          <a:sym typeface="Wingdings 3" pitchFamily="18" charset="2"/>
                        </a:rPr>
                        <a:t>管理照護費：初診支付</a:t>
                      </a:r>
                      <a:r>
                        <a:rPr kumimoji="1" lang="en-US" altLang="zh-TW" sz="2000" b="0" i="0" u="none" strike="noStrike" cap="none" normalizeH="0" baseline="0" dirty="0">
                          <a:ln>
                            <a:noFill/>
                          </a:ln>
                          <a:solidFill>
                            <a:schemeClr val="tx1"/>
                          </a:solidFill>
                          <a:effectLst/>
                          <a:latin typeface="標楷體" pitchFamily="65" charset="-120"/>
                          <a:ea typeface="標楷體" pitchFamily="65" charset="-120"/>
                          <a:sym typeface="Wingdings 3" pitchFamily="18" charset="2"/>
                        </a:rPr>
                        <a:t>400</a:t>
                      </a:r>
                      <a:r>
                        <a:rPr kumimoji="1" lang="zh-TW" altLang="en-US" sz="2000" b="0" i="0" u="none" strike="noStrike" cap="none" normalizeH="0" baseline="0" dirty="0">
                          <a:ln>
                            <a:noFill/>
                          </a:ln>
                          <a:solidFill>
                            <a:schemeClr val="tx1"/>
                          </a:solidFill>
                          <a:effectLst/>
                          <a:latin typeface="Times New Roman" pitchFamily="18" charset="0"/>
                          <a:ea typeface="標楷體" pitchFamily="65" charset="-120"/>
                        </a:rPr>
                        <a:t>點</a:t>
                      </a:r>
                      <a:r>
                        <a:rPr kumimoji="1" lang="zh-TW" altLang="en-US" sz="2000" b="0" i="0" u="none" strike="noStrike" cap="none" normalizeH="0" baseline="0" dirty="0">
                          <a:ln>
                            <a:noFill/>
                          </a:ln>
                          <a:solidFill>
                            <a:schemeClr val="tx1"/>
                          </a:solidFill>
                          <a:effectLst/>
                          <a:latin typeface="標楷體" pitchFamily="65" charset="-120"/>
                          <a:ea typeface="標楷體" pitchFamily="65" charset="-120"/>
                          <a:sym typeface="Wingdings 3" pitchFamily="18" charset="2"/>
                        </a:rPr>
                        <a:t>、複診支付</a:t>
                      </a:r>
                      <a:r>
                        <a:rPr kumimoji="1" lang="en-US" altLang="zh-TW" sz="2000" b="0" i="0" u="none" strike="noStrike" cap="none" normalizeH="0" baseline="0" dirty="0">
                          <a:ln>
                            <a:noFill/>
                          </a:ln>
                          <a:solidFill>
                            <a:schemeClr val="tx1"/>
                          </a:solidFill>
                          <a:effectLst/>
                          <a:latin typeface="標楷體" pitchFamily="65" charset="-120"/>
                          <a:ea typeface="標楷體" pitchFamily="65" charset="-120"/>
                          <a:sym typeface="Wingdings 3" pitchFamily="18" charset="2"/>
                        </a:rPr>
                        <a:t>200</a:t>
                      </a:r>
                      <a:r>
                        <a:rPr kumimoji="1" lang="zh-TW" altLang="en-US" sz="2000" b="0" i="0" u="none" strike="noStrike" cap="none" normalizeH="0" baseline="0" dirty="0">
                          <a:ln>
                            <a:noFill/>
                          </a:ln>
                          <a:solidFill>
                            <a:schemeClr val="tx1"/>
                          </a:solidFill>
                          <a:effectLst/>
                          <a:latin typeface="Times New Roman" pitchFamily="18" charset="0"/>
                          <a:ea typeface="標楷體" pitchFamily="65" charset="-120"/>
                        </a:rPr>
                        <a:t>點</a:t>
                      </a:r>
                      <a:r>
                        <a:rPr kumimoji="1" lang="zh-TW" altLang="en-US" sz="2000" b="0" i="0" u="none" strike="noStrike" cap="none" normalizeH="0" baseline="0" dirty="0">
                          <a:ln>
                            <a:noFill/>
                          </a:ln>
                          <a:solidFill>
                            <a:schemeClr val="tx1"/>
                          </a:solidFill>
                          <a:effectLst/>
                          <a:latin typeface="標楷體" pitchFamily="65" charset="-120"/>
                          <a:ea typeface="標楷體" pitchFamily="65" charset="-120"/>
                          <a:sym typeface="Wingdings 3" pitchFamily="18" charset="2"/>
                        </a:rPr>
                        <a:t>、年度評估支付</a:t>
                      </a:r>
                      <a:r>
                        <a:rPr kumimoji="1" lang="en-US" altLang="zh-TW" sz="2000" b="0" i="0" u="none" strike="noStrike" cap="none" normalizeH="0" baseline="0" dirty="0">
                          <a:ln>
                            <a:noFill/>
                          </a:ln>
                          <a:solidFill>
                            <a:schemeClr val="tx1"/>
                          </a:solidFill>
                          <a:effectLst/>
                          <a:latin typeface="標楷體" pitchFamily="65" charset="-120"/>
                          <a:ea typeface="標楷體" pitchFamily="65" charset="-120"/>
                          <a:sym typeface="Wingdings 3" pitchFamily="18" charset="2"/>
                        </a:rPr>
                        <a:t>800</a:t>
                      </a:r>
                      <a:r>
                        <a:rPr kumimoji="1" lang="zh-TW" altLang="en-US" sz="2000" b="0" i="0" u="none" strike="noStrike" cap="none" normalizeH="0" baseline="0" dirty="0">
                          <a:ln>
                            <a:noFill/>
                          </a:ln>
                          <a:solidFill>
                            <a:schemeClr val="tx1"/>
                          </a:solidFill>
                          <a:effectLst/>
                          <a:latin typeface="Times New Roman" pitchFamily="18" charset="0"/>
                          <a:ea typeface="標楷體" pitchFamily="65" charset="-120"/>
                        </a:rPr>
                        <a:t>點；</a:t>
                      </a:r>
                      <a:r>
                        <a:rPr kumimoji="1" lang="en-US" altLang="zh-TW" sz="2000" b="0" i="0" u="none" strike="noStrike" cap="none" normalizeH="0" baseline="0" dirty="0">
                          <a:ln>
                            <a:noFill/>
                          </a:ln>
                          <a:solidFill>
                            <a:srgbClr val="0000CC"/>
                          </a:solidFill>
                          <a:effectLst/>
                          <a:latin typeface="Times New Roman" pitchFamily="18" charset="0"/>
                          <a:ea typeface="標楷體" pitchFamily="65" charset="-120"/>
                        </a:rPr>
                        <a:t>96</a:t>
                      </a:r>
                      <a:r>
                        <a:rPr kumimoji="1" lang="zh-TW" altLang="en-US" sz="2000" b="0" i="0" u="none" strike="noStrike" cap="none" normalizeH="0" baseline="0" dirty="0">
                          <a:ln>
                            <a:noFill/>
                          </a:ln>
                          <a:solidFill>
                            <a:srgbClr val="0000CC"/>
                          </a:solidFill>
                          <a:effectLst/>
                          <a:latin typeface="Times New Roman" pitchFamily="18" charset="0"/>
                          <a:ea typeface="標楷體" pitchFamily="65" charset="-120"/>
                        </a:rPr>
                        <a:t>年起依品質指標評核給予品質加成鼓勵</a:t>
                      </a:r>
                      <a:r>
                        <a:rPr kumimoji="1" lang="zh-TW" altLang="en-US" sz="2000" b="0" i="0" u="none" strike="noStrike" cap="none" normalizeH="0" baseline="0" dirty="0">
                          <a:ln>
                            <a:noFill/>
                          </a:ln>
                          <a:solidFill>
                            <a:schemeClr val="tx1"/>
                          </a:solidFill>
                          <a:effectLst/>
                          <a:latin typeface="Times New Roman" pitchFamily="18" charset="0"/>
                          <a:ea typeface="標楷體" pitchFamily="65" charset="-120"/>
                        </a:rPr>
                        <a:t>。</a:t>
                      </a:r>
                      <a:r>
                        <a:rPr kumimoji="1" lang="en-US" altLang="zh-TW" sz="2000" b="0" i="0" u="none" strike="noStrike" cap="none" normalizeH="0" baseline="0" dirty="0">
                          <a:ln>
                            <a:noFill/>
                          </a:ln>
                          <a:solidFill>
                            <a:schemeClr val="tx1"/>
                          </a:solidFill>
                          <a:effectLst/>
                          <a:latin typeface="Times New Roman" pitchFamily="18" charset="0"/>
                          <a:ea typeface="標楷體" pitchFamily="65" charset="-120"/>
                        </a:rPr>
                        <a:t>(</a:t>
                      </a:r>
                      <a:r>
                        <a:rPr kumimoji="1" lang="zh-TW" altLang="en-US" sz="2000" b="0" i="0" u="none" strike="noStrike" cap="none" normalizeH="0" baseline="0" dirty="0">
                          <a:ln>
                            <a:noFill/>
                          </a:ln>
                          <a:solidFill>
                            <a:schemeClr val="tx1"/>
                          </a:solidFill>
                          <a:effectLst/>
                          <a:latin typeface="Times New Roman" pitchFamily="18" charset="0"/>
                          <a:ea typeface="標楷體" pitchFamily="65" charset="-120"/>
                        </a:rPr>
                        <a:t>檢驗檢查項目得核實申報</a:t>
                      </a:r>
                      <a:r>
                        <a:rPr kumimoji="1" lang="en-US" altLang="zh-TW" sz="2000" b="0" i="0" u="none" strike="noStrike" cap="none" normalizeH="0" baseline="0" dirty="0">
                          <a:ln>
                            <a:noFill/>
                          </a:ln>
                          <a:solidFill>
                            <a:schemeClr val="tx1"/>
                          </a:solidFill>
                          <a:effectLst/>
                          <a:latin typeface="Times New Roman" pitchFamily="18" charset="0"/>
                          <a:ea typeface="標楷體" pitchFamily="65" charset="-120"/>
                        </a:rPr>
                        <a:t>)</a:t>
                      </a:r>
                    </a:p>
                  </a:txBody>
                  <a:tcPr marL="91439" marR="91439" marT="45727" marB="4572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701147">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400" b="0" i="0" u="none" strike="noStrike" cap="none" normalizeH="0" baseline="0" dirty="0">
                          <a:ln>
                            <a:noFill/>
                          </a:ln>
                          <a:solidFill>
                            <a:schemeClr val="tx1"/>
                          </a:solidFill>
                          <a:effectLst/>
                          <a:latin typeface="Times New Roman" pitchFamily="18" charset="0"/>
                          <a:ea typeface="標楷體" pitchFamily="65" charset="-120"/>
                        </a:rPr>
                        <a:t>氣喘</a:t>
                      </a:r>
                    </a:p>
                  </a:txBody>
                  <a:tcPr marL="91439" marR="91439" marT="45727" marB="4572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zh-TW" altLang="en-US" sz="2000" b="0" i="0" u="none" strike="noStrike" cap="none" normalizeH="0" baseline="0" dirty="0">
                          <a:ln>
                            <a:noFill/>
                          </a:ln>
                          <a:solidFill>
                            <a:schemeClr val="tx1"/>
                          </a:solidFill>
                          <a:effectLst/>
                          <a:latin typeface="標楷體" pitchFamily="65" charset="-120"/>
                          <a:ea typeface="標楷體" pitchFamily="65" charset="-120"/>
                          <a:sym typeface="Wingdings 3" pitchFamily="18" charset="2"/>
                        </a:rPr>
                        <a:t>管理照護費：初診支付</a:t>
                      </a:r>
                      <a:r>
                        <a:rPr kumimoji="1" lang="en-US" altLang="zh-TW" sz="2000" b="0" i="0" u="none" strike="noStrike" cap="none" normalizeH="0" baseline="0" dirty="0">
                          <a:ln>
                            <a:noFill/>
                          </a:ln>
                          <a:solidFill>
                            <a:schemeClr val="tx1"/>
                          </a:solidFill>
                          <a:effectLst/>
                          <a:latin typeface="標楷體" pitchFamily="65" charset="-120"/>
                          <a:ea typeface="標楷體" pitchFamily="65" charset="-120"/>
                          <a:sym typeface="Wingdings 3" pitchFamily="18" charset="2"/>
                        </a:rPr>
                        <a:t>400</a:t>
                      </a:r>
                      <a:r>
                        <a:rPr kumimoji="1" lang="zh-TW" altLang="en-US" sz="2000" b="0" i="0" u="none" strike="noStrike" cap="none" normalizeH="0" baseline="0" dirty="0">
                          <a:ln>
                            <a:noFill/>
                          </a:ln>
                          <a:solidFill>
                            <a:schemeClr val="tx1"/>
                          </a:solidFill>
                          <a:effectLst/>
                          <a:latin typeface="Times New Roman" pitchFamily="18" charset="0"/>
                          <a:ea typeface="標楷體" pitchFamily="65" charset="-120"/>
                        </a:rPr>
                        <a:t>點</a:t>
                      </a:r>
                      <a:r>
                        <a:rPr kumimoji="1" lang="zh-TW" altLang="en-US" sz="2000" b="0" i="0" u="none" strike="noStrike" cap="none" normalizeH="0" baseline="0" dirty="0">
                          <a:ln>
                            <a:noFill/>
                          </a:ln>
                          <a:solidFill>
                            <a:schemeClr val="tx1"/>
                          </a:solidFill>
                          <a:effectLst/>
                          <a:latin typeface="標楷體" pitchFamily="65" charset="-120"/>
                          <a:ea typeface="標楷體" pitchFamily="65" charset="-120"/>
                          <a:sym typeface="Wingdings 3" pitchFamily="18" charset="2"/>
                        </a:rPr>
                        <a:t>、複診支付</a:t>
                      </a:r>
                      <a:r>
                        <a:rPr kumimoji="1" lang="en-US" altLang="zh-TW" sz="2000" b="0" i="0" u="none" strike="noStrike" cap="none" normalizeH="0" baseline="0" dirty="0">
                          <a:ln>
                            <a:noFill/>
                          </a:ln>
                          <a:solidFill>
                            <a:schemeClr val="tx1"/>
                          </a:solidFill>
                          <a:effectLst/>
                          <a:latin typeface="標楷體" pitchFamily="65" charset="-120"/>
                          <a:ea typeface="標楷體" pitchFamily="65" charset="-120"/>
                          <a:sym typeface="Wingdings 3" pitchFamily="18" charset="2"/>
                        </a:rPr>
                        <a:t>200</a:t>
                      </a:r>
                      <a:r>
                        <a:rPr kumimoji="1" lang="zh-TW" altLang="en-US" sz="2000" b="0" i="0" u="none" strike="noStrike" cap="none" normalizeH="0" baseline="0" dirty="0">
                          <a:ln>
                            <a:noFill/>
                          </a:ln>
                          <a:solidFill>
                            <a:schemeClr val="tx1"/>
                          </a:solidFill>
                          <a:effectLst/>
                          <a:latin typeface="Times New Roman" pitchFamily="18" charset="0"/>
                          <a:ea typeface="標楷體" pitchFamily="65" charset="-120"/>
                        </a:rPr>
                        <a:t>點</a:t>
                      </a:r>
                      <a:r>
                        <a:rPr kumimoji="1" lang="zh-TW" altLang="en-US" sz="2000" b="0" i="0" u="none" strike="noStrike" cap="none" normalizeH="0" baseline="0" dirty="0">
                          <a:ln>
                            <a:noFill/>
                          </a:ln>
                          <a:solidFill>
                            <a:schemeClr val="tx1"/>
                          </a:solidFill>
                          <a:effectLst/>
                          <a:latin typeface="標楷體" pitchFamily="65" charset="-120"/>
                          <a:ea typeface="標楷體" pitchFamily="65" charset="-120"/>
                          <a:sym typeface="Wingdings 3" pitchFamily="18" charset="2"/>
                        </a:rPr>
                        <a:t>、年度評估支付</a:t>
                      </a:r>
                      <a:r>
                        <a:rPr kumimoji="1" lang="en-US" altLang="zh-TW" sz="2000" b="0" i="0" u="none" strike="noStrike" cap="none" normalizeH="0" baseline="0" dirty="0">
                          <a:ln>
                            <a:noFill/>
                          </a:ln>
                          <a:solidFill>
                            <a:schemeClr val="tx1"/>
                          </a:solidFill>
                          <a:effectLst/>
                          <a:latin typeface="標楷體" pitchFamily="65" charset="-120"/>
                          <a:ea typeface="標楷體" pitchFamily="65" charset="-120"/>
                          <a:sym typeface="Wingdings 3" pitchFamily="18" charset="2"/>
                        </a:rPr>
                        <a:t>800</a:t>
                      </a:r>
                      <a:r>
                        <a:rPr kumimoji="1" lang="zh-TW" altLang="en-US" sz="2000" b="0" i="0" u="none" strike="noStrike" cap="none" normalizeH="0" baseline="0" dirty="0">
                          <a:ln>
                            <a:noFill/>
                          </a:ln>
                          <a:solidFill>
                            <a:schemeClr val="tx1"/>
                          </a:solidFill>
                          <a:effectLst/>
                          <a:latin typeface="Times New Roman" pitchFamily="18" charset="0"/>
                          <a:ea typeface="標楷體" pitchFamily="65" charset="-120"/>
                        </a:rPr>
                        <a:t>點。</a:t>
                      </a:r>
                      <a:r>
                        <a:rPr kumimoji="1" lang="en-US" altLang="zh-TW" sz="2000" b="0" i="0" u="none" strike="noStrike" cap="none" normalizeH="0" baseline="0" dirty="0">
                          <a:ln>
                            <a:noFill/>
                          </a:ln>
                          <a:solidFill>
                            <a:schemeClr val="tx1"/>
                          </a:solidFill>
                          <a:effectLst/>
                          <a:latin typeface="Times New Roman" pitchFamily="18" charset="0"/>
                          <a:ea typeface="標楷體" pitchFamily="65" charset="-120"/>
                        </a:rPr>
                        <a:t>(</a:t>
                      </a:r>
                      <a:r>
                        <a:rPr kumimoji="1" lang="zh-TW" altLang="en-US" sz="2000" b="0" i="0" u="none" strike="noStrike" cap="none" normalizeH="0" baseline="0" dirty="0">
                          <a:ln>
                            <a:noFill/>
                          </a:ln>
                          <a:solidFill>
                            <a:schemeClr val="tx1"/>
                          </a:solidFill>
                          <a:effectLst/>
                          <a:latin typeface="Times New Roman" pitchFamily="18" charset="0"/>
                          <a:ea typeface="標楷體" pitchFamily="65" charset="-120"/>
                        </a:rPr>
                        <a:t>檢驗檢查項目得核實申報</a:t>
                      </a:r>
                      <a:r>
                        <a:rPr kumimoji="1" lang="en-US" altLang="zh-TW" sz="2000" b="0" i="0" u="none" strike="noStrike" cap="none" normalizeH="0" baseline="0" dirty="0">
                          <a:ln>
                            <a:noFill/>
                          </a:ln>
                          <a:solidFill>
                            <a:schemeClr val="tx1"/>
                          </a:solidFill>
                          <a:effectLst/>
                          <a:latin typeface="Times New Roman" pitchFamily="18" charset="0"/>
                          <a:ea typeface="標楷體" pitchFamily="65" charset="-120"/>
                        </a:rPr>
                        <a:t>)</a:t>
                      </a:r>
                    </a:p>
                  </a:txBody>
                  <a:tcPr marL="91439" marR="91439" marT="45727" marB="4572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701147">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400" b="0" i="0" u="none" strike="noStrike" cap="none" normalizeH="0" baseline="0" dirty="0">
                          <a:ln>
                            <a:noFill/>
                          </a:ln>
                          <a:solidFill>
                            <a:schemeClr val="tx1"/>
                          </a:solidFill>
                          <a:effectLst/>
                          <a:latin typeface="Times New Roman" pitchFamily="18" charset="0"/>
                          <a:ea typeface="標楷體" pitchFamily="65" charset="-120"/>
                        </a:rPr>
                        <a:t>高血壓</a:t>
                      </a:r>
                    </a:p>
                  </a:txBody>
                  <a:tcPr marL="91439" marR="91439" marT="45727" marB="4572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zh-TW" altLang="en-US" sz="2000" b="0" i="0" u="none" strike="noStrike" cap="none" normalizeH="0" baseline="0" dirty="0">
                          <a:ln>
                            <a:noFill/>
                          </a:ln>
                          <a:solidFill>
                            <a:schemeClr val="tx1"/>
                          </a:solidFill>
                          <a:effectLst/>
                          <a:latin typeface="標楷體" pitchFamily="65" charset="-120"/>
                          <a:ea typeface="標楷體" pitchFamily="65" charset="-120"/>
                          <a:sym typeface="Wingdings 3" pitchFamily="18" charset="2"/>
                        </a:rPr>
                        <a:t>初診支付</a:t>
                      </a:r>
                      <a:r>
                        <a:rPr kumimoji="1" lang="en-US" altLang="zh-TW" sz="2000" b="0" i="0" u="none" strike="noStrike" cap="none" normalizeH="0" baseline="0" dirty="0">
                          <a:ln>
                            <a:noFill/>
                          </a:ln>
                          <a:solidFill>
                            <a:schemeClr val="tx1"/>
                          </a:solidFill>
                          <a:effectLst/>
                          <a:latin typeface="標楷體" pitchFamily="65" charset="-120"/>
                          <a:ea typeface="標楷體" pitchFamily="65" charset="-120"/>
                          <a:sym typeface="Wingdings 3" pitchFamily="18" charset="2"/>
                        </a:rPr>
                        <a:t>200</a:t>
                      </a:r>
                      <a:r>
                        <a:rPr kumimoji="1" lang="zh-TW" altLang="en-US" sz="2000" b="0" i="0" u="none" strike="noStrike" cap="none" normalizeH="0" baseline="0" dirty="0">
                          <a:ln>
                            <a:noFill/>
                          </a:ln>
                          <a:solidFill>
                            <a:schemeClr val="tx1"/>
                          </a:solidFill>
                          <a:effectLst/>
                          <a:latin typeface="Times New Roman" pitchFamily="18" charset="0"/>
                          <a:ea typeface="標楷體" pitchFamily="65" charset="-120"/>
                        </a:rPr>
                        <a:t>點</a:t>
                      </a:r>
                      <a:r>
                        <a:rPr kumimoji="1" lang="zh-TW" altLang="en-US" sz="2000" b="0" i="0" u="none" strike="noStrike" cap="none" normalizeH="0" baseline="0" dirty="0">
                          <a:ln>
                            <a:noFill/>
                          </a:ln>
                          <a:solidFill>
                            <a:schemeClr val="tx1"/>
                          </a:solidFill>
                          <a:effectLst/>
                          <a:latin typeface="標楷體" pitchFamily="65" charset="-120"/>
                          <a:ea typeface="標楷體" pitchFamily="65" charset="-120"/>
                          <a:sym typeface="Wingdings 3" pitchFamily="18" charset="2"/>
                        </a:rPr>
                        <a:t>、複診支付</a:t>
                      </a:r>
                      <a:r>
                        <a:rPr kumimoji="1" lang="en-US" altLang="zh-TW" sz="2000" b="0" i="0" u="none" strike="noStrike" cap="none" normalizeH="0" baseline="0" dirty="0">
                          <a:ln>
                            <a:noFill/>
                          </a:ln>
                          <a:solidFill>
                            <a:schemeClr val="tx1"/>
                          </a:solidFill>
                          <a:effectLst/>
                          <a:latin typeface="標楷體" pitchFamily="65" charset="-120"/>
                          <a:ea typeface="標楷體" pitchFamily="65" charset="-120"/>
                          <a:sym typeface="Wingdings 3" pitchFamily="18" charset="2"/>
                        </a:rPr>
                        <a:t>200</a:t>
                      </a:r>
                      <a:r>
                        <a:rPr kumimoji="1" lang="zh-TW" altLang="en-US" sz="2000" b="0" i="0" u="none" strike="noStrike" cap="none" normalizeH="0" baseline="0" dirty="0">
                          <a:ln>
                            <a:noFill/>
                          </a:ln>
                          <a:solidFill>
                            <a:schemeClr val="tx1"/>
                          </a:solidFill>
                          <a:effectLst/>
                          <a:latin typeface="Times New Roman" pitchFamily="18" charset="0"/>
                          <a:ea typeface="標楷體" pitchFamily="65" charset="-120"/>
                        </a:rPr>
                        <a:t>點</a:t>
                      </a:r>
                      <a:r>
                        <a:rPr kumimoji="1" lang="zh-TW" altLang="en-US" sz="2000" b="0" i="0" u="none" strike="noStrike" cap="none" normalizeH="0" baseline="0" dirty="0">
                          <a:ln>
                            <a:noFill/>
                          </a:ln>
                          <a:solidFill>
                            <a:schemeClr val="tx1"/>
                          </a:solidFill>
                          <a:effectLst/>
                          <a:latin typeface="標楷體" pitchFamily="65" charset="-120"/>
                          <a:ea typeface="標楷體" pitchFamily="65" charset="-120"/>
                          <a:sym typeface="Wingdings 3" pitchFamily="18" charset="2"/>
                        </a:rPr>
                        <a:t>、年度評估支付</a:t>
                      </a:r>
                      <a:r>
                        <a:rPr kumimoji="1" lang="en-US" altLang="zh-TW" sz="2000" b="0" i="0" u="none" strike="noStrike" cap="none" normalizeH="0" baseline="0" dirty="0">
                          <a:ln>
                            <a:noFill/>
                          </a:ln>
                          <a:solidFill>
                            <a:schemeClr val="tx1"/>
                          </a:solidFill>
                          <a:effectLst/>
                          <a:latin typeface="標楷體" pitchFamily="65" charset="-120"/>
                          <a:ea typeface="標楷體" pitchFamily="65" charset="-120"/>
                          <a:sym typeface="Wingdings 3" pitchFamily="18" charset="2"/>
                        </a:rPr>
                        <a:t>500</a:t>
                      </a:r>
                      <a:r>
                        <a:rPr kumimoji="1" lang="zh-TW" altLang="en-US" sz="2000" b="0" i="0" u="none" strike="noStrike" cap="none" normalizeH="0" baseline="0" dirty="0">
                          <a:ln>
                            <a:noFill/>
                          </a:ln>
                          <a:solidFill>
                            <a:schemeClr val="tx1"/>
                          </a:solidFill>
                          <a:effectLst/>
                          <a:latin typeface="Times New Roman" pitchFamily="18" charset="0"/>
                          <a:ea typeface="標楷體" pitchFamily="65" charset="-120"/>
                        </a:rPr>
                        <a:t>點。</a:t>
                      </a:r>
                      <a:r>
                        <a:rPr kumimoji="1" lang="en-US" altLang="zh-TW" sz="2000" b="0" i="0" u="none" strike="noStrike" cap="none" normalizeH="0" baseline="0" dirty="0">
                          <a:ln>
                            <a:noFill/>
                          </a:ln>
                          <a:solidFill>
                            <a:schemeClr val="tx1"/>
                          </a:solidFill>
                          <a:effectLst/>
                          <a:latin typeface="Times New Roman" pitchFamily="18" charset="0"/>
                          <a:ea typeface="標楷體" pitchFamily="65" charset="-120"/>
                        </a:rPr>
                        <a:t>(</a:t>
                      </a:r>
                      <a:r>
                        <a:rPr kumimoji="1" lang="zh-TW" altLang="en-US" sz="2000" b="0" i="0" u="none" strike="noStrike" cap="none" normalizeH="0" baseline="0" dirty="0">
                          <a:ln>
                            <a:noFill/>
                          </a:ln>
                          <a:solidFill>
                            <a:schemeClr val="tx1"/>
                          </a:solidFill>
                          <a:effectLst/>
                          <a:latin typeface="Times New Roman" pitchFamily="18" charset="0"/>
                          <a:ea typeface="標楷體" pitchFamily="65" charset="-120"/>
                        </a:rPr>
                        <a:t>檢驗檢查項目得核實申報</a:t>
                      </a:r>
                      <a:r>
                        <a:rPr kumimoji="1" lang="en-US" altLang="zh-TW" sz="2000" b="0" i="0" u="none" strike="noStrike" cap="none" normalizeH="0" baseline="0" dirty="0">
                          <a:ln>
                            <a:noFill/>
                          </a:ln>
                          <a:solidFill>
                            <a:schemeClr val="tx1"/>
                          </a:solidFill>
                          <a:effectLst/>
                          <a:latin typeface="Times New Roman" pitchFamily="18" charset="0"/>
                          <a:ea typeface="標楷體" pitchFamily="65" charset="-120"/>
                        </a:rPr>
                        <a:t>)</a:t>
                      </a:r>
                    </a:p>
                  </a:txBody>
                  <a:tcPr marL="91439" marR="91439" marT="45727" marB="4572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149374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400" b="0" i="0" u="none" strike="noStrike" cap="none" normalizeH="0" baseline="0" dirty="0">
                          <a:ln>
                            <a:noFill/>
                          </a:ln>
                          <a:solidFill>
                            <a:schemeClr val="tx1"/>
                          </a:solidFill>
                          <a:effectLst/>
                          <a:latin typeface="Times New Roman" pitchFamily="18" charset="0"/>
                          <a:ea typeface="標楷體" pitchFamily="65" charset="-120"/>
                        </a:rPr>
                        <a:t>乳癌</a:t>
                      </a:r>
                    </a:p>
                  </a:txBody>
                  <a:tcPr marL="91439" marR="91439" marT="45727" marB="4572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2000" b="0" i="0" u="none" strike="noStrike" cap="none" normalizeH="0" baseline="0" dirty="0">
                          <a:ln>
                            <a:noFill/>
                          </a:ln>
                          <a:solidFill>
                            <a:srgbClr val="0000CC"/>
                          </a:solidFill>
                          <a:effectLst/>
                          <a:latin typeface="Times New Roman" pitchFamily="18" charset="0"/>
                          <a:ea typeface="標楷體" pitchFamily="65" charset="-120"/>
                          <a:sym typeface="Wingdings 3" pitchFamily="18" charset="2"/>
                        </a:rPr>
                        <a:t></a:t>
                      </a:r>
                      <a:r>
                        <a:rPr kumimoji="1" lang="en-US" altLang="zh-TW" sz="2000" b="0" i="0" u="none" strike="noStrike" cap="none" normalizeH="0" baseline="0" dirty="0">
                          <a:ln>
                            <a:noFill/>
                          </a:ln>
                          <a:solidFill>
                            <a:srgbClr val="FF0000"/>
                          </a:solidFill>
                          <a:effectLst/>
                          <a:latin typeface="Times New Roman" pitchFamily="18" charset="0"/>
                          <a:ea typeface="標楷體" pitchFamily="65" charset="-120"/>
                          <a:sym typeface="Wingdings 3" pitchFamily="18" charset="2"/>
                        </a:rPr>
                        <a:t> </a:t>
                      </a:r>
                      <a:r>
                        <a:rPr kumimoji="1" lang="zh-TW" altLang="en-US" sz="2000" b="0" i="0" u="none" strike="noStrike" cap="none" normalizeH="0" baseline="0" dirty="0">
                          <a:ln>
                            <a:noFill/>
                          </a:ln>
                          <a:solidFill>
                            <a:schemeClr val="tx1"/>
                          </a:solidFill>
                          <a:effectLst/>
                          <a:latin typeface="標楷體" pitchFamily="65" charset="-120"/>
                          <a:ea typeface="標楷體" pitchFamily="65" charset="-120"/>
                        </a:rPr>
                        <a:t>依診療組合</a:t>
                      </a:r>
                      <a:r>
                        <a:rPr kumimoji="1" lang="en-US" altLang="zh-TW" sz="2000" b="0" i="0" u="none" strike="noStrike" cap="none" normalizeH="0" baseline="0" dirty="0">
                          <a:ln>
                            <a:noFill/>
                          </a:ln>
                          <a:solidFill>
                            <a:schemeClr val="tx1"/>
                          </a:solidFill>
                          <a:effectLst/>
                          <a:latin typeface="標楷體" pitchFamily="65" charset="-120"/>
                          <a:ea typeface="標楷體" pitchFamily="65" charset="-120"/>
                        </a:rPr>
                        <a:t>(</a:t>
                      </a:r>
                      <a:r>
                        <a:rPr kumimoji="1" lang="zh-TW" altLang="en-US" sz="2000" b="0" i="0" u="none" strike="noStrike" cap="none" normalizeH="0" baseline="0" dirty="0">
                          <a:ln>
                            <a:noFill/>
                          </a:ln>
                          <a:solidFill>
                            <a:schemeClr val="tx1"/>
                          </a:solidFill>
                          <a:effectLst/>
                          <a:latin typeface="標楷體" pitchFamily="65" charset="-120"/>
                          <a:ea typeface="標楷體" pitchFamily="65" charset="-120"/>
                        </a:rPr>
                        <a:t>診斷、治療、追蹤等</a:t>
                      </a:r>
                      <a:r>
                        <a:rPr kumimoji="1" lang="en-US" altLang="zh-TW" sz="2000" b="0" i="0" u="none" strike="noStrike" cap="none" normalizeH="0" baseline="0" dirty="0">
                          <a:ln>
                            <a:noFill/>
                          </a:ln>
                          <a:solidFill>
                            <a:schemeClr val="tx1"/>
                          </a:solidFill>
                          <a:effectLst/>
                          <a:latin typeface="標楷體" pitchFamily="65" charset="-120"/>
                          <a:ea typeface="標楷體" pitchFamily="65" charset="-120"/>
                        </a:rPr>
                        <a:t>)</a:t>
                      </a:r>
                      <a:r>
                        <a:rPr kumimoji="1" lang="zh-TW" altLang="en-US" sz="2000" b="0" i="0" u="none" strike="noStrike" cap="none" normalizeH="0" baseline="0" dirty="0">
                          <a:ln>
                            <a:noFill/>
                          </a:ln>
                          <a:solidFill>
                            <a:schemeClr val="tx1"/>
                          </a:solidFill>
                          <a:effectLst/>
                          <a:latin typeface="標楷體" pitchFamily="65" charset="-120"/>
                          <a:ea typeface="標楷體" pitchFamily="65" charset="-120"/>
                        </a:rPr>
                        <a:t>定額加成支付。</a:t>
                      </a:r>
                    </a:p>
                    <a:p>
                      <a:pPr marL="0" marR="0" lvl="0" indent="0" algn="l" defTabSz="914400" rtl="0" eaLnBrk="1" fontAlgn="base" latinLnBrk="0" hangingPunct="1">
                        <a:lnSpc>
                          <a:spcPct val="100000"/>
                        </a:lnSpc>
                        <a:spcBef>
                          <a:spcPct val="20000"/>
                        </a:spcBef>
                        <a:spcAft>
                          <a:spcPct val="0"/>
                        </a:spcAft>
                        <a:buClrTx/>
                        <a:buSzTx/>
                        <a:buFontTx/>
                        <a:buNone/>
                        <a:tabLst/>
                      </a:pPr>
                      <a:r>
                        <a:rPr kumimoji="1" lang="zh-TW" altLang="en-US" sz="2000" b="0" i="0" u="none" strike="noStrike" cap="none" normalizeH="0" baseline="0" dirty="0">
                          <a:ln>
                            <a:noFill/>
                          </a:ln>
                          <a:solidFill>
                            <a:srgbClr val="0000CC"/>
                          </a:solidFill>
                          <a:effectLst/>
                          <a:latin typeface="Times New Roman" pitchFamily="18" charset="0"/>
                          <a:ea typeface="標楷體" pitchFamily="65" charset="-120"/>
                          <a:sym typeface="Wingdings 3" pitchFamily="18" charset="2"/>
                        </a:rPr>
                        <a:t></a:t>
                      </a:r>
                      <a:r>
                        <a:rPr kumimoji="1" lang="zh-TW" altLang="en-US" sz="2000" b="0" i="0" u="none" strike="noStrike" cap="none" normalizeH="0" baseline="0" dirty="0">
                          <a:ln>
                            <a:noFill/>
                          </a:ln>
                          <a:solidFill>
                            <a:schemeClr val="tx1"/>
                          </a:solidFill>
                          <a:effectLst/>
                          <a:latin typeface="標楷體" pitchFamily="65" charset="-120"/>
                          <a:ea typeface="標楷體" pitchFamily="65" charset="-120"/>
                        </a:rPr>
                        <a:t>試辦院所於試辦期間乳癌病人第零期至第三期之無病存</a:t>
                      </a:r>
                      <a:endParaRPr kumimoji="1" lang="en-US" altLang="zh-TW" sz="2000" b="0" i="0" u="none" strike="noStrike" cap="none" normalizeH="0" baseline="0" dirty="0">
                        <a:ln>
                          <a:noFill/>
                        </a:ln>
                        <a:solidFill>
                          <a:schemeClr val="tx1"/>
                        </a:solidFill>
                        <a:effectLst/>
                        <a:latin typeface="標楷體" pitchFamily="65" charset="-120"/>
                        <a:ea typeface="標楷體" pitchFamily="65" charset="-12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1" lang="zh-TW" altLang="en-US" sz="2000" b="0" i="0" u="none" strike="noStrike" cap="none" normalizeH="0" baseline="0" dirty="0">
                          <a:ln>
                            <a:noFill/>
                          </a:ln>
                          <a:solidFill>
                            <a:schemeClr val="tx1"/>
                          </a:solidFill>
                          <a:effectLst/>
                          <a:latin typeface="標楷體" pitchFamily="65" charset="-120"/>
                          <a:ea typeface="標楷體" pitchFamily="65" charset="-120"/>
                        </a:rPr>
                        <a:t>  活率及第四期之整體存活率達一定程度者，核撥獎勵</a:t>
                      </a:r>
                      <a:endParaRPr kumimoji="1" lang="en-US" altLang="zh-TW" sz="2000" b="0" i="0" u="none" strike="noStrike" cap="none" normalizeH="0" baseline="0" dirty="0">
                        <a:ln>
                          <a:noFill/>
                        </a:ln>
                        <a:solidFill>
                          <a:schemeClr val="tx1"/>
                        </a:solidFill>
                        <a:effectLst/>
                        <a:latin typeface="標楷體" pitchFamily="65" charset="-120"/>
                        <a:ea typeface="標楷體" pitchFamily="65" charset="-12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1" lang="zh-TW" altLang="en-US" sz="2000" b="0" i="0" u="none" strike="noStrike" cap="none" normalizeH="0" baseline="0" dirty="0">
                          <a:ln>
                            <a:noFill/>
                          </a:ln>
                          <a:solidFill>
                            <a:schemeClr val="tx1"/>
                          </a:solidFill>
                          <a:effectLst/>
                          <a:latin typeface="標楷體" pitchFamily="65" charset="-120"/>
                          <a:ea typeface="標楷體" pitchFamily="65" charset="-120"/>
                        </a:rPr>
                        <a:t>  金。 </a:t>
                      </a:r>
                    </a:p>
                  </a:txBody>
                  <a:tcPr marL="91439" marR="91439" marT="45727" marB="4572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
        <p:nvSpPr>
          <p:cNvPr id="15383" name="Text Box 3">
            <a:extLst>
              <a:ext uri="{FF2B5EF4-FFF2-40B4-BE49-F238E27FC236}">
                <a16:creationId xmlns:a16="http://schemas.microsoft.com/office/drawing/2014/main" id="{EDAA3A34-36AF-74A3-7AAD-4E830D60602E}"/>
              </a:ext>
            </a:extLst>
          </p:cNvPr>
          <p:cNvSpPr txBox="1">
            <a:spLocks noChangeArrowheads="1"/>
          </p:cNvSpPr>
          <p:nvPr/>
        </p:nvSpPr>
        <p:spPr bwMode="auto">
          <a:xfrm>
            <a:off x="1071563" y="1071563"/>
            <a:ext cx="70008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buFont typeface="Wingdings" panose="05000000000000000000" pitchFamily="2" charset="2"/>
              <a:buChar char="Ø"/>
            </a:pPr>
            <a:r>
              <a:rPr lang="zh-TW" altLang="en-US" sz="2800">
                <a:solidFill>
                  <a:srgbClr val="0000CC"/>
                </a:solidFill>
                <a:latin typeface="標楷體" panose="03000509000000000000" pitchFamily="65" charset="-120"/>
                <a:ea typeface="標楷體" panose="03000509000000000000" pitchFamily="65" charset="-120"/>
                <a:sym typeface="Wingdings 3" panose="05040102010807070707" pitchFamily="18" charset="2"/>
              </a:rPr>
              <a:t>支付誘因：</a:t>
            </a:r>
            <a:r>
              <a:rPr lang="zh-TW" altLang="en-US" sz="2800">
                <a:latin typeface="標楷體" panose="03000509000000000000" pitchFamily="65" charset="-120"/>
                <a:ea typeface="標楷體" panose="03000509000000000000" pitchFamily="65" charset="-120"/>
                <a:sym typeface="Wingdings 3" panose="05040102010807070707" pitchFamily="18" charset="2"/>
              </a:rPr>
              <a:t>論量核實支付＋額外獎勵誘因</a:t>
            </a:r>
          </a:p>
        </p:txBody>
      </p:sp>
      <p:sp>
        <p:nvSpPr>
          <p:cNvPr id="15384" name="投影片編號版面配置區 2">
            <a:extLst>
              <a:ext uri="{FF2B5EF4-FFF2-40B4-BE49-F238E27FC236}">
                <a16:creationId xmlns:a16="http://schemas.microsoft.com/office/drawing/2014/main" id="{BEA15F17-B945-F8B4-E548-F8A234E9CF8F}"/>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2CEEAC2C-C286-4EB5-8F08-815A5E910663}" type="slidenum">
              <a:rPr lang="en-US" altLang="zh-TW" sz="1400"/>
              <a:pPr eaLnBrk="1" hangingPunct="1"/>
              <a:t>12</a:t>
            </a:fld>
            <a:endParaRPr lang="en-US" altLang="zh-TW" sz="14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投影片編號版面配置區 5">
            <a:extLst>
              <a:ext uri="{FF2B5EF4-FFF2-40B4-BE49-F238E27FC236}">
                <a16:creationId xmlns:a16="http://schemas.microsoft.com/office/drawing/2014/main" id="{7E7954B7-64DA-89E5-3961-05E2818BC508}"/>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52E9FC6E-0327-476B-A402-D4579D808557}" type="slidenum">
              <a:rPr lang="en-US" altLang="zh-TW" sz="1400"/>
              <a:pPr eaLnBrk="1" hangingPunct="1"/>
              <a:t>13</a:t>
            </a:fld>
            <a:endParaRPr lang="en-US" altLang="zh-TW" sz="1400"/>
          </a:p>
        </p:txBody>
      </p:sp>
      <p:sp>
        <p:nvSpPr>
          <p:cNvPr id="16387" name="Rectangle 2">
            <a:extLst>
              <a:ext uri="{FF2B5EF4-FFF2-40B4-BE49-F238E27FC236}">
                <a16:creationId xmlns:a16="http://schemas.microsoft.com/office/drawing/2014/main" id="{F18CB564-8162-EE7B-FCA2-7F68102FA533}"/>
              </a:ext>
            </a:extLst>
          </p:cNvPr>
          <p:cNvSpPr>
            <a:spLocks noGrp="1" noChangeArrowheads="1"/>
          </p:cNvSpPr>
          <p:nvPr>
            <p:ph type="title"/>
          </p:nvPr>
        </p:nvSpPr>
        <p:spPr>
          <a:xfrm>
            <a:off x="2000250" y="2571750"/>
            <a:ext cx="6096000" cy="2209800"/>
          </a:xfrm>
        </p:spPr>
        <p:txBody>
          <a:bodyPr/>
          <a:lstStyle/>
          <a:p>
            <a:pPr algn="l" eaLnBrk="1" hangingPunct="1">
              <a:lnSpc>
                <a:spcPct val="120000"/>
              </a:lnSpc>
            </a:pPr>
            <a:br>
              <a:rPr lang="en-US" altLang="zh-TW" sz="4800">
                <a:solidFill>
                  <a:srgbClr val="990033"/>
                </a:solidFill>
                <a:ea typeface="全真海報體" pitchFamily="49" charset="-120"/>
              </a:rPr>
            </a:br>
            <a:endParaRPr lang="en-US" altLang="zh-TW" sz="3200">
              <a:solidFill>
                <a:schemeClr val="tx1"/>
              </a:solidFill>
              <a:latin typeface="標楷體" panose="03000509000000000000" pitchFamily="65" charset="-120"/>
              <a:ea typeface="標楷體" panose="03000509000000000000" pitchFamily="65" charset="-120"/>
            </a:endParaRPr>
          </a:p>
        </p:txBody>
      </p:sp>
      <p:sp>
        <p:nvSpPr>
          <p:cNvPr id="16388" name="Text Box 3">
            <a:extLst>
              <a:ext uri="{FF2B5EF4-FFF2-40B4-BE49-F238E27FC236}">
                <a16:creationId xmlns:a16="http://schemas.microsoft.com/office/drawing/2014/main" id="{E015A054-CF89-4BCE-8936-319BCF7CEA1B}"/>
              </a:ext>
            </a:extLst>
          </p:cNvPr>
          <p:cNvSpPr txBox="1">
            <a:spLocks noChangeArrowheads="1"/>
          </p:cNvSpPr>
          <p:nvPr/>
        </p:nvSpPr>
        <p:spPr bwMode="auto">
          <a:xfrm>
            <a:off x="1709738" y="2598738"/>
            <a:ext cx="5724525"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sz="4800">
                <a:latin typeface="標楷體" panose="03000509000000000000" pitchFamily="65" charset="-120"/>
                <a:ea typeface="標楷體" panose="03000509000000000000" pitchFamily="65" charset="-120"/>
              </a:rPr>
              <a:t>現況分析與執行成效</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標題 1">
            <a:extLst>
              <a:ext uri="{FF2B5EF4-FFF2-40B4-BE49-F238E27FC236}">
                <a16:creationId xmlns:a16="http://schemas.microsoft.com/office/drawing/2014/main" id="{3DA8BD9D-164A-1A02-EBD8-FAB7D23EB8B2}"/>
              </a:ext>
            </a:extLst>
          </p:cNvPr>
          <p:cNvSpPr>
            <a:spLocks noGrp="1"/>
          </p:cNvSpPr>
          <p:nvPr>
            <p:ph type="title"/>
          </p:nvPr>
        </p:nvSpPr>
        <p:spPr/>
        <p:txBody>
          <a:bodyPr/>
          <a:lstStyle/>
          <a:p>
            <a:pPr defTabSz="912813" eaLnBrk="1" hangingPunct="1"/>
            <a:r>
              <a:rPr lang="zh-TW" altLang="en-US" b="1">
                <a:latin typeface="標楷體" panose="03000509000000000000" pitchFamily="65" charset="-120"/>
                <a:ea typeface="標楷體" panose="03000509000000000000" pitchFamily="65" charset="-120"/>
              </a:rPr>
              <a:t>醫療給付改善方案</a:t>
            </a:r>
            <a:r>
              <a:rPr lang="en-US" altLang="zh-TW" b="1">
                <a:latin typeface="標楷體" panose="03000509000000000000" pitchFamily="65" charset="-120"/>
                <a:ea typeface="標楷體" panose="03000509000000000000" pitchFamily="65" charset="-120"/>
              </a:rPr>
              <a:t>-</a:t>
            </a:r>
            <a:r>
              <a:rPr lang="zh-TW" altLang="en-US" b="1">
                <a:latin typeface="標楷體" panose="03000509000000000000" pitchFamily="65" charset="-120"/>
                <a:ea typeface="標楷體" panose="03000509000000000000" pitchFamily="65" charset="-120"/>
              </a:rPr>
              <a:t>照護人數</a:t>
            </a:r>
          </a:p>
        </p:txBody>
      </p:sp>
      <p:graphicFrame>
        <p:nvGraphicFramePr>
          <p:cNvPr id="6" name="表格 5">
            <a:extLst>
              <a:ext uri="{FF2B5EF4-FFF2-40B4-BE49-F238E27FC236}">
                <a16:creationId xmlns:a16="http://schemas.microsoft.com/office/drawing/2014/main" id="{E8D21A33-BF72-54CC-6D2A-D19D84FCAB9A}"/>
              </a:ext>
            </a:extLst>
          </p:cNvPr>
          <p:cNvGraphicFramePr>
            <a:graphicFrameLocks noGrp="1"/>
          </p:cNvGraphicFramePr>
          <p:nvPr/>
        </p:nvGraphicFramePr>
        <p:xfrm>
          <a:off x="214313" y="1958975"/>
          <a:ext cx="8721725" cy="2940050"/>
        </p:xfrm>
        <a:graphic>
          <a:graphicData uri="http://schemas.openxmlformats.org/drawingml/2006/table">
            <a:tbl>
              <a:tblPr firstRow="1" bandRow="1">
                <a:tableStyleId>{5940675A-B579-460E-94D1-54222C63F5DA}</a:tableStyleId>
              </a:tblPr>
              <a:tblGrid>
                <a:gridCol w="1089949">
                  <a:extLst>
                    <a:ext uri="{9D8B030D-6E8A-4147-A177-3AD203B41FA5}">
                      <a16:colId xmlns:a16="http://schemas.microsoft.com/office/drawing/2014/main" val="20000"/>
                    </a:ext>
                  </a:extLst>
                </a:gridCol>
                <a:gridCol w="1017286">
                  <a:extLst>
                    <a:ext uri="{9D8B030D-6E8A-4147-A177-3AD203B41FA5}">
                      <a16:colId xmlns:a16="http://schemas.microsoft.com/office/drawing/2014/main" val="20001"/>
                    </a:ext>
                  </a:extLst>
                </a:gridCol>
                <a:gridCol w="1053618">
                  <a:extLst>
                    <a:ext uri="{9D8B030D-6E8A-4147-A177-3AD203B41FA5}">
                      <a16:colId xmlns:a16="http://schemas.microsoft.com/office/drawing/2014/main" val="20002"/>
                    </a:ext>
                  </a:extLst>
                </a:gridCol>
                <a:gridCol w="1053618">
                  <a:extLst>
                    <a:ext uri="{9D8B030D-6E8A-4147-A177-3AD203B41FA5}">
                      <a16:colId xmlns:a16="http://schemas.microsoft.com/office/drawing/2014/main" val="20003"/>
                    </a:ext>
                  </a:extLst>
                </a:gridCol>
                <a:gridCol w="1053618">
                  <a:extLst>
                    <a:ext uri="{9D8B030D-6E8A-4147-A177-3AD203B41FA5}">
                      <a16:colId xmlns:a16="http://schemas.microsoft.com/office/drawing/2014/main" val="20004"/>
                    </a:ext>
                  </a:extLst>
                </a:gridCol>
                <a:gridCol w="1053618">
                  <a:extLst>
                    <a:ext uri="{9D8B030D-6E8A-4147-A177-3AD203B41FA5}">
                      <a16:colId xmlns:a16="http://schemas.microsoft.com/office/drawing/2014/main" val="20005"/>
                    </a:ext>
                  </a:extLst>
                </a:gridCol>
                <a:gridCol w="1053618">
                  <a:extLst>
                    <a:ext uri="{9D8B030D-6E8A-4147-A177-3AD203B41FA5}">
                      <a16:colId xmlns:a16="http://schemas.microsoft.com/office/drawing/2014/main" val="20006"/>
                    </a:ext>
                  </a:extLst>
                </a:gridCol>
                <a:gridCol w="1346398">
                  <a:extLst>
                    <a:ext uri="{9D8B030D-6E8A-4147-A177-3AD203B41FA5}">
                      <a16:colId xmlns:a16="http://schemas.microsoft.com/office/drawing/2014/main" val="20007"/>
                    </a:ext>
                  </a:extLst>
                </a:gridCol>
              </a:tblGrid>
              <a:tr h="701171">
                <a:tc>
                  <a:txBody>
                    <a:bodyPr/>
                    <a:lstStyle/>
                    <a:p>
                      <a:pPr algn="ctr"/>
                      <a:r>
                        <a:rPr lang="zh-TW" altLang="en-US" sz="2000" dirty="0">
                          <a:latin typeface="Times New Roman" pitchFamily="18" charset="0"/>
                          <a:ea typeface="標楷體" pitchFamily="65" charset="-120"/>
                          <a:cs typeface="Times New Roman" pitchFamily="18" charset="0"/>
                        </a:rPr>
                        <a:t>照護</a:t>
                      </a:r>
                      <a:endParaRPr lang="en-US" altLang="zh-TW" sz="2000" dirty="0">
                        <a:latin typeface="Times New Roman" pitchFamily="18" charset="0"/>
                        <a:ea typeface="標楷體" pitchFamily="65" charset="-120"/>
                        <a:cs typeface="Times New Roman" pitchFamily="18" charset="0"/>
                      </a:endParaRPr>
                    </a:p>
                    <a:p>
                      <a:pPr algn="ctr"/>
                      <a:r>
                        <a:rPr lang="zh-TW" altLang="en-US" sz="2000" dirty="0">
                          <a:latin typeface="Times New Roman" pitchFamily="18" charset="0"/>
                          <a:ea typeface="標楷體" pitchFamily="65" charset="-120"/>
                          <a:cs typeface="Times New Roman" pitchFamily="18" charset="0"/>
                        </a:rPr>
                        <a:t>人數</a:t>
                      </a:r>
                    </a:p>
                  </a:txBody>
                  <a:tcPr marL="91432" marR="91432" marT="45729" marB="45729" anchor="ctr"/>
                </a:tc>
                <a:tc>
                  <a:txBody>
                    <a:bodyPr/>
                    <a:lstStyle/>
                    <a:p>
                      <a:pPr algn="ctr"/>
                      <a:r>
                        <a:rPr lang="en-US" altLang="zh-TW" sz="2000" dirty="0">
                          <a:latin typeface="Times New Roman" pitchFamily="18" charset="0"/>
                          <a:ea typeface="標楷體" pitchFamily="65" charset="-120"/>
                          <a:cs typeface="Times New Roman" pitchFamily="18" charset="0"/>
                        </a:rPr>
                        <a:t>92</a:t>
                      </a:r>
                      <a:r>
                        <a:rPr lang="zh-TW" altLang="en-US" sz="2000" dirty="0">
                          <a:latin typeface="Times New Roman" pitchFamily="18" charset="0"/>
                          <a:ea typeface="標楷體" pitchFamily="65" charset="-120"/>
                          <a:cs typeface="Times New Roman" pitchFamily="18" charset="0"/>
                        </a:rPr>
                        <a:t>年</a:t>
                      </a:r>
                    </a:p>
                  </a:txBody>
                  <a:tcPr marL="91432" marR="91432" marT="45729" marB="45729" anchor="ctr"/>
                </a:tc>
                <a:tc>
                  <a:txBody>
                    <a:bodyPr/>
                    <a:lstStyle/>
                    <a:p>
                      <a:pPr algn="ctr"/>
                      <a:r>
                        <a:rPr lang="en-US" altLang="zh-TW" sz="2000" dirty="0">
                          <a:latin typeface="Times New Roman" pitchFamily="18" charset="0"/>
                          <a:ea typeface="標楷體" pitchFamily="65" charset="-120"/>
                          <a:cs typeface="Times New Roman" pitchFamily="18" charset="0"/>
                        </a:rPr>
                        <a:t>93</a:t>
                      </a:r>
                      <a:r>
                        <a:rPr lang="zh-TW" altLang="en-US" sz="2000" dirty="0">
                          <a:latin typeface="Times New Roman" pitchFamily="18" charset="0"/>
                          <a:ea typeface="標楷體" pitchFamily="65" charset="-120"/>
                          <a:cs typeface="Times New Roman" pitchFamily="18" charset="0"/>
                        </a:rPr>
                        <a:t>年</a:t>
                      </a:r>
                    </a:p>
                  </a:txBody>
                  <a:tcPr marL="91432" marR="91432" marT="45729" marB="45729" anchor="ctr"/>
                </a:tc>
                <a:tc>
                  <a:txBody>
                    <a:bodyPr/>
                    <a:lstStyle/>
                    <a:p>
                      <a:pPr algn="ctr"/>
                      <a:r>
                        <a:rPr lang="en-US" altLang="zh-TW" sz="2000" dirty="0">
                          <a:latin typeface="Times New Roman" pitchFamily="18" charset="0"/>
                          <a:ea typeface="標楷體" pitchFamily="65" charset="-120"/>
                          <a:cs typeface="Times New Roman" pitchFamily="18" charset="0"/>
                        </a:rPr>
                        <a:t>94</a:t>
                      </a:r>
                      <a:r>
                        <a:rPr lang="zh-TW" altLang="en-US" sz="2000" dirty="0">
                          <a:latin typeface="Times New Roman" pitchFamily="18" charset="0"/>
                          <a:ea typeface="標楷體" pitchFamily="65" charset="-120"/>
                          <a:cs typeface="Times New Roman" pitchFamily="18" charset="0"/>
                        </a:rPr>
                        <a:t>年</a:t>
                      </a:r>
                    </a:p>
                  </a:txBody>
                  <a:tcPr marL="91432" marR="91432" marT="45729" marB="45729" anchor="ctr"/>
                </a:tc>
                <a:tc>
                  <a:txBody>
                    <a:bodyPr/>
                    <a:lstStyle/>
                    <a:p>
                      <a:pPr algn="ctr"/>
                      <a:r>
                        <a:rPr lang="en-US" altLang="zh-TW" sz="2000" dirty="0">
                          <a:latin typeface="Times New Roman" pitchFamily="18" charset="0"/>
                          <a:ea typeface="標楷體" pitchFamily="65" charset="-120"/>
                          <a:cs typeface="Times New Roman" pitchFamily="18" charset="0"/>
                        </a:rPr>
                        <a:t>95</a:t>
                      </a:r>
                      <a:r>
                        <a:rPr lang="zh-TW" altLang="en-US" sz="2000" dirty="0">
                          <a:latin typeface="Times New Roman" pitchFamily="18" charset="0"/>
                          <a:ea typeface="標楷體" pitchFamily="65" charset="-120"/>
                          <a:cs typeface="Times New Roman" pitchFamily="18" charset="0"/>
                        </a:rPr>
                        <a:t>年</a:t>
                      </a:r>
                    </a:p>
                  </a:txBody>
                  <a:tcPr marL="91432" marR="91432" marT="45729" marB="45729" anchor="ctr"/>
                </a:tc>
                <a:tc>
                  <a:txBody>
                    <a:bodyPr/>
                    <a:lstStyle/>
                    <a:p>
                      <a:pPr algn="ctr"/>
                      <a:r>
                        <a:rPr lang="en-US" altLang="zh-TW" sz="2000" dirty="0">
                          <a:latin typeface="Times New Roman" pitchFamily="18" charset="0"/>
                          <a:ea typeface="標楷體" pitchFamily="65" charset="-120"/>
                          <a:cs typeface="Times New Roman" pitchFamily="18" charset="0"/>
                        </a:rPr>
                        <a:t>96</a:t>
                      </a:r>
                      <a:r>
                        <a:rPr lang="zh-TW" altLang="en-US" sz="2000" dirty="0">
                          <a:latin typeface="Times New Roman" pitchFamily="18" charset="0"/>
                          <a:ea typeface="標楷體" pitchFamily="65" charset="-120"/>
                          <a:cs typeface="Times New Roman" pitchFamily="18" charset="0"/>
                        </a:rPr>
                        <a:t>年</a:t>
                      </a:r>
                    </a:p>
                  </a:txBody>
                  <a:tcPr marL="91432" marR="91432" marT="45729" marB="45729" anchor="ctr"/>
                </a:tc>
                <a:tc>
                  <a:txBody>
                    <a:bodyPr/>
                    <a:lstStyle/>
                    <a:p>
                      <a:pPr algn="ctr"/>
                      <a:r>
                        <a:rPr lang="en-US" altLang="zh-TW" sz="2000" dirty="0">
                          <a:latin typeface="Times New Roman" pitchFamily="18" charset="0"/>
                          <a:ea typeface="標楷體" pitchFamily="65" charset="-120"/>
                          <a:cs typeface="Times New Roman" pitchFamily="18" charset="0"/>
                        </a:rPr>
                        <a:t>97</a:t>
                      </a:r>
                      <a:r>
                        <a:rPr lang="zh-TW" altLang="en-US" sz="2000" dirty="0">
                          <a:latin typeface="Times New Roman" pitchFamily="18" charset="0"/>
                          <a:ea typeface="標楷體" pitchFamily="65" charset="-120"/>
                          <a:cs typeface="Times New Roman" pitchFamily="18" charset="0"/>
                        </a:rPr>
                        <a:t>年</a:t>
                      </a:r>
                    </a:p>
                  </a:txBody>
                  <a:tcPr marL="91432" marR="91432" marT="45729" marB="45729"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2000" dirty="0">
                          <a:solidFill>
                            <a:schemeClr val="tx1"/>
                          </a:solidFill>
                          <a:latin typeface="Times New Roman" pitchFamily="18" charset="0"/>
                          <a:ea typeface="標楷體" pitchFamily="65" charset="-120"/>
                          <a:cs typeface="Times New Roman" pitchFamily="18" charset="0"/>
                        </a:rPr>
                        <a:t>98</a:t>
                      </a:r>
                      <a:r>
                        <a:rPr lang="zh-TW" altLang="en-US" sz="2000" dirty="0">
                          <a:solidFill>
                            <a:schemeClr val="tx1"/>
                          </a:solidFill>
                          <a:latin typeface="Times New Roman" pitchFamily="18" charset="0"/>
                          <a:ea typeface="標楷體" pitchFamily="65" charset="-120"/>
                          <a:cs typeface="Times New Roman" pitchFamily="18" charset="0"/>
                        </a:rPr>
                        <a:t>年</a:t>
                      </a:r>
                    </a:p>
                  </a:txBody>
                  <a:tcPr marL="91432" marR="91432" marT="45729" marB="45729" anchor="ctr"/>
                </a:tc>
                <a:extLst>
                  <a:ext uri="{0D108BD9-81ED-4DB2-BD59-A6C34878D82A}">
                    <a16:rowId xmlns:a16="http://schemas.microsoft.com/office/drawing/2014/main" val="10000"/>
                  </a:ext>
                </a:extLst>
              </a:tr>
              <a:tr h="572275">
                <a:tc>
                  <a:txBody>
                    <a:bodyPr/>
                    <a:lstStyle/>
                    <a:p>
                      <a:pPr algn="ctr"/>
                      <a:r>
                        <a:rPr lang="zh-TW" altLang="en-US" sz="2000" dirty="0">
                          <a:latin typeface="Times New Roman" pitchFamily="18" charset="0"/>
                          <a:ea typeface="標楷體" pitchFamily="65" charset="-120"/>
                          <a:cs typeface="Times New Roman" pitchFamily="18" charset="0"/>
                        </a:rPr>
                        <a:t>糖尿病</a:t>
                      </a:r>
                    </a:p>
                  </a:txBody>
                  <a:tcPr marL="91432" marR="91432" marT="45729" marB="45729" anchor="ctr"/>
                </a:tc>
                <a:tc>
                  <a:txBody>
                    <a:bodyPr/>
                    <a:lstStyle/>
                    <a:p>
                      <a:pPr algn="r"/>
                      <a:r>
                        <a:rPr lang="en-US" altLang="zh-TW" sz="2000" dirty="0">
                          <a:latin typeface="Times New Roman" pitchFamily="18" charset="0"/>
                          <a:ea typeface="標楷體" pitchFamily="65" charset="-120"/>
                          <a:cs typeface="Times New Roman" pitchFamily="18" charset="0"/>
                        </a:rPr>
                        <a:t>78,957</a:t>
                      </a:r>
                      <a:endParaRPr lang="zh-TW" altLang="en-US" sz="2000" dirty="0">
                        <a:latin typeface="Times New Roman" pitchFamily="18" charset="0"/>
                        <a:ea typeface="標楷體" pitchFamily="65" charset="-120"/>
                        <a:cs typeface="Times New Roman" pitchFamily="18" charset="0"/>
                      </a:endParaRPr>
                    </a:p>
                  </a:txBody>
                  <a:tcPr marL="91432" marR="91432" marT="45729" marB="45729" anchor="ctr"/>
                </a:tc>
                <a:tc>
                  <a:txBody>
                    <a:bodyPr/>
                    <a:lstStyle/>
                    <a:p>
                      <a:pPr algn="r"/>
                      <a:r>
                        <a:rPr lang="en-US" altLang="zh-TW" sz="2000" dirty="0">
                          <a:latin typeface="Times New Roman" pitchFamily="18" charset="0"/>
                          <a:ea typeface="標楷體" pitchFamily="65" charset="-120"/>
                          <a:cs typeface="Times New Roman" pitchFamily="18" charset="0"/>
                        </a:rPr>
                        <a:t>124,698</a:t>
                      </a:r>
                      <a:endParaRPr lang="zh-TW" altLang="en-US" sz="2000" dirty="0">
                        <a:latin typeface="Times New Roman" pitchFamily="18" charset="0"/>
                        <a:ea typeface="標楷體" pitchFamily="65" charset="-120"/>
                        <a:cs typeface="Times New Roman" pitchFamily="18" charset="0"/>
                      </a:endParaRPr>
                    </a:p>
                  </a:txBody>
                  <a:tcPr marL="91432" marR="91432" marT="45729" marB="45729" anchor="ctr"/>
                </a:tc>
                <a:tc>
                  <a:txBody>
                    <a:bodyPr/>
                    <a:lstStyle/>
                    <a:p>
                      <a:pPr algn="r"/>
                      <a:r>
                        <a:rPr lang="en-US" altLang="zh-TW" sz="2000" dirty="0">
                          <a:latin typeface="Times New Roman" pitchFamily="18" charset="0"/>
                          <a:ea typeface="標楷體" pitchFamily="65" charset="-120"/>
                          <a:cs typeface="Times New Roman" pitchFamily="18" charset="0"/>
                        </a:rPr>
                        <a:t>160,889</a:t>
                      </a:r>
                      <a:endParaRPr lang="zh-TW" altLang="en-US" sz="2000" dirty="0">
                        <a:latin typeface="Times New Roman" pitchFamily="18" charset="0"/>
                        <a:ea typeface="標楷體" pitchFamily="65" charset="-120"/>
                        <a:cs typeface="Times New Roman" pitchFamily="18" charset="0"/>
                      </a:endParaRPr>
                    </a:p>
                  </a:txBody>
                  <a:tcPr marL="91432" marR="91432" marT="45729" marB="45729" anchor="ctr"/>
                </a:tc>
                <a:tc>
                  <a:txBody>
                    <a:bodyPr/>
                    <a:lstStyle/>
                    <a:p>
                      <a:pPr algn="r"/>
                      <a:r>
                        <a:rPr lang="en-US" altLang="zh-TW" sz="2000" dirty="0">
                          <a:latin typeface="Times New Roman" pitchFamily="18" charset="0"/>
                          <a:ea typeface="標楷體" pitchFamily="65" charset="-120"/>
                          <a:cs typeface="Times New Roman" pitchFamily="18" charset="0"/>
                        </a:rPr>
                        <a:t>176,475</a:t>
                      </a:r>
                      <a:endParaRPr lang="zh-TW" altLang="en-US" sz="2000" dirty="0">
                        <a:latin typeface="Times New Roman" pitchFamily="18" charset="0"/>
                        <a:ea typeface="標楷體" pitchFamily="65" charset="-120"/>
                        <a:cs typeface="Times New Roman" pitchFamily="18" charset="0"/>
                      </a:endParaRPr>
                    </a:p>
                  </a:txBody>
                  <a:tcPr marL="91432" marR="91432" marT="45729" marB="45729" anchor="ctr"/>
                </a:tc>
                <a:tc>
                  <a:txBody>
                    <a:bodyPr/>
                    <a:lstStyle/>
                    <a:p>
                      <a:pPr algn="r"/>
                      <a:r>
                        <a:rPr lang="en-US" altLang="zh-TW" sz="2000" dirty="0">
                          <a:latin typeface="Times New Roman" pitchFamily="18" charset="0"/>
                          <a:ea typeface="標楷體" pitchFamily="65" charset="-120"/>
                          <a:cs typeface="Times New Roman" pitchFamily="18" charset="0"/>
                        </a:rPr>
                        <a:t>181,098</a:t>
                      </a:r>
                      <a:endParaRPr lang="zh-TW" altLang="en-US" sz="2000" dirty="0">
                        <a:latin typeface="Times New Roman" pitchFamily="18" charset="0"/>
                        <a:ea typeface="標楷體" pitchFamily="65" charset="-120"/>
                        <a:cs typeface="Times New Roman" pitchFamily="18" charset="0"/>
                      </a:endParaRPr>
                    </a:p>
                  </a:txBody>
                  <a:tcPr marL="91432" marR="91432" marT="45729" marB="45729" anchor="ctr"/>
                </a:tc>
                <a:tc>
                  <a:txBody>
                    <a:bodyPr/>
                    <a:lstStyle/>
                    <a:p>
                      <a:pPr algn="r"/>
                      <a:r>
                        <a:rPr lang="en-US" altLang="zh-TW" sz="2000" dirty="0">
                          <a:latin typeface="Times New Roman" pitchFamily="18" charset="0"/>
                          <a:ea typeface="標楷體" pitchFamily="65" charset="-120"/>
                          <a:cs typeface="Times New Roman" pitchFamily="18" charset="0"/>
                        </a:rPr>
                        <a:t>191,251</a:t>
                      </a:r>
                      <a:endParaRPr lang="zh-TW" altLang="en-US" sz="2000" dirty="0">
                        <a:latin typeface="Times New Roman" pitchFamily="18" charset="0"/>
                        <a:ea typeface="標楷體" pitchFamily="65" charset="-120"/>
                        <a:cs typeface="Times New Roman" pitchFamily="18" charset="0"/>
                      </a:endParaRPr>
                    </a:p>
                  </a:txBody>
                  <a:tcPr marL="91432" marR="91432" marT="45729" marB="45729" anchor="ctr"/>
                </a:tc>
                <a:tc>
                  <a:txBody>
                    <a:bodyPr/>
                    <a:lstStyle/>
                    <a:p>
                      <a:pPr algn="r"/>
                      <a:r>
                        <a:rPr lang="en-US" altLang="zh-TW" sz="2000" dirty="0">
                          <a:solidFill>
                            <a:schemeClr val="tx1"/>
                          </a:solidFill>
                          <a:latin typeface="Times New Roman" pitchFamily="18" charset="0"/>
                          <a:ea typeface="標楷體" pitchFamily="65" charset="-120"/>
                          <a:cs typeface="Times New Roman" pitchFamily="18" charset="0"/>
                        </a:rPr>
                        <a:t>214,340</a:t>
                      </a:r>
                      <a:endParaRPr lang="zh-TW" altLang="en-US" sz="2000" dirty="0">
                        <a:solidFill>
                          <a:schemeClr val="tx1"/>
                        </a:solidFill>
                        <a:latin typeface="Times New Roman" pitchFamily="18" charset="0"/>
                        <a:ea typeface="標楷體" pitchFamily="65" charset="-120"/>
                        <a:cs typeface="Times New Roman" pitchFamily="18" charset="0"/>
                      </a:endParaRPr>
                    </a:p>
                  </a:txBody>
                  <a:tcPr marL="91432" marR="91432" marT="45729" marB="45729" anchor="ctr"/>
                </a:tc>
                <a:extLst>
                  <a:ext uri="{0D108BD9-81ED-4DB2-BD59-A6C34878D82A}">
                    <a16:rowId xmlns:a16="http://schemas.microsoft.com/office/drawing/2014/main" val="10001"/>
                  </a:ext>
                </a:extLst>
              </a:tr>
              <a:tr h="573188">
                <a:tc>
                  <a:txBody>
                    <a:bodyPr/>
                    <a:lstStyle/>
                    <a:p>
                      <a:pPr algn="ctr"/>
                      <a:r>
                        <a:rPr lang="zh-TW" altLang="en-US" sz="2000" dirty="0">
                          <a:latin typeface="Times New Roman" pitchFamily="18" charset="0"/>
                          <a:ea typeface="標楷體" pitchFamily="65" charset="-120"/>
                          <a:cs typeface="Times New Roman" pitchFamily="18" charset="0"/>
                        </a:rPr>
                        <a:t>氣喘</a:t>
                      </a:r>
                    </a:p>
                  </a:txBody>
                  <a:tcPr marL="91432" marR="91432" marT="45729" marB="45729" anchor="ctr"/>
                </a:tc>
                <a:tc>
                  <a:txBody>
                    <a:bodyPr/>
                    <a:lstStyle/>
                    <a:p>
                      <a:pPr algn="r"/>
                      <a:r>
                        <a:rPr lang="en-US" altLang="zh-TW" sz="2000" dirty="0">
                          <a:latin typeface="Times New Roman" pitchFamily="18" charset="0"/>
                          <a:ea typeface="標楷體" pitchFamily="65" charset="-120"/>
                          <a:cs typeface="Times New Roman" pitchFamily="18" charset="0"/>
                        </a:rPr>
                        <a:t>31,194</a:t>
                      </a:r>
                      <a:endParaRPr lang="zh-TW" altLang="en-US" sz="2000" dirty="0">
                        <a:latin typeface="Times New Roman" pitchFamily="18" charset="0"/>
                        <a:ea typeface="標楷體" pitchFamily="65" charset="-120"/>
                        <a:cs typeface="Times New Roman" pitchFamily="18" charset="0"/>
                      </a:endParaRPr>
                    </a:p>
                  </a:txBody>
                  <a:tcPr marL="91432" marR="91432" marT="45729" marB="45729" anchor="ctr"/>
                </a:tc>
                <a:tc>
                  <a:txBody>
                    <a:bodyPr/>
                    <a:lstStyle/>
                    <a:p>
                      <a:pPr algn="r"/>
                      <a:r>
                        <a:rPr lang="en-US" altLang="zh-TW" sz="2000" dirty="0">
                          <a:latin typeface="Times New Roman" pitchFamily="18" charset="0"/>
                          <a:ea typeface="標楷體" pitchFamily="65" charset="-120"/>
                          <a:cs typeface="Times New Roman" pitchFamily="18" charset="0"/>
                        </a:rPr>
                        <a:t>105,986</a:t>
                      </a:r>
                      <a:endParaRPr lang="zh-TW" altLang="en-US" sz="2000" dirty="0">
                        <a:latin typeface="Times New Roman" pitchFamily="18" charset="0"/>
                        <a:ea typeface="標楷體" pitchFamily="65" charset="-120"/>
                        <a:cs typeface="Times New Roman" pitchFamily="18" charset="0"/>
                      </a:endParaRPr>
                    </a:p>
                  </a:txBody>
                  <a:tcPr marL="91432" marR="91432" marT="45729" marB="45729" anchor="ctr"/>
                </a:tc>
                <a:tc>
                  <a:txBody>
                    <a:bodyPr/>
                    <a:lstStyle/>
                    <a:p>
                      <a:pPr algn="r"/>
                      <a:r>
                        <a:rPr lang="en-US" altLang="zh-TW" sz="2000" dirty="0">
                          <a:latin typeface="Times New Roman" pitchFamily="18" charset="0"/>
                          <a:ea typeface="標楷體" pitchFamily="65" charset="-120"/>
                          <a:cs typeface="Times New Roman" pitchFamily="18" charset="0"/>
                        </a:rPr>
                        <a:t>184,269</a:t>
                      </a:r>
                      <a:endParaRPr lang="zh-TW" altLang="en-US" sz="2000" dirty="0">
                        <a:latin typeface="Times New Roman" pitchFamily="18" charset="0"/>
                        <a:ea typeface="標楷體" pitchFamily="65" charset="-120"/>
                        <a:cs typeface="Times New Roman" pitchFamily="18" charset="0"/>
                      </a:endParaRPr>
                    </a:p>
                  </a:txBody>
                  <a:tcPr marL="91432" marR="91432" marT="45729" marB="45729" anchor="ctr"/>
                </a:tc>
                <a:tc>
                  <a:txBody>
                    <a:bodyPr/>
                    <a:lstStyle/>
                    <a:p>
                      <a:pPr algn="r"/>
                      <a:r>
                        <a:rPr lang="en-US" altLang="zh-TW" sz="2000" dirty="0">
                          <a:latin typeface="Times New Roman" pitchFamily="18" charset="0"/>
                          <a:ea typeface="標楷體" pitchFamily="65" charset="-120"/>
                          <a:cs typeface="Times New Roman" pitchFamily="18" charset="0"/>
                        </a:rPr>
                        <a:t>190,671</a:t>
                      </a:r>
                      <a:endParaRPr lang="zh-TW" altLang="en-US" sz="2000" dirty="0">
                        <a:latin typeface="Times New Roman" pitchFamily="18" charset="0"/>
                        <a:ea typeface="標楷體" pitchFamily="65" charset="-120"/>
                        <a:cs typeface="Times New Roman" pitchFamily="18" charset="0"/>
                      </a:endParaRPr>
                    </a:p>
                  </a:txBody>
                  <a:tcPr marL="91432" marR="91432" marT="45729" marB="45729" anchor="ctr"/>
                </a:tc>
                <a:tc>
                  <a:txBody>
                    <a:bodyPr/>
                    <a:lstStyle/>
                    <a:p>
                      <a:pPr algn="r"/>
                      <a:r>
                        <a:rPr lang="en-US" altLang="zh-TW" sz="2000" dirty="0">
                          <a:latin typeface="Times New Roman" pitchFamily="18" charset="0"/>
                          <a:ea typeface="標楷體" pitchFamily="65" charset="-120"/>
                          <a:cs typeface="Times New Roman" pitchFamily="18" charset="0"/>
                        </a:rPr>
                        <a:t>140,464</a:t>
                      </a:r>
                      <a:endParaRPr lang="zh-TW" altLang="en-US" sz="2000" dirty="0">
                        <a:latin typeface="Times New Roman" pitchFamily="18" charset="0"/>
                        <a:ea typeface="標楷體" pitchFamily="65" charset="-120"/>
                        <a:cs typeface="Times New Roman" pitchFamily="18" charset="0"/>
                      </a:endParaRPr>
                    </a:p>
                  </a:txBody>
                  <a:tcPr marL="91432" marR="91432" marT="45729" marB="45729" anchor="ctr"/>
                </a:tc>
                <a:tc>
                  <a:txBody>
                    <a:bodyPr/>
                    <a:lstStyle/>
                    <a:p>
                      <a:pPr algn="r"/>
                      <a:r>
                        <a:rPr lang="en-US" altLang="zh-TW" sz="2000" dirty="0">
                          <a:latin typeface="Times New Roman" pitchFamily="18" charset="0"/>
                          <a:ea typeface="標楷體" pitchFamily="65" charset="-120"/>
                          <a:cs typeface="Times New Roman" pitchFamily="18" charset="0"/>
                        </a:rPr>
                        <a:t>119,645</a:t>
                      </a:r>
                      <a:endParaRPr lang="zh-TW" altLang="en-US" sz="2000" dirty="0">
                        <a:latin typeface="Times New Roman" pitchFamily="18" charset="0"/>
                        <a:ea typeface="標楷體" pitchFamily="65" charset="-120"/>
                        <a:cs typeface="Times New Roman" pitchFamily="18" charset="0"/>
                      </a:endParaRPr>
                    </a:p>
                  </a:txBody>
                  <a:tcPr marL="91432" marR="91432" marT="45729" marB="45729" anchor="ctr"/>
                </a:tc>
                <a:tc>
                  <a:txBody>
                    <a:bodyPr/>
                    <a:lstStyle/>
                    <a:p>
                      <a:pPr algn="r"/>
                      <a:r>
                        <a:rPr lang="en-US" altLang="zh-TW" sz="2000" kern="1200" dirty="0">
                          <a:solidFill>
                            <a:schemeClr val="tx1"/>
                          </a:solidFill>
                          <a:latin typeface="Times New Roman" pitchFamily="18" charset="0"/>
                          <a:ea typeface="標楷體" pitchFamily="65" charset="-120"/>
                          <a:cs typeface="Times New Roman" pitchFamily="18" charset="0"/>
                        </a:rPr>
                        <a:t>115,788</a:t>
                      </a:r>
                      <a:endParaRPr lang="zh-TW" altLang="en-US" sz="2000" kern="1200" dirty="0">
                        <a:solidFill>
                          <a:schemeClr val="tx1"/>
                        </a:solidFill>
                        <a:latin typeface="Times New Roman" pitchFamily="18" charset="0"/>
                        <a:ea typeface="標楷體" pitchFamily="65" charset="-120"/>
                        <a:cs typeface="Times New Roman" pitchFamily="18" charset="0"/>
                      </a:endParaRPr>
                    </a:p>
                  </a:txBody>
                  <a:tcPr marL="91432" marR="91432" marT="45729" marB="45729" anchor="ctr"/>
                </a:tc>
                <a:extLst>
                  <a:ext uri="{0D108BD9-81ED-4DB2-BD59-A6C34878D82A}">
                    <a16:rowId xmlns:a16="http://schemas.microsoft.com/office/drawing/2014/main" val="10002"/>
                  </a:ext>
                </a:extLst>
              </a:tr>
              <a:tr h="526668">
                <a:tc>
                  <a:txBody>
                    <a:bodyPr/>
                    <a:lstStyle/>
                    <a:p>
                      <a:pPr algn="ctr"/>
                      <a:r>
                        <a:rPr lang="zh-TW" altLang="en-US" sz="2000" dirty="0">
                          <a:latin typeface="Times New Roman" pitchFamily="18" charset="0"/>
                          <a:ea typeface="標楷體" pitchFamily="65" charset="-120"/>
                          <a:cs typeface="Times New Roman" pitchFamily="18" charset="0"/>
                        </a:rPr>
                        <a:t>乳癌</a:t>
                      </a:r>
                    </a:p>
                  </a:txBody>
                  <a:tcPr marL="91432" marR="91432" marT="45729" marB="45729" anchor="ctr"/>
                </a:tc>
                <a:tc>
                  <a:txBody>
                    <a:bodyPr/>
                    <a:lstStyle/>
                    <a:p>
                      <a:pPr algn="r"/>
                      <a:r>
                        <a:rPr lang="en-US" altLang="zh-TW" sz="2000" dirty="0">
                          <a:latin typeface="Times New Roman" pitchFamily="18" charset="0"/>
                          <a:ea typeface="標楷體" pitchFamily="65" charset="-120"/>
                          <a:cs typeface="Times New Roman" pitchFamily="18" charset="0"/>
                        </a:rPr>
                        <a:t>2,197</a:t>
                      </a:r>
                      <a:endParaRPr lang="zh-TW" altLang="en-US" sz="2000" dirty="0">
                        <a:latin typeface="Times New Roman" pitchFamily="18" charset="0"/>
                        <a:ea typeface="標楷體" pitchFamily="65" charset="-120"/>
                        <a:cs typeface="Times New Roman" pitchFamily="18" charset="0"/>
                      </a:endParaRPr>
                    </a:p>
                  </a:txBody>
                  <a:tcPr marL="91432" marR="91432" marT="45729" marB="45729" anchor="ctr"/>
                </a:tc>
                <a:tc>
                  <a:txBody>
                    <a:bodyPr/>
                    <a:lstStyle/>
                    <a:p>
                      <a:pPr algn="r"/>
                      <a:r>
                        <a:rPr lang="en-US" altLang="zh-TW" sz="2000" dirty="0">
                          <a:latin typeface="Times New Roman" pitchFamily="18" charset="0"/>
                          <a:ea typeface="標楷體" pitchFamily="65" charset="-120"/>
                          <a:cs typeface="Times New Roman" pitchFamily="18" charset="0"/>
                        </a:rPr>
                        <a:t>4,286</a:t>
                      </a:r>
                      <a:endParaRPr lang="zh-TW" altLang="en-US" sz="2000" dirty="0">
                        <a:latin typeface="Times New Roman" pitchFamily="18" charset="0"/>
                        <a:ea typeface="標楷體" pitchFamily="65" charset="-120"/>
                        <a:cs typeface="Times New Roman" pitchFamily="18" charset="0"/>
                      </a:endParaRPr>
                    </a:p>
                  </a:txBody>
                  <a:tcPr marL="91432" marR="91432" marT="45729" marB="45729" anchor="ctr"/>
                </a:tc>
                <a:tc>
                  <a:txBody>
                    <a:bodyPr/>
                    <a:lstStyle/>
                    <a:p>
                      <a:pPr algn="r"/>
                      <a:r>
                        <a:rPr lang="en-US" altLang="zh-TW" sz="2000" dirty="0">
                          <a:latin typeface="Times New Roman" pitchFamily="18" charset="0"/>
                          <a:ea typeface="標楷體" pitchFamily="65" charset="-120"/>
                          <a:cs typeface="Times New Roman" pitchFamily="18" charset="0"/>
                        </a:rPr>
                        <a:t>5,852</a:t>
                      </a:r>
                      <a:endParaRPr lang="zh-TW" altLang="en-US" sz="2000" dirty="0">
                        <a:latin typeface="Times New Roman" pitchFamily="18" charset="0"/>
                        <a:ea typeface="標楷體" pitchFamily="65" charset="-120"/>
                        <a:cs typeface="Times New Roman" pitchFamily="18" charset="0"/>
                      </a:endParaRPr>
                    </a:p>
                  </a:txBody>
                  <a:tcPr marL="91432" marR="91432" marT="45729" marB="45729" anchor="ctr"/>
                </a:tc>
                <a:tc>
                  <a:txBody>
                    <a:bodyPr/>
                    <a:lstStyle/>
                    <a:p>
                      <a:pPr algn="r"/>
                      <a:r>
                        <a:rPr lang="en-US" altLang="zh-TW" sz="2000" dirty="0">
                          <a:latin typeface="Times New Roman" pitchFamily="18" charset="0"/>
                          <a:ea typeface="標楷體" pitchFamily="65" charset="-120"/>
                          <a:cs typeface="Times New Roman" pitchFamily="18" charset="0"/>
                        </a:rPr>
                        <a:t>6,927</a:t>
                      </a:r>
                      <a:endParaRPr lang="zh-TW" altLang="en-US" sz="2000" dirty="0">
                        <a:latin typeface="Times New Roman" pitchFamily="18" charset="0"/>
                        <a:ea typeface="標楷體" pitchFamily="65" charset="-120"/>
                        <a:cs typeface="Times New Roman" pitchFamily="18" charset="0"/>
                      </a:endParaRPr>
                    </a:p>
                  </a:txBody>
                  <a:tcPr marL="91432" marR="91432" marT="45729" marB="45729" anchor="ctr"/>
                </a:tc>
                <a:tc>
                  <a:txBody>
                    <a:bodyPr/>
                    <a:lstStyle/>
                    <a:p>
                      <a:pPr algn="r"/>
                      <a:r>
                        <a:rPr lang="en-US" altLang="zh-TW" sz="2000" dirty="0">
                          <a:latin typeface="Times New Roman" pitchFamily="18" charset="0"/>
                          <a:ea typeface="標楷體" pitchFamily="65" charset="-120"/>
                          <a:cs typeface="Times New Roman" pitchFamily="18" charset="0"/>
                        </a:rPr>
                        <a:t>8,438</a:t>
                      </a:r>
                      <a:endParaRPr lang="zh-TW" altLang="en-US" sz="2000" dirty="0">
                        <a:latin typeface="Times New Roman" pitchFamily="18" charset="0"/>
                        <a:ea typeface="標楷體" pitchFamily="65" charset="-120"/>
                        <a:cs typeface="Times New Roman" pitchFamily="18" charset="0"/>
                      </a:endParaRPr>
                    </a:p>
                  </a:txBody>
                  <a:tcPr marL="91432" marR="91432" marT="45729" marB="45729" anchor="ctr"/>
                </a:tc>
                <a:tc>
                  <a:txBody>
                    <a:bodyPr/>
                    <a:lstStyle/>
                    <a:p>
                      <a:pPr algn="r"/>
                      <a:r>
                        <a:rPr lang="en-US" altLang="zh-TW" sz="2000" dirty="0">
                          <a:latin typeface="Times New Roman" pitchFamily="18" charset="0"/>
                          <a:ea typeface="標楷體" pitchFamily="65" charset="-120"/>
                          <a:cs typeface="Times New Roman" pitchFamily="18" charset="0"/>
                        </a:rPr>
                        <a:t>9,807</a:t>
                      </a:r>
                      <a:endParaRPr lang="zh-TW" altLang="en-US" sz="2000" dirty="0">
                        <a:latin typeface="Times New Roman" pitchFamily="18" charset="0"/>
                        <a:ea typeface="標楷體" pitchFamily="65" charset="-120"/>
                        <a:cs typeface="Times New Roman" pitchFamily="18" charset="0"/>
                      </a:endParaRPr>
                    </a:p>
                  </a:txBody>
                  <a:tcPr marL="91432" marR="91432" marT="45729" marB="45729" anchor="ctr"/>
                </a:tc>
                <a:tc>
                  <a:txBody>
                    <a:bodyPr/>
                    <a:lstStyle/>
                    <a:p>
                      <a:pPr algn="r"/>
                      <a:r>
                        <a:rPr lang="en-US" altLang="zh-TW" sz="2000" dirty="0">
                          <a:solidFill>
                            <a:schemeClr val="tx1"/>
                          </a:solidFill>
                          <a:latin typeface="Times New Roman" pitchFamily="18" charset="0"/>
                          <a:ea typeface="標楷體" pitchFamily="65" charset="-120"/>
                          <a:cs typeface="Times New Roman" pitchFamily="18" charset="0"/>
                        </a:rPr>
                        <a:t>10,743</a:t>
                      </a:r>
                      <a:endParaRPr lang="zh-TW" altLang="en-US" sz="2000" dirty="0">
                        <a:solidFill>
                          <a:schemeClr val="tx1"/>
                        </a:solidFill>
                        <a:latin typeface="Times New Roman" pitchFamily="18" charset="0"/>
                        <a:ea typeface="標楷體" pitchFamily="65" charset="-120"/>
                        <a:cs typeface="Times New Roman" pitchFamily="18" charset="0"/>
                      </a:endParaRPr>
                    </a:p>
                  </a:txBody>
                  <a:tcPr marL="91432" marR="91432" marT="45729" marB="45729" anchor="ctr"/>
                </a:tc>
                <a:extLst>
                  <a:ext uri="{0D108BD9-81ED-4DB2-BD59-A6C34878D82A}">
                    <a16:rowId xmlns:a16="http://schemas.microsoft.com/office/drawing/2014/main" val="10003"/>
                  </a:ext>
                </a:extLst>
              </a:tr>
              <a:tr h="566749">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Times New Roman" pitchFamily="18" charset="0"/>
                          <a:ea typeface="標楷體" pitchFamily="65" charset="-120"/>
                          <a:cs typeface="Times New Roman" pitchFamily="18" charset="0"/>
                        </a:rPr>
                        <a:t>高血壓</a:t>
                      </a:r>
                    </a:p>
                  </a:txBody>
                  <a:tcPr marL="91432" marR="91432" marT="45729" marB="45729" anchor="ctr"/>
                </a:tc>
                <a:tc>
                  <a:txBody>
                    <a:bodyPr/>
                    <a:lstStyle/>
                    <a:p>
                      <a:pPr algn="r"/>
                      <a:r>
                        <a:rPr lang="zh-TW" altLang="en-US" sz="2000" dirty="0">
                          <a:latin typeface="Times New Roman" pitchFamily="18" charset="0"/>
                          <a:ea typeface="標楷體" pitchFamily="65" charset="-120"/>
                          <a:cs typeface="Times New Roman" pitchFamily="18" charset="0"/>
                        </a:rPr>
                        <a:t>未實施</a:t>
                      </a:r>
                    </a:p>
                  </a:txBody>
                  <a:tcPr marL="91432" marR="91432" marT="45729" marB="45729" anchor="ctr"/>
                </a:tc>
                <a:tc>
                  <a:txBody>
                    <a:bodyPr/>
                    <a:lstStyle/>
                    <a:p>
                      <a:pPr algn="r"/>
                      <a:r>
                        <a:rPr lang="zh-TW" altLang="en-US" sz="2000" dirty="0">
                          <a:latin typeface="Times New Roman" pitchFamily="18" charset="0"/>
                          <a:ea typeface="標楷體" pitchFamily="65" charset="-120"/>
                          <a:cs typeface="Times New Roman" pitchFamily="18" charset="0"/>
                        </a:rPr>
                        <a:t>未實施</a:t>
                      </a:r>
                    </a:p>
                  </a:txBody>
                  <a:tcPr marL="91432" marR="91432" marT="45729" marB="45729" anchor="ctr"/>
                </a:tc>
                <a:tc>
                  <a:txBody>
                    <a:bodyPr/>
                    <a:lstStyle/>
                    <a:p>
                      <a:pPr algn="r"/>
                      <a:r>
                        <a:rPr lang="zh-TW" altLang="en-US" sz="2000" dirty="0">
                          <a:latin typeface="Times New Roman" pitchFamily="18" charset="0"/>
                          <a:ea typeface="標楷體" pitchFamily="65" charset="-120"/>
                          <a:cs typeface="Times New Roman" pitchFamily="18" charset="0"/>
                        </a:rPr>
                        <a:t>未實施</a:t>
                      </a:r>
                    </a:p>
                  </a:txBody>
                  <a:tcPr marL="91432" marR="91432" marT="45729" marB="45729" anchor="ctr"/>
                </a:tc>
                <a:tc>
                  <a:txBody>
                    <a:bodyPr/>
                    <a:lstStyle/>
                    <a:p>
                      <a:pPr algn="r"/>
                      <a:r>
                        <a:rPr lang="en-US" altLang="zh-TW" sz="2000" dirty="0">
                          <a:latin typeface="Times New Roman" pitchFamily="18" charset="0"/>
                          <a:ea typeface="標楷體" pitchFamily="65" charset="-120"/>
                          <a:cs typeface="Times New Roman" pitchFamily="18" charset="0"/>
                        </a:rPr>
                        <a:t>98,960</a:t>
                      </a:r>
                      <a:endParaRPr lang="zh-TW" altLang="en-US" sz="2000" dirty="0">
                        <a:latin typeface="Times New Roman" pitchFamily="18" charset="0"/>
                        <a:ea typeface="標楷體" pitchFamily="65" charset="-120"/>
                        <a:cs typeface="Times New Roman" pitchFamily="18" charset="0"/>
                      </a:endParaRPr>
                    </a:p>
                  </a:txBody>
                  <a:tcPr marL="91432" marR="91432" marT="45729" marB="45729" anchor="ctr"/>
                </a:tc>
                <a:tc>
                  <a:txBody>
                    <a:bodyPr/>
                    <a:lstStyle/>
                    <a:p>
                      <a:pPr algn="r"/>
                      <a:r>
                        <a:rPr lang="en-US" altLang="zh-TW" sz="2000" dirty="0">
                          <a:latin typeface="Times New Roman" pitchFamily="18" charset="0"/>
                          <a:ea typeface="標楷體" pitchFamily="65" charset="-120"/>
                          <a:cs typeface="Times New Roman" pitchFamily="18" charset="0"/>
                        </a:rPr>
                        <a:t>123,392</a:t>
                      </a:r>
                      <a:endParaRPr lang="zh-TW" altLang="en-US" sz="2000" dirty="0">
                        <a:latin typeface="Times New Roman" pitchFamily="18" charset="0"/>
                        <a:ea typeface="標楷體" pitchFamily="65" charset="-120"/>
                        <a:cs typeface="Times New Roman" pitchFamily="18" charset="0"/>
                      </a:endParaRPr>
                    </a:p>
                  </a:txBody>
                  <a:tcPr marL="91432" marR="91432" marT="45729" marB="45729" anchor="ctr"/>
                </a:tc>
                <a:tc>
                  <a:txBody>
                    <a:bodyPr/>
                    <a:lstStyle/>
                    <a:p>
                      <a:pPr algn="r"/>
                      <a:r>
                        <a:rPr lang="en-US" altLang="zh-TW" sz="2000" dirty="0">
                          <a:latin typeface="Times New Roman" pitchFamily="18" charset="0"/>
                          <a:ea typeface="標楷體" pitchFamily="65" charset="-120"/>
                          <a:cs typeface="Times New Roman" pitchFamily="18" charset="0"/>
                        </a:rPr>
                        <a:t>76,667</a:t>
                      </a:r>
                      <a:endParaRPr lang="zh-TW" altLang="en-US" sz="2000" dirty="0">
                        <a:latin typeface="Times New Roman" pitchFamily="18" charset="0"/>
                        <a:ea typeface="標楷體" pitchFamily="65" charset="-120"/>
                        <a:cs typeface="Times New Roman" pitchFamily="18" charset="0"/>
                      </a:endParaRPr>
                    </a:p>
                  </a:txBody>
                  <a:tcPr marL="91432" marR="91432" marT="45729" marB="45729" anchor="ctr"/>
                </a:tc>
                <a:tc>
                  <a:txBody>
                    <a:bodyPr/>
                    <a:lstStyle/>
                    <a:p>
                      <a:pPr algn="r"/>
                      <a:r>
                        <a:rPr lang="en-US" altLang="zh-TW" sz="2000" dirty="0">
                          <a:solidFill>
                            <a:schemeClr val="tx1"/>
                          </a:solidFill>
                          <a:latin typeface="Times New Roman" pitchFamily="18" charset="0"/>
                          <a:ea typeface="標楷體" pitchFamily="65" charset="-120"/>
                          <a:cs typeface="Times New Roman" pitchFamily="18" charset="0"/>
                        </a:rPr>
                        <a:t>54,698</a:t>
                      </a:r>
                      <a:endParaRPr lang="zh-TW" altLang="en-US" sz="2000" dirty="0">
                        <a:solidFill>
                          <a:schemeClr val="tx1"/>
                        </a:solidFill>
                        <a:latin typeface="Times New Roman" pitchFamily="18" charset="0"/>
                        <a:ea typeface="標楷體" pitchFamily="65" charset="-120"/>
                        <a:cs typeface="Times New Roman" pitchFamily="18" charset="0"/>
                      </a:endParaRPr>
                    </a:p>
                  </a:txBody>
                  <a:tcPr marL="91432" marR="91432" marT="45729" marB="45729" anchor="ctr"/>
                </a:tc>
                <a:extLst>
                  <a:ext uri="{0D108BD9-81ED-4DB2-BD59-A6C34878D82A}">
                    <a16:rowId xmlns:a16="http://schemas.microsoft.com/office/drawing/2014/main" val="10004"/>
                  </a:ext>
                </a:extLst>
              </a:tr>
            </a:tbl>
          </a:graphicData>
        </a:graphic>
      </p:graphicFrame>
      <p:sp>
        <p:nvSpPr>
          <p:cNvPr id="17467" name="文字方塊 4">
            <a:extLst>
              <a:ext uri="{FF2B5EF4-FFF2-40B4-BE49-F238E27FC236}">
                <a16:creationId xmlns:a16="http://schemas.microsoft.com/office/drawing/2014/main" id="{B5F2F786-5FAE-F782-2013-204578F31F5E}"/>
              </a:ext>
            </a:extLst>
          </p:cNvPr>
          <p:cNvSpPr txBox="1">
            <a:spLocks noChangeArrowheads="1"/>
          </p:cNvSpPr>
          <p:nvPr/>
        </p:nvSpPr>
        <p:spPr bwMode="auto">
          <a:xfrm>
            <a:off x="357188" y="5140325"/>
            <a:ext cx="864393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sz="1800">
                <a:latin typeface="標楷體" panose="03000509000000000000" pitchFamily="65" charset="-120"/>
                <a:ea typeface="標楷體" panose="03000509000000000000" pitchFamily="65" charset="-120"/>
              </a:rPr>
              <a:t>註</a:t>
            </a:r>
            <a:r>
              <a:rPr lang="en-US" altLang="zh-TW" sz="1800">
                <a:latin typeface="標楷體" panose="03000509000000000000" pitchFamily="65" charset="-120"/>
                <a:ea typeface="標楷體" panose="03000509000000000000" pitchFamily="65" charset="-120"/>
              </a:rPr>
              <a:t>1</a:t>
            </a:r>
            <a:r>
              <a:rPr lang="zh-TW" altLang="en-US" sz="1800">
                <a:latin typeface="標楷體" panose="03000509000000000000" pitchFamily="65" charset="-120"/>
                <a:ea typeface="標楷體" panose="03000509000000000000" pitchFamily="65" charset="-120"/>
              </a:rPr>
              <a:t>：照護人數係指當年度有申報該方案相關費用之歸戶人數。</a:t>
            </a:r>
            <a:endParaRPr lang="en-US" altLang="zh-TW" sz="1800">
              <a:latin typeface="標楷體" panose="03000509000000000000" pitchFamily="65" charset="-120"/>
              <a:ea typeface="標楷體" panose="03000509000000000000" pitchFamily="65" charset="-120"/>
            </a:endParaRPr>
          </a:p>
          <a:p>
            <a:pPr eaLnBrk="1" hangingPunct="1"/>
            <a:r>
              <a:rPr lang="zh-TW" altLang="en-US" sz="1800">
                <a:latin typeface="標楷體" panose="03000509000000000000" pitchFamily="65" charset="-120"/>
                <a:ea typeface="標楷體" panose="03000509000000000000" pitchFamily="65" charset="-120"/>
              </a:rPr>
              <a:t>註</a:t>
            </a:r>
            <a:r>
              <a:rPr lang="en-US" altLang="zh-TW" sz="1800">
                <a:latin typeface="標楷體" panose="03000509000000000000" pitchFamily="65" charset="-120"/>
                <a:ea typeface="標楷體" panose="03000509000000000000" pitchFamily="65" charset="-120"/>
              </a:rPr>
              <a:t>2</a:t>
            </a:r>
            <a:r>
              <a:rPr lang="zh-TW" altLang="en-US" sz="1800">
                <a:latin typeface="標楷體" panose="03000509000000000000" pitchFamily="65" charset="-120"/>
                <a:ea typeface="標楷體" panose="03000509000000000000" pitchFamily="65" charset="-120"/>
              </a:rPr>
              <a:t>：</a:t>
            </a:r>
            <a:r>
              <a:rPr lang="en-US" altLang="zh-TW" sz="1800">
                <a:latin typeface="標楷體" panose="03000509000000000000" pitchFamily="65" charset="-120"/>
                <a:ea typeface="標楷體" panose="03000509000000000000" pitchFamily="65" charset="-120"/>
              </a:rPr>
              <a:t>95</a:t>
            </a:r>
            <a:r>
              <a:rPr lang="zh-TW" altLang="en-US" sz="1800">
                <a:latin typeface="標楷體" panose="03000509000000000000" pitchFamily="65" charset="-120"/>
                <a:ea typeface="標楷體" panose="03000509000000000000" pitchFamily="65" charset="-120"/>
              </a:rPr>
              <a:t>年高血壓僅於基層診所實施。</a:t>
            </a:r>
            <a:endParaRPr lang="en-US" altLang="zh-TW" sz="1800">
              <a:latin typeface="標楷體" panose="03000509000000000000" pitchFamily="65" charset="-120"/>
              <a:ea typeface="標楷體" panose="03000509000000000000" pitchFamily="65" charset="-120"/>
            </a:endParaRPr>
          </a:p>
          <a:p>
            <a:pPr eaLnBrk="1" hangingPunct="1"/>
            <a:endParaRPr lang="zh-TW" altLang="en-US" sz="1800">
              <a:latin typeface="標楷體" panose="03000509000000000000" pitchFamily="65" charset="-120"/>
              <a:ea typeface="標楷體" panose="03000509000000000000" pitchFamily="65" charset="-120"/>
            </a:endParaRPr>
          </a:p>
        </p:txBody>
      </p:sp>
      <p:sp>
        <p:nvSpPr>
          <p:cNvPr id="17468" name="投影片編號版面配置區 5">
            <a:extLst>
              <a:ext uri="{FF2B5EF4-FFF2-40B4-BE49-F238E27FC236}">
                <a16:creationId xmlns:a16="http://schemas.microsoft.com/office/drawing/2014/main" id="{3E1FF908-3616-E2CD-1350-0154D57AB581}"/>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25FB63CD-90F1-436D-B481-ED1ABD1DFEDB}" type="slidenum">
              <a:rPr lang="en-US" altLang="zh-TW" sz="1400"/>
              <a:pPr eaLnBrk="1" hangingPunct="1"/>
              <a:t>14</a:t>
            </a:fld>
            <a:endParaRPr lang="en-US" altLang="zh-TW" sz="14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標題 1">
            <a:extLst>
              <a:ext uri="{FF2B5EF4-FFF2-40B4-BE49-F238E27FC236}">
                <a16:creationId xmlns:a16="http://schemas.microsoft.com/office/drawing/2014/main" id="{5E0A1485-5236-1FAC-A5BE-2AC687BDDEDE}"/>
              </a:ext>
            </a:extLst>
          </p:cNvPr>
          <p:cNvSpPr>
            <a:spLocks noGrp="1"/>
          </p:cNvSpPr>
          <p:nvPr>
            <p:ph type="title"/>
          </p:nvPr>
        </p:nvSpPr>
        <p:spPr/>
        <p:txBody>
          <a:bodyPr/>
          <a:lstStyle/>
          <a:p>
            <a:pPr defTabSz="912813" eaLnBrk="1" hangingPunct="1"/>
            <a:r>
              <a:rPr lang="zh-TW" altLang="en-US" b="1">
                <a:latin typeface="標楷體" panose="03000509000000000000" pitchFamily="65" charset="-120"/>
                <a:ea typeface="標楷體" panose="03000509000000000000" pitchFamily="65" charset="-120"/>
              </a:rPr>
              <a:t>醫療給付改善方案</a:t>
            </a:r>
            <a:r>
              <a:rPr lang="en-US" altLang="zh-TW" b="1">
                <a:latin typeface="標楷體" panose="03000509000000000000" pitchFamily="65" charset="-120"/>
                <a:ea typeface="標楷體" panose="03000509000000000000" pitchFamily="65" charset="-120"/>
              </a:rPr>
              <a:t>-</a:t>
            </a:r>
            <a:r>
              <a:rPr lang="zh-TW" altLang="en-US" b="1">
                <a:latin typeface="標楷體" panose="03000509000000000000" pitchFamily="65" charset="-120"/>
                <a:ea typeface="標楷體" panose="03000509000000000000" pitchFamily="65" charset="-120"/>
              </a:rPr>
              <a:t>照護率</a:t>
            </a:r>
          </a:p>
        </p:txBody>
      </p:sp>
      <p:graphicFrame>
        <p:nvGraphicFramePr>
          <p:cNvPr id="6" name="表格 5">
            <a:extLst>
              <a:ext uri="{FF2B5EF4-FFF2-40B4-BE49-F238E27FC236}">
                <a16:creationId xmlns:a16="http://schemas.microsoft.com/office/drawing/2014/main" id="{D3D276B1-AAF7-E7D5-88F7-A529DBC7E9C1}"/>
              </a:ext>
            </a:extLst>
          </p:cNvPr>
          <p:cNvGraphicFramePr>
            <a:graphicFrameLocks noGrp="1"/>
          </p:cNvGraphicFramePr>
          <p:nvPr/>
        </p:nvGraphicFramePr>
        <p:xfrm>
          <a:off x="214313" y="1866900"/>
          <a:ext cx="8721725" cy="3124200"/>
        </p:xfrm>
        <a:graphic>
          <a:graphicData uri="http://schemas.openxmlformats.org/drawingml/2006/table">
            <a:tbl>
              <a:tblPr firstRow="1" bandRow="1">
                <a:tableStyleId>{5940675A-B579-460E-94D1-54222C63F5DA}</a:tableStyleId>
              </a:tblPr>
              <a:tblGrid>
                <a:gridCol w="1043678">
                  <a:extLst>
                    <a:ext uri="{9D8B030D-6E8A-4147-A177-3AD203B41FA5}">
                      <a16:colId xmlns:a16="http://schemas.microsoft.com/office/drawing/2014/main" val="20000"/>
                    </a:ext>
                  </a:extLst>
                </a:gridCol>
                <a:gridCol w="1063557">
                  <a:extLst>
                    <a:ext uri="{9D8B030D-6E8A-4147-A177-3AD203B41FA5}">
                      <a16:colId xmlns:a16="http://schemas.microsoft.com/office/drawing/2014/main" val="20001"/>
                    </a:ext>
                  </a:extLst>
                </a:gridCol>
                <a:gridCol w="1053617">
                  <a:extLst>
                    <a:ext uri="{9D8B030D-6E8A-4147-A177-3AD203B41FA5}">
                      <a16:colId xmlns:a16="http://schemas.microsoft.com/office/drawing/2014/main" val="20002"/>
                    </a:ext>
                  </a:extLst>
                </a:gridCol>
                <a:gridCol w="1053617">
                  <a:extLst>
                    <a:ext uri="{9D8B030D-6E8A-4147-A177-3AD203B41FA5}">
                      <a16:colId xmlns:a16="http://schemas.microsoft.com/office/drawing/2014/main" val="20003"/>
                    </a:ext>
                  </a:extLst>
                </a:gridCol>
                <a:gridCol w="1053617">
                  <a:extLst>
                    <a:ext uri="{9D8B030D-6E8A-4147-A177-3AD203B41FA5}">
                      <a16:colId xmlns:a16="http://schemas.microsoft.com/office/drawing/2014/main" val="20004"/>
                    </a:ext>
                  </a:extLst>
                </a:gridCol>
                <a:gridCol w="1053617">
                  <a:extLst>
                    <a:ext uri="{9D8B030D-6E8A-4147-A177-3AD203B41FA5}">
                      <a16:colId xmlns:a16="http://schemas.microsoft.com/office/drawing/2014/main" val="20005"/>
                    </a:ext>
                  </a:extLst>
                </a:gridCol>
                <a:gridCol w="1053617">
                  <a:extLst>
                    <a:ext uri="{9D8B030D-6E8A-4147-A177-3AD203B41FA5}">
                      <a16:colId xmlns:a16="http://schemas.microsoft.com/office/drawing/2014/main" val="20006"/>
                    </a:ext>
                  </a:extLst>
                </a:gridCol>
                <a:gridCol w="1346403">
                  <a:extLst>
                    <a:ext uri="{9D8B030D-6E8A-4147-A177-3AD203B41FA5}">
                      <a16:colId xmlns:a16="http://schemas.microsoft.com/office/drawing/2014/main" val="20007"/>
                    </a:ext>
                  </a:extLst>
                </a:gridCol>
              </a:tblGrid>
              <a:tr h="661922">
                <a:tc>
                  <a:txBody>
                    <a:bodyPr/>
                    <a:lstStyle/>
                    <a:p>
                      <a:pPr algn="ctr"/>
                      <a:r>
                        <a:rPr lang="zh-TW" altLang="en-US" sz="2000" dirty="0">
                          <a:latin typeface="Times New Roman" pitchFamily="18" charset="0"/>
                          <a:ea typeface="標楷體" pitchFamily="65" charset="-120"/>
                          <a:cs typeface="Times New Roman" pitchFamily="18" charset="0"/>
                        </a:rPr>
                        <a:t>照護率</a:t>
                      </a:r>
                    </a:p>
                  </a:txBody>
                  <a:tcPr marL="91432" marR="91432" marT="45719" marB="45719" anchor="ctr"/>
                </a:tc>
                <a:tc>
                  <a:txBody>
                    <a:bodyPr/>
                    <a:lstStyle/>
                    <a:p>
                      <a:pPr algn="ctr"/>
                      <a:r>
                        <a:rPr lang="en-US" altLang="zh-TW" sz="2000" dirty="0">
                          <a:latin typeface="Times New Roman" pitchFamily="18" charset="0"/>
                          <a:ea typeface="標楷體" pitchFamily="65" charset="-120"/>
                          <a:cs typeface="Times New Roman" pitchFamily="18" charset="0"/>
                        </a:rPr>
                        <a:t>92</a:t>
                      </a:r>
                      <a:r>
                        <a:rPr lang="zh-TW" altLang="en-US" sz="2000" dirty="0">
                          <a:latin typeface="Times New Roman" pitchFamily="18" charset="0"/>
                          <a:ea typeface="標楷體" pitchFamily="65" charset="-120"/>
                          <a:cs typeface="Times New Roman" pitchFamily="18" charset="0"/>
                        </a:rPr>
                        <a:t>年</a:t>
                      </a:r>
                    </a:p>
                  </a:txBody>
                  <a:tcPr marL="91432" marR="91432" marT="45719" marB="45719" anchor="ctr"/>
                </a:tc>
                <a:tc>
                  <a:txBody>
                    <a:bodyPr/>
                    <a:lstStyle/>
                    <a:p>
                      <a:pPr algn="ctr"/>
                      <a:r>
                        <a:rPr lang="en-US" altLang="zh-TW" sz="2000" dirty="0">
                          <a:latin typeface="Times New Roman" pitchFamily="18" charset="0"/>
                          <a:ea typeface="標楷體" pitchFamily="65" charset="-120"/>
                          <a:cs typeface="Times New Roman" pitchFamily="18" charset="0"/>
                        </a:rPr>
                        <a:t>93</a:t>
                      </a:r>
                      <a:r>
                        <a:rPr lang="zh-TW" altLang="en-US" sz="2000" dirty="0">
                          <a:latin typeface="Times New Roman" pitchFamily="18" charset="0"/>
                          <a:ea typeface="標楷體" pitchFamily="65" charset="-120"/>
                          <a:cs typeface="Times New Roman" pitchFamily="18" charset="0"/>
                        </a:rPr>
                        <a:t>年</a:t>
                      </a:r>
                    </a:p>
                  </a:txBody>
                  <a:tcPr marL="91432" marR="91432" marT="45719" marB="45719" anchor="ctr"/>
                </a:tc>
                <a:tc>
                  <a:txBody>
                    <a:bodyPr/>
                    <a:lstStyle/>
                    <a:p>
                      <a:pPr algn="ctr"/>
                      <a:r>
                        <a:rPr lang="en-US" altLang="zh-TW" sz="2000" dirty="0">
                          <a:latin typeface="Times New Roman" pitchFamily="18" charset="0"/>
                          <a:ea typeface="標楷體" pitchFamily="65" charset="-120"/>
                          <a:cs typeface="Times New Roman" pitchFamily="18" charset="0"/>
                        </a:rPr>
                        <a:t>94</a:t>
                      </a:r>
                      <a:r>
                        <a:rPr lang="zh-TW" altLang="en-US" sz="2000" dirty="0">
                          <a:latin typeface="Times New Roman" pitchFamily="18" charset="0"/>
                          <a:ea typeface="標楷體" pitchFamily="65" charset="-120"/>
                          <a:cs typeface="Times New Roman" pitchFamily="18" charset="0"/>
                        </a:rPr>
                        <a:t>年</a:t>
                      </a:r>
                    </a:p>
                  </a:txBody>
                  <a:tcPr marL="91432" marR="91432" marT="45719" marB="45719" anchor="ctr"/>
                </a:tc>
                <a:tc>
                  <a:txBody>
                    <a:bodyPr/>
                    <a:lstStyle/>
                    <a:p>
                      <a:pPr algn="ctr"/>
                      <a:r>
                        <a:rPr lang="en-US" altLang="zh-TW" sz="2000" dirty="0">
                          <a:latin typeface="Times New Roman" pitchFamily="18" charset="0"/>
                          <a:ea typeface="標楷體" pitchFamily="65" charset="-120"/>
                          <a:cs typeface="Times New Roman" pitchFamily="18" charset="0"/>
                        </a:rPr>
                        <a:t>95</a:t>
                      </a:r>
                      <a:r>
                        <a:rPr lang="zh-TW" altLang="en-US" sz="2000" dirty="0">
                          <a:latin typeface="Times New Roman" pitchFamily="18" charset="0"/>
                          <a:ea typeface="標楷體" pitchFamily="65" charset="-120"/>
                          <a:cs typeface="Times New Roman" pitchFamily="18" charset="0"/>
                        </a:rPr>
                        <a:t>年</a:t>
                      </a:r>
                    </a:p>
                  </a:txBody>
                  <a:tcPr marL="91432" marR="91432" marT="45719" marB="45719" anchor="ctr"/>
                </a:tc>
                <a:tc>
                  <a:txBody>
                    <a:bodyPr/>
                    <a:lstStyle/>
                    <a:p>
                      <a:pPr algn="ctr"/>
                      <a:r>
                        <a:rPr lang="en-US" altLang="zh-TW" sz="2000" dirty="0">
                          <a:latin typeface="Times New Roman" pitchFamily="18" charset="0"/>
                          <a:ea typeface="標楷體" pitchFamily="65" charset="-120"/>
                          <a:cs typeface="Times New Roman" pitchFamily="18" charset="0"/>
                        </a:rPr>
                        <a:t>96</a:t>
                      </a:r>
                      <a:r>
                        <a:rPr lang="zh-TW" altLang="en-US" sz="2000" dirty="0">
                          <a:latin typeface="Times New Roman" pitchFamily="18" charset="0"/>
                          <a:ea typeface="標楷體" pitchFamily="65" charset="-120"/>
                          <a:cs typeface="Times New Roman" pitchFamily="18" charset="0"/>
                        </a:rPr>
                        <a:t>年</a:t>
                      </a:r>
                    </a:p>
                  </a:txBody>
                  <a:tcPr marL="91432" marR="91432" marT="45719" marB="45719" anchor="ctr"/>
                </a:tc>
                <a:tc>
                  <a:txBody>
                    <a:bodyPr/>
                    <a:lstStyle/>
                    <a:p>
                      <a:pPr algn="ctr"/>
                      <a:r>
                        <a:rPr lang="en-US" altLang="zh-TW" sz="2000" dirty="0">
                          <a:latin typeface="Times New Roman" pitchFamily="18" charset="0"/>
                          <a:ea typeface="標楷體" pitchFamily="65" charset="-120"/>
                          <a:cs typeface="Times New Roman" pitchFamily="18" charset="0"/>
                        </a:rPr>
                        <a:t>97</a:t>
                      </a:r>
                      <a:r>
                        <a:rPr lang="zh-TW" altLang="en-US" sz="2000" dirty="0">
                          <a:latin typeface="Times New Roman" pitchFamily="18" charset="0"/>
                          <a:ea typeface="標楷體" pitchFamily="65" charset="-120"/>
                          <a:cs typeface="Times New Roman" pitchFamily="18" charset="0"/>
                        </a:rPr>
                        <a:t>年</a:t>
                      </a:r>
                    </a:p>
                  </a:txBody>
                  <a:tcPr marL="91432" marR="91432" marT="45719" marB="45719" anchor="ctr"/>
                </a:tc>
                <a:tc>
                  <a:txBody>
                    <a:bodyPr/>
                    <a:lstStyle/>
                    <a:p>
                      <a:pPr algn="ctr"/>
                      <a:r>
                        <a:rPr lang="en-US" altLang="zh-TW" sz="2000" dirty="0">
                          <a:latin typeface="Times New Roman" pitchFamily="18" charset="0"/>
                          <a:ea typeface="標楷體" pitchFamily="65" charset="-120"/>
                          <a:cs typeface="Times New Roman" pitchFamily="18" charset="0"/>
                        </a:rPr>
                        <a:t>98</a:t>
                      </a:r>
                      <a:r>
                        <a:rPr lang="zh-TW" altLang="en-US" sz="2000" dirty="0">
                          <a:latin typeface="Times New Roman" pitchFamily="18" charset="0"/>
                          <a:ea typeface="標楷體" pitchFamily="65" charset="-120"/>
                          <a:cs typeface="Times New Roman" pitchFamily="18" charset="0"/>
                        </a:rPr>
                        <a:t>年</a:t>
                      </a:r>
                      <a:endParaRPr lang="en-US" altLang="zh-TW" sz="2000" dirty="0">
                        <a:latin typeface="Times New Roman" pitchFamily="18" charset="0"/>
                        <a:ea typeface="標楷體" pitchFamily="65" charset="-120"/>
                        <a:cs typeface="Times New Roman" pitchFamily="18" charset="0"/>
                      </a:endParaRPr>
                    </a:p>
                  </a:txBody>
                  <a:tcPr marL="91432" marR="91432" marT="45719" marB="45719" anchor="ctr"/>
                </a:tc>
                <a:extLst>
                  <a:ext uri="{0D108BD9-81ED-4DB2-BD59-A6C34878D82A}">
                    <a16:rowId xmlns:a16="http://schemas.microsoft.com/office/drawing/2014/main" val="10000"/>
                  </a:ext>
                </a:extLst>
              </a:tr>
              <a:tr h="641994">
                <a:tc>
                  <a:txBody>
                    <a:bodyPr/>
                    <a:lstStyle/>
                    <a:p>
                      <a:pPr algn="ctr"/>
                      <a:r>
                        <a:rPr lang="zh-TW" altLang="en-US" sz="2000" dirty="0">
                          <a:latin typeface="Times New Roman" pitchFamily="18" charset="0"/>
                          <a:ea typeface="標楷體" pitchFamily="65" charset="-120"/>
                          <a:cs typeface="Times New Roman" pitchFamily="18" charset="0"/>
                        </a:rPr>
                        <a:t>糖尿病</a:t>
                      </a:r>
                    </a:p>
                  </a:txBody>
                  <a:tcPr marL="91432" marR="91432" marT="45719" marB="45719" anchor="ctr"/>
                </a:tc>
                <a:tc>
                  <a:txBody>
                    <a:bodyPr/>
                    <a:lstStyle/>
                    <a:p>
                      <a:pPr algn="ctr"/>
                      <a:r>
                        <a:rPr lang="en-US" altLang="zh-TW" sz="2000" dirty="0">
                          <a:latin typeface="Times New Roman" pitchFamily="18" charset="0"/>
                          <a:ea typeface="標楷體" pitchFamily="65" charset="-120"/>
                          <a:cs typeface="Times New Roman" pitchFamily="18" charset="0"/>
                        </a:rPr>
                        <a:t>13.50%</a:t>
                      </a:r>
                      <a:endParaRPr lang="zh-TW" altLang="en-US" sz="2000" dirty="0">
                        <a:latin typeface="Times New Roman" pitchFamily="18" charset="0"/>
                        <a:ea typeface="標楷體" pitchFamily="65" charset="-120"/>
                        <a:cs typeface="Times New Roman" pitchFamily="18" charset="0"/>
                      </a:endParaRPr>
                    </a:p>
                  </a:txBody>
                  <a:tcPr marL="91432" marR="91432" marT="45719" marB="45719" anchor="ctr"/>
                </a:tc>
                <a:tc>
                  <a:txBody>
                    <a:bodyPr/>
                    <a:lstStyle/>
                    <a:p>
                      <a:pPr algn="ctr"/>
                      <a:r>
                        <a:rPr lang="en-US" altLang="zh-TW" sz="2000" dirty="0">
                          <a:latin typeface="Times New Roman" pitchFamily="18" charset="0"/>
                          <a:ea typeface="標楷體" pitchFamily="65" charset="-120"/>
                          <a:cs typeface="Times New Roman" pitchFamily="18" charset="0"/>
                        </a:rPr>
                        <a:t>19.55%</a:t>
                      </a:r>
                      <a:endParaRPr lang="zh-TW" altLang="en-US" sz="2000" dirty="0">
                        <a:latin typeface="Times New Roman" pitchFamily="18" charset="0"/>
                        <a:ea typeface="標楷體" pitchFamily="65" charset="-120"/>
                        <a:cs typeface="Times New Roman" pitchFamily="18" charset="0"/>
                      </a:endParaRPr>
                    </a:p>
                  </a:txBody>
                  <a:tcPr marL="91432" marR="91432" marT="45719" marB="45719" anchor="ctr"/>
                </a:tc>
                <a:tc>
                  <a:txBody>
                    <a:bodyPr/>
                    <a:lstStyle/>
                    <a:p>
                      <a:pPr algn="ctr"/>
                      <a:r>
                        <a:rPr lang="en-US" altLang="zh-TW" sz="2000" dirty="0">
                          <a:latin typeface="Times New Roman" pitchFamily="18" charset="0"/>
                          <a:ea typeface="標楷體" pitchFamily="65" charset="-120"/>
                          <a:cs typeface="Times New Roman" pitchFamily="18" charset="0"/>
                        </a:rPr>
                        <a:t>23.52%</a:t>
                      </a:r>
                      <a:endParaRPr lang="zh-TW" altLang="en-US" sz="2000" dirty="0">
                        <a:latin typeface="Times New Roman" pitchFamily="18" charset="0"/>
                        <a:ea typeface="標楷體" pitchFamily="65" charset="-120"/>
                        <a:cs typeface="Times New Roman" pitchFamily="18" charset="0"/>
                      </a:endParaRPr>
                    </a:p>
                  </a:txBody>
                  <a:tcPr marL="91432" marR="91432" marT="45719" marB="45719" anchor="ctr"/>
                </a:tc>
                <a:tc>
                  <a:txBody>
                    <a:bodyPr/>
                    <a:lstStyle/>
                    <a:p>
                      <a:pPr algn="ctr"/>
                      <a:r>
                        <a:rPr lang="en-US" altLang="zh-TW" sz="2000" dirty="0">
                          <a:latin typeface="Times New Roman" pitchFamily="18" charset="0"/>
                          <a:ea typeface="標楷體" pitchFamily="65" charset="-120"/>
                          <a:cs typeface="Times New Roman" pitchFamily="18" charset="0"/>
                        </a:rPr>
                        <a:t>23.16%</a:t>
                      </a:r>
                      <a:endParaRPr lang="zh-TW" altLang="en-US" sz="2000" dirty="0">
                        <a:latin typeface="Times New Roman" pitchFamily="18" charset="0"/>
                        <a:ea typeface="標楷體" pitchFamily="65" charset="-120"/>
                        <a:cs typeface="Times New Roman" pitchFamily="18" charset="0"/>
                      </a:endParaRPr>
                    </a:p>
                  </a:txBody>
                  <a:tcPr marL="91432" marR="91432" marT="45719" marB="45719" anchor="ctr"/>
                </a:tc>
                <a:tc>
                  <a:txBody>
                    <a:bodyPr/>
                    <a:lstStyle/>
                    <a:p>
                      <a:pPr algn="ctr"/>
                      <a:r>
                        <a:rPr lang="en-US" altLang="zh-TW" sz="2000" dirty="0">
                          <a:latin typeface="Times New Roman" pitchFamily="18" charset="0"/>
                          <a:ea typeface="標楷體" pitchFamily="65" charset="-120"/>
                          <a:cs typeface="Times New Roman" pitchFamily="18" charset="0"/>
                        </a:rPr>
                        <a:t>24.67%</a:t>
                      </a:r>
                      <a:endParaRPr lang="zh-TW" altLang="en-US" sz="2000" dirty="0">
                        <a:latin typeface="Times New Roman" pitchFamily="18" charset="0"/>
                        <a:ea typeface="標楷體" pitchFamily="65" charset="-120"/>
                        <a:cs typeface="Times New Roman" pitchFamily="18" charset="0"/>
                      </a:endParaRPr>
                    </a:p>
                  </a:txBody>
                  <a:tcPr marL="91432" marR="91432" marT="45719" marB="45719" anchor="ctr"/>
                </a:tc>
                <a:tc>
                  <a:txBody>
                    <a:bodyPr/>
                    <a:lstStyle/>
                    <a:p>
                      <a:pPr algn="ctr"/>
                      <a:r>
                        <a:rPr lang="en-US" altLang="zh-TW" sz="2000" dirty="0">
                          <a:latin typeface="Times New Roman" pitchFamily="18" charset="0"/>
                          <a:ea typeface="標楷體" pitchFamily="65" charset="-120"/>
                          <a:cs typeface="Times New Roman" pitchFamily="18" charset="0"/>
                        </a:rPr>
                        <a:t>26.34%</a:t>
                      </a:r>
                      <a:endParaRPr lang="zh-TW" altLang="en-US" sz="2000" dirty="0">
                        <a:latin typeface="Times New Roman" pitchFamily="18" charset="0"/>
                        <a:ea typeface="標楷體" pitchFamily="65" charset="-120"/>
                        <a:cs typeface="Times New Roman" pitchFamily="18" charset="0"/>
                      </a:endParaRPr>
                    </a:p>
                  </a:txBody>
                  <a:tcPr marL="91432" marR="91432" marT="45719" marB="45719" anchor="ctr"/>
                </a:tc>
                <a:tc>
                  <a:txBody>
                    <a:bodyPr/>
                    <a:lstStyle/>
                    <a:p>
                      <a:pPr algn="ctr"/>
                      <a:r>
                        <a:rPr lang="en-US" altLang="zh-TW" sz="2000" dirty="0">
                          <a:latin typeface="Times New Roman" pitchFamily="18" charset="0"/>
                          <a:ea typeface="標楷體" pitchFamily="65" charset="-120"/>
                          <a:cs typeface="Times New Roman" pitchFamily="18" charset="0"/>
                        </a:rPr>
                        <a:t>27.56%</a:t>
                      </a:r>
                      <a:endParaRPr lang="zh-TW" altLang="en-US" sz="2000" dirty="0">
                        <a:latin typeface="Times New Roman" pitchFamily="18" charset="0"/>
                        <a:ea typeface="標楷體" pitchFamily="65" charset="-120"/>
                        <a:cs typeface="Times New Roman" pitchFamily="18" charset="0"/>
                      </a:endParaRPr>
                    </a:p>
                  </a:txBody>
                  <a:tcPr marL="91432" marR="91432" marT="45719" marB="45719" anchor="ctr"/>
                </a:tc>
                <a:extLst>
                  <a:ext uri="{0D108BD9-81ED-4DB2-BD59-A6C34878D82A}">
                    <a16:rowId xmlns:a16="http://schemas.microsoft.com/office/drawing/2014/main" val="10001"/>
                  </a:ext>
                </a:extLst>
              </a:tr>
              <a:tr h="661922">
                <a:tc>
                  <a:txBody>
                    <a:bodyPr/>
                    <a:lstStyle/>
                    <a:p>
                      <a:pPr algn="ctr"/>
                      <a:r>
                        <a:rPr lang="zh-TW" altLang="en-US" sz="2000" dirty="0">
                          <a:latin typeface="Times New Roman" pitchFamily="18" charset="0"/>
                          <a:ea typeface="標楷體" pitchFamily="65" charset="-120"/>
                          <a:cs typeface="Times New Roman" pitchFamily="18" charset="0"/>
                        </a:rPr>
                        <a:t>氣喘</a:t>
                      </a:r>
                    </a:p>
                  </a:txBody>
                  <a:tcPr marL="91432" marR="91432" marT="45719" marB="45719" anchor="ctr"/>
                </a:tc>
                <a:tc>
                  <a:txBody>
                    <a:bodyPr/>
                    <a:lstStyle/>
                    <a:p>
                      <a:pPr algn="ctr"/>
                      <a:r>
                        <a:rPr lang="en-US" altLang="zh-TW" sz="2000" dirty="0">
                          <a:latin typeface="Times New Roman" pitchFamily="18" charset="0"/>
                          <a:ea typeface="標楷體" pitchFamily="65" charset="-120"/>
                          <a:cs typeface="Times New Roman" pitchFamily="18" charset="0"/>
                        </a:rPr>
                        <a:t>6.84%</a:t>
                      </a:r>
                      <a:endParaRPr lang="zh-TW" altLang="en-US" sz="2000" dirty="0">
                        <a:latin typeface="Times New Roman" pitchFamily="18" charset="0"/>
                        <a:ea typeface="標楷體" pitchFamily="65" charset="-120"/>
                        <a:cs typeface="Times New Roman" pitchFamily="18" charset="0"/>
                      </a:endParaRPr>
                    </a:p>
                  </a:txBody>
                  <a:tcPr marL="91432" marR="91432" marT="45719" marB="45719" anchor="ctr"/>
                </a:tc>
                <a:tc>
                  <a:txBody>
                    <a:bodyPr/>
                    <a:lstStyle/>
                    <a:p>
                      <a:pPr algn="ctr"/>
                      <a:r>
                        <a:rPr lang="en-US" altLang="zh-TW" sz="2000" dirty="0">
                          <a:latin typeface="Times New Roman" pitchFamily="18" charset="0"/>
                          <a:ea typeface="標楷體" pitchFamily="65" charset="-120"/>
                          <a:cs typeface="Times New Roman" pitchFamily="18" charset="0"/>
                        </a:rPr>
                        <a:t>21.13%</a:t>
                      </a:r>
                      <a:endParaRPr lang="zh-TW" altLang="en-US" sz="2000" dirty="0">
                        <a:latin typeface="Times New Roman" pitchFamily="18" charset="0"/>
                        <a:ea typeface="標楷體" pitchFamily="65" charset="-120"/>
                        <a:cs typeface="Times New Roman" pitchFamily="18" charset="0"/>
                      </a:endParaRPr>
                    </a:p>
                  </a:txBody>
                  <a:tcPr marL="91432" marR="91432" marT="45719" marB="45719" anchor="ctr"/>
                </a:tc>
                <a:tc>
                  <a:txBody>
                    <a:bodyPr/>
                    <a:lstStyle/>
                    <a:p>
                      <a:pPr algn="ctr"/>
                      <a:r>
                        <a:rPr lang="en-US" altLang="zh-TW" sz="2000" dirty="0">
                          <a:latin typeface="Times New Roman" pitchFamily="18" charset="0"/>
                          <a:ea typeface="標楷體" pitchFamily="65" charset="-120"/>
                          <a:cs typeface="Times New Roman" pitchFamily="18" charset="0"/>
                        </a:rPr>
                        <a:t>32.50%</a:t>
                      </a:r>
                      <a:endParaRPr lang="zh-TW" altLang="en-US" sz="2000" dirty="0">
                        <a:latin typeface="Times New Roman" pitchFamily="18" charset="0"/>
                        <a:ea typeface="標楷體" pitchFamily="65" charset="-120"/>
                        <a:cs typeface="Times New Roman" pitchFamily="18" charset="0"/>
                      </a:endParaRPr>
                    </a:p>
                  </a:txBody>
                  <a:tcPr marL="91432" marR="91432" marT="45719" marB="45719" anchor="ctr"/>
                </a:tc>
                <a:tc>
                  <a:txBody>
                    <a:bodyPr/>
                    <a:lstStyle/>
                    <a:p>
                      <a:pPr algn="ctr"/>
                      <a:r>
                        <a:rPr lang="en-US" altLang="zh-TW" sz="2000" dirty="0">
                          <a:latin typeface="Times New Roman" pitchFamily="18" charset="0"/>
                          <a:ea typeface="標楷體" pitchFamily="65" charset="-120"/>
                          <a:cs typeface="Times New Roman" pitchFamily="18" charset="0"/>
                        </a:rPr>
                        <a:t>34.78%</a:t>
                      </a:r>
                      <a:endParaRPr lang="zh-TW" altLang="en-US" sz="2000" dirty="0">
                        <a:latin typeface="Times New Roman" pitchFamily="18" charset="0"/>
                        <a:ea typeface="標楷體" pitchFamily="65" charset="-120"/>
                        <a:cs typeface="Times New Roman" pitchFamily="18" charset="0"/>
                      </a:endParaRPr>
                    </a:p>
                  </a:txBody>
                  <a:tcPr marL="91432" marR="91432" marT="45719" marB="45719" anchor="ctr"/>
                </a:tc>
                <a:tc>
                  <a:txBody>
                    <a:bodyPr/>
                    <a:lstStyle/>
                    <a:p>
                      <a:pPr algn="ctr"/>
                      <a:r>
                        <a:rPr lang="en-US" altLang="zh-TW" sz="2000" dirty="0">
                          <a:latin typeface="Times New Roman" pitchFamily="18" charset="0"/>
                          <a:ea typeface="標楷體" pitchFamily="65" charset="-120"/>
                          <a:cs typeface="Times New Roman" pitchFamily="18" charset="0"/>
                        </a:rPr>
                        <a:t>35.17%</a:t>
                      </a:r>
                      <a:endParaRPr lang="zh-TW" altLang="en-US" sz="2000" dirty="0">
                        <a:latin typeface="Times New Roman" pitchFamily="18" charset="0"/>
                        <a:ea typeface="標楷體" pitchFamily="65" charset="-120"/>
                        <a:cs typeface="Times New Roman" pitchFamily="18" charset="0"/>
                      </a:endParaRPr>
                    </a:p>
                  </a:txBody>
                  <a:tcPr marL="91432" marR="91432" marT="45719" marB="45719" anchor="ctr"/>
                </a:tc>
                <a:tc>
                  <a:txBody>
                    <a:bodyPr/>
                    <a:lstStyle/>
                    <a:p>
                      <a:pPr algn="ctr"/>
                      <a:r>
                        <a:rPr lang="en-US" altLang="zh-TW" sz="2000" kern="1200" dirty="0">
                          <a:solidFill>
                            <a:schemeClr val="tx1"/>
                          </a:solidFill>
                          <a:latin typeface="Times New Roman" pitchFamily="18" charset="0"/>
                          <a:ea typeface="標楷體" pitchFamily="65" charset="-120"/>
                          <a:cs typeface="Times New Roman" pitchFamily="18" charset="0"/>
                        </a:rPr>
                        <a:t>31.29%</a:t>
                      </a:r>
                      <a:endParaRPr lang="zh-TW" altLang="en-US" sz="2000" kern="1200" dirty="0">
                        <a:solidFill>
                          <a:schemeClr val="tx1"/>
                        </a:solidFill>
                        <a:latin typeface="Times New Roman" pitchFamily="18" charset="0"/>
                        <a:ea typeface="標楷體" pitchFamily="65" charset="-120"/>
                        <a:cs typeface="Times New Roman" pitchFamily="18" charset="0"/>
                      </a:endParaRPr>
                    </a:p>
                  </a:txBody>
                  <a:tcPr marL="91432" marR="91432" marT="45719" marB="45719" anchor="ctr"/>
                </a:tc>
                <a:tc>
                  <a:txBody>
                    <a:bodyPr/>
                    <a:lstStyle/>
                    <a:p>
                      <a:pPr algn="ctr"/>
                      <a:r>
                        <a:rPr lang="en-US" altLang="zh-TW" sz="2000" kern="1200" dirty="0">
                          <a:solidFill>
                            <a:schemeClr val="tx1"/>
                          </a:solidFill>
                          <a:latin typeface="Times New Roman" pitchFamily="18" charset="0"/>
                          <a:ea typeface="標楷體" pitchFamily="65" charset="-120"/>
                          <a:cs typeface="Times New Roman" pitchFamily="18" charset="0"/>
                        </a:rPr>
                        <a:t>31.61%</a:t>
                      </a:r>
                      <a:endParaRPr lang="zh-TW" altLang="en-US" sz="2000" kern="1200" dirty="0">
                        <a:solidFill>
                          <a:schemeClr val="tx1"/>
                        </a:solidFill>
                        <a:latin typeface="Times New Roman" pitchFamily="18" charset="0"/>
                        <a:ea typeface="標楷體" pitchFamily="65" charset="-120"/>
                        <a:cs typeface="Times New Roman" pitchFamily="18" charset="0"/>
                      </a:endParaRPr>
                    </a:p>
                  </a:txBody>
                  <a:tcPr marL="91432" marR="91432" marT="45719" marB="45719" anchor="ctr"/>
                </a:tc>
                <a:extLst>
                  <a:ext uri="{0D108BD9-81ED-4DB2-BD59-A6C34878D82A}">
                    <a16:rowId xmlns:a16="http://schemas.microsoft.com/office/drawing/2014/main" val="10002"/>
                  </a:ext>
                </a:extLst>
              </a:tr>
              <a:tr h="579181">
                <a:tc>
                  <a:txBody>
                    <a:bodyPr/>
                    <a:lstStyle/>
                    <a:p>
                      <a:pPr algn="ctr"/>
                      <a:r>
                        <a:rPr lang="zh-TW" altLang="en-US" sz="2000" dirty="0">
                          <a:latin typeface="Times New Roman" pitchFamily="18" charset="0"/>
                          <a:ea typeface="標楷體" pitchFamily="65" charset="-120"/>
                          <a:cs typeface="Times New Roman" pitchFamily="18" charset="0"/>
                        </a:rPr>
                        <a:t>乳癌</a:t>
                      </a:r>
                    </a:p>
                  </a:txBody>
                  <a:tcPr marL="91432" marR="91432" marT="45719" marB="45719" anchor="ctr"/>
                </a:tc>
                <a:tc>
                  <a:txBody>
                    <a:bodyPr/>
                    <a:lstStyle/>
                    <a:p>
                      <a:pPr algn="ctr"/>
                      <a:r>
                        <a:rPr lang="en-US" altLang="zh-TW" sz="2000" dirty="0">
                          <a:latin typeface="Times New Roman" pitchFamily="18" charset="0"/>
                          <a:ea typeface="標楷體" pitchFamily="65" charset="-120"/>
                          <a:cs typeface="Times New Roman" pitchFamily="18" charset="0"/>
                        </a:rPr>
                        <a:t>5.67%</a:t>
                      </a:r>
                      <a:endParaRPr lang="zh-TW" altLang="en-US" sz="2000" dirty="0">
                        <a:latin typeface="Times New Roman" pitchFamily="18" charset="0"/>
                        <a:ea typeface="標楷體" pitchFamily="65" charset="-120"/>
                        <a:cs typeface="Times New Roman" pitchFamily="18" charset="0"/>
                      </a:endParaRPr>
                    </a:p>
                  </a:txBody>
                  <a:tcPr marL="91432" marR="91432" marT="45719" marB="45719" anchor="ctr"/>
                </a:tc>
                <a:tc>
                  <a:txBody>
                    <a:bodyPr/>
                    <a:lstStyle/>
                    <a:p>
                      <a:pPr algn="ctr"/>
                      <a:r>
                        <a:rPr lang="en-US" altLang="zh-TW" sz="2000" dirty="0">
                          <a:latin typeface="Times New Roman" pitchFamily="18" charset="0"/>
                          <a:ea typeface="標楷體" pitchFamily="65" charset="-120"/>
                          <a:cs typeface="Times New Roman" pitchFamily="18" charset="0"/>
                        </a:rPr>
                        <a:t>9.84%</a:t>
                      </a:r>
                      <a:endParaRPr lang="zh-TW" altLang="en-US" sz="2000" dirty="0">
                        <a:latin typeface="Times New Roman" pitchFamily="18" charset="0"/>
                        <a:ea typeface="標楷體" pitchFamily="65" charset="-120"/>
                        <a:cs typeface="Times New Roman" pitchFamily="18" charset="0"/>
                      </a:endParaRPr>
                    </a:p>
                  </a:txBody>
                  <a:tcPr marL="91432" marR="91432" marT="45719" marB="45719" anchor="ctr"/>
                </a:tc>
                <a:tc>
                  <a:txBody>
                    <a:bodyPr/>
                    <a:lstStyle/>
                    <a:p>
                      <a:pPr algn="ctr"/>
                      <a:r>
                        <a:rPr lang="en-US" altLang="zh-TW" sz="2000" dirty="0">
                          <a:latin typeface="Times New Roman" pitchFamily="18" charset="0"/>
                          <a:ea typeface="標楷體" pitchFamily="65" charset="-120"/>
                          <a:cs typeface="Times New Roman" pitchFamily="18" charset="0"/>
                        </a:rPr>
                        <a:t>12.09%</a:t>
                      </a:r>
                      <a:endParaRPr lang="zh-TW" altLang="en-US" sz="2000" dirty="0">
                        <a:latin typeface="Times New Roman" pitchFamily="18" charset="0"/>
                        <a:ea typeface="標楷體" pitchFamily="65" charset="-120"/>
                        <a:cs typeface="Times New Roman" pitchFamily="18" charset="0"/>
                      </a:endParaRPr>
                    </a:p>
                  </a:txBody>
                  <a:tcPr marL="91432" marR="91432" marT="45719" marB="45719" anchor="ctr"/>
                </a:tc>
                <a:tc>
                  <a:txBody>
                    <a:bodyPr/>
                    <a:lstStyle/>
                    <a:p>
                      <a:pPr algn="ctr"/>
                      <a:r>
                        <a:rPr lang="en-US" altLang="zh-TW" sz="2000" dirty="0">
                          <a:latin typeface="Times New Roman" pitchFamily="18" charset="0"/>
                          <a:ea typeface="標楷體" pitchFamily="65" charset="-120"/>
                          <a:cs typeface="Times New Roman" pitchFamily="18" charset="0"/>
                        </a:rPr>
                        <a:t>12.98%</a:t>
                      </a:r>
                      <a:endParaRPr lang="zh-TW" altLang="en-US" sz="2000" dirty="0">
                        <a:latin typeface="Times New Roman" pitchFamily="18" charset="0"/>
                        <a:ea typeface="標楷體" pitchFamily="65" charset="-120"/>
                        <a:cs typeface="Times New Roman" pitchFamily="18" charset="0"/>
                      </a:endParaRPr>
                    </a:p>
                  </a:txBody>
                  <a:tcPr marL="91432" marR="91432" marT="45719" marB="45719" anchor="ctr"/>
                </a:tc>
                <a:tc>
                  <a:txBody>
                    <a:bodyPr/>
                    <a:lstStyle/>
                    <a:p>
                      <a:pPr algn="ctr"/>
                      <a:r>
                        <a:rPr lang="en-US" altLang="zh-TW" sz="2000" dirty="0">
                          <a:latin typeface="Times New Roman" pitchFamily="18" charset="0"/>
                          <a:ea typeface="標楷體" pitchFamily="65" charset="-120"/>
                          <a:cs typeface="Times New Roman" pitchFamily="18" charset="0"/>
                        </a:rPr>
                        <a:t>13.60%</a:t>
                      </a:r>
                      <a:endParaRPr lang="zh-TW" altLang="en-US" sz="2000" dirty="0">
                        <a:latin typeface="Times New Roman" pitchFamily="18" charset="0"/>
                        <a:ea typeface="標楷體" pitchFamily="65" charset="-120"/>
                        <a:cs typeface="Times New Roman" pitchFamily="18" charset="0"/>
                      </a:endParaRPr>
                    </a:p>
                  </a:txBody>
                  <a:tcPr marL="91432" marR="91432" marT="45719" marB="45719" anchor="ctr"/>
                </a:tc>
                <a:tc>
                  <a:txBody>
                    <a:bodyPr/>
                    <a:lstStyle/>
                    <a:p>
                      <a:pPr algn="ctr"/>
                      <a:r>
                        <a:rPr lang="en-US" altLang="zh-TW" sz="2000" dirty="0">
                          <a:latin typeface="Times New Roman" pitchFamily="18" charset="0"/>
                          <a:ea typeface="標楷體" pitchFamily="65" charset="-120"/>
                          <a:cs typeface="Times New Roman" pitchFamily="18" charset="0"/>
                        </a:rPr>
                        <a:t>14.64%</a:t>
                      </a:r>
                      <a:endParaRPr lang="zh-TW" altLang="en-US" sz="2000" dirty="0">
                        <a:latin typeface="Times New Roman" pitchFamily="18" charset="0"/>
                        <a:ea typeface="標楷體" pitchFamily="65" charset="-120"/>
                        <a:cs typeface="Times New Roman" pitchFamily="18" charset="0"/>
                      </a:endParaRPr>
                    </a:p>
                  </a:txBody>
                  <a:tcPr marL="91432" marR="91432" marT="45719" marB="45719" anchor="ctr"/>
                </a:tc>
                <a:tc>
                  <a:txBody>
                    <a:bodyPr/>
                    <a:lstStyle/>
                    <a:p>
                      <a:pPr algn="ctr"/>
                      <a:r>
                        <a:rPr lang="en-US" altLang="zh-TW" sz="2000" dirty="0">
                          <a:latin typeface="Times New Roman" pitchFamily="18" charset="0"/>
                          <a:ea typeface="標楷體" pitchFamily="65" charset="-120"/>
                          <a:cs typeface="Times New Roman" pitchFamily="18" charset="0"/>
                        </a:rPr>
                        <a:t>14.50%</a:t>
                      </a:r>
                      <a:endParaRPr lang="zh-TW" altLang="en-US" sz="2000" dirty="0">
                        <a:latin typeface="Times New Roman" pitchFamily="18" charset="0"/>
                        <a:ea typeface="標楷體" pitchFamily="65" charset="-120"/>
                        <a:cs typeface="Times New Roman" pitchFamily="18" charset="0"/>
                      </a:endParaRPr>
                    </a:p>
                  </a:txBody>
                  <a:tcPr marL="91432" marR="91432" marT="45719" marB="45719" anchor="ctr"/>
                </a:tc>
                <a:extLst>
                  <a:ext uri="{0D108BD9-81ED-4DB2-BD59-A6C34878D82A}">
                    <a16:rowId xmlns:a16="http://schemas.microsoft.com/office/drawing/2014/main" val="10003"/>
                  </a:ext>
                </a:extLst>
              </a:tr>
              <a:tr h="579181">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Times New Roman" pitchFamily="18" charset="0"/>
                          <a:ea typeface="標楷體" pitchFamily="65" charset="-120"/>
                          <a:cs typeface="Times New Roman" pitchFamily="18" charset="0"/>
                        </a:rPr>
                        <a:t>高血壓</a:t>
                      </a:r>
                    </a:p>
                  </a:txBody>
                  <a:tcPr marL="91432" marR="91432" marT="45719" marB="45719" anchor="ctr"/>
                </a:tc>
                <a:tc>
                  <a:txBody>
                    <a:bodyPr/>
                    <a:lstStyle/>
                    <a:p>
                      <a:pPr algn="ctr"/>
                      <a:r>
                        <a:rPr lang="zh-TW" altLang="en-US" sz="2000" dirty="0">
                          <a:latin typeface="Times New Roman" pitchFamily="18" charset="0"/>
                          <a:ea typeface="標楷體" pitchFamily="65" charset="-120"/>
                          <a:cs typeface="Times New Roman" pitchFamily="18" charset="0"/>
                        </a:rPr>
                        <a:t>未實施</a:t>
                      </a:r>
                    </a:p>
                  </a:txBody>
                  <a:tcPr marL="91432" marR="91432" marT="45719" marB="45719" anchor="ctr"/>
                </a:tc>
                <a:tc>
                  <a:txBody>
                    <a:bodyPr/>
                    <a:lstStyle/>
                    <a:p>
                      <a:pPr algn="ctr"/>
                      <a:r>
                        <a:rPr lang="zh-TW" altLang="en-US" sz="2000" dirty="0">
                          <a:latin typeface="Times New Roman" pitchFamily="18" charset="0"/>
                          <a:ea typeface="標楷體" pitchFamily="65" charset="-120"/>
                          <a:cs typeface="Times New Roman" pitchFamily="18" charset="0"/>
                        </a:rPr>
                        <a:t>未實施</a:t>
                      </a:r>
                    </a:p>
                  </a:txBody>
                  <a:tcPr marL="91432" marR="91432" marT="45719" marB="45719" anchor="ctr"/>
                </a:tc>
                <a:tc>
                  <a:txBody>
                    <a:bodyPr/>
                    <a:lstStyle/>
                    <a:p>
                      <a:pPr algn="ctr"/>
                      <a:r>
                        <a:rPr lang="zh-TW" altLang="en-US" sz="2000" dirty="0">
                          <a:latin typeface="Times New Roman" pitchFamily="18" charset="0"/>
                          <a:ea typeface="標楷體" pitchFamily="65" charset="-120"/>
                          <a:cs typeface="Times New Roman" pitchFamily="18" charset="0"/>
                        </a:rPr>
                        <a:t>未實施</a:t>
                      </a:r>
                    </a:p>
                  </a:txBody>
                  <a:tcPr marL="91432" marR="91432" marT="45719" marB="45719" anchor="ctr"/>
                </a:tc>
                <a:tc>
                  <a:txBody>
                    <a:bodyPr/>
                    <a:lstStyle/>
                    <a:p>
                      <a:pPr algn="ctr"/>
                      <a:r>
                        <a:rPr lang="en-US" altLang="zh-TW" sz="2000" dirty="0">
                          <a:latin typeface="Times New Roman" pitchFamily="18" charset="0"/>
                          <a:ea typeface="標楷體" pitchFamily="65" charset="-120"/>
                          <a:cs typeface="Times New Roman" pitchFamily="18" charset="0"/>
                        </a:rPr>
                        <a:t>9.31%</a:t>
                      </a:r>
                      <a:endParaRPr lang="zh-TW" altLang="en-US" sz="2000" dirty="0">
                        <a:latin typeface="Times New Roman" pitchFamily="18" charset="0"/>
                        <a:ea typeface="標楷體" pitchFamily="65" charset="-120"/>
                        <a:cs typeface="Times New Roman" pitchFamily="18" charset="0"/>
                      </a:endParaRPr>
                    </a:p>
                  </a:txBody>
                  <a:tcPr marL="91432" marR="91432" marT="45719" marB="45719" anchor="ctr"/>
                </a:tc>
                <a:tc>
                  <a:txBody>
                    <a:bodyPr/>
                    <a:lstStyle/>
                    <a:p>
                      <a:pPr algn="ctr"/>
                      <a:r>
                        <a:rPr lang="en-US" altLang="zh-TW" sz="2000" dirty="0">
                          <a:latin typeface="Times New Roman" pitchFamily="18" charset="0"/>
                          <a:ea typeface="標楷體" pitchFamily="65" charset="-120"/>
                          <a:cs typeface="Times New Roman" pitchFamily="18" charset="0"/>
                        </a:rPr>
                        <a:t>6.54%</a:t>
                      </a:r>
                      <a:endParaRPr lang="zh-TW" altLang="en-US" sz="2000" dirty="0">
                        <a:latin typeface="Times New Roman" pitchFamily="18" charset="0"/>
                        <a:ea typeface="標楷體" pitchFamily="65" charset="-120"/>
                        <a:cs typeface="Times New Roman" pitchFamily="18" charset="0"/>
                      </a:endParaRPr>
                    </a:p>
                  </a:txBody>
                  <a:tcPr marL="91432" marR="91432" marT="45719" marB="45719" anchor="ctr"/>
                </a:tc>
                <a:tc>
                  <a:txBody>
                    <a:bodyPr/>
                    <a:lstStyle/>
                    <a:p>
                      <a:pPr algn="ctr"/>
                      <a:r>
                        <a:rPr lang="en-US" altLang="zh-TW" sz="2000" dirty="0">
                          <a:latin typeface="Times New Roman" pitchFamily="18" charset="0"/>
                          <a:ea typeface="標楷體" pitchFamily="65" charset="-120"/>
                          <a:cs typeface="Times New Roman" pitchFamily="18" charset="0"/>
                        </a:rPr>
                        <a:t>3.93%</a:t>
                      </a:r>
                      <a:endParaRPr lang="zh-TW" altLang="en-US" sz="2000" dirty="0">
                        <a:latin typeface="Times New Roman" pitchFamily="18" charset="0"/>
                        <a:ea typeface="標楷體" pitchFamily="65" charset="-120"/>
                        <a:cs typeface="Times New Roman" pitchFamily="18" charset="0"/>
                      </a:endParaRPr>
                    </a:p>
                  </a:txBody>
                  <a:tcPr marL="91432" marR="91432" marT="45719" marB="45719" anchor="ctr"/>
                </a:tc>
                <a:tc>
                  <a:txBody>
                    <a:bodyPr/>
                    <a:lstStyle/>
                    <a:p>
                      <a:pPr algn="ctr"/>
                      <a:r>
                        <a:rPr lang="en-US" altLang="zh-TW" sz="2000" dirty="0">
                          <a:latin typeface="Times New Roman" pitchFamily="18" charset="0"/>
                          <a:ea typeface="標楷體" pitchFamily="65" charset="-120"/>
                          <a:cs typeface="Times New Roman" pitchFamily="18" charset="0"/>
                        </a:rPr>
                        <a:t>2.65%</a:t>
                      </a:r>
                      <a:endParaRPr lang="zh-TW" altLang="en-US" sz="2000" dirty="0">
                        <a:latin typeface="Times New Roman" pitchFamily="18" charset="0"/>
                        <a:ea typeface="標楷體" pitchFamily="65" charset="-120"/>
                        <a:cs typeface="Times New Roman" pitchFamily="18" charset="0"/>
                      </a:endParaRPr>
                    </a:p>
                  </a:txBody>
                  <a:tcPr marL="91432" marR="91432" marT="45719" marB="45719" anchor="ctr"/>
                </a:tc>
                <a:extLst>
                  <a:ext uri="{0D108BD9-81ED-4DB2-BD59-A6C34878D82A}">
                    <a16:rowId xmlns:a16="http://schemas.microsoft.com/office/drawing/2014/main" val="10004"/>
                  </a:ext>
                </a:extLst>
              </a:tr>
            </a:tbl>
          </a:graphicData>
        </a:graphic>
      </p:graphicFrame>
      <p:sp>
        <p:nvSpPr>
          <p:cNvPr id="18491" name="文字方塊 4">
            <a:extLst>
              <a:ext uri="{FF2B5EF4-FFF2-40B4-BE49-F238E27FC236}">
                <a16:creationId xmlns:a16="http://schemas.microsoft.com/office/drawing/2014/main" id="{CF1376A7-D5C6-6E6C-32B1-16FC7DA83BC0}"/>
              </a:ext>
            </a:extLst>
          </p:cNvPr>
          <p:cNvSpPr txBox="1">
            <a:spLocks noChangeArrowheads="1"/>
          </p:cNvSpPr>
          <p:nvPr/>
        </p:nvSpPr>
        <p:spPr bwMode="auto">
          <a:xfrm>
            <a:off x="965200" y="4929188"/>
            <a:ext cx="81788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sz="1800">
                <a:latin typeface="標楷體" panose="03000509000000000000" pitchFamily="65" charset="-120"/>
                <a:ea typeface="標楷體" panose="03000509000000000000" pitchFamily="65" charset="-120"/>
              </a:rPr>
              <a:t>註：照護率之計算</a:t>
            </a:r>
            <a:endParaRPr lang="en-US" altLang="zh-TW" sz="1800">
              <a:latin typeface="標楷體" panose="03000509000000000000" pitchFamily="65" charset="-120"/>
              <a:ea typeface="標楷體" panose="03000509000000000000" pitchFamily="65" charset="-120"/>
            </a:endParaRPr>
          </a:p>
          <a:p>
            <a:pPr eaLnBrk="1" hangingPunct="1"/>
            <a:r>
              <a:rPr lang="en-US" altLang="zh-TW" sz="1800">
                <a:latin typeface="標楷體" panose="03000509000000000000" pitchFamily="65" charset="-120"/>
                <a:ea typeface="標楷體" panose="03000509000000000000" pitchFamily="65" charset="-120"/>
              </a:rPr>
              <a:t>1.</a:t>
            </a:r>
            <a:r>
              <a:rPr lang="zh-TW" altLang="en-US" sz="1800">
                <a:latin typeface="標楷體" panose="03000509000000000000" pitchFamily="65" charset="-120"/>
                <a:ea typeface="標楷體" panose="03000509000000000000" pitchFamily="65" charset="-120"/>
              </a:rPr>
              <a:t>糖尿病、氣喘、高血壓及乳癌係指當年度有申報該方案相關費用之歸戶人數</a:t>
            </a:r>
            <a:endParaRPr lang="en-US" altLang="zh-TW" sz="1800">
              <a:latin typeface="標楷體" panose="03000509000000000000" pitchFamily="65" charset="-120"/>
              <a:ea typeface="標楷體" panose="03000509000000000000" pitchFamily="65" charset="-120"/>
            </a:endParaRPr>
          </a:p>
          <a:p>
            <a:pPr eaLnBrk="1" hangingPunct="1"/>
            <a:r>
              <a:rPr lang="en-US" altLang="zh-TW" sz="1800">
                <a:latin typeface="標楷體" panose="03000509000000000000" pitchFamily="65" charset="-120"/>
                <a:ea typeface="標楷體" panose="03000509000000000000" pitchFamily="65" charset="-120"/>
              </a:rPr>
              <a:t>  /</a:t>
            </a:r>
            <a:r>
              <a:rPr lang="zh-TW" altLang="en-US" sz="1800">
                <a:latin typeface="標楷體" panose="03000509000000000000" pitchFamily="65" charset="-120"/>
                <a:ea typeface="標楷體" panose="03000509000000000000" pitchFamily="65" charset="-120"/>
              </a:rPr>
              <a:t>該疾病之符合收案條件之歸戶人數。</a:t>
            </a:r>
            <a:endParaRPr lang="en-US" altLang="zh-TW" sz="1800">
              <a:latin typeface="標楷體" panose="03000509000000000000" pitchFamily="65" charset="-120"/>
              <a:ea typeface="標楷體" panose="03000509000000000000" pitchFamily="65" charset="-120"/>
            </a:endParaRPr>
          </a:p>
          <a:p>
            <a:pPr eaLnBrk="1" hangingPunct="1"/>
            <a:r>
              <a:rPr lang="en-US" altLang="zh-TW" sz="1800">
                <a:latin typeface="標楷體" panose="03000509000000000000" pitchFamily="65" charset="-120"/>
                <a:ea typeface="標楷體" panose="03000509000000000000" pitchFamily="65" charset="-120"/>
              </a:rPr>
              <a:t>2.95</a:t>
            </a:r>
            <a:r>
              <a:rPr lang="zh-TW" altLang="en-US" sz="1800">
                <a:latin typeface="標楷體" panose="03000509000000000000" pitchFamily="65" charset="-120"/>
                <a:ea typeface="標楷體" panose="03000509000000000000" pitchFamily="65" charset="-120"/>
              </a:rPr>
              <a:t>年高血壓僅於基層診所實施。</a:t>
            </a:r>
          </a:p>
        </p:txBody>
      </p:sp>
      <p:sp>
        <p:nvSpPr>
          <p:cNvPr id="18492" name="投影片編號版面配置區 5">
            <a:extLst>
              <a:ext uri="{FF2B5EF4-FFF2-40B4-BE49-F238E27FC236}">
                <a16:creationId xmlns:a16="http://schemas.microsoft.com/office/drawing/2014/main" id="{5DABECCC-F1C6-D64A-A136-35595A0271FA}"/>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956EEF02-E322-47EE-8FE8-14607F13D9BA}" type="slidenum">
              <a:rPr lang="en-US" altLang="zh-TW" sz="1400"/>
              <a:pPr eaLnBrk="1" hangingPunct="1"/>
              <a:t>15</a:t>
            </a:fld>
            <a:endParaRPr lang="en-US" altLang="zh-TW" sz="140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標題 1">
            <a:extLst>
              <a:ext uri="{FF2B5EF4-FFF2-40B4-BE49-F238E27FC236}">
                <a16:creationId xmlns:a16="http://schemas.microsoft.com/office/drawing/2014/main" id="{FA84249B-50CC-0B7C-C7B7-427FEC91FF1E}"/>
              </a:ext>
            </a:extLst>
          </p:cNvPr>
          <p:cNvSpPr>
            <a:spLocks noGrp="1"/>
          </p:cNvSpPr>
          <p:nvPr>
            <p:ph type="title"/>
          </p:nvPr>
        </p:nvSpPr>
        <p:spPr>
          <a:xfrm>
            <a:off x="357188" y="609600"/>
            <a:ext cx="8429625" cy="1143000"/>
          </a:xfrm>
        </p:spPr>
        <p:txBody>
          <a:bodyPr/>
          <a:lstStyle/>
          <a:p>
            <a:pPr defTabSz="912813" eaLnBrk="1" hangingPunct="1"/>
            <a:r>
              <a:rPr lang="zh-TW" altLang="en-US" b="1">
                <a:latin typeface="標楷體" panose="03000509000000000000" pitchFamily="65" charset="-120"/>
                <a:ea typeface="標楷體" panose="03000509000000000000" pitchFamily="65" charset="-120"/>
              </a:rPr>
              <a:t>醫療給付改善方案</a:t>
            </a:r>
            <a:r>
              <a:rPr lang="en-US" altLang="zh-TW" b="1">
                <a:latin typeface="標楷體" panose="03000509000000000000" pitchFamily="65" charset="-120"/>
                <a:ea typeface="標楷體" panose="03000509000000000000" pitchFamily="65" charset="-120"/>
              </a:rPr>
              <a:t>-</a:t>
            </a:r>
            <a:r>
              <a:rPr lang="zh-TW" altLang="en-US" b="1">
                <a:latin typeface="標楷體" panose="03000509000000000000" pitchFamily="65" charset="-120"/>
                <a:ea typeface="標楷體" panose="03000509000000000000" pitchFamily="65" charset="-120"/>
              </a:rPr>
              <a:t>參與院所層級</a:t>
            </a:r>
          </a:p>
        </p:txBody>
      </p:sp>
      <p:graphicFrame>
        <p:nvGraphicFramePr>
          <p:cNvPr id="6" name="表格 5">
            <a:extLst>
              <a:ext uri="{FF2B5EF4-FFF2-40B4-BE49-F238E27FC236}">
                <a16:creationId xmlns:a16="http://schemas.microsoft.com/office/drawing/2014/main" id="{C0473192-DC4D-19AB-4866-01DA3A4B7AD1}"/>
              </a:ext>
            </a:extLst>
          </p:cNvPr>
          <p:cNvGraphicFramePr>
            <a:graphicFrameLocks noGrp="1"/>
          </p:cNvGraphicFramePr>
          <p:nvPr/>
        </p:nvGraphicFramePr>
        <p:xfrm>
          <a:off x="214313" y="1958975"/>
          <a:ext cx="8572500" cy="3609975"/>
        </p:xfrm>
        <a:graphic>
          <a:graphicData uri="http://schemas.openxmlformats.org/drawingml/2006/table">
            <a:tbl>
              <a:tblPr firstRow="1" bandRow="1">
                <a:tableStyleId>{5940675A-B579-460E-94D1-54222C63F5DA}</a:tableStyleId>
              </a:tblPr>
              <a:tblGrid>
                <a:gridCol w="1000097">
                  <a:extLst>
                    <a:ext uri="{9D8B030D-6E8A-4147-A177-3AD203B41FA5}">
                      <a16:colId xmlns:a16="http://schemas.microsoft.com/office/drawing/2014/main" val="20000"/>
                    </a:ext>
                  </a:extLst>
                </a:gridCol>
                <a:gridCol w="714377">
                  <a:extLst>
                    <a:ext uri="{9D8B030D-6E8A-4147-A177-3AD203B41FA5}">
                      <a16:colId xmlns:a16="http://schemas.microsoft.com/office/drawing/2014/main" val="20001"/>
                    </a:ext>
                  </a:extLst>
                </a:gridCol>
                <a:gridCol w="642940">
                  <a:extLst>
                    <a:ext uri="{9D8B030D-6E8A-4147-A177-3AD203B41FA5}">
                      <a16:colId xmlns:a16="http://schemas.microsoft.com/office/drawing/2014/main" val="20002"/>
                    </a:ext>
                  </a:extLst>
                </a:gridCol>
                <a:gridCol w="714377">
                  <a:extLst>
                    <a:ext uri="{9D8B030D-6E8A-4147-A177-3AD203B41FA5}">
                      <a16:colId xmlns:a16="http://schemas.microsoft.com/office/drawing/2014/main" val="20003"/>
                    </a:ext>
                  </a:extLst>
                </a:gridCol>
                <a:gridCol w="642940">
                  <a:extLst>
                    <a:ext uri="{9D8B030D-6E8A-4147-A177-3AD203B41FA5}">
                      <a16:colId xmlns:a16="http://schemas.microsoft.com/office/drawing/2014/main" val="20004"/>
                    </a:ext>
                  </a:extLst>
                </a:gridCol>
                <a:gridCol w="714377">
                  <a:extLst>
                    <a:ext uri="{9D8B030D-6E8A-4147-A177-3AD203B41FA5}">
                      <a16:colId xmlns:a16="http://schemas.microsoft.com/office/drawing/2014/main" val="20005"/>
                    </a:ext>
                  </a:extLst>
                </a:gridCol>
                <a:gridCol w="642940">
                  <a:extLst>
                    <a:ext uri="{9D8B030D-6E8A-4147-A177-3AD203B41FA5}">
                      <a16:colId xmlns:a16="http://schemas.microsoft.com/office/drawing/2014/main" val="20006"/>
                    </a:ext>
                  </a:extLst>
                </a:gridCol>
                <a:gridCol w="785815">
                  <a:extLst>
                    <a:ext uri="{9D8B030D-6E8A-4147-A177-3AD203B41FA5}">
                      <a16:colId xmlns:a16="http://schemas.microsoft.com/office/drawing/2014/main" val="20007"/>
                    </a:ext>
                  </a:extLst>
                </a:gridCol>
                <a:gridCol w="714377">
                  <a:extLst>
                    <a:ext uri="{9D8B030D-6E8A-4147-A177-3AD203B41FA5}">
                      <a16:colId xmlns:a16="http://schemas.microsoft.com/office/drawing/2014/main" val="20008"/>
                    </a:ext>
                  </a:extLst>
                </a:gridCol>
                <a:gridCol w="642940">
                  <a:extLst>
                    <a:ext uri="{9D8B030D-6E8A-4147-A177-3AD203B41FA5}">
                      <a16:colId xmlns:a16="http://schemas.microsoft.com/office/drawing/2014/main" val="20009"/>
                    </a:ext>
                  </a:extLst>
                </a:gridCol>
                <a:gridCol w="714377">
                  <a:extLst>
                    <a:ext uri="{9D8B030D-6E8A-4147-A177-3AD203B41FA5}">
                      <a16:colId xmlns:a16="http://schemas.microsoft.com/office/drawing/2014/main" val="20010"/>
                    </a:ext>
                  </a:extLst>
                </a:gridCol>
                <a:gridCol w="642943">
                  <a:extLst>
                    <a:ext uri="{9D8B030D-6E8A-4147-A177-3AD203B41FA5}">
                      <a16:colId xmlns:a16="http://schemas.microsoft.com/office/drawing/2014/main" val="20011"/>
                    </a:ext>
                  </a:extLst>
                </a:gridCol>
              </a:tblGrid>
              <a:tr h="685812">
                <a:tc rowSpan="2">
                  <a:txBody>
                    <a:bodyPr/>
                    <a:lstStyle/>
                    <a:p>
                      <a:pPr algn="ctr"/>
                      <a:r>
                        <a:rPr lang="zh-TW" altLang="en-US" sz="2000" dirty="0">
                          <a:latin typeface="Times New Roman" pitchFamily="18" charset="0"/>
                          <a:ea typeface="標楷體" pitchFamily="65" charset="-120"/>
                          <a:cs typeface="Times New Roman" pitchFamily="18" charset="0"/>
                        </a:rPr>
                        <a:t>方案</a:t>
                      </a:r>
                    </a:p>
                  </a:txBody>
                  <a:tcPr marT="45718" marB="45718" anchor="ctr"/>
                </a:tc>
                <a:tc gridSpan="2">
                  <a:txBody>
                    <a:bodyPr/>
                    <a:lstStyle/>
                    <a:p>
                      <a:pPr algn="ctr"/>
                      <a:r>
                        <a:rPr lang="zh-TW" altLang="en-US" sz="2000" dirty="0">
                          <a:latin typeface="Times New Roman" pitchFamily="18" charset="0"/>
                          <a:ea typeface="標楷體" pitchFamily="65" charset="-120"/>
                          <a:cs typeface="Times New Roman" pitchFamily="18" charset="0"/>
                        </a:rPr>
                        <a:t>醫學中心</a:t>
                      </a:r>
                    </a:p>
                  </a:txBody>
                  <a:tcPr marT="45718" marB="45718" anchor="ctr"/>
                </a:tc>
                <a:tc hMerge="1">
                  <a:txBody>
                    <a:bodyPr/>
                    <a:lstStyle/>
                    <a:p>
                      <a:pPr algn="ctr"/>
                      <a:endParaRPr lang="zh-TW" altLang="en-US" sz="2000" dirty="0">
                        <a:latin typeface="Times New Roman" pitchFamily="18" charset="0"/>
                        <a:ea typeface="標楷體" pitchFamily="65" charset="-120"/>
                        <a:cs typeface="Times New Roman" pitchFamily="18" charset="0"/>
                      </a:endParaRPr>
                    </a:p>
                  </a:txBody>
                  <a:tcPr anchor="ctr"/>
                </a:tc>
                <a:tc gridSpan="2">
                  <a:txBody>
                    <a:bodyPr/>
                    <a:lstStyle/>
                    <a:p>
                      <a:pPr algn="ctr"/>
                      <a:r>
                        <a:rPr lang="zh-TW" altLang="en-US" sz="2000" dirty="0">
                          <a:latin typeface="Times New Roman" pitchFamily="18" charset="0"/>
                          <a:ea typeface="標楷體" pitchFamily="65" charset="-120"/>
                          <a:cs typeface="Times New Roman" pitchFamily="18" charset="0"/>
                        </a:rPr>
                        <a:t>區域醫院</a:t>
                      </a:r>
                    </a:p>
                  </a:txBody>
                  <a:tcPr marT="45718" marB="45718" anchor="ctr"/>
                </a:tc>
                <a:tc hMerge="1">
                  <a:txBody>
                    <a:bodyPr/>
                    <a:lstStyle/>
                    <a:p>
                      <a:pPr algn="ctr"/>
                      <a:endParaRPr lang="zh-TW" altLang="en-US" sz="2000" dirty="0">
                        <a:latin typeface="Times New Roman" pitchFamily="18" charset="0"/>
                        <a:ea typeface="標楷體" pitchFamily="65" charset="-120"/>
                        <a:cs typeface="Times New Roman" pitchFamily="18" charset="0"/>
                      </a:endParaRPr>
                    </a:p>
                  </a:txBody>
                  <a:tcPr anchor="ctr"/>
                </a:tc>
                <a:tc gridSpan="2">
                  <a:txBody>
                    <a:bodyPr/>
                    <a:lstStyle/>
                    <a:p>
                      <a:pPr algn="ctr"/>
                      <a:r>
                        <a:rPr lang="zh-TW" altLang="en-US" sz="2000" dirty="0">
                          <a:latin typeface="Times New Roman" pitchFamily="18" charset="0"/>
                          <a:ea typeface="標楷體" pitchFamily="65" charset="-120"/>
                          <a:cs typeface="Times New Roman" pitchFamily="18" charset="0"/>
                        </a:rPr>
                        <a:t>地區醫院</a:t>
                      </a:r>
                    </a:p>
                  </a:txBody>
                  <a:tcPr marT="45718" marB="45718" anchor="ctr"/>
                </a:tc>
                <a:tc hMerge="1">
                  <a:txBody>
                    <a:bodyPr/>
                    <a:lstStyle/>
                    <a:p>
                      <a:pPr algn="ctr"/>
                      <a:endParaRPr lang="zh-TW" altLang="en-US" sz="2000" dirty="0">
                        <a:latin typeface="Times New Roman" pitchFamily="18" charset="0"/>
                        <a:ea typeface="標楷體" pitchFamily="65" charset="-120"/>
                        <a:cs typeface="Times New Roman" pitchFamily="18" charset="0"/>
                      </a:endParaRPr>
                    </a:p>
                  </a:txBody>
                  <a:tcPr anchor="ctr"/>
                </a:tc>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2000" dirty="0">
                          <a:solidFill>
                            <a:schemeClr val="tx1"/>
                          </a:solidFill>
                          <a:latin typeface="Times New Roman" pitchFamily="18" charset="0"/>
                          <a:ea typeface="標楷體" pitchFamily="65" charset="-120"/>
                          <a:cs typeface="Times New Roman" pitchFamily="18" charset="0"/>
                        </a:rPr>
                        <a:t>基層診所</a:t>
                      </a:r>
                    </a:p>
                  </a:txBody>
                  <a:tcPr marT="45718" marB="45718" anchor="ctr"/>
                </a:tc>
                <a:tc h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zh-TW" altLang="en-US" sz="2000" dirty="0">
                        <a:solidFill>
                          <a:schemeClr val="tx1"/>
                        </a:solidFill>
                        <a:latin typeface="Times New Roman" pitchFamily="18" charset="0"/>
                        <a:ea typeface="標楷體" pitchFamily="65" charset="-120"/>
                        <a:cs typeface="Times New Roman" pitchFamily="18" charset="0"/>
                      </a:endParaRPr>
                    </a:p>
                  </a:txBody>
                  <a:tcPr anchor="ctr"/>
                </a:tc>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2000" dirty="0">
                          <a:solidFill>
                            <a:schemeClr val="tx1"/>
                          </a:solidFill>
                          <a:latin typeface="Times New Roman" pitchFamily="18" charset="0"/>
                          <a:ea typeface="標楷體" pitchFamily="65" charset="-120"/>
                          <a:cs typeface="Times New Roman" pitchFamily="18" charset="0"/>
                        </a:rPr>
                        <a:t>合計</a:t>
                      </a:r>
                    </a:p>
                  </a:txBody>
                  <a:tcPr marT="45718" marB="45718" anchor="ctr"/>
                </a:tc>
                <a:tc h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zh-TW" altLang="en-US" sz="2000" dirty="0">
                        <a:solidFill>
                          <a:schemeClr val="tx1"/>
                        </a:solidFill>
                        <a:latin typeface="Times New Roman" pitchFamily="18" charset="0"/>
                        <a:ea typeface="標楷體" pitchFamily="65" charset="-120"/>
                        <a:cs typeface="Times New Roman" pitchFamily="18" charset="0"/>
                      </a:endParaRPr>
                    </a:p>
                  </a:txBody>
                  <a:tcPr anchor="ctr"/>
                </a:tc>
                <a:tc row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2000" dirty="0">
                          <a:solidFill>
                            <a:schemeClr val="tx1"/>
                          </a:solidFill>
                          <a:latin typeface="Times New Roman" pitchFamily="18" charset="0"/>
                          <a:ea typeface="標楷體" pitchFamily="65" charset="-120"/>
                          <a:cs typeface="Times New Roman" pitchFamily="18" charset="0"/>
                        </a:rPr>
                        <a:t>參與率</a:t>
                      </a:r>
                    </a:p>
                  </a:txBody>
                  <a:tcPr marT="45718" marB="45718" anchor="ctr"/>
                </a:tc>
                <a:extLst>
                  <a:ext uri="{0D108BD9-81ED-4DB2-BD59-A6C34878D82A}">
                    <a16:rowId xmlns:a16="http://schemas.microsoft.com/office/drawing/2014/main" val="10000"/>
                  </a:ext>
                </a:extLst>
              </a:tr>
              <a:tr h="685812">
                <a:tc vMerge="1">
                  <a:txBody>
                    <a:bodyPr/>
                    <a:lstStyle/>
                    <a:p>
                      <a:endParaRPr lang="zh-TW" altLang="en-US" dirty="0"/>
                    </a:p>
                  </a:txBody>
                  <a:tcPr anchor="ctr"/>
                </a:tc>
                <a:tc>
                  <a:txBody>
                    <a:bodyPr/>
                    <a:lstStyle/>
                    <a:p>
                      <a:pPr algn="ctr"/>
                      <a:r>
                        <a:rPr lang="zh-TW" altLang="en-US" sz="1800" dirty="0">
                          <a:latin typeface="標楷體" pitchFamily="65" charset="-120"/>
                          <a:ea typeface="標楷體" pitchFamily="65" charset="-120"/>
                        </a:rPr>
                        <a:t>參與家數</a:t>
                      </a:r>
                    </a:p>
                  </a:txBody>
                  <a:tcPr marT="45718" marB="45718" anchor="ctr"/>
                </a:tc>
                <a:tc>
                  <a:txBody>
                    <a:bodyPr/>
                    <a:lstStyle/>
                    <a:p>
                      <a:pPr algn="ctr"/>
                      <a:r>
                        <a:rPr lang="zh-TW" altLang="en-US" sz="1800" dirty="0">
                          <a:latin typeface="標楷體" pitchFamily="65" charset="-120"/>
                          <a:ea typeface="標楷體" pitchFamily="65" charset="-120"/>
                        </a:rPr>
                        <a:t>申報家數</a:t>
                      </a:r>
                    </a:p>
                  </a:txBody>
                  <a:tcPr marT="45718" marB="45718" anchor="ctr"/>
                </a:tc>
                <a:tc>
                  <a:txBody>
                    <a:bodyPr/>
                    <a:lstStyle/>
                    <a:p>
                      <a:pPr algn="ctr"/>
                      <a:r>
                        <a:rPr lang="zh-TW" altLang="en-US" sz="1800" dirty="0">
                          <a:latin typeface="標楷體" pitchFamily="65" charset="-120"/>
                          <a:ea typeface="標楷體" pitchFamily="65" charset="-120"/>
                        </a:rPr>
                        <a:t>參與家數</a:t>
                      </a:r>
                    </a:p>
                  </a:txBody>
                  <a:tcPr marT="45718" marB="45718" anchor="ctr"/>
                </a:tc>
                <a:tc>
                  <a:txBody>
                    <a:bodyPr/>
                    <a:lstStyle/>
                    <a:p>
                      <a:pPr algn="ctr"/>
                      <a:r>
                        <a:rPr lang="zh-TW" altLang="en-US" sz="1800" dirty="0">
                          <a:latin typeface="標楷體" pitchFamily="65" charset="-120"/>
                          <a:ea typeface="標楷體" pitchFamily="65" charset="-120"/>
                        </a:rPr>
                        <a:t>申報家數</a:t>
                      </a:r>
                    </a:p>
                  </a:txBody>
                  <a:tcPr marT="45718" marB="45718" anchor="ctr"/>
                </a:tc>
                <a:tc>
                  <a:txBody>
                    <a:bodyPr/>
                    <a:lstStyle/>
                    <a:p>
                      <a:pPr algn="ctr"/>
                      <a:r>
                        <a:rPr lang="zh-TW" altLang="en-US" sz="1800" dirty="0">
                          <a:latin typeface="標楷體" pitchFamily="65" charset="-120"/>
                          <a:ea typeface="標楷體" pitchFamily="65" charset="-120"/>
                        </a:rPr>
                        <a:t>參與家數</a:t>
                      </a:r>
                    </a:p>
                  </a:txBody>
                  <a:tcPr marT="45718" marB="45718" anchor="ctr"/>
                </a:tc>
                <a:tc>
                  <a:txBody>
                    <a:bodyPr/>
                    <a:lstStyle/>
                    <a:p>
                      <a:pPr algn="ctr"/>
                      <a:r>
                        <a:rPr lang="zh-TW" altLang="en-US" sz="1800" dirty="0">
                          <a:latin typeface="標楷體" pitchFamily="65" charset="-120"/>
                          <a:ea typeface="標楷體" pitchFamily="65" charset="-120"/>
                        </a:rPr>
                        <a:t>申報家數</a:t>
                      </a:r>
                    </a:p>
                  </a:txBody>
                  <a:tcPr marT="45718" marB="45718" anchor="ctr"/>
                </a:tc>
                <a:tc>
                  <a:txBody>
                    <a:bodyPr/>
                    <a:lstStyle/>
                    <a:p>
                      <a:pPr algn="ctr"/>
                      <a:r>
                        <a:rPr lang="zh-TW" altLang="en-US" sz="1800" dirty="0">
                          <a:latin typeface="標楷體" pitchFamily="65" charset="-120"/>
                          <a:ea typeface="標楷體" pitchFamily="65" charset="-120"/>
                        </a:rPr>
                        <a:t>參與家數</a:t>
                      </a:r>
                    </a:p>
                  </a:txBody>
                  <a:tcPr marT="45718" marB="45718" anchor="ctr"/>
                </a:tc>
                <a:tc>
                  <a:txBody>
                    <a:bodyPr/>
                    <a:lstStyle/>
                    <a:p>
                      <a:pPr algn="ctr"/>
                      <a:r>
                        <a:rPr lang="zh-TW" altLang="en-US" sz="1800" dirty="0">
                          <a:latin typeface="標楷體" pitchFamily="65" charset="-120"/>
                          <a:ea typeface="標楷體" pitchFamily="65" charset="-120"/>
                        </a:rPr>
                        <a:t>申報家數</a:t>
                      </a:r>
                    </a:p>
                  </a:txBody>
                  <a:tcPr marT="45718" marB="45718" anchor="ctr"/>
                </a:tc>
                <a:tc>
                  <a:txBody>
                    <a:bodyPr/>
                    <a:lstStyle/>
                    <a:p>
                      <a:pPr algn="ctr"/>
                      <a:r>
                        <a:rPr lang="zh-TW" altLang="en-US" sz="1800" dirty="0">
                          <a:latin typeface="標楷體" pitchFamily="65" charset="-120"/>
                          <a:ea typeface="標楷體" pitchFamily="65" charset="-120"/>
                        </a:rPr>
                        <a:t>參與家數</a:t>
                      </a:r>
                    </a:p>
                  </a:txBody>
                  <a:tcPr marT="45718" marB="45718" anchor="ctr"/>
                </a:tc>
                <a:tc>
                  <a:txBody>
                    <a:bodyPr/>
                    <a:lstStyle/>
                    <a:p>
                      <a:pPr algn="ctr"/>
                      <a:r>
                        <a:rPr lang="zh-TW" altLang="en-US" sz="1800" dirty="0">
                          <a:latin typeface="標楷體" pitchFamily="65" charset="-120"/>
                          <a:ea typeface="標楷體" pitchFamily="65" charset="-120"/>
                        </a:rPr>
                        <a:t>申報家數</a:t>
                      </a:r>
                    </a:p>
                  </a:txBody>
                  <a:tcPr marT="45718" marB="45718" anchor="ctr"/>
                </a:tc>
                <a:tc vMerge="1">
                  <a:txBody>
                    <a:bodyPr/>
                    <a:lstStyle/>
                    <a:p>
                      <a:pPr algn="ctr"/>
                      <a:endParaRPr lang="zh-TW" altLang="en-US" dirty="0">
                        <a:latin typeface="標楷體" pitchFamily="65" charset="-120"/>
                        <a:ea typeface="標楷體" pitchFamily="65" charset="-120"/>
                      </a:endParaRPr>
                    </a:p>
                  </a:txBody>
                  <a:tcPr anchor="ctr"/>
                </a:tc>
                <a:extLst>
                  <a:ext uri="{0D108BD9-81ED-4DB2-BD59-A6C34878D82A}">
                    <a16:rowId xmlns:a16="http://schemas.microsoft.com/office/drawing/2014/main" val="10001"/>
                  </a:ext>
                </a:extLst>
              </a:tr>
              <a:tr h="572140">
                <a:tc>
                  <a:txBody>
                    <a:bodyPr/>
                    <a:lstStyle/>
                    <a:p>
                      <a:pPr algn="ctr"/>
                      <a:r>
                        <a:rPr lang="zh-TW" altLang="en-US" sz="2000" dirty="0">
                          <a:latin typeface="Times New Roman" pitchFamily="18" charset="0"/>
                          <a:ea typeface="標楷體" pitchFamily="65" charset="-120"/>
                          <a:cs typeface="Times New Roman" pitchFamily="18" charset="0"/>
                        </a:rPr>
                        <a:t>糖尿病</a:t>
                      </a:r>
                    </a:p>
                  </a:txBody>
                  <a:tcPr marT="45718" marB="45718" anchor="ctr"/>
                </a:tc>
                <a:tc>
                  <a:txBody>
                    <a:bodyPr/>
                    <a:lstStyle/>
                    <a:p>
                      <a:pPr algn="r"/>
                      <a:r>
                        <a:rPr lang="en-US" altLang="zh-TW" sz="2000" dirty="0">
                          <a:latin typeface="Times New Roman" pitchFamily="18" charset="0"/>
                          <a:ea typeface="標楷體" pitchFamily="65" charset="-120"/>
                          <a:cs typeface="Times New Roman" pitchFamily="18" charset="0"/>
                        </a:rPr>
                        <a:t>19</a:t>
                      </a:r>
                      <a:endParaRPr lang="zh-TW" altLang="en-US" sz="2000" dirty="0">
                        <a:latin typeface="Times New Roman" pitchFamily="18" charset="0"/>
                        <a:ea typeface="標楷體" pitchFamily="65" charset="-120"/>
                        <a:cs typeface="Times New Roman" pitchFamily="18" charset="0"/>
                      </a:endParaRPr>
                    </a:p>
                  </a:txBody>
                  <a:tcPr marT="45718" marB="45718" anchor="ctr"/>
                </a:tc>
                <a:tc>
                  <a:txBody>
                    <a:bodyPr/>
                    <a:lstStyle/>
                    <a:p>
                      <a:pPr algn="r"/>
                      <a:r>
                        <a:rPr lang="en-US" altLang="zh-TW" sz="2000" dirty="0">
                          <a:latin typeface="Times New Roman" pitchFamily="18" charset="0"/>
                          <a:ea typeface="標楷體" pitchFamily="65" charset="-120"/>
                          <a:cs typeface="Times New Roman" pitchFamily="18" charset="0"/>
                        </a:rPr>
                        <a:t>20</a:t>
                      </a:r>
                      <a:endParaRPr lang="zh-TW" altLang="en-US" sz="2000" dirty="0">
                        <a:latin typeface="Times New Roman" pitchFamily="18" charset="0"/>
                        <a:ea typeface="標楷體" pitchFamily="65" charset="-120"/>
                        <a:cs typeface="Times New Roman" pitchFamily="18" charset="0"/>
                      </a:endParaRPr>
                    </a:p>
                  </a:txBody>
                  <a:tcPr marT="45718" marB="45718" anchor="ctr"/>
                </a:tc>
                <a:tc>
                  <a:txBody>
                    <a:bodyPr/>
                    <a:lstStyle/>
                    <a:p>
                      <a:pPr algn="r"/>
                      <a:r>
                        <a:rPr lang="en-US" altLang="zh-TW" sz="2000" dirty="0">
                          <a:latin typeface="Times New Roman" pitchFamily="18" charset="0"/>
                          <a:ea typeface="標楷體" pitchFamily="65" charset="-120"/>
                          <a:cs typeface="Times New Roman" pitchFamily="18" charset="0"/>
                        </a:rPr>
                        <a:t>73</a:t>
                      </a:r>
                      <a:endParaRPr lang="zh-TW" altLang="en-US" sz="2000" dirty="0">
                        <a:latin typeface="Times New Roman" pitchFamily="18" charset="0"/>
                        <a:ea typeface="標楷體" pitchFamily="65" charset="-120"/>
                        <a:cs typeface="Times New Roman" pitchFamily="18" charset="0"/>
                      </a:endParaRPr>
                    </a:p>
                  </a:txBody>
                  <a:tcPr marT="45718" marB="45718" anchor="ctr"/>
                </a:tc>
                <a:tc>
                  <a:txBody>
                    <a:bodyPr/>
                    <a:lstStyle/>
                    <a:p>
                      <a:pPr algn="r"/>
                      <a:r>
                        <a:rPr lang="en-US" altLang="zh-TW" sz="2000" dirty="0">
                          <a:latin typeface="Times New Roman" pitchFamily="18" charset="0"/>
                          <a:ea typeface="標楷體" pitchFamily="65" charset="-120"/>
                          <a:cs typeface="Times New Roman" pitchFamily="18" charset="0"/>
                        </a:rPr>
                        <a:t>77</a:t>
                      </a:r>
                      <a:endParaRPr lang="zh-TW" altLang="en-US" sz="2000" dirty="0">
                        <a:latin typeface="Times New Roman" pitchFamily="18" charset="0"/>
                        <a:ea typeface="標楷體" pitchFamily="65" charset="-120"/>
                        <a:cs typeface="Times New Roman" pitchFamily="18" charset="0"/>
                      </a:endParaRPr>
                    </a:p>
                  </a:txBody>
                  <a:tcPr marT="45718" marB="45718" anchor="ctr"/>
                </a:tc>
                <a:tc>
                  <a:txBody>
                    <a:bodyPr/>
                    <a:lstStyle/>
                    <a:p>
                      <a:pPr algn="r"/>
                      <a:r>
                        <a:rPr lang="en-US" altLang="zh-TW" sz="2000" dirty="0">
                          <a:latin typeface="Times New Roman" pitchFamily="18" charset="0"/>
                          <a:ea typeface="標楷體" pitchFamily="65" charset="-120"/>
                          <a:cs typeface="Times New Roman" pitchFamily="18" charset="0"/>
                        </a:rPr>
                        <a:t>111</a:t>
                      </a:r>
                      <a:endParaRPr lang="zh-TW" altLang="en-US" sz="2000" dirty="0">
                        <a:latin typeface="Times New Roman" pitchFamily="18" charset="0"/>
                        <a:ea typeface="標楷體" pitchFamily="65" charset="-120"/>
                        <a:cs typeface="Times New Roman" pitchFamily="18" charset="0"/>
                      </a:endParaRPr>
                    </a:p>
                  </a:txBody>
                  <a:tcPr marT="45718" marB="45718" anchor="ctr"/>
                </a:tc>
                <a:tc>
                  <a:txBody>
                    <a:bodyPr/>
                    <a:lstStyle/>
                    <a:p>
                      <a:pPr algn="r"/>
                      <a:r>
                        <a:rPr lang="en-US" altLang="zh-TW" sz="2000" dirty="0">
                          <a:latin typeface="Times New Roman" pitchFamily="18" charset="0"/>
                          <a:ea typeface="標楷體" pitchFamily="65" charset="-120"/>
                          <a:cs typeface="Times New Roman" pitchFamily="18" charset="0"/>
                        </a:rPr>
                        <a:t>356</a:t>
                      </a:r>
                      <a:endParaRPr lang="zh-TW" altLang="en-US" sz="2000" dirty="0">
                        <a:latin typeface="Times New Roman" pitchFamily="18" charset="0"/>
                        <a:ea typeface="標楷體" pitchFamily="65" charset="-120"/>
                        <a:cs typeface="Times New Roman" pitchFamily="18" charset="0"/>
                      </a:endParaRPr>
                    </a:p>
                  </a:txBody>
                  <a:tcPr marT="45718" marB="45718" anchor="ctr"/>
                </a:tc>
                <a:tc>
                  <a:txBody>
                    <a:bodyPr/>
                    <a:lstStyle/>
                    <a:p>
                      <a:pPr algn="r"/>
                      <a:r>
                        <a:rPr lang="en-US" altLang="zh-TW" sz="2000" dirty="0">
                          <a:solidFill>
                            <a:schemeClr val="tx1"/>
                          </a:solidFill>
                          <a:latin typeface="Times New Roman" pitchFamily="18" charset="0"/>
                          <a:ea typeface="標楷體" pitchFamily="65" charset="-120"/>
                          <a:cs typeface="Times New Roman" pitchFamily="18" charset="0"/>
                        </a:rPr>
                        <a:t>399</a:t>
                      </a:r>
                      <a:endParaRPr lang="zh-TW" altLang="en-US" sz="2000" dirty="0">
                        <a:solidFill>
                          <a:schemeClr val="tx1"/>
                        </a:solidFill>
                        <a:latin typeface="Times New Roman" pitchFamily="18" charset="0"/>
                        <a:ea typeface="標楷體" pitchFamily="65" charset="-120"/>
                        <a:cs typeface="Times New Roman" pitchFamily="18" charset="0"/>
                      </a:endParaRPr>
                    </a:p>
                  </a:txBody>
                  <a:tcPr marT="45718" marB="45718" anchor="ctr"/>
                </a:tc>
                <a:tc>
                  <a:txBody>
                    <a:bodyPr/>
                    <a:lstStyle/>
                    <a:p>
                      <a:pPr algn="r"/>
                      <a:r>
                        <a:rPr lang="en-US" altLang="zh-TW" sz="2000" dirty="0">
                          <a:solidFill>
                            <a:schemeClr val="tx1"/>
                          </a:solidFill>
                          <a:latin typeface="Times New Roman" pitchFamily="18" charset="0"/>
                          <a:ea typeface="標楷體" pitchFamily="65" charset="-120"/>
                          <a:cs typeface="Times New Roman" pitchFamily="18" charset="0"/>
                        </a:rPr>
                        <a:t>7667</a:t>
                      </a:r>
                      <a:endParaRPr lang="zh-TW" altLang="en-US" sz="2000" dirty="0">
                        <a:solidFill>
                          <a:schemeClr val="tx1"/>
                        </a:solidFill>
                        <a:latin typeface="Times New Roman" pitchFamily="18" charset="0"/>
                        <a:ea typeface="標楷體" pitchFamily="65" charset="-120"/>
                        <a:cs typeface="Times New Roman" pitchFamily="18" charset="0"/>
                      </a:endParaRPr>
                    </a:p>
                  </a:txBody>
                  <a:tcPr marT="45718" marB="45718" anchor="ctr"/>
                </a:tc>
                <a:tc>
                  <a:txBody>
                    <a:bodyPr/>
                    <a:lstStyle/>
                    <a:p>
                      <a:pPr algn="r"/>
                      <a:r>
                        <a:rPr lang="en-US" altLang="zh-TW" sz="2000" dirty="0">
                          <a:solidFill>
                            <a:schemeClr val="tx1"/>
                          </a:solidFill>
                          <a:latin typeface="Times New Roman" pitchFamily="18" charset="0"/>
                          <a:ea typeface="標楷體" pitchFamily="65" charset="-120"/>
                          <a:cs typeface="Times New Roman" pitchFamily="18" charset="0"/>
                        </a:rPr>
                        <a:t>602</a:t>
                      </a:r>
                      <a:endParaRPr lang="zh-TW" altLang="en-US" sz="2000" dirty="0">
                        <a:solidFill>
                          <a:schemeClr val="tx1"/>
                        </a:solidFill>
                        <a:latin typeface="Times New Roman" pitchFamily="18" charset="0"/>
                        <a:ea typeface="標楷體" pitchFamily="65" charset="-120"/>
                        <a:cs typeface="Times New Roman" pitchFamily="18" charset="0"/>
                      </a:endParaRPr>
                    </a:p>
                  </a:txBody>
                  <a:tcPr marT="45718" marB="45718" anchor="ctr"/>
                </a:tc>
                <a:tc>
                  <a:txBody>
                    <a:bodyPr/>
                    <a:lstStyle/>
                    <a:p>
                      <a:pPr algn="r"/>
                      <a:r>
                        <a:rPr lang="en-US" altLang="zh-TW" sz="2000" dirty="0">
                          <a:solidFill>
                            <a:schemeClr val="tx1"/>
                          </a:solidFill>
                          <a:latin typeface="Times New Roman" pitchFamily="18" charset="0"/>
                          <a:ea typeface="標楷體" pitchFamily="65" charset="-120"/>
                          <a:cs typeface="Times New Roman" pitchFamily="18" charset="0"/>
                        </a:rPr>
                        <a:t>8120</a:t>
                      </a:r>
                      <a:endParaRPr lang="zh-TW" altLang="en-US" sz="2000" dirty="0">
                        <a:solidFill>
                          <a:schemeClr val="tx1"/>
                        </a:solidFill>
                        <a:latin typeface="Times New Roman" pitchFamily="18" charset="0"/>
                        <a:ea typeface="標楷體" pitchFamily="65" charset="-120"/>
                        <a:cs typeface="Times New Roman" pitchFamily="18" charset="0"/>
                      </a:endParaRPr>
                    </a:p>
                  </a:txBody>
                  <a:tcPr marT="45718" marB="45718" anchor="ctr"/>
                </a:tc>
                <a:tc>
                  <a:txBody>
                    <a:bodyPr/>
                    <a:lstStyle/>
                    <a:p>
                      <a:pPr algn="r"/>
                      <a:r>
                        <a:rPr lang="en-US" altLang="zh-TW" sz="2000" dirty="0">
                          <a:solidFill>
                            <a:schemeClr val="tx1"/>
                          </a:solidFill>
                          <a:latin typeface="Times New Roman" pitchFamily="18" charset="0"/>
                          <a:ea typeface="標楷體" pitchFamily="65" charset="-120"/>
                          <a:cs typeface="Times New Roman" pitchFamily="18" charset="0"/>
                        </a:rPr>
                        <a:t>7%</a:t>
                      </a:r>
                      <a:endParaRPr lang="zh-TW" altLang="en-US" sz="2000" dirty="0">
                        <a:solidFill>
                          <a:schemeClr val="tx1"/>
                        </a:solidFill>
                        <a:latin typeface="Times New Roman" pitchFamily="18" charset="0"/>
                        <a:ea typeface="標楷體" pitchFamily="65" charset="-120"/>
                        <a:cs typeface="Times New Roman" pitchFamily="18" charset="0"/>
                      </a:endParaRPr>
                    </a:p>
                  </a:txBody>
                  <a:tcPr marT="45718" marB="45718" anchor="ctr"/>
                </a:tc>
                <a:extLst>
                  <a:ext uri="{0D108BD9-81ED-4DB2-BD59-A6C34878D82A}">
                    <a16:rowId xmlns:a16="http://schemas.microsoft.com/office/drawing/2014/main" val="10002"/>
                  </a:ext>
                </a:extLst>
              </a:tr>
              <a:tr h="573053">
                <a:tc>
                  <a:txBody>
                    <a:bodyPr/>
                    <a:lstStyle/>
                    <a:p>
                      <a:pPr algn="ctr"/>
                      <a:r>
                        <a:rPr lang="zh-TW" altLang="en-US" sz="2000" dirty="0">
                          <a:latin typeface="Times New Roman" pitchFamily="18" charset="0"/>
                          <a:ea typeface="標楷體" pitchFamily="65" charset="-120"/>
                          <a:cs typeface="Times New Roman" pitchFamily="18" charset="0"/>
                        </a:rPr>
                        <a:t>氣喘</a:t>
                      </a:r>
                    </a:p>
                  </a:txBody>
                  <a:tcPr marT="45718" marB="45718" anchor="ctr"/>
                </a:tc>
                <a:tc>
                  <a:txBody>
                    <a:bodyPr/>
                    <a:lstStyle/>
                    <a:p>
                      <a:pPr algn="r"/>
                      <a:r>
                        <a:rPr lang="en-US" altLang="zh-TW" sz="2000" dirty="0">
                          <a:latin typeface="Times New Roman" pitchFamily="18" charset="0"/>
                          <a:ea typeface="標楷體" pitchFamily="65" charset="-120"/>
                          <a:cs typeface="Times New Roman" pitchFamily="18" charset="0"/>
                        </a:rPr>
                        <a:t>14</a:t>
                      </a:r>
                      <a:endParaRPr lang="zh-TW" altLang="en-US" sz="2000" dirty="0">
                        <a:latin typeface="Times New Roman" pitchFamily="18" charset="0"/>
                        <a:ea typeface="標楷體" pitchFamily="65" charset="-120"/>
                        <a:cs typeface="Times New Roman" pitchFamily="18" charset="0"/>
                      </a:endParaRPr>
                    </a:p>
                  </a:txBody>
                  <a:tcPr marT="45718" marB="45718" anchor="ctr"/>
                </a:tc>
                <a:tc>
                  <a:txBody>
                    <a:bodyPr/>
                    <a:lstStyle/>
                    <a:p>
                      <a:pPr algn="r"/>
                      <a:r>
                        <a:rPr lang="en-US" altLang="zh-TW" sz="2000" dirty="0">
                          <a:latin typeface="Times New Roman" pitchFamily="18" charset="0"/>
                          <a:ea typeface="標楷體" pitchFamily="65" charset="-120"/>
                          <a:cs typeface="Times New Roman" pitchFamily="18" charset="0"/>
                        </a:rPr>
                        <a:t>19</a:t>
                      </a:r>
                      <a:endParaRPr lang="zh-TW" altLang="en-US" sz="2000" dirty="0">
                        <a:latin typeface="Times New Roman" pitchFamily="18" charset="0"/>
                        <a:ea typeface="標楷體" pitchFamily="65" charset="-120"/>
                        <a:cs typeface="Times New Roman" pitchFamily="18" charset="0"/>
                      </a:endParaRPr>
                    </a:p>
                  </a:txBody>
                  <a:tcPr marT="45718" marB="45718" anchor="ctr"/>
                </a:tc>
                <a:tc>
                  <a:txBody>
                    <a:bodyPr/>
                    <a:lstStyle/>
                    <a:p>
                      <a:pPr algn="r"/>
                      <a:r>
                        <a:rPr lang="en-US" altLang="zh-TW" sz="2000" dirty="0">
                          <a:latin typeface="Times New Roman" pitchFamily="18" charset="0"/>
                          <a:ea typeface="標楷體" pitchFamily="65" charset="-120"/>
                          <a:cs typeface="Times New Roman" pitchFamily="18" charset="0"/>
                        </a:rPr>
                        <a:t>47</a:t>
                      </a:r>
                      <a:endParaRPr lang="zh-TW" altLang="en-US" sz="2000" dirty="0">
                        <a:latin typeface="Times New Roman" pitchFamily="18" charset="0"/>
                        <a:ea typeface="標楷體" pitchFamily="65" charset="-120"/>
                        <a:cs typeface="Times New Roman" pitchFamily="18" charset="0"/>
                      </a:endParaRPr>
                    </a:p>
                  </a:txBody>
                  <a:tcPr marT="45718" marB="45718" anchor="ctr"/>
                </a:tc>
                <a:tc>
                  <a:txBody>
                    <a:bodyPr/>
                    <a:lstStyle/>
                    <a:p>
                      <a:pPr algn="r"/>
                      <a:r>
                        <a:rPr lang="en-US" altLang="zh-TW" sz="2000" dirty="0">
                          <a:latin typeface="Times New Roman" pitchFamily="18" charset="0"/>
                          <a:ea typeface="標楷體" pitchFamily="65" charset="-120"/>
                          <a:cs typeface="Times New Roman" pitchFamily="18" charset="0"/>
                        </a:rPr>
                        <a:t>75</a:t>
                      </a:r>
                      <a:endParaRPr lang="zh-TW" altLang="en-US" sz="2000" dirty="0">
                        <a:latin typeface="Times New Roman" pitchFamily="18" charset="0"/>
                        <a:ea typeface="標楷體" pitchFamily="65" charset="-120"/>
                        <a:cs typeface="Times New Roman" pitchFamily="18" charset="0"/>
                      </a:endParaRPr>
                    </a:p>
                  </a:txBody>
                  <a:tcPr marT="45718" marB="45718" anchor="ctr"/>
                </a:tc>
                <a:tc>
                  <a:txBody>
                    <a:bodyPr/>
                    <a:lstStyle/>
                    <a:p>
                      <a:pPr algn="r"/>
                      <a:r>
                        <a:rPr lang="en-US" altLang="zh-TW" sz="2000" dirty="0">
                          <a:latin typeface="Times New Roman" pitchFamily="18" charset="0"/>
                          <a:ea typeface="標楷體" pitchFamily="65" charset="-120"/>
                          <a:cs typeface="Times New Roman" pitchFamily="18" charset="0"/>
                        </a:rPr>
                        <a:t>41</a:t>
                      </a:r>
                      <a:endParaRPr lang="zh-TW" altLang="en-US" sz="2000" dirty="0">
                        <a:latin typeface="Times New Roman" pitchFamily="18" charset="0"/>
                        <a:ea typeface="標楷體" pitchFamily="65" charset="-120"/>
                        <a:cs typeface="Times New Roman" pitchFamily="18" charset="0"/>
                      </a:endParaRPr>
                    </a:p>
                  </a:txBody>
                  <a:tcPr marT="45718" marB="45718" anchor="ctr"/>
                </a:tc>
                <a:tc>
                  <a:txBody>
                    <a:bodyPr/>
                    <a:lstStyle/>
                    <a:p>
                      <a:pPr algn="r"/>
                      <a:r>
                        <a:rPr lang="en-US" altLang="zh-TW" sz="2000" dirty="0">
                          <a:latin typeface="Times New Roman" pitchFamily="18" charset="0"/>
                          <a:ea typeface="標楷體" pitchFamily="65" charset="-120"/>
                          <a:cs typeface="Times New Roman" pitchFamily="18" charset="0"/>
                        </a:rPr>
                        <a:t>351</a:t>
                      </a:r>
                      <a:endParaRPr lang="zh-TW" altLang="en-US" sz="2000" dirty="0">
                        <a:latin typeface="Times New Roman" pitchFamily="18" charset="0"/>
                        <a:ea typeface="標楷體" pitchFamily="65" charset="-120"/>
                        <a:cs typeface="Times New Roman" pitchFamily="18" charset="0"/>
                      </a:endParaRPr>
                    </a:p>
                  </a:txBody>
                  <a:tcPr marT="45718" marB="45718" anchor="ctr"/>
                </a:tc>
                <a:tc>
                  <a:txBody>
                    <a:bodyPr/>
                    <a:lstStyle/>
                    <a:p>
                      <a:pPr algn="r"/>
                      <a:r>
                        <a:rPr lang="en-US" altLang="zh-TW" sz="2000" kern="1200" dirty="0">
                          <a:solidFill>
                            <a:schemeClr val="tx1"/>
                          </a:solidFill>
                          <a:latin typeface="Times New Roman" pitchFamily="18" charset="0"/>
                          <a:ea typeface="標楷體" pitchFamily="65" charset="-120"/>
                          <a:cs typeface="Times New Roman" pitchFamily="18" charset="0"/>
                        </a:rPr>
                        <a:t>754</a:t>
                      </a:r>
                      <a:endParaRPr lang="zh-TW" altLang="en-US" sz="2000" kern="1200" dirty="0">
                        <a:solidFill>
                          <a:schemeClr val="tx1"/>
                        </a:solidFill>
                        <a:latin typeface="Times New Roman" pitchFamily="18" charset="0"/>
                        <a:ea typeface="標楷體" pitchFamily="65" charset="-120"/>
                        <a:cs typeface="Times New Roman" pitchFamily="18" charset="0"/>
                      </a:endParaRPr>
                    </a:p>
                  </a:txBody>
                  <a:tcPr marT="45718" marB="45718" anchor="ctr"/>
                </a:tc>
                <a:tc>
                  <a:txBody>
                    <a:bodyPr/>
                    <a:lstStyle/>
                    <a:p>
                      <a:pPr algn="r"/>
                      <a:r>
                        <a:rPr lang="en-US" altLang="zh-TW" sz="2000" kern="1200" dirty="0">
                          <a:solidFill>
                            <a:schemeClr val="tx1"/>
                          </a:solidFill>
                          <a:latin typeface="Times New Roman" pitchFamily="18" charset="0"/>
                          <a:ea typeface="標楷體" pitchFamily="65" charset="-120"/>
                          <a:cs typeface="Times New Roman" pitchFamily="18" charset="0"/>
                        </a:rPr>
                        <a:t>6665</a:t>
                      </a:r>
                      <a:endParaRPr lang="zh-TW" altLang="en-US" sz="2000" kern="1200" dirty="0">
                        <a:solidFill>
                          <a:schemeClr val="tx1"/>
                        </a:solidFill>
                        <a:latin typeface="Times New Roman" pitchFamily="18" charset="0"/>
                        <a:ea typeface="標楷體" pitchFamily="65" charset="-120"/>
                        <a:cs typeface="Times New Roman" pitchFamily="18" charset="0"/>
                      </a:endParaRPr>
                    </a:p>
                  </a:txBody>
                  <a:tcPr marT="45718" marB="45718" anchor="ctr"/>
                </a:tc>
                <a:tc>
                  <a:txBody>
                    <a:bodyPr/>
                    <a:lstStyle/>
                    <a:p>
                      <a:pPr algn="r"/>
                      <a:r>
                        <a:rPr lang="en-US" altLang="zh-TW" sz="2000" kern="1200" dirty="0">
                          <a:solidFill>
                            <a:schemeClr val="tx1"/>
                          </a:solidFill>
                          <a:latin typeface="Times New Roman" pitchFamily="18" charset="0"/>
                          <a:ea typeface="標楷體" pitchFamily="65" charset="-120"/>
                          <a:cs typeface="Times New Roman" pitchFamily="18" charset="0"/>
                        </a:rPr>
                        <a:t>856</a:t>
                      </a:r>
                      <a:endParaRPr lang="zh-TW" altLang="en-US" sz="2000" kern="1200" dirty="0">
                        <a:solidFill>
                          <a:schemeClr val="tx1"/>
                        </a:solidFill>
                        <a:latin typeface="Times New Roman" pitchFamily="18" charset="0"/>
                        <a:ea typeface="標楷體" pitchFamily="65" charset="-120"/>
                        <a:cs typeface="Times New Roman" pitchFamily="18" charset="0"/>
                      </a:endParaRPr>
                    </a:p>
                  </a:txBody>
                  <a:tcPr marT="45718" marB="45718" anchor="ctr"/>
                </a:tc>
                <a:tc>
                  <a:txBody>
                    <a:bodyPr/>
                    <a:lstStyle/>
                    <a:p>
                      <a:pPr algn="r"/>
                      <a:r>
                        <a:rPr lang="en-US" altLang="zh-TW" sz="2000" kern="1200" dirty="0">
                          <a:solidFill>
                            <a:schemeClr val="tx1"/>
                          </a:solidFill>
                          <a:latin typeface="Times New Roman" pitchFamily="18" charset="0"/>
                          <a:ea typeface="標楷體" pitchFamily="65" charset="-120"/>
                          <a:cs typeface="Times New Roman" pitchFamily="18" charset="0"/>
                        </a:rPr>
                        <a:t>7110</a:t>
                      </a:r>
                      <a:endParaRPr lang="zh-TW" altLang="en-US" sz="2000" kern="1200" dirty="0">
                        <a:solidFill>
                          <a:schemeClr val="tx1"/>
                        </a:solidFill>
                        <a:latin typeface="Times New Roman" pitchFamily="18" charset="0"/>
                        <a:ea typeface="標楷體" pitchFamily="65" charset="-120"/>
                        <a:cs typeface="Times New Roman" pitchFamily="18" charset="0"/>
                      </a:endParaRPr>
                    </a:p>
                  </a:txBody>
                  <a:tcPr marT="45718" marB="45718" anchor="ctr"/>
                </a:tc>
                <a:tc>
                  <a:txBody>
                    <a:bodyPr/>
                    <a:lstStyle/>
                    <a:p>
                      <a:pPr algn="r"/>
                      <a:r>
                        <a:rPr lang="en-US" altLang="zh-TW" sz="1800" kern="1200" dirty="0">
                          <a:solidFill>
                            <a:schemeClr val="tx1"/>
                          </a:solidFill>
                          <a:latin typeface="Times New Roman" pitchFamily="18" charset="0"/>
                          <a:ea typeface="標楷體" pitchFamily="65" charset="-120"/>
                          <a:cs typeface="Times New Roman" pitchFamily="18" charset="0"/>
                        </a:rPr>
                        <a:t>12%</a:t>
                      </a:r>
                      <a:endParaRPr lang="zh-TW" altLang="en-US" sz="1800" kern="1200" dirty="0">
                        <a:solidFill>
                          <a:schemeClr val="tx1"/>
                        </a:solidFill>
                        <a:latin typeface="Times New Roman" pitchFamily="18" charset="0"/>
                        <a:ea typeface="標楷體" pitchFamily="65" charset="-120"/>
                        <a:cs typeface="Times New Roman" pitchFamily="18" charset="0"/>
                      </a:endParaRPr>
                    </a:p>
                  </a:txBody>
                  <a:tcPr marT="45718" marB="45718" anchor="ctr"/>
                </a:tc>
                <a:extLst>
                  <a:ext uri="{0D108BD9-81ED-4DB2-BD59-A6C34878D82A}">
                    <a16:rowId xmlns:a16="http://schemas.microsoft.com/office/drawing/2014/main" val="10003"/>
                  </a:ext>
                </a:extLst>
              </a:tr>
              <a:tr h="526544">
                <a:tc>
                  <a:txBody>
                    <a:bodyPr/>
                    <a:lstStyle/>
                    <a:p>
                      <a:pPr algn="ctr"/>
                      <a:r>
                        <a:rPr lang="zh-TW" altLang="en-US" sz="2000" dirty="0">
                          <a:latin typeface="Times New Roman" pitchFamily="18" charset="0"/>
                          <a:ea typeface="標楷體" pitchFamily="65" charset="-120"/>
                          <a:cs typeface="Times New Roman" pitchFamily="18" charset="0"/>
                        </a:rPr>
                        <a:t>乳癌</a:t>
                      </a:r>
                    </a:p>
                  </a:txBody>
                  <a:tcPr marT="45718" marB="45718" anchor="ctr"/>
                </a:tc>
                <a:tc>
                  <a:txBody>
                    <a:bodyPr/>
                    <a:lstStyle/>
                    <a:p>
                      <a:pPr algn="r"/>
                      <a:r>
                        <a:rPr lang="en-US" altLang="zh-TW" sz="2000" dirty="0">
                          <a:latin typeface="Times New Roman" pitchFamily="18" charset="0"/>
                          <a:ea typeface="標楷體" pitchFamily="65" charset="-120"/>
                          <a:cs typeface="Times New Roman" pitchFamily="18" charset="0"/>
                        </a:rPr>
                        <a:t>3</a:t>
                      </a:r>
                      <a:endParaRPr lang="zh-TW" altLang="en-US" sz="2000" dirty="0">
                        <a:latin typeface="Times New Roman" pitchFamily="18" charset="0"/>
                        <a:ea typeface="標楷體" pitchFamily="65" charset="-120"/>
                        <a:cs typeface="Times New Roman" pitchFamily="18" charset="0"/>
                      </a:endParaRPr>
                    </a:p>
                  </a:txBody>
                  <a:tcPr marT="45718" marB="45718" anchor="ctr"/>
                </a:tc>
                <a:tc>
                  <a:txBody>
                    <a:bodyPr/>
                    <a:lstStyle/>
                    <a:p>
                      <a:pPr algn="r"/>
                      <a:r>
                        <a:rPr lang="en-US" altLang="zh-TW" sz="2000" dirty="0">
                          <a:latin typeface="Times New Roman" pitchFamily="18" charset="0"/>
                          <a:ea typeface="標楷體" pitchFamily="65" charset="-120"/>
                          <a:cs typeface="Times New Roman" pitchFamily="18" charset="0"/>
                        </a:rPr>
                        <a:t>19</a:t>
                      </a:r>
                      <a:endParaRPr lang="zh-TW" altLang="en-US" sz="2000" dirty="0">
                        <a:latin typeface="Times New Roman" pitchFamily="18" charset="0"/>
                        <a:ea typeface="標楷體" pitchFamily="65" charset="-120"/>
                        <a:cs typeface="Times New Roman" pitchFamily="18" charset="0"/>
                      </a:endParaRPr>
                    </a:p>
                  </a:txBody>
                  <a:tcPr marT="45718" marB="45718" anchor="ctr"/>
                </a:tc>
                <a:tc>
                  <a:txBody>
                    <a:bodyPr/>
                    <a:lstStyle/>
                    <a:p>
                      <a:pPr algn="r"/>
                      <a:r>
                        <a:rPr lang="en-US" altLang="zh-TW" sz="2000" dirty="0">
                          <a:latin typeface="Times New Roman" pitchFamily="18" charset="0"/>
                          <a:ea typeface="標楷體" pitchFamily="65" charset="-120"/>
                          <a:cs typeface="Times New Roman" pitchFamily="18" charset="0"/>
                        </a:rPr>
                        <a:t>3</a:t>
                      </a:r>
                      <a:endParaRPr lang="zh-TW" altLang="en-US" sz="2000" dirty="0">
                        <a:latin typeface="Times New Roman" pitchFamily="18" charset="0"/>
                        <a:ea typeface="標楷體" pitchFamily="65" charset="-120"/>
                        <a:cs typeface="Times New Roman" pitchFamily="18" charset="0"/>
                      </a:endParaRPr>
                    </a:p>
                  </a:txBody>
                  <a:tcPr marT="45718" marB="45718" anchor="ctr"/>
                </a:tc>
                <a:tc>
                  <a:txBody>
                    <a:bodyPr/>
                    <a:lstStyle/>
                    <a:p>
                      <a:pPr algn="r"/>
                      <a:r>
                        <a:rPr lang="en-US" altLang="zh-TW" sz="2000" dirty="0">
                          <a:latin typeface="Times New Roman" pitchFamily="18" charset="0"/>
                          <a:ea typeface="標楷體" pitchFamily="65" charset="-120"/>
                          <a:cs typeface="Times New Roman" pitchFamily="18" charset="0"/>
                        </a:rPr>
                        <a:t>74</a:t>
                      </a:r>
                      <a:endParaRPr lang="zh-TW" altLang="en-US" sz="2000" dirty="0">
                        <a:latin typeface="Times New Roman" pitchFamily="18" charset="0"/>
                        <a:ea typeface="標楷體" pitchFamily="65" charset="-120"/>
                        <a:cs typeface="Times New Roman" pitchFamily="18" charset="0"/>
                      </a:endParaRPr>
                    </a:p>
                  </a:txBody>
                  <a:tcPr marT="45718" marB="45718" anchor="ctr"/>
                </a:tc>
                <a:tc>
                  <a:txBody>
                    <a:bodyPr/>
                    <a:lstStyle/>
                    <a:p>
                      <a:pPr algn="r"/>
                      <a:r>
                        <a:rPr lang="en-US" altLang="zh-TW" sz="2000" dirty="0">
                          <a:latin typeface="Times New Roman" pitchFamily="18" charset="0"/>
                          <a:ea typeface="標楷體" pitchFamily="65" charset="-120"/>
                          <a:cs typeface="Times New Roman" pitchFamily="18" charset="0"/>
                        </a:rPr>
                        <a:t>0</a:t>
                      </a:r>
                      <a:endParaRPr lang="zh-TW" altLang="en-US" sz="2000" dirty="0">
                        <a:latin typeface="Times New Roman" pitchFamily="18" charset="0"/>
                        <a:ea typeface="標楷體" pitchFamily="65" charset="-120"/>
                        <a:cs typeface="Times New Roman" pitchFamily="18" charset="0"/>
                      </a:endParaRPr>
                    </a:p>
                  </a:txBody>
                  <a:tcPr marT="45718" marB="45718" anchor="ctr"/>
                </a:tc>
                <a:tc>
                  <a:txBody>
                    <a:bodyPr/>
                    <a:lstStyle/>
                    <a:p>
                      <a:pPr algn="r"/>
                      <a:r>
                        <a:rPr lang="en-US" altLang="zh-TW" sz="2000" dirty="0">
                          <a:latin typeface="Times New Roman" pitchFamily="18" charset="0"/>
                          <a:ea typeface="標楷體" pitchFamily="65" charset="-120"/>
                          <a:cs typeface="Times New Roman" pitchFamily="18" charset="0"/>
                        </a:rPr>
                        <a:t>256</a:t>
                      </a:r>
                      <a:endParaRPr lang="zh-TW" altLang="en-US" sz="2000" dirty="0">
                        <a:latin typeface="Times New Roman" pitchFamily="18" charset="0"/>
                        <a:ea typeface="標楷體" pitchFamily="65" charset="-120"/>
                        <a:cs typeface="Times New Roman" pitchFamily="18" charset="0"/>
                      </a:endParaRPr>
                    </a:p>
                  </a:txBody>
                  <a:tcPr marT="45718" marB="45718" anchor="ctr"/>
                </a:tc>
                <a:tc>
                  <a:txBody>
                    <a:bodyPr/>
                    <a:lstStyle/>
                    <a:p>
                      <a:pPr algn="r"/>
                      <a:r>
                        <a:rPr lang="en-US" altLang="zh-TW" sz="2000" dirty="0">
                          <a:solidFill>
                            <a:schemeClr val="tx1"/>
                          </a:solidFill>
                          <a:latin typeface="Times New Roman" pitchFamily="18" charset="0"/>
                          <a:ea typeface="標楷體" pitchFamily="65" charset="-120"/>
                          <a:cs typeface="Times New Roman" pitchFamily="18" charset="0"/>
                        </a:rPr>
                        <a:t>0</a:t>
                      </a:r>
                      <a:endParaRPr lang="zh-TW" altLang="en-US" sz="2000" dirty="0">
                        <a:solidFill>
                          <a:schemeClr val="tx1"/>
                        </a:solidFill>
                        <a:latin typeface="Times New Roman" pitchFamily="18" charset="0"/>
                        <a:ea typeface="標楷體" pitchFamily="65" charset="-120"/>
                        <a:cs typeface="Times New Roman" pitchFamily="18" charset="0"/>
                      </a:endParaRPr>
                    </a:p>
                  </a:txBody>
                  <a:tcPr marT="45718" marB="45718" anchor="ctr"/>
                </a:tc>
                <a:tc>
                  <a:txBody>
                    <a:bodyPr/>
                    <a:lstStyle/>
                    <a:p>
                      <a:pPr algn="r"/>
                      <a:r>
                        <a:rPr lang="en-US" altLang="zh-TW" sz="2000" dirty="0">
                          <a:solidFill>
                            <a:schemeClr val="tx1"/>
                          </a:solidFill>
                          <a:latin typeface="Times New Roman" pitchFamily="18" charset="0"/>
                          <a:ea typeface="標楷體" pitchFamily="65" charset="-120"/>
                          <a:cs typeface="Times New Roman" pitchFamily="18" charset="0"/>
                        </a:rPr>
                        <a:t>674</a:t>
                      </a:r>
                      <a:endParaRPr lang="zh-TW" altLang="en-US" sz="2000" dirty="0">
                        <a:solidFill>
                          <a:schemeClr val="tx1"/>
                        </a:solidFill>
                        <a:latin typeface="Times New Roman" pitchFamily="18" charset="0"/>
                        <a:ea typeface="標楷體" pitchFamily="65" charset="-120"/>
                        <a:cs typeface="Times New Roman" pitchFamily="18" charset="0"/>
                      </a:endParaRPr>
                    </a:p>
                  </a:txBody>
                  <a:tcPr marT="45718" marB="45718" anchor="ctr"/>
                </a:tc>
                <a:tc>
                  <a:txBody>
                    <a:bodyPr/>
                    <a:lstStyle/>
                    <a:p>
                      <a:pPr algn="r"/>
                      <a:r>
                        <a:rPr lang="en-US" altLang="zh-TW" sz="2000" dirty="0">
                          <a:solidFill>
                            <a:schemeClr val="tx1"/>
                          </a:solidFill>
                          <a:latin typeface="Times New Roman" pitchFamily="18" charset="0"/>
                          <a:ea typeface="標楷體" pitchFamily="65" charset="-120"/>
                          <a:cs typeface="Times New Roman" pitchFamily="18" charset="0"/>
                        </a:rPr>
                        <a:t>6</a:t>
                      </a:r>
                      <a:endParaRPr lang="zh-TW" altLang="en-US" sz="2000" dirty="0">
                        <a:solidFill>
                          <a:schemeClr val="tx1"/>
                        </a:solidFill>
                        <a:latin typeface="Times New Roman" pitchFamily="18" charset="0"/>
                        <a:ea typeface="標楷體" pitchFamily="65" charset="-120"/>
                        <a:cs typeface="Times New Roman" pitchFamily="18" charset="0"/>
                      </a:endParaRPr>
                    </a:p>
                  </a:txBody>
                  <a:tcPr marT="45718" marB="45718" anchor="ctr"/>
                </a:tc>
                <a:tc>
                  <a:txBody>
                    <a:bodyPr/>
                    <a:lstStyle/>
                    <a:p>
                      <a:pPr algn="r"/>
                      <a:r>
                        <a:rPr lang="en-US" altLang="zh-TW" sz="2000" dirty="0">
                          <a:solidFill>
                            <a:schemeClr val="tx1"/>
                          </a:solidFill>
                          <a:latin typeface="Times New Roman" pitchFamily="18" charset="0"/>
                          <a:ea typeface="標楷體" pitchFamily="65" charset="-120"/>
                          <a:cs typeface="Times New Roman" pitchFamily="18" charset="0"/>
                        </a:rPr>
                        <a:t>1023</a:t>
                      </a:r>
                      <a:endParaRPr lang="zh-TW" altLang="en-US" sz="2000" dirty="0">
                        <a:solidFill>
                          <a:schemeClr val="tx1"/>
                        </a:solidFill>
                        <a:latin typeface="Times New Roman" pitchFamily="18" charset="0"/>
                        <a:ea typeface="標楷體" pitchFamily="65" charset="-120"/>
                        <a:cs typeface="Times New Roman" pitchFamily="18" charset="0"/>
                      </a:endParaRPr>
                    </a:p>
                  </a:txBody>
                  <a:tcPr marT="45718" marB="45718" anchor="ctr"/>
                </a:tc>
                <a:tc>
                  <a:txBody>
                    <a:bodyPr/>
                    <a:lstStyle/>
                    <a:p>
                      <a:pPr algn="r"/>
                      <a:r>
                        <a:rPr lang="en-US" altLang="zh-TW" sz="2000" dirty="0">
                          <a:solidFill>
                            <a:schemeClr val="tx1"/>
                          </a:solidFill>
                          <a:latin typeface="Times New Roman" pitchFamily="18" charset="0"/>
                          <a:ea typeface="標楷體" pitchFamily="65" charset="-120"/>
                          <a:cs typeface="Times New Roman" pitchFamily="18" charset="0"/>
                        </a:rPr>
                        <a:t>1%</a:t>
                      </a:r>
                      <a:endParaRPr lang="zh-TW" altLang="en-US" sz="2000" dirty="0">
                        <a:solidFill>
                          <a:schemeClr val="tx1"/>
                        </a:solidFill>
                        <a:latin typeface="Times New Roman" pitchFamily="18" charset="0"/>
                        <a:ea typeface="標楷體" pitchFamily="65" charset="-120"/>
                        <a:cs typeface="Times New Roman" pitchFamily="18" charset="0"/>
                      </a:endParaRPr>
                    </a:p>
                  </a:txBody>
                  <a:tcPr marT="45718" marB="45718" anchor="ctr"/>
                </a:tc>
                <a:extLst>
                  <a:ext uri="{0D108BD9-81ED-4DB2-BD59-A6C34878D82A}">
                    <a16:rowId xmlns:a16="http://schemas.microsoft.com/office/drawing/2014/main" val="10004"/>
                  </a:ext>
                </a:extLst>
              </a:tr>
              <a:tr h="56661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Times New Roman" pitchFamily="18" charset="0"/>
                          <a:ea typeface="標楷體" pitchFamily="65" charset="-120"/>
                          <a:cs typeface="Times New Roman" pitchFamily="18" charset="0"/>
                        </a:rPr>
                        <a:t>高血壓</a:t>
                      </a:r>
                    </a:p>
                  </a:txBody>
                  <a:tcPr marT="45718" marB="45718" anchor="ctr"/>
                </a:tc>
                <a:tc>
                  <a:txBody>
                    <a:bodyPr/>
                    <a:lstStyle/>
                    <a:p>
                      <a:pPr algn="r"/>
                      <a:r>
                        <a:rPr lang="en-US" altLang="zh-TW" sz="2000" dirty="0">
                          <a:latin typeface="Times New Roman" pitchFamily="18" charset="0"/>
                          <a:ea typeface="標楷體" pitchFamily="65" charset="-120"/>
                          <a:cs typeface="Times New Roman" pitchFamily="18" charset="0"/>
                        </a:rPr>
                        <a:t>2</a:t>
                      </a:r>
                      <a:endParaRPr lang="zh-TW" altLang="en-US" sz="2000" dirty="0">
                        <a:latin typeface="Times New Roman" pitchFamily="18" charset="0"/>
                        <a:ea typeface="標楷體" pitchFamily="65" charset="-120"/>
                        <a:cs typeface="Times New Roman" pitchFamily="18" charset="0"/>
                      </a:endParaRPr>
                    </a:p>
                  </a:txBody>
                  <a:tcPr marT="45718" marB="45718" anchor="ctr"/>
                </a:tc>
                <a:tc>
                  <a:txBody>
                    <a:bodyPr/>
                    <a:lstStyle/>
                    <a:p>
                      <a:pPr algn="r"/>
                      <a:r>
                        <a:rPr lang="en-US" altLang="zh-TW" sz="2000" dirty="0">
                          <a:latin typeface="Times New Roman" pitchFamily="18" charset="0"/>
                          <a:ea typeface="標楷體" pitchFamily="65" charset="-120"/>
                          <a:cs typeface="Times New Roman" pitchFamily="18" charset="0"/>
                        </a:rPr>
                        <a:t>20</a:t>
                      </a:r>
                      <a:endParaRPr lang="zh-TW" altLang="en-US" sz="2000" dirty="0">
                        <a:latin typeface="Times New Roman" pitchFamily="18" charset="0"/>
                        <a:ea typeface="標楷體" pitchFamily="65" charset="-120"/>
                        <a:cs typeface="Times New Roman" pitchFamily="18" charset="0"/>
                      </a:endParaRPr>
                    </a:p>
                  </a:txBody>
                  <a:tcPr marT="45718" marB="45718" anchor="ctr"/>
                </a:tc>
                <a:tc>
                  <a:txBody>
                    <a:bodyPr/>
                    <a:lstStyle/>
                    <a:p>
                      <a:pPr algn="r"/>
                      <a:r>
                        <a:rPr lang="en-US" altLang="zh-TW" sz="2000" dirty="0">
                          <a:latin typeface="Times New Roman" pitchFamily="18" charset="0"/>
                          <a:ea typeface="標楷體" pitchFamily="65" charset="-120"/>
                          <a:cs typeface="Times New Roman" pitchFamily="18" charset="0"/>
                        </a:rPr>
                        <a:t>29</a:t>
                      </a:r>
                      <a:endParaRPr lang="zh-TW" altLang="en-US" sz="2000" dirty="0">
                        <a:latin typeface="Times New Roman" pitchFamily="18" charset="0"/>
                        <a:ea typeface="標楷體" pitchFamily="65" charset="-120"/>
                        <a:cs typeface="Times New Roman" pitchFamily="18" charset="0"/>
                      </a:endParaRPr>
                    </a:p>
                  </a:txBody>
                  <a:tcPr marT="45718" marB="45718" anchor="ctr"/>
                </a:tc>
                <a:tc>
                  <a:txBody>
                    <a:bodyPr/>
                    <a:lstStyle/>
                    <a:p>
                      <a:pPr algn="r"/>
                      <a:r>
                        <a:rPr lang="en-US" altLang="zh-TW" sz="2000" dirty="0">
                          <a:latin typeface="Times New Roman" pitchFamily="18" charset="0"/>
                          <a:ea typeface="標楷體" pitchFamily="65" charset="-120"/>
                          <a:cs typeface="Times New Roman" pitchFamily="18" charset="0"/>
                        </a:rPr>
                        <a:t>79</a:t>
                      </a:r>
                      <a:endParaRPr lang="zh-TW" altLang="en-US" sz="2000" dirty="0">
                        <a:latin typeface="Times New Roman" pitchFamily="18" charset="0"/>
                        <a:ea typeface="標楷體" pitchFamily="65" charset="-120"/>
                        <a:cs typeface="Times New Roman" pitchFamily="18" charset="0"/>
                      </a:endParaRPr>
                    </a:p>
                  </a:txBody>
                  <a:tcPr marT="45718" marB="45718" anchor="ctr"/>
                </a:tc>
                <a:tc>
                  <a:txBody>
                    <a:bodyPr/>
                    <a:lstStyle/>
                    <a:p>
                      <a:pPr algn="r"/>
                      <a:r>
                        <a:rPr lang="en-US" altLang="zh-TW" sz="2000" dirty="0">
                          <a:latin typeface="Times New Roman" pitchFamily="18" charset="0"/>
                          <a:ea typeface="標楷體" pitchFamily="65" charset="-120"/>
                          <a:cs typeface="Times New Roman" pitchFamily="18" charset="0"/>
                        </a:rPr>
                        <a:t>53</a:t>
                      </a:r>
                      <a:endParaRPr lang="zh-TW" altLang="en-US" sz="2000" dirty="0">
                        <a:latin typeface="Times New Roman" pitchFamily="18" charset="0"/>
                        <a:ea typeface="標楷體" pitchFamily="65" charset="-120"/>
                        <a:cs typeface="Times New Roman" pitchFamily="18" charset="0"/>
                      </a:endParaRPr>
                    </a:p>
                  </a:txBody>
                  <a:tcPr marT="45718" marB="45718" anchor="ctr"/>
                </a:tc>
                <a:tc>
                  <a:txBody>
                    <a:bodyPr/>
                    <a:lstStyle/>
                    <a:p>
                      <a:pPr algn="r"/>
                      <a:r>
                        <a:rPr lang="en-US" altLang="zh-TW" sz="2000" dirty="0">
                          <a:latin typeface="Times New Roman" pitchFamily="18" charset="0"/>
                          <a:ea typeface="標楷體" pitchFamily="65" charset="-120"/>
                          <a:cs typeface="Times New Roman" pitchFamily="18" charset="0"/>
                        </a:rPr>
                        <a:t>371</a:t>
                      </a:r>
                      <a:endParaRPr lang="zh-TW" altLang="en-US" sz="2000" dirty="0">
                        <a:latin typeface="Times New Roman" pitchFamily="18" charset="0"/>
                        <a:ea typeface="標楷體" pitchFamily="65" charset="-120"/>
                        <a:cs typeface="Times New Roman" pitchFamily="18" charset="0"/>
                      </a:endParaRPr>
                    </a:p>
                  </a:txBody>
                  <a:tcPr marT="45718" marB="45718" anchor="ctr"/>
                </a:tc>
                <a:tc>
                  <a:txBody>
                    <a:bodyPr/>
                    <a:lstStyle/>
                    <a:p>
                      <a:pPr algn="r"/>
                      <a:r>
                        <a:rPr lang="en-US" altLang="zh-TW" sz="2000" dirty="0">
                          <a:solidFill>
                            <a:schemeClr val="tx1"/>
                          </a:solidFill>
                          <a:latin typeface="Times New Roman" pitchFamily="18" charset="0"/>
                          <a:ea typeface="標楷體" pitchFamily="65" charset="-120"/>
                          <a:cs typeface="Times New Roman" pitchFamily="18" charset="0"/>
                        </a:rPr>
                        <a:t>516</a:t>
                      </a:r>
                      <a:endParaRPr lang="zh-TW" altLang="en-US" sz="2000" dirty="0">
                        <a:solidFill>
                          <a:schemeClr val="tx1"/>
                        </a:solidFill>
                        <a:latin typeface="Times New Roman" pitchFamily="18" charset="0"/>
                        <a:ea typeface="標楷體" pitchFamily="65" charset="-120"/>
                        <a:cs typeface="Times New Roman" pitchFamily="18" charset="0"/>
                      </a:endParaRPr>
                    </a:p>
                  </a:txBody>
                  <a:tcPr marT="45718" marB="45718" anchor="ctr"/>
                </a:tc>
                <a:tc>
                  <a:txBody>
                    <a:bodyPr/>
                    <a:lstStyle/>
                    <a:p>
                      <a:pPr algn="r"/>
                      <a:r>
                        <a:rPr lang="en-US" altLang="zh-TW" sz="2000" dirty="0">
                          <a:solidFill>
                            <a:schemeClr val="tx1"/>
                          </a:solidFill>
                          <a:latin typeface="Times New Roman" pitchFamily="18" charset="0"/>
                          <a:ea typeface="標楷體" pitchFamily="65" charset="-120"/>
                          <a:cs typeface="Times New Roman" pitchFamily="18" charset="0"/>
                        </a:rPr>
                        <a:t>9302</a:t>
                      </a:r>
                      <a:endParaRPr lang="zh-TW" altLang="en-US" sz="2000" dirty="0">
                        <a:solidFill>
                          <a:schemeClr val="tx1"/>
                        </a:solidFill>
                        <a:latin typeface="Times New Roman" pitchFamily="18" charset="0"/>
                        <a:ea typeface="標楷體" pitchFamily="65" charset="-120"/>
                        <a:cs typeface="Times New Roman" pitchFamily="18" charset="0"/>
                      </a:endParaRPr>
                    </a:p>
                  </a:txBody>
                  <a:tcPr marT="45718" marB="45718" anchor="ctr"/>
                </a:tc>
                <a:tc>
                  <a:txBody>
                    <a:bodyPr/>
                    <a:lstStyle/>
                    <a:p>
                      <a:pPr algn="r"/>
                      <a:r>
                        <a:rPr lang="en-US" altLang="zh-TW" sz="2000" dirty="0">
                          <a:solidFill>
                            <a:schemeClr val="tx1"/>
                          </a:solidFill>
                          <a:latin typeface="Times New Roman" pitchFamily="18" charset="0"/>
                          <a:ea typeface="標楷體" pitchFamily="65" charset="-120"/>
                          <a:cs typeface="Times New Roman" pitchFamily="18" charset="0"/>
                        </a:rPr>
                        <a:t>600</a:t>
                      </a:r>
                      <a:endParaRPr lang="zh-TW" altLang="en-US" sz="2000" dirty="0">
                        <a:solidFill>
                          <a:schemeClr val="tx1"/>
                        </a:solidFill>
                        <a:latin typeface="Times New Roman" pitchFamily="18" charset="0"/>
                        <a:ea typeface="標楷體" pitchFamily="65" charset="-120"/>
                        <a:cs typeface="Times New Roman" pitchFamily="18" charset="0"/>
                      </a:endParaRPr>
                    </a:p>
                  </a:txBody>
                  <a:tcPr marT="45718" marB="45718" anchor="ctr"/>
                </a:tc>
                <a:tc>
                  <a:txBody>
                    <a:bodyPr/>
                    <a:lstStyle/>
                    <a:p>
                      <a:pPr algn="r"/>
                      <a:r>
                        <a:rPr lang="en-US" altLang="zh-TW" sz="2000" dirty="0">
                          <a:solidFill>
                            <a:schemeClr val="tx1"/>
                          </a:solidFill>
                          <a:latin typeface="Times New Roman" pitchFamily="18" charset="0"/>
                          <a:ea typeface="標楷體" pitchFamily="65" charset="-120"/>
                          <a:cs typeface="Times New Roman" pitchFamily="18" charset="0"/>
                        </a:rPr>
                        <a:t>9772</a:t>
                      </a:r>
                      <a:endParaRPr lang="zh-TW" altLang="en-US" sz="2000" dirty="0">
                        <a:solidFill>
                          <a:schemeClr val="tx1"/>
                        </a:solidFill>
                        <a:latin typeface="Times New Roman" pitchFamily="18" charset="0"/>
                        <a:ea typeface="標楷體" pitchFamily="65" charset="-120"/>
                        <a:cs typeface="Times New Roman" pitchFamily="18" charset="0"/>
                      </a:endParaRPr>
                    </a:p>
                  </a:txBody>
                  <a:tcPr marT="45718" marB="45718" anchor="ctr"/>
                </a:tc>
                <a:tc>
                  <a:txBody>
                    <a:bodyPr/>
                    <a:lstStyle/>
                    <a:p>
                      <a:pPr algn="r"/>
                      <a:r>
                        <a:rPr lang="en-US" altLang="zh-TW" sz="2000" dirty="0">
                          <a:solidFill>
                            <a:schemeClr val="tx1"/>
                          </a:solidFill>
                          <a:latin typeface="Times New Roman" pitchFamily="18" charset="0"/>
                          <a:ea typeface="標楷體" pitchFamily="65" charset="-120"/>
                          <a:cs typeface="Times New Roman" pitchFamily="18" charset="0"/>
                        </a:rPr>
                        <a:t>6%</a:t>
                      </a:r>
                      <a:endParaRPr lang="zh-TW" altLang="en-US" sz="2000" dirty="0">
                        <a:solidFill>
                          <a:schemeClr val="tx1"/>
                        </a:solidFill>
                        <a:latin typeface="Times New Roman" pitchFamily="18" charset="0"/>
                        <a:ea typeface="標楷體" pitchFamily="65" charset="-120"/>
                        <a:cs typeface="Times New Roman" pitchFamily="18" charset="0"/>
                      </a:endParaRPr>
                    </a:p>
                  </a:txBody>
                  <a:tcPr marT="45718" marB="45718" anchor="ctr"/>
                </a:tc>
                <a:extLst>
                  <a:ext uri="{0D108BD9-81ED-4DB2-BD59-A6C34878D82A}">
                    <a16:rowId xmlns:a16="http://schemas.microsoft.com/office/drawing/2014/main" val="10005"/>
                  </a:ext>
                </a:extLst>
              </a:tr>
            </a:tbl>
          </a:graphicData>
        </a:graphic>
      </p:graphicFrame>
      <p:sp>
        <p:nvSpPr>
          <p:cNvPr id="19545" name="文字方塊 4">
            <a:extLst>
              <a:ext uri="{FF2B5EF4-FFF2-40B4-BE49-F238E27FC236}">
                <a16:creationId xmlns:a16="http://schemas.microsoft.com/office/drawing/2014/main" id="{EE9B2114-4014-F2D6-54F4-A5C5C19E7895}"/>
              </a:ext>
            </a:extLst>
          </p:cNvPr>
          <p:cNvSpPr txBox="1">
            <a:spLocks noChangeArrowheads="1"/>
          </p:cNvSpPr>
          <p:nvPr/>
        </p:nvSpPr>
        <p:spPr bwMode="auto">
          <a:xfrm>
            <a:off x="357188" y="5630863"/>
            <a:ext cx="86439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sz="1800">
                <a:latin typeface="標楷體" panose="03000509000000000000" pitchFamily="65" charset="-120"/>
                <a:ea typeface="標楷體" panose="03000509000000000000" pitchFamily="65" charset="-120"/>
              </a:rPr>
              <a:t>註：申報家數係指</a:t>
            </a:r>
            <a:r>
              <a:rPr lang="en-US" altLang="zh-TW" sz="1800">
                <a:latin typeface="標楷體" panose="03000509000000000000" pitchFamily="65" charset="-120"/>
                <a:ea typeface="標楷體" panose="03000509000000000000" pitchFamily="65" charset="-120"/>
              </a:rPr>
              <a:t>98</a:t>
            </a:r>
            <a:r>
              <a:rPr lang="zh-TW" altLang="en-US" sz="1800">
                <a:latin typeface="標楷體" panose="03000509000000000000" pitchFamily="65" charset="-120"/>
                <a:ea typeface="標楷體" panose="03000509000000000000" pitchFamily="65" charset="-120"/>
              </a:rPr>
              <a:t>年有申報該疾病費用之醫療院所家數。</a:t>
            </a:r>
          </a:p>
        </p:txBody>
      </p:sp>
      <p:sp>
        <p:nvSpPr>
          <p:cNvPr id="19546" name="投影片編號版面配置區 5">
            <a:extLst>
              <a:ext uri="{FF2B5EF4-FFF2-40B4-BE49-F238E27FC236}">
                <a16:creationId xmlns:a16="http://schemas.microsoft.com/office/drawing/2014/main" id="{72D1FF8B-1681-7E85-9D84-CCDBC3CAFBAD}"/>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4ECFAA06-2426-4D1B-8FC0-1D66EB3107D9}" type="slidenum">
              <a:rPr lang="en-US" altLang="zh-TW" sz="1400"/>
              <a:pPr eaLnBrk="1" hangingPunct="1"/>
              <a:t>16</a:t>
            </a:fld>
            <a:endParaRPr lang="en-US" altLang="zh-TW" sz="140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標題 1">
            <a:extLst>
              <a:ext uri="{FF2B5EF4-FFF2-40B4-BE49-F238E27FC236}">
                <a16:creationId xmlns:a16="http://schemas.microsoft.com/office/drawing/2014/main" id="{606F76A6-B9C5-E26D-29DA-FC8E6D380FEF}"/>
              </a:ext>
            </a:extLst>
          </p:cNvPr>
          <p:cNvSpPr>
            <a:spLocks noGrp="1"/>
          </p:cNvSpPr>
          <p:nvPr>
            <p:ph type="title"/>
          </p:nvPr>
        </p:nvSpPr>
        <p:spPr/>
        <p:txBody>
          <a:bodyPr/>
          <a:lstStyle/>
          <a:p>
            <a:pPr defTabSz="912813" eaLnBrk="1" hangingPunct="1"/>
            <a:r>
              <a:rPr lang="zh-TW" altLang="en-US" b="1">
                <a:latin typeface="標楷體" panose="03000509000000000000" pitchFamily="65" charset="-120"/>
                <a:ea typeface="標楷體" panose="03000509000000000000" pitchFamily="65" charset="-120"/>
              </a:rPr>
              <a:t>醫療給付改善方案</a:t>
            </a:r>
            <a:r>
              <a:rPr lang="en-US" altLang="zh-TW" b="1">
                <a:latin typeface="標楷體" panose="03000509000000000000" pitchFamily="65" charset="-120"/>
                <a:ea typeface="標楷體" panose="03000509000000000000" pitchFamily="65" charset="-120"/>
              </a:rPr>
              <a:t>-</a:t>
            </a:r>
            <a:r>
              <a:rPr lang="zh-TW" altLang="en-US" b="1">
                <a:latin typeface="標楷體" panose="03000509000000000000" pitchFamily="65" charset="-120"/>
                <a:ea typeface="標楷體" panose="03000509000000000000" pitchFamily="65" charset="-120"/>
              </a:rPr>
              <a:t>管理照護費</a:t>
            </a:r>
          </a:p>
        </p:txBody>
      </p:sp>
      <p:graphicFrame>
        <p:nvGraphicFramePr>
          <p:cNvPr id="6" name="表格 5">
            <a:extLst>
              <a:ext uri="{FF2B5EF4-FFF2-40B4-BE49-F238E27FC236}">
                <a16:creationId xmlns:a16="http://schemas.microsoft.com/office/drawing/2014/main" id="{BCF47EC0-D36E-3FCE-790F-E5A6794FA557}"/>
              </a:ext>
            </a:extLst>
          </p:cNvPr>
          <p:cNvGraphicFramePr>
            <a:graphicFrameLocks noGrp="1"/>
          </p:cNvGraphicFramePr>
          <p:nvPr/>
        </p:nvGraphicFramePr>
        <p:xfrm>
          <a:off x="306388" y="1928813"/>
          <a:ext cx="8532812" cy="4000500"/>
        </p:xfrm>
        <a:graphic>
          <a:graphicData uri="http://schemas.openxmlformats.org/drawingml/2006/table">
            <a:tbl>
              <a:tblPr firstRow="1" bandRow="1">
                <a:tableStyleId>{5940675A-B579-460E-94D1-54222C63F5DA}</a:tableStyleId>
              </a:tblPr>
              <a:tblGrid>
                <a:gridCol w="1008455">
                  <a:extLst>
                    <a:ext uri="{9D8B030D-6E8A-4147-A177-3AD203B41FA5}">
                      <a16:colId xmlns:a16="http://schemas.microsoft.com/office/drawing/2014/main" val="20000"/>
                    </a:ext>
                  </a:extLst>
                </a:gridCol>
                <a:gridCol w="944950">
                  <a:extLst>
                    <a:ext uri="{9D8B030D-6E8A-4147-A177-3AD203B41FA5}">
                      <a16:colId xmlns:a16="http://schemas.microsoft.com/office/drawing/2014/main" val="20001"/>
                    </a:ext>
                  </a:extLst>
                </a:gridCol>
                <a:gridCol w="944950">
                  <a:extLst>
                    <a:ext uri="{9D8B030D-6E8A-4147-A177-3AD203B41FA5}">
                      <a16:colId xmlns:a16="http://schemas.microsoft.com/office/drawing/2014/main" val="20002"/>
                    </a:ext>
                  </a:extLst>
                </a:gridCol>
                <a:gridCol w="1071960">
                  <a:extLst>
                    <a:ext uri="{9D8B030D-6E8A-4147-A177-3AD203B41FA5}">
                      <a16:colId xmlns:a16="http://schemas.microsoft.com/office/drawing/2014/main" val="20003"/>
                    </a:ext>
                  </a:extLst>
                </a:gridCol>
                <a:gridCol w="1071960">
                  <a:extLst>
                    <a:ext uri="{9D8B030D-6E8A-4147-A177-3AD203B41FA5}">
                      <a16:colId xmlns:a16="http://schemas.microsoft.com/office/drawing/2014/main" val="20004"/>
                    </a:ext>
                  </a:extLst>
                </a:gridCol>
                <a:gridCol w="1071960">
                  <a:extLst>
                    <a:ext uri="{9D8B030D-6E8A-4147-A177-3AD203B41FA5}">
                      <a16:colId xmlns:a16="http://schemas.microsoft.com/office/drawing/2014/main" val="20005"/>
                    </a:ext>
                  </a:extLst>
                </a:gridCol>
                <a:gridCol w="1071960">
                  <a:extLst>
                    <a:ext uri="{9D8B030D-6E8A-4147-A177-3AD203B41FA5}">
                      <a16:colId xmlns:a16="http://schemas.microsoft.com/office/drawing/2014/main" val="20006"/>
                    </a:ext>
                  </a:extLst>
                </a:gridCol>
                <a:gridCol w="1346617">
                  <a:extLst>
                    <a:ext uri="{9D8B030D-6E8A-4147-A177-3AD203B41FA5}">
                      <a16:colId xmlns:a16="http://schemas.microsoft.com/office/drawing/2014/main" val="20007"/>
                    </a:ext>
                  </a:extLst>
                </a:gridCol>
              </a:tblGrid>
              <a:tr h="715027">
                <a:tc>
                  <a:txBody>
                    <a:bodyPr/>
                    <a:lstStyle/>
                    <a:p>
                      <a:pPr algn="ctr"/>
                      <a:r>
                        <a:rPr lang="zh-TW" altLang="en-US" sz="2000" dirty="0">
                          <a:latin typeface="Times New Roman" pitchFamily="18" charset="0"/>
                          <a:ea typeface="標楷體" pitchFamily="65" charset="-120"/>
                          <a:cs typeface="Times New Roman" pitchFamily="18" charset="0"/>
                        </a:rPr>
                        <a:t>方案</a:t>
                      </a:r>
                      <a:endParaRPr lang="en-US" altLang="zh-TW" sz="2000" dirty="0">
                        <a:latin typeface="Times New Roman" pitchFamily="18" charset="0"/>
                        <a:ea typeface="標楷體" pitchFamily="65" charset="-120"/>
                        <a:cs typeface="Times New Roman" pitchFamily="18" charset="0"/>
                      </a:endParaRPr>
                    </a:p>
                    <a:p>
                      <a:pPr algn="ctr"/>
                      <a:r>
                        <a:rPr lang="en-US" altLang="zh-TW" sz="2000" dirty="0">
                          <a:latin typeface="Times New Roman" pitchFamily="18" charset="0"/>
                          <a:ea typeface="標楷體" pitchFamily="65" charset="-120"/>
                          <a:cs typeface="Times New Roman" pitchFamily="18" charset="0"/>
                        </a:rPr>
                        <a:t>(</a:t>
                      </a:r>
                      <a:r>
                        <a:rPr lang="zh-TW" altLang="en-US" sz="2000" dirty="0">
                          <a:latin typeface="Times New Roman" pitchFamily="18" charset="0"/>
                          <a:ea typeface="標楷體" pitchFamily="65" charset="-120"/>
                          <a:cs typeface="Times New Roman" pitchFamily="18" charset="0"/>
                        </a:rPr>
                        <a:t>萬元</a:t>
                      </a:r>
                      <a:r>
                        <a:rPr lang="en-US" altLang="zh-TW" sz="2000" dirty="0">
                          <a:latin typeface="Times New Roman" pitchFamily="18" charset="0"/>
                          <a:ea typeface="標楷體" pitchFamily="65" charset="-120"/>
                          <a:cs typeface="Times New Roman" pitchFamily="18" charset="0"/>
                        </a:rPr>
                        <a:t>)</a:t>
                      </a:r>
                      <a:endParaRPr lang="zh-TW" altLang="en-US" sz="2000" dirty="0">
                        <a:latin typeface="Times New Roman" pitchFamily="18" charset="0"/>
                        <a:ea typeface="標楷體" pitchFamily="65" charset="-120"/>
                        <a:cs typeface="Times New Roman" pitchFamily="18" charset="0"/>
                      </a:endParaRPr>
                    </a:p>
                  </a:txBody>
                  <a:tcPr marL="91447" marR="91447" anchor="ctr"/>
                </a:tc>
                <a:tc>
                  <a:txBody>
                    <a:bodyPr/>
                    <a:lstStyle/>
                    <a:p>
                      <a:pPr algn="ctr"/>
                      <a:r>
                        <a:rPr lang="en-US" altLang="zh-TW" sz="2000" dirty="0">
                          <a:latin typeface="Times New Roman" pitchFamily="18" charset="0"/>
                          <a:ea typeface="標楷體" pitchFamily="65" charset="-120"/>
                          <a:cs typeface="Times New Roman" pitchFamily="18" charset="0"/>
                        </a:rPr>
                        <a:t>92</a:t>
                      </a:r>
                      <a:r>
                        <a:rPr lang="zh-TW" altLang="en-US" sz="2000" dirty="0">
                          <a:latin typeface="Times New Roman" pitchFamily="18" charset="0"/>
                          <a:ea typeface="標楷體" pitchFamily="65" charset="-120"/>
                          <a:cs typeface="Times New Roman" pitchFamily="18" charset="0"/>
                        </a:rPr>
                        <a:t>年</a:t>
                      </a:r>
                    </a:p>
                  </a:txBody>
                  <a:tcPr marL="91447" marR="91447" anchor="ctr"/>
                </a:tc>
                <a:tc>
                  <a:txBody>
                    <a:bodyPr/>
                    <a:lstStyle/>
                    <a:p>
                      <a:pPr algn="ctr"/>
                      <a:r>
                        <a:rPr lang="en-US" altLang="zh-TW" sz="2000" dirty="0">
                          <a:latin typeface="Times New Roman" pitchFamily="18" charset="0"/>
                          <a:ea typeface="標楷體" pitchFamily="65" charset="-120"/>
                          <a:cs typeface="Times New Roman" pitchFamily="18" charset="0"/>
                        </a:rPr>
                        <a:t>93</a:t>
                      </a:r>
                      <a:r>
                        <a:rPr lang="zh-TW" altLang="en-US" sz="2000" dirty="0">
                          <a:latin typeface="Times New Roman" pitchFamily="18" charset="0"/>
                          <a:ea typeface="標楷體" pitchFamily="65" charset="-120"/>
                          <a:cs typeface="Times New Roman" pitchFamily="18" charset="0"/>
                        </a:rPr>
                        <a:t>年</a:t>
                      </a:r>
                    </a:p>
                  </a:txBody>
                  <a:tcPr marL="91447" marR="91447" anchor="ctr"/>
                </a:tc>
                <a:tc>
                  <a:txBody>
                    <a:bodyPr/>
                    <a:lstStyle/>
                    <a:p>
                      <a:pPr algn="ctr"/>
                      <a:r>
                        <a:rPr lang="en-US" altLang="zh-TW" sz="2000" dirty="0">
                          <a:latin typeface="Times New Roman" pitchFamily="18" charset="0"/>
                          <a:ea typeface="標楷體" pitchFamily="65" charset="-120"/>
                          <a:cs typeface="Times New Roman" pitchFamily="18" charset="0"/>
                        </a:rPr>
                        <a:t>94</a:t>
                      </a:r>
                      <a:r>
                        <a:rPr lang="zh-TW" altLang="en-US" sz="2000" dirty="0">
                          <a:latin typeface="Times New Roman" pitchFamily="18" charset="0"/>
                          <a:ea typeface="標楷體" pitchFamily="65" charset="-120"/>
                          <a:cs typeface="Times New Roman" pitchFamily="18" charset="0"/>
                        </a:rPr>
                        <a:t>年</a:t>
                      </a:r>
                    </a:p>
                  </a:txBody>
                  <a:tcPr marL="91447" marR="91447" anchor="ctr"/>
                </a:tc>
                <a:tc>
                  <a:txBody>
                    <a:bodyPr/>
                    <a:lstStyle/>
                    <a:p>
                      <a:pPr algn="ctr"/>
                      <a:r>
                        <a:rPr lang="en-US" altLang="zh-TW" sz="2000" dirty="0">
                          <a:latin typeface="Times New Roman" pitchFamily="18" charset="0"/>
                          <a:ea typeface="標楷體" pitchFamily="65" charset="-120"/>
                          <a:cs typeface="Times New Roman" pitchFamily="18" charset="0"/>
                        </a:rPr>
                        <a:t>95</a:t>
                      </a:r>
                      <a:r>
                        <a:rPr lang="zh-TW" altLang="en-US" sz="2000" dirty="0">
                          <a:latin typeface="Times New Roman" pitchFamily="18" charset="0"/>
                          <a:ea typeface="標楷體" pitchFamily="65" charset="-120"/>
                          <a:cs typeface="Times New Roman" pitchFamily="18" charset="0"/>
                        </a:rPr>
                        <a:t>年</a:t>
                      </a:r>
                    </a:p>
                  </a:txBody>
                  <a:tcPr marL="91447" marR="91447" anchor="ctr"/>
                </a:tc>
                <a:tc>
                  <a:txBody>
                    <a:bodyPr/>
                    <a:lstStyle/>
                    <a:p>
                      <a:pPr algn="ctr"/>
                      <a:r>
                        <a:rPr lang="en-US" altLang="zh-TW" sz="2000" dirty="0">
                          <a:latin typeface="Times New Roman" pitchFamily="18" charset="0"/>
                          <a:ea typeface="標楷體" pitchFamily="65" charset="-120"/>
                          <a:cs typeface="Times New Roman" pitchFamily="18" charset="0"/>
                        </a:rPr>
                        <a:t>96</a:t>
                      </a:r>
                      <a:r>
                        <a:rPr lang="zh-TW" altLang="en-US" sz="2000" dirty="0">
                          <a:latin typeface="Times New Roman" pitchFamily="18" charset="0"/>
                          <a:ea typeface="標楷體" pitchFamily="65" charset="-120"/>
                          <a:cs typeface="Times New Roman" pitchFamily="18" charset="0"/>
                        </a:rPr>
                        <a:t>年</a:t>
                      </a:r>
                    </a:p>
                  </a:txBody>
                  <a:tcPr marL="91447" marR="91447" anchor="ctr"/>
                </a:tc>
                <a:tc>
                  <a:txBody>
                    <a:bodyPr/>
                    <a:lstStyle/>
                    <a:p>
                      <a:pPr algn="ctr"/>
                      <a:r>
                        <a:rPr lang="en-US" altLang="zh-TW" sz="2000" dirty="0">
                          <a:latin typeface="Times New Roman" pitchFamily="18" charset="0"/>
                          <a:ea typeface="標楷體" pitchFamily="65" charset="-120"/>
                          <a:cs typeface="Times New Roman" pitchFamily="18" charset="0"/>
                        </a:rPr>
                        <a:t>97</a:t>
                      </a:r>
                      <a:r>
                        <a:rPr lang="zh-TW" altLang="en-US" sz="2000" dirty="0">
                          <a:latin typeface="Times New Roman" pitchFamily="18" charset="0"/>
                          <a:ea typeface="標楷體" pitchFamily="65" charset="-120"/>
                          <a:cs typeface="Times New Roman" pitchFamily="18" charset="0"/>
                        </a:rPr>
                        <a:t>年</a:t>
                      </a:r>
                    </a:p>
                  </a:txBody>
                  <a:tcPr marL="91447" marR="91447"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2000" dirty="0">
                          <a:latin typeface="Times New Roman" pitchFamily="18" charset="0"/>
                          <a:ea typeface="標楷體" pitchFamily="65" charset="-120"/>
                          <a:cs typeface="Times New Roman" pitchFamily="18" charset="0"/>
                        </a:rPr>
                        <a:t>98</a:t>
                      </a:r>
                      <a:r>
                        <a:rPr lang="zh-TW" altLang="en-US" sz="2000" dirty="0">
                          <a:latin typeface="Times New Roman" pitchFamily="18" charset="0"/>
                          <a:ea typeface="標楷體" pitchFamily="65" charset="-120"/>
                          <a:cs typeface="Times New Roman" pitchFamily="18" charset="0"/>
                        </a:rPr>
                        <a:t>年</a:t>
                      </a:r>
                      <a:r>
                        <a:rPr lang="zh-TW" altLang="en-US" sz="1400" dirty="0">
                          <a:solidFill>
                            <a:schemeClr val="tx1"/>
                          </a:solidFill>
                          <a:latin typeface="Times New Roman" pitchFamily="18" charset="0"/>
                          <a:ea typeface="標楷體" pitchFamily="65" charset="-120"/>
                          <a:cs typeface="Times New Roman" pitchFamily="18" charset="0"/>
                        </a:rPr>
                        <a:t>註</a:t>
                      </a:r>
                      <a:endParaRPr lang="zh-TW" altLang="en-US" sz="1400" dirty="0">
                        <a:latin typeface="Times New Roman" pitchFamily="18" charset="0"/>
                        <a:ea typeface="標楷體" pitchFamily="65" charset="-120"/>
                        <a:cs typeface="Times New Roman" pitchFamily="18" charset="0"/>
                      </a:endParaRPr>
                    </a:p>
                  </a:txBody>
                  <a:tcPr marL="91447" marR="91447" anchor="ctr"/>
                </a:tc>
                <a:extLst>
                  <a:ext uri="{0D108BD9-81ED-4DB2-BD59-A6C34878D82A}">
                    <a16:rowId xmlns:a16="http://schemas.microsoft.com/office/drawing/2014/main" val="10000"/>
                  </a:ext>
                </a:extLst>
              </a:tr>
              <a:tr h="693500">
                <a:tc>
                  <a:txBody>
                    <a:bodyPr/>
                    <a:lstStyle/>
                    <a:p>
                      <a:pPr algn="ctr"/>
                      <a:r>
                        <a:rPr lang="zh-TW" altLang="en-US" sz="2000" dirty="0">
                          <a:latin typeface="Times New Roman" pitchFamily="18" charset="0"/>
                          <a:ea typeface="標楷體" pitchFamily="65" charset="-120"/>
                          <a:cs typeface="Times New Roman" pitchFamily="18" charset="0"/>
                        </a:rPr>
                        <a:t>糖尿病</a:t>
                      </a:r>
                    </a:p>
                  </a:txBody>
                  <a:tcPr marL="91447" marR="91447" anchor="ctr"/>
                </a:tc>
                <a:tc>
                  <a:txBody>
                    <a:bodyPr/>
                    <a:lstStyle/>
                    <a:p>
                      <a:pPr algn="r"/>
                      <a:r>
                        <a:rPr lang="en-US" altLang="zh-TW" sz="2000" dirty="0">
                          <a:latin typeface="Times New Roman" pitchFamily="18" charset="0"/>
                          <a:ea typeface="標楷體" pitchFamily="65" charset="-120"/>
                          <a:cs typeface="Times New Roman" pitchFamily="18" charset="0"/>
                        </a:rPr>
                        <a:t>5742.0</a:t>
                      </a:r>
                      <a:endParaRPr lang="zh-TW" altLang="en-US" sz="2000" dirty="0">
                        <a:latin typeface="Times New Roman" pitchFamily="18" charset="0"/>
                        <a:ea typeface="標楷體" pitchFamily="65" charset="-120"/>
                        <a:cs typeface="Times New Roman" pitchFamily="18" charset="0"/>
                      </a:endParaRPr>
                    </a:p>
                  </a:txBody>
                  <a:tcPr marL="91447" marR="91447" anchor="ctr"/>
                </a:tc>
                <a:tc>
                  <a:txBody>
                    <a:bodyPr/>
                    <a:lstStyle/>
                    <a:p>
                      <a:pPr algn="r"/>
                      <a:r>
                        <a:rPr lang="en-US" altLang="zh-TW" sz="2000" dirty="0">
                          <a:latin typeface="Times New Roman" pitchFamily="18" charset="0"/>
                          <a:ea typeface="標楷體" pitchFamily="65" charset="-120"/>
                          <a:cs typeface="Times New Roman" pitchFamily="18" charset="0"/>
                        </a:rPr>
                        <a:t>9541.6</a:t>
                      </a:r>
                      <a:endParaRPr lang="zh-TW" altLang="en-US" sz="2000" dirty="0">
                        <a:latin typeface="Times New Roman" pitchFamily="18" charset="0"/>
                        <a:ea typeface="標楷體" pitchFamily="65" charset="-120"/>
                        <a:cs typeface="Times New Roman" pitchFamily="18" charset="0"/>
                      </a:endParaRPr>
                    </a:p>
                  </a:txBody>
                  <a:tcPr marL="91447" marR="91447" anchor="ctr"/>
                </a:tc>
                <a:tc>
                  <a:txBody>
                    <a:bodyPr/>
                    <a:lstStyle/>
                    <a:p>
                      <a:pPr algn="r"/>
                      <a:r>
                        <a:rPr lang="en-US" altLang="zh-TW" sz="2000" dirty="0">
                          <a:latin typeface="Times New Roman" pitchFamily="18" charset="0"/>
                          <a:ea typeface="標楷體" pitchFamily="65" charset="-120"/>
                          <a:cs typeface="Times New Roman" pitchFamily="18" charset="0"/>
                        </a:rPr>
                        <a:t>12203.2</a:t>
                      </a:r>
                      <a:endParaRPr lang="zh-TW" altLang="en-US" sz="2000" dirty="0">
                        <a:latin typeface="Times New Roman" pitchFamily="18" charset="0"/>
                        <a:ea typeface="標楷體" pitchFamily="65" charset="-120"/>
                        <a:cs typeface="Times New Roman" pitchFamily="18" charset="0"/>
                      </a:endParaRPr>
                    </a:p>
                  </a:txBody>
                  <a:tcPr marL="91447" marR="91447" anchor="ctr"/>
                </a:tc>
                <a:tc>
                  <a:txBody>
                    <a:bodyPr/>
                    <a:lstStyle/>
                    <a:p>
                      <a:pPr algn="r"/>
                      <a:r>
                        <a:rPr lang="en-US" altLang="zh-TW" sz="2000" dirty="0">
                          <a:latin typeface="Times New Roman" pitchFamily="18" charset="0"/>
                          <a:ea typeface="標楷體" pitchFamily="65" charset="-120"/>
                          <a:cs typeface="Times New Roman" pitchFamily="18" charset="0"/>
                        </a:rPr>
                        <a:t>15280.1</a:t>
                      </a:r>
                      <a:endParaRPr lang="zh-TW" altLang="en-US" sz="2000" dirty="0">
                        <a:latin typeface="Times New Roman" pitchFamily="18" charset="0"/>
                        <a:ea typeface="標楷體" pitchFamily="65" charset="-120"/>
                        <a:cs typeface="Times New Roman" pitchFamily="18" charset="0"/>
                      </a:endParaRPr>
                    </a:p>
                  </a:txBody>
                  <a:tcPr marL="91447" marR="91447" anchor="ctr"/>
                </a:tc>
                <a:tc>
                  <a:txBody>
                    <a:bodyPr/>
                    <a:lstStyle/>
                    <a:p>
                      <a:pPr algn="r"/>
                      <a:r>
                        <a:rPr lang="en-US" altLang="zh-TW" sz="2000" dirty="0">
                          <a:latin typeface="Times New Roman" pitchFamily="18" charset="0"/>
                          <a:ea typeface="標楷體" pitchFamily="65" charset="-120"/>
                          <a:cs typeface="Times New Roman" pitchFamily="18" charset="0"/>
                        </a:rPr>
                        <a:t>16409.5</a:t>
                      </a:r>
                      <a:endParaRPr lang="zh-TW" altLang="en-US" sz="2000" dirty="0">
                        <a:latin typeface="Times New Roman" pitchFamily="18" charset="0"/>
                        <a:ea typeface="標楷體" pitchFamily="65" charset="-120"/>
                        <a:cs typeface="Times New Roman" pitchFamily="18" charset="0"/>
                      </a:endParaRPr>
                    </a:p>
                  </a:txBody>
                  <a:tcPr marL="91447" marR="91447" anchor="ctr"/>
                </a:tc>
                <a:tc>
                  <a:txBody>
                    <a:bodyPr/>
                    <a:lstStyle/>
                    <a:p>
                      <a:pPr algn="r"/>
                      <a:r>
                        <a:rPr lang="en-US" altLang="zh-TW" sz="2000" dirty="0">
                          <a:latin typeface="Times New Roman" pitchFamily="18" charset="0"/>
                          <a:ea typeface="標楷體" pitchFamily="65" charset="-120"/>
                          <a:cs typeface="Times New Roman" pitchFamily="18" charset="0"/>
                        </a:rPr>
                        <a:t>18000.5</a:t>
                      </a:r>
                      <a:endParaRPr lang="zh-TW" altLang="en-US" sz="2000" dirty="0">
                        <a:latin typeface="Times New Roman" pitchFamily="18" charset="0"/>
                        <a:ea typeface="標楷體" pitchFamily="65" charset="-120"/>
                        <a:cs typeface="Times New Roman" pitchFamily="18" charset="0"/>
                      </a:endParaRPr>
                    </a:p>
                  </a:txBody>
                  <a:tcPr marL="91447" marR="91447" anchor="ctr"/>
                </a:tc>
                <a:tc>
                  <a:txBody>
                    <a:bodyPr/>
                    <a:lstStyle/>
                    <a:p>
                      <a:pPr algn="r"/>
                      <a:r>
                        <a:rPr lang="en-US" altLang="zh-TW" sz="2000" dirty="0">
                          <a:solidFill>
                            <a:schemeClr val="tx1"/>
                          </a:solidFill>
                          <a:latin typeface="Times New Roman" pitchFamily="18" charset="0"/>
                          <a:ea typeface="標楷體" pitchFamily="65" charset="-120"/>
                          <a:cs typeface="Times New Roman" pitchFamily="18" charset="0"/>
                        </a:rPr>
                        <a:t>20116.6</a:t>
                      </a:r>
                      <a:endParaRPr lang="zh-TW" altLang="en-US" sz="1400" dirty="0">
                        <a:solidFill>
                          <a:schemeClr val="tx1"/>
                        </a:solidFill>
                        <a:latin typeface="Times New Roman" pitchFamily="18" charset="0"/>
                        <a:ea typeface="標楷體" pitchFamily="65" charset="-120"/>
                        <a:cs typeface="Times New Roman" pitchFamily="18" charset="0"/>
                      </a:endParaRPr>
                    </a:p>
                  </a:txBody>
                  <a:tcPr marL="91447" marR="91447" anchor="ctr"/>
                </a:tc>
                <a:extLst>
                  <a:ext uri="{0D108BD9-81ED-4DB2-BD59-A6C34878D82A}">
                    <a16:rowId xmlns:a16="http://schemas.microsoft.com/office/drawing/2014/main" val="10001"/>
                  </a:ext>
                </a:extLst>
              </a:tr>
              <a:tr h="715027">
                <a:tc>
                  <a:txBody>
                    <a:bodyPr/>
                    <a:lstStyle/>
                    <a:p>
                      <a:pPr algn="ctr"/>
                      <a:r>
                        <a:rPr lang="zh-TW" altLang="en-US" sz="2000" dirty="0">
                          <a:latin typeface="Times New Roman" pitchFamily="18" charset="0"/>
                          <a:ea typeface="標楷體" pitchFamily="65" charset="-120"/>
                          <a:cs typeface="Times New Roman" pitchFamily="18" charset="0"/>
                        </a:rPr>
                        <a:t>氣喘</a:t>
                      </a:r>
                    </a:p>
                  </a:txBody>
                  <a:tcPr marL="91447" marR="91447" anchor="ctr"/>
                </a:tc>
                <a:tc>
                  <a:txBody>
                    <a:bodyPr/>
                    <a:lstStyle/>
                    <a:p>
                      <a:pPr algn="r"/>
                      <a:r>
                        <a:rPr lang="en-US" altLang="zh-TW" sz="2000" dirty="0">
                          <a:latin typeface="Times New Roman" pitchFamily="18" charset="0"/>
                          <a:ea typeface="標楷體" pitchFamily="65" charset="-120"/>
                          <a:cs typeface="Times New Roman" pitchFamily="18" charset="0"/>
                        </a:rPr>
                        <a:t>2007.3</a:t>
                      </a:r>
                      <a:endParaRPr lang="zh-TW" altLang="en-US" sz="2000" dirty="0">
                        <a:latin typeface="Times New Roman" pitchFamily="18" charset="0"/>
                        <a:ea typeface="標楷體" pitchFamily="65" charset="-120"/>
                        <a:cs typeface="Times New Roman" pitchFamily="18" charset="0"/>
                      </a:endParaRPr>
                    </a:p>
                  </a:txBody>
                  <a:tcPr marL="91447" marR="91447" anchor="ctr"/>
                </a:tc>
                <a:tc>
                  <a:txBody>
                    <a:bodyPr/>
                    <a:lstStyle/>
                    <a:p>
                      <a:pPr algn="r"/>
                      <a:r>
                        <a:rPr lang="en-US" altLang="zh-TW" sz="2000" dirty="0">
                          <a:latin typeface="Times New Roman" pitchFamily="18" charset="0"/>
                          <a:ea typeface="標楷體" pitchFamily="65" charset="-120"/>
                          <a:cs typeface="Times New Roman" pitchFamily="18" charset="0"/>
                        </a:rPr>
                        <a:t>6410.1</a:t>
                      </a:r>
                      <a:endParaRPr lang="zh-TW" altLang="en-US" sz="2000" dirty="0">
                        <a:latin typeface="Times New Roman" pitchFamily="18" charset="0"/>
                        <a:ea typeface="標楷體" pitchFamily="65" charset="-120"/>
                        <a:cs typeface="Times New Roman" pitchFamily="18" charset="0"/>
                      </a:endParaRPr>
                    </a:p>
                  </a:txBody>
                  <a:tcPr marL="91447" marR="91447" anchor="ctr"/>
                </a:tc>
                <a:tc>
                  <a:txBody>
                    <a:bodyPr/>
                    <a:lstStyle/>
                    <a:p>
                      <a:pPr algn="r"/>
                      <a:r>
                        <a:rPr lang="en-US" altLang="zh-TW" sz="2000" dirty="0">
                          <a:latin typeface="Times New Roman" pitchFamily="18" charset="0"/>
                          <a:ea typeface="標楷體" pitchFamily="65" charset="-120"/>
                          <a:cs typeface="Times New Roman" pitchFamily="18" charset="0"/>
                        </a:rPr>
                        <a:t>12791.5</a:t>
                      </a:r>
                      <a:endParaRPr lang="zh-TW" altLang="en-US" sz="2000" dirty="0">
                        <a:latin typeface="Times New Roman" pitchFamily="18" charset="0"/>
                        <a:ea typeface="標楷體" pitchFamily="65" charset="-120"/>
                        <a:cs typeface="Times New Roman" pitchFamily="18" charset="0"/>
                      </a:endParaRPr>
                    </a:p>
                  </a:txBody>
                  <a:tcPr marL="91447" marR="91447" anchor="ctr"/>
                </a:tc>
                <a:tc>
                  <a:txBody>
                    <a:bodyPr/>
                    <a:lstStyle/>
                    <a:p>
                      <a:pPr algn="r"/>
                      <a:r>
                        <a:rPr lang="en-US" altLang="zh-TW" sz="2000" dirty="0">
                          <a:latin typeface="Times New Roman" pitchFamily="18" charset="0"/>
                          <a:ea typeface="標楷體" pitchFamily="65" charset="-120"/>
                          <a:cs typeface="Times New Roman" pitchFamily="18" charset="0"/>
                        </a:rPr>
                        <a:t>13609.0</a:t>
                      </a:r>
                      <a:endParaRPr lang="zh-TW" altLang="en-US" sz="2000" dirty="0">
                        <a:latin typeface="Times New Roman" pitchFamily="18" charset="0"/>
                        <a:ea typeface="標楷體" pitchFamily="65" charset="-120"/>
                        <a:cs typeface="Times New Roman" pitchFamily="18" charset="0"/>
                      </a:endParaRPr>
                    </a:p>
                  </a:txBody>
                  <a:tcPr marL="91447" marR="91447" anchor="ctr"/>
                </a:tc>
                <a:tc>
                  <a:txBody>
                    <a:bodyPr/>
                    <a:lstStyle/>
                    <a:p>
                      <a:pPr algn="r"/>
                      <a:r>
                        <a:rPr lang="en-US" altLang="zh-TW" sz="2000" dirty="0">
                          <a:latin typeface="Times New Roman" pitchFamily="18" charset="0"/>
                          <a:ea typeface="標楷體" pitchFamily="65" charset="-120"/>
                          <a:cs typeface="Times New Roman" pitchFamily="18" charset="0"/>
                        </a:rPr>
                        <a:t>7718.7</a:t>
                      </a:r>
                      <a:endParaRPr lang="zh-TW" altLang="en-US" sz="2000" dirty="0">
                        <a:latin typeface="Times New Roman" pitchFamily="18" charset="0"/>
                        <a:ea typeface="標楷體" pitchFamily="65" charset="-120"/>
                        <a:cs typeface="Times New Roman" pitchFamily="18" charset="0"/>
                      </a:endParaRPr>
                    </a:p>
                  </a:txBody>
                  <a:tcPr marL="91447" marR="91447" anchor="ctr"/>
                </a:tc>
                <a:tc>
                  <a:txBody>
                    <a:bodyPr/>
                    <a:lstStyle/>
                    <a:p>
                      <a:pPr algn="r"/>
                      <a:r>
                        <a:rPr lang="en-US" altLang="zh-TW" sz="2000" dirty="0">
                          <a:latin typeface="Times New Roman" pitchFamily="18" charset="0"/>
                          <a:ea typeface="標楷體" pitchFamily="65" charset="-120"/>
                          <a:cs typeface="Times New Roman" pitchFamily="18" charset="0"/>
                        </a:rPr>
                        <a:t>6631.9</a:t>
                      </a:r>
                      <a:endParaRPr lang="zh-TW" altLang="en-US" sz="2000" dirty="0">
                        <a:latin typeface="Times New Roman" pitchFamily="18" charset="0"/>
                        <a:ea typeface="標楷體" pitchFamily="65" charset="-120"/>
                        <a:cs typeface="Times New Roman" pitchFamily="18" charset="0"/>
                      </a:endParaRPr>
                    </a:p>
                  </a:txBody>
                  <a:tcPr marL="91447" marR="91447" anchor="ctr"/>
                </a:tc>
                <a:tc>
                  <a:txBody>
                    <a:bodyPr/>
                    <a:lstStyle/>
                    <a:p>
                      <a:pPr algn="r"/>
                      <a:r>
                        <a:rPr lang="en-US" altLang="zh-TW" sz="2000" dirty="0">
                          <a:solidFill>
                            <a:schemeClr val="tx1"/>
                          </a:solidFill>
                          <a:latin typeface="Times New Roman" pitchFamily="18" charset="0"/>
                          <a:ea typeface="標楷體" pitchFamily="65" charset="-120"/>
                          <a:cs typeface="Times New Roman" pitchFamily="18" charset="0"/>
                        </a:rPr>
                        <a:t>6442.9</a:t>
                      </a:r>
                      <a:endParaRPr lang="zh-TW" altLang="en-US" sz="2000" dirty="0">
                        <a:solidFill>
                          <a:schemeClr val="tx1"/>
                        </a:solidFill>
                        <a:latin typeface="Times New Roman" pitchFamily="18" charset="0"/>
                        <a:ea typeface="標楷體" pitchFamily="65" charset="-120"/>
                        <a:cs typeface="Times New Roman" pitchFamily="18" charset="0"/>
                      </a:endParaRPr>
                    </a:p>
                  </a:txBody>
                  <a:tcPr marL="91447" marR="91447" anchor="ctr"/>
                </a:tc>
                <a:extLst>
                  <a:ext uri="{0D108BD9-81ED-4DB2-BD59-A6C34878D82A}">
                    <a16:rowId xmlns:a16="http://schemas.microsoft.com/office/drawing/2014/main" val="10002"/>
                  </a:ext>
                </a:extLst>
              </a:tr>
              <a:tr h="625649">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Times New Roman" pitchFamily="18" charset="0"/>
                          <a:ea typeface="標楷體" pitchFamily="65" charset="-120"/>
                          <a:cs typeface="Times New Roman" pitchFamily="18" charset="0"/>
                        </a:rPr>
                        <a:t>乳癌</a:t>
                      </a:r>
                    </a:p>
                  </a:txBody>
                  <a:tcPr marL="91447" marR="91447" anchor="ctr"/>
                </a:tc>
                <a:tc>
                  <a:txBody>
                    <a:bodyPr/>
                    <a:lstStyle/>
                    <a:p>
                      <a:pPr algn="r"/>
                      <a:r>
                        <a:rPr lang="en-US" altLang="zh-TW" sz="2000" dirty="0">
                          <a:latin typeface="Times New Roman" pitchFamily="18" charset="0"/>
                          <a:ea typeface="標楷體" pitchFamily="65" charset="-120"/>
                          <a:cs typeface="Times New Roman" pitchFamily="18" charset="0"/>
                        </a:rPr>
                        <a:t>34.4</a:t>
                      </a:r>
                      <a:endParaRPr lang="zh-TW" altLang="en-US" sz="2000" dirty="0">
                        <a:latin typeface="Times New Roman" pitchFamily="18" charset="0"/>
                        <a:ea typeface="標楷體" pitchFamily="65" charset="-120"/>
                        <a:cs typeface="Times New Roman" pitchFamily="18" charset="0"/>
                      </a:endParaRPr>
                    </a:p>
                  </a:txBody>
                  <a:tcPr marL="91447" marR="91447" anchor="ctr"/>
                </a:tc>
                <a:tc>
                  <a:txBody>
                    <a:bodyPr/>
                    <a:lstStyle/>
                    <a:p>
                      <a:pPr algn="r"/>
                      <a:r>
                        <a:rPr lang="en-US" altLang="zh-TW" sz="2000" dirty="0">
                          <a:latin typeface="Times New Roman" pitchFamily="18" charset="0"/>
                          <a:ea typeface="標楷體" pitchFamily="65" charset="-120"/>
                          <a:cs typeface="Times New Roman" pitchFamily="18" charset="0"/>
                        </a:rPr>
                        <a:t>261.4</a:t>
                      </a:r>
                      <a:endParaRPr lang="zh-TW" altLang="en-US" sz="2000" dirty="0">
                        <a:latin typeface="Times New Roman" pitchFamily="18" charset="0"/>
                        <a:ea typeface="標楷體" pitchFamily="65" charset="-120"/>
                        <a:cs typeface="Times New Roman" pitchFamily="18" charset="0"/>
                      </a:endParaRPr>
                    </a:p>
                  </a:txBody>
                  <a:tcPr marL="91447" marR="91447" anchor="ctr"/>
                </a:tc>
                <a:tc>
                  <a:txBody>
                    <a:bodyPr/>
                    <a:lstStyle/>
                    <a:p>
                      <a:pPr algn="r"/>
                      <a:r>
                        <a:rPr lang="en-US" altLang="zh-TW" sz="2000" dirty="0">
                          <a:latin typeface="Times New Roman" pitchFamily="18" charset="0"/>
                          <a:ea typeface="標楷體" pitchFamily="65" charset="-120"/>
                          <a:cs typeface="Times New Roman" pitchFamily="18" charset="0"/>
                        </a:rPr>
                        <a:t>434.7</a:t>
                      </a:r>
                      <a:endParaRPr lang="zh-TW" altLang="en-US" sz="2000" dirty="0">
                        <a:latin typeface="Times New Roman" pitchFamily="18" charset="0"/>
                        <a:ea typeface="標楷體" pitchFamily="65" charset="-120"/>
                        <a:cs typeface="Times New Roman" pitchFamily="18" charset="0"/>
                      </a:endParaRPr>
                    </a:p>
                  </a:txBody>
                  <a:tcPr marL="91447" marR="91447" anchor="ctr"/>
                </a:tc>
                <a:tc>
                  <a:txBody>
                    <a:bodyPr/>
                    <a:lstStyle/>
                    <a:p>
                      <a:pPr algn="r"/>
                      <a:r>
                        <a:rPr lang="en-US" altLang="zh-TW" sz="2000" dirty="0">
                          <a:latin typeface="Times New Roman" pitchFamily="18" charset="0"/>
                          <a:ea typeface="標楷體" pitchFamily="65" charset="-120"/>
                          <a:cs typeface="Times New Roman" pitchFamily="18" charset="0"/>
                        </a:rPr>
                        <a:t>1498.4</a:t>
                      </a:r>
                      <a:endParaRPr lang="zh-TW" altLang="en-US" sz="2000" dirty="0">
                        <a:latin typeface="Times New Roman" pitchFamily="18" charset="0"/>
                        <a:ea typeface="標楷體" pitchFamily="65" charset="-120"/>
                        <a:cs typeface="Times New Roman" pitchFamily="18" charset="0"/>
                      </a:endParaRPr>
                    </a:p>
                  </a:txBody>
                  <a:tcPr marL="91447" marR="91447" anchor="ctr"/>
                </a:tc>
                <a:tc>
                  <a:txBody>
                    <a:bodyPr/>
                    <a:lstStyle/>
                    <a:p>
                      <a:pPr algn="r"/>
                      <a:r>
                        <a:rPr lang="en-US" altLang="zh-TW" sz="2000" dirty="0">
                          <a:latin typeface="Times New Roman" pitchFamily="18" charset="0"/>
                          <a:ea typeface="標楷體" pitchFamily="65" charset="-120"/>
                          <a:cs typeface="Times New Roman" pitchFamily="18" charset="0"/>
                        </a:rPr>
                        <a:t>2509.6</a:t>
                      </a:r>
                      <a:endParaRPr lang="zh-TW" altLang="en-US" sz="2000" dirty="0">
                        <a:latin typeface="Times New Roman" pitchFamily="18" charset="0"/>
                        <a:ea typeface="標楷體" pitchFamily="65" charset="-120"/>
                        <a:cs typeface="Times New Roman" pitchFamily="18" charset="0"/>
                      </a:endParaRPr>
                    </a:p>
                  </a:txBody>
                  <a:tcPr marL="91447" marR="91447" anchor="ctr"/>
                </a:tc>
                <a:tc>
                  <a:txBody>
                    <a:bodyPr/>
                    <a:lstStyle/>
                    <a:p>
                      <a:pPr algn="r"/>
                      <a:r>
                        <a:rPr lang="en-US" altLang="zh-TW" sz="2000" dirty="0">
                          <a:latin typeface="Times New Roman" pitchFamily="18" charset="0"/>
                          <a:ea typeface="標楷體" pitchFamily="65" charset="-120"/>
                          <a:cs typeface="Times New Roman" pitchFamily="18" charset="0"/>
                        </a:rPr>
                        <a:t>3663.3</a:t>
                      </a:r>
                      <a:endParaRPr lang="zh-TW" altLang="en-US" sz="2000" dirty="0">
                        <a:latin typeface="Times New Roman" pitchFamily="18" charset="0"/>
                        <a:ea typeface="標楷體" pitchFamily="65" charset="-120"/>
                        <a:cs typeface="Times New Roman" pitchFamily="18" charset="0"/>
                      </a:endParaRPr>
                    </a:p>
                  </a:txBody>
                  <a:tcPr marL="91447" marR="91447" anchor="ctr"/>
                </a:tc>
                <a:tc>
                  <a:txBody>
                    <a:bodyPr/>
                    <a:lstStyle/>
                    <a:p>
                      <a:pPr algn="r"/>
                      <a:r>
                        <a:rPr lang="en-US" altLang="zh-TW" sz="2000" dirty="0">
                          <a:solidFill>
                            <a:srgbClr val="FF0000"/>
                          </a:solidFill>
                          <a:latin typeface="Times New Roman" pitchFamily="18" charset="0"/>
                          <a:ea typeface="標楷體" pitchFamily="65" charset="-120"/>
                          <a:cs typeface="Times New Roman" pitchFamily="18" charset="0"/>
                        </a:rPr>
                        <a:t>1643.5     </a:t>
                      </a:r>
                      <a:r>
                        <a:rPr lang="en-US" altLang="zh-TW" sz="1000" dirty="0">
                          <a:solidFill>
                            <a:srgbClr val="FF0000"/>
                          </a:solidFill>
                          <a:latin typeface="Times New Roman" pitchFamily="18" charset="0"/>
                          <a:ea typeface="標楷體" pitchFamily="65" charset="-120"/>
                          <a:cs typeface="Times New Roman" pitchFamily="18" charset="0"/>
                        </a:rPr>
                        <a:t>(</a:t>
                      </a:r>
                      <a:r>
                        <a:rPr lang="zh-TW" altLang="en-US" sz="1000" dirty="0">
                          <a:solidFill>
                            <a:srgbClr val="FF0000"/>
                          </a:solidFill>
                          <a:latin typeface="Times New Roman" pitchFamily="18" charset="0"/>
                          <a:ea typeface="標楷體" pitchFamily="65" charset="-120"/>
                          <a:cs typeface="Times New Roman" pitchFamily="18" charset="0"/>
                        </a:rPr>
                        <a:t>至</a:t>
                      </a:r>
                      <a:r>
                        <a:rPr lang="en-US" altLang="zh-TW" sz="1000" dirty="0">
                          <a:solidFill>
                            <a:srgbClr val="FF0000"/>
                          </a:solidFill>
                          <a:latin typeface="Times New Roman" pitchFamily="18" charset="0"/>
                          <a:ea typeface="標楷體" pitchFamily="65" charset="-120"/>
                          <a:cs typeface="Times New Roman" pitchFamily="18" charset="0"/>
                        </a:rPr>
                        <a:t>98</a:t>
                      </a:r>
                      <a:r>
                        <a:rPr lang="zh-TW" altLang="en-US" sz="1000" dirty="0">
                          <a:solidFill>
                            <a:srgbClr val="FF0000"/>
                          </a:solidFill>
                          <a:latin typeface="Times New Roman" pitchFamily="18" charset="0"/>
                          <a:ea typeface="標楷體" pitchFamily="65" charset="-120"/>
                          <a:cs typeface="Times New Roman" pitchFamily="18" charset="0"/>
                        </a:rPr>
                        <a:t>年</a:t>
                      </a:r>
                      <a:r>
                        <a:rPr lang="en-US" altLang="zh-TW" sz="1000" dirty="0">
                          <a:solidFill>
                            <a:srgbClr val="FF0000"/>
                          </a:solidFill>
                          <a:latin typeface="Times New Roman" pitchFamily="18" charset="0"/>
                          <a:ea typeface="標楷體" pitchFamily="65" charset="-120"/>
                          <a:cs typeface="Times New Roman" pitchFamily="18" charset="0"/>
                        </a:rPr>
                        <a:t>10</a:t>
                      </a:r>
                      <a:r>
                        <a:rPr lang="zh-TW" altLang="en-US" sz="1000" dirty="0">
                          <a:solidFill>
                            <a:srgbClr val="FF0000"/>
                          </a:solidFill>
                          <a:latin typeface="Times New Roman" pitchFamily="18" charset="0"/>
                          <a:ea typeface="標楷體" pitchFamily="65" charset="-120"/>
                          <a:cs typeface="Times New Roman" pitchFamily="18" charset="0"/>
                        </a:rPr>
                        <a:t>月</a:t>
                      </a:r>
                      <a:r>
                        <a:rPr lang="en-US" altLang="zh-TW" sz="1000" dirty="0">
                          <a:solidFill>
                            <a:srgbClr val="FF0000"/>
                          </a:solidFill>
                          <a:latin typeface="Times New Roman" pitchFamily="18" charset="0"/>
                          <a:ea typeface="標楷體" pitchFamily="65" charset="-120"/>
                          <a:cs typeface="Times New Roman" pitchFamily="18" charset="0"/>
                        </a:rPr>
                        <a:t>)</a:t>
                      </a:r>
                      <a:endParaRPr lang="zh-TW" altLang="en-US" sz="1000" dirty="0">
                        <a:solidFill>
                          <a:srgbClr val="FF0000"/>
                        </a:solidFill>
                        <a:latin typeface="Times New Roman" pitchFamily="18" charset="0"/>
                        <a:ea typeface="標楷體" pitchFamily="65" charset="-120"/>
                        <a:cs typeface="Times New Roman" pitchFamily="18" charset="0"/>
                      </a:endParaRPr>
                    </a:p>
                  </a:txBody>
                  <a:tcPr marL="91447" marR="91447" anchor="ctr"/>
                </a:tc>
                <a:extLst>
                  <a:ext uri="{0D108BD9-81ED-4DB2-BD59-A6C34878D82A}">
                    <a16:rowId xmlns:a16="http://schemas.microsoft.com/office/drawing/2014/main" val="10003"/>
                  </a:ext>
                </a:extLst>
              </a:tr>
              <a:tr h="625649">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Times New Roman" pitchFamily="18" charset="0"/>
                          <a:ea typeface="標楷體" pitchFamily="65" charset="-120"/>
                          <a:cs typeface="Times New Roman" pitchFamily="18" charset="0"/>
                        </a:rPr>
                        <a:t>高血壓</a:t>
                      </a:r>
                    </a:p>
                  </a:txBody>
                  <a:tcPr marL="91447" marR="91447" anchor="ctr"/>
                </a:tc>
                <a:tc>
                  <a:txBody>
                    <a:bodyPr/>
                    <a:lstStyle/>
                    <a:p>
                      <a:pPr algn="r"/>
                      <a:r>
                        <a:rPr lang="zh-TW" altLang="en-US" sz="2000" dirty="0">
                          <a:latin typeface="Times New Roman" pitchFamily="18" charset="0"/>
                          <a:ea typeface="標楷體" pitchFamily="65" charset="-120"/>
                          <a:cs typeface="Times New Roman" pitchFamily="18" charset="0"/>
                        </a:rPr>
                        <a:t>未實施</a:t>
                      </a:r>
                    </a:p>
                  </a:txBody>
                  <a:tcPr marL="91447" marR="91447" anchor="ctr"/>
                </a:tc>
                <a:tc>
                  <a:txBody>
                    <a:bodyPr/>
                    <a:lstStyle/>
                    <a:p>
                      <a:pPr algn="r"/>
                      <a:r>
                        <a:rPr lang="zh-TW" altLang="en-US" sz="2000" dirty="0">
                          <a:latin typeface="Times New Roman" pitchFamily="18" charset="0"/>
                          <a:ea typeface="標楷體" pitchFamily="65" charset="-120"/>
                          <a:cs typeface="Times New Roman" pitchFamily="18" charset="0"/>
                        </a:rPr>
                        <a:t>未實施</a:t>
                      </a:r>
                    </a:p>
                  </a:txBody>
                  <a:tcPr marL="91447" marR="91447" anchor="ctr"/>
                </a:tc>
                <a:tc>
                  <a:txBody>
                    <a:bodyPr/>
                    <a:lstStyle/>
                    <a:p>
                      <a:pPr algn="r"/>
                      <a:r>
                        <a:rPr lang="zh-TW" altLang="en-US" sz="2000" dirty="0">
                          <a:latin typeface="Times New Roman" pitchFamily="18" charset="0"/>
                          <a:ea typeface="標楷體" pitchFamily="65" charset="-120"/>
                          <a:cs typeface="Times New Roman" pitchFamily="18" charset="0"/>
                        </a:rPr>
                        <a:t>未實施</a:t>
                      </a:r>
                    </a:p>
                  </a:txBody>
                  <a:tcPr marL="91447" marR="91447" anchor="ctr"/>
                </a:tc>
                <a:tc>
                  <a:txBody>
                    <a:bodyPr/>
                    <a:lstStyle/>
                    <a:p>
                      <a:pPr algn="r"/>
                      <a:r>
                        <a:rPr lang="en-US" altLang="zh-TW" sz="2000" dirty="0">
                          <a:latin typeface="Times New Roman" pitchFamily="18" charset="0"/>
                          <a:ea typeface="標楷體" pitchFamily="65" charset="-120"/>
                          <a:cs typeface="Times New Roman" pitchFamily="18" charset="0"/>
                        </a:rPr>
                        <a:t>2940.8</a:t>
                      </a:r>
                      <a:endParaRPr lang="zh-TW" altLang="en-US" sz="2000" dirty="0">
                        <a:latin typeface="Times New Roman" pitchFamily="18" charset="0"/>
                        <a:ea typeface="標楷體" pitchFamily="65" charset="-120"/>
                        <a:cs typeface="Times New Roman" pitchFamily="18" charset="0"/>
                      </a:endParaRPr>
                    </a:p>
                  </a:txBody>
                  <a:tcPr marL="91447" marR="91447" anchor="ctr"/>
                </a:tc>
                <a:tc>
                  <a:txBody>
                    <a:bodyPr/>
                    <a:lstStyle/>
                    <a:p>
                      <a:pPr algn="r"/>
                      <a:r>
                        <a:rPr lang="en-US" altLang="zh-TW" sz="2000" dirty="0">
                          <a:latin typeface="Times New Roman" pitchFamily="18" charset="0"/>
                          <a:ea typeface="標楷體" pitchFamily="65" charset="-120"/>
                          <a:cs typeface="Times New Roman" pitchFamily="18" charset="0"/>
                        </a:rPr>
                        <a:t>4742.3</a:t>
                      </a:r>
                      <a:endParaRPr lang="zh-TW" altLang="en-US" sz="2000" dirty="0">
                        <a:latin typeface="Times New Roman" pitchFamily="18" charset="0"/>
                        <a:ea typeface="標楷體" pitchFamily="65" charset="-120"/>
                        <a:cs typeface="Times New Roman" pitchFamily="18" charset="0"/>
                      </a:endParaRPr>
                    </a:p>
                  </a:txBody>
                  <a:tcPr marL="91447" marR="91447" anchor="ctr"/>
                </a:tc>
                <a:tc>
                  <a:txBody>
                    <a:bodyPr/>
                    <a:lstStyle/>
                    <a:p>
                      <a:pPr algn="r"/>
                      <a:r>
                        <a:rPr lang="en-US" altLang="zh-TW" sz="2000" dirty="0">
                          <a:latin typeface="Times New Roman" pitchFamily="18" charset="0"/>
                          <a:ea typeface="標楷體" pitchFamily="65" charset="-120"/>
                          <a:cs typeface="Times New Roman" pitchFamily="18" charset="0"/>
                        </a:rPr>
                        <a:t>3044.4</a:t>
                      </a:r>
                      <a:endParaRPr lang="zh-TW" altLang="en-US" sz="2000" dirty="0">
                        <a:latin typeface="Times New Roman" pitchFamily="18" charset="0"/>
                        <a:ea typeface="標楷體" pitchFamily="65" charset="-120"/>
                        <a:cs typeface="Times New Roman" pitchFamily="18" charset="0"/>
                      </a:endParaRPr>
                    </a:p>
                  </a:txBody>
                  <a:tcPr marL="91447" marR="91447" anchor="ctr"/>
                </a:tc>
                <a:tc>
                  <a:txBody>
                    <a:bodyPr/>
                    <a:lstStyle/>
                    <a:p>
                      <a:pPr algn="r"/>
                      <a:r>
                        <a:rPr lang="en-US" altLang="zh-TW" sz="2000" dirty="0">
                          <a:solidFill>
                            <a:schemeClr val="tx1"/>
                          </a:solidFill>
                          <a:latin typeface="Times New Roman" pitchFamily="18" charset="0"/>
                          <a:ea typeface="標楷體" pitchFamily="65" charset="-120"/>
                          <a:cs typeface="Times New Roman" pitchFamily="18" charset="0"/>
                        </a:rPr>
                        <a:t>2061.0</a:t>
                      </a:r>
                      <a:endParaRPr lang="zh-TW" altLang="en-US" sz="2000" dirty="0">
                        <a:solidFill>
                          <a:schemeClr val="tx1"/>
                        </a:solidFill>
                        <a:latin typeface="Times New Roman" pitchFamily="18" charset="0"/>
                        <a:ea typeface="標楷體" pitchFamily="65" charset="-120"/>
                        <a:cs typeface="Times New Roman" pitchFamily="18" charset="0"/>
                      </a:endParaRPr>
                    </a:p>
                  </a:txBody>
                  <a:tcPr marL="91447" marR="91447" anchor="ctr"/>
                </a:tc>
                <a:extLst>
                  <a:ext uri="{0D108BD9-81ED-4DB2-BD59-A6C34878D82A}">
                    <a16:rowId xmlns:a16="http://schemas.microsoft.com/office/drawing/2014/main" val="10004"/>
                  </a:ext>
                </a:extLst>
              </a:tr>
              <a:tr h="625649">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Times New Roman" pitchFamily="18" charset="0"/>
                          <a:ea typeface="標楷體" pitchFamily="65" charset="-120"/>
                          <a:cs typeface="Times New Roman" pitchFamily="18" charset="0"/>
                        </a:rPr>
                        <a:t>合計</a:t>
                      </a:r>
                    </a:p>
                  </a:txBody>
                  <a:tcPr marL="91447" marR="91447" anchor="ctr"/>
                </a:tc>
                <a:tc>
                  <a:txBody>
                    <a:bodyPr/>
                    <a:lstStyle/>
                    <a:p>
                      <a:pPr algn="r" fontAlgn="ctr"/>
                      <a:r>
                        <a:rPr lang="en-US" altLang="zh-TW" sz="2000" b="0" i="0" u="none" strike="noStrike" dirty="0">
                          <a:solidFill>
                            <a:srgbClr val="000000"/>
                          </a:solidFill>
                          <a:latin typeface="+mj-lt"/>
                        </a:rPr>
                        <a:t>7783.7</a:t>
                      </a:r>
                    </a:p>
                  </a:txBody>
                  <a:tcPr marL="9526" marR="9526" marT="9525" marB="0" anchor="ctr"/>
                </a:tc>
                <a:tc>
                  <a:txBody>
                    <a:bodyPr/>
                    <a:lstStyle/>
                    <a:p>
                      <a:pPr algn="r" fontAlgn="ctr"/>
                      <a:r>
                        <a:rPr lang="en-US" altLang="zh-TW" sz="2000" b="0" i="0" u="none" strike="noStrike" dirty="0">
                          <a:solidFill>
                            <a:srgbClr val="000000"/>
                          </a:solidFill>
                          <a:latin typeface="+mj-lt"/>
                        </a:rPr>
                        <a:t>16213.1</a:t>
                      </a:r>
                    </a:p>
                  </a:txBody>
                  <a:tcPr marL="9526" marR="9526" marT="9525" marB="0" anchor="ctr"/>
                </a:tc>
                <a:tc>
                  <a:txBody>
                    <a:bodyPr/>
                    <a:lstStyle/>
                    <a:p>
                      <a:pPr algn="r" fontAlgn="ctr"/>
                      <a:r>
                        <a:rPr lang="en-US" altLang="zh-TW" sz="2000" b="0" i="0" u="none" strike="noStrike" dirty="0">
                          <a:solidFill>
                            <a:srgbClr val="000000"/>
                          </a:solidFill>
                          <a:latin typeface="+mj-lt"/>
                        </a:rPr>
                        <a:t>25429.4</a:t>
                      </a:r>
                    </a:p>
                  </a:txBody>
                  <a:tcPr marL="9526" marR="9526" marT="9525" marB="0" anchor="ctr"/>
                </a:tc>
                <a:tc>
                  <a:txBody>
                    <a:bodyPr/>
                    <a:lstStyle/>
                    <a:p>
                      <a:pPr algn="r" fontAlgn="ctr"/>
                      <a:r>
                        <a:rPr lang="en-US" altLang="zh-TW" sz="2000" b="0" i="0" u="none" strike="noStrike" dirty="0">
                          <a:solidFill>
                            <a:srgbClr val="000000"/>
                          </a:solidFill>
                          <a:latin typeface="+mj-lt"/>
                        </a:rPr>
                        <a:t>33328.3</a:t>
                      </a:r>
                    </a:p>
                  </a:txBody>
                  <a:tcPr marL="9526" marR="9526" marT="9525" marB="0" anchor="ctr"/>
                </a:tc>
                <a:tc>
                  <a:txBody>
                    <a:bodyPr/>
                    <a:lstStyle/>
                    <a:p>
                      <a:pPr algn="r" fontAlgn="ctr"/>
                      <a:r>
                        <a:rPr lang="en-US" altLang="zh-TW" sz="2000" b="0" i="0" u="none" strike="noStrike" dirty="0">
                          <a:solidFill>
                            <a:srgbClr val="000000"/>
                          </a:solidFill>
                          <a:latin typeface="+mj-lt"/>
                        </a:rPr>
                        <a:t>31380.1</a:t>
                      </a:r>
                    </a:p>
                  </a:txBody>
                  <a:tcPr marL="9526" marR="9526" marT="9525" marB="0" anchor="ctr"/>
                </a:tc>
                <a:tc>
                  <a:txBody>
                    <a:bodyPr/>
                    <a:lstStyle/>
                    <a:p>
                      <a:pPr algn="r" fontAlgn="ctr"/>
                      <a:r>
                        <a:rPr lang="en-US" altLang="zh-TW" sz="2000" b="0" i="0" u="none" strike="noStrike" dirty="0">
                          <a:solidFill>
                            <a:srgbClr val="000000"/>
                          </a:solidFill>
                          <a:latin typeface="+mj-lt"/>
                        </a:rPr>
                        <a:t>31340.1</a:t>
                      </a:r>
                    </a:p>
                  </a:txBody>
                  <a:tcPr marL="9526" marR="9526" marT="9525" marB="0" anchor="ctr"/>
                </a:tc>
                <a:tc>
                  <a:txBody>
                    <a:bodyPr/>
                    <a:lstStyle/>
                    <a:p>
                      <a:pPr algn="r" fontAlgn="ctr"/>
                      <a:r>
                        <a:rPr lang="en-US" altLang="zh-TW" sz="2000" b="0" i="0" u="none" strike="noStrike" dirty="0">
                          <a:solidFill>
                            <a:schemeClr val="tx1"/>
                          </a:solidFill>
                          <a:latin typeface="+mj-lt"/>
                        </a:rPr>
                        <a:t>30264.0</a:t>
                      </a:r>
                    </a:p>
                  </a:txBody>
                  <a:tcPr marL="9526" marR="9526" marT="9525" marB="0" anchor="ctr"/>
                </a:tc>
                <a:extLst>
                  <a:ext uri="{0D108BD9-81ED-4DB2-BD59-A6C34878D82A}">
                    <a16:rowId xmlns:a16="http://schemas.microsoft.com/office/drawing/2014/main" val="10005"/>
                  </a:ext>
                </a:extLst>
              </a:tr>
            </a:tbl>
          </a:graphicData>
        </a:graphic>
      </p:graphicFrame>
      <p:sp>
        <p:nvSpPr>
          <p:cNvPr id="20548" name="投影片編號版面配置區 5">
            <a:extLst>
              <a:ext uri="{FF2B5EF4-FFF2-40B4-BE49-F238E27FC236}">
                <a16:creationId xmlns:a16="http://schemas.microsoft.com/office/drawing/2014/main" id="{A61AED84-3B4D-62DF-AAB3-15CC3620E1B1}"/>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7A767E76-5AB6-4209-B4F8-7F28C460A362}" type="slidenum">
              <a:rPr lang="en-US" altLang="zh-TW" sz="1400"/>
              <a:pPr eaLnBrk="1" hangingPunct="1"/>
              <a:t>17</a:t>
            </a:fld>
            <a:endParaRPr lang="en-US" altLang="zh-TW" sz="1400"/>
          </a:p>
        </p:txBody>
      </p:sp>
      <p:sp>
        <p:nvSpPr>
          <p:cNvPr id="20549" name="文字方塊 6">
            <a:extLst>
              <a:ext uri="{FF2B5EF4-FFF2-40B4-BE49-F238E27FC236}">
                <a16:creationId xmlns:a16="http://schemas.microsoft.com/office/drawing/2014/main" id="{506B762E-EB61-E5BE-A913-2715DA5EE8E1}"/>
              </a:ext>
            </a:extLst>
          </p:cNvPr>
          <p:cNvSpPr txBox="1">
            <a:spLocks noChangeArrowheads="1"/>
          </p:cNvSpPr>
          <p:nvPr/>
        </p:nvSpPr>
        <p:spPr bwMode="auto">
          <a:xfrm>
            <a:off x="1285875" y="5929313"/>
            <a:ext cx="78581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sz="1800">
                <a:latin typeface="標楷體" panose="03000509000000000000" pitchFamily="65" charset="-120"/>
                <a:ea typeface="標楷體" panose="03000509000000000000" pitchFamily="65" charset="-120"/>
              </a:rPr>
              <a:t>註：</a:t>
            </a:r>
            <a:r>
              <a:rPr lang="en-US" altLang="zh-TW" sz="1800">
                <a:latin typeface="標楷體" panose="03000509000000000000" pitchFamily="65" charset="-120"/>
                <a:ea typeface="標楷體" panose="03000509000000000000" pitchFamily="65" charset="-120"/>
              </a:rPr>
              <a:t>98</a:t>
            </a:r>
            <a:r>
              <a:rPr lang="zh-TW" altLang="en-US" sz="1800">
                <a:latin typeface="標楷體" panose="03000509000000000000" pitchFamily="65" charset="-120"/>
                <a:ea typeface="標楷體" panose="03000509000000000000" pitchFamily="65" charset="-120"/>
              </a:rPr>
              <a:t>年執行預算，暫以門住診醫療申報</a:t>
            </a:r>
            <a:r>
              <a:rPr lang="en-US" altLang="zh-TW" sz="1800">
                <a:latin typeface="標楷體" panose="03000509000000000000" pitchFamily="65" charset="-120"/>
                <a:ea typeface="標楷體" panose="03000509000000000000" pitchFamily="65" charset="-120"/>
              </a:rPr>
              <a:t>P</a:t>
            </a:r>
            <a:r>
              <a:rPr lang="zh-TW" altLang="en-US" sz="1800">
                <a:latin typeface="標楷體" panose="03000509000000000000" pitchFamily="65" charset="-120"/>
                <a:ea typeface="標楷體" panose="03000509000000000000" pitchFamily="65" charset="-120"/>
              </a:rPr>
              <a:t>碼進行計算，未含糖尿病獎勵金</a:t>
            </a:r>
            <a:endParaRPr lang="en-US" altLang="zh-TW" sz="1800">
              <a:latin typeface="標楷體" panose="03000509000000000000" pitchFamily="65" charset="-120"/>
              <a:ea typeface="標楷體" panose="03000509000000000000" pitchFamily="65" charset="-120"/>
            </a:endParaRPr>
          </a:p>
          <a:p>
            <a:pPr eaLnBrk="1" hangingPunct="1"/>
            <a:r>
              <a:rPr lang="en-US" altLang="zh-TW" sz="1800">
                <a:latin typeface="標楷體" panose="03000509000000000000" pitchFamily="65" charset="-120"/>
                <a:ea typeface="標楷體" panose="03000509000000000000" pitchFamily="65" charset="-120"/>
              </a:rPr>
              <a:t>                </a:t>
            </a:r>
            <a:r>
              <a:rPr lang="zh-TW" altLang="en-US" sz="1800">
                <a:latin typeface="標楷體" panose="03000509000000000000" pitchFamily="65" charset="-120"/>
                <a:ea typeface="標楷體" panose="03000509000000000000" pitchFamily="65" charset="-120"/>
              </a:rPr>
              <a:t>       及乳癌</a:t>
            </a:r>
            <a:r>
              <a:rPr lang="en-US" altLang="zh-TW" sz="1800">
                <a:latin typeface="標楷體" panose="03000509000000000000" pitchFamily="65" charset="-120"/>
                <a:ea typeface="標楷體" panose="03000509000000000000" pitchFamily="65" charset="-120"/>
              </a:rPr>
              <a:t>11-12</a:t>
            </a:r>
            <a:r>
              <a:rPr lang="zh-TW" altLang="en-US" sz="1800">
                <a:latin typeface="標楷體" panose="03000509000000000000" pitchFamily="65" charset="-120"/>
                <a:ea typeface="標楷體" panose="03000509000000000000" pitchFamily="65" charset="-120"/>
              </a:rPr>
              <a:t>月等</a:t>
            </a:r>
            <a:r>
              <a:rPr lang="en-US" altLang="zh-TW" sz="1800">
                <a:latin typeface="標楷體" panose="03000509000000000000" pitchFamily="65" charset="-120"/>
                <a:ea typeface="標楷體" panose="03000509000000000000" pitchFamily="65" charset="-120"/>
              </a:rPr>
              <a:t>2</a:t>
            </a:r>
            <a:r>
              <a:rPr lang="zh-TW" altLang="en-US" sz="1800">
                <a:latin typeface="標楷體" panose="03000509000000000000" pitchFamily="65" charset="-120"/>
                <a:ea typeface="標楷體" panose="03000509000000000000" pitchFamily="65" charset="-120"/>
              </a:rPr>
              <a:t>項補付費用。</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標題 1">
            <a:extLst>
              <a:ext uri="{FF2B5EF4-FFF2-40B4-BE49-F238E27FC236}">
                <a16:creationId xmlns:a16="http://schemas.microsoft.com/office/drawing/2014/main" id="{878CCE00-BA8D-0718-FF3A-BB3901B70C99}"/>
              </a:ext>
            </a:extLst>
          </p:cNvPr>
          <p:cNvSpPr>
            <a:spLocks noGrp="1"/>
          </p:cNvSpPr>
          <p:nvPr>
            <p:ph type="title"/>
          </p:nvPr>
        </p:nvSpPr>
        <p:spPr>
          <a:xfrm>
            <a:off x="461963" y="727075"/>
            <a:ext cx="8229600" cy="917575"/>
          </a:xfrm>
        </p:spPr>
        <p:txBody>
          <a:bodyPr/>
          <a:lstStyle/>
          <a:p>
            <a:pPr defTabSz="912813" eaLnBrk="1" hangingPunct="1"/>
            <a:r>
              <a:rPr lang="zh-TW" altLang="en-US" b="1">
                <a:latin typeface="標楷體" panose="03000509000000000000" pitchFamily="65" charset="-120"/>
                <a:ea typeface="標楷體" panose="03000509000000000000" pitchFamily="65" charset="-120"/>
              </a:rPr>
              <a:t>醫療給付改善方案</a:t>
            </a:r>
            <a:r>
              <a:rPr lang="en-US" altLang="zh-TW" b="1">
                <a:latin typeface="標楷體" panose="03000509000000000000" pitchFamily="65" charset="-120"/>
                <a:ea typeface="標楷體" panose="03000509000000000000" pitchFamily="65" charset="-120"/>
              </a:rPr>
              <a:t>-</a:t>
            </a:r>
            <a:r>
              <a:rPr lang="zh-TW" altLang="en-US" b="1">
                <a:latin typeface="標楷體" panose="03000509000000000000" pitchFamily="65" charset="-120"/>
                <a:ea typeface="標楷體" panose="03000509000000000000" pitchFamily="65" charset="-120"/>
              </a:rPr>
              <a:t>預算執行率</a:t>
            </a:r>
          </a:p>
        </p:txBody>
      </p:sp>
      <p:graphicFrame>
        <p:nvGraphicFramePr>
          <p:cNvPr id="6" name="表格 5">
            <a:extLst>
              <a:ext uri="{FF2B5EF4-FFF2-40B4-BE49-F238E27FC236}">
                <a16:creationId xmlns:a16="http://schemas.microsoft.com/office/drawing/2014/main" id="{14A5A156-225F-94E1-A3B3-3843DF118390}"/>
              </a:ext>
            </a:extLst>
          </p:cNvPr>
          <p:cNvGraphicFramePr>
            <a:graphicFrameLocks noGrp="1"/>
          </p:cNvGraphicFramePr>
          <p:nvPr/>
        </p:nvGraphicFramePr>
        <p:xfrm>
          <a:off x="106363" y="1714500"/>
          <a:ext cx="8929687" cy="3822700"/>
        </p:xfrm>
        <a:graphic>
          <a:graphicData uri="http://schemas.openxmlformats.org/drawingml/2006/table">
            <a:tbl>
              <a:tblPr firstRow="1" bandRow="1">
                <a:tableStyleId>{5940675A-B579-460E-94D1-54222C63F5DA}</a:tableStyleId>
              </a:tblPr>
              <a:tblGrid>
                <a:gridCol w="943792">
                  <a:extLst>
                    <a:ext uri="{9D8B030D-6E8A-4147-A177-3AD203B41FA5}">
                      <a16:colId xmlns:a16="http://schemas.microsoft.com/office/drawing/2014/main" val="20000"/>
                    </a:ext>
                  </a:extLst>
                </a:gridCol>
                <a:gridCol w="1000983">
                  <a:extLst>
                    <a:ext uri="{9D8B030D-6E8A-4147-A177-3AD203B41FA5}">
                      <a16:colId xmlns:a16="http://schemas.microsoft.com/office/drawing/2014/main" val="20001"/>
                    </a:ext>
                  </a:extLst>
                </a:gridCol>
                <a:gridCol w="1000983">
                  <a:extLst>
                    <a:ext uri="{9D8B030D-6E8A-4147-A177-3AD203B41FA5}">
                      <a16:colId xmlns:a16="http://schemas.microsoft.com/office/drawing/2014/main" val="20002"/>
                    </a:ext>
                  </a:extLst>
                </a:gridCol>
                <a:gridCol w="984717">
                  <a:extLst>
                    <a:ext uri="{9D8B030D-6E8A-4147-A177-3AD203B41FA5}">
                      <a16:colId xmlns:a16="http://schemas.microsoft.com/office/drawing/2014/main" val="20003"/>
                    </a:ext>
                  </a:extLst>
                </a:gridCol>
                <a:gridCol w="984717">
                  <a:extLst>
                    <a:ext uri="{9D8B030D-6E8A-4147-A177-3AD203B41FA5}">
                      <a16:colId xmlns:a16="http://schemas.microsoft.com/office/drawing/2014/main" val="20004"/>
                    </a:ext>
                  </a:extLst>
                </a:gridCol>
                <a:gridCol w="1019898">
                  <a:extLst>
                    <a:ext uri="{9D8B030D-6E8A-4147-A177-3AD203B41FA5}">
                      <a16:colId xmlns:a16="http://schemas.microsoft.com/office/drawing/2014/main" val="20005"/>
                    </a:ext>
                  </a:extLst>
                </a:gridCol>
                <a:gridCol w="1019898">
                  <a:extLst>
                    <a:ext uri="{9D8B030D-6E8A-4147-A177-3AD203B41FA5}">
                      <a16:colId xmlns:a16="http://schemas.microsoft.com/office/drawing/2014/main" val="20006"/>
                    </a:ext>
                  </a:extLst>
                </a:gridCol>
                <a:gridCol w="987348">
                  <a:extLst>
                    <a:ext uri="{9D8B030D-6E8A-4147-A177-3AD203B41FA5}">
                      <a16:colId xmlns:a16="http://schemas.microsoft.com/office/drawing/2014/main" val="20007"/>
                    </a:ext>
                  </a:extLst>
                </a:gridCol>
                <a:gridCol w="987348">
                  <a:extLst>
                    <a:ext uri="{9D8B030D-6E8A-4147-A177-3AD203B41FA5}">
                      <a16:colId xmlns:a16="http://schemas.microsoft.com/office/drawing/2014/main" val="20008"/>
                    </a:ext>
                  </a:extLst>
                </a:gridCol>
              </a:tblGrid>
              <a:tr h="675715">
                <a:tc>
                  <a:txBody>
                    <a:bodyPr/>
                    <a:lstStyle/>
                    <a:p>
                      <a:pPr algn="ctr"/>
                      <a:r>
                        <a:rPr lang="zh-TW" altLang="en-US" sz="2000" dirty="0">
                          <a:latin typeface="Times New Roman" pitchFamily="18" charset="0"/>
                          <a:ea typeface="標楷體" pitchFamily="65" charset="-120"/>
                          <a:cs typeface="Times New Roman" pitchFamily="18" charset="0"/>
                        </a:rPr>
                        <a:t>年度</a:t>
                      </a:r>
                    </a:p>
                  </a:txBody>
                  <a:tcPr marT="45729" marB="45729" anchor="ctr"/>
                </a:tc>
                <a:tc gridSpan="2">
                  <a:txBody>
                    <a:bodyPr/>
                    <a:lstStyle/>
                    <a:p>
                      <a:pPr algn="ctr"/>
                      <a:r>
                        <a:rPr lang="en-US" altLang="zh-TW" sz="2000" dirty="0">
                          <a:latin typeface="Times New Roman" pitchFamily="18" charset="0"/>
                          <a:ea typeface="標楷體" pitchFamily="65" charset="-120"/>
                          <a:cs typeface="Times New Roman" pitchFamily="18" charset="0"/>
                        </a:rPr>
                        <a:t>95</a:t>
                      </a:r>
                      <a:r>
                        <a:rPr lang="zh-TW" altLang="en-US" sz="2000" dirty="0">
                          <a:latin typeface="Times New Roman" pitchFamily="18" charset="0"/>
                          <a:ea typeface="標楷體" pitchFamily="65" charset="-120"/>
                          <a:cs typeface="Times New Roman" pitchFamily="18" charset="0"/>
                        </a:rPr>
                        <a:t>年</a:t>
                      </a:r>
                    </a:p>
                  </a:txBody>
                  <a:tcPr marT="45729" marB="45729" anchor="ctr"/>
                </a:tc>
                <a:tc hMerge="1">
                  <a:txBody>
                    <a:bodyPr/>
                    <a:lstStyle/>
                    <a:p>
                      <a:pPr algn="ctr"/>
                      <a:endParaRPr lang="zh-TW" altLang="en-US" sz="2000" dirty="0">
                        <a:latin typeface="Times New Roman" pitchFamily="18" charset="0"/>
                        <a:ea typeface="標楷體" pitchFamily="65" charset="-120"/>
                        <a:cs typeface="Times New Roman" pitchFamily="18" charset="0"/>
                      </a:endParaRPr>
                    </a:p>
                  </a:txBody>
                  <a:tcPr anchor="ctr"/>
                </a:tc>
                <a:tc gridSpan="2">
                  <a:txBody>
                    <a:bodyPr/>
                    <a:lstStyle/>
                    <a:p>
                      <a:pPr algn="ctr"/>
                      <a:r>
                        <a:rPr lang="en-US" altLang="zh-TW" sz="2000" dirty="0">
                          <a:latin typeface="Times New Roman" pitchFamily="18" charset="0"/>
                          <a:ea typeface="標楷體" pitchFamily="65" charset="-120"/>
                          <a:cs typeface="Times New Roman" pitchFamily="18" charset="0"/>
                        </a:rPr>
                        <a:t>96</a:t>
                      </a:r>
                      <a:r>
                        <a:rPr lang="zh-TW" altLang="en-US" sz="2000" dirty="0">
                          <a:latin typeface="Times New Roman" pitchFamily="18" charset="0"/>
                          <a:ea typeface="標楷體" pitchFamily="65" charset="-120"/>
                          <a:cs typeface="Times New Roman" pitchFamily="18" charset="0"/>
                        </a:rPr>
                        <a:t>年</a:t>
                      </a:r>
                    </a:p>
                  </a:txBody>
                  <a:tcPr marT="45729" marB="45729" anchor="ctr"/>
                </a:tc>
                <a:tc hMerge="1">
                  <a:txBody>
                    <a:bodyPr/>
                    <a:lstStyle/>
                    <a:p>
                      <a:pPr algn="ctr"/>
                      <a:endParaRPr lang="zh-TW" altLang="en-US" sz="2000" dirty="0">
                        <a:latin typeface="Times New Roman" pitchFamily="18" charset="0"/>
                        <a:ea typeface="標楷體" pitchFamily="65" charset="-120"/>
                        <a:cs typeface="Times New Roman" pitchFamily="18" charset="0"/>
                      </a:endParaRPr>
                    </a:p>
                  </a:txBody>
                  <a:tcPr anchor="ctr"/>
                </a:tc>
                <a:tc gridSpan="2">
                  <a:txBody>
                    <a:bodyPr/>
                    <a:lstStyle/>
                    <a:p>
                      <a:pPr algn="ctr"/>
                      <a:r>
                        <a:rPr lang="en-US" altLang="zh-TW" sz="2000" dirty="0">
                          <a:latin typeface="Times New Roman" pitchFamily="18" charset="0"/>
                          <a:ea typeface="標楷體" pitchFamily="65" charset="-120"/>
                          <a:cs typeface="Times New Roman" pitchFamily="18" charset="0"/>
                        </a:rPr>
                        <a:t>97</a:t>
                      </a:r>
                      <a:r>
                        <a:rPr lang="zh-TW" altLang="en-US" sz="2000" dirty="0">
                          <a:latin typeface="Times New Roman" pitchFamily="18" charset="0"/>
                          <a:ea typeface="標楷體" pitchFamily="65" charset="-120"/>
                          <a:cs typeface="Times New Roman" pitchFamily="18" charset="0"/>
                        </a:rPr>
                        <a:t>年</a:t>
                      </a:r>
                    </a:p>
                  </a:txBody>
                  <a:tcPr marT="45729" marB="45729" anchor="ctr"/>
                </a:tc>
                <a:tc hMerge="1">
                  <a:txBody>
                    <a:bodyPr/>
                    <a:lstStyle/>
                    <a:p>
                      <a:pPr algn="ctr"/>
                      <a:endParaRPr lang="zh-TW" altLang="en-US" sz="2000" dirty="0">
                        <a:latin typeface="Times New Roman" pitchFamily="18" charset="0"/>
                        <a:ea typeface="標楷體" pitchFamily="65" charset="-120"/>
                        <a:cs typeface="Times New Roman" pitchFamily="18" charset="0"/>
                      </a:endParaRPr>
                    </a:p>
                  </a:txBody>
                  <a:tcPr anchor="ctr"/>
                </a:tc>
                <a:tc gridSpan="2">
                  <a:txBody>
                    <a:bodyPr/>
                    <a:lstStyle/>
                    <a:p>
                      <a:pPr algn="ctr"/>
                      <a:r>
                        <a:rPr lang="en-US" altLang="zh-TW" sz="2000" dirty="0">
                          <a:solidFill>
                            <a:schemeClr val="tx1"/>
                          </a:solidFill>
                          <a:latin typeface="Times New Roman" pitchFamily="18" charset="0"/>
                          <a:ea typeface="標楷體" pitchFamily="65" charset="-120"/>
                          <a:cs typeface="Times New Roman" pitchFamily="18" charset="0"/>
                        </a:rPr>
                        <a:t>98</a:t>
                      </a:r>
                      <a:r>
                        <a:rPr lang="zh-TW" altLang="en-US" sz="2000" dirty="0">
                          <a:solidFill>
                            <a:schemeClr val="tx1"/>
                          </a:solidFill>
                          <a:latin typeface="Times New Roman" pitchFamily="18" charset="0"/>
                          <a:ea typeface="標楷體" pitchFamily="65" charset="-120"/>
                          <a:cs typeface="Times New Roman" pitchFamily="18" charset="0"/>
                        </a:rPr>
                        <a:t>年</a:t>
                      </a:r>
                      <a:r>
                        <a:rPr lang="zh-TW" altLang="en-US" sz="1400" dirty="0">
                          <a:solidFill>
                            <a:schemeClr val="tx1"/>
                          </a:solidFill>
                          <a:latin typeface="Times New Roman" pitchFamily="18" charset="0"/>
                          <a:ea typeface="標楷體" pitchFamily="65" charset="-120"/>
                          <a:cs typeface="Times New Roman" pitchFamily="18" charset="0"/>
                        </a:rPr>
                        <a:t>註</a:t>
                      </a:r>
                      <a:r>
                        <a:rPr lang="en-US" altLang="zh-TW" sz="1400" dirty="0">
                          <a:solidFill>
                            <a:schemeClr val="tx1"/>
                          </a:solidFill>
                          <a:latin typeface="Times New Roman" pitchFamily="18" charset="0"/>
                          <a:ea typeface="標楷體" pitchFamily="65" charset="-120"/>
                          <a:cs typeface="Times New Roman" pitchFamily="18" charset="0"/>
                        </a:rPr>
                        <a:t>2</a:t>
                      </a:r>
                      <a:endParaRPr lang="zh-TW" altLang="en-US" sz="1400" dirty="0">
                        <a:solidFill>
                          <a:schemeClr val="tx1"/>
                        </a:solidFill>
                        <a:latin typeface="Times New Roman" pitchFamily="18" charset="0"/>
                        <a:ea typeface="標楷體" pitchFamily="65" charset="-120"/>
                        <a:cs typeface="Times New Roman" pitchFamily="18" charset="0"/>
                      </a:endParaRPr>
                    </a:p>
                  </a:txBody>
                  <a:tcPr marT="45729" marB="45729" anchor="ctr"/>
                </a:tc>
                <a:tc hMerge="1">
                  <a:txBody>
                    <a:bodyPr/>
                    <a:lstStyle/>
                    <a:p>
                      <a:pPr algn="ctr"/>
                      <a:endParaRPr lang="zh-TW" altLang="en-US" sz="2000" dirty="0">
                        <a:solidFill>
                          <a:schemeClr val="tx1"/>
                        </a:solidFill>
                        <a:latin typeface="Times New Roman" pitchFamily="18" charset="0"/>
                        <a:ea typeface="標楷體" pitchFamily="65" charset="-120"/>
                        <a:cs typeface="Times New Roman" pitchFamily="18" charset="0"/>
                      </a:endParaRPr>
                    </a:p>
                  </a:txBody>
                  <a:tcPr anchor="ctr"/>
                </a:tc>
                <a:extLst>
                  <a:ext uri="{0D108BD9-81ED-4DB2-BD59-A6C34878D82A}">
                    <a16:rowId xmlns:a16="http://schemas.microsoft.com/office/drawing/2014/main" val="10000"/>
                  </a:ext>
                </a:extLst>
              </a:tr>
              <a:tr h="772267">
                <a:tc>
                  <a:txBody>
                    <a:bodyPr/>
                    <a:lstStyle/>
                    <a:p>
                      <a:pPr algn="ctr"/>
                      <a:r>
                        <a:rPr lang="zh-TW" altLang="en-US" sz="2000" dirty="0">
                          <a:latin typeface="Times New Roman" pitchFamily="18" charset="0"/>
                          <a:ea typeface="標楷體" pitchFamily="65" charset="-120"/>
                          <a:cs typeface="Times New Roman" pitchFamily="18" charset="0"/>
                        </a:rPr>
                        <a:t>部門別</a:t>
                      </a:r>
                    </a:p>
                  </a:txBody>
                  <a:tcPr marT="45729" marB="45729" anchor="ctr"/>
                </a:tc>
                <a:tc>
                  <a:txBody>
                    <a:bodyPr/>
                    <a:lstStyle/>
                    <a:p>
                      <a:pPr algn="ctr"/>
                      <a:r>
                        <a:rPr lang="zh-TW" altLang="en-US" sz="2000" dirty="0">
                          <a:latin typeface="Times New Roman" pitchFamily="18" charset="0"/>
                          <a:ea typeface="標楷體" pitchFamily="65" charset="-120"/>
                          <a:cs typeface="Times New Roman" pitchFamily="18" charset="0"/>
                        </a:rPr>
                        <a:t>醫院</a:t>
                      </a:r>
                      <a:endParaRPr lang="en-US" altLang="zh-TW" sz="2000" dirty="0">
                        <a:latin typeface="Times New Roman" pitchFamily="18" charset="0"/>
                        <a:ea typeface="標楷體" pitchFamily="65" charset="-120"/>
                        <a:cs typeface="Times New Roman" pitchFamily="18" charset="0"/>
                      </a:endParaRPr>
                    </a:p>
                    <a:p>
                      <a:pPr algn="ctr"/>
                      <a:r>
                        <a:rPr lang="zh-TW" altLang="en-US" sz="2000" dirty="0">
                          <a:latin typeface="Times New Roman" pitchFamily="18" charset="0"/>
                          <a:ea typeface="標楷體" pitchFamily="65" charset="-120"/>
                          <a:cs typeface="Times New Roman" pitchFamily="18" charset="0"/>
                        </a:rPr>
                        <a:t>部門</a:t>
                      </a:r>
                    </a:p>
                  </a:txBody>
                  <a:tcPr marT="45729" marB="45729" anchor="ctr"/>
                </a:tc>
                <a:tc>
                  <a:txBody>
                    <a:bodyPr/>
                    <a:lstStyle/>
                    <a:p>
                      <a:pPr algn="ctr"/>
                      <a:r>
                        <a:rPr lang="zh-TW" altLang="en-US" sz="2000" dirty="0">
                          <a:latin typeface="Times New Roman" pitchFamily="18" charset="0"/>
                          <a:ea typeface="標楷體" pitchFamily="65" charset="-120"/>
                          <a:cs typeface="Times New Roman" pitchFamily="18" charset="0"/>
                        </a:rPr>
                        <a:t>基層</a:t>
                      </a:r>
                      <a:endParaRPr lang="en-US" altLang="zh-TW" sz="2000" dirty="0">
                        <a:latin typeface="Times New Roman" pitchFamily="18" charset="0"/>
                        <a:ea typeface="標楷體" pitchFamily="65" charset="-120"/>
                        <a:cs typeface="Times New Roman" pitchFamily="18" charset="0"/>
                      </a:endParaRPr>
                    </a:p>
                    <a:p>
                      <a:pPr algn="ctr"/>
                      <a:r>
                        <a:rPr lang="zh-TW" altLang="en-US" sz="2000" dirty="0">
                          <a:latin typeface="Times New Roman" pitchFamily="18" charset="0"/>
                          <a:ea typeface="標楷體" pitchFamily="65" charset="-120"/>
                          <a:cs typeface="Times New Roman" pitchFamily="18" charset="0"/>
                        </a:rPr>
                        <a:t>部門</a:t>
                      </a:r>
                    </a:p>
                  </a:txBody>
                  <a:tcPr marT="45729" marB="45729" anchor="ctr"/>
                </a:tc>
                <a:tc>
                  <a:txBody>
                    <a:bodyPr/>
                    <a:lstStyle/>
                    <a:p>
                      <a:pPr algn="ctr"/>
                      <a:r>
                        <a:rPr lang="zh-TW" altLang="en-US" sz="2000" dirty="0">
                          <a:latin typeface="Times New Roman" pitchFamily="18" charset="0"/>
                          <a:ea typeface="標楷體" pitchFamily="65" charset="-120"/>
                          <a:cs typeface="Times New Roman" pitchFamily="18" charset="0"/>
                        </a:rPr>
                        <a:t>醫院</a:t>
                      </a:r>
                      <a:endParaRPr lang="en-US" altLang="zh-TW" sz="2000" dirty="0">
                        <a:latin typeface="Times New Roman" pitchFamily="18" charset="0"/>
                        <a:ea typeface="標楷體" pitchFamily="65" charset="-120"/>
                        <a:cs typeface="Times New Roman" pitchFamily="18" charset="0"/>
                      </a:endParaRPr>
                    </a:p>
                    <a:p>
                      <a:pPr algn="ctr"/>
                      <a:r>
                        <a:rPr lang="zh-TW" altLang="en-US" sz="2000" dirty="0">
                          <a:latin typeface="Times New Roman" pitchFamily="18" charset="0"/>
                          <a:ea typeface="標楷體" pitchFamily="65" charset="-120"/>
                          <a:cs typeface="Times New Roman" pitchFamily="18" charset="0"/>
                        </a:rPr>
                        <a:t>部門</a:t>
                      </a:r>
                    </a:p>
                  </a:txBody>
                  <a:tcPr marT="45729" marB="45729" anchor="ctr"/>
                </a:tc>
                <a:tc>
                  <a:txBody>
                    <a:bodyPr/>
                    <a:lstStyle/>
                    <a:p>
                      <a:pPr algn="ctr"/>
                      <a:r>
                        <a:rPr lang="zh-TW" altLang="en-US" sz="2000" dirty="0">
                          <a:latin typeface="Times New Roman" pitchFamily="18" charset="0"/>
                          <a:ea typeface="標楷體" pitchFamily="65" charset="-120"/>
                          <a:cs typeface="Times New Roman" pitchFamily="18" charset="0"/>
                        </a:rPr>
                        <a:t>基層</a:t>
                      </a:r>
                      <a:endParaRPr lang="en-US" altLang="zh-TW" sz="2000" dirty="0">
                        <a:latin typeface="Times New Roman" pitchFamily="18" charset="0"/>
                        <a:ea typeface="標楷體" pitchFamily="65" charset="-120"/>
                        <a:cs typeface="Times New Roman" pitchFamily="18" charset="0"/>
                      </a:endParaRPr>
                    </a:p>
                    <a:p>
                      <a:pPr algn="ctr"/>
                      <a:r>
                        <a:rPr lang="zh-TW" altLang="en-US" sz="2000" dirty="0">
                          <a:latin typeface="Times New Roman" pitchFamily="18" charset="0"/>
                          <a:ea typeface="標楷體" pitchFamily="65" charset="-120"/>
                          <a:cs typeface="Times New Roman" pitchFamily="18" charset="0"/>
                        </a:rPr>
                        <a:t>部門</a:t>
                      </a:r>
                    </a:p>
                  </a:txBody>
                  <a:tcPr marT="45729" marB="45729" anchor="ctr"/>
                </a:tc>
                <a:tc>
                  <a:txBody>
                    <a:bodyPr/>
                    <a:lstStyle/>
                    <a:p>
                      <a:pPr algn="ctr"/>
                      <a:r>
                        <a:rPr lang="zh-TW" altLang="en-US" sz="2000" dirty="0">
                          <a:solidFill>
                            <a:schemeClr val="tx1"/>
                          </a:solidFill>
                          <a:latin typeface="Times New Roman" pitchFamily="18" charset="0"/>
                          <a:ea typeface="標楷體" pitchFamily="65" charset="-120"/>
                          <a:cs typeface="Times New Roman" pitchFamily="18" charset="0"/>
                        </a:rPr>
                        <a:t>醫院</a:t>
                      </a:r>
                      <a:endParaRPr lang="en-US" altLang="zh-TW" sz="2000" dirty="0">
                        <a:solidFill>
                          <a:schemeClr val="tx1"/>
                        </a:solidFill>
                        <a:latin typeface="Times New Roman" pitchFamily="18" charset="0"/>
                        <a:ea typeface="標楷體" pitchFamily="65" charset="-120"/>
                        <a:cs typeface="Times New Roman" pitchFamily="18" charset="0"/>
                      </a:endParaRPr>
                    </a:p>
                    <a:p>
                      <a:pPr algn="ctr"/>
                      <a:r>
                        <a:rPr lang="zh-TW" altLang="en-US" sz="2000" dirty="0">
                          <a:solidFill>
                            <a:schemeClr val="tx1"/>
                          </a:solidFill>
                          <a:latin typeface="Times New Roman" pitchFamily="18" charset="0"/>
                          <a:ea typeface="標楷體" pitchFamily="65" charset="-120"/>
                          <a:cs typeface="Times New Roman" pitchFamily="18" charset="0"/>
                        </a:rPr>
                        <a:t>部門</a:t>
                      </a:r>
                    </a:p>
                  </a:txBody>
                  <a:tcPr marT="45729" marB="45729" anchor="ctr"/>
                </a:tc>
                <a:tc>
                  <a:txBody>
                    <a:bodyPr/>
                    <a:lstStyle/>
                    <a:p>
                      <a:pPr algn="ctr"/>
                      <a:r>
                        <a:rPr lang="zh-TW" altLang="en-US" sz="2000" dirty="0">
                          <a:solidFill>
                            <a:schemeClr val="tx1"/>
                          </a:solidFill>
                          <a:latin typeface="Times New Roman" pitchFamily="18" charset="0"/>
                          <a:ea typeface="標楷體" pitchFamily="65" charset="-120"/>
                          <a:cs typeface="Times New Roman" pitchFamily="18" charset="0"/>
                        </a:rPr>
                        <a:t>基層</a:t>
                      </a:r>
                      <a:endParaRPr lang="en-US" altLang="zh-TW" sz="2000" dirty="0">
                        <a:solidFill>
                          <a:schemeClr val="tx1"/>
                        </a:solidFill>
                        <a:latin typeface="Times New Roman" pitchFamily="18" charset="0"/>
                        <a:ea typeface="標楷體" pitchFamily="65" charset="-120"/>
                        <a:cs typeface="Times New Roman" pitchFamily="18" charset="0"/>
                      </a:endParaRPr>
                    </a:p>
                    <a:p>
                      <a:pPr algn="ctr"/>
                      <a:r>
                        <a:rPr lang="zh-TW" altLang="en-US" sz="2000" dirty="0">
                          <a:solidFill>
                            <a:schemeClr val="tx1"/>
                          </a:solidFill>
                          <a:latin typeface="Times New Roman" pitchFamily="18" charset="0"/>
                          <a:ea typeface="標楷體" pitchFamily="65" charset="-120"/>
                          <a:cs typeface="Times New Roman" pitchFamily="18" charset="0"/>
                        </a:rPr>
                        <a:t>部門</a:t>
                      </a:r>
                    </a:p>
                  </a:txBody>
                  <a:tcPr marT="45729" marB="45729" anchor="ctr"/>
                </a:tc>
                <a:tc>
                  <a:txBody>
                    <a:bodyPr/>
                    <a:lstStyle/>
                    <a:p>
                      <a:pPr algn="ctr"/>
                      <a:r>
                        <a:rPr lang="zh-TW" altLang="en-US" sz="2000" dirty="0">
                          <a:solidFill>
                            <a:schemeClr val="tx1"/>
                          </a:solidFill>
                          <a:latin typeface="Times New Roman" pitchFamily="18" charset="0"/>
                          <a:ea typeface="標楷體" pitchFamily="65" charset="-120"/>
                          <a:cs typeface="Times New Roman" pitchFamily="18" charset="0"/>
                        </a:rPr>
                        <a:t>醫院</a:t>
                      </a:r>
                      <a:endParaRPr lang="en-US" altLang="zh-TW" sz="2000" dirty="0">
                        <a:solidFill>
                          <a:schemeClr val="tx1"/>
                        </a:solidFill>
                        <a:latin typeface="Times New Roman" pitchFamily="18" charset="0"/>
                        <a:ea typeface="標楷體" pitchFamily="65" charset="-120"/>
                        <a:cs typeface="Times New Roman" pitchFamily="18" charset="0"/>
                      </a:endParaRPr>
                    </a:p>
                    <a:p>
                      <a:pPr algn="ctr"/>
                      <a:r>
                        <a:rPr lang="zh-TW" altLang="en-US" sz="2000" dirty="0">
                          <a:solidFill>
                            <a:schemeClr val="tx1"/>
                          </a:solidFill>
                          <a:latin typeface="Times New Roman" pitchFamily="18" charset="0"/>
                          <a:ea typeface="標楷體" pitchFamily="65" charset="-120"/>
                          <a:cs typeface="Times New Roman" pitchFamily="18" charset="0"/>
                        </a:rPr>
                        <a:t>部門</a:t>
                      </a:r>
                    </a:p>
                  </a:txBody>
                  <a:tcPr marT="45729" marB="45729" anchor="ctr"/>
                </a:tc>
                <a:tc>
                  <a:txBody>
                    <a:bodyPr/>
                    <a:lstStyle/>
                    <a:p>
                      <a:pPr algn="ctr"/>
                      <a:r>
                        <a:rPr lang="zh-TW" altLang="en-US" sz="2000" dirty="0">
                          <a:solidFill>
                            <a:schemeClr val="tx1"/>
                          </a:solidFill>
                          <a:latin typeface="Times New Roman" pitchFamily="18" charset="0"/>
                          <a:ea typeface="標楷體" pitchFamily="65" charset="-120"/>
                          <a:cs typeface="Times New Roman" pitchFamily="18" charset="0"/>
                        </a:rPr>
                        <a:t>基層</a:t>
                      </a:r>
                      <a:endParaRPr lang="en-US" altLang="zh-TW" sz="2000" dirty="0">
                        <a:solidFill>
                          <a:schemeClr val="tx1"/>
                        </a:solidFill>
                        <a:latin typeface="Times New Roman" pitchFamily="18" charset="0"/>
                        <a:ea typeface="標楷體" pitchFamily="65" charset="-120"/>
                        <a:cs typeface="Times New Roman" pitchFamily="18" charset="0"/>
                      </a:endParaRPr>
                    </a:p>
                    <a:p>
                      <a:pPr algn="ctr"/>
                      <a:r>
                        <a:rPr lang="zh-TW" altLang="en-US" sz="2000" dirty="0">
                          <a:solidFill>
                            <a:schemeClr val="tx1"/>
                          </a:solidFill>
                          <a:latin typeface="Times New Roman" pitchFamily="18" charset="0"/>
                          <a:ea typeface="標楷體" pitchFamily="65" charset="-120"/>
                          <a:cs typeface="Times New Roman" pitchFamily="18" charset="0"/>
                        </a:rPr>
                        <a:t>部門</a:t>
                      </a:r>
                    </a:p>
                  </a:txBody>
                  <a:tcPr marT="45729" marB="45729" anchor="ctr"/>
                </a:tc>
                <a:extLst>
                  <a:ext uri="{0D108BD9-81ED-4DB2-BD59-A6C34878D82A}">
                    <a16:rowId xmlns:a16="http://schemas.microsoft.com/office/drawing/2014/main" val="10001"/>
                  </a:ext>
                </a:extLst>
              </a:tr>
              <a:tr h="868800">
                <a:tc>
                  <a:txBody>
                    <a:bodyPr/>
                    <a:lstStyle/>
                    <a:p>
                      <a:pPr algn="ctr"/>
                      <a:r>
                        <a:rPr lang="zh-TW" altLang="en-US" sz="2000" dirty="0">
                          <a:latin typeface="Times New Roman" pitchFamily="18" charset="0"/>
                          <a:ea typeface="標楷體" pitchFamily="65" charset="-120"/>
                          <a:cs typeface="Times New Roman" pitchFamily="18" charset="0"/>
                        </a:rPr>
                        <a:t>預算編列</a:t>
                      </a:r>
                    </a:p>
                  </a:txBody>
                  <a:tcPr marT="45729" marB="45729"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2000" dirty="0">
                          <a:latin typeface="Times New Roman" pitchFamily="18" charset="0"/>
                          <a:ea typeface="標楷體" pitchFamily="65" charset="-120"/>
                          <a:cs typeface="Times New Roman" pitchFamily="18" charset="0"/>
                        </a:rPr>
                        <a:t>7.251</a:t>
                      </a:r>
                    </a:p>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Times New Roman" pitchFamily="18" charset="0"/>
                          <a:ea typeface="標楷體" pitchFamily="65" charset="-120"/>
                          <a:cs typeface="Times New Roman" pitchFamily="18" charset="0"/>
                        </a:rPr>
                        <a:t>億元</a:t>
                      </a:r>
                    </a:p>
                  </a:txBody>
                  <a:tcPr marT="45729" marB="45729"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2000" dirty="0">
                          <a:latin typeface="Times New Roman" pitchFamily="18" charset="0"/>
                          <a:ea typeface="標楷體" pitchFamily="65" charset="-120"/>
                          <a:cs typeface="Times New Roman" pitchFamily="18" charset="0"/>
                        </a:rPr>
                        <a:t>3.56</a:t>
                      </a:r>
                    </a:p>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Times New Roman" pitchFamily="18" charset="0"/>
                          <a:ea typeface="標楷體" pitchFamily="65" charset="-120"/>
                          <a:cs typeface="Times New Roman" pitchFamily="18" charset="0"/>
                        </a:rPr>
                        <a:t>億元</a:t>
                      </a:r>
                    </a:p>
                  </a:txBody>
                  <a:tcPr marT="45729" marB="45729"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2000" dirty="0">
                          <a:latin typeface="Times New Roman" pitchFamily="18" charset="0"/>
                          <a:ea typeface="標楷體" pitchFamily="65" charset="-120"/>
                          <a:cs typeface="Times New Roman" pitchFamily="18" charset="0"/>
                        </a:rPr>
                        <a:t>7.86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000" b="0" i="0" u="none" strike="noStrike" kern="1200" cap="none" spc="0" normalizeH="0" baseline="0" noProof="0" dirty="0">
                          <a:ln>
                            <a:noFill/>
                          </a:ln>
                          <a:solidFill>
                            <a:prstClr val="black"/>
                          </a:solidFill>
                          <a:effectLst/>
                          <a:uLnTx/>
                          <a:uFillTx/>
                          <a:latin typeface="Times New Roman" pitchFamily="18" charset="0"/>
                          <a:ea typeface="標楷體" pitchFamily="65" charset="-120"/>
                          <a:cs typeface="Times New Roman" pitchFamily="18" charset="0"/>
                        </a:rPr>
                        <a:t>億元</a:t>
                      </a:r>
                      <a:endParaRPr lang="zh-TW" altLang="en-US" sz="2000" dirty="0">
                        <a:latin typeface="Times New Roman" pitchFamily="18" charset="0"/>
                        <a:ea typeface="標楷體" pitchFamily="65" charset="-120"/>
                        <a:cs typeface="Times New Roman" pitchFamily="18" charset="0"/>
                      </a:endParaRPr>
                    </a:p>
                  </a:txBody>
                  <a:tcPr marT="45729" marB="45729"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2000" dirty="0">
                          <a:latin typeface="Times New Roman" pitchFamily="18" charset="0"/>
                          <a:ea typeface="標楷體" pitchFamily="65" charset="-120"/>
                          <a:cs typeface="Times New Roman" pitchFamily="18" charset="0"/>
                        </a:rPr>
                        <a:t>4.27</a:t>
                      </a:r>
                    </a:p>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Times New Roman" pitchFamily="18" charset="0"/>
                          <a:ea typeface="標楷體" pitchFamily="65" charset="-120"/>
                          <a:cs typeface="Times New Roman" pitchFamily="18" charset="0"/>
                        </a:rPr>
                        <a:t>億元</a:t>
                      </a:r>
                    </a:p>
                  </a:txBody>
                  <a:tcPr marT="45729" marB="45729"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2000" dirty="0">
                          <a:solidFill>
                            <a:schemeClr val="tx1"/>
                          </a:solidFill>
                          <a:latin typeface="Times New Roman" pitchFamily="18" charset="0"/>
                          <a:ea typeface="標楷體" pitchFamily="65" charset="-120"/>
                          <a:cs typeface="Times New Roman" pitchFamily="18" charset="0"/>
                        </a:rPr>
                        <a:t>5.04</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000" b="0" i="0" u="none" strike="noStrike" kern="1200" cap="none" spc="0" normalizeH="0" baseline="0" noProof="0" dirty="0">
                          <a:ln>
                            <a:noFill/>
                          </a:ln>
                          <a:solidFill>
                            <a:schemeClr val="tx1"/>
                          </a:solidFill>
                          <a:effectLst/>
                          <a:uLnTx/>
                          <a:uFillTx/>
                          <a:latin typeface="Times New Roman" pitchFamily="18" charset="0"/>
                          <a:ea typeface="標楷體" pitchFamily="65" charset="-120"/>
                          <a:cs typeface="Times New Roman" pitchFamily="18" charset="0"/>
                        </a:rPr>
                        <a:t>億元</a:t>
                      </a:r>
                      <a:endParaRPr lang="zh-TW" altLang="en-US" sz="2000" dirty="0">
                        <a:solidFill>
                          <a:schemeClr val="tx1"/>
                        </a:solidFill>
                        <a:latin typeface="Times New Roman" pitchFamily="18" charset="0"/>
                        <a:ea typeface="標楷體" pitchFamily="65" charset="-120"/>
                        <a:cs typeface="Times New Roman" pitchFamily="18" charset="0"/>
                      </a:endParaRPr>
                    </a:p>
                  </a:txBody>
                  <a:tcPr marT="45729" marB="45729"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2000" dirty="0">
                          <a:solidFill>
                            <a:schemeClr val="tx1"/>
                          </a:solidFill>
                          <a:latin typeface="Times New Roman" pitchFamily="18" charset="0"/>
                          <a:ea typeface="標楷體" pitchFamily="65" charset="-120"/>
                          <a:cs typeface="Times New Roman" pitchFamily="18" charset="0"/>
                        </a:rPr>
                        <a:t>4.236</a:t>
                      </a:r>
                    </a:p>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2000" dirty="0">
                          <a:solidFill>
                            <a:schemeClr val="tx1"/>
                          </a:solidFill>
                          <a:latin typeface="Times New Roman" pitchFamily="18" charset="0"/>
                          <a:ea typeface="標楷體" pitchFamily="65" charset="-120"/>
                          <a:cs typeface="Times New Roman" pitchFamily="18" charset="0"/>
                        </a:rPr>
                        <a:t>億元</a:t>
                      </a:r>
                    </a:p>
                  </a:txBody>
                  <a:tcPr marT="45729" marB="45729"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2000" dirty="0">
                          <a:solidFill>
                            <a:schemeClr val="tx1"/>
                          </a:solidFill>
                          <a:latin typeface="Times New Roman" pitchFamily="18" charset="0"/>
                          <a:ea typeface="標楷體" pitchFamily="65" charset="-120"/>
                          <a:cs typeface="Times New Roman" pitchFamily="18" charset="0"/>
                        </a:rPr>
                        <a:t>2.873</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000" b="0" i="0" u="none" strike="noStrike" kern="1200" cap="none" spc="0" normalizeH="0" baseline="0" noProof="0" dirty="0">
                          <a:ln>
                            <a:noFill/>
                          </a:ln>
                          <a:solidFill>
                            <a:schemeClr val="tx1"/>
                          </a:solidFill>
                          <a:effectLst/>
                          <a:uLnTx/>
                          <a:uFillTx/>
                          <a:latin typeface="Times New Roman" pitchFamily="18" charset="0"/>
                          <a:ea typeface="標楷體" pitchFamily="65" charset="-120"/>
                          <a:cs typeface="Times New Roman" pitchFamily="18" charset="0"/>
                        </a:rPr>
                        <a:t>億元</a:t>
                      </a:r>
                      <a:endParaRPr lang="zh-TW" altLang="en-US" sz="2000" dirty="0">
                        <a:solidFill>
                          <a:schemeClr val="tx1"/>
                        </a:solidFill>
                        <a:latin typeface="Times New Roman" pitchFamily="18" charset="0"/>
                        <a:ea typeface="標楷體" pitchFamily="65" charset="-120"/>
                        <a:cs typeface="Times New Roman" pitchFamily="18" charset="0"/>
                      </a:endParaRPr>
                    </a:p>
                  </a:txBody>
                  <a:tcPr marT="45729" marB="45729"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2000" dirty="0">
                          <a:solidFill>
                            <a:schemeClr val="tx1"/>
                          </a:solidFill>
                          <a:latin typeface="Times New Roman" pitchFamily="18" charset="0"/>
                          <a:ea typeface="標楷體" pitchFamily="65" charset="-120"/>
                          <a:cs typeface="Times New Roman" pitchFamily="18" charset="0"/>
                        </a:rPr>
                        <a:t>2.99</a:t>
                      </a:r>
                    </a:p>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2000" dirty="0">
                          <a:solidFill>
                            <a:schemeClr val="tx1"/>
                          </a:solidFill>
                          <a:latin typeface="Times New Roman" pitchFamily="18" charset="0"/>
                          <a:ea typeface="標楷體" pitchFamily="65" charset="-120"/>
                          <a:cs typeface="Times New Roman" pitchFamily="18" charset="0"/>
                        </a:rPr>
                        <a:t>億元</a:t>
                      </a:r>
                    </a:p>
                  </a:txBody>
                  <a:tcPr marT="45729" marB="45729" anchor="ctr"/>
                </a:tc>
                <a:extLst>
                  <a:ext uri="{0D108BD9-81ED-4DB2-BD59-A6C34878D82A}">
                    <a16:rowId xmlns:a16="http://schemas.microsoft.com/office/drawing/2014/main" val="10002"/>
                  </a:ext>
                </a:extLst>
              </a:tr>
              <a:tr h="772267">
                <a:tc>
                  <a:txBody>
                    <a:bodyPr/>
                    <a:lstStyle/>
                    <a:p>
                      <a:pPr algn="ctr"/>
                      <a:r>
                        <a:rPr lang="zh-TW" altLang="en-US" sz="2000" dirty="0">
                          <a:latin typeface="Times New Roman" pitchFamily="18" charset="0"/>
                          <a:ea typeface="標楷體" pitchFamily="65" charset="-120"/>
                          <a:cs typeface="Times New Roman" pitchFamily="18" charset="0"/>
                        </a:rPr>
                        <a:t>實際執行</a:t>
                      </a:r>
                    </a:p>
                  </a:txBody>
                  <a:tcPr marT="45729" marB="45729"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2000" dirty="0">
                          <a:latin typeface="Times New Roman" pitchFamily="18" charset="0"/>
                          <a:ea typeface="標楷體" pitchFamily="65" charset="-120"/>
                          <a:cs typeface="Times New Roman" pitchFamily="18" charset="0"/>
                        </a:rPr>
                        <a:t>1.88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000" b="0" i="0" u="none" strike="noStrike" kern="1200" cap="none" spc="0" normalizeH="0" baseline="0" noProof="0" dirty="0">
                          <a:ln>
                            <a:noFill/>
                          </a:ln>
                          <a:solidFill>
                            <a:prstClr val="black"/>
                          </a:solidFill>
                          <a:effectLst/>
                          <a:uLnTx/>
                          <a:uFillTx/>
                          <a:latin typeface="Times New Roman" pitchFamily="18" charset="0"/>
                          <a:ea typeface="標楷體" pitchFamily="65" charset="-120"/>
                          <a:cs typeface="Times New Roman" pitchFamily="18" charset="0"/>
                        </a:rPr>
                        <a:t>億元</a:t>
                      </a:r>
                      <a:endParaRPr lang="zh-TW" altLang="en-US" sz="2000" dirty="0">
                        <a:latin typeface="Times New Roman" pitchFamily="18" charset="0"/>
                        <a:ea typeface="標楷體" pitchFamily="65" charset="-120"/>
                        <a:cs typeface="Times New Roman" pitchFamily="18" charset="0"/>
                      </a:endParaRPr>
                    </a:p>
                  </a:txBody>
                  <a:tcPr marT="45729" marB="45729"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2000" dirty="0">
                          <a:latin typeface="Times New Roman" pitchFamily="18" charset="0"/>
                          <a:ea typeface="標楷體" pitchFamily="65" charset="-120"/>
                          <a:cs typeface="Times New Roman" pitchFamily="18" charset="0"/>
                        </a:rPr>
                        <a:t>2.04</a:t>
                      </a:r>
                    </a:p>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Times New Roman" pitchFamily="18" charset="0"/>
                          <a:ea typeface="標楷體" pitchFamily="65" charset="-120"/>
                          <a:cs typeface="Times New Roman" pitchFamily="18" charset="0"/>
                        </a:rPr>
                        <a:t>億元</a:t>
                      </a:r>
                    </a:p>
                  </a:txBody>
                  <a:tcPr marT="45729" marB="45729"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2000" dirty="0">
                          <a:latin typeface="Times New Roman" pitchFamily="18" charset="0"/>
                          <a:ea typeface="標楷體" pitchFamily="65" charset="-120"/>
                          <a:cs typeface="Times New Roman" pitchFamily="18" charset="0"/>
                        </a:rPr>
                        <a:t>2.021</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000" b="0" i="0" u="none" strike="noStrike" kern="1200" cap="none" spc="0" normalizeH="0" baseline="0" noProof="0" dirty="0">
                          <a:ln>
                            <a:noFill/>
                          </a:ln>
                          <a:solidFill>
                            <a:prstClr val="black"/>
                          </a:solidFill>
                          <a:effectLst/>
                          <a:uLnTx/>
                          <a:uFillTx/>
                          <a:latin typeface="Times New Roman" pitchFamily="18" charset="0"/>
                          <a:ea typeface="標楷體" pitchFamily="65" charset="-120"/>
                          <a:cs typeface="Times New Roman" pitchFamily="18" charset="0"/>
                        </a:rPr>
                        <a:t>億元</a:t>
                      </a:r>
                      <a:endParaRPr lang="zh-TW" altLang="en-US" sz="2000" dirty="0">
                        <a:latin typeface="Times New Roman" pitchFamily="18" charset="0"/>
                        <a:ea typeface="標楷體" pitchFamily="65" charset="-120"/>
                        <a:cs typeface="Times New Roman" pitchFamily="18" charset="0"/>
                      </a:endParaRPr>
                    </a:p>
                  </a:txBody>
                  <a:tcPr marT="45729" marB="45729"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2000" dirty="0">
                          <a:latin typeface="Times New Roman" pitchFamily="18" charset="0"/>
                          <a:ea typeface="標楷體" pitchFamily="65" charset="-120"/>
                          <a:cs typeface="Times New Roman" pitchFamily="18" charset="0"/>
                        </a:rPr>
                        <a:t>1.493</a:t>
                      </a:r>
                    </a:p>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Times New Roman" pitchFamily="18" charset="0"/>
                          <a:ea typeface="標楷體" pitchFamily="65" charset="-120"/>
                          <a:cs typeface="Times New Roman" pitchFamily="18" charset="0"/>
                        </a:rPr>
                        <a:t>億元</a:t>
                      </a:r>
                    </a:p>
                  </a:txBody>
                  <a:tcPr marT="45729" marB="45729"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2000" dirty="0">
                          <a:solidFill>
                            <a:schemeClr val="tx1"/>
                          </a:solidFill>
                          <a:latin typeface="Times New Roman" pitchFamily="18" charset="0"/>
                          <a:ea typeface="標楷體" pitchFamily="65" charset="-120"/>
                          <a:cs typeface="Times New Roman" pitchFamily="18" charset="0"/>
                        </a:rPr>
                        <a:t>2.039</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000" b="0" i="0" u="none" strike="noStrike" kern="1200" cap="none" spc="0" normalizeH="0" baseline="0" noProof="0" dirty="0">
                          <a:ln>
                            <a:noFill/>
                          </a:ln>
                          <a:solidFill>
                            <a:schemeClr val="tx1"/>
                          </a:solidFill>
                          <a:effectLst/>
                          <a:uLnTx/>
                          <a:uFillTx/>
                          <a:latin typeface="Times New Roman" pitchFamily="18" charset="0"/>
                          <a:ea typeface="標楷體" pitchFamily="65" charset="-120"/>
                          <a:cs typeface="Times New Roman" pitchFamily="18" charset="0"/>
                        </a:rPr>
                        <a:t>億元</a:t>
                      </a:r>
                      <a:endParaRPr lang="zh-TW" altLang="en-US" sz="2000" dirty="0">
                        <a:solidFill>
                          <a:schemeClr val="tx1"/>
                        </a:solidFill>
                        <a:latin typeface="Times New Roman" pitchFamily="18" charset="0"/>
                        <a:ea typeface="標楷體" pitchFamily="65" charset="-120"/>
                        <a:cs typeface="Times New Roman" pitchFamily="18" charset="0"/>
                      </a:endParaRPr>
                    </a:p>
                  </a:txBody>
                  <a:tcPr marT="45729" marB="45729"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2000" dirty="0">
                          <a:solidFill>
                            <a:schemeClr val="tx1"/>
                          </a:solidFill>
                          <a:latin typeface="Times New Roman" pitchFamily="18" charset="0"/>
                          <a:ea typeface="標楷體" pitchFamily="65" charset="-120"/>
                          <a:cs typeface="Times New Roman" pitchFamily="18" charset="0"/>
                        </a:rPr>
                        <a:t>1.303</a:t>
                      </a:r>
                    </a:p>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2000" dirty="0">
                          <a:solidFill>
                            <a:schemeClr val="tx1"/>
                          </a:solidFill>
                          <a:latin typeface="Times New Roman" pitchFamily="18" charset="0"/>
                          <a:ea typeface="標楷體" pitchFamily="65" charset="-120"/>
                          <a:cs typeface="Times New Roman" pitchFamily="18" charset="0"/>
                        </a:rPr>
                        <a:t>億元</a:t>
                      </a:r>
                    </a:p>
                  </a:txBody>
                  <a:tcPr marT="45729" marB="45729"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2000" dirty="0">
                          <a:solidFill>
                            <a:schemeClr val="tx1"/>
                          </a:solidFill>
                          <a:latin typeface="Times New Roman" pitchFamily="18" charset="0"/>
                          <a:ea typeface="標楷體" pitchFamily="65" charset="-120"/>
                          <a:cs typeface="Times New Roman" pitchFamily="18" charset="0"/>
                        </a:rPr>
                        <a:t>1.810</a:t>
                      </a: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solidFill>
                            <a:schemeClr val="tx1"/>
                          </a:solidFill>
                          <a:latin typeface="Times New Roman" pitchFamily="18" charset="0"/>
                          <a:ea typeface="標楷體" pitchFamily="65" charset="-120"/>
                          <a:cs typeface="Times New Roman" pitchFamily="18" charset="0"/>
                        </a:rPr>
                        <a:t>億元</a:t>
                      </a:r>
                    </a:p>
                  </a:txBody>
                  <a:tcPr marT="45729" marB="45729"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2000" dirty="0">
                          <a:solidFill>
                            <a:schemeClr val="tx1"/>
                          </a:solidFill>
                          <a:latin typeface="Times New Roman" pitchFamily="18" charset="0"/>
                          <a:ea typeface="標楷體" pitchFamily="65" charset="-120"/>
                          <a:cs typeface="Times New Roman" pitchFamily="18" charset="0"/>
                        </a:rPr>
                        <a:t>1.216</a:t>
                      </a:r>
                    </a:p>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2000" dirty="0">
                          <a:solidFill>
                            <a:schemeClr val="tx1"/>
                          </a:solidFill>
                          <a:latin typeface="Times New Roman" pitchFamily="18" charset="0"/>
                          <a:ea typeface="標楷體" pitchFamily="65" charset="-120"/>
                          <a:cs typeface="Times New Roman" pitchFamily="18" charset="0"/>
                        </a:rPr>
                        <a:t>億元</a:t>
                      </a:r>
                    </a:p>
                  </a:txBody>
                  <a:tcPr marT="45729" marB="45729" anchor="ctr"/>
                </a:tc>
                <a:extLst>
                  <a:ext uri="{0D108BD9-81ED-4DB2-BD59-A6C34878D82A}">
                    <a16:rowId xmlns:a16="http://schemas.microsoft.com/office/drawing/2014/main" val="10003"/>
                  </a:ext>
                </a:extLst>
              </a:tr>
              <a:tr h="733652">
                <a:tc>
                  <a:txBody>
                    <a:bodyPr/>
                    <a:lstStyle/>
                    <a:p>
                      <a:pPr algn="ctr"/>
                      <a:r>
                        <a:rPr lang="zh-TW" altLang="en-US" sz="2000" dirty="0">
                          <a:latin typeface="Times New Roman" pitchFamily="18" charset="0"/>
                          <a:ea typeface="標楷體" pitchFamily="65" charset="-120"/>
                          <a:cs typeface="Times New Roman" pitchFamily="18" charset="0"/>
                        </a:rPr>
                        <a:t>執行率</a:t>
                      </a:r>
                    </a:p>
                  </a:txBody>
                  <a:tcPr marT="45729" marB="45729"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1800" dirty="0">
                          <a:latin typeface="Times New Roman" pitchFamily="18" charset="0"/>
                          <a:ea typeface="標楷體" pitchFamily="65" charset="-120"/>
                          <a:cs typeface="Times New Roman" pitchFamily="18" charset="0"/>
                        </a:rPr>
                        <a:t>25.93</a:t>
                      </a:r>
                      <a:r>
                        <a:rPr lang="zh-TW" altLang="en-US" sz="1800" dirty="0">
                          <a:latin typeface="Times New Roman" pitchFamily="18" charset="0"/>
                          <a:ea typeface="標楷體" pitchFamily="65" charset="-120"/>
                          <a:cs typeface="Times New Roman" pitchFamily="18" charset="0"/>
                        </a:rPr>
                        <a:t>％</a:t>
                      </a:r>
                    </a:p>
                  </a:txBody>
                  <a:tcPr marT="45729" marB="45729"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1800" dirty="0">
                          <a:latin typeface="Times New Roman" pitchFamily="18" charset="0"/>
                          <a:ea typeface="標楷體" pitchFamily="65" charset="-120"/>
                          <a:cs typeface="Times New Roman" pitchFamily="18" charset="0"/>
                        </a:rPr>
                        <a:t>57.3</a:t>
                      </a:r>
                      <a:r>
                        <a:rPr lang="zh-TW" altLang="en-US" sz="1800" dirty="0">
                          <a:latin typeface="Times New Roman" pitchFamily="18" charset="0"/>
                          <a:ea typeface="標楷體" pitchFamily="65" charset="-120"/>
                          <a:cs typeface="Times New Roman" pitchFamily="18" charset="0"/>
                        </a:rPr>
                        <a:t>％</a:t>
                      </a:r>
                    </a:p>
                  </a:txBody>
                  <a:tcPr marT="45729" marB="45729"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1800" dirty="0">
                          <a:latin typeface="Times New Roman" pitchFamily="18" charset="0"/>
                          <a:ea typeface="標楷體" pitchFamily="65" charset="-120"/>
                          <a:cs typeface="Times New Roman" pitchFamily="18" charset="0"/>
                        </a:rPr>
                        <a:t>25.71</a:t>
                      </a:r>
                      <a:r>
                        <a:rPr lang="zh-TW" altLang="en-US" sz="1800" dirty="0">
                          <a:latin typeface="Times New Roman" pitchFamily="18" charset="0"/>
                          <a:ea typeface="標楷體" pitchFamily="65" charset="-120"/>
                          <a:cs typeface="Times New Roman" pitchFamily="18" charset="0"/>
                        </a:rPr>
                        <a:t>％</a:t>
                      </a:r>
                    </a:p>
                  </a:txBody>
                  <a:tcPr marT="45729" marB="45729"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1800" dirty="0">
                          <a:latin typeface="Times New Roman" pitchFamily="18" charset="0"/>
                          <a:ea typeface="標楷體" pitchFamily="65" charset="-120"/>
                          <a:cs typeface="Times New Roman" pitchFamily="18" charset="0"/>
                        </a:rPr>
                        <a:t>35</a:t>
                      </a:r>
                      <a:r>
                        <a:rPr lang="zh-TW" altLang="en-US" sz="1800" dirty="0">
                          <a:latin typeface="Times New Roman" pitchFamily="18" charset="0"/>
                          <a:ea typeface="標楷體" pitchFamily="65" charset="-120"/>
                          <a:cs typeface="Times New Roman" pitchFamily="18" charset="0"/>
                        </a:rPr>
                        <a:t>％</a:t>
                      </a:r>
                    </a:p>
                  </a:txBody>
                  <a:tcPr marT="45729" marB="45729"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1800" dirty="0">
                          <a:solidFill>
                            <a:schemeClr val="tx1"/>
                          </a:solidFill>
                          <a:latin typeface="Times New Roman" pitchFamily="18" charset="0"/>
                          <a:ea typeface="標楷體" pitchFamily="65" charset="-120"/>
                          <a:cs typeface="Times New Roman" pitchFamily="18" charset="0"/>
                        </a:rPr>
                        <a:t>40.45</a:t>
                      </a:r>
                      <a:r>
                        <a:rPr lang="zh-TW" altLang="en-US" sz="1800" dirty="0">
                          <a:solidFill>
                            <a:schemeClr val="tx1"/>
                          </a:solidFill>
                          <a:latin typeface="Times New Roman" pitchFamily="18" charset="0"/>
                          <a:ea typeface="標楷體" pitchFamily="65" charset="-120"/>
                          <a:cs typeface="Times New Roman" pitchFamily="18" charset="0"/>
                        </a:rPr>
                        <a:t>％</a:t>
                      </a:r>
                    </a:p>
                  </a:txBody>
                  <a:tcPr marT="45729" marB="45729"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1800" dirty="0">
                          <a:solidFill>
                            <a:schemeClr val="tx1"/>
                          </a:solidFill>
                          <a:latin typeface="Times New Roman" pitchFamily="18" charset="0"/>
                          <a:ea typeface="標楷體" pitchFamily="65" charset="-120"/>
                          <a:cs typeface="Times New Roman" pitchFamily="18" charset="0"/>
                        </a:rPr>
                        <a:t>30.77</a:t>
                      </a:r>
                      <a:r>
                        <a:rPr lang="zh-TW" altLang="en-US" sz="1800" dirty="0">
                          <a:solidFill>
                            <a:schemeClr val="tx1"/>
                          </a:solidFill>
                          <a:latin typeface="Times New Roman" pitchFamily="18" charset="0"/>
                          <a:ea typeface="標楷體" pitchFamily="65" charset="-120"/>
                          <a:cs typeface="Times New Roman" pitchFamily="18" charset="0"/>
                        </a:rPr>
                        <a:t>％</a:t>
                      </a:r>
                    </a:p>
                  </a:txBody>
                  <a:tcPr marT="45729" marB="45729"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1800" dirty="0">
                          <a:solidFill>
                            <a:schemeClr val="tx1"/>
                          </a:solidFill>
                          <a:latin typeface="Times New Roman" pitchFamily="18" charset="0"/>
                          <a:ea typeface="標楷體" pitchFamily="65" charset="-120"/>
                          <a:cs typeface="Times New Roman" pitchFamily="18" charset="0"/>
                        </a:rPr>
                        <a:t>63.02%</a:t>
                      </a:r>
                      <a:endParaRPr lang="zh-TW" altLang="en-US" sz="1800" dirty="0">
                        <a:solidFill>
                          <a:schemeClr val="tx1"/>
                        </a:solidFill>
                        <a:latin typeface="Times New Roman" pitchFamily="18" charset="0"/>
                        <a:ea typeface="標楷體" pitchFamily="65" charset="-120"/>
                        <a:cs typeface="Times New Roman" pitchFamily="18" charset="0"/>
                      </a:endParaRPr>
                    </a:p>
                  </a:txBody>
                  <a:tcPr marT="45729" marB="45729"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1800" dirty="0">
                          <a:solidFill>
                            <a:schemeClr val="tx1"/>
                          </a:solidFill>
                          <a:latin typeface="Times New Roman" pitchFamily="18" charset="0"/>
                          <a:ea typeface="標楷體" pitchFamily="65" charset="-120"/>
                          <a:cs typeface="Times New Roman" pitchFamily="18" charset="0"/>
                        </a:rPr>
                        <a:t>40.67%</a:t>
                      </a:r>
                      <a:endParaRPr lang="zh-TW" altLang="en-US" sz="1800" dirty="0">
                        <a:solidFill>
                          <a:schemeClr val="tx1"/>
                        </a:solidFill>
                        <a:latin typeface="Times New Roman" pitchFamily="18" charset="0"/>
                        <a:ea typeface="標楷體" pitchFamily="65" charset="-120"/>
                        <a:cs typeface="Times New Roman" pitchFamily="18" charset="0"/>
                      </a:endParaRPr>
                    </a:p>
                  </a:txBody>
                  <a:tcPr marT="45729" marB="45729" anchor="ctr"/>
                </a:tc>
                <a:extLst>
                  <a:ext uri="{0D108BD9-81ED-4DB2-BD59-A6C34878D82A}">
                    <a16:rowId xmlns:a16="http://schemas.microsoft.com/office/drawing/2014/main" val="10004"/>
                  </a:ext>
                </a:extLst>
              </a:tr>
            </a:tbl>
          </a:graphicData>
        </a:graphic>
      </p:graphicFrame>
      <p:sp>
        <p:nvSpPr>
          <p:cNvPr id="21565" name="文字方塊 6">
            <a:extLst>
              <a:ext uri="{FF2B5EF4-FFF2-40B4-BE49-F238E27FC236}">
                <a16:creationId xmlns:a16="http://schemas.microsoft.com/office/drawing/2014/main" id="{52E969B6-0137-E46A-E6DF-1AE00A91DB39}"/>
              </a:ext>
            </a:extLst>
          </p:cNvPr>
          <p:cNvSpPr txBox="1">
            <a:spLocks noChangeArrowheads="1"/>
          </p:cNvSpPr>
          <p:nvPr/>
        </p:nvSpPr>
        <p:spPr bwMode="auto">
          <a:xfrm>
            <a:off x="1071563" y="5572125"/>
            <a:ext cx="785812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sz="1800">
                <a:latin typeface="標楷體" panose="03000509000000000000" pitchFamily="65" charset="-120"/>
                <a:ea typeface="標楷體" panose="03000509000000000000" pitchFamily="65" charset="-120"/>
              </a:rPr>
              <a:t>註</a:t>
            </a:r>
            <a:r>
              <a:rPr lang="en-US" altLang="zh-TW" sz="1800">
                <a:latin typeface="標楷體" panose="03000509000000000000" pitchFamily="65" charset="-120"/>
                <a:ea typeface="標楷體" panose="03000509000000000000" pitchFamily="65" charset="-120"/>
              </a:rPr>
              <a:t>1</a:t>
            </a:r>
            <a:r>
              <a:rPr lang="zh-TW" altLang="en-US" sz="1800">
                <a:latin typeface="標楷體" panose="03000509000000000000" pitchFamily="65" charset="-120"/>
                <a:ea typeface="標楷體" panose="03000509000000000000" pitchFamily="65" charset="-120"/>
              </a:rPr>
              <a:t>：</a:t>
            </a:r>
            <a:r>
              <a:rPr lang="en-US" altLang="zh-TW" sz="1800">
                <a:latin typeface="標楷體" panose="03000509000000000000" pitchFamily="65" charset="-120"/>
                <a:ea typeface="標楷體" panose="03000509000000000000" pitchFamily="65" charset="-120"/>
              </a:rPr>
              <a:t>95-97</a:t>
            </a:r>
            <a:r>
              <a:rPr lang="zh-TW" altLang="en-US" sz="1800">
                <a:latin typeface="標楷體" panose="03000509000000000000" pitchFamily="65" charset="-120"/>
                <a:ea typeface="標楷體" panose="03000509000000000000" pitchFamily="65" charset="-120"/>
              </a:rPr>
              <a:t>年實際執行預算，係以完成點值結算之費用為主。</a:t>
            </a:r>
            <a:endParaRPr lang="en-US" altLang="zh-TW" sz="1800">
              <a:latin typeface="標楷體" panose="03000509000000000000" pitchFamily="65" charset="-120"/>
              <a:ea typeface="標楷體" panose="03000509000000000000" pitchFamily="65" charset="-120"/>
            </a:endParaRPr>
          </a:p>
          <a:p>
            <a:pPr eaLnBrk="1" hangingPunct="1"/>
            <a:r>
              <a:rPr lang="zh-TW" altLang="en-US" sz="1800">
                <a:latin typeface="標楷體" panose="03000509000000000000" pitchFamily="65" charset="-120"/>
                <a:ea typeface="標楷體" panose="03000509000000000000" pitchFamily="65" charset="-120"/>
              </a:rPr>
              <a:t>註</a:t>
            </a:r>
            <a:r>
              <a:rPr lang="en-US" altLang="zh-TW" sz="1800">
                <a:latin typeface="標楷體" panose="03000509000000000000" pitchFamily="65" charset="-120"/>
                <a:ea typeface="標楷體" panose="03000509000000000000" pitchFamily="65" charset="-120"/>
              </a:rPr>
              <a:t>2</a:t>
            </a:r>
            <a:r>
              <a:rPr lang="zh-TW" altLang="en-US" sz="1800">
                <a:latin typeface="標楷體" panose="03000509000000000000" pitchFamily="65" charset="-120"/>
                <a:ea typeface="標楷體" panose="03000509000000000000" pitchFamily="65" charset="-120"/>
              </a:rPr>
              <a:t>：</a:t>
            </a:r>
            <a:r>
              <a:rPr lang="en-US" altLang="zh-TW" sz="1800">
                <a:latin typeface="標楷體" panose="03000509000000000000" pitchFamily="65" charset="-120"/>
                <a:ea typeface="標楷體" panose="03000509000000000000" pitchFamily="65" charset="-120"/>
              </a:rPr>
              <a:t>98</a:t>
            </a:r>
            <a:r>
              <a:rPr lang="zh-TW" altLang="en-US" sz="1800">
                <a:latin typeface="標楷體" panose="03000509000000000000" pitchFamily="65" charset="-120"/>
                <a:ea typeface="標楷體" panose="03000509000000000000" pitchFamily="65" charset="-120"/>
              </a:rPr>
              <a:t>年執行預算，暫以門住診醫療申報</a:t>
            </a:r>
            <a:r>
              <a:rPr lang="en-US" altLang="zh-TW" sz="1800">
                <a:latin typeface="標楷體" panose="03000509000000000000" pitchFamily="65" charset="-120"/>
                <a:ea typeface="標楷體" panose="03000509000000000000" pitchFamily="65" charset="-120"/>
              </a:rPr>
              <a:t>P</a:t>
            </a:r>
            <a:r>
              <a:rPr lang="zh-TW" altLang="en-US" sz="1800">
                <a:latin typeface="標楷體" panose="03000509000000000000" pitchFamily="65" charset="-120"/>
                <a:ea typeface="標楷體" panose="03000509000000000000" pitchFamily="65" charset="-120"/>
              </a:rPr>
              <a:t>碼進行計算，未含糖尿病獎勵金 </a:t>
            </a:r>
            <a:endParaRPr lang="en-US" altLang="zh-TW" sz="1800">
              <a:latin typeface="標楷體" panose="03000509000000000000" pitchFamily="65" charset="-120"/>
              <a:ea typeface="標楷體" panose="03000509000000000000" pitchFamily="65" charset="-120"/>
            </a:endParaRPr>
          </a:p>
          <a:p>
            <a:pPr eaLnBrk="1" hangingPunct="1"/>
            <a:r>
              <a:rPr lang="en-US" altLang="zh-TW" sz="1800">
                <a:latin typeface="標楷體" panose="03000509000000000000" pitchFamily="65" charset="-120"/>
                <a:ea typeface="標楷體" panose="03000509000000000000" pitchFamily="65" charset="-120"/>
              </a:rPr>
              <a:t>                        </a:t>
            </a:r>
            <a:r>
              <a:rPr lang="zh-TW" altLang="en-US" sz="1800">
                <a:latin typeface="標楷體" panose="03000509000000000000" pitchFamily="65" charset="-120"/>
                <a:ea typeface="標楷體" panose="03000509000000000000" pitchFamily="65" charset="-120"/>
              </a:rPr>
              <a:t>及乳癌</a:t>
            </a:r>
            <a:r>
              <a:rPr lang="en-US" altLang="zh-TW" sz="1800">
                <a:latin typeface="標楷體" panose="03000509000000000000" pitchFamily="65" charset="-120"/>
                <a:ea typeface="標楷體" panose="03000509000000000000" pitchFamily="65" charset="-120"/>
              </a:rPr>
              <a:t>11-12</a:t>
            </a:r>
            <a:r>
              <a:rPr lang="zh-TW" altLang="en-US" sz="1800">
                <a:latin typeface="標楷體" panose="03000509000000000000" pitchFamily="65" charset="-120"/>
                <a:ea typeface="標楷體" panose="03000509000000000000" pitchFamily="65" charset="-120"/>
              </a:rPr>
              <a:t>月等</a:t>
            </a:r>
            <a:r>
              <a:rPr lang="en-US" altLang="zh-TW" sz="1800">
                <a:latin typeface="標楷體" panose="03000509000000000000" pitchFamily="65" charset="-120"/>
                <a:ea typeface="標楷體" panose="03000509000000000000" pitchFamily="65" charset="-120"/>
              </a:rPr>
              <a:t>2</a:t>
            </a:r>
            <a:r>
              <a:rPr lang="zh-TW" altLang="en-US" sz="1800">
                <a:latin typeface="標楷體" panose="03000509000000000000" pitchFamily="65" charset="-120"/>
                <a:ea typeface="標楷體" panose="03000509000000000000" pitchFamily="65" charset="-120"/>
              </a:rPr>
              <a:t>項補付費用。</a:t>
            </a:r>
          </a:p>
        </p:txBody>
      </p:sp>
      <p:sp>
        <p:nvSpPr>
          <p:cNvPr id="21566" name="投影片編號版面配置區 5">
            <a:extLst>
              <a:ext uri="{FF2B5EF4-FFF2-40B4-BE49-F238E27FC236}">
                <a16:creationId xmlns:a16="http://schemas.microsoft.com/office/drawing/2014/main" id="{B251B256-AC46-5475-CA17-BD0FB755076F}"/>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1AA6291A-E2F1-420E-8264-4C3F1FB36BA0}" type="slidenum">
              <a:rPr lang="en-US" altLang="zh-TW" sz="1400"/>
              <a:pPr eaLnBrk="1" hangingPunct="1"/>
              <a:t>18</a:t>
            </a:fld>
            <a:endParaRPr lang="en-US" altLang="zh-TW" sz="140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文字方塊 20">
            <a:extLst>
              <a:ext uri="{FF2B5EF4-FFF2-40B4-BE49-F238E27FC236}">
                <a16:creationId xmlns:a16="http://schemas.microsoft.com/office/drawing/2014/main" id="{7B09BDB7-1866-FA86-402D-CA5194A5C140}"/>
              </a:ext>
            </a:extLst>
          </p:cNvPr>
          <p:cNvSpPr txBox="1">
            <a:spLocks noChangeArrowheads="1"/>
          </p:cNvSpPr>
          <p:nvPr/>
        </p:nvSpPr>
        <p:spPr bwMode="auto">
          <a:xfrm>
            <a:off x="357188" y="900113"/>
            <a:ext cx="84296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912813"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defTabSz="912813"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defTabSz="912813"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defTabSz="912813"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defTabSz="912813"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r>
              <a:rPr kumimoji="0" lang="zh-TW" altLang="en-US" sz="3200">
                <a:latin typeface="標楷體" panose="03000509000000000000" pitchFamily="65" charset="-120"/>
                <a:ea typeface="標楷體" panose="03000509000000000000" pitchFamily="65" charset="-120"/>
              </a:rPr>
              <a:t>參與方案之個案 其治療指引遵循率較高</a:t>
            </a:r>
          </a:p>
        </p:txBody>
      </p:sp>
      <p:sp>
        <p:nvSpPr>
          <p:cNvPr id="22531" name="文字方塊 26">
            <a:extLst>
              <a:ext uri="{FF2B5EF4-FFF2-40B4-BE49-F238E27FC236}">
                <a16:creationId xmlns:a16="http://schemas.microsoft.com/office/drawing/2014/main" id="{4F9D6196-D953-02F2-7091-B90CFCA32D62}"/>
              </a:ext>
            </a:extLst>
          </p:cNvPr>
          <p:cNvSpPr txBox="1">
            <a:spLocks noChangeArrowheads="1"/>
          </p:cNvSpPr>
          <p:nvPr/>
        </p:nvSpPr>
        <p:spPr bwMode="auto">
          <a:xfrm>
            <a:off x="5000625" y="5572125"/>
            <a:ext cx="3429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912813"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defTabSz="912813"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defTabSz="912813"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defTabSz="912813"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defTabSz="912813"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kumimoji="0" lang="zh-TW" altLang="en-US">
                <a:latin typeface="標楷體" panose="03000509000000000000" pitchFamily="65" charset="-120"/>
                <a:ea typeface="標楷體" panose="03000509000000000000" pitchFamily="65" charset="-120"/>
              </a:rPr>
              <a:t>參與方案</a:t>
            </a:r>
          </a:p>
        </p:txBody>
      </p:sp>
      <p:grpSp>
        <p:nvGrpSpPr>
          <p:cNvPr id="22532" name="群組 20">
            <a:extLst>
              <a:ext uri="{FF2B5EF4-FFF2-40B4-BE49-F238E27FC236}">
                <a16:creationId xmlns:a16="http://schemas.microsoft.com/office/drawing/2014/main" id="{E1DDCA18-FD78-5DB5-4833-C90B2A0186D4}"/>
              </a:ext>
            </a:extLst>
          </p:cNvPr>
          <p:cNvGrpSpPr>
            <a:grpSpLocks/>
          </p:cNvGrpSpPr>
          <p:nvPr/>
        </p:nvGrpSpPr>
        <p:grpSpPr bwMode="auto">
          <a:xfrm>
            <a:off x="1214438" y="1928813"/>
            <a:ext cx="7500937" cy="4067175"/>
            <a:chOff x="1214414" y="1928802"/>
            <a:chExt cx="7500977" cy="4066776"/>
          </a:xfrm>
        </p:grpSpPr>
        <p:sp>
          <p:nvSpPr>
            <p:cNvPr id="22539" name="文字方塊 14">
              <a:extLst>
                <a:ext uri="{FF2B5EF4-FFF2-40B4-BE49-F238E27FC236}">
                  <a16:creationId xmlns:a16="http://schemas.microsoft.com/office/drawing/2014/main" id="{05680A7B-2FE6-CBFA-7705-5B93AAA5606D}"/>
                </a:ext>
              </a:extLst>
            </p:cNvPr>
            <p:cNvSpPr txBox="1">
              <a:spLocks noChangeArrowheads="1"/>
            </p:cNvSpPr>
            <p:nvPr/>
          </p:nvSpPr>
          <p:spPr bwMode="auto">
            <a:xfrm>
              <a:off x="1214414" y="1928802"/>
              <a:ext cx="13573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912813"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defTabSz="912813"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defTabSz="912813"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defTabSz="912813"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defTabSz="912813"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kumimoji="0" lang="en-US" altLang="zh-TW">
                  <a:latin typeface="Calibri" panose="020F0502020204030204" pitchFamily="34" charset="0"/>
                </a:rPr>
                <a:t>HbA1C</a:t>
              </a:r>
              <a:endParaRPr kumimoji="0" lang="zh-TW" altLang="en-US">
                <a:latin typeface="Calibri" panose="020F0502020204030204" pitchFamily="34" charset="0"/>
              </a:endParaRPr>
            </a:p>
          </p:txBody>
        </p:sp>
        <p:sp>
          <p:nvSpPr>
            <p:cNvPr id="22540" name="文字方塊 15">
              <a:extLst>
                <a:ext uri="{FF2B5EF4-FFF2-40B4-BE49-F238E27FC236}">
                  <a16:creationId xmlns:a16="http://schemas.microsoft.com/office/drawing/2014/main" id="{EE280EC2-1BD2-8975-3E17-B3B8669D23B7}"/>
                </a:ext>
              </a:extLst>
            </p:cNvPr>
            <p:cNvSpPr txBox="1">
              <a:spLocks noChangeArrowheads="1"/>
            </p:cNvSpPr>
            <p:nvPr/>
          </p:nvSpPr>
          <p:spPr bwMode="auto">
            <a:xfrm>
              <a:off x="3929058" y="1928802"/>
              <a:ext cx="164306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912813"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defTabSz="912813"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defTabSz="912813"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defTabSz="912813"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defTabSz="912813"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kumimoji="0" lang="zh-TW" altLang="en-US">
                  <a:latin typeface="標楷體" panose="03000509000000000000" pitchFamily="65" charset="-120"/>
                  <a:ea typeface="標楷體" panose="03000509000000000000" pitchFamily="65" charset="-120"/>
                </a:rPr>
                <a:t>眼底鏡檢</a:t>
              </a:r>
            </a:p>
          </p:txBody>
        </p:sp>
        <p:sp>
          <p:nvSpPr>
            <p:cNvPr id="22541" name="文字方塊 16">
              <a:extLst>
                <a:ext uri="{FF2B5EF4-FFF2-40B4-BE49-F238E27FC236}">
                  <a16:creationId xmlns:a16="http://schemas.microsoft.com/office/drawing/2014/main" id="{D5A76C07-6088-AE3D-555A-A702E773E831}"/>
                </a:ext>
              </a:extLst>
            </p:cNvPr>
            <p:cNvSpPr txBox="1">
              <a:spLocks noChangeArrowheads="1"/>
            </p:cNvSpPr>
            <p:nvPr/>
          </p:nvSpPr>
          <p:spPr bwMode="auto">
            <a:xfrm>
              <a:off x="6786578" y="1928802"/>
              <a:ext cx="192881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912813"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defTabSz="912813"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defTabSz="912813"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defTabSz="912813"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defTabSz="912813"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kumimoji="0" lang="zh-TW" altLang="en-US">
                  <a:latin typeface="標楷體" panose="03000509000000000000" pitchFamily="65" charset="-120"/>
                  <a:ea typeface="標楷體" panose="03000509000000000000" pitchFamily="65" charset="-120"/>
                </a:rPr>
                <a:t>微量白蛋白</a:t>
              </a:r>
            </a:p>
          </p:txBody>
        </p:sp>
        <p:sp>
          <p:nvSpPr>
            <p:cNvPr id="25" name="矩形 24">
              <a:extLst>
                <a:ext uri="{FF2B5EF4-FFF2-40B4-BE49-F238E27FC236}">
                  <a16:creationId xmlns:a16="http://schemas.microsoft.com/office/drawing/2014/main" id="{576C3F6A-78DB-0EAC-FD7B-4B0194813BE3}"/>
                </a:ext>
              </a:extLst>
            </p:cNvPr>
            <p:cNvSpPr/>
            <p:nvPr/>
          </p:nvSpPr>
          <p:spPr bwMode="auto">
            <a:xfrm>
              <a:off x="4857745" y="5714618"/>
              <a:ext cx="180976" cy="180957"/>
            </a:xfrm>
            <a:prstGeom prst="rect">
              <a:avLst/>
            </a:prstGeom>
            <a:solidFill>
              <a:schemeClr val="accent2">
                <a:lumMod val="60000"/>
                <a:lumOff val="4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TW" altLang="en-US"/>
            </a:p>
          </p:txBody>
        </p:sp>
        <p:sp>
          <p:nvSpPr>
            <p:cNvPr id="22543" name="文字方塊 25">
              <a:extLst>
                <a:ext uri="{FF2B5EF4-FFF2-40B4-BE49-F238E27FC236}">
                  <a16:creationId xmlns:a16="http://schemas.microsoft.com/office/drawing/2014/main" id="{4D901EC7-6B98-41E3-4FD8-29329654FBD1}"/>
                </a:ext>
              </a:extLst>
            </p:cNvPr>
            <p:cNvSpPr txBox="1">
              <a:spLocks noChangeArrowheads="1"/>
            </p:cNvSpPr>
            <p:nvPr/>
          </p:nvSpPr>
          <p:spPr bwMode="auto">
            <a:xfrm>
              <a:off x="3000363" y="5533924"/>
              <a:ext cx="1857385" cy="461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912813"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defTabSz="912813"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defTabSz="912813"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defTabSz="912813"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defTabSz="912813"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kumimoji="0" lang="zh-TW" altLang="en-US">
                  <a:latin typeface="標楷體" panose="03000509000000000000" pitchFamily="65" charset="-120"/>
                  <a:ea typeface="標楷體" panose="03000509000000000000" pitchFamily="65" charset="-120"/>
                </a:rPr>
                <a:t>未參與方案</a:t>
              </a:r>
            </a:p>
          </p:txBody>
        </p:sp>
      </p:grpSp>
      <p:graphicFrame>
        <p:nvGraphicFramePr>
          <p:cNvPr id="19" name="圖表 18">
            <a:extLst>
              <a:ext uri="{FF2B5EF4-FFF2-40B4-BE49-F238E27FC236}">
                <a16:creationId xmlns:a16="http://schemas.microsoft.com/office/drawing/2014/main" id="{69FF2BE9-9595-FB90-BE96-CB5FFADEEF2D}"/>
              </a:ext>
            </a:extLst>
          </p:cNvPr>
          <p:cNvGraphicFramePr>
            <a:graphicFrameLocks/>
          </p:cNvGraphicFramePr>
          <p:nvPr/>
        </p:nvGraphicFramePr>
        <p:xfrm>
          <a:off x="0" y="2357430"/>
          <a:ext cx="3143240" cy="350046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圖表 19">
            <a:extLst>
              <a:ext uri="{FF2B5EF4-FFF2-40B4-BE49-F238E27FC236}">
                <a16:creationId xmlns:a16="http://schemas.microsoft.com/office/drawing/2014/main" id="{8E581CB9-612B-ADF6-C436-C6478F3D3E84}"/>
              </a:ext>
            </a:extLst>
          </p:cNvPr>
          <p:cNvGraphicFramePr>
            <a:graphicFrameLocks/>
          </p:cNvGraphicFramePr>
          <p:nvPr/>
        </p:nvGraphicFramePr>
        <p:xfrm>
          <a:off x="2786050" y="2411896"/>
          <a:ext cx="3540837" cy="353833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1" name="圖表 20">
            <a:extLst>
              <a:ext uri="{FF2B5EF4-FFF2-40B4-BE49-F238E27FC236}">
                <a16:creationId xmlns:a16="http://schemas.microsoft.com/office/drawing/2014/main" id="{F643BF69-C6D2-12B7-AD81-0CF230BA21E5}"/>
              </a:ext>
            </a:extLst>
          </p:cNvPr>
          <p:cNvGraphicFramePr>
            <a:graphicFrameLocks/>
          </p:cNvGraphicFramePr>
          <p:nvPr/>
        </p:nvGraphicFramePr>
        <p:xfrm>
          <a:off x="5929323" y="2451651"/>
          <a:ext cx="3214678" cy="3273287"/>
        </p:xfrm>
        <a:graphic>
          <a:graphicData uri="http://schemas.openxmlformats.org/drawingml/2006/chart">
            <c:chart xmlns:c="http://schemas.openxmlformats.org/drawingml/2006/chart" xmlns:r="http://schemas.openxmlformats.org/officeDocument/2006/relationships" r:id="rId5"/>
          </a:graphicData>
        </a:graphic>
      </p:graphicFrame>
      <p:sp>
        <p:nvSpPr>
          <p:cNvPr id="23" name="投影片編號版面配置區 2">
            <a:extLst>
              <a:ext uri="{FF2B5EF4-FFF2-40B4-BE49-F238E27FC236}">
                <a16:creationId xmlns:a16="http://schemas.microsoft.com/office/drawing/2014/main" id="{EE2F417C-23B5-9E90-42F0-9DA77FB17CE7}"/>
              </a:ext>
            </a:extLst>
          </p:cNvPr>
          <p:cNvSpPr>
            <a:spLocks noGrp="1"/>
          </p:cNvSpPr>
          <p:nvPr>
            <p:ph type="sldNum" sz="quarter" idx="12"/>
          </p:nvPr>
        </p:nvSpPr>
        <p:spPr>
          <a:xfrm>
            <a:off x="7745413" y="6237288"/>
            <a:ext cx="711200" cy="334962"/>
          </a:xfrm>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D69DD650-778A-4244-AB09-CA2560CDC3ED}" type="slidenum">
              <a:rPr kumimoji="0" lang="en-US" altLang="zh-TW" sz="1400">
                <a:solidFill>
                  <a:srgbClr val="000000"/>
                </a:solidFill>
                <a:cs typeface="Times New Roman" panose="02020603050405020304" pitchFamily="18" charset="0"/>
              </a:rPr>
              <a:pPr eaLnBrk="1" hangingPunct="1"/>
              <a:t>19</a:t>
            </a:fld>
            <a:endParaRPr kumimoji="0" lang="en-US" altLang="zh-TW" sz="1400">
              <a:solidFill>
                <a:srgbClr val="000000"/>
              </a:solidFill>
              <a:cs typeface="Times New Roman" panose="02020603050405020304" pitchFamily="18" charset="0"/>
            </a:endParaRPr>
          </a:p>
        </p:txBody>
      </p:sp>
      <p:sp>
        <p:nvSpPr>
          <p:cNvPr id="16" name="菱形 15">
            <a:extLst>
              <a:ext uri="{FF2B5EF4-FFF2-40B4-BE49-F238E27FC236}">
                <a16:creationId xmlns:a16="http://schemas.microsoft.com/office/drawing/2014/main" id="{D110DE85-1842-D219-60F7-36D4F5B30945}"/>
              </a:ext>
            </a:extLst>
          </p:cNvPr>
          <p:cNvSpPr/>
          <p:nvPr/>
        </p:nvSpPr>
        <p:spPr>
          <a:xfrm>
            <a:off x="2714625" y="5643563"/>
            <a:ext cx="285750" cy="285750"/>
          </a:xfrm>
          <a:prstGeom prst="diamo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22538" name="Rectangle 3">
            <a:extLst>
              <a:ext uri="{FF2B5EF4-FFF2-40B4-BE49-F238E27FC236}">
                <a16:creationId xmlns:a16="http://schemas.microsoft.com/office/drawing/2014/main" id="{9580D2BC-7BA9-CC53-8797-5B9BBB619181}"/>
              </a:ext>
            </a:extLst>
          </p:cNvPr>
          <p:cNvSpPr>
            <a:spLocks noGrp="1" noChangeArrowheads="1"/>
          </p:cNvSpPr>
          <p:nvPr>
            <p:ph type="title"/>
          </p:nvPr>
        </p:nvSpPr>
        <p:spPr>
          <a:xfrm>
            <a:off x="838200" y="214313"/>
            <a:ext cx="7772400" cy="769937"/>
          </a:xfrm>
        </p:spPr>
        <p:txBody>
          <a:bodyPr/>
          <a:lstStyle/>
          <a:p>
            <a:pPr eaLnBrk="1" hangingPunct="1"/>
            <a:r>
              <a:rPr lang="zh-TW" altLang="en-US" b="1">
                <a:latin typeface="標楷體" panose="03000509000000000000" pitchFamily="65" charset="-120"/>
                <a:ea typeface="標楷體" panose="03000509000000000000" pitchFamily="65" charset="-120"/>
              </a:rPr>
              <a:t>執行成果</a:t>
            </a:r>
            <a:r>
              <a:rPr lang="en-US" altLang="zh-TW" b="1">
                <a:latin typeface="標楷體" panose="03000509000000000000" pitchFamily="65" charset="-120"/>
                <a:ea typeface="標楷體" panose="03000509000000000000" pitchFamily="65" charset="-120"/>
              </a:rPr>
              <a:t>-</a:t>
            </a:r>
            <a:r>
              <a:rPr lang="zh-TW" altLang="en-US" b="1">
                <a:latin typeface="標楷體" panose="03000509000000000000" pitchFamily="65" charset="-120"/>
                <a:ea typeface="標楷體" panose="03000509000000000000" pitchFamily="65" charset="-120"/>
              </a:rPr>
              <a:t>糖尿病方案</a:t>
            </a:r>
            <a:r>
              <a:rPr lang="en-US" altLang="zh-TW" b="1">
                <a:latin typeface="標楷體" panose="03000509000000000000" pitchFamily="65" charset="-120"/>
                <a:ea typeface="標楷體" panose="03000509000000000000" pitchFamily="65" charset="-120"/>
              </a:rPr>
              <a:t>(1)</a:t>
            </a:r>
            <a:endParaRPr lang="zh-TW" altLang="en-US" b="1">
              <a:latin typeface="標楷體" panose="03000509000000000000" pitchFamily="65" charset="-120"/>
              <a:ea typeface="標楷體" panose="03000509000000000000" pitchFamily="65" charset="-12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文字方塊 15">
            <a:extLst>
              <a:ext uri="{FF2B5EF4-FFF2-40B4-BE49-F238E27FC236}">
                <a16:creationId xmlns:a16="http://schemas.microsoft.com/office/drawing/2014/main" id="{92394389-1F52-2802-6ACE-00775C8C6B0B}"/>
              </a:ext>
            </a:extLst>
          </p:cNvPr>
          <p:cNvSpPr txBox="1">
            <a:spLocks noChangeArrowheads="1"/>
          </p:cNvSpPr>
          <p:nvPr/>
        </p:nvSpPr>
        <p:spPr bwMode="auto">
          <a:xfrm>
            <a:off x="177800" y="928688"/>
            <a:ext cx="87884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912813"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defTabSz="912813"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defTabSz="912813"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defTabSz="912813"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defTabSz="912813"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r>
              <a:rPr lang="zh-TW" altLang="en-US" sz="3200">
                <a:latin typeface="標楷體" panose="03000509000000000000" pitchFamily="65" charset="-120"/>
                <a:ea typeface="標楷體" panose="03000509000000000000" pitchFamily="65" charset="-120"/>
              </a:rPr>
              <a:t>參與方案</a:t>
            </a:r>
            <a:r>
              <a:rPr lang="en-US" altLang="zh-TW" sz="3200">
                <a:latin typeface="標楷體" panose="03000509000000000000" pitchFamily="65" charset="-120"/>
                <a:ea typeface="標楷體" panose="03000509000000000000" pitchFamily="65" charset="-120"/>
              </a:rPr>
              <a:t>HbA1C</a:t>
            </a:r>
            <a:r>
              <a:rPr lang="zh-TW" altLang="en-US" sz="3200">
                <a:latin typeface="標楷體" panose="03000509000000000000" pitchFamily="65" charset="-120"/>
                <a:ea typeface="標楷體" panose="03000509000000000000" pitchFamily="65" charset="-120"/>
              </a:rPr>
              <a:t>良率增加 不良率下降</a:t>
            </a:r>
          </a:p>
        </p:txBody>
      </p:sp>
      <p:sp>
        <p:nvSpPr>
          <p:cNvPr id="23555" name="文字方塊 14">
            <a:extLst>
              <a:ext uri="{FF2B5EF4-FFF2-40B4-BE49-F238E27FC236}">
                <a16:creationId xmlns:a16="http://schemas.microsoft.com/office/drawing/2014/main" id="{B8265A50-2D2B-7EA4-D125-5CCD8585A267}"/>
              </a:ext>
            </a:extLst>
          </p:cNvPr>
          <p:cNvSpPr txBox="1">
            <a:spLocks noChangeArrowheads="1"/>
          </p:cNvSpPr>
          <p:nvPr/>
        </p:nvSpPr>
        <p:spPr bwMode="auto">
          <a:xfrm>
            <a:off x="1357313" y="1928813"/>
            <a:ext cx="250031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912813"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defTabSz="912813"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defTabSz="912813"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defTabSz="912813"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defTabSz="912813"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kumimoji="0" lang="en-US" altLang="zh-TW">
                <a:latin typeface="標楷體" panose="03000509000000000000" pitchFamily="65" charset="-120"/>
                <a:ea typeface="標楷體" panose="03000509000000000000" pitchFamily="65" charset="-120"/>
              </a:rPr>
              <a:t>HbA1C</a:t>
            </a:r>
            <a:r>
              <a:rPr kumimoji="0" lang="zh-TW" altLang="en-US">
                <a:latin typeface="標楷體" panose="03000509000000000000" pitchFamily="65" charset="-120"/>
                <a:ea typeface="標楷體" panose="03000509000000000000" pitchFamily="65" charset="-120"/>
              </a:rPr>
              <a:t>＜</a:t>
            </a:r>
            <a:r>
              <a:rPr kumimoji="0" lang="en-US" altLang="zh-TW">
                <a:latin typeface="標楷體" panose="03000509000000000000" pitchFamily="65" charset="-120"/>
                <a:ea typeface="標楷體" panose="03000509000000000000" pitchFamily="65" charset="-120"/>
              </a:rPr>
              <a:t>7(</a:t>
            </a:r>
            <a:r>
              <a:rPr kumimoji="0" lang="zh-TW" altLang="en-US">
                <a:latin typeface="標楷體" panose="03000509000000000000" pitchFamily="65" charset="-120"/>
                <a:ea typeface="標楷體" panose="03000509000000000000" pitchFamily="65" charset="-120"/>
              </a:rPr>
              <a:t>良率</a:t>
            </a:r>
            <a:r>
              <a:rPr kumimoji="0" lang="en-US" altLang="zh-TW">
                <a:latin typeface="標楷體" panose="03000509000000000000" pitchFamily="65" charset="-120"/>
                <a:ea typeface="標楷體" panose="03000509000000000000" pitchFamily="65" charset="-120"/>
              </a:rPr>
              <a:t>)</a:t>
            </a:r>
            <a:endParaRPr kumimoji="0" lang="zh-TW" altLang="en-US">
              <a:latin typeface="標楷體" panose="03000509000000000000" pitchFamily="65" charset="-120"/>
              <a:ea typeface="標楷體" panose="03000509000000000000" pitchFamily="65" charset="-120"/>
            </a:endParaRPr>
          </a:p>
        </p:txBody>
      </p:sp>
      <p:sp>
        <p:nvSpPr>
          <p:cNvPr id="23556" name="文字方塊 14">
            <a:extLst>
              <a:ext uri="{FF2B5EF4-FFF2-40B4-BE49-F238E27FC236}">
                <a16:creationId xmlns:a16="http://schemas.microsoft.com/office/drawing/2014/main" id="{7FBF51A0-B665-4D7B-FF78-AADFCAF1311A}"/>
              </a:ext>
            </a:extLst>
          </p:cNvPr>
          <p:cNvSpPr txBox="1">
            <a:spLocks noChangeArrowheads="1"/>
          </p:cNvSpPr>
          <p:nvPr/>
        </p:nvSpPr>
        <p:spPr bwMode="auto">
          <a:xfrm>
            <a:off x="5572125" y="1928813"/>
            <a:ext cx="30003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912813"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defTabSz="912813"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defTabSz="912813"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defTabSz="912813"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defTabSz="912813"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kumimoji="0" lang="en-US" altLang="zh-TW">
                <a:latin typeface="標楷體" panose="03000509000000000000" pitchFamily="65" charset="-120"/>
                <a:ea typeface="標楷體" panose="03000509000000000000" pitchFamily="65" charset="-120"/>
              </a:rPr>
              <a:t>HbA1C</a:t>
            </a:r>
            <a:r>
              <a:rPr kumimoji="0" lang="zh-TW" altLang="en-US">
                <a:latin typeface="標楷體" panose="03000509000000000000" pitchFamily="65" charset="-120"/>
                <a:ea typeface="標楷體" panose="03000509000000000000" pitchFamily="65" charset="-120"/>
              </a:rPr>
              <a:t>＞</a:t>
            </a:r>
            <a:r>
              <a:rPr kumimoji="0" lang="en-US" altLang="zh-TW">
                <a:latin typeface="標楷體" panose="03000509000000000000" pitchFamily="65" charset="-120"/>
                <a:ea typeface="標楷體" panose="03000509000000000000" pitchFamily="65" charset="-120"/>
              </a:rPr>
              <a:t>9.5(</a:t>
            </a:r>
            <a:r>
              <a:rPr kumimoji="0" lang="zh-TW" altLang="en-US">
                <a:latin typeface="標楷體" panose="03000509000000000000" pitchFamily="65" charset="-120"/>
                <a:ea typeface="標楷體" panose="03000509000000000000" pitchFamily="65" charset="-120"/>
              </a:rPr>
              <a:t>不良率</a:t>
            </a:r>
            <a:r>
              <a:rPr kumimoji="0" lang="en-US" altLang="zh-TW">
                <a:latin typeface="標楷體" panose="03000509000000000000" pitchFamily="65" charset="-120"/>
                <a:ea typeface="標楷體" panose="03000509000000000000" pitchFamily="65" charset="-120"/>
              </a:rPr>
              <a:t>)</a:t>
            </a:r>
            <a:endParaRPr kumimoji="0" lang="zh-TW" altLang="en-US">
              <a:latin typeface="標楷體" panose="03000509000000000000" pitchFamily="65" charset="-120"/>
              <a:ea typeface="標楷體" panose="03000509000000000000" pitchFamily="65" charset="-120"/>
            </a:endParaRPr>
          </a:p>
        </p:txBody>
      </p:sp>
      <p:sp>
        <p:nvSpPr>
          <p:cNvPr id="14" name="投影片編號版面配置區 2">
            <a:extLst>
              <a:ext uri="{FF2B5EF4-FFF2-40B4-BE49-F238E27FC236}">
                <a16:creationId xmlns:a16="http://schemas.microsoft.com/office/drawing/2014/main" id="{F1F8CBA2-69D9-4806-6C97-7ACF10CF101A}"/>
              </a:ext>
            </a:extLst>
          </p:cNvPr>
          <p:cNvSpPr>
            <a:spLocks noGrp="1"/>
          </p:cNvSpPr>
          <p:nvPr>
            <p:ph type="sldNum" sz="quarter" idx="12"/>
          </p:nvPr>
        </p:nvSpPr>
        <p:spPr>
          <a:xfrm>
            <a:off x="7745413" y="6237288"/>
            <a:ext cx="711200" cy="334962"/>
          </a:xfrm>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A1406E51-4D13-444F-96DD-95401580E6FE}" type="slidenum">
              <a:rPr kumimoji="0" lang="en-US" altLang="zh-TW" sz="1400">
                <a:solidFill>
                  <a:srgbClr val="000000"/>
                </a:solidFill>
                <a:cs typeface="Times New Roman" panose="02020603050405020304" pitchFamily="18" charset="0"/>
              </a:rPr>
              <a:pPr eaLnBrk="1" hangingPunct="1"/>
              <a:t>20</a:t>
            </a:fld>
            <a:endParaRPr kumimoji="0" lang="en-US" altLang="zh-TW" sz="1400">
              <a:solidFill>
                <a:srgbClr val="000000"/>
              </a:solidFill>
              <a:cs typeface="Times New Roman" panose="02020603050405020304" pitchFamily="18" charset="0"/>
            </a:endParaRPr>
          </a:p>
        </p:txBody>
      </p:sp>
      <p:sp>
        <p:nvSpPr>
          <p:cNvPr id="23558" name="文字方塊 14">
            <a:extLst>
              <a:ext uri="{FF2B5EF4-FFF2-40B4-BE49-F238E27FC236}">
                <a16:creationId xmlns:a16="http://schemas.microsoft.com/office/drawing/2014/main" id="{7CD70885-D020-D719-B123-29394D8570D3}"/>
              </a:ext>
            </a:extLst>
          </p:cNvPr>
          <p:cNvSpPr txBox="1">
            <a:spLocks noChangeArrowheads="1"/>
          </p:cNvSpPr>
          <p:nvPr/>
        </p:nvSpPr>
        <p:spPr bwMode="auto">
          <a:xfrm>
            <a:off x="1785938" y="5857875"/>
            <a:ext cx="5572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sz="2000">
                <a:latin typeface="標楷體" panose="03000509000000000000" pitchFamily="65" charset="-120"/>
                <a:ea typeface="標楷體" panose="03000509000000000000" pitchFamily="65" charset="-120"/>
              </a:rPr>
              <a:t>註：以當年度新收案且下年度有做檢查者為對象</a:t>
            </a:r>
          </a:p>
        </p:txBody>
      </p:sp>
      <p:graphicFrame>
        <p:nvGraphicFramePr>
          <p:cNvPr id="12" name="圖表 11">
            <a:extLst>
              <a:ext uri="{FF2B5EF4-FFF2-40B4-BE49-F238E27FC236}">
                <a16:creationId xmlns:a16="http://schemas.microsoft.com/office/drawing/2014/main" id="{5D0A2019-8371-537D-25E3-08A52F1D8D05}"/>
              </a:ext>
            </a:extLst>
          </p:cNvPr>
          <p:cNvGraphicFramePr/>
          <p:nvPr/>
        </p:nvGraphicFramePr>
        <p:xfrm>
          <a:off x="0" y="2428868"/>
          <a:ext cx="4572000" cy="35719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3" name="圖表 12">
            <a:extLst>
              <a:ext uri="{FF2B5EF4-FFF2-40B4-BE49-F238E27FC236}">
                <a16:creationId xmlns:a16="http://schemas.microsoft.com/office/drawing/2014/main" id="{885AD88D-F62A-614B-479B-270DE8830038}"/>
              </a:ext>
            </a:extLst>
          </p:cNvPr>
          <p:cNvGraphicFramePr/>
          <p:nvPr/>
        </p:nvGraphicFramePr>
        <p:xfrm>
          <a:off x="4572000" y="2428868"/>
          <a:ext cx="4572000" cy="3571900"/>
        </p:xfrm>
        <a:graphic>
          <a:graphicData uri="http://schemas.openxmlformats.org/drawingml/2006/chart">
            <c:chart xmlns:c="http://schemas.openxmlformats.org/drawingml/2006/chart" xmlns:r="http://schemas.openxmlformats.org/officeDocument/2006/relationships" r:id="rId4"/>
          </a:graphicData>
        </a:graphic>
      </p:graphicFrame>
      <p:sp>
        <p:nvSpPr>
          <p:cNvPr id="23561" name="文字方塊 9">
            <a:extLst>
              <a:ext uri="{FF2B5EF4-FFF2-40B4-BE49-F238E27FC236}">
                <a16:creationId xmlns:a16="http://schemas.microsoft.com/office/drawing/2014/main" id="{C3230727-FFC3-76B3-3B3C-C0331ACCC930}"/>
              </a:ext>
            </a:extLst>
          </p:cNvPr>
          <p:cNvSpPr txBox="1">
            <a:spLocks noChangeArrowheads="1"/>
          </p:cNvSpPr>
          <p:nvPr/>
        </p:nvSpPr>
        <p:spPr bwMode="auto">
          <a:xfrm>
            <a:off x="1000125" y="2571750"/>
            <a:ext cx="26431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sz="2000" b="1">
                <a:solidFill>
                  <a:srgbClr val="FF0000"/>
                </a:solidFill>
                <a:latin typeface="標楷體" panose="03000509000000000000" pitchFamily="65" charset="-120"/>
                <a:ea typeface="標楷體" panose="03000509000000000000" pitchFamily="65" charset="-120"/>
              </a:rPr>
              <a:t>平均增加</a:t>
            </a:r>
            <a:r>
              <a:rPr lang="en-US" altLang="zh-TW" sz="2000" b="1">
                <a:solidFill>
                  <a:srgbClr val="FF0000"/>
                </a:solidFill>
                <a:latin typeface="標楷體" panose="03000509000000000000" pitchFamily="65" charset="-120"/>
                <a:ea typeface="標楷體" panose="03000509000000000000" pitchFamily="65" charset="-120"/>
              </a:rPr>
              <a:t>9.1</a:t>
            </a:r>
            <a:r>
              <a:rPr lang="zh-TW" altLang="en-US" sz="2000" b="1">
                <a:solidFill>
                  <a:srgbClr val="FF0000"/>
                </a:solidFill>
                <a:latin typeface="標楷體" panose="03000509000000000000" pitchFamily="65" charset="-120"/>
                <a:ea typeface="標楷體" panose="03000509000000000000" pitchFamily="65" charset="-120"/>
              </a:rPr>
              <a:t>個百分點</a:t>
            </a:r>
          </a:p>
        </p:txBody>
      </p:sp>
      <p:sp>
        <p:nvSpPr>
          <p:cNvPr id="23562" name="文字方塊 11">
            <a:extLst>
              <a:ext uri="{FF2B5EF4-FFF2-40B4-BE49-F238E27FC236}">
                <a16:creationId xmlns:a16="http://schemas.microsoft.com/office/drawing/2014/main" id="{8DD84E32-C744-063B-D98C-B625E1451C4D}"/>
              </a:ext>
            </a:extLst>
          </p:cNvPr>
          <p:cNvSpPr txBox="1">
            <a:spLocks noChangeArrowheads="1"/>
          </p:cNvSpPr>
          <p:nvPr/>
        </p:nvSpPr>
        <p:spPr bwMode="auto">
          <a:xfrm>
            <a:off x="6072188" y="2528888"/>
            <a:ext cx="27860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sz="2000" b="1">
                <a:solidFill>
                  <a:srgbClr val="FF0000"/>
                </a:solidFill>
                <a:latin typeface="標楷體" panose="03000509000000000000" pitchFamily="65" charset="-120"/>
                <a:ea typeface="標楷體" panose="03000509000000000000" pitchFamily="65" charset="-120"/>
              </a:rPr>
              <a:t>平均下降</a:t>
            </a:r>
            <a:r>
              <a:rPr lang="en-US" altLang="zh-TW" sz="2000" b="1">
                <a:solidFill>
                  <a:srgbClr val="FF0000"/>
                </a:solidFill>
                <a:latin typeface="標楷體" panose="03000509000000000000" pitchFamily="65" charset="-120"/>
                <a:ea typeface="標楷體" panose="03000509000000000000" pitchFamily="65" charset="-120"/>
              </a:rPr>
              <a:t>14.4</a:t>
            </a:r>
            <a:r>
              <a:rPr lang="zh-TW" altLang="en-US" sz="2000" b="1">
                <a:solidFill>
                  <a:srgbClr val="FF0000"/>
                </a:solidFill>
                <a:latin typeface="標楷體" panose="03000509000000000000" pitchFamily="65" charset="-120"/>
                <a:ea typeface="標楷體" panose="03000509000000000000" pitchFamily="65" charset="-120"/>
              </a:rPr>
              <a:t>個百分點</a:t>
            </a:r>
          </a:p>
        </p:txBody>
      </p:sp>
      <p:sp>
        <p:nvSpPr>
          <p:cNvPr id="23563" name="Rectangle 3">
            <a:extLst>
              <a:ext uri="{FF2B5EF4-FFF2-40B4-BE49-F238E27FC236}">
                <a16:creationId xmlns:a16="http://schemas.microsoft.com/office/drawing/2014/main" id="{CFFEA7F3-F142-F5AF-E105-98A0AAB4FCDC}"/>
              </a:ext>
            </a:extLst>
          </p:cNvPr>
          <p:cNvSpPr>
            <a:spLocks noGrp="1" noChangeArrowheads="1"/>
          </p:cNvSpPr>
          <p:nvPr>
            <p:ph type="title"/>
          </p:nvPr>
        </p:nvSpPr>
        <p:spPr>
          <a:xfrm>
            <a:off x="838200" y="214313"/>
            <a:ext cx="7772400" cy="769937"/>
          </a:xfrm>
        </p:spPr>
        <p:txBody>
          <a:bodyPr/>
          <a:lstStyle/>
          <a:p>
            <a:pPr eaLnBrk="1" hangingPunct="1"/>
            <a:r>
              <a:rPr lang="zh-TW" altLang="en-US" b="1">
                <a:latin typeface="標楷體" panose="03000509000000000000" pitchFamily="65" charset="-120"/>
                <a:ea typeface="標楷體" panose="03000509000000000000" pitchFamily="65" charset="-120"/>
              </a:rPr>
              <a:t>執行成果</a:t>
            </a:r>
            <a:r>
              <a:rPr lang="en-US" altLang="zh-TW" b="1">
                <a:latin typeface="標楷體" panose="03000509000000000000" pitchFamily="65" charset="-120"/>
                <a:ea typeface="標楷體" panose="03000509000000000000" pitchFamily="65" charset="-120"/>
              </a:rPr>
              <a:t>-</a:t>
            </a:r>
            <a:r>
              <a:rPr lang="zh-TW" altLang="en-US" b="1">
                <a:latin typeface="標楷體" panose="03000509000000000000" pitchFamily="65" charset="-120"/>
                <a:ea typeface="標楷體" panose="03000509000000000000" pitchFamily="65" charset="-120"/>
              </a:rPr>
              <a:t>糖尿病方案</a:t>
            </a:r>
            <a:r>
              <a:rPr lang="en-US" altLang="zh-TW" b="1">
                <a:latin typeface="標楷體" panose="03000509000000000000" pitchFamily="65" charset="-120"/>
                <a:ea typeface="標楷體" panose="03000509000000000000" pitchFamily="65" charset="-120"/>
              </a:rPr>
              <a:t>(2)</a:t>
            </a:r>
            <a:endParaRPr lang="zh-TW" altLang="en-US" b="1">
              <a:latin typeface="標楷體" panose="03000509000000000000" pitchFamily="65" charset="-120"/>
              <a:ea typeface="標楷體" panose="03000509000000000000" pitchFamily="65" charset="-12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文字方塊 15">
            <a:extLst>
              <a:ext uri="{FF2B5EF4-FFF2-40B4-BE49-F238E27FC236}">
                <a16:creationId xmlns:a16="http://schemas.microsoft.com/office/drawing/2014/main" id="{04C862F9-41B9-228B-6C7F-4BD81923EC4E}"/>
              </a:ext>
            </a:extLst>
          </p:cNvPr>
          <p:cNvSpPr txBox="1">
            <a:spLocks noChangeArrowheads="1"/>
          </p:cNvSpPr>
          <p:nvPr/>
        </p:nvSpPr>
        <p:spPr bwMode="auto">
          <a:xfrm>
            <a:off x="177800" y="915988"/>
            <a:ext cx="87884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912813"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defTabSz="912813"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defTabSz="912813"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defTabSz="912813"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defTabSz="912813"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r>
              <a:rPr lang="zh-TW" altLang="en-US" sz="3200">
                <a:latin typeface="標楷體" panose="03000509000000000000" pitchFamily="65" charset="-120"/>
                <a:ea typeface="標楷體" panose="03000509000000000000" pitchFamily="65" charset="-120"/>
              </a:rPr>
              <a:t>參與方案</a:t>
            </a:r>
            <a:r>
              <a:rPr lang="en-US" altLang="zh-TW" sz="3200">
                <a:latin typeface="標楷體" panose="03000509000000000000" pitchFamily="65" charset="-120"/>
                <a:ea typeface="標楷體" panose="03000509000000000000" pitchFamily="65" charset="-120"/>
              </a:rPr>
              <a:t>LDL</a:t>
            </a:r>
            <a:r>
              <a:rPr lang="zh-TW" altLang="en-US" sz="3200">
                <a:latin typeface="標楷體" panose="03000509000000000000" pitchFamily="65" charset="-120"/>
                <a:ea typeface="標楷體" panose="03000509000000000000" pitchFamily="65" charset="-120"/>
              </a:rPr>
              <a:t>良率增加 不良率下降</a:t>
            </a:r>
          </a:p>
        </p:txBody>
      </p:sp>
      <p:sp>
        <p:nvSpPr>
          <p:cNvPr id="24579" name="文字方塊 8">
            <a:extLst>
              <a:ext uri="{FF2B5EF4-FFF2-40B4-BE49-F238E27FC236}">
                <a16:creationId xmlns:a16="http://schemas.microsoft.com/office/drawing/2014/main" id="{750A9B4F-7C13-2A87-F6AC-81A9C2730BEA}"/>
              </a:ext>
            </a:extLst>
          </p:cNvPr>
          <p:cNvSpPr txBox="1">
            <a:spLocks noChangeArrowheads="1"/>
          </p:cNvSpPr>
          <p:nvPr/>
        </p:nvSpPr>
        <p:spPr bwMode="auto">
          <a:xfrm>
            <a:off x="1785938" y="5857875"/>
            <a:ext cx="5572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sz="2000">
                <a:latin typeface="標楷體" panose="03000509000000000000" pitchFamily="65" charset="-120"/>
                <a:ea typeface="標楷體" panose="03000509000000000000" pitchFamily="65" charset="-120"/>
              </a:rPr>
              <a:t>註：以當年度新收案且下年度有做檢查者為對象</a:t>
            </a:r>
          </a:p>
        </p:txBody>
      </p:sp>
      <p:sp>
        <p:nvSpPr>
          <p:cNvPr id="24580" name="文字方塊 14">
            <a:extLst>
              <a:ext uri="{FF2B5EF4-FFF2-40B4-BE49-F238E27FC236}">
                <a16:creationId xmlns:a16="http://schemas.microsoft.com/office/drawing/2014/main" id="{F3868A97-513F-444C-B4F2-D3340F926613}"/>
              </a:ext>
            </a:extLst>
          </p:cNvPr>
          <p:cNvSpPr txBox="1">
            <a:spLocks noChangeArrowheads="1"/>
          </p:cNvSpPr>
          <p:nvPr/>
        </p:nvSpPr>
        <p:spPr bwMode="auto">
          <a:xfrm>
            <a:off x="1285875" y="1785938"/>
            <a:ext cx="25003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912813"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defTabSz="912813"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defTabSz="912813"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defTabSz="912813"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defTabSz="912813"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kumimoji="0" lang="en-US" altLang="zh-TW">
                <a:latin typeface="標楷體" panose="03000509000000000000" pitchFamily="65" charset="-120"/>
                <a:ea typeface="標楷體" panose="03000509000000000000" pitchFamily="65" charset="-120"/>
              </a:rPr>
              <a:t>LDL≦130(</a:t>
            </a:r>
            <a:r>
              <a:rPr kumimoji="0" lang="zh-TW" altLang="en-US">
                <a:latin typeface="標楷體" panose="03000509000000000000" pitchFamily="65" charset="-120"/>
                <a:ea typeface="標楷體" panose="03000509000000000000" pitchFamily="65" charset="-120"/>
              </a:rPr>
              <a:t>良率</a:t>
            </a:r>
            <a:r>
              <a:rPr kumimoji="0" lang="en-US" altLang="zh-TW">
                <a:latin typeface="標楷體" panose="03000509000000000000" pitchFamily="65" charset="-120"/>
                <a:ea typeface="標楷體" panose="03000509000000000000" pitchFamily="65" charset="-120"/>
              </a:rPr>
              <a:t>)</a:t>
            </a:r>
            <a:endParaRPr kumimoji="0" lang="zh-TW" altLang="en-US">
              <a:latin typeface="標楷體" panose="03000509000000000000" pitchFamily="65" charset="-120"/>
              <a:ea typeface="標楷體" panose="03000509000000000000" pitchFamily="65" charset="-120"/>
            </a:endParaRPr>
          </a:p>
        </p:txBody>
      </p:sp>
      <p:sp>
        <p:nvSpPr>
          <p:cNvPr id="24581" name="文字方塊 14">
            <a:extLst>
              <a:ext uri="{FF2B5EF4-FFF2-40B4-BE49-F238E27FC236}">
                <a16:creationId xmlns:a16="http://schemas.microsoft.com/office/drawing/2014/main" id="{9418FE01-FA38-13F8-6243-17EFF8D09333}"/>
              </a:ext>
            </a:extLst>
          </p:cNvPr>
          <p:cNvSpPr txBox="1">
            <a:spLocks noChangeArrowheads="1"/>
          </p:cNvSpPr>
          <p:nvPr/>
        </p:nvSpPr>
        <p:spPr bwMode="auto">
          <a:xfrm>
            <a:off x="5715000" y="1785938"/>
            <a:ext cx="27146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912813"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defTabSz="912813"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defTabSz="912813"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defTabSz="912813"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defTabSz="912813"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kumimoji="0" lang="en-US" altLang="zh-TW">
                <a:latin typeface="標楷體" panose="03000509000000000000" pitchFamily="65" charset="-120"/>
                <a:ea typeface="標楷體" panose="03000509000000000000" pitchFamily="65" charset="-120"/>
              </a:rPr>
              <a:t>LDL</a:t>
            </a:r>
            <a:r>
              <a:rPr kumimoji="0" lang="zh-TW" altLang="en-US">
                <a:latin typeface="標楷體" panose="03000509000000000000" pitchFamily="65" charset="-120"/>
                <a:ea typeface="標楷體" panose="03000509000000000000" pitchFamily="65" charset="-120"/>
              </a:rPr>
              <a:t>＞</a:t>
            </a:r>
            <a:r>
              <a:rPr kumimoji="0" lang="en-US" altLang="zh-TW">
                <a:latin typeface="標楷體" panose="03000509000000000000" pitchFamily="65" charset="-120"/>
                <a:ea typeface="標楷體" panose="03000509000000000000" pitchFamily="65" charset="-120"/>
              </a:rPr>
              <a:t>130(</a:t>
            </a:r>
            <a:r>
              <a:rPr kumimoji="0" lang="zh-TW" altLang="en-US">
                <a:latin typeface="標楷體" panose="03000509000000000000" pitchFamily="65" charset="-120"/>
                <a:ea typeface="標楷體" panose="03000509000000000000" pitchFamily="65" charset="-120"/>
              </a:rPr>
              <a:t>不良率</a:t>
            </a:r>
            <a:r>
              <a:rPr kumimoji="0" lang="en-US" altLang="zh-TW">
                <a:latin typeface="標楷體" panose="03000509000000000000" pitchFamily="65" charset="-120"/>
                <a:ea typeface="標楷體" panose="03000509000000000000" pitchFamily="65" charset="-120"/>
              </a:rPr>
              <a:t>)</a:t>
            </a:r>
            <a:endParaRPr kumimoji="0" lang="zh-TW" altLang="en-US">
              <a:latin typeface="標楷體" panose="03000509000000000000" pitchFamily="65" charset="-120"/>
              <a:ea typeface="標楷體" panose="03000509000000000000" pitchFamily="65" charset="-120"/>
            </a:endParaRPr>
          </a:p>
        </p:txBody>
      </p:sp>
      <p:sp>
        <p:nvSpPr>
          <p:cNvPr id="16" name="投影片編號版面配置區 2">
            <a:extLst>
              <a:ext uri="{FF2B5EF4-FFF2-40B4-BE49-F238E27FC236}">
                <a16:creationId xmlns:a16="http://schemas.microsoft.com/office/drawing/2014/main" id="{F5EAF93D-F98F-92FB-7501-751D60CA305B}"/>
              </a:ext>
            </a:extLst>
          </p:cNvPr>
          <p:cNvSpPr>
            <a:spLocks noGrp="1"/>
          </p:cNvSpPr>
          <p:nvPr>
            <p:ph type="sldNum" sz="quarter" idx="12"/>
          </p:nvPr>
        </p:nvSpPr>
        <p:spPr>
          <a:xfrm>
            <a:off x="7745413" y="6237288"/>
            <a:ext cx="711200" cy="334962"/>
          </a:xfrm>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6831724E-19AB-4A7C-8E9C-09EACF1CADD7}" type="slidenum">
              <a:rPr kumimoji="0" lang="en-US" altLang="zh-TW" sz="1400">
                <a:solidFill>
                  <a:srgbClr val="000000"/>
                </a:solidFill>
                <a:cs typeface="Times New Roman" panose="02020603050405020304" pitchFamily="18" charset="0"/>
              </a:rPr>
              <a:pPr eaLnBrk="1" hangingPunct="1"/>
              <a:t>21</a:t>
            </a:fld>
            <a:endParaRPr kumimoji="0" lang="en-US" altLang="zh-TW" sz="1400">
              <a:solidFill>
                <a:srgbClr val="000000"/>
              </a:solidFill>
              <a:cs typeface="Times New Roman" panose="02020603050405020304" pitchFamily="18" charset="0"/>
            </a:endParaRPr>
          </a:p>
        </p:txBody>
      </p:sp>
      <p:graphicFrame>
        <p:nvGraphicFramePr>
          <p:cNvPr id="12" name="圖表 11">
            <a:extLst>
              <a:ext uri="{FF2B5EF4-FFF2-40B4-BE49-F238E27FC236}">
                <a16:creationId xmlns:a16="http://schemas.microsoft.com/office/drawing/2014/main" id="{BC2432E0-7CC3-7C48-8629-A912227C78F3}"/>
              </a:ext>
            </a:extLst>
          </p:cNvPr>
          <p:cNvGraphicFramePr/>
          <p:nvPr/>
        </p:nvGraphicFramePr>
        <p:xfrm>
          <a:off x="0" y="2428868"/>
          <a:ext cx="4572000" cy="35719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3" name="圖表 12">
            <a:extLst>
              <a:ext uri="{FF2B5EF4-FFF2-40B4-BE49-F238E27FC236}">
                <a16:creationId xmlns:a16="http://schemas.microsoft.com/office/drawing/2014/main" id="{6F81890C-18D4-8342-DA18-2F71B20D656A}"/>
              </a:ext>
            </a:extLst>
          </p:cNvPr>
          <p:cNvGraphicFramePr/>
          <p:nvPr/>
        </p:nvGraphicFramePr>
        <p:xfrm>
          <a:off x="4572000" y="2428868"/>
          <a:ext cx="4572000" cy="3571900"/>
        </p:xfrm>
        <a:graphic>
          <a:graphicData uri="http://schemas.openxmlformats.org/drawingml/2006/chart">
            <c:chart xmlns:c="http://schemas.openxmlformats.org/drawingml/2006/chart" xmlns:r="http://schemas.openxmlformats.org/officeDocument/2006/relationships" r:id="rId4"/>
          </a:graphicData>
        </a:graphic>
      </p:graphicFrame>
      <p:sp>
        <p:nvSpPr>
          <p:cNvPr id="24585" name="文字方塊 9">
            <a:extLst>
              <a:ext uri="{FF2B5EF4-FFF2-40B4-BE49-F238E27FC236}">
                <a16:creationId xmlns:a16="http://schemas.microsoft.com/office/drawing/2014/main" id="{D5959412-E241-FAF5-2C75-FFDCD17E4AE8}"/>
              </a:ext>
            </a:extLst>
          </p:cNvPr>
          <p:cNvSpPr txBox="1">
            <a:spLocks noChangeArrowheads="1"/>
          </p:cNvSpPr>
          <p:nvPr/>
        </p:nvSpPr>
        <p:spPr bwMode="auto">
          <a:xfrm>
            <a:off x="1143000" y="2143125"/>
            <a:ext cx="27860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sz="2000" b="1">
                <a:solidFill>
                  <a:srgbClr val="FF0000"/>
                </a:solidFill>
                <a:latin typeface="標楷體" panose="03000509000000000000" pitchFamily="65" charset="-120"/>
                <a:ea typeface="標楷體" panose="03000509000000000000" pitchFamily="65" charset="-120"/>
              </a:rPr>
              <a:t>平均增加</a:t>
            </a:r>
            <a:r>
              <a:rPr lang="en-US" altLang="zh-TW" sz="2000" b="1">
                <a:solidFill>
                  <a:srgbClr val="FF0000"/>
                </a:solidFill>
                <a:latin typeface="標楷體" panose="03000509000000000000" pitchFamily="65" charset="-120"/>
                <a:ea typeface="標楷體" panose="03000509000000000000" pitchFamily="65" charset="-120"/>
              </a:rPr>
              <a:t>10.7</a:t>
            </a:r>
            <a:r>
              <a:rPr lang="zh-TW" altLang="en-US" sz="2000" b="1">
                <a:solidFill>
                  <a:srgbClr val="FF0000"/>
                </a:solidFill>
                <a:latin typeface="標楷體" panose="03000509000000000000" pitchFamily="65" charset="-120"/>
                <a:ea typeface="標楷體" panose="03000509000000000000" pitchFamily="65" charset="-120"/>
              </a:rPr>
              <a:t>個百分點</a:t>
            </a:r>
          </a:p>
        </p:txBody>
      </p:sp>
      <p:sp>
        <p:nvSpPr>
          <p:cNvPr id="24586" name="文字方塊 11">
            <a:extLst>
              <a:ext uri="{FF2B5EF4-FFF2-40B4-BE49-F238E27FC236}">
                <a16:creationId xmlns:a16="http://schemas.microsoft.com/office/drawing/2014/main" id="{65A5D39D-D69C-0C50-9C72-5711720E0CEF}"/>
              </a:ext>
            </a:extLst>
          </p:cNvPr>
          <p:cNvSpPr txBox="1">
            <a:spLocks noChangeArrowheads="1"/>
          </p:cNvSpPr>
          <p:nvPr/>
        </p:nvSpPr>
        <p:spPr bwMode="auto">
          <a:xfrm>
            <a:off x="5715000" y="2143125"/>
            <a:ext cx="30003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sz="2000" b="1">
                <a:solidFill>
                  <a:srgbClr val="FF0000"/>
                </a:solidFill>
                <a:latin typeface="標楷體" panose="03000509000000000000" pitchFamily="65" charset="-120"/>
                <a:ea typeface="標楷體" panose="03000509000000000000" pitchFamily="65" charset="-120"/>
              </a:rPr>
              <a:t>平均下降</a:t>
            </a:r>
            <a:r>
              <a:rPr lang="en-US" altLang="zh-TW" sz="2000" b="1">
                <a:solidFill>
                  <a:srgbClr val="FF0000"/>
                </a:solidFill>
                <a:latin typeface="標楷體" panose="03000509000000000000" pitchFamily="65" charset="-120"/>
                <a:ea typeface="標楷體" panose="03000509000000000000" pitchFamily="65" charset="-120"/>
              </a:rPr>
              <a:t>10.7</a:t>
            </a:r>
            <a:r>
              <a:rPr lang="zh-TW" altLang="en-US" sz="2000" b="1">
                <a:solidFill>
                  <a:srgbClr val="FF0000"/>
                </a:solidFill>
                <a:latin typeface="標楷體" panose="03000509000000000000" pitchFamily="65" charset="-120"/>
                <a:ea typeface="標楷體" panose="03000509000000000000" pitchFamily="65" charset="-120"/>
              </a:rPr>
              <a:t>個百分點</a:t>
            </a:r>
          </a:p>
        </p:txBody>
      </p:sp>
      <p:sp>
        <p:nvSpPr>
          <p:cNvPr id="24587" name="Rectangle 3">
            <a:extLst>
              <a:ext uri="{FF2B5EF4-FFF2-40B4-BE49-F238E27FC236}">
                <a16:creationId xmlns:a16="http://schemas.microsoft.com/office/drawing/2014/main" id="{0B46EDD1-9143-B319-78B5-4AA245EAE812}"/>
              </a:ext>
            </a:extLst>
          </p:cNvPr>
          <p:cNvSpPr>
            <a:spLocks noGrp="1" noChangeArrowheads="1"/>
          </p:cNvSpPr>
          <p:nvPr>
            <p:ph type="title"/>
          </p:nvPr>
        </p:nvSpPr>
        <p:spPr>
          <a:xfrm>
            <a:off x="838200" y="214313"/>
            <a:ext cx="7772400" cy="769937"/>
          </a:xfrm>
        </p:spPr>
        <p:txBody>
          <a:bodyPr/>
          <a:lstStyle/>
          <a:p>
            <a:pPr eaLnBrk="1" hangingPunct="1"/>
            <a:r>
              <a:rPr lang="zh-TW" altLang="en-US" b="1">
                <a:latin typeface="標楷體" panose="03000509000000000000" pitchFamily="65" charset="-120"/>
                <a:ea typeface="標楷體" panose="03000509000000000000" pitchFamily="65" charset="-120"/>
              </a:rPr>
              <a:t>執行成果</a:t>
            </a:r>
            <a:r>
              <a:rPr lang="en-US" altLang="zh-TW" b="1">
                <a:latin typeface="標楷體" panose="03000509000000000000" pitchFamily="65" charset="-120"/>
                <a:ea typeface="標楷體" panose="03000509000000000000" pitchFamily="65" charset="-120"/>
              </a:rPr>
              <a:t>-</a:t>
            </a:r>
            <a:r>
              <a:rPr lang="zh-TW" altLang="en-US" b="1">
                <a:latin typeface="標楷體" panose="03000509000000000000" pitchFamily="65" charset="-120"/>
                <a:ea typeface="標楷體" panose="03000509000000000000" pitchFamily="65" charset="-120"/>
              </a:rPr>
              <a:t>糖尿病方案</a:t>
            </a:r>
            <a:r>
              <a:rPr lang="en-US" altLang="zh-TW" b="1">
                <a:latin typeface="標楷體" panose="03000509000000000000" pitchFamily="65" charset="-120"/>
                <a:ea typeface="標楷體" panose="03000509000000000000" pitchFamily="65" charset="-120"/>
              </a:rPr>
              <a:t>(3)</a:t>
            </a:r>
            <a:endParaRPr lang="zh-TW" altLang="en-US" b="1">
              <a:latin typeface="標楷體" panose="03000509000000000000" pitchFamily="65" charset="-120"/>
              <a:ea typeface="標楷體" panose="03000509000000000000" pitchFamily="65" charset="-12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2">
            <a:extLst>
              <a:ext uri="{FF2B5EF4-FFF2-40B4-BE49-F238E27FC236}">
                <a16:creationId xmlns:a16="http://schemas.microsoft.com/office/drawing/2014/main" id="{9CB11AA7-2F45-CC64-E4F4-CD84B57A7FC7}"/>
              </a:ext>
            </a:extLst>
          </p:cNvPr>
          <p:cNvSpPr txBox="1">
            <a:spLocks noChangeArrowheads="1"/>
          </p:cNvSpPr>
          <p:nvPr/>
        </p:nvSpPr>
        <p:spPr bwMode="auto">
          <a:xfrm>
            <a:off x="285750" y="1071563"/>
            <a:ext cx="88582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r>
              <a:rPr lang="zh-TW" altLang="en-US" sz="3200">
                <a:latin typeface="標楷體" panose="03000509000000000000" pitchFamily="65" charset="-120"/>
                <a:ea typeface="標楷體" panose="03000509000000000000" pitchFamily="65" charset="-120"/>
              </a:rPr>
              <a:t>參與個案每人平均急診及住診次數均較整體為低</a:t>
            </a:r>
          </a:p>
        </p:txBody>
      </p:sp>
      <p:sp>
        <p:nvSpPr>
          <p:cNvPr id="25603" name="Rectangle 3">
            <a:extLst>
              <a:ext uri="{FF2B5EF4-FFF2-40B4-BE49-F238E27FC236}">
                <a16:creationId xmlns:a16="http://schemas.microsoft.com/office/drawing/2014/main" id="{99417E07-8BE7-E865-4DE3-9F480549EDA7}"/>
              </a:ext>
            </a:extLst>
          </p:cNvPr>
          <p:cNvSpPr>
            <a:spLocks noGrp="1" noChangeArrowheads="1"/>
          </p:cNvSpPr>
          <p:nvPr>
            <p:ph type="title"/>
          </p:nvPr>
        </p:nvSpPr>
        <p:spPr>
          <a:xfrm>
            <a:off x="838200" y="373063"/>
            <a:ext cx="7772400" cy="769937"/>
          </a:xfrm>
        </p:spPr>
        <p:txBody>
          <a:bodyPr/>
          <a:lstStyle/>
          <a:p>
            <a:pPr eaLnBrk="1" hangingPunct="1"/>
            <a:r>
              <a:rPr lang="zh-TW" altLang="en-US" b="1">
                <a:latin typeface="標楷體" panose="03000509000000000000" pitchFamily="65" charset="-120"/>
                <a:ea typeface="標楷體" panose="03000509000000000000" pitchFamily="65" charset="-120"/>
              </a:rPr>
              <a:t>執行成果</a:t>
            </a:r>
            <a:r>
              <a:rPr lang="en-US" altLang="zh-TW" b="1">
                <a:latin typeface="標楷體" panose="03000509000000000000" pitchFamily="65" charset="-120"/>
                <a:ea typeface="標楷體" panose="03000509000000000000" pitchFamily="65" charset="-120"/>
              </a:rPr>
              <a:t>-</a:t>
            </a:r>
            <a:r>
              <a:rPr lang="zh-TW" altLang="en-US" b="1">
                <a:latin typeface="標楷體" panose="03000509000000000000" pitchFamily="65" charset="-120"/>
                <a:ea typeface="標楷體" panose="03000509000000000000" pitchFamily="65" charset="-120"/>
              </a:rPr>
              <a:t>氣喘方案</a:t>
            </a:r>
            <a:r>
              <a:rPr lang="en-US" altLang="zh-TW" b="1">
                <a:latin typeface="標楷體" panose="03000509000000000000" pitchFamily="65" charset="-120"/>
                <a:ea typeface="標楷體" panose="03000509000000000000" pitchFamily="65" charset="-120"/>
              </a:rPr>
              <a:t>(1)</a:t>
            </a:r>
            <a:endParaRPr lang="zh-TW" altLang="en-US" b="1">
              <a:latin typeface="標楷體" panose="03000509000000000000" pitchFamily="65" charset="-120"/>
              <a:ea typeface="標楷體" panose="03000509000000000000" pitchFamily="65" charset="-120"/>
            </a:endParaRPr>
          </a:p>
        </p:txBody>
      </p:sp>
      <p:graphicFrame>
        <p:nvGraphicFramePr>
          <p:cNvPr id="25604" name="Object 13">
            <a:extLst>
              <a:ext uri="{FF2B5EF4-FFF2-40B4-BE49-F238E27FC236}">
                <a16:creationId xmlns:a16="http://schemas.microsoft.com/office/drawing/2014/main" id="{30392935-7CB7-391E-2A84-C6D49775C0F7}"/>
              </a:ext>
            </a:extLst>
          </p:cNvPr>
          <p:cNvGraphicFramePr>
            <a:graphicFrameLocks noChangeAspect="1"/>
          </p:cNvGraphicFramePr>
          <p:nvPr/>
        </p:nvGraphicFramePr>
        <p:xfrm>
          <a:off x="142875" y="2000250"/>
          <a:ext cx="4191000" cy="3581400"/>
        </p:xfrm>
        <a:graphic>
          <a:graphicData uri="http://schemas.openxmlformats.org/presentationml/2006/ole">
            <mc:AlternateContent xmlns:mc="http://schemas.openxmlformats.org/markup-compatibility/2006">
              <mc:Choice xmlns:v="urn:schemas-microsoft-com:vml" Requires="v">
                <p:oleObj r:id="rId3" imgW="4194412" imgH="3584759" progId="Excel.Chart.8">
                  <p:embed/>
                </p:oleObj>
              </mc:Choice>
              <mc:Fallback>
                <p:oleObj r:id="rId3" imgW="4194412" imgH="3584759" progId="Excel.Chart.8">
                  <p:embed/>
                  <p:pic>
                    <p:nvPicPr>
                      <p:cNvPr id="0" name="Object 1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2875" y="2000250"/>
                        <a:ext cx="4191000"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5605" name="文字方塊 18">
            <a:extLst>
              <a:ext uri="{FF2B5EF4-FFF2-40B4-BE49-F238E27FC236}">
                <a16:creationId xmlns:a16="http://schemas.microsoft.com/office/drawing/2014/main" id="{9F10FE02-9F09-4583-2C95-639AD3F2D8D8}"/>
              </a:ext>
            </a:extLst>
          </p:cNvPr>
          <p:cNvSpPr txBox="1">
            <a:spLocks noChangeArrowheads="1"/>
          </p:cNvSpPr>
          <p:nvPr/>
        </p:nvSpPr>
        <p:spPr bwMode="auto">
          <a:xfrm>
            <a:off x="285750" y="5572125"/>
            <a:ext cx="84296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912813"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defTabSz="912813"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defTabSz="912813"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defTabSz="912813"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defTabSz="912813"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kumimoji="0" lang="zh-TW" altLang="en-US" sz="1600">
                <a:latin typeface="標楷體" panose="03000509000000000000" pitchFamily="65" charset="-120"/>
                <a:ea typeface="標楷體" panose="03000509000000000000" pitchFamily="65" charset="-120"/>
              </a:rPr>
              <a:t>註：全體為西醫醫院與基層主診斷為氣喘患者；</a:t>
            </a:r>
            <a:r>
              <a:rPr kumimoji="0" lang="zh-TW" altLang="en-US" sz="1600">
                <a:latin typeface="Calibri" panose="020F0502020204030204" pitchFamily="34" charset="0"/>
                <a:ea typeface="標楷體" panose="03000509000000000000" pitchFamily="65" charset="-120"/>
              </a:rPr>
              <a:t>方案指當年度申報氣喘試辦方案之病人。 </a:t>
            </a:r>
            <a:endParaRPr kumimoji="0" lang="zh-TW" altLang="en-US" sz="1600">
              <a:latin typeface="標楷體" panose="03000509000000000000" pitchFamily="65" charset="-120"/>
              <a:ea typeface="標楷體" panose="03000509000000000000" pitchFamily="65" charset="-120"/>
            </a:endParaRPr>
          </a:p>
        </p:txBody>
      </p:sp>
      <p:sp>
        <p:nvSpPr>
          <p:cNvPr id="25606" name="Text Box 6">
            <a:extLst>
              <a:ext uri="{FF2B5EF4-FFF2-40B4-BE49-F238E27FC236}">
                <a16:creationId xmlns:a16="http://schemas.microsoft.com/office/drawing/2014/main" id="{F102CB55-0E1C-0A1F-D081-68F47B8F8823}"/>
              </a:ext>
            </a:extLst>
          </p:cNvPr>
          <p:cNvSpPr txBox="1">
            <a:spLocks noChangeArrowheads="1"/>
          </p:cNvSpPr>
          <p:nvPr/>
        </p:nvSpPr>
        <p:spPr bwMode="auto">
          <a:xfrm>
            <a:off x="928688" y="1714500"/>
            <a:ext cx="26225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kumimoji="0" lang="zh-TW" altLang="en-US">
                <a:latin typeface="Calibri" panose="020F0502020204030204" pitchFamily="34" charset="0"/>
                <a:ea typeface="標楷體" panose="03000509000000000000" pitchFamily="65" charset="-120"/>
              </a:rPr>
              <a:t>平均每人急診次數</a:t>
            </a:r>
          </a:p>
        </p:txBody>
      </p:sp>
      <p:sp>
        <p:nvSpPr>
          <p:cNvPr id="25607" name="Text Box 7">
            <a:extLst>
              <a:ext uri="{FF2B5EF4-FFF2-40B4-BE49-F238E27FC236}">
                <a16:creationId xmlns:a16="http://schemas.microsoft.com/office/drawing/2014/main" id="{EC4175EB-94FE-33E1-427C-8B63152E527F}"/>
              </a:ext>
            </a:extLst>
          </p:cNvPr>
          <p:cNvSpPr txBox="1">
            <a:spLocks noChangeArrowheads="1"/>
          </p:cNvSpPr>
          <p:nvPr/>
        </p:nvSpPr>
        <p:spPr bwMode="auto">
          <a:xfrm>
            <a:off x="6000750" y="1714500"/>
            <a:ext cx="26225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kumimoji="0" lang="zh-TW" altLang="en-US">
                <a:latin typeface="Calibri" panose="020F0502020204030204" pitchFamily="34" charset="0"/>
                <a:ea typeface="標楷體" panose="03000509000000000000" pitchFamily="65" charset="-120"/>
              </a:rPr>
              <a:t>平均每人住診次數</a:t>
            </a:r>
          </a:p>
        </p:txBody>
      </p:sp>
      <p:graphicFrame>
        <p:nvGraphicFramePr>
          <p:cNvPr id="25608" name="Object 14">
            <a:extLst>
              <a:ext uri="{FF2B5EF4-FFF2-40B4-BE49-F238E27FC236}">
                <a16:creationId xmlns:a16="http://schemas.microsoft.com/office/drawing/2014/main" id="{1CC2C583-97CA-682E-409F-693DED6341B6}"/>
              </a:ext>
            </a:extLst>
          </p:cNvPr>
          <p:cNvGraphicFramePr>
            <a:graphicFrameLocks noChangeAspect="1"/>
          </p:cNvGraphicFramePr>
          <p:nvPr/>
        </p:nvGraphicFramePr>
        <p:xfrm>
          <a:off x="4500563" y="2214563"/>
          <a:ext cx="4419600" cy="3143250"/>
        </p:xfrm>
        <a:graphic>
          <a:graphicData uri="http://schemas.openxmlformats.org/presentationml/2006/ole">
            <mc:AlternateContent xmlns:mc="http://schemas.openxmlformats.org/markup-compatibility/2006">
              <mc:Choice xmlns:v="urn:schemas-microsoft-com:vml" Requires="v">
                <p:oleObj r:id="rId5" imgW="4419983" imgH="3145809" progId="Excel.Chart.8">
                  <p:embed/>
                </p:oleObj>
              </mc:Choice>
              <mc:Fallback>
                <p:oleObj r:id="rId5" imgW="4419983" imgH="3145809" progId="Excel.Chart.8">
                  <p:embed/>
                  <p:pic>
                    <p:nvPicPr>
                      <p:cNvPr id="0" name="Object 1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00563" y="2214563"/>
                        <a:ext cx="4419600" cy="314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5609" name="Text Box 15">
            <a:extLst>
              <a:ext uri="{FF2B5EF4-FFF2-40B4-BE49-F238E27FC236}">
                <a16:creationId xmlns:a16="http://schemas.microsoft.com/office/drawing/2014/main" id="{929D31DE-3B00-033D-158F-3D0382550A43}"/>
              </a:ext>
            </a:extLst>
          </p:cNvPr>
          <p:cNvSpPr txBox="1">
            <a:spLocks noChangeArrowheads="1"/>
          </p:cNvSpPr>
          <p:nvPr/>
        </p:nvSpPr>
        <p:spPr bwMode="auto">
          <a:xfrm>
            <a:off x="3714750" y="2928938"/>
            <a:ext cx="8572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en-US" altLang="zh-TW" sz="1400"/>
              <a:t>(</a:t>
            </a:r>
            <a:r>
              <a:rPr lang="zh-TW" altLang="en-US" sz="1400">
                <a:latin typeface="標楷體" panose="03000509000000000000" pitchFamily="65" charset="-120"/>
                <a:ea typeface="標楷體" panose="03000509000000000000" pitchFamily="65" charset="-120"/>
              </a:rPr>
              <a:t>全體</a:t>
            </a:r>
            <a:r>
              <a:rPr lang="en-US" altLang="zh-TW" sz="1400"/>
              <a:t>)</a:t>
            </a:r>
          </a:p>
        </p:txBody>
      </p:sp>
      <p:sp>
        <p:nvSpPr>
          <p:cNvPr id="25610" name="Text Box 15">
            <a:extLst>
              <a:ext uri="{FF2B5EF4-FFF2-40B4-BE49-F238E27FC236}">
                <a16:creationId xmlns:a16="http://schemas.microsoft.com/office/drawing/2014/main" id="{7816F438-919A-87F1-DAB9-11B8F7D23462}"/>
              </a:ext>
            </a:extLst>
          </p:cNvPr>
          <p:cNvSpPr txBox="1">
            <a:spLocks noChangeArrowheads="1"/>
          </p:cNvSpPr>
          <p:nvPr/>
        </p:nvSpPr>
        <p:spPr bwMode="auto">
          <a:xfrm>
            <a:off x="3500438" y="4071938"/>
            <a:ext cx="8572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en-US" altLang="zh-TW" sz="1400"/>
              <a:t>(</a:t>
            </a:r>
            <a:r>
              <a:rPr lang="zh-TW" altLang="en-US" sz="1400">
                <a:latin typeface="標楷體" panose="03000509000000000000" pitchFamily="65" charset="-120"/>
                <a:ea typeface="標楷體" panose="03000509000000000000" pitchFamily="65" charset="-120"/>
              </a:rPr>
              <a:t>方案</a:t>
            </a:r>
            <a:r>
              <a:rPr lang="en-US" altLang="zh-TW" sz="1400"/>
              <a:t>)</a:t>
            </a:r>
          </a:p>
        </p:txBody>
      </p:sp>
      <p:sp>
        <p:nvSpPr>
          <p:cNvPr id="25611" name="Text Box 15">
            <a:extLst>
              <a:ext uri="{FF2B5EF4-FFF2-40B4-BE49-F238E27FC236}">
                <a16:creationId xmlns:a16="http://schemas.microsoft.com/office/drawing/2014/main" id="{487920E1-B3E7-677C-F910-8607B7C54918}"/>
              </a:ext>
            </a:extLst>
          </p:cNvPr>
          <p:cNvSpPr txBox="1">
            <a:spLocks noChangeArrowheads="1"/>
          </p:cNvSpPr>
          <p:nvPr/>
        </p:nvSpPr>
        <p:spPr bwMode="auto">
          <a:xfrm>
            <a:off x="8143875" y="3429000"/>
            <a:ext cx="7143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en-US" altLang="zh-TW" sz="1400"/>
              <a:t>(</a:t>
            </a:r>
            <a:r>
              <a:rPr lang="zh-TW" altLang="en-US" sz="1400">
                <a:latin typeface="標楷體" panose="03000509000000000000" pitchFamily="65" charset="-120"/>
                <a:ea typeface="標楷體" panose="03000509000000000000" pitchFamily="65" charset="-120"/>
              </a:rPr>
              <a:t>全體</a:t>
            </a:r>
            <a:r>
              <a:rPr lang="en-US" altLang="zh-TW" sz="1400"/>
              <a:t>)</a:t>
            </a:r>
          </a:p>
        </p:txBody>
      </p:sp>
      <p:sp>
        <p:nvSpPr>
          <p:cNvPr id="25612" name="Text Box 15">
            <a:extLst>
              <a:ext uri="{FF2B5EF4-FFF2-40B4-BE49-F238E27FC236}">
                <a16:creationId xmlns:a16="http://schemas.microsoft.com/office/drawing/2014/main" id="{D86D69D4-BF95-1107-95D1-F64DA9B982BE}"/>
              </a:ext>
            </a:extLst>
          </p:cNvPr>
          <p:cNvSpPr txBox="1">
            <a:spLocks noChangeArrowheads="1"/>
          </p:cNvSpPr>
          <p:nvPr/>
        </p:nvSpPr>
        <p:spPr bwMode="auto">
          <a:xfrm>
            <a:off x="8001000" y="4572000"/>
            <a:ext cx="8572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en-US" altLang="zh-TW" sz="1400"/>
              <a:t>(</a:t>
            </a:r>
            <a:r>
              <a:rPr lang="zh-TW" altLang="en-US" sz="1400"/>
              <a:t>方案</a:t>
            </a:r>
            <a:r>
              <a:rPr lang="en-US" altLang="zh-TW" sz="1400"/>
              <a:t>)</a:t>
            </a:r>
          </a:p>
        </p:txBody>
      </p:sp>
      <p:sp>
        <p:nvSpPr>
          <p:cNvPr id="13" name="投影片編號版面配置區 5">
            <a:extLst>
              <a:ext uri="{FF2B5EF4-FFF2-40B4-BE49-F238E27FC236}">
                <a16:creationId xmlns:a16="http://schemas.microsoft.com/office/drawing/2014/main" id="{12193C43-590E-DD48-685C-D6A80D1829D0}"/>
              </a:ext>
            </a:extLst>
          </p:cNvPr>
          <p:cNvSpPr>
            <a:spLocks noGrp="1"/>
          </p:cNvSpPr>
          <p:nvPr>
            <p:ph type="sldNum" sz="quarter" idx="12"/>
          </p:nvPr>
        </p:nvSpPr>
        <p:spPr>
          <a:xfrm>
            <a:off x="6553200" y="6248400"/>
            <a:ext cx="1905000" cy="457200"/>
          </a:xfrm>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B5ECB364-1B31-437C-863B-DEF168F6ED9A}" type="slidenum">
              <a:rPr kumimoji="0" lang="en-US" altLang="zh-TW" sz="1400">
                <a:cs typeface="Times New Roman" panose="02020603050405020304" pitchFamily="18" charset="0"/>
              </a:rPr>
              <a:pPr eaLnBrk="1" hangingPunct="1"/>
              <a:t>22</a:t>
            </a:fld>
            <a:endParaRPr kumimoji="0" lang="en-US" altLang="zh-TW" sz="1400">
              <a:cs typeface="Times New Roman" panose="02020603050405020304" pitchFamily="18" charset="0"/>
            </a:endParaRPr>
          </a:p>
        </p:txBody>
      </p:sp>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2">
            <a:extLst>
              <a:ext uri="{FF2B5EF4-FFF2-40B4-BE49-F238E27FC236}">
                <a16:creationId xmlns:a16="http://schemas.microsoft.com/office/drawing/2014/main" id="{B57712A0-ED43-5CBC-2751-B7E75C40FB11}"/>
              </a:ext>
            </a:extLst>
          </p:cNvPr>
          <p:cNvSpPr txBox="1">
            <a:spLocks noChangeArrowheads="1"/>
          </p:cNvSpPr>
          <p:nvPr/>
        </p:nvSpPr>
        <p:spPr bwMode="auto">
          <a:xfrm>
            <a:off x="571500" y="1000125"/>
            <a:ext cx="8204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sz="2800">
                <a:latin typeface="標楷體" panose="03000509000000000000" pitchFamily="65" charset="-120"/>
                <a:ea typeface="標楷體" panose="03000509000000000000" pitchFamily="65" charset="-120"/>
              </a:rPr>
              <a:t>收案對象連續追蹤 </a:t>
            </a:r>
            <a:r>
              <a:rPr lang="en-US" altLang="zh-TW" sz="2800">
                <a:latin typeface="標楷體" panose="03000509000000000000" pitchFamily="65" charset="-120"/>
                <a:ea typeface="標楷體" panose="03000509000000000000" pitchFamily="65" charset="-120"/>
              </a:rPr>
              <a:t>5 </a:t>
            </a:r>
            <a:r>
              <a:rPr lang="zh-TW" altLang="en-US" sz="2800">
                <a:latin typeface="標楷體" panose="03000509000000000000" pitchFamily="65" charset="-120"/>
                <a:ea typeface="標楷體" panose="03000509000000000000" pitchFamily="65" charset="-120"/>
              </a:rPr>
              <a:t>年後之門診醫療費用申報情形</a:t>
            </a:r>
          </a:p>
        </p:txBody>
      </p:sp>
      <p:sp>
        <p:nvSpPr>
          <p:cNvPr id="26627" name="Rectangle 3">
            <a:extLst>
              <a:ext uri="{FF2B5EF4-FFF2-40B4-BE49-F238E27FC236}">
                <a16:creationId xmlns:a16="http://schemas.microsoft.com/office/drawing/2014/main" id="{8F751A65-D1AF-96E6-8A0B-5154C08C46CA}"/>
              </a:ext>
            </a:extLst>
          </p:cNvPr>
          <p:cNvSpPr>
            <a:spLocks noGrp="1" noChangeArrowheads="1"/>
          </p:cNvSpPr>
          <p:nvPr>
            <p:ph type="title"/>
          </p:nvPr>
        </p:nvSpPr>
        <p:spPr>
          <a:xfrm>
            <a:off x="1071563" y="357188"/>
            <a:ext cx="7772400" cy="769937"/>
          </a:xfrm>
        </p:spPr>
        <p:txBody>
          <a:bodyPr/>
          <a:lstStyle/>
          <a:p>
            <a:pPr eaLnBrk="1" hangingPunct="1"/>
            <a:r>
              <a:rPr lang="zh-TW" altLang="en-US" b="1">
                <a:latin typeface="標楷體" panose="03000509000000000000" pitchFamily="65" charset="-120"/>
                <a:ea typeface="標楷體" panose="03000509000000000000" pitchFamily="65" charset="-120"/>
              </a:rPr>
              <a:t>執行成果</a:t>
            </a:r>
            <a:r>
              <a:rPr lang="en-US" altLang="zh-TW" b="1">
                <a:latin typeface="標楷體" panose="03000509000000000000" pitchFamily="65" charset="-120"/>
                <a:ea typeface="標楷體" panose="03000509000000000000" pitchFamily="65" charset="-120"/>
              </a:rPr>
              <a:t>-</a:t>
            </a:r>
            <a:r>
              <a:rPr lang="zh-TW" altLang="en-US" b="1">
                <a:latin typeface="標楷體" panose="03000509000000000000" pitchFamily="65" charset="-120"/>
                <a:ea typeface="標楷體" panose="03000509000000000000" pitchFamily="65" charset="-120"/>
              </a:rPr>
              <a:t>氣喘方案</a:t>
            </a:r>
            <a:r>
              <a:rPr lang="en-US" altLang="zh-TW" b="1">
                <a:latin typeface="標楷體" panose="03000509000000000000" pitchFamily="65" charset="-120"/>
                <a:ea typeface="標楷體" panose="03000509000000000000" pitchFamily="65" charset="-120"/>
              </a:rPr>
              <a:t>(2)</a:t>
            </a:r>
            <a:endParaRPr lang="zh-TW" altLang="en-US" b="1">
              <a:latin typeface="標楷體" panose="03000509000000000000" pitchFamily="65" charset="-120"/>
              <a:ea typeface="標楷體" panose="03000509000000000000" pitchFamily="65" charset="-120"/>
            </a:endParaRPr>
          </a:p>
        </p:txBody>
      </p:sp>
      <p:graphicFrame>
        <p:nvGraphicFramePr>
          <p:cNvPr id="26628" name="Object 4">
            <a:extLst>
              <a:ext uri="{FF2B5EF4-FFF2-40B4-BE49-F238E27FC236}">
                <a16:creationId xmlns:a16="http://schemas.microsoft.com/office/drawing/2014/main" id="{C27A949B-6548-6DE0-4C25-F69365226E20}"/>
              </a:ext>
            </a:extLst>
          </p:cNvPr>
          <p:cNvGraphicFramePr>
            <a:graphicFrameLocks noChangeAspect="1"/>
          </p:cNvGraphicFramePr>
          <p:nvPr/>
        </p:nvGraphicFramePr>
        <p:xfrm>
          <a:off x="209550" y="1785938"/>
          <a:ext cx="8934450" cy="4572000"/>
        </p:xfrm>
        <a:graphic>
          <a:graphicData uri="http://schemas.openxmlformats.org/presentationml/2006/ole">
            <mc:AlternateContent xmlns:mc="http://schemas.openxmlformats.org/markup-compatibility/2006">
              <mc:Choice xmlns:v="urn:schemas-microsoft-com:vml" Requires="v">
                <p:oleObj r:id="rId3" imgW="8937511" imgH="4572396" progId="Excel.Chart.8">
                  <p:embed/>
                </p:oleObj>
              </mc:Choice>
              <mc:Fallback>
                <p:oleObj r:id="rId3" imgW="8937511" imgH="4572396" progId="Excel.Chart.8">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9550" y="1785938"/>
                        <a:ext cx="893445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6629" name="Text Box 5">
            <a:extLst>
              <a:ext uri="{FF2B5EF4-FFF2-40B4-BE49-F238E27FC236}">
                <a16:creationId xmlns:a16="http://schemas.microsoft.com/office/drawing/2014/main" id="{F685BC1A-5616-B402-593E-8B796D87080B}"/>
              </a:ext>
            </a:extLst>
          </p:cNvPr>
          <p:cNvSpPr txBox="1">
            <a:spLocks noChangeArrowheads="1"/>
          </p:cNvSpPr>
          <p:nvPr/>
        </p:nvSpPr>
        <p:spPr bwMode="auto">
          <a:xfrm>
            <a:off x="3857625" y="6286500"/>
            <a:ext cx="384651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sz="1600">
                <a:ea typeface="標楷體" panose="03000509000000000000" pitchFamily="65" charset="-120"/>
              </a:rPr>
              <a:t>註：</a:t>
            </a:r>
            <a:r>
              <a:rPr lang="en-US" altLang="zh-TW" sz="1600">
                <a:ea typeface="標楷體" panose="03000509000000000000" pitchFamily="65" charset="-120"/>
              </a:rPr>
              <a:t>93-97</a:t>
            </a:r>
            <a:r>
              <a:rPr lang="zh-TW" altLang="en-US" sz="1600">
                <a:ea typeface="標楷體" panose="03000509000000000000" pitchFamily="65" charset="-120"/>
              </a:rPr>
              <a:t>年均為收案對象者共</a:t>
            </a:r>
            <a:r>
              <a:rPr lang="en-US" altLang="zh-TW" sz="1600">
                <a:ea typeface="標楷體" panose="03000509000000000000" pitchFamily="65" charset="-120"/>
              </a:rPr>
              <a:t>5 ,908</a:t>
            </a:r>
            <a:r>
              <a:rPr lang="zh-TW" altLang="en-US" sz="1600">
                <a:ea typeface="標楷體" panose="03000509000000000000" pitchFamily="65" charset="-120"/>
              </a:rPr>
              <a:t>人。</a:t>
            </a:r>
          </a:p>
        </p:txBody>
      </p:sp>
      <p:sp>
        <p:nvSpPr>
          <p:cNvPr id="26630" name="Line 6">
            <a:extLst>
              <a:ext uri="{FF2B5EF4-FFF2-40B4-BE49-F238E27FC236}">
                <a16:creationId xmlns:a16="http://schemas.microsoft.com/office/drawing/2014/main" id="{2C6EEB7B-6EB8-040A-03CB-220FB3D52F9B}"/>
              </a:ext>
            </a:extLst>
          </p:cNvPr>
          <p:cNvSpPr>
            <a:spLocks noChangeShapeType="1"/>
          </p:cNvSpPr>
          <p:nvPr/>
        </p:nvSpPr>
        <p:spPr bwMode="auto">
          <a:xfrm>
            <a:off x="3429000" y="3214688"/>
            <a:ext cx="4572000" cy="857250"/>
          </a:xfrm>
          <a:prstGeom prst="line">
            <a:avLst/>
          </a:prstGeom>
          <a:noFill/>
          <a:ln w="3810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26631" name="文字方塊 6">
            <a:extLst>
              <a:ext uri="{FF2B5EF4-FFF2-40B4-BE49-F238E27FC236}">
                <a16:creationId xmlns:a16="http://schemas.microsoft.com/office/drawing/2014/main" id="{EE9F22CA-5BFB-6BA4-ACC7-647706971B75}"/>
              </a:ext>
            </a:extLst>
          </p:cNvPr>
          <p:cNvSpPr txBox="1">
            <a:spLocks noChangeArrowheads="1"/>
          </p:cNvSpPr>
          <p:nvPr/>
        </p:nvSpPr>
        <p:spPr bwMode="auto">
          <a:xfrm>
            <a:off x="428625" y="1500188"/>
            <a:ext cx="6318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sz="1400">
                <a:latin typeface="標楷體" panose="03000509000000000000" pitchFamily="65" charset="-120"/>
                <a:ea typeface="標楷體" panose="03000509000000000000" pitchFamily="65" charset="-120"/>
              </a:rPr>
              <a:t>費用</a:t>
            </a:r>
          </a:p>
        </p:txBody>
      </p:sp>
      <p:sp>
        <p:nvSpPr>
          <p:cNvPr id="26632" name="文字方塊 13">
            <a:extLst>
              <a:ext uri="{FF2B5EF4-FFF2-40B4-BE49-F238E27FC236}">
                <a16:creationId xmlns:a16="http://schemas.microsoft.com/office/drawing/2014/main" id="{A8CF43E4-E8BA-16ED-9973-626CCD6E43EC}"/>
              </a:ext>
            </a:extLst>
          </p:cNvPr>
          <p:cNvSpPr txBox="1">
            <a:spLocks noChangeArrowheads="1"/>
          </p:cNvSpPr>
          <p:nvPr/>
        </p:nvSpPr>
        <p:spPr bwMode="auto">
          <a:xfrm>
            <a:off x="8286750" y="1500188"/>
            <a:ext cx="5715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sz="1400">
                <a:latin typeface="標楷體" panose="03000509000000000000" pitchFamily="65" charset="-120"/>
                <a:ea typeface="標楷體" panose="03000509000000000000" pitchFamily="65" charset="-120"/>
              </a:rPr>
              <a:t>次數</a:t>
            </a:r>
          </a:p>
        </p:txBody>
      </p:sp>
      <p:sp>
        <p:nvSpPr>
          <p:cNvPr id="10" name="投影片編號版面配置區 5">
            <a:extLst>
              <a:ext uri="{FF2B5EF4-FFF2-40B4-BE49-F238E27FC236}">
                <a16:creationId xmlns:a16="http://schemas.microsoft.com/office/drawing/2014/main" id="{8FDAE452-CFFD-9C23-B3E4-D638899C700A}"/>
              </a:ext>
            </a:extLst>
          </p:cNvPr>
          <p:cNvSpPr>
            <a:spLocks noGrp="1"/>
          </p:cNvSpPr>
          <p:nvPr>
            <p:ph type="sldNum" sz="quarter" idx="12"/>
          </p:nvPr>
        </p:nvSpPr>
        <p:spPr>
          <a:xfrm>
            <a:off x="6553200" y="6248400"/>
            <a:ext cx="1905000" cy="457200"/>
          </a:xfrm>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55EB30E0-F7B5-49EF-B29D-393EBC71F130}" type="slidenum">
              <a:rPr kumimoji="0" lang="en-US" altLang="zh-TW" sz="1400">
                <a:cs typeface="Times New Roman" panose="02020603050405020304" pitchFamily="18" charset="0"/>
              </a:rPr>
              <a:pPr eaLnBrk="1" hangingPunct="1"/>
              <a:t>23</a:t>
            </a:fld>
            <a:endParaRPr kumimoji="0" lang="en-US" altLang="zh-TW" sz="1400">
              <a:cs typeface="Times New Roman" panose="02020603050405020304" pitchFamily="18" charset="0"/>
            </a:endParaRPr>
          </a:p>
        </p:txBody>
      </p:sp>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Text Box 2">
            <a:extLst>
              <a:ext uri="{FF2B5EF4-FFF2-40B4-BE49-F238E27FC236}">
                <a16:creationId xmlns:a16="http://schemas.microsoft.com/office/drawing/2014/main" id="{D2B2A1A2-FB52-2B70-8591-CA3CDFCFD95B}"/>
              </a:ext>
            </a:extLst>
          </p:cNvPr>
          <p:cNvSpPr txBox="1">
            <a:spLocks noChangeArrowheads="1"/>
          </p:cNvSpPr>
          <p:nvPr/>
        </p:nvSpPr>
        <p:spPr bwMode="auto">
          <a:xfrm>
            <a:off x="1066800" y="990600"/>
            <a:ext cx="7296150" cy="519113"/>
          </a:xfrm>
          <a:prstGeom prst="rect">
            <a:avLst/>
          </a:prstGeom>
          <a:noFill/>
          <a:ln>
            <a:noFill/>
            <a:headEnd/>
            <a:tailEnd/>
          </a:ln>
        </p:spPr>
        <p:style>
          <a:lnRef idx="2">
            <a:schemeClr val="accent3"/>
          </a:lnRef>
          <a:fillRef idx="1">
            <a:schemeClr val="lt1"/>
          </a:fillRef>
          <a:effectRef idx="0">
            <a:schemeClr val="accent3"/>
          </a:effectRef>
          <a:fontRef idx="minor">
            <a:schemeClr val="dk1"/>
          </a:fontRef>
        </p:style>
        <p:txBody>
          <a:bodyPr wrap="none">
            <a:spAutoFit/>
          </a:bodyPr>
          <a:lstStyle/>
          <a:p>
            <a:pPr>
              <a:defRPr/>
            </a:pPr>
            <a:r>
              <a:rPr lang="zh-TW" altLang="en-US" sz="2800" dirty="0">
                <a:latin typeface="標楷體" pitchFamily="65" charset="-120"/>
                <a:ea typeface="標楷體" pitchFamily="65" charset="-120"/>
              </a:rPr>
              <a:t>主次診斷為氣喘個案之門診醫療費用申報情形</a:t>
            </a:r>
          </a:p>
        </p:txBody>
      </p:sp>
      <p:sp>
        <p:nvSpPr>
          <p:cNvPr id="27651" name="Rectangle 3">
            <a:extLst>
              <a:ext uri="{FF2B5EF4-FFF2-40B4-BE49-F238E27FC236}">
                <a16:creationId xmlns:a16="http://schemas.microsoft.com/office/drawing/2014/main" id="{15A89752-7DBA-3A5A-725E-ED81EEAFAF8E}"/>
              </a:ext>
            </a:extLst>
          </p:cNvPr>
          <p:cNvSpPr>
            <a:spLocks noGrp="1" noChangeArrowheads="1"/>
          </p:cNvSpPr>
          <p:nvPr>
            <p:ph type="title"/>
          </p:nvPr>
        </p:nvSpPr>
        <p:spPr>
          <a:xfrm>
            <a:off x="838200" y="0"/>
            <a:ext cx="7772400" cy="1143000"/>
          </a:xfrm>
        </p:spPr>
        <p:txBody>
          <a:bodyPr/>
          <a:lstStyle/>
          <a:p>
            <a:pPr eaLnBrk="1" hangingPunct="1"/>
            <a:r>
              <a:rPr lang="zh-TW" altLang="en-US" b="1">
                <a:latin typeface="標楷體" panose="03000509000000000000" pitchFamily="65" charset="-120"/>
                <a:ea typeface="標楷體" panose="03000509000000000000" pitchFamily="65" charset="-120"/>
              </a:rPr>
              <a:t>執行成果</a:t>
            </a:r>
            <a:r>
              <a:rPr lang="en-US" altLang="zh-TW" b="1">
                <a:latin typeface="標楷體" panose="03000509000000000000" pitchFamily="65" charset="-120"/>
                <a:ea typeface="標楷體" panose="03000509000000000000" pitchFamily="65" charset="-120"/>
              </a:rPr>
              <a:t>-</a:t>
            </a:r>
            <a:r>
              <a:rPr lang="zh-TW" altLang="en-US" b="1">
                <a:latin typeface="標楷體" panose="03000509000000000000" pitchFamily="65" charset="-120"/>
                <a:ea typeface="標楷體" panose="03000509000000000000" pitchFamily="65" charset="-120"/>
              </a:rPr>
              <a:t>氣喘母群體</a:t>
            </a:r>
            <a:r>
              <a:rPr lang="en-US" altLang="zh-TW" b="1">
                <a:latin typeface="標楷體" panose="03000509000000000000" pitchFamily="65" charset="-120"/>
                <a:ea typeface="標楷體" panose="03000509000000000000" pitchFamily="65" charset="-120"/>
              </a:rPr>
              <a:t>(3)</a:t>
            </a:r>
          </a:p>
        </p:txBody>
      </p:sp>
      <p:graphicFrame>
        <p:nvGraphicFramePr>
          <p:cNvPr id="27652" name="Object 4">
            <a:extLst>
              <a:ext uri="{FF2B5EF4-FFF2-40B4-BE49-F238E27FC236}">
                <a16:creationId xmlns:a16="http://schemas.microsoft.com/office/drawing/2014/main" id="{3CDBACC8-770D-E0E8-8C37-35D4B80B907D}"/>
              </a:ext>
            </a:extLst>
          </p:cNvPr>
          <p:cNvGraphicFramePr>
            <a:graphicFrameLocks noChangeAspect="1"/>
          </p:cNvGraphicFramePr>
          <p:nvPr/>
        </p:nvGraphicFramePr>
        <p:xfrm>
          <a:off x="365125" y="1643063"/>
          <a:ext cx="8778875" cy="4500562"/>
        </p:xfrm>
        <a:graphic>
          <a:graphicData uri="http://schemas.openxmlformats.org/presentationml/2006/ole">
            <mc:AlternateContent xmlns:mc="http://schemas.openxmlformats.org/markup-compatibility/2006">
              <mc:Choice xmlns:v="urn:schemas-microsoft-com:vml" Requires="v">
                <p:oleObj r:id="rId3" imgW="8779001" imgH="4499238" progId="Excel.Chart.8">
                  <p:embed/>
                </p:oleObj>
              </mc:Choice>
              <mc:Fallback>
                <p:oleObj r:id="rId3" imgW="8779001" imgH="4499238" progId="Excel.Chart.8">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5125" y="1643063"/>
                        <a:ext cx="8778875" cy="4500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7653" name="Text Box 9">
            <a:extLst>
              <a:ext uri="{FF2B5EF4-FFF2-40B4-BE49-F238E27FC236}">
                <a16:creationId xmlns:a16="http://schemas.microsoft.com/office/drawing/2014/main" id="{C6C787F5-8656-BACD-DB51-059E20183F1F}"/>
              </a:ext>
            </a:extLst>
          </p:cNvPr>
          <p:cNvSpPr txBox="1">
            <a:spLocks noChangeArrowheads="1"/>
          </p:cNvSpPr>
          <p:nvPr/>
        </p:nvSpPr>
        <p:spPr bwMode="auto">
          <a:xfrm>
            <a:off x="1214438" y="5786438"/>
            <a:ext cx="10922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en-US" altLang="zh-TW" sz="1600"/>
              <a:t>(</a:t>
            </a:r>
            <a:r>
              <a:rPr lang="en-US" altLang="zh-TW" sz="1400">
                <a:latin typeface="標楷體" panose="03000509000000000000" pitchFamily="65" charset="-120"/>
                <a:ea typeface="標楷體" panose="03000509000000000000" pitchFamily="65" charset="-120"/>
              </a:rPr>
              <a:t>75.5</a:t>
            </a:r>
            <a:r>
              <a:rPr lang="zh-TW" altLang="en-US" sz="1600"/>
              <a:t>萬人</a:t>
            </a:r>
            <a:r>
              <a:rPr lang="en-US" altLang="zh-TW" sz="1600"/>
              <a:t>)</a:t>
            </a:r>
          </a:p>
        </p:txBody>
      </p:sp>
      <p:sp>
        <p:nvSpPr>
          <p:cNvPr id="27654" name="Text Box 10">
            <a:extLst>
              <a:ext uri="{FF2B5EF4-FFF2-40B4-BE49-F238E27FC236}">
                <a16:creationId xmlns:a16="http://schemas.microsoft.com/office/drawing/2014/main" id="{A8842F01-D2D7-BA9C-3057-CD7ED723D56A}"/>
              </a:ext>
            </a:extLst>
          </p:cNvPr>
          <p:cNvSpPr txBox="1">
            <a:spLocks noChangeArrowheads="1"/>
          </p:cNvSpPr>
          <p:nvPr/>
        </p:nvSpPr>
        <p:spPr bwMode="auto">
          <a:xfrm>
            <a:off x="2714625" y="5786438"/>
            <a:ext cx="10922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en-US" altLang="zh-TW" sz="1600"/>
              <a:t>(</a:t>
            </a:r>
            <a:r>
              <a:rPr lang="en-US" altLang="zh-TW" sz="1400">
                <a:latin typeface="標楷體" panose="03000509000000000000" pitchFamily="65" charset="-120"/>
                <a:ea typeface="標楷體" panose="03000509000000000000" pitchFamily="65" charset="-120"/>
              </a:rPr>
              <a:t>80.9</a:t>
            </a:r>
            <a:r>
              <a:rPr lang="zh-TW" altLang="en-US" sz="1600"/>
              <a:t>萬人</a:t>
            </a:r>
            <a:r>
              <a:rPr lang="en-US" altLang="zh-TW" sz="1600"/>
              <a:t>)</a:t>
            </a:r>
          </a:p>
        </p:txBody>
      </p:sp>
      <p:sp>
        <p:nvSpPr>
          <p:cNvPr id="27655" name="Text Box 11">
            <a:extLst>
              <a:ext uri="{FF2B5EF4-FFF2-40B4-BE49-F238E27FC236}">
                <a16:creationId xmlns:a16="http://schemas.microsoft.com/office/drawing/2014/main" id="{5E8381DA-F9AD-3C28-E0E0-2F2CC8530974}"/>
              </a:ext>
            </a:extLst>
          </p:cNvPr>
          <p:cNvSpPr txBox="1">
            <a:spLocks noChangeArrowheads="1"/>
          </p:cNvSpPr>
          <p:nvPr/>
        </p:nvSpPr>
        <p:spPr bwMode="auto">
          <a:xfrm>
            <a:off x="4214813" y="5786438"/>
            <a:ext cx="10414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en-US" altLang="zh-TW" sz="1600"/>
              <a:t>(</a:t>
            </a:r>
            <a:r>
              <a:rPr lang="en-US" altLang="zh-TW" sz="1400">
                <a:latin typeface="標楷體" panose="03000509000000000000" pitchFamily="65" charset="-120"/>
                <a:ea typeface="標楷體" panose="03000509000000000000" pitchFamily="65" charset="-120"/>
              </a:rPr>
              <a:t>75.8</a:t>
            </a:r>
            <a:r>
              <a:rPr lang="zh-TW" altLang="en-US" sz="1400">
                <a:latin typeface="標楷體" panose="03000509000000000000" pitchFamily="65" charset="-120"/>
                <a:ea typeface="標楷體" panose="03000509000000000000" pitchFamily="65" charset="-120"/>
              </a:rPr>
              <a:t>萬人</a:t>
            </a:r>
            <a:r>
              <a:rPr lang="en-US" altLang="zh-TW" sz="1600"/>
              <a:t>)</a:t>
            </a:r>
          </a:p>
        </p:txBody>
      </p:sp>
      <p:sp>
        <p:nvSpPr>
          <p:cNvPr id="27656" name="Text Box 12">
            <a:extLst>
              <a:ext uri="{FF2B5EF4-FFF2-40B4-BE49-F238E27FC236}">
                <a16:creationId xmlns:a16="http://schemas.microsoft.com/office/drawing/2014/main" id="{56FF4C4F-0C3C-AFEB-5674-D2EC3197577C}"/>
              </a:ext>
            </a:extLst>
          </p:cNvPr>
          <p:cNvSpPr txBox="1">
            <a:spLocks noChangeArrowheads="1"/>
          </p:cNvSpPr>
          <p:nvPr/>
        </p:nvSpPr>
        <p:spPr bwMode="auto">
          <a:xfrm>
            <a:off x="5786438" y="5786438"/>
            <a:ext cx="10922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en-US" altLang="zh-TW" sz="1600"/>
              <a:t>(</a:t>
            </a:r>
            <a:r>
              <a:rPr lang="en-US" altLang="zh-TW" sz="1400">
                <a:latin typeface="標楷體" panose="03000509000000000000" pitchFamily="65" charset="-120"/>
                <a:ea typeface="標楷體" panose="03000509000000000000" pitchFamily="65" charset="-120"/>
              </a:rPr>
              <a:t>79.6</a:t>
            </a:r>
            <a:r>
              <a:rPr lang="zh-TW" altLang="en-US" sz="1600"/>
              <a:t>萬人</a:t>
            </a:r>
            <a:r>
              <a:rPr lang="en-US" altLang="zh-TW" sz="1600"/>
              <a:t>)</a:t>
            </a:r>
          </a:p>
        </p:txBody>
      </p:sp>
      <p:sp>
        <p:nvSpPr>
          <p:cNvPr id="27657" name="Line 13">
            <a:extLst>
              <a:ext uri="{FF2B5EF4-FFF2-40B4-BE49-F238E27FC236}">
                <a16:creationId xmlns:a16="http://schemas.microsoft.com/office/drawing/2014/main" id="{EE6A5F70-0375-DC97-C95A-944AAEA62E70}"/>
              </a:ext>
            </a:extLst>
          </p:cNvPr>
          <p:cNvSpPr>
            <a:spLocks noChangeShapeType="1"/>
          </p:cNvSpPr>
          <p:nvPr/>
        </p:nvSpPr>
        <p:spPr bwMode="auto">
          <a:xfrm flipV="1">
            <a:off x="5572125" y="4071938"/>
            <a:ext cx="1785938" cy="142875"/>
          </a:xfrm>
          <a:prstGeom prst="line">
            <a:avLst/>
          </a:prstGeom>
          <a:noFill/>
          <a:ln w="2540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27658" name="Text Box 12">
            <a:extLst>
              <a:ext uri="{FF2B5EF4-FFF2-40B4-BE49-F238E27FC236}">
                <a16:creationId xmlns:a16="http://schemas.microsoft.com/office/drawing/2014/main" id="{6F9E6400-A7F2-A4FA-8487-72B0F3BE4E3F}"/>
              </a:ext>
            </a:extLst>
          </p:cNvPr>
          <p:cNvSpPr txBox="1">
            <a:spLocks noChangeArrowheads="1"/>
          </p:cNvSpPr>
          <p:nvPr/>
        </p:nvSpPr>
        <p:spPr bwMode="auto">
          <a:xfrm>
            <a:off x="7286625" y="5786438"/>
            <a:ext cx="10795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en-US" altLang="zh-TW" sz="1600"/>
              <a:t>(</a:t>
            </a:r>
            <a:r>
              <a:rPr lang="en-US" altLang="zh-TW" sz="1400">
                <a:latin typeface="標楷體" panose="03000509000000000000" pitchFamily="65" charset="-120"/>
                <a:ea typeface="標楷體" panose="03000509000000000000" pitchFamily="65" charset="-120"/>
              </a:rPr>
              <a:t>77.9</a:t>
            </a:r>
            <a:r>
              <a:rPr lang="zh-TW" altLang="en-US" sz="1600"/>
              <a:t>萬人</a:t>
            </a:r>
            <a:r>
              <a:rPr lang="en-US" altLang="zh-TW" sz="1600"/>
              <a:t>)</a:t>
            </a:r>
          </a:p>
        </p:txBody>
      </p:sp>
      <p:sp>
        <p:nvSpPr>
          <p:cNvPr id="12" name="投影片編號版面配置區 5">
            <a:extLst>
              <a:ext uri="{FF2B5EF4-FFF2-40B4-BE49-F238E27FC236}">
                <a16:creationId xmlns:a16="http://schemas.microsoft.com/office/drawing/2014/main" id="{CAB0BB5B-6A1F-BAA2-F217-A8C3DAD0421C}"/>
              </a:ext>
            </a:extLst>
          </p:cNvPr>
          <p:cNvSpPr>
            <a:spLocks noGrp="1"/>
          </p:cNvSpPr>
          <p:nvPr>
            <p:ph type="sldNum" sz="quarter" idx="12"/>
          </p:nvPr>
        </p:nvSpPr>
        <p:spPr>
          <a:xfrm>
            <a:off x="6553200" y="6248400"/>
            <a:ext cx="1905000" cy="457200"/>
          </a:xfrm>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0EEDB094-84BB-4B9E-A104-A554B21F0DB6}" type="slidenum">
              <a:rPr kumimoji="0" lang="en-US" altLang="zh-TW" sz="1400">
                <a:cs typeface="Times New Roman" panose="02020603050405020304" pitchFamily="18" charset="0"/>
              </a:rPr>
              <a:pPr eaLnBrk="1" hangingPunct="1"/>
              <a:t>24</a:t>
            </a:fld>
            <a:endParaRPr kumimoji="0" lang="en-US" altLang="zh-TW" sz="1400">
              <a:cs typeface="Times New Roman" panose="02020603050405020304" pitchFamily="18"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標題 1">
            <a:extLst>
              <a:ext uri="{FF2B5EF4-FFF2-40B4-BE49-F238E27FC236}">
                <a16:creationId xmlns:a16="http://schemas.microsoft.com/office/drawing/2014/main" id="{9BC362D5-5BF8-5EC6-A5CE-C04BBE590946}"/>
              </a:ext>
            </a:extLst>
          </p:cNvPr>
          <p:cNvSpPr>
            <a:spLocks noGrp="1"/>
          </p:cNvSpPr>
          <p:nvPr>
            <p:ph type="title"/>
          </p:nvPr>
        </p:nvSpPr>
        <p:spPr>
          <a:xfrm>
            <a:off x="457200" y="0"/>
            <a:ext cx="8229600" cy="1143000"/>
          </a:xfrm>
        </p:spPr>
        <p:txBody>
          <a:bodyPr/>
          <a:lstStyle/>
          <a:p>
            <a:r>
              <a:rPr lang="zh-TW" altLang="en-US" b="1">
                <a:latin typeface="標楷體" panose="03000509000000000000" pitchFamily="65" charset="-120"/>
                <a:ea typeface="標楷體" panose="03000509000000000000" pitchFamily="65" charset="-120"/>
              </a:rPr>
              <a:t>執行成果</a:t>
            </a:r>
            <a:r>
              <a:rPr lang="en-US" altLang="zh-TW" b="1">
                <a:latin typeface="標楷體" panose="03000509000000000000" pitchFamily="65" charset="-120"/>
                <a:ea typeface="標楷體" panose="03000509000000000000" pitchFamily="65" charset="-120"/>
              </a:rPr>
              <a:t>-</a:t>
            </a:r>
            <a:r>
              <a:rPr lang="zh-TW" altLang="en-US" b="1">
                <a:latin typeface="標楷體" panose="03000509000000000000" pitchFamily="65" charset="-120"/>
                <a:ea typeface="標楷體" panose="03000509000000000000" pitchFamily="65" charset="-120"/>
              </a:rPr>
              <a:t>高血壓方案</a:t>
            </a:r>
            <a:endParaRPr lang="zh-TW" altLang="en-US"/>
          </a:p>
        </p:txBody>
      </p:sp>
      <p:sp>
        <p:nvSpPr>
          <p:cNvPr id="28675" name="文字方塊 5">
            <a:extLst>
              <a:ext uri="{FF2B5EF4-FFF2-40B4-BE49-F238E27FC236}">
                <a16:creationId xmlns:a16="http://schemas.microsoft.com/office/drawing/2014/main" id="{45C23E72-DEE2-B347-AD59-E311584EE55F}"/>
              </a:ext>
            </a:extLst>
          </p:cNvPr>
          <p:cNvSpPr txBox="1">
            <a:spLocks noChangeArrowheads="1"/>
          </p:cNvSpPr>
          <p:nvPr/>
        </p:nvSpPr>
        <p:spPr bwMode="auto">
          <a:xfrm>
            <a:off x="857250" y="928688"/>
            <a:ext cx="74295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912813"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defTabSz="912813"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defTabSz="912813"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defTabSz="912813"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defTabSz="912813"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r>
              <a:rPr lang="zh-TW" altLang="en-US" sz="3600">
                <a:latin typeface="標楷體" panose="03000509000000000000" pitchFamily="65" charset="-120"/>
                <a:ea typeface="標楷體" panose="03000509000000000000" pitchFamily="65" charset="-120"/>
              </a:rPr>
              <a:t>參與方案後個案血壓具顯著改善</a:t>
            </a:r>
          </a:p>
        </p:txBody>
      </p:sp>
      <p:graphicFrame>
        <p:nvGraphicFramePr>
          <p:cNvPr id="5" name="內容版面配置區 4">
            <a:extLst>
              <a:ext uri="{FF2B5EF4-FFF2-40B4-BE49-F238E27FC236}">
                <a16:creationId xmlns:a16="http://schemas.microsoft.com/office/drawing/2014/main" id="{C1FD29DF-7CF8-5D80-E29C-0BEAB98F3A26}"/>
              </a:ext>
            </a:extLst>
          </p:cNvPr>
          <p:cNvGraphicFramePr>
            <a:graphicFrameLocks noGrp="1"/>
          </p:cNvGraphicFramePr>
          <p:nvPr>
            <p:ph idx="1"/>
          </p:nvPr>
        </p:nvGraphicFramePr>
        <p:xfrm>
          <a:off x="197098" y="1772402"/>
          <a:ext cx="4429156" cy="4520776"/>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圖表 5">
            <a:extLst>
              <a:ext uri="{FF2B5EF4-FFF2-40B4-BE49-F238E27FC236}">
                <a16:creationId xmlns:a16="http://schemas.microsoft.com/office/drawing/2014/main" id="{D2C487B1-A8A2-1421-4466-CD55B2C6471E}"/>
              </a:ext>
            </a:extLst>
          </p:cNvPr>
          <p:cNvGraphicFramePr/>
          <p:nvPr/>
        </p:nvGraphicFramePr>
        <p:xfrm>
          <a:off x="4572000" y="1785926"/>
          <a:ext cx="4504765" cy="4500594"/>
        </p:xfrm>
        <a:graphic>
          <a:graphicData uri="http://schemas.openxmlformats.org/drawingml/2006/chart">
            <c:chart xmlns:c="http://schemas.openxmlformats.org/drawingml/2006/chart" xmlns:r="http://schemas.openxmlformats.org/officeDocument/2006/relationships" r:id="rId3"/>
          </a:graphicData>
        </a:graphic>
      </p:graphicFrame>
      <p:sp>
        <p:nvSpPr>
          <p:cNvPr id="28678" name="文字方塊 17">
            <a:extLst>
              <a:ext uri="{FF2B5EF4-FFF2-40B4-BE49-F238E27FC236}">
                <a16:creationId xmlns:a16="http://schemas.microsoft.com/office/drawing/2014/main" id="{1C5C2C09-C5C1-498C-B8B3-199BA782F19C}"/>
              </a:ext>
            </a:extLst>
          </p:cNvPr>
          <p:cNvSpPr txBox="1">
            <a:spLocks noChangeArrowheads="1"/>
          </p:cNvSpPr>
          <p:nvPr/>
        </p:nvSpPr>
        <p:spPr bwMode="auto">
          <a:xfrm>
            <a:off x="4000500" y="6286500"/>
            <a:ext cx="33575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912813"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defTabSz="912813"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defTabSz="912813"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defTabSz="912813"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defTabSz="912813"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defTabSz="912813"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en-US" altLang="zh-TW" sz="1800">
                <a:latin typeface="標楷體" panose="03000509000000000000" pitchFamily="65" charset="-120"/>
                <a:ea typeface="標楷體" panose="03000509000000000000" pitchFamily="65" charset="-120"/>
              </a:rPr>
              <a:t>95</a:t>
            </a:r>
            <a:r>
              <a:rPr lang="zh-TW" altLang="en-US" sz="1800">
                <a:latin typeface="標楷體" panose="03000509000000000000" pitchFamily="65" charset="-120"/>
                <a:ea typeface="標楷體" panose="03000509000000000000" pitchFamily="65" charset="-120"/>
              </a:rPr>
              <a:t>年至</a:t>
            </a:r>
            <a:r>
              <a:rPr lang="en-US" altLang="zh-TW" sz="1800">
                <a:latin typeface="標楷體" panose="03000509000000000000" pitchFamily="65" charset="-120"/>
                <a:ea typeface="標楷體" panose="03000509000000000000" pitchFamily="65" charset="-120"/>
              </a:rPr>
              <a:t>97</a:t>
            </a:r>
            <a:r>
              <a:rPr lang="zh-TW" altLang="en-US" sz="1800">
                <a:latin typeface="標楷體" panose="03000509000000000000" pitchFamily="65" charset="-120"/>
                <a:ea typeface="標楷體" panose="03000509000000000000" pitchFamily="65" charset="-120"/>
              </a:rPr>
              <a:t>年底完成療程個案</a:t>
            </a:r>
          </a:p>
        </p:txBody>
      </p:sp>
      <p:cxnSp>
        <p:nvCxnSpPr>
          <p:cNvPr id="8" name="直線單箭頭接點 7">
            <a:extLst>
              <a:ext uri="{FF2B5EF4-FFF2-40B4-BE49-F238E27FC236}">
                <a16:creationId xmlns:a16="http://schemas.microsoft.com/office/drawing/2014/main" id="{A066DA13-3C81-1999-781C-4B1038423FE8}"/>
              </a:ext>
            </a:extLst>
          </p:cNvPr>
          <p:cNvCxnSpPr/>
          <p:nvPr/>
        </p:nvCxnSpPr>
        <p:spPr bwMode="auto">
          <a:xfrm>
            <a:off x="1857375" y="2428875"/>
            <a:ext cx="1785938" cy="128587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9" name="直線單箭頭接點 8">
            <a:extLst>
              <a:ext uri="{FF2B5EF4-FFF2-40B4-BE49-F238E27FC236}">
                <a16:creationId xmlns:a16="http://schemas.microsoft.com/office/drawing/2014/main" id="{E5BA2CB0-77A2-665F-17EE-5BB049454AA8}"/>
              </a:ext>
            </a:extLst>
          </p:cNvPr>
          <p:cNvCxnSpPr/>
          <p:nvPr/>
        </p:nvCxnSpPr>
        <p:spPr bwMode="auto">
          <a:xfrm>
            <a:off x="6286500" y="3429000"/>
            <a:ext cx="1714500" cy="785813"/>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3" name="文字方塊 14">
            <a:extLst>
              <a:ext uri="{FF2B5EF4-FFF2-40B4-BE49-F238E27FC236}">
                <a16:creationId xmlns:a16="http://schemas.microsoft.com/office/drawing/2014/main" id="{7A948001-821C-BD36-B1DB-77B56B565718}"/>
              </a:ext>
            </a:extLst>
          </p:cNvPr>
          <p:cNvSpPr txBox="1">
            <a:spLocks noChangeArrowheads="1"/>
          </p:cNvSpPr>
          <p:nvPr/>
        </p:nvSpPr>
        <p:spPr bwMode="auto">
          <a:xfrm>
            <a:off x="2443163" y="2017713"/>
            <a:ext cx="2035175" cy="830262"/>
          </a:xfrm>
          <a:prstGeom prst="rect">
            <a:avLst/>
          </a:prstGeom>
          <a:noFill/>
          <a:ln w="9525">
            <a:noFill/>
            <a:miter lim="800000"/>
            <a:headEnd/>
            <a:tailEnd/>
          </a:ln>
        </p:spPr>
        <p:txBody>
          <a:bodyPr>
            <a:spAutoFit/>
          </a:bodyPr>
          <a:lstStyle/>
          <a:p>
            <a:pPr defTabSz="912813">
              <a:defRPr/>
            </a:pPr>
            <a:r>
              <a:rPr lang="en-US" altLang="zh-TW" dirty="0">
                <a:latin typeface="+mn-lt"/>
                <a:ea typeface="標楷體" pitchFamily="65" charset="-120"/>
              </a:rPr>
              <a:t>47.35%</a:t>
            </a:r>
            <a:r>
              <a:rPr lang="zh-TW" altLang="en-US" dirty="0">
                <a:latin typeface="標楷體" pitchFamily="65" charset="-120"/>
                <a:ea typeface="標楷體" pitchFamily="65" charset="-120"/>
              </a:rPr>
              <a:t>收縮壓具顯著改善</a:t>
            </a:r>
            <a:endParaRPr lang="zh-TW" altLang="en-US" dirty="0">
              <a:latin typeface="+mn-lt"/>
              <a:ea typeface="標楷體" pitchFamily="65" charset="-120"/>
            </a:endParaRPr>
          </a:p>
        </p:txBody>
      </p:sp>
      <p:sp>
        <p:nvSpPr>
          <p:cNvPr id="14" name="文字方塊 16">
            <a:extLst>
              <a:ext uri="{FF2B5EF4-FFF2-40B4-BE49-F238E27FC236}">
                <a16:creationId xmlns:a16="http://schemas.microsoft.com/office/drawing/2014/main" id="{098C41E6-7E75-7318-19C1-AE753696F6A9}"/>
              </a:ext>
            </a:extLst>
          </p:cNvPr>
          <p:cNvSpPr txBox="1">
            <a:spLocks noChangeArrowheads="1"/>
          </p:cNvSpPr>
          <p:nvPr/>
        </p:nvSpPr>
        <p:spPr bwMode="auto">
          <a:xfrm>
            <a:off x="6786563" y="2000250"/>
            <a:ext cx="2124075" cy="1200150"/>
          </a:xfrm>
          <a:prstGeom prst="rect">
            <a:avLst/>
          </a:prstGeom>
          <a:noFill/>
          <a:ln w="9525">
            <a:noFill/>
            <a:miter lim="800000"/>
            <a:headEnd/>
            <a:tailEnd/>
          </a:ln>
        </p:spPr>
        <p:txBody>
          <a:bodyPr>
            <a:spAutoFit/>
          </a:bodyPr>
          <a:lstStyle/>
          <a:p>
            <a:pPr defTabSz="912813">
              <a:defRPr/>
            </a:pPr>
            <a:r>
              <a:rPr lang="en-US" altLang="zh-TW" dirty="0">
                <a:latin typeface="+mn-lt"/>
                <a:ea typeface="標楷體" pitchFamily="65" charset="-120"/>
              </a:rPr>
              <a:t>50.15%</a:t>
            </a:r>
            <a:r>
              <a:rPr lang="zh-TW" altLang="en-US" dirty="0">
                <a:latin typeface="標楷體" pitchFamily="65" charset="-120"/>
                <a:ea typeface="標楷體" pitchFamily="65" charset="-120"/>
              </a:rPr>
              <a:t>舒張壓具顯著改善</a:t>
            </a:r>
            <a:br>
              <a:rPr lang="en-US" altLang="zh-TW" dirty="0">
                <a:latin typeface="標楷體" pitchFamily="65" charset="-120"/>
                <a:ea typeface="標楷體" pitchFamily="65" charset="-120"/>
              </a:rPr>
            </a:br>
            <a:endParaRPr lang="zh-TW" altLang="en-US" dirty="0">
              <a:latin typeface="+mn-lt"/>
              <a:ea typeface="標楷體" pitchFamily="65" charset="-120"/>
            </a:endParaRPr>
          </a:p>
        </p:txBody>
      </p:sp>
      <p:sp>
        <p:nvSpPr>
          <p:cNvPr id="28683" name="文字方塊 11">
            <a:extLst>
              <a:ext uri="{FF2B5EF4-FFF2-40B4-BE49-F238E27FC236}">
                <a16:creationId xmlns:a16="http://schemas.microsoft.com/office/drawing/2014/main" id="{C8A7242F-C20E-4544-8B51-88D9C9E15B87}"/>
              </a:ext>
            </a:extLst>
          </p:cNvPr>
          <p:cNvSpPr txBox="1">
            <a:spLocks noChangeArrowheads="1"/>
          </p:cNvSpPr>
          <p:nvPr/>
        </p:nvSpPr>
        <p:spPr bwMode="auto">
          <a:xfrm>
            <a:off x="163513" y="1519238"/>
            <a:ext cx="78581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sz="1400">
                <a:latin typeface="標楷體" panose="03000509000000000000" pitchFamily="65" charset="-120"/>
                <a:ea typeface="標楷體" panose="03000509000000000000" pitchFamily="65" charset="-120"/>
              </a:rPr>
              <a:t>個案數</a:t>
            </a:r>
          </a:p>
        </p:txBody>
      </p:sp>
      <p:sp>
        <p:nvSpPr>
          <p:cNvPr id="28684" name="文字方塊 11">
            <a:extLst>
              <a:ext uri="{FF2B5EF4-FFF2-40B4-BE49-F238E27FC236}">
                <a16:creationId xmlns:a16="http://schemas.microsoft.com/office/drawing/2014/main" id="{7A4B515E-4B25-7711-CE58-90C28FFB9DA5}"/>
              </a:ext>
            </a:extLst>
          </p:cNvPr>
          <p:cNvSpPr txBox="1">
            <a:spLocks noChangeArrowheads="1"/>
          </p:cNvSpPr>
          <p:nvPr/>
        </p:nvSpPr>
        <p:spPr bwMode="auto">
          <a:xfrm>
            <a:off x="4554538" y="1546225"/>
            <a:ext cx="78581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sz="1400">
                <a:latin typeface="標楷體" panose="03000509000000000000" pitchFamily="65" charset="-120"/>
                <a:ea typeface="標楷體" panose="03000509000000000000" pitchFamily="65" charset="-120"/>
              </a:rPr>
              <a:t>個案數</a:t>
            </a:r>
          </a:p>
        </p:txBody>
      </p:sp>
      <p:sp>
        <p:nvSpPr>
          <p:cNvPr id="15" name="投影片編號版面配置區 5">
            <a:extLst>
              <a:ext uri="{FF2B5EF4-FFF2-40B4-BE49-F238E27FC236}">
                <a16:creationId xmlns:a16="http://schemas.microsoft.com/office/drawing/2014/main" id="{A2707A71-E690-6C27-5BF1-541EDF8B7A99}"/>
              </a:ext>
            </a:extLst>
          </p:cNvPr>
          <p:cNvSpPr>
            <a:spLocks noGrp="1"/>
          </p:cNvSpPr>
          <p:nvPr>
            <p:ph type="sldNum" sz="quarter" idx="12"/>
          </p:nvPr>
        </p:nvSpPr>
        <p:spPr>
          <a:xfrm>
            <a:off x="7929563" y="6248400"/>
            <a:ext cx="528637" cy="457200"/>
          </a:xfrm>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3EB5EC98-2D65-4605-8693-781E252D0D54}" type="slidenum">
              <a:rPr kumimoji="0" lang="en-US" altLang="zh-TW" sz="1400">
                <a:cs typeface="Times New Roman" panose="02020603050405020304" pitchFamily="18" charset="0"/>
              </a:rPr>
              <a:pPr eaLnBrk="1" hangingPunct="1"/>
              <a:t>25</a:t>
            </a:fld>
            <a:endParaRPr kumimoji="0" lang="en-US" altLang="zh-TW" sz="1400">
              <a:cs typeface="Times New Roman" panose="02020603050405020304" pitchFamily="18"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3">
            <a:extLst>
              <a:ext uri="{FF2B5EF4-FFF2-40B4-BE49-F238E27FC236}">
                <a16:creationId xmlns:a16="http://schemas.microsoft.com/office/drawing/2014/main" id="{ED59CDF0-5A06-1590-D043-BE44E23F2AF4}"/>
              </a:ext>
            </a:extLst>
          </p:cNvPr>
          <p:cNvSpPr>
            <a:spLocks noGrp="1" noChangeArrowheads="1"/>
          </p:cNvSpPr>
          <p:nvPr>
            <p:ph type="title"/>
          </p:nvPr>
        </p:nvSpPr>
        <p:spPr>
          <a:xfrm>
            <a:off x="838200" y="214313"/>
            <a:ext cx="7772400" cy="769937"/>
          </a:xfrm>
        </p:spPr>
        <p:txBody>
          <a:bodyPr/>
          <a:lstStyle/>
          <a:p>
            <a:pPr eaLnBrk="1" hangingPunct="1"/>
            <a:r>
              <a:rPr lang="zh-TW" altLang="en-US" b="1">
                <a:latin typeface="標楷體" panose="03000509000000000000" pitchFamily="65" charset="-120"/>
                <a:ea typeface="標楷體" panose="03000509000000000000" pitchFamily="65" charset="-120"/>
              </a:rPr>
              <a:t>執行成果</a:t>
            </a:r>
            <a:r>
              <a:rPr lang="en-US" altLang="zh-TW" b="1">
                <a:latin typeface="標楷體" panose="03000509000000000000" pitchFamily="65" charset="-120"/>
                <a:ea typeface="標楷體" panose="03000509000000000000" pitchFamily="65" charset="-120"/>
              </a:rPr>
              <a:t>-</a:t>
            </a:r>
            <a:r>
              <a:rPr lang="zh-TW" altLang="en-US" b="1">
                <a:latin typeface="標楷體" panose="03000509000000000000" pitchFamily="65" charset="-120"/>
                <a:ea typeface="標楷體" panose="03000509000000000000" pitchFamily="65" charset="-120"/>
              </a:rPr>
              <a:t>乳癌方案</a:t>
            </a:r>
            <a:r>
              <a:rPr lang="en-US" altLang="zh-TW" b="1">
                <a:latin typeface="標楷體" panose="03000509000000000000" pitchFamily="65" charset="-120"/>
                <a:ea typeface="標楷體" panose="03000509000000000000" pitchFamily="65" charset="-120"/>
              </a:rPr>
              <a:t>(1)</a:t>
            </a:r>
            <a:endParaRPr lang="zh-TW" altLang="en-US" b="1">
              <a:latin typeface="標楷體" panose="03000509000000000000" pitchFamily="65" charset="-120"/>
              <a:ea typeface="標楷體" panose="03000509000000000000" pitchFamily="65" charset="-120"/>
            </a:endParaRPr>
          </a:p>
        </p:txBody>
      </p:sp>
      <p:sp>
        <p:nvSpPr>
          <p:cNvPr id="29699" name="文字方塊 5">
            <a:extLst>
              <a:ext uri="{FF2B5EF4-FFF2-40B4-BE49-F238E27FC236}">
                <a16:creationId xmlns:a16="http://schemas.microsoft.com/office/drawing/2014/main" id="{7028AC91-57B7-4FF5-8F41-999A6487B119}"/>
              </a:ext>
            </a:extLst>
          </p:cNvPr>
          <p:cNvSpPr txBox="1">
            <a:spLocks noChangeArrowheads="1"/>
          </p:cNvSpPr>
          <p:nvPr/>
        </p:nvSpPr>
        <p:spPr bwMode="auto">
          <a:xfrm>
            <a:off x="1000125" y="5572125"/>
            <a:ext cx="74295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sz="2000">
                <a:ea typeface="標楷體" panose="03000509000000000000" pitchFamily="65" charset="-120"/>
                <a:cs typeface="Times New Roman" panose="02020603050405020304" pitchFamily="18" charset="0"/>
              </a:rPr>
              <a:t>註：</a:t>
            </a:r>
            <a:r>
              <a:rPr lang="en-US" altLang="zh-TW" sz="2000">
                <a:ea typeface="標楷體" panose="03000509000000000000" pitchFamily="65" charset="-120"/>
                <a:cs typeface="Times New Roman" panose="02020603050405020304" pitchFamily="18" charset="0"/>
              </a:rPr>
              <a:t>2008</a:t>
            </a:r>
            <a:r>
              <a:rPr lang="zh-TW" altLang="en-US" sz="2000">
                <a:ea typeface="標楷體" panose="03000509000000000000" pitchFamily="65" charset="-120"/>
                <a:cs typeface="Times New Roman" panose="02020603050405020304" pitchFamily="18" charset="0"/>
              </a:rPr>
              <a:t>年台大賴美淑教授研究乳癌方案五年效益評估</a:t>
            </a:r>
          </a:p>
        </p:txBody>
      </p:sp>
      <p:sp>
        <p:nvSpPr>
          <p:cNvPr id="29700" name="Text Box 3">
            <a:extLst>
              <a:ext uri="{FF2B5EF4-FFF2-40B4-BE49-F238E27FC236}">
                <a16:creationId xmlns:a16="http://schemas.microsoft.com/office/drawing/2014/main" id="{41450792-B856-453D-3D98-D8D390DAC87B}"/>
              </a:ext>
            </a:extLst>
          </p:cNvPr>
          <p:cNvSpPr txBox="1">
            <a:spLocks noChangeArrowheads="1"/>
          </p:cNvSpPr>
          <p:nvPr/>
        </p:nvSpPr>
        <p:spPr bwMode="auto">
          <a:xfrm>
            <a:off x="785813" y="2036763"/>
            <a:ext cx="7929562" cy="289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65113" indent="-265113"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buFont typeface="Wingdings" panose="05000000000000000000" pitchFamily="2" charset="2"/>
              <a:buChar char="Ø"/>
            </a:pPr>
            <a:r>
              <a:rPr lang="en-US" altLang="zh-TW" sz="2600">
                <a:ea typeface="標楷體" panose="03000509000000000000" pitchFamily="65" charset="-120"/>
                <a:cs typeface="Times New Roman" panose="02020603050405020304" pitchFamily="18" charset="0"/>
              </a:rPr>
              <a:t>12</a:t>
            </a:r>
            <a:r>
              <a:rPr lang="zh-TW" altLang="en-US" sz="2600">
                <a:ea typeface="標楷體" panose="03000509000000000000" pitchFamily="65" charset="-120"/>
                <a:cs typeface="Times New Roman" panose="02020603050405020304" pitchFamily="18" charset="0"/>
              </a:rPr>
              <a:t>項品質監控指標有</a:t>
            </a:r>
            <a:r>
              <a:rPr lang="en-US" altLang="zh-TW" sz="2600">
                <a:ea typeface="標楷體" panose="03000509000000000000" pitchFamily="65" charset="-120"/>
                <a:cs typeface="Times New Roman" panose="02020603050405020304" pitchFamily="18" charset="0"/>
              </a:rPr>
              <a:t>8</a:t>
            </a:r>
            <a:r>
              <a:rPr lang="zh-TW" altLang="en-US" sz="2600">
                <a:ea typeface="標楷體" panose="03000509000000000000" pitchFamily="65" charset="-120"/>
                <a:cs typeface="Times New Roman" panose="02020603050405020304" pitchFamily="18" charset="0"/>
              </a:rPr>
              <a:t>項，參與方案者遵從度較一般個案高，達統計上顯著差異。</a:t>
            </a:r>
            <a:endParaRPr lang="en-US" altLang="zh-TW" sz="2600">
              <a:ea typeface="標楷體" panose="03000509000000000000" pitchFamily="65" charset="-120"/>
              <a:cs typeface="Times New Roman" panose="02020603050405020304" pitchFamily="18" charset="0"/>
            </a:endParaRPr>
          </a:p>
          <a:p>
            <a:pPr eaLnBrk="1" hangingPunct="1">
              <a:buFont typeface="Wingdings" panose="05000000000000000000" pitchFamily="2" charset="2"/>
              <a:buChar char="Ø"/>
            </a:pPr>
            <a:r>
              <a:rPr lang="zh-TW" altLang="en-US" sz="2600">
                <a:ea typeface="標楷體" panose="03000509000000000000" pitchFamily="65" charset="-120"/>
                <a:cs typeface="Times New Roman" panose="02020603050405020304" pitchFamily="18" charset="0"/>
              </a:rPr>
              <a:t>品質指標綜合得分，參與方案者較非參與方案高</a:t>
            </a:r>
            <a:r>
              <a:rPr lang="zh-TW" altLang="zh-TW" sz="2600">
                <a:ea typeface="標楷體" panose="03000509000000000000" pitchFamily="65" charset="-120"/>
                <a:cs typeface="Times New Roman" panose="02020603050405020304" pitchFamily="18" charset="0"/>
              </a:rPr>
              <a:t>，</a:t>
            </a:r>
            <a:r>
              <a:rPr lang="zh-TW" altLang="en-US" sz="2600">
                <a:ea typeface="標楷體" panose="03000509000000000000" pitchFamily="65" charset="-120"/>
                <a:cs typeface="Times New Roman" panose="02020603050405020304" pitchFamily="18" charset="0"/>
              </a:rPr>
              <a:t>達統計上顯著差異。</a:t>
            </a:r>
            <a:endParaRPr lang="en-US" altLang="zh-TW" sz="2600">
              <a:ea typeface="標楷體" panose="03000509000000000000" pitchFamily="65" charset="-120"/>
              <a:cs typeface="Times New Roman" panose="02020603050405020304" pitchFamily="18" charset="0"/>
            </a:endParaRPr>
          </a:p>
          <a:p>
            <a:pPr eaLnBrk="1" hangingPunct="1">
              <a:buFont typeface="Wingdings" panose="05000000000000000000" pitchFamily="2" charset="2"/>
              <a:buChar char="Ø"/>
            </a:pPr>
            <a:r>
              <a:rPr lang="zh-TW" altLang="en-US" sz="2600">
                <a:ea typeface="標楷體" panose="03000509000000000000" pitchFamily="65" charset="-120"/>
                <a:cs typeface="Times New Roman" panose="02020603050405020304" pitchFamily="18" charset="0"/>
              </a:rPr>
              <a:t>品質指標綜合得分高之病患，存活率較佳。</a:t>
            </a:r>
            <a:endParaRPr lang="en-US" altLang="zh-TW" sz="2600">
              <a:ea typeface="標楷體" panose="03000509000000000000" pitchFamily="65" charset="-120"/>
              <a:cs typeface="Times New Roman" panose="02020603050405020304" pitchFamily="18" charset="0"/>
            </a:endParaRPr>
          </a:p>
          <a:p>
            <a:pPr eaLnBrk="1" hangingPunct="1"/>
            <a:endParaRPr lang="en-US" altLang="zh-TW" sz="2600">
              <a:latin typeface="標楷體" panose="03000509000000000000" pitchFamily="65" charset="-120"/>
              <a:ea typeface="標楷體" panose="03000509000000000000" pitchFamily="65" charset="-120"/>
              <a:cs typeface="Times New Roman" panose="02020603050405020304" pitchFamily="18" charset="0"/>
            </a:endParaRPr>
          </a:p>
          <a:p>
            <a:pPr eaLnBrk="1" hangingPunct="1">
              <a:buFont typeface="Wingdings" panose="05000000000000000000" pitchFamily="2" charset="2"/>
              <a:buChar char="Ø"/>
            </a:pPr>
            <a:endParaRPr lang="en-US" altLang="zh-TW" sz="2600">
              <a:latin typeface="標楷體" panose="03000509000000000000" pitchFamily="65" charset="-120"/>
              <a:ea typeface="標楷體" panose="03000509000000000000" pitchFamily="65" charset="-120"/>
              <a:cs typeface="Times New Roman" panose="02020603050405020304" pitchFamily="18" charset="0"/>
            </a:endParaRPr>
          </a:p>
        </p:txBody>
      </p:sp>
      <p:sp>
        <p:nvSpPr>
          <p:cNvPr id="5" name="投影片編號版面配置區 5">
            <a:extLst>
              <a:ext uri="{FF2B5EF4-FFF2-40B4-BE49-F238E27FC236}">
                <a16:creationId xmlns:a16="http://schemas.microsoft.com/office/drawing/2014/main" id="{E1F99396-B015-7563-7E0E-D045A399C756}"/>
              </a:ext>
            </a:extLst>
          </p:cNvPr>
          <p:cNvSpPr>
            <a:spLocks noGrp="1"/>
          </p:cNvSpPr>
          <p:nvPr>
            <p:ph type="sldNum" sz="quarter" idx="12"/>
          </p:nvPr>
        </p:nvSpPr>
        <p:spPr>
          <a:xfrm>
            <a:off x="6553200" y="6248400"/>
            <a:ext cx="1905000" cy="457200"/>
          </a:xfrm>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A35EE670-0FF5-4646-9C38-EA545C01C6C4}" type="slidenum">
              <a:rPr kumimoji="0" lang="en-US" altLang="zh-TW" sz="1400">
                <a:cs typeface="Times New Roman" panose="02020603050405020304" pitchFamily="18" charset="0"/>
              </a:rPr>
              <a:pPr eaLnBrk="1" hangingPunct="1"/>
              <a:t>26</a:t>
            </a:fld>
            <a:endParaRPr kumimoji="0" lang="en-US" altLang="zh-TW" sz="1400">
              <a:cs typeface="Times New Roman" panose="02020603050405020304" pitchFamily="18"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Text Box 2">
            <a:extLst>
              <a:ext uri="{FF2B5EF4-FFF2-40B4-BE49-F238E27FC236}">
                <a16:creationId xmlns:a16="http://schemas.microsoft.com/office/drawing/2014/main" id="{20DFB506-F4FD-CE7C-2BBB-5CC7237D6FD4}"/>
              </a:ext>
            </a:extLst>
          </p:cNvPr>
          <p:cNvSpPr txBox="1">
            <a:spLocks noChangeArrowheads="1"/>
          </p:cNvSpPr>
          <p:nvPr/>
        </p:nvSpPr>
        <p:spPr bwMode="auto">
          <a:xfrm>
            <a:off x="642938" y="1000125"/>
            <a:ext cx="8286750" cy="523875"/>
          </a:xfrm>
          <a:prstGeom prst="rect">
            <a:avLst/>
          </a:prstGeom>
          <a:noFill/>
          <a:ln w="9525">
            <a:noFill/>
            <a:miter lim="800000"/>
            <a:headEnd/>
            <a:tailEnd/>
          </a:ln>
        </p:spPr>
        <p:txBody>
          <a:bodyPr>
            <a:spAutoFit/>
          </a:bodyPr>
          <a:lstStyle/>
          <a:p>
            <a:pPr>
              <a:buClr>
                <a:srgbClr val="0000CC"/>
              </a:buClr>
              <a:defRPr/>
            </a:pPr>
            <a:r>
              <a:rPr lang="zh-TW" sz="2800" kern="100" dirty="0">
                <a:latin typeface="Times New Roman"/>
                <a:ea typeface="標楷體"/>
                <a:cs typeface="Times New Roman"/>
              </a:rPr>
              <a:t>試辦醫院乳癌新病人第</a:t>
            </a:r>
            <a:r>
              <a:rPr lang="en-US" sz="2800" kern="100" dirty="0">
                <a:latin typeface="Times New Roman"/>
                <a:ea typeface="標楷體"/>
              </a:rPr>
              <a:t>0</a:t>
            </a:r>
            <a:r>
              <a:rPr lang="zh-TW" sz="2800" kern="100" dirty="0">
                <a:latin typeface="Times New Roman"/>
                <a:ea typeface="標楷體"/>
                <a:cs typeface="Times New Roman"/>
              </a:rPr>
              <a:t>期至第</a:t>
            </a:r>
            <a:r>
              <a:rPr lang="en-US" sz="2800" kern="100" dirty="0">
                <a:latin typeface="Times New Roman"/>
                <a:ea typeface="標楷體"/>
              </a:rPr>
              <a:t>4</a:t>
            </a:r>
            <a:r>
              <a:rPr lang="zh-TW" sz="2800" kern="100" dirty="0">
                <a:latin typeface="Times New Roman"/>
                <a:ea typeface="標楷體"/>
                <a:cs typeface="Times New Roman"/>
              </a:rPr>
              <a:t>期之存活率分析：</a:t>
            </a:r>
            <a:r>
              <a:rPr lang="zh-TW" altLang="en-US" sz="2800" b="1" dirty="0">
                <a:ea typeface="標楷體" pitchFamily="65" charset="-120"/>
                <a:cs typeface="Times New Roman" pitchFamily="18" charset="0"/>
              </a:rPr>
              <a:t>   </a:t>
            </a:r>
          </a:p>
        </p:txBody>
      </p:sp>
      <p:graphicFrame>
        <p:nvGraphicFramePr>
          <p:cNvPr id="4" name="表格 3">
            <a:extLst>
              <a:ext uri="{FF2B5EF4-FFF2-40B4-BE49-F238E27FC236}">
                <a16:creationId xmlns:a16="http://schemas.microsoft.com/office/drawing/2014/main" id="{7DD0350E-D5E5-3B5F-5B08-BEE1404F9911}"/>
              </a:ext>
            </a:extLst>
          </p:cNvPr>
          <p:cNvGraphicFramePr>
            <a:graphicFrameLocks noGrp="1"/>
          </p:cNvGraphicFramePr>
          <p:nvPr/>
        </p:nvGraphicFramePr>
        <p:xfrm>
          <a:off x="714375" y="2522538"/>
          <a:ext cx="7786688" cy="2978150"/>
        </p:xfrm>
        <a:graphic>
          <a:graphicData uri="http://schemas.openxmlformats.org/drawingml/2006/table">
            <a:tbl>
              <a:tblPr/>
              <a:tblGrid>
                <a:gridCol w="1028700">
                  <a:extLst>
                    <a:ext uri="{9D8B030D-6E8A-4147-A177-3AD203B41FA5}">
                      <a16:colId xmlns:a16="http://schemas.microsoft.com/office/drawing/2014/main" val="20000"/>
                    </a:ext>
                  </a:extLst>
                </a:gridCol>
                <a:gridCol w="660400">
                  <a:extLst>
                    <a:ext uri="{9D8B030D-6E8A-4147-A177-3AD203B41FA5}">
                      <a16:colId xmlns:a16="http://schemas.microsoft.com/office/drawing/2014/main" val="20001"/>
                    </a:ext>
                  </a:extLst>
                </a:gridCol>
                <a:gridCol w="668338">
                  <a:extLst>
                    <a:ext uri="{9D8B030D-6E8A-4147-A177-3AD203B41FA5}">
                      <a16:colId xmlns:a16="http://schemas.microsoft.com/office/drawing/2014/main" val="20002"/>
                    </a:ext>
                  </a:extLst>
                </a:gridCol>
                <a:gridCol w="714375">
                  <a:extLst>
                    <a:ext uri="{9D8B030D-6E8A-4147-A177-3AD203B41FA5}">
                      <a16:colId xmlns:a16="http://schemas.microsoft.com/office/drawing/2014/main" val="20003"/>
                    </a:ext>
                  </a:extLst>
                </a:gridCol>
                <a:gridCol w="714375">
                  <a:extLst>
                    <a:ext uri="{9D8B030D-6E8A-4147-A177-3AD203B41FA5}">
                      <a16:colId xmlns:a16="http://schemas.microsoft.com/office/drawing/2014/main" val="20004"/>
                    </a:ext>
                  </a:extLst>
                </a:gridCol>
                <a:gridCol w="660400">
                  <a:extLst>
                    <a:ext uri="{9D8B030D-6E8A-4147-A177-3AD203B41FA5}">
                      <a16:colId xmlns:a16="http://schemas.microsoft.com/office/drawing/2014/main" val="20005"/>
                    </a:ext>
                  </a:extLst>
                </a:gridCol>
                <a:gridCol w="631825">
                  <a:extLst>
                    <a:ext uri="{9D8B030D-6E8A-4147-A177-3AD203B41FA5}">
                      <a16:colId xmlns:a16="http://schemas.microsoft.com/office/drawing/2014/main" val="20006"/>
                    </a:ext>
                  </a:extLst>
                </a:gridCol>
                <a:gridCol w="739775">
                  <a:extLst>
                    <a:ext uri="{9D8B030D-6E8A-4147-A177-3AD203B41FA5}">
                      <a16:colId xmlns:a16="http://schemas.microsoft.com/office/drawing/2014/main" val="20007"/>
                    </a:ext>
                  </a:extLst>
                </a:gridCol>
                <a:gridCol w="738187">
                  <a:extLst>
                    <a:ext uri="{9D8B030D-6E8A-4147-A177-3AD203B41FA5}">
                      <a16:colId xmlns:a16="http://schemas.microsoft.com/office/drawing/2014/main" val="20008"/>
                    </a:ext>
                  </a:extLst>
                </a:gridCol>
                <a:gridCol w="615950">
                  <a:extLst>
                    <a:ext uri="{9D8B030D-6E8A-4147-A177-3AD203B41FA5}">
                      <a16:colId xmlns:a16="http://schemas.microsoft.com/office/drawing/2014/main" val="20009"/>
                    </a:ext>
                  </a:extLst>
                </a:gridCol>
                <a:gridCol w="614363">
                  <a:extLst>
                    <a:ext uri="{9D8B030D-6E8A-4147-A177-3AD203B41FA5}">
                      <a16:colId xmlns:a16="http://schemas.microsoft.com/office/drawing/2014/main" val="20010"/>
                    </a:ext>
                  </a:extLst>
                </a:gridCol>
              </a:tblGrid>
              <a:tr h="417557">
                <a:tc rowSpan="2">
                  <a:txBody>
                    <a:bodyPr/>
                    <a:lstStyle/>
                    <a:p>
                      <a:pPr marL="0" marR="0" lvl="0" indent="0" algn="just" defTabSz="914400" rtl="0" eaLnBrk="1" fontAlgn="base" latinLnBrk="0" hangingPunct="1">
                        <a:lnSpc>
                          <a:spcPct val="150000"/>
                        </a:lnSpc>
                        <a:spcBef>
                          <a:spcPct val="0"/>
                        </a:spcBef>
                        <a:spcAft>
                          <a:spcPct val="0"/>
                        </a:spcAft>
                        <a:buClrTx/>
                        <a:buSzTx/>
                        <a:buFontTx/>
                        <a:buNone/>
                        <a:tabLst/>
                      </a:pPr>
                      <a:endParaRPr kumimoji="0" lang="en-US" alt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91</a:t>
                      </a:r>
                      <a:r>
                        <a:rPr kumimoji="0" 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年</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gridSpan="2">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92</a:t>
                      </a:r>
                      <a:r>
                        <a:rPr kumimoji="0" 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年</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gridSpan="2">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93</a:t>
                      </a:r>
                      <a:r>
                        <a:rPr kumimoji="0" 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年</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gridSpan="2">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94</a:t>
                      </a:r>
                      <a:r>
                        <a:rPr kumimoji="0" 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年</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gridSpan="2">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95</a:t>
                      </a:r>
                      <a:r>
                        <a:rPr kumimoji="0" 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年</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extLst>
                  <a:ext uri="{0D108BD9-81ED-4DB2-BD59-A6C34878D82A}">
                    <a16:rowId xmlns:a16="http://schemas.microsoft.com/office/drawing/2014/main" val="10000"/>
                  </a:ext>
                </a:extLst>
              </a:tr>
              <a:tr h="731598">
                <a:tc vMerge="1">
                  <a:txBody>
                    <a:bodyPr/>
                    <a:lstStyle/>
                    <a:p>
                      <a:endParaRPr lang="zh-TW" altLang="en-US"/>
                    </a:p>
                  </a:txBody>
                  <a:tcPr/>
                </a:tc>
                <a:tc>
                  <a:txBody>
                    <a:bodyPr/>
                    <a:lstStyle/>
                    <a:p>
                      <a:pPr marL="0" marR="0" lvl="0" indent="0" algn="just" defTabSz="914400" rtl="0" eaLnBrk="1" fontAlgn="base" latinLnBrk="0" hangingPunct="1">
                        <a:lnSpc>
                          <a:spcPct val="150000"/>
                        </a:lnSpc>
                        <a:spcBef>
                          <a:spcPct val="0"/>
                        </a:spcBef>
                        <a:spcAft>
                          <a:spcPct val="0"/>
                        </a:spcAft>
                        <a:buClrTx/>
                        <a:buSzTx/>
                        <a:buFontTx/>
                        <a:buNone/>
                        <a:tabLst/>
                      </a:pPr>
                      <a:r>
                        <a:rPr kumimoji="0" 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一般個</a:t>
                      </a:r>
                      <a:r>
                        <a:rPr kumimoji="0" lang="en-US" alt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  </a:t>
                      </a:r>
                      <a:r>
                        <a:rPr kumimoji="0" 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案</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50000"/>
                        </a:lnSpc>
                        <a:spcBef>
                          <a:spcPct val="0"/>
                        </a:spcBef>
                        <a:spcAft>
                          <a:spcPct val="0"/>
                        </a:spcAft>
                        <a:buClrTx/>
                        <a:buSzTx/>
                        <a:buFontTx/>
                        <a:buNone/>
                        <a:tabLst/>
                      </a:pPr>
                      <a:r>
                        <a:rPr kumimoji="0" 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試辦</a:t>
                      </a:r>
                    </a:p>
                    <a:p>
                      <a:pPr marL="0" marR="0" lvl="0" indent="0" algn="just" defTabSz="914400" rtl="0" eaLnBrk="1" fontAlgn="base" latinLnBrk="0" hangingPunct="1">
                        <a:lnSpc>
                          <a:spcPct val="150000"/>
                        </a:lnSpc>
                        <a:spcBef>
                          <a:spcPct val="0"/>
                        </a:spcBef>
                        <a:spcAft>
                          <a:spcPct val="0"/>
                        </a:spcAft>
                        <a:buClrTx/>
                        <a:buSzTx/>
                        <a:buFontTx/>
                        <a:buNone/>
                        <a:tabLst/>
                      </a:pPr>
                      <a:r>
                        <a:rPr kumimoji="0" 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個案</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just" defTabSz="914400" rtl="0" eaLnBrk="1" fontAlgn="base" latinLnBrk="0" hangingPunct="1">
                        <a:lnSpc>
                          <a:spcPct val="150000"/>
                        </a:lnSpc>
                        <a:spcBef>
                          <a:spcPct val="0"/>
                        </a:spcBef>
                        <a:spcAft>
                          <a:spcPct val="0"/>
                        </a:spcAft>
                        <a:buClrTx/>
                        <a:buSzTx/>
                        <a:buFontTx/>
                        <a:buNone/>
                        <a:tabLst/>
                      </a:pPr>
                      <a:r>
                        <a:rPr kumimoji="0" 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一般</a:t>
                      </a:r>
                      <a:endParaRPr kumimoji="0" lang="en-US" alt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endParaRPr>
                    </a:p>
                    <a:p>
                      <a:pPr marL="0" marR="0" lvl="0" indent="0" algn="just" defTabSz="914400" rtl="0" eaLnBrk="1" fontAlgn="base" latinLnBrk="0" hangingPunct="1">
                        <a:lnSpc>
                          <a:spcPct val="150000"/>
                        </a:lnSpc>
                        <a:spcBef>
                          <a:spcPct val="0"/>
                        </a:spcBef>
                        <a:spcAft>
                          <a:spcPct val="0"/>
                        </a:spcAft>
                        <a:buClrTx/>
                        <a:buSzTx/>
                        <a:buFontTx/>
                        <a:buNone/>
                        <a:tabLst/>
                      </a:pPr>
                      <a:r>
                        <a:rPr kumimoji="0" 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個案</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50000"/>
                        </a:lnSpc>
                        <a:spcBef>
                          <a:spcPct val="0"/>
                        </a:spcBef>
                        <a:spcAft>
                          <a:spcPct val="0"/>
                        </a:spcAft>
                        <a:buClrTx/>
                        <a:buSzTx/>
                        <a:buFontTx/>
                        <a:buNone/>
                        <a:tabLst/>
                      </a:pPr>
                      <a:r>
                        <a:rPr kumimoji="0" 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試辦個</a:t>
                      </a:r>
                      <a:r>
                        <a:rPr kumimoji="0" lang="en-US" alt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   </a:t>
                      </a:r>
                      <a:r>
                        <a:rPr kumimoji="0" 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案</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just" defTabSz="914400" rtl="0" eaLnBrk="1" fontAlgn="base" latinLnBrk="0" hangingPunct="1">
                        <a:lnSpc>
                          <a:spcPct val="150000"/>
                        </a:lnSpc>
                        <a:spcBef>
                          <a:spcPct val="0"/>
                        </a:spcBef>
                        <a:spcAft>
                          <a:spcPct val="0"/>
                        </a:spcAft>
                        <a:buClrTx/>
                        <a:buSzTx/>
                        <a:buFontTx/>
                        <a:buNone/>
                        <a:tabLst/>
                      </a:pPr>
                      <a:r>
                        <a:rPr kumimoji="0" 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一般個案</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50000"/>
                        </a:lnSpc>
                        <a:spcBef>
                          <a:spcPct val="0"/>
                        </a:spcBef>
                        <a:spcAft>
                          <a:spcPct val="0"/>
                        </a:spcAft>
                        <a:buClrTx/>
                        <a:buSzTx/>
                        <a:buFontTx/>
                        <a:buNone/>
                        <a:tabLst/>
                      </a:pPr>
                      <a:r>
                        <a:rPr kumimoji="0" 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試辦個案</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just" defTabSz="914400" rtl="0" eaLnBrk="1" fontAlgn="base" latinLnBrk="0" hangingPunct="1">
                        <a:lnSpc>
                          <a:spcPct val="150000"/>
                        </a:lnSpc>
                        <a:spcBef>
                          <a:spcPct val="0"/>
                        </a:spcBef>
                        <a:spcAft>
                          <a:spcPct val="0"/>
                        </a:spcAft>
                        <a:buClrTx/>
                        <a:buSzTx/>
                        <a:buFontTx/>
                        <a:buNone/>
                        <a:tabLst/>
                      </a:pPr>
                      <a:r>
                        <a:rPr kumimoji="0" 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一般個案</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50000"/>
                        </a:lnSpc>
                        <a:spcBef>
                          <a:spcPct val="0"/>
                        </a:spcBef>
                        <a:spcAft>
                          <a:spcPct val="0"/>
                        </a:spcAft>
                        <a:buClrTx/>
                        <a:buSzTx/>
                        <a:buFontTx/>
                        <a:buNone/>
                        <a:tabLst/>
                      </a:pPr>
                      <a:r>
                        <a:rPr kumimoji="0" 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試辦</a:t>
                      </a:r>
                    </a:p>
                    <a:p>
                      <a:pPr marL="0" marR="0" lvl="0" indent="0" algn="just" defTabSz="914400" rtl="0" eaLnBrk="1" fontAlgn="base" latinLnBrk="0" hangingPunct="1">
                        <a:lnSpc>
                          <a:spcPct val="150000"/>
                        </a:lnSpc>
                        <a:spcBef>
                          <a:spcPct val="0"/>
                        </a:spcBef>
                        <a:spcAft>
                          <a:spcPct val="0"/>
                        </a:spcAft>
                        <a:buClrTx/>
                        <a:buSzTx/>
                        <a:buFontTx/>
                        <a:buNone/>
                        <a:tabLst/>
                      </a:pPr>
                      <a:r>
                        <a:rPr kumimoji="0" 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個案</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just" defTabSz="914400" rtl="0" eaLnBrk="1" fontAlgn="base" latinLnBrk="0" hangingPunct="1">
                        <a:lnSpc>
                          <a:spcPct val="150000"/>
                        </a:lnSpc>
                        <a:spcBef>
                          <a:spcPct val="0"/>
                        </a:spcBef>
                        <a:spcAft>
                          <a:spcPct val="0"/>
                        </a:spcAft>
                        <a:buClrTx/>
                        <a:buSzTx/>
                        <a:buFontTx/>
                        <a:buNone/>
                        <a:tabLst/>
                      </a:pPr>
                      <a:r>
                        <a:rPr kumimoji="0" 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一般個案</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50000"/>
                        </a:lnSpc>
                        <a:spcBef>
                          <a:spcPct val="0"/>
                        </a:spcBef>
                        <a:spcAft>
                          <a:spcPct val="0"/>
                        </a:spcAft>
                        <a:buClrTx/>
                        <a:buSzTx/>
                        <a:buFontTx/>
                        <a:buNone/>
                        <a:tabLst/>
                      </a:pPr>
                      <a:r>
                        <a:rPr kumimoji="0" 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試辦個案</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extLst>
                  <a:ext uri="{0D108BD9-81ED-4DB2-BD59-A6C34878D82A}">
                    <a16:rowId xmlns:a16="http://schemas.microsoft.com/office/drawing/2014/main" val="10001"/>
                  </a:ext>
                </a:extLst>
              </a:tr>
              <a:tr h="365799">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第</a:t>
                      </a:r>
                      <a:r>
                        <a:rPr kumimoji="0" lang="en-US" alt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0</a:t>
                      </a:r>
                      <a:r>
                        <a:rPr kumimoji="0" 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期</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95</a:t>
                      </a:r>
                      <a:r>
                        <a:rPr kumimoji="0" 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100</a:t>
                      </a:r>
                      <a:r>
                        <a:rPr kumimoji="0" 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99</a:t>
                      </a:r>
                      <a:r>
                        <a:rPr kumimoji="0" 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98</a:t>
                      </a:r>
                      <a:r>
                        <a:rPr kumimoji="0" 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98</a:t>
                      </a:r>
                      <a:r>
                        <a:rPr kumimoji="0" 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99</a:t>
                      </a:r>
                      <a:r>
                        <a:rPr kumimoji="0" 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99</a:t>
                      </a:r>
                      <a:r>
                        <a:rPr kumimoji="0" 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100</a:t>
                      </a:r>
                      <a:r>
                        <a:rPr kumimoji="0" 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99</a:t>
                      </a:r>
                      <a:r>
                        <a:rPr kumimoji="0" 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99</a:t>
                      </a:r>
                      <a:r>
                        <a:rPr kumimoji="0" 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extLst>
                  <a:ext uri="{0D108BD9-81ED-4DB2-BD59-A6C34878D82A}">
                    <a16:rowId xmlns:a16="http://schemas.microsoft.com/office/drawing/2014/main" val="10002"/>
                  </a:ext>
                </a:extLst>
              </a:tr>
              <a:tr h="365799">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第</a:t>
                      </a:r>
                      <a:r>
                        <a:rPr kumimoji="0" lang="en-US" alt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1</a:t>
                      </a:r>
                      <a:r>
                        <a:rPr kumimoji="0" 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期</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92</a:t>
                      </a:r>
                      <a:r>
                        <a:rPr kumimoji="0" 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94</a:t>
                      </a:r>
                      <a:r>
                        <a:rPr kumimoji="0" 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97</a:t>
                      </a:r>
                      <a:r>
                        <a:rPr kumimoji="0" 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98</a:t>
                      </a:r>
                      <a:r>
                        <a:rPr kumimoji="0" 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96</a:t>
                      </a:r>
                      <a:r>
                        <a:rPr kumimoji="0" 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98</a:t>
                      </a:r>
                      <a:r>
                        <a:rPr kumimoji="0" 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98</a:t>
                      </a:r>
                      <a:r>
                        <a:rPr kumimoji="0" 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99</a:t>
                      </a:r>
                      <a:r>
                        <a:rPr kumimoji="0" 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99</a:t>
                      </a:r>
                      <a:r>
                        <a:rPr kumimoji="0" 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99</a:t>
                      </a:r>
                      <a:r>
                        <a:rPr kumimoji="0" 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extLst>
                  <a:ext uri="{0D108BD9-81ED-4DB2-BD59-A6C34878D82A}">
                    <a16:rowId xmlns:a16="http://schemas.microsoft.com/office/drawing/2014/main" val="10003"/>
                  </a:ext>
                </a:extLst>
              </a:tr>
              <a:tr h="365799">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第</a:t>
                      </a:r>
                      <a:r>
                        <a:rPr kumimoji="0" lang="en-US" alt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2</a:t>
                      </a:r>
                      <a:r>
                        <a:rPr kumimoji="0" 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期</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85</a:t>
                      </a:r>
                      <a:r>
                        <a:rPr kumimoji="0" 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91</a:t>
                      </a:r>
                      <a:r>
                        <a:rPr kumimoji="0" 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90</a:t>
                      </a:r>
                      <a:r>
                        <a:rPr kumimoji="0" 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93</a:t>
                      </a:r>
                      <a:r>
                        <a:rPr kumimoji="0" 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92</a:t>
                      </a:r>
                      <a:r>
                        <a:rPr kumimoji="0" 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95</a:t>
                      </a:r>
                      <a:r>
                        <a:rPr kumimoji="0" 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96</a:t>
                      </a:r>
                      <a:r>
                        <a:rPr kumimoji="0" 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96</a:t>
                      </a:r>
                      <a:r>
                        <a:rPr kumimoji="0" 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98</a:t>
                      </a:r>
                      <a:r>
                        <a:rPr kumimoji="0" 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99</a:t>
                      </a:r>
                      <a:r>
                        <a:rPr kumimoji="0" 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extLst>
                  <a:ext uri="{0D108BD9-81ED-4DB2-BD59-A6C34878D82A}">
                    <a16:rowId xmlns:a16="http://schemas.microsoft.com/office/drawing/2014/main" val="10004"/>
                  </a:ext>
                </a:extLst>
              </a:tr>
              <a:tr h="365799">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第</a:t>
                      </a:r>
                      <a:r>
                        <a:rPr kumimoji="0" lang="en-US" alt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3</a:t>
                      </a:r>
                      <a:r>
                        <a:rPr kumimoji="0" 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期</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60</a:t>
                      </a:r>
                      <a:r>
                        <a:rPr kumimoji="0" 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63</a:t>
                      </a:r>
                      <a:r>
                        <a:rPr kumimoji="0" 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66</a:t>
                      </a:r>
                      <a:r>
                        <a:rPr kumimoji="0" 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72</a:t>
                      </a:r>
                      <a:r>
                        <a:rPr kumimoji="0" 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77</a:t>
                      </a:r>
                      <a:r>
                        <a:rPr kumimoji="0" 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77</a:t>
                      </a:r>
                      <a:r>
                        <a:rPr kumimoji="0" 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84</a:t>
                      </a:r>
                      <a:r>
                        <a:rPr kumimoji="0" 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86</a:t>
                      </a:r>
                      <a:r>
                        <a:rPr kumimoji="0" 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93</a:t>
                      </a:r>
                      <a:r>
                        <a:rPr kumimoji="0" 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96</a:t>
                      </a:r>
                      <a:r>
                        <a:rPr kumimoji="0" 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extLst>
                  <a:ext uri="{0D108BD9-81ED-4DB2-BD59-A6C34878D82A}">
                    <a16:rowId xmlns:a16="http://schemas.microsoft.com/office/drawing/2014/main" val="10005"/>
                  </a:ext>
                </a:extLst>
              </a:tr>
              <a:tr h="365799">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第</a:t>
                      </a:r>
                      <a:r>
                        <a:rPr kumimoji="0" lang="en-US" alt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4</a:t>
                      </a:r>
                      <a:r>
                        <a:rPr kumimoji="0" 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期</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32</a:t>
                      </a:r>
                      <a:r>
                        <a:rPr kumimoji="0" 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31</a:t>
                      </a:r>
                      <a:r>
                        <a:rPr kumimoji="0" 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27</a:t>
                      </a:r>
                      <a:r>
                        <a:rPr kumimoji="0" 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8</a:t>
                      </a:r>
                      <a:r>
                        <a:rPr kumimoji="0" 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34</a:t>
                      </a:r>
                      <a:r>
                        <a:rPr kumimoji="0" 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30</a:t>
                      </a:r>
                      <a:r>
                        <a:rPr kumimoji="0" 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41</a:t>
                      </a:r>
                      <a:r>
                        <a:rPr kumimoji="0" 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47</a:t>
                      </a:r>
                      <a:r>
                        <a:rPr kumimoji="0" 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67</a:t>
                      </a:r>
                      <a:r>
                        <a:rPr kumimoji="0" 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US" alt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62</a:t>
                      </a:r>
                      <a:r>
                        <a:rPr kumimoji="0" lang="zh-TW" sz="1600" b="0" i="0" u="none" strike="noStrike" cap="none" normalizeH="0" baseline="0" dirty="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extLst>
                  <a:ext uri="{0D108BD9-81ED-4DB2-BD59-A6C34878D82A}">
                    <a16:rowId xmlns:a16="http://schemas.microsoft.com/office/drawing/2014/main" val="10006"/>
                  </a:ext>
                </a:extLst>
              </a:tr>
            </a:tbl>
          </a:graphicData>
        </a:graphic>
      </p:graphicFrame>
      <p:sp>
        <p:nvSpPr>
          <p:cNvPr id="30815" name="文字方塊 4">
            <a:extLst>
              <a:ext uri="{FF2B5EF4-FFF2-40B4-BE49-F238E27FC236}">
                <a16:creationId xmlns:a16="http://schemas.microsoft.com/office/drawing/2014/main" id="{6FA9148A-A5A8-A6C0-5C53-6FAAF9B5941E}"/>
              </a:ext>
            </a:extLst>
          </p:cNvPr>
          <p:cNvSpPr txBox="1">
            <a:spLocks noChangeArrowheads="1"/>
          </p:cNvSpPr>
          <p:nvPr/>
        </p:nvSpPr>
        <p:spPr bwMode="auto">
          <a:xfrm>
            <a:off x="1000125" y="5457825"/>
            <a:ext cx="74295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sz="2000">
                <a:ea typeface="標楷體" panose="03000509000000000000" pitchFamily="65" charset="-120"/>
                <a:cs typeface="Times New Roman" panose="02020603050405020304" pitchFamily="18" charset="0"/>
              </a:rPr>
              <a:t>註：</a:t>
            </a:r>
            <a:r>
              <a:rPr lang="en-US" altLang="zh-TW" sz="2000">
                <a:ea typeface="標楷體" panose="03000509000000000000" pitchFamily="65" charset="-120"/>
                <a:cs typeface="Times New Roman" panose="02020603050405020304" pitchFamily="18" charset="0"/>
              </a:rPr>
              <a:t>2008</a:t>
            </a:r>
            <a:r>
              <a:rPr lang="zh-TW" altLang="en-US" sz="2000">
                <a:ea typeface="標楷體" panose="03000509000000000000" pitchFamily="65" charset="-120"/>
                <a:cs typeface="Times New Roman" panose="02020603050405020304" pitchFamily="18" charset="0"/>
              </a:rPr>
              <a:t>年台大賴美淑教授研究乳癌方案五年效益評估</a:t>
            </a:r>
          </a:p>
        </p:txBody>
      </p:sp>
      <p:sp>
        <p:nvSpPr>
          <p:cNvPr id="30816" name="Rectangle 3">
            <a:extLst>
              <a:ext uri="{FF2B5EF4-FFF2-40B4-BE49-F238E27FC236}">
                <a16:creationId xmlns:a16="http://schemas.microsoft.com/office/drawing/2014/main" id="{FEEBD0E0-682C-12CC-AE88-E17D7CE51564}"/>
              </a:ext>
            </a:extLst>
          </p:cNvPr>
          <p:cNvSpPr>
            <a:spLocks noGrp="1" noChangeArrowheads="1"/>
          </p:cNvSpPr>
          <p:nvPr>
            <p:ph type="title"/>
          </p:nvPr>
        </p:nvSpPr>
        <p:spPr>
          <a:xfrm>
            <a:off x="838200" y="214313"/>
            <a:ext cx="7772400" cy="769937"/>
          </a:xfrm>
        </p:spPr>
        <p:txBody>
          <a:bodyPr/>
          <a:lstStyle/>
          <a:p>
            <a:pPr eaLnBrk="1" hangingPunct="1"/>
            <a:r>
              <a:rPr lang="zh-TW" altLang="en-US" b="1">
                <a:latin typeface="標楷體" panose="03000509000000000000" pitchFamily="65" charset="-120"/>
                <a:ea typeface="標楷體" panose="03000509000000000000" pitchFamily="65" charset="-120"/>
              </a:rPr>
              <a:t>執行成果</a:t>
            </a:r>
            <a:r>
              <a:rPr lang="en-US" altLang="zh-TW" b="1">
                <a:latin typeface="標楷體" panose="03000509000000000000" pitchFamily="65" charset="-120"/>
                <a:ea typeface="標楷體" panose="03000509000000000000" pitchFamily="65" charset="-120"/>
              </a:rPr>
              <a:t>-</a:t>
            </a:r>
            <a:r>
              <a:rPr lang="zh-TW" altLang="en-US" b="1">
                <a:latin typeface="標楷體" panose="03000509000000000000" pitchFamily="65" charset="-120"/>
                <a:ea typeface="標楷體" panose="03000509000000000000" pitchFamily="65" charset="-120"/>
              </a:rPr>
              <a:t>乳癌方案</a:t>
            </a:r>
            <a:r>
              <a:rPr lang="en-US" altLang="zh-TW" b="1">
                <a:latin typeface="標楷體" panose="03000509000000000000" pitchFamily="65" charset="-120"/>
                <a:ea typeface="標楷體" panose="03000509000000000000" pitchFamily="65" charset="-120"/>
              </a:rPr>
              <a:t>(2)</a:t>
            </a:r>
            <a:endParaRPr lang="zh-TW" altLang="en-US" b="1">
              <a:latin typeface="標楷體" panose="03000509000000000000" pitchFamily="65" charset="-120"/>
              <a:ea typeface="標楷體" panose="03000509000000000000" pitchFamily="65" charset="-120"/>
            </a:endParaRPr>
          </a:p>
        </p:txBody>
      </p:sp>
      <p:sp>
        <p:nvSpPr>
          <p:cNvPr id="6" name="矩形 5">
            <a:extLst>
              <a:ext uri="{FF2B5EF4-FFF2-40B4-BE49-F238E27FC236}">
                <a16:creationId xmlns:a16="http://schemas.microsoft.com/office/drawing/2014/main" id="{2F80CC1F-3455-DF16-9851-7983B8880733}"/>
              </a:ext>
            </a:extLst>
          </p:cNvPr>
          <p:cNvSpPr/>
          <p:nvPr/>
        </p:nvSpPr>
        <p:spPr>
          <a:xfrm>
            <a:off x="357188" y="4357688"/>
            <a:ext cx="8358187" cy="85725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30818" name="Text Box 2">
            <a:extLst>
              <a:ext uri="{FF2B5EF4-FFF2-40B4-BE49-F238E27FC236}">
                <a16:creationId xmlns:a16="http://schemas.microsoft.com/office/drawing/2014/main" id="{219B68BD-0782-35F2-91F9-1AF6D10819D4}"/>
              </a:ext>
            </a:extLst>
          </p:cNvPr>
          <p:cNvSpPr txBox="1">
            <a:spLocks noChangeArrowheads="1"/>
          </p:cNvSpPr>
          <p:nvPr/>
        </p:nvSpPr>
        <p:spPr bwMode="auto">
          <a:xfrm>
            <a:off x="928688" y="1785938"/>
            <a:ext cx="66436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buClr>
                <a:srgbClr val="0000CC"/>
              </a:buClr>
            </a:pPr>
            <a:r>
              <a:rPr lang="zh-TW" altLang="en-US" sz="2800">
                <a:ea typeface="標楷體" panose="03000509000000000000" pitchFamily="65" charset="-120"/>
                <a:cs typeface="Times New Roman" panose="02020603050405020304" pitchFamily="18" charset="0"/>
              </a:rPr>
              <a:t>第</a:t>
            </a:r>
            <a:r>
              <a:rPr lang="en-US" altLang="zh-TW" sz="2800">
                <a:ea typeface="標楷體" panose="03000509000000000000" pitchFamily="65" charset="-120"/>
                <a:cs typeface="Times New Roman" panose="02020603050405020304" pitchFamily="18" charset="0"/>
              </a:rPr>
              <a:t>2-3</a:t>
            </a:r>
            <a:r>
              <a:rPr lang="zh-TW" altLang="en-US" sz="2800">
                <a:ea typeface="標楷體" panose="03000509000000000000" pitchFamily="65" charset="-120"/>
                <a:cs typeface="Times New Roman" panose="02020603050405020304" pitchFamily="18" charset="0"/>
              </a:rPr>
              <a:t>期參與方案者存活率較一般個案高</a:t>
            </a:r>
            <a:r>
              <a:rPr lang="zh-TW" altLang="en-US" sz="2800" b="1">
                <a:ea typeface="標楷體" panose="03000509000000000000" pitchFamily="65" charset="-120"/>
                <a:cs typeface="Times New Roman" panose="02020603050405020304" pitchFamily="18" charset="0"/>
              </a:rPr>
              <a:t>   </a:t>
            </a:r>
          </a:p>
        </p:txBody>
      </p:sp>
      <p:sp>
        <p:nvSpPr>
          <p:cNvPr id="8" name="投影片編號版面配置區 5">
            <a:extLst>
              <a:ext uri="{FF2B5EF4-FFF2-40B4-BE49-F238E27FC236}">
                <a16:creationId xmlns:a16="http://schemas.microsoft.com/office/drawing/2014/main" id="{3E9390EA-FDF1-B6CD-0C60-6AFC8DAFA97A}"/>
              </a:ext>
            </a:extLst>
          </p:cNvPr>
          <p:cNvSpPr>
            <a:spLocks noGrp="1"/>
          </p:cNvSpPr>
          <p:nvPr>
            <p:ph type="sldNum" sz="quarter" idx="12"/>
          </p:nvPr>
        </p:nvSpPr>
        <p:spPr>
          <a:xfrm>
            <a:off x="6553200" y="6248400"/>
            <a:ext cx="1905000" cy="457200"/>
          </a:xfrm>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AE690B4A-CAEF-4D7B-9925-FD34E3D98784}" type="slidenum">
              <a:rPr kumimoji="0" lang="en-US" altLang="zh-TW" sz="1400">
                <a:cs typeface="Times New Roman" panose="02020603050405020304" pitchFamily="18" charset="0"/>
              </a:rPr>
              <a:pPr eaLnBrk="1" hangingPunct="1"/>
              <a:t>27</a:t>
            </a:fld>
            <a:endParaRPr kumimoji="0" lang="en-US" altLang="zh-TW" sz="1400">
              <a:cs typeface="Times New Roman" panose="02020603050405020304" pitchFamily="18"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 Box 3">
            <a:extLst>
              <a:ext uri="{FF2B5EF4-FFF2-40B4-BE49-F238E27FC236}">
                <a16:creationId xmlns:a16="http://schemas.microsoft.com/office/drawing/2014/main" id="{DD098880-0037-F8AB-0FAC-029EC3E5B4F5}"/>
              </a:ext>
            </a:extLst>
          </p:cNvPr>
          <p:cNvSpPr txBox="1">
            <a:spLocks noChangeArrowheads="1"/>
          </p:cNvSpPr>
          <p:nvPr/>
        </p:nvSpPr>
        <p:spPr bwMode="auto">
          <a:xfrm>
            <a:off x="428625" y="2000250"/>
            <a:ext cx="8572500" cy="4894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buFont typeface="Wingdings" panose="05000000000000000000" pitchFamily="2" charset="2"/>
              <a:buChar char="Ø"/>
            </a:pPr>
            <a:r>
              <a:rPr lang="zh-TW" altLang="en-US" sz="2600">
                <a:ea typeface="標楷體" panose="03000509000000000000" pitchFamily="65" charset="-120"/>
                <a:cs typeface="Times New Roman" panose="02020603050405020304" pitchFamily="18" charset="0"/>
              </a:rPr>
              <a:t>整體照護人數及照護率呈現上升的趨勢。</a:t>
            </a:r>
            <a:endParaRPr lang="en-US" altLang="zh-TW" sz="2600">
              <a:ea typeface="標楷體" panose="03000509000000000000" pitchFamily="65" charset="-120"/>
              <a:cs typeface="Times New Roman" panose="02020603050405020304" pitchFamily="18" charset="0"/>
            </a:endParaRPr>
          </a:p>
          <a:p>
            <a:pPr eaLnBrk="1" hangingPunct="1">
              <a:buFont typeface="Wingdings" panose="05000000000000000000" pitchFamily="2" charset="2"/>
              <a:buChar char="Ø"/>
            </a:pPr>
            <a:r>
              <a:rPr lang="zh-TW" altLang="en-US" sz="2600">
                <a:ea typeface="標楷體" panose="03000509000000000000" pitchFamily="65" charset="-120"/>
                <a:cs typeface="Times New Roman" panose="02020603050405020304" pitchFamily="18" charset="0"/>
              </a:rPr>
              <a:t>治療指引遵循率，參與方案者均高於未參與者</a:t>
            </a:r>
            <a:r>
              <a:rPr lang="zh-TW" altLang="en-US" sz="2600">
                <a:latin typeface="新細明體" panose="02020500000000000000" pitchFamily="18" charset="-120"/>
                <a:ea typeface="標楷體" panose="03000509000000000000" pitchFamily="65" charset="-120"/>
                <a:cs typeface="Times New Roman" panose="02020603050405020304" pitchFamily="18" charset="0"/>
              </a:rPr>
              <a:t>，</a:t>
            </a:r>
            <a:r>
              <a:rPr lang="zh-TW" altLang="en-US" sz="2600">
                <a:ea typeface="標楷體" panose="03000509000000000000" pitchFamily="65" charset="-120"/>
                <a:cs typeface="Times New Roman" panose="02020603050405020304" pitchFamily="18" charset="0"/>
              </a:rPr>
              <a:t> </a:t>
            </a:r>
            <a:endParaRPr lang="en-US" altLang="zh-TW" sz="2600">
              <a:ea typeface="標楷體" panose="03000509000000000000" pitchFamily="65" charset="-120"/>
              <a:cs typeface="Times New Roman" panose="02020603050405020304" pitchFamily="18" charset="0"/>
            </a:endParaRPr>
          </a:p>
          <a:p>
            <a:pPr eaLnBrk="1" hangingPunct="1"/>
            <a:r>
              <a:rPr lang="zh-TW" altLang="en-US" sz="2600">
                <a:ea typeface="標楷體" panose="03000509000000000000" pitchFamily="65" charset="-120"/>
                <a:cs typeface="Times New Roman" panose="02020603050405020304" pitchFamily="18" charset="0"/>
              </a:rPr>
              <a:t>   其中糖尿病最重要指標</a:t>
            </a:r>
            <a:r>
              <a:rPr lang="en-US" altLang="zh-TW" sz="2600">
                <a:ea typeface="標楷體" panose="03000509000000000000" pitchFamily="65" charset="-120"/>
                <a:cs typeface="Times New Roman" panose="02020603050405020304" pitchFamily="18" charset="0"/>
              </a:rPr>
              <a:t>HBA1C</a:t>
            </a:r>
            <a:r>
              <a:rPr lang="zh-TW" altLang="en-US" sz="2600">
                <a:ea typeface="標楷體" panose="03000509000000000000" pitchFamily="65" charset="-120"/>
                <a:cs typeface="Times New Roman" panose="02020603050405020304" pitchFamily="18" charset="0"/>
              </a:rPr>
              <a:t>之執行率已達百分之百</a:t>
            </a:r>
            <a:r>
              <a:rPr lang="zh-TW" altLang="en-US" sz="2600">
                <a:latin typeface="標楷體" panose="03000509000000000000" pitchFamily="65" charset="-120"/>
                <a:ea typeface="標楷體" panose="03000509000000000000" pitchFamily="65" charset="-120"/>
                <a:cs typeface="Times New Roman" panose="02020603050405020304" pitchFamily="18" charset="0"/>
              </a:rPr>
              <a:t>。</a:t>
            </a:r>
            <a:endParaRPr lang="en-US" altLang="zh-TW" sz="2600">
              <a:latin typeface="標楷體" panose="03000509000000000000" pitchFamily="65" charset="-120"/>
              <a:ea typeface="標楷體" panose="03000509000000000000" pitchFamily="65" charset="-120"/>
              <a:cs typeface="Times New Roman" panose="02020603050405020304" pitchFamily="18" charset="0"/>
            </a:endParaRPr>
          </a:p>
          <a:p>
            <a:pPr eaLnBrk="1" hangingPunct="1">
              <a:buFont typeface="Wingdings" panose="05000000000000000000" pitchFamily="2" charset="2"/>
              <a:buChar char="Ø"/>
            </a:pPr>
            <a:r>
              <a:rPr lang="zh-TW" altLang="en-US" sz="2600">
                <a:ea typeface="標楷體" panose="03000509000000000000" pitchFamily="65" charset="-120"/>
                <a:cs typeface="Times New Roman" panose="02020603050405020304" pitchFamily="18" charset="0"/>
              </a:rPr>
              <a:t>結核病方案成效良好，照護率高達</a:t>
            </a:r>
            <a:r>
              <a:rPr lang="en-US" altLang="zh-TW" sz="2600">
                <a:ea typeface="標楷體" panose="03000509000000000000" pitchFamily="65" charset="-120"/>
                <a:cs typeface="Times New Roman" panose="02020603050405020304" pitchFamily="18" charset="0"/>
              </a:rPr>
              <a:t>92%</a:t>
            </a:r>
            <a:r>
              <a:rPr lang="zh-TW" altLang="en-US" sz="2600">
                <a:ea typeface="標楷體" panose="03000509000000000000" pitchFamily="65" charset="-120"/>
                <a:cs typeface="Times New Roman" panose="02020603050405020304" pitchFamily="18" charset="0"/>
              </a:rPr>
              <a:t>，於</a:t>
            </a:r>
            <a:r>
              <a:rPr lang="en-US" altLang="zh-TW" sz="2600">
                <a:ea typeface="標楷體" panose="03000509000000000000" pitchFamily="65" charset="-120"/>
                <a:cs typeface="Times New Roman" panose="02020603050405020304" pitchFamily="18" charset="0"/>
              </a:rPr>
              <a:t>97</a:t>
            </a:r>
            <a:r>
              <a:rPr lang="zh-TW" altLang="en-US" sz="2600">
                <a:ea typeface="標楷體" panose="03000509000000000000" pitchFamily="65" charset="-120"/>
                <a:cs typeface="Times New Roman" panose="02020603050405020304" pitchFamily="18" charset="0"/>
              </a:rPr>
              <a:t>年</a:t>
            </a:r>
            <a:r>
              <a:rPr lang="en-US" altLang="zh-TW" sz="2600">
                <a:ea typeface="標楷體" panose="03000509000000000000" pitchFamily="65" charset="-120"/>
                <a:cs typeface="Times New Roman" panose="02020603050405020304" pitchFamily="18" charset="0"/>
              </a:rPr>
              <a:t>1</a:t>
            </a:r>
            <a:r>
              <a:rPr lang="zh-TW" altLang="en-US" sz="2600">
                <a:ea typeface="標楷體" panose="03000509000000000000" pitchFamily="65" charset="-120"/>
                <a:cs typeface="Times New Roman" panose="02020603050405020304" pitchFamily="18" charset="0"/>
              </a:rPr>
              <a:t>月</a:t>
            </a:r>
            <a:r>
              <a:rPr lang="en-US" altLang="zh-TW" sz="2600">
                <a:ea typeface="標楷體" panose="03000509000000000000" pitchFamily="65" charset="-120"/>
                <a:cs typeface="Times New Roman" panose="02020603050405020304" pitchFamily="18" charset="0"/>
              </a:rPr>
              <a:t>1</a:t>
            </a:r>
            <a:r>
              <a:rPr lang="zh-TW" altLang="en-US" sz="2600">
                <a:ea typeface="標楷體" panose="03000509000000000000" pitchFamily="65" charset="-120"/>
                <a:cs typeface="Times New Roman" panose="02020603050405020304" pitchFamily="18" charset="0"/>
              </a:rPr>
              <a:t>日 </a:t>
            </a:r>
            <a:endParaRPr lang="en-US" altLang="zh-TW" sz="2600">
              <a:ea typeface="標楷體" panose="03000509000000000000" pitchFamily="65" charset="-120"/>
              <a:cs typeface="Times New Roman" panose="02020603050405020304" pitchFamily="18" charset="0"/>
            </a:endParaRPr>
          </a:p>
          <a:p>
            <a:pPr eaLnBrk="1" hangingPunct="1"/>
            <a:r>
              <a:rPr lang="en-US" altLang="zh-TW" sz="2600">
                <a:ea typeface="標楷體" panose="03000509000000000000" pitchFamily="65" charset="-120"/>
                <a:cs typeface="Times New Roman" panose="02020603050405020304" pitchFamily="18" charset="0"/>
              </a:rPr>
              <a:t>   </a:t>
            </a:r>
            <a:r>
              <a:rPr lang="zh-TW" altLang="en-US" sz="2600">
                <a:ea typeface="標楷體" panose="03000509000000000000" pitchFamily="65" charset="-120"/>
                <a:cs typeface="Times New Roman" panose="02020603050405020304" pitchFamily="18" charset="0"/>
              </a:rPr>
              <a:t>導入支付標準。</a:t>
            </a:r>
            <a:endParaRPr lang="en-US" altLang="zh-TW" sz="2600">
              <a:latin typeface="標楷體" panose="03000509000000000000" pitchFamily="65" charset="-120"/>
              <a:ea typeface="標楷體" panose="03000509000000000000" pitchFamily="65" charset="-120"/>
              <a:cs typeface="Times New Roman" panose="02020603050405020304" pitchFamily="18" charset="0"/>
            </a:endParaRPr>
          </a:p>
          <a:p>
            <a:pPr eaLnBrk="1" hangingPunct="1">
              <a:buFont typeface="Wingdings" panose="05000000000000000000" pitchFamily="2" charset="2"/>
              <a:buChar char="Ø"/>
            </a:pPr>
            <a:r>
              <a:rPr lang="zh-TW" altLang="en-US" sz="2600">
                <a:latin typeface="標楷體" panose="03000509000000000000" pitchFamily="65" charset="-120"/>
                <a:ea typeface="標楷體" panose="03000509000000000000" pitchFamily="65" charset="-120"/>
                <a:cs typeface="Times New Roman" panose="02020603050405020304" pitchFamily="18" charset="0"/>
              </a:rPr>
              <a:t>糖尿病方案：</a:t>
            </a:r>
            <a:endParaRPr lang="en-US" altLang="zh-TW" sz="2600">
              <a:latin typeface="標楷體" panose="03000509000000000000" pitchFamily="65" charset="-120"/>
              <a:ea typeface="標楷體" panose="03000509000000000000" pitchFamily="65" charset="-120"/>
              <a:cs typeface="Times New Roman" panose="02020603050405020304" pitchFamily="18" charset="0"/>
            </a:endParaRPr>
          </a:p>
          <a:p>
            <a:pPr eaLnBrk="1" hangingPunct="1"/>
            <a:r>
              <a:rPr lang="zh-TW" altLang="en-US" sz="2600">
                <a:latin typeface="標楷體" panose="03000509000000000000" pitchFamily="65" charset="-120"/>
                <a:ea typeface="標楷體" panose="03000509000000000000" pitchFamily="65" charset="-120"/>
                <a:cs typeface="Times New Roman" panose="02020603050405020304" pitchFamily="18" charset="0"/>
              </a:rPr>
              <a:t>結果面指標</a:t>
            </a:r>
            <a:r>
              <a:rPr lang="en-US" altLang="zh-TW" sz="2600">
                <a:latin typeface="標楷體" panose="03000509000000000000" pitchFamily="65" charset="-120"/>
                <a:ea typeface="標楷體" panose="03000509000000000000" pitchFamily="65" charset="-120"/>
                <a:cs typeface="Times New Roman" panose="02020603050405020304" pitchFamily="18" charset="0"/>
              </a:rPr>
              <a:t>HbA1C</a:t>
            </a:r>
            <a:r>
              <a:rPr lang="zh-TW" altLang="en-US" sz="2600">
                <a:latin typeface="標楷體" panose="03000509000000000000" pitchFamily="65" charset="-120"/>
                <a:ea typeface="標楷體" panose="03000509000000000000" pitchFamily="65" charset="-120"/>
                <a:cs typeface="Times New Roman" panose="02020603050405020304" pitchFamily="18" charset="0"/>
              </a:rPr>
              <a:t>及</a:t>
            </a:r>
            <a:r>
              <a:rPr lang="en-US" altLang="zh-TW" sz="2600">
                <a:latin typeface="標楷體" panose="03000509000000000000" pitchFamily="65" charset="-120"/>
                <a:ea typeface="標楷體" panose="03000509000000000000" pitchFamily="65" charset="-120"/>
                <a:cs typeface="Times New Roman" panose="02020603050405020304" pitchFamily="18" charset="0"/>
              </a:rPr>
              <a:t>LDL</a:t>
            </a:r>
            <a:r>
              <a:rPr lang="zh-TW" altLang="en-US" sz="2600">
                <a:latin typeface="標楷體" panose="03000509000000000000" pitchFamily="65" charset="-120"/>
                <a:ea typeface="標楷體" panose="03000509000000000000" pitchFamily="65" charset="-120"/>
                <a:cs typeface="Times New Roman" panose="02020603050405020304" pitchFamily="18" charset="0"/>
              </a:rPr>
              <a:t>良率的病人占率增加，不良率的</a:t>
            </a:r>
            <a:endParaRPr lang="en-US" altLang="zh-TW" sz="2600">
              <a:latin typeface="標楷體" panose="03000509000000000000" pitchFamily="65" charset="-120"/>
              <a:ea typeface="標楷體" panose="03000509000000000000" pitchFamily="65" charset="-120"/>
              <a:cs typeface="Times New Roman" panose="02020603050405020304" pitchFamily="18" charset="0"/>
            </a:endParaRPr>
          </a:p>
          <a:p>
            <a:pPr eaLnBrk="1" hangingPunct="1"/>
            <a:r>
              <a:rPr lang="zh-TW" altLang="en-US" sz="2600">
                <a:latin typeface="標楷體" panose="03000509000000000000" pitchFamily="65" charset="-120"/>
                <a:ea typeface="標楷體" panose="03000509000000000000" pitchFamily="65" charset="-120"/>
                <a:cs typeface="Times New Roman" panose="02020603050405020304" pitchFamily="18" charset="0"/>
              </a:rPr>
              <a:t>病人占率也顯著下降。如</a:t>
            </a:r>
            <a:r>
              <a:rPr lang="en-US" altLang="zh-TW" sz="2600">
                <a:latin typeface="標楷體" panose="03000509000000000000" pitchFamily="65" charset="-120"/>
                <a:ea typeface="標楷體" panose="03000509000000000000" pitchFamily="65" charset="-120"/>
                <a:cs typeface="Times New Roman" panose="02020603050405020304" pitchFamily="18" charset="0"/>
              </a:rPr>
              <a:t>HBA1C</a:t>
            </a:r>
            <a:r>
              <a:rPr lang="zh-TW" altLang="en-US" sz="2600">
                <a:latin typeface="標楷體" panose="03000509000000000000" pitchFamily="65" charset="-120"/>
                <a:ea typeface="標楷體" panose="03000509000000000000" pitchFamily="65" charset="-120"/>
                <a:cs typeface="Times New Roman" panose="02020603050405020304" pitchFamily="18" charset="0"/>
              </a:rPr>
              <a:t>＜</a:t>
            </a:r>
            <a:r>
              <a:rPr lang="en-US" altLang="zh-TW" sz="2600">
                <a:latin typeface="標楷體" panose="03000509000000000000" pitchFamily="65" charset="-120"/>
                <a:ea typeface="標楷體" panose="03000509000000000000" pitchFamily="65" charset="-120"/>
                <a:cs typeface="Times New Roman" panose="02020603050405020304" pitchFamily="18" charset="0"/>
              </a:rPr>
              <a:t>7%(</a:t>
            </a:r>
            <a:r>
              <a:rPr lang="zh-TW" altLang="en-US" sz="2600">
                <a:latin typeface="標楷體" panose="03000509000000000000" pitchFamily="65" charset="-120"/>
                <a:ea typeface="標楷體" panose="03000509000000000000" pitchFamily="65" charset="-120"/>
                <a:cs typeface="Times New Roman" panose="02020603050405020304" pitchFamily="18" charset="0"/>
              </a:rPr>
              <a:t>控制良好率</a:t>
            </a:r>
            <a:r>
              <a:rPr lang="en-US" altLang="zh-TW" sz="2600">
                <a:latin typeface="標楷體" panose="03000509000000000000" pitchFamily="65" charset="-120"/>
                <a:ea typeface="標楷體" panose="03000509000000000000" pitchFamily="65" charset="-120"/>
                <a:cs typeface="Times New Roman" panose="02020603050405020304" pitchFamily="18" charset="0"/>
              </a:rPr>
              <a:t>) </a:t>
            </a:r>
            <a:r>
              <a:rPr lang="zh-TW" altLang="en-US" sz="2600">
                <a:latin typeface="標楷體" panose="03000509000000000000" pitchFamily="65" charset="-120"/>
                <a:ea typeface="標楷體" panose="03000509000000000000" pitchFamily="65" charset="-120"/>
                <a:cs typeface="Times New Roman" panose="02020603050405020304" pitchFamily="18" charset="0"/>
              </a:rPr>
              <a:t>個案占率由</a:t>
            </a:r>
            <a:r>
              <a:rPr lang="en-US" altLang="zh-TW" sz="2600">
                <a:latin typeface="標楷體" panose="03000509000000000000" pitchFamily="65" charset="-120"/>
                <a:ea typeface="標楷體" panose="03000509000000000000" pitchFamily="65" charset="-120"/>
                <a:cs typeface="Times New Roman" panose="02020603050405020304" pitchFamily="18" charset="0"/>
              </a:rPr>
              <a:t>94-96</a:t>
            </a:r>
            <a:r>
              <a:rPr lang="zh-TW" altLang="en-US" sz="2600">
                <a:latin typeface="標楷體" panose="03000509000000000000" pitchFamily="65" charset="-120"/>
                <a:ea typeface="標楷體" panose="03000509000000000000" pitchFamily="65" charset="-120"/>
                <a:cs typeface="Times New Roman" panose="02020603050405020304" pitchFamily="18" charset="0"/>
              </a:rPr>
              <a:t>年平均</a:t>
            </a:r>
            <a:r>
              <a:rPr lang="en-US" altLang="zh-TW" sz="2600">
                <a:latin typeface="標楷體" panose="03000509000000000000" pitchFamily="65" charset="-120"/>
                <a:ea typeface="標楷體" panose="03000509000000000000" pitchFamily="65" charset="-120"/>
                <a:cs typeface="Times New Roman" panose="02020603050405020304" pitchFamily="18" charset="0"/>
              </a:rPr>
              <a:t>25.5%</a:t>
            </a:r>
            <a:r>
              <a:rPr lang="zh-TW" altLang="en-US" sz="2600">
                <a:latin typeface="標楷體" panose="03000509000000000000" pitchFamily="65" charset="-120"/>
                <a:ea typeface="標楷體" panose="03000509000000000000" pitchFamily="65" charset="-120"/>
                <a:cs typeface="Times New Roman" panose="02020603050405020304" pitchFamily="18" charset="0"/>
              </a:rPr>
              <a:t>增加至</a:t>
            </a:r>
            <a:r>
              <a:rPr lang="en-US" altLang="zh-TW" sz="2600">
                <a:latin typeface="標楷體" panose="03000509000000000000" pitchFamily="65" charset="-120"/>
                <a:ea typeface="標楷體" panose="03000509000000000000" pitchFamily="65" charset="-120"/>
                <a:cs typeface="Times New Roman" panose="02020603050405020304" pitchFamily="18" charset="0"/>
              </a:rPr>
              <a:t>34.6%</a:t>
            </a:r>
            <a:r>
              <a:rPr lang="zh-TW" altLang="en-US" sz="2600">
                <a:latin typeface="標楷體" panose="03000509000000000000" pitchFamily="65" charset="-120"/>
                <a:ea typeface="標楷體" panose="03000509000000000000" pitchFamily="65" charset="-120"/>
                <a:cs typeface="Times New Roman" panose="02020603050405020304" pitchFamily="18" charset="0"/>
              </a:rPr>
              <a:t> ，增加</a:t>
            </a:r>
            <a:r>
              <a:rPr lang="en-US" altLang="zh-TW" sz="2600">
                <a:latin typeface="標楷體" panose="03000509000000000000" pitchFamily="65" charset="-120"/>
                <a:ea typeface="標楷體" panose="03000509000000000000" pitchFamily="65" charset="-120"/>
                <a:cs typeface="Times New Roman" panose="02020603050405020304" pitchFamily="18" charset="0"/>
              </a:rPr>
              <a:t>9.1</a:t>
            </a:r>
            <a:r>
              <a:rPr lang="zh-TW" altLang="en-US" sz="2600">
                <a:latin typeface="標楷體" panose="03000509000000000000" pitchFamily="65" charset="-120"/>
                <a:ea typeface="標楷體" panose="03000509000000000000" pitchFamily="65" charset="-120"/>
                <a:cs typeface="Times New Roman" panose="02020603050405020304" pitchFamily="18" charset="0"/>
              </a:rPr>
              <a:t>個百分點</a:t>
            </a:r>
            <a:r>
              <a:rPr lang="en-US" altLang="zh-TW" sz="2600">
                <a:latin typeface="標楷體" panose="03000509000000000000" pitchFamily="65" charset="-120"/>
                <a:ea typeface="標楷體" panose="03000509000000000000" pitchFamily="65" charset="-120"/>
                <a:cs typeface="Times New Roman" panose="02020603050405020304" pitchFamily="18" charset="0"/>
              </a:rPr>
              <a:t>(</a:t>
            </a:r>
            <a:r>
              <a:rPr lang="zh-TW" altLang="en-US" sz="2600">
                <a:latin typeface="標楷體" panose="03000509000000000000" pitchFamily="65" charset="-120"/>
                <a:ea typeface="標楷體" panose="03000509000000000000" pitchFamily="65" charset="-120"/>
                <a:cs typeface="Times New Roman" panose="02020603050405020304" pitchFamily="18" charset="0"/>
              </a:rPr>
              <a:t>增加超過</a:t>
            </a:r>
            <a:r>
              <a:rPr lang="en-US" altLang="zh-TW" sz="2600">
                <a:latin typeface="標楷體" panose="03000509000000000000" pitchFamily="65" charset="-120"/>
                <a:ea typeface="標楷體" panose="03000509000000000000" pitchFamily="65" charset="-120"/>
                <a:cs typeface="Times New Roman" panose="02020603050405020304" pitchFamily="18" charset="0"/>
              </a:rPr>
              <a:t>3</a:t>
            </a:r>
            <a:r>
              <a:rPr lang="zh-TW" altLang="en-US" sz="2600">
                <a:latin typeface="標楷體" panose="03000509000000000000" pitchFamily="65" charset="-120"/>
                <a:ea typeface="標楷體" panose="03000509000000000000" pitchFamily="65" charset="-120"/>
                <a:cs typeface="Times New Roman" panose="02020603050405020304" pitchFamily="18" charset="0"/>
              </a:rPr>
              <a:t>成 </a:t>
            </a:r>
            <a:r>
              <a:rPr lang="en-US" altLang="zh-TW" sz="2600">
                <a:latin typeface="標楷體" panose="03000509000000000000" pitchFamily="65" charset="-120"/>
                <a:ea typeface="標楷體" panose="03000509000000000000" pitchFamily="65" charset="-120"/>
                <a:cs typeface="Times New Roman" panose="02020603050405020304" pitchFamily="18" charset="0"/>
              </a:rPr>
              <a:t>9.1/25.5=36%)</a:t>
            </a:r>
            <a:r>
              <a:rPr lang="zh-TW" altLang="en-US" sz="2600">
                <a:latin typeface="標楷體" panose="03000509000000000000" pitchFamily="65" charset="-120"/>
                <a:ea typeface="標楷體" panose="03000509000000000000" pitchFamily="65" charset="-120"/>
                <a:cs typeface="Times New Roman" panose="02020603050405020304" pitchFamily="18" charset="0"/>
              </a:rPr>
              <a:t>。</a:t>
            </a:r>
            <a:endParaRPr lang="en-US" altLang="zh-TW" sz="2600">
              <a:latin typeface="標楷體" panose="03000509000000000000" pitchFamily="65" charset="-120"/>
              <a:ea typeface="標楷體" panose="03000509000000000000" pitchFamily="65" charset="-120"/>
              <a:cs typeface="Times New Roman" panose="02020603050405020304" pitchFamily="18" charset="0"/>
            </a:endParaRPr>
          </a:p>
          <a:p>
            <a:pPr eaLnBrk="1" hangingPunct="1"/>
            <a:r>
              <a:rPr lang="zh-TW" altLang="en-US" sz="2600">
                <a:latin typeface="標楷體" panose="03000509000000000000" pitchFamily="65" charset="-120"/>
                <a:ea typeface="標楷體" panose="03000509000000000000" pitchFamily="65" charset="-120"/>
                <a:cs typeface="Times New Roman" panose="02020603050405020304" pitchFamily="18" charset="0"/>
              </a:rPr>
              <a:t>。</a:t>
            </a:r>
            <a:endParaRPr lang="en-US" altLang="zh-TW" sz="2600">
              <a:latin typeface="標楷體" panose="03000509000000000000" pitchFamily="65" charset="-120"/>
              <a:ea typeface="標楷體" panose="03000509000000000000" pitchFamily="65" charset="-120"/>
              <a:cs typeface="Times New Roman" panose="02020603050405020304" pitchFamily="18" charset="0"/>
            </a:endParaRPr>
          </a:p>
          <a:p>
            <a:pPr eaLnBrk="1" hangingPunct="1">
              <a:buFont typeface="Wingdings" panose="05000000000000000000" pitchFamily="2" charset="2"/>
              <a:buChar char="Ø"/>
            </a:pPr>
            <a:endParaRPr lang="en-US" altLang="zh-TW" sz="2600">
              <a:latin typeface="標楷體" panose="03000509000000000000" pitchFamily="65" charset="-120"/>
              <a:ea typeface="標楷體" panose="03000509000000000000" pitchFamily="65" charset="-120"/>
              <a:cs typeface="Times New Roman" panose="02020603050405020304" pitchFamily="18" charset="0"/>
            </a:endParaRPr>
          </a:p>
        </p:txBody>
      </p:sp>
      <p:sp>
        <p:nvSpPr>
          <p:cNvPr id="31747" name="Rectangle 4">
            <a:extLst>
              <a:ext uri="{FF2B5EF4-FFF2-40B4-BE49-F238E27FC236}">
                <a16:creationId xmlns:a16="http://schemas.microsoft.com/office/drawing/2014/main" id="{264F67DE-1637-B743-0D73-609485FB19CC}"/>
              </a:ext>
            </a:extLst>
          </p:cNvPr>
          <p:cNvSpPr>
            <a:spLocks noGrp="1" noChangeArrowheads="1"/>
          </p:cNvSpPr>
          <p:nvPr>
            <p:ph type="title"/>
          </p:nvPr>
        </p:nvSpPr>
        <p:spPr>
          <a:xfrm>
            <a:off x="685800" y="642938"/>
            <a:ext cx="7772400" cy="1143000"/>
          </a:xfrm>
        </p:spPr>
        <p:txBody>
          <a:bodyPr/>
          <a:lstStyle/>
          <a:p>
            <a:r>
              <a:rPr lang="zh-TW" altLang="en-US" sz="4000" b="1">
                <a:latin typeface="標楷體" panose="03000509000000000000" pitchFamily="65" charset="-120"/>
                <a:ea typeface="標楷體" panose="03000509000000000000" pitchFamily="65" charset="-120"/>
              </a:rPr>
              <a:t>成效總結</a:t>
            </a:r>
            <a:r>
              <a:rPr lang="en-US" altLang="zh-TW" sz="4000" b="1">
                <a:latin typeface="標楷體" panose="03000509000000000000" pitchFamily="65" charset="-120"/>
                <a:ea typeface="標楷體" panose="03000509000000000000" pitchFamily="65" charset="-120"/>
              </a:rPr>
              <a:t>(1)</a:t>
            </a:r>
            <a:endParaRPr lang="zh-TW" altLang="en-US" sz="4000" b="1">
              <a:latin typeface="標楷體" panose="03000509000000000000" pitchFamily="65" charset="-120"/>
              <a:ea typeface="標楷體" panose="03000509000000000000" pitchFamily="65" charset="-120"/>
            </a:endParaRPr>
          </a:p>
        </p:txBody>
      </p:sp>
      <p:sp>
        <p:nvSpPr>
          <p:cNvPr id="8" name="投影片編號版面配置區 2">
            <a:extLst>
              <a:ext uri="{FF2B5EF4-FFF2-40B4-BE49-F238E27FC236}">
                <a16:creationId xmlns:a16="http://schemas.microsoft.com/office/drawing/2014/main" id="{1909431F-444E-6ABE-B6E3-60817D87C906}"/>
              </a:ext>
            </a:extLst>
          </p:cNvPr>
          <p:cNvSpPr>
            <a:spLocks noGrp="1"/>
          </p:cNvSpPr>
          <p:nvPr>
            <p:ph type="sldNum" sz="quarter" idx="12"/>
          </p:nvPr>
        </p:nvSpPr>
        <p:spPr>
          <a:xfrm>
            <a:off x="7745413" y="6237288"/>
            <a:ext cx="711200" cy="334962"/>
          </a:xfrm>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128A31BA-3862-4CD2-A42C-0CDC869018CB}" type="slidenum">
              <a:rPr kumimoji="0" lang="en-US" altLang="zh-TW" sz="1400">
                <a:solidFill>
                  <a:srgbClr val="000000"/>
                </a:solidFill>
                <a:cs typeface="Times New Roman" panose="02020603050405020304" pitchFamily="18" charset="0"/>
              </a:rPr>
              <a:pPr eaLnBrk="1" hangingPunct="1"/>
              <a:t>28</a:t>
            </a:fld>
            <a:endParaRPr kumimoji="0" lang="en-US" altLang="zh-TW" sz="1400">
              <a:solidFill>
                <a:srgbClr val="000000"/>
              </a:solidFill>
              <a:cs typeface="Times New Roman" panose="02020603050405020304" pitchFamily="18" charset="0"/>
            </a:endParaRPr>
          </a:p>
        </p:txBody>
      </p:sp>
    </p:spTree>
  </p:cSld>
  <p:clrMapOvr>
    <a:masterClrMapping/>
  </p:clrMapOvr>
  <p:transition spd="med"/>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 Box 3">
            <a:extLst>
              <a:ext uri="{FF2B5EF4-FFF2-40B4-BE49-F238E27FC236}">
                <a16:creationId xmlns:a16="http://schemas.microsoft.com/office/drawing/2014/main" id="{62AD6821-A519-D4D9-1FBE-03A482A2D064}"/>
              </a:ext>
            </a:extLst>
          </p:cNvPr>
          <p:cNvSpPr txBox="1">
            <a:spLocks noChangeArrowheads="1"/>
          </p:cNvSpPr>
          <p:nvPr/>
        </p:nvSpPr>
        <p:spPr bwMode="auto">
          <a:xfrm>
            <a:off x="428625" y="2000250"/>
            <a:ext cx="8286750" cy="4094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65113" indent="-265113"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buFont typeface="Wingdings" panose="05000000000000000000" pitchFamily="2" charset="2"/>
              <a:buChar char="Ø"/>
            </a:pPr>
            <a:r>
              <a:rPr lang="zh-TW" altLang="en-US" sz="2600">
                <a:latin typeface="標楷體" panose="03000509000000000000" pitchFamily="65" charset="-120"/>
                <a:ea typeface="標楷體" panose="03000509000000000000" pitchFamily="65" charset="-120"/>
                <a:cs typeface="Times New Roman" panose="02020603050405020304" pitchFamily="18" charset="0"/>
              </a:rPr>
              <a:t>氣喘方案：</a:t>
            </a:r>
            <a:endParaRPr lang="en-US" altLang="zh-TW" sz="2600">
              <a:latin typeface="標楷體" panose="03000509000000000000" pitchFamily="65" charset="-120"/>
              <a:ea typeface="標楷體" panose="03000509000000000000" pitchFamily="65" charset="-120"/>
              <a:cs typeface="Times New Roman" panose="02020603050405020304" pitchFamily="18" charset="0"/>
            </a:endParaRPr>
          </a:p>
          <a:p>
            <a:pPr eaLnBrk="1" hangingPunct="1">
              <a:buFont typeface="Arial" panose="020B0604020202020204" pitchFamily="34" charset="0"/>
              <a:buChar char="•"/>
            </a:pPr>
            <a:r>
              <a:rPr lang="zh-TW" altLang="en-US" sz="2600">
                <a:latin typeface="標楷體" panose="03000509000000000000" pitchFamily="65" charset="-120"/>
                <a:ea typeface="標楷體" panose="03000509000000000000" pitchFamily="65" charset="-120"/>
                <a:cs typeface="Times New Roman" panose="02020603050405020304" pitchFamily="18" charset="0"/>
              </a:rPr>
              <a:t>參與方案者因照護良好門診次數逐年下降，由</a:t>
            </a:r>
            <a:r>
              <a:rPr lang="en-US" altLang="zh-TW" sz="2600">
                <a:latin typeface="標楷體" panose="03000509000000000000" pitchFamily="65" charset="-120"/>
                <a:ea typeface="標楷體" panose="03000509000000000000" pitchFamily="65" charset="-120"/>
                <a:cs typeface="Times New Roman" panose="02020603050405020304" pitchFamily="18" charset="0"/>
              </a:rPr>
              <a:t>93</a:t>
            </a:r>
            <a:r>
              <a:rPr lang="zh-TW" altLang="en-US" sz="2600">
                <a:latin typeface="標楷體" panose="03000509000000000000" pitchFamily="65" charset="-120"/>
                <a:ea typeface="標楷體" panose="03000509000000000000" pitchFamily="65" charset="-120"/>
                <a:cs typeface="Times New Roman" panose="02020603050405020304" pitchFamily="18" charset="0"/>
              </a:rPr>
              <a:t>年</a:t>
            </a:r>
            <a:r>
              <a:rPr lang="en-US" altLang="zh-TW" sz="2600">
                <a:latin typeface="標楷體" panose="03000509000000000000" pitchFamily="65" charset="-120"/>
                <a:ea typeface="標楷體" panose="03000509000000000000" pitchFamily="65" charset="-120"/>
                <a:cs typeface="Times New Roman" panose="02020603050405020304" pitchFamily="18" charset="0"/>
              </a:rPr>
              <a:t>9.47</a:t>
            </a:r>
            <a:r>
              <a:rPr lang="zh-TW" altLang="en-US" sz="2600">
                <a:latin typeface="標楷體" panose="03000509000000000000" pitchFamily="65" charset="-120"/>
                <a:ea typeface="標楷體" panose="03000509000000000000" pitchFamily="65" charset="-120"/>
                <a:cs typeface="Times New Roman" panose="02020603050405020304" pitchFamily="18" charset="0"/>
              </a:rPr>
              <a:t>次降至</a:t>
            </a:r>
            <a:r>
              <a:rPr lang="en-US" altLang="zh-TW" sz="2600">
                <a:latin typeface="標楷體" panose="03000509000000000000" pitchFamily="65" charset="-120"/>
                <a:ea typeface="標楷體" panose="03000509000000000000" pitchFamily="65" charset="-120"/>
                <a:cs typeface="Times New Roman" panose="02020603050405020304" pitchFamily="18" charset="0"/>
              </a:rPr>
              <a:t>97</a:t>
            </a:r>
            <a:r>
              <a:rPr lang="zh-TW" altLang="en-US" sz="2600">
                <a:latin typeface="標楷體" panose="03000509000000000000" pitchFamily="65" charset="-120"/>
                <a:ea typeface="標楷體" panose="03000509000000000000" pitchFamily="65" charset="-120"/>
                <a:cs typeface="Times New Roman" panose="02020603050405020304" pitchFamily="18" charset="0"/>
              </a:rPr>
              <a:t>年</a:t>
            </a:r>
            <a:r>
              <a:rPr lang="en-US" altLang="zh-TW" sz="2600">
                <a:latin typeface="標楷體" panose="03000509000000000000" pitchFamily="65" charset="-120"/>
                <a:ea typeface="標楷體" panose="03000509000000000000" pitchFamily="65" charset="-120"/>
                <a:cs typeface="Times New Roman" panose="02020603050405020304" pitchFamily="18" charset="0"/>
              </a:rPr>
              <a:t>5.8</a:t>
            </a:r>
            <a:r>
              <a:rPr lang="zh-TW" altLang="en-US" sz="2600">
                <a:latin typeface="標楷體" panose="03000509000000000000" pitchFamily="65" charset="-120"/>
                <a:ea typeface="標楷體" panose="03000509000000000000" pitchFamily="65" charset="-120"/>
                <a:cs typeface="Times New Roman" panose="02020603050405020304" pitchFamily="18" charset="0"/>
              </a:rPr>
              <a:t>次</a:t>
            </a:r>
            <a:r>
              <a:rPr lang="en-US" altLang="zh-TW" sz="2600">
                <a:latin typeface="標楷體" panose="03000509000000000000" pitchFamily="65" charset="-120"/>
                <a:ea typeface="標楷體" panose="03000509000000000000" pitchFamily="65" charset="-120"/>
                <a:cs typeface="Times New Roman" panose="02020603050405020304" pitchFamily="18" charset="0"/>
              </a:rPr>
              <a:t>(</a:t>
            </a:r>
            <a:r>
              <a:rPr lang="zh-TW" altLang="en-US" sz="2600">
                <a:latin typeface="標楷體" panose="03000509000000000000" pitchFamily="65" charset="-120"/>
                <a:ea typeface="標楷體" panose="03000509000000000000" pitchFamily="65" charset="-120"/>
                <a:cs typeface="Times New Roman" panose="02020603050405020304" pitchFamily="18" charset="0"/>
              </a:rPr>
              <a:t>減少</a:t>
            </a:r>
            <a:r>
              <a:rPr lang="en-US" altLang="zh-TW" sz="2600">
                <a:latin typeface="標楷體" panose="03000509000000000000" pitchFamily="65" charset="-120"/>
                <a:ea typeface="標楷體" panose="03000509000000000000" pitchFamily="65" charset="-120"/>
                <a:cs typeface="Times New Roman" panose="02020603050405020304" pitchFamily="18" charset="0"/>
              </a:rPr>
              <a:t>39%)</a:t>
            </a:r>
            <a:r>
              <a:rPr lang="zh-TW" altLang="en-US" sz="2600">
                <a:latin typeface="新細明體" panose="02020500000000000000" pitchFamily="18" charset="-120"/>
                <a:ea typeface="標楷體" panose="03000509000000000000" pitchFamily="65" charset="-120"/>
                <a:cs typeface="Times New Roman" panose="02020603050405020304" pitchFamily="18" charset="0"/>
              </a:rPr>
              <a:t>，年平均減少</a:t>
            </a:r>
            <a:r>
              <a:rPr lang="zh-TW" altLang="en-US" sz="2600">
                <a:latin typeface="標楷體" panose="03000509000000000000" pitchFamily="65" charset="-120"/>
                <a:ea typeface="標楷體" panose="03000509000000000000" pitchFamily="65" charset="-120"/>
                <a:cs typeface="Times New Roman" panose="02020603050405020304" pitchFamily="18" charset="0"/>
              </a:rPr>
              <a:t>達</a:t>
            </a:r>
            <a:r>
              <a:rPr lang="en-US" altLang="zh-TW" sz="2600">
                <a:latin typeface="標楷體" panose="03000509000000000000" pitchFamily="65" charset="-120"/>
                <a:ea typeface="標楷體" panose="03000509000000000000" pitchFamily="65" charset="-120"/>
                <a:cs typeface="Times New Roman" panose="02020603050405020304" pitchFamily="18" charset="0"/>
              </a:rPr>
              <a:t>7.8%</a:t>
            </a:r>
            <a:r>
              <a:rPr lang="zh-TW" altLang="en-US" sz="2600">
                <a:latin typeface="標楷體" panose="03000509000000000000" pitchFamily="65" charset="-120"/>
                <a:ea typeface="標楷體" panose="03000509000000000000" pitchFamily="65" charset="-120"/>
                <a:cs typeface="Times New Roman" panose="02020603050405020304" pitchFamily="18" charset="0"/>
              </a:rPr>
              <a:t>。</a:t>
            </a:r>
            <a:endParaRPr lang="en-US" altLang="zh-TW" sz="2600">
              <a:latin typeface="標楷體" panose="03000509000000000000" pitchFamily="65" charset="-120"/>
              <a:ea typeface="標楷體" panose="03000509000000000000" pitchFamily="65" charset="-120"/>
              <a:cs typeface="Times New Roman" panose="02020603050405020304" pitchFamily="18" charset="0"/>
            </a:endParaRPr>
          </a:p>
          <a:p>
            <a:pPr eaLnBrk="1" hangingPunct="1">
              <a:buFont typeface="Arial" panose="020B0604020202020204" pitchFamily="34" charset="0"/>
              <a:buChar char="•"/>
            </a:pPr>
            <a:r>
              <a:rPr lang="zh-TW" altLang="en-US" sz="2600">
                <a:latin typeface="標楷體" panose="03000509000000000000" pitchFamily="65" charset="-120"/>
                <a:ea typeface="標楷體" panose="03000509000000000000" pitchFamily="65" charset="-120"/>
                <a:cs typeface="Times New Roman" panose="02020603050405020304" pitchFamily="18" charset="0"/>
              </a:rPr>
              <a:t>參與方案者較一般氣喘病人之急診及住院次數減少。</a:t>
            </a:r>
          </a:p>
          <a:p>
            <a:pPr eaLnBrk="1" hangingPunct="1">
              <a:buFont typeface="Wingdings" panose="05000000000000000000" pitchFamily="2" charset="2"/>
              <a:buChar char="Ø"/>
            </a:pPr>
            <a:r>
              <a:rPr lang="zh-TW" altLang="en-US" sz="2600">
                <a:latin typeface="標楷體" panose="03000509000000000000" pitchFamily="65" charset="-120"/>
                <a:ea typeface="標楷體" panose="03000509000000000000" pitchFamily="65" charset="-120"/>
                <a:cs typeface="Times New Roman" panose="02020603050405020304" pitchFamily="18" charset="0"/>
              </a:rPr>
              <a:t>乳癌方案：參與方案者在照護品質高於一般個案</a:t>
            </a:r>
            <a:r>
              <a:rPr lang="zh-TW" altLang="en-US" sz="2600">
                <a:latin typeface="新細明體" panose="02020500000000000000" pitchFamily="18" charset="-120"/>
                <a:ea typeface="標楷體" panose="03000509000000000000" pitchFamily="65" charset="-120"/>
                <a:cs typeface="Times New Roman" panose="02020603050405020304" pitchFamily="18" charset="0"/>
              </a:rPr>
              <a:t>，在第</a:t>
            </a:r>
            <a:r>
              <a:rPr lang="en-US" altLang="zh-TW" sz="2600">
                <a:latin typeface="新細明體" panose="02020500000000000000" pitchFamily="18" charset="-120"/>
                <a:ea typeface="標楷體" panose="03000509000000000000" pitchFamily="65" charset="-120"/>
                <a:cs typeface="Times New Roman" panose="02020603050405020304" pitchFamily="18" charset="0"/>
              </a:rPr>
              <a:t>2-3</a:t>
            </a:r>
            <a:r>
              <a:rPr lang="zh-TW" altLang="en-US" sz="2600">
                <a:latin typeface="新細明體" panose="02020500000000000000" pitchFamily="18" charset="-120"/>
                <a:ea typeface="標楷體" panose="03000509000000000000" pitchFamily="65" charset="-120"/>
                <a:cs typeface="Times New Roman" panose="02020603050405020304" pitchFamily="18" charset="0"/>
              </a:rPr>
              <a:t>期癌症</a:t>
            </a:r>
            <a:r>
              <a:rPr lang="zh-TW" altLang="en-US" sz="2600">
                <a:latin typeface="標楷體" panose="03000509000000000000" pitchFamily="65" charset="-120"/>
                <a:ea typeface="標楷體" panose="03000509000000000000" pitchFamily="65" charset="-120"/>
                <a:cs typeface="Times New Roman" panose="02020603050405020304" pitchFamily="18" charset="0"/>
              </a:rPr>
              <a:t>存活率高於一般個案。</a:t>
            </a:r>
          </a:p>
          <a:p>
            <a:pPr eaLnBrk="1" hangingPunct="1">
              <a:buFont typeface="Wingdings" panose="05000000000000000000" pitchFamily="2" charset="2"/>
              <a:buChar char="Ø"/>
            </a:pPr>
            <a:r>
              <a:rPr lang="zh-TW" altLang="en-US" sz="2600">
                <a:latin typeface="標楷體" panose="03000509000000000000" pitchFamily="65" charset="-120"/>
                <a:ea typeface="標楷體" panose="03000509000000000000" pitchFamily="65" charset="-120"/>
                <a:cs typeface="Times New Roman" panose="02020603050405020304" pitchFamily="18" charset="0"/>
              </a:rPr>
              <a:t>高血壓方案：參與方案者約有</a:t>
            </a:r>
            <a:r>
              <a:rPr lang="en-US" altLang="zh-TW" sz="2600">
                <a:latin typeface="標楷體" panose="03000509000000000000" pitchFamily="65" charset="-120"/>
                <a:ea typeface="標楷體" panose="03000509000000000000" pitchFamily="65" charset="-120"/>
                <a:cs typeface="Times New Roman" panose="02020603050405020304" pitchFamily="18" charset="0"/>
              </a:rPr>
              <a:t>50%</a:t>
            </a:r>
            <a:r>
              <a:rPr lang="zh-TW" altLang="en-US" sz="2600">
                <a:latin typeface="標楷體" panose="03000509000000000000" pitchFamily="65" charset="-120"/>
                <a:ea typeface="標楷體" panose="03000509000000000000" pitchFamily="65" charset="-120"/>
                <a:cs typeface="Times New Roman" panose="02020603050405020304" pitchFamily="18" charset="0"/>
              </a:rPr>
              <a:t>個案已獲改善，原本血壓異常患者，</a:t>
            </a:r>
            <a:r>
              <a:rPr lang="en-US" altLang="zh-TW" sz="2600">
                <a:latin typeface="標楷體" panose="03000509000000000000" pitchFamily="65" charset="-120"/>
                <a:ea typeface="標楷體" panose="03000509000000000000" pitchFamily="65" charset="-120"/>
                <a:cs typeface="Times New Roman" panose="02020603050405020304" pitchFamily="18" charset="0"/>
              </a:rPr>
              <a:t>47.35%</a:t>
            </a:r>
            <a:r>
              <a:rPr lang="zh-TW" altLang="en-US" sz="2600">
                <a:latin typeface="標楷體" panose="03000509000000000000" pitchFamily="65" charset="-120"/>
                <a:ea typeface="標楷體" panose="03000509000000000000" pitchFamily="65" charset="-120"/>
                <a:cs typeface="Times New Roman" panose="02020603050405020304" pitchFamily="18" charset="0"/>
              </a:rPr>
              <a:t>及</a:t>
            </a:r>
            <a:r>
              <a:rPr lang="en-US" altLang="zh-TW" sz="2600">
                <a:latin typeface="標楷體" panose="03000509000000000000" pitchFamily="65" charset="-120"/>
                <a:ea typeface="標楷體" panose="03000509000000000000" pitchFamily="65" charset="-120"/>
                <a:cs typeface="Times New Roman" panose="02020603050405020304" pitchFamily="18" charset="0"/>
              </a:rPr>
              <a:t>50.15%</a:t>
            </a:r>
            <a:r>
              <a:rPr lang="zh-TW" altLang="en-US" sz="2600">
                <a:latin typeface="標楷體" panose="03000509000000000000" pitchFamily="65" charset="-120"/>
                <a:ea typeface="標楷體" panose="03000509000000000000" pitchFamily="65" charset="-120"/>
                <a:cs typeface="Times New Roman" panose="02020603050405020304" pitchFamily="18" charset="0"/>
              </a:rPr>
              <a:t>個案下降至收縮壓</a:t>
            </a:r>
            <a:r>
              <a:rPr lang="en-US" altLang="zh-TW" sz="2600">
                <a:latin typeface="標楷體" panose="03000509000000000000" pitchFamily="65" charset="-120"/>
                <a:ea typeface="標楷體" panose="03000509000000000000" pitchFamily="65" charset="-120"/>
                <a:cs typeface="Times New Roman" panose="02020603050405020304" pitchFamily="18" charset="0"/>
              </a:rPr>
              <a:t>140mmHg</a:t>
            </a:r>
            <a:r>
              <a:rPr lang="zh-TW" altLang="en-US" sz="2600">
                <a:latin typeface="標楷體" panose="03000509000000000000" pitchFamily="65" charset="-120"/>
                <a:ea typeface="標楷體" panose="03000509000000000000" pitchFamily="65" charset="-120"/>
                <a:cs typeface="Times New Roman" panose="02020603050405020304" pitchFamily="18" charset="0"/>
              </a:rPr>
              <a:t>及舒張壓</a:t>
            </a:r>
            <a:r>
              <a:rPr lang="en-US" altLang="zh-TW" sz="2600">
                <a:latin typeface="標楷體" panose="03000509000000000000" pitchFamily="65" charset="-120"/>
                <a:ea typeface="標楷體" panose="03000509000000000000" pitchFamily="65" charset="-120"/>
                <a:cs typeface="Times New Roman" panose="02020603050405020304" pitchFamily="18" charset="0"/>
              </a:rPr>
              <a:t>90mmHg</a:t>
            </a:r>
            <a:r>
              <a:rPr lang="zh-TW" altLang="en-US" sz="2600">
                <a:latin typeface="標楷體" panose="03000509000000000000" pitchFamily="65" charset="-120"/>
                <a:ea typeface="標楷體" panose="03000509000000000000" pitchFamily="65" charset="-120"/>
                <a:cs typeface="Times New Roman" panose="02020603050405020304" pitchFamily="18" charset="0"/>
              </a:rPr>
              <a:t>之下。</a:t>
            </a:r>
          </a:p>
          <a:p>
            <a:pPr eaLnBrk="1" hangingPunct="1">
              <a:buFont typeface="Wingdings" panose="05000000000000000000" pitchFamily="2" charset="2"/>
              <a:buChar char="Ø"/>
            </a:pPr>
            <a:endParaRPr lang="en-US" altLang="zh-TW" sz="2600">
              <a:latin typeface="標楷體" panose="03000509000000000000" pitchFamily="65" charset="-120"/>
              <a:ea typeface="標楷體" panose="03000509000000000000" pitchFamily="65" charset="-120"/>
              <a:cs typeface="Times New Roman" panose="02020603050405020304" pitchFamily="18" charset="0"/>
            </a:endParaRPr>
          </a:p>
        </p:txBody>
      </p:sp>
      <p:sp>
        <p:nvSpPr>
          <p:cNvPr id="32771" name="Rectangle 4">
            <a:extLst>
              <a:ext uri="{FF2B5EF4-FFF2-40B4-BE49-F238E27FC236}">
                <a16:creationId xmlns:a16="http://schemas.microsoft.com/office/drawing/2014/main" id="{0579932E-86F7-69CD-3401-20ABB0FB5FCA}"/>
              </a:ext>
            </a:extLst>
          </p:cNvPr>
          <p:cNvSpPr>
            <a:spLocks noGrp="1" noChangeArrowheads="1"/>
          </p:cNvSpPr>
          <p:nvPr>
            <p:ph type="title"/>
          </p:nvPr>
        </p:nvSpPr>
        <p:spPr>
          <a:xfrm>
            <a:off x="685800" y="642938"/>
            <a:ext cx="7772400" cy="1143000"/>
          </a:xfrm>
        </p:spPr>
        <p:txBody>
          <a:bodyPr/>
          <a:lstStyle/>
          <a:p>
            <a:r>
              <a:rPr lang="zh-TW" altLang="en-US" sz="4000" b="1">
                <a:latin typeface="標楷體" panose="03000509000000000000" pitchFamily="65" charset="-120"/>
                <a:ea typeface="標楷體" panose="03000509000000000000" pitchFamily="65" charset="-120"/>
              </a:rPr>
              <a:t>成效總結</a:t>
            </a:r>
            <a:r>
              <a:rPr lang="en-US" altLang="zh-TW" sz="4000" b="1">
                <a:latin typeface="標楷體" panose="03000509000000000000" pitchFamily="65" charset="-120"/>
                <a:ea typeface="標楷體" panose="03000509000000000000" pitchFamily="65" charset="-120"/>
              </a:rPr>
              <a:t>(2)</a:t>
            </a:r>
            <a:endParaRPr lang="zh-TW" altLang="en-US" sz="4000" b="1">
              <a:latin typeface="標楷體" panose="03000509000000000000" pitchFamily="65" charset="-120"/>
              <a:ea typeface="標楷體" panose="03000509000000000000" pitchFamily="65" charset="-120"/>
            </a:endParaRPr>
          </a:p>
        </p:txBody>
      </p:sp>
      <p:sp>
        <p:nvSpPr>
          <p:cNvPr id="8" name="投影片編號版面配置區 2">
            <a:extLst>
              <a:ext uri="{FF2B5EF4-FFF2-40B4-BE49-F238E27FC236}">
                <a16:creationId xmlns:a16="http://schemas.microsoft.com/office/drawing/2014/main" id="{04C9947D-A5C2-D227-B43E-F605C2224305}"/>
              </a:ext>
            </a:extLst>
          </p:cNvPr>
          <p:cNvSpPr>
            <a:spLocks noGrp="1"/>
          </p:cNvSpPr>
          <p:nvPr>
            <p:ph type="sldNum" sz="quarter" idx="12"/>
          </p:nvPr>
        </p:nvSpPr>
        <p:spPr>
          <a:xfrm>
            <a:off x="7745413" y="6237288"/>
            <a:ext cx="711200" cy="334962"/>
          </a:xfrm>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8EE6752B-E30B-4349-AD8F-6DF75BE67BB7}" type="slidenum">
              <a:rPr kumimoji="0" lang="en-US" altLang="zh-TW" sz="1400">
                <a:solidFill>
                  <a:srgbClr val="000000"/>
                </a:solidFill>
                <a:cs typeface="Times New Roman" panose="02020603050405020304" pitchFamily="18" charset="0"/>
              </a:rPr>
              <a:pPr eaLnBrk="1" hangingPunct="1"/>
              <a:t>29</a:t>
            </a:fld>
            <a:endParaRPr kumimoji="0" lang="en-US" altLang="zh-TW" sz="1400">
              <a:solidFill>
                <a:srgbClr val="000000"/>
              </a:solidFill>
              <a:cs typeface="Times New Roman" panose="02020603050405020304" pitchFamily="18" charset="0"/>
            </a:endParaRPr>
          </a:p>
        </p:txBody>
      </p:sp>
    </p:spTree>
  </p:cSld>
  <p:clrMapOvr>
    <a:masterClrMapping/>
  </p:clrMapOvr>
  <p:transition spd="med"/>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投影片編號版面配置區 5">
            <a:extLst>
              <a:ext uri="{FF2B5EF4-FFF2-40B4-BE49-F238E27FC236}">
                <a16:creationId xmlns:a16="http://schemas.microsoft.com/office/drawing/2014/main" id="{0B4887FB-1B9F-8359-67CB-392F08EB0420}"/>
              </a:ext>
            </a:extLst>
          </p:cNvPr>
          <p:cNvSpPr>
            <a:spLocks noGrp="1"/>
          </p:cNvSpPr>
          <p:nvPr>
            <p:ph type="sldNum" sz="quarter" idx="12"/>
          </p:nvPr>
        </p:nvSpPr>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2B52CD8B-0B8B-43FA-8BA4-EDA4E262B19A}" type="slidenum">
              <a:rPr kumimoji="0" lang="en-US" altLang="zh-TW" sz="1200">
                <a:solidFill>
                  <a:srgbClr val="898989"/>
                </a:solidFill>
                <a:latin typeface="Calibri" panose="020F0502020204030204" pitchFamily="34" charset="0"/>
              </a:rPr>
              <a:pPr eaLnBrk="1" hangingPunct="1"/>
              <a:t>30</a:t>
            </a:fld>
            <a:endParaRPr kumimoji="0" lang="en-US" altLang="zh-TW" sz="1200">
              <a:solidFill>
                <a:srgbClr val="898989"/>
              </a:solidFill>
              <a:latin typeface="Calibri" panose="020F0502020204030204" pitchFamily="34" charset="0"/>
            </a:endParaRPr>
          </a:p>
        </p:txBody>
      </p:sp>
      <p:sp>
        <p:nvSpPr>
          <p:cNvPr id="33795" name="Text Box 3">
            <a:extLst>
              <a:ext uri="{FF2B5EF4-FFF2-40B4-BE49-F238E27FC236}">
                <a16:creationId xmlns:a16="http://schemas.microsoft.com/office/drawing/2014/main" id="{9840D2FD-B2D5-C495-5C47-B19D53590C31}"/>
              </a:ext>
            </a:extLst>
          </p:cNvPr>
          <p:cNvSpPr txBox="1">
            <a:spLocks noChangeArrowheads="1"/>
          </p:cNvSpPr>
          <p:nvPr/>
        </p:nvSpPr>
        <p:spPr bwMode="auto">
          <a:xfrm>
            <a:off x="285750" y="1954213"/>
            <a:ext cx="8715375" cy="3046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buFont typeface="Wingdings" panose="05000000000000000000" pitchFamily="2" charset="2"/>
              <a:buChar char="Ø"/>
            </a:pPr>
            <a:r>
              <a:rPr lang="zh-TW" altLang="en-US" sz="2600">
                <a:ea typeface="標楷體" panose="03000509000000000000" pitchFamily="65" charset="-120"/>
                <a:cs typeface="Times New Roman" panose="02020603050405020304" pitchFamily="18" charset="0"/>
              </a:rPr>
              <a:t>參考</a:t>
            </a:r>
            <a:r>
              <a:rPr lang="en-US" altLang="zh-TW" sz="2600">
                <a:ea typeface="標楷體" panose="03000509000000000000" pitchFamily="65" charset="-120"/>
                <a:cs typeface="Times New Roman" panose="02020603050405020304" pitchFamily="18" charset="0"/>
              </a:rPr>
              <a:t>25</a:t>
            </a:r>
            <a:r>
              <a:rPr lang="zh-TW" altLang="en-US" sz="2600">
                <a:ea typeface="標楷體" panose="03000509000000000000" pitchFamily="65" charset="-120"/>
                <a:cs typeface="Times New Roman" panose="02020603050405020304" pitchFamily="18" charset="0"/>
              </a:rPr>
              <a:t>篇相關實證資料均證實，台灣地區參與論質方案者</a:t>
            </a:r>
            <a:endParaRPr lang="en-US" altLang="zh-TW" sz="2600">
              <a:ea typeface="標楷體" panose="03000509000000000000" pitchFamily="65" charset="-120"/>
              <a:cs typeface="Times New Roman" panose="02020603050405020304" pitchFamily="18" charset="0"/>
            </a:endParaRPr>
          </a:p>
          <a:p>
            <a:pPr eaLnBrk="1" hangingPunct="1"/>
            <a:r>
              <a:rPr lang="en-US" altLang="zh-TW" sz="2600">
                <a:ea typeface="標楷體" panose="03000509000000000000" pitchFamily="65" charset="-120"/>
                <a:cs typeface="Times New Roman" panose="02020603050405020304" pitchFamily="18" charset="0"/>
              </a:rPr>
              <a:t>   </a:t>
            </a:r>
            <a:r>
              <a:rPr lang="zh-TW" altLang="en-US" sz="2600">
                <a:ea typeface="標楷體" panose="03000509000000000000" pitchFamily="65" charset="-120"/>
                <a:cs typeface="Times New Roman" panose="02020603050405020304" pitchFamily="18" charset="0"/>
              </a:rPr>
              <a:t>相較於未參與者所獲得的品質指標表現較佳。</a:t>
            </a:r>
            <a:endParaRPr lang="en-US" altLang="zh-TW" sz="2600">
              <a:ea typeface="標楷體" panose="03000509000000000000" pitchFamily="65" charset="-120"/>
              <a:cs typeface="Times New Roman" panose="02020603050405020304" pitchFamily="18" charset="0"/>
            </a:endParaRPr>
          </a:p>
          <a:p>
            <a:pPr eaLnBrk="1" hangingPunct="1">
              <a:buFont typeface="Wingdings" panose="05000000000000000000" pitchFamily="2" charset="2"/>
              <a:buChar char="Ø"/>
            </a:pPr>
            <a:endParaRPr lang="en-US" altLang="zh-TW" sz="1200">
              <a:ea typeface="標楷體" panose="03000509000000000000" pitchFamily="65" charset="-120"/>
              <a:cs typeface="Times New Roman" panose="02020603050405020304" pitchFamily="18" charset="0"/>
            </a:endParaRPr>
          </a:p>
          <a:p>
            <a:pPr eaLnBrk="1" hangingPunct="1">
              <a:buFont typeface="Wingdings" panose="05000000000000000000" pitchFamily="2" charset="2"/>
              <a:buChar char="Ø"/>
            </a:pPr>
            <a:r>
              <a:rPr lang="zh-TW" altLang="en-US" sz="2600">
                <a:ea typeface="標楷體" panose="03000509000000000000" pitchFamily="65" charset="-120"/>
                <a:cs typeface="Times New Roman" panose="02020603050405020304" pitchFamily="18" charset="0"/>
              </a:rPr>
              <a:t>各國論質方案支付誘因設計採取過程面論量計酬，輔以</a:t>
            </a:r>
            <a:endParaRPr lang="en-US" altLang="zh-TW" sz="2600">
              <a:ea typeface="標楷體" panose="03000509000000000000" pitchFamily="65" charset="-120"/>
              <a:cs typeface="Times New Roman" panose="02020603050405020304" pitchFamily="18" charset="0"/>
            </a:endParaRPr>
          </a:p>
          <a:p>
            <a:pPr eaLnBrk="1" hangingPunct="1"/>
            <a:r>
              <a:rPr lang="en-US" altLang="zh-TW" sz="2600">
                <a:ea typeface="標楷體" panose="03000509000000000000" pitchFamily="65" charset="-120"/>
                <a:cs typeface="Times New Roman" panose="02020603050405020304" pitchFamily="18" charset="0"/>
              </a:rPr>
              <a:t>   </a:t>
            </a:r>
            <a:r>
              <a:rPr lang="zh-TW" altLang="en-US" sz="2600">
                <a:ea typeface="標楷體" panose="03000509000000000000" pitchFamily="65" charset="-120"/>
                <a:cs typeface="Times New Roman" panose="02020603050405020304" pitchFamily="18" charset="0"/>
              </a:rPr>
              <a:t>結果面的論質計酬方式，台灣亦符合國際趨勢。</a:t>
            </a:r>
            <a:endParaRPr lang="en-US" altLang="zh-TW" sz="2600">
              <a:ea typeface="標楷體" panose="03000509000000000000" pitchFamily="65" charset="-120"/>
              <a:cs typeface="Times New Roman" panose="02020603050405020304" pitchFamily="18" charset="0"/>
            </a:endParaRPr>
          </a:p>
          <a:p>
            <a:pPr eaLnBrk="1" hangingPunct="1">
              <a:buFont typeface="Wingdings" panose="05000000000000000000" pitchFamily="2" charset="2"/>
              <a:buChar char="Ø"/>
            </a:pPr>
            <a:endParaRPr lang="en-US" altLang="zh-TW" sz="1200">
              <a:ea typeface="標楷體" panose="03000509000000000000" pitchFamily="65" charset="-120"/>
              <a:cs typeface="Times New Roman" panose="02020603050405020304" pitchFamily="18" charset="0"/>
            </a:endParaRPr>
          </a:p>
          <a:p>
            <a:pPr eaLnBrk="1" hangingPunct="1">
              <a:buFont typeface="Wingdings" panose="05000000000000000000" pitchFamily="2" charset="2"/>
              <a:buChar char="Ø"/>
            </a:pPr>
            <a:r>
              <a:rPr lang="zh-TW" altLang="en-US" sz="2600">
                <a:ea typeface="標楷體" panose="03000509000000000000" pitchFamily="65" charset="-120"/>
                <a:cs typeface="Times New Roman" panose="02020603050405020304" pitchFamily="18" charset="0"/>
              </a:rPr>
              <a:t>如同國外經驗，本國論質方案限於涵蓋率未達</a:t>
            </a:r>
            <a:r>
              <a:rPr lang="en-US" altLang="zh-TW" sz="2600">
                <a:ea typeface="標楷體" panose="03000509000000000000" pitchFamily="65" charset="-120"/>
                <a:cs typeface="Times New Roman" panose="02020603050405020304" pitchFamily="18" charset="0"/>
              </a:rPr>
              <a:t>3</a:t>
            </a:r>
            <a:r>
              <a:rPr lang="zh-TW" altLang="en-US" sz="2600">
                <a:ea typeface="標楷體" panose="03000509000000000000" pitchFamily="65" charset="-120"/>
                <a:cs typeface="Times New Roman" panose="02020603050405020304" pitchFamily="18" charset="0"/>
              </a:rPr>
              <a:t>成，亦會</a:t>
            </a:r>
            <a:endParaRPr lang="en-US" altLang="zh-TW" sz="2600">
              <a:ea typeface="標楷體" panose="03000509000000000000" pitchFamily="65" charset="-120"/>
              <a:cs typeface="Times New Roman" panose="02020603050405020304" pitchFamily="18" charset="0"/>
            </a:endParaRPr>
          </a:p>
          <a:p>
            <a:pPr eaLnBrk="1" hangingPunct="1"/>
            <a:r>
              <a:rPr lang="en-US" altLang="zh-TW" sz="2600">
                <a:ea typeface="標楷體" panose="03000509000000000000" pitchFamily="65" charset="-120"/>
                <a:cs typeface="Times New Roman" panose="02020603050405020304" pitchFamily="18" charset="0"/>
              </a:rPr>
              <a:t>   </a:t>
            </a:r>
            <a:r>
              <a:rPr lang="zh-TW" altLang="en-US" sz="2600">
                <a:ea typeface="標楷體" panose="03000509000000000000" pitchFamily="65" charset="-120"/>
                <a:cs typeface="Times New Roman" panose="02020603050405020304" pitchFamily="18" charset="0"/>
              </a:rPr>
              <a:t>發生選擇偏差問題。 </a:t>
            </a:r>
            <a:endParaRPr lang="en-US" altLang="zh-TW" sz="2600">
              <a:ea typeface="標楷體" panose="03000509000000000000" pitchFamily="65" charset="-120"/>
              <a:cs typeface="Times New Roman" panose="02020603050405020304" pitchFamily="18" charset="0"/>
            </a:endParaRPr>
          </a:p>
          <a:p>
            <a:pPr eaLnBrk="1" hangingPunct="1">
              <a:buFont typeface="Wingdings" panose="05000000000000000000" pitchFamily="2" charset="2"/>
              <a:buChar char="Ø"/>
            </a:pPr>
            <a:endParaRPr lang="en-US" altLang="zh-TW" sz="1200">
              <a:ea typeface="標楷體" panose="03000509000000000000" pitchFamily="65" charset="-120"/>
              <a:cs typeface="Times New Roman" panose="02020603050405020304" pitchFamily="18" charset="0"/>
            </a:endParaRPr>
          </a:p>
        </p:txBody>
      </p:sp>
      <p:sp>
        <p:nvSpPr>
          <p:cNvPr id="33796" name="Rectangle 4">
            <a:extLst>
              <a:ext uri="{FF2B5EF4-FFF2-40B4-BE49-F238E27FC236}">
                <a16:creationId xmlns:a16="http://schemas.microsoft.com/office/drawing/2014/main" id="{C3DB7FDD-182D-BA61-4028-0E68F93BE3D1}"/>
              </a:ext>
            </a:extLst>
          </p:cNvPr>
          <p:cNvSpPr>
            <a:spLocks noGrp="1" noChangeArrowheads="1"/>
          </p:cNvSpPr>
          <p:nvPr>
            <p:ph type="title"/>
          </p:nvPr>
        </p:nvSpPr>
        <p:spPr>
          <a:xfrm>
            <a:off x="762000" y="457200"/>
            <a:ext cx="7772400" cy="1143000"/>
          </a:xfrm>
        </p:spPr>
        <p:txBody>
          <a:bodyPr/>
          <a:lstStyle/>
          <a:p>
            <a:r>
              <a:rPr lang="zh-TW" altLang="en-US" sz="4000" b="1">
                <a:latin typeface="標楷體" panose="03000509000000000000" pitchFamily="65" charset="-120"/>
                <a:ea typeface="標楷體" panose="03000509000000000000" pitchFamily="65" charset="-120"/>
              </a:rPr>
              <a:t>文獻</a:t>
            </a:r>
            <a:r>
              <a:rPr lang="en-US" altLang="zh-TW" sz="4000" b="1">
                <a:latin typeface="標楷體" panose="03000509000000000000" pitchFamily="65" charset="-120"/>
                <a:ea typeface="標楷體" panose="03000509000000000000" pitchFamily="65" charset="-120"/>
              </a:rPr>
              <a:t>-</a:t>
            </a:r>
            <a:r>
              <a:rPr lang="zh-TW" altLang="en-US" sz="4000" b="1">
                <a:latin typeface="標楷體" panose="03000509000000000000" pitchFamily="65" charset="-120"/>
                <a:ea typeface="標楷體" panose="03000509000000000000" pitchFamily="65" charset="-120"/>
              </a:rPr>
              <a:t>我國論質方案成效佳</a:t>
            </a:r>
          </a:p>
        </p:txBody>
      </p:sp>
    </p:spTree>
  </p:cSld>
  <p:clrMapOvr>
    <a:masterClrMapping/>
  </p:clrMapOvr>
  <p:transition spd="med"/>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投影片編號版面配置區 5">
            <a:extLst>
              <a:ext uri="{FF2B5EF4-FFF2-40B4-BE49-F238E27FC236}">
                <a16:creationId xmlns:a16="http://schemas.microsoft.com/office/drawing/2014/main" id="{B79622DC-F759-904B-885D-FA81393BD427}"/>
              </a:ext>
            </a:extLst>
          </p:cNvPr>
          <p:cNvSpPr>
            <a:spLocks noGrp="1"/>
          </p:cNvSpPr>
          <p:nvPr>
            <p:ph type="sldNum" sz="quarter" idx="12"/>
          </p:nvPr>
        </p:nvSpPr>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D45EF5B4-9500-4D74-BD87-3494CF60EB7F}" type="slidenum">
              <a:rPr kumimoji="0" lang="en-US" altLang="zh-TW" sz="1200">
                <a:solidFill>
                  <a:srgbClr val="898989"/>
                </a:solidFill>
                <a:latin typeface="Calibri" panose="020F0502020204030204" pitchFamily="34" charset="0"/>
              </a:rPr>
              <a:pPr eaLnBrk="1" hangingPunct="1"/>
              <a:t>31</a:t>
            </a:fld>
            <a:endParaRPr kumimoji="0" lang="en-US" altLang="zh-TW" sz="1200">
              <a:solidFill>
                <a:srgbClr val="898989"/>
              </a:solidFill>
              <a:latin typeface="Calibri" panose="020F0502020204030204" pitchFamily="34" charset="0"/>
            </a:endParaRPr>
          </a:p>
        </p:txBody>
      </p:sp>
      <p:sp>
        <p:nvSpPr>
          <p:cNvPr id="34819" name="Rectangle 2">
            <a:extLst>
              <a:ext uri="{FF2B5EF4-FFF2-40B4-BE49-F238E27FC236}">
                <a16:creationId xmlns:a16="http://schemas.microsoft.com/office/drawing/2014/main" id="{52E2365D-CFFD-9B3C-DF0E-79638B74A047}"/>
              </a:ext>
            </a:extLst>
          </p:cNvPr>
          <p:cNvSpPr>
            <a:spLocks noGrp="1" noChangeArrowheads="1"/>
          </p:cNvSpPr>
          <p:nvPr>
            <p:ph type="title"/>
          </p:nvPr>
        </p:nvSpPr>
        <p:spPr>
          <a:xfrm>
            <a:off x="928688" y="2214563"/>
            <a:ext cx="7572375" cy="2786062"/>
          </a:xfrm>
        </p:spPr>
        <p:txBody>
          <a:bodyPr anchor="t"/>
          <a:lstStyle/>
          <a:p>
            <a:pPr algn="l" eaLnBrk="1" hangingPunct="1">
              <a:lnSpc>
                <a:spcPct val="120000"/>
              </a:lnSpc>
            </a:pPr>
            <a:r>
              <a:rPr lang="en-US" altLang="zh-TW" sz="3600">
                <a:solidFill>
                  <a:srgbClr val="990033"/>
                </a:solidFill>
                <a:ea typeface="全真海報體" pitchFamily="49" charset="-120"/>
              </a:rPr>
              <a:t>99</a:t>
            </a:r>
            <a:r>
              <a:rPr lang="zh-TW" altLang="en-US" sz="3600">
                <a:solidFill>
                  <a:srgbClr val="990033"/>
                </a:solidFill>
                <a:ea typeface="全真海報體" pitchFamily="49" charset="-120"/>
              </a:rPr>
              <a:t>年</a:t>
            </a:r>
            <a:r>
              <a:rPr lang="en-US" altLang="zh-TW" sz="3600">
                <a:solidFill>
                  <a:srgbClr val="990033"/>
                </a:solidFill>
                <a:ea typeface="全真海報體" pitchFamily="49" charset="-120"/>
              </a:rPr>
              <a:t>1</a:t>
            </a:r>
            <a:r>
              <a:rPr lang="zh-TW" altLang="en-US" sz="3600">
                <a:solidFill>
                  <a:srgbClr val="990033"/>
                </a:solidFill>
                <a:ea typeface="全真海報體" pitchFamily="49" charset="-120"/>
              </a:rPr>
              <a:t>月起實施</a:t>
            </a:r>
            <a:br>
              <a:rPr lang="en-US" altLang="zh-TW" sz="3600">
                <a:solidFill>
                  <a:srgbClr val="990033"/>
                </a:solidFill>
                <a:ea typeface="全真海報體" pitchFamily="49" charset="-120"/>
              </a:rPr>
            </a:br>
            <a:r>
              <a:rPr lang="zh-TW" altLang="en-US" sz="3600">
                <a:solidFill>
                  <a:srgbClr val="990033"/>
                </a:solidFill>
                <a:ea typeface="全真海報體" pitchFamily="49" charset="-120"/>
              </a:rPr>
              <a:t>◎精神分裂症論質方案</a:t>
            </a:r>
            <a:br>
              <a:rPr lang="en-US" altLang="zh-TW" sz="3600">
                <a:solidFill>
                  <a:srgbClr val="990033"/>
                </a:solidFill>
                <a:ea typeface="全真海報體" pitchFamily="49" charset="-120"/>
              </a:rPr>
            </a:br>
            <a:r>
              <a:rPr lang="zh-TW" altLang="en-US" sz="3600">
                <a:solidFill>
                  <a:srgbClr val="990033"/>
                </a:solidFill>
                <a:ea typeface="全真海報體" pitchFamily="49" charset="-120"/>
              </a:rPr>
              <a:t>◎ </a:t>
            </a:r>
            <a:r>
              <a:rPr lang="en-US" altLang="zh-TW" sz="3600">
                <a:solidFill>
                  <a:srgbClr val="990033"/>
                </a:solidFill>
                <a:ea typeface="全真海報體" pitchFamily="49" charset="-120"/>
              </a:rPr>
              <a:t>B</a:t>
            </a:r>
            <a:r>
              <a:rPr lang="zh-TW" altLang="en-US" sz="3600">
                <a:solidFill>
                  <a:srgbClr val="990033"/>
                </a:solidFill>
                <a:ea typeface="全真海報體" pitchFamily="49" charset="-120"/>
              </a:rPr>
              <a:t>型肝炎帶原者及</a:t>
            </a:r>
            <a:r>
              <a:rPr lang="en-US" altLang="zh-TW" sz="3600">
                <a:solidFill>
                  <a:srgbClr val="990033"/>
                </a:solidFill>
                <a:ea typeface="全真海報體" pitchFamily="49" charset="-120"/>
              </a:rPr>
              <a:t>C</a:t>
            </a:r>
            <a:r>
              <a:rPr lang="zh-TW" altLang="en-US" sz="3600">
                <a:solidFill>
                  <a:srgbClr val="990033"/>
                </a:solidFill>
                <a:ea typeface="全真海報體" pitchFamily="49" charset="-120"/>
              </a:rPr>
              <a:t>型肝炎 感染者  </a:t>
            </a:r>
            <a:br>
              <a:rPr lang="en-US" altLang="zh-TW" sz="3600">
                <a:solidFill>
                  <a:srgbClr val="990033"/>
                </a:solidFill>
                <a:ea typeface="全真海報體" pitchFamily="49" charset="-120"/>
              </a:rPr>
            </a:br>
            <a:r>
              <a:rPr lang="en-US" altLang="zh-TW" sz="3600">
                <a:solidFill>
                  <a:srgbClr val="990033"/>
                </a:solidFill>
                <a:ea typeface="全真海報體" pitchFamily="49" charset="-120"/>
              </a:rPr>
              <a:t>     </a:t>
            </a:r>
            <a:r>
              <a:rPr lang="zh-TW" altLang="en-US" sz="3600">
                <a:solidFill>
                  <a:srgbClr val="990033"/>
                </a:solidFill>
                <a:ea typeface="全真海報體" pitchFamily="49" charset="-120"/>
              </a:rPr>
              <a:t>論質方案</a:t>
            </a:r>
            <a:endParaRPr lang="en-US" altLang="zh-TW" sz="3200">
              <a:latin typeface="標楷體" panose="03000509000000000000" pitchFamily="65" charset="-120"/>
              <a:ea typeface="標楷體" panose="03000509000000000000" pitchFamily="65" charset="-120"/>
            </a:endParaRPr>
          </a:p>
        </p:txBody>
      </p:sp>
      <p:sp>
        <p:nvSpPr>
          <p:cNvPr id="34820" name="Text Box 3">
            <a:extLst>
              <a:ext uri="{FF2B5EF4-FFF2-40B4-BE49-F238E27FC236}">
                <a16:creationId xmlns:a16="http://schemas.microsoft.com/office/drawing/2014/main" id="{E3A28EB6-AED9-1E59-19AF-DB831532CA34}"/>
              </a:ext>
            </a:extLst>
          </p:cNvPr>
          <p:cNvSpPr txBox="1">
            <a:spLocks noChangeArrowheads="1"/>
          </p:cNvSpPr>
          <p:nvPr/>
        </p:nvSpPr>
        <p:spPr bwMode="auto">
          <a:xfrm>
            <a:off x="2106613" y="785813"/>
            <a:ext cx="5108575"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en-US" altLang="zh-TW" sz="4800">
                <a:latin typeface="標楷體" panose="03000509000000000000" pitchFamily="65" charset="-120"/>
                <a:ea typeface="標楷體" panose="03000509000000000000" pitchFamily="65" charset="-120"/>
              </a:rPr>
              <a:t>99</a:t>
            </a:r>
            <a:r>
              <a:rPr lang="zh-TW" altLang="en-US" sz="4800">
                <a:latin typeface="標楷體" panose="03000509000000000000" pitchFamily="65" charset="-120"/>
                <a:ea typeface="標楷體" panose="03000509000000000000" pitchFamily="65" charset="-120"/>
              </a:rPr>
              <a:t>年新增方案簡介</a:t>
            </a:r>
            <a:endParaRPr lang="en-US" altLang="zh-TW" sz="4800">
              <a:latin typeface="標楷體" panose="03000509000000000000" pitchFamily="65" charset="-120"/>
              <a:ea typeface="標楷體" panose="03000509000000000000" pitchFamily="65" charset="-120"/>
            </a:endParaRPr>
          </a:p>
          <a:p>
            <a:pPr eaLnBrk="1" hangingPunct="1"/>
            <a:endParaRPr lang="zh-TW" altLang="en-US" sz="4800">
              <a:latin typeface="標楷體" panose="03000509000000000000" pitchFamily="65" charset="-120"/>
              <a:ea typeface="標楷體" panose="03000509000000000000" pitchFamily="65" charset="-12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投影片編號版面配置區 5">
            <a:extLst>
              <a:ext uri="{FF2B5EF4-FFF2-40B4-BE49-F238E27FC236}">
                <a16:creationId xmlns:a16="http://schemas.microsoft.com/office/drawing/2014/main" id="{E67FAFD4-1C89-96DD-2A09-54A3A294637F}"/>
              </a:ext>
            </a:extLst>
          </p:cNvPr>
          <p:cNvSpPr>
            <a:spLocks noGrp="1"/>
          </p:cNvSpPr>
          <p:nvPr>
            <p:ph type="sldNum" sz="quarter" idx="12"/>
          </p:nvPr>
        </p:nvSpPr>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94B2C1EE-B0DB-4DD9-8726-355AC02D869C}" type="slidenum">
              <a:rPr kumimoji="0" lang="en-US" altLang="zh-TW" sz="1200">
                <a:solidFill>
                  <a:srgbClr val="898989"/>
                </a:solidFill>
                <a:latin typeface="Calibri" panose="020F0502020204030204" pitchFamily="34" charset="0"/>
              </a:rPr>
              <a:pPr eaLnBrk="1" hangingPunct="1"/>
              <a:t>32</a:t>
            </a:fld>
            <a:endParaRPr kumimoji="0" lang="en-US" altLang="zh-TW" sz="1200">
              <a:solidFill>
                <a:srgbClr val="898989"/>
              </a:solidFill>
              <a:latin typeface="Calibri" panose="020F0502020204030204" pitchFamily="34" charset="0"/>
            </a:endParaRPr>
          </a:p>
        </p:txBody>
      </p:sp>
      <p:sp>
        <p:nvSpPr>
          <p:cNvPr id="6" name="標題 1">
            <a:extLst>
              <a:ext uri="{FF2B5EF4-FFF2-40B4-BE49-F238E27FC236}">
                <a16:creationId xmlns:a16="http://schemas.microsoft.com/office/drawing/2014/main" id="{2EFAC8DC-AE6E-0062-E18A-8336953E07FA}"/>
              </a:ext>
            </a:extLst>
          </p:cNvPr>
          <p:cNvSpPr txBox="1">
            <a:spLocks/>
          </p:cNvSpPr>
          <p:nvPr/>
        </p:nvSpPr>
        <p:spPr bwMode="auto">
          <a:xfrm>
            <a:off x="857250" y="357188"/>
            <a:ext cx="7772400" cy="1143000"/>
          </a:xfrm>
          <a:prstGeom prst="rect">
            <a:avLst/>
          </a:prstGeom>
          <a:noFill/>
          <a:ln w="9525">
            <a:noFill/>
            <a:miter lim="800000"/>
            <a:headEnd/>
            <a:tailEnd/>
          </a:ln>
        </p:spPr>
        <p:txBody>
          <a:bodyPr anchor="ctr"/>
          <a:lstStyle/>
          <a:p>
            <a:pPr algn="ctr" eaLnBrk="0" hangingPunct="0">
              <a:defRPr/>
            </a:pPr>
            <a:r>
              <a:rPr lang="zh-TW" altLang="en-US" sz="4000" kern="0" dirty="0">
                <a:solidFill>
                  <a:srgbClr val="000000"/>
                </a:solidFill>
                <a:latin typeface="+mj-lt"/>
                <a:ea typeface="標楷體" pitchFamily="65" charset="-120"/>
                <a:cs typeface="+mj-cs"/>
              </a:rPr>
              <a:t>精神分裂症方案作業流程</a:t>
            </a:r>
            <a:endParaRPr lang="zh-TW" altLang="en-US" sz="3200" kern="0" dirty="0">
              <a:solidFill>
                <a:schemeClr val="tx2"/>
              </a:solidFill>
              <a:latin typeface="+mj-lt"/>
              <a:ea typeface="+mj-ea"/>
              <a:cs typeface="+mj-cs"/>
            </a:endParaRPr>
          </a:p>
        </p:txBody>
      </p:sp>
      <p:sp>
        <p:nvSpPr>
          <p:cNvPr id="9" name="圓角矩形 8">
            <a:extLst>
              <a:ext uri="{FF2B5EF4-FFF2-40B4-BE49-F238E27FC236}">
                <a16:creationId xmlns:a16="http://schemas.microsoft.com/office/drawing/2014/main" id="{E44E9CCC-0ECF-37F6-B6A5-E30555BCAE1B}"/>
              </a:ext>
            </a:extLst>
          </p:cNvPr>
          <p:cNvSpPr/>
          <p:nvPr/>
        </p:nvSpPr>
        <p:spPr>
          <a:xfrm>
            <a:off x="2714625" y="2071688"/>
            <a:ext cx="1500188" cy="8572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2200" dirty="0"/>
              <a:t>名單交付院所收案</a:t>
            </a:r>
          </a:p>
        </p:txBody>
      </p:sp>
      <p:grpSp>
        <p:nvGrpSpPr>
          <p:cNvPr id="35845" name="群組 43">
            <a:extLst>
              <a:ext uri="{FF2B5EF4-FFF2-40B4-BE49-F238E27FC236}">
                <a16:creationId xmlns:a16="http://schemas.microsoft.com/office/drawing/2014/main" id="{05473A24-91E9-0FA3-1AD3-E204C0C7781E}"/>
              </a:ext>
            </a:extLst>
          </p:cNvPr>
          <p:cNvGrpSpPr>
            <a:grpSpLocks/>
          </p:cNvGrpSpPr>
          <p:nvPr/>
        </p:nvGrpSpPr>
        <p:grpSpPr bwMode="auto">
          <a:xfrm>
            <a:off x="642938" y="2143125"/>
            <a:ext cx="1357312" cy="857250"/>
            <a:chOff x="857224" y="2500306"/>
            <a:chExt cx="1357322" cy="857256"/>
          </a:xfrm>
        </p:grpSpPr>
        <p:sp>
          <p:nvSpPr>
            <p:cNvPr id="8" name="橢圓 7">
              <a:extLst>
                <a:ext uri="{FF2B5EF4-FFF2-40B4-BE49-F238E27FC236}">
                  <a16:creationId xmlns:a16="http://schemas.microsoft.com/office/drawing/2014/main" id="{5B03C4AC-CC71-CE57-71E1-1659EAA90093}"/>
                </a:ext>
              </a:extLst>
            </p:cNvPr>
            <p:cNvSpPr/>
            <p:nvPr/>
          </p:nvSpPr>
          <p:spPr>
            <a:xfrm>
              <a:off x="857224" y="2500306"/>
              <a:ext cx="1214446" cy="85725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2100" dirty="0"/>
            </a:p>
          </p:txBody>
        </p:sp>
        <p:sp>
          <p:nvSpPr>
            <p:cNvPr id="12" name="文字方塊 11">
              <a:extLst>
                <a:ext uri="{FF2B5EF4-FFF2-40B4-BE49-F238E27FC236}">
                  <a16:creationId xmlns:a16="http://schemas.microsoft.com/office/drawing/2014/main" id="{B604DF06-01D7-B2CA-3662-C154E87E994C}"/>
                </a:ext>
              </a:extLst>
            </p:cNvPr>
            <p:cNvSpPr txBox="1"/>
            <p:nvPr/>
          </p:nvSpPr>
          <p:spPr>
            <a:xfrm>
              <a:off x="928662" y="2500306"/>
              <a:ext cx="1285884" cy="769943"/>
            </a:xfrm>
            <a:prstGeom prst="rect">
              <a:avLst/>
            </a:prstGeom>
            <a:noFill/>
          </p:spPr>
          <p:txBody>
            <a:bodyPr>
              <a:spAutoFit/>
            </a:bodyPr>
            <a:lstStyle/>
            <a:p>
              <a:pPr>
                <a:defRPr/>
              </a:pPr>
              <a:r>
                <a:rPr lang="zh-TW" altLang="en-US" sz="2200" dirty="0">
                  <a:solidFill>
                    <a:schemeClr val="bg1"/>
                  </a:solidFill>
                  <a:latin typeface="+mj-ea"/>
                  <a:ea typeface="+mj-ea"/>
                </a:rPr>
                <a:t>產製收案名單</a:t>
              </a:r>
            </a:p>
          </p:txBody>
        </p:sp>
      </p:grpSp>
      <p:sp>
        <p:nvSpPr>
          <p:cNvPr id="17" name="向右箭號 16">
            <a:extLst>
              <a:ext uri="{FF2B5EF4-FFF2-40B4-BE49-F238E27FC236}">
                <a16:creationId xmlns:a16="http://schemas.microsoft.com/office/drawing/2014/main" id="{0F4EBA3D-FF29-32DF-EFAB-2849FDF5AA07}"/>
              </a:ext>
            </a:extLst>
          </p:cNvPr>
          <p:cNvSpPr/>
          <p:nvPr/>
        </p:nvSpPr>
        <p:spPr>
          <a:xfrm>
            <a:off x="2071688" y="2357438"/>
            <a:ext cx="428625" cy="338137"/>
          </a:xfrm>
          <a:prstGeom prst="rightArrow">
            <a:avLst>
              <a:gd name="adj1" fmla="val 34569"/>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25" name="圓角矩形 24">
            <a:extLst>
              <a:ext uri="{FF2B5EF4-FFF2-40B4-BE49-F238E27FC236}">
                <a16:creationId xmlns:a16="http://schemas.microsoft.com/office/drawing/2014/main" id="{EC9801BD-AFCF-5651-36AE-05E0CDD28E78}"/>
              </a:ext>
            </a:extLst>
          </p:cNvPr>
          <p:cNvSpPr/>
          <p:nvPr/>
        </p:nvSpPr>
        <p:spPr>
          <a:xfrm>
            <a:off x="7143750" y="2143125"/>
            <a:ext cx="1571625" cy="64293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2000" dirty="0"/>
              <a:t>核付及品質指標監測</a:t>
            </a:r>
          </a:p>
        </p:txBody>
      </p:sp>
      <p:sp>
        <p:nvSpPr>
          <p:cNvPr id="34" name="向右箭號 33">
            <a:extLst>
              <a:ext uri="{FF2B5EF4-FFF2-40B4-BE49-F238E27FC236}">
                <a16:creationId xmlns:a16="http://schemas.microsoft.com/office/drawing/2014/main" id="{D8F6B4A9-BD58-EFB6-6E3B-7C650BEC8345}"/>
              </a:ext>
            </a:extLst>
          </p:cNvPr>
          <p:cNvSpPr/>
          <p:nvPr/>
        </p:nvSpPr>
        <p:spPr>
          <a:xfrm rot="5400000">
            <a:off x="7750969" y="3036094"/>
            <a:ext cx="357188" cy="2857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p>
        </p:txBody>
      </p:sp>
      <p:sp>
        <p:nvSpPr>
          <p:cNvPr id="35" name="橢圓 34">
            <a:extLst>
              <a:ext uri="{FF2B5EF4-FFF2-40B4-BE49-F238E27FC236}">
                <a16:creationId xmlns:a16="http://schemas.microsoft.com/office/drawing/2014/main" id="{64009954-B87E-F918-8700-ADFE28738F10}"/>
              </a:ext>
            </a:extLst>
          </p:cNvPr>
          <p:cNvSpPr/>
          <p:nvPr/>
        </p:nvSpPr>
        <p:spPr>
          <a:xfrm>
            <a:off x="7358063" y="4857750"/>
            <a:ext cx="1214437" cy="8572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2100" dirty="0"/>
          </a:p>
        </p:txBody>
      </p:sp>
      <p:sp>
        <p:nvSpPr>
          <p:cNvPr id="38" name="圓角矩形 37">
            <a:extLst>
              <a:ext uri="{FF2B5EF4-FFF2-40B4-BE49-F238E27FC236}">
                <a16:creationId xmlns:a16="http://schemas.microsoft.com/office/drawing/2014/main" id="{DC081C9F-C589-CAD7-0E80-72CFE5CF07B6}"/>
              </a:ext>
            </a:extLst>
          </p:cNvPr>
          <p:cNvSpPr/>
          <p:nvPr/>
        </p:nvSpPr>
        <p:spPr>
          <a:xfrm>
            <a:off x="4857750" y="2071688"/>
            <a:ext cx="1571625" cy="8572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2000" dirty="0"/>
              <a:t>依治療計畫照護病人</a:t>
            </a:r>
          </a:p>
        </p:txBody>
      </p:sp>
      <p:sp>
        <p:nvSpPr>
          <p:cNvPr id="35851" name="文字方塊 27">
            <a:extLst>
              <a:ext uri="{FF2B5EF4-FFF2-40B4-BE49-F238E27FC236}">
                <a16:creationId xmlns:a16="http://schemas.microsoft.com/office/drawing/2014/main" id="{24F38773-D49E-BAE6-E8DD-00D0E688E8FC}"/>
              </a:ext>
            </a:extLst>
          </p:cNvPr>
          <p:cNvSpPr txBox="1">
            <a:spLocks noChangeArrowheads="1"/>
          </p:cNvSpPr>
          <p:nvPr/>
        </p:nvSpPr>
        <p:spPr bwMode="auto">
          <a:xfrm>
            <a:off x="428625" y="3143250"/>
            <a:ext cx="2000250" cy="224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sz="2000">
                <a:latin typeface="標楷體" panose="03000509000000000000" pitchFamily="65" charset="-120"/>
                <a:ea typeface="標楷體" panose="03000509000000000000" pitchFamily="65" charset="-120"/>
              </a:rPr>
              <a:t>本局依重大傷病檔及病人前</a:t>
            </a:r>
            <a:r>
              <a:rPr lang="en-US" altLang="zh-TW" sz="2000">
                <a:latin typeface="標楷體" panose="03000509000000000000" pitchFamily="65" charset="-120"/>
                <a:ea typeface="標楷體" panose="03000509000000000000" pitchFamily="65" charset="-120"/>
              </a:rPr>
              <a:t>1</a:t>
            </a:r>
            <a:r>
              <a:rPr lang="zh-TW" altLang="en-US" sz="2000">
                <a:latin typeface="標楷體" panose="03000509000000000000" pitchFamily="65" charset="-120"/>
                <a:ea typeface="標楷體" panose="03000509000000000000" pitchFamily="65" charset="-120"/>
              </a:rPr>
              <a:t>年就醫情形建立名單，並區分：</a:t>
            </a:r>
            <a:endParaRPr lang="en-US" altLang="zh-TW" sz="2000">
              <a:latin typeface="標楷體" panose="03000509000000000000" pitchFamily="65" charset="-120"/>
              <a:ea typeface="標楷體" panose="03000509000000000000" pitchFamily="65" charset="-120"/>
            </a:endParaRPr>
          </a:p>
          <a:p>
            <a:pPr eaLnBrk="1" hangingPunct="1"/>
            <a:r>
              <a:rPr lang="en-US" altLang="zh-TW" sz="2000" b="1">
                <a:solidFill>
                  <a:srgbClr val="7030A0"/>
                </a:solidFill>
                <a:latin typeface="標楷體" panose="03000509000000000000" pitchFamily="65" charset="-120"/>
                <a:ea typeface="標楷體" panose="03000509000000000000" pitchFamily="65" charset="-120"/>
              </a:rPr>
              <a:t>V</a:t>
            </a:r>
            <a:r>
              <a:rPr lang="zh-TW" altLang="en-US" sz="2000" b="1">
                <a:solidFill>
                  <a:srgbClr val="7030A0"/>
                </a:solidFill>
                <a:latin typeface="標楷體" panose="03000509000000000000" pitchFamily="65" charset="-120"/>
                <a:ea typeface="標楷體" panose="03000509000000000000" pitchFamily="65" charset="-120"/>
              </a:rPr>
              <a:t>規則就醫</a:t>
            </a:r>
            <a:endParaRPr lang="en-US" altLang="zh-TW" sz="2000" b="1">
              <a:solidFill>
                <a:srgbClr val="7030A0"/>
              </a:solidFill>
              <a:latin typeface="標楷體" panose="03000509000000000000" pitchFamily="65" charset="-120"/>
              <a:ea typeface="標楷體" panose="03000509000000000000" pitchFamily="65" charset="-120"/>
            </a:endParaRPr>
          </a:p>
          <a:p>
            <a:pPr eaLnBrk="1" hangingPunct="1"/>
            <a:r>
              <a:rPr lang="en-US" altLang="zh-TW" sz="2000" b="1">
                <a:solidFill>
                  <a:srgbClr val="7030A0"/>
                </a:solidFill>
                <a:latin typeface="標楷體" panose="03000509000000000000" pitchFamily="65" charset="-120"/>
                <a:ea typeface="標楷體" panose="03000509000000000000" pitchFamily="65" charset="-120"/>
              </a:rPr>
              <a:t>V</a:t>
            </a:r>
            <a:r>
              <a:rPr lang="zh-TW" altLang="en-US" sz="2000" b="1">
                <a:solidFill>
                  <a:srgbClr val="7030A0"/>
                </a:solidFill>
                <a:latin typeface="標楷體" panose="03000509000000000000" pitchFamily="65" charset="-120"/>
                <a:ea typeface="標楷體" panose="03000509000000000000" pitchFamily="65" charset="-120"/>
              </a:rPr>
              <a:t>未規則就醫</a:t>
            </a:r>
            <a:endParaRPr lang="en-US" altLang="zh-TW" sz="2000" b="1">
              <a:solidFill>
                <a:srgbClr val="7030A0"/>
              </a:solidFill>
              <a:latin typeface="標楷體" panose="03000509000000000000" pitchFamily="65" charset="-120"/>
              <a:ea typeface="標楷體" panose="03000509000000000000" pitchFamily="65" charset="-120"/>
            </a:endParaRPr>
          </a:p>
          <a:p>
            <a:pPr eaLnBrk="1" hangingPunct="1"/>
            <a:r>
              <a:rPr lang="en-US" altLang="zh-TW" sz="2000" b="1">
                <a:solidFill>
                  <a:srgbClr val="7030A0"/>
                </a:solidFill>
                <a:latin typeface="標楷體" panose="03000509000000000000" pitchFamily="65" charset="-120"/>
                <a:ea typeface="標楷體" panose="03000509000000000000" pitchFamily="65" charset="-120"/>
              </a:rPr>
              <a:t>V</a:t>
            </a:r>
            <a:r>
              <a:rPr lang="zh-TW" altLang="en-US" sz="2000" b="1">
                <a:solidFill>
                  <a:srgbClr val="7030A0"/>
                </a:solidFill>
                <a:latin typeface="標楷體" panose="03000509000000000000" pitchFamily="65" charset="-120"/>
                <a:ea typeface="標楷體" panose="03000509000000000000" pitchFamily="65" charset="-120"/>
              </a:rPr>
              <a:t>久未就醫</a:t>
            </a:r>
            <a:endParaRPr lang="en-US" altLang="zh-TW" sz="2000" b="1">
              <a:solidFill>
                <a:srgbClr val="7030A0"/>
              </a:solidFill>
              <a:latin typeface="標楷體" panose="03000509000000000000" pitchFamily="65" charset="-120"/>
              <a:ea typeface="標楷體" panose="03000509000000000000" pitchFamily="65" charset="-120"/>
            </a:endParaRPr>
          </a:p>
        </p:txBody>
      </p:sp>
      <p:sp>
        <p:nvSpPr>
          <p:cNvPr id="35852" name="文字方塊 30">
            <a:extLst>
              <a:ext uri="{FF2B5EF4-FFF2-40B4-BE49-F238E27FC236}">
                <a16:creationId xmlns:a16="http://schemas.microsoft.com/office/drawing/2014/main" id="{315C7FA0-09AD-311D-130B-0FD69011AA71}"/>
              </a:ext>
            </a:extLst>
          </p:cNvPr>
          <p:cNvSpPr txBox="1">
            <a:spLocks noChangeArrowheads="1"/>
          </p:cNvSpPr>
          <p:nvPr/>
        </p:nvSpPr>
        <p:spPr bwMode="auto">
          <a:xfrm>
            <a:off x="2714625" y="3040063"/>
            <a:ext cx="1643063" cy="224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sz="1600">
                <a:latin typeface="標楷體" panose="03000509000000000000" pitchFamily="65" charset="-120"/>
                <a:ea typeface="標楷體" panose="03000509000000000000" pitchFamily="65" charset="-120"/>
              </a:rPr>
              <a:t>◎</a:t>
            </a:r>
            <a:r>
              <a:rPr lang="zh-TW" altLang="en-US" sz="2000">
                <a:latin typeface="標楷體" panose="03000509000000000000" pitchFamily="65" charset="-120"/>
                <a:ea typeface="標楷體" panose="03000509000000000000" pitchFamily="65" charset="-120"/>
              </a:rPr>
              <a:t>規則就醫 名單應整批收案，不得選擇病人。</a:t>
            </a:r>
            <a:endParaRPr lang="en-US" altLang="zh-TW" sz="2000">
              <a:latin typeface="標楷體" panose="03000509000000000000" pitchFamily="65" charset="-120"/>
              <a:ea typeface="標楷體" panose="03000509000000000000" pitchFamily="65" charset="-120"/>
            </a:endParaRPr>
          </a:p>
          <a:p>
            <a:pPr eaLnBrk="1" hangingPunct="1"/>
            <a:r>
              <a:rPr lang="zh-TW" altLang="en-US" sz="1600">
                <a:latin typeface="標楷體" panose="03000509000000000000" pitchFamily="65" charset="-120"/>
                <a:ea typeface="標楷體" panose="03000509000000000000" pitchFamily="65" charset="-120"/>
              </a:rPr>
              <a:t>◎</a:t>
            </a:r>
            <a:r>
              <a:rPr lang="zh-TW" altLang="en-US" sz="2000">
                <a:solidFill>
                  <a:srgbClr val="FF0000"/>
                </a:solidFill>
                <a:latin typeface="標楷體" panose="03000509000000000000" pitchFamily="65" charset="-120"/>
                <a:ea typeface="標楷體" panose="03000509000000000000" pitchFamily="65" charset="-120"/>
              </a:rPr>
              <a:t>收案率＜</a:t>
            </a:r>
            <a:r>
              <a:rPr lang="en-US" altLang="zh-TW" sz="2000">
                <a:solidFill>
                  <a:srgbClr val="FF0000"/>
                </a:solidFill>
                <a:latin typeface="標楷體" panose="03000509000000000000" pitchFamily="65" charset="-120"/>
                <a:ea typeface="標楷體" panose="03000509000000000000" pitchFamily="65" charset="-120"/>
              </a:rPr>
              <a:t>80% </a:t>
            </a:r>
            <a:r>
              <a:rPr lang="zh-TW" altLang="en-US" sz="2000">
                <a:solidFill>
                  <a:srgbClr val="FF0000"/>
                </a:solidFill>
                <a:latin typeface="標楷體" panose="03000509000000000000" pitchFamily="65" charset="-120"/>
                <a:ea typeface="標楷體" panose="03000509000000000000" pitchFamily="65" charset="-120"/>
              </a:rPr>
              <a:t>照護費全數不給付。</a:t>
            </a:r>
            <a:endParaRPr lang="en-US" altLang="zh-TW" sz="2000">
              <a:solidFill>
                <a:srgbClr val="FF0000"/>
              </a:solidFill>
              <a:latin typeface="標楷體" panose="03000509000000000000" pitchFamily="65" charset="-120"/>
              <a:ea typeface="標楷體" panose="03000509000000000000" pitchFamily="65" charset="-120"/>
            </a:endParaRPr>
          </a:p>
        </p:txBody>
      </p:sp>
      <p:sp>
        <p:nvSpPr>
          <p:cNvPr id="35853" name="文字方塊 42">
            <a:extLst>
              <a:ext uri="{FF2B5EF4-FFF2-40B4-BE49-F238E27FC236}">
                <a16:creationId xmlns:a16="http://schemas.microsoft.com/office/drawing/2014/main" id="{72500BED-07ED-04DD-C290-4ACCAABF0E0C}"/>
              </a:ext>
            </a:extLst>
          </p:cNvPr>
          <p:cNvSpPr txBox="1">
            <a:spLocks noChangeArrowheads="1"/>
          </p:cNvSpPr>
          <p:nvPr/>
        </p:nvSpPr>
        <p:spPr bwMode="auto">
          <a:xfrm>
            <a:off x="4786313" y="3071813"/>
            <a:ext cx="1714500" cy="193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sz="1600">
                <a:latin typeface="標楷體" panose="03000509000000000000" pitchFamily="65" charset="-120"/>
                <a:ea typeface="標楷體" panose="03000509000000000000" pitchFamily="65" charset="-120"/>
              </a:rPr>
              <a:t>◎</a:t>
            </a:r>
            <a:r>
              <a:rPr lang="zh-TW" altLang="en-US" sz="2000">
                <a:latin typeface="標楷體" panose="03000509000000000000" pitchFamily="65" charset="-120"/>
                <a:ea typeface="標楷體" panose="03000509000000000000" pitchFamily="65" charset="-120"/>
              </a:rPr>
              <a:t>引導病人規律就醫服藥，接受完整照護</a:t>
            </a:r>
            <a:endParaRPr lang="en-US" altLang="zh-TW" sz="2000">
              <a:latin typeface="標楷體" panose="03000509000000000000" pitchFamily="65" charset="-120"/>
              <a:ea typeface="標楷體" panose="03000509000000000000" pitchFamily="65" charset="-120"/>
            </a:endParaRPr>
          </a:p>
          <a:p>
            <a:pPr eaLnBrk="1" hangingPunct="1"/>
            <a:r>
              <a:rPr lang="zh-TW" altLang="en-US" sz="1600">
                <a:latin typeface="標楷體" panose="03000509000000000000" pitchFamily="65" charset="-120"/>
                <a:ea typeface="標楷體" panose="03000509000000000000" pitchFamily="65" charset="-120"/>
              </a:rPr>
              <a:t>◎</a:t>
            </a:r>
            <a:r>
              <a:rPr lang="zh-TW" altLang="en-US" sz="2000">
                <a:latin typeface="標楷體" panose="03000509000000000000" pitchFamily="65" charset="-120"/>
                <a:ea typeface="標楷體" panose="03000509000000000000" pitchFamily="65" charset="-120"/>
              </a:rPr>
              <a:t>減少自殺、損傷等高風險情形的發生</a:t>
            </a:r>
          </a:p>
        </p:txBody>
      </p:sp>
      <p:sp>
        <p:nvSpPr>
          <p:cNvPr id="45" name="向右箭號 44">
            <a:extLst>
              <a:ext uri="{FF2B5EF4-FFF2-40B4-BE49-F238E27FC236}">
                <a16:creationId xmlns:a16="http://schemas.microsoft.com/office/drawing/2014/main" id="{C901CE08-C935-1469-FBF1-512158053AD0}"/>
              </a:ext>
            </a:extLst>
          </p:cNvPr>
          <p:cNvSpPr/>
          <p:nvPr/>
        </p:nvSpPr>
        <p:spPr>
          <a:xfrm>
            <a:off x="4357688" y="2357438"/>
            <a:ext cx="428625" cy="338137"/>
          </a:xfrm>
          <a:prstGeom prst="rightArrow">
            <a:avLst>
              <a:gd name="adj1" fmla="val 34569"/>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20" name="向右箭號 19">
            <a:extLst>
              <a:ext uri="{FF2B5EF4-FFF2-40B4-BE49-F238E27FC236}">
                <a16:creationId xmlns:a16="http://schemas.microsoft.com/office/drawing/2014/main" id="{6BC6F34A-8F8C-8222-3C72-ACC0DD6E679E}"/>
              </a:ext>
            </a:extLst>
          </p:cNvPr>
          <p:cNvSpPr/>
          <p:nvPr/>
        </p:nvSpPr>
        <p:spPr>
          <a:xfrm>
            <a:off x="6643688" y="2286000"/>
            <a:ext cx="428625" cy="338138"/>
          </a:xfrm>
          <a:prstGeom prst="rightArrow">
            <a:avLst>
              <a:gd name="adj1" fmla="val 34569"/>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21" name="圓角矩形 20">
            <a:extLst>
              <a:ext uri="{FF2B5EF4-FFF2-40B4-BE49-F238E27FC236}">
                <a16:creationId xmlns:a16="http://schemas.microsoft.com/office/drawing/2014/main" id="{167E84A7-0B81-C7D3-25E2-931FAF38984F}"/>
              </a:ext>
            </a:extLst>
          </p:cNvPr>
          <p:cNvSpPr/>
          <p:nvPr/>
        </p:nvSpPr>
        <p:spPr>
          <a:xfrm>
            <a:off x="7215188" y="3571875"/>
            <a:ext cx="1500187" cy="64293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2000" dirty="0"/>
              <a:t>年度品質指標獎勵</a:t>
            </a:r>
          </a:p>
        </p:txBody>
      </p:sp>
      <p:sp>
        <p:nvSpPr>
          <p:cNvPr id="23" name="向右箭號 22">
            <a:extLst>
              <a:ext uri="{FF2B5EF4-FFF2-40B4-BE49-F238E27FC236}">
                <a16:creationId xmlns:a16="http://schemas.microsoft.com/office/drawing/2014/main" id="{CD1A403E-2F21-3FBD-FB55-CC7F394AED75}"/>
              </a:ext>
            </a:extLst>
          </p:cNvPr>
          <p:cNvSpPr/>
          <p:nvPr/>
        </p:nvSpPr>
        <p:spPr>
          <a:xfrm rot="5400000">
            <a:off x="7822406" y="4393407"/>
            <a:ext cx="357187" cy="2857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p>
        </p:txBody>
      </p:sp>
      <p:sp>
        <p:nvSpPr>
          <p:cNvPr id="24" name="文字方塊 23">
            <a:extLst>
              <a:ext uri="{FF2B5EF4-FFF2-40B4-BE49-F238E27FC236}">
                <a16:creationId xmlns:a16="http://schemas.microsoft.com/office/drawing/2014/main" id="{25BCECF9-E7B3-C5B7-ADC4-F7EB5AC4BA37}"/>
              </a:ext>
            </a:extLst>
          </p:cNvPr>
          <p:cNvSpPr txBox="1"/>
          <p:nvPr/>
        </p:nvSpPr>
        <p:spPr bwMode="auto">
          <a:xfrm>
            <a:off x="7500938" y="4929188"/>
            <a:ext cx="1285875" cy="769937"/>
          </a:xfrm>
          <a:prstGeom prst="rect">
            <a:avLst/>
          </a:prstGeom>
          <a:noFill/>
        </p:spPr>
        <p:txBody>
          <a:bodyPr>
            <a:spAutoFit/>
          </a:bodyPr>
          <a:lstStyle/>
          <a:p>
            <a:pPr>
              <a:defRPr/>
            </a:pPr>
            <a:r>
              <a:rPr lang="zh-TW" altLang="en-US" sz="2200" dirty="0">
                <a:solidFill>
                  <a:schemeClr val="bg1"/>
                </a:solidFill>
                <a:latin typeface="+mj-ea"/>
                <a:ea typeface="+mj-ea"/>
              </a:rPr>
              <a:t>繼續追蹤照護</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投影片編號版面配置區 5">
            <a:extLst>
              <a:ext uri="{FF2B5EF4-FFF2-40B4-BE49-F238E27FC236}">
                <a16:creationId xmlns:a16="http://schemas.microsoft.com/office/drawing/2014/main" id="{13D8AA1A-4084-57D4-B973-73445DAFF502}"/>
              </a:ext>
            </a:extLst>
          </p:cNvPr>
          <p:cNvSpPr>
            <a:spLocks noGrp="1"/>
          </p:cNvSpPr>
          <p:nvPr>
            <p:ph type="sldNum" sz="quarter" idx="12"/>
          </p:nvPr>
        </p:nvSpPr>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11495197-1BD0-4C77-A033-C97560C4776D}" type="slidenum">
              <a:rPr kumimoji="0" lang="en-US" altLang="zh-TW" sz="1200">
                <a:solidFill>
                  <a:srgbClr val="898989"/>
                </a:solidFill>
                <a:latin typeface="Calibri" panose="020F0502020204030204" pitchFamily="34" charset="0"/>
              </a:rPr>
              <a:pPr eaLnBrk="1" hangingPunct="1"/>
              <a:t>33</a:t>
            </a:fld>
            <a:endParaRPr kumimoji="0" lang="en-US" altLang="zh-TW" sz="1200">
              <a:solidFill>
                <a:srgbClr val="898989"/>
              </a:solidFill>
              <a:latin typeface="Calibri" panose="020F0502020204030204" pitchFamily="34" charset="0"/>
            </a:endParaRPr>
          </a:p>
        </p:txBody>
      </p:sp>
      <p:sp>
        <p:nvSpPr>
          <p:cNvPr id="36867" name="Rectangle 2">
            <a:extLst>
              <a:ext uri="{FF2B5EF4-FFF2-40B4-BE49-F238E27FC236}">
                <a16:creationId xmlns:a16="http://schemas.microsoft.com/office/drawing/2014/main" id="{0F4A9218-58F6-9BB2-9950-DEE307916FF7}"/>
              </a:ext>
            </a:extLst>
          </p:cNvPr>
          <p:cNvSpPr>
            <a:spLocks noGrp="1" noChangeArrowheads="1"/>
          </p:cNvSpPr>
          <p:nvPr>
            <p:ph type="title"/>
          </p:nvPr>
        </p:nvSpPr>
        <p:spPr>
          <a:xfrm>
            <a:off x="2000250" y="2571750"/>
            <a:ext cx="6096000" cy="2209800"/>
          </a:xfrm>
        </p:spPr>
        <p:txBody>
          <a:bodyPr/>
          <a:lstStyle/>
          <a:p>
            <a:pPr algn="l" eaLnBrk="1" hangingPunct="1">
              <a:lnSpc>
                <a:spcPct val="120000"/>
              </a:lnSpc>
            </a:pPr>
            <a:br>
              <a:rPr lang="en-US" altLang="zh-TW" sz="4800">
                <a:solidFill>
                  <a:srgbClr val="990033"/>
                </a:solidFill>
                <a:ea typeface="全真海報體" pitchFamily="49" charset="-120"/>
              </a:rPr>
            </a:br>
            <a:endParaRPr lang="en-US" altLang="zh-TW" sz="3200">
              <a:latin typeface="標楷體" panose="03000509000000000000" pitchFamily="65" charset="-120"/>
              <a:ea typeface="標楷體" panose="03000509000000000000" pitchFamily="65" charset="-120"/>
            </a:endParaRPr>
          </a:p>
        </p:txBody>
      </p:sp>
      <p:graphicFrame>
        <p:nvGraphicFramePr>
          <p:cNvPr id="5" name="資料庫圖表 4">
            <a:extLst>
              <a:ext uri="{FF2B5EF4-FFF2-40B4-BE49-F238E27FC236}">
                <a16:creationId xmlns:a16="http://schemas.microsoft.com/office/drawing/2014/main" id="{792C7344-6C63-F8E8-0143-34F572338E42}"/>
              </a:ext>
            </a:extLst>
          </p:cNvPr>
          <p:cNvGraphicFramePr/>
          <p:nvPr/>
        </p:nvGraphicFramePr>
        <p:xfrm>
          <a:off x="928662" y="1000108"/>
          <a:ext cx="6858048" cy="478634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標題 1">
            <a:extLst>
              <a:ext uri="{FF2B5EF4-FFF2-40B4-BE49-F238E27FC236}">
                <a16:creationId xmlns:a16="http://schemas.microsoft.com/office/drawing/2014/main" id="{97B7DEF7-9A1D-8915-0A4F-AD9D724BD8E8}"/>
              </a:ext>
            </a:extLst>
          </p:cNvPr>
          <p:cNvSpPr txBox="1">
            <a:spLocks/>
          </p:cNvSpPr>
          <p:nvPr/>
        </p:nvSpPr>
        <p:spPr bwMode="auto">
          <a:xfrm>
            <a:off x="714375" y="214313"/>
            <a:ext cx="7772400" cy="714375"/>
          </a:xfrm>
          <a:prstGeom prst="rect">
            <a:avLst/>
          </a:prstGeom>
          <a:noFill/>
          <a:ln w="9525">
            <a:noFill/>
            <a:miter lim="800000"/>
            <a:headEnd/>
            <a:tailEnd/>
          </a:ln>
        </p:spPr>
        <p:txBody>
          <a:bodyPr anchor="ctr"/>
          <a:lstStyle/>
          <a:p>
            <a:pPr marL="534988" indent="-534988" algn="ctr">
              <a:defRPr/>
            </a:pPr>
            <a:r>
              <a:rPr lang="zh-TW" altLang="en-US" sz="4000" kern="0" dirty="0">
                <a:solidFill>
                  <a:srgbClr val="000000"/>
                </a:solidFill>
                <a:latin typeface="+mj-lt"/>
                <a:ea typeface="標楷體" pitchFamily="65" charset="-120"/>
                <a:cs typeface="+mj-cs"/>
              </a:rPr>
              <a:t>方案內容</a:t>
            </a:r>
            <a:endParaRPr lang="en-US" altLang="zh-TW" sz="4000" kern="0" dirty="0">
              <a:solidFill>
                <a:srgbClr val="000000"/>
              </a:solidFill>
              <a:latin typeface="+mj-lt"/>
              <a:ea typeface="標楷體" pitchFamily="65" charset="-120"/>
              <a:cs typeface="+mj-cs"/>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投影片編號版面配置區 5">
            <a:extLst>
              <a:ext uri="{FF2B5EF4-FFF2-40B4-BE49-F238E27FC236}">
                <a16:creationId xmlns:a16="http://schemas.microsoft.com/office/drawing/2014/main" id="{0D3FF72D-40A8-B358-270F-EF36E1219641}"/>
              </a:ext>
            </a:extLst>
          </p:cNvPr>
          <p:cNvSpPr>
            <a:spLocks noGrp="1"/>
          </p:cNvSpPr>
          <p:nvPr>
            <p:ph type="sldNum" sz="quarter" idx="12"/>
          </p:nvPr>
        </p:nvSpPr>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09FC2DA7-54B5-4D83-B798-8D87E562FFB4}" type="slidenum">
              <a:rPr kumimoji="0" lang="en-US" altLang="zh-TW" sz="1200">
                <a:solidFill>
                  <a:srgbClr val="898989"/>
                </a:solidFill>
                <a:latin typeface="Calibri" panose="020F0502020204030204" pitchFamily="34" charset="0"/>
              </a:rPr>
              <a:pPr eaLnBrk="1" hangingPunct="1"/>
              <a:t>34</a:t>
            </a:fld>
            <a:endParaRPr kumimoji="0" lang="en-US" altLang="zh-TW" sz="1200">
              <a:solidFill>
                <a:srgbClr val="898989"/>
              </a:solidFill>
              <a:latin typeface="Calibri" panose="020F0502020204030204" pitchFamily="34" charset="0"/>
            </a:endParaRPr>
          </a:p>
        </p:txBody>
      </p:sp>
      <p:sp>
        <p:nvSpPr>
          <p:cNvPr id="5" name="標題 1">
            <a:extLst>
              <a:ext uri="{FF2B5EF4-FFF2-40B4-BE49-F238E27FC236}">
                <a16:creationId xmlns:a16="http://schemas.microsoft.com/office/drawing/2014/main" id="{FBF55204-F472-9E85-A9DD-5E7918060833}"/>
              </a:ext>
            </a:extLst>
          </p:cNvPr>
          <p:cNvSpPr txBox="1">
            <a:spLocks/>
          </p:cNvSpPr>
          <p:nvPr/>
        </p:nvSpPr>
        <p:spPr bwMode="auto">
          <a:xfrm>
            <a:off x="685800" y="500063"/>
            <a:ext cx="7772400" cy="1143000"/>
          </a:xfrm>
          <a:prstGeom prst="rect">
            <a:avLst/>
          </a:prstGeom>
          <a:noFill/>
          <a:ln w="9525">
            <a:noFill/>
            <a:miter lim="800000"/>
            <a:headEnd/>
            <a:tailEnd/>
          </a:ln>
        </p:spPr>
        <p:txBody>
          <a:bodyPr anchor="ctr"/>
          <a:lstStyle/>
          <a:p>
            <a:pPr algn="ctr" eaLnBrk="0" hangingPunct="0">
              <a:defRPr/>
            </a:pPr>
            <a:r>
              <a:rPr lang="zh-TW" altLang="en-US" sz="4000" kern="0" dirty="0">
                <a:solidFill>
                  <a:srgbClr val="000000"/>
                </a:solidFill>
                <a:latin typeface="+mj-lt"/>
                <a:ea typeface="標楷體" pitchFamily="65" charset="-120"/>
                <a:cs typeface="+mj-cs"/>
              </a:rPr>
              <a:t>精神分裂症方案支付標準</a:t>
            </a:r>
            <a:endParaRPr lang="zh-TW" altLang="en-US" sz="4400" kern="0" dirty="0">
              <a:solidFill>
                <a:schemeClr val="tx2"/>
              </a:solidFill>
              <a:latin typeface="+mj-lt"/>
              <a:ea typeface="+mj-ea"/>
              <a:cs typeface="+mj-cs"/>
            </a:endParaRPr>
          </a:p>
        </p:txBody>
      </p:sp>
      <p:graphicFrame>
        <p:nvGraphicFramePr>
          <p:cNvPr id="7" name="資料庫圖表 6">
            <a:extLst>
              <a:ext uri="{FF2B5EF4-FFF2-40B4-BE49-F238E27FC236}">
                <a16:creationId xmlns:a16="http://schemas.microsoft.com/office/drawing/2014/main" id="{05A87F63-6197-98E8-57E7-7A1DB171E7F0}"/>
              </a:ext>
            </a:extLst>
          </p:cNvPr>
          <p:cNvGraphicFramePr/>
          <p:nvPr/>
        </p:nvGraphicFramePr>
        <p:xfrm>
          <a:off x="928662" y="1214446"/>
          <a:ext cx="7215238" cy="54292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7893" name="文字方塊 5">
            <a:extLst>
              <a:ext uri="{FF2B5EF4-FFF2-40B4-BE49-F238E27FC236}">
                <a16:creationId xmlns:a16="http://schemas.microsoft.com/office/drawing/2014/main" id="{6DD34C4E-F24F-FFA0-5AE4-F19D45644E59}"/>
              </a:ext>
            </a:extLst>
          </p:cNvPr>
          <p:cNvSpPr txBox="1">
            <a:spLocks noChangeArrowheads="1"/>
          </p:cNvSpPr>
          <p:nvPr/>
        </p:nvSpPr>
        <p:spPr bwMode="auto">
          <a:xfrm>
            <a:off x="4357688" y="2500313"/>
            <a:ext cx="1928812" cy="116998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en-US" altLang="zh-TW" sz="1400">
                <a:latin typeface="標楷體" panose="03000509000000000000" pitchFamily="65" charset="-120"/>
                <a:ea typeface="標楷體" panose="03000509000000000000" pitchFamily="65" charset="-120"/>
              </a:rPr>
              <a:t>6</a:t>
            </a:r>
            <a:r>
              <a:rPr lang="zh-TW" altLang="en-US" sz="1400">
                <a:latin typeface="標楷體" panose="03000509000000000000" pitchFamily="65" charset="-120"/>
                <a:ea typeface="標楷體" panose="03000509000000000000" pitchFamily="65" charset="-120"/>
              </a:rPr>
              <a:t>項品質指標院所自身比，一般病人組目標達成度達</a:t>
            </a:r>
            <a:r>
              <a:rPr lang="en-US" altLang="zh-TW" sz="1400" b="1">
                <a:solidFill>
                  <a:srgbClr val="FF0000"/>
                </a:solidFill>
                <a:latin typeface="標楷體" panose="03000509000000000000" pitchFamily="65" charset="-120"/>
                <a:ea typeface="標楷體" panose="03000509000000000000" pitchFamily="65" charset="-120"/>
              </a:rPr>
              <a:t>100%</a:t>
            </a:r>
            <a:r>
              <a:rPr lang="zh-TW" altLang="en-US" sz="1400">
                <a:latin typeface="標楷體" panose="03000509000000000000" pitchFamily="65" charset="-120"/>
                <a:ea typeface="標楷體" panose="03000509000000000000" pitchFamily="65" charset="-120"/>
              </a:rPr>
              <a:t>，且高風險病人組目標權值達成度達</a:t>
            </a:r>
            <a:r>
              <a:rPr lang="en-US" altLang="zh-TW" sz="1400" b="1">
                <a:solidFill>
                  <a:srgbClr val="FF0000"/>
                </a:solidFill>
                <a:latin typeface="標楷體" panose="03000509000000000000" pitchFamily="65" charset="-120"/>
                <a:ea typeface="標楷體" panose="03000509000000000000" pitchFamily="65" charset="-120"/>
              </a:rPr>
              <a:t>70%</a:t>
            </a:r>
            <a:r>
              <a:rPr lang="zh-TW" altLang="en-US" sz="1400">
                <a:latin typeface="標楷體" panose="03000509000000000000" pitchFamily="65" charset="-120"/>
                <a:ea typeface="標楷體" panose="03000509000000000000" pitchFamily="65" charset="-120"/>
              </a:rPr>
              <a:t>方可獎勵</a:t>
            </a:r>
            <a:endParaRPr lang="zh-TW" altLang="en-US" sz="1400">
              <a:solidFill>
                <a:srgbClr val="0000FF"/>
              </a:solidFill>
              <a:latin typeface="標楷體" panose="03000509000000000000" pitchFamily="65" charset="-120"/>
              <a:ea typeface="標楷體" panose="03000509000000000000" pitchFamily="65" charset="-120"/>
            </a:endParaRPr>
          </a:p>
        </p:txBody>
      </p:sp>
      <p:sp>
        <p:nvSpPr>
          <p:cNvPr id="37894" name="文字方塊 7">
            <a:extLst>
              <a:ext uri="{FF2B5EF4-FFF2-40B4-BE49-F238E27FC236}">
                <a16:creationId xmlns:a16="http://schemas.microsoft.com/office/drawing/2014/main" id="{7E04BDE4-41FA-5667-4C73-68B1DEE62D76}"/>
              </a:ext>
            </a:extLst>
          </p:cNvPr>
          <p:cNvSpPr txBox="1">
            <a:spLocks noChangeArrowheads="1"/>
          </p:cNvSpPr>
          <p:nvPr/>
        </p:nvSpPr>
        <p:spPr bwMode="auto">
          <a:xfrm>
            <a:off x="4357688" y="3749675"/>
            <a:ext cx="1928812" cy="203041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en-US" altLang="zh-TW" sz="1400">
                <a:solidFill>
                  <a:srgbClr val="0000FF"/>
                </a:solidFill>
                <a:latin typeface="標楷體" panose="03000509000000000000" pitchFamily="65" charset="-120"/>
                <a:ea typeface="標楷體" panose="03000509000000000000" pitchFamily="65" charset="-120"/>
              </a:rPr>
              <a:t>1.</a:t>
            </a:r>
            <a:r>
              <a:rPr lang="zh-TW" altLang="en-US" sz="1400">
                <a:solidFill>
                  <a:srgbClr val="0000FF"/>
                </a:solidFill>
                <a:latin typeface="標楷體" panose="03000509000000000000" pitchFamily="65" charset="-120"/>
                <a:ea typeface="標楷體" panose="03000509000000000000" pitchFamily="65" charset="-120"/>
              </a:rPr>
              <a:t>每月精神科門診就  </a:t>
            </a:r>
            <a:endParaRPr lang="en-US" altLang="zh-TW" sz="1400">
              <a:solidFill>
                <a:srgbClr val="0000FF"/>
              </a:solidFill>
              <a:latin typeface="標楷體" panose="03000509000000000000" pitchFamily="65" charset="-120"/>
              <a:ea typeface="標楷體" panose="03000509000000000000" pitchFamily="65" charset="-120"/>
            </a:endParaRPr>
          </a:p>
          <a:p>
            <a:pPr eaLnBrk="1" hangingPunct="1"/>
            <a:r>
              <a:rPr lang="en-US" altLang="zh-TW" sz="1400">
                <a:solidFill>
                  <a:srgbClr val="0000FF"/>
                </a:solidFill>
                <a:latin typeface="標楷體" panose="03000509000000000000" pitchFamily="65" charset="-120"/>
                <a:ea typeface="標楷體" panose="03000509000000000000" pitchFamily="65" charset="-120"/>
              </a:rPr>
              <a:t>  </a:t>
            </a:r>
            <a:r>
              <a:rPr lang="zh-TW" altLang="en-US" sz="1400">
                <a:solidFill>
                  <a:srgbClr val="0000FF"/>
                </a:solidFill>
                <a:latin typeface="標楷體" panose="03000509000000000000" pitchFamily="65" charset="-120"/>
                <a:ea typeface="標楷體" panose="03000509000000000000" pitchFamily="65" charset="-120"/>
              </a:rPr>
              <a:t>診次數 </a:t>
            </a:r>
          </a:p>
          <a:p>
            <a:pPr eaLnBrk="1" hangingPunct="1"/>
            <a:r>
              <a:rPr lang="en-US" altLang="zh-TW" sz="1400">
                <a:solidFill>
                  <a:srgbClr val="0000FF"/>
                </a:solidFill>
                <a:latin typeface="標楷體" panose="03000509000000000000" pitchFamily="65" charset="-120"/>
                <a:ea typeface="標楷體" panose="03000509000000000000" pitchFamily="65" charset="-120"/>
              </a:rPr>
              <a:t>2.</a:t>
            </a:r>
            <a:r>
              <a:rPr lang="zh-TW" altLang="en-US" sz="1400">
                <a:solidFill>
                  <a:srgbClr val="0000FF"/>
                </a:solidFill>
                <a:latin typeface="標楷體" panose="03000509000000000000" pitchFamily="65" charset="-120"/>
                <a:ea typeface="標楷體" panose="03000509000000000000" pitchFamily="65" charset="-120"/>
              </a:rPr>
              <a:t>精神科不規則門診</a:t>
            </a:r>
            <a:endParaRPr lang="en-US" altLang="zh-TW" sz="1400">
              <a:solidFill>
                <a:srgbClr val="0000FF"/>
              </a:solidFill>
              <a:latin typeface="標楷體" panose="03000509000000000000" pitchFamily="65" charset="-120"/>
              <a:ea typeface="標楷體" panose="03000509000000000000" pitchFamily="65" charset="-120"/>
            </a:endParaRPr>
          </a:p>
          <a:p>
            <a:pPr eaLnBrk="1" hangingPunct="1"/>
            <a:r>
              <a:rPr lang="en-US" altLang="zh-TW" sz="1400">
                <a:solidFill>
                  <a:srgbClr val="0000FF"/>
                </a:solidFill>
                <a:latin typeface="標楷體" panose="03000509000000000000" pitchFamily="65" charset="-120"/>
                <a:ea typeface="標楷體" panose="03000509000000000000" pitchFamily="65" charset="-120"/>
              </a:rPr>
              <a:t>  </a:t>
            </a:r>
            <a:r>
              <a:rPr lang="zh-TW" altLang="en-US" sz="1400">
                <a:solidFill>
                  <a:srgbClr val="0000FF"/>
                </a:solidFill>
                <a:latin typeface="標楷體" panose="03000509000000000000" pitchFamily="65" charset="-120"/>
                <a:ea typeface="標楷體" panose="03000509000000000000" pitchFamily="65" charset="-120"/>
              </a:rPr>
              <a:t>比例 </a:t>
            </a:r>
          </a:p>
          <a:p>
            <a:pPr eaLnBrk="1" hangingPunct="1"/>
            <a:r>
              <a:rPr lang="en-US" altLang="zh-TW" sz="1400">
                <a:solidFill>
                  <a:srgbClr val="0000FF"/>
                </a:solidFill>
                <a:latin typeface="標楷體" panose="03000509000000000000" pitchFamily="65" charset="-120"/>
                <a:ea typeface="標楷體" panose="03000509000000000000" pitchFamily="65" charset="-120"/>
              </a:rPr>
              <a:t>3.</a:t>
            </a:r>
            <a:r>
              <a:rPr lang="zh-TW" altLang="en-US" sz="1400">
                <a:solidFill>
                  <a:srgbClr val="0000FF"/>
                </a:solidFill>
                <a:latin typeface="標楷體" panose="03000509000000000000" pitchFamily="65" charset="-120"/>
                <a:ea typeface="標楷體" panose="03000509000000000000" pitchFamily="65" charset="-120"/>
              </a:rPr>
              <a:t>六個月內精神科急 </a:t>
            </a:r>
            <a:endParaRPr lang="en-US" altLang="zh-TW" sz="1400">
              <a:solidFill>
                <a:srgbClr val="0000FF"/>
              </a:solidFill>
              <a:latin typeface="標楷體" panose="03000509000000000000" pitchFamily="65" charset="-120"/>
              <a:ea typeface="標楷體" panose="03000509000000000000" pitchFamily="65" charset="-120"/>
            </a:endParaRPr>
          </a:p>
          <a:p>
            <a:pPr eaLnBrk="1" hangingPunct="1"/>
            <a:r>
              <a:rPr lang="en-US" altLang="zh-TW" sz="1400">
                <a:solidFill>
                  <a:srgbClr val="0000FF"/>
                </a:solidFill>
                <a:latin typeface="標楷體" panose="03000509000000000000" pitchFamily="65" charset="-120"/>
                <a:ea typeface="標楷體" panose="03000509000000000000" pitchFamily="65" charset="-120"/>
              </a:rPr>
              <a:t>  </a:t>
            </a:r>
            <a:r>
              <a:rPr lang="zh-TW" altLang="en-US" sz="1400">
                <a:solidFill>
                  <a:srgbClr val="0000FF"/>
                </a:solidFill>
                <a:latin typeface="標楷體" panose="03000509000000000000" pitchFamily="65" charset="-120"/>
                <a:ea typeface="標楷體" panose="03000509000000000000" pitchFamily="65" charset="-120"/>
              </a:rPr>
              <a:t>性病房再住院率</a:t>
            </a:r>
          </a:p>
          <a:p>
            <a:pPr eaLnBrk="1" hangingPunct="1"/>
            <a:r>
              <a:rPr lang="en-US" altLang="zh-TW" sz="1400">
                <a:solidFill>
                  <a:srgbClr val="0000FF"/>
                </a:solidFill>
                <a:latin typeface="標楷體" panose="03000509000000000000" pitchFamily="65" charset="-120"/>
                <a:ea typeface="標楷體" panose="03000509000000000000" pitchFamily="65" charset="-120"/>
              </a:rPr>
              <a:t>4.</a:t>
            </a:r>
            <a:r>
              <a:rPr lang="zh-TW" altLang="en-US" sz="1400">
                <a:solidFill>
                  <a:srgbClr val="0000FF"/>
                </a:solidFill>
                <a:latin typeface="標楷體" panose="03000509000000000000" pitchFamily="65" charset="-120"/>
                <a:ea typeface="標楷體" panose="03000509000000000000" pitchFamily="65" charset="-120"/>
              </a:rPr>
              <a:t>急診使用人次比率</a:t>
            </a:r>
          </a:p>
          <a:p>
            <a:pPr eaLnBrk="1" hangingPunct="1"/>
            <a:r>
              <a:rPr lang="en-US" altLang="zh-TW" sz="1400">
                <a:solidFill>
                  <a:srgbClr val="0000FF"/>
                </a:solidFill>
                <a:latin typeface="標楷體" panose="03000509000000000000" pitchFamily="65" charset="-120"/>
                <a:ea typeface="標楷體" panose="03000509000000000000" pitchFamily="65" charset="-120"/>
              </a:rPr>
              <a:t>5.</a:t>
            </a:r>
            <a:r>
              <a:rPr lang="zh-TW" altLang="en-US" sz="1400">
                <a:solidFill>
                  <a:srgbClr val="0000FF"/>
                </a:solidFill>
                <a:latin typeface="標楷體" panose="03000509000000000000" pitchFamily="65" charset="-120"/>
                <a:ea typeface="標楷體" panose="03000509000000000000" pitchFamily="65" charset="-120"/>
              </a:rPr>
              <a:t>強制住院率 </a:t>
            </a:r>
          </a:p>
          <a:p>
            <a:pPr eaLnBrk="1" hangingPunct="1"/>
            <a:r>
              <a:rPr lang="en-US" altLang="zh-TW" sz="1400">
                <a:solidFill>
                  <a:srgbClr val="0000FF"/>
                </a:solidFill>
                <a:latin typeface="標楷體" panose="03000509000000000000" pitchFamily="65" charset="-120"/>
                <a:ea typeface="標楷體" panose="03000509000000000000" pitchFamily="65" charset="-120"/>
              </a:rPr>
              <a:t>6.</a:t>
            </a:r>
            <a:r>
              <a:rPr lang="zh-TW" altLang="en-US" sz="1400">
                <a:solidFill>
                  <a:srgbClr val="0000FF"/>
                </a:solidFill>
                <a:latin typeface="標楷體" panose="03000509000000000000" pitchFamily="65" charset="-120"/>
                <a:ea typeface="標楷體" panose="03000509000000000000" pitchFamily="65" charset="-120"/>
              </a:rPr>
              <a:t>失聯結案率</a:t>
            </a:r>
          </a:p>
        </p:txBody>
      </p:sp>
      <p:sp>
        <p:nvSpPr>
          <p:cNvPr id="37895" name="文字方塊 8">
            <a:extLst>
              <a:ext uri="{FF2B5EF4-FFF2-40B4-BE49-F238E27FC236}">
                <a16:creationId xmlns:a16="http://schemas.microsoft.com/office/drawing/2014/main" id="{B2894E21-BD9A-9F09-E365-CB4BFE1112FF}"/>
              </a:ext>
            </a:extLst>
          </p:cNvPr>
          <p:cNvSpPr txBox="1">
            <a:spLocks noChangeArrowheads="1"/>
          </p:cNvSpPr>
          <p:nvPr/>
        </p:nvSpPr>
        <p:spPr bwMode="auto">
          <a:xfrm>
            <a:off x="4286250" y="2109788"/>
            <a:ext cx="19288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algn="ctr" eaLnBrk="1" hangingPunct="1"/>
            <a:r>
              <a:rPr lang="zh-TW" altLang="en-US" b="1">
                <a:solidFill>
                  <a:srgbClr val="0000FF"/>
                </a:solidFill>
                <a:latin typeface="標楷體" panose="03000509000000000000" pitchFamily="65" charset="-120"/>
                <a:ea typeface="標楷體" panose="03000509000000000000" pitchFamily="65" charset="-120"/>
              </a:rPr>
              <a:t>品質指標</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投影片編號版面配置區 5">
            <a:extLst>
              <a:ext uri="{FF2B5EF4-FFF2-40B4-BE49-F238E27FC236}">
                <a16:creationId xmlns:a16="http://schemas.microsoft.com/office/drawing/2014/main" id="{80FA6A15-B189-E8B9-928D-D0EE92E1B96C}"/>
              </a:ext>
            </a:extLst>
          </p:cNvPr>
          <p:cNvSpPr>
            <a:spLocks noGrp="1"/>
          </p:cNvSpPr>
          <p:nvPr>
            <p:ph type="sldNum" sz="quarter" idx="12"/>
          </p:nvPr>
        </p:nvSpPr>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4D3A8681-84FD-488C-8265-B752214EC905}" type="slidenum">
              <a:rPr kumimoji="0" lang="en-US" altLang="zh-TW" sz="1200">
                <a:solidFill>
                  <a:srgbClr val="898989"/>
                </a:solidFill>
                <a:latin typeface="Calibri" panose="020F0502020204030204" pitchFamily="34" charset="0"/>
              </a:rPr>
              <a:pPr eaLnBrk="1" hangingPunct="1"/>
              <a:t>35</a:t>
            </a:fld>
            <a:endParaRPr kumimoji="0" lang="en-US" altLang="zh-TW" sz="1200">
              <a:solidFill>
                <a:srgbClr val="898989"/>
              </a:solidFill>
              <a:latin typeface="Calibri" panose="020F0502020204030204" pitchFamily="34" charset="0"/>
            </a:endParaRPr>
          </a:p>
        </p:txBody>
      </p:sp>
      <p:sp>
        <p:nvSpPr>
          <p:cNvPr id="6" name="標題 1">
            <a:extLst>
              <a:ext uri="{FF2B5EF4-FFF2-40B4-BE49-F238E27FC236}">
                <a16:creationId xmlns:a16="http://schemas.microsoft.com/office/drawing/2014/main" id="{F8A0E33B-579E-D89B-FBC0-27EAF5EFE344}"/>
              </a:ext>
            </a:extLst>
          </p:cNvPr>
          <p:cNvSpPr txBox="1">
            <a:spLocks/>
          </p:cNvSpPr>
          <p:nvPr/>
        </p:nvSpPr>
        <p:spPr bwMode="auto">
          <a:xfrm>
            <a:off x="685800" y="-214313"/>
            <a:ext cx="7772400" cy="1143001"/>
          </a:xfrm>
          <a:prstGeom prst="rect">
            <a:avLst/>
          </a:prstGeom>
          <a:noFill/>
          <a:ln w="9525">
            <a:noFill/>
            <a:miter lim="800000"/>
            <a:headEnd/>
            <a:tailEnd/>
          </a:ln>
        </p:spPr>
        <p:txBody>
          <a:bodyPr anchor="ctr"/>
          <a:lstStyle/>
          <a:p>
            <a:pPr algn="ctr" eaLnBrk="0" hangingPunct="0">
              <a:defRPr/>
            </a:pPr>
            <a:r>
              <a:rPr lang="en-US" altLang="zh-TW" sz="4000" kern="0" dirty="0">
                <a:solidFill>
                  <a:srgbClr val="000000"/>
                </a:solidFill>
                <a:latin typeface="+mj-lt"/>
                <a:ea typeface="標楷體" pitchFamily="65" charset="-120"/>
                <a:cs typeface="+mj-cs"/>
              </a:rPr>
              <a:t>B</a:t>
            </a:r>
            <a:r>
              <a:rPr lang="zh-TW" altLang="en-US" sz="4000" kern="0" dirty="0">
                <a:solidFill>
                  <a:srgbClr val="000000"/>
                </a:solidFill>
                <a:latin typeface="+mj-lt"/>
                <a:ea typeface="標楷體" pitchFamily="65" charset="-120"/>
                <a:cs typeface="+mj-cs"/>
              </a:rPr>
              <a:t>型、 </a:t>
            </a:r>
            <a:r>
              <a:rPr lang="en-US" altLang="zh-TW" sz="4000" kern="0" dirty="0">
                <a:solidFill>
                  <a:srgbClr val="000000"/>
                </a:solidFill>
                <a:latin typeface="+mj-lt"/>
                <a:ea typeface="標楷體" pitchFamily="65" charset="-120"/>
                <a:cs typeface="+mj-cs"/>
              </a:rPr>
              <a:t>C</a:t>
            </a:r>
            <a:r>
              <a:rPr lang="zh-TW" altLang="en-US" sz="4000" kern="0" dirty="0">
                <a:solidFill>
                  <a:srgbClr val="000000"/>
                </a:solidFill>
                <a:latin typeface="+mj-lt"/>
                <a:ea typeface="標楷體" pitchFamily="65" charset="-120"/>
                <a:cs typeface="+mj-cs"/>
              </a:rPr>
              <a:t>型肝炎方案作業流程</a:t>
            </a:r>
            <a:endParaRPr lang="zh-TW" altLang="en-US" sz="3200" kern="0" dirty="0">
              <a:solidFill>
                <a:schemeClr val="tx2"/>
              </a:solidFill>
              <a:latin typeface="+mj-lt"/>
              <a:ea typeface="+mj-ea"/>
              <a:cs typeface="+mj-cs"/>
            </a:endParaRPr>
          </a:p>
        </p:txBody>
      </p:sp>
      <p:sp>
        <p:nvSpPr>
          <p:cNvPr id="8" name="橢圓 7">
            <a:extLst>
              <a:ext uri="{FF2B5EF4-FFF2-40B4-BE49-F238E27FC236}">
                <a16:creationId xmlns:a16="http://schemas.microsoft.com/office/drawing/2014/main" id="{169C8124-10D0-7448-BC8A-15972A26947B}"/>
              </a:ext>
            </a:extLst>
          </p:cNvPr>
          <p:cNvSpPr/>
          <p:nvPr/>
        </p:nvSpPr>
        <p:spPr>
          <a:xfrm>
            <a:off x="3929063" y="642938"/>
            <a:ext cx="1214437" cy="8572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2100" dirty="0"/>
          </a:p>
        </p:txBody>
      </p:sp>
      <p:sp>
        <p:nvSpPr>
          <p:cNvPr id="9" name="圓角矩形 8">
            <a:extLst>
              <a:ext uri="{FF2B5EF4-FFF2-40B4-BE49-F238E27FC236}">
                <a16:creationId xmlns:a16="http://schemas.microsoft.com/office/drawing/2014/main" id="{A091864C-1106-C77D-DA0E-6F309979A6DB}"/>
              </a:ext>
            </a:extLst>
          </p:cNvPr>
          <p:cNvSpPr/>
          <p:nvPr/>
        </p:nvSpPr>
        <p:spPr>
          <a:xfrm>
            <a:off x="3786188" y="2000250"/>
            <a:ext cx="1500187" cy="8572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dirty="0"/>
              <a:t>個案管理計畫</a:t>
            </a:r>
          </a:p>
        </p:txBody>
      </p:sp>
      <p:sp>
        <p:nvSpPr>
          <p:cNvPr id="10" name="圓角矩形 9">
            <a:extLst>
              <a:ext uri="{FF2B5EF4-FFF2-40B4-BE49-F238E27FC236}">
                <a16:creationId xmlns:a16="http://schemas.microsoft.com/office/drawing/2014/main" id="{46064BA4-8CD8-06B7-B825-C645BB8BB597}"/>
              </a:ext>
            </a:extLst>
          </p:cNvPr>
          <p:cNvSpPr/>
          <p:nvPr/>
        </p:nvSpPr>
        <p:spPr>
          <a:xfrm>
            <a:off x="6357938" y="2000250"/>
            <a:ext cx="1500187" cy="8572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TW" dirty="0"/>
              <a:t>BC</a:t>
            </a:r>
            <a:r>
              <a:rPr lang="zh-TW" altLang="en-US" dirty="0"/>
              <a:t>肝炎治療計畫</a:t>
            </a:r>
          </a:p>
        </p:txBody>
      </p:sp>
      <p:sp>
        <p:nvSpPr>
          <p:cNvPr id="12" name="文字方塊 11">
            <a:extLst>
              <a:ext uri="{FF2B5EF4-FFF2-40B4-BE49-F238E27FC236}">
                <a16:creationId xmlns:a16="http://schemas.microsoft.com/office/drawing/2014/main" id="{6F03F3F9-559B-4ED7-D10A-38EED75FE1F6}"/>
              </a:ext>
            </a:extLst>
          </p:cNvPr>
          <p:cNvSpPr txBox="1"/>
          <p:nvPr/>
        </p:nvSpPr>
        <p:spPr>
          <a:xfrm>
            <a:off x="4000500" y="857250"/>
            <a:ext cx="1285875" cy="461963"/>
          </a:xfrm>
          <a:prstGeom prst="rect">
            <a:avLst/>
          </a:prstGeom>
          <a:noFill/>
        </p:spPr>
        <p:txBody>
          <a:bodyPr>
            <a:spAutoFit/>
          </a:bodyPr>
          <a:lstStyle/>
          <a:p>
            <a:pPr>
              <a:defRPr/>
            </a:pPr>
            <a:r>
              <a:rPr lang="zh-TW" altLang="en-US" dirty="0">
                <a:solidFill>
                  <a:schemeClr val="bg1"/>
                </a:solidFill>
                <a:latin typeface="+mj-ea"/>
                <a:ea typeface="+mj-ea"/>
              </a:rPr>
              <a:t>帶原者</a:t>
            </a:r>
          </a:p>
        </p:txBody>
      </p:sp>
      <p:sp>
        <p:nvSpPr>
          <p:cNvPr id="17" name="向右箭號 16">
            <a:extLst>
              <a:ext uri="{FF2B5EF4-FFF2-40B4-BE49-F238E27FC236}">
                <a16:creationId xmlns:a16="http://schemas.microsoft.com/office/drawing/2014/main" id="{FA3263A3-ED30-3A11-B673-31757C0E89EB}"/>
              </a:ext>
            </a:extLst>
          </p:cNvPr>
          <p:cNvSpPr/>
          <p:nvPr/>
        </p:nvSpPr>
        <p:spPr>
          <a:xfrm rot="5400000">
            <a:off x="4331494" y="1545432"/>
            <a:ext cx="428625" cy="338137"/>
          </a:xfrm>
          <a:prstGeom prst="rightArrow">
            <a:avLst>
              <a:gd name="adj1" fmla="val 34569"/>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19" name="向右箭號 18">
            <a:extLst>
              <a:ext uri="{FF2B5EF4-FFF2-40B4-BE49-F238E27FC236}">
                <a16:creationId xmlns:a16="http://schemas.microsoft.com/office/drawing/2014/main" id="{058F0E23-B872-B50A-0A01-5554E2B167E6}"/>
              </a:ext>
            </a:extLst>
          </p:cNvPr>
          <p:cNvSpPr/>
          <p:nvPr/>
        </p:nvSpPr>
        <p:spPr>
          <a:xfrm rot="5400000">
            <a:off x="4267994" y="3090069"/>
            <a:ext cx="608012" cy="2857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22" name="向右箭號 21">
            <a:extLst>
              <a:ext uri="{FF2B5EF4-FFF2-40B4-BE49-F238E27FC236}">
                <a16:creationId xmlns:a16="http://schemas.microsoft.com/office/drawing/2014/main" id="{8F96BBF6-6393-8B26-CC19-0B74528DDDED}"/>
              </a:ext>
            </a:extLst>
          </p:cNvPr>
          <p:cNvSpPr/>
          <p:nvPr/>
        </p:nvSpPr>
        <p:spPr>
          <a:xfrm rot="5400000">
            <a:off x="4393406" y="4107657"/>
            <a:ext cx="357187" cy="2857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24" name="圓角矩形 23">
            <a:extLst>
              <a:ext uri="{FF2B5EF4-FFF2-40B4-BE49-F238E27FC236}">
                <a16:creationId xmlns:a16="http://schemas.microsoft.com/office/drawing/2014/main" id="{B9BE17AA-19DC-74D6-4694-F16EBCF400AC}"/>
              </a:ext>
            </a:extLst>
          </p:cNvPr>
          <p:cNvSpPr/>
          <p:nvPr/>
        </p:nvSpPr>
        <p:spPr>
          <a:xfrm>
            <a:off x="1428750" y="4500563"/>
            <a:ext cx="1500188" cy="50006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dirty="0"/>
              <a:t>發現肝癌</a:t>
            </a:r>
          </a:p>
        </p:txBody>
      </p:sp>
      <p:sp>
        <p:nvSpPr>
          <p:cNvPr id="25" name="圓角矩形 24">
            <a:extLst>
              <a:ext uri="{FF2B5EF4-FFF2-40B4-BE49-F238E27FC236}">
                <a16:creationId xmlns:a16="http://schemas.microsoft.com/office/drawing/2014/main" id="{04C28047-5E18-8EE0-E513-A3A2DAA6867A}"/>
              </a:ext>
            </a:extLst>
          </p:cNvPr>
          <p:cNvSpPr/>
          <p:nvPr/>
        </p:nvSpPr>
        <p:spPr>
          <a:xfrm>
            <a:off x="3857625" y="4500563"/>
            <a:ext cx="1500188" cy="50006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dirty="0"/>
              <a:t>追蹤正常</a:t>
            </a:r>
          </a:p>
        </p:txBody>
      </p:sp>
      <p:sp>
        <p:nvSpPr>
          <p:cNvPr id="26" name="圓角矩形 25">
            <a:extLst>
              <a:ext uri="{FF2B5EF4-FFF2-40B4-BE49-F238E27FC236}">
                <a16:creationId xmlns:a16="http://schemas.microsoft.com/office/drawing/2014/main" id="{D722C983-988F-A810-C9EB-FEA92BFCCE16}"/>
              </a:ext>
            </a:extLst>
          </p:cNvPr>
          <p:cNvSpPr/>
          <p:nvPr/>
        </p:nvSpPr>
        <p:spPr>
          <a:xfrm>
            <a:off x="6357938" y="4500563"/>
            <a:ext cx="1500187" cy="50006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p>
        </p:txBody>
      </p:sp>
      <p:sp>
        <p:nvSpPr>
          <p:cNvPr id="27" name="文字方塊 26">
            <a:extLst>
              <a:ext uri="{FF2B5EF4-FFF2-40B4-BE49-F238E27FC236}">
                <a16:creationId xmlns:a16="http://schemas.microsoft.com/office/drawing/2014/main" id="{4059C06C-F573-1EFE-E7F2-5BAFE492A199}"/>
              </a:ext>
            </a:extLst>
          </p:cNvPr>
          <p:cNvSpPr txBox="1"/>
          <p:nvPr/>
        </p:nvSpPr>
        <p:spPr>
          <a:xfrm>
            <a:off x="6357938" y="4500563"/>
            <a:ext cx="1571625" cy="369887"/>
          </a:xfrm>
          <a:prstGeom prst="rect">
            <a:avLst/>
          </a:prstGeom>
          <a:noFill/>
        </p:spPr>
        <p:txBody>
          <a:bodyPr>
            <a:spAutoFit/>
          </a:bodyPr>
          <a:lstStyle/>
          <a:p>
            <a:pPr>
              <a:defRPr/>
            </a:pPr>
            <a:r>
              <a:rPr lang="zh-TW" altLang="en-US" sz="1800" dirty="0">
                <a:solidFill>
                  <a:schemeClr val="bg1"/>
                </a:solidFill>
                <a:latin typeface="+mj-ea"/>
                <a:ea typeface="+mj-ea"/>
              </a:rPr>
              <a:t>符合用藥條件</a:t>
            </a:r>
          </a:p>
        </p:txBody>
      </p:sp>
      <p:sp>
        <p:nvSpPr>
          <p:cNvPr id="30" name="向右箭號 29">
            <a:extLst>
              <a:ext uri="{FF2B5EF4-FFF2-40B4-BE49-F238E27FC236}">
                <a16:creationId xmlns:a16="http://schemas.microsoft.com/office/drawing/2014/main" id="{DBA555A4-9DA5-6587-E1B6-82A075CC76AB}"/>
              </a:ext>
            </a:extLst>
          </p:cNvPr>
          <p:cNvSpPr/>
          <p:nvPr/>
        </p:nvSpPr>
        <p:spPr>
          <a:xfrm rot="945979" flipV="1">
            <a:off x="5287963" y="4148138"/>
            <a:ext cx="996950" cy="14763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32" name="向右箭號 31">
            <a:extLst>
              <a:ext uri="{FF2B5EF4-FFF2-40B4-BE49-F238E27FC236}">
                <a16:creationId xmlns:a16="http://schemas.microsoft.com/office/drawing/2014/main" id="{221A1D39-D4D2-F3A0-2EF7-B37B56A4BD7B}"/>
              </a:ext>
            </a:extLst>
          </p:cNvPr>
          <p:cNvSpPr/>
          <p:nvPr/>
        </p:nvSpPr>
        <p:spPr>
          <a:xfrm rot="16200000">
            <a:off x="6446838" y="3554413"/>
            <a:ext cx="1250950" cy="2857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33" name="向右箭號 32">
            <a:extLst>
              <a:ext uri="{FF2B5EF4-FFF2-40B4-BE49-F238E27FC236}">
                <a16:creationId xmlns:a16="http://schemas.microsoft.com/office/drawing/2014/main" id="{8FD5D1C5-5594-E5B3-3566-8976EEAD0F88}"/>
              </a:ext>
            </a:extLst>
          </p:cNvPr>
          <p:cNvSpPr/>
          <p:nvPr/>
        </p:nvSpPr>
        <p:spPr>
          <a:xfrm rot="5400000">
            <a:off x="1964531" y="5036344"/>
            <a:ext cx="357188" cy="2857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34" name="向右箭號 33">
            <a:extLst>
              <a:ext uri="{FF2B5EF4-FFF2-40B4-BE49-F238E27FC236}">
                <a16:creationId xmlns:a16="http://schemas.microsoft.com/office/drawing/2014/main" id="{5EA155C2-C713-1318-A9C6-AD3B4BAD59FE}"/>
              </a:ext>
            </a:extLst>
          </p:cNvPr>
          <p:cNvSpPr/>
          <p:nvPr/>
        </p:nvSpPr>
        <p:spPr>
          <a:xfrm rot="5400000">
            <a:off x="4393406" y="5107782"/>
            <a:ext cx="357187" cy="2857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35" name="橢圓 34">
            <a:extLst>
              <a:ext uri="{FF2B5EF4-FFF2-40B4-BE49-F238E27FC236}">
                <a16:creationId xmlns:a16="http://schemas.microsoft.com/office/drawing/2014/main" id="{A4BF08AA-B097-518D-772F-DC620C41AA09}"/>
              </a:ext>
            </a:extLst>
          </p:cNvPr>
          <p:cNvSpPr/>
          <p:nvPr/>
        </p:nvSpPr>
        <p:spPr>
          <a:xfrm>
            <a:off x="3938588" y="5429250"/>
            <a:ext cx="1214437" cy="8572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2100" dirty="0"/>
          </a:p>
        </p:txBody>
      </p:sp>
      <p:sp>
        <p:nvSpPr>
          <p:cNvPr id="36" name="文字方塊 35">
            <a:extLst>
              <a:ext uri="{FF2B5EF4-FFF2-40B4-BE49-F238E27FC236}">
                <a16:creationId xmlns:a16="http://schemas.microsoft.com/office/drawing/2014/main" id="{06CC9F8D-41B9-C79C-63A5-E7D2331AD020}"/>
              </a:ext>
            </a:extLst>
          </p:cNvPr>
          <p:cNvSpPr txBox="1"/>
          <p:nvPr/>
        </p:nvSpPr>
        <p:spPr>
          <a:xfrm>
            <a:off x="4000500" y="5600700"/>
            <a:ext cx="1357313" cy="400050"/>
          </a:xfrm>
          <a:prstGeom prst="rect">
            <a:avLst/>
          </a:prstGeom>
          <a:noFill/>
        </p:spPr>
        <p:txBody>
          <a:bodyPr>
            <a:spAutoFit/>
          </a:bodyPr>
          <a:lstStyle/>
          <a:p>
            <a:pPr>
              <a:defRPr/>
            </a:pPr>
            <a:r>
              <a:rPr lang="zh-TW" altLang="en-US" sz="2000" dirty="0">
                <a:solidFill>
                  <a:schemeClr val="bg1"/>
                </a:solidFill>
                <a:latin typeface="+mj-ea"/>
                <a:ea typeface="+mj-ea"/>
              </a:rPr>
              <a:t>繼續追蹤</a:t>
            </a:r>
          </a:p>
        </p:txBody>
      </p:sp>
      <p:sp>
        <p:nvSpPr>
          <p:cNvPr id="37" name="橢圓 36">
            <a:extLst>
              <a:ext uri="{FF2B5EF4-FFF2-40B4-BE49-F238E27FC236}">
                <a16:creationId xmlns:a16="http://schemas.microsoft.com/office/drawing/2014/main" id="{3A9781B5-C927-8F2F-2DA2-AAB913520970}"/>
              </a:ext>
            </a:extLst>
          </p:cNvPr>
          <p:cNvSpPr/>
          <p:nvPr/>
        </p:nvSpPr>
        <p:spPr>
          <a:xfrm>
            <a:off x="1500188" y="5357813"/>
            <a:ext cx="1214437" cy="8572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2100" dirty="0"/>
              <a:t>結案</a:t>
            </a:r>
          </a:p>
        </p:txBody>
      </p:sp>
      <p:sp>
        <p:nvSpPr>
          <p:cNvPr id="38" name="圓角矩形 37">
            <a:extLst>
              <a:ext uri="{FF2B5EF4-FFF2-40B4-BE49-F238E27FC236}">
                <a16:creationId xmlns:a16="http://schemas.microsoft.com/office/drawing/2014/main" id="{86A07F64-DE36-113C-D033-9E71B0D1C1B7}"/>
              </a:ext>
            </a:extLst>
          </p:cNvPr>
          <p:cNvSpPr/>
          <p:nvPr/>
        </p:nvSpPr>
        <p:spPr>
          <a:xfrm>
            <a:off x="3786188" y="3571875"/>
            <a:ext cx="1500187" cy="50006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dirty="0"/>
              <a:t>追蹤結果</a:t>
            </a:r>
          </a:p>
        </p:txBody>
      </p:sp>
      <p:sp>
        <p:nvSpPr>
          <p:cNvPr id="39" name="向右箭號 38">
            <a:extLst>
              <a:ext uri="{FF2B5EF4-FFF2-40B4-BE49-F238E27FC236}">
                <a16:creationId xmlns:a16="http://schemas.microsoft.com/office/drawing/2014/main" id="{DB552BA3-58DC-C874-3357-310143CDE931}"/>
              </a:ext>
            </a:extLst>
          </p:cNvPr>
          <p:cNvSpPr/>
          <p:nvPr/>
        </p:nvSpPr>
        <p:spPr>
          <a:xfrm rot="9159724" flipV="1">
            <a:off x="2925763" y="4192588"/>
            <a:ext cx="866775" cy="11588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40" name="左-右雙向箭號 39">
            <a:extLst>
              <a:ext uri="{FF2B5EF4-FFF2-40B4-BE49-F238E27FC236}">
                <a16:creationId xmlns:a16="http://schemas.microsoft.com/office/drawing/2014/main" id="{1EE1F6EA-A875-88E2-81B7-60B369850825}"/>
              </a:ext>
            </a:extLst>
          </p:cNvPr>
          <p:cNvSpPr/>
          <p:nvPr/>
        </p:nvSpPr>
        <p:spPr>
          <a:xfrm>
            <a:off x="5572125" y="2286000"/>
            <a:ext cx="500063" cy="214313"/>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41" name="圓角矩形 40">
            <a:extLst>
              <a:ext uri="{FF2B5EF4-FFF2-40B4-BE49-F238E27FC236}">
                <a16:creationId xmlns:a16="http://schemas.microsoft.com/office/drawing/2014/main" id="{FDADAC48-CEF3-E5E6-6969-EA285807BE63}"/>
              </a:ext>
            </a:extLst>
          </p:cNvPr>
          <p:cNvSpPr/>
          <p:nvPr/>
        </p:nvSpPr>
        <p:spPr>
          <a:xfrm>
            <a:off x="5429250" y="1619250"/>
            <a:ext cx="817563" cy="50006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1400" dirty="0"/>
          </a:p>
        </p:txBody>
      </p:sp>
      <p:sp>
        <p:nvSpPr>
          <p:cNvPr id="42" name="文字方塊 41">
            <a:extLst>
              <a:ext uri="{FF2B5EF4-FFF2-40B4-BE49-F238E27FC236}">
                <a16:creationId xmlns:a16="http://schemas.microsoft.com/office/drawing/2014/main" id="{D5208A09-6E18-09B7-3976-A8C9340D2023}"/>
              </a:ext>
            </a:extLst>
          </p:cNvPr>
          <p:cNvSpPr txBox="1"/>
          <p:nvPr/>
        </p:nvSpPr>
        <p:spPr>
          <a:xfrm>
            <a:off x="5429250" y="1619250"/>
            <a:ext cx="857250" cy="523875"/>
          </a:xfrm>
          <a:prstGeom prst="rect">
            <a:avLst/>
          </a:prstGeom>
          <a:noFill/>
        </p:spPr>
        <p:txBody>
          <a:bodyPr>
            <a:spAutoFit/>
          </a:bodyPr>
          <a:lstStyle/>
          <a:p>
            <a:pPr>
              <a:defRPr/>
            </a:pPr>
            <a:r>
              <a:rPr lang="zh-TW" altLang="en-US" sz="1400" dirty="0">
                <a:solidFill>
                  <a:schemeClr val="bg1"/>
                </a:solidFill>
                <a:latin typeface="+mj-ea"/>
                <a:ea typeface="+mj-ea"/>
              </a:rPr>
              <a:t>符合用藥條件</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投影片編號版面配置區 5">
            <a:extLst>
              <a:ext uri="{FF2B5EF4-FFF2-40B4-BE49-F238E27FC236}">
                <a16:creationId xmlns:a16="http://schemas.microsoft.com/office/drawing/2014/main" id="{4939A250-656C-8D60-CCA1-24B564D3906D}"/>
              </a:ext>
            </a:extLst>
          </p:cNvPr>
          <p:cNvSpPr>
            <a:spLocks noGrp="1"/>
          </p:cNvSpPr>
          <p:nvPr>
            <p:ph type="sldNum" sz="quarter" idx="12"/>
          </p:nvPr>
        </p:nvSpPr>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EB24FA9B-9D6E-4124-9928-35C28CABA90D}" type="slidenum">
              <a:rPr kumimoji="0" lang="en-US" altLang="zh-TW" sz="1200">
                <a:solidFill>
                  <a:srgbClr val="898989"/>
                </a:solidFill>
                <a:latin typeface="Calibri" panose="020F0502020204030204" pitchFamily="34" charset="0"/>
              </a:rPr>
              <a:pPr eaLnBrk="1" hangingPunct="1"/>
              <a:t>36</a:t>
            </a:fld>
            <a:endParaRPr kumimoji="0" lang="en-US" altLang="zh-TW" sz="1200">
              <a:solidFill>
                <a:srgbClr val="898989"/>
              </a:solidFill>
              <a:latin typeface="Calibri" panose="020F0502020204030204" pitchFamily="34" charset="0"/>
            </a:endParaRPr>
          </a:p>
        </p:txBody>
      </p:sp>
      <p:sp>
        <p:nvSpPr>
          <p:cNvPr id="39939" name="Rectangle 2">
            <a:extLst>
              <a:ext uri="{FF2B5EF4-FFF2-40B4-BE49-F238E27FC236}">
                <a16:creationId xmlns:a16="http://schemas.microsoft.com/office/drawing/2014/main" id="{7A3A5B49-C2EA-1F3B-7846-974DFD635E80}"/>
              </a:ext>
            </a:extLst>
          </p:cNvPr>
          <p:cNvSpPr>
            <a:spLocks noGrp="1" noChangeArrowheads="1"/>
          </p:cNvSpPr>
          <p:nvPr>
            <p:ph type="title"/>
          </p:nvPr>
        </p:nvSpPr>
        <p:spPr>
          <a:xfrm>
            <a:off x="2000250" y="2571750"/>
            <a:ext cx="6096000" cy="2209800"/>
          </a:xfrm>
        </p:spPr>
        <p:txBody>
          <a:bodyPr/>
          <a:lstStyle/>
          <a:p>
            <a:pPr algn="l" eaLnBrk="1" hangingPunct="1">
              <a:lnSpc>
                <a:spcPct val="120000"/>
              </a:lnSpc>
            </a:pPr>
            <a:br>
              <a:rPr lang="en-US" altLang="zh-TW" sz="4800">
                <a:solidFill>
                  <a:srgbClr val="990033"/>
                </a:solidFill>
                <a:ea typeface="全真海報體" pitchFamily="49" charset="-120"/>
              </a:rPr>
            </a:br>
            <a:endParaRPr lang="en-US" altLang="zh-TW" sz="3200">
              <a:latin typeface="標楷體" panose="03000509000000000000" pitchFamily="65" charset="-120"/>
              <a:ea typeface="標楷體" panose="03000509000000000000" pitchFamily="65" charset="-120"/>
            </a:endParaRPr>
          </a:p>
        </p:txBody>
      </p:sp>
      <p:graphicFrame>
        <p:nvGraphicFramePr>
          <p:cNvPr id="5" name="資料庫圖表 4">
            <a:extLst>
              <a:ext uri="{FF2B5EF4-FFF2-40B4-BE49-F238E27FC236}">
                <a16:creationId xmlns:a16="http://schemas.microsoft.com/office/drawing/2014/main" id="{0BF65489-32BC-E98B-7280-11348DB29704}"/>
              </a:ext>
            </a:extLst>
          </p:cNvPr>
          <p:cNvGraphicFramePr/>
          <p:nvPr/>
        </p:nvGraphicFramePr>
        <p:xfrm>
          <a:off x="928662" y="928670"/>
          <a:ext cx="6858048" cy="478634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文字方塊 6">
            <a:extLst>
              <a:ext uri="{FF2B5EF4-FFF2-40B4-BE49-F238E27FC236}">
                <a16:creationId xmlns:a16="http://schemas.microsoft.com/office/drawing/2014/main" id="{F6138E9E-EABC-F826-1446-7411D367BAEE}"/>
              </a:ext>
            </a:extLst>
          </p:cNvPr>
          <p:cNvSpPr txBox="1"/>
          <p:nvPr/>
        </p:nvSpPr>
        <p:spPr>
          <a:xfrm>
            <a:off x="1214438" y="5715000"/>
            <a:ext cx="6715125" cy="738188"/>
          </a:xfrm>
          <a:prstGeom prst="rect">
            <a:avLst/>
          </a:prstGeom>
          <a:noFill/>
        </p:spPr>
        <p:txBody>
          <a:bodyPr>
            <a:spAutoFit/>
          </a:bodyPr>
          <a:lstStyle/>
          <a:p>
            <a:pPr>
              <a:defRPr/>
            </a:pPr>
            <a:r>
              <a:rPr lang="zh-TW" altLang="en-US" sz="1400" dirty="0">
                <a:latin typeface="標楷體" pitchFamily="65" charset="-120"/>
                <a:ea typeface="標楷體" pitchFamily="65" charset="-120"/>
              </a:rPr>
              <a:t>備註</a:t>
            </a:r>
            <a:r>
              <a:rPr lang="en-US" altLang="zh-TW" sz="1400" dirty="0">
                <a:latin typeface="標楷體" pitchFamily="65" charset="-120"/>
                <a:ea typeface="標楷體" pitchFamily="65" charset="-120"/>
              </a:rPr>
              <a:t>:</a:t>
            </a:r>
            <a:r>
              <a:rPr lang="zh-TW" altLang="en-US" sz="1400" dirty="0">
                <a:latin typeface="標楷體" pitchFamily="65" charset="-120"/>
                <a:ea typeface="標楷體" pitchFamily="65" charset="-120"/>
              </a:rPr>
              <a:t>病毒性肝炎主診斷</a:t>
            </a:r>
            <a:r>
              <a:rPr lang="en-US" altLang="zh-TW" sz="1400" dirty="0">
                <a:latin typeface="標楷體" pitchFamily="65" charset="-120"/>
                <a:ea typeface="標楷體" pitchFamily="65" charset="-120"/>
              </a:rPr>
              <a:t>ICD-9-CM</a:t>
            </a:r>
            <a:r>
              <a:rPr lang="zh-TW" altLang="en-US" sz="1400" dirty="0">
                <a:latin typeface="標楷體" pitchFamily="65" charset="-120"/>
                <a:ea typeface="標楷體" pitchFamily="65" charset="-120"/>
              </a:rPr>
              <a:t>為</a:t>
            </a:r>
            <a:r>
              <a:rPr lang="en-US" altLang="zh-TW" sz="1400" dirty="0">
                <a:latin typeface="標楷體" pitchFamily="65" charset="-120"/>
                <a:ea typeface="標楷體" pitchFamily="65" charset="-120"/>
              </a:rPr>
              <a:t>B</a:t>
            </a:r>
            <a:r>
              <a:rPr lang="zh-TW" altLang="en-US" sz="1400" dirty="0">
                <a:latin typeface="標楷體" pitchFamily="65" charset="-120"/>
                <a:ea typeface="標楷體" pitchFamily="65" charset="-120"/>
              </a:rPr>
              <a:t>肝</a:t>
            </a:r>
            <a:r>
              <a:rPr lang="en-US" altLang="zh-TW" sz="1400" dirty="0">
                <a:latin typeface="標楷體" pitchFamily="65" charset="-120"/>
                <a:ea typeface="標楷體" pitchFamily="65" charset="-120"/>
              </a:rPr>
              <a:t>(070.30-070.33)</a:t>
            </a:r>
            <a:r>
              <a:rPr lang="zh-TW" altLang="en-US" sz="1400" dirty="0">
                <a:latin typeface="標楷體" pitchFamily="65" charset="-120"/>
                <a:ea typeface="標楷體" pitchFamily="65" charset="-120"/>
              </a:rPr>
              <a:t>、</a:t>
            </a:r>
            <a:r>
              <a:rPr lang="en-US" altLang="zh-TW" sz="1400" dirty="0">
                <a:latin typeface="標楷體" pitchFamily="65" charset="-120"/>
                <a:ea typeface="標楷體" pitchFamily="65" charset="-120"/>
              </a:rPr>
              <a:t>C</a:t>
            </a:r>
            <a:r>
              <a:rPr lang="zh-TW" altLang="en-US" sz="1400" dirty="0">
                <a:latin typeface="標楷體" pitchFamily="65" charset="-120"/>
                <a:ea typeface="標楷體" pitchFamily="65" charset="-120"/>
              </a:rPr>
              <a:t>肝</a:t>
            </a:r>
            <a:r>
              <a:rPr lang="en-US" altLang="zh-TW" sz="1400" dirty="0">
                <a:latin typeface="標楷體" pitchFamily="65" charset="-120"/>
                <a:ea typeface="標楷體" pitchFamily="65" charset="-120"/>
              </a:rPr>
              <a:t>(070.51</a:t>
            </a:r>
            <a:r>
              <a:rPr lang="zh-TW" altLang="en-US" sz="1400" dirty="0">
                <a:latin typeface="標楷體" pitchFamily="65" charset="-120"/>
                <a:ea typeface="標楷體" pitchFamily="65" charset="-120"/>
              </a:rPr>
              <a:t>、</a:t>
            </a:r>
            <a:r>
              <a:rPr lang="en-US" altLang="zh-TW" sz="1400" dirty="0">
                <a:latin typeface="標楷體" pitchFamily="65" charset="-120"/>
                <a:ea typeface="標楷體" pitchFamily="65" charset="-120"/>
              </a:rPr>
              <a:t>070.54)</a:t>
            </a:r>
          </a:p>
          <a:p>
            <a:pPr>
              <a:defRPr/>
            </a:pPr>
            <a:r>
              <a:rPr lang="zh-TW" altLang="en-US" sz="1400" dirty="0">
                <a:latin typeface="標楷體" pitchFamily="65" charset="-120"/>
                <a:ea typeface="標楷體" pitchFamily="65" charset="-120"/>
              </a:rPr>
              <a:t>      慢性肝炎主診斷</a:t>
            </a:r>
            <a:r>
              <a:rPr lang="en-US" sz="1400" dirty="0">
                <a:latin typeface="標楷體" pitchFamily="65" charset="-120"/>
                <a:ea typeface="標楷體" pitchFamily="65" charset="-120"/>
              </a:rPr>
              <a:t>ICD-9-CM</a:t>
            </a:r>
            <a:r>
              <a:rPr lang="zh-TW" altLang="en-US" sz="1400" dirty="0">
                <a:latin typeface="標楷體" pitchFamily="65" charset="-120"/>
                <a:ea typeface="標楷體" pitchFamily="65" charset="-120"/>
              </a:rPr>
              <a:t>為</a:t>
            </a:r>
            <a:r>
              <a:rPr lang="en-US" altLang="zh-TW" sz="1400" dirty="0">
                <a:latin typeface="標楷體" pitchFamily="65" charset="-120"/>
                <a:ea typeface="標楷體" pitchFamily="65" charset="-120"/>
              </a:rPr>
              <a:t>(</a:t>
            </a:r>
            <a:r>
              <a:rPr lang="en-US" sz="1400" dirty="0">
                <a:latin typeface="標楷體" pitchFamily="65" charset="-120"/>
                <a:ea typeface="標楷體" pitchFamily="65" charset="-120"/>
              </a:rPr>
              <a:t>571.40-571.49)</a:t>
            </a:r>
            <a:r>
              <a:rPr lang="zh-TW" altLang="en-US" sz="1400" dirty="0">
                <a:latin typeface="標楷體" pitchFamily="65" charset="-120"/>
                <a:ea typeface="標楷體" pitchFamily="65" charset="-120"/>
              </a:rPr>
              <a:t>、肝硬化</a:t>
            </a:r>
            <a:r>
              <a:rPr lang="en-US" altLang="zh-TW" sz="1400" dirty="0">
                <a:latin typeface="標楷體" pitchFamily="65" charset="-120"/>
                <a:ea typeface="標楷體" pitchFamily="65" charset="-120"/>
              </a:rPr>
              <a:t>(</a:t>
            </a:r>
            <a:r>
              <a:rPr lang="en-US" sz="1400" dirty="0">
                <a:latin typeface="標楷體" pitchFamily="65" charset="-120"/>
                <a:ea typeface="標楷體" pitchFamily="65" charset="-120"/>
              </a:rPr>
              <a:t>571.5)</a:t>
            </a:r>
          </a:p>
          <a:p>
            <a:pPr>
              <a:defRPr/>
            </a:pPr>
            <a:endParaRPr lang="zh-TW" altLang="en-US" sz="1400" dirty="0">
              <a:latin typeface="+mj-ea"/>
              <a:ea typeface="+mj-ea"/>
            </a:endParaRPr>
          </a:p>
        </p:txBody>
      </p:sp>
      <p:sp>
        <p:nvSpPr>
          <p:cNvPr id="6" name="標題 1">
            <a:extLst>
              <a:ext uri="{FF2B5EF4-FFF2-40B4-BE49-F238E27FC236}">
                <a16:creationId xmlns:a16="http://schemas.microsoft.com/office/drawing/2014/main" id="{EA1E705C-678A-133B-B6AA-D8473F64ACCB}"/>
              </a:ext>
            </a:extLst>
          </p:cNvPr>
          <p:cNvSpPr txBox="1">
            <a:spLocks/>
          </p:cNvSpPr>
          <p:nvPr/>
        </p:nvSpPr>
        <p:spPr bwMode="auto">
          <a:xfrm>
            <a:off x="714375" y="214313"/>
            <a:ext cx="7772400" cy="714375"/>
          </a:xfrm>
          <a:prstGeom prst="rect">
            <a:avLst/>
          </a:prstGeom>
          <a:noFill/>
          <a:ln w="9525">
            <a:noFill/>
            <a:miter lim="800000"/>
            <a:headEnd/>
            <a:tailEnd/>
          </a:ln>
        </p:spPr>
        <p:txBody>
          <a:bodyPr anchor="ctr"/>
          <a:lstStyle/>
          <a:p>
            <a:pPr marL="534988" indent="-534988" algn="ctr">
              <a:defRPr/>
            </a:pPr>
            <a:r>
              <a:rPr lang="zh-TW" altLang="en-US" sz="4000" kern="0" dirty="0">
                <a:solidFill>
                  <a:srgbClr val="000000"/>
                </a:solidFill>
                <a:latin typeface="+mj-lt"/>
                <a:ea typeface="標楷體" pitchFamily="65" charset="-120"/>
                <a:cs typeface="+mj-cs"/>
              </a:rPr>
              <a:t>方案內容</a:t>
            </a:r>
            <a:endParaRPr lang="en-US" altLang="zh-TW" sz="4000" kern="0" dirty="0">
              <a:solidFill>
                <a:srgbClr val="000000"/>
              </a:solidFill>
              <a:latin typeface="+mj-lt"/>
              <a:ea typeface="標楷體" pitchFamily="65" charset="-120"/>
              <a:cs typeface="+mj-cs"/>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投影片編號版面配置區 5">
            <a:extLst>
              <a:ext uri="{FF2B5EF4-FFF2-40B4-BE49-F238E27FC236}">
                <a16:creationId xmlns:a16="http://schemas.microsoft.com/office/drawing/2014/main" id="{8F5D317E-2B04-2E6F-F9BA-AD964B7B7F3C}"/>
              </a:ext>
            </a:extLst>
          </p:cNvPr>
          <p:cNvSpPr>
            <a:spLocks noGrp="1"/>
          </p:cNvSpPr>
          <p:nvPr>
            <p:ph type="sldNum" sz="quarter" idx="12"/>
          </p:nvPr>
        </p:nvSpPr>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0F834577-0477-4AA0-A988-CEA1D12D3F48}" type="slidenum">
              <a:rPr kumimoji="0" lang="en-US" altLang="zh-TW" sz="1200">
                <a:solidFill>
                  <a:srgbClr val="898989"/>
                </a:solidFill>
                <a:latin typeface="Calibri" panose="020F0502020204030204" pitchFamily="34" charset="0"/>
              </a:rPr>
              <a:pPr eaLnBrk="1" hangingPunct="1"/>
              <a:t>37</a:t>
            </a:fld>
            <a:endParaRPr kumimoji="0" lang="en-US" altLang="zh-TW" sz="1200">
              <a:solidFill>
                <a:srgbClr val="898989"/>
              </a:solidFill>
              <a:latin typeface="Calibri" panose="020F0502020204030204" pitchFamily="34" charset="0"/>
            </a:endParaRPr>
          </a:p>
        </p:txBody>
      </p:sp>
      <p:sp>
        <p:nvSpPr>
          <p:cNvPr id="5" name="標題 1">
            <a:extLst>
              <a:ext uri="{FF2B5EF4-FFF2-40B4-BE49-F238E27FC236}">
                <a16:creationId xmlns:a16="http://schemas.microsoft.com/office/drawing/2014/main" id="{BAB2CBCC-C18D-2C9C-EC99-EB5895AD6D13}"/>
              </a:ext>
            </a:extLst>
          </p:cNvPr>
          <p:cNvSpPr txBox="1">
            <a:spLocks/>
          </p:cNvSpPr>
          <p:nvPr/>
        </p:nvSpPr>
        <p:spPr bwMode="auto">
          <a:xfrm>
            <a:off x="214313" y="500063"/>
            <a:ext cx="8672512" cy="1143000"/>
          </a:xfrm>
          <a:prstGeom prst="rect">
            <a:avLst/>
          </a:prstGeom>
          <a:noFill/>
          <a:ln w="9525">
            <a:noFill/>
            <a:miter lim="800000"/>
            <a:headEnd/>
            <a:tailEnd/>
          </a:ln>
        </p:spPr>
        <p:txBody>
          <a:bodyPr anchor="ctr"/>
          <a:lstStyle/>
          <a:p>
            <a:pPr algn="ctr" eaLnBrk="0" hangingPunct="0">
              <a:defRPr/>
            </a:pPr>
            <a:r>
              <a:rPr lang="zh-TW" altLang="en-US" sz="4000" kern="0" dirty="0">
                <a:solidFill>
                  <a:srgbClr val="000000"/>
                </a:solidFill>
                <a:latin typeface="+mj-lt"/>
                <a:ea typeface="標楷體" pitchFamily="65" charset="-120"/>
                <a:cs typeface="+mj-cs"/>
              </a:rPr>
              <a:t>追蹤個案需執行之檢查內容</a:t>
            </a:r>
            <a:endParaRPr lang="zh-TW" altLang="en-US" sz="4400" kern="0" dirty="0">
              <a:solidFill>
                <a:schemeClr val="tx2"/>
              </a:solidFill>
              <a:latin typeface="+mj-lt"/>
              <a:ea typeface="+mj-ea"/>
              <a:cs typeface="+mj-cs"/>
            </a:endParaRPr>
          </a:p>
        </p:txBody>
      </p:sp>
      <p:sp>
        <p:nvSpPr>
          <p:cNvPr id="6" name="內容版面配置區 2">
            <a:extLst>
              <a:ext uri="{FF2B5EF4-FFF2-40B4-BE49-F238E27FC236}">
                <a16:creationId xmlns:a16="http://schemas.microsoft.com/office/drawing/2014/main" id="{077DC2E4-FCB4-CACD-F96B-A4A035502C45}"/>
              </a:ext>
            </a:extLst>
          </p:cNvPr>
          <p:cNvSpPr>
            <a:spLocks noGrp="1"/>
          </p:cNvSpPr>
          <p:nvPr>
            <p:ph idx="1"/>
          </p:nvPr>
        </p:nvSpPr>
        <p:spPr>
          <a:xfrm>
            <a:off x="642938" y="1714500"/>
            <a:ext cx="8501062" cy="3429000"/>
          </a:xfrm>
        </p:spPr>
        <p:txBody>
          <a:bodyPr/>
          <a:lstStyle/>
          <a:p>
            <a:pPr>
              <a:buFontTx/>
              <a:buNone/>
              <a:defRPr/>
            </a:pPr>
            <a:r>
              <a:rPr lang="zh-TW" altLang="en-US" dirty="0">
                <a:latin typeface="標楷體" pitchFamily="65" charset="-120"/>
                <a:ea typeface="標楷體" pitchFamily="65" charset="-120"/>
              </a:rPr>
              <a:t>  每半年執行</a:t>
            </a:r>
            <a:r>
              <a:rPr lang="en-US" altLang="zh-TW" dirty="0">
                <a:latin typeface="標楷體" pitchFamily="65" charset="-120"/>
                <a:ea typeface="標楷體" pitchFamily="65" charset="-120"/>
              </a:rPr>
              <a:t>1</a:t>
            </a:r>
            <a:r>
              <a:rPr lang="zh-TW" altLang="en-US" dirty="0">
                <a:latin typeface="標楷體" pitchFamily="65" charset="-120"/>
                <a:ea typeface="標楷體" pitchFamily="65" charset="-120"/>
              </a:rPr>
              <a:t>次</a:t>
            </a:r>
            <a:r>
              <a:rPr lang="en-US" altLang="zh-TW" sz="2000" dirty="0">
                <a:solidFill>
                  <a:srgbClr val="0000FF"/>
                </a:solidFill>
                <a:latin typeface="標楷體" pitchFamily="65" charset="-120"/>
                <a:ea typeface="標楷體" pitchFamily="65" charset="-120"/>
              </a:rPr>
              <a:t>1</a:t>
            </a:r>
          </a:p>
          <a:p>
            <a:pPr>
              <a:buFont typeface="Wingdings" pitchFamily="2" charset="2"/>
              <a:buChar char="Ø"/>
              <a:defRPr/>
            </a:pPr>
            <a:r>
              <a:rPr lang="zh-TW" altLang="en-US" dirty="0">
                <a:latin typeface="標楷體" pitchFamily="65" charset="-120"/>
                <a:ea typeface="標楷體" pitchFamily="65" charset="-120"/>
              </a:rPr>
              <a:t>腹部超音波</a:t>
            </a:r>
            <a:r>
              <a:rPr lang="en-US" altLang="zh-TW" sz="2000" dirty="0">
                <a:solidFill>
                  <a:srgbClr val="0000FF"/>
                </a:solidFill>
                <a:latin typeface="標楷體" pitchFamily="65" charset="-120"/>
                <a:ea typeface="標楷體" pitchFamily="65" charset="-120"/>
              </a:rPr>
              <a:t>2</a:t>
            </a:r>
            <a:endParaRPr lang="en-US" altLang="zh-TW" sz="2400" dirty="0">
              <a:solidFill>
                <a:srgbClr val="FF0000"/>
              </a:solidFill>
              <a:latin typeface="標楷體" pitchFamily="65" charset="-120"/>
              <a:ea typeface="標楷體" pitchFamily="65" charset="-120"/>
            </a:endParaRPr>
          </a:p>
          <a:p>
            <a:pPr>
              <a:buFont typeface="Wingdings" pitchFamily="2" charset="2"/>
              <a:buChar char="Ø"/>
              <a:defRPr/>
            </a:pPr>
            <a:r>
              <a:rPr lang="zh-TW" altLang="en-US" dirty="0">
                <a:latin typeface="標楷體" pitchFamily="65" charset="-120"/>
                <a:ea typeface="標楷體" pitchFamily="65" charset="-120"/>
              </a:rPr>
              <a:t>肝功能檢查</a:t>
            </a:r>
            <a:r>
              <a:rPr lang="zh-TW" altLang="en-US" dirty="0">
                <a:latin typeface="+mj-lt"/>
                <a:ea typeface="標楷體" pitchFamily="65" charset="-120"/>
              </a:rPr>
              <a:t>：</a:t>
            </a:r>
            <a:r>
              <a:rPr lang="en-US" altLang="zh-TW" dirty="0">
                <a:latin typeface="+mj-lt"/>
                <a:ea typeface="標楷體" pitchFamily="65" charset="-120"/>
              </a:rPr>
              <a:t> </a:t>
            </a:r>
            <a:r>
              <a:rPr lang="en-US" altLang="en-US" dirty="0">
                <a:latin typeface="+mj-lt"/>
                <a:ea typeface="標楷體" pitchFamily="65" charset="-120"/>
              </a:rPr>
              <a:t>GOT</a:t>
            </a:r>
            <a:r>
              <a:rPr lang="en-US" altLang="en-US" dirty="0">
                <a:ea typeface="標楷體" pitchFamily="65" charset="-120"/>
              </a:rPr>
              <a:t>(AST)</a:t>
            </a:r>
            <a:r>
              <a:rPr lang="zh-TW" altLang="en-US" dirty="0">
                <a:latin typeface="+mj-lt"/>
                <a:ea typeface="標楷體" pitchFamily="65" charset="-120"/>
              </a:rPr>
              <a:t>、</a:t>
            </a:r>
            <a:r>
              <a:rPr lang="en-US" altLang="en-US" dirty="0">
                <a:latin typeface="+mj-lt"/>
                <a:ea typeface="標楷體" pitchFamily="65" charset="-120"/>
              </a:rPr>
              <a:t>GPT(ALT)</a:t>
            </a:r>
            <a:r>
              <a:rPr lang="en-US" altLang="zh-TW" sz="2000" dirty="0">
                <a:solidFill>
                  <a:srgbClr val="0000FF"/>
                </a:solidFill>
                <a:ea typeface="標楷體" pitchFamily="65" charset="-120"/>
              </a:rPr>
              <a:t> 3</a:t>
            </a:r>
          </a:p>
          <a:p>
            <a:pPr marL="342900" lvl="1" indent="-342900">
              <a:buFont typeface="Wingdings" pitchFamily="2" charset="2"/>
              <a:buChar char="Ø"/>
              <a:defRPr/>
            </a:pPr>
            <a:r>
              <a:rPr lang="zh-TW" altLang="en-US" dirty="0">
                <a:latin typeface="標楷體" pitchFamily="65" charset="-120"/>
                <a:ea typeface="標楷體" pitchFamily="65" charset="-120"/>
              </a:rPr>
              <a:t>醫師視臨床需要依專業判斷提供診療，依一般費用規定申報，不以本方案建議檢查項目及次數為限。</a:t>
            </a:r>
          </a:p>
          <a:p>
            <a:pPr>
              <a:buFont typeface="Wingdings" pitchFamily="2" charset="2"/>
              <a:buChar char="Ø"/>
              <a:defRPr/>
            </a:pPr>
            <a:endParaRPr lang="en-US" altLang="zh-TW" dirty="0">
              <a:latin typeface="+mj-lt"/>
              <a:ea typeface="標楷體" pitchFamily="65" charset="-120"/>
            </a:endParaRPr>
          </a:p>
        </p:txBody>
      </p:sp>
      <p:sp>
        <p:nvSpPr>
          <p:cNvPr id="40965" name="文字方塊 6">
            <a:extLst>
              <a:ext uri="{FF2B5EF4-FFF2-40B4-BE49-F238E27FC236}">
                <a16:creationId xmlns:a16="http://schemas.microsoft.com/office/drawing/2014/main" id="{04D162A0-AF5D-1CCA-294E-BFD5B0287FEE}"/>
              </a:ext>
            </a:extLst>
          </p:cNvPr>
          <p:cNvSpPr txBox="1">
            <a:spLocks noChangeArrowheads="1"/>
          </p:cNvSpPr>
          <p:nvPr/>
        </p:nvSpPr>
        <p:spPr bwMode="auto">
          <a:xfrm>
            <a:off x="1357313" y="4738688"/>
            <a:ext cx="7429500" cy="1055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r>
              <a:rPr lang="zh-TW" altLang="en-US" sz="1400">
                <a:latin typeface="標楷體" panose="03000509000000000000" pitchFamily="65" charset="-120"/>
                <a:ea typeface="標楷體" panose="03000509000000000000" pitchFamily="65" charset="-120"/>
              </a:rPr>
              <a:t>資料來源</a:t>
            </a:r>
            <a:r>
              <a:rPr lang="en-US" altLang="zh-TW" sz="1400">
                <a:latin typeface="標楷體" panose="03000509000000000000" pitchFamily="65" charset="-120"/>
                <a:ea typeface="標楷體" panose="03000509000000000000" pitchFamily="65" charset="-120"/>
              </a:rPr>
              <a:t>:</a:t>
            </a:r>
            <a:r>
              <a:rPr lang="zh-TW" altLang="en-US" sz="1400">
                <a:latin typeface="標楷體" panose="03000509000000000000" pitchFamily="65" charset="-120"/>
                <a:ea typeface="標楷體" panose="03000509000000000000" pitchFamily="65" charset="-120"/>
                <a:cs typeface="新細明體" panose="02020500000000000000" pitchFamily="18" charset="-120"/>
              </a:rPr>
              <a:t>肝細胞癌處理對策指引</a:t>
            </a:r>
            <a:r>
              <a:rPr lang="en-US" altLang="zh-TW" sz="1400">
                <a:latin typeface="標楷體" panose="03000509000000000000" pitchFamily="65" charset="-120"/>
                <a:ea typeface="標楷體" panose="03000509000000000000" pitchFamily="65" charset="-120"/>
                <a:cs typeface="新細明體" panose="02020500000000000000" pitchFamily="18" charset="-120"/>
              </a:rPr>
              <a:t>(2009.8) </a:t>
            </a:r>
            <a:r>
              <a:rPr lang="zh-TW" altLang="en-US" sz="1400">
                <a:latin typeface="標楷體" panose="03000509000000000000" pitchFamily="65" charset="-120"/>
                <a:ea typeface="標楷體" panose="03000509000000000000" pitchFamily="65" charset="-120"/>
                <a:cs typeface="新細明體" panose="02020500000000000000" pitchFamily="18" charset="-120"/>
              </a:rPr>
              <a:t>國家衛生研究院肝癌小組專家共識會議結論報告</a:t>
            </a:r>
            <a:endParaRPr lang="en-US" altLang="zh-TW" sz="1400">
              <a:latin typeface="標楷體" panose="03000509000000000000" pitchFamily="65" charset="-120"/>
              <a:ea typeface="標楷體" panose="03000509000000000000" pitchFamily="65" charset="-120"/>
              <a:cs typeface="新細明體" panose="02020500000000000000" pitchFamily="18" charset="-120"/>
            </a:endParaRPr>
          </a:p>
          <a:p>
            <a:pPr>
              <a:lnSpc>
                <a:spcPts val="2000"/>
              </a:lnSpc>
            </a:pPr>
            <a:r>
              <a:rPr lang="zh-TW" altLang="en-US" sz="1400">
                <a:latin typeface="標楷體" panose="03000509000000000000" pitchFamily="65" charset="-120"/>
                <a:ea typeface="標楷體" panose="03000509000000000000" pitchFamily="65" charset="-120"/>
              </a:rPr>
              <a:t>註</a:t>
            </a:r>
            <a:r>
              <a:rPr lang="en-US" altLang="zh-TW" sz="1400">
                <a:latin typeface="標楷體" panose="03000509000000000000" pitchFamily="65" charset="-120"/>
                <a:ea typeface="標楷體" panose="03000509000000000000" pitchFamily="65" charset="-120"/>
              </a:rPr>
              <a:t>1.</a:t>
            </a:r>
            <a:r>
              <a:rPr lang="zh-TW" altLang="en-US" sz="1400">
                <a:latin typeface="標楷體" panose="03000509000000000000" pitchFamily="65" charset="-120"/>
                <a:ea typeface="標楷體" panose="03000509000000000000" pitchFamily="65" charset="-120"/>
              </a:rPr>
              <a:t>證據強度等級</a:t>
            </a:r>
            <a:r>
              <a:rPr lang="en-US" altLang="zh-TW" sz="1400">
                <a:latin typeface="標楷體" panose="03000509000000000000" pitchFamily="65" charset="-120"/>
                <a:ea typeface="標楷體" panose="03000509000000000000" pitchFamily="65" charset="-120"/>
              </a:rPr>
              <a:t>1</a:t>
            </a:r>
          </a:p>
          <a:p>
            <a:pPr>
              <a:lnSpc>
                <a:spcPts val="2000"/>
              </a:lnSpc>
            </a:pPr>
            <a:r>
              <a:rPr lang="zh-TW" altLang="en-US" sz="1400">
                <a:latin typeface="標楷體" panose="03000509000000000000" pitchFamily="65" charset="-120"/>
                <a:ea typeface="標楷體" panose="03000509000000000000" pitchFamily="65" charset="-120"/>
              </a:rPr>
              <a:t>註</a:t>
            </a:r>
            <a:r>
              <a:rPr lang="en-US" altLang="zh-TW" sz="1400">
                <a:latin typeface="標楷體" panose="03000509000000000000" pitchFamily="65" charset="-120"/>
                <a:ea typeface="標楷體" panose="03000509000000000000" pitchFamily="65" charset="-120"/>
              </a:rPr>
              <a:t>2.</a:t>
            </a:r>
            <a:r>
              <a:rPr lang="zh-TW" altLang="en-US" sz="1400">
                <a:latin typeface="標楷體" panose="03000509000000000000" pitchFamily="65" charset="-120"/>
                <a:ea typeface="標楷體" panose="03000509000000000000" pitchFamily="65" charset="-120"/>
              </a:rPr>
              <a:t>證據強度等級</a:t>
            </a:r>
            <a:r>
              <a:rPr lang="en-US" altLang="zh-TW" sz="1400">
                <a:latin typeface="標楷體" panose="03000509000000000000" pitchFamily="65" charset="-120"/>
                <a:ea typeface="標楷體" panose="03000509000000000000" pitchFamily="65" charset="-120"/>
              </a:rPr>
              <a:t>2  </a:t>
            </a:r>
            <a:r>
              <a:rPr lang="zh-TW" altLang="en-US" sz="1400">
                <a:latin typeface="標楷體" panose="03000509000000000000" pitchFamily="65" charset="-120"/>
                <a:ea typeface="標楷體" panose="03000509000000000000" pitchFamily="65" charset="-120"/>
              </a:rPr>
              <a:t>支付標準</a:t>
            </a:r>
            <a:r>
              <a:rPr lang="en-US" altLang="zh-TW" sz="1400">
                <a:latin typeface="標楷體" panose="03000509000000000000" pitchFamily="65" charset="-120"/>
                <a:ea typeface="標楷體" panose="03000509000000000000" pitchFamily="65" charset="-120"/>
              </a:rPr>
              <a:t>19001C  882</a:t>
            </a:r>
            <a:r>
              <a:rPr lang="zh-TW" altLang="en-US" sz="1400">
                <a:latin typeface="標楷體" panose="03000509000000000000" pitchFamily="65" charset="-120"/>
                <a:ea typeface="標楷體" panose="03000509000000000000" pitchFamily="65" charset="-120"/>
              </a:rPr>
              <a:t>點；追蹤</a:t>
            </a:r>
            <a:r>
              <a:rPr lang="en-US" altLang="zh-TW" sz="1400">
                <a:latin typeface="標楷體" panose="03000509000000000000" pitchFamily="65" charset="-120"/>
                <a:ea typeface="標楷體" panose="03000509000000000000" pitchFamily="65" charset="-120"/>
              </a:rPr>
              <a:t>19009C  643</a:t>
            </a:r>
            <a:r>
              <a:rPr lang="zh-TW" altLang="en-US" sz="1400">
                <a:latin typeface="標楷體" panose="03000509000000000000" pitchFamily="65" charset="-120"/>
                <a:ea typeface="標楷體" panose="03000509000000000000" pitchFamily="65" charset="-120"/>
              </a:rPr>
              <a:t>點</a:t>
            </a:r>
            <a:endParaRPr lang="en-US" altLang="zh-TW" sz="1400">
              <a:latin typeface="標楷體" panose="03000509000000000000" pitchFamily="65" charset="-120"/>
              <a:ea typeface="標楷體" panose="03000509000000000000" pitchFamily="65" charset="-120"/>
            </a:endParaRPr>
          </a:p>
          <a:p>
            <a:pPr>
              <a:lnSpc>
                <a:spcPts val="2000"/>
              </a:lnSpc>
            </a:pPr>
            <a:r>
              <a:rPr lang="zh-TW" altLang="en-US" sz="1400">
                <a:latin typeface="標楷體" panose="03000509000000000000" pitchFamily="65" charset="-120"/>
                <a:ea typeface="標楷體" panose="03000509000000000000" pitchFamily="65" charset="-120"/>
              </a:rPr>
              <a:t>註</a:t>
            </a:r>
            <a:r>
              <a:rPr lang="en-US" altLang="zh-TW" sz="1400">
                <a:latin typeface="標楷體" panose="03000509000000000000" pitchFamily="65" charset="-120"/>
                <a:ea typeface="標楷體" panose="03000509000000000000" pitchFamily="65" charset="-120"/>
              </a:rPr>
              <a:t>3.</a:t>
            </a:r>
            <a:r>
              <a:rPr lang="zh-TW" altLang="en-US" sz="1400">
                <a:latin typeface="標楷體" panose="03000509000000000000" pitchFamily="65" charset="-120"/>
                <a:ea typeface="標楷體" panose="03000509000000000000" pitchFamily="65" charset="-120"/>
              </a:rPr>
              <a:t>證據強度等級</a:t>
            </a:r>
            <a:r>
              <a:rPr lang="en-US" altLang="zh-TW" sz="1400">
                <a:latin typeface="標楷體" panose="03000509000000000000" pitchFamily="65" charset="-120"/>
                <a:ea typeface="標楷體" panose="03000509000000000000" pitchFamily="65" charset="-120"/>
              </a:rPr>
              <a:t>1  GOT</a:t>
            </a:r>
            <a:r>
              <a:rPr lang="zh-TW" altLang="en-US" sz="1400">
                <a:latin typeface="標楷體" panose="03000509000000000000" pitchFamily="65" charset="-120"/>
                <a:ea typeface="標楷體" panose="03000509000000000000" pitchFamily="65" charset="-120"/>
              </a:rPr>
              <a:t>支付標準 </a:t>
            </a:r>
            <a:r>
              <a:rPr lang="en-US" altLang="zh-TW" sz="1400">
                <a:latin typeface="標楷體" panose="03000509000000000000" pitchFamily="65" charset="-120"/>
                <a:ea typeface="標楷體" panose="03000509000000000000" pitchFamily="65" charset="-120"/>
              </a:rPr>
              <a:t>09025C  50</a:t>
            </a:r>
            <a:r>
              <a:rPr lang="zh-TW" altLang="en-US" sz="1400">
                <a:latin typeface="標楷體" panose="03000509000000000000" pitchFamily="65" charset="-120"/>
                <a:ea typeface="標楷體" panose="03000509000000000000" pitchFamily="65" charset="-120"/>
              </a:rPr>
              <a:t>點；</a:t>
            </a:r>
            <a:r>
              <a:rPr lang="en-US" altLang="en-US" sz="1400">
                <a:latin typeface="標楷體" panose="03000509000000000000" pitchFamily="65" charset="-120"/>
                <a:ea typeface="標楷體" panose="03000509000000000000" pitchFamily="65" charset="-120"/>
              </a:rPr>
              <a:t>GPT</a:t>
            </a:r>
            <a:r>
              <a:rPr lang="zh-TW" altLang="en-US" sz="1400">
                <a:latin typeface="標楷體" panose="03000509000000000000" pitchFamily="65" charset="-120"/>
                <a:ea typeface="標楷體" panose="03000509000000000000" pitchFamily="65" charset="-120"/>
              </a:rPr>
              <a:t>支付標準</a:t>
            </a:r>
            <a:r>
              <a:rPr lang="en-US" altLang="zh-TW" sz="1400">
                <a:latin typeface="標楷體" panose="03000509000000000000" pitchFamily="65" charset="-120"/>
                <a:ea typeface="標楷體" panose="03000509000000000000" pitchFamily="65" charset="-120"/>
              </a:rPr>
              <a:t>09026C  50</a:t>
            </a:r>
            <a:r>
              <a:rPr lang="zh-TW" altLang="en-US" sz="1400">
                <a:latin typeface="標楷體" panose="03000509000000000000" pitchFamily="65" charset="-120"/>
                <a:ea typeface="標楷體" panose="03000509000000000000" pitchFamily="65" charset="-120"/>
              </a:rPr>
              <a:t>點</a:t>
            </a:r>
            <a:endParaRPr lang="en-US" altLang="zh-TW" sz="1400">
              <a:latin typeface="標楷體" panose="03000509000000000000" pitchFamily="65" charset="-120"/>
              <a:ea typeface="標楷體" panose="03000509000000000000" pitchFamily="65" charset="-12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投影片編號版面配置區 5">
            <a:extLst>
              <a:ext uri="{FF2B5EF4-FFF2-40B4-BE49-F238E27FC236}">
                <a16:creationId xmlns:a16="http://schemas.microsoft.com/office/drawing/2014/main" id="{418F9D85-D4A8-9DBC-2F20-96904E306335}"/>
              </a:ext>
            </a:extLst>
          </p:cNvPr>
          <p:cNvSpPr>
            <a:spLocks noGrp="1"/>
          </p:cNvSpPr>
          <p:nvPr>
            <p:ph type="sldNum" sz="quarter" idx="12"/>
          </p:nvPr>
        </p:nvSpPr>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2EBEF72C-6047-4F9F-8053-91C4F7BE7FF7}" type="slidenum">
              <a:rPr kumimoji="0" lang="en-US" altLang="zh-TW" sz="1200">
                <a:solidFill>
                  <a:srgbClr val="898989"/>
                </a:solidFill>
                <a:latin typeface="Calibri" panose="020F0502020204030204" pitchFamily="34" charset="0"/>
              </a:rPr>
              <a:pPr eaLnBrk="1" hangingPunct="1"/>
              <a:t>38</a:t>
            </a:fld>
            <a:endParaRPr kumimoji="0" lang="en-US" altLang="zh-TW" sz="1200">
              <a:solidFill>
                <a:srgbClr val="898989"/>
              </a:solidFill>
              <a:latin typeface="Calibri" panose="020F0502020204030204" pitchFamily="34" charset="0"/>
            </a:endParaRPr>
          </a:p>
        </p:txBody>
      </p:sp>
      <p:sp>
        <p:nvSpPr>
          <p:cNvPr id="5" name="標題 1">
            <a:extLst>
              <a:ext uri="{FF2B5EF4-FFF2-40B4-BE49-F238E27FC236}">
                <a16:creationId xmlns:a16="http://schemas.microsoft.com/office/drawing/2014/main" id="{54E17E4D-2C73-3D1D-51B2-A13B8DF5E74A}"/>
              </a:ext>
            </a:extLst>
          </p:cNvPr>
          <p:cNvSpPr txBox="1">
            <a:spLocks/>
          </p:cNvSpPr>
          <p:nvPr/>
        </p:nvSpPr>
        <p:spPr bwMode="auto">
          <a:xfrm>
            <a:off x="685800" y="500063"/>
            <a:ext cx="7772400" cy="1143000"/>
          </a:xfrm>
          <a:prstGeom prst="rect">
            <a:avLst/>
          </a:prstGeom>
          <a:noFill/>
          <a:ln w="9525">
            <a:noFill/>
            <a:miter lim="800000"/>
            <a:headEnd/>
            <a:tailEnd/>
          </a:ln>
        </p:spPr>
        <p:txBody>
          <a:bodyPr anchor="ctr"/>
          <a:lstStyle/>
          <a:p>
            <a:pPr algn="ctr" eaLnBrk="0" hangingPunct="0">
              <a:defRPr/>
            </a:pPr>
            <a:r>
              <a:rPr lang="zh-TW" altLang="en-US" sz="4000" kern="0" dirty="0">
                <a:solidFill>
                  <a:srgbClr val="000000"/>
                </a:solidFill>
                <a:latin typeface="+mj-lt"/>
                <a:ea typeface="標楷體" pitchFamily="65" charset="-120"/>
                <a:cs typeface="+mj-cs"/>
              </a:rPr>
              <a:t>方案支付標準</a:t>
            </a:r>
            <a:endParaRPr lang="zh-TW" altLang="en-US" sz="4400" kern="0" dirty="0">
              <a:solidFill>
                <a:schemeClr val="tx2"/>
              </a:solidFill>
              <a:latin typeface="+mj-lt"/>
              <a:ea typeface="+mj-ea"/>
              <a:cs typeface="+mj-cs"/>
            </a:endParaRPr>
          </a:p>
        </p:txBody>
      </p:sp>
      <p:graphicFrame>
        <p:nvGraphicFramePr>
          <p:cNvPr id="7" name="資料庫圖表 6">
            <a:extLst>
              <a:ext uri="{FF2B5EF4-FFF2-40B4-BE49-F238E27FC236}">
                <a16:creationId xmlns:a16="http://schemas.microsoft.com/office/drawing/2014/main" id="{DA483324-FC5C-932B-5BFD-38F13BE6D7EB}"/>
              </a:ext>
            </a:extLst>
          </p:cNvPr>
          <p:cNvGraphicFramePr/>
          <p:nvPr/>
        </p:nvGraphicFramePr>
        <p:xfrm>
          <a:off x="928662" y="1428736"/>
          <a:ext cx="7215238" cy="421484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1989" name="文字方塊 5">
            <a:extLst>
              <a:ext uri="{FF2B5EF4-FFF2-40B4-BE49-F238E27FC236}">
                <a16:creationId xmlns:a16="http://schemas.microsoft.com/office/drawing/2014/main" id="{B57E0301-1D3E-CF7A-6272-6EA194C69D2E}"/>
              </a:ext>
            </a:extLst>
          </p:cNvPr>
          <p:cNvSpPr txBox="1">
            <a:spLocks noChangeArrowheads="1"/>
          </p:cNvSpPr>
          <p:nvPr/>
        </p:nvSpPr>
        <p:spPr bwMode="auto">
          <a:xfrm>
            <a:off x="1143000" y="5643563"/>
            <a:ext cx="72866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sz="1600">
                <a:latin typeface="標楷體" panose="03000509000000000000" pitchFamily="65" charset="-120"/>
                <a:ea typeface="標楷體" panose="03000509000000000000" pitchFamily="65" charset="-120"/>
              </a:rPr>
              <a:t>早期肝癌發現費：病患經超音波篩檢異常進行轉介而確診肝癌時，可由收案院所申請篩檢異常及轉介費</a:t>
            </a:r>
            <a:r>
              <a:rPr lang="en-US" altLang="zh-TW" sz="1600">
                <a:latin typeface="標楷體" panose="03000509000000000000" pitchFamily="65" charset="-120"/>
                <a:ea typeface="標楷體" panose="03000509000000000000" pitchFamily="65" charset="-120"/>
              </a:rPr>
              <a:t>500</a:t>
            </a:r>
            <a:r>
              <a:rPr lang="zh-TW" altLang="en-US" sz="1600">
                <a:latin typeface="標楷體" panose="03000509000000000000" pitchFamily="65" charset="-120"/>
                <a:ea typeface="標楷體" panose="03000509000000000000" pitchFamily="65" charset="-120"/>
              </a:rPr>
              <a:t>點，另由承接轉介個案院所申請確診費用</a:t>
            </a:r>
            <a:r>
              <a:rPr lang="en-US" altLang="zh-TW" sz="1600">
                <a:latin typeface="標楷體" panose="03000509000000000000" pitchFamily="65" charset="-120"/>
                <a:ea typeface="標楷體" panose="03000509000000000000" pitchFamily="65" charset="-120"/>
              </a:rPr>
              <a:t>500</a:t>
            </a:r>
            <a:r>
              <a:rPr lang="zh-TW" altLang="en-US" sz="1600">
                <a:latin typeface="標楷體" panose="03000509000000000000" pitchFamily="65" charset="-120"/>
                <a:ea typeface="標楷體" panose="03000509000000000000" pitchFamily="65" charset="-120"/>
              </a:rPr>
              <a:t>點</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投影片編號版面配置區 5">
            <a:extLst>
              <a:ext uri="{FF2B5EF4-FFF2-40B4-BE49-F238E27FC236}">
                <a16:creationId xmlns:a16="http://schemas.microsoft.com/office/drawing/2014/main" id="{00C2838E-0DA7-81F0-B723-3E18BA509D43}"/>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15523CA3-8618-4007-9092-CF2FC2D362C0}" type="slidenum">
              <a:rPr lang="en-US" altLang="zh-TW" sz="1400"/>
              <a:pPr eaLnBrk="1" hangingPunct="1"/>
              <a:t>39</a:t>
            </a:fld>
            <a:endParaRPr lang="en-US" altLang="zh-TW" sz="1400"/>
          </a:p>
        </p:txBody>
      </p:sp>
      <p:sp>
        <p:nvSpPr>
          <p:cNvPr id="43011" name="Text Box 3">
            <a:extLst>
              <a:ext uri="{FF2B5EF4-FFF2-40B4-BE49-F238E27FC236}">
                <a16:creationId xmlns:a16="http://schemas.microsoft.com/office/drawing/2014/main" id="{4CFFB7E7-0384-266C-10B6-704A100CF75A}"/>
              </a:ext>
            </a:extLst>
          </p:cNvPr>
          <p:cNvSpPr txBox="1">
            <a:spLocks noChangeArrowheads="1"/>
          </p:cNvSpPr>
          <p:nvPr/>
        </p:nvSpPr>
        <p:spPr bwMode="auto">
          <a:xfrm>
            <a:off x="2325688" y="2598738"/>
            <a:ext cx="4492625"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sz="4800">
                <a:latin typeface="標楷體" panose="03000509000000000000" pitchFamily="65" charset="-120"/>
                <a:ea typeface="標楷體" panose="03000509000000000000" pitchFamily="65" charset="-120"/>
              </a:rPr>
              <a:t>檢討及未來展望</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投影片編號版面配置區 5">
            <a:extLst>
              <a:ext uri="{FF2B5EF4-FFF2-40B4-BE49-F238E27FC236}">
                <a16:creationId xmlns:a16="http://schemas.microsoft.com/office/drawing/2014/main" id="{661C4C7F-77AB-B962-85E5-C77377A5EADE}"/>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41106397-3F3F-4CD2-B599-1CAA1D091C92}" type="slidenum">
              <a:rPr lang="en-US" altLang="zh-TW" sz="1400"/>
              <a:pPr eaLnBrk="1" hangingPunct="1"/>
              <a:t>40</a:t>
            </a:fld>
            <a:endParaRPr lang="en-US" altLang="zh-TW" sz="1400"/>
          </a:p>
        </p:txBody>
      </p:sp>
      <p:sp>
        <p:nvSpPr>
          <p:cNvPr id="44035" name="Text Box 2">
            <a:extLst>
              <a:ext uri="{FF2B5EF4-FFF2-40B4-BE49-F238E27FC236}">
                <a16:creationId xmlns:a16="http://schemas.microsoft.com/office/drawing/2014/main" id="{C81722FC-6463-83E3-78AC-8A0C5B0BA3AC}"/>
              </a:ext>
            </a:extLst>
          </p:cNvPr>
          <p:cNvSpPr txBox="1">
            <a:spLocks noChangeArrowheads="1"/>
          </p:cNvSpPr>
          <p:nvPr/>
        </p:nvSpPr>
        <p:spPr bwMode="auto">
          <a:xfrm>
            <a:off x="785813" y="1857375"/>
            <a:ext cx="7834312" cy="323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buFont typeface="Wingdings" panose="05000000000000000000" pitchFamily="2" charset="2"/>
              <a:buChar char="Ø"/>
            </a:pPr>
            <a:r>
              <a:rPr lang="zh-TW" altLang="en-US" sz="3200">
                <a:latin typeface="標楷體" panose="03000509000000000000" pitchFamily="65" charset="-120"/>
                <a:ea typeface="標楷體" panose="03000509000000000000" pitchFamily="65" charset="-120"/>
              </a:rPr>
              <a:t>因試辦方案定期監控並回饋資訊，醫師較有動機遵循治療指引比率。</a:t>
            </a:r>
            <a:endParaRPr lang="en-US" altLang="zh-TW" sz="3200">
              <a:latin typeface="標楷體" panose="03000509000000000000" pitchFamily="65" charset="-120"/>
              <a:ea typeface="標楷體" panose="03000509000000000000" pitchFamily="65" charset="-120"/>
            </a:endParaRPr>
          </a:p>
          <a:p>
            <a:pPr eaLnBrk="1" hangingPunct="1">
              <a:buFont typeface="Wingdings" panose="05000000000000000000" pitchFamily="2" charset="2"/>
              <a:buChar char="Ø"/>
            </a:pPr>
            <a:endParaRPr lang="zh-TW" altLang="en-US" sz="1200">
              <a:latin typeface="標楷體" panose="03000509000000000000" pitchFamily="65" charset="-120"/>
              <a:ea typeface="標楷體" panose="03000509000000000000" pitchFamily="65" charset="-120"/>
            </a:endParaRPr>
          </a:p>
          <a:p>
            <a:pPr eaLnBrk="1" hangingPunct="1">
              <a:buFont typeface="Wingdings" panose="05000000000000000000" pitchFamily="2" charset="2"/>
              <a:buChar char="Ø"/>
            </a:pPr>
            <a:r>
              <a:rPr lang="zh-TW" altLang="en-US" sz="3200">
                <a:latin typeface="標楷體" panose="03000509000000000000" pitchFamily="65" charset="-120"/>
                <a:ea typeface="標楷體" panose="03000509000000000000" pitchFamily="65" charset="-120"/>
              </a:rPr>
              <a:t>參與方案個案初期雖醫療利用率上升，但若能持續接受照護，其醫療利用率將呈現下降趨勢。</a:t>
            </a:r>
          </a:p>
          <a:p>
            <a:pPr eaLnBrk="1" hangingPunct="1">
              <a:buFont typeface="Wingdings" panose="05000000000000000000" pitchFamily="2" charset="2"/>
              <a:buNone/>
            </a:pPr>
            <a:endParaRPr lang="en-US" altLang="zh-TW" sz="3200">
              <a:ea typeface="標楷體" panose="03000509000000000000" pitchFamily="65" charset="-120"/>
            </a:endParaRPr>
          </a:p>
        </p:txBody>
      </p:sp>
      <p:sp>
        <p:nvSpPr>
          <p:cNvPr id="44036" name="Rectangle 3">
            <a:extLst>
              <a:ext uri="{FF2B5EF4-FFF2-40B4-BE49-F238E27FC236}">
                <a16:creationId xmlns:a16="http://schemas.microsoft.com/office/drawing/2014/main" id="{65314C94-B36F-48F0-FCEB-B9291813F5E7}"/>
              </a:ext>
            </a:extLst>
          </p:cNvPr>
          <p:cNvSpPr>
            <a:spLocks noGrp="1" noChangeArrowheads="1"/>
          </p:cNvSpPr>
          <p:nvPr>
            <p:ph type="title"/>
          </p:nvPr>
        </p:nvSpPr>
        <p:spPr>
          <a:xfrm>
            <a:off x="785813" y="642938"/>
            <a:ext cx="7772400" cy="1143000"/>
          </a:xfrm>
        </p:spPr>
        <p:txBody>
          <a:bodyPr/>
          <a:lstStyle/>
          <a:p>
            <a:pPr eaLnBrk="1" hangingPunct="1"/>
            <a:br>
              <a:rPr lang="en-US" altLang="zh-TW" sz="4000" b="1">
                <a:solidFill>
                  <a:schemeClr val="tx1"/>
                </a:solidFill>
                <a:latin typeface="標楷體" panose="03000509000000000000" pitchFamily="65" charset="-120"/>
                <a:ea typeface="標楷體" panose="03000509000000000000" pitchFamily="65" charset="-120"/>
              </a:rPr>
            </a:br>
            <a:r>
              <a:rPr lang="zh-TW" altLang="en-US" sz="4000" b="1">
                <a:solidFill>
                  <a:schemeClr val="tx1"/>
                </a:solidFill>
                <a:latin typeface="標楷體" panose="03000509000000000000" pitchFamily="65" charset="-120"/>
                <a:ea typeface="標楷體" panose="03000509000000000000" pitchFamily="65" charset="-120"/>
              </a:rPr>
              <a:t>成效檢討</a:t>
            </a:r>
            <a:br>
              <a:rPr lang="zh-TW" altLang="en-US" sz="4000" b="1" i="1">
                <a:solidFill>
                  <a:schemeClr val="tx1"/>
                </a:solidFill>
                <a:latin typeface="標楷體" panose="03000509000000000000" pitchFamily="65" charset="-120"/>
                <a:ea typeface="標楷體" panose="03000509000000000000" pitchFamily="65" charset="-120"/>
              </a:rPr>
            </a:br>
            <a:endParaRPr lang="zh-TW" altLang="en-US" sz="4000" b="1" i="1">
              <a:solidFill>
                <a:schemeClr val="tx1"/>
              </a:solidFill>
              <a:latin typeface="標楷體" panose="03000509000000000000" pitchFamily="65" charset="-120"/>
              <a:ea typeface="標楷體" panose="03000509000000000000" pitchFamily="65" charset="-120"/>
            </a:endParaRPr>
          </a:p>
        </p:txBody>
      </p:sp>
      <p:sp>
        <p:nvSpPr>
          <p:cNvPr id="44037" name="AutoShape 4">
            <a:extLst>
              <a:ext uri="{FF2B5EF4-FFF2-40B4-BE49-F238E27FC236}">
                <a16:creationId xmlns:a16="http://schemas.microsoft.com/office/drawing/2014/main" id="{5FF1D569-E29B-F845-77FB-72B5D94530E1}"/>
              </a:ext>
            </a:extLst>
          </p:cNvPr>
          <p:cNvSpPr>
            <a:spLocks noChangeArrowheads="1"/>
          </p:cNvSpPr>
          <p:nvPr/>
        </p:nvSpPr>
        <p:spPr bwMode="auto">
          <a:xfrm>
            <a:off x="1285875" y="4929188"/>
            <a:ext cx="685800" cy="381000"/>
          </a:xfrm>
          <a:prstGeom prst="rightArrow">
            <a:avLst>
              <a:gd name="adj1" fmla="val 50000"/>
              <a:gd name="adj2" fmla="val 48750"/>
            </a:avLst>
          </a:prstGeom>
          <a:solidFill>
            <a:schemeClr val="accent1"/>
          </a:solidFill>
          <a:ln w="9525">
            <a:solidFill>
              <a:schemeClr val="tx1"/>
            </a:solidFill>
            <a:miter lim="800000"/>
            <a:headEnd/>
            <a:tailEnd/>
          </a:ln>
        </p:spPr>
        <p:txBody>
          <a:bodyPr wrap="none" anchor="ct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endParaRPr lang="zh-TW" altLang="en-US"/>
          </a:p>
        </p:txBody>
      </p:sp>
      <p:sp>
        <p:nvSpPr>
          <p:cNvPr id="44038" name="Text Box 5">
            <a:extLst>
              <a:ext uri="{FF2B5EF4-FFF2-40B4-BE49-F238E27FC236}">
                <a16:creationId xmlns:a16="http://schemas.microsoft.com/office/drawing/2014/main" id="{CE271C52-9363-D291-13CE-133260381401}"/>
              </a:ext>
            </a:extLst>
          </p:cNvPr>
          <p:cNvSpPr txBox="1">
            <a:spLocks noChangeArrowheads="1"/>
          </p:cNvSpPr>
          <p:nvPr/>
        </p:nvSpPr>
        <p:spPr bwMode="auto">
          <a:xfrm>
            <a:off x="2000250" y="4500563"/>
            <a:ext cx="6186488"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r>
              <a:rPr lang="zh-TW" altLang="en-US" sz="3600">
                <a:latin typeface="標楷體" panose="03000509000000000000" pitchFamily="65" charset="-120"/>
                <a:ea typeface="標楷體" panose="03000509000000000000" pitchFamily="65" charset="-120"/>
              </a:rPr>
              <a:t>參與方案個案照護品質較高，</a:t>
            </a:r>
          </a:p>
          <a:p>
            <a:pPr eaLnBrk="1" hangingPunct="1"/>
            <a:r>
              <a:rPr lang="zh-TW" altLang="en-US" sz="3600">
                <a:latin typeface="標楷體" panose="03000509000000000000" pitchFamily="65" charset="-120"/>
                <a:ea typeface="標楷體" panose="03000509000000000000" pitchFamily="65" charset="-120"/>
              </a:rPr>
              <a:t>且長期而言可節省費用。</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投影片編號版面配置區 5">
            <a:extLst>
              <a:ext uri="{FF2B5EF4-FFF2-40B4-BE49-F238E27FC236}">
                <a16:creationId xmlns:a16="http://schemas.microsoft.com/office/drawing/2014/main" id="{CD865455-F919-2DE0-6713-E9CCA0026720}"/>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7B6359A8-6614-40E0-8F1C-C2BED87D0802}" type="slidenum">
              <a:rPr lang="en-US" altLang="zh-TW" sz="1400"/>
              <a:pPr eaLnBrk="1" hangingPunct="1"/>
              <a:t>41</a:t>
            </a:fld>
            <a:endParaRPr lang="en-US" altLang="zh-TW" sz="1400"/>
          </a:p>
        </p:txBody>
      </p:sp>
      <p:sp>
        <p:nvSpPr>
          <p:cNvPr id="45059" name="Text Box 3">
            <a:extLst>
              <a:ext uri="{FF2B5EF4-FFF2-40B4-BE49-F238E27FC236}">
                <a16:creationId xmlns:a16="http://schemas.microsoft.com/office/drawing/2014/main" id="{EADD5E30-4A4E-6CFE-103A-A0C7B2D9A069}"/>
              </a:ext>
            </a:extLst>
          </p:cNvPr>
          <p:cNvSpPr txBox="1">
            <a:spLocks noChangeArrowheads="1"/>
          </p:cNvSpPr>
          <p:nvPr/>
        </p:nvSpPr>
        <p:spPr bwMode="auto">
          <a:xfrm>
            <a:off x="357188" y="1928813"/>
            <a:ext cx="8286750" cy="91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buFont typeface="Wingdings" panose="05000000000000000000" pitchFamily="2" charset="2"/>
              <a:buChar char="Ø"/>
            </a:pPr>
            <a:endParaRPr lang="en-US" altLang="zh-TW" sz="2600">
              <a:latin typeface="標楷體" panose="03000509000000000000" pitchFamily="65" charset="-120"/>
              <a:ea typeface="標楷體" panose="03000509000000000000" pitchFamily="65" charset="-120"/>
              <a:cs typeface="Times New Roman" panose="02020603050405020304" pitchFamily="18" charset="0"/>
            </a:endParaRPr>
          </a:p>
          <a:p>
            <a:pPr eaLnBrk="1" hangingPunct="1">
              <a:buFont typeface="Wingdings" panose="05000000000000000000" pitchFamily="2" charset="2"/>
              <a:buChar char="Ø"/>
            </a:pPr>
            <a:endParaRPr lang="en-US" altLang="zh-TW" sz="2800">
              <a:latin typeface="標楷體" panose="03000509000000000000" pitchFamily="65" charset="-120"/>
              <a:ea typeface="標楷體" panose="03000509000000000000" pitchFamily="65" charset="-120"/>
              <a:cs typeface="Times New Roman" panose="02020603050405020304" pitchFamily="18" charset="0"/>
            </a:endParaRPr>
          </a:p>
        </p:txBody>
      </p:sp>
      <p:sp>
        <p:nvSpPr>
          <p:cNvPr id="45060" name="Rectangle 4">
            <a:extLst>
              <a:ext uri="{FF2B5EF4-FFF2-40B4-BE49-F238E27FC236}">
                <a16:creationId xmlns:a16="http://schemas.microsoft.com/office/drawing/2014/main" id="{865C6FC2-5FE4-79D2-C898-3D04A4D33587}"/>
              </a:ext>
            </a:extLst>
          </p:cNvPr>
          <p:cNvSpPr>
            <a:spLocks noGrp="1" noChangeArrowheads="1"/>
          </p:cNvSpPr>
          <p:nvPr>
            <p:ph type="title"/>
          </p:nvPr>
        </p:nvSpPr>
        <p:spPr>
          <a:xfrm>
            <a:off x="3429000" y="785813"/>
            <a:ext cx="2343150" cy="785812"/>
          </a:xfrm>
        </p:spPr>
        <p:txBody>
          <a:bodyPr/>
          <a:lstStyle/>
          <a:p>
            <a:r>
              <a:rPr lang="zh-TW" altLang="en-US" sz="4000" b="1">
                <a:solidFill>
                  <a:schemeClr val="tx1"/>
                </a:solidFill>
                <a:latin typeface="標楷體" panose="03000509000000000000" pitchFamily="65" charset="-120"/>
                <a:ea typeface="標楷體" panose="03000509000000000000" pitchFamily="65" charset="-120"/>
              </a:rPr>
              <a:t>檢討</a:t>
            </a:r>
            <a:r>
              <a:rPr lang="en-US" altLang="zh-TW" sz="4000" b="1">
                <a:solidFill>
                  <a:schemeClr val="tx1"/>
                </a:solidFill>
                <a:latin typeface="標楷體" panose="03000509000000000000" pitchFamily="65" charset="-120"/>
                <a:ea typeface="標楷體" panose="03000509000000000000" pitchFamily="65" charset="-120"/>
              </a:rPr>
              <a:t>(1)</a:t>
            </a:r>
            <a:endParaRPr lang="zh-TW" altLang="en-US" sz="4000" b="1">
              <a:solidFill>
                <a:schemeClr val="tx1"/>
              </a:solidFill>
              <a:latin typeface="標楷體" panose="03000509000000000000" pitchFamily="65" charset="-120"/>
              <a:ea typeface="標楷體" panose="03000509000000000000" pitchFamily="65" charset="-120"/>
            </a:endParaRPr>
          </a:p>
        </p:txBody>
      </p:sp>
      <p:sp>
        <p:nvSpPr>
          <p:cNvPr id="45061" name="矩形 4">
            <a:extLst>
              <a:ext uri="{FF2B5EF4-FFF2-40B4-BE49-F238E27FC236}">
                <a16:creationId xmlns:a16="http://schemas.microsoft.com/office/drawing/2014/main" id="{3BBFABFC-20F8-8519-DF35-CB885C6619A4}"/>
              </a:ext>
            </a:extLst>
          </p:cNvPr>
          <p:cNvSpPr>
            <a:spLocks noChangeArrowheads="1"/>
          </p:cNvSpPr>
          <p:nvPr/>
        </p:nvSpPr>
        <p:spPr bwMode="auto">
          <a:xfrm>
            <a:off x="684213" y="2060575"/>
            <a:ext cx="8135937" cy="364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lnSpc>
                <a:spcPts val="4000"/>
              </a:lnSpc>
            </a:pPr>
            <a:r>
              <a:rPr lang="zh-TW" altLang="en-US" sz="2600">
                <a:solidFill>
                  <a:srgbClr val="7030A0"/>
                </a:solidFill>
                <a:latin typeface="標楷體" panose="03000509000000000000" pitchFamily="65" charset="-120"/>
                <a:ea typeface="標楷體" panose="03000509000000000000" pitchFamily="65" charset="-120"/>
                <a:cs typeface="Times New Roman" panose="02020603050405020304" pitchFamily="18" charset="0"/>
              </a:rPr>
              <a:t>選擇偏差問題：</a:t>
            </a:r>
            <a:endParaRPr lang="en-US" altLang="zh-TW" sz="2600">
              <a:solidFill>
                <a:srgbClr val="7030A0"/>
              </a:solidFill>
              <a:latin typeface="標楷體" panose="03000509000000000000" pitchFamily="65" charset="-120"/>
              <a:ea typeface="標楷體" panose="03000509000000000000" pitchFamily="65" charset="-120"/>
              <a:cs typeface="Times New Roman" panose="02020603050405020304" pitchFamily="18" charset="0"/>
            </a:endParaRPr>
          </a:p>
          <a:p>
            <a:pPr eaLnBrk="1" hangingPunct="1">
              <a:lnSpc>
                <a:spcPts val="4000"/>
              </a:lnSpc>
              <a:buFont typeface="Wingdings" panose="05000000000000000000" pitchFamily="2" charset="2"/>
              <a:buChar char="ü"/>
            </a:pPr>
            <a:r>
              <a:rPr lang="zh-TW" altLang="en-US" sz="2600">
                <a:latin typeface="標楷體" panose="03000509000000000000" pitchFamily="65" charset="-120"/>
                <a:ea typeface="標楷體" panose="03000509000000000000" pitchFamily="65" charset="-120"/>
                <a:cs typeface="Times New Roman" panose="02020603050405020304" pitchFamily="18" charset="0"/>
              </a:rPr>
              <a:t>目前以加強執行面措施來補救，提供適合收案病患 </a:t>
            </a:r>
            <a:endParaRPr lang="en-US" altLang="zh-TW" sz="2600">
              <a:latin typeface="標楷體" panose="03000509000000000000" pitchFamily="65" charset="-120"/>
              <a:ea typeface="標楷體" panose="03000509000000000000" pitchFamily="65" charset="-120"/>
              <a:cs typeface="Times New Roman" panose="02020603050405020304" pitchFamily="18" charset="0"/>
            </a:endParaRPr>
          </a:p>
          <a:p>
            <a:pPr eaLnBrk="1" hangingPunct="1">
              <a:lnSpc>
                <a:spcPts val="4000"/>
              </a:lnSpc>
            </a:pPr>
            <a:r>
              <a:rPr lang="en-US" altLang="zh-TW" sz="2600">
                <a:latin typeface="標楷體" panose="03000509000000000000" pitchFamily="65" charset="-120"/>
                <a:ea typeface="標楷體" panose="03000509000000000000" pitchFamily="65" charset="-120"/>
                <a:cs typeface="Times New Roman" panose="02020603050405020304" pitchFamily="18" charset="0"/>
              </a:rPr>
              <a:t>  </a:t>
            </a:r>
            <a:r>
              <a:rPr lang="zh-TW" altLang="en-US" sz="2600">
                <a:latin typeface="標楷體" panose="03000509000000000000" pitchFamily="65" charset="-120"/>
                <a:ea typeface="標楷體" panose="03000509000000000000" pitchFamily="65" charset="-120"/>
                <a:cs typeface="Times New Roman" panose="02020603050405020304" pitchFamily="18" charset="0"/>
              </a:rPr>
              <a:t>名單，輔導院所加強收案。</a:t>
            </a:r>
            <a:endParaRPr lang="en-US" altLang="zh-TW" sz="2600">
              <a:latin typeface="標楷體" panose="03000509000000000000" pitchFamily="65" charset="-120"/>
              <a:ea typeface="標楷體" panose="03000509000000000000" pitchFamily="65" charset="-120"/>
              <a:cs typeface="Times New Roman" panose="02020603050405020304" pitchFamily="18" charset="0"/>
            </a:endParaRPr>
          </a:p>
          <a:p>
            <a:pPr eaLnBrk="1" hangingPunct="1">
              <a:lnSpc>
                <a:spcPts val="4000"/>
              </a:lnSpc>
              <a:buFont typeface="Wingdings" panose="05000000000000000000" pitchFamily="2" charset="2"/>
              <a:buChar char="ü"/>
            </a:pPr>
            <a:r>
              <a:rPr lang="zh-TW" altLang="en-US" sz="2600">
                <a:latin typeface="標楷體" panose="03000509000000000000" pitchFamily="65" charset="-120"/>
                <a:ea typeface="標楷體" panose="03000509000000000000" pitchFamily="65" charset="-120"/>
                <a:cs typeface="Times New Roman" panose="02020603050405020304" pitchFamily="18" charset="0"/>
              </a:rPr>
              <a:t>以新收案率≧</a:t>
            </a:r>
            <a:r>
              <a:rPr lang="en-US" altLang="zh-TW" sz="2600">
                <a:latin typeface="標楷體" panose="03000509000000000000" pitchFamily="65" charset="-120"/>
                <a:ea typeface="標楷體" panose="03000509000000000000" pitchFamily="65" charset="-120"/>
                <a:cs typeface="Times New Roman" panose="02020603050405020304" pitchFamily="18" charset="0"/>
              </a:rPr>
              <a:t>30%</a:t>
            </a:r>
            <a:r>
              <a:rPr lang="zh-TW" altLang="en-US" sz="2600">
                <a:latin typeface="標楷體" panose="03000509000000000000" pitchFamily="65" charset="-120"/>
                <a:ea typeface="標楷體" panose="03000509000000000000" pitchFamily="65" charset="-120"/>
                <a:cs typeface="Times New Roman" panose="02020603050405020304" pitchFamily="18" charset="0"/>
              </a:rPr>
              <a:t>為獎勵之門檻指標，再搭配收案</a:t>
            </a:r>
            <a:endParaRPr lang="en-US" altLang="zh-TW" sz="2600">
              <a:latin typeface="標楷體" panose="03000509000000000000" pitchFamily="65" charset="-120"/>
              <a:ea typeface="標楷體" panose="03000509000000000000" pitchFamily="65" charset="-120"/>
              <a:cs typeface="Times New Roman" panose="02020603050405020304" pitchFamily="18" charset="0"/>
            </a:endParaRPr>
          </a:p>
          <a:p>
            <a:pPr eaLnBrk="1" hangingPunct="1">
              <a:lnSpc>
                <a:spcPts val="4000"/>
              </a:lnSpc>
            </a:pPr>
            <a:r>
              <a:rPr lang="en-US" altLang="zh-TW" sz="2600">
                <a:latin typeface="標楷體" panose="03000509000000000000" pitchFamily="65" charset="-120"/>
                <a:ea typeface="標楷體" panose="03000509000000000000" pitchFamily="65" charset="-120"/>
                <a:cs typeface="Times New Roman" panose="02020603050405020304" pitchFamily="18" charset="0"/>
              </a:rPr>
              <a:t>  </a:t>
            </a:r>
            <a:r>
              <a:rPr lang="zh-TW" altLang="en-US" sz="2600">
                <a:latin typeface="標楷體" panose="03000509000000000000" pitchFamily="65" charset="-120"/>
                <a:ea typeface="標楷體" panose="03000509000000000000" pitchFamily="65" charset="-120"/>
                <a:cs typeface="Times New Roman" panose="02020603050405020304" pitchFamily="18" charset="0"/>
              </a:rPr>
              <a:t>人數需≧</a:t>
            </a:r>
            <a:r>
              <a:rPr lang="en-US" altLang="zh-TW" sz="2600">
                <a:latin typeface="標楷體" panose="03000509000000000000" pitchFamily="65" charset="-120"/>
                <a:ea typeface="標楷體" panose="03000509000000000000" pitchFamily="65" charset="-120"/>
                <a:cs typeface="Times New Roman" panose="02020603050405020304" pitchFamily="18" charset="0"/>
              </a:rPr>
              <a:t>50</a:t>
            </a:r>
            <a:r>
              <a:rPr lang="zh-TW" altLang="en-US" sz="2600">
                <a:latin typeface="標楷體" panose="03000509000000000000" pitchFamily="65" charset="-120"/>
                <a:ea typeface="標楷體" panose="03000509000000000000" pitchFamily="65" charset="-120"/>
                <a:cs typeface="Times New Roman" panose="02020603050405020304" pitchFamily="18" charset="0"/>
              </a:rPr>
              <a:t>人。</a:t>
            </a:r>
            <a:endParaRPr lang="en-US" altLang="zh-TW" sz="2600">
              <a:latin typeface="標楷體" panose="03000509000000000000" pitchFamily="65" charset="-120"/>
              <a:ea typeface="標楷體" panose="03000509000000000000" pitchFamily="65" charset="-120"/>
              <a:cs typeface="Times New Roman" panose="02020603050405020304" pitchFamily="18" charset="0"/>
            </a:endParaRPr>
          </a:p>
          <a:p>
            <a:pPr eaLnBrk="1" hangingPunct="1">
              <a:lnSpc>
                <a:spcPts val="4000"/>
              </a:lnSpc>
              <a:buFont typeface="Wingdings" panose="05000000000000000000" pitchFamily="2" charset="2"/>
              <a:buChar char="ü"/>
            </a:pPr>
            <a:r>
              <a:rPr lang="zh-TW" altLang="en-US" sz="2600">
                <a:latin typeface="標楷體" panose="03000509000000000000" pitchFamily="65" charset="-120"/>
                <a:ea typeface="標楷體" panose="03000509000000000000" pitchFamily="65" charset="-120"/>
                <a:cs typeface="Times New Roman" panose="02020603050405020304" pitchFamily="18" charset="0"/>
              </a:rPr>
              <a:t>照護率是本局重要管理指標，定期監控分析改進。</a:t>
            </a:r>
            <a:endParaRPr lang="en-US" altLang="zh-TW" sz="2600">
              <a:latin typeface="標楷體" panose="03000509000000000000" pitchFamily="65" charset="-120"/>
              <a:ea typeface="標楷體" panose="03000509000000000000" pitchFamily="65" charset="-120"/>
              <a:cs typeface="Times New Roman" panose="02020603050405020304" pitchFamily="18" charset="0"/>
            </a:endParaRPr>
          </a:p>
          <a:p>
            <a:pPr eaLnBrk="1" hangingPunct="1">
              <a:lnSpc>
                <a:spcPts val="4000"/>
              </a:lnSpc>
              <a:buFont typeface="Wingdings" panose="05000000000000000000" pitchFamily="2" charset="2"/>
              <a:buChar char="ü"/>
            </a:pPr>
            <a:r>
              <a:rPr lang="zh-TW" altLang="en-US" sz="2600">
                <a:latin typeface="標楷體" panose="03000509000000000000" pitchFamily="65" charset="-120"/>
                <a:ea typeface="標楷體" panose="03000509000000000000" pitchFamily="65" charset="-120"/>
                <a:cs typeface="Times New Roman" panose="02020603050405020304" pitchFamily="18" charset="0"/>
              </a:rPr>
              <a:t>未來考慮將照護率也納入獎勵指標。</a:t>
            </a:r>
            <a:endParaRPr lang="en-US" altLang="zh-TW" sz="2600">
              <a:latin typeface="標楷體" panose="03000509000000000000" pitchFamily="65" charset="-120"/>
              <a:ea typeface="標楷體" panose="03000509000000000000" pitchFamily="65" charset="-120"/>
              <a:cs typeface="Times New Roman" panose="02020603050405020304" pitchFamily="18" charset="0"/>
            </a:endParaRPr>
          </a:p>
        </p:txBody>
      </p:sp>
    </p:spTree>
  </p:cSld>
  <p:clrMapOvr>
    <a:masterClrMapping/>
  </p:clrMapOvr>
  <p:transition spd="med"/>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內容版面配置區 2">
            <a:extLst>
              <a:ext uri="{FF2B5EF4-FFF2-40B4-BE49-F238E27FC236}">
                <a16:creationId xmlns:a16="http://schemas.microsoft.com/office/drawing/2014/main" id="{5E411646-0A2B-FA24-527D-71B05AC2127B}"/>
              </a:ext>
            </a:extLst>
          </p:cNvPr>
          <p:cNvSpPr>
            <a:spLocks noGrp="1"/>
          </p:cNvSpPr>
          <p:nvPr>
            <p:ph idx="1"/>
          </p:nvPr>
        </p:nvSpPr>
        <p:spPr>
          <a:xfrm>
            <a:off x="285750" y="1928813"/>
            <a:ext cx="8429625" cy="4114800"/>
          </a:xfrm>
        </p:spPr>
        <p:txBody>
          <a:bodyPr/>
          <a:lstStyle/>
          <a:p>
            <a:pPr>
              <a:buFontTx/>
              <a:buNone/>
              <a:defRPr/>
            </a:pPr>
            <a:r>
              <a:rPr lang="zh-TW" altLang="en-US" sz="2600" dirty="0">
                <a:latin typeface="標楷體" pitchFamily="65" charset="-120"/>
                <a:ea typeface="標楷體" pitchFamily="65" charset="-120"/>
                <a:cs typeface="Times New Roman" pitchFamily="18" charset="0"/>
              </a:rPr>
              <a:t> </a:t>
            </a:r>
            <a:r>
              <a:rPr lang="zh-TW" altLang="en-US" sz="2600" kern="1200" dirty="0">
                <a:solidFill>
                  <a:srgbClr val="7030A0"/>
                </a:solidFill>
                <a:latin typeface="標楷體" pitchFamily="65" charset="-120"/>
                <a:ea typeface="標楷體" pitchFamily="65" charset="-120"/>
                <a:cs typeface="Times New Roman" pitchFamily="18" charset="0"/>
              </a:rPr>
              <a:t>誘因應有綜合性的設計</a:t>
            </a:r>
            <a:r>
              <a:rPr lang="zh-TW" altLang="en-US" sz="2600" dirty="0">
                <a:solidFill>
                  <a:srgbClr val="7030A0"/>
                </a:solidFill>
                <a:latin typeface="標楷體" pitchFamily="65" charset="-120"/>
                <a:ea typeface="標楷體" pitchFamily="65" charset="-120"/>
                <a:cs typeface="Times New Roman" pitchFamily="18" charset="0"/>
              </a:rPr>
              <a:t>：</a:t>
            </a:r>
            <a:endParaRPr lang="en-US" altLang="zh-TW" sz="2600" dirty="0">
              <a:solidFill>
                <a:srgbClr val="7030A0"/>
              </a:solidFill>
              <a:latin typeface="標楷體" pitchFamily="65" charset="-120"/>
              <a:ea typeface="標楷體" pitchFamily="65" charset="-120"/>
              <a:cs typeface="Times New Roman" pitchFamily="18" charset="0"/>
            </a:endParaRPr>
          </a:p>
          <a:p>
            <a:pPr>
              <a:buFont typeface="Wingdings" pitchFamily="2" charset="2"/>
              <a:buChar char="ü"/>
              <a:defRPr/>
            </a:pPr>
            <a:r>
              <a:rPr lang="zh-TW" altLang="en-US" sz="2600" dirty="0">
                <a:latin typeface="標楷體" pitchFamily="65" charset="-120"/>
                <a:ea typeface="標楷體" pitchFamily="65" charset="-120"/>
                <a:cs typeface="Times New Roman" pitchFamily="18" charset="0"/>
              </a:rPr>
              <a:t>現行方案已有綜合性的設計，未來參考文獻建議，持續支付院所品質資訊提供及符合臨床指引的院所。</a:t>
            </a:r>
            <a:endParaRPr lang="en-US" altLang="zh-TW" sz="2600" dirty="0">
              <a:latin typeface="標楷體" pitchFamily="65" charset="-120"/>
              <a:ea typeface="標楷體" pitchFamily="65" charset="-120"/>
              <a:cs typeface="Times New Roman" pitchFamily="18" charset="0"/>
            </a:endParaRPr>
          </a:p>
          <a:p>
            <a:pPr>
              <a:buFont typeface="Wingdings" pitchFamily="2" charset="2"/>
              <a:buChar char="ü"/>
              <a:defRPr/>
            </a:pPr>
            <a:r>
              <a:rPr lang="zh-TW" altLang="en-US" sz="2600" dirty="0">
                <a:latin typeface="標楷體" pitchFamily="65" charset="-120"/>
                <a:ea typeface="標楷體" pitchFamily="65" charset="-120"/>
                <a:cs typeface="Times New Roman" pitchFamily="18" charset="0"/>
              </a:rPr>
              <a:t>研議增加結果面品質指標。</a:t>
            </a:r>
            <a:endParaRPr lang="en-US" altLang="zh-TW" sz="2600" dirty="0">
              <a:latin typeface="標楷體" pitchFamily="65" charset="-120"/>
              <a:ea typeface="標楷體" pitchFamily="65" charset="-120"/>
              <a:cs typeface="Times New Roman" pitchFamily="18" charset="0"/>
            </a:endParaRPr>
          </a:p>
          <a:p>
            <a:pPr>
              <a:buFont typeface="Wingdings" pitchFamily="2" charset="2"/>
              <a:buChar char="ü"/>
              <a:defRPr/>
            </a:pPr>
            <a:r>
              <a:rPr lang="zh-TW" altLang="en-US" sz="2600" dirty="0">
                <a:latin typeface="標楷體" pitchFamily="65" charset="-120"/>
                <a:ea typeface="標楷體" pitchFamily="65" charset="-120"/>
                <a:cs typeface="Times New Roman" pitchFamily="18" charset="0"/>
              </a:rPr>
              <a:t>搭配參與方案條件鬆綁，</a:t>
            </a:r>
            <a:r>
              <a:rPr lang="en-US" altLang="zh-TW" sz="2600" dirty="0">
                <a:latin typeface="標楷體" pitchFamily="65" charset="-120"/>
                <a:ea typeface="標楷體" pitchFamily="65" charset="-120"/>
                <a:cs typeface="Times New Roman" pitchFamily="18" charset="0"/>
              </a:rPr>
              <a:t>99</a:t>
            </a:r>
            <a:r>
              <a:rPr lang="zh-TW" altLang="en-US" sz="2600" dirty="0">
                <a:latin typeface="標楷體" pitchFamily="65" charset="-120"/>
                <a:ea typeface="標楷體" pitchFamily="65" charset="-120"/>
                <a:cs typeface="Times New Roman" pitchFamily="18" charset="0"/>
              </a:rPr>
              <a:t>年</a:t>
            </a:r>
            <a:r>
              <a:rPr lang="en-US" altLang="zh-TW" sz="2600" dirty="0">
                <a:latin typeface="標楷體" pitchFamily="65" charset="-120"/>
                <a:ea typeface="標楷體" pitchFamily="65" charset="-120"/>
                <a:cs typeface="Times New Roman" pitchFamily="18" charset="0"/>
              </a:rPr>
              <a:t>1</a:t>
            </a:r>
            <a:r>
              <a:rPr lang="zh-TW" altLang="en-US" sz="2600" dirty="0">
                <a:latin typeface="標楷體" pitchFamily="65" charset="-120"/>
                <a:ea typeface="標楷體" pitchFamily="65" charset="-120"/>
                <a:cs typeface="Times New Roman" pitchFamily="18" charset="0"/>
              </a:rPr>
              <a:t>月起完成整合</a:t>
            </a:r>
            <a:r>
              <a:rPr lang="en-US" altLang="zh-TW" sz="2600" dirty="0">
                <a:latin typeface="標楷體" pitchFamily="65" charset="-120"/>
                <a:ea typeface="標楷體" pitchFamily="65" charset="-120"/>
                <a:cs typeface="Times New Roman" pitchFamily="18" charset="0"/>
              </a:rPr>
              <a:t>VPN</a:t>
            </a:r>
            <a:r>
              <a:rPr lang="zh-TW" altLang="en-US" sz="2600" dirty="0">
                <a:latin typeface="標楷體" pitchFamily="65" charset="-120"/>
                <a:ea typeface="標楷體" pitchFamily="65" charset="-120"/>
                <a:cs typeface="Times New Roman" pitchFamily="18" charset="0"/>
              </a:rPr>
              <a:t>畫面，簡化作業等當做非財務獎勵。</a:t>
            </a:r>
            <a:endParaRPr lang="en-US" altLang="zh-TW" sz="2600" dirty="0">
              <a:latin typeface="標楷體" pitchFamily="65" charset="-120"/>
              <a:ea typeface="標楷體" pitchFamily="65" charset="-120"/>
              <a:cs typeface="Times New Roman" pitchFamily="18" charset="0"/>
            </a:endParaRPr>
          </a:p>
          <a:p>
            <a:pPr>
              <a:buFont typeface="Wingdings" pitchFamily="2" charset="2"/>
              <a:buChar char="ü"/>
              <a:defRPr/>
            </a:pPr>
            <a:r>
              <a:rPr lang="zh-TW" altLang="en-US" sz="2600" dirty="0">
                <a:latin typeface="標楷體" pitchFamily="65" charset="-120"/>
                <a:ea typeface="標楷體" pitchFamily="65" charset="-120"/>
                <a:cs typeface="Times New Roman" pitchFamily="18" charset="0"/>
              </a:rPr>
              <a:t>實施多層次的誘因結構，設計超過閾值才能獎勵，並且獎勵進步院所，使方案的誘因效用最大化。 </a:t>
            </a:r>
          </a:p>
          <a:p>
            <a:pPr>
              <a:defRPr/>
            </a:pPr>
            <a:endParaRPr lang="zh-TW" altLang="en-US" dirty="0">
              <a:ea typeface="標楷體" pitchFamily="65" charset="-120"/>
              <a:cs typeface="Times New Roman" pitchFamily="18" charset="0"/>
            </a:endParaRPr>
          </a:p>
        </p:txBody>
      </p:sp>
      <p:sp>
        <p:nvSpPr>
          <p:cNvPr id="46083" name="投影片編號版面配置區 3">
            <a:extLst>
              <a:ext uri="{FF2B5EF4-FFF2-40B4-BE49-F238E27FC236}">
                <a16:creationId xmlns:a16="http://schemas.microsoft.com/office/drawing/2014/main" id="{8CFE999E-73AC-7B48-F772-9CB15F4EDD61}"/>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422A80FB-E845-49DD-A285-D7FA30BC3FDF}" type="slidenum">
              <a:rPr lang="en-US" altLang="zh-TW" sz="1400"/>
              <a:pPr eaLnBrk="1" hangingPunct="1"/>
              <a:t>42</a:t>
            </a:fld>
            <a:endParaRPr lang="en-US" altLang="zh-TW" sz="1400"/>
          </a:p>
        </p:txBody>
      </p:sp>
      <p:sp>
        <p:nvSpPr>
          <p:cNvPr id="46084" name="Rectangle 4">
            <a:extLst>
              <a:ext uri="{FF2B5EF4-FFF2-40B4-BE49-F238E27FC236}">
                <a16:creationId xmlns:a16="http://schemas.microsoft.com/office/drawing/2014/main" id="{57969899-6EC7-4AEA-AE7D-F75E1CFC642C}"/>
              </a:ext>
            </a:extLst>
          </p:cNvPr>
          <p:cNvSpPr>
            <a:spLocks noGrp="1" noChangeArrowheads="1"/>
          </p:cNvSpPr>
          <p:nvPr>
            <p:ph type="title"/>
          </p:nvPr>
        </p:nvSpPr>
        <p:spPr/>
        <p:txBody>
          <a:bodyPr/>
          <a:lstStyle/>
          <a:p>
            <a:r>
              <a:rPr lang="zh-TW" altLang="en-US" sz="4000" b="1">
                <a:solidFill>
                  <a:schemeClr val="tx1"/>
                </a:solidFill>
                <a:latin typeface="標楷體" panose="03000509000000000000" pitchFamily="65" charset="-120"/>
                <a:ea typeface="標楷體" panose="03000509000000000000" pitchFamily="65" charset="-120"/>
              </a:rPr>
              <a:t>檢討</a:t>
            </a:r>
            <a:r>
              <a:rPr lang="en-US" altLang="zh-TW" sz="4000" b="1">
                <a:solidFill>
                  <a:schemeClr val="tx1"/>
                </a:solidFill>
                <a:latin typeface="標楷體" panose="03000509000000000000" pitchFamily="65" charset="-120"/>
                <a:ea typeface="標楷體" panose="03000509000000000000" pitchFamily="65" charset="-120"/>
              </a:rPr>
              <a:t>(2)</a:t>
            </a:r>
            <a:endParaRPr lang="zh-TW" altLang="en-US" sz="4000" b="1">
              <a:solidFill>
                <a:schemeClr val="tx1"/>
              </a:solidFill>
              <a:latin typeface="標楷體" panose="03000509000000000000" pitchFamily="65" charset="-120"/>
              <a:ea typeface="標楷體" panose="03000509000000000000" pitchFamily="65" charset="-120"/>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7106" name="投影片編號版面配置區 5">
            <a:extLst>
              <a:ext uri="{FF2B5EF4-FFF2-40B4-BE49-F238E27FC236}">
                <a16:creationId xmlns:a16="http://schemas.microsoft.com/office/drawing/2014/main" id="{A2285C14-6904-2B53-6A24-D625B0B10674}"/>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fld id="{6B92A8B5-8011-4702-A72D-0C242E0E20F8}" type="slidenum">
              <a:rPr lang="en-US" altLang="zh-TW" sz="1400"/>
              <a:pPr eaLnBrk="1" hangingPunct="1"/>
              <a:t>43</a:t>
            </a:fld>
            <a:endParaRPr lang="en-US" altLang="zh-TW" sz="1400"/>
          </a:p>
        </p:txBody>
      </p:sp>
      <p:sp>
        <p:nvSpPr>
          <p:cNvPr id="309250" name="Rectangle 2">
            <a:extLst>
              <a:ext uri="{FF2B5EF4-FFF2-40B4-BE49-F238E27FC236}">
                <a16:creationId xmlns:a16="http://schemas.microsoft.com/office/drawing/2014/main" id="{49B61DA6-68E7-A82E-3F0C-FE81FAAE72AC}"/>
              </a:ext>
            </a:extLst>
          </p:cNvPr>
          <p:cNvSpPr>
            <a:spLocks noGrp="1" noChangeArrowheads="1"/>
          </p:cNvSpPr>
          <p:nvPr>
            <p:ph type="title"/>
          </p:nvPr>
        </p:nvSpPr>
        <p:spPr>
          <a:xfrm>
            <a:off x="642938" y="642938"/>
            <a:ext cx="7772400" cy="1143000"/>
          </a:xfrm>
        </p:spPr>
        <p:txBody>
          <a:bodyPr/>
          <a:lstStyle/>
          <a:p>
            <a:pPr eaLnBrk="1" hangingPunct="1"/>
            <a:r>
              <a:rPr lang="zh-TW" altLang="en-US" sz="4000" b="1">
                <a:solidFill>
                  <a:schemeClr val="tx1"/>
                </a:solidFill>
                <a:latin typeface="標楷體" panose="03000509000000000000" pitchFamily="65" charset="-120"/>
                <a:ea typeface="標楷體" panose="03000509000000000000" pitchFamily="65" charset="-120"/>
              </a:rPr>
              <a:t>未來展望</a:t>
            </a:r>
          </a:p>
        </p:txBody>
      </p:sp>
      <p:sp>
        <p:nvSpPr>
          <p:cNvPr id="38916" name="Text Box 5">
            <a:extLst>
              <a:ext uri="{FF2B5EF4-FFF2-40B4-BE49-F238E27FC236}">
                <a16:creationId xmlns:a16="http://schemas.microsoft.com/office/drawing/2014/main" id="{1B96BA06-6F59-A09A-C761-F189653EAE39}"/>
              </a:ext>
            </a:extLst>
          </p:cNvPr>
          <p:cNvSpPr txBox="1">
            <a:spLocks noChangeArrowheads="1"/>
          </p:cNvSpPr>
          <p:nvPr/>
        </p:nvSpPr>
        <p:spPr bwMode="auto">
          <a:xfrm>
            <a:off x="-500063" y="1843088"/>
            <a:ext cx="9801226" cy="4094162"/>
          </a:xfrm>
          <a:prstGeom prst="rect">
            <a:avLst/>
          </a:prstGeom>
          <a:noFill/>
          <a:ln w="12700">
            <a:noFill/>
            <a:miter lim="800000"/>
            <a:headEnd type="none" w="sm" len="sm"/>
            <a:tailEnd type="none" w="sm" len="sm"/>
          </a:ln>
        </p:spPr>
        <p:txBody>
          <a:bodyPr>
            <a:spAutoFit/>
          </a:bodyPr>
          <a:lstStyle/>
          <a:p>
            <a:pPr lvl="2">
              <a:buFont typeface="Wingdings" pitchFamily="2" charset="2"/>
              <a:buChar char="Ø"/>
              <a:defRPr/>
            </a:pPr>
            <a:r>
              <a:rPr lang="zh-TW" altLang="en-US" sz="2800" dirty="0">
                <a:latin typeface="標楷體" pitchFamily="65" charset="-120"/>
                <a:ea typeface="標楷體" pitchFamily="65" charset="-120"/>
                <a:cs typeface="華康隸書體W5(P)"/>
              </a:rPr>
              <a:t>持續推動論質方案</a:t>
            </a:r>
            <a:endParaRPr lang="en-US" altLang="zh-TW" sz="2800" dirty="0">
              <a:latin typeface="標楷體" pitchFamily="65" charset="-120"/>
              <a:ea typeface="標楷體" pitchFamily="65" charset="-120"/>
              <a:cs typeface="華康隸書體W5(P)"/>
            </a:endParaRPr>
          </a:p>
          <a:p>
            <a:pPr marL="1073150" lvl="2">
              <a:buFont typeface="Arial" pitchFamily="34" charset="0"/>
              <a:buChar char="•"/>
              <a:defRPr/>
            </a:pPr>
            <a:r>
              <a:rPr lang="en-US" altLang="zh-TW" sz="2600" dirty="0">
                <a:latin typeface="標楷體" pitchFamily="65" charset="-120"/>
                <a:ea typeface="標楷體" pitchFamily="65" charset="-120"/>
                <a:cs typeface="華康隸書體W5(P)"/>
              </a:rPr>
              <a:t>99</a:t>
            </a:r>
            <a:r>
              <a:rPr lang="zh-TW" altLang="en-US" sz="2600" dirty="0">
                <a:latin typeface="標楷體" pitchFamily="65" charset="-120"/>
                <a:ea typeface="標楷體" pitchFamily="65" charset="-120"/>
                <a:cs typeface="華康隸書體W5(P)"/>
              </a:rPr>
              <a:t>年新增實施精神分裂症論質方案</a:t>
            </a:r>
            <a:endParaRPr lang="en-US" altLang="zh-TW" sz="2600" dirty="0">
              <a:latin typeface="標楷體" pitchFamily="65" charset="-120"/>
              <a:ea typeface="標楷體" pitchFamily="65" charset="-120"/>
              <a:cs typeface="華康隸書體W5(P)"/>
            </a:endParaRPr>
          </a:p>
          <a:p>
            <a:pPr marL="1073150" lvl="2">
              <a:buFont typeface="Arial" pitchFamily="34" charset="0"/>
              <a:buChar char="•"/>
              <a:defRPr/>
            </a:pPr>
            <a:r>
              <a:rPr lang="en-US" altLang="zh-TW" sz="2600" dirty="0">
                <a:latin typeface="標楷體" pitchFamily="65" charset="-120"/>
                <a:ea typeface="標楷體" pitchFamily="65" charset="-120"/>
                <a:cs typeface="華康隸書體W5(P)"/>
              </a:rPr>
              <a:t>99</a:t>
            </a:r>
            <a:r>
              <a:rPr lang="zh-TW" altLang="en-US" sz="2600" dirty="0">
                <a:latin typeface="標楷體" pitchFamily="65" charset="-120"/>
                <a:ea typeface="標楷體" pitchFamily="65" charset="-120"/>
                <a:cs typeface="華康隸書體W5(P)"/>
              </a:rPr>
              <a:t>年新增實施</a:t>
            </a:r>
            <a:r>
              <a:rPr lang="en-US" altLang="zh-TW" sz="2600" dirty="0">
                <a:latin typeface="標楷體" pitchFamily="65" charset="-120"/>
                <a:ea typeface="標楷體" pitchFamily="65" charset="-120"/>
                <a:cs typeface="華康隸書體W5(P)"/>
              </a:rPr>
              <a:t>B</a:t>
            </a:r>
            <a:r>
              <a:rPr lang="zh-TW" altLang="en-US" sz="2600" dirty="0">
                <a:latin typeface="標楷體" pitchFamily="65" charset="-120"/>
                <a:ea typeface="標楷體" pitchFamily="65" charset="-120"/>
                <a:cs typeface="華康隸書體W5(P)"/>
              </a:rPr>
              <a:t>型及</a:t>
            </a:r>
            <a:r>
              <a:rPr lang="en-US" altLang="zh-TW" sz="2600" dirty="0">
                <a:latin typeface="標楷體" pitchFamily="65" charset="-120"/>
                <a:ea typeface="標楷體" pitchFamily="65" charset="-120"/>
                <a:cs typeface="華康隸書體W5(P)"/>
              </a:rPr>
              <a:t>C</a:t>
            </a:r>
            <a:r>
              <a:rPr lang="zh-TW" altLang="en-US" sz="2600" dirty="0">
                <a:latin typeface="標楷體" pitchFamily="65" charset="-120"/>
                <a:ea typeface="標楷體" pitchFamily="65" charset="-120"/>
                <a:cs typeface="華康隸書體W5(P)"/>
              </a:rPr>
              <a:t>型肝炎帶原者論質方案</a:t>
            </a:r>
            <a:endParaRPr lang="en-US" altLang="zh-TW" sz="2600" dirty="0">
              <a:latin typeface="標楷體" pitchFamily="65" charset="-120"/>
              <a:ea typeface="標楷體" pitchFamily="65" charset="-120"/>
              <a:cs typeface="華康隸書體W5(P)"/>
            </a:endParaRPr>
          </a:p>
          <a:p>
            <a:pPr lvl="2">
              <a:buFont typeface="Wingdings" pitchFamily="2" charset="2"/>
              <a:buChar char="Ø"/>
              <a:defRPr/>
            </a:pPr>
            <a:endParaRPr lang="en-US" altLang="zh-TW" sz="2800" dirty="0">
              <a:latin typeface="標楷體" pitchFamily="65" charset="-120"/>
              <a:ea typeface="標楷體" pitchFamily="65" charset="-120"/>
              <a:cs typeface="華康隸書體W5(P)"/>
            </a:endParaRPr>
          </a:p>
          <a:p>
            <a:pPr lvl="2">
              <a:buFont typeface="Wingdings" pitchFamily="2" charset="2"/>
              <a:buChar char="Ø"/>
              <a:defRPr/>
            </a:pPr>
            <a:r>
              <a:rPr lang="zh-TW" altLang="en-US" sz="2800" dirty="0">
                <a:latin typeface="標楷體" pitchFamily="65" charset="-120"/>
                <a:ea typeface="標楷體" pitchFamily="65" charset="-120"/>
                <a:cs typeface="華康隸書體W5(P)"/>
              </a:rPr>
              <a:t>加強照護涵蓋率做為未來導入支付標準之基礎</a:t>
            </a:r>
            <a:endParaRPr lang="en-US" altLang="zh-TW" sz="2800" dirty="0">
              <a:latin typeface="標楷體" pitchFamily="65" charset="-120"/>
              <a:ea typeface="標楷體" pitchFamily="65" charset="-120"/>
              <a:cs typeface="華康隸書體W5(P)"/>
            </a:endParaRPr>
          </a:p>
          <a:p>
            <a:pPr lvl="2">
              <a:buFont typeface="Wingdings" pitchFamily="2" charset="2"/>
              <a:buChar char="Ø"/>
              <a:defRPr/>
            </a:pPr>
            <a:endParaRPr lang="en-US" altLang="zh-TW" sz="2800" dirty="0">
              <a:latin typeface="標楷體" pitchFamily="65" charset="-120"/>
              <a:ea typeface="標楷體" pitchFamily="65" charset="-120"/>
              <a:cs typeface="華康隸書體W5(P)"/>
            </a:endParaRPr>
          </a:p>
          <a:p>
            <a:pPr lvl="2">
              <a:buFont typeface="Wingdings" pitchFamily="2" charset="2"/>
              <a:buChar char="Ø"/>
              <a:defRPr/>
            </a:pPr>
            <a:r>
              <a:rPr lang="zh-TW" altLang="en-US" sz="2800" dirty="0">
                <a:latin typeface="標楷體" pitchFamily="65" charset="-120"/>
                <a:ea typeface="標楷體" pitchFamily="65" charset="-120"/>
                <a:cs typeface="華康隸書體W5(P)"/>
              </a:rPr>
              <a:t>增加結果面誘因獎勵品質優良的醫師</a:t>
            </a:r>
            <a:endParaRPr lang="en-US" altLang="zh-TW" sz="2800" dirty="0">
              <a:latin typeface="標楷體" pitchFamily="65" charset="-120"/>
              <a:ea typeface="標楷體" pitchFamily="65" charset="-120"/>
              <a:cs typeface="華康隸書體W5(P)"/>
            </a:endParaRPr>
          </a:p>
          <a:p>
            <a:pPr lvl="2">
              <a:buFont typeface="Wingdings" pitchFamily="2" charset="2"/>
              <a:buChar char="Ø"/>
              <a:defRPr/>
            </a:pPr>
            <a:endParaRPr lang="en-US" altLang="zh-TW" sz="2800" dirty="0">
              <a:latin typeface="標楷體" pitchFamily="65" charset="-120"/>
              <a:ea typeface="標楷體" pitchFamily="65" charset="-120"/>
              <a:cs typeface="華康隸書體W5(P)"/>
            </a:endParaRPr>
          </a:p>
          <a:p>
            <a:pPr lvl="2">
              <a:buFont typeface="Wingdings" pitchFamily="2" charset="2"/>
              <a:buChar char="Ø"/>
              <a:defRPr/>
            </a:pPr>
            <a:r>
              <a:rPr lang="zh-TW" altLang="en-US" sz="2800" dirty="0">
                <a:latin typeface="標楷體" pitchFamily="65" charset="-120"/>
                <a:ea typeface="標楷體" pitchFamily="65" charset="-120"/>
                <a:cs typeface="華康隸書體W5(P)"/>
              </a:rPr>
              <a:t>發展符合實證的品質指標。</a:t>
            </a:r>
            <a:endParaRPr lang="en-US" altLang="zh-TW" sz="2800" dirty="0">
              <a:latin typeface="標楷體" pitchFamily="65" charset="-120"/>
              <a:ea typeface="標楷體" pitchFamily="65" charset="-120"/>
              <a:cs typeface="華康隸書體W5(P)"/>
            </a:endParaRPr>
          </a:p>
          <a:p>
            <a:pPr lvl="2">
              <a:buFont typeface="Wingdings" pitchFamily="2" charset="2"/>
              <a:buChar char="Ø"/>
              <a:defRPr/>
            </a:pPr>
            <a:endParaRPr lang="zh-TW" altLang="en-US" sz="1200" dirty="0">
              <a:latin typeface="標楷體" pitchFamily="65" charset="-120"/>
              <a:ea typeface="標楷體" pitchFamily="65" charset="-120"/>
              <a:cs typeface="華康隸書體W5(P)"/>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09250"/>
                                        </p:tgtEl>
                                        <p:attrNameLst>
                                          <p:attrName>style.visibility</p:attrName>
                                        </p:attrNameLst>
                                      </p:cBhvr>
                                      <p:to>
                                        <p:strVal val="visible"/>
                                      </p:to>
                                    </p:set>
                                    <p:anim calcmode="lin" valueType="num">
                                      <p:cBhvr additive="base">
                                        <p:cTn id="7" dur="500" fill="hold"/>
                                        <p:tgtEl>
                                          <p:spTgt spid="309250"/>
                                        </p:tgtEl>
                                        <p:attrNameLst>
                                          <p:attrName>ppt_x</p:attrName>
                                        </p:attrNameLst>
                                      </p:cBhvr>
                                      <p:tavLst>
                                        <p:tav tm="0">
                                          <p:val>
                                            <p:strVal val="#ppt_x"/>
                                          </p:val>
                                        </p:tav>
                                        <p:tav tm="100000">
                                          <p:val>
                                            <p:strVal val="#ppt_x"/>
                                          </p:val>
                                        </p:tav>
                                      </p:tavLst>
                                    </p:anim>
                                    <p:anim calcmode="lin" valueType="num">
                                      <p:cBhvr additive="base">
                                        <p:cTn id="8" dur="500" fill="hold"/>
                                        <p:tgtEl>
                                          <p:spTgt spid="30925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9250" grpId="0" autoUpdateAnimBg="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圖片1">
            <a:extLst>
              <a:ext uri="{FF2B5EF4-FFF2-40B4-BE49-F238E27FC236}">
                <a16:creationId xmlns:a16="http://schemas.microsoft.com/office/drawing/2014/main" id="{C03EA020-5F3E-956B-5062-9C315C4E8E2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10001" r="28334" b="23334"/>
          <a:stretch>
            <a:fillRect/>
          </a:stretch>
        </p:blipFill>
        <p:spPr bwMode="auto">
          <a:xfrm>
            <a:off x="474663" y="500063"/>
            <a:ext cx="8669337" cy="542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31" name="Rectangle 3">
            <a:extLst>
              <a:ext uri="{FF2B5EF4-FFF2-40B4-BE49-F238E27FC236}">
                <a16:creationId xmlns:a16="http://schemas.microsoft.com/office/drawing/2014/main" id="{7037C733-415D-8AE5-C494-85C1E6818E45}"/>
              </a:ext>
            </a:extLst>
          </p:cNvPr>
          <p:cNvSpPr>
            <a:spLocks noGrp="1" noChangeArrowheads="1"/>
          </p:cNvSpPr>
          <p:nvPr>
            <p:ph type="subTitle" idx="1"/>
          </p:nvPr>
        </p:nvSpPr>
        <p:spPr>
          <a:xfrm>
            <a:off x="3348038" y="1500188"/>
            <a:ext cx="5545137" cy="2000250"/>
          </a:xfrm>
        </p:spPr>
        <p:txBody>
          <a:bodyPr/>
          <a:lstStyle/>
          <a:p>
            <a:pPr>
              <a:lnSpc>
                <a:spcPct val="80000"/>
              </a:lnSpc>
            </a:pPr>
            <a:r>
              <a:rPr lang="zh-TW" altLang="en-US" sz="7200" b="1">
                <a:solidFill>
                  <a:srgbClr val="FF0000"/>
                </a:solidFill>
                <a:latin typeface="標楷體" panose="03000509000000000000" pitchFamily="65" charset="-120"/>
                <a:ea typeface="標楷體" panose="03000509000000000000" pitchFamily="65" charset="-120"/>
              </a:rPr>
              <a:t>謝  謝</a:t>
            </a:r>
            <a:endParaRPr lang="en-US" altLang="zh-TW" sz="7200" b="1">
              <a:solidFill>
                <a:srgbClr val="FF0000"/>
              </a:solidFill>
              <a:latin typeface="標楷體" panose="03000509000000000000" pitchFamily="65" charset="-120"/>
              <a:ea typeface="標楷體" panose="03000509000000000000" pitchFamily="65" charset="-120"/>
            </a:endParaRPr>
          </a:p>
          <a:p>
            <a:pPr>
              <a:lnSpc>
                <a:spcPct val="80000"/>
              </a:lnSpc>
            </a:pPr>
            <a:r>
              <a:rPr lang="en-US" altLang="zh-TW" sz="6600">
                <a:solidFill>
                  <a:srgbClr val="FF0000"/>
                </a:solidFill>
              </a:rPr>
              <a:t>Thank you!</a:t>
            </a:r>
          </a:p>
        </p:txBody>
      </p:sp>
      <p:sp>
        <p:nvSpPr>
          <p:cNvPr id="48132" name="Text Box 4">
            <a:extLst>
              <a:ext uri="{FF2B5EF4-FFF2-40B4-BE49-F238E27FC236}">
                <a16:creationId xmlns:a16="http://schemas.microsoft.com/office/drawing/2014/main" id="{32CEEE57-3B7F-17B3-B35D-2C40EEC7939F}"/>
              </a:ext>
            </a:extLst>
          </p:cNvPr>
          <p:cNvSpPr txBox="1">
            <a:spLocks noChangeArrowheads="1"/>
          </p:cNvSpPr>
          <p:nvPr/>
        </p:nvSpPr>
        <p:spPr bwMode="auto">
          <a:xfrm>
            <a:off x="1266825" y="4872038"/>
            <a:ext cx="6091238"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24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24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24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spcBef>
                <a:spcPct val="50000"/>
              </a:spcBef>
            </a:pPr>
            <a:r>
              <a:rPr lang="zh-TW" altLang="en-US" sz="5400" b="1">
                <a:solidFill>
                  <a:srgbClr val="6B1472"/>
                </a:solidFill>
                <a:ea typeface="標楷體" panose="03000509000000000000" pitchFamily="65" charset="-120"/>
              </a:rPr>
              <a:t>疼惜健保  健康台灣</a:t>
            </a:r>
          </a:p>
        </p:txBody>
      </p:sp>
    </p:spTree>
  </p:cSld>
  <p:clrMapOvr>
    <a:masterClrMapping/>
  </p:clrMapOvr>
  <p:transition/>
</p:sld>
</file>

<file path=ppt/theme/theme1.xml><?xml version="1.0" encoding="utf-8"?>
<a:theme xmlns:a="http://schemas.openxmlformats.org/drawingml/2006/main" name="預設簡報設計">
  <a:themeElements>
    <a:clrScheme name="預設簡報設計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預設簡報設計">
      <a:majorFont>
        <a:latin typeface="Times New Roman"/>
        <a:ea typeface="新細明體"/>
        <a:cs typeface=""/>
      </a:majorFont>
      <a:minorFont>
        <a:latin typeface="Times New Roman"/>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預設簡報設計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預設簡報設計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預設簡報設計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預設簡報設計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預設簡報設計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預設簡報設計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預設簡報設計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10312</TotalTime>
  <Words>4612</Words>
  <Application>Microsoft Office PowerPoint</Application>
  <PresentationFormat>如螢幕大小 (4:3)</PresentationFormat>
  <Paragraphs>803</Paragraphs>
  <Slides>44</Slides>
  <Notes>30</Notes>
  <HiddenSlides>0</HiddenSlides>
  <MMClips>0</MMClips>
  <ScaleCrop>false</ScaleCrop>
  <HeadingPairs>
    <vt:vector size="8" baseType="variant">
      <vt:variant>
        <vt:lpstr>使用字型</vt:lpstr>
      </vt:variant>
      <vt:variant>
        <vt:i4>11</vt:i4>
      </vt:variant>
      <vt:variant>
        <vt:lpstr>佈景主題</vt:lpstr>
      </vt:variant>
      <vt:variant>
        <vt:i4>2</vt:i4>
      </vt:variant>
      <vt:variant>
        <vt:lpstr>內嵌 OLE 伺服程式</vt:lpstr>
      </vt:variant>
      <vt:variant>
        <vt:i4>1</vt:i4>
      </vt:variant>
      <vt:variant>
        <vt:lpstr>投影片標題</vt:lpstr>
      </vt:variant>
      <vt:variant>
        <vt:i4>44</vt:i4>
      </vt:variant>
    </vt:vector>
  </HeadingPairs>
  <TitlesOfParts>
    <vt:vector size="58" baseType="lpstr">
      <vt:lpstr>Times New Roman</vt:lpstr>
      <vt:lpstr>新細明體</vt:lpstr>
      <vt:lpstr>Arial</vt:lpstr>
      <vt:lpstr>Calibri</vt:lpstr>
      <vt:lpstr>標楷體</vt:lpstr>
      <vt:lpstr>Wingdings</vt:lpstr>
      <vt:lpstr>全真海報體</vt:lpstr>
      <vt:lpstr>Symbol</vt:lpstr>
      <vt:lpstr>Wingdings 3</vt:lpstr>
      <vt:lpstr>華康隸書體W5(P)</vt:lpstr>
      <vt:lpstr>全真楷書</vt:lpstr>
      <vt:lpstr>預設簡報設計</vt:lpstr>
      <vt:lpstr>Office 佈景主題</vt:lpstr>
      <vt:lpstr>Microsoft Office Excel 圖表</vt:lpstr>
      <vt:lpstr>全民健康保險 論質計酬醫療給付改善方案 執行情形與檢討報告</vt:lpstr>
      <vt:lpstr>報告大綱</vt:lpstr>
      <vt:lpstr> </vt:lpstr>
      <vt:lpstr>我們的理念</vt:lpstr>
      <vt:lpstr>PowerPoint 簡報</vt:lpstr>
      <vt:lpstr>PowerPoint 簡報</vt:lpstr>
      <vt:lpstr>PowerPoint 簡報</vt:lpstr>
      <vt:lpstr>醫療給付改善方案-品質三構面</vt:lpstr>
      <vt:lpstr>醫療給付改善方案-品質要求(1)</vt:lpstr>
      <vt:lpstr>醫療給付改善方案-品質要求(2)</vt:lpstr>
      <vt:lpstr>醫療給付改善方案-品質要求(3)</vt:lpstr>
      <vt:lpstr>醫療給付改善方案-支付誘因</vt:lpstr>
      <vt:lpstr> </vt:lpstr>
      <vt:lpstr>醫療給付改善方案-照護人數</vt:lpstr>
      <vt:lpstr>醫療給付改善方案-照護率</vt:lpstr>
      <vt:lpstr>醫療給付改善方案-參與院所層級</vt:lpstr>
      <vt:lpstr>醫療給付改善方案-管理照護費</vt:lpstr>
      <vt:lpstr>醫療給付改善方案-預算執行率</vt:lpstr>
      <vt:lpstr>執行成果-糖尿病方案(1)</vt:lpstr>
      <vt:lpstr>執行成果-糖尿病方案(2)</vt:lpstr>
      <vt:lpstr>執行成果-糖尿病方案(3)</vt:lpstr>
      <vt:lpstr>執行成果-氣喘方案(1)</vt:lpstr>
      <vt:lpstr>執行成果-氣喘方案(2)</vt:lpstr>
      <vt:lpstr>執行成果-氣喘母群體(3)</vt:lpstr>
      <vt:lpstr>執行成果-高血壓方案</vt:lpstr>
      <vt:lpstr>執行成果-乳癌方案(1)</vt:lpstr>
      <vt:lpstr>執行成果-乳癌方案(2)</vt:lpstr>
      <vt:lpstr>成效總結(1)</vt:lpstr>
      <vt:lpstr>成效總結(2)</vt:lpstr>
      <vt:lpstr>文獻-我國論質方案成效佳</vt:lpstr>
      <vt:lpstr>99年1月起實施 ◎精神分裂症論質方案 ◎ B型肝炎帶原者及C型肝炎 感染者        論質方案</vt:lpstr>
      <vt:lpstr>PowerPoint 簡報</vt:lpstr>
      <vt:lpstr> </vt:lpstr>
      <vt:lpstr>PowerPoint 簡報</vt:lpstr>
      <vt:lpstr>PowerPoint 簡報</vt:lpstr>
      <vt:lpstr> </vt:lpstr>
      <vt:lpstr>PowerPoint 簡報</vt:lpstr>
      <vt:lpstr>PowerPoint 簡報</vt:lpstr>
      <vt:lpstr>PowerPoint 簡報</vt:lpstr>
      <vt:lpstr> 成效檢討 </vt:lpstr>
      <vt:lpstr>檢討(1)</vt:lpstr>
      <vt:lpstr>檢討(2)</vt:lpstr>
      <vt:lpstr>未來展望</vt:lpstr>
      <vt:lpstr>PowerPoint 簡報</vt:lpstr>
    </vt:vector>
  </TitlesOfParts>
  <Company>行政院衛生署</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subject>衛生署中英文網站</dc:subject>
  <dc:creator>行政院衛生署</dc:creator>
  <cp:keywords> </cp:keywords>
  <dc:description> </dc:description>
  <cp:lastModifiedBy>全民健康保險會樓基慶</cp:lastModifiedBy>
  <cp:revision>650</cp:revision>
  <cp:lastPrinted>2002-12-24T00:49:05Z</cp:lastPrinted>
  <dcterms:created xsi:type="dcterms:W3CDTF">2002-12-23T04:43:46Z</dcterms:created>
  <dcterms:modified xsi:type="dcterms:W3CDTF">2026-04-02T00:59:12Z</dcterms:modified>
  <cp:category> </cp:category>
</cp:coreProperties>
</file>