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5" r:id="rId1"/>
  </p:sldMasterIdLst>
  <p:notesMasterIdLst>
    <p:notesMasterId r:id="rId37"/>
  </p:notesMasterIdLst>
  <p:handoutMasterIdLst>
    <p:handoutMasterId r:id="rId38"/>
  </p:handoutMasterIdLst>
  <p:sldIdLst>
    <p:sldId id="550" r:id="rId2"/>
    <p:sldId id="572" r:id="rId3"/>
    <p:sldId id="576" r:id="rId4"/>
    <p:sldId id="499" r:id="rId5"/>
    <p:sldId id="595" r:id="rId6"/>
    <p:sldId id="502" r:id="rId7"/>
    <p:sldId id="501" r:id="rId8"/>
    <p:sldId id="504" r:id="rId9"/>
    <p:sldId id="541" r:id="rId10"/>
    <p:sldId id="503" r:id="rId11"/>
    <p:sldId id="506" r:id="rId12"/>
    <p:sldId id="525" r:id="rId13"/>
    <p:sldId id="508" r:id="rId14"/>
    <p:sldId id="577" r:id="rId15"/>
    <p:sldId id="472" r:id="rId16"/>
    <p:sldId id="546" r:id="rId17"/>
    <p:sldId id="512" r:id="rId18"/>
    <p:sldId id="548" r:id="rId19"/>
    <p:sldId id="540" r:id="rId20"/>
    <p:sldId id="539" r:id="rId21"/>
    <p:sldId id="544" r:id="rId22"/>
    <p:sldId id="580" r:id="rId23"/>
    <p:sldId id="605" r:id="rId24"/>
    <p:sldId id="594" r:id="rId25"/>
    <p:sldId id="491" r:id="rId26"/>
    <p:sldId id="579" r:id="rId27"/>
    <p:sldId id="551" r:id="rId28"/>
    <p:sldId id="552" r:id="rId29"/>
    <p:sldId id="562" r:id="rId30"/>
    <p:sldId id="571" r:id="rId31"/>
    <p:sldId id="607" r:id="rId32"/>
    <p:sldId id="608" r:id="rId33"/>
    <p:sldId id="561" r:id="rId34"/>
    <p:sldId id="567" r:id="rId35"/>
    <p:sldId id="606" r:id="rId36"/>
  </p:sldIdLst>
  <p:sldSz cx="9144000" cy="6858000" type="screen4x3"/>
  <p:notesSz cx="6797675" cy="9928225"/>
  <p:defaultTextStyle>
    <a:defPPr>
      <a:defRPr lang="zh-TW"/>
    </a:defPPr>
    <a:lvl1pPr algn="l" rtl="0" eaLnBrk="0" fontAlgn="base" hangingPunct="0">
      <a:spcBef>
        <a:spcPct val="0"/>
      </a:spcBef>
      <a:spcAft>
        <a:spcPct val="0"/>
      </a:spcAft>
      <a:defRPr kumimoji="1" sz="5400" b="1" kern="1200">
        <a:solidFill>
          <a:schemeClr val="tx1"/>
        </a:solidFill>
        <a:latin typeface="Arial" panose="020B0604020202020204" pitchFamily="34" charset="0"/>
        <a:ea typeface="華康中圓體" pitchFamily="49" charset="-120"/>
        <a:cs typeface="+mn-cs"/>
      </a:defRPr>
    </a:lvl1pPr>
    <a:lvl2pPr marL="457200" algn="l" rtl="0" eaLnBrk="0" fontAlgn="base" hangingPunct="0">
      <a:spcBef>
        <a:spcPct val="0"/>
      </a:spcBef>
      <a:spcAft>
        <a:spcPct val="0"/>
      </a:spcAft>
      <a:defRPr kumimoji="1" sz="5400" b="1" kern="1200">
        <a:solidFill>
          <a:schemeClr val="tx1"/>
        </a:solidFill>
        <a:latin typeface="Arial" panose="020B0604020202020204" pitchFamily="34" charset="0"/>
        <a:ea typeface="華康中圓體" pitchFamily="49" charset="-120"/>
        <a:cs typeface="+mn-cs"/>
      </a:defRPr>
    </a:lvl2pPr>
    <a:lvl3pPr marL="914400" algn="l" rtl="0" eaLnBrk="0" fontAlgn="base" hangingPunct="0">
      <a:spcBef>
        <a:spcPct val="0"/>
      </a:spcBef>
      <a:spcAft>
        <a:spcPct val="0"/>
      </a:spcAft>
      <a:defRPr kumimoji="1" sz="5400" b="1" kern="1200">
        <a:solidFill>
          <a:schemeClr val="tx1"/>
        </a:solidFill>
        <a:latin typeface="Arial" panose="020B0604020202020204" pitchFamily="34" charset="0"/>
        <a:ea typeface="華康中圓體" pitchFamily="49" charset="-120"/>
        <a:cs typeface="+mn-cs"/>
      </a:defRPr>
    </a:lvl3pPr>
    <a:lvl4pPr marL="1371600" algn="l" rtl="0" eaLnBrk="0" fontAlgn="base" hangingPunct="0">
      <a:spcBef>
        <a:spcPct val="0"/>
      </a:spcBef>
      <a:spcAft>
        <a:spcPct val="0"/>
      </a:spcAft>
      <a:defRPr kumimoji="1" sz="5400" b="1" kern="1200">
        <a:solidFill>
          <a:schemeClr val="tx1"/>
        </a:solidFill>
        <a:latin typeface="Arial" panose="020B0604020202020204" pitchFamily="34" charset="0"/>
        <a:ea typeface="華康中圓體" pitchFamily="49" charset="-120"/>
        <a:cs typeface="+mn-cs"/>
      </a:defRPr>
    </a:lvl4pPr>
    <a:lvl5pPr marL="1828800" algn="l" rtl="0" eaLnBrk="0" fontAlgn="base" hangingPunct="0">
      <a:spcBef>
        <a:spcPct val="0"/>
      </a:spcBef>
      <a:spcAft>
        <a:spcPct val="0"/>
      </a:spcAft>
      <a:defRPr kumimoji="1" sz="5400" b="1" kern="1200">
        <a:solidFill>
          <a:schemeClr val="tx1"/>
        </a:solidFill>
        <a:latin typeface="Arial" panose="020B0604020202020204" pitchFamily="34" charset="0"/>
        <a:ea typeface="華康中圓體" pitchFamily="49" charset="-120"/>
        <a:cs typeface="+mn-cs"/>
      </a:defRPr>
    </a:lvl5pPr>
    <a:lvl6pPr marL="2286000" algn="l" defTabSz="914400" rtl="0" eaLnBrk="1" latinLnBrk="0" hangingPunct="1">
      <a:defRPr kumimoji="1" sz="5400" b="1" kern="1200">
        <a:solidFill>
          <a:schemeClr val="tx1"/>
        </a:solidFill>
        <a:latin typeface="Arial" panose="020B0604020202020204" pitchFamily="34" charset="0"/>
        <a:ea typeface="華康中圓體" pitchFamily="49" charset="-120"/>
        <a:cs typeface="+mn-cs"/>
      </a:defRPr>
    </a:lvl6pPr>
    <a:lvl7pPr marL="2743200" algn="l" defTabSz="914400" rtl="0" eaLnBrk="1" latinLnBrk="0" hangingPunct="1">
      <a:defRPr kumimoji="1" sz="5400" b="1" kern="1200">
        <a:solidFill>
          <a:schemeClr val="tx1"/>
        </a:solidFill>
        <a:latin typeface="Arial" panose="020B0604020202020204" pitchFamily="34" charset="0"/>
        <a:ea typeface="華康中圓體" pitchFamily="49" charset="-120"/>
        <a:cs typeface="+mn-cs"/>
      </a:defRPr>
    </a:lvl7pPr>
    <a:lvl8pPr marL="3200400" algn="l" defTabSz="914400" rtl="0" eaLnBrk="1" latinLnBrk="0" hangingPunct="1">
      <a:defRPr kumimoji="1" sz="5400" b="1" kern="1200">
        <a:solidFill>
          <a:schemeClr val="tx1"/>
        </a:solidFill>
        <a:latin typeface="Arial" panose="020B0604020202020204" pitchFamily="34" charset="0"/>
        <a:ea typeface="華康中圓體" pitchFamily="49" charset="-120"/>
        <a:cs typeface="+mn-cs"/>
      </a:defRPr>
    </a:lvl8pPr>
    <a:lvl9pPr marL="3657600" algn="l" defTabSz="914400" rtl="0" eaLnBrk="1" latinLnBrk="0" hangingPunct="1">
      <a:defRPr kumimoji="1" sz="5400" b="1" kern="1200">
        <a:solidFill>
          <a:schemeClr val="tx1"/>
        </a:solidFill>
        <a:latin typeface="Arial" panose="020B0604020202020204" pitchFamily="34" charset="0"/>
        <a:ea typeface="華康中圓體" pitchFamily="49" charset="-120"/>
        <a:cs typeface="+mn-cs"/>
      </a:defRPr>
    </a:lvl9pPr>
  </p:defaultTextStyle>
  <p:extLst>
    <p:ext uri="{EFAFB233-063F-42B5-8137-9DF3F51BA10A}">
      <p15:sldGuideLst xmlns:p15="http://schemas.microsoft.com/office/powerpoint/2012/main">
        <p15:guide id="1" orient="horz" pos="267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660066"/>
    <a:srgbClr val="FF3300"/>
    <a:srgbClr val="003366"/>
    <a:srgbClr val="FFCCFF"/>
    <a:srgbClr val="FFFF99"/>
    <a:srgbClr val="FDFEE2"/>
    <a:srgbClr val="FCFD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6013" autoAdjust="0"/>
    <p:restoredTop sz="91704" autoAdjust="0"/>
  </p:normalViewPr>
  <p:slideViewPr>
    <p:cSldViewPr>
      <p:cViewPr varScale="1">
        <p:scale>
          <a:sx n="102" d="100"/>
          <a:sy n="102" d="100"/>
        </p:scale>
        <p:origin x="2520" y="318"/>
      </p:cViewPr>
      <p:guideLst>
        <p:guide orient="horz" pos="2670"/>
        <p:guide pos="2880"/>
      </p:guideLst>
    </p:cSldViewPr>
  </p:slideViewPr>
  <p:notesTextViewPr>
    <p:cViewPr>
      <p:scale>
        <a:sx n="150" d="100"/>
        <a:sy n="150" d="100"/>
      </p:scale>
      <p:origin x="0" y="0"/>
    </p:cViewPr>
  </p:notesTextViewPr>
  <p:sorterViewPr>
    <p:cViewPr>
      <p:scale>
        <a:sx n="100" d="100"/>
        <a:sy n="100" d="100"/>
      </p:scale>
      <p:origin x="0" y="0"/>
    </p:cViewPr>
  </p:sorterViewPr>
  <p:notesViewPr>
    <p:cSldViewPr>
      <p:cViewPr>
        <p:scale>
          <a:sx n="100" d="100"/>
          <a:sy n="100" d="100"/>
        </p:scale>
        <p:origin x="-1182" y="936"/>
      </p:cViewPr>
      <p:guideLst>
        <p:guide orient="horz" pos="3127"/>
        <p:guide pos="2142"/>
      </p:guideLst>
    </p:cSldViewPr>
  </p:notesViewPr>
  <p:gridSpacing cx="45005" cy="450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7819805082504317"/>
          <c:y val="6.996966696528209E-2"/>
          <c:w val="0.69941785183828753"/>
          <c:h val="0.76249611014192087"/>
        </c:manualLayout>
      </c:layout>
      <c:barChart>
        <c:barDir val="col"/>
        <c:grouping val="clustered"/>
        <c:varyColors val="0"/>
        <c:ser>
          <c:idx val="1"/>
          <c:order val="0"/>
          <c:tx>
            <c:strRef>
              <c:f>'[990302交財務組彙整（總額協定結果、健保財務自主機制、歷年費用成長） (相容模式) 的 圖表]Sheet1'!$B$1</c:f>
              <c:strCache>
                <c:ptCount val="1"/>
                <c:pt idx="0">
                  <c:v>醫療費用
百萬元</c:v>
                </c:pt>
              </c:strCache>
            </c:strRef>
          </c:tx>
          <c:spPr>
            <a:gradFill>
              <a:gsLst>
                <a:gs pos="0">
                  <a:srgbClr val="03D4A8"/>
                </a:gs>
                <a:gs pos="25000">
                  <a:srgbClr val="21D6E0"/>
                </a:gs>
                <a:gs pos="75000">
                  <a:srgbClr val="0087E6"/>
                </a:gs>
                <a:gs pos="100000">
                  <a:srgbClr val="005CBF"/>
                </a:gs>
              </a:gsLst>
              <a:lin ang="5400000" scaled="0"/>
            </a:gradFill>
            <a:ln w="12700">
              <a:solidFill>
                <a:srgbClr val="000000"/>
              </a:solidFill>
              <a:prstDash val="solid"/>
            </a:ln>
          </c:spPr>
          <c:invertIfNegative val="0"/>
          <c:cat>
            <c:strRef>
              <c:f>'[990302交財務組彙整（總額協定結果、健保財務自主機制、歷年費用成長） (相容模式) 的 圖表]Sheet1'!$A$2:$A$14</c:f>
              <c:strCache>
                <c:ptCount val="13"/>
                <c:pt idx="0">
                  <c:v>87</c:v>
                </c:pt>
                <c:pt idx="1">
                  <c:v>88</c:v>
                </c:pt>
                <c:pt idx="2">
                  <c:v>89</c:v>
                </c:pt>
                <c:pt idx="3">
                  <c:v>90</c:v>
                </c:pt>
                <c:pt idx="4">
                  <c:v>91</c:v>
                </c:pt>
                <c:pt idx="5">
                  <c:v>92</c:v>
                </c:pt>
                <c:pt idx="6">
                  <c:v>93</c:v>
                </c:pt>
                <c:pt idx="7">
                  <c:v>94</c:v>
                </c:pt>
                <c:pt idx="8">
                  <c:v>95</c:v>
                </c:pt>
                <c:pt idx="9">
                  <c:v>96</c:v>
                </c:pt>
                <c:pt idx="10">
                  <c:v>97</c:v>
                </c:pt>
                <c:pt idx="11">
                  <c:v>98</c:v>
                </c:pt>
                <c:pt idx="12">
                  <c:v>99</c:v>
                </c:pt>
              </c:strCache>
            </c:strRef>
          </c:cat>
          <c:val>
            <c:numRef>
              <c:f>'[990302交財務組彙整（總額協定結果、健保財務自主機制、歷年費用成長） (相容模式) 的 圖表]Sheet1'!$B$2:$B$14</c:f>
              <c:numCache>
                <c:formatCode>General</c:formatCode>
                <c:ptCount val="13"/>
                <c:pt idx="0">
                  <c:v>287266865032</c:v>
                </c:pt>
                <c:pt idx="1">
                  <c:v>310683741275</c:v>
                </c:pt>
                <c:pt idx="2">
                  <c:v>318743688382</c:v>
                </c:pt>
                <c:pt idx="3">
                  <c:v>339926369048</c:v>
                </c:pt>
                <c:pt idx="4">
                  <c:v>360217461845</c:v>
                </c:pt>
                <c:pt idx="5">
                  <c:v>376191411134</c:v>
                </c:pt>
                <c:pt idx="6">
                  <c:v>391829466494</c:v>
                </c:pt>
                <c:pt idx="7">
                  <c:v>408000112523</c:v>
                </c:pt>
                <c:pt idx="8">
                  <c:v>423690793525</c:v>
                </c:pt>
                <c:pt idx="9">
                  <c:v>441615752509</c:v>
                </c:pt>
                <c:pt idx="10">
                  <c:v>460101841577</c:v>
                </c:pt>
                <c:pt idx="11">
                  <c:v>478073584735</c:v>
                </c:pt>
                <c:pt idx="12">
                  <c:v>493931620180</c:v>
                </c:pt>
              </c:numCache>
            </c:numRef>
          </c:val>
          <c:extLst>
            <c:ext xmlns:c16="http://schemas.microsoft.com/office/drawing/2014/chart" uri="{C3380CC4-5D6E-409C-BE32-E72D297353CC}">
              <c16:uniqueId val="{00000000-7698-407C-AE2A-2E89012AE099}"/>
            </c:ext>
          </c:extLst>
        </c:ser>
        <c:dLbls>
          <c:showLegendKey val="0"/>
          <c:showVal val="0"/>
          <c:showCatName val="0"/>
          <c:showSerName val="0"/>
          <c:showPercent val="0"/>
          <c:showBubbleSize val="0"/>
        </c:dLbls>
        <c:gapWidth val="150"/>
        <c:axId val="89407872"/>
        <c:axId val="89436544"/>
      </c:barChart>
      <c:lineChart>
        <c:grouping val="standard"/>
        <c:varyColors val="0"/>
        <c:ser>
          <c:idx val="0"/>
          <c:order val="1"/>
          <c:tx>
            <c:strRef>
              <c:f>'[990302交財務組彙整（總額協定結果、健保財務自主機制、歷年費用成長） (相容模式) 的 圖表]Sheet1'!$C$1</c:f>
              <c:strCache>
                <c:ptCount val="1"/>
                <c:pt idx="0">
                  <c:v>成長率</c:v>
                </c:pt>
              </c:strCache>
            </c:strRef>
          </c:tx>
          <c:spPr>
            <a:ln w="38100">
              <a:solidFill>
                <a:srgbClr val="FF99CC"/>
              </a:solidFill>
              <a:prstDash val="solid"/>
            </a:ln>
          </c:spPr>
          <c:marker>
            <c:symbol val="diamond"/>
            <c:size val="5"/>
            <c:spPr>
              <a:solidFill>
                <a:srgbClr val="FF00FF"/>
              </a:solidFill>
              <a:ln>
                <a:solidFill>
                  <a:srgbClr val="FF00FF"/>
                </a:solidFill>
                <a:prstDash val="solid"/>
              </a:ln>
            </c:spPr>
          </c:marker>
          <c:dPt>
            <c:idx val="1"/>
            <c:bubble3D val="0"/>
            <c:spPr>
              <a:ln w="28575">
                <a:noFill/>
              </a:ln>
            </c:spPr>
            <c:extLst>
              <c:ext xmlns:c16="http://schemas.microsoft.com/office/drawing/2014/chart" uri="{C3380CC4-5D6E-409C-BE32-E72D297353CC}">
                <c16:uniqueId val="{00000001-7698-407C-AE2A-2E89012AE099}"/>
              </c:ext>
            </c:extLst>
          </c:dPt>
          <c:cat>
            <c:strRef>
              <c:f>'[990302交財務組彙整（總額協定結果、健保財務自主機制、歷年費用成長） (相容模式) 的 圖表]Sheet1'!$A$2:$A$14</c:f>
              <c:strCache>
                <c:ptCount val="13"/>
                <c:pt idx="0">
                  <c:v>87</c:v>
                </c:pt>
                <c:pt idx="1">
                  <c:v>88</c:v>
                </c:pt>
                <c:pt idx="2">
                  <c:v>89</c:v>
                </c:pt>
                <c:pt idx="3">
                  <c:v>90</c:v>
                </c:pt>
                <c:pt idx="4">
                  <c:v>91</c:v>
                </c:pt>
                <c:pt idx="5">
                  <c:v>92</c:v>
                </c:pt>
                <c:pt idx="6">
                  <c:v>93</c:v>
                </c:pt>
                <c:pt idx="7">
                  <c:v>94</c:v>
                </c:pt>
                <c:pt idx="8">
                  <c:v>95</c:v>
                </c:pt>
                <c:pt idx="9">
                  <c:v>96</c:v>
                </c:pt>
                <c:pt idx="10">
                  <c:v>97</c:v>
                </c:pt>
                <c:pt idx="11">
                  <c:v>98</c:v>
                </c:pt>
                <c:pt idx="12">
                  <c:v>99</c:v>
                </c:pt>
              </c:strCache>
            </c:strRef>
          </c:cat>
          <c:val>
            <c:numRef>
              <c:f>'[990302交財務組彙整（總額協定結果、健保財務自主機制、歷年費用成長） (相容模式) 的 圖表]Sheet1'!$C$2:$C$14</c:f>
              <c:numCache>
                <c:formatCode>General</c:formatCode>
                <c:ptCount val="13"/>
                <c:pt idx="0">
                  <c:v>0</c:v>
                </c:pt>
                <c:pt idx="1">
                  <c:v>8.1516106079242728E-2</c:v>
                </c:pt>
                <c:pt idx="2">
                  <c:v>2.5942609915546797E-2</c:v>
                </c:pt>
                <c:pt idx="3">
                  <c:v>6.6456784677140029E-2</c:v>
                </c:pt>
                <c:pt idx="4">
                  <c:v>5.9692611825989429E-2</c:v>
                </c:pt>
                <c:pt idx="5">
                  <c:v>4.4345294109793924E-2</c:v>
                </c:pt>
                <c:pt idx="6">
                  <c:v>4.1569410935939112E-2</c:v>
                </c:pt>
                <c:pt idx="7">
                  <c:v>4.12696017318228E-2</c:v>
                </c:pt>
                <c:pt idx="8">
                  <c:v>3.8457540869221006E-2</c:v>
                </c:pt>
                <c:pt idx="9">
                  <c:v>4.2306699267333908E-2</c:v>
                </c:pt>
                <c:pt idx="10">
                  <c:v>4.1860121526401513E-2</c:v>
                </c:pt>
                <c:pt idx="11">
                  <c:v>3.9060359107457199E-2</c:v>
                </c:pt>
                <c:pt idx="12">
                  <c:v>3.32E-2</c:v>
                </c:pt>
              </c:numCache>
            </c:numRef>
          </c:val>
          <c:smooth val="0"/>
          <c:extLst>
            <c:ext xmlns:c16="http://schemas.microsoft.com/office/drawing/2014/chart" uri="{C3380CC4-5D6E-409C-BE32-E72D297353CC}">
              <c16:uniqueId val="{00000002-7698-407C-AE2A-2E89012AE099}"/>
            </c:ext>
          </c:extLst>
        </c:ser>
        <c:dLbls>
          <c:showLegendKey val="0"/>
          <c:showVal val="0"/>
          <c:showCatName val="0"/>
          <c:showSerName val="0"/>
          <c:showPercent val="0"/>
          <c:showBubbleSize val="0"/>
        </c:dLbls>
        <c:marker val="1"/>
        <c:smooth val="0"/>
        <c:axId val="89461120"/>
        <c:axId val="89464192"/>
      </c:lineChart>
      <c:catAx>
        <c:axId val="89407872"/>
        <c:scaling>
          <c:orientation val="minMax"/>
        </c:scaling>
        <c:delete val="0"/>
        <c:axPos val="b"/>
        <c:title>
          <c:tx>
            <c:rich>
              <a:bodyPr/>
              <a:lstStyle/>
              <a:p>
                <a:pPr>
                  <a:defRPr sz="1200" b="1" i="0" u="none" strike="noStrike" baseline="0">
                    <a:solidFill>
                      <a:srgbClr val="000000"/>
                    </a:solidFill>
                    <a:latin typeface="標楷體" pitchFamily="65" charset="-120"/>
                    <a:ea typeface="標楷體" pitchFamily="65" charset="-120"/>
                    <a:cs typeface="新細明體"/>
                  </a:defRPr>
                </a:pPr>
                <a:r>
                  <a:rPr lang="zh-TW" altLang="en-US" b="1">
                    <a:latin typeface="標楷體" pitchFamily="65" charset="-120"/>
                    <a:ea typeface="標楷體" pitchFamily="65" charset="-120"/>
                  </a:rPr>
                  <a:t>年度</a:t>
                </a:r>
              </a:p>
            </c:rich>
          </c:tx>
          <c:layout>
            <c:manualLayout>
              <c:xMode val="edge"/>
              <c:yMode val="edge"/>
              <c:x val="0.11911257604427362"/>
              <c:y val="0.86556430446193855"/>
            </c:manualLayout>
          </c:layout>
          <c:overlay val="0"/>
          <c:spPr>
            <a:noFill/>
            <a:ln w="25400">
              <a:noFill/>
            </a:ln>
          </c:spPr>
        </c:title>
        <c:numFmt formatCode="General" sourceLinked="1"/>
        <c:majorTickMark val="in"/>
        <c:minorTickMark val="none"/>
        <c:tickLblPos val="nextTo"/>
        <c:spPr>
          <a:ln w="3175">
            <a:solidFill>
              <a:srgbClr val="000000"/>
            </a:solidFill>
            <a:prstDash val="solid"/>
          </a:ln>
        </c:spPr>
        <c:txPr>
          <a:bodyPr rot="0" vert="horz"/>
          <a:lstStyle/>
          <a:p>
            <a:pPr>
              <a:defRPr sz="1300" b="0" i="0" u="none" strike="noStrike" baseline="0">
                <a:solidFill>
                  <a:srgbClr val="000000"/>
                </a:solidFill>
                <a:latin typeface="標楷體"/>
                <a:ea typeface="標楷體"/>
                <a:cs typeface="標楷體"/>
              </a:defRPr>
            </a:pPr>
            <a:endParaRPr lang="zh-TW"/>
          </a:p>
        </c:txPr>
        <c:crossAx val="89436544"/>
        <c:crosses val="autoZero"/>
        <c:auto val="0"/>
        <c:lblAlgn val="ctr"/>
        <c:lblOffset val="100"/>
        <c:tickLblSkip val="1"/>
        <c:tickMarkSkip val="1"/>
        <c:noMultiLvlLbl val="0"/>
      </c:catAx>
      <c:valAx>
        <c:axId val="89436544"/>
        <c:scaling>
          <c:orientation val="minMax"/>
        </c:scaling>
        <c:delete val="0"/>
        <c:axPos val="l"/>
        <c:title>
          <c:tx>
            <c:rich>
              <a:bodyPr rot="0" vert="wordArtVertRtl"/>
              <a:lstStyle/>
              <a:p>
                <a:pPr algn="ctr">
                  <a:defRPr sz="1400" b="1" i="0" u="none" strike="noStrike" baseline="0">
                    <a:solidFill>
                      <a:srgbClr val="000000"/>
                    </a:solidFill>
                    <a:latin typeface="標楷體"/>
                    <a:ea typeface="標楷體"/>
                    <a:cs typeface="標楷體"/>
                  </a:defRPr>
                </a:pPr>
                <a:r>
                  <a:rPr lang="zh-TW" altLang="en-US" sz="1400" b="1"/>
                  <a:t>醫療費用</a:t>
                </a:r>
                <a:r>
                  <a:rPr lang="en-US" altLang="zh-TW" sz="1400" b="1"/>
                  <a:t>(</a:t>
                </a:r>
                <a:r>
                  <a:rPr lang="zh-TW" altLang="en-US" sz="1400" b="1"/>
                  <a:t>百萬元</a:t>
                </a:r>
                <a:r>
                  <a:rPr lang="en-US" altLang="zh-TW" sz="1400" b="1"/>
                  <a:t>)</a:t>
                </a:r>
              </a:p>
            </c:rich>
          </c:tx>
          <c:layout>
            <c:manualLayout>
              <c:xMode val="edge"/>
              <c:yMode val="edge"/>
              <c:x val="1.5476693320311699E-2"/>
              <c:y val="4.1598063715089485E-2"/>
            </c:manualLayout>
          </c:layout>
          <c:overlay val="0"/>
          <c:spPr>
            <a:noFill/>
            <a:ln w="25400">
              <a:noFill/>
            </a:ln>
          </c:spPr>
        </c:title>
        <c:numFmt formatCode="#,##0,," sourceLinked="0"/>
        <c:majorTickMark val="in"/>
        <c:minorTickMark val="none"/>
        <c:tickLblPos val="nextTo"/>
        <c:spPr>
          <a:ln w="3175">
            <a:solidFill>
              <a:srgbClr val="000000"/>
            </a:solidFill>
            <a:prstDash val="solid"/>
          </a:ln>
        </c:spPr>
        <c:txPr>
          <a:bodyPr rot="0" vert="horz"/>
          <a:lstStyle/>
          <a:p>
            <a:pPr>
              <a:defRPr sz="1200" b="0" i="0" u="none" strike="noStrike" baseline="0">
                <a:solidFill>
                  <a:srgbClr val="000000"/>
                </a:solidFill>
                <a:latin typeface="Times New Roman" pitchFamily="18" charset="0"/>
                <a:ea typeface="標楷體"/>
                <a:cs typeface="標楷體"/>
              </a:defRPr>
            </a:pPr>
            <a:endParaRPr lang="zh-TW"/>
          </a:p>
        </c:txPr>
        <c:crossAx val="89407872"/>
        <c:crosses val="autoZero"/>
        <c:crossBetween val="between"/>
      </c:valAx>
      <c:catAx>
        <c:axId val="89461120"/>
        <c:scaling>
          <c:orientation val="minMax"/>
        </c:scaling>
        <c:delete val="1"/>
        <c:axPos val="b"/>
        <c:numFmt formatCode="General" sourceLinked="1"/>
        <c:majorTickMark val="out"/>
        <c:minorTickMark val="none"/>
        <c:tickLblPos val="none"/>
        <c:crossAx val="89464192"/>
        <c:crosses val="autoZero"/>
        <c:auto val="0"/>
        <c:lblAlgn val="ctr"/>
        <c:lblOffset val="100"/>
        <c:noMultiLvlLbl val="0"/>
      </c:catAx>
      <c:valAx>
        <c:axId val="89464192"/>
        <c:scaling>
          <c:orientation val="minMax"/>
        </c:scaling>
        <c:delete val="0"/>
        <c:axPos val="r"/>
        <c:numFmt formatCode="0.0%" sourceLinked="0"/>
        <c:majorTickMark val="in"/>
        <c:minorTickMark val="none"/>
        <c:tickLblPos val="nextTo"/>
        <c:spPr>
          <a:ln w="3175">
            <a:solidFill>
              <a:srgbClr val="000000"/>
            </a:solidFill>
            <a:prstDash val="solid"/>
          </a:ln>
        </c:spPr>
        <c:txPr>
          <a:bodyPr rot="0" vert="horz"/>
          <a:lstStyle/>
          <a:p>
            <a:pPr>
              <a:defRPr sz="1200" b="0" i="0" u="none" strike="noStrike" baseline="0">
                <a:solidFill>
                  <a:srgbClr val="000000"/>
                </a:solidFill>
                <a:latin typeface="標楷體"/>
                <a:ea typeface="標楷體"/>
                <a:cs typeface="標楷體"/>
              </a:defRPr>
            </a:pPr>
            <a:endParaRPr lang="zh-TW"/>
          </a:p>
        </c:txPr>
        <c:crossAx val="89461120"/>
        <c:crosses val="max"/>
        <c:crossBetween val="between"/>
      </c:valAx>
      <c:spPr>
        <a:noFill/>
        <a:ln w="25400">
          <a:noFill/>
        </a:ln>
      </c:spPr>
    </c:plotArea>
    <c:legend>
      <c:legendPos val="r"/>
      <c:layout>
        <c:manualLayout>
          <c:xMode val="edge"/>
          <c:yMode val="edge"/>
          <c:x val="0.29785541923538811"/>
          <c:y val="4.1612208653558996E-2"/>
          <c:w val="0.57580435003764052"/>
          <c:h val="0.1408439813286812"/>
        </c:manualLayout>
      </c:layout>
      <c:overlay val="0"/>
      <c:spPr>
        <a:noFill/>
        <a:ln w="25400">
          <a:noFill/>
        </a:ln>
      </c:spPr>
      <c:txPr>
        <a:bodyPr/>
        <a:lstStyle/>
        <a:p>
          <a:pPr>
            <a:defRPr sz="1300" b="1" i="0" u="none" strike="noStrike" baseline="0">
              <a:solidFill>
                <a:srgbClr val="000000"/>
              </a:solidFill>
              <a:latin typeface="標楷體"/>
              <a:ea typeface="標楷體"/>
              <a:cs typeface="標楷體"/>
            </a:defRPr>
          </a:pPr>
          <a:endParaRPr lang="zh-TW"/>
        </a:p>
      </c:txPr>
    </c:legend>
    <c:plotVisOnly val="1"/>
    <c:dispBlanksAs val="gap"/>
    <c:showDLblsOverMax val="0"/>
  </c:chart>
  <c:spPr>
    <a:noFill/>
    <a:ln w="9525">
      <a:noFill/>
    </a:ln>
  </c:spPr>
  <c:txPr>
    <a:bodyPr/>
    <a:lstStyle/>
    <a:p>
      <a:pPr>
        <a:defRPr sz="1200" b="0" i="0" u="none" strike="noStrike" baseline="0">
          <a:solidFill>
            <a:srgbClr val="000000"/>
          </a:solidFill>
          <a:latin typeface="新細明體"/>
          <a:ea typeface="新細明體"/>
          <a:cs typeface="新細明體"/>
        </a:defRPr>
      </a:pPr>
      <a:endParaRPr lang="zh-TW"/>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04337FDD-7E26-951E-4A51-C426392BE055}"/>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p:spPr>
        <p:txBody>
          <a:bodyPr vert="horz" wrap="square" lIns="90609" tIns="45303" rIns="90609" bIns="45303" numCol="1" anchor="t" anchorCtr="0" compatLnSpc="1">
            <a:prstTxWarp prst="textNoShape">
              <a:avLst/>
            </a:prstTxWarp>
          </a:bodyPr>
          <a:lstStyle>
            <a:lvl1pPr defTabSz="902920" eaLnBrk="1" hangingPunct="1">
              <a:spcBef>
                <a:spcPct val="0"/>
              </a:spcBef>
              <a:defRPr sz="1200" b="0">
                <a:latin typeface="Arial" charset="0"/>
                <a:ea typeface="新細明體" pitchFamily="18" charset="-120"/>
              </a:defRPr>
            </a:lvl1pPr>
          </a:lstStyle>
          <a:p>
            <a:pPr>
              <a:defRPr/>
            </a:pPr>
            <a:endParaRPr lang="en-US" altLang="zh-TW"/>
          </a:p>
        </p:txBody>
      </p:sp>
      <p:sp>
        <p:nvSpPr>
          <p:cNvPr id="39939" name="Rectangle 3">
            <a:extLst>
              <a:ext uri="{FF2B5EF4-FFF2-40B4-BE49-F238E27FC236}">
                <a16:creationId xmlns:a16="http://schemas.microsoft.com/office/drawing/2014/main" id="{4D541C11-B16A-EC30-D6DE-29889238AADD}"/>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p:spPr>
        <p:txBody>
          <a:bodyPr vert="horz" wrap="square" lIns="90609" tIns="45303" rIns="90609" bIns="45303" numCol="1" anchor="t" anchorCtr="0" compatLnSpc="1">
            <a:prstTxWarp prst="textNoShape">
              <a:avLst/>
            </a:prstTxWarp>
          </a:bodyPr>
          <a:lstStyle>
            <a:lvl1pPr algn="r" defTabSz="902920" eaLnBrk="1" hangingPunct="1">
              <a:spcBef>
                <a:spcPct val="0"/>
              </a:spcBef>
              <a:defRPr sz="1200" b="0">
                <a:latin typeface="Arial" charset="0"/>
                <a:ea typeface="新細明體" pitchFamily="18" charset="-120"/>
              </a:defRPr>
            </a:lvl1pPr>
          </a:lstStyle>
          <a:p>
            <a:pPr>
              <a:defRPr/>
            </a:pPr>
            <a:endParaRPr lang="en-US" altLang="zh-TW"/>
          </a:p>
        </p:txBody>
      </p:sp>
      <p:sp>
        <p:nvSpPr>
          <p:cNvPr id="39940" name="Rectangle 4">
            <a:extLst>
              <a:ext uri="{FF2B5EF4-FFF2-40B4-BE49-F238E27FC236}">
                <a16:creationId xmlns:a16="http://schemas.microsoft.com/office/drawing/2014/main" id="{9700C19B-58DD-A648-A1E2-DF17AE73A6B8}"/>
              </a:ext>
            </a:extLst>
          </p:cNvPr>
          <p:cNvSpPr>
            <a:spLocks noGrp="1" noChangeArrowheads="1"/>
          </p:cNvSpPr>
          <p:nvPr>
            <p:ph type="ftr" sz="quarter" idx="2"/>
          </p:nvPr>
        </p:nvSpPr>
        <p:spPr bwMode="auto">
          <a:xfrm>
            <a:off x="0" y="9431338"/>
            <a:ext cx="2946400" cy="495300"/>
          </a:xfrm>
          <a:prstGeom prst="rect">
            <a:avLst/>
          </a:prstGeom>
          <a:noFill/>
          <a:ln w="9525">
            <a:noFill/>
            <a:miter lim="800000"/>
            <a:headEnd/>
            <a:tailEnd/>
          </a:ln>
        </p:spPr>
        <p:txBody>
          <a:bodyPr vert="horz" wrap="square" lIns="90609" tIns="45303" rIns="90609" bIns="45303" numCol="1" anchor="b" anchorCtr="0" compatLnSpc="1">
            <a:prstTxWarp prst="textNoShape">
              <a:avLst/>
            </a:prstTxWarp>
          </a:bodyPr>
          <a:lstStyle>
            <a:lvl1pPr defTabSz="902920" eaLnBrk="1" hangingPunct="1">
              <a:spcBef>
                <a:spcPct val="0"/>
              </a:spcBef>
              <a:defRPr sz="1200" b="0">
                <a:latin typeface="Arial" charset="0"/>
                <a:ea typeface="新細明體" pitchFamily="18" charset="-120"/>
              </a:defRPr>
            </a:lvl1pPr>
          </a:lstStyle>
          <a:p>
            <a:pPr>
              <a:defRPr/>
            </a:pPr>
            <a:endParaRPr lang="en-US" altLang="zh-TW"/>
          </a:p>
        </p:txBody>
      </p:sp>
      <p:sp>
        <p:nvSpPr>
          <p:cNvPr id="39941" name="Rectangle 5">
            <a:extLst>
              <a:ext uri="{FF2B5EF4-FFF2-40B4-BE49-F238E27FC236}">
                <a16:creationId xmlns:a16="http://schemas.microsoft.com/office/drawing/2014/main" id="{195441A2-EB00-CC49-2D73-BB13773A2B2B}"/>
              </a:ext>
            </a:extLst>
          </p:cNvPr>
          <p:cNvSpPr>
            <a:spLocks noGrp="1" noChangeArrowheads="1"/>
          </p:cNvSpPr>
          <p:nvPr>
            <p:ph type="sldNum" sz="quarter" idx="3"/>
          </p:nvPr>
        </p:nvSpPr>
        <p:spPr bwMode="auto">
          <a:xfrm>
            <a:off x="3849688" y="9431338"/>
            <a:ext cx="2946400" cy="495300"/>
          </a:xfrm>
          <a:prstGeom prst="rect">
            <a:avLst/>
          </a:prstGeom>
          <a:noFill/>
          <a:ln w="9525">
            <a:noFill/>
            <a:miter lim="800000"/>
            <a:headEnd/>
            <a:tailEnd/>
          </a:ln>
        </p:spPr>
        <p:txBody>
          <a:bodyPr vert="horz" wrap="square" lIns="90609" tIns="45303" rIns="90609" bIns="45303" numCol="1" anchor="b" anchorCtr="0" compatLnSpc="1">
            <a:prstTxWarp prst="textNoShape">
              <a:avLst/>
            </a:prstTxWarp>
          </a:bodyPr>
          <a:lstStyle>
            <a:lvl1pPr algn="r" defTabSz="901700" eaLnBrk="1" hangingPunct="1">
              <a:spcBef>
                <a:spcPct val="0"/>
              </a:spcBef>
              <a:defRPr sz="1200" b="0" smtClean="0">
                <a:ea typeface="新細明體" panose="02020500000000000000" pitchFamily="18" charset="-120"/>
              </a:defRPr>
            </a:lvl1pPr>
          </a:lstStyle>
          <a:p>
            <a:pPr>
              <a:defRPr/>
            </a:pPr>
            <a:fld id="{E9CDC9CD-AE85-45BC-8BA0-A0A12C55C6B7}"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37B8473B-46BC-A4F0-5127-8494FD214511}"/>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p:spPr>
        <p:txBody>
          <a:bodyPr vert="horz" wrap="square" lIns="90609" tIns="45303" rIns="90609" bIns="45303" numCol="1" anchor="t" anchorCtr="0" compatLnSpc="1">
            <a:prstTxWarp prst="textNoShape">
              <a:avLst/>
            </a:prstTxWarp>
          </a:bodyPr>
          <a:lstStyle>
            <a:lvl1pPr defTabSz="902920" eaLnBrk="1" hangingPunct="1">
              <a:spcBef>
                <a:spcPct val="0"/>
              </a:spcBef>
              <a:defRPr sz="1200" b="0">
                <a:latin typeface="Arial" charset="0"/>
                <a:ea typeface="新細明體" pitchFamily="18" charset="-120"/>
              </a:defRPr>
            </a:lvl1pPr>
          </a:lstStyle>
          <a:p>
            <a:pPr>
              <a:defRPr/>
            </a:pPr>
            <a:endParaRPr lang="en-US" altLang="zh-TW"/>
          </a:p>
        </p:txBody>
      </p:sp>
      <p:sp>
        <p:nvSpPr>
          <p:cNvPr id="44035" name="Rectangle 3">
            <a:extLst>
              <a:ext uri="{FF2B5EF4-FFF2-40B4-BE49-F238E27FC236}">
                <a16:creationId xmlns:a16="http://schemas.microsoft.com/office/drawing/2014/main" id="{D535951A-D0B2-6129-65C6-A2A3FD7D9E6A}"/>
              </a:ext>
            </a:extLst>
          </p:cNvPr>
          <p:cNvSpPr>
            <a:spLocks noGrp="1" noChangeArrowheads="1"/>
          </p:cNvSpPr>
          <p:nvPr>
            <p:ph type="dt" idx="1"/>
          </p:nvPr>
        </p:nvSpPr>
        <p:spPr bwMode="auto">
          <a:xfrm>
            <a:off x="3849688" y="0"/>
            <a:ext cx="2946400" cy="496888"/>
          </a:xfrm>
          <a:prstGeom prst="rect">
            <a:avLst/>
          </a:prstGeom>
          <a:noFill/>
          <a:ln w="9525">
            <a:noFill/>
            <a:miter lim="800000"/>
            <a:headEnd/>
            <a:tailEnd/>
          </a:ln>
        </p:spPr>
        <p:txBody>
          <a:bodyPr vert="horz" wrap="square" lIns="90609" tIns="45303" rIns="90609" bIns="45303" numCol="1" anchor="t" anchorCtr="0" compatLnSpc="1">
            <a:prstTxWarp prst="textNoShape">
              <a:avLst/>
            </a:prstTxWarp>
          </a:bodyPr>
          <a:lstStyle>
            <a:lvl1pPr algn="r" defTabSz="902920" eaLnBrk="1" hangingPunct="1">
              <a:spcBef>
                <a:spcPct val="0"/>
              </a:spcBef>
              <a:defRPr sz="1200" b="0">
                <a:latin typeface="Arial" charset="0"/>
                <a:ea typeface="新細明體" pitchFamily="18" charset="-120"/>
              </a:defRPr>
            </a:lvl1pPr>
          </a:lstStyle>
          <a:p>
            <a:pPr>
              <a:defRPr/>
            </a:pPr>
            <a:endParaRPr lang="en-US" altLang="zh-TW"/>
          </a:p>
        </p:txBody>
      </p:sp>
      <p:sp>
        <p:nvSpPr>
          <p:cNvPr id="4100" name="Rectangle 4">
            <a:extLst>
              <a:ext uri="{FF2B5EF4-FFF2-40B4-BE49-F238E27FC236}">
                <a16:creationId xmlns:a16="http://schemas.microsoft.com/office/drawing/2014/main" id="{10AF521A-2231-6441-79F5-66C7192744E5}"/>
              </a:ext>
            </a:extLst>
          </p:cNvPr>
          <p:cNvSpPr>
            <a:spLocks noRot="1" noChangeArrowheads="1" noTextEdit="1"/>
          </p:cNvSpPr>
          <p:nvPr>
            <p:ph type="sldImg" idx="2"/>
          </p:nvPr>
        </p:nvSpPr>
        <p:spPr bwMode="auto">
          <a:xfrm>
            <a:off x="922338" y="744538"/>
            <a:ext cx="4965700" cy="37242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7" name="Rectangle 5">
            <a:extLst>
              <a:ext uri="{FF2B5EF4-FFF2-40B4-BE49-F238E27FC236}">
                <a16:creationId xmlns:a16="http://schemas.microsoft.com/office/drawing/2014/main" id="{0E215951-B22E-44C2-C29A-B85B46775A45}"/>
              </a:ext>
            </a:extLst>
          </p:cNvPr>
          <p:cNvSpPr>
            <a:spLocks noGrp="1" noChangeArrowheads="1"/>
          </p:cNvSpPr>
          <p:nvPr>
            <p:ph type="body" sz="quarter" idx="3"/>
          </p:nvPr>
        </p:nvSpPr>
        <p:spPr bwMode="auto">
          <a:xfrm>
            <a:off x="679450" y="4718050"/>
            <a:ext cx="5438775" cy="4467225"/>
          </a:xfrm>
          <a:prstGeom prst="rect">
            <a:avLst/>
          </a:prstGeom>
          <a:noFill/>
          <a:ln w="9525">
            <a:noFill/>
            <a:miter lim="800000"/>
            <a:headEnd/>
            <a:tailEnd/>
          </a:ln>
        </p:spPr>
        <p:txBody>
          <a:bodyPr vert="horz" wrap="square" lIns="90609" tIns="45303" rIns="90609" bIns="45303" numCol="1" anchor="t" anchorCtr="0" compatLnSpc="1">
            <a:prstTxWarp prst="textNoShape">
              <a:avLst/>
            </a:prstTxWarp>
          </a:bodyPr>
          <a:lstStyle/>
          <a:p>
            <a:pPr lvl="0"/>
            <a:r>
              <a:rPr lang="zh-TW" altLang="en-US" noProof="0"/>
              <a:t>按一下以編輯母片</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44038" name="Rectangle 6">
            <a:extLst>
              <a:ext uri="{FF2B5EF4-FFF2-40B4-BE49-F238E27FC236}">
                <a16:creationId xmlns:a16="http://schemas.microsoft.com/office/drawing/2014/main" id="{D260C2EB-3F29-BE59-4570-833D2B19DE8C}"/>
              </a:ext>
            </a:extLst>
          </p:cNvPr>
          <p:cNvSpPr>
            <a:spLocks noGrp="1" noChangeArrowheads="1"/>
          </p:cNvSpPr>
          <p:nvPr>
            <p:ph type="ftr" sz="quarter" idx="4"/>
          </p:nvPr>
        </p:nvSpPr>
        <p:spPr bwMode="auto">
          <a:xfrm>
            <a:off x="0" y="9431338"/>
            <a:ext cx="2946400" cy="495300"/>
          </a:xfrm>
          <a:prstGeom prst="rect">
            <a:avLst/>
          </a:prstGeom>
          <a:noFill/>
          <a:ln w="9525">
            <a:noFill/>
            <a:miter lim="800000"/>
            <a:headEnd/>
            <a:tailEnd/>
          </a:ln>
        </p:spPr>
        <p:txBody>
          <a:bodyPr vert="horz" wrap="square" lIns="90609" tIns="45303" rIns="90609" bIns="45303" numCol="1" anchor="b" anchorCtr="0" compatLnSpc="1">
            <a:prstTxWarp prst="textNoShape">
              <a:avLst/>
            </a:prstTxWarp>
          </a:bodyPr>
          <a:lstStyle>
            <a:lvl1pPr defTabSz="902920" eaLnBrk="1" hangingPunct="1">
              <a:spcBef>
                <a:spcPct val="0"/>
              </a:spcBef>
              <a:defRPr sz="1200" b="0">
                <a:latin typeface="Arial" charset="0"/>
                <a:ea typeface="新細明體" pitchFamily="18" charset="-120"/>
              </a:defRPr>
            </a:lvl1pPr>
          </a:lstStyle>
          <a:p>
            <a:pPr>
              <a:defRPr/>
            </a:pPr>
            <a:endParaRPr lang="en-US" altLang="zh-TW"/>
          </a:p>
        </p:txBody>
      </p:sp>
      <p:sp>
        <p:nvSpPr>
          <p:cNvPr id="44039" name="Rectangle 7">
            <a:extLst>
              <a:ext uri="{FF2B5EF4-FFF2-40B4-BE49-F238E27FC236}">
                <a16:creationId xmlns:a16="http://schemas.microsoft.com/office/drawing/2014/main" id="{AA801A68-EC15-5043-47C9-6A0D723C4F8F}"/>
              </a:ext>
            </a:extLst>
          </p:cNvPr>
          <p:cNvSpPr>
            <a:spLocks noGrp="1" noChangeArrowheads="1"/>
          </p:cNvSpPr>
          <p:nvPr>
            <p:ph type="sldNum" sz="quarter" idx="5"/>
          </p:nvPr>
        </p:nvSpPr>
        <p:spPr bwMode="auto">
          <a:xfrm>
            <a:off x="3849688" y="9431338"/>
            <a:ext cx="2946400" cy="495300"/>
          </a:xfrm>
          <a:prstGeom prst="rect">
            <a:avLst/>
          </a:prstGeom>
          <a:noFill/>
          <a:ln w="9525">
            <a:noFill/>
            <a:miter lim="800000"/>
            <a:headEnd/>
            <a:tailEnd/>
          </a:ln>
        </p:spPr>
        <p:txBody>
          <a:bodyPr vert="horz" wrap="square" lIns="90609" tIns="45303" rIns="90609" bIns="45303" numCol="1" anchor="b" anchorCtr="0" compatLnSpc="1">
            <a:prstTxWarp prst="textNoShape">
              <a:avLst/>
            </a:prstTxWarp>
          </a:bodyPr>
          <a:lstStyle>
            <a:lvl1pPr algn="r" defTabSz="901700" eaLnBrk="1" hangingPunct="1">
              <a:spcBef>
                <a:spcPct val="0"/>
              </a:spcBef>
              <a:defRPr sz="1200" b="0" smtClean="0">
                <a:ea typeface="新細明體" panose="02020500000000000000" pitchFamily="18" charset="-120"/>
              </a:defRPr>
            </a:lvl1pPr>
          </a:lstStyle>
          <a:p>
            <a:pPr>
              <a:defRPr/>
            </a:pPr>
            <a:fld id="{6CC59865-DDD0-4A74-8B24-81C1EE713A93}"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400" kern="1200">
        <a:solidFill>
          <a:schemeClr val="tx1"/>
        </a:solidFill>
        <a:latin typeface="Arial" charset="0"/>
        <a:ea typeface="標楷體" pitchFamily="65" charset="-120"/>
        <a:cs typeface="+mn-cs"/>
      </a:defRPr>
    </a:lvl1pPr>
    <a:lvl2pPr marL="762000" indent="-304800" algn="l" rtl="0" eaLnBrk="0" fontAlgn="base" hangingPunct="0">
      <a:spcBef>
        <a:spcPct val="30000"/>
      </a:spcBef>
      <a:spcAft>
        <a:spcPct val="0"/>
      </a:spcAft>
      <a:buAutoNum type="arabicParenR"/>
      <a:defRPr kumimoji="1" sz="1400" kern="1200">
        <a:solidFill>
          <a:schemeClr val="tx1"/>
        </a:solidFill>
        <a:latin typeface="Arial" charset="0"/>
        <a:ea typeface="標楷體" pitchFamily="65" charset="-120"/>
        <a:cs typeface="+mn-cs"/>
      </a:defRPr>
    </a:lvl2pPr>
    <a:lvl3pPr marL="1235075" indent="-304800" algn="l" rtl="0" eaLnBrk="0" fontAlgn="base" hangingPunct="0">
      <a:spcBef>
        <a:spcPct val="30000"/>
      </a:spcBef>
      <a:spcAft>
        <a:spcPct val="0"/>
      </a:spcAft>
      <a:defRPr kumimoji="1" sz="1400" kern="1200">
        <a:solidFill>
          <a:schemeClr val="tx1"/>
        </a:solidFill>
        <a:latin typeface="Arial" charset="0"/>
        <a:ea typeface="標楷體" pitchFamily="65" charset="-120"/>
        <a:cs typeface="+mn-cs"/>
      </a:defRPr>
    </a:lvl3pPr>
    <a:lvl4pPr marL="1719263" indent="-304800" algn="l" rtl="0" eaLnBrk="0" fontAlgn="base" hangingPunct="0">
      <a:spcBef>
        <a:spcPct val="30000"/>
      </a:spcBef>
      <a:spcAft>
        <a:spcPct val="0"/>
      </a:spcAft>
      <a:defRPr kumimoji="1" sz="1400" kern="1200">
        <a:solidFill>
          <a:schemeClr val="tx1"/>
        </a:solidFill>
        <a:latin typeface="Arial" charset="0"/>
        <a:ea typeface="標楷體" pitchFamily="65" charset="-120"/>
        <a:cs typeface="+mn-cs"/>
      </a:defRPr>
    </a:lvl4pPr>
    <a:lvl5pPr marL="2203450" indent="-304800" algn="l" rtl="0" eaLnBrk="0" fontAlgn="base" hangingPunct="0">
      <a:spcBef>
        <a:spcPct val="30000"/>
      </a:spcBef>
      <a:spcAft>
        <a:spcPct val="0"/>
      </a:spcAft>
      <a:defRPr kumimoji="1" sz="1400" kern="1200">
        <a:solidFill>
          <a:schemeClr val="tx1"/>
        </a:solidFill>
        <a:latin typeface="Arial" charset="0"/>
        <a:ea typeface="標楷體" pitchFamily="65"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8B51D6A3-C6A2-E2D1-F4C8-36A2FFF457BC}"/>
              </a:ext>
            </a:extLst>
          </p:cNvPr>
          <p:cNvSpPr txBox="1">
            <a:spLocks noGrp="1" noChangeArrowheads="1"/>
          </p:cNvSpPr>
          <p:nvPr/>
        </p:nvSpPr>
        <p:spPr bwMode="auto">
          <a:xfrm>
            <a:off x="3849688" y="9431338"/>
            <a:ext cx="29464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09" tIns="45303" rIns="90609" bIns="45303" anchor="b"/>
          <a:lstStyle>
            <a:lvl1pPr defTabSz="896938">
              <a:spcBef>
                <a:spcPct val="30000"/>
              </a:spcBef>
              <a:defRPr kumimoji="1" sz="1400">
                <a:solidFill>
                  <a:schemeClr val="tx1"/>
                </a:solidFill>
                <a:latin typeface="Arial" panose="020B0604020202020204" pitchFamily="34" charset="0"/>
                <a:ea typeface="標楷體" panose="03000509000000000000" pitchFamily="65" charset="-120"/>
              </a:defRPr>
            </a:lvl1pPr>
            <a:lvl2pPr marL="742950" indent="-285750" defTabSz="896938">
              <a:spcBef>
                <a:spcPct val="30000"/>
              </a:spcBef>
              <a:buAutoNum type="arabicParenR"/>
              <a:defRPr kumimoji="1" sz="1400">
                <a:solidFill>
                  <a:schemeClr val="tx1"/>
                </a:solidFill>
                <a:latin typeface="Arial" panose="020B0604020202020204" pitchFamily="34" charset="0"/>
                <a:ea typeface="標楷體" panose="03000509000000000000" pitchFamily="65" charset="-120"/>
              </a:defRPr>
            </a:lvl2pPr>
            <a:lvl3pPr marL="1143000" indent="-228600" defTabSz="896938">
              <a:spcBef>
                <a:spcPct val="30000"/>
              </a:spcBef>
              <a:defRPr kumimoji="1" sz="1400">
                <a:solidFill>
                  <a:schemeClr val="tx1"/>
                </a:solidFill>
                <a:latin typeface="Arial" panose="020B0604020202020204" pitchFamily="34" charset="0"/>
                <a:ea typeface="標楷體" panose="03000509000000000000" pitchFamily="65" charset="-120"/>
              </a:defRPr>
            </a:lvl3pPr>
            <a:lvl4pPr marL="1600200" indent="-228600" defTabSz="896938">
              <a:spcBef>
                <a:spcPct val="30000"/>
              </a:spcBef>
              <a:defRPr kumimoji="1" sz="1400">
                <a:solidFill>
                  <a:schemeClr val="tx1"/>
                </a:solidFill>
                <a:latin typeface="Arial" panose="020B0604020202020204" pitchFamily="34" charset="0"/>
                <a:ea typeface="標楷體" panose="03000509000000000000" pitchFamily="65" charset="-120"/>
              </a:defRPr>
            </a:lvl4pPr>
            <a:lvl5pPr marL="2057400" indent="-228600" defTabSz="896938">
              <a:spcBef>
                <a:spcPct val="30000"/>
              </a:spcBef>
              <a:defRPr kumimoji="1" sz="1400">
                <a:solidFill>
                  <a:schemeClr val="tx1"/>
                </a:solidFill>
                <a:latin typeface="Arial" panose="020B0604020202020204" pitchFamily="34" charset="0"/>
                <a:ea typeface="標楷體" panose="03000509000000000000" pitchFamily="65" charset="-120"/>
              </a:defRPr>
            </a:lvl5pPr>
            <a:lvl6pPr marL="2514600" indent="-228600" defTabSz="896938" eaLnBrk="0" fontAlgn="base" hangingPunct="0">
              <a:spcBef>
                <a:spcPct val="30000"/>
              </a:spcBef>
              <a:spcAft>
                <a:spcPct val="0"/>
              </a:spcAft>
              <a:defRPr kumimoji="1" sz="1400">
                <a:solidFill>
                  <a:schemeClr val="tx1"/>
                </a:solidFill>
                <a:latin typeface="Arial" panose="020B0604020202020204" pitchFamily="34" charset="0"/>
                <a:ea typeface="標楷體" panose="03000509000000000000" pitchFamily="65" charset="-120"/>
              </a:defRPr>
            </a:lvl6pPr>
            <a:lvl7pPr marL="2971800" indent="-228600" defTabSz="896938" eaLnBrk="0" fontAlgn="base" hangingPunct="0">
              <a:spcBef>
                <a:spcPct val="30000"/>
              </a:spcBef>
              <a:spcAft>
                <a:spcPct val="0"/>
              </a:spcAft>
              <a:defRPr kumimoji="1" sz="1400">
                <a:solidFill>
                  <a:schemeClr val="tx1"/>
                </a:solidFill>
                <a:latin typeface="Arial" panose="020B0604020202020204" pitchFamily="34" charset="0"/>
                <a:ea typeface="標楷體" panose="03000509000000000000" pitchFamily="65" charset="-120"/>
              </a:defRPr>
            </a:lvl7pPr>
            <a:lvl8pPr marL="3429000" indent="-228600" defTabSz="896938" eaLnBrk="0" fontAlgn="base" hangingPunct="0">
              <a:spcBef>
                <a:spcPct val="30000"/>
              </a:spcBef>
              <a:spcAft>
                <a:spcPct val="0"/>
              </a:spcAft>
              <a:defRPr kumimoji="1" sz="1400">
                <a:solidFill>
                  <a:schemeClr val="tx1"/>
                </a:solidFill>
                <a:latin typeface="Arial" panose="020B0604020202020204" pitchFamily="34" charset="0"/>
                <a:ea typeface="標楷體" panose="03000509000000000000" pitchFamily="65" charset="-120"/>
              </a:defRPr>
            </a:lvl8pPr>
            <a:lvl9pPr marL="3886200" indent="-228600" defTabSz="896938" eaLnBrk="0" fontAlgn="base" hangingPunct="0">
              <a:spcBef>
                <a:spcPct val="30000"/>
              </a:spcBef>
              <a:spcAft>
                <a:spcPct val="0"/>
              </a:spcAft>
              <a:defRPr kumimoji="1" sz="1400">
                <a:solidFill>
                  <a:schemeClr val="tx1"/>
                </a:solidFill>
                <a:latin typeface="Arial" panose="020B0604020202020204" pitchFamily="34" charset="0"/>
                <a:ea typeface="標楷體" panose="03000509000000000000" pitchFamily="65" charset="-120"/>
              </a:defRPr>
            </a:lvl9pPr>
          </a:lstStyle>
          <a:p>
            <a:pPr algn="r" eaLnBrk="1" hangingPunct="1">
              <a:spcBef>
                <a:spcPct val="0"/>
              </a:spcBef>
            </a:pPr>
            <a:fld id="{BAA51021-C8FF-4CC1-98FF-674903C06889}" type="slidenum">
              <a:rPr lang="en-US" altLang="zh-TW" sz="1200" b="0">
                <a:ea typeface="新細明體" panose="02020500000000000000" pitchFamily="18" charset="-120"/>
              </a:rPr>
              <a:pPr algn="r" eaLnBrk="1" hangingPunct="1">
                <a:spcBef>
                  <a:spcPct val="0"/>
                </a:spcBef>
              </a:pPr>
              <a:t>4</a:t>
            </a:fld>
            <a:endParaRPr lang="en-US" altLang="zh-TW" sz="1200" b="0">
              <a:ea typeface="新細明體" panose="02020500000000000000" pitchFamily="18" charset="-120"/>
            </a:endParaRPr>
          </a:p>
        </p:txBody>
      </p:sp>
      <p:sp>
        <p:nvSpPr>
          <p:cNvPr id="10243" name="Rectangle 2">
            <a:extLst>
              <a:ext uri="{FF2B5EF4-FFF2-40B4-BE49-F238E27FC236}">
                <a16:creationId xmlns:a16="http://schemas.microsoft.com/office/drawing/2014/main" id="{AD4EA194-7CC0-9A93-B22F-86BAFDE1E579}"/>
              </a:ext>
            </a:extLst>
          </p:cNvPr>
          <p:cNvSpPr>
            <a:spLocks noRot="1" noChangeArrowheads="1" noTextEdit="1"/>
          </p:cNvSpPr>
          <p:nvPr>
            <p:ph type="sldImg"/>
          </p:nvPr>
        </p:nvSpPr>
        <p:spPr>
          <a:ln/>
        </p:spPr>
      </p:sp>
      <p:sp>
        <p:nvSpPr>
          <p:cNvPr id="10244" name="Rectangle 3">
            <a:extLst>
              <a:ext uri="{FF2B5EF4-FFF2-40B4-BE49-F238E27FC236}">
                <a16:creationId xmlns:a16="http://schemas.microsoft.com/office/drawing/2014/main" id="{27BAB452-F84B-9ABE-D96C-53C5483BE16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60350" indent="-260350" eaLnBrk="1" hangingPunct="1"/>
            <a:endParaRPr lang="zh-TW"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9A8B2C77-93B9-C8D1-6F5A-3912561F34C7}"/>
              </a:ext>
            </a:extLst>
          </p:cNvPr>
          <p:cNvSpPr>
            <a:spLocks noRot="1" noChangeArrowheads="1" noTextEdit="1"/>
          </p:cNvSpPr>
          <p:nvPr>
            <p:ph type="sldImg"/>
          </p:nvPr>
        </p:nvSpPr>
        <p:spPr>
          <a:ln/>
        </p:spPr>
      </p:sp>
      <p:sp>
        <p:nvSpPr>
          <p:cNvPr id="12291" name="Rectangle 3">
            <a:extLst>
              <a:ext uri="{FF2B5EF4-FFF2-40B4-BE49-F238E27FC236}">
                <a16:creationId xmlns:a16="http://schemas.microsoft.com/office/drawing/2014/main" id="{28CD6D16-00AD-B39D-BBD9-3D8C5DA536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58372E5B-EF15-32C7-BBCB-BDFCE07A7A7E}"/>
              </a:ext>
            </a:extLst>
          </p:cNvPr>
          <p:cNvSpPr>
            <a:spLocks noRot="1" noChangeArrowheads="1" noTextEdit="1"/>
          </p:cNvSpPr>
          <p:nvPr>
            <p:ph type="sldImg"/>
          </p:nvPr>
        </p:nvSpPr>
        <p:spPr>
          <a:ln/>
        </p:spPr>
      </p:sp>
      <p:sp>
        <p:nvSpPr>
          <p:cNvPr id="14339" name="Rectangle 3">
            <a:extLst>
              <a:ext uri="{FF2B5EF4-FFF2-40B4-BE49-F238E27FC236}">
                <a16:creationId xmlns:a16="http://schemas.microsoft.com/office/drawing/2014/main" id="{1854F9FC-ED2F-9710-0E4A-C7FC5D3E1D5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4FDCFFF8-F61E-4097-0150-41B16D8D7256}"/>
              </a:ext>
            </a:extLst>
          </p:cNvPr>
          <p:cNvSpPr>
            <a:spLocks noRot="1" noChangeArrowheads="1" noTextEdit="1"/>
          </p:cNvSpPr>
          <p:nvPr>
            <p:ph type="sldImg"/>
          </p:nvPr>
        </p:nvSpPr>
        <p:spPr>
          <a:ln/>
        </p:spPr>
      </p:sp>
      <p:sp>
        <p:nvSpPr>
          <p:cNvPr id="16387" name="Rectangle 3">
            <a:extLst>
              <a:ext uri="{FF2B5EF4-FFF2-40B4-BE49-F238E27FC236}">
                <a16:creationId xmlns:a16="http://schemas.microsoft.com/office/drawing/2014/main" id="{EF73A14E-C822-F98D-AFFC-9184CECBD1A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99BCD56-1F5F-439E-FFEA-891D09897593}"/>
              </a:ext>
            </a:extLst>
          </p:cNvPr>
          <p:cNvSpPr>
            <a:spLocks noRot="1" noChangeArrowheads="1" noTextEdit="1"/>
          </p:cNvSpPr>
          <p:nvPr>
            <p:ph type="sldImg"/>
          </p:nvPr>
        </p:nvSpPr>
        <p:spPr>
          <a:ln/>
        </p:spPr>
      </p:sp>
      <p:sp>
        <p:nvSpPr>
          <p:cNvPr id="18435" name="Rectangle 3">
            <a:extLst>
              <a:ext uri="{FF2B5EF4-FFF2-40B4-BE49-F238E27FC236}">
                <a16:creationId xmlns:a16="http://schemas.microsoft.com/office/drawing/2014/main" id="{DC6712B8-71F8-9E68-2E48-27D45BB2588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21A0C91F-F864-D613-8DC7-578B66615273}"/>
              </a:ext>
            </a:extLst>
          </p:cNvPr>
          <p:cNvSpPr>
            <a:spLocks noRot="1" noChangeArrowheads="1" noTextEdit="1"/>
          </p:cNvSpPr>
          <p:nvPr>
            <p:ph type="sldImg"/>
          </p:nvPr>
        </p:nvSpPr>
        <p:spPr>
          <a:ln/>
        </p:spPr>
      </p:sp>
      <p:sp>
        <p:nvSpPr>
          <p:cNvPr id="21507" name="Rectangle 3">
            <a:extLst>
              <a:ext uri="{FF2B5EF4-FFF2-40B4-BE49-F238E27FC236}">
                <a16:creationId xmlns:a16="http://schemas.microsoft.com/office/drawing/2014/main" id="{5E15EC4B-E408-848C-BD10-7CD0638CE9D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3AFD6D7B-8216-AFEB-0FC0-763F6A3FC0EC}"/>
              </a:ext>
            </a:extLst>
          </p:cNvPr>
          <p:cNvSpPr>
            <a:spLocks noRot="1" noChangeArrowheads="1" noTextEdit="1"/>
          </p:cNvSpPr>
          <p:nvPr>
            <p:ph type="sldImg"/>
          </p:nvPr>
        </p:nvSpPr>
        <p:spPr>
          <a:ln/>
        </p:spPr>
      </p:sp>
      <p:sp>
        <p:nvSpPr>
          <p:cNvPr id="23555" name="Rectangle 3">
            <a:extLst>
              <a:ext uri="{FF2B5EF4-FFF2-40B4-BE49-F238E27FC236}">
                <a16:creationId xmlns:a16="http://schemas.microsoft.com/office/drawing/2014/main" id="{8DDFCF6A-49B8-D7BA-91DB-D1E67395665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9DF57666-DC1D-2A6F-3F32-261F6F3E4C14}"/>
              </a:ext>
            </a:extLst>
          </p:cNvPr>
          <p:cNvSpPr>
            <a:spLocks noRot="1" noChangeArrowheads="1" noTextEdit="1"/>
          </p:cNvSpPr>
          <p:nvPr>
            <p:ph type="sldImg"/>
          </p:nvPr>
        </p:nvSpPr>
        <p:spPr>
          <a:ln/>
        </p:spPr>
      </p:sp>
      <p:sp>
        <p:nvSpPr>
          <p:cNvPr id="25603" name="Rectangle 3">
            <a:extLst>
              <a:ext uri="{FF2B5EF4-FFF2-40B4-BE49-F238E27FC236}">
                <a16:creationId xmlns:a16="http://schemas.microsoft.com/office/drawing/2014/main" id="{623CDFC3-A067-DD9A-0B99-EAE905013CE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BC025D0B-AF61-7FF9-91B8-3103A7F22CD7}"/>
              </a:ext>
            </a:extLst>
          </p:cNvPr>
          <p:cNvSpPr>
            <a:spLocks noRot="1" noChangeArrowheads="1" noTextEdit="1"/>
          </p:cNvSpPr>
          <p:nvPr>
            <p:ph type="sldImg"/>
          </p:nvPr>
        </p:nvSpPr>
        <p:spPr>
          <a:ln/>
        </p:spPr>
      </p:sp>
      <p:sp>
        <p:nvSpPr>
          <p:cNvPr id="27651" name="Rectangle 3">
            <a:extLst>
              <a:ext uri="{FF2B5EF4-FFF2-40B4-BE49-F238E27FC236}">
                <a16:creationId xmlns:a16="http://schemas.microsoft.com/office/drawing/2014/main" id="{1342B7B3-C1FD-2B92-0B53-68AEA8E8066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6B66940E-FBD4-4128-5917-5EF1B7A8EF7D}"/>
              </a:ext>
            </a:extLst>
          </p:cNvPr>
          <p:cNvSpPr>
            <a:spLocks noRot="1" noChangeArrowheads="1" noTextEdit="1"/>
          </p:cNvSpPr>
          <p:nvPr>
            <p:ph type="sldImg"/>
          </p:nvPr>
        </p:nvSpPr>
        <p:spPr>
          <a:ln/>
        </p:spPr>
      </p:sp>
      <p:sp>
        <p:nvSpPr>
          <p:cNvPr id="30723" name="Rectangle 3">
            <a:extLst>
              <a:ext uri="{FF2B5EF4-FFF2-40B4-BE49-F238E27FC236}">
                <a16:creationId xmlns:a16="http://schemas.microsoft.com/office/drawing/2014/main" id="{1CA605D5-7429-EE24-8220-621B4573F09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792A3ABE-F56D-0333-043F-98A8F06D4592}"/>
              </a:ext>
            </a:extLst>
          </p:cNvPr>
          <p:cNvSpPr>
            <a:spLocks noRot="1" noChangeArrowheads="1" noTextEdit="1"/>
          </p:cNvSpPr>
          <p:nvPr>
            <p:ph type="sldImg"/>
          </p:nvPr>
        </p:nvSpPr>
        <p:spPr>
          <a:xfrm>
            <a:off x="923925" y="744538"/>
            <a:ext cx="4964113" cy="3724275"/>
          </a:xfrm>
          <a:ln/>
        </p:spPr>
      </p:sp>
      <p:sp>
        <p:nvSpPr>
          <p:cNvPr id="32771" name="Rectangle 3">
            <a:extLst>
              <a:ext uri="{FF2B5EF4-FFF2-40B4-BE49-F238E27FC236}">
                <a16:creationId xmlns:a16="http://schemas.microsoft.com/office/drawing/2014/main" id="{76E89453-31E7-3D56-110F-FCD62006386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5" tIns="45698" rIns="91395" bIns="45698"/>
          <a:lstStyle/>
          <a:p>
            <a:endParaRPr lang="zh-TW" altLang="en-US">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F6431402-833E-ED7D-5859-C7C82157F95B}"/>
              </a:ext>
            </a:extLst>
          </p:cNvPr>
          <p:cNvSpPr>
            <a:spLocks noRot="1" noChangeArrowheads="1" noTextEdit="1"/>
          </p:cNvSpPr>
          <p:nvPr>
            <p:ph type="sldImg"/>
          </p:nvPr>
        </p:nvSpPr>
        <p:spPr>
          <a:ln/>
        </p:spPr>
      </p:sp>
      <p:sp>
        <p:nvSpPr>
          <p:cNvPr id="34819" name="Rectangle 3">
            <a:extLst>
              <a:ext uri="{FF2B5EF4-FFF2-40B4-BE49-F238E27FC236}">
                <a16:creationId xmlns:a16="http://schemas.microsoft.com/office/drawing/2014/main" id="{317BF494-BA8A-ABB6-ED7A-DE507AEDC5F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B79E65BC-E86B-D427-7E06-2D3A641BD6D6}"/>
              </a:ext>
            </a:extLst>
          </p:cNvPr>
          <p:cNvSpPr>
            <a:spLocks noRot="1" noChangeArrowheads="1" noTextEdit="1"/>
          </p:cNvSpPr>
          <p:nvPr>
            <p:ph type="sldImg"/>
          </p:nvPr>
        </p:nvSpPr>
        <p:spPr>
          <a:xfrm>
            <a:off x="922338" y="744538"/>
            <a:ext cx="4967287" cy="3727450"/>
          </a:xfrm>
          <a:ln/>
        </p:spPr>
      </p:sp>
      <p:sp>
        <p:nvSpPr>
          <p:cNvPr id="37891" name="Rectangle 3">
            <a:extLst>
              <a:ext uri="{FF2B5EF4-FFF2-40B4-BE49-F238E27FC236}">
                <a16:creationId xmlns:a16="http://schemas.microsoft.com/office/drawing/2014/main" id="{1A15C512-C5C6-9041-761E-4AE78B415D9A}"/>
              </a:ext>
            </a:extLst>
          </p:cNvPr>
          <p:cNvSpPr>
            <a:spLocks noGrp="1" noChangeArrowheads="1"/>
          </p:cNvSpPr>
          <p:nvPr>
            <p:ph type="body" idx="1"/>
          </p:nvPr>
        </p:nvSpPr>
        <p:spPr>
          <a:xfrm>
            <a:off x="906463" y="4718050"/>
            <a:ext cx="4984750" cy="44656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7BAA4D15-471A-C1D2-56CA-76ACD1FDD88D}"/>
              </a:ext>
            </a:extLst>
          </p:cNvPr>
          <p:cNvSpPr>
            <a:spLocks noRot="1" noChangeArrowheads="1" noTextEdit="1"/>
          </p:cNvSpPr>
          <p:nvPr>
            <p:ph type="sldImg"/>
          </p:nvPr>
        </p:nvSpPr>
        <p:spPr>
          <a:ln/>
        </p:spPr>
      </p:sp>
      <p:sp>
        <p:nvSpPr>
          <p:cNvPr id="39939" name="Rectangle 3">
            <a:extLst>
              <a:ext uri="{FF2B5EF4-FFF2-40B4-BE49-F238E27FC236}">
                <a16:creationId xmlns:a16="http://schemas.microsoft.com/office/drawing/2014/main" id="{078966B9-C521-D753-1D5E-0AD81CF95B2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26" tIns="45312" rIns="90626" bIns="45312"/>
          <a:lstStyle/>
          <a:p>
            <a:endParaRPr lang="zh-TW" altLang="en-US">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C77C707A-B764-458D-5358-E40AAEC0F058}"/>
              </a:ext>
            </a:extLst>
          </p:cNvPr>
          <p:cNvSpPr>
            <a:spLocks noRot="1" noChangeArrowheads="1" noTextEdit="1"/>
          </p:cNvSpPr>
          <p:nvPr>
            <p:ph type="sldImg"/>
          </p:nvPr>
        </p:nvSpPr>
        <p:spPr>
          <a:xfrm>
            <a:off x="923925" y="744538"/>
            <a:ext cx="4964113" cy="3724275"/>
          </a:xfrm>
          <a:ln/>
        </p:spPr>
      </p:sp>
      <p:sp>
        <p:nvSpPr>
          <p:cNvPr id="41987" name="Rectangle 3">
            <a:extLst>
              <a:ext uri="{FF2B5EF4-FFF2-40B4-BE49-F238E27FC236}">
                <a16:creationId xmlns:a16="http://schemas.microsoft.com/office/drawing/2014/main" id="{C1B23BBF-719E-0842-7549-0C69150BD1A9}"/>
              </a:ext>
            </a:extLst>
          </p:cNvPr>
          <p:cNvSpPr>
            <a:spLocks noGrp="1" noChangeArrowheads="1"/>
          </p:cNvSpPr>
          <p:nvPr>
            <p:ph type="body" idx="1"/>
          </p:nvPr>
        </p:nvSpPr>
        <p:spPr>
          <a:xfrm>
            <a:off x="679450" y="4718050"/>
            <a:ext cx="5438775" cy="44656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6725775E-64AD-0F47-0006-4831021C00A8}"/>
              </a:ext>
            </a:extLst>
          </p:cNvPr>
          <p:cNvSpPr>
            <a:spLocks noRot="1" noChangeArrowheads="1" noTextEdit="1"/>
          </p:cNvSpPr>
          <p:nvPr>
            <p:ph type="sldImg"/>
          </p:nvPr>
        </p:nvSpPr>
        <p:spPr>
          <a:xfrm>
            <a:off x="919163" y="744538"/>
            <a:ext cx="4960937" cy="3722687"/>
          </a:xfrm>
          <a:ln/>
        </p:spPr>
      </p:sp>
      <p:sp>
        <p:nvSpPr>
          <p:cNvPr id="44035" name="Rectangle 3">
            <a:extLst>
              <a:ext uri="{FF2B5EF4-FFF2-40B4-BE49-F238E27FC236}">
                <a16:creationId xmlns:a16="http://schemas.microsoft.com/office/drawing/2014/main" id="{ED62581B-7BC9-B977-CFE0-36C0E41161A7}"/>
              </a:ext>
            </a:extLst>
          </p:cNvPr>
          <p:cNvSpPr>
            <a:spLocks noGrp="1" noChangeArrowheads="1"/>
          </p:cNvSpPr>
          <p:nvPr>
            <p:ph type="body" idx="1"/>
          </p:nvPr>
        </p:nvSpPr>
        <p:spPr>
          <a:xfrm>
            <a:off x="679450" y="4716463"/>
            <a:ext cx="5438775"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6" tIns="45635" rIns="91266" bIns="45635"/>
          <a:lstStyle/>
          <a:p>
            <a:pPr eaLnBrk="1" hangingPunct="1">
              <a:spcBef>
                <a:spcPct val="0"/>
              </a:spcBef>
            </a:pPr>
            <a:endParaRPr lang="zh-TW" altLang="en-US">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C4B3CD56-9204-B0AA-B742-FD7699DFCA9B}"/>
              </a:ext>
            </a:extLst>
          </p:cNvPr>
          <p:cNvSpPr txBox="1">
            <a:spLocks noGrp="1" noChangeArrowheads="1"/>
          </p:cNvSpPr>
          <p:nvPr/>
        </p:nvSpPr>
        <p:spPr bwMode="auto">
          <a:xfrm>
            <a:off x="3852863" y="9431338"/>
            <a:ext cx="294481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26" tIns="45623" rIns="91226" bIns="45623" anchor="b"/>
          <a:lstStyle>
            <a:lvl1pPr defTabSz="903288">
              <a:spcBef>
                <a:spcPct val="30000"/>
              </a:spcBef>
              <a:defRPr kumimoji="1" sz="1400">
                <a:solidFill>
                  <a:schemeClr val="tx1"/>
                </a:solidFill>
                <a:latin typeface="Arial" panose="020B0604020202020204" pitchFamily="34" charset="0"/>
                <a:ea typeface="標楷體" panose="03000509000000000000" pitchFamily="65" charset="-120"/>
              </a:defRPr>
            </a:lvl1pPr>
            <a:lvl2pPr marL="742950" indent="-285750" defTabSz="903288">
              <a:spcBef>
                <a:spcPct val="30000"/>
              </a:spcBef>
              <a:buAutoNum type="arabicParenR"/>
              <a:defRPr kumimoji="1" sz="1400">
                <a:solidFill>
                  <a:schemeClr val="tx1"/>
                </a:solidFill>
                <a:latin typeface="Arial" panose="020B0604020202020204" pitchFamily="34" charset="0"/>
                <a:ea typeface="標楷體" panose="03000509000000000000" pitchFamily="65" charset="-120"/>
              </a:defRPr>
            </a:lvl2pPr>
            <a:lvl3pPr marL="1143000" indent="-228600" defTabSz="903288">
              <a:spcBef>
                <a:spcPct val="30000"/>
              </a:spcBef>
              <a:defRPr kumimoji="1" sz="1400">
                <a:solidFill>
                  <a:schemeClr val="tx1"/>
                </a:solidFill>
                <a:latin typeface="Arial" panose="020B0604020202020204" pitchFamily="34" charset="0"/>
                <a:ea typeface="標楷體" panose="03000509000000000000" pitchFamily="65" charset="-120"/>
              </a:defRPr>
            </a:lvl3pPr>
            <a:lvl4pPr marL="1600200" indent="-228600" defTabSz="903288">
              <a:spcBef>
                <a:spcPct val="30000"/>
              </a:spcBef>
              <a:defRPr kumimoji="1" sz="1400">
                <a:solidFill>
                  <a:schemeClr val="tx1"/>
                </a:solidFill>
                <a:latin typeface="Arial" panose="020B0604020202020204" pitchFamily="34" charset="0"/>
                <a:ea typeface="標楷體" panose="03000509000000000000" pitchFamily="65" charset="-120"/>
              </a:defRPr>
            </a:lvl4pPr>
            <a:lvl5pPr marL="2057400" indent="-228600" defTabSz="903288">
              <a:spcBef>
                <a:spcPct val="30000"/>
              </a:spcBef>
              <a:defRPr kumimoji="1" sz="1400">
                <a:solidFill>
                  <a:schemeClr val="tx1"/>
                </a:solidFill>
                <a:latin typeface="Arial" panose="020B0604020202020204" pitchFamily="34" charset="0"/>
                <a:ea typeface="標楷體" panose="03000509000000000000" pitchFamily="65" charset="-120"/>
              </a:defRPr>
            </a:lvl5pPr>
            <a:lvl6pPr marL="2514600" indent="-228600" defTabSz="903288" eaLnBrk="0" fontAlgn="base" hangingPunct="0">
              <a:spcBef>
                <a:spcPct val="30000"/>
              </a:spcBef>
              <a:spcAft>
                <a:spcPct val="0"/>
              </a:spcAft>
              <a:defRPr kumimoji="1" sz="1400">
                <a:solidFill>
                  <a:schemeClr val="tx1"/>
                </a:solidFill>
                <a:latin typeface="Arial" panose="020B0604020202020204" pitchFamily="34" charset="0"/>
                <a:ea typeface="標楷體" panose="03000509000000000000" pitchFamily="65" charset="-120"/>
              </a:defRPr>
            </a:lvl6pPr>
            <a:lvl7pPr marL="2971800" indent="-228600" defTabSz="903288" eaLnBrk="0" fontAlgn="base" hangingPunct="0">
              <a:spcBef>
                <a:spcPct val="30000"/>
              </a:spcBef>
              <a:spcAft>
                <a:spcPct val="0"/>
              </a:spcAft>
              <a:defRPr kumimoji="1" sz="1400">
                <a:solidFill>
                  <a:schemeClr val="tx1"/>
                </a:solidFill>
                <a:latin typeface="Arial" panose="020B0604020202020204" pitchFamily="34" charset="0"/>
                <a:ea typeface="標楷體" panose="03000509000000000000" pitchFamily="65" charset="-120"/>
              </a:defRPr>
            </a:lvl7pPr>
            <a:lvl8pPr marL="3429000" indent="-228600" defTabSz="903288" eaLnBrk="0" fontAlgn="base" hangingPunct="0">
              <a:spcBef>
                <a:spcPct val="30000"/>
              </a:spcBef>
              <a:spcAft>
                <a:spcPct val="0"/>
              </a:spcAft>
              <a:defRPr kumimoji="1" sz="1400">
                <a:solidFill>
                  <a:schemeClr val="tx1"/>
                </a:solidFill>
                <a:latin typeface="Arial" panose="020B0604020202020204" pitchFamily="34" charset="0"/>
                <a:ea typeface="標楷體" panose="03000509000000000000" pitchFamily="65" charset="-120"/>
              </a:defRPr>
            </a:lvl8pPr>
            <a:lvl9pPr marL="3886200" indent="-228600" defTabSz="903288" eaLnBrk="0" fontAlgn="base" hangingPunct="0">
              <a:spcBef>
                <a:spcPct val="30000"/>
              </a:spcBef>
              <a:spcAft>
                <a:spcPct val="0"/>
              </a:spcAft>
              <a:defRPr kumimoji="1" sz="1400">
                <a:solidFill>
                  <a:schemeClr val="tx1"/>
                </a:solidFill>
                <a:latin typeface="Arial" panose="020B0604020202020204" pitchFamily="34" charset="0"/>
                <a:ea typeface="標楷體" panose="03000509000000000000" pitchFamily="65" charset="-120"/>
              </a:defRPr>
            </a:lvl9pPr>
          </a:lstStyle>
          <a:p>
            <a:pPr algn="r" eaLnBrk="1" hangingPunct="1">
              <a:spcBef>
                <a:spcPct val="0"/>
              </a:spcBef>
            </a:pPr>
            <a:fld id="{F0C818C2-5497-4343-9944-0826A1262A21}" type="slidenum">
              <a:rPr lang="zh-TW" altLang="en-US" sz="1200" b="0">
                <a:latin typeface="Times New Roman" panose="02020603050405020304" pitchFamily="18" charset="0"/>
                <a:ea typeface="新細明體" panose="02020500000000000000" pitchFamily="18" charset="-120"/>
              </a:rPr>
              <a:pPr algn="r" eaLnBrk="1" hangingPunct="1">
                <a:spcBef>
                  <a:spcPct val="0"/>
                </a:spcBef>
              </a:pPr>
              <a:t>25</a:t>
            </a:fld>
            <a:endParaRPr lang="en-US" altLang="zh-TW" sz="1200" b="0">
              <a:latin typeface="Times New Roman" panose="02020603050405020304" pitchFamily="18" charset="0"/>
              <a:ea typeface="新細明體" panose="02020500000000000000" pitchFamily="18" charset="-120"/>
            </a:endParaRPr>
          </a:p>
        </p:txBody>
      </p:sp>
      <p:sp>
        <p:nvSpPr>
          <p:cNvPr id="48131" name="Rectangle 2">
            <a:extLst>
              <a:ext uri="{FF2B5EF4-FFF2-40B4-BE49-F238E27FC236}">
                <a16:creationId xmlns:a16="http://schemas.microsoft.com/office/drawing/2014/main" id="{513B2D81-70A4-A161-3B81-8E5E924175B3}"/>
              </a:ext>
            </a:extLst>
          </p:cNvPr>
          <p:cNvSpPr>
            <a:spLocks noGrp="1" noRot="1" noChangeAspect="1" noChangeArrowheads="1" noTextEdit="1"/>
          </p:cNvSpPr>
          <p:nvPr>
            <p:ph type="sldImg"/>
          </p:nvPr>
        </p:nvSpPr>
        <p:spPr>
          <a:xfrm>
            <a:off x="922338" y="742950"/>
            <a:ext cx="4965700" cy="3724275"/>
          </a:xfrm>
          <a:solidFill>
            <a:srgbClr val="FFFFFF"/>
          </a:solidFill>
          <a:ln/>
        </p:spPr>
      </p:sp>
      <p:sp>
        <p:nvSpPr>
          <p:cNvPr id="48132" name="Rectangle 3">
            <a:extLst>
              <a:ext uri="{FF2B5EF4-FFF2-40B4-BE49-F238E27FC236}">
                <a16:creationId xmlns:a16="http://schemas.microsoft.com/office/drawing/2014/main" id="{54B06A88-5043-A831-C6F6-75EAAE1611DB}"/>
              </a:ext>
            </a:extLst>
          </p:cNvPr>
          <p:cNvSpPr>
            <a:spLocks noGrp="1" noChangeArrowheads="1"/>
          </p:cNvSpPr>
          <p:nvPr>
            <p:ph type="body" idx="1"/>
          </p:nvPr>
        </p:nvSpPr>
        <p:spPr>
          <a:xfrm>
            <a:off x="904875" y="4719638"/>
            <a:ext cx="4987925" cy="4465637"/>
          </a:xfrm>
          <a:solidFill>
            <a:srgbClr val="FFFFFF"/>
          </a:solidFill>
          <a:ln>
            <a:solidFill>
              <a:srgbClr val="000000"/>
            </a:solidFill>
          </a:ln>
        </p:spPr>
        <p:txBody>
          <a:bodyPr lIns="90949" tIns="45471" rIns="90949" bIns="45471"/>
          <a:lstStyle/>
          <a:p>
            <a:endParaRPr lang="zh-TW" altLang="zh-TW">
              <a:latin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00A19693-6F7C-CD01-FBA1-50EEA3DA8BCE}"/>
              </a:ext>
            </a:extLst>
          </p:cNvPr>
          <p:cNvSpPr>
            <a:spLocks noRot="1" noChangeArrowheads="1" noTextEdit="1"/>
          </p:cNvSpPr>
          <p:nvPr>
            <p:ph type="sldImg"/>
          </p:nvPr>
        </p:nvSpPr>
        <p:spPr>
          <a:xfrm>
            <a:off x="919163" y="744538"/>
            <a:ext cx="4960937" cy="3722687"/>
          </a:xfrm>
          <a:ln/>
        </p:spPr>
      </p:sp>
      <p:sp>
        <p:nvSpPr>
          <p:cNvPr id="51203" name="Rectangle 3">
            <a:extLst>
              <a:ext uri="{FF2B5EF4-FFF2-40B4-BE49-F238E27FC236}">
                <a16:creationId xmlns:a16="http://schemas.microsoft.com/office/drawing/2014/main" id="{BBF28335-C0A4-31F1-8107-C37A8C94AE4A}"/>
              </a:ext>
            </a:extLst>
          </p:cNvPr>
          <p:cNvSpPr>
            <a:spLocks noGrp="1" noChangeArrowheads="1"/>
          </p:cNvSpPr>
          <p:nvPr>
            <p:ph type="body" idx="1"/>
          </p:nvPr>
        </p:nvSpPr>
        <p:spPr>
          <a:xfrm>
            <a:off x="679450" y="4716463"/>
            <a:ext cx="5438775"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6" tIns="45635" rIns="91266" bIns="45635"/>
          <a:lstStyle/>
          <a:p>
            <a:pPr eaLnBrk="1" hangingPunct="1">
              <a:spcBef>
                <a:spcPct val="0"/>
              </a:spcBef>
            </a:pPr>
            <a:endParaRPr lang="zh-TW" altLang="en-US">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D9839FFB-FFB5-EAB1-66CA-2704711E8973}"/>
              </a:ext>
            </a:extLst>
          </p:cNvPr>
          <p:cNvSpPr>
            <a:spLocks noRot="1" noChangeArrowheads="1" noTextEdit="1"/>
          </p:cNvSpPr>
          <p:nvPr>
            <p:ph type="sldImg"/>
          </p:nvPr>
        </p:nvSpPr>
        <p:spPr>
          <a:xfrm>
            <a:off x="919163" y="744538"/>
            <a:ext cx="4960937" cy="3722687"/>
          </a:xfrm>
          <a:ln/>
        </p:spPr>
      </p:sp>
      <p:sp>
        <p:nvSpPr>
          <p:cNvPr id="53251" name="Rectangle 3">
            <a:extLst>
              <a:ext uri="{FF2B5EF4-FFF2-40B4-BE49-F238E27FC236}">
                <a16:creationId xmlns:a16="http://schemas.microsoft.com/office/drawing/2014/main" id="{629E7FB2-0750-1EDA-63FB-A30B9027F287}"/>
              </a:ext>
            </a:extLst>
          </p:cNvPr>
          <p:cNvSpPr>
            <a:spLocks noGrp="1" noChangeArrowheads="1"/>
          </p:cNvSpPr>
          <p:nvPr>
            <p:ph type="body" idx="1"/>
          </p:nvPr>
        </p:nvSpPr>
        <p:spPr>
          <a:xfrm>
            <a:off x="679450" y="4716463"/>
            <a:ext cx="5438775"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6" tIns="45635" rIns="91266" bIns="45635"/>
          <a:lstStyle/>
          <a:p>
            <a:pPr eaLnBrk="1" hangingPunct="1">
              <a:spcBef>
                <a:spcPct val="0"/>
              </a:spcBef>
            </a:pPr>
            <a:endParaRPr lang="zh-TW" altLang="en-US">
              <a:latin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1ADC29D3-45DF-B483-93B6-5E1A3529637B}"/>
              </a:ext>
            </a:extLst>
          </p:cNvPr>
          <p:cNvSpPr>
            <a:spLocks noRot="1" noChangeArrowheads="1" noTextEdit="1"/>
          </p:cNvSpPr>
          <p:nvPr>
            <p:ph type="sldImg"/>
          </p:nvPr>
        </p:nvSpPr>
        <p:spPr>
          <a:xfrm>
            <a:off x="919163" y="744538"/>
            <a:ext cx="4960937" cy="3722687"/>
          </a:xfrm>
          <a:ln/>
        </p:spPr>
      </p:sp>
      <p:sp>
        <p:nvSpPr>
          <p:cNvPr id="55299" name="Rectangle 3">
            <a:extLst>
              <a:ext uri="{FF2B5EF4-FFF2-40B4-BE49-F238E27FC236}">
                <a16:creationId xmlns:a16="http://schemas.microsoft.com/office/drawing/2014/main" id="{D4C999CB-D84E-46CA-7B11-BE2EAF91A0EF}"/>
              </a:ext>
            </a:extLst>
          </p:cNvPr>
          <p:cNvSpPr>
            <a:spLocks noGrp="1" noChangeArrowheads="1"/>
          </p:cNvSpPr>
          <p:nvPr>
            <p:ph type="body" idx="1"/>
          </p:nvPr>
        </p:nvSpPr>
        <p:spPr>
          <a:xfrm>
            <a:off x="679450" y="4716463"/>
            <a:ext cx="5438775"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6" tIns="45635" rIns="91266" bIns="45635"/>
          <a:lstStyle/>
          <a:p>
            <a:pPr eaLnBrk="1" hangingPunct="1">
              <a:spcBef>
                <a:spcPct val="0"/>
              </a:spcBef>
            </a:pPr>
            <a:endParaRPr lang="zh-TW" altLang="en-US">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72D8F50B-70D7-0B9D-2A7B-A2D5B5C256C4}"/>
              </a:ext>
            </a:extLst>
          </p:cNvPr>
          <p:cNvSpPr>
            <a:spLocks noRot="1" noChangeArrowheads="1" noTextEdit="1"/>
          </p:cNvSpPr>
          <p:nvPr>
            <p:ph type="sldImg"/>
          </p:nvPr>
        </p:nvSpPr>
        <p:spPr>
          <a:xfrm>
            <a:off x="917575" y="744538"/>
            <a:ext cx="4964113" cy="3724275"/>
          </a:xfrm>
          <a:ln/>
        </p:spPr>
      </p:sp>
      <p:sp>
        <p:nvSpPr>
          <p:cNvPr id="58371" name="Rectangle 3">
            <a:extLst>
              <a:ext uri="{FF2B5EF4-FFF2-40B4-BE49-F238E27FC236}">
                <a16:creationId xmlns:a16="http://schemas.microsoft.com/office/drawing/2014/main" id="{00C4C021-54A3-B6CE-E03C-6557E38800A2}"/>
              </a:ext>
            </a:extLst>
          </p:cNvPr>
          <p:cNvSpPr>
            <a:spLocks noGrp="1" noChangeArrowheads="1"/>
          </p:cNvSpPr>
          <p:nvPr>
            <p:ph type="body" idx="1"/>
          </p:nvPr>
        </p:nvSpPr>
        <p:spPr>
          <a:xfrm>
            <a:off x="679450" y="4716463"/>
            <a:ext cx="5438775"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5" tIns="45622" rIns="91245" bIns="45622"/>
          <a:lstStyle/>
          <a:p>
            <a:pPr eaLnBrk="1" hangingPunct="1">
              <a:spcBef>
                <a:spcPct val="0"/>
              </a:spcBef>
            </a:pPr>
            <a:endParaRPr lang="zh-TW" altLang="en-US">
              <a:latin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E202EA39-0A25-F703-611F-E0EC27984343}"/>
              </a:ext>
            </a:extLst>
          </p:cNvPr>
          <p:cNvSpPr>
            <a:spLocks noRot="1" noChangeArrowheads="1" noTextEdit="1"/>
          </p:cNvSpPr>
          <p:nvPr>
            <p:ph type="sldImg"/>
          </p:nvPr>
        </p:nvSpPr>
        <p:spPr>
          <a:xfrm>
            <a:off x="917575" y="744538"/>
            <a:ext cx="4964113" cy="3724275"/>
          </a:xfrm>
          <a:ln/>
        </p:spPr>
      </p:sp>
      <p:sp>
        <p:nvSpPr>
          <p:cNvPr id="60419" name="Rectangle 3">
            <a:extLst>
              <a:ext uri="{FF2B5EF4-FFF2-40B4-BE49-F238E27FC236}">
                <a16:creationId xmlns:a16="http://schemas.microsoft.com/office/drawing/2014/main" id="{34A253B0-BBA9-24C0-B551-57CBA27D51AB}"/>
              </a:ext>
            </a:extLst>
          </p:cNvPr>
          <p:cNvSpPr>
            <a:spLocks noGrp="1" noChangeArrowheads="1"/>
          </p:cNvSpPr>
          <p:nvPr>
            <p:ph type="body" idx="1"/>
          </p:nvPr>
        </p:nvSpPr>
        <p:spPr>
          <a:xfrm>
            <a:off x="679450" y="4716463"/>
            <a:ext cx="5438775"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5" tIns="45622" rIns="91245" bIns="45622"/>
          <a:lstStyle/>
          <a:p>
            <a:pPr eaLnBrk="1" hangingPunct="1">
              <a:spcBef>
                <a:spcPct val="0"/>
              </a:spcBef>
            </a:pPr>
            <a:endParaRPr lang="zh-TW" altLang="en-US">
              <a:latin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32E48AF7-B78E-5925-3817-732357FDEDEE}"/>
              </a:ext>
            </a:extLst>
          </p:cNvPr>
          <p:cNvSpPr>
            <a:spLocks noRot="1" noChangeArrowheads="1" noTextEdit="1"/>
          </p:cNvSpPr>
          <p:nvPr>
            <p:ph type="sldImg"/>
          </p:nvPr>
        </p:nvSpPr>
        <p:spPr>
          <a:xfrm>
            <a:off x="919163" y="744538"/>
            <a:ext cx="4960937" cy="3722687"/>
          </a:xfrm>
          <a:ln/>
        </p:spPr>
      </p:sp>
      <p:sp>
        <p:nvSpPr>
          <p:cNvPr id="62467" name="Rectangle 3">
            <a:extLst>
              <a:ext uri="{FF2B5EF4-FFF2-40B4-BE49-F238E27FC236}">
                <a16:creationId xmlns:a16="http://schemas.microsoft.com/office/drawing/2014/main" id="{5932E9DE-AA3D-3B7E-6570-6FC3380A754B}"/>
              </a:ext>
            </a:extLst>
          </p:cNvPr>
          <p:cNvSpPr>
            <a:spLocks noGrp="1" noChangeArrowheads="1"/>
          </p:cNvSpPr>
          <p:nvPr>
            <p:ph type="body" idx="1"/>
          </p:nvPr>
        </p:nvSpPr>
        <p:spPr>
          <a:xfrm>
            <a:off x="679450" y="4716463"/>
            <a:ext cx="5438775"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6" tIns="45635" rIns="91266" bIns="45635"/>
          <a:lstStyle/>
          <a:p>
            <a:pPr eaLnBrk="1" hangingPunct="1">
              <a:spcBef>
                <a:spcPct val="0"/>
              </a:spcBef>
            </a:pPr>
            <a:endParaRPr lang="zh-TW" altLang="en-US">
              <a:latin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6C9F2422-7BEE-1F44-5989-9AEED998E65A}"/>
              </a:ext>
            </a:extLst>
          </p:cNvPr>
          <p:cNvSpPr>
            <a:spLocks noRot="1" noChangeArrowheads="1" noTextEdit="1"/>
          </p:cNvSpPr>
          <p:nvPr>
            <p:ph type="sldImg"/>
          </p:nvPr>
        </p:nvSpPr>
        <p:spPr>
          <a:xfrm>
            <a:off x="919163" y="744538"/>
            <a:ext cx="4960937" cy="3722687"/>
          </a:xfrm>
          <a:ln/>
        </p:spPr>
      </p:sp>
      <p:sp>
        <p:nvSpPr>
          <p:cNvPr id="64515" name="Rectangle 3">
            <a:extLst>
              <a:ext uri="{FF2B5EF4-FFF2-40B4-BE49-F238E27FC236}">
                <a16:creationId xmlns:a16="http://schemas.microsoft.com/office/drawing/2014/main" id="{BDBC04F7-807E-5358-4CA1-3D2D42CBFF0E}"/>
              </a:ext>
            </a:extLst>
          </p:cNvPr>
          <p:cNvSpPr>
            <a:spLocks noGrp="1" noChangeArrowheads="1"/>
          </p:cNvSpPr>
          <p:nvPr>
            <p:ph type="body" idx="1"/>
          </p:nvPr>
        </p:nvSpPr>
        <p:spPr>
          <a:xfrm>
            <a:off x="679450" y="4716463"/>
            <a:ext cx="5438775"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6" tIns="45635" rIns="91266" bIns="45635"/>
          <a:lstStyle/>
          <a:p>
            <a:pPr eaLnBrk="1" hangingPunct="1">
              <a:spcBef>
                <a:spcPct val="0"/>
              </a:spcBef>
            </a:pPr>
            <a:endParaRPr lang="zh-TW" altLang="en-US">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CFFC7085-3C7E-E571-1D5D-35C625C853A9}"/>
              </a:ext>
            </a:extLst>
          </p:cNvPr>
          <p:cNvSpPr>
            <a:spLocks noRot="1" noChangeArrowheads="1" noTextEdit="1"/>
          </p:cNvSpPr>
          <p:nvPr>
            <p:ph type="sldImg"/>
          </p:nvPr>
        </p:nvSpPr>
        <p:spPr>
          <a:xfrm>
            <a:off x="919163" y="744538"/>
            <a:ext cx="4960937" cy="3722687"/>
          </a:xfrm>
          <a:ln/>
        </p:spPr>
      </p:sp>
      <p:sp>
        <p:nvSpPr>
          <p:cNvPr id="66563" name="Rectangle 3">
            <a:extLst>
              <a:ext uri="{FF2B5EF4-FFF2-40B4-BE49-F238E27FC236}">
                <a16:creationId xmlns:a16="http://schemas.microsoft.com/office/drawing/2014/main" id="{97F69579-39D3-2191-8A89-F23BADB01DA2}"/>
              </a:ext>
            </a:extLst>
          </p:cNvPr>
          <p:cNvSpPr>
            <a:spLocks noGrp="1" noChangeArrowheads="1"/>
          </p:cNvSpPr>
          <p:nvPr>
            <p:ph type="body" idx="1"/>
          </p:nvPr>
        </p:nvSpPr>
        <p:spPr>
          <a:xfrm>
            <a:off x="679450" y="4716463"/>
            <a:ext cx="5438775"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6" tIns="45635" rIns="91266" bIns="45635"/>
          <a:lstStyle/>
          <a:p>
            <a:pPr eaLnBrk="1" hangingPunct="1">
              <a:spcBef>
                <a:spcPct val="0"/>
              </a:spcBef>
            </a:pPr>
            <a:endParaRPr lang="zh-TW"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標題投影片">
    <p:spTree>
      <p:nvGrpSpPr>
        <p:cNvPr id="1" name=""/>
        <p:cNvGrpSpPr/>
        <p:nvPr/>
      </p:nvGrpSpPr>
      <p:grpSpPr>
        <a:xfrm>
          <a:off x="0" y="0"/>
          <a:ext cx="0" cy="0"/>
          <a:chOff x="0" y="0"/>
          <a:chExt cx="0" cy="0"/>
        </a:xfrm>
      </p:grpSpPr>
      <p:pic>
        <p:nvPicPr>
          <p:cNvPr id="2" name="Picture 13" descr="署底(白透)">
            <a:extLst>
              <a:ext uri="{FF2B5EF4-FFF2-40B4-BE49-F238E27FC236}">
                <a16:creationId xmlns:a16="http://schemas.microsoft.com/office/drawing/2014/main" id="{C55ECBE8-8FA2-0B6D-6BA6-9A2D9277290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b="-23189"/>
          <a:stretch>
            <a:fillRect/>
          </a:stretch>
        </p:blipFill>
        <p:spPr bwMode="auto">
          <a:xfrm>
            <a:off x="0" y="404813"/>
            <a:ext cx="9144000" cy="496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5">
            <a:extLst>
              <a:ext uri="{FF2B5EF4-FFF2-40B4-BE49-F238E27FC236}">
                <a16:creationId xmlns:a16="http://schemas.microsoft.com/office/drawing/2014/main" id="{AF8F1504-468E-1BDC-A47D-2141FD0D7F2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23850" y="152400"/>
            <a:ext cx="701675"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a:extLst>
              <a:ext uri="{FF2B5EF4-FFF2-40B4-BE49-F238E27FC236}">
                <a16:creationId xmlns:a16="http://schemas.microsoft.com/office/drawing/2014/main" id="{3D44B859-8018-1996-181A-15215113E52E}"/>
              </a:ext>
            </a:extLst>
          </p:cNvPr>
          <p:cNvSpPr txBox="1">
            <a:spLocks noChangeArrowheads="1"/>
          </p:cNvSpPr>
          <p:nvPr userDrawn="1"/>
        </p:nvSpPr>
        <p:spPr bwMode="auto">
          <a:xfrm>
            <a:off x="971550" y="333375"/>
            <a:ext cx="1873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defRPr kumimoji="1" sz="5400" b="1">
                <a:solidFill>
                  <a:schemeClr val="tx1"/>
                </a:solidFill>
                <a:latin typeface="Arial" panose="020B0604020202020204" pitchFamily="34" charset="0"/>
                <a:ea typeface="華康中圓體" pitchFamily="49" charset="-120"/>
              </a:defRPr>
            </a:lvl1pPr>
            <a:lvl2pPr marL="742950" indent="-285750">
              <a:spcBef>
                <a:spcPct val="50000"/>
              </a:spcBef>
              <a:defRPr kumimoji="1" sz="5400" b="1">
                <a:solidFill>
                  <a:schemeClr val="tx1"/>
                </a:solidFill>
                <a:latin typeface="Arial" panose="020B0604020202020204" pitchFamily="34" charset="0"/>
                <a:ea typeface="華康中圓體" pitchFamily="49" charset="-120"/>
              </a:defRPr>
            </a:lvl2pPr>
            <a:lvl3pPr marL="1143000" indent="-228600">
              <a:spcBef>
                <a:spcPct val="50000"/>
              </a:spcBef>
              <a:defRPr kumimoji="1" sz="5400" b="1">
                <a:solidFill>
                  <a:schemeClr val="tx1"/>
                </a:solidFill>
                <a:latin typeface="Arial" panose="020B0604020202020204" pitchFamily="34" charset="0"/>
                <a:ea typeface="華康中圓體" pitchFamily="49" charset="-120"/>
              </a:defRPr>
            </a:lvl3pPr>
            <a:lvl4pPr marL="1600200" indent="-228600">
              <a:spcBef>
                <a:spcPct val="50000"/>
              </a:spcBef>
              <a:defRPr kumimoji="1" sz="5400" b="1">
                <a:solidFill>
                  <a:schemeClr val="tx1"/>
                </a:solidFill>
                <a:latin typeface="Arial" panose="020B0604020202020204" pitchFamily="34" charset="0"/>
                <a:ea typeface="華康中圓體" pitchFamily="49" charset="-120"/>
              </a:defRPr>
            </a:lvl4pPr>
            <a:lvl5pPr marL="2057400" indent="-228600">
              <a:spcBef>
                <a:spcPct val="50000"/>
              </a:spcBef>
              <a:defRPr kumimoji="1" sz="5400" b="1">
                <a:solidFill>
                  <a:schemeClr val="tx1"/>
                </a:solidFill>
                <a:latin typeface="Arial" panose="020B0604020202020204" pitchFamily="34" charset="0"/>
                <a:ea typeface="華康中圓體" pitchFamily="49" charset="-120"/>
              </a:defRPr>
            </a:lvl5pPr>
            <a:lvl6pPr marL="25146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6pPr>
            <a:lvl7pPr marL="29718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7pPr>
            <a:lvl8pPr marL="34290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8pPr>
            <a:lvl9pPr marL="38862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9pPr>
          </a:lstStyle>
          <a:p>
            <a:pPr eaLnBrk="1" hangingPunct="1"/>
            <a:r>
              <a:rPr lang="zh-TW" altLang="en-US" sz="1400">
                <a:latin typeface="Times New Roman" panose="02020603050405020304" pitchFamily="18" charset="0"/>
              </a:rPr>
              <a:t>行政院衛生署</a:t>
            </a:r>
          </a:p>
        </p:txBody>
      </p:sp>
      <p:sp>
        <p:nvSpPr>
          <p:cNvPr id="212996" name="Rectangle 2"/>
          <p:cNvSpPr>
            <a:spLocks noGrp="1" noChangeArrowheads="1"/>
          </p:cNvSpPr>
          <p:nvPr>
            <p:ph type="ctrTitle"/>
          </p:nvPr>
        </p:nvSpPr>
        <p:spPr>
          <a:xfrm>
            <a:off x="685800" y="2130425"/>
            <a:ext cx="7772400" cy="1470025"/>
          </a:xfrm>
        </p:spPr>
        <p:txBody>
          <a:bodyPr/>
          <a:lstStyle>
            <a:lvl1pPr>
              <a:defRPr smtClean="0">
                <a:solidFill>
                  <a:srgbClr val="333399"/>
                </a:solidFill>
              </a:defRPr>
            </a:lvl1pPr>
          </a:lstStyle>
          <a:p>
            <a:r>
              <a:rPr lang="zh-TW" altLang="en-US"/>
              <a:t>按一下以編輯母片標題樣式</a:t>
            </a:r>
          </a:p>
        </p:txBody>
      </p:sp>
      <p:sp>
        <p:nvSpPr>
          <p:cNvPr id="212997" name="Rectangle 3"/>
          <p:cNvSpPr>
            <a:spLocks noGrp="1" noChangeArrowheads="1"/>
          </p:cNvSpPr>
          <p:nvPr>
            <p:ph type="subTitle" idx="1"/>
          </p:nvPr>
        </p:nvSpPr>
        <p:spPr>
          <a:xfrm>
            <a:off x="1371600" y="3886200"/>
            <a:ext cx="6400800" cy="1752600"/>
          </a:xfrm>
        </p:spPr>
        <p:txBody>
          <a:bodyPr/>
          <a:lstStyle>
            <a:lvl1pPr marL="0" indent="0" algn="ctr">
              <a:buFontTx/>
              <a:buNone/>
              <a:defRPr smtClean="0">
                <a:solidFill>
                  <a:srgbClr val="333399"/>
                </a:solidFill>
                <a:ea typeface="華康粗圓體" pitchFamily="49" charset="-120"/>
              </a:defRPr>
            </a:lvl1pPr>
          </a:lstStyle>
          <a:p>
            <a:r>
              <a:rPr lang="zh-TW" altLang="en-US"/>
              <a:t>按一下以編輯母片副標題樣式</a:t>
            </a:r>
          </a:p>
        </p:txBody>
      </p:sp>
      <p:sp>
        <p:nvSpPr>
          <p:cNvPr id="5" name="Rectangle 4">
            <a:extLst>
              <a:ext uri="{FF2B5EF4-FFF2-40B4-BE49-F238E27FC236}">
                <a16:creationId xmlns:a16="http://schemas.microsoft.com/office/drawing/2014/main" id="{D92DDA8A-9247-D90C-A3DA-133AFCEE62E2}"/>
              </a:ext>
            </a:extLst>
          </p:cNvPr>
          <p:cNvSpPr>
            <a:spLocks noGrp="1" noChangeArrowheads="1"/>
          </p:cNvSpPr>
          <p:nvPr>
            <p:ph type="dt" sz="half" idx="10"/>
          </p:nvPr>
        </p:nvSpPr>
        <p:spPr/>
        <p:txBody>
          <a:bodyPr/>
          <a:lstStyle>
            <a:lvl1pPr>
              <a:defRPr/>
            </a:lvl1pPr>
          </a:lstStyle>
          <a:p>
            <a:pPr>
              <a:defRPr/>
            </a:pPr>
            <a:fld id="{2BBEF7EF-1981-4157-9EBC-DF0CE48240B4}" type="datetime1">
              <a:rPr lang="zh-TW" altLang="en-US"/>
              <a:pPr>
                <a:defRPr/>
              </a:pPr>
              <a:t>2026/4/2</a:t>
            </a:fld>
            <a:endParaRPr lang="en-US" altLang="zh-TW"/>
          </a:p>
        </p:txBody>
      </p:sp>
      <p:sp>
        <p:nvSpPr>
          <p:cNvPr id="6" name="Rectangle 5">
            <a:extLst>
              <a:ext uri="{FF2B5EF4-FFF2-40B4-BE49-F238E27FC236}">
                <a16:creationId xmlns:a16="http://schemas.microsoft.com/office/drawing/2014/main" id="{1A94A305-BD67-6168-40A0-360F939B12C9}"/>
              </a:ext>
            </a:extLst>
          </p:cNvPr>
          <p:cNvSpPr>
            <a:spLocks noGrp="1" noChangeArrowheads="1"/>
          </p:cNvSpPr>
          <p:nvPr>
            <p:ph type="ftr" sz="quarter" idx="11"/>
          </p:nvPr>
        </p:nvSpPr>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D2B0698D-F86C-3FC4-60BF-980EBBE651A2}"/>
              </a:ext>
            </a:extLst>
          </p:cNvPr>
          <p:cNvSpPr>
            <a:spLocks noGrp="1" noChangeArrowheads="1"/>
          </p:cNvSpPr>
          <p:nvPr>
            <p:ph type="sldNum" sz="quarter" idx="12"/>
          </p:nvPr>
        </p:nvSpPr>
        <p:spPr>
          <a:xfrm>
            <a:off x="6705600" y="6245225"/>
            <a:ext cx="2133600" cy="476250"/>
          </a:xfrm>
        </p:spPr>
        <p:txBody>
          <a:bodyPr/>
          <a:lstStyle>
            <a:lvl1pPr>
              <a:defRPr smtClean="0"/>
            </a:lvl1pPr>
          </a:lstStyle>
          <a:p>
            <a:pPr>
              <a:defRPr/>
            </a:pPr>
            <a:fld id="{5F84EABF-2609-42D3-AE79-5E2E45FE0AD8}" type="slidenum">
              <a:rPr lang="en-US" altLang="zh-TW"/>
              <a:pPr>
                <a:defRPr/>
              </a:pPr>
              <a:t>‹#›</a:t>
            </a:fld>
            <a:endParaRPr lang="en-US" altLang="zh-TW"/>
          </a:p>
        </p:txBody>
      </p:sp>
    </p:spTree>
    <p:extLst>
      <p:ext uri="{BB962C8B-B14F-4D97-AF65-F5344CB8AC3E}">
        <p14:creationId xmlns:p14="http://schemas.microsoft.com/office/powerpoint/2010/main" val="1776238101"/>
      </p:ext>
    </p:extLst>
  </p:cSld>
  <p:clrMapOvr>
    <a:masterClrMapping/>
  </p:clrMapOvr>
  <p:transition/>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pic>
        <p:nvPicPr>
          <p:cNvPr id="2" name="Picture 13" descr="署底(白透)">
            <a:extLst>
              <a:ext uri="{FF2B5EF4-FFF2-40B4-BE49-F238E27FC236}">
                <a16:creationId xmlns:a16="http://schemas.microsoft.com/office/drawing/2014/main" id="{CCA80185-1822-956A-FA2C-BC0600CD273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b="-23189"/>
          <a:stretch>
            <a:fillRect/>
          </a:stretch>
        </p:blipFill>
        <p:spPr bwMode="auto">
          <a:xfrm>
            <a:off x="0" y="404813"/>
            <a:ext cx="9144000" cy="496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5">
            <a:extLst>
              <a:ext uri="{FF2B5EF4-FFF2-40B4-BE49-F238E27FC236}">
                <a16:creationId xmlns:a16="http://schemas.microsoft.com/office/drawing/2014/main" id="{C62E46D9-9190-3F3B-2976-6100F45A3B5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23850" y="152400"/>
            <a:ext cx="701675"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10">
            <a:extLst>
              <a:ext uri="{FF2B5EF4-FFF2-40B4-BE49-F238E27FC236}">
                <a16:creationId xmlns:a16="http://schemas.microsoft.com/office/drawing/2014/main" id="{CF8A0AC2-8490-DBF4-4708-FE33D6E9F66A}"/>
              </a:ext>
            </a:extLst>
          </p:cNvPr>
          <p:cNvSpPr txBox="1">
            <a:spLocks noChangeArrowheads="1"/>
          </p:cNvSpPr>
          <p:nvPr userDrawn="1"/>
        </p:nvSpPr>
        <p:spPr bwMode="auto">
          <a:xfrm>
            <a:off x="971550" y="333375"/>
            <a:ext cx="1873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defRPr kumimoji="1" sz="5400" b="1">
                <a:solidFill>
                  <a:schemeClr val="tx1"/>
                </a:solidFill>
                <a:latin typeface="Arial" panose="020B0604020202020204" pitchFamily="34" charset="0"/>
                <a:ea typeface="華康中圓體" pitchFamily="49" charset="-120"/>
              </a:defRPr>
            </a:lvl1pPr>
            <a:lvl2pPr marL="742950" indent="-285750">
              <a:spcBef>
                <a:spcPct val="50000"/>
              </a:spcBef>
              <a:defRPr kumimoji="1" sz="5400" b="1">
                <a:solidFill>
                  <a:schemeClr val="tx1"/>
                </a:solidFill>
                <a:latin typeface="Arial" panose="020B0604020202020204" pitchFamily="34" charset="0"/>
                <a:ea typeface="華康中圓體" pitchFamily="49" charset="-120"/>
              </a:defRPr>
            </a:lvl2pPr>
            <a:lvl3pPr marL="1143000" indent="-228600">
              <a:spcBef>
                <a:spcPct val="50000"/>
              </a:spcBef>
              <a:defRPr kumimoji="1" sz="5400" b="1">
                <a:solidFill>
                  <a:schemeClr val="tx1"/>
                </a:solidFill>
                <a:latin typeface="Arial" panose="020B0604020202020204" pitchFamily="34" charset="0"/>
                <a:ea typeface="華康中圓體" pitchFamily="49" charset="-120"/>
              </a:defRPr>
            </a:lvl3pPr>
            <a:lvl4pPr marL="1600200" indent="-228600">
              <a:spcBef>
                <a:spcPct val="50000"/>
              </a:spcBef>
              <a:defRPr kumimoji="1" sz="5400" b="1">
                <a:solidFill>
                  <a:schemeClr val="tx1"/>
                </a:solidFill>
                <a:latin typeface="Arial" panose="020B0604020202020204" pitchFamily="34" charset="0"/>
                <a:ea typeface="華康中圓體" pitchFamily="49" charset="-120"/>
              </a:defRPr>
            </a:lvl4pPr>
            <a:lvl5pPr marL="2057400" indent="-228600">
              <a:spcBef>
                <a:spcPct val="50000"/>
              </a:spcBef>
              <a:defRPr kumimoji="1" sz="5400" b="1">
                <a:solidFill>
                  <a:schemeClr val="tx1"/>
                </a:solidFill>
                <a:latin typeface="Arial" panose="020B0604020202020204" pitchFamily="34" charset="0"/>
                <a:ea typeface="華康中圓體" pitchFamily="49" charset="-120"/>
              </a:defRPr>
            </a:lvl5pPr>
            <a:lvl6pPr marL="25146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6pPr>
            <a:lvl7pPr marL="29718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7pPr>
            <a:lvl8pPr marL="34290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8pPr>
            <a:lvl9pPr marL="38862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9pPr>
          </a:lstStyle>
          <a:p>
            <a:pPr eaLnBrk="1" hangingPunct="1"/>
            <a:r>
              <a:rPr lang="zh-TW" altLang="en-US" sz="1400">
                <a:latin typeface="Times New Roman" panose="02020603050405020304" pitchFamily="18" charset="0"/>
              </a:rPr>
              <a:t>行政院衛生署</a:t>
            </a:r>
          </a:p>
        </p:txBody>
      </p:sp>
      <p:sp>
        <p:nvSpPr>
          <p:cNvPr id="121858" name="Rectangle 2"/>
          <p:cNvSpPr>
            <a:spLocks noGrp="1" noChangeArrowheads="1"/>
          </p:cNvSpPr>
          <p:nvPr>
            <p:ph type="ctrTitle"/>
          </p:nvPr>
        </p:nvSpPr>
        <p:spPr>
          <a:xfrm>
            <a:off x="685800" y="2130425"/>
            <a:ext cx="7772400" cy="1470025"/>
          </a:xfrm>
        </p:spPr>
        <p:txBody>
          <a:bodyPr/>
          <a:lstStyle>
            <a:lvl1pPr>
              <a:defRPr b="0">
                <a:latin typeface="Arial Black" pitchFamily="34" charset="0"/>
              </a:defRPr>
            </a:lvl1pPr>
          </a:lstStyle>
          <a:p>
            <a:r>
              <a:rPr lang="zh-TW" altLang="en-US"/>
              <a:t>按一下以編輯母片標題樣式</a:t>
            </a:r>
          </a:p>
        </p:txBody>
      </p:sp>
      <p:sp>
        <p:nvSpPr>
          <p:cNvPr id="121859" name="Rectangle 3"/>
          <p:cNvSpPr>
            <a:spLocks noGrp="1" noChangeArrowheads="1"/>
          </p:cNvSpPr>
          <p:nvPr>
            <p:ph type="subTitle" idx="1"/>
          </p:nvPr>
        </p:nvSpPr>
        <p:spPr>
          <a:xfrm>
            <a:off x="1371600" y="3886200"/>
            <a:ext cx="6400800" cy="1752600"/>
          </a:xfrm>
        </p:spPr>
        <p:txBody>
          <a:bodyPr/>
          <a:lstStyle>
            <a:lvl1pPr marL="0" indent="0" algn="ctr">
              <a:buFontTx/>
              <a:buNone/>
              <a:defRPr>
                <a:latin typeface="Arial Black" pitchFamily="34" charset="0"/>
              </a:defRPr>
            </a:lvl1pPr>
          </a:lstStyle>
          <a:p>
            <a:r>
              <a:rPr lang="zh-TW" altLang="en-US"/>
              <a:t>按一下以編輯母片副標題樣式</a:t>
            </a:r>
          </a:p>
        </p:txBody>
      </p:sp>
      <p:sp>
        <p:nvSpPr>
          <p:cNvPr id="5" name="Rectangle 4">
            <a:extLst>
              <a:ext uri="{FF2B5EF4-FFF2-40B4-BE49-F238E27FC236}">
                <a16:creationId xmlns:a16="http://schemas.microsoft.com/office/drawing/2014/main" id="{647A5E97-2C42-C5FB-7F4F-56CCE525DB89}"/>
              </a:ext>
            </a:extLst>
          </p:cNvPr>
          <p:cNvSpPr>
            <a:spLocks noGrp="1" noChangeArrowheads="1"/>
          </p:cNvSpPr>
          <p:nvPr>
            <p:ph type="dt" sz="half" idx="10"/>
          </p:nvPr>
        </p:nvSpPr>
        <p:spPr/>
        <p:txBody>
          <a:bodyPr/>
          <a:lstStyle>
            <a:lvl1pPr>
              <a:defRPr/>
            </a:lvl1pPr>
          </a:lstStyle>
          <a:p>
            <a:pPr>
              <a:defRPr/>
            </a:pPr>
            <a:fld id="{EAA920B1-7403-4D31-96A9-6F3F5E83DA73}" type="datetime1">
              <a:rPr lang="zh-TW" altLang="en-US"/>
              <a:pPr>
                <a:defRPr/>
              </a:pPr>
              <a:t>2026/4/2</a:t>
            </a:fld>
            <a:endParaRPr lang="en-US" altLang="zh-TW"/>
          </a:p>
        </p:txBody>
      </p:sp>
      <p:sp>
        <p:nvSpPr>
          <p:cNvPr id="6" name="Rectangle 5">
            <a:extLst>
              <a:ext uri="{FF2B5EF4-FFF2-40B4-BE49-F238E27FC236}">
                <a16:creationId xmlns:a16="http://schemas.microsoft.com/office/drawing/2014/main" id="{0134236B-5F83-0DF9-7C09-5744ACDEE563}"/>
              </a:ext>
            </a:extLst>
          </p:cNvPr>
          <p:cNvSpPr>
            <a:spLocks noGrp="1" noChangeArrowheads="1"/>
          </p:cNvSpPr>
          <p:nvPr>
            <p:ph type="ftr" sz="quarter" idx="11"/>
          </p:nvPr>
        </p:nvSpPr>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F3A498A2-3912-2995-2060-5B240989F80F}"/>
              </a:ext>
            </a:extLst>
          </p:cNvPr>
          <p:cNvSpPr>
            <a:spLocks noGrp="1" noChangeArrowheads="1"/>
          </p:cNvSpPr>
          <p:nvPr>
            <p:ph type="sldNum" sz="quarter" idx="12"/>
          </p:nvPr>
        </p:nvSpPr>
        <p:spPr>
          <a:xfrm>
            <a:off x="6794500" y="6229350"/>
            <a:ext cx="2133600" cy="476250"/>
          </a:xfrm>
        </p:spPr>
        <p:txBody>
          <a:bodyPr/>
          <a:lstStyle>
            <a:lvl1pPr>
              <a:defRPr smtClean="0"/>
            </a:lvl1pPr>
          </a:lstStyle>
          <a:p>
            <a:pPr>
              <a:defRPr/>
            </a:pPr>
            <a:fld id="{98487BEC-FB75-4E8D-96E0-20DBB6383143}" type="slidenum">
              <a:rPr lang="en-US" altLang="zh-TW"/>
              <a:pPr>
                <a:defRPr/>
              </a:pPr>
              <a:t>‹#›</a:t>
            </a:fld>
            <a:endParaRPr lang="en-US" altLang="zh-TW"/>
          </a:p>
        </p:txBody>
      </p:sp>
    </p:spTree>
    <p:extLst>
      <p:ext uri="{BB962C8B-B14F-4D97-AF65-F5344CB8AC3E}">
        <p14:creationId xmlns:p14="http://schemas.microsoft.com/office/powerpoint/2010/main" val="3831762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a:extLst>
              <a:ext uri="{FF2B5EF4-FFF2-40B4-BE49-F238E27FC236}">
                <a16:creationId xmlns:a16="http://schemas.microsoft.com/office/drawing/2014/main" id="{C467FFB0-B5B6-4811-8682-FE6F6A08495C}"/>
              </a:ext>
            </a:extLst>
          </p:cNvPr>
          <p:cNvSpPr>
            <a:spLocks noGrp="1" noChangeArrowheads="1"/>
          </p:cNvSpPr>
          <p:nvPr>
            <p:ph type="dt" sz="half" idx="10"/>
          </p:nvPr>
        </p:nvSpPr>
        <p:spPr>
          <a:ln/>
        </p:spPr>
        <p:txBody>
          <a:bodyPr/>
          <a:lstStyle>
            <a:lvl1pPr>
              <a:defRPr/>
            </a:lvl1pPr>
          </a:lstStyle>
          <a:p>
            <a:pPr>
              <a:defRPr/>
            </a:pPr>
            <a:fld id="{F2894FAA-070E-4FF7-B183-CE671A73CAB1}"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E8676219-375D-4753-88F6-A9AD9550F662}"/>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CE38A18C-EF13-5ED5-7C57-85701FD74805}"/>
              </a:ext>
            </a:extLst>
          </p:cNvPr>
          <p:cNvSpPr>
            <a:spLocks noGrp="1" noChangeArrowheads="1"/>
          </p:cNvSpPr>
          <p:nvPr>
            <p:ph type="sldNum" sz="quarter" idx="12"/>
          </p:nvPr>
        </p:nvSpPr>
        <p:spPr>
          <a:ln/>
        </p:spPr>
        <p:txBody>
          <a:bodyPr/>
          <a:lstStyle>
            <a:lvl1pPr>
              <a:defRPr/>
            </a:lvl1pPr>
          </a:lstStyle>
          <a:p>
            <a:pPr>
              <a:defRPr/>
            </a:pPr>
            <a:fld id="{5618B60B-A686-47DA-B8C1-73CD827A998A}" type="slidenum">
              <a:rPr lang="en-US" altLang="zh-TW"/>
              <a:pPr>
                <a:defRPr/>
              </a:pPr>
              <a:t>‹#›</a:t>
            </a:fld>
            <a:endParaRPr lang="en-US" altLang="zh-TW"/>
          </a:p>
        </p:txBody>
      </p:sp>
    </p:spTree>
    <p:extLst>
      <p:ext uri="{BB962C8B-B14F-4D97-AF65-F5344CB8AC3E}">
        <p14:creationId xmlns:p14="http://schemas.microsoft.com/office/powerpoint/2010/main" val="2820487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a:extLst>
              <a:ext uri="{FF2B5EF4-FFF2-40B4-BE49-F238E27FC236}">
                <a16:creationId xmlns:a16="http://schemas.microsoft.com/office/drawing/2014/main" id="{4587DA48-F892-DC92-AB6A-E96EB464D9EA}"/>
              </a:ext>
            </a:extLst>
          </p:cNvPr>
          <p:cNvSpPr>
            <a:spLocks noGrp="1" noChangeArrowheads="1"/>
          </p:cNvSpPr>
          <p:nvPr>
            <p:ph type="dt" sz="half" idx="10"/>
          </p:nvPr>
        </p:nvSpPr>
        <p:spPr>
          <a:ln/>
        </p:spPr>
        <p:txBody>
          <a:bodyPr/>
          <a:lstStyle>
            <a:lvl1pPr>
              <a:defRPr/>
            </a:lvl1pPr>
          </a:lstStyle>
          <a:p>
            <a:pPr>
              <a:defRPr/>
            </a:pPr>
            <a:fld id="{3BBC3F2D-2C46-4C1E-A458-7309B1B3E27A}"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EE2B8D46-893D-18C0-5AB1-163E5A656CC6}"/>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1D613F5C-98DB-3BFA-2F6D-5131DB161411}"/>
              </a:ext>
            </a:extLst>
          </p:cNvPr>
          <p:cNvSpPr>
            <a:spLocks noGrp="1" noChangeArrowheads="1"/>
          </p:cNvSpPr>
          <p:nvPr>
            <p:ph type="sldNum" sz="quarter" idx="12"/>
          </p:nvPr>
        </p:nvSpPr>
        <p:spPr>
          <a:ln/>
        </p:spPr>
        <p:txBody>
          <a:bodyPr/>
          <a:lstStyle>
            <a:lvl1pPr>
              <a:defRPr/>
            </a:lvl1pPr>
          </a:lstStyle>
          <a:p>
            <a:pPr>
              <a:defRPr/>
            </a:pPr>
            <a:fld id="{3139634F-C6D9-421C-87C6-383446AAFDC2}" type="slidenum">
              <a:rPr lang="en-US" altLang="zh-TW"/>
              <a:pPr>
                <a:defRPr/>
              </a:pPr>
              <a:t>‹#›</a:t>
            </a:fld>
            <a:endParaRPr lang="en-US" altLang="zh-TW"/>
          </a:p>
        </p:txBody>
      </p:sp>
    </p:spTree>
    <p:extLst>
      <p:ext uri="{BB962C8B-B14F-4D97-AF65-F5344CB8AC3E}">
        <p14:creationId xmlns:p14="http://schemas.microsoft.com/office/powerpoint/2010/main" val="480285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844675"/>
            <a:ext cx="4038600" cy="4281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844675"/>
            <a:ext cx="4038600" cy="4281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a:extLst>
              <a:ext uri="{FF2B5EF4-FFF2-40B4-BE49-F238E27FC236}">
                <a16:creationId xmlns:a16="http://schemas.microsoft.com/office/drawing/2014/main" id="{8607146D-F89C-5C14-B7E7-7A4855BDD1CC}"/>
              </a:ext>
            </a:extLst>
          </p:cNvPr>
          <p:cNvSpPr>
            <a:spLocks noGrp="1" noChangeArrowheads="1"/>
          </p:cNvSpPr>
          <p:nvPr>
            <p:ph type="dt" sz="half" idx="10"/>
          </p:nvPr>
        </p:nvSpPr>
        <p:spPr>
          <a:ln/>
        </p:spPr>
        <p:txBody>
          <a:bodyPr/>
          <a:lstStyle>
            <a:lvl1pPr>
              <a:defRPr/>
            </a:lvl1pPr>
          </a:lstStyle>
          <a:p>
            <a:pPr>
              <a:defRPr/>
            </a:pPr>
            <a:fld id="{F9580703-3105-45A3-B05D-DC8AA68B3387}" type="datetime1">
              <a:rPr lang="zh-TW" altLang="en-US"/>
              <a:pPr>
                <a:defRPr/>
              </a:pPr>
              <a:t>2026/4/2</a:t>
            </a:fld>
            <a:endParaRPr lang="en-US" altLang="zh-TW"/>
          </a:p>
        </p:txBody>
      </p:sp>
      <p:sp>
        <p:nvSpPr>
          <p:cNvPr id="6" name="Rectangle 5">
            <a:extLst>
              <a:ext uri="{FF2B5EF4-FFF2-40B4-BE49-F238E27FC236}">
                <a16:creationId xmlns:a16="http://schemas.microsoft.com/office/drawing/2014/main" id="{1A5DDBD9-6297-8565-E1CD-E5D18681DEE5}"/>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8A02F738-0571-3F54-CC80-FCE37F6CB601}"/>
              </a:ext>
            </a:extLst>
          </p:cNvPr>
          <p:cNvSpPr>
            <a:spLocks noGrp="1" noChangeArrowheads="1"/>
          </p:cNvSpPr>
          <p:nvPr>
            <p:ph type="sldNum" sz="quarter" idx="12"/>
          </p:nvPr>
        </p:nvSpPr>
        <p:spPr>
          <a:ln/>
        </p:spPr>
        <p:txBody>
          <a:bodyPr/>
          <a:lstStyle>
            <a:lvl1pPr>
              <a:defRPr/>
            </a:lvl1pPr>
          </a:lstStyle>
          <a:p>
            <a:pPr>
              <a:defRPr/>
            </a:pPr>
            <a:fld id="{D16249E0-0AE3-4C3C-89D2-CEFBA7092944}" type="slidenum">
              <a:rPr lang="en-US" altLang="zh-TW"/>
              <a:pPr>
                <a:defRPr/>
              </a:pPr>
              <a:t>‹#›</a:t>
            </a:fld>
            <a:endParaRPr lang="en-US" altLang="zh-TW"/>
          </a:p>
        </p:txBody>
      </p:sp>
    </p:spTree>
    <p:extLst>
      <p:ext uri="{BB962C8B-B14F-4D97-AF65-F5344CB8AC3E}">
        <p14:creationId xmlns:p14="http://schemas.microsoft.com/office/powerpoint/2010/main" val="3234664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a:extLst>
              <a:ext uri="{FF2B5EF4-FFF2-40B4-BE49-F238E27FC236}">
                <a16:creationId xmlns:a16="http://schemas.microsoft.com/office/drawing/2014/main" id="{26ABE75F-D0C0-CC01-BA96-A88A70827E55}"/>
              </a:ext>
            </a:extLst>
          </p:cNvPr>
          <p:cNvSpPr>
            <a:spLocks noGrp="1" noChangeArrowheads="1"/>
          </p:cNvSpPr>
          <p:nvPr>
            <p:ph type="dt" sz="half" idx="10"/>
          </p:nvPr>
        </p:nvSpPr>
        <p:spPr>
          <a:ln/>
        </p:spPr>
        <p:txBody>
          <a:bodyPr/>
          <a:lstStyle>
            <a:lvl1pPr>
              <a:defRPr/>
            </a:lvl1pPr>
          </a:lstStyle>
          <a:p>
            <a:pPr>
              <a:defRPr/>
            </a:pPr>
            <a:fld id="{AA84C9A4-C24F-4819-A7A2-705C75AC10C2}" type="datetime1">
              <a:rPr lang="zh-TW" altLang="en-US"/>
              <a:pPr>
                <a:defRPr/>
              </a:pPr>
              <a:t>2026/4/2</a:t>
            </a:fld>
            <a:endParaRPr lang="en-US" altLang="zh-TW"/>
          </a:p>
        </p:txBody>
      </p:sp>
      <p:sp>
        <p:nvSpPr>
          <p:cNvPr id="8" name="Rectangle 5">
            <a:extLst>
              <a:ext uri="{FF2B5EF4-FFF2-40B4-BE49-F238E27FC236}">
                <a16:creationId xmlns:a16="http://schemas.microsoft.com/office/drawing/2014/main" id="{A24E691E-C04F-08F9-8C6C-AF4DFB8F3BD4}"/>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a:extLst>
              <a:ext uri="{FF2B5EF4-FFF2-40B4-BE49-F238E27FC236}">
                <a16:creationId xmlns:a16="http://schemas.microsoft.com/office/drawing/2014/main" id="{123E153E-62AA-55EF-E248-459AB45EEDA7}"/>
              </a:ext>
            </a:extLst>
          </p:cNvPr>
          <p:cNvSpPr>
            <a:spLocks noGrp="1" noChangeArrowheads="1"/>
          </p:cNvSpPr>
          <p:nvPr>
            <p:ph type="sldNum" sz="quarter" idx="12"/>
          </p:nvPr>
        </p:nvSpPr>
        <p:spPr>
          <a:ln/>
        </p:spPr>
        <p:txBody>
          <a:bodyPr/>
          <a:lstStyle>
            <a:lvl1pPr>
              <a:defRPr/>
            </a:lvl1pPr>
          </a:lstStyle>
          <a:p>
            <a:pPr>
              <a:defRPr/>
            </a:pPr>
            <a:fld id="{7B35E173-69AB-44BA-A724-CC9FE8943803}" type="slidenum">
              <a:rPr lang="en-US" altLang="zh-TW"/>
              <a:pPr>
                <a:defRPr/>
              </a:pPr>
              <a:t>‹#›</a:t>
            </a:fld>
            <a:endParaRPr lang="en-US" altLang="zh-TW"/>
          </a:p>
        </p:txBody>
      </p:sp>
    </p:spTree>
    <p:extLst>
      <p:ext uri="{BB962C8B-B14F-4D97-AF65-F5344CB8AC3E}">
        <p14:creationId xmlns:p14="http://schemas.microsoft.com/office/powerpoint/2010/main" val="1004860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a:extLst>
              <a:ext uri="{FF2B5EF4-FFF2-40B4-BE49-F238E27FC236}">
                <a16:creationId xmlns:a16="http://schemas.microsoft.com/office/drawing/2014/main" id="{0BEC2A7D-4986-B402-9F3C-638477E60D57}"/>
              </a:ext>
            </a:extLst>
          </p:cNvPr>
          <p:cNvSpPr>
            <a:spLocks noGrp="1" noChangeArrowheads="1"/>
          </p:cNvSpPr>
          <p:nvPr>
            <p:ph type="dt" sz="half" idx="10"/>
          </p:nvPr>
        </p:nvSpPr>
        <p:spPr>
          <a:ln/>
        </p:spPr>
        <p:txBody>
          <a:bodyPr/>
          <a:lstStyle>
            <a:lvl1pPr>
              <a:defRPr/>
            </a:lvl1pPr>
          </a:lstStyle>
          <a:p>
            <a:pPr>
              <a:defRPr/>
            </a:pPr>
            <a:fld id="{BF3F081E-43E8-4777-A648-2224ACB054F5}" type="datetime1">
              <a:rPr lang="zh-TW" altLang="en-US"/>
              <a:pPr>
                <a:defRPr/>
              </a:pPr>
              <a:t>2026/4/2</a:t>
            </a:fld>
            <a:endParaRPr lang="en-US" altLang="zh-TW"/>
          </a:p>
        </p:txBody>
      </p:sp>
      <p:sp>
        <p:nvSpPr>
          <p:cNvPr id="4" name="Rectangle 5">
            <a:extLst>
              <a:ext uri="{FF2B5EF4-FFF2-40B4-BE49-F238E27FC236}">
                <a16:creationId xmlns:a16="http://schemas.microsoft.com/office/drawing/2014/main" id="{402322D5-0822-8690-8067-E2F75C5C42B9}"/>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a:extLst>
              <a:ext uri="{FF2B5EF4-FFF2-40B4-BE49-F238E27FC236}">
                <a16:creationId xmlns:a16="http://schemas.microsoft.com/office/drawing/2014/main" id="{1C22231E-B154-F2E2-9887-A2F10F650A20}"/>
              </a:ext>
            </a:extLst>
          </p:cNvPr>
          <p:cNvSpPr>
            <a:spLocks noGrp="1" noChangeArrowheads="1"/>
          </p:cNvSpPr>
          <p:nvPr>
            <p:ph type="sldNum" sz="quarter" idx="12"/>
          </p:nvPr>
        </p:nvSpPr>
        <p:spPr>
          <a:ln/>
        </p:spPr>
        <p:txBody>
          <a:bodyPr/>
          <a:lstStyle>
            <a:lvl1pPr>
              <a:defRPr/>
            </a:lvl1pPr>
          </a:lstStyle>
          <a:p>
            <a:pPr>
              <a:defRPr/>
            </a:pPr>
            <a:fld id="{E54AAB8F-58F0-42A9-A74F-0753D11ADC6A}" type="slidenum">
              <a:rPr lang="en-US" altLang="zh-TW"/>
              <a:pPr>
                <a:defRPr/>
              </a:pPr>
              <a:t>‹#›</a:t>
            </a:fld>
            <a:endParaRPr lang="en-US" altLang="zh-TW"/>
          </a:p>
        </p:txBody>
      </p:sp>
    </p:spTree>
    <p:extLst>
      <p:ext uri="{BB962C8B-B14F-4D97-AF65-F5344CB8AC3E}">
        <p14:creationId xmlns:p14="http://schemas.microsoft.com/office/powerpoint/2010/main" val="19847743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4EC6053-3B77-FFAA-E9D3-0F967EE66A67}"/>
              </a:ext>
            </a:extLst>
          </p:cNvPr>
          <p:cNvSpPr>
            <a:spLocks noGrp="1" noChangeArrowheads="1"/>
          </p:cNvSpPr>
          <p:nvPr>
            <p:ph type="dt" sz="half" idx="10"/>
          </p:nvPr>
        </p:nvSpPr>
        <p:spPr>
          <a:ln/>
        </p:spPr>
        <p:txBody>
          <a:bodyPr/>
          <a:lstStyle>
            <a:lvl1pPr>
              <a:defRPr/>
            </a:lvl1pPr>
          </a:lstStyle>
          <a:p>
            <a:pPr>
              <a:defRPr/>
            </a:pPr>
            <a:fld id="{6B0FE48F-0283-46A5-9E61-5FACE1C62349}" type="datetime1">
              <a:rPr lang="zh-TW" altLang="en-US"/>
              <a:pPr>
                <a:defRPr/>
              </a:pPr>
              <a:t>2026/4/2</a:t>
            </a:fld>
            <a:endParaRPr lang="en-US" altLang="zh-TW"/>
          </a:p>
        </p:txBody>
      </p:sp>
      <p:sp>
        <p:nvSpPr>
          <p:cNvPr id="3" name="Rectangle 5">
            <a:extLst>
              <a:ext uri="{FF2B5EF4-FFF2-40B4-BE49-F238E27FC236}">
                <a16:creationId xmlns:a16="http://schemas.microsoft.com/office/drawing/2014/main" id="{78BFCE44-6EFA-0FE5-BF54-2D688D4ADC04}"/>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a:extLst>
              <a:ext uri="{FF2B5EF4-FFF2-40B4-BE49-F238E27FC236}">
                <a16:creationId xmlns:a16="http://schemas.microsoft.com/office/drawing/2014/main" id="{B6522491-7A88-93BD-A4E1-5D8BCAE81E55}"/>
              </a:ext>
            </a:extLst>
          </p:cNvPr>
          <p:cNvSpPr>
            <a:spLocks noGrp="1" noChangeArrowheads="1"/>
          </p:cNvSpPr>
          <p:nvPr>
            <p:ph type="sldNum" sz="quarter" idx="12"/>
          </p:nvPr>
        </p:nvSpPr>
        <p:spPr>
          <a:ln/>
        </p:spPr>
        <p:txBody>
          <a:bodyPr/>
          <a:lstStyle>
            <a:lvl1pPr>
              <a:defRPr/>
            </a:lvl1pPr>
          </a:lstStyle>
          <a:p>
            <a:pPr>
              <a:defRPr/>
            </a:pPr>
            <a:fld id="{087E144A-DF92-4971-9541-536BA015C7A0}" type="slidenum">
              <a:rPr lang="en-US" altLang="zh-TW"/>
              <a:pPr>
                <a:defRPr/>
              </a:pPr>
              <a:t>‹#›</a:t>
            </a:fld>
            <a:endParaRPr lang="en-US" altLang="zh-TW"/>
          </a:p>
        </p:txBody>
      </p:sp>
    </p:spTree>
    <p:extLst>
      <p:ext uri="{BB962C8B-B14F-4D97-AF65-F5344CB8AC3E}">
        <p14:creationId xmlns:p14="http://schemas.microsoft.com/office/powerpoint/2010/main" val="4200938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a:extLst>
              <a:ext uri="{FF2B5EF4-FFF2-40B4-BE49-F238E27FC236}">
                <a16:creationId xmlns:a16="http://schemas.microsoft.com/office/drawing/2014/main" id="{ABF30EB2-F8F8-332D-7683-0EFC2292D0FD}"/>
              </a:ext>
            </a:extLst>
          </p:cNvPr>
          <p:cNvSpPr>
            <a:spLocks noGrp="1" noChangeArrowheads="1"/>
          </p:cNvSpPr>
          <p:nvPr>
            <p:ph type="dt" sz="half" idx="10"/>
          </p:nvPr>
        </p:nvSpPr>
        <p:spPr>
          <a:ln/>
        </p:spPr>
        <p:txBody>
          <a:bodyPr/>
          <a:lstStyle>
            <a:lvl1pPr>
              <a:defRPr/>
            </a:lvl1pPr>
          </a:lstStyle>
          <a:p>
            <a:pPr>
              <a:defRPr/>
            </a:pPr>
            <a:fld id="{672E5334-4858-43C2-A343-A04333F11A2A}" type="datetime1">
              <a:rPr lang="zh-TW" altLang="en-US"/>
              <a:pPr>
                <a:defRPr/>
              </a:pPr>
              <a:t>2026/4/2</a:t>
            </a:fld>
            <a:endParaRPr lang="en-US" altLang="zh-TW"/>
          </a:p>
        </p:txBody>
      </p:sp>
      <p:sp>
        <p:nvSpPr>
          <p:cNvPr id="6" name="Rectangle 5">
            <a:extLst>
              <a:ext uri="{FF2B5EF4-FFF2-40B4-BE49-F238E27FC236}">
                <a16:creationId xmlns:a16="http://schemas.microsoft.com/office/drawing/2014/main" id="{180F5D8C-82CE-6D88-6332-AEB312C9C71F}"/>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8B60036B-3BB6-6E05-2044-3178A118374D}"/>
              </a:ext>
            </a:extLst>
          </p:cNvPr>
          <p:cNvSpPr>
            <a:spLocks noGrp="1" noChangeArrowheads="1"/>
          </p:cNvSpPr>
          <p:nvPr>
            <p:ph type="sldNum" sz="quarter" idx="12"/>
          </p:nvPr>
        </p:nvSpPr>
        <p:spPr>
          <a:ln/>
        </p:spPr>
        <p:txBody>
          <a:bodyPr/>
          <a:lstStyle>
            <a:lvl1pPr>
              <a:defRPr/>
            </a:lvl1pPr>
          </a:lstStyle>
          <a:p>
            <a:pPr>
              <a:defRPr/>
            </a:pPr>
            <a:fld id="{45E51C10-E75D-49D6-BAAD-C11ADDD93D91}" type="slidenum">
              <a:rPr lang="en-US" altLang="zh-TW"/>
              <a:pPr>
                <a:defRPr/>
              </a:pPr>
              <a:t>‹#›</a:t>
            </a:fld>
            <a:endParaRPr lang="en-US" altLang="zh-TW"/>
          </a:p>
        </p:txBody>
      </p:sp>
    </p:spTree>
    <p:extLst>
      <p:ext uri="{BB962C8B-B14F-4D97-AF65-F5344CB8AC3E}">
        <p14:creationId xmlns:p14="http://schemas.microsoft.com/office/powerpoint/2010/main" val="2975321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a:extLst>
              <a:ext uri="{FF2B5EF4-FFF2-40B4-BE49-F238E27FC236}">
                <a16:creationId xmlns:a16="http://schemas.microsoft.com/office/drawing/2014/main" id="{7DB4EFC1-C411-0AB7-384B-2AD2A3C95C7D}"/>
              </a:ext>
            </a:extLst>
          </p:cNvPr>
          <p:cNvSpPr>
            <a:spLocks noGrp="1" noChangeArrowheads="1"/>
          </p:cNvSpPr>
          <p:nvPr>
            <p:ph type="dt" sz="half" idx="10"/>
          </p:nvPr>
        </p:nvSpPr>
        <p:spPr>
          <a:ln/>
        </p:spPr>
        <p:txBody>
          <a:bodyPr/>
          <a:lstStyle>
            <a:lvl1pPr>
              <a:defRPr/>
            </a:lvl1pPr>
          </a:lstStyle>
          <a:p>
            <a:pPr>
              <a:defRPr/>
            </a:pPr>
            <a:fld id="{8D98CA64-E4A2-458A-887E-CAEFCC3CC318}" type="datetime1">
              <a:rPr lang="zh-TW" altLang="en-US"/>
              <a:pPr>
                <a:defRPr/>
              </a:pPr>
              <a:t>2026/4/2</a:t>
            </a:fld>
            <a:endParaRPr lang="en-US" altLang="zh-TW"/>
          </a:p>
        </p:txBody>
      </p:sp>
      <p:sp>
        <p:nvSpPr>
          <p:cNvPr id="6" name="Rectangle 5">
            <a:extLst>
              <a:ext uri="{FF2B5EF4-FFF2-40B4-BE49-F238E27FC236}">
                <a16:creationId xmlns:a16="http://schemas.microsoft.com/office/drawing/2014/main" id="{876C89F4-89F8-A812-8353-DD0B2710C0EB}"/>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0A196B63-AF75-CC24-7F02-E5800EF0D32A}"/>
              </a:ext>
            </a:extLst>
          </p:cNvPr>
          <p:cNvSpPr>
            <a:spLocks noGrp="1" noChangeArrowheads="1"/>
          </p:cNvSpPr>
          <p:nvPr>
            <p:ph type="sldNum" sz="quarter" idx="12"/>
          </p:nvPr>
        </p:nvSpPr>
        <p:spPr>
          <a:ln/>
        </p:spPr>
        <p:txBody>
          <a:bodyPr/>
          <a:lstStyle>
            <a:lvl1pPr>
              <a:defRPr/>
            </a:lvl1pPr>
          </a:lstStyle>
          <a:p>
            <a:pPr>
              <a:defRPr/>
            </a:pPr>
            <a:fld id="{A3AE57CD-8DB5-4A89-84E3-4BC13A73FD88}" type="slidenum">
              <a:rPr lang="en-US" altLang="zh-TW"/>
              <a:pPr>
                <a:defRPr/>
              </a:pPr>
              <a:t>‹#›</a:t>
            </a:fld>
            <a:endParaRPr lang="en-US" altLang="zh-TW"/>
          </a:p>
        </p:txBody>
      </p:sp>
    </p:spTree>
    <p:extLst>
      <p:ext uri="{BB962C8B-B14F-4D97-AF65-F5344CB8AC3E}">
        <p14:creationId xmlns:p14="http://schemas.microsoft.com/office/powerpoint/2010/main" val="4135619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a:extLst>
              <a:ext uri="{FF2B5EF4-FFF2-40B4-BE49-F238E27FC236}">
                <a16:creationId xmlns:a16="http://schemas.microsoft.com/office/drawing/2014/main" id="{1A991A4C-8374-8F4C-CE38-44F43E089C1F}"/>
              </a:ext>
            </a:extLst>
          </p:cNvPr>
          <p:cNvSpPr>
            <a:spLocks noGrp="1" noChangeArrowheads="1"/>
          </p:cNvSpPr>
          <p:nvPr>
            <p:ph type="dt" sz="half" idx="10"/>
          </p:nvPr>
        </p:nvSpPr>
        <p:spPr>
          <a:ln/>
        </p:spPr>
        <p:txBody>
          <a:bodyPr/>
          <a:lstStyle>
            <a:lvl1pPr>
              <a:defRPr/>
            </a:lvl1pPr>
          </a:lstStyle>
          <a:p>
            <a:pPr>
              <a:defRPr/>
            </a:pPr>
            <a:fld id="{10A298D7-037B-47E6-8643-D724CBEEF7E1}"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382AA64B-D548-DC19-4E3D-A1C8DC40849D}"/>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B025E947-542D-0DC2-E59D-173548AE6042}"/>
              </a:ext>
            </a:extLst>
          </p:cNvPr>
          <p:cNvSpPr>
            <a:spLocks noGrp="1" noChangeArrowheads="1"/>
          </p:cNvSpPr>
          <p:nvPr>
            <p:ph type="sldNum" sz="quarter" idx="12"/>
          </p:nvPr>
        </p:nvSpPr>
        <p:spPr>
          <a:ln/>
        </p:spPr>
        <p:txBody>
          <a:bodyPr/>
          <a:lstStyle>
            <a:lvl1pPr>
              <a:defRPr/>
            </a:lvl1pPr>
          </a:lstStyle>
          <a:p>
            <a:pPr>
              <a:defRPr/>
            </a:pPr>
            <a:fld id="{2DEF6B17-70FB-4E06-8596-16D20D241704}" type="slidenum">
              <a:rPr lang="en-US" altLang="zh-TW"/>
              <a:pPr>
                <a:defRPr/>
              </a:pPr>
              <a:t>‹#›</a:t>
            </a:fld>
            <a:endParaRPr lang="en-US" altLang="zh-TW"/>
          </a:p>
        </p:txBody>
      </p:sp>
    </p:spTree>
    <p:extLst>
      <p:ext uri="{BB962C8B-B14F-4D97-AF65-F5344CB8AC3E}">
        <p14:creationId xmlns:p14="http://schemas.microsoft.com/office/powerpoint/2010/main" val="1190203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a:extLst>
              <a:ext uri="{FF2B5EF4-FFF2-40B4-BE49-F238E27FC236}">
                <a16:creationId xmlns:a16="http://schemas.microsoft.com/office/drawing/2014/main" id="{5C84FBC7-F257-E68D-1A88-00F49D43441D}"/>
              </a:ext>
            </a:extLst>
          </p:cNvPr>
          <p:cNvSpPr>
            <a:spLocks noGrp="1" noChangeArrowheads="1"/>
          </p:cNvSpPr>
          <p:nvPr>
            <p:ph type="dt" sz="half" idx="10"/>
          </p:nvPr>
        </p:nvSpPr>
        <p:spPr>
          <a:ln/>
        </p:spPr>
        <p:txBody>
          <a:bodyPr/>
          <a:lstStyle>
            <a:lvl1pPr>
              <a:defRPr/>
            </a:lvl1pPr>
          </a:lstStyle>
          <a:p>
            <a:pPr>
              <a:defRPr/>
            </a:pPr>
            <a:fld id="{01761FA5-C26F-481C-9884-993906C0F8F4}"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4F1C7ED6-537A-3212-3A3B-5B4EFC52613C}"/>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7FF918F4-C6AF-2523-3068-605C276709BA}"/>
              </a:ext>
            </a:extLst>
          </p:cNvPr>
          <p:cNvSpPr>
            <a:spLocks noGrp="1" noChangeArrowheads="1"/>
          </p:cNvSpPr>
          <p:nvPr>
            <p:ph type="sldNum" sz="quarter" idx="12"/>
          </p:nvPr>
        </p:nvSpPr>
        <p:spPr>
          <a:ln/>
        </p:spPr>
        <p:txBody>
          <a:bodyPr/>
          <a:lstStyle>
            <a:lvl1pPr>
              <a:defRPr/>
            </a:lvl1pPr>
          </a:lstStyle>
          <a:p>
            <a:pPr>
              <a:defRPr/>
            </a:pPr>
            <a:fld id="{087AABAE-7393-4DFE-86FC-3FC8E11B5A53}" type="slidenum">
              <a:rPr lang="en-US" altLang="zh-TW"/>
              <a:pPr>
                <a:defRPr/>
              </a:pPr>
              <a:t>‹#›</a:t>
            </a:fld>
            <a:endParaRPr lang="en-US" altLang="zh-TW"/>
          </a:p>
        </p:txBody>
      </p:sp>
    </p:spTree>
    <p:extLst>
      <p:ext uri="{BB962C8B-B14F-4D97-AF65-F5344CB8AC3E}">
        <p14:creationId xmlns:p14="http://schemas.microsoft.com/office/powerpoint/2010/main" val="26753260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reserve="1">
  <p:cSld name="標題及物件在文字之上">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425575"/>
          </a:xfrm>
        </p:spPr>
        <p:txBody>
          <a:bodyPr/>
          <a:lstStyle/>
          <a:p>
            <a:r>
              <a:rPr lang="zh-TW" altLang="en-US"/>
              <a:t>按一下以編輯母片標題樣式</a:t>
            </a:r>
          </a:p>
        </p:txBody>
      </p:sp>
      <p:sp>
        <p:nvSpPr>
          <p:cNvPr id="3" name="內容版面配置區 2"/>
          <p:cNvSpPr>
            <a:spLocks noGrp="1"/>
          </p:cNvSpPr>
          <p:nvPr>
            <p:ph sz="half" idx="1"/>
          </p:nvPr>
        </p:nvSpPr>
        <p:spPr>
          <a:xfrm>
            <a:off x="457200" y="1844675"/>
            <a:ext cx="8229600" cy="206375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4060825"/>
            <a:ext cx="8229600" cy="206533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a:extLst>
              <a:ext uri="{FF2B5EF4-FFF2-40B4-BE49-F238E27FC236}">
                <a16:creationId xmlns:a16="http://schemas.microsoft.com/office/drawing/2014/main" id="{5527EB45-7F43-A535-30D5-570C310C1577}"/>
              </a:ext>
            </a:extLst>
          </p:cNvPr>
          <p:cNvSpPr>
            <a:spLocks noGrp="1" noChangeArrowheads="1"/>
          </p:cNvSpPr>
          <p:nvPr>
            <p:ph type="dt" sz="half" idx="10"/>
          </p:nvPr>
        </p:nvSpPr>
        <p:spPr>
          <a:ln/>
        </p:spPr>
        <p:txBody>
          <a:bodyPr/>
          <a:lstStyle>
            <a:lvl1pPr>
              <a:defRPr/>
            </a:lvl1pPr>
          </a:lstStyle>
          <a:p>
            <a:pPr>
              <a:defRPr/>
            </a:pPr>
            <a:fld id="{D30B325C-4410-4145-A4BA-5B4F2C651EAE}" type="datetime1">
              <a:rPr lang="zh-TW" altLang="en-US"/>
              <a:pPr>
                <a:defRPr/>
              </a:pPr>
              <a:t>2026/4/2</a:t>
            </a:fld>
            <a:endParaRPr lang="en-US" altLang="zh-TW"/>
          </a:p>
        </p:txBody>
      </p:sp>
      <p:sp>
        <p:nvSpPr>
          <p:cNvPr id="6" name="Rectangle 5">
            <a:extLst>
              <a:ext uri="{FF2B5EF4-FFF2-40B4-BE49-F238E27FC236}">
                <a16:creationId xmlns:a16="http://schemas.microsoft.com/office/drawing/2014/main" id="{0B61BF34-7B2F-C424-1A7C-4D99AE78A3E6}"/>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C66BD261-3804-9E96-6C2F-231C0A521CA5}"/>
              </a:ext>
            </a:extLst>
          </p:cNvPr>
          <p:cNvSpPr>
            <a:spLocks noGrp="1" noChangeArrowheads="1"/>
          </p:cNvSpPr>
          <p:nvPr>
            <p:ph type="sldNum" sz="quarter" idx="12"/>
          </p:nvPr>
        </p:nvSpPr>
        <p:spPr>
          <a:ln/>
        </p:spPr>
        <p:txBody>
          <a:bodyPr/>
          <a:lstStyle>
            <a:lvl1pPr>
              <a:defRPr/>
            </a:lvl1pPr>
          </a:lstStyle>
          <a:p>
            <a:pPr>
              <a:defRPr/>
            </a:pPr>
            <a:fld id="{B740433C-DEDE-46EC-AAE0-58A56560B6C0}" type="slidenum">
              <a:rPr lang="en-US" altLang="zh-TW"/>
              <a:pPr>
                <a:defRPr/>
              </a:pPr>
              <a:t>‹#›</a:t>
            </a:fld>
            <a:endParaRPr lang="en-US" altLang="zh-TW"/>
          </a:p>
        </p:txBody>
      </p:sp>
    </p:spTree>
    <p:extLst>
      <p:ext uri="{BB962C8B-B14F-4D97-AF65-F5344CB8AC3E}">
        <p14:creationId xmlns:p14="http://schemas.microsoft.com/office/powerpoint/2010/main" val="8056744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425575"/>
          </a:xfrm>
        </p:spPr>
        <p:txBody>
          <a:bodyPr/>
          <a:lstStyle/>
          <a:p>
            <a:r>
              <a:rPr lang="zh-TW" altLang="en-US"/>
              <a:t>按一下以編輯母片標題樣式</a:t>
            </a:r>
          </a:p>
        </p:txBody>
      </p:sp>
      <p:sp>
        <p:nvSpPr>
          <p:cNvPr id="3" name="圖表版面配置區 2"/>
          <p:cNvSpPr>
            <a:spLocks noGrp="1"/>
          </p:cNvSpPr>
          <p:nvPr>
            <p:ph type="chart" idx="1"/>
          </p:nvPr>
        </p:nvSpPr>
        <p:spPr>
          <a:xfrm>
            <a:off x="457200" y="1844675"/>
            <a:ext cx="8229600" cy="4281488"/>
          </a:xfrm>
        </p:spPr>
        <p:txBody>
          <a:bodyPr/>
          <a:lstStyle/>
          <a:p>
            <a:pPr lvl="0"/>
            <a:endParaRPr lang="zh-TW" altLang="en-US" noProof="0"/>
          </a:p>
        </p:txBody>
      </p:sp>
      <p:sp>
        <p:nvSpPr>
          <p:cNvPr id="4" name="Rectangle 4">
            <a:extLst>
              <a:ext uri="{FF2B5EF4-FFF2-40B4-BE49-F238E27FC236}">
                <a16:creationId xmlns:a16="http://schemas.microsoft.com/office/drawing/2014/main" id="{5A324D99-3157-A495-124F-D70BBB4E24B6}"/>
              </a:ext>
            </a:extLst>
          </p:cNvPr>
          <p:cNvSpPr>
            <a:spLocks noGrp="1" noChangeArrowheads="1"/>
          </p:cNvSpPr>
          <p:nvPr>
            <p:ph type="dt" sz="half" idx="10"/>
          </p:nvPr>
        </p:nvSpPr>
        <p:spPr>
          <a:ln/>
        </p:spPr>
        <p:txBody>
          <a:bodyPr/>
          <a:lstStyle>
            <a:lvl1pPr>
              <a:defRPr/>
            </a:lvl1pPr>
          </a:lstStyle>
          <a:p>
            <a:pPr>
              <a:defRPr/>
            </a:pPr>
            <a:fld id="{B8DBED80-92B3-435F-A45F-B4511B45CB3B}"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0A3D7D9B-753E-47F0-ABEA-EEA60D5130B1}"/>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B1600E32-C092-0EFC-7470-1703639EB461}"/>
              </a:ext>
            </a:extLst>
          </p:cNvPr>
          <p:cNvSpPr>
            <a:spLocks noGrp="1" noChangeArrowheads="1"/>
          </p:cNvSpPr>
          <p:nvPr>
            <p:ph type="sldNum" sz="quarter" idx="12"/>
          </p:nvPr>
        </p:nvSpPr>
        <p:spPr>
          <a:ln/>
        </p:spPr>
        <p:txBody>
          <a:bodyPr/>
          <a:lstStyle>
            <a:lvl1pPr>
              <a:defRPr/>
            </a:lvl1pPr>
          </a:lstStyle>
          <a:p>
            <a:pPr>
              <a:defRPr/>
            </a:pPr>
            <a:fld id="{477305B3-1D41-4E89-95D4-48F17B7AE48F}" type="slidenum">
              <a:rPr lang="en-US" altLang="zh-TW"/>
              <a:pPr>
                <a:defRPr/>
              </a:pPr>
              <a:t>‹#›</a:t>
            </a:fld>
            <a:endParaRPr lang="en-US" altLang="zh-TW"/>
          </a:p>
        </p:txBody>
      </p:sp>
    </p:spTree>
    <p:extLst>
      <p:ext uri="{BB962C8B-B14F-4D97-AF65-F5344CB8AC3E}">
        <p14:creationId xmlns:p14="http://schemas.microsoft.com/office/powerpoint/2010/main" val="34451632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425575"/>
          </a:xfrm>
        </p:spPr>
        <p:txBody>
          <a:bodyPr/>
          <a:lstStyle/>
          <a:p>
            <a:r>
              <a:rPr lang="zh-TW" altLang="en-US"/>
              <a:t>按一下以編輯母片標題樣式</a:t>
            </a:r>
          </a:p>
        </p:txBody>
      </p:sp>
      <p:sp>
        <p:nvSpPr>
          <p:cNvPr id="3" name="表格版面配置區 2"/>
          <p:cNvSpPr>
            <a:spLocks noGrp="1"/>
          </p:cNvSpPr>
          <p:nvPr>
            <p:ph type="tbl" idx="1"/>
          </p:nvPr>
        </p:nvSpPr>
        <p:spPr>
          <a:xfrm>
            <a:off x="457200" y="1844675"/>
            <a:ext cx="8229600" cy="4281488"/>
          </a:xfrm>
        </p:spPr>
        <p:txBody>
          <a:bodyPr/>
          <a:lstStyle/>
          <a:p>
            <a:pPr lvl="0"/>
            <a:endParaRPr lang="zh-TW" altLang="en-US" noProof="0"/>
          </a:p>
        </p:txBody>
      </p:sp>
      <p:sp>
        <p:nvSpPr>
          <p:cNvPr id="4" name="Rectangle 4">
            <a:extLst>
              <a:ext uri="{FF2B5EF4-FFF2-40B4-BE49-F238E27FC236}">
                <a16:creationId xmlns:a16="http://schemas.microsoft.com/office/drawing/2014/main" id="{31446FE9-59E6-32CA-668B-750A8F559E01}"/>
              </a:ext>
            </a:extLst>
          </p:cNvPr>
          <p:cNvSpPr>
            <a:spLocks noGrp="1" noChangeArrowheads="1"/>
          </p:cNvSpPr>
          <p:nvPr>
            <p:ph type="dt" sz="half" idx="10"/>
          </p:nvPr>
        </p:nvSpPr>
        <p:spPr>
          <a:ln/>
        </p:spPr>
        <p:txBody>
          <a:bodyPr/>
          <a:lstStyle>
            <a:lvl1pPr>
              <a:defRPr/>
            </a:lvl1pPr>
          </a:lstStyle>
          <a:p>
            <a:pPr>
              <a:defRPr/>
            </a:pPr>
            <a:fld id="{C370F870-6FBF-43FD-BEA5-DE00AC1CEBDF}"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F277D5DB-A6B6-85DE-8B2B-9F55D7DBB9DE}"/>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2ACDAE66-6F83-6102-0F01-845C2F948ED7}"/>
              </a:ext>
            </a:extLst>
          </p:cNvPr>
          <p:cNvSpPr>
            <a:spLocks noGrp="1" noChangeArrowheads="1"/>
          </p:cNvSpPr>
          <p:nvPr>
            <p:ph type="sldNum" sz="quarter" idx="12"/>
          </p:nvPr>
        </p:nvSpPr>
        <p:spPr>
          <a:ln/>
        </p:spPr>
        <p:txBody>
          <a:bodyPr/>
          <a:lstStyle>
            <a:lvl1pPr>
              <a:defRPr/>
            </a:lvl1pPr>
          </a:lstStyle>
          <a:p>
            <a:pPr>
              <a:defRPr/>
            </a:pPr>
            <a:fld id="{ED5CEA2C-E50C-4821-8046-28B83EE9D790}" type="slidenum">
              <a:rPr lang="en-US" altLang="zh-TW"/>
              <a:pPr>
                <a:defRPr/>
              </a:pPr>
              <a:t>‹#›</a:t>
            </a:fld>
            <a:endParaRPr lang="en-US" altLang="zh-TW"/>
          </a:p>
        </p:txBody>
      </p:sp>
    </p:spTree>
    <p:extLst>
      <p:ext uri="{BB962C8B-B14F-4D97-AF65-F5344CB8AC3E}">
        <p14:creationId xmlns:p14="http://schemas.microsoft.com/office/powerpoint/2010/main" val="5637304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425575"/>
          </a:xfrm>
        </p:spPr>
        <p:txBody>
          <a:bodyPr/>
          <a:lstStyle/>
          <a:p>
            <a:r>
              <a:rPr lang="zh-TW" altLang="en-US"/>
              <a:t>按一下以編輯母片標題樣式</a:t>
            </a:r>
          </a:p>
        </p:txBody>
      </p:sp>
      <p:sp>
        <p:nvSpPr>
          <p:cNvPr id="3" name="文字版面配置區 2"/>
          <p:cNvSpPr>
            <a:spLocks noGrp="1"/>
          </p:cNvSpPr>
          <p:nvPr>
            <p:ph type="body" sz="half" idx="1"/>
          </p:nvPr>
        </p:nvSpPr>
        <p:spPr>
          <a:xfrm>
            <a:off x="457200" y="1844675"/>
            <a:ext cx="4038600" cy="42814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844675"/>
            <a:ext cx="4038600" cy="42814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a:extLst>
              <a:ext uri="{FF2B5EF4-FFF2-40B4-BE49-F238E27FC236}">
                <a16:creationId xmlns:a16="http://schemas.microsoft.com/office/drawing/2014/main" id="{F0568A1E-4FD2-83B2-64A9-52C00797B36D}"/>
              </a:ext>
            </a:extLst>
          </p:cNvPr>
          <p:cNvSpPr>
            <a:spLocks noGrp="1" noChangeArrowheads="1"/>
          </p:cNvSpPr>
          <p:nvPr>
            <p:ph type="dt" sz="half" idx="10"/>
          </p:nvPr>
        </p:nvSpPr>
        <p:spPr>
          <a:ln/>
        </p:spPr>
        <p:txBody>
          <a:bodyPr/>
          <a:lstStyle>
            <a:lvl1pPr>
              <a:defRPr/>
            </a:lvl1pPr>
          </a:lstStyle>
          <a:p>
            <a:pPr>
              <a:defRPr/>
            </a:pPr>
            <a:fld id="{4C19053B-7604-45E5-A47E-52AB0AFFBE00}" type="datetime1">
              <a:rPr lang="zh-TW" altLang="en-US"/>
              <a:pPr>
                <a:defRPr/>
              </a:pPr>
              <a:t>2026/4/2</a:t>
            </a:fld>
            <a:endParaRPr lang="en-US" altLang="zh-TW"/>
          </a:p>
        </p:txBody>
      </p:sp>
      <p:sp>
        <p:nvSpPr>
          <p:cNvPr id="6" name="Rectangle 5">
            <a:extLst>
              <a:ext uri="{FF2B5EF4-FFF2-40B4-BE49-F238E27FC236}">
                <a16:creationId xmlns:a16="http://schemas.microsoft.com/office/drawing/2014/main" id="{1F6EB0BE-0CBE-027F-2DF2-77D446E083FF}"/>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9E9B0925-48CD-8ECA-D29E-1806ACC06F61}"/>
              </a:ext>
            </a:extLst>
          </p:cNvPr>
          <p:cNvSpPr>
            <a:spLocks noGrp="1" noChangeArrowheads="1"/>
          </p:cNvSpPr>
          <p:nvPr>
            <p:ph type="sldNum" sz="quarter" idx="12"/>
          </p:nvPr>
        </p:nvSpPr>
        <p:spPr>
          <a:ln/>
        </p:spPr>
        <p:txBody>
          <a:bodyPr/>
          <a:lstStyle>
            <a:lvl1pPr>
              <a:defRPr/>
            </a:lvl1pPr>
          </a:lstStyle>
          <a:p>
            <a:pPr>
              <a:defRPr/>
            </a:pPr>
            <a:fld id="{1551C191-C43B-4A76-8BA9-7FB58DEEA7E6}" type="slidenum">
              <a:rPr lang="en-US" altLang="zh-TW"/>
              <a:pPr>
                <a:defRPr/>
              </a:pPr>
              <a:t>‹#›</a:t>
            </a:fld>
            <a:endParaRPr lang="en-US" altLang="zh-TW"/>
          </a:p>
        </p:txBody>
      </p:sp>
    </p:spTree>
    <p:extLst>
      <p:ext uri="{BB962C8B-B14F-4D97-AF65-F5344CB8AC3E}">
        <p14:creationId xmlns:p14="http://schemas.microsoft.com/office/powerpoint/2010/main" val="33718870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2_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a:t>按一下以編輯母片副標題樣式</a:t>
            </a:r>
          </a:p>
        </p:txBody>
      </p:sp>
      <p:sp>
        <p:nvSpPr>
          <p:cNvPr id="4" name="Rectangle 4">
            <a:extLst>
              <a:ext uri="{FF2B5EF4-FFF2-40B4-BE49-F238E27FC236}">
                <a16:creationId xmlns:a16="http://schemas.microsoft.com/office/drawing/2014/main" id="{4A69A27F-B967-CA95-561B-145664943334}"/>
              </a:ext>
            </a:extLst>
          </p:cNvPr>
          <p:cNvSpPr>
            <a:spLocks noGrp="1" noChangeArrowheads="1"/>
          </p:cNvSpPr>
          <p:nvPr>
            <p:ph type="dt" sz="half" idx="10"/>
          </p:nvPr>
        </p:nvSpPr>
        <p:spPr>
          <a:ln/>
        </p:spPr>
        <p:txBody>
          <a:bodyPr/>
          <a:lstStyle>
            <a:lvl1pPr>
              <a:defRPr/>
            </a:lvl1pPr>
          </a:lstStyle>
          <a:p>
            <a:pPr>
              <a:defRPr/>
            </a:pPr>
            <a:fld id="{81F65FFD-3EB6-4EB3-8744-3FD3C3DA1D79}" type="datetime1">
              <a:rPr lang="zh-TW" altLang="en-US"/>
              <a:pPr>
                <a:defRPr/>
              </a:pPr>
              <a:t>2026/4/2</a:t>
            </a:fld>
            <a:endParaRPr lang="en-US" altLang="zh-TW"/>
          </a:p>
        </p:txBody>
      </p:sp>
      <p:sp>
        <p:nvSpPr>
          <p:cNvPr id="5" name="Rectangle 5">
            <a:extLst>
              <a:ext uri="{FF2B5EF4-FFF2-40B4-BE49-F238E27FC236}">
                <a16:creationId xmlns:a16="http://schemas.microsoft.com/office/drawing/2014/main" id="{AAA93445-4687-A1EA-7C63-4E9313835668}"/>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EDDCE61F-7C76-159A-54C3-D19555B7D846}"/>
              </a:ext>
            </a:extLst>
          </p:cNvPr>
          <p:cNvSpPr>
            <a:spLocks noGrp="1" noChangeArrowheads="1"/>
          </p:cNvSpPr>
          <p:nvPr>
            <p:ph type="sldNum" sz="quarter" idx="12"/>
          </p:nvPr>
        </p:nvSpPr>
        <p:spPr>
          <a:ln/>
        </p:spPr>
        <p:txBody>
          <a:bodyPr/>
          <a:lstStyle>
            <a:lvl1pPr>
              <a:defRPr/>
            </a:lvl1pPr>
          </a:lstStyle>
          <a:p>
            <a:pPr>
              <a:defRPr/>
            </a:pPr>
            <a:fld id="{05EA6FA8-9B85-433E-854C-6E815452E3A8}" type="slidenum">
              <a:rPr lang="en-US" altLang="zh-TW"/>
              <a:pPr>
                <a:defRPr/>
              </a:pPr>
              <a:t>‹#›</a:t>
            </a:fld>
            <a:endParaRPr lang="en-US" altLang="zh-TW"/>
          </a:p>
        </p:txBody>
      </p:sp>
    </p:spTree>
    <p:extLst>
      <p:ext uri="{BB962C8B-B14F-4D97-AF65-F5344CB8AC3E}">
        <p14:creationId xmlns:p14="http://schemas.microsoft.com/office/powerpoint/2010/main" val="2223576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9" descr="署底(白透)">
            <a:extLst>
              <a:ext uri="{FF2B5EF4-FFF2-40B4-BE49-F238E27FC236}">
                <a16:creationId xmlns:a16="http://schemas.microsoft.com/office/drawing/2014/main" id="{649597C0-F3C7-BB98-9A2D-17665C6C6012}"/>
              </a:ext>
            </a:extLst>
          </p:cNvPr>
          <p:cNvPicPr>
            <a:picLocks noChangeAspect="1" noChangeArrowheads="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0" y="0"/>
            <a:ext cx="9144000"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469D607E-3A0D-0589-3AA7-0C9E4A6881A2}"/>
              </a:ext>
            </a:extLst>
          </p:cNvPr>
          <p:cNvSpPr>
            <a:spLocks noGrp="1" noChangeArrowheads="1"/>
          </p:cNvSpPr>
          <p:nvPr>
            <p:ph type="title"/>
          </p:nvPr>
        </p:nvSpPr>
        <p:spPr bwMode="auto">
          <a:xfrm>
            <a:off x="457200" y="274638"/>
            <a:ext cx="8229600"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8" name="Rectangle 3">
            <a:extLst>
              <a:ext uri="{FF2B5EF4-FFF2-40B4-BE49-F238E27FC236}">
                <a16:creationId xmlns:a16="http://schemas.microsoft.com/office/drawing/2014/main" id="{02D435C3-E9FE-324F-CA2C-F46288033E03}"/>
              </a:ext>
            </a:extLst>
          </p:cNvPr>
          <p:cNvSpPr>
            <a:spLocks noGrp="1" noChangeArrowheads="1"/>
          </p:cNvSpPr>
          <p:nvPr>
            <p:ph type="body" idx="1"/>
          </p:nvPr>
        </p:nvSpPr>
        <p:spPr bwMode="auto">
          <a:xfrm>
            <a:off x="457200" y="1844675"/>
            <a:ext cx="8229600" cy="428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20836" name="Rectangle 4">
            <a:extLst>
              <a:ext uri="{FF2B5EF4-FFF2-40B4-BE49-F238E27FC236}">
                <a16:creationId xmlns:a16="http://schemas.microsoft.com/office/drawing/2014/main" id="{304FE831-CF01-1FC8-5657-9E5B67F2E86E}"/>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spcBef>
                <a:spcPct val="0"/>
              </a:spcBef>
              <a:defRPr sz="1400" b="0">
                <a:latin typeface="Arial" charset="0"/>
                <a:ea typeface="新細明體" pitchFamily="18" charset="-120"/>
              </a:defRPr>
            </a:lvl1pPr>
          </a:lstStyle>
          <a:p>
            <a:pPr>
              <a:defRPr/>
            </a:pPr>
            <a:fld id="{FA14F71D-0CF4-4846-B47D-CECD7559E83D}" type="datetime1">
              <a:rPr lang="zh-TW" altLang="en-US"/>
              <a:pPr>
                <a:defRPr/>
              </a:pPr>
              <a:t>2026/4/2</a:t>
            </a:fld>
            <a:endParaRPr lang="en-US" altLang="zh-TW"/>
          </a:p>
        </p:txBody>
      </p:sp>
      <p:sp>
        <p:nvSpPr>
          <p:cNvPr id="120837" name="Rectangle 5">
            <a:extLst>
              <a:ext uri="{FF2B5EF4-FFF2-40B4-BE49-F238E27FC236}">
                <a16:creationId xmlns:a16="http://schemas.microsoft.com/office/drawing/2014/main" id="{00F82234-B1FA-9EEF-F780-A3A470FD1709}"/>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defRPr sz="1400" b="0">
                <a:latin typeface="Arial" charset="0"/>
                <a:ea typeface="新細明體" pitchFamily="18" charset="-120"/>
              </a:defRPr>
            </a:lvl1pPr>
          </a:lstStyle>
          <a:p>
            <a:pPr>
              <a:defRPr/>
            </a:pPr>
            <a:endParaRPr lang="en-US" altLang="zh-TW"/>
          </a:p>
        </p:txBody>
      </p:sp>
      <p:pic>
        <p:nvPicPr>
          <p:cNvPr id="1031" name="Picture 11">
            <a:extLst>
              <a:ext uri="{FF2B5EF4-FFF2-40B4-BE49-F238E27FC236}">
                <a16:creationId xmlns:a16="http://schemas.microsoft.com/office/drawing/2014/main" id="{74B8EC6B-D8EE-A18D-15A9-130A0CA685AF}"/>
              </a:ext>
            </a:extLst>
          </p:cNvPr>
          <p:cNvPicPr>
            <a:picLocks noChangeAspect="1" noChangeArrowheads="1"/>
          </p:cNvPicPr>
          <p:nvPr userDrawn="1"/>
        </p:nvPicPr>
        <p:blipFill>
          <a:blip r:embed="rId20">
            <a:extLst>
              <a:ext uri="{28A0092B-C50C-407E-A947-70E740481C1C}">
                <a14:useLocalDpi xmlns:a14="http://schemas.microsoft.com/office/drawing/2010/main" val="0"/>
              </a:ext>
            </a:extLst>
          </a:blip>
          <a:srcRect/>
          <a:stretch>
            <a:fillRect/>
          </a:stretch>
        </p:blipFill>
        <p:spPr bwMode="auto">
          <a:xfrm>
            <a:off x="323850" y="152400"/>
            <a:ext cx="701675"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 Box 10">
            <a:extLst>
              <a:ext uri="{FF2B5EF4-FFF2-40B4-BE49-F238E27FC236}">
                <a16:creationId xmlns:a16="http://schemas.microsoft.com/office/drawing/2014/main" id="{5689A26D-9A09-45BD-28FB-EAA9EE9A288B}"/>
              </a:ext>
            </a:extLst>
          </p:cNvPr>
          <p:cNvSpPr txBox="1">
            <a:spLocks noChangeArrowheads="1"/>
          </p:cNvSpPr>
          <p:nvPr userDrawn="1"/>
        </p:nvSpPr>
        <p:spPr bwMode="auto">
          <a:xfrm>
            <a:off x="971550" y="333375"/>
            <a:ext cx="1873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defRPr kumimoji="1" sz="5400" b="1">
                <a:solidFill>
                  <a:schemeClr val="tx1"/>
                </a:solidFill>
                <a:latin typeface="Arial" panose="020B0604020202020204" pitchFamily="34" charset="0"/>
                <a:ea typeface="華康中圓體" pitchFamily="49" charset="-120"/>
              </a:defRPr>
            </a:lvl1pPr>
            <a:lvl2pPr marL="742950" indent="-285750">
              <a:spcBef>
                <a:spcPct val="50000"/>
              </a:spcBef>
              <a:defRPr kumimoji="1" sz="5400" b="1">
                <a:solidFill>
                  <a:schemeClr val="tx1"/>
                </a:solidFill>
                <a:latin typeface="Arial" panose="020B0604020202020204" pitchFamily="34" charset="0"/>
                <a:ea typeface="華康中圓體" pitchFamily="49" charset="-120"/>
              </a:defRPr>
            </a:lvl2pPr>
            <a:lvl3pPr marL="1143000" indent="-228600">
              <a:spcBef>
                <a:spcPct val="50000"/>
              </a:spcBef>
              <a:defRPr kumimoji="1" sz="5400" b="1">
                <a:solidFill>
                  <a:schemeClr val="tx1"/>
                </a:solidFill>
                <a:latin typeface="Arial" panose="020B0604020202020204" pitchFamily="34" charset="0"/>
                <a:ea typeface="華康中圓體" pitchFamily="49" charset="-120"/>
              </a:defRPr>
            </a:lvl3pPr>
            <a:lvl4pPr marL="1600200" indent="-228600">
              <a:spcBef>
                <a:spcPct val="50000"/>
              </a:spcBef>
              <a:defRPr kumimoji="1" sz="5400" b="1">
                <a:solidFill>
                  <a:schemeClr val="tx1"/>
                </a:solidFill>
                <a:latin typeface="Arial" panose="020B0604020202020204" pitchFamily="34" charset="0"/>
                <a:ea typeface="華康中圓體" pitchFamily="49" charset="-120"/>
              </a:defRPr>
            </a:lvl4pPr>
            <a:lvl5pPr marL="2057400" indent="-228600">
              <a:spcBef>
                <a:spcPct val="50000"/>
              </a:spcBef>
              <a:defRPr kumimoji="1" sz="5400" b="1">
                <a:solidFill>
                  <a:schemeClr val="tx1"/>
                </a:solidFill>
                <a:latin typeface="Arial" panose="020B0604020202020204" pitchFamily="34" charset="0"/>
                <a:ea typeface="華康中圓體" pitchFamily="49" charset="-120"/>
              </a:defRPr>
            </a:lvl5pPr>
            <a:lvl6pPr marL="25146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6pPr>
            <a:lvl7pPr marL="29718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7pPr>
            <a:lvl8pPr marL="34290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8pPr>
            <a:lvl9pPr marL="38862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9pPr>
          </a:lstStyle>
          <a:p>
            <a:pPr eaLnBrk="1" hangingPunct="1"/>
            <a:r>
              <a:rPr lang="zh-TW" altLang="en-US" sz="1400">
                <a:latin typeface="Times New Roman" panose="02020603050405020304" pitchFamily="18" charset="0"/>
              </a:rPr>
              <a:t>行政院衛生署</a:t>
            </a:r>
          </a:p>
        </p:txBody>
      </p:sp>
      <p:sp>
        <p:nvSpPr>
          <p:cNvPr id="120838" name="Rectangle 6">
            <a:extLst>
              <a:ext uri="{FF2B5EF4-FFF2-40B4-BE49-F238E27FC236}">
                <a16:creationId xmlns:a16="http://schemas.microsoft.com/office/drawing/2014/main" id="{272F5550-1DF3-CFE3-E2A4-022ADDBCB8BE}"/>
              </a:ext>
            </a:extLst>
          </p:cNvPr>
          <p:cNvSpPr>
            <a:spLocks noGrp="1" noChangeArrowheads="1"/>
          </p:cNvSpPr>
          <p:nvPr>
            <p:ph type="sldNum" sz="quarter" idx="4"/>
          </p:nvPr>
        </p:nvSpPr>
        <p:spPr bwMode="auto">
          <a:xfrm>
            <a:off x="6750050" y="62293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defRPr sz="1400" b="0" smtClean="0">
                <a:ea typeface="新細明體" panose="02020500000000000000" pitchFamily="18" charset="-120"/>
              </a:defRPr>
            </a:lvl1pPr>
          </a:lstStyle>
          <a:p>
            <a:pPr>
              <a:defRPr/>
            </a:pPr>
            <a:fld id="{C7588C07-2FBA-4CE7-9C8E-D6EC50C32710}"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4141" r:id="rId1"/>
    <p:sldLayoutId id="2147484142" r:id="rId2"/>
    <p:sldLayoutId id="2147484126" r:id="rId3"/>
    <p:sldLayoutId id="2147484127" r:id="rId4"/>
    <p:sldLayoutId id="2147484128" r:id="rId5"/>
    <p:sldLayoutId id="2147484129" r:id="rId6"/>
    <p:sldLayoutId id="2147484130" r:id="rId7"/>
    <p:sldLayoutId id="2147484131" r:id="rId8"/>
    <p:sldLayoutId id="2147484132" r:id="rId9"/>
    <p:sldLayoutId id="2147484133" r:id="rId10"/>
    <p:sldLayoutId id="2147484134" r:id="rId11"/>
    <p:sldLayoutId id="2147484135" r:id="rId12"/>
    <p:sldLayoutId id="2147484136" r:id="rId13"/>
    <p:sldLayoutId id="2147484137" r:id="rId14"/>
    <p:sldLayoutId id="2147484138" r:id="rId15"/>
    <p:sldLayoutId id="2147484139" r:id="rId16"/>
    <p:sldLayoutId id="2147484140" r:id="rId17"/>
  </p:sldLayoutIdLst>
  <p:hf hdr="0" ftr="0" dt="0"/>
  <p:txStyles>
    <p:titleStyle>
      <a:lvl1pPr algn="ctr" rtl="0" eaLnBrk="0" fontAlgn="base" hangingPunct="0">
        <a:spcBef>
          <a:spcPct val="0"/>
        </a:spcBef>
        <a:spcAft>
          <a:spcPct val="0"/>
        </a:spcAft>
        <a:defRPr kumimoji="1" sz="4400" b="1">
          <a:solidFill>
            <a:schemeClr val="tx2"/>
          </a:solidFill>
          <a:latin typeface="+mj-lt"/>
          <a:ea typeface="+mj-ea"/>
          <a:cs typeface="+mj-cs"/>
        </a:defRPr>
      </a:lvl1pPr>
      <a:lvl2pPr algn="ctr" rtl="0" eaLnBrk="0" fontAlgn="base" hangingPunct="0">
        <a:spcBef>
          <a:spcPct val="0"/>
        </a:spcBef>
        <a:spcAft>
          <a:spcPct val="0"/>
        </a:spcAft>
        <a:defRPr kumimoji="1" sz="4400" b="1">
          <a:solidFill>
            <a:schemeClr val="tx2"/>
          </a:solidFill>
          <a:latin typeface="Arial" charset="0"/>
          <a:ea typeface="華康粗圓體" pitchFamily="49" charset="-120"/>
        </a:defRPr>
      </a:lvl2pPr>
      <a:lvl3pPr algn="ctr" rtl="0" eaLnBrk="0" fontAlgn="base" hangingPunct="0">
        <a:spcBef>
          <a:spcPct val="0"/>
        </a:spcBef>
        <a:spcAft>
          <a:spcPct val="0"/>
        </a:spcAft>
        <a:defRPr kumimoji="1" sz="4400" b="1">
          <a:solidFill>
            <a:schemeClr val="tx2"/>
          </a:solidFill>
          <a:latin typeface="Arial" charset="0"/>
          <a:ea typeface="華康粗圓體" pitchFamily="49" charset="-120"/>
        </a:defRPr>
      </a:lvl3pPr>
      <a:lvl4pPr algn="ctr" rtl="0" eaLnBrk="0" fontAlgn="base" hangingPunct="0">
        <a:spcBef>
          <a:spcPct val="0"/>
        </a:spcBef>
        <a:spcAft>
          <a:spcPct val="0"/>
        </a:spcAft>
        <a:defRPr kumimoji="1" sz="4400" b="1">
          <a:solidFill>
            <a:schemeClr val="tx2"/>
          </a:solidFill>
          <a:latin typeface="Arial" charset="0"/>
          <a:ea typeface="華康粗圓體" pitchFamily="49" charset="-120"/>
        </a:defRPr>
      </a:lvl4pPr>
      <a:lvl5pPr algn="ctr" rtl="0" eaLnBrk="0" fontAlgn="base" hangingPunct="0">
        <a:spcBef>
          <a:spcPct val="0"/>
        </a:spcBef>
        <a:spcAft>
          <a:spcPct val="0"/>
        </a:spcAft>
        <a:defRPr kumimoji="1" sz="4400" b="1">
          <a:solidFill>
            <a:schemeClr val="tx2"/>
          </a:solidFill>
          <a:latin typeface="Arial" charset="0"/>
          <a:ea typeface="華康粗圓體" pitchFamily="49" charset="-120"/>
        </a:defRPr>
      </a:lvl5pPr>
      <a:lvl6pPr marL="457200" algn="ctr" rtl="0" fontAlgn="base">
        <a:spcBef>
          <a:spcPct val="0"/>
        </a:spcBef>
        <a:spcAft>
          <a:spcPct val="0"/>
        </a:spcAft>
        <a:defRPr kumimoji="1" sz="4400" b="1">
          <a:solidFill>
            <a:schemeClr val="tx2"/>
          </a:solidFill>
          <a:latin typeface="Arial" charset="0"/>
          <a:ea typeface="華康粗圓體" pitchFamily="49" charset="-120"/>
        </a:defRPr>
      </a:lvl6pPr>
      <a:lvl7pPr marL="914400" algn="ctr" rtl="0" fontAlgn="base">
        <a:spcBef>
          <a:spcPct val="0"/>
        </a:spcBef>
        <a:spcAft>
          <a:spcPct val="0"/>
        </a:spcAft>
        <a:defRPr kumimoji="1" sz="4400" b="1">
          <a:solidFill>
            <a:schemeClr val="tx2"/>
          </a:solidFill>
          <a:latin typeface="Arial" charset="0"/>
          <a:ea typeface="華康粗圓體" pitchFamily="49" charset="-120"/>
        </a:defRPr>
      </a:lvl7pPr>
      <a:lvl8pPr marL="1371600" algn="ctr" rtl="0" fontAlgn="base">
        <a:spcBef>
          <a:spcPct val="0"/>
        </a:spcBef>
        <a:spcAft>
          <a:spcPct val="0"/>
        </a:spcAft>
        <a:defRPr kumimoji="1" sz="4400" b="1">
          <a:solidFill>
            <a:schemeClr val="tx2"/>
          </a:solidFill>
          <a:latin typeface="Arial" charset="0"/>
          <a:ea typeface="華康粗圓體" pitchFamily="49" charset="-120"/>
        </a:defRPr>
      </a:lvl8pPr>
      <a:lvl9pPr marL="1828800" algn="ctr" rtl="0" fontAlgn="base">
        <a:spcBef>
          <a:spcPct val="0"/>
        </a:spcBef>
        <a:spcAft>
          <a:spcPct val="0"/>
        </a:spcAft>
        <a:defRPr kumimoji="1" sz="4400" b="1">
          <a:solidFill>
            <a:schemeClr val="tx2"/>
          </a:solidFill>
          <a:latin typeface="Arial" charset="0"/>
          <a:ea typeface="華康粗圓體" pitchFamily="49"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華康中圓體" pitchFamily="49" charset="-120"/>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華康中圓體" pitchFamily="49" charset="-120"/>
        </a:defRPr>
      </a:lvl2pPr>
      <a:lvl3pPr marL="1143000" indent="-228600" algn="l" rtl="0" eaLnBrk="0" fontAlgn="base" hangingPunct="0">
        <a:spcBef>
          <a:spcPct val="20000"/>
        </a:spcBef>
        <a:spcAft>
          <a:spcPct val="0"/>
        </a:spcAft>
        <a:buChar char="•"/>
        <a:defRPr kumimoji="1" sz="2400">
          <a:solidFill>
            <a:schemeClr val="tx1"/>
          </a:solidFill>
          <a:latin typeface="+mn-lt"/>
          <a:ea typeface="華康中圓體" pitchFamily="49" charset="-120"/>
        </a:defRPr>
      </a:lvl3pPr>
      <a:lvl4pPr marL="1600200" indent="-228600" algn="l" rtl="0" eaLnBrk="0" fontAlgn="base" hangingPunct="0">
        <a:spcBef>
          <a:spcPct val="20000"/>
        </a:spcBef>
        <a:spcAft>
          <a:spcPct val="0"/>
        </a:spcAft>
        <a:buChar char="–"/>
        <a:defRPr kumimoji="1" sz="2000">
          <a:solidFill>
            <a:schemeClr val="tx1"/>
          </a:solidFill>
          <a:latin typeface="+mn-lt"/>
          <a:ea typeface="華康中圓體" pitchFamily="49" charset="-120"/>
        </a:defRPr>
      </a:lvl4pPr>
      <a:lvl5pPr marL="2057400" indent="-228600" algn="l" rtl="0" eaLnBrk="0" fontAlgn="base" hangingPunct="0">
        <a:spcBef>
          <a:spcPct val="20000"/>
        </a:spcBef>
        <a:spcAft>
          <a:spcPct val="0"/>
        </a:spcAft>
        <a:buChar char="»"/>
        <a:defRPr kumimoji="1" sz="2000">
          <a:solidFill>
            <a:schemeClr val="tx1"/>
          </a:solidFill>
          <a:latin typeface="+mn-lt"/>
          <a:ea typeface="華康中圓體" pitchFamily="49" charset="-120"/>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0.emf"/><Relationship Id="rId5" Type="http://schemas.openxmlformats.org/officeDocument/2006/relationships/oleObject" Target="../embeddings/oleObject4.bin"/><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image" Target="../media/image18.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Rectangle 4">
            <a:extLst>
              <a:ext uri="{FF2B5EF4-FFF2-40B4-BE49-F238E27FC236}">
                <a16:creationId xmlns:a16="http://schemas.microsoft.com/office/drawing/2014/main" id="{408008E1-C153-802D-C2C0-1CA093355062}"/>
              </a:ext>
            </a:extLst>
          </p:cNvPr>
          <p:cNvSpPr>
            <a:spLocks noGrp="1" noChangeArrowheads="1"/>
          </p:cNvSpPr>
          <p:nvPr>
            <p:ph type="ctrTitle"/>
          </p:nvPr>
        </p:nvSpPr>
        <p:spPr/>
        <p:txBody>
          <a:bodyPr/>
          <a:lstStyle/>
          <a:p>
            <a:r>
              <a:rPr lang="zh-TW" altLang="en-US" sz="4000"/>
              <a:t>照顧弱勢、落實庶民經濟</a:t>
            </a:r>
            <a:r>
              <a:rPr lang="en-US" altLang="zh-TW" sz="4000"/>
              <a:t>-</a:t>
            </a:r>
            <a:br>
              <a:rPr lang="en-US" altLang="zh-TW" sz="4000"/>
            </a:br>
            <a:r>
              <a:rPr lang="zh-TW" altLang="en-US" sz="4000"/>
              <a:t>健保費率依法調整建議方案</a:t>
            </a:r>
          </a:p>
        </p:txBody>
      </p:sp>
      <p:sp>
        <p:nvSpPr>
          <p:cNvPr id="6147" name="Rectangle 5">
            <a:extLst>
              <a:ext uri="{FF2B5EF4-FFF2-40B4-BE49-F238E27FC236}">
                <a16:creationId xmlns:a16="http://schemas.microsoft.com/office/drawing/2014/main" id="{41EC4CCA-CB6C-FB17-A5BD-10A9D866F1E2}"/>
              </a:ext>
            </a:extLst>
          </p:cNvPr>
          <p:cNvSpPr>
            <a:spLocks noGrp="1" noChangeArrowheads="1"/>
          </p:cNvSpPr>
          <p:nvPr>
            <p:ph type="subTitle" idx="1"/>
          </p:nvPr>
        </p:nvSpPr>
        <p:spPr>
          <a:xfrm>
            <a:off x="1371600" y="4584700"/>
            <a:ext cx="6400800" cy="1054100"/>
          </a:xfrm>
        </p:spPr>
        <p:txBody>
          <a:bodyPr/>
          <a:lstStyle/>
          <a:p>
            <a:r>
              <a:rPr lang="zh-TW" altLang="en-US" sz="2800">
                <a:latin typeface="標楷體" panose="03000509000000000000" pitchFamily="65" charset="-120"/>
                <a:ea typeface="標楷體" panose="03000509000000000000" pitchFamily="65" charset="-120"/>
              </a:rPr>
              <a:t>中央健康保險局</a:t>
            </a:r>
          </a:p>
          <a:p>
            <a:r>
              <a:rPr lang="en-US" altLang="zh-TW" sz="2800">
                <a:latin typeface="標楷體" panose="03000509000000000000" pitchFamily="65" charset="-120"/>
                <a:ea typeface="標楷體" panose="03000509000000000000" pitchFamily="65" charset="-120"/>
              </a:rPr>
              <a:t>99</a:t>
            </a:r>
            <a:r>
              <a:rPr lang="zh-TW" altLang="en-US" sz="2800">
                <a:latin typeface="標楷體" panose="03000509000000000000" pitchFamily="65" charset="-120"/>
                <a:ea typeface="標楷體" panose="03000509000000000000" pitchFamily="65" charset="-120"/>
              </a:rPr>
              <a:t>年</a:t>
            </a:r>
            <a:r>
              <a:rPr lang="en-US" altLang="zh-TW" sz="2800">
                <a:latin typeface="標楷體" panose="03000509000000000000" pitchFamily="65" charset="-120"/>
                <a:ea typeface="標楷體" panose="03000509000000000000" pitchFamily="65" charset="-120"/>
              </a:rPr>
              <a:t>3</a:t>
            </a:r>
            <a:r>
              <a:rPr lang="zh-TW" altLang="en-US" sz="2800">
                <a:latin typeface="標楷體" panose="03000509000000000000" pitchFamily="65" charset="-120"/>
                <a:ea typeface="標楷體" panose="03000509000000000000" pitchFamily="65" charset="-120"/>
              </a:rPr>
              <a:t>月</a:t>
            </a:r>
            <a:r>
              <a:rPr lang="en-US" altLang="zh-TW" sz="2800">
                <a:latin typeface="標楷體" panose="03000509000000000000" pitchFamily="65" charset="-120"/>
                <a:ea typeface="標楷體" panose="03000509000000000000" pitchFamily="65" charset="-120"/>
              </a:rPr>
              <a:t>26</a:t>
            </a:r>
            <a:r>
              <a:rPr lang="zh-TW" altLang="en-US" sz="2800">
                <a:latin typeface="標楷體" panose="03000509000000000000" pitchFamily="65" charset="-120"/>
                <a:ea typeface="標楷體" panose="03000509000000000000" pitchFamily="65" charset="-120"/>
              </a:rPr>
              <a:t>日</a:t>
            </a:r>
          </a:p>
          <a:p>
            <a:r>
              <a:rPr lang="en-US" altLang="zh-TW">
                <a:latin typeface="標楷體" panose="03000509000000000000" pitchFamily="65" charset="-120"/>
                <a:ea typeface="標楷體" panose="03000509000000000000" pitchFamily="65" charset="-120"/>
              </a:rPr>
              <a:t> </a:t>
            </a:r>
            <a:endParaRPr lang="zh-TW" altLang="en-US" sz="2800">
              <a:latin typeface="標楷體" panose="03000509000000000000" pitchFamily="65" charset="-120"/>
              <a:ea typeface="標楷體" panose="03000509000000000000" pitchFamily="65" charset="-12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Rectangle 6">
            <a:extLst>
              <a:ext uri="{FF2B5EF4-FFF2-40B4-BE49-F238E27FC236}">
                <a16:creationId xmlns:a16="http://schemas.microsoft.com/office/drawing/2014/main" id="{5910C508-509C-5B01-245A-EF6CA5ACC4C2}"/>
              </a:ext>
            </a:extLst>
          </p:cNvPr>
          <p:cNvSpPr>
            <a:spLocks noGrp="1" noChangeArrowheads="1"/>
          </p:cNvSpPr>
          <p:nvPr>
            <p:ph type="sldNum" sz="quarter" idx="12"/>
          </p:nvPr>
        </p:nvSpPr>
        <p:spPr>
          <a:xfrm>
            <a:off x="675005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336A1AB7-53CE-460E-87D8-B7E263DBFA0A}" type="slidenum">
              <a:rPr lang="en-US" altLang="zh-TW" sz="1400">
                <a:ea typeface="新細明體" panose="02020500000000000000" pitchFamily="18" charset="-120"/>
              </a:rPr>
              <a:pPr>
                <a:spcBef>
                  <a:spcPct val="0"/>
                </a:spcBef>
                <a:buFontTx/>
                <a:buNone/>
              </a:pPr>
              <a:t>2</a:t>
            </a:fld>
            <a:endParaRPr lang="en-US" altLang="zh-TW" sz="1400">
              <a:ea typeface="新細明體" panose="02020500000000000000" pitchFamily="18" charset="-120"/>
            </a:endParaRPr>
          </a:p>
        </p:txBody>
      </p:sp>
      <p:sp>
        <p:nvSpPr>
          <p:cNvPr id="7171" name="Rectangle 2">
            <a:extLst>
              <a:ext uri="{FF2B5EF4-FFF2-40B4-BE49-F238E27FC236}">
                <a16:creationId xmlns:a16="http://schemas.microsoft.com/office/drawing/2014/main" id="{1539D7C5-FE07-2260-4B28-12D3EF93FC87}"/>
              </a:ext>
            </a:extLst>
          </p:cNvPr>
          <p:cNvSpPr>
            <a:spLocks noGrp="1" noChangeArrowheads="1"/>
          </p:cNvSpPr>
          <p:nvPr>
            <p:ph type="title"/>
          </p:nvPr>
        </p:nvSpPr>
        <p:spPr>
          <a:xfrm>
            <a:off x="520700" y="633413"/>
            <a:ext cx="8229600" cy="1150937"/>
          </a:xfrm>
        </p:spPr>
        <p:txBody>
          <a:bodyPr/>
          <a:lstStyle/>
          <a:p>
            <a:r>
              <a:rPr lang="zh-TW" altLang="en-US" sz="4000">
                <a:latin typeface="標楷體" panose="03000509000000000000" pitchFamily="65" charset="-120"/>
                <a:ea typeface="標楷體" panose="03000509000000000000" pitchFamily="65" charset="-120"/>
              </a:rPr>
              <a:t>前言：穩定健保就是落實庶民經濟</a:t>
            </a:r>
          </a:p>
        </p:txBody>
      </p:sp>
      <p:sp>
        <p:nvSpPr>
          <p:cNvPr id="7172" name="Rectangle 3">
            <a:extLst>
              <a:ext uri="{FF2B5EF4-FFF2-40B4-BE49-F238E27FC236}">
                <a16:creationId xmlns:a16="http://schemas.microsoft.com/office/drawing/2014/main" id="{4B28090C-8FC7-A1CB-DF0D-2C3FBD7467D1}"/>
              </a:ext>
            </a:extLst>
          </p:cNvPr>
          <p:cNvSpPr>
            <a:spLocks noGrp="1" noChangeArrowheads="1"/>
          </p:cNvSpPr>
          <p:nvPr>
            <p:ph type="body" idx="1"/>
          </p:nvPr>
        </p:nvSpPr>
        <p:spPr/>
        <p:txBody>
          <a:bodyPr/>
          <a:lstStyle/>
          <a:p>
            <a:pPr>
              <a:lnSpc>
                <a:spcPct val="90000"/>
              </a:lnSpc>
              <a:spcBef>
                <a:spcPct val="60000"/>
              </a:spcBef>
            </a:pPr>
            <a:r>
              <a:rPr lang="zh-TW" altLang="en-US" sz="2400" b="1">
                <a:solidFill>
                  <a:schemeClr val="accent2"/>
                </a:solidFill>
                <a:latin typeface="Times New Roman" panose="02020603050405020304" pitchFamily="18" charset="0"/>
                <a:ea typeface="標楷體" panose="03000509000000000000" pitchFamily="65" charset="-120"/>
              </a:rPr>
              <a:t>全民健康保險於民國</a:t>
            </a:r>
            <a:r>
              <a:rPr lang="en-US" altLang="zh-TW" sz="2400" b="1">
                <a:solidFill>
                  <a:schemeClr val="accent2"/>
                </a:solidFill>
                <a:latin typeface="Times New Roman" panose="02020603050405020304" pitchFamily="18" charset="0"/>
                <a:ea typeface="標楷體" panose="03000509000000000000" pitchFamily="65" charset="-120"/>
              </a:rPr>
              <a:t>84</a:t>
            </a:r>
            <a:r>
              <a:rPr lang="zh-TW" altLang="en-US" sz="2400" b="1">
                <a:solidFill>
                  <a:schemeClr val="accent2"/>
                </a:solidFill>
                <a:latin typeface="Times New Roman" panose="02020603050405020304" pitchFamily="18" charset="0"/>
                <a:ea typeface="標楷體" panose="03000509000000000000" pitchFamily="65" charset="-120"/>
              </a:rPr>
              <a:t>年開辦，是國民黨執政時期的重要建樹，健保卡已成為台灣人民生活的一部份，本保險並廣受國際好評。</a:t>
            </a:r>
          </a:p>
          <a:p>
            <a:pPr>
              <a:lnSpc>
                <a:spcPct val="90000"/>
              </a:lnSpc>
              <a:spcBef>
                <a:spcPct val="60000"/>
              </a:spcBef>
            </a:pPr>
            <a:r>
              <a:rPr lang="zh-TW" altLang="en-US" sz="2400" b="1">
                <a:solidFill>
                  <a:schemeClr val="accent2"/>
                </a:solidFill>
                <a:latin typeface="Times New Roman" panose="02020603050405020304" pitchFamily="18" charset="0"/>
                <a:ea typeface="標楷體" panose="03000509000000000000" pitchFamily="65" charset="-120"/>
              </a:rPr>
              <a:t>全民健保為社會保險，由雇主、個人、與政府共同分擔保險費，保費具有些許所得重分配的效果，亦即由富人負擔較多的保費，幫助弱勢民眾。</a:t>
            </a:r>
          </a:p>
          <a:p>
            <a:pPr>
              <a:lnSpc>
                <a:spcPct val="90000"/>
              </a:lnSpc>
              <a:spcBef>
                <a:spcPct val="60000"/>
              </a:spcBef>
            </a:pPr>
            <a:r>
              <a:rPr kumimoji="0" lang="zh-TW" altLang="en-US" sz="2400" b="1">
                <a:solidFill>
                  <a:schemeClr val="accent2"/>
                </a:solidFill>
                <a:latin typeface="Times New Roman" panose="02020603050405020304" pitchFamily="18" charset="0"/>
                <a:ea typeface="標楷體" panose="03000509000000000000" pitchFamily="65" charset="-120"/>
              </a:rPr>
              <a:t>全民健保自民國</a:t>
            </a:r>
            <a:r>
              <a:rPr kumimoji="0" lang="en-US" altLang="zh-TW" sz="2400" b="1">
                <a:solidFill>
                  <a:schemeClr val="accent2"/>
                </a:solidFill>
                <a:latin typeface="Times New Roman" panose="02020603050405020304" pitchFamily="18" charset="0"/>
                <a:ea typeface="標楷體" panose="03000509000000000000" pitchFamily="65" charset="-120"/>
              </a:rPr>
              <a:t>96</a:t>
            </a:r>
            <a:r>
              <a:rPr kumimoji="0" lang="zh-TW" altLang="en-US" sz="2400" b="1">
                <a:solidFill>
                  <a:schemeClr val="accent2"/>
                </a:solidFill>
                <a:latin typeface="Times New Roman" panose="02020603050405020304" pitchFamily="18" charset="0"/>
                <a:ea typeface="標楷體" panose="03000509000000000000" pitchFamily="65" charset="-120"/>
              </a:rPr>
              <a:t>年已經用罄安全準備，</a:t>
            </a:r>
            <a:r>
              <a:rPr kumimoji="0" lang="en-US" altLang="zh-TW" sz="2400" b="1">
                <a:solidFill>
                  <a:schemeClr val="accent2"/>
                </a:solidFill>
                <a:latin typeface="Times New Roman" panose="02020603050405020304" pitchFamily="18" charset="0"/>
                <a:ea typeface="標楷體" panose="03000509000000000000" pitchFamily="65" charset="-120"/>
              </a:rPr>
              <a:t>98</a:t>
            </a:r>
            <a:r>
              <a:rPr kumimoji="0" lang="zh-TW" altLang="en-US" sz="2400" b="1">
                <a:solidFill>
                  <a:schemeClr val="accent2"/>
                </a:solidFill>
                <a:latin typeface="Times New Roman" panose="02020603050405020304" pitchFamily="18" charset="0"/>
                <a:ea typeface="標楷體" panose="03000509000000000000" pitchFamily="65" charset="-120"/>
              </a:rPr>
              <a:t>年底的融資金額已達</a:t>
            </a:r>
            <a:r>
              <a:rPr kumimoji="0" lang="en-US" altLang="zh-TW" sz="2400" b="1">
                <a:solidFill>
                  <a:schemeClr val="accent2"/>
                </a:solidFill>
                <a:latin typeface="Times New Roman" panose="02020603050405020304" pitchFamily="18" charset="0"/>
                <a:ea typeface="標楷體" panose="03000509000000000000" pitchFamily="65" charset="-120"/>
              </a:rPr>
              <a:t>1300</a:t>
            </a:r>
            <a:r>
              <a:rPr kumimoji="0" lang="zh-TW" altLang="en-US" sz="2400" b="1">
                <a:solidFill>
                  <a:schemeClr val="accent2"/>
                </a:solidFill>
                <a:latin typeface="Times New Roman" panose="02020603050405020304" pitchFamily="18" charset="0"/>
                <a:ea typeface="標楷體" panose="03000509000000000000" pitchFamily="65" charset="-120"/>
              </a:rPr>
              <a:t>億元，嚴重影響財務穩定。</a:t>
            </a:r>
            <a:endParaRPr lang="zh-TW" altLang="en-US" sz="2400" b="1">
              <a:solidFill>
                <a:schemeClr val="accent2"/>
              </a:solidFill>
              <a:latin typeface="Times New Roman" panose="02020603050405020304" pitchFamily="18" charset="0"/>
              <a:ea typeface="標楷體" panose="03000509000000000000" pitchFamily="65" charset="-120"/>
            </a:endParaRPr>
          </a:p>
          <a:p>
            <a:pPr>
              <a:lnSpc>
                <a:spcPct val="90000"/>
              </a:lnSpc>
              <a:spcBef>
                <a:spcPct val="60000"/>
              </a:spcBef>
            </a:pPr>
            <a:r>
              <a:rPr kumimoji="0" lang="zh-TW" altLang="en-US" sz="2400" b="1">
                <a:solidFill>
                  <a:schemeClr val="accent2"/>
                </a:solidFill>
                <a:latin typeface="Times New Roman" panose="02020603050405020304" pitchFamily="18" charset="0"/>
                <a:ea typeface="標楷體" panose="03000509000000000000" pitchFamily="65" charset="-120"/>
              </a:rPr>
              <a:t>依現行健保法，早已達到調整費率的法定條件，在窮盡各項方法後，費率調整已是難以避免。</a:t>
            </a:r>
            <a:endParaRPr kumimoji="0" lang="en-US" altLang="zh-TW" sz="2400" b="1">
              <a:solidFill>
                <a:schemeClr val="accent2"/>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Rectangle 4">
            <a:extLst>
              <a:ext uri="{FF2B5EF4-FFF2-40B4-BE49-F238E27FC236}">
                <a16:creationId xmlns:a16="http://schemas.microsoft.com/office/drawing/2014/main" id="{5CCCF46F-0FF1-65CA-4187-5790B92BB050}"/>
              </a:ext>
            </a:extLst>
          </p:cNvPr>
          <p:cNvSpPr>
            <a:spLocks noGrp="1" noChangeArrowheads="1"/>
          </p:cNvSpPr>
          <p:nvPr>
            <p:ph type="ctrTitle"/>
          </p:nvPr>
        </p:nvSpPr>
        <p:spPr>
          <a:xfrm>
            <a:off x="660400" y="2259013"/>
            <a:ext cx="7956550" cy="1079500"/>
          </a:xfrm>
        </p:spPr>
        <p:txBody>
          <a:bodyPr/>
          <a:lstStyle/>
          <a:p>
            <a:r>
              <a:rPr lang="zh-TW" altLang="en-US" sz="6000">
                <a:solidFill>
                  <a:srgbClr val="CC0066"/>
                </a:solidFill>
                <a:latin typeface="標楷體" panose="03000509000000000000" pitchFamily="65" charset="-120"/>
                <a:ea typeface="標楷體" panose="03000509000000000000" pitchFamily="65" charset="-120"/>
              </a:rPr>
              <a:t>全民健保的架構與現況</a:t>
            </a:r>
          </a:p>
        </p:txBody>
      </p:sp>
      <p:sp>
        <p:nvSpPr>
          <p:cNvPr id="8195" name="Rectangle 5">
            <a:extLst>
              <a:ext uri="{FF2B5EF4-FFF2-40B4-BE49-F238E27FC236}">
                <a16:creationId xmlns:a16="http://schemas.microsoft.com/office/drawing/2014/main" id="{B0E08C40-C7C3-7B09-7802-A13EDF108C94}"/>
              </a:ext>
            </a:extLst>
          </p:cNvPr>
          <p:cNvSpPr>
            <a:spLocks noGrp="1" noChangeArrowheads="1"/>
          </p:cNvSpPr>
          <p:nvPr>
            <p:ph type="subTitle" idx="1"/>
          </p:nvPr>
        </p:nvSpPr>
        <p:spPr/>
        <p:txBody>
          <a:bodyPr/>
          <a:lstStyle/>
          <a:p>
            <a:endParaRPr lang="zh-TW"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Rectangle 6">
            <a:extLst>
              <a:ext uri="{FF2B5EF4-FFF2-40B4-BE49-F238E27FC236}">
                <a16:creationId xmlns:a16="http://schemas.microsoft.com/office/drawing/2014/main" id="{DD15F6D6-F747-DA45-C2D1-79C79172F69B}"/>
              </a:ext>
            </a:extLst>
          </p:cNvPr>
          <p:cNvSpPr>
            <a:spLocks noGrp="1" noChangeArrowheads="1"/>
          </p:cNvSpPr>
          <p:nvPr>
            <p:ph type="sldNum" sz="quarter" idx="12"/>
          </p:nvPr>
        </p:nvSpPr>
        <p:spPr>
          <a:xfrm>
            <a:off x="666115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056F7AE5-C2AF-4BD3-869F-330F7F0C8715}" type="slidenum">
              <a:rPr lang="en-US" altLang="zh-TW" sz="1400">
                <a:ea typeface="新細明體" panose="02020500000000000000" pitchFamily="18" charset="-120"/>
              </a:rPr>
              <a:pPr>
                <a:spcBef>
                  <a:spcPct val="0"/>
                </a:spcBef>
                <a:buFontTx/>
                <a:buNone/>
              </a:pPr>
              <a:t>4</a:t>
            </a:fld>
            <a:endParaRPr lang="en-US" altLang="zh-TW" sz="1400">
              <a:ea typeface="新細明體" panose="02020500000000000000" pitchFamily="18" charset="-120"/>
            </a:endParaRPr>
          </a:p>
        </p:txBody>
      </p:sp>
      <p:sp>
        <p:nvSpPr>
          <p:cNvPr id="9219" name="Rectangle 2">
            <a:extLst>
              <a:ext uri="{FF2B5EF4-FFF2-40B4-BE49-F238E27FC236}">
                <a16:creationId xmlns:a16="http://schemas.microsoft.com/office/drawing/2014/main" id="{DD98F959-593D-6583-D0E2-F0A0D4B258E4}"/>
              </a:ext>
            </a:extLst>
          </p:cNvPr>
          <p:cNvSpPr>
            <a:spLocks noGrp="1" noChangeArrowheads="1"/>
          </p:cNvSpPr>
          <p:nvPr>
            <p:ph type="title"/>
          </p:nvPr>
        </p:nvSpPr>
        <p:spPr>
          <a:xfrm>
            <a:off x="701675" y="593725"/>
            <a:ext cx="7772400" cy="1143000"/>
          </a:xfrm>
        </p:spPr>
        <p:txBody>
          <a:bodyPr/>
          <a:lstStyle/>
          <a:p>
            <a:r>
              <a:rPr lang="zh-TW" altLang="en-US">
                <a:latin typeface="標楷體" panose="03000509000000000000" pitchFamily="65" charset="-120"/>
                <a:ea typeface="標楷體" panose="03000509000000000000" pitchFamily="65" charset="-120"/>
              </a:rPr>
              <a:t>全民納保</a:t>
            </a:r>
          </a:p>
        </p:txBody>
      </p:sp>
      <p:graphicFrame>
        <p:nvGraphicFramePr>
          <p:cNvPr id="9220" name="Object 2">
            <a:extLst>
              <a:ext uri="{FF2B5EF4-FFF2-40B4-BE49-F238E27FC236}">
                <a16:creationId xmlns:a16="http://schemas.microsoft.com/office/drawing/2014/main" id="{03DB4F7B-C794-E9FE-F506-ECF9BD265DED}"/>
              </a:ext>
            </a:extLst>
          </p:cNvPr>
          <p:cNvGraphicFramePr>
            <a:graphicFrameLocks noChangeAspect="1"/>
          </p:cNvGraphicFramePr>
          <p:nvPr/>
        </p:nvGraphicFramePr>
        <p:xfrm>
          <a:off x="1066800" y="1162050"/>
          <a:ext cx="6934200" cy="4583113"/>
        </p:xfrm>
        <a:graphic>
          <a:graphicData uri="http://schemas.openxmlformats.org/presentationml/2006/ole">
            <mc:AlternateContent xmlns:mc="http://schemas.openxmlformats.org/markup-compatibility/2006">
              <mc:Choice xmlns:v="urn:schemas-microsoft-com:vml" Requires="v">
                <p:oleObj name="圖表" r:id="rId3" imgW="3724275" imgH="2228850" progId="MSGraph.Chart.8">
                  <p:embed followColorScheme="full"/>
                </p:oleObj>
              </mc:Choice>
              <mc:Fallback>
                <p:oleObj name="圖表" r:id="rId3" imgW="3724275" imgH="2228850" progId="MSGraph.Chart.8">
                  <p:embed followColorScheme="full"/>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1162050"/>
                        <a:ext cx="6934200" cy="4583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221" name="Rectangle 3">
            <a:extLst>
              <a:ext uri="{FF2B5EF4-FFF2-40B4-BE49-F238E27FC236}">
                <a16:creationId xmlns:a16="http://schemas.microsoft.com/office/drawing/2014/main" id="{92310A06-5B57-DB73-FE9F-90F5913ECF36}"/>
              </a:ext>
            </a:extLst>
          </p:cNvPr>
          <p:cNvSpPr>
            <a:spLocks noChangeArrowheads="1"/>
          </p:cNvSpPr>
          <p:nvPr/>
        </p:nvSpPr>
        <p:spPr bwMode="auto">
          <a:xfrm>
            <a:off x="927100" y="5829300"/>
            <a:ext cx="7162800" cy="461963"/>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2400">
                <a:solidFill>
                  <a:schemeClr val="tx2"/>
                </a:solidFill>
                <a:latin typeface="標楷體" panose="03000509000000000000" pitchFamily="65" charset="-120"/>
                <a:ea typeface="標楷體" panose="03000509000000000000" pitchFamily="65" charset="-120"/>
              </a:rPr>
              <a:t>涵蓋</a:t>
            </a:r>
            <a:r>
              <a:rPr lang="en-US" altLang="zh-TW" sz="2400">
                <a:solidFill>
                  <a:schemeClr val="tx2"/>
                </a:solidFill>
                <a:latin typeface="標楷體" panose="03000509000000000000" pitchFamily="65" charset="-120"/>
                <a:ea typeface="標楷體" panose="03000509000000000000" pitchFamily="65" charset="-120"/>
              </a:rPr>
              <a:t>2230</a:t>
            </a:r>
            <a:r>
              <a:rPr lang="zh-TW" altLang="en-US" sz="2400">
                <a:solidFill>
                  <a:schemeClr val="tx2"/>
                </a:solidFill>
                <a:latin typeface="標楷體" panose="03000509000000000000" pitchFamily="65" charset="-120"/>
                <a:ea typeface="標楷體" panose="03000509000000000000" pitchFamily="65" charset="-120"/>
              </a:rPr>
              <a:t>萬人口</a:t>
            </a:r>
            <a:r>
              <a:rPr lang="en-US" altLang="zh-TW" sz="2400">
                <a:solidFill>
                  <a:schemeClr val="tx2"/>
                </a:solidFill>
                <a:latin typeface="標楷體" panose="03000509000000000000" pitchFamily="65" charset="-120"/>
                <a:ea typeface="標楷體" panose="03000509000000000000" pitchFamily="65" charset="-120"/>
              </a:rPr>
              <a:t>(99%), 2007</a:t>
            </a:r>
          </a:p>
        </p:txBody>
      </p:sp>
      <p:sp>
        <p:nvSpPr>
          <p:cNvPr id="9222" name="Text Box 5">
            <a:extLst>
              <a:ext uri="{FF2B5EF4-FFF2-40B4-BE49-F238E27FC236}">
                <a16:creationId xmlns:a16="http://schemas.microsoft.com/office/drawing/2014/main" id="{858D96C5-7AF8-9038-877E-4CC5D1C45765}"/>
              </a:ext>
            </a:extLst>
          </p:cNvPr>
          <p:cNvSpPr txBox="1">
            <a:spLocks noChangeArrowheads="1"/>
          </p:cNvSpPr>
          <p:nvPr/>
        </p:nvSpPr>
        <p:spPr bwMode="auto">
          <a:xfrm>
            <a:off x="6229350" y="2228850"/>
            <a:ext cx="2303463" cy="708025"/>
          </a:xfrm>
          <a:prstGeom prst="rect">
            <a:avLst/>
          </a:prstGeom>
          <a:solidFill>
            <a:srgbClr val="99FF99"/>
          </a:solidFill>
          <a:ln w="50800">
            <a:solidFill>
              <a:srgbClr val="CCFFCC"/>
            </a:solidFill>
            <a:prstDash val="sysDot"/>
            <a:miter lim="800000"/>
            <a:headEnd type="none" w="sm" len="sm"/>
            <a:tailEnd type="none" w="sm" len="sm"/>
          </a:ln>
        </p:spPr>
        <p:txBody>
          <a:bodyPr>
            <a:spAutoFit/>
          </a:bodyPr>
          <a:lstStyle>
            <a:lvl1pPr marL="84138" indent="-84138">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10000"/>
              </a:spcBef>
            </a:pPr>
            <a:r>
              <a:rPr lang="zh-TW" altLang="en-US" sz="2000">
                <a:latin typeface="標楷體" panose="03000509000000000000" pitchFamily="65" charset="-120"/>
                <a:ea typeface="標楷體" panose="03000509000000000000" pitchFamily="65" charset="-120"/>
              </a:rPr>
              <a:t>長期居留國外之未納保者</a:t>
            </a:r>
            <a:endParaRPr lang="en-US" altLang="zh-TW" sz="2000">
              <a:latin typeface="標楷體" panose="03000509000000000000" pitchFamily="65" charset="-120"/>
              <a:ea typeface="標楷體" panose="03000509000000000000" pitchFamily="65" charset="-12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Rectangle 6">
            <a:extLst>
              <a:ext uri="{FF2B5EF4-FFF2-40B4-BE49-F238E27FC236}">
                <a16:creationId xmlns:a16="http://schemas.microsoft.com/office/drawing/2014/main" id="{AD11DA51-00CB-6919-286C-21A60D97CD45}"/>
              </a:ext>
            </a:extLst>
          </p:cNvPr>
          <p:cNvSpPr>
            <a:spLocks noGrp="1" noChangeArrowheads="1"/>
          </p:cNvSpPr>
          <p:nvPr>
            <p:ph type="sldNum" sz="quarter" idx="12"/>
          </p:nvPr>
        </p:nvSpPr>
        <p:spPr>
          <a:xfrm>
            <a:off x="670560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2B344781-96AF-496B-B043-A42C99372129}" type="slidenum">
              <a:rPr lang="en-US" altLang="zh-TW" sz="1400">
                <a:ea typeface="新細明體" panose="02020500000000000000" pitchFamily="18" charset="-120"/>
              </a:rPr>
              <a:pPr>
                <a:spcBef>
                  <a:spcPct val="0"/>
                </a:spcBef>
                <a:buFontTx/>
                <a:buNone/>
              </a:pPr>
              <a:t>5</a:t>
            </a:fld>
            <a:endParaRPr lang="en-US" altLang="zh-TW" sz="1400">
              <a:ea typeface="新細明體" panose="02020500000000000000" pitchFamily="18" charset="-120"/>
            </a:endParaRPr>
          </a:p>
        </p:txBody>
      </p:sp>
      <p:sp>
        <p:nvSpPr>
          <p:cNvPr id="11267" name="Rectangle 2">
            <a:extLst>
              <a:ext uri="{FF2B5EF4-FFF2-40B4-BE49-F238E27FC236}">
                <a16:creationId xmlns:a16="http://schemas.microsoft.com/office/drawing/2014/main" id="{D7DCE59E-F65C-4E41-F6ED-A11FBF100773}"/>
              </a:ext>
            </a:extLst>
          </p:cNvPr>
          <p:cNvSpPr>
            <a:spLocks noGrp="1" noChangeArrowheads="1"/>
          </p:cNvSpPr>
          <p:nvPr>
            <p:ph type="title"/>
          </p:nvPr>
        </p:nvSpPr>
        <p:spPr>
          <a:xfrm>
            <a:off x="457200" y="0"/>
            <a:ext cx="8229600" cy="1425575"/>
          </a:xfrm>
        </p:spPr>
        <p:txBody>
          <a:bodyPr/>
          <a:lstStyle/>
          <a:p>
            <a:r>
              <a:rPr lang="zh-TW" altLang="en-US">
                <a:latin typeface="標楷體" panose="03000509000000000000" pitchFamily="65" charset="-120"/>
                <a:ea typeface="標楷體" panose="03000509000000000000" pitchFamily="65" charset="-120"/>
              </a:rPr>
              <a:t>公平就醫</a:t>
            </a:r>
          </a:p>
        </p:txBody>
      </p:sp>
      <p:graphicFrame>
        <p:nvGraphicFramePr>
          <p:cNvPr id="290819" name="Group 3">
            <a:extLst>
              <a:ext uri="{FF2B5EF4-FFF2-40B4-BE49-F238E27FC236}">
                <a16:creationId xmlns:a16="http://schemas.microsoft.com/office/drawing/2014/main" id="{BF798FF3-4436-B16B-F291-59E6580C70FB}"/>
              </a:ext>
            </a:extLst>
          </p:cNvPr>
          <p:cNvGraphicFramePr>
            <a:graphicFrameLocks noGrp="1"/>
          </p:cNvGraphicFramePr>
          <p:nvPr>
            <p:ph sz="half" idx="1"/>
          </p:nvPr>
        </p:nvGraphicFramePr>
        <p:xfrm>
          <a:off x="457200" y="1844675"/>
          <a:ext cx="4038600" cy="4694238"/>
        </p:xfrm>
        <a:graphic>
          <a:graphicData uri="http://schemas.openxmlformats.org/drawingml/2006/table">
            <a:tbl>
              <a:tblPr/>
              <a:tblGrid>
                <a:gridCol w="849313">
                  <a:extLst>
                    <a:ext uri="{9D8B030D-6E8A-4147-A177-3AD203B41FA5}">
                      <a16:colId xmlns:a16="http://schemas.microsoft.com/office/drawing/2014/main" val="20000"/>
                    </a:ext>
                  </a:extLst>
                </a:gridCol>
                <a:gridCol w="1274762">
                  <a:extLst>
                    <a:ext uri="{9D8B030D-6E8A-4147-A177-3AD203B41FA5}">
                      <a16:colId xmlns:a16="http://schemas.microsoft.com/office/drawing/2014/main" val="20001"/>
                    </a:ext>
                  </a:extLst>
                </a:gridCol>
                <a:gridCol w="1914525">
                  <a:extLst>
                    <a:ext uri="{9D8B030D-6E8A-4147-A177-3AD203B41FA5}">
                      <a16:colId xmlns:a16="http://schemas.microsoft.com/office/drawing/2014/main" val="20002"/>
                    </a:ext>
                  </a:extLst>
                </a:gridCol>
              </a:tblGrid>
              <a:tr h="396267">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20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排名</a:t>
                      </a:r>
                    </a:p>
                  </a:txBody>
                  <a:tcPr marT="45723" marB="45723" anchor="b"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20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國家</a:t>
                      </a:r>
                      <a:endParaRPr kumimoji="1" lang="en-US" altLang="zh-TW" sz="20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T="45723" marB="45723" anchor="b"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0" lang="zh-TW" altLang="en-US" sz="20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指數</a:t>
                      </a:r>
                      <a:endParaRPr kumimoji="1" lang="en-US" altLang="zh-TW" sz="20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T="45723" marB="45723" anchor="b"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10000"/>
                  </a:ext>
                </a:extLst>
              </a:tr>
              <a:tr h="365785">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a:t>
                      </a:r>
                    </a:p>
                  </a:txBody>
                  <a:tcPr marT="45723" marB="45723"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哥倫比亞</a:t>
                      </a:r>
                    </a:p>
                  </a:txBody>
                  <a:tcPr marT="45723" marB="45723"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0.992</a:t>
                      </a:r>
                    </a:p>
                  </a:txBody>
                  <a:tcPr marT="45723" marB="45723"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640123">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ctr" latinLnBrk="0" hangingPunct="0">
                        <a:lnSpc>
                          <a:spcPct val="3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a:t>
                      </a:r>
                    </a:p>
                  </a:txBody>
                  <a:tcPr marT="45723" marB="45723" anchor="b" horzOverflow="overflow">
                    <a:lnL>
                      <a:noFill/>
                    </a:lnL>
                    <a:lnR>
                      <a:noFill/>
                    </a:lnR>
                    <a:lnT>
                      <a:noFill/>
                    </a:lnT>
                    <a:lnB>
                      <a:noFill/>
                    </a:lnB>
                    <a:lnTlToBr>
                      <a:noFill/>
                    </a:lnTlToBr>
                    <a:lnBlToTr>
                      <a:noFill/>
                    </a:lnBlToTr>
                    <a:solidFill>
                      <a:srgbClr val="FF99CC"/>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ctr" latinLnBrk="0" hangingPunct="0">
                        <a:lnSpc>
                          <a:spcPct val="3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台灣</a:t>
                      </a:r>
                    </a:p>
                  </a:txBody>
                  <a:tcPr marT="45723" marB="45723" anchor="b" horzOverflow="overflow">
                    <a:lnL>
                      <a:noFill/>
                    </a:lnL>
                    <a:lnR>
                      <a:noFill/>
                    </a:lnR>
                    <a:lnT>
                      <a:noFill/>
                    </a:lnT>
                    <a:lnB>
                      <a:noFill/>
                    </a:lnB>
                    <a:lnTlToBr>
                      <a:noFill/>
                    </a:lnTlToBr>
                    <a:lnBlToTr>
                      <a:noFill/>
                    </a:lnBlToTr>
                    <a:solidFill>
                      <a:srgbClr val="FF99CC"/>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0.992    </a:t>
                      </a:r>
                    </a:p>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(1994 : 0.881)</a:t>
                      </a:r>
                    </a:p>
                  </a:txBody>
                  <a:tcPr marT="45723" marB="45723" anchor="b" horzOverflow="overflow">
                    <a:lnL>
                      <a:noFill/>
                    </a:lnL>
                    <a:lnR>
                      <a:noFill/>
                    </a:lnR>
                    <a:lnT>
                      <a:noFill/>
                    </a:lnT>
                    <a:lnB>
                      <a:noFill/>
                    </a:lnB>
                    <a:lnTlToBr>
                      <a:noFill/>
                    </a:lnTlToBr>
                    <a:lnBlToTr>
                      <a:noFill/>
                    </a:lnBlToTr>
                    <a:solidFill>
                      <a:srgbClr val="FF99CC"/>
                    </a:solidFill>
                  </a:tcPr>
                </a:tc>
                <a:extLst>
                  <a:ext uri="{0D108BD9-81ED-4DB2-BD59-A6C34878D82A}">
                    <a16:rowId xmlns:a16="http://schemas.microsoft.com/office/drawing/2014/main" val="10002"/>
                  </a:ext>
                </a:extLst>
              </a:tr>
              <a:tr h="365785">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6-7</a:t>
                      </a:r>
                    </a:p>
                  </a:txBody>
                  <a:tcPr marT="45723" marB="45723" anchor="b" horzOverflow="overflow">
                    <a:lnL>
                      <a:noFill/>
                    </a:lnL>
                    <a:lnR>
                      <a:noFill/>
                    </a:lnR>
                    <a:lnT>
                      <a:noFill/>
                    </a:lnT>
                    <a:lnB>
                      <a:noFill/>
                    </a:lnB>
                    <a:lnTlToBr>
                      <a:noFill/>
                    </a:lnTlToBr>
                    <a:lnBlToTr>
                      <a:noFill/>
                    </a:lnBlToTr>
                    <a:solidFill>
                      <a:srgbClr val="CCCCFF"/>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德國</a:t>
                      </a:r>
                    </a:p>
                  </a:txBody>
                  <a:tcPr marT="45723" marB="45723" anchor="b" horzOverflow="overflow">
                    <a:lnL>
                      <a:noFill/>
                    </a:lnL>
                    <a:lnR>
                      <a:noFill/>
                    </a:lnR>
                    <a:lnT>
                      <a:noFill/>
                    </a:lnT>
                    <a:lnB>
                      <a:noFill/>
                    </a:lnB>
                    <a:lnTlToBr>
                      <a:noFill/>
                    </a:lnTlToBr>
                    <a:lnBlToTr>
                      <a:noFill/>
                    </a:lnBlToTr>
                    <a:solidFill>
                      <a:srgbClr val="CCCCFF"/>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0.978</a:t>
                      </a:r>
                    </a:p>
                  </a:txBody>
                  <a:tcPr marT="45723" marB="45723" anchor="b" horzOverflow="overflow">
                    <a:lnL>
                      <a:noFill/>
                    </a:lnL>
                    <a:lnR>
                      <a:noFill/>
                    </a:lnR>
                    <a:lnT>
                      <a:noFill/>
                    </a:lnT>
                    <a:lnB>
                      <a:noFill/>
                    </a:lnB>
                    <a:lnTlToBr>
                      <a:noFill/>
                    </a:lnTlToBr>
                    <a:lnBlToTr>
                      <a:noFill/>
                    </a:lnBlToTr>
                    <a:solidFill>
                      <a:srgbClr val="CCCCFF"/>
                    </a:solidFill>
                  </a:tcPr>
                </a:tc>
                <a:extLst>
                  <a:ext uri="{0D108BD9-81ED-4DB2-BD59-A6C34878D82A}">
                    <a16:rowId xmlns:a16="http://schemas.microsoft.com/office/drawing/2014/main" val="10003"/>
                  </a:ext>
                </a:extLst>
              </a:tr>
              <a:tr h="365785">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8-11</a:t>
                      </a:r>
                    </a:p>
                  </a:txBody>
                  <a:tcPr marT="45723" marB="45723" anchor="b" horzOverflow="overflow">
                    <a:lnL>
                      <a:noFill/>
                    </a:lnL>
                    <a:lnR>
                      <a:noFill/>
                    </a:lnR>
                    <a:lnT>
                      <a:noFill/>
                    </a:lnT>
                    <a:lnB>
                      <a:noFill/>
                    </a:lnB>
                    <a:lnTlToBr>
                      <a:noFill/>
                    </a:lnTlToBr>
                    <a:lnBlToTr>
                      <a:noFill/>
                    </a:lnBlToTr>
                    <a:solidFill>
                      <a:srgbClr val="CCCCFF"/>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日本</a:t>
                      </a:r>
                    </a:p>
                  </a:txBody>
                  <a:tcPr marT="45723" marB="45723" anchor="b" horzOverflow="overflow">
                    <a:lnL>
                      <a:noFill/>
                    </a:lnL>
                    <a:lnR>
                      <a:noFill/>
                    </a:lnR>
                    <a:lnT>
                      <a:noFill/>
                    </a:lnT>
                    <a:lnB>
                      <a:noFill/>
                    </a:lnB>
                    <a:lnTlToBr>
                      <a:noFill/>
                    </a:lnTlToBr>
                    <a:lnBlToTr>
                      <a:noFill/>
                    </a:lnBlToTr>
                    <a:solidFill>
                      <a:srgbClr val="CCCCFF"/>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0.977</a:t>
                      </a:r>
                    </a:p>
                  </a:txBody>
                  <a:tcPr marT="45723" marB="45723" anchor="b" horzOverflow="overflow">
                    <a:lnL>
                      <a:noFill/>
                    </a:lnL>
                    <a:lnR>
                      <a:noFill/>
                    </a:lnR>
                    <a:lnT>
                      <a:noFill/>
                    </a:lnT>
                    <a:lnB>
                      <a:noFill/>
                    </a:lnB>
                    <a:lnTlToBr>
                      <a:noFill/>
                    </a:lnTlToBr>
                    <a:lnBlToTr>
                      <a:noFill/>
                    </a:lnBlToTr>
                    <a:solidFill>
                      <a:srgbClr val="CCCCFF"/>
                    </a:solidFill>
                  </a:tcPr>
                </a:tc>
                <a:extLst>
                  <a:ext uri="{0D108BD9-81ED-4DB2-BD59-A6C34878D82A}">
                    <a16:rowId xmlns:a16="http://schemas.microsoft.com/office/drawing/2014/main" val="10004"/>
                  </a:ext>
                </a:extLst>
              </a:tr>
              <a:tr h="365785">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8-11</a:t>
                      </a:r>
                    </a:p>
                  </a:txBody>
                  <a:tcPr marT="45723" marB="45723" anchor="b" horzOverflow="overflow">
                    <a:lnL>
                      <a:noFill/>
                    </a:lnL>
                    <a:lnR>
                      <a:noFill/>
                    </a:lnR>
                    <a:lnT>
                      <a:noFill/>
                    </a:lnT>
                    <a:lnB>
                      <a:noFill/>
                    </a:lnB>
                    <a:lnTlToBr>
                      <a:noFill/>
                    </a:lnTlToBr>
                    <a:lnBlToTr>
                      <a:noFill/>
                    </a:lnBlToTr>
                    <a:solidFill>
                      <a:srgbClr val="CCCCFF"/>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英國</a:t>
                      </a:r>
                    </a:p>
                  </a:txBody>
                  <a:tcPr marT="45723" marB="45723" anchor="b" horzOverflow="overflow">
                    <a:lnL>
                      <a:noFill/>
                    </a:lnL>
                    <a:lnR>
                      <a:noFill/>
                    </a:lnR>
                    <a:lnT>
                      <a:noFill/>
                    </a:lnT>
                    <a:lnB>
                      <a:noFill/>
                    </a:lnB>
                    <a:lnTlToBr>
                      <a:noFill/>
                    </a:lnTlToBr>
                    <a:lnBlToTr>
                      <a:noFill/>
                    </a:lnBlToTr>
                    <a:solidFill>
                      <a:srgbClr val="CCCCFF"/>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0.977</a:t>
                      </a:r>
                    </a:p>
                  </a:txBody>
                  <a:tcPr marT="45723" marB="45723" anchor="b" horzOverflow="overflow">
                    <a:lnL>
                      <a:noFill/>
                    </a:lnL>
                    <a:lnR>
                      <a:noFill/>
                    </a:lnR>
                    <a:lnT>
                      <a:noFill/>
                    </a:lnT>
                    <a:lnB>
                      <a:noFill/>
                    </a:lnB>
                    <a:lnTlToBr>
                      <a:noFill/>
                    </a:lnTlToBr>
                    <a:lnBlToTr>
                      <a:noFill/>
                    </a:lnBlToTr>
                    <a:solidFill>
                      <a:srgbClr val="CCCCFF"/>
                    </a:solidFill>
                  </a:tcPr>
                </a:tc>
                <a:extLst>
                  <a:ext uri="{0D108BD9-81ED-4DB2-BD59-A6C34878D82A}">
                    <a16:rowId xmlns:a16="http://schemas.microsoft.com/office/drawing/2014/main" val="10005"/>
                  </a:ext>
                </a:extLst>
              </a:tr>
              <a:tr h="365785">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12-15</a:t>
                      </a:r>
                    </a:p>
                  </a:txBody>
                  <a:tcPr marT="45723" marB="45723" anchor="b" horzOverflow="overflow">
                    <a:lnL>
                      <a:noFill/>
                    </a:lnL>
                    <a:lnR>
                      <a:noFill/>
                    </a:lnR>
                    <a:lnT>
                      <a:noFill/>
                    </a:lnT>
                    <a:lnB>
                      <a:noFill/>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瑞典</a:t>
                      </a:r>
                    </a:p>
                  </a:txBody>
                  <a:tcPr marT="45723" marB="45723" anchor="b" horzOverflow="overflow">
                    <a:lnL>
                      <a:noFill/>
                    </a:lnL>
                    <a:lnR>
                      <a:noFill/>
                    </a:lnR>
                    <a:lnT>
                      <a:noFill/>
                    </a:lnT>
                    <a:lnB>
                      <a:noFill/>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0.976</a:t>
                      </a:r>
                    </a:p>
                  </a:txBody>
                  <a:tcPr marT="45723" marB="45723"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r h="365785">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17-19</a:t>
                      </a:r>
                    </a:p>
                  </a:txBody>
                  <a:tcPr marT="45723" marB="45723" anchor="b" horzOverflow="overflow">
                    <a:lnL>
                      <a:noFill/>
                    </a:lnL>
                    <a:lnR>
                      <a:noFill/>
                    </a:lnR>
                    <a:lnT>
                      <a:noFill/>
                    </a:lnT>
                    <a:lnB>
                      <a:noFill/>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加拿大</a:t>
                      </a:r>
                    </a:p>
                  </a:txBody>
                  <a:tcPr marT="45723" marB="45723" anchor="b" horzOverflow="overflow">
                    <a:lnL>
                      <a:noFill/>
                    </a:lnL>
                    <a:lnR>
                      <a:noFill/>
                    </a:lnR>
                    <a:lnT>
                      <a:noFill/>
                    </a:lnT>
                    <a:lnB>
                      <a:noFill/>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0.974</a:t>
                      </a:r>
                    </a:p>
                  </a:txBody>
                  <a:tcPr marT="45723" marB="45723"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7"/>
                  </a:ext>
                </a:extLst>
              </a:tr>
              <a:tr h="365785">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20-22</a:t>
                      </a:r>
                    </a:p>
                  </a:txBody>
                  <a:tcPr marT="45723" marB="45723" anchor="b" horzOverflow="overflow">
                    <a:lnL>
                      <a:noFill/>
                    </a:lnL>
                    <a:lnR>
                      <a:noFill/>
                    </a:lnR>
                    <a:lnT>
                      <a:noFill/>
                    </a:lnT>
                    <a:lnB>
                      <a:noFill/>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荷蘭</a:t>
                      </a: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T="45723" marB="45723" anchor="b" horzOverflow="overflow">
                    <a:lnL>
                      <a:noFill/>
                    </a:lnL>
                    <a:lnR>
                      <a:noFill/>
                    </a:lnR>
                    <a:lnT>
                      <a:noFill/>
                    </a:lnT>
                    <a:lnB>
                      <a:noFill/>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0.973</a:t>
                      </a:r>
                    </a:p>
                  </a:txBody>
                  <a:tcPr marT="45723" marB="45723"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8"/>
                  </a:ext>
                </a:extLst>
              </a:tr>
              <a:tr h="365785">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38-40</a:t>
                      </a:r>
                    </a:p>
                  </a:txBody>
                  <a:tcPr marT="45723" marB="45723" anchor="b" horzOverflow="overflow">
                    <a:lnL>
                      <a:noFill/>
                    </a:lnL>
                    <a:lnR>
                      <a:noFill/>
                    </a:lnR>
                    <a:lnT>
                      <a:noFill/>
                    </a:lnT>
                    <a:lnB>
                      <a:noFill/>
                    </a:lnB>
                    <a:lnTlToBr>
                      <a:noFill/>
                    </a:lnTlToBr>
                    <a:lnBlToTr>
                      <a:noFill/>
                    </a:lnBlToTr>
                    <a:solidFill>
                      <a:srgbClr val="CCCCFF"/>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瑞士</a:t>
                      </a: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T="45723" marB="45723" anchor="b" horzOverflow="overflow">
                    <a:lnL>
                      <a:noFill/>
                    </a:lnL>
                    <a:lnR>
                      <a:noFill/>
                    </a:lnR>
                    <a:lnT>
                      <a:noFill/>
                    </a:lnT>
                    <a:lnB>
                      <a:noFill/>
                    </a:lnB>
                    <a:lnTlToBr>
                      <a:noFill/>
                    </a:lnTlToBr>
                    <a:lnBlToTr>
                      <a:noFill/>
                    </a:lnBlToTr>
                    <a:solidFill>
                      <a:srgbClr val="CCCCFF"/>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0.964</a:t>
                      </a:r>
                    </a:p>
                  </a:txBody>
                  <a:tcPr marT="45723" marB="45723" anchor="b" horzOverflow="overflow">
                    <a:lnL>
                      <a:noFill/>
                    </a:lnL>
                    <a:lnR>
                      <a:noFill/>
                    </a:lnR>
                    <a:lnT>
                      <a:noFill/>
                    </a:lnT>
                    <a:lnB>
                      <a:noFill/>
                    </a:lnB>
                    <a:lnTlToBr>
                      <a:noFill/>
                    </a:lnTlToBr>
                    <a:lnBlToTr>
                      <a:noFill/>
                    </a:lnBlToTr>
                    <a:solidFill>
                      <a:srgbClr val="CCCCFF"/>
                    </a:solidFill>
                  </a:tcPr>
                </a:tc>
                <a:extLst>
                  <a:ext uri="{0D108BD9-81ED-4DB2-BD59-A6C34878D82A}">
                    <a16:rowId xmlns:a16="http://schemas.microsoft.com/office/drawing/2014/main" val="10009"/>
                  </a:ext>
                </a:extLst>
              </a:tr>
              <a:tr h="365785">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53</a:t>
                      </a:r>
                    </a:p>
                  </a:txBody>
                  <a:tcPr marT="45723" marB="45723" anchor="b" horzOverflow="overflow">
                    <a:lnL>
                      <a:noFill/>
                    </a:lnL>
                    <a:lnR>
                      <a:noFill/>
                    </a:lnR>
                    <a:lnT>
                      <a:noFill/>
                    </a:lnT>
                    <a:lnB>
                      <a:noFill/>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南韓</a:t>
                      </a:r>
                    </a:p>
                  </a:txBody>
                  <a:tcPr marT="45723" marB="45723" anchor="b" horzOverflow="overflow">
                    <a:lnL>
                      <a:noFill/>
                    </a:lnL>
                    <a:lnR>
                      <a:noFill/>
                    </a:lnR>
                    <a:lnT>
                      <a:noFill/>
                    </a:lnT>
                    <a:lnB>
                      <a:noFill/>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0.955</a:t>
                      </a:r>
                    </a:p>
                  </a:txBody>
                  <a:tcPr marT="45723" marB="45723"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0"/>
                  </a:ext>
                </a:extLst>
              </a:tr>
              <a:tr h="365785">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54-55</a:t>
                      </a:r>
                    </a:p>
                  </a:txBody>
                  <a:tcPr marT="45723" marB="45723"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美國</a:t>
                      </a:r>
                    </a:p>
                  </a:txBody>
                  <a:tcPr marT="45723" marB="45723"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0" fontAlgn="b"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Times New Roman" panose="02020603050405020304" pitchFamily="18" charset="0"/>
                          <a:ea typeface="華康中圓體" pitchFamily="49" charset="-120"/>
                          <a:cs typeface="Times New Roman" panose="02020603050405020304" pitchFamily="18" charset="0"/>
                        </a:rPr>
                        <a:t>0.954</a:t>
                      </a:r>
                    </a:p>
                  </a:txBody>
                  <a:tcPr marT="45723" marB="45723"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extLst>
                  <a:ext uri="{0D108BD9-81ED-4DB2-BD59-A6C34878D82A}">
                    <a16:rowId xmlns:a16="http://schemas.microsoft.com/office/drawing/2014/main" val="10011"/>
                  </a:ext>
                </a:extLst>
              </a:tr>
            </a:tbl>
          </a:graphicData>
        </a:graphic>
      </p:graphicFrame>
      <p:sp>
        <p:nvSpPr>
          <p:cNvPr id="11308" name="Rectangle 43">
            <a:extLst>
              <a:ext uri="{FF2B5EF4-FFF2-40B4-BE49-F238E27FC236}">
                <a16:creationId xmlns:a16="http://schemas.microsoft.com/office/drawing/2014/main" id="{76D5865B-F3F8-EDBD-BEF9-4D814540D8CF}"/>
              </a:ext>
            </a:extLst>
          </p:cNvPr>
          <p:cNvSpPr>
            <a:spLocks noChangeArrowheads="1"/>
          </p:cNvSpPr>
          <p:nvPr/>
        </p:nvSpPr>
        <p:spPr bwMode="auto">
          <a:xfrm>
            <a:off x="611188" y="1341438"/>
            <a:ext cx="3894137" cy="461962"/>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kumimoji="0" lang="en-US" altLang="zh-TW" sz="2400">
                <a:solidFill>
                  <a:srgbClr val="FFFFCC"/>
                </a:solidFill>
                <a:latin typeface="Times New Roman" panose="02020603050405020304" pitchFamily="18" charset="0"/>
                <a:ea typeface="標楷體" panose="03000509000000000000" pitchFamily="65" charset="-120"/>
                <a:cs typeface="Times New Roman" panose="02020603050405020304" pitchFamily="18" charset="0"/>
              </a:rPr>
              <a:t>WHO</a:t>
            </a:r>
            <a:r>
              <a:rPr kumimoji="0" lang="en-US" altLang="zh-TW" sz="2400">
                <a:solidFill>
                  <a:srgbClr val="FFFFCC"/>
                </a:solidFill>
                <a:latin typeface="標楷體" panose="03000509000000000000" pitchFamily="65" charset="-120"/>
                <a:ea typeface="標楷體" panose="03000509000000000000" pitchFamily="65" charset="-120"/>
                <a:cs typeface="Times New Roman" panose="02020603050405020304" pitchFamily="18" charset="0"/>
              </a:rPr>
              <a:t> </a:t>
            </a:r>
            <a:r>
              <a:rPr kumimoji="0" lang="zh-TW" altLang="en-US" sz="2400">
                <a:solidFill>
                  <a:srgbClr val="FFFFCC"/>
                </a:solidFill>
                <a:latin typeface="標楷體" panose="03000509000000000000" pitchFamily="65" charset="-120"/>
                <a:ea typeface="標楷體" panose="03000509000000000000" pitchFamily="65" charset="-120"/>
                <a:cs typeface="Times New Roman" panose="02020603050405020304" pitchFamily="18" charset="0"/>
              </a:rPr>
              <a:t>財務負擔公平性指標</a:t>
            </a:r>
          </a:p>
        </p:txBody>
      </p:sp>
      <p:sp>
        <p:nvSpPr>
          <p:cNvPr id="11309" name="Rectangle 44">
            <a:extLst>
              <a:ext uri="{FF2B5EF4-FFF2-40B4-BE49-F238E27FC236}">
                <a16:creationId xmlns:a16="http://schemas.microsoft.com/office/drawing/2014/main" id="{CA827922-9138-90B7-10B7-6EEAA68B546A}"/>
              </a:ext>
            </a:extLst>
          </p:cNvPr>
          <p:cNvSpPr>
            <a:spLocks noChangeArrowheads="1"/>
          </p:cNvSpPr>
          <p:nvPr/>
        </p:nvSpPr>
        <p:spPr bwMode="auto">
          <a:xfrm>
            <a:off x="5697538" y="1358900"/>
            <a:ext cx="2317750" cy="45720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kumimoji="0" lang="zh-TW" altLang="en-US" sz="2400">
                <a:solidFill>
                  <a:srgbClr val="FFFFCC"/>
                </a:solidFill>
                <a:latin typeface="標楷體" panose="03000509000000000000" pitchFamily="65" charset="-120"/>
                <a:ea typeface="標楷體" panose="03000509000000000000" pitchFamily="65" charset="-120"/>
              </a:rPr>
              <a:t>每人健保受益比</a:t>
            </a:r>
          </a:p>
        </p:txBody>
      </p:sp>
      <p:sp>
        <p:nvSpPr>
          <p:cNvPr id="11310" name="Rectangle 3">
            <a:extLst>
              <a:ext uri="{FF2B5EF4-FFF2-40B4-BE49-F238E27FC236}">
                <a16:creationId xmlns:a16="http://schemas.microsoft.com/office/drawing/2014/main" id="{E0F14C00-7CD7-CFAA-C331-448876819C20}"/>
              </a:ext>
            </a:extLst>
          </p:cNvPr>
          <p:cNvSpPr>
            <a:spLocks noChangeArrowheads="1"/>
          </p:cNvSpPr>
          <p:nvPr/>
        </p:nvSpPr>
        <p:spPr bwMode="auto">
          <a:xfrm>
            <a:off x="250825" y="6597650"/>
            <a:ext cx="5976938"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4625" indent="-174625">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nSpc>
                <a:spcPct val="80000"/>
              </a:lnSpc>
              <a:buFontTx/>
              <a:buNone/>
            </a:pPr>
            <a:r>
              <a:rPr kumimoji="0" lang="en-US" altLang="zh-TW" sz="1200" b="0">
                <a:latin typeface="細明體" panose="02020509000000000000" pitchFamily="49" charset="-120"/>
                <a:ea typeface="細明體" panose="02020509000000000000" pitchFamily="49" charset="-120"/>
              </a:rPr>
              <a:t>* </a:t>
            </a:r>
            <a:r>
              <a:rPr kumimoji="0" lang="zh-TW" altLang="en-US" sz="1200" b="0">
                <a:latin typeface="細明體" panose="02020509000000000000" pitchFamily="49" charset="-120"/>
                <a:ea typeface="細明體" panose="02020509000000000000" pitchFamily="49" charset="-120"/>
              </a:rPr>
              <a:t>台灣指數</a:t>
            </a:r>
            <a:r>
              <a:rPr kumimoji="0" lang="en-US" altLang="zh-TW" sz="1200" b="0">
                <a:latin typeface="細明體" panose="02020509000000000000" pitchFamily="49" charset="-120"/>
                <a:ea typeface="細明體" panose="02020509000000000000" pitchFamily="49" charset="-120"/>
              </a:rPr>
              <a:t>: Health affairs, 2003</a:t>
            </a:r>
            <a:endParaRPr lang="en-US" altLang="zh-TW" sz="1200" b="0">
              <a:latin typeface="細明體" panose="02020509000000000000" pitchFamily="49" charset="-120"/>
              <a:ea typeface="細明體" panose="02020509000000000000" pitchFamily="49" charset="-120"/>
            </a:endParaRPr>
          </a:p>
        </p:txBody>
      </p:sp>
      <p:sp>
        <p:nvSpPr>
          <p:cNvPr id="11311" name="Text Box 23">
            <a:extLst>
              <a:ext uri="{FF2B5EF4-FFF2-40B4-BE49-F238E27FC236}">
                <a16:creationId xmlns:a16="http://schemas.microsoft.com/office/drawing/2014/main" id="{02A8A869-F27B-D632-6482-785A4298FDE3}"/>
              </a:ext>
            </a:extLst>
          </p:cNvPr>
          <p:cNvSpPr txBox="1">
            <a:spLocks noChangeArrowheads="1"/>
          </p:cNvSpPr>
          <p:nvPr/>
        </p:nvSpPr>
        <p:spPr bwMode="auto">
          <a:xfrm>
            <a:off x="5292725" y="6354763"/>
            <a:ext cx="20939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zh-TW" altLang="en-US" sz="1200" b="0">
                <a:latin typeface="Times New Roman" panose="02020603050405020304" pitchFamily="18" charset="0"/>
                <a:ea typeface="新細明體" panose="02020500000000000000" pitchFamily="18" charset="-120"/>
              </a:rPr>
              <a:t>資料來源</a:t>
            </a:r>
            <a:r>
              <a:rPr lang="en-US" altLang="zh-TW" sz="1200" b="0">
                <a:latin typeface="Times New Roman" panose="02020603050405020304" pitchFamily="18" charset="0"/>
                <a:ea typeface="新細明體" panose="02020500000000000000" pitchFamily="18" charset="-120"/>
              </a:rPr>
              <a:t>: 2007</a:t>
            </a:r>
            <a:r>
              <a:rPr lang="zh-TW" altLang="en-US" sz="1200" b="0">
                <a:latin typeface="Times New Roman" panose="02020603050405020304" pitchFamily="18" charset="0"/>
                <a:ea typeface="新細明體" panose="02020500000000000000" pitchFamily="18" charset="-120"/>
              </a:rPr>
              <a:t>衛生統計動向</a:t>
            </a:r>
          </a:p>
        </p:txBody>
      </p:sp>
      <p:graphicFrame>
        <p:nvGraphicFramePr>
          <p:cNvPr id="11312" name="Object 47">
            <a:extLst>
              <a:ext uri="{FF2B5EF4-FFF2-40B4-BE49-F238E27FC236}">
                <a16:creationId xmlns:a16="http://schemas.microsoft.com/office/drawing/2014/main" id="{7DD3E151-B019-7F0A-5431-E3082F02EDF6}"/>
              </a:ext>
            </a:extLst>
          </p:cNvPr>
          <p:cNvGraphicFramePr>
            <a:graphicFrameLocks noChangeAspect="1"/>
          </p:cNvGraphicFramePr>
          <p:nvPr>
            <p:ph sz="half" idx="2"/>
          </p:nvPr>
        </p:nvGraphicFramePr>
        <p:xfrm>
          <a:off x="4810125" y="2117725"/>
          <a:ext cx="4037013" cy="4281488"/>
        </p:xfrm>
        <a:graphic>
          <a:graphicData uri="http://schemas.openxmlformats.org/presentationml/2006/ole">
            <mc:AlternateContent xmlns:mc="http://schemas.openxmlformats.org/markup-compatibility/2006">
              <mc:Choice xmlns:v="urn:schemas-microsoft-com:vml" Requires="v">
                <p:oleObj name="圖表" r:id="rId3" imgW="4038600" imgH="4286250" progId="MSGraph.Chart.8">
                  <p:embed followColorScheme="full"/>
                </p:oleObj>
              </mc:Choice>
              <mc:Fallback>
                <p:oleObj name="圖表" r:id="rId3" imgW="4038600" imgH="4286250" progId="MSGraph.Chart.8">
                  <p:embed followColorScheme="full"/>
                  <p:pic>
                    <p:nvPicPr>
                      <p:cNvPr id="0" name="Object 4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0125" y="2117725"/>
                        <a:ext cx="4037013" cy="428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313" name="Rectangle 48">
            <a:extLst>
              <a:ext uri="{FF2B5EF4-FFF2-40B4-BE49-F238E27FC236}">
                <a16:creationId xmlns:a16="http://schemas.microsoft.com/office/drawing/2014/main" id="{0E335F11-E98D-BBEC-A471-C199F3160642}"/>
              </a:ext>
            </a:extLst>
          </p:cNvPr>
          <p:cNvSpPr>
            <a:spLocks noChangeArrowheads="1"/>
          </p:cNvSpPr>
          <p:nvPr/>
        </p:nvSpPr>
        <p:spPr bwMode="auto">
          <a:xfrm>
            <a:off x="5481638" y="5411788"/>
            <a:ext cx="28257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zh-TW" altLang="en-US" sz="1600">
                <a:latin typeface="Times New Roman" panose="02020603050405020304" pitchFamily="18" charset="0"/>
              </a:rPr>
              <a:t>可支配所得按戶數五等分位組</a:t>
            </a:r>
          </a:p>
        </p:txBody>
      </p:sp>
      <p:sp>
        <p:nvSpPr>
          <p:cNvPr id="11314" name="Text Box 49">
            <a:extLst>
              <a:ext uri="{FF2B5EF4-FFF2-40B4-BE49-F238E27FC236}">
                <a16:creationId xmlns:a16="http://schemas.microsoft.com/office/drawing/2014/main" id="{0E7A8A2F-74F4-1C09-27D1-878AF39FA4CB}"/>
              </a:ext>
            </a:extLst>
          </p:cNvPr>
          <p:cNvSpPr txBox="1">
            <a:spLocks noChangeArrowheads="1"/>
          </p:cNvSpPr>
          <p:nvPr/>
        </p:nvSpPr>
        <p:spPr bwMode="auto">
          <a:xfrm>
            <a:off x="5111750" y="5768975"/>
            <a:ext cx="1123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1400">
                <a:latin typeface="Times New Roman" panose="02020603050405020304" pitchFamily="18" charset="0"/>
              </a:rPr>
              <a:t>所得最低</a:t>
            </a:r>
          </a:p>
        </p:txBody>
      </p:sp>
      <p:sp>
        <p:nvSpPr>
          <p:cNvPr id="11315" name="Text Box 50">
            <a:extLst>
              <a:ext uri="{FF2B5EF4-FFF2-40B4-BE49-F238E27FC236}">
                <a16:creationId xmlns:a16="http://schemas.microsoft.com/office/drawing/2014/main" id="{9F9616B3-8AC4-64B4-30B4-673958B51C65}"/>
              </a:ext>
            </a:extLst>
          </p:cNvPr>
          <p:cNvSpPr txBox="1">
            <a:spLocks noChangeArrowheads="1"/>
          </p:cNvSpPr>
          <p:nvPr/>
        </p:nvSpPr>
        <p:spPr bwMode="auto">
          <a:xfrm>
            <a:off x="7677150" y="5772150"/>
            <a:ext cx="11255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1400">
                <a:latin typeface="Times New Roman" panose="02020603050405020304" pitchFamily="18" charset="0"/>
              </a:rPr>
              <a:t>所得最高</a:t>
            </a:r>
          </a:p>
        </p:txBody>
      </p:sp>
      <p:sp>
        <p:nvSpPr>
          <p:cNvPr id="11316" name="Rectangle 52">
            <a:extLst>
              <a:ext uri="{FF2B5EF4-FFF2-40B4-BE49-F238E27FC236}">
                <a16:creationId xmlns:a16="http://schemas.microsoft.com/office/drawing/2014/main" id="{32BF36D3-6437-F005-F4AF-0B2ABEC36C10}"/>
              </a:ext>
            </a:extLst>
          </p:cNvPr>
          <p:cNvSpPr>
            <a:spLocks noChangeArrowheads="1"/>
          </p:cNvSpPr>
          <p:nvPr/>
        </p:nvSpPr>
        <p:spPr bwMode="auto">
          <a:xfrm>
            <a:off x="5021263" y="1804988"/>
            <a:ext cx="36544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kumimoji="0" lang="en-US" altLang="zh-TW" sz="2000" b="0"/>
              <a:t>(</a:t>
            </a:r>
            <a:r>
              <a:rPr kumimoji="0" lang="zh-TW" altLang="en-US" sz="2000" b="0"/>
              <a:t>醫療給付受益</a:t>
            </a:r>
            <a:r>
              <a:rPr kumimoji="0" lang="en-US" altLang="zh-TW" sz="2000" b="0"/>
              <a:t>÷</a:t>
            </a:r>
            <a:r>
              <a:rPr kumimoji="0" lang="zh-TW" altLang="en-US" sz="2000" b="0"/>
              <a:t>繳交之保險費</a:t>
            </a:r>
            <a:r>
              <a:rPr kumimoji="0" lang="en-US" altLang="zh-TW" sz="2000" b="0"/>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Rectangle 6">
            <a:extLst>
              <a:ext uri="{FF2B5EF4-FFF2-40B4-BE49-F238E27FC236}">
                <a16:creationId xmlns:a16="http://schemas.microsoft.com/office/drawing/2014/main" id="{FA989DCA-266E-89FD-C8A6-1D8144B08AE4}"/>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27B44FF9-1BF6-41FF-BC95-8AE0C4824115}" type="slidenum">
              <a:rPr lang="en-US" altLang="zh-TW" sz="1400">
                <a:ea typeface="新細明體" panose="02020500000000000000" pitchFamily="18" charset="-120"/>
              </a:rPr>
              <a:pPr>
                <a:spcBef>
                  <a:spcPct val="0"/>
                </a:spcBef>
                <a:buFontTx/>
                <a:buNone/>
              </a:pPr>
              <a:t>6</a:t>
            </a:fld>
            <a:endParaRPr lang="en-US" altLang="zh-TW" sz="1400">
              <a:ea typeface="新細明體" panose="02020500000000000000" pitchFamily="18" charset="-120"/>
            </a:endParaRPr>
          </a:p>
        </p:txBody>
      </p:sp>
      <p:sp>
        <p:nvSpPr>
          <p:cNvPr id="13315" name="Rectangle 2">
            <a:extLst>
              <a:ext uri="{FF2B5EF4-FFF2-40B4-BE49-F238E27FC236}">
                <a16:creationId xmlns:a16="http://schemas.microsoft.com/office/drawing/2014/main" id="{9FC018EA-CB9E-9F85-496A-D78C5C485EC6}"/>
              </a:ext>
            </a:extLst>
          </p:cNvPr>
          <p:cNvSpPr>
            <a:spLocks noGrp="1" noChangeArrowheads="1"/>
          </p:cNvSpPr>
          <p:nvPr>
            <p:ph type="title"/>
          </p:nvPr>
        </p:nvSpPr>
        <p:spPr>
          <a:xfrm>
            <a:off x="685800" y="503238"/>
            <a:ext cx="7772400" cy="1143000"/>
          </a:xfrm>
        </p:spPr>
        <p:txBody>
          <a:bodyPr/>
          <a:lstStyle/>
          <a:p>
            <a:r>
              <a:rPr lang="zh-TW" altLang="en-US">
                <a:latin typeface="標楷體" panose="03000509000000000000" pitchFamily="65" charset="-120"/>
                <a:ea typeface="標楷體" panose="03000509000000000000" pitchFamily="65" charset="-120"/>
              </a:rPr>
              <a:t>醫療費用尚低</a:t>
            </a:r>
          </a:p>
        </p:txBody>
      </p:sp>
      <p:pic>
        <p:nvPicPr>
          <p:cNvPr id="13316" name="Picture 3" descr="我國醫療費用與世界主要國家之比較 ">
            <a:extLst>
              <a:ext uri="{FF2B5EF4-FFF2-40B4-BE49-F238E27FC236}">
                <a16:creationId xmlns:a16="http://schemas.microsoft.com/office/drawing/2014/main" id="{C37AEE97-8C28-6A98-02D8-190EFDA081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6006" b="4948"/>
          <a:stretch>
            <a:fillRect/>
          </a:stretch>
        </p:blipFill>
        <p:spPr bwMode="auto">
          <a:xfrm>
            <a:off x="749300" y="1517650"/>
            <a:ext cx="7778750" cy="494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6">
            <a:extLst>
              <a:ext uri="{FF2B5EF4-FFF2-40B4-BE49-F238E27FC236}">
                <a16:creationId xmlns:a16="http://schemas.microsoft.com/office/drawing/2014/main" id="{305F36AF-5820-3419-8185-3994AEBCFB00}"/>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098F0A8B-CF29-420F-BDE2-C9AFAA60A5CF}" type="slidenum">
              <a:rPr lang="en-US" altLang="zh-TW" sz="1400">
                <a:ea typeface="新細明體" panose="02020500000000000000" pitchFamily="18" charset="-120"/>
              </a:rPr>
              <a:pPr>
                <a:spcBef>
                  <a:spcPct val="0"/>
                </a:spcBef>
                <a:buFontTx/>
                <a:buNone/>
              </a:pPr>
              <a:t>7</a:t>
            </a:fld>
            <a:endParaRPr lang="en-US" altLang="zh-TW" sz="1400">
              <a:ea typeface="新細明體" panose="02020500000000000000" pitchFamily="18" charset="-120"/>
            </a:endParaRPr>
          </a:p>
        </p:txBody>
      </p:sp>
      <p:sp>
        <p:nvSpPr>
          <p:cNvPr id="15363" name="Rectangle 2">
            <a:extLst>
              <a:ext uri="{FF2B5EF4-FFF2-40B4-BE49-F238E27FC236}">
                <a16:creationId xmlns:a16="http://schemas.microsoft.com/office/drawing/2014/main" id="{5C796E57-F57C-B51B-68B7-29E9865A06C1}"/>
              </a:ext>
            </a:extLst>
          </p:cNvPr>
          <p:cNvSpPr>
            <a:spLocks noGrp="1" noChangeArrowheads="1"/>
          </p:cNvSpPr>
          <p:nvPr>
            <p:ph type="title"/>
          </p:nvPr>
        </p:nvSpPr>
        <p:spPr>
          <a:xfrm>
            <a:off x="685800" y="323850"/>
            <a:ext cx="7772400" cy="1143000"/>
          </a:xfrm>
        </p:spPr>
        <p:txBody>
          <a:bodyPr/>
          <a:lstStyle/>
          <a:p>
            <a:r>
              <a:rPr lang="zh-TW" altLang="en-US">
                <a:latin typeface="標楷體" panose="03000509000000000000" pitchFamily="65" charset="-120"/>
                <a:ea typeface="標楷體" panose="03000509000000000000" pitchFamily="65" charset="-120"/>
              </a:rPr>
              <a:t>醫療費用成長合理</a:t>
            </a:r>
          </a:p>
        </p:txBody>
      </p:sp>
      <p:sp>
        <p:nvSpPr>
          <p:cNvPr id="15364" name="Rectangle 3">
            <a:extLst>
              <a:ext uri="{FF2B5EF4-FFF2-40B4-BE49-F238E27FC236}">
                <a16:creationId xmlns:a16="http://schemas.microsoft.com/office/drawing/2014/main" id="{D5270E24-FA85-3783-DD9D-706ED12193CA}"/>
              </a:ext>
            </a:extLst>
          </p:cNvPr>
          <p:cNvSpPr>
            <a:spLocks noChangeArrowheads="1"/>
          </p:cNvSpPr>
          <p:nvPr/>
        </p:nvSpPr>
        <p:spPr bwMode="auto">
          <a:xfrm>
            <a:off x="2320925" y="1290638"/>
            <a:ext cx="53562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r>
              <a:rPr lang="zh-TW" altLang="en-US" sz="2400" b="0">
                <a:latin typeface="標楷體" panose="03000509000000000000" pitchFamily="65" charset="-120"/>
                <a:ea typeface="標楷體" panose="03000509000000000000" pitchFamily="65" charset="-120"/>
              </a:rPr>
              <a:t>醫療支出年平均成長率</a:t>
            </a:r>
            <a:r>
              <a:rPr lang="zh-TW" altLang="en-US" sz="2400" b="0"/>
              <a:t>（</a:t>
            </a:r>
            <a:r>
              <a:rPr lang="en-US" altLang="zh-TW" sz="2400" b="0"/>
              <a:t>1997-2006</a:t>
            </a:r>
            <a:r>
              <a:rPr lang="zh-TW" altLang="en-US" sz="2400" b="0"/>
              <a:t>）</a:t>
            </a:r>
          </a:p>
        </p:txBody>
      </p:sp>
      <p:grpSp>
        <p:nvGrpSpPr>
          <p:cNvPr id="15365" name="Group 4">
            <a:extLst>
              <a:ext uri="{FF2B5EF4-FFF2-40B4-BE49-F238E27FC236}">
                <a16:creationId xmlns:a16="http://schemas.microsoft.com/office/drawing/2014/main" id="{E655F75F-6EDB-72E8-620B-427940CE669F}"/>
              </a:ext>
            </a:extLst>
          </p:cNvPr>
          <p:cNvGrpSpPr>
            <a:grpSpLocks/>
          </p:cNvGrpSpPr>
          <p:nvPr/>
        </p:nvGrpSpPr>
        <p:grpSpPr bwMode="auto">
          <a:xfrm>
            <a:off x="438150" y="1784350"/>
            <a:ext cx="8312150" cy="4414838"/>
            <a:chOff x="924" y="1423"/>
            <a:chExt cx="4127" cy="2551"/>
          </a:xfrm>
        </p:grpSpPr>
        <p:pic>
          <p:nvPicPr>
            <p:cNvPr id="15367" name="Picture 5" descr="世界各主要國家療支出年平均成長率比較 ">
              <a:extLst>
                <a:ext uri="{FF2B5EF4-FFF2-40B4-BE49-F238E27FC236}">
                  <a16:creationId xmlns:a16="http://schemas.microsoft.com/office/drawing/2014/main" id="{7BE1D905-7994-51D4-CBD7-39515DE7A4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41141" b="10919"/>
            <a:stretch>
              <a:fillRect/>
            </a:stretch>
          </p:blipFill>
          <p:spPr bwMode="auto">
            <a:xfrm>
              <a:off x="924" y="1423"/>
              <a:ext cx="4127" cy="2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6" descr="世界各主要國家療支出年平均成長率比較 ">
              <a:extLst>
                <a:ext uri="{FF2B5EF4-FFF2-40B4-BE49-F238E27FC236}">
                  <a16:creationId xmlns:a16="http://schemas.microsoft.com/office/drawing/2014/main" id="{7435E5B6-CF18-04B2-A01B-39C9D3C9A3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6476" t="57019" r="35449" b="37456"/>
            <a:stretch>
              <a:fillRect/>
            </a:stretch>
          </p:blipFill>
          <p:spPr bwMode="auto">
            <a:xfrm>
              <a:off x="1236" y="1423"/>
              <a:ext cx="1984" cy="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7" descr="世界各主要國家療支出年平均成長率比較 ">
              <a:extLst>
                <a:ext uri="{FF2B5EF4-FFF2-40B4-BE49-F238E27FC236}">
                  <a16:creationId xmlns:a16="http://schemas.microsoft.com/office/drawing/2014/main" id="{766A39A1-5736-3477-A3D3-DC8A3568C5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4358" t="57039" r="32663" b="37474"/>
            <a:stretch>
              <a:fillRect/>
            </a:stretch>
          </p:blipFill>
          <p:spPr bwMode="auto">
            <a:xfrm>
              <a:off x="3220" y="1423"/>
              <a:ext cx="1361"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8" descr="世界各主要國家療支出年平均成長率比較 ">
              <a:extLst>
                <a:ext uri="{FF2B5EF4-FFF2-40B4-BE49-F238E27FC236}">
                  <a16:creationId xmlns:a16="http://schemas.microsoft.com/office/drawing/2014/main" id="{E6A57632-93A0-9711-254A-1EA9613463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1275" t="34283" r="3177" b="61996"/>
            <a:stretch>
              <a:fillRect/>
            </a:stretch>
          </p:blipFill>
          <p:spPr bwMode="auto">
            <a:xfrm>
              <a:off x="4581" y="1423"/>
              <a:ext cx="229" cy="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6" name="文字方塊 9">
            <a:extLst>
              <a:ext uri="{FF2B5EF4-FFF2-40B4-BE49-F238E27FC236}">
                <a16:creationId xmlns:a16="http://schemas.microsoft.com/office/drawing/2014/main" id="{101BD228-5547-6194-E819-3D241D7755BC}"/>
              </a:ext>
            </a:extLst>
          </p:cNvPr>
          <p:cNvSpPr txBox="1">
            <a:spLocks noChangeArrowheads="1"/>
          </p:cNvSpPr>
          <p:nvPr/>
        </p:nvSpPr>
        <p:spPr bwMode="auto">
          <a:xfrm>
            <a:off x="882650" y="6167438"/>
            <a:ext cx="6178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en-US" altLang="zh-TW" sz="2400">
                <a:latin typeface="標楷體" panose="03000509000000000000" pitchFamily="65" charset="-120"/>
                <a:ea typeface="標楷體" panose="03000509000000000000" pitchFamily="65" charset="-120"/>
              </a:rPr>
              <a:t>* 99</a:t>
            </a:r>
            <a:r>
              <a:rPr lang="zh-TW" altLang="en-US" sz="2400">
                <a:latin typeface="標楷體" panose="03000509000000000000" pitchFamily="65" charset="-120"/>
                <a:ea typeface="標楷體" panose="03000509000000000000" pitchFamily="65" charset="-120"/>
              </a:rPr>
              <a:t>年總額成長率為</a:t>
            </a:r>
            <a:r>
              <a:rPr lang="en-US" altLang="zh-TW" sz="2400">
                <a:latin typeface="標楷體" panose="03000509000000000000" pitchFamily="65" charset="-120"/>
                <a:ea typeface="標楷體" panose="03000509000000000000" pitchFamily="65" charset="-120"/>
              </a:rPr>
              <a:t>3.3%</a:t>
            </a:r>
            <a:endParaRPr lang="zh-TW" altLang="en-US" sz="2400">
              <a:latin typeface="標楷體" panose="03000509000000000000" pitchFamily="65" charset="-120"/>
              <a:ea typeface="標楷體" panose="03000509000000000000" pitchFamily="65" charset="-12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6">
            <a:extLst>
              <a:ext uri="{FF2B5EF4-FFF2-40B4-BE49-F238E27FC236}">
                <a16:creationId xmlns:a16="http://schemas.microsoft.com/office/drawing/2014/main" id="{A8D08D73-D7AE-7C80-51DF-80AF19C437D8}"/>
              </a:ext>
            </a:extLst>
          </p:cNvPr>
          <p:cNvSpPr>
            <a:spLocks noGrp="1" noChangeArrowheads="1"/>
          </p:cNvSpPr>
          <p:nvPr>
            <p:ph type="sldNum" sz="quarter" idx="12"/>
          </p:nvPr>
        </p:nvSpPr>
        <p:spPr>
          <a:xfrm>
            <a:off x="6927850" y="63182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CDC6C4C2-8A0F-4C71-AD84-35C08553BC6E}" type="slidenum">
              <a:rPr lang="en-US" altLang="zh-TW" sz="1400">
                <a:ea typeface="新細明體" panose="02020500000000000000" pitchFamily="18" charset="-120"/>
              </a:rPr>
              <a:pPr>
                <a:spcBef>
                  <a:spcPct val="0"/>
                </a:spcBef>
                <a:buFontTx/>
                <a:buNone/>
              </a:pPr>
              <a:t>8</a:t>
            </a:fld>
            <a:endParaRPr lang="en-US" altLang="zh-TW" sz="1400">
              <a:ea typeface="新細明體" panose="02020500000000000000" pitchFamily="18" charset="-120"/>
            </a:endParaRPr>
          </a:p>
        </p:txBody>
      </p:sp>
      <p:sp>
        <p:nvSpPr>
          <p:cNvPr id="17411" name="Rectangle 2">
            <a:extLst>
              <a:ext uri="{FF2B5EF4-FFF2-40B4-BE49-F238E27FC236}">
                <a16:creationId xmlns:a16="http://schemas.microsoft.com/office/drawing/2014/main" id="{55B95712-0751-00AC-726E-2B4E9725A987}"/>
              </a:ext>
            </a:extLst>
          </p:cNvPr>
          <p:cNvSpPr>
            <a:spLocks noGrp="1" noChangeArrowheads="1"/>
          </p:cNvSpPr>
          <p:nvPr>
            <p:ph type="title" idx="4294967295"/>
          </p:nvPr>
        </p:nvSpPr>
        <p:spPr>
          <a:xfrm>
            <a:off x="482600" y="47625"/>
            <a:ext cx="8229600" cy="1425575"/>
          </a:xfrm>
        </p:spPr>
        <p:txBody>
          <a:bodyPr/>
          <a:lstStyle/>
          <a:p>
            <a:r>
              <a:rPr lang="zh-TW" altLang="en-US">
                <a:latin typeface="標楷體" panose="03000509000000000000" pitchFamily="65" charset="-120"/>
                <a:ea typeface="標楷體" panose="03000509000000000000" pitchFamily="65" charset="-120"/>
              </a:rPr>
              <a:t>適切的醫療品質</a:t>
            </a:r>
          </a:p>
        </p:txBody>
      </p:sp>
      <p:sp>
        <p:nvSpPr>
          <p:cNvPr id="17412" name="Text Box 155">
            <a:extLst>
              <a:ext uri="{FF2B5EF4-FFF2-40B4-BE49-F238E27FC236}">
                <a16:creationId xmlns:a16="http://schemas.microsoft.com/office/drawing/2014/main" id="{7BD12802-C831-97BB-3807-200370C97875}"/>
              </a:ext>
            </a:extLst>
          </p:cNvPr>
          <p:cNvSpPr txBox="1">
            <a:spLocks noChangeArrowheads="1"/>
          </p:cNvSpPr>
          <p:nvPr/>
        </p:nvSpPr>
        <p:spPr bwMode="auto">
          <a:xfrm>
            <a:off x="8128000" y="1133475"/>
            <a:ext cx="8763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zh-TW" altLang="en-US" sz="1400">
                <a:latin typeface="Times New Roman" panose="02020603050405020304" pitchFamily="18" charset="0"/>
                <a:ea typeface="新細明體" panose="02020500000000000000" pitchFamily="18" charset="-120"/>
              </a:rPr>
              <a:t>單位：</a:t>
            </a:r>
            <a:r>
              <a:rPr lang="en-US" altLang="zh-TW" sz="1400">
                <a:ea typeface="新細明體" panose="02020500000000000000" pitchFamily="18" charset="-120"/>
              </a:rPr>
              <a:t>%</a:t>
            </a:r>
          </a:p>
        </p:txBody>
      </p:sp>
      <p:graphicFrame>
        <p:nvGraphicFramePr>
          <p:cNvPr id="299068" name="Group 60">
            <a:extLst>
              <a:ext uri="{FF2B5EF4-FFF2-40B4-BE49-F238E27FC236}">
                <a16:creationId xmlns:a16="http://schemas.microsoft.com/office/drawing/2014/main" id="{EA8DCF77-91A7-D2E3-8B57-D94C468CC3A5}"/>
              </a:ext>
            </a:extLst>
          </p:cNvPr>
          <p:cNvGraphicFramePr>
            <a:graphicFrameLocks noGrp="1"/>
          </p:cNvGraphicFramePr>
          <p:nvPr/>
        </p:nvGraphicFramePr>
        <p:xfrm>
          <a:off x="385763" y="1403350"/>
          <a:ext cx="8507412" cy="2103438"/>
        </p:xfrm>
        <a:graphic>
          <a:graphicData uri="http://schemas.openxmlformats.org/drawingml/2006/table">
            <a:tbl>
              <a:tblPr/>
              <a:tblGrid>
                <a:gridCol w="2143125">
                  <a:extLst>
                    <a:ext uri="{9D8B030D-6E8A-4147-A177-3AD203B41FA5}">
                      <a16:colId xmlns:a16="http://schemas.microsoft.com/office/drawing/2014/main" val="20000"/>
                    </a:ext>
                  </a:extLst>
                </a:gridCol>
                <a:gridCol w="917575">
                  <a:extLst>
                    <a:ext uri="{9D8B030D-6E8A-4147-A177-3AD203B41FA5}">
                      <a16:colId xmlns:a16="http://schemas.microsoft.com/office/drawing/2014/main" val="20001"/>
                    </a:ext>
                  </a:extLst>
                </a:gridCol>
                <a:gridCol w="1455737">
                  <a:extLst>
                    <a:ext uri="{9D8B030D-6E8A-4147-A177-3AD203B41FA5}">
                      <a16:colId xmlns:a16="http://schemas.microsoft.com/office/drawing/2014/main" val="20002"/>
                    </a:ext>
                  </a:extLst>
                </a:gridCol>
                <a:gridCol w="1146175">
                  <a:extLst>
                    <a:ext uri="{9D8B030D-6E8A-4147-A177-3AD203B41FA5}">
                      <a16:colId xmlns:a16="http://schemas.microsoft.com/office/drawing/2014/main" val="20003"/>
                    </a:ext>
                  </a:extLst>
                </a:gridCol>
                <a:gridCol w="1379538">
                  <a:extLst>
                    <a:ext uri="{9D8B030D-6E8A-4147-A177-3AD203B41FA5}">
                      <a16:colId xmlns:a16="http://schemas.microsoft.com/office/drawing/2014/main" val="20004"/>
                    </a:ext>
                  </a:extLst>
                </a:gridCol>
                <a:gridCol w="1465262">
                  <a:extLst>
                    <a:ext uri="{9D8B030D-6E8A-4147-A177-3AD203B41FA5}">
                      <a16:colId xmlns:a16="http://schemas.microsoft.com/office/drawing/2014/main" val="20005"/>
                    </a:ext>
                  </a:extLst>
                </a:gridCol>
              </a:tblGrid>
              <a:tr h="365815">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1800" b="1" i="0" u="none" strike="noStrike" cap="none" normalizeH="0" baseline="0" dirty="0">
                          <a:ln>
                            <a:noFill/>
                          </a:ln>
                          <a:solidFill>
                            <a:schemeClr val="tx1"/>
                          </a:solidFill>
                          <a:effectLst/>
                          <a:latin typeface="標楷體" pitchFamily="65" charset="-120"/>
                          <a:ea typeface="標楷體" pitchFamily="65" charset="-120"/>
                        </a:rPr>
                        <a:t>　</a:t>
                      </a:r>
                    </a:p>
                  </a:txBody>
                  <a:tcPr marT="45727" marB="45727"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rgbClr val="FFCCFF">
                            <a:alpha val="39998"/>
                          </a:srgbClr>
                        </a:gs>
                        <a:gs pos="100000">
                          <a:srgbClr val="765E76">
                            <a:alpha val="20000"/>
                          </a:srgbClr>
                        </a:gs>
                      </a:gsLst>
                      <a:lin ang="5400000" scaled="1"/>
                    </a:gradFill>
                  </a:tcPr>
                </a:tc>
                <a:tc gridSpan="2">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itchFamily="65" charset="-120"/>
                          <a:ea typeface="標楷體" pitchFamily="65" charset="-120"/>
                        </a:rPr>
                        <a:t>大腸癌</a:t>
                      </a: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rgbClr val="FFCCFF">
                            <a:alpha val="39998"/>
                          </a:srgbClr>
                        </a:gs>
                        <a:gs pos="100000">
                          <a:srgbClr val="765E76">
                            <a:alpha val="20000"/>
                          </a:srgbClr>
                        </a:gs>
                      </a:gsLst>
                      <a:lin ang="5400000" scaled="1"/>
                    </a:gradFill>
                  </a:tcPr>
                </a:tc>
                <a:tc hMerge="1">
                  <a:txBody>
                    <a:bodyPr/>
                    <a:lstStyle/>
                    <a:p>
                      <a:endParaRPr lang="zh-TW" altLang="en-US"/>
                    </a:p>
                  </a:txBody>
                  <a:tcPr/>
                </a:tc>
                <a:tc gridSpan="2">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itchFamily="65" charset="-120"/>
                          <a:ea typeface="標楷體" pitchFamily="65" charset="-120"/>
                        </a:rPr>
                        <a:t>肺癌</a:t>
                      </a: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rgbClr val="FFCCFF">
                            <a:alpha val="39998"/>
                          </a:srgbClr>
                        </a:gs>
                        <a:gs pos="100000">
                          <a:srgbClr val="765E76">
                            <a:alpha val="20000"/>
                          </a:srgbClr>
                        </a:gs>
                      </a:gsLst>
                      <a:lin ang="5400000" scaled="1"/>
                    </a:gradFill>
                  </a:tcPr>
                </a:tc>
                <a:tc hMerge="1">
                  <a:txBody>
                    <a:bodyPr/>
                    <a:lstStyle/>
                    <a:p>
                      <a:endParaRPr lang="zh-TW" altLang="en-US"/>
                    </a:p>
                  </a:txBody>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itchFamily="65" charset="-120"/>
                          <a:ea typeface="標楷體" pitchFamily="65" charset="-120"/>
                        </a:rPr>
                        <a:t>乳癌</a:t>
                      </a:r>
                    </a:p>
                  </a:txBody>
                  <a:tcPr marT="45727" marB="45727" anchor="ctr"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rgbClr val="FFCCFF">
                            <a:alpha val="39998"/>
                          </a:srgbClr>
                        </a:gs>
                        <a:gs pos="100000">
                          <a:srgbClr val="765E76">
                            <a:alpha val="20000"/>
                          </a:srgbClr>
                        </a:gs>
                      </a:gsLst>
                      <a:lin ang="5400000" scaled="1"/>
                    </a:gradFill>
                  </a:tcPr>
                </a:tc>
                <a:extLst>
                  <a:ext uri="{0D108BD9-81ED-4DB2-BD59-A6C34878D82A}">
                    <a16:rowId xmlns:a16="http://schemas.microsoft.com/office/drawing/2014/main" val="10000"/>
                  </a:ext>
                </a:extLst>
              </a:tr>
              <a:tr h="365815">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itchFamily="65" charset="-120"/>
                          <a:ea typeface="標楷體" pitchFamily="65" charset="-120"/>
                        </a:rPr>
                        <a:t>　</a:t>
                      </a:r>
                    </a:p>
                  </a:txBody>
                  <a:tcPr marT="45727" marB="45727"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male</a:t>
                      </a:r>
                    </a:p>
                  </a:txBody>
                  <a:tcPr marT="45727" marB="45727" anchor="ctr"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female</a:t>
                      </a:r>
                    </a:p>
                  </a:txBody>
                  <a:tcPr marT="45727" marB="45727"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male</a:t>
                      </a:r>
                    </a:p>
                  </a:txBody>
                  <a:tcPr marT="45727" marB="45727" anchor="ctr"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female</a:t>
                      </a:r>
                    </a:p>
                  </a:txBody>
                  <a:tcPr marT="45727" marB="45727"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female</a:t>
                      </a:r>
                    </a:p>
                  </a:txBody>
                  <a:tcPr marT="45727" marB="45727" anchor="ctr"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10001"/>
                  </a:ext>
                </a:extLst>
              </a:tr>
              <a:tr h="458857">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1800" b="1" i="0" u="none" strike="noStrike" cap="none" normalizeH="0" baseline="0" dirty="0">
                          <a:ln>
                            <a:noFill/>
                          </a:ln>
                          <a:solidFill>
                            <a:schemeClr val="tx1"/>
                          </a:solidFill>
                          <a:effectLst/>
                          <a:latin typeface="標楷體" pitchFamily="65" charset="-120"/>
                          <a:ea typeface="標楷體" pitchFamily="65" charset="-120"/>
                        </a:rPr>
                        <a:t>台灣</a:t>
                      </a:r>
                      <a:r>
                        <a:rPr kumimoji="1" lang="en-US" altLang="zh-TW" sz="1800" b="1" i="0" u="none" strike="noStrike" cap="none" normalizeH="0" baseline="0" dirty="0">
                          <a:ln>
                            <a:noFill/>
                          </a:ln>
                          <a:solidFill>
                            <a:schemeClr val="tx1"/>
                          </a:solidFill>
                          <a:effectLst/>
                          <a:latin typeface="標楷體" pitchFamily="65" charset="-120"/>
                          <a:ea typeface="標楷體" pitchFamily="65" charset="-120"/>
                        </a:rPr>
                        <a:t>(2002-2006)</a:t>
                      </a:r>
                    </a:p>
                  </a:txBody>
                  <a:tcPr marT="45727" marB="45727"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gradFill rotWithShape="0">
                      <a:gsLst>
                        <a:gs pos="0">
                          <a:srgbClr val="FF9966"/>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58</a:t>
                      </a:r>
                    </a:p>
                  </a:txBody>
                  <a:tcPr marT="45727" marB="45727" anchor="ctr"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gradFill rotWithShape="0">
                      <a:gsLst>
                        <a:gs pos="0">
                          <a:srgbClr val="FF9966"/>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59</a:t>
                      </a:r>
                    </a:p>
                  </a:txBody>
                  <a:tcPr marT="45727" marB="45727"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gradFill rotWithShape="0">
                      <a:gsLst>
                        <a:gs pos="0">
                          <a:srgbClr val="FF9966"/>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11</a:t>
                      </a:r>
                    </a:p>
                  </a:txBody>
                  <a:tcPr marT="45727" marB="45727" anchor="ctr"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gradFill rotWithShape="0">
                      <a:gsLst>
                        <a:gs pos="0">
                          <a:srgbClr val="FF9966"/>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15 </a:t>
                      </a:r>
                    </a:p>
                  </a:txBody>
                  <a:tcPr marT="45727" marB="45727"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gradFill rotWithShape="0">
                      <a:gsLst>
                        <a:gs pos="0">
                          <a:srgbClr val="FF9966"/>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84</a:t>
                      </a:r>
                    </a:p>
                  </a:txBody>
                  <a:tcPr marT="45727" marB="45727" anchor="ctr"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gradFill rotWithShape="0">
                      <a:gsLst>
                        <a:gs pos="0">
                          <a:srgbClr val="FF9966"/>
                        </a:gs>
                        <a:gs pos="100000">
                          <a:srgbClr val="E7F4F5">
                            <a:alpha val="20000"/>
                          </a:srgbClr>
                        </a:gs>
                      </a:gsLst>
                      <a:lin ang="5400000" scaled="1"/>
                    </a:gradFill>
                  </a:tcPr>
                </a:tc>
                <a:extLst>
                  <a:ext uri="{0D108BD9-81ED-4DB2-BD59-A6C34878D82A}">
                    <a16:rowId xmlns:a16="http://schemas.microsoft.com/office/drawing/2014/main" val="10002"/>
                  </a:ext>
                </a:extLst>
              </a:tr>
              <a:tr h="457269">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1800" b="1" i="0" u="none" strike="noStrike" cap="none" normalizeH="0" baseline="0" dirty="0">
                          <a:ln>
                            <a:noFill/>
                          </a:ln>
                          <a:solidFill>
                            <a:schemeClr val="tx1"/>
                          </a:solidFill>
                          <a:effectLst/>
                          <a:latin typeface="標楷體" pitchFamily="65" charset="-120"/>
                          <a:ea typeface="標楷體" pitchFamily="65" charset="-120"/>
                        </a:rPr>
                        <a:t>美國</a:t>
                      </a:r>
                      <a:r>
                        <a:rPr kumimoji="1" lang="en-US" altLang="zh-TW" sz="1800" b="1" i="0" u="none" strike="noStrike" cap="none" normalizeH="0" baseline="0" dirty="0">
                          <a:ln>
                            <a:noFill/>
                          </a:ln>
                          <a:solidFill>
                            <a:schemeClr val="tx1"/>
                          </a:solidFill>
                          <a:effectLst/>
                          <a:latin typeface="標楷體" pitchFamily="65" charset="-120"/>
                          <a:ea typeface="標楷體" pitchFamily="65" charset="-120"/>
                        </a:rPr>
                        <a:t>(1996-2004)</a:t>
                      </a:r>
                    </a:p>
                  </a:txBody>
                  <a:tcPr marT="45727" marB="45727"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gradFill rotWithShape="0">
                      <a:gsLst>
                        <a:gs pos="0">
                          <a:schemeClr val="accent1"/>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65</a:t>
                      </a:r>
                    </a:p>
                  </a:txBody>
                  <a:tcPr marT="45727" marB="45727"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gradFill rotWithShape="0">
                      <a:gsLst>
                        <a:gs pos="0">
                          <a:schemeClr val="accent1"/>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dirty="0">
                          <a:ln>
                            <a:noFill/>
                          </a:ln>
                          <a:solidFill>
                            <a:schemeClr val="tx1"/>
                          </a:solidFill>
                          <a:effectLst/>
                          <a:latin typeface="標楷體" pitchFamily="65" charset="-120"/>
                          <a:ea typeface="標楷體" pitchFamily="65" charset="-120"/>
                        </a:rPr>
                        <a:t>64</a:t>
                      </a:r>
                    </a:p>
                  </a:txBody>
                  <a:tcPr marT="45727" marB="45727"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gradFill rotWithShape="0">
                      <a:gsLst>
                        <a:gs pos="0">
                          <a:schemeClr val="accent1"/>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13</a:t>
                      </a:r>
                    </a:p>
                  </a:txBody>
                  <a:tcPr marT="45727" marB="45727"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gradFill rotWithShape="0">
                      <a:gsLst>
                        <a:gs pos="0">
                          <a:schemeClr val="accent1"/>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18 </a:t>
                      </a:r>
                    </a:p>
                  </a:txBody>
                  <a:tcPr marT="45727" marB="45727"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gradFill rotWithShape="0">
                      <a:gsLst>
                        <a:gs pos="0">
                          <a:schemeClr val="accent1"/>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89</a:t>
                      </a:r>
                    </a:p>
                  </a:txBody>
                  <a:tcPr marT="45727" marB="45727"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gradFill rotWithShape="0">
                      <a:gsLst>
                        <a:gs pos="0">
                          <a:schemeClr val="accent1"/>
                        </a:gs>
                        <a:gs pos="100000">
                          <a:srgbClr val="E7F4F5">
                            <a:alpha val="20000"/>
                          </a:srgbClr>
                        </a:gs>
                      </a:gsLst>
                      <a:lin ang="5400000" scaled="1"/>
                    </a:gradFill>
                  </a:tcPr>
                </a:tc>
                <a:extLst>
                  <a:ext uri="{0D108BD9-81ED-4DB2-BD59-A6C34878D82A}">
                    <a16:rowId xmlns:a16="http://schemas.microsoft.com/office/drawing/2014/main" val="10003"/>
                  </a:ext>
                </a:extLst>
              </a:tr>
              <a:tr h="455682">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itchFamily="65" charset="-120"/>
                          <a:ea typeface="標楷體" pitchFamily="65" charset="-120"/>
                        </a:rPr>
                        <a:t>澳洲</a:t>
                      </a:r>
                      <a:r>
                        <a:rPr kumimoji="1" lang="en-US" altLang="zh-TW" sz="1800" b="1" i="0" u="none" strike="noStrike" cap="none" normalizeH="0" baseline="0">
                          <a:ln>
                            <a:noFill/>
                          </a:ln>
                          <a:solidFill>
                            <a:schemeClr val="tx1"/>
                          </a:solidFill>
                          <a:effectLst/>
                          <a:latin typeface="標楷體" pitchFamily="65" charset="-120"/>
                          <a:ea typeface="標楷體" pitchFamily="65" charset="-120"/>
                        </a:rPr>
                        <a:t>(1998-2004)</a:t>
                      </a:r>
                    </a:p>
                  </a:txBody>
                  <a:tcPr marT="45727" marB="45727" anchor="ctr"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61 </a:t>
                      </a:r>
                    </a:p>
                  </a:txBody>
                  <a:tcPr marT="45727" marB="45727"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62 </a:t>
                      </a:r>
                    </a:p>
                  </a:txBody>
                  <a:tcPr marT="45727" marB="45727" anchor="ctr"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itchFamily="65" charset="-120"/>
                          <a:ea typeface="標楷體" pitchFamily="65" charset="-120"/>
                        </a:rPr>
                        <a:t>11</a:t>
                      </a:r>
                    </a:p>
                  </a:txBody>
                  <a:tcPr marT="45727" marB="45727"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dirty="0">
                          <a:ln>
                            <a:noFill/>
                          </a:ln>
                          <a:solidFill>
                            <a:schemeClr val="tx1"/>
                          </a:solidFill>
                          <a:effectLst/>
                          <a:latin typeface="標楷體" pitchFamily="65" charset="-120"/>
                          <a:ea typeface="標楷體" pitchFamily="65" charset="-120"/>
                        </a:rPr>
                        <a:t>14</a:t>
                      </a:r>
                    </a:p>
                  </a:txBody>
                  <a:tcPr marT="45727" marB="45727" anchor="ctr"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100000">
                          <a:srgbClr val="E7F4F5">
                            <a:alpha val="20000"/>
                          </a:srgbClr>
                        </a:gs>
                      </a:gsLst>
                      <a:lin ang="5400000" scaled="1"/>
                    </a:gra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1800" b="1" i="0" u="none" strike="noStrike" cap="none" normalizeH="0" baseline="0" dirty="0">
                          <a:ln>
                            <a:noFill/>
                          </a:ln>
                          <a:solidFill>
                            <a:schemeClr val="tx1"/>
                          </a:solidFill>
                          <a:effectLst/>
                          <a:latin typeface="標楷體" pitchFamily="65" charset="-120"/>
                          <a:ea typeface="標楷體" pitchFamily="65" charset="-120"/>
                        </a:rPr>
                        <a:t>88</a:t>
                      </a:r>
                    </a:p>
                  </a:txBody>
                  <a:tcPr marT="45727" marB="45727"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100000">
                          <a:srgbClr val="E7F4F5">
                            <a:alpha val="20000"/>
                          </a:srgbClr>
                        </a:gs>
                      </a:gsLst>
                      <a:lin ang="5400000" scaled="1"/>
                    </a:gradFill>
                  </a:tcPr>
                </a:tc>
                <a:extLst>
                  <a:ext uri="{0D108BD9-81ED-4DB2-BD59-A6C34878D82A}">
                    <a16:rowId xmlns:a16="http://schemas.microsoft.com/office/drawing/2014/main" val="10004"/>
                  </a:ext>
                </a:extLst>
              </a:tr>
            </a:tbl>
          </a:graphicData>
        </a:graphic>
      </p:graphicFrame>
      <p:sp>
        <p:nvSpPr>
          <p:cNvPr id="17449" name="Rectangle 40">
            <a:extLst>
              <a:ext uri="{FF2B5EF4-FFF2-40B4-BE49-F238E27FC236}">
                <a16:creationId xmlns:a16="http://schemas.microsoft.com/office/drawing/2014/main" id="{24F8091D-654B-A3D7-3568-CE61320E57CB}"/>
              </a:ext>
            </a:extLst>
          </p:cNvPr>
          <p:cNvSpPr>
            <a:spLocks noChangeArrowheads="1"/>
          </p:cNvSpPr>
          <p:nvPr/>
        </p:nvSpPr>
        <p:spPr bwMode="auto">
          <a:xfrm>
            <a:off x="349250" y="984250"/>
            <a:ext cx="22225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pPr>
            <a:r>
              <a:rPr lang="zh-TW" altLang="en-US" sz="2200">
                <a:solidFill>
                  <a:srgbClr val="0000CC"/>
                </a:solidFill>
                <a:latin typeface="標楷體" panose="03000509000000000000" pitchFamily="65" charset="-120"/>
                <a:ea typeface="標楷體" panose="03000509000000000000" pitchFamily="65" charset="-120"/>
              </a:rPr>
              <a:t>癌症</a:t>
            </a:r>
            <a:r>
              <a:rPr lang="en-US" altLang="zh-TW" sz="2200">
                <a:solidFill>
                  <a:srgbClr val="0000CC"/>
                </a:solidFill>
                <a:latin typeface="標楷體" panose="03000509000000000000" pitchFamily="65" charset="-120"/>
                <a:ea typeface="標楷體" panose="03000509000000000000" pitchFamily="65" charset="-120"/>
              </a:rPr>
              <a:t>5</a:t>
            </a:r>
            <a:r>
              <a:rPr lang="zh-TW" altLang="en-US" sz="2200">
                <a:solidFill>
                  <a:srgbClr val="0000CC"/>
                </a:solidFill>
                <a:latin typeface="標楷體" panose="03000509000000000000" pitchFamily="65" charset="-120"/>
                <a:ea typeface="標楷體" panose="03000509000000000000" pitchFamily="65" charset="-120"/>
              </a:rPr>
              <a:t>年存活率</a:t>
            </a:r>
          </a:p>
        </p:txBody>
      </p:sp>
      <p:sp>
        <p:nvSpPr>
          <p:cNvPr id="17450" name="Rectangle 61">
            <a:extLst>
              <a:ext uri="{FF2B5EF4-FFF2-40B4-BE49-F238E27FC236}">
                <a16:creationId xmlns:a16="http://schemas.microsoft.com/office/drawing/2014/main" id="{BF1F5CAF-9DCA-179D-455F-1A1A424C3E43}"/>
              </a:ext>
            </a:extLst>
          </p:cNvPr>
          <p:cNvSpPr>
            <a:spLocks noChangeArrowheads="1"/>
          </p:cNvSpPr>
          <p:nvPr/>
        </p:nvSpPr>
        <p:spPr bwMode="auto">
          <a:xfrm>
            <a:off x="304800" y="3562350"/>
            <a:ext cx="51752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pPr>
            <a:r>
              <a:rPr lang="zh-TW" altLang="en-US" sz="2200">
                <a:solidFill>
                  <a:srgbClr val="0000CC"/>
                </a:solidFill>
                <a:latin typeface="標楷體" panose="03000509000000000000" pitchFamily="65" charset="-120"/>
                <a:ea typeface="標楷體" panose="03000509000000000000" pitchFamily="65" charset="-120"/>
              </a:rPr>
              <a:t>器官移植存活百分率</a:t>
            </a:r>
            <a:r>
              <a:rPr lang="zh-TW" altLang="en-US" sz="2200">
                <a:solidFill>
                  <a:srgbClr val="0000CC"/>
                </a:solidFill>
                <a:latin typeface="Times New Roman" panose="02020603050405020304" pitchFamily="18" charset="0"/>
              </a:rPr>
              <a:t>（</a:t>
            </a:r>
            <a:r>
              <a:rPr lang="en-US" altLang="zh-TW" sz="2200">
                <a:solidFill>
                  <a:srgbClr val="0000CC"/>
                </a:solidFill>
                <a:latin typeface="Times New Roman" panose="02020603050405020304" pitchFamily="18" charset="0"/>
              </a:rPr>
              <a:t>2001-2004</a:t>
            </a:r>
            <a:r>
              <a:rPr lang="zh-TW" altLang="en-US" sz="2200">
                <a:solidFill>
                  <a:srgbClr val="0000CC"/>
                </a:solidFill>
                <a:latin typeface="Times New Roman" panose="02020603050405020304" pitchFamily="18" charset="0"/>
              </a:rPr>
              <a:t>）</a:t>
            </a:r>
          </a:p>
        </p:txBody>
      </p:sp>
      <p:pic>
        <p:nvPicPr>
          <p:cNvPr id="17451" name="Picture 46">
            <a:extLst>
              <a:ext uri="{FF2B5EF4-FFF2-40B4-BE49-F238E27FC236}">
                <a16:creationId xmlns:a16="http://schemas.microsoft.com/office/drawing/2014/main" id="{6F328384-5DE0-FCCF-7F1A-78070EBEAF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813" y="3944938"/>
            <a:ext cx="8586787" cy="264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Rectangle 6">
            <a:extLst>
              <a:ext uri="{FF2B5EF4-FFF2-40B4-BE49-F238E27FC236}">
                <a16:creationId xmlns:a16="http://schemas.microsoft.com/office/drawing/2014/main" id="{D6D51277-223D-9780-110A-1218DBA29713}"/>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C747994F-5041-44BD-8E55-75C9EA817A40}" type="slidenum">
              <a:rPr lang="en-US" altLang="zh-TW" sz="1400">
                <a:ea typeface="新細明體" panose="02020500000000000000" pitchFamily="18" charset="-120"/>
              </a:rPr>
              <a:pPr>
                <a:spcBef>
                  <a:spcPct val="0"/>
                </a:spcBef>
                <a:buFontTx/>
                <a:buNone/>
              </a:pPr>
              <a:t>9</a:t>
            </a:fld>
            <a:endParaRPr lang="en-US" altLang="zh-TW" sz="1400">
              <a:ea typeface="新細明體" panose="02020500000000000000" pitchFamily="18" charset="-120"/>
            </a:endParaRPr>
          </a:p>
        </p:txBody>
      </p:sp>
      <p:sp>
        <p:nvSpPr>
          <p:cNvPr id="19459" name="Rectangle 2">
            <a:extLst>
              <a:ext uri="{FF2B5EF4-FFF2-40B4-BE49-F238E27FC236}">
                <a16:creationId xmlns:a16="http://schemas.microsoft.com/office/drawing/2014/main" id="{B02B0C55-9837-2EED-CFB8-825B701E35E1}"/>
              </a:ext>
            </a:extLst>
          </p:cNvPr>
          <p:cNvSpPr>
            <a:spLocks noGrp="1" noChangeArrowheads="1"/>
          </p:cNvSpPr>
          <p:nvPr>
            <p:ph type="title"/>
          </p:nvPr>
        </p:nvSpPr>
        <p:spPr>
          <a:xfrm>
            <a:off x="438150" y="358775"/>
            <a:ext cx="8229600" cy="1425575"/>
          </a:xfrm>
        </p:spPr>
        <p:txBody>
          <a:bodyPr/>
          <a:lstStyle/>
          <a:p>
            <a:r>
              <a:rPr lang="zh-TW" altLang="en-US" sz="3800">
                <a:solidFill>
                  <a:schemeClr val="tx1"/>
                </a:solidFill>
                <a:latin typeface="標楷體" panose="03000509000000000000" pitchFamily="65" charset="-120"/>
                <a:ea typeface="標楷體" panose="03000509000000000000" pitchFamily="65" charset="-120"/>
              </a:rPr>
              <a:t>合理的醫療費用與高品質醫療服務</a:t>
            </a:r>
          </a:p>
        </p:txBody>
      </p:sp>
      <p:graphicFrame>
        <p:nvGraphicFramePr>
          <p:cNvPr id="438275" name="Group 3">
            <a:extLst>
              <a:ext uri="{FF2B5EF4-FFF2-40B4-BE49-F238E27FC236}">
                <a16:creationId xmlns:a16="http://schemas.microsoft.com/office/drawing/2014/main" id="{63C9A168-2667-1C8B-5062-5DB7E8871B8E}"/>
              </a:ext>
            </a:extLst>
          </p:cNvPr>
          <p:cNvGraphicFramePr>
            <a:graphicFrameLocks noGrp="1"/>
          </p:cNvGraphicFramePr>
          <p:nvPr>
            <p:ph idx="1"/>
          </p:nvPr>
        </p:nvGraphicFramePr>
        <p:xfrm>
          <a:off x="515938" y="1562100"/>
          <a:ext cx="8056562" cy="4191000"/>
        </p:xfrm>
        <a:graphic>
          <a:graphicData uri="http://schemas.openxmlformats.org/drawingml/2006/table">
            <a:tbl>
              <a:tblPr/>
              <a:tblGrid>
                <a:gridCol w="1566863">
                  <a:extLst>
                    <a:ext uri="{9D8B030D-6E8A-4147-A177-3AD203B41FA5}">
                      <a16:colId xmlns:a16="http://schemas.microsoft.com/office/drawing/2014/main" val="20000"/>
                    </a:ext>
                  </a:extLst>
                </a:gridCol>
                <a:gridCol w="1308100">
                  <a:extLst>
                    <a:ext uri="{9D8B030D-6E8A-4147-A177-3AD203B41FA5}">
                      <a16:colId xmlns:a16="http://schemas.microsoft.com/office/drawing/2014/main" val="20001"/>
                    </a:ext>
                  </a:extLst>
                </a:gridCol>
                <a:gridCol w="1301750">
                  <a:extLst>
                    <a:ext uri="{9D8B030D-6E8A-4147-A177-3AD203B41FA5}">
                      <a16:colId xmlns:a16="http://schemas.microsoft.com/office/drawing/2014/main" val="20002"/>
                    </a:ext>
                  </a:extLst>
                </a:gridCol>
                <a:gridCol w="1193800">
                  <a:extLst>
                    <a:ext uri="{9D8B030D-6E8A-4147-A177-3AD203B41FA5}">
                      <a16:colId xmlns:a16="http://schemas.microsoft.com/office/drawing/2014/main" val="20003"/>
                    </a:ext>
                  </a:extLst>
                </a:gridCol>
                <a:gridCol w="1193800">
                  <a:extLst>
                    <a:ext uri="{9D8B030D-6E8A-4147-A177-3AD203B41FA5}">
                      <a16:colId xmlns:a16="http://schemas.microsoft.com/office/drawing/2014/main" val="20004"/>
                    </a:ext>
                  </a:extLst>
                </a:gridCol>
                <a:gridCol w="1492250">
                  <a:extLst>
                    <a:ext uri="{9D8B030D-6E8A-4147-A177-3AD203B41FA5}">
                      <a16:colId xmlns:a16="http://schemas.microsoft.com/office/drawing/2014/main" val="20005"/>
                    </a:ext>
                  </a:extLst>
                </a:gridCol>
              </a:tblGrid>
              <a:tr h="717550">
                <a:tc>
                  <a:txBody>
                    <a:bodyPr/>
                    <a:lstStyle/>
                    <a:p>
                      <a:pPr marL="0" marR="0" lvl="0" indent="0" algn="l" defTabSz="914400" rtl="0" eaLnBrk="0" fontAlgn="base" latinLnBrk="0" hangingPunct="0">
                        <a:lnSpc>
                          <a:spcPct val="100000"/>
                        </a:lnSpc>
                        <a:spcBef>
                          <a:spcPct val="20000"/>
                        </a:spcBef>
                        <a:spcAft>
                          <a:spcPct val="0"/>
                        </a:spcAft>
                        <a:buClrTx/>
                        <a:buSzTx/>
                        <a:buFont typeface="Wingdings 2" pitchFamily="18" charset="2"/>
                        <a:buNone/>
                        <a:tabLst/>
                      </a:pPr>
                      <a:endParaRPr kumimoji="1" lang="zh-TW" altLang="en-US" sz="2000" b="1" i="0" u="none" strike="noStrike" cap="none" normalizeH="0" baseline="0" dirty="0">
                        <a:ln>
                          <a:noFill/>
                        </a:ln>
                        <a:solidFill>
                          <a:schemeClr val="tx1"/>
                        </a:solidFill>
                        <a:effectLst>
                          <a:outerShdw blurRad="38100" dist="38100" dir="2700000" algn="tl">
                            <a:srgbClr val="FFFFFF"/>
                          </a:outerShdw>
                        </a:effectLst>
                        <a:latin typeface="Arial" charset="0"/>
                        <a:ea typeface="華康中圓體" pitchFamily="49"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4DCDC"/>
                    </a:solidFill>
                  </a:tcPr>
                </a:tc>
                <a:tc>
                  <a:txBody>
                    <a:bodyPr/>
                    <a:lstStyle/>
                    <a:p>
                      <a:pPr marL="0" marR="0" lvl="0" indent="0" algn="ctr"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dirty="0">
                          <a:ln>
                            <a:noFill/>
                          </a:ln>
                          <a:solidFill>
                            <a:srgbClr val="000000"/>
                          </a:solidFill>
                          <a:effectLst>
                            <a:outerShdw blurRad="38100" dist="38100" dir="2700000" algn="tl">
                              <a:srgbClr val="FFFFFF"/>
                            </a:outerShdw>
                          </a:effectLst>
                          <a:latin typeface="標楷體" pitchFamily="65" charset="-120"/>
                          <a:ea typeface="標楷體" pitchFamily="65" charset="-120"/>
                          <a:cs typeface="Times New Roman" pitchFamily="18" charset="0"/>
                        </a:rPr>
                        <a:t>台  灣</a:t>
                      </a:r>
                      <a:endParaRPr kumimoji="1" lang="zh-TW" altLang="en-US" sz="2000" b="1" i="0" u="none" strike="noStrike" cap="none" normalizeH="0" baseline="0" dirty="0">
                        <a:ln>
                          <a:noFill/>
                        </a:ln>
                        <a:solidFill>
                          <a:srgbClr val="FFFFFF"/>
                        </a:solidFill>
                        <a:effectLst>
                          <a:outerShdw blurRad="38100" dist="38100" dir="2700000" algn="tl">
                            <a:srgbClr val="00000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FA6A"/>
                    </a:solidFill>
                  </a:tcPr>
                </a:tc>
                <a:tc>
                  <a:txBody>
                    <a:bodyPr/>
                    <a:lstStyle/>
                    <a:p>
                      <a:pPr marL="0" marR="0" lvl="0" indent="0" algn="ctr"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a:ln>
                            <a:noFill/>
                          </a:ln>
                          <a:solidFill>
                            <a:srgbClr val="000000"/>
                          </a:solidFill>
                          <a:effectLst>
                            <a:outerShdw blurRad="38100" dist="38100" dir="2700000" algn="tl">
                              <a:srgbClr val="FFFFFF"/>
                            </a:outerShdw>
                          </a:effectLst>
                          <a:latin typeface="標楷體" pitchFamily="65" charset="-120"/>
                          <a:ea typeface="標楷體" pitchFamily="65" charset="-120"/>
                          <a:cs typeface="Times New Roman" pitchFamily="18" charset="0"/>
                        </a:rPr>
                        <a:t>美  國</a:t>
                      </a:r>
                      <a:endParaRPr kumimoji="1" lang="zh-TW" altLang="en-US" sz="2000" b="1" i="0" u="none" strike="noStrike" cap="none" normalizeH="0" baseline="0">
                        <a:ln>
                          <a:noFill/>
                        </a:ln>
                        <a:solidFill>
                          <a:srgbClr val="FFFFFF"/>
                        </a:solidFill>
                        <a:effectLst>
                          <a:outerShdw blurRad="38100" dist="38100" dir="2700000" algn="tl">
                            <a:srgbClr val="00000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4DCDC"/>
                    </a:solidFill>
                  </a:tcPr>
                </a:tc>
                <a:tc>
                  <a:txBody>
                    <a:bodyPr/>
                    <a:lstStyle/>
                    <a:p>
                      <a:pPr marL="0" marR="0" lvl="0" indent="0" algn="ctr"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a:ln>
                            <a:noFill/>
                          </a:ln>
                          <a:solidFill>
                            <a:srgbClr val="000000"/>
                          </a:solidFill>
                          <a:effectLst>
                            <a:outerShdw blurRad="38100" dist="38100" dir="2700000" algn="tl">
                              <a:srgbClr val="FFFFFF"/>
                            </a:outerShdw>
                          </a:effectLst>
                          <a:latin typeface="標楷體" pitchFamily="65" charset="-120"/>
                          <a:ea typeface="標楷體" pitchFamily="65" charset="-120"/>
                          <a:cs typeface="Times New Roman" pitchFamily="18" charset="0"/>
                        </a:rPr>
                        <a:t>南  韓</a:t>
                      </a:r>
                      <a:endParaRPr kumimoji="1" lang="zh-TW" altLang="en-US" sz="2000" b="1" i="0" u="none" strike="noStrike" cap="none" normalizeH="0" baseline="0">
                        <a:ln>
                          <a:noFill/>
                        </a:ln>
                        <a:solidFill>
                          <a:srgbClr val="FFFFFF"/>
                        </a:solidFill>
                        <a:effectLst>
                          <a:outerShdw blurRad="38100" dist="38100" dir="2700000" algn="tl">
                            <a:srgbClr val="00000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4DCDC"/>
                    </a:solidFill>
                  </a:tcPr>
                </a:tc>
                <a:tc>
                  <a:txBody>
                    <a:bodyPr/>
                    <a:lstStyle/>
                    <a:p>
                      <a:pPr marL="0" marR="0" lvl="0" indent="0" algn="ctr"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a:ln>
                            <a:noFill/>
                          </a:ln>
                          <a:solidFill>
                            <a:srgbClr val="000000"/>
                          </a:solidFill>
                          <a:effectLst>
                            <a:outerShdw blurRad="38100" dist="38100" dir="2700000" algn="tl">
                              <a:srgbClr val="FFFFFF"/>
                            </a:outerShdw>
                          </a:effectLst>
                          <a:latin typeface="標楷體" pitchFamily="65" charset="-120"/>
                          <a:ea typeface="標楷體" pitchFamily="65" charset="-120"/>
                          <a:cs typeface="Times New Roman" pitchFamily="18" charset="0"/>
                        </a:rPr>
                        <a:t>新加坡</a:t>
                      </a:r>
                      <a:endParaRPr kumimoji="1" lang="zh-TW" altLang="en-US" sz="2000" b="1" i="0" u="none" strike="noStrike" cap="none" normalizeH="0" baseline="0">
                        <a:ln>
                          <a:noFill/>
                        </a:ln>
                        <a:solidFill>
                          <a:srgbClr val="FFFFFF"/>
                        </a:solidFill>
                        <a:effectLst>
                          <a:outerShdw blurRad="38100" dist="38100" dir="2700000" algn="tl">
                            <a:srgbClr val="00000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4DCDC"/>
                    </a:solidFill>
                  </a:tcPr>
                </a:tc>
                <a:tc>
                  <a:txBody>
                    <a:bodyPr/>
                    <a:lstStyle/>
                    <a:p>
                      <a:pPr marL="0" marR="0" lvl="0" indent="0" algn="ctr"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a:ln>
                            <a:noFill/>
                          </a:ln>
                          <a:solidFill>
                            <a:srgbClr val="000000"/>
                          </a:solidFill>
                          <a:effectLst>
                            <a:outerShdw blurRad="38100" dist="38100" dir="2700000" algn="tl">
                              <a:srgbClr val="FFFFFF"/>
                            </a:outerShdw>
                          </a:effectLst>
                          <a:latin typeface="標楷體" pitchFamily="65" charset="-120"/>
                          <a:ea typeface="標楷體" pitchFamily="65" charset="-120"/>
                          <a:cs typeface="Times New Roman" pitchFamily="18" charset="0"/>
                        </a:rPr>
                        <a:t>中  國</a:t>
                      </a:r>
                      <a:endParaRPr kumimoji="1" lang="zh-TW" altLang="en-US" sz="2000" b="1" i="0" u="none" strike="noStrike" cap="none" normalizeH="0" baseline="0">
                        <a:ln>
                          <a:noFill/>
                        </a:ln>
                        <a:solidFill>
                          <a:srgbClr val="FFFFFF"/>
                        </a:solidFill>
                        <a:effectLst>
                          <a:outerShdw blurRad="38100" dist="38100" dir="2700000" algn="tl">
                            <a:srgbClr val="00000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4DCDC"/>
                    </a:solidFill>
                  </a:tcPr>
                </a:tc>
                <a:extLst>
                  <a:ext uri="{0D108BD9-81ED-4DB2-BD59-A6C34878D82A}">
                    <a16:rowId xmlns:a16="http://schemas.microsoft.com/office/drawing/2014/main" val="10000"/>
                  </a:ext>
                </a:extLst>
              </a:tr>
              <a:tr h="1033463">
                <a:tc>
                  <a:txBody>
                    <a:bodyPr/>
                    <a:lstStyle/>
                    <a:p>
                      <a:pPr marL="0" marR="0" lvl="0" indent="0" algn="l"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a:ln>
                            <a:noFill/>
                          </a:ln>
                          <a:solidFill>
                            <a:srgbClr val="000000"/>
                          </a:solidFill>
                          <a:effectLst>
                            <a:outerShdw blurRad="38100" dist="38100" dir="2700000" algn="tl">
                              <a:srgbClr val="C0C0C0"/>
                            </a:outerShdw>
                          </a:effectLst>
                          <a:latin typeface="標楷體" pitchFamily="65" charset="-120"/>
                          <a:ea typeface="標楷體" pitchFamily="65" charset="-120"/>
                          <a:cs typeface="Times New Roman" pitchFamily="18" charset="0"/>
                        </a:rPr>
                        <a:t>冠狀動脈繞道手術</a:t>
                      </a:r>
                      <a:endParaRPr kumimoji="1" lang="zh-TW" altLang="en-US"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dirty="0">
                          <a:ln>
                            <a:noFill/>
                          </a:ln>
                          <a:solidFill>
                            <a:srgbClr val="000000"/>
                          </a:solidFill>
                          <a:effectLst>
                            <a:outerShdw blurRad="38100" dist="38100" dir="2700000" algn="tl">
                              <a:srgbClr val="FFFFFF"/>
                            </a:outerShdw>
                          </a:effectLst>
                          <a:latin typeface="Arial" charset="0"/>
                          <a:ea typeface="標楷體" pitchFamily="65" charset="-120"/>
                          <a:cs typeface="Times New Roman" pitchFamily="18" charset="0"/>
                        </a:rPr>
                        <a:t>$15,918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FA6A"/>
                    </a:solid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$70,000-</a:t>
                      </a:r>
                      <a:endParaRPr kumimoji="1" lang="en-US" altLang="zh-TW" sz="2000" b="1" i="0" u="none" strike="noStrike" cap="none" normalizeH="0" baseline="0">
                        <a:ln>
                          <a:noFill/>
                        </a:ln>
                        <a:solidFill>
                          <a:srgbClr val="663300"/>
                        </a:solidFill>
                        <a:effectLst>
                          <a:outerShdw blurRad="38100" dist="38100" dir="2700000" algn="tl">
                            <a:srgbClr val="C0C0C0"/>
                          </a:outerShdw>
                        </a:effectLst>
                        <a:latin typeface="Arial" charset="0"/>
                        <a:ea typeface="標楷體" pitchFamily="65" charset="-12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133,000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$31,750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$19,246</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dirty="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$2,860-5,720</a:t>
                      </a:r>
                      <a:endParaRPr kumimoji="1" lang="en-US" altLang="zh-TW" sz="2000" b="1" i="0" u="none" strike="noStrike" cap="none" normalizeH="0" baseline="0" dirty="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11213">
                <a:tc>
                  <a:txBody>
                    <a:bodyPr/>
                    <a:lstStyle/>
                    <a:p>
                      <a:pPr marL="0" marR="0" lvl="0" indent="0" algn="l"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a:ln>
                            <a:noFill/>
                          </a:ln>
                          <a:solidFill>
                            <a:srgbClr val="000000"/>
                          </a:solidFill>
                          <a:effectLst>
                            <a:outerShdw blurRad="38100" dist="38100" dir="2700000" algn="tl">
                              <a:srgbClr val="C0C0C0"/>
                            </a:outerShdw>
                          </a:effectLst>
                          <a:latin typeface="標楷體" pitchFamily="65" charset="-120"/>
                          <a:ea typeface="標楷體" pitchFamily="65" charset="-120"/>
                          <a:cs typeface="Times New Roman" pitchFamily="18" charset="0"/>
                        </a:rPr>
                        <a:t>膝關節置換</a:t>
                      </a:r>
                      <a:endParaRPr kumimoji="1" lang="zh-TW" altLang="en-US"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FFFFFF"/>
                            </a:outerShdw>
                          </a:effectLst>
                          <a:latin typeface="Arial" charset="0"/>
                          <a:ea typeface="標楷體" pitchFamily="65" charset="-120"/>
                          <a:cs typeface="Times New Roman" pitchFamily="18" charset="0"/>
                        </a:rPr>
                        <a:t>$5,623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FA6A"/>
                    </a:solid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$30,000-</a:t>
                      </a:r>
                      <a:endParaRPr kumimoji="1" lang="en-US" altLang="zh-TW" sz="2000" b="1" i="0" u="none" strike="noStrike" cap="none" normalizeH="0" baseline="0">
                        <a:ln>
                          <a:noFill/>
                        </a:ln>
                        <a:solidFill>
                          <a:srgbClr val="663300"/>
                        </a:solidFill>
                        <a:effectLst>
                          <a:outerShdw blurRad="38100" dist="38100" dir="2700000" algn="tl">
                            <a:srgbClr val="C0C0C0"/>
                          </a:outerShdw>
                        </a:effectLst>
                        <a:latin typeface="Arial" charset="0"/>
                        <a:ea typeface="標楷體" pitchFamily="65" charset="-12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53,000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$11,800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$9,600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dirty="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$3,000-6,000</a:t>
                      </a:r>
                      <a:endParaRPr kumimoji="1" lang="en-US" altLang="zh-TW" sz="2000" b="1" i="0" u="none" strike="noStrike" cap="none" normalizeH="0" baseline="0" dirty="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17563">
                <a:tc>
                  <a:txBody>
                    <a:bodyPr/>
                    <a:lstStyle/>
                    <a:p>
                      <a:pPr marL="0" marR="0" lvl="0" indent="0" algn="l"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a:ln>
                            <a:noFill/>
                          </a:ln>
                          <a:solidFill>
                            <a:srgbClr val="000000"/>
                          </a:solidFill>
                          <a:effectLst>
                            <a:outerShdw blurRad="38100" dist="38100" dir="2700000" algn="tl">
                              <a:srgbClr val="C0C0C0"/>
                            </a:outerShdw>
                          </a:effectLst>
                          <a:latin typeface="標楷體" pitchFamily="65" charset="-120"/>
                          <a:ea typeface="標楷體" pitchFamily="65" charset="-120"/>
                          <a:cs typeface="Times New Roman" pitchFamily="18" charset="0"/>
                        </a:rPr>
                        <a:t>前列腺手術</a:t>
                      </a:r>
                      <a:endParaRPr kumimoji="1" lang="zh-TW" altLang="en-US"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FFFFFF"/>
                            </a:outerShdw>
                          </a:effectLst>
                          <a:latin typeface="Arial" charset="0"/>
                          <a:ea typeface="標楷體" pitchFamily="65" charset="-120"/>
                          <a:cs typeface="Times New Roman" pitchFamily="18" charset="0"/>
                        </a:rPr>
                        <a:t>$1,694</a:t>
                      </a:r>
                      <a:endParaRPr kumimoji="1" lang="en-US" altLang="zh-TW" sz="2000" b="1" i="0" u="none" strike="noStrike" cap="none" normalizeH="0" baseline="0">
                        <a:ln>
                          <a:noFill/>
                        </a:ln>
                        <a:solidFill>
                          <a:srgbClr val="FFFFFF"/>
                        </a:solidFill>
                        <a:effectLst>
                          <a:outerShdw blurRad="38100" dist="38100" dir="2700000" algn="tl">
                            <a:srgbClr val="00000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FA6A"/>
                    </a:solid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$10,000- </a:t>
                      </a:r>
                      <a:endParaRPr kumimoji="1" lang="en-US" altLang="zh-TW" sz="2000" b="1" i="0" u="none" strike="noStrike" cap="none" normalizeH="0" baseline="0">
                        <a:ln>
                          <a:noFill/>
                        </a:ln>
                        <a:solidFill>
                          <a:srgbClr val="663300"/>
                        </a:solidFill>
                        <a:effectLst>
                          <a:outerShdw blurRad="38100" dist="38100" dir="2700000" algn="tl">
                            <a:srgbClr val="C0C0C0"/>
                          </a:outerShdw>
                        </a:effectLst>
                        <a:latin typeface="Arial" charset="0"/>
                        <a:ea typeface="標楷體" pitchFamily="65" charset="-12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16,000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$3,150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$5,300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dirty="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 </a:t>
                      </a:r>
                      <a:r>
                        <a:rPr kumimoji="1" lang="en-US" altLang="zh-TW" sz="2000" b="1" i="0" u="none" strike="noStrike" cap="none" normalizeH="0" baseline="0" dirty="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$1,500-3,000</a:t>
                      </a:r>
                      <a:endParaRPr kumimoji="1" lang="en-US" altLang="zh-TW" sz="2000" b="1" i="0" u="none" strike="noStrike" cap="none" normalizeH="0" baseline="0" dirty="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11213">
                <a:tc>
                  <a:txBody>
                    <a:bodyPr/>
                    <a:lstStyle/>
                    <a:p>
                      <a:pPr marL="0" marR="0" lvl="0" indent="0" algn="l"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a:ln>
                            <a:noFill/>
                          </a:ln>
                          <a:solidFill>
                            <a:srgbClr val="000000"/>
                          </a:solidFill>
                          <a:effectLst>
                            <a:outerShdw blurRad="38100" dist="38100" dir="2700000" algn="tl">
                              <a:srgbClr val="C0C0C0"/>
                            </a:outerShdw>
                          </a:effectLst>
                          <a:latin typeface="標楷體" pitchFamily="65" charset="-120"/>
                          <a:ea typeface="標楷體" pitchFamily="65" charset="-120"/>
                          <a:cs typeface="Times New Roman" pitchFamily="18" charset="0"/>
                        </a:rPr>
                        <a:t>胃繞道手術</a:t>
                      </a:r>
                      <a:endParaRPr kumimoji="1" lang="zh-TW" altLang="en-US"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1" lang="en-US" altLang="zh-TW" sz="2000" b="1" i="0" u="none" strike="noStrike" cap="none" normalizeH="0" baseline="0">
                          <a:ln>
                            <a:noFill/>
                          </a:ln>
                          <a:solidFill>
                            <a:srgbClr val="000000"/>
                          </a:solidFill>
                          <a:effectLst>
                            <a:outerShdw blurRad="38100" dist="38100" dir="2700000" algn="tl">
                              <a:srgbClr val="FFFFFF"/>
                            </a:outerShdw>
                          </a:effectLst>
                          <a:latin typeface="Arial" charset="0"/>
                          <a:ea typeface="標楷體" pitchFamily="65" charset="-120"/>
                          <a:cs typeface="Times New Roman" pitchFamily="18" charset="0"/>
                        </a:rPr>
                        <a:t>$10,200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FA6A"/>
                    </a:solid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$35,000-</a:t>
                      </a:r>
                      <a:endParaRPr kumimoji="1" lang="en-US" altLang="zh-TW" sz="2000" b="1" i="0" u="none" strike="noStrike" cap="none" normalizeH="0" baseline="0">
                        <a:ln>
                          <a:noFill/>
                        </a:ln>
                        <a:solidFill>
                          <a:srgbClr val="663300"/>
                        </a:solidFill>
                        <a:effectLst>
                          <a:outerShdw blurRad="38100" dist="38100" dir="2700000" algn="tl">
                            <a:srgbClr val="C0C0C0"/>
                          </a:outerShdw>
                        </a:effectLst>
                        <a:latin typeface="Arial" charset="0"/>
                        <a:ea typeface="標楷體" pitchFamily="65" charset="-12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52,000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$9,300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en-US" altLang="zh-TW" sz="2000" b="1" i="0" u="none" strike="noStrike" cap="none" normalizeH="0" baseline="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$16,500</a:t>
                      </a:r>
                      <a:endParaRPr kumimoji="1" lang="en-US" altLang="zh-TW" sz="2000" b="1" i="0" u="none" strike="noStrike" cap="none" normalizeH="0" baseline="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 typeface="Wingdings 2" pitchFamily="18" charset="2"/>
                        <a:buNone/>
                        <a:tabLst/>
                      </a:pPr>
                      <a:r>
                        <a:rPr kumimoji="1" lang="zh-TW" altLang="en-US" sz="2000" b="1" i="0" u="none" strike="noStrike" cap="none" normalizeH="0" baseline="0" dirty="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 </a:t>
                      </a:r>
                      <a:r>
                        <a:rPr kumimoji="1" lang="en-US" altLang="zh-TW" sz="2000" b="1" i="0" u="none" strike="noStrike" cap="none" normalizeH="0" baseline="0" dirty="0">
                          <a:ln>
                            <a:noFill/>
                          </a:ln>
                          <a:solidFill>
                            <a:srgbClr val="000000"/>
                          </a:solidFill>
                          <a:effectLst>
                            <a:outerShdw blurRad="38100" dist="38100" dir="2700000" algn="tl">
                              <a:srgbClr val="C0C0C0"/>
                            </a:outerShdw>
                          </a:effectLst>
                          <a:latin typeface="Arial" charset="0"/>
                          <a:ea typeface="標楷體" pitchFamily="65" charset="-120"/>
                          <a:cs typeface="Times New Roman" pitchFamily="18" charset="0"/>
                        </a:rPr>
                        <a:t>$5,850-7,350</a:t>
                      </a:r>
                      <a:endParaRPr kumimoji="1" lang="en-US" altLang="zh-TW" sz="2000" b="1" i="0" u="none" strike="noStrike" cap="none" normalizeH="0" baseline="0" dirty="0">
                        <a:ln>
                          <a:noFill/>
                        </a:ln>
                        <a:solidFill>
                          <a:srgbClr val="FFFFFF"/>
                        </a:solidFill>
                        <a:effectLst>
                          <a:outerShdw blurRad="38100" dist="38100" dir="2700000" algn="tl">
                            <a:srgbClr val="C0C0C0"/>
                          </a:outerShdw>
                        </a:effectLst>
                        <a:latin typeface="Arial"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19504" name="Text Box 97">
            <a:extLst>
              <a:ext uri="{FF2B5EF4-FFF2-40B4-BE49-F238E27FC236}">
                <a16:creationId xmlns:a16="http://schemas.microsoft.com/office/drawing/2014/main" id="{ABC98B19-B7A1-8A2E-46F2-FAF1FCA353CA}"/>
              </a:ext>
            </a:extLst>
          </p:cNvPr>
          <p:cNvSpPr txBox="1">
            <a:spLocks noChangeArrowheads="1"/>
          </p:cNvSpPr>
          <p:nvPr/>
        </p:nvSpPr>
        <p:spPr bwMode="auto">
          <a:xfrm>
            <a:off x="503238" y="5784850"/>
            <a:ext cx="72691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zh-TW" altLang="en-US" sz="1600">
                <a:latin typeface="Times New Roman" panose="02020603050405020304" pitchFamily="18" charset="0"/>
                <a:ea typeface="標楷體" panose="03000509000000000000" pitchFamily="65" charset="-120"/>
              </a:rPr>
              <a:t>註</a:t>
            </a:r>
            <a:r>
              <a:rPr lang="en-US" altLang="zh-TW" sz="1600">
                <a:latin typeface="Times New Roman" panose="02020603050405020304" pitchFamily="18" charset="0"/>
                <a:ea typeface="標楷體" panose="03000509000000000000" pitchFamily="65" charset="-120"/>
              </a:rPr>
              <a:t>1.</a:t>
            </a:r>
            <a:r>
              <a:rPr lang="zh-TW" altLang="en-US" sz="1600">
                <a:latin typeface="Times New Roman" panose="02020603050405020304" pitchFamily="18" charset="0"/>
                <a:ea typeface="標楷體" panose="03000509000000000000" pitchFamily="65" charset="-120"/>
              </a:rPr>
              <a:t>以上為套裝費用，包括檢查費、手術費、醫師診療費等項目，不含特殊醫材</a:t>
            </a:r>
          </a:p>
          <a:p>
            <a:pPr eaLnBrk="1" hangingPunct="1">
              <a:spcBef>
                <a:spcPct val="0"/>
              </a:spcBef>
              <a:buFontTx/>
              <a:buNone/>
            </a:pPr>
            <a:r>
              <a:rPr lang="zh-TW" altLang="en-US" sz="1600">
                <a:latin typeface="Times New Roman" panose="02020603050405020304" pitchFamily="18" charset="0"/>
                <a:ea typeface="標楷體" panose="03000509000000000000" pitchFamily="65" charset="-120"/>
              </a:rPr>
              <a:t>註</a:t>
            </a:r>
            <a:r>
              <a:rPr lang="en-US" altLang="zh-TW" sz="1600">
                <a:latin typeface="Times New Roman" panose="02020603050405020304" pitchFamily="18" charset="0"/>
                <a:ea typeface="標楷體" panose="03000509000000000000" pitchFamily="65" charset="-120"/>
              </a:rPr>
              <a:t>2.</a:t>
            </a:r>
            <a:r>
              <a:rPr lang="zh-TW" altLang="en-US" sz="1600">
                <a:latin typeface="Times New Roman" panose="02020603050405020304" pitchFamily="18" charset="0"/>
                <a:ea typeface="標楷體" panose="03000509000000000000" pitchFamily="65" charset="-120"/>
              </a:rPr>
              <a:t>資料來源：醫療服務國際化專案管理中心整理</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E7321175-F30C-126A-B1A6-0085E6A4FDD7}"/>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CF54ACD2-E8D5-4D9B-BF44-71321C923E93}" type="slidenum">
              <a:rPr lang="en-US" altLang="zh-TW" sz="1400">
                <a:ea typeface="新細明體" panose="02020500000000000000" pitchFamily="18" charset="-120"/>
              </a:rPr>
              <a:pPr>
                <a:spcBef>
                  <a:spcPct val="0"/>
                </a:spcBef>
                <a:buFontTx/>
                <a:buNone/>
              </a:pPr>
              <a:t>10</a:t>
            </a:fld>
            <a:endParaRPr lang="en-US" altLang="zh-TW" sz="1400">
              <a:ea typeface="新細明體" panose="02020500000000000000" pitchFamily="18" charset="-120"/>
            </a:endParaRPr>
          </a:p>
        </p:txBody>
      </p:sp>
      <p:sp>
        <p:nvSpPr>
          <p:cNvPr id="20483" name="Rectangle 2">
            <a:extLst>
              <a:ext uri="{FF2B5EF4-FFF2-40B4-BE49-F238E27FC236}">
                <a16:creationId xmlns:a16="http://schemas.microsoft.com/office/drawing/2014/main" id="{D9331F8D-9FB7-3F26-B5F6-611FA6B1203A}"/>
              </a:ext>
            </a:extLst>
          </p:cNvPr>
          <p:cNvSpPr>
            <a:spLocks noGrp="1" noChangeArrowheads="1"/>
          </p:cNvSpPr>
          <p:nvPr>
            <p:ph type="title" idx="4294967295"/>
          </p:nvPr>
        </p:nvSpPr>
        <p:spPr>
          <a:xfrm>
            <a:off x="457200" y="419100"/>
            <a:ext cx="8229600" cy="1425575"/>
          </a:xfrm>
        </p:spPr>
        <p:txBody>
          <a:bodyPr/>
          <a:lstStyle/>
          <a:p>
            <a:r>
              <a:rPr lang="zh-TW" altLang="en-US">
                <a:latin typeface="標楷體" panose="03000509000000000000" pitchFamily="65" charset="-120"/>
                <a:ea typeface="標楷體" panose="03000509000000000000" pitchFamily="65" charset="-120"/>
              </a:rPr>
              <a:t>國人健康與國際相近</a:t>
            </a:r>
          </a:p>
        </p:txBody>
      </p:sp>
      <p:sp>
        <p:nvSpPr>
          <p:cNvPr id="20484" name="Text Box 6">
            <a:extLst>
              <a:ext uri="{FF2B5EF4-FFF2-40B4-BE49-F238E27FC236}">
                <a16:creationId xmlns:a16="http://schemas.microsoft.com/office/drawing/2014/main" id="{95C6ABA8-90FA-0A76-50A8-61696285BBFC}"/>
              </a:ext>
            </a:extLst>
          </p:cNvPr>
          <p:cNvSpPr txBox="1">
            <a:spLocks noChangeArrowheads="1"/>
          </p:cNvSpPr>
          <p:nvPr/>
        </p:nvSpPr>
        <p:spPr bwMode="auto">
          <a:xfrm>
            <a:off x="1438275" y="5651500"/>
            <a:ext cx="27781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zh-TW" altLang="en-US" sz="1400" b="0">
                <a:latin typeface="Times New Roman" panose="02020603050405020304" pitchFamily="18" charset="0"/>
                <a:ea typeface="新細明體" panose="02020500000000000000" pitchFamily="18" charset="-120"/>
              </a:rPr>
              <a:t>資料來源：</a:t>
            </a:r>
            <a:r>
              <a:rPr lang="en-US" altLang="zh-TW" sz="1400" b="0">
                <a:latin typeface="Times New Roman" panose="02020603050405020304" pitchFamily="18" charset="0"/>
                <a:ea typeface="新細明體" panose="02020500000000000000" pitchFamily="18" charset="-120"/>
              </a:rPr>
              <a:t>OECD health data 2008</a:t>
            </a:r>
          </a:p>
        </p:txBody>
      </p:sp>
      <p:sp>
        <p:nvSpPr>
          <p:cNvPr id="20485" name="Text Box 493">
            <a:extLst>
              <a:ext uri="{FF2B5EF4-FFF2-40B4-BE49-F238E27FC236}">
                <a16:creationId xmlns:a16="http://schemas.microsoft.com/office/drawing/2014/main" id="{2EED5F2D-E48A-A111-267A-188F7C96F0A2}"/>
              </a:ext>
            </a:extLst>
          </p:cNvPr>
          <p:cNvSpPr txBox="1">
            <a:spLocks noChangeArrowheads="1"/>
          </p:cNvSpPr>
          <p:nvPr/>
        </p:nvSpPr>
        <p:spPr bwMode="auto">
          <a:xfrm>
            <a:off x="7131050" y="5695950"/>
            <a:ext cx="863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b="0">
                <a:latin typeface="Times New Roman" panose="02020603050405020304" pitchFamily="18" charset="0"/>
                <a:ea typeface="新細明體" panose="02020500000000000000" pitchFamily="18" charset="-120"/>
              </a:rPr>
              <a:t>* 2005</a:t>
            </a:r>
          </a:p>
        </p:txBody>
      </p:sp>
      <p:sp>
        <p:nvSpPr>
          <p:cNvPr id="20486" name="Rectangle 6">
            <a:extLst>
              <a:ext uri="{FF2B5EF4-FFF2-40B4-BE49-F238E27FC236}">
                <a16:creationId xmlns:a16="http://schemas.microsoft.com/office/drawing/2014/main" id="{487001B1-4B06-CD14-3391-1E8A5E34A5AD}"/>
              </a:ext>
            </a:extLst>
          </p:cNvPr>
          <p:cNvSpPr>
            <a:spLocks noChangeArrowheads="1"/>
          </p:cNvSpPr>
          <p:nvPr/>
        </p:nvSpPr>
        <p:spPr bwMode="auto">
          <a:xfrm>
            <a:off x="2955925" y="1593850"/>
            <a:ext cx="3232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zh-TW" altLang="en-US" sz="2400" b="0">
                <a:solidFill>
                  <a:schemeClr val="tx2"/>
                </a:solidFill>
                <a:latin typeface="標楷體" panose="03000509000000000000" pitchFamily="65" charset="-120"/>
                <a:ea typeface="標楷體" panose="03000509000000000000" pitchFamily="65" charset="-120"/>
              </a:rPr>
              <a:t>平均餘命與嬰兒死亡率</a:t>
            </a:r>
          </a:p>
        </p:txBody>
      </p:sp>
      <p:pic>
        <p:nvPicPr>
          <p:cNvPr id="20487" name="Picture 8">
            <a:extLst>
              <a:ext uri="{FF2B5EF4-FFF2-40B4-BE49-F238E27FC236}">
                <a16:creationId xmlns:a16="http://schemas.microsoft.com/office/drawing/2014/main" id="{AB6FB267-AE12-5B47-DEE3-4F9C9E9D4181}"/>
              </a:ext>
            </a:extLst>
          </p:cNvPr>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1416050" y="2095500"/>
            <a:ext cx="6416675" cy="3541713"/>
          </a:xfrm>
          <a:noFill/>
          <a:extLst>
            <a:ext uri="{91240B29-F687-4F45-9708-019B960494DF}">
              <a14:hiddenLine xmlns:a14="http://schemas.microsoft.com/office/drawing/2010/main" w="9525" cap="flat" algn="ctr">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80B57825-0320-924E-A516-145FD09F378C}"/>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ACAC8687-AFB6-423B-80CB-1C7F47339043}" type="slidenum">
              <a:rPr lang="en-US" altLang="zh-TW" sz="1400">
                <a:ea typeface="新細明體" panose="02020500000000000000" pitchFamily="18" charset="-120"/>
              </a:rPr>
              <a:pPr>
                <a:spcBef>
                  <a:spcPct val="0"/>
                </a:spcBef>
                <a:buFontTx/>
                <a:buNone/>
              </a:pPr>
              <a:t>11</a:t>
            </a:fld>
            <a:endParaRPr lang="en-US" altLang="zh-TW" sz="1400">
              <a:ea typeface="新細明體" panose="02020500000000000000" pitchFamily="18" charset="-120"/>
            </a:endParaRPr>
          </a:p>
        </p:txBody>
      </p:sp>
      <p:sp>
        <p:nvSpPr>
          <p:cNvPr id="22531" name="Rectangle 7">
            <a:extLst>
              <a:ext uri="{FF2B5EF4-FFF2-40B4-BE49-F238E27FC236}">
                <a16:creationId xmlns:a16="http://schemas.microsoft.com/office/drawing/2014/main" id="{0F0A62E7-01E7-6DEA-753C-78D5C6CD8DA4}"/>
              </a:ext>
            </a:extLst>
          </p:cNvPr>
          <p:cNvSpPr>
            <a:spLocks noGrp="1" noChangeArrowheads="1"/>
          </p:cNvSpPr>
          <p:nvPr>
            <p:ph type="title" idx="4294967295"/>
          </p:nvPr>
        </p:nvSpPr>
        <p:spPr>
          <a:xfrm>
            <a:off x="393700" y="492125"/>
            <a:ext cx="8229600" cy="1425575"/>
          </a:xfrm>
        </p:spPr>
        <p:txBody>
          <a:bodyPr/>
          <a:lstStyle/>
          <a:p>
            <a:r>
              <a:rPr kumimoji="0" lang="zh-TW" altLang="en-US">
                <a:latin typeface="標楷體" panose="03000509000000000000" pitchFamily="65" charset="-120"/>
                <a:ea typeface="標楷體" panose="03000509000000000000" pitchFamily="65" charset="-120"/>
              </a:rPr>
              <a:t>保險行政成本低、效率高</a:t>
            </a:r>
            <a:endParaRPr lang="zh-TW" altLang="en-US">
              <a:latin typeface="標楷體" panose="03000509000000000000" pitchFamily="65" charset="-120"/>
              <a:ea typeface="標楷體" panose="03000509000000000000" pitchFamily="65" charset="-120"/>
            </a:endParaRPr>
          </a:p>
        </p:txBody>
      </p:sp>
      <p:sp>
        <p:nvSpPr>
          <p:cNvPr id="22532" name="Rectangle 3">
            <a:extLst>
              <a:ext uri="{FF2B5EF4-FFF2-40B4-BE49-F238E27FC236}">
                <a16:creationId xmlns:a16="http://schemas.microsoft.com/office/drawing/2014/main" id="{B886D820-1568-58C6-DC80-9A1C2045C641}"/>
              </a:ext>
            </a:extLst>
          </p:cNvPr>
          <p:cNvSpPr>
            <a:spLocks noGrp="1" noChangeArrowheads="1"/>
          </p:cNvSpPr>
          <p:nvPr>
            <p:ph type="body" sz="half" idx="4294967295"/>
          </p:nvPr>
        </p:nvSpPr>
        <p:spPr>
          <a:xfrm>
            <a:off x="393700" y="1695450"/>
            <a:ext cx="4005263" cy="4500563"/>
          </a:xfrm>
        </p:spPr>
        <p:txBody>
          <a:bodyPr/>
          <a:lstStyle/>
          <a:p>
            <a:pPr lvl="1">
              <a:buFont typeface="Wingdings" panose="05000000000000000000" pitchFamily="2" charset="2"/>
              <a:buChar char="Ø"/>
            </a:pPr>
            <a:endParaRPr lang="zh-TW" altLang="en-US"/>
          </a:p>
          <a:p>
            <a:pPr lvl="1">
              <a:buFont typeface="Wingdings" panose="05000000000000000000" pitchFamily="2" charset="2"/>
              <a:buChar char="Ø"/>
            </a:pPr>
            <a:r>
              <a:rPr kumimoji="0" lang="zh-TW" altLang="en-US">
                <a:latin typeface="標楷體" panose="03000509000000000000" pitchFamily="65" charset="-120"/>
                <a:ea typeface="標楷體" panose="03000509000000000000" pitchFamily="65" charset="-120"/>
              </a:rPr>
              <a:t>行政成本低</a:t>
            </a:r>
            <a:r>
              <a:rPr kumimoji="0" lang="en-US" altLang="zh-TW">
                <a:latin typeface="標楷體" panose="03000509000000000000" pitchFamily="65" charset="-120"/>
                <a:ea typeface="標楷體" panose="03000509000000000000" pitchFamily="65" charset="-120"/>
              </a:rPr>
              <a:t>-</a:t>
            </a:r>
            <a:r>
              <a:rPr lang="en-US" altLang="zh-TW">
                <a:latin typeface="標楷體" panose="03000509000000000000" pitchFamily="65" charset="-120"/>
                <a:ea typeface="標楷體" panose="03000509000000000000" pitchFamily="65" charset="-120"/>
              </a:rPr>
              <a:t> </a:t>
            </a:r>
            <a:r>
              <a:rPr lang="zh-TW" altLang="en-US">
                <a:latin typeface="標楷體" panose="03000509000000000000" pitchFamily="65" charset="-120"/>
                <a:ea typeface="標楷體" panose="03000509000000000000" pitchFamily="65" charset="-120"/>
              </a:rPr>
              <a:t>為健保支出之</a:t>
            </a:r>
            <a:r>
              <a:rPr lang="en-US" altLang="zh-TW"/>
              <a:t>1.48%</a:t>
            </a:r>
            <a:endParaRPr lang="en-US" altLang="zh-TW" sz="2400"/>
          </a:p>
        </p:txBody>
      </p:sp>
      <p:graphicFrame>
        <p:nvGraphicFramePr>
          <p:cNvPr id="22533" name="Object 6">
            <a:extLst>
              <a:ext uri="{FF2B5EF4-FFF2-40B4-BE49-F238E27FC236}">
                <a16:creationId xmlns:a16="http://schemas.microsoft.com/office/drawing/2014/main" id="{4A9552D2-7988-6DDD-91BD-E8DD65FC7654}"/>
              </a:ext>
            </a:extLst>
          </p:cNvPr>
          <p:cNvGraphicFramePr>
            <a:graphicFrameLocks noChangeAspect="1"/>
          </p:cNvGraphicFramePr>
          <p:nvPr>
            <p:ph sz="half" idx="4294967295"/>
          </p:nvPr>
        </p:nvGraphicFramePr>
        <p:xfrm>
          <a:off x="976313" y="3068638"/>
          <a:ext cx="3551237" cy="3251200"/>
        </p:xfrm>
        <a:graphic>
          <a:graphicData uri="http://schemas.openxmlformats.org/presentationml/2006/ole">
            <mc:AlternateContent xmlns:mc="http://schemas.openxmlformats.org/markup-compatibility/2006">
              <mc:Choice xmlns:v="urn:schemas-microsoft-com:vml" Requires="v">
                <p:oleObj name="圖表" r:id="rId3" imgW="9163050" imgH="4076700" progId="MSGraph.Chart.8">
                  <p:embed followColorScheme="full"/>
                </p:oleObj>
              </mc:Choice>
              <mc:Fallback>
                <p:oleObj name="圖表" r:id="rId3" imgW="9163050" imgH="4076700" progId="MSGraph.Chart.8">
                  <p:embed followColorScheme="full"/>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6313" y="3068638"/>
                        <a:ext cx="3551237" cy="3251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2534" name="Rectangle 5">
            <a:extLst>
              <a:ext uri="{FF2B5EF4-FFF2-40B4-BE49-F238E27FC236}">
                <a16:creationId xmlns:a16="http://schemas.microsoft.com/office/drawing/2014/main" id="{5C637503-BDE6-C098-95DE-D2CD141C25A8}"/>
              </a:ext>
            </a:extLst>
          </p:cNvPr>
          <p:cNvSpPr>
            <a:spLocks noChangeArrowheads="1"/>
          </p:cNvSpPr>
          <p:nvPr/>
        </p:nvSpPr>
        <p:spPr bwMode="auto">
          <a:xfrm>
            <a:off x="457200" y="2532063"/>
            <a:ext cx="4114800" cy="85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lvl="1" eaLnBrk="1" hangingPunct="1"/>
            <a:endParaRPr lang="zh-TW" altLang="zh-TW" b="0">
              <a:ea typeface="華康粗圓體" pitchFamily="49" charset="-120"/>
            </a:endParaRPr>
          </a:p>
        </p:txBody>
      </p:sp>
      <p:sp>
        <p:nvSpPr>
          <p:cNvPr id="22535" name="Rectangle 3">
            <a:extLst>
              <a:ext uri="{FF2B5EF4-FFF2-40B4-BE49-F238E27FC236}">
                <a16:creationId xmlns:a16="http://schemas.microsoft.com/office/drawing/2014/main" id="{9CD794FA-69E7-2813-B387-C22202669030}"/>
              </a:ext>
            </a:extLst>
          </p:cNvPr>
          <p:cNvSpPr>
            <a:spLocks noChangeArrowheads="1"/>
          </p:cNvSpPr>
          <p:nvPr/>
        </p:nvSpPr>
        <p:spPr bwMode="auto">
          <a:xfrm>
            <a:off x="4705350" y="1695450"/>
            <a:ext cx="3824288" cy="450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lvl="1">
              <a:buFontTx/>
              <a:buChar char="•"/>
            </a:pPr>
            <a:endParaRPr lang="zh-TW" altLang="en-US" b="0">
              <a:solidFill>
                <a:srgbClr val="B245B5"/>
              </a:solidFill>
            </a:endParaRPr>
          </a:p>
          <a:p>
            <a:pPr lvl="1">
              <a:buFont typeface="Wingdings" panose="05000000000000000000" pitchFamily="2" charset="2"/>
              <a:buChar char="Ø"/>
            </a:pPr>
            <a:r>
              <a:rPr lang="zh-TW" altLang="en-US" b="0">
                <a:solidFill>
                  <a:srgbClr val="B245B5"/>
                </a:solidFill>
                <a:latin typeface="標楷體" panose="03000509000000000000" pitchFamily="65" charset="-120"/>
                <a:ea typeface="標楷體" panose="03000509000000000000" pitchFamily="65" charset="-120"/>
              </a:rPr>
              <a:t>國際比較效率高</a:t>
            </a:r>
            <a:endParaRPr lang="en-US" altLang="zh-TW" sz="2400" b="0">
              <a:solidFill>
                <a:srgbClr val="B245B5"/>
              </a:solidFill>
              <a:latin typeface="標楷體" panose="03000509000000000000" pitchFamily="65" charset="-120"/>
              <a:ea typeface="標楷體" panose="03000509000000000000" pitchFamily="65" charset="-120"/>
            </a:endParaRPr>
          </a:p>
        </p:txBody>
      </p:sp>
      <p:graphicFrame>
        <p:nvGraphicFramePr>
          <p:cNvPr id="22536" name="Object 8">
            <a:extLst>
              <a:ext uri="{FF2B5EF4-FFF2-40B4-BE49-F238E27FC236}">
                <a16:creationId xmlns:a16="http://schemas.microsoft.com/office/drawing/2014/main" id="{FD876429-693C-2040-B2B6-6F01C5741E5D}"/>
              </a:ext>
            </a:extLst>
          </p:cNvPr>
          <p:cNvGraphicFramePr>
            <a:graphicFrameLocks noChangeAspect="1"/>
          </p:cNvGraphicFramePr>
          <p:nvPr/>
        </p:nvGraphicFramePr>
        <p:xfrm>
          <a:off x="4841875" y="3068638"/>
          <a:ext cx="3825875" cy="3251200"/>
        </p:xfrm>
        <a:graphic>
          <a:graphicData uri="http://schemas.openxmlformats.org/presentationml/2006/ole">
            <mc:AlternateContent xmlns:mc="http://schemas.openxmlformats.org/markup-compatibility/2006">
              <mc:Choice xmlns:v="urn:schemas-microsoft-com:vml" Requires="v">
                <p:oleObj name="圖表" r:id="rId5" imgW="9172575" imgH="4095750" progId="MSGraph.Chart.8">
                  <p:embed followColorScheme="full"/>
                </p:oleObj>
              </mc:Choice>
              <mc:Fallback>
                <p:oleObj name="圖表" r:id="rId5" imgW="9172575" imgH="4095750" progId="MSGraph.Chart.8">
                  <p:embed followColorScheme="full"/>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41875" y="3068638"/>
                        <a:ext cx="3825875" cy="3251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2537" name="Text Box 22">
            <a:extLst>
              <a:ext uri="{FF2B5EF4-FFF2-40B4-BE49-F238E27FC236}">
                <a16:creationId xmlns:a16="http://schemas.microsoft.com/office/drawing/2014/main" id="{F98DC789-82AC-FEBE-2A8E-7AE279073489}"/>
              </a:ext>
            </a:extLst>
          </p:cNvPr>
          <p:cNvSpPr txBox="1">
            <a:spLocks noChangeArrowheads="1"/>
          </p:cNvSpPr>
          <p:nvPr/>
        </p:nvSpPr>
        <p:spPr bwMode="auto">
          <a:xfrm>
            <a:off x="6372225" y="2933700"/>
            <a:ext cx="11255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en-US" altLang="zh-TW" sz="2000">
                <a:solidFill>
                  <a:srgbClr val="B245B5"/>
                </a:solidFill>
              </a:rPr>
              <a:t>2005</a:t>
            </a:r>
            <a:r>
              <a:rPr lang="zh-TW" altLang="en-US" sz="2000">
                <a:solidFill>
                  <a:srgbClr val="B245B5"/>
                </a:solidFill>
              </a:rPr>
              <a:t>年</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66765795-C41B-D290-C96C-732D45619EE9}"/>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C3BCD7E8-75A8-4F9D-9BFA-CDC39E6B30EB}" type="slidenum">
              <a:rPr lang="en-US" altLang="zh-TW" sz="1400">
                <a:ea typeface="新細明體" panose="02020500000000000000" pitchFamily="18" charset="-120"/>
              </a:rPr>
              <a:pPr>
                <a:spcBef>
                  <a:spcPct val="0"/>
                </a:spcBef>
                <a:buFontTx/>
                <a:buNone/>
              </a:pPr>
              <a:t>12</a:t>
            </a:fld>
            <a:endParaRPr lang="en-US" altLang="zh-TW" sz="1400">
              <a:ea typeface="新細明體" panose="02020500000000000000" pitchFamily="18" charset="-120"/>
            </a:endParaRPr>
          </a:p>
        </p:txBody>
      </p:sp>
      <p:sp>
        <p:nvSpPr>
          <p:cNvPr id="24579" name="AutoShape 22">
            <a:extLst>
              <a:ext uri="{FF2B5EF4-FFF2-40B4-BE49-F238E27FC236}">
                <a16:creationId xmlns:a16="http://schemas.microsoft.com/office/drawing/2014/main" id="{0161CA14-EB30-5E82-9A02-A9EDD83A1D24}"/>
              </a:ext>
            </a:extLst>
          </p:cNvPr>
          <p:cNvSpPr>
            <a:spLocks noChangeArrowheads="1"/>
          </p:cNvSpPr>
          <p:nvPr/>
        </p:nvSpPr>
        <p:spPr bwMode="auto">
          <a:xfrm rot="10800000">
            <a:off x="385763" y="5454650"/>
            <a:ext cx="4546600" cy="989013"/>
          </a:xfrm>
          <a:prstGeom prst="wedgeRoundRectCallout">
            <a:avLst>
              <a:gd name="adj1" fmla="val -56532"/>
              <a:gd name="adj2" fmla="val 84347"/>
              <a:gd name="adj3" fmla="val 16667"/>
            </a:avLst>
          </a:prstGeom>
          <a:solidFill>
            <a:srgbClr val="CCFFFF"/>
          </a:solidFill>
          <a:ln w="12700" algn="ctr">
            <a:solidFill>
              <a:srgbClr val="0000FF"/>
            </a:solidFill>
            <a:miter lim="800000"/>
            <a:headEnd/>
            <a:tailEnd/>
          </a:ln>
        </p:spPr>
        <p:txBody>
          <a:bodyPr rot="10800000" vert="eaVert"/>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endParaRPr lang="zh-TW" altLang="en-US" sz="1600"/>
          </a:p>
        </p:txBody>
      </p:sp>
      <p:sp>
        <p:nvSpPr>
          <p:cNvPr id="24580" name="Rectangle 2">
            <a:extLst>
              <a:ext uri="{FF2B5EF4-FFF2-40B4-BE49-F238E27FC236}">
                <a16:creationId xmlns:a16="http://schemas.microsoft.com/office/drawing/2014/main" id="{B2B9B0D8-9B56-618E-C341-297391C2B949}"/>
              </a:ext>
            </a:extLst>
          </p:cNvPr>
          <p:cNvSpPr>
            <a:spLocks noChangeArrowheads="1"/>
          </p:cNvSpPr>
          <p:nvPr/>
        </p:nvSpPr>
        <p:spPr bwMode="auto">
          <a:xfrm>
            <a:off x="5183188" y="6038850"/>
            <a:ext cx="396081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a:solidFill>
                  <a:srgbClr val="000066"/>
                </a:solidFill>
                <a:ea typeface="新細明體" panose="02020500000000000000" pitchFamily="18" charset="-120"/>
              </a:rPr>
              <a:t>http://www.pbs.org/wgbh/pages/frontline/sickaroundtheworld/</a:t>
            </a:r>
          </a:p>
        </p:txBody>
      </p:sp>
      <p:pic>
        <p:nvPicPr>
          <p:cNvPr id="24581" name="Picture 3">
            <a:extLst>
              <a:ext uri="{FF2B5EF4-FFF2-40B4-BE49-F238E27FC236}">
                <a16:creationId xmlns:a16="http://schemas.microsoft.com/office/drawing/2014/main" id="{6D8DB7C4-CA62-8D61-7E7B-A6BAB5BAB4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7175" y="3878263"/>
            <a:ext cx="3573463" cy="208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4" descr="PBS logo">
            <a:extLst>
              <a:ext uri="{FF2B5EF4-FFF2-40B4-BE49-F238E27FC236}">
                <a16:creationId xmlns:a16="http://schemas.microsoft.com/office/drawing/2014/main" id="{AC5DEAEB-4DB9-A881-EA83-6C7367384A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2238" y="3654425"/>
            <a:ext cx="1081087" cy="60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5">
            <a:extLst>
              <a:ext uri="{FF2B5EF4-FFF2-40B4-BE49-F238E27FC236}">
                <a16:creationId xmlns:a16="http://schemas.microsoft.com/office/drawing/2014/main" id="{3D3924DD-ADF8-4CB0-6BE4-F90696A249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888" y="2619375"/>
            <a:ext cx="5027612" cy="243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6" descr="tskrugman">
            <a:extLst>
              <a:ext uri="{FF2B5EF4-FFF2-40B4-BE49-F238E27FC236}">
                <a16:creationId xmlns:a16="http://schemas.microsoft.com/office/drawing/2014/main" id="{C4486C05-62EA-1006-3B9E-108C9BDF70F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054" t="1918" r="2054" b="1918"/>
          <a:stretch>
            <a:fillRect/>
          </a:stretch>
        </p:blipFill>
        <p:spPr bwMode="auto">
          <a:xfrm>
            <a:off x="206375" y="998538"/>
            <a:ext cx="1544638" cy="165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7" descr="The New York Times">
            <a:extLst>
              <a:ext uri="{FF2B5EF4-FFF2-40B4-BE49-F238E27FC236}">
                <a16:creationId xmlns:a16="http://schemas.microsoft.com/office/drawing/2014/main" id="{1BAE036F-5CB6-045D-EA2E-801D9A6C0F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81175" y="908050"/>
            <a:ext cx="33305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8">
            <a:extLst>
              <a:ext uri="{FF2B5EF4-FFF2-40B4-BE49-F238E27FC236}">
                <a16:creationId xmlns:a16="http://schemas.microsoft.com/office/drawing/2014/main" id="{68229EA5-85F5-E6E4-8980-0557F15D165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36725" y="1449388"/>
            <a:ext cx="34210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Rectangle 2">
            <a:extLst>
              <a:ext uri="{FF2B5EF4-FFF2-40B4-BE49-F238E27FC236}">
                <a16:creationId xmlns:a16="http://schemas.microsoft.com/office/drawing/2014/main" id="{D502C657-B7CE-3D11-4AA4-6B945DB1DE91}"/>
              </a:ext>
            </a:extLst>
          </p:cNvPr>
          <p:cNvSpPr>
            <a:spLocks noChangeArrowheads="1"/>
          </p:cNvSpPr>
          <p:nvPr/>
        </p:nvSpPr>
        <p:spPr bwMode="auto">
          <a:xfrm>
            <a:off x="431800" y="-127000"/>
            <a:ext cx="8229600"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a:spcBef>
                <a:spcPct val="0"/>
              </a:spcBef>
              <a:buFontTx/>
              <a:buNone/>
            </a:pPr>
            <a:r>
              <a:rPr kumimoji="0" lang="zh-TW" altLang="en-US" sz="4400">
                <a:solidFill>
                  <a:schemeClr val="tx2"/>
                </a:solidFill>
                <a:latin typeface="標楷體" panose="03000509000000000000" pitchFamily="65" charset="-120"/>
                <a:ea typeface="標楷體" panose="03000509000000000000" pitchFamily="65" charset="-120"/>
              </a:rPr>
              <a:t>國際評論</a:t>
            </a:r>
            <a:endParaRPr lang="en-US" altLang="zh-TW" sz="2800">
              <a:solidFill>
                <a:schemeClr val="tx2"/>
              </a:solidFill>
              <a:latin typeface="標楷體" panose="03000509000000000000" pitchFamily="65" charset="-120"/>
              <a:ea typeface="標楷體" panose="03000509000000000000" pitchFamily="65" charset="-120"/>
            </a:endParaRPr>
          </a:p>
        </p:txBody>
      </p:sp>
      <p:sp>
        <p:nvSpPr>
          <p:cNvPr id="24588" name="Rectangle 3">
            <a:extLst>
              <a:ext uri="{FF2B5EF4-FFF2-40B4-BE49-F238E27FC236}">
                <a16:creationId xmlns:a16="http://schemas.microsoft.com/office/drawing/2014/main" id="{F3A20D0D-4978-B688-CF1F-335A412B97A6}"/>
              </a:ext>
            </a:extLst>
          </p:cNvPr>
          <p:cNvSpPr>
            <a:spLocks noChangeArrowheads="1"/>
          </p:cNvSpPr>
          <p:nvPr/>
        </p:nvSpPr>
        <p:spPr bwMode="auto">
          <a:xfrm>
            <a:off x="5246688" y="1763713"/>
            <a:ext cx="3511550"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nSpc>
                <a:spcPct val="130000"/>
              </a:lnSpc>
              <a:buFontTx/>
              <a:buNone/>
            </a:pPr>
            <a:r>
              <a:rPr lang="zh-TW" altLang="en-US" sz="2000">
                <a:solidFill>
                  <a:srgbClr val="009900"/>
                </a:solidFill>
                <a:ea typeface="標楷體" panose="03000509000000000000" pitchFamily="65" charset="-120"/>
              </a:rPr>
              <a:t>台灣的健保經驗適合作為解決美國健保問題的借鏡！</a:t>
            </a:r>
            <a:r>
              <a:rPr lang="en-US" altLang="zh-TW" sz="2000" b="0"/>
              <a:t> </a:t>
            </a:r>
          </a:p>
        </p:txBody>
      </p:sp>
      <p:sp>
        <p:nvSpPr>
          <p:cNvPr id="24589" name="Text Box 17">
            <a:extLst>
              <a:ext uri="{FF2B5EF4-FFF2-40B4-BE49-F238E27FC236}">
                <a16:creationId xmlns:a16="http://schemas.microsoft.com/office/drawing/2014/main" id="{0FCC7E82-40DD-F9CB-F42E-20009C1E3C90}"/>
              </a:ext>
            </a:extLst>
          </p:cNvPr>
          <p:cNvSpPr txBox="1">
            <a:spLocks noChangeArrowheads="1"/>
          </p:cNvSpPr>
          <p:nvPr/>
        </p:nvSpPr>
        <p:spPr bwMode="auto">
          <a:xfrm>
            <a:off x="565150" y="5518150"/>
            <a:ext cx="44561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2000">
                <a:solidFill>
                  <a:srgbClr val="0033CC"/>
                </a:solidFill>
                <a:ea typeface="標楷體" panose="03000509000000000000" pitchFamily="65" charset="-120"/>
              </a:rPr>
              <a:t>美國公共電視網將台灣全民健保與其他先進國家併列為值得參考的典範！</a:t>
            </a:r>
          </a:p>
        </p:txBody>
      </p:sp>
      <p:sp>
        <p:nvSpPr>
          <p:cNvPr id="24590" name="AutoShape 21">
            <a:extLst>
              <a:ext uri="{FF2B5EF4-FFF2-40B4-BE49-F238E27FC236}">
                <a16:creationId xmlns:a16="http://schemas.microsoft.com/office/drawing/2014/main" id="{9EDFEAE4-F534-A8E1-7595-D5A4921ACAA8}"/>
              </a:ext>
            </a:extLst>
          </p:cNvPr>
          <p:cNvSpPr>
            <a:spLocks noChangeArrowheads="1"/>
          </p:cNvSpPr>
          <p:nvPr/>
        </p:nvSpPr>
        <p:spPr bwMode="auto">
          <a:xfrm>
            <a:off x="5246688" y="1628775"/>
            <a:ext cx="3511550" cy="1260475"/>
          </a:xfrm>
          <a:prstGeom prst="wedgeRoundRectCallout">
            <a:avLst>
              <a:gd name="adj1" fmla="val -53481"/>
              <a:gd name="adj2" fmla="val 74181"/>
              <a:gd name="adj3" fmla="val 16667"/>
            </a:avLst>
          </a:prstGeom>
          <a:noFill/>
          <a:ln w="12700" algn="ctr">
            <a:solidFill>
              <a:srgbClr val="008000"/>
            </a:solidFill>
            <a:miter lim="800000"/>
            <a:headEnd/>
            <a:tailEnd/>
          </a:ln>
          <a:extLst>
            <a:ext uri="{909E8E84-426E-40DD-AFC4-6F175D3DCCD1}">
              <a14:hiddenFill xmlns:a14="http://schemas.microsoft.com/office/drawing/2010/main">
                <a:solidFill>
                  <a:srgbClr val="FFFFFF"/>
                </a:solidFill>
              </a14:hiddenFill>
            </a:ext>
          </a:extLst>
        </p:spPr>
        <p:txBody>
          <a:bodyPr vert="eaVert"/>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endParaRPr lang="zh-TW" altLang="en-US" sz="1600"/>
          </a:p>
        </p:txBody>
      </p:sp>
    </p:spTree>
  </p:cSld>
  <p:clrMapOvr>
    <a:masterClrMapping/>
  </p:clrMapOvr>
  <p:transition advClick="0"/>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Rectangle 6">
            <a:extLst>
              <a:ext uri="{FF2B5EF4-FFF2-40B4-BE49-F238E27FC236}">
                <a16:creationId xmlns:a16="http://schemas.microsoft.com/office/drawing/2014/main" id="{CB057A00-2F57-7F50-3909-1E8DF63C4453}"/>
              </a:ext>
            </a:extLst>
          </p:cNvPr>
          <p:cNvSpPr>
            <a:spLocks noGrp="1" noChangeArrowheads="1"/>
          </p:cNvSpPr>
          <p:nvPr>
            <p:ph type="sldNum" sz="quarter" idx="12"/>
          </p:nvPr>
        </p:nvSpPr>
        <p:spPr>
          <a:xfrm>
            <a:off x="6838950" y="62293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2AE183BD-D9C8-4417-9FBA-307EB3BEF99C}" type="slidenum">
              <a:rPr lang="en-US" altLang="zh-TW" sz="1400">
                <a:ea typeface="新細明體" panose="02020500000000000000" pitchFamily="18" charset="-120"/>
              </a:rPr>
              <a:pPr>
                <a:spcBef>
                  <a:spcPct val="0"/>
                </a:spcBef>
                <a:buFontTx/>
                <a:buNone/>
              </a:pPr>
              <a:t>13</a:t>
            </a:fld>
            <a:endParaRPr lang="en-US" altLang="zh-TW" sz="1400">
              <a:ea typeface="新細明體" panose="02020500000000000000" pitchFamily="18" charset="-120"/>
            </a:endParaRPr>
          </a:p>
        </p:txBody>
      </p:sp>
      <p:sp>
        <p:nvSpPr>
          <p:cNvPr id="26627" name="Rectangle 2">
            <a:extLst>
              <a:ext uri="{FF2B5EF4-FFF2-40B4-BE49-F238E27FC236}">
                <a16:creationId xmlns:a16="http://schemas.microsoft.com/office/drawing/2014/main" id="{DF433BA5-19F8-E1C7-85C2-44973EE43AD5}"/>
              </a:ext>
            </a:extLst>
          </p:cNvPr>
          <p:cNvSpPr>
            <a:spLocks noGrp="1" noChangeArrowheads="1"/>
          </p:cNvSpPr>
          <p:nvPr>
            <p:ph type="title" idx="4294967295"/>
          </p:nvPr>
        </p:nvSpPr>
        <p:spPr>
          <a:xfrm>
            <a:off x="457200" y="361950"/>
            <a:ext cx="8229600" cy="1155700"/>
          </a:xfrm>
        </p:spPr>
        <p:txBody>
          <a:bodyPr/>
          <a:lstStyle/>
          <a:p>
            <a:r>
              <a:rPr kumimoji="0" lang="zh-TW" altLang="en-US">
                <a:latin typeface="標楷體" panose="03000509000000000000" pitchFamily="65" charset="-120"/>
                <a:ea typeface="標楷體" panose="03000509000000000000" pitchFamily="65" charset="-120"/>
              </a:rPr>
              <a:t>國際評論</a:t>
            </a:r>
            <a:endParaRPr lang="en-US" altLang="zh-TW" sz="2800">
              <a:latin typeface="標楷體" panose="03000509000000000000" pitchFamily="65" charset="-120"/>
              <a:ea typeface="標楷體" panose="03000509000000000000" pitchFamily="65" charset="-120"/>
            </a:endParaRPr>
          </a:p>
        </p:txBody>
      </p:sp>
      <p:sp>
        <p:nvSpPr>
          <p:cNvPr id="26628" name="Rectangle 3">
            <a:extLst>
              <a:ext uri="{FF2B5EF4-FFF2-40B4-BE49-F238E27FC236}">
                <a16:creationId xmlns:a16="http://schemas.microsoft.com/office/drawing/2014/main" id="{AECCFA21-C95E-96E2-71BE-3DC50B4A749F}"/>
              </a:ext>
            </a:extLst>
          </p:cNvPr>
          <p:cNvSpPr>
            <a:spLocks noGrp="1" noChangeArrowheads="1"/>
          </p:cNvSpPr>
          <p:nvPr>
            <p:ph type="body" idx="4294967295"/>
          </p:nvPr>
        </p:nvSpPr>
        <p:spPr>
          <a:xfrm>
            <a:off x="115888" y="1295400"/>
            <a:ext cx="5146675" cy="5245100"/>
          </a:xfrm>
        </p:spPr>
        <p:txBody>
          <a:bodyPr/>
          <a:lstStyle/>
          <a:p>
            <a:pPr marL="88900" indent="-88900"/>
            <a:r>
              <a:rPr lang="en-US" altLang="zh-TW" sz="2800"/>
              <a:t>Health Affairs</a:t>
            </a:r>
            <a:r>
              <a:rPr lang="zh-TW" altLang="en-US" sz="2800"/>
              <a:t>，</a:t>
            </a:r>
            <a:r>
              <a:rPr lang="en-US" altLang="zh-TW" sz="2800"/>
              <a:t>2003</a:t>
            </a:r>
          </a:p>
          <a:p>
            <a:pPr marL="522288" lvl="1" indent="-254000">
              <a:spcBef>
                <a:spcPts val="600"/>
              </a:spcBef>
            </a:pPr>
            <a:r>
              <a:rPr lang="zh-TW" altLang="en-US" sz="2400">
                <a:latin typeface="標楷體" panose="03000509000000000000" pitchFamily="65" charset="-120"/>
                <a:ea typeface="標楷體" panose="03000509000000000000" pitchFamily="65" charset="-120"/>
              </a:rPr>
              <a:t>台灣</a:t>
            </a:r>
            <a:r>
              <a:rPr lang="zh-TW" altLang="en-US" sz="2400">
                <a:solidFill>
                  <a:srgbClr val="FF0000"/>
                </a:solidFill>
                <a:latin typeface="標楷體" panose="03000509000000000000" pitchFamily="65" charset="-120"/>
                <a:ea typeface="標楷體" panose="03000509000000000000" pitchFamily="65" charset="-120"/>
              </a:rPr>
              <a:t>單一保險人制度</a:t>
            </a:r>
            <a:r>
              <a:rPr lang="zh-TW" altLang="en-US" sz="2400">
                <a:latin typeface="標楷體" panose="03000509000000000000" pitchFamily="65" charset="-120"/>
                <a:ea typeface="標楷體" panose="03000509000000000000" pitchFamily="65" charset="-120"/>
              </a:rPr>
              <a:t>使得台灣可以</a:t>
            </a:r>
            <a:r>
              <a:rPr lang="zh-TW" altLang="en-US" sz="2400">
                <a:solidFill>
                  <a:srgbClr val="FF0000"/>
                </a:solidFill>
                <a:latin typeface="標楷體" panose="03000509000000000000" pitchFamily="65" charset="-120"/>
                <a:ea typeface="標楷體" panose="03000509000000000000" pitchFamily="65" charset="-120"/>
              </a:rPr>
              <a:t>控制醫療費用的成長</a:t>
            </a:r>
            <a:r>
              <a:rPr lang="zh-TW" altLang="en-US" sz="2400">
                <a:latin typeface="標楷體" panose="03000509000000000000" pitchFamily="65" charset="-120"/>
                <a:ea typeface="標楷體" panose="03000509000000000000" pitchFamily="65" charset="-120"/>
              </a:rPr>
              <a:t>，也因此可以支應健保開辦後納保者所增加的費用</a:t>
            </a:r>
            <a:r>
              <a:rPr lang="zh-TW" altLang="en-US"/>
              <a:t>。 </a:t>
            </a:r>
            <a:endParaRPr lang="en-US" altLang="zh-TW"/>
          </a:p>
          <a:p>
            <a:pPr marL="522288" lvl="1" indent="-254000" algn="r">
              <a:spcBef>
                <a:spcPts val="600"/>
              </a:spcBef>
              <a:buFontTx/>
              <a:buNone/>
            </a:pPr>
            <a:r>
              <a:rPr lang="en-US" altLang="zh-TW" sz="1600"/>
              <a:t>(Jui-Fen Rachel Lu and </a:t>
            </a:r>
            <a:r>
              <a:rPr lang="en-US" altLang="zh-TW" sz="1600">
                <a:solidFill>
                  <a:srgbClr val="FF0000"/>
                </a:solidFill>
              </a:rPr>
              <a:t>William C. Hsiao </a:t>
            </a:r>
            <a:r>
              <a:rPr lang="en-US" altLang="zh-TW" sz="1600"/>
              <a:t>)</a:t>
            </a:r>
          </a:p>
          <a:p>
            <a:pPr marL="88900" indent="-88900"/>
            <a:r>
              <a:rPr lang="en-US" altLang="zh-TW" sz="2800"/>
              <a:t>BMJ</a:t>
            </a:r>
            <a:r>
              <a:rPr lang="zh-TW" altLang="en-US" sz="2800"/>
              <a:t>，</a:t>
            </a:r>
            <a:r>
              <a:rPr lang="en-US" altLang="zh-TW" sz="2800"/>
              <a:t>2008</a:t>
            </a:r>
          </a:p>
          <a:p>
            <a:pPr marL="522288" lvl="1" indent="-254000">
              <a:lnSpc>
                <a:spcPct val="80000"/>
              </a:lnSpc>
            </a:pPr>
            <a:r>
              <a:rPr lang="zh-TW" altLang="en-US" sz="2400">
                <a:latin typeface="標楷體" panose="03000509000000000000" pitchFamily="65" charset="-120"/>
                <a:ea typeface="標楷體" panose="03000509000000000000" pitchFamily="65" charset="-120"/>
              </a:rPr>
              <a:t>台灣</a:t>
            </a:r>
            <a:r>
              <a:rPr lang="zh-TW" altLang="en-US" sz="2400">
                <a:solidFill>
                  <a:srgbClr val="FF0000"/>
                </a:solidFill>
                <a:latin typeface="標楷體" panose="03000509000000000000" pitchFamily="65" charset="-120"/>
                <a:ea typeface="標楷體" panose="03000509000000000000" pitchFamily="65" charset="-120"/>
              </a:rPr>
              <a:t>高效率</a:t>
            </a:r>
            <a:r>
              <a:rPr lang="zh-TW" altLang="en-US" sz="2400">
                <a:latin typeface="標楷體" panose="03000509000000000000" pitchFamily="65" charset="-120"/>
                <a:ea typeface="標楷體" panose="03000509000000000000" pitchFamily="65" charset="-120"/>
              </a:rPr>
              <a:t>的健保制度，讓美國自嘆不如</a:t>
            </a:r>
            <a:r>
              <a:rPr lang="en-US" altLang="zh-TW" sz="2400">
                <a:latin typeface="標楷體" panose="03000509000000000000" pitchFamily="65" charset="-120"/>
                <a:ea typeface="標楷體" panose="03000509000000000000" pitchFamily="65" charset="-120"/>
              </a:rPr>
              <a:t> </a:t>
            </a:r>
            <a:r>
              <a:rPr lang="en-US" altLang="zh-TW" sz="1600">
                <a:ea typeface="標楷體" panose="03000509000000000000" pitchFamily="65" charset="-120"/>
              </a:rPr>
              <a:t>(</a:t>
            </a:r>
            <a:r>
              <a:rPr lang="en-US" altLang="zh-TW" sz="1600">
                <a:solidFill>
                  <a:srgbClr val="FF0000"/>
                </a:solidFill>
                <a:ea typeface="標楷體" panose="03000509000000000000" pitchFamily="65" charset="-120"/>
              </a:rPr>
              <a:t>Uwe E. Reinhardt</a:t>
            </a:r>
            <a:r>
              <a:rPr lang="en-US" altLang="zh-TW" sz="1600">
                <a:ea typeface="標楷體" panose="03000509000000000000" pitchFamily="65" charset="-120"/>
              </a:rPr>
              <a:t>)</a:t>
            </a:r>
          </a:p>
          <a:p>
            <a:pPr marL="522288" lvl="1" indent="-254000">
              <a:lnSpc>
                <a:spcPct val="80000"/>
              </a:lnSpc>
            </a:pPr>
            <a:endParaRPr lang="en-US" altLang="zh-TW" sz="1400">
              <a:latin typeface="標楷體" panose="03000509000000000000" pitchFamily="65" charset="-120"/>
              <a:ea typeface="標楷體" panose="03000509000000000000" pitchFamily="65" charset="-120"/>
            </a:endParaRPr>
          </a:p>
          <a:p>
            <a:pPr marL="522288" lvl="1" indent="-254000">
              <a:lnSpc>
                <a:spcPct val="80000"/>
              </a:lnSpc>
            </a:pPr>
            <a:r>
              <a:rPr lang="en-US" altLang="zh-TW" sz="1600" i="1"/>
              <a:t> </a:t>
            </a:r>
            <a:r>
              <a:rPr lang="en-US" altLang="zh-TW" sz="1400" i="1"/>
              <a:t>“Taiwan’s citizen’s seem not to appreciate the respect and admiration Taiwan’s NHI has gained in international circles, because the endless criticism of that system and a stubborn refusal to contribute to its proper level of financing threatens the sustained high performance of the system. I hope Taiwan’s citizens wake up before it is too late</a:t>
            </a:r>
            <a:r>
              <a:rPr lang="en-US" altLang="zh-TW" sz="1400">
                <a:latin typeface="標楷體" panose="03000509000000000000" pitchFamily="65" charset="-120"/>
                <a:ea typeface="標楷體" panose="03000509000000000000" pitchFamily="65" charset="-120"/>
              </a:rPr>
              <a:t>.(</a:t>
            </a:r>
            <a:r>
              <a:rPr lang="zh-TW" altLang="en-US" sz="1400" b="1">
                <a:solidFill>
                  <a:srgbClr val="660066"/>
                </a:solidFill>
                <a:latin typeface="標楷體" panose="03000509000000000000" pitchFamily="65" charset="-120"/>
                <a:ea typeface="標楷體" panose="03000509000000000000" pitchFamily="65" charset="-120"/>
              </a:rPr>
              <a:t>致健保局</a:t>
            </a:r>
            <a:r>
              <a:rPr lang="en-US" altLang="zh-TW" sz="1400" b="1">
                <a:solidFill>
                  <a:srgbClr val="660066"/>
                </a:solidFill>
                <a:latin typeface="標楷體" panose="03000509000000000000" pitchFamily="65" charset="-120"/>
                <a:ea typeface="標楷體" panose="03000509000000000000" pitchFamily="65" charset="-120"/>
              </a:rPr>
              <a:t>15</a:t>
            </a:r>
            <a:r>
              <a:rPr lang="zh-TW" altLang="en-US" sz="1400" b="1">
                <a:solidFill>
                  <a:srgbClr val="660066"/>
                </a:solidFill>
                <a:latin typeface="標楷體" panose="03000509000000000000" pitchFamily="65" charset="-120"/>
                <a:ea typeface="標楷體" panose="03000509000000000000" pitchFamily="65" charset="-120"/>
              </a:rPr>
              <a:t>週年賀辭</a:t>
            </a:r>
            <a:r>
              <a:rPr lang="en-US" altLang="zh-TW" sz="1400">
                <a:latin typeface="標楷體" panose="03000509000000000000" pitchFamily="65" charset="-120"/>
                <a:ea typeface="標楷體" panose="03000509000000000000" pitchFamily="65" charset="-120"/>
              </a:rPr>
              <a:t>)</a:t>
            </a:r>
            <a:endParaRPr lang="zh-TW" altLang="zh-TW" sz="1400">
              <a:latin typeface="標楷體" panose="03000509000000000000" pitchFamily="65" charset="-120"/>
              <a:ea typeface="標楷體" panose="03000509000000000000" pitchFamily="65" charset="-120"/>
            </a:endParaRPr>
          </a:p>
          <a:p>
            <a:pPr marL="522288" lvl="1" indent="-254000" algn="r">
              <a:lnSpc>
                <a:spcPct val="80000"/>
              </a:lnSpc>
              <a:buFontTx/>
              <a:buNone/>
            </a:pPr>
            <a:endParaRPr lang="en-US" altLang="zh-TW" sz="1600"/>
          </a:p>
        </p:txBody>
      </p:sp>
      <p:pic>
        <p:nvPicPr>
          <p:cNvPr id="26629" name="Picture 5">
            <a:extLst>
              <a:ext uri="{FF2B5EF4-FFF2-40B4-BE49-F238E27FC236}">
                <a16:creationId xmlns:a16="http://schemas.microsoft.com/office/drawing/2014/main" id="{5D23BD90-D8BF-89E5-DE08-2F26183177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1625" y="3340100"/>
            <a:ext cx="3762375" cy="238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6">
            <a:extLst>
              <a:ext uri="{FF2B5EF4-FFF2-40B4-BE49-F238E27FC236}">
                <a16:creationId xmlns:a16="http://schemas.microsoft.com/office/drawing/2014/main" id="{46B5127F-54F2-DC0F-28D7-1950F39DF4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16700" y="2673350"/>
            <a:ext cx="2527300"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7" descr="Cover image">
            <a:extLst>
              <a:ext uri="{FF2B5EF4-FFF2-40B4-BE49-F238E27FC236}">
                <a16:creationId xmlns:a16="http://schemas.microsoft.com/office/drawing/2014/main" id="{BA84DAB6-977D-50BC-45F5-368474373C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83200" y="1517650"/>
            <a:ext cx="13335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2" name="文字方塊 8">
            <a:extLst>
              <a:ext uri="{FF2B5EF4-FFF2-40B4-BE49-F238E27FC236}">
                <a16:creationId xmlns:a16="http://schemas.microsoft.com/office/drawing/2014/main" id="{5B649BB8-5D56-3C84-A986-D78926098CD4}"/>
              </a:ext>
            </a:extLst>
          </p:cNvPr>
          <p:cNvSpPr txBox="1">
            <a:spLocks noChangeArrowheads="1"/>
          </p:cNvSpPr>
          <p:nvPr/>
        </p:nvSpPr>
        <p:spPr bwMode="auto">
          <a:xfrm>
            <a:off x="5549900" y="6051550"/>
            <a:ext cx="3200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2000">
                <a:latin typeface="標楷體" panose="03000509000000000000" pitchFamily="65" charset="-120"/>
                <a:ea typeface="標楷體" panose="03000509000000000000" pitchFamily="65" charset="-120"/>
              </a:rPr>
              <a:t>。</a:t>
            </a:r>
          </a:p>
        </p:txBody>
      </p:sp>
      <p:sp>
        <p:nvSpPr>
          <p:cNvPr id="26633" name="AutoShape 22">
            <a:extLst>
              <a:ext uri="{FF2B5EF4-FFF2-40B4-BE49-F238E27FC236}">
                <a16:creationId xmlns:a16="http://schemas.microsoft.com/office/drawing/2014/main" id="{EE53DFDC-B5C6-CFE4-67DD-F99A64FD10CF}"/>
              </a:ext>
            </a:extLst>
          </p:cNvPr>
          <p:cNvSpPr>
            <a:spLocks noChangeArrowheads="1"/>
          </p:cNvSpPr>
          <p:nvPr/>
        </p:nvSpPr>
        <p:spPr bwMode="auto">
          <a:xfrm rot="10800000">
            <a:off x="5549900" y="5829300"/>
            <a:ext cx="3022600" cy="711200"/>
          </a:xfrm>
          <a:prstGeom prst="wedgeRoundRectCallout">
            <a:avLst>
              <a:gd name="adj1" fmla="val 63204"/>
              <a:gd name="adj2" fmla="val 15000"/>
              <a:gd name="adj3" fmla="val 16667"/>
            </a:avLst>
          </a:prstGeom>
          <a:solidFill>
            <a:srgbClr val="CCFFFF"/>
          </a:solidFill>
          <a:ln w="12700" algn="ctr">
            <a:solidFill>
              <a:srgbClr val="0000FF"/>
            </a:solidFill>
            <a:miter lim="800000"/>
            <a:headEnd/>
            <a:tailEnd/>
          </a:ln>
        </p:spPr>
        <p:txBody>
          <a:bodyPr rot="10800000"/>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zh-TW" sz="2000">
                <a:latin typeface="標楷體" panose="03000509000000000000" pitchFamily="65" charset="-120"/>
                <a:ea typeface="標楷體" panose="03000509000000000000" pitchFamily="65" charset="-120"/>
              </a:rPr>
              <a:t>我希望台灣民眾能及早覺醒，以免為時已晚</a:t>
            </a:r>
            <a:endParaRPr lang="zh-TW" altLang="en-US" sz="2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E028A281-AE9A-190E-17D4-3657787153EB}"/>
              </a:ext>
            </a:extLst>
          </p:cNvPr>
          <p:cNvSpPr>
            <a:spLocks noGrp="1" noChangeArrowheads="1"/>
          </p:cNvSpPr>
          <p:nvPr>
            <p:ph type="ctrTitle"/>
          </p:nvPr>
        </p:nvSpPr>
        <p:spPr>
          <a:xfrm>
            <a:off x="1016000" y="2393950"/>
            <a:ext cx="7110413" cy="1079500"/>
          </a:xfrm>
        </p:spPr>
        <p:txBody>
          <a:bodyPr/>
          <a:lstStyle/>
          <a:p>
            <a:r>
              <a:rPr lang="zh-TW" altLang="en-US" sz="6000">
                <a:solidFill>
                  <a:srgbClr val="CC0066"/>
                </a:solidFill>
                <a:latin typeface="標楷體" panose="03000509000000000000" pitchFamily="65" charset="-120"/>
                <a:ea typeface="標楷體" panose="03000509000000000000" pitchFamily="65" charset="-120"/>
              </a:rPr>
              <a:t>健保財務問題分析</a:t>
            </a:r>
          </a:p>
        </p:txBody>
      </p:sp>
      <p:sp>
        <p:nvSpPr>
          <p:cNvPr id="28675" name="Rectangle 3">
            <a:extLst>
              <a:ext uri="{FF2B5EF4-FFF2-40B4-BE49-F238E27FC236}">
                <a16:creationId xmlns:a16="http://schemas.microsoft.com/office/drawing/2014/main" id="{ACB0AA03-14BC-D9B1-D072-5C5DEA882FC2}"/>
              </a:ext>
            </a:extLst>
          </p:cNvPr>
          <p:cNvSpPr>
            <a:spLocks noGrp="1" noChangeArrowheads="1"/>
          </p:cNvSpPr>
          <p:nvPr>
            <p:ph type="subTitle" idx="1"/>
          </p:nvPr>
        </p:nvSpPr>
        <p:spPr/>
        <p:txBody>
          <a:bodyPr/>
          <a:lstStyle/>
          <a:p>
            <a:endParaRPr lang="zh-TW"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6">
            <a:extLst>
              <a:ext uri="{FF2B5EF4-FFF2-40B4-BE49-F238E27FC236}">
                <a16:creationId xmlns:a16="http://schemas.microsoft.com/office/drawing/2014/main" id="{A0FC4C3C-6DBA-A315-5D29-BF0893C7109C}"/>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50BA7CA3-60F1-4859-9ED7-996EE04D45CA}" type="slidenum">
              <a:rPr lang="en-US" altLang="zh-TW" sz="1400">
                <a:ea typeface="新細明體" panose="02020500000000000000" pitchFamily="18" charset="-120"/>
              </a:rPr>
              <a:pPr>
                <a:spcBef>
                  <a:spcPct val="0"/>
                </a:spcBef>
                <a:buFontTx/>
                <a:buNone/>
              </a:pPr>
              <a:t>15</a:t>
            </a:fld>
            <a:endParaRPr lang="en-US" altLang="zh-TW" sz="1400">
              <a:ea typeface="新細明體" panose="02020500000000000000" pitchFamily="18" charset="-120"/>
            </a:endParaRPr>
          </a:p>
        </p:txBody>
      </p:sp>
      <p:sp>
        <p:nvSpPr>
          <p:cNvPr id="29699" name="AutoShape 47">
            <a:extLst>
              <a:ext uri="{FF2B5EF4-FFF2-40B4-BE49-F238E27FC236}">
                <a16:creationId xmlns:a16="http://schemas.microsoft.com/office/drawing/2014/main" id="{664BEAA7-873E-9B85-0363-F46B71DE798A}"/>
              </a:ext>
            </a:extLst>
          </p:cNvPr>
          <p:cNvSpPr>
            <a:spLocks noChangeArrowheads="1"/>
          </p:cNvSpPr>
          <p:nvPr/>
        </p:nvSpPr>
        <p:spPr bwMode="auto">
          <a:xfrm rot="3741090" flipH="1">
            <a:off x="4683125" y="1498600"/>
            <a:ext cx="179388" cy="5176838"/>
          </a:xfrm>
          <a:prstGeom prst="can">
            <a:avLst>
              <a:gd name="adj" fmla="val 65065"/>
            </a:avLst>
          </a:prstGeom>
          <a:solidFill>
            <a:schemeClr val="tx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5400"/>
          </a:p>
        </p:txBody>
      </p:sp>
      <p:sp>
        <p:nvSpPr>
          <p:cNvPr id="29700" name="AutoShape 49">
            <a:extLst>
              <a:ext uri="{FF2B5EF4-FFF2-40B4-BE49-F238E27FC236}">
                <a16:creationId xmlns:a16="http://schemas.microsoft.com/office/drawing/2014/main" id="{2B9BE56B-F32B-EF91-A119-8CC4EECAC19A}"/>
              </a:ext>
            </a:extLst>
          </p:cNvPr>
          <p:cNvSpPr>
            <a:spLocks noChangeArrowheads="1"/>
          </p:cNvSpPr>
          <p:nvPr/>
        </p:nvSpPr>
        <p:spPr bwMode="auto">
          <a:xfrm>
            <a:off x="5416550" y="2628900"/>
            <a:ext cx="3330575" cy="449263"/>
          </a:xfrm>
          <a:prstGeom prst="can">
            <a:avLst>
              <a:gd name="adj" fmla="val 50000"/>
            </a:avLst>
          </a:prstGeom>
          <a:solidFill>
            <a:schemeClr val="tx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5400"/>
          </a:p>
        </p:txBody>
      </p:sp>
      <p:sp>
        <p:nvSpPr>
          <p:cNvPr id="29701" name="AutoShape 48">
            <a:extLst>
              <a:ext uri="{FF2B5EF4-FFF2-40B4-BE49-F238E27FC236}">
                <a16:creationId xmlns:a16="http://schemas.microsoft.com/office/drawing/2014/main" id="{501F78C5-22AD-1187-DE44-D4BA26B09EA9}"/>
              </a:ext>
            </a:extLst>
          </p:cNvPr>
          <p:cNvSpPr>
            <a:spLocks noChangeArrowheads="1"/>
          </p:cNvSpPr>
          <p:nvPr/>
        </p:nvSpPr>
        <p:spPr bwMode="auto">
          <a:xfrm>
            <a:off x="349250" y="5384800"/>
            <a:ext cx="3330575" cy="449263"/>
          </a:xfrm>
          <a:prstGeom prst="can">
            <a:avLst>
              <a:gd name="adj" fmla="val 50000"/>
            </a:avLst>
          </a:prstGeom>
          <a:solidFill>
            <a:schemeClr val="tx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5400"/>
          </a:p>
        </p:txBody>
      </p:sp>
      <p:sp>
        <p:nvSpPr>
          <p:cNvPr id="29702" name="Oval 10">
            <a:extLst>
              <a:ext uri="{FF2B5EF4-FFF2-40B4-BE49-F238E27FC236}">
                <a16:creationId xmlns:a16="http://schemas.microsoft.com/office/drawing/2014/main" id="{8B78B471-AFA1-27ED-2523-62EC90F3AB5E}"/>
              </a:ext>
            </a:extLst>
          </p:cNvPr>
          <p:cNvSpPr>
            <a:spLocks noChangeArrowheads="1"/>
          </p:cNvSpPr>
          <p:nvPr/>
        </p:nvSpPr>
        <p:spPr bwMode="auto">
          <a:xfrm>
            <a:off x="4508500" y="5545138"/>
            <a:ext cx="1008063" cy="73025"/>
          </a:xfrm>
          <a:prstGeom prst="ellipse">
            <a:avLst/>
          </a:prstGeom>
          <a:solidFill>
            <a:schemeClr val="tx1"/>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5400"/>
          </a:p>
        </p:txBody>
      </p:sp>
      <p:sp>
        <p:nvSpPr>
          <p:cNvPr id="29703" name="AutoShape 41">
            <a:extLst>
              <a:ext uri="{FF2B5EF4-FFF2-40B4-BE49-F238E27FC236}">
                <a16:creationId xmlns:a16="http://schemas.microsoft.com/office/drawing/2014/main" id="{CF224E8C-AC41-CA4A-A0AB-E5CC26372F1F}"/>
              </a:ext>
            </a:extLst>
          </p:cNvPr>
          <p:cNvSpPr>
            <a:spLocks noChangeArrowheads="1"/>
          </p:cNvSpPr>
          <p:nvPr/>
        </p:nvSpPr>
        <p:spPr bwMode="auto">
          <a:xfrm>
            <a:off x="1149350" y="4140200"/>
            <a:ext cx="792163" cy="1152525"/>
          </a:xfrm>
          <a:prstGeom prst="can">
            <a:avLst>
              <a:gd name="adj" fmla="val 18840"/>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lnSpc>
                <a:spcPct val="80000"/>
              </a:lnSpc>
              <a:spcBef>
                <a:spcPct val="0"/>
              </a:spcBef>
              <a:buFontTx/>
              <a:buNone/>
            </a:pPr>
            <a:endParaRPr lang="zh-TW" altLang="en-US" sz="2400">
              <a:solidFill>
                <a:schemeClr val="bg1"/>
              </a:solidFill>
              <a:latin typeface="Times New Roman" panose="02020603050405020304" pitchFamily="18" charset="0"/>
            </a:endParaRPr>
          </a:p>
        </p:txBody>
      </p:sp>
      <p:sp>
        <p:nvSpPr>
          <p:cNvPr id="29704" name="Oval 42">
            <a:extLst>
              <a:ext uri="{FF2B5EF4-FFF2-40B4-BE49-F238E27FC236}">
                <a16:creationId xmlns:a16="http://schemas.microsoft.com/office/drawing/2014/main" id="{8EF703C3-DCF5-7480-E934-7168D8818324}"/>
              </a:ext>
            </a:extLst>
          </p:cNvPr>
          <p:cNvSpPr>
            <a:spLocks noChangeArrowheads="1"/>
          </p:cNvSpPr>
          <p:nvPr/>
        </p:nvSpPr>
        <p:spPr bwMode="auto">
          <a:xfrm>
            <a:off x="1371600" y="4051300"/>
            <a:ext cx="360363" cy="142875"/>
          </a:xfrm>
          <a:prstGeom prst="ellipse">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5400"/>
          </a:p>
        </p:txBody>
      </p:sp>
      <p:sp>
        <p:nvSpPr>
          <p:cNvPr id="29705" name="AutoShape 24">
            <a:extLst>
              <a:ext uri="{FF2B5EF4-FFF2-40B4-BE49-F238E27FC236}">
                <a16:creationId xmlns:a16="http://schemas.microsoft.com/office/drawing/2014/main" id="{467F70EA-4438-4017-05B2-68F08A5ED864}"/>
              </a:ext>
            </a:extLst>
          </p:cNvPr>
          <p:cNvSpPr>
            <a:spLocks noChangeArrowheads="1"/>
          </p:cNvSpPr>
          <p:nvPr/>
        </p:nvSpPr>
        <p:spPr bwMode="auto">
          <a:xfrm>
            <a:off x="1593850" y="4362450"/>
            <a:ext cx="792163" cy="1152525"/>
          </a:xfrm>
          <a:prstGeom prst="can">
            <a:avLst>
              <a:gd name="adj" fmla="val 18840"/>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lnSpc>
                <a:spcPct val="80000"/>
              </a:lnSpc>
              <a:spcBef>
                <a:spcPct val="0"/>
              </a:spcBef>
              <a:buFontTx/>
              <a:buNone/>
            </a:pPr>
            <a:r>
              <a:rPr lang="zh-TW" altLang="en-US" sz="2400">
                <a:solidFill>
                  <a:schemeClr val="bg1"/>
                </a:solidFill>
                <a:latin typeface="標楷體" panose="03000509000000000000" pitchFamily="65" charset="-120"/>
                <a:ea typeface="標楷體" panose="03000509000000000000" pitchFamily="65" charset="-120"/>
              </a:rPr>
              <a:t>新</a:t>
            </a:r>
          </a:p>
          <a:p>
            <a:pPr algn="ctr" eaLnBrk="1" hangingPunct="1">
              <a:lnSpc>
                <a:spcPct val="80000"/>
              </a:lnSpc>
              <a:spcBef>
                <a:spcPct val="0"/>
              </a:spcBef>
              <a:buFontTx/>
              <a:buNone/>
            </a:pPr>
            <a:r>
              <a:rPr lang="zh-TW" altLang="en-US" sz="2400">
                <a:solidFill>
                  <a:schemeClr val="bg1"/>
                </a:solidFill>
                <a:latin typeface="標楷體" panose="03000509000000000000" pitchFamily="65" charset="-120"/>
                <a:ea typeface="標楷體" panose="03000509000000000000" pitchFamily="65" charset="-120"/>
              </a:rPr>
              <a:t>科</a:t>
            </a:r>
          </a:p>
          <a:p>
            <a:pPr algn="ctr" eaLnBrk="1" hangingPunct="1">
              <a:lnSpc>
                <a:spcPct val="80000"/>
              </a:lnSpc>
              <a:spcBef>
                <a:spcPct val="0"/>
              </a:spcBef>
              <a:buFontTx/>
              <a:buNone/>
            </a:pPr>
            <a:r>
              <a:rPr lang="zh-TW" altLang="en-US" sz="2400">
                <a:solidFill>
                  <a:schemeClr val="bg1"/>
                </a:solidFill>
                <a:latin typeface="標楷體" panose="03000509000000000000" pitchFamily="65" charset="-120"/>
                <a:ea typeface="標楷體" panose="03000509000000000000" pitchFamily="65" charset="-120"/>
              </a:rPr>
              <a:t>技</a:t>
            </a:r>
          </a:p>
        </p:txBody>
      </p:sp>
      <p:sp>
        <p:nvSpPr>
          <p:cNvPr id="29706" name="Oval 25">
            <a:extLst>
              <a:ext uri="{FF2B5EF4-FFF2-40B4-BE49-F238E27FC236}">
                <a16:creationId xmlns:a16="http://schemas.microsoft.com/office/drawing/2014/main" id="{D634961E-33EC-CE86-CF76-1259EC86D7B3}"/>
              </a:ext>
            </a:extLst>
          </p:cNvPr>
          <p:cNvSpPr>
            <a:spLocks noChangeArrowheads="1"/>
          </p:cNvSpPr>
          <p:nvPr/>
        </p:nvSpPr>
        <p:spPr bwMode="auto">
          <a:xfrm>
            <a:off x="1816100" y="4318000"/>
            <a:ext cx="360363" cy="142875"/>
          </a:xfrm>
          <a:prstGeom prst="ellipse">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5400"/>
          </a:p>
        </p:txBody>
      </p:sp>
      <p:sp>
        <p:nvSpPr>
          <p:cNvPr id="29707" name="AutoShape 37">
            <a:extLst>
              <a:ext uri="{FF2B5EF4-FFF2-40B4-BE49-F238E27FC236}">
                <a16:creationId xmlns:a16="http://schemas.microsoft.com/office/drawing/2014/main" id="{97A70533-72EB-5F8E-E496-CD2CFE63BEC5}"/>
              </a:ext>
            </a:extLst>
          </p:cNvPr>
          <p:cNvSpPr>
            <a:spLocks noChangeArrowheads="1"/>
          </p:cNvSpPr>
          <p:nvPr/>
        </p:nvSpPr>
        <p:spPr bwMode="auto">
          <a:xfrm>
            <a:off x="660400" y="4273550"/>
            <a:ext cx="792163" cy="1152525"/>
          </a:xfrm>
          <a:prstGeom prst="can">
            <a:avLst>
              <a:gd name="adj" fmla="val 18840"/>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lnSpc>
                <a:spcPct val="80000"/>
              </a:lnSpc>
              <a:spcBef>
                <a:spcPct val="0"/>
              </a:spcBef>
              <a:buFontTx/>
              <a:buNone/>
            </a:pPr>
            <a:endParaRPr lang="zh-TW" altLang="en-US" sz="2400">
              <a:solidFill>
                <a:schemeClr val="bg1"/>
              </a:solidFill>
              <a:latin typeface="Times New Roman" panose="02020603050405020304" pitchFamily="18" charset="0"/>
            </a:endParaRPr>
          </a:p>
        </p:txBody>
      </p:sp>
      <p:sp>
        <p:nvSpPr>
          <p:cNvPr id="29708" name="Oval 38">
            <a:extLst>
              <a:ext uri="{FF2B5EF4-FFF2-40B4-BE49-F238E27FC236}">
                <a16:creationId xmlns:a16="http://schemas.microsoft.com/office/drawing/2014/main" id="{0D0E6F3E-4F56-5489-BA07-5247356FA807}"/>
              </a:ext>
            </a:extLst>
          </p:cNvPr>
          <p:cNvSpPr>
            <a:spLocks noChangeArrowheads="1"/>
          </p:cNvSpPr>
          <p:nvPr/>
        </p:nvSpPr>
        <p:spPr bwMode="auto">
          <a:xfrm>
            <a:off x="838200" y="4184650"/>
            <a:ext cx="360363" cy="142875"/>
          </a:xfrm>
          <a:prstGeom prst="ellipse">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5400"/>
          </a:p>
        </p:txBody>
      </p:sp>
      <p:sp>
        <p:nvSpPr>
          <p:cNvPr id="29709" name="AutoShape 22">
            <a:extLst>
              <a:ext uri="{FF2B5EF4-FFF2-40B4-BE49-F238E27FC236}">
                <a16:creationId xmlns:a16="http://schemas.microsoft.com/office/drawing/2014/main" id="{537A9837-9ED4-36D6-0903-6158B178116A}"/>
              </a:ext>
            </a:extLst>
          </p:cNvPr>
          <p:cNvSpPr>
            <a:spLocks noChangeArrowheads="1"/>
          </p:cNvSpPr>
          <p:nvPr/>
        </p:nvSpPr>
        <p:spPr bwMode="auto">
          <a:xfrm>
            <a:off x="838200" y="4406900"/>
            <a:ext cx="889000" cy="1152525"/>
          </a:xfrm>
          <a:prstGeom prst="can">
            <a:avLst>
              <a:gd name="adj" fmla="val 18840"/>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2400">
                <a:solidFill>
                  <a:schemeClr val="bg1"/>
                </a:solidFill>
                <a:latin typeface="標楷體" panose="03000509000000000000" pitchFamily="65" charset="-120"/>
                <a:ea typeface="標楷體" panose="03000509000000000000" pitchFamily="65" charset="-120"/>
              </a:rPr>
              <a:t>人口</a:t>
            </a:r>
          </a:p>
          <a:p>
            <a:pPr algn="ctr" eaLnBrk="1" hangingPunct="1">
              <a:spcBef>
                <a:spcPct val="0"/>
              </a:spcBef>
              <a:buFontTx/>
              <a:buNone/>
            </a:pPr>
            <a:r>
              <a:rPr lang="zh-TW" altLang="en-US" sz="2400">
                <a:solidFill>
                  <a:schemeClr val="bg1"/>
                </a:solidFill>
                <a:latin typeface="標楷體" panose="03000509000000000000" pitchFamily="65" charset="-120"/>
                <a:ea typeface="標楷體" panose="03000509000000000000" pitchFamily="65" charset="-120"/>
              </a:rPr>
              <a:t>老化</a:t>
            </a:r>
          </a:p>
        </p:txBody>
      </p:sp>
      <p:sp>
        <p:nvSpPr>
          <p:cNvPr id="29710" name="Oval 23">
            <a:extLst>
              <a:ext uri="{FF2B5EF4-FFF2-40B4-BE49-F238E27FC236}">
                <a16:creationId xmlns:a16="http://schemas.microsoft.com/office/drawing/2014/main" id="{CC0D9979-C3A6-6371-8786-099DF5FB026B}"/>
              </a:ext>
            </a:extLst>
          </p:cNvPr>
          <p:cNvSpPr>
            <a:spLocks noChangeArrowheads="1"/>
          </p:cNvSpPr>
          <p:nvPr/>
        </p:nvSpPr>
        <p:spPr bwMode="auto">
          <a:xfrm>
            <a:off x="1104900" y="4362450"/>
            <a:ext cx="360363" cy="142875"/>
          </a:xfrm>
          <a:prstGeom prst="ellipse">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5400"/>
          </a:p>
        </p:txBody>
      </p:sp>
      <p:sp>
        <p:nvSpPr>
          <p:cNvPr id="29711" name="AutoShape 39">
            <a:extLst>
              <a:ext uri="{FF2B5EF4-FFF2-40B4-BE49-F238E27FC236}">
                <a16:creationId xmlns:a16="http://schemas.microsoft.com/office/drawing/2014/main" id="{9E65B03B-BFD6-9F33-ED27-9D206351B858}"/>
              </a:ext>
            </a:extLst>
          </p:cNvPr>
          <p:cNvSpPr>
            <a:spLocks noChangeArrowheads="1"/>
          </p:cNvSpPr>
          <p:nvPr/>
        </p:nvSpPr>
        <p:spPr bwMode="auto">
          <a:xfrm>
            <a:off x="2660650" y="4318000"/>
            <a:ext cx="792163" cy="1152525"/>
          </a:xfrm>
          <a:prstGeom prst="can">
            <a:avLst>
              <a:gd name="adj" fmla="val 18840"/>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lnSpc>
                <a:spcPct val="80000"/>
              </a:lnSpc>
              <a:spcBef>
                <a:spcPct val="0"/>
              </a:spcBef>
              <a:buFontTx/>
              <a:buNone/>
            </a:pPr>
            <a:endParaRPr lang="zh-TW" altLang="en-US" sz="2400">
              <a:solidFill>
                <a:schemeClr val="bg1"/>
              </a:solidFill>
              <a:latin typeface="Times New Roman" panose="02020603050405020304" pitchFamily="18" charset="0"/>
            </a:endParaRPr>
          </a:p>
        </p:txBody>
      </p:sp>
      <p:sp>
        <p:nvSpPr>
          <p:cNvPr id="29712" name="Oval 40">
            <a:extLst>
              <a:ext uri="{FF2B5EF4-FFF2-40B4-BE49-F238E27FC236}">
                <a16:creationId xmlns:a16="http://schemas.microsoft.com/office/drawing/2014/main" id="{675CD51F-017A-219B-204E-276AE6D5C01A}"/>
              </a:ext>
            </a:extLst>
          </p:cNvPr>
          <p:cNvSpPr>
            <a:spLocks noChangeArrowheads="1"/>
          </p:cNvSpPr>
          <p:nvPr/>
        </p:nvSpPr>
        <p:spPr bwMode="auto">
          <a:xfrm>
            <a:off x="2882900" y="4229100"/>
            <a:ext cx="360363" cy="142875"/>
          </a:xfrm>
          <a:prstGeom prst="ellipse">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5400"/>
          </a:p>
        </p:txBody>
      </p:sp>
      <p:sp>
        <p:nvSpPr>
          <p:cNvPr id="29713" name="AutoShape 26">
            <a:extLst>
              <a:ext uri="{FF2B5EF4-FFF2-40B4-BE49-F238E27FC236}">
                <a16:creationId xmlns:a16="http://schemas.microsoft.com/office/drawing/2014/main" id="{18277E41-AEC3-65CA-2203-024DB49E9901}"/>
              </a:ext>
            </a:extLst>
          </p:cNvPr>
          <p:cNvSpPr>
            <a:spLocks noChangeArrowheads="1"/>
          </p:cNvSpPr>
          <p:nvPr/>
        </p:nvSpPr>
        <p:spPr bwMode="auto">
          <a:xfrm>
            <a:off x="2260600" y="4406900"/>
            <a:ext cx="792163" cy="1152525"/>
          </a:xfrm>
          <a:prstGeom prst="can">
            <a:avLst>
              <a:gd name="adj" fmla="val 18840"/>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2400">
                <a:solidFill>
                  <a:schemeClr val="bg1"/>
                </a:solidFill>
                <a:latin typeface="標楷體" panose="03000509000000000000" pitchFamily="65" charset="-120"/>
                <a:ea typeface="標楷體" panose="03000509000000000000" pitchFamily="65" charset="-120"/>
              </a:rPr>
              <a:t>重大</a:t>
            </a:r>
          </a:p>
          <a:p>
            <a:pPr algn="ctr" eaLnBrk="1" hangingPunct="1">
              <a:spcBef>
                <a:spcPct val="0"/>
              </a:spcBef>
              <a:buFontTx/>
              <a:buNone/>
            </a:pPr>
            <a:r>
              <a:rPr lang="zh-TW" altLang="en-US" sz="2400">
                <a:solidFill>
                  <a:schemeClr val="bg1"/>
                </a:solidFill>
                <a:latin typeface="標楷體" panose="03000509000000000000" pitchFamily="65" charset="-120"/>
                <a:ea typeface="標楷體" panose="03000509000000000000" pitchFamily="65" charset="-120"/>
              </a:rPr>
              <a:t>傷病</a:t>
            </a:r>
          </a:p>
        </p:txBody>
      </p:sp>
      <p:sp>
        <p:nvSpPr>
          <p:cNvPr id="29714" name="Oval 27">
            <a:extLst>
              <a:ext uri="{FF2B5EF4-FFF2-40B4-BE49-F238E27FC236}">
                <a16:creationId xmlns:a16="http://schemas.microsoft.com/office/drawing/2014/main" id="{7CD8356C-6B4B-D481-97F9-0543503DEFBF}"/>
              </a:ext>
            </a:extLst>
          </p:cNvPr>
          <p:cNvSpPr>
            <a:spLocks noChangeArrowheads="1"/>
          </p:cNvSpPr>
          <p:nvPr/>
        </p:nvSpPr>
        <p:spPr bwMode="auto">
          <a:xfrm>
            <a:off x="2482850" y="4318000"/>
            <a:ext cx="360363" cy="142875"/>
          </a:xfrm>
          <a:prstGeom prst="ellipse">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5400"/>
          </a:p>
        </p:txBody>
      </p:sp>
      <p:sp>
        <p:nvSpPr>
          <p:cNvPr id="29715" name="AutoShape 28">
            <a:extLst>
              <a:ext uri="{FF2B5EF4-FFF2-40B4-BE49-F238E27FC236}">
                <a16:creationId xmlns:a16="http://schemas.microsoft.com/office/drawing/2014/main" id="{DE5C25DD-F307-3FC9-BEC5-D97AB56F6A50}"/>
              </a:ext>
            </a:extLst>
          </p:cNvPr>
          <p:cNvSpPr>
            <a:spLocks noChangeArrowheads="1"/>
          </p:cNvSpPr>
          <p:nvPr/>
        </p:nvSpPr>
        <p:spPr bwMode="auto">
          <a:xfrm>
            <a:off x="5772150" y="1695450"/>
            <a:ext cx="1247775" cy="1081088"/>
          </a:xfrm>
          <a:prstGeom prst="can">
            <a:avLst>
              <a:gd name="adj" fmla="val 21616"/>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lnSpc>
                <a:spcPct val="80000"/>
              </a:lnSpc>
              <a:spcBef>
                <a:spcPct val="0"/>
              </a:spcBef>
              <a:buFontTx/>
              <a:buNone/>
            </a:pPr>
            <a:endParaRPr lang="zh-TW" altLang="en-US" sz="2400">
              <a:solidFill>
                <a:schemeClr val="bg1"/>
              </a:solidFill>
              <a:latin typeface="Times New Roman" panose="02020603050405020304" pitchFamily="18" charset="0"/>
            </a:endParaRPr>
          </a:p>
        </p:txBody>
      </p:sp>
      <p:sp>
        <p:nvSpPr>
          <p:cNvPr id="29716" name="Text Box 43">
            <a:extLst>
              <a:ext uri="{FF2B5EF4-FFF2-40B4-BE49-F238E27FC236}">
                <a16:creationId xmlns:a16="http://schemas.microsoft.com/office/drawing/2014/main" id="{A380C626-1BB9-C727-31A0-39F6D5F81D7B}"/>
              </a:ext>
            </a:extLst>
          </p:cNvPr>
          <p:cNvSpPr txBox="1">
            <a:spLocks noChangeArrowheads="1"/>
          </p:cNvSpPr>
          <p:nvPr/>
        </p:nvSpPr>
        <p:spPr bwMode="auto">
          <a:xfrm>
            <a:off x="704850" y="5873750"/>
            <a:ext cx="24749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2400">
                <a:solidFill>
                  <a:srgbClr val="FF3300"/>
                </a:solidFill>
                <a:latin typeface="標楷體" panose="03000509000000000000" pitchFamily="65" charset="-120"/>
                <a:ea typeface="標楷體" panose="03000509000000000000" pitchFamily="65" charset="-120"/>
              </a:rPr>
              <a:t>健保支出負擔大</a:t>
            </a:r>
          </a:p>
        </p:txBody>
      </p:sp>
      <p:sp>
        <p:nvSpPr>
          <p:cNvPr id="29717" name="Text Box 44">
            <a:extLst>
              <a:ext uri="{FF2B5EF4-FFF2-40B4-BE49-F238E27FC236}">
                <a16:creationId xmlns:a16="http://schemas.microsoft.com/office/drawing/2014/main" id="{429860DA-2163-08D0-0A2C-B9714C541BC2}"/>
              </a:ext>
            </a:extLst>
          </p:cNvPr>
          <p:cNvSpPr txBox="1">
            <a:spLocks noChangeArrowheads="1"/>
          </p:cNvSpPr>
          <p:nvPr/>
        </p:nvSpPr>
        <p:spPr bwMode="auto">
          <a:xfrm>
            <a:off x="6261100" y="3340100"/>
            <a:ext cx="23669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2400">
                <a:solidFill>
                  <a:srgbClr val="FF3300"/>
                </a:solidFill>
                <a:latin typeface="標楷體" panose="03000509000000000000" pitchFamily="65" charset="-120"/>
                <a:ea typeface="標楷體" panose="03000509000000000000" pitchFamily="65" charset="-120"/>
              </a:rPr>
              <a:t>保費收入成長小</a:t>
            </a:r>
          </a:p>
        </p:txBody>
      </p:sp>
      <p:sp>
        <p:nvSpPr>
          <p:cNvPr id="29718" name="AutoShape 46">
            <a:extLst>
              <a:ext uri="{FF2B5EF4-FFF2-40B4-BE49-F238E27FC236}">
                <a16:creationId xmlns:a16="http://schemas.microsoft.com/office/drawing/2014/main" id="{B1D3656E-43B8-5C8A-EAE5-00A081B5317C}"/>
              </a:ext>
            </a:extLst>
          </p:cNvPr>
          <p:cNvSpPr>
            <a:spLocks noChangeArrowheads="1"/>
          </p:cNvSpPr>
          <p:nvPr/>
        </p:nvSpPr>
        <p:spPr bwMode="auto">
          <a:xfrm>
            <a:off x="4608513" y="4014788"/>
            <a:ext cx="787400" cy="1530350"/>
          </a:xfrm>
          <a:prstGeom prst="upArrow">
            <a:avLst>
              <a:gd name="adj1" fmla="val 50000"/>
              <a:gd name="adj2" fmla="val 48589"/>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2400">
                <a:solidFill>
                  <a:schemeClr val="bg1"/>
                </a:solidFill>
                <a:latin typeface="標楷體" panose="03000509000000000000" pitchFamily="65" charset="-120"/>
                <a:ea typeface="標楷體" panose="03000509000000000000" pitchFamily="65" charset="-120"/>
              </a:rPr>
              <a:t>健保財務</a:t>
            </a:r>
          </a:p>
        </p:txBody>
      </p:sp>
      <p:pic>
        <p:nvPicPr>
          <p:cNvPr id="29719" name="Picture 50" descr="MCj04361670000[1]">
            <a:extLst>
              <a:ext uri="{FF2B5EF4-FFF2-40B4-BE49-F238E27FC236}">
                <a16:creationId xmlns:a16="http://schemas.microsoft.com/office/drawing/2014/main" id="{835FF9F8-8983-02BB-084D-5D99F8F323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03948">
            <a:off x="6889750" y="250825"/>
            <a:ext cx="1381125"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20" name="Picture 51" descr="MCj04361670000[1]">
            <a:extLst>
              <a:ext uri="{FF2B5EF4-FFF2-40B4-BE49-F238E27FC236}">
                <a16:creationId xmlns:a16="http://schemas.microsoft.com/office/drawing/2014/main" id="{0C30C48D-55A0-6BA1-0C36-C0D90512A8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37662">
            <a:off x="5716588" y="246063"/>
            <a:ext cx="1492250" cy="169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21" name="Text Box 59">
            <a:extLst>
              <a:ext uri="{FF2B5EF4-FFF2-40B4-BE49-F238E27FC236}">
                <a16:creationId xmlns:a16="http://schemas.microsoft.com/office/drawing/2014/main" id="{EE57605F-65B2-D6E6-1F63-AFD3EAEB6885}"/>
              </a:ext>
            </a:extLst>
          </p:cNvPr>
          <p:cNvSpPr txBox="1">
            <a:spLocks noChangeArrowheads="1"/>
          </p:cNvSpPr>
          <p:nvPr/>
        </p:nvSpPr>
        <p:spPr bwMode="auto">
          <a:xfrm rot="1266432">
            <a:off x="7329488" y="341313"/>
            <a:ext cx="492125" cy="155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2000">
                <a:solidFill>
                  <a:schemeClr val="accent2"/>
                </a:solidFill>
                <a:latin typeface="標楷體" panose="03000509000000000000" pitchFamily="65" charset="-120"/>
                <a:ea typeface="標楷體" panose="03000509000000000000" pitchFamily="65" charset="-120"/>
              </a:rPr>
              <a:t>眷口數調降</a:t>
            </a:r>
          </a:p>
        </p:txBody>
      </p:sp>
      <p:sp>
        <p:nvSpPr>
          <p:cNvPr id="29722" name="Text Box 60">
            <a:extLst>
              <a:ext uri="{FF2B5EF4-FFF2-40B4-BE49-F238E27FC236}">
                <a16:creationId xmlns:a16="http://schemas.microsoft.com/office/drawing/2014/main" id="{1CF2328C-938A-5252-90BB-711256C5C2CF}"/>
              </a:ext>
            </a:extLst>
          </p:cNvPr>
          <p:cNvSpPr txBox="1">
            <a:spLocks noChangeArrowheads="1"/>
          </p:cNvSpPr>
          <p:nvPr/>
        </p:nvSpPr>
        <p:spPr bwMode="auto">
          <a:xfrm rot="-1634026">
            <a:off x="6311900" y="354013"/>
            <a:ext cx="522288"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2200">
                <a:solidFill>
                  <a:schemeClr val="accent2"/>
                </a:solidFill>
                <a:latin typeface="標楷體" panose="03000509000000000000" pitchFamily="65" charset="-120"/>
                <a:ea typeface="標楷體" panose="03000509000000000000" pitchFamily="65" charset="-120"/>
              </a:rPr>
              <a:t>費基偏低</a:t>
            </a:r>
          </a:p>
        </p:txBody>
      </p:sp>
      <p:sp>
        <p:nvSpPr>
          <p:cNvPr id="29723" name="Line 63">
            <a:extLst>
              <a:ext uri="{FF2B5EF4-FFF2-40B4-BE49-F238E27FC236}">
                <a16:creationId xmlns:a16="http://schemas.microsoft.com/office/drawing/2014/main" id="{F3D50569-AAD2-7F22-DEA4-DA1128CA0ED1}"/>
              </a:ext>
            </a:extLst>
          </p:cNvPr>
          <p:cNvSpPr>
            <a:spLocks noChangeShapeType="1"/>
          </p:cNvSpPr>
          <p:nvPr/>
        </p:nvSpPr>
        <p:spPr bwMode="auto">
          <a:xfrm flipH="1">
            <a:off x="6972300" y="1651000"/>
            <a:ext cx="314325" cy="1079500"/>
          </a:xfrm>
          <a:prstGeom prst="line">
            <a:avLst/>
          </a:prstGeom>
          <a:noFill/>
          <a:ln w="19050">
            <a:solidFill>
              <a:srgbClr val="C0C0C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9724" name="Freeform 64">
            <a:extLst>
              <a:ext uri="{FF2B5EF4-FFF2-40B4-BE49-F238E27FC236}">
                <a16:creationId xmlns:a16="http://schemas.microsoft.com/office/drawing/2014/main" id="{A02A556D-FFD7-81DD-C26B-0F684FAA202B}"/>
              </a:ext>
            </a:extLst>
          </p:cNvPr>
          <p:cNvSpPr>
            <a:spLocks/>
          </p:cNvSpPr>
          <p:nvPr/>
        </p:nvSpPr>
        <p:spPr bwMode="auto">
          <a:xfrm>
            <a:off x="6794500" y="1828800"/>
            <a:ext cx="320675" cy="898525"/>
          </a:xfrm>
          <a:custGeom>
            <a:avLst/>
            <a:gdLst>
              <a:gd name="T0" fmla="*/ 0 w 90"/>
              <a:gd name="T1" fmla="*/ 0 h 482"/>
              <a:gd name="T2" fmla="*/ 2147483646 w 90"/>
              <a:gd name="T3" fmla="*/ 2147483646 h 482"/>
              <a:gd name="T4" fmla="*/ 2147483646 w 90"/>
              <a:gd name="T5" fmla="*/ 2147483646 h 482"/>
              <a:gd name="T6" fmla="*/ 0 60000 65536"/>
              <a:gd name="T7" fmla="*/ 0 60000 65536"/>
              <a:gd name="T8" fmla="*/ 0 60000 65536"/>
              <a:gd name="T9" fmla="*/ 0 w 90"/>
              <a:gd name="T10" fmla="*/ 0 h 482"/>
              <a:gd name="T11" fmla="*/ 90 w 90"/>
              <a:gd name="T12" fmla="*/ 482 h 482"/>
            </a:gdLst>
            <a:ahLst/>
            <a:cxnLst>
              <a:cxn ang="T6">
                <a:pos x="T0" y="T1"/>
              </a:cxn>
              <a:cxn ang="T7">
                <a:pos x="T2" y="T3"/>
              </a:cxn>
              <a:cxn ang="T8">
                <a:pos x="T4" y="T5"/>
              </a:cxn>
            </a:cxnLst>
            <a:rect l="T9" t="T10" r="T11" b="T12"/>
            <a:pathLst>
              <a:path w="90" h="482">
                <a:moveTo>
                  <a:pt x="0" y="0"/>
                </a:moveTo>
                <a:cubicBezTo>
                  <a:pt x="40" y="116"/>
                  <a:pt x="80" y="232"/>
                  <a:pt x="85" y="312"/>
                </a:cubicBezTo>
                <a:cubicBezTo>
                  <a:pt x="90" y="392"/>
                  <a:pt x="59" y="437"/>
                  <a:pt x="29" y="482"/>
                </a:cubicBezTo>
              </a:path>
            </a:pathLst>
          </a:custGeom>
          <a:noFill/>
          <a:ln w="19050" cmpd="sng">
            <a:solidFill>
              <a:srgbClr val="C0C0C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29725" name="Text Box 67">
            <a:extLst>
              <a:ext uri="{FF2B5EF4-FFF2-40B4-BE49-F238E27FC236}">
                <a16:creationId xmlns:a16="http://schemas.microsoft.com/office/drawing/2014/main" id="{63D897A8-55D2-7882-6E86-85E7F2D7B6F0}"/>
              </a:ext>
            </a:extLst>
          </p:cNvPr>
          <p:cNvSpPr txBox="1">
            <a:spLocks noChangeArrowheads="1"/>
          </p:cNvSpPr>
          <p:nvPr/>
        </p:nvSpPr>
        <p:spPr bwMode="auto">
          <a:xfrm>
            <a:off x="5816600" y="2051050"/>
            <a:ext cx="11112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t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2000">
                <a:solidFill>
                  <a:schemeClr val="accent2"/>
                </a:solidFill>
                <a:latin typeface="標楷體" panose="03000509000000000000" pitchFamily="65" charset="-120"/>
                <a:ea typeface="標楷體" panose="03000509000000000000" pitchFamily="65" charset="-120"/>
              </a:rPr>
              <a:t>費率</a:t>
            </a:r>
            <a:r>
              <a:rPr lang="en-US" altLang="zh-TW" sz="2000">
                <a:solidFill>
                  <a:schemeClr val="accent2"/>
                </a:solidFill>
                <a:latin typeface="標楷體" panose="03000509000000000000" pitchFamily="65" charset="-120"/>
                <a:ea typeface="標楷體" panose="03000509000000000000" pitchFamily="65" charset="-120"/>
              </a:rPr>
              <a:t>8</a:t>
            </a:r>
            <a:r>
              <a:rPr lang="zh-TW" altLang="en-US" sz="2000">
                <a:solidFill>
                  <a:schemeClr val="accent2"/>
                </a:solidFill>
                <a:latin typeface="標楷體" panose="03000509000000000000" pitchFamily="65" charset="-120"/>
                <a:ea typeface="標楷體" panose="03000509000000000000" pitchFamily="65" charset="-120"/>
              </a:rPr>
              <a:t>年未調</a:t>
            </a:r>
          </a:p>
        </p:txBody>
      </p:sp>
      <p:sp>
        <p:nvSpPr>
          <p:cNvPr id="29726" name="AutoShape 69">
            <a:extLst>
              <a:ext uri="{FF2B5EF4-FFF2-40B4-BE49-F238E27FC236}">
                <a16:creationId xmlns:a16="http://schemas.microsoft.com/office/drawing/2014/main" id="{EA467233-1C89-DCE0-5B90-91EEB58800F0}"/>
              </a:ext>
            </a:extLst>
          </p:cNvPr>
          <p:cNvSpPr>
            <a:spLocks noChangeArrowheads="1"/>
          </p:cNvSpPr>
          <p:nvPr/>
        </p:nvSpPr>
        <p:spPr bwMode="auto">
          <a:xfrm>
            <a:off x="7150100" y="1739900"/>
            <a:ext cx="1333500" cy="1081088"/>
          </a:xfrm>
          <a:prstGeom prst="can">
            <a:avLst>
              <a:gd name="adj" fmla="val 21616"/>
            </a:avLst>
          </a:prstGeom>
          <a:solidFill>
            <a:schemeClr val="bg2"/>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lnSpc>
                <a:spcPct val="80000"/>
              </a:lnSpc>
              <a:spcBef>
                <a:spcPct val="0"/>
              </a:spcBef>
              <a:buFontTx/>
              <a:buNone/>
            </a:pPr>
            <a:endParaRPr lang="zh-TW" altLang="en-US" sz="2400">
              <a:solidFill>
                <a:schemeClr val="bg1"/>
              </a:solidFill>
              <a:latin typeface="Times New Roman" panose="02020603050405020304" pitchFamily="18" charset="0"/>
            </a:endParaRPr>
          </a:p>
        </p:txBody>
      </p:sp>
      <p:sp>
        <p:nvSpPr>
          <p:cNvPr id="29727" name="Text Box 68">
            <a:extLst>
              <a:ext uri="{FF2B5EF4-FFF2-40B4-BE49-F238E27FC236}">
                <a16:creationId xmlns:a16="http://schemas.microsoft.com/office/drawing/2014/main" id="{6CE85C5B-68F3-1AF1-CB04-B7CDC1DF56E7}"/>
              </a:ext>
            </a:extLst>
          </p:cNvPr>
          <p:cNvSpPr txBox="1">
            <a:spLocks noChangeArrowheads="1"/>
          </p:cNvSpPr>
          <p:nvPr/>
        </p:nvSpPr>
        <p:spPr bwMode="auto">
          <a:xfrm>
            <a:off x="7150100" y="2051050"/>
            <a:ext cx="12446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t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lnSpc>
                <a:spcPct val="90000"/>
              </a:lnSpc>
              <a:spcBef>
                <a:spcPct val="0"/>
              </a:spcBef>
              <a:buFontTx/>
              <a:buNone/>
            </a:pPr>
            <a:r>
              <a:rPr lang="zh-TW" altLang="en-US" sz="2000">
                <a:solidFill>
                  <a:schemeClr val="accent2"/>
                </a:solidFill>
                <a:latin typeface="標楷體" panose="03000509000000000000" pitchFamily="65" charset="-120"/>
                <a:ea typeface="標楷體" panose="03000509000000000000" pitchFamily="65" charset="-120"/>
              </a:rPr>
              <a:t>薪資</a:t>
            </a:r>
          </a:p>
          <a:p>
            <a:pPr algn="ctr" eaLnBrk="1" hangingPunct="1">
              <a:lnSpc>
                <a:spcPct val="90000"/>
              </a:lnSpc>
              <a:spcBef>
                <a:spcPct val="0"/>
              </a:spcBef>
              <a:buFontTx/>
              <a:buNone/>
            </a:pPr>
            <a:r>
              <a:rPr lang="zh-TW" altLang="en-US" sz="2000">
                <a:solidFill>
                  <a:schemeClr val="accent2"/>
                </a:solidFill>
                <a:latin typeface="標楷體" panose="03000509000000000000" pitchFamily="65" charset="-120"/>
                <a:ea typeface="標楷體" panose="03000509000000000000" pitchFamily="65" charset="-120"/>
              </a:rPr>
              <a:t>低成長</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Rectangle 6">
            <a:extLst>
              <a:ext uri="{FF2B5EF4-FFF2-40B4-BE49-F238E27FC236}">
                <a16:creationId xmlns:a16="http://schemas.microsoft.com/office/drawing/2014/main" id="{776172B3-7B0C-62F7-5FD2-58958640BFE5}"/>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F9264E7E-375D-4E54-8EC9-71CD74CDB57A}" type="slidenum">
              <a:rPr lang="en-US" altLang="zh-TW" sz="1400">
                <a:ea typeface="新細明體" panose="02020500000000000000" pitchFamily="18" charset="-120"/>
              </a:rPr>
              <a:pPr>
                <a:spcBef>
                  <a:spcPct val="0"/>
                </a:spcBef>
                <a:buFontTx/>
                <a:buNone/>
              </a:pPr>
              <a:t>16</a:t>
            </a:fld>
            <a:endParaRPr lang="en-US" altLang="zh-TW" sz="1400">
              <a:ea typeface="新細明體" panose="02020500000000000000" pitchFamily="18" charset="-120"/>
            </a:endParaRPr>
          </a:p>
        </p:txBody>
      </p:sp>
      <p:sp>
        <p:nvSpPr>
          <p:cNvPr id="31747" name="Rectangle 2">
            <a:extLst>
              <a:ext uri="{FF2B5EF4-FFF2-40B4-BE49-F238E27FC236}">
                <a16:creationId xmlns:a16="http://schemas.microsoft.com/office/drawing/2014/main" id="{1DE51EA2-EAE5-4FFA-B1DC-BFCD710C6766}"/>
              </a:ext>
            </a:extLst>
          </p:cNvPr>
          <p:cNvSpPr>
            <a:spLocks noGrp="1" noChangeArrowheads="1"/>
          </p:cNvSpPr>
          <p:nvPr>
            <p:ph type="title"/>
          </p:nvPr>
        </p:nvSpPr>
        <p:spPr>
          <a:xfrm>
            <a:off x="533400" y="609600"/>
            <a:ext cx="8229600" cy="685800"/>
          </a:xfrm>
        </p:spPr>
        <p:txBody>
          <a:bodyPr/>
          <a:lstStyle/>
          <a:p>
            <a:r>
              <a:rPr lang="zh-TW" altLang="en-US" sz="4000">
                <a:latin typeface="標楷體" panose="03000509000000000000" pitchFamily="65" charset="-120"/>
                <a:ea typeface="標楷體" panose="03000509000000000000" pitchFamily="65" charset="-120"/>
              </a:rPr>
              <a:t>健保醫療費用成長主要原因</a:t>
            </a:r>
          </a:p>
        </p:txBody>
      </p:sp>
      <p:sp>
        <p:nvSpPr>
          <p:cNvPr id="31748" name="Rectangle 3">
            <a:extLst>
              <a:ext uri="{FF2B5EF4-FFF2-40B4-BE49-F238E27FC236}">
                <a16:creationId xmlns:a16="http://schemas.microsoft.com/office/drawing/2014/main" id="{230CC381-AC4D-D629-2714-D810C9C2D653}"/>
              </a:ext>
            </a:extLst>
          </p:cNvPr>
          <p:cNvSpPr>
            <a:spLocks noGrp="1" noChangeArrowheads="1"/>
          </p:cNvSpPr>
          <p:nvPr>
            <p:ph type="body" idx="1"/>
          </p:nvPr>
        </p:nvSpPr>
        <p:spPr>
          <a:xfrm>
            <a:off x="762000" y="1371600"/>
            <a:ext cx="7696200" cy="5334000"/>
          </a:xfrm>
          <a:noFill/>
        </p:spPr>
        <p:txBody>
          <a:bodyPr/>
          <a:lstStyle/>
          <a:p>
            <a:pPr eaLnBrk="1" hangingPunct="1">
              <a:spcBef>
                <a:spcPct val="15000"/>
              </a:spcBef>
              <a:spcAft>
                <a:spcPct val="15000"/>
              </a:spcAft>
              <a:buFont typeface="Wingdings" panose="05000000000000000000" pitchFamily="2" charset="2"/>
              <a:buNone/>
            </a:pPr>
            <a:r>
              <a:rPr lang="zh-TW" altLang="en-US" sz="2200">
                <a:latin typeface="Times New Roman" panose="02020603050405020304" pitchFamily="18" charset="0"/>
                <a:ea typeface="標楷體" panose="03000509000000000000" pitchFamily="65" charset="-120"/>
              </a:rPr>
              <a:t>過去10年內(1999~2008)，健保醫療費用成長主要原因如下：</a:t>
            </a:r>
          </a:p>
          <a:p>
            <a:pPr eaLnBrk="1" hangingPunct="1">
              <a:spcBef>
                <a:spcPct val="15000"/>
              </a:spcBef>
              <a:spcAft>
                <a:spcPct val="15000"/>
              </a:spcAft>
              <a:buFont typeface="Wingdings" panose="05000000000000000000" pitchFamily="2" charset="2"/>
              <a:buChar char="v"/>
            </a:pPr>
            <a:r>
              <a:rPr lang="zh-TW" altLang="en-US" sz="2200">
                <a:latin typeface="Times New Roman" panose="02020603050405020304" pitchFamily="18" charset="0"/>
                <a:ea typeface="標楷體" panose="03000509000000000000" pitchFamily="65" charset="-120"/>
              </a:rPr>
              <a:t>65歲以上老年人口增加近50萬人，醫療費用增加788億元。</a:t>
            </a:r>
          </a:p>
          <a:p>
            <a:pPr eaLnBrk="1" hangingPunct="1">
              <a:spcBef>
                <a:spcPct val="15000"/>
              </a:spcBef>
              <a:spcAft>
                <a:spcPct val="15000"/>
              </a:spcAft>
              <a:buFont typeface="Wingdings" panose="05000000000000000000" pitchFamily="2" charset="2"/>
              <a:buChar char="v"/>
            </a:pPr>
            <a:r>
              <a:rPr lang="zh-TW" altLang="en-US" sz="2200">
                <a:latin typeface="Times New Roman" panose="02020603050405020304" pitchFamily="18" charset="0"/>
                <a:ea typeface="標楷體" panose="03000509000000000000" pitchFamily="65" charset="-120"/>
              </a:rPr>
              <a:t>重大傷病人數增加約1倍，已達79萬人，醫療費用增加760億元，例如</a:t>
            </a:r>
            <a:r>
              <a:rPr lang="en-US" altLang="zh-TW" sz="2200">
                <a:latin typeface="Times New Roman" panose="02020603050405020304" pitchFamily="18" charset="0"/>
                <a:ea typeface="標楷體" panose="03000509000000000000" pitchFamily="65" charset="-120"/>
              </a:rPr>
              <a:t>97</a:t>
            </a:r>
            <a:r>
              <a:rPr lang="zh-TW" altLang="en-US" sz="2200">
                <a:latin typeface="Times New Roman" panose="02020603050405020304" pitchFamily="18" charset="0"/>
                <a:ea typeface="標楷體" panose="03000509000000000000" pitchFamily="65" charset="-120"/>
              </a:rPr>
              <a:t>年洗腎病人花掉約</a:t>
            </a:r>
            <a:r>
              <a:rPr lang="en-US" altLang="zh-TW" sz="2200">
                <a:latin typeface="Times New Roman" panose="02020603050405020304" pitchFamily="18" charset="0"/>
                <a:ea typeface="標楷體" panose="03000509000000000000" pitchFamily="65" charset="-120"/>
              </a:rPr>
              <a:t>370</a:t>
            </a:r>
            <a:r>
              <a:rPr lang="zh-TW" altLang="en-US" sz="2200">
                <a:latin typeface="Times New Roman" panose="02020603050405020304" pitchFamily="18" charset="0"/>
                <a:ea typeface="標楷體" panose="03000509000000000000" pitchFamily="65" charset="-120"/>
              </a:rPr>
              <a:t> 億元。</a:t>
            </a:r>
          </a:p>
          <a:p>
            <a:pPr eaLnBrk="1" hangingPunct="1">
              <a:spcBef>
                <a:spcPct val="15000"/>
              </a:spcBef>
              <a:spcAft>
                <a:spcPct val="15000"/>
              </a:spcAft>
              <a:buFont typeface="Wingdings" panose="05000000000000000000" pitchFamily="2" charset="2"/>
              <a:buChar char="v"/>
            </a:pPr>
            <a:r>
              <a:rPr lang="zh-TW" altLang="en-US" sz="2200">
                <a:latin typeface="Times New Roman" panose="02020603050405020304" pitchFamily="18" charset="0"/>
                <a:ea typeface="標楷體" panose="03000509000000000000" pitchFamily="65" charset="-120"/>
              </a:rPr>
              <a:t>新藥引進及支付標準調整，已超過600億元，而</a:t>
            </a:r>
            <a:r>
              <a:rPr lang="en-US" altLang="zh-TW" sz="2200">
                <a:latin typeface="Times New Roman" panose="02020603050405020304" pitchFamily="18" charset="0"/>
                <a:ea typeface="標楷體" panose="03000509000000000000" pitchFamily="65" charset="-120"/>
              </a:rPr>
              <a:t>CT </a:t>
            </a:r>
            <a:r>
              <a:rPr lang="zh-TW" altLang="en-US" sz="2200">
                <a:latin typeface="Times New Roman" panose="02020603050405020304" pitchFamily="18" charset="0"/>
                <a:ea typeface="標楷體" panose="03000509000000000000" pitchFamily="65" charset="-120"/>
              </a:rPr>
              <a:t>、</a:t>
            </a:r>
            <a:r>
              <a:rPr lang="en-US" altLang="zh-TW" sz="2200">
                <a:latin typeface="Times New Roman" panose="02020603050405020304" pitchFamily="18" charset="0"/>
                <a:ea typeface="標楷體" panose="03000509000000000000" pitchFamily="65" charset="-120"/>
              </a:rPr>
              <a:t>MRI</a:t>
            </a:r>
            <a:r>
              <a:rPr lang="zh-TW" altLang="en-US" sz="2200">
                <a:latin typeface="Times New Roman" panose="02020603050405020304" pitchFamily="18" charset="0"/>
                <a:ea typeface="標楷體" panose="03000509000000000000" pitchFamily="65" charset="-120"/>
              </a:rPr>
              <a:t>等已成常規性檢查項目。</a:t>
            </a:r>
            <a:endParaRPr lang="en-US" altLang="zh-TW" sz="2200">
              <a:latin typeface="Times New Roman" panose="02020603050405020304" pitchFamily="18" charset="0"/>
              <a:ea typeface="標楷體" panose="03000509000000000000" pitchFamily="65" charset="-120"/>
            </a:endParaRPr>
          </a:p>
        </p:txBody>
      </p:sp>
      <p:graphicFrame>
        <p:nvGraphicFramePr>
          <p:cNvPr id="470020" name="Group 4">
            <a:extLst>
              <a:ext uri="{FF2B5EF4-FFF2-40B4-BE49-F238E27FC236}">
                <a16:creationId xmlns:a16="http://schemas.microsoft.com/office/drawing/2014/main" id="{9922A29C-7C0B-265A-9BE1-E63A0F6A2DD9}"/>
              </a:ext>
            </a:extLst>
          </p:cNvPr>
          <p:cNvGraphicFramePr>
            <a:graphicFrameLocks noGrp="1"/>
          </p:cNvGraphicFramePr>
          <p:nvPr/>
        </p:nvGraphicFramePr>
        <p:xfrm>
          <a:off x="914400" y="4229100"/>
          <a:ext cx="7315200" cy="2019300"/>
        </p:xfrm>
        <a:graphic>
          <a:graphicData uri="http://schemas.openxmlformats.org/drawingml/2006/table">
            <a:tbl>
              <a:tblPr/>
              <a:tblGrid>
                <a:gridCol w="4419600">
                  <a:extLst>
                    <a:ext uri="{9D8B030D-6E8A-4147-A177-3AD203B41FA5}">
                      <a16:colId xmlns:a16="http://schemas.microsoft.com/office/drawing/2014/main" val="20000"/>
                    </a:ext>
                  </a:extLst>
                </a:gridCol>
                <a:gridCol w="2895600">
                  <a:extLst>
                    <a:ext uri="{9D8B030D-6E8A-4147-A177-3AD203B41FA5}">
                      <a16:colId xmlns:a16="http://schemas.microsoft.com/office/drawing/2014/main" val="20001"/>
                    </a:ext>
                  </a:extLst>
                </a:gridCol>
              </a:tblGrid>
              <a:tr h="560917">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健保醫療費用成長主要原因</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BD"/>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過去10年增加金額</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BD"/>
                    </a:solidFill>
                  </a:tcPr>
                </a:tc>
                <a:extLst>
                  <a:ext uri="{0D108BD9-81ED-4DB2-BD59-A6C34878D82A}">
                    <a16:rowId xmlns:a16="http://schemas.microsoft.com/office/drawing/2014/main" val="10000"/>
                  </a:ext>
                </a:extLst>
              </a:tr>
              <a:tr h="486128">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65歲以上老年人口快速增加</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BD"/>
                    </a:solidFill>
                  </a:tcPr>
                </a:tc>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788億元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BD"/>
                    </a:solidFill>
                  </a:tcPr>
                </a:tc>
                <a:extLst>
                  <a:ext uri="{0D108BD9-81ED-4DB2-BD59-A6C34878D82A}">
                    <a16:rowId xmlns:a16="http://schemas.microsoft.com/office/drawing/2014/main" val="10001"/>
                  </a:ext>
                </a:extLst>
              </a:tr>
              <a:tr h="486128">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重大傷病範圍擴大及人數增加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BD"/>
                    </a:solidFill>
                  </a:tcPr>
                </a:tc>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760億元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BD"/>
                    </a:solidFill>
                  </a:tcPr>
                </a:tc>
                <a:extLst>
                  <a:ext uri="{0D108BD9-81ED-4DB2-BD59-A6C34878D82A}">
                    <a16:rowId xmlns:a16="http://schemas.microsoft.com/office/drawing/2014/main" val="10002"/>
                  </a:ext>
                </a:extLst>
              </a:tr>
              <a:tr h="486128">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高科技醫療之導入</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BD"/>
                    </a:solidFill>
                  </a:tcPr>
                </a:tc>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600億元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BD"/>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Rectangle 6">
            <a:extLst>
              <a:ext uri="{FF2B5EF4-FFF2-40B4-BE49-F238E27FC236}">
                <a16:creationId xmlns:a16="http://schemas.microsoft.com/office/drawing/2014/main" id="{EA165D2E-C412-7083-CECD-E81AB8A54899}"/>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6D2CA890-EF29-4DD8-AFC4-9C064C4B3237}" type="slidenum">
              <a:rPr lang="en-US" altLang="zh-TW" sz="1400">
                <a:ea typeface="新細明體" panose="02020500000000000000" pitchFamily="18" charset="-120"/>
              </a:rPr>
              <a:pPr>
                <a:spcBef>
                  <a:spcPct val="0"/>
                </a:spcBef>
                <a:buFontTx/>
                <a:buNone/>
              </a:pPr>
              <a:t>17</a:t>
            </a:fld>
            <a:endParaRPr lang="en-US" altLang="zh-TW" sz="1400">
              <a:ea typeface="新細明體" panose="02020500000000000000" pitchFamily="18" charset="-120"/>
            </a:endParaRPr>
          </a:p>
        </p:txBody>
      </p:sp>
      <p:sp>
        <p:nvSpPr>
          <p:cNvPr id="33795" name="Rectangle 2">
            <a:extLst>
              <a:ext uri="{FF2B5EF4-FFF2-40B4-BE49-F238E27FC236}">
                <a16:creationId xmlns:a16="http://schemas.microsoft.com/office/drawing/2014/main" id="{48CEB243-6FE1-96CD-2182-986BCA37ABEA}"/>
              </a:ext>
            </a:extLst>
          </p:cNvPr>
          <p:cNvSpPr>
            <a:spLocks noGrp="1" noChangeArrowheads="1"/>
          </p:cNvSpPr>
          <p:nvPr>
            <p:ph type="title"/>
          </p:nvPr>
        </p:nvSpPr>
        <p:spPr>
          <a:xfrm>
            <a:off x="685800" y="414338"/>
            <a:ext cx="7772400" cy="1143000"/>
          </a:xfrm>
        </p:spPr>
        <p:txBody>
          <a:bodyPr/>
          <a:lstStyle/>
          <a:p>
            <a:r>
              <a:rPr lang="zh-TW" altLang="en-US">
                <a:latin typeface="標楷體" panose="03000509000000000000" pitchFamily="65" charset="-120"/>
                <a:ea typeface="標楷體" panose="03000509000000000000" pitchFamily="65" charset="-120"/>
              </a:rPr>
              <a:t>人口老化</a:t>
            </a:r>
          </a:p>
        </p:txBody>
      </p:sp>
      <p:pic>
        <p:nvPicPr>
          <p:cNvPr id="33796" name="Picture 3" descr="chart2">
            <a:extLst>
              <a:ext uri="{FF2B5EF4-FFF2-40B4-BE49-F238E27FC236}">
                <a16:creationId xmlns:a16="http://schemas.microsoft.com/office/drawing/2014/main" id="{BC9D7387-86B9-6901-76C9-A2B0236C2223}"/>
              </a:ext>
            </a:extLst>
          </p:cNvPr>
          <p:cNvPicPr>
            <a:picLocks noChangeAspect="1" noChangeArrowheads="1"/>
          </p:cNvPicPr>
          <p:nvPr/>
        </p:nvPicPr>
        <p:blipFill>
          <a:blip r:embed="rId3">
            <a:clrChange>
              <a:clrFrom>
                <a:srgbClr val="F8F8F8"/>
              </a:clrFrom>
              <a:clrTo>
                <a:srgbClr val="F8F8F8">
                  <a:alpha val="0"/>
                </a:srgbClr>
              </a:clrTo>
            </a:clrChange>
            <a:extLst>
              <a:ext uri="{28A0092B-C50C-407E-A947-70E740481C1C}">
                <a14:useLocalDpi xmlns:a14="http://schemas.microsoft.com/office/drawing/2010/main" val="0"/>
              </a:ext>
            </a:extLst>
          </a:blip>
          <a:srcRect l="447" t="3973" r="990" b="2161"/>
          <a:stretch>
            <a:fillRect/>
          </a:stretch>
        </p:blipFill>
        <p:spPr bwMode="auto">
          <a:xfrm>
            <a:off x="522288" y="2033588"/>
            <a:ext cx="8054975" cy="4275137"/>
          </a:xfrm>
          <a:prstGeom prst="rect">
            <a:avLst/>
          </a:prstGeom>
          <a:solidFill>
            <a:srgbClr val="D9F1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3797" name="標題 1">
            <a:extLst>
              <a:ext uri="{FF2B5EF4-FFF2-40B4-BE49-F238E27FC236}">
                <a16:creationId xmlns:a16="http://schemas.microsoft.com/office/drawing/2014/main" id="{39E34962-6D14-EAA6-7729-80219B11C71A}"/>
              </a:ext>
            </a:extLst>
          </p:cNvPr>
          <p:cNvSpPr txBox="1">
            <a:spLocks/>
          </p:cNvSpPr>
          <p:nvPr/>
        </p:nvSpPr>
        <p:spPr bwMode="auto">
          <a:xfrm>
            <a:off x="2614613" y="1449388"/>
            <a:ext cx="391477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a:spcBef>
                <a:spcPct val="0"/>
              </a:spcBef>
              <a:buFontTx/>
              <a:buNone/>
            </a:pPr>
            <a:r>
              <a:rPr lang="en-US" altLang="zh-TW" sz="2400" b="0">
                <a:latin typeface="標楷體" panose="03000509000000000000" pitchFamily="65" charset="-120"/>
                <a:ea typeface="標楷體" panose="03000509000000000000" pitchFamily="65" charset="-120"/>
              </a:rPr>
              <a:t>65</a:t>
            </a:r>
            <a:r>
              <a:rPr lang="zh-TW" altLang="en-US" sz="2400" b="0">
                <a:latin typeface="標楷體" panose="03000509000000000000" pitchFamily="65" charset="-120"/>
                <a:ea typeface="標楷體" panose="03000509000000000000" pitchFamily="65" charset="-120"/>
              </a:rPr>
              <a:t>歲以上人數及費用占率</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Rectangle 6">
            <a:extLst>
              <a:ext uri="{FF2B5EF4-FFF2-40B4-BE49-F238E27FC236}">
                <a16:creationId xmlns:a16="http://schemas.microsoft.com/office/drawing/2014/main" id="{6332D16A-EAC4-2B0E-6332-CC2B0DE7C58C}"/>
              </a:ext>
            </a:extLst>
          </p:cNvPr>
          <p:cNvSpPr>
            <a:spLocks noGrp="1" noChangeArrowheads="1"/>
          </p:cNvSpPr>
          <p:nvPr>
            <p:ph type="sldNum" sz="quarter" idx="12"/>
          </p:nvPr>
        </p:nvSpPr>
        <p:spPr>
          <a:xfrm>
            <a:off x="6794500" y="62293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7539924C-0196-4809-B1C9-5E3892C70249}" type="slidenum">
              <a:rPr lang="en-US" altLang="zh-TW" sz="1400">
                <a:ea typeface="新細明體" panose="02020500000000000000" pitchFamily="18" charset="-120"/>
              </a:rPr>
              <a:pPr>
                <a:spcBef>
                  <a:spcPct val="0"/>
                </a:spcBef>
                <a:buFontTx/>
                <a:buNone/>
              </a:pPr>
              <a:t>18</a:t>
            </a:fld>
            <a:endParaRPr lang="en-US" altLang="zh-TW" sz="1400">
              <a:ea typeface="新細明體" panose="02020500000000000000" pitchFamily="18" charset="-120"/>
            </a:endParaRPr>
          </a:p>
        </p:txBody>
      </p:sp>
      <p:sp>
        <p:nvSpPr>
          <p:cNvPr id="35843" name="Rectangle 2">
            <a:extLst>
              <a:ext uri="{FF2B5EF4-FFF2-40B4-BE49-F238E27FC236}">
                <a16:creationId xmlns:a16="http://schemas.microsoft.com/office/drawing/2014/main" id="{8FA76AE8-C08C-2108-E611-8D0515643B29}"/>
              </a:ext>
            </a:extLst>
          </p:cNvPr>
          <p:cNvSpPr>
            <a:spLocks noChangeArrowheads="1"/>
          </p:cNvSpPr>
          <p:nvPr/>
        </p:nvSpPr>
        <p:spPr bwMode="auto">
          <a:xfrm>
            <a:off x="5110163" y="3878263"/>
            <a:ext cx="3511550" cy="2790825"/>
          </a:xfrm>
          <a:prstGeom prst="rect">
            <a:avLst/>
          </a:prstGeom>
          <a:solidFill>
            <a:srgbClr val="CCFFCC">
              <a:alpha val="89803"/>
            </a:srgbClr>
          </a:solidFill>
          <a:ln>
            <a:noFill/>
          </a:ln>
          <a:effectLst>
            <a:outerShdw dist="107763" dir="8100000" algn="ctr" rotWithShape="0">
              <a:schemeClr val="bg2">
                <a:alpha val="50000"/>
              </a:schemeClr>
            </a:outerShdw>
          </a:effectLst>
          <a:extLst>
            <a:ext uri="{91240B29-F687-4F45-9708-019B960494DF}">
              <a14:hiddenLine xmlns:a14="http://schemas.microsoft.com/office/drawing/2010/main" w="9525" algn="ctr">
                <a:solidFill>
                  <a:srgbClr val="000000"/>
                </a:solidFill>
                <a:miter lim="800000"/>
                <a:headEnd/>
                <a:tailEnd/>
              </a14:hiddenLine>
            </a:ext>
          </a:extLst>
        </p:spPr>
        <p:txBody>
          <a:bodyPr vert="eaVert" wrap="none" anchor="ctr">
            <a:spAutoFit/>
          </a:bodyPr>
          <a:lstStyle>
            <a:lvl1pPr>
              <a:spcBef>
                <a:spcPct val="50000"/>
              </a:spcBef>
              <a:defRPr kumimoji="1" sz="5400" b="1">
                <a:solidFill>
                  <a:schemeClr val="tx1"/>
                </a:solidFill>
                <a:latin typeface="Arial" panose="020B0604020202020204" pitchFamily="34" charset="0"/>
                <a:ea typeface="華康中圓體" pitchFamily="49" charset="-120"/>
              </a:defRPr>
            </a:lvl1pPr>
            <a:lvl2pPr marL="742950" indent="-285750">
              <a:spcBef>
                <a:spcPct val="50000"/>
              </a:spcBef>
              <a:defRPr kumimoji="1" sz="5400" b="1">
                <a:solidFill>
                  <a:schemeClr val="tx1"/>
                </a:solidFill>
                <a:latin typeface="Arial" panose="020B0604020202020204" pitchFamily="34" charset="0"/>
                <a:ea typeface="華康中圓體" pitchFamily="49" charset="-120"/>
              </a:defRPr>
            </a:lvl2pPr>
            <a:lvl3pPr marL="1143000" indent="-228600">
              <a:spcBef>
                <a:spcPct val="50000"/>
              </a:spcBef>
              <a:defRPr kumimoji="1" sz="5400" b="1">
                <a:solidFill>
                  <a:schemeClr val="tx1"/>
                </a:solidFill>
                <a:latin typeface="Arial" panose="020B0604020202020204" pitchFamily="34" charset="0"/>
                <a:ea typeface="華康中圓體" pitchFamily="49" charset="-120"/>
              </a:defRPr>
            </a:lvl3pPr>
            <a:lvl4pPr marL="1600200" indent="-228600">
              <a:spcBef>
                <a:spcPct val="50000"/>
              </a:spcBef>
              <a:defRPr kumimoji="1" sz="5400" b="1">
                <a:solidFill>
                  <a:schemeClr val="tx1"/>
                </a:solidFill>
                <a:latin typeface="Arial" panose="020B0604020202020204" pitchFamily="34" charset="0"/>
                <a:ea typeface="華康中圓體" pitchFamily="49" charset="-120"/>
              </a:defRPr>
            </a:lvl4pPr>
            <a:lvl5pPr marL="2057400" indent="-228600">
              <a:spcBef>
                <a:spcPct val="50000"/>
              </a:spcBef>
              <a:defRPr kumimoji="1" sz="5400" b="1">
                <a:solidFill>
                  <a:schemeClr val="tx1"/>
                </a:solidFill>
                <a:latin typeface="Arial" panose="020B0604020202020204" pitchFamily="34" charset="0"/>
                <a:ea typeface="華康中圓體" pitchFamily="49" charset="-120"/>
              </a:defRPr>
            </a:lvl5pPr>
            <a:lvl6pPr marL="25146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6pPr>
            <a:lvl7pPr marL="29718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7pPr>
            <a:lvl8pPr marL="34290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8pPr>
            <a:lvl9pPr marL="38862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9pPr>
          </a:lstStyle>
          <a:p>
            <a:pPr eaLnBrk="1" hangingPunct="1"/>
            <a:endParaRPr lang="zh-TW" altLang="en-US"/>
          </a:p>
        </p:txBody>
      </p:sp>
      <p:sp>
        <p:nvSpPr>
          <p:cNvPr id="35844" name="AutoShape 3">
            <a:extLst>
              <a:ext uri="{FF2B5EF4-FFF2-40B4-BE49-F238E27FC236}">
                <a16:creationId xmlns:a16="http://schemas.microsoft.com/office/drawing/2014/main" id="{1141C1C7-452C-DE1B-6DE5-937884192A8D}"/>
              </a:ext>
            </a:extLst>
          </p:cNvPr>
          <p:cNvSpPr>
            <a:spLocks/>
          </p:cNvSpPr>
          <p:nvPr/>
        </p:nvSpPr>
        <p:spPr bwMode="auto">
          <a:xfrm>
            <a:off x="746125" y="4149725"/>
            <a:ext cx="3465513" cy="1798638"/>
          </a:xfrm>
          <a:prstGeom prst="accentBorderCallout2">
            <a:avLst>
              <a:gd name="adj1" fmla="val 6356"/>
              <a:gd name="adj2" fmla="val 102199"/>
              <a:gd name="adj3" fmla="val 6356"/>
              <a:gd name="adj4" fmla="val 112870"/>
              <a:gd name="adj5" fmla="val -38394"/>
              <a:gd name="adj6" fmla="val 124005"/>
            </a:avLst>
          </a:prstGeom>
          <a:solidFill>
            <a:srgbClr val="CCFFFF"/>
          </a:solidFill>
          <a:ln w="9525" algn="ctr">
            <a:solidFill>
              <a:schemeClr val="tx1"/>
            </a:solidFill>
            <a:miter lim="800000"/>
            <a:headEnd/>
            <a:tailEnd/>
          </a:ln>
        </p:spPr>
        <p:txBody>
          <a:bodyPr vert="eaVert"/>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endParaRPr lang="zh-TW" altLang="en-US" sz="5400"/>
          </a:p>
        </p:txBody>
      </p:sp>
      <p:sp>
        <p:nvSpPr>
          <p:cNvPr id="35845" name="Rectangle 4">
            <a:extLst>
              <a:ext uri="{FF2B5EF4-FFF2-40B4-BE49-F238E27FC236}">
                <a16:creationId xmlns:a16="http://schemas.microsoft.com/office/drawing/2014/main" id="{282E60F3-9451-93A8-AAFD-C92218854B93}"/>
              </a:ext>
            </a:extLst>
          </p:cNvPr>
          <p:cNvSpPr>
            <a:spLocks noGrp="1" noChangeArrowheads="1"/>
          </p:cNvSpPr>
          <p:nvPr>
            <p:ph type="title"/>
          </p:nvPr>
        </p:nvSpPr>
        <p:spPr/>
        <p:txBody>
          <a:bodyPr/>
          <a:lstStyle/>
          <a:p>
            <a:r>
              <a:rPr lang="zh-TW" altLang="en-US">
                <a:latin typeface="標楷體" panose="03000509000000000000" pitchFamily="65" charset="-120"/>
                <a:ea typeface="標楷體" panose="03000509000000000000" pitchFamily="65" charset="-120"/>
              </a:rPr>
              <a:t>人口急速老化，財務壓力遽增</a:t>
            </a:r>
          </a:p>
        </p:txBody>
      </p:sp>
      <p:graphicFrame>
        <p:nvGraphicFramePr>
          <p:cNvPr id="474117" name="Group 5">
            <a:extLst>
              <a:ext uri="{FF2B5EF4-FFF2-40B4-BE49-F238E27FC236}">
                <a16:creationId xmlns:a16="http://schemas.microsoft.com/office/drawing/2014/main" id="{844927D7-7D6E-1368-72D1-98687A470346}"/>
              </a:ext>
            </a:extLst>
          </p:cNvPr>
          <p:cNvGraphicFramePr>
            <a:graphicFrameLocks noGrp="1"/>
          </p:cNvGraphicFramePr>
          <p:nvPr>
            <p:ph sz="half" idx="1"/>
          </p:nvPr>
        </p:nvGraphicFramePr>
        <p:xfrm>
          <a:off x="611188" y="1706563"/>
          <a:ext cx="8056562" cy="1935162"/>
        </p:xfrm>
        <a:graphic>
          <a:graphicData uri="http://schemas.openxmlformats.org/drawingml/2006/table">
            <a:tbl>
              <a:tblPr/>
              <a:tblGrid>
                <a:gridCol w="3625850">
                  <a:extLst>
                    <a:ext uri="{9D8B030D-6E8A-4147-A177-3AD203B41FA5}">
                      <a16:colId xmlns:a16="http://schemas.microsoft.com/office/drawing/2014/main" val="20000"/>
                    </a:ext>
                  </a:extLst>
                </a:gridCol>
                <a:gridCol w="1460500">
                  <a:extLst>
                    <a:ext uri="{9D8B030D-6E8A-4147-A177-3AD203B41FA5}">
                      <a16:colId xmlns:a16="http://schemas.microsoft.com/office/drawing/2014/main" val="20001"/>
                    </a:ext>
                  </a:extLst>
                </a:gridCol>
                <a:gridCol w="1598612">
                  <a:extLst>
                    <a:ext uri="{9D8B030D-6E8A-4147-A177-3AD203B41FA5}">
                      <a16:colId xmlns:a16="http://schemas.microsoft.com/office/drawing/2014/main" val="20002"/>
                    </a:ext>
                  </a:extLst>
                </a:gridCol>
                <a:gridCol w="1371600">
                  <a:extLst>
                    <a:ext uri="{9D8B030D-6E8A-4147-A177-3AD203B41FA5}">
                      <a16:colId xmlns:a16="http://schemas.microsoft.com/office/drawing/2014/main" val="20003"/>
                    </a:ext>
                  </a:extLst>
                </a:gridCol>
              </a:tblGrid>
              <a:tr h="549275">
                <a:tc>
                  <a:txBody>
                    <a:bodyPr/>
                    <a:lstStyle/>
                    <a:p>
                      <a:pPr marL="342900" marR="0" lvl="0" indent="-342900" algn="l" defTabSz="914400" rtl="0" eaLnBrk="0" fontAlgn="ctr" latinLnBrk="0" hangingPunct="0">
                        <a:lnSpc>
                          <a:spcPct val="100000"/>
                        </a:lnSpc>
                        <a:spcBef>
                          <a:spcPct val="0"/>
                        </a:spcBef>
                        <a:spcAft>
                          <a:spcPct val="0"/>
                        </a:spcAft>
                        <a:buClrTx/>
                        <a:buSzTx/>
                        <a:buFontTx/>
                        <a:buNone/>
                        <a:tabLst/>
                      </a:pPr>
                      <a:r>
                        <a:rPr kumimoji="1" lang="zh-TW" altLang="en-US" sz="2000" b="0" i="0" u="none" strike="noStrike" cap="none" normalizeH="0" baseline="0">
                          <a:ln>
                            <a:noFill/>
                          </a:ln>
                          <a:solidFill>
                            <a:schemeClr val="tx1"/>
                          </a:solidFill>
                          <a:effectLst/>
                          <a:latin typeface="標楷體" pitchFamily="65" charset="-120"/>
                          <a:ea typeface="標楷體" pitchFamily="65" charset="-120"/>
                        </a:rPr>
                        <a:t>　</a:t>
                      </a:r>
                      <a:endParaRPr kumimoji="1" lang="zh-TW" altLang="en-US"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0" marB="46800" anchor="ctr" horzOverflow="overflow">
                    <a:lnL cap="flat">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2000" b="1" i="0" u="none" strike="noStrike" cap="none" normalizeH="0" baseline="0">
                          <a:ln>
                            <a:noFill/>
                          </a:ln>
                          <a:solidFill>
                            <a:schemeClr val="tx1"/>
                          </a:solidFill>
                          <a:effectLst/>
                          <a:latin typeface="標楷體" pitchFamily="65" charset="-120"/>
                          <a:ea typeface="標楷體" pitchFamily="65" charset="-120"/>
                        </a:rPr>
                        <a:t>≧</a:t>
                      </a:r>
                      <a:r>
                        <a:rPr kumimoji="1" lang="en-US" altLang="zh-TW" sz="2000" b="1" i="0" u="none" strike="noStrike" cap="none" normalizeH="0" baseline="0">
                          <a:ln>
                            <a:noFill/>
                          </a:ln>
                          <a:solidFill>
                            <a:schemeClr val="tx1"/>
                          </a:solidFill>
                          <a:effectLst/>
                          <a:latin typeface="標楷體" pitchFamily="65" charset="-120"/>
                          <a:ea typeface="標楷體" pitchFamily="65" charset="-120"/>
                        </a:rPr>
                        <a:t>65</a:t>
                      </a:r>
                      <a:r>
                        <a:rPr kumimoji="1" lang="zh-TW" altLang="en-US" sz="2000" b="1" i="0" u="none" strike="noStrike" cap="none" normalizeH="0" baseline="0">
                          <a:ln>
                            <a:noFill/>
                          </a:ln>
                          <a:solidFill>
                            <a:schemeClr val="tx1"/>
                          </a:solidFill>
                          <a:effectLst/>
                          <a:latin typeface="標楷體" pitchFamily="65" charset="-120"/>
                          <a:ea typeface="標楷體" pitchFamily="65" charset="-120"/>
                        </a:rPr>
                        <a:t>歲</a:t>
                      </a:r>
                    </a:p>
                  </a:txBody>
                  <a:tcPr marL="90000" marR="90000" marT="46800" marB="46800" anchor="ctr"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2000" b="1" i="0" u="none" strike="noStrike" cap="none" normalizeH="0" baseline="0">
                          <a:ln>
                            <a:noFill/>
                          </a:ln>
                          <a:solidFill>
                            <a:schemeClr val="tx1"/>
                          </a:solidFill>
                          <a:effectLst/>
                          <a:latin typeface="標楷體" pitchFamily="65" charset="-120"/>
                          <a:ea typeface="標楷體" pitchFamily="65" charset="-120"/>
                        </a:rPr>
                        <a:t>＜</a:t>
                      </a:r>
                      <a:r>
                        <a:rPr kumimoji="1" lang="en-US" altLang="zh-TW" sz="2000" b="1" i="0" u="none" strike="noStrike" cap="none" normalizeH="0" baseline="0">
                          <a:ln>
                            <a:noFill/>
                          </a:ln>
                          <a:solidFill>
                            <a:schemeClr val="tx1"/>
                          </a:solidFill>
                          <a:effectLst/>
                          <a:latin typeface="標楷體" pitchFamily="65" charset="-120"/>
                          <a:ea typeface="標楷體" pitchFamily="65" charset="-120"/>
                        </a:rPr>
                        <a:t>65</a:t>
                      </a:r>
                      <a:r>
                        <a:rPr kumimoji="1" lang="zh-TW" altLang="en-US" sz="2000" b="1" i="0" u="none" strike="noStrike" cap="none" normalizeH="0" baseline="0">
                          <a:ln>
                            <a:noFill/>
                          </a:ln>
                          <a:solidFill>
                            <a:schemeClr val="tx1"/>
                          </a:solidFill>
                          <a:effectLst/>
                          <a:latin typeface="標楷體" pitchFamily="65" charset="-120"/>
                          <a:ea typeface="標楷體" pitchFamily="65" charset="-120"/>
                        </a:rPr>
                        <a:t>歲以下</a:t>
                      </a:r>
                    </a:p>
                  </a:txBody>
                  <a:tcPr marL="90000" marR="90000" marT="46800" marB="46800" anchor="ctr"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2000" b="1" i="0" u="none" strike="noStrike" cap="none" normalizeH="0" baseline="0">
                          <a:ln>
                            <a:noFill/>
                          </a:ln>
                          <a:solidFill>
                            <a:schemeClr val="tx1"/>
                          </a:solidFill>
                          <a:effectLst/>
                          <a:latin typeface="標楷體" pitchFamily="65" charset="-120"/>
                          <a:ea typeface="標楷體" pitchFamily="65" charset="-120"/>
                        </a:rPr>
                        <a:t>合計</a:t>
                      </a:r>
                    </a:p>
                  </a:txBody>
                  <a:tcPr marL="90000" marR="90000" marT="46800" marB="46800" anchor="ctr" horzOverflow="overflow">
                    <a:lnL>
                      <a:noFill/>
                    </a:lnL>
                    <a:lnR cap="flat">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50000"/>
                      </a:srgbClr>
                    </a:solidFill>
                  </a:tcPr>
                </a:tc>
                <a:extLst>
                  <a:ext uri="{0D108BD9-81ED-4DB2-BD59-A6C34878D82A}">
                    <a16:rowId xmlns:a16="http://schemas.microsoft.com/office/drawing/2014/main" val="10000"/>
                  </a:ext>
                </a:extLst>
              </a:tr>
              <a:tr h="449263">
                <a:tc>
                  <a:txBody>
                    <a:bodyPr/>
                    <a:lstStyle/>
                    <a:p>
                      <a:pPr marL="342900" marR="0" lvl="0" indent="-342900" algn="l" defTabSz="914400" rtl="0" eaLnBrk="0" fontAlgn="ctr" latinLnBrk="0" hangingPunct="0">
                        <a:lnSpc>
                          <a:spcPct val="100000"/>
                        </a:lnSpc>
                        <a:spcBef>
                          <a:spcPct val="0"/>
                        </a:spcBef>
                        <a:spcAft>
                          <a:spcPct val="0"/>
                        </a:spcAft>
                        <a:buClrTx/>
                        <a:buSzTx/>
                        <a:buFontTx/>
                        <a:buNone/>
                        <a:tabLst/>
                      </a:pPr>
                      <a:r>
                        <a:rPr kumimoji="1" lang="zh-TW" altLang="en-US" sz="2000" b="0" i="0" u="none" strike="noStrike" cap="none" normalizeH="0" baseline="0">
                          <a:ln>
                            <a:noFill/>
                          </a:ln>
                          <a:solidFill>
                            <a:schemeClr val="tx1"/>
                          </a:solidFill>
                          <a:effectLst/>
                          <a:latin typeface="標楷體" pitchFamily="65" charset="-120"/>
                          <a:ea typeface="標楷體" pitchFamily="65" charset="-120"/>
                        </a:rPr>
                        <a:t>每年增加人數</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(90~97</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年平均</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0" marB="46800" anchor="ctr" horzOverflow="overflow">
                    <a:lnL cap="flat">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1" i="0" u="none" strike="noStrike" cap="none" normalizeH="0" baseline="0">
                          <a:ln>
                            <a:noFill/>
                          </a:ln>
                          <a:solidFill>
                            <a:srgbClr val="0033CC"/>
                          </a:solidFill>
                          <a:effectLst/>
                          <a:latin typeface="標楷體" pitchFamily="65" charset="-120"/>
                          <a:ea typeface="標楷體" pitchFamily="65" charset="-120"/>
                        </a:rPr>
                        <a:t>6</a:t>
                      </a:r>
                      <a:r>
                        <a:rPr kumimoji="1" lang="zh-TW" altLang="en-US" sz="2000" b="1" i="0" u="none" strike="noStrike" cap="none" normalizeH="0" baseline="0">
                          <a:ln>
                            <a:noFill/>
                          </a:ln>
                          <a:solidFill>
                            <a:srgbClr val="0033CC"/>
                          </a:solidFill>
                          <a:effectLst/>
                          <a:latin typeface="標楷體" pitchFamily="65" charset="-120"/>
                          <a:ea typeface="標楷體" pitchFamily="65" charset="-120"/>
                        </a:rPr>
                        <a:t>萬人</a:t>
                      </a:r>
                    </a:p>
                  </a:txBody>
                  <a:tcPr marL="90000" marR="90000" marT="46800" marB="4680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12</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萬人</a:t>
                      </a:r>
                      <a:endParaRPr kumimoji="1" lang="zh-TW" altLang="en-US"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0" marB="4680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18</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萬人</a:t>
                      </a:r>
                      <a:endParaRPr kumimoji="1" lang="zh-TW" altLang="en-US"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0" marB="46800" anchor="ctr" horzOverflow="overflow">
                    <a:lnL>
                      <a:noFill/>
                    </a:lnL>
                    <a:lnR cap="flat">
                      <a:noFill/>
                    </a:lnR>
                    <a:lnT w="12700" cap="flat" cmpd="sng" algn="ctr">
                      <a:solidFill>
                        <a:srgbClr val="000000"/>
                      </a:solidFill>
                      <a:prstDash val="solid"/>
                      <a:round/>
                      <a:headEnd type="none" w="med" len="med"/>
                      <a:tailEnd type="none" w="med" len="med"/>
                    </a:lnT>
                    <a:lnB>
                      <a:noFill/>
                    </a:lnB>
                    <a:lnTlToBr>
                      <a:noFill/>
                    </a:lnTlToBr>
                    <a:lnBlToTr>
                      <a:noFill/>
                    </a:lnBlToTr>
                    <a:solidFill>
                      <a:srgbClr val="FFFF99">
                        <a:alpha val="50000"/>
                      </a:srgbClr>
                    </a:solidFill>
                  </a:tcPr>
                </a:tc>
                <a:extLst>
                  <a:ext uri="{0D108BD9-81ED-4DB2-BD59-A6C34878D82A}">
                    <a16:rowId xmlns:a16="http://schemas.microsoft.com/office/drawing/2014/main" val="10001"/>
                  </a:ext>
                </a:extLst>
              </a:tr>
              <a:tr h="450850">
                <a:tc>
                  <a:txBody>
                    <a:bodyPr/>
                    <a:lstStyle/>
                    <a:p>
                      <a:pPr marL="342900" marR="0" lvl="0" indent="-342900" algn="l" defTabSz="914400" rtl="0" eaLnBrk="0" fontAlgn="ctr" latinLnBrk="0" hangingPunct="0">
                        <a:lnSpc>
                          <a:spcPct val="100000"/>
                        </a:lnSpc>
                        <a:spcBef>
                          <a:spcPct val="0"/>
                        </a:spcBef>
                        <a:spcAft>
                          <a:spcPct val="0"/>
                        </a:spcAft>
                        <a:buClrTx/>
                        <a:buSzTx/>
                        <a:buFontTx/>
                        <a:buNone/>
                        <a:tabLst/>
                      </a:pPr>
                      <a:r>
                        <a:rPr kumimoji="1" lang="zh-TW" altLang="en-US" sz="2000" b="0" i="0" u="none" strike="noStrike" cap="none" normalizeH="0" baseline="0">
                          <a:ln>
                            <a:noFill/>
                          </a:ln>
                          <a:solidFill>
                            <a:schemeClr val="tx1"/>
                          </a:solidFill>
                          <a:effectLst/>
                          <a:latin typeface="標楷體" pitchFamily="65" charset="-120"/>
                          <a:ea typeface="標楷體" pitchFamily="65" charset="-120"/>
                        </a:rPr>
                        <a:t>人數成長率</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(90~97</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年平均</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0" marB="46800" anchor="ctr" horzOverflow="overflow">
                    <a:lnL cap="flat">
                      <a:noFill/>
                    </a:lnL>
                    <a:lnR>
                      <a:noFill/>
                    </a:lnR>
                    <a:lnT>
                      <a:noFill/>
                    </a:lnT>
                    <a:lnB>
                      <a:noFill/>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2.84%</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0" marB="46800" anchor="ctr" horzOverflow="overflow">
                    <a:lnL>
                      <a:noFill/>
                    </a:lnL>
                    <a:lnR>
                      <a:noFill/>
                    </a:lnR>
                    <a:lnT>
                      <a:noFill/>
                    </a:lnT>
                    <a:lnB>
                      <a:noFill/>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0.60%</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0" marB="46800" anchor="ctr" horzOverflow="overflow">
                    <a:lnL>
                      <a:noFill/>
                    </a:lnL>
                    <a:lnR>
                      <a:noFill/>
                    </a:lnR>
                    <a:lnT>
                      <a:noFill/>
                    </a:lnT>
                    <a:lnB>
                      <a:noFill/>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0.81%</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0" marB="46800" anchor="ctr" horzOverflow="overflow">
                    <a:lnL>
                      <a:noFill/>
                    </a:lnL>
                    <a:lnR cap="flat">
                      <a:noFill/>
                    </a:lnR>
                    <a:lnT>
                      <a:noFill/>
                    </a:lnT>
                    <a:lnB>
                      <a:noFill/>
                    </a:lnB>
                    <a:lnTlToBr>
                      <a:noFill/>
                    </a:lnTlToBr>
                    <a:lnBlToTr>
                      <a:noFill/>
                    </a:lnBlToTr>
                    <a:solidFill>
                      <a:srgbClr val="FFFF99">
                        <a:alpha val="50000"/>
                      </a:srgbClr>
                    </a:solidFill>
                  </a:tcPr>
                </a:tc>
                <a:extLst>
                  <a:ext uri="{0D108BD9-81ED-4DB2-BD59-A6C34878D82A}">
                    <a16:rowId xmlns:a16="http://schemas.microsoft.com/office/drawing/2014/main" val="10002"/>
                  </a:ext>
                </a:extLst>
              </a:tr>
              <a:tr h="485775">
                <a:tc>
                  <a:txBody>
                    <a:bodyPr/>
                    <a:lstStyle/>
                    <a:p>
                      <a:pPr marL="342900" marR="0" lvl="0" indent="-342900" algn="l"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97</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年平均每人費用</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點</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0" marB="46800" anchor="ctr" horzOverflow="overflow">
                    <a:lnL cap="flat">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1" i="0" u="none" strike="noStrike" cap="none" normalizeH="0" baseline="0">
                          <a:ln>
                            <a:noFill/>
                          </a:ln>
                          <a:solidFill>
                            <a:srgbClr val="FF3300"/>
                          </a:solidFill>
                          <a:effectLst/>
                          <a:latin typeface="標楷體" pitchFamily="65" charset="-120"/>
                          <a:ea typeface="標楷體" pitchFamily="65" charset="-120"/>
                        </a:rPr>
                        <a:t>71,810</a:t>
                      </a:r>
                    </a:p>
                  </a:txBody>
                  <a:tcPr marL="90000" marR="90000" marT="46800" marB="4680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15,643</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0" marB="4680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99">
                        <a:alpha val="50000"/>
                      </a:srgbClr>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dirty="0">
                          <a:ln>
                            <a:noFill/>
                          </a:ln>
                          <a:solidFill>
                            <a:schemeClr val="tx1"/>
                          </a:solidFill>
                          <a:effectLst/>
                          <a:latin typeface="標楷體" pitchFamily="65" charset="-120"/>
                          <a:ea typeface="標楷體" pitchFamily="65" charset="-120"/>
                        </a:rPr>
                        <a:t>21,412</a:t>
                      </a:r>
                      <a:endParaRPr kumimoji="1" lang="en-US" altLang="zh-TW" sz="2000" b="1" i="0" u="none" strike="noStrike" cap="none" normalizeH="0" baseline="0" dirty="0">
                        <a:ln>
                          <a:noFill/>
                        </a:ln>
                        <a:solidFill>
                          <a:schemeClr val="tx1"/>
                        </a:solidFill>
                        <a:effectLst/>
                        <a:latin typeface="標楷體" pitchFamily="65" charset="-120"/>
                        <a:ea typeface="標楷體" pitchFamily="65" charset="-120"/>
                      </a:endParaRPr>
                    </a:p>
                  </a:txBody>
                  <a:tcPr marL="90000" marR="90000" marT="46800" marB="46800" anchor="ctr" horzOverflow="overflow">
                    <a:lnL>
                      <a:noFill/>
                    </a:lnL>
                    <a:lnR cap="flat">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99">
                        <a:alpha val="50000"/>
                      </a:srgbClr>
                    </a:solidFill>
                  </a:tcPr>
                </a:tc>
                <a:extLst>
                  <a:ext uri="{0D108BD9-81ED-4DB2-BD59-A6C34878D82A}">
                    <a16:rowId xmlns:a16="http://schemas.microsoft.com/office/drawing/2014/main" val="10003"/>
                  </a:ext>
                </a:extLst>
              </a:tr>
            </a:tbl>
          </a:graphicData>
        </a:graphic>
      </p:graphicFrame>
      <p:sp>
        <p:nvSpPr>
          <p:cNvPr id="35866" name="Text Box 27">
            <a:extLst>
              <a:ext uri="{FF2B5EF4-FFF2-40B4-BE49-F238E27FC236}">
                <a16:creationId xmlns:a16="http://schemas.microsoft.com/office/drawing/2014/main" id="{26B4DFD8-E047-043C-527A-C3621362591D}"/>
              </a:ext>
            </a:extLst>
          </p:cNvPr>
          <p:cNvSpPr txBox="1">
            <a:spLocks noChangeArrowheads="1"/>
          </p:cNvSpPr>
          <p:nvPr/>
        </p:nvSpPr>
        <p:spPr bwMode="auto">
          <a:xfrm>
            <a:off x="1628775" y="4451350"/>
            <a:ext cx="10064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2000">
              <a:latin typeface="標楷體" panose="03000509000000000000" pitchFamily="65" charset="-120"/>
              <a:ea typeface="標楷體" panose="03000509000000000000" pitchFamily="65" charset="-120"/>
            </a:endParaRPr>
          </a:p>
        </p:txBody>
      </p:sp>
      <p:sp>
        <p:nvSpPr>
          <p:cNvPr id="35867" name="Text Box 28">
            <a:extLst>
              <a:ext uri="{FF2B5EF4-FFF2-40B4-BE49-F238E27FC236}">
                <a16:creationId xmlns:a16="http://schemas.microsoft.com/office/drawing/2014/main" id="{A1CA70EC-28E1-B757-6B8C-EC830249C6E9}"/>
              </a:ext>
            </a:extLst>
          </p:cNvPr>
          <p:cNvSpPr txBox="1">
            <a:spLocks noChangeArrowheads="1"/>
          </p:cNvSpPr>
          <p:nvPr/>
        </p:nvSpPr>
        <p:spPr bwMode="auto">
          <a:xfrm>
            <a:off x="746125" y="4464050"/>
            <a:ext cx="31956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2000" b="0">
                <a:latin typeface="標楷體" panose="03000509000000000000" pitchFamily="65" charset="-120"/>
                <a:ea typeface="標楷體" panose="03000509000000000000" pitchFamily="65" charset="-120"/>
              </a:rPr>
              <a:t> </a:t>
            </a:r>
            <a:r>
              <a:rPr lang="zh-TW" altLang="en-US" sz="2800" b="0">
                <a:latin typeface="標楷體" panose="03000509000000000000" pitchFamily="65" charset="-120"/>
                <a:ea typeface="標楷體" panose="03000509000000000000" pitchFamily="65" charset="-120"/>
              </a:rPr>
              <a:t>老人</a:t>
            </a:r>
            <a:r>
              <a:rPr lang="zh-TW" altLang="en-US" sz="2400" b="0">
                <a:latin typeface="標楷體" panose="03000509000000000000" pitchFamily="65" charset="-120"/>
                <a:ea typeface="標楷體" panose="03000509000000000000" pitchFamily="65" charset="-120"/>
              </a:rPr>
              <a:t> </a:t>
            </a:r>
            <a:r>
              <a:rPr lang="en-US" altLang="zh-TW" sz="2400" b="0">
                <a:latin typeface="標楷體" panose="03000509000000000000" pitchFamily="65" charset="-120"/>
                <a:ea typeface="標楷體" panose="03000509000000000000" pitchFamily="65" charset="-120"/>
              </a:rPr>
              <a:t>71,810</a:t>
            </a:r>
            <a:r>
              <a:rPr lang="en-US" altLang="zh-TW" sz="2000" b="0">
                <a:latin typeface="標楷體" panose="03000509000000000000" pitchFamily="65" charset="-120"/>
                <a:ea typeface="標楷體" panose="03000509000000000000" pitchFamily="65" charset="-120"/>
              </a:rPr>
              <a:t> </a:t>
            </a:r>
            <a:r>
              <a:rPr lang="en-US" altLang="zh-TW" sz="2000">
                <a:latin typeface="標楷體" panose="03000509000000000000" pitchFamily="65" charset="-120"/>
                <a:ea typeface="標楷體" panose="03000509000000000000" pitchFamily="65" charset="-120"/>
              </a:rPr>
              <a:t> </a:t>
            </a:r>
          </a:p>
        </p:txBody>
      </p:sp>
      <p:sp>
        <p:nvSpPr>
          <p:cNvPr id="35868" name="Text Box 29">
            <a:extLst>
              <a:ext uri="{FF2B5EF4-FFF2-40B4-BE49-F238E27FC236}">
                <a16:creationId xmlns:a16="http://schemas.microsoft.com/office/drawing/2014/main" id="{45D5FF4D-F25F-7FA8-660D-71BBB6E3FC7F}"/>
              </a:ext>
            </a:extLst>
          </p:cNvPr>
          <p:cNvSpPr txBox="1">
            <a:spLocks noChangeArrowheads="1"/>
          </p:cNvSpPr>
          <p:nvPr/>
        </p:nvSpPr>
        <p:spPr bwMode="auto">
          <a:xfrm>
            <a:off x="746125" y="5049838"/>
            <a:ext cx="26098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2800" b="0">
                <a:latin typeface="標楷體" panose="03000509000000000000" pitchFamily="65" charset="-120"/>
                <a:ea typeface="標楷體" panose="03000509000000000000" pitchFamily="65" charset="-120"/>
              </a:rPr>
              <a:t>年輕人</a:t>
            </a:r>
            <a:r>
              <a:rPr lang="en-US" altLang="zh-TW" sz="2400" b="0">
                <a:latin typeface="標楷體" panose="03000509000000000000" pitchFamily="65" charset="-120"/>
                <a:ea typeface="標楷體" panose="03000509000000000000" pitchFamily="65" charset="-120"/>
              </a:rPr>
              <a:t>15,643</a:t>
            </a:r>
            <a:r>
              <a:rPr lang="en-US" altLang="zh-TW" sz="2400">
                <a:latin typeface="標楷體" panose="03000509000000000000" pitchFamily="65" charset="-120"/>
                <a:ea typeface="標楷體" panose="03000509000000000000" pitchFamily="65" charset="-120"/>
              </a:rPr>
              <a:t>  </a:t>
            </a:r>
          </a:p>
        </p:txBody>
      </p:sp>
      <p:sp>
        <p:nvSpPr>
          <p:cNvPr id="35869" name="Line 30">
            <a:extLst>
              <a:ext uri="{FF2B5EF4-FFF2-40B4-BE49-F238E27FC236}">
                <a16:creationId xmlns:a16="http://schemas.microsoft.com/office/drawing/2014/main" id="{1FE47506-22E4-E6A2-67C1-9B1E66C81443}"/>
              </a:ext>
            </a:extLst>
          </p:cNvPr>
          <p:cNvSpPr>
            <a:spLocks noChangeShapeType="1"/>
          </p:cNvSpPr>
          <p:nvPr/>
        </p:nvSpPr>
        <p:spPr bwMode="auto">
          <a:xfrm>
            <a:off x="881063" y="5003800"/>
            <a:ext cx="19351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vert="eaVert">
            <a:spAutoFit/>
          </a:bodyPr>
          <a:lstStyle/>
          <a:p>
            <a:endParaRPr lang="zh-TW" altLang="en-US"/>
          </a:p>
        </p:txBody>
      </p:sp>
      <p:sp>
        <p:nvSpPr>
          <p:cNvPr id="35870" name="Text Box 31">
            <a:extLst>
              <a:ext uri="{FF2B5EF4-FFF2-40B4-BE49-F238E27FC236}">
                <a16:creationId xmlns:a16="http://schemas.microsoft.com/office/drawing/2014/main" id="{61E1283C-71E8-2645-0411-C2A975E836A8}"/>
              </a:ext>
            </a:extLst>
          </p:cNvPr>
          <p:cNvSpPr txBox="1">
            <a:spLocks noChangeArrowheads="1"/>
          </p:cNvSpPr>
          <p:nvPr/>
        </p:nvSpPr>
        <p:spPr bwMode="auto">
          <a:xfrm>
            <a:off x="2816225" y="4733925"/>
            <a:ext cx="14859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en-US" altLang="zh-TW" sz="2800">
                <a:latin typeface="標楷體" panose="03000509000000000000" pitchFamily="65" charset="-120"/>
                <a:ea typeface="標楷體" panose="03000509000000000000" pitchFamily="65" charset="-120"/>
              </a:rPr>
              <a:t>=</a:t>
            </a:r>
            <a:r>
              <a:rPr lang="en-US" altLang="zh-TW">
                <a:solidFill>
                  <a:srgbClr val="FF3300"/>
                </a:solidFill>
                <a:latin typeface="標楷體" panose="03000509000000000000" pitchFamily="65" charset="-120"/>
                <a:ea typeface="標楷體" panose="03000509000000000000" pitchFamily="65" charset="-120"/>
              </a:rPr>
              <a:t>4.6</a:t>
            </a:r>
            <a:r>
              <a:rPr lang="zh-TW" altLang="en-US">
                <a:solidFill>
                  <a:srgbClr val="FF3300"/>
                </a:solidFill>
                <a:latin typeface="標楷體" panose="03000509000000000000" pitchFamily="65" charset="-120"/>
                <a:ea typeface="標楷體" panose="03000509000000000000" pitchFamily="65" charset="-120"/>
              </a:rPr>
              <a:t>倍</a:t>
            </a:r>
          </a:p>
        </p:txBody>
      </p:sp>
      <p:sp>
        <p:nvSpPr>
          <p:cNvPr id="35871" name="Text Box 33">
            <a:extLst>
              <a:ext uri="{FF2B5EF4-FFF2-40B4-BE49-F238E27FC236}">
                <a16:creationId xmlns:a16="http://schemas.microsoft.com/office/drawing/2014/main" id="{71AB1A63-67E3-86D9-7418-CF3A8D44C576}"/>
              </a:ext>
            </a:extLst>
          </p:cNvPr>
          <p:cNvSpPr txBox="1">
            <a:spLocks noChangeArrowheads="1"/>
          </p:cNvSpPr>
          <p:nvPr/>
        </p:nvSpPr>
        <p:spPr bwMode="auto">
          <a:xfrm>
            <a:off x="5111750" y="4014788"/>
            <a:ext cx="330358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265113" indent="-176213">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 typeface="Wingdings" panose="05000000000000000000" pitchFamily="2" charset="2"/>
              <a:buChar char="l"/>
            </a:pPr>
            <a:r>
              <a:rPr lang="en-US" altLang="zh-TW" sz="2000">
                <a:solidFill>
                  <a:schemeClr val="accent2"/>
                </a:solidFill>
              </a:rPr>
              <a:t>10</a:t>
            </a:r>
            <a:r>
              <a:rPr lang="zh-TW" altLang="en-US" sz="2000">
                <a:solidFill>
                  <a:schemeClr val="accent2"/>
                </a:solidFill>
              </a:rPr>
              <a:t>年內人口將急遽老化，</a:t>
            </a:r>
          </a:p>
          <a:p>
            <a:pPr eaLnBrk="1" hangingPunct="1">
              <a:spcBef>
                <a:spcPct val="0"/>
              </a:spcBef>
              <a:buFontTx/>
              <a:buNone/>
            </a:pPr>
            <a:r>
              <a:rPr lang="zh-TW" altLang="en-US" sz="2000">
                <a:solidFill>
                  <a:schemeClr val="accent2"/>
                </a:solidFill>
              </a:rPr>
              <a:t>   解決健保財務刻不容緩</a:t>
            </a:r>
          </a:p>
        </p:txBody>
      </p:sp>
      <p:graphicFrame>
        <p:nvGraphicFramePr>
          <p:cNvPr id="474146" name="Group 34">
            <a:extLst>
              <a:ext uri="{FF2B5EF4-FFF2-40B4-BE49-F238E27FC236}">
                <a16:creationId xmlns:a16="http://schemas.microsoft.com/office/drawing/2014/main" id="{9FDAB44A-CD22-6969-9E81-3AD509B70A01}"/>
              </a:ext>
            </a:extLst>
          </p:cNvPr>
          <p:cNvGraphicFramePr>
            <a:graphicFrameLocks noGrp="1"/>
          </p:cNvGraphicFramePr>
          <p:nvPr>
            <p:ph sz="half" idx="2"/>
          </p:nvPr>
        </p:nvGraphicFramePr>
        <p:xfrm>
          <a:off x="5381625" y="4824413"/>
          <a:ext cx="2520950" cy="1593850"/>
        </p:xfrm>
        <a:graphic>
          <a:graphicData uri="http://schemas.openxmlformats.org/drawingml/2006/table">
            <a:tbl>
              <a:tblPr/>
              <a:tblGrid>
                <a:gridCol w="1050925">
                  <a:extLst>
                    <a:ext uri="{9D8B030D-6E8A-4147-A177-3AD203B41FA5}">
                      <a16:colId xmlns:a16="http://schemas.microsoft.com/office/drawing/2014/main" val="20000"/>
                    </a:ext>
                  </a:extLst>
                </a:gridCol>
                <a:gridCol w="1470025">
                  <a:extLst>
                    <a:ext uri="{9D8B030D-6E8A-4147-A177-3AD203B41FA5}">
                      <a16:colId xmlns:a16="http://schemas.microsoft.com/office/drawing/2014/main" val="20001"/>
                    </a:ext>
                  </a:extLst>
                </a:gridCol>
              </a:tblGrid>
              <a:tr h="398463">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2000" b="0" i="0" u="none" strike="noStrike" cap="none" normalizeH="0" baseline="0">
                          <a:ln>
                            <a:noFill/>
                          </a:ln>
                          <a:solidFill>
                            <a:schemeClr val="tx1"/>
                          </a:solidFill>
                          <a:effectLst/>
                          <a:latin typeface="標楷體" pitchFamily="65" charset="-120"/>
                          <a:ea typeface="標楷體" pitchFamily="65" charset="-120"/>
                        </a:rPr>
                        <a:t>年度</a:t>
                      </a:r>
                      <a:endParaRPr kumimoji="1" lang="zh-TW" altLang="en-US"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7" marB="46807" anchor="ctr" horzOverflow="overflow">
                    <a:lnL cap="flat">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zh-TW" altLang="en-US" sz="2000" b="1" i="0" u="none" strike="noStrike" cap="none" normalizeH="0" baseline="0">
                          <a:ln>
                            <a:noFill/>
                          </a:ln>
                          <a:solidFill>
                            <a:schemeClr val="tx1"/>
                          </a:solidFill>
                          <a:effectLst/>
                          <a:latin typeface="標楷體" pitchFamily="65" charset="-120"/>
                          <a:ea typeface="標楷體" pitchFamily="65" charset="-120"/>
                        </a:rPr>
                        <a:t>≧</a:t>
                      </a:r>
                      <a:r>
                        <a:rPr kumimoji="1" lang="en-US" altLang="zh-TW" sz="2000" b="1" i="0" u="none" strike="noStrike" cap="none" normalizeH="0" baseline="0">
                          <a:ln>
                            <a:noFill/>
                          </a:ln>
                          <a:solidFill>
                            <a:schemeClr val="tx1"/>
                          </a:solidFill>
                          <a:effectLst/>
                          <a:latin typeface="標楷體" pitchFamily="65" charset="-120"/>
                          <a:ea typeface="標楷體" pitchFamily="65" charset="-120"/>
                        </a:rPr>
                        <a:t>65</a:t>
                      </a:r>
                      <a:r>
                        <a:rPr kumimoji="1" lang="zh-TW" altLang="en-US" sz="2000" b="1" i="0" u="none" strike="noStrike" cap="none" normalizeH="0" baseline="0">
                          <a:ln>
                            <a:noFill/>
                          </a:ln>
                          <a:solidFill>
                            <a:schemeClr val="tx1"/>
                          </a:solidFill>
                          <a:effectLst/>
                          <a:latin typeface="標楷體" pitchFamily="65" charset="-120"/>
                          <a:ea typeface="標楷體" pitchFamily="65" charset="-120"/>
                        </a:rPr>
                        <a:t>歲人口</a:t>
                      </a:r>
                    </a:p>
                  </a:txBody>
                  <a:tcPr marL="90000" marR="90000" marT="46807" marB="46807" anchor="ctr" horzOverflow="overflow">
                    <a:lnL>
                      <a:noFill/>
                    </a:lnL>
                    <a:lnR cap="flat">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98463">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98</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7" marB="46807" anchor="ctr" horzOverflow="overflow">
                    <a:lnL cap="flat">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10.60%</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7" marB="46807" anchor="ctr" horzOverflow="overflow">
                    <a:lnL>
                      <a:noFill/>
                    </a:lnL>
                    <a:lnR cap="flat">
                      <a:noFill/>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398463">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103</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7" marB="46807" anchor="ctr" horzOverflow="overflow">
                    <a:lnL cap="flat">
                      <a:noFill/>
                    </a:lnL>
                    <a:lnR>
                      <a:noFill/>
                    </a:lnR>
                    <a:lnT>
                      <a:noFill/>
                    </a:lnT>
                    <a:lnB>
                      <a:noFill/>
                    </a:lnB>
                    <a:lnTlToBr>
                      <a:noFill/>
                    </a:lnTlToBr>
                    <a:lnBlToTr>
                      <a:noFill/>
                    </a:lnBlToTr>
                    <a:no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12.09%</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7" marB="46807"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2"/>
                  </a:ext>
                </a:extLst>
              </a:tr>
              <a:tr h="398463">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0" i="0" u="none" strike="noStrike" cap="none" normalizeH="0" baseline="0">
                          <a:ln>
                            <a:noFill/>
                          </a:ln>
                          <a:solidFill>
                            <a:schemeClr val="tx1"/>
                          </a:solidFill>
                          <a:effectLst/>
                          <a:latin typeface="標楷體" pitchFamily="65" charset="-120"/>
                          <a:ea typeface="標楷體" pitchFamily="65" charset="-120"/>
                        </a:rPr>
                        <a:t>108</a:t>
                      </a:r>
                      <a:endParaRPr kumimoji="1" lang="en-US" altLang="zh-TW" sz="2000" b="1" i="0" u="none" strike="noStrike" cap="none" normalizeH="0" baseline="0">
                        <a:ln>
                          <a:noFill/>
                        </a:ln>
                        <a:solidFill>
                          <a:schemeClr val="tx1"/>
                        </a:solidFill>
                        <a:effectLst/>
                        <a:latin typeface="標楷體" pitchFamily="65" charset="-120"/>
                        <a:ea typeface="標楷體" pitchFamily="65" charset="-120"/>
                      </a:endParaRPr>
                    </a:p>
                  </a:txBody>
                  <a:tcPr marL="90000" marR="90000" marT="46807" marB="46807" anchor="ctr" horzOverflow="overflow">
                    <a:lnL cap="flat">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1" lang="en-US" altLang="zh-TW" sz="2000" b="1" i="0" u="none" strike="noStrike" cap="none" normalizeH="0" baseline="0" dirty="0">
                          <a:ln>
                            <a:noFill/>
                          </a:ln>
                          <a:solidFill>
                            <a:srgbClr val="FF3300"/>
                          </a:solidFill>
                          <a:effectLst/>
                          <a:latin typeface="標楷體" pitchFamily="65" charset="-120"/>
                          <a:ea typeface="標楷體" pitchFamily="65" charset="-120"/>
                        </a:rPr>
                        <a:t>15.44%</a:t>
                      </a:r>
                    </a:p>
                  </a:txBody>
                  <a:tcPr marL="90000" marR="90000" marT="46807" marB="46807" anchor="ctr" horzOverflow="overflow">
                    <a:lnL>
                      <a:noFill/>
                    </a:lnL>
                    <a:lnR cap="flat">
                      <a:noFill/>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文字方塊 2">
            <a:extLst>
              <a:ext uri="{FF2B5EF4-FFF2-40B4-BE49-F238E27FC236}">
                <a16:creationId xmlns:a16="http://schemas.microsoft.com/office/drawing/2014/main" id="{B9B737CB-300B-F487-DBF6-1F867A6E32CC}"/>
              </a:ext>
            </a:extLst>
          </p:cNvPr>
          <p:cNvSpPr txBox="1">
            <a:spLocks noChangeArrowheads="1"/>
          </p:cNvSpPr>
          <p:nvPr/>
        </p:nvSpPr>
        <p:spPr bwMode="auto">
          <a:xfrm>
            <a:off x="566738" y="5473700"/>
            <a:ext cx="8326437" cy="11906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2075" indent="-92075">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pPr>
            <a:r>
              <a:rPr kumimoji="0" lang="zh-TW" altLang="en-US" sz="1800" b="0">
                <a:latin typeface="Times New Roman" panose="02020603050405020304" pitchFamily="18" charset="0"/>
                <a:ea typeface="標楷體" panose="03000509000000000000" pitchFamily="65" charset="-120"/>
              </a:rPr>
              <a:t>健保開辦的時重大傷病人數占總人口的</a:t>
            </a:r>
            <a:r>
              <a:rPr kumimoji="0" lang="en-US" altLang="zh-TW" sz="1800" b="0">
                <a:latin typeface="Times New Roman" panose="02020603050405020304" pitchFamily="18" charset="0"/>
                <a:ea typeface="標楷體" panose="03000509000000000000" pitchFamily="65" charset="-120"/>
              </a:rPr>
              <a:t>1.5%</a:t>
            </a:r>
            <a:r>
              <a:rPr kumimoji="0" lang="zh-TW" altLang="en-US" sz="1800" b="0">
                <a:latin typeface="Times New Roman" panose="02020603050405020304" pitchFamily="18" charset="0"/>
                <a:ea typeface="標楷體" panose="03000509000000000000" pitchFamily="65" charset="-120"/>
              </a:rPr>
              <a:t>，現已達</a:t>
            </a:r>
            <a:r>
              <a:rPr kumimoji="0" lang="en-US" altLang="zh-TW" sz="1800" b="0">
                <a:latin typeface="Times New Roman" panose="02020603050405020304" pitchFamily="18" charset="0"/>
                <a:ea typeface="標楷體" panose="03000509000000000000" pitchFamily="65" charset="-120"/>
              </a:rPr>
              <a:t>3.1%</a:t>
            </a:r>
            <a:r>
              <a:rPr kumimoji="0" lang="zh-TW" altLang="en-US" sz="1800" b="0">
                <a:latin typeface="Times New Roman" panose="02020603050405020304" pitchFamily="18" charset="0"/>
                <a:ea typeface="標楷體" panose="03000509000000000000" pitchFamily="65" charset="-120"/>
              </a:rPr>
              <a:t>，醫療費用達</a:t>
            </a:r>
            <a:r>
              <a:rPr kumimoji="0" lang="en-US" altLang="zh-TW" sz="1800" b="0">
                <a:latin typeface="Times New Roman" panose="02020603050405020304" pitchFamily="18" charset="0"/>
                <a:ea typeface="標楷體" panose="03000509000000000000" pitchFamily="65" charset="-120"/>
              </a:rPr>
              <a:t>26.2%</a:t>
            </a:r>
            <a:r>
              <a:rPr kumimoji="0" lang="zh-TW" altLang="en-US" sz="1800" b="0">
                <a:latin typeface="Times New Roman" panose="02020603050405020304" pitchFamily="18" charset="0"/>
                <a:ea typeface="標楷體" panose="03000509000000000000" pitchFamily="65" charset="-120"/>
              </a:rPr>
              <a:t>。</a:t>
            </a:r>
          </a:p>
          <a:p>
            <a:pPr eaLnBrk="1" hangingPunct="1">
              <a:spcBef>
                <a:spcPct val="0"/>
              </a:spcBef>
            </a:pPr>
            <a:r>
              <a:rPr kumimoji="0" lang="zh-TW" altLang="en-US" sz="1800" b="0">
                <a:latin typeface="Times New Roman" panose="02020603050405020304" pitchFamily="18" charset="0"/>
                <a:ea typeface="標楷體" panose="03000509000000000000" pitchFamily="65" charset="-120"/>
              </a:rPr>
              <a:t>重大傷病者健康的保障，所需醫療花費非一般人所能負擔，例如：癌症病人每人年的醫療費用大約是全人口平均的</a:t>
            </a:r>
            <a:r>
              <a:rPr kumimoji="0" lang="en-US" altLang="zh-TW" sz="1800" b="0">
                <a:latin typeface="Times New Roman" panose="02020603050405020304" pitchFamily="18" charset="0"/>
                <a:ea typeface="標楷體" panose="03000509000000000000" pitchFamily="65" charset="-120"/>
              </a:rPr>
              <a:t>6.4</a:t>
            </a:r>
            <a:r>
              <a:rPr kumimoji="0" lang="zh-TW" altLang="en-US" sz="1800" b="0">
                <a:latin typeface="Times New Roman" panose="02020603050405020304" pitchFamily="18" charset="0"/>
                <a:ea typeface="標楷體" panose="03000509000000000000" pitchFamily="65" charset="-120"/>
              </a:rPr>
              <a:t>倍、洗腎為</a:t>
            </a:r>
            <a:r>
              <a:rPr kumimoji="0" lang="en-US" altLang="zh-TW" sz="1800" b="0">
                <a:latin typeface="Times New Roman" panose="02020603050405020304" pitchFamily="18" charset="0"/>
                <a:ea typeface="標楷體" panose="03000509000000000000" pitchFamily="65" charset="-120"/>
              </a:rPr>
              <a:t>29.4</a:t>
            </a:r>
            <a:r>
              <a:rPr kumimoji="0" lang="zh-TW" altLang="en-US" sz="1800" b="0">
                <a:latin typeface="Times New Roman" panose="02020603050405020304" pitchFamily="18" charset="0"/>
                <a:ea typeface="標楷體" panose="03000509000000000000" pitchFamily="65" charset="-120"/>
              </a:rPr>
              <a:t>倍、呼吸器依賴者為</a:t>
            </a:r>
            <a:r>
              <a:rPr kumimoji="0" lang="en-US" altLang="zh-TW" sz="1800" b="0">
                <a:latin typeface="Times New Roman" panose="02020603050405020304" pitchFamily="18" charset="0"/>
                <a:ea typeface="標楷體" panose="03000509000000000000" pitchFamily="65" charset="-120"/>
              </a:rPr>
              <a:t>37.6</a:t>
            </a:r>
            <a:r>
              <a:rPr kumimoji="0" lang="zh-TW" altLang="en-US" sz="1800" b="0">
                <a:latin typeface="Times New Roman" panose="02020603050405020304" pitchFamily="18" charset="0"/>
                <a:ea typeface="標楷體" panose="03000509000000000000" pitchFamily="65" charset="-120"/>
              </a:rPr>
              <a:t>倍、血友病患者為</a:t>
            </a:r>
            <a:r>
              <a:rPr kumimoji="0" lang="en-US" altLang="zh-TW" sz="1800" b="0">
                <a:latin typeface="Times New Roman" panose="02020603050405020304" pitchFamily="18" charset="0"/>
                <a:ea typeface="標楷體" panose="03000509000000000000" pitchFamily="65" charset="-120"/>
              </a:rPr>
              <a:t>94.6</a:t>
            </a:r>
            <a:r>
              <a:rPr kumimoji="0" lang="zh-TW" altLang="en-US" sz="1800" b="0">
                <a:latin typeface="Times New Roman" panose="02020603050405020304" pitchFamily="18" charset="0"/>
                <a:ea typeface="標楷體" panose="03000509000000000000" pitchFamily="65" charset="-120"/>
              </a:rPr>
              <a:t>倍。</a:t>
            </a:r>
          </a:p>
        </p:txBody>
      </p:sp>
      <p:sp>
        <p:nvSpPr>
          <p:cNvPr id="36867" name="Rectangle 6">
            <a:extLst>
              <a:ext uri="{FF2B5EF4-FFF2-40B4-BE49-F238E27FC236}">
                <a16:creationId xmlns:a16="http://schemas.microsoft.com/office/drawing/2014/main" id="{FFFA517D-0E6F-EF1D-906B-A52ECE7E62AF}"/>
              </a:ext>
            </a:extLst>
          </p:cNvPr>
          <p:cNvSpPr>
            <a:spLocks noGrp="1" noChangeArrowheads="1"/>
          </p:cNvSpPr>
          <p:nvPr>
            <p:ph type="sldNum" sz="quarter" idx="12"/>
          </p:nvPr>
        </p:nvSpPr>
        <p:spPr>
          <a:xfrm>
            <a:off x="6750050" y="636270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10FFDE96-484F-4782-A6AC-0DCE81D04BB6}" type="slidenum">
              <a:rPr lang="en-US" altLang="zh-TW" sz="1400">
                <a:ea typeface="新細明體" panose="02020500000000000000" pitchFamily="18" charset="-120"/>
              </a:rPr>
              <a:pPr>
                <a:spcBef>
                  <a:spcPct val="0"/>
                </a:spcBef>
                <a:buFontTx/>
                <a:buNone/>
              </a:pPr>
              <a:t>19</a:t>
            </a:fld>
            <a:endParaRPr lang="en-US" altLang="zh-TW" sz="1400">
              <a:ea typeface="新細明體" panose="02020500000000000000" pitchFamily="18" charset="-120"/>
            </a:endParaRPr>
          </a:p>
        </p:txBody>
      </p:sp>
      <p:sp>
        <p:nvSpPr>
          <p:cNvPr id="36868" name="文字方塊 3">
            <a:extLst>
              <a:ext uri="{FF2B5EF4-FFF2-40B4-BE49-F238E27FC236}">
                <a16:creationId xmlns:a16="http://schemas.microsoft.com/office/drawing/2014/main" id="{FD08DB52-3973-9E75-9964-19BF1F5BFFF8}"/>
              </a:ext>
            </a:extLst>
          </p:cNvPr>
          <p:cNvSpPr txBox="1">
            <a:spLocks noChangeArrowheads="1"/>
          </p:cNvSpPr>
          <p:nvPr/>
        </p:nvSpPr>
        <p:spPr bwMode="auto">
          <a:xfrm>
            <a:off x="1285875" y="477838"/>
            <a:ext cx="70723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kumimoji="0" lang="zh-TW" altLang="en-US" sz="4000">
                <a:latin typeface="標楷體" panose="03000509000000000000" pitchFamily="65" charset="-120"/>
                <a:ea typeface="標楷體" panose="03000509000000000000" pitchFamily="65" charset="-120"/>
              </a:rPr>
              <a:t>醫療費用成長原因</a:t>
            </a:r>
            <a:r>
              <a:rPr kumimoji="0" lang="en-US" altLang="zh-TW" sz="4000">
                <a:latin typeface="標楷體" panose="03000509000000000000" pitchFamily="65" charset="-120"/>
                <a:ea typeface="標楷體" panose="03000509000000000000" pitchFamily="65" charset="-120"/>
              </a:rPr>
              <a:t>-</a:t>
            </a:r>
            <a:r>
              <a:rPr kumimoji="0" lang="zh-TW" altLang="en-US" sz="4000">
                <a:latin typeface="標楷體" panose="03000509000000000000" pitchFamily="65" charset="-120"/>
                <a:ea typeface="標楷體" panose="03000509000000000000" pitchFamily="65" charset="-120"/>
              </a:rPr>
              <a:t>重大傷病</a:t>
            </a:r>
            <a:endParaRPr kumimoji="0" lang="zh-TW" altLang="en-US" sz="2400" u="sng">
              <a:latin typeface="標楷體" panose="03000509000000000000" pitchFamily="65" charset="-120"/>
              <a:ea typeface="標楷體" panose="03000509000000000000" pitchFamily="65" charset="-120"/>
            </a:endParaRPr>
          </a:p>
        </p:txBody>
      </p:sp>
      <p:pic>
        <p:nvPicPr>
          <p:cNvPr id="36869" name="Picture 1" descr="chart3">
            <a:extLst>
              <a:ext uri="{FF2B5EF4-FFF2-40B4-BE49-F238E27FC236}">
                <a16:creationId xmlns:a16="http://schemas.microsoft.com/office/drawing/2014/main" id="{CBD4ABD6-E360-6EEA-3702-A93BB1B51E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175" y="1089025"/>
            <a:ext cx="8074025"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0" name="文字方塊 7">
            <a:extLst>
              <a:ext uri="{FF2B5EF4-FFF2-40B4-BE49-F238E27FC236}">
                <a16:creationId xmlns:a16="http://schemas.microsoft.com/office/drawing/2014/main" id="{9FAC3528-C4F9-F11B-93DB-8028752FD79A}"/>
              </a:ext>
            </a:extLst>
          </p:cNvPr>
          <p:cNvSpPr txBox="1">
            <a:spLocks noChangeArrowheads="1"/>
          </p:cNvSpPr>
          <p:nvPr/>
        </p:nvSpPr>
        <p:spPr bwMode="auto">
          <a:xfrm>
            <a:off x="4706938" y="1441450"/>
            <a:ext cx="2295525" cy="457200"/>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2400">
                <a:latin typeface="標楷體" panose="03000509000000000000" pitchFamily="65" charset="-120"/>
                <a:ea typeface="標楷體" panose="03000509000000000000" pitchFamily="65" charset="-120"/>
              </a:rPr>
              <a:t>醫療費用占率</a:t>
            </a:r>
          </a:p>
        </p:txBody>
      </p:sp>
      <p:sp>
        <p:nvSpPr>
          <p:cNvPr id="36871" name="文字方塊 5">
            <a:extLst>
              <a:ext uri="{FF2B5EF4-FFF2-40B4-BE49-F238E27FC236}">
                <a16:creationId xmlns:a16="http://schemas.microsoft.com/office/drawing/2014/main" id="{43AF9A9D-6821-AE4D-AECC-701010227012}"/>
              </a:ext>
            </a:extLst>
          </p:cNvPr>
          <p:cNvSpPr txBox="1">
            <a:spLocks noChangeArrowheads="1"/>
          </p:cNvSpPr>
          <p:nvPr/>
        </p:nvSpPr>
        <p:spPr bwMode="auto">
          <a:xfrm>
            <a:off x="2097088" y="1449388"/>
            <a:ext cx="2070100" cy="457200"/>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2400">
                <a:latin typeface="標楷體" panose="03000509000000000000" pitchFamily="65" charset="-120"/>
                <a:ea typeface="標楷體" panose="03000509000000000000" pitchFamily="65" charset="-120"/>
              </a:rPr>
              <a:t>領證數占率</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Rectangle 6">
            <a:extLst>
              <a:ext uri="{FF2B5EF4-FFF2-40B4-BE49-F238E27FC236}">
                <a16:creationId xmlns:a16="http://schemas.microsoft.com/office/drawing/2014/main" id="{C593FAB0-C119-8990-6F0C-F0968D3A1004}"/>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D321F7BE-9320-4AAC-8600-602F2ED85440}" type="slidenum">
              <a:rPr lang="en-US" altLang="zh-TW" sz="1400">
                <a:ea typeface="新細明體" panose="02020500000000000000" pitchFamily="18" charset="-120"/>
              </a:rPr>
              <a:pPr>
                <a:spcBef>
                  <a:spcPct val="0"/>
                </a:spcBef>
                <a:buFontTx/>
                <a:buNone/>
              </a:pPr>
              <a:t>20</a:t>
            </a:fld>
            <a:endParaRPr lang="en-US" altLang="zh-TW" sz="1400">
              <a:ea typeface="新細明體" panose="02020500000000000000" pitchFamily="18" charset="-120"/>
            </a:endParaRPr>
          </a:p>
        </p:txBody>
      </p:sp>
      <p:grpSp>
        <p:nvGrpSpPr>
          <p:cNvPr id="38915" name="Group 202">
            <a:extLst>
              <a:ext uri="{FF2B5EF4-FFF2-40B4-BE49-F238E27FC236}">
                <a16:creationId xmlns:a16="http://schemas.microsoft.com/office/drawing/2014/main" id="{B95BBF4C-BF19-911E-BE67-34A64F53385A}"/>
              </a:ext>
            </a:extLst>
          </p:cNvPr>
          <p:cNvGrpSpPr>
            <a:grpSpLocks noChangeAspect="1"/>
          </p:cNvGrpSpPr>
          <p:nvPr/>
        </p:nvGrpSpPr>
        <p:grpSpPr bwMode="auto">
          <a:xfrm>
            <a:off x="323850" y="1493838"/>
            <a:ext cx="8820150" cy="4103687"/>
            <a:chOff x="113" y="799"/>
            <a:chExt cx="5647" cy="3334"/>
          </a:xfrm>
        </p:grpSpPr>
        <p:sp>
          <p:nvSpPr>
            <p:cNvPr id="38928" name="AutoShape 203">
              <a:extLst>
                <a:ext uri="{FF2B5EF4-FFF2-40B4-BE49-F238E27FC236}">
                  <a16:creationId xmlns:a16="http://schemas.microsoft.com/office/drawing/2014/main" id="{BE415D8E-4550-3B2E-4A19-1BA119A40105}"/>
                </a:ext>
              </a:extLst>
            </p:cNvPr>
            <p:cNvSpPr>
              <a:spLocks noChangeAspect="1" noChangeArrowheads="1" noTextEdit="1"/>
            </p:cNvSpPr>
            <p:nvPr/>
          </p:nvSpPr>
          <p:spPr bwMode="auto">
            <a:xfrm>
              <a:off x="113" y="799"/>
              <a:ext cx="5647" cy="3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p>
          </p:txBody>
        </p:sp>
        <p:sp>
          <p:nvSpPr>
            <p:cNvPr id="38929" name="Rectangle 204">
              <a:extLst>
                <a:ext uri="{FF2B5EF4-FFF2-40B4-BE49-F238E27FC236}">
                  <a16:creationId xmlns:a16="http://schemas.microsoft.com/office/drawing/2014/main" id="{3386EFAF-5DC1-95E9-CCA3-BF87BFE1D18E}"/>
                </a:ext>
              </a:extLst>
            </p:cNvPr>
            <p:cNvSpPr>
              <a:spLocks noChangeArrowheads="1"/>
            </p:cNvSpPr>
            <p:nvPr/>
          </p:nvSpPr>
          <p:spPr bwMode="auto">
            <a:xfrm>
              <a:off x="146" y="833"/>
              <a:ext cx="5587" cy="3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30" name="Rectangle 205">
              <a:extLst>
                <a:ext uri="{FF2B5EF4-FFF2-40B4-BE49-F238E27FC236}">
                  <a16:creationId xmlns:a16="http://schemas.microsoft.com/office/drawing/2014/main" id="{0987F4D5-969B-EF07-099A-BA61CF1604C5}"/>
                </a:ext>
              </a:extLst>
            </p:cNvPr>
            <p:cNvSpPr>
              <a:spLocks noChangeArrowheads="1"/>
            </p:cNvSpPr>
            <p:nvPr/>
          </p:nvSpPr>
          <p:spPr bwMode="auto">
            <a:xfrm>
              <a:off x="642" y="1021"/>
              <a:ext cx="4943" cy="2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31" name="Freeform 206">
              <a:extLst>
                <a:ext uri="{FF2B5EF4-FFF2-40B4-BE49-F238E27FC236}">
                  <a16:creationId xmlns:a16="http://schemas.microsoft.com/office/drawing/2014/main" id="{3C50A7B9-29D6-CE5F-A00A-A692FA97D508}"/>
                </a:ext>
              </a:extLst>
            </p:cNvPr>
            <p:cNvSpPr>
              <a:spLocks/>
            </p:cNvSpPr>
            <p:nvPr/>
          </p:nvSpPr>
          <p:spPr bwMode="auto">
            <a:xfrm>
              <a:off x="642" y="1021"/>
              <a:ext cx="4943" cy="2618"/>
            </a:xfrm>
            <a:custGeom>
              <a:avLst/>
              <a:gdLst>
                <a:gd name="T0" fmla="*/ 0 w 906"/>
                <a:gd name="T1" fmla="*/ 0 h 461"/>
                <a:gd name="T2" fmla="*/ 0 w 906"/>
                <a:gd name="T3" fmla="*/ 2147483646 h 461"/>
                <a:gd name="T4" fmla="*/ 2147483646 w 906"/>
                <a:gd name="T5" fmla="*/ 2147483646 h 461"/>
                <a:gd name="T6" fmla="*/ 0 60000 65536"/>
                <a:gd name="T7" fmla="*/ 0 60000 65536"/>
                <a:gd name="T8" fmla="*/ 0 60000 65536"/>
                <a:gd name="T9" fmla="*/ 0 w 906"/>
                <a:gd name="T10" fmla="*/ 0 h 461"/>
                <a:gd name="T11" fmla="*/ 906 w 906"/>
                <a:gd name="T12" fmla="*/ 461 h 461"/>
              </a:gdLst>
              <a:ahLst/>
              <a:cxnLst>
                <a:cxn ang="T6">
                  <a:pos x="T0" y="T1"/>
                </a:cxn>
                <a:cxn ang="T7">
                  <a:pos x="T2" y="T3"/>
                </a:cxn>
                <a:cxn ang="T8">
                  <a:pos x="T4" y="T5"/>
                </a:cxn>
              </a:cxnLst>
              <a:rect l="T9" t="T10" r="T11" b="T12"/>
              <a:pathLst>
                <a:path w="906" h="461">
                  <a:moveTo>
                    <a:pt x="0" y="0"/>
                  </a:moveTo>
                  <a:lnTo>
                    <a:pt x="0" y="461"/>
                  </a:lnTo>
                  <a:lnTo>
                    <a:pt x="906" y="461"/>
                  </a:lnTo>
                </a:path>
              </a:pathLst>
            </a:custGeom>
            <a:noFill/>
            <a:ln w="0">
              <a:solidFill>
                <a:srgbClr val="80808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32" name="Freeform 207">
              <a:extLst>
                <a:ext uri="{FF2B5EF4-FFF2-40B4-BE49-F238E27FC236}">
                  <a16:creationId xmlns:a16="http://schemas.microsoft.com/office/drawing/2014/main" id="{376C567E-F3B5-DCF9-82A6-8B0ADA895049}"/>
                </a:ext>
              </a:extLst>
            </p:cNvPr>
            <p:cNvSpPr>
              <a:spLocks/>
            </p:cNvSpPr>
            <p:nvPr/>
          </p:nvSpPr>
          <p:spPr bwMode="auto">
            <a:xfrm>
              <a:off x="822" y="2759"/>
              <a:ext cx="355" cy="295"/>
            </a:xfrm>
            <a:custGeom>
              <a:avLst/>
              <a:gdLst>
                <a:gd name="T0" fmla="*/ 0 w 355"/>
                <a:gd name="T1" fmla="*/ 295 h 295"/>
                <a:gd name="T2" fmla="*/ 22 w 355"/>
                <a:gd name="T3" fmla="*/ 272 h 295"/>
                <a:gd name="T4" fmla="*/ 44 w 355"/>
                <a:gd name="T5" fmla="*/ 255 h 295"/>
                <a:gd name="T6" fmla="*/ 88 w 355"/>
                <a:gd name="T7" fmla="*/ 215 h 295"/>
                <a:gd name="T8" fmla="*/ 131 w 355"/>
                <a:gd name="T9" fmla="*/ 170 h 295"/>
                <a:gd name="T10" fmla="*/ 175 w 355"/>
                <a:gd name="T11" fmla="*/ 130 h 295"/>
                <a:gd name="T12" fmla="*/ 197 w 355"/>
                <a:gd name="T13" fmla="*/ 107 h 295"/>
                <a:gd name="T14" fmla="*/ 219 w 355"/>
                <a:gd name="T15" fmla="*/ 90 h 295"/>
                <a:gd name="T16" fmla="*/ 240 w 355"/>
                <a:gd name="T17" fmla="*/ 68 h 295"/>
                <a:gd name="T18" fmla="*/ 262 w 355"/>
                <a:gd name="T19" fmla="*/ 51 h 295"/>
                <a:gd name="T20" fmla="*/ 284 w 355"/>
                <a:gd name="T21" fmla="*/ 34 h 295"/>
                <a:gd name="T22" fmla="*/ 306 w 355"/>
                <a:gd name="T23" fmla="*/ 22 h 295"/>
                <a:gd name="T24" fmla="*/ 328 w 355"/>
                <a:gd name="T25" fmla="*/ 11 h 295"/>
                <a:gd name="T26" fmla="*/ 355 w 355"/>
                <a:gd name="T27" fmla="*/ 0 h 29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5"/>
                <a:gd name="T43" fmla="*/ 0 h 295"/>
                <a:gd name="T44" fmla="*/ 355 w 355"/>
                <a:gd name="T45" fmla="*/ 295 h 29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5" h="295">
                  <a:moveTo>
                    <a:pt x="0" y="295"/>
                  </a:moveTo>
                  <a:lnTo>
                    <a:pt x="22" y="272"/>
                  </a:lnTo>
                  <a:lnTo>
                    <a:pt x="44" y="255"/>
                  </a:lnTo>
                  <a:lnTo>
                    <a:pt x="88" y="215"/>
                  </a:lnTo>
                  <a:lnTo>
                    <a:pt x="131" y="170"/>
                  </a:lnTo>
                  <a:lnTo>
                    <a:pt x="175" y="130"/>
                  </a:lnTo>
                  <a:lnTo>
                    <a:pt x="197" y="107"/>
                  </a:lnTo>
                  <a:lnTo>
                    <a:pt x="219" y="90"/>
                  </a:lnTo>
                  <a:lnTo>
                    <a:pt x="240" y="68"/>
                  </a:lnTo>
                  <a:lnTo>
                    <a:pt x="262" y="51"/>
                  </a:lnTo>
                  <a:lnTo>
                    <a:pt x="284" y="34"/>
                  </a:lnTo>
                  <a:lnTo>
                    <a:pt x="306" y="22"/>
                  </a:lnTo>
                  <a:lnTo>
                    <a:pt x="328" y="11"/>
                  </a:lnTo>
                  <a:lnTo>
                    <a:pt x="355"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33" name="Freeform 208">
              <a:extLst>
                <a:ext uri="{FF2B5EF4-FFF2-40B4-BE49-F238E27FC236}">
                  <a16:creationId xmlns:a16="http://schemas.microsoft.com/office/drawing/2014/main" id="{8A9B7A36-594D-F62B-2C22-03F46A641649}"/>
                </a:ext>
              </a:extLst>
            </p:cNvPr>
            <p:cNvSpPr>
              <a:spLocks/>
            </p:cNvSpPr>
            <p:nvPr/>
          </p:nvSpPr>
          <p:spPr bwMode="auto">
            <a:xfrm>
              <a:off x="1177" y="2736"/>
              <a:ext cx="349" cy="23"/>
            </a:xfrm>
            <a:custGeom>
              <a:avLst/>
              <a:gdLst>
                <a:gd name="T0" fmla="*/ 0 w 349"/>
                <a:gd name="T1" fmla="*/ 23 h 23"/>
                <a:gd name="T2" fmla="*/ 22 w 349"/>
                <a:gd name="T3" fmla="*/ 11 h 23"/>
                <a:gd name="T4" fmla="*/ 44 w 349"/>
                <a:gd name="T5" fmla="*/ 5 h 23"/>
                <a:gd name="T6" fmla="*/ 65 w 349"/>
                <a:gd name="T7" fmla="*/ 5 h 23"/>
                <a:gd name="T8" fmla="*/ 87 w 349"/>
                <a:gd name="T9" fmla="*/ 0 h 23"/>
                <a:gd name="T10" fmla="*/ 109 w 349"/>
                <a:gd name="T11" fmla="*/ 0 h 23"/>
                <a:gd name="T12" fmla="*/ 131 w 349"/>
                <a:gd name="T13" fmla="*/ 0 h 23"/>
                <a:gd name="T14" fmla="*/ 153 w 349"/>
                <a:gd name="T15" fmla="*/ 0 h 23"/>
                <a:gd name="T16" fmla="*/ 175 w 349"/>
                <a:gd name="T17" fmla="*/ 5 h 23"/>
                <a:gd name="T18" fmla="*/ 218 w 349"/>
                <a:gd name="T19" fmla="*/ 5 h 23"/>
                <a:gd name="T20" fmla="*/ 262 w 349"/>
                <a:gd name="T21" fmla="*/ 11 h 23"/>
                <a:gd name="T22" fmla="*/ 284 w 349"/>
                <a:gd name="T23" fmla="*/ 11 h 23"/>
                <a:gd name="T24" fmla="*/ 305 w 349"/>
                <a:gd name="T25" fmla="*/ 11 h 23"/>
                <a:gd name="T26" fmla="*/ 327 w 349"/>
                <a:gd name="T27" fmla="*/ 11 h 23"/>
                <a:gd name="T28" fmla="*/ 349 w 349"/>
                <a:gd name="T29" fmla="*/ 5 h 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9"/>
                <a:gd name="T46" fmla="*/ 0 h 23"/>
                <a:gd name="T47" fmla="*/ 349 w 349"/>
                <a:gd name="T48" fmla="*/ 23 h 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9" h="23">
                  <a:moveTo>
                    <a:pt x="0" y="23"/>
                  </a:moveTo>
                  <a:lnTo>
                    <a:pt x="22" y="11"/>
                  </a:lnTo>
                  <a:lnTo>
                    <a:pt x="44" y="5"/>
                  </a:lnTo>
                  <a:lnTo>
                    <a:pt x="65" y="5"/>
                  </a:lnTo>
                  <a:lnTo>
                    <a:pt x="87" y="0"/>
                  </a:lnTo>
                  <a:lnTo>
                    <a:pt x="109" y="0"/>
                  </a:lnTo>
                  <a:lnTo>
                    <a:pt x="131" y="0"/>
                  </a:lnTo>
                  <a:lnTo>
                    <a:pt x="153" y="0"/>
                  </a:lnTo>
                  <a:lnTo>
                    <a:pt x="175" y="5"/>
                  </a:lnTo>
                  <a:lnTo>
                    <a:pt x="218" y="5"/>
                  </a:lnTo>
                  <a:lnTo>
                    <a:pt x="262" y="11"/>
                  </a:lnTo>
                  <a:lnTo>
                    <a:pt x="284" y="11"/>
                  </a:lnTo>
                  <a:lnTo>
                    <a:pt x="305" y="11"/>
                  </a:lnTo>
                  <a:lnTo>
                    <a:pt x="327" y="11"/>
                  </a:lnTo>
                  <a:lnTo>
                    <a:pt x="349" y="5"/>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34" name="Freeform 209">
              <a:extLst>
                <a:ext uri="{FF2B5EF4-FFF2-40B4-BE49-F238E27FC236}">
                  <a16:creationId xmlns:a16="http://schemas.microsoft.com/office/drawing/2014/main" id="{4A87D6E1-2D79-3525-8966-F30698DB1911}"/>
                </a:ext>
              </a:extLst>
            </p:cNvPr>
            <p:cNvSpPr>
              <a:spLocks/>
            </p:cNvSpPr>
            <p:nvPr/>
          </p:nvSpPr>
          <p:spPr bwMode="auto">
            <a:xfrm>
              <a:off x="1526" y="2639"/>
              <a:ext cx="355" cy="102"/>
            </a:xfrm>
            <a:custGeom>
              <a:avLst/>
              <a:gdLst>
                <a:gd name="T0" fmla="*/ 0 w 355"/>
                <a:gd name="T1" fmla="*/ 102 h 102"/>
                <a:gd name="T2" fmla="*/ 22 w 355"/>
                <a:gd name="T3" fmla="*/ 102 h 102"/>
                <a:gd name="T4" fmla="*/ 44 w 355"/>
                <a:gd name="T5" fmla="*/ 97 h 102"/>
                <a:gd name="T6" fmla="*/ 66 w 355"/>
                <a:gd name="T7" fmla="*/ 91 h 102"/>
                <a:gd name="T8" fmla="*/ 93 w 355"/>
                <a:gd name="T9" fmla="*/ 80 h 102"/>
                <a:gd name="T10" fmla="*/ 137 w 355"/>
                <a:gd name="T11" fmla="*/ 68 h 102"/>
                <a:gd name="T12" fmla="*/ 180 w 355"/>
                <a:gd name="T13" fmla="*/ 51 h 102"/>
                <a:gd name="T14" fmla="*/ 224 w 355"/>
                <a:gd name="T15" fmla="*/ 40 h 102"/>
                <a:gd name="T16" fmla="*/ 267 w 355"/>
                <a:gd name="T17" fmla="*/ 23 h 102"/>
                <a:gd name="T18" fmla="*/ 311 w 355"/>
                <a:gd name="T19" fmla="*/ 12 h 102"/>
                <a:gd name="T20" fmla="*/ 333 w 355"/>
                <a:gd name="T21" fmla="*/ 6 h 102"/>
                <a:gd name="T22" fmla="*/ 355 w 355"/>
                <a:gd name="T23" fmla="*/ 0 h 1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5"/>
                <a:gd name="T37" fmla="*/ 0 h 102"/>
                <a:gd name="T38" fmla="*/ 355 w 355"/>
                <a:gd name="T39" fmla="*/ 102 h 10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5" h="102">
                  <a:moveTo>
                    <a:pt x="0" y="102"/>
                  </a:moveTo>
                  <a:lnTo>
                    <a:pt x="22" y="102"/>
                  </a:lnTo>
                  <a:lnTo>
                    <a:pt x="44" y="97"/>
                  </a:lnTo>
                  <a:lnTo>
                    <a:pt x="66" y="91"/>
                  </a:lnTo>
                  <a:lnTo>
                    <a:pt x="93" y="80"/>
                  </a:lnTo>
                  <a:lnTo>
                    <a:pt x="137" y="68"/>
                  </a:lnTo>
                  <a:lnTo>
                    <a:pt x="180" y="51"/>
                  </a:lnTo>
                  <a:lnTo>
                    <a:pt x="224" y="40"/>
                  </a:lnTo>
                  <a:lnTo>
                    <a:pt x="267" y="23"/>
                  </a:lnTo>
                  <a:lnTo>
                    <a:pt x="311" y="12"/>
                  </a:lnTo>
                  <a:lnTo>
                    <a:pt x="333" y="6"/>
                  </a:lnTo>
                  <a:lnTo>
                    <a:pt x="355"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35" name="Freeform 210">
              <a:extLst>
                <a:ext uri="{FF2B5EF4-FFF2-40B4-BE49-F238E27FC236}">
                  <a16:creationId xmlns:a16="http://schemas.microsoft.com/office/drawing/2014/main" id="{D4E0236C-2F4B-2198-5B83-B55B0E3DFC36}"/>
                </a:ext>
              </a:extLst>
            </p:cNvPr>
            <p:cNvSpPr>
              <a:spLocks/>
            </p:cNvSpPr>
            <p:nvPr/>
          </p:nvSpPr>
          <p:spPr bwMode="auto">
            <a:xfrm>
              <a:off x="1881" y="2611"/>
              <a:ext cx="354" cy="28"/>
            </a:xfrm>
            <a:custGeom>
              <a:avLst/>
              <a:gdLst>
                <a:gd name="T0" fmla="*/ 0 w 354"/>
                <a:gd name="T1" fmla="*/ 28 h 28"/>
                <a:gd name="T2" fmla="*/ 22 w 354"/>
                <a:gd name="T3" fmla="*/ 23 h 28"/>
                <a:gd name="T4" fmla="*/ 43 w 354"/>
                <a:gd name="T5" fmla="*/ 23 h 28"/>
                <a:gd name="T6" fmla="*/ 65 w 354"/>
                <a:gd name="T7" fmla="*/ 17 h 28"/>
                <a:gd name="T8" fmla="*/ 87 w 354"/>
                <a:gd name="T9" fmla="*/ 17 h 28"/>
                <a:gd name="T10" fmla="*/ 131 w 354"/>
                <a:gd name="T11" fmla="*/ 17 h 28"/>
                <a:gd name="T12" fmla="*/ 174 w 354"/>
                <a:gd name="T13" fmla="*/ 17 h 28"/>
                <a:gd name="T14" fmla="*/ 218 w 354"/>
                <a:gd name="T15" fmla="*/ 17 h 28"/>
                <a:gd name="T16" fmla="*/ 262 w 354"/>
                <a:gd name="T17" fmla="*/ 11 h 28"/>
                <a:gd name="T18" fmla="*/ 289 w 354"/>
                <a:gd name="T19" fmla="*/ 11 h 28"/>
                <a:gd name="T20" fmla="*/ 305 w 354"/>
                <a:gd name="T21" fmla="*/ 11 h 28"/>
                <a:gd name="T22" fmla="*/ 333 w 354"/>
                <a:gd name="T23" fmla="*/ 6 h 28"/>
                <a:gd name="T24" fmla="*/ 354 w 354"/>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4"/>
                <a:gd name="T40" fmla="*/ 0 h 28"/>
                <a:gd name="T41" fmla="*/ 354 w 354"/>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4" h="28">
                  <a:moveTo>
                    <a:pt x="0" y="28"/>
                  </a:moveTo>
                  <a:lnTo>
                    <a:pt x="22" y="23"/>
                  </a:lnTo>
                  <a:lnTo>
                    <a:pt x="43" y="23"/>
                  </a:lnTo>
                  <a:lnTo>
                    <a:pt x="65" y="17"/>
                  </a:lnTo>
                  <a:lnTo>
                    <a:pt x="87" y="17"/>
                  </a:lnTo>
                  <a:lnTo>
                    <a:pt x="131" y="17"/>
                  </a:lnTo>
                  <a:lnTo>
                    <a:pt x="174" y="17"/>
                  </a:lnTo>
                  <a:lnTo>
                    <a:pt x="218" y="17"/>
                  </a:lnTo>
                  <a:lnTo>
                    <a:pt x="262" y="11"/>
                  </a:lnTo>
                  <a:lnTo>
                    <a:pt x="289" y="11"/>
                  </a:lnTo>
                  <a:lnTo>
                    <a:pt x="305" y="11"/>
                  </a:lnTo>
                  <a:lnTo>
                    <a:pt x="333" y="6"/>
                  </a:lnTo>
                  <a:lnTo>
                    <a:pt x="354"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36" name="Freeform 211">
              <a:extLst>
                <a:ext uri="{FF2B5EF4-FFF2-40B4-BE49-F238E27FC236}">
                  <a16:creationId xmlns:a16="http://schemas.microsoft.com/office/drawing/2014/main" id="{2C436DF0-05DC-6591-D72F-C79FEBF95A0B}"/>
                </a:ext>
              </a:extLst>
            </p:cNvPr>
            <p:cNvSpPr>
              <a:spLocks/>
            </p:cNvSpPr>
            <p:nvPr/>
          </p:nvSpPr>
          <p:spPr bwMode="auto">
            <a:xfrm>
              <a:off x="2235" y="2486"/>
              <a:ext cx="350" cy="125"/>
            </a:xfrm>
            <a:custGeom>
              <a:avLst/>
              <a:gdLst>
                <a:gd name="T0" fmla="*/ 0 w 350"/>
                <a:gd name="T1" fmla="*/ 125 h 125"/>
                <a:gd name="T2" fmla="*/ 22 w 350"/>
                <a:gd name="T3" fmla="*/ 119 h 125"/>
                <a:gd name="T4" fmla="*/ 44 w 350"/>
                <a:gd name="T5" fmla="*/ 113 h 125"/>
                <a:gd name="T6" fmla="*/ 66 w 350"/>
                <a:gd name="T7" fmla="*/ 108 h 125"/>
                <a:gd name="T8" fmla="*/ 88 w 350"/>
                <a:gd name="T9" fmla="*/ 96 h 125"/>
                <a:gd name="T10" fmla="*/ 131 w 350"/>
                <a:gd name="T11" fmla="*/ 79 h 125"/>
                <a:gd name="T12" fmla="*/ 175 w 350"/>
                <a:gd name="T13" fmla="*/ 62 h 125"/>
                <a:gd name="T14" fmla="*/ 219 w 350"/>
                <a:gd name="T15" fmla="*/ 40 h 125"/>
                <a:gd name="T16" fmla="*/ 262 w 350"/>
                <a:gd name="T17" fmla="*/ 23 h 125"/>
                <a:gd name="T18" fmla="*/ 284 w 350"/>
                <a:gd name="T19" fmla="*/ 17 h 125"/>
                <a:gd name="T20" fmla="*/ 306 w 350"/>
                <a:gd name="T21" fmla="*/ 11 h 125"/>
                <a:gd name="T22" fmla="*/ 328 w 350"/>
                <a:gd name="T23" fmla="*/ 6 h 125"/>
                <a:gd name="T24" fmla="*/ 350 w 350"/>
                <a:gd name="T25" fmla="*/ 0 h 1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0"/>
                <a:gd name="T40" fmla="*/ 0 h 125"/>
                <a:gd name="T41" fmla="*/ 350 w 350"/>
                <a:gd name="T42" fmla="*/ 125 h 12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0" h="125">
                  <a:moveTo>
                    <a:pt x="0" y="125"/>
                  </a:moveTo>
                  <a:lnTo>
                    <a:pt x="22" y="119"/>
                  </a:lnTo>
                  <a:lnTo>
                    <a:pt x="44" y="113"/>
                  </a:lnTo>
                  <a:lnTo>
                    <a:pt x="66" y="108"/>
                  </a:lnTo>
                  <a:lnTo>
                    <a:pt x="88" y="96"/>
                  </a:lnTo>
                  <a:lnTo>
                    <a:pt x="131" y="79"/>
                  </a:lnTo>
                  <a:lnTo>
                    <a:pt x="175" y="62"/>
                  </a:lnTo>
                  <a:lnTo>
                    <a:pt x="219" y="40"/>
                  </a:lnTo>
                  <a:lnTo>
                    <a:pt x="262" y="23"/>
                  </a:lnTo>
                  <a:lnTo>
                    <a:pt x="284" y="17"/>
                  </a:lnTo>
                  <a:lnTo>
                    <a:pt x="306" y="11"/>
                  </a:lnTo>
                  <a:lnTo>
                    <a:pt x="328" y="6"/>
                  </a:lnTo>
                  <a:lnTo>
                    <a:pt x="350"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37" name="Freeform 212">
              <a:extLst>
                <a:ext uri="{FF2B5EF4-FFF2-40B4-BE49-F238E27FC236}">
                  <a16:creationId xmlns:a16="http://schemas.microsoft.com/office/drawing/2014/main" id="{F253EA68-56F3-D622-3928-DD1CBB5E3F53}"/>
                </a:ext>
              </a:extLst>
            </p:cNvPr>
            <p:cNvSpPr>
              <a:spLocks/>
            </p:cNvSpPr>
            <p:nvPr/>
          </p:nvSpPr>
          <p:spPr bwMode="auto">
            <a:xfrm>
              <a:off x="2585" y="2480"/>
              <a:ext cx="354" cy="6"/>
            </a:xfrm>
            <a:custGeom>
              <a:avLst/>
              <a:gdLst>
                <a:gd name="T0" fmla="*/ 0 w 354"/>
                <a:gd name="T1" fmla="*/ 6 h 6"/>
                <a:gd name="T2" fmla="*/ 21 w 354"/>
                <a:gd name="T3" fmla="*/ 0 h 6"/>
                <a:gd name="T4" fmla="*/ 43 w 354"/>
                <a:gd name="T5" fmla="*/ 0 h 6"/>
                <a:gd name="T6" fmla="*/ 71 w 354"/>
                <a:gd name="T7" fmla="*/ 0 h 6"/>
                <a:gd name="T8" fmla="*/ 87 w 354"/>
                <a:gd name="T9" fmla="*/ 0 h 6"/>
                <a:gd name="T10" fmla="*/ 136 w 354"/>
                <a:gd name="T11" fmla="*/ 0 h 6"/>
                <a:gd name="T12" fmla="*/ 180 w 354"/>
                <a:gd name="T13" fmla="*/ 0 h 6"/>
                <a:gd name="T14" fmla="*/ 223 w 354"/>
                <a:gd name="T15" fmla="*/ 6 h 6"/>
                <a:gd name="T16" fmla="*/ 245 w 354"/>
                <a:gd name="T17" fmla="*/ 6 h 6"/>
                <a:gd name="T18" fmla="*/ 267 w 354"/>
                <a:gd name="T19" fmla="*/ 6 h 6"/>
                <a:gd name="T20" fmla="*/ 289 w 354"/>
                <a:gd name="T21" fmla="*/ 6 h 6"/>
                <a:gd name="T22" fmla="*/ 311 w 354"/>
                <a:gd name="T23" fmla="*/ 6 h 6"/>
                <a:gd name="T24" fmla="*/ 332 w 354"/>
                <a:gd name="T25" fmla="*/ 6 h 6"/>
                <a:gd name="T26" fmla="*/ 354 w 354"/>
                <a:gd name="T27" fmla="*/ 0 h 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4"/>
                <a:gd name="T43" fmla="*/ 0 h 6"/>
                <a:gd name="T44" fmla="*/ 354 w 354"/>
                <a:gd name="T45" fmla="*/ 6 h 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4" h="6">
                  <a:moveTo>
                    <a:pt x="0" y="6"/>
                  </a:moveTo>
                  <a:lnTo>
                    <a:pt x="21" y="0"/>
                  </a:lnTo>
                  <a:lnTo>
                    <a:pt x="43" y="0"/>
                  </a:lnTo>
                  <a:lnTo>
                    <a:pt x="71" y="0"/>
                  </a:lnTo>
                  <a:lnTo>
                    <a:pt x="87" y="0"/>
                  </a:lnTo>
                  <a:lnTo>
                    <a:pt x="136" y="0"/>
                  </a:lnTo>
                  <a:lnTo>
                    <a:pt x="180" y="0"/>
                  </a:lnTo>
                  <a:lnTo>
                    <a:pt x="223" y="6"/>
                  </a:lnTo>
                  <a:lnTo>
                    <a:pt x="245" y="6"/>
                  </a:lnTo>
                  <a:lnTo>
                    <a:pt x="267" y="6"/>
                  </a:lnTo>
                  <a:lnTo>
                    <a:pt x="289" y="6"/>
                  </a:lnTo>
                  <a:lnTo>
                    <a:pt x="311" y="6"/>
                  </a:lnTo>
                  <a:lnTo>
                    <a:pt x="332" y="6"/>
                  </a:lnTo>
                  <a:lnTo>
                    <a:pt x="354"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38" name="Freeform 213">
              <a:extLst>
                <a:ext uri="{FF2B5EF4-FFF2-40B4-BE49-F238E27FC236}">
                  <a16:creationId xmlns:a16="http://schemas.microsoft.com/office/drawing/2014/main" id="{EE92E6F1-2E4F-6825-FB52-762D3EE210B1}"/>
                </a:ext>
              </a:extLst>
            </p:cNvPr>
            <p:cNvSpPr>
              <a:spLocks/>
            </p:cNvSpPr>
            <p:nvPr/>
          </p:nvSpPr>
          <p:spPr bwMode="auto">
            <a:xfrm>
              <a:off x="2939" y="2344"/>
              <a:ext cx="355" cy="136"/>
            </a:xfrm>
            <a:custGeom>
              <a:avLst/>
              <a:gdLst>
                <a:gd name="T0" fmla="*/ 0 w 355"/>
                <a:gd name="T1" fmla="*/ 136 h 136"/>
                <a:gd name="T2" fmla="*/ 22 w 355"/>
                <a:gd name="T3" fmla="*/ 131 h 136"/>
                <a:gd name="T4" fmla="*/ 44 w 355"/>
                <a:gd name="T5" fmla="*/ 125 h 136"/>
                <a:gd name="T6" fmla="*/ 88 w 355"/>
                <a:gd name="T7" fmla="*/ 113 h 136"/>
                <a:gd name="T8" fmla="*/ 131 w 355"/>
                <a:gd name="T9" fmla="*/ 96 h 136"/>
                <a:gd name="T10" fmla="*/ 175 w 355"/>
                <a:gd name="T11" fmla="*/ 79 h 136"/>
                <a:gd name="T12" fmla="*/ 224 w 355"/>
                <a:gd name="T13" fmla="*/ 62 h 136"/>
                <a:gd name="T14" fmla="*/ 268 w 355"/>
                <a:gd name="T15" fmla="*/ 40 h 136"/>
                <a:gd name="T16" fmla="*/ 355 w 355"/>
                <a:gd name="T17" fmla="*/ 0 h 1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55"/>
                <a:gd name="T28" fmla="*/ 0 h 136"/>
                <a:gd name="T29" fmla="*/ 355 w 355"/>
                <a:gd name="T30" fmla="*/ 136 h 1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55" h="136">
                  <a:moveTo>
                    <a:pt x="0" y="136"/>
                  </a:moveTo>
                  <a:lnTo>
                    <a:pt x="22" y="131"/>
                  </a:lnTo>
                  <a:lnTo>
                    <a:pt x="44" y="125"/>
                  </a:lnTo>
                  <a:lnTo>
                    <a:pt x="88" y="113"/>
                  </a:lnTo>
                  <a:lnTo>
                    <a:pt x="131" y="96"/>
                  </a:lnTo>
                  <a:lnTo>
                    <a:pt x="175" y="79"/>
                  </a:lnTo>
                  <a:lnTo>
                    <a:pt x="224" y="62"/>
                  </a:lnTo>
                  <a:lnTo>
                    <a:pt x="268" y="40"/>
                  </a:lnTo>
                  <a:lnTo>
                    <a:pt x="355"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39" name="Freeform 214">
              <a:extLst>
                <a:ext uri="{FF2B5EF4-FFF2-40B4-BE49-F238E27FC236}">
                  <a16:creationId xmlns:a16="http://schemas.microsoft.com/office/drawing/2014/main" id="{DF18DA03-E585-425B-7ACC-6E48E7C1A79D}"/>
                </a:ext>
              </a:extLst>
            </p:cNvPr>
            <p:cNvSpPr>
              <a:spLocks/>
            </p:cNvSpPr>
            <p:nvPr/>
          </p:nvSpPr>
          <p:spPr bwMode="auto">
            <a:xfrm>
              <a:off x="3294" y="2162"/>
              <a:ext cx="355" cy="182"/>
            </a:xfrm>
            <a:custGeom>
              <a:avLst/>
              <a:gdLst>
                <a:gd name="T0" fmla="*/ 0 w 355"/>
                <a:gd name="T1" fmla="*/ 182 h 182"/>
                <a:gd name="T2" fmla="*/ 22 w 355"/>
                <a:gd name="T3" fmla="*/ 171 h 182"/>
                <a:gd name="T4" fmla="*/ 44 w 355"/>
                <a:gd name="T5" fmla="*/ 165 h 182"/>
                <a:gd name="T6" fmla="*/ 87 w 355"/>
                <a:gd name="T7" fmla="*/ 142 h 182"/>
                <a:gd name="T8" fmla="*/ 131 w 355"/>
                <a:gd name="T9" fmla="*/ 114 h 182"/>
                <a:gd name="T10" fmla="*/ 174 w 355"/>
                <a:gd name="T11" fmla="*/ 91 h 182"/>
                <a:gd name="T12" fmla="*/ 218 w 355"/>
                <a:gd name="T13" fmla="*/ 68 h 182"/>
                <a:gd name="T14" fmla="*/ 262 w 355"/>
                <a:gd name="T15" fmla="*/ 40 h 182"/>
                <a:gd name="T16" fmla="*/ 305 w 355"/>
                <a:gd name="T17" fmla="*/ 23 h 182"/>
                <a:gd name="T18" fmla="*/ 327 w 355"/>
                <a:gd name="T19" fmla="*/ 11 h 182"/>
                <a:gd name="T20" fmla="*/ 355 w 355"/>
                <a:gd name="T21" fmla="*/ 0 h 18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55"/>
                <a:gd name="T34" fmla="*/ 0 h 182"/>
                <a:gd name="T35" fmla="*/ 355 w 355"/>
                <a:gd name="T36" fmla="*/ 182 h 18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55" h="182">
                  <a:moveTo>
                    <a:pt x="0" y="182"/>
                  </a:moveTo>
                  <a:lnTo>
                    <a:pt x="22" y="171"/>
                  </a:lnTo>
                  <a:lnTo>
                    <a:pt x="44" y="165"/>
                  </a:lnTo>
                  <a:lnTo>
                    <a:pt x="87" y="142"/>
                  </a:lnTo>
                  <a:lnTo>
                    <a:pt x="131" y="114"/>
                  </a:lnTo>
                  <a:lnTo>
                    <a:pt x="174" y="91"/>
                  </a:lnTo>
                  <a:lnTo>
                    <a:pt x="218" y="68"/>
                  </a:lnTo>
                  <a:lnTo>
                    <a:pt x="262" y="40"/>
                  </a:lnTo>
                  <a:lnTo>
                    <a:pt x="305" y="23"/>
                  </a:lnTo>
                  <a:lnTo>
                    <a:pt x="327" y="11"/>
                  </a:lnTo>
                  <a:lnTo>
                    <a:pt x="355"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40" name="Freeform 215">
              <a:extLst>
                <a:ext uri="{FF2B5EF4-FFF2-40B4-BE49-F238E27FC236}">
                  <a16:creationId xmlns:a16="http://schemas.microsoft.com/office/drawing/2014/main" id="{3D7429B8-4789-6243-DB4D-7002D6D32B81}"/>
                </a:ext>
              </a:extLst>
            </p:cNvPr>
            <p:cNvSpPr>
              <a:spLocks/>
            </p:cNvSpPr>
            <p:nvPr/>
          </p:nvSpPr>
          <p:spPr bwMode="auto">
            <a:xfrm>
              <a:off x="3649" y="2066"/>
              <a:ext cx="349" cy="96"/>
            </a:xfrm>
            <a:custGeom>
              <a:avLst/>
              <a:gdLst>
                <a:gd name="T0" fmla="*/ 0 w 349"/>
                <a:gd name="T1" fmla="*/ 96 h 96"/>
                <a:gd name="T2" fmla="*/ 43 w 349"/>
                <a:gd name="T3" fmla="*/ 79 h 96"/>
                <a:gd name="T4" fmla="*/ 87 w 349"/>
                <a:gd name="T5" fmla="*/ 68 h 96"/>
                <a:gd name="T6" fmla="*/ 130 w 349"/>
                <a:gd name="T7" fmla="*/ 51 h 96"/>
                <a:gd name="T8" fmla="*/ 174 w 349"/>
                <a:gd name="T9" fmla="*/ 39 h 96"/>
                <a:gd name="T10" fmla="*/ 218 w 349"/>
                <a:gd name="T11" fmla="*/ 28 h 96"/>
                <a:gd name="T12" fmla="*/ 261 w 349"/>
                <a:gd name="T13" fmla="*/ 22 h 96"/>
                <a:gd name="T14" fmla="*/ 349 w 349"/>
                <a:gd name="T15" fmla="*/ 0 h 96"/>
                <a:gd name="T16" fmla="*/ 0 60000 65536"/>
                <a:gd name="T17" fmla="*/ 0 60000 65536"/>
                <a:gd name="T18" fmla="*/ 0 60000 65536"/>
                <a:gd name="T19" fmla="*/ 0 60000 65536"/>
                <a:gd name="T20" fmla="*/ 0 60000 65536"/>
                <a:gd name="T21" fmla="*/ 0 60000 65536"/>
                <a:gd name="T22" fmla="*/ 0 60000 65536"/>
                <a:gd name="T23" fmla="*/ 0 60000 65536"/>
                <a:gd name="T24" fmla="*/ 0 w 349"/>
                <a:gd name="T25" fmla="*/ 0 h 96"/>
                <a:gd name="T26" fmla="*/ 349 w 349"/>
                <a:gd name="T27" fmla="*/ 96 h 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49" h="96">
                  <a:moveTo>
                    <a:pt x="0" y="96"/>
                  </a:moveTo>
                  <a:lnTo>
                    <a:pt x="43" y="79"/>
                  </a:lnTo>
                  <a:lnTo>
                    <a:pt x="87" y="68"/>
                  </a:lnTo>
                  <a:lnTo>
                    <a:pt x="130" y="51"/>
                  </a:lnTo>
                  <a:lnTo>
                    <a:pt x="174" y="39"/>
                  </a:lnTo>
                  <a:lnTo>
                    <a:pt x="218" y="28"/>
                  </a:lnTo>
                  <a:lnTo>
                    <a:pt x="261" y="22"/>
                  </a:lnTo>
                  <a:lnTo>
                    <a:pt x="349"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41" name="Freeform 216">
              <a:extLst>
                <a:ext uri="{FF2B5EF4-FFF2-40B4-BE49-F238E27FC236}">
                  <a16:creationId xmlns:a16="http://schemas.microsoft.com/office/drawing/2014/main" id="{9862A387-571E-9FE9-749A-1A9161287B12}"/>
                </a:ext>
              </a:extLst>
            </p:cNvPr>
            <p:cNvSpPr>
              <a:spLocks/>
            </p:cNvSpPr>
            <p:nvPr/>
          </p:nvSpPr>
          <p:spPr bwMode="auto">
            <a:xfrm>
              <a:off x="3998" y="2014"/>
              <a:ext cx="354" cy="52"/>
            </a:xfrm>
            <a:custGeom>
              <a:avLst/>
              <a:gdLst>
                <a:gd name="T0" fmla="*/ 0 w 354"/>
                <a:gd name="T1" fmla="*/ 52 h 52"/>
                <a:gd name="T2" fmla="*/ 43 w 354"/>
                <a:gd name="T3" fmla="*/ 46 h 52"/>
                <a:gd name="T4" fmla="*/ 92 w 354"/>
                <a:gd name="T5" fmla="*/ 40 h 52"/>
                <a:gd name="T6" fmla="*/ 136 w 354"/>
                <a:gd name="T7" fmla="*/ 35 h 52"/>
                <a:gd name="T8" fmla="*/ 180 w 354"/>
                <a:gd name="T9" fmla="*/ 29 h 52"/>
                <a:gd name="T10" fmla="*/ 223 w 354"/>
                <a:gd name="T11" fmla="*/ 23 h 52"/>
                <a:gd name="T12" fmla="*/ 267 w 354"/>
                <a:gd name="T13" fmla="*/ 18 h 52"/>
                <a:gd name="T14" fmla="*/ 311 w 354"/>
                <a:gd name="T15" fmla="*/ 12 h 52"/>
                <a:gd name="T16" fmla="*/ 333 w 354"/>
                <a:gd name="T17" fmla="*/ 6 h 52"/>
                <a:gd name="T18" fmla="*/ 354 w 354"/>
                <a:gd name="T19" fmla="*/ 0 h 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4"/>
                <a:gd name="T31" fmla="*/ 0 h 52"/>
                <a:gd name="T32" fmla="*/ 354 w 354"/>
                <a:gd name="T33" fmla="*/ 52 h 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4" h="52">
                  <a:moveTo>
                    <a:pt x="0" y="52"/>
                  </a:moveTo>
                  <a:lnTo>
                    <a:pt x="43" y="46"/>
                  </a:lnTo>
                  <a:lnTo>
                    <a:pt x="92" y="40"/>
                  </a:lnTo>
                  <a:lnTo>
                    <a:pt x="136" y="35"/>
                  </a:lnTo>
                  <a:lnTo>
                    <a:pt x="180" y="29"/>
                  </a:lnTo>
                  <a:lnTo>
                    <a:pt x="223" y="23"/>
                  </a:lnTo>
                  <a:lnTo>
                    <a:pt x="267" y="18"/>
                  </a:lnTo>
                  <a:lnTo>
                    <a:pt x="311" y="12"/>
                  </a:lnTo>
                  <a:lnTo>
                    <a:pt x="333" y="6"/>
                  </a:lnTo>
                  <a:lnTo>
                    <a:pt x="354"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42" name="Freeform 217">
              <a:extLst>
                <a:ext uri="{FF2B5EF4-FFF2-40B4-BE49-F238E27FC236}">
                  <a16:creationId xmlns:a16="http://schemas.microsoft.com/office/drawing/2014/main" id="{0947AB8D-1E2C-EE08-B356-3F3EA517D1D2}"/>
                </a:ext>
              </a:extLst>
            </p:cNvPr>
            <p:cNvSpPr>
              <a:spLocks/>
            </p:cNvSpPr>
            <p:nvPr/>
          </p:nvSpPr>
          <p:spPr bwMode="auto">
            <a:xfrm>
              <a:off x="4352" y="1884"/>
              <a:ext cx="355" cy="130"/>
            </a:xfrm>
            <a:custGeom>
              <a:avLst/>
              <a:gdLst>
                <a:gd name="T0" fmla="*/ 0 w 355"/>
                <a:gd name="T1" fmla="*/ 130 h 130"/>
                <a:gd name="T2" fmla="*/ 22 w 355"/>
                <a:gd name="T3" fmla="*/ 125 h 130"/>
                <a:gd name="T4" fmla="*/ 44 w 355"/>
                <a:gd name="T5" fmla="*/ 113 h 130"/>
                <a:gd name="T6" fmla="*/ 88 w 355"/>
                <a:gd name="T7" fmla="*/ 96 h 130"/>
                <a:gd name="T8" fmla="*/ 131 w 355"/>
                <a:gd name="T9" fmla="*/ 79 h 130"/>
                <a:gd name="T10" fmla="*/ 175 w 355"/>
                <a:gd name="T11" fmla="*/ 62 h 130"/>
                <a:gd name="T12" fmla="*/ 219 w 355"/>
                <a:gd name="T13" fmla="*/ 45 h 130"/>
                <a:gd name="T14" fmla="*/ 262 w 355"/>
                <a:gd name="T15" fmla="*/ 28 h 130"/>
                <a:gd name="T16" fmla="*/ 290 w 355"/>
                <a:gd name="T17" fmla="*/ 17 h 130"/>
                <a:gd name="T18" fmla="*/ 306 w 355"/>
                <a:gd name="T19" fmla="*/ 11 h 130"/>
                <a:gd name="T20" fmla="*/ 333 w 355"/>
                <a:gd name="T21" fmla="*/ 6 h 130"/>
                <a:gd name="T22" fmla="*/ 355 w 355"/>
                <a:gd name="T23" fmla="*/ 0 h 1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5"/>
                <a:gd name="T37" fmla="*/ 0 h 130"/>
                <a:gd name="T38" fmla="*/ 355 w 355"/>
                <a:gd name="T39" fmla="*/ 130 h 13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5" h="130">
                  <a:moveTo>
                    <a:pt x="0" y="130"/>
                  </a:moveTo>
                  <a:lnTo>
                    <a:pt x="22" y="125"/>
                  </a:lnTo>
                  <a:lnTo>
                    <a:pt x="44" y="113"/>
                  </a:lnTo>
                  <a:lnTo>
                    <a:pt x="88" y="96"/>
                  </a:lnTo>
                  <a:lnTo>
                    <a:pt x="131" y="79"/>
                  </a:lnTo>
                  <a:lnTo>
                    <a:pt x="175" y="62"/>
                  </a:lnTo>
                  <a:lnTo>
                    <a:pt x="219" y="45"/>
                  </a:lnTo>
                  <a:lnTo>
                    <a:pt x="262" y="28"/>
                  </a:lnTo>
                  <a:lnTo>
                    <a:pt x="290" y="17"/>
                  </a:lnTo>
                  <a:lnTo>
                    <a:pt x="306" y="11"/>
                  </a:lnTo>
                  <a:lnTo>
                    <a:pt x="333" y="6"/>
                  </a:lnTo>
                  <a:lnTo>
                    <a:pt x="355"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43" name="Freeform 218">
              <a:extLst>
                <a:ext uri="{FF2B5EF4-FFF2-40B4-BE49-F238E27FC236}">
                  <a16:creationId xmlns:a16="http://schemas.microsoft.com/office/drawing/2014/main" id="{BB9DBBC4-7E9E-9647-7993-D380B0D5BF97}"/>
                </a:ext>
              </a:extLst>
            </p:cNvPr>
            <p:cNvSpPr>
              <a:spLocks/>
            </p:cNvSpPr>
            <p:nvPr/>
          </p:nvSpPr>
          <p:spPr bwMode="auto">
            <a:xfrm>
              <a:off x="4707" y="1850"/>
              <a:ext cx="349" cy="34"/>
            </a:xfrm>
            <a:custGeom>
              <a:avLst/>
              <a:gdLst>
                <a:gd name="T0" fmla="*/ 0 w 349"/>
                <a:gd name="T1" fmla="*/ 34 h 34"/>
                <a:gd name="T2" fmla="*/ 22 w 349"/>
                <a:gd name="T3" fmla="*/ 28 h 34"/>
                <a:gd name="T4" fmla="*/ 44 w 349"/>
                <a:gd name="T5" fmla="*/ 22 h 34"/>
                <a:gd name="T6" fmla="*/ 65 w 349"/>
                <a:gd name="T7" fmla="*/ 22 h 34"/>
                <a:gd name="T8" fmla="*/ 87 w 349"/>
                <a:gd name="T9" fmla="*/ 17 h 34"/>
                <a:gd name="T10" fmla="*/ 131 w 349"/>
                <a:gd name="T11" fmla="*/ 17 h 34"/>
                <a:gd name="T12" fmla="*/ 175 w 349"/>
                <a:gd name="T13" fmla="*/ 11 h 34"/>
                <a:gd name="T14" fmla="*/ 218 w 349"/>
                <a:gd name="T15" fmla="*/ 11 h 34"/>
                <a:gd name="T16" fmla="*/ 262 w 349"/>
                <a:gd name="T17" fmla="*/ 11 h 34"/>
                <a:gd name="T18" fmla="*/ 306 w 349"/>
                <a:gd name="T19" fmla="*/ 5 h 34"/>
                <a:gd name="T20" fmla="*/ 327 w 349"/>
                <a:gd name="T21" fmla="*/ 0 h 34"/>
                <a:gd name="T22" fmla="*/ 349 w 349"/>
                <a:gd name="T23" fmla="*/ 0 h 3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49"/>
                <a:gd name="T37" fmla="*/ 0 h 34"/>
                <a:gd name="T38" fmla="*/ 349 w 349"/>
                <a:gd name="T39" fmla="*/ 34 h 3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49" h="34">
                  <a:moveTo>
                    <a:pt x="0" y="34"/>
                  </a:moveTo>
                  <a:lnTo>
                    <a:pt x="22" y="28"/>
                  </a:lnTo>
                  <a:lnTo>
                    <a:pt x="44" y="22"/>
                  </a:lnTo>
                  <a:lnTo>
                    <a:pt x="65" y="22"/>
                  </a:lnTo>
                  <a:lnTo>
                    <a:pt x="87" y="17"/>
                  </a:lnTo>
                  <a:lnTo>
                    <a:pt x="131" y="17"/>
                  </a:lnTo>
                  <a:lnTo>
                    <a:pt x="175" y="11"/>
                  </a:lnTo>
                  <a:lnTo>
                    <a:pt x="218" y="11"/>
                  </a:lnTo>
                  <a:lnTo>
                    <a:pt x="262" y="11"/>
                  </a:lnTo>
                  <a:lnTo>
                    <a:pt x="306" y="5"/>
                  </a:lnTo>
                  <a:lnTo>
                    <a:pt x="327" y="0"/>
                  </a:lnTo>
                  <a:lnTo>
                    <a:pt x="349"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44" name="Freeform 219">
              <a:extLst>
                <a:ext uri="{FF2B5EF4-FFF2-40B4-BE49-F238E27FC236}">
                  <a16:creationId xmlns:a16="http://schemas.microsoft.com/office/drawing/2014/main" id="{505679F2-32EA-C735-5D4F-1FD39265B8D8}"/>
                </a:ext>
              </a:extLst>
            </p:cNvPr>
            <p:cNvSpPr>
              <a:spLocks/>
            </p:cNvSpPr>
            <p:nvPr/>
          </p:nvSpPr>
          <p:spPr bwMode="auto">
            <a:xfrm>
              <a:off x="5056" y="1759"/>
              <a:ext cx="355" cy="91"/>
            </a:xfrm>
            <a:custGeom>
              <a:avLst/>
              <a:gdLst>
                <a:gd name="T0" fmla="*/ 0 w 355"/>
                <a:gd name="T1" fmla="*/ 91 h 91"/>
                <a:gd name="T2" fmla="*/ 44 w 355"/>
                <a:gd name="T3" fmla="*/ 79 h 91"/>
                <a:gd name="T4" fmla="*/ 87 w 355"/>
                <a:gd name="T5" fmla="*/ 68 h 91"/>
                <a:gd name="T6" fmla="*/ 137 w 355"/>
                <a:gd name="T7" fmla="*/ 62 h 91"/>
                <a:gd name="T8" fmla="*/ 180 w 355"/>
                <a:gd name="T9" fmla="*/ 45 h 91"/>
                <a:gd name="T10" fmla="*/ 268 w 355"/>
                <a:gd name="T11" fmla="*/ 23 h 91"/>
                <a:gd name="T12" fmla="*/ 311 w 355"/>
                <a:gd name="T13" fmla="*/ 11 h 91"/>
                <a:gd name="T14" fmla="*/ 355 w 355"/>
                <a:gd name="T15" fmla="*/ 0 h 91"/>
                <a:gd name="T16" fmla="*/ 0 60000 65536"/>
                <a:gd name="T17" fmla="*/ 0 60000 65536"/>
                <a:gd name="T18" fmla="*/ 0 60000 65536"/>
                <a:gd name="T19" fmla="*/ 0 60000 65536"/>
                <a:gd name="T20" fmla="*/ 0 60000 65536"/>
                <a:gd name="T21" fmla="*/ 0 60000 65536"/>
                <a:gd name="T22" fmla="*/ 0 60000 65536"/>
                <a:gd name="T23" fmla="*/ 0 60000 65536"/>
                <a:gd name="T24" fmla="*/ 0 w 355"/>
                <a:gd name="T25" fmla="*/ 0 h 91"/>
                <a:gd name="T26" fmla="*/ 355 w 355"/>
                <a:gd name="T27" fmla="*/ 91 h 9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5" h="91">
                  <a:moveTo>
                    <a:pt x="0" y="91"/>
                  </a:moveTo>
                  <a:lnTo>
                    <a:pt x="44" y="79"/>
                  </a:lnTo>
                  <a:lnTo>
                    <a:pt x="87" y="68"/>
                  </a:lnTo>
                  <a:lnTo>
                    <a:pt x="137" y="62"/>
                  </a:lnTo>
                  <a:lnTo>
                    <a:pt x="180" y="45"/>
                  </a:lnTo>
                  <a:lnTo>
                    <a:pt x="268" y="23"/>
                  </a:lnTo>
                  <a:lnTo>
                    <a:pt x="311" y="11"/>
                  </a:lnTo>
                  <a:lnTo>
                    <a:pt x="355" y="0"/>
                  </a:lnTo>
                </a:path>
              </a:pathLst>
            </a:custGeom>
            <a:noFill/>
            <a:ln w="34925">
              <a:solidFill>
                <a:srgbClr val="339966"/>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45" name="Freeform 220">
              <a:extLst>
                <a:ext uri="{FF2B5EF4-FFF2-40B4-BE49-F238E27FC236}">
                  <a16:creationId xmlns:a16="http://schemas.microsoft.com/office/drawing/2014/main" id="{30DFEEAC-CC8F-0D6D-5CF7-15D9BFFAF900}"/>
                </a:ext>
              </a:extLst>
            </p:cNvPr>
            <p:cNvSpPr>
              <a:spLocks/>
            </p:cNvSpPr>
            <p:nvPr/>
          </p:nvSpPr>
          <p:spPr bwMode="auto">
            <a:xfrm>
              <a:off x="822" y="2872"/>
              <a:ext cx="355" cy="415"/>
            </a:xfrm>
            <a:custGeom>
              <a:avLst/>
              <a:gdLst>
                <a:gd name="T0" fmla="*/ 0 w 355"/>
                <a:gd name="T1" fmla="*/ 415 h 415"/>
                <a:gd name="T2" fmla="*/ 22 w 355"/>
                <a:gd name="T3" fmla="*/ 386 h 415"/>
                <a:gd name="T4" fmla="*/ 44 w 355"/>
                <a:gd name="T5" fmla="*/ 358 h 415"/>
                <a:gd name="T6" fmla="*/ 66 w 355"/>
                <a:gd name="T7" fmla="*/ 330 h 415"/>
                <a:gd name="T8" fmla="*/ 88 w 355"/>
                <a:gd name="T9" fmla="*/ 301 h 415"/>
                <a:gd name="T10" fmla="*/ 131 w 355"/>
                <a:gd name="T11" fmla="*/ 244 h 415"/>
                <a:gd name="T12" fmla="*/ 175 w 355"/>
                <a:gd name="T13" fmla="*/ 188 h 415"/>
                <a:gd name="T14" fmla="*/ 197 w 355"/>
                <a:gd name="T15" fmla="*/ 159 h 415"/>
                <a:gd name="T16" fmla="*/ 219 w 355"/>
                <a:gd name="T17" fmla="*/ 131 h 415"/>
                <a:gd name="T18" fmla="*/ 240 w 355"/>
                <a:gd name="T19" fmla="*/ 108 h 415"/>
                <a:gd name="T20" fmla="*/ 262 w 355"/>
                <a:gd name="T21" fmla="*/ 80 h 415"/>
                <a:gd name="T22" fmla="*/ 284 w 355"/>
                <a:gd name="T23" fmla="*/ 57 h 415"/>
                <a:gd name="T24" fmla="*/ 306 w 355"/>
                <a:gd name="T25" fmla="*/ 40 h 415"/>
                <a:gd name="T26" fmla="*/ 328 w 355"/>
                <a:gd name="T27" fmla="*/ 17 h 415"/>
                <a:gd name="T28" fmla="*/ 355 w 355"/>
                <a:gd name="T29" fmla="*/ 0 h 4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55"/>
                <a:gd name="T46" fmla="*/ 0 h 415"/>
                <a:gd name="T47" fmla="*/ 355 w 355"/>
                <a:gd name="T48" fmla="*/ 415 h 41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55" h="415">
                  <a:moveTo>
                    <a:pt x="0" y="415"/>
                  </a:moveTo>
                  <a:lnTo>
                    <a:pt x="22" y="386"/>
                  </a:lnTo>
                  <a:lnTo>
                    <a:pt x="44" y="358"/>
                  </a:lnTo>
                  <a:lnTo>
                    <a:pt x="66" y="330"/>
                  </a:lnTo>
                  <a:lnTo>
                    <a:pt x="88" y="301"/>
                  </a:lnTo>
                  <a:lnTo>
                    <a:pt x="131" y="244"/>
                  </a:lnTo>
                  <a:lnTo>
                    <a:pt x="175" y="188"/>
                  </a:lnTo>
                  <a:lnTo>
                    <a:pt x="197" y="159"/>
                  </a:lnTo>
                  <a:lnTo>
                    <a:pt x="219" y="131"/>
                  </a:lnTo>
                  <a:lnTo>
                    <a:pt x="240" y="108"/>
                  </a:lnTo>
                  <a:lnTo>
                    <a:pt x="262" y="80"/>
                  </a:lnTo>
                  <a:lnTo>
                    <a:pt x="284" y="57"/>
                  </a:lnTo>
                  <a:lnTo>
                    <a:pt x="306" y="40"/>
                  </a:lnTo>
                  <a:lnTo>
                    <a:pt x="328" y="17"/>
                  </a:lnTo>
                  <a:lnTo>
                    <a:pt x="355"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46" name="Freeform 221">
              <a:extLst>
                <a:ext uri="{FF2B5EF4-FFF2-40B4-BE49-F238E27FC236}">
                  <a16:creationId xmlns:a16="http://schemas.microsoft.com/office/drawing/2014/main" id="{7CCCB483-CD81-ADC3-861E-F66F886FE6A6}"/>
                </a:ext>
              </a:extLst>
            </p:cNvPr>
            <p:cNvSpPr>
              <a:spLocks/>
            </p:cNvSpPr>
            <p:nvPr/>
          </p:nvSpPr>
          <p:spPr bwMode="auto">
            <a:xfrm>
              <a:off x="1177" y="2781"/>
              <a:ext cx="349" cy="91"/>
            </a:xfrm>
            <a:custGeom>
              <a:avLst/>
              <a:gdLst>
                <a:gd name="T0" fmla="*/ 0 w 349"/>
                <a:gd name="T1" fmla="*/ 91 h 91"/>
                <a:gd name="T2" fmla="*/ 22 w 349"/>
                <a:gd name="T3" fmla="*/ 80 h 91"/>
                <a:gd name="T4" fmla="*/ 44 w 349"/>
                <a:gd name="T5" fmla="*/ 68 h 91"/>
                <a:gd name="T6" fmla="*/ 65 w 349"/>
                <a:gd name="T7" fmla="*/ 57 h 91"/>
                <a:gd name="T8" fmla="*/ 87 w 349"/>
                <a:gd name="T9" fmla="*/ 46 h 91"/>
                <a:gd name="T10" fmla="*/ 109 w 349"/>
                <a:gd name="T11" fmla="*/ 40 h 91"/>
                <a:gd name="T12" fmla="*/ 131 w 349"/>
                <a:gd name="T13" fmla="*/ 34 h 91"/>
                <a:gd name="T14" fmla="*/ 153 w 349"/>
                <a:gd name="T15" fmla="*/ 34 h 91"/>
                <a:gd name="T16" fmla="*/ 175 w 349"/>
                <a:gd name="T17" fmla="*/ 29 h 91"/>
                <a:gd name="T18" fmla="*/ 218 w 349"/>
                <a:gd name="T19" fmla="*/ 23 h 91"/>
                <a:gd name="T20" fmla="*/ 262 w 349"/>
                <a:gd name="T21" fmla="*/ 17 h 91"/>
                <a:gd name="T22" fmla="*/ 284 w 349"/>
                <a:gd name="T23" fmla="*/ 17 h 91"/>
                <a:gd name="T24" fmla="*/ 305 w 349"/>
                <a:gd name="T25" fmla="*/ 12 h 91"/>
                <a:gd name="T26" fmla="*/ 327 w 349"/>
                <a:gd name="T27" fmla="*/ 6 h 91"/>
                <a:gd name="T28" fmla="*/ 349 w 349"/>
                <a:gd name="T29" fmla="*/ 0 h 9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9"/>
                <a:gd name="T46" fmla="*/ 0 h 91"/>
                <a:gd name="T47" fmla="*/ 349 w 349"/>
                <a:gd name="T48" fmla="*/ 91 h 9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9" h="91">
                  <a:moveTo>
                    <a:pt x="0" y="91"/>
                  </a:moveTo>
                  <a:lnTo>
                    <a:pt x="22" y="80"/>
                  </a:lnTo>
                  <a:lnTo>
                    <a:pt x="44" y="68"/>
                  </a:lnTo>
                  <a:lnTo>
                    <a:pt x="65" y="57"/>
                  </a:lnTo>
                  <a:lnTo>
                    <a:pt x="87" y="46"/>
                  </a:lnTo>
                  <a:lnTo>
                    <a:pt x="109" y="40"/>
                  </a:lnTo>
                  <a:lnTo>
                    <a:pt x="131" y="34"/>
                  </a:lnTo>
                  <a:lnTo>
                    <a:pt x="153" y="34"/>
                  </a:lnTo>
                  <a:lnTo>
                    <a:pt x="175" y="29"/>
                  </a:lnTo>
                  <a:lnTo>
                    <a:pt x="218" y="23"/>
                  </a:lnTo>
                  <a:lnTo>
                    <a:pt x="262" y="17"/>
                  </a:lnTo>
                  <a:lnTo>
                    <a:pt x="284" y="17"/>
                  </a:lnTo>
                  <a:lnTo>
                    <a:pt x="305" y="12"/>
                  </a:lnTo>
                  <a:lnTo>
                    <a:pt x="327" y="6"/>
                  </a:lnTo>
                  <a:lnTo>
                    <a:pt x="349"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47" name="Freeform 222">
              <a:extLst>
                <a:ext uri="{FF2B5EF4-FFF2-40B4-BE49-F238E27FC236}">
                  <a16:creationId xmlns:a16="http://schemas.microsoft.com/office/drawing/2014/main" id="{70ACE671-48AA-85B3-B32C-93110F0C0AD1}"/>
                </a:ext>
              </a:extLst>
            </p:cNvPr>
            <p:cNvSpPr>
              <a:spLocks/>
            </p:cNvSpPr>
            <p:nvPr/>
          </p:nvSpPr>
          <p:spPr bwMode="auto">
            <a:xfrm>
              <a:off x="1526" y="2628"/>
              <a:ext cx="355" cy="153"/>
            </a:xfrm>
            <a:custGeom>
              <a:avLst/>
              <a:gdLst>
                <a:gd name="T0" fmla="*/ 0 w 355"/>
                <a:gd name="T1" fmla="*/ 153 h 153"/>
                <a:gd name="T2" fmla="*/ 44 w 355"/>
                <a:gd name="T3" fmla="*/ 136 h 153"/>
                <a:gd name="T4" fmla="*/ 93 w 355"/>
                <a:gd name="T5" fmla="*/ 119 h 153"/>
                <a:gd name="T6" fmla="*/ 137 w 355"/>
                <a:gd name="T7" fmla="*/ 102 h 153"/>
                <a:gd name="T8" fmla="*/ 180 w 355"/>
                <a:gd name="T9" fmla="*/ 79 h 153"/>
                <a:gd name="T10" fmla="*/ 267 w 355"/>
                <a:gd name="T11" fmla="*/ 40 h 153"/>
                <a:gd name="T12" fmla="*/ 311 w 355"/>
                <a:gd name="T13" fmla="*/ 23 h 153"/>
                <a:gd name="T14" fmla="*/ 355 w 355"/>
                <a:gd name="T15" fmla="*/ 0 h 153"/>
                <a:gd name="T16" fmla="*/ 0 60000 65536"/>
                <a:gd name="T17" fmla="*/ 0 60000 65536"/>
                <a:gd name="T18" fmla="*/ 0 60000 65536"/>
                <a:gd name="T19" fmla="*/ 0 60000 65536"/>
                <a:gd name="T20" fmla="*/ 0 60000 65536"/>
                <a:gd name="T21" fmla="*/ 0 60000 65536"/>
                <a:gd name="T22" fmla="*/ 0 60000 65536"/>
                <a:gd name="T23" fmla="*/ 0 60000 65536"/>
                <a:gd name="T24" fmla="*/ 0 w 355"/>
                <a:gd name="T25" fmla="*/ 0 h 153"/>
                <a:gd name="T26" fmla="*/ 355 w 355"/>
                <a:gd name="T27" fmla="*/ 153 h 1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5" h="153">
                  <a:moveTo>
                    <a:pt x="0" y="153"/>
                  </a:moveTo>
                  <a:lnTo>
                    <a:pt x="44" y="136"/>
                  </a:lnTo>
                  <a:lnTo>
                    <a:pt x="93" y="119"/>
                  </a:lnTo>
                  <a:lnTo>
                    <a:pt x="137" y="102"/>
                  </a:lnTo>
                  <a:lnTo>
                    <a:pt x="180" y="79"/>
                  </a:lnTo>
                  <a:lnTo>
                    <a:pt x="267" y="40"/>
                  </a:lnTo>
                  <a:lnTo>
                    <a:pt x="311" y="23"/>
                  </a:lnTo>
                  <a:lnTo>
                    <a:pt x="355"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48" name="Freeform 223">
              <a:extLst>
                <a:ext uri="{FF2B5EF4-FFF2-40B4-BE49-F238E27FC236}">
                  <a16:creationId xmlns:a16="http://schemas.microsoft.com/office/drawing/2014/main" id="{44D4B910-A51E-EB2A-977F-4A1485434EF5}"/>
                </a:ext>
              </a:extLst>
            </p:cNvPr>
            <p:cNvSpPr>
              <a:spLocks/>
            </p:cNvSpPr>
            <p:nvPr/>
          </p:nvSpPr>
          <p:spPr bwMode="auto">
            <a:xfrm>
              <a:off x="1881" y="2480"/>
              <a:ext cx="354" cy="148"/>
            </a:xfrm>
            <a:custGeom>
              <a:avLst/>
              <a:gdLst>
                <a:gd name="T0" fmla="*/ 0 w 354"/>
                <a:gd name="T1" fmla="*/ 148 h 148"/>
                <a:gd name="T2" fmla="*/ 43 w 354"/>
                <a:gd name="T3" fmla="*/ 131 h 148"/>
                <a:gd name="T4" fmla="*/ 87 w 354"/>
                <a:gd name="T5" fmla="*/ 108 h 148"/>
                <a:gd name="T6" fmla="*/ 131 w 354"/>
                <a:gd name="T7" fmla="*/ 85 h 148"/>
                <a:gd name="T8" fmla="*/ 174 w 354"/>
                <a:gd name="T9" fmla="*/ 63 h 148"/>
                <a:gd name="T10" fmla="*/ 218 w 354"/>
                <a:gd name="T11" fmla="*/ 46 h 148"/>
                <a:gd name="T12" fmla="*/ 240 w 354"/>
                <a:gd name="T13" fmla="*/ 34 h 148"/>
                <a:gd name="T14" fmla="*/ 262 w 354"/>
                <a:gd name="T15" fmla="*/ 29 h 148"/>
                <a:gd name="T16" fmla="*/ 289 w 354"/>
                <a:gd name="T17" fmla="*/ 17 h 148"/>
                <a:gd name="T18" fmla="*/ 305 w 354"/>
                <a:gd name="T19" fmla="*/ 12 h 148"/>
                <a:gd name="T20" fmla="*/ 333 w 354"/>
                <a:gd name="T21" fmla="*/ 6 h 148"/>
                <a:gd name="T22" fmla="*/ 354 w 354"/>
                <a:gd name="T23" fmla="*/ 0 h 14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4"/>
                <a:gd name="T37" fmla="*/ 0 h 148"/>
                <a:gd name="T38" fmla="*/ 354 w 354"/>
                <a:gd name="T39" fmla="*/ 148 h 14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4" h="148">
                  <a:moveTo>
                    <a:pt x="0" y="148"/>
                  </a:moveTo>
                  <a:lnTo>
                    <a:pt x="43" y="131"/>
                  </a:lnTo>
                  <a:lnTo>
                    <a:pt x="87" y="108"/>
                  </a:lnTo>
                  <a:lnTo>
                    <a:pt x="131" y="85"/>
                  </a:lnTo>
                  <a:lnTo>
                    <a:pt x="174" y="63"/>
                  </a:lnTo>
                  <a:lnTo>
                    <a:pt x="218" y="46"/>
                  </a:lnTo>
                  <a:lnTo>
                    <a:pt x="240" y="34"/>
                  </a:lnTo>
                  <a:lnTo>
                    <a:pt x="262" y="29"/>
                  </a:lnTo>
                  <a:lnTo>
                    <a:pt x="289" y="17"/>
                  </a:lnTo>
                  <a:lnTo>
                    <a:pt x="305" y="12"/>
                  </a:lnTo>
                  <a:lnTo>
                    <a:pt x="333" y="6"/>
                  </a:lnTo>
                  <a:lnTo>
                    <a:pt x="354"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49" name="Freeform 224">
              <a:extLst>
                <a:ext uri="{FF2B5EF4-FFF2-40B4-BE49-F238E27FC236}">
                  <a16:creationId xmlns:a16="http://schemas.microsoft.com/office/drawing/2014/main" id="{9B0032F6-19C7-E2A2-533A-893F0FB353D1}"/>
                </a:ext>
              </a:extLst>
            </p:cNvPr>
            <p:cNvSpPr>
              <a:spLocks/>
            </p:cNvSpPr>
            <p:nvPr/>
          </p:nvSpPr>
          <p:spPr bwMode="auto">
            <a:xfrm>
              <a:off x="2235" y="2475"/>
              <a:ext cx="350" cy="17"/>
            </a:xfrm>
            <a:custGeom>
              <a:avLst/>
              <a:gdLst>
                <a:gd name="T0" fmla="*/ 0 w 350"/>
                <a:gd name="T1" fmla="*/ 5 h 17"/>
                <a:gd name="T2" fmla="*/ 22 w 350"/>
                <a:gd name="T3" fmla="*/ 0 h 17"/>
                <a:gd name="T4" fmla="*/ 44 w 350"/>
                <a:gd name="T5" fmla="*/ 0 h 17"/>
                <a:gd name="T6" fmla="*/ 66 w 350"/>
                <a:gd name="T7" fmla="*/ 0 h 17"/>
                <a:gd name="T8" fmla="*/ 88 w 350"/>
                <a:gd name="T9" fmla="*/ 0 h 17"/>
                <a:gd name="T10" fmla="*/ 110 w 350"/>
                <a:gd name="T11" fmla="*/ 0 h 17"/>
                <a:gd name="T12" fmla="*/ 131 w 350"/>
                <a:gd name="T13" fmla="*/ 5 h 17"/>
                <a:gd name="T14" fmla="*/ 175 w 350"/>
                <a:gd name="T15" fmla="*/ 11 h 17"/>
                <a:gd name="T16" fmla="*/ 219 w 350"/>
                <a:gd name="T17" fmla="*/ 17 h 17"/>
                <a:gd name="T18" fmla="*/ 240 w 350"/>
                <a:gd name="T19" fmla="*/ 17 h 17"/>
                <a:gd name="T20" fmla="*/ 262 w 350"/>
                <a:gd name="T21" fmla="*/ 17 h 17"/>
                <a:gd name="T22" fmla="*/ 284 w 350"/>
                <a:gd name="T23" fmla="*/ 17 h 17"/>
                <a:gd name="T24" fmla="*/ 306 w 350"/>
                <a:gd name="T25" fmla="*/ 17 h 17"/>
                <a:gd name="T26" fmla="*/ 328 w 350"/>
                <a:gd name="T27" fmla="*/ 17 h 17"/>
                <a:gd name="T28" fmla="*/ 350 w 350"/>
                <a:gd name="T29" fmla="*/ 17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50"/>
                <a:gd name="T46" fmla="*/ 0 h 17"/>
                <a:gd name="T47" fmla="*/ 350 w 350"/>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50" h="17">
                  <a:moveTo>
                    <a:pt x="0" y="5"/>
                  </a:moveTo>
                  <a:lnTo>
                    <a:pt x="22" y="0"/>
                  </a:lnTo>
                  <a:lnTo>
                    <a:pt x="44" y="0"/>
                  </a:lnTo>
                  <a:lnTo>
                    <a:pt x="66" y="0"/>
                  </a:lnTo>
                  <a:lnTo>
                    <a:pt x="88" y="0"/>
                  </a:lnTo>
                  <a:lnTo>
                    <a:pt x="110" y="0"/>
                  </a:lnTo>
                  <a:lnTo>
                    <a:pt x="131" y="5"/>
                  </a:lnTo>
                  <a:lnTo>
                    <a:pt x="175" y="11"/>
                  </a:lnTo>
                  <a:lnTo>
                    <a:pt x="219" y="17"/>
                  </a:lnTo>
                  <a:lnTo>
                    <a:pt x="240" y="17"/>
                  </a:lnTo>
                  <a:lnTo>
                    <a:pt x="262" y="17"/>
                  </a:lnTo>
                  <a:lnTo>
                    <a:pt x="284" y="17"/>
                  </a:lnTo>
                  <a:lnTo>
                    <a:pt x="306" y="17"/>
                  </a:lnTo>
                  <a:lnTo>
                    <a:pt x="328" y="17"/>
                  </a:lnTo>
                  <a:lnTo>
                    <a:pt x="350" y="17"/>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50" name="Freeform 225">
              <a:extLst>
                <a:ext uri="{FF2B5EF4-FFF2-40B4-BE49-F238E27FC236}">
                  <a16:creationId xmlns:a16="http://schemas.microsoft.com/office/drawing/2014/main" id="{6BDFE1E5-D49E-C3D0-AD85-21E31E5E0AA1}"/>
                </a:ext>
              </a:extLst>
            </p:cNvPr>
            <p:cNvSpPr>
              <a:spLocks/>
            </p:cNvSpPr>
            <p:nvPr/>
          </p:nvSpPr>
          <p:spPr bwMode="auto">
            <a:xfrm>
              <a:off x="2585" y="2384"/>
              <a:ext cx="354" cy="108"/>
            </a:xfrm>
            <a:custGeom>
              <a:avLst/>
              <a:gdLst>
                <a:gd name="T0" fmla="*/ 0 w 354"/>
                <a:gd name="T1" fmla="*/ 108 h 108"/>
                <a:gd name="T2" fmla="*/ 21 w 354"/>
                <a:gd name="T3" fmla="*/ 102 h 108"/>
                <a:gd name="T4" fmla="*/ 43 w 354"/>
                <a:gd name="T5" fmla="*/ 102 h 108"/>
                <a:gd name="T6" fmla="*/ 87 w 354"/>
                <a:gd name="T7" fmla="*/ 91 h 108"/>
                <a:gd name="T8" fmla="*/ 136 w 354"/>
                <a:gd name="T9" fmla="*/ 73 h 108"/>
                <a:gd name="T10" fmla="*/ 180 w 354"/>
                <a:gd name="T11" fmla="*/ 62 h 108"/>
                <a:gd name="T12" fmla="*/ 223 w 354"/>
                <a:gd name="T13" fmla="*/ 45 h 108"/>
                <a:gd name="T14" fmla="*/ 267 w 354"/>
                <a:gd name="T15" fmla="*/ 28 h 108"/>
                <a:gd name="T16" fmla="*/ 311 w 354"/>
                <a:gd name="T17" fmla="*/ 11 h 108"/>
                <a:gd name="T18" fmla="*/ 354 w 354"/>
                <a:gd name="T19" fmla="*/ 0 h 10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4"/>
                <a:gd name="T31" fmla="*/ 0 h 108"/>
                <a:gd name="T32" fmla="*/ 354 w 354"/>
                <a:gd name="T33" fmla="*/ 108 h 10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4" h="108">
                  <a:moveTo>
                    <a:pt x="0" y="108"/>
                  </a:moveTo>
                  <a:lnTo>
                    <a:pt x="21" y="102"/>
                  </a:lnTo>
                  <a:lnTo>
                    <a:pt x="43" y="102"/>
                  </a:lnTo>
                  <a:lnTo>
                    <a:pt x="87" y="91"/>
                  </a:lnTo>
                  <a:lnTo>
                    <a:pt x="136" y="73"/>
                  </a:lnTo>
                  <a:lnTo>
                    <a:pt x="180" y="62"/>
                  </a:lnTo>
                  <a:lnTo>
                    <a:pt x="223" y="45"/>
                  </a:lnTo>
                  <a:lnTo>
                    <a:pt x="267" y="28"/>
                  </a:lnTo>
                  <a:lnTo>
                    <a:pt x="311" y="11"/>
                  </a:lnTo>
                  <a:lnTo>
                    <a:pt x="354"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51" name="Freeform 226">
              <a:extLst>
                <a:ext uri="{FF2B5EF4-FFF2-40B4-BE49-F238E27FC236}">
                  <a16:creationId xmlns:a16="http://schemas.microsoft.com/office/drawing/2014/main" id="{0613CA07-638F-EC7C-D7FF-BC37A2ABE615}"/>
                </a:ext>
              </a:extLst>
            </p:cNvPr>
            <p:cNvSpPr>
              <a:spLocks/>
            </p:cNvSpPr>
            <p:nvPr/>
          </p:nvSpPr>
          <p:spPr bwMode="auto">
            <a:xfrm>
              <a:off x="2939" y="2247"/>
              <a:ext cx="355" cy="137"/>
            </a:xfrm>
            <a:custGeom>
              <a:avLst/>
              <a:gdLst>
                <a:gd name="T0" fmla="*/ 0 w 355"/>
                <a:gd name="T1" fmla="*/ 137 h 137"/>
                <a:gd name="T2" fmla="*/ 44 w 355"/>
                <a:gd name="T3" fmla="*/ 120 h 137"/>
                <a:gd name="T4" fmla="*/ 88 w 355"/>
                <a:gd name="T5" fmla="*/ 103 h 137"/>
                <a:gd name="T6" fmla="*/ 175 w 355"/>
                <a:gd name="T7" fmla="*/ 68 h 137"/>
                <a:gd name="T8" fmla="*/ 224 w 355"/>
                <a:gd name="T9" fmla="*/ 51 h 137"/>
                <a:gd name="T10" fmla="*/ 268 w 355"/>
                <a:gd name="T11" fmla="*/ 34 h 137"/>
                <a:gd name="T12" fmla="*/ 311 w 355"/>
                <a:gd name="T13" fmla="*/ 17 h 137"/>
                <a:gd name="T14" fmla="*/ 355 w 355"/>
                <a:gd name="T15" fmla="*/ 0 h 137"/>
                <a:gd name="T16" fmla="*/ 0 60000 65536"/>
                <a:gd name="T17" fmla="*/ 0 60000 65536"/>
                <a:gd name="T18" fmla="*/ 0 60000 65536"/>
                <a:gd name="T19" fmla="*/ 0 60000 65536"/>
                <a:gd name="T20" fmla="*/ 0 60000 65536"/>
                <a:gd name="T21" fmla="*/ 0 60000 65536"/>
                <a:gd name="T22" fmla="*/ 0 60000 65536"/>
                <a:gd name="T23" fmla="*/ 0 60000 65536"/>
                <a:gd name="T24" fmla="*/ 0 w 355"/>
                <a:gd name="T25" fmla="*/ 0 h 137"/>
                <a:gd name="T26" fmla="*/ 355 w 355"/>
                <a:gd name="T27" fmla="*/ 137 h 13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5" h="137">
                  <a:moveTo>
                    <a:pt x="0" y="137"/>
                  </a:moveTo>
                  <a:lnTo>
                    <a:pt x="44" y="120"/>
                  </a:lnTo>
                  <a:lnTo>
                    <a:pt x="88" y="103"/>
                  </a:lnTo>
                  <a:lnTo>
                    <a:pt x="175" y="68"/>
                  </a:lnTo>
                  <a:lnTo>
                    <a:pt x="224" y="51"/>
                  </a:lnTo>
                  <a:lnTo>
                    <a:pt x="268" y="34"/>
                  </a:lnTo>
                  <a:lnTo>
                    <a:pt x="311" y="17"/>
                  </a:lnTo>
                  <a:lnTo>
                    <a:pt x="355"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52" name="Freeform 227">
              <a:extLst>
                <a:ext uri="{FF2B5EF4-FFF2-40B4-BE49-F238E27FC236}">
                  <a16:creationId xmlns:a16="http://schemas.microsoft.com/office/drawing/2014/main" id="{CD9BCDC7-28EF-684F-CE91-A27E05E85503}"/>
                </a:ext>
              </a:extLst>
            </p:cNvPr>
            <p:cNvSpPr>
              <a:spLocks/>
            </p:cNvSpPr>
            <p:nvPr/>
          </p:nvSpPr>
          <p:spPr bwMode="auto">
            <a:xfrm>
              <a:off x="3294" y="2162"/>
              <a:ext cx="355" cy="85"/>
            </a:xfrm>
            <a:custGeom>
              <a:avLst/>
              <a:gdLst>
                <a:gd name="T0" fmla="*/ 0 w 355"/>
                <a:gd name="T1" fmla="*/ 85 h 85"/>
                <a:gd name="T2" fmla="*/ 44 w 355"/>
                <a:gd name="T3" fmla="*/ 74 h 85"/>
                <a:gd name="T4" fmla="*/ 87 w 355"/>
                <a:gd name="T5" fmla="*/ 63 h 85"/>
                <a:gd name="T6" fmla="*/ 131 w 355"/>
                <a:gd name="T7" fmla="*/ 51 h 85"/>
                <a:gd name="T8" fmla="*/ 174 w 355"/>
                <a:gd name="T9" fmla="*/ 40 h 85"/>
                <a:gd name="T10" fmla="*/ 262 w 355"/>
                <a:gd name="T11" fmla="*/ 23 h 85"/>
                <a:gd name="T12" fmla="*/ 305 w 355"/>
                <a:gd name="T13" fmla="*/ 11 h 85"/>
                <a:gd name="T14" fmla="*/ 355 w 355"/>
                <a:gd name="T15" fmla="*/ 0 h 85"/>
                <a:gd name="T16" fmla="*/ 0 60000 65536"/>
                <a:gd name="T17" fmla="*/ 0 60000 65536"/>
                <a:gd name="T18" fmla="*/ 0 60000 65536"/>
                <a:gd name="T19" fmla="*/ 0 60000 65536"/>
                <a:gd name="T20" fmla="*/ 0 60000 65536"/>
                <a:gd name="T21" fmla="*/ 0 60000 65536"/>
                <a:gd name="T22" fmla="*/ 0 60000 65536"/>
                <a:gd name="T23" fmla="*/ 0 60000 65536"/>
                <a:gd name="T24" fmla="*/ 0 w 355"/>
                <a:gd name="T25" fmla="*/ 0 h 85"/>
                <a:gd name="T26" fmla="*/ 355 w 355"/>
                <a:gd name="T27" fmla="*/ 85 h 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5" h="85">
                  <a:moveTo>
                    <a:pt x="0" y="85"/>
                  </a:moveTo>
                  <a:lnTo>
                    <a:pt x="44" y="74"/>
                  </a:lnTo>
                  <a:lnTo>
                    <a:pt x="87" y="63"/>
                  </a:lnTo>
                  <a:lnTo>
                    <a:pt x="131" y="51"/>
                  </a:lnTo>
                  <a:lnTo>
                    <a:pt x="174" y="40"/>
                  </a:lnTo>
                  <a:lnTo>
                    <a:pt x="262" y="23"/>
                  </a:lnTo>
                  <a:lnTo>
                    <a:pt x="305" y="11"/>
                  </a:lnTo>
                  <a:lnTo>
                    <a:pt x="355"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53" name="Freeform 228">
              <a:extLst>
                <a:ext uri="{FF2B5EF4-FFF2-40B4-BE49-F238E27FC236}">
                  <a16:creationId xmlns:a16="http://schemas.microsoft.com/office/drawing/2014/main" id="{1D81AE18-D6CC-D7EB-82D0-F2D16623C69C}"/>
                </a:ext>
              </a:extLst>
            </p:cNvPr>
            <p:cNvSpPr>
              <a:spLocks/>
            </p:cNvSpPr>
            <p:nvPr/>
          </p:nvSpPr>
          <p:spPr bwMode="auto">
            <a:xfrm>
              <a:off x="3649" y="2066"/>
              <a:ext cx="349" cy="96"/>
            </a:xfrm>
            <a:custGeom>
              <a:avLst/>
              <a:gdLst>
                <a:gd name="T0" fmla="*/ 0 w 349"/>
                <a:gd name="T1" fmla="*/ 96 h 96"/>
                <a:gd name="T2" fmla="*/ 87 w 349"/>
                <a:gd name="T3" fmla="*/ 73 h 96"/>
                <a:gd name="T4" fmla="*/ 174 w 349"/>
                <a:gd name="T5" fmla="*/ 45 h 96"/>
                <a:gd name="T6" fmla="*/ 261 w 349"/>
                <a:gd name="T7" fmla="*/ 22 h 96"/>
                <a:gd name="T8" fmla="*/ 349 w 349"/>
                <a:gd name="T9" fmla="*/ 0 h 96"/>
                <a:gd name="T10" fmla="*/ 0 60000 65536"/>
                <a:gd name="T11" fmla="*/ 0 60000 65536"/>
                <a:gd name="T12" fmla="*/ 0 60000 65536"/>
                <a:gd name="T13" fmla="*/ 0 60000 65536"/>
                <a:gd name="T14" fmla="*/ 0 60000 65536"/>
                <a:gd name="T15" fmla="*/ 0 w 349"/>
                <a:gd name="T16" fmla="*/ 0 h 96"/>
                <a:gd name="T17" fmla="*/ 349 w 349"/>
                <a:gd name="T18" fmla="*/ 96 h 96"/>
              </a:gdLst>
              <a:ahLst/>
              <a:cxnLst>
                <a:cxn ang="T10">
                  <a:pos x="T0" y="T1"/>
                </a:cxn>
                <a:cxn ang="T11">
                  <a:pos x="T2" y="T3"/>
                </a:cxn>
                <a:cxn ang="T12">
                  <a:pos x="T4" y="T5"/>
                </a:cxn>
                <a:cxn ang="T13">
                  <a:pos x="T6" y="T7"/>
                </a:cxn>
                <a:cxn ang="T14">
                  <a:pos x="T8" y="T9"/>
                </a:cxn>
              </a:cxnLst>
              <a:rect l="T15" t="T16" r="T17" b="T18"/>
              <a:pathLst>
                <a:path w="349" h="96">
                  <a:moveTo>
                    <a:pt x="0" y="96"/>
                  </a:moveTo>
                  <a:lnTo>
                    <a:pt x="87" y="73"/>
                  </a:lnTo>
                  <a:lnTo>
                    <a:pt x="174" y="45"/>
                  </a:lnTo>
                  <a:lnTo>
                    <a:pt x="261" y="22"/>
                  </a:lnTo>
                  <a:lnTo>
                    <a:pt x="349"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54" name="Freeform 229">
              <a:extLst>
                <a:ext uri="{FF2B5EF4-FFF2-40B4-BE49-F238E27FC236}">
                  <a16:creationId xmlns:a16="http://schemas.microsoft.com/office/drawing/2014/main" id="{573AEC8C-A8D0-7173-CE16-CB82EE77E226}"/>
                </a:ext>
              </a:extLst>
            </p:cNvPr>
            <p:cNvSpPr>
              <a:spLocks/>
            </p:cNvSpPr>
            <p:nvPr/>
          </p:nvSpPr>
          <p:spPr bwMode="auto">
            <a:xfrm>
              <a:off x="3998" y="1975"/>
              <a:ext cx="354" cy="91"/>
            </a:xfrm>
            <a:custGeom>
              <a:avLst/>
              <a:gdLst>
                <a:gd name="T0" fmla="*/ 0 w 354"/>
                <a:gd name="T1" fmla="*/ 91 h 91"/>
                <a:gd name="T2" fmla="*/ 92 w 354"/>
                <a:gd name="T3" fmla="*/ 68 h 91"/>
                <a:gd name="T4" fmla="*/ 180 w 354"/>
                <a:gd name="T5" fmla="*/ 45 h 91"/>
                <a:gd name="T6" fmla="*/ 354 w 354"/>
                <a:gd name="T7" fmla="*/ 0 h 91"/>
                <a:gd name="T8" fmla="*/ 0 60000 65536"/>
                <a:gd name="T9" fmla="*/ 0 60000 65536"/>
                <a:gd name="T10" fmla="*/ 0 60000 65536"/>
                <a:gd name="T11" fmla="*/ 0 60000 65536"/>
                <a:gd name="T12" fmla="*/ 0 w 354"/>
                <a:gd name="T13" fmla="*/ 0 h 91"/>
                <a:gd name="T14" fmla="*/ 354 w 354"/>
                <a:gd name="T15" fmla="*/ 91 h 91"/>
              </a:gdLst>
              <a:ahLst/>
              <a:cxnLst>
                <a:cxn ang="T8">
                  <a:pos x="T0" y="T1"/>
                </a:cxn>
                <a:cxn ang="T9">
                  <a:pos x="T2" y="T3"/>
                </a:cxn>
                <a:cxn ang="T10">
                  <a:pos x="T4" y="T5"/>
                </a:cxn>
                <a:cxn ang="T11">
                  <a:pos x="T6" y="T7"/>
                </a:cxn>
              </a:cxnLst>
              <a:rect l="T12" t="T13" r="T14" b="T15"/>
              <a:pathLst>
                <a:path w="354" h="91">
                  <a:moveTo>
                    <a:pt x="0" y="91"/>
                  </a:moveTo>
                  <a:lnTo>
                    <a:pt x="92" y="68"/>
                  </a:lnTo>
                  <a:lnTo>
                    <a:pt x="180" y="45"/>
                  </a:lnTo>
                  <a:lnTo>
                    <a:pt x="354"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55" name="Freeform 230">
              <a:extLst>
                <a:ext uri="{FF2B5EF4-FFF2-40B4-BE49-F238E27FC236}">
                  <a16:creationId xmlns:a16="http://schemas.microsoft.com/office/drawing/2014/main" id="{75404017-D448-6F93-AFD0-0CB3FB2EA8D2}"/>
                </a:ext>
              </a:extLst>
            </p:cNvPr>
            <p:cNvSpPr>
              <a:spLocks/>
            </p:cNvSpPr>
            <p:nvPr/>
          </p:nvSpPr>
          <p:spPr bwMode="auto">
            <a:xfrm>
              <a:off x="4352" y="1884"/>
              <a:ext cx="355" cy="91"/>
            </a:xfrm>
            <a:custGeom>
              <a:avLst/>
              <a:gdLst>
                <a:gd name="T0" fmla="*/ 0 w 355"/>
                <a:gd name="T1" fmla="*/ 91 h 91"/>
                <a:gd name="T2" fmla="*/ 88 w 355"/>
                <a:gd name="T3" fmla="*/ 68 h 91"/>
                <a:gd name="T4" fmla="*/ 175 w 355"/>
                <a:gd name="T5" fmla="*/ 45 h 91"/>
                <a:gd name="T6" fmla="*/ 262 w 355"/>
                <a:gd name="T7" fmla="*/ 23 h 91"/>
                <a:gd name="T8" fmla="*/ 306 w 355"/>
                <a:gd name="T9" fmla="*/ 11 h 91"/>
                <a:gd name="T10" fmla="*/ 355 w 355"/>
                <a:gd name="T11" fmla="*/ 0 h 91"/>
                <a:gd name="T12" fmla="*/ 0 60000 65536"/>
                <a:gd name="T13" fmla="*/ 0 60000 65536"/>
                <a:gd name="T14" fmla="*/ 0 60000 65536"/>
                <a:gd name="T15" fmla="*/ 0 60000 65536"/>
                <a:gd name="T16" fmla="*/ 0 60000 65536"/>
                <a:gd name="T17" fmla="*/ 0 60000 65536"/>
                <a:gd name="T18" fmla="*/ 0 w 355"/>
                <a:gd name="T19" fmla="*/ 0 h 91"/>
                <a:gd name="T20" fmla="*/ 355 w 355"/>
                <a:gd name="T21" fmla="*/ 91 h 91"/>
              </a:gdLst>
              <a:ahLst/>
              <a:cxnLst>
                <a:cxn ang="T12">
                  <a:pos x="T0" y="T1"/>
                </a:cxn>
                <a:cxn ang="T13">
                  <a:pos x="T2" y="T3"/>
                </a:cxn>
                <a:cxn ang="T14">
                  <a:pos x="T4" y="T5"/>
                </a:cxn>
                <a:cxn ang="T15">
                  <a:pos x="T6" y="T7"/>
                </a:cxn>
                <a:cxn ang="T16">
                  <a:pos x="T8" y="T9"/>
                </a:cxn>
                <a:cxn ang="T17">
                  <a:pos x="T10" y="T11"/>
                </a:cxn>
              </a:cxnLst>
              <a:rect l="T18" t="T19" r="T20" b="T21"/>
              <a:pathLst>
                <a:path w="355" h="91">
                  <a:moveTo>
                    <a:pt x="0" y="91"/>
                  </a:moveTo>
                  <a:lnTo>
                    <a:pt x="88" y="68"/>
                  </a:lnTo>
                  <a:lnTo>
                    <a:pt x="175" y="45"/>
                  </a:lnTo>
                  <a:lnTo>
                    <a:pt x="262" y="23"/>
                  </a:lnTo>
                  <a:lnTo>
                    <a:pt x="306" y="11"/>
                  </a:lnTo>
                  <a:lnTo>
                    <a:pt x="355"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56" name="Freeform 231">
              <a:extLst>
                <a:ext uri="{FF2B5EF4-FFF2-40B4-BE49-F238E27FC236}">
                  <a16:creationId xmlns:a16="http://schemas.microsoft.com/office/drawing/2014/main" id="{126D0261-6EB9-C7D8-DE52-564DD7BFD3B7}"/>
                </a:ext>
              </a:extLst>
            </p:cNvPr>
            <p:cNvSpPr>
              <a:spLocks/>
            </p:cNvSpPr>
            <p:nvPr/>
          </p:nvSpPr>
          <p:spPr bwMode="auto">
            <a:xfrm>
              <a:off x="4707" y="1765"/>
              <a:ext cx="349" cy="119"/>
            </a:xfrm>
            <a:custGeom>
              <a:avLst/>
              <a:gdLst>
                <a:gd name="T0" fmla="*/ 0 w 349"/>
                <a:gd name="T1" fmla="*/ 119 h 119"/>
                <a:gd name="T2" fmla="*/ 44 w 349"/>
                <a:gd name="T3" fmla="*/ 102 h 119"/>
                <a:gd name="T4" fmla="*/ 87 w 349"/>
                <a:gd name="T5" fmla="*/ 90 h 119"/>
                <a:gd name="T6" fmla="*/ 175 w 349"/>
                <a:gd name="T7" fmla="*/ 56 h 119"/>
                <a:gd name="T8" fmla="*/ 262 w 349"/>
                <a:gd name="T9" fmla="*/ 28 h 119"/>
                <a:gd name="T10" fmla="*/ 306 w 349"/>
                <a:gd name="T11" fmla="*/ 11 h 119"/>
                <a:gd name="T12" fmla="*/ 349 w 349"/>
                <a:gd name="T13" fmla="*/ 0 h 119"/>
                <a:gd name="T14" fmla="*/ 0 60000 65536"/>
                <a:gd name="T15" fmla="*/ 0 60000 65536"/>
                <a:gd name="T16" fmla="*/ 0 60000 65536"/>
                <a:gd name="T17" fmla="*/ 0 60000 65536"/>
                <a:gd name="T18" fmla="*/ 0 60000 65536"/>
                <a:gd name="T19" fmla="*/ 0 60000 65536"/>
                <a:gd name="T20" fmla="*/ 0 60000 65536"/>
                <a:gd name="T21" fmla="*/ 0 w 349"/>
                <a:gd name="T22" fmla="*/ 0 h 119"/>
                <a:gd name="T23" fmla="*/ 349 w 349"/>
                <a:gd name="T24" fmla="*/ 119 h 1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9" h="119">
                  <a:moveTo>
                    <a:pt x="0" y="119"/>
                  </a:moveTo>
                  <a:lnTo>
                    <a:pt x="44" y="102"/>
                  </a:lnTo>
                  <a:lnTo>
                    <a:pt x="87" y="90"/>
                  </a:lnTo>
                  <a:lnTo>
                    <a:pt x="175" y="56"/>
                  </a:lnTo>
                  <a:lnTo>
                    <a:pt x="262" y="28"/>
                  </a:lnTo>
                  <a:lnTo>
                    <a:pt x="306" y="11"/>
                  </a:lnTo>
                  <a:lnTo>
                    <a:pt x="349"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57" name="Freeform 232">
              <a:extLst>
                <a:ext uri="{FF2B5EF4-FFF2-40B4-BE49-F238E27FC236}">
                  <a16:creationId xmlns:a16="http://schemas.microsoft.com/office/drawing/2014/main" id="{C3C3AF2A-55E2-2B5E-D5F0-1D9FFDEC8CFF}"/>
                </a:ext>
              </a:extLst>
            </p:cNvPr>
            <p:cNvSpPr>
              <a:spLocks/>
            </p:cNvSpPr>
            <p:nvPr/>
          </p:nvSpPr>
          <p:spPr bwMode="auto">
            <a:xfrm>
              <a:off x="5056" y="1674"/>
              <a:ext cx="355" cy="91"/>
            </a:xfrm>
            <a:custGeom>
              <a:avLst/>
              <a:gdLst>
                <a:gd name="T0" fmla="*/ 0 w 355"/>
                <a:gd name="T1" fmla="*/ 91 h 91"/>
                <a:gd name="T2" fmla="*/ 44 w 355"/>
                <a:gd name="T3" fmla="*/ 79 h 91"/>
                <a:gd name="T4" fmla="*/ 87 w 355"/>
                <a:gd name="T5" fmla="*/ 62 h 91"/>
                <a:gd name="T6" fmla="*/ 180 w 355"/>
                <a:gd name="T7" fmla="*/ 39 h 91"/>
                <a:gd name="T8" fmla="*/ 268 w 355"/>
                <a:gd name="T9" fmla="*/ 17 h 91"/>
                <a:gd name="T10" fmla="*/ 355 w 355"/>
                <a:gd name="T11" fmla="*/ 0 h 91"/>
                <a:gd name="T12" fmla="*/ 0 60000 65536"/>
                <a:gd name="T13" fmla="*/ 0 60000 65536"/>
                <a:gd name="T14" fmla="*/ 0 60000 65536"/>
                <a:gd name="T15" fmla="*/ 0 60000 65536"/>
                <a:gd name="T16" fmla="*/ 0 60000 65536"/>
                <a:gd name="T17" fmla="*/ 0 60000 65536"/>
                <a:gd name="T18" fmla="*/ 0 w 355"/>
                <a:gd name="T19" fmla="*/ 0 h 91"/>
                <a:gd name="T20" fmla="*/ 355 w 355"/>
                <a:gd name="T21" fmla="*/ 91 h 91"/>
              </a:gdLst>
              <a:ahLst/>
              <a:cxnLst>
                <a:cxn ang="T12">
                  <a:pos x="T0" y="T1"/>
                </a:cxn>
                <a:cxn ang="T13">
                  <a:pos x="T2" y="T3"/>
                </a:cxn>
                <a:cxn ang="T14">
                  <a:pos x="T4" y="T5"/>
                </a:cxn>
                <a:cxn ang="T15">
                  <a:pos x="T6" y="T7"/>
                </a:cxn>
                <a:cxn ang="T16">
                  <a:pos x="T8" y="T9"/>
                </a:cxn>
                <a:cxn ang="T17">
                  <a:pos x="T10" y="T11"/>
                </a:cxn>
              </a:cxnLst>
              <a:rect l="T18" t="T19" r="T20" b="T21"/>
              <a:pathLst>
                <a:path w="355" h="91">
                  <a:moveTo>
                    <a:pt x="0" y="91"/>
                  </a:moveTo>
                  <a:lnTo>
                    <a:pt x="44" y="79"/>
                  </a:lnTo>
                  <a:lnTo>
                    <a:pt x="87" y="62"/>
                  </a:lnTo>
                  <a:lnTo>
                    <a:pt x="180" y="39"/>
                  </a:lnTo>
                  <a:lnTo>
                    <a:pt x="268" y="17"/>
                  </a:lnTo>
                  <a:lnTo>
                    <a:pt x="355" y="0"/>
                  </a:lnTo>
                </a:path>
              </a:pathLst>
            </a:custGeom>
            <a:noFill/>
            <a:ln w="349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8958" name="Freeform 233">
              <a:extLst>
                <a:ext uri="{FF2B5EF4-FFF2-40B4-BE49-F238E27FC236}">
                  <a16:creationId xmlns:a16="http://schemas.microsoft.com/office/drawing/2014/main" id="{31779949-D371-0591-8F53-A58EF8BD837C}"/>
                </a:ext>
              </a:extLst>
            </p:cNvPr>
            <p:cNvSpPr>
              <a:spLocks/>
            </p:cNvSpPr>
            <p:nvPr/>
          </p:nvSpPr>
          <p:spPr bwMode="auto">
            <a:xfrm>
              <a:off x="811" y="3025"/>
              <a:ext cx="39" cy="35"/>
            </a:xfrm>
            <a:custGeom>
              <a:avLst/>
              <a:gdLst>
                <a:gd name="T0" fmla="*/ 0 w 39"/>
                <a:gd name="T1" fmla="*/ 17 h 35"/>
                <a:gd name="T2" fmla="*/ 28 w 39"/>
                <a:gd name="T3" fmla="*/ 0 h 35"/>
                <a:gd name="T4" fmla="*/ 39 w 39"/>
                <a:gd name="T5" fmla="*/ 17 h 35"/>
                <a:gd name="T6" fmla="*/ 17 w 39"/>
                <a:gd name="T7" fmla="*/ 35 h 35"/>
                <a:gd name="T8" fmla="*/ 0 w 39"/>
                <a:gd name="T9" fmla="*/ 17 h 35"/>
                <a:gd name="T10" fmla="*/ 0 60000 65536"/>
                <a:gd name="T11" fmla="*/ 0 60000 65536"/>
                <a:gd name="T12" fmla="*/ 0 60000 65536"/>
                <a:gd name="T13" fmla="*/ 0 60000 65536"/>
                <a:gd name="T14" fmla="*/ 0 60000 65536"/>
                <a:gd name="T15" fmla="*/ 0 w 39"/>
                <a:gd name="T16" fmla="*/ 0 h 35"/>
                <a:gd name="T17" fmla="*/ 39 w 39"/>
                <a:gd name="T18" fmla="*/ 35 h 35"/>
              </a:gdLst>
              <a:ahLst/>
              <a:cxnLst>
                <a:cxn ang="T10">
                  <a:pos x="T0" y="T1"/>
                </a:cxn>
                <a:cxn ang="T11">
                  <a:pos x="T2" y="T3"/>
                </a:cxn>
                <a:cxn ang="T12">
                  <a:pos x="T4" y="T5"/>
                </a:cxn>
                <a:cxn ang="T13">
                  <a:pos x="T6" y="T7"/>
                </a:cxn>
                <a:cxn ang="T14">
                  <a:pos x="T8" y="T9"/>
                </a:cxn>
              </a:cxnLst>
              <a:rect l="T15" t="T16" r="T17" b="T18"/>
              <a:pathLst>
                <a:path w="39" h="35">
                  <a:moveTo>
                    <a:pt x="0" y="17"/>
                  </a:moveTo>
                  <a:lnTo>
                    <a:pt x="28" y="0"/>
                  </a:lnTo>
                  <a:lnTo>
                    <a:pt x="39" y="17"/>
                  </a:lnTo>
                  <a:lnTo>
                    <a:pt x="17" y="35"/>
                  </a:lnTo>
                  <a:lnTo>
                    <a:pt x="0" y="17"/>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59" name="Freeform 234">
              <a:extLst>
                <a:ext uri="{FF2B5EF4-FFF2-40B4-BE49-F238E27FC236}">
                  <a16:creationId xmlns:a16="http://schemas.microsoft.com/office/drawing/2014/main" id="{50791AC6-3309-1A60-401D-66730EB94C35}"/>
                </a:ext>
              </a:extLst>
            </p:cNvPr>
            <p:cNvSpPr>
              <a:spLocks/>
            </p:cNvSpPr>
            <p:nvPr/>
          </p:nvSpPr>
          <p:spPr bwMode="auto">
            <a:xfrm>
              <a:off x="839" y="3014"/>
              <a:ext cx="21" cy="28"/>
            </a:xfrm>
            <a:custGeom>
              <a:avLst/>
              <a:gdLst>
                <a:gd name="T0" fmla="*/ 0 w 21"/>
                <a:gd name="T1" fmla="*/ 11 h 28"/>
                <a:gd name="T2" fmla="*/ 11 w 21"/>
                <a:gd name="T3" fmla="*/ 0 h 28"/>
                <a:gd name="T4" fmla="*/ 21 w 21"/>
                <a:gd name="T5" fmla="*/ 17 h 28"/>
                <a:gd name="T6" fmla="*/ 11 w 21"/>
                <a:gd name="T7" fmla="*/ 28 h 28"/>
                <a:gd name="T8" fmla="*/ 0 w 21"/>
                <a:gd name="T9" fmla="*/ 11 h 28"/>
                <a:gd name="T10" fmla="*/ 0 60000 65536"/>
                <a:gd name="T11" fmla="*/ 0 60000 65536"/>
                <a:gd name="T12" fmla="*/ 0 60000 65536"/>
                <a:gd name="T13" fmla="*/ 0 60000 65536"/>
                <a:gd name="T14" fmla="*/ 0 60000 65536"/>
                <a:gd name="T15" fmla="*/ 0 w 21"/>
                <a:gd name="T16" fmla="*/ 0 h 28"/>
                <a:gd name="T17" fmla="*/ 21 w 21"/>
                <a:gd name="T18" fmla="*/ 28 h 28"/>
              </a:gdLst>
              <a:ahLst/>
              <a:cxnLst>
                <a:cxn ang="T10">
                  <a:pos x="T0" y="T1"/>
                </a:cxn>
                <a:cxn ang="T11">
                  <a:pos x="T2" y="T3"/>
                </a:cxn>
                <a:cxn ang="T12">
                  <a:pos x="T4" y="T5"/>
                </a:cxn>
                <a:cxn ang="T13">
                  <a:pos x="T6" y="T7"/>
                </a:cxn>
                <a:cxn ang="T14">
                  <a:pos x="T8" y="T9"/>
                </a:cxn>
              </a:cxnLst>
              <a:rect l="T15" t="T16" r="T17" b="T18"/>
              <a:pathLst>
                <a:path w="21" h="28">
                  <a:moveTo>
                    <a:pt x="0" y="11"/>
                  </a:moveTo>
                  <a:lnTo>
                    <a:pt x="11" y="0"/>
                  </a:lnTo>
                  <a:lnTo>
                    <a:pt x="21" y="17"/>
                  </a:lnTo>
                  <a:lnTo>
                    <a:pt x="11" y="28"/>
                  </a:lnTo>
                  <a:lnTo>
                    <a:pt x="0" y="11"/>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60" name="Freeform 235">
              <a:extLst>
                <a:ext uri="{FF2B5EF4-FFF2-40B4-BE49-F238E27FC236}">
                  <a16:creationId xmlns:a16="http://schemas.microsoft.com/office/drawing/2014/main" id="{4EB17302-1C64-0BAA-EED2-CA90664CB427}"/>
                </a:ext>
              </a:extLst>
            </p:cNvPr>
            <p:cNvSpPr>
              <a:spLocks/>
            </p:cNvSpPr>
            <p:nvPr/>
          </p:nvSpPr>
          <p:spPr bwMode="auto">
            <a:xfrm>
              <a:off x="915" y="2923"/>
              <a:ext cx="44" cy="46"/>
            </a:xfrm>
            <a:custGeom>
              <a:avLst/>
              <a:gdLst>
                <a:gd name="T0" fmla="*/ 0 w 44"/>
                <a:gd name="T1" fmla="*/ 29 h 46"/>
                <a:gd name="T2" fmla="*/ 33 w 44"/>
                <a:gd name="T3" fmla="*/ 0 h 46"/>
                <a:gd name="T4" fmla="*/ 44 w 44"/>
                <a:gd name="T5" fmla="*/ 17 h 46"/>
                <a:gd name="T6" fmla="*/ 11 w 44"/>
                <a:gd name="T7" fmla="*/ 46 h 46"/>
                <a:gd name="T8" fmla="*/ 0 w 44"/>
                <a:gd name="T9" fmla="*/ 29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0" y="29"/>
                  </a:moveTo>
                  <a:lnTo>
                    <a:pt x="33" y="0"/>
                  </a:lnTo>
                  <a:lnTo>
                    <a:pt x="44" y="17"/>
                  </a:lnTo>
                  <a:lnTo>
                    <a:pt x="11" y="46"/>
                  </a:lnTo>
                  <a:lnTo>
                    <a:pt x="0" y="29"/>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61" name="Freeform 236">
              <a:extLst>
                <a:ext uri="{FF2B5EF4-FFF2-40B4-BE49-F238E27FC236}">
                  <a16:creationId xmlns:a16="http://schemas.microsoft.com/office/drawing/2014/main" id="{9D5F11A4-D686-E167-F4B0-8E81F2CDDB5A}"/>
                </a:ext>
              </a:extLst>
            </p:cNvPr>
            <p:cNvSpPr>
              <a:spLocks/>
            </p:cNvSpPr>
            <p:nvPr/>
          </p:nvSpPr>
          <p:spPr bwMode="auto">
            <a:xfrm>
              <a:off x="948" y="2918"/>
              <a:ext cx="16" cy="22"/>
            </a:xfrm>
            <a:custGeom>
              <a:avLst/>
              <a:gdLst>
                <a:gd name="T0" fmla="*/ 0 w 16"/>
                <a:gd name="T1" fmla="*/ 5 h 22"/>
                <a:gd name="T2" fmla="*/ 0 w 16"/>
                <a:gd name="T3" fmla="*/ 0 h 22"/>
                <a:gd name="T4" fmla="*/ 16 w 16"/>
                <a:gd name="T5" fmla="*/ 17 h 22"/>
                <a:gd name="T6" fmla="*/ 11 w 16"/>
                <a:gd name="T7" fmla="*/ 22 h 22"/>
                <a:gd name="T8" fmla="*/ 0 w 16"/>
                <a:gd name="T9" fmla="*/ 5 h 22"/>
                <a:gd name="T10" fmla="*/ 0 60000 65536"/>
                <a:gd name="T11" fmla="*/ 0 60000 65536"/>
                <a:gd name="T12" fmla="*/ 0 60000 65536"/>
                <a:gd name="T13" fmla="*/ 0 60000 65536"/>
                <a:gd name="T14" fmla="*/ 0 60000 65536"/>
                <a:gd name="T15" fmla="*/ 0 w 16"/>
                <a:gd name="T16" fmla="*/ 0 h 22"/>
                <a:gd name="T17" fmla="*/ 16 w 16"/>
                <a:gd name="T18" fmla="*/ 22 h 22"/>
              </a:gdLst>
              <a:ahLst/>
              <a:cxnLst>
                <a:cxn ang="T10">
                  <a:pos x="T0" y="T1"/>
                </a:cxn>
                <a:cxn ang="T11">
                  <a:pos x="T2" y="T3"/>
                </a:cxn>
                <a:cxn ang="T12">
                  <a:pos x="T4" y="T5"/>
                </a:cxn>
                <a:cxn ang="T13">
                  <a:pos x="T6" y="T7"/>
                </a:cxn>
                <a:cxn ang="T14">
                  <a:pos x="T8" y="T9"/>
                </a:cxn>
              </a:cxnLst>
              <a:rect l="T15" t="T16" r="T17" b="T18"/>
              <a:pathLst>
                <a:path w="16" h="22">
                  <a:moveTo>
                    <a:pt x="0" y="5"/>
                  </a:moveTo>
                  <a:lnTo>
                    <a:pt x="0" y="0"/>
                  </a:lnTo>
                  <a:lnTo>
                    <a:pt x="16" y="17"/>
                  </a:lnTo>
                  <a:lnTo>
                    <a:pt x="11" y="22"/>
                  </a:lnTo>
                  <a:lnTo>
                    <a:pt x="0" y="5"/>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62" name="Freeform 237">
              <a:extLst>
                <a:ext uri="{FF2B5EF4-FFF2-40B4-BE49-F238E27FC236}">
                  <a16:creationId xmlns:a16="http://schemas.microsoft.com/office/drawing/2014/main" id="{63B7527A-945D-8808-61CD-320E3B6ADDD8}"/>
                </a:ext>
              </a:extLst>
            </p:cNvPr>
            <p:cNvSpPr>
              <a:spLocks/>
            </p:cNvSpPr>
            <p:nvPr/>
          </p:nvSpPr>
          <p:spPr bwMode="auto">
            <a:xfrm>
              <a:off x="1013" y="2838"/>
              <a:ext cx="38" cy="40"/>
            </a:xfrm>
            <a:custGeom>
              <a:avLst/>
              <a:gdLst>
                <a:gd name="T0" fmla="*/ 0 w 38"/>
                <a:gd name="T1" fmla="*/ 17 h 40"/>
                <a:gd name="T2" fmla="*/ 22 w 38"/>
                <a:gd name="T3" fmla="*/ 0 h 40"/>
                <a:gd name="T4" fmla="*/ 38 w 38"/>
                <a:gd name="T5" fmla="*/ 17 h 40"/>
                <a:gd name="T6" fmla="*/ 17 w 38"/>
                <a:gd name="T7" fmla="*/ 40 h 40"/>
                <a:gd name="T8" fmla="*/ 0 w 38"/>
                <a:gd name="T9" fmla="*/ 17 h 40"/>
                <a:gd name="T10" fmla="*/ 0 60000 65536"/>
                <a:gd name="T11" fmla="*/ 0 60000 65536"/>
                <a:gd name="T12" fmla="*/ 0 60000 65536"/>
                <a:gd name="T13" fmla="*/ 0 60000 65536"/>
                <a:gd name="T14" fmla="*/ 0 60000 65536"/>
                <a:gd name="T15" fmla="*/ 0 w 38"/>
                <a:gd name="T16" fmla="*/ 0 h 40"/>
                <a:gd name="T17" fmla="*/ 38 w 38"/>
                <a:gd name="T18" fmla="*/ 40 h 40"/>
              </a:gdLst>
              <a:ahLst/>
              <a:cxnLst>
                <a:cxn ang="T10">
                  <a:pos x="T0" y="T1"/>
                </a:cxn>
                <a:cxn ang="T11">
                  <a:pos x="T2" y="T3"/>
                </a:cxn>
                <a:cxn ang="T12">
                  <a:pos x="T4" y="T5"/>
                </a:cxn>
                <a:cxn ang="T13">
                  <a:pos x="T6" y="T7"/>
                </a:cxn>
                <a:cxn ang="T14">
                  <a:pos x="T8" y="T9"/>
                </a:cxn>
              </a:cxnLst>
              <a:rect l="T15" t="T16" r="T17" b="T18"/>
              <a:pathLst>
                <a:path w="38" h="40">
                  <a:moveTo>
                    <a:pt x="0" y="17"/>
                  </a:moveTo>
                  <a:lnTo>
                    <a:pt x="22" y="0"/>
                  </a:lnTo>
                  <a:lnTo>
                    <a:pt x="38" y="17"/>
                  </a:lnTo>
                  <a:lnTo>
                    <a:pt x="17" y="40"/>
                  </a:lnTo>
                  <a:lnTo>
                    <a:pt x="0" y="17"/>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63" name="Freeform 238">
              <a:extLst>
                <a:ext uri="{FF2B5EF4-FFF2-40B4-BE49-F238E27FC236}">
                  <a16:creationId xmlns:a16="http://schemas.microsoft.com/office/drawing/2014/main" id="{4D16AEA0-D868-43AC-E456-FA9867CB3E3E}"/>
                </a:ext>
              </a:extLst>
            </p:cNvPr>
            <p:cNvSpPr>
              <a:spLocks/>
            </p:cNvSpPr>
            <p:nvPr/>
          </p:nvSpPr>
          <p:spPr bwMode="auto">
            <a:xfrm>
              <a:off x="1035" y="2827"/>
              <a:ext cx="27" cy="28"/>
            </a:xfrm>
            <a:custGeom>
              <a:avLst/>
              <a:gdLst>
                <a:gd name="T0" fmla="*/ 0 w 27"/>
                <a:gd name="T1" fmla="*/ 11 h 28"/>
                <a:gd name="T2" fmla="*/ 11 w 27"/>
                <a:gd name="T3" fmla="*/ 0 h 28"/>
                <a:gd name="T4" fmla="*/ 27 w 27"/>
                <a:gd name="T5" fmla="*/ 17 h 28"/>
                <a:gd name="T6" fmla="*/ 16 w 27"/>
                <a:gd name="T7" fmla="*/ 28 h 28"/>
                <a:gd name="T8" fmla="*/ 0 w 27"/>
                <a:gd name="T9" fmla="*/ 11 h 28"/>
                <a:gd name="T10" fmla="*/ 0 60000 65536"/>
                <a:gd name="T11" fmla="*/ 0 60000 65536"/>
                <a:gd name="T12" fmla="*/ 0 60000 65536"/>
                <a:gd name="T13" fmla="*/ 0 60000 65536"/>
                <a:gd name="T14" fmla="*/ 0 60000 65536"/>
                <a:gd name="T15" fmla="*/ 0 w 27"/>
                <a:gd name="T16" fmla="*/ 0 h 28"/>
                <a:gd name="T17" fmla="*/ 27 w 27"/>
                <a:gd name="T18" fmla="*/ 28 h 28"/>
              </a:gdLst>
              <a:ahLst/>
              <a:cxnLst>
                <a:cxn ang="T10">
                  <a:pos x="T0" y="T1"/>
                </a:cxn>
                <a:cxn ang="T11">
                  <a:pos x="T2" y="T3"/>
                </a:cxn>
                <a:cxn ang="T12">
                  <a:pos x="T4" y="T5"/>
                </a:cxn>
                <a:cxn ang="T13">
                  <a:pos x="T6" y="T7"/>
                </a:cxn>
                <a:cxn ang="T14">
                  <a:pos x="T8" y="T9"/>
                </a:cxn>
              </a:cxnLst>
              <a:rect l="T15" t="T16" r="T17" b="T18"/>
              <a:pathLst>
                <a:path w="27" h="28">
                  <a:moveTo>
                    <a:pt x="0" y="11"/>
                  </a:moveTo>
                  <a:lnTo>
                    <a:pt x="11" y="0"/>
                  </a:lnTo>
                  <a:lnTo>
                    <a:pt x="27" y="17"/>
                  </a:lnTo>
                  <a:lnTo>
                    <a:pt x="16" y="28"/>
                  </a:lnTo>
                  <a:lnTo>
                    <a:pt x="0" y="11"/>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64" name="Freeform 239">
              <a:extLst>
                <a:ext uri="{FF2B5EF4-FFF2-40B4-BE49-F238E27FC236}">
                  <a16:creationId xmlns:a16="http://schemas.microsoft.com/office/drawing/2014/main" id="{4D384599-8D94-785A-1B76-927672072193}"/>
                </a:ext>
              </a:extLst>
            </p:cNvPr>
            <p:cNvSpPr>
              <a:spLocks/>
            </p:cNvSpPr>
            <p:nvPr/>
          </p:nvSpPr>
          <p:spPr bwMode="auto">
            <a:xfrm>
              <a:off x="1122" y="2770"/>
              <a:ext cx="11" cy="23"/>
            </a:xfrm>
            <a:custGeom>
              <a:avLst/>
              <a:gdLst>
                <a:gd name="T0" fmla="*/ 0 w 11"/>
                <a:gd name="T1" fmla="*/ 6 h 23"/>
                <a:gd name="T2" fmla="*/ 0 w 11"/>
                <a:gd name="T3" fmla="*/ 0 h 23"/>
                <a:gd name="T4" fmla="*/ 11 w 11"/>
                <a:gd name="T5" fmla="*/ 23 h 23"/>
                <a:gd name="T6" fmla="*/ 11 w 11"/>
                <a:gd name="T7" fmla="*/ 23 h 23"/>
                <a:gd name="T8" fmla="*/ 0 w 11"/>
                <a:gd name="T9" fmla="*/ 6 h 23"/>
                <a:gd name="T10" fmla="*/ 0 60000 65536"/>
                <a:gd name="T11" fmla="*/ 0 60000 65536"/>
                <a:gd name="T12" fmla="*/ 0 60000 65536"/>
                <a:gd name="T13" fmla="*/ 0 60000 65536"/>
                <a:gd name="T14" fmla="*/ 0 60000 65536"/>
                <a:gd name="T15" fmla="*/ 0 w 11"/>
                <a:gd name="T16" fmla="*/ 0 h 23"/>
                <a:gd name="T17" fmla="*/ 11 w 11"/>
                <a:gd name="T18" fmla="*/ 23 h 23"/>
              </a:gdLst>
              <a:ahLst/>
              <a:cxnLst>
                <a:cxn ang="T10">
                  <a:pos x="T0" y="T1"/>
                </a:cxn>
                <a:cxn ang="T11">
                  <a:pos x="T2" y="T3"/>
                </a:cxn>
                <a:cxn ang="T12">
                  <a:pos x="T4" y="T5"/>
                </a:cxn>
                <a:cxn ang="T13">
                  <a:pos x="T6" y="T7"/>
                </a:cxn>
                <a:cxn ang="T14">
                  <a:pos x="T8" y="T9"/>
                </a:cxn>
              </a:cxnLst>
              <a:rect l="T15" t="T16" r="T17" b="T18"/>
              <a:pathLst>
                <a:path w="11" h="23">
                  <a:moveTo>
                    <a:pt x="0" y="6"/>
                  </a:moveTo>
                  <a:lnTo>
                    <a:pt x="0" y="0"/>
                  </a:lnTo>
                  <a:lnTo>
                    <a:pt x="11" y="23"/>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65" name="Freeform 240">
              <a:extLst>
                <a:ext uri="{FF2B5EF4-FFF2-40B4-BE49-F238E27FC236}">
                  <a16:creationId xmlns:a16="http://schemas.microsoft.com/office/drawing/2014/main" id="{BD8D6609-9027-C189-2090-F68B4E89F5C6}"/>
                </a:ext>
              </a:extLst>
            </p:cNvPr>
            <p:cNvSpPr>
              <a:spLocks/>
            </p:cNvSpPr>
            <p:nvPr/>
          </p:nvSpPr>
          <p:spPr bwMode="auto">
            <a:xfrm>
              <a:off x="1122" y="2759"/>
              <a:ext cx="33" cy="34"/>
            </a:xfrm>
            <a:custGeom>
              <a:avLst/>
              <a:gdLst>
                <a:gd name="T0" fmla="*/ 0 w 33"/>
                <a:gd name="T1" fmla="*/ 11 h 34"/>
                <a:gd name="T2" fmla="*/ 22 w 33"/>
                <a:gd name="T3" fmla="*/ 0 h 34"/>
                <a:gd name="T4" fmla="*/ 33 w 33"/>
                <a:gd name="T5" fmla="*/ 17 h 34"/>
                <a:gd name="T6" fmla="*/ 11 w 33"/>
                <a:gd name="T7" fmla="*/ 34 h 34"/>
                <a:gd name="T8" fmla="*/ 0 w 33"/>
                <a:gd name="T9" fmla="*/ 11 h 34"/>
                <a:gd name="T10" fmla="*/ 0 60000 65536"/>
                <a:gd name="T11" fmla="*/ 0 60000 65536"/>
                <a:gd name="T12" fmla="*/ 0 60000 65536"/>
                <a:gd name="T13" fmla="*/ 0 60000 65536"/>
                <a:gd name="T14" fmla="*/ 0 60000 65536"/>
                <a:gd name="T15" fmla="*/ 0 w 33"/>
                <a:gd name="T16" fmla="*/ 0 h 34"/>
                <a:gd name="T17" fmla="*/ 33 w 33"/>
                <a:gd name="T18" fmla="*/ 34 h 34"/>
              </a:gdLst>
              <a:ahLst/>
              <a:cxnLst>
                <a:cxn ang="T10">
                  <a:pos x="T0" y="T1"/>
                </a:cxn>
                <a:cxn ang="T11">
                  <a:pos x="T2" y="T3"/>
                </a:cxn>
                <a:cxn ang="T12">
                  <a:pos x="T4" y="T5"/>
                </a:cxn>
                <a:cxn ang="T13">
                  <a:pos x="T6" y="T7"/>
                </a:cxn>
                <a:cxn ang="T14">
                  <a:pos x="T8" y="T9"/>
                </a:cxn>
              </a:cxnLst>
              <a:rect l="T15" t="T16" r="T17" b="T18"/>
              <a:pathLst>
                <a:path w="33" h="34">
                  <a:moveTo>
                    <a:pt x="0" y="11"/>
                  </a:moveTo>
                  <a:lnTo>
                    <a:pt x="22" y="0"/>
                  </a:lnTo>
                  <a:lnTo>
                    <a:pt x="33" y="17"/>
                  </a:lnTo>
                  <a:lnTo>
                    <a:pt x="11" y="34"/>
                  </a:lnTo>
                  <a:lnTo>
                    <a:pt x="0" y="11"/>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66" name="Freeform 241">
              <a:extLst>
                <a:ext uri="{FF2B5EF4-FFF2-40B4-BE49-F238E27FC236}">
                  <a16:creationId xmlns:a16="http://schemas.microsoft.com/office/drawing/2014/main" id="{63093D98-1FCF-6237-E64F-C8D0D036206F}"/>
                </a:ext>
              </a:extLst>
            </p:cNvPr>
            <p:cNvSpPr>
              <a:spLocks/>
            </p:cNvSpPr>
            <p:nvPr/>
          </p:nvSpPr>
          <p:spPr bwMode="auto">
            <a:xfrm>
              <a:off x="1150" y="2753"/>
              <a:ext cx="21" cy="28"/>
            </a:xfrm>
            <a:custGeom>
              <a:avLst/>
              <a:gdLst>
                <a:gd name="T0" fmla="*/ 0 w 21"/>
                <a:gd name="T1" fmla="*/ 6 h 28"/>
                <a:gd name="T2" fmla="*/ 16 w 21"/>
                <a:gd name="T3" fmla="*/ 0 h 28"/>
                <a:gd name="T4" fmla="*/ 21 w 21"/>
                <a:gd name="T5" fmla="*/ 17 h 28"/>
                <a:gd name="T6" fmla="*/ 5 w 21"/>
                <a:gd name="T7" fmla="*/ 28 h 28"/>
                <a:gd name="T8" fmla="*/ 0 w 21"/>
                <a:gd name="T9" fmla="*/ 6 h 28"/>
                <a:gd name="T10" fmla="*/ 0 60000 65536"/>
                <a:gd name="T11" fmla="*/ 0 60000 65536"/>
                <a:gd name="T12" fmla="*/ 0 60000 65536"/>
                <a:gd name="T13" fmla="*/ 0 60000 65536"/>
                <a:gd name="T14" fmla="*/ 0 60000 65536"/>
                <a:gd name="T15" fmla="*/ 0 w 21"/>
                <a:gd name="T16" fmla="*/ 0 h 28"/>
                <a:gd name="T17" fmla="*/ 21 w 21"/>
                <a:gd name="T18" fmla="*/ 28 h 28"/>
              </a:gdLst>
              <a:ahLst/>
              <a:cxnLst>
                <a:cxn ang="T10">
                  <a:pos x="T0" y="T1"/>
                </a:cxn>
                <a:cxn ang="T11">
                  <a:pos x="T2" y="T3"/>
                </a:cxn>
                <a:cxn ang="T12">
                  <a:pos x="T4" y="T5"/>
                </a:cxn>
                <a:cxn ang="T13">
                  <a:pos x="T6" y="T7"/>
                </a:cxn>
                <a:cxn ang="T14">
                  <a:pos x="T8" y="T9"/>
                </a:cxn>
              </a:cxnLst>
              <a:rect l="T15" t="T16" r="T17" b="T18"/>
              <a:pathLst>
                <a:path w="21" h="28">
                  <a:moveTo>
                    <a:pt x="0" y="6"/>
                  </a:moveTo>
                  <a:lnTo>
                    <a:pt x="16" y="0"/>
                  </a:lnTo>
                  <a:lnTo>
                    <a:pt x="21" y="17"/>
                  </a:lnTo>
                  <a:lnTo>
                    <a:pt x="5" y="28"/>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67" name="Freeform 242">
              <a:extLst>
                <a:ext uri="{FF2B5EF4-FFF2-40B4-BE49-F238E27FC236}">
                  <a16:creationId xmlns:a16="http://schemas.microsoft.com/office/drawing/2014/main" id="{D2BA3D23-6F5B-B1F0-BAB3-5B7FBACED053}"/>
                </a:ext>
              </a:extLst>
            </p:cNvPr>
            <p:cNvSpPr>
              <a:spLocks/>
            </p:cNvSpPr>
            <p:nvPr/>
          </p:nvSpPr>
          <p:spPr bwMode="auto">
            <a:xfrm>
              <a:off x="1171" y="2741"/>
              <a:ext cx="28" cy="29"/>
            </a:xfrm>
            <a:custGeom>
              <a:avLst/>
              <a:gdLst>
                <a:gd name="T0" fmla="*/ 0 w 28"/>
                <a:gd name="T1" fmla="*/ 6 h 29"/>
                <a:gd name="T2" fmla="*/ 22 w 28"/>
                <a:gd name="T3" fmla="*/ 0 h 29"/>
                <a:gd name="T4" fmla="*/ 28 w 28"/>
                <a:gd name="T5" fmla="*/ 18 h 29"/>
                <a:gd name="T6" fmla="*/ 6 w 28"/>
                <a:gd name="T7" fmla="*/ 29 h 29"/>
                <a:gd name="T8" fmla="*/ 0 w 28"/>
                <a:gd name="T9" fmla="*/ 6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0" y="6"/>
                  </a:moveTo>
                  <a:lnTo>
                    <a:pt x="22" y="0"/>
                  </a:lnTo>
                  <a:lnTo>
                    <a:pt x="28" y="18"/>
                  </a:lnTo>
                  <a:lnTo>
                    <a:pt x="6" y="29"/>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68" name="Freeform 243">
              <a:extLst>
                <a:ext uri="{FF2B5EF4-FFF2-40B4-BE49-F238E27FC236}">
                  <a16:creationId xmlns:a16="http://schemas.microsoft.com/office/drawing/2014/main" id="{331809E7-E972-D2E2-AFB7-559C8632527B}"/>
                </a:ext>
              </a:extLst>
            </p:cNvPr>
            <p:cNvSpPr>
              <a:spLocks/>
            </p:cNvSpPr>
            <p:nvPr/>
          </p:nvSpPr>
          <p:spPr bwMode="auto">
            <a:xfrm>
              <a:off x="1193" y="2730"/>
              <a:ext cx="28" cy="29"/>
            </a:xfrm>
            <a:custGeom>
              <a:avLst/>
              <a:gdLst>
                <a:gd name="T0" fmla="*/ 0 w 28"/>
                <a:gd name="T1" fmla="*/ 6 h 29"/>
                <a:gd name="T2" fmla="*/ 22 w 28"/>
                <a:gd name="T3" fmla="*/ 0 h 29"/>
                <a:gd name="T4" fmla="*/ 28 w 28"/>
                <a:gd name="T5" fmla="*/ 23 h 29"/>
                <a:gd name="T6" fmla="*/ 6 w 28"/>
                <a:gd name="T7" fmla="*/ 29 h 29"/>
                <a:gd name="T8" fmla="*/ 0 w 28"/>
                <a:gd name="T9" fmla="*/ 6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0" y="6"/>
                  </a:moveTo>
                  <a:lnTo>
                    <a:pt x="22" y="0"/>
                  </a:lnTo>
                  <a:lnTo>
                    <a:pt x="28" y="23"/>
                  </a:lnTo>
                  <a:lnTo>
                    <a:pt x="6" y="29"/>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69" name="Rectangle 244">
              <a:extLst>
                <a:ext uri="{FF2B5EF4-FFF2-40B4-BE49-F238E27FC236}">
                  <a16:creationId xmlns:a16="http://schemas.microsoft.com/office/drawing/2014/main" id="{D504DA42-AB78-2192-A613-1ACC0DA766D6}"/>
                </a:ext>
              </a:extLst>
            </p:cNvPr>
            <p:cNvSpPr>
              <a:spLocks noChangeArrowheads="1"/>
            </p:cNvSpPr>
            <p:nvPr/>
          </p:nvSpPr>
          <p:spPr bwMode="auto">
            <a:xfrm>
              <a:off x="1308" y="2724"/>
              <a:ext cx="22"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70" name="Freeform 245">
              <a:extLst>
                <a:ext uri="{FF2B5EF4-FFF2-40B4-BE49-F238E27FC236}">
                  <a16:creationId xmlns:a16="http://schemas.microsoft.com/office/drawing/2014/main" id="{4FE1CCF8-F300-4664-1266-CD724F97CD7D}"/>
                </a:ext>
              </a:extLst>
            </p:cNvPr>
            <p:cNvSpPr>
              <a:spLocks/>
            </p:cNvSpPr>
            <p:nvPr/>
          </p:nvSpPr>
          <p:spPr bwMode="auto">
            <a:xfrm>
              <a:off x="1330" y="2724"/>
              <a:ext cx="22" cy="29"/>
            </a:xfrm>
            <a:custGeom>
              <a:avLst/>
              <a:gdLst>
                <a:gd name="T0" fmla="*/ 0 w 22"/>
                <a:gd name="T1" fmla="*/ 0 h 29"/>
                <a:gd name="T2" fmla="*/ 22 w 22"/>
                <a:gd name="T3" fmla="*/ 0 h 29"/>
                <a:gd name="T4" fmla="*/ 22 w 22"/>
                <a:gd name="T5" fmla="*/ 29 h 29"/>
                <a:gd name="T6" fmla="*/ 0 w 22"/>
                <a:gd name="T7" fmla="*/ 23 h 29"/>
                <a:gd name="T8" fmla="*/ 0 w 22"/>
                <a:gd name="T9" fmla="*/ 0 h 29"/>
                <a:gd name="T10" fmla="*/ 0 60000 65536"/>
                <a:gd name="T11" fmla="*/ 0 60000 65536"/>
                <a:gd name="T12" fmla="*/ 0 60000 65536"/>
                <a:gd name="T13" fmla="*/ 0 60000 65536"/>
                <a:gd name="T14" fmla="*/ 0 60000 65536"/>
                <a:gd name="T15" fmla="*/ 0 w 22"/>
                <a:gd name="T16" fmla="*/ 0 h 29"/>
                <a:gd name="T17" fmla="*/ 22 w 22"/>
                <a:gd name="T18" fmla="*/ 29 h 29"/>
              </a:gdLst>
              <a:ahLst/>
              <a:cxnLst>
                <a:cxn ang="T10">
                  <a:pos x="T0" y="T1"/>
                </a:cxn>
                <a:cxn ang="T11">
                  <a:pos x="T2" y="T3"/>
                </a:cxn>
                <a:cxn ang="T12">
                  <a:pos x="T4" y="T5"/>
                </a:cxn>
                <a:cxn ang="T13">
                  <a:pos x="T6" y="T7"/>
                </a:cxn>
                <a:cxn ang="T14">
                  <a:pos x="T8" y="T9"/>
                </a:cxn>
              </a:cxnLst>
              <a:rect l="T15" t="T16" r="T17" b="T18"/>
              <a:pathLst>
                <a:path w="22" h="29">
                  <a:moveTo>
                    <a:pt x="0" y="0"/>
                  </a:moveTo>
                  <a:lnTo>
                    <a:pt x="22" y="0"/>
                  </a:lnTo>
                  <a:lnTo>
                    <a:pt x="22" y="29"/>
                  </a:lnTo>
                  <a:lnTo>
                    <a:pt x="0" y="23"/>
                  </a:lnTo>
                  <a:lnTo>
                    <a:pt x="0" y="0"/>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71" name="Rectangle 246">
              <a:extLst>
                <a:ext uri="{FF2B5EF4-FFF2-40B4-BE49-F238E27FC236}">
                  <a16:creationId xmlns:a16="http://schemas.microsoft.com/office/drawing/2014/main" id="{B60B92FF-8104-E509-B06A-BA29F17F59B5}"/>
                </a:ext>
              </a:extLst>
            </p:cNvPr>
            <p:cNvSpPr>
              <a:spLocks noChangeArrowheads="1"/>
            </p:cNvSpPr>
            <p:nvPr/>
          </p:nvSpPr>
          <p:spPr bwMode="auto">
            <a:xfrm>
              <a:off x="1439" y="2736"/>
              <a:ext cx="22"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72" name="Rectangle 247">
              <a:extLst>
                <a:ext uri="{FF2B5EF4-FFF2-40B4-BE49-F238E27FC236}">
                  <a16:creationId xmlns:a16="http://schemas.microsoft.com/office/drawing/2014/main" id="{7ACE70C1-F505-71F3-EC6F-CF7B1813F527}"/>
                </a:ext>
              </a:extLst>
            </p:cNvPr>
            <p:cNvSpPr>
              <a:spLocks noChangeArrowheads="1"/>
            </p:cNvSpPr>
            <p:nvPr/>
          </p:nvSpPr>
          <p:spPr bwMode="auto">
            <a:xfrm>
              <a:off x="1461" y="2736"/>
              <a:ext cx="21"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73" name="Rectangle 248">
              <a:extLst>
                <a:ext uri="{FF2B5EF4-FFF2-40B4-BE49-F238E27FC236}">
                  <a16:creationId xmlns:a16="http://schemas.microsoft.com/office/drawing/2014/main" id="{6D2F327C-4EF2-0061-7E47-B9D4219D493B}"/>
                </a:ext>
              </a:extLst>
            </p:cNvPr>
            <p:cNvSpPr>
              <a:spLocks noChangeArrowheads="1"/>
            </p:cNvSpPr>
            <p:nvPr/>
          </p:nvSpPr>
          <p:spPr bwMode="auto">
            <a:xfrm>
              <a:off x="1482" y="2736"/>
              <a:ext cx="1"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74" name="Freeform 249">
              <a:extLst>
                <a:ext uri="{FF2B5EF4-FFF2-40B4-BE49-F238E27FC236}">
                  <a16:creationId xmlns:a16="http://schemas.microsoft.com/office/drawing/2014/main" id="{22C002A0-59F4-42CA-070B-8EC19037CAE4}"/>
                </a:ext>
              </a:extLst>
            </p:cNvPr>
            <p:cNvSpPr>
              <a:spLocks/>
            </p:cNvSpPr>
            <p:nvPr/>
          </p:nvSpPr>
          <p:spPr bwMode="auto">
            <a:xfrm>
              <a:off x="1526" y="2730"/>
              <a:ext cx="27" cy="23"/>
            </a:xfrm>
            <a:custGeom>
              <a:avLst/>
              <a:gdLst>
                <a:gd name="T0" fmla="*/ 0 w 27"/>
                <a:gd name="T1" fmla="*/ 0 h 23"/>
                <a:gd name="T2" fmla="*/ 22 w 27"/>
                <a:gd name="T3" fmla="*/ 0 h 23"/>
                <a:gd name="T4" fmla="*/ 27 w 27"/>
                <a:gd name="T5" fmla="*/ 23 h 23"/>
                <a:gd name="T6" fmla="*/ 6 w 27"/>
                <a:gd name="T7" fmla="*/ 23 h 23"/>
                <a:gd name="T8" fmla="*/ 0 w 27"/>
                <a:gd name="T9" fmla="*/ 0 h 23"/>
                <a:gd name="T10" fmla="*/ 0 60000 65536"/>
                <a:gd name="T11" fmla="*/ 0 60000 65536"/>
                <a:gd name="T12" fmla="*/ 0 60000 65536"/>
                <a:gd name="T13" fmla="*/ 0 60000 65536"/>
                <a:gd name="T14" fmla="*/ 0 60000 65536"/>
                <a:gd name="T15" fmla="*/ 0 w 27"/>
                <a:gd name="T16" fmla="*/ 0 h 23"/>
                <a:gd name="T17" fmla="*/ 27 w 27"/>
                <a:gd name="T18" fmla="*/ 23 h 23"/>
              </a:gdLst>
              <a:ahLst/>
              <a:cxnLst>
                <a:cxn ang="T10">
                  <a:pos x="T0" y="T1"/>
                </a:cxn>
                <a:cxn ang="T11">
                  <a:pos x="T2" y="T3"/>
                </a:cxn>
                <a:cxn ang="T12">
                  <a:pos x="T4" y="T5"/>
                </a:cxn>
                <a:cxn ang="T13">
                  <a:pos x="T6" y="T7"/>
                </a:cxn>
                <a:cxn ang="T14">
                  <a:pos x="T8" y="T9"/>
                </a:cxn>
              </a:cxnLst>
              <a:rect l="T15" t="T16" r="T17" b="T18"/>
              <a:pathLst>
                <a:path w="27" h="23">
                  <a:moveTo>
                    <a:pt x="0" y="0"/>
                  </a:moveTo>
                  <a:lnTo>
                    <a:pt x="22" y="0"/>
                  </a:lnTo>
                  <a:lnTo>
                    <a:pt x="27" y="23"/>
                  </a:lnTo>
                  <a:lnTo>
                    <a:pt x="6" y="23"/>
                  </a:lnTo>
                  <a:lnTo>
                    <a:pt x="0" y="0"/>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75" name="Freeform 250">
              <a:extLst>
                <a:ext uri="{FF2B5EF4-FFF2-40B4-BE49-F238E27FC236}">
                  <a16:creationId xmlns:a16="http://schemas.microsoft.com/office/drawing/2014/main" id="{4B9877DC-F473-44FB-F2C7-B9B3FB3CE76C}"/>
                </a:ext>
              </a:extLst>
            </p:cNvPr>
            <p:cNvSpPr>
              <a:spLocks/>
            </p:cNvSpPr>
            <p:nvPr/>
          </p:nvSpPr>
          <p:spPr bwMode="auto">
            <a:xfrm>
              <a:off x="1548" y="2724"/>
              <a:ext cx="27" cy="29"/>
            </a:xfrm>
            <a:custGeom>
              <a:avLst/>
              <a:gdLst>
                <a:gd name="T0" fmla="*/ 0 w 27"/>
                <a:gd name="T1" fmla="*/ 6 h 29"/>
                <a:gd name="T2" fmla="*/ 22 w 27"/>
                <a:gd name="T3" fmla="*/ 0 h 29"/>
                <a:gd name="T4" fmla="*/ 27 w 27"/>
                <a:gd name="T5" fmla="*/ 23 h 29"/>
                <a:gd name="T6" fmla="*/ 5 w 27"/>
                <a:gd name="T7" fmla="*/ 29 h 29"/>
                <a:gd name="T8" fmla="*/ 0 w 27"/>
                <a:gd name="T9" fmla="*/ 6 h 29"/>
                <a:gd name="T10" fmla="*/ 0 60000 65536"/>
                <a:gd name="T11" fmla="*/ 0 60000 65536"/>
                <a:gd name="T12" fmla="*/ 0 60000 65536"/>
                <a:gd name="T13" fmla="*/ 0 60000 65536"/>
                <a:gd name="T14" fmla="*/ 0 60000 65536"/>
                <a:gd name="T15" fmla="*/ 0 w 27"/>
                <a:gd name="T16" fmla="*/ 0 h 29"/>
                <a:gd name="T17" fmla="*/ 27 w 27"/>
                <a:gd name="T18" fmla="*/ 29 h 29"/>
              </a:gdLst>
              <a:ahLst/>
              <a:cxnLst>
                <a:cxn ang="T10">
                  <a:pos x="T0" y="T1"/>
                </a:cxn>
                <a:cxn ang="T11">
                  <a:pos x="T2" y="T3"/>
                </a:cxn>
                <a:cxn ang="T12">
                  <a:pos x="T4" y="T5"/>
                </a:cxn>
                <a:cxn ang="T13">
                  <a:pos x="T6" y="T7"/>
                </a:cxn>
                <a:cxn ang="T14">
                  <a:pos x="T8" y="T9"/>
                </a:cxn>
              </a:cxnLst>
              <a:rect l="T15" t="T16" r="T17" b="T18"/>
              <a:pathLst>
                <a:path w="27" h="29">
                  <a:moveTo>
                    <a:pt x="0" y="6"/>
                  </a:moveTo>
                  <a:lnTo>
                    <a:pt x="22" y="0"/>
                  </a:lnTo>
                  <a:lnTo>
                    <a:pt x="27" y="23"/>
                  </a:lnTo>
                  <a:lnTo>
                    <a:pt x="5" y="29"/>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76" name="Freeform 251">
              <a:extLst>
                <a:ext uri="{FF2B5EF4-FFF2-40B4-BE49-F238E27FC236}">
                  <a16:creationId xmlns:a16="http://schemas.microsoft.com/office/drawing/2014/main" id="{2CE4C3D9-EA82-60F1-ABBE-847291E16745}"/>
                </a:ext>
              </a:extLst>
            </p:cNvPr>
            <p:cNvSpPr>
              <a:spLocks/>
            </p:cNvSpPr>
            <p:nvPr/>
          </p:nvSpPr>
          <p:spPr bwMode="auto">
            <a:xfrm>
              <a:off x="1652" y="2696"/>
              <a:ext cx="11" cy="23"/>
            </a:xfrm>
            <a:custGeom>
              <a:avLst/>
              <a:gdLst>
                <a:gd name="T0" fmla="*/ 0 w 11"/>
                <a:gd name="T1" fmla="*/ 6 h 23"/>
                <a:gd name="T2" fmla="*/ 5 w 11"/>
                <a:gd name="T3" fmla="*/ 0 h 23"/>
                <a:gd name="T4" fmla="*/ 11 w 11"/>
                <a:gd name="T5" fmla="*/ 23 h 23"/>
                <a:gd name="T6" fmla="*/ 11 w 11"/>
                <a:gd name="T7" fmla="*/ 23 h 23"/>
                <a:gd name="T8" fmla="*/ 0 w 11"/>
                <a:gd name="T9" fmla="*/ 6 h 23"/>
                <a:gd name="T10" fmla="*/ 0 60000 65536"/>
                <a:gd name="T11" fmla="*/ 0 60000 65536"/>
                <a:gd name="T12" fmla="*/ 0 60000 65536"/>
                <a:gd name="T13" fmla="*/ 0 60000 65536"/>
                <a:gd name="T14" fmla="*/ 0 60000 65536"/>
                <a:gd name="T15" fmla="*/ 0 w 11"/>
                <a:gd name="T16" fmla="*/ 0 h 23"/>
                <a:gd name="T17" fmla="*/ 11 w 11"/>
                <a:gd name="T18" fmla="*/ 23 h 23"/>
              </a:gdLst>
              <a:ahLst/>
              <a:cxnLst>
                <a:cxn ang="T10">
                  <a:pos x="T0" y="T1"/>
                </a:cxn>
                <a:cxn ang="T11">
                  <a:pos x="T2" y="T3"/>
                </a:cxn>
                <a:cxn ang="T12">
                  <a:pos x="T4" y="T5"/>
                </a:cxn>
                <a:cxn ang="T13">
                  <a:pos x="T6" y="T7"/>
                </a:cxn>
                <a:cxn ang="T14">
                  <a:pos x="T8" y="T9"/>
                </a:cxn>
              </a:cxnLst>
              <a:rect l="T15" t="T16" r="T17" b="T18"/>
              <a:pathLst>
                <a:path w="11" h="23">
                  <a:moveTo>
                    <a:pt x="0" y="6"/>
                  </a:moveTo>
                  <a:lnTo>
                    <a:pt x="5" y="0"/>
                  </a:lnTo>
                  <a:lnTo>
                    <a:pt x="11" y="23"/>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77" name="Freeform 252">
              <a:extLst>
                <a:ext uri="{FF2B5EF4-FFF2-40B4-BE49-F238E27FC236}">
                  <a16:creationId xmlns:a16="http://schemas.microsoft.com/office/drawing/2014/main" id="{FFEE5376-39D1-6A98-5587-45FE3AC4E170}"/>
                </a:ext>
              </a:extLst>
            </p:cNvPr>
            <p:cNvSpPr>
              <a:spLocks/>
            </p:cNvSpPr>
            <p:nvPr/>
          </p:nvSpPr>
          <p:spPr bwMode="auto">
            <a:xfrm>
              <a:off x="1657" y="2685"/>
              <a:ext cx="49" cy="34"/>
            </a:xfrm>
            <a:custGeom>
              <a:avLst/>
              <a:gdLst>
                <a:gd name="T0" fmla="*/ 0 w 49"/>
                <a:gd name="T1" fmla="*/ 11 h 34"/>
                <a:gd name="T2" fmla="*/ 38 w 49"/>
                <a:gd name="T3" fmla="*/ 0 h 34"/>
                <a:gd name="T4" fmla="*/ 49 w 49"/>
                <a:gd name="T5" fmla="*/ 22 h 34"/>
                <a:gd name="T6" fmla="*/ 6 w 49"/>
                <a:gd name="T7" fmla="*/ 34 h 34"/>
                <a:gd name="T8" fmla="*/ 0 w 49"/>
                <a:gd name="T9" fmla="*/ 11 h 34"/>
                <a:gd name="T10" fmla="*/ 0 60000 65536"/>
                <a:gd name="T11" fmla="*/ 0 60000 65536"/>
                <a:gd name="T12" fmla="*/ 0 60000 65536"/>
                <a:gd name="T13" fmla="*/ 0 60000 65536"/>
                <a:gd name="T14" fmla="*/ 0 60000 65536"/>
                <a:gd name="T15" fmla="*/ 0 w 49"/>
                <a:gd name="T16" fmla="*/ 0 h 34"/>
                <a:gd name="T17" fmla="*/ 49 w 49"/>
                <a:gd name="T18" fmla="*/ 34 h 34"/>
              </a:gdLst>
              <a:ahLst/>
              <a:cxnLst>
                <a:cxn ang="T10">
                  <a:pos x="T0" y="T1"/>
                </a:cxn>
                <a:cxn ang="T11">
                  <a:pos x="T2" y="T3"/>
                </a:cxn>
                <a:cxn ang="T12">
                  <a:pos x="T4" y="T5"/>
                </a:cxn>
                <a:cxn ang="T13">
                  <a:pos x="T6" y="T7"/>
                </a:cxn>
                <a:cxn ang="T14">
                  <a:pos x="T8" y="T9"/>
                </a:cxn>
              </a:cxnLst>
              <a:rect l="T15" t="T16" r="T17" b="T18"/>
              <a:pathLst>
                <a:path w="49" h="34">
                  <a:moveTo>
                    <a:pt x="0" y="11"/>
                  </a:moveTo>
                  <a:lnTo>
                    <a:pt x="38" y="0"/>
                  </a:lnTo>
                  <a:lnTo>
                    <a:pt x="49" y="22"/>
                  </a:lnTo>
                  <a:lnTo>
                    <a:pt x="6" y="34"/>
                  </a:lnTo>
                  <a:lnTo>
                    <a:pt x="0" y="11"/>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78" name="Freeform 253">
              <a:extLst>
                <a:ext uri="{FF2B5EF4-FFF2-40B4-BE49-F238E27FC236}">
                  <a16:creationId xmlns:a16="http://schemas.microsoft.com/office/drawing/2014/main" id="{B60E89AD-6A22-2CCA-C736-BA9C1C801F99}"/>
                </a:ext>
              </a:extLst>
            </p:cNvPr>
            <p:cNvSpPr>
              <a:spLocks/>
            </p:cNvSpPr>
            <p:nvPr/>
          </p:nvSpPr>
          <p:spPr bwMode="auto">
            <a:xfrm>
              <a:off x="1783" y="2651"/>
              <a:ext cx="10" cy="28"/>
            </a:xfrm>
            <a:custGeom>
              <a:avLst/>
              <a:gdLst>
                <a:gd name="T0" fmla="*/ 0 w 10"/>
                <a:gd name="T1" fmla="*/ 5 h 28"/>
                <a:gd name="T2" fmla="*/ 5 w 10"/>
                <a:gd name="T3" fmla="*/ 0 h 28"/>
                <a:gd name="T4" fmla="*/ 10 w 10"/>
                <a:gd name="T5" fmla="*/ 22 h 28"/>
                <a:gd name="T6" fmla="*/ 5 w 10"/>
                <a:gd name="T7" fmla="*/ 28 h 28"/>
                <a:gd name="T8" fmla="*/ 0 w 10"/>
                <a:gd name="T9" fmla="*/ 5 h 28"/>
                <a:gd name="T10" fmla="*/ 0 60000 65536"/>
                <a:gd name="T11" fmla="*/ 0 60000 65536"/>
                <a:gd name="T12" fmla="*/ 0 60000 65536"/>
                <a:gd name="T13" fmla="*/ 0 60000 65536"/>
                <a:gd name="T14" fmla="*/ 0 60000 65536"/>
                <a:gd name="T15" fmla="*/ 0 w 10"/>
                <a:gd name="T16" fmla="*/ 0 h 28"/>
                <a:gd name="T17" fmla="*/ 10 w 10"/>
                <a:gd name="T18" fmla="*/ 28 h 28"/>
              </a:gdLst>
              <a:ahLst/>
              <a:cxnLst>
                <a:cxn ang="T10">
                  <a:pos x="T0" y="T1"/>
                </a:cxn>
                <a:cxn ang="T11">
                  <a:pos x="T2" y="T3"/>
                </a:cxn>
                <a:cxn ang="T12">
                  <a:pos x="T4" y="T5"/>
                </a:cxn>
                <a:cxn ang="T13">
                  <a:pos x="T6" y="T7"/>
                </a:cxn>
                <a:cxn ang="T14">
                  <a:pos x="T8" y="T9"/>
                </a:cxn>
              </a:cxnLst>
              <a:rect l="T15" t="T16" r="T17" b="T18"/>
              <a:pathLst>
                <a:path w="10" h="28">
                  <a:moveTo>
                    <a:pt x="0" y="5"/>
                  </a:moveTo>
                  <a:lnTo>
                    <a:pt x="5" y="0"/>
                  </a:lnTo>
                  <a:lnTo>
                    <a:pt x="10" y="22"/>
                  </a:lnTo>
                  <a:lnTo>
                    <a:pt x="5" y="28"/>
                  </a:lnTo>
                  <a:lnTo>
                    <a:pt x="0" y="5"/>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79" name="Freeform 254">
              <a:extLst>
                <a:ext uri="{FF2B5EF4-FFF2-40B4-BE49-F238E27FC236}">
                  <a16:creationId xmlns:a16="http://schemas.microsoft.com/office/drawing/2014/main" id="{7C71A95C-2439-2464-47BC-C99D6B1A73C1}"/>
                </a:ext>
              </a:extLst>
            </p:cNvPr>
            <p:cNvSpPr>
              <a:spLocks/>
            </p:cNvSpPr>
            <p:nvPr/>
          </p:nvSpPr>
          <p:spPr bwMode="auto">
            <a:xfrm>
              <a:off x="1788" y="2639"/>
              <a:ext cx="44" cy="34"/>
            </a:xfrm>
            <a:custGeom>
              <a:avLst/>
              <a:gdLst>
                <a:gd name="T0" fmla="*/ 0 w 44"/>
                <a:gd name="T1" fmla="*/ 12 h 34"/>
                <a:gd name="T2" fmla="*/ 38 w 44"/>
                <a:gd name="T3" fmla="*/ 0 h 34"/>
                <a:gd name="T4" fmla="*/ 44 w 44"/>
                <a:gd name="T5" fmla="*/ 23 h 34"/>
                <a:gd name="T6" fmla="*/ 5 w 44"/>
                <a:gd name="T7" fmla="*/ 34 h 34"/>
                <a:gd name="T8" fmla="*/ 0 w 44"/>
                <a:gd name="T9" fmla="*/ 12 h 34"/>
                <a:gd name="T10" fmla="*/ 0 60000 65536"/>
                <a:gd name="T11" fmla="*/ 0 60000 65536"/>
                <a:gd name="T12" fmla="*/ 0 60000 65536"/>
                <a:gd name="T13" fmla="*/ 0 60000 65536"/>
                <a:gd name="T14" fmla="*/ 0 60000 65536"/>
                <a:gd name="T15" fmla="*/ 0 w 44"/>
                <a:gd name="T16" fmla="*/ 0 h 34"/>
                <a:gd name="T17" fmla="*/ 44 w 44"/>
                <a:gd name="T18" fmla="*/ 34 h 34"/>
              </a:gdLst>
              <a:ahLst/>
              <a:cxnLst>
                <a:cxn ang="T10">
                  <a:pos x="T0" y="T1"/>
                </a:cxn>
                <a:cxn ang="T11">
                  <a:pos x="T2" y="T3"/>
                </a:cxn>
                <a:cxn ang="T12">
                  <a:pos x="T4" y="T5"/>
                </a:cxn>
                <a:cxn ang="T13">
                  <a:pos x="T6" y="T7"/>
                </a:cxn>
                <a:cxn ang="T14">
                  <a:pos x="T8" y="T9"/>
                </a:cxn>
              </a:cxnLst>
              <a:rect l="T15" t="T16" r="T17" b="T18"/>
              <a:pathLst>
                <a:path w="44" h="34">
                  <a:moveTo>
                    <a:pt x="0" y="12"/>
                  </a:moveTo>
                  <a:lnTo>
                    <a:pt x="38" y="0"/>
                  </a:lnTo>
                  <a:lnTo>
                    <a:pt x="44" y="23"/>
                  </a:lnTo>
                  <a:lnTo>
                    <a:pt x="5" y="34"/>
                  </a:lnTo>
                  <a:lnTo>
                    <a:pt x="0" y="12"/>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80" name="Freeform 255">
              <a:extLst>
                <a:ext uri="{FF2B5EF4-FFF2-40B4-BE49-F238E27FC236}">
                  <a16:creationId xmlns:a16="http://schemas.microsoft.com/office/drawing/2014/main" id="{5B096E2D-6411-629B-B31D-1C2BBCABEEA6}"/>
                </a:ext>
              </a:extLst>
            </p:cNvPr>
            <p:cNvSpPr>
              <a:spLocks/>
            </p:cNvSpPr>
            <p:nvPr/>
          </p:nvSpPr>
          <p:spPr bwMode="auto">
            <a:xfrm>
              <a:off x="1881" y="2622"/>
              <a:ext cx="43" cy="29"/>
            </a:xfrm>
            <a:custGeom>
              <a:avLst/>
              <a:gdLst>
                <a:gd name="T0" fmla="*/ 0 w 43"/>
                <a:gd name="T1" fmla="*/ 6 h 29"/>
                <a:gd name="T2" fmla="*/ 43 w 43"/>
                <a:gd name="T3" fmla="*/ 0 h 29"/>
                <a:gd name="T4" fmla="*/ 43 w 43"/>
                <a:gd name="T5" fmla="*/ 23 h 29"/>
                <a:gd name="T6" fmla="*/ 0 w 43"/>
                <a:gd name="T7" fmla="*/ 29 h 29"/>
                <a:gd name="T8" fmla="*/ 0 w 43"/>
                <a:gd name="T9" fmla="*/ 6 h 29"/>
                <a:gd name="T10" fmla="*/ 0 60000 65536"/>
                <a:gd name="T11" fmla="*/ 0 60000 65536"/>
                <a:gd name="T12" fmla="*/ 0 60000 65536"/>
                <a:gd name="T13" fmla="*/ 0 60000 65536"/>
                <a:gd name="T14" fmla="*/ 0 60000 65536"/>
                <a:gd name="T15" fmla="*/ 0 w 43"/>
                <a:gd name="T16" fmla="*/ 0 h 29"/>
                <a:gd name="T17" fmla="*/ 43 w 43"/>
                <a:gd name="T18" fmla="*/ 29 h 29"/>
              </a:gdLst>
              <a:ahLst/>
              <a:cxnLst>
                <a:cxn ang="T10">
                  <a:pos x="T0" y="T1"/>
                </a:cxn>
                <a:cxn ang="T11">
                  <a:pos x="T2" y="T3"/>
                </a:cxn>
                <a:cxn ang="T12">
                  <a:pos x="T4" y="T5"/>
                </a:cxn>
                <a:cxn ang="T13">
                  <a:pos x="T6" y="T7"/>
                </a:cxn>
                <a:cxn ang="T14">
                  <a:pos x="T8" y="T9"/>
                </a:cxn>
              </a:cxnLst>
              <a:rect l="T15" t="T16" r="T17" b="T18"/>
              <a:pathLst>
                <a:path w="43" h="29">
                  <a:moveTo>
                    <a:pt x="0" y="6"/>
                  </a:moveTo>
                  <a:lnTo>
                    <a:pt x="43" y="0"/>
                  </a:lnTo>
                  <a:lnTo>
                    <a:pt x="43" y="23"/>
                  </a:lnTo>
                  <a:lnTo>
                    <a:pt x="0" y="29"/>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81" name="Freeform 256">
              <a:extLst>
                <a:ext uri="{FF2B5EF4-FFF2-40B4-BE49-F238E27FC236}">
                  <a16:creationId xmlns:a16="http://schemas.microsoft.com/office/drawing/2014/main" id="{138825A4-6D78-AFF9-F39D-0BFABBB7F048}"/>
                </a:ext>
              </a:extLst>
            </p:cNvPr>
            <p:cNvSpPr>
              <a:spLocks/>
            </p:cNvSpPr>
            <p:nvPr/>
          </p:nvSpPr>
          <p:spPr bwMode="auto">
            <a:xfrm>
              <a:off x="2012" y="2611"/>
              <a:ext cx="43" cy="28"/>
            </a:xfrm>
            <a:custGeom>
              <a:avLst/>
              <a:gdLst>
                <a:gd name="T0" fmla="*/ 0 w 43"/>
                <a:gd name="T1" fmla="*/ 6 h 28"/>
                <a:gd name="T2" fmla="*/ 43 w 43"/>
                <a:gd name="T3" fmla="*/ 0 h 28"/>
                <a:gd name="T4" fmla="*/ 43 w 43"/>
                <a:gd name="T5" fmla="*/ 23 h 28"/>
                <a:gd name="T6" fmla="*/ 5 w 43"/>
                <a:gd name="T7" fmla="*/ 28 h 28"/>
                <a:gd name="T8" fmla="*/ 0 w 43"/>
                <a:gd name="T9" fmla="*/ 6 h 28"/>
                <a:gd name="T10" fmla="*/ 0 60000 65536"/>
                <a:gd name="T11" fmla="*/ 0 60000 65536"/>
                <a:gd name="T12" fmla="*/ 0 60000 65536"/>
                <a:gd name="T13" fmla="*/ 0 60000 65536"/>
                <a:gd name="T14" fmla="*/ 0 60000 65536"/>
                <a:gd name="T15" fmla="*/ 0 w 43"/>
                <a:gd name="T16" fmla="*/ 0 h 28"/>
                <a:gd name="T17" fmla="*/ 43 w 43"/>
                <a:gd name="T18" fmla="*/ 28 h 28"/>
              </a:gdLst>
              <a:ahLst/>
              <a:cxnLst>
                <a:cxn ang="T10">
                  <a:pos x="T0" y="T1"/>
                </a:cxn>
                <a:cxn ang="T11">
                  <a:pos x="T2" y="T3"/>
                </a:cxn>
                <a:cxn ang="T12">
                  <a:pos x="T4" y="T5"/>
                </a:cxn>
                <a:cxn ang="T13">
                  <a:pos x="T6" y="T7"/>
                </a:cxn>
                <a:cxn ang="T14">
                  <a:pos x="T8" y="T9"/>
                </a:cxn>
              </a:cxnLst>
              <a:rect l="T15" t="T16" r="T17" b="T18"/>
              <a:pathLst>
                <a:path w="43" h="28">
                  <a:moveTo>
                    <a:pt x="0" y="6"/>
                  </a:moveTo>
                  <a:lnTo>
                    <a:pt x="43" y="0"/>
                  </a:lnTo>
                  <a:lnTo>
                    <a:pt x="43" y="23"/>
                  </a:lnTo>
                  <a:lnTo>
                    <a:pt x="5" y="28"/>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82" name="Rectangle 257">
              <a:extLst>
                <a:ext uri="{FF2B5EF4-FFF2-40B4-BE49-F238E27FC236}">
                  <a16:creationId xmlns:a16="http://schemas.microsoft.com/office/drawing/2014/main" id="{7572A7DE-1E49-A941-59FC-861F9B8CC061}"/>
                </a:ext>
              </a:extLst>
            </p:cNvPr>
            <p:cNvSpPr>
              <a:spLocks noChangeArrowheads="1"/>
            </p:cNvSpPr>
            <p:nvPr/>
          </p:nvSpPr>
          <p:spPr bwMode="auto">
            <a:xfrm>
              <a:off x="2055" y="2611"/>
              <a:ext cx="6"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83" name="Freeform 258">
              <a:extLst>
                <a:ext uri="{FF2B5EF4-FFF2-40B4-BE49-F238E27FC236}">
                  <a16:creationId xmlns:a16="http://schemas.microsoft.com/office/drawing/2014/main" id="{F62E1866-01B8-0B88-ECFA-B7FD3001CC56}"/>
                </a:ext>
              </a:extLst>
            </p:cNvPr>
            <p:cNvSpPr>
              <a:spLocks/>
            </p:cNvSpPr>
            <p:nvPr/>
          </p:nvSpPr>
          <p:spPr bwMode="auto">
            <a:xfrm>
              <a:off x="2148" y="2605"/>
              <a:ext cx="44" cy="23"/>
            </a:xfrm>
            <a:custGeom>
              <a:avLst/>
              <a:gdLst>
                <a:gd name="T0" fmla="*/ 0 w 44"/>
                <a:gd name="T1" fmla="*/ 0 h 23"/>
                <a:gd name="T2" fmla="*/ 38 w 44"/>
                <a:gd name="T3" fmla="*/ 0 h 23"/>
                <a:gd name="T4" fmla="*/ 44 w 44"/>
                <a:gd name="T5" fmla="*/ 23 h 23"/>
                <a:gd name="T6" fmla="*/ 0 w 44"/>
                <a:gd name="T7" fmla="*/ 23 h 23"/>
                <a:gd name="T8" fmla="*/ 0 w 44"/>
                <a:gd name="T9" fmla="*/ 0 h 23"/>
                <a:gd name="T10" fmla="*/ 0 60000 65536"/>
                <a:gd name="T11" fmla="*/ 0 60000 65536"/>
                <a:gd name="T12" fmla="*/ 0 60000 65536"/>
                <a:gd name="T13" fmla="*/ 0 60000 65536"/>
                <a:gd name="T14" fmla="*/ 0 60000 65536"/>
                <a:gd name="T15" fmla="*/ 0 w 44"/>
                <a:gd name="T16" fmla="*/ 0 h 23"/>
                <a:gd name="T17" fmla="*/ 44 w 44"/>
                <a:gd name="T18" fmla="*/ 23 h 23"/>
              </a:gdLst>
              <a:ahLst/>
              <a:cxnLst>
                <a:cxn ang="T10">
                  <a:pos x="T0" y="T1"/>
                </a:cxn>
                <a:cxn ang="T11">
                  <a:pos x="T2" y="T3"/>
                </a:cxn>
                <a:cxn ang="T12">
                  <a:pos x="T4" y="T5"/>
                </a:cxn>
                <a:cxn ang="T13">
                  <a:pos x="T6" y="T7"/>
                </a:cxn>
                <a:cxn ang="T14">
                  <a:pos x="T8" y="T9"/>
                </a:cxn>
              </a:cxnLst>
              <a:rect l="T15" t="T16" r="T17" b="T18"/>
              <a:pathLst>
                <a:path w="44" h="23">
                  <a:moveTo>
                    <a:pt x="0" y="0"/>
                  </a:moveTo>
                  <a:lnTo>
                    <a:pt x="38" y="0"/>
                  </a:lnTo>
                  <a:lnTo>
                    <a:pt x="44" y="23"/>
                  </a:lnTo>
                  <a:lnTo>
                    <a:pt x="0" y="23"/>
                  </a:lnTo>
                  <a:lnTo>
                    <a:pt x="0" y="0"/>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84" name="Rectangle 259">
              <a:extLst>
                <a:ext uri="{FF2B5EF4-FFF2-40B4-BE49-F238E27FC236}">
                  <a16:creationId xmlns:a16="http://schemas.microsoft.com/office/drawing/2014/main" id="{2172B1F1-81E0-8632-8558-D3E7BD53DF61}"/>
                </a:ext>
              </a:extLst>
            </p:cNvPr>
            <p:cNvSpPr>
              <a:spLocks noChangeArrowheads="1"/>
            </p:cNvSpPr>
            <p:nvPr/>
          </p:nvSpPr>
          <p:spPr bwMode="auto">
            <a:xfrm>
              <a:off x="2186" y="2605"/>
              <a:ext cx="6"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85" name="Freeform 260">
              <a:extLst>
                <a:ext uri="{FF2B5EF4-FFF2-40B4-BE49-F238E27FC236}">
                  <a16:creationId xmlns:a16="http://schemas.microsoft.com/office/drawing/2014/main" id="{545EF231-D372-FDE9-43A8-FA2BF7200674}"/>
                </a:ext>
              </a:extLst>
            </p:cNvPr>
            <p:cNvSpPr>
              <a:spLocks/>
            </p:cNvSpPr>
            <p:nvPr/>
          </p:nvSpPr>
          <p:spPr bwMode="auto">
            <a:xfrm>
              <a:off x="2230" y="2594"/>
              <a:ext cx="49" cy="28"/>
            </a:xfrm>
            <a:custGeom>
              <a:avLst/>
              <a:gdLst>
                <a:gd name="T0" fmla="*/ 0 w 49"/>
                <a:gd name="T1" fmla="*/ 5 h 28"/>
                <a:gd name="T2" fmla="*/ 49 w 49"/>
                <a:gd name="T3" fmla="*/ 0 h 28"/>
                <a:gd name="T4" fmla="*/ 49 w 49"/>
                <a:gd name="T5" fmla="*/ 23 h 28"/>
                <a:gd name="T6" fmla="*/ 5 w 49"/>
                <a:gd name="T7" fmla="*/ 28 h 28"/>
                <a:gd name="T8" fmla="*/ 0 w 49"/>
                <a:gd name="T9" fmla="*/ 5 h 28"/>
                <a:gd name="T10" fmla="*/ 0 60000 65536"/>
                <a:gd name="T11" fmla="*/ 0 60000 65536"/>
                <a:gd name="T12" fmla="*/ 0 60000 65536"/>
                <a:gd name="T13" fmla="*/ 0 60000 65536"/>
                <a:gd name="T14" fmla="*/ 0 60000 65536"/>
                <a:gd name="T15" fmla="*/ 0 w 49"/>
                <a:gd name="T16" fmla="*/ 0 h 28"/>
                <a:gd name="T17" fmla="*/ 49 w 49"/>
                <a:gd name="T18" fmla="*/ 28 h 28"/>
              </a:gdLst>
              <a:ahLst/>
              <a:cxnLst>
                <a:cxn ang="T10">
                  <a:pos x="T0" y="T1"/>
                </a:cxn>
                <a:cxn ang="T11">
                  <a:pos x="T2" y="T3"/>
                </a:cxn>
                <a:cxn ang="T12">
                  <a:pos x="T4" y="T5"/>
                </a:cxn>
                <a:cxn ang="T13">
                  <a:pos x="T6" y="T7"/>
                </a:cxn>
                <a:cxn ang="T14">
                  <a:pos x="T8" y="T9"/>
                </a:cxn>
              </a:cxnLst>
              <a:rect l="T15" t="T16" r="T17" b="T18"/>
              <a:pathLst>
                <a:path w="49" h="28">
                  <a:moveTo>
                    <a:pt x="0" y="5"/>
                  </a:moveTo>
                  <a:lnTo>
                    <a:pt x="49" y="0"/>
                  </a:lnTo>
                  <a:lnTo>
                    <a:pt x="49" y="23"/>
                  </a:lnTo>
                  <a:lnTo>
                    <a:pt x="5" y="28"/>
                  </a:lnTo>
                  <a:lnTo>
                    <a:pt x="0" y="5"/>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86" name="Freeform 261">
              <a:extLst>
                <a:ext uri="{FF2B5EF4-FFF2-40B4-BE49-F238E27FC236}">
                  <a16:creationId xmlns:a16="http://schemas.microsoft.com/office/drawing/2014/main" id="{C5702DA3-28CF-5E0B-C407-C88CA2911F08}"/>
                </a:ext>
              </a:extLst>
            </p:cNvPr>
            <p:cNvSpPr>
              <a:spLocks/>
            </p:cNvSpPr>
            <p:nvPr/>
          </p:nvSpPr>
          <p:spPr bwMode="auto">
            <a:xfrm>
              <a:off x="2366" y="2582"/>
              <a:ext cx="44" cy="29"/>
            </a:xfrm>
            <a:custGeom>
              <a:avLst/>
              <a:gdLst>
                <a:gd name="T0" fmla="*/ 0 w 44"/>
                <a:gd name="T1" fmla="*/ 0 h 29"/>
                <a:gd name="T2" fmla="*/ 44 w 44"/>
                <a:gd name="T3" fmla="*/ 0 h 29"/>
                <a:gd name="T4" fmla="*/ 44 w 44"/>
                <a:gd name="T5" fmla="*/ 23 h 29"/>
                <a:gd name="T6" fmla="*/ 0 w 44"/>
                <a:gd name="T7" fmla="*/ 29 h 29"/>
                <a:gd name="T8" fmla="*/ 0 w 44"/>
                <a:gd name="T9" fmla="*/ 0 h 29"/>
                <a:gd name="T10" fmla="*/ 0 60000 65536"/>
                <a:gd name="T11" fmla="*/ 0 60000 65536"/>
                <a:gd name="T12" fmla="*/ 0 60000 65536"/>
                <a:gd name="T13" fmla="*/ 0 60000 65536"/>
                <a:gd name="T14" fmla="*/ 0 60000 65536"/>
                <a:gd name="T15" fmla="*/ 0 w 44"/>
                <a:gd name="T16" fmla="*/ 0 h 29"/>
                <a:gd name="T17" fmla="*/ 44 w 44"/>
                <a:gd name="T18" fmla="*/ 29 h 29"/>
              </a:gdLst>
              <a:ahLst/>
              <a:cxnLst>
                <a:cxn ang="T10">
                  <a:pos x="T0" y="T1"/>
                </a:cxn>
                <a:cxn ang="T11">
                  <a:pos x="T2" y="T3"/>
                </a:cxn>
                <a:cxn ang="T12">
                  <a:pos x="T4" y="T5"/>
                </a:cxn>
                <a:cxn ang="T13">
                  <a:pos x="T6" y="T7"/>
                </a:cxn>
                <a:cxn ang="T14">
                  <a:pos x="T8" y="T9"/>
                </a:cxn>
              </a:cxnLst>
              <a:rect l="T15" t="T16" r="T17" b="T18"/>
              <a:pathLst>
                <a:path w="44" h="29">
                  <a:moveTo>
                    <a:pt x="0" y="0"/>
                  </a:moveTo>
                  <a:lnTo>
                    <a:pt x="44" y="0"/>
                  </a:lnTo>
                  <a:lnTo>
                    <a:pt x="44" y="23"/>
                  </a:lnTo>
                  <a:lnTo>
                    <a:pt x="0" y="29"/>
                  </a:lnTo>
                  <a:lnTo>
                    <a:pt x="0" y="0"/>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87" name="Rectangle 262">
              <a:extLst>
                <a:ext uri="{FF2B5EF4-FFF2-40B4-BE49-F238E27FC236}">
                  <a16:creationId xmlns:a16="http://schemas.microsoft.com/office/drawing/2014/main" id="{5C43922F-E789-E082-1A0D-8A11457527EA}"/>
                </a:ext>
              </a:extLst>
            </p:cNvPr>
            <p:cNvSpPr>
              <a:spLocks noChangeArrowheads="1"/>
            </p:cNvSpPr>
            <p:nvPr/>
          </p:nvSpPr>
          <p:spPr bwMode="auto">
            <a:xfrm>
              <a:off x="2410" y="2582"/>
              <a:ext cx="1"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88" name="Freeform 263">
              <a:extLst>
                <a:ext uri="{FF2B5EF4-FFF2-40B4-BE49-F238E27FC236}">
                  <a16:creationId xmlns:a16="http://schemas.microsoft.com/office/drawing/2014/main" id="{7D7F567D-B9AE-0C85-373A-8FB0FD54FCEF}"/>
                </a:ext>
              </a:extLst>
            </p:cNvPr>
            <p:cNvSpPr>
              <a:spLocks/>
            </p:cNvSpPr>
            <p:nvPr/>
          </p:nvSpPr>
          <p:spPr bwMode="auto">
            <a:xfrm>
              <a:off x="2497" y="2565"/>
              <a:ext cx="44" cy="29"/>
            </a:xfrm>
            <a:custGeom>
              <a:avLst/>
              <a:gdLst>
                <a:gd name="T0" fmla="*/ 0 w 44"/>
                <a:gd name="T1" fmla="*/ 6 h 29"/>
                <a:gd name="T2" fmla="*/ 44 w 44"/>
                <a:gd name="T3" fmla="*/ 0 h 29"/>
                <a:gd name="T4" fmla="*/ 44 w 44"/>
                <a:gd name="T5" fmla="*/ 23 h 29"/>
                <a:gd name="T6" fmla="*/ 6 w 44"/>
                <a:gd name="T7" fmla="*/ 29 h 29"/>
                <a:gd name="T8" fmla="*/ 0 w 44"/>
                <a:gd name="T9" fmla="*/ 6 h 29"/>
                <a:gd name="T10" fmla="*/ 0 60000 65536"/>
                <a:gd name="T11" fmla="*/ 0 60000 65536"/>
                <a:gd name="T12" fmla="*/ 0 60000 65536"/>
                <a:gd name="T13" fmla="*/ 0 60000 65536"/>
                <a:gd name="T14" fmla="*/ 0 60000 65536"/>
                <a:gd name="T15" fmla="*/ 0 w 44"/>
                <a:gd name="T16" fmla="*/ 0 h 29"/>
                <a:gd name="T17" fmla="*/ 44 w 44"/>
                <a:gd name="T18" fmla="*/ 29 h 29"/>
              </a:gdLst>
              <a:ahLst/>
              <a:cxnLst>
                <a:cxn ang="T10">
                  <a:pos x="T0" y="T1"/>
                </a:cxn>
                <a:cxn ang="T11">
                  <a:pos x="T2" y="T3"/>
                </a:cxn>
                <a:cxn ang="T12">
                  <a:pos x="T4" y="T5"/>
                </a:cxn>
                <a:cxn ang="T13">
                  <a:pos x="T6" y="T7"/>
                </a:cxn>
                <a:cxn ang="T14">
                  <a:pos x="T8" y="T9"/>
                </a:cxn>
              </a:cxnLst>
              <a:rect l="T15" t="T16" r="T17" b="T18"/>
              <a:pathLst>
                <a:path w="44" h="29">
                  <a:moveTo>
                    <a:pt x="0" y="6"/>
                  </a:moveTo>
                  <a:lnTo>
                    <a:pt x="44" y="0"/>
                  </a:lnTo>
                  <a:lnTo>
                    <a:pt x="44" y="23"/>
                  </a:lnTo>
                  <a:lnTo>
                    <a:pt x="6" y="29"/>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89" name="Rectangle 264">
              <a:extLst>
                <a:ext uri="{FF2B5EF4-FFF2-40B4-BE49-F238E27FC236}">
                  <a16:creationId xmlns:a16="http://schemas.microsoft.com/office/drawing/2014/main" id="{23A07FDA-8B95-D804-220D-B9F553402B28}"/>
                </a:ext>
              </a:extLst>
            </p:cNvPr>
            <p:cNvSpPr>
              <a:spLocks noChangeArrowheads="1"/>
            </p:cNvSpPr>
            <p:nvPr/>
          </p:nvSpPr>
          <p:spPr bwMode="auto">
            <a:xfrm>
              <a:off x="2541" y="2565"/>
              <a:ext cx="5"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90" name="Rectangle 265">
              <a:extLst>
                <a:ext uri="{FF2B5EF4-FFF2-40B4-BE49-F238E27FC236}">
                  <a16:creationId xmlns:a16="http://schemas.microsoft.com/office/drawing/2014/main" id="{C8B5CA5C-AB2B-AC61-501B-3DD4F5E62813}"/>
                </a:ext>
              </a:extLst>
            </p:cNvPr>
            <p:cNvSpPr>
              <a:spLocks noChangeArrowheads="1"/>
            </p:cNvSpPr>
            <p:nvPr/>
          </p:nvSpPr>
          <p:spPr bwMode="auto">
            <a:xfrm>
              <a:off x="2585" y="2560"/>
              <a:ext cx="43" cy="22"/>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91" name="Rectangle 266">
              <a:extLst>
                <a:ext uri="{FF2B5EF4-FFF2-40B4-BE49-F238E27FC236}">
                  <a16:creationId xmlns:a16="http://schemas.microsoft.com/office/drawing/2014/main" id="{43DBEFFD-EAD0-744F-B8EF-2A2169C5B5E1}"/>
                </a:ext>
              </a:extLst>
            </p:cNvPr>
            <p:cNvSpPr>
              <a:spLocks noChangeArrowheads="1"/>
            </p:cNvSpPr>
            <p:nvPr/>
          </p:nvSpPr>
          <p:spPr bwMode="auto">
            <a:xfrm>
              <a:off x="2721" y="2554"/>
              <a:ext cx="44"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92" name="Rectangle 267">
              <a:extLst>
                <a:ext uri="{FF2B5EF4-FFF2-40B4-BE49-F238E27FC236}">
                  <a16:creationId xmlns:a16="http://schemas.microsoft.com/office/drawing/2014/main" id="{56542B2C-E6CF-D684-189B-AF60247D6853}"/>
                </a:ext>
              </a:extLst>
            </p:cNvPr>
            <p:cNvSpPr>
              <a:spLocks noChangeArrowheads="1"/>
            </p:cNvSpPr>
            <p:nvPr/>
          </p:nvSpPr>
          <p:spPr bwMode="auto">
            <a:xfrm>
              <a:off x="2765" y="2554"/>
              <a:ext cx="1"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93" name="Freeform 268">
              <a:extLst>
                <a:ext uri="{FF2B5EF4-FFF2-40B4-BE49-F238E27FC236}">
                  <a16:creationId xmlns:a16="http://schemas.microsoft.com/office/drawing/2014/main" id="{9CB97139-B854-E90B-17FC-176B4EFF3B81}"/>
                </a:ext>
              </a:extLst>
            </p:cNvPr>
            <p:cNvSpPr>
              <a:spLocks/>
            </p:cNvSpPr>
            <p:nvPr/>
          </p:nvSpPr>
          <p:spPr bwMode="auto">
            <a:xfrm>
              <a:off x="2852" y="2548"/>
              <a:ext cx="44" cy="29"/>
            </a:xfrm>
            <a:custGeom>
              <a:avLst/>
              <a:gdLst>
                <a:gd name="T0" fmla="*/ 0 w 44"/>
                <a:gd name="T1" fmla="*/ 6 h 29"/>
                <a:gd name="T2" fmla="*/ 44 w 44"/>
                <a:gd name="T3" fmla="*/ 0 h 29"/>
                <a:gd name="T4" fmla="*/ 44 w 44"/>
                <a:gd name="T5" fmla="*/ 23 h 29"/>
                <a:gd name="T6" fmla="*/ 0 w 44"/>
                <a:gd name="T7" fmla="*/ 29 h 29"/>
                <a:gd name="T8" fmla="*/ 0 w 44"/>
                <a:gd name="T9" fmla="*/ 6 h 29"/>
                <a:gd name="T10" fmla="*/ 0 60000 65536"/>
                <a:gd name="T11" fmla="*/ 0 60000 65536"/>
                <a:gd name="T12" fmla="*/ 0 60000 65536"/>
                <a:gd name="T13" fmla="*/ 0 60000 65536"/>
                <a:gd name="T14" fmla="*/ 0 60000 65536"/>
                <a:gd name="T15" fmla="*/ 0 w 44"/>
                <a:gd name="T16" fmla="*/ 0 h 29"/>
                <a:gd name="T17" fmla="*/ 44 w 44"/>
                <a:gd name="T18" fmla="*/ 29 h 29"/>
              </a:gdLst>
              <a:ahLst/>
              <a:cxnLst>
                <a:cxn ang="T10">
                  <a:pos x="T0" y="T1"/>
                </a:cxn>
                <a:cxn ang="T11">
                  <a:pos x="T2" y="T3"/>
                </a:cxn>
                <a:cxn ang="T12">
                  <a:pos x="T4" y="T5"/>
                </a:cxn>
                <a:cxn ang="T13">
                  <a:pos x="T6" y="T7"/>
                </a:cxn>
                <a:cxn ang="T14">
                  <a:pos x="T8" y="T9"/>
                </a:cxn>
              </a:cxnLst>
              <a:rect l="T15" t="T16" r="T17" b="T18"/>
              <a:pathLst>
                <a:path w="44" h="29">
                  <a:moveTo>
                    <a:pt x="0" y="6"/>
                  </a:moveTo>
                  <a:lnTo>
                    <a:pt x="44" y="0"/>
                  </a:lnTo>
                  <a:lnTo>
                    <a:pt x="44" y="23"/>
                  </a:lnTo>
                  <a:lnTo>
                    <a:pt x="0" y="29"/>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94" name="Rectangle 269">
              <a:extLst>
                <a:ext uri="{FF2B5EF4-FFF2-40B4-BE49-F238E27FC236}">
                  <a16:creationId xmlns:a16="http://schemas.microsoft.com/office/drawing/2014/main" id="{B61F1491-5054-634C-85CB-6A9D6356F7AD}"/>
                </a:ext>
              </a:extLst>
            </p:cNvPr>
            <p:cNvSpPr>
              <a:spLocks noChangeArrowheads="1"/>
            </p:cNvSpPr>
            <p:nvPr/>
          </p:nvSpPr>
          <p:spPr bwMode="auto">
            <a:xfrm>
              <a:off x="2896" y="2548"/>
              <a:ext cx="1"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95" name="Freeform 270">
              <a:extLst>
                <a:ext uri="{FF2B5EF4-FFF2-40B4-BE49-F238E27FC236}">
                  <a16:creationId xmlns:a16="http://schemas.microsoft.com/office/drawing/2014/main" id="{39C79CA5-36BA-D0F7-EAC3-E225C9D2DB99}"/>
                </a:ext>
              </a:extLst>
            </p:cNvPr>
            <p:cNvSpPr>
              <a:spLocks/>
            </p:cNvSpPr>
            <p:nvPr/>
          </p:nvSpPr>
          <p:spPr bwMode="auto">
            <a:xfrm>
              <a:off x="2939" y="2543"/>
              <a:ext cx="44" cy="28"/>
            </a:xfrm>
            <a:custGeom>
              <a:avLst/>
              <a:gdLst>
                <a:gd name="T0" fmla="*/ 0 w 44"/>
                <a:gd name="T1" fmla="*/ 5 h 28"/>
                <a:gd name="T2" fmla="*/ 44 w 44"/>
                <a:gd name="T3" fmla="*/ 0 h 28"/>
                <a:gd name="T4" fmla="*/ 44 w 44"/>
                <a:gd name="T5" fmla="*/ 22 h 28"/>
                <a:gd name="T6" fmla="*/ 0 w 44"/>
                <a:gd name="T7" fmla="*/ 28 h 28"/>
                <a:gd name="T8" fmla="*/ 0 w 44"/>
                <a:gd name="T9" fmla="*/ 5 h 28"/>
                <a:gd name="T10" fmla="*/ 0 60000 65536"/>
                <a:gd name="T11" fmla="*/ 0 60000 65536"/>
                <a:gd name="T12" fmla="*/ 0 60000 65536"/>
                <a:gd name="T13" fmla="*/ 0 60000 65536"/>
                <a:gd name="T14" fmla="*/ 0 60000 65536"/>
                <a:gd name="T15" fmla="*/ 0 w 44"/>
                <a:gd name="T16" fmla="*/ 0 h 28"/>
                <a:gd name="T17" fmla="*/ 44 w 44"/>
                <a:gd name="T18" fmla="*/ 28 h 28"/>
              </a:gdLst>
              <a:ahLst/>
              <a:cxnLst>
                <a:cxn ang="T10">
                  <a:pos x="T0" y="T1"/>
                </a:cxn>
                <a:cxn ang="T11">
                  <a:pos x="T2" y="T3"/>
                </a:cxn>
                <a:cxn ang="T12">
                  <a:pos x="T4" y="T5"/>
                </a:cxn>
                <a:cxn ang="T13">
                  <a:pos x="T6" y="T7"/>
                </a:cxn>
                <a:cxn ang="T14">
                  <a:pos x="T8" y="T9"/>
                </a:cxn>
              </a:cxnLst>
              <a:rect l="T15" t="T16" r="T17" b="T18"/>
              <a:pathLst>
                <a:path w="44" h="28">
                  <a:moveTo>
                    <a:pt x="0" y="5"/>
                  </a:moveTo>
                  <a:lnTo>
                    <a:pt x="44" y="0"/>
                  </a:lnTo>
                  <a:lnTo>
                    <a:pt x="44" y="22"/>
                  </a:lnTo>
                  <a:lnTo>
                    <a:pt x="0" y="28"/>
                  </a:lnTo>
                  <a:lnTo>
                    <a:pt x="0" y="5"/>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96" name="Freeform 271">
              <a:extLst>
                <a:ext uri="{FF2B5EF4-FFF2-40B4-BE49-F238E27FC236}">
                  <a16:creationId xmlns:a16="http://schemas.microsoft.com/office/drawing/2014/main" id="{7A7D3A63-42C8-A487-C150-A2787EB9BFCE}"/>
                </a:ext>
              </a:extLst>
            </p:cNvPr>
            <p:cNvSpPr>
              <a:spLocks/>
            </p:cNvSpPr>
            <p:nvPr/>
          </p:nvSpPr>
          <p:spPr bwMode="auto">
            <a:xfrm>
              <a:off x="3070" y="2526"/>
              <a:ext cx="49" cy="28"/>
            </a:xfrm>
            <a:custGeom>
              <a:avLst/>
              <a:gdLst>
                <a:gd name="T0" fmla="*/ 0 w 49"/>
                <a:gd name="T1" fmla="*/ 5 h 28"/>
                <a:gd name="T2" fmla="*/ 44 w 49"/>
                <a:gd name="T3" fmla="*/ 0 h 28"/>
                <a:gd name="T4" fmla="*/ 49 w 49"/>
                <a:gd name="T5" fmla="*/ 28 h 28"/>
                <a:gd name="T6" fmla="*/ 6 w 49"/>
                <a:gd name="T7" fmla="*/ 28 h 28"/>
                <a:gd name="T8" fmla="*/ 0 w 49"/>
                <a:gd name="T9" fmla="*/ 5 h 28"/>
                <a:gd name="T10" fmla="*/ 0 60000 65536"/>
                <a:gd name="T11" fmla="*/ 0 60000 65536"/>
                <a:gd name="T12" fmla="*/ 0 60000 65536"/>
                <a:gd name="T13" fmla="*/ 0 60000 65536"/>
                <a:gd name="T14" fmla="*/ 0 60000 65536"/>
                <a:gd name="T15" fmla="*/ 0 w 49"/>
                <a:gd name="T16" fmla="*/ 0 h 28"/>
                <a:gd name="T17" fmla="*/ 49 w 49"/>
                <a:gd name="T18" fmla="*/ 28 h 28"/>
              </a:gdLst>
              <a:ahLst/>
              <a:cxnLst>
                <a:cxn ang="T10">
                  <a:pos x="T0" y="T1"/>
                </a:cxn>
                <a:cxn ang="T11">
                  <a:pos x="T2" y="T3"/>
                </a:cxn>
                <a:cxn ang="T12">
                  <a:pos x="T4" y="T5"/>
                </a:cxn>
                <a:cxn ang="T13">
                  <a:pos x="T6" y="T7"/>
                </a:cxn>
                <a:cxn ang="T14">
                  <a:pos x="T8" y="T9"/>
                </a:cxn>
              </a:cxnLst>
              <a:rect l="T15" t="T16" r="T17" b="T18"/>
              <a:pathLst>
                <a:path w="49" h="28">
                  <a:moveTo>
                    <a:pt x="0" y="5"/>
                  </a:moveTo>
                  <a:lnTo>
                    <a:pt x="44" y="0"/>
                  </a:lnTo>
                  <a:lnTo>
                    <a:pt x="49" y="28"/>
                  </a:lnTo>
                  <a:lnTo>
                    <a:pt x="6" y="28"/>
                  </a:lnTo>
                  <a:lnTo>
                    <a:pt x="0" y="5"/>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97" name="Rectangle 272">
              <a:extLst>
                <a:ext uri="{FF2B5EF4-FFF2-40B4-BE49-F238E27FC236}">
                  <a16:creationId xmlns:a16="http://schemas.microsoft.com/office/drawing/2014/main" id="{BABA0203-BE4A-9EBB-1166-BA2662EDB902}"/>
                </a:ext>
              </a:extLst>
            </p:cNvPr>
            <p:cNvSpPr>
              <a:spLocks noChangeArrowheads="1"/>
            </p:cNvSpPr>
            <p:nvPr/>
          </p:nvSpPr>
          <p:spPr bwMode="auto">
            <a:xfrm>
              <a:off x="3114" y="2526"/>
              <a:ext cx="5" cy="28"/>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98" name="Freeform 273">
              <a:extLst>
                <a:ext uri="{FF2B5EF4-FFF2-40B4-BE49-F238E27FC236}">
                  <a16:creationId xmlns:a16="http://schemas.microsoft.com/office/drawing/2014/main" id="{87C2BFE5-8AF9-2065-AA77-22D34A66F069}"/>
                </a:ext>
              </a:extLst>
            </p:cNvPr>
            <p:cNvSpPr>
              <a:spLocks/>
            </p:cNvSpPr>
            <p:nvPr/>
          </p:nvSpPr>
          <p:spPr bwMode="auto">
            <a:xfrm>
              <a:off x="3201" y="2509"/>
              <a:ext cx="27" cy="28"/>
            </a:xfrm>
            <a:custGeom>
              <a:avLst/>
              <a:gdLst>
                <a:gd name="T0" fmla="*/ 0 w 27"/>
                <a:gd name="T1" fmla="*/ 5 h 28"/>
                <a:gd name="T2" fmla="*/ 22 w 27"/>
                <a:gd name="T3" fmla="*/ 0 h 28"/>
                <a:gd name="T4" fmla="*/ 27 w 27"/>
                <a:gd name="T5" fmla="*/ 22 h 28"/>
                <a:gd name="T6" fmla="*/ 6 w 27"/>
                <a:gd name="T7" fmla="*/ 28 h 28"/>
                <a:gd name="T8" fmla="*/ 0 w 27"/>
                <a:gd name="T9" fmla="*/ 5 h 28"/>
                <a:gd name="T10" fmla="*/ 0 60000 65536"/>
                <a:gd name="T11" fmla="*/ 0 60000 65536"/>
                <a:gd name="T12" fmla="*/ 0 60000 65536"/>
                <a:gd name="T13" fmla="*/ 0 60000 65536"/>
                <a:gd name="T14" fmla="*/ 0 60000 65536"/>
                <a:gd name="T15" fmla="*/ 0 w 27"/>
                <a:gd name="T16" fmla="*/ 0 h 28"/>
                <a:gd name="T17" fmla="*/ 27 w 27"/>
                <a:gd name="T18" fmla="*/ 28 h 28"/>
              </a:gdLst>
              <a:ahLst/>
              <a:cxnLst>
                <a:cxn ang="T10">
                  <a:pos x="T0" y="T1"/>
                </a:cxn>
                <a:cxn ang="T11">
                  <a:pos x="T2" y="T3"/>
                </a:cxn>
                <a:cxn ang="T12">
                  <a:pos x="T4" y="T5"/>
                </a:cxn>
                <a:cxn ang="T13">
                  <a:pos x="T6" y="T7"/>
                </a:cxn>
                <a:cxn ang="T14">
                  <a:pos x="T8" y="T9"/>
                </a:cxn>
              </a:cxnLst>
              <a:rect l="T15" t="T16" r="T17" b="T18"/>
              <a:pathLst>
                <a:path w="27" h="28">
                  <a:moveTo>
                    <a:pt x="0" y="5"/>
                  </a:moveTo>
                  <a:lnTo>
                    <a:pt x="22" y="0"/>
                  </a:lnTo>
                  <a:lnTo>
                    <a:pt x="27" y="22"/>
                  </a:lnTo>
                  <a:lnTo>
                    <a:pt x="6" y="28"/>
                  </a:lnTo>
                  <a:lnTo>
                    <a:pt x="0" y="5"/>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8999" name="Freeform 274">
              <a:extLst>
                <a:ext uri="{FF2B5EF4-FFF2-40B4-BE49-F238E27FC236}">
                  <a16:creationId xmlns:a16="http://schemas.microsoft.com/office/drawing/2014/main" id="{BF74EA2C-B64E-301A-D722-B02237328CD5}"/>
                </a:ext>
              </a:extLst>
            </p:cNvPr>
            <p:cNvSpPr>
              <a:spLocks/>
            </p:cNvSpPr>
            <p:nvPr/>
          </p:nvSpPr>
          <p:spPr bwMode="auto">
            <a:xfrm>
              <a:off x="3223" y="2503"/>
              <a:ext cx="27" cy="28"/>
            </a:xfrm>
            <a:custGeom>
              <a:avLst/>
              <a:gdLst>
                <a:gd name="T0" fmla="*/ 0 w 27"/>
                <a:gd name="T1" fmla="*/ 6 h 28"/>
                <a:gd name="T2" fmla="*/ 22 w 27"/>
                <a:gd name="T3" fmla="*/ 0 h 28"/>
                <a:gd name="T4" fmla="*/ 27 w 27"/>
                <a:gd name="T5" fmla="*/ 23 h 28"/>
                <a:gd name="T6" fmla="*/ 5 w 27"/>
                <a:gd name="T7" fmla="*/ 28 h 28"/>
                <a:gd name="T8" fmla="*/ 0 w 27"/>
                <a:gd name="T9" fmla="*/ 6 h 28"/>
                <a:gd name="T10" fmla="*/ 0 60000 65536"/>
                <a:gd name="T11" fmla="*/ 0 60000 65536"/>
                <a:gd name="T12" fmla="*/ 0 60000 65536"/>
                <a:gd name="T13" fmla="*/ 0 60000 65536"/>
                <a:gd name="T14" fmla="*/ 0 60000 65536"/>
                <a:gd name="T15" fmla="*/ 0 w 27"/>
                <a:gd name="T16" fmla="*/ 0 h 28"/>
                <a:gd name="T17" fmla="*/ 27 w 27"/>
                <a:gd name="T18" fmla="*/ 28 h 28"/>
              </a:gdLst>
              <a:ahLst/>
              <a:cxnLst>
                <a:cxn ang="T10">
                  <a:pos x="T0" y="T1"/>
                </a:cxn>
                <a:cxn ang="T11">
                  <a:pos x="T2" y="T3"/>
                </a:cxn>
                <a:cxn ang="T12">
                  <a:pos x="T4" y="T5"/>
                </a:cxn>
                <a:cxn ang="T13">
                  <a:pos x="T6" y="T7"/>
                </a:cxn>
                <a:cxn ang="T14">
                  <a:pos x="T8" y="T9"/>
                </a:cxn>
              </a:cxnLst>
              <a:rect l="T15" t="T16" r="T17" b="T18"/>
              <a:pathLst>
                <a:path w="27" h="28">
                  <a:moveTo>
                    <a:pt x="0" y="6"/>
                  </a:moveTo>
                  <a:lnTo>
                    <a:pt x="22" y="0"/>
                  </a:lnTo>
                  <a:lnTo>
                    <a:pt x="27" y="23"/>
                  </a:lnTo>
                  <a:lnTo>
                    <a:pt x="5" y="28"/>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00" name="Freeform 275">
              <a:extLst>
                <a:ext uri="{FF2B5EF4-FFF2-40B4-BE49-F238E27FC236}">
                  <a16:creationId xmlns:a16="http://schemas.microsoft.com/office/drawing/2014/main" id="{7C224415-E174-2074-3C7A-C8EC2C01FA96}"/>
                </a:ext>
              </a:extLst>
            </p:cNvPr>
            <p:cNvSpPr>
              <a:spLocks/>
            </p:cNvSpPr>
            <p:nvPr/>
          </p:nvSpPr>
          <p:spPr bwMode="auto">
            <a:xfrm>
              <a:off x="3245" y="2503"/>
              <a:ext cx="11" cy="23"/>
            </a:xfrm>
            <a:custGeom>
              <a:avLst/>
              <a:gdLst>
                <a:gd name="T0" fmla="*/ 0 w 11"/>
                <a:gd name="T1" fmla="*/ 0 h 23"/>
                <a:gd name="T2" fmla="*/ 0 w 11"/>
                <a:gd name="T3" fmla="*/ 0 h 23"/>
                <a:gd name="T4" fmla="*/ 11 w 11"/>
                <a:gd name="T5" fmla="*/ 23 h 23"/>
                <a:gd name="T6" fmla="*/ 11 w 11"/>
                <a:gd name="T7" fmla="*/ 23 h 23"/>
                <a:gd name="T8" fmla="*/ 0 w 11"/>
                <a:gd name="T9" fmla="*/ 0 h 23"/>
                <a:gd name="T10" fmla="*/ 0 60000 65536"/>
                <a:gd name="T11" fmla="*/ 0 60000 65536"/>
                <a:gd name="T12" fmla="*/ 0 60000 65536"/>
                <a:gd name="T13" fmla="*/ 0 60000 65536"/>
                <a:gd name="T14" fmla="*/ 0 60000 65536"/>
                <a:gd name="T15" fmla="*/ 0 w 11"/>
                <a:gd name="T16" fmla="*/ 0 h 23"/>
                <a:gd name="T17" fmla="*/ 11 w 11"/>
                <a:gd name="T18" fmla="*/ 23 h 23"/>
              </a:gdLst>
              <a:ahLst/>
              <a:cxnLst>
                <a:cxn ang="T10">
                  <a:pos x="T0" y="T1"/>
                </a:cxn>
                <a:cxn ang="T11">
                  <a:pos x="T2" y="T3"/>
                </a:cxn>
                <a:cxn ang="T12">
                  <a:pos x="T4" y="T5"/>
                </a:cxn>
                <a:cxn ang="T13">
                  <a:pos x="T6" y="T7"/>
                </a:cxn>
                <a:cxn ang="T14">
                  <a:pos x="T8" y="T9"/>
                </a:cxn>
              </a:cxnLst>
              <a:rect l="T15" t="T16" r="T17" b="T18"/>
              <a:pathLst>
                <a:path w="11" h="23">
                  <a:moveTo>
                    <a:pt x="0" y="0"/>
                  </a:moveTo>
                  <a:lnTo>
                    <a:pt x="0" y="0"/>
                  </a:lnTo>
                  <a:lnTo>
                    <a:pt x="11" y="23"/>
                  </a:lnTo>
                  <a:lnTo>
                    <a:pt x="0" y="0"/>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01" name="Freeform 276">
              <a:extLst>
                <a:ext uri="{FF2B5EF4-FFF2-40B4-BE49-F238E27FC236}">
                  <a16:creationId xmlns:a16="http://schemas.microsoft.com/office/drawing/2014/main" id="{9480868A-BCE3-88A4-0C89-566696449BA6}"/>
                </a:ext>
              </a:extLst>
            </p:cNvPr>
            <p:cNvSpPr>
              <a:spLocks/>
            </p:cNvSpPr>
            <p:nvPr/>
          </p:nvSpPr>
          <p:spPr bwMode="auto">
            <a:xfrm>
              <a:off x="3288" y="2480"/>
              <a:ext cx="33" cy="34"/>
            </a:xfrm>
            <a:custGeom>
              <a:avLst/>
              <a:gdLst>
                <a:gd name="T0" fmla="*/ 0 w 33"/>
                <a:gd name="T1" fmla="*/ 12 h 34"/>
                <a:gd name="T2" fmla="*/ 22 w 33"/>
                <a:gd name="T3" fmla="*/ 0 h 34"/>
                <a:gd name="T4" fmla="*/ 33 w 33"/>
                <a:gd name="T5" fmla="*/ 23 h 34"/>
                <a:gd name="T6" fmla="*/ 6 w 33"/>
                <a:gd name="T7" fmla="*/ 34 h 34"/>
                <a:gd name="T8" fmla="*/ 0 w 33"/>
                <a:gd name="T9" fmla="*/ 12 h 34"/>
                <a:gd name="T10" fmla="*/ 0 60000 65536"/>
                <a:gd name="T11" fmla="*/ 0 60000 65536"/>
                <a:gd name="T12" fmla="*/ 0 60000 65536"/>
                <a:gd name="T13" fmla="*/ 0 60000 65536"/>
                <a:gd name="T14" fmla="*/ 0 60000 65536"/>
                <a:gd name="T15" fmla="*/ 0 w 33"/>
                <a:gd name="T16" fmla="*/ 0 h 34"/>
                <a:gd name="T17" fmla="*/ 33 w 33"/>
                <a:gd name="T18" fmla="*/ 34 h 34"/>
              </a:gdLst>
              <a:ahLst/>
              <a:cxnLst>
                <a:cxn ang="T10">
                  <a:pos x="T0" y="T1"/>
                </a:cxn>
                <a:cxn ang="T11">
                  <a:pos x="T2" y="T3"/>
                </a:cxn>
                <a:cxn ang="T12">
                  <a:pos x="T4" y="T5"/>
                </a:cxn>
                <a:cxn ang="T13">
                  <a:pos x="T6" y="T7"/>
                </a:cxn>
                <a:cxn ang="T14">
                  <a:pos x="T8" y="T9"/>
                </a:cxn>
              </a:cxnLst>
              <a:rect l="T15" t="T16" r="T17" b="T18"/>
              <a:pathLst>
                <a:path w="33" h="34">
                  <a:moveTo>
                    <a:pt x="0" y="12"/>
                  </a:moveTo>
                  <a:lnTo>
                    <a:pt x="22" y="0"/>
                  </a:lnTo>
                  <a:lnTo>
                    <a:pt x="33" y="23"/>
                  </a:lnTo>
                  <a:lnTo>
                    <a:pt x="6" y="34"/>
                  </a:lnTo>
                  <a:lnTo>
                    <a:pt x="0" y="12"/>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02" name="Freeform 277">
              <a:extLst>
                <a:ext uri="{FF2B5EF4-FFF2-40B4-BE49-F238E27FC236}">
                  <a16:creationId xmlns:a16="http://schemas.microsoft.com/office/drawing/2014/main" id="{2667ED09-46FF-D4EF-2210-0548362FD715}"/>
                </a:ext>
              </a:extLst>
            </p:cNvPr>
            <p:cNvSpPr>
              <a:spLocks/>
            </p:cNvSpPr>
            <p:nvPr/>
          </p:nvSpPr>
          <p:spPr bwMode="auto">
            <a:xfrm>
              <a:off x="3310" y="2475"/>
              <a:ext cx="28" cy="28"/>
            </a:xfrm>
            <a:custGeom>
              <a:avLst/>
              <a:gdLst>
                <a:gd name="T0" fmla="*/ 0 w 28"/>
                <a:gd name="T1" fmla="*/ 5 h 28"/>
                <a:gd name="T2" fmla="*/ 22 w 28"/>
                <a:gd name="T3" fmla="*/ 0 h 28"/>
                <a:gd name="T4" fmla="*/ 28 w 28"/>
                <a:gd name="T5" fmla="*/ 22 h 28"/>
                <a:gd name="T6" fmla="*/ 11 w 28"/>
                <a:gd name="T7" fmla="*/ 28 h 28"/>
                <a:gd name="T8" fmla="*/ 0 w 28"/>
                <a:gd name="T9" fmla="*/ 5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0" y="5"/>
                  </a:moveTo>
                  <a:lnTo>
                    <a:pt x="22" y="0"/>
                  </a:lnTo>
                  <a:lnTo>
                    <a:pt x="28" y="22"/>
                  </a:lnTo>
                  <a:lnTo>
                    <a:pt x="11" y="28"/>
                  </a:lnTo>
                  <a:lnTo>
                    <a:pt x="0" y="5"/>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03" name="Freeform 278">
              <a:extLst>
                <a:ext uri="{FF2B5EF4-FFF2-40B4-BE49-F238E27FC236}">
                  <a16:creationId xmlns:a16="http://schemas.microsoft.com/office/drawing/2014/main" id="{7B3E3CFA-FF99-127E-F43F-B2B8625D130E}"/>
                </a:ext>
              </a:extLst>
            </p:cNvPr>
            <p:cNvSpPr>
              <a:spLocks/>
            </p:cNvSpPr>
            <p:nvPr/>
          </p:nvSpPr>
          <p:spPr bwMode="auto">
            <a:xfrm>
              <a:off x="3408" y="2423"/>
              <a:ext cx="22" cy="29"/>
            </a:xfrm>
            <a:custGeom>
              <a:avLst/>
              <a:gdLst>
                <a:gd name="T0" fmla="*/ 0 w 22"/>
                <a:gd name="T1" fmla="*/ 6 h 29"/>
                <a:gd name="T2" fmla="*/ 11 w 22"/>
                <a:gd name="T3" fmla="*/ 0 h 29"/>
                <a:gd name="T4" fmla="*/ 22 w 22"/>
                <a:gd name="T5" fmla="*/ 23 h 29"/>
                <a:gd name="T6" fmla="*/ 11 w 22"/>
                <a:gd name="T7" fmla="*/ 29 h 29"/>
                <a:gd name="T8" fmla="*/ 0 w 22"/>
                <a:gd name="T9" fmla="*/ 6 h 29"/>
                <a:gd name="T10" fmla="*/ 0 60000 65536"/>
                <a:gd name="T11" fmla="*/ 0 60000 65536"/>
                <a:gd name="T12" fmla="*/ 0 60000 65536"/>
                <a:gd name="T13" fmla="*/ 0 60000 65536"/>
                <a:gd name="T14" fmla="*/ 0 60000 65536"/>
                <a:gd name="T15" fmla="*/ 0 w 22"/>
                <a:gd name="T16" fmla="*/ 0 h 29"/>
                <a:gd name="T17" fmla="*/ 22 w 22"/>
                <a:gd name="T18" fmla="*/ 29 h 29"/>
              </a:gdLst>
              <a:ahLst/>
              <a:cxnLst>
                <a:cxn ang="T10">
                  <a:pos x="T0" y="T1"/>
                </a:cxn>
                <a:cxn ang="T11">
                  <a:pos x="T2" y="T3"/>
                </a:cxn>
                <a:cxn ang="T12">
                  <a:pos x="T4" y="T5"/>
                </a:cxn>
                <a:cxn ang="T13">
                  <a:pos x="T6" y="T7"/>
                </a:cxn>
                <a:cxn ang="T14">
                  <a:pos x="T8" y="T9"/>
                </a:cxn>
              </a:cxnLst>
              <a:rect l="T15" t="T16" r="T17" b="T18"/>
              <a:pathLst>
                <a:path w="22" h="29">
                  <a:moveTo>
                    <a:pt x="0" y="6"/>
                  </a:moveTo>
                  <a:lnTo>
                    <a:pt x="11" y="0"/>
                  </a:lnTo>
                  <a:lnTo>
                    <a:pt x="22" y="23"/>
                  </a:lnTo>
                  <a:lnTo>
                    <a:pt x="11" y="29"/>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04" name="Freeform 279">
              <a:extLst>
                <a:ext uri="{FF2B5EF4-FFF2-40B4-BE49-F238E27FC236}">
                  <a16:creationId xmlns:a16="http://schemas.microsoft.com/office/drawing/2014/main" id="{96ADB8DC-BE75-17DA-44EC-20E56323ACAD}"/>
                </a:ext>
              </a:extLst>
            </p:cNvPr>
            <p:cNvSpPr>
              <a:spLocks/>
            </p:cNvSpPr>
            <p:nvPr/>
          </p:nvSpPr>
          <p:spPr bwMode="auto">
            <a:xfrm>
              <a:off x="3419" y="2406"/>
              <a:ext cx="39" cy="40"/>
            </a:xfrm>
            <a:custGeom>
              <a:avLst/>
              <a:gdLst>
                <a:gd name="T0" fmla="*/ 0 w 39"/>
                <a:gd name="T1" fmla="*/ 17 h 40"/>
                <a:gd name="T2" fmla="*/ 28 w 39"/>
                <a:gd name="T3" fmla="*/ 0 h 40"/>
                <a:gd name="T4" fmla="*/ 39 w 39"/>
                <a:gd name="T5" fmla="*/ 23 h 40"/>
                <a:gd name="T6" fmla="*/ 11 w 39"/>
                <a:gd name="T7" fmla="*/ 40 h 40"/>
                <a:gd name="T8" fmla="*/ 0 w 39"/>
                <a:gd name="T9" fmla="*/ 17 h 40"/>
                <a:gd name="T10" fmla="*/ 0 60000 65536"/>
                <a:gd name="T11" fmla="*/ 0 60000 65536"/>
                <a:gd name="T12" fmla="*/ 0 60000 65536"/>
                <a:gd name="T13" fmla="*/ 0 60000 65536"/>
                <a:gd name="T14" fmla="*/ 0 60000 65536"/>
                <a:gd name="T15" fmla="*/ 0 w 39"/>
                <a:gd name="T16" fmla="*/ 0 h 40"/>
                <a:gd name="T17" fmla="*/ 39 w 39"/>
                <a:gd name="T18" fmla="*/ 40 h 40"/>
              </a:gdLst>
              <a:ahLst/>
              <a:cxnLst>
                <a:cxn ang="T10">
                  <a:pos x="T0" y="T1"/>
                </a:cxn>
                <a:cxn ang="T11">
                  <a:pos x="T2" y="T3"/>
                </a:cxn>
                <a:cxn ang="T12">
                  <a:pos x="T4" y="T5"/>
                </a:cxn>
                <a:cxn ang="T13">
                  <a:pos x="T6" y="T7"/>
                </a:cxn>
                <a:cxn ang="T14">
                  <a:pos x="T8" y="T9"/>
                </a:cxn>
              </a:cxnLst>
              <a:rect l="T15" t="T16" r="T17" b="T18"/>
              <a:pathLst>
                <a:path w="39" h="40">
                  <a:moveTo>
                    <a:pt x="0" y="17"/>
                  </a:moveTo>
                  <a:lnTo>
                    <a:pt x="28" y="0"/>
                  </a:lnTo>
                  <a:lnTo>
                    <a:pt x="39" y="23"/>
                  </a:lnTo>
                  <a:lnTo>
                    <a:pt x="11" y="40"/>
                  </a:lnTo>
                  <a:lnTo>
                    <a:pt x="0" y="17"/>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05" name="Freeform 280">
              <a:extLst>
                <a:ext uri="{FF2B5EF4-FFF2-40B4-BE49-F238E27FC236}">
                  <a16:creationId xmlns:a16="http://schemas.microsoft.com/office/drawing/2014/main" id="{D608B0F9-A162-D389-CCDB-18DF6D59D79F}"/>
                </a:ext>
              </a:extLst>
            </p:cNvPr>
            <p:cNvSpPr>
              <a:spLocks/>
            </p:cNvSpPr>
            <p:nvPr/>
          </p:nvSpPr>
          <p:spPr bwMode="auto">
            <a:xfrm>
              <a:off x="3528" y="2350"/>
              <a:ext cx="33" cy="34"/>
            </a:xfrm>
            <a:custGeom>
              <a:avLst/>
              <a:gdLst>
                <a:gd name="T0" fmla="*/ 0 w 33"/>
                <a:gd name="T1" fmla="*/ 11 h 34"/>
                <a:gd name="T2" fmla="*/ 22 w 33"/>
                <a:gd name="T3" fmla="*/ 0 h 34"/>
                <a:gd name="T4" fmla="*/ 33 w 33"/>
                <a:gd name="T5" fmla="*/ 17 h 34"/>
                <a:gd name="T6" fmla="*/ 11 w 33"/>
                <a:gd name="T7" fmla="*/ 34 h 34"/>
                <a:gd name="T8" fmla="*/ 0 w 33"/>
                <a:gd name="T9" fmla="*/ 11 h 34"/>
                <a:gd name="T10" fmla="*/ 0 60000 65536"/>
                <a:gd name="T11" fmla="*/ 0 60000 65536"/>
                <a:gd name="T12" fmla="*/ 0 60000 65536"/>
                <a:gd name="T13" fmla="*/ 0 60000 65536"/>
                <a:gd name="T14" fmla="*/ 0 60000 65536"/>
                <a:gd name="T15" fmla="*/ 0 w 33"/>
                <a:gd name="T16" fmla="*/ 0 h 34"/>
                <a:gd name="T17" fmla="*/ 33 w 33"/>
                <a:gd name="T18" fmla="*/ 34 h 34"/>
              </a:gdLst>
              <a:ahLst/>
              <a:cxnLst>
                <a:cxn ang="T10">
                  <a:pos x="T0" y="T1"/>
                </a:cxn>
                <a:cxn ang="T11">
                  <a:pos x="T2" y="T3"/>
                </a:cxn>
                <a:cxn ang="T12">
                  <a:pos x="T4" y="T5"/>
                </a:cxn>
                <a:cxn ang="T13">
                  <a:pos x="T6" y="T7"/>
                </a:cxn>
                <a:cxn ang="T14">
                  <a:pos x="T8" y="T9"/>
                </a:cxn>
              </a:cxnLst>
              <a:rect l="T15" t="T16" r="T17" b="T18"/>
              <a:pathLst>
                <a:path w="33" h="34">
                  <a:moveTo>
                    <a:pt x="0" y="11"/>
                  </a:moveTo>
                  <a:lnTo>
                    <a:pt x="22" y="0"/>
                  </a:lnTo>
                  <a:lnTo>
                    <a:pt x="33" y="17"/>
                  </a:lnTo>
                  <a:lnTo>
                    <a:pt x="11" y="34"/>
                  </a:lnTo>
                  <a:lnTo>
                    <a:pt x="0" y="11"/>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06" name="Freeform 281">
              <a:extLst>
                <a:ext uri="{FF2B5EF4-FFF2-40B4-BE49-F238E27FC236}">
                  <a16:creationId xmlns:a16="http://schemas.microsoft.com/office/drawing/2014/main" id="{54880C9C-D4A8-CE06-4B3E-E862DDE7CB68}"/>
                </a:ext>
              </a:extLst>
            </p:cNvPr>
            <p:cNvSpPr>
              <a:spLocks/>
            </p:cNvSpPr>
            <p:nvPr/>
          </p:nvSpPr>
          <p:spPr bwMode="auto">
            <a:xfrm>
              <a:off x="3550" y="2338"/>
              <a:ext cx="28" cy="29"/>
            </a:xfrm>
            <a:custGeom>
              <a:avLst/>
              <a:gdLst>
                <a:gd name="T0" fmla="*/ 0 w 28"/>
                <a:gd name="T1" fmla="*/ 12 h 29"/>
                <a:gd name="T2" fmla="*/ 17 w 28"/>
                <a:gd name="T3" fmla="*/ 0 h 29"/>
                <a:gd name="T4" fmla="*/ 28 w 28"/>
                <a:gd name="T5" fmla="*/ 23 h 29"/>
                <a:gd name="T6" fmla="*/ 11 w 28"/>
                <a:gd name="T7" fmla="*/ 29 h 29"/>
                <a:gd name="T8" fmla="*/ 0 w 28"/>
                <a:gd name="T9" fmla="*/ 12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0" y="12"/>
                  </a:moveTo>
                  <a:lnTo>
                    <a:pt x="17" y="0"/>
                  </a:lnTo>
                  <a:lnTo>
                    <a:pt x="28" y="23"/>
                  </a:lnTo>
                  <a:lnTo>
                    <a:pt x="11" y="29"/>
                  </a:lnTo>
                  <a:lnTo>
                    <a:pt x="0" y="12"/>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07" name="Freeform 282">
              <a:extLst>
                <a:ext uri="{FF2B5EF4-FFF2-40B4-BE49-F238E27FC236}">
                  <a16:creationId xmlns:a16="http://schemas.microsoft.com/office/drawing/2014/main" id="{83F32480-CF91-3375-AFA4-886852AF3817}"/>
                </a:ext>
              </a:extLst>
            </p:cNvPr>
            <p:cNvSpPr>
              <a:spLocks/>
            </p:cNvSpPr>
            <p:nvPr/>
          </p:nvSpPr>
          <p:spPr bwMode="auto">
            <a:xfrm>
              <a:off x="3643" y="2298"/>
              <a:ext cx="27" cy="29"/>
            </a:xfrm>
            <a:custGeom>
              <a:avLst/>
              <a:gdLst>
                <a:gd name="T0" fmla="*/ 0 w 27"/>
                <a:gd name="T1" fmla="*/ 6 h 29"/>
                <a:gd name="T2" fmla="*/ 22 w 27"/>
                <a:gd name="T3" fmla="*/ 0 h 29"/>
                <a:gd name="T4" fmla="*/ 27 w 27"/>
                <a:gd name="T5" fmla="*/ 23 h 29"/>
                <a:gd name="T6" fmla="*/ 6 w 27"/>
                <a:gd name="T7" fmla="*/ 29 h 29"/>
                <a:gd name="T8" fmla="*/ 0 w 27"/>
                <a:gd name="T9" fmla="*/ 6 h 29"/>
                <a:gd name="T10" fmla="*/ 0 60000 65536"/>
                <a:gd name="T11" fmla="*/ 0 60000 65536"/>
                <a:gd name="T12" fmla="*/ 0 60000 65536"/>
                <a:gd name="T13" fmla="*/ 0 60000 65536"/>
                <a:gd name="T14" fmla="*/ 0 60000 65536"/>
                <a:gd name="T15" fmla="*/ 0 w 27"/>
                <a:gd name="T16" fmla="*/ 0 h 29"/>
                <a:gd name="T17" fmla="*/ 27 w 27"/>
                <a:gd name="T18" fmla="*/ 29 h 29"/>
              </a:gdLst>
              <a:ahLst/>
              <a:cxnLst>
                <a:cxn ang="T10">
                  <a:pos x="T0" y="T1"/>
                </a:cxn>
                <a:cxn ang="T11">
                  <a:pos x="T2" y="T3"/>
                </a:cxn>
                <a:cxn ang="T12">
                  <a:pos x="T4" y="T5"/>
                </a:cxn>
                <a:cxn ang="T13">
                  <a:pos x="T6" y="T7"/>
                </a:cxn>
                <a:cxn ang="T14">
                  <a:pos x="T8" y="T9"/>
                </a:cxn>
              </a:cxnLst>
              <a:rect l="T15" t="T16" r="T17" b="T18"/>
              <a:pathLst>
                <a:path w="27" h="29">
                  <a:moveTo>
                    <a:pt x="0" y="6"/>
                  </a:moveTo>
                  <a:lnTo>
                    <a:pt x="22" y="0"/>
                  </a:lnTo>
                  <a:lnTo>
                    <a:pt x="27" y="23"/>
                  </a:lnTo>
                  <a:lnTo>
                    <a:pt x="6" y="29"/>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08" name="Freeform 283">
              <a:extLst>
                <a:ext uri="{FF2B5EF4-FFF2-40B4-BE49-F238E27FC236}">
                  <a16:creationId xmlns:a16="http://schemas.microsoft.com/office/drawing/2014/main" id="{F916A571-36F2-A6CA-DD73-32BC108BE040}"/>
                </a:ext>
              </a:extLst>
            </p:cNvPr>
            <p:cNvSpPr>
              <a:spLocks/>
            </p:cNvSpPr>
            <p:nvPr/>
          </p:nvSpPr>
          <p:spPr bwMode="auto">
            <a:xfrm>
              <a:off x="3665" y="2293"/>
              <a:ext cx="27" cy="28"/>
            </a:xfrm>
            <a:custGeom>
              <a:avLst/>
              <a:gdLst>
                <a:gd name="T0" fmla="*/ 0 w 27"/>
                <a:gd name="T1" fmla="*/ 5 h 28"/>
                <a:gd name="T2" fmla="*/ 22 w 27"/>
                <a:gd name="T3" fmla="*/ 0 h 28"/>
                <a:gd name="T4" fmla="*/ 27 w 27"/>
                <a:gd name="T5" fmla="*/ 22 h 28"/>
                <a:gd name="T6" fmla="*/ 5 w 27"/>
                <a:gd name="T7" fmla="*/ 28 h 28"/>
                <a:gd name="T8" fmla="*/ 0 w 27"/>
                <a:gd name="T9" fmla="*/ 5 h 28"/>
                <a:gd name="T10" fmla="*/ 0 60000 65536"/>
                <a:gd name="T11" fmla="*/ 0 60000 65536"/>
                <a:gd name="T12" fmla="*/ 0 60000 65536"/>
                <a:gd name="T13" fmla="*/ 0 60000 65536"/>
                <a:gd name="T14" fmla="*/ 0 60000 65536"/>
                <a:gd name="T15" fmla="*/ 0 w 27"/>
                <a:gd name="T16" fmla="*/ 0 h 28"/>
                <a:gd name="T17" fmla="*/ 27 w 27"/>
                <a:gd name="T18" fmla="*/ 28 h 28"/>
              </a:gdLst>
              <a:ahLst/>
              <a:cxnLst>
                <a:cxn ang="T10">
                  <a:pos x="T0" y="T1"/>
                </a:cxn>
                <a:cxn ang="T11">
                  <a:pos x="T2" y="T3"/>
                </a:cxn>
                <a:cxn ang="T12">
                  <a:pos x="T4" y="T5"/>
                </a:cxn>
                <a:cxn ang="T13">
                  <a:pos x="T6" y="T7"/>
                </a:cxn>
                <a:cxn ang="T14">
                  <a:pos x="T8" y="T9"/>
                </a:cxn>
              </a:cxnLst>
              <a:rect l="T15" t="T16" r="T17" b="T18"/>
              <a:pathLst>
                <a:path w="27" h="28">
                  <a:moveTo>
                    <a:pt x="0" y="5"/>
                  </a:moveTo>
                  <a:lnTo>
                    <a:pt x="22" y="0"/>
                  </a:lnTo>
                  <a:lnTo>
                    <a:pt x="27" y="22"/>
                  </a:lnTo>
                  <a:lnTo>
                    <a:pt x="5" y="28"/>
                  </a:lnTo>
                  <a:lnTo>
                    <a:pt x="0" y="5"/>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09" name="Rectangle 284">
              <a:extLst>
                <a:ext uri="{FF2B5EF4-FFF2-40B4-BE49-F238E27FC236}">
                  <a16:creationId xmlns:a16="http://schemas.microsoft.com/office/drawing/2014/main" id="{A49BFC9E-6D6A-CF38-B542-24AFB7F64B6E}"/>
                </a:ext>
              </a:extLst>
            </p:cNvPr>
            <p:cNvSpPr>
              <a:spLocks noChangeArrowheads="1"/>
            </p:cNvSpPr>
            <p:nvPr/>
          </p:nvSpPr>
          <p:spPr bwMode="auto">
            <a:xfrm>
              <a:off x="3774" y="2270"/>
              <a:ext cx="5"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9010" name="Freeform 285">
              <a:extLst>
                <a:ext uri="{FF2B5EF4-FFF2-40B4-BE49-F238E27FC236}">
                  <a16:creationId xmlns:a16="http://schemas.microsoft.com/office/drawing/2014/main" id="{E31C9471-3C60-4635-5B90-39EEB7C2BC66}"/>
                </a:ext>
              </a:extLst>
            </p:cNvPr>
            <p:cNvSpPr>
              <a:spLocks/>
            </p:cNvSpPr>
            <p:nvPr/>
          </p:nvSpPr>
          <p:spPr bwMode="auto">
            <a:xfrm>
              <a:off x="3774" y="2259"/>
              <a:ext cx="49" cy="34"/>
            </a:xfrm>
            <a:custGeom>
              <a:avLst/>
              <a:gdLst>
                <a:gd name="T0" fmla="*/ 0 w 49"/>
                <a:gd name="T1" fmla="*/ 11 h 34"/>
                <a:gd name="T2" fmla="*/ 44 w 49"/>
                <a:gd name="T3" fmla="*/ 0 h 34"/>
                <a:gd name="T4" fmla="*/ 49 w 49"/>
                <a:gd name="T5" fmla="*/ 28 h 34"/>
                <a:gd name="T6" fmla="*/ 5 w 49"/>
                <a:gd name="T7" fmla="*/ 34 h 34"/>
                <a:gd name="T8" fmla="*/ 0 w 49"/>
                <a:gd name="T9" fmla="*/ 11 h 34"/>
                <a:gd name="T10" fmla="*/ 0 60000 65536"/>
                <a:gd name="T11" fmla="*/ 0 60000 65536"/>
                <a:gd name="T12" fmla="*/ 0 60000 65536"/>
                <a:gd name="T13" fmla="*/ 0 60000 65536"/>
                <a:gd name="T14" fmla="*/ 0 60000 65536"/>
                <a:gd name="T15" fmla="*/ 0 w 49"/>
                <a:gd name="T16" fmla="*/ 0 h 34"/>
                <a:gd name="T17" fmla="*/ 49 w 49"/>
                <a:gd name="T18" fmla="*/ 34 h 34"/>
              </a:gdLst>
              <a:ahLst/>
              <a:cxnLst>
                <a:cxn ang="T10">
                  <a:pos x="T0" y="T1"/>
                </a:cxn>
                <a:cxn ang="T11">
                  <a:pos x="T2" y="T3"/>
                </a:cxn>
                <a:cxn ang="T12">
                  <a:pos x="T4" y="T5"/>
                </a:cxn>
                <a:cxn ang="T13">
                  <a:pos x="T6" y="T7"/>
                </a:cxn>
                <a:cxn ang="T14">
                  <a:pos x="T8" y="T9"/>
                </a:cxn>
              </a:cxnLst>
              <a:rect l="T15" t="T16" r="T17" b="T18"/>
              <a:pathLst>
                <a:path w="49" h="34">
                  <a:moveTo>
                    <a:pt x="0" y="11"/>
                  </a:moveTo>
                  <a:lnTo>
                    <a:pt x="44" y="0"/>
                  </a:lnTo>
                  <a:lnTo>
                    <a:pt x="49" y="28"/>
                  </a:lnTo>
                  <a:lnTo>
                    <a:pt x="5" y="34"/>
                  </a:lnTo>
                  <a:lnTo>
                    <a:pt x="0" y="11"/>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11" name="Rectangle 286">
              <a:extLst>
                <a:ext uri="{FF2B5EF4-FFF2-40B4-BE49-F238E27FC236}">
                  <a16:creationId xmlns:a16="http://schemas.microsoft.com/office/drawing/2014/main" id="{52608449-2DAC-78F0-2E3F-3E6E822CCC83}"/>
                </a:ext>
              </a:extLst>
            </p:cNvPr>
            <p:cNvSpPr>
              <a:spLocks noChangeArrowheads="1"/>
            </p:cNvSpPr>
            <p:nvPr/>
          </p:nvSpPr>
          <p:spPr bwMode="auto">
            <a:xfrm>
              <a:off x="3910" y="2247"/>
              <a:ext cx="1"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9012" name="Freeform 287">
              <a:extLst>
                <a:ext uri="{FF2B5EF4-FFF2-40B4-BE49-F238E27FC236}">
                  <a16:creationId xmlns:a16="http://schemas.microsoft.com/office/drawing/2014/main" id="{91D78F37-7A6B-2D8D-A158-0ED05E6D0A94}"/>
                </a:ext>
              </a:extLst>
            </p:cNvPr>
            <p:cNvSpPr>
              <a:spLocks/>
            </p:cNvSpPr>
            <p:nvPr/>
          </p:nvSpPr>
          <p:spPr bwMode="auto">
            <a:xfrm>
              <a:off x="3910" y="2242"/>
              <a:ext cx="44" cy="28"/>
            </a:xfrm>
            <a:custGeom>
              <a:avLst/>
              <a:gdLst>
                <a:gd name="T0" fmla="*/ 0 w 44"/>
                <a:gd name="T1" fmla="*/ 5 h 28"/>
                <a:gd name="T2" fmla="*/ 39 w 44"/>
                <a:gd name="T3" fmla="*/ 0 h 28"/>
                <a:gd name="T4" fmla="*/ 44 w 44"/>
                <a:gd name="T5" fmla="*/ 22 h 28"/>
                <a:gd name="T6" fmla="*/ 6 w 44"/>
                <a:gd name="T7" fmla="*/ 28 h 28"/>
                <a:gd name="T8" fmla="*/ 0 w 44"/>
                <a:gd name="T9" fmla="*/ 5 h 28"/>
                <a:gd name="T10" fmla="*/ 0 60000 65536"/>
                <a:gd name="T11" fmla="*/ 0 60000 65536"/>
                <a:gd name="T12" fmla="*/ 0 60000 65536"/>
                <a:gd name="T13" fmla="*/ 0 60000 65536"/>
                <a:gd name="T14" fmla="*/ 0 60000 65536"/>
                <a:gd name="T15" fmla="*/ 0 w 44"/>
                <a:gd name="T16" fmla="*/ 0 h 28"/>
                <a:gd name="T17" fmla="*/ 44 w 44"/>
                <a:gd name="T18" fmla="*/ 28 h 28"/>
              </a:gdLst>
              <a:ahLst/>
              <a:cxnLst>
                <a:cxn ang="T10">
                  <a:pos x="T0" y="T1"/>
                </a:cxn>
                <a:cxn ang="T11">
                  <a:pos x="T2" y="T3"/>
                </a:cxn>
                <a:cxn ang="T12">
                  <a:pos x="T4" y="T5"/>
                </a:cxn>
                <a:cxn ang="T13">
                  <a:pos x="T6" y="T7"/>
                </a:cxn>
                <a:cxn ang="T14">
                  <a:pos x="T8" y="T9"/>
                </a:cxn>
              </a:cxnLst>
              <a:rect l="T15" t="T16" r="T17" b="T18"/>
              <a:pathLst>
                <a:path w="44" h="28">
                  <a:moveTo>
                    <a:pt x="0" y="5"/>
                  </a:moveTo>
                  <a:lnTo>
                    <a:pt x="39" y="0"/>
                  </a:lnTo>
                  <a:lnTo>
                    <a:pt x="44" y="22"/>
                  </a:lnTo>
                  <a:lnTo>
                    <a:pt x="6" y="28"/>
                  </a:lnTo>
                  <a:lnTo>
                    <a:pt x="0" y="5"/>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13" name="Freeform 288">
              <a:extLst>
                <a:ext uri="{FF2B5EF4-FFF2-40B4-BE49-F238E27FC236}">
                  <a16:creationId xmlns:a16="http://schemas.microsoft.com/office/drawing/2014/main" id="{0EF0927D-0676-6B25-DA80-DDCE469323A5}"/>
                </a:ext>
              </a:extLst>
            </p:cNvPr>
            <p:cNvSpPr>
              <a:spLocks/>
            </p:cNvSpPr>
            <p:nvPr/>
          </p:nvSpPr>
          <p:spPr bwMode="auto">
            <a:xfrm>
              <a:off x="3998" y="2219"/>
              <a:ext cx="49" cy="34"/>
            </a:xfrm>
            <a:custGeom>
              <a:avLst/>
              <a:gdLst>
                <a:gd name="T0" fmla="*/ 0 w 49"/>
                <a:gd name="T1" fmla="*/ 11 h 34"/>
                <a:gd name="T2" fmla="*/ 43 w 49"/>
                <a:gd name="T3" fmla="*/ 0 h 34"/>
                <a:gd name="T4" fmla="*/ 49 w 49"/>
                <a:gd name="T5" fmla="*/ 23 h 34"/>
                <a:gd name="T6" fmla="*/ 5 w 49"/>
                <a:gd name="T7" fmla="*/ 34 h 34"/>
                <a:gd name="T8" fmla="*/ 0 w 49"/>
                <a:gd name="T9" fmla="*/ 11 h 34"/>
                <a:gd name="T10" fmla="*/ 0 60000 65536"/>
                <a:gd name="T11" fmla="*/ 0 60000 65536"/>
                <a:gd name="T12" fmla="*/ 0 60000 65536"/>
                <a:gd name="T13" fmla="*/ 0 60000 65536"/>
                <a:gd name="T14" fmla="*/ 0 60000 65536"/>
                <a:gd name="T15" fmla="*/ 0 w 49"/>
                <a:gd name="T16" fmla="*/ 0 h 34"/>
                <a:gd name="T17" fmla="*/ 49 w 49"/>
                <a:gd name="T18" fmla="*/ 34 h 34"/>
              </a:gdLst>
              <a:ahLst/>
              <a:cxnLst>
                <a:cxn ang="T10">
                  <a:pos x="T0" y="T1"/>
                </a:cxn>
                <a:cxn ang="T11">
                  <a:pos x="T2" y="T3"/>
                </a:cxn>
                <a:cxn ang="T12">
                  <a:pos x="T4" y="T5"/>
                </a:cxn>
                <a:cxn ang="T13">
                  <a:pos x="T6" y="T7"/>
                </a:cxn>
                <a:cxn ang="T14">
                  <a:pos x="T8" y="T9"/>
                </a:cxn>
              </a:cxnLst>
              <a:rect l="T15" t="T16" r="T17" b="T18"/>
              <a:pathLst>
                <a:path w="49" h="34">
                  <a:moveTo>
                    <a:pt x="0" y="11"/>
                  </a:moveTo>
                  <a:lnTo>
                    <a:pt x="43" y="0"/>
                  </a:lnTo>
                  <a:lnTo>
                    <a:pt x="49" y="23"/>
                  </a:lnTo>
                  <a:lnTo>
                    <a:pt x="5" y="34"/>
                  </a:lnTo>
                  <a:lnTo>
                    <a:pt x="0" y="11"/>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14" name="Freeform 289">
              <a:extLst>
                <a:ext uri="{FF2B5EF4-FFF2-40B4-BE49-F238E27FC236}">
                  <a16:creationId xmlns:a16="http://schemas.microsoft.com/office/drawing/2014/main" id="{916CF463-E3C9-AF1C-A3C3-A476DD01752A}"/>
                </a:ext>
              </a:extLst>
            </p:cNvPr>
            <p:cNvSpPr>
              <a:spLocks/>
            </p:cNvSpPr>
            <p:nvPr/>
          </p:nvSpPr>
          <p:spPr bwMode="auto">
            <a:xfrm>
              <a:off x="4123" y="2191"/>
              <a:ext cx="11" cy="22"/>
            </a:xfrm>
            <a:custGeom>
              <a:avLst/>
              <a:gdLst>
                <a:gd name="T0" fmla="*/ 0 w 11"/>
                <a:gd name="T1" fmla="*/ 0 h 22"/>
                <a:gd name="T2" fmla="*/ 6 w 11"/>
                <a:gd name="T3" fmla="*/ 0 h 22"/>
                <a:gd name="T4" fmla="*/ 11 w 11"/>
                <a:gd name="T5" fmla="*/ 22 h 22"/>
                <a:gd name="T6" fmla="*/ 6 w 11"/>
                <a:gd name="T7" fmla="*/ 22 h 22"/>
                <a:gd name="T8" fmla="*/ 0 w 11"/>
                <a:gd name="T9" fmla="*/ 0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0" y="0"/>
                  </a:moveTo>
                  <a:lnTo>
                    <a:pt x="6" y="0"/>
                  </a:lnTo>
                  <a:lnTo>
                    <a:pt x="11" y="22"/>
                  </a:lnTo>
                  <a:lnTo>
                    <a:pt x="6" y="22"/>
                  </a:lnTo>
                  <a:lnTo>
                    <a:pt x="0" y="0"/>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15" name="Freeform 290">
              <a:extLst>
                <a:ext uri="{FF2B5EF4-FFF2-40B4-BE49-F238E27FC236}">
                  <a16:creationId xmlns:a16="http://schemas.microsoft.com/office/drawing/2014/main" id="{03839284-CD04-07FC-BAEE-6DF434032D0C}"/>
                </a:ext>
              </a:extLst>
            </p:cNvPr>
            <p:cNvSpPr>
              <a:spLocks/>
            </p:cNvSpPr>
            <p:nvPr/>
          </p:nvSpPr>
          <p:spPr bwMode="auto">
            <a:xfrm>
              <a:off x="4129" y="2179"/>
              <a:ext cx="43" cy="34"/>
            </a:xfrm>
            <a:custGeom>
              <a:avLst/>
              <a:gdLst>
                <a:gd name="T0" fmla="*/ 0 w 43"/>
                <a:gd name="T1" fmla="*/ 12 h 34"/>
                <a:gd name="T2" fmla="*/ 38 w 43"/>
                <a:gd name="T3" fmla="*/ 0 h 34"/>
                <a:gd name="T4" fmla="*/ 43 w 43"/>
                <a:gd name="T5" fmla="*/ 23 h 34"/>
                <a:gd name="T6" fmla="*/ 5 w 43"/>
                <a:gd name="T7" fmla="*/ 34 h 34"/>
                <a:gd name="T8" fmla="*/ 0 w 43"/>
                <a:gd name="T9" fmla="*/ 12 h 34"/>
                <a:gd name="T10" fmla="*/ 0 60000 65536"/>
                <a:gd name="T11" fmla="*/ 0 60000 65536"/>
                <a:gd name="T12" fmla="*/ 0 60000 65536"/>
                <a:gd name="T13" fmla="*/ 0 60000 65536"/>
                <a:gd name="T14" fmla="*/ 0 60000 65536"/>
                <a:gd name="T15" fmla="*/ 0 w 43"/>
                <a:gd name="T16" fmla="*/ 0 h 34"/>
                <a:gd name="T17" fmla="*/ 43 w 43"/>
                <a:gd name="T18" fmla="*/ 34 h 34"/>
              </a:gdLst>
              <a:ahLst/>
              <a:cxnLst>
                <a:cxn ang="T10">
                  <a:pos x="T0" y="T1"/>
                </a:cxn>
                <a:cxn ang="T11">
                  <a:pos x="T2" y="T3"/>
                </a:cxn>
                <a:cxn ang="T12">
                  <a:pos x="T4" y="T5"/>
                </a:cxn>
                <a:cxn ang="T13">
                  <a:pos x="T6" y="T7"/>
                </a:cxn>
                <a:cxn ang="T14">
                  <a:pos x="T8" y="T9"/>
                </a:cxn>
              </a:cxnLst>
              <a:rect l="T15" t="T16" r="T17" b="T18"/>
              <a:pathLst>
                <a:path w="43" h="34">
                  <a:moveTo>
                    <a:pt x="0" y="12"/>
                  </a:moveTo>
                  <a:lnTo>
                    <a:pt x="38" y="0"/>
                  </a:lnTo>
                  <a:lnTo>
                    <a:pt x="43" y="23"/>
                  </a:lnTo>
                  <a:lnTo>
                    <a:pt x="5" y="34"/>
                  </a:lnTo>
                  <a:lnTo>
                    <a:pt x="0" y="12"/>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16" name="Freeform 291">
              <a:extLst>
                <a:ext uri="{FF2B5EF4-FFF2-40B4-BE49-F238E27FC236}">
                  <a16:creationId xmlns:a16="http://schemas.microsoft.com/office/drawing/2014/main" id="{6241DF4E-F0BD-F127-83E4-E90FACD0BA19}"/>
                </a:ext>
              </a:extLst>
            </p:cNvPr>
            <p:cNvSpPr>
              <a:spLocks/>
            </p:cNvSpPr>
            <p:nvPr/>
          </p:nvSpPr>
          <p:spPr bwMode="auto">
            <a:xfrm>
              <a:off x="4254" y="2151"/>
              <a:ext cx="11" cy="22"/>
            </a:xfrm>
            <a:custGeom>
              <a:avLst/>
              <a:gdLst>
                <a:gd name="T0" fmla="*/ 0 w 11"/>
                <a:gd name="T1" fmla="*/ 0 h 22"/>
                <a:gd name="T2" fmla="*/ 6 w 11"/>
                <a:gd name="T3" fmla="*/ 0 h 22"/>
                <a:gd name="T4" fmla="*/ 11 w 11"/>
                <a:gd name="T5" fmla="*/ 22 h 22"/>
                <a:gd name="T6" fmla="*/ 6 w 11"/>
                <a:gd name="T7" fmla="*/ 22 h 22"/>
                <a:gd name="T8" fmla="*/ 0 w 11"/>
                <a:gd name="T9" fmla="*/ 0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0" y="0"/>
                  </a:moveTo>
                  <a:lnTo>
                    <a:pt x="6" y="0"/>
                  </a:lnTo>
                  <a:lnTo>
                    <a:pt x="11" y="22"/>
                  </a:lnTo>
                  <a:lnTo>
                    <a:pt x="6" y="22"/>
                  </a:lnTo>
                  <a:lnTo>
                    <a:pt x="0" y="0"/>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17" name="Freeform 292">
              <a:extLst>
                <a:ext uri="{FF2B5EF4-FFF2-40B4-BE49-F238E27FC236}">
                  <a16:creationId xmlns:a16="http://schemas.microsoft.com/office/drawing/2014/main" id="{31DB0080-1E3A-7068-E023-9E22B090903B}"/>
                </a:ext>
              </a:extLst>
            </p:cNvPr>
            <p:cNvSpPr>
              <a:spLocks/>
            </p:cNvSpPr>
            <p:nvPr/>
          </p:nvSpPr>
          <p:spPr bwMode="auto">
            <a:xfrm>
              <a:off x="4260" y="2139"/>
              <a:ext cx="43" cy="34"/>
            </a:xfrm>
            <a:custGeom>
              <a:avLst/>
              <a:gdLst>
                <a:gd name="T0" fmla="*/ 0 w 43"/>
                <a:gd name="T1" fmla="*/ 12 h 34"/>
                <a:gd name="T2" fmla="*/ 38 w 43"/>
                <a:gd name="T3" fmla="*/ 0 h 34"/>
                <a:gd name="T4" fmla="*/ 43 w 43"/>
                <a:gd name="T5" fmla="*/ 23 h 34"/>
                <a:gd name="T6" fmla="*/ 5 w 43"/>
                <a:gd name="T7" fmla="*/ 34 h 34"/>
                <a:gd name="T8" fmla="*/ 0 w 43"/>
                <a:gd name="T9" fmla="*/ 12 h 34"/>
                <a:gd name="T10" fmla="*/ 0 60000 65536"/>
                <a:gd name="T11" fmla="*/ 0 60000 65536"/>
                <a:gd name="T12" fmla="*/ 0 60000 65536"/>
                <a:gd name="T13" fmla="*/ 0 60000 65536"/>
                <a:gd name="T14" fmla="*/ 0 60000 65536"/>
                <a:gd name="T15" fmla="*/ 0 w 43"/>
                <a:gd name="T16" fmla="*/ 0 h 34"/>
                <a:gd name="T17" fmla="*/ 43 w 43"/>
                <a:gd name="T18" fmla="*/ 34 h 34"/>
              </a:gdLst>
              <a:ahLst/>
              <a:cxnLst>
                <a:cxn ang="T10">
                  <a:pos x="T0" y="T1"/>
                </a:cxn>
                <a:cxn ang="T11">
                  <a:pos x="T2" y="T3"/>
                </a:cxn>
                <a:cxn ang="T12">
                  <a:pos x="T4" y="T5"/>
                </a:cxn>
                <a:cxn ang="T13">
                  <a:pos x="T6" y="T7"/>
                </a:cxn>
                <a:cxn ang="T14">
                  <a:pos x="T8" y="T9"/>
                </a:cxn>
              </a:cxnLst>
              <a:rect l="T15" t="T16" r="T17" b="T18"/>
              <a:pathLst>
                <a:path w="43" h="34">
                  <a:moveTo>
                    <a:pt x="0" y="12"/>
                  </a:moveTo>
                  <a:lnTo>
                    <a:pt x="38" y="0"/>
                  </a:lnTo>
                  <a:lnTo>
                    <a:pt x="43" y="23"/>
                  </a:lnTo>
                  <a:lnTo>
                    <a:pt x="5" y="34"/>
                  </a:lnTo>
                  <a:lnTo>
                    <a:pt x="0" y="12"/>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18" name="Freeform 293">
              <a:extLst>
                <a:ext uri="{FF2B5EF4-FFF2-40B4-BE49-F238E27FC236}">
                  <a16:creationId xmlns:a16="http://schemas.microsoft.com/office/drawing/2014/main" id="{E26986DC-E526-9BF2-4582-AB183B5CB6B1}"/>
                </a:ext>
              </a:extLst>
            </p:cNvPr>
            <p:cNvSpPr>
              <a:spLocks/>
            </p:cNvSpPr>
            <p:nvPr/>
          </p:nvSpPr>
          <p:spPr bwMode="auto">
            <a:xfrm>
              <a:off x="4352" y="2122"/>
              <a:ext cx="44" cy="29"/>
            </a:xfrm>
            <a:custGeom>
              <a:avLst/>
              <a:gdLst>
                <a:gd name="T0" fmla="*/ 0 w 44"/>
                <a:gd name="T1" fmla="*/ 6 h 29"/>
                <a:gd name="T2" fmla="*/ 44 w 44"/>
                <a:gd name="T3" fmla="*/ 0 h 29"/>
                <a:gd name="T4" fmla="*/ 44 w 44"/>
                <a:gd name="T5" fmla="*/ 23 h 29"/>
                <a:gd name="T6" fmla="*/ 0 w 44"/>
                <a:gd name="T7" fmla="*/ 29 h 29"/>
                <a:gd name="T8" fmla="*/ 0 w 44"/>
                <a:gd name="T9" fmla="*/ 6 h 29"/>
                <a:gd name="T10" fmla="*/ 0 60000 65536"/>
                <a:gd name="T11" fmla="*/ 0 60000 65536"/>
                <a:gd name="T12" fmla="*/ 0 60000 65536"/>
                <a:gd name="T13" fmla="*/ 0 60000 65536"/>
                <a:gd name="T14" fmla="*/ 0 60000 65536"/>
                <a:gd name="T15" fmla="*/ 0 w 44"/>
                <a:gd name="T16" fmla="*/ 0 h 29"/>
                <a:gd name="T17" fmla="*/ 44 w 44"/>
                <a:gd name="T18" fmla="*/ 29 h 29"/>
              </a:gdLst>
              <a:ahLst/>
              <a:cxnLst>
                <a:cxn ang="T10">
                  <a:pos x="T0" y="T1"/>
                </a:cxn>
                <a:cxn ang="T11">
                  <a:pos x="T2" y="T3"/>
                </a:cxn>
                <a:cxn ang="T12">
                  <a:pos x="T4" y="T5"/>
                </a:cxn>
                <a:cxn ang="T13">
                  <a:pos x="T6" y="T7"/>
                </a:cxn>
                <a:cxn ang="T14">
                  <a:pos x="T8" y="T9"/>
                </a:cxn>
              </a:cxnLst>
              <a:rect l="T15" t="T16" r="T17" b="T18"/>
              <a:pathLst>
                <a:path w="44" h="29">
                  <a:moveTo>
                    <a:pt x="0" y="6"/>
                  </a:moveTo>
                  <a:lnTo>
                    <a:pt x="44" y="0"/>
                  </a:lnTo>
                  <a:lnTo>
                    <a:pt x="44" y="23"/>
                  </a:lnTo>
                  <a:lnTo>
                    <a:pt x="0" y="29"/>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19" name="Freeform 294">
              <a:extLst>
                <a:ext uri="{FF2B5EF4-FFF2-40B4-BE49-F238E27FC236}">
                  <a16:creationId xmlns:a16="http://schemas.microsoft.com/office/drawing/2014/main" id="{D2256EFD-C370-1653-CE69-04CD3E306C8C}"/>
                </a:ext>
              </a:extLst>
            </p:cNvPr>
            <p:cNvSpPr>
              <a:spLocks/>
            </p:cNvSpPr>
            <p:nvPr/>
          </p:nvSpPr>
          <p:spPr bwMode="auto">
            <a:xfrm>
              <a:off x="4483" y="2111"/>
              <a:ext cx="44" cy="28"/>
            </a:xfrm>
            <a:custGeom>
              <a:avLst/>
              <a:gdLst>
                <a:gd name="T0" fmla="*/ 0 w 44"/>
                <a:gd name="T1" fmla="*/ 6 h 28"/>
                <a:gd name="T2" fmla="*/ 44 w 44"/>
                <a:gd name="T3" fmla="*/ 0 h 28"/>
                <a:gd name="T4" fmla="*/ 44 w 44"/>
                <a:gd name="T5" fmla="*/ 23 h 28"/>
                <a:gd name="T6" fmla="*/ 6 w 44"/>
                <a:gd name="T7" fmla="*/ 28 h 28"/>
                <a:gd name="T8" fmla="*/ 0 w 44"/>
                <a:gd name="T9" fmla="*/ 6 h 28"/>
                <a:gd name="T10" fmla="*/ 0 60000 65536"/>
                <a:gd name="T11" fmla="*/ 0 60000 65536"/>
                <a:gd name="T12" fmla="*/ 0 60000 65536"/>
                <a:gd name="T13" fmla="*/ 0 60000 65536"/>
                <a:gd name="T14" fmla="*/ 0 60000 65536"/>
                <a:gd name="T15" fmla="*/ 0 w 44"/>
                <a:gd name="T16" fmla="*/ 0 h 28"/>
                <a:gd name="T17" fmla="*/ 44 w 44"/>
                <a:gd name="T18" fmla="*/ 28 h 28"/>
              </a:gdLst>
              <a:ahLst/>
              <a:cxnLst>
                <a:cxn ang="T10">
                  <a:pos x="T0" y="T1"/>
                </a:cxn>
                <a:cxn ang="T11">
                  <a:pos x="T2" y="T3"/>
                </a:cxn>
                <a:cxn ang="T12">
                  <a:pos x="T4" y="T5"/>
                </a:cxn>
                <a:cxn ang="T13">
                  <a:pos x="T6" y="T7"/>
                </a:cxn>
                <a:cxn ang="T14">
                  <a:pos x="T8" y="T9"/>
                </a:cxn>
              </a:cxnLst>
              <a:rect l="T15" t="T16" r="T17" b="T18"/>
              <a:pathLst>
                <a:path w="44" h="28">
                  <a:moveTo>
                    <a:pt x="0" y="6"/>
                  </a:moveTo>
                  <a:lnTo>
                    <a:pt x="44" y="0"/>
                  </a:lnTo>
                  <a:lnTo>
                    <a:pt x="44" y="23"/>
                  </a:lnTo>
                  <a:lnTo>
                    <a:pt x="6" y="28"/>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20" name="Rectangle 295">
              <a:extLst>
                <a:ext uri="{FF2B5EF4-FFF2-40B4-BE49-F238E27FC236}">
                  <a16:creationId xmlns:a16="http://schemas.microsoft.com/office/drawing/2014/main" id="{64539CA0-9A6D-E305-D6CB-1AF4DD148945}"/>
                </a:ext>
              </a:extLst>
            </p:cNvPr>
            <p:cNvSpPr>
              <a:spLocks noChangeArrowheads="1"/>
            </p:cNvSpPr>
            <p:nvPr/>
          </p:nvSpPr>
          <p:spPr bwMode="auto">
            <a:xfrm>
              <a:off x="4527" y="2111"/>
              <a:ext cx="5"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9021" name="Freeform 296">
              <a:extLst>
                <a:ext uri="{FF2B5EF4-FFF2-40B4-BE49-F238E27FC236}">
                  <a16:creationId xmlns:a16="http://schemas.microsoft.com/office/drawing/2014/main" id="{E93185CB-E4DC-B6FE-88CB-9334AF7C8D33}"/>
                </a:ext>
              </a:extLst>
            </p:cNvPr>
            <p:cNvSpPr>
              <a:spLocks/>
            </p:cNvSpPr>
            <p:nvPr/>
          </p:nvSpPr>
          <p:spPr bwMode="auto">
            <a:xfrm>
              <a:off x="4620" y="2105"/>
              <a:ext cx="43" cy="23"/>
            </a:xfrm>
            <a:custGeom>
              <a:avLst/>
              <a:gdLst>
                <a:gd name="T0" fmla="*/ 0 w 43"/>
                <a:gd name="T1" fmla="*/ 0 h 23"/>
                <a:gd name="T2" fmla="*/ 38 w 43"/>
                <a:gd name="T3" fmla="*/ 0 h 23"/>
                <a:gd name="T4" fmla="*/ 43 w 43"/>
                <a:gd name="T5" fmla="*/ 23 h 23"/>
                <a:gd name="T6" fmla="*/ 0 w 43"/>
                <a:gd name="T7" fmla="*/ 23 h 23"/>
                <a:gd name="T8" fmla="*/ 0 w 43"/>
                <a:gd name="T9" fmla="*/ 0 h 23"/>
                <a:gd name="T10" fmla="*/ 0 60000 65536"/>
                <a:gd name="T11" fmla="*/ 0 60000 65536"/>
                <a:gd name="T12" fmla="*/ 0 60000 65536"/>
                <a:gd name="T13" fmla="*/ 0 60000 65536"/>
                <a:gd name="T14" fmla="*/ 0 60000 65536"/>
                <a:gd name="T15" fmla="*/ 0 w 43"/>
                <a:gd name="T16" fmla="*/ 0 h 23"/>
                <a:gd name="T17" fmla="*/ 43 w 43"/>
                <a:gd name="T18" fmla="*/ 23 h 23"/>
              </a:gdLst>
              <a:ahLst/>
              <a:cxnLst>
                <a:cxn ang="T10">
                  <a:pos x="T0" y="T1"/>
                </a:cxn>
                <a:cxn ang="T11">
                  <a:pos x="T2" y="T3"/>
                </a:cxn>
                <a:cxn ang="T12">
                  <a:pos x="T4" y="T5"/>
                </a:cxn>
                <a:cxn ang="T13">
                  <a:pos x="T6" y="T7"/>
                </a:cxn>
                <a:cxn ang="T14">
                  <a:pos x="T8" y="T9"/>
                </a:cxn>
              </a:cxnLst>
              <a:rect l="T15" t="T16" r="T17" b="T18"/>
              <a:pathLst>
                <a:path w="43" h="23">
                  <a:moveTo>
                    <a:pt x="0" y="0"/>
                  </a:moveTo>
                  <a:lnTo>
                    <a:pt x="38" y="0"/>
                  </a:lnTo>
                  <a:lnTo>
                    <a:pt x="43" y="23"/>
                  </a:lnTo>
                  <a:lnTo>
                    <a:pt x="0" y="23"/>
                  </a:lnTo>
                  <a:lnTo>
                    <a:pt x="0" y="0"/>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22" name="Rectangle 297">
              <a:extLst>
                <a:ext uri="{FF2B5EF4-FFF2-40B4-BE49-F238E27FC236}">
                  <a16:creationId xmlns:a16="http://schemas.microsoft.com/office/drawing/2014/main" id="{7EEFCBF0-9073-93D2-8D0E-165F87CE15F9}"/>
                </a:ext>
              </a:extLst>
            </p:cNvPr>
            <p:cNvSpPr>
              <a:spLocks noChangeArrowheads="1"/>
            </p:cNvSpPr>
            <p:nvPr/>
          </p:nvSpPr>
          <p:spPr bwMode="auto">
            <a:xfrm>
              <a:off x="4658" y="2105"/>
              <a:ext cx="5"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9023" name="Freeform 298">
              <a:extLst>
                <a:ext uri="{FF2B5EF4-FFF2-40B4-BE49-F238E27FC236}">
                  <a16:creationId xmlns:a16="http://schemas.microsoft.com/office/drawing/2014/main" id="{621711FB-A6AB-9A8F-54EC-5658BACC50EA}"/>
                </a:ext>
              </a:extLst>
            </p:cNvPr>
            <p:cNvSpPr>
              <a:spLocks/>
            </p:cNvSpPr>
            <p:nvPr/>
          </p:nvSpPr>
          <p:spPr bwMode="auto">
            <a:xfrm>
              <a:off x="4702" y="2088"/>
              <a:ext cx="49" cy="34"/>
            </a:xfrm>
            <a:custGeom>
              <a:avLst/>
              <a:gdLst>
                <a:gd name="T0" fmla="*/ 0 w 49"/>
                <a:gd name="T1" fmla="*/ 12 h 34"/>
                <a:gd name="T2" fmla="*/ 43 w 49"/>
                <a:gd name="T3" fmla="*/ 0 h 34"/>
                <a:gd name="T4" fmla="*/ 49 w 49"/>
                <a:gd name="T5" fmla="*/ 23 h 34"/>
                <a:gd name="T6" fmla="*/ 5 w 49"/>
                <a:gd name="T7" fmla="*/ 34 h 34"/>
                <a:gd name="T8" fmla="*/ 0 w 49"/>
                <a:gd name="T9" fmla="*/ 12 h 34"/>
                <a:gd name="T10" fmla="*/ 0 60000 65536"/>
                <a:gd name="T11" fmla="*/ 0 60000 65536"/>
                <a:gd name="T12" fmla="*/ 0 60000 65536"/>
                <a:gd name="T13" fmla="*/ 0 60000 65536"/>
                <a:gd name="T14" fmla="*/ 0 60000 65536"/>
                <a:gd name="T15" fmla="*/ 0 w 49"/>
                <a:gd name="T16" fmla="*/ 0 h 34"/>
                <a:gd name="T17" fmla="*/ 49 w 49"/>
                <a:gd name="T18" fmla="*/ 34 h 34"/>
              </a:gdLst>
              <a:ahLst/>
              <a:cxnLst>
                <a:cxn ang="T10">
                  <a:pos x="T0" y="T1"/>
                </a:cxn>
                <a:cxn ang="T11">
                  <a:pos x="T2" y="T3"/>
                </a:cxn>
                <a:cxn ang="T12">
                  <a:pos x="T4" y="T5"/>
                </a:cxn>
                <a:cxn ang="T13">
                  <a:pos x="T6" y="T7"/>
                </a:cxn>
                <a:cxn ang="T14">
                  <a:pos x="T8" y="T9"/>
                </a:cxn>
              </a:cxnLst>
              <a:rect l="T15" t="T16" r="T17" b="T18"/>
              <a:pathLst>
                <a:path w="49" h="34">
                  <a:moveTo>
                    <a:pt x="0" y="12"/>
                  </a:moveTo>
                  <a:lnTo>
                    <a:pt x="43" y="0"/>
                  </a:lnTo>
                  <a:lnTo>
                    <a:pt x="49" y="23"/>
                  </a:lnTo>
                  <a:lnTo>
                    <a:pt x="5" y="34"/>
                  </a:lnTo>
                  <a:lnTo>
                    <a:pt x="0" y="12"/>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24" name="Freeform 299">
              <a:extLst>
                <a:ext uri="{FF2B5EF4-FFF2-40B4-BE49-F238E27FC236}">
                  <a16:creationId xmlns:a16="http://schemas.microsoft.com/office/drawing/2014/main" id="{9164D72D-3F1A-5C0A-4C88-434F2E000BBD}"/>
                </a:ext>
              </a:extLst>
            </p:cNvPr>
            <p:cNvSpPr>
              <a:spLocks/>
            </p:cNvSpPr>
            <p:nvPr/>
          </p:nvSpPr>
          <p:spPr bwMode="auto">
            <a:xfrm>
              <a:off x="4832" y="2060"/>
              <a:ext cx="50" cy="34"/>
            </a:xfrm>
            <a:custGeom>
              <a:avLst/>
              <a:gdLst>
                <a:gd name="T0" fmla="*/ 0 w 50"/>
                <a:gd name="T1" fmla="*/ 11 h 34"/>
                <a:gd name="T2" fmla="*/ 44 w 50"/>
                <a:gd name="T3" fmla="*/ 0 h 34"/>
                <a:gd name="T4" fmla="*/ 50 w 50"/>
                <a:gd name="T5" fmla="*/ 23 h 34"/>
                <a:gd name="T6" fmla="*/ 6 w 50"/>
                <a:gd name="T7" fmla="*/ 34 h 34"/>
                <a:gd name="T8" fmla="*/ 0 w 50"/>
                <a:gd name="T9" fmla="*/ 11 h 34"/>
                <a:gd name="T10" fmla="*/ 0 60000 65536"/>
                <a:gd name="T11" fmla="*/ 0 60000 65536"/>
                <a:gd name="T12" fmla="*/ 0 60000 65536"/>
                <a:gd name="T13" fmla="*/ 0 60000 65536"/>
                <a:gd name="T14" fmla="*/ 0 60000 65536"/>
                <a:gd name="T15" fmla="*/ 0 w 50"/>
                <a:gd name="T16" fmla="*/ 0 h 34"/>
                <a:gd name="T17" fmla="*/ 50 w 50"/>
                <a:gd name="T18" fmla="*/ 34 h 34"/>
              </a:gdLst>
              <a:ahLst/>
              <a:cxnLst>
                <a:cxn ang="T10">
                  <a:pos x="T0" y="T1"/>
                </a:cxn>
                <a:cxn ang="T11">
                  <a:pos x="T2" y="T3"/>
                </a:cxn>
                <a:cxn ang="T12">
                  <a:pos x="T4" y="T5"/>
                </a:cxn>
                <a:cxn ang="T13">
                  <a:pos x="T6" y="T7"/>
                </a:cxn>
                <a:cxn ang="T14">
                  <a:pos x="T8" y="T9"/>
                </a:cxn>
              </a:cxnLst>
              <a:rect l="T15" t="T16" r="T17" b="T18"/>
              <a:pathLst>
                <a:path w="50" h="34">
                  <a:moveTo>
                    <a:pt x="0" y="11"/>
                  </a:moveTo>
                  <a:lnTo>
                    <a:pt x="44" y="0"/>
                  </a:lnTo>
                  <a:lnTo>
                    <a:pt x="50" y="23"/>
                  </a:lnTo>
                  <a:lnTo>
                    <a:pt x="6" y="34"/>
                  </a:lnTo>
                  <a:lnTo>
                    <a:pt x="0" y="11"/>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25" name="Rectangle 300">
              <a:extLst>
                <a:ext uri="{FF2B5EF4-FFF2-40B4-BE49-F238E27FC236}">
                  <a16:creationId xmlns:a16="http://schemas.microsoft.com/office/drawing/2014/main" id="{41904104-149A-B8BA-D85E-372606F6EEBF}"/>
                </a:ext>
              </a:extLst>
            </p:cNvPr>
            <p:cNvSpPr>
              <a:spLocks noChangeArrowheads="1"/>
            </p:cNvSpPr>
            <p:nvPr/>
          </p:nvSpPr>
          <p:spPr bwMode="auto">
            <a:xfrm>
              <a:off x="4969" y="2043"/>
              <a:ext cx="1" cy="23"/>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9026" name="Freeform 301">
              <a:extLst>
                <a:ext uri="{FF2B5EF4-FFF2-40B4-BE49-F238E27FC236}">
                  <a16:creationId xmlns:a16="http://schemas.microsoft.com/office/drawing/2014/main" id="{3A361442-609F-5C28-54DC-ED1CEE50D5CB}"/>
                </a:ext>
              </a:extLst>
            </p:cNvPr>
            <p:cNvSpPr>
              <a:spLocks/>
            </p:cNvSpPr>
            <p:nvPr/>
          </p:nvSpPr>
          <p:spPr bwMode="auto">
            <a:xfrm>
              <a:off x="4969" y="2032"/>
              <a:ext cx="44" cy="34"/>
            </a:xfrm>
            <a:custGeom>
              <a:avLst/>
              <a:gdLst>
                <a:gd name="T0" fmla="*/ 0 w 44"/>
                <a:gd name="T1" fmla="*/ 11 h 34"/>
                <a:gd name="T2" fmla="*/ 38 w 44"/>
                <a:gd name="T3" fmla="*/ 0 h 34"/>
                <a:gd name="T4" fmla="*/ 44 w 44"/>
                <a:gd name="T5" fmla="*/ 22 h 34"/>
                <a:gd name="T6" fmla="*/ 0 w 44"/>
                <a:gd name="T7" fmla="*/ 34 h 34"/>
                <a:gd name="T8" fmla="*/ 0 w 44"/>
                <a:gd name="T9" fmla="*/ 11 h 34"/>
                <a:gd name="T10" fmla="*/ 0 60000 65536"/>
                <a:gd name="T11" fmla="*/ 0 60000 65536"/>
                <a:gd name="T12" fmla="*/ 0 60000 65536"/>
                <a:gd name="T13" fmla="*/ 0 60000 65536"/>
                <a:gd name="T14" fmla="*/ 0 60000 65536"/>
                <a:gd name="T15" fmla="*/ 0 w 44"/>
                <a:gd name="T16" fmla="*/ 0 h 34"/>
                <a:gd name="T17" fmla="*/ 44 w 44"/>
                <a:gd name="T18" fmla="*/ 34 h 34"/>
              </a:gdLst>
              <a:ahLst/>
              <a:cxnLst>
                <a:cxn ang="T10">
                  <a:pos x="T0" y="T1"/>
                </a:cxn>
                <a:cxn ang="T11">
                  <a:pos x="T2" y="T3"/>
                </a:cxn>
                <a:cxn ang="T12">
                  <a:pos x="T4" y="T5"/>
                </a:cxn>
                <a:cxn ang="T13">
                  <a:pos x="T6" y="T7"/>
                </a:cxn>
                <a:cxn ang="T14">
                  <a:pos x="T8" y="T9"/>
                </a:cxn>
              </a:cxnLst>
              <a:rect l="T15" t="T16" r="T17" b="T18"/>
              <a:pathLst>
                <a:path w="44" h="34">
                  <a:moveTo>
                    <a:pt x="0" y="11"/>
                  </a:moveTo>
                  <a:lnTo>
                    <a:pt x="38" y="0"/>
                  </a:lnTo>
                  <a:lnTo>
                    <a:pt x="44" y="22"/>
                  </a:lnTo>
                  <a:lnTo>
                    <a:pt x="0" y="34"/>
                  </a:lnTo>
                  <a:lnTo>
                    <a:pt x="0" y="11"/>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27" name="Freeform 302">
              <a:extLst>
                <a:ext uri="{FF2B5EF4-FFF2-40B4-BE49-F238E27FC236}">
                  <a16:creationId xmlns:a16="http://schemas.microsoft.com/office/drawing/2014/main" id="{41321F98-4D4D-A21C-17D3-4FB990BE0A3D}"/>
                </a:ext>
              </a:extLst>
            </p:cNvPr>
            <p:cNvSpPr>
              <a:spLocks/>
            </p:cNvSpPr>
            <p:nvPr/>
          </p:nvSpPr>
          <p:spPr bwMode="auto">
            <a:xfrm>
              <a:off x="5056" y="2014"/>
              <a:ext cx="49" cy="29"/>
            </a:xfrm>
            <a:custGeom>
              <a:avLst/>
              <a:gdLst>
                <a:gd name="T0" fmla="*/ 0 w 49"/>
                <a:gd name="T1" fmla="*/ 6 h 29"/>
                <a:gd name="T2" fmla="*/ 44 w 49"/>
                <a:gd name="T3" fmla="*/ 0 h 29"/>
                <a:gd name="T4" fmla="*/ 49 w 49"/>
                <a:gd name="T5" fmla="*/ 23 h 29"/>
                <a:gd name="T6" fmla="*/ 6 w 49"/>
                <a:gd name="T7" fmla="*/ 29 h 29"/>
                <a:gd name="T8" fmla="*/ 0 w 49"/>
                <a:gd name="T9" fmla="*/ 6 h 29"/>
                <a:gd name="T10" fmla="*/ 0 60000 65536"/>
                <a:gd name="T11" fmla="*/ 0 60000 65536"/>
                <a:gd name="T12" fmla="*/ 0 60000 65536"/>
                <a:gd name="T13" fmla="*/ 0 60000 65536"/>
                <a:gd name="T14" fmla="*/ 0 60000 65536"/>
                <a:gd name="T15" fmla="*/ 0 w 49"/>
                <a:gd name="T16" fmla="*/ 0 h 29"/>
                <a:gd name="T17" fmla="*/ 49 w 49"/>
                <a:gd name="T18" fmla="*/ 29 h 29"/>
              </a:gdLst>
              <a:ahLst/>
              <a:cxnLst>
                <a:cxn ang="T10">
                  <a:pos x="T0" y="T1"/>
                </a:cxn>
                <a:cxn ang="T11">
                  <a:pos x="T2" y="T3"/>
                </a:cxn>
                <a:cxn ang="T12">
                  <a:pos x="T4" y="T5"/>
                </a:cxn>
                <a:cxn ang="T13">
                  <a:pos x="T6" y="T7"/>
                </a:cxn>
                <a:cxn ang="T14">
                  <a:pos x="T8" y="T9"/>
                </a:cxn>
              </a:cxnLst>
              <a:rect l="T15" t="T16" r="T17" b="T18"/>
              <a:pathLst>
                <a:path w="49" h="29">
                  <a:moveTo>
                    <a:pt x="0" y="6"/>
                  </a:moveTo>
                  <a:lnTo>
                    <a:pt x="44" y="0"/>
                  </a:lnTo>
                  <a:lnTo>
                    <a:pt x="49" y="23"/>
                  </a:lnTo>
                  <a:lnTo>
                    <a:pt x="6" y="29"/>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28" name="Freeform 303">
              <a:extLst>
                <a:ext uri="{FF2B5EF4-FFF2-40B4-BE49-F238E27FC236}">
                  <a16:creationId xmlns:a16="http://schemas.microsoft.com/office/drawing/2014/main" id="{20D236C5-6B86-B396-77C6-7AB1D85AD83B}"/>
                </a:ext>
              </a:extLst>
            </p:cNvPr>
            <p:cNvSpPr>
              <a:spLocks/>
            </p:cNvSpPr>
            <p:nvPr/>
          </p:nvSpPr>
          <p:spPr bwMode="auto">
            <a:xfrm>
              <a:off x="5187" y="1986"/>
              <a:ext cx="49" cy="34"/>
            </a:xfrm>
            <a:custGeom>
              <a:avLst/>
              <a:gdLst>
                <a:gd name="T0" fmla="*/ 0 w 49"/>
                <a:gd name="T1" fmla="*/ 6 h 34"/>
                <a:gd name="T2" fmla="*/ 44 w 49"/>
                <a:gd name="T3" fmla="*/ 0 h 34"/>
                <a:gd name="T4" fmla="*/ 49 w 49"/>
                <a:gd name="T5" fmla="*/ 23 h 34"/>
                <a:gd name="T6" fmla="*/ 6 w 49"/>
                <a:gd name="T7" fmla="*/ 34 h 34"/>
                <a:gd name="T8" fmla="*/ 0 w 49"/>
                <a:gd name="T9" fmla="*/ 6 h 34"/>
                <a:gd name="T10" fmla="*/ 0 60000 65536"/>
                <a:gd name="T11" fmla="*/ 0 60000 65536"/>
                <a:gd name="T12" fmla="*/ 0 60000 65536"/>
                <a:gd name="T13" fmla="*/ 0 60000 65536"/>
                <a:gd name="T14" fmla="*/ 0 60000 65536"/>
                <a:gd name="T15" fmla="*/ 0 w 49"/>
                <a:gd name="T16" fmla="*/ 0 h 34"/>
                <a:gd name="T17" fmla="*/ 49 w 49"/>
                <a:gd name="T18" fmla="*/ 34 h 34"/>
              </a:gdLst>
              <a:ahLst/>
              <a:cxnLst>
                <a:cxn ang="T10">
                  <a:pos x="T0" y="T1"/>
                </a:cxn>
                <a:cxn ang="T11">
                  <a:pos x="T2" y="T3"/>
                </a:cxn>
                <a:cxn ang="T12">
                  <a:pos x="T4" y="T5"/>
                </a:cxn>
                <a:cxn ang="T13">
                  <a:pos x="T6" y="T7"/>
                </a:cxn>
                <a:cxn ang="T14">
                  <a:pos x="T8" y="T9"/>
                </a:cxn>
              </a:cxnLst>
              <a:rect l="T15" t="T16" r="T17" b="T18"/>
              <a:pathLst>
                <a:path w="49" h="34">
                  <a:moveTo>
                    <a:pt x="0" y="6"/>
                  </a:moveTo>
                  <a:lnTo>
                    <a:pt x="44" y="0"/>
                  </a:lnTo>
                  <a:lnTo>
                    <a:pt x="49" y="23"/>
                  </a:lnTo>
                  <a:lnTo>
                    <a:pt x="6" y="34"/>
                  </a:lnTo>
                  <a:lnTo>
                    <a:pt x="0" y="6"/>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29" name="Freeform 304">
              <a:extLst>
                <a:ext uri="{FF2B5EF4-FFF2-40B4-BE49-F238E27FC236}">
                  <a16:creationId xmlns:a16="http://schemas.microsoft.com/office/drawing/2014/main" id="{8B8F060D-DC4C-90B1-8098-9FFDC1C3271A}"/>
                </a:ext>
              </a:extLst>
            </p:cNvPr>
            <p:cNvSpPr>
              <a:spLocks/>
            </p:cNvSpPr>
            <p:nvPr/>
          </p:nvSpPr>
          <p:spPr bwMode="auto">
            <a:xfrm>
              <a:off x="5318" y="1958"/>
              <a:ext cx="49" cy="34"/>
            </a:xfrm>
            <a:custGeom>
              <a:avLst/>
              <a:gdLst>
                <a:gd name="T0" fmla="*/ 0 w 49"/>
                <a:gd name="T1" fmla="*/ 11 h 34"/>
                <a:gd name="T2" fmla="*/ 44 w 49"/>
                <a:gd name="T3" fmla="*/ 0 h 34"/>
                <a:gd name="T4" fmla="*/ 49 w 49"/>
                <a:gd name="T5" fmla="*/ 22 h 34"/>
                <a:gd name="T6" fmla="*/ 6 w 49"/>
                <a:gd name="T7" fmla="*/ 34 h 34"/>
                <a:gd name="T8" fmla="*/ 0 w 49"/>
                <a:gd name="T9" fmla="*/ 11 h 34"/>
                <a:gd name="T10" fmla="*/ 0 60000 65536"/>
                <a:gd name="T11" fmla="*/ 0 60000 65536"/>
                <a:gd name="T12" fmla="*/ 0 60000 65536"/>
                <a:gd name="T13" fmla="*/ 0 60000 65536"/>
                <a:gd name="T14" fmla="*/ 0 60000 65536"/>
                <a:gd name="T15" fmla="*/ 0 w 49"/>
                <a:gd name="T16" fmla="*/ 0 h 34"/>
                <a:gd name="T17" fmla="*/ 49 w 49"/>
                <a:gd name="T18" fmla="*/ 34 h 34"/>
              </a:gdLst>
              <a:ahLst/>
              <a:cxnLst>
                <a:cxn ang="T10">
                  <a:pos x="T0" y="T1"/>
                </a:cxn>
                <a:cxn ang="T11">
                  <a:pos x="T2" y="T3"/>
                </a:cxn>
                <a:cxn ang="T12">
                  <a:pos x="T4" y="T5"/>
                </a:cxn>
                <a:cxn ang="T13">
                  <a:pos x="T6" y="T7"/>
                </a:cxn>
                <a:cxn ang="T14">
                  <a:pos x="T8" y="T9"/>
                </a:cxn>
              </a:cxnLst>
              <a:rect l="T15" t="T16" r="T17" b="T18"/>
              <a:pathLst>
                <a:path w="49" h="34">
                  <a:moveTo>
                    <a:pt x="0" y="11"/>
                  </a:moveTo>
                  <a:lnTo>
                    <a:pt x="44" y="0"/>
                  </a:lnTo>
                  <a:lnTo>
                    <a:pt x="49" y="22"/>
                  </a:lnTo>
                  <a:lnTo>
                    <a:pt x="6" y="34"/>
                  </a:lnTo>
                  <a:lnTo>
                    <a:pt x="0" y="11"/>
                  </a:lnTo>
                  <a:close/>
                </a:path>
              </a:pathLst>
            </a:custGeom>
            <a:solidFill>
              <a:srgbClr val="33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30" name="Freeform 305">
              <a:extLst>
                <a:ext uri="{FF2B5EF4-FFF2-40B4-BE49-F238E27FC236}">
                  <a16:creationId xmlns:a16="http://schemas.microsoft.com/office/drawing/2014/main" id="{35A48980-68B3-91C8-31DA-D052AD039CC9}"/>
                </a:ext>
              </a:extLst>
            </p:cNvPr>
            <p:cNvSpPr>
              <a:spLocks/>
            </p:cNvSpPr>
            <p:nvPr/>
          </p:nvSpPr>
          <p:spPr bwMode="auto">
            <a:xfrm>
              <a:off x="811" y="3253"/>
              <a:ext cx="39" cy="39"/>
            </a:xfrm>
            <a:custGeom>
              <a:avLst/>
              <a:gdLst>
                <a:gd name="T0" fmla="*/ 0 w 39"/>
                <a:gd name="T1" fmla="*/ 22 h 39"/>
                <a:gd name="T2" fmla="*/ 22 w 39"/>
                <a:gd name="T3" fmla="*/ 0 h 39"/>
                <a:gd name="T4" fmla="*/ 39 w 39"/>
                <a:gd name="T5" fmla="*/ 11 h 39"/>
                <a:gd name="T6" fmla="*/ 17 w 39"/>
                <a:gd name="T7" fmla="*/ 39 h 39"/>
                <a:gd name="T8" fmla="*/ 0 w 39"/>
                <a:gd name="T9" fmla="*/ 22 h 39"/>
                <a:gd name="T10" fmla="*/ 0 60000 65536"/>
                <a:gd name="T11" fmla="*/ 0 60000 65536"/>
                <a:gd name="T12" fmla="*/ 0 60000 65536"/>
                <a:gd name="T13" fmla="*/ 0 60000 65536"/>
                <a:gd name="T14" fmla="*/ 0 60000 65536"/>
                <a:gd name="T15" fmla="*/ 0 w 39"/>
                <a:gd name="T16" fmla="*/ 0 h 39"/>
                <a:gd name="T17" fmla="*/ 39 w 39"/>
                <a:gd name="T18" fmla="*/ 39 h 39"/>
              </a:gdLst>
              <a:ahLst/>
              <a:cxnLst>
                <a:cxn ang="T10">
                  <a:pos x="T0" y="T1"/>
                </a:cxn>
                <a:cxn ang="T11">
                  <a:pos x="T2" y="T3"/>
                </a:cxn>
                <a:cxn ang="T12">
                  <a:pos x="T4" y="T5"/>
                </a:cxn>
                <a:cxn ang="T13">
                  <a:pos x="T6" y="T7"/>
                </a:cxn>
                <a:cxn ang="T14">
                  <a:pos x="T8" y="T9"/>
                </a:cxn>
              </a:cxnLst>
              <a:rect l="T15" t="T16" r="T17" b="T18"/>
              <a:pathLst>
                <a:path w="39" h="39">
                  <a:moveTo>
                    <a:pt x="0" y="22"/>
                  </a:moveTo>
                  <a:lnTo>
                    <a:pt x="22" y="0"/>
                  </a:lnTo>
                  <a:lnTo>
                    <a:pt x="39" y="11"/>
                  </a:lnTo>
                  <a:lnTo>
                    <a:pt x="17" y="39"/>
                  </a:lnTo>
                  <a:lnTo>
                    <a:pt x="0" y="2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31" name="Freeform 306">
              <a:extLst>
                <a:ext uri="{FF2B5EF4-FFF2-40B4-BE49-F238E27FC236}">
                  <a16:creationId xmlns:a16="http://schemas.microsoft.com/office/drawing/2014/main" id="{645C54EE-7E8E-EE5F-CB9D-62AA43EB8C24}"/>
                </a:ext>
              </a:extLst>
            </p:cNvPr>
            <p:cNvSpPr>
              <a:spLocks/>
            </p:cNvSpPr>
            <p:nvPr/>
          </p:nvSpPr>
          <p:spPr bwMode="auto">
            <a:xfrm>
              <a:off x="833" y="3241"/>
              <a:ext cx="27" cy="23"/>
            </a:xfrm>
            <a:custGeom>
              <a:avLst/>
              <a:gdLst>
                <a:gd name="T0" fmla="*/ 0 w 27"/>
                <a:gd name="T1" fmla="*/ 12 h 23"/>
                <a:gd name="T2" fmla="*/ 11 w 27"/>
                <a:gd name="T3" fmla="*/ 0 h 23"/>
                <a:gd name="T4" fmla="*/ 27 w 27"/>
                <a:gd name="T5" fmla="*/ 17 h 23"/>
                <a:gd name="T6" fmla="*/ 17 w 27"/>
                <a:gd name="T7" fmla="*/ 23 h 23"/>
                <a:gd name="T8" fmla="*/ 0 w 27"/>
                <a:gd name="T9" fmla="*/ 12 h 23"/>
                <a:gd name="T10" fmla="*/ 0 60000 65536"/>
                <a:gd name="T11" fmla="*/ 0 60000 65536"/>
                <a:gd name="T12" fmla="*/ 0 60000 65536"/>
                <a:gd name="T13" fmla="*/ 0 60000 65536"/>
                <a:gd name="T14" fmla="*/ 0 60000 65536"/>
                <a:gd name="T15" fmla="*/ 0 w 27"/>
                <a:gd name="T16" fmla="*/ 0 h 23"/>
                <a:gd name="T17" fmla="*/ 27 w 27"/>
                <a:gd name="T18" fmla="*/ 23 h 23"/>
              </a:gdLst>
              <a:ahLst/>
              <a:cxnLst>
                <a:cxn ang="T10">
                  <a:pos x="T0" y="T1"/>
                </a:cxn>
                <a:cxn ang="T11">
                  <a:pos x="T2" y="T3"/>
                </a:cxn>
                <a:cxn ang="T12">
                  <a:pos x="T4" y="T5"/>
                </a:cxn>
                <a:cxn ang="T13">
                  <a:pos x="T6" y="T7"/>
                </a:cxn>
                <a:cxn ang="T14">
                  <a:pos x="T8" y="T9"/>
                </a:cxn>
              </a:cxnLst>
              <a:rect l="T15" t="T16" r="T17" b="T18"/>
              <a:pathLst>
                <a:path w="27" h="23">
                  <a:moveTo>
                    <a:pt x="0" y="12"/>
                  </a:moveTo>
                  <a:lnTo>
                    <a:pt x="11" y="0"/>
                  </a:lnTo>
                  <a:lnTo>
                    <a:pt x="27" y="17"/>
                  </a:lnTo>
                  <a:lnTo>
                    <a:pt x="17" y="23"/>
                  </a:lnTo>
                  <a:lnTo>
                    <a:pt x="0" y="1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32" name="Freeform 307">
              <a:extLst>
                <a:ext uri="{FF2B5EF4-FFF2-40B4-BE49-F238E27FC236}">
                  <a16:creationId xmlns:a16="http://schemas.microsoft.com/office/drawing/2014/main" id="{6E496340-1084-39EC-B279-6B1A1F37F58E}"/>
                </a:ext>
              </a:extLst>
            </p:cNvPr>
            <p:cNvSpPr>
              <a:spLocks/>
            </p:cNvSpPr>
            <p:nvPr/>
          </p:nvSpPr>
          <p:spPr bwMode="auto">
            <a:xfrm>
              <a:off x="899" y="3167"/>
              <a:ext cx="16" cy="17"/>
            </a:xfrm>
            <a:custGeom>
              <a:avLst/>
              <a:gdLst>
                <a:gd name="T0" fmla="*/ 0 w 16"/>
                <a:gd name="T1" fmla="*/ 0 h 17"/>
                <a:gd name="T2" fmla="*/ 0 w 16"/>
                <a:gd name="T3" fmla="*/ 0 h 17"/>
                <a:gd name="T4" fmla="*/ 16 w 16"/>
                <a:gd name="T5" fmla="*/ 12 h 17"/>
                <a:gd name="T6" fmla="*/ 16 w 16"/>
                <a:gd name="T7" fmla="*/ 17 h 17"/>
                <a:gd name="T8" fmla="*/ 0 w 16"/>
                <a:gd name="T9" fmla="*/ 0 h 17"/>
                <a:gd name="T10" fmla="*/ 0 60000 65536"/>
                <a:gd name="T11" fmla="*/ 0 60000 65536"/>
                <a:gd name="T12" fmla="*/ 0 60000 65536"/>
                <a:gd name="T13" fmla="*/ 0 60000 65536"/>
                <a:gd name="T14" fmla="*/ 0 60000 65536"/>
                <a:gd name="T15" fmla="*/ 0 w 16"/>
                <a:gd name="T16" fmla="*/ 0 h 17"/>
                <a:gd name="T17" fmla="*/ 16 w 16"/>
                <a:gd name="T18" fmla="*/ 17 h 17"/>
              </a:gdLst>
              <a:ahLst/>
              <a:cxnLst>
                <a:cxn ang="T10">
                  <a:pos x="T0" y="T1"/>
                </a:cxn>
                <a:cxn ang="T11">
                  <a:pos x="T2" y="T3"/>
                </a:cxn>
                <a:cxn ang="T12">
                  <a:pos x="T4" y="T5"/>
                </a:cxn>
                <a:cxn ang="T13">
                  <a:pos x="T6" y="T7"/>
                </a:cxn>
                <a:cxn ang="T14">
                  <a:pos x="T8" y="T9"/>
                </a:cxn>
              </a:cxnLst>
              <a:rect l="T15" t="T16" r="T17" b="T18"/>
              <a:pathLst>
                <a:path w="16" h="17">
                  <a:moveTo>
                    <a:pt x="0" y="0"/>
                  </a:moveTo>
                  <a:lnTo>
                    <a:pt x="0" y="0"/>
                  </a:lnTo>
                  <a:lnTo>
                    <a:pt x="16" y="12"/>
                  </a:lnTo>
                  <a:lnTo>
                    <a:pt x="16" y="17"/>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33" name="Freeform 308">
              <a:extLst>
                <a:ext uri="{FF2B5EF4-FFF2-40B4-BE49-F238E27FC236}">
                  <a16:creationId xmlns:a16="http://schemas.microsoft.com/office/drawing/2014/main" id="{8020A9BE-5981-CA50-CECA-92CEA31A6107}"/>
                </a:ext>
              </a:extLst>
            </p:cNvPr>
            <p:cNvSpPr>
              <a:spLocks/>
            </p:cNvSpPr>
            <p:nvPr/>
          </p:nvSpPr>
          <p:spPr bwMode="auto">
            <a:xfrm>
              <a:off x="899" y="3133"/>
              <a:ext cx="43" cy="46"/>
            </a:xfrm>
            <a:custGeom>
              <a:avLst/>
              <a:gdLst>
                <a:gd name="T0" fmla="*/ 0 w 43"/>
                <a:gd name="T1" fmla="*/ 34 h 46"/>
                <a:gd name="T2" fmla="*/ 27 w 43"/>
                <a:gd name="T3" fmla="*/ 0 h 46"/>
                <a:gd name="T4" fmla="*/ 43 w 43"/>
                <a:gd name="T5" fmla="*/ 12 h 46"/>
                <a:gd name="T6" fmla="*/ 16 w 43"/>
                <a:gd name="T7" fmla="*/ 46 h 46"/>
                <a:gd name="T8" fmla="*/ 0 w 43"/>
                <a:gd name="T9" fmla="*/ 34 h 46"/>
                <a:gd name="T10" fmla="*/ 0 60000 65536"/>
                <a:gd name="T11" fmla="*/ 0 60000 65536"/>
                <a:gd name="T12" fmla="*/ 0 60000 65536"/>
                <a:gd name="T13" fmla="*/ 0 60000 65536"/>
                <a:gd name="T14" fmla="*/ 0 60000 65536"/>
                <a:gd name="T15" fmla="*/ 0 w 43"/>
                <a:gd name="T16" fmla="*/ 0 h 46"/>
                <a:gd name="T17" fmla="*/ 43 w 43"/>
                <a:gd name="T18" fmla="*/ 46 h 46"/>
              </a:gdLst>
              <a:ahLst/>
              <a:cxnLst>
                <a:cxn ang="T10">
                  <a:pos x="T0" y="T1"/>
                </a:cxn>
                <a:cxn ang="T11">
                  <a:pos x="T2" y="T3"/>
                </a:cxn>
                <a:cxn ang="T12">
                  <a:pos x="T4" y="T5"/>
                </a:cxn>
                <a:cxn ang="T13">
                  <a:pos x="T6" y="T7"/>
                </a:cxn>
                <a:cxn ang="T14">
                  <a:pos x="T8" y="T9"/>
                </a:cxn>
              </a:cxnLst>
              <a:rect l="T15" t="T16" r="T17" b="T18"/>
              <a:pathLst>
                <a:path w="43" h="46">
                  <a:moveTo>
                    <a:pt x="0" y="34"/>
                  </a:moveTo>
                  <a:lnTo>
                    <a:pt x="27" y="0"/>
                  </a:lnTo>
                  <a:lnTo>
                    <a:pt x="43" y="12"/>
                  </a:lnTo>
                  <a:lnTo>
                    <a:pt x="16" y="46"/>
                  </a:lnTo>
                  <a:lnTo>
                    <a:pt x="0" y="34"/>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34" name="Freeform 309">
              <a:extLst>
                <a:ext uri="{FF2B5EF4-FFF2-40B4-BE49-F238E27FC236}">
                  <a16:creationId xmlns:a16="http://schemas.microsoft.com/office/drawing/2014/main" id="{71F297AD-875A-166D-3943-45C34BD3C21E}"/>
                </a:ext>
              </a:extLst>
            </p:cNvPr>
            <p:cNvSpPr>
              <a:spLocks/>
            </p:cNvSpPr>
            <p:nvPr/>
          </p:nvSpPr>
          <p:spPr bwMode="auto">
            <a:xfrm>
              <a:off x="981" y="3048"/>
              <a:ext cx="27" cy="29"/>
            </a:xfrm>
            <a:custGeom>
              <a:avLst/>
              <a:gdLst>
                <a:gd name="T0" fmla="*/ 0 w 27"/>
                <a:gd name="T1" fmla="*/ 12 h 29"/>
                <a:gd name="T2" fmla="*/ 5 w 27"/>
                <a:gd name="T3" fmla="*/ 0 h 29"/>
                <a:gd name="T4" fmla="*/ 27 w 27"/>
                <a:gd name="T5" fmla="*/ 17 h 29"/>
                <a:gd name="T6" fmla="*/ 21 w 27"/>
                <a:gd name="T7" fmla="*/ 29 h 29"/>
                <a:gd name="T8" fmla="*/ 0 w 27"/>
                <a:gd name="T9" fmla="*/ 12 h 29"/>
                <a:gd name="T10" fmla="*/ 0 60000 65536"/>
                <a:gd name="T11" fmla="*/ 0 60000 65536"/>
                <a:gd name="T12" fmla="*/ 0 60000 65536"/>
                <a:gd name="T13" fmla="*/ 0 60000 65536"/>
                <a:gd name="T14" fmla="*/ 0 60000 65536"/>
                <a:gd name="T15" fmla="*/ 0 w 27"/>
                <a:gd name="T16" fmla="*/ 0 h 29"/>
                <a:gd name="T17" fmla="*/ 27 w 27"/>
                <a:gd name="T18" fmla="*/ 29 h 29"/>
              </a:gdLst>
              <a:ahLst/>
              <a:cxnLst>
                <a:cxn ang="T10">
                  <a:pos x="T0" y="T1"/>
                </a:cxn>
                <a:cxn ang="T11">
                  <a:pos x="T2" y="T3"/>
                </a:cxn>
                <a:cxn ang="T12">
                  <a:pos x="T4" y="T5"/>
                </a:cxn>
                <a:cxn ang="T13">
                  <a:pos x="T6" y="T7"/>
                </a:cxn>
                <a:cxn ang="T14">
                  <a:pos x="T8" y="T9"/>
                </a:cxn>
              </a:cxnLst>
              <a:rect l="T15" t="T16" r="T17" b="T18"/>
              <a:pathLst>
                <a:path w="27" h="29">
                  <a:moveTo>
                    <a:pt x="0" y="12"/>
                  </a:moveTo>
                  <a:lnTo>
                    <a:pt x="5" y="0"/>
                  </a:lnTo>
                  <a:lnTo>
                    <a:pt x="27" y="17"/>
                  </a:lnTo>
                  <a:lnTo>
                    <a:pt x="21" y="29"/>
                  </a:lnTo>
                  <a:lnTo>
                    <a:pt x="0" y="1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35" name="Freeform 310">
              <a:extLst>
                <a:ext uri="{FF2B5EF4-FFF2-40B4-BE49-F238E27FC236}">
                  <a16:creationId xmlns:a16="http://schemas.microsoft.com/office/drawing/2014/main" id="{2C477752-E85F-8928-6CD0-BDF2DFC4C14E}"/>
                </a:ext>
              </a:extLst>
            </p:cNvPr>
            <p:cNvSpPr>
              <a:spLocks/>
            </p:cNvSpPr>
            <p:nvPr/>
          </p:nvSpPr>
          <p:spPr bwMode="auto">
            <a:xfrm>
              <a:off x="991" y="3025"/>
              <a:ext cx="39" cy="40"/>
            </a:xfrm>
            <a:custGeom>
              <a:avLst/>
              <a:gdLst>
                <a:gd name="T0" fmla="*/ 0 w 39"/>
                <a:gd name="T1" fmla="*/ 23 h 40"/>
                <a:gd name="T2" fmla="*/ 22 w 39"/>
                <a:gd name="T3" fmla="*/ 0 h 40"/>
                <a:gd name="T4" fmla="*/ 39 w 39"/>
                <a:gd name="T5" fmla="*/ 12 h 40"/>
                <a:gd name="T6" fmla="*/ 17 w 39"/>
                <a:gd name="T7" fmla="*/ 40 h 40"/>
                <a:gd name="T8" fmla="*/ 0 w 39"/>
                <a:gd name="T9" fmla="*/ 23 h 40"/>
                <a:gd name="T10" fmla="*/ 0 60000 65536"/>
                <a:gd name="T11" fmla="*/ 0 60000 65536"/>
                <a:gd name="T12" fmla="*/ 0 60000 65536"/>
                <a:gd name="T13" fmla="*/ 0 60000 65536"/>
                <a:gd name="T14" fmla="*/ 0 60000 65536"/>
                <a:gd name="T15" fmla="*/ 0 w 39"/>
                <a:gd name="T16" fmla="*/ 0 h 40"/>
                <a:gd name="T17" fmla="*/ 39 w 39"/>
                <a:gd name="T18" fmla="*/ 40 h 40"/>
              </a:gdLst>
              <a:ahLst/>
              <a:cxnLst>
                <a:cxn ang="T10">
                  <a:pos x="T0" y="T1"/>
                </a:cxn>
                <a:cxn ang="T11">
                  <a:pos x="T2" y="T3"/>
                </a:cxn>
                <a:cxn ang="T12">
                  <a:pos x="T4" y="T5"/>
                </a:cxn>
                <a:cxn ang="T13">
                  <a:pos x="T6" y="T7"/>
                </a:cxn>
                <a:cxn ang="T14">
                  <a:pos x="T8" y="T9"/>
                </a:cxn>
              </a:cxnLst>
              <a:rect l="T15" t="T16" r="T17" b="T18"/>
              <a:pathLst>
                <a:path w="39" h="40">
                  <a:moveTo>
                    <a:pt x="0" y="23"/>
                  </a:moveTo>
                  <a:lnTo>
                    <a:pt x="22" y="0"/>
                  </a:lnTo>
                  <a:lnTo>
                    <a:pt x="39" y="12"/>
                  </a:lnTo>
                  <a:lnTo>
                    <a:pt x="17" y="40"/>
                  </a:lnTo>
                  <a:lnTo>
                    <a:pt x="0" y="23"/>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36" name="Freeform 311">
              <a:extLst>
                <a:ext uri="{FF2B5EF4-FFF2-40B4-BE49-F238E27FC236}">
                  <a16:creationId xmlns:a16="http://schemas.microsoft.com/office/drawing/2014/main" id="{264F854D-7451-E020-974A-A04DB273B5ED}"/>
                </a:ext>
              </a:extLst>
            </p:cNvPr>
            <p:cNvSpPr>
              <a:spLocks/>
            </p:cNvSpPr>
            <p:nvPr/>
          </p:nvSpPr>
          <p:spPr bwMode="auto">
            <a:xfrm>
              <a:off x="1073" y="2946"/>
              <a:ext cx="22" cy="23"/>
            </a:xfrm>
            <a:custGeom>
              <a:avLst/>
              <a:gdLst>
                <a:gd name="T0" fmla="*/ 0 w 22"/>
                <a:gd name="T1" fmla="*/ 6 h 23"/>
                <a:gd name="T2" fmla="*/ 6 w 22"/>
                <a:gd name="T3" fmla="*/ 0 h 23"/>
                <a:gd name="T4" fmla="*/ 22 w 22"/>
                <a:gd name="T5" fmla="*/ 17 h 23"/>
                <a:gd name="T6" fmla="*/ 17 w 22"/>
                <a:gd name="T7" fmla="*/ 23 h 23"/>
                <a:gd name="T8" fmla="*/ 0 w 22"/>
                <a:gd name="T9" fmla="*/ 6 h 23"/>
                <a:gd name="T10" fmla="*/ 0 60000 65536"/>
                <a:gd name="T11" fmla="*/ 0 60000 65536"/>
                <a:gd name="T12" fmla="*/ 0 60000 65536"/>
                <a:gd name="T13" fmla="*/ 0 60000 65536"/>
                <a:gd name="T14" fmla="*/ 0 60000 65536"/>
                <a:gd name="T15" fmla="*/ 0 w 22"/>
                <a:gd name="T16" fmla="*/ 0 h 23"/>
                <a:gd name="T17" fmla="*/ 22 w 22"/>
                <a:gd name="T18" fmla="*/ 23 h 23"/>
              </a:gdLst>
              <a:ahLst/>
              <a:cxnLst>
                <a:cxn ang="T10">
                  <a:pos x="T0" y="T1"/>
                </a:cxn>
                <a:cxn ang="T11">
                  <a:pos x="T2" y="T3"/>
                </a:cxn>
                <a:cxn ang="T12">
                  <a:pos x="T4" y="T5"/>
                </a:cxn>
                <a:cxn ang="T13">
                  <a:pos x="T6" y="T7"/>
                </a:cxn>
                <a:cxn ang="T14">
                  <a:pos x="T8" y="T9"/>
                </a:cxn>
              </a:cxnLst>
              <a:rect l="T15" t="T16" r="T17" b="T18"/>
              <a:pathLst>
                <a:path w="22" h="23">
                  <a:moveTo>
                    <a:pt x="0" y="6"/>
                  </a:moveTo>
                  <a:lnTo>
                    <a:pt x="6" y="0"/>
                  </a:lnTo>
                  <a:lnTo>
                    <a:pt x="22" y="17"/>
                  </a:lnTo>
                  <a:lnTo>
                    <a:pt x="17" y="23"/>
                  </a:lnTo>
                  <a:lnTo>
                    <a:pt x="0" y="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37" name="Freeform 312">
              <a:extLst>
                <a:ext uri="{FF2B5EF4-FFF2-40B4-BE49-F238E27FC236}">
                  <a16:creationId xmlns:a16="http://schemas.microsoft.com/office/drawing/2014/main" id="{950FB8CE-D0BB-57D3-FFD4-7C6F469EDEB2}"/>
                </a:ext>
              </a:extLst>
            </p:cNvPr>
            <p:cNvSpPr>
              <a:spLocks/>
            </p:cNvSpPr>
            <p:nvPr/>
          </p:nvSpPr>
          <p:spPr bwMode="auto">
            <a:xfrm>
              <a:off x="1079" y="2923"/>
              <a:ext cx="38" cy="40"/>
            </a:xfrm>
            <a:custGeom>
              <a:avLst/>
              <a:gdLst>
                <a:gd name="T0" fmla="*/ 0 w 38"/>
                <a:gd name="T1" fmla="*/ 23 h 40"/>
                <a:gd name="T2" fmla="*/ 22 w 38"/>
                <a:gd name="T3" fmla="*/ 0 h 40"/>
                <a:gd name="T4" fmla="*/ 38 w 38"/>
                <a:gd name="T5" fmla="*/ 17 h 40"/>
                <a:gd name="T6" fmla="*/ 16 w 38"/>
                <a:gd name="T7" fmla="*/ 40 h 40"/>
                <a:gd name="T8" fmla="*/ 0 w 38"/>
                <a:gd name="T9" fmla="*/ 23 h 40"/>
                <a:gd name="T10" fmla="*/ 0 60000 65536"/>
                <a:gd name="T11" fmla="*/ 0 60000 65536"/>
                <a:gd name="T12" fmla="*/ 0 60000 65536"/>
                <a:gd name="T13" fmla="*/ 0 60000 65536"/>
                <a:gd name="T14" fmla="*/ 0 60000 65536"/>
                <a:gd name="T15" fmla="*/ 0 w 38"/>
                <a:gd name="T16" fmla="*/ 0 h 40"/>
                <a:gd name="T17" fmla="*/ 38 w 38"/>
                <a:gd name="T18" fmla="*/ 40 h 40"/>
              </a:gdLst>
              <a:ahLst/>
              <a:cxnLst>
                <a:cxn ang="T10">
                  <a:pos x="T0" y="T1"/>
                </a:cxn>
                <a:cxn ang="T11">
                  <a:pos x="T2" y="T3"/>
                </a:cxn>
                <a:cxn ang="T12">
                  <a:pos x="T4" y="T5"/>
                </a:cxn>
                <a:cxn ang="T13">
                  <a:pos x="T6" y="T7"/>
                </a:cxn>
                <a:cxn ang="T14">
                  <a:pos x="T8" y="T9"/>
                </a:cxn>
              </a:cxnLst>
              <a:rect l="T15" t="T16" r="T17" b="T18"/>
              <a:pathLst>
                <a:path w="38" h="40">
                  <a:moveTo>
                    <a:pt x="0" y="23"/>
                  </a:moveTo>
                  <a:lnTo>
                    <a:pt x="22" y="0"/>
                  </a:lnTo>
                  <a:lnTo>
                    <a:pt x="38" y="17"/>
                  </a:lnTo>
                  <a:lnTo>
                    <a:pt x="16" y="40"/>
                  </a:lnTo>
                  <a:lnTo>
                    <a:pt x="0" y="23"/>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38" name="Freeform 313">
              <a:extLst>
                <a:ext uri="{FF2B5EF4-FFF2-40B4-BE49-F238E27FC236}">
                  <a16:creationId xmlns:a16="http://schemas.microsoft.com/office/drawing/2014/main" id="{DF3E3CB1-12FF-B6F9-26AB-A3548601A644}"/>
                </a:ext>
              </a:extLst>
            </p:cNvPr>
            <p:cNvSpPr>
              <a:spLocks/>
            </p:cNvSpPr>
            <p:nvPr/>
          </p:nvSpPr>
          <p:spPr bwMode="auto">
            <a:xfrm>
              <a:off x="1101" y="2918"/>
              <a:ext cx="16" cy="22"/>
            </a:xfrm>
            <a:custGeom>
              <a:avLst/>
              <a:gdLst>
                <a:gd name="T0" fmla="*/ 0 w 16"/>
                <a:gd name="T1" fmla="*/ 5 h 22"/>
                <a:gd name="T2" fmla="*/ 5 w 16"/>
                <a:gd name="T3" fmla="*/ 0 h 22"/>
                <a:gd name="T4" fmla="*/ 16 w 16"/>
                <a:gd name="T5" fmla="*/ 17 h 22"/>
                <a:gd name="T6" fmla="*/ 16 w 16"/>
                <a:gd name="T7" fmla="*/ 22 h 22"/>
                <a:gd name="T8" fmla="*/ 0 w 16"/>
                <a:gd name="T9" fmla="*/ 5 h 22"/>
                <a:gd name="T10" fmla="*/ 0 60000 65536"/>
                <a:gd name="T11" fmla="*/ 0 60000 65536"/>
                <a:gd name="T12" fmla="*/ 0 60000 65536"/>
                <a:gd name="T13" fmla="*/ 0 60000 65536"/>
                <a:gd name="T14" fmla="*/ 0 60000 65536"/>
                <a:gd name="T15" fmla="*/ 0 w 16"/>
                <a:gd name="T16" fmla="*/ 0 h 22"/>
                <a:gd name="T17" fmla="*/ 16 w 16"/>
                <a:gd name="T18" fmla="*/ 22 h 22"/>
              </a:gdLst>
              <a:ahLst/>
              <a:cxnLst>
                <a:cxn ang="T10">
                  <a:pos x="T0" y="T1"/>
                </a:cxn>
                <a:cxn ang="T11">
                  <a:pos x="T2" y="T3"/>
                </a:cxn>
                <a:cxn ang="T12">
                  <a:pos x="T4" y="T5"/>
                </a:cxn>
                <a:cxn ang="T13">
                  <a:pos x="T6" y="T7"/>
                </a:cxn>
                <a:cxn ang="T14">
                  <a:pos x="T8" y="T9"/>
                </a:cxn>
              </a:cxnLst>
              <a:rect l="T15" t="T16" r="T17" b="T18"/>
              <a:pathLst>
                <a:path w="16" h="22">
                  <a:moveTo>
                    <a:pt x="0" y="5"/>
                  </a:moveTo>
                  <a:lnTo>
                    <a:pt x="5" y="0"/>
                  </a:lnTo>
                  <a:lnTo>
                    <a:pt x="16" y="17"/>
                  </a:lnTo>
                  <a:lnTo>
                    <a:pt x="16" y="22"/>
                  </a:lnTo>
                  <a:lnTo>
                    <a:pt x="0" y="5"/>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39" name="Freeform 314">
              <a:extLst>
                <a:ext uri="{FF2B5EF4-FFF2-40B4-BE49-F238E27FC236}">
                  <a16:creationId xmlns:a16="http://schemas.microsoft.com/office/drawing/2014/main" id="{DC49CCAC-E2A2-9CFE-8FA1-B20FD91B29C8}"/>
                </a:ext>
              </a:extLst>
            </p:cNvPr>
            <p:cNvSpPr>
              <a:spLocks/>
            </p:cNvSpPr>
            <p:nvPr/>
          </p:nvSpPr>
          <p:spPr bwMode="auto">
            <a:xfrm>
              <a:off x="1166" y="2849"/>
              <a:ext cx="38" cy="34"/>
            </a:xfrm>
            <a:custGeom>
              <a:avLst/>
              <a:gdLst>
                <a:gd name="T0" fmla="*/ 0 w 38"/>
                <a:gd name="T1" fmla="*/ 12 h 34"/>
                <a:gd name="T2" fmla="*/ 22 w 38"/>
                <a:gd name="T3" fmla="*/ 0 h 34"/>
                <a:gd name="T4" fmla="*/ 38 w 38"/>
                <a:gd name="T5" fmla="*/ 17 h 34"/>
                <a:gd name="T6" fmla="*/ 16 w 38"/>
                <a:gd name="T7" fmla="*/ 34 h 34"/>
                <a:gd name="T8" fmla="*/ 0 w 38"/>
                <a:gd name="T9" fmla="*/ 12 h 34"/>
                <a:gd name="T10" fmla="*/ 0 60000 65536"/>
                <a:gd name="T11" fmla="*/ 0 60000 65536"/>
                <a:gd name="T12" fmla="*/ 0 60000 65536"/>
                <a:gd name="T13" fmla="*/ 0 60000 65536"/>
                <a:gd name="T14" fmla="*/ 0 60000 65536"/>
                <a:gd name="T15" fmla="*/ 0 w 38"/>
                <a:gd name="T16" fmla="*/ 0 h 34"/>
                <a:gd name="T17" fmla="*/ 38 w 38"/>
                <a:gd name="T18" fmla="*/ 34 h 34"/>
              </a:gdLst>
              <a:ahLst/>
              <a:cxnLst>
                <a:cxn ang="T10">
                  <a:pos x="T0" y="T1"/>
                </a:cxn>
                <a:cxn ang="T11">
                  <a:pos x="T2" y="T3"/>
                </a:cxn>
                <a:cxn ang="T12">
                  <a:pos x="T4" y="T5"/>
                </a:cxn>
                <a:cxn ang="T13">
                  <a:pos x="T6" y="T7"/>
                </a:cxn>
                <a:cxn ang="T14">
                  <a:pos x="T8" y="T9"/>
                </a:cxn>
              </a:cxnLst>
              <a:rect l="T15" t="T16" r="T17" b="T18"/>
              <a:pathLst>
                <a:path w="38" h="34">
                  <a:moveTo>
                    <a:pt x="0" y="12"/>
                  </a:moveTo>
                  <a:lnTo>
                    <a:pt x="22" y="0"/>
                  </a:lnTo>
                  <a:lnTo>
                    <a:pt x="38" y="17"/>
                  </a:lnTo>
                  <a:lnTo>
                    <a:pt x="16" y="34"/>
                  </a:lnTo>
                  <a:lnTo>
                    <a:pt x="0" y="1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40" name="Freeform 315">
              <a:extLst>
                <a:ext uri="{FF2B5EF4-FFF2-40B4-BE49-F238E27FC236}">
                  <a16:creationId xmlns:a16="http://schemas.microsoft.com/office/drawing/2014/main" id="{22A00F4D-55B1-915C-8F82-19B8EC7E7638}"/>
                </a:ext>
              </a:extLst>
            </p:cNvPr>
            <p:cNvSpPr>
              <a:spLocks/>
            </p:cNvSpPr>
            <p:nvPr/>
          </p:nvSpPr>
          <p:spPr bwMode="auto">
            <a:xfrm>
              <a:off x="1193" y="2838"/>
              <a:ext cx="28" cy="28"/>
            </a:xfrm>
            <a:custGeom>
              <a:avLst/>
              <a:gdLst>
                <a:gd name="T0" fmla="*/ 0 w 28"/>
                <a:gd name="T1" fmla="*/ 11 h 28"/>
                <a:gd name="T2" fmla="*/ 17 w 28"/>
                <a:gd name="T3" fmla="*/ 0 h 28"/>
                <a:gd name="T4" fmla="*/ 28 w 28"/>
                <a:gd name="T5" fmla="*/ 23 h 28"/>
                <a:gd name="T6" fmla="*/ 6 w 28"/>
                <a:gd name="T7" fmla="*/ 28 h 28"/>
                <a:gd name="T8" fmla="*/ 0 w 28"/>
                <a:gd name="T9" fmla="*/ 11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0" y="11"/>
                  </a:moveTo>
                  <a:lnTo>
                    <a:pt x="17" y="0"/>
                  </a:lnTo>
                  <a:lnTo>
                    <a:pt x="28" y="23"/>
                  </a:lnTo>
                  <a:lnTo>
                    <a:pt x="6" y="28"/>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41" name="Freeform 316">
              <a:extLst>
                <a:ext uri="{FF2B5EF4-FFF2-40B4-BE49-F238E27FC236}">
                  <a16:creationId xmlns:a16="http://schemas.microsoft.com/office/drawing/2014/main" id="{A0645844-C522-32A0-80BC-B8035A503EC6}"/>
                </a:ext>
              </a:extLst>
            </p:cNvPr>
            <p:cNvSpPr>
              <a:spLocks/>
            </p:cNvSpPr>
            <p:nvPr/>
          </p:nvSpPr>
          <p:spPr bwMode="auto">
            <a:xfrm>
              <a:off x="1297" y="2804"/>
              <a:ext cx="11" cy="28"/>
            </a:xfrm>
            <a:custGeom>
              <a:avLst/>
              <a:gdLst>
                <a:gd name="T0" fmla="*/ 0 w 11"/>
                <a:gd name="T1" fmla="*/ 6 h 28"/>
                <a:gd name="T2" fmla="*/ 5 w 11"/>
                <a:gd name="T3" fmla="*/ 0 h 28"/>
                <a:gd name="T4" fmla="*/ 11 w 11"/>
                <a:gd name="T5" fmla="*/ 23 h 28"/>
                <a:gd name="T6" fmla="*/ 5 w 11"/>
                <a:gd name="T7" fmla="*/ 28 h 28"/>
                <a:gd name="T8" fmla="*/ 0 w 11"/>
                <a:gd name="T9" fmla="*/ 6 h 28"/>
                <a:gd name="T10" fmla="*/ 0 60000 65536"/>
                <a:gd name="T11" fmla="*/ 0 60000 65536"/>
                <a:gd name="T12" fmla="*/ 0 60000 65536"/>
                <a:gd name="T13" fmla="*/ 0 60000 65536"/>
                <a:gd name="T14" fmla="*/ 0 60000 65536"/>
                <a:gd name="T15" fmla="*/ 0 w 11"/>
                <a:gd name="T16" fmla="*/ 0 h 28"/>
                <a:gd name="T17" fmla="*/ 11 w 11"/>
                <a:gd name="T18" fmla="*/ 28 h 28"/>
              </a:gdLst>
              <a:ahLst/>
              <a:cxnLst>
                <a:cxn ang="T10">
                  <a:pos x="T0" y="T1"/>
                </a:cxn>
                <a:cxn ang="T11">
                  <a:pos x="T2" y="T3"/>
                </a:cxn>
                <a:cxn ang="T12">
                  <a:pos x="T4" y="T5"/>
                </a:cxn>
                <a:cxn ang="T13">
                  <a:pos x="T6" y="T7"/>
                </a:cxn>
                <a:cxn ang="T14">
                  <a:pos x="T8" y="T9"/>
                </a:cxn>
              </a:cxnLst>
              <a:rect l="T15" t="T16" r="T17" b="T18"/>
              <a:pathLst>
                <a:path w="11" h="28">
                  <a:moveTo>
                    <a:pt x="0" y="6"/>
                  </a:moveTo>
                  <a:lnTo>
                    <a:pt x="5" y="0"/>
                  </a:lnTo>
                  <a:lnTo>
                    <a:pt x="11" y="23"/>
                  </a:lnTo>
                  <a:lnTo>
                    <a:pt x="5" y="28"/>
                  </a:lnTo>
                  <a:lnTo>
                    <a:pt x="0" y="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42" name="Freeform 317">
              <a:extLst>
                <a:ext uri="{FF2B5EF4-FFF2-40B4-BE49-F238E27FC236}">
                  <a16:creationId xmlns:a16="http://schemas.microsoft.com/office/drawing/2014/main" id="{E871C55D-B613-DE68-B376-5CF49D4F40A4}"/>
                </a:ext>
              </a:extLst>
            </p:cNvPr>
            <p:cNvSpPr>
              <a:spLocks/>
            </p:cNvSpPr>
            <p:nvPr/>
          </p:nvSpPr>
          <p:spPr bwMode="auto">
            <a:xfrm>
              <a:off x="1302" y="2804"/>
              <a:ext cx="28" cy="23"/>
            </a:xfrm>
            <a:custGeom>
              <a:avLst/>
              <a:gdLst>
                <a:gd name="T0" fmla="*/ 0 w 28"/>
                <a:gd name="T1" fmla="*/ 0 h 23"/>
                <a:gd name="T2" fmla="*/ 28 w 28"/>
                <a:gd name="T3" fmla="*/ 0 h 23"/>
                <a:gd name="T4" fmla="*/ 28 w 28"/>
                <a:gd name="T5" fmla="*/ 23 h 23"/>
                <a:gd name="T6" fmla="*/ 6 w 28"/>
                <a:gd name="T7" fmla="*/ 23 h 23"/>
                <a:gd name="T8" fmla="*/ 0 w 28"/>
                <a:gd name="T9" fmla="*/ 0 h 23"/>
                <a:gd name="T10" fmla="*/ 0 60000 65536"/>
                <a:gd name="T11" fmla="*/ 0 60000 65536"/>
                <a:gd name="T12" fmla="*/ 0 60000 65536"/>
                <a:gd name="T13" fmla="*/ 0 60000 65536"/>
                <a:gd name="T14" fmla="*/ 0 60000 65536"/>
                <a:gd name="T15" fmla="*/ 0 w 28"/>
                <a:gd name="T16" fmla="*/ 0 h 23"/>
                <a:gd name="T17" fmla="*/ 28 w 28"/>
                <a:gd name="T18" fmla="*/ 23 h 23"/>
              </a:gdLst>
              <a:ahLst/>
              <a:cxnLst>
                <a:cxn ang="T10">
                  <a:pos x="T0" y="T1"/>
                </a:cxn>
                <a:cxn ang="T11">
                  <a:pos x="T2" y="T3"/>
                </a:cxn>
                <a:cxn ang="T12">
                  <a:pos x="T4" y="T5"/>
                </a:cxn>
                <a:cxn ang="T13">
                  <a:pos x="T6" y="T7"/>
                </a:cxn>
                <a:cxn ang="T14">
                  <a:pos x="T8" y="T9"/>
                </a:cxn>
              </a:cxnLst>
              <a:rect l="T15" t="T16" r="T17" b="T18"/>
              <a:pathLst>
                <a:path w="28" h="23">
                  <a:moveTo>
                    <a:pt x="0" y="0"/>
                  </a:moveTo>
                  <a:lnTo>
                    <a:pt x="28" y="0"/>
                  </a:lnTo>
                  <a:lnTo>
                    <a:pt x="28" y="23"/>
                  </a:lnTo>
                  <a:lnTo>
                    <a:pt x="6" y="23"/>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43" name="Freeform 318">
              <a:extLst>
                <a:ext uri="{FF2B5EF4-FFF2-40B4-BE49-F238E27FC236}">
                  <a16:creationId xmlns:a16="http://schemas.microsoft.com/office/drawing/2014/main" id="{F2526924-5C03-3FA4-90EB-F1915CCF83DB}"/>
                </a:ext>
              </a:extLst>
            </p:cNvPr>
            <p:cNvSpPr>
              <a:spLocks/>
            </p:cNvSpPr>
            <p:nvPr/>
          </p:nvSpPr>
          <p:spPr bwMode="auto">
            <a:xfrm>
              <a:off x="1330" y="2798"/>
              <a:ext cx="16" cy="29"/>
            </a:xfrm>
            <a:custGeom>
              <a:avLst/>
              <a:gdLst>
                <a:gd name="T0" fmla="*/ 0 w 16"/>
                <a:gd name="T1" fmla="*/ 6 h 29"/>
                <a:gd name="T2" fmla="*/ 11 w 16"/>
                <a:gd name="T3" fmla="*/ 0 h 29"/>
                <a:gd name="T4" fmla="*/ 16 w 16"/>
                <a:gd name="T5" fmla="*/ 23 h 29"/>
                <a:gd name="T6" fmla="*/ 0 w 16"/>
                <a:gd name="T7" fmla="*/ 29 h 29"/>
                <a:gd name="T8" fmla="*/ 0 w 16"/>
                <a:gd name="T9" fmla="*/ 6 h 29"/>
                <a:gd name="T10" fmla="*/ 0 60000 65536"/>
                <a:gd name="T11" fmla="*/ 0 60000 65536"/>
                <a:gd name="T12" fmla="*/ 0 60000 65536"/>
                <a:gd name="T13" fmla="*/ 0 60000 65536"/>
                <a:gd name="T14" fmla="*/ 0 60000 65536"/>
                <a:gd name="T15" fmla="*/ 0 w 16"/>
                <a:gd name="T16" fmla="*/ 0 h 29"/>
                <a:gd name="T17" fmla="*/ 16 w 16"/>
                <a:gd name="T18" fmla="*/ 29 h 29"/>
              </a:gdLst>
              <a:ahLst/>
              <a:cxnLst>
                <a:cxn ang="T10">
                  <a:pos x="T0" y="T1"/>
                </a:cxn>
                <a:cxn ang="T11">
                  <a:pos x="T2" y="T3"/>
                </a:cxn>
                <a:cxn ang="T12">
                  <a:pos x="T4" y="T5"/>
                </a:cxn>
                <a:cxn ang="T13">
                  <a:pos x="T6" y="T7"/>
                </a:cxn>
                <a:cxn ang="T14">
                  <a:pos x="T8" y="T9"/>
                </a:cxn>
              </a:cxnLst>
              <a:rect l="T15" t="T16" r="T17" b="T18"/>
              <a:pathLst>
                <a:path w="16" h="29">
                  <a:moveTo>
                    <a:pt x="0" y="6"/>
                  </a:moveTo>
                  <a:lnTo>
                    <a:pt x="11" y="0"/>
                  </a:lnTo>
                  <a:lnTo>
                    <a:pt x="16" y="23"/>
                  </a:lnTo>
                  <a:lnTo>
                    <a:pt x="0" y="29"/>
                  </a:lnTo>
                  <a:lnTo>
                    <a:pt x="0" y="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44" name="Freeform 319">
              <a:extLst>
                <a:ext uri="{FF2B5EF4-FFF2-40B4-BE49-F238E27FC236}">
                  <a16:creationId xmlns:a16="http://schemas.microsoft.com/office/drawing/2014/main" id="{B5E9D24C-8336-F069-8DED-6F8CFDEBA8B7}"/>
                </a:ext>
              </a:extLst>
            </p:cNvPr>
            <p:cNvSpPr>
              <a:spLocks/>
            </p:cNvSpPr>
            <p:nvPr/>
          </p:nvSpPr>
          <p:spPr bwMode="auto">
            <a:xfrm>
              <a:off x="1428" y="2787"/>
              <a:ext cx="11" cy="28"/>
            </a:xfrm>
            <a:custGeom>
              <a:avLst/>
              <a:gdLst>
                <a:gd name="T0" fmla="*/ 0 w 11"/>
                <a:gd name="T1" fmla="*/ 6 h 28"/>
                <a:gd name="T2" fmla="*/ 11 w 11"/>
                <a:gd name="T3" fmla="*/ 0 h 28"/>
                <a:gd name="T4" fmla="*/ 11 w 11"/>
                <a:gd name="T5" fmla="*/ 28 h 28"/>
                <a:gd name="T6" fmla="*/ 5 w 11"/>
                <a:gd name="T7" fmla="*/ 28 h 28"/>
                <a:gd name="T8" fmla="*/ 0 w 11"/>
                <a:gd name="T9" fmla="*/ 6 h 28"/>
                <a:gd name="T10" fmla="*/ 0 60000 65536"/>
                <a:gd name="T11" fmla="*/ 0 60000 65536"/>
                <a:gd name="T12" fmla="*/ 0 60000 65536"/>
                <a:gd name="T13" fmla="*/ 0 60000 65536"/>
                <a:gd name="T14" fmla="*/ 0 60000 65536"/>
                <a:gd name="T15" fmla="*/ 0 w 11"/>
                <a:gd name="T16" fmla="*/ 0 h 28"/>
                <a:gd name="T17" fmla="*/ 11 w 11"/>
                <a:gd name="T18" fmla="*/ 28 h 28"/>
              </a:gdLst>
              <a:ahLst/>
              <a:cxnLst>
                <a:cxn ang="T10">
                  <a:pos x="T0" y="T1"/>
                </a:cxn>
                <a:cxn ang="T11">
                  <a:pos x="T2" y="T3"/>
                </a:cxn>
                <a:cxn ang="T12">
                  <a:pos x="T4" y="T5"/>
                </a:cxn>
                <a:cxn ang="T13">
                  <a:pos x="T6" y="T7"/>
                </a:cxn>
                <a:cxn ang="T14">
                  <a:pos x="T8" y="T9"/>
                </a:cxn>
              </a:cxnLst>
              <a:rect l="T15" t="T16" r="T17" b="T18"/>
              <a:pathLst>
                <a:path w="11" h="28">
                  <a:moveTo>
                    <a:pt x="0" y="6"/>
                  </a:moveTo>
                  <a:lnTo>
                    <a:pt x="11" y="0"/>
                  </a:lnTo>
                  <a:lnTo>
                    <a:pt x="11" y="28"/>
                  </a:lnTo>
                  <a:lnTo>
                    <a:pt x="5" y="28"/>
                  </a:lnTo>
                  <a:lnTo>
                    <a:pt x="0" y="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45" name="Freeform 320">
              <a:extLst>
                <a:ext uri="{FF2B5EF4-FFF2-40B4-BE49-F238E27FC236}">
                  <a16:creationId xmlns:a16="http://schemas.microsoft.com/office/drawing/2014/main" id="{A8A8E8AE-6B45-C836-4B2A-1453EC665501}"/>
                </a:ext>
              </a:extLst>
            </p:cNvPr>
            <p:cNvSpPr>
              <a:spLocks/>
            </p:cNvSpPr>
            <p:nvPr/>
          </p:nvSpPr>
          <p:spPr bwMode="auto">
            <a:xfrm>
              <a:off x="1439" y="2787"/>
              <a:ext cx="22" cy="28"/>
            </a:xfrm>
            <a:custGeom>
              <a:avLst/>
              <a:gdLst>
                <a:gd name="T0" fmla="*/ 0 w 22"/>
                <a:gd name="T1" fmla="*/ 0 h 28"/>
                <a:gd name="T2" fmla="*/ 22 w 22"/>
                <a:gd name="T3" fmla="*/ 0 h 28"/>
                <a:gd name="T4" fmla="*/ 22 w 22"/>
                <a:gd name="T5" fmla="*/ 23 h 28"/>
                <a:gd name="T6" fmla="*/ 5 w 22"/>
                <a:gd name="T7" fmla="*/ 28 h 28"/>
                <a:gd name="T8" fmla="*/ 0 w 22"/>
                <a:gd name="T9" fmla="*/ 0 h 28"/>
                <a:gd name="T10" fmla="*/ 0 60000 65536"/>
                <a:gd name="T11" fmla="*/ 0 60000 65536"/>
                <a:gd name="T12" fmla="*/ 0 60000 65536"/>
                <a:gd name="T13" fmla="*/ 0 60000 65536"/>
                <a:gd name="T14" fmla="*/ 0 60000 65536"/>
                <a:gd name="T15" fmla="*/ 0 w 22"/>
                <a:gd name="T16" fmla="*/ 0 h 28"/>
                <a:gd name="T17" fmla="*/ 22 w 22"/>
                <a:gd name="T18" fmla="*/ 28 h 28"/>
              </a:gdLst>
              <a:ahLst/>
              <a:cxnLst>
                <a:cxn ang="T10">
                  <a:pos x="T0" y="T1"/>
                </a:cxn>
                <a:cxn ang="T11">
                  <a:pos x="T2" y="T3"/>
                </a:cxn>
                <a:cxn ang="T12">
                  <a:pos x="T4" y="T5"/>
                </a:cxn>
                <a:cxn ang="T13">
                  <a:pos x="T6" y="T7"/>
                </a:cxn>
                <a:cxn ang="T14">
                  <a:pos x="T8" y="T9"/>
                </a:cxn>
              </a:cxnLst>
              <a:rect l="T15" t="T16" r="T17" b="T18"/>
              <a:pathLst>
                <a:path w="22" h="28">
                  <a:moveTo>
                    <a:pt x="0" y="0"/>
                  </a:moveTo>
                  <a:lnTo>
                    <a:pt x="22" y="0"/>
                  </a:lnTo>
                  <a:lnTo>
                    <a:pt x="22" y="23"/>
                  </a:lnTo>
                  <a:lnTo>
                    <a:pt x="5" y="28"/>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46" name="Freeform 321">
              <a:extLst>
                <a:ext uri="{FF2B5EF4-FFF2-40B4-BE49-F238E27FC236}">
                  <a16:creationId xmlns:a16="http://schemas.microsoft.com/office/drawing/2014/main" id="{BF5C976B-B297-00F2-98D3-FB7FA1C4E9BF}"/>
                </a:ext>
              </a:extLst>
            </p:cNvPr>
            <p:cNvSpPr>
              <a:spLocks/>
            </p:cNvSpPr>
            <p:nvPr/>
          </p:nvSpPr>
          <p:spPr bwMode="auto">
            <a:xfrm>
              <a:off x="1461" y="2781"/>
              <a:ext cx="16" cy="29"/>
            </a:xfrm>
            <a:custGeom>
              <a:avLst/>
              <a:gdLst>
                <a:gd name="T0" fmla="*/ 0 w 16"/>
                <a:gd name="T1" fmla="*/ 6 h 29"/>
                <a:gd name="T2" fmla="*/ 16 w 16"/>
                <a:gd name="T3" fmla="*/ 0 h 29"/>
                <a:gd name="T4" fmla="*/ 16 w 16"/>
                <a:gd name="T5" fmla="*/ 23 h 29"/>
                <a:gd name="T6" fmla="*/ 0 w 16"/>
                <a:gd name="T7" fmla="*/ 29 h 29"/>
                <a:gd name="T8" fmla="*/ 0 w 16"/>
                <a:gd name="T9" fmla="*/ 6 h 29"/>
                <a:gd name="T10" fmla="*/ 0 60000 65536"/>
                <a:gd name="T11" fmla="*/ 0 60000 65536"/>
                <a:gd name="T12" fmla="*/ 0 60000 65536"/>
                <a:gd name="T13" fmla="*/ 0 60000 65536"/>
                <a:gd name="T14" fmla="*/ 0 60000 65536"/>
                <a:gd name="T15" fmla="*/ 0 w 16"/>
                <a:gd name="T16" fmla="*/ 0 h 29"/>
                <a:gd name="T17" fmla="*/ 16 w 16"/>
                <a:gd name="T18" fmla="*/ 29 h 29"/>
              </a:gdLst>
              <a:ahLst/>
              <a:cxnLst>
                <a:cxn ang="T10">
                  <a:pos x="T0" y="T1"/>
                </a:cxn>
                <a:cxn ang="T11">
                  <a:pos x="T2" y="T3"/>
                </a:cxn>
                <a:cxn ang="T12">
                  <a:pos x="T4" y="T5"/>
                </a:cxn>
                <a:cxn ang="T13">
                  <a:pos x="T6" y="T7"/>
                </a:cxn>
                <a:cxn ang="T14">
                  <a:pos x="T8" y="T9"/>
                </a:cxn>
              </a:cxnLst>
              <a:rect l="T15" t="T16" r="T17" b="T18"/>
              <a:pathLst>
                <a:path w="16" h="29">
                  <a:moveTo>
                    <a:pt x="0" y="6"/>
                  </a:moveTo>
                  <a:lnTo>
                    <a:pt x="16" y="0"/>
                  </a:lnTo>
                  <a:lnTo>
                    <a:pt x="16" y="23"/>
                  </a:lnTo>
                  <a:lnTo>
                    <a:pt x="0" y="29"/>
                  </a:lnTo>
                  <a:lnTo>
                    <a:pt x="0" y="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47" name="Freeform 322">
              <a:extLst>
                <a:ext uri="{FF2B5EF4-FFF2-40B4-BE49-F238E27FC236}">
                  <a16:creationId xmlns:a16="http://schemas.microsoft.com/office/drawing/2014/main" id="{55AF17BA-C064-5723-49A8-D709957DFD62}"/>
                </a:ext>
              </a:extLst>
            </p:cNvPr>
            <p:cNvSpPr>
              <a:spLocks/>
            </p:cNvSpPr>
            <p:nvPr/>
          </p:nvSpPr>
          <p:spPr bwMode="auto">
            <a:xfrm>
              <a:off x="1526" y="2753"/>
              <a:ext cx="49" cy="40"/>
            </a:xfrm>
            <a:custGeom>
              <a:avLst/>
              <a:gdLst>
                <a:gd name="T0" fmla="*/ 0 w 49"/>
                <a:gd name="T1" fmla="*/ 17 h 40"/>
                <a:gd name="T2" fmla="*/ 38 w 49"/>
                <a:gd name="T3" fmla="*/ 0 h 40"/>
                <a:gd name="T4" fmla="*/ 49 w 49"/>
                <a:gd name="T5" fmla="*/ 23 h 40"/>
                <a:gd name="T6" fmla="*/ 6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38" y="0"/>
                  </a:lnTo>
                  <a:lnTo>
                    <a:pt x="49" y="23"/>
                  </a:lnTo>
                  <a:lnTo>
                    <a:pt x="6"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48" name="Freeform 323">
              <a:extLst>
                <a:ext uri="{FF2B5EF4-FFF2-40B4-BE49-F238E27FC236}">
                  <a16:creationId xmlns:a16="http://schemas.microsoft.com/office/drawing/2014/main" id="{40AB273B-21E1-2452-7325-13B5D2F1C89A}"/>
                </a:ext>
              </a:extLst>
            </p:cNvPr>
            <p:cNvSpPr>
              <a:spLocks/>
            </p:cNvSpPr>
            <p:nvPr/>
          </p:nvSpPr>
          <p:spPr bwMode="auto">
            <a:xfrm>
              <a:off x="1646" y="2719"/>
              <a:ext cx="17" cy="22"/>
            </a:xfrm>
            <a:custGeom>
              <a:avLst/>
              <a:gdLst>
                <a:gd name="T0" fmla="*/ 0 w 17"/>
                <a:gd name="T1" fmla="*/ 0 h 22"/>
                <a:gd name="T2" fmla="*/ 11 w 17"/>
                <a:gd name="T3" fmla="*/ 0 h 22"/>
                <a:gd name="T4" fmla="*/ 17 w 17"/>
                <a:gd name="T5" fmla="*/ 22 h 22"/>
                <a:gd name="T6" fmla="*/ 11 w 17"/>
                <a:gd name="T7" fmla="*/ 22 h 22"/>
                <a:gd name="T8" fmla="*/ 0 w 17"/>
                <a:gd name="T9" fmla="*/ 0 h 22"/>
                <a:gd name="T10" fmla="*/ 0 60000 65536"/>
                <a:gd name="T11" fmla="*/ 0 60000 65536"/>
                <a:gd name="T12" fmla="*/ 0 60000 65536"/>
                <a:gd name="T13" fmla="*/ 0 60000 65536"/>
                <a:gd name="T14" fmla="*/ 0 60000 65536"/>
                <a:gd name="T15" fmla="*/ 0 w 17"/>
                <a:gd name="T16" fmla="*/ 0 h 22"/>
                <a:gd name="T17" fmla="*/ 17 w 17"/>
                <a:gd name="T18" fmla="*/ 22 h 22"/>
              </a:gdLst>
              <a:ahLst/>
              <a:cxnLst>
                <a:cxn ang="T10">
                  <a:pos x="T0" y="T1"/>
                </a:cxn>
                <a:cxn ang="T11">
                  <a:pos x="T2" y="T3"/>
                </a:cxn>
                <a:cxn ang="T12">
                  <a:pos x="T4" y="T5"/>
                </a:cxn>
                <a:cxn ang="T13">
                  <a:pos x="T6" y="T7"/>
                </a:cxn>
                <a:cxn ang="T14">
                  <a:pos x="T8" y="T9"/>
                </a:cxn>
              </a:cxnLst>
              <a:rect l="T15" t="T16" r="T17" b="T18"/>
              <a:pathLst>
                <a:path w="17" h="22">
                  <a:moveTo>
                    <a:pt x="0" y="0"/>
                  </a:moveTo>
                  <a:lnTo>
                    <a:pt x="11" y="0"/>
                  </a:lnTo>
                  <a:lnTo>
                    <a:pt x="17" y="22"/>
                  </a:lnTo>
                  <a:lnTo>
                    <a:pt x="11" y="22"/>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49" name="Freeform 324">
              <a:extLst>
                <a:ext uri="{FF2B5EF4-FFF2-40B4-BE49-F238E27FC236}">
                  <a16:creationId xmlns:a16="http://schemas.microsoft.com/office/drawing/2014/main" id="{34031005-DA4C-2161-343C-A58085E98244}"/>
                </a:ext>
              </a:extLst>
            </p:cNvPr>
            <p:cNvSpPr>
              <a:spLocks/>
            </p:cNvSpPr>
            <p:nvPr/>
          </p:nvSpPr>
          <p:spPr bwMode="auto">
            <a:xfrm>
              <a:off x="1657" y="2702"/>
              <a:ext cx="38" cy="39"/>
            </a:xfrm>
            <a:custGeom>
              <a:avLst/>
              <a:gdLst>
                <a:gd name="T0" fmla="*/ 0 w 38"/>
                <a:gd name="T1" fmla="*/ 17 h 39"/>
                <a:gd name="T2" fmla="*/ 33 w 38"/>
                <a:gd name="T3" fmla="*/ 0 h 39"/>
                <a:gd name="T4" fmla="*/ 38 w 38"/>
                <a:gd name="T5" fmla="*/ 22 h 39"/>
                <a:gd name="T6" fmla="*/ 6 w 38"/>
                <a:gd name="T7" fmla="*/ 39 h 39"/>
                <a:gd name="T8" fmla="*/ 0 w 38"/>
                <a:gd name="T9" fmla="*/ 17 h 39"/>
                <a:gd name="T10" fmla="*/ 0 60000 65536"/>
                <a:gd name="T11" fmla="*/ 0 60000 65536"/>
                <a:gd name="T12" fmla="*/ 0 60000 65536"/>
                <a:gd name="T13" fmla="*/ 0 60000 65536"/>
                <a:gd name="T14" fmla="*/ 0 60000 65536"/>
                <a:gd name="T15" fmla="*/ 0 w 38"/>
                <a:gd name="T16" fmla="*/ 0 h 39"/>
                <a:gd name="T17" fmla="*/ 38 w 38"/>
                <a:gd name="T18" fmla="*/ 39 h 39"/>
              </a:gdLst>
              <a:ahLst/>
              <a:cxnLst>
                <a:cxn ang="T10">
                  <a:pos x="T0" y="T1"/>
                </a:cxn>
                <a:cxn ang="T11">
                  <a:pos x="T2" y="T3"/>
                </a:cxn>
                <a:cxn ang="T12">
                  <a:pos x="T4" y="T5"/>
                </a:cxn>
                <a:cxn ang="T13">
                  <a:pos x="T6" y="T7"/>
                </a:cxn>
                <a:cxn ang="T14">
                  <a:pos x="T8" y="T9"/>
                </a:cxn>
              </a:cxnLst>
              <a:rect l="T15" t="T16" r="T17" b="T18"/>
              <a:pathLst>
                <a:path w="38" h="39">
                  <a:moveTo>
                    <a:pt x="0" y="17"/>
                  </a:moveTo>
                  <a:lnTo>
                    <a:pt x="33" y="0"/>
                  </a:lnTo>
                  <a:lnTo>
                    <a:pt x="38" y="22"/>
                  </a:lnTo>
                  <a:lnTo>
                    <a:pt x="6" y="39"/>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50" name="Freeform 325">
              <a:extLst>
                <a:ext uri="{FF2B5EF4-FFF2-40B4-BE49-F238E27FC236}">
                  <a16:creationId xmlns:a16="http://schemas.microsoft.com/office/drawing/2014/main" id="{BB359B00-2BE4-5E00-6F30-5ECF21C69227}"/>
                </a:ext>
              </a:extLst>
            </p:cNvPr>
            <p:cNvSpPr>
              <a:spLocks/>
            </p:cNvSpPr>
            <p:nvPr/>
          </p:nvSpPr>
          <p:spPr bwMode="auto">
            <a:xfrm>
              <a:off x="1772" y="2656"/>
              <a:ext cx="27" cy="29"/>
            </a:xfrm>
            <a:custGeom>
              <a:avLst/>
              <a:gdLst>
                <a:gd name="T0" fmla="*/ 0 w 27"/>
                <a:gd name="T1" fmla="*/ 12 h 29"/>
                <a:gd name="T2" fmla="*/ 16 w 27"/>
                <a:gd name="T3" fmla="*/ 0 h 29"/>
                <a:gd name="T4" fmla="*/ 27 w 27"/>
                <a:gd name="T5" fmla="*/ 23 h 29"/>
                <a:gd name="T6" fmla="*/ 11 w 27"/>
                <a:gd name="T7" fmla="*/ 29 h 29"/>
                <a:gd name="T8" fmla="*/ 0 w 27"/>
                <a:gd name="T9" fmla="*/ 12 h 29"/>
                <a:gd name="T10" fmla="*/ 0 60000 65536"/>
                <a:gd name="T11" fmla="*/ 0 60000 65536"/>
                <a:gd name="T12" fmla="*/ 0 60000 65536"/>
                <a:gd name="T13" fmla="*/ 0 60000 65536"/>
                <a:gd name="T14" fmla="*/ 0 60000 65536"/>
                <a:gd name="T15" fmla="*/ 0 w 27"/>
                <a:gd name="T16" fmla="*/ 0 h 29"/>
                <a:gd name="T17" fmla="*/ 27 w 27"/>
                <a:gd name="T18" fmla="*/ 29 h 29"/>
              </a:gdLst>
              <a:ahLst/>
              <a:cxnLst>
                <a:cxn ang="T10">
                  <a:pos x="T0" y="T1"/>
                </a:cxn>
                <a:cxn ang="T11">
                  <a:pos x="T2" y="T3"/>
                </a:cxn>
                <a:cxn ang="T12">
                  <a:pos x="T4" y="T5"/>
                </a:cxn>
                <a:cxn ang="T13">
                  <a:pos x="T6" y="T7"/>
                </a:cxn>
                <a:cxn ang="T14">
                  <a:pos x="T8" y="T9"/>
                </a:cxn>
              </a:cxnLst>
              <a:rect l="T15" t="T16" r="T17" b="T18"/>
              <a:pathLst>
                <a:path w="27" h="29">
                  <a:moveTo>
                    <a:pt x="0" y="12"/>
                  </a:moveTo>
                  <a:lnTo>
                    <a:pt x="16" y="0"/>
                  </a:lnTo>
                  <a:lnTo>
                    <a:pt x="27" y="23"/>
                  </a:lnTo>
                  <a:lnTo>
                    <a:pt x="11" y="29"/>
                  </a:lnTo>
                  <a:lnTo>
                    <a:pt x="0" y="1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51" name="Freeform 326">
              <a:extLst>
                <a:ext uri="{FF2B5EF4-FFF2-40B4-BE49-F238E27FC236}">
                  <a16:creationId xmlns:a16="http://schemas.microsoft.com/office/drawing/2014/main" id="{8EF125EF-B223-4B91-BD3D-77A4CD7863EE}"/>
                </a:ext>
              </a:extLst>
            </p:cNvPr>
            <p:cNvSpPr>
              <a:spLocks/>
            </p:cNvSpPr>
            <p:nvPr/>
          </p:nvSpPr>
          <p:spPr bwMode="auto">
            <a:xfrm>
              <a:off x="1788" y="2645"/>
              <a:ext cx="33" cy="34"/>
            </a:xfrm>
            <a:custGeom>
              <a:avLst/>
              <a:gdLst>
                <a:gd name="T0" fmla="*/ 0 w 33"/>
                <a:gd name="T1" fmla="*/ 11 h 34"/>
                <a:gd name="T2" fmla="*/ 22 w 33"/>
                <a:gd name="T3" fmla="*/ 0 h 34"/>
                <a:gd name="T4" fmla="*/ 33 w 33"/>
                <a:gd name="T5" fmla="*/ 23 h 34"/>
                <a:gd name="T6" fmla="*/ 11 w 33"/>
                <a:gd name="T7" fmla="*/ 34 h 34"/>
                <a:gd name="T8" fmla="*/ 0 w 33"/>
                <a:gd name="T9" fmla="*/ 11 h 34"/>
                <a:gd name="T10" fmla="*/ 0 60000 65536"/>
                <a:gd name="T11" fmla="*/ 0 60000 65536"/>
                <a:gd name="T12" fmla="*/ 0 60000 65536"/>
                <a:gd name="T13" fmla="*/ 0 60000 65536"/>
                <a:gd name="T14" fmla="*/ 0 60000 65536"/>
                <a:gd name="T15" fmla="*/ 0 w 33"/>
                <a:gd name="T16" fmla="*/ 0 h 34"/>
                <a:gd name="T17" fmla="*/ 33 w 33"/>
                <a:gd name="T18" fmla="*/ 34 h 34"/>
              </a:gdLst>
              <a:ahLst/>
              <a:cxnLst>
                <a:cxn ang="T10">
                  <a:pos x="T0" y="T1"/>
                </a:cxn>
                <a:cxn ang="T11">
                  <a:pos x="T2" y="T3"/>
                </a:cxn>
                <a:cxn ang="T12">
                  <a:pos x="T4" y="T5"/>
                </a:cxn>
                <a:cxn ang="T13">
                  <a:pos x="T6" y="T7"/>
                </a:cxn>
                <a:cxn ang="T14">
                  <a:pos x="T8" y="T9"/>
                </a:cxn>
              </a:cxnLst>
              <a:rect l="T15" t="T16" r="T17" b="T18"/>
              <a:pathLst>
                <a:path w="33" h="34">
                  <a:moveTo>
                    <a:pt x="0" y="11"/>
                  </a:moveTo>
                  <a:lnTo>
                    <a:pt x="22" y="0"/>
                  </a:lnTo>
                  <a:lnTo>
                    <a:pt x="33" y="23"/>
                  </a:lnTo>
                  <a:lnTo>
                    <a:pt x="11" y="34"/>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52" name="Freeform 327">
              <a:extLst>
                <a:ext uri="{FF2B5EF4-FFF2-40B4-BE49-F238E27FC236}">
                  <a16:creationId xmlns:a16="http://schemas.microsoft.com/office/drawing/2014/main" id="{65BCF822-E59F-2B11-C36C-26E66EFDA454}"/>
                </a:ext>
              </a:extLst>
            </p:cNvPr>
            <p:cNvSpPr>
              <a:spLocks/>
            </p:cNvSpPr>
            <p:nvPr/>
          </p:nvSpPr>
          <p:spPr bwMode="auto">
            <a:xfrm>
              <a:off x="1875" y="2599"/>
              <a:ext cx="49" cy="40"/>
            </a:xfrm>
            <a:custGeom>
              <a:avLst/>
              <a:gdLst>
                <a:gd name="T0" fmla="*/ 0 w 49"/>
                <a:gd name="T1" fmla="*/ 18 h 40"/>
                <a:gd name="T2" fmla="*/ 44 w 49"/>
                <a:gd name="T3" fmla="*/ 0 h 40"/>
                <a:gd name="T4" fmla="*/ 49 w 49"/>
                <a:gd name="T5" fmla="*/ 23 h 40"/>
                <a:gd name="T6" fmla="*/ 11 w 49"/>
                <a:gd name="T7" fmla="*/ 40 h 40"/>
                <a:gd name="T8" fmla="*/ 0 w 49"/>
                <a:gd name="T9" fmla="*/ 18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8"/>
                  </a:moveTo>
                  <a:lnTo>
                    <a:pt x="44" y="0"/>
                  </a:lnTo>
                  <a:lnTo>
                    <a:pt x="49" y="23"/>
                  </a:lnTo>
                  <a:lnTo>
                    <a:pt x="11" y="40"/>
                  </a:lnTo>
                  <a:lnTo>
                    <a:pt x="0" y="18"/>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53" name="Freeform 328">
              <a:extLst>
                <a:ext uri="{FF2B5EF4-FFF2-40B4-BE49-F238E27FC236}">
                  <a16:creationId xmlns:a16="http://schemas.microsoft.com/office/drawing/2014/main" id="{D6357E41-0E8F-FE52-787E-AC19FFF14CBF}"/>
                </a:ext>
              </a:extLst>
            </p:cNvPr>
            <p:cNvSpPr>
              <a:spLocks/>
            </p:cNvSpPr>
            <p:nvPr/>
          </p:nvSpPr>
          <p:spPr bwMode="auto">
            <a:xfrm>
              <a:off x="2001" y="2548"/>
              <a:ext cx="49" cy="40"/>
            </a:xfrm>
            <a:custGeom>
              <a:avLst/>
              <a:gdLst>
                <a:gd name="T0" fmla="*/ 0 w 49"/>
                <a:gd name="T1" fmla="*/ 17 h 40"/>
                <a:gd name="T2" fmla="*/ 38 w 49"/>
                <a:gd name="T3" fmla="*/ 0 h 40"/>
                <a:gd name="T4" fmla="*/ 49 w 49"/>
                <a:gd name="T5" fmla="*/ 23 h 40"/>
                <a:gd name="T6" fmla="*/ 5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38" y="0"/>
                  </a:lnTo>
                  <a:lnTo>
                    <a:pt x="49" y="23"/>
                  </a:lnTo>
                  <a:lnTo>
                    <a:pt x="5"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54" name="Freeform 329">
              <a:extLst>
                <a:ext uri="{FF2B5EF4-FFF2-40B4-BE49-F238E27FC236}">
                  <a16:creationId xmlns:a16="http://schemas.microsoft.com/office/drawing/2014/main" id="{BCEFCCC6-16FC-8A04-5902-782E812F9D97}"/>
                </a:ext>
              </a:extLst>
            </p:cNvPr>
            <p:cNvSpPr>
              <a:spLocks/>
            </p:cNvSpPr>
            <p:nvPr/>
          </p:nvSpPr>
          <p:spPr bwMode="auto">
            <a:xfrm>
              <a:off x="2121" y="2497"/>
              <a:ext cx="54" cy="40"/>
            </a:xfrm>
            <a:custGeom>
              <a:avLst/>
              <a:gdLst>
                <a:gd name="T0" fmla="*/ 0 w 54"/>
                <a:gd name="T1" fmla="*/ 17 h 40"/>
                <a:gd name="T2" fmla="*/ 43 w 54"/>
                <a:gd name="T3" fmla="*/ 0 h 40"/>
                <a:gd name="T4" fmla="*/ 54 w 54"/>
                <a:gd name="T5" fmla="*/ 23 h 40"/>
                <a:gd name="T6" fmla="*/ 11 w 54"/>
                <a:gd name="T7" fmla="*/ 40 h 40"/>
                <a:gd name="T8" fmla="*/ 0 w 54"/>
                <a:gd name="T9" fmla="*/ 17 h 40"/>
                <a:gd name="T10" fmla="*/ 0 60000 65536"/>
                <a:gd name="T11" fmla="*/ 0 60000 65536"/>
                <a:gd name="T12" fmla="*/ 0 60000 65536"/>
                <a:gd name="T13" fmla="*/ 0 60000 65536"/>
                <a:gd name="T14" fmla="*/ 0 60000 65536"/>
                <a:gd name="T15" fmla="*/ 0 w 54"/>
                <a:gd name="T16" fmla="*/ 0 h 40"/>
                <a:gd name="T17" fmla="*/ 54 w 54"/>
                <a:gd name="T18" fmla="*/ 40 h 40"/>
              </a:gdLst>
              <a:ahLst/>
              <a:cxnLst>
                <a:cxn ang="T10">
                  <a:pos x="T0" y="T1"/>
                </a:cxn>
                <a:cxn ang="T11">
                  <a:pos x="T2" y="T3"/>
                </a:cxn>
                <a:cxn ang="T12">
                  <a:pos x="T4" y="T5"/>
                </a:cxn>
                <a:cxn ang="T13">
                  <a:pos x="T6" y="T7"/>
                </a:cxn>
                <a:cxn ang="T14">
                  <a:pos x="T8" y="T9"/>
                </a:cxn>
              </a:cxnLst>
              <a:rect l="T15" t="T16" r="T17" b="T18"/>
              <a:pathLst>
                <a:path w="54" h="40">
                  <a:moveTo>
                    <a:pt x="0" y="17"/>
                  </a:moveTo>
                  <a:lnTo>
                    <a:pt x="43" y="0"/>
                  </a:lnTo>
                  <a:lnTo>
                    <a:pt x="54" y="23"/>
                  </a:lnTo>
                  <a:lnTo>
                    <a:pt x="11"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55" name="Freeform 330">
              <a:extLst>
                <a:ext uri="{FF2B5EF4-FFF2-40B4-BE49-F238E27FC236}">
                  <a16:creationId xmlns:a16="http://schemas.microsoft.com/office/drawing/2014/main" id="{AFB65E77-D0B5-8113-B85E-6B521D196462}"/>
                </a:ext>
              </a:extLst>
            </p:cNvPr>
            <p:cNvSpPr>
              <a:spLocks/>
            </p:cNvSpPr>
            <p:nvPr/>
          </p:nvSpPr>
          <p:spPr bwMode="auto">
            <a:xfrm>
              <a:off x="2230" y="2452"/>
              <a:ext cx="49" cy="40"/>
            </a:xfrm>
            <a:custGeom>
              <a:avLst/>
              <a:gdLst>
                <a:gd name="T0" fmla="*/ 0 w 49"/>
                <a:gd name="T1" fmla="*/ 17 h 40"/>
                <a:gd name="T2" fmla="*/ 38 w 49"/>
                <a:gd name="T3" fmla="*/ 0 h 40"/>
                <a:gd name="T4" fmla="*/ 49 w 49"/>
                <a:gd name="T5" fmla="*/ 23 h 40"/>
                <a:gd name="T6" fmla="*/ 5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38" y="0"/>
                  </a:lnTo>
                  <a:lnTo>
                    <a:pt x="49" y="23"/>
                  </a:lnTo>
                  <a:lnTo>
                    <a:pt x="5"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56" name="Freeform 331">
              <a:extLst>
                <a:ext uri="{FF2B5EF4-FFF2-40B4-BE49-F238E27FC236}">
                  <a16:creationId xmlns:a16="http://schemas.microsoft.com/office/drawing/2014/main" id="{720131E0-0BB9-D762-5FE5-11793B7C9641}"/>
                </a:ext>
              </a:extLst>
            </p:cNvPr>
            <p:cNvSpPr>
              <a:spLocks/>
            </p:cNvSpPr>
            <p:nvPr/>
          </p:nvSpPr>
          <p:spPr bwMode="auto">
            <a:xfrm>
              <a:off x="2350" y="2401"/>
              <a:ext cx="55" cy="39"/>
            </a:xfrm>
            <a:custGeom>
              <a:avLst/>
              <a:gdLst>
                <a:gd name="T0" fmla="*/ 0 w 55"/>
                <a:gd name="T1" fmla="*/ 17 h 39"/>
                <a:gd name="T2" fmla="*/ 44 w 55"/>
                <a:gd name="T3" fmla="*/ 0 h 39"/>
                <a:gd name="T4" fmla="*/ 55 w 55"/>
                <a:gd name="T5" fmla="*/ 22 h 39"/>
                <a:gd name="T6" fmla="*/ 11 w 55"/>
                <a:gd name="T7" fmla="*/ 39 h 39"/>
                <a:gd name="T8" fmla="*/ 0 w 55"/>
                <a:gd name="T9" fmla="*/ 17 h 39"/>
                <a:gd name="T10" fmla="*/ 0 60000 65536"/>
                <a:gd name="T11" fmla="*/ 0 60000 65536"/>
                <a:gd name="T12" fmla="*/ 0 60000 65536"/>
                <a:gd name="T13" fmla="*/ 0 60000 65536"/>
                <a:gd name="T14" fmla="*/ 0 60000 65536"/>
                <a:gd name="T15" fmla="*/ 0 w 55"/>
                <a:gd name="T16" fmla="*/ 0 h 39"/>
                <a:gd name="T17" fmla="*/ 55 w 55"/>
                <a:gd name="T18" fmla="*/ 39 h 39"/>
              </a:gdLst>
              <a:ahLst/>
              <a:cxnLst>
                <a:cxn ang="T10">
                  <a:pos x="T0" y="T1"/>
                </a:cxn>
                <a:cxn ang="T11">
                  <a:pos x="T2" y="T3"/>
                </a:cxn>
                <a:cxn ang="T12">
                  <a:pos x="T4" y="T5"/>
                </a:cxn>
                <a:cxn ang="T13">
                  <a:pos x="T6" y="T7"/>
                </a:cxn>
                <a:cxn ang="T14">
                  <a:pos x="T8" y="T9"/>
                </a:cxn>
              </a:cxnLst>
              <a:rect l="T15" t="T16" r="T17" b="T18"/>
              <a:pathLst>
                <a:path w="55" h="39">
                  <a:moveTo>
                    <a:pt x="0" y="17"/>
                  </a:moveTo>
                  <a:lnTo>
                    <a:pt x="44" y="0"/>
                  </a:lnTo>
                  <a:lnTo>
                    <a:pt x="55" y="22"/>
                  </a:lnTo>
                  <a:lnTo>
                    <a:pt x="11" y="39"/>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57" name="Freeform 332">
              <a:extLst>
                <a:ext uri="{FF2B5EF4-FFF2-40B4-BE49-F238E27FC236}">
                  <a16:creationId xmlns:a16="http://schemas.microsoft.com/office/drawing/2014/main" id="{1D6FA0EA-2BB5-8151-EECF-7CE2C2ABC9BF}"/>
                </a:ext>
              </a:extLst>
            </p:cNvPr>
            <p:cNvSpPr>
              <a:spLocks/>
            </p:cNvSpPr>
            <p:nvPr/>
          </p:nvSpPr>
          <p:spPr bwMode="auto">
            <a:xfrm>
              <a:off x="2475" y="2361"/>
              <a:ext cx="28" cy="23"/>
            </a:xfrm>
            <a:custGeom>
              <a:avLst/>
              <a:gdLst>
                <a:gd name="T0" fmla="*/ 0 w 28"/>
                <a:gd name="T1" fmla="*/ 6 h 23"/>
                <a:gd name="T2" fmla="*/ 17 w 28"/>
                <a:gd name="T3" fmla="*/ 0 h 23"/>
                <a:gd name="T4" fmla="*/ 28 w 28"/>
                <a:gd name="T5" fmla="*/ 17 h 23"/>
                <a:gd name="T6" fmla="*/ 11 w 28"/>
                <a:gd name="T7" fmla="*/ 23 h 23"/>
                <a:gd name="T8" fmla="*/ 0 w 28"/>
                <a:gd name="T9" fmla="*/ 6 h 23"/>
                <a:gd name="T10" fmla="*/ 0 60000 65536"/>
                <a:gd name="T11" fmla="*/ 0 60000 65536"/>
                <a:gd name="T12" fmla="*/ 0 60000 65536"/>
                <a:gd name="T13" fmla="*/ 0 60000 65536"/>
                <a:gd name="T14" fmla="*/ 0 60000 65536"/>
                <a:gd name="T15" fmla="*/ 0 w 28"/>
                <a:gd name="T16" fmla="*/ 0 h 23"/>
                <a:gd name="T17" fmla="*/ 28 w 28"/>
                <a:gd name="T18" fmla="*/ 23 h 23"/>
              </a:gdLst>
              <a:ahLst/>
              <a:cxnLst>
                <a:cxn ang="T10">
                  <a:pos x="T0" y="T1"/>
                </a:cxn>
                <a:cxn ang="T11">
                  <a:pos x="T2" y="T3"/>
                </a:cxn>
                <a:cxn ang="T12">
                  <a:pos x="T4" y="T5"/>
                </a:cxn>
                <a:cxn ang="T13">
                  <a:pos x="T6" y="T7"/>
                </a:cxn>
                <a:cxn ang="T14">
                  <a:pos x="T8" y="T9"/>
                </a:cxn>
              </a:cxnLst>
              <a:rect l="T15" t="T16" r="T17" b="T18"/>
              <a:pathLst>
                <a:path w="28" h="23">
                  <a:moveTo>
                    <a:pt x="0" y="6"/>
                  </a:moveTo>
                  <a:lnTo>
                    <a:pt x="17" y="0"/>
                  </a:lnTo>
                  <a:lnTo>
                    <a:pt x="28" y="17"/>
                  </a:lnTo>
                  <a:lnTo>
                    <a:pt x="11" y="23"/>
                  </a:lnTo>
                  <a:lnTo>
                    <a:pt x="0" y="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58" name="Freeform 333">
              <a:extLst>
                <a:ext uri="{FF2B5EF4-FFF2-40B4-BE49-F238E27FC236}">
                  <a16:creationId xmlns:a16="http://schemas.microsoft.com/office/drawing/2014/main" id="{50A66107-438F-ED21-C9A9-69AC58C5FB16}"/>
                </a:ext>
              </a:extLst>
            </p:cNvPr>
            <p:cNvSpPr>
              <a:spLocks/>
            </p:cNvSpPr>
            <p:nvPr/>
          </p:nvSpPr>
          <p:spPr bwMode="auto">
            <a:xfrm>
              <a:off x="2492" y="2350"/>
              <a:ext cx="33" cy="28"/>
            </a:xfrm>
            <a:custGeom>
              <a:avLst/>
              <a:gdLst>
                <a:gd name="T0" fmla="*/ 0 w 33"/>
                <a:gd name="T1" fmla="*/ 5 h 28"/>
                <a:gd name="T2" fmla="*/ 27 w 33"/>
                <a:gd name="T3" fmla="*/ 0 h 28"/>
                <a:gd name="T4" fmla="*/ 33 w 33"/>
                <a:gd name="T5" fmla="*/ 22 h 28"/>
                <a:gd name="T6" fmla="*/ 11 w 33"/>
                <a:gd name="T7" fmla="*/ 28 h 28"/>
                <a:gd name="T8" fmla="*/ 0 w 33"/>
                <a:gd name="T9" fmla="*/ 5 h 28"/>
                <a:gd name="T10" fmla="*/ 0 60000 65536"/>
                <a:gd name="T11" fmla="*/ 0 60000 65536"/>
                <a:gd name="T12" fmla="*/ 0 60000 65536"/>
                <a:gd name="T13" fmla="*/ 0 60000 65536"/>
                <a:gd name="T14" fmla="*/ 0 60000 65536"/>
                <a:gd name="T15" fmla="*/ 0 w 33"/>
                <a:gd name="T16" fmla="*/ 0 h 28"/>
                <a:gd name="T17" fmla="*/ 33 w 33"/>
                <a:gd name="T18" fmla="*/ 28 h 28"/>
              </a:gdLst>
              <a:ahLst/>
              <a:cxnLst>
                <a:cxn ang="T10">
                  <a:pos x="T0" y="T1"/>
                </a:cxn>
                <a:cxn ang="T11">
                  <a:pos x="T2" y="T3"/>
                </a:cxn>
                <a:cxn ang="T12">
                  <a:pos x="T4" y="T5"/>
                </a:cxn>
                <a:cxn ang="T13">
                  <a:pos x="T6" y="T7"/>
                </a:cxn>
                <a:cxn ang="T14">
                  <a:pos x="T8" y="T9"/>
                </a:cxn>
              </a:cxnLst>
              <a:rect l="T15" t="T16" r="T17" b="T18"/>
              <a:pathLst>
                <a:path w="33" h="28">
                  <a:moveTo>
                    <a:pt x="0" y="5"/>
                  </a:moveTo>
                  <a:lnTo>
                    <a:pt x="27" y="0"/>
                  </a:lnTo>
                  <a:lnTo>
                    <a:pt x="33" y="22"/>
                  </a:lnTo>
                  <a:lnTo>
                    <a:pt x="11" y="28"/>
                  </a:lnTo>
                  <a:lnTo>
                    <a:pt x="0" y="5"/>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59" name="Freeform 334">
              <a:extLst>
                <a:ext uri="{FF2B5EF4-FFF2-40B4-BE49-F238E27FC236}">
                  <a16:creationId xmlns:a16="http://schemas.microsoft.com/office/drawing/2014/main" id="{A61BFD4D-2F0B-6B35-3C01-D4926E6AB473}"/>
                </a:ext>
              </a:extLst>
            </p:cNvPr>
            <p:cNvSpPr>
              <a:spLocks/>
            </p:cNvSpPr>
            <p:nvPr/>
          </p:nvSpPr>
          <p:spPr bwMode="auto">
            <a:xfrm>
              <a:off x="2585" y="2310"/>
              <a:ext cx="49" cy="34"/>
            </a:xfrm>
            <a:custGeom>
              <a:avLst/>
              <a:gdLst>
                <a:gd name="T0" fmla="*/ 0 w 49"/>
                <a:gd name="T1" fmla="*/ 11 h 34"/>
                <a:gd name="T2" fmla="*/ 38 w 49"/>
                <a:gd name="T3" fmla="*/ 0 h 34"/>
                <a:gd name="T4" fmla="*/ 49 w 49"/>
                <a:gd name="T5" fmla="*/ 23 h 34"/>
                <a:gd name="T6" fmla="*/ 5 w 49"/>
                <a:gd name="T7" fmla="*/ 34 h 34"/>
                <a:gd name="T8" fmla="*/ 0 w 49"/>
                <a:gd name="T9" fmla="*/ 11 h 34"/>
                <a:gd name="T10" fmla="*/ 0 60000 65536"/>
                <a:gd name="T11" fmla="*/ 0 60000 65536"/>
                <a:gd name="T12" fmla="*/ 0 60000 65536"/>
                <a:gd name="T13" fmla="*/ 0 60000 65536"/>
                <a:gd name="T14" fmla="*/ 0 60000 65536"/>
                <a:gd name="T15" fmla="*/ 0 w 49"/>
                <a:gd name="T16" fmla="*/ 0 h 34"/>
                <a:gd name="T17" fmla="*/ 49 w 49"/>
                <a:gd name="T18" fmla="*/ 34 h 34"/>
              </a:gdLst>
              <a:ahLst/>
              <a:cxnLst>
                <a:cxn ang="T10">
                  <a:pos x="T0" y="T1"/>
                </a:cxn>
                <a:cxn ang="T11">
                  <a:pos x="T2" y="T3"/>
                </a:cxn>
                <a:cxn ang="T12">
                  <a:pos x="T4" y="T5"/>
                </a:cxn>
                <a:cxn ang="T13">
                  <a:pos x="T6" y="T7"/>
                </a:cxn>
                <a:cxn ang="T14">
                  <a:pos x="T8" y="T9"/>
                </a:cxn>
              </a:cxnLst>
              <a:rect l="T15" t="T16" r="T17" b="T18"/>
              <a:pathLst>
                <a:path w="49" h="34">
                  <a:moveTo>
                    <a:pt x="0" y="11"/>
                  </a:moveTo>
                  <a:lnTo>
                    <a:pt x="38" y="0"/>
                  </a:lnTo>
                  <a:lnTo>
                    <a:pt x="49" y="23"/>
                  </a:lnTo>
                  <a:lnTo>
                    <a:pt x="5" y="34"/>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60" name="Freeform 335">
              <a:extLst>
                <a:ext uri="{FF2B5EF4-FFF2-40B4-BE49-F238E27FC236}">
                  <a16:creationId xmlns:a16="http://schemas.microsoft.com/office/drawing/2014/main" id="{EA3C76D8-6834-2F2E-CFBF-122F570584C1}"/>
                </a:ext>
              </a:extLst>
            </p:cNvPr>
            <p:cNvSpPr>
              <a:spLocks/>
            </p:cNvSpPr>
            <p:nvPr/>
          </p:nvSpPr>
          <p:spPr bwMode="auto">
            <a:xfrm>
              <a:off x="2710" y="2281"/>
              <a:ext cx="11" cy="23"/>
            </a:xfrm>
            <a:custGeom>
              <a:avLst/>
              <a:gdLst>
                <a:gd name="T0" fmla="*/ 0 w 11"/>
                <a:gd name="T1" fmla="*/ 0 h 23"/>
                <a:gd name="T2" fmla="*/ 6 w 11"/>
                <a:gd name="T3" fmla="*/ 0 h 23"/>
                <a:gd name="T4" fmla="*/ 11 w 11"/>
                <a:gd name="T5" fmla="*/ 23 h 23"/>
                <a:gd name="T6" fmla="*/ 6 w 11"/>
                <a:gd name="T7" fmla="*/ 23 h 23"/>
                <a:gd name="T8" fmla="*/ 0 w 11"/>
                <a:gd name="T9" fmla="*/ 0 h 23"/>
                <a:gd name="T10" fmla="*/ 0 60000 65536"/>
                <a:gd name="T11" fmla="*/ 0 60000 65536"/>
                <a:gd name="T12" fmla="*/ 0 60000 65536"/>
                <a:gd name="T13" fmla="*/ 0 60000 65536"/>
                <a:gd name="T14" fmla="*/ 0 60000 65536"/>
                <a:gd name="T15" fmla="*/ 0 w 11"/>
                <a:gd name="T16" fmla="*/ 0 h 23"/>
                <a:gd name="T17" fmla="*/ 11 w 11"/>
                <a:gd name="T18" fmla="*/ 23 h 23"/>
              </a:gdLst>
              <a:ahLst/>
              <a:cxnLst>
                <a:cxn ang="T10">
                  <a:pos x="T0" y="T1"/>
                </a:cxn>
                <a:cxn ang="T11">
                  <a:pos x="T2" y="T3"/>
                </a:cxn>
                <a:cxn ang="T12">
                  <a:pos x="T4" y="T5"/>
                </a:cxn>
                <a:cxn ang="T13">
                  <a:pos x="T6" y="T7"/>
                </a:cxn>
                <a:cxn ang="T14">
                  <a:pos x="T8" y="T9"/>
                </a:cxn>
              </a:cxnLst>
              <a:rect l="T15" t="T16" r="T17" b="T18"/>
              <a:pathLst>
                <a:path w="11" h="23">
                  <a:moveTo>
                    <a:pt x="0" y="0"/>
                  </a:moveTo>
                  <a:lnTo>
                    <a:pt x="6" y="0"/>
                  </a:lnTo>
                  <a:lnTo>
                    <a:pt x="11" y="23"/>
                  </a:lnTo>
                  <a:lnTo>
                    <a:pt x="6" y="23"/>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61" name="Freeform 336">
              <a:extLst>
                <a:ext uri="{FF2B5EF4-FFF2-40B4-BE49-F238E27FC236}">
                  <a16:creationId xmlns:a16="http://schemas.microsoft.com/office/drawing/2014/main" id="{6EDBCD74-C8D3-C823-1E2C-A60A84767524}"/>
                </a:ext>
              </a:extLst>
            </p:cNvPr>
            <p:cNvSpPr>
              <a:spLocks/>
            </p:cNvSpPr>
            <p:nvPr/>
          </p:nvSpPr>
          <p:spPr bwMode="auto">
            <a:xfrm>
              <a:off x="2716" y="2270"/>
              <a:ext cx="43" cy="34"/>
            </a:xfrm>
            <a:custGeom>
              <a:avLst/>
              <a:gdLst>
                <a:gd name="T0" fmla="*/ 0 w 43"/>
                <a:gd name="T1" fmla="*/ 11 h 34"/>
                <a:gd name="T2" fmla="*/ 38 w 43"/>
                <a:gd name="T3" fmla="*/ 0 h 34"/>
                <a:gd name="T4" fmla="*/ 43 w 43"/>
                <a:gd name="T5" fmla="*/ 23 h 34"/>
                <a:gd name="T6" fmla="*/ 5 w 43"/>
                <a:gd name="T7" fmla="*/ 34 h 34"/>
                <a:gd name="T8" fmla="*/ 0 w 43"/>
                <a:gd name="T9" fmla="*/ 11 h 34"/>
                <a:gd name="T10" fmla="*/ 0 60000 65536"/>
                <a:gd name="T11" fmla="*/ 0 60000 65536"/>
                <a:gd name="T12" fmla="*/ 0 60000 65536"/>
                <a:gd name="T13" fmla="*/ 0 60000 65536"/>
                <a:gd name="T14" fmla="*/ 0 60000 65536"/>
                <a:gd name="T15" fmla="*/ 0 w 43"/>
                <a:gd name="T16" fmla="*/ 0 h 34"/>
                <a:gd name="T17" fmla="*/ 43 w 43"/>
                <a:gd name="T18" fmla="*/ 34 h 34"/>
              </a:gdLst>
              <a:ahLst/>
              <a:cxnLst>
                <a:cxn ang="T10">
                  <a:pos x="T0" y="T1"/>
                </a:cxn>
                <a:cxn ang="T11">
                  <a:pos x="T2" y="T3"/>
                </a:cxn>
                <a:cxn ang="T12">
                  <a:pos x="T4" y="T5"/>
                </a:cxn>
                <a:cxn ang="T13">
                  <a:pos x="T6" y="T7"/>
                </a:cxn>
                <a:cxn ang="T14">
                  <a:pos x="T8" y="T9"/>
                </a:cxn>
              </a:cxnLst>
              <a:rect l="T15" t="T16" r="T17" b="T18"/>
              <a:pathLst>
                <a:path w="43" h="34">
                  <a:moveTo>
                    <a:pt x="0" y="11"/>
                  </a:moveTo>
                  <a:lnTo>
                    <a:pt x="38" y="0"/>
                  </a:lnTo>
                  <a:lnTo>
                    <a:pt x="43" y="23"/>
                  </a:lnTo>
                  <a:lnTo>
                    <a:pt x="5" y="34"/>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62" name="Freeform 337">
              <a:extLst>
                <a:ext uri="{FF2B5EF4-FFF2-40B4-BE49-F238E27FC236}">
                  <a16:creationId xmlns:a16="http://schemas.microsoft.com/office/drawing/2014/main" id="{2959368E-95F1-A20C-5A8D-EF15AC390F5B}"/>
                </a:ext>
              </a:extLst>
            </p:cNvPr>
            <p:cNvSpPr>
              <a:spLocks/>
            </p:cNvSpPr>
            <p:nvPr/>
          </p:nvSpPr>
          <p:spPr bwMode="auto">
            <a:xfrm>
              <a:off x="2841" y="2247"/>
              <a:ext cx="11" cy="23"/>
            </a:xfrm>
            <a:custGeom>
              <a:avLst/>
              <a:gdLst>
                <a:gd name="T0" fmla="*/ 0 w 11"/>
                <a:gd name="T1" fmla="*/ 0 h 23"/>
                <a:gd name="T2" fmla="*/ 5 w 11"/>
                <a:gd name="T3" fmla="*/ 0 h 23"/>
                <a:gd name="T4" fmla="*/ 11 w 11"/>
                <a:gd name="T5" fmla="*/ 17 h 23"/>
                <a:gd name="T6" fmla="*/ 5 w 11"/>
                <a:gd name="T7" fmla="*/ 23 h 23"/>
                <a:gd name="T8" fmla="*/ 0 w 11"/>
                <a:gd name="T9" fmla="*/ 0 h 23"/>
                <a:gd name="T10" fmla="*/ 0 60000 65536"/>
                <a:gd name="T11" fmla="*/ 0 60000 65536"/>
                <a:gd name="T12" fmla="*/ 0 60000 65536"/>
                <a:gd name="T13" fmla="*/ 0 60000 65536"/>
                <a:gd name="T14" fmla="*/ 0 60000 65536"/>
                <a:gd name="T15" fmla="*/ 0 w 11"/>
                <a:gd name="T16" fmla="*/ 0 h 23"/>
                <a:gd name="T17" fmla="*/ 11 w 11"/>
                <a:gd name="T18" fmla="*/ 23 h 23"/>
              </a:gdLst>
              <a:ahLst/>
              <a:cxnLst>
                <a:cxn ang="T10">
                  <a:pos x="T0" y="T1"/>
                </a:cxn>
                <a:cxn ang="T11">
                  <a:pos x="T2" y="T3"/>
                </a:cxn>
                <a:cxn ang="T12">
                  <a:pos x="T4" y="T5"/>
                </a:cxn>
                <a:cxn ang="T13">
                  <a:pos x="T6" y="T7"/>
                </a:cxn>
                <a:cxn ang="T14">
                  <a:pos x="T8" y="T9"/>
                </a:cxn>
              </a:cxnLst>
              <a:rect l="T15" t="T16" r="T17" b="T18"/>
              <a:pathLst>
                <a:path w="11" h="23">
                  <a:moveTo>
                    <a:pt x="0" y="0"/>
                  </a:moveTo>
                  <a:lnTo>
                    <a:pt x="5" y="0"/>
                  </a:lnTo>
                  <a:lnTo>
                    <a:pt x="11" y="17"/>
                  </a:lnTo>
                  <a:lnTo>
                    <a:pt x="5" y="23"/>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63" name="Freeform 338">
              <a:extLst>
                <a:ext uri="{FF2B5EF4-FFF2-40B4-BE49-F238E27FC236}">
                  <a16:creationId xmlns:a16="http://schemas.microsoft.com/office/drawing/2014/main" id="{00583B51-5A1F-4D6F-230E-26B6D8B02970}"/>
                </a:ext>
              </a:extLst>
            </p:cNvPr>
            <p:cNvSpPr>
              <a:spLocks/>
            </p:cNvSpPr>
            <p:nvPr/>
          </p:nvSpPr>
          <p:spPr bwMode="auto">
            <a:xfrm>
              <a:off x="2846" y="2230"/>
              <a:ext cx="44" cy="34"/>
            </a:xfrm>
            <a:custGeom>
              <a:avLst/>
              <a:gdLst>
                <a:gd name="T0" fmla="*/ 0 w 44"/>
                <a:gd name="T1" fmla="*/ 17 h 34"/>
                <a:gd name="T2" fmla="*/ 39 w 44"/>
                <a:gd name="T3" fmla="*/ 0 h 34"/>
                <a:gd name="T4" fmla="*/ 44 w 44"/>
                <a:gd name="T5" fmla="*/ 23 h 34"/>
                <a:gd name="T6" fmla="*/ 11 w 44"/>
                <a:gd name="T7" fmla="*/ 34 h 34"/>
                <a:gd name="T8" fmla="*/ 0 w 44"/>
                <a:gd name="T9" fmla="*/ 17 h 34"/>
                <a:gd name="T10" fmla="*/ 0 60000 65536"/>
                <a:gd name="T11" fmla="*/ 0 60000 65536"/>
                <a:gd name="T12" fmla="*/ 0 60000 65536"/>
                <a:gd name="T13" fmla="*/ 0 60000 65536"/>
                <a:gd name="T14" fmla="*/ 0 60000 65536"/>
                <a:gd name="T15" fmla="*/ 0 w 44"/>
                <a:gd name="T16" fmla="*/ 0 h 34"/>
                <a:gd name="T17" fmla="*/ 44 w 44"/>
                <a:gd name="T18" fmla="*/ 34 h 34"/>
              </a:gdLst>
              <a:ahLst/>
              <a:cxnLst>
                <a:cxn ang="T10">
                  <a:pos x="T0" y="T1"/>
                </a:cxn>
                <a:cxn ang="T11">
                  <a:pos x="T2" y="T3"/>
                </a:cxn>
                <a:cxn ang="T12">
                  <a:pos x="T4" y="T5"/>
                </a:cxn>
                <a:cxn ang="T13">
                  <a:pos x="T6" y="T7"/>
                </a:cxn>
                <a:cxn ang="T14">
                  <a:pos x="T8" y="T9"/>
                </a:cxn>
              </a:cxnLst>
              <a:rect l="T15" t="T16" r="T17" b="T18"/>
              <a:pathLst>
                <a:path w="44" h="34">
                  <a:moveTo>
                    <a:pt x="0" y="17"/>
                  </a:moveTo>
                  <a:lnTo>
                    <a:pt x="39" y="0"/>
                  </a:lnTo>
                  <a:lnTo>
                    <a:pt x="44" y="23"/>
                  </a:lnTo>
                  <a:lnTo>
                    <a:pt x="11" y="34"/>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64" name="Freeform 339">
              <a:extLst>
                <a:ext uri="{FF2B5EF4-FFF2-40B4-BE49-F238E27FC236}">
                  <a16:creationId xmlns:a16="http://schemas.microsoft.com/office/drawing/2014/main" id="{D4CB1B88-08E8-77C3-24D7-BFE27C88C685}"/>
                </a:ext>
              </a:extLst>
            </p:cNvPr>
            <p:cNvSpPr>
              <a:spLocks/>
            </p:cNvSpPr>
            <p:nvPr/>
          </p:nvSpPr>
          <p:spPr bwMode="auto">
            <a:xfrm>
              <a:off x="2934" y="2196"/>
              <a:ext cx="49" cy="40"/>
            </a:xfrm>
            <a:custGeom>
              <a:avLst/>
              <a:gdLst>
                <a:gd name="T0" fmla="*/ 0 w 49"/>
                <a:gd name="T1" fmla="*/ 17 h 40"/>
                <a:gd name="T2" fmla="*/ 43 w 49"/>
                <a:gd name="T3" fmla="*/ 0 h 40"/>
                <a:gd name="T4" fmla="*/ 49 w 49"/>
                <a:gd name="T5" fmla="*/ 23 h 40"/>
                <a:gd name="T6" fmla="*/ 11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43" y="0"/>
                  </a:lnTo>
                  <a:lnTo>
                    <a:pt x="49" y="23"/>
                  </a:lnTo>
                  <a:lnTo>
                    <a:pt x="11"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65" name="Freeform 340">
              <a:extLst>
                <a:ext uri="{FF2B5EF4-FFF2-40B4-BE49-F238E27FC236}">
                  <a16:creationId xmlns:a16="http://schemas.microsoft.com/office/drawing/2014/main" id="{EEAA25A8-7629-4CDD-BBB7-6325824B4176}"/>
                </a:ext>
              </a:extLst>
            </p:cNvPr>
            <p:cNvSpPr>
              <a:spLocks/>
            </p:cNvSpPr>
            <p:nvPr/>
          </p:nvSpPr>
          <p:spPr bwMode="auto">
            <a:xfrm>
              <a:off x="3059" y="2156"/>
              <a:ext cx="17" cy="23"/>
            </a:xfrm>
            <a:custGeom>
              <a:avLst/>
              <a:gdLst>
                <a:gd name="T0" fmla="*/ 0 w 17"/>
                <a:gd name="T1" fmla="*/ 6 h 23"/>
                <a:gd name="T2" fmla="*/ 6 w 17"/>
                <a:gd name="T3" fmla="*/ 0 h 23"/>
                <a:gd name="T4" fmla="*/ 17 w 17"/>
                <a:gd name="T5" fmla="*/ 23 h 23"/>
                <a:gd name="T6" fmla="*/ 11 w 17"/>
                <a:gd name="T7" fmla="*/ 23 h 23"/>
                <a:gd name="T8" fmla="*/ 0 w 17"/>
                <a:gd name="T9" fmla="*/ 6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6"/>
                  </a:moveTo>
                  <a:lnTo>
                    <a:pt x="6" y="0"/>
                  </a:lnTo>
                  <a:lnTo>
                    <a:pt x="17" y="23"/>
                  </a:lnTo>
                  <a:lnTo>
                    <a:pt x="11" y="23"/>
                  </a:lnTo>
                  <a:lnTo>
                    <a:pt x="0" y="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66" name="Freeform 341">
              <a:extLst>
                <a:ext uri="{FF2B5EF4-FFF2-40B4-BE49-F238E27FC236}">
                  <a16:creationId xmlns:a16="http://schemas.microsoft.com/office/drawing/2014/main" id="{72F8A97B-B941-9FC8-AD6C-122293D67A22}"/>
                </a:ext>
              </a:extLst>
            </p:cNvPr>
            <p:cNvSpPr>
              <a:spLocks/>
            </p:cNvSpPr>
            <p:nvPr/>
          </p:nvSpPr>
          <p:spPr bwMode="auto">
            <a:xfrm>
              <a:off x="3065" y="2139"/>
              <a:ext cx="43" cy="40"/>
            </a:xfrm>
            <a:custGeom>
              <a:avLst/>
              <a:gdLst>
                <a:gd name="T0" fmla="*/ 0 w 43"/>
                <a:gd name="T1" fmla="*/ 17 h 40"/>
                <a:gd name="T2" fmla="*/ 32 w 43"/>
                <a:gd name="T3" fmla="*/ 0 h 40"/>
                <a:gd name="T4" fmla="*/ 43 w 43"/>
                <a:gd name="T5" fmla="*/ 23 h 40"/>
                <a:gd name="T6" fmla="*/ 11 w 43"/>
                <a:gd name="T7" fmla="*/ 40 h 40"/>
                <a:gd name="T8" fmla="*/ 0 w 43"/>
                <a:gd name="T9" fmla="*/ 17 h 40"/>
                <a:gd name="T10" fmla="*/ 0 60000 65536"/>
                <a:gd name="T11" fmla="*/ 0 60000 65536"/>
                <a:gd name="T12" fmla="*/ 0 60000 65536"/>
                <a:gd name="T13" fmla="*/ 0 60000 65536"/>
                <a:gd name="T14" fmla="*/ 0 60000 65536"/>
                <a:gd name="T15" fmla="*/ 0 w 43"/>
                <a:gd name="T16" fmla="*/ 0 h 40"/>
                <a:gd name="T17" fmla="*/ 43 w 43"/>
                <a:gd name="T18" fmla="*/ 40 h 40"/>
              </a:gdLst>
              <a:ahLst/>
              <a:cxnLst>
                <a:cxn ang="T10">
                  <a:pos x="T0" y="T1"/>
                </a:cxn>
                <a:cxn ang="T11">
                  <a:pos x="T2" y="T3"/>
                </a:cxn>
                <a:cxn ang="T12">
                  <a:pos x="T4" y="T5"/>
                </a:cxn>
                <a:cxn ang="T13">
                  <a:pos x="T6" y="T7"/>
                </a:cxn>
                <a:cxn ang="T14">
                  <a:pos x="T8" y="T9"/>
                </a:cxn>
              </a:cxnLst>
              <a:rect l="T15" t="T16" r="T17" b="T18"/>
              <a:pathLst>
                <a:path w="43" h="40">
                  <a:moveTo>
                    <a:pt x="0" y="17"/>
                  </a:moveTo>
                  <a:lnTo>
                    <a:pt x="32" y="0"/>
                  </a:lnTo>
                  <a:lnTo>
                    <a:pt x="43" y="23"/>
                  </a:lnTo>
                  <a:lnTo>
                    <a:pt x="11"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67" name="Freeform 342">
              <a:extLst>
                <a:ext uri="{FF2B5EF4-FFF2-40B4-BE49-F238E27FC236}">
                  <a16:creationId xmlns:a16="http://schemas.microsoft.com/office/drawing/2014/main" id="{3AA989E0-339A-0B0D-76A2-065FEEFD11C0}"/>
                </a:ext>
              </a:extLst>
            </p:cNvPr>
            <p:cNvSpPr>
              <a:spLocks/>
            </p:cNvSpPr>
            <p:nvPr/>
          </p:nvSpPr>
          <p:spPr bwMode="auto">
            <a:xfrm>
              <a:off x="3179" y="2088"/>
              <a:ext cx="33" cy="34"/>
            </a:xfrm>
            <a:custGeom>
              <a:avLst/>
              <a:gdLst>
                <a:gd name="T0" fmla="*/ 0 w 33"/>
                <a:gd name="T1" fmla="*/ 12 h 34"/>
                <a:gd name="T2" fmla="*/ 22 w 33"/>
                <a:gd name="T3" fmla="*/ 0 h 34"/>
                <a:gd name="T4" fmla="*/ 33 w 33"/>
                <a:gd name="T5" fmla="*/ 23 h 34"/>
                <a:gd name="T6" fmla="*/ 11 w 33"/>
                <a:gd name="T7" fmla="*/ 34 h 34"/>
                <a:gd name="T8" fmla="*/ 0 w 33"/>
                <a:gd name="T9" fmla="*/ 12 h 34"/>
                <a:gd name="T10" fmla="*/ 0 60000 65536"/>
                <a:gd name="T11" fmla="*/ 0 60000 65536"/>
                <a:gd name="T12" fmla="*/ 0 60000 65536"/>
                <a:gd name="T13" fmla="*/ 0 60000 65536"/>
                <a:gd name="T14" fmla="*/ 0 60000 65536"/>
                <a:gd name="T15" fmla="*/ 0 w 33"/>
                <a:gd name="T16" fmla="*/ 0 h 34"/>
                <a:gd name="T17" fmla="*/ 33 w 33"/>
                <a:gd name="T18" fmla="*/ 34 h 34"/>
              </a:gdLst>
              <a:ahLst/>
              <a:cxnLst>
                <a:cxn ang="T10">
                  <a:pos x="T0" y="T1"/>
                </a:cxn>
                <a:cxn ang="T11">
                  <a:pos x="T2" y="T3"/>
                </a:cxn>
                <a:cxn ang="T12">
                  <a:pos x="T4" y="T5"/>
                </a:cxn>
                <a:cxn ang="T13">
                  <a:pos x="T6" y="T7"/>
                </a:cxn>
                <a:cxn ang="T14">
                  <a:pos x="T8" y="T9"/>
                </a:cxn>
              </a:cxnLst>
              <a:rect l="T15" t="T16" r="T17" b="T18"/>
              <a:pathLst>
                <a:path w="33" h="34">
                  <a:moveTo>
                    <a:pt x="0" y="12"/>
                  </a:moveTo>
                  <a:lnTo>
                    <a:pt x="22" y="0"/>
                  </a:lnTo>
                  <a:lnTo>
                    <a:pt x="33" y="23"/>
                  </a:lnTo>
                  <a:lnTo>
                    <a:pt x="11" y="34"/>
                  </a:lnTo>
                  <a:lnTo>
                    <a:pt x="0" y="1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68" name="Freeform 343">
              <a:extLst>
                <a:ext uri="{FF2B5EF4-FFF2-40B4-BE49-F238E27FC236}">
                  <a16:creationId xmlns:a16="http://schemas.microsoft.com/office/drawing/2014/main" id="{A35FC207-6E54-7602-142C-668092FF5C43}"/>
                </a:ext>
              </a:extLst>
            </p:cNvPr>
            <p:cNvSpPr>
              <a:spLocks/>
            </p:cNvSpPr>
            <p:nvPr/>
          </p:nvSpPr>
          <p:spPr bwMode="auto">
            <a:xfrm>
              <a:off x="3201" y="2083"/>
              <a:ext cx="27" cy="28"/>
            </a:xfrm>
            <a:custGeom>
              <a:avLst/>
              <a:gdLst>
                <a:gd name="T0" fmla="*/ 0 w 27"/>
                <a:gd name="T1" fmla="*/ 5 h 28"/>
                <a:gd name="T2" fmla="*/ 22 w 27"/>
                <a:gd name="T3" fmla="*/ 0 h 28"/>
                <a:gd name="T4" fmla="*/ 27 w 27"/>
                <a:gd name="T5" fmla="*/ 17 h 28"/>
                <a:gd name="T6" fmla="*/ 11 w 27"/>
                <a:gd name="T7" fmla="*/ 28 h 28"/>
                <a:gd name="T8" fmla="*/ 0 w 27"/>
                <a:gd name="T9" fmla="*/ 5 h 28"/>
                <a:gd name="T10" fmla="*/ 0 60000 65536"/>
                <a:gd name="T11" fmla="*/ 0 60000 65536"/>
                <a:gd name="T12" fmla="*/ 0 60000 65536"/>
                <a:gd name="T13" fmla="*/ 0 60000 65536"/>
                <a:gd name="T14" fmla="*/ 0 60000 65536"/>
                <a:gd name="T15" fmla="*/ 0 w 27"/>
                <a:gd name="T16" fmla="*/ 0 h 28"/>
                <a:gd name="T17" fmla="*/ 27 w 27"/>
                <a:gd name="T18" fmla="*/ 28 h 28"/>
              </a:gdLst>
              <a:ahLst/>
              <a:cxnLst>
                <a:cxn ang="T10">
                  <a:pos x="T0" y="T1"/>
                </a:cxn>
                <a:cxn ang="T11">
                  <a:pos x="T2" y="T3"/>
                </a:cxn>
                <a:cxn ang="T12">
                  <a:pos x="T4" y="T5"/>
                </a:cxn>
                <a:cxn ang="T13">
                  <a:pos x="T6" y="T7"/>
                </a:cxn>
                <a:cxn ang="T14">
                  <a:pos x="T8" y="T9"/>
                </a:cxn>
              </a:cxnLst>
              <a:rect l="T15" t="T16" r="T17" b="T18"/>
              <a:pathLst>
                <a:path w="27" h="28">
                  <a:moveTo>
                    <a:pt x="0" y="5"/>
                  </a:moveTo>
                  <a:lnTo>
                    <a:pt x="22" y="0"/>
                  </a:lnTo>
                  <a:lnTo>
                    <a:pt x="27" y="17"/>
                  </a:lnTo>
                  <a:lnTo>
                    <a:pt x="11" y="28"/>
                  </a:lnTo>
                  <a:lnTo>
                    <a:pt x="0" y="5"/>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69" name="Freeform 344">
              <a:extLst>
                <a:ext uri="{FF2B5EF4-FFF2-40B4-BE49-F238E27FC236}">
                  <a16:creationId xmlns:a16="http://schemas.microsoft.com/office/drawing/2014/main" id="{67262587-641F-6616-FFAD-7B108E6E8E3D}"/>
                </a:ext>
              </a:extLst>
            </p:cNvPr>
            <p:cNvSpPr>
              <a:spLocks/>
            </p:cNvSpPr>
            <p:nvPr/>
          </p:nvSpPr>
          <p:spPr bwMode="auto">
            <a:xfrm>
              <a:off x="3288" y="2032"/>
              <a:ext cx="50" cy="39"/>
            </a:xfrm>
            <a:custGeom>
              <a:avLst/>
              <a:gdLst>
                <a:gd name="T0" fmla="*/ 0 w 50"/>
                <a:gd name="T1" fmla="*/ 17 h 39"/>
                <a:gd name="T2" fmla="*/ 44 w 50"/>
                <a:gd name="T3" fmla="*/ 0 h 39"/>
                <a:gd name="T4" fmla="*/ 50 w 50"/>
                <a:gd name="T5" fmla="*/ 22 h 39"/>
                <a:gd name="T6" fmla="*/ 6 w 50"/>
                <a:gd name="T7" fmla="*/ 39 h 39"/>
                <a:gd name="T8" fmla="*/ 0 w 50"/>
                <a:gd name="T9" fmla="*/ 17 h 39"/>
                <a:gd name="T10" fmla="*/ 0 60000 65536"/>
                <a:gd name="T11" fmla="*/ 0 60000 65536"/>
                <a:gd name="T12" fmla="*/ 0 60000 65536"/>
                <a:gd name="T13" fmla="*/ 0 60000 65536"/>
                <a:gd name="T14" fmla="*/ 0 60000 65536"/>
                <a:gd name="T15" fmla="*/ 0 w 50"/>
                <a:gd name="T16" fmla="*/ 0 h 39"/>
                <a:gd name="T17" fmla="*/ 50 w 50"/>
                <a:gd name="T18" fmla="*/ 39 h 39"/>
              </a:gdLst>
              <a:ahLst/>
              <a:cxnLst>
                <a:cxn ang="T10">
                  <a:pos x="T0" y="T1"/>
                </a:cxn>
                <a:cxn ang="T11">
                  <a:pos x="T2" y="T3"/>
                </a:cxn>
                <a:cxn ang="T12">
                  <a:pos x="T4" y="T5"/>
                </a:cxn>
                <a:cxn ang="T13">
                  <a:pos x="T6" y="T7"/>
                </a:cxn>
                <a:cxn ang="T14">
                  <a:pos x="T8" y="T9"/>
                </a:cxn>
              </a:cxnLst>
              <a:rect l="T15" t="T16" r="T17" b="T18"/>
              <a:pathLst>
                <a:path w="50" h="39">
                  <a:moveTo>
                    <a:pt x="0" y="17"/>
                  </a:moveTo>
                  <a:lnTo>
                    <a:pt x="44" y="0"/>
                  </a:lnTo>
                  <a:lnTo>
                    <a:pt x="50" y="22"/>
                  </a:lnTo>
                  <a:lnTo>
                    <a:pt x="6" y="39"/>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70" name="Freeform 345">
              <a:extLst>
                <a:ext uri="{FF2B5EF4-FFF2-40B4-BE49-F238E27FC236}">
                  <a16:creationId xmlns:a16="http://schemas.microsoft.com/office/drawing/2014/main" id="{49CD2E4D-DD36-2C1F-A034-FBE7A50387F0}"/>
                </a:ext>
              </a:extLst>
            </p:cNvPr>
            <p:cNvSpPr>
              <a:spLocks/>
            </p:cNvSpPr>
            <p:nvPr/>
          </p:nvSpPr>
          <p:spPr bwMode="auto">
            <a:xfrm>
              <a:off x="3414" y="1986"/>
              <a:ext cx="49" cy="34"/>
            </a:xfrm>
            <a:custGeom>
              <a:avLst/>
              <a:gdLst>
                <a:gd name="T0" fmla="*/ 0 w 49"/>
                <a:gd name="T1" fmla="*/ 11 h 34"/>
                <a:gd name="T2" fmla="*/ 44 w 49"/>
                <a:gd name="T3" fmla="*/ 0 h 34"/>
                <a:gd name="T4" fmla="*/ 49 w 49"/>
                <a:gd name="T5" fmla="*/ 23 h 34"/>
                <a:gd name="T6" fmla="*/ 5 w 49"/>
                <a:gd name="T7" fmla="*/ 34 h 34"/>
                <a:gd name="T8" fmla="*/ 0 w 49"/>
                <a:gd name="T9" fmla="*/ 11 h 34"/>
                <a:gd name="T10" fmla="*/ 0 60000 65536"/>
                <a:gd name="T11" fmla="*/ 0 60000 65536"/>
                <a:gd name="T12" fmla="*/ 0 60000 65536"/>
                <a:gd name="T13" fmla="*/ 0 60000 65536"/>
                <a:gd name="T14" fmla="*/ 0 60000 65536"/>
                <a:gd name="T15" fmla="*/ 0 w 49"/>
                <a:gd name="T16" fmla="*/ 0 h 34"/>
                <a:gd name="T17" fmla="*/ 49 w 49"/>
                <a:gd name="T18" fmla="*/ 34 h 34"/>
              </a:gdLst>
              <a:ahLst/>
              <a:cxnLst>
                <a:cxn ang="T10">
                  <a:pos x="T0" y="T1"/>
                </a:cxn>
                <a:cxn ang="T11">
                  <a:pos x="T2" y="T3"/>
                </a:cxn>
                <a:cxn ang="T12">
                  <a:pos x="T4" y="T5"/>
                </a:cxn>
                <a:cxn ang="T13">
                  <a:pos x="T6" y="T7"/>
                </a:cxn>
                <a:cxn ang="T14">
                  <a:pos x="T8" y="T9"/>
                </a:cxn>
              </a:cxnLst>
              <a:rect l="T15" t="T16" r="T17" b="T18"/>
              <a:pathLst>
                <a:path w="49" h="34">
                  <a:moveTo>
                    <a:pt x="0" y="11"/>
                  </a:moveTo>
                  <a:lnTo>
                    <a:pt x="44" y="0"/>
                  </a:lnTo>
                  <a:lnTo>
                    <a:pt x="49" y="23"/>
                  </a:lnTo>
                  <a:lnTo>
                    <a:pt x="5" y="34"/>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71" name="Freeform 346">
              <a:extLst>
                <a:ext uri="{FF2B5EF4-FFF2-40B4-BE49-F238E27FC236}">
                  <a16:creationId xmlns:a16="http://schemas.microsoft.com/office/drawing/2014/main" id="{AF389888-91D9-0ABD-03D9-E7BC213324AB}"/>
                </a:ext>
              </a:extLst>
            </p:cNvPr>
            <p:cNvSpPr>
              <a:spLocks/>
            </p:cNvSpPr>
            <p:nvPr/>
          </p:nvSpPr>
          <p:spPr bwMode="auto">
            <a:xfrm>
              <a:off x="3539" y="1946"/>
              <a:ext cx="22" cy="29"/>
            </a:xfrm>
            <a:custGeom>
              <a:avLst/>
              <a:gdLst>
                <a:gd name="T0" fmla="*/ 0 w 22"/>
                <a:gd name="T1" fmla="*/ 6 h 29"/>
                <a:gd name="T2" fmla="*/ 17 w 22"/>
                <a:gd name="T3" fmla="*/ 0 h 29"/>
                <a:gd name="T4" fmla="*/ 22 w 22"/>
                <a:gd name="T5" fmla="*/ 23 h 29"/>
                <a:gd name="T6" fmla="*/ 11 w 22"/>
                <a:gd name="T7" fmla="*/ 29 h 29"/>
                <a:gd name="T8" fmla="*/ 0 w 22"/>
                <a:gd name="T9" fmla="*/ 6 h 29"/>
                <a:gd name="T10" fmla="*/ 0 60000 65536"/>
                <a:gd name="T11" fmla="*/ 0 60000 65536"/>
                <a:gd name="T12" fmla="*/ 0 60000 65536"/>
                <a:gd name="T13" fmla="*/ 0 60000 65536"/>
                <a:gd name="T14" fmla="*/ 0 60000 65536"/>
                <a:gd name="T15" fmla="*/ 0 w 22"/>
                <a:gd name="T16" fmla="*/ 0 h 29"/>
                <a:gd name="T17" fmla="*/ 22 w 22"/>
                <a:gd name="T18" fmla="*/ 29 h 29"/>
              </a:gdLst>
              <a:ahLst/>
              <a:cxnLst>
                <a:cxn ang="T10">
                  <a:pos x="T0" y="T1"/>
                </a:cxn>
                <a:cxn ang="T11">
                  <a:pos x="T2" y="T3"/>
                </a:cxn>
                <a:cxn ang="T12">
                  <a:pos x="T4" y="T5"/>
                </a:cxn>
                <a:cxn ang="T13">
                  <a:pos x="T6" y="T7"/>
                </a:cxn>
                <a:cxn ang="T14">
                  <a:pos x="T8" y="T9"/>
                </a:cxn>
              </a:cxnLst>
              <a:rect l="T15" t="T16" r="T17" b="T18"/>
              <a:pathLst>
                <a:path w="22" h="29">
                  <a:moveTo>
                    <a:pt x="0" y="6"/>
                  </a:moveTo>
                  <a:lnTo>
                    <a:pt x="17" y="0"/>
                  </a:lnTo>
                  <a:lnTo>
                    <a:pt x="22" y="23"/>
                  </a:lnTo>
                  <a:lnTo>
                    <a:pt x="11" y="29"/>
                  </a:lnTo>
                  <a:lnTo>
                    <a:pt x="0" y="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72" name="Freeform 347">
              <a:extLst>
                <a:ext uri="{FF2B5EF4-FFF2-40B4-BE49-F238E27FC236}">
                  <a16:creationId xmlns:a16="http://schemas.microsoft.com/office/drawing/2014/main" id="{6D137C6A-C190-32E1-D639-F407AA6F1F4C}"/>
                </a:ext>
              </a:extLst>
            </p:cNvPr>
            <p:cNvSpPr>
              <a:spLocks/>
            </p:cNvSpPr>
            <p:nvPr/>
          </p:nvSpPr>
          <p:spPr bwMode="auto">
            <a:xfrm>
              <a:off x="3556" y="1935"/>
              <a:ext cx="32" cy="34"/>
            </a:xfrm>
            <a:custGeom>
              <a:avLst/>
              <a:gdLst>
                <a:gd name="T0" fmla="*/ 0 w 32"/>
                <a:gd name="T1" fmla="*/ 11 h 34"/>
                <a:gd name="T2" fmla="*/ 27 w 32"/>
                <a:gd name="T3" fmla="*/ 0 h 34"/>
                <a:gd name="T4" fmla="*/ 32 w 32"/>
                <a:gd name="T5" fmla="*/ 23 h 34"/>
                <a:gd name="T6" fmla="*/ 5 w 32"/>
                <a:gd name="T7" fmla="*/ 34 h 34"/>
                <a:gd name="T8" fmla="*/ 0 w 32"/>
                <a:gd name="T9" fmla="*/ 11 h 34"/>
                <a:gd name="T10" fmla="*/ 0 60000 65536"/>
                <a:gd name="T11" fmla="*/ 0 60000 65536"/>
                <a:gd name="T12" fmla="*/ 0 60000 65536"/>
                <a:gd name="T13" fmla="*/ 0 60000 65536"/>
                <a:gd name="T14" fmla="*/ 0 60000 65536"/>
                <a:gd name="T15" fmla="*/ 0 w 32"/>
                <a:gd name="T16" fmla="*/ 0 h 34"/>
                <a:gd name="T17" fmla="*/ 32 w 32"/>
                <a:gd name="T18" fmla="*/ 34 h 34"/>
              </a:gdLst>
              <a:ahLst/>
              <a:cxnLst>
                <a:cxn ang="T10">
                  <a:pos x="T0" y="T1"/>
                </a:cxn>
                <a:cxn ang="T11">
                  <a:pos x="T2" y="T3"/>
                </a:cxn>
                <a:cxn ang="T12">
                  <a:pos x="T4" y="T5"/>
                </a:cxn>
                <a:cxn ang="T13">
                  <a:pos x="T6" y="T7"/>
                </a:cxn>
                <a:cxn ang="T14">
                  <a:pos x="T8" y="T9"/>
                </a:cxn>
              </a:cxnLst>
              <a:rect l="T15" t="T16" r="T17" b="T18"/>
              <a:pathLst>
                <a:path w="32" h="34">
                  <a:moveTo>
                    <a:pt x="0" y="11"/>
                  </a:moveTo>
                  <a:lnTo>
                    <a:pt x="27" y="0"/>
                  </a:lnTo>
                  <a:lnTo>
                    <a:pt x="32" y="23"/>
                  </a:lnTo>
                  <a:lnTo>
                    <a:pt x="5" y="34"/>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73" name="Freeform 348">
              <a:extLst>
                <a:ext uri="{FF2B5EF4-FFF2-40B4-BE49-F238E27FC236}">
                  <a16:creationId xmlns:a16="http://schemas.microsoft.com/office/drawing/2014/main" id="{E61CEABA-35E9-5AC3-BC5E-FA373CD962C9}"/>
                </a:ext>
              </a:extLst>
            </p:cNvPr>
            <p:cNvSpPr>
              <a:spLocks/>
            </p:cNvSpPr>
            <p:nvPr/>
          </p:nvSpPr>
          <p:spPr bwMode="auto">
            <a:xfrm>
              <a:off x="3643" y="1901"/>
              <a:ext cx="49" cy="34"/>
            </a:xfrm>
            <a:custGeom>
              <a:avLst/>
              <a:gdLst>
                <a:gd name="T0" fmla="*/ 0 w 49"/>
                <a:gd name="T1" fmla="*/ 11 h 34"/>
                <a:gd name="T2" fmla="*/ 38 w 49"/>
                <a:gd name="T3" fmla="*/ 0 h 34"/>
                <a:gd name="T4" fmla="*/ 49 w 49"/>
                <a:gd name="T5" fmla="*/ 17 h 34"/>
                <a:gd name="T6" fmla="*/ 6 w 49"/>
                <a:gd name="T7" fmla="*/ 34 h 34"/>
                <a:gd name="T8" fmla="*/ 0 w 49"/>
                <a:gd name="T9" fmla="*/ 11 h 34"/>
                <a:gd name="T10" fmla="*/ 0 60000 65536"/>
                <a:gd name="T11" fmla="*/ 0 60000 65536"/>
                <a:gd name="T12" fmla="*/ 0 60000 65536"/>
                <a:gd name="T13" fmla="*/ 0 60000 65536"/>
                <a:gd name="T14" fmla="*/ 0 60000 65536"/>
                <a:gd name="T15" fmla="*/ 0 w 49"/>
                <a:gd name="T16" fmla="*/ 0 h 34"/>
                <a:gd name="T17" fmla="*/ 49 w 49"/>
                <a:gd name="T18" fmla="*/ 34 h 34"/>
              </a:gdLst>
              <a:ahLst/>
              <a:cxnLst>
                <a:cxn ang="T10">
                  <a:pos x="T0" y="T1"/>
                </a:cxn>
                <a:cxn ang="T11">
                  <a:pos x="T2" y="T3"/>
                </a:cxn>
                <a:cxn ang="T12">
                  <a:pos x="T4" y="T5"/>
                </a:cxn>
                <a:cxn ang="T13">
                  <a:pos x="T6" y="T7"/>
                </a:cxn>
                <a:cxn ang="T14">
                  <a:pos x="T8" y="T9"/>
                </a:cxn>
              </a:cxnLst>
              <a:rect l="T15" t="T16" r="T17" b="T18"/>
              <a:pathLst>
                <a:path w="49" h="34">
                  <a:moveTo>
                    <a:pt x="0" y="11"/>
                  </a:moveTo>
                  <a:lnTo>
                    <a:pt x="38" y="0"/>
                  </a:lnTo>
                  <a:lnTo>
                    <a:pt x="49" y="17"/>
                  </a:lnTo>
                  <a:lnTo>
                    <a:pt x="6" y="34"/>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74" name="Freeform 349">
              <a:extLst>
                <a:ext uri="{FF2B5EF4-FFF2-40B4-BE49-F238E27FC236}">
                  <a16:creationId xmlns:a16="http://schemas.microsoft.com/office/drawing/2014/main" id="{35F6AD09-946C-220D-358D-BA6C66F21C38}"/>
                </a:ext>
              </a:extLst>
            </p:cNvPr>
            <p:cNvSpPr>
              <a:spLocks/>
            </p:cNvSpPr>
            <p:nvPr/>
          </p:nvSpPr>
          <p:spPr bwMode="auto">
            <a:xfrm>
              <a:off x="3769" y="1850"/>
              <a:ext cx="49" cy="40"/>
            </a:xfrm>
            <a:custGeom>
              <a:avLst/>
              <a:gdLst>
                <a:gd name="T0" fmla="*/ 0 w 49"/>
                <a:gd name="T1" fmla="*/ 17 h 40"/>
                <a:gd name="T2" fmla="*/ 38 w 49"/>
                <a:gd name="T3" fmla="*/ 0 h 40"/>
                <a:gd name="T4" fmla="*/ 49 w 49"/>
                <a:gd name="T5" fmla="*/ 22 h 40"/>
                <a:gd name="T6" fmla="*/ 5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38" y="0"/>
                  </a:lnTo>
                  <a:lnTo>
                    <a:pt x="49" y="22"/>
                  </a:lnTo>
                  <a:lnTo>
                    <a:pt x="5"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75" name="Freeform 350">
              <a:extLst>
                <a:ext uri="{FF2B5EF4-FFF2-40B4-BE49-F238E27FC236}">
                  <a16:creationId xmlns:a16="http://schemas.microsoft.com/office/drawing/2014/main" id="{319A5986-0571-DE2D-272A-6C69A7CE250D}"/>
                </a:ext>
              </a:extLst>
            </p:cNvPr>
            <p:cNvSpPr>
              <a:spLocks/>
            </p:cNvSpPr>
            <p:nvPr/>
          </p:nvSpPr>
          <p:spPr bwMode="auto">
            <a:xfrm>
              <a:off x="3889" y="1810"/>
              <a:ext cx="27" cy="28"/>
            </a:xfrm>
            <a:custGeom>
              <a:avLst/>
              <a:gdLst>
                <a:gd name="T0" fmla="*/ 0 w 27"/>
                <a:gd name="T1" fmla="*/ 6 h 28"/>
                <a:gd name="T2" fmla="*/ 16 w 27"/>
                <a:gd name="T3" fmla="*/ 0 h 28"/>
                <a:gd name="T4" fmla="*/ 27 w 27"/>
                <a:gd name="T5" fmla="*/ 23 h 28"/>
                <a:gd name="T6" fmla="*/ 10 w 27"/>
                <a:gd name="T7" fmla="*/ 28 h 28"/>
                <a:gd name="T8" fmla="*/ 0 w 27"/>
                <a:gd name="T9" fmla="*/ 6 h 28"/>
                <a:gd name="T10" fmla="*/ 0 60000 65536"/>
                <a:gd name="T11" fmla="*/ 0 60000 65536"/>
                <a:gd name="T12" fmla="*/ 0 60000 65536"/>
                <a:gd name="T13" fmla="*/ 0 60000 65536"/>
                <a:gd name="T14" fmla="*/ 0 60000 65536"/>
                <a:gd name="T15" fmla="*/ 0 w 27"/>
                <a:gd name="T16" fmla="*/ 0 h 28"/>
                <a:gd name="T17" fmla="*/ 27 w 27"/>
                <a:gd name="T18" fmla="*/ 28 h 28"/>
              </a:gdLst>
              <a:ahLst/>
              <a:cxnLst>
                <a:cxn ang="T10">
                  <a:pos x="T0" y="T1"/>
                </a:cxn>
                <a:cxn ang="T11">
                  <a:pos x="T2" y="T3"/>
                </a:cxn>
                <a:cxn ang="T12">
                  <a:pos x="T4" y="T5"/>
                </a:cxn>
                <a:cxn ang="T13">
                  <a:pos x="T6" y="T7"/>
                </a:cxn>
                <a:cxn ang="T14">
                  <a:pos x="T8" y="T9"/>
                </a:cxn>
              </a:cxnLst>
              <a:rect l="T15" t="T16" r="T17" b="T18"/>
              <a:pathLst>
                <a:path w="27" h="28">
                  <a:moveTo>
                    <a:pt x="0" y="6"/>
                  </a:moveTo>
                  <a:lnTo>
                    <a:pt x="16" y="0"/>
                  </a:lnTo>
                  <a:lnTo>
                    <a:pt x="27" y="23"/>
                  </a:lnTo>
                  <a:lnTo>
                    <a:pt x="10" y="28"/>
                  </a:lnTo>
                  <a:lnTo>
                    <a:pt x="0" y="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76" name="Freeform 351">
              <a:extLst>
                <a:ext uri="{FF2B5EF4-FFF2-40B4-BE49-F238E27FC236}">
                  <a16:creationId xmlns:a16="http://schemas.microsoft.com/office/drawing/2014/main" id="{70533D2C-9E7A-D07A-2CB9-8C84A324A35E}"/>
                </a:ext>
              </a:extLst>
            </p:cNvPr>
            <p:cNvSpPr>
              <a:spLocks/>
            </p:cNvSpPr>
            <p:nvPr/>
          </p:nvSpPr>
          <p:spPr bwMode="auto">
            <a:xfrm>
              <a:off x="3905" y="1799"/>
              <a:ext cx="38" cy="34"/>
            </a:xfrm>
            <a:custGeom>
              <a:avLst/>
              <a:gdLst>
                <a:gd name="T0" fmla="*/ 0 w 38"/>
                <a:gd name="T1" fmla="*/ 11 h 34"/>
                <a:gd name="T2" fmla="*/ 27 w 38"/>
                <a:gd name="T3" fmla="*/ 0 h 34"/>
                <a:gd name="T4" fmla="*/ 38 w 38"/>
                <a:gd name="T5" fmla="*/ 22 h 34"/>
                <a:gd name="T6" fmla="*/ 11 w 38"/>
                <a:gd name="T7" fmla="*/ 34 h 34"/>
                <a:gd name="T8" fmla="*/ 0 w 38"/>
                <a:gd name="T9" fmla="*/ 11 h 34"/>
                <a:gd name="T10" fmla="*/ 0 60000 65536"/>
                <a:gd name="T11" fmla="*/ 0 60000 65536"/>
                <a:gd name="T12" fmla="*/ 0 60000 65536"/>
                <a:gd name="T13" fmla="*/ 0 60000 65536"/>
                <a:gd name="T14" fmla="*/ 0 60000 65536"/>
                <a:gd name="T15" fmla="*/ 0 w 38"/>
                <a:gd name="T16" fmla="*/ 0 h 34"/>
                <a:gd name="T17" fmla="*/ 38 w 38"/>
                <a:gd name="T18" fmla="*/ 34 h 34"/>
              </a:gdLst>
              <a:ahLst/>
              <a:cxnLst>
                <a:cxn ang="T10">
                  <a:pos x="T0" y="T1"/>
                </a:cxn>
                <a:cxn ang="T11">
                  <a:pos x="T2" y="T3"/>
                </a:cxn>
                <a:cxn ang="T12">
                  <a:pos x="T4" y="T5"/>
                </a:cxn>
                <a:cxn ang="T13">
                  <a:pos x="T6" y="T7"/>
                </a:cxn>
                <a:cxn ang="T14">
                  <a:pos x="T8" y="T9"/>
                </a:cxn>
              </a:cxnLst>
              <a:rect l="T15" t="T16" r="T17" b="T18"/>
              <a:pathLst>
                <a:path w="38" h="34">
                  <a:moveTo>
                    <a:pt x="0" y="11"/>
                  </a:moveTo>
                  <a:lnTo>
                    <a:pt x="27" y="0"/>
                  </a:lnTo>
                  <a:lnTo>
                    <a:pt x="38" y="22"/>
                  </a:lnTo>
                  <a:lnTo>
                    <a:pt x="11" y="34"/>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77" name="Freeform 352">
              <a:extLst>
                <a:ext uri="{FF2B5EF4-FFF2-40B4-BE49-F238E27FC236}">
                  <a16:creationId xmlns:a16="http://schemas.microsoft.com/office/drawing/2014/main" id="{D2118EF6-0186-C150-9BF1-864B88A3A4C6}"/>
                </a:ext>
              </a:extLst>
            </p:cNvPr>
            <p:cNvSpPr>
              <a:spLocks/>
            </p:cNvSpPr>
            <p:nvPr/>
          </p:nvSpPr>
          <p:spPr bwMode="auto">
            <a:xfrm>
              <a:off x="3992" y="1759"/>
              <a:ext cx="55" cy="34"/>
            </a:xfrm>
            <a:custGeom>
              <a:avLst/>
              <a:gdLst>
                <a:gd name="T0" fmla="*/ 0 w 55"/>
                <a:gd name="T1" fmla="*/ 17 h 34"/>
                <a:gd name="T2" fmla="*/ 44 w 55"/>
                <a:gd name="T3" fmla="*/ 0 h 34"/>
                <a:gd name="T4" fmla="*/ 55 w 55"/>
                <a:gd name="T5" fmla="*/ 17 h 34"/>
                <a:gd name="T6" fmla="*/ 11 w 55"/>
                <a:gd name="T7" fmla="*/ 34 h 34"/>
                <a:gd name="T8" fmla="*/ 0 w 55"/>
                <a:gd name="T9" fmla="*/ 17 h 34"/>
                <a:gd name="T10" fmla="*/ 0 60000 65536"/>
                <a:gd name="T11" fmla="*/ 0 60000 65536"/>
                <a:gd name="T12" fmla="*/ 0 60000 65536"/>
                <a:gd name="T13" fmla="*/ 0 60000 65536"/>
                <a:gd name="T14" fmla="*/ 0 60000 65536"/>
                <a:gd name="T15" fmla="*/ 0 w 55"/>
                <a:gd name="T16" fmla="*/ 0 h 34"/>
                <a:gd name="T17" fmla="*/ 55 w 55"/>
                <a:gd name="T18" fmla="*/ 34 h 34"/>
              </a:gdLst>
              <a:ahLst/>
              <a:cxnLst>
                <a:cxn ang="T10">
                  <a:pos x="T0" y="T1"/>
                </a:cxn>
                <a:cxn ang="T11">
                  <a:pos x="T2" y="T3"/>
                </a:cxn>
                <a:cxn ang="T12">
                  <a:pos x="T4" y="T5"/>
                </a:cxn>
                <a:cxn ang="T13">
                  <a:pos x="T6" y="T7"/>
                </a:cxn>
                <a:cxn ang="T14">
                  <a:pos x="T8" y="T9"/>
                </a:cxn>
              </a:cxnLst>
              <a:rect l="T15" t="T16" r="T17" b="T18"/>
              <a:pathLst>
                <a:path w="55" h="34">
                  <a:moveTo>
                    <a:pt x="0" y="17"/>
                  </a:moveTo>
                  <a:lnTo>
                    <a:pt x="44" y="0"/>
                  </a:lnTo>
                  <a:lnTo>
                    <a:pt x="55" y="17"/>
                  </a:lnTo>
                  <a:lnTo>
                    <a:pt x="11" y="34"/>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78" name="Freeform 353">
              <a:extLst>
                <a:ext uri="{FF2B5EF4-FFF2-40B4-BE49-F238E27FC236}">
                  <a16:creationId xmlns:a16="http://schemas.microsoft.com/office/drawing/2014/main" id="{759B6CEF-BD06-79DB-2BDB-439733381F9F}"/>
                </a:ext>
              </a:extLst>
            </p:cNvPr>
            <p:cNvSpPr>
              <a:spLocks/>
            </p:cNvSpPr>
            <p:nvPr/>
          </p:nvSpPr>
          <p:spPr bwMode="auto">
            <a:xfrm>
              <a:off x="4118" y="1702"/>
              <a:ext cx="49" cy="40"/>
            </a:xfrm>
            <a:custGeom>
              <a:avLst/>
              <a:gdLst>
                <a:gd name="T0" fmla="*/ 0 w 49"/>
                <a:gd name="T1" fmla="*/ 17 h 40"/>
                <a:gd name="T2" fmla="*/ 43 w 49"/>
                <a:gd name="T3" fmla="*/ 0 h 40"/>
                <a:gd name="T4" fmla="*/ 49 w 49"/>
                <a:gd name="T5" fmla="*/ 23 h 40"/>
                <a:gd name="T6" fmla="*/ 11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43" y="0"/>
                  </a:lnTo>
                  <a:lnTo>
                    <a:pt x="49" y="23"/>
                  </a:lnTo>
                  <a:lnTo>
                    <a:pt x="11"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79" name="Freeform 354">
              <a:extLst>
                <a:ext uri="{FF2B5EF4-FFF2-40B4-BE49-F238E27FC236}">
                  <a16:creationId xmlns:a16="http://schemas.microsoft.com/office/drawing/2014/main" id="{1E9049D8-4683-4227-20C9-064D9E524F16}"/>
                </a:ext>
              </a:extLst>
            </p:cNvPr>
            <p:cNvSpPr>
              <a:spLocks/>
            </p:cNvSpPr>
            <p:nvPr/>
          </p:nvSpPr>
          <p:spPr bwMode="auto">
            <a:xfrm>
              <a:off x="4243" y="1662"/>
              <a:ext cx="28" cy="29"/>
            </a:xfrm>
            <a:custGeom>
              <a:avLst/>
              <a:gdLst>
                <a:gd name="T0" fmla="*/ 0 w 28"/>
                <a:gd name="T1" fmla="*/ 6 h 29"/>
                <a:gd name="T2" fmla="*/ 17 w 28"/>
                <a:gd name="T3" fmla="*/ 0 h 29"/>
                <a:gd name="T4" fmla="*/ 28 w 28"/>
                <a:gd name="T5" fmla="*/ 17 h 29"/>
                <a:gd name="T6" fmla="*/ 6 w 28"/>
                <a:gd name="T7" fmla="*/ 29 h 29"/>
                <a:gd name="T8" fmla="*/ 0 w 28"/>
                <a:gd name="T9" fmla="*/ 6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0" y="6"/>
                  </a:moveTo>
                  <a:lnTo>
                    <a:pt x="17" y="0"/>
                  </a:lnTo>
                  <a:lnTo>
                    <a:pt x="28" y="17"/>
                  </a:lnTo>
                  <a:lnTo>
                    <a:pt x="6" y="29"/>
                  </a:lnTo>
                  <a:lnTo>
                    <a:pt x="0" y="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80" name="Freeform 355">
              <a:extLst>
                <a:ext uri="{FF2B5EF4-FFF2-40B4-BE49-F238E27FC236}">
                  <a16:creationId xmlns:a16="http://schemas.microsoft.com/office/drawing/2014/main" id="{B9C69F99-99D7-F75F-C719-1CCD96E22923}"/>
                </a:ext>
              </a:extLst>
            </p:cNvPr>
            <p:cNvSpPr>
              <a:spLocks/>
            </p:cNvSpPr>
            <p:nvPr/>
          </p:nvSpPr>
          <p:spPr bwMode="auto">
            <a:xfrm>
              <a:off x="4260" y="1651"/>
              <a:ext cx="32" cy="28"/>
            </a:xfrm>
            <a:custGeom>
              <a:avLst/>
              <a:gdLst>
                <a:gd name="T0" fmla="*/ 0 w 32"/>
                <a:gd name="T1" fmla="*/ 11 h 28"/>
                <a:gd name="T2" fmla="*/ 21 w 32"/>
                <a:gd name="T3" fmla="*/ 0 h 28"/>
                <a:gd name="T4" fmla="*/ 32 w 32"/>
                <a:gd name="T5" fmla="*/ 23 h 28"/>
                <a:gd name="T6" fmla="*/ 11 w 32"/>
                <a:gd name="T7" fmla="*/ 28 h 28"/>
                <a:gd name="T8" fmla="*/ 0 w 32"/>
                <a:gd name="T9" fmla="*/ 11 h 28"/>
                <a:gd name="T10" fmla="*/ 0 60000 65536"/>
                <a:gd name="T11" fmla="*/ 0 60000 65536"/>
                <a:gd name="T12" fmla="*/ 0 60000 65536"/>
                <a:gd name="T13" fmla="*/ 0 60000 65536"/>
                <a:gd name="T14" fmla="*/ 0 60000 65536"/>
                <a:gd name="T15" fmla="*/ 0 w 32"/>
                <a:gd name="T16" fmla="*/ 0 h 28"/>
                <a:gd name="T17" fmla="*/ 32 w 32"/>
                <a:gd name="T18" fmla="*/ 28 h 28"/>
              </a:gdLst>
              <a:ahLst/>
              <a:cxnLst>
                <a:cxn ang="T10">
                  <a:pos x="T0" y="T1"/>
                </a:cxn>
                <a:cxn ang="T11">
                  <a:pos x="T2" y="T3"/>
                </a:cxn>
                <a:cxn ang="T12">
                  <a:pos x="T4" y="T5"/>
                </a:cxn>
                <a:cxn ang="T13">
                  <a:pos x="T6" y="T7"/>
                </a:cxn>
                <a:cxn ang="T14">
                  <a:pos x="T8" y="T9"/>
                </a:cxn>
              </a:cxnLst>
              <a:rect l="T15" t="T16" r="T17" b="T18"/>
              <a:pathLst>
                <a:path w="32" h="28">
                  <a:moveTo>
                    <a:pt x="0" y="11"/>
                  </a:moveTo>
                  <a:lnTo>
                    <a:pt x="21" y="0"/>
                  </a:lnTo>
                  <a:lnTo>
                    <a:pt x="32" y="23"/>
                  </a:lnTo>
                  <a:lnTo>
                    <a:pt x="11" y="28"/>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81" name="Freeform 356">
              <a:extLst>
                <a:ext uri="{FF2B5EF4-FFF2-40B4-BE49-F238E27FC236}">
                  <a16:creationId xmlns:a16="http://schemas.microsoft.com/office/drawing/2014/main" id="{D8DB635A-C59B-664D-1A9C-9103ECA1AE9D}"/>
                </a:ext>
              </a:extLst>
            </p:cNvPr>
            <p:cNvSpPr>
              <a:spLocks/>
            </p:cNvSpPr>
            <p:nvPr/>
          </p:nvSpPr>
          <p:spPr bwMode="auto">
            <a:xfrm>
              <a:off x="4347" y="1600"/>
              <a:ext cx="49" cy="40"/>
            </a:xfrm>
            <a:custGeom>
              <a:avLst/>
              <a:gdLst>
                <a:gd name="T0" fmla="*/ 0 w 49"/>
                <a:gd name="T1" fmla="*/ 23 h 40"/>
                <a:gd name="T2" fmla="*/ 44 w 49"/>
                <a:gd name="T3" fmla="*/ 0 h 40"/>
                <a:gd name="T4" fmla="*/ 49 w 49"/>
                <a:gd name="T5" fmla="*/ 23 h 40"/>
                <a:gd name="T6" fmla="*/ 11 w 49"/>
                <a:gd name="T7" fmla="*/ 40 h 40"/>
                <a:gd name="T8" fmla="*/ 0 w 49"/>
                <a:gd name="T9" fmla="*/ 23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23"/>
                  </a:moveTo>
                  <a:lnTo>
                    <a:pt x="44" y="0"/>
                  </a:lnTo>
                  <a:lnTo>
                    <a:pt x="49" y="23"/>
                  </a:lnTo>
                  <a:lnTo>
                    <a:pt x="11" y="40"/>
                  </a:lnTo>
                  <a:lnTo>
                    <a:pt x="0" y="23"/>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82" name="Freeform 357">
              <a:extLst>
                <a:ext uri="{FF2B5EF4-FFF2-40B4-BE49-F238E27FC236}">
                  <a16:creationId xmlns:a16="http://schemas.microsoft.com/office/drawing/2014/main" id="{D64C8B51-4785-7B1A-BBB0-70107064A75C}"/>
                </a:ext>
              </a:extLst>
            </p:cNvPr>
            <p:cNvSpPr>
              <a:spLocks/>
            </p:cNvSpPr>
            <p:nvPr/>
          </p:nvSpPr>
          <p:spPr bwMode="auto">
            <a:xfrm>
              <a:off x="4472" y="1543"/>
              <a:ext cx="49" cy="40"/>
            </a:xfrm>
            <a:custGeom>
              <a:avLst/>
              <a:gdLst>
                <a:gd name="T0" fmla="*/ 0 w 49"/>
                <a:gd name="T1" fmla="*/ 17 h 40"/>
                <a:gd name="T2" fmla="*/ 39 w 49"/>
                <a:gd name="T3" fmla="*/ 0 h 40"/>
                <a:gd name="T4" fmla="*/ 49 w 49"/>
                <a:gd name="T5" fmla="*/ 17 h 40"/>
                <a:gd name="T6" fmla="*/ 6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39" y="0"/>
                  </a:lnTo>
                  <a:lnTo>
                    <a:pt x="49" y="17"/>
                  </a:lnTo>
                  <a:lnTo>
                    <a:pt x="6"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83" name="Freeform 358">
              <a:extLst>
                <a:ext uri="{FF2B5EF4-FFF2-40B4-BE49-F238E27FC236}">
                  <a16:creationId xmlns:a16="http://schemas.microsoft.com/office/drawing/2014/main" id="{2A398A78-D994-4A6E-87E3-A1FFD6CB761E}"/>
                </a:ext>
              </a:extLst>
            </p:cNvPr>
            <p:cNvSpPr>
              <a:spLocks/>
            </p:cNvSpPr>
            <p:nvPr/>
          </p:nvSpPr>
          <p:spPr bwMode="auto">
            <a:xfrm>
              <a:off x="4592" y="1492"/>
              <a:ext cx="28" cy="28"/>
            </a:xfrm>
            <a:custGeom>
              <a:avLst/>
              <a:gdLst>
                <a:gd name="T0" fmla="*/ 0 w 28"/>
                <a:gd name="T1" fmla="*/ 11 h 28"/>
                <a:gd name="T2" fmla="*/ 22 w 28"/>
                <a:gd name="T3" fmla="*/ 0 h 28"/>
                <a:gd name="T4" fmla="*/ 28 w 28"/>
                <a:gd name="T5" fmla="*/ 17 h 28"/>
                <a:gd name="T6" fmla="*/ 6 w 28"/>
                <a:gd name="T7" fmla="*/ 28 h 28"/>
                <a:gd name="T8" fmla="*/ 0 w 28"/>
                <a:gd name="T9" fmla="*/ 11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0" y="11"/>
                  </a:moveTo>
                  <a:lnTo>
                    <a:pt x="22" y="0"/>
                  </a:lnTo>
                  <a:lnTo>
                    <a:pt x="28" y="17"/>
                  </a:lnTo>
                  <a:lnTo>
                    <a:pt x="6" y="28"/>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84" name="Freeform 359">
              <a:extLst>
                <a:ext uri="{FF2B5EF4-FFF2-40B4-BE49-F238E27FC236}">
                  <a16:creationId xmlns:a16="http://schemas.microsoft.com/office/drawing/2014/main" id="{ED8A05C4-5551-18E8-39BC-CACB335A79ED}"/>
                </a:ext>
              </a:extLst>
            </p:cNvPr>
            <p:cNvSpPr>
              <a:spLocks/>
            </p:cNvSpPr>
            <p:nvPr/>
          </p:nvSpPr>
          <p:spPr bwMode="auto">
            <a:xfrm>
              <a:off x="4614" y="1481"/>
              <a:ext cx="28" cy="28"/>
            </a:xfrm>
            <a:custGeom>
              <a:avLst/>
              <a:gdLst>
                <a:gd name="T0" fmla="*/ 0 w 28"/>
                <a:gd name="T1" fmla="*/ 11 h 28"/>
                <a:gd name="T2" fmla="*/ 17 w 28"/>
                <a:gd name="T3" fmla="*/ 0 h 28"/>
                <a:gd name="T4" fmla="*/ 28 w 28"/>
                <a:gd name="T5" fmla="*/ 22 h 28"/>
                <a:gd name="T6" fmla="*/ 6 w 28"/>
                <a:gd name="T7" fmla="*/ 28 h 28"/>
                <a:gd name="T8" fmla="*/ 0 w 28"/>
                <a:gd name="T9" fmla="*/ 11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0" y="11"/>
                  </a:moveTo>
                  <a:lnTo>
                    <a:pt x="17" y="0"/>
                  </a:lnTo>
                  <a:lnTo>
                    <a:pt x="28" y="22"/>
                  </a:lnTo>
                  <a:lnTo>
                    <a:pt x="6" y="28"/>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85" name="Freeform 360">
              <a:extLst>
                <a:ext uri="{FF2B5EF4-FFF2-40B4-BE49-F238E27FC236}">
                  <a16:creationId xmlns:a16="http://schemas.microsoft.com/office/drawing/2014/main" id="{76337E63-FC6D-6828-9878-069F2124800E}"/>
                </a:ext>
              </a:extLst>
            </p:cNvPr>
            <p:cNvSpPr>
              <a:spLocks/>
            </p:cNvSpPr>
            <p:nvPr/>
          </p:nvSpPr>
          <p:spPr bwMode="auto">
            <a:xfrm>
              <a:off x="4702" y="1429"/>
              <a:ext cx="49" cy="40"/>
            </a:xfrm>
            <a:custGeom>
              <a:avLst/>
              <a:gdLst>
                <a:gd name="T0" fmla="*/ 0 w 49"/>
                <a:gd name="T1" fmla="*/ 17 h 40"/>
                <a:gd name="T2" fmla="*/ 38 w 49"/>
                <a:gd name="T3" fmla="*/ 0 h 40"/>
                <a:gd name="T4" fmla="*/ 49 w 49"/>
                <a:gd name="T5" fmla="*/ 23 h 40"/>
                <a:gd name="T6" fmla="*/ 5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38" y="0"/>
                  </a:lnTo>
                  <a:lnTo>
                    <a:pt x="49" y="23"/>
                  </a:lnTo>
                  <a:lnTo>
                    <a:pt x="5"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86" name="Freeform 361">
              <a:extLst>
                <a:ext uri="{FF2B5EF4-FFF2-40B4-BE49-F238E27FC236}">
                  <a16:creationId xmlns:a16="http://schemas.microsoft.com/office/drawing/2014/main" id="{FFA7ABCF-EE99-94EF-7CBC-4AB6424DB83C}"/>
                </a:ext>
              </a:extLst>
            </p:cNvPr>
            <p:cNvSpPr>
              <a:spLocks/>
            </p:cNvSpPr>
            <p:nvPr/>
          </p:nvSpPr>
          <p:spPr bwMode="auto">
            <a:xfrm>
              <a:off x="4822" y="1378"/>
              <a:ext cx="49" cy="40"/>
            </a:xfrm>
            <a:custGeom>
              <a:avLst/>
              <a:gdLst>
                <a:gd name="T0" fmla="*/ 0 w 49"/>
                <a:gd name="T1" fmla="*/ 17 h 40"/>
                <a:gd name="T2" fmla="*/ 43 w 49"/>
                <a:gd name="T3" fmla="*/ 0 h 40"/>
                <a:gd name="T4" fmla="*/ 49 w 49"/>
                <a:gd name="T5" fmla="*/ 17 h 40"/>
                <a:gd name="T6" fmla="*/ 10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43" y="0"/>
                  </a:lnTo>
                  <a:lnTo>
                    <a:pt x="49" y="17"/>
                  </a:lnTo>
                  <a:lnTo>
                    <a:pt x="10"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87" name="Freeform 362">
              <a:extLst>
                <a:ext uri="{FF2B5EF4-FFF2-40B4-BE49-F238E27FC236}">
                  <a16:creationId xmlns:a16="http://schemas.microsoft.com/office/drawing/2014/main" id="{9F411290-2F6B-D9B1-E749-6893D13B92CE}"/>
                </a:ext>
              </a:extLst>
            </p:cNvPr>
            <p:cNvSpPr>
              <a:spLocks/>
            </p:cNvSpPr>
            <p:nvPr/>
          </p:nvSpPr>
          <p:spPr bwMode="auto">
            <a:xfrm>
              <a:off x="4947" y="1333"/>
              <a:ext cx="27" cy="28"/>
            </a:xfrm>
            <a:custGeom>
              <a:avLst/>
              <a:gdLst>
                <a:gd name="T0" fmla="*/ 0 w 27"/>
                <a:gd name="T1" fmla="*/ 11 h 28"/>
                <a:gd name="T2" fmla="*/ 16 w 27"/>
                <a:gd name="T3" fmla="*/ 0 h 28"/>
                <a:gd name="T4" fmla="*/ 27 w 27"/>
                <a:gd name="T5" fmla="*/ 23 h 28"/>
                <a:gd name="T6" fmla="*/ 11 w 27"/>
                <a:gd name="T7" fmla="*/ 28 h 28"/>
                <a:gd name="T8" fmla="*/ 0 w 27"/>
                <a:gd name="T9" fmla="*/ 11 h 28"/>
                <a:gd name="T10" fmla="*/ 0 60000 65536"/>
                <a:gd name="T11" fmla="*/ 0 60000 65536"/>
                <a:gd name="T12" fmla="*/ 0 60000 65536"/>
                <a:gd name="T13" fmla="*/ 0 60000 65536"/>
                <a:gd name="T14" fmla="*/ 0 60000 65536"/>
                <a:gd name="T15" fmla="*/ 0 w 27"/>
                <a:gd name="T16" fmla="*/ 0 h 28"/>
                <a:gd name="T17" fmla="*/ 27 w 27"/>
                <a:gd name="T18" fmla="*/ 28 h 28"/>
              </a:gdLst>
              <a:ahLst/>
              <a:cxnLst>
                <a:cxn ang="T10">
                  <a:pos x="T0" y="T1"/>
                </a:cxn>
                <a:cxn ang="T11">
                  <a:pos x="T2" y="T3"/>
                </a:cxn>
                <a:cxn ang="T12">
                  <a:pos x="T4" y="T5"/>
                </a:cxn>
                <a:cxn ang="T13">
                  <a:pos x="T6" y="T7"/>
                </a:cxn>
                <a:cxn ang="T14">
                  <a:pos x="T8" y="T9"/>
                </a:cxn>
              </a:cxnLst>
              <a:rect l="T15" t="T16" r="T17" b="T18"/>
              <a:pathLst>
                <a:path w="27" h="28">
                  <a:moveTo>
                    <a:pt x="0" y="11"/>
                  </a:moveTo>
                  <a:lnTo>
                    <a:pt x="16" y="0"/>
                  </a:lnTo>
                  <a:lnTo>
                    <a:pt x="27" y="23"/>
                  </a:lnTo>
                  <a:lnTo>
                    <a:pt x="11" y="28"/>
                  </a:lnTo>
                  <a:lnTo>
                    <a:pt x="0" y="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88" name="Freeform 363">
              <a:extLst>
                <a:ext uri="{FF2B5EF4-FFF2-40B4-BE49-F238E27FC236}">
                  <a16:creationId xmlns:a16="http://schemas.microsoft.com/office/drawing/2014/main" id="{384A12B6-1F13-D514-486B-A428E0B0C926}"/>
                </a:ext>
              </a:extLst>
            </p:cNvPr>
            <p:cNvSpPr>
              <a:spLocks/>
            </p:cNvSpPr>
            <p:nvPr/>
          </p:nvSpPr>
          <p:spPr bwMode="auto">
            <a:xfrm>
              <a:off x="4963" y="1327"/>
              <a:ext cx="33" cy="29"/>
            </a:xfrm>
            <a:custGeom>
              <a:avLst/>
              <a:gdLst>
                <a:gd name="T0" fmla="*/ 0 w 33"/>
                <a:gd name="T1" fmla="*/ 12 h 29"/>
                <a:gd name="T2" fmla="*/ 28 w 33"/>
                <a:gd name="T3" fmla="*/ 0 h 29"/>
                <a:gd name="T4" fmla="*/ 33 w 33"/>
                <a:gd name="T5" fmla="*/ 17 h 29"/>
                <a:gd name="T6" fmla="*/ 11 w 33"/>
                <a:gd name="T7" fmla="*/ 29 h 29"/>
                <a:gd name="T8" fmla="*/ 0 w 33"/>
                <a:gd name="T9" fmla="*/ 12 h 29"/>
                <a:gd name="T10" fmla="*/ 0 60000 65536"/>
                <a:gd name="T11" fmla="*/ 0 60000 65536"/>
                <a:gd name="T12" fmla="*/ 0 60000 65536"/>
                <a:gd name="T13" fmla="*/ 0 60000 65536"/>
                <a:gd name="T14" fmla="*/ 0 60000 65536"/>
                <a:gd name="T15" fmla="*/ 0 w 33"/>
                <a:gd name="T16" fmla="*/ 0 h 29"/>
                <a:gd name="T17" fmla="*/ 33 w 33"/>
                <a:gd name="T18" fmla="*/ 29 h 29"/>
              </a:gdLst>
              <a:ahLst/>
              <a:cxnLst>
                <a:cxn ang="T10">
                  <a:pos x="T0" y="T1"/>
                </a:cxn>
                <a:cxn ang="T11">
                  <a:pos x="T2" y="T3"/>
                </a:cxn>
                <a:cxn ang="T12">
                  <a:pos x="T4" y="T5"/>
                </a:cxn>
                <a:cxn ang="T13">
                  <a:pos x="T6" y="T7"/>
                </a:cxn>
                <a:cxn ang="T14">
                  <a:pos x="T8" y="T9"/>
                </a:cxn>
              </a:cxnLst>
              <a:rect l="T15" t="T16" r="T17" b="T18"/>
              <a:pathLst>
                <a:path w="33" h="29">
                  <a:moveTo>
                    <a:pt x="0" y="12"/>
                  </a:moveTo>
                  <a:lnTo>
                    <a:pt x="28" y="0"/>
                  </a:lnTo>
                  <a:lnTo>
                    <a:pt x="33" y="17"/>
                  </a:lnTo>
                  <a:lnTo>
                    <a:pt x="11" y="29"/>
                  </a:lnTo>
                  <a:lnTo>
                    <a:pt x="0" y="1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89" name="Freeform 364">
              <a:extLst>
                <a:ext uri="{FF2B5EF4-FFF2-40B4-BE49-F238E27FC236}">
                  <a16:creationId xmlns:a16="http://schemas.microsoft.com/office/drawing/2014/main" id="{799EF294-8463-1C4C-FDD3-04CA8429C38C}"/>
                </a:ext>
              </a:extLst>
            </p:cNvPr>
            <p:cNvSpPr>
              <a:spLocks/>
            </p:cNvSpPr>
            <p:nvPr/>
          </p:nvSpPr>
          <p:spPr bwMode="auto">
            <a:xfrm>
              <a:off x="5051" y="1282"/>
              <a:ext cx="49" cy="40"/>
            </a:xfrm>
            <a:custGeom>
              <a:avLst/>
              <a:gdLst>
                <a:gd name="T0" fmla="*/ 0 w 49"/>
                <a:gd name="T1" fmla="*/ 17 h 40"/>
                <a:gd name="T2" fmla="*/ 43 w 49"/>
                <a:gd name="T3" fmla="*/ 0 h 40"/>
                <a:gd name="T4" fmla="*/ 49 w 49"/>
                <a:gd name="T5" fmla="*/ 22 h 40"/>
                <a:gd name="T6" fmla="*/ 11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43" y="0"/>
                  </a:lnTo>
                  <a:lnTo>
                    <a:pt x="49" y="22"/>
                  </a:lnTo>
                  <a:lnTo>
                    <a:pt x="11"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90" name="Freeform 365">
              <a:extLst>
                <a:ext uri="{FF2B5EF4-FFF2-40B4-BE49-F238E27FC236}">
                  <a16:creationId xmlns:a16="http://schemas.microsoft.com/office/drawing/2014/main" id="{B76EE5D6-6F46-3E41-5BD2-F49C1F49BC5E}"/>
                </a:ext>
              </a:extLst>
            </p:cNvPr>
            <p:cNvSpPr>
              <a:spLocks/>
            </p:cNvSpPr>
            <p:nvPr/>
          </p:nvSpPr>
          <p:spPr bwMode="auto">
            <a:xfrm>
              <a:off x="5176" y="1231"/>
              <a:ext cx="49" cy="34"/>
            </a:xfrm>
            <a:custGeom>
              <a:avLst/>
              <a:gdLst>
                <a:gd name="T0" fmla="*/ 0 w 49"/>
                <a:gd name="T1" fmla="*/ 17 h 34"/>
                <a:gd name="T2" fmla="*/ 44 w 49"/>
                <a:gd name="T3" fmla="*/ 0 h 34"/>
                <a:gd name="T4" fmla="*/ 49 w 49"/>
                <a:gd name="T5" fmla="*/ 17 h 34"/>
                <a:gd name="T6" fmla="*/ 11 w 49"/>
                <a:gd name="T7" fmla="*/ 34 h 34"/>
                <a:gd name="T8" fmla="*/ 0 w 49"/>
                <a:gd name="T9" fmla="*/ 17 h 34"/>
                <a:gd name="T10" fmla="*/ 0 60000 65536"/>
                <a:gd name="T11" fmla="*/ 0 60000 65536"/>
                <a:gd name="T12" fmla="*/ 0 60000 65536"/>
                <a:gd name="T13" fmla="*/ 0 60000 65536"/>
                <a:gd name="T14" fmla="*/ 0 60000 65536"/>
                <a:gd name="T15" fmla="*/ 0 w 49"/>
                <a:gd name="T16" fmla="*/ 0 h 34"/>
                <a:gd name="T17" fmla="*/ 49 w 49"/>
                <a:gd name="T18" fmla="*/ 34 h 34"/>
              </a:gdLst>
              <a:ahLst/>
              <a:cxnLst>
                <a:cxn ang="T10">
                  <a:pos x="T0" y="T1"/>
                </a:cxn>
                <a:cxn ang="T11">
                  <a:pos x="T2" y="T3"/>
                </a:cxn>
                <a:cxn ang="T12">
                  <a:pos x="T4" y="T5"/>
                </a:cxn>
                <a:cxn ang="T13">
                  <a:pos x="T6" y="T7"/>
                </a:cxn>
                <a:cxn ang="T14">
                  <a:pos x="T8" y="T9"/>
                </a:cxn>
              </a:cxnLst>
              <a:rect l="T15" t="T16" r="T17" b="T18"/>
              <a:pathLst>
                <a:path w="49" h="34">
                  <a:moveTo>
                    <a:pt x="0" y="17"/>
                  </a:moveTo>
                  <a:lnTo>
                    <a:pt x="44" y="0"/>
                  </a:lnTo>
                  <a:lnTo>
                    <a:pt x="49" y="17"/>
                  </a:lnTo>
                  <a:lnTo>
                    <a:pt x="11" y="34"/>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91" name="Freeform 366">
              <a:extLst>
                <a:ext uri="{FF2B5EF4-FFF2-40B4-BE49-F238E27FC236}">
                  <a16:creationId xmlns:a16="http://schemas.microsoft.com/office/drawing/2014/main" id="{60220589-1E03-D7C5-A26E-DC9507D46CD6}"/>
                </a:ext>
              </a:extLst>
            </p:cNvPr>
            <p:cNvSpPr>
              <a:spLocks/>
            </p:cNvSpPr>
            <p:nvPr/>
          </p:nvSpPr>
          <p:spPr bwMode="auto">
            <a:xfrm>
              <a:off x="5302" y="1174"/>
              <a:ext cx="49" cy="40"/>
            </a:xfrm>
            <a:custGeom>
              <a:avLst/>
              <a:gdLst>
                <a:gd name="T0" fmla="*/ 0 w 49"/>
                <a:gd name="T1" fmla="*/ 17 h 40"/>
                <a:gd name="T2" fmla="*/ 38 w 49"/>
                <a:gd name="T3" fmla="*/ 0 h 40"/>
                <a:gd name="T4" fmla="*/ 49 w 49"/>
                <a:gd name="T5" fmla="*/ 23 h 40"/>
                <a:gd name="T6" fmla="*/ 5 w 49"/>
                <a:gd name="T7" fmla="*/ 40 h 40"/>
                <a:gd name="T8" fmla="*/ 0 w 49"/>
                <a:gd name="T9" fmla="*/ 17 h 40"/>
                <a:gd name="T10" fmla="*/ 0 60000 65536"/>
                <a:gd name="T11" fmla="*/ 0 60000 65536"/>
                <a:gd name="T12" fmla="*/ 0 60000 65536"/>
                <a:gd name="T13" fmla="*/ 0 60000 65536"/>
                <a:gd name="T14" fmla="*/ 0 60000 65536"/>
                <a:gd name="T15" fmla="*/ 0 w 49"/>
                <a:gd name="T16" fmla="*/ 0 h 40"/>
                <a:gd name="T17" fmla="*/ 49 w 49"/>
                <a:gd name="T18" fmla="*/ 40 h 40"/>
              </a:gdLst>
              <a:ahLst/>
              <a:cxnLst>
                <a:cxn ang="T10">
                  <a:pos x="T0" y="T1"/>
                </a:cxn>
                <a:cxn ang="T11">
                  <a:pos x="T2" y="T3"/>
                </a:cxn>
                <a:cxn ang="T12">
                  <a:pos x="T4" y="T5"/>
                </a:cxn>
                <a:cxn ang="T13">
                  <a:pos x="T6" y="T7"/>
                </a:cxn>
                <a:cxn ang="T14">
                  <a:pos x="T8" y="T9"/>
                </a:cxn>
              </a:cxnLst>
              <a:rect l="T15" t="T16" r="T17" b="T18"/>
              <a:pathLst>
                <a:path w="49" h="40">
                  <a:moveTo>
                    <a:pt x="0" y="17"/>
                  </a:moveTo>
                  <a:lnTo>
                    <a:pt x="38" y="0"/>
                  </a:lnTo>
                  <a:lnTo>
                    <a:pt x="49" y="23"/>
                  </a:lnTo>
                  <a:lnTo>
                    <a:pt x="5" y="40"/>
                  </a:lnTo>
                  <a:lnTo>
                    <a:pt x="0" y="17"/>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39092" name="Rectangle 367">
              <a:extLst>
                <a:ext uri="{FF2B5EF4-FFF2-40B4-BE49-F238E27FC236}">
                  <a16:creationId xmlns:a16="http://schemas.microsoft.com/office/drawing/2014/main" id="{D375308A-96DA-0478-0C66-5D43A8B77316}"/>
                </a:ext>
              </a:extLst>
            </p:cNvPr>
            <p:cNvSpPr>
              <a:spLocks noChangeArrowheads="1"/>
            </p:cNvSpPr>
            <p:nvPr/>
          </p:nvSpPr>
          <p:spPr bwMode="auto">
            <a:xfrm>
              <a:off x="244" y="3566"/>
              <a:ext cx="325" cy="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b="0">
                  <a:solidFill>
                    <a:srgbClr val="000000"/>
                  </a:solidFill>
                  <a:ea typeface="新細明體" panose="02020500000000000000" pitchFamily="18" charset="-120"/>
                </a:rPr>
                <a:t>1,000</a:t>
              </a:r>
              <a:endParaRPr lang="en-US" altLang="zh-TW" sz="1600" b="0">
                <a:ea typeface="新細明體" panose="02020500000000000000" pitchFamily="18" charset="-120"/>
              </a:endParaRPr>
            </a:p>
          </p:txBody>
        </p:sp>
        <p:sp>
          <p:nvSpPr>
            <p:cNvPr id="39093" name="Rectangle 368">
              <a:extLst>
                <a:ext uri="{FF2B5EF4-FFF2-40B4-BE49-F238E27FC236}">
                  <a16:creationId xmlns:a16="http://schemas.microsoft.com/office/drawing/2014/main" id="{101939FC-79D2-39C9-F3D1-666CD222B963}"/>
                </a:ext>
              </a:extLst>
            </p:cNvPr>
            <p:cNvSpPr>
              <a:spLocks noChangeArrowheads="1"/>
            </p:cNvSpPr>
            <p:nvPr/>
          </p:nvSpPr>
          <p:spPr bwMode="auto">
            <a:xfrm>
              <a:off x="244" y="3253"/>
              <a:ext cx="325" cy="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b="0">
                  <a:solidFill>
                    <a:srgbClr val="000000"/>
                  </a:solidFill>
                  <a:ea typeface="新細明體" panose="02020500000000000000" pitchFamily="18" charset="-120"/>
                </a:rPr>
                <a:t>1,500</a:t>
              </a:r>
              <a:endParaRPr lang="en-US" altLang="zh-TW" sz="1600" b="0">
                <a:ea typeface="新細明體" panose="02020500000000000000" pitchFamily="18" charset="-120"/>
              </a:endParaRPr>
            </a:p>
          </p:txBody>
        </p:sp>
        <p:sp>
          <p:nvSpPr>
            <p:cNvPr id="39094" name="Rectangle 369">
              <a:extLst>
                <a:ext uri="{FF2B5EF4-FFF2-40B4-BE49-F238E27FC236}">
                  <a16:creationId xmlns:a16="http://schemas.microsoft.com/office/drawing/2014/main" id="{BBDB06AA-11F6-7E3D-8F71-8869B989AD14}"/>
                </a:ext>
              </a:extLst>
            </p:cNvPr>
            <p:cNvSpPr>
              <a:spLocks noChangeArrowheads="1"/>
            </p:cNvSpPr>
            <p:nvPr/>
          </p:nvSpPr>
          <p:spPr bwMode="auto">
            <a:xfrm>
              <a:off x="244" y="2940"/>
              <a:ext cx="325" cy="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b="0">
                  <a:solidFill>
                    <a:srgbClr val="000000"/>
                  </a:solidFill>
                  <a:ea typeface="新細明體" panose="02020500000000000000" pitchFamily="18" charset="-120"/>
                </a:rPr>
                <a:t>2,000</a:t>
              </a:r>
              <a:endParaRPr lang="en-US" altLang="zh-TW" sz="1600" b="0">
                <a:ea typeface="新細明體" panose="02020500000000000000" pitchFamily="18" charset="-120"/>
              </a:endParaRPr>
            </a:p>
          </p:txBody>
        </p:sp>
        <p:sp>
          <p:nvSpPr>
            <p:cNvPr id="39095" name="Rectangle 370">
              <a:extLst>
                <a:ext uri="{FF2B5EF4-FFF2-40B4-BE49-F238E27FC236}">
                  <a16:creationId xmlns:a16="http://schemas.microsoft.com/office/drawing/2014/main" id="{3469D5D0-BF64-6B8A-360A-0946EA18B561}"/>
                </a:ext>
              </a:extLst>
            </p:cNvPr>
            <p:cNvSpPr>
              <a:spLocks noChangeArrowheads="1"/>
            </p:cNvSpPr>
            <p:nvPr/>
          </p:nvSpPr>
          <p:spPr bwMode="auto">
            <a:xfrm>
              <a:off x="244" y="2634"/>
              <a:ext cx="325" cy="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b="0">
                  <a:solidFill>
                    <a:srgbClr val="000000"/>
                  </a:solidFill>
                  <a:ea typeface="新細明體" panose="02020500000000000000" pitchFamily="18" charset="-120"/>
                </a:rPr>
                <a:t>2,500</a:t>
              </a:r>
              <a:endParaRPr lang="en-US" altLang="zh-TW" sz="1600" b="0">
                <a:ea typeface="新細明體" panose="02020500000000000000" pitchFamily="18" charset="-120"/>
              </a:endParaRPr>
            </a:p>
          </p:txBody>
        </p:sp>
        <p:sp>
          <p:nvSpPr>
            <p:cNvPr id="39096" name="Rectangle 371">
              <a:extLst>
                <a:ext uri="{FF2B5EF4-FFF2-40B4-BE49-F238E27FC236}">
                  <a16:creationId xmlns:a16="http://schemas.microsoft.com/office/drawing/2014/main" id="{B0397CE4-C653-827F-8FE8-00B679BA3B35}"/>
                </a:ext>
              </a:extLst>
            </p:cNvPr>
            <p:cNvSpPr>
              <a:spLocks noChangeArrowheads="1"/>
            </p:cNvSpPr>
            <p:nvPr/>
          </p:nvSpPr>
          <p:spPr bwMode="auto">
            <a:xfrm>
              <a:off x="244" y="2321"/>
              <a:ext cx="325" cy="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b="0">
                  <a:solidFill>
                    <a:srgbClr val="000000"/>
                  </a:solidFill>
                  <a:ea typeface="新細明體" panose="02020500000000000000" pitchFamily="18" charset="-120"/>
                </a:rPr>
                <a:t>3,000</a:t>
              </a:r>
              <a:endParaRPr lang="en-US" altLang="zh-TW" sz="1600" b="0">
                <a:ea typeface="新細明體" panose="02020500000000000000" pitchFamily="18" charset="-120"/>
              </a:endParaRPr>
            </a:p>
          </p:txBody>
        </p:sp>
        <p:sp>
          <p:nvSpPr>
            <p:cNvPr id="39097" name="Rectangle 372">
              <a:extLst>
                <a:ext uri="{FF2B5EF4-FFF2-40B4-BE49-F238E27FC236}">
                  <a16:creationId xmlns:a16="http://schemas.microsoft.com/office/drawing/2014/main" id="{EDE23C2F-E554-EA8B-D916-D65803B5E48D}"/>
                </a:ext>
              </a:extLst>
            </p:cNvPr>
            <p:cNvSpPr>
              <a:spLocks noChangeArrowheads="1"/>
            </p:cNvSpPr>
            <p:nvPr/>
          </p:nvSpPr>
          <p:spPr bwMode="auto">
            <a:xfrm>
              <a:off x="244" y="2009"/>
              <a:ext cx="325" cy="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b="0">
                  <a:solidFill>
                    <a:srgbClr val="000000"/>
                  </a:solidFill>
                  <a:ea typeface="新細明體" panose="02020500000000000000" pitchFamily="18" charset="-120"/>
                </a:rPr>
                <a:t>3,500</a:t>
              </a:r>
              <a:endParaRPr lang="en-US" altLang="zh-TW" sz="1600" b="0">
                <a:ea typeface="新細明體" panose="02020500000000000000" pitchFamily="18" charset="-120"/>
              </a:endParaRPr>
            </a:p>
          </p:txBody>
        </p:sp>
        <p:sp>
          <p:nvSpPr>
            <p:cNvPr id="39098" name="Rectangle 373">
              <a:extLst>
                <a:ext uri="{FF2B5EF4-FFF2-40B4-BE49-F238E27FC236}">
                  <a16:creationId xmlns:a16="http://schemas.microsoft.com/office/drawing/2014/main" id="{736E6EBC-C4F6-05C7-18E8-B6AABD3D2310}"/>
                </a:ext>
              </a:extLst>
            </p:cNvPr>
            <p:cNvSpPr>
              <a:spLocks noChangeArrowheads="1"/>
            </p:cNvSpPr>
            <p:nvPr/>
          </p:nvSpPr>
          <p:spPr bwMode="auto">
            <a:xfrm>
              <a:off x="244" y="1697"/>
              <a:ext cx="325" cy="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b="0">
                  <a:solidFill>
                    <a:srgbClr val="000000"/>
                  </a:solidFill>
                  <a:ea typeface="新細明體" panose="02020500000000000000" pitchFamily="18" charset="-120"/>
                </a:rPr>
                <a:t>4,000</a:t>
              </a:r>
              <a:endParaRPr lang="en-US" altLang="zh-TW" sz="1600" b="0">
                <a:ea typeface="新細明體" panose="02020500000000000000" pitchFamily="18" charset="-120"/>
              </a:endParaRPr>
            </a:p>
          </p:txBody>
        </p:sp>
        <p:sp>
          <p:nvSpPr>
            <p:cNvPr id="39099" name="Rectangle 374">
              <a:extLst>
                <a:ext uri="{FF2B5EF4-FFF2-40B4-BE49-F238E27FC236}">
                  <a16:creationId xmlns:a16="http://schemas.microsoft.com/office/drawing/2014/main" id="{606C26A8-50F1-7E7B-87C1-7DE8031446D1}"/>
                </a:ext>
              </a:extLst>
            </p:cNvPr>
            <p:cNvSpPr>
              <a:spLocks noChangeArrowheads="1"/>
            </p:cNvSpPr>
            <p:nvPr/>
          </p:nvSpPr>
          <p:spPr bwMode="auto">
            <a:xfrm>
              <a:off x="244" y="1385"/>
              <a:ext cx="325" cy="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b="0">
                  <a:solidFill>
                    <a:srgbClr val="000000"/>
                  </a:solidFill>
                  <a:ea typeface="新細明體" panose="02020500000000000000" pitchFamily="18" charset="-120"/>
                </a:rPr>
                <a:t>4,500</a:t>
              </a:r>
              <a:endParaRPr lang="en-US" altLang="zh-TW" sz="1600" b="0">
                <a:ea typeface="新細明體" panose="02020500000000000000" pitchFamily="18" charset="-120"/>
              </a:endParaRPr>
            </a:p>
          </p:txBody>
        </p:sp>
        <p:sp>
          <p:nvSpPr>
            <p:cNvPr id="39100" name="Rectangle 375">
              <a:extLst>
                <a:ext uri="{FF2B5EF4-FFF2-40B4-BE49-F238E27FC236}">
                  <a16:creationId xmlns:a16="http://schemas.microsoft.com/office/drawing/2014/main" id="{F6C53758-000C-BF85-F299-51DC327D034B}"/>
                </a:ext>
              </a:extLst>
            </p:cNvPr>
            <p:cNvSpPr>
              <a:spLocks noChangeArrowheads="1"/>
            </p:cNvSpPr>
            <p:nvPr/>
          </p:nvSpPr>
          <p:spPr bwMode="auto">
            <a:xfrm>
              <a:off x="244" y="1078"/>
              <a:ext cx="325" cy="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600" b="0">
                  <a:solidFill>
                    <a:srgbClr val="000000"/>
                  </a:solidFill>
                  <a:ea typeface="新細明體" panose="02020500000000000000" pitchFamily="18" charset="-120"/>
                </a:rPr>
                <a:t>5,000</a:t>
              </a:r>
              <a:endParaRPr lang="en-US" altLang="zh-TW" sz="1600" b="0">
                <a:ea typeface="新細明體" panose="02020500000000000000" pitchFamily="18" charset="-120"/>
              </a:endParaRPr>
            </a:p>
          </p:txBody>
        </p:sp>
        <p:sp>
          <p:nvSpPr>
            <p:cNvPr id="39101" name="Rectangle 376">
              <a:extLst>
                <a:ext uri="{FF2B5EF4-FFF2-40B4-BE49-F238E27FC236}">
                  <a16:creationId xmlns:a16="http://schemas.microsoft.com/office/drawing/2014/main" id="{27CFB7FF-9A3E-1004-DC95-3266730DD6E0}"/>
                </a:ext>
              </a:extLst>
            </p:cNvPr>
            <p:cNvSpPr>
              <a:spLocks noChangeArrowheads="1"/>
            </p:cNvSpPr>
            <p:nvPr/>
          </p:nvSpPr>
          <p:spPr bwMode="auto">
            <a:xfrm>
              <a:off x="751" y="3769"/>
              <a:ext cx="16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84</a:t>
              </a:r>
              <a:endParaRPr lang="en-US" altLang="zh-TW" sz="1800" b="0">
                <a:ea typeface="新細明體" panose="02020500000000000000" pitchFamily="18" charset="-120"/>
              </a:endParaRPr>
            </a:p>
          </p:txBody>
        </p:sp>
        <p:sp>
          <p:nvSpPr>
            <p:cNvPr id="39102" name="Rectangle 377">
              <a:extLst>
                <a:ext uri="{FF2B5EF4-FFF2-40B4-BE49-F238E27FC236}">
                  <a16:creationId xmlns:a16="http://schemas.microsoft.com/office/drawing/2014/main" id="{FCBDBA60-22FB-3034-91AB-505A06B1DA51}"/>
                </a:ext>
              </a:extLst>
            </p:cNvPr>
            <p:cNvSpPr>
              <a:spLocks noChangeArrowheads="1"/>
            </p:cNvSpPr>
            <p:nvPr/>
          </p:nvSpPr>
          <p:spPr bwMode="auto">
            <a:xfrm>
              <a:off x="1106" y="3769"/>
              <a:ext cx="16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85</a:t>
              </a:r>
              <a:endParaRPr lang="en-US" altLang="zh-TW" sz="1800" b="0">
                <a:ea typeface="新細明體" panose="02020500000000000000" pitchFamily="18" charset="-120"/>
              </a:endParaRPr>
            </a:p>
          </p:txBody>
        </p:sp>
        <p:sp>
          <p:nvSpPr>
            <p:cNvPr id="39103" name="Rectangle 378">
              <a:extLst>
                <a:ext uri="{FF2B5EF4-FFF2-40B4-BE49-F238E27FC236}">
                  <a16:creationId xmlns:a16="http://schemas.microsoft.com/office/drawing/2014/main" id="{23214DCF-ADAD-3A58-E17D-5070F5D94A78}"/>
                </a:ext>
              </a:extLst>
            </p:cNvPr>
            <p:cNvSpPr>
              <a:spLocks noChangeArrowheads="1"/>
            </p:cNvSpPr>
            <p:nvPr/>
          </p:nvSpPr>
          <p:spPr bwMode="auto">
            <a:xfrm>
              <a:off x="1461" y="3769"/>
              <a:ext cx="162"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86</a:t>
              </a:r>
              <a:endParaRPr lang="en-US" altLang="zh-TW" sz="1800" b="0">
                <a:ea typeface="新細明體" panose="02020500000000000000" pitchFamily="18" charset="-120"/>
              </a:endParaRPr>
            </a:p>
          </p:txBody>
        </p:sp>
        <p:sp>
          <p:nvSpPr>
            <p:cNvPr id="39104" name="Rectangle 379">
              <a:extLst>
                <a:ext uri="{FF2B5EF4-FFF2-40B4-BE49-F238E27FC236}">
                  <a16:creationId xmlns:a16="http://schemas.microsoft.com/office/drawing/2014/main" id="{6AF75B4C-F2FF-A103-E26F-34DDBDBDC08A}"/>
                </a:ext>
              </a:extLst>
            </p:cNvPr>
            <p:cNvSpPr>
              <a:spLocks noChangeArrowheads="1"/>
            </p:cNvSpPr>
            <p:nvPr/>
          </p:nvSpPr>
          <p:spPr bwMode="auto">
            <a:xfrm>
              <a:off x="1810" y="3769"/>
              <a:ext cx="16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87</a:t>
              </a:r>
              <a:endParaRPr lang="en-US" altLang="zh-TW" sz="1800" b="0">
                <a:ea typeface="新細明體" panose="02020500000000000000" pitchFamily="18" charset="-120"/>
              </a:endParaRPr>
            </a:p>
          </p:txBody>
        </p:sp>
        <p:sp>
          <p:nvSpPr>
            <p:cNvPr id="39105" name="Rectangle 380">
              <a:extLst>
                <a:ext uri="{FF2B5EF4-FFF2-40B4-BE49-F238E27FC236}">
                  <a16:creationId xmlns:a16="http://schemas.microsoft.com/office/drawing/2014/main" id="{FBF1CCC0-FAC0-71A9-96E3-7935FAF1A7A3}"/>
                </a:ext>
              </a:extLst>
            </p:cNvPr>
            <p:cNvSpPr>
              <a:spLocks noChangeArrowheads="1"/>
            </p:cNvSpPr>
            <p:nvPr/>
          </p:nvSpPr>
          <p:spPr bwMode="auto">
            <a:xfrm>
              <a:off x="2164" y="3769"/>
              <a:ext cx="16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88</a:t>
              </a:r>
              <a:endParaRPr lang="en-US" altLang="zh-TW" sz="1800" b="0">
                <a:ea typeface="新細明體" panose="02020500000000000000" pitchFamily="18" charset="-120"/>
              </a:endParaRPr>
            </a:p>
          </p:txBody>
        </p:sp>
        <p:sp>
          <p:nvSpPr>
            <p:cNvPr id="39106" name="Rectangle 381">
              <a:extLst>
                <a:ext uri="{FF2B5EF4-FFF2-40B4-BE49-F238E27FC236}">
                  <a16:creationId xmlns:a16="http://schemas.microsoft.com/office/drawing/2014/main" id="{DF8643C6-7C27-34FB-97B3-42B222B601AE}"/>
                </a:ext>
              </a:extLst>
            </p:cNvPr>
            <p:cNvSpPr>
              <a:spLocks noChangeArrowheads="1"/>
            </p:cNvSpPr>
            <p:nvPr/>
          </p:nvSpPr>
          <p:spPr bwMode="auto">
            <a:xfrm>
              <a:off x="2519" y="3769"/>
              <a:ext cx="162"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89</a:t>
              </a:r>
              <a:endParaRPr lang="en-US" altLang="zh-TW" sz="1800" b="0">
                <a:ea typeface="新細明體" panose="02020500000000000000" pitchFamily="18" charset="-120"/>
              </a:endParaRPr>
            </a:p>
          </p:txBody>
        </p:sp>
        <p:sp>
          <p:nvSpPr>
            <p:cNvPr id="39107" name="Rectangle 382">
              <a:extLst>
                <a:ext uri="{FF2B5EF4-FFF2-40B4-BE49-F238E27FC236}">
                  <a16:creationId xmlns:a16="http://schemas.microsoft.com/office/drawing/2014/main" id="{A3D9B218-E915-6E2C-E9C0-FD8E95BD1CC8}"/>
                </a:ext>
              </a:extLst>
            </p:cNvPr>
            <p:cNvSpPr>
              <a:spLocks noChangeArrowheads="1"/>
            </p:cNvSpPr>
            <p:nvPr/>
          </p:nvSpPr>
          <p:spPr bwMode="auto">
            <a:xfrm>
              <a:off x="2868" y="3769"/>
              <a:ext cx="16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90</a:t>
              </a:r>
              <a:endParaRPr lang="en-US" altLang="zh-TW" sz="1800" b="0">
                <a:ea typeface="新細明體" panose="02020500000000000000" pitchFamily="18" charset="-120"/>
              </a:endParaRPr>
            </a:p>
          </p:txBody>
        </p:sp>
        <p:sp>
          <p:nvSpPr>
            <p:cNvPr id="39108" name="Rectangle 383">
              <a:extLst>
                <a:ext uri="{FF2B5EF4-FFF2-40B4-BE49-F238E27FC236}">
                  <a16:creationId xmlns:a16="http://schemas.microsoft.com/office/drawing/2014/main" id="{D546849D-3FB1-DD11-CD96-056C79A91204}"/>
                </a:ext>
              </a:extLst>
            </p:cNvPr>
            <p:cNvSpPr>
              <a:spLocks noChangeArrowheads="1"/>
            </p:cNvSpPr>
            <p:nvPr/>
          </p:nvSpPr>
          <p:spPr bwMode="auto">
            <a:xfrm>
              <a:off x="3223" y="3769"/>
              <a:ext cx="16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91</a:t>
              </a:r>
              <a:endParaRPr lang="en-US" altLang="zh-TW" sz="1800" b="0">
                <a:ea typeface="新細明體" panose="02020500000000000000" pitchFamily="18" charset="-120"/>
              </a:endParaRPr>
            </a:p>
          </p:txBody>
        </p:sp>
        <p:sp>
          <p:nvSpPr>
            <p:cNvPr id="39109" name="Rectangle 384">
              <a:extLst>
                <a:ext uri="{FF2B5EF4-FFF2-40B4-BE49-F238E27FC236}">
                  <a16:creationId xmlns:a16="http://schemas.microsoft.com/office/drawing/2014/main" id="{7C8E9EEF-7ACE-C650-6A46-5DAB4254CEC3}"/>
                </a:ext>
              </a:extLst>
            </p:cNvPr>
            <p:cNvSpPr>
              <a:spLocks noChangeArrowheads="1"/>
            </p:cNvSpPr>
            <p:nvPr/>
          </p:nvSpPr>
          <p:spPr bwMode="auto">
            <a:xfrm>
              <a:off x="3578" y="3769"/>
              <a:ext cx="162"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92</a:t>
              </a:r>
              <a:endParaRPr lang="en-US" altLang="zh-TW" sz="1800" b="0">
                <a:ea typeface="新細明體" panose="02020500000000000000" pitchFamily="18" charset="-120"/>
              </a:endParaRPr>
            </a:p>
          </p:txBody>
        </p:sp>
        <p:sp>
          <p:nvSpPr>
            <p:cNvPr id="39110" name="Rectangle 385">
              <a:extLst>
                <a:ext uri="{FF2B5EF4-FFF2-40B4-BE49-F238E27FC236}">
                  <a16:creationId xmlns:a16="http://schemas.microsoft.com/office/drawing/2014/main" id="{E875CCFC-5678-2A79-4F16-D945A47212BB}"/>
                </a:ext>
              </a:extLst>
            </p:cNvPr>
            <p:cNvSpPr>
              <a:spLocks noChangeArrowheads="1"/>
            </p:cNvSpPr>
            <p:nvPr/>
          </p:nvSpPr>
          <p:spPr bwMode="auto">
            <a:xfrm>
              <a:off x="3932" y="3769"/>
              <a:ext cx="162"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93</a:t>
              </a:r>
              <a:endParaRPr lang="en-US" altLang="zh-TW" sz="1800" b="0">
                <a:ea typeface="新細明體" panose="02020500000000000000" pitchFamily="18" charset="-120"/>
              </a:endParaRPr>
            </a:p>
          </p:txBody>
        </p:sp>
        <p:sp>
          <p:nvSpPr>
            <p:cNvPr id="39111" name="Rectangle 386">
              <a:extLst>
                <a:ext uri="{FF2B5EF4-FFF2-40B4-BE49-F238E27FC236}">
                  <a16:creationId xmlns:a16="http://schemas.microsoft.com/office/drawing/2014/main" id="{C154DB6D-6471-194E-1E12-6B427894BAAB}"/>
                </a:ext>
              </a:extLst>
            </p:cNvPr>
            <p:cNvSpPr>
              <a:spLocks noChangeArrowheads="1"/>
            </p:cNvSpPr>
            <p:nvPr/>
          </p:nvSpPr>
          <p:spPr bwMode="auto">
            <a:xfrm>
              <a:off x="4281" y="3769"/>
              <a:ext cx="16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94</a:t>
              </a:r>
              <a:endParaRPr lang="en-US" altLang="zh-TW" sz="1800" b="0">
                <a:ea typeface="新細明體" panose="02020500000000000000" pitchFamily="18" charset="-120"/>
              </a:endParaRPr>
            </a:p>
          </p:txBody>
        </p:sp>
        <p:sp>
          <p:nvSpPr>
            <p:cNvPr id="39112" name="Rectangle 387">
              <a:extLst>
                <a:ext uri="{FF2B5EF4-FFF2-40B4-BE49-F238E27FC236}">
                  <a16:creationId xmlns:a16="http://schemas.microsoft.com/office/drawing/2014/main" id="{2FBE5C61-E07E-F65D-DD60-8437B535004B}"/>
                </a:ext>
              </a:extLst>
            </p:cNvPr>
            <p:cNvSpPr>
              <a:spLocks noChangeArrowheads="1"/>
            </p:cNvSpPr>
            <p:nvPr/>
          </p:nvSpPr>
          <p:spPr bwMode="auto">
            <a:xfrm>
              <a:off x="4636" y="3769"/>
              <a:ext cx="16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95</a:t>
              </a:r>
              <a:endParaRPr lang="en-US" altLang="zh-TW" sz="1800" b="0">
                <a:ea typeface="新細明體" panose="02020500000000000000" pitchFamily="18" charset="-120"/>
              </a:endParaRPr>
            </a:p>
          </p:txBody>
        </p:sp>
        <p:sp>
          <p:nvSpPr>
            <p:cNvPr id="39113" name="Rectangle 388">
              <a:extLst>
                <a:ext uri="{FF2B5EF4-FFF2-40B4-BE49-F238E27FC236}">
                  <a16:creationId xmlns:a16="http://schemas.microsoft.com/office/drawing/2014/main" id="{F2AFD2D8-AB2C-241C-D589-9B4C6541B8FF}"/>
                </a:ext>
              </a:extLst>
            </p:cNvPr>
            <p:cNvSpPr>
              <a:spLocks noChangeArrowheads="1"/>
            </p:cNvSpPr>
            <p:nvPr/>
          </p:nvSpPr>
          <p:spPr bwMode="auto">
            <a:xfrm>
              <a:off x="4991" y="3769"/>
              <a:ext cx="162"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96</a:t>
              </a:r>
              <a:endParaRPr lang="en-US" altLang="zh-TW" sz="1800" b="0">
                <a:ea typeface="新細明體" panose="02020500000000000000" pitchFamily="18" charset="-120"/>
              </a:endParaRPr>
            </a:p>
          </p:txBody>
        </p:sp>
        <p:sp>
          <p:nvSpPr>
            <p:cNvPr id="39114" name="Rectangle 389">
              <a:extLst>
                <a:ext uri="{FF2B5EF4-FFF2-40B4-BE49-F238E27FC236}">
                  <a16:creationId xmlns:a16="http://schemas.microsoft.com/office/drawing/2014/main" id="{D663E1ED-F140-ECEE-2A5A-87279229172A}"/>
                </a:ext>
              </a:extLst>
            </p:cNvPr>
            <p:cNvSpPr>
              <a:spLocks noChangeArrowheads="1"/>
            </p:cNvSpPr>
            <p:nvPr/>
          </p:nvSpPr>
          <p:spPr bwMode="auto">
            <a:xfrm>
              <a:off x="5340" y="3769"/>
              <a:ext cx="16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b="0">
                  <a:solidFill>
                    <a:srgbClr val="000000"/>
                  </a:solidFill>
                  <a:ea typeface="新細明體" panose="02020500000000000000" pitchFamily="18" charset="-120"/>
                </a:rPr>
                <a:t>97</a:t>
              </a:r>
              <a:endParaRPr lang="en-US" altLang="zh-TW" sz="1800" b="0">
                <a:ea typeface="新細明體" panose="02020500000000000000" pitchFamily="18" charset="-120"/>
              </a:endParaRPr>
            </a:p>
          </p:txBody>
        </p:sp>
      </p:grpSp>
      <p:sp>
        <p:nvSpPr>
          <p:cNvPr id="38916" name="Text Box 7">
            <a:extLst>
              <a:ext uri="{FF2B5EF4-FFF2-40B4-BE49-F238E27FC236}">
                <a16:creationId xmlns:a16="http://schemas.microsoft.com/office/drawing/2014/main" id="{5BB9362A-79CD-355B-1046-02D234A0EC0C}"/>
              </a:ext>
            </a:extLst>
          </p:cNvPr>
          <p:cNvSpPr txBox="1">
            <a:spLocks noChangeArrowheads="1"/>
          </p:cNvSpPr>
          <p:nvPr/>
        </p:nvSpPr>
        <p:spPr bwMode="auto">
          <a:xfrm>
            <a:off x="2951163" y="3938588"/>
            <a:ext cx="13112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prstDash val="sysDot"/>
                <a:miter lim="800000"/>
                <a:headEnd type="none" w="sm" len="sm"/>
                <a:tailEnd type="none" w="sm" len="sm"/>
              </a14:hiddenLine>
            </a:ext>
          </a:extLst>
        </p:spPr>
        <p:txBody>
          <a:bodyPr bIns="10800"/>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1800">
                <a:solidFill>
                  <a:srgbClr val="A50021"/>
                </a:solidFill>
                <a:latin typeface="標楷體" panose="03000509000000000000" pitchFamily="65" charset="-120"/>
                <a:ea typeface="標楷體" panose="03000509000000000000" pitchFamily="65" charset="-120"/>
              </a:rPr>
              <a:t>第一次</a:t>
            </a:r>
          </a:p>
          <a:p>
            <a:pPr algn="ctr" eaLnBrk="1" hangingPunct="1">
              <a:spcBef>
                <a:spcPct val="0"/>
              </a:spcBef>
              <a:buFontTx/>
              <a:buNone/>
            </a:pPr>
            <a:r>
              <a:rPr lang="zh-TW" altLang="en-US" sz="1800">
                <a:solidFill>
                  <a:srgbClr val="A50021"/>
                </a:solidFill>
                <a:latin typeface="標楷體" panose="03000509000000000000" pitchFamily="65" charset="-120"/>
                <a:ea typeface="標楷體" panose="03000509000000000000" pitchFamily="65" charset="-120"/>
              </a:rPr>
              <a:t>財務危機</a:t>
            </a:r>
          </a:p>
        </p:txBody>
      </p:sp>
      <p:sp>
        <p:nvSpPr>
          <p:cNvPr id="38917" name="Text Box 7">
            <a:extLst>
              <a:ext uri="{FF2B5EF4-FFF2-40B4-BE49-F238E27FC236}">
                <a16:creationId xmlns:a16="http://schemas.microsoft.com/office/drawing/2014/main" id="{85B3A685-B975-A07D-052D-77DAC12D9B05}"/>
              </a:ext>
            </a:extLst>
          </p:cNvPr>
          <p:cNvSpPr txBox="1">
            <a:spLocks noChangeArrowheads="1"/>
          </p:cNvSpPr>
          <p:nvPr/>
        </p:nvSpPr>
        <p:spPr bwMode="auto">
          <a:xfrm>
            <a:off x="4572000" y="3619500"/>
            <a:ext cx="1322388"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prstDash val="sysDot"/>
                <a:miter lim="800000"/>
                <a:headEnd type="none" w="sm" len="sm"/>
                <a:tailEnd type="none" w="sm" len="sm"/>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1800">
                <a:solidFill>
                  <a:srgbClr val="A50021"/>
                </a:solidFill>
                <a:latin typeface="標楷體" panose="03000509000000000000" pitchFamily="65" charset="-120"/>
                <a:ea typeface="標楷體" panose="03000509000000000000" pitchFamily="65" charset="-120"/>
              </a:rPr>
              <a:t>第二次</a:t>
            </a:r>
          </a:p>
          <a:p>
            <a:pPr algn="ctr" eaLnBrk="1" hangingPunct="1">
              <a:spcBef>
                <a:spcPct val="0"/>
              </a:spcBef>
              <a:buFontTx/>
              <a:buNone/>
            </a:pPr>
            <a:r>
              <a:rPr lang="zh-TW" altLang="en-US" sz="1800">
                <a:solidFill>
                  <a:srgbClr val="A50021"/>
                </a:solidFill>
                <a:latin typeface="標楷體" panose="03000509000000000000" pitchFamily="65" charset="-120"/>
                <a:ea typeface="標楷體" panose="03000509000000000000" pitchFamily="65" charset="-120"/>
              </a:rPr>
              <a:t>財務危機</a:t>
            </a:r>
          </a:p>
        </p:txBody>
      </p:sp>
      <p:sp>
        <p:nvSpPr>
          <p:cNvPr id="38918" name="Text Box 7">
            <a:extLst>
              <a:ext uri="{FF2B5EF4-FFF2-40B4-BE49-F238E27FC236}">
                <a16:creationId xmlns:a16="http://schemas.microsoft.com/office/drawing/2014/main" id="{AAD18B3B-1591-6D71-A1C3-0EEE006FD504}"/>
              </a:ext>
            </a:extLst>
          </p:cNvPr>
          <p:cNvSpPr txBox="1">
            <a:spLocks noChangeArrowheads="1"/>
          </p:cNvSpPr>
          <p:nvPr/>
        </p:nvSpPr>
        <p:spPr bwMode="auto">
          <a:xfrm>
            <a:off x="6203950" y="3332163"/>
            <a:ext cx="1322388"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prstDash val="sysDot"/>
                <a:miter lim="800000"/>
                <a:headEnd type="none" w="sm" len="sm"/>
                <a:tailEnd type="none" w="sm" len="sm"/>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1800">
                <a:solidFill>
                  <a:srgbClr val="A50021"/>
                </a:solidFill>
                <a:latin typeface="標楷體" panose="03000509000000000000" pitchFamily="65" charset="-120"/>
                <a:ea typeface="標楷體" panose="03000509000000000000" pitchFamily="65" charset="-120"/>
              </a:rPr>
              <a:t>第三次</a:t>
            </a:r>
          </a:p>
          <a:p>
            <a:pPr algn="ctr" eaLnBrk="1" hangingPunct="1">
              <a:spcBef>
                <a:spcPct val="0"/>
              </a:spcBef>
              <a:buFontTx/>
              <a:buNone/>
            </a:pPr>
            <a:r>
              <a:rPr lang="zh-TW" altLang="en-US" sz="1800">
                <a:solidFill>
                  <a:srgbClr val="A50021"/>
                </a:solidFill>
                <a:latin typeface="標楷體" panose="03000509000000000000" pitchFamily="65" charset="-120"/>
                <a:ea typeface="標楷體" panose="03000509000000000000" pitchFamily="65" charset="-120"/>
              </a:rPr>
              <a:t>財務危機</a:t>
            </a:r>
          </a:p>
        </p:txBody>
      </p:sp>
      <p:sp>
        <p:nvSpPr>
          <p:cNvPr id="38919" name="AutoShape 194">
            <a:extLst>
              <a:ext uri="{FF2B5EF4-FFF2-40B4-BE49-F238E27FC236}">
                <a16:creationId xmlns:a16="http://schemas.microsoft.com/office/drawing/2014/main" id="{446ABAA7-D08E-B38E-77B2-421F6159D5EE}"/>
              </a:ext>
            </a:extLst>
          </p:cNvPr>
          <p:cNvSpPr>
            <a:spLocks noChangeArrowheads="1"/>
          </p:cNvSpPr>
          <p:nvPr/>
        </p:nvSpPr>
        <p:spPr bwMode="auto">
          <a:xfrm>
            <a:off x="6911975" y="5373688"/>
            <a:ext cx="495300" cy="360362"/>
          </a:xfrm>
          <a:prstGeom prst="upArrow">
            <a:avLst>
              <a:gd name="adj1" fmla="val 30935"/>
              <a:gd name="adj2" fmla="val 70926"/>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20" name="AutoShape 196">
            <a:extLst>
              <a:ext uri="{FF2B5EF4-FFF2-40B4-BE49-F238E27FC236}">
                <a16:creationId xmlns:a16="http://schemas.microsoft.com/office/drawing/2014/main" id="{E26A8F07-D1B2-9606-ED26-E99FFD2E671D}"/>
              </a:ext>
            </a:extLst>
          </p:cNvPr>
          <p:cNvSpPr>
            <a:spLocks noChangeArrowheads="1"/>
          </p:cNvSpPr>
          <p:nvPr/>
        </p:nvSpPr>
        <p:spPr bwMode="auto">
          <a:xfrm>
            <a:off x="5354638" y="5373688"/>
            <a:ext cx="495300" cy="360362"/>
          </a:xfrm>
          <a:prstGeom prst="upArrow">
            <a:avLst>
              <a:gd name="adj1" fmla="val 30935"/>
              <a:gd name="adj2" fmla="val 70926"/>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21" name="AutoShape 198">
            <a:extLst>
              <a:ext uri="{FF2B5EF4-FFF2-40B4-BE49-F238E27FC236}">
                <a16:creationId xmlns:a16="http://schemas.microsoft.com/office/drawing/2014/main" id="{54CF4AF5-38C9-EC82-6E30-85996BEDBD4E}"/>
              </a:ext>
            </a:extLst>
          </p:cNvPr>
          <p:cNvSpPr>
            <a:spLocks noChangeArrowheads="1"/>
          </p:cNvSpPr>
          <p:nvPr/>
        </p:nvSpPr>
        <p:spPr bwMode="auto">
          <a:xfrm>
            <a:off x="3654425" y="5373688"/>
            <a:ext cx="495300" cy="360362"/>
          </a:xfrm>
          <a:prstGeom prst="upArrow">
            <a:avLst>
              <a:gd name="adj1" fmla="val 30935"/>
              <a:gd name="adj2" fmla="val 70926"/>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endParaRPr lang="zh-TW" altLang="en-US" sz="1600"/>
          </a:p>
        </p:txBody>
      </p:sp>
      <p:sp>
        <p:nvSpPr>
          <p:cNvPr id="38922" name="矩形 2">
            <a:extLst>
              <a:ext uri="{FF2B5EF4-FFF2-40B4-BE49-F238E27FC236}">
                <a16:creationId xmlns:a16="http://schemas.microsoft.com/office/drawing/2014/main" id="{FFD20281-D33B-4A1E-297F-DCB519175802}"/>
              </a:ext>
            </a:extLst>
          </p:cNvPr>
          <p:cNvSpPr>
            <a:spLocks noChangeArrowheads="1"/>
          </p:cNvSpPr>
          <p:nvPr/>
        </p:nvSpPr>
        <p:spPr bwMode="auto">
          <a:xfrm>
            <a:off x="1835150" y="1844675"/>
            <a:ext cx="1966913"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en-US" altLang="zh-TW" sz="1800" u="sng">
                <a:latin typeface="華康中圓體" pitchFamily="49" charset="-120"/>
              </a:rPr>
              <a:t>85</a:t>
            </a:r>
            <a:r>
              <a:rPr lang="zh-TW" altLang="en-US" sz="1800" u="sng">
                <a:latin typeface="華康中圓體" pitchFamily="49" charset="-120"/>
              </a:rPr>
              <a:t>至</a:t>
            </a:r>
            <a:r>
              <a:rPr lang="en-US" altLang="zh-TW" sz="1800" u="sng">
                <a:latin typeface="華康中圓體" pitchFamily="49" charset="-120"/>
              </a:rPr>
              <a:t>97</a:t>
            </a:r>
            <a:r>
              <a:rPr lang="zh-TW" altLang="en-US" sz="1800" u="sng">
                <a:latin typeface="華康中圓體" pitchFamily="49" charset="-120"/>
              </a:rPr>
              <a:t>年成長率</a:t>
            </a:r>
          </a:p>
          <a:p>
            <a:pPr eaLnBrk="1" hangingPunct="1">
              <a:spcBef>
                <a:spcPct val="0"/>
              </a:spcBef>
              <a:buFontTx/>
              <a:buNone/>
            </a:pPr>
            <a:r>
              <a:rPr lang="zh-TW" altLang="en-US" sz="1800">
                <a:solidFill>
                  <a:srgbClr val="339966"/>
                </a:solidFill>
                <a:latin typeface="華康中圓體" pitchFamily="49" charset="-120"/>
              </a:rPr>
              <a:t>──收入</a:t>
            </a:r>
            <a:r>
              <a:rPr lang="en-US" altLang="zh-TW" sz="1800">
                <a:solidFill>
                  <a:srgbClr val="339966"/>
                </a:solidFill>
                <a:latin typeface="華康中圓體" pitchFamily="49" charset="-120"/>
              </a:rPr>
              <a:t>4.34%</a:t>
            </a:r>
          </a:p>
          <a:p>
            <a:pPr eaLnBrk="1" hangingPunct="1">
              <a:spcBef>
                <a:spcPct val="0"/>
              </a:spcBef>
              <a:buFontTx/>
              <a:buNone/>
            </a:pPr>
            <a:r>
              <a:rPr lang="en-US" altLang="zh-TW" sz="1800">
                <a:solidFill>
                  <a:srgbClr val="FF0000"/>
                </a:solidFill>
                <a:latin typeface="華康中圓體" pitchFamily="49" charset="-120"/>
              </a:rPr>
              <a:t>──</a:t>
            </a:r>
            <a:r>
              <a:rPr lang="zh-TW" altLang="en-US" sz="1800">
                <a:solidFill>
                  <a:srgbClr val="FF0000"/>
                </a:solidFill>
                <a:latin typeface="華康中圓體" pitchFamily="49" charset="-120"/>
              </a:rPr>
              <a:t>支出</a:t>
            </a:r>
            <a:r>
              <a:rPr lang="en-US" altLang="zh-TW" sz="1800">
                <a:solidFill>
                  <a:srgbClr val="FF0000"/>
                </a:solidFill>
                <a:latin typeface="華康中圓體" pitchFamily="49" charset="-120"/>
              </a:rPr>
              <a:t>5.33%</a:t>
            </a:r>
          </a:p>
        </p:txBody>
      </p:sp>
      <p:sp>
        <p:nvSpPr>
          <p:cNvPr id="38923" name="Rectangle 14">
            <a:extLst>
              <a:ext uri="{FF2B5EF4-FFF2-40B4-BE49-F238E27FC236}">
                <a16:creationId xmlns:a16="http://schemas.microsoft.com/office/drawing/2014/main" id="{007F0986-A906-3B32-BFB7-A5F34B10C834}"/>
              </a:ext>
            </a:extLst>
          </p:cNvPr>
          <p:cNvSpPr>
            <a:spLocks noChangeArrowheads="1"/>
          </p:cNvSpPr>
          <p:nvPr/>
        </p:nvSpPr>
        <p:spPr bwMode="auto">
          <a:xfrm>
            <a:off x="4140200" y="1628775"/>
            <a:ext cx="324008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lnSpc>
                <a:spcPct val="90000"/>
              </a:lnSpc>
              <a:spcBef>
                <a:spcPct val="0"/>
              </a:spcBef>
              <a:buFontTx/>
              <a:buNone/>
            </a:pPr>
            <a:r>
              <a:rPr lang="zh-TW" altLang="en-US" sz="2400">
                <a:latin typeface="標楷體" panose="03000509000000000000" pitchFamily="65" charset="-120"/>
                <a:ea typeface="標楷體" panose="03000509000000000000" pitchFamily="65" charset="-120"/>
              </a:rPr>
              <a:t>如不採行因應措施</a:t>
            </a:r>
          </a:p>
          <a:p>
            <a:pPr algn="ctr" eaLnBrk="1" hangingPunct="1">
              <a:lnSpc>
                <a:spcPct val="90000"/>
              </a:lnSpc>
              <a:spcBef>
                <a:spcPct val="0"/>
              </a:spcBef>
              <a:buFontTx/>
              <a:buNone/>
            </a:pPr>
            <a:r>
              <a:rPr lang="en-US" altLang="zh-TW" sz="2400">
                <a:solidFill>
                  <a:srgbClr val="339966"/>
                </a:solidFill>
                <a:latin typeface="標楷體" panose="03000509000000000000" pitchFamily="65" charset="-120"/>
                <a:ea typeface="標楷體" panose="03000509000000000000" pitchFamily="65" charset="-120"/>
              </a:rPr>
              <a:t>……</a:t>
            </a:r>
            <a:r>
              <a:rPr lang="zh-TW" altLang="en-US" sz="2400">
                <a:solidFill>
                  <a:srgbClr val="339966"/>
                </a:solidFill>
                <a:latin typeface="標楷體" panose="03000509000000000000" pitchFamily="65" charset="-120"/>
                <a:ea typeface="標楷體" panose="03000509000000000000" pitchFamily="65" charset="-120"/>
              </a:rPr>
              <a:t>收入</a:t>
            </a:r>
          </a:p>
          <a:p>
            <a:pPr algn="ctr" eaLnBrk="1" hangingPunct="1">
              <a:lnSpc>
                <a:spcPct val="90000"/>
              </a:lnSpc>
              <a:spcBef>
                <a:spcPct val="0"/>
              </a:spcBef>
              <a:buFontTx/>
              <a:buNone/>
            </a:pPr>
            <a:r>
              <a:rPr lang="en-US" altLang="zh-TW" sz="2400">
                <a:solidFill>
                  <a:srgbClr val="FF0000"/>
                </a:solidFill>
                <a:latin typeface="標楷體" panose="03000509000000000000" pitchFamily="65" charset="-120"/>
                <a:ea typeface="標楷體" panose="03000509000000000000" pitchFamily="65" charset="-120"/>
              </a:rPr>
              <a:t>……</a:t>
            </a:r>
            <a:r>
              <a:rPr lang="zh-TW" altLang="en-US" sz="2400">
                <a:solidFill>
                  <a:srgbClr val="FF0000"/>
                </a:solidFill>
                <a:latin typeface="標楷體" panose="03000509000000000000" pitchFamily="65" charset="-120"/>
                <a:ea typeface="標楷體" panose="03000509000000000000" pitchFamily="65" charset="-120"/>
              </a:rPr>
              <a:t>支出</a:t>
            </a:r>
          </a:p>
        </p:txBody>
      </p:sp>
      <p:sp>
        <p:nvSpPr>
          <p:cNvPr id="38924" name="Rectangle 201">
            <a:extLst>
              <a:ext uri="{FF2B5EF4-FFF2-40B4-BE49-F238E27FC236}">
                <a16:creationId xmlns:a16="http://schemas.microsoft.com/office/drawing/2014/main" id="{153B3D74-F18A-02CB-22C2-7A31F91B64DE}"/>
              </a:ext>
            </a:extLst>
          </p:cNvPr>
          <p:cNvSpPr>
            <a:spLocks noGrp="1" noChangeArrowheads="1"/>
          </p:cNvSpPr>
          <p:nvPr>
            <p:ph type="title" idx="4294967295"/>
          </p:nvPr>
        </p:nvSpPr>
        <p:spPr>
          <a:xfrm>
            <a:off x="1557338" y="503238"/>
            <a:ext cx="6959600" cy="900112"/>
          </a:xfrm>
        </p:spPr>
        <p:txBody>
          <a:bodyPr/>
          <a:lstStyle/>
          <a:p>
            <a:pPr>
              <a:lnSpc>
                <a:spcPct val="90000"/>
              </a:lnSpc>
            </a:pPr>
            <a:r>
              <a:rPr lang="zh-TW" altLang="en-US">
                <a:latin typeface="標楷體" panose="03000509000000000000" pitchFamily="65" charset="-120"/>
                <a:ea typeface="標楷體" panose="03000509000000000000" pitchFamily="65" charset="-120"/>
              </a:rPr>
              <a:t>歷年健保財務與相關措施</a:t>
            </a:r>
          </a:p>
        </p:txBody>
      </p:sp>
      <p:sp>
        <p:nvSpPr>
          <p:cNvPr id="38925" name="Text Box 17">
            <a:extLst>
              <a:ext uri="{FF2B5EF4-FFF2-40B4-BE49-F238E27FC236}">
                <a16:creationId xmlns:a16="http://schemas.microsoft.com/office/drawing/2014/main" id="{5156635F-BC09-397E-50A5-06DC0BEAE1FC}"/>
              </a:ext>
            </a:extLst>
          </p:cNvPr>
          <p:cNvSpPr txBox="1">
            <a:spLocks noChangeArrowheads="1"/>
          </p:cNvSpPr>
          <p:nvPr/>
        </p:nvSpPr>
        <p:spPr bwMode="auto">
          <a:xfrm>
            <a:off x="2379663" y="5707063"/>
            <a:ext cx="2012950" cy="1033462"/>
          </a:xfrm>
          <a:prstGeom prst="rect">
            <a:avLst/>
          </a:prstGeom>
          <a:solidFill>
            <a:srgbClr val="CCFFFF">
              <a:alpha val="41960"/>
            </a:srgbClr>
          </a:solidFill>
          <a:ln w="9525">
            <a:solidFill>
              <a:schemeClr val="tx1"/>
            </a:solidFill>
            <a:miter lim="800000"/>
            <a:headEnd/>
            <a:tailEnd/>
          </a:ln>
        </p:spPr>
        <p:txBody>
          <a:bodyPr lIns="0" rIns="0">
            <a:spAutoFit/>
          </a:bodyPr>
          <a:lstStyle>
            <a:lvl1pPr marL="85725">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lnSpc>
                <a:spcPct val="85000"/>
              </a:lnSpc>
              <a:spcBef>
                <a:spcPct val="0"/>
              </a:spcBef>
              <a:buFontTx/>
              <a:buNone/>
            </a:pPr>
            <a:r>
              <a:rPr lang="zh-TW" altLang="en-US" sz="1800">
                <a:solidFill>
                  <a:srgbClr val="0000CC"/>
                </a:solidFill>
                <a:latin typeface="標楷體" panose="03000509000000000000" pitchFamily="65" charset="-120"/>
                <a:ea typeface="標楷體" panose="03000509000000000000" pitchFamily="65" charset="-120"/>
              </a:rPr>
              <a:t>費用管控、部分負擔、公益彩券、清查中斷投保與投保金額、代位求償</a:t>
            </a:r>
          </a:p>
        </p:txBody>
      </p:sp>
      <p:sp>
        <p:nvSpPr>
          <p:cNvPr id="38926" name="Text Box 17">
            <a:extLst>
              <a:ext uri="{FF2B5EF4-FFF2-40B4-BE49-F238E27FC236}">
                <a16:creationId xmlns:a16="http://schemas.microsoft.com/office/drawing/2014/main" id="{9872A8F0-417D-4010-4896-2C1CE0953ABC}"/>
              </a:ext>
            </a:extLst>
          </p:cNvPr>
          <p:cNvSpPr txBox="1">
            <a:spLocks noChangeArrowheads="1"/>
          </p:cNvSpPr>
          <p:nvPr/>
        </p:nvSpPr>
        <p:spPr bwMode="auto">
          <a:xfrm>
            <a:off x="6699250" y="5707063"/>
            <a:ext cx="2184400" cy="1033462"/>
          </a:xfrm>
          <a:prstGeom prst="rect">
            <a:avLst/>
          </a:prstGeom>
          <a:solidFill>
            <a:srgbClr val="CCFFFF">
              <a:alpha val="41960"/>
            </a:srgbClr>
          </a:solidFill>
          <a:ln w="9525">
            <a:solidFill>
              <a:schemeClr val="tx1"/>
            </a:solidFill>
            <a:miter lim="800000"/>
            <a:headEnd/>
            <a:tailEnd/>
          </a:ln>
        </p:spPr>
        <p:txBody>
          <a:bodyPr lIns="0" rIns="0">
            <a:spAutoFit/>
          </a:bodyPr>
          <a:lstStyle>
            <a:lvl1pPr marL="85725">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lnSpc>
                <a:spcPct val="85000"/>
              </a:lnSpc>
              <a:spcBef>
                <a:spcPct val="0"/>
              </a:spcBef>
              <a:buFontTx/>
              <a:buNone/>
            </a:pPr>
            <a:r>
              <a:rPr lang="zh-TW" altLang="en-US" sz="1800">
                <a:solidFill>
                  <a:srgbClr val="0000CC"/>
                </a:solidFill>
                <a:latin typeface="標楷體" panose="03000509000000000000" pitchFamily="65" charset="-120"/>
                <a:ea typeface="標楷體" panose="03000509000000000000" pitchFamily="65" charset="-120"/>
              </a:rPr>
              <a:t>投保金額上限、軍公教全薪比率</a:t>
            </a:r>
            <a:r>
              <a:rPr lang="zh-TW" altLang="en-US" sz="1200">
                <a:solidFill>
                  <a:srgbClr val="0000CC"/>
                </a:solidFill>
                <a:latin typeface="標楷體" panose="03000509000000000000" pitchFamily="65" charset="-120"/>
                <a:ea typeface="標楷體" panose="03000509000000000000" pitchFamily="65" charset="-120"/>
              </a:rPr>
              <a:t>、</a:t>
            </a:r>
            <a:r>
              <a:rPr lang="zh-TW" altLang="en-US" sz="1800">
                <a:solidFill>
                  <a:srgbClr val="0000CC"/>
                </a:solidFill>
                <a:latin typeface="標楷體" panose="03000509000000000000" pitchFamily="65" charset="-120"/>
                <a:ea typeface="標楷體" panose="03000509000000000000" pitchFamily="65" charset="-120"/>
              </a:rPr>
              <a:t>擴大代位求償</a:t>
            </a:r>
            <a:r>
              <a:rPr lang="zh-TW" altLang="en-US" sz="1200">
                <a:solidFill>
                  <a:srgbClr val="0000CC"/>
                </a:solidFill>
                <a:latin typeface="標楷體" panose="03000509000000000000" pitchFamily="65" charset="-120"/>
                <a:ea typeface="標楷體" panose="03000509000000000000" pitchFamily="65" charset="-120"/>
              </a:rPr>
              <a:t>、</a:t>
            </a:r>
            <a:r>
              <a:rPr lang="zh-TW" altLang="en-US" sz="1800">
                <a:solidFill>
                  <a:srgbClr val="0000CC"/>
                </a:solidFill>
                <a:latin typeface="標楷體" panose="03000509000000000000" pitchFamily="65" charset="-120"/>
                <a:ea typeface="標楷體" panose="03000509000000000000" pitchFamily="65" charset="-120"/>
              </a:rPr>
              <a:t>回歸公務預算</a:t>
            </a:r>
            <a:r>
              <a:rPr lang="zh-TW" altLang="en-US" sz="1200">
                <a:solidFill>
                  <a:srgbClr val="0000CC"/>
                </a:solidFill>
                <a:latin typeface="標楷體" panose="03000509000000000000" pitchFamily="65" charset="-120"/>
                <a:ea typeface="標楷體" panose="03000509000000000000" pitchFamily="65" charset="-120"/>
              </a:rPr>
              <a:t>、</a:t>
            </a:r>
            <a:r>
              <a:rPr lang="zh-TW" altLang="en-US" sz="1800">
                <a:solidFill>
                  <a:srgbClr val="0000CC"/>
                </a:solidFill>
                <a:latin typeface="標楷體" panose="03000509000000000000" pitchFamily="65" charset="-120"/>
                <a:ea typeface="標楷體" panose="03000509000000000000" pitchFamily="65" charset="-120"/>
              </a:rPr>
              <a:t>菸捐</a:t>
            </a:r>
            <a:r>
              <a:rPr lang="zh-TW" altLang="en-US" sz="1200">
                <a:solidFill>
                  <a:srgbClr val="0000CC"/>
                </a:solidFill>
                <a:latin typeface="標楷體" panose="03000509000000000000" pitchFamily="65" charset="-120"/>
                <a:ea typeface="標楷體" panose="03000509000000000000" pitchFamily="65" charset="-120"/>
              </a:rPr>
              <a:t>、</a:t>
            </a:r>
            <a:r>
              <a:rPr lang="zh-TW" altLang="en-US" sz="1800">
                <a:solidFill>
                  <a:srgbClr val="0000CC"/>
                </a:solidFill>
                <a:latin typeface="標楷體" panose="03000509000000000000" pitchFamily="65" charset="-120"/>
                <a:ea typeface="標楷體" panose="03000509000000000000" pitchFamily="65" charset="-120"/>
              </a:rPr>
              <a:t>部分負擔</a:t>
            </a:r>
          </a:p>
        </p:txBody>
      </p:sp>
      <p:sp>
        <p:nvSpPr>
          <p:cNvPr id="38927" name="Text Box 17">
            <a:extLst>
              <a:ext uri="{FF2B5EF4-FFF2-40B4-BE49-F238E27FC236}">
                <a16:creationId xmlns:a16="http://schemas.microsoft.com/office/drawing/2014/main" id="{A43D73AC-097B-9739-DC59-9BE5A1DC390E}"/>
              </a:ext>
            </a:extLst>
          </p:cNvPr>
          <p:cNvSpPr txBox="1">
            <a:spLocks noChangeArrowheads="1"/>
          </p:cNvSpPr>
          <p:nvPr/>
        </p:nvSpPr>
        <p:spPr bwMode="auto">
          <a:xfrm>
            <a:off x="4575175" y="5707063"/>
            <a:ext cx="1976438" cy="1035050"/>
          </a:xfrm>
          <a:prstGeom prst="rect">
            <a:avLst/>
          </a:prstGeom>
          <a:solidFill>
            <a:srgbClr val="CCFFFF">
              <a:alpha val="41960"/>
            </a:srgbClr>
          </a:solidFill>
          <a:ln w="9525">
            <a:solidFill>
              <a:schemeClr val="tx1"/>
            </a:solidFill>
            <a:miter lim="800000"/>
            <a:headEnd/>
            <a:tailEnd/>
          </a:ln>
        </p:spPr>
        <p:txBody>
          <a:bodyPr lIns="0" rIns="0">
            <a:spAutoFit/>
          </a:bodyPr>
          <a:lstStyle>
            <a:lvl1pPr marL="85725">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lnSpc>
                <a:spcPct val="85000"/>
              </a:lnSpc>
              <a:spcBef>
                <a:spcPct val="0"/>
              </a:spcBef>
              <a:buFontTx/>
              <a:buNone/>
            </a:pPr>
            <a:r>
              <a:rPr lang="zh-TW" altLang="en-US" sz="1800">
                <a:solidFill>
                  <a:srgbClr val="0000CC"/>
                </a:solidFill>
                <a:latin typeface="標楷體" panose="03000509000000000000" pitchFamily="65" charset="-120"/>
                <a:ea typeface="標楷體" panose="03000509000000000000" pitchFamily="65" charset="-120"/>
              </a:rPr>
              <a:t>費率調整、菸捐、部分負擔、全面總額、軍公教全薪納保、投保金額上限</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Rectangle 6">
            <a:extLst>
              <a:ext uri="{FF2B5EF4-FFF2-40B4-BE49-F238E27FC236}">
                <a16:creationId xmlns:a16="http://schemas.microsoft.com/office/drawing/2014/main" id="{DF90C2E6-55AD-6E62-9AE5-A48EAF77E066}"/>
              </a:ext>
            </a:extLst>
          </p:cNvPr>
          <p:cNvSpPr>
            <a:spLocks noGrp="1" noChangeArrowheads="1"/>
          </p:cNvSpPr>
          <p:nvPr>
            <p:ph type="sldNum" sz="quarter" idx="12"/>
          </p:nvPr>
        </p:nvSpPr>
        <p:spPr>
          <a:xfrm>
            <a:off x="6927850" y="646430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499A4593-149D-4CB9-AA97-1921BC4DA7D2}" type="slidenum">
              <a:rPr lang="en-US" altLang="zh-TW" sz="1400">
                <a:ea typeface="新細明體" panose="02020500000000000000" pitchFamily="18" charset="-120"/>
              </a:rPr>
              <a:pPr>
                <a:spcBef>
                  <a:spcPct val="0"/>
                </a:spcBef>
                <a:buFontTx/>
                <a:buNone/>
              </a:pPr>
              <a:t>21</a:t>
            </a:fld>
            <a:endParaRPr lang="en-US" altLang="zh-TW" sz="1400">
              <a:ea typeface="新細明體" panose="02020500000000000000" pitchFamily="18" charset="-120"/>
            </a:endParaRPr>
          </a:p>
        </p:txBody>
      </p:sp>
      <p:sp>
        <p:nvSpPr>
          <p:cNvPr id="40963" name="Rectangle 2">
            <a:extLst>
              <a:ext uri="{FF2B5EF4-FFF2-40B4-BE49-F238E27FC236}">
                <a16:creationId xmlns:a16="http://schemas.microsoft.com/office/drawing/2014/main" id="{E11CDDCA-F1A1-D29F-3115-18395F6C2D8F}"/>
              </a:ext>
            </a:extLst>
          </p:cNvPr>
          <p:cNvSpPr>
            <a:spLocks noGrp="1" noChangeArrowheads="1"/>
          </p:cNvSpPr>
          <p:nvPr>
            <p:ph type="title"/>
          </p:nvPr>
        </p:nvSpPr>
        <p:spPr>
          <a:xfrm>
            <a:off x="685800" y="279400"/>
            <a:ext cx="7772400" cy="1144588"/>
          </a:xfrm>
        </p:spPr>
        <p:txBody>
          <a:bodyPr/>
          <a:lstStyle/>
          <a:p>
            <a:r>
              <a:rPr lang="zh-TW" altLang="en-US">
                <a:latin typeface="標楷體" panose="03000509000000000000" pitchFamily="65" charset="-120"/>
                <a:ea typeface="標楷體" panose="03000509000000000000" pitchFamily="65" charset="-120"/>
              </a:rPr>
              <a:t>歷年開源節流成效</a:t>
            </a:r>
          </a:p>
        </p:txBody>
      </p:sp>
      <p:sp>
        <p:nvSpPr>
          <p:cNvPr id="40964" name="AutoShape 3">
            <a:extLst>
              <a:ext uri="{FF2B5EF4-FFF2-40B4-BE49-F238E27FC236}">
                <a16:creationId xmlns:a16="http://schemas.microsoft.com/office/drawing/2014/main" id="{0D0BDBED-AB5A-8EE6-B483-B8CE49A78B5E}"/>
              </a:ext>
            </a:extLst>
          </p:cNvPr>
          <p:cNvSpPr>
            <a:spLocks noChangeArrowheads="1"/>
          </p:cNvSpPr>
          <p:nvPr/>
        </p:nvSpPr>
        <p:spPr bwMode="auto">
          <a:xfrm>
            <a:off x="611188" y="1733550"/>
            <a:ext cx="3810000" cy="4648200"/>
          </a:xfrm>
          <a:prstGeom prst="roundRect">
            <a:avLst>
              <a:gd name="adj" fmla="val 7542"/>
            </a:avLst>
          </a:prstGeom>
          <a:noFill/>
          <a:ln w="381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lIns="54000" rIns="0" anchor="ctr"/>
          <a:lstStyle>
            <a:lvl1pPr marL="182563" indent="-182563">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lnSpc>
                <a:spcPct val="95000"/>
              </a:lnSpc>
              <a:spcBef>
                <a:spcPct val="0"/>
              </a:spcBef>
            </a:pPr>
            <a:r>
              <a:rPr lang="zh-TW" altLang="en-US" sz="2200" b="0">
                <a:latin typeface="標楷體" panose="03000509000000000000" pitchFamily="65" charset="-120"/>
                <a:ea typeface="標楷體" panose="03000509000000000000" pitchFamily="65" charset="-120"/>
              </a:rPr>
              <a:t>中斷投保開單</a:t>
            </a:r>
          </a:p>
          <a:p>
            <a:pPr eaLnBrk="1" hangingPunct="1">
              <a:lnSpc>
                <a:spcPct val="95000"/>
              </a:lnSpc>
              <a:spcBef>
                <a:spcPct val="0"/>
              </a:spcBef>
            </a:pPr>
            <a:r>
              <a:rPr lang="zh-TW" altLang="en-US" sz="2200" b="0">
                <a:latin typeface="標楷體" panose="03000509000000000000" pitchFamily="65" charset="-120"/>
                <a:ea typeface="標楷體" panose="03000509000000000000" pitchFamily="65" charset="-120"/>
              </a:rPr>
              <a:t>投保金額查核</a:t>
            </a:r>
          </a:p>
          <a:p>
            <a:pPr eaLnBrk="1" hangingPunct="1">
              <a:lnSpc>
                <a:spcPct val="95000"/>
              </a:lnSpc>
              <a:spcBef>
                <a:spcPct val="0"/>
              </a:spcBef>
            </a:pPr>
            <a:r>
              <a:rPr lang="zh-TW" altLang="en-US" sz="2200" b="0">
                <a:latin typeface="標楷體" panose="03000509000000000000" pitchFamily="65" charset="-120"/>
                <a:ea typeface="標楷體" panose="03000509000000000000" pitchFamily="65" charset="-120"/>
              </a:rPr>
              <a:t>代位求償</a:t>
            </a:r>
          </a:p>
          <a:p>
            <a:pPr eaLnBrk="1" hangingPunct="1">
              <a:lnSpc>
                <a:spcPct val="95000"/>
              </a:lnSpc>
              <a:spcBef>
                <a:spcPct val="0"/>
              </a:spcBef>
            </a:pPr>
            <a:r>
              <a:rPr lang="zh-TW" altLang="en-US" sz="2200" b="0">
                <a:latin typeface="標楷體" panose="03000509000000000000" pitchFamily="65" charset="-120"/>
                <a:ea typeface="標楷體" panose="03000509000000000000" pitchFamily="65" charset="-120"/>
              </a:rPr>
              <a:t>公益彩券</a:t>
            </a:r>
          </a:p>
          <a:p>
            <a:pPr eaLnBrk="1" hangingPunct="1">
              <a:lnSpc>
                <a:spcPct val="95000"/>
              </a:lnSpc>
              <a:spcBef>
                <a:spcPct val="0"/>
              </a:spcBef>
            </a:pPr>
            <a:r>
              <a:rPr lang="zh-TW" altLang="en-US" sz="2200" b="0">
                <a:latin typeface="標楷體" panose="03000509000000000000" pitchFamily="65" charset="-120"/>
                <a:ea typeface="標楷體" panose="03000509000000000000" pitchFamily="65" charset="-120"/>
              </a:rPr>
              <a:t>菸捐</a:t>
            </a:r>
          </a:p>
          <a:p>
            <a:pPr eaLnBrk="1" hangingPunct="1">
              <a:lnSpc>
                <a:spcPct val="95000"/>
              </a:lnSpc>
              <a:spcBef>
                <a:spcPct val="0"/>
              </a:spcBef>
            </a:pPr>
            <a:r>
              <a:rPr lang="zh-TW" altLang="en-US" sz="2200" b="0">
                <a:latin typeface="標楷體" panose="03000509000000000000" pitchFamily="65" charset="-120"/>
                <a:ea typeface="標楷體" panose="03000509000000000000" pitchFamily="65" charset="-120"/>
              </a:rPr>
              <a:t>提高投保金額上限</a:t>
            </a:r>
          </a:p>
          <a:p>
            <a:pPr eaLnBrk="1" hangingPunct="1">
              <a:lnSpc>
                <a:spcPct val="95000"/>
              </a:lnSpc>
              <a:spcBef>
                <a:spcPct val="0"/>
              </a:spcBef>
            </a:pPr>
            <a:r>
              <a:rPr lang="zh-TW" altLang="en-US" sz="2200" b="0">
                <a:latin typeface="標楷體" panose="03000509000000000000" pitchFamily="65" charset="-120"/>
                <a:ea typeface="標楷體" panose="03000509000000000000" pitchFamily="65" charset="-120"/>
              </a:rPr>
              <a:t>調高軍公教全薪投保金額</a:t>
            </a:r>
          </a:p>
          <a:p>
            <a:pPr eaLnBrk="1" hangingPunct="1">
              <a:lnSpc>
                <a:spcPct val="95000"/>
              </a:lnSpc>
              <a:spcBef>
                <a:spcPct val="0"/>
              </a:spcBef>
            </a:pPr>
            <a:r>
              <a:rPr lang="zh-TW" altLang="en-US" sz="2200" b="0">
                <a:latin typeface="標楷體" panose="03000509000000000000" pitchFamily="65" charset="-120"/>
                <a:ea typeface="標楷體" panose="03000509000000000000" pitchFamily="65" charset="-120"/>
              </a:rPr>
              <a:t>配合基本工資調升投保金額</a:t>
            </a:r>
          </a:p>
        </p:txBody>
      </p:sp>
      <p:sp>
        <p:nvSpPr>
          <p:cNvPr id="40965" name="AutoShape 4">
            <a:extLst>
              <a:ext uri="{FF2B5EF4-FFF2-40B4-BE49-F238E27FC236}">
                <a16:creationId xmlns:a16="http://schemas.microsoft.com/office/drawing/2014/main" id="{EF28CCF2-1E8D-7BF5-4ABA-5C7AD708EFC2}"/>
              </a:ext>
            </a:extLst>
          </p:cNvPr>
          <p:cNvSpPr>
            <a:spLocks noChangeArrowheads="1"/>
          </p:cNvSpPr>
          <p:nvPr/>
        </p:nvSpPr>
        <p:spPr bwMode="auto">
          <a:xfrm>
            <a:off x="1144588" y="1428750"/>
            <a:ext cx="2743200" cy="609600"/>
          </a:xfrm>
          <a:prstGeom prst="roundRect">
            <a:avLst>
              <a:gd name="adj" fmla="val 16667"/>
            </a:avLst>
          </a:prstGeom>
          <a:solidFill>
            <a:srgbClr val="0000FF"/>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4000" b="0">
                <a:solidFill>
                  <a:schemeClr val="bg1"/>
                </a:solidFill>
                <a:latin typeface="標楷體" panose="03000509000000000000" pitchFamily="65" charset="-120"/>
                <a:ea typeface="標楷體" panose="03000509000000000000" pitchFamily="65" charset="-120"/>
              </a:rPr>
              <a:t>開源</a:t>
            </a:r>
          </a:p>
        </p:txBody>
      </p:sp>
      <p:sp>
        <p:nvSpPr>
          <p:cNvPr id="40966" name="AutoShape 5">
            <a:extLst>
              <a:ext uri="{FF2B5EF4-FFF2-40B4-BE49-F238E27FC236}">
                <a16:creationId xmlns:a16="http://schemas.microsoft.com/office/drawing/2014/main" id="{9BB1CBDF-EBFC-D19C-7EEA-8BEB4BCA15F2}"/>
              </a:ext>
            </a:extLst>
          </p:cNvPr>
          <p:cNvSpPr>
            <a:spLocks noChangeArrowheads="1"/>
          </p:cNvSpPr>
          <p:nvPr/>
        </p:nvSpPr>
        <p:spPr bwMode="auto">
          <a:xfrm>
            <a:off x="4859338" y="1733550"/>
            <a:ext cx="3810000" cy="1998663"/>
          </a:xfrm>
          <a:prstGeom prst="roundRect">
            <a:avLst>
              <a:gd name="adj" fmla="val 6917"/>
            </a:avLst>
          </a:prstGeom>
          <a:gradFill rotWithShape="1">
            <a:gsLst>
              <a:gs pos="0">
                <a:srgbClr val="F6BABA"/>
              </a:gs>
              <a:gs pos="100000">
                <a:schemeClr val="bg1"/>
              </a:gs>
            </a:gsLst>
            <a:lin ang="5400000" scaled="1"/>
          </a:gradFill>
          <a:ln w="38100" algn="ctr">
            <a:solidFill>
              <a:srgbClr val="0000FF"/>
            </a:solidFill>
            <a:round/>
            <a:headEnd/>
            <a:tailEnd/>
          </a:ln>
        </p:spPr>
        <p:txBody>
          <a:bodyPr anchor="ctr"/>
          <a:lstStyle>
            <a:lvl1pPr marL="182563" indent="-182563">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pPr>
            <a:endParaRPr lang="zh-TW" altLang="en-US" sz="2200" b="0"/>
          </a:p>
          <a:p>
            <a:pPr eaLnBrk="1" hangingPunct="1">
              <a:spcBef>
                <a:spcPct val="0"/>
              </a:spcBef>
            </a:pPr>
            <a:r>
              <a:rPr lang="zh-TW" altLang="en-US" sz="2200" b="0">
                <a:latin typeface="標楷體" panose="03000509000000000000" pitchFamily="65" charset="-120"/>
                <a:ea typeface="標楷體" panose="03000509000000000000" pitchFamily="65" charset="-120"/>
              </a:rPr>
              <a:t>高診次就醫民眾輔導</a:t>
            </a:r>
          </a:p>
          <a:p>
            <a:pPr eaLnBrk="1" hangingPunct="1">
              <a:spcBef>
                <a:spcPct val="0"/>
              </a:spcBef>
            </a:pPr>
            <a:r>
              <a:rPr lang="zh-TW" altLang="en-US" sz="2200" b="0">
                <a:latin typeface="標楷體" panose="03000509000000000000" pitchFamily="65" charset="-120"/>
                <a:ea typeface="標楷體" panose="03000509000000000000" pitchFamily="65" charset="-120"/>
              </a:rPr>
              <a:t>藥價調整</a:t>
            </a:r>
          </a:p>
          <a:p>
            <a:pPr eaLnBrk="1" hangingPunct="1">
              <a:spcBef>
                <a:spcPct val="0"/>
              </a:spcBef>
            </a:pPr>
            <a:r>
              <a:rPr lang="zh-TW" altLang="en-US" sz="2200" b="0">
                <a:latin typeface="標楷體" panose="03000509000000000000" pitchFamily="65" charset="-120"/>
                <a:ea typeface="標楷體" panose="03000509000000000000" pitchFamily="65" charset="-120"/>
              </a:rPr>
              <a:t>違規查核追回費用</a:t>
            </a:r>
          </a:p>
          <a:p>
            <a:pPr eaLnBrk="1" hangingPunct="1">
              <a:spcBef>
                <a:spcPct val="0"/>
              </a:spcBef>
            </a:pPr>
            <a:r>
              <a:rPr lang="zh-TW" altLang="en-US" sz="2200" b="0">
                <a:latin typeface="標楷體" panose="03000509000000000000" pitchFamily="65" charset="-120"/>
                <a:ea typeface="標楷體" panose="03000509000000000000" pitchFamily="65" charset="-120"/>
              </a:rPr>
              <a:t>醫療審查檢核</a:t>
            </a:r>
          </a:p>
        </p:txBody>
      </p:sp>
      <p:sp>
        <p:nvSpPr>
          <p:cNvPr id="40967" name="AutoShape 6">
            <a:extLst>
              <a:ext uri="{FF2B5EF4-FFF2-40B4-BE49-F238E27FC236}">
                <a16:creationId xmlns:a16="http://schemas.microsoft.com/office/drawing/2014/main" id="{019C3E89-53B9-0E76-D524-76B5FCA14C6D}"/>
              </a:ext>
            </a:extLst>
          </p:cNvPr>
          <p:cNvSpPr>
            <a:spLocks noChangeArrowheads="1"/>
          </p:cNvSpPr>
          <p:nvPr/>
        </p:nvSpPr>
        <p:spPr bwMode="auto">
          <a:xfrm>
            <a:off x="5392738" y="1428750"/>
            <a:ext cx="2743200" cy="609600"/>
          </a:xfrm>
          <a:prstGeom prst="roundRect">
            <a:avLst>
              <a:gd name="adj" fmla="val 16667"/>
            </a:avLst>
          </a:prstGeom>
          <a:solidFill>
            <a:srgbClr val="8000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4000" b="0">
                <a:solidFill>
                  <a:schemeClr val="bg1"/>
                </a:solidFill>
                <a:latin typeface="標楷體" panose="03000509000000000000" pitchFamily="65" charset="-120"/>
                <a:ea typeface="標楷體" panose="03000509000000000000" pitchFamily="65" charset="-120"/>
              </a:rPr>
              <a:t>節流</a:t>
            </a:r>
          </a:p>
        </p:txBody>
      </p:sp>
      <p:sp>
        <p:nvSpPr>
          <p:cNvPr id="40968" name="AutoShape 7">
            <a:extLst>
              <a:ext uri="{FF2B5EF4-FFF2-40B4-BE49-F238E27FC236}">
                <a16:creationId xmlns:a16="http://schemas.microsoft.com/office/drawing/2014/main" id="{BA27C6BC-D138-1E62-147D-0C873D6FB660}"/>
              </a:ext>
            </a:extLst>
          </p:cNvPr>
          <p:cNvSpPr>
            <a:spLocks noChangeArrowheads="1"/>
          </p:cNvSpPr>
          <p:nvPr/>
        </p:nvSpPr>
        <p:spPr bwMode="auto">
          <a:xfrm>
            <a:off x="4859338" y="4365625"/>
            <a:ext cx="3810000" cy="2012950"/>
          </a:xfrm>
          <a:prstGeom prst="roundRect">
            <a:avLst>
              <a:gd name="adj" fmla="val 6917"/>
            </a:avLst>
          </a:prstGeom>
          <a:gradFill rotWithShape="1">
            <a:gsLst>
              <a:gs pos="0">
                <a:srgbClr val="99CC00"/>
              </a:gs>
              <a:gs pos="100000">
                <a:schemeClr val="bg1"/>
              </a:gs>
            </a:gsLst>
            <a:lin ang="5400000" scaled="1"/>
          </a:gradFill>
          <a:ln w="38100" algn="ctr">
            <a:solidFill>
              <a:srgbClr val="0000FF"/>
            </a:solidFill>
            <a:round/>
            <a:headEnd/>
            <a:tailEnd/>
          </a:ln>
        </p:spPr>
        <p:txBody>
          <a:bodyPr anchor="ctr"/>
          <a:lstStyle>
            <a:lvl1pPr marL="182563" indent="-182563">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pPr>
            <a:endParaRPr lang="zh-TW" altLang="en-US" sz="2200" b="0"/>
          </a:p>
          <a:p>
            <a:pPr eaLnBrk="1" hangingPunct="1">
              <a:spcBef>
                <a:spcPct val="0"/>
              </a:spcBef>
            </a:pPr>
            <a:r>
              <a:rPr lang="en-US" altLang="zh-TW" sz="2200" b="0">
                <a:latin typeface="標楷體" panose="03000509000000000000" pitchFamily="65" charset="-120"/>
                <a:ea typeface="標楷體" panose="03000509000000000000" pitchFamily="65" charset="-120"/>
              </a:rPr>
              <a:t>87.7.</a:t>
            </a:r>
            <a:r>
              <a:rPr lang="zh-TW" altLang="en-US" sz="2200" b="0">
                <a:latin typeface="標楷體" panose="03000509000000000000" pitchFamily="65" charset="-120"/>
                <a:ea typeface="標楷體" panose="03000509000000000000" pitchFamily="65" charset="-120"/>
              </a:rPr>
              <a:t>牙醫</a:t>
            </a:r>
          </a:p>
          <a:p>
            <a:pPr eaLnBrk="1" hangingPunct="1">
              <a:spcBef>
                <a:spcPct val="0"/>
              </a:spcBef>
            </a:pPr>
            <a:r>
              <a:rPr lang="en-US" altLang="zh-TW" sz="2200" b="0">
                <a:latin typeface="標楷體" panose="03000509000000000000" pitchFamily="65" charset="-120"/>
                <a:ea typeface="標楷體" panose="03000509000000000000" pitchFamily="65" charset="-120"/>
              </a:rPr>
              <a:t>89.7.</a:t>
            </a:r>
            <a:r>
              <a:rPr lang="zh-TW" altLang="en-US" sz="2200" b="0">
                <a:latin typeface="標楷體" panose="03000509000000000000" pitchFamily="65" charset="-120"/>
                <a:ea typeface="標楷體" panose="03000509000000000000" pitchFamily="65" charset="-120"/>
              </a:rPr>
              <a:t>中醫</a:t>
            </a:r>
          </a:p>
          <a:p>
            <a:pPr eaLnBrk="1" hangingPunct="1">
              <a:spcBef>
                <a:spcPct val="0"/>
              </a:spcBef>
            </a:pPr>
            <a:r>
              <a:rPr lang="en-US" altLang="zh-TW" sz="2200" b="0">
                <a:latin typeface="標楷體" panose="03000509000000000000" pitchFamily="65" charset="-120"/>
                <a:ea typeface="標楷體" panose="03000509000000000000" pitchFamily="65" charset="-120"/>
              </a:rPr>
              <a:t>90.7.</a:t>
            </a:r>
            <a:r>
              <a:rPr lang="zh-TW" altLang="en-US" sz="2200" b="0">
                <a:latin typeface="標楷體" panose="03000509000000000000" pitchFamily="65" charset="-120"/>
                <a:ea typeface="標楷體" panose="03000509000000000000" pitchFamily="65" charset="-120"/>
              </a:rPr>
              <a:t>西醫基層</a:t>
            </a:r>
          </a:p>
          <a:p>
            <a:pPr eaLnBrk="1" hangingPunct="1">
              <a:spcBef>
                <a:spcPct val="0"/>
              </a:spcBef>
            </a:pPr>
            <a:r>
              <a:rPr lang="en-US" altLang="zh-TW" sz="2200" b="0">
                <a:latin typeface="標楷體" panose="03000509000000000000" pitchFamily="65" charset="-120"/>
                <a:ea typeface="標楷體" panose="03000509000000000000" pitchFamily="65" charset="-120"/>
              </a:rPr>
              <a:t>91.7.</a:t>
            </a:r>
            <a:r>
              <a:rPr lang="zh-TW" altLang="en-US" sz="2200" b="0">
                <a:latin typeface="標楷體" panose="03000509000000000000" pitchFamily="65" charset="-120"/>
                <a:ea typeface="標楷體" panose="03000509000000000000" pitchFamily="65" charset="-120"/>
              </a:rPr>
              <a:t>醫院</a:t>
            </a:r>
          </a:p>
        </p:txBody>
      </p:sp>
      <p:sp>
        <p:nvSpPr>
          <p:cNvPr id="40969" name="AutoShape 8">
            <a:extLst>
              <a:ext uri="{FF2B5EF4-FFF2-40B4-BE49-F238E27FC236}">
                <a16:creationId xmlns:a16="http://schemas.microsoft.com/office/drawing/2014/main" id="{46A8D857-A073-3E62-74AD-A7BFE534F682}"/>
              </a:ext>
            </a:extLst>
          </p:cNvPr>
          <p:cNvSpPr>
            <a:spLocks noChangeArrowheads="1"/>
          </p:cNvSpPr>
          <p:nvPr/>
        </p:nvSpPr>
        <p:spPr bwMode="auto">
          <a:xfrm>
            <a:off x="5292725" y="4076700"/>
            <a:ext cx="2743200" cy="609600"/>
          </a:xfrm>
          <a:prstGeom prst="roundRect">
            <a:avLst>
              <a:gd name="adj" fmla="val 16667"/>
            </a:avLst>
          </a:prstGeom>
          <a:solidFill>
            <a:srgbClr val="326400"/>
          </a:solidFill>
          <a:ln w="9525" algn="ctr">
            <a:solidFill>
              <a:srgbClr val="333300"/>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4000" b="0">
                <a:solidFill>
                  <a:schemeClr val="bg1"/>
                </a:solidFill>
                <a:latin typeface="標楷體" panose="03000509000000000000" pitchFamily="65" charset="-120"/>
                <a:ea typeface="標楷體" panose="03000509000000000000" pitchFamily="65" charset="-120"/>
              </a:rPr>
              <a:t>總額控制</a:t>
            </a:r>
          </a:p>
        </p:txBody>
      </p:sp>
      <p:sp>
        <p:nvSpPr>
          <p:cNvPr id="40970" name="AutoShape 9">
            <a:extLst>
              <a:ext uri="{FF2B5EF4-FFF2-40B4-BE49-F238E27FC236}">
                <a16:creationId xmlns:a16="http://schemas.microsoft.com/office/drawing/2014/main" id="{950DFF24-258B-C514-E201-CB6D6F89FF57}"/>
              </a:ext>
            </a:extLst>
          </p:cNvPr>
          <p:cNvSpPr>
            <a:spLocks noChangeArrowheads="1"/>
          </p:cNvSpPr>
          <p:nvPr/>
        </p:nvSpPr>
        <p:spPr bwMode="auto">
          <a:xfrm>
            <a:off x="3625850" y="5029200"/>
            <a:ext cx="1079500" cy="1657350"/>
          </a:xfrm>
          <a:prstGeom prst="upArrow">
            <a:avLst>
              <a:gd name="adj1" fmla="val 64500"/>
              <a:gd name="adj2" fmla="val 38382"/>
            </a:avLst>
          </a:prstGeom>
          <a:solidFill>
            <a:srgbClr val="3333FF"/>
          </a:soli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rgbClr val="000000"/>
                </a:solidFill>
                <a:miter lim="800000"/>
                <a:headEnd/>
                <a:tailEnd/>
              </a14:hiddenLine>
            </a:ext>
          </a:extLst>
        </p:spPr>
        <p:txBody>
          <a:bodyPr vert="eaVert" wrap="none" lIns="0" rIns="0" anchor="ctr"/>
          <a:lstStyle>
            <a:lvl1pPr>
              <a:spcBef>
                <a:spcPct val="50000"/>
              </a:spcBef>
              <a:defRPr kumimoji="1" sz="5400" b="1">
                <a:solidFill>
                  <a:schemeClr val="tx1"/>
                </a:solidFill>
                <a:latin typeface="Arial" panose="020B0604020202020204" pitchFamily="34" charset="0"/>
                <a:ea typeface="華康中圓體" pitchFamily="49" charset="-120"/>
              </a:defRPr>
            </a:lvl1pPr>
            <a:lvl2pPr marL="742950" indent="-285750">
              <a:spcBef>
                <a:spcPct val="50000"/>
              </a:spcBef>
              <a:defRPr kumimoji="1" sz="5400" b="1">
                <a:solidFill>
                  <a:schemeClr val="tx1"/>
                </a:solidFill>
                <a:latin typeface="Arial" panose="020B0604020202020204" pitchFamily="34" charset="0"/>
                <a:ea typeface="華康中圓體" pitchFamily="49" charset="-120"/>
              </a:defRPr>
            </a:lvl2pPr>
            <a:lvl3pPr marL="1143000" indent="-228600">
              <a:spcBef>
                <a:spcPct val="50000"/>
              </a:spcBef>
              <a:defRPr kumimoji="1" sz="5400" b="1">
                <a:solidFill>
                  <a:schemeClr val="tx1"/>
                </a:solidFill>
                <a:latin typeface="Arial" panose="020B0604020202020204" pitchFamily="34" charset="0"/>
                <a:ea typeface="華康中圓體" pitchFamily="49" charset="-120"/>
              </a:defRPr>
            </a:lvl3pPr>
            <a:lvl4pPr marL="1600200" indent="-228600">
              <a:spcBef>
                <a:spcPct val="50000"/>
              </a:spcBef>
              <a:defRPr kumimoji="1" sz="5400" b="1">
                <a:solidFill>
                  <a:schemeClr val="tx1"/>
                </a:solidFill>
                <a:latin typeface="Arial" panose="020B0604020202020204" pitchFamily="34" charset="0"/>
                <a:ea typeface="華康中圓體" pitchFamily="49" charset="-120"/>
              </a:defRPr>
            </a:lvl4pPr>
            <a:lvl5pPr marL="2057400" indent="-228600">
              <a:spcBef>
                <a:spcPct val="50000"/>
              </a:spcBef>
              <a:defRPr kumimoji="1" sz="5400" b="1">
                <a:solidFill>
                  <a:schemeClr val="tx1"/>
                </a:solidFill>
                <a:latin typeface="Arial" panose="020B0604020202020204" pitchFamily="34" charset="0"/>
                <a:ea typeface="華康中圓體" pitchFamily="49" charset="-120"/>
              </a:defRPr>
            </a:lvl5pPr>
            <a:lvl6pPr marL="25146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6pPr>
            <a:lvl7pPr marL="29718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7pPr>
            <a:lvl8pPr marL="34290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8pPr>
            <a:lvl9pPr marL="38862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9pPr>
          </a:lstStyle>
          <a:p>
            <a:pPr algn="ctr" eaLnBrk="1" hangingPunct="1">
              <a:spcBef>
                <a:spcPct val="0"/>
              </a:spcBef>
            </a:pPr>
            <a:r>
              <a:rPr lang="zh-TW" altLang="en-US" sz="2000">
                <a:solidFill>
                  <a:schemeClr val="bg1"/>
                </a:solidFill>
              </a:rPr>
              <a:t>增加     億</a:t>
            </a:r>
          </a:p>
        </p:txBody>
      </p:sp>
      <p:sp>
        <p:nvSpPr>
          <p:cNvPr id="40971" name="AutoShape 10">
            <a:extLst>
              <a:ext uri="{FF2B5EF4-FFF2-40B4-BE49-F238E27FC236}">
                <a16:creationId xmlns:a16="http://schemas.microsoft.com/office/drawing/2014/main" id="{AE9975C1-9DE8-03DD-B6EC-C675B91EDFD0}"/>
              </a:ext>
            </a:extLst>
          </p:cNvPr>
          <p:cNvSpPr>
            <a:spLocks noChangeArrowheads="1"/>
          </p:cNvSpPr>
          <p:nvPr/>
        </p:nvSpPr>
        <p:spPr bwMode="auto">
          <a:xfrm>
            <a:off x="7740650" y="2349500"/>
            <a:ext cx="1258888" cy="1584325"/>
          </a:xfrm>
          <a:prstGeom prst="downArrow">
            <a:avLst>
              <a:gd name="adj1" fmla="val 50000"/>
              <a:gd name="adj2" fmla="val 31463"/>
            </a:avLst>
          </a:prstGeom>
          <a:solidFill>
            <a:srgbClr val="800000"/>
          </a:soli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a:spcBef>
                <a:spcPct val="50000"/>
              </a:spcBef>
              <a:defRPr kumimoji="1" sz="5400" b="1">
                <a:solidFill>
                  <a:schemeClr val="tx1"/>
                </a:solidFill>
                <a:latin typeface="Arial" panose="020B0604020202020204" pitchFamily="34" charset="0"/>
                <a:ea typeface="華康中圓體" pitchFamily="49" charset="-120"/>
              </a:defRPr>
            </a:lvl1pPr>
            <a:lvl2pPr marL="742950" indent="-285750">
              <a:spcBef>
                <a:spcPct val="50000"/>
              </a:spcBef>
              <a:defRPr kumimoji="1" sz="5400" b="1">
                <a:solidFill>
                  <a:schemeClr val="tx1"/>
                </a:solidFill>
                <a:latin typeface="Arial" panose="020B0604020202020204" pitchFamily="34" charset="0"/>
                <a:ea typeface="華康中圓體" pitchFamily="49" charset="-120"/>
              </a:defRPr>
            </a:lvl2pPr>
            <a:lvl3pPr marL="1143000" indent="-228600">
              <a:spcBef>
                <a:spcPct val="50000"/>
              </a:spcBef>
              <a:defRPr kumimoji="1" sz="5400" b="1">
                <a:solidFill>
                  <a:schemeClr val="tx1"/>
                </a:solidFill>
                <a:latin typeface="Arial" panose="020B0604020202020204" pitchFamily="34" charset="0"/>
                <a:ea typeface="華康中圓體" pitchFamily="49" charset="-120"/>
              </a:defRPr>
            </a:lvl3pPr>
            <a:lvl4pPr marL="1600200" indent="-228600">
              <a:spcBef>
                <a:spcPct val="50000"/>
              </a:spcBef>
              <a:defRPr kumimoji="1" sz="5400" b="1">
                <a:solidFill>
                  <a:schemeClr val="tx1"/>
                </a:solidFill>
                <a:latin typeface="Arial" panose="020B0604020202020204" pitchFamily="34" charset="0"/>
                <a:ea typeface="華康中圓體" pitchFamily="49" charset="-120"/>
              </a:defRPr>
            </a:lvl4pPr>
            <a:lvl5pPr marL="2057400" indent="-228600">
              <a:spcBef>
                <a:spcPct val="50000"/>
              </a:spcBef>
              <a:defRPr kumimoji="1" sz="5400" b="1">
                <a:solidFill>
                  <a:schemeClr val="tx1"/>
                </a:solidFill>
                <a:latin typeface="Arial" panose="020B0604020202020204" pitchFamily="34" charset="0"/>
                <a:ea typeface="華康中圓體" pitchFamily="49" charset="-120"/>
              </a:defRPr>
            </a:lvl5pPr>
            <a:lvl6pPr marL="25146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6pPr>
            <a:lvl7pPr marL="29718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7pPr>
            <a:lvl8pPr marL="34290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8pPr>
            <a:lvl9pPr marL="38862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9pPr>
          </a:lstStyle>
          <a:p>
            <a:pPr algn="ctr" eaLnBrk="1" hangingPunct="1">
              <a:lnSpc>
                <a:spcPct val="95000"/>
              </a:lnSpc>
              <a:spcBef>
                <a:spcPct val="0"/>
              </a:spcBef>
            </a:pPr>
            <a:r>
              <a:rPr lang="zh-TW" altLang="en-US" sz="2000">
                <a:solidFill>
                  <a:schemeClr val="bg1"/>
                </a:solidFill>
              </a:rPr>
              <a:t>節約     億</a:t>
            </a:r>
          </a:p>
        </p:txBody>
      </p:sp>
      <p:sp>
        <p:nvSpPr>
          <p:cNvPr id="40972" name="Text Box 11">
            <a:extLst>
              <a:ext uri="{FF2B5EF4-FFF2-40B4-BE49-F238E27FC236}">
                <a16:creationId xmlns:a16="http://schemas.microsoft.com/office/drawing/2014/main" id="{7C1D6CCA-9A36-8EB9-9538-2626258E8852}"/>
              </a:ext>
            </a:extLst>
          </p:cNvPr>
          <p:cNvSpPr txBox="1">
            <a:spLocks noChangeArrowheads="1"/>
          </p:cNvSpPr>
          <p:nvPr/>
        </p:nvSpPr>
        <p:spPr bwMode="auto">
          <a:xfrm>
            <a:off x="8099425" y="2984500"/>
            <a:ext cx="576263" cy="366713"/>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en-US" altLang="zh-TW" sz="1800">
                <a:solidFill>
                  <a:srgbClr val="FFFFFF"/>
                </a:solidFill>
                <a:ea typeface="新細明體" panose="02020500000000000000" pitchFamily="18" charset="-120"/>
              </a:rPr>
              <a:t>1500</a:t>
            </a:r>
          </a:p>
        </p:txBody>
      </p:sp>
      <p:sp>
        <p:nvSpPr>
          <p:cNvPr id="40973" name="AutoShape 12">
            <a:extLst>
              <a:ext uri="{FF2B5EF4-FFF2-40B4-BE49-F238E27FC236}">
                <a16:creationId xmlns:a16="http://schemas.microsoft.com/office/drawing/2014/main" id="{B61BB31E-F3E3-7221-C10B-D7AB9BCA0B57}"/>
              </a:ext>
            </a:extLst>
          </p:cNvPr>
          <p:cNvSpPr>
            <a:spLocks noChangeArrowheads="1"/>
          </p:cNvSpPr>
          <p:nvPr/>
        </p:nvSpPr>
        <p:spPr bwMode="auto">
          <a:xfrm>
            <a:off x="7740650" y="4868863"/>
            <a:ext cx="1368425" cy="1873250"/>
          </a:xfrm>
          <a:prstGeom prst="downArrow">
            <a:avLst>
              <a:gd name="adj1" fmla="val 50000"/>
              <a:gd name="adj2" fmla="val 34223"/>
            </a:avLst>
          </a:prstGeom>
          <a:solidFill>
            <a:srgbClr val="326400"/>
          </a:soli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a:spcBef>
                <a:spcPct val="50000"/>
              </a:spcBef>
              <a:defRPr kumimoji="1" sz="5400" b="1">
                <a:solidFill>
                  <a:schemeClr val="tx1"/>
                </a:solidFill>
                <a:latin typeface="Arial" panose="020B0604020202020204" pitchFamily="34" charset="0"/>
                <a:ea typeface="華康中圓體" pitchFamily="49" charset="-120"/>
              </a:defRPr>
            </a:lvl1pPr>
            <a:lvl2pPr marL="742950" indent="-285750">
              <a:spcBef>
                <a:spcPct val="50000"/>
              </a:spcBef>
              <a:defRPr kumimoji="1" sz="5400" b="1">
                <a:solidFill>
                  <a:schemeClr val="tx1"/>
                </a:solidFill>
                <a:latin typeface="Arial" panose="020B0604020202020204" pitchFamily="34" charset="0"/>
                <a:ea typeface="華康中圓體" pitchFamily="49" charset="-120"/>
              </a:defRPr>
            </a:lvl2pPr>
            <a:lvl3pPr marL="1143000" indent="-228600">
              <a:spcBef>
                <a:spcPct val="50000"/>
              </a:spcBef>
              <a:defRPr kumimoji="1" sz="5400" b="1">
                <a:solidFill>
                  <a:schemeClr val="tx1"/>
                </a:solidFill>
                <a:latin typeface="Arial" panose="020B0604020202020204" pitchFamily="34" charset="0"/>
                <a:ea typeface="華康中圓體" pitchFamily="49" charset="-120"/>
              </a:defRPr>
            </a:lvl3pPr>
            <a:lvl4pPr marL="1600200" indent="-228600">
              <a:spcBef>
                <a:spcPct val="50000"/>
              </a:spcBef>
              <a:defRPr kumimoji="1" sz="5400" b="1">
                <a:solidFill>
                  <a:schemeClr val="tx1"/>
                </a:solidFill>
                <a:latin typeface="Arial" panose="020B0604020202020204" pitchFamily="34" charset="0"/>
                <a:ea typeface="華康中圓體" pitchFamily="49" charset="-120"/>
              </a:defRPr>
            </a:lvl4pPr>
            <a:lvl5pPr marL="2057400" indent="-228600">
              <a:spcBef>
                <a:spcPct val="50000"/>
              </a:spcBef>
              <a:defRPr kumimoji="1" sz="5400" b="1">
                <a:solidFill>
                  <a:schemeClr val="tx1"/>
                </a:solidFill>
                <a:latin typeface="Arial" panose="020B0604020202020204" pitchFamily="34" charset="0"/>
                <a:ea typeface="華康中圓體" pitchFamily="49" charset="-120"/>
              </a:defRPr>
            </a:lvl5pPr>
            <a:lvl6pPr marL="25146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6pPr>
            <a:lvl7pPr marL="29718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7pPr>
            <a:lvl8pPr marL="34290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8pPr>
            <a:lvl9pPr marL="3886200" indent="-228600" eaLnBrk="0" fontAlgn="base" hangingPunct="0">
              <a:spcBef>
                <a:spcPct val="50000"/>
              </a:spcBef>
              <a:spcAft>
                <a:spcPct val="0"/>
              </a:spcAft>
              <a:defRPr kumimoji="1" sz="5400" b="1">
                <a:solidFill>
                  <a:schemeClr val="tx1"/>
                </a:solidFill>
                <a:latin typeface="Arial" panose="020B0604020202020204" pitchFamily="34" charset="0"/>
                <a:ea typeface="華康中圓體" pitchFamily="49" charset="-120"/>
              </a:defRPr>
            </a:lvl9pPr>
          </a:lstStyle>
          <a:p>
            <a:pPr algn="ctr" eaLnBrk="1" hangingPunct="1">
              <a:spcBef>
                <a:spcPct val="0"/>
              </a:spcBef>
            </a:pPr>
            <a:r>
              <a:rPr lang="zh-TW" altLang="en-US" sz="2000"/>
              <a:t>  </a:t>
            </a:r>
            <a:r>
              <a:rPr lang="zh-TW" altLang="en-US" sz="2000">
                <a:solidFill>
                  <a:schemeClr val="bg1"/>
                </a:solidFill>
              </a:rPr>
              <a:t>成長率     以下</a:t>
            </a:r>
          </a:p>
        </p:txBody>
      </p:sp>
      <p:sp>
        <p:nvSpPr>
          <p:cNvPr id="40974" name="Text Box 13">
            <a:extLst>
              <a:ext uri="{FF2B5EF4-FFF2-40B4-BE49-F238E27FC236}">
                <a16:creationId xmlns:a16="http://schemas.microsoft.com/office/drawing/2014/main" id="{8FEBF810-83E0-EBB7-EDBB-8631E1A82D7B}"/>
              </a:ext>
            </a:extLst>
          </p:cNvPr>
          <p:cNvSpPr txBox="1">
            <a:spLocks noChangeArrowheads="1"/>
          </p:cNvSpPr>
          <p:nvPr/>
        </p:nvSpPr>
        <p:spPr bwMode="auto">
          <a:xfrm>
            <a:off x="8210550" y="5661025"/>
            <a:ext cx="469900" cy="396875"/>
          </a:xfrm>
          <a:prstGeom prst="rect">
            <a:avLst/>
          </a:prstGeom>
          <a:solidFill>
            <a:srgbClr val="3264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 rIns="1800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en-US" altLang="zh-TW" sz="2000">
                <a:solidFill>
                  <a:schemeClr val="bg1"/>
                </a:solidFill>
                <a:ea typeface="新細明體" panose="02020500000000000000" pitchFamily="18" charset="-120"/>
              </a:rPr>
              <a:t>5%</a:t>
            </a:r>
          </a:p>
        </p:txBody>
      </p:sp>
      <p:sp>
        <p:nvSpPr>
          <p:cNvPr id="40975" name="Text Box 14">
            <a:extLst>
              <a:ext uri="{FF2B5EF4-FFF2-40B4-BE49-F238E27FC236}">
                <a16:creationId xmlns:a16="http://schemas.microsoft.com/office/drawing/2014/main" id="{D058490B-7CA9-EB82-9F2C-4EF5BA7DF329}"/>
              </a:ext>
            </a:extLst>
          </p:cNvPr>
          <p:cNvSpPr txBox="1">
            <a:spLocks noChangeArrowheads="1"/>
          </p:cNvSpPr>
          <p:nvPr/>
        </p:nvSpPr>
        <p:spPr bwMode="auto">
          <a:xfrm>
            <a:off x="3863975" y="5946775"/>
            <a:ext cx="574675" cy="327025"/>
          </a:xfrm>
          <a:prstGeom prst="rect">
            <a:avLst/>
          </a:prstGeom>
          <a:solidFill>
            <a:srgbClr val="3333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10800" rIns="0" bIns="10800">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en-US" altLang="zh-TW" sz="2000">
                <a:solidFill>
                  <a:schemeClr val="bg1"/>
                </a:solidFill>
                <a:ea typeface="新細明體" panose="02020500000000000000" pitchFamily="18" charset="-120"/>
              </a:rPr>
              <a:t>3000</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Rectangle 6">
            <a:extLst>
              <a:ext uri="{FF2B5EF4-FFF2-40B4-BE49-F238E27FC236}">
                <a16:creationId xmlns:a16="http://schemas.microsoft.com/office/drawing/2014/main" id="{49EE17B4-86AD-954A-C208-C804415B7CFD}"/>
              </a:ext>
            </a:extLst>
          </p:cNvPr>
          <p:cNvSpPr>
            <a:spLocks noGrp="1" noChangeArrowheads="1"/>
          </p:cNvSpPr>
          <p:nvPr>
            <p:ph type="sldNum" sz="quarter" idx="12"/>
          </p:nvPr>
        </p:nvSpPr>
        <p:spPr>
          <a:xfrm>
            <a:off x="679450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10907593-A3E5-4F4B-A8EA-B0C252D274FF}" type="slidenum">
              <a:rPr lang="en-US" altLang="zh-TW" sz="1400">
                <a:ea typeface="新細明體" panose="02020500000000000000" pitchFamily="18" charset="-120"/>
              </a:rPr>
              <a:pPr>
                <a:spcBef>
                  <a:spcPct val="0"/>
                </a:spcBef>
                <a:buFontTx/>
                <a:buNone/>
              </a:pPr>
              <a:t>22</a:t>
            </a:fld>
            <a:endParaRPr lang="en-US" altLang="zh-TW" sz="1400">
              <a:ea typeface="新細明體" panose="02020500000000000000" pitchFamily="18" charset="-120"/>
            </a:endParaRPr>
          </a:p>
        </p:txBody>
      </p:sp>
      <p:sp>
        <p:nvSpPr>
          <p:cNvPr id="28674" name="Rectangle 10">
            <a:extLst>
              <a:ext uri="{FF2B5EF4-FFF2-40B4-BE49-F238E27FC236}">
                <a16:creationId xmlns:a16="http://schemas.microsoft.com/office/drawing/2014/main" id="{7FBBECE2-A47E-D808-2656-AA980EF38C3A}"/>
              </a:ext>
            </a:extLst>
          </p:cNvPr>
          <p:cNvSpPr>
            <a:spLocks noGrp="1" noChangeArrowheads="1"/>
          </p:cNvSpPr>
          <p:nvPr>
            <p:ph type="title" idx="4294967295"/>
          </p:nvPr>
        </p:nvSpPr>
        <p:spPr>
          <a:xfrm>
            <a:off x="431800" y="684213"/>
            <a:ext cx="8229600" cy="877887"/>
          </a:xfrm>
        </p:spPr>
        <p:txBody>
          <a:bodyPr/>
          <a:lstStyle/>
          <a:p>
            <a:pPr eaLnBrk="1" hangingPunct="1">
              <a:defRPr/>
            </a:pPr>
            <a:r>
              <a:rPr lang="zh-TW" altLang="en-US" sz="4000" dirty="0">
                <a:effectLst>
                  <a:outerShdw blurRad="38100" dist="38100" dir="2700000" algn="tl">
                    <a:srgbClr val="C0C0C0"/>
                  </a:outerShdw>
                </a:effectLst>
                <a:latin typeface="標楷體" pitchFamily="65" charset="-120"/>
                <a:ea typeface="標楷體" pitchFamily="65" charset="-120"/>
                <a:cs typeface="Times New Roman" pitchFamily="18" charset="0"/>
              </a:rPr>
              <a:t>實施總額預算控制費用成長</a:t>
            </a:r>
          </a:p>
        </p:txBody>
      </p:sp>
      <p:sp>
        <p:nvSpPr>
          <p:cNvPr id="26628" name="Rectangle 11">
            <a:extLst>
              <a:ext uri="{FF2B5EF4-FFF2-40B4-BE49-F238E27FC236}">
                <a16:creationId xmlns:a16="http://schemas.microsoft.com/office/drawing/2014/main" id="{8065E3D7-FE90-AB93-12B8-BBED54B46E5B}"/>
              </a:ext>
            </a:extLst>
          </p:cNvPr>
          <p:cNvSpPr txBox="1">
            <a:spLocks noChangeArrowheads="1"/>
          </p:cNvSpPr>
          <p:nvPr/>
        </p:nvSpPr>
        <p:spPr bwMode="auto">
          <a:xfrm>
            <a:off x="655638" y="1717675"/>
            <a:ext cx="8139112" cy="4733925"/>
          </a:xfrm>
          <a:prstGeom prst="rect">
            <a:avLst/>
          </a:prstGeom>
          <a:noFill/>
          <a:ln w="9525">
            <a:noFill/>
            <a:miter lim="800000"/>
            <a:headEnd/>
            <a:tailEnd/>
          </a:ln>
        </p:spPr>
        <p:txBody>
          <a:bodyPr/>
          <a:lstStyle/>
          <a:p>
            <a:pPr marL="539750" indent="-625475" algn="just" eaLnBrk="1" hangingPunct="1">
              <a:spcBef>
                <a:spcPts val="1200"/>
              </a:spcBef>
              <a:defRPr/>
            </a:pPr>
            <a:r>
              <a:rPr kumimoji="0" lang="zh-TW" altLang="en-US" sz="2300" dirty="0">
                <a:latin typeface="標楷體" pitchFamily="65" charset="-120"/>
                <a:ea typeface="標楷體" pitchFamily="65" charset="-120"/>
                <a:cs typeface="Times New Roman" pitchFamily="18" charset="0"/>
              </a:rPr>
              <a:t>一、</a:t>
            </a:r>
            <a:r>
              <a:rPr kumimoji="0" lang="zh-TW" altLang="en-US" sz="2300" u="sng" dirty="0">
                <a:latin typeface="標楷體" pitchFamily="65" charset="-120"/>
                <a:ea typeface="標楷體" pitchFamily="65" charset="-120"/>
                <a:cs typeface="Times New Roman" pitchFamily="18" charset="0"/>
              </a:rPr>
              <a:t>總額預算</a:t>
            </a:r>
            <a:r>
              <a:rPr kumimoji="0" lang="zh-TW" altLang="en-US" sz="2300" dirty="0">
                <a:latin typeface="標楷體" pitchFamily="65" charset="-120"/>
                <a:ea typeface="標楷體" pitchFamily="65" charset="-120"/>
                <a:cs typeface="Times New Roman" pitchFamily="18" charset="0"/>
              </a:rPr>
              <a:t>是目前</a:t>
            </a:r>
            <a:r>
              <a:rPr kumimoji="0" lang="zh-TW" altLang="en-US" sz="2300" u="sng" dirty="0">
                <a:latin typeface="標楷體" pitchFamily="65" charset="-120"/>
                <a:ea typeface="標楷體" pitchFamily="65" charset="-120"/>
                <a:cs typeface="Times New Roman" pitchFamily="18" charset="0"/>
              </a:rPr>
              <a:t>公認最有效的</a:t>
            </a:r>
            <a:r>
              <a:rPr kumimoji="0" lang="zh-TW" altLang="en-US" sz="2300" dirty="0">
                <a:latin typeface="標楷體" pitchFamily="65" charset="-120"/>
                <a:ea typeface="標楷體" pitchFamily="65" charset="-120"/>
                <a:cs typeface="Times New Roman" pitchFamily="18" charset="0"/>
              </a:rPr>
              <a:t>宏觀調控機制。</a:t>
            </a:r>
          </a:p>
          <a:p>
            <a:pPr marL="620713" indent="-706438" algn="just" eaLnBrk="1" hangingPunct="1">
              <a:spcBef>
                <a:spcPts val="1200"/>
              </a:spcBef>
              <a:defRPr/>
            </a:pPr>
            <a:r>
              <a:rPr kumimoji="0" lang="zh-TW" altLang="en-US" sz="2300" dirty="0">
                <a:latin typeface="標楷體" pitchFamily="65" charset="-120"/>
                <a:ea typeface="標楷體" pitchFamily="65" charset="-120"/>
                <a:cs typeface="Times New Roman" pitchFamily="18" charset="0"/>
              </a:rPr>
              <a:t>二、依照國際趨勢資料分析，國家</a:t>
            </a:r>
            <a:r>
              <a:rPr kumimoji="0" lang="zh-TW" altLang="en-US" sz="2300" u="sng" dirty="0">
                <a:latin typeface="標楷體" pitchFamily="65" charset="-120"/>
                <a:ea typeface="標楷體" pitchFamily="65" charset="-120"/>
                <a:cs typeface="Times New Roman" pitchFamily="18" charset="0"/>
              </a:rPr>
              <a:t>醫療費用成長率</a:t>
            </a:r>
            <a:r>
              <a:rPr kumimoji="0" lang="zh-TW" altLang="en-US" sz="2300" dirty="0">
                <a:latin typeface="標楷體" pitchFamily="65" charset="-120"/>
                <a:ea typeface="標楷體" pitchFamily="65" charset="-120"/>
                <a:cs typeface="Times New Roman" pitchFamily="18" charset="0"/>
              </a:rPr>
              <a:t>大約比</a:t>
            </a:r>
            <a:r>
              <a:rPr kumimoji="0" lang="zh-TW" altLang="en-US" sz="2300" u="sng" dirty="0">
                <a:latin typeface="標楷體" pitchFamily="65" charset="-120"/>
                <a:ea typeface="標楷體" pitchFamily="65" charset="-120"/>
                <a:cs typeface="Times New Roman" pitchFamily="18" charset="0"/>
              </a:rPr>
              <a:t>經濟成長率</a:t>
            </a:r>
            <a:r>
              <a:rPr kumimoji="0" lang="zh-TW" altLang="en-US" sz="2300" dirty="0">
                <a:latin typeface="標楷體" pitchFamily="65" charset="-120"/>
                <a:ea typeface="標楷體" pitchFamily="65" charset="-120"/>
                <a:cs typeface="Times New Roman" pitchFamily="18" charset="0"/>
              </a:rPr>
              <a:t>高出</a:t>
            </a:r>
            <a:r>
              <a:rPr kumimoji="0" lang="en-US" altLang="zh-TW" sz="2300" dirty="0">
                <a:latin typeface="標楷體" pitchFamily="65" charset="-120"/>
                <a:ea typeface="標楷體" pitchFamily="65" charset="-120"/>
                <a:cs typeface="Times New Roman" pitchFamily="18" charset="0"/>
              </a:rPr>
              <a:t>1%</a:t>
            </a:r>
            <a:r>
              <a:rPr kumimoji="0" lang="zh-TW" altLang="en-US" sz="2300" dirty="0">
                <a:latin typeface="標楷體" pitchFamily="65" charset="-120"/>
                <a:ea typeface="標楷體" pitchFamily="65" charset="-120"/>
                <a:cs typeface="Times New Roman" pitchFamily="18" charset="0"/>
              </a:rPr>
              <a:t>。</a:t>
            </a:r>
          </a:p>
          <a:p>
            <a:pPr marL="620713" indent="-706438" algn="just" eaLnBrk="1" hangingPunct="1">
              <a:spcBef>
                <a:spcPts val="1200"/>
              </a:spcBef>
              <a:defRPr/>
            </a:pPr>
            <a:r>
              <a:rPr kumimoji="0" lang="zh-TW" altLang="en-US" sz="2300" dirty="0">
                <a:latin typeface="標楷體" pitchFamily="65" charset="-120"/>
                <a:ea typeface="標楷體" pitchFamily="65" charset="-120"/>
                <a:cs typeface="Times New Roman" pitchFamily="18" charset="0"/>
              </a:rPr>
              <a:t>三、台灣自民國</a:t>
            </a:r>
            <a:r>
              <a:rPr kumimoji="0" lang="en-US" altLang="zh-TW" sz="2300" dirty="0">
                <a:latin typeface="標楷體" pitchFamily="65" charset="-120"/>
                <a:ea typeface="標楷體" pitchFamily="65" charset="-120"/>
                <a:cs typeface="Times New Roman" pitchFamily="18" charset="0"/>
              </a:rPr>
              <a:t>91</a:t>
            </a:r>
            <a:r>
              <a:rPr kumimoji="0" lang="zh-TW" altLang="en-US" sz="2300" dirty="0">
                <a:latin typeface="標楷體" pitchFamily="65" charset="-120"/>
                <a:ea typeface="標楷體" pitchFamily="65" charset="-120"/>
                <a:cs typeface="Times New Roman" pitchFamily="18" charset="0"/>
              </a:rPr>
              <a:t>年全面實施總額制，將</a:t>
            </a:r>
            <a:r>
              <a:rPr kumimoji="0" lang="zh-TW" altLang="en-US" sz="2300" u="sng" dirty="0">
                <a:latin typeface="標楷體" pitchFamily="65" charset="-120"/>
                <a:ea typeface="標楷體" pitchFamily="65" charset="-120"/>
                <a:cs typeface="Times New Roman" pitchFamily="18" charset="0"/>
              </a:rPr>
              <a:t>醫療費用成長率控制在</a:t>
            </a:r>
            <a:r>
              <a:rPr kumimoji="0" lang="en-US" altLang="zh-TW" sz="2300" u="sng" dirty="0">
                <a:latin typeface="標楷體" pitchFamily="65" charset="-120"/>
                <a:ea typeface="標楷體" pitchFamily="65" charset="-120"/>
                <a:cs typeface="Times New Roman" pitchFamily="18" charset="0"/>
              </a:rPr>
              <a:t>5%</a:t>
            </a:r>
            <a:r>
              <a:rPr kumimoji="0" lang="zh-TW" altLang="en-US" sz="2300" u="sng" dirty="0">
                <a:latin typeface="標楷體" pitchFamily="65" charset="-120"/>
                <a:ea typeface="標楷體" pitchFamily="65" charset="-120"/>
                <a:cs typeface="Times New Roman" pitchFamily="18" charset="0"/>
              </a:rPr>
              <a:t>以下</a:t>
            </a:r>
            <a:r>
              <a:rPr kumimoji="0" lang="zh-TW" altLang="en-US" sz="2300" dirty="0">
                <a:latin typeface="標楷體" pitchFamily="65" charset="-120"/>
                <a:ea typeface="標楷體" pitchFamily="65" charset="-120"/>
                <a:cs typeface="Times New Roman" pitchFamily="18" charset="0"/>
              </a:rPr>
              <a:t>，實施前平均成長率在</a:t>
            </a:r>
            <a:r>
              <a:rPr kumimoji="0" lang="en-US" altLang="zh-TW" sz="2300" dirty="0">
                <a:latin typeface="標楷體" pitchFamily="65" charset="-120"/>
                <a:ea typeface="標楷體" pitchFamily="65" charset="-120"/>
                <a:cs typeface="Times New Roman" pitchFamily="18" charset="0"/>
              </a:rPr>
              <a:t>6%-8%</a:t>
            </a:r>
            <a:r>
              <a:rPr kumimoji="0" lang="zh-TW" altLang="en-US" sz="2300" dirty="0">
                <a:latin typeface="標楷體" pitchFamily="65" charset="-120"/>
                <a:ea typeface="標楷體" pitchFamily="65" charset="-120"/>
                <a:cs typeface="Times New Roman" pitchFamily="18" charset="0"/>
              </a:rPr>
              <a:t>。</a:t>
            </a:r>
          </a:p>
          <a:p>
            <a:pPr marL="620713" indent="-706438" algn="just" eaLnBrk="1" hangingPunct="1">
              <a:spcBef>
                <a:spcPts val="1200"/>
              </a:spcBef>
              <a:defRPr/>
            </a:pPr>
            <a:r>
              <a:rPr kumimoji="0" lang="zh-TW" altLang="en-US" sz="2300" dirty="0">
                <a:latin typeface="標楷體" pitchFamily="65" charset="-120"/>
                <a:ea typeface="標楷體" pitchFamily="65" charset="-120"/>
                <a:cs typeface="Times New Roman" pitchFamily="18" charset="0"/>
              </a:rPr>
              <a:t>四、每年總額成長的幅度，係由衛生署報請行政院核定上限，再交由費用協定委員會進行協商，由醫界代表、消費者與付費者代表、以及政府代表進行協商後，報請衛生署核定。</a:t>
            </a:r>
          </a:p>
          <a:p>
            <a:pPr marL="620713" indent="-706438" algn="just" eaLnBrk="1" hangingPunct="1">
              <a:spcBef>
                <a:spcPts val="1200"/>
              </a:spcBef>
              <a:defRPr/>
            </a:pPr>
            <a:r>
              <a:rPr kumimoji="0" lang="zh-TW" altLang="en-US" sz="2300" dirty="0">
                <a:latin typeface="標楷體" pitchFamily="65" charset="-120"/>
                <a:ea typeface="標楷體" pitchFamily="65" charset="-120"/>
                <a:cs typeface="Times New Roman" pitchFamily="18" charset="0"/>
              </a:rPr>
              <a:t>五、費協會</a:t>
            </a:r>
            <a:r>
              <a:rPr kumimoji="0" lang="zh-TW" altLang="en-US" sz="2300" u="sng" dirty="0">
                <a:latin typeface="標楷體" pitchFamily="65" charset="-120"/>
                <a:ea typeface="標楷體" pitchFamily="65" charset="-120"/>
                <a:cs typeface="Times New Roman" pitchFamily="18" charset="0"/>
              </a:rPr>
              <a:t>協商後的成長率並未與費率連動</a:t>
            </a:r>
            <a:r>
              <a:rPr kumimoji="0" lang="zh-TW" altLang="en-US" sz="2300" dirty="0">
                <a:latin typeface="標楷體" pitchFamily="65" charset="-120"/>
                <a:ea typeface="標楷體" pitchFamily="65" charset="-120"/>
                <a:cs typeface="Times New Roman" pitchFamily="18" charset="0"/>
              </a:rPr>
              <a:t>，造成醫療費用已發生，而保費無法增收的窘境。</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Rectangle 6">
            <a:extLst>
              <a:ext uri="{FF2B5EF4-FFF2-40B4-BE49-F238E27FC236}">
                <a16:creationId xmlns:a16="http://schemas.microsoft.com/office/drawing/2014/main" id="{E7A91F1D-0608-0BF6-6B1D-C454E23341B4}"/>
              </a:ext>
            </a:extLst>
          </p:cNvPr>
          <p:cNvSpPr>
            <a:spLocks noGrp="1" noChangeArrowheads="1"/>
          </p:cNvSpPr>
          <p:nvPr>
            <p:ph type="sldNum" sz="quarter" idx="12"/>
          </p:nvPr>
        </p:nvSpPr>
        <p:spPr>
          <a:xfrm>
            <a:off x="679450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79041E14-CB4C-4BD5-AFD7-A103E30B818B}" type="slidenum">
              <a:rPr lang="en-US" altLang="zh-TW" sz="1400">
                <a:ea typeface="新細明體" panose="02020500000000000000" pitchFamily="18" charset="-120"/>
              </a:rPr>
              <a:pPr>
                <a:spcBef>
                  <a:spcPct val="0"/>
                </a:spcBef>
                <a:buFontTx/>
                <a:buNone/>
              </a:pPr>
              <a:t>23</a:t>
            </a:fld>
            <a:endParaRPr lang="en-US" altLang="zh-TW" sz="1400">
              <a:ea typeface="新細明體" panose="02020500000000000000" pitchFamily="18" charset="-120"/>
            </a:endParaRPr>
          </a:p>
        </p:txBody>
      </p:sp>
      <p:sp>
        <p:nvSpPr>
          <p:cNvPr id="45059" name="Rectangle 2">
            <a:extLst>
              <a:ext uri="{FF2B5EF4-FFF2-40B4-BE49-F238E27FC236}">
                <a16:creationId xmlns:a16="http://schemas.microsoft.com/office/drawing/2014/main" id="{EAE97415-1724-1F1F-9B9E-81DED919D015}"/>
              </a:ext>
            </a:extLst>
          </p:cNvPr>
          <p:cNvSpPr>
            <a:spLocks noGrp="1" noChangeArrowheads="1"/>
          </p:cNvSpPr>
          <p:nvPr>
            <p:ph type="title"/>
          </p:nvPr>
        </p:nvSpPr>
        <p:spPr>
          <a:xfrm>
            <a:off x="457200" y="450850"/>
            <a:ext cx="8559800" cy="1200150"/>
          </a:xfrm>
        </p:spPr>
        <p:txBody>
          <a:bodyPr/>
          <a:lstStyle/>
          <a:p>
            <a:r>
              <a:rPr lang="zh-TW" altLang="en-US" sz="4000">
                <a:latin typeface="標楷體" panose="03000509000000000000" pitchFamily="65" charset="-120"/>
                <a:ea typeface="標楷體" panose="03000509000000000000" pitchFamily="65" charset="-120"/>
              </a:rPr>
              <a:t>財務收支連動與總額支付制度之關聯</a:t>
            </a:r>
          </a:p>
        </p:txBody>
      </p:sp>
      <p:sp>
        <p:nvSpPr>
          <p:cNvPr id="45060" name="Text Box 4">
            <a:extLst>
              <a:ext uri="{FF2B5EF4-FFF2-40B4-BE49-F238E27FC236}">
                <a16:creationId xmlns:a16="http://schemas.microsoft.com/office/drawing/2014/main" id="{F7A58EC7-E7E6-BF4E-1002-237E95B3DA12}"/>
              </a:ext>
            </a:extLst>
          </p:cNvPr>
          <p:cNvSpPr txBox="1">
            <a:spLocks noChangeArrowheads="1"/>
          </p:cNvSpPr>
          <p:nvPr/>
        </p:nvSpPr>
        <p:spPr bwMode="auto">
          <a:xfrm>
            <a:off x="571500" y="6096000"/>
            <a:ext cx="81375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 typeface="Wingdings" panose="05000000000000000000" pitchFamily="2" charset="2"/>
              <a:buChar char="Ø"/>
            </a:pPr>
            <a:r>
              <a:rPr lang="zh-TW" altLang="en-US" sz="1800">
                <a:solidFill>
                  <a:schemeClr val="tx2"/>
                </a:solidFill>
                <a:latin typeface="標楷體" panose="03000509000000000000" pitchFamily="65" charset="-120"/>
                <a:ea typeface="標楷體" panose="03000509000000000000" pitchFamily="65" charset="-120"/>
              </a:rPr>
              <a:t>收支連動的財務責任制尚未能落實，但總額協商機制仍具備宏觀控制費用功能</a:t>
            </a:r>
          </a:p>
        </p:txBody>
      </p:sp>
      <p:grpSp>
        <p:nvGrpSpPr>
          <p:cNvPr id="45061" name="Group 2">
            <a:extLst>
              <a:ext uri="{FF2B5EF4-FFF2-40B4-BE49-F238E27FC236}">
                <a16:creationId xmlns:a16="http://schemas.microsoft.com/office/drawing/2014/main" id="{B19BA0AF-8CA0-F378-951B-52EB45E0AFA2}"/>
              </a:ext>
            </a:extLst>
          </p:cNvPr>
          <p:cNvGrpSpPr>
            <a:grpSpLocks/>
          </p:cNvGrpSpPr>
          <p:nvPr/>
        </p:nvGrpSpPr>
        <p:grpSpPr bwMode="auto">
          <a:xfrm>
            <a:off x="838200" y="1384300"/>
            <a:ext cx="7556500" cy="4557713"/>
            <a:chOff x="1729" y="1176"/>
            <a:chExt cx="9174" cy="7177"/>
          </a:xfrm>
        </p:grpSpPr>
        <p:grpSp>
          <p:nvGrpSpPr>
            <p:cNvPr id="45062" name="Group 3">
              <a:extLst>
                <a:ext uri="{FF2B5EF4-FFF2-40B4-BE49-F238E27FC236}">
                  <a16:creationId xmlns:a16="http://schemas.microsoft.com/office/drawing/2014/main" id="{7AA26FA8-C0D6-6C3B-3E71-E173A5D9D26A}"/>
                </a:ext>
              </a:extLst>
            </p:cNvPr>
            <p:cNvGrpSpPr>
              <a:grpSpLocks/>
            </p:cNvGrpSpPr>
            <p:nvPr/>
          </p:nvGrpSpPr>
          <p:grpSpPr bwMode="auto">
            <a:xfrm>
              <a:off x="1729" y="1176"/>
              <a:ext cx="9174" cy="7177"/>
              <a:chOff x="1729" y="1176"/>
              <a:chExt cx="9174" cy="7177"/>
            </a:xfrm>
          </p:grpSpPr>
          <p:sp>
            <p:nvSpPr>
              <p:cNvPr id="45084" name="Text Box 4">
                <a:extLst>
                  <a:ext uri="{FF2B5EF4-FFF2-40B4-BE49-F238E27FC236}">
                    <a16:creationId xmlns:a16="http://schemas.microsoft.com/office/drawing/2014/main" id="{F2820EB1-39F4-FB48-452C-72E532651580}"/>
                  </a:ext>
                </a:extLst>
              </p:cNvPr>
              <p:cNvSpPr txBox="1">
                <a:spLocks noChangeArrowheads="1"/>
              </p:cNvSpPr>
              <p:nvPr/>
            </p:nvSpPr>
            <p:spPr bwMode="auto">
              <a:xfrm>
                <a:off x="7381" y="4139"/>
                <a:ext cx="600" cy="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1100">
                    <a:latin typeface="細明體" panose="02020509000000000000" pitchFamily="49" charset="-120"/>
                    <a:ea typeface="細明體" panose="02020509000000000000" pitchFamily="49" charset="-120"/>
                  </a:rPr>
                  <a:t>是</a:t>
                </a:r>
                <a:endParaRPr lang="zh-TW" altLang="en-US" sz="5400">
                  <a:latin typeface="細明體" panose="02020509000000000000" pitchFamily="49" charset="-120"/>
                  <a:ea typeface="細明體" panose="02020509000000000000" pitchFamily="49" charset="-120"/>
                </a:endParaRPr>
              </a:p>
            </p:txBody>
          </p:sp>
          <p:grpSp>
            <p:nvGrpSpPr>
              <p:cNvPr id="45085" name="Group 5">
                <a:extLst>
                  <a:ext uri="{FF2B5EF4-FFF2-40B4-BE49-F238E27FC236}">
                    <a16:creationId xmlns:a16="http://schemas.microsoft.com/office/drawing/2014/main" id="{91006BD7-C3CF-8701-6AFB-2B1293FF85E4}"/>
                  </a:ext>
                </a:extLst>
              </p:cNvPr>
              <p:cNvGrpSpPr>
                <a:grpSpLocks/>
              </p:cNvGrpSpPr>
              <p:nvPr/>
            </p:nvGrpSpPr>
            <p:grpSpPr bwMode="auto">
              <a:xfrm>
                <a:off x="1729" y="1176"/>
                <a:ext cx="9174" cy="7177"/>
                <a:chOff x="1729" y="1236"/>
                <a:chExt cx="9174" cy="7177"/>
              </a:xfrm>
            </p:grpSpPr>
            <p:sp>
              <p:nvSpPr>
                <p:cNvPr id="45086" name="Text Box 6">
                  <a:extLst>
                    <a:ext uri="{FF2B5EF4-FFF2-40B4-BE49-F238E27FC236}">
                      <a16:creationId xmlns:a16="http://schemas.microsoft.com/office/drawing/2014/main" id="{56171796-E0B2-96F8-A7B5-80C1541F72DD}"/>
                    </a:ext>
                  </a:extLst>
                </p:cNvPr>
                <p:cNvSpPr txBox="1">
                  <a:spLocks noChangeArrowheads="1"/>
                </p:cNvSpPr>
                <p:nvPr/>
              </p:nvSpPr>
              <p:spPr bwMode="auto">
                <a:xfrm>
                  <a:off x="4846" y="6716"/>
                  <a:ext cx="600" cy="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1100">
                      <a:latin typeface="細明體" panose="02020509000000000000" pitchFamily="49" charset="-120"/>
                      <a:ea typeface="細明體" panose="02020509000000000000" pitchFamily="49" charset="-120"/>
                    </a:rPr>
                    <a:t>是</a:t>
                  </a:r>
                  <a:endParaRPr lang="zh-TW" altLang="en-US" sz="5400">
                    <a:latin typeface="細明體" panose="02020509000000000000" pitchFamily="49" charset="-120"/>
                    <a:ea typeface="細明體" panose="02020509000000000000" pitchFamily="49" charset="-120"/>
                  </a:endParaRPr>
                </a:p>
              </p:txBody>
            </p:sp>
            <p:grpSp>
              <p:nvGrpSpPr>
                <p:cNvPr id="45087" name="Group 7">
                  <a:extLst>
                    <a:ext uri="{FF2B5EF4-FFF2-40B4-BE49-F238E27FC236}">
                      <a16:creationId xmlns:a16="http://schemas.microsoft.com/office/drawing/2014/main" id="{16FFA1C6-43FF-EB29-0907-FFAABAD9DD8F}"/>
                    </a:ext>
                  </a:extLst>
                </p:cNvPr>
                <p:cNvGrpSpPr>
                  <a:grpSpLocks/>
                </p:cNvGrpSpPr>
                <p:nvPr/>
              </p:nvGrpSpPr>
              <p:grpSpPr bwMode="auto">
                <a:xfrm>
                  <a:off x="6098" y="2426"/>
                  <a:ext cx="2640" cy="2949"/>
                  <a:chOff x="6098" y="2881"/>
                  <a:chExt cx="2640" cy="2949"/>
                </a:xfrm>
              </p:grpSpPr>
              <p:sp>
                <p:nvSpPr>
                  <p:cNvPr id="45103" name="Text Box 8">
                    <a:extLst>
                      <a:ext uri="{FF2B5EF4-FFF2-40B4-BE49-F238E27FC236}">
                        <a16:creationId xmlns:a16="http://schemas.microsoft.com/office/drawing/2014/main" id="{91268DDA-0D76-743F-3396-E6C65886AD03}"/>
                      </a:ext>
                    </a:extLst>
                  </p:cNvPr>
                  <p:cNvSpPr txBox="1">
                    <a:spLocks noChangeArrowheads="1"/>
                  </p:cNvSpPr>
                  <p:nvPr/>
                </p:nvSpPr>
                <p:spPr bwMode="auto">
                  <a:xfrm>
                    <a:off x="6098" y="2881"/>
                    <a:ext cx="2640" cy="907"/>
                  </a:xfrm>
                  <a:prstGeom prst="rect">
                    <a:avLst/>
                  </a:prstGeom>
                  <a:solidFill>
                    <a:srgbClr val="CCFF33"/>
                  </a:solidFill>
                  <a:ln w="9525">
                    <a:solidFill>
                      <a:srgbClr val="CCFF33"/>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協定年度醫療給付費用</a:t>
                    </a:r>
                  </a:p>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總額其分配方式</a:t>
                    </a:r>
                  </a:p>
                </p:txBody>
              </p:sp>
              <p:sp>
                <p:nvSpPr>
                  <p:cNvPr id="45104" name="Text Box 9">
                    <a:extLst>
                      <a:ext uri="{FF2B5EF4-FFF2-40B4-BE49-F238E27FC236}">
                        <a16:creationId xmlns:a16="http://schemas.microsoft.com/office/drawing/2014/main" id="{4F1FA68A-DFE3-CDFD-7FB2-4B2513B4DC96}"/>
                      </a:ext>
                    </a:extLst>
                  </p:cNvPr>
                  <p:cNvSpPr txBox="1">
                    <a:spLocks noChangeArrowheads="1"/>
                  </p:cNvSpPr>
                  <p:nvPr/>
                </p:nvSpPr>
                <p:spPr bwMode="auto">
                  <a:xfrm>
                    <a:off x="6218" y="4138"/>
                    <a:ext cx="2520" cy="489"/>
                  </a:xfrm>
                  <a:prstGeom prst="rect">
                    <a:avLst/>
                  </a:prstGeom>
                  <a:solidFill>
                    <a:srgbClr val="CCFF33"/>
                  </a:solidFill>
                  <a:ln w="9525">
                    <a:solidFill>
                      <a:srgbClr val="CCFF33"/>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在限期內達成協定</a:t>
                    </a:r>
                  </a:p>
                </p:txBody>
              </p:sp>
              <p:sp>
                <p:nvSpPr>
                  <p:cNvPr id="45105" name="Text Box 10">
                    <a:extLst>
                      <a:ext uri="{FF2B5EF4-FFF2-40B4-BE49-F238E27FC236}">
                        <a16:creationId xmlns:a16="http://schemas.microsoft.com/office/drawing/2014/main" id="{CF9E4409-7F65-520E-DEFE-1576F7A9C18E}"/>
                      </a:ext>
                    </a:extLst>
                  </p:cNvPr>
                  <p:cNvSpPr txBox="1">
                    <a:spLocks noChangeArrowheads="1"/>
                  </p:cNvSpPr>
                  <p:nvPr/>
                </p:nvSpPr>
                <p:spPr bwMode="auto">
                  <a:xfrm>
                    <a:off x="6260" y="5051"/>
                    <a:ext cx="1837" cy="779"/>
                  </a:xfrm>
                  <a:prstGeom prst="rect">
                    <a:avLst/>
                  </a:prstGeom>
                  <a:solidFill>
                    <a:srgbClr val="CCFF33"/>
                  </a:solidFill>
                  <a:ln w="9525">
                    <a:solidFill>
                      <a:srgbClr val="CCFF33"/>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200">
                        <a:latin typeface="細明體" panose="02020509000000000000" pitchFamily="49" charset="-120"/>
                        <a:ea typeface="細明體" panose="02020509000000000000" pitchFamily="49" charset="-120"/>
                      </a:rPr>
                      <a:t>確定年度醫療</a:t>
                    </a:r>
                  </a:p>
                  <a:p>
                    <a:pPr algn="ctr" eaLnBrk="1" hangingPunct="1">
                      <a:spcBef>
                        <a:spcPct val="50000"/>
                      </a:spcBef>
                      <a:buFontTx/>
                      <a:buNone/>
                    </a:pPr>
                    <a:r>
                      <a:rPr lang="zh-TW" altLang="en-US" sz="1200">
                        <a:latin typeface="細明體" panose="02020509000000000000" pitchFamily="49" charset="-120"/>
                        <a:ea typeface="細明體" panose="02020509000000000000" pitchFamily="49" charset="-120"/>
                      </a:rPr>
                      <a:t>給付費用總額</a:t>
                    </a:r>
                  </a:p>
                </p:txBody>
              </p:sp>
            </p:grpSp>
            <p:sp>
              <p:nvSpPr>
                <p:cNvPr id="45088" name="Text Box 11">
                  <a:extLst>
                    <a:ext uri="{FF2B5EF4-FFF2-40B4-BE49-F238E27FC236}">
                      <a16:creationId xmlns:a16="http://schemas.microsoft.com/office/drawing/2014/main" id="{9D9A260D-7911-0AF4-3E8E-EF160A81E419}"/>
                    </a:ext>
                  </a:extLst>
                </p:cNvPr>
                <p:cNvSpPr txBox="1">
                  <a:spLocks noChangeArrowheads="1"/>
                </p:cNvSpPr>
                <p:nvPr/>
              </p:nvSpPr>
              <p:spPr bwMode="auto">
                <a:xfrm>
                  <a:off x="1729" y="1236"/>
                  <a:ext cx="9174" cy="74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just" eaLnBrk="1" hangingPunct="1">
                    <a:lnSpc>
                      <a:spcPct val="176000"/>
                    </a:lnSpc>
                    <a:spcBef>
                      <a:spcPct val="50000"/>
                    </a:spcBef>
                    <a:buFontTx/>
                    <a:buNone/>
                  </a:pPr>
                  <a:r>
                    <a:rPr lang="zh-TW" altLang="en-US" sz="1400">
                      <a:solidFill>
                        <a:srgbClr val="0000CC"/>
                      </a:solidFill>
                      <a:latin typeface="細明體" panose="02020509000000000000" pitchFamily="49" charset="-120"/>
                      <a:ea typeface="細明體" panose="02020509000000000000" pitchFamily="49" charset="-120"/>
                    </a:rPr>
                    <a:t>行政院             衛生署   　                費協會    　            健保局</a:t>
                  </a:r>
                  <a:endParaRPr lang="zh-TW" altLang="en-US" sz="5400">
                    <a:latin typeface="細明體" panose="02020509000000000000" pitchFamily="49" charset="-120"/>
                    <a:ea typeface="細明體" panose="02020509000000000000" pitchFamily="49" charset="-120"/>
                  </a:endParaRPr>
                </a:p>
              </p:txBody>
            </p:sp>
            <p:sp>
              <p:nvSpPr>
                <p:cNvPr id="45089" name="Text Box 12">
                  <a:extLst>
                    <a:ext uri="{FF2B5EF4-FFF2-40B4-BE49-F238E27FC236}">
                      <a16:creationId xmlns:a16="http://schemas.microsoft.com/office/drawing/2014/main" id="{039699BE-C11F-3461-260A-D8948BFEA9C5}"/>
                    </a:ext>
                  </a:extLst>
                </p:cNvPr>
                <p:cNvSpPr txBox="1">
                  <a:spLocks noChangeArrowheads="1"/>
                </p:cNvSpPr>
                <p:nvPr/>
              </p:nvSpPr>
              <p:spPr bwMode="auto">
                <a:xfrm>
                  <a:off x="8123" y="5988"/>
                  <a:ext cx="660" cy="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1100">
                      <a:latin typeface="細明體" panose="02020509000000000000" pitchFamily="49" charset="-120"/>
                      <a:ea typeface="細明體" panose="02020509000000000000" pitchFamily="49" charset="-120"/>
                    </a:rPr>
                    <a:t>否</a:t>
                  </a:r>
                  <a:endParaRPr lang="zh-TW" altLang="en-US" sz="5400">
                    <a:latin typeface="細明體" panose="02020509000000000000" pitchFamily="49" charset="-120"/>
                    <a:ea typeface="細明體" panose="02020509000000000000" pitchFamily="49" charset="-120"/>
                  </a:endParaRPr>
                </a:p>
              </p:txBody>
            </p:sp>
            <p:sp>
              <p:nvSpPr>
                <p:cNvPr id="45090" name="Text Box 13">
                  <a:extLst>
                    <a:ext uri="{FF2B5EF4-FFF2-40B4-BE49-F238E27FC236}">
                      <a16:creationId xmlns:a16="http://schemas.microsoft.com/office/drawing/2014/main" id="{2174FBC2-0B37-CB27-0961-044DCD62A155}"/>
                    </a:ext>
                  </a:extLst>
                </p:cNvPr>
                <p:cNvSpPr txBox="1">
                  <a:spLocks noChangeArrowheads="1"/>
                </p:cNvSpPr>
                <p:nvPr/>
              </p:nvSpPr>
              <p:spPr bwMode="auto">
                <a:xfrm>
                  <a:off x="5378" y="3275"/>
                  <a:ext cx="660" cy="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1100">
                      <a:latin typeface="細明體" panose="02020509000000000000" pitchFamily="49" charset="-120"/>
                      <a:ea typeface="細明體" panose="02020509000000000000" pitchFamily="49" charset="-120"/>
                    </a:rPr>
                    <a:t>否</a:t>
                  </a:r>
                  <a:endParaRPr lang="zh-TW" altLang="en-US" sz="5400">
                    <a:latin typeface="細明體" panose="02020509000000000000" pitchFamily="49" charset="-120"/>
                    <a:ea typeface="細明體" panose="02020509000000000000" pitchFamily="49" charset="-120"/>
                  </a:endParaRPr>
                </a:p>
              </p:txBody>
            </p:sp>
            <p:sp>
              <p:nvSpPr>
                <p:cNvPr id="45091" name="Text Box 14">
                  <a:extLst>
                    <a:ext uri="{FF2B5EF4-FFF2-40B4-BE49-F238E27FC236}">
                      <a16:creationId xmlns:a16="http://schemas.microsoft.com/office/drawing/2014/main" id="{50BF254E-53B5-B906-8072-F9D6D65FC22D}"/>
                    </a:ext>
                  </a:extLst>
                </p:cNvPr>
                <p:cNvSpPr txBox="1">
                  <a:spLocks noChangeArrowheads="1"/>
                </p:cNvSpPr>
                <p:nvPr/>
              </p:nvSpPr>
              <p:spPr bwMode="auto">
                <a:xfrm>
                  <a:off x="3548" y="1965"/>
                  <a:ext cx="2340" cy="910"/>
                </a:xfrm>
                <a:prstGeom prst="rect">
                  <a:avLst/>
                </a:prstGeom>
                <a:solidFill>
                  <a:srgbClr val="CC99FF"/>
                </a:solidFill>
                <a:ln w="9525">
                  <a:solidFill>
                    <a:srgbClr val="CC99FF"/>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400">
                      <a:latin typeface="細明體" panose="02020509000000000000" pitchFamily="49" charset="-120"/>
                      <a:ea typeface="細明體" panose="02020509000000000000" pitchFamily="49" charset="-120"/>
                    </a:rPr>
                    <a:t>擬訂醫療給付費用</a:t>
                  </a:r>
                </a:p>
                <a:p>
                  <a:pPr algn="ctr" eaLnBrk="1" hangingPunct="1">
                    <a:spcBef>
                      <a:spcPct val="50000"/>
                    </a:spcBef>
                    <a:buFontTx/>
                    <a:buNone/>
                  </a:pPr>
                  <a:r>
                    <a:rPr lang="zh-TW" altLang="en-US" sz="1400">
                      <a:latin typeface="細明體" panose="02020509000000000000" pitchFamily="49" charset="-120"/>
                      <a:ea typeface="細明體" panose="02020509000000000000" pitchFamily="49" charset="-120"/>
                    </a:rPr>
                    <a:t>總額範圍</a:t>
                  </a:r>
                  <a:endParaRPr lang="zh-TW" altLang="en-US" sz="6000">
                    <a:latin typeface="細明體" panose="02020509000000000000" pitchFamily="49" charset="-120"/>
                    <a:ea typeface="細明體" panose="02020509000000000000" pitchFamily="49" charset="-120"/>
                  </a:endParaRPr>
                </a:p>
              </p:txBody>
            </p:sp>
            <p:sp>
              <p:nvSpPr>
                <p:cNvPr id="45092" name="Text Box 15">
                  <a:extLst>
                    <a:ext uri="{FF2B5EF4-FFF2-40B4-BE49-F238E27FC236}">
                      <a16:creationId xmlns:a16="http://schemas.microsoft.com/office/drawing/2014/main" id="{2141F9C9-E348-F46F-7682-B25FCCE0272C}"/>
                    </a:ext>
                  </a:extLst>
                </p:cNvPr>
                <p:cNvSpPr txBox="1">
                  <a:spLocks noChangeArrowheads="1"/>
                </p:cNvSpPr>
                <p:nvPr/>
              </p:nvSpPr>
              <p:spPr bwMode="auto">
                <a:xfrm>
                  <a:off x="3548" y="3481"/>
                  <a:ext cx="1710" cy="444"/>
                </a:xfrm>
                <a:prstGeom prst="rect">
                  <a:avLst/>
                </a:prstGeom>
                <a:solidFill>
                  <a:srgbClr val="CC99FF"/>
                </a:solidFill>
                <a:ln w="9525">
                  <a:solidFill>
                    <a:srgbClr val="CC99FF"/>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逕行裁決</a:t>
                  </a:r>
                </a:p>
              </p:txBody>
            </p:sp>
            <p:sp>
              <p:nvSpPr>
                <p:cNvPr id="45093" name="Text Box 16">
                  <a:extLst>
                    <a:ext uri="{FF2B5EF4-FFF2-40B4-BE49-F238E27FC236}">
                      <a16:creationId xmlns:a16="http://schemas.microsoft.com/office/drawing/2014/main" id="{69200F07-028F-4C43-EAC1-6E62073050A5}"/>
                    </a:ext>
                  </a:extLst>
                </p:cNvPr>
                <p:cNvSpPr txBox="1">
                  <a:spLocks noChangeArrowheads="1"/>
                </p:cNvSpPr>
                <p:nvPr/>
              </p:nvSpPr>
              <p:spPr bwMode="auto">
                <a:xfrm>
                  <a:off x="3578" y="4948"/>
                  <a:ext cx="2220" cy="825"/>
                </a:xfrm>
                <a:prstGeom prst="rect">
                  <a:avLst/>
                </a:prstGeom>
                <a:solidFill>
                  <a:srgbClr val="CC99FF"/>
                </a:solidFill>
                <a:ln w="9525">
                  <a:solidFill>
                    <a:srgbClr val="CC99FF"/>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審查精算報告</a:t>
                  </a:r>
                </a:p>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（精算小組）</a:t>
                  </a:r>
                </a:p>
              </p:txBody>
            </p:sp>
            <p:sp>
              <p:nvSpPr>
                <p:cNvPr id="45094" name="Text Box 17">
                  <a:extLst>
                    <a:ext uri="{FF2B5EF4-FFF2-40B4-BE49-F238E27FC236}">
                      <a16:creationId xmlns:a16="http://schemas.microsoft.com/office/drawing/2014/main" id="{87B67912-85AA-2E83-292E-D48D8FE131C0}"/>
                    </a:ext>
                  </a:extLst>
                </p:cNvPr>
                <p:cNvSpPr txBox="1">
                  <a:spLocks noChangeArrowheads="1"/>
                </p:cNvSpPr>
                <p:nvPr/>
              </p:nvSpPr>
              <p:spPr bwMode="auto">
                <a:xfrm>
                  <a:off x="3353" y="6252"/>
                  <a:ext cx="2760" cy="489"/>
                </a:xfrm>
                <a:prstGeom prst="rect">
                  <a:avLst/>
                </a:prstGeom>
                <a:solidFill>
                  <a:srgbClr val="CC99FF"/>
                </a:solidFill>
                <a:ln w="9525">
                  <a:solidFill>
                    <a:srgbClr val="CC99FF"/>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符合保險費率調整條件</a:t>
                  </a:r>
                </a:p>
              </p:txBody>
            </p:sp>
            <p:sp>
              <p:nvSpPr>
                <p:cNvPr id="45095" name="Text Box 18">
                  <a:extLst>
                    <a:ext uri="{FF2B5EF4-FFF2-40B4-BE49-F238E27FC236}">
                      <a16:creationId xmlns:a16="http://schemas.microsoft.com/office/drawing/2014/main" id="{33D02ACE-FEB2-46D8-159C-9C91F4051654}"/>
                    </a:ext>
                  </a:extLst>
                </p:cNvPr>
                <p:cNvSpPr txBox="1">
                  <a:spLocks noChangeArrowheads="1"/>
                </p:cNvSpPr>
                <p:nvPr/>
              </p:nvSpPr>
              <p:spPr bwMode="auto">
                <a:xfrm>
                  <a:off x="3473" y="7212"/>
                  <a:ext cx="2640" cy="499"/>
                </a:xfrm>
                <a:prstGeom prst="rect">
                  <a:avLst/>
                </a:prstGeom>
                <a:solidFill>
                  <a:srgbClr val="CC99FF"/>
                </a:solidFill>
                <a:ln w="9525">
                  <a:solidFill>
                    <a:srgbClr val="CC99FF"/>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擬訂保險費率調整方案</a:t>
                  </a:r>
                </a:p>
              </p:txBody>
            </p:sp>
            <p:sp>
              <p:nvSpPr>
                <p:cNvPr id="45096" name="Text Box 19">
                  <a:extLst>
                    <a:ext uri="{FF2B5EF4-FFF2-40B4-BE49-F238E27FC236}">
                      <a16:creationId xmlns:a16="http://schemas.microsoft.com/office/drawing/2014/main" id="{7829C6DB-FB5A-C17D-87B0-E9C7181F4EB6}"/>
                    </a:ext>
                  </a:extLst>
                </p:cNvPr>
                <p:cNvSpPr txBox="1">
                  <a:spLocks noChangeArrowheads="1"/>
                </p:cNvSpPr>
                <p:nvPr/>
              </p:nvSpPr>
              <p:spPr bwMode="auto">
                <a:xfrm>
                  <a:off x="3758" y="7924"/>
                  <a:ext cx="2040" cy="489"/>
                </a:xfrm>
                <a:prstGeom prst="rect">
                  <a:avLst/>
                </a:prstGeom>
                <a:solidFill>
                  <a:srgbClr val="CC99FF"/>
                </a:solidFill>
                <a:ln w="9525">
                  <a:solidFill>
                    <a:srgbClr val="CC99FF"/>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調整保險費率</a:t>
                  </a:r>
                </a:p>
              </p:txBody>
            </p:sp>
            <p:grpSp>
              <p:nvGrpSpPr>
                <p:cNvPr id="45097" name="Group 20">
                  <a:extLst>
                    <a:ext uri="{FF2B5EF4-FFF2-40B4-BE49-F238E27FC236}">
                      <a16:creationId xmlns:a16="http://schemas.microsoft.com/office/drawing/2014/main" id="{C6EE9DF1-F6F9-24B5-BB1A-C2A996115FBF}"/>
                    </a:ext>
                  </a:extLst>
                </p:cNvPr>
                <p:cNvGrpSpPr>
                  <a:grpSpLocks/>
                </p:cNvGrpSpPr>
                <p:nvPr/>
              </p:nvGrpSpPr>
              <p:grpSpPr bwMode="auto">
                <a:xfrm>
                  <a:off x="9158" y="2065"/>
                  <a:ext cx="1683" cy="4578"/>
                  <a:chOff x="9158" y="2520"/>
                  <a:chExt cx="1683" cy="4578"/>
                </a:xfrm>
              </p:grpSpPr>
              <p:sp>
                <p:nvSpPr>
                  <p:cNvPr id="45100" name="Text Box 21">
                    <a:extLst>
                      <a:ext uri="{FF2B5EF4-FFF2-40B4-BE49-F238E27FC236}">
                        <a16:creationId xmlns:a16="http://schemas.microsoft.com/office/drawing/2014/main" id="{FF3760B3-2DA2-1123-53C0-9AC30ED1F7AF}"/>
                      </a:ext>
                    </a:extLst>
                  </p:cNvPr>
                  <p:cNvSpPr txBox="1">
                    <a:spLocks noChangeArrowheads="1"/>
                  </p:cNvSpPr>
                  <p:nvPr/>
                </p:nvSpPr>
                <p:spPr bwMode="auto">
                  <a:xfrm>
                    <a:off x="9233" y="2520"/>
                    <a:ext cx="1346" cy="555"/>
                  </a:xfrm>
                  <a:prstGeom prst="rect">
                    <a:avLst/>
                  </a:prstGeom>
                  <a:solidFill>
                    <a:srgbClr val="66CCFF"/>
                  </a:solidFill>
                  <a:ln w="9525">
                    <a:solidFill>
                      <a:srgbClr val="66CCFF"/>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精算報告</a:t>
                    </a:r>
                  </a:p>
                </p:txBody>
              </p:sp>
              <p:sp>
                <p:nvSpPr>
                  <p:cNvPr id="45101" name="Text Box 22">
                    <a:extLst>
                      <a:ext uri="{FF2B5EF4-FFF2-40B4-BE49-F238E27FC236}">
                        <a16:creationId xmlns:a16="http://schemas.microsoft.com/office/drawing/2014/main" id="{B797D5DD-35F0-130D-2A17-A6D6E24BA7B0}"/>
                      </a:ext>
                    </a:extLst>
                  </p:cNvPr>
                  <p:cNvSpPr txBox="1">
                    <a:spLocks noChangeArrowheads="1"/>
                  </p:cNvSpPr>
                  <p:nvPr/>
                </p:nvSpPr>
                <p:spPr bwMode="auto">
                  <a:xfrm>
                    <a:off x="9158" y="4631"/>
                    <a:ext cx="1683" cy="952"/>
                  </a:xfrm>
                  <a:prstGeom prst="rect">
                    <a:avLst/>
                  </a:prstGeom>
                  <a:solidFill>
                    <a:srgbClr val="66CCFF"/>
                  </a:solidFill>
                  <a:ln w="9525">
                    <a:solidFill>
                      <a:srgbClr val="66CCFF"/>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計算保險費</a:t>
                    </a:r>
                  </a:p>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率精算報告</a:t>
                    </a:r>
                  </a:p>
                  <a:p>
                    <a:pPr eaLnBrk="1" hangingPunct="1">
                      <a:spcBef>
                        <a:spcPct val="50000"/>
                      </a:spcBef>
                      <a:buFontTx/>
                      <a:buNone/>
                    </a:pPr>
                    <a:endParaRPr lang="zh-TW" altLang="zh-TW" sz="1300">
                      <a:latin typeface="細明體" panose="02020509000000000000" pitchFamily="49" charset="-120"/>
                      <a:ea typeface="細明體" panose="02020509000000000000" pitchFamily="49" charset="-120"/>
                    </a:endParaRPr>
                  </a:p>
                </p:txBody>
              </p:sp>
              <p:sp>
                <p:nvSpPr>
                  <p:cNvPr id="45102" name="Text Box 23">
                    <a:extLst>
                      <a:ext uri="{FF2B5EF4-FFF2-40B4-BE49-F238E27FC236}">
                        <a16:creationId xmlns:a16="http://schemas.microsoft.com/office/drawing/2014/main" id="{ED73DD07-B0D6-0E09-3651-C853CE6DA759}"/>
                      </a:ext>
                    </a:extLst>
                  </p:cNvPr>
                  <p:cNvSpPr txBox="1">
                    <a:spLocks noChangeArrowheads="1"/>
                  </p:cNvSpPr>
                  <p:nvPr/>
                </p:nvSpPr>
                <p:spPr bwMode="auto">
                  <a:xfrm>
                    <a:off x="9495" y="6451"/>
                    <a:ext cx="785" cy="647"/>
                  </a:xfrm>
                  <a:prstGeom prst="rect">
                    <a:avLst/>
                  </a:prstGeom>
                  <a:solidFill>
                    <a:srgbClr val="66CCFF"/>
                  </a:solidFill>
                  <a:ln w="9525">
                    <a:solidFill>
                      <a:srgbClr val="66CCFF"/>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執行</a:t>
                    </a:r>
                  </a:p>
                </p:txBody>
              </p:sp>
            </p:grpSp>
            <p:sp>
              <p:nvSpPr>
                <p:cNvPr id="45098" name="Text Box 24">
                  <a:extLst>
                    <a:ext uri="{FF2B5EF4-FFF2-40B4-BE49-F238E27FC236}">
                      <a16:creationId xmlns:a16="http://schemas.microsoft.com/office/drawing/2014/main" id="{32A7D5BD-8FFA-F84E-C245-16F82012D8FA}"/>
                    </a:ext>
                  </a:extLst>
                </p:cNvPr>
                <p:cNvSpPr txBox="1">
                  <a:spLocks noChangeArrowheads="1"/>
                </p:cNvSpPr>
                <p:nvPr/>
              </p:nvSpPr>
              <p:spPr bwMode="auto">
                <a:xfrm>
                  <a:off x="1775" y="2065"/>
                  <a:ext cx="960" cy="544"/>
                </a:xfrm>
                <a:prstGeom prst="rect">
                  <a:avLst/>
                </a:prstGeom>
                <a:solidFill>
                  <a:srgbClr val="FFFF99"/>
                </a:solidFill>
                <a:ln w="9525">
                  <a:solidFill>
                    <a:srgbClr val="FFFF99"/>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核定</a:t>
                  </a:r>
                  <a:endParaRPr lang="zh-TW" altLang="en-US" sz="5400">
                    <a:latin typeface="細明體" panose="02020509000000000000" pitchFamily="49" charset="-120"/>
                    <a:ea typeface="細明體" panose="02020509000000000000" pitchFamily="49" charset="-120"/>
                  </a:endParaRPr>
                </a:p>
              </p:txBody>
            </p:sp>
            <p:sp>
              <p:nvSpPr>
                <p:cNvPr id="45099" name="Text Box 25">
                  <a:extLst>
                    <a:ext uri="{FF2B5EF4-FFF2-40B4-BE49-F238E27FC236}">
                      <a16:creationId xmlns:a16="http://schemas.microsoft.com/office/drawing/2014/main" id="{797F54C7-BCB0-9F32-2395-E71705FD8170}"/>
                    </a:ext>
                  </a:extLst>
                </p:cNvPr>
                <p:cNvSpPr txBox="1">
                  <a:spLocks noChangeArrowheads="1"/>
                </p:cNvSpPr>
                <p:nvPr/>
              </p:nvSpPr>
              <p:spPr bwMode="auto">
                <a:xfrm>
                  <a:off x="1775" y="7164"/>
                  <a:ext cx="960" cy="489"/>
                </a:xfrm>
                <a:prstGeom prst="rect">
                  <a:avLst/>
                </a:prstGeom>
                <a:solidFill>
                  <a:srgbClr val="FFFF99"/>
                </a:solidFill>
                <a:ln w="9525">
                  <a:solidFill>
                    <a:srgbClr val="FFFF99"/>
                  </a:solidFill>
                  <a:miter lim="800000"/>
                  <a:headEnd/>
                  <a:tailEnd/>
                </a:ln>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50000"/>
                    </a:spcBef>
                    <a:buFontTx/>
                    <a:buNone/>
                  </a:pPr>
                  <a:r>
                    <a:rPr lang="zh-TW" altLang="en-US" sz="1300">
                      <a:latin typeface="細明體" panose="02020509000000000000" pitchFamily="49" charset="-120"/>
                      <a:ea typeface="細明體" panose="02020509000000000000" pitchFamily="49" charset="-120"/>
                    </a:rPr>
                    <a:t>核定</a:t>
                  </a:r>
                </a:p>
                <a:p>
                  <a:pPr eaLnBrk="1" hangingPunct="1">
                    <a:spcBef>
                      <a:spcPct val="50000"/>
                    </a:spcBef>
                    <a:buFontTx/>
                    <a:buNone/>
                  </a:pPr>
                  <a:endParaRPr lang="zh-TW" altLang="zh-TW" sz="5400">
                    <a:latin typeface="細明體" panose="02020509000000000000" pitchFamily="49" charset="-120"/>
                    <a:ea typeface="細明體" panose="02020509000000000000" pitchFamily="49" charset="-120"/>
                  </a:endParaRPr>
                </a:p>
              </p:txBody>
            </p:sp>
          </p:grpSp>
        </p:grpSp>
        <p:grpSp>
          <p:nvGrpSpPr>
            <p:cNvPr id="45063" name="Group 26">
              <a:extLst>
                <a:ext uri="{FF2B5EF4-FFF2-40B4-BE49-F238E27FC236}">
                  <a16:creationId xmlns:a16="http://schemas.microsoft.com/office/drawing/2014/main" id="{858C6130-A20A-65A7-EB38-C460CC58299C}"/>
                </a:ext>
              </a:extLst>
            </p:cNvPr>
            <p:cNvGrpSpPr>
              <a:grpSpLocks/>
            </p:cNvGrpSpPr>
            <p:nvPr/>
          </p:nvGrpSpPr>
          <p:grpSpPr bwMode="auto">
            <a:xfrm>
              <a:off x="2258" y="2212"/>
              <a:ext cx="7680" cy="5900"/>
              <a:chOff x="2258" y="2742"/>
              <a:chExt cx="7680" cy="5900"/>
            </a:xfrm>
          </p:grpSpPr>
          <p:sp>
            <p:nvSpPr>
              <p:cNvPr id="45064" name="Line 27">
                <a:extLst>
                  <a:ext uri="{FF2B5EF4-FFF2-40B4-BE49-F238E27FC236}">
                    <a16:creationId xmlns:a16="http://schemas.microsoft.com/office/drawing/2014/main" id="{FE226DC1-CDDF-4868-1E29-FBE22B2FC2EC}"/>
                  </a:ext>
                </a:extLst>
              </p:cNvPr>
              <p:cNvSpPr>
                <a:spLocks noChangeShapeType="1"/>
              </p:cNvSpPr>
              <p:nvPr/>
            </p:nvSpPr>
            <p:spPr bwMode="auto">
              <a:xfrm>
                <a:off x="2258" y="3102"/>
                <a:ext cx="0" cy="387"/>
              </a:xfrm>
              <a:prstGeom prst="line">
                <a:avLst/>
              </a:prstGeom>
              <a:noFill/>
              <a:ln w="19050">
                <a:solidFill>
                  <a:srgbClr val="FFCC99"/>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5065" name="Line 28">
                <a:extLst>
                  <a:ext uri="{FF2B5EF4-FFF2-40B4-BE49-F238E27FC236}">
                    <a16:creationId xmlns:a16="http://schemas.microsoft.com/office/drawing/2014/main" id="{42BCE271-58B8-D0F1-DB0B-55303641327C}"/>
                  </a:ext>
                </a:extLst>
              </p:cNvPr>
              <p:cNvSpPr>
                <a:spLocks noChangeShapeType="1"/>
              </p:cNvSpPr>
              <p:nvPr/>
            </p:nvSpPr>
            <p:spPr bwMode="auto">
              <a:xfrm>
                <a:off x="7298" y="3832"/>
                <a:ext cx="0" cy="36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66" name="Line 29">
                <a:extLst>
                  <a:ext uri="{FF2B5EF4-FFF2-40B4-BE49-F238E27FC236}">
                    <a16:creationId xmlns:a16="http://schemas.microsoft.com/office/drawing/2014/main" id="{AF649014-639A-F4A1-B875-0F227F2941F7}"/>
                  </a:ext>
                </a:extLst>
              </p:cNvPr>
              <p:cNvSpPr>
                <a:spLocks noChangeShapeType="1"/>
              </p:cNvSpPr>
              <p:nvPr/>
            </p:nvSpPr>
            <p:spPr bwMode="auto">
              <a:xfrm>
                <a:off x="7298" y="4602"/>
                <a:ext cx="0" cy="485"/>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67" name="Line 30">
                <a:extLst>
                  <a:ext uri="{FF2B5EF4-FFF2-40B4-BE49-F238E27FC236}">
                    <a16:creationId xmlns:a16="http://schemas.microsoft.com/office/drawing/2014/main" id="{479446CD-393E-0C8C-51B9-D19BB178FBF4}"/>
                  </a:ext>
                </a:extLst>
              </p:cNvPr>
              <p:cNvSpPr>
                <a:spLocks noChangeShapeType="1"/>
              </p:cNvSpPr>
              <p:nvPr/>
            </p:nvSpPr>
            <p:spPr bwMode="auto">
              <a:xfrm flipH="1">
                <a:off x="5258" y="4182"/>
                <a:ext cx="960" cy="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68" name="Line 31">
                <a:extLst>
                  <a:ext uri="{FF2B5EF4-FFF2-40B4-BE49-F238E27FC236}">
                    <a16:creationId xmlns:a16="http://schemas.microsoft.com/office/drawing/2014/main" id="{66F85E4F-5E53-0835-0DAB-7624A39ADC04}"/>
                  </a:ext>
                </a:extLst>
              </p:cNvPr>
              <p:cNvSpPr>
                <a:spLocks noChangeShapeType="1"/>
              </p:cNvSpPr>
              <p:nvPr/>
            </p:nvSpPr>
            <p:spPr bwMode="auto">
              <a:xfrm>
                <a:off x="4778" y="4467"/>
                <a:ext cx="0" cy="815"/>
              </a:xfrm>
              <a:prstGeom prst="line">
                <a:avLst/>
              </a:prstGeom>
              <a:noFill/>
              <a:ln w="19050">
                <a:solidFill>
                  <a:srgbClr val="FFCC99"/>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5069" name="Line 32">
                <a:extLst>
                  <a:ext uri="{FF2B5EF4-FFF2-40B4-BE49-F238E27FC236}">
                    <a16:creationId xmlns:a16="http://schemas.microsoft.com/office/drawing/2014/main" id="{BE30D517-1D50-B7FB-59E3-CF3BE3EBDBFD}"/>
                  </a:ext>
                </a:extLst>
              </p:cNvPr>
              <p:cNvSpPr>
                <a:spLocks noChangeShapeType="1"/>
              </p:cNvSpPr>
              <p:nvPr/>
            </p:nvSpPr>
            <p:spPr bwMode="auto">
              <a:xfrm>
                <a:off x="4778" y="5282"/>
                <a:ext cx="1320" cy="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70" name="Line 33">
                <a:extLst>
                  <a:ext uri="{FF2B5EF4-FFF2-40B4-BE49-F238E27FC236}">
                    <a16:creationId xmlns:a16="http://schemas.microsoft.com/office/drawing/2014/main" id="{5DD47EB3-C7AF-45E5-82A9-AD2FF979DCB4}"/>
                  </a:ext>
                </a:extLst>
              </p:cNvPr>
              <p:cNvSpPr>
                <a:spLocks noChangeShapeType="1"/>
              </p:cNvSpPr>
              <p:nvPr/>
            </p:nvSpPr>
            <p:spPr bwMode="auto">
              <a:xfrm>
                <a:off x="8138" y="5282"/>
                <a:ext cx="960" cy="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71" name="Line 34">
                <a:extLst>
                  <a:ext uri="{FF2B5EF4-FFF2-40B4-BE49-F238E27FC236}">
                    <a16:creationId xmlns:a16="http://schemas.microsoft.com/office/drawing/2014/main" id="{C47A2717-517F-315B-0419-FE4CD801A10A}"/>
                  </a:ext>
                </a:extLst>
              </p:cNvPr>
              <p:cNvSpPr>
                <a:spLocks noChangeShapeType="1"/>
              </p:cNvSpPr>
              <p:nvPr/>
            </p:nvSpPr>
            <p:spPr bwMode="auto">
              <a:xfrm>
                <a:off x="9938" y="5608"/>
                <a:ext cx="0" cy="326"/>
              </a:xfrm>
              <a:prstGeom prst="line">
                <a:avLst/>
              </a:prstGeom>
              <a:noFill/>
              <a:ln w="19050">
                <a:solidFill>
                  <a:srgbClr val="FFCC99"/>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5072" name="Line 35">
                <a:extLst>
                  <a:ext uri="{FF2B5EF4-FFF2-40B4-BE49-F238E27FC236}">
                    <a16:creationId xmlns:a16="http://schemas.microsoft.com/office/drawing/2014/main" id="{9BFE860A-EA91-3DD3-408C-AEFF6BD5C637}"/>
                  </a:ext>
                </a:extLst>
              </p:cNvPr>
              <p:cNvSpPr>
                <a:spLocks noChangeShapeType="1"/>
              </p:cNvSpPr>
              <p:nvPr/>
            </p:nvSpPr>
            <p:spPr bwMode="auto">
              <a:xfrm flipH="1">
                <a:off x="5858" y="5934"/>
                <a:ext cx="4080" cy="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73" name="Line 36">
                <a:extLst>
                  <a:ext uri="{FF2B5EF4-FFF2-40B4-BE49-F238E27FC236}">
                    <a16:creationId xmlns:a16="http://schemas.microsoft.com/office/drawing/2014/main" id="{0E5DD94C-2E1C-E905-061D-A7378C5D0378}"/>
                  </a:ext>
                </a:extLst>
              </p:cNvPr>
              <p:cNvSpPr>
                <a:spLocks noChangeShapeType="1"/>
              </p:cNvSpPr>
              <p:nvPr/>
            </p:nvSpPr>
            <p:spPr bwMode="auto">
              <a:xfrm>
                <a:off x="6173" y="6912"/>
                <a:ext cx="3240" cy="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74" name="Line 37">
                <a:extLst>
                  <a:ext uri="{FF2B5EF4-FFF2-40B4-BE49-F238E27FC236}">
                    <a16:creationId xmlns:a16="http://schemas.microsoft.com/office/drawing/2014/main" id="{89E9E73F-B98A-6C7F-3AF6-5F88BDD21270}"/>
                  </a:ext>
                </a:extLst>
              </p:cNvPr>
              <p:cNvSpPr>
                <a:spLocks noChangeShapeType="1"/>
              </p:cNvSpPr>
              <p:nvPr/>
            </p:nvSpPr>
            <p:spPr bwMode="auto">
              <a:xfrm flipH="1">
                <a:off x="2738" y="7827"/>
                <a:ext cx="720" cy="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75" name="Line 38">
                <a:extLst>
                  <a:ext uri="{FF2B5EF4-FFF2-40B4-BE49-F238E27FC236}">
                    <a16:creationId xmlns:a16="http://schemas.microsoft.com/office/drawing/2014/main" id="{9EE766D3-0956-ECC5-F464-74109F2B415B}"/>
                  </a:ext>
                </a:extLst>
              </p:cNvPr>
              <p:cNvSpPr>
                <a:spLocks noChangeShapeType="1"/>
              </p:cNvSpPr>
              <p:nvPr/>
            </p:nvSpPr>
            <p:spPr bwMode="auto">
              <a:xfrm>
                <a:off x="2258" y="8642"/>
                <a:ext cx="1440" cy="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76" name="Line 39">
                <a:extLst>
                  <a:ext uri="{FF2B5EF4-FFF2-40B4-BE49-F238E27FC236}">
                    <a16:creationId xmlns:a16="http://schemas.microsoft.com/office/drawing/2014/main" id="{E75C0026-27C5-CF3A-631D-0E5DC69DC03F}"/>
                  </a:ext>
                </a:extLst>
              </p:cNvPr>
              <p:cNvSpPr>
                <a:spLocks noChangeShapeType="1"/>
              </p:cNvSpPr>
              <p:nvPr/>
            </p:nvSpPr>
            <p:spPr bwMode="auto">
              <a:xfrm>
                <a:off x="5738" y="8627"/>
                <a:ext cx="4080" cy="0"/>
              </a:xfrm>
              <a:prstGeom prst="line">
                <a:avLst/>
              </a:prstGeom>
              <a:noFill/>
              <a:ln w="19050">
                <a:solidFill>
                  <a:srgbClr val="FFCC99"/>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5077" name="Line 40">
                <a:extLst>
                  <a:ext uri="{FF2B5EF4-FFF2-40B4-BE49-F238E27FC236}">
                    <a16:creationId xmlns:a16="http://schemas.microsoft.com/office/drawing/2014/main" id="{1E3260DE-269E-CC19-F1F2-B5CFC949D93D}"/>
                  </a:ext>
                </a:extLst>
              </p:cNvPr>
              <p:cNvSpPr>
                <a:spLocks noChangeShapeType="1"/>
              </p:cNvSpPr>
              <p:nvPr/>
            </p:nvSpPr>
            <p:spPr bwMode="auto">
              <a:xfrm flipV="1">
                <a:off x="9818" y="7160"/>
                <a:ext cx="0" cy="1467"/>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78" name="Line 41">
                <a:extLst>
                  <a:ext uri="{FF2B5EF4-FFF2-40B4-BE49-F238E27FC236}">
                    <a16:creationId xmlns:a16="http://schemas.microsoft.com/office/drawing/2014/main" id="{5DFD3AEF-87DF-44AE-580E-B8D815C9437D}"/>
                  </a:ext>
                </a:extLst>
              </p:cNvPr>
              <p:cNvSpPr>
                <a:spLocks noChangeShapeType="1"/>
              </p:cNvSpPr>
              <p:nvPr/>
            </p:nvSpPr>
            <p:spPr bwMode="auto">
              <a:xfrm flipH="1">
                <a:off x="2738" y="2837"/>
                <a:ext cx="840" cy="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79" name="Line 42">
                <a:extLst>
                  <a:ext uri="{FF2B5EF4-FFF2-40B4-BE49-F238E27FC236}">
                    <a16:creationId xmlns:a16="http://schemas.microsoft.com/office/drawing/2014/main" id="{AAD4C9CE-A41C-73EC-3F4F-6C9F2DD91934}"/>
                  </a:ext>
                </a:extLst>
              </p:cNvPr>
              <p:cNvSpPr>
                <a:spLocks noChangeShapeType="1"/>
              </p:cNvSpPr>
              <p:nvPr/>
            </p:nvSpPr>
            <p:spPr bwMode="auto">
              <a:xfrm flipH="1">
                <a:off x="5941" y="2742"/>
                <a:ext cx="3240" cy="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80" name="Line 43">
                <a:extLst>
                  <a:ext uri="{FF2B5EF4-FFF2-40B4-BE49-F238E27FC236}">
                    <a16:creationId xmlns:a16="http://schemas.microsoft.com/office/drawing/2014/main" id="{765564F8-CB84-CA87-BB1F-C420F183C166}"/>
                  </a:ext>
                </a:extLst>
              </p:cNvPr>
              <p:cNvSpPr>
                <a:spLocks noChangeShapeType="1"/>
              </p:cNvSpPr>
              <p:nvPr/>
            </p:nvSpPr>
            <p:spPr bwMode="auto">
              <a:xfrm>
                <a:off x="2258" y="3489"/>
                <a:ext cx="3840" cy="0"/>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81" name="Line 44">
                <a:extLst>
                  <a:ext uri="{FF2B5EF4-FFF2-40B4-BE49-F238E27FC236}">
                    <a16:creationId xmlns:a16="http://schemas.microsoft.com/office/drawing/2014/main" id="{460B4162-E537-B4DF-9592-F8B207C3A737}"/>
                  </a:ext>
                </a:extLst>
              </p:cNvPr>
              <p:cNvSpPr>
                <a:spLocks noChangeShapeType="1"/>
              </p:cNvSpPr>
              <p:nvPr/>
            </p:nvSpPr>
            <p:spPr bwMode="auto">
              <a:xfrm flipH="1">
                <a:off x="4778" y="6270"/>
                <a:ext cx="0" cy="489"/>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45082" name="Line 45">
                <a:extLst>
                  <a:ext uri="{FF2B5EF4-FFF2-40B4-BE49-F238E27FC236}">
                    <a16:creationId xmlns:a16="http://schemas.microsoft.com/office/drawing/2014/main" id="{77148387-9433-E66A-2FD0-B12E3CF14AFB}"/>
                  </a:ext>
                </a:extLst>
              </p:cNvPr>
              <p:cNvSpPr>
                <a:spLocks noChangeShapeType="1"/>
              </p:cNvSpPr>
              <p:nvPr/>
            </p:nvSpPr>
            <p:spPr bwMode="auto">
              <a:xfrm>
                <a:off x="2258" y="8138"/>
                <a:ext cx="0" cy="489"/>
              </a:xfrm>
              <a:prstGeom prst="line">
                <a:avLst/>
              </a:prstGeom>
              <a:noFill/>
              <a:ln w="19050">
                <a:solidFill>
                  <a:srgbClr val="FFCC99"/>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5083" name="Line 46">
                <a:extLst>
                  <a:ext uri="{FF2B5EF4-FFF2-40B4-BE49-F238E27FC236}">
                    <a16:creationId xmlns:a16="http://schemas.microsoft.com/office/drawing/2014/main" id="{E4929370-F9B0-D362-27C6-21E14E29175A}"/>
                  </a:ext>
                </a:extLst>
              </p:cNvPr>
              <p:cNvSpPr>
                <a:spLocks noChangeShapeType="1"/>
              </p:cNvSpPr>
              <p:nvPr/>
            </p:nvSpPr>
            <p:spPr bwMode="auto">
              <a:xfrm>
                <a:off x="4778" y="7190"/>
                <a:ext cx="0" cy="444"/>
              </a:xfrm>
              <a:prstGeom prst="line">
                <a:avLst/>
              </a:prstGeom>
              <a:noFill/>
              <a:ln w="19050">
                <a:solidFill>
                  <a:srgbClr val="FFCC99"/>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gr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Rectangle 6">
            <a:extLst>
              <a:ext uri="{FF2B5EF4-FFF2-40B4-BE49-F238E27FC236}">
                <a16:creationId xmlns:a16="http://schemas.microsoft.com/office/drawing/2014/main" id="{3F3DC356-EA47-BC0E-A01A-BD24778642C7}"/>
              </a:ext>
            </a:extLst>
          </p:cNvPr>
          <p:cNvSpPr>
            <a:spLocks noGrp="1" noChangeArrowheads="1"/>
          </p:cNvSpPr>
          <p:nvPr>
            <p:ph type="sldNum" sz="quarter" idx="12"/>
          </p:nvPr>
        </p:nvSpPr>
        <p:spPr>
          <a:xfrm>
            <a:off x="6616700" y="62293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22CA608D-9203-44AE-9C9E-196E4C9557AF}" type="slidenum">
              <a:rPr lang="en-US" altLang="zh-TW" sz="1400">
                <a:ea typeface="新細明體" panose="02020500000000000000" pitchFamily="18" charset="-120"/>
              </a:rPr>
              <a:pPr>
                <a:spcBef>
                  <a:spcPct val="0"/>
                </a:spcBef>
                <a:buFontTx/>
                <a:buNone/>
              </a:pPr>
              <a:t>24</a:t>
            </a:fld>
            <a:endParaRPr lang="en-US" altLang="zh-TW" sz="1400">
              <a:ea typeface="新細明體" panose="02020500000000000000" pitchFamily="18" charset="-120"/>
            </a:endParaRPr>
          </a:p>
        </p:txBody>
      </p:sp>
      <p:sp>
        <p:nvSpPr>
          <p:cNvPr id="46083" name="Rectangle 2">
            <a:extLst>
              <a:ext uri="{FF2B5EF4-FFF2-40B4-BE49-F238E27FC236}">
                <a16:creationId xmlns:a16="http://schemas.microsoft.com/office/drawing/2014/main" id="{2FB6A90A-586F-A15A-E18D-22A7B3663EE4}"/>
              </a:ext>
            </a:extLst>
          </p:cNvPr>
          <p:cNvSpPr>
            <a:spLocks noGrp="1" noChangeArrowheads="1"/>
          </p:cNvSpPr>
          <p:nvPr>
            <p:ph type="title"/>
          </p:nvPr>
        </p:nvSpPr>
        <p:spPr>
          <a:xfrm>
            <a:off x="260350" y="661988"/>
            <a:ext cx="8847138" cy="855662"/>
          </a:xfrm>
        </p:spPr>
        <p:txBody>
          <a:bodyPr/>
          <a:lstStyle/>
          <a:p>
            <a:r>
              <a:rPr lang="en-US" altLang="zh-TW" sz="4200">
                <a:latin typeface="標楷體" panose="03000509000000000000" pitchFamily="65" charset="-120"/>
                <a:ea typeface="標楷體" panose="03000509000000000000" pitchFamily="65" charset="-120"/>
              </a:rPr>
              <a:t>[</a:t>
            </a:r>
            <a:r>
              <a:rPr lang="zh-TW" altLang="en-US" sz="4200">
                <a:latin typeface="標楷體" panose="03000509000000000000" pitchFamily="65" charset="-120"/>
                <a:ea typeface="標楷體" panose="03000509000000000000" pitchFamily="65" charset="-120"/>
              </a:rPr>
              <a:t>總額協商機制</a:t>
            </a:r>
            <a:r>
              <a:rPr lang="en-US" altLang="zh-TW" sz="4200">
                <a:latin typeface="標楷體" panose="03000509000000000000" pitchFamily="65" charset="-120"/>
                <a:ea typeface="標楷體" panose="03000509000000000000" pitchFamily="65" charset="-120"/>
              </a:rPr>
              <a:t>]</a:t>
            </a:r>
            <a:r>
              <a:rPr lang="zh-TW" altLang="en-US" sz="4200">
                <a:latin typeface="標楷體" panose="03000509000000000000" pitchFamily="65" charset="-120"/>
                <a:ea typeface="標楷體" panose="03000509000000000000" pitchFamily="65" charset="-120"/>
              </a:rPr>
              <a:t>有效節制費用成長</a:t>
            </a:r>
          </a:p>
        </p:txBody>
      </p:sp>
      <p:sp>
        <p:nvSpPr>
          <p:cNvPr id="46084" name="Text Box 6">
            <a:extLst>
              <a:ext uri="{FF2B5EF4-FFF2-40B4-BE49-F238E27FC236}">
                <a16:creationId xmlns:a16="http://schemas.microsoft.com/office/drawing/2014/main" id="{6384BF3F-0EDD-F299-06B5-0FB673947603}"/>
              </a:ext>
            </a:extLst>
          </p:cNvPr>
          <p:cNvSpPr txBox="1">
            <a:spLocks noChangeArrowheads="1"/>
          </p:cNvSpPr>
          <p:nvPr/>
        </p:nvSpPr>
        <p:spPr bwMode="auto">
          <a:xfrm>
            <a:off x="865188" y="3557588"/>
            <a:ext cx="461962" cy="280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50000"/>
              </a:spcBef>
              <a:buFontTx/>
              <a:buNone/>
            </a:pPr>
            <a:r>
              <a:rPr lang="zh-TW" altLang="en-US" sz="1800">
                <a:solidFill>
                  <a:srgbClr val="C00000"/>
                </a:solidFill>
                <a:latin typeface="標楷體" panose="03000509000000000000" pitchFamily="65" charset="-120"/>
                <a:ea typeface="標楷體" panose="03000509000000000000" pitchFamily="65" charset="-120"/>
              </a:rPr>
              <a:t>歷年</a:t>
            </a:r>
            <a:r>
              <a:rPr lang="zh-TW" altLang="en-US" sz="1800" u="sng">
                <a:solidFill>
                  <a:srgbClr val="C00000"/>
                </a:solidFill>
                <a:latin typeface="標楷體" panose="03000509000000000000" pitchFamily="65" charset="-120"/>
                <a:ea typeface="標楷體" panose="03000509000000000000" pitchFamily="65" charset="-120"/>
              </a:rPr>
              <a:t>醫療費用</a:t>
            </a:r>
            <a:r>
              <a:rPr lang="zh-TW" altLang="en-US" sz="1800">
                <a:solidFill>
                  <a:srgbClr val="C00000"/>
                </a:solidFill>
                <a:latin typeface="標楷體" panose="03000509000000000000" pitchFamily="65" charset="-120"/>
                <a:ea typeface="標楷體" panose="03000509000000000000" pitchFamily="65" charset="-120"/>
              </a:rPr>
              <a:t>及</a:t>
            </a:r>
            <a:r>
              <a:rPr lang="zh-TW" altLang="en-US" sz="1800" u="sng">
                <a:solidFill>
                  <a:srgbClr val="C00000"/>
                </a:solidFill>
                <a:latin typeface="標楷體" panose="03000509000000000000" pitchFamily="65" charset="-120"/>
                <a:ea typeface="標楷體" panose="03000509000000000000" pitchFamily="65" charset="-120"/>
              </a:rPr>
              <a:t>成長率</a:t>
            </a:r>
            <a:r>
              <a:rPr lang="zh-TW" altLang="en-US" sz="1800">
                <a:solidFill>
                  <a:srgbClr val="C00000"/>
                </a:solidFill>
                <a:latin typeface="標楷體" panose="03000509000000000000" pitchFamily="65" charset="-120"/>
                <a:ea typeface="標楷體" panose="03000509000000000000" pitchFamily="65" charset="-120"/>
              </a:rPr>
              <a:t>趨勢</a:t>
            </a:r>
          </a:p>
        </p:txBody>
      </p:sp>
      <p:graphicFrame>
        <p:nvGraphicFramePr>
          <p:cNvPr id="118" name="圖表 117">
            <a:extLst>
              <a:ext uri="{FF2B5EF4-FFF2-40B4-BE49-F238E27FC236}">
                <a16:creationId xmlns:a16="http://schemas.microsoft.com/office/drawing/2014/main" id="{3124DC8B-2C4A-AF23-8DEC-97D32E9790A9}"/>
              </a:ext>
            </a:extLst>
          </p:cNvPr>
          <p:cNvGraphicFramePr>
            <a:graphicFrameLocks noGrp="1"/>
          </p:cNvGraphicFramePr>
          <p:nvPr/>
        </p:nvGraphicFramePr>
        <p:xfrm>
          <a:off x="1371600" y="3473450"/>
          <a:ext cx="6667500" cy="318135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9" name="表格 118">
            <a:extLst>
              <a:ext uri="{FF2B5EF4-FFF2-40B4-BE49-F238E27FC236}">
                <a16:creationId xmlns:a16="http://schemas.microsoft.com/office/drawing/2014/main" id="{3DBFB2D5-6CFC-A1AA-D48F-2316F4CD26F6}"/>
              </a:ext>
            </a:extLst>
          </p:cNvPr>
          <p:cNvGraphicFramePr>
            <a:graphicFrameLocks noGrp="1"/>
          </p:cNvGraphicFramePr>
          <p:nvPr/>
        </p:nvGraphicFramePr>
        <p:xfrm>
          <a:off x="660400" y="1562100"/>
          <a:ext cx="7512050" cy="1924050"/>
        </p:xfrm>
        <a:graphic>
          <a:graphicData uri="http://schemas.openxmlformats.org/drawingml/2006/table">
            <a:tbl>
              <a:tblPr/>
              <a:tblGrid>
                <a:gridCol w="1702817">
                  <a:extLst>
                    <a:ext uri="{9D8B030D-6E8A-4147-A177-3AD203B41FA5}">
                      <a16:colId xmlns:a16="http://schemas.microsoft.com/office/drawing/2014/main" val="20000"/>
                    </a:ext>
                  </a:extLst>
                </a:gridCol>
                <a:gridCol w="773719">
                  <a:extLst>
                    <a:ext uri="{9D8B030D-6E8A-4147-A177-3AD203B41FA5}">
                      <a16:colId xmlns:a16="http://schemas.microsoft.com/office/drawing/2014/main" val="20001"/>
                    </a:ext>
                  </a:extLst>
                </a:gridCol>
                <a:gridCol w="773719">
                  <a:extLst>
                    <a:ext uri="{9D8B030D-6E8A-4147-A177-3AD203B41FA5}">
                      <a16:colId xmlns:a16="http://schemas.microsoft.com/office/drawing/2014/main" val="20002"/>
                    </a:ext>
                  </a:extLst>
                </a:gridCol>
                <a:gridCol w="773719">
                  <a:extLst>
                    <a:ext uri="{9D8B030D-6E8A-4147-A177-3AD203B41FA5}">
                      <a16:colId xmlns:a16="http://schemas.microsoft.com/office/drawing/2014/main" val="20003"/>
                    </a:ext>
                  </a:extLst>
                </a:gridCol>
                <a:gridCol w="697615">
                  <a:extLst>
                    <a:ext uri="{9D8B030D-6E8A-4147-A177-3AD203B41FA5}">
                      <a16:colId xmlns:a16="http://schemas.microsoft.com/office/drawing/2014/main" val="20004"/>
                    </a:ext>
                  </a:extLst>
                </a:gridCol>
                <a:gridCol w="697615">
                  <a:extLst>
                    <a:ext uri="{9D8B030D-6E8A-4147-A177-3AD203B41FA5}">
                      <a16:colId xmlns:a16="http://schemas.microsoft.com/office/drawing/2014/main" val="20005"/>
                    </a:ext>
                  </a:extLst>
                </a:gridCol>
                <a:gridCol w="697615">
                  <a:extLst>
                    <a:ext uri="{9D8B030D-6E8A-4147-A177-3AD203B41FA5}">
                      <a16:colId xmlns:a16="http://schemas.microsoft.com/office/drawing/2014/main" val="20006"/>
                    </a:ext>
                  </a:extLst>
                </a:gridCol>
                <a:gridCol w="697615">
                  <a:extLst>
                    <a:ext uri="{9D8B030D-6E8A-4147-A177-3AD203B41FA5}">
                      <a16:colId xmlns:a16="http://schemas.microsoft.com/office/drawing/2014/main" val="20007"/>
                    </a:ext>
                  </a:extLst>
                </a:gridCol>
                <a:gridCol w="697615">
                  <a:extLst>
                    <a:ext uri="{9D8B030D-6E8A-4147-A177-3AD203B41FA5}">
                      <a16:colId xmlns:a16="http://schemas.microsoft.com/office/drawing/2014/main" val="20008"/>
                    </a:ext>
                  </a:extLst>
                </a:gridCol>
              </a:tblGrid>
              <a:tr h="323648">
                <a:tc>
                  <a:txBody>
                    <a:bodyPr/>
                    <a:lstStyle/>
                    <a:p>
                      <a:pPr algn="r" fontAlgn="t"/>
                      <a:r>
                        <a:rPr lang="zh-TW" altLang="en-US" sz="1100" b="1" i="0" u="none" strike="noStrike" dirty="0">
                          <a:latin typeface="標楷體"/>
                        </a:rPr>
                        <a:t>            </a:t>
                      </a:r>
                      <a:r>
                        <a:rPr lang="zh-TW" altLang="en-US" sz="1400" b="1" i="0" u="none" strike="noStrike" dirty="0">
                          <a:latin typeface="標楷體"/>
                        </a:rPr>
                        <a:t>設定方式</a:t>
                      </a:r>
                    </a:p>
                  </a:txBody>
                  <a:tcPr marL="7723" marR="7723" marT="7726"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CC"/>
                    </a:solidFill>
                  </a:tcPr>
                </a:tc>
                <a:tc gridSpan="3">
                  <a:txBody>
                    <a:bodyPr/>
                    <a:lstStyle/>
                    <a:p>
                      <a:pPr algn="ctr" fontAlgn="ctr"/>
                      <a:r>
                        <a:rPr lang="zh-TW" altLang="en-US" sz="1300" b="1" i="0" u="none" strike="noStrike" dirty="0">
                          <a:solidFill>
                            <a:srgbClr val="0000FF"/>
                          </a:solidFill>
                          <a:latin typeface="標楷體"/>
                        </a:rPr>
                        <a:t>每人醫療給付費用成長率</a:t>
                      </a:r>
                    </a:p>
                  </a:txBody>
                  <a:tcPr marL="7723" marR="7723" marT="7726"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hMerge="1">
                  <a:txBody>
                    <a:bodyPr/>
                    <a:lstStyle/>
                    <a:p>
                      <a:endParaRPr lang="zh-TW" altLang="en-US"/>
                    </a:p>
                  </a:txBody>
                  <a:tcPr/>
                </a:tc>
                <a:tc hMerge="1">
                  <a:txBody>
                    <a:bodyPr/>
                    <a:lstStyle/>
                    <a:p>
                      <a:endParaRPr lang="zh-TW" altLang="en-US"/>
                    </a:p>
                  </a:txBody>
                  <a:tcPr/>
                </a:tc>
                <a:tc gridSpan="5">
                  <a:txBody>
                    <a:bodyPr/>
                    <a:lstStyle/>
                    <a:p>
                      <a:pPr algn="ctr" fontAlgn="ctr"/>
                      <a:r>
                        <a:rPr lang="zh-TW" altLang="en-US" sz="1300" b="1" i="0" u="none" strike="noStrike" dirty="0">
                          <a:solidFill>
                            <a:srgbClr val="0000FF"/>
                          </a:solidFill>
                          <a:latin typeface="標楷體"/>
                        </a:rPr>
                        <a:t>總醫療給付費用成長率</a:t>
                      </a:r>
                    </a:p>
                  </a:txBody>
                  <a:tcPr marL="7723" marR="7723" marT="7726"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251647">
                <a:tc>
                  <a:txBody>
                    <a:bodyPr/>
                    <a:lstStyle/>
                    <a:p>
                      <a:pPr algn="r" fontAlgn="ctr"/>
                      <a:r>
                        <a:rPr lang="zh-TW" altLang="en-US" sz="1600" b="1" i="0" u="none" strike="noStrike" dirty="0">
                          <a:latin typeface="標楷體"/>
                        </a:rPr>
                        <a:t> </a:t>
                      </a:r>
                      <a:r>
                        <a:rPr lang="zh-TW" altLang="en-US" sz="1400" b="1" i="0" u="none" strike="noStrike" dirty="0">
                          <a:latin typeface="標楷體"/>
                        </a:rPr>
                        <a:t>年度</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CC"/>
                    </a:solidFill>
                  </a:tcPr>
                </a:tc>
                <a:tc rowSpan="2">
                  <a:txBody>
                    <a:bodyPr/>
                    <a:lstStyle/>
                    <a:p>
                      <a:pPr algn="ctr" fontAlgn="ctr"/>
                      <a:r>
                        <a:rPr lang="en-US" altLang="zh-TW" sz="1500" b="0" i="0" u="none" strike="noStrike" dirty="0">
                          <a:latin typeface="Times New Roman"/>
                        </a:rPr>
                        <a:t>92</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rowSpan="2">
                  <a:txBody>
                    <a:bodyPr/>
                    <a:lstStyle/>
                    <a:p>
                      <a:pPr algn="ctr" fontAlgn="ctr"/>
                      <a:r>
                        <a:rPr lang="en-US" altLang="zh-TW" sz="1500" b="0" i="0" u="none" strike="noStrike" dirty="0">
                          <a:latin typeface="Times New Roman"/>
                        </a:rPr>
                        <a:t>93</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rowSpan="2">
                  <a:txBody>
                    <a:bodyPr/>
                    <a:lstStyle/>
                    <a:p>
                      <a:pPr algn="ctr" fontAlgn="ctr"/>
                      <a:r>
                        <a:rPr lang="en-US" altLang="zh-TW" sz="1500" b="0" i="0" u="none" strike="noStrike" dirty="0">
                          <a:latin typeface="Times New Roman"/>
                        </a:rPr>
                        <a:t>94</a:t>
                      </a:r>
                    </a:p>
                  </a:txBody>
                  <a:tcPr marL="7723" marR="7723" marT="7726"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rowSpan="2">
                  <a:txBody>
                    <a:bodyPr/>
                    <a:lstStyle/>
                    <a:p>
                      <a:pPr algn="ctr" fontAlgn="ctr"/>
                      <a:r>
                        <a:rPr lang="en-US" altLang="zh-TW" sz="1500" b="0" i="0" u="none" strike="noStrike" dirty="0">
                          <a:latin typeface="Times New Roman"/>
                        </a:rPr>
                        <a:t>95</a:t>
                      </a:r>
                    </a:p>
                  </a:txBody>
                  <a:tcPr marL="7723" marR="7723" marT="7726"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rowSpan="2">
                  <a:txBody>
                    <a:bodyPr/>
                    <a:lstStyle/>
                    <a:p>
                      <a:pPr algn="ctr" fontAlgn="ctr"/>
                      <a:r>
                        <a:rPr lang="en-US" altLang="zh-TW" sz="1500" b="0" i="0" u="none" strike="noStrike" dirty="0">
                          <a:latin typeface="Times New Roman"/>
                        </a:rPr>
                        <a:t>96</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rowSpan="2">
                  <a:txBody>
                    <a:bodyPr/>
                    <a:lstStyle/>
                    <a:p>
                      <a:pPr algn="ctr" fontAlgn="ctr"/>
                      <a:r>
                        <a:rPr lang="en-US" altLang="zh-TW" sz="1500" b="0" i="0" u="none" strike="noStrike" dirty="0">
                          <a:latin typeface="Times New Roman"/>
                        </a:rPr>
                        <a:t>97</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rowSpan="2">
                  <a:txBody>
                    <a:bodyPr/>
                    <a:lstStyle/>
                    <a:p>
                      <a:pPr algn="ctr" fontAlgn="ctr"/>
                      <a:r>
                        <a:rPr lang="en-US" altLang="zh-TW" sz="1500" b="0" i="0" u="none" strike="noStrike" dirty="0">
                          <a:latin typeface="Times New Roman"/>
                        </a:rPr>
                        <a:t>98</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rowSpan="2">
                  <a:txBody>
                    <a:bodyPr/>
                    <a:lstStyle/>
                    <a:p>
                      <a:pPr algn="ctr" fontAlgn="ctr"/>
                      <a:r>
                        <a:rPr lang="en-US" altLang="zh-TW" sz="1500" b="0" i="0" u="none" strike="noStrike" dirty="0">
                          <a:latin typeface="Times New Roman"/>
                        </a:rPr>
                        <a:t>99</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1"/>
                  </a:ext>
                </a:extLst>
              </a:tr>
              <a:tr h="238217">
                <a:tc>
                  <a:txBody>
                    <a:bodyPr/>
                    <a:lstStyle/>
                    <a:p>
                      <a:pPr algn="l" fontAlgn="ctr"/>
                      <a:r>
                        <a:rPr lang="zh-TW" altLang="en-US" sz="1400" b="1" i="0" u="none" strike="noStrike" dirty="0">
                          <a:latin typeface="標楷體"/>
                        </a:rPr>
                        <a:t> 部門別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CC"/>
                    </a:solidFill>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a16="http://schemas.microsoft.com/office/drawing/2014/main" val="10002"/>
                  </a:ext>
                </a:extLst>
              </a:tr>
              <a:tr h="353220">
                <a:tc>
                  <a:txBody>
                    <a:bodyPr/>
                    <a:lstStyle/>
                    <a:p>
                      <a:pPr algn="l" fontAlgn="ctr"/>
                      <a:r>
                        <a:rPr lang="zh-TW" altLang="en-US" sz="1300" b="1" i="0" u="none" strike="noStrike" dirty="0">
                          <a:solidFill>
                            <a:srgbClr val="0000FF"/>
                          </a:solidFill>
                          <a:latin typeface="標楷體"/>
                        </a:rPr>
                        <a:t>行政院核定高</a:t>
                      </a:r>
                      <a:r>
                        <a:rPr lang="zh-TW" altLang="en-US" sz="1300" b="1" i="0" u="sng" strike="noStrike" dirty="0">
                          <a:solidFill>
                            <a:srgbClr val="0000FF"/>
                          </a:solidFill>
                          <a:latin typeface="標楷體"/>
                        </a:rPr>
                        <a:t>推估</a:t>
                      </a:r>
                      <a:endParaRPr lang="zh-TW" altLang="en-US" sz="1300" b="1" i="0" u="none" strike="noStrike" dirty="0">
                        <a:solidFill>
                          <a:srgbClr val="0000FF"/>
                        </a:solidFill>
                        <a:latin typeface="標楷體"/>
                      </a:endParaRP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dirty="0">
                          <a:solidFill>
                            <a:srgbClr val="0000FF"/>
                          </a:solidFill>
                          <a:latin typeface="Times New Roman"/>
                        </a:rPr>
                        <a:t>4.020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dirty="0">
                          <a:solidFill>
                            <a:srgbClr val="0000FF"/>
                          </a:solidFill>
                          <a:latin typeface="Times New Roman"/>
                        </a:rPr>
                        <a:t>4.000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dirty="0">
                          <a:solidFill>
                            <a:srgbClr val="0000FF"/>
                          </a:solidFill>
                          <a:latin typeface="Times New Roman"/>
                        </a:rPr>
                        <a:t>4.030 </a:t>
                      </a:r>
                    </a:p>
                  </a:txBody>
                  <a:tcPr marL="7723" marR="7723" marT="7726"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0000FF"/>
                          </a:solidFill>
                          <a:latin typeface="Times New Roman"/>
                        </a:rPr>
                        <a:t>5.000 </a:t>
                      </a:r>
                    </a:p>
                  </a:txBody>
                  <a:tcPr marL="7723" marR="7723" marT="7726"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0000FF"/>
                          </a:solidFill>
                          <a:latin typeface="Times New Roman"/>
                        </a:rPr>
                        <a:t>5.100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0000FF"/>
                          </a:solidFill>
                          <a:latin typeface="Times New Roman"/>
                        </a:rPr>
                        <a:t>5.000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0000FF"/>
                          </a:solidFill>
                          <a:latin typeface="Times New Roman"/>
                        </a:rPr>
                        <a:t>5.100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0000FF"/>
                          </a:solidFill>
                          <a:latin typeface="Times New Roman"/>
                        </a:rPr>
                        <a:t>3.500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53220">
                <a:tc>
                  <a:txBody>
                    <a:bodyPr/>
                    <a:lstStyle/>
                    <a:p>
                      <a:pPr algn="l" fontAlgn="ctr"/>
                      <a:r>
                        <a:rPr lang="zh-TW" altLang="en-US" sz="1300" b="1" i="0" u="none" strike="noStrike" dirty="0">
                          <a:solidFill>
                            <a:srgbClr val="339966"/>
                          </a:solidFill>
                          <a:latin typeface="標楷體"/>
                        </a:rPr>
                        <a:t>費協會協定</a:t>
                      </a:r>
                      <a:r>
                        <a:rPr lang="zh-TW" altLang="en-US" sz="1300" b="1" i="0" u="sng" strike="noStrike" dirty="0">
                          <a:solidFill>
                            <a:srgbClr val="339966"/>
                          </a:solidFill>
                          <a:latin typeface="標楷體"/>
                        </a:rPr>
                        <a:t>結果</a:t>
                      </a:r>
                      <a:endParaRPr lang="zh-TW" altLang="en-US" sz="1300" b="1" i="0" u="none" strike="noStrike" dirty="0">
                        <a:solidFill>
                          <a:srgbClr val="339966"/>
                        </a:solidFill>
                        <a:latin typeface="標楷體"/>
                      </a:endParaRP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339966"/>
                          </a:solidFill>
                          <a:latin typeface="Times New Roman"/>
                        </a:rPr>
                        <a:t>3.899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339966"/>
                          </a:solidFill>
                          <a:latin typeface="Times New Roman"/>
                        </a:rPr>
                        <a:t>3.813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dirty="0">
                          <a:solidFill>
                            <a:srgbClr val="339966"/>
                          </a:solidFill>
                          <a:latin typeface="Times New Roman"/>
                        </a:rPr>
                        <a:t>3.605 </a:t>
                      </a:r>
                    </a:p>
                  </a:txBody>
                  <a:tcPr marL="7723" marR="7723" marT="7726"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dirty="0">
                          <a:solidFill>
                            <a:srgbClr val="339966"/>
                          </a:solidFill>
                          <a:latin typeface="Times New Roman"/>
                        </a:rPr>
                        <a:t>4.536 </a:t>
                      </a:r>
                    </a:p>
                  </a:txBody>
                  <a:tcPr marL="7723" marR="7723" marT="7726"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dirty="0">
                          <a:solidFill>
                            <a:srgbClr val="339966"/>
                          </a:solidFill>
                          <a:latin typeface="Times New Roman"/>
                        </a:rPr>
                        <a:t>4.501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339966"/>
                          </a:solidFill>
                          <a:latin typeface="Times New Roman"/>
                        </a:rPr>
                        <a:t>4.471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339966"/>
                          </a:solidFill>
                          <a:latin typeface="Times New Roman"/>
                        </a:rPr>
                        <a:t>3.455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339966"/>
                          </a:solidFill>
                          <a:latin typeface="Times New Roman"/>
                        </a:rPr>
                        <a:t>2.796 </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04098">
                <a:tc>
                  <a:txBody>
                    <a:bodyPr/>
                    <a:lstStyle/>
                    <a:p>
                      <a:pPr algn="l" fontAlgn="ctr"/>
                      <a:r>
                        <a:rPr lang="zh-TW" altLang="en-US" sz="1300" b="1" i="0" u="none" strike="noStrike" dirty="0">
                          <a:solidFill>
                            <a:srgbClr val="993366"/>
                          </a:solidFill>
                          <a:latin typeface="標楷體"/>
                        </a:rPr>
                        <a:t>費協會協定佔行政院核定高推估之比例</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993366"/>
                          </a:solidFill>
                          <a:latin typeface="Times New Roman"/>
                        </a:rPr>
                        <a:t>97%</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993366"/>
                          </a:solidFill>
                          <a:latin typeface="Times New Roman"/>
                        </a:rPr>
                        <a:t>95%</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993366"/>
                          </a:solidFill>
                          <a:latin typeface="Times New Roman"/>
                        </a:rPr>
                        <a:t>89%</a:t>
                      </a:r>
                    </a:p>
                  </a:txBody>
                  <a:tcPr marL="7723" marR="7723" marT="7726"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a:solidFill>
                            <a:srgbClr val="993366"/>
                          </a:solidFill>
                          <a:latin typeface="Times New Roman"/>
                        </a:rPr>
                        <a:t>91%</a:t>
                      </a:r>
                    </a:p>
                  </a:txBody>
                  <a:tcPr marL="7723" marR="7723" marT="7726"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dirty="0">
                          <a:solidFill>
                            <a:srgbClr val="993366"/>
                          </a:solidFill>
                          <a:latin typeface="Times New Roman"/>
                        </a:rPr>
                        <a:t>88%</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dirty="0">
                          <a:solidFill>
                            <a:srgbClr val="993366"/>
                          </a:solidFill>
                          <a:latin typeface="Times New Roman"/>
                        </a:rPr>
                        <a:t>89%</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dirty="0">
                          <a:solidFill>
                            <a:srgbClr val="993366"/>
                          </a:solidFill>
                          <a:latin typeface="Times New Roman"/>
                        </a:rPr>
                        <a:t>68%</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altLang="zh-TW" sz="1600" b="1" i="0" u="none" strike="noStrike" dirty="0">
                          <a:solidFill>
                            <a:srgbClr val="993366"/>
                          </a:solidFill>
                          <a:latin typeface="Times New Roman"/>
                        </a:rPr>
                        <a:t>80%</a:t>
                      </a:r>
                    </a:p>
                  </a:txBody>
                  <a:tcPr marL="7723" marR="7723" marT="77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Rectangle 6">
            <a:extLst>
              <a:ext uri="{FF2B5EF4-FFF2-40B4-BE49-F238E27FC236}">
                <a16:creationId xmlns:a16="http://schemas.microsoft.com/office/drawing/2014/main" id="{93D5232B-BFFE-F795-7288-281BFB4EF502}"/>
              </a:ext>
            </a:extLst>
          </p:cNvPr>
          <p:cNvSpPr>
            <a:spLocks noGrp="1" noChangeArrowheads="1"/>
          </p:cNvSpPr>
          <p:nvPr>
            <p:ph type="sldNum" sz="quarter" idx="12"/>
          </p:nvPr>
        </p:nvSpPr>
        <p:spPr>
          <a:xfrm>
            <a:off x="675005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386E007C-F57C-49DC-AB06-7D34094E9A0D}" type="slidenum">
              <a:rPr lang="en-US" altLang="zh-TW" sz="1400">
                <a:ea typeface="新細明體" panose="02020500000000000000" pitchFamily="18" charset="-120"/>
              </a:rPr>
              <a:pPr>
                <a:spcBef>
                  <a:spcPct val="0"/>
                </a:spcBef>
                <a:buFontTx/>
                <a:buNone/>
              </a:pPr>
              <a:t>25</a:t>
            </a:fld>
            <a:endParaRPr lang="en-US" altLang="zh-TW" sz="1400">
              <a:ea typeface="新細明體" panose="02020500000000000000" pitchFamily="18" charset="-120"/>
            </a:endParaRPr>
          </a:p>
        </p:txBody>
      </p:sp>
      <p:sp>
        <p:nvSpPr>
          <p:cNvPr id="47107" name="Rectangle 6">
            <a:extLst>
              <a:ext uri="{FF2B5EF4-FFF2-40B4-BE49-F238E27FC236}">
                <a16:creationId xmlns:a16="http://schemas.microsoft.com/office/drawing/2014/main" id="{E57C1E9A-F7F5-1CCE-C4A9-DD97A6E525C5}"/>
              </a:ext>
            </a:extLst>
          </p:cNvPr>
          <p:cNvSpPr>
            <a:spLocks noGrp="1" noChangeArrowheads="1"/>
          </p:cNvSpPr>
          <p:nvPr>
            <p:ph type="title"/>
          </p:nvPr>
        </p:nvSpPr>
        <p:spPr>
          <a:xfrm>
            <a:off x="685800" y="503238"/>
            <a:ext cx="7772400" cy="1143000"/>
          </a:xfrm>
        </p:spPr>
        <p:txBody>
          <a:bodyPr/>
          <a:lstStyle/>
          <a:p>
            <a:r>
              <a:rPr lang="zh-TW" altLang="en-US">
                <a:latin typeface="標楷體" panose="03000509000000000000" pitchFamily="65" charset="-120"/>
                <a:ea typeface="標楷體" panose="03000509000000000000" pitchFamily="65" charset="-120"/>
              </a:rPr>
              <a:t>財務推估</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至</a:t>
            </a:r>
            <a:r>
              <a:rPr lang="en-US" altLang="zh-TW">
                <a:latin typeface="標楷體" panose="03000509000000000000" pitchFamily="65" charset="-120"/>
                <a:ea typeface="標楷體" panose="03000509000000000000" pitchFamily="65" charset="-120"/>
              </a:rPr>
              <a:t>101</a:t>
            </a:r>
            <a:r>
              <a:rPr lang="zh-TW" altLang="en-US">
                <a:latin typeface="標楷體" panose="03000509000000000000" pitchFamily="65" charset="-120"/>
                <a:ea typeface="標楷體" panose="03000509000000000000" pitchFamily="65" charset="-120"/>
              </a:rPr>
              <a:t>年</a:t>
            </a:r>
          </a:p>
        </p:txBody>
      </p:sp>
      <p:sp>
        <p:nvSpPr>
          <p:cNvPr id="47108" name="Rectangle 3">
            <a:extLst>
              <a:ext uri="{FF2B5EF4-FFF2-40B4-BE49-F238E27FC236}">
                <a16:creationId xmlns:a16="http://schemas.microsoft.com/office/drawing/2014/main" id="{D6CE3921-85A1-4ABB-2079-E33ACDB1E241}"/>
              </a:ext>
            </a:extLst>
          </p:cNvPr>
          <p:cNvSpPr>
            <a:spLocks noGrp="1" noChangeArrowheads="1"/>
          </p:cNvSpPr>
          <p:nvPr>
            <p:ph type="body" sz="half" idx="4294967295"/>
          </p:nvPr>
        </p:nvSpPr>
        <p:spPr>
          <a:xfrm>
            <a:off x="311150" y="1719263"/>
            <a:ext cx="5835650" cy="420687"/>
          </a:xfrm>
        </p:spPr>
        <p:txBody>
          <a:bodyPr/>
          <a:lstStyle/>
          <a:p>
            <a:pPr>
              <a:lnSpc>
                <a:spcPct val="90000"/>
              </a:lnSpc>
              <a:buFontTx/>
              <a:buNone/>
            </a:pPr>
            <a:r>
              <a:rPr lang="en-US" altLang="zh-TW" sz="2400"/>
              <a:t>※</a:t>
            </a:r>
            <a:r>
              <a:rPr lang="zh-TW" altLang="en-US" sz="2000">
                <a:latin typeface="標楷體" panose="03000509000000000000" pitchFamily="65" charset="-120"/>
                <a:ea typeface="標楷體" panose="03000509000000000000" pitchFamily="65" charset="-120"/>
              </a:rPr>
              <a:t>若維持現行費率</a:t>
            </a:r>
            <a:r>
              <a:rPr lang="en-US" altLang="zh-TW" sz="2000">
                <a:latin typeface="標楷體" panose="03000509000000000000" pitchFamily="65" charset="-120"/>
                <a:ea typeface="標楷體" panose="03000509000000000000" pitchFamily="65" charset="-120"/>
              </a:rPr>
              <a:t>4.55%</a:t>
            </a:r>
            <a:r>
              <a:rPr lang="zh-TW" altLang="en-US" sz="2000">
                <a:latin typeface="標楷體" panose="03000509000000000000" pitchFamily="65" charset="-120"/>
                <a:ea typeface="標楷體" panose="03000509000000000000" pitchFamily="65" charset="-120"/>
              </a:rPr>
              <a:t>及現有醫療給付水準</a:t>
            </a:r>
          </a:p>
        </p:txBody>
      </p:sp>
      <p:sp>
        <p:nvSpPr>
          <p:cNvPr id="47109" name="矩形 6">
            <a:extLst>
              <a:ext uri="{FF2B5EF4-FFF2-40B4-BE49-F238E27FC236}">
                <a16:creationId xmlns:a16="http://schemas.microsoft.com/office/drawing/2014/main" id="{43E48217-074A-0D7E-1848-600B5ADC375F}"/>
              </a:ext>
            </a:extLst>
          </p:cNvPr>
          <p:cNvSpPr>
            <a:spLocks noChangeArrowheads="1"/>
          </p:cNvSpPr>
          <p:nvPr/>
        </p:nvSpPr>
        <p:spPr bwMode="auto">
          <a:xfrm>
            <a:off x="6237288" y="3608388"/>
            <a:ext cx="936625" cy="2384425"/>
          </a:xfrm>
          <a:prstGeom prst="rect">
            <a:avLst/>
          </a:prstGeom>
          <a:noFill/>
          <a:ln w="38100"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endParaRPr lang="zh-TW" altLang="en-US" sz="2400" b="0"/>
          </a:p>
        </p:txBody>
      </p:sp>
      <p:pic>
        <p:nvPicPr>
          <p:cNvPr id="47110" name="Picture 270">
            <a:extLst>
              <a:ext uri="{FF2B5EF4-FFF2-40B4-BE49-F238E27FC236}">
                <a16:creationId xmlns:a16="http://schemas.microsoft.com/office/drawing/2014/main" id="{6A776597-ACA2-FF6A-DFC5-71FAA336EC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763" y="2484438"/>
            <a:ext cx="8507412" cy="3509962"/>
          </a:xfrm>
          <a:prstGeom prst="rect">
            <a:avLst/>
          </a:prstGeom>
          <a:solidFill>
            <a:srgbClr val="CCFFCC">
              <a:alpha val="50195"/>
            </a:srgbClr>
          </a:solidFill>
          <a:ln>
            <a:noFill/>
          </a:ln>
          <a:extLs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53D0AFFD-E269-003D-506C-F5B963D50EAA}"/>
              </a:ext>
            </a:extLst>
          </p:cNvPr>
          <p:cNvSpPr>
            <a:spLocks noGrp="1" noChangeArrowheads="1"/>
          </p:cNvSpPr>
          <p:nvPr>
            <p:ph type="ctrTitle"/>
          </p:nvPr>
        </p:nvSpPr>
        <p:spPr>
          <a:xfrm>
            <a:off x="793750" y="2393950"/>
            <a:ext cx="7423150" cy="1079500"/>
          </a:xfrm>
        </p:spPr>
        <p:txBody>
          <a:bodyPr/>
          <a:lstStyle/>
          <a:p>
            <a:r>
              <a:rPr lang="zh-TW" altLang="en-US" sz="6000">
                <a:solidFill>
                  <a:srgbClr val="CC0066"/>
                </a:solidFill>
                <a:latin typeface="標楷體" panose="03000509000000000000" pitchFamily="65" charset="-120"/>
                <a:ea typeface="標楷體" panose="03000509000000000000" pitchFamily="65" charset="-120"/>
              </a:rPr>
              <a:t>健保費率調整方案</a:t>
            </a:r>
          </a:p>
        </p:txBody>
      </p:sp>
      <p:sp>
        <p:nvSpPr>
          <p:cNvPr id="49155" name="Rectangle 3">
            <a:extLst>
              <a:ext uri="{FF2B5EF4-FFF2-40B4-BE49-F238E27FC236}">
                <a16:creationId xmlns:a16="http://schemas.microsoft.com/office/drawing/2014/main" id="{11C40BF3-F695-A445-AC14-9A12A4032FDA}"/>
              </a:ext>
            </a:extLst>
          </p:cNvPr>
          <p:cNvSpPr>
            <a:spLocks noGrp="1" noChangeArrowheads="1"/>
          </p:cNvSpPr>
          <p:nvPr>
            <p:ph type="subTitle" idx="1"/>
          </p:nvPr>
        </p:nvSpPr>
        <p:spPr/>
        <p:txBody>
          <a:bodyPr/>
          <a:lstStyle/>
          <a:p>
            <a:endParaRPr lang="zh-TW"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8" name="Rectangle 6">
            <a:extLst>
              <a:ext uri="{FF2B5EF4-FFF2-40B4-BE49-F238E27FC236}">
                <a16:creationId xmlns:a16="http://schemas.microsoft.com/office/drawing/2014/main" id="{247549BB-6567-65E7-E21E-460984899F4B}"/>
              </a:ext>
            </a:extLst>
          </p:cNvPr>
          <p:cNvSpPr>
            <a:spLocks noGrp="1" noChangeArrowheads="1"/>
          </p:cNvSpPr>
          <p:nvPr>
            <p:ph type="sldNum" sz="quarter" idx="12"/>
          </p:nvPr>
        </p:nvSpPr>
        <p:spPr>
          <a:xfrm>
            <a:off x="675005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E2CBD49C-7F57-4FA4-8D9D-388567E04F18}" type="slidenum">
              <a:rPr lang="en-US" altLang="zh-TW" sz="1400">
                <a:ea typeface="新細明體" panose="02020500000000000000" pitchFamily="18" charset="-120"/>
              </a:rPr>
              <a:pPr>
                <a:spcBef>
                  <a:spcPct val="0"/>
                </a:spcBef>
                <a:buFontTx/>
                <a:buNone/>
              </a:pPr>
              <a:t>27</a:t>
            </a:fld>
            <a:endParaRPr lang="en-US" altLang="zh-TW" sz="1400">
              <a:ea typeface="新細明體" panose="02020500000000000000" pitchFamily="18" charset="-120"/>
            </a:endParaRPr>
          </a:p>
        </p:txBody>
      </p:sp>
      <p:sp>
        <p:nvSpPr>
          <p:cNvPr id="24578" name="Rectangle 2">
            <a:extLst>
              <a:ext uri="{FF2B5EF4-FFF2-40B4-BE49-F238E27FC236}">
                <a16:creationId xmlns:a16="http://schemas.microsoft.com/office/drawing/2014/main" id="{7BC35414-DB58-F91E-25DF-00BF4BF0A0E1}"/>
              </a:ext>
            </a:extLst>
          </p:cNvPr>
          <p:cNvSpPr>
            <a:spLocks noGrp="1" noChangeArrowheads="1"/>
          </p:cNvSpPr>
          <p:nvPr>
            <p:ph type="title" idx="4294967295"/>
          </p:nvPr>
        </p:nvSpPr>
        <p:spPr/>
        <p:txBody>
          <a:bodyPr/>
          <a:lstStyle/>
          <a:p>
            <a:pPr eaLnBrk="1" hangingPunct="1">
              <a:defRPr/>
            </a:pPr>
            <a:r>
              <a:rPr lang="zh-TW" altLang="en-US" sz="4200" dirty="0">
                <a:effectLst>
                  <a:outerShdw blurRad="38100" dist="38100" dir="2700000" algn="tl">
                    <a:srgbClr val="C0C0C0"/>
                  </a:outerShdw>
                </a:effectLst>
                <a:latin typeface="標楷體" pitchFamily="65" charset="-120"/>
                <a:ea typeface="標楷體" pitchFamily="65" charset="-120"/>
                <a:cs typeface="Times New Roman" pitchFamily="18" charset="0"/>
              </a:rPr>
              <a:t>費率調整之法律依據與時機</a:t>
            </a:r>
          </a:p>
        </p:txBody>
      </p:sp>
      <p:grpSp>
        <p:nvGrpSpPr>
          <p:cNvPr id="50180" name="Group 6">
            <a:extLst>
              <a:ext uri="{FF2B5EF4-FFF2-40B4-BE49-F238E27FC236}">
                <a16:creationId xmlns:a16="http://schemas.microsoft.com/office/drawing/2014/main" id="{A21DF860-48E9-52C2-BA0D-1C336E440EFF}"/>
              </a:ext>
            </a:extLst>
          </p:cNvPr>
          <p:cNvGrpSpPr>
            <a:grpSpLocks/>
          </p:cNvGrpSpPr>
          <p:nvPr/>
        </p:nvGrpSpPr>
        <p:grpSpPr bwMode="auto">
          <a:xfrm>
            <a:off x="647700" y="1454150"/>
            <a:ext cx="7848600" cy="4953000"/>
            <a:chOff x="384" y="816"/>
            <a:chExt cx="4944" cy="3120"/>
          </a:xfrm>
        </p:grpSpPr>
        <p:grpSp>
          <p:nvGrpSpPr>
            <p:cNvPr id="50181" name="Group 7">
              <a:extLst>
                <a:ext uri="{FF2B5EF4-FFF2-40B4-BE49-F238E27FC236}">
                  <a16:creationId xmlns:a16="http://schemas.microsoft.com/office/drawing/2014/main" id="{7624337C-9C22-84EF-FF4C-4EE0E9560855}"/>
                </a:ext>
              </a:extLst>
            </p:cNvPr>
            <p:cNvGrpSpPr>
              <a:grpSpLocks/>
            </p:cNvGrpSpPr>
            <p:nvPr/>
          </p:nvGrpSpPr>
          <p:grpSpPr bwMode="auto">
            <a:xfrm>
              <a:off x="384" y="816"/>
              <a:ext cx="2400" cy="3120"/>
              <a:chOff x="384" y="816"/>
              <a:chExt cx="2400" cy="3120"/>
            </a:xfrm>
          </p:grpSpPr>
          <p:sp>
            <p:nvSpPr>
              <p:cNvPr id="50185" name="AutoShape 8">
                <a:extLst>
                  <a:ext uri="{FF2B5EF4-FFF2-40B4-BE49-F238E27FC236}">
                    <a16:creationId xmlns:a16="http://schemas.microsoft.com/office/drawing/2014/main" id="{E29C41FB-36B6-1F37-4DA1-F4B656E00E9C}"/>
                  </a:ext>
                </a:extLst>
              </p:cNvPr>
              <p:cNvSpPr>
                <a:spLocks noChangeArrowheads="1"/>
              </p:cNvSpPr>
              <p:nvPr/>
            </p:nvSpPr>
            <p:spPr bwMode="auto">
              <a:xfrm>
                <a:off x="384" y="1008"/>
                <a:ext cx="2400" cy="2928"/>
              </a:xfrm>
              <a:prstGeom prst="roundRect">
                <a:avLst>
                  <a:gd name="adj" fmla="val 7542"/>
                </a:avLst>
              </a:prstGeom>
              <a:noFill/>
              <a:ln w="38100" algn="ctr">
                <a:solidFill>
                  <a:srgbClr val="003366"/>
                </a:solidFill>
                <a:round/>
                <a:headEnd/>
                <a:tailEnd/>
              </a:ln>
              <a:extLst>
                <a:ext uri="{909E8E84-426E-40DD-AFC4-6F175D3DCCD1}">
                  <a14:hiddenFill xmlns:a14="http://schemas.microsoft.com/office/drawing/2010/main">
                    <a:solidFill>
                      <a:srgbClr val="FFFFFF"/>
                    </a:solidFill>
                  </a14:hiddenFill>
                </a:ext>
              </a:extLst>
            </p:spPr>
            <p:txBody>
              <a:bodyPr anchor="ctr"/>
              <a:lstStyle>
                <a:lvl1pPr marL="182563" indent="-182563">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lnSpc>
                    <a:spcPct val="110000"/>
                  </a:lnSpc>
                  <a:spcBef>
                    <a:spcPct val="0"/>
                  </a:spcBef>
                </a:pPr>
                <a:r>
                  <a:rPr lang="zh-TW" altLang="en-US" sz="2400">
                    <a:latin typeface="標楷體" panose="03000509000000000000" pitchFamily="65" charset="-120"/>
                    <a:ea typeface="標楷體" panose="03000509000000000000" pitchFamily="65" charset="-120"/>
                    <a:cs typeface="Times New Roman" panose="02020603050405020304" pitchFamily="18" charset="0"/>
                  </a:rPr>
                  <a:t>依精算結果，本保險之安全準備降至最低限額者，由主管機關</a:t>
                </a:r>
                <a:r>
                  <a:rPr lang="zh-TW" altLang="en-US" sz="2400" u="sng">
                    <a:solidFill>
                      <a:srgbClr val="FF0000"/>
                    </a:solidFill>
                    <a:latin typeface="標楷體" panose="03000509000000000000" pitchFamily="65" charset="-120"/>
                    <a:ea typeface="標楷體" panose="03000509000000000000" pitchFamily="65" charset="-120"/>
                    <a:cs typeface="Times New Roman" panose="02020603050405020304" pitchFamily="18" charset="0"/>
                  </a:rPr>
                  <a:t>重行調整擬訂</a:t>
                </a:r>
                <a:r>
                  <a:rPr lang="zh-TW" altLang="en-US" sz="2400">
                    <a:latin typeface="標楷體" panose="03000509000000000000" pitchFamily="65" charset="-120"/>
                    <a:ea typeface="標楷體" panose="03000509000000000000" pitchFamily="65" charset="-120"/>
                    <a:cs typeface="Times New Roman" panose="02020603050405020304" pitchFamily="18" charset="0"/>
                  </a:rPr>
                  <a:t>，報請行政院核定之</a:t>
                </a:r>
                <a:r>
                  <a:rPr lang="en-US" altLang="zh-TW" sz="240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u="sng">
                    <a:latin typeface="標楷體" panose="03000509000000000000" pitchFamily="65" charset="-120"/>
                    <a:ea typeface="標楷體" panose="03000509000000000000" pitchFamily="65" charset="-120"/>
                    <a:cs typeface="Times New Roman" panose="02020603050405020304" pitchFamily="18" charset="0"/>
                  </a:rPr>
                  <a:t>健保法第</a:t>
                </a:r>
                <a:r>
                  <a:rPr lang="en-US" altLang="zh-TW" sz="2400" u="sng">
                    <a:latin typeface="標楷體" panose="03000509000000000000" pitchFamily="65" charset="-120"/>
                    <a:ea typeface="標楷體" panose="03000509000000000000" pitchFamily="65" charset="-120"/>
                    <a:cs typeface="Times New Roman" panose="02020603050405020304" pitchFamily="18" charset="0"/>
                  </a:rPr>
                  <a:t>20</a:t>
                </a:r>
                <a:r>
                  <a:rPr lang="zh-TW" altLang="en-US" sz="2400" u="sng">
                    <a:latin typeface="標楷體" panose="03000509000000000000" pitchFamily="65" charset="-120"/>
                    <a:ea typeface="標楷體" panose="03000509000000000000" pitchFamily="65" charset="-120"/>
                    <a:cs typeface="Times New Roman" panose="02020603050405020304" pitchFamily="18" charset="0"/>
                  </a:rPr>
                  <a:t>條</a:t>
                </a:r>
              </a:p>
              <a:p>
                <a:pPr eaLnBrk="1" hangingPunct="1">
                  <a:lnSpc>
                    <a:spcPct val="110000"/>
                  </a:lnSpc>
                  <a:spcBef>
                    <a:spcPct val="0"/>
                  </a:spcBef>
                </a:pPr>
                <a:endParaRPr lang="en-US" altLang="zh-TW" sz="2400">
                  <a:latin typeface="標楷體" panose="03000509000000000000" pitchFamily="65" charset="-120"/>
                  <a:ea typeface="標楷體" panose="03000509000000000000" pitchFamily="65" charset="-120"/>
                  <a:cs typeface="Times New Roman" panose="02020603050405020304" pitchFamily="18" charset="0"/>
                </a:endParaRPr>
              </a:p>
              <a:p>
                <a:pPr eaLnBrk="1" hangingPunct="1">
                  <a:lnSpc>
                    <a:spcPct val="110000"/>
                  </a:lnSpc>
                  <a:spcBef>
                    <a:spcPct val="0"/>
                  </a:spcBef>
                </a:pPr>
                <a:r>
                  <a:rPr lang="zh-TW" altLang="en-US" sz="2400">
                    <a:latin typeface="標楷體" panose="03000509000000000000" pitchFamily="65" charset="-120"/>
                    <a:ea typeface="標楷體" panose="03000509000000000000" pitchFamily="65" charset="-120"/>
                    <a:cs typeface="Times New Roman" panose="02020603050405020304" pitchFamily="18" charset="0"/>
                  </a:rPr>
                  <a:t>本保險安全準備總額低於一個月保險給付總額，</a:t>
                </a:r>
                <a:r>
                  <a:rPr lang="zh-TW" altLang="en-US" sz="2400" u="sng">
                    <a:solidFill>
                      <a:srgbClr val="FF0000"/>
                    </a:solidFill>
                    <a:latin typeface="標楷體" panose="03000509000000000000" pitchFamily="65" charset="-120"/>
                    <a:ea typeface="標楷體" panose="03000509000000000000" pitchFamily="65" charset="-120"/>
                    <a:cs typeface="Times New Roman" panose="02020603050405020304" pitchFamily="18" charset="0"/>
                  </a:rPr>
                  <a:t>應調整</a:t>
                </a:r>
                <a:r>
                  <a:rPr lang="zh-TW" altLang="en-US" sz="2400">
                    <a:latin typeface="標楷體" panose="03000509000000000000" pitchFamily="65" charset="-120"/>
                    <a:ea typeface="標楷體" panose="03000509000000000000" pitchFamily="65" charset="-120"/>
                    <a:cs typeface="Times New Roman" panose="02020603050405020304" pitchFamily="18" charset="0"/>
                  </a:rPr>
                  <a:t>保險費率</a:t>
                </a:r>
                <a:r>
                  <a:rPr lang="en-US" altLang="zh-TW" sz="240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u="sng">
                    <a:latin typeface="標楷體" panose="03000509000000000000" pitchFamily="65" charset="-120"/>
                    <a:ea typeface="標楷體" panose="03000509000000000000" pitchFamily="65" charset="-120"/>
                    <a:cs typeface="Times New Roman" panose="02020603050405020304" pitchFamily="18" charset="0"/>
                  </a:rPr>
                  <a:t>健保法第</a:t>
                </a:r>
                <a:r>
                  <a:rPr lang="en-US" altLang="zh-TW" sz="2400" u="sng">
                    <a:latin typeface="標楷體" panose="03000509000000000000" pitchFamily="65" charset="-120"/>
                    <a:ea typeface="標楷體" panose="03000509000000000000" pitchFamily="65" charset="-120"/>
                    <a:cs typeface="Times New Roman" panose="02020603050405020304" pitchFamily="18" charset="0"/>
                  </a:rPr>
                  <a:t>67</a:t>
                </a:r>
                <a:r>
                  <a:rPr lang="zh-TW" altLang="en-US" sz="2400" u="sng">
                    <a:latin typeface="標楷體" panose="03000509000000000000" pitchFamily="65" charset="-120"/>
                    <a:ea typeface="標楷體" panose="03000509000000000000" pitchFamily="65" charset="-120"/>
                    <a:cs typeface="Times New Roman" panose="02020603050405020304" pitchFamily="18" charset="0"/>
                  </a:rPr>
                  <a:t>條</a:t>
                </a:r>
              </a:p>
            </p:txBody>
          </p:sp>
          <p:sp>
            <p:nvSpPr>
              <p:cNvPr id="50186" name="AutoShape 9">
                <a:extLst>
                  <a:ext uri="{FF2B5EF4-FFF2-40B4-BE49-F238E27FC236}">
                    <a16:creationId xmlns:a16="http://schemas.microsoft.com/office/drawing/2014/main" id="{632DE976-6BF6-905F-6C08-96491EF10D22}"/>
                  </a:ext>
                </a:extLst>
              </p:cNvPr>
              <p:cNvSpPr>
                <a:spLocks noChangeArrowheads="1"/>
              </p:cNvSpPr>
              <p:nvPr/>
            </p:nvSpPr>
            <p:spPr bwMode="auto">
              <a:xfrm>
                <a:off x="720" y="816"/>
                <a:ext cx="1728" cy="384"/>
              </a:xfrm>
              <a:prstGeom prst="roundRect">
                <a:avLst>
                  <a:gd name="adj" fmla="val 16667"/>
                </a:avLst>
              </a:prstGeom>
              <a:solidFill>
                <a:srgbClr val="003366"/>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3800">
                    <a:solidFill>
                      <a:schemeClr val="bg1"/>
                    </a:solidFill>
                    <a:latin typeface="標楷體" panose="03000509000000000000" pitchFamily="65" charset="-120"/>
                    <a:ea typeface="標楷體" panose="03000509000000000000" pitchFamily="65" charset="-120"/>
                    <a:cs typeface="Times New Roman" panose="02020603050405020304" pitchFamily="18" charset="0"/>
                  </a:rPr>
                  <a:t>法律依據</a:t>
                </a:r>
              </a:p>
            </p:txBody>
          </p:sp>
        </p:grpSp>
        <p:grpSp>
          <p:nvGrpSpPr>
            <p:cNvPr id="50182" name="Group 10">
              <a:extLst>
                <a:ext uri="{FF2B5EF4-FFF2-40B4-BE49-F238E27FC236}">
                  <a16:creationId xmlns:a16="http://schemas.microsoft.com/office/drawing/2014/main" id="{D3E76E38-4EF4-D096-58C7-B26891CC3DF6}"/>
                </a:ext>
              </a:extLst>
            </p:cNvPr>
            <p:cNvGrpSpPr>
              <a:grpSpLocks/>
            </p:cNvGrpSpPr>
            <p:nvPr/>
          </p:nvGrpSpPr>
          <p:grpSpPr bwMode="auto">
            <a:xfrm>
              <a:off x="2928" y="816"/>
              <a:ext cx="2400" cy="3120"/>
              <a:chOff x="2928" y="816"/>
              <a:chExt cx="2400" cy="3120"/>
            </a:xfrm>
          </p:grpSpPr>
          <p:sp>
            <p:nvSpPr>
              <p:cNvPr id="50183" name="AutoShape 11">
                <a:extLst>
                  <a:ext uri="{FF2B5EF4-FFF2-40B4-BE49-F238E27FC236}">
                    <a16:creationId xmlns:a16="http://schemas.microsoft.com/office/drawing/2014/main" id="{1F39FC04-1539-BE3C-86F1-2154AEBC76D2}"/>
                  </a:ext>
                </a:extLst>
              </p:cNvPr>
              <p:cNvSpPr>
                <a:spLocks noChangeArrowheads="1"/>
              </p:cNvSpPr>
              <p:nvPr/>
            </p:nvSpPr>
            <p:spPr bwMode="auto">
              <a:xfrm>
                <a:off x="2928" y="1008"/>
                <a:ext cx="2400" cy="2928"/>
              </a:xfrm>
              <a:prstGeom prst="roundRect">
                <a:avLst>
                  <a:gd name="adj" fmla="val 6917"/>
                </a:avLst>
              </a:prstGeom>
              <a:noFill/>
              <a:ln w="38100" algn="ctr">
                <a:solidFill>
                  <a:srgbClr val="003366"/>
                </a:solidFill>
                <a:round/>
                <a:headEnd/>
                <a:tailEnd/>
              </a:ln>
              <a:extLst>
                <a:ext uri="{909E8E84-426E-40DD-AFC4-6F175D3DCCD1}">
                  <a14:hiddenFill xmlns:a14="http://schemas.microsoft.com/office/drawing/2010/main">
                    <a:solidFill>
                      <a:srgbClr val="FFFFFF"/>
                    </a:solidFill>
                  </a14:hiddenFill>
                </a:ext>
              </a:extLst>
            </p:spPr>
            <p:txBody>
              <a:bodyPr anchor="ctr"/>
              <a:lstStyle>
                <a:lvl1pPr marL="182563" indent="-182563">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pPr>
                <a:r>
                  <a:rPr lang="zh-TW" altLang="en-US" sz="2400">
                    <a:latin typeface="標楷體" panose="03000509000000000000" pitchFamily="65" charset="-120"/>
                    <a:ea typeface="標楷體" panose="03000509000000000000" pitchFamily="65" charset="-120"/>
                    <a:cs typeface="Times New Roman" panose="02020603050405020304" pitchFamily="18" charset="0"/>
                  </a:rPr>
                  <a:t>依</a:t>
                </a:r>
                <a:r>
                  <a:rPr lang="en-US" altLang="zh-TW" sz="2400">
                    <a:latin typeface="標楷體" panose="03000509000000000000" pitchFamily="65" charset="-120"/>
                    <a:ea typeface="標楷體" panose="03000509000000000000" pitchFamily="65" charset="-120"/>
                    <a:cs typeface="Times New Roman" panose="02020603050405020304" pitchFamily="18" charset="0"/>
                  </a:rPr>
                  <a:t>98</a:t>
                </a:r>
                <a:r>
                  <a:rPr lang="zh-TW" altLang="en-US" sz="2400">
                    <a:latin typeface="標楷體" panose="03000509000000000000" pitchFamily="65" charset="-120"/>
                    <a:ea typeface="標楷體" panose="03000509000000000000" pitchFamily="65" charset="-120"/>
                    <a:cs typeface="Times New Roman" panose="02020603050405020304" pitchFamily="18" charset="0"/>
                  </a:rPr>
                  <a:t>年精算報告，其</a:t>
                </a:r>
                <a:r>
                  <a:rPr lang="en-US" altLang="zh-TW" sz="2400">
                    <a:latin typeface="標楷體" panose="03000509000000000000" pitchFamily="65" charset="-120"/>
                    <a:ea typeface="標楷體" panose="03000509000000000000" pitchFamily="65" charset="-120"/>
                    <a:cs typeface="Times New Roman" panose="02020603050405020304" pitchFamily="18" charset="0"/>
                  </a:rPr>
                  <a:t>5</a:t>
                </a:r>
                <a:r>
                  <a:rPr lang="zh-TW" altLang="en-US" sz="2400">
                    <a:latin typeface="標楷體" panose="03000509000000000000" pitchFamily="65" charset="-120"/>
                    <a:ea typeface="標楷體" panose="03000509000000000000" pitchFamily="65" charset="-120"/>
                    <a:cs typeface="Times New Roman" panose="02020603050405020304" pitchFamily="18" charset="0"/>
                  </a:rPr>
                  <a:t>年平衡費率為</a:t>
                </a:r>
                <a:r>
                  <a:rPr lang="en-US" altLang="zh-TW" sz="2400">
                    <a:latin typeface="標楷體" panose="03000509000000000000" pitchFamily="65" charset="-120"/>
                    <a:ea typeface="標楷體" panose="03000509000000000000" pitchFamily="65" charset="-120"/>
                    <a:cs typeface="Times New Roman" panose="02020603050405020304" pitchFamily="18" charset="0"/>
                  </a:rPr>
                  <a:t>5.65%</a:t>
                </a:r>
                <a:r>
                  <a:rPr lang="zh-TW" altLang="en-US" sz="2400">
                    <a:latin typeface="標楷體" panose="03000509000000000000" pitchFamily="65" charset="-120"/>
                    <a:ea typeface="標楷體" panose="03000509000000000000" pitchFamily="65" charset="-120"/>
                    <a:cs typeface="Times New Roman" panose="02020603050405020304" pitchFamily="18" charset="0"/>
                  </a:rPr>
                  <a:t>，較現行費率</a:t>
                </a:r>
                <a:r>
                  <a:rPr lang="en-US" altLang="zh-TW" sz="2400">
                    <a:latin typeface="標楷體" panose="03000509000000000000" pitchFamily="65" charset="-120"/>
                    <a:ea typeface="標楷體" panose="03000509000000000000" pitchFamily="65" charset="-120"/>
                    <a:cs typeface="Times New Roman" panose="02020603050405020304" pitchFamily="18" charset="0"/>
                  </a:rPr>
                  <a:t>4.55%</a:t>
                </a:r>
                <a:r>
                  <a:rPr lang="zh-TW" altLang="en-US" sz="2400">
                    <a:latin typeface="標楷體" panose="03000509000000000000" pitchFamily="65" charset="-120"/>
                    <a:ea typeface="標楷體" panose="03000509000000000000" pitchFamily="65" charset="-120"/>
                    <a:cs typeface="Times New Roman" panose="02020603050405020304" pitchFamily="18" charset="0"/>
                  </a:rPr>
                  <a:t>，相差幅度高達</a:t>
                </a:r>
                <a:r>
                  <a:rPr lang="en-US" altLang="zh-TW" sz="2400">
                    <a:latin typeface="標楷體" panose="03000509000000000000" pitchFamily="65" charset="-120"/>
                    <a:ea typeface="標楷體" panose="03000509000000000000" pitchFamily="65" charset="-120"/>
                    <a:cs typeface="Times New Roman" panose="02020603050405020304" pitchFamily="18" charset="0"/>
                  </a:rPr>
                  <a:t>24%</a:t>
                </a:r>
              </a:p>
              <a:p>
                <a:pPr eaLnBrk="1" hangingPunct="1">
                  <a:spcBef>
                    <a:spcPct val="0"/>
                  </a:spcBef>
                </a:pPr>
                <a:r>
                  <a:rPr kumimoji="0" lang="zh-TW" altLang="en-US" sz="2400">
                    <a:latin typeface="標楷體" panose="03000509000000000000" pitchFamily="65" charset="-120"/>
                    <a:ea typeface="標楷體" panose="03000509000000000000" pitchFamily="65" charset="-120"/>
                    <a:cs typeface="Times New Roman" panose="02020603050405020304" pitchFamily="18" charset="0"/>
                  </a:rPr>
                  <a:t>自</a:t>
                </a:r>
                <a:r>
                  <a:rPr kumimoji="0" lang="en-US" altLang="zh-TW" sz="2400">
                    <a:latin typeface="標楷體" panose="03000509000000000000" pitchFamily="65" charset="-120"/>
                    <a:ea typeface="標楷體" panose="03000509000000000000" pitchFamily="65" charset="-120"/>
                    <a:cs typeface="Times New Roman" panose="02020603050405020304" pitchFamily="18" charset="0"/>
                  </a:rPr>
                  <a:t>96</a:t>
                </a:r>
                <a:r>
                  <a:rPr kumimoji="0" lang="zh-TW" altLang="en-US" sz="2400">
                    <a:latin typeface="標楷體" panose="03000509000000000000" pitchFamily="65" charset="-120"/>
                    <a:ea typeface="標楷體" panose="03000509000000000000" pitchFamily="65" charset="-120"/>
                    <a:cs typeface="Times New Roman" panose="02020603050405020304" pitchFamily="18" charset="0"/>
                  </a:rPr>
                  <a:t>年</a:t>
                </a:r>
                <a:r>
                  <a:rPr kumimoji="0" lang="en-US" altLang="zh-TW" sz="2400">
                    <a:latin typeface="標楷體" panose="03000509000000000000" pitchFamily="65" charset="-120"/>
                    <a:ea typeface="標楷體" panose="03000509000000000000" pitchFamily="65" charset="-120"/>
                    <a:cs typeface="Times New Roman" panose="02020603050405020304" pitchFamily="18" charset="0"/>
                  </a:rPr>
                  <a:t>3</a:t>
                </a:r>
                <a:r>
                  <a:rPr kumimoji="0" lang="zh-TW" altLang="en-US" sz="2400">
                    <a:latin typeface="標楷體" panose="03000509000000000000" pitchFamily="65" charset="-120"/>
                    <a:ea typeface="標楷體" panose="03000509000000000000" pitchFamily="65" charset="-120"/>
                    <a:cs typeface="Times New Roman" panose="02020603050405020304" pitchFamily="18" charset="0"/>
                  </a:rPr>
                  <a:t>月底安全準備呈現負數</a:t>
                </a:r>
                <a:r>
                  <a:rPr lang="zh-TW" altLang="en-US" sz="2400">
                    <a:latin typeface="標楷體" panose="03000509000000000000" pitchFamily="65" charset="-120"/>
                    <a:ea typeface="標楷體" panose="03000509000000000000" pitchFamily="65" charset="-120"/>
                    <a:cs typeface="Times New Roman" panose="02020603050405020304" pitchFamily="18" charset="0"/>
                  </a:rPr>
                  <a:t>，</a:t>
                </a:r>
                <a:r>
                  <a:rPr kumimoji="0" lang="zh-TW" altLang="en-US" sz="2400">
                    <a:latin typeface="標楷體" panose="03000509000000000000" pitchFamily="65" charset="-120"/>
                    <a:ea typeface="標楷體" panose="03000509000000000000" pitchFamily="65" charset="-120"/>
                    <a:cs typeface="Times New Roman" panose="02020603050405020304" pitchFamily="18" charset="0"/>
                  </a:rPr>
                  <a:t>截至</a:t>
                </a:r>
                <a:r>
                  <a:rPr kumimoji="0" lang="en-US" altLang="zh-TW" sz="2400">
                    <a:latin typeface="標楷體" panose="03000509000000000000" pitchFamily="65" charset="-120"/>
                    <a:ea typeface="標楷體" panose="03000509000000000000" pitchFamily="65" charset="-120"/>
                    <a:cs typeface="Times New Roman" panose="02020603050405020304" pitchFamily="18" charset="0"/>
                  </a:rPr>
                  <a:t>98</a:t>
                </a:r>
                <a:r>
                  <a:rPr kumimoji="0" lang="zh-TW" altLang="en-US" sz="2400">
                    <a:latin typeface="標楷體" panose="03000509000000000000" pitchFamily="65" charset="-120"/>
                    <a:ea typeface="標楷體" panose="03000509000000000000" pitchFamily="65" charset="-120"/>
                    <a:cs typeface="Times New Roman" panose="02020603050405020304" pitchFamily="18" charset="0"/>
                  </a:rPr>
                  <a:t>年底止累計短絀達</a:t>
                </a:r>
                <a:r>
                  <a:rPr kumimoji="0" lang="en-US" altLang="zh-TW" sz="2400">
                    <a:latin typeface="標楷體" panose="03000509000000000000" pitchFamily="65" charset="-120"/>
                    <a:ea typeface="標楷體" panose="03000509000000000000" pitchFamily="65" charset="-120"/>
                    <a:cs typeface="Times New Roman" panose="02020603050405020304" pitchFamily="18" charset="0"/>
                  </a:rPr>
                  <a:t>588</a:t>
                </a:r>
                <a:r>
                  <a:rPr kumimoji="0" lang="zh-TW" altLang="en-US" sz="2400">
                    <a:latin typeface="標楷體" panose="03000509000000000000" pitchFamily="65" charset="-120"/>
                    <a:ea typeface="標楷體" panose="03000509000000000000" pitchFamily="65" charset="-120"/>
                    <a:cs typeface="Times New Roman" panose="02020603050405020304" pitchFamily="18" charset="0"/>
                  </a:rPr>
                  <a:t>億元</a:t>
                </a:r>
                <a:r>
                  <a:rPr lang="zh-TW" altLang="en-US" sz="2400">
                    <a:latin typeface="標楷體" panose="03000509000000000000" pitchFamily="65" charset="-120"/>
                    <a:ea typeface="標楷體" panose="03000509000000000000" pitchFamily="65" charset="-120"/>
                    <a:cs typeface="Times New Roman" panose="02020603050405020304" pitchFamily="18" charset="0"/>
                  </a:rPr>
                  <a:t>，</a:t>
                </a:r>
                <a:r>
                  <a:rPr kumimoji="0" lang="zh-TW" altLang="en-US" sz="2400">
                    <a:latin typeface="標楷體" panose="03000509000000000000" pitchFamily="65" charset="-120"/>
                    <a:ea typeface="標楷體" panose="03000509000000000000" pitchFamily="65" charset="-120"/>
                    <a:cs typeface="Times New Roman" panose="02020603050405020304" pitchFamily="18" charset="0"/>
                  </a:rPr>
                  <a:t>至</a:t>
                </a:r>
                <a:r>
                  <a:rPr kumimoji="0" lang="en-US" altLang="zh-TW" sz="2400">
                    <a:latin typeface="標楷體" panose="03000509000000000000" pitchFamily="65" charset="-120"/>
                    <a:ea typeface="標楷體" panose="03000509000000000000" pitchFamily="65" charset="-120"/>
                    <a:cs typeface="Times New Roman" panose="02020603050405020304" pitchFamily="18" charset="0"/>
                  </a:rPr>
                  <a:t>101</a:t>
                </a:r>
                <a:r>
                  <a:rPr kumimoji="0" lang="zh-TW" altLang="en-US" sz="2400">
                    <a:latin typeface="標楷體" panose="03000509000000000000" pitchFamily="65" charset="-120"/>
                    <a:ea typeface="標楷體" panose="03000509000000000000" pitchFamily="65" charset="-120"/>
                    <a:cs typeface="Times New Roman" panose="02020603050405020304" pitchFamily="18" charset="0"/>
                  </a:rPr>
                  <a:t>年底止高達</a:t>
                </a:r>
                <a:r>
                  <a:rPr kumimoji="0" lang="en-US" altLang="zh-TW" sz="2400">
                    <a:latin typeface="標楷體" panose="03000509000000000000" pitchFamily="65" charset="-120"/>
                    <a:ea typeface="標楷體" panose="03000509000000000000" pitchFamily="65" charset="-120"/>
                    <a:cs typeface="Times New Roman" panose="02020603050405020304" pitchFamily="18" charset="0"/>
                  </a:rPr>
                  <a:t>2,200</a:t>
                </a:r>
                <a:r>
                  <a:rPr kumimoji="0" lang="zh-TW" altLang="en-US" sz="2400">
                    <a:latin typeface="標楷體" panose="03000509000000000000" pitchFamily="65" charset="-120"/>
                    <a:ea typeface="標楷體" panose="03000509000000000000" pitchFamily="65" charset="-120"/>
                    <a:cs typeface="Times New Roman" panose="02020603050405020304" pitchFamily="18" charset="0"/>
                  </a:rPr>
                  <a:t>餘億元</a:t>
                </a:r>
              </a:p>
              <a:p>
                <a:pPr eaLnBrk="1" hangingPunct="1">
                  <a:spcBef>
                    <a:spcPct val="30000"/>
                  </a:spcBef>
                </a:pPr>
                <a:r>
                  <a:rPr lang="zh-TW" altLang="en-US" sz="2400" u="sng">
                    <a:solidFill>
                      <a:srgbClr val="FF0000"/>
                    </a:solidFill>
                    <a:latin typeface="標楷體" panose="03000509000000000000" pitchFamily="65" charset="-120"/>
                    <a:ea typeface="標楷體" panose="03000509000000000000" pitchFamily="65" charset="-120"/>
                    <a:cs typeface="Times New Roman" panose="02020603050405020304" pitchFamily="18" charset="0"/>
                  </a:rPr>
                  <a:t>早已達應調整費率之法定要件</a:t>
                </a:r>
              </a:p>
            </p:txBody>
          </p:sp>
          <p:sp>
            <p:nvSpPr>
              <p:cNvPr id="50184" name="AutoShape 12">
                <a:extLst>
                  <a:ext uri="{FF2B5EF4-FFF2-40B4-BE49-F238E27FC236}">
                    <a16:creationId xmlns:a16="http://schemas.microsoft.com/office/drawing/2014/main" id="{74372844-313C-AEB7-343F-9D9053538069}"/>
                  </a:ext>
                </a:extLst>
              </p:cNvPr>
              <p:cNvSpPr>
                <a:spLocks noChangeArrowheads="1"/>
              </p:cNvSpPr>
              <p:nvPr/>
            </p:nvSpPr>
            <p:spPr bwMode="auto">
              <a:xfrm>
                <a:off x="3264" y="816"/>
                <a:ext cx="1728" cy="384"/>
              </a:xfrm>
              <a:prstGeom prst="roundRect">
                <a:avLst>
                  <a:gd name="adj" fmla="val 16667"/>
                </a:avLst>
              </a:prstGeom>
              <a:solidFill>
                <a:srgbClr val="003366"/>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lgn="ctr" eaLnBrk="1" hangingPunct="1">
                  <a:spcBef>
                    <a:spcPct val="0"/>
                  </a:spcBef>
                  <a:buFontTx/>
                  <a:buNone/>
                </a:pPr>
                <a:r>
                  <a:rPr lang="zh-TW" altLang="en-US" sz="3800">
                    <a:solidFill>
                      <a:schemeClr val="bg1"/>
                    </a:solidFill>
                    <a:latin typeface="標楷體" panose="03000509000000000000" pitchFamily="65" charset="-120"/>
                    <a:ea typeface="標楷體" panose="03000509000000000000" pitchFamily="65" charset="-120"/>
                    <a:cs typeface="Times New Roman" panose="02020603050405020304" pitchFamily="18" charset="0"/>
                  </a:rPr>
                  <a:t>調整時機</a:t>
                </a:r>
              </a:p>
            </p:txBody>
          </p:sp>
        </p:gr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Rectangle 6">
            <a:extLst>
              <a:ext uri="{FF2B5EF4-FFF2-40B4-BE49-F238E27FC236}">
                <a16:creationId xmlns:a16="http://schemas.microsoft.com/office/drawing/2014/main" id="{5493B461-872F-4BCB-28FD-0568A2C08115}"/>
              </a:ext>
            </a:extLst>
          </p:cNvPr>
          <p:cNvSpPr>
            <a:spLocks noGrp="1" noChangeArrowheads="1"/>
          </p:cNvSpPr>
          <p:nvPr>
            <p:ph type="sldNum" sz="quarter" idx="12"/>
          </p:nvPr>
        </p:nvSpPr>
        <p:spPr>
          <a:xfrm>
            <a:off x="6661150" y="636270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A95F6EBB-FD6A-4FC7-B27A-D1739333E780}" type="slidenum">
              <a:rPr lang="en-US" altLang="zh-TW" sz="1400">
                <a:ea typeface="新細明體" panose="02020500000000000000" pitchFamily="18" charset="-120"/>
              </a:rPr>
              <a:pPr>
                <a:spcBef>
                  <a:spcPct val="0"/>
                </a:spcBef>
                <a:buFontTx/>
                <a:buNone/>
              </a:pPr>
              <a:t>28</a:t>
            </a:fld>
            <a:endParaRPr lang="en-US" altLang="zh-TW" sz="1400">
              <a:ea typeface="新細明體" panose="02020500000000000000" pitchFamily="18" charset="-120"/>
            </a:endParaRPr>
          </a:p>
        </p:txBody>
      </p:sp>
      <p:sp>
        <p:nvSpPr>
          <p:cNvPr id="52227" name="Rectangle 10">
            <a:extLst>
              <a:ext uri="{FF2B5EF4-FFF2-40B4-BE49-F238E27FC236}">
                <a16:creationId xmlns:a16="http://schemas.microsoft.com/office/drawing/2014/main" id="{05FDD259-2E22-98BA-DEEF-972B490D5C9C}"/>
              </a:ext>
            </a:extLst>
          </p:cNvPr>
          <p:cNvSpPr>
            <a:spLocks noGrp="1" noChangeArrowheads="1"/>
          </p:cNvSpPr>
          <p:nvPr>
            <p:ph type="title" idx="4294967295"/>
          </p:nvPr>
        </p:nvSpPr>
        <p:spPr>
          <a:xfrm>
            <a:off x="654050" y="720725"/>
            <a:ext cx="8229600" cy="796925"/>
          </a:xfrm>
        </p:spPr>
        <p:txBody>
          <a:bodyPr/>
          <a:lstStyle/>
          <a:p>
            <a:pPr eaLnBrk="1" hangingPunct="1"/>
            <a:r>
              <a:rPr lang="zh-TW" altLang="en-US">
                <a:latin typeface="標楷體" panose="03000509000000000000" pitchFamily="65" charset="-120"/>
                <a:ea typeface="標楷體" panose="03000509000000000000" pitchFamily="65" charset="-120"/>
                <a:cs typeface="Times New Roman" panose="02020603050405020304" pitchFamily="18" charset="0"/>
              </a:rPr>
              <a:t>民調意見</a:t>
            </a:r>
            <a:r>
              <a:rPr lang="zh-TW" altLang="en-US" sz="2800">
                <a:latin typeface="標楷體" panose="03000509000000000000" pitchFamily="65" charset="-120"/>
                <a:ea typeface="標楷體" panose="03000509000000000000" pitchFamily="65" charset="-120"/>
                <a:cs typeface="Times New Roman" panose="02020603050405020304" pitchFamily="18" charset="0"/>
              </a:rPr>
              <a:t>（民國</a:t>
            </a:r>
            <a:r>
              <a:rPr lang="en-US" altLang="zh-TW" sz="2800">
                <a:latin typeface="標楷體" panose="03000509000000000000" pitchFamily="65" charset="-120"/>
                <a:ea typeface="標楷體" panose="03000509000000000000" pitchFamily="65" charset="-120"/>
                <a:cs typeface="Times New Roman" panose="02020603050405020304" pitchFamily="18" charset="0"/>
              </a:rPr>
              <a:t>98</a:t>
            </a:r>
            <a:r>
              <a:rPr lang="zh-TW" altLang="en-US" sz="2800">
                <a:latin typeface="標楷體" panose="03000509000000000000" pitchFamily="65" charset="-120"/>
                <a:ea typeface="標楷體" panose="03000509000000000000" pitchFamily="65" charset="-120"/>
                <a:cs typeface="Times New Roman" panose="02020603050405020304" pitchFamily="18" charset="0"/>
              </a:rPr>
              <a:t>年</a:t>
            </a:r>
            <a:r>
              <a:rPr lang="en-US" altLang="zh-TW" sz="2800">
                <a:latin typeface="標楷體" panose="03000509000000000000" pitchFamily="65" charset="-120"/>
                <a:ea typeface="標楷體" panose="03000509000000000000" pitchFamily="65" charset="-120"/>
                <a:cs typeface="Times New Roman" panose="02020603050405020304" pitchFamily="18" charset="0"/>
              </a:rPr>
              <a:t>12</a:t>
            </a:r>
            <a:r>
              <a:rPr lang="zh-TW" altLang="en-US" sz="2800">
                <a:latin typeface="標楷體" panose="03000509000000000000" pitchFamily="65" charset="-120"/>
                <a:ea typeface="標楷體" panose="03000509000000000000" pitchFamily="65" charset="-120"/>
                <a:cs typeface="Times New Roman" panose="02020603050405020304" pitchFamily="18" charset="0"/>
              </a:rPr>
              <a:t>月）</a:t>
            </a:r>
          </a:p>
        </p:txBody>
      </p:sp>
      <p:sp>
        <p:nvSpPr>
          <p:cNvPr id="52228" name="Rectangle 11">
            <a:extLst>
              <a:ext uri="{FF2B5EF4-FFF2-40B4-BE49-F238E27FC236}">
                <a16:creationId xmlns:a16="http://schemas.microsoft.com/office/drawing/2014/main" id="{69B75495-1AA9-9960-2D51-301D76A7C346}"/>
              </a:ext>
            </a:extLst>
          </p:cNvPr>
          <p:cNvSpPr>
            <a:spLocks noGrp="1" noChangeArrowheads="1"/>
          </p:cNvSpPr>
          <p:nvPr>
            <p:ph type="body" idx="4294967295"/>
          </p:nvPr>
        </p:nvSpPr>
        <p:spPr>
          <a:xfrm>
            <a:off x="457200" y="1597025"/>
            <a:ext cx="8229600" cy="4143375"/>
          </a:xfrm>
        </p:spPr>
        <p:txBody>
          <a:bodyPr/>
          <a:lstStyle/>
          <a:p>
            <a:pPr marL="320675" indent="-320675" algn="just" eaLnBrk="1" hangingPunct="1">
              <a:lnSpc>
                <a:spcPts val="3838"/>
              </a:lnSpc>
              <a:spcBef>
                <a:spcPts val="1800"/>
              </a:spcBef>
              <a:spcAft>
                <a:spcPts val="600"/>
              </a:spcAft>
              <a:buFont typeface="Wingdings" panose="05000000000000000000" pitchFamily="2" charset="2"/>
              <a:buChar char="Ø"/>
            </a:pPr>
            <a:r>
              <a:rPr lang="zh-TW" altLang="en-US"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超過</a:t>
            </a:r>
            <a:r>
              <a:rPr lang="zh-TW" altLang="en-US" b="1">
                <a:solidFill>
                  <a:srgbClr val="FF0000"/>
                </a:solidFill>
                <a:latin typeface="標楷體" panose="03000509000000000000" pitchFamily="65" charset="-120"/>
                <a:ea typeface="標楷體" panose="03000509000000000000" pitchFamily="65" charset="-120"/>
                <a:cs typeface="Times New Roman" panose="02020603050405020304" pitchFamily="18" charset="0"/>
              </a:rPr>
              <a:t>六成</a:t>
            </a:r>
            <a:r>
              <a:rPr lang="zh-TW" altLang="en-US"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的民眾同意應調高健保費率讓有錢的人多付一些錢來幫助其他民眾</a:t>
            </a:r>
            <a:endParaRPr lang="en-US" altLang="zh-TW" b="1">
              <a:solidFill>
                <a:srgbClr val="333399"/>
              </a:solidFill>
              <a:latin typeface="標楷體" panose="03000509000000000000" pitchFamily="65" charset="-120"/>
              <a:ea typeface="標楷體" panose="03000509000000000000" pitchFamily="65" charset="-120"/>
              <a:cs typeface="Times New Roman" panose="02020603050405020304" pitchFamily="18" charset="0"/>
            </a:endParaRPr>
          </a:p>
          <a:p>
            <a:pPr marL="320675" indent="-320675" algn="just" eaLnBrk="1" hangingPunct="1">
              <a:lnSpc>
                <a:spcPts val="3838"/>
              </a:lnSpc>
              <a:spcBef>
                <a:spcPts val="1800"/>
              </a:spcBef>
              <a:spcAft>
                <a:spcPts val="600"/>
              </a:spcAft>
              <a:buFont typeface="Wingdings" panose="05000000000000000000" pitchFamily="2" charset="2"/>
              <a:buChar char="Ø"/>
            </a:pPr>
            <a:r>
              <a:rPr lang="zh-TW" altLang="en-US" b="1">
                <a:solidFill>
                  <a:srgbClr val="FF0000"/>
                </a:solidFill>
                <a:latin typeface="標楷體" panose="03000509000000000000" pitchFamily="65" charset="-120"/>
                <a:ea typeface="標楷體" panose="03000509000000000000" pitchFamily="65" charset="-120"/>
                <a:cs typeface="Times New Roman" panose="02020603050405020304" pitchFamily="18" charset="0"/>
              </a:rPr>
              <a:t>半數以上</a:t>
            </a:r>
            <a:r>
              <a:rPr lang="zh-TW" altLang="en-US"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的民眾同意月收入</a:t>
            </a:r>
            <a:r>
              <a:rPr lang="en-US" altLang="zh-TW"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3</a:t>
            </a:r>
            <a:r>
              <a:rPr lang="zh-TW" altLang="en-US"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到</a:t>
            </a:r>
            <a:r>
              <a:rPr lang="en-US" altLang="zh-TW"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4</a:t>
            </a:r>
            <a:r>
              <a:rPr lang="zh-TW" altLang="en-US"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萬的人，每個月只要多繳</a:t>
            </a:r>
            <a:r>
              <a:rPr lang="en-US" altLang="zh-TW"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1</a:t>
            </a:r>
            <a:r>
              <a:rPr lang="zh-TW" altLang="en-US"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個便當的錢</a:t>
            </a:r>
            <a:r>
              <a:rPr lang="en-US" altLang="zh-TW"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約</a:t>
            </a:r>
            <a:r>
              <a:rPr lang="en-US" altLang="zh-TW" b="1">
                <a:solidFill>
                  <a:srgbClr val="FF0000"/>
                </a:solidFill>
                <a:latin typeface="標楷體" panose="03000509000000000000" pitchFamily="65" charset="-120"/>
                <a:ea typeface="標楷體" panose="03000509000000000000" pitchFamily="65" charset="-120"/>
                <a:cs typeface="Times New Roman" panose="02020603050405020304" pitchFamily="18" charset="0"/>
              </a:rPr>
              <a:t>60</a:t>
            </a:r>
            <a:r>
              <a:rPr lang="zh-TW" altLang="en-US" b="1">
                <a:solidFill>
                  <a:srgbClr val="FF0000"/>
                </a:solidFill>
                <a:latin typeface="標楷體" panose="03000509000000000000" pitchFamily="65" charset="-120"/>
                <a:ea typeface="標楷體" panose="03000509000000000000" pitchFamily="65" charset="-120"/>
                <a:cs typeface="Times New Roman" panose="02020603050405020304" pitchFamily="18" charset="0"/>
              </a:rPr>
              <a:t>至</a:t>
            </a:r>
            <a:r>
              <a:rPr lang="en-US" altLang="zh-TW" b="1">
                <a:solidFill>
                  <a:srgbClr val="FF0000"/>
                </a:solidFill>
                <a:latin typeface="標楷體" panose="03000509000000000000" pitchFamily="65" charset="-120"/>
                <a:ea typeface="標楷體" panose="03000509000000000000" pitchFamily="65" charset="-120"/>
                <a:cs typeface="Times New Roman" panose="02020603050405020304" pitchFamily="18" charset="0"/>
              </a:rPr>
              <a:t>70</a:t>
            </a:r>
            <a:r>
              <a:rPr lang="zh-TW" altLang="en-US" b="1">
                <a:solidFill>
                  <a:srgbClr val="FF0000"/>
                </a:solidFill>
                <a:latin typeface="標楷體" panose="03000509000000000000" pitchFamily="65" charset="-120"/>
                <a:ea typeface="標楷體" panose="03000509000000000000" pitchFamily="65" charset="-120"/>
                <a:cs typeface="Times New Roman" panose="02020603050405020304" pitchFamily="18" charset="0"/>
              </a:rPr>
              <a:t>元</a:t>
            </a:r>
            <a:r>
              <a:rPr lang="en-US" altLang="zh-TW"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，就可以讓健保繼續經營下去</a:t>
            </a:r>
            <a:endParaRPr lang="en-US" altLang="zh-TW" b="1">
              <a:solidFill>
                <a:srgbClr val="333399"/>
              </a:solidFill>
              <a:latin typeface="標楷體" panose="03000509000000000000" pitchFamily="65" charset="-120"/>
              <a:ea typeface="標楷體" panose="03000509000000000000" pitchFamily="65" charset="-120"/>
              <a:cs typeface="Times New Roman" panose="02020603050405020304" pitchFamily="18" charset="0"/>
            </a:endParaRPr>
          </a:p>
          <a:p>
            <a:pPr marL="320675" indent="-320675" algn="just" eaLnBrk="1" hangingPunct="1">
              <a:lnSpc>
                <a:spcPts val="3838"/>
              </a:lnSpc>
              <a:spcBef>
                <a:spcPts val="1800"/>
              </a:spcBef>
              <a:spcAft>
                <a:spcPts val="600"/>
              </a:spcAft>
              <a:buFont typeface="Wingdings" panose="05000000000000000000" pitchFamily="2" charset="2"/>
              <a:buChar char="Ø"/>
            </a:pPr>
            <a:r>
              <a:rPr lang="en-US" altLang="zh-TW" b="1">
                <a:solidFill>
                  <a:srgbClr val="FF0000"/>
                </a:solidFill>
                <a:latin typeface="標楷體" panose="03000509000000000000" pitchFamily="65" charset="-120"/>
                <a:ea typeface="標楷體" panose="03000509000000000000" pitchFamily="65" charset="-120"/>
                <a:cs typeface="Times New Roman" panose="02020603050405020304" pitchFamily="18" charset="0"/>
              </a:rPr>
              <a:t>75%</a:t>
            </a:r>
            <a:r>
              <a:rPr lang="zh-TW" altLang="en-US" b="1">
                <a:solidFill>
                  <a:srgbClr val="FF0000"/>
                </a:solidFill>
                <a:latin typeface="標楷體" panose="03000509000000000000" pitchFamily="65" charset="-120"/>
                <a:ea typeface="標楷體" panose="03000509000000000000" pitchFamily="65" charset="-120"/>
                <a:cs typeface="Times New Roman" panose="02020603050405020304" pitchFamily="18" charset="0"/>
              </a:rPr>
              <a:t>以上</a:t>
            </a:r>
            <a:r>
              <a:rPr lang="zh-TW" altLang="en-US" b="1">
                <a:solidFill>
                  <a:srgbClr val="333399"/>
                </a:solidFill>
                <a:latin typeface="標楷體" panose="03000509000000000000" pitchFamily="65" charset="-120"/>
                <a:ea typeface="標楷體" panose="03000509000000000000" pitchFamily="65" charset="-120"/>
                <a:cs typeface="Times New Roman" panose="02020603050405020304" pitchFamily="18" charset="0"/>
              </a:rPr>
              <a:t>的人同意「健保對比較沒錢和生重病的人，幫助最大」</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4" name="Rectangle 6">
            <a:extLst>
              <a:ext uri="{FF2B5EF4-FFF2-40B4-BE49-F238E27FC236}">
                <a16:creationId xmlns:a16="http://schemas.microsoft.com/office/drawing/2014/main" id="{C5C89FEB-1163-34DB-5F97-1E731614BAEF}"/>
              </a:ext>
            </a:extLst>
          </p:cNvPr>
          <p:cNvSpPr>
            <a:spLocks noGrp="1" noChangeArrowheads="1"/>
          </p:cNvSpPr>
          <p:nvPr>
            <p:ph type="sldNum" sz="quarter" idx="12"/>
          </p:nvPr>
        </p:nvSpPr>
        <p:spPr>
          <a:xfrm>
            <a:off x="675005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9BFFA53D-3B9F-44A0-8645-2BB3248AAD28}" type="slidenum">
              <a:rPr lang="en-US" altLang="zh-TW" sz="1400">
                <a:ea typeface="新細明體" panose="02020500000000000000" pitchFamily="18" charset="-120"/>
              </a:rPr>
              <a:pPr>
                <a:spcBef>
                  <a:spcPct val="0"/>
                </a:spcBef>
                <a:buFontTx/>
                <a:buNone/>
              </a:pPr>
              <a:t>29</a:t>
            </a:fld>
            <a:endParaRPr lang="en-US" altLang="zh-TW" sz="1400">
              <a:ea typeface="新細明體" panose="02020500000000000000" pitchFamily="18" charset="-120"/>
            </a:endParaRPr>
          </a:p>
        </p:txBody>
      </p:sp>
      <p:sp>
        <p:nvSpPr>
          <p:cNvPr id="28674" name="Rectangle 10">
            <a:extLst>
              <a:ext uri="{FF2B5EF4-FFF2-40B4-BE49-F238E27FC236}">
                <a16:creationId xmlns:a16="http://schemas.microsoft.com/office/drawing/2014/main" id="{8E529F42-4BCE-BDBA-5BCE-C9DAE4655678}"/>
              </a:ext>
            </a:extLst>
          </p:cNvPr>
          <p:cNvSpPr>
            <a:spLocks noGrp="1" noChangeArrowheads="1"/>
          </p:cNvSpPr>
          <p:nvPr>
            <p:ph type="title" idx="4294967295"/>
          </p:nvPr>
        </p:nvSpPr>
        <p:spPr>
          <a:xfrm>
            <a:off x="298450" y="628650"/>
            <a:ext cx="8229600" cy="844550"/>
          </a:xfrm>
        </p:spPr>
        <p:txBody>
          <a:bodyPr/>
          <a:lstStyle/>
          <a:p>
            <a:pPr eaLnBrk="1" hangingPunct="1">
              <a:defRPr/>
            </a:pPr>
            <a:r>
              <a:rPr lang="zh-TW" altLang="en-US" sz="4000" dirty="0">
                <a:effectLst>
                  <a:outerShdw blurRad="38100" dist="38100" dir="2700000" algn="tl">
                    <a:srgbClr val="C0C0C0"/>
                  </a:outerShdw>
                </a:effectLst>
                <a:latin typeface="標楷體" pitchFamily="65" charset="-120"/>
                <a:ea typeface="標楷體" pitchFamily="65" charset="-120"/>
                <a:cs typeface="Times New Roman" pitchFamily="18" charset="0"/>
              </a:rPr>
              <a:t>費率調整方案的目標</a:t>
            </a:r>
          </a:p>
        </p:txBody>
      </p:sp>
      <p:sp>
        <p:nvSpPr>
          <p:cNvPr id="54276" name="Rectangle 11">
            <a:extLst>
              <a:ext uri="{FF2B5EF4-FFF2-40B4-BE49-F238E27FC236}">
                <a16:creationId xmlns:a16="http://schemas.microsoft.com/office/drawing/2014/main" id="{D81CA4A2-C6C5-6E5E-DEC2-1495FB36E9EA}"/>
              </a:ext>
            </a:extLst>
          </p:cNvPr>
          <p:cNvSpPr>
            <a:spLocks noGrp="1" noChangeArrowheads="1"/>
          </p:cNvSpPr>
          <p:nvPr>
            <p:ph type="body" idx="4294967295"/>
          </p:nvPr>
        </p:nvSpPr>
        <p:spPr>
          <a:xfrm>
            <a:off x="438150" y="1562100"/>
            <a:ext cx="8134350" cy="4756150"/>
          </a:xfrm>
        </p:spPr>
        <p:txBody>
          <a:bodyPr/>
          <a:lstStyle/>
          <a:p>
            <a:pPr marL="611188" indent="-719138" algn="just" eaLnBrk="1" hangingPunct="1">
              <a:spcAft>
                <a:spcPts val="800"/>
              </a:spcAft>
              <a:buFontTx/>
              <a:buNone/>
            </a:pP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一、</a:t>
            </a:r>
            <a:r>
              <a:rPr lang="zh-TW" altLang="en-US" sz="2400" b="1">
                <a:solidFill>
                  <a:srgbClr val="C00000"/>
                </a:solidFill>
                <a:latin typeface="標楷體" panose="03000509000000000000" pitchFamily="65" charset="-120"/>
                <a:ea typeface="標楷體" panose="03000509000000000000" pitchFamily="65" charset="-120"/>
                <a:cs typeface="Times New Roman" panose="02020603050405020304" pitchFamily="18" charset="0"/>
              </a:rPr>
              <a:t>避免財務缺口繼續擴大</a:t>
            </a: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：目前財務缺口需要向銀行融資達平均已達</a:t>
            </a:r>
            <a:r>
              <a:rPr lang="en-US" altLang="zh-TW"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1300</a:t>
            </a: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億元，若不在</a:t>
            </a:r>
            <a:r>
              <a:rPr lang="en-US" altLang="zh-TW"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4</a:t>
            </a: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1</a:t>
            </a: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日實施調整方案，預估今年利息將支出</a:t>
            </a:r>
            <a:r>
              <a:rPr lang="en-US" altLang="zh-TW"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18</a:t>
            </a: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億元，年底財務缺口將超達</a:t>
            </a:r>
            <a:r>
              <a:rPr lang="en-US" altLang="zh-TW"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1015</a:t>
            </a: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億元。</a:t>
            </a:r>
          </a:p>
          <a:p>
            <a:pPr marL="611188" indent="-719138" algn="just" eaLnBrk="1" hangingPunct="1">
              <a:spcAft>
                <a:spcPts val="800"/>
              </a:spcAft>
              <a:buFontTx/>
              <a:buNone/>
            </a:pP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二、</a:t>
            </a:r>
            <a:r>
              <a:rPr lang="zh-TW" altLang="en-US" sz="2400" b="1">
                <a:solidFill>
                  <a:srgbClr val="C00000"/>
                </a:solidFill>
                <a:latin typeface="標楷體" panose="03000509000000000000" pitchFamily="65" charset="-120"/>
                <a:ea typeface="標楷體" panose="03000509000000000000" pitchFamily="65" charset="-120"/>
                <a:cs typeface="Times New Roman" panose="02020603050405020304" pitchFamily="18" charset="0"/>
              </a:rPr>
              <a:t>建立保險財務責任制</a:t>
            </a: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：不論採「量入為出」或「量出為入」，必須建立收支連動機制，健保總額協商的成長率，即應轉換為費率之成長。理想狀態應採</a:t>
            </a:r>
            <a:r>
              <a:rPr lang="en-US" altLang="zh-TW"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5</a:t>
            </a: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年平衡費率，至少應達到當年平衡。</a:t>
            </a:r>
            <a:r>
              <a:rPr lang="en-US" altLang="zh-TW"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費協會、監理會合併</a:t>
            </a:r>
            <a:r>
              <a:rPr lang="en-US" altLang="zh-TW"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a:t>
            </a:r>
          </a:p>
          <a:p>
            <a:pPr marL="611188" indent="-719138" algn="just" eaLnBrk="1" hangingPunct="1">
              <a:spcAft>
                <a:spcPts val="800"/>
              </a:spcAft>
              <a:buFontTx/>
              <a:buNone/>
            </a:pP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三、</a:t>
            </a:r>
            <a:r>
              <a:rPr lang="zh-TW" altLang="en-US" sz="2400" b="1">
                <a:solidFill>
                  <a:srgbClr val="C00000"/>
                </a:solidFill>
                <a:latin typeface="標楷體" panose="03000509000000000000" pitchFamily="65" charset="-120"/>
                <a:ea typeface="標楷體" panose="03000509000000000000" pitchFamily="65" charset="-120"/>
                <a:cs typeface="Times New Roman" panose="02020603050405020304" pitchFamily="18" charset="0"/>
              </a:rPr>
              <a:t>政府可補弱勢民眾保費，但不應彌補保險財務的缺口。</a:t>
            </a:r>
            <a:r>
              <a:rPr lang="zh-TW" altLang="en-US" sz="24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為與二代修法接軌，乃建議以二年平衡費率為調整基礎。</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322" name="Rectangle 6">
            <a:extLst>
              <a:ext uri="{FF2B5EF4-FFF2-40B4-BE49-F238E27FC236}">
                <a16:creationId xmlns:a16="http://schemas.microsoft.com/office/drawing/2014/main" id="{5F3C0DD7-6D6B-8B9D-4401-DF2B9E4538E8}"/>
              </a:ext>
            </a:extLst>
          </p:cNvPr>
          <p:cNvSpPr>
            <a:spLocks noGrp="1" noChangeArrowheads="1"/>
          </p:cNvSpPr>
          <p:nvPr>
            <p:ph type="sldNum" sz="quarter" idx="12"/>
          </p:nvPr>
        </p:nvSpPr>
        <p:spPr>
          <a:xfrm>
            <a:off x="670560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85F63470-6E19-4F50-BE05-1A38CBAC9972}" type="slidenum">
              <a:rPr lang="en-US" altLang="zh-TW" sz="1400">
                <a:ea typeface="新細明體" panose="02020500000000000000" pitchFamily="18" charset="-120"/>
              </a:rPr>
              <a:pPr>
                <a:spcBef>
                  <a:spcPct val="0"/>
                </a:spcBef>
                <a:buFontTx/>
                <a:buNone/>
              </a:pPr>
              <a:t>30</a:t>
            </a:fld>
            <a:endParaRPr lang="en-US" altLang="zh-TW" sz="1400">
              <a:ea typeface="新細明體" panose="02020500000000000000" pitchFamily="18" charset="-120"/>
            </a:endParaRPr>
          </a:p>
        </p:txBody>
      </p:sp>
      <p:sp>
        <p:nvSpPr>
          <p:cNvPr id="56323" name="Rectangle 2">
            <a:extLst>
              <a:ext uri="{FF2B5EF4-FFF2-40B4-BE49-F238E27FC236}">
                <a16:creationId xmlns:a16="http://schemas.microsoft.com/office/drawing/2014/main" id="{785CB41C-44A2-B8FE-A799-E3CBE135DA39}"/>
              </a:ext>
            </a:extLst>
          </p:cNvPr>
          <p:cNvSpPr>
            <a:spLocks noGrp="1" noChangeArrowheads="1"/>
          </p:cNvSpPr>
          <p:nvPr>
            <p:ph type="title"/>
          </p:nvPr>
        </p:nvSpPr>
        <p:spPr>
          <a:xfrm>
            <a:off x="482600" y="403225"/>
            <a:ext cx="8229600" cy="1425575"/>
          </a:xfrm>
        </p:spPr>
        <p:txBody>
          <a:bodyPr/>
          <a:lstStyle/>
          <a:p>
            <a:r>
              <a:rPr lang="zh-TW" altLang="en-US" sz="4000">
                <a:latin typeface="標楷體" panose="03000509000000000000" pitchFamily="65" charset="-120"/>
                <a:ea typeface="標楷體" panose="03000509000000000000" pitchFamily="65" charset="-120"/>
              </a:rPr>
              <a:t>政府長期承擔健保財務缺口的隱憂</a:t>
            </a:r>
          </a:p>
        </p:txBody>
      </p:sp>
      <p:sp>
        <p:nvSpPr>
          <p:cNvPr id="56324" name="Rectangle 3">
            <a:extLst>
              <a:ext uri="{FF2B5EF4-FFF2-40B4-BE49-F238E27FC236}">
                <a16:creationId xmlns:a16="http://schemas.microsoft.com/office/drawing/2014/main" id="{E447AEDC-E930-25F3-A98D-B3E8C9DD6B2F}"/>
              </a:ext>
            </a:extLst>
          </p:cNvPr>
          <p:cNvSpPr>
            <a:spLocks noGrp="1" noChangeArrowheads="1"/>
          </p:cNvSpPr>
          <p:nvPr>
            <p:ph type="body" idx="1"/>
          </p:nvPr>
        </p:nvSpPr>
        <p:spPr>
          <a:xfrm>
            <a:off x="285750" y="1725613"/>
            <a:ext cx="8731250" cy="4281487"/>
          </a:xfrm>
        </p:spPr>
        <p:txBody>
          <a:bodyPr/>
          <a:lstStyle/>
          <a:p>
            <a:r>
              <a:rPr lang="zh-TW" altLang="en-US" sz="2400" b="1">
                <a:latin typeface="標楷體" panose="03000509000000000000" pitchFamily="65" charset="-120"/>
                <a:ea typeface="標楷體" panose="03000509000000000000" pitchFamily="65" charset="-120"/>
              </a:rPr>
              <a:t>隱藏之危機</a:t>
            </a:r>
          </a:p>
          <a:p>
            <a:pPr lvl="1"/>
            <a:r>
              <a:rPr lang="zh-TW" altLang="en-US" sz="2400" b="1">
                <a:latin typeface="標楷體" panose="03000509000000000000" pitchFamily="65" charset="-120"/>
                <a:ea typeface="標楷體" panose="03000509000000000000" pitchFamily="65" charset="-120"/>
              </a:rPr>
              <a:t>政府稅收不足，賦稅負擔率偏低，舉債因應將債留子孫。</a:t>
            </a:r>
          </a:p>
          <a:p>
            <a:pPr lvl="1"/>
            <a:r>
              <a:rPr lang="zh-TW" altLang="en-US" sz="2400" b="1">
                <a:latin typeface="標楷體" panose="03000509000000000000" pitchFamily="65" charset="-120"/>
                <a:ea typeface="標楷體" panose="03000509000000000000" pitchFamily="65" charset="-120"/>
              </a:rPr>
              <a:t>長期補貼，排擠其他資本支出，影響經濟成長。</a:t>
            </a:r>
          </a:p>
          <a:p>
            <a:pPr lvl="1"/>
            <a:r>
              <a:rPr lang="zh-TW" altLang="en-US" sz="2400" b="1">
                <a:latin typeface="標楷體" panose="03000509000000000000" pitchFamily="65" charset="-120"/>
                <a:ea typeface="標楷體" panose="03000509000000000000" pitchFamily="65" charset="-120"/>
              </a:rPr>
              <a:t>以稅收為主之國民健康服務，往往受制於經費，無法促進醫療產業發展，對國民健康反而不利。</a:t>
            </a:r>
          </a:p>
          <a:p>
            <a:pPr lvl="1">
              <a:buFontTx/>
              <a:buNone/>
            </a:pPr>
            <a:endParaRPr lang="zh-TW" altLang="en-US" sz="2400" b="1">
              <a:latin typeface="標楷體" panose="03000509000000000000" pitchFamily="65" charset="-120"/>
              <a:ea typeface="標楷體" panose="03000509000000000000" pitchFamily="65" charset="-120"/>
            </a:endParaRPr>
          </a:p>
          <a:p>
            <a:r>
              <a:rPr lang="zh-TW" altLang="en-US" sz="2400" b="1">
                <a:latin typeface="標楷體" panose="03000509000000000000" pitchFamily="65" charset="-120"/>
                <a:ea typeface="標楷體" panose="03000509000000000000" pitchFamily="65" charset="-120"/>
              </a:rPr>
              <a:t>健保協商機制失靈</a:t>
            </a:r>
          </a:p>
          <a:p>
            <a:pPr lvl="1"/>
            <a:r>
              <a:rPr lang="zh-TW" altLang="en-US" sz="2400" b="1">
                <a:latin typeface="標楷體" panose="03000509000000000000" pitchFamily="65" charset="-120"/>
                <a:ea typeface="標楷體" panose="03000509000000000000" pitchFamily="65" charset="-120"/>
              </a:rPr>
              <a:t>健保已實施總額預算，使醫療費用成長率遠低於多數國家，為控制醫療費用成長之重要機制。若形成由政府承擔缺口之慣例，將使協商機制喪失控制費用的功能。</a:t>
            </a:r>
            <a:endParaRPr lang="zh-TW" altLang="en-US" sz="1800" b="1">
              <a:latin typeface="標楷體" panose="03000509000000000000" pitchFamily="65" charset="-120"/>
              <a:ea typeface="標楷體" panose="03000509000000000000" pitchFamily="65" charset="-120"/>
            </a:endParaRPr>
          </a:p>
          <a:p>
            <a:endParaRPr lang="zh-TW" altLang="en-US" b="1"/>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3C3B82C0-8B13-DCE4-E93E-C2D151E8CAE8}"/>
              </a:ext>
            </a:extLst>
          </p:cNvPr>
          <p:cNvSpPr>
            <a:spLocks noGrp="1" noChangeArrowheads="1"/>
          </p:cNvSpPr>
          <p:nvPr>
            <p:ph type="title" idx="4294967295"/>
          </p:nvPr>
        </p:nvSpPr>
        <p:spPr>
          <a:xfrm>
            <a:off x="457200" y="514350"/>
            <a:ext cx="8229600" cy="979488"/>
          </a:xfrm>
        </p:spPr>
        <p:txBody>
          <a:bodyPr/>
          <a:lstStyle/>
          <a:p>
            <a:pPr eaLnBrk="1" hangingPunct="1"/>
            <a:r>
              <a:rPr lang="zh-TW" altLang="en-US" sz="3600">
                <a:latin typeface="標楷體" panose="03000509000000000000" pitchFamily="65" charset="-120"/>
                <a:ea typeface="標楷體" panose="03000509000000000000" pitchFamily="65" charset="-120"/>
                <a:cs typeface="Times New Roman" panose="02020603050405020304" pitchFamily="18" charset="0"/>
              </a:rPr>
              <a:t>費率調整建議方案</a:t>
            </a:r>
            <a:r>
              <a:rPr lang="en-US" altLang="zh-TW" sz="3600">
                <a:latin typeface="標楷體" panose="03000509000000000000" pitchFamily="65" charset="-120"/>
                <a:ea typeface="標楷體" panose="03000509000000000000" pitchFamily="65" charset="-120"/>
                <a:cs typeface="Times New Roman" panose="02020603050405020304" pitchFamily="18" charset="0"/>
              </a:rPr>
              <a:t>:</a:t>
            </a:r>
            <a:r>
              <a:rPr lang="zh-TW" altLang="en-US" sz="3600">
                <a:latin typeface="標楷體" panose="03000509000000000000" pitchFamily="65" charset="-120"/>
                <a:ea typeface="標楷體" panose="03000509000000000000" pitchFamily="65" charset="-120"/>
                <a:cs typeface="Times New Roman" panose="02020603050405020304" pitchFamily="18" charset="0"/>
              </a:rPr>
              <a:t>單一費率差別補助</a:t>
            </a:r>
            <a:endParaRPr lang="en-US" altLang="zh-TW" sz="3600">
              <a:latin typeface="標楷體" panose="03000509000000000000" pitchFamily="65" charset="-120"/>
              <a:ea typeface="標楷體" panose="03000509000000000000" pitchFamily="65" charset="-120"/>
              <a:cs typeface="Times New Roman" panose="02020603050405020304" pitchFamily="18" charset="0"/>
            </a:endParaRPr>
          </a:p>
        </p:txBody>
      </p:sp>
      <p:sp>
        <p:nvSpPr>
          <p:cNvPr id="57347" name="Rectangle 3">
            <a:extLst>
              <a:ext uri="{FF2B5EF4-FFF2-40B4-BE49-F238E27FC236}">
                <a16:creationId xmlns:a16="http://schemas.microsoft.com/office/drawing/2014/main" id="{F25FF3AF-6B5A-9464-8998-BC4147250252}"/>
              </a:ext>
            </a:extLst>
          </p:cNvPr>
          <p:cNvSpPr>
            <a:spLocks noGrp="1" noChangeArrowheads="1"/>
          </p:cNvSpPr>
          <p:nvPr>
            <p:ph type="body" idx="4294967295"/>
          </p:nvPr>
        </p:nvSpPr>
        <p:spPr>
          <a:xfrm>
            <a:off x="574675" y="1295400"/>
            <a:ext cx="8086725" cy="5214938"/>
          </a:xfrm>
        </p:spPr>
        <p:txBody>
          <a:bodyPr/>
          <a:lstStyle/>
          <a:p>
            <a:pPr marL="342900" lvl="1" indent="-342900" algn="just" eaLnBrk="1" hangingPunct="1">
              <a:spcBef>
                <a:spcPts val="600"/>
              </a:spcBef>
              <a:buFont typeface="Wingdings" panose="05000000000000000000" pitchFamily="2" charset="2"/>
              <a:buChar char="n"/>
            </a:pPr>
            <a:r>
              <a:rPr lang="zh-TW" altLang="en-US" sz="2300">
                <a:solidFill>
                  <a:srgbClr val="333399"/>
                </a:solidFill>
                <a:latin typeface="標楷體" panose="03000509000000000000" pitchFamily="65" charset="-120"/>
                <a:ea typeface="標楷體" panose="03000509000000000000" pitchFamily="65" charset="-120"/>
              </a:rPr>
              <a:t>採</a:t>
            </a:r>
            <a:r>
              <a:rPr lang="en-US" altLang="zh-TW" sz="2300">
                <a:solidFill>
                  <a:srgbClr val="333399"/>
                </a:solidFill>
                <a:latin typeface="標楷體" panose="03000509000000000000" pitchFamily="65" charset="-120"/>
                <a:ea typeface="標楷體" panose="03000509000000000000" pitchFamily="65" charset="-120"/>
              </a:rPr>
              <a:t>2</a:t>
            </a:r>
            <a:r>
              <a:rPr lang="zh-TW" altLang="en-US" sz="2300">
                <a:solidFill>
                  <a:srgbClr val="333399"/>
                </a:solidFill>
                <a:latin typeface="標楷體" panose="03000509000000000000" pitchFamily="65" charset="-120"/>
                <a:ea typeface="標楷體" panose="03000509000000000000" pitchFamily="65" charset="-120"/>
              </a:rPr>
              <a:t>年收支平衡費率由</a:t>
            </a:r>
            <a:r>
              <a:rPr lang="en-US" altLang="zh-TW" sz="2300">
                <a:solidFill>
                  <a:srgbClr val="333399"/>
                </a:solidFill>
                <a:latin typeface="標楷體" panose="03000509000000000000" pitchFamily="65" charset="-120"/>
                <a:ea typeface="標楷體" panose="03000509000000000000" pitchFamily="65" charset="-120"/>
              </a:rPr>
              <a:t>4.55</a:t>
            </a:r>
            <a:r>
              <a:rPr lang="zh-TW" altLang="en-US" sz="2300">
                <a:solidFill>
                  <a:srgbClr val="333399"/>
                </a:solidFill>
                <a:latin typeface="標楷體" panose="03000509000000000000" pitchFamily="65" charset="-120"/>
                <a:ea typeface="標楷體" panose="03000509000000000000" pitchFamily="65" charset="-120"/>
              </a:rPr>
              <a:t>％調高至</a:t>
            </a:r>
            <a:r>
              <a:rPr lang="en-US" altLang="zh-TW" sz="2300">
                <a:solidFill>
                  <a:srgbClr val="FF0000"/>
                </a:solidFill>
                <a:latin typeface="標楷體" panose="03000509000000000000" pitchFamily="65" charset="-120"/>
                <a:ea typeface="標楷體" panose="03000509000000000000" pitchFamily="65" charset="-120"/>
              </a:rPr>
              <a:t>5.17</a:t>
            </a:r>
            <a:r>
              <a:rPr lang="zh-TW" altLang="en-US" sz="2300">
                <a:solidFill>
                  <a:srgbClr val="FF0000"/>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，調幅為</a:t>
            </a:r>
            <a:r>
              <a:rPr lang="en-US" altLang="zh-TW" sz="2300">
                <a:solidFill>
                  <a:srgbClr val="333399"/>
                </a:solidFill>
                <a:latin typeface="標楷體" panose="03000509000000000000" pitchFamily="65" charset="-120"/>
                <a:ea typeface="標楷體" panose="03000509000000000000" pitchFamily="65" charset="-120"/>
              </a:rPr>
              <a:t>13.6%</a:t>
            </a:r>
            <a:r>
              <a:rPr lang="zh-TW" altLang="en-US" sz="2300">
                <a:solidFill>
                  <a:srgbClr val="333399"/>
                </a:solidFill>
                <a:latin typeface="標楷體" panose="03000509000000000000" pitchFamily="65" charset="-120"/>
                <a:ea typeface="標楷體" panose="03000509000000000000" pitchFamily="65" charset="-120"/>
              </a:rPr>
              <a:t>，連同提高投保金額分級表上限，</a:t>
            </a:r>
            <a:r>
              <a:rPr lang="zh-TW" altLang="en-US" sz="2300">
                <a:solidFill>
                  <a:srgbClr val="FF0000"/>
                </a:solidFill>
                <a:latin typeface="標楷體" panose="03000509000000000000" pitchFamily="65" charset="-120"/>
                <a:ea typeface="標楷體" panose="03000509000000000000" pitchFamily="65" charset="-120"/>
              </a:rPr>
              <a:t>每年約增加</a:t>
            </a:r>
            <a:r>
              <a:rPr lang="en-US" altLang="zh-TW" sz="2300">
                <a:solidFill>
                  <a:srgbClr val="FF0000"/>
                </a:solidFill>
                <a:latin typeface="標楷體" panose="03000509000000000000" pitchFamily="65" charset="-120"/>
                <a:ea typeface="標楷體" panose="03000509000000000000" pitchFamily="65" charset="-120"/>
              </a:rPr>
              <a:t>522</a:t>
            </a:r>
            <a:r>
              <a:rPr lang="zh-TW" altLang="en-US" sz="2300">
                <a:solidFill>
                  <a:srgbClr val="FF0000"/>
                </a:solidFill>
                <a:latin typeface="標楷體" panose="03000509000000000000" pitchFamily="65" charset="-120"/>
                <a:ea typeface="標楷體" panose="03000509000000000000" pitchFamily="65" charset="-120"/>
              </a:rPr>
              <a:t>餘億元保費收入</a:t>
            </a:r>
            <a:endParaRPr lang="en-US" altLang="zh-TW" sz="2300">
              <a:solidFill>
                <a:srgbClr val="FF0000"/>
              </a:solidFill>
              <a:latin typeface="標楷體" panose="03000509000000000000" pitchFamily="65" charset="-120"/>
              <a:ea typeface="標楷體" panose="03000509000000000000" pitchFamily="65" charset="-120"/>
            </a:endParaRPr>
          </a:p>
          <a:p>
            <a:pPr marL="342900" lvl="1" indent="-342900" algn="just" eaLnBrk="1" hangingPunct="1">
              <a:spcBef>
                <a:spcPts val="600"/>
              </a:spcBef>
              <a:buFont typeface="Wingdings" panose="05000000000000000000" pitchFamily="2" charset="2"/>
              <a:buChar char="n"/>
            </a:pPr>
            <a:r>
              <a:rPr lang="zh-TW" altLang="en-US" sz="2300">
                <a:solidFill>
                  <a:srgbClr val="333399"/>
                </a:solidFill>
                <a:latin typeface="標楷體" panose="03000509000000000000" pitchFamily="65" charset="-120"/>
                <a:ea typeface="標楷體" panose="03000509000000000000" pitchFamily="65" charset="-120"/>
              </a:rPr>
              <a:t>第</a:t>
            </a:r>
            <a:r>
              <a:rPr lang="en-US" altLang="zh-TW" sz="2300">
                <a:solidFill>
                  <a:srgbClr val="333399"/>
                </a:solidFill>
                <a:latin typeface="標楷體" panose="03000509000000000000" pitchFamily="65" charset="-120"/>
                <a:ea typeface="標楷體" panose="03000509000000000000" pitchFamily="65" charset="-120"/>
              </a:rPr>
              <a:t>6</a:t>
            </a:r>
            <a:r>
              <a:rPr lang="zh-TW" altLang="en-US" sz="2300">
                <a:solidFill>
                  <a:srgbClr val="333399"/>
                </a:solidFill>
                <a:latin typeface="標楷體" panose="03000509000000000000" pitchFamily="65" charset="-120"/>
                <a:ea typeface="標楷體" panose="03000509000000000000" pitchFamily="65" charset="-120"/>
              </a:rPr>
              <a:t>類人口配合費率調幅調整保險費，</a:t>
            </a:r>
            <a:r>
              <a:rPr lang="zh-TW" altLang="en-US" sz="2300">
                <a:solidFill>
                  <a:srgbClr val="FF0000"/>
                </a:solidFill>
                <a:latin typeface="標楷體" panose="03000509000000000000" pitchFamily="65" charset="-120"/>
                <a:ea typeface="標楷體" panose="03000509000000000000" pitchFamily="65" charset="-120"/>
              </a:rPr>
              <a:t>政府專案補助</a:t>
            </a:r>
            <a:r>
              <a:rPr lang="zh-TW" altLang="en-US" sz="2300">
                <a:solidFill>
                  <a:srgbClr val="333399"/>
                </a:solidFill>
                <a:latin typeface="標楷體" panose="03000509000000000000" pitchFamily="65" charset="-120"/>
                <a:ea typeface="標楷體" panose="03000509000000000000" pitchFamily="65" charset="-120"/>
              </a:rPr>
              <a:t>其自付保險費新增之差額</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設排富條件，綜合所得稅率超過</a:t>
            </a:r>
            <a:r>
              <a:rPr lang="en-US" altLang="zh-TW" sz="2300">
                <a:solidFill>
                  <a:srgbClr val="333399"/>
                </a:solidFill>
                <a:latin typeface="標楷體" panose="03000509000000000000" pitchFamily="65" charset="-120"/>
                <a:ea typeface="標楷體" panose="03000509000000000000" pitchFamily="65" charset="-120"/>
              </a:rPr>
              <a:t>6%</a:t>
            </a:r>
            <a:r>
              <a:rPr lang="zh-TW" altLang="en-US" sz="2300">
                <a:solidFill>
                  <a:srgbClr val="333399"/>
                </a:solidFill>
                <a:latin typeface="標楷體" panose="03000509000000000000" pitchFamily="65" charset="-120"/>
                <a:ea typeface="標楷體" panose="03000509000000000000" pitchFamily="65" charset="-120"/>
              </a:rPr>
              <a:t>者不予補助</a:t>
            </a:r>
            <a:r>
              <a:rPr lang="en-US" altLang="zh-TW" sz="2300">
                <a:solidFill>
                  <a:srgbClr val="333399"/>
                </a:solidFill>
                <a:latin typeface="標楷體" panose="03000509000000000000" pitchFamily="65" charset="-120"/>
                <a:ea typeface="標楷體" panose="03000509000000000000" pitchFamily="65" charset="-120"/>
              </a:rPr>
              <a:t>)</a:t>
            </a:r>
          </a:p>
          <a:p>
            <a:pPr marL="342900" lvl="1" indent="-342900" algn="just" eaLnBrk="1" hangingPunct="1">
              <a:spcBef>
                <a:spcPts val="600"/>
              </a:spcBef>
              <a:buFont typeface="Wingdings" panose="05000000000000000000" pitchFamily="2" charset="2"/>
              <a:buChar char="n"/>
            </a:pPr>
            <a:r>
              <a:rPr lang="zh-TW" altLang="en-US" sz="2300">
                <a:solidFill>
                  <a:srgbClr val="333399"/>
                </a:solidFill>
                <a:latin typeface="標楷體" panose="03000509000000000000" pitchFamily="65" charset="-120"/>
                <a:ea typeface="標楷體" panose="03000509000000000000" pitchFamily="65" charset="-120"/>
              </a:rPr>
              <a:t>第</a:t>
            </a:r>
            <a:r>
              <a:rPr lang="en-US" altLang="zh-TW" sz="2300">
                <a:solidFill>
                  <a:srgbClr val="333399"/>
                </a:solidFill>
                <a:latin typeface="標楷體" panose="03000509000000000000" pitchFamily="65" charset="-120"/>
                <a:ea typeface="標楷體" panose="03000509000000000000" pitchFamily="65" charset="-120"/>
              </a:rPr>
              <a:t>1</a:t>
            </a:r>
            <a:r>
              <a:rPr lang="zh-TW" altLang="en-US" sz="2300">
                <a:solidFill>
                  <a:srgbClr val="333399"/>
                </a:solidFill>
                <a:latin typeface="標楷體" panose="03000509000000000000" pitchFamily="65" charset="-120"/>
                <a:ea typeface="標楷體" panose="03000509000000000000" pitchFamily="65" charset="-120"/>
              </a:rPr>
              <a:t>至</a:t>
            </a:r>
            <a:r>
              <a:rPr lang="en-US" altLang="zh-TW" sz="2300">
                <a:solidFill>
                  <a:srgbClr val="333399"/>
                </a:solidFill>
                <a:latin typeface="標楷體" panose="03000509000000000000" pitchFamily="65" charset="-120"/>
                <a:ea typeface="標楷體" panose="03000509000000000000" pitchFamily="65" charset="-120"/>
              </a:rPr>
              <a:t>3</a:t>
            </a:r>
            <a:r>
              <a:rPr lang="zh-TW" altLang="en-US" sz="2300">
                <a:solidFill>
                  <a:srgbClr val="333399"/>
                </a:solidFill>
                <a:latin typeface="標楷體" panose="03000509000000000000" pitchFamily="65" charset="-120"/>
                <a:ea typeface="標楷體" panose="03000509000000000000" pitchFamily="65" charset="-120"/>
              </a:rPr>
              <a:t>類被保險人投保金額在</a:t>
            </a:r>
            <a:r>
              <a:rPr lang="en-US" altLang="zh-TW" sz="2300">
                <a:solidFill>
                  <a:srgbClr val="FF0000"/>
                </a:solidFill>
                <a:latin typeface="標楷體" panose="03000509000000000000" pitchFamily="65" charset="-120"/>
                <a:ea typeface="標楷體" panose="03000509000000000000" pitchFamily="65" charset="-120"/>
              </a:rPr>
              <a:t>40,100</a:t>
            </a:r>
            <a:r>
              <a:rPr lang="zh-TW" altLang="en-US" sz="2300">
                <a:solidFill>
                  <a:srgbClr val="FF0000"/>
                </a:solidFill>
                <a:latin typeface="標楷體" panose="03000509000000000000" pitchFamily="65" charset="-120"/>
                <a:ea typeface="標楷體" panose="03000509000000000000" pitchFamily="65" charset="-120"/>
              </a:rPr>
              <a:t>元</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含</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以下者</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月所得約為</a:t>
            </a:r>
            <a:r>
              <a:rPr lang="en-US" altLang="zh-TW" sz="2300">
                <a:solidFill>
                  <a:srgbClr val="333399"/>
                </a:solidFill>
                <a:latin typeface="標楷體" panose="03000509000000000000" pitchFamily="65" charset="-120"/>
                <a:ea typeface="標楷體" panose="03000509000000000000" pitchFamily="65" charset="-120"/>
              </a:rPr>
              <a:t>51,410</a:t>
            </a:r>
            <a:r>
              <a:rPr lang="zh-TW" altLang="en-US" sz="2300">
                <a:solidFill>
                  <a:srgbClr val="333399"/>
                </a:solidFill>
                <a:latin typeface="標楷體" panose="03000509000000000000" pitchFamily="65" charset="-120"/>
                <a:ea typeface="標楷體" panose="03000509000000000000" pitchFamily="65" charset="-120"/>
              </a:rPr>
              <a:t>元</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，亦由</a:t>
            </a:r>
            <a:r>
              <a:rPr lang="zh-TW" altLang="en-US" sz="2300">
                <a:solidFill>
                  <a:srgbClr val="FF0000"/>
                </a:solidFill>
                <a:latin typeface="標楷體" panose="03000509000000000000" pitchFamily="65" charset="-120"/>
                <a:ea typeface="標楷體" panose="03000509000000000000" pitchFamily="65" charset="-120"/>
              </a:rPr>
              <a:t>政府專案補助</a:t>
            </a:r>
            <a:r>
              <a:rPr lang="zh-TW" altLang="en-US" sz="2300">
                <a:solidFill>
                  <a:srgbClr val="333399"/>
                </a:solidFill>
                <a:latin typeface="標楷體" panose="03000509000000000000" pitchFamily="65" charset="-120"/>
                <a:ea typeface="標楷體" panose="03000509000000000000" pitchFamily="65" charset="-120"/>
              </a:rPr>
              <a:t>其自付保險費新增之差額；而投保金額</a:t>
            </a:r>
            <a:r>
              <a:rPr lang="en-US" altLang="zh-TW" sz="2300">
                <a:solidFill>
                  <a:srgbClr val="333399"/>
                </a:solidFill>
                <a:latin typeface="標楷體" panose="03000509000000000000" pitchFamily="65" charset="-120"/>
                <a:ea typeface="標楷體" panose="03000509000000000000" pitchFamily="65" charset="-120"/>
              </a:rPr>
              <a:t>42,000</a:t>
            </a:r>
            <a:r>
              <a:rPr lang="zh-TW" altLang="en-US" sz="2300">
                <a:solidFill>
                  <a:srgbClr val="333399"/>
                </a:solidFill>
                <a:latin typeface="標楷體" panose="03000509000000000000" pitchFamily="65" charset="-120"/>
                <a:ea typeface="標楷體" panose="03000509000000000000" pitchFamily="65" charset="-120"/>
              </a:rPr>
              <a:t>元</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含</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以上者</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月所得約為</a:t>
            </a:r>
            <a:r>
              <a:rPr lang="en-US" altLang="zh-TW" sz="2300">
                <a:solidFill>
                  <a:srgbClr val="333399"/>
                </a:solidFill>
                <a:latin typeface="標楷體" panose="03000509000000000000" pitchFamily="65" charset="-120"/>
                <a:ea typeface="標楷體" panose="03000509000000000000" pitchFamily="65" charset="-120"/>
              </a:rPr>
              <a:t>53,850</a:t>
            </a:r>
            <a:r>
              <a:rPr lang="zh-TW" altLang="en-US" sz="2300">
                <a:solidFill>
                  <a:srgbClr val="333399"/>
                </a:solidFill>
                <a:latin typeface="標楷體" panose="03000509000000000000" pitchFamily="65" charset="-120"/>
                <a:ea typeface="標楷體" panose="03000509000000000000" pitchFamily="65" charset="-120"/>
              </a:rPr>
              <a:t>元</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a:t>
            </a:r>
            <a:r>
              <a:rPr lang="zh-TW" altLang="en-US" sz="2300">
                <a:solidFill>
                  <a:srgbClr val="FF0000"/>
                </a:solidFill>
                <a:latin typeface="標楷體" panose="03000509000000000000" pitchFamily="65" charset="-120"/>
                <a:ea typeface="標楷體" panose="03000509000000000000" pitchFamily="65" charset="-120"/>
              </a:rPr>
              <a:t>補助</a:t>
            </a:r>
            <a:r>
              <a:rPr lang="en-US" altLang="zh-TW" sz="2300">
                <a:solidFill>
                  <a:srgbClr val="FF0000"/>
                </a:solidFill>
                <a:latin typeface="標楷體" panose="03000509000000000000" pitchFamily="65" charset="-120"/>
                <a:ea typeface="標楷體" panose="03000509000000000000" pitchFamily="65" charset="-120"/>
              </a:rPr>
              <a:t>20%</a:t>
            </a:r>
            <a:r>
              <a:rPr lang="zh-TW" altLang="en-US" sz="2300">
                <a:solidFill>
                  <a:srgbClr val="333399"/>
                </a:solidFill>
                <a:latin typeface="標楷體" panose="03000509000000000000" pitchFamily="65" charset="-120"/>
                <a:ea typeface="標楷體" panose="03000509000000000000" pitchFamily="65" charset="-120"/>
              </a:rPr>
              <a:t>其自付保險費新增之差額，惟投保金額</a:t>
            </a:r>
            <a:r>
              <a:rPr lang="en-US" altLang="zh-TW" sz="2300">
                <a:solidFill>
                  <a:srgbClr val="333399"/>
                </a:solidFill>
                <a:latin typeface="標楷體" panose="03000509000000000000" pitchFamily="65" charset="-120"/>
                <a:ea typeface="標楷體" panose="03000509000000000000" pitchFamily="65" charset="-120"/>
              </a:rPr>
              <a:t>53,000</a:t>
            </a:r>
            <a:r>
              <a:rPr lang="zh-TW" altLang="en-US" sz="2300">
                <a:solidFill>
                  <a:srgbClr val="333399"/>
                </a:solidFill>
                <a:latin typeface="標楷體" panose="03000509000000000000" pitchFamily="65" charset="-120"/>
                <a:ea typeface="標楷體" panose="03000509000000000000" pitchFamily="65" charset="-120"/>
              </a:rPr>
              <a:t>元</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含</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以上者</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月所得約為</a:t>
            </a:r>
            <a:r>
              <a:rPr lang="en-US" altLang="zh-TW" sz="2300">
                <a:solidFill>
                  <a:srgbClr val="333399"/>
                </a:solidFill>
                <a:latin typeface="標楷體" panose="03000509000000000000" pitchFamily="65" charset="-120"/>
                <a:ea typeface="標楷體" panose="03000509000000000000" pitchFamily="65" charset="-120"/>
              </a:rPr>
              <a:t>67,950</a:t>
            </a:r>
            <a:r>
              <a:rPr lang="zh-TW" altLang="en-US" sz="2300">
                <a:solidFill>
                  <a:srgbClr val="333399"/>
                </a:solidFill>
                <a:latin typeface="標楷體" panose="03000509000000000000" pitchFamily="65" charset="-120"/>
                <a:ea typeface="標楷體" panose="03000509000000000000" pitchFamily="65" charset="-120"/>
              </a:rPr>
              <a:t>元</a:t>
            </a:r>
            <a:r>
              <a:rPr lang="en-US" altLang="zh-TW" sz="2300">
                <a:solidFill>
                  <a:srgbClr val="333399"/>
                </a:solidFill>
                <a:latin typeface="標楷體" panose="03000509000000000000" pitchFamily="65" charset="-120"/>
                <a:ea typeface="標楷體" panose="03000509000000000000" pitchFamily="65" charset="-120"/>
              </a:rPr>
              <a:t>)</a:t>
            </a:r>
            <a:r>
              <a:rPr lang="zh-TW" altLang="en-US" sz="2300">
                <a:solidFill>
                  <a:srgbClr val="333399"/>
                </a:solidFill>
                <a:latin typeface="標楷體" panose="03000509000000000000" pitchFamily="65" charset="-120"/>
                <a:ea typeface="標楷體" panose="03000509000000000000" pitchFamily="65" charset="-120"/>
              </a:rPr>
              <a:t>自付保險費新增之差額，則需自行負擔</a:t>
            </a:r>
            <a:endParaRPr lang="en-US" altLang="zh-TW" sz="2300">
              <a:solidFill>
                <a:srgbClr val="FF0000"/>
              </a:solidFill>
              <a:latin typeface="標楷體" panose="03000509000000000000" pitchFamily="65" charset="-120"/>
              <a:ea typeface="標楷體" panose="03000509000000000000" pitchFamily="65" charset="-120"/>
            </a:endParaRPr>
          </a:p>
          <a:p>
            <a:pPr marL="342900" lvl="1" indent="-342900" algn="just" eaLnBrk="1" hangingPunct="1">
              <a:spcBef>
                <a:spcPts val="600"/>
              </a:spcBef>
              <a:buFont typeface="Wingdings" panose="05000000000000000000" pitchFamily="2" charset="2"/>
              <a:buChar char="Ø"/>
            </a:pPr>
            <a:r>
              <a:rPr lang="zh-TW" altLang="en-US" sz="2300" b="1">
                <a:solidFill>
                  <a:srgbClr val="333399"/>
                </a:solidFill>
                <a:latin typeface="標楷體" panose="03000509000000000000" pitchFamily="65" charset="-120"/>
                <a:ea typeface="標楷體" panose="03000509000000000000" pitchFamily="65" charset="-120"/>
              </a:rPr>
              <a:t>因政府補助而保費負擔減輕或是不受影響者，合計約</a:t>
            </a:r>
            <a:r>
              <a:rPr lang="en-US" altLang="zh-TW" sz="2300" b="1">
                <a:solidFill>
                  <a:srgbClr val="333399"/>
                </a:solidFill>
                <a:latin typeface="標楷體" panose="03000509000000000000" pitchFamily="65" charset="-120"/>
                <a:ea typeface="標楷體" panose="03000509000000000000" pitchFamily="65" charset="-120"/>
              </a:rPr>
              <a:t>1,794</a:t>
            </a:r>
            <a:r>
              <a:rPr lang="zh-TW" altLang="en-US" sz="2300" b="1">
                <a:solidFill>
                  <a:srgbClr val="333399"/>
                </a:solidFill>
                <a:latin typeface="標楷體" panose="03000509000000000000" pitchFamily="65" charset="-120"/>
                <a:ea typeface="標楷體" panose="03000509000000000000" pitchFamily="65" charset="-120"/>
              </a:rPr>
              <a:t>萬人</a:t>
            </a:r>
            <a:r>
              <a:rPr lang="en-US" altLang="zh-TW" sz="2300" b="1">
                <a:solidFill>
                  <a:srgbClr val="333399"/>
                </a:solidFill>
                <a:latin typeface="標楷體" panose="03000509000000000000" pitchFamily="65" charset="-120"/>
                <a:ea typeface="標楷體" panose="03000509000000000000" pitchFamily="65" charset="-120"/>
              </a:rPr>
              <a:t>(</a:t>
            </a:r>
            <a:r>
              <a:rPr lang="zh-TW" altLang="en-US" sz="2300" b="1">
                <a:solidFill>
                  <a:srgbClr val="333399"/>
                </a:solidFill>
                <a:latin typeface="標楷體" panose="03000509000000000000" pitchFamily="65" charset="-120"/>
                <a:ea typeface="標楷體" panose="03000509000000000000" pitchFamily="65" charset="-120"/>
              </a:rPr>
              <a:t>占總保險對象</a:t>
            </a:r>
            <a:r>
              <a:rPr lang="en-US" altLang="zh-TW" sz="2300" b="1">
                <a:solidFill>
                  <a:srgbClr val="333399"/>
                </a:solidFill>
                <a:latin typeface="標楷體" panose="03000509000000000000" pitchFamily="65" charset="-120"/>
                <a:ea typeface="標楷體" panose="03000509000000000000" pitchFamily="65" charset="-120"/>
              </a:rPr>
              <a:t>78%)</a:t>
            </a:r>
            <a:endParaRPr lang="en-US" altLang="zh-TW" sz="2300" b="1">
              <a:solidFill>
                <a:srgbClr val="FF3300"/>
              </a:solidFill>
              <a:latin typeface="標楷體" panose="03000509000000000000" pitchFamily="65" charset="-120"/>
              <a:ea typeface="標楷體" panose="03000509000000000000" pitchFamily="65" charset="-120"/>
            </a:endParaRPr>
          </a:p>
        </p:txBody>
      </p:sp>
      <p:sp>
        <p:nvSpPr>
          <p:cNvPr id="57348" name="頁尾版面配置區 3">
            <a:extLst>
              <a:ext uri="{FF2B5EF4-FFF2-40B4-BE49-F238E27FC236}">
                <a16:creationId xmlns:a16="http://schemas.microsoft.com/office/drawing/2014/main" id="{F335E1FE-7EEF-C13C-89BF-826E458B0354}"/>
              </a:ext>
            </a:extLst>
          </p:cNvPr>
          <p:cNvSpPr>
            <a:spLocks noGrp="1"/>
          </p:cNvSpPr>
          <p:nvPr>
            <p:ph type="ftr" sz="quarter" idx="11"/>
          </p:nvPr>
        </p:nvSpPr>
        <p:spPr>
          <a:xfrm>
            <a:off x="8528050" y="6245225"/>
            <a:ext cx="48895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r>
              <a:rPr lang="en-US" altLang="zh-TW" sz="1400">
                <a:ea typeface="新細明體" panose="02020500000000000000" pitchFamily="18" charset="-120"/>
              </a:rPr>
              <a:t>31</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AE8FE83F-F6A4-E8EF-C215-2B75690CA785}"/>
              </a:ext>
            </a:extLst>
          </p:cNvPr>
          <p:cNvSpPr>
            <a:spLocks noGrp="1" noChangeArrowheads="1"/>
          </p:cNvSpPr>
          <p:nvPr>
            <p:ph type="title" idx="4294967295"/>
          </p:nvPr>
        </p:nvSpPr>
        <p:spPr>
          <a:xfrm>
            <a:off x="457200" y="423863"/>
            <a:ext cx="8229600" cy="979487"/>
          </a:xfrm>
        </p:spPr>
        <p:txBody>
          <a:bodyPr/>
          <a:lstStyle/>
          <a:p>
            <a:pPr eaLnBrk="1" hangingPunct="1"/>
            <a:r>
              <a:rPr lang="zh-TW" altLang="en-US" sz="3600">
                <a:latin typeface="標楷體" panose="03000509000000000000" pitchFamily="65" charset="-120"/>
                <a:ea typeface="標楷體" panose="03000509000000000000" pitchFamily="65" charset="-120"/>
                <a:cs typeface="Times New Roman" panose="02020603050405020304" pitchFamily="18" charset="0"/>
              </a:rPr>
              <a:t>三方負擔影響金額</a:t>
            </a:r>
            <a:r>
              <a:rPr lang="en-US" altLang="zh-TW" sz="3600">
                <a:latin typeface="標楷體" panose="03000509000000000000" pitchFamily="65" charset="-120"/>
                <a:ea typeface="標楷體" panose="03000509000000000000" pitchFamily="65" charset="-120"/>
                <a:cs typeface="Times New Roman" panose="02020603050405020304" pitchFamily="18" charset="0"/>
              </a:rPr>
              <a:t>:</a:t>
            </a:r>
            <a:r>
              <a:rPr lang="zh-TW" altLang="en-US" sz="3600">
                <a:latin typeface="標楷體" panose="03000509000000000000" pitchFamily="65" charset="-120"/>
                <a:ea typeface="標楷體" panose="03000509000000000000" pitchFamily="65" charset="-120"/>
                <a:cs typeface="Times New Roman" panose="02020603050405020304" pitchFamily="18" charset="0"/>
              </a:rPr>
              <a:t>單一費率差別補助</a:t>
            </a:r>
          </a:p>
        </p:txBody>
      </p:sp>
      <p:sp>
        <p:nvSpPr>
          <p:cNvPr id="59395" name="矩形 5">
            <a:extLst>
              <a:ext uri="{FF2B5EF4-FFF2-40B4-BE49-F238E27FC236}">
                <a16:creationId xmlns:a16="http://schemas.microsoft.com/office/drawing/2014/main" id="{9540DF80-B009-A4CB-EEC6-A238FE54F9C0}"/>
              </a:ext>
            </a:extLst>
          </p:cNvPr>
          <p:cNvSpPr>
            <a:spLocks noChangeArrowheads="1"/>
          </p:cNvSpPr>
          <p:nvPr/>
        </p:nvSpPr>
        <p:spPr bwMode="auto">
          <a:xfrm>
            <a:off x="428625" y="1255713"/>
            <a:ext cx="8429625"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eaLnBrk="1" hangingPunct="1">
              <a:spcBef>
                <a:spcPct val="0"/>
              </a:spcBef>
              <a:buFontTx/>
              <a:buNone/>
            </a:pPr>
            <a:r>
              <a:rPr lang="zh-TW" altLang="en-US" sz="2100" b="0">
                <a:solidFill>
                  <a:srgbClr val="333399"/>
                </a:solidFill>
                <a:latin typeface="標楷體" panose="03000509000000000000" pitchFamily="65" charset="-120"/>
                <a:ea typeface="標楷體" panose="03000509000000000000" pitchFamily="65" charset="-120"/>
              </a:rPr>
              <a:t>被保險人自付</a:t>
            </a:r>
            <a:r>
              <a:rPr lang="en-US" altLang="zh-TW" sz="2100" b="0">
                <a:solidFill>
                  <a:srgbClr val="333399"/>
                </a:solidFill>
                <a:latin typeface="標楷體" panose="03000509000000000000" pitchFamily="65" charset="-120"/>
                <a:ea typeface="標楷體" panose="03000509000000000000" pitchFamily="65" charset="-120"/>
              </a:rPr>
              <a:t>—81</a:t>
            </a:r>
            <a:r>
              <a:rPr lang="zh-TW" altLang="en-US" sz="2100" b="0">
                <a:solidFill>
                  <a:srgbClr val="333399"/>
                </a:solidFill>
                <a:latin typeface="標楷體" panose="03000509000000000000" pitchFamily="65" charset="-120"/>
                <a:ea typeface="標楷體" panose="03000509000000000000" pitchFamily="65" charset="-120"/>
              </a:rPr>
              <a:t>億元</a:t>
            </a:r>
            <a:r>
              <a:rPr lang="en-US" altLang="zh-TW" sz="2100" b="0">
                <a:solidFill>
                  <a:srgbClr val="333399"/>
                </a:solidFill>
                <a:latin typeface="標楷體" panose="03000509000000000000" pitchFamily="65" charset="-120"/>
                <a:ea typeface="標楷體" panose="03000509000000000000" pitchFamily="65" charset="-120"/>
              </a:rPr>
              <a:t>(16%)</a:t>
            </a:r>
            <a:r>
              <a:rPr lang="zh-TW" altLang="en-US" sz="2100" b="0">
                <a:solidFill>
                  <a:srgbClr val="333399"/>
                </a:solidFill>
                <a:latin typeface="標楷體" panose="03000509000000000000" pitchFamily="65" charset="-120"/>
                <a:ea typeface="標楷體" panose="03000509000000000000" pitchFamily="65" charset="-120"/>
              </a:rPr>
              <a:t>，雇主負擔</a:t>
            </a:r>
            <a:r>
              <a:rPr lang="en-US" altLang="zh-TW" sz="2100" b="0">
                <a:solidFill>
                  <a:srgbClr val="333399"/>
                </a:solidFill>
                <a:latin typeface="標楷體" panose="03000509000000000000" pitchFamily="65" charset="-120"/>
                <a:ea typeface="標楷體" panose="03000509000000000000" pitchFamily="65" charset="-120"/>
              </a:rPr>
              <a:t>—193</a:t>
            </a:r>
            <a:r>
              <a:rPr lang="zh-TW" altLang="en-US" sz="2100" b="0">
                <a:solidFill>
                  <a:srgbClr val="333399"/>
                </a:solidFill>
                <a:latin typeface="標楷體" panose="03000509000000000000" pitchFamily="65" charset="-120"/>
                <a:ea typeface="標楷體" panose="03000509000000000000" pitchFamily="65" charset="-120"/>
              </a:rPr>
              <a:t>億元</a:t>
            </a:r>
            <a:r>
              <a:rPr lang="en-US" altLang="zh-TW" sz="2100" b="0">
                <a:solidFill>
                  <a:srgbClr val="333399"/>
                </a:solidFill>
                <a:latin typeface="標楷體" panose="03000509000000000000" pitchFamily="65" charset="-120"/>
                <a:ea typeface="標楷體" panose="03000509000000000000" pitchFamily="65" charset="-120"/>
              </a:rPr>
              <a:t>(37%)</a:t>
            </a:r>
            <a:r>
              <a:rPr lang="zh-TW" altLang="en-US" sz="2100" b="0">
                <a:solidFill>
                  <a:srgbClr val="333399"/>
                </a:solidFill>
                <a:latin typeface="標楷體" panose="03000509000000000000" pitchFamily="65" charset="-120"/>
                <a:ea typeface="標楷體" panose="03000509000000000000" pitchFamily="65" charset="-120"/>
              </a:rPr>
              <a:t>，其餘</a:t>
            </a:r>
            <a:r>
              <a:rPr lang="en-US" altLang="zh-TW" sz="2100" b="0">
                <a:solidFill>
                  <a:srgbClr val="333399"/>
                </a:solidFill>
                <a:latin typeface="標楷體" panose="03000509000000000000" pitchFamily="65" charset="-120"/>
                <a:ea typeface="標楷體" panose="03000509000000000000" pitchFamily="65" charset="-120"/>
              </a:rPr>
              <a:t>247</a:t>
            </a:r>
            <a:r>
              <a:rPr lang="zh-TW" altLang="en-US" sz="2100" b="0">
                <a:solidFill>
                  <a:srgbClr val="333399"/>
                </a:solidFill>
                <a:latin typeface="標楷體" panose="03000509000000000000" pitchFamily="65" charset="-120"/>
                <a:ea typeface="標楷體" panose="03000509000000000000" pitchFamily="65" charset="-120"/>
              </a:rPr>
              <a:t>億元</a:t>
            </a:r>
            <a:r>
              <a:rPr lang="en-US" altLang="zh-TW" sz="2100" b="0">
                <a:solidFill>
                  <a:srgbClr val="333399"/>
                </a:solidFill>
                <a:latin typeface="標楷體" panose="03000509000000000000" pitchFamily="65" charset="-120"/>
                <a:ea typeface="標楷體" panose="03000509000000000000" pitchFamily="65" charset="-120"/>
              </a:rPr>
              <a:t>(47%)</a:t>
            </a:r>
            <a:r>
              <a:rPr lang="zh-TW" altLang="en-US" sz="2100" b="0">
                <a:solidFill>
                  <a:srgbClr val="333399"/>
                </a:solidFill>
                <a:latin typeface="標楷體" panose="03000509000000000000" pitchFamily="65" charset="-120"/>
                <a:ea typeface="標楷體" panose="03000509000000000000" pitchFamily="65" charset="-120"/>
              </a:rPr>
              <a:t>為政府補助款</a:t>
            </a:r>
            <a:r>
              <a:rPr lang="en-US" altLang="zh-TW" sz="2100" b="0">
                <a:solidFill>
                  <a:srgbClr val="333399"/>
                </a:solidFill>
                <a:latin typeface="標楷體" panose="03000509000000000000" pitchFamily="65" charset="-120"/>
                <a:ea typeface="標楷體" panose="03000509000000000000" pitchFamily="65" charset="-120"/>
              </a:rPr>
              <a:t>(</a:t>
            </a:r>
            <a:r>
              <a:rPr lang="zh-TW" altLang="en-US" sz="2100" b="0">
                <a:solidFill>
                  <a:srgbClr val="333399"/>
                </a:solidFill>
                <a:latin typeface="標楷體" panose="03000509000000000000" pitchFamily="65" charset="-120"/>
                <a:ea typeface="標楷體" panose="03000509000000000000" pitchFamily="65" charset="-120"/>
              </a:rPr>
              <a:t>政府補助所需經費為</a:t>
            </a:r>
            <a:r>
              <a:rPr lang="en-US" altLang="zh-TW" sz="2100" b="0">
                <a:solidFill>
                  <a:srgbClr val="333399"/>
                </a:solidFill>
                <a:latin typeface="標楷體" panose="03000509000000000000" pitchFamily="65" charset="-120"/>
                <a:ea typeface="標楷體" panose="03000509000000000000" pitchFamily="65" charset="-120"/>
              </a:rPr>
              <a:t>121</a:t>
            </a:r>
            <a:r>
              <a:rPr lang="zh-TW" altLang="en-US" sz="2100" b="0">
                <a:solidFill>
                  <a:srgbClr val="333399"/>
                </a:solidFill>
                <a:latin typeface="標楷體" panose="03000509000000000000" pitchFamily="65" charset="-120"/>
                <a:ea typeface="標楷體" panose="03000509000000000000" pitchFamily="65" charset="-120"/>
              </a:rPr>
              <a:t>億元</a:t>
            </a:r>
            <a:r>
              <a:rPr lang="en-US" altLang="zh-TW" sz="2100" b="0">
                <a:solidFill>
                  <a:srgbClr val="333399"/>
                </a:solidFill>
                <a:latin typeface="標楷體" panose="03000509000000000000" pitchFamily="65" charset="-120"/>
                <a:ea typeface="標楷體" panose="03000509000000000000" pitchFamily="65" charset="-120"/>
              </a:rPr>
              <a:t>)</a:t>
            </a:r>
            <a:endParaRPr lang="zh-TW" altLang="en-US" sz="2100" b="0">
              <a:solidFill>
                <a:srgbClr val="333399"/>
              </a:solidFill>
              <a:latin typeface="標楷體" panose="03000509000000000000" pitchFamily="65" charset="-120"/>
              <a:ea typeface="標楷體" panose="03000509000000000000" pitchFamily="65" charset="-120"/>
            </a:endParaRPr>
          </a:p>
        </p:txBody>
      </p:sp>
      <p:graphicFrame>
        <p:nvGraphicFramePr>
          <p:cNvPr id="9" name="表格 8">
            <a:extLst>
              <a:ext uri="{FF2B5EF4-FFF2-40B4-BE49-F238E27FC236}">
                <a16:creationId xmlns:a16="http://schemas.microsoft.com/office/drawing/2014/main" id="{516DD8C1-AF06-1B17-3DC9-856CE68DC68D}"/>
              </a:ext>
            </a:extLst>
          </p:cNvPr>
          <p:cNvGraphicFramePr>
            <a:graphicFrameLocks noGrp="1"/>
          </p:cNvGraphicFramePr>
          <p:nvPr/>
        </p:nvGraphicFramePr>
        <p:xfrm>
          <a:off x="482600" y="2006600"/>
          <a:ext cx="8178800" cy="4535488"/>
        </p:xfrm>
        <a:graphic>
          <a:graphicData uri="http://schemas.openxmlformats.org/drawingml/2006/table">
            <a:tbl>
              <a:tblPr/>
              <a:tblGrid>
                <a:gridCol w="755650">
                  <a:extLst>
                    <a:ext uri="{9D8B030D-6E8A-4147-A177-3AD203B41FA5}">
                      <a16:colId xmlns:a16="http://schemas.microsoft.com/office/drawing/2014/main" val="20000"/>
                    </a:ext>
                  </a:extLst>
                </a:gridCol>
                <a:gridCol w="2178050">
                  <a:extLst>
                    <a:ext uri="{9D8B030D-6E8A-4147-A177-3AD203B41FA5}">
                      <a16:colId xmlns:a16="http://schemas.microsoft.com/office/drawing/2014/main" val="20001"/>
                    </a:ext>
                  </a:extLst>
                </a:gridCol>
                <a:gridCol w="844550">
                  <a:extLst>
                    <a:ext uri="{9D8B030D-6E8A-4147-A177-3AD203B41FA5}">
                      <a16:colId xmlns:a16="http://schemas.microsoft.com/office/drawing/2014/main" val="20002"/>
                    </a:ext>
                  </a:extLst>
                </a:gridCol>
                <a:gridCol w="844550">
                  <a:extLst>
                    <a:ext uri="{9D8B030D-6E8A-4147-A177-3AD203B41FA5}">
                      <a16:colId xmlns:a16="http://schemas.microsoft.com/office/drawing/2014/main" val="20003"/>
                    </a:ext>
                  </a:extLst>
                </a:gridCol>
                <a:gridCol w="844550">
                  <a:extLst>
                    <a:ext uri="{9D8B030D-6E8A-4147-A177-3AD203B41FA5}">
                      <a16:colId xmlns:a16="http://schemas.microsoft.com/office/drawing/2014/main" val="20004"/>
                    </a:ext>
                  </a:extLst>
                </a:gridCol>
                <a:gridCol w="889000">
                  <a:extLst>
                    <a:ext uri="{9D8B030D-6E8A-4147-A177-3AD203B41FA5}">
                      <a16:colId xmlns:a16="http://schemas.microsoft.com/office/drawing/2014/main" val="20005"/>
                    </a:ext>
                  </a:extLst>
                </a:gridCol>
                <a:gridCol w="147638">
                  <a:extLst>
                    <a:ext uri="{9D8B030D-6E8A-4147-A177-3AD203B41FA5}">
                      <a16:colId xmlns:a16="http://schemas.microsoft.com/office/drawing/2014/main" val="20006"/>
                    </a:ext>
                  </a:extLst>
                </a:gridCol>
                <a:gridCol w="1674812">
                  <a:extLst>
                    <a:ext uri="{9D8B030D-6E8A-4147-A177-3AD203B41FA5}">
                      <a16:colId xmlns:a16="http://schemas.microsoft.com/office/drawing/2014/main" val="20007"/>
                    </a:ext>
                  </a:extLst>
                </a:gridCol>
              </a:tblGrid>
              <a:tr h="251269">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身分</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CC"/>
                    </a:solidFill>
                  </a:tcPr>
                </a:tc>
                <a:tc hMerge="1">
                  <a:txBody>
                    <a:bodyPr/>
                    <a:lstStyle/>
                    <a:p>
                      <a:endParaRPr lang="zh-TW" altLang="en-US"/>
                    </a:p>
                  </a:txBody>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人數</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萬人</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CC"/>
                    </a:solidFill>
                  </a:tcPr>
                </a:tc>
                <a:tc hMerge="1">
                  <a:txBody>
                    <a:bodyPr/>
                    <a:lstStyle/>
                    <a:p>
                      <a:endParaRPr lang="zh-TW" altLang="en-US"/>
                    </a:p>
                  </a:txBody>
                  <a:tcPr/>
                </a:tc>
                <a:tc row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補助</a:t>
                      </a:r>
                      <a:b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b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比率</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CC"/>
                    </a:solidFill>
                  </a:tcPr>
                </a:tc>
                <a:tc row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影響</a:t>
                      </a:r>
                      <a:b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b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金額</a:t>
                      </a:r>
                      <a:b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b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億元</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CC"/>
                    </a:solidFill>
                  </a:tcPr>
                </a:tc>
                <a:tc rowSpan="2"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受影響者平均每人每月自付增加</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CC"/>
                    </a:solidFill>
                  </a:tcPr>
                </a:tc>
                <a:tc rowSpan="2" hMerge="1">
                  <a:txBody>
                    <a:bodyPr/>
                    <a:lstStyle/>
                    <a:p>
                      <a:endParaRPr lang="zh-TW" altLang="en-US"/>
                    </a:p>
                  </a:txBody>
                  <a:tcPr/>
                </a:tc>
                <a:extLst>
                  <a:ext uri="{0D108BD9-81ED-4DB2-BD59-A6C34878D82A}">
                    <a16:rowId xmlns:a16="http://schemas.microsoft.com/office/drawing/2014/main" val="10000"/>
                  </a:ext>
                </a:extLst>
              </a:tr>
              <a:tr h="495099">
                <a:tc rowSpan="8">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第</a:t>
                      </a:r>
                      <a:b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b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a:t>
                      </a:r>
                      <a:b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b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類</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投保金額</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總人數</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受影響</a:t>
                      </a:r>
                      <a:b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b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人數</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CC"/>
                    </a:solidFill>
                  </a:tcPr>
                </a:tc>
                <a:tc vMerge="1">
                  <a:txBody>
                    <a:bodyPr/>
                    <a:lstStyle/>
                    <a:p>
                      <a:endParaRPr lang="zh-TW" altLang="en-US"/>
                    </a:p>
                  </a:txBody>
                  <a:tcPr/>
                </a:tc>
                <a:tc v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extLst>
                  <a:ext uri="{0D108BD9-81ED-4DB2-BD59-A6C34878D82A}">
                    <a16:rowId xmlns:a16="http://schemas.microsoft.com/office/drawing/2014/main" val="10001"/>
                  </a:ext>
                </a:extLst>
              </a:tr>
              <a:tr h="251269">
                <a:tc v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17,280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~24,000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710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100%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2"/>
                  </a:ext>
                </a:extLst>
              </a:tr>
              <a:tr h="251269">
                <a:tc v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25,200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~31,800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240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100%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3"/>
                  </a:ext>
                </a:extLst>
              </a:tr>
              <a:tr h="251269">
                <a:tc v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33,300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~40,100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203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100%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endParaRPr kumimoji="0" lang="en-US" altLang="zh-TW" sz="1600" b="0" i="0" u="none" strike="noStrike" cap="none" normalizeH="0" baseline="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4"/>
                  </a:ext>
                </a:extLst>
              </a:tr>
              <a:tr h="251269">
                <a:tc v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42,000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~50,600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195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195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21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1" i="0" u="none" strike="noStrike" cap="none" normalizeH="0" baseline="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89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5"/>
                  </a:ext>
                </a:extLst>
              </a:tr>
              <a:tr h="251269">
                <a:tc v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53,000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~60,800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95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95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13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1" i="0" u="none" strike="noStrike" cap="none" normalizeH="0" baseline="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115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6"/>
                  </a:ext>
                </a:extLst>
              </a:tr>
              <a:tr h="293676">
                <a:tc v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63,800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~182,000</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元</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135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135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31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1" i="0" u="none" strike="noStrike" cap="none" normalizeH="0" baseline="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194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7"/>
                  </a:ext>
                </a:extLst>
              </a:tr>
              <a:tr h="251269">
                <a:tc v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第</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類合計</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1,578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425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66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1" i="0" u="none" strike="noStrike" cap="none" normalizeH="0" baseline="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129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8"/>
                  </a:ext>
                </a:extLst>
              </a:tr>
              <a:tr h="251269">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第</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3</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類</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291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100%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9"/>
                  </a:ext>
                </a:extLst>
              </a:tr>
              <a:tr h="251269">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第</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4</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類</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16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rowSpan="2" gridSpan="3">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依法應以精算結果之全體保險對象每人平均保險費計算，惟本次未調整，故不受影響。</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rowSpan="2" hMerge="1">
                  <a:txBody>
                    <a:bodyPr/>
                    <a:lstStyle/>
                    <a:p>
                      <a:endParaRPr lang="zh-TW" altLang="en-US"/>
                    </a:p>
                  </a:txBody>
                  <a:tcPr/>
                </a:tc>
                <a:tc rowSpan="2" hMerge="1">
                  <a:txBody>
                    <a:bodyPr/>
                    <a:lstStyle/>
                    <a:p>
                      <a:endParaRPr lang="zh-TW" altLang="en-US"/>
                    </a:p>
                  </a:txBody>
                  <a:tcPr/>
                </a:tc>
                <a:extLst>
                  <a:ext uri="{0D108BD9-81ED-4DB2-BD59-A6C34878D82A}">
                    <a16:rowId xmlns:a16="http://schemas.microsoft.com/office/drawing/2014/main" val="10010"/>
                  </a:ext>
                </a:extLst>
              </a:tr>
              <a:tr h="487660">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第</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5</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類</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25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3"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extLst>
                  <a:ext uri="{0D108BD9-81ED-4DB2-BD59-A6C34878D82A}">
                    <a16:rowId xmlns:a16="http://schemas.microsoft.com/office/drawing/2014/main" val="10011"/>
                  </a:ext>
                </a:extLst>
              </a:tr>
              <a:tr h="251269">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第</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6</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類第</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目</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58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20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1.1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1" i="0" u="none" strike="noStrike" cap="none" normalizeH="0" baseline="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44</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495099">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第</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6</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類第</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a:t>
                      </a: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目</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313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41 </a:t>
                      </a:r>
                    </a:p>
                    <a:p>
                      <a:pPr marL="0" marR="0" lvl="0" indent="0" algn="ctr" defTabSz="914400" rtl="0" eaLnBrk="1" fontAlgn="ctr" latinLnBrk="0" hangingPunct="1">
                        <a:lnSpc>
                          <a:spcPct val="100000"/>
                        </a:lnSpc>
                        <a:spcBef>
                          <a:spcPct val="0"/>
                        </a:spcBef>
                        <a:spcAft>
                          <a:spcPct val="0"/>
                        </a:spcAft>
                        <a:buClrTx/>
                        <a:buSzTx/>
                        <a:buFontTx/>
                        <a:buNone/>
                        <a:tabLst/>
                      </a:pPr>
                      <a:r>
                        <a:rPr kumimoji="1"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r>
                        <a:rPr kumimoji="1"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排富者</a:t>
                      </a:r>
                      <a:r>
                        <a:rPr kumimoji="1"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endPar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0%</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4.4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1" i="0" u="none" strike="noStrike" cap="none" normalizeH="0" baseline="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88</a:t>
                      </a:r>
                      <a:r>
                        <a:rPr kumimoji="0" lang="en-US" altLang="zh-TW" sz="1600" b="1"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 </a:t>
                      </a:r>
                    </a:p>
                    <a:p>
                      <a:pPr marL="0" marR="0" lvl="0" indent="0" algn="ctr" defTabSz="914400" rtl="0" eaLnBrk="1" fontAlgn="ctr" latinLnBrk="0" hangingPunct="1">
                        <a:lnSpc>
                          <a:spcPct val="100000"/>
                        </a:lnSpc>
                        <a:spcBef>
                          <a:spcPct val="0"/>
                        </a:spcBef>
                        <a:spcAft>
                          <a:spcPct val="0"/>
                        </a:spcAft>
                        <a:buClrTx/>
                        <a:buSzTx/>
                        <a:buFontTx/>
                        <a:buNone/>
                        <a:tabLst/>
                      </a:pPr>
                      <a:r>
                        <a:rPr kumimoji="1"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r>
                        <a:rPr kumimoji="1"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排富者</a:t>
                      </a:r>
                      <a:r>
                        <a:rPr kumimoji="1"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endPar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251269">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總計</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2,281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487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71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defRPr kumimoji="1" sz="2800">
                          <a:solidFill>
                            <a:schemeClr val="tx1"/>
                          </a:solidFill>
                          <a:latin typeface="Arial" panose="020B0604020202020204" pitchFamily="34" charset="0"/>
                          <a:ea typeface="華康中圓體" pitchFamily="49" charset="-120"/>
                        </a:defRPr>
                      </a:lvl1pPr>
                      <a:lvl2pPr marL="742950" indent="-285750" eaLnBrk="0" hangingPunct="0">
                        <a:spcBef>
                          <a:spcPct val="20000"/>
                        </a:spcBef>
                        <a:defRPr kumimoji="1" sz="2400">
                          <a:solidFill>
                            <a:schemeClr val="tx1"/>
                          </a:solidFill>
                          <a:latin typeface="Arial" panose="020B0604020202020204" pitchFamily="34" charset="0"/>
                          <a:ea typeface="華康中圓體" pitchFamily="49" charset="-120"/>
                        </a:defRPr>
                      </a:lvl2pPr>
                      <a:lvl3pPr marL="1143000" indent="-228600" eaLnBrk="0" hangingPunct="0">
                        <a:spcBef>
                          <a:spcPct val="20000"/>
                        </a:spcBef>
                        <a:defRPr kumimoji="1" sz="2000">
                          <a:solidFill>
                            <a:schemeClr val="tx1"/>
                          </a:solidFill>
                          <a:latin typeface="Arial" panose="020B0604020202020204" pitchFamily="34" charset="0"/>
                          <a:ea typeface="華康中圓體" pitchFamily="49" charset="-120"/>
                        </a:defRPr>
                      </a:lvl3pPr>
                      <a:lvl4pPr marL="1600200" indent="-228600" eaLnBrk="0" hangingPunct="0">
                        <a:spcBef>
                          <a:spcPct val="20000"/>
                        </a:spcBef>
                        <a:defRPr kumimoji="1">
                          <a:solidFill>
                            <a:schemeClr val="tx1"/>
                          </a:solidFill>
                          <a:latin typeface="Arial" panose="020B0604020202020204" pitchFamily="34" charset="0"/>
                          <a:ea typeface="華康中圓體" pitchFamily="49" charset="-120"/>
                        </a:defRPr>
                      </a:lvl4pPr>
                      <a:lvl5pPr marL="2057400" indent="-228600" eaLnBrk="0" hangingPunct="0">
                        <a:spcBef>
                          <a:spcPct val="20000"/>
                        </a:spcBef>
                        <a:defRPr kumimoji="1">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defRPr kumimoji="1">
                          <a:solidFill>
                            <a:schemeClr val="tx1"/>
                          </a:solidFill>
                          <a:latin typeface="Arial" panose="020B0604020202020204" pitchFamily="34" charset="0"/>
                          <a:ea typeface="華康中圓體" pitchFamily="49" charset="-12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1" i="0" u="none" strike="noStrike" cap="none" normalizeH="0" baseline="0">
                          <a:ln>
                            <a:noFill/>
                          </a:ln>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122</a:t>
                      </a:r>
                      <a:r>
                        <a:rPr kumimoji="0" lang="en-US" altLang="zh-TW" sz="1600" b="0" i="0" u="none" strike="noStrike" cap="none" normalizeH="0" baseline="0">
                          <a:ln>
                            <a:noFill/>
                          </a:ln>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 </a:t>
                      </a:r>
                    </a:p>
                  </a:txBody>
                  <a:tcPr marL="7439" marR="7439" marT="743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bl>
          </a:graphicData>
        </a:graphic>
      </p:graphicFrame>
      <p:sp>
        <p:nvSpPr>
          <p:cNvPr id="59506" name="頁尾版面配置區 4">
            <a:extLst>
              <a:ext uri="{FF2B5EF4-FFF2-40B4-BE49-F238E27FC236}">
                <a16:creationId xmlns:a16="http://schemas.microsoft.com/office/drawing/2014/main" id="{06A4C813-8E1E-C950-3E0A-E0E1616CAD17}"/>
              </a:ext>
            </a:extLst>
          </p:cNvPr>
          <p:cNvSpPr>
            <a:spLocks noGrp="1"/>
          </p:cNvSpPr>
          <p:nvPr>
            <p:ph type="ftr" sz="quarter" idx="11"/>
          </p:nvPr>
        </p:nvSpPr>
        <p:spPr>
          <a:xfrm flipH="1">
            <a:off x="8572500" y="6451600"/>
            <a:ext cx="571500" cy="4064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r>
              <a:rPr lang="en-US" altLang="zh-TW" sz="1400">
                <a:ea typeface="新細明體" panose="02020500000000000000" pitchFamily="18" charset="-120"/>
              </a:rPr>
              <a:t>32</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42" name="Rectangle 6">
            <a:extLst>
              <a:ext uri="{FF2B5EF4-FFF2-40B4-BE49-F238E27FC236}">
                <a16:creationId xmlns:a16="http://schemas.microsoft.com/office/drawing/2014/main" id="{E3C26B2C-E909-DA52-044E-585D6821FB98}"/>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002D9E5F-A885-45A5-9E9E-68441E715586}" type="slidenum">
              <a:rPr lang="en-US" altLang="zh-TW" sz="1400">
                <a:ea typeface="新細明體" panose="02020500000000000000" pitchFamily="18" charset="-120"/>
              </a:rPr>
              <a:pPr>
                <a:spcBef>
                  <a:spcPct val="0"/>
                </a:spcBef>
                <a:buFontTx/>
                <a:buNone/>
              </a:pPr>
              <a:t>33</a:t>
            </a:fld>
            <a:endParaRPr lang="en-US" altLang="zh-TW" sz="1400">
              <a:ea typeface="新細明體" panose="02020500000000000000" pitchFamily="18" charset="-120"/>
            </a:endParaRPr>
          </a:p>
        </p:txBody>
      </p:sp>
      <p:sp>
        <p:nvSpPr>
          <p:cNvPr id="28674" name="Rectangle 10">
            <a:extLst>
              <a:ext uri="{FF2B5EF4-FFF2-40B4-BE49-F238E27FC236}">
                <a16:creationId xmlns:a16="http://schemas.microsoft.com/office/drawing/2014/main" id="{8A7F8445-0C4E-7CE5-0124-4D047E05B33E}"/>
              </a:ext>
            </a:extLst>
          </p:cNvPr>
          <p:cNvSpPr>
            <a:spLocks noGrp="1" noChangeArrowheads="1"/>
          </p:cNvSpPr>
          <p:nvPr>
            <p:ph type="title" idx="4294967295"/>
          </p:nvPr>
        </p:nvSpPr>
        <p:spPr>
          <a:xfrm>
            <a:off x="260350" y="542925"/>
            <a:ext cx="8229600" cy="796925"/>
          </a:xfrm>
        </p:spPr>
        <p:txBody>
          <a:bodyPr/>
          <a:lstStyle/>
          <a:p>
            <a:pPr eaLnBrk="1" hangingPunct="1">
              <a:defRPr/>
            </a:pPr>
            <a:r>
              <a:rPr lang="zh-TW" altLang="en-US" sz="4000" dirty="0">
                <a:effectLst>
                  <a:outerShdw blurRad="38100" dist="38100" dir="2700000" algn="tl">
                    <a:srgbClr val="C0C0C0"/>
                  </a:outerShdw>
                </a:effectLst>
                <a:latin typeface="標楷體" pitchFamily="65" charset="-120"/>
                <a:ea typeface="標楷體" pitchFamily="65" charset="-120"/>
                <a:cs typeface="Times New Roman" pitchFamily="18" charset="0"/>
              </a:rPr>
              <a:t>節流配套措施</a:t>
            </a:r>
          </a:p>
        </p:txBody>
      </p:sp>
      <p:sp>
        <p:nvSpPr>
          <p:cNvPr id="44036" name="Rectangle 11">
            <a:extLst>
              <a:ext uri="{FF2B5EF4-FFF2-40B4-BE49-F238E27FC236}">
                <a16:creationId xmlns:a16="http://schemas.microsoft.com/office/drawing/2014/main" id="{84CBF359-BB7B-50B2-C8D4-BAE8C80165ED}"/>
              </a:ext>
            </a:extLst>
          </p:cNvPr>
          <p:cNvSpPr txBox="1">
            <a:spLocks noChangeArrowheads="1"/>
          </p:cNvSpPr>
          <p:nvPr/>
        </p:nvSpPr>
        <p:spPr bwMode="auto">
          <a:xfrm>
            <a:off x="433388" y="1450975"/>
            <a:ext cx="8272462" cy="5000625"/>
          </a:xfrm>
          <a:prstGeom prst="rect">
            <a:avLst/>
          </a:prstGeom>
          <a:noFill/>
          <a:ln w="9525">
            <a:noFill/>
            <a:miter lim="800000"/>
            <a:headEnd/>
            <a:tailEnd/>
          </a:ln>
        </p:spPr>
        <p:txBody>
          <a:bodyPr/>
          <a:lstStyle/>
          <a:p>
            <a:pPr marL="539750" indent="-625475" algn="just" eaLnBrk="1" hangingPunct="1">
              <a:spcBef>
                <a:spcPts val="1200"/>
              </a:spcBef>
              <a:defRPr/>
            </a:pPr>
            <a:r>
              <a:rPr kumimoji="0" lang="zh-TW" altLang="en-US" sz="2300" dirty="0">
                <a:latin typeface="標楷體" pitchFamily="65" charset="-120"/>
                <a:ea typeface="標楷體" pitchFamily="65" charset="-120"/>
                <a:cs typeface="Times New Roman" pitchFamily="18" charset="0"/>
              </a:rPr>
              <a:t>一、</a:t>
            </a:r>
            <a:r>
              <a:rPr kumimoji="0" lang="zh-TW" altLang="en-US" sz="2400" dirty="0">
                <a:latin typeface="標楷體" pitchFamily="65" charset="-120"/>
                <a:ea typeface="標楷體" pitchFamily="65" charset="-120"/>
                <a:cs typeface="Times New Roman" pitchFamily="18" charset="0"/>
              </a:rPr>
              <a:t>啟動第七次藥價調整作業，持續縮小「藥價差」。</a:t>
            </a:r>
          </a:p>
          <a:p>
            <a:pPr marL="360000" indent="-540000" algn="just" eaLnBrk="1" hangingPunct="1">
              <a:spcBef>
                <a:spcPts val="600"/>
              </a:spcBef>
              <a:defRPr/>
            </a:pPr>
            <a:r>
              <a:rPr kumimoji="0" lang="zh-TW" altLang="en-US" sz="2400" dirty="0">
                <a:latin typeface="標楷體" pitchFamily="65" charset="-120"/>
                <a:ea typeface="標楷體" pitchFamily="65" charset="-120"/>
                <a:cs typeface="Times New Roman" pitchFamily="18" charset="0"/>
              </a:rPr>
              <a:t>二、對於累犯違規的醫師、院所、或場所，研擬「永不特約」</a:t>
            </a:r>
            <a:endParaRPr kumimoji="0" lang="en-US" altLang="zh-TW" sz="2400" dirty="0">
              <a:latin typeface="標楷體" pitchFamily="65" charset="-120"/>
              <a:ea typeface="標楷體" pitchFamily="65" charset="-120"/>
              <a:cs typeface="Times New Roman" pitchFamily="18" charset="0"/>
            </a:endParaRPr>
          </a:p>
          <a:p>
            <a:pPr marL="360000" indent="-540000" algn="just" eaLnBrk="1" hangingPunct="1">
              <a:spcBef>
                <a:spcPts val="600"/>
              </a:spcBef>
              <a:defRPr/>
            </a:pPr>
            <a:r>
              <a:rPr kumimoji="0" lang="en-US" altLang="zh-TW" sz="2400" dirty="0">
                <a:latin typeface="標楷體" pitchFamily="65" charset="-120"/>
                <a:ea typeface="標楷體" pitchFamily="65" charset="-120"/>
                <a:cs typeface="Times New Roman" pitchFamily="18" charset="0"/>
              </a:rPr>
              <a:t>    </a:t>
            </a:r>
            <a:r>
              <a:rPr kumimoji="0" lang="zh-TW" altLang="en-US" sz="2400" dirty="0">
                <a:latin typeface="標楷體" pitchFamily="65" charset="-120"/>
                <a:ea typeface="標楷體" pitchFamily="65" charset="-120"/>
                <a:cs typeface="Times New Roman" pitchFamily="18" charset="0"/>
              </a:rPr>
              <a:t>，抑制不肖醫院診所詐領健保費。被詐領的健保費金額，</a:t>
            </a:r>
            <a:endParaRPr kumimoji="0" lang="en-US" altLang="zh-TW" sz="2400" dirty="0">
              <a:latin typeface="標楷體" pitchFamily="65" charset="-120"/>
              <a:ea typeface="標楷體" pitchFamily="65" charset="-120"/>
              <a:cs typeface="Times New Roman" pitchFamily="18" charset="0"/>
            </a:endParaRPr>
          </a:p>
          <a:p>
            <a:pPr marL="360000" indent="-540000" algn="just" eaLnBrk="1" hangingPunct="1">
              <a:spcBef>
                <a:spcPts val="600"/>
              </a:spcBef>
              <a:defRPr/>
            </a:pPr>
            <a:r>
              <a:rPr kumimoji="0" lang="en-US" altLang="zh-TW" sz="2400" dirty="0">
                <a:latin typeface="標楷體" pitchFamily="65" charset="-120"/>
                <a:ea typeface="標楷體" pitchFamily="65" charset="-120"/>
                <a:cs typeface="Times New Roman" pitchFamily="18" charset="0"/>
              </a:rPr>
              <a:t>    </a:t>
            </a:r>
            <a:r>
              <a:rPr kumimoji="0" lang="zh-TW" altLang="en-US" sz="2400" dirty="0">
                <a:latin typeface="標楷體" pitchFamily="65" charset="-120"/>
                <a:ea typeface="標楷體" pitchFamily="65" charset="-120"/>
                <a:cs typeface="Times New Roman" pitchFamily="18" charset="0"/>
              </a:rPr>
              <a:t>自總額中扣除。</a:t>
            </a:r>
          </a:p>
          <a:p>
            <a:pPr marL="360000" indent="-540000" algn="just" eaLnBrk="1" hangingPunct="1">
              <a:spcBef>
                <a:spcPts val="600"/>
              </a:spcBef>
              <a:defRPr/>
            </a:pPr>
            <a:r>
              <a:rPr kumimoji="0" lang="zh-TW" altLang="en-US" sz="2400" dirty="0">
                <a:latin typeface="標楷體" pitchFamily="65" charset="-120"/>
                <a:ea typeface="標楷體" pitchFamily="65" charset="-120"/>
                <a:cs typeface="Times New Roman" pitchFamily="18" charset="0"/>
              </a:rPr>
              <a:t>三、推動整合性門診照護計畫，一次掛號可看多科，減少重</a:t>
            </a:r>
            <a:endParaRPr kumimoji="0" lang="en-US" altLang="zh-TW" sz="2400" dirty="0">
              <a:latin typeface="標楷體" pitchFamily="65" charset="-120"/>
              <a:ea typeface="標楷體" pitchFamily="65" charset="-120"/>
              <a:cs typeface="Times New Roman" pitchFamily="18" charset="0"/>
            </a:endParaRPr>
          </a:p>
          <a:p>
            <a:pPr marL="360000" indent="-540000" algn="just" eaLnBrk="1" hangingPunct="1">
              <a:spcBef>
                <a:spcPts val="600"/>
              </a:spcBef>
              <a:defRPr/>
            </a:pPr>
            <a:r>
              <a:rPr kumimoji="0" lang="en-US" altLang="zh-TW" sz="2400" dirty="0">
                <a:latin typeface="標楷體" pitchFamily="65" charset="-120"/>
                <a:ea typeface="標楷體" pitchFamily="65" charset="-120"/>
                <a:cs typeface="Times New Roman" pitchFamily="18" charset="0"/>
              </a:rPr>
              <a:t>   </a:t>
            </a:r>
            <a:r>
              <a:rPr kumimoji="0" lang="zh-TW" altLang="en-US" sz="2400" dirty="0">
                <a:latin typeface="標楷體" pitchFamily="65" charset="-120"/>
                <a:ea typeface="標楷體" pitchFamily="65" charset="-120"/>
                <a:cs typeface="Times New Roman" pitchFamily="18" charset="0"/>
              </a:rPr>
              <a:t> 複用藥及檢查。辦理高診次就醫民眾之輔導，小病逛醫</a:t>
            </a:r>
            <a:endParaRPr kumimoji="0" lang="en-US" altLang="zh-TW" sz="2400" dirty="0">
              <a:latin typeface="標楷體" pitchFamily="65" charset="-120"/>
              <a:ea typeface="標楷體" pitchFamily="65" charset="-120"/>
              <a:cs typeface="Times New Roman" pitchFamily="18" charset="0"/>
            </a:endParaRPr>
          </a:p>
          <a:p>
            <a:pPr marL="360000" indent="-540000" algn="just" eaLnBrk="1" hangingPunct="1">
              <a:spcBef>
                <a:spcPts val="600"/>
              </a:spcBef>
              <a:defRPr/>
            </a:pPr>
            <a:r>
              <a:rPr kumimoji="0" lang="en-US" altLang="zh-TW" sz="2400" dirty="0">
                <a:latin typeface="標楷體" pitchFamily="65" charset="-120"/>
                <a:ea typeface="標楷體" pitchFamily="65" charset="-120"/>
                <a:cs typeface="Times New Roman" pitchFamily="18" charset="0"/>
              </a:rPr>
              <a:t>   </a:t>
            </a:r>
            <a:r>
              <a:rPr kumimoji="0" lang="zh-TW" altLang="en-US" sz="2400" dirty="0">
                <a:latin typeface="標楷體" pitchFamily="65" charset="-120"/>
                <a:ea typeface="標楷體" pitchFamily="65" charset="-120"/>
                <a:cs typeface="Times New Roman" pitchFamily="18" charset="0"/>
              </a:rPr>
              <a:t> 院屢勸不聽者，將限制就醫場所，由醫院負責照顧。</a:t>
            </a:r>
          </a:p>
          <a:p>
            <a:pPr marL="539750" indent="-540000" algn="just" eaLnBrk="1" hangingPunct="1">
              <a:spcBef>
                <a:spcPts val="600"/>
              </a:spcBef>
              <a:defRPr/>
            </a:pPr>
            <a:r>
              <a:rPr kumimoji="0" lang="zh-TW" altLang="en-US" sz="2400" dirty="0">
                <a:latin typeface="標楷體" pitchFamily="65" charset="-120"/>
                <a:ea typeface="標楷體" pitchFamily="65" charset="-120"/>
                <a:cs typeface="Times New Roman" pitchFamily="18" charset="0"/>
              </a:rPr>
              <a:t>四、辦理藥事居家照護專案，由藥事人員對高就診次數民眾</a:t>
            </a:r>
            <a:endParaRPr kumimoji="0" lang="en-US" altLang="zh-TW" sz="2400" dirty="0">
              <a:latin typeface="標楷體" pitchFamily="65" charset="-120"/>
              <a:ea typeface="標楷體" pitchFamily="65" charset="-120"/>
              <a:cs typeface="Times New Roman" pitchFamily="18" charset="0"/>
            </a:endParaRPr>
          </a:p>
          <a:p>
            <a:pPr marL="539750" indent="-540000" algn="just" eaLnBrk="1" hangingPunct="1">
              <a:spcBef>
                <a:spcPts val="600"/>
              </a:spcBef>
              <a:defRPr/>
            </a:pPr>
            <a:r>
              <a:rPr kumimoji="0" lang="en-US" altLang="zh-TW" sz="2400" dirty="0">
                <a:latin typeface="標楷體" pitchFamily="65" charset="-120"/>
                <a:ea typeface="標楷體" pitchFamily="65" charset="-120"/>
                <a:cs typeface="Times New Roman" pitchFamily="18" charset="0"/>
              </a:rPr>
              <a:t>    </a:t>
            </a:r>
            <a:r>
              <a:rPr kumimoji="0" lang="zh-TW" altLang="en-US" sz="2400" dirty="0">
                <a:latin typeface="標楷體" pitchFamily="65" charset="-120"/>
                <a:ea typeface="標楷體" pitchFamily="65" charset="-120"/>
                <a:cs typeface="Times New Roman" pitchFamily="18" charset="0"/>
              </a:rPr>
              <a:t>居家輔導，提升用藥安全並節約醫療資源。</a:t>
            </a:r>
          </a:p>
          <a:p>
            <a:pPr marL="539750" indent="-540000" algn="just" eaLnBrk="1" hangingPunct="1">
              <a:spcBef>
                <a:spcPts val="600"/>
              </a:spcBef>
              <a:defRPr/>
            </a:pPr>
            <a:r>
              <a:rPr kumimoji="0" lang="zh-TW" altLang="en-US" sz="2400" dirty="0">
                <a:latin typeface="標楷體" pitchFamily="65" charset="-120"/>
                <a:ea typeface="標楷體" pitchFamily="65" charset="-120"/>
                <a:cs typeface="Times New Roman" pitchFamily="18" charset="0"/>
              </a:rPr>
              <a:t>五、實施疾病診斷關聯群（</a:t>
            </a:r>
            <a:r>
              <a:rPr kumimoji="0" lang="en-US" altLang="zh-TW" sz="2400" dirty="0">
                <a:latin typeface="標楷體" pitchFamily="65" charset="-120"/>
                <a:ea typeface="標楷體" pitchFamily="65" charset="-120"/>
                <a:cs typeface="Times New Roman" pitchFamily="18" charset="0"/>
              </a:rPr>
              <a:t>DRG</a:t>
            </a:r>
            <a:r>
              <a:rPr kumimoji="0" lang="zh-TW" altLang="en-US" sz="2400" dirty="0">
                <a:latin typeface="標楷體" pitchFamily="65" charset="-120"/>
                <a:ea typeface="標楷體" pitchFamily="65" charset="-120"/>
                <a:cs typeface="Times New Roman" pitchFamily="18" charset="0"/>
              </a:rPr>
              <a:t>）支付制度，採事前</a:t>
            </a:r>
            <a:r>
              <a:rPr kumimoji="0" lang="zh-TW" altLang="en-US" sz="2400">
                <a:latin typeface="標楷體" pitchFamily="65" charset="-120"/>
                <a:ea typeface="標楷體" pitchFamily="65" charset="-120"/>
                <a:cs typeface="Times New Roman" pitchFamily="18" charset="0"/>
              </a:rPr>
              <a:t>訂價方式。</a:t>
            </a:r>
            <a:endParaRPr kumimoji="0" lang="zh-TW" altLang="en-US" sz="2400" dirty="0">
              <a:latin typeface="標楷體" pitchFamily="65" charset="-120"/>
              <a:ea typeface="標楷體" pitchFamily="65" charset="-120"/>
              <a:cs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0" name="Rectangle 6">
            <a:extLst>
              <a:ext uri="{FF2B5EF4-FFF2-40B4-BE49-F238E27FC236}">
                <a16:creationId xmlns:a16="http://schemas.microsoft.com/office/drawing/2014/main" id="{AF6C6DBC-28BB-12B6-B0CD-311959914643}"/>
              </a:ext>
            </a:extLst>
          </p:cNvPr>
          <p:cNvSpPr>
            <a:spLocks noGrp="1" noChangeArrowheads="1"/>
          </p:cNvSpPr>
          <p:nvPr>
            <p:ph type="sldNum" sz="quarter" idx="12"/>
          </p:nvPr>
        </p:nvSpPr>
        <p:spPr>
          <a:xfrm>
            <a:off x="6750050" y="6229350"/>
            <a:ext cx="226695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ED27A182-A67F-47F9-84C4-E8DB5ECF8554}" type="slidenum">
              <a:rPr lang="en-US" altLang="zh-TW" sz="1400">
                <a:ea typeface="新細明體" panose="02020500000000000000" pitchFamily="18" charset="-120"/>
              </a:rPr>
              <a:pPr>
                <a:spcBef>
                  <a:spcPct val="0"/>
                </a:spcBef>
                <a:buFontTx/>
                <a:buNone/>
              </a:pPr>
              <a:t>34</a:t>
            </a:fld>
            <a:endParaRPr lang="en-US" altLang="zh-TW" sz="1400">
              <a:ea typeface="新細明體" panose="02020500000000000000" pitchFamily="18" charset="-120"/>
            </a:endParaRPr>
          </a:p>
        </p:txBody>
      </p:sp>
      <p:sp>
        <p:nvSpPr>
          <p:cNvPr id="28674" name="Rectangle 10">
            <a:extLst>
              <a:ext uri="{FF2B5EF4-FFF2-40B4-BE49-F238E27FC236}">
                <a16:creationId xmlns:a16="http://schemas.microsoft.com/office/drawing/2014/main" id="{90E108F2-8F84-1E7D-3EBF-EF26D8F50436}"/>
              </a:ext>
            </a:extLst>
          </p:cNvPr>
          <p:cNvSpPr>
            <a:spLocks noGrp="1" noChangeArrowheads="1"/>
          </p:cNvSpPr>
          <p:nvPr>
            <p:ph type="title" idx="4294967295"/>
          </p:nvPr>
        </p:nvSpPr>
        <p:spPr>
          <a:xfrm>
            <a:off x="296863" y="584200"/>
            <a:ext cx="8229600" cy="796925"/>
          </a:xfrm>
        </p:spPr>
        <p:txBody>
          <a:bodyPr/>
          <a:lstStyle/>
          <a:p>
            <a:pPr eaLnBrk="1" hangingPunct="1">
              <a:defRPr/>
            </a:pPr>
            <a:r>
              <a:rPr lang="zh-TW" altLang="en-US" sz="4000" dirty="0">
                <a:effectLst>
                  <a:outerShdw blurRad="38100" dist="38100" dir="2700000" algn="tl">
                    <a:srgbClr val="C0C0C0"/>
                  </a:outerShdw>
                </a:effectLst>
                <a:latin typeface="標楷體" pitchFamily="65" charset="-120"/>
                <a:ea typeface="標楷體" pitchFamily="65" charset="-120"/>
                <a:cs typeface="Times New Roman" pitchFamily="18" charset="0"/>
              </a:rPr>
              <a:t>下階段健保財務改革</a:t>
            </a:r>
          </a:p>
        </p:txBody>
      </p:sp>
      <p:sp>
        <p:nvSpPr>
          <p:cNvPr id="45060" name="Rectangle 11">
            <a:extLst>
              <a:ext uri="{FF2B5EF4-FFF2-40B4-BE49-F238E27FC236}">
                <a16:creationId xmlns:a16="http://schemas.microsoft.com/office/drawing/2014/main" id="{89E12365-B0A2-9ABD-9EEA-864B9794D3B5}"/>
              </a:ext>
            </a:extLst>
          </p:cNvPr>
          <p:cNvSpPr>
            <a:spLocks noGrp="1" noChangeArrowheads="1"/>
          </p:cNvSpPr>
          <p:nvPr>
            <p:ph type="body" idx="4294967295"/>
          </p:nvPr>
        </p:nvSpPr>
        <p:spPr>
          <a:xfrm>
            <a:off x="354013" y="1339850"/>
            <a:ext cx="8307387" cy="5089525"/>
          </a:xfrm>
        </p:spPr>
        <p:txBody>
          <a:bodyPr/>
          <a:lstStyle/>
          <a:p>
            <a:pPr marL="719138" indent="-454025" algn="just" eaLnBrk="1" hangingPunct="1">
              <a:spcBef>
                <a:spcPts val="600"/>
              </a:spcBef>
              <a:buFontTx/>
              <a:buNone/>
              <a:defRPr/>
            </a:pPr>
            <a:r>
              <a:rPr lang="zh-TW" altLang="en-US" sz="2600" b="1" dirty="0">
                <a:solidFill>
                  <a:srgbClr val="002060"/>
                </a:solidFill>
                <a:latin typeface="標楷體" pitchFamily="65" charset="-120"/>
                <a:ea typeface="標楷體" pitchFamily="65" charset="-120"/>
                <a:cs typeface="Times New Roman" pitchFamily="18" charset="0"/>
              </a:rPr>
              <a:t>一、推動財務制度改革修法，將保費計算方式，由目</a:t>
            </a:r>
            <a:endParaRPr lang="en-US" altLang="zh-TW" sz="2600" b="1" dirty="0">
              <a:solidFill>
                <a:srgbClr val="002060"/>
              </a:solidFill>
              <a:latin typeface="標楷體" pitchFamily="65" charset="-120"/>
              <a:ea typeface="標楷體" pitchFamily="65" charset="-120"/>
              <a:cs typeface="Times New Roman" pitchFamily="18" charset="0"/>
            </a:endParaRPr>
          </a:p>
          <a:p>
            <a:pPr marL="719138" indent="-454025" algn="just" eaLnBrk="1" hangingPunct="1">
              <a:spcBef>
                <a:spcPts val="600"/>
              </a:spcBef>
              <a:buFontTx/>
              <a:buNone/>
              <a:defRPr/>
            </a:pPr>
            <a:r>
              <a:rPr lang="en-US" altLang="zh-TW" sz="2600" b="1" dirty="0">
                <a:solidFill>
                  <a:srgbClr val="002060"/>
                </a:solidFill>
                <a:latin typeface="標楷體" pitchFamily="65" charset="-120"/>
                <a:ea typeface="標楷體" pitchFamily="65" charset="-120"/>
                <a:cs typeface="Times New Roman" pitchFamily="18" charset="0"/>
              </a:rPr>
              <a:t>   </a:t>
            </a:r>
            <a:r>
              <a:rPr lang="zh-TW" altLang="en-US" sz="2600" b="1" dirty="0">
                <a:solidFill>
                  <a:srgbClr val="002060"/>
                </a:solidFill>
                <a:latin typeface="標楷體" pitchFamily="65" charset="-120"/>
                <a:ea typeface="標楷體" pitchFamily="65" charset="-120"/>
                <a:cs typeface="Times New Roman" pitchFamily="18" charset="0"/>
              </a:rPr>
              <a:t> 前之薪資所得計算基礎，改以</a:t>
            </a:r>
            <a:r>
              <a:rPr lang="zh-TW" altLang="en-US" sz="2600" b="1" dirty="0">
                <a:solidFill>
                  <a:srgbClr val="FF3300"/>
                </a:solidFill>
                <a:latin typeface="標楷體" pitchFamily="65" charset="-120"/>
                <a:ea typeface="標楷體" pitchFamily="65" charset="-120"/>
                <a:cs typeface="Times New Roman" pitchFamily="18" charset="0"/>
              </a:rPr>
              <a:t>「家戶總所得」或「個人總所得」</a:t>
            </a:r>
            <a:r>
              <a:rPr lang="zh-TW" altLang="en-US" sz="2600" b="1" dirty="0">
                <a:solidFill>
                  <a:srgbClr val="002060"/>
                </a:solidFill>
                <a:latin typeface="標楷體" pitchFamily="65" charset="-120"/>
                <a:ea typeface="標楷體" pitchFamily="65" charset="-120"/>
                <a:cs typeface="Times New Roman" pitchFamily="18" charset="0"/>
              </a:rPr>
              <a:t>作為計算基礎，讓健保財務來源更</a:t>
            </a:r>
            <a:endParaRPr lang="en-US" altLang="zh-TW" sz="2600" b="1" dirty="0">
              <a:solidFill>
                <a:srgbClr val="002060"/>
              </a:solidFill>
              <a:latin typeface="標楷體" pitchFamily="65" charset="-120"/>
              <a:ea typeface="標楷體" pitchFamily="65" charset="-120"/>
              <a:cs typeface="Times New Roman" pitchFamily="18" charset="0"/>
            </a:endParaRPr>
          </a:p>
          <a:p>
            <a:pPr marL="719138" indent="-454025" algn="just" eaLnBrk="1" hangingPunct="1">
              <a:spcBef>
                <a:spcPts val="600"/>
              </a:spcBef>
              <a:buFontTx/>
              <a:buNone/>
              <a:defRPr/>
            </a:pPr>
            <a:r>
              <a:rPr lang="en-US" altLang="zh-TW" sz="2600" b="1" dirty="0">
                <a:solidFill>
                  <a:srgbClr val="002060"/>
                </a:solidFill>
                <a:latin typeface="標楷體" pitchFamily="65" charset="-120"/>
                <a:ea typeface="標楷體" pitchFamily="65" charset="-120"/>
                <a:cs typeface="Times New Roman" pitchFamily="18" charset="0"/>
              </a:rPr>
              <a:t>    </a:t>
            </a:r>
            <a:r>
              <a:rPr lang="zh-TW" altLang="en-US" sz="2600" b="1" dirty="0">
                <a:solidFill>
                  <a:srgbClr val="002060"/>
                </a:solidFill>
                <a:latin typeface="標楷體" pitchFamily="65" charset="-120"/>
                <a:ea typeface="標楷體" pitchFamily="65" charset="-120"/>
                <a:cs typeface="Times New Roman" pitchFamily="18" charset="0"/>
              </a:rPr>
              <a:t>加公平及合理。另亦適時檢討調整</a:t>
            </a:r>
            <a:r>
              <a:rPr lang="zh-TW" altLang="en-US" sz="2600" b="1" dirty="0">
                <a:solidFill>
                  <a:srgbClr val="FF3300"/>
                </a:solidFill>
                <a:latin typeface="標楷體" pitchFamily="65" charset="-120"/>
                <a:ea typeface="標楷體" pitchFamily="65" charset="-120"/>
                <a:cs typeface="Times New Roman" pitchFamily="18" charset="0"/>
              </a:rPr>
              <a:t>菸捐</a:t>
            </a:r>
            <a:r>
              <a:rPr lang="zh-TW" altLang="en-US" sz="2600" b="1" dirty="0">
                <a:solidFill>
                  <a:srgbClr val="002060"/>
                </a:solidFill>
                <a:latin typeface="標楷體" pitchFamily="65" charset="-120"/>
                <a:ea typeface="標楷體" pitchFamily="65" charset="-120"/>
                <a:cs typeface="Times New Roman" pitchFamily="18" charset="0"/>
              </a:rPr>
              <a:t>等其他財</a:t>
            </a:r>
            <a:endParaRPr lang="en-US" altLang="zh-TW" sz="2600" b="1" dirty="0">
              <a:solidFill>
                <a:srgbClr val="002060"/>
              </a:solidFill>
              <a:latin typeface="標楷體" pitchFamily="65" charset="-120"/>
              <a:ea typeface="標楷體" pitchFamily="65" charset="-120"/>
              <a:cs typeface="Times New Roman" pitchFamily="18" charset="0"/>
            </a:endParaRPr>
          </a:p>
          <a:p>
            <a:pPr marL="719138" indent="-454025" algn="just" eaLnBrk="1" hangingPunct="1">
              <a:spcBef>
                <a:spcPts val="600"/>
              </a:spcBef>
              <a:buFontTx/>
              <a:buNone/>
              <a:defRPr/>
            </a:pPr>
            <a:r>
              <a:rPr lang="en-US" altLang="zh-TW" sz="2600" b="1" dirty="0">
                <a:solidFill>
                  <a:srgbClr val="002060"/>
                </a:solidFill>
                <a:latin typeface="標楷體" pitchFamily="65" charset="-120"/>
                <a:ea typeface="標楷體" pitchFamily="65" charset="-120"/>
                <a:cs typeface="Times New Roman" pitchFamily="18" charset="0"/>
              </a:rPr>
              <a:t>   </a:t>
            </a:r>
            <a:r>
              <a:rPr lang="zh-TW" altLang="en-US" sz="2600" b="1" dirty="0">
                <a:solidFill>
                  <a:srgbClr val="002060"/>
                </a:solidFill>
                <a:latin typeface="標楷體" pitchFamily="65" charset="-120"/>
                <a:ea typeface="標楷體" pitchFamily="65" charset="-120"/>
                <a:cs typeface="Times New Roman" pitchFamily="18" charset="0"/>
              </a:rPr>
              <a:t> 源，增加健保收入。</a:t>
            </a:r>
            <a:endParaRPr lang="en-US" altLang="zh-TW" sz="2600" b="1" dirty="0">
              <a:solidFill>
                <a:srgbClr val="002060"/>
              </a:solidFill>
              <a:latin typeface="標楷體" pitchFamily="65" charset="-120"/>
              <a:ea typeface="標楷體" pitchFamily="65" charset="-120"/>
              <a:cs typeface="Times New Roman" pitchFamily="18" charset="0"/>
            </a:endParaRPr>
          </a:p>
          <a:p>
            <a:pPr marL="720000" indent="-432000" algn="just" eaLnBrk="1" hangingPunct="1">
              <a:lnSpc>
                <a:spcPts val="2900"/>
              </a:lnSpc>
              <a:buFontTx/>
              <a:buNone/>
              <a:defRPr/>
            </a:pPr>
            <a:r>
              <a:rPr lang="zh-TW" altLang="en-US" sz="2600" b="1" dirty="0">
                <a:solidFill>
                  <a:srgbClr val="002060"/>
                </a:solidFill>
                <a:latin typeface="標楷體" pitchFamily="65" charset="-120"/>
                <a:ea typeface="標楷體" pitchFamily="65" charset="-120"/>
                <a:cs typeface="Times New Roman" pitchFamily="18" charset="0"/>
              </a:rPr>
              <a:t>二、建議執政黨對外宣布將於</a:t>
            </a:r>
            <a:r>
              <a:rPr lang="en-US" altLang="zh-TW" sz="2600" b="1" dirty="0">
                <a:solidFill>
                  <a:srgbClr val="002060"/>
                </a:solidFill>
                <a:latin typeface="標楷體" pitchFamily="65" charset="-120"/>
                <a:ea typeface="標楷體" pitchFamily="65" charset="-120"/>
                <a:cs typeface="Times New Roman" pitchFamily="18" charset="0"/>
              </a:rPr>
              <a:t>2</a:t>
            </a:r>
            <a:r>
              <a:rPr lang="zh-TW" altLang="en-US" sz="2600" b="1" dirty="0">
                <a:solidFill>
                  <a:srgbClr val="002060"/>
                </a:solidFill>
                <a:latin typeface="標楷體" pitchFamily="65" charset="-120"/>
                <a:ea typeface="標楷體" pitchFamily="65" charset="-120"/>
                <a:cs typeface="Times New Roman" pitchFamily="18" charset="0"/>
              </a:rPr>
              <a:t>年內完成修法並據以實</a:t>
            </a:r>
            <a:endParaRPr lang="en-US" altLang="zh-TW" sz="2600" b="1" dirty="0">
              <a:solidFill>
                <a:srgbClr val="002060"/>
              </a:solidFill>
              <a:latin typeface="標楷體" pitchFamily="65" charset="-120"/>
              <a:ea typeface="標楷體" pitchFamily="65" charset="-120"/>
              <a:cs typeface="Times New Roman" pitchFamily="18" charset="0"/>
            </a:endParaRPr>
          </a:p>
          <a:p>
            <a:pPr marL="720000" indent="-432000" algn="just" eaLnBrk="1" hangingPunct="1">
              <a:lnSpc>
                <a:spcPts val="2900"/>
              </a:lnSpc>
              <a:buFontTx/>
              <a:buNone/>
              <a:defRPr/>
            </a:pPr>
            <a:r>
              <a:rPr lang="zh-TW" altLang="en-US" sz="2600" b="1" dirty="0">
                <a:solidFill>
                  <a:srgbClr val="002060"/>
                </a:solidFill>
                <a:latin typeface="標楷體" pitchFamily="65" charset="-120"/>
                <a:ea typeface="標楷體" pitchFamily="65" charset="-120"/>
                <a:cs typeface="Times New Roman" pitchFamily="18" charset="0"/>
              </a:rPr>
              <a:t>    施，以符合全民期待。</a:t>
            </a:r>
            <a:endParaRPr lang="en-US" altLang="zh-TW" sz="2600" b="1" dirty="0">
              <a:solidFill>
                <a:srgbClr val="002060"/>
              </a:solidFill>
              <a:latin typeface="標楷體" pitchFamily="65" charset="-120"/>
              <a:ea typeface="標楷體" pitchFamily="65" charset="-120"/>
              <a:cs typeface="Times New Roman" pitchFamily="18" charset="0"/>
            </a:endParaRPr>
          </a:p>
          <a:p>
            <a:pPr marL="720000" indent="-432000" algn="just" eaLnBrk="1" hangingPunct="1">
              <a:lnSpc>
                <a:spcPts val="3400"/>
              </a:lnSpc>
              <a:spcBef>
                <a:spcPts val="0"/>
              </a:spcBef>
              <a:buFontTx/>
              <a:buNone/>
              <a:defRPr/>
            </a:pPr>
            <a:r>
              <a:rPr lang="zh-TW" altLang="en-US" sz="2600" b="1" dirty="0">
                <a:solidFill>
                  <a:srgbClr val="002060"/>
                </a:solidFill>
                <a:latin typeface="標楷體" pitchFamily="65" charset="-120"/>
                <a:ea typeface="標楷體" pitchFamily="65" charset="-120"/>
                <a:cs typeface="Times New Roman" pitchFamily="18" charset="0"/>
              </a:rPr>
              <a:t>三、若財務失衡，除需衡量縮減給付外，亦需有備選</a:t>
            </a:r>
          </a:p>
          <a:p>
            <a:pPr marL="720000" indent="-432000" algn="just" eaLnBrk="1" hangingPunct="1">
              <a:lnSpc>
                <a:spcPts val="2500"/>
              </a:lnSpc>
              <a:spcBef>
                <a:spcPct val="0"/>
              </a:spcBef>
              <a:buFontTx/>
              <a:buNone/>
              <a:defRPr/>
            </a:pPr>
            <a:r>
              <a:rPr lang="zh-TW" altLang="en-US" sz="2600" b="1" dirty="0">
                <a:solidFill>
                  <a:srgbClr val="002060"/>
                </a:solidFill>
                <a:latin typeface="標楷體" pitchFamily="65" charset="-120"/>
                <a:ea typeface="標楷體" pitchFamily="65" charset="-120"/>
                <a:cs typeface="Times New Roman" pitchFamily="18" charset="0"/>
              </a:rPr>
              <a:t>    方案。</a:t>
            </a:r>
          </a:p>
          <a:p>
            <a:pPr marL="1431925" lvl="1" indent="-533400" algn="just" eaLnBrk="1" hangingPunct="1">
              <a:lnSpc>
                <a:spcPct val="90000"/>
              </a:lnSpc>
              <a:spcBef>
                <a:spcPct val="25000"/>
              </a:spcBef>
              <a:buFontTx/>
              <a:buNone/>
              <a:defRPr/>
            </a:pPr>
            <a:r>
              <a:rPr lang="en-US" altLang="zh-TW" sz="2200" b="1" dirty="0">
                <a:solidFill>
                  <a:srgbClr val="002060"/>
                </a:solidFill>
                <a:latin typeface="標楷體" pitchFamily="65" charset="-120"/>
                <a:ea typeface="標楷體" pitchFamily="65" charset="-120"/>
                <a:cs typeface="Times New Roman" pitchFamily="18" charset="0"/>
              </a:rPr>
              <a:t>(</a:t>
            </a:r>
            <a:r>
              <a:rPr lang="zh-TW" altLang="en-US" sz="2200" b="1" dirty="0">
                <a:solidFill>
                  <a:srgbClr val="002060"/>
                </a:solidFill>
                <a:latin typeface="標楷體" pitchFamily="65" charset="-120"/>
                <a:ea typeface="標楷體" pitchFamily="65" charset="-120"/>
                <a:cs typeface="Times New Roman" pitchFamily="18" charset="0"/>
              </a:rPr>
              <a:t>一</a:t>
            </a:r>
            <a:r>
              <a:rPr lang="en-US" altLang="zh-TW" sz="2200" b="1" dirty="0">
                <a:solidFill>
                  <a:srgbClr val="002060"/>
                </a:solidFill>
                <a:latin typeface="標楷體" pitchFamily="65" charset="-120"/>
                <a:ea typeface="標楷體" pitchFamily="65" charset="-120"/>
                <a:cs typeface="Times New Roman" pitchFamily="18" charset="0"/>
              </a:rPr>
              <a:t>)</a:t>
            </a:r>
            <a:r>
              <a:rPr lang="zh-TW" altLang="en-US" sz="2200" b="1" dirty="0">
                <a:solidFill>
                  <a:srgbClr val="002060"/>
                </a:solidFill>
                <a:latin typeface="標楷體" pitchFamily="65" charset="-120"/>
                <a:ea typeface="標楷體" pitchFamily="65" charset="-120"/>
                <a:cs typeface="Times New Roman" pitchFamily="18" charset="0"/>
              </a:rPr>
              <a:t>自負額制度</a:t>
            </a:r>
            <a:r>
              <a:rPr lang="en-US" altLang="zh-TW" sz="2200" b="1" dirty="0">
                <a:solidFill>
                  <a:srgbClr val="002060"/>
                </a:solidFill>
                <a:latin typeface="標楷體" pitchFamily="65" charset="-120"/>
                <a:ea typeface="標楷體" pitchFamily="65" charset="-120"/>
                <a:cs typeface="Times New Roman" pitchFamily="18" charset="0"/>
              </a:rPr>
              <a:t>:</a:t>
            </a:r>
            <a:r>
              <a:rPr lang="zh-TW" altLang="en-US" sz="2200" b="1" dirty="0">
                <a:solidFill>
                  <a:srgbClr val="002060"/>
                </a:solidFill>
                <a:latin typeface="標楷體" pitchFamily="65" charset="-120"/>
                <a:ea typeface="標楷體" pitchFamily="65" charset="-120"/>
                <a:cs typeface="Times New Roman" pitchFamily="18" charset="0"/>
              </a:rPr>
              <a:t>一定額度內之醫療費用完全自付。</a:t>
            </a:r>
          </a:p>
          <a:p>
            <a:pPr marL="1431925" lvl="1" indent="-533400" algn="just" eaLnBrk="1" hangingPunct="1">
              <a:lnSpc>
                <a:spcPct val="90000"/>
              </a:lnSpc>
              <a:spcBef>
                <a:spcPct val="25000"/>
              </a:spcBef>
              <a:buFontTx/>
              <a:buNone/>
              <a:defRPr/>
            </a:pPr>
            <a:r>
              <a:rPr lang="en-US" altLang="zh-TW" sz="2200" b="1" dirty="0">
                <a:solidFill>
                  <a:srgbClr val="002060"/>
                </a:solidFill>
                <a:latin typeface="標楷體" pitchFamily="65" charset="-120"/>
                <a:ea typeface="標楷體" pitchFamily="65" charset="-120"/>
                <a:cs typeface="Times New Roman" pitchFamily="18" charset="0"/>
              </a:rPr>
              <a:t>(</a:t>
            </a:r>
            <a:r>
              <a:rPr lang="zh-TW" altLang="en-US" sz="2200" b="1" dirty="0">
                <a:solidFill>
                  <a:srgbClr val="002060"/>
                </a:solidFill>
                <a:latin typeface="標楷體" pitchFamily="65" charset="-120"/>
                <a:ea typeface="標楷體" pitchFamily="65" charset="-120"/>
                <a:cs typeface="Times New Roman" pitchFamily="18" charset="0"/>
              </a:rPr>
              <a:t>二</a:t>
            </a:r>
            <a:r>
              <a:rPr lang="en-US" altLang="zh-TW" sz="2200" b="1" dirty="0">
                <a:solidFill>
                  <a:srgbClr val="002060"/>
                </a:solidFill>
                <a:latin typeface="標楷體" pitchFamily="65" charset="-120"/>
                <a:ea typeface="標楷體" pitchFamily="65" charset="-120"/>
                <a:cs typeface="Times New Roman" pitchFamily="18" charset="0"/>
              </a:rPr>
              <a:t>)</a:t>
            </a:r>
            <a:r>
              <a:rPr lang="zh-TW" altLang="en-US" sz="2200" b="1" dirty="0">
                <a:solidFill>
                  <a:srgbClr val="002060"/>
                </a:solidFill>
                <a:latin typeface="標楷體" pitchFamily="65" charset="-120"/>
                <a:ea typeface="標楷體" pitchFamily="65" charset="-120"/>
                <a:cs typeface="Times New Roman" pitchFamily="18" charset="0"/>
              </a:rPr>
              <a:t>個人醫療儲蓄帳戶：由個人承擔較多之財務責任。</a:t>
            </a:r>
          </a:p>
          <a:p>
            <a:pPr marL="1431925" lvl="1" indent="-533400" algn="just" eaLnBrk="1" hangingPunct="1">
              <a:lnSpc>
                <a:spcPct val="90000"/>
              </a:lnSpc>
              <a:spcBef>
                <a:spcPct val="25000"/>
              </a:spcBef>
              <a:buFontTx/>
              <a:buNone/>
              <a:defRPr/>
            </a:pPr>
            <a:r>
              <a:rPr lang="en-US" altLang="zh-TW" sz="2200" b="1" dirty="0">
                <a:solidFill>
                  <a:srgbClr val="002060"/>
                </a:solidFill>
                <a:latin typeface="標楷體" pitchFamily="65" charset="-120"/>
                <a:ea typeface="標楷體" pitchFamily="65" charset="-120"/>
                <a:cs typeface="Times New Roman" pitchFamily="18" charset="0"/>
              </a:rPr>
              <a:t>(</a:t>
            </a:r>
            <a:r>
              <a:rPr lang="zh-TW" altLang="en-US" sz="2200" b="1" dirty="0">
                <a:solidFill>
                  <a:srgbClr val="002060"/>
                </a:solidFill>
                <a:latin typeface="標楷體" pitchFamily="65" charset="-120"/>
                <a:ea typeface="標楷體" pitchFamily="65" charset="-120"/>
                <a:cs typeface="Times New Roman" pitchFamily="18" charset="0"/>
              </a:rPr>
              <a:t>三</a:t>
            </a:r>
            <a:r>
              <a:rPr lang="en-US" altLang="zh-TW" sz="2200" b="1" dirty="0">
                <a:solidFill>
                  <a:srgbClr val="002060"/>
                </a:solidFill>
                <a:latin typeface="標楷體" pitchFamily="65" charset="-120"/>
                <a:ea typeface="標楷體" pitchFamily="65" charset="-120"/>
                <a:cs typeface="Times New Roman" pitchFamily="18" charset="0"/>
              </a:rPr>
              <a:t>)</a:t>
            </a:r>
            <a:r>
              <a:rPr lang="zh-TW" altLang="en-US" sz="2200" b="1" dirty="0">
                <a:solidFill>
                  <a:srgbClr val="002060"/>
                </a:solidFill>
                <a:latin typeface="標楷體" pitchFamily="65" charset="-120"/>
                <a:ea typeface="標楷體" pitchFamily="65" charset="-120"/>
                <a:cs typeface="Times New Roman" pitchFamily="18" charset="0"/>
              </a:rPr>
              <a:t>鼓勵私人保險：以私人保險補充全民健保可能之不足。</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8" name="Rectangle 6">
            <a:extLst>
              <a:ext uri="{FF2B5EF4-FFF2-40B4-BE49-F238E27FC236}">
                <a16:creationId xmlns:a16="http://schemas.microsoft.com/office/drawing/2014/main" id="{6DED5A2D-13A4-8FD5-EFB5-2576013FF527}"/>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華康中圓體" pitchFamily="49" charset="-120"/>
              </a:defRPr>
            </a:lvl1pPr>
            <a:lvl2pPr marL="742950" indent="-285750">
              <a:spcBef>
                <a:spcPct val="20000"/>
              </a:spcBef>
              <a:buChar char="–"/>
              <a:defRPr kumimoji="1" sz="2800">
                <a:solidFill>
                  <a:schemeClr val="tx1"/>
                </a:solidFill>
                <a:latin typeface="Arial" panose="020B0604020202020204" pitchFamily="34" charset="0"/>
                <a:ea typeface="華康中圓體" pitchFamily="49" charset="-120"/>
              </a:defRPr>
            </a:lvl2pPr>
            <a:lvl3pPr marL="1143000" indent="-228600">
              <a:spcBef>
                <a:spcPct val="20000"/>
              </a:spcBef>
              <a:buChar char="•"/>
              <a:defRPr kumimoji="1" sz="2400">
                <a:solidFill>
                  <a:schemeClr val="tx1"/>
                </a:solidFill>
                <a:latin typeface="Arial" panose="020B0604020202020204" pitchFamily="34" charset="0"/>
                <a:ea typeface="華康中圓體" pitchFamily="49" charset="-120"/>
              </a:defRPr>
            </a:lvl3pPr>
            <a:lvl4pPr marL="1600200" indent="-228600">
              <a:spcBef>
                <a:spcPct val="20000"/>
              </a:spcBef>
              <a:buChar char="–"/>
              <a:defRPr kumimoji="1" sz="2000">
                <a:solidFill>
                  <a:schemeClr val="tx1"/>
                </a:solidFill>
                <a:latin typeface="Arial" panose="020B0604020202020204" pitchFamily="34" charset="0"/>
                <a:ea typeface="華康中圓體" pitchFamily="49" charset="-120"/>
              </a:defRPr>
            </a:lvl4pPr>
            <a:lvl5pPr marL="2057400" indent="-228600">
              <a:spcBef>
                <a:spcPct val="20000"/>
              </a:spcBef>
              <a:buChar char="»"/>
              <a:defRPr kumimoji="1" sz="2000">
                <a:solidFill>
                  <a:schemeClr val="tx1"/>
                </a:solidFill>
                <a:latin typeface="Arial" panose="020B0604020202020204" pitchFamily="34" charset="0"/>
                <a:ea typeface="華康中圓體" pitchFamily="49"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華康中圓體" pitchFamily="49" charset="-120"/>
              </a:defRPr>
            </a:lvl9pPr>
          </a:lstStyle>
          <a:p>
            <a:pPr>
              <a:spcBef>
                <a:spcPct val="0"/>
              </a:spcBef>
              <a:buFontTx/>
              <a:buNone/>
            </a:pPr>
            <a:fld id="{752D955E-1BF3-4CF6-A6F6-4A4FAFD1F316}" type="slidenum">
              <a:rPr lang="en-US" altLang="zh-TW" sz="1400">
                <a:ea typeface="新細明體" panose="02020500000000000000" pitchFamily="18" charset="-120"/>
              </a:rPr>
              <a:pPr>
                <a:spcBef>
                  <a:spcPct val="0"/>
                </a:spcBef>
                <a:buFontTx/>
                <a:buNone/>
              </a:pPr>
              <a:t>35</a:t>
            </a:fld>
            <a:endParaRPr lang="en-US" altLang="zh-TW" sz="1400">
              <a:ea typeface="新細明體" panose="02020500000000000000" pitchFamily="18" charset="-120"/>
            </a:endParaRPr>
          </a:p>
        </p:txBody>
      </p:sp>
      <p:sp>
        <p:nvSpPr>
          <p:cNvPr id="28674" name="Rectangle 10">
            <a:extLst>
              <a:ext uri="{FF2B5EF4-FFF2-40B4-BE49-F238E27FC236}">
                <a16:creationId xmlns:a16="http://schemas.microsoft.com/office/drawing/2014/main" id="{CAFE7DA2-E145-2091-455B-39C725D2C089}"/>
              </a:ext>
            </a:extLst>
          </p:cNvPr>
          <p:cNvSpPr>
            <a:spLocks noGrp="1" noChangeArrowheads="1"/>
          </p:cNvSpPr>
          <p:nvPr>
            <p:ph type="title" idx="4294967295"/>
          </p:nvPr>
        </p:nvSpPr>
        <p:spPr>
          <a:xfrm>
            <a:off x="296863" y="638175"/>
            <a:ext cx="8229600" cy="796925"/>
          </a:xfrm>
        </p:spPr>
        <p:txBody>
          <a:bodyPr/>
          <a:lstStyle/>
          <a:p>
            <a:pPr eaLnBrk="1" hangingPunct="1">
              <a:defRPr/>
            </a:pPr>
            <a:r>
              <a:rPr lang="zh-TW" altLang="en-US" sz="4000" dirty="0">
                <a:effectLst>
                  <a:outerShdw blurRad="38100" dist="38100" dir="2700000" algn="tl">
                    <a:srgbClr val="C0C0C0"/>
                  </a:outerShdw>
                </a:effectLst>
                <a:latin typeface="標楷體" pitchFamily="65" charset="-120"/>
                <a:ea typeface="標楷體" pitchFamily="65" charset="-120"/>
                <a:cs typeface="Times New Roman" pitchFamily="18" charset="0"/>
              </a:rPr>
              <a:t>對民眾溝通宣導主軸</a:t>
            </a:r>
          </a:p>
        </p:txBody>
      </p:sp>
      <p:sp>
        <p:nvSpPr>
          <p:cNvPr id="65540" name="Rectangle 11">
            <a:extLst>
              <a:ext uri="{FF2B5EF4-FFF2-40B4-BE49-F238E27FC236}">
                <a16:creationId xmlns:a16="http://schemas.microsoft.com/office/drawing/2014/main" id="{B3A4262F-FCC9-0820-DA54-CCAB776FD6F9}"/>
              </a:ext>
            </a:extLst>
          </p:cNvPr>
          <p:cNvSpPr>
            <a:spLocks noGrp="1" noChangeArrowheads="1"/>
          </p:cNvSpPr>
          <p:nvPr>
            <p:ph type="body" idx="4294967295"/>
          </p:nvPr>
        </p:nvSpPr>
        <p:spPr>
          <a:xfrm>
            <a:off x="354013" y="1517650"/>
            <a:ext cx="8307387" cy="4911725"/>
          </a:xfrm>
        </p:spPr>
        <p:txBody>
          <a:bodyPr/>
          <a:lstStyle/>
          <a:p>
            <a:pPr marL="719138" indent="-539750" eaLnBrk="1" hangingPunct="1">
              <a:buFontTx/>
              <a:buNone/>
            </a:pPr>
            <a:r>
              <a:rPr lang="zh-TW" altLang="en-US" sz="26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一、</a:t>
            </a:r>
            <a:r>
              <a:rPr lang="zh-TW" altLang="en-US"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宣示推動二代健保修法的決心，擴大費基提高</a:t>
            </a:r>
            <a:endPar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endParaRPr>
          </a:p>
          <a:p>
            <a:pPr marL="719138" indent="-539750" eaLnBrk="1" hangingPunct="1">
              <a:buFontTx/>
              <a:buNone/>
            </a:pPr>
            <a:r>
              <a:rPr lang="zh-TW" altLang="en-US"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    公平性。</a:t>
            </a:r>
            <a:endPar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endParaRPr>
          </a:p>
          <a:p>
            <a:pPr marL="719138" indent="-539750" eaLnBrk="1" hangingPunct="1">
              <a:buFontTx/>
              <a:buNone/>
            </a:pPr>
            <a:r>
              <a:rPr lang="zh-TW" altLang="en-US"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二、目前的費率調整主要在避免健保財務缺口再擴</a:t>
            </a:r>
            <a:endPar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endParaRPr>
          </a:p>
          <a:p>
            <a:pPr marL="719138" indent="-539750" eaLnBrk="1" hangingPunct="1">
              <a:buFontTx/>
              <a:buNone/>
            </a:pPr>
            <a:r>
              <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    </a:t>
            </a:r>
            <a:r>
              <a:rPr lang="zh-TW" altLang="en-US"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大，是一個過度時期的做法。</a:t>
            </a:r>
            <a:endPar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endParaRPr>
          </a:p>
          <a:p>
            <a:pPr marL="719138" indent="-539750" eaLnBrk="1" hangingPunct="1">
              <a:buFontTx/>
              <a:buNone/>
            </a:pPr>
            <a:r>
              <a:rPr lang="zh-TW" altLang="en-US"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三、配合費率調整輔以差別補助，減輕到中低所得</a:t>
            </a:r>
            <a:endPar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endParaRPr>
          </a:p>
          <a:p>
            <a:pPr marL="719138" indent="-539750" eaLnBrk="1" hangingPunct="1">
              <a:buFontTx/>
              <a:buNone/>
            </a:pPr>
            <a:r>
              <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  </a:t>
            </a:r>
            <a:r>
              <a:rPr lang="zh-TW" altLang="en-US"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  民眾的負擔。</a:t>
            </a:r>
            <a:endPar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endParaRPr>
          </a:p>
          <a:p>
            <a:pPr marL="719138" indent="-539750" eaLnBrk="1" hangingPunct="1">
              <a:buFontTx/>
              <a:buNone/>
            </a:pPr>
            <a:r>
              <a:rPr lang="zh-TW" altLang="en-US"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四、健保局同時應強力執行節流措施，例如縮減藥</a:t>
            </a:r>
            <a:endPar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endParaRPr>
          </a:p>
          <a:p>
            <a:pPr marL="719138" indent="-539750" eaLnBrk="1" hangingPunct="1">
              <a:buFontTx/>
              <a:buNone/>
            </a:pPr>
            <a:r>
              <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    </a:t>
            </a:r>
            <a:r>
              <a:rPr lang="zh-TW" altLang="en-US"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價差、詐領健保加重罰責、輔導或限制民眾亂</a:t>
            </a:r>
            <a:endPar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endParaRPr>
          </a:p>
          <a:p>
            <a:pPr marL="719138" indent="-539750" eaLnBrk="1" hangingPunct="1">
              <a:buFontTx/>
              <a:buNone/>
            </a:pPr>
            <a:r>
              <a:rPr lang="en-US" altLang="zh-TW"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    </a:t>
            </a:r>
            <a:r>
              <a:rPr lang="zh-TW" altLang="en-US" sz="2800" b="1">
                <a:solidFill>
                  <a:srgbClr val="002060"/>
                </a:solidFill>
                <a:latin typeface="標楷體" panose="03000509000000000000" pitchFamily="65" charset="-120"/>
                <a:ea typeface="標楷體" panose="03000509000000000000" pitchFamily="65" charset="-120"/>
                <a:cs typeface="Times New Roman" panose="02020603050405020304" pitchFamily="18" charset="0"/>
              </a:rPr>
              <a:t>看病等。</a:t>
            </a:r>
          </a:p>
        </p:txBody>
      </p:sp>
    </p:spTree>
  </p:cSld>
  <p:clrMapOvr>
    <a:masterClrMapping/>
  </p:clrMapOvr>
</p:sld>
</file>

<file path=ppt/theme/theme1.xml><?xml version="1.0" encoding="utf-8"?>
<a:theme xmlns:a="http://schemas.openxmlformats.org/drawingml/2006/main" name="自訂設計">
  <a:themeElements>
    <a:clrScheme name="自訂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自訂設計">
      <a:majorFont>
        <a:latin typeface="Arial"/>
        <a:ea typeface="華康粗圓體"/>
        <a:cs typeface=""/>
      </a:majorFont>
      <a:minorFont>
        <a:latin typeface="Arial"/>
        <a:ea typeface="華康粗圓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2400" b="1"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2400" b="1"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自訂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自訂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自訂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自訂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自訂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自訂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自訂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自訂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自訂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自訂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自訂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自訂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自訂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自訂設計">
    <a:majorFont>
      <a:latin typeface="Arial"/>
      <a:ea typeface="華康粗圓體"/>
      <a:cs typeface=""/>
    </a:majorFont>
    <a:minorFont>
      <a:latin typeface="Arial"/>
      <a:ea typeface="華康粗圓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15424</TotalTime>
  <Words>3064</Words>
  <Application>Microsoft Office PowerPoint</Application>
  <PresentationFormat>如螢幕大小 (4:3)</PresentationFormat>
  <Paragraphs>551</Paragraphs>
  <Slides>35</Slides>
  <Notes>25</Notes>
  <HiddenSlides>0</HiddenSlides>
  <MMClips>0</MMClips>
  <ScaleCrop>false</ScaleCrop>
  <HeadingPairs>
    <vt:vector size="8" baseType="variant">
      <vt:variant>
        <vt:lpstr>使用字型</vt:lpstr>
      </vt:variant>
      <vt:variant>
        <vt:i4>9</vt:i4>
      </vt:variant>
      <vt:variant>
        <vt:lpstr>佈景主題</vt:lpstr>
      </vt:variant>
      <vt:variant>
        <vt:i4>1</vt:i4>
      </vt:variant>
      <vt:variant>
        <vt:lpstr>內嵌 OLE 伺服程式</vt:lpstr>
      </vt:variant>
      <vt:variant>
        <vt:i4>1</vt:i4>
      </vt:variant>
      <vt:variant>
        <vt:lpstr>投影片標題</vt:lpstr>
      </vt:variant>
      <vt:variant>
        <vt:i4>35</vt:i4>
      </vt:variant>
    </vt:vector>
  </HeadingPairs>
  <TitlesOfParts>
    <vt:vector size="46" baseType="lpstr">
      <vt:lpstr>Arial</vt:lpstr>
      <vt:lpstr>華康中圓體</vt:lpstr>
      <vt:lpstr>華康粗圓體</vt:lpstr>
      <vt:lpstr>標楷體</vt:lpstr>
      <vt:lpstr>新細明體</vt:lpstr>
      <vt:lpstr>Times New Roman</vt:lpstr>
      <vt:lpstr>細明體</vt:lpstr>
      <vt:lpstr>Wingdings 2</vt:lpstr>
      <vt:lpstr>Wingdings</vt:lpstr>
      <vt:lpstr>自訂設計</vt:lpstr>
      <vt:lpstr>Microsoft Graph 圖表</vt:lpstr>
      <vt:lpstr>照顧弱勢、落實庶民經濟- 健保費率依法調整建議方案</vt:lpstr>
      <vt:lpstr>前言：穩定健保就是落實庶民經濟</vt:lpstr>
      <vt:lpstr>全民健保的架構與現況</vt:lpstr>
      <vt:lpstr>全民納保</vt:lpstr>
      <vt:lpstr>公平就醫</vt:lpstr>
      <vt:lpstr>醫療費用尚低</vt:lpstr>
      <vt:lpstr>醫療費用成長合理</vt:lpstr>
      <vt:lpstr>適切的醫療品質</vt:lpstr>
      <vt:lpstr>合理的醫療費用與高品質醫療服務</vt:lpstr>
      <vt:lpstr>國人健康與國際相近</vt:lpstr>
      <vt:lpstr>保險行政成本低、效率高</vt:lpstr>
      <vt:lpstr>PowerPoint 簡報</vt:lpstr>
      <vt:lpstr>國際評論</vt:lpstr>
      <vt:lpstr>健保財務問題分析</vt:lpstr>
      <vt:lpstr>PowerPoint 簡報</vt:lpstr>
      <vt:lpstr>健保醫療費用成長主要原因</vt:lpstr>
      <vt:lpstr>人口老化</vt:lpstr>
      <vt:lpstr>人口急速老化，財務壓力遽增</vt:lpstr>
      <vt:lpstr>PowerPoint 簡報</vt:lpstr>
      <vt:lpstr>歷年健保財務與相關措施</vt:lpstr>
      <vt:lpstr>歷年開源節流成效</vt:lpstr>
      <vt:lpstr>實施總額預算控制費用成長</vt:lpstr>
      <vt:lpstr>財務收支連動與總額支付制度之關聯</vt:lpstr>
      <vt:lpstr>[總額協商機制]有效節制費用成長</vt:lpstr>
      <vt:lpstr>財務推估—至101年</vt:lpstr>
      <vt:lpstr>健保費率調整方案</vt:lpstr>
      <vt:lpstr>費率調整之法律依據與時機</vt:lpstr>
      <vt:lpstr>民調意見（民國98年12月）</vt:lpstr>
      <vt:lpstr>費率調整方案的目標</vt:lpstr>
      <vt:lpstr>政府長期承擔健保財務缺口的隱憂</vt:lpstr>
      <vt:lpstr>費率調整建議方案:單一費率差別補助</vt:lpstr>
      <vt:lpstr>三方負擔影響金額:單一費率差別補助</vt:lpstr>
      <vt:lpstr>節流配套措施</vt:lpstr>
      <vt:lpstr>下階段健保財務改革</vt:lpstr>
      <vt:lpstr>對民眾溝通宣導主軸</vt:lpstr>
    </vt:vector>
  </TitlesOfParts>
  <Company>行政院衛生署</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subject>衛生署中英文網站</dc:subject>
  <dc:creator>行政院衛生署</dc:creator>
  <cp:keywords> </cp:keywords>
  <dc:description> </dc:description>
  <cp:lastModifiedBy>全民健康保險會樓基慶</cp:lastModifiedBy>
  <cp:revision>790</cp:revision>
  <dcterms:created xsi:type="dcterms:W3CDTF">2008-08-06T02:31:35Z</dcterms:created>
  <dcterms:modified xsi:type="dcterms:W3CDTF">2026-04-02T01:02:11Z</dcterms:modified>
  <cp:category> </cp:category>
</cp:coreProperties>
</file>