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7"/>
  </p:notesMasterIdLst>
  <p:handoutMasterIdLst>
    <p:handoutMasterId r:id="rId18"/>
  </p:handoutMasterIdLst>
  <p:sldIdLst>
    <p:sldId id="597" r:id="rId2"/>
    <p:sldId id="735" r:id="rId3"/>
    <p:sldId id="654" r:id="rId4"/>
    <p:sldId id="729" r:id="rId5"/>
    <p:sldId id="733" r:id="rId6"/>
    <p:sldId id="734" r:id="rId7"/>
    <p:sldId id="730" r:id="rId8"/>
    <p:sldId id="736" r:id="rId9"/>
    <p:sldId id="717" r:id="rId10"/>
    <p:sldId id="738" r:id="rId11"/>
    <p:sldId id="742" r:id="rId12"/>
    <p:sldId id="743" r:id="rId13"/>
    <p:sldId id="741" r:id="rId14"/>
    <p:sldId id="675" r:id="rId15"/>
    <p:sldId id="613" r:id="rId16"/>
  </p:sldIdLst>
  <p:sldSz cx="9144000" cy="6858000" type="screen4x3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CC"/>
    <a:srgbClr val="FFFFFF"/>
    <a:srgbClr val="FFFF66"/>
    <a:srgbClr val="CCCCFF"/>
    <a:srgbClr val="CCECFF"/>
    <a:srgbClr val="FFCC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101" autoAdjust="0"/>
  </p:normalViewPr>
  <p:slideViewPr>
    <p:cSldViewPr>
      <p:cViewPr varScale="1">
        <p:scale>
          <a:sx n="102" d="100"/>
          <a:sy n="102" d="100"/>
        </p:scale>
        <p:origin x="2568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8" d="100"/>
          <a:sy n="48" d="100"/>
        </p:scale>
        <p:origin x="-1914" y="-108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NHIDOC\ICCARDV2\Book2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\\NHIDOC\ICCARDV2\Book2.xls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9464815644334963E-2"/>
          <c:y val="7.6406140804508138E-2"/>
          <c:w val="0.83254616360789635"/>
          <c:h val="0.8083337999384075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0-E542-4A85-9743-FFF5CF6BFE07}"/>
              </c:ext>
            </c:extLst>
          </c:dPt>
          <c:dPt>
            <c:idx val="1"/>
            <c:bubble3D val="0"/>
            <c:spPr>
              <a:solidFill>
                <a:srgbClr val="FFFF66"/>
              </a:solidFill>
            </c:spPr>
            <c:extLst>
              <c:ext xmlns:c16="http://schemas.microsoft.com/office/drawing/2014/chart" uri="{C3380CC4-5D6E-409C-BE32-E72D297353CC}">
                <c16:uniqueId val="{00000001-E542-4A85-9743-FFF5CF6BFE07}"/>
              </c:ext>
            </c:extLst>
          </c:dPt>
          <c:dPt>
            <c:idx val="2"/>
            <c:bubble3D val="0"/>
            <c:spPr>
              <a:solidFill>
                <a:srgbClr val="CCCCFF"/>
              </a:solidFill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2-E542-4A85-9743-FFF5CF6BFE07}"/>
              </c:ext>
            </c:extLst>
          </c:dPt>
          <c:dPt>
            <c:idx val="3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3-E542-4A85-9743-FFF5CF6BFE07}"/>
              </c:ext>
            </c:extLst>
          </c:dPt>
          <c:dPt>
            <c:idx val="4"/>
            <c:bubble3D val="0"/>
            <c:spPr>
              <a:solidFill>
                <a:srgbClr val="CCFFCC"/>
              </a:solidFill>
            </c:spPr>
            <c:extLst>
              <c:ext xmlns:c16="http://schemas.microsoft.com/office/drawing/2014/chart" uri="{C3380CC4-5D6E-409C-BE32-E72D297353CC}">
                <c16:uniqueId val="{00000004-E542-4A85-9743-FFF5CF6BFE07}"/>
              </c:ext>
            </c:extLst>
          </c:dPt>
          <c:dPt>
            <c:idx val="5"/>
            <c:bubble3D val="0"/>
            <c:spPr>
              <a:solidFill>
                <a:srgbClr val="CCECFF"/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5-E542-4A85-9743-FFF5CF6BFE07}"/>
              </c:ext>
            </c:extLst>
          </c:dPt>
          <c:dLbls>
            <c:dLbl>
              <c:idx val="0"/>
              <c:layout>
                <c:manualLayout>
                  <c:x val="-0.11626147848484022"/>
                  <c:y val="0.14743963230815796"/>
                </c:manualLayout>
              </c:layout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accent2">
                          <a:lumMod val="75000"/>
                        </a:schemeClr>
                      </a:solidFill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542-4A85-9743-FFF5CF6BFE07}"/>
                </c:ext>
              </c:extLst>
            </c:dLbl>
            <c:dLbl>
              <c:idx val="1"/>
              <c:layout>
                <c:manualLayout>
                  <c:x val="-0.20675095887342979"/>
                  <c:y val="-0.10387685429296918"/>
                </c:manualLayout>
              </c:layout>
              <c:spPr/>
              <c:txPr>
                <a:bodyPr/>
                <a:lstStyle/>
                <a:p>
                  <a:pPr>
                    <a:defRPr sz="1800" b="1">
                      <a:solidFill>
                        <a:schemeClr val="accent2">
                          <a:lumMod val="75000"/>
                        </a:schemeClr>
                      </a:solidFill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542-4A85-9743-FFF5CF6BFE07}"/>
                </c:ext>
              </c:extLst>
            </c:dLbl>
            <c:dLbl>
              <c:idx val="2"/>
              <c:layout>
                <c:manualLayout>
                  <c:x val="-7.8685538508916825E-2"/>
                  <c:y val="-0.32097234863111285"/>
                </c:manualLayout>
              </c:layout>
              <c:tx>
                <c:rich>
                  <a:bodyPr/>
                  <a:lstStyle/>
                  <a:p>
                    <a:pPr>
                      <a:defRPr sz="2000" b="1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zh-TW" altLang="en-US" sz="20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尚可
</a:t>
                    </a:r>
                    <a:r>
                      <a:rPr lang="en-US" altLang="zh-TW" sz="20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15%</a:t>
                    </a:r>
                    <a:endParaRPr lang="zh-TW" altLang="en-US" sz="200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E542-4A85-9743-FFF5CF6BFE07}"/>
                </c:ext>
              </c:extLst>
            </c:dLbl>
            <c:dLbl>
              <c:idx val="3"/>
              <c:layout>
                <c:manualLayout>
                  <c:x val="0.23744522439455903"/>
                  <c:y val="-0.12756632791138239"/>
                </c:manualLayout>
              </c:layout>
              <c:spPr/>
              <c:txPr>
                <a:bodyPr/>
                <a:lstStyle/>
                <a:p>
                  <a:pPr>
                    <a:defRPr sz="1800" b="1">
                      <a:solidFill>
                        <a:srgbClr val="C00000"/>
                      </a:solidFill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542-4A85-9743-FFF5CF6BFE07}"/>
                </c:ext>
              </c:extLst>
            </c:dLbl>
            <c:dLbl>
              <c:idx val="4"/>
              <c:layout>
                <c:manualLayout>
                  <c:x val="0.11449176208740452"/>
                  <c:y val="0.10959021333712272"/>
                </c:manualLayout>
              </c:layout>
              <c:spPr/>
              <c:txPr>
                <a:bodyPr/>
                <a:lstStyle/>
                <a:p>
                  <a:pPr>
                    <a:defRPr sz="1400" b="1">
                      <a:solidFill>
                        <a:srgbClr val="C00000"/>
                      </a:solidFill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542-4A85-9743-FFF5CF6BFE07}"/>
                </c:ext>
              </c:extLst>
            </c:dLbl>
            <c:dLbl>
              <c:idx val="5"/>
              <c:layout>
                <c:manualLayout>
                  <c:x val="6.4886160026876818E-2"/>
                  <c:y val="-8.8109124312572449E-4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7030A0"/>
                      </a:solidFill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542-4A85-9743-FFF5CF6BFE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accent2">
                        <a:lumMod val="75000"/>
                      </a:schemeClr>
                    </a:solidFill>
                  </a:defRPr>
                </a:pPr>
                <a:endParaRPr lang="zh-TW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Sheet3!$A$2:$A$7</c:f>
              <c:strCache>
                <c:ptCount val="6"/>
                <c:pt idx="0">
                  <c:v>非常贊成</c:v>
                </c:pt>
                <c:pt idx="1">
                  <c:v>贊成</c:v>
                </c:pt>
                <c:pt idx="2">
                  <c:v>尚可</c:v>
                </c:pt>
                <c:pt idx="3">
                  <c:v>不贊成</c:v>
                </c:pt>
                <c:pt idx="4">
                  <c:v>非常不贊成</c:v>
                </c:pt>
                <c:pt idx="5">
                  <c:v>不知道/無意見</c:v>
                </c:pt>
              </c:strCache>
            </c:strRef>
          </c:cat>
          <c:val>
            <c:numRef>
              <c:f>Sheet3!$B$2:$B$7</c:f>
              <c:numCache>
                <c:formatCode>General</c:formatCode>
                <c:ptCount val="6"/>
                <c:pt idx="0">
                  <c:v>11</c:v>
                </c:pt>
                <c:pt idx="1">
                  <c:v>29</c:v>
                </c:pt>
                <c:pt idx="2">
                  <c:v>15</c:v>
                </c:pt>
                <c:pt idx="3">
                  <c:v>33</c:v>
                </c:pt>
                <c:pt idx="4">
                  <c:v>9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542-4A85-9743-FFF5CF6BFE07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9464815644334963E-2"/>
          <c:y val="7.6406140804508138E-2"/>
          <c:w val="0.83254616360789635"/>
          <c:h val="0.8083337999384075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0-67E4-4BF6-B4A4-96CAC7518208}"/>
              </c:ext>
            </c:extLst>
          </c:dPt>
          <c:dPt>
            <c:idx val="1"/>
            <c:bubble3D val="0"/>
            <c:spPr>
              <a:solidFill>
                <a:srgbClr val="FFFF66"/>
              </a:solidFill>
            </c:spPr>
            <c:extLst>
              <c:ext xmlns:c16="http://schemas.microsoft.com/office/drawing/2014/chart" uri="{C3380CC4-5D6E-409C-BE32-E72D297353CC}">
                <c16:uniqueId val="{00000001-67E4-4BF6-B4A4-96CAC7518208}"/>
              </c:ext>
            </c:extLst>
          </c:dPt>
          <c:dPt>
            <c:idx val="2"/>
            <c:bubble3D val="0"/>
            <c:spPr>
              <a:solidFill>
                <a:srgbClr val="CCCCFF"/>
              </a:solidFill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2-67E4-4BF6-B4A4-96CAC7518208}"/>
              </c:ext>
            </c:extLst>
          </c:dPt>
          <c:dPt>
            <c:idx val="3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3-67E4-4BF6-B4A4-96CAC7518208}"/>
              </c:ext>
            </c:extLst>
          </c:dPt>
          <c:dLbls>
            <c:delete val="1"/>
          </c:dLbls>
          <c:cat>
            <c:strRef>
              <c:f>Sheet3!$A$2:$A$5</c:f>
              <c:strCache>
                <c:ptCount val="4"/>
                <c:pt idx="0">
                  <c:v>需要</c:v>
                </c:pt>
                <c:pt idx="1">
                  <c:v>不需要</c:v>
                </c:pt>
                <c:pt idx="2">
                  <c:v>普通</c:v>
                </c:pt>
                <c:pt idx="3">
                  <c:v>不知道/無意見</c:v>
                </c:pt>
              </c:strCache>
            </c:strRef>
          </c:cat>
          <c:val>
            <c:numRef>
              <c:f>Sheet3!$B$2:$B$5</c:f>
              <c:numCache>
                <c:formatCode>General</c:formatCode>
                <c:ptCount val="4"/>
                <c:pt idx="0">
                  <c:v>18</c:v>
                </c:pt>
                <c:pt idx="1">
                  <c:v>64</c:v>
                </c:pt>
                <c:pt idx="2">
                  <c:v>15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7E4-4BF6-B4A4-96CAC7518208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0.26437</cdr:x>
      <cdr:y>0.39216</cdr:y>
    </cdr:from>
    <cdr:to>
      <cdr:x>0.77687</cdr:x>
      <cdr:y>0.58084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1643074" y="1428760"/>
          <a:ext cx="3185242" cy="68742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zh-TW" altLang="en-US" sz="2800" b="1" baseline="0" dirty="0">
              <a:solidFill>
                <a:srgbClr val="C00000"/>
              </a:solidFill>
              <a:latin typeface="Times New Roman" pitchFamily="18" charset="0"/>
              <a:ea typeface="標楷體" pitchFamily="65" charset="-120"/>
            </a:rPr>
            <a:t>不需要</a:t>
          </a:r>
          <a:endParaRPr lang="en-US" altLang="zh-TW" sz="2800" b="1" baseline="0" dirty="0">
            <a:solidFill>
              <a:srgbClr val="C00000"/>
            </a:solidFill>
            <a:latin typeface="Times New Roman" pitchFamily="18" charset="0"/>
            <a:ea typeface="標楷體" pitchFamily="65" charset="-120"/>
          </a:endParaRPr>
        </a:p>
        <a:p xmlns:a="http://schemas.openxmlformats.org/drawingml/2006/main">
          <a:pPr algn="ctr"/>
          <a:r>
            <a:rPr lang="en-US" altLang="zh-TW" sz="2800" b="1" baseline="0" dirty="0">
              <a:solidFill>
                <a:srgbClr val="C00000"/>
              </a:solidFill>
              <a:latin typeface="Times New Roman" pitchFamily="18" charset="0"/>
              <a:ea typeface="標楷體" pitchFamily="65" charset="-120"/>
            </a:rPr>
            <a:t>62%~64%</a:t>
          </a:r>
          <a:endParaRPr lang="zh-TW" altLang="en-US" sz="2800" b="1" baseline="0" dirty="0">
            <a:solidFill>
              <a:srgbClr val="C00000"/>
            </a:solidFill>
            <a:latin typeface="Times New Roman" pitchFamily="18" charset="0"/>
            <a:ea typeface="標楷體" pitchFamily="65" charset="-12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>
            <a:extLst>
              <a:ext uri="{FF2B5EF4-FFF2-40B4-BE49-F238E27FC236}">
                <a16:creationId xmlns:a16="http://schemas.microsoft.com/office/drawing/2014/main" id="{F20A83E9-0577-4429-4233-C35AEFA7EC3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1" tIns="45628" rIns="91251" bIns="45628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7219" name="Rectangle 3">
            <a:extLst>
              <a:ext uri="{FF2B5EF4-FFF2-40B4-BE49-F238E27FC236}">
                <a16:creationId xmlns:a16="http://schemas.microsoft.com/office/drawing/2014/main" id="{006CD754-EF13-B596-9526-ED3F181ACC43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1" tIns="45628" rIns="91251" bIns="45628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7220" name="Rectangle 4">
            <a:extLst>
              <a:ext uri="{FF2B5EF4-FFF2-40B4-BE49-F238E27FC236}">
                <a16:creationId xmlns:a16="http://schemas.microsoft.com/office/drawing/2014/main" id="{707B8688-D888-CD18-E20D-1DB720D210B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245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1" tIns="45628" rIns="91251" bIns="45628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7221" name="Rectangle 5">
            <a:extLst>
              <a:ext uri="{FF2B5EF4-FFF2-40B4-BE49-F238E27FC236}">
                <a16:creationId xmlns:a16="http://schemas.microsoft.com/office/drawing/2014/main" id="{5556E0E4-2D72-7CCA-7680-52E7C9D4757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1" tIns="45628" rIns="91251" bIns="4562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7456228-26DA-4F82-B46B-CE4A571F20B1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CEAEC1A8-3F69-C7F5-46F5-3D911CB03A0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358" tIns="45680" rIns="91358" bIns="4568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77D9CED-82A9-70E5-62CD-0D6C0FBAD91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4450" y="0"/>
            <a:ext cx="2951163" cy="496888"/>
          </a:xfrm>
          <a:prstGeom prst="rect">
            <a:avLst/>
          </a:prstGeom>
        </p:spPr>
        <p:txBody>
          <a:bodyPr vert="horz" lIns="91358" tIns="45680" rIns="91358" bIns="4568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3FA0E1FB-791C-4B74-ACE6-BBC7E8C5A7A9}" type="datetimeFigureOut">
              <a:rPr lang="zh-TW" altLang="en-US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4" name="投影片圖像版面配置區 3">
            <a:extLst>
              <a:ext uri="{FF2B5EF4-FFF2-40B4-BE49-F238E27FC236}">
                <a16:creationId xmlns:a16="http://schemas.microsoft.com/office/drawing/2014/main" id="{D2094ED5-5C60-42BF-A911-80DDFEECE7C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58" tIns="45680" rIns="91358" bIns="4568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>
            <a:extLst>
              <a:ext uri="{FF2B5EF4-FFF2-40B4-BE49-F238E27FC236}">
                <a16:creationId xmlns:a16="http://schemas.microsoft.com/office/drawing/2014/main" id="{75C98FBB-9BEE-BD72-F6F4-26BE9DAEB7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2625" y="4721225"/>
            <a:ext cx="5443538" cy="4471988"/>
          </a:xfrm>
          <a:prstGeom prst="rect">
            <a:avLst/>
          </a:prstGeom>
        </p:spPr>
        <p:txBody>
          <a:bodyPr vert="horz" lIns="91358" tIns="45680" rIns="91358" bIns="45680" rtlCol="0">
            <a:normAutofit/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5DCBC79-8D35-878D-17CB-CF260DC4710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51163" cy="496887"/>
          </a:xfrm>
          <a:prstGeom prst="rect">
            <a:avLst/>
          </a:prstGeom>
        </p:spPr>
        <p:txBody>
          <a:bodyPr vert="horz" lIns="91358" tIns="45680" rIns="91358" bIns="4568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5F96927-9F63-E2E7-5976-2137D56AA2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51163" cy="496887"/>
          </a:xfrm>
          <a:prstGeom prst="rect">
            <a:avLst/>
          </a:prstGeom>
        </p:spPr>
        <p:txBody>
          <a:bodyPr vert="horz" wrap="square" lIns="91358" tIns="45680" rIns="91358" bIns="4568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90E081E-3AA5-419E-82F0-EF9CB48F15E9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投影片圖像版面配置區 1">
            <a:extLst>
              <a:ext uri="{FF2B5EF4-FFF2-40B4-BE49-F238E27FC236}">
                <a16:creationId xmlns:a16="http://schemas.microsoft.com/office/drawing/2014/main" id="{58EB8495-CDC6-3337-A2C5-4D35B495F25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備忘稿版面配置區 2">
            <a:extLst>
              <a:ext uri="{FF2B5EF4-FFF2-40B4-BE49-F238E27FC236}">
                <a16:creationId xmlns:a16="http://schemas.microsoft.com/office/drawing/2014/main" id="{0584AE65-301E-0419-A697-0CC0CD489BE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18436" name="投影片編號版面配置區 3">
            <a:extLst>
              <a:ext uri="{FF2B5EF4-FFF2-40B4-BE49-F238E27FC236}">
                <a16:creationId xmlns:a16="http://schemas.microsoft.com/office/drawing/2014/main" id="{DEBE66F4-C72B-CA12-0813-DF994243AB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46F7A0F8-96BF-4AA8-9F51-8A4A44D241E9}" type="slidenum">
              <a:rPr lang="zh-TW" altLang="en-US" sz="1200"/>
              <a:pPr eaLnBrk="1" hangingPunct="1"/>
              <a:t>1</a:t>
            </a:fld>
            <a:endParaRPr lang="zh-TW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投影片圖像版面配置區 1">
            <a:extLst>
              <a:ext uri="{FF2B5EF4-FFF2-40B4-BE49-F238E27FC236}">
                <a16:creationId xmlns:a16="http://schemas.microsoft.com/office/drawing/2014/main" id="{C6F94F52-C8C5-A14E-4B3C-695A4574D6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875085B8-30B5-9D6B-A43C-EA9373B7D1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19460" name="投影片編號版面配置區 3">
            <a:extLst>
              <a:ext uri="{FF2B5EF4-FFF2-40B4-BE49-F238E27FC236}">
                <a16:creationId xmlns:a16="http://schemas.microsoft.com/office/drawing/2014/main" id="{E5F49A4E-D3FC-86C9-390A-A069A509CF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F7476A28-A345-4362-BD99-79AEBCEB23F2}" type="slidenum">
              <a:rPr lang="en-US" altLang="zh-TW" sz="1200"/>
              <a:pPr eaLnBrk="1" hangingPunct="1"/>
              <a:t>2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圖像版面配置區 1">
            <a:extLst>
              <a:ext uri="{FF2B5EF4-FFF2-40B4-BE49-F238E27FC236}">
                <a16:creationId xmlns:a16="http://schemas.microsoft.com/office/drawing/2014/main" id="{47799C10-A7ED-BF0D-50B8-7F9109B7341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DD6A1417-35AC-2125-ABCC-9878E30072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20484" name="投影片編號版面配置區 3">
            <a:extLst>
              <a:ext uri="{FF2B5EF4-FFF2-40B4-BE49-F238E27FC236}">
                <a16:creationId xmlns:a16="http://schemas.microsoft.com/office/drawing/2014/main" id="{3F505D7C-212B-69DF-D631-AC36DE5052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F12113E1-C3A1-4178-8675-8B2E3BB789EA}" type="slidenum">
              <a:rPr lang="en-US" altLang="zh-TW" sz="1200"/>
              <a:pPr eaLnBrk="1" hangingPunct="1"/>
              <a:t>3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圖像版面配置區 1">
            <a:extLst>
              <a:ext uri="{FF2B5EF4-FFF2-40B4-BE49-F238E27FC236}">
                <a16:creationId xmlns:a16="http://schemas.microsoft.com/office/drawing/2014/main" id="{3A03D9BB-6E26-CBD7-CE03-F25ABC69934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7CFF4AF6-AD85-AF7E-1796-6F158BB6F2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21508" name="投影片編號版面配置區 3">
            <a:extLst>
              <a:ext uri="{FF2B5EF4-FFF2-40B4-BE49-F238E27FC236}">
                <a16:creationId xmlns:a16="http://schemas.microsoft.com/office/drawing/2014/main" id="{F543523C-46F2-28D5-943B-F844FC7D89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5E312F63-BC91-404D-B048-1F943EDAD5A1}" type="slidenum">
              <a:rPr lang="en-US" altLang="zh-TW" sz="1200"/>
              <a:pPr eaLnBrk="1" hangingPunct="1"/>
              <a:t>4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圖像版面配置區 1">
            <a:extLst>
              <a:ext uri="{FF2B5EF4-FFF2-40B4-BE49-F238E27FC236}">
                <a16:creationId xmlns:a16="http://schemas.microsoft.com/office/drawing/2014/main" id="{F2CFBB05-35B3-5B6E-C41F-AD939A44B58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3FDAC44A-B95E-3E55-1802-2AC4A1F17A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22532" name="投影片編號版面配置區 3">
            <a:extLst>
              <a:ext uri="{FF2B5EF4-FFF2-40B4-BE49-F238E27FC236}">
                <a16:creationId xmlns:a16="http://schemas.microsoft.com/office/drawing/2014/main" id="{FCBD6628-938A-6907-834D-CD143DC877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402DC421-5E69-440B-9018-0F284CF407B2}" type="slidenum">
              <a:rPr lang="en-US" altLang="zh-TW" sz="1200"/>
              <a:pPr eaLnBrk="1" hangingPunct="1"/>
              <a:t>5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投影片圖像版面配置區 1">
            <a:extLst>
              <a:ext uri="{FF2B5EF4-FFF2-40B4-BE49-F238E27FC236}">
                <a16:creationId xmlns:a16="http://schemas.microsoft.com/office/drawing/2014/main" id="{B07D41E4-858A-E4B7-4C14-3244F1A351C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893748B5-5B03-6C36-67B0-56580E867D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23556" name="投影片編號版面配置區 3">
            <a:extLst>
              <a:ext uri="{FF2B5EF4-FFF2-40B4-BE49-F238E27FC236}">
                <a16:creationId xmlns:a16="http://schemas.microsoft.com/office/drawing/2014/main" id="{04AF97AF-09B0-DBF1-AE64-085B00A013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995D6AA4-9352-42CA-9426-93A8EA7E6B06}" type="slidenum">
              <a:rPr lang="en-US" altLang="zh-TW" sz="1200"/>
              <a:pPr eaLnBrk="1" hangingPunct="1"/>
              <a:t>6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>
            <a:extLst>
              <a:ext uri="{FF2B5EF4-FFF2-40B4-BE49-F238E27FC236}">
                <a16:creationId xmlns:a16="http://schemas.microsoft.com/office/drawing/2014/main" id="{2C7AE9B4-CF31-7653-0B86-F00824BABF1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323B8AD5-43ED-75B9-41F8-8CE1F57260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24580" name="投影片編號版面配置區 3">
            <a:extLst>
              <a:ext uri="{FF2B5EF4-FFF2-40B4-BE49-F238E27FC236}">
                <a16:creationId xmlns:a16="http://schemas.microsoft.com/office/drawing/2014/main" id="{19DB1C34-1648-5FAA-03FE-7CEA5D8B0E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634C5F27-14F5-4246-85F7-23080205E200}" type="slidenum">
              <a:rPr lang="en-US" altLang="zh-TW" sz="1200"/>
              <a:pPr eaLnBrk="1" hangingPunct="1"/>
              <a:t>7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投影片圖像版面配置區 1">
            <a:extLst>
              <a:ext uri="{FF2B5EF4-FFF2-40B4-BE49-F238E27FC236}">
                <a16:creationId xmlns:a16="http://schemas.microsoft.com/office/drawing/2014/main" id="{BD420B7F-1EBB-3320-70CA-6B5FA860DF9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備忘稿版面配置區 2">
            <a:extLst>
              <a:ext uri="{FF2B5EF4-FFF2-40B4-BE49-F238E27FC236}">
                <a16:creationId xmlns:a16="http://schemas.microsoft.com/office/drawing/2014/main" id="{B316E79E-2023-A1E8-CD7B-AB03A0DEA8E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5604" name="投影片編號版面配置區 3">
            <a:extLst>
              <a:ext uri="{FF2B5EF4-FFF2-40B4-BE49-F238E27FC236}">
                <a16:creationId xmlns:a16="http://schemas.microsoft.com/office/drawing/2014/main" id="{3287D8BE-6846-73D5-96AA-5D6309155B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358B4A70-070C-4B44-AF04-04E4E65429E6}" type="slidenum">
              <a:rPr lang="en-US" altLang="zh-TW" sz="1200"/>
              <a:pPr eaLnBrk="1" hangingPunct="1"/>
              <a:t>8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圖像版面配置區 1">
            <a:extLst>
              <a:ext uri="{FF2B5EF4-FFF2-40B4-BE49-F238E27FC236}">
                <a16:creationId xmlns:a16="http://schemas.microsoft.com/office/drawing/2014/main" id="{E770FD88-7B6E-8F78-5C01-3E643724A3F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備忘稿版面配置區 2">
            <a:extLst>
              <a:ext uri="{FF2B5EF4-FFF2-40B4-BE49-F238E27FC236}">
                <a16:creationId xmlns:a16="http://schemas.microsoft.com/office/drawing/2014/main" id="{45E18A9A-018D-7ED2-7AEF-6E078E971A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26628" name="投影片編號版面配置區 3">
            <a:extLst>
              <a:ext uri="{FF2B5EF4-FFF2-40B4-BE49-F238E27FC236}">
                <a16:creationId xmlns:a16="http://schemas.microsoft.com/office/drawing/2014/main" id="{7B8F6BB7-9B51-19BE-0CB6-7278A39DEE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36A9DC0C-B812-42D5-8581-0CD5C22B2F6C}" type="slidenum">
              <a:rPr lang="zh-TW" altLang="en-US" sz="1200"/>
              <a:pPr eaLnBrk="1" hangingPunct="1"/>
              <a:t>9</a:t>
            </a:fld>
            <a:endParaRPr lang="zh-TW" altLang="en-US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圖像版面配置區 1">
            <a:extLst>
              <a:ext uri="{FF2B5EF4-FFF2-40B4-BE49-F238E27FC236}">
                <a16:creationId xmlns:a16="http://schemas.microsoft.com/office/drawing/2014/main" id="{A75BF0CE-B19A-E9EB-262D-43D7AEB89E0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62A4D5D9-F8A8-F29D-CAF5-0BC519A10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27652" name="投影片編號版面配置區 3">
            <a:extLst>
              <a:ext uri="{FF2B5EF4-FFF2-40B4-BE49-F238E27FC236}">
                <a16:creationId xmlns:a16="http://schemas.microsoft.com/office/drawing/2014/main" id="{6409E9E3-4075-2D46-1409-7C9EAF1D41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4AEAE349-E026-4758-AF85-D7783B249CF5}" type="slidenum">
              <a:rPr lang="en-US" altLang="zh-TW" sz="1200"/>
              <a:pPr eaLnBrk="1" hangingPunct="1"/>
              <a:t>10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>
            <a:extLst>
              <a:ext uri="{FF2B5EF4-FFF2-40B4-BE49-F238E27FC236}">
                <a16:creationId xmlns:a16="http://schemas.microsoft.com/office/drawing/2014/main" id="{EAEDD7DF-1D6B-6021-2225-872F080696A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C482E837-B9D6-90E7-E563-20959814A5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28676" name="投影片編號版面配置區 3">
            <a:extLst>
              <a:ext uri="{FF2B5EF4-FFF2-40B4-BE49-F238E27FC236}">
                <a16:creationId xmlns:a16="http://schemas.microsoft.com/office/drawing/2014/main" id="{5AB32798-59AB-A305-4F3A-86F257D915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85724DC6-2062-4AE0-898D-5ADBF0A3B436}" type="slidenum">
              <a:rPr lang="en-US" altLang="zh-TW" sz="1200"/>
              <a:pPr eaLnBrk="1" hangingPunct="1"/>
              <a:t>11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投影片圖像版面配置區 1">
            <a:extLst>
              <a:ext uri="{FF2B5EF4-FFF2-40B4-BE49-F238E27FC236}">
                <a16:creationId xmlns:a16="http://schemas.microsoft.com/office/drawing/2014/main" id="{E68E72B6-B9D2-E257-B713-F67AA6868C9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E9E09CC1-271A-EFB6-9435-D6F81B2B23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29700" name="投影片編號版面配置區 3">
            <a:extLst>
              <a:ext uri="{FF2B5EF4-FFF2-40B4-BE49-F238E27FC236}">
                <a16:creationId xmlns:a16="http://schemas.microsoft.com/office/drawing/2014/main" id="{C503EE1A-19FD-7C46-E0F9-D4756749EF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6D6F52A6-577E-4AA0-8E80-374CBADC9C27}" type="slidenum">
              <a:rPr lang="en-US" altLang="zh-TW" sz="1200"/>
              <a:pPr eaLnBrk="1" hangingPunct="1"/>
              <a:t>12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>
            <a:extLst>
              <a:ext uri="{FF2B5EF4-FFF2-40B4-BE49-F238E27FC236}">
                <a16:creationId xmlns:a16="http://schemas.microsoft.com/office/drawing/2014/main" id="{A5255E14-5E52-0BAE-4FEA-059ED9655C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190B091E-656C-FC83-A96D-C765F72497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30724" name="投影片編號版面配置區 3">
            <a:extLst>
              <a:ext uri="{FF2B5EF4-FFF2-40B4-BE49-F238E27FC236}">
                <a16:creationId xmlns:a16="http://schemas.microsoft.com/office/drawing/2014/main" id="{5A7B71A6-8ED9-4568-1408-834A2BB29D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ADF221B6-02F7-46BE-BB4E-8F761447B312}" type="slidenum">
              <a:rPr lang="en-US" altLang="zh-TW" sz="1200"/>
              <a:pPr eaLnBrk="1" hangingPunct="1"/>
              <a:t>13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投影片圖像版面配置區 1">
            <a:extLst>
              <a:ext uri="{FF2B5EF4-FFF2-40B4-BE49-F238E27FC236}">
                <a16:creationId xmlns:a16="http://schemas.microsoft.com/office/drawing/2014/main" id="{F57FF854-C45F-060D-3AB8-F2F958AA70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E4A3B41F-7312-344B-0B73-640565CBA9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健保</a:t>
            </a:r>
            <a:r>
              <a:rPr lang="en-US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卡實施計畫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年起陸續發卡， 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年全面上線。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本局「健保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800" b="1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800" b="1" dirty="0">
                <a:ea typeface="標楷體" pitchFamily="65" charset="-120"/>
                <a:cs typeface="Times New Roman" pitchFamily="18" charset="0"/>
              </a:rPr>
              <a:t>執行評估與規劃小組」</a:t>
            </a:r>
            <a:endParaRPr lang="en-US" altLang="zh-TW" sz="2800" b="1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月成立，由陳副總擔任召集人，負責檢討、彙整現行實施計畫之各界意見與建議。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期間歷經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次會議討論，並於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日向總經理陳報小組所整理之各單位意見。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依總經理指示進行第一次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19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日面報調查結果。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依總經理指示進行第二次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卡定位調查，並於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14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日召開全局會議，將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卡定位為「保險憑證」、 「保險行政管理工具」及「保險就醫記錄」，並將「健保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計畫」修正為「健保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卡改善計畫」</a:t>
            </a:r>
            <a:endParaRPr lang="en-US" altLang="zh-TW" sz="2400" dirty="0">
              <a:ea typeface="標楷體" pitchFamily="65" charset="-120"/>
              <a:cs typeface="Times New Roman" pitchFamily="18" charset="0"/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本改善計畫於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2400" dirty="0"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2400" dirty="0">
                <a:ea typeface="標楷體" pitchFamily="65" charset="-120"/>
                <a:cs typeface="Times New Roman" pitchFamily="18" charset="0"/>
              </a:rPr>
              <a:t>日正式報署</a:t>
            </a:r>
            <a:endParaRPr lang="zh-TW" altLang="en-US" dirty="0"/>
          </a:p>
        </p:txBody>
      </p:sp>
      <p:sp>
        <p:nvSpPr>
          <p:cNvPr id="31748" name="投影片編號版面配置區 3">
            <a:extLst>
              <a:ext uri="{FF2B5EF4-FFF2-40B4-BE49-F238E27FC236}">
                <a16:creationId xmlns:a16="http://schemas.microsoft.com/office/drawing/2014/main" id="{B32D1724-A31C-A8D4-B271-DF109933A3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C6FEE34B-5D83-4F28-8FFD-11D2232F1680}" type="slidenum">
              <a:rPr lang="en-US" altLang="zh-TW" sz="1200"/>
              <a:pPr eaLnBrk="1" hangingPunct="1"/>
              <a:t>14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圖像版面配置區 1">
            <a:extLst>
              <a:ext uri="{FF2B5EF4-FFF2-40B4-BE49-F238E27FC236}">
                <a16:creationId xmlns:a16="http://schemas.microsoft.com/office/drawing/2014/main" id="{67B1C756-8B81-D50D-3FDD-34484AFBBC3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備忘稿版面配置區 2">
            <a:extLst>
              <a:ext uri="{FF2B5EF4-FFF2-40B4-BE49-F238E27FC236}">
                <a16:creationId xmlns:a16="http://schemas.microsoft.com/office/drawing/2014/main" id="{627E9C5D-FEB1-2A76-B9BB-7BA572A34A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32772" name="投影片編號版面配置區 3">
            <a:extLst>
              <a:ext uri="{FF2B5EF4-FFF2-40B4-BE49-F238E27FC236}">
                <a16:creationId xmlns:a16="http://schemas.microsoft.com/office/drawing/2014/main" id="{52FF288B-68BF-1C56-53F0-6AFC6F451C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AE96FF10-5640-43B6-9189-6D3AB6F23BF4}" type="slidenum">
              <a:rPr lang="zh-TW" altLang="en-US" sz="1200"/>
              <a:pPr eaLnBrk="1" hangingPunct="1"/>
              <a:t>15</a:t>
            </a:fld>
            <a:endParaRPr lang="zh-TW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5279E58-20DD-FB01-86AD-3231B7139B2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87177EE-182B-ECEC-B5A2-CFA3A858CE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50B927D9-2F76-72F6-48C0-0BC4AD29F08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31365D-04B2-45A0-8856-795FC265BB5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2893372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7772400" cy="990600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1174FDA-ADC3-88D4-D3FE-CCEE7B9EB9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6FD2E97-B6AB-3A46-FE29-7EFBEDB958C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3ACC95D6-47C6-E36B-61D3-A49B901C16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BD63ED-AD3E-4693-B6D6-B2B2D9DC2DA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7736500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8CA321C-A32C-732C-F062-CE33C9F248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88F99E7-C001-F749-8DD8-60A242DCFF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07D5DD9D-E4DF-AD18-7670-F67924EB90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71AA7D-21C0-4FB4-A6E7-E0706468E5B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4102601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C967D3A-A78D-0BCB-517A-AD66F68C68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2D4F146-9EB2-ABA7-C13E-293064FD96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DD730691-1437-371C-21FB-0FEFD7C169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47D132-5E84-4C7F-965B-50BD7643713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7611868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16F6FEA-83F1-319E-16D6-DCFCBF3CEEC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B1FDB598-9AA4-A637-28EC-29CC00FF73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5F1D594E-B98F-43A3-1517-6573DEB984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3E6833-B645-4D08-9E43-812B1D27603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54346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AFA39DE-0435-6F51-083A-B8AA522FB0F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528EFE1-C4B4-76D3-5DB3-CBDBB8E258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BD8422AF-6002-8D65-2E64-EF06F183943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6A3CA9-A76A-4E62-837D-8A14CCD4E60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0677254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685D1AF7-4968-E018-28CA-7DB6783A20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65B47560-14E7-DF7E-70A0-77E48E792B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0133C61D-7F4C-A1B6-D3A3-05352B8961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93EE49-167A-4F58-B948-B3D3541F9E4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137619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1FBF194-FD5D-9D79-08AB-09A7422A47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FC1B022-E3A9-33BD-1C8B-5CED89E888B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DFBCCA13-5930-EA9B-62E3-BF30E7463B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0E70E1-E83F-4A1E-93F5-764D48E6CA8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5235979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9C5A1E9-8BC6-4A33-0C53-6B6DA02D54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A40B4-5421-0AD6-DCF8-4DE1CD5FB1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61241750-FE98-90A5-3098-F36D6E80AC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314E0E-4000-4BA8-AD69-FA3CED170FB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1951823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B1AB976-5879-5F2C-FC23-DFEEC2BDE1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6413F14-110A-3A89-23C6-61A9156F2D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D1202013-8363-30F4-0B77-F91636133D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59413F-C581-49F9-AFD9-2DD59F4A822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4273301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56388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56388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69FFAC2-3E17-ABE9-241E-A3F632F725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E470A2C-A8C4-AF7C-5302-40E668A30FC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7BB3E924-E62D-FD94-A385-EA6D5CDE9C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9B9C8F-41C1-4EEA-B93B-3E23D32E0A0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9514414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9906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41DA0B9-C2EB-523E-39D3-9D38979AAA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2889DBE-9E2C-8BA1-BF97-2FE6EC9117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87FF4700-87DA-8FA2-A770-FB5DA7E1CB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F62F67-13F2-4FE3-AD10-A218C7F8908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2134439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標題及文字在物件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9906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2BF116-675C-F298-6E7B-E481A711F2A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B6894F-5995-A159-F977-4E5B8DDAE9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10AFA9A1-2437-367D-6A44-D68AD64349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2EB40-B707-4805-8918-D6E553D1182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875814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3">
            <a:extLst>
              <a:ext uri="{FF2B5EF4-FFF2-40B4-BE49-F238E27FC236}">
                <a16:creationId xmlns:a16="http://schemas.microsoft.com/office/drawing/2014/main" id="{13FF090B-DB0F-8C7E-8D5E-AD56E22C28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85813" y="285750"/>
            <a:ext cx="7772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9" name="Rectangle 4">
            <a:extLst>
              <a:ext uri="{FF2B5EF4-FFF2-40B4-BE49-F238E27FC236}">
                <a16:creationId xmlns:a16="http://schemas.microsoft.com/office/drawing/2014/main" id="{3CC7FFAB-9D27-A70A-1F73-A9C8A1FD6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42938" y="1714500"/>
            <a:ext cx="7915275" cy="432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75461" name="Rectangle 5">
            <a:extLst>
              <a:ext uri="{FF2B5EF4-FFF2-40B4-BE49-F238E27FC236}">
                <a16:creationId xmlns:a16="http://schemas.microsoft.com/office/drawing/2014/main" id="{CA9DD323-3882-8FEA-C023-AF2C5D2D87B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75462" name="Rectangle 6">
            <a:extLst>
              <a:ext uri="{FF2B5EF4-FFF2-40B4-BE49-F238E27FC236}">
                <a16:creationId xmlns:a16="http://schemas.microsoft.com/office/drawing/2014/main" id="{9920CF9E-F8CE-4BA0-DBF9-1A02BB46DCF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75463" name="Rectangle 7">
            <a:extLst>
              <a:ext uri="{FF2B5EF4-FFF2-40B4-BE49-F238E27FC236}">
                <a16:creationId xmlns:a16="http://schemas.microsoft.com/office/drawing/2014/main" id="{F1414BAB-01A8-F582-2EA1-D837D577FE3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8A416DF-6F52-409F-9492-DA07C558A8B7}" type="slidenum">
              <a:rPr lang="en-US" altLang="zh-TW"/>
              <a:pPr/>
              <a:t>‹#›</a:t>
            </a:fld>
            <a:endParaRPr lang="en-US" altLang="zh-TW"/>
          </a:p>
        </p:txBody>
      </p:sp>
      <p:grpSp>
        <p:nvGrpSpPr>
          <p:cNvPr id="2" name="Group 8">
            <a:extLst>
              <a:ext uri="{FF2B5EF4-FFF2-40B4-BE49-F238E27FC236}">
                <a16:creationId xmlns:a16="http://schemas.microsoft.com/office/drawing/2014/main" id="{A5A2ADDC-F23B-66E3-FAA1-C5ED31E91AEE}"/>
              </a:ext>
            </a:extLst>
          </p:cNvPr>
          <p:cNvGrpSpPr>
            <a:grpSpLocks/>
          </p:cNvGrpSpPr>
          <p:nvPr/>
        </p:nvGrpSpPr>
        <p:grpSpPr bwMode="auto">
          <a:xfrm>
            <a:off x="0" y="1285860"/>
            <a:ext cx="9144000" cy="180975"/>
            <a:chOff x="192" y="942"/>
            <a:chExt cx="5324" cy="133"/>
          </a:xfrm>
          <a:solidFill>
            <a:schemeClr val="accent5">
              <a:lumMod val="50000"/>
            </a:schemeClr>
          </a:solidFill>
        </p:grpSpPr>
        <p:sp>
          <p:nvSpPr>
            <p:cNvPr id="275465" name="Rectangle 9">
              <a:extLst>
                <a:ext uri="{FF2B5EF4-FFF2-40B4-BE49-F238E27FC236}">
                  <a16:creationId xmlns:a16="http://schemas.microsoft.com/office/drawing/2014/main" id="{22AA9BF2-67BD-8C71-A14D-60F3B5D5D2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" y="1055"/>
              <a:ext cx="5324" cy="20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275466" name="Rectangle 10">
              <a:extLst>
                <a:ext uri="{FF2B5EF4-FFF2-40B4-BE49-F238E27FC236}">
                  <a16:creationId xmlns:a16="http://schemas.microsoft.com/office/drawing/2014/main" id="{AF1AAF9D-D777-0501-54F9-160F8D0DD7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" y="942"/>
              <a:ext cx="5324" cy="62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</p:grpSp>
      <p:graphicFrame>
        <p:nvGraphicFramePr>
          <p:cNvPr id="1026" name="Object 2">
            <a:extLst>
              <a:ext uri="{FF2B5EF4-FFF2-40B4-BE49-F238E27FC236}">
                <a16:creationId xmlns:a16="http://schemas.microsoft.com/office/drawing/2014/main" id="{960A0F61-DFAE-8DC9-3A31-409C19BDF18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42875" y="214313"/>
          <a:ext cx="1143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5" imgW="9142857" imgH="9057143" progId="">
                  <p:embed/>
                </p:oleObj>
              </mc:Choice>
              <mc:Fallback>
                <p:oleObj r:id="rId15" imgW="9142857" imgH="9057143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" y="214313"/>
                        <a:ext cx="1143000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FF"/>
          </a:solidFill>
          <a:latin typeface="+mj-lt"/>
          <a:ea typeface="+mj-ea"/>
          <a:cs typeface="全真特圓體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FF"/>
          </a:solidFill>
          <a:latin typeface="Arial" charset="0"/>
          <a:ea typeface="全真特圓體" pitchFamily="49" charset="-120"/>
          <a:cs typeface="全真特圓體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FF"/>
          </a:solidFill>
          <a:latin typeface="Arial" charset="0"/>
          <a:ea typeface="全真特圓體" pitchFamily="49" charset="-120"/>
          <a:cs typeface="全真特圓體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FF"/>
          </a:solidFill>
          <a:latin typeface="Arial" charset="0"/>
          <a:ea typeface="全真特圓體" pitchFamily="49" charset="-120"/>
          <a:cs typeface="全真特圓體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0066FF"/>
          </a:solidFill>
          <a:latin typeface="Arial" charset="0"/>
          <a:ea typeface="全真特圓體" pitchFamily="49" charset="-120"/>
          <a:cs typeface="全真特圓體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rgbClr val="0066FF"/>
          </a:solidFill>
          <a:latin typeface="Arial" charset="0"/>
          <a:ea typeface="全真特圓體" pitchFamily="49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rgbClr val="0066FF"/>
          </a:solidFill>
          <a:latin typeface="Arial" charset="0"/>
          <a:ea typeface="全真特圓體" pitchFamily="49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rgbClr val="0066FF"/>
          </a:solidFill>
          <a:latin typeface="Arial" charset="0"/>
          <a:ea typeface="全真特圓體" pitchFamily="49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rgbClr val="0066FF"/>
          </a:solidFill>
          <a:latin typeface="Arial" charset="0"/>
          <a:ea typeface="全真特圓體" pitchFamily="49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rgbClr val="008C00"/>
          </a:solidFill>
          <a:latin typeface="+mn-lt"/>
          <a:ea typeface="+mn-ea"/>
          <a:cs typeface="全真特圓體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rgbClr val="008C00"/>
          </a:solidFill>
          <a:latin typeface="+mn-lt"/>
          <a:ea typeface="+mn-ea"/>
          <a:cs typeface="全真特圓體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rgbClr val="008C00"/>
          </a:solidFill>
          <a:latin typeface="+mn-lt"/>
          <a:ea typeface="+mn-ea"/>
          <a:cs typeface="全真特圓體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rgbClr val="008C00"/>
          </a:solidFill>
          <a:latin typeface="+mn-lt"/>
          <a:ea typeface="+mn-ea"/>
          <a:cs typeface="全真特圓體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rgbClr val="008C00"/>
          </a:solidFill>
          <a:latin typeface="+mn-lt"/>
          <a:ea typeface="+mn-ea"/>
          <a:cs typeface="全真特圓體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rgbClr val="008C00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rgbClr val="008C00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rgbClr val="008C00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rgbClr val="008C00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0B06C1-29AD-9E1A-F5EB-6398C9462F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8662" y="2028825"/>
            <a:ext cx="7407275" cy="1471613"/>
          </a:xfrm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6000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itchFamily="65" charset="-120"/>
                <a:cs typeface="Arial" pitchFamily="34" charset="0"/>
              </a:rPr>
              <a:t>健保</a:t>
            </a:r>
            <a:r>
              <a:rPr lang="en-US" altLang="zh-TW" sz="6000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6000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itchFamily="65" charset="-120"/>
                <a:cs typeface="Arial" pitchFamily="34" charset="0"/>
              </a:rPr>
              <a:t>卡改善計畫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54B4F9FE-BAA1-953E-554A-5CF8FA4291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8662" y="4391044"/>
            <a:ext cx="7407275" cy="1752600"/>
          </a:xfrm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行政院衛生署</a:t>
            </a:r>
            <a:endParaRPr lang="en-US" altLang="zh-TW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中央健康保險局</a:t>
            </a:r>
            <a:endParaRPr lang="en-US" altLang="zh-TW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en-US" altLang="zh-TW" sz="28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99</a:t>
            </a:r>
            <a:r>
              <a:rPr lang="zh-TW" altLang="en-US" sz="28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itchFamily="65" charset="-120"/>
                <a:cs typeface="Arial" pitchFamily="34" charset="0"/>
              </a:rPr>
              <a:t>年</a:t>
            </a:r>
            <a:r>
              <a:rPr lang="en-US" altLang="zh-TW" sz="28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8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itchFamily="65" charset="-120"/>
                <a:cs typeface="Arial" pitchFamily="34" charset="0"/>
              </a:rPr>
              <a:t>月</a:t>
            </a:r>
            <a:r>
              <a:rPr lang="en-US" altLang="zh-TW" sz="28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25</a:t>
            </a:r>
            <a:r>
              <a:rPr lang="zh-TW" altLang="en-US" sz="28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itchFamily="65" charset="-120"/>
                <a:cs typeface="Arial" pitchFamily="34" charset="0"/>
              </a:rPr>
              <a:t>日</a:t>
            </a:r>
          </a:p>
        </p:txBody>
      </p:sp>
      <p:graphicFrame>
        <p:nvGraphicFramePr>
          <p:cNvPr id="2050" name="Object 2">
            <a:extLst>
              <a:ext uri="{FF2B5EF4-FFF2-40B4-BE49-F238E27FC236}">
                <a16:creationId xmlns:a16="http://schemas.microsoft.com/office/drawing/2014/main" id="{086F314F-6920-4733-E411-B306D1AC13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332413" y="6507163"/>
          <a:ext cx="1600200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封裝" r:id="rId3" imgW="0" imgH="0" progId="">
                  <p:embed/>
                </p:oleObj>
              </mc:Choice>
              <mc:Fallback>
                <p:oleObj name="封裝"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2413" y="6507163"/>
                        <a:ext cx="1600200" cy="46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內容版面配置區 2">
            <a:extLst>
              <a:ext uri="{FF2B5EF4-FFF2-40B4-BE49-F238E27FC236}">
                <a16:creationId xmlns:a16="http://schemas.microsoft.com/office/drawing/2014/main" id="{2E74261A-DFAE-C46E-EE71-52632380FA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785938"/>
            <a:ext cx="8358187" cy="3857625"/>
          </a:xfrm>
        </p:spPr>
        <p:txBody>
          <a:bodyPr/>
          <a:lstStyle/>
          <a:p>
            <a:pPr marL="365125" lvl="1" indent="-182563" algn="just">
              <a:spcBef>
                <a:spcPct val="0"/>
              </a:spcBef>
              <a:buSzPct val="60000"/>
              <a:buFont typeface="Wingdings" pitchFamily="2" charset="2"/>
              <a:buChar char="l"/>
              <a:defRPr/>
            </a:pPr>
            <a:r>
              <a:rPr lang="zh-TW" altLang="en-US" sz="2600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於</a:t>
            </a:r>
            <a:r>
              <a:rPr lang="en-US" altLang="zh-TW" sz="26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96</a:t>
            </a:r>
            <a:r>
              <a:rPr lang="zh-TW" altLang="en-US" sz="26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6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6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月</a:t>
            </a:r>
            <a:r>
              <a:rPr lang="zh-TW" altLang="en-US" sz="2600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組成</a:t>
            </a:r>
            <a:r>
              <a:rPr lang="zh-TW" altLang="en-US" sz="24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「健保</a:t>
            </a:r>
            <a:r>
              <a:rPr lang="en-US" altLang="zh-TW" sz="24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4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卡</a:t>
            </a:r>
            <a:r>
              <a:rPr lang="en-US" altLang="zh-TW" sz="24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ver2.0</a:t>
            </a:r>
            <a:r>
              <a:rPr lang="zh-TW" altLang="en-US" sz="24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評估小組」</a:t>
            </a:r>
            <a:r>
              <a:rPr lang="zh-TW" altLang="en-US" sz="2600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：</a:t>
            </a:r>
            <a:endParaRPr lang="en-US" altLang="zh-TW" sz="2600" b="1" dirty="0">
              <a:solidFill>
                <a:srgbClr val="16165D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977900" lvl="2" indent="-711200" algn="just">
              <a:lnSpc>
                <a:spcPct val="150000"/>
              </a:lnSpc>
              <a:spcBef>
                <a:spcPts val="1200"/>
              </a:spcBef>
              <a:buSzPct val="60000"/>
              <a:buFontTx/>
              <a:buNone/>
              <a:defRPr/>
            </a:pPr>
            <a:r>
              <a:rPr lang="en-US" altLang="zh-TW" sz="2600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–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共召開</a:t>
            </a:r>
            <a:r>
              <a:rPr lang="en-US" altLang="zh-TW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次小組會議。</a:t>
            </a:r>
            <a:endParaRPr lang="en-US" altLang="zh-TW" sz="26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977900" lvl="2" indent="-711200" algn="just">
              <a:lnSpc>
                <a:spcPct val="150000"/>
              </a:lnSpc>
              <a:spcBef>
                <a:spcPct val="0"/>
              </a:spcBef>
              <a:buSzPct val="60000"/>
              <a:buFontTx/>
              <a:buNone/>
              <a:defRPr/>
            </a:pPr>
            <a:r>
              <a:rPr lang="en-US" altLang="zh-TW" sz="2600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–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進行</a:t>
            </a:r>
            <a:r>
              <a:rPr lang="en-US" altLang="zh-TW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次局內意見調查及全局討論會議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。</a:t>
            </a:r>
            <a:endParaRPr lang="en-US" altLang="zh-TW" sz="26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633413" lvl="2" indent="-366713" algn="just">
              <a:lnSpc>
                <a:spcPct val="150000"/>
              </a:lnSpc>
              <a:spcBef>
                <a:spcPct val="0"/>
              </a:spcBef>
              <a:buSzPct val="60000"/>
              <a:buFontTx/>
              <a:buNone/>
              <a:defRPr/>
            </a:pPr>
            <a:r>
              <a:rPr lang="en-US" altLang="zh-TW" sz="2600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</a:rPr>
              <a:t>–</a:t>
            </a:r>
            <a:r>
              <a:rPr lang="zh-TW" altLang="en-US" sz="2600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</a:rPr>
              <a:t>草擬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「健保</a:t>
            </a:r>
            <a:r>
              <a:rPr lang="en-US" altLang="zh-TW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IC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卡改善計畫」並於</a:t>
            </a:r>
            <a:r>
              <a:rPr lang="en-US" altLang="zh-TW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97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12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altLang="zh-TW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31</a:t>
            </a:r>
            <a:r>
              <a:rPr lang="zh-TW" altLang="en-US" sz="26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日函報衛生署。</a:t>
            </a:r>
            <a:endParaRPr lang="en-US" altLang="zh-TW" sz="26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450850" lvl="2" indent="-268288" algn="just">
              <a:lnSpc>
                <a:spcPct val="150000"/>
              </a:lnSpc>
              <a:spcBef>
                <a:spcPct val="0"/>
              </a:spcBef>
              <a:buSzPct val="60000"/>
              <a:buFont typeface="Wingdings" pitchFamily="2" charset="2"/>
              <a:buChar char="l"/>
              <a:defRPr/>
            </a:pPr>
            <a:endParaRPr lang="en-US" altLang="zh-TW" sz="26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365125" lvl="1" indent="-182563" algn="just" eaLnBrk="1" hangingPunct="1">
              <a:lnSpc>
                <a:spcPct val="150000"/>
              </a:lnSpc>
              <a:spcBef>
                <a:spcPct val="0"/>
              </a:spcBef>
              <a:buSzPct val="60000"/>
              <a:buFontTx/>
              <a:buNone/>
              <a:defRPr/>
            </a:pPr>
            <a:endParaRPr lang="en-US" altLang="zh-TW" sz="20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365125" lvl="1" indent="-182563" algn="just" eaLnBrk="1" hangingPunct="1">
              <a:spcBef>
                <a:spcPts val="1800"/>
              </a:spcBef>
              <a:buSzPct val="60000"/>
              <a:buFontTx/>
              <a:buNone/>
              <a:defRPr/>
            </a:pPr>
            <a:endParaRPr lang="en-US" altLang="zh-TW" sz="20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365125" lvl="1" indent="-182563" algn="just" eaLnBrk="1" hangingPunct="1">
              <a:spcBef>
                <a:spcPts val="1800"/>
              </a:spcBef>
              <a:buSzPct val="60000"/>
              <a:buFontTx/>
              <a:buNone/>
              <a:defRPr/>
            </a:pPr>
            <a:endParaRPr lang="en-US" altLang="zh-TW" sz="20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365125" lvl="1" indent="-182563" algn="just" eaLnBrk="1" hangingPunct="1">
              <a:spcBef>
                <a:spcPts val="1800"/>
              </a:spcBef>
              <a:buSzPct val="60000"/>
              <a:buFontTx/>
              <a:buNone/>
              <a:defRPr/>
            </a:pPr>
            <a:endParaRPr lang="zh-TW" altLang="en-US" sz="20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365125" lvl="1" indent="-182563" algn="just" eaLnBrk="1" hangingPunct="1">
              <a:spcBef>
                <a:spcPts val="1800"/>
              </a:spcBef>
              <a:buSzPct val="60000"/>
              <a:buFont typeface="Wingdings" pitchFamily="2" charset="2"/>
              <a:buChar char="l"/>
              <a:defRPr/>
            </a:pPr>
            <a:endParaRPr lang="zh-TW" altLang="en-US" sz="24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  <a:defRPr/>
            </a:pPr>
            <a:endParaRPr lang="zh-TW" altLang="en-US" sz="26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099" name="投影片編號版面配置區 3">
            <a:extLst>
              <a:ext uri="{FF2B5EF4-FFF2-40B4-BE49-F238E27FC236}">
                <a16:creationId xmlns:a16="http://schemas.microsoft.com/office/drawing/2014/main" id="{80FAE6F0-8F2D-DF24-D8C2-6BA8B3639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A14AACF5-AA9D-488C-98DB-18980BCF273A}" type="slidenum">
              <a:rPr lang="en-US" altLang="zh-TW" sz="1400"/>
              <a:pPr eaLnBrk="1" hangingPunct="1"/>
              <a:t>2</a:t>
            </a:fld>
            <a:endParaRPr lang="en-US" altLang="zh-TW" sz="1400"/>
          </a:p>
        </p:txBody>
      </p:sp>
      <p:pic>
        <p:nvPicPr>
          <p:cNvPr id="4100" name="Picture 5" descr="C:\Program Files\Common Files\Microsoft Shared\Clipart\cagcat50\BS00975_.wmf">
            <a:extLst>
              <a:ext uri="{FF2B5EF4-FFF2-40B4-BE49-F238E27FC236}">
                <a16:creationId xmlns:a16="http://schemas.microsoft.com/office/drawing/2014/main" id="{46686C2D-87E1-CE6C-C864-9DF181E56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5219700"/>
            <a:ext cx="2271713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34914B45-A538-5A8F-4CD7-37A121C64280}"/>
              </a:ext>
            </a:extLst>
          </p:cNvPr>
          <p:cNvSpPr/>
          <p:nvPr/>
        </p:nvSpPr>
        <p:spPr>
          <a:xfrm>
            <a:off x="3000375" y="214313"/>
            <a:ext cx="3262313" cy="1016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6000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規劃過程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208791-3FBF-DBDF-8DE9-2E46E90A3B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643063"/>
            <a:ext cx="8143875" cy="3857625"/>
          </a:xfrm>
        </p:spPr>
        <p:txBody>
          <a:bodyPr/>
          <a:lstStyle/>
          <a:p>
            <a:pPr marL="266700" indent="-2667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itchFamily="2" charset="2"/>
              <a:buChar char="l"/>
              <a:defRPr/>
            </a:pP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健保</a:t>
            </a:r>
            <a:r>
              <a:rPr lang="en-US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卡</a:t>
            </a:r>
            <a:r>
              <a:rPr lang="zh-TW" altLang="en-US" sz="22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目前使用情形穩定</a:t>
            </a:r>
            <a:endParaRPr lang="en-US" altLang="zh-TW" sz="22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534988" lvl="1" indent="-268288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本局</a:t>
            </a:r>
            <a:r>
              <a:rPr lang="en-US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95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委託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  <a:cs typeface="Arial" pitchFamily="34" charset="0"/>
              </a:rPr>
              <a:t>中國醫藥大學研究調查結果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各界持肯定態度比率：醫師</a:t>
            </a:r>
            <a:r>
              <a:rPr lang="en-US" sz="22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76.50%</a:t>
            </a:r>
            <a:r>
              <a:rPr lang="zh-TW" altLang="en-US" sz="2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醫院行政人員</a:t>
            </a:r>
            <a:r>
              <a:rPr lang="en-US" sz="22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85.66 %</a:t>
            </a:r>
            <a:r>
              <a:rPr lang="zh-TW" altLang="en-US" sz="2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民眾</a:t>
            </a:r>
            <a:r>
              <a:rPr lang="en-US" sz="22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94.43%</a:t>
            </a:r>
            <a:r>
              <a:rPr lang="zh-TW" altLang="en-US" sz="2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標楷體" pitchFamily="65" charset="-120"/>
              </a:rPr>
              <a:t>。</a:t>
            </a:r>
            <a:endParaRPr lang="en-US" altLang="zh-TW" sz="22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marL="625475" lvl="1" indent="-26035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98.43%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民眾表示使用健保</a:t>
            </a:r>
            <a:r>
              <a:rPr 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IC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卡不曾造成就醫不便或困擾。</a:t>
            </a:r>
            <a:endParaRPr lang="en-US" altLang="zh-TW" sz="2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marL="625475" lvl="1" indent="-26035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換卡數量並無增加趨勢。</a:t>
            </a:r>
            <a:endParaRPr lang="en-US" altLang="zh-TW" sz="22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266700" lvl="1" indent="-26670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itchFamily="2" charset="2"/>
              <a:buChar char="l"/>
              <a:defRPr/>
            </a:pPr>
            <a:r>
              <a:rPr lang="zh-TW" altLang="en-US" sz="2200" b="1" kern="12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仍存有醫師抱怨</a:t>
            </a:r>
            <a:r>
              <a:rPr lang="zh-TW" altLang="en-US" sz="2200" b="1" kern="12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讀寫速度緩慢</a:t>
            </a:r>
            <a:r>
              <a:rPr lang="zh-TW" altLang="en-US" sz="2200" b="1" kern="12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難以改善之問題，約</a:t>
            </a:r>
            <a:r>
              <a:rPr lang="en-US" altLang="zh-TW" sz="2200" b="1" kern="1200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200" b="1" kern="12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成醫師</a:t>
            </a:r>
            <a:r>
              <a:rPr lang="zh-TW" altLang="en-US" sz="2200" b="1" kern="12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反映「</a:t>
            </a:r>
            <a:r>
              <a:rPr lang="zh-TW" altLang="en-US" sz="2200" b="1" kern="12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延誤看診時間</a:t>
            </a:r>
            <a:r>
              <a:rPr lang="zh-TW" altLang="en-US" sz="2200" b="1" kern="12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」，但受限於原系統架構，</a:t>
            </a:r>
            <a:r>
              <a:rPr lang="zh-TW" altLang="en-US" sz="2200" b="1" kern="12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改善成效有限</a:t>
            </a:r>
            <a:r>
              <a:rPr lang="zh-TW" altLang="en-US" sz="2200" b="1" kern="12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200" b="1" kern="1200" dirty="0">
              <a:solidFill>
                <a:srgbClr val="002060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358775" lvl="1" indent="-27305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itchFamily="2" charset="2"/>
              <a:buChar char="l"/>
              <a:defRPr/>
            </a:pPr>
            <a:endParaRPr lang="en-US" altLang="zh-TW" sz="26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577850" lvl="1" indent="-1778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en-US" altLang="zh-TW" sz="2000" b="1" kern="1200" dirty="0">
              <a:solidFill>
                <a:srgbClr val="002060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358775" lvl="1" indent="-27305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60000"/>
              <a:buFont typeface="Wingdings" pitchFamily="2" charset="2"/>
              <a:buChar char="l"/>
              <a:defRPr/>
            </a:pPr>
            <a:endParaRPr lang="en-US" altLang="zh-TW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lvl="1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altLang="zh-TW" sz="2400" b="1" dirty="0">
              <a:latin typeface="Times New Roman" pitchFamily="18" charset="0"/>
              <a:ea typeface="標楷體" pitchFamily="65" charset="-120"/>
            </a:endParaRPr>
          </a:p>
          <a:p>
            <a:pPr marL="342900" lvl="1" indent="-26035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endParaRPr lang="zh-TW" altLang="en-US" b="1" dirty="0"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5123" name="Picture 3" descr="C:\Documents and Settings\a140011\Application Data\Microsoft\Media Catalog\Downloaded Clips\cl70\j0281333.wmf">
            <a:extLst>
              <a:ext uri="{FF2B5EF4-FFF2-40B4-BE49-F238E27FC236}">
                <a16:creationId xmlns:a16="http://schemas.microsoft.com/office/drawing/2014/main" id="{145BFC90-0E1A-387F-F12F-02A14139F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0" y="5143500"/>
            <a:ext cx="16986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標題 1">
            <a:extLst>
              <a:ext uri="{FF2B5EF4-FFF2-40B4-BE49-F238E27FC236}">
                <a16:creationId xmlns:a16="http://schemas.microsoft.com/office/drawing/2014/main" id="{20FC3C89-338B-DBDD-F164-E51ADEE5B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688" y="214313"/>
            <a:ext cx="7500937" cy="990600"/>
          </a:xfrm>
        </p:spPr>
        <p:txBody>
          <a:bodyPr/>
          <a:lstStyle/>
          <a:p>
            <a:pPr>
              <a:defRPr/>
            </a:pPr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健保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IC</a:t>
            </a:r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</a:rPr>
              <a:t>卡使用</a:t>
            </a:r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現況</a:t>
            </a:r>
          </a:p>
        </p:txBody>
      </p:sp>
      <p:sp>
        <p:nvSpPr>
          <p:cNvPr id="5125" name="投影片編號版面配置區 3">
            <a:extLst>
              <a:ext uri="{FF2B5EF4-FFF2-40B4-BE49-F238E27FC236}">
                <a16:creationId xmlns:a16="http://schemas.microsoft.com/office/drawing/2014/main" id="{FA36CA09-3A25-42CD-7972-28AF6B75F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230D0040-C7B1-4E34-92DF-6B75C5E5502D}" type="slidenum">
              <a:rPr lang="en-US" altLang="zh-TW" sz="1400"/>
              <a:pPr eaLnBrk="1" hangingPunct="1"/>
              <a:t>3</a:t>
            </a:fld>
            <a:endParaRPr lang="en-US" altLang="zh-TW" sz="140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AC0907B-689B-E64C-E210-5E8A38B86A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714500"/>
            <a:ext cx="8429625" cy="3429000"/>
          </a:xfrm>
        </p:spPr>
        <p:txBody>
          <a:bodyPr/>
          <a:lstStyle/>
          <a:p>
            <a:pPr marL="342900" lvl="1" indent="-2587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Char char="•"/>
              <a:defRPr/>
            </a:pP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定位為卡片</a:t>
            </a:r>
            <a:r>
              <a:rPr lang="zh-TW" altLang="en-US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更新汰換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作業</a:t>
            </a:r>
            <a:endParaRPr lang="en-US" altLang="zh-TW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marL="742950" lvl="2" indent="-2587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  <a:cs typeface="Arial" pitchFamily="34" charset="0"/>
              </a:rPr>
              <a:t>–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  <a:cs typeface="Arial" pitchFamily="34" charset="0"/>
              </a:rPr>
              <a:t>健保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  <a:cs typeface="Arial" pitchFamily="34" charset="0"/>
              </a:rPr>
              <a:t>卡使用穩定，</a:t>
            </a:r>
            <a:r>
              <a:rPr lang="zh-TW" altLang="en-US" sz="2800" b="1" dirty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無立即全面換卡之必要。</a:t>
            </a:r>
            <a:endParaRPr lang="en-US" altLang="zh-TW" sz="2800" b="1" dirty="0">
              <a:solidFill>
                <a:schemeClr val="accent6">
                  <a:lumMod val="50000"/>
                </a:schemeClr>
              </a:solidFill>
              <a:ea typeface="標楷體" pitchFamily="65" charset="-120"/>
              <a:cs typeface="Arial" pitchFamily="34" charset="0"/>
            </a:endParaRPr>
          </a:p>
          <a:p>
            <a:pPr marL="742950" lvl="2" indent="-2587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  <a:cs typeface="Arial" pitchFamily="34" charset="0"/>
              </a:rPr>
              <a:t>–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  <a:cs typeface="Arial" pitchFamily="34" charset="0"/>
              </a:rPr>
              <a:t>藉由日常例行補、換發卡作業，將卡片</a:t>
            </a:r>
            <a:r>
              <a:rPr lang="zh-TW" altLang="en-US" sz="2800" b="1" dirty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逐步汰舊換新。</a:t>
            </a:r>
            <a:endParaRPr lang="en-US" altLang="zh-TW" sz="2800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  <a:p>
            <a:pPr lvl="1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sz="3200" b="1" dirty="0">
              <a:solidFill>
                <a:schemeClr val="accent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lvl="1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indent="174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8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zh-TW" altLang="en-US" sz="28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147" name="投影片編號版面配置區 3">
            <a:extLst>
              <a:ext uri="{FF2B5EF4-FFF2-40B4-BE49-F238E27FC236}">
                <a16:creationId xmlns:a16="http://schemas.microsoft.com/office/drawing/2014/main" id="{97510135-A39E-910D-6B62-5B947B2D8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2D76CF74-BC88-449B-AD7F-1D5D2F5ECDE4}" type="slidenum">
              <a:rPr lang="en-US" altLang="zh-TW" sz="1400"/>
              <a:pPr eaLnBrk="1" hangingPunct="1"/>
              <a:t>4</a:t>
            </a:fld>
            <a:endParaRPr lang="en-US" altLang="zh-TW" sz="140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D6CBECC9-30D0-DE3C-E13B-389C3ED9ADDA}"/>
              </a:ext>
            </a:extLst>
          </p:cNvPr>
          <p:cNvSpPr txBox="1">
            <a:spLocks/>
          </p:cNvSpPr>
          <p:nvPr/>
        </p:nvSpPr>
        <p:spPr bwMode="auto">
          <a:xfrm>
            <a:off x="928688" y="214313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改善計畫重要內容</a:t>
            </a:r>
            <a:r>
              <a:rPr lang="en-US" altLang="zh-TW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(</a:t>
            </a:r>
            <a:r>
              <a:rPr lang="zh-TW" altLang="en-US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一</a:t>
            </a:r>
            <a:r>
              <a:rPr lang="en-US" altLang="zh-TW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)</a:t>
            </a:r>
            <a:endParaRPr lang="zh-TW" altLang="en-US" sz="4800" b="1" kern="0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  <a:cs typeface="全真特圓體"/>
            </a:endParaRPr>
          </a:p>
        </p:txBody>
      </p:sp>
      <p:pic>
        <p:nvPicPr>
          <p:cNvPr id="6149" name="Picture 5" descr="C:\Program Files\Common Files\Microsoft Shared\Clipart\cagcat50\BS00975_.wmf">
            <a:extLst>
              <a:ext uri="{FF2B5EF4-FFF2-40B4-BE49-F238E27FC236}">
                <a16:creationId xmlns:a16="http://schemas.microsoft.com/office/drawing/2014/main" id="{C1ACC65B-4542-F5D7-BD1C-03610916E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4429125"/>
            <a:ext cx="2955925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1BB4359-C99A-002B-459D-67BF6B08D2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571625"/>
            <a:ext cx="8429625" cy="3429000"/>
          </a:xfrm>
        </p:spPr>
        <p:txBody>
          <a:bodyPr/>
          <a:lstStyle/>
          <a:p>
            <a:pPr marL="365125" lvl="2" indent="-280988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zh-TW" altLang="en-US" sz="28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簡化卡片承載資料</a:t>
            </a:r>
            <a:endParaRPr lang="en-US" altLang="zh-TW" sz="28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marL="822325" lvl="3" indent="-457200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r>
              <a:rPr lang="en-US" altLang="zh-TW" b="1" dirty="0">
                <a:solidFill>
                  <a:srgbClr val="16165D"/>
                </a:solidFill>
                <a:ea typeface="標楷體" pitchFamily="65" charset="-120"/>
              </a:rPr>
              <a:t>–</a:t>
            </a:r>
            <a:r>
              <a:rPr lang="zh-TW" altLang="en-US" sz="2400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</a:rPr>
              <a:t>改善目前卡片因承載過多資料致</a:t>
            </a:r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讀寫速度較緩慢</a:t>
            </a:r>
            <a:r>
              <a:rPr lang="zh-TW" altLang="en-US" sz="2400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</a:rPr>
              <a:t>問題。</a:t>
            </a:r>
            <a:endParaRPr lang="en-US" altLang="zh-TW" b="1" dirty="0">
              <a:solidFill>
                <a:srgbClr val="16165D"/>
              </a:solidFill>
              <a:latin typeface="標楷體" pitchFamily="65" charset="-120"/>
              <a:ea typeface="標楷體" pitchFamily="65" charset="-120"/>
            </a:endParaRPr>
          </a:p>
          <a:p>
            <a:pPr marL="534988" lvl="2" indent="-1698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r>
              <a:rPr lang="en-US" altLang="zh-TW" b="1" dirty="0">
                <a:solidFill>
                  <a:srgbClr val="16165D"/>
                </a:solidFill>
                <a:ea typeface="標楷體" pitchFamily="65" charset="-120"/>
              </a:rPr>
              <a:t>–</a:t>
            </a:r>
            <a:r>
              <a:rPr lang="zh-TW" altLang="en-US" b="1" dirty="0">
                <a:solidFill>
                  <a:srgbClr val="16165D"/>
                </a:solidFill>
                <a:ea typeface="標楷體" pitchFamily="65" charset="-120"/>
              </a:rPr>
              <a:t>卡片上</a:t>
            </a:r>
            <a:r>
              <a:rPr lang="zh-TW" altLang="en-US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僅存放就醫「必要項目」</a:t>
            </a:r>
            <a:r>
              <a:rPr lang="zh-TW" altLang="en-US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</a:rPr>
              <a:t>。非屬就醫常用之資料，改存於</a:t>
            </a:r>
            <a:r>
              <a:rPr lang="zh-TW" altLang="en-US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集中式健保資料庫，有需要時再存取</a:t>
            </a:r>
            <a:r>
              <a:rPr lang="zh-TW" altLang="en-US" b="1" dirty="0">
                <a:solidFill>
                  <a:srgbClr val="16165D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b="1" dirty="0">
              <a:solidFill>
                <a:srgbClr val="16165D"/>
              </a:solidFill>
              <a:latin typeface="標楷體" pitchFamily="65" charset="-120"/>
              <a:ea typeface="標楷體" pitchFamily="65" charset="-120"/>
            </a:endParaRPr>
          </a:p>
          <a:p>
            <a:pPr marL="534988" lvl="2" indent="-1698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365125" lvl="2" indent="-280988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800" b="1" dirty="0">
              <a:solidFill>
                <a:srgbClr val="16165D"/>
              </a:solidFill>
              <a:latin typeface="標楷體" pitchFamily="65" charset="-120"/>
              <a:ea typeface="標楷體" pitchFamily="65" charset="-120"/>
            </a:endParaRPr>
          </a:p>
          <a:p>
            <a:pPr marL="365125" lvl="2" indent="-280988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800" b="1" dirty="0">
              <a:solidFill>
                <a:srgbClr val="16165D"/>
              </a:solidFill>
              <a:latin typeface="標楷體" pitchFamily="65" charset="-120"/>
              <a:ea typeface="標楷體" pitchFamily="65" charset="-120"/>
            </a:endParaRPr>
          </a:p>
          <a:p>
            <a:pPr marL="365125" lvl="2" indent="-280988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800" b="1" dirty="0">
              <a:solidFill>
                <a:srgbClr val="16165D"/>
              </a:solidFill>
              <a:latin typeface="標楷體" pitchFamily="65" charset="-120"/>
              <a:ea typeface="標楷體" pitchFamily="65" charset="-120"/>
            </a:endParaRPr>
          </a:p>
          <a:p>
            <a:pPr lvl="1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b="1" dirty="0">
              <a:solidFill>
                <a:srgbClr val="191966"/>
              </a:solidFill>
              <a:latin typeface="標楷體" pitchFamily="65" charset="-120"/>
              <a:ea typeface="標楷體" pitchFamily="65" charset="-120"/>
            </a:endParaRPr>
          </a:p>
          <a:p>
            <a:pPr lvl="1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sz="2400" b="1" dirty="0">
              <a:solidFill>
                <a:srgbClr val="191966"/>
              </a:solidFill>
              <a:latin typeface="Times New Roman" pitchFamily="18" charset="0"/>
              <a:ea typeface="標楷體" pitchFamily="65" charset="-120"/>
            </a:endParaRPr>
          </a:p>
          <a:p>
            <a:pPr indent="174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400" b="1" dirty="0">
              <a:solidFill>
                <a:srgbClr val="22228B"/>
              </a:solidFill>
              <a:latin typeface="Times New Roman" pitchFamily="18" charset="0"/>
              <a:ea typeface="標楷體" pitchFamily="65" charset="-120"/>
            </a:endParaRPr>
          </a:p>
          <a:p>
            <a:pPr indent="174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zh-TW" altLang="en-US" sz="2400" b="1" dirty="0">
              <a:solidFill>
                <a:srgbClr val="22228B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7171" name="投影片編號版面配置區 3">
            <a:extLst>
              <a:ext uri="{FF2B5EF4-FFF2-40B4-BE49-F238E27FC236}">
                <a16:creationId xmlns:a16="http://schemas.microsoft.com/office/drawing/2014/main" id="{A4E51EEB-8902-8A66-5939-98C967D04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FC8147F0-5E3B-4C72-AD60-7E43B0CA8F73}" type="slidenum">
              <a:rPr lang="en-US" altLang="zh-TW" sz="1400"/>
              <a:pPr eaLnBrk="1" hangingPunct="1"/>
              <a:t>5</a:t>
            </a:fld>
            <a:endParaRPr lang="en-US" altLang="zh-TW" sz="140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4FBE6F41-400F-90DE-A3DE-0F6B3FCA3BA6}"/>
              </a:ext>
            </a:extLst>
          </p:cNvPr>
          <p:cNvSpPr txBox="1">
            <a:spLocks/>
          </p:cNvSpPr>
          <p:nvPr/>
        </p:nvSpPr>
        <p:spPr bwMode="auto">
          <a:xfrm>
            <a:off x="928688" y="214313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改善計畫重要內容</a:t>
            </a:r>
            <a:r>
              <a:rPr lang="en-US" altLang="zh-TW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(</a:t>
            </a:r>
            <a:r>
              <a:rPr lang="zh-TW" altLang="en-US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二</a:t>
            </a:r>
            <a:r>
              <a:rPr lang="en-US" altLang="zh-TW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)</a:t>
            </a:r>
            <a:endParaRPr lang="zh-TW" altLang="en-US" sz="4800" b="1" kern="0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  <a:cs typeface="全真特圓體"/>
            </a:endParaRPr>
          </a:p>
        </p:txBody>
      </p:sp>
      <p:pic>
        <p:nvPicPr>
          <p:cNvPr id="7173" name="Picture 5" descr="C:\Program Files\Common Files\Microsoft Shared\Clipart\cagcat50\BS00975_.wmf">
            <a:extLst>
              <a:ext uri="{FF2B5EF4-FFF2-40B4-BE49-F238E27FC236}">
                <a16:creationId xmlns:a16="http://schemas.microsoft.com/office/drawing/2014/main" id="{B346F25A-1FCD-CD98-324B-0A8E0C98A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4500563"/>
            <a:ext cx="2608262" cy="160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CA4B883-5976-5189-B7A3-CA7796743D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375" y="1571625"/>
            <a:ext cx="7643813" cy="3429000"/>
          </a:xfrm>
        </p:spPr>
        <p:txBody>
          <a:bodyPr/>
          <a:lstStyle/>
          <a:p>
            <a:pPr marL="365125" lvl="2" indent="-280988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zh-TW" altLang="en-US" sz="2800" b="1" dirty="0">
                <a:solidFill>
                  <a:srgbClr val="16165D"/>
                </a:solidFill>
              </a:rPr>
              <a:t>使</a:t>
            </a:r>
            <a:r>
              <a:rPr lang="en-US" altLang="zh-TW" sz="2800" b="1" dirty="0">
                <a:solidFill>
                  <a:srgbClr val="16165D"/>
                </a:solidFill>
                <a:latin typeface="Times New Roman" pitchFamily="18" charset="0"/>
                <a:cs typeface="Times New Roman" pitchFamily="18" charset="0"/>
              </a:rPr>
              <a:t>IC</a:t>
            </a:r>
            <a:r>
              <a:rPr lang="zh-TW" altLang="en-US" sz="2800" b="1" dirty="0">
                <a:solidFill>
                  <a:srgbClr val="16165D"/>
                </a:solidFill>
              </a:rPr>
              <a:t>卡片</a:t>
            </a:r>
            <a:r>
              <a:rPr lang="zh-TW" altLang="en-US" sz="2800" b="1" dirty="0">
                <a:solidFill>
                  <a:srgbClr val="C00000"/>
                </a:solidFill>
              </a:rPr>
              <a:t>具備個人憑證功能</a:t>
            </a:r>
            <a:endParaRPr lang="en-US" altLang="zh-TW" sz="2800" b="1" dirty="0">
              <a:solidFill>
                <a:srgbClr val="C00000"/>
              </a:solidFill>
            </a:endParaRPr>
          </a:p>
          <a:p>
            <a:pPr marL="450850" lvl="2" indent="-184150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r>
              <a:rPr lang="en-US" altLang="zh-TW" sz="2200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–</a:t>
            </a:r>
            <a:r>
              <a:rPr lang="zh-TW" altLang="en-US" sz="22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Arial" charset="0"/>
              </a:rPr>
              <a:t>現行</a:t>
            </a:r>
            <a:r>
              <a:rPr lang="en-US" altLang="zh-TW" sz="22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22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卡未提供個人憑證功能，保險對象無法用此查詢個人資料。</a:t>
            </a:r>
            <a:endParaRPr lang="en-US" altLang="zh-TW" sz="22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365125" lvl="2" indent="-280988" algn="just">
              <a:lnSpc>
                <a:spcPct val="150000"/>
              </a:lnSpc>
              <a:spcBef>
                <a:spcPts val="1200"/>
              </a:spcBef>
              <a:spcAft>
                <a:spcPts val="300"/>
              </a:spcAft>
              <a:buSzPct val="40000"/>
              <a:buFont typeface="Wingdings" pitchFamily="2" charset="2"/>
              <a:buChar char="l"/>
              <a:defRPr/>
            </a:pP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保留健保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IC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卡</a:t>
            </a:r>
            <a:r>
              <a:rPr lang="zh-TW" altLang="en-US" sz="28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多功能之使用彈性</a:t>
            </a:r>
            <a:endParaRPr lang="en-US" altLang="zh-TW" sz="2800" b="1" dirty="0">
              <a:solidFill>
                <a:srgbClr val="C00000"/>
              </a:solidFill>
              <a:latin typeface="Times New Roman" pitchFamily="18" charset="0"/>
              <a:ea typeface="標楷體" pitchFamily="65" charset="-120"/>
            </a:endParaRPr>
          </a:p>
          <a:p>
            <a:pPr marL="450850" lvl="2" indent="-184150" algn="just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FontTx/>
              <a:buNone/>
              <a:defRPr/>
            </a:pPr>
            <a:r>
              <a:rPr lang="en-US" altLang="zh-TW" sz="2000" b="1" dirty="0">
                <a:solidFill>
                  <a:srgbClr val="16165D"/>
                </a:solidFill>
                <a:latin typeface="Times New Roman" pitchFamily="18" charset="0"/>
                <a:ea typeface="標楷體" pitchFamily="65" charset="-120"/>
              </a:rPr>
              <a:t>–</a:t>
            </a:r>
            <a:r>
              <a:rPr lang="en-US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98</a:t>
            </a:r>
            <a:r>
              <a:rPr lang="zh-TW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</a:t>
            </a:r>
            <a:r>
              <a:rPr lang="zh-TW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13</a:t>
            </a:r>
            <a:r>
              <a:rPr lang="zh-TW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日立法院三讀通過「</a:t>
            </a:r>
            <a:r>
              <a:rPr lang="zh-TW" altLang="zh-TW" sz="22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電子票證發行管理條例</a:t>
            </a:r>
            <a:r>
              <a:rPr lang="zh-TW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」，增加健保卡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具</a:t>
            </a:r>
            <a:r>
              <a:rPr lang="zh-TW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電子票證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等多</a:t>
            </a:r>
            <a:r>
              <a:rPr lang="zh-TW" altLang="zh-TW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功能之可能性</a:t>
            </a:r>
            <a:r>
              <a:rPr lang="zh-TW" altLang="en-US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。</a:t>
            </a:r>
            <a:endParaRPr lang="en-US" altLang="zh-TW" sz="2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marL="450850" lvl="2" indent="-184150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2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450850" lvl="2" indent="-184150" algn="just">
              <a:lnSpc>
                <a:spcPct val="150000"/>
              </a:lnSpc>
              <a:spcBef>
                <a:spcPts val="12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200" b="1" dirty="0">
              <a:solidFill>
                <a:srgbClr val="16165D"/>
              </a:solidFill>
              <a:latin typeface="Times New Roman" pitchFamily="18" charset="0"/>
              <a:ea typeface="標楷體" pitchFamily="65" charset="-120"/>
            </a:endParaRPr>
          </a:p>
          <a:p>
            <a:pPr marL="365125" lvl="2" indent="-280988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800" b="1" dirty="0">
              <a:solidFill>
                <a:srgbClr val="16165D"/>
              </a:solidFill>
              <a:latin typeface="標楷體" pitchFamily="65" charset="-120"/>
              <a:ea typeface="標楷體" pitchFamily="65" charset="-120"/>
            </a:endParaRPr>
          </a:p>
          <a:p>
            <a:pPr marL="365125" lvl="2" indent="-280988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800" b="1" dirty="0">
              <a:solidFill>
                <a:srgbClr val="16165D"/>
              </a:solidFill>
              <a:latin typeface="標楷體" pitchFamily="65" charset="-120"/>
              <a:ea typeface="標楷體" pitchFamily="65" charset="-120"/>
            </a:endParaRPr>
          </a:p>
          <a:p>
            <a:pPr marL="365125" lvl="2" indent="-280988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800" b="1" dirty="0">
              <a:solidFill>
                <a:srgbClr val="16165D"/>
              </a:solidFill>
              <a:latin typeface="標楷體" pitchFamily="65" charset="-120"/>
              <a:ea typeface="標楷體" pitchFamily="65" charset="-120"/>
            </a:endParaRPr>
          </a:p>
          <a:p>
            <a:pPr lvl="1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b="1" dirty="0">
              <a:solidFill>
                <a:srgbClr val="191966"/>
              </a:solidFill>
              <a:latin typeface="標楷體" pitchFamily="65" charset="-120"/>
              <a:ea typeface="標楷體" pitchFamily="65" charset="-120"/>
            </a:endParaRPr>
          </a:p>
          <a:p>
            <a:pPr lvl="1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sz="2400" b="1" dirty="0">
              <a:solidFill>
                <a:srgbClr val="191966"/>
              </a:solidFill>
              <a:latin typeface="Times New Roman" pitchFamily="18" charset="0"/>
              <a:ea typeface="標楷體" pitchFamily="65" charset="-120"/>
            </a:endParaRPr>
          </a:p>
          <a:p>
            <a:pPr indent="174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400" b="1" dirty="0">
              <a:solidFill>
                <a:srgbClr val="22228B"/>
              </a:solidFill>
              <a:latin typeface="Times New Roman" pitchFamily="18" charset="0"/>
              <a:ea typeface="標楷體" pitchFamily="65" charset="-120"/>
            </a:endParaRPr>
          </a:p>
          <a:p>
            <a:pPr indent="174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zh-TW" altLang="en-US" sz="2400" b="1" dirty="0">
              <a:solidFill>
                <a:srgbClr val="22228B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195" name="投影片編號版面配置區 3">
            <a:extLst>
              <a:ext uri="{FF2B5EF4-FFF2-40B4-BE49-F238E27FC236}">
                <a16:creationId xmlns:a16="http://schemas.microsoft.com/office/drawing/2014/main" id="{5F5ADAC5-7E04-7834-4BE0-C0CB4D40D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FC9EAEEB-F571-4260-9181-9575FAAB88D5}" type="slidenum">
              <a:rPr lang="en-US" altLang="zh-TW" sz="1400"/>
              <a:pPr eaLnBrk="1" hangingPunct="1"/>
              <a:t>6</a:t>
            </a:fld>
            <a:endParaRPr lang="en-US" altLang="zh-TW" sz="140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230ED289-328A-6E0C-07AB-7C29012393EA}"/>
              </a:ext>
            </a:extLst>
          </p:cNvPr>
          <p:cNvSpPr txBox="1">
            <a:spLocks/>
          </p:cNvSpPr>
          <p:nvPr/>
        </p:nvSpPr>
        <p:spPr bwMode="auto">
          <a:xfrm>
            <a:off x="928688" y="214313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改善計畫重要內容</a:t>
            </a:r>
            <a:r>
              <a:rPr lang="en-US" altLang="zh-TW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(</a:t>
            </a:r>
            <a:r>
              <a:rPr lang="zh-TW" altLang="en-US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三</a:t>
            </a:r>
            <a:r>
              <a:rPr lang="en-US" altLang="zh-TW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)</a:t>
            </a:r>
            <a:endParaRPr lang="zh-TW" altLang="en-US" sz="4800" b="1" kern="0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  <a:cs typeface="全真特圓體"/>
            </a:endParaRPr>
          </a:p>
        </p:txBody>
      </p:sp>
      <p:pic>
        <p:nvPicPr>
          <p:cNvPr id="8197" name="Picture 5" descr="C:\Program Files\Common Files\Microsoft Shared\Clipart\cagcat50\BS00975_.wmf">
            <a:extLst>
              <a:ext uri="{FF2B5EF4-FFF2-40B4-BE49-F238E27FC236}">
                <a16:creationId xmlns:a16="http://schemas.microsoft.com/office/drawing/2014/main" id="{8993F655-3A9F-4DD9-B04D-34BFB7B8E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5357813"/>
            <a:ext cx="1876425" cy="115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>
            <a:extLst>
              <a:ext uri="{FF2B5EF4-FFF2-40B4-BE49-F238E27FC236}">
                <a16:creationId xmlns:a16="http://schemas.microsoft.com/office/drawing/2014/main" id="{1FD09A67-8098-660B-AF99-686927C59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538" y="285750"/>
            <a:ext cx="7772400" cy="990600"/>
          </a:xfrm>
        </p:spPr>
        <p:txBody>
          <a:bodyPr/>
          <a:lstStyle/>
          <a:p>
            <a:pPr>
              <a:defRPr/>
            </a:pPr>
            <a:r>
              <a:rPr lang="zh-TW" altLang="en-US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衛生署審查情形</a:t>
            </a:r>
          </a:p>
        </p:txBody>
      </p:sp>
      <p:sp>
        <p:nvSpPr>
          <p:cNvPr id="9219" name="投影片編號版面配置區 3">
            <a:extLst>
              <a:ext uri="{FF2B5EF4-FFF2-40B4-BE49-F238E27FC236}">
                <a16:creationId xmlns:a16="http://schemas.microsoft.com/office/drawing/2014/main" id="{9F916FF3-49F2-A7E3-01BF-2DA9B9630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530C8E1C-3AE7-4307-AAB6-493CF50023F2}" type="slidenum">
              <a:rPr lang="en-US" altLang="zh-TW" sz="1400"/>
              <a:pPr eaLnBrk="1" hangingPunct="1"/>
              <a:t>7</a:t>
            </a:fld>
            <a:endParaRPr lang="en-US" altLang="zh-TW" sz="1400"/>
          </a:p>
        </p:txBody>
      </p:sp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id="{F2212877-284D-AF12-7C66-487E910A5F5E}"/>
              </a:ext>
            </a:extLst>
          </p:cNvPr>
          <p:cNvGraphicFramePr>
            <a:graphicFrameLocks noGrp="1"/>
          </p:cNvGraphicFramePr>
          <p:nvPr/>
        </p:nvGraphicFramePr>
        <p:xfrm>
          <a:off x="357188" y="1643063"/>
          <a:ext cx="8429625" cy="4832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7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80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718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343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時間</a:t>
                      </a: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本局辦理事項</a:t>
                      </a: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衛生署重要指示摘要</a:t>
                      </a: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678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97.12.31</a:t>
                      </a:r>
                      <a:endParaRPr lang="zh-TW" altLang="en-US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b="1" i="0" baseline="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函報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衛生署「健保</a:t>
                      </a: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IC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卡改善計畫」</a:t>
                      </a: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TW" altLang="en-US" sz="1800" b="1" i="0" kern="12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  <a:cs typeface="+mn-cs"/>
                        </a:rPr>
                        <a:t>請本局專案報告。</a:t>
                      </a:r>
                      <a:endParaRPr lang="zh-TW" altLang="en-US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45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98.02.05</a:t>
                      </a:r>
                      <a:endParaRPr lang="zh-TW" altLang="en-US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於</a:t>
                      </a:r>
                      <a:r>
                        <a:rPr lang="zh-TW" altLang="en-US" sz="1800" b="1" i="0" baseline="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署務會議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簡報改善計畫</a:t>
                      </a: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(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葉前署長</a:t>
                      </a: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)</a:t>
                      </a:r>
                      <a:endParaRPr lang="zh-TW" altLang="en-US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lvl="1" indent="-4572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1.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同意</a:t>
                      </a:r>
                      <a:r>
                        <a:rPr lang="zh-TW" altLang="en-US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簡化卡片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資料。</a:t>
                      </a:r>
                      <a:endParaRPr lang="en-US" altLang="zh-TW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  <a:p>
                      <a:pPr marL="457200" lvl="1" indent="-4572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2.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考慮結合</a:t>
                      </a:r>
                      <a:r>
                        <a:rPr lang="zh-TW" altLang="en-US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電子票證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可行性。</a:t>
                      </a:r>
                      <a:endParaRPr lang="en-US" altLang="zh-TW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  <a:p>
                      <a:pPr marL="457200" lvl="1" indent="-4572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3.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多聽取產業意見，</a:t>
                      </a:r>
                      <a:r>
                        <a:rPr lang="zh-TW" altLang="en-US" sz="1800" b="1" i="0" baseline="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加速委託研究</a:t>
                      </a: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301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98.11.04</a:t>
                      </a:r>
                      <a:endParaRPr lang="zh-TW" altLang="en-US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於</a:t>
                      </a:r>
                      <a:r>
                        <a:rPr lang="zh-TW" altLang="en-US" sz="1800" b="1" i="0" baseline="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晨會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簡報改善計畫</a:t>
                      </a: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(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楊署長</a:t>
                      </a: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)</a:t>
                      </a:r>
                      <a:endParaRPr lang="zh-TW" altLang="en-US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lvl="1" indent="-4572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1.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依原計畫進行卡片更換。</a:t>
                      </a:r>
                      <a:endParaRPr lang="en-US" altLang="zh-TW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  <a:p>
                      <a:pPr marL="182563" lvl="1" indent="-182563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2563" algn="l"/>
                        </a:tabLst>
                      </a:pPr>
                      <a:r>
                        <a:rPr lang="en-US" altLang="zh-TW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2.</a:t>
                      </a:r>
                      <a:r>
                        <a:rPr lang="zh-TW" altLang="en-US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朝具儲值等多功能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方向設計。</a:t>
                      </a:r>
                      <a:endParaRPr lang="zh-TW" altLang="en-US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586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99.01.29</a:t>
                      </a:r>
                      <a:endParaRPr lang="zh-TW" altLang="en-US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b="1" i="0" baseline="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函報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衛生署「健保</a:t>
                      </a: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IC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卡改善計畫」</a:t>
                      </a:r>
                      <a:r>
                        <a:rPr lang="zh-TW" altLang="en-US" sz="1800" b="1" i="0" baseline="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修正案</a:t>
                      </a: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請本局至晨會說明憑證中心規劃。</a:t>
                      </a: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8879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99.05.03</a:t>
                      </a:r>
                      <a:endParaRPr lang="zh-TW" altLang="en-US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於</a:t>
                      </a:r>
                      <a:r>
                        <a:rPr lang="zh-TW" altLang="en-US" sz="1800" b="1" i="0" baseline="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晨會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簡報「健保</a:t>
                      </a: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IC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卡改善計畫憑證中心規劃」</a:t>
                      </a: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 algn="just"/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1.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健保</a:t>
                      </a: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IC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卡憑證管理由健保局自行辦理。</a:t>
                      </a:r>
                      <a:endParaRPr lang="en-US" altLang="zh-TW" sz="1800" b="1" i="0" baseline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</a:endParaRPr>
                    </a:p>
                    <a:p>
                      <a:pPr marL="182563" indent="-182563" algn="just"/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2.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洽</a:t>
                      </a:r>
                      <a:r>
                        <a:rPr lang="zh-TW" altLang="en-US" sz="1800" b="1" i="0" baseline="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金管會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研議使健保</a:t>
                      </a:r>
                      <a:r>
                        <a:rPr lang="en-US" altLang="zh-TW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IC</a:t>
                      </a:r>
                      <a:r>
                        <a:rPr lang="zh-TW" altLang="en-US" sz="1800" b="1" i="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卡達一卡多功能效果。</a:t>
                      </a:r>
                    </a:p>
                  </a:txBody>
                  <a:tcPr marL="91439" marR="91439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303E1E0-AB34-256F-56EB-7D3982E22DC5}"/>
              </a:ext>
            </a:extLst>
          </p:cNvPr>
          <p:cNvSpPr/>
          <p:nvPr/>
        </p:nvSpPr>
        <p:spPr>
          <a:xfrm>
            <a:off x="2714625" y="214313"/>
            <a:ext cx="3878263" cy="8302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TW" altLang="en-US" sz="48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委託研究結果</a:t>
            </a: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FCE6E3B-AD86-7186-F2B7-0858A563FA5F}"/>
              </a:ext>
            </a:extLst>
          </p:cNvPr>
          <p:cNvGraphicFramePr>
            <a:graphicFrameLocks noGrp="1"/>
          </p:cNvGraphicFramePr>
          <p:nvPr/>
        </p:nvGraphicFramePr>
        <p:xfrm>
          <a:off x="214313" y="1712913"/>
          <a:ext cx="8715375" cy="4657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5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04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29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8447">
                <a:tc>
                  <a:txBody>
                    <a:bodyPr/>
                    <a:lstStyle/>
                    <a:p>
                      <a:pPr>
                        <a:lnSpc>
                          <a:spcPts val="3200"/>
                        </a:lnSpc>
                      </a:pPr>
                      <a:r>
                        <a:rPr lang="zh-TW" altLang="en-US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計畫名稱</a:t>
                      </a:r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ts val="2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健保</a:t>
                      </a:r>
                      <a:r>
                        <a:rPr lang="en-US" altLang="zh-TW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IC</a:t>
                      </a:r>
                      <a:r>
                        <a:rPr lang="zh-TW" altLang="en-US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卡具備</a:t>
                      </a:r>
                      <a:r>
                        <a:rPr lang="zh-TW" altLang="en-US" sz="2000" dirty="0">
                          <a:solidFill>
                            <a:srgbClr val="C00000"/>
                          </a:solidFill>
                        </a:rPr>
                        <a:t>多功能</a:t>
                      </a:r>
                      <a:r>
                        <a:rPr lang="zh-TW" altLang="en-US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可行性研究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以健保</a:t>
                      </a:r>
                      <a:r>
                        <a:rPr lang="en-US" altLang="zh-TW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IC</a:t>
                      </a:r>
                      <a:r>
                        <a:rPr lang="zh-TW" altLang="en-US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卡為個人</a:t>
                      </a:r>
                      <a:r>
                        <a:rPr lang="zh-TW" altLang="en-US" sz="2000" dirty="0">
                          <a:solidFill>
                            <a:srgbClr val="C00000"/>
                          </a:solidFill>
                        </a:rPr>
                        <a:t>憑證</a:t>
                      </a:r>
                      <a:r>
                        <a:rPr lang="zh-TW" altLang="en-US" sz="20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讀取健保資料研究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>
                        <a:alpha val="21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56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執行單位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國立政治大學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中華民國資訊管理學會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5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執行期限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98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年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3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月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31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日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~98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年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9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月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30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日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98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年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3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月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5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日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~98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年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12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月</a:t>
                      </a:r>
                      <a:r>
                        <a:rPr lang="en-US" altLang="zh-TW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4</a:t>
                      </a:r>
                      <a:r>
                        <a:rPr lang="zh-TW" altLang="en-US" sz="1800" b="1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日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61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執行方式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文獻探討、訪談、座談會</a:t>
                      </a:r>
                    </a:p>
                  </a:txBody>
                  <a:tcPr marL="91439" marR="91439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4046">
                <a:tc>
                  <a:txBody>
                    <a:bodyPr/>
                    <a:lstStyle/>
                    <a:p>
                      <a:pPr algn="ctr">
                        <a:lnSpc>
                          <a:spcPts val="3200"/>
                        </a:lnSpc>
                      </a:pPr>
                      <a:r>
                        <a:rPr lang="zh-TW" altLang="en-US" sz="20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結果摘要</a:t>
                      </a:r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1275" indent="-166688" algn="just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ct val="50000"/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技術面可行，但</a:t>
                      </a:r>
                      <a:r>
                        <a:rPr lang="zh-TW" altLang="en-US" sz="1800" b="1" dirty="0">
                          <a:solidFill>
                            <a:srgbClr val="C00000"/>
                          </a:solidFill>
                          <a:ea typeface="標楷體" pitchFamily="65" charset="-120"/>
                          <a:cs typeface="Times New Roman" pitchFamily="18" charset="0"/>
                        </a:rPr>
                        <a:t>風險提高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ea typeface="標楷體" pitchFamily="65" charset="-120"/>
                          <a:cs typeface="Times New Roman" pitchFamily="18" charset="0"/>
                        </a:rPr>
                        <a:t>。</a:t>
                      </a:r>
                      <a:endParaRPr lang="en-US" altLang="zh-TW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209550" indent="-209550" algn="just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ct val="50000"/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800" b="1" u="none" kern="1200" dirty="0">
                          <a:solidFill>
                            <a:srgbClr val="C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產業界</a:t>
                      </a:r>
                      <a:r>
                        <a:rPr lang="zh-TW" altLang="zh-TW" sz="1800" b="1" u="non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認為民眾不一定願意使用載有健保資料的</a:t>
                      </a:r>
                      <a:r>
                        <a:rPr lang="zh-TW" altLang="en-US" sz="1800" b="1" u="non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多功能</a:t>
                      </a:r>
                      <a:r>
                        <a:rPr lang="zh-TW" altLang="zh-TW" sz="1800" b="1" u="non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卡，對合作持保留態度</a:t>
                      </a:r>
                      <a:r>
                        <a:rPr lang="zh-TW" altLang="en-US" sz="1800" b="1" u="none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，且健保局需</a:t>
                      </a:r>
                      <a:r>
                        <a:rPr lang="zh-TW" altLang="en-US" sz="1800" b="1" u="none" kern="1200" dirty="0">
                          <a:solidFill>
                            <a:srgbClr val="C0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支付回饋金</a:t>
                      </a:r>
                      <a:r>
                        <a:rPr lang="zh-TW" altLang="en-US" sz="1800" b="1" u="none" kern="1200" dirty="0">
                          <a:solidFill>
                            <a:schemeClr val="dk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。</a:t>
                      </a:r>
                      <a:endParaRPr lang="en-US" altLang="zh-TW" sz="1800" b="1" u="non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182563" lvl="1" indent="-182563" algn="just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ct val="60000"/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公部門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建議需政策支持，且需克服法令限制。</a:t>
                      </a:r>
                      <a:endParaRPr lang="en-US" altLang="zh-TW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182563" lvl="1" indent="-182563" algn="just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SzPct val="60000"/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醫界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對多功能效益持保留態度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。</a:t>
                      </a:r>
                      <a:endParaRPr lang="en-US" altLang="zh-TW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3038" lvl="1" indent="-173038" algn="just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SzPct val="50000"/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醫療院所、公部門</a:t>
                      </a:r>
                      <a:r>
                        <a:rPr lang="zh-TW" altLang="en-US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持正面意見</a:t>
                      </a: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。</a:t>
                      </a:r>
                      <a:endParaRPr lang="en-US" altLang="zh-TW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173038" lvl="1" indent="-173038" algn="just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SzPct val="50000"/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醫療院所意見：</a:t>
                      </a:r>
                      <a:endParaRPr lang="en-US" altLang="zh-TW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365125" lvl="1" indent="-9842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ct val="50000"/>
                        <a:buFont typeface="Times New Roman" pitchFamily="18" charset="0"/>
                        <a:buChar char="―"/>
                        <a:defRPr/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憑證可證明病人同意，有利醫療資料之資料查詢及交換。</a:t>
                      </a:r>
                      <a:endParaRPr lang="en-US" altLang="zh-TW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365125" lvl="1" indent="-9842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ct val="50000"/>
                        <a:buFont typeface="Times New Roman" pitchFamily="18" charset="0"/>
                        <a:buChar char="―"/>
                        <a:defRPr/>
                      </a:pPr>
                      <a:r>
                        <a:rPr lang="zh-TW" altLang="en-US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憑證認證速度需快，以免影響看診時間。</a:t>
                      </a:r>
                      <a:endParaRPr lang="zh-TW" altLang="en-US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269" name="投影片編號版面配置區 4">
            <a:extLst>
              <a:ext uri="{FF2B5EF4-FFF2-40B4-BE49-F238E27FC236}">
                <a16:creationId xmlns:a16="http://schemas.microsoft.com/office/drawing/2014/main" id="{82EC7CAC-443D-D2AB-EAE4-135C1C69F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21C0544A-F38A-4DF8-8142-8F1A5A100DBD}" type="slidenum">
              <a:rPr lang="en-US" altLang="zh-TW" sz="1400"/>
              <a:pPr eaLnBrk="1" hangingPunct="1"/>
              <a:t>8</a:t>
            </a:fld>
            <a:endParaRPr lang="en-US" altLang="zh-TW" sz="1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編號版面配置區 4">
            <a:extLst>
              <a:ext uri="{FF2B5EF4-FFF2-40B4-BE49-F238E27FC236}">
                <a16:creationId xmlns:a16="http://schemas.microsoft.com/office/drawing/2014/main" id="{B0B3145C-F910-C972-B75F-52073D18F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D55F1EF1-6291-44A4-98DD-8248648FE237}" type="slidenum">
              <a:rPr lang="zh-TW" altLang="en-US" sz="1400"/>
              <a:pPr eaLnBrk="1" hangingPunct="1"/>
              <a:t>9</a:t>
            </a:fld>
            <a:endParaRPr lang="zh-TW" altLang="en-US" sz="1400"/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27490B18-E30D-AEB1-5929-88FFAB918F6B}"/>
              </a:ext>
            </a:extLst>
          </p:cNvPr>
          <p:cNvSpPr txBox="1">
            <a:spLocks/>
          </p:cNvSpPr>
          <p:nvPr/>
        </p:nvSpPr>
        <p:spPr bwMode="auto">
          <a:xfrm>
            <a:off x="285750" y="214313"/>
            <a:ext cx="88582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52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國外健保</a:t>
            </a:r>
            <a:r>
              <a:rPr lang="en-US" altLang="zh-TW" sz="5200" b="1" kern="0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  <a:cs typeface="Times New Roman" pitchFamily="18" charset="0"/>
              </a:rPr>
              <a:t>IC</a:t>
            </a:r>
            <a:r>
              <a:rPr lang="zh-TW" altLang="en-US" sz="52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卡經驗</a:t>
            </a: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B880BFD3-54A7-BF9D-69CC-3EB80B7A2E11}"/>
              </a:ext>
            </a:extLst>
          </p:cNvPr>
          <p:cNvGraphicFramePr>
            <a:graphicFrameLocks noGrp="1"/>
          </p:cNvGraphicFramePr>
          <p:nvPr/>
        </p:nvGraphicFramePr>
        <p:xfrm>
          <a:off x="285750" y="1857375"/>
          <a:ext cx="8429625" cy="3865563"/>
        </p:xfrm>
        <a:graphic>
          <a:graphicData uri="http://schemas.openxmlformats.org/drawingml/2006/table">
            <a:tbl>
              <a:tblPr/>
              <a:tblGrid>
                <a:gridCol w="1928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5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4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5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287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ea typeface="全真特圓體"/>
                        <a:cs typeface="全真特圓體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6313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全真特圓體"/>
                        </a:rPr>
                        <a:t>德國</a:t>
                      </a:r>
                      <a:endParaRPr kumimoji="0" lang="en-US" altLang="zh-TW" sz="17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全真特圓體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6313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全真特圓體"/>
                        </a:rPr>
                        <a:t>法國</a:t>
                      </a:r>
                      <a:endParaRPr kumimoji="1" lang="en-US" altLang="zh-TW" sz="17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全真特圓體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全真特圓體"/>
                        </a:rPr>
                        <a:t>(</a:t>
                      </a:r>
                      <a:r>
                        <a:rPr kumimoji="1" lang="zh-TW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全真特圓體"/>
                        </a:rPr>
                        <a:t>二代</a:t>
                      </a: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全真特圓體"/>
                        </a:rPr>
                        <a:t>)</a:t>
                      </a:r>
                      <a:endParaRPr kumimoji="0" lang="zh-TW" altLang="en-US" sz="1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全真特圓體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6313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全真特圓體"/>
                        </a:rPr>
                        <a:t>奧地利</a:t>
                      </a:r>
                      <a:endParaRPr kumimoji="1" lang="en-US" altLang="zh-TW" sz="17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全真特圓體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6313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全真特圓體"/>
                        </a:rPr>
                        <a:t>斯洛維</a:t>
                      </a:r>
                      <a:r>
                        <a:rPr kumimoji="0" lang="zh-TW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全真特圓體"/>
                        </a:rPr>
                        <a:t>尼亞</a:t>
                      </a:r>
                      <a:endParaRPr kumimoji="0" lang="en-US" altLang="zh-TW" sz="17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全真特圓體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二代</a:t>
                      </a:r>
                      <a:r>
                        <a:rPr kumimoji="0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en-US" sz="1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ea typeface="全真特圓體"/>
                        <a:cs typeface="全真特圓體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6313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ea typeface="全真特圓體"/>
                          <a:cs typeface="全真特圓體"/>
                        </a:rPr>
                        <a:t>義大利</a:t>
                      </a:r>
                      <a:endParaRPr kumimoji="0" lang="en-US" altLang="zh-TW" sz="17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全真特圓體"/>
                        <a:cs typeface="全真特圓體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Lombardy</a:t>
                      </a:r>
                      <a:r>
                        <a:rPr kumimoji="0" lang="zh-TW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省</a:t>
                      </a:r>
                      <a:endParaRPr kumimoji="0" lang="zh-TW" altLang="en-US" sz="12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/>
                        <a:latin typeface="Arial" pitchFamily="34" charset="0"/>
                        <a:ea typeface="全真特圓體"/>
                        <a:cs typeface="全真特圓體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6313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154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個人憑證功能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299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全真特圓體"/>
                          <a:cs typeface="全真特圓體"/>
                        </a:rPr>
                        <a:t>電子簽章功能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16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全真特圓體"/>
                          <a:cs typeface="全真特圓體"/>
                        </a:rPr>
                        <a:t>另設健康</a:t>
                      </a:r>
                      <a:r>
                        <a:rPr kumimoji="0" lang="en-US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全真特圓體"/>
                          <a:cs typeface="全真特圓體"/>
                        </a:rPr>
                        <a:t>(</a:t>
                      </a: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全真特圓體"/>
                          <a:cs typeface="全真特圓體"/>
                        </a:rPr>
                        <a:t>健保</a:t>
                      </a:r>
                      <a:r>
                        <a:rPr kumimoji="0" lang="en-US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全真特圓體"/>
                          <a:cs typeface="全真特圓體"/>
                        </a:rPr>
                        <a:t>)</a:t>
                      </a: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全真特圓體"/>
                          <a:cs typeface="全真特圓體"/>
                        </a:rPr>
                        <a:t>資料庫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全真特圓體"/>
                          <a:cs typeface="Times New Roman" pitchFamily="18" charset="0"/>
                        </a:rPr>
                        <a:t>√</a:t>
                      </a:r>
                      <a:endParaRPr kumimoji="0" lang="zh-TW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16165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154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全真特圓體"/>
                          <a:cs typeface="全真特圓體"/>
                        </a:rPr>
                        <a:t>結合其他身分證明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154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6165D"/>
                          </a:solidFill>
                          <a:effectLst/>
                          <a:latin typeface="Arial" pitchFamily="34" charset="0"/>
                          <a:ea typeface="全真特圓體"/>
                          <a:cs typeface="全真特圓體"/>
                        </a:rPr>
                        <a:t>結合其他產業功能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×</a:t>
                      </a:r>
                      <a:endParaRPr kumimoji="0" lang="zh-TW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319" name="Picture 5" descr="KVK (Quelle AOK)">
            <a:extLst>
              <a:ext uri="{FF2B5EF4-FFF2-40B4-BE49-F238E27FC236}">
                <a16:creationId xmlns:a16="http://schemas.microsoft.com/office/drawing/2014/main" id="{C48E1AE8-272E-1767-BC48-CDC097105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2401888"/>
            <a:ext cx="500062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20" name="圖片 12" descr="Vitale2.jpg">
            <a:extLst>
              <a:ext uri="{FF2B5EF4-FFF2-40B4-BE49-F238E27FC236}">
                <a16:creationId xmlns:a16="http://schemas.microsoft.com/office/drawing/2014/main" id="{C6D87AB6-9BEA-4614-825B-28A310E955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2428875"/>
            <a:ext cx="500063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21" name="Picture 6" descr="AT - e-card (Quelle HVOS)">
            <a:extLst>
              <a:ext uri="{FF2B5EF4-FFF2-40B4-BE49-F238E27FC236}">
                <a16:creationId xmlns:a16="http://schemas.microsoft.com/office/drawing/2014/main" id="{8B6DF942-2CD2-DC98-3F83-BDCBAD8D3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725" y="2420938"/>
            <a:ext cx="533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22" name="圖片 15" descr="slovenia健保ic卡.gif">
            <a:extLst>
              <a:ext uri="{FF2B5EF4-FFF2-40B4-BE49-F238E27FC236}">
                <a16:creationId xmlns:a16="http://schemas.microsoft.com/office/drawing/2014/main" id="{D19B07E0-1739-81BE-184F-2CF5036706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2428875"/>
            <a:ext cx="47942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23" name="Picture 2">
            <a:extLst>
              <a:ext uri="{FF2B5EF4-FFF2-40B4-BE49-F238E27FC236}">
                <a16:creationId xmlns:a16="http://schemas.microsoft.com/office/drawing/2014/main" id="{75EA2B21-5475-3E09-EB52-763A22287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8" t="26466" r="53125" b="53993"/>
          <a:stretch>
            <a:fillRect/>
          </a:stretch>
        </p:blipFill>
        <p:spPr bwMode="auto">
          <a:xfrm>
            <a:off x="7786688" y="2401888"/>
            <a:ext cx="500062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圖表 7">
            <a:extLst>
              <a:ext uri="{FF2B5EF4-FFF2-40B4-BE49-F238E27FC236}">
                <a16:creationId xmlns:a16="http://schemas.microsoft.com/office/drawing/2014/main" id="{38641213-2924-8654-FE2D-2848AFB01128}"/>
              </a:ext>
            </a:extLst>
          </p:cNvPr>
          <p:cNvGraphicFramePr/>
          <p:nvPr/>
        </p:nvGraphicFramePr>
        <p:xfrm>
          <a:off x="1785918" y="2786058"/>
          <a:ext cx="5715040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291" name="投影片編號版面配置區 3">
            <a:extLst>
              <a:ext uri="{FF2B5EF4-FFF2-40B4-BE49-F238E27FC236}">
                <a16:creationId xmlns:a16="http://schemas.microsoft.com/office/drawing/2014/main" id="{66338113-D11E-A95E-4EC3-F7D95AD15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387213D9-0A1A-4F42-A680-683571DC9EFD}" type="slidenum">
              <a:rPr lang="en-US" altLang="zh-TW" sz="1400"/>
              <a:pPr eaLnBrk="1" hangingPunct="1"/>
              <a:t>10</a:t>
            </a:fld>
            <a:endParaRPr lang="en-US" altLang="zh-TW" sz="140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90ED5D45-8A2D-1889-739F-79F5A6DEEC60}"/>
              </a:ext>
            </a:extLst>
          </p:cNvPr>
          <p:cNvSpPr txBox="1">
            <a:spLocks/>
          </p:cNvSpPr>
          <p:nvPr/>
        </p:nvSpPr>
        <p:spPr bwMode="auto">
          <a:xfrm>
            <a:off x="928688" y="214313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40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民意調查結果</a:t>
            </a:r>
            <a:r>
              <a:rPr lang="en-US" altLang="zh-TW" sz="40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-</a:t>
            </a:r>
            <a:r>
              <a:rPr lang="zh-TW" altLang="en-US" sz="40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一般民眾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527A5E88-4813-A6B5-D9BA-E49A1F734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3" y="5929313"/>
            <a:ext cx="8072437" cy="571500"/>
          </a:xfrm>
        </p:spPr>
        <p:txBody>
          <a:bodyPr/>
          <a:lstStyle/>
          <a:p>
            <a:pPr indent="-698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調查時間：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98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8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17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日至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8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21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日     調查對象： 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20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歲以上人口；有效樣本數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1,091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人</a:t>
            </a:r>
            <a:endParaRPr lang="en-US" altLang="zh-TW" sz="1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22DC3576-1412-AEE6-1D80-49DA6306FBAC}"/>
              </a:ext>
            </a:extLst>
          </p:cNvPr>
          <p:cNvSpPr txBox="1"/>
          <p:nvPr/>
        </p:nvSpPr>
        <p:spPr>
          <a:xfrm>
            <a:off x="6786563" y="2571750"/>
            <a:ext cx="80010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贊</a:t>
            </a:r>
            <a:endParaRPr lang="en-US" altLang="zh-TW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defRPr/>
            </a:pP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成</a:t>
            </a:r>
            <a:endParaRPr lang="en-US" altLang="zh-TW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ea typeface="新細明體" charset="-120"/>
              </a:rPr>
              <a:t>40%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82F87DC0-E5E6-CC25-FF8A-EBDB5C6D976A}"/>
              </a:ext>
            </a:extLst>
          </p:cNvPr>
          <p:cNvSpPr txBox="1"/>
          <p:nvPr/>
        </p:nvSpPr>
        <p:spPr>
          <a:xfrm>
            <a:off x="357188" y="1500188"/>
            <a:ext cx="86439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電訪題目：</a:t>
            </a:r>
            <a:r>
              <a:rPr lang="zh-TW" altLang="en-US" sz="1800" b="1" dirty="0">
                <a:solidFill>
                  <a:srgbClr val="002060"/>
                </a:solidFill>
                <a:ea typeface="標楷體" pitchFamily="65" charset="-120"/>
              </a:rPr>
              <a:t>請問您</a:t>
            </a: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是否贊成未來健保</a:t>
            </a:r>
            <a:r>
              <a:rPr lang="en-US" altLang="zh-TW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IC</a:t>
            </a: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卡可增加其他小額電子錢包等用途</a:t>
            </a:r>
            <a:r>
              <a:rPr lang="en-US" altLang="zh-TW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(</a:t>
            </a: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例如可用來支付門診掛號費、部分負擔、交通工具費、商店小額交易等</a:t>
            </a:r>
            <a:r>
              <a:rPr lang="en-US" altLang="zh-TW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)</a:t>
            </a: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，成為一張</a:t>
            </a:r>
            <a:r>
              <a:rPr lang="zh-TW" altLang="en-US" sz="1800" b="1" dirty="0">
                <a:solidFill>
                  <a:srgbClr val="C00000"/>
                </a:solidFill>
                <a:ea typeface="標楷體" pitchFamily="65" charset="-120"/>
              </a:rPr>
              <a:t>多功能卡</a:t>
            </a:r>
            <a:r>
              <a:rPr lang="en-US" altLang="zh-TW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?</a:t>
            </a:r>
            <a:endParaRPr lang="zh-TW" altLang="en-US" sz="1800" dirty="0">
              <a:solidFill>
                <a:schemeClr val="accent6">
                  <a:lumMod val="50000"/>
                </a:schemeClr>
              </a:solidFill>
              <a:ea typeface="新細明體" charset="-120"/>
            </a:endParaRPr>
          </a:p>
        </p:txBody>
      </p:sp>
      <p:sp>
        <p:nvSpPr>
          <p:cNvPr id="12296" name="文字方塊 76">
            <a:extLst>
              <a:ext uri="{FF2B5EF4-FFF2-40B4-BE49-F238E27FC236}">
                <a16:creationId xmlns:a16="http://schemas.microsoft.com/office/drawing/2014/main" id="{59684EF8-6628-D043-3A4B-AEFE20FF6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1625" y="2500313"/>
            <a:ext cx="8001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b="1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</a:t>
            </a:r>
            <a:endParaRPr lang="en-US" altLang="zh-TW" b="1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eaLnBrk="1" hangingPunct="1"/>
            <a:r>
              <a:rPr lang="zh-TW" altLang="en-US" b="1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贊</a:t>
            </a:r>
            <a:endParaRPr lang="en-US" altLang="zh-TW" b="1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eaLnBrk="1" hangingPunct="1"/>
            <a:r>
              <a:rPr lang="zh-TW" altLang="en-US" b="1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</a:t>
            </a:r>
            <a:endParaRPr lang="en-US" altLang="zh-TW" b="1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r>
              <a:rPr lang="en-US" altLang="zh-TW" b="1">
                <a:solidFill>
                  <a:srgbClr val="C00000"/>
                </a:solidFill>
              </a:rPr>
              <a:t>42%</a:t>
            </a:r>
            <a:endParaRPr lang="zh-TW" altLang="en-US" b="1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7" name="向右箭號 56">
            <a:extLst>
              <a:ext uri="{FF2B5EF4-FFF2-40B4-BE49-F238E27FC236}">
                <a16:creationId xmlns:a16="http://schemas.microsoft.com/office/drawing/2014/main" id="{3AF77741-037E-9AE9-9AB8-8F63C6992620}"/>
              </a:ext>
            </a:extLst>
          </p:cNvPr>
          <p:cNvSpPr/>
          <p:nvPr/>
        </p:nvSpPr>
        <p:spPr>
          <a:xfrm rot="20096036">
            <a:off x="6130925" y="2990850"/>
            <a:ext cx="754063" cy="444500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8" name="向右箭號 57">
            <a:extLst>
              <a:ext uri="{FF2B5EF4-FFF2-40B4-BE49-F238E27FC236}">
                <a16:creationId xmlns:a16="http://schemas.microsoft.com/office/drawing/2014/main" id="{5B6256F3-9843-D43F-9D6F-47EC2D07D6AF}"/>
              </a:ext>
            </a:extLst>
          </p:cNvPr>
          <p:cNvSpPr/>
          <p:nvPr/>
        </p:nvSpPr>
        <p:spPr>
          <a:xfrm rot="13031317">
            <a:off x="2405063" y="3032125"/>
            <a:ext cx="714375" cy="400050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投影片編號版面配置區 3">
            <a:extLst>
              <a:ext uri="{FF2B5EF4-FFF2-40B4-BE49-F238E27FC236}">
                <a16:creationId xmlns:a16="http://schemas.microsoft.com/office/drawing/2014/main" id="{A0B5F8F2-8D73-282A-5125-8F860B357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9AC0C645-49A2-4CAD-BFCB-8F2AF9BA98C1}" type="slidenum">
              <a:rPr lang="en-US" altLang="zh-TW" sz="1400"/>
              <a:pPr eaLnBrk="1" hangingPunct="1"/>
              <a:t>11</a:t>
            </a:fld>
            <a:endParaRPr lang="en-US" altLang="zh-TW" sz="140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7D8E4AC4-2995-5FC1-719D-92AA8E994293}"/>
              </a:ext>
            </a:extLst>
          </p:cNvPr>
          <p:cNvSpPr txBox="1">
            <a:spLocks/>
          </p:cNvSpPr>
          <p:nvPr/>
        </p:nvSpPr>
        <p:spPr bwMode="auto">
          <a:xfrm>
            <a:off x="928688" y="214313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40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民意調查結果</a:t>
            </a:r>
            <a:r>
              <a:rPr lang="en-US" altLang="zh-TW" sz="40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-</a:t>
            </a:r>
            <a:r>
              <a:rPr lang="zh-TW" altLang="en-US" sz="40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就醫者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644F18B1-9238-7CEF-348D-7980B03BA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813" y="5857875"/>
            <a:ext cx="8715375" cy="714375"/>
          </a:xfrm>
        </p:spPr>
        <p:txBody>
          <a:bodyPr/>
          <a:lstStyle/>
          <a:p>
            <a:pPr indent="-69850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調查時間：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98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11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9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日至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12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20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日  </a:t>
            </a:r>
            <a:endParaRPr lang="en-US" altLang="zh-TW" sz="1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indent="-69850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調查對象：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最近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3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個月於西醫基層診所、醫院、牙醫、中醫就診之民眾</a:t>
            </a:r>
            <a:r>
              <a:rPr lang="zh-TW" altLang="en-US" sz="1600" dirty="0">
                <a:latin typeface="Times New Roman" pitchFamily="18" charset="0"/>
              </a:rPr>
              <a:t>。</a:t>
            </a:r>
            <a:endParaRPr lang="en-US" altLang="zh-TW" sz="1600" dirty="0">
              <a:latin typeface="Times New Roman" pitchFamily="18" charset="0"/>
            </a:endParaRPr>
          </a:p>
          <a:p>
            <a:pPr indent="-69850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有效樣本數四項總額民調合計為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4,338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人</a:t>
            </a:r>
            <a:endParaRPr lang="en-US" altLang="zh-TW" sz="1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4037D287-1E27-B936-C08E-F9ED526847D0}"/>
              </a:ext>
            </a:extLst>
          </p:cNvPr>
          <p:cNvSpPr txBox="1"/>
          <p:nvPr/>
        </p:nvSpPr>
        <p:spPr>
          <a:xfrm>
            <a:off x="357188" y="1500188"/>
            <a:ext cx="86439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電訪題目：您需不需要讓您的健保卡，有</a:t>
            </a:r>
            <a:r>
              <a:rPr lang="zh-TW" altLang="en-US" sz="1800" b="1" dirty="0">
                <a:solidFill>
                  <a:srgbClr val="C00000"/>
                </a:solidFill>
                <a:ea typeface="標楷體" pitchFamily="65" charset="-120"/>
              </a:rPr>
              <a:t>多項功能</a:t>
            </a: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可以方便使用</a:t>
            </a:r>
            <a:r>
              <a:rPr lang="en-US" altLang="zh-TW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? (</a:t>
            </a: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例如增加小額電子錢包，可儲值用來支付門診掛號費、部分負擔、或交通工具費、商店小額交易等</a:t>
            </a:r>
            <a:r>
              <a:rPr lang="en-US" altLang="zh-TW" sz="1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)</a:t>
            </a:r>
            <a:endParaRPr lang="zh-TW" altLang="en-US" sz="1800" dirty="0">
              <a:solidFill>
                <a:schemeClr val="accent6">
                  <a:lumMod val="50000"/>
                </a:schemeClr>
              </a:solidFill>
              <a:ea typeface="新細明體" charset="-120"/>
            </a:endParaRPr>
          </a:p>
        </p:txBody>
      </p:sp>
      <p:graphicFrame>
        <p:nvGraphicFramePr>
          <p:cNvPr id="11" name="圖表 10">
            <a:extLst>
              <a:ext uri="{FF2B5EF4-FFF2-40B4-BE49-F238E27FC236}">
                <a16:creationId xmlns:a16="http://schemas.microsoft.com/office/drawing/2014/main" id="{50C6A5EC-9CC8-83DF-1527-527600B42EC5}"/>
              </a:ext>
            </a:extLst>
          </p:cNvPr>
          <p:cNvGraphicFramePr/>
          <p:nvPr/>
        </p:nvGraphicFramePr>
        <p:xfrm>
          <a:off x="1285852" y="2643182"/>
          <a:ext cx="6215106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文字方塊 1">
            <a:extLst>
              <a:ext uri="{FF2B5EF4-FFF2-40B4-BE49-F238E27FC236}">
                <a16:creationId xmlns:a16="http://schemas.microsoft.com/office/drawing/2014/main" id="{F443C8B5-6365-C610-026B-FCB937867343}"/>
              </a:ext>
            </a:extLst>
          </p:cNvPr>
          <p:cNvSpPr txBox="1"/>
          <p:nvPr/>
        </p:nvSpPr>
        <p:spPr>
          <a:xfrm>
            <a:off x="6286500" y="2714625"/>
            <a:ext cx="1785938" cy="714375"/>
          </a:xfrm>
          <a:prstGeom prst="rect">
            <a:avLst/>
          </a:prstGeom>
        </p:spPr>
        <p:txBody>
          <a:bodyPr wrap="none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需要</a:t>
            </a:r>
            <a:r>
              <a:rPr lang="en-US" altLang="zh-TW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18%~19%</a:t>
            </a:r>
            <a:endParaRPr lang="zh-TW" altLang="en-US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3" name="文字方塊 1">
            <a:extLst>
              <a:ext uri="{FF2B5EF4-FFF2-40B4-BE49-F238E27FC236}">
                <a16:creationId xmlns:a16="http://schemas.microsoft.com/office/drawing/2014/main" id="{5A8C4FB7-33E8-7820-7FF8-ED027FA92EC0}"/>
              </a:ext>
            </a:extLst>
          </p:cNvPr>
          <p:cNvSpPr txBox="1"/>
          <p:nvPr/>
        </p:nvSpPr>
        <p:spPr>
          <a:xfrm>
            <a:off x="714375" y="2786063"/>
            <a:ext cx="1785938" cy="428625"/>
          </a:xfrm>
          <a:prstGeom prst="rect">
            <a:avLst/>
          </a:prstGeom>
        </p:spPr>
        <p:txBody>
          <a:bodyPr wrap="none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普通</a:t>
            </a:r>
            <a:r>
              <a:rPr lang="en-US" altLang="zh-TW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12%~15%</a:t>
            </a:r>
            <a:endParaRPr lang="zh-TW" altLang="en-US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4" name="文字方塊 1">
            <a:extLst>
              <a:ext uri="{FF2B5EF4-FFF2-40B4-BE49-F238E27FC236}">
                <a16:creationId xmlns:a16="http://schemas.microsoft.com/office/drawing/2014/main" id="{9C2E7016-027B-0F1A-0CF1-74731D389A18}"/>
              </a:ext>
            </a:extLst>
          </p:cNvPr>
          <p:cNvSpPr txBox="1"/>
          <p:nvPr/>
        </p:nvSpPr>
        <p:spPr>
          <a:xfrm>
            <a:off x="3071813" y="2428875"/>
            <a:ext cx="2571750" cy="285750"/>
          </a:xfrm>
          <a:prstGeom prst="rect">
            <a:avLst/>
          </a:prstGeom>
        </p:spPr>
        <p:txBody>
          <a:bodyPr wrap="none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不知道</a:t>
            </a:r>
            <a:r>
              <a:rPr lang="en-US" altLang="zh-TW" sz="1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/</a:t>
            </a:r>
            <a:r>
              <a:rPr lang="zh-TW" altLang="en-US" sz="1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沒意見</a:t>
            </a:r>
            <a:r>
              <a:rPr lang="en-US" altLang="zh-TW" sz="1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2%~6%</a:t>
            </a:r>
            <a:endParaRPr lang="zh-TW" altLang="en-US" sz="18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" name="向右箭號 14">
            <a:extLst>
              <a:ext uri="{FF2B5EF4-FFF2-40B4-BE49-F238E27FC236}">
                <a16:creationId xmlns:a16="http://schemas.microsoft.com/office/drawing/2014/main" id="{BC6D02B3-7C77-A6B2-5359-2BFC72ED86A1}"/>
              </a:ext>
            </a:extLst>
          </p:cNvPr>
          <p:cNvSpPr/>
          <p:nvPr/>
        </p:nvSpPr>
        <p:spPr>
          <a:xfrm rot="20439286">
            <a:off x="5894388" y="2836863"/>
            <a:ext cx="357187" cy="285750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6" name="向右箭號 15">
            <a:extLst>
              <a:ext uri="{FF2B5EF4-FFF2-40B4-BE49-F238E27FC236}">
                <a16:creationId xmlns:a16="http://schemas.microsoft.com/office/drawing/2014/main" id="{67C0DD06-C127-4E2C-C949-752D52E759EE}"/>
              </a:ext>
            </a:extLst>
          </p:cNvPr>
          <p:cNvSpPr/>
          <p:nvPr/>
        </p:nvSpPr>
        <p:spPr>
          <a:xfrm rot="12005721">
            <a:off x="2252663" y="3052763"/>
            <a:ext cx="357187" cy="285750"/>
          </a:xfrm>
          <a:prstGeom prst="rightArrow">
            <a:avLst/>
          </a:prstGeom>
          <a:solidFill>
            <a:srgbClr val="CC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7" name="向右箭號 16">
            <a:extLst>
              <a:ext uri="{FF2B5EF4-FFF2-40B4-BE49-F238E27FC236}">
                <a16:creationId xmlns:a16="http://schemas.microsoft.com/office/drawing/2014/main" id="{4B39EDE6-CEBD-55C4-AA34-1FFE879C7150}"/>
              </a:ext>
            </a:extLst>
          </p:cNvPr>
          <p:cNvSpPr/>
          <p:nvPr/>
        </p:nvSpPr>
        <p:spPr>
          <a:xfrm rot="16200000">
            <a:off x="4149725" y="2720975"/>
            <a:ext cx="214313" cy="201613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圖表 18">
            <a:extLst>
              <a:ext uri="{FF2B5EF4-FFF2-40B4-BE49-F238E27FC236}">
                <a16:creationId xmlns:a16="http://schemas.microsoft.com/office/drawing/2014/main" id="{11959049-0C2D-72A5-282E-C6562380392B}"/>
              </a:ext>
            </a:extLst>
          </p:cNvPr>
          <p:cNvGraphicFramePr>
            <a:graphicFrameLocks/>
          </p:cNvGraphicFramePr>
          <p:nvPr/>
        </p:nvGraphicFramePr>
        <p:xfrm>
          <a:off x="1500188" y="2428875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6096528" imgH="4066384" progId="Excel.Chart.8">
                  <p:embed/>
                </p:oleObj>
              </mc:Choice>
              <mc:Fallback>
                <p:oleObj r:id="rId3" imgW="6096528" imgH="4066384" progId="Excel.Chart.8">
                  <p:embed/>
                  <p:pic>
                    <p:nvPicPr>
                      <p:cNvPr id="0" name="圖表 1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88" y="2428875"/>
                        <a:ext cx="6096000" cy="406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投影片編號版面配置區 3">
            <a:extLst>
              <a:ext uri="{FF2B5EF4-FFF2-40B4-BE49-F238E27FC236}">
                <a16:creationId xmlns:a16="http://schemas.microsoft.com/office/drawing/2014/main" id="{2066D27F-3DBA-2E4A-1F87-F62EA0530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9B09E0C6-C01E-4C92-A4A1-E6F6A3D3C00C}" type="slidenum">
              <a:rPr lang="en-US" altLang="zh-TW" sz="1400"/>
              <a:pPr eaLnBrk="1" hangingPunct="1"/>
              <a:t>12</a:t>
            </a:fld>
            <a:endParaRPr lang="en-US" altLang="zh-TW" sz="140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53EB4F49-F2A4-1601-4C80-95DF3600F876}"/>
              </a:ext>
            </a:extLst>
          </p:cNvPr>
          <p:cNvSpPr txBox="1">
            <a:spLocks/>
          </p:cNvSpPr>
          <p:nvPr/>
        </p:nvSpPr>
        <p:spPr bwMode="auto">
          <a:xfrm>
            <a:off x="1228725" y="214313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40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民意調查結果</a:t>
            </a:r>
            <a:r>
              <a:rPr lang="en-US" altLang="zh-TW" sz="40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-</a:t>
            </a:r>
            <a:r>
              <a:rPr lang="zh-TW" altLang="en-US" sz="40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特約醫事服務機構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27CC867-879C-9B5B-DB4F-A3C3E30D6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7313" y="5786438"/>
            <a:ext cx="8715375" cy="714375"/>
          </a:xfrm>
        </p:spPr>
        <p:txBody>
          <a:bodyPr/>
          <a:lstStyle/>
          <a:p>
            <a:pPr indent="-69850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調查時間：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98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9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18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日至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1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20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日，採郵寄問卷調查。 </a:t>
            </a:r>
            <a:endParaRPr lang="en-US" altLang="zh-TW" sz="1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indent="-69850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調查對象：全國特約醫事服務機構，採隨機抽樣</a:t>
            </a:r>
            <a:endParaRPr lang="en-US" altLang="zh-TW" sz="1600" dirty="0">
              <a:latin typeface="Times New Roman" pitchFamily="18" charset="0"/>
            </a:endParaRPr>
          </a:p>
          <a:p>
            <a:pPr indent="-69850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有效樣本數：</a:t>
            </a:r>
            <a:r>
              <a:rPr lang="en-US" altLang="zh-TW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3222</a:t>
            </a:r>
            <a:r>
              <a:rPr lang="zh-TW" altLang="en-US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份問卷。</a:t>
            </a:r>
            <a:endParaRPr lang="en-US" altLang="zh-TW" sz="1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A9C32497-F963-18A5-2E9A-496DA01E69EF}"/>
              </a:ext>
            </a:extLst>
          </p:cNvPr>
          <p:cNvSpPr txBox="1"/>
          <p:nvPr/>
        </p:nvSpPr>
        <p:spPr>
          <a:xfrm>
            <a:off x="500063" y="1500188"/>
            <a:ext cx="86439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TW" altLang="en-US" sz="20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問卷調查題目：是否贊成健保</a:t>
            </a:r>
            <a:r>
              <a:rPr lang="en-US" altLang="zh-TW" sz="20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IC</a:t>
            </a:r>
            <a:r>
              <a:rPr lang="zh-TW" altLang="en-US" sz="20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卡將</a:t>
            </a:r>
            <a:r>
              <a:rPr lang="zh-TW" altLang="en-US" sz="2000" b="1" dirty="0">
                <a:solidFill>
                  <a:srgbClr val="C00000"/>
                </a:solidFill>
                <a:ea typeface="標楷體" pitchFamily="65" charset="-120"/>
              </a:rPr>
              <a:t>非屬就醫必要資料改存放於資料庫， </a:t>
            </a:r>
            <a:r>
              <a:rPr lang="zh-TW" altLang="en-US" sz="20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有需要時，再利用健保</a:t>
            </a:r>
            <a:r>
              <a:rPr lang="en-US" altLang="zh-TW" sz="20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IC</a:t>
            </a:r>
            <a:r>
              <a:rPr lang="zh-TW" altLang="en-US" sz="20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卡透過網路讀取？</a:t>
            </a:r>
            <a:endParaRPr lang="zh-TW" altLang="en-US" sz="2000" dirty="0">
              <a:solidFill>
                <a:schemeClr val="accent6">
                  <a:lumMod val="50000"/>
                </a:schemeClr>
              </a:solidFill>
              <a:ea typeface="新細明體" charset="-120"/>
            </a:endParaRPr>
          </a:p>
        </p:txBody>
      </p:sp>
      <p:sp>
        <p:nvSpPr>
          <p:cNvPr id="13" name="文字方塊 1">
            <a:extLst>
              <a:ext uri="{FF2B5EF4-FFF2-40B4-BE49-F238E27FC236}">
                <a16:creationId xmlns:a16="http://schemas.microsoft.com/office/drawing/2014/main" id="{C4BD6A78-86D9-BDE2-BF61-712E04927684}"/>
              </a:ext>
            </a:extLst>
          </p:cNvPr>
          <p:cNvSpPr txBox="1"/>
          <p:nvPr/>
        </p:nvSpPr>
        <p:spPr>
          <a:xfrm>
            <a:off x="1000125" y="2714625"/>
            <a:ext cx="1785938" cy="428625"/>
          </a:xfrm>
          <a:prstGeom prst="rect">
            <a:avLst/>
          </a:prstGeom>
        </p:spPr>
        <p:txBody>
          <a:bodyPr wrap="none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不贊成</a:t>
            </a:r>
            <a:r>
              <a:rPr lang="en-US" altLang="zh-TW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20.3%</a:t>
            </a:r>
            <a:endParaRPr lang="zh-TW" altLang="en-US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080" name="文字方塊 1">
            <a:extLst>
              <a:ext uri="{FF2B5EF4-FFF2-40B4-BE49-F238E27FC236}">
                <a16:creationId xmlns:a16="http://schemas.microsoft.com/office/drawing/2014/main" id="{F73313C4-AECC-B6FE-85CF-394BD2D445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25" y="4143375"/>
            <a:ext cx="1785938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r>
              <a:rPr lang="zh-TW" altLang="en-US" sz="3600" b="1">
                <a:solidFill>
                  <a:srgbClr val="C00000"/>
                </a:solidFill>
                <a:ea typeface="標楷體" panose="03000509000000000000" pitchFamily="65" charset="-120"/>
              </a:rPr>
              <a:t>贊成</a:t>
            </a:r>
            <a:r>
              <a:rPr lang="en-US" altLang="zh-TW" sz="3600" b="1">
                <a:solidFill>
                  <a:srgbClr val="C00000"/>
                </a:solidFill>
                <a:ea typeface="標楷體" panose="03000509000000000000" pitchFamily="65" charset="-120"/>
              </a:rPr>
              <a:t>79.7%</a:t>
            </a:r>
            <a:endParaRPr lang="zh-TW" altLang="en-US" sz="3600" b="1">
              <a:solidFill>
                <a:srgbClr val="C00000"/>
              </a:solidFill>
              <a:ea typeface="標楷體" panose="03000509000000000000" pitchFamily="65" charset="-120"/>
            </a:endParaRPr>
          </a:p>
        </p:txBody>
      </p:sp>
      <p:sp>
        <p:nvSpPr>
          <p:cNvPr id="21" name="向右箭號 20">
            <a:extLst>
              <a:ext uri="{FF2B5EF4-FFF2-40B4-BE49-F238E27FC236}">
                <a16:creationId xmlns:a16="http://schemas.microsoft.com/office/drawing/2014/main" id="{D568290F-7DA8-1B1A-D311-A83374493835}"/>
              </a:ext>
            </a:extLst>
          </p:cNvPr>
          <p:cNvSpPr/>
          <p:nvPr/>
        </p:nvSpPr>
        <p:spPr>
          <a:xfrm rot="12005721">
            <a:off x="3038475" y="2909888"/>
            <a:ext cx="357188" cy="285750"/>
          </a:xfrm>
          <a:prstGeom prst="rightArrow">
            <a:avLst/>
          </a:prstGeom>
          <a:solidFill>
            <a:srgbClr val="CC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5FEAC5A-CAEF-24C8-79B9-8F639F568E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3" y="1714500"/>
            <a:ext cx="8358187" cy="5000625"/>
          </a:xfrm>
        </p:spPr>
        <p:txBody>
          <a:bodyPr/>
          <a:lstStyle/>
          <a:p>
            <a:pPr indent="-250825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SzPct val="120000"/>
              <a:defRPr/>
            </a:pPr>
            <a:endParaRPr lang="en-US" altLang="zh-TW" sz="24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sz="2400" b="1" dirty="0">
              <a:solidFill>
                <a:schemeClr val="accent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lvl="1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indent="174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zh-TW" alt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4339" name="投影片編號版面配置區 3">
            <a:extLst>
              <a:ext uri="{FF2B5EF4-FFF2-40B4-BE49-F238E27FC236}">
                <a16:creationId xmlns:a16="http://schemas.microsoft.com/office/drawing/2014/main" id="{D5DA827D-5C05-8213-6EAD-89F1DF6AB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87A3D89C-1C8D-45AA-8815-69ABD10BC1C9}" type="slidenum">
              <a:rPr lang="en-US" altLang="zh-TW" sz="1400"/>
              <a:pPr eaLnBrk="1" hangingPunct="1"/>
              <a:t>13</a:t>
            </a:fld>
            <a:endParaRPr lang="en-US" altLang="zh-TW" sz="140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624113DF-4D8F-B896-FB8B-4FB2E3B8C30D}"/>
              </a:ext>
            </a:extLst>
          </p:cNvPr>
          <p:cNvSpPr txBox="1">
            <a:spLocks/>
          </p:cNvSpPr>
          <p:nvPr/>
        </p:nvSpPr>
        <p:spPr bwMode="auto">
          <a:xfrm>
            <a:off x="785813" y="214313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zh-TW" altLang="en-US" sz="5400" b="1" kern="0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  <a:cs typeface="全真特圓體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BED6E0E-4CB2-FA50-01E1-CAE448632566}"/>
              </a:ext>
            </a:extLst>
          </p:cNvPr>
          <p:cNvSpPr/>
          <p:nvPr/>
        </p:nvSpPr>
        <p:spPr>
          <a:xfrm>
            <a:off x="642938" y="1714500"/>
            <a:ext cx="7858125" cy="45402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563" indent="-182563" algn="just">
              <a:lnSpc>
                <a:spcPct val="150000"/>
              </a:lnSpc>
              <a:spcBef>
                <a:spcPts val="2400"/>
              </a:spcBef>
              <a:buFont typeface="Arial" pitchFamily="34" charset="0"/>
              <a:buChar char="•"/>
              <a:defRPr/>
            </a:pP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本局於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99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年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6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月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4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日拜會金管會，</a:t>
            </a:r>
            <a:r>
              <a:rPr lang="zh-TW" altLang="en-US" sz="2800" b="1" dirty="0">
                <a:solidFill>
                  <a:srgbClr val="C00000"/>
                </a:solidFill>
                <a:ea typeface="標楷體" pitchFamily="65" charset="-120"/>
              </a:rPr>
              <a:t>金管會意見摘要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： </a:t>
            </a:r>
            <a:endParaRPr lang="en-US" altLang="zh-TW" sz="2800" b="1" dirty="0">
              <a:solidFill>
                <a:schemeClr val="accent6">
                  <a:lumMod val="50000"/>
                </a:schemeClr>
              </a:solidFill>
              <a:ea typeface="標楷體" pitchFamily="65" charset="-120"/>
            </a:endParaRPr>
          </a:p>
          <a:p>
            <a:pPr marL="450850" indent="-268288"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altLang="zh-TW" b="1" dirty="0">
                <a:solidFill>
                  <a:srgbClr val="16165D"/>
                </a:solidFill>
                <a:ea typeface="標楷體" pitchFamily="65" charset="-120"/>
              </a:rPr>
              <a:t>–</a:t>
            </a:r>
            <a:r>
              <a:rPr lang="zh-TW" altLang="en-US" b="1" dirty="0">
                <a:solidFill>
                  <a:srgbClr val="16165D"/>
                </a:solidFill>
                <a:ea typeface="標楷體" pitchFamily="65" charset="-120"/>
              </a:rPr>
              <a:t> 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健保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IC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卡具一卡多功能，以結合</a:t>
            </a:r>
            <a:r>
              <a:rPr lang="zh-TW" altLang="en-US" b="1" dirty="0">
                <a:solidFill>
                  <a:srgbClr val="C00000"/>
                </a:solidFill>
                <a:ea typeface="標楷體" pitchFamily="65" charset="-120"/>
              </a:rPr>
              <a:t>電子錢包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可行性較高，但</a:t>
            </a:r>
            <a:r>
              <a:rPr lang="zh-TW" altLang="en-US" b="1" dirty="0">
                <a:solidFill>
                  <a:srgbClr val="C00000"/>
                </a:solidFill>
                <a:ea typeface="標楷體" pitchFamily="65" charset="-120"/>
              </a:rPr>
              <a:t>無法由健保局發卡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，需另成立發卡機構。</a:t>
            </a:r>
          </a:p>
          <a:p>
            <a:pPr marL="450850" indent="-268288"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altLang="zh-TW" b="1" dirty="0">
                <a:solidFill>
                  <a:srgbClr val="16165D"/>
                </a:solidFill>
                <a:ea typeface="標楷體" pitchFamily="65" charset="-120"/>
              </a:rPr>
              <a:t>–</a:t>
            </a:r>
            <a:r>
              <a:rPr lang="zh-TW" altLang="en-US" b="1" dirty="0">
                <a:solidFill>
                  <a:srgbClr val="16165D"/>
                </a:solidFill>
                <a:ea typeface="標楷體" pitchFamily="65" charset="-120"/>
              </a:rPr>
              <a:t> 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多種功能整合至單一晶片，</a:t>
            </a:r>
            <a:r>
              <a:rPr lang="zh-TW" altLang="en-US" b="1" dirty="0">
                <a:solidFill>
                  <a:srgbClr val="C00000"/>
                </a:solidFill>
                <a:ea typeface="標楷體" pitchFamily="65" charset="-120"/>
              </a:rPr>
              <a:t>晶片財產權歸屬不易釐清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，客訴處理也會變得複雜。</a:t>
            </a:r>
          </a:p>
          <a:p>
            <a:pPr marL="450850" indent="-268288"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altLang="zh-TW" b="1" dirty="0">
                <a:solidFill>
                  <a:srgbClr val="16165D"/>
                </a:solidFill>
                <a:ea typeface="標楷體" pitchFamily="65" charset="-120"/>
              </a:rPr>
              <a:t>–</a:t>
            </a:r>
            <a:r>
              <a:rPr lang="zh-TW" altLang="en-US" b="1" dirty="0">
                <a:solidFill>
                  <a:srgbClr val="16165D"/>
                </a:solidFill>
                <a:ea typeface="標楷體" pitchFamily="65" charset="-120"/>
              </a:rPr>
              <a:t> 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健保業務再加入金融支付體系，會變得相當複雜，最後結果可能是投入成本高於收入。</a:t>
            </a:r>
          </a:p>
          <a:p>
            <a:pPr marL="450850" indent="-268288"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altLang="zh-TW" b="1" dirty="0">
                <a:solidFill>
                  <a:srgbClr val="16165D"/>
                </a:solidFill>
                <a:ea typeface="標楷體" pitchFamily="65" charset="-120"/>
              </a:rPr>
              <a:t>–</a:t>
            </a:r>
            <a:r>
              <a:rPr lang="zh-TW" altLang="en-US" b="1" dirty="0">
                <a:solidFill>
                  <a:srgbClr val="16165D"/>
                </a:solidFill>
                <a:ea typeface="標楷體" pitchFamily="65" charset="-120"/>
              </a:rPr>
              <a:t> </a:t>
            </a:r>
            <a:r>
              <a:rPr lang="zh-TW" altLang="en-US" b="1" dirty="0">
                <a:solidFill>
                  <a:srgbClr val="C00000"/>
                </a:solidFill>
                <a:ea typeface="標楷體" pitchFamily="65" charset="-120"/>
              </a:rPr>
              <a:t>結論：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健保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IC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卡結合電子錢包</a:t>
            </a:r>
            <a:r>
              <a:rPr lang="zh-TW" altLang="en-US" b="1" dirty="0">
                <a:solidFill>
                  <a:srgbClr val="C00000"/>
                </a:solidFill>
                <a:ea typeface="標楷體" pitchFamily="65" charset="-120"/>
              </a:rPr>
              <a:t>尚有資安疑慮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且</a:t>
            </a:r>
            <a:r>
              <a:rPr lang="zh-TW" altLang="en-US" b="1" dirty="0">
                <a:solidFill>
                  <a:srgbClr val="C00000"/>
                </a:solidFill>
                <a:ea typeface="標楷體" pitchFamily="65" charset="-120"/>
              </a:rPr>
              <a:t>管理成本提高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，若單純只為便民，建議無此必要。</a:t>
            </a:r>
            <a:endParaRPr lang="zh-TW" altLang="zh-TW" dirty="0">
              <a:ea typeface="新細明體" charset="-120"/>
            </a:endParaRP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FD50A7C0-845E-D74A-CB08-51DD9174BA7A}"/>
              </a:ext>
            </a:extLst>
          </p:cNvPr>
          <p:cNvSpPr txBox="1">
            <a:spLocks/>
          </p:cNvSpPr>
          <p:nvPr/>
        </p:nvSpPr>
        <p:spPr bwMode="auto">
          <a:xfrm>
            <a:off x="285750" y="214313"/>
            <a:ext cx="88582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52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本局拜會金管會結果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E81034-649F-9258-B2DE-9C60A3FA23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3" y="1714500"/>
            <a:ext cx="8358187" cy="5000625"/>
          </a:xfrm>
        </p:spPr>
        <p:txBody>
          <a:bodyPr/>
          <a:lstStyle/>
          <a:p>
            <a:pPr indent="-250825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SzPct val="120000"/>
              <a:defRPr/>
            </a:pPr>
            <a:endParaRPr lang="en-US" altLang="zh-TW" sz="2400" b="1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sz="2400" b="1" dirty="0">
              <a:solidFill>
                <a:schemeClr val="accent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lvl="1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altLang="zh-TW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  <a:p>
            <a:pPr indent="17463"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/>
            </a:pPr>
            <a:endParaRPr lang="en-US" altLang="zh-TW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zh-TW" alt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5363" name="投影片編號版面配置區 3">
            <a:extLst>
              <a:ext uri="{FF2B5EF4-FFF2-40B4-BE49-F238E27FC236}">
                <a16:creationId xmlns:a16="http://schemas.microsoft.com/office/drawing/2014/main" id="{3CC4230E-2968-3B34-A84E-A04877D82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DE7BFE8A-0D3E-48A7-856A-B0DDD1D1FE03}" type="slidenum">
              <a:rPr lang="en-US" altLang="zh-TW" sz="1400"/>
              <a:pPr eaLnBrk="1" hangingPunct="1"/>
              <a:t>14</a:t>
            </a:fld>
            <a:endParaRPr lang="en-US" altLang="zh-TW" sz="140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9ADDD170-0E4A-A4A9-CEC3-A45059406AB4}"/>
              </a:ext>
            </a:extLst>
          </p:cNvPr>
          <p:cNvSpPr txBox="1">
            <a:spLocks/>
          </p:cNvSpPr>
          <p:nvPr/>
        </p:nvSpPr>
        <p:spPr bwMode="auto">
          <a:xfrm>
            <a:off x="785813" y="214313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zh-TW" altLang="en-US" sz="5400" b="1" kern="0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  <a:cs typeface="全真特圓體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229D98D-DA69-8D38-06A1-E3021469AEAE}"/>
              </a:ext>
            </a:extLst>
          </p:cNvPr>
          <p:cNvSpPr/>
          <p:nvPr/>
        </p:nvSpPr>
        <p:spPr>
          <a:xfrm>
            <a:off x="642938" y="1857375"/>
            <a:ext cx="8072437" cy="35401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563" indent="-182563" algn="just">
              <a:buFont typeface="Arial" pitchFamily="34" charset="0"/>
              <a:buChar char="•"/>
              <a:defRPr/>
            </a:pP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就本局拜會金管會結果簽報衛生署</a:t>
            </a:r>
            <a:r>
              <a:rPr lang="zh-TW" altLang="zh-TW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。</a:t>
            </a:r>
            <a:endParaRPr lang="en-US" altLang="zh-TW" sz="2800" b="1" dirty="0">
              <a:solidFill>
                <a:schemeClr val="accent6">
                  <a:lumMod val="50000"/>
                </a:schemeClr>
              </a:solidFill>
              <a:ea typeface="標楷體" pitchFamily="65" charset="-120"/>
            </a:endParaRPr>
          </a:p>
          <a:p>
            <a:pPr algn="just">
              <a:defRPr/>
            </a:pPr>
            <a:endParaRPr lang="en-US" altLang="zh-TW" sz="2800" b="1" dirty="0">
              <a:solidFill>
                <a:schemeClr val="accent6">
                  <a:lumMod val="50000"/>
                </a:schemeClr>
              </a:solidFill>
              <a:ea typeface="標楷體" pitchFamily="65" charset="-120"/>
            </a:endParaRPr>
          </a:p>
          <a:p>
            <a:pPr marL="182563" indent="-182563" algn="just">
              <a:buFont typeface="Arial" pitchFamily="34" charset="0"/>
              <a:buChar char="•"/>
              <a:defRPr/>
            </a:pP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俟衛生署核定「健保</a:t>
            </a:r>
            <a:r>
              <a:rPr lang="en-US" altLang="zh-TW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IC</a:t>
            </a:r>
            <a:r>
              <a:rPr lang="zh-TW" altLang="en-US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卡改善計畫」後，將就執行細節進行規劃</a:t>
            </a:r>
            <a:r>
              <a:rPr lang="zh-TW" altLang="zh-TW" sz="2800" b="1" dirty="0">
                <a:solidFill>
                  <a:schemeClr val="accent6">
                    <a:lumMod val="50000"/>
                  </a:schemeClr>
                </a:solidFill>
                <a:ea typeface="標楷體" pitchFamily="65" charset="-120"/>
              </a:rPr>
              <a:t>。</a:t>
            </a:r>
            <a:endParaRPr lang="en-US" altLang="zh-TW" sz="2800" b="1" dirty="0">
              <a:solidFill>
                <a:schemeClr val="accent6">
                  <a:lumMod val="50000"/>
                </a:schemeClr>
              </a:solidFill>
              <a:ea typeface="標楷體" pitchFamily="65" charset="-120"/>
            </a:endParaRPr>
          </a:p>
          <a:p>
            <a:pPr>
              <a:defRPr/>
            </a:pPr>
            <a:endParaRPr lang="en-US" altLang="zh-TW" sz="2800" dirty="0">
              <a:ea typeface="標楷體" pitchFamily="65" charset="-120"/>
            </a:endParaRPr>
          </a:p>
          <a:p>
            <a:pPr>
              <a:defRPr/>
            </a:pPr>
            <a:endParaRPr lang="en-US" altLang="zh-TW" sz="2800" dirty="0">
              <a:ea typeface="標楷體" pitchFamily="65" charset="-120"/>
            </a:endParaRPr>
          </a:p>
          <a:p>
            <a:pPr>
              <a:defRPr/>
            </a:pPr>
            <a:endParaRPr lang="en-US" altLang="zh-TW" sz="2800" dirty="0">
              <a:ea typeface="新細明體" charset="-120"/>
            </a:endParaRPr>
          </a:p>
          <a:p>
            <a:pPr>
              <a:defRPr/>
            </a:pPr>
            <a:endParaRPr lang="zh-TW" altLang="zh-TW" sz="2800" dirty="0">
              <a:ea typeface="新細明體" charset="-120"/>
            </a:endParaRP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A3B3A69F-D3E8-C535-FF3D-5AF6156B870E}"/>
              </a:ext>
            </a:extLst>
          </p:cNvPr>
          <p:cNvSpPr txBox="1">
            <a:spLocks/>
          </p:cNvSpPr>
          <p:nvPr/>
        </p:nvSpPr>
        <p:spPr bwMode="auto">
          <a:xfrm>
            <a:off x="285750" y="214313"/>
            <a:ext cx="88582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5200" b="1" kern="0" dirty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cs typeface="全真特圓體"/>
              </a:rPr>
              <a:t>後續辦理</a:t>
            </a:r>
          </a:p>
        </p:txBody>
      </p:sp>
      <p:grpSp>
        <p:nvGrpSpPr>
          <p:cNvPr id="15367" name="群組 12">
            <a:extLst>
              <a:ext uri="{FF2B5EF4-FFF2-40B4-BE49-F238E27FC236}">
                <a16:creationId xmlns:a16="http://schemas.microsoft.com/office/drawing/2014/main" id="{F2E88C64-870D-9978-5190-D021B9151C76}"/>
              </a:ext>
            </a:extLst>
          </p:cNvPr>
          <p:cNvGrpSpPr>
            <a:grpSpLocks/>
          </p:cNvGrpSpPr>
          <p:nvPr/>
        </p:nvGrpSpPr>
        <p:grpSpPr bwMode="auto">
          <a:xfrm>
            <a:off x="5643563" y="4500563"/>
            <a:ext cx="2357437" cy="1428750"/>
            <a:chOff x="1117030" y="1219200"/>
            <a:chExt cx="6956425" cy="4395788"/>
          </a:xfrm>
        </p:grpSpPr>
        <p:pic>
          <p:nvPicPr>
            <p:cNvPr id="15368" name="Picture 3" descr="F:\Health Care\Card\Artwork\New Motification\Without Poto\thcc_P32.jpg">
              <a:extLst>
                <a:ext uri="{FF2B5EF4-FFF2-40B4-BE49-F238E27FC236}">
                  <a16:creationId xmlns:a16="http://schemas.microsoft.com/office/drawing/2014/main" id="{D2B49383-6AA4-5EAA-6C93-66E0482204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7030" y="1219200"/>
              <a:ext cx="6956425" cy="4395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9" name="Text Box 5">
              <a:extLst>
                <a:ext uri="{FF2B5EF4-FFF2-40B4-BE49-F238E27FC236}">
                  <a16:creationId xmlns:a16="http://schemas.microsoft.com/office/drawing/2014/main" id="{A30E7D96-42C8-9429-41A0-5C0C79C2B228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1579563" y="5041900"/>
              <a:ext cx="2714625" cy="569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r>
                <a:rPr kumimoji="0" lang="en-GB" altLang="zh-TW" sz="700" b="1">
                  <a:latin typeface="Arial" panose="020B0604020202020204" pitchFamily="34" charset="0"/>
                </a:rPr>
                <a:t>1234 5678 9012</a:t>
              </a:r>
            </a:p>
          </p:txBody>
        </p:sp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27B00446-0F04-0339-D7F8-163DA62743A3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506106" y="4037387"/>
              <a:ext cx="1990895" cy="747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defRPr/>
              </a:pPr>
              <a:r>
                <a:rPr kumimoji="0" lang="zh-TW" altLang="en-GB" sz="1050" b="1" dirty="0">
                  <a:latin typeface="Arial" charset="0"/>
                  <a:ea typeface="新細明體" charset="-120"/>
                </a:rPr>
                <a:t>89/12/31</a:t>
              </a:r>
            </a:p>
          </p:txBody>
        </p:sp>
        <p:sp>
          <p:nvSpPr>
            <p:cNvPr id="15371" name="Text Box 7">
              <a:extLst>
                <a:ext uri="{FF2B5EF4-FFF2-40B4-BE49-F238E27FC236}">
                  <a16:creationId xmlns:a16="http://schemas.microsoft.com/office/drawing/2014/main" id="{42014A2C-052C-BAF6-9117-29BB5535528C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428999" y="3505201"/>
              <a:ext cx="2111665" cy="613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r>
                <a:rPr kumimoji="0" lang="en-US" altLang="zh-TW" sz="800" b="1">
                  <a:latin typeface="Arial" panose="020B0604020202020204" pitchFamily="34" charset="0"/>
                </a:rPr>
                <a:t>B</a:t>
              </a:r>
              <a:r>
                <a:rPr kumimoji="0" lang="en-GB" altLang="zh-TW" sz="800" b="1">
                  <a:latin typeface="Arial" panose="020B0604020202020204" pitchFamily="34" charset="0"/>
                </a:rPr>
                <a:t>123456789</a:t>
              </a:r>
            </a:p>
          </p:txBody>
        </p:sp>
        <p:pic>
          <p:nvPicPr>
            <p:cNvPr id="15372" name="圖片 10" descr="980818楊署長志良.jpg">
              <a:extLst>
                <a:ext uri="{FF2B5EF4-FFF2-40B4-BE49-F238E27FC236}">
                  <a16:creationId xmlns:a16="http://schemas.microsoft.com/office/drawing/2014/main" id="{D104805E-2E29-A9D3-B36F-F6F0291F0A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1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46" t="9064" r="26746" b="11217"/>
            <a:stretch>
              <a:fillRect/>
            </a:stretch>
          </p:blipFill>
          <p:spPr bwMode="auto">
            <a:xfrm>
              <a:off x="5701492" y="2857496"/>
              <a:ext cx="1911449" cy="2357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3" name="Text Box 7">
              <a:extLst>
                <a:ext uri="{FF2B5EF4-FFF2-40B4-BE49-F238E27FC236}">
                  <a16:creationId xmlns:a16="http://schemas.microsoft.com/office/drawing/2014/main" id="{5E88FB58-58CE-5D2D-E05A-DA1C37F56309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357554" y="2786059"/>
              <a:ext cx="2172595" cy="789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r>
                <a:rPr kumimoji="0" lang="zh-TW" altLang="en-US" sz="1200" b="1">
                  <a:latin typeface="標楷體" panose="03000509000000000000" pitchFamily="65" charset="-120"/>
                  <a:ea typeface="標楷體" panose="03000509000000000000" pitchFamily="65" charset="-120"/>
                </a:rPr>
                <a:t>楊 志 良</a:t>
              </a:r>
              <a:endParaRPr kumimoji="0" lang="en-GB" altLang="zh-TW" sz="1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9969B93-AF79-24C8-3421-C51600B8D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62" y="1785926"/>
            <a:ext cx="7498080" cy="4800600"/>
          </a:xfrm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365760" indent="-283464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標楷體" pitchFamily="65" charset="-120"/>
                <a:ea typeface="標楷體" pitchFamily="65" charset="-120"/>
              </a:rPr>
              <a:t>報告完畢</a:t>
            </a:r>
            <a:endParaRPr lang="en-US" altLang="zh-TW" sz="8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標楷體" pitchFamily="65" charset="-120"/>
              <a:ea typeface="標楷體" pitchFamily="65" charset="-120"/>
            </a:endParaRPr>
          </a:p>
          <a:p>
            <a:pPr marL="365760" indent="-283464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標楷體" pitchFamily="65" charset="-120"/>
                <a:ea typeface="標楷體" pitchFamily="65" charset="-120"/>
              </a:rPr>
              <a:t>敬請指正</a:t>
            </a:r>
            <a:endParaRPr lang="zh-TW" altLang="en-US" sz="8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投影片編號版面配置區 4">
            <a:extLst>
              <a:ext uri="{FF2B5EF4-FFF2-40B4-BE49-F238E27FC236}">
                <a16:creationId xmlns:a16="http://schemas.microsoft.com/office/drawing/2014/main" id="{3EA43743-C35B-4F81-5EB6-DD3330A37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C2DDE0A9-ADCD-4FE6-AA89-DE846FB9E255}" type="slidenum">
              <a:rPr lang="zh-TW" altLang="en-US" sz="1400"/>
              <a:pPr eaLnBrk="1" hangingPunct="1"/>
              <a:t>15</a:t>
            </a:fld>
            <a:endParaRPr lang="zh-TW" altLang="en-US" sz="1400"/>
          </a:p>
        </p:txBody>
      </p:sp>
      <p:pic>
        <p:nvPicPr>
          <p:cNvPr id="16388" name="Picture 4" descr="C:\Documents and Settings\a140011\Application Data\Microsoft\Media Catalog\Downloaded Clips\cl86\j0336887.gif">
            <a:extLst>
              <a:ext uri="{FF2B5EF4-FFF2-40B4-BE49-F238E27FC236}">
                <a16:creationId xmlns:a16="http://schemas.microsoft.com/office/drawing/2014/main" id="{C7851F06-707F-EF2E-1E21-EDFBAC4391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4572000"/>
            <a:ext cx="2085975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NHI">
  <a:themeElements>
    <a:clrScheme name="NHI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HI">
      <a:majorFont>
        <a:latin typeface="Arial"/>
        <a:ea typeface="全真特圓體"/>
        <a:cs typeface=""/>
      </a:majorFont>
      <a:minorFont>
        <a:latin typeface="Arial"/>
        <a:ea typeface="全真特圓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HI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HI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HI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HI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HI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HI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HI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HI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NHI">
    <a:majorFont>
      <a:latin typeface="Arial"/>
      <a:ea typeface="全真特圓體"/>
      <a:cs typeface=""/>
    </a:majorFont>
    <a:minorFont>
      <a:latin typeface="Arial"/>
      <a:ea typeface="全真特圓體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NHI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NHI">
    <a:majorFont>
      <a:latin typeface="Arial"/>
      <a:ea typeface="全真特圓體"/>
      <a:cs typeface=""/>
    </a:majorFont>
    <a:minorFont>
      <a:latin typeface="Arial"/>
      <a:ea typeface="全真特圓體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8177</TotalTime>
  <Words>3282</Words>
  <Application>Microsoft Office PowerPoint</Application>
  <PresentationFormat>如螢幕大小 (4:3)</PresentationFormat>
  <Paragraphs>303</Paragraphs>
  <Slides>15</Slides>
  <Notes>15</Notes>
  <HiddenSlides>0</HiddenSlides>
  <MMClips>0</MMClips>
  <ScaleCrop>false</ScaleCrop>
  <HeadingPairs>
    <vt:vector size="8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15</vt:i4>
      </vt:variant>
    </vt:vector>
  </HeadingPairs>
  <TitlesOfParts>
    <vt:vector size="25" baseType="lpstr">
      <vt:lpstr>Times New Roman</vt:lpstr>
      <vt:lpstr>新細明體</vt:lpstr>
      <vt:lpstr>Arial</vt:lpstr>
      <vt:lpstr>全真特圓體</vt:lpstr>
      <vt:lpstr>Calibri</vt:lpstr>
      <vt:lpstr>標楷體</vt:lpstr>
      <vt:lpstr>Wingdings</vt:lpstr>
      <vt:lpstr>NHI</vt:lpstr>
      <vt:lpstr>封裝</vt:lpstr>
      <vt:lpstr>Microsoft Office Excel 圖表</vt:lpstr>
      <vt:lpstr>健保IC卡改善計畫</vt:lpstr>
      <vt:lpstr>PowerPoint 簡報</vt:lpstr>
      <vt:lpstr>健保IC卡使用現況</vt:lpstr>
      <vt:lpstr>PowerPoint 簡報</vt:lpstr>
      <vt:lpstr>PowerPoint 簡報</vt:lpstr>
      <vt:lpstr>PowerPoint 簡報</vt:lpstr>
      <vt:lpstr>衛生署審查情形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行政院衛生署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subject>衛生署中英文網站</dc:subject>
  <dc:creator>行政院衛生署</dc:creator>
  <cp:keywords> </cp:keywords>
  <dc:description> </dc:description>
  <cp:lastModifiedBy>全民健康保險會樓基慶</cp:lastModifiedBy>
  <cp:revision>1432</cp:revision>
  <dcterms:modified xsi:type="dcterms:W3CDTF">2026-04-02T00:50:48Z</dcterms:modified>
  <cp:category> </cp:category>
</cp:coreProperties>
</file>