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handoutMasterIdLst>
    <p:handoutMasterId r:id="rId46"/>
  </p:handoutMasterIdLst>
  <p:sldIdLst>
    <p:sldId id="682" r:id="rId2"/>
    <p:sldId id="452" r:id="rId3"/>
    <p:sldId id="510" r:id="rId4"/>
    <p:sldId id="650" r:id="rId5"/>
    <p:sldId id="651" r:id="rId6"/>
    <p:sldId id="652" r:id="rId7"/>
    <p:sldId id="649" r:id="rId8"/>
    <p:sldId id="603" r:id="rId9"/>
    <p:sldId id="616" r:id="rId10"/>
    <p:sldId id="537" r:id="rId11"/>
    <p:sldId id="646" r:id="rId12"/>
    <p:sldId id="648" r:id="rId13"/>
    <p:sldId id="619" r:id="rId14"/>
    <p:sldId id="606" r:id="rId15"/>
    <p:sldId id="653" r:id="rId16"/>
    <p:sldId id="654" r:id="rId17"/>
    <p:sldId id="655" r:id="rId18"/>
    <p:sldId id="656" r:id="rId19"/>
    <p:sldId id="657" r:id="rId20"/>
    <p:sldId id="658" r:id="rId21"/>
    <p:sldId id="659" r:id="rId22"/>
    <p:sldId id="660" r:id="rId23"/>
    <p:sldId id="661" r:id="rId24"/>
    <p:sldId id="662" r:id="rId25"/>
    <p:sldId id="663" r:id="rId26"/>
    <p:sldId id="664" r:id="rId27"/>
    <p:sldId id="665" r:id="rId28"/>
    <p:sldId id="666" r:id="rId29"/>
    <p:sldId id="667" r:id="rId30"/>
    <p:sldId id="668" r:id="rId31"/>
    <p:sldId id="669" r:id="rId32"/>
    <p:sldId id="670" r:id="rId33"/>
    <p:sldId id="671" r:id="rId34"/>
    <p:sldId id="672" r:id="rId35"/>
    <p:sldId id="673" r:id="rId36"/>
    <p:sldId id="674" r:id="rId37"/>
    <p:sldId id="675" r:id="rId38"/>
    <p:sldId id="676" r:id="rId39"/>
    <p:sldId id="677" r:id="rId40"/>
    <p:sldId id="678" r:id="rId41"/>
    <p:sldId id="679" r:id="rId42"/>
    <p:sldId id="680" r:id="rId43"/>
    <p:sldId id="681" r:id="rId44"/>
  </p:sldIdLst>
  <p:sldSz cx="9144000" cy="6858000" type="screen4x3"/>
  <p:notesSz cx="6797675" cy="9926638"/>
  <p:defaultTextStyle>
    <a:defPPr>
      <a:defRPr lang="en-US"/>
    </a:defPPr>
    <a:lvl1pPr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1pPr>
    <a:lvl2pPr marL="457200"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2pPr>
    <a:lvl3pPr marL="914400"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3pPr>
    <a:lvl4pPr marL="1371600"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4pPr>
    <a:lvl5pPr marL="1828800"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kumimoji="1" sz="2400" kern="1200">
        <a:solidFill>
          <a:schemeClr val="tx1"/>
        </a:solidFill>
        <a:latin typeface="Times New Roman" panose="02020603050405020304" pitchFamily="18" charset="0"/>
        <a:ea typeface="新細明體" panose="02020500000000000000" pitchFamily="18" charset="-120"/>
        <a:cs typeface="+mn-cs"/>
      </a:defRPr>
    </a:lvl6pPr>
    <a:lvl7pPr marL="2743200" algn="l" defTabSz="914400" rtl="0" eaLnBrk="1" latinLnBrk="0" hangingPunct="1">
      <a:defRPr kumimoji="1" sz="2400" kern="1200">
        <a:solidFill>
          <a:schemeClr val="tx1"/>
        </a:solidFill>
        <a:latin typeface="Times New Roman" panose="02020603050405020304" pitchFamily="18" charset="0"/>
        <a:ea typeface="新細明體" panose="02020500000000000000" pitchFamily="18" charset="-120"/>
        <a:cs typeface="+mn-cs"/>
      </a:defRPr>
    </a:lvl7pPr>
    <a:lvl8pPr marL="3200400" algn="l" defTabSz="914400" rtl="0" eaLnBrk="1" latinLnBrk="0" hangingPunct="1">
      <a:defRPr kumimoji="1" sz="2400" kern="1200">
        <a:solidFill>
          <a:schemeClr val="tx1"/>
        </a:solidFill>
        <a:latin typeface="Times New Roman" panose="02020603050405020304" pitchFamily="18" charset="0"/>
        <a:ea typeface="新細明體" panose="02020500000000000000" pitchFamily="18" charset="-120"/>
        <a:cs typeface="+mn-cs"/>
      </a:defRPr>
    </a:lvl8pPr>
    <a:lvl9pPr marL="3657600" algn="l" defTabSz="914400" rtl="0" eaLnBrk="1" latinLnBrk="0" hangingPunct="1">
      <a:defRPr kumimoji="1" sz="2400" kern="1200">
        <a:solidFill>
          <a:schemeClr val="tx1"/>
        </a:solidFill>
        <a:latin typeface="Times New Roman" panose="02020603050405020304" pitchFamily="18"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006600"/>
    <a:srgbClr val="009999"/>
    <a:srgbClr val="0066FF"/>
    <a:srgbClr val="FFFFCC"/>
    <a:srgbClr val="FFCC99"/>
    <a:srgbClr val="0033C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799B23B-EC83-4686-B30A-512413B5E67A}" styleName="淺色樣式 3 - 輔色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28810" autoAdjust="0"/>
    <p:restoredTop sz="64374" autoAdjust="0"/>
  </p:normalViewPr>
  <p:slideViewPr>
    <p:cSldViewPr>
      <p:cViewPr varScale="1">
        <p:scale>
          <a:sx n="102" d="100"/>
          <a:sy n="102" d="100"/>
        </p:scale>
        <p:origin x="2520" y="31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Lst>
  </p:outlineViewPr>
  <p:notesTextViewPr>
    <p:cViewPr>
      <p:scale>
        <a:sx n="100" d="100"/>
        <a:sy n="100" d="100"/>
      </p:scale>
      <p:origin x="0" y="0"/>
    </p:cViewPr>
  </p:notesTextViewPr>
  <p:sorterViewPr>
    <p:cViewPr>
      <p:scale>
        <a:sx n="100" d="100"/>
        <a:sy n="100" d="100"/>
      </p:scale>
      <p:origin x="0" y="6570"/>
    </p:cViewPr>
  </p:sorterViewPr>
  <p:notesViewPr>
    <p:cSldViewPr>
      <p:cViewPr>
        <p:scale>
          <a:sx n="100" d="100"/>
          <a:sy n="100" d="100"/>
        </p:scale>
        <p:origin x="-750" y="1380"/>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8" Type="http://schemas.openxmlformats.org/officeDocument/2006/relationships/slide" Target="slides/slide37.xml"/><Relationship Id="rId3" Type="http://schemas.openxmlformats.org/officeDocument/2006/relationships/slide" Target="slides/slide32.xml"/><Relationship Id="rId7" Type="http://schemas.openxmlformats.org/officeDocument/2006/relationships/slide" Target="slides/slide36.xml"/><Relationship Id="rId2" Type="http://schemas.openxmlformats.org/officeDocument/2006/relationships/slide" Target="slides/slide16.xml"/><Relationship Id="rId1" Type="http://schemas.openxmlformats.org/officeDocument/2006/relationships/slide" Target="slides/slide15.xml"/><Relationship Id="rId6" Type="http://schemas.openxmlformats.org/officeDocument/2006/relationships/slide" Target="slides/slide35.xml"/><Relationship Id="rId5" Type="http://schemas.openxmlformats.org/officeDocument/2006/relationships/slide" Target="slides/slide34.xml"/><Relationship Id="rId4" Type="http://schemas.openxmlformats.org/officeDocument/2006/relationships/slide" Target="slides/slide33.xml"/></Relationships>
</file>

<file path=ppt/charts/_rels/chart1.xml.rels><?xml version="1.0" encoding="UTF-8" standalone="yes"?>
<Relationships xmlns="http://schemas.openxmlformats.org/package/2006/relationships"><Relationship Id="rId2" Type="http://schemas.openxmlformats.org/officeDocument/2006/relationships/oleObject" Target="file:///C:\Documents%20and%20Settings\a110388\Local%20Settings\Temporary%20Internet%20Files\Content.Outlook\S473S9MZ\&#24046;&#38989;&#36000;&#25812;&#31777;&#22577;-&#22294;&#34920;%20(2).xls"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482254697286018"/>
          <c:y val="6.8614059223252311E-2"/>
          <c:w val="0.87682672233820524"/>
          <c:h val="0.78694616961723807"/>
        </c:manualLayout>
      </c:layout>
      <c:barChart>
        <c:barDir val="col"/>
        <c:grouping val="clustered"/>
        <c:varyColors val="0"/>
        <c:ser>
          <c:idx val="0"/>
          <c:order val="0"/>
          <c:tx>
            <c:strRef>
              <c:f>義肢!$A$2</c:f>
              <c:strCache>
                <c:ptCount val="1"/>
                <c:pt idx="0">
                  <c:v>占率</c:v>
                </c:pt>
              </c:strCache>
            </c:strRef>
          </c:tx>
          <c:spPr>
            <a:pattFill prst="diagBrick">
              <a:fgClr>
                <a:srgbClr val="0000FF"/>
              </a:fgClr>
              <a:bgClr>
                <a:srgbClr val="FFFFFF"/>
              </a:bgClr>
            </a:pattFill>
            <a:ln w="12700">
              <a:solidFill>
                <a:srgbClr val="000000"/>
              </a:solidFill>
              <a:prstDash val="solid"/>
            </a:ln>
          </c:spPr>
          <c:invertIfNegative val="0"/>
          <c:dLbls>
            <c:spPr>
              <a:noFill/>
              <a:ln w="25400">
                <a:noFill/>
              </a:ln>
            </c:spPr>
            <c:txPr>
              <a:bodyPr/>
              <a:lstStyle/>
              <a:p>
                <a:pPr>
                  <a:defRPr sz="1600" b="0" i="0" u="none" strike="noStrike" baseline="0">
                    <a:solidFill>
                      <a:srgbClr val="FF0000"/>
                    </a:solidFill>
                    <a:latin typeface="Arial Unicode MS"/>
                    <a:ea typeface="Arial Unicode MS"/>
                    <a:cs typeface="Arial Unicode M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義肢!$B$1</c:f>
              <c:strCache>
                <c:ptCount val="1"/>
                <c:pt idx="0">
                  <c:v>98/7~98/12</c:v>
                </c:pt>
              </c:strCache>
            </c:strRef>
          </c:cat>
          <c:val>
            <c:numRef>
              <c:f>義肢!$B$2</c:f>
              <c:numCache>
                <c:formatCode>0.00%</c:formatCode>
                <c:ptCount val="1"/>
                <c:pt idx="0">
                  <c:v>3.8200000000000012E-2</c:v>
                </c:pt>
              </c:numCache>
            </c:numRef>
          </c:val>
          <c:extLst>
            <c:ext xmlns:c16="http://schemas.microsoft.com/office/drawing/2014/chart" uri="{C3380CC4-5D6E-409C-BE32-E72D297353CC}">
              <c16:uniqueId val="{00000000-17B1-44A7-8E09-6EDDAC62707B}"/>
            </c:ext>
          </c:extLst>
        </c:ser>
        <c:dLbls>
          <c:showLegendKey val="0"/>
          <c:showVal val="0"/>
          <c:showCatName val="0"/>
          <c:showSerName val="0"/>
          <c:showPercent val="0"/>
          <c:showBubbleSize val="0"/>
        </c:dLbls>
        <c:gapWidth val="500"/>
        <c:axId val="129822080"/>
        <c:axId val="129930368"/>
      </c:barChart>
      <c:catAx>
        <c:axId val="129822080"/>
        <c:scaling>
          <c:orientation val="minMax"/>
        </c:scaling>
        <c:delete val="0"/>
        <c:axPos val="b"/>
        <c:numFmt formatCode="General" sourceLinked="1"/>
        <c:majorTickMark val="in"/>
        <c:minorTickMark val="none"/>
        <c:tickLblPos val="nextTo"/>
        <c:spPr>
          <a:ln w="3175">
            <a:solidFill>
              <a:srgbClr val="000000"/>
            </a:solidFill>
            <a:prstDash val="solid"/>
          </a:ln>
        </c:spPr>
        <c:txPr>
          <a:bodyPr rot="0" vert="horz"/>
          <a:lstStyle/>
          <a:p>
            <a:pPr>
              <a:defRPr sz="1400" b="0" i="0" u="none" strike="noStrike" baseline="0">
                <a:solidFill>
                  <a:srgbClr val="000000"/>
                </a:solidFill>
                <a:latin typeface="標楷體"/>
                <a:ea typeface="標楷體"/>
                <a:cs typeface="標楷體"/>
              </a:defRPr>
            </a:pPr>
            <a:endParaRPr lang="zh-TW"/>
          </a:p>
        </c:txPr>
        <c:crossAx val="129930368"/>
        <c:crosses val="autoZero"/>
        <c:auto val="1"/>
        <c:lblAlgn val="ctr"/>
        <c:lblOffset val="100"/>
        <c:tickLblSkip val="1"/>
        <c:tickMarkSkip val="1"/>
        <c:noMultiLvlLbl val="0"/>
      </c:catAx>
      <c:valAx>
        <c:axId val="129930368"/>
        <c:scaling>
          <c:orientation val="minMax"/>
        </c:scaling>
        <c:delete val="0"/>
        <c:axPos val="l"/>
        <c:numFmt formatCode="0%" sourceLinked="0"/>
        <c:majorTickMark val="in"/>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Arial Unicode MS"/>
                <a:ea typeface="Arial Unicode MS"/>
                <a:cs typeface="Arial Unicode MS"/>
              </a:defRPr>
            </a:pPr>
            <a:endParaRPr lang="zh-TW"/>
          </a:p>
        </c:txPr>
        <c:crossAx val="129822080"/>
        <c:crosses val="autoZero"/>
        <c:crossBetween val="between"/>
      </c:valAx>
      <c:spPr>
        <a:gradFill rotWithShape="0">
          <a:gsLst>
            <a:gs pos="0">
              <a:srgbClr val="FFFFCC"/>
            </a:gs>
            <a:gs pos="100000">
              <a:srgbClr val="CCFFFF"/>
            </a:gs>
          </a:gsLst>
          <a:lin ang="5400000" scaled="1"/>
        </a:gradFill>
        <a:ln w="12700">
          <a:solidFill>
            <a:srgbClr val="808080"/>
          </a:solidFill>
          <a:prstDash val="solid"/>
        </a:ln>
      </c:spPr>
    </c:plotArea>
    <c:plotVisOnly val="1"/>
    <c:dispBlanksAs val="gap"/>
    <c:showDLblsOverMax val="0"/>
  </c:chart>
  <c:spPr>
    <a:solidFill>
      <a:srgbClr val="FFFFFF"/>
    </a:solidFill>
    <a:ln w="9525">
      <a:noFill/>
    </a:ln>
  </c:spPr>
  <c:txPr>
    <a:bodyPr/>
    <a:lstStyle/>
    <a:p>
      <a:pPr>
        <a:defRPr sz="1200" b="0" i="0" u="none" strike="noStrike" baseline="0">
          <a:solidFill>
            <a:srgbClr val="000000"/>
          </a:solidFill>
          <a:latin typeface="新細明體"/>
          <a:ea typeface="新細明體"/>
          <a:cs typeface="新細明體"/>
        </a:defRPr>
      </a:pPr>
      <a:endParaRPr lang="zh-TW"/>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AB3070D0-00FF-17EA-9FBC-0C8D70C18E3B}"/>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lvl1pPr eaLnBrk="1" hangingPunct="1">
              <a:defRPr kumimoji="1" sz="1200"/>
            </a:lvl1pPr>
          </a:lstStyle>
          <a:p>
            <a:pPr>
              <a:defRPr/>
            </a:pPr>
            <a:endParaRPr lang="zh-TW" altLang="en-US"/>
          </a:p>
        </p:txBody>
      </p:sp>
      <p:sp>
        <p:nvSpPr>
          <p:cNvPr id="3075" name="Rectangle 3">
            <a:extLst>
              <a:ext uri="{FF2B5EF4-FFF2-40B4-BE49-F238E27FC236}">
                <a16:creationId xmlns:a16="http://schemas.microsoft.com/office/drawing/2014/main" id="{550364BB-A8E5-D2DC-E41A-47227F2F3F41}"/>
              </a:ext>
            </a:extLst>
          </p:cNvPr>
          <p:cNvSpPr>
            <a:spLocks noGrp="1" noChangeArrowheads="1"/>
          </p:cNvSpPr>
          <p:nvPr>
            <p:ph type="dt" sz="quarter" idx="1"/>
          </p:nvPr>
        </p:nvSpPr>
        <p:spPr bwMode="auto">
          <a:xfrm>
            <a:off x="3851275" y="0"/>
            <a:ext cx="2946400" cy="496888"/>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lvl1pPr algn="r" eaLnBrk="1" hangingPunct="1">
              <a:defRPr kumimoji="1" sz="1200"/>
            </a:lvl1pPr>
          </a:lstStyle>
          <a:p>
            <a:pPr>
              <a:defRPr/>
            </a:pPr>
            <a:endParaRPr lang="zh-TW" altLang="en-US"/>
          </a:p>
        </p:txBody>
      </p:sp>
      <p:sp>
        <p:nvSpPr>
          <p:cNvPr id="3076" name="Rectangle 4">
            <a:extLst>
              <a:ext uri="{FF2B5EF4-FFF2-40B4-BE49-F238E27FC236}">
                <a16:creationId xmlns:a16="http://schemas.microsoft.com/office/drawing/2014/main" id="{5C345B3C-C026-A6F4-9D4C-24E2C3F50D1A}"/>
              </a:ext>
            </a:extLst>
          </p:cNvPr>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22" tIns="45710" rIns="91422" bIns="45710" numCol="1" anchor="b" anchorCtr="0" compatLnSpc="1">
            <a:prstTxWarp prst="textNoShape">
              <a:avLst/>
            </a:prstTxWarp>
          </a:bodyPr>
          <a:lstStyle>
            <a:lvl1pPr eaLnBrk="1" hangingPunct="1">
              <a:defRPr kumimoji="1" sz="1200"/>
            </a:lvl1pPr>
          </a:lstStyle>
          <a:p>
            <a:pPr>
              <a:defRPr/>
            </a:pPr>
            <a:endParaRPr lang="zh-TW" altLang="en-US"/>
          </a:p>
        </p:txBody>
      </p:sp>
      <p:sp>
        <p:nvSpPr>
          <p:cNvPr id="3077" name="Rectangle 5">
            <a:extLst>
              <a:ext uri="{FF2B5EF4-FFF2-40B4-BE49-F238E27FC236}">
                <a16:creationId xmlns:a16="http://schemas.microsoft.com/office/drawing/2014/main" id="{DE633E62-AE99-7F14-34CA-C41BD0BFD59D}"/>
              </a:ext>
            </a:extLst>
          </p:cNvPr>
          <p:cNvSpPr>
            <a:spLocks noGrp="1" noChangeArrowheads="1"/>
          </p:cNvSpPr>
          <p:nvPr>
            <p:ph type="sldNum" sz="quarter" idx="3"/>
          </p:nvPr>
        </p:nvSpPr>
        <p:spPr bwMode="auto">
          <a:xfrm>
            <a:off x="3851275" y="9429750"/>
            <a:ext cx="2946400" cy="496888"/>
          </a:xfrm>
          <a:prstGeom prst="rect">
            <a:avLst/>
          </a:prstGeom>
          <a:noFill/>
          <a:ln w="9525">
            <a:noFill/>
            <a:miter lim="800000"/>
            <a:headEnd/>
            <a:tailEnd/>
          </a:ln>
          <a:effectLst/>
        </p:spPr>
        <p:txBody>
          <a:bodyPr vert="horz" wrap="square" lIns="91422" tIns="45710" rIns="91422" bIns="45710" numCol="1" anchor="b" anchorCtr="0" compatLnSpc="1">
            <a:prstTxWarp prst="textNoShape">
              <a:avLst/>
            </a:prstTxWarp>
          </a:bodyPr>
          <a:lstStyle>
            <a:lvl1pPr algn="r">
              <a:defRPr sz="1200"/>
            </a:lvl1pPr>
          </a:lstStyle>
          <a:p>
            <a:fld id="{D38B33F5-F191-4F29-94E6-AEDE5FEC988D}" type="slidenum">
              <a:rPr lang="zh-TW" altLang="en-US"/>
              <a:pPr/>
              <a:t>‹#›</a:t>
            </a:fld>
            <a:endParaRPr lang="zh-TW" alt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9689D46-96F0-6E42-25AD-BC8A4741DF21}"/>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lvl1pPr eaLnBrk="1" hangingPunct="1">
              <a:defRPr kumimoji="1" sz="1200"/>
            </a:lvl1pPr>
          </a:lstStyle>
          <a:p>
            <a:pPr>
              <a:defRPr/>
            </a:pPr>
            <a:endParaRPr lang="zh-TW" altLang="en-US"/>
          </a:p>
        </p:txBody>
      </p:sp>
      <p:sp>
        <p:nvSpPr>
          <p:cNvPr id="5123" name="Rectangle 3">
            <a:extLst>
              <a:ext uri="{FF2B5EF4-FFF2-40B4-BE49-F238E27FC236}">
                <a16:creationId xmlns:a16="http://schemas.microsoft.com/office/drawing/2014/main" id="{AC825978-B6B7-FB70-B9C0-8D112752E4B1}"/>
              </a:ext>
            </a:extLst>
          </p:cNvPr>
          <p:cNvSpPr>
            <a:spLocks noGrp="1" noChangeArrowheads="1"/>
          </p:cNvSpPr>
          <p:nvPr>
            <p:ph type="dt" idx="1"/>
          </p:nvPr>
        </p:nvSpPr>
        <p:spPr bwMode="auto">
          <a:xfrm>
            <a:off x="3851275" y="0"/>
            <a:ext cx="2946400" cy="496888"/>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lvl1pPr algn="r" eaLnBrk="1" hangingPunct="1">
              <a:defRPr kumimoji="1" sz="1200"/>
            </a:lvl1pPr>
          </a:lstStyle>
          <a:p>
            <a:pPr>
              <a:defRPr/>
            </a:pPr>
            <a:endParaRPr lang="zh-TW" altLang="en-US"/>
          </a:p>
        </p:txBody>
      </p:sp>
      <p:sp>
        <p:nvSpPr>
          <p:cNvPr id="47108" name="Rectangle 4">
            <a:extLst>
              <a:ext uri="{FF2B5EF4-FFF2-40B4-BE49-F238E27FC236}">
                <a16:creationId xmlns:a16="http://schemas.microsoft.com/office/drawing/2014/main" id="{6AA72021-9B9A-C514-59E5-BFF711F79370}"/>
              </a:ext>
            </a:extLst>
          </p:cNvPr>
          <p:cNvSpPr>
            <a:spLocks noGrp="1" noRot="1" noChangeAspect="1" noChangeArrowheads="1"/>
          </p:cNvSpPr>
          <p:nvPr>
            <p:ph type="sldImg" idx="2"/>
          </p:nvPr>
        </p:nvSpPr>
        <p:spPr bwMode="auto">
          <a:xfrm>
            <a:off x="917575" y="744538"/>
            <a:ext cx="4964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35824AE-65CE-C2E5-0CDC-7C95ABDC0CF6}"/>
              </a:ext>
            </a:extLst>
          </p:cNvPr>
          <p:cNvSpPr>
            <a:spLocks noGrp="1" noChangeArrowheads="1"/>
          </p:cNvSpPr>
          <p:nvPr>
            <p:ph type="body" sz="quarter" idx="3"/>
          </p:nvPr>
        </p:nvSpPr>
        <p:spPr bwMode="auto">
          <a:xfrm>
            <a:off x="906463" y="4714875"/>
            <a:ext cx="4984750" cy="4467225"/>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5126" name="Rectangle 6">
            <a:extLst>
              <a:ext uri="{FF2B5EF4-FFF2-40B4-BE49-F238E27FC236}">
                <a16:creationId xmlns:a16="http://schemas.microsoft.com/office/drawing/2014/main" id="{20407E43-086D-B0A0-F3B8-33EC62D0FA46}"/>
              </a:ext>
            </a:extLst>
          </p:cNvPr>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22" tIns="45710" rIns="91422" bIns="45710" numCol="1" anchor="b" anchorCtr="0" compatLnSpc="1">
            <a:prstTxWarp prst="textNoShape">
              <a:avLst/>
            </a:prstTxWarp>
          </a:bodyPr>
          <a:lstStyle>
            <a:lvl1pPr eaLnBrk="1" hangingPunct="1">
              <a:defRPr kumimoji="1" sz="1200"/>
            </a:lvl1pPr>
          </a:lstStyle>
          <a:p>
            <a:pPr>
              <a:defRPr/>
            </a:pPr>
            <a:endParaRPr lang="zh-TW" altLang="en-US"/>
          </a:p>
        </p:txBody>
      </p:sp>
      <p:sp>
        <p:nvSpPr>
          <p:cNvPr id="5127" name="Rectangle 7">
            <a:extLst>
              <a:ext uri="{FF2B5EF4-FFF2-40B4-BE49-F238E27FC236}">
                <a16:creationId xmlns:a16="http://schemas.microsoft.com/office/drawing/2014/main" id="{46047D08-CB4D-451C-2D7B-D49236047918}"/>
              </a:ext>
            </a:extLst>
          </p:cNvPr>
          <p:cNvSpPr>
            <a:spLocks noGrp="1" noChangeArrowheads="1"/>
          </p:cNvSpPr>
          <p:nvPr>
            <p:ph type="sldNum" sz="quarter" idx="5"/>
          </p:nvPr>
        </p:nvSpPr>
        <p:spPr bwMode="auto">
          <a:xfrm>
            <a:off x="3851275" y="9429750"/>
            <a:ext cx="2946400" cy="496888"/>
          </a:xfrm>
          <a:prstGeom prst="rect">
            <a:avLst/>
          </a:prstGeom>
          <a:noFill/>
          <a:ln w="9525">
            <a:noFill/>
            <a:miter lim="800000"/>
            <a:headEnd/>
            <a:tailEnd/>
          </a:ln>
          <a:effectLst/>
        </p:spPr>
        <p:txBody>
          <a:bodyPr vert="horz" wrap="square" lIns="91422" tIns="45710" rIns="91422" bIns="45710" numCol="1" anchor="b" anchorCtr="0" compatLnSpc="1">
            <a:prstTxWarp prst="textNoShape">
              <a:avLst/>
            </a:prstTxWarp>
          </a:bodyPr>
          <a:lstStyle>
            <a:lvl1pPr algn="r">
              <a:defRPr sz="1200"/>
            </a:lvl1pPr>
          </a:lstStyle>
          <a:p>
            <a:fld id="{1E6831E8-B273-4ECC-8687-17121A7864FB}" type="slidenum">
              <a:rPr lang="zh-TW" altLang="en-US"/>
              <a:pPr/>
              <a:t>‹#›</a:t>
            </a:fld>
            <a:endParaRPr lang="zh-TW" alt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pitchFamily="18" charset="0"/>
        <a:ea typeface="新細明體" pitchFamily="18" charset="-12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新細明體" pitchFamily="18" charset="-12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新細明體" pitchFamily="18" charset="-12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新細明體" pitchFamily="18" charset="-12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34913743-BDBA-B9B3-56C6-359A9CB4D2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299DF4BF-6C69-42CC-BFA1-F0FE87B91D12}" type="slidenum">
              <a:rPr lang="zh-TW" altLang="en-US" sz="1200"/>
              <a:pPr eaLnBrk="1" hangingPunct="1"/>
              <a:t>3</a:t>
            </a:fld>
            <a:endParaRPr lang="en-US" altLang="zh-TW" sz="1200"/>
          </a:p>
        </p:txBody>
      </p:sp>
      <p:sp>
        <p:nvSpPr>
          <p:cNvPr id="48131" name="Rectangle 2">
            <a:extLst>
              <a:ext uri="{FF2B5EF4-FFF2-40B4-BE49-F238E27FC236}">
                <a16:creationId xmlns:a16="http://schemas.microsoft.com/office/drawing/2014/main" id="{A2B4EE3B-29AA-BA93-6273-ACD30450C920}"/>
              </a:ext>
            </a:extLst>
          </p:cNvPr>
          <p:cNvSpPr>
            <a:spLocks noGrp="1" noRot="1" noChangeAspect="1" noChangeArrowheads="1" noTextEdit="1"/>
          </p:cNvSpPr>
          <p:nvPr>
            <p:ph type="sldImg"/>
          </p:nvPr>
        </p:nvSpPr>
        <p:spPr>
          <a:solidFill>
            <a:srgbClr val="FFFFFF"/>
          </a:solidFill>
          <a:ln/>
        </p:spPr>
      </p:sp>
      <p:sp>
        <p:nvSpPr>
          <p:cNvPr id="48132" name="Rectangle 3">
            <a:extLst>
              <a:ext uri="{FF2B5EF4-FFF2-40B4-BE49-F238E27FC236}">
                <a16:creationId xmlns:a16="http://schemas.microsoft.com/office/drawing/2014/main" id="{922ECFB9-839D-B0B0-DE67-A6D910A54C58}"/>
              </a:ext>
            </a:extLst>
          </p:cNvPr>
          <p:cNvSpPr>
            <a:spLocks noGrp="1" noChangeArrowheads="1"/>
          </p:cNvSpPr>
          <p:nvPr>
            <p:ph type="body" idx="1"/>
          </p:nvPr>
        </p:nvSpPr>
        <p:spPr>
          <a:solidFill>
            <a:srgbClr val="FFFFFF"/>
          </a:solidFill>
          <a:ln>
            <a:solidFill>
              <a:srgbClr val="000000"/>
            </a:solidFill>
          </a:ln>
        </p:spPr>
        <p:txBody>
          <a:bodyPr lIns="91431" tIns="45715" rIns="91431" bIns="45715"/>
          <a:lstStyle/>
          <a:p>
            <a:pPr eaLnBrk="1" hangingPunct="1"/>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5DEDE0D3-B019-A3A0-B213-347B399E64B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7E6C79D9-8EB9-4D3D-9978-E2857C2C7D93}" type="slidenum">
              <a:rPr lang="zh-TW" altLang="en-US" sz="1200"/>
              <a:pPr eaLnBrk="1" hangingPunct="1"/>
              <a:t>10</a:t>
            </a:fld>
            <a:endParaRPr lang="en-US" altLang="zh-TW" sz="1200"/>
          </a:p>
        </p:txBody>
      </p:sp>
      <p:sp>
        <p:nvSpPr>
          <p:cNvPr id="49155" name="Rectangle 1026">
            <a:extLst>
              <a:ext uri="{FF2B5EF4-FFF2-40B4-BE49-F238E27FC236}">
                <a16:creationId xmlns:a16="http://schemas.microsoft.com/office/drawing/2014/main" id="{AC341C4F-C811-F069-733A-0A66C1F0FB0B}"/>
              </a:ext>
            </a:extLst>
          </p:cNvPr>
          <p:cNvSpPr>
            <a:spLocks noGrp="1" noRot="1" noChangeAspect="1" noChangeArrowheads="1" noTextEdit="1"/>
          </p:cNvSpPr>
          <p:nvPr>
            <p:ph type="sldImg"/>
          </p:nvPr>
        </p:nvSpPr>
        <p:spPr>
          <a:solidFill>
            <a:srgbClr val="FFFFFF"/>
          </a:solidFill>
          <a:ln/>
        </p:spPr>
      </p:sp>
      <p:sp>
        <p:nvSpPr>
          <p:cNvPr id="49156" name="Rectangle 1027">
            <a:extLst>
              <a:ext uri="{FF2B5EF4-FFF2-40B4-BE49-F238E27FC236}">
                <a16:creationId xmlns:a16="http://schemas.microsoft.com/office/drawing/2014/main" id="{9DD9E763-F051-4995-B458-83659E8AF09A}"/>
              </a:ext>
            </a:extLst>
          </p:cNvPr>
          <p:cNvSpPr>
            <a:spLocks noGrp="1" noChangeArrowheads="1"/>
          </p:cNvSpPr>
          <p:nvPr>
            <p:ph type="body" idx="1"/>
          </p:nvPr>
        </p:nvSpPr>
        <p:spPr>
          <a:solidFill>
            <a:srgbClr val="FFFFFF"/>
          </a:solidFill>
          <a:ln>
            <a:solidFill>
              <a:srgbClr val="000000"/>
            </a:solidFill>
          </a:ln>
        </p:spPr>
        <p:txBody>
          <a:bodyPr lIns="91431" tIns="45715" rIns="91431" bIns="45715"/>
          <a:lstStyle/>
          <a:p>
            <a:pPr eaLnBrk="1" hangingPunct="1"/>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1F2CD9E-74FD-E848-2C52-EA731DDD1EFE}"/>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A777D974-A935-4BD1-8C0B-B26A7C3E551A}" type="slidenum">
              <a:rPr lang="en-US" altLang="zh-TW" sz="1200"/>
              <a:pPr algn="r" eaLnBrk="1" hangingPunct="1"/>
              <a:t>15</a:t>
            </a:fld>
            <a:endParaRPr lang="en-US" altLang="zh-TW" sz="1200"/>
          </a:p>
        </p:txBody>
      </p:sp>
      <p:sp>
        <p:nvSpPr>
          <p:cNvPr id="50179" name="Rectangle 2">
            <a:extLst>
              <a:ext uri="{FF2B5EF4-FFF2-40B4-BE49-F238E27FC236}">
                <a16:creationId xmlns:a16="http://schemas.microsoft.com/office/drawing/2014/main" id="{157B6FD4-F92D-0790-BB74-A896B5A28D37}"/>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0180" name="Rectangle 3">
            <a:extLst>
              <a:ext uri="{FF2B5EF4-FFF2-40B4-BE49-F238E27FC236}">
                <a16:creationId xmlns:a16="http://schemas.microsoft.com/office/drawing/2014/main" id="{F1F8B740-88DB-455A-B464-01AB6512C32F}"/>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786AE75E-271E-C6BB-7493-46095A8CAB3E}"/>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5DF7D85A-2F24-4C69-99D2-CE24C86C717A}" type="slidenum">
              <a:rPr lang="en-US" altLang="zh-TW" sz="1200"/>
              <a:pPr algn="r" eaLnBrk="1" hangingPunct="1"/>
              <a:t>16</a:t>
            </a:fld>
            <a:endParaRPr lang="en-US" altLang="zh-TW" sz="1200"/>
          </a:p>
        </p:txBody>
      </p:sp>
      <p:sp>
        <p:nvSpPr>
          <p:cNvPr id="51203" name="Rectangle 2">
            <a:extLst>
              <a:ext uri="{FF2B5EF4-FFF2-40B4-BE49-F238E27FC236}">
                <a16:creationId xmlns:a16="http://schemas.microsoft.com/office/drawing/2014/main" id="{76DB89E2-22C1-3CD5-2515-F7CC2B6FC07B}"/>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1204" name="Rectangle 3">
            <a:extLst>
              <a:ext uri="{FF2B5EF4-FFF2-40B4-BE49-F238E27FC236}">
                <a16:creationId xmlns:a16="http://schemas.microsoft.com/office/drawing/2014/main" id="{26221A05-00E2-155B-E45D-379469E66D0D}"/>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7CDC701C-58C9-6437-AA6A-63E3A4C6A2CF}"/>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548BC8AE-2AF0-4209-8202-D84123DDEAE7}" type="slidenum">
              <a:rPr lang="en-US" altLang="zh-TW" sz="1200"/>
              <a:pPr algn="r" eaLnBrk="1" hangingPunct="1"/>
              <a:t>17</a:t>
            </a:fld>
            <a:endParaRPr lang="en-US" altLang="zh-TW" sz="1200"/>
          </a:p>
        </p:txBody>
      </p:sp>
      <p:sp>
        <p:nvSpPr>
          <p:cNvPr id="52227" name="Rectangle 2">
            <a:extLst>
              <a:ext uri="{FF2B5EF4-FFF2-40B4-BE49-F238E27FC236}">
                <a16:creationId xmlns:a16="http://schemas.microsoft.com/office/drawing/2014/main" id="{A3B02F41-88DE-F0D0-A738-7E3F4582A189}"/>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2228" name="Rectangle 3">
            <a:extLst>
              <a:ext uri="{FF2B5EF4-FFF2-40B4-BE49-F238E27FC236}">
                <a16:creationId xmlns:a16="http://schemas.microsoft.com/office/drawing/2014/main" id="{7CB2B690-F89B-BC7C-3512-90B37DD53568}"/>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07048199-1911-1FF9-995F-A1C2147392F2}"/>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797B6FAD-2A7C-49C8-982A-40C8F15E87AC}" type="slidenum">
              <a:rPr lang="en-US" altLang="zh-TW" sz="1200"/>
              <a:pPr algn="r" eaLnBrk="1" hangingPunct="1"/>
              <a:t>18</a:t>
            </a:fld>
            <a:endParaRPr lang="en-US" altLang="zh-TW" sz="1200"/>
          </a:p>
        </p:txBody>
      </p:sp>
      <p:sp>
        <p:nvSpPr>
          <p:cNvPr id="53251" name="Rectangle 2">
            <a:extLst>
              <a:ext uri="{FF2B5EF4-FFF2-40B4-BE49-F238E27FC236}">
                <a16:creationId xmlns:a16="http://schemas.microsoft.com/office/drawing/2014/main" id="{DC98469B-EFD6-8428-F527-3A17E673370C}"/>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3252" name="Rectangle 3">
            <a:extLst>
              <a:ext uri="{FF2B5EF4-FFF2-40B4-BE49-F238E27FC236}">
                <a16:creationId xmlns:a16="http://schemas.microsoft.com/office/drawing/2014/main" id="{C5E59865-16B3-405B-46F5-EF0DC4DD9DF0}"/>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9A6900A-BD8D-36A9-0238-C06CAD87F8F4}"/>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D5866D68-2B38-4F60-9C4D-CA47BB998E8A}" type="slidenum">
              <a:rPr lang="en-US" altLang="zh-TW" sz="1200"/>
              <a:pPr algn="r" eaLnBrk="1" hangingPunct="1"/>
              <a:t>19</a:t>
            </a:fld>
            <a:endParaRPr lang="en-US" altLang="zh-TW" sz="1200"/>
          </a:p>
        </p:txBody>
      </p:sp>
      <p:sp>
        <p:nvSpPr>
          <p:cNvPr id="54275" name="Rectangle 2">
            <a:extLst>
              <a:ext uri="{FF2B5EF4-FFF2-40B4-BE49-F238E27FC236}">
                <a16:creationId xmlns:a16="http://schemas.microsoft.com/office/drawing/2014/main" id="{1D9910A5-EFCF-652A-D239-639409566BC4}"/>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4276" name="Rectangle 3">
            <a:extLst>
              <a:ext uri="{FF2B5EF4-FFF2-40B4-BE49-F238E27FC236}">
                <a16:creationId xmlns:a16="http://schemas.microsoft.com/office/drawing/2014/main" id="{66A950D9-7CB5-3C04-FC03-F2014EBFE757}"/>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A131B80E-AB5D-B8E4-B376-560803EAA8A5}"/>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03352CE3-2404-4F9C-9BAF-5E0A7749BB6D}" type="slidenum">
              <a:rPr lang="en-US" altLang="zh-TW" sz="1200"/>
              <a:pPr algn="r" eaLnBrk="1" hangingPunct="1"/>
              <a:t>26</a:t>
            </a:fld>
            <a:endParaRPr lang="en-US" altLang="zh-TW" sz="1200"/>
          </a:p>
        </p:txBody>
      </p:sp>
      <p:sp>
        <p:nvSpPr>
          <p:cNvPr id="55299" name="Rectangle 2">
            <a:extLst>
              <a:ext uri="{FF2B5EF4-FFF2-40B4-BE49-F238E27FC236}">
                <a16:creationId xmlns:a16="http://schemas.microsoft.com/office/drawing/2014/main" id="{4A21B937-4DA9-4B4A-0F06-FE0A89933789}"/>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5300" name="Rectangle 3">
            <a:extLst>
              <a:ext uri="{FF2B5EF4-FFF2-40B4-BE49-F238E27FC236}">
                <a16:creationId xmlns:a16="http://schemas.microsoft.com/office/drawing/2014/main" id="{5A46FFC8-5FAF-C33F-BFE5-BB4DF93FEE89}"/>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D0E750B2-449A-4CEE-2B90-EF0518C7C4CA}"/>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E5C252EC-DF3C-4065-8CC5-25B02E77850A}" type="slidenum">
              <a:rPr lang="en-US" altLang="zh-TW" sz="1200"/>
              <a:pPr algn="r" eaLnBrk="1" hangingPunct="1"/>
              <a:t>27</a:t>
            </a:fld>
            <a:endParaRPr lang="en-US" altLang="zh-TW" sz="1200"/>
          </a:p>
        </p:txBody>
      </p:sp>
      <p:sp>
        <p:nvSpPr>
          <p:cNvPr id="56323" name="Rectangle 2">
            <a:extLst>
              <a:ext uri="{FF2B5EF4-FFF2-40B4-BE49-F238E27FC236}">
                <a16:creationId xmlns:a16="http://schemas.microsoft.com/office/drawing/2014/main" id="{0091EC3B-D9F2-7CF5-F287-9AFF4DD5C902}"/>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6324" name="Rectangle 3">
            <a:extLst>
              <a:ext uri="{FF2B5EF4-FFF2-40B4-BE49-F238E27FC236}">
                <a16:creationId xmlns:a16="http://schemas.microsoft.com/office/drawing/2014/main" id="{179128AE-08B2-10F2-174A-E7A00BCDC341}"/>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169421A8-09B9-0606-A351-02E10D95C733}"/>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4B741F48-C41F-493C-9A21-04E5608FCDC7}" type="slidenum">
              <a:rPr lang="en-US" altLang="zh-TW" sz="1200"/>
              <a:pPr algn="r" eaLnBrk="1" hangingPunct="1"/>
              <a:t>28</a:t>
            </a:fld>
            <a:endParaRPr lang="en-US" altLang="zh-TW" sz="1200"/>
          </a:p>
        </p:txBody>
      </p:sp>
      <p:sp>
        <p:nvSpPr>
          <p:cNvPr id="57347" name="Rectangle 2">
            <a:extLst>
              <a:ext uri="{FF2B5EF4-FFF2-40B4-BE49-F238E27FC236}">
                <a16:creationId xmlns:a16="http://schemas.microsoft.com/office/drawing/2014/main" id="{F05A56A1-00C0-3575-CA9E-B151F4703F0A}"/>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7348" name="Rectangle 3">
            <a:extLst>
              <a:ext uri="{FF2B5EF4-FFF2-40B4-BE49-F238E27FC236}">
                <a16:creationId xmlns:a16="http://schemas.microsoft.com/office/drawing/2014/main" id="{3E49CA4E-B54D-4C6D-D3D1-350231F5022A}"/>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33C6AC5A-BB7A-7285-770D-8A541E06A49E}"/>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4B963C40-2ACF-4D99-B366-C1C2436F7F41}" type="slidenum">
              <a:rPr lang="en-US" altLang="zh-TW" sz="1200"/>
              <a:pPr algn="r" eaLnBrk="1" hangingPunct="1"/>
              <a:t>29</a:t>
            </a:fld>
            <a:endParaRPr lang="en-US" altLang="zh-TW" sz="1200"/>
          </a:p>
        </p:txBody>
      </p:sp>
      <p:sp>
        <p:nvSpPr>
          <p:cNvPr id="58371" name="Rectangle 2">
            <a:extLst>
              <a:ext uri="{FF2B5EF4-FFF2-40B4-BE49-F238E27FC236}">
                <a16:creationId xmlns:a16="http://schemas.microsoft.com/office/drawing/2014/main" id="{541F4949-352C-1490-8BB8-9F07D51AA672}"/>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8372" name="Rectangle 3">
            <a:extLst>
              <a:ext uri="{FF2B5EF4-FFF2-40B4-BE49-F238E27FC236}">
                <a16:creationId xmlns:a16="http://schemas.microsoft.com/office/drawing/2014/main" id="{C5EE8E4A-0ED9-8045-5C9C-4037A4640910}"/>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5527E647-4EBB-55EE-0693-3ED1AA6C6B91}"/>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03B8ED73-998C-4D3D-8526-49A91D7350EA}" type="slidenum">
              <a:rPr lang="en-US" altLang="zh-TW" sz="1200"/>
              <a:pPr algn="r" eaLnBrk="1" hangingPunct="1"/>
              <a:t>30</a:t>
            </a:fld>
            <a:endParaRPr lang="en-US" altLang="zh-TW" sz="1200"/>
          </a:p>
        </p:txBody>
      </p:sp>
      <p:sp>
        <p:nvSpPr>
          <p:cNvPr id="59395" name="Rectangle 2">
            <a:extLst>
              <a:ext uri="{FF2B5EF4-FFF2-40B4-BE49-F238E27FC236}">
                <a16:creationId xmlns:a16="http://schemas.microsoft.com/office/drawing/2014/main" id="{B74C41F6-D115-3F00-F8FE-67E29CF13263}"/>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59396" name="Rectangle 3">
            <a:extLst>
              <a:ext uri="{FF2B5EF4-FFF2-40B4-BE49-F238E27FC236}">
                <a16:creationId xmlns:a16="http://schemas.microsoft.com/office/drawing/2014/main" id="{73B9751E-E3E6-A6A4-A987-1C709EBBAC44}"/>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1707F35A-F763-03A5-6191-FC4504F8693E}"/>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92" tIns="46445" rIns="92892" bIns="46445" anchor="b"/>
          <a:lstStyle>
            <a:lvl1pPr defTabSz="930275"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30275"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D7F1D647-9B99-436D-A044-92440EBEA438}" type="slidenum">
              <a:rPr lang="en-US" altLang="zh-TW" sz="1200"/>
              <a:pPr algn="r" eaLnBrk="1" hangingPunct="1"/>
              <a:t>32</a:t>
            </a:fld>
            <a:endParaRPr lang="en-US" altLang="zh-TW" sz="1200"/>
          </a:p>
        </p:txBody>
      </p:sp>
      <p:sp>
        <p:nvSpPr>
          <p:cNvPr id="60419" name="Rectangle 2">
            <a:extLst>
              <a:ext uri="{FF2B5EF4-FFF2-40B4-BE49-F238E27FC236}">
                <a16:creationId xmlns:a16="http://schemas.microsoft.com/office/drawing/2014/main" id="{2391462F-7EBE-5EAD-1E55-CA0345F22BFC}"/>
              </a:ext>
            </a:extLst>
          </p:cNvPr>
          <p:cNvSpPr>
            <a:spLocks noGrp="1" noRot="1" noChangeAspect="1" noChangeArrowheads="1" noTextEdit="1"/>
          </p:cNvSpPr>
          <p:nvPr>
            <p:ph type="sldImg"/>
          </p:nvPr>
        </p:nvSpPr>
        <p:spPr>
          <a:xfrm>
            <a:off x="919163" y="744538"/>
            <a:ext cx="4960937" cy="3721100"/>
          </a:xfrm>
          <a:solidFill>
            <a:srgbClr val="FFFFFF"/>
          </a:solidFill>
          <a:ln/>
        </p:spPr>
      </p:sp>
      <p:sp>
        <p:nvSpPr>
          <p:cNvPr id="60420" name="Rectangle 3">
            <a:extLst>
              <a:ext uri="{FF2B5EF4-FFF2-40B4-BE49-F238E27FC236}">
                <a16:creationId xmlns:a16="http://schemas.microsoft.com/office/drawing/2014/main" id="{042BDB2F-B362-0AE6-E1F7-48144DA07A84}"/>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37" tIns="45719" rIns="91437" bIns="45719"/>
          <a:lstStyle/>
          <a:p>
            <a:pPr eaLnBrk="1" hangingPunct="1"/>
            <a:endParaRPr lang="zh-TW" altLang="zh-TW"/>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6904B865-C2F3-F81A-1728-E7A405E4216E}"/>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92" tIns="46445" rIns="92892" bIns="46445" anchor="b"/>
          <a:lstStyle>
            <a:lvl1pPr defTabSz="930275"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30275"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485B30FD-F317-4D02-9198-D93609B553E4}" type="slidenum">
              <a:rPr lang="en-US" altLang="zh-TW" sz="1200"/>
              <a:pPr algn="r" eaLnBrk="1" hangingPunct="1"/>
              <a:t>33</a:t>
            </a:fld>
            <a:endParaRPr lang="en-US" altLang="zh-TW" sz="1200"/>
          </a:p>
        </p:txBody>
      </p:sp>
      <p:sp>
        <p:nvSpPr>
          <p:cNvPr id="61443" name="Rectangle 2">
            <a:extLst>
              <a:ext uri="{FF2B5EF4-FFF2-40B4-BE49-F238E27FC236}">
                <a16:creationId xmlns:a16="http://schemas.microsoft.com/office/drawing/2014/main" id="{CF9C4066-4F15-FDEA-02B9-D1B3ED98C33A}"/>
              </a:ext>
            </a:extLst>
          </p:cNvPr>
          <p:cNvSpPr>
            <a:spLocks noGrp="1" noRot="1" noChangeAspect="1" noChangeArrowheads="1" noTextEdit="1"/>
          </p:cNvSpPr>
          <p:nvPr>
            <p:ph type="sldImg"/>
          </p:nvPr>
        </p:nvSpPr>
        <p:spPr>
          <a:xfrm>
            <a:off x="919163" y="744538"/>
            <a:ext cx="4960937" cy="3721100"/>
          </a:xfrm>
          <a:solidFill>
            <a:srgbClr val="FFFFFF"/>
          </a:solidFill>
          <a:ln/>
        </p:spPr>
      </p:sp>
      <p:sp>
        <p:nvSpPr>
          <p:cNvPr id="61444" name="Rectangle 3">
            <a:extLst>
              <a:ext uri="{FF2B5EF4-FFF2-40B4-BE49-F238E27FC236}">
                <a16:creationId xmlns:a16="http://schemas.microsoft.com/office/drawing/2014/main" id="{40D43759-5260-D0BA-0BF0-A6399173FB5D}"/>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37" tIns="45719" rIns="91437" bIns="45719"/>
          <a:lstStyle/>
          <a:p>
            <a:pPr eaLnBrk="1" hangingPunct="1"/>
            <a:endParaRPr lang="zh-TW" altLang="zh-TW"/>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48E2E2E6-29A1-5529-BEDF-49CE9361F5E9}"/>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92" tIns="46445" rIns="92892" bIns="46445" anchor="b"/>
          <a:lstStyle>
            <a:lvl1pPr defTabSz="930275"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30275"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E0FBDFDD-C45B-49D8-BA7B-068C30FC2B32}" type="slidenum">
              <a:rPr lang="en-US" altLang="zh-TW" sz="1200"/>
              <a:pPr algn="r" eaLnBrk="1" hangingPunct="1"/>
              <a:t>34</a:t>
            </a:fld>
            <a:endParaRPr lang="en-US" altLang="zh-TW" sz="1200"/>
          </a:p>
        </p:txBody>
      </p:sp>
      <p:sp>
        <p:nvSpPr>
          <p:cNvPr id="62467" name="Rectangle 2">
            <a:extLst>
              <a:ext uri="{FF2B5EF4-FFF2-40B4-BE49-F238E27FC236}">
                <a16:creationId xmlns:a16="http://schemas.microsoft.com/office/drawing/2014/main" id="{014BC69C-D0BE-E3D5-F976-864351CB9487}"/>
              </a:ext>
            </a:extLst>
          </p:cNvPr>
          <p:cNvSpPr>
            <a:spLocks noGrp="1" noRot="1" noChangeAspect="1" noChangeArrowheads="1" noTextEdit="1"/>
          </p:cNvSpPr>
          <p:nvPr>
            <p:ph type="sldImg"/>
          </p:nvPr>
        </p:nvSpPr>
        <p:spPr>
          <a:xfrm>
            <a:off x="919163" y="744538"/>
            <a:ext cx="4960937" cy="3721100"/>
          </a:xfrm>
          <a:solidFill>
            <a:srgbClr val="FFFFFF"/>
          </a:solidFill>
          <a:ln/>
        </p:spPr>
      </p:sp>
      <p:sp>
        <p:nvSpPr>
          <p:cNvPr id="62468" name="Rectangle 3">
            <a:extLst>
              <a:ext uri="{FF2B5EF4-FFF2-40B4-BE49-F238E27FC236}">
                <a16:creationId xmlns:a16="http://schemas.microsoft.com/office/drawing/2014/main" id="{274A02D2-D502-7B91-D5A1-F8ED7D1A8467}"/>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37" tIns="45719" rIns="91437" bIns="45719"/>
          <a:lstStyle/>
          <a:p>
            <a:pPr eaLnBrk="1" hangingPunct="1"/>
            <a:endParaRPr lang="zh-TW" altLang="zh-TW"/>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34A8F43C-ED68-2A9F-929A-2EA2CB3D450F}"/>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92" tIns="46445" rIns="92892" bIns="46445" anchor="b"/>
          <a:lstStyle>
            <a:lvl1pPr defTabSz="930275"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30275"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990A3B2D-259E-4E71-9DD1-B0D72A29A38C}" type="slidenum">
              <a:rPr lang="en-US" altLang="zh-TW" sz="1200"/>
              <a:pPr algn="r" eaLnBrk="1" hangingPunct="1"/>
              <a:t>35</a:t>
            </a:fld>
            <a:endParaRPr lang="en-US" altLang="zh-TW" sz="1200"/>
          </a:p>
        </p:txBody>
      </p:sp>
      <p:sp>
        <p:nvSpPr>
          <p:cNvPr id="63491" name="Rectangle 2">
            <a:extLst>
              <a:ext uri="{FF2B5EF4-FFF2-40B4-BE49-F238E27FC236}">
                <a16:creationId xmlns:a16="http://schemas.microsoft.com/office/drawing/2014/main" id="{AB721A7B-A568-1D45-C008-8D30337904D6}"/>
              </a:ext>
            </a:extLst>
          </p:cNvPr>
          <p:cNvSpPr>
            <a:spLocks noGrp="1" noRot="1" noChangeAspect="1" noChangeArrowheads="1" noTextEdit="1"/>
          </p:cNvSpPr>
          <p:nvPr>
            <p:ph type="sldImg"/>
          </p:nvPr>
        </p:nvSpPr>
        <p:spPr>
          <a:xfrm>
            <a:off x="919163" y="744538"/>
            <a:ext cx="4960937" cy="3721100"/>
          </a:xfrm>
          <a:solidFill>
            <a:srgbClr val="FFFFFF"/>
          </a:solidFill>
          <a:ln/>
        </p:spPr>
      </p:sp>
      <p:sp>
        <p:nvSpPr>
          <p:cNvPr id="63492" name="Rectangle 3">
            <a:extLst>
              <a:ext uri="{FF2B5EF4-FFF2-40B4-BE49-F238E27FC236}">
                <a16:creationId xmlns:a16="http://schemas.microsoft.com/office/drawing/2014/main" id="{614B4779-D876-5582-D718-065F51E285BE}"/>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37" tIns="45719" rIns="91437" bIns="45719"/>
          <a:lstStyle/>
          <a:p>
            <a:pPr eaLnBrk="1" hangingPunct="1"/>
            <a:endParaRPr lang="zh-TW" altLang="zh-TW"/>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679228BB-50BE-3925-926C-551B4A7625ED}"/>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0F58F514-65AA-4332-96F8-3773D9E3B21D}" type="slidenum">
              <a:rPr lang="en-US" altLang="zh-TW" sz="1200"/>
              <a:pPr algn="r" eaLnBrk="1" hangingPunct="1"/>
              <a:t>36</a:t>
            </a:fld>
            <a:endParaRPr lang="en-US" altLang="zh-TW" sz="1200"/>
          </a:p>
        </p:txBody>
      </p:sp>
      <p:sp>
        <p:nvSpPr>
          <p:cNvPr id="64515" name="Rectangle 2">
            <a:extLst>
              <a:ext uri="{FF2B5EF4-FFF2-40B4-BE49-F238E27FC236}">
                <a16:creationId xmlns:a16="http://schemas.microsoft.com/office/drawing/2014/main" id="{98817827-FA1C-7F87-C406-CD650AE6BFB4}"/>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64516" name="Rectangle 3">
            <a:extLst>
              <a:ext uri="{FF2B5EF4-FFF2-40B4-BE49-F238E27FC236}">
                <a16:creationId xmlns:a16="http://schemas.microsoft.com/office/drawing/2014/main" id="{63293285-FD6A-EDA4-4D54-47CF89E8FF63}"/>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56B98CEE-F78D-6032-4B3E-E2649CD6F3D6}"/>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92" tIns="46445" rIns="92892" bIns="46445" anchor="b"/>
          <a:lstStyle>
            <a:lvl1pPr defTabSz="930275"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30275"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30275"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3027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8A05CC2D-3836-482F-B579-BB508E8BAABC}" type="slidenum">
              <a:rPr lang="en-US" altLang="zh-TW" sz="1200"/>
              <a:pPr algn="r" eaLnBrk="1" hangingPunct="1"/>
              <a:t>37</a:t>
            </a:fld>
            <a:endParaRPr lang="en-US" altLang="zh-TW" sz="1200"/>
          </a:p>
        </p:txBody>
      </p:sp>
      <p:sp>
        <p:nvSpPr>
          <p:cNvPr id="65539" name="Rectangle 2">
            <a:extLst>
              <a:ext uri="{FF2B5EF4-FFF2-40B4-BE49-F238E27FC236}">
                <a16:creationId xmlns:a16="http://schemas.microsoft.com/office/drawing/2014/main" id="{52B3C0AD-8257-34AB-33A6-27541ACBA561}"/>
              </a:ext>
            </a:extLst>
          </p:cNvPr>
          <p:cNvSpPr>
            <a:spLocks noGrp="1" noRot="1" noChangeAspect="1" noChangeArrowheads="1" noTextEdit="1"/>
          </p:cNvSpPr>
          <p:nvPr>
            <p:ph type="sldImg"/>
          </p:nvPr>
        </p:nvSpPr>
        <p:spPr>
          <a:xfrm>
            <a:off x="919163" y="744538"/>
            <a:ext cx="4960937" cy="3721100"/>
          </a:xfrm>
          <a:solidFill>
            <a:srgbClr val="FFFFFF"/>
          </a:solidFill>
          <a:ln/>
        </p:spPr>
      </p:sp>
      <p:sp>
        <p:nvSpPr>
          <p:cNvPr id="65540" name="Rectangle 3">
            <a:extLst>
              <a:ext uri="{FF2B5EF4-FFF2-40B4-BE49-F238E27FC236}">
                <a16:creationId xmlns:a16="http://schemas.microsoft.com/office/drawing/2014/main" id="{8F3D9106-9154-641F-9BCB-34BAF123CB6B}"/>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37" tIns="45719" rIns="91437" bIns="45719"/>
          <a:lstStyle/>
          <a:p>
            <a:pPr eaLnBrk="1" hangingPunct="1"/>
            <a:endParaRPr lang="zh-TW" altLang="zh-TW"/>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7A3E9D2B-BDE4-366E-D929-39A234C66792}"/>
              </a:ext>
            </a:extLst>
          </p:cNvPr>
          <p:cNvSpPr txBox="1">
            <a:spLocks noGrp="1" noChangeArrowheads="1"/>
          </p:cNvSpPr>
          <p:nvPr/>
        </p:nvSpPr>
        <p:spPr bwMode="auto">
          <a:xfrm>
            <a:off x="3852863" y="9429750"/>
            <a:ext cx="294481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83" tIns="46441" rIns="92883" bIns="46441" anchor="b"/>
          <a:lstStyle>
            <a:lvl1pPr defTabSz="928688"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8688"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8688"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8688"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08C9DD02-E598-4325-8EAA-E6C21C7E1030}" type="slidenum">
              <a:rPr lang="en-US" altLang="zh-TW" sz="1200"/>
              <a:pPr algn="r" eaLnBrk="1" hangingPunct="1"/>
              <a:t>38</a:t>
            </a:fld>
            <a:endParaRPr lang="en-US" altLang="zh-TW" sz="1200"/>
          </a:p>
        </p:txBody>
      </p:sp>
      <p:sp>
        <p:nvSpPr>
          <p:cNvPr id="66563" name="Rectangle 2">
            <a:extLst>
              <a:ext uri="{FF2B5EF4-FFF2-40B4-BE49-F238E27FC236}">
                <a16:creationId xmlns:a16="http://schemas.microsoft.com/office/drawing/2014/main" id="{1525FE8E-4815-CD32-D544-D4279BC64ECA}"/>
              </a:ext>
            </a:extLst>
          </p:cNvPr>
          <p:cNvSpPr>
            <a:spLocks noGrp="1" noRot="1" noChangeAspect="1" noChangeArrowheads="1" noTextEdit="1"/>
          </p:cNvSpPr>
          <p:nvPr>
            <p:ph type="sldImg"/>
          </p:nvPr>
        </p:nvSpPr>
        <p:spPr>
          <a:xfrm>
            <a:off x="920750" y="744538"/>
            <a:ext cx="4960938" cy="3721100"/>
          </a:xfrm>
          <a:solidFill>
            <a:srgbClr val="FFFFFF"/>
          </a:solidFill>
          <a:ln/>
        </p:spPr>
      </p:sp>
      <p:sp>
        <p:nvSpPr>
          <p:cNvPr id="66564" name="Rectangle 3">
            <a:extLst>
              <a:ext uri="{FF2B5EF4-FFF2-40B4-BE49-F238E27FC236}">
                <a16:creationId xmlns:a16="http://schemas.microsoft.com/office/drawing/2014/main" id="{00C2285E-7D20-92E1-BAA9-B52C4F26D649}"/>
              </a:ext>
            </a:extLst>
          </p:cNvPr>
          <p:cNvSpPr>
            <a:spLocks noGrp="1" noChangeArrowheads="1"/>
          </p:cNvSpPr>
          <p:nvPr>
            <p:ph type="body" idx="1"/>
          </p:nvPr>
        </p:nvSpPr>
        <p:spPr>
          <a:xfrm>
            <a:off x="908050" y="4714875"/>
            <a:ext cx="4981575" cy="4467225"/>
          </a:xfrm>
          <a:solidFill>
            <a:srgbClr val="FFFFFF"/>
          </a:solidFill>
          <a:ln>
            <a:solidFill>
              <a:srgbClr val="000000"/>
            </a:solidFill>
          </a:ln>
        </p:spPr>
        <p:txBody>
          <a:bodyPr lIns="91428" tIns="45714" rIns="91428" bIns="45714"/>
          <a:lstStyle/>
          <a:p>
            <a:pPr eaLnBrk="1" hangingPunct="1"/>
            <a:endParaRPr lang="zh-TW" altLang="zh-TW"/>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BD70EA7B-2EF2-D770-AB36-03BA45970D36}"/>
              </a:ext>
            </a:extLst>
          </p:cNvPr>
          <p:cNvSpPr txBox="1">
            <a:spLocks noGrp="1" noChangeArrowheads="1"/>
          </p:cNvSpPr>
          <p:nvPr/>
        </p:nvSpPr>
        <p:spPr bwMode="auto">
          <a:xfrm>
            <a:off x="3852863" y="9428163"/>
            <a:ext cx="2944812"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23" tIns="45759" rIns="91523" bIns="45759" anchor="b"/>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00C0014E-EE58-4C26-B0F5-9702AB91951C}" type="slidenum">
              <a:rPr lang="en-US" altLang="zh-TW" sz="1200"/>
              <a:pPr algn="r" eaLnBrk="1" hangingPunct="1"/>
              <a:t>39</a:t>
            </a:fld>
            <a:endParaRPr lang="en-US" altLang="zh-TW" sz="1200"/>
          </a:p>
        </p:txBody>
      </p:sp>
      <p:sp>
        <p:nvSpPr>
          <p:cNvPr id="67587" name="Rectangle 2">
            <a:extLst>
              <a:ext uri="{FF2B5EF4-FFF2-40B4-BE49-F238E27FC236}">
                <a16:creationId xmlns:a16="http://schemas.microsoft.com/office/drawing/2014/main" id="{958C3431-DE57-1A0A-1A48-47199BFB71DF}"/>
              </a:ext>
            </a:extLst>
          </p:cNvPr>
          <p:cNvSpPr>
            <a:spLocks noGrp="1" noRot="1" noChangeAspect="1" noChangeArrowheads="1" noTextEdit="1"/>
          </p:cNvSpPr>
          <p:nvPr>
            <p:ph type="sldImg"/>
          </p:nvPr>
        </p:nvSpPr>
        <p:spPr>
          <a:xfrm>
            <a:off x="898525" y="733425"/>
            <a:ext cx="5014913" cy="3760788"/>
          </a:xfrm>
          <a:solidFill>
            <a:srgbClr val="FFFFFF"/>
          </a:solidFill>
          <a:ln/>
        </p:spPr>
      </p:sp>
      <p:sp>
        <p:nvSpPr>
          <p:cNvPr id="67588" name="Rectangle 3">
            <a:extLst>
              <a:ext uri="{FF2B5EF4-FFF2-40B4-BE49-F238E27FC236}">
                <a16:creationId xmlns:a16="http://schemas.microsoft.com/office/drawing/2014/main" id="{1B4A9576-5E7D-A98E-8CBA-C100FBD78A62}"/>
              </a:ext>
            </a:extLst>
          </p:cNvPr>
          <p:cNvSpPr>
            <a:spLocks noGrp="1" noChangeArrowheads="1"/>
          </p:cNvSpPr>
          <p:nvPr>
            <p:ph type="body" idx="1"/>
          </p:nvPr>
        </p:nvSpPr>
        <p:spPr>
          <a:xfrm>
            <a:off x="908050" y="4730750"/>
            <a:ext cx="4981575" cy="4465638"/>
          </a:xfrm>
          <a:solidFill>
            <a:srgbClr val="FFFFFF"/>
          </a:solidFill>
          <a:ln>
            <a:solidFill>
              <a:srgbClr val="000000"/>
            </a:solidFill>
          </a:ln>
        </p:spPr>
        <p:txBody>
          <a:bodyPr lIns="92206" tIns="46103" rIns="92206" bIns="46103"/>
          <a:lstStyle/>
          <a:p>
            <a:pPr eaLnBrk="1" hangingPunct="1"/>
            <a:endParaRPr lang="zh-TW" altLang="zh-TW"/>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投影片圖像版面配置區 1">
            <a:extLst>
              <a:ext uri="{FF2B5EF4-FFF2-40B4-BE49-F238E27FC236}">
                <a16:creationId xmlns:a16="http://schemas.microsoft.com/office/drawing/2014/main" id="{EC037E50-5AE7-BD9D-6B20-9B777BB278D1}"/>
              </a:ext>
            </a:extLst>
          </p:cNvPr>
          <p:cNvSpPr>
            <a:spLocks noGrp="1" noRot="1" noChangeAspect="1" noTextEdit="1"/>
          </p:cNvSpPr>
          <p:nvPr>
            <p:ph type="sldImg"/>
          </p:nvPr>
        </p:nvSpPr>
        <p:spPr>
          <a:xfrm>
            <a:off x="919163" y="744538"/>
            <a:ext cx="4960937" cy="3721100"/>
          </a:xfrm>
          <a:ln/>
        </p:spPr>
      </p:sp>
      <p:sp>
        <p:nvSpPr>
          <p:cNvPr id="68611" name="備忘稿版面配置區 2">
            <a:extLst>
              <a:ext uri="{FF2B5EF4-FFF2-40B4-BE49-F238E27FC236}">
                <a16:creationId xmlns:a16="http://schemas.microsoft.com/office/drawing/2014/main" id="{9F094FA0-343D-DE0B-687F-CF62D976EBCD}"/>
              </a:ext>
            </a:extLst>
          </p:cNvPr>
          <p:cNvSpPr>
            <a:spLocks noGrp="1"/>
          </p:cNvSpPr>
          <p:nvPr>
            <p:ph type="body" idx="1"/>
          </p:nvPr>
        </p:nvSpPr>
        <p:spPr>
          <a:xfrm>
            <a:off x="904875" y="4714875"/>
            <a:ext cx="498792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23" tIns="45759" rIns="91523" bIns="45759"/>
          <a:lstStyle/>
          <a:p>
            <a:endParaRPr lang="zh-TW" altLang="en-US"/>
          </a:p>
        </p:txBody>
      </p:sp>
      <p:sp>
        <p:nvSpPr>
          <p:cNvPr id="68612" name="投影片編號版面配置區 3">
            <a:extLst>
              <a:ext uri="{FF2B5EF4-FFF2-40B4-BE49-F238E27FC236}">
                <a16:creationId xmlns:a16="http://schemas.microsoft.com/office/drawing/2014/main" id="{2D674F4C-1FB0-8DDA-4B68-5A38DBE16DAF}"/>
              </a:ext>
            </a:extLst>
          </p:cNvPr>
          <p:cNvSpPr txBox="1">
            <a:spLocks noGrp="1"/>
          </p:cNvSpPr>
          <p:nvPr/>
        </p:nvSpPr>
        <p:spPr bwMode="auto">
          <a:xfrm>
            <a:off x="3852863" y="9428163"/>
            <a:ext cx="2944812"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23" tIns="45759" rIns="91523" bIns="45759" anchor="b"/>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r" eaLnBrk="1" hangingPunct="1"/>
            <a:fld id="{EB1F840D-9FA5-4458-8711-E3BAD739D855}" type="slidenum">
              <a:rPr lang="en-US" altLang="zh-TW" sz="1200"/>
              <a:pPr algn="r" eaLnBrk="1" hangingPunct="1"/>
              <a:t>43</a:t>
            </a:fld>
            <a:endParaRPr lang="en-US" altLang="zh-TW" sz="120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7D2BCEB-5192-5B6B-9BB2-31DD7A08F5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6858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3" name="Group 3">
            <a:extLst>
              <a:ext uri="{FF2B5EF4-FFF2-40B4-BE49-F238E27FC236}">
                <a16:creationId xmlns:a16="http://schemas.microsoft.com/office/drawing/2014/main" id="{F015DD53-000B-895F-3721-7F556B832B1A}"/>
              </a:ext>
            </a:extLst>
          </p:cNvPr>
          <p:cNvGrpSpPr>
            <a:grpSpLocks/>
          </p:cNvGrpSpPr>
          <p:nvPr/>
        </p:nvGrpSpPr>
        <p:grpSpPr bwMode="auto">
          <a:xfrm>
            <a:off x="609600" y="1447800"/>
            <a:ext cx="7848600" cy="76200"/>
            <a:chOff x="1696" y="320"/>
            <a:chExt cx="3920" cy="45"/>
          </a:xfrm>
        </p:grpSpPr>
        <p:sp>
          <p:nvSpPr>
            <p:cNvPr id="4" name="Line 4">
              <a:extLst>
                <a:ext uri="{FF2B5EF4-FFF2-40B4-BE49-F238E27FC236}">
                  <a16:creationId xmlns:a16="http://schemas.microsoft.com/office/drawing/2014/main" id="{03AF9940-5980-7B1F-856F-778504CB8E30}"/>
                </a:ext>
              </a:extLst>
            </p:cNvPr>
            <p:cNvSpPr>
              <a:spLocks noChangeShapeType="1"/>
            </p:cNvSpPr>
            <p:nvPr/>
          </p:nvSpPr>
          <p:spPr bwMode="auto">
            <a:xfrm>
              <a:off x="1696" y="320"/>
              <a:ext cx="3884" cy="0"/>
            </a:xfrm>
            <a:prstGeom prst="line">
              <a:avLst/>
            </a:prstGeom>
            <a:noFill/>
            <a:ln w="12700">
              <a:solidFill>
                <a:srgbClr val="00DFCA"/>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zh-TW" altLang="en-US"/>
            </a:p>
          </p:txBody>
        </p:sp>
        <p:sp>
          <p:nvSpPr>
            <p:cNvPr id="5" name="Line 5">
              <a:extLst>
                <a:ext uri="{FF2B5EF4-FFF2-40B4-BE49-F238E27FC236}">
                  <a16:creationId xmlns:a16="http://schemas.microsoft.com/office/drawing/2014/main" id="{DCE825F5-97FF-EA86-7D19-DE464C737853}"/>
                </a:ext>
              </a:extLst>
            </p:cNvPr>
            <p:cNvSpPr>
              <a:spLocks noChangeShapeType="1"/>
            </p:cNvSpPr>
            <p:nvPr/>
          </p:nvSpPr>
          <p:spPr bwMode="auto">
            <a:xfrm>
              <a:off x="1696" y="365"/>
              <a:ext cx="3920" cy="0"/>
            </a:xfrm>
            <a:prstGeom prst="line">
              <a:avLst/>
            </a:prstGeom>
            <a:noFill/>
            <a:ln w="50800">
              <a:solidFill>
                <a:srgbClr val="00FF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zh-TW" altLang="en-US"/>
            </a:p>
          </p:txBody>
        </p:sp>
      </p:grpSp>
      <p:sp>
        <p:nvSpPr>
          <p:cNvPr id="6" name="Line 10">
            <a:extLst>
              <a:ext uri="{FF2B5EF4-FFF2-40B4-BE49-F238E27FC236}">
                <a16:creationId xmlns:a16="http://schemas.microsoft.com/office/drawing/2014/main" id="{6238E0A2-D81E-EDE8-7F6A-7D880A486D0E}"/>
              </a:ext>
            </a:extLst>
          </p:cNvPr>
          <p:cNvSpPr>
            <a:spLocks noChangeShapeType="1"/>
          </p:cNvSpPr>
          <p:nvPr/>
        </p:nvSpPr>
        <p:spPr bwMode="auto">
          <a:xfrm>
            <a:off x="685800" y="6172200"/>
            <a:ext cx="7772400" cy="0"/>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 name="Rectangle 11">
            <a:extLst>
              <a:ext uri="{FF2B5EF4-FFF2-40B4-BE49-F238E27FC236}">
                <a16:creationId xmlns:a16="http://schemas.microsoft.com/office/drawing/2014/main" id="{226F7A9C-9D38-0BD1-AADE-9D8C475D4860}"/>
              </a:ext>
            </a:extLst>
          </p:cNvPr>
          <p:cNvSpPr>
            <a:spLocks noChangeArrowheads="1"/>
          </p:cNvSpPr>
          <p:nvPr/>
        </p:nvSpPr>
        <p:spPr bwMode="auto">
          <a:xfrm>
            <a:off x="5511800" y="6219825"/>
            <a:ext cx="28257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sz="1600">
                <a:solidFill>
                  <a:srgbClr val="008000"/>
                </a:solidFill>
                <a:latin typeface="全真楷書"/>
                <a:ea typeface="全真楷書"/>
                <a:cs typeface="全真楷書"/>
              </a:rPr>
              <a:t>行政院衛生署中央健康保險局</a:t>
            </a:r>
          </a:p>
        </p:txBody>
      </p:sp>
      <p:sp>
        <p:nvSpPr>
          <p:cNvPr id="8" name="Rectangle 9">
            <a:extLst>
              <a:ext uri="{FF2B5EF4-FFF2-40B4-BE49-F238E27FC236}">
                <a16:creationId xmlns:a16="http://schemas.microsoft.com/office/drawing/2014/main" id="{F03CA497-D020-F482-43F3-FAD46585145F}"/>
              </a:ext>
            </a:extLst>
          </p:cNvPr>
          <p:cNvSpPr txBox="1">
            <a:spLocks noChangeArrowheads="1"/>
          </p:cNvSpPr>
          <p:nvPr userDrawn="1"/>
        </p:nvSpPr>
        <p:spPr bwMode="auto">
          <a:xfrm>
            <a:off x="8286750" y="6215063"/>
            <a:ext cx="857250" cy="385762"/>
          </a:xfrm>
          <a:prstGeom prst="rect">
            <a:avLst/>
          </a:prstGeom>
          <a:noFill/>
          <a:ln w="9525">
            <a:noFill/>
            <a:miter lim="800000"/>
            <a:headEnd/>
            <a:tailEnd/>
          </a:ln>
          <a:effectLst/>
        </p:spPr>
        <p:txBody>
          <a:bodyPr/>
          <a:lstStyle>
            <a:lvl1pPr>
              <a:defRPr smtClean="0"/>
            </a:lvl1pPr>
          </a:lstStyle>
          <a:p>
            <a:pPr algn="ctr">
              <a:defRPr/>
            </a:pPr>
            <a:endParaRPr kumimoji="0" lang="zh-TW" altLang="en-US" sz="1400"/>
          </a:p>
        </p:txBody>
      </p:sp>
      <p:sp>
        <p:nvSpPr>
          <p:cNvPr id="227334" name="Rectangle 6"/>
          <p:cNvSpPr>
            <a:spLocks noGrp="1" noChangeArrowheads="1"/>
          </p:cNvSpPr>
          <p:nvPr>
            <p:ph type="ctrTitle"/>
          </p:nvPr>
        </p:nvSpPr>
        <p:spPr>
          <a:xfrm>
            <a:off x="685800" y="2286000"/>
            <a:ext cx="7772400" cy="1143000"/>
          </a:xfrm>
        </p:spPr>
        <p:txBody>
          <a:bodyPr/>
          <a:lstStyle>
            <a:lvl1pPr>
              <a:defRPr/>
            </a:lvl1pPr>
          </a:lstStyle>
          <a:p>
            <a:r>
              <a:rPr lang="zh-TW" altLang="en-US"/>
              <a:t>按一下以編輯母片標題樣式</a:t>
            </a:r>
          </a:p>
        </p:txBody>
      </p:sp>
      <p:sp>
        <p:nvSpPr>
          <p:cNvPr id="227335" name="Rectangle 7"/>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zh-TW" altLang="en-US" dirty="0"/>
              <a:t>按一下以編輯母片副標題樣式</a:t>
            </a:r>
          </a:p>
        </p:txBody>
      </p:sp>
      <p:sp>
        <p:nvSpPr>
          <p:cNvPr id="9" name="Rectangle 8">
            <a:extLst>
              <a:ext uri="{FF2B5EF4-FFF2-40B4-BE49-F238E27FC236}">
                <a16:creationId xmlns:a16="http://schemas.microsoft.com/office/drawing/2014/main" id="{C5F9DED8-0324-C3DD-E1BB-0E14E625C7DD}"/>
              </a:ext>
            </a:extLst>
          </p:cNvPr>
          <p:cNvSpPr>
            <a:spLocks noGrp="1" noChangeArrowheads="1"/>
          </p:cNvSpPr>
          <p:nvPr>
            <p:ph type="dt" sz="half" idx="10"/>
          </p:nvPr>
        </p:nvSpPr>
        <p:spPr/>
        <p:txBody>
          <a:bodyPr/>
          <a:lstStyle>
            <a:lvl1pPr>
              <a:defRPr smtClean="0"/>
            </a:lvl1pPr>
          </a:lstStyle>
          <a:p>
            <a:pPr>
              <a:defRPr/>
            </a:pPr>
            <a:fld id="{6BEF07E5-E37A-4D7C-99D6-D4802B3DC622}" type="datetime1">
              <a:rPr lang="zh-TW" altLang="en-US"/>
              <a:pPr>
                <a:defRPr/>
              </a:pPr>
              <a:t>2026/4/2</a:t>
            </a:fld>
            <a:endParaRPr lang="en-US" altLang="zh-TW"/>
          </a:p>
        </p:txBody>
      </p:sp>
      <p:sp>
        <p:nvSpPr>
          <p:cNvPr id="10" name="Rectangle 9">
            <a:extLst>
              <a:ext uri="{FF2B5EF4-FFF2-40B4-BE49-F238E27FC236}">
                <a16:creationId xmlns:a16="http://schemas.microsoft.com/office/drawing/2014/main" id="{8D067AD4-9A59-A8A8-5C76-36DB4D8628CA}"/>
              </a:ext>
            </a:extLst>
          </p:cNvPr>
          <p:cNvSpPr>
            <a:spLocks noGrp="1" noChangeArrowheads="1"/>
          </p:cNvSpPr>
          <p:nvPr>
            <p:ph type="ftr" sz="quarter" idx="11"/>
          </p:nvPr>
        </p:nvSpPr>
        <p:spPr>
          <a:xfrm>
            <a:off x="8339138" y="6286500"/>
            <a:ext cx="804862" cy="323850"/>
          </a:xfrm>
        </p:spPr>
        <p:txBody>
          <a:bodyPr/>
          <a:lstStyle>
            <a:lvl1pPr>
              <a:defRPr/>
            </a:lvl1pPr>
          </a:lstStyle>
          <a:p>
            <a:fld id="{73A5071C-71C8-4749-B0DB-909C0EAD8DE0}" type="slidenum">
              <a:rPr lang="zh-TW" altLang="en-US"/>
              <a:pPr/>
              <a:t>‹#›</a:t>
            </a:fld>
            <a:endParaRPr lang="zh-TW" altLang="en-US"/>
          </a:p>
        </p:txBody>
      </p:sp>
    </p:spTree>
    <p:extLst>
      <p:ext uri="{BB962C8B-B14F-4D97-AF65-F5344CB8AC3E}">
        <p14:creationId xmlns:p14="http://schemas.microsoft.com/office/powerpoint/2010/main" val="2974847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04B5F49F-06AC-2B65-9ED3-F3A0188BF939}"/>
              </a:ext>
            </a:extLst>
          </p:cNvPr>
          <p:cNvSpPr>
            <a:spLocks noGrp="1" noChangeArrowheads="1"/>
          </p:cNvSpPr>
          <p:nvPr>
            <p:ph type="dt" sz="half" idx="10"/>
          </p:nvPr>
        </p:nvSpPr>
        <p:spPr>
          <a:ln/>
        </p:spPr>
        <p:txBody>
          <a:bodyPr/>
          <a:lstStyle>
            <a:lvl1pPr>
              <a:defRPr/>
            </a:lvl1pPr>
          </a:lstStyle>
          <a:p>
            <a:pPr>
              <a:defRPr/>
            </a:pPr>
            <a:fld id="{C7507DD1-64C6-4506-A908-6A4262C3C0F4}"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F0F6AD23-7204-8A16-A9C8-F5C5A289D453}"/>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2367523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a:extLst>
              <a:ext uri="{FF2B5EF4-FFF2-40B4-BE49-F238E27FC236}">
                <a16:creationId xmlns:a16="http://schemas.microsoft.com/office/drawing/2014/main" id="{ED4951CC-FD12-A7FE-6970-FD2CC30D8B72}"/>
              </a:ext>
            </a:extLst>
          </p:cNvPr>
          <p:cNvSpPr>
            <a:spLocks noGrp="1" noChangeArrowheads="1"/>
          </p:cNvSpPr>
          <p:nvPr>
            <p:ph type="dt" sz="half" idx="10"/>
          </p:nvPr>
        </p:nvSpPr>
        <p:spPr>
          <a:ln/>
        </p:spPr>
        <p:txBody>
          <a:bodyPr/>
          <a:lstStyle>
            <a:lvl1pPr>
              <a:defRPr/>
            </a:lvl1pPr>
          </a:lstStyle>
          <a:p>
            <a:pPr>
              <a:defRPr/>
            </a:pPr>
            <a:fld id="{1585624D-E0BA-4B00-9CAF-9B8ABC14E3CC}"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9300AE6B-1895-7FB8-8978-A6E3E3A71022}"/>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432124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85800" y="1828800"/>
            <a:ext cx="38100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828800"/>
            <a:ext cx="38100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a:extLst>
              <a:ext uri="{FF2B5EF4-FFF2-40B4-BE49-F238E27FC236}">
                <a16:creationId xmlns:a16="http://schemas.microsoft.com/office/drawing/2014/main" id="{06FDC215-4314-B137-B056-06772644D8C7}"/>
              </a:ext>
            </a:extLst>
          </p:cNvPr>
          <p:cNvSpPr>
            <a:spLocks noGrp="1" noChangeArrowheads="1"/>
          </p:cNvSpPr>
          <p:nvPr>
            <p:ph type="dt" sz="half" idx="10"/>
          </p:nvPr>
        </p:nvSpPr>
        <p:spPr>
          <a:ln/>
        </p:spPr>
        <p:txBody>
          <a:bodyPr/>
          <a:lstStyle>
            <a:lvl1pPr>
              <a:defRPr/>
            </a:lvl1pPr>
          </a:lstStyle>
          <a:p>
            <a:pPr>
              <a:defRPr/>
            </a:pPr>
            <a:fld id="{3D0593D3-15FE-4451-930F-4BAD0168AC04}"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A0C282E4-468E-6084-A1F1-F83B2AAE2507}"/>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1378359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a:extLst>
              <a:ext uri="{FF2B5EF4-FFF2-40B4-BE49-F238E27FC236}">
                <a16:creationId xmlns:a16="http://schemas.microsoft.com/office/drawing/2014/main" id="{90F0D0B0-6D18-B303-B6A3-2F6C0803BE9B}"/>
              </a:ext>
            </a:extLst>
          </p:cNvPr>
          <p:cNvSpPr>
            <a:spLocks noGrp="1" noChangeArrowheads="1"/>
          </p:cNvSpPr>
          <p:nvPr>
            <p:ph type="dt" sz="half" idx="10"/>
          </p:nvPr>
        </p:nvSpPr>
        <p:spPr>
          <a:ln/>
        </p:spPr>
        <p:txBody>
          <a:bodyPr/>
          <a:lstStyle>
            <a:lvl1pPr>
              <a:defRPr/>
            </a:lvl1pPr>
          </a:lstStyle>
          <a:p>
            <a:pPr>
              <a:defRPr/>
            </a:pPr>
            <a:fld id="{CBF193A1-0DF5-4273-8454-332E48A6F3E0}" type="datetime1">
              <a:rPr lang="zh-TW" altLang="en-US"/>
              <a:pPr>
                <a:defRPr/>
              </a:pPr>
              <a:t>2026/4/2</a:t>
            </a:fld>
            <a:endParaRPr lang="en-US" altLang="zh-TW"/>
          </a:p>
        </p:txBody>
      </p:sp>
      <p:sp>
        <p:nvSpPr>
          <p:cNvPr id="8" name="Rectangle 5">
            <a:extLst>
              <a:ext uri="{FF2B5EF4-FFF2-40B4-BE49-F238E27FC236}">
                <a16:creationId xmlns:a16="http://schemas.microsoft.com/office/drawing/2014/main" id="{A3355A9F-76FD-D299-FDB1-7F7F61859D1C}"/>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1310287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a:extLst>
              <a:ext uri="{FF2B5EF4-FFF2-40B4-BE49-F238E27FC236}">
                <a16:creationId xmlns:a16="http://schemas.microsoft.com/office/drawing/2014/main" id="{1DD74119-1130-A6DE-1435-C33C90C1EEA9}"/>
              </a:ext>
            </a:extLst>
          </p:cNvPr>
          <p:cNvSpPr>
            <a:spLocks noGrp="1" noChangeArrowheads="1"/>
          </p:cNvSpPr>
          <p:nvPr>
            <p:ph type="dt" sz="half" idx="10"/>
          </p:nvPr>
        </p:nvSpPr>
        <p:spPr>
          <a:ln/>
        </p:spPr>
        <p:txBody>
          <a:bodyPr/>
          <a:lstStyle>
            <a:lvl1pPr>
              <a:defRPr/>
            </a:lvl1pPr>
          </a:lstStyle>
          <a:p>
            <a:pPr>
              <a:defRPr/>
            </a:pPr>
            <a:fld id="{EEE370CB-3194-49FA-9B66-4E133DAB85FE}" type="datetime1">
              <a:rPr lang="zh-TW" altLang="en-US"/>
              <a:pPr>
                <a:defRPr/>
              </a:pPr>
              <a:t>2026/4/2</a:t>
            </a:fld>
            <a:endParaRPr lang="en-US" altLang="zh-TW"/>
          </a:p>
        </p:txBody>
      </p:sp>
      <p:sp>
        <p:nvSpPr>
          <p:cNvPr id="4" name="Rectangle 5">
            <a:extLst>
              <a:ext uri="{FF2B5EF4-FFF2-40B4-BE49-F238E27FC236}">
                <a16:creationId xmlns:a16="http://schemas.microsoft.com/office/drawing/2014/main" id="{8928F939-7447-42A3-F6F9-0255277A2F80}"/>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2912732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7AC0407-034E-1C5C-05EA-9C85B4F85DBF}"/>
              </a:ext>
            </a:extLst>
          </p:cNvPr>
          <p:cNvSpPr>
            <a:spLocks noGrp="1" noChangeArrowheads="1"/>
          </p:cNvSpPr>
          <p:nvPr>
            <p:ph type="dt" sz="half" idx="10"/>
          </p:nvPr>
        </p:nvSpPr>
        <p:spPr>
          <a:ln/>
        </p:spPr>
        <p:txBody>
          <a:bodyPr/>
          <a:lstStyle>
            <a:lvl1pPr>
              <a:defRPr/>
            </a:lvl1pPr>
          </a:lstStyle>
          <a:p>
            <a:pPr>
              <a:defRPr/>
            </a:pPr>
            <a:fld id="{3ECC6B62-124C-459C-B30C-2ED3458F9908}" type="datetime1">
              <a:rPr lang="zh-TW" altLang="en-US"/>
              <a:pPr>
                <a:defRPr/>
              </a:pPr>
              <a:t>2026/4/2</a:t>
            </a:fld>
            <a:endParaRPr lang="en-US" altLang="zh-TW"/>
          </a:p>
        </p:txBody>
      </p:sp>
      <p:sp>
        <p:nvSpPr>
          <p:cNvPr id="3" name="Rectangle 5">
            <a:extLst>
              <a:ext uri="{FF2B5EF4-FFF2-40B4-BE49-F238E27FC236}">
                <a16:creationId xmlns:a16="http://schemas.microsoft.com/office/drawing/2014/main" id="{7346AC2F-2188-A75F-F476-3A1BFA7777A9}"/>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849384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a:extLst>
              <a:ext uri="{FF2B5EF4-FFF2-40B4-BE49-F238E27FC236}">
                <a16:creationId xmlns:a16="http://schemas.microsoft.com/office/drawing/2014/main" id="{4C9C8987-F990-F0DE-F19B-3CA8D13962D4}"/>
              </a:ext>
            </a:extLst>
          </p:cNvPr>
          <p:cNvSpPr>
            <a:spLocks noGrp="1" noChangeArrowheads="1"/>
          </p:cNvSpPr>
          <p:nvPr>
            <p:ph type="dt" sz="half" idx="10"/>
          </p:nvPr>
        </p:nvSpPr>
        <p:spPr>
          <a:ln/>
        </p:spPr>
        <p:txBody>
          <a:bodyPr/>
          <a:lstStyle>
            <a:lvl1pPr>
              <a:defRPr/>
            </a:lvl1pPr>
          </a:lstStyle>
          <a:p>
            <a:pPr>
              <a:defRPr/>
            </a:pPr>
            <a:fld id="{6F445BE5-2A4B-404C-BF1A-B79360A8B23A}"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9F518ACC-C541-8C4B-8E80-1CC1981FE868}"/>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684002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a:extLst>
              <a:ext uri="{FF2B5EF4-FFF2-40B4-BE49-F238E27FC236}">
                <a16:creationId xmlns:a16="http://schemas.microsoft.com/office/drawing/2014/main" id="{4F6F8EA6-1F1E-7546-FE08-40C66B01FBBC}"/>
              </a:ext>
            </a:extLst>
          </p:cNvPr>
          <p:cNvSpPr>
            <a:spLocks noGrp="1" noChangeArrowheads="1"/>
          </p:cNvSpPr>
          <p:nvPr>
            <p:ph type="dt" sz="half" idx="10"/>
          </p:nvPr>
        </p:nvSpPr>
        <p:spPr>
          <a:ln/>
        </p:spPr>
        <p:txBody>
          <a:bodyPr/>
          <a:lstStyle>
            <a:lvl1pPr>
              <a:defRPr/>
            </a:lvl1pPr>
          </a:lstStyle>
          <a:p>
            <a:pPr>
              <a:defRPr/>
            </a:pPr>
            <a:fld id="{611B9405-FFEB-47A5-A9B7-B64C9ABE9198}"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96C038D1-752D-1089-B3CE-1AA0045606FF}"/>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574601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057CCBAB-2D21-B0BF-BFE2-FDD41B8784BA}"/>
              </a:ext>
            </a:extLst>
          </p:cNvPr>
          <p:cNvSpPr>
            <a:spLocks noGrp="1" noChangeArrowheads="1"/>
          </p:cNvSpPr>
          <p:nvPr>
            <p:ph type="dt" sz="half" idx="10"/>
          </p:nvPr>
        </p:nvSpPr>
        <p:spPr>
          <a:ln/>
        </p:spPr>
        <p:txBody>
          <a:bodyPr/>
          <a:lstStyle>
            <a:lvl1pPr>
              <a:defRPr/>
            </a:lvl1pPr>
          </a:lstStyle>
          <a:p>
            <a:pPr>
              <a:defRPr/>
            </a:pPr>
            <a:fld id="{24CC4A37-641E-4AD2-AE09-95586A00AEC3}"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1549D1C2-FD65-F580-97A0-EE6EE79CAF92}"/>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4070241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0"/>
            <a:ext cx="1943100" cy="609600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85800" y="0"/>
            <a:ext cx="5676900" cy="609600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D939818A-9C47-2630-64DF-479AFDC15275}"/>
              </a:ext>
            </a:extLst>
          </p:cNvPr>
          <p:cNvSpPr>
            <a:spLocks noGrp="1" noChangeArrowheads="1"/>
          </p:cNvSpPr>
          <p:nvPr>
            <p:ph type="dt" sz="half" idx="10"/>
          </p:nvPr>
        </p:nvSpPr>
        <p:spPr>
          <a:ln/>
        </p:spPr>
        <p:txBody>
          <a:bodyPr/>
          <a:lstStyle>
            <a:lvl1pPr>
              <a:defRPr/>
            </a:lvl1pPr>
          </a:lstStyle>
          <a:p>
            <a:pPr>
              <a:defRPr/>
            </a:pPr>
            <a:fld id="{0E4B84E0-7101-4536-9BA1-A77F6FEDF084}"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08C64BFA-5027-F646-3D1C-5D93C204551E}"/>
              </a:ext>
            </a:extLst>
          </p:cNvPr>
          <p:cNvSpPr>
            <a:spLocks noGrp="1" noChangeArrowheads="1"/>
          </p:cNvSpPr>
          <p:nvPr>
            <p:ph type="ftr" sz="quarter" idx="11"/>
          </p:nvPr>
        </p:nvSpPr>
        <p:spPr>
          <a:ln/>
        </p:spPr>
        <p:txBody>
          <a:bodyPr/>
          <a:lstStyle>
            <a:lvl1pPr>
              <a:defRPr/>
            </a:lvl1pPr>
          </a:lstStyle>
          <a:p>
            <a:pPr>
              <a:defRPr/>
            </a:pPr>
            <a:r>
              <a:rPr lang="en-US" altLang="zh-TW"/>
              <a:t>1</a:t>
            </a:r>
            <a:endParaRPr lang="zh-TW" altLang="en-US"/>
          </a:p>
        </p:txBody>
      </p:sp>
    </p:spTree>
    <p:extLst>
      <p:ext uri="{BB962C8B-B14F-4D97-AF65-F5344CB8AC3E}">
        <p14:creationId xmlns:p14="http://schemas.microsoft.com/office/powerpoint/2010/main" val="1390577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8">
            <a:extLst>
              <a:ext uri="{FF2B5EF4-FFF2-40B4-BE49-F238E27FC236}">
                <a16:creationId xmlns:a16="http://schemas.microsoft.com/office/drawing/2014/main" id="{D5DADDAE-EBB1-63A2-54EB-E6B3FC49BB0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09600" y="6858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1027" name="Group 9">
            <a:extLst>
              <a:ext uri="{FF2B5EF4-FFF2-40B4-BE49-F238E27FC236}">
                <a16:creationId xmlns:a16="http://schemas.microsoft.com/office/drawing/2014/main" id="{95219EC6-66FE-260E-5620-BD4AAF6E3258}"/>
              </a:ext>
            </a:extLst>
          </p:cNvPr>
          <p:cNvGrpSpPr>
            <a:grpSpLocks/>
          </p:cNvGrpSpPr>
          <p:nvPr/>
        </p:nvGrpSpPr>
        <p:grpSpPr bwMode="auto">
          <a:xfrm>
            <a:off x="609600" y="1447800"/>
            <a:ext cx="7848600" cy="76200"/>
            <a:chOff x="1696" y="320"/>
            <a:chExt cx="3920" cy="45"/>
          </a:xfrm>
        </p:grpSpPr>
        <p:sp>
          <p:nvSpPr>
            <p:cNvPr id="1034" name="Line 10">
              <a:extLst>
                <a:ext uri="{FF2B5EF4-FFF2-40B4-BE49-F238E27FC236}">
                  <a16:creationId xmlns:a16="http://schemas.microsoft.com/office/drawing/2014/main" id="{24B90AC3-81B5-EC34-ECCE-43113D257CCE}"/>
                </a:ext>
              </a:extLst>
            </p:cNvPr>
            <p:cNvSpPr>
              <a:spLocks noChangeShapeType="1"/>
            </p:cNvSpPr>
            <p:nvPr/>
          </p:nvSpPr>
          <p:spPr bwMode="auto">
            <a:xfrm>
              <a:off x="1696" y="320"/>
              <a:ext cx="3884" cy="0"/>
            </a:xfrm>
            <a:prstGeom prst="line">
              <a:avLst/>
            </a:prstGeom>
            <a:noFill/>
            <a:ln w="12700">
              <a:solidFill>
                <a:srgbClr val="00DFCA"/>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zh-TW" altLang="en-US"/>
            </a:p>
          </p:txBody>
        </p:sp>
        <p:sp>
          <p:nvSpPr>
            <p:cNvPr id="1035" name="Line 11">
              <a:extLst>
                <a:ext uri="{FF2B5EF4-FFF2-40B4-BE49-F238E27FC236}">
                  <a16:creationId xmlns:a16="http://schemas.microsoft.com/office/drawing/2014/main" id="{5E5BFC29-E268-9CA4-40FD-DEC43B2B6175}"/>
                </a:ext>
              </a:extLst>
            </p:cNvPr>
            <p:cNvSpPr>
              <a:spLocks noChangeShapeType="1"/>
            </p:cNvSpPr>
            <p:nvPr/>
          </p:nvSpPr>
          <p:spPr bwMode="auto">
            <a:xfrm>
              <a:off x="1696" y="365"/>
              <a:ext cx="3920" cy="0"/>
            </a:xfrm>
            <a:prstGeom prst="line">
              <a:avLst/>
            </a:prstGeom>
            <a:noFill/>
            <a:ln w="50800">
              <a:solidFill>
                <a:srgbClr val="00FF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zh-TW" altLang="en-US"/>
            </a:p>
          </p:txBody>
        </p:sp>
      </p:grpSp>
      <p:sp>
        <p:nvSpPr>
          <p:cNvPr id="1028" name="Rectangle 2">
            <a:extLst>
              <a:ext uri="{FF2B5EF4-FFF2-40B4-BE49-F238E27FC236}">
                <a16:creationId xmlns:a16="http://schemas.microsoft.com/office/drawing/2014/main" id="{11CCF3BD-1263-1323-B210-990BFAEC1235}"/>
              </a:ext>
            </a:extLst>
          </p:cNvPr>
          <p:cNvSpPr>
            <a:spLocks noGrp="1" noChangeArrowheads="1"/>
          </p:cNvSpPr>
          <p:nvPr>
            <p:ph type="title"/>
          </p:nvPr>
        </p:nvSpPr>
        <p:spPr bwMode="auto">
          <a:xfrm>
            <a:off x="1143000" y="0"/>
            <a:ext cx="7239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9" name="Rectangle 3">
            <a:extLst>
              <a:ext uri="{FF2B5EF4-FFF2-40B4-BE49-F238E27FC236}">
                <a16:creationId xmlns:a16="http://schemas.microsoft.com/office/drawing/2014/main" id="{E3251597-5A27-E06D-69BF-1FCFD5A9FF02}"/>
              </a:ext>
            </a:extLst>
          </p:cNvPr>
          <p:cNvSpPr>
            <a:spLocks noGrp="1" noChangeArrowheads="1"/>
          </p:cNvSpPr>
          <p:nvPr>
            <p:ph type="body" idx="1"/>
          </p:nvPr>
        </p:nvSpPr>
        <p:spPr bwMode="auto">
          <a:xfrm>
            <a:off x="685800" y="1828800"/>
            <a:ext cx="77724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按一下以編輯母片本文樣式</a:t>
            </a:r>
          </a:p>
          <a:p>
            <a:pPr lvl="1"/>
            <a:r>
              <a:rPr lang="zh-TW" altLang="en-US"/>
              <a:t>第二層</a:t>
            </a:r>
            <a:endParaRPr lang="zh-TW" altLang="zh-TW"/>
          </a:p>
          <a:p>
            <a:pPr lvl="2"/>
            <a:r>
              <a:rPr lang="zh-TW" altLang="en-US"/>
              <a:t>第三層</a:t>
            </a:r>
          </a:p>
          <a:p>
            <a:pPr lvl="3"/>
            <a:r>
              <a:rPr lang="zh-TW" altLang="en-US"/>
              <a:t>第四層</a:t>
            </a:r>
          </a:p>
          <a:p>
            <a:pPr lvl="4"/>
            <a:r>
              <a:rPr lang="zh-TW" altLang="en-US"/>
              <a:t>第五層</a:t>
            </a:r>
            <a:endParaRPr lang="zh-TW" altLang="zh-TW"/>
          </a:p>
        </p:txBody>
      </p:sp>
      <p:sp>
        <p:nvSpPr>
          <p:cNvPr id="2" name="Rectangle 4">
            <a:extLst>
              <a:ext uri="{FF2B5EF4-FFF2-40B4-BE49-F238E27FC236}">
                <a16:creationId xmlns:a16="http://schemas.microsoft.com/office/drawing/2014/main" id="{F1EC8D9C-981A-1203-EE11-F666FDCEF6A1}"/>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400" smtClean="0"/>
            </a:lvl1pPr>
          </a:lstStyle>
          <a:p>
            <a:pPr>
              <a:defRPr/>
            </a:pPr>
            <a:fld id="{890AE75A-69F6-4867-ACAD-A6D8CC3EF350}" type="datetime1">
              <a:rPr lang="zh-TW" altLang="en-US"/>
              <a:pPr>
                <a:defRPr/>
              </a:pPr>
              <a:t>2026/4/2</a:t>
            </a:fld>
            <a:endParaRPr lang="en-US" altLang="zh-TW"/>
          </a:p>
        </p:txBody>
      </p:sp>
      <p:sp>
        <p:nvSpPr>
          <p:cNvPr id="3" name="Rectangle 5">
            <a:extLst>
              <a:ext uri="{FF2B5EF4-FFF2-40B4-BE49-F238E27FC236}">
                <a16:creationId xmlns:a16="http://schemas.microsoft.com/office/drawing/2014/main" id="{38909F34-D7BF-FFFC-AD92-09576A011E96}"/>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kumimoji="0" sz="1400" smtClean="0"/>
            </a:lvl1pPr>
          </a:lstStyle>
          <a:p>
            <a:pPr>
              <a:defRPr/>
            </a:pPr>
            <a:r>
              <a:rPr lang="en-US" altLang="zh-TW"/>
              <a:t>1</a:t>
            </a:r>
            <a:endParaRPr lang="zh-TW" altLang="en-US"/>
          </a:p>
        </p:txBody>
      </p:sp>
      <p:sp>
        <p:nvSpPr>
          <p:cNvPr id="1032" name="Line 7">
            <a:extLst>
              <a:ext uri="{FF2B5EF4-FFF2-40B4-BE49-F238E27FC236}">
                <a16:creationId xmlns:a16="http://schemas.microsoft.com/office/drawing/2014/main" id="{3D16F029-07FE-0E6B-25B0-38425E0CDA6B}"/>
              </a:ext>
            </a:extLst>
          </p:cNvPr>
          <p:cNvSpPr>
            <a:spLocks noChangeShapeType="1"/>
          </p:cNvSpPr>
          <p:nvPr/>
        </p:nvSpPr>
        <p:spPr bwMode="auto">
          <a:xfrm>
            <a:off x="685800" y="6172200"/>
            <a:ext cx="7772400" cy="0"/>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1033" name="Rectangle 15">
            <a:extLst>
              <a:ext uri="{FF2B5EF4-FFF2-40B4-BE49-F238E27FC236}">
                <a16:creationId xmlns:a16="http://schemas.microsoft.com/office/drawing/2014/main" id="{88494829-A911-FCA1-C32E-A250092CD14B}"/>
              </a:ext>
            </a:extLst>
          </p:cNvPr>
          <p:cNvSpPr>
            <a:spLocks noChangeArrowheads="1"/>
          </p:cNvSpPr>
          <p:nvPr/>
        </p:nvSpPr>
        <p:spPr bwMode="auto">
          <a:xfrm>
            <a:off x="5511800" y="6219825"/>
            <a:ext cx="28257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sz="1600">
                <a:solidFill>
                  <a:srgbClr val="008000"/>
                </a:solidFill>
                <a:latin typeface="全真楷書"/>
                <a:ea typeface="全真楷書"/>
                <a:cs typeface="全真楷書"/>
              </a:rPr>
              <a:t>行政院衛生署中央健康保險局</a:t>
            </a:r>
          </a:p>
        </p:txBody>
      </p:sp>
    </p:spTree>
  </p:cSld>
  <p:clrMap bg1="lt1" tx1="dk1" bg2="lt2" tx2="dk2" accent1="accent1" accent2="accent2" accent3="accent3" accent4="accent4" accent5="accent5" accent6="accent6" hlink="hlink" folHlink="folHlink"/>
  <p:sldLayoutIdLst>
    <p:sldLayoutId id="2147483887"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Lst>
  <p:hf sldNum="0"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e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oleObject" Target="../embeddings/oleObject2.bin"/><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oleObject" Target="../embeddings/oleObject3.bin"/><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105E8BC4-E37F-4D6E-1CD1-4579398D477D}"/>
              </a:ext>
            </a:extLst>
          </p:cNvPr>
          <p:cNvSpPr>
            <a:spLocks noGrp="1" noChangeArrowheads="1"/>
          </p:cNvSpPr>
          <p:nvPr>
            <p:ph type="ctrTitle" idx="4294967295"/>
          </p:nvPr>
        </p:nvSpPr>
        <p:spPr>
          <a:xfrm>
            <a:off x="755650" y="1196975"/>
            <a:ext cx="7772400" cy="1227138"/>
          </a:xfrm>
        </p:spPr>
        <p:txBody>
          <a:bodyPr/>
          <a:lstStyle/>
          <a:p>
            <a:r>
              <a:rPr lang="zh-TW" altLang="en-US" sz="4800" b="1">
                <a:solidFill>
                  <a:srgbClr val="FF0000"/>
                </a:solidFill>
                <a:ea typeface="標楷體" panose="03000509000000000000" pitchFamily="65" charset="-120"/>
              </a:rPr>
              <a:t>民眾自費情形監控</a:t>
            </a:r>
          </a:p>
        </p:txBody>
      </p:sp>
      <p:sp>
        <p:nvSpPr>
          <p:cNvPr id="3075" name="Rectangle 3">
            <a:extLst>
              <a:ext uri="{FF2B5EF4-FFF2-40B4-BE49-F238E27FC236}">
                <a16:creationId xmlns:a16="http://schemas.microsoft.com/office/drawing/2014/main" id="{F6E8DBDC-C860-9C4C-F3F9-84B6F3AD22D0}"/>
              </a:ext>
            </a:extLst>
          </p:cNvPr>
          <p:cNvSpPr>
            <a:spLocks noGrp="1" noChangeArrowheads="1"/>
          </p:cNvSpPr>
          <p:nvPr>
            <p:ph type="subTitle" idx="4294967295"/>
          </p:nvPr>
        </p:nvSpPr>
        <p:spPr>
          <a:xfrm>
            <a:off x="1547813" y="3213100"/>
            <a:ext cx="6400800" cy="1247775"/>
          </a:xfrm>
        </p:spPr>
        <p:txBody>
          <a:bodyPr/>
          <a:lstStyle/>
          <a:p>
            <a:pPr marL="0" indent="0" algn="ctr">
              <a:buFontTx/>
              <a:buNone/>
            </a:pPr>
            <a:r>
              <a:rPr lang="zh-TW" altLang="en-US" sz="4800" b="1">
                <a:solidFill>
                  <a:srgbClr val="FF3300"/>
                </a:solidFill>
                <a:ea typeface="標楷體" panose="03000509000000000000" pitchFamily="65" charset="-120"/>
              </a:rPr>
              <a:t>差額負擔情形</a:t>
            </a:r>
          </a:p>
        </p:txBody>
      </p:sp>
      <p:sp>
        <p:nvSpPr>
          <p:cNvPr id="3076" name="Text Box 4">
            <a:extLst>
              <a:ext uri="{FF2B5EF4-FFF2-40B4-BE49-F238E27FC236}">
                <a16:creationId xmlns:a16="http://schemas.microsoft.com/office/drawing/2014/main" id="{CBD19934-5881-A85C-0F8A-1C5D4B4991D3}"/>
              </a:ext>
            </a:extLst>
          </p:cNvPr>
          <p:cNvSpPr txBox="1">
            <a:spLocks noChangeArrowheads="1"/>
          </p:cNvSpPr>
          <p:nvPr/>
        </p:nvSpPr>
        <p:spPr bwMode="auto">
          <a:xfrm>
            <a:off x="4140200" y="2420938"/>
            <a:ext cx="136683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zh-TW" altLang="en-US" sz="4400">
                <a:solidFill>
                  <a:srgbClr val="006600"/>
                </a:solidFill>
                <a:ea typeface="標楷體" panose="03000509000000000000" pitchFamily="65" charset="-120"/>
              </a:rPr>
              <a:t>與</a:t>
            </a:r>
          </a:p>
        </p:txBody>
      </p:sp>
      <p:sp>
        <p:nvSpPr>
          <p:cNvPr id="3077" name="Text Box 5">
            <a:extLst>
              <a:ext uri="{FF2B5EF4-FFF2-40B4-BE49-F238E27FC236}">
                <a16:creationId xmlns:a16="http://schemas.microsoft.com/office/drawing/2014/main" id="{ADC2D8CF-62CD-CB12-CFB3-EBB1D8824B7B}"/>
              </a:ext>
            </a:extLst>
          </p:cNvPr>
          <p:cNvSpPr txBox="1">
            <a:spLocks noChangeArrowheads="1"/>
          </p:cNvSpPr>
          <p:nvPr/>
        </p:nvSpPr>
        <p:spPr bwMode="auto">
          <a:xfrm>
            <a:off x="1116013" y="4692650"/>
            <a:ext cx="7416800" cy="1919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3200" b="1">
                <a:solidFill>
                  <a:schemeClr val="accent2"/>
                </a:solidFill>
                <a:latin typeface="標楷體" panose="03000509000000000000" pitchFamily="65" charset="-120"/>
                <a:ea typeface="標楷體" panose="03000509000000000000" pitchFamily="65" charset="-120"/>
              </a:rPr>
              <a:t>行政院衛生署中央健康保險局</a:t>
            </a:r>
            <a:endParaRPr lang="en-US" altLang="zh-TW" sz="3200" b="1">
              <a:solidFill>
                <a:schemeClr val="accent2"/>
              </a:solidFill>
              <a:latin typeface="標楷體" panose="03000509000000000000" pitchFamily="65" charset="-120"/>
              <a:ea typeface="標楷體" panose="03000509000000000000" pitchFamily="65" charset="-120"/>
            </a:endParaRPr>
          </a:p>
          <a:p>
            <a:pPr algn="ctr" eaLnBrk="1" hangingPunct="1"/>
            <a:endParaRPr lang="en-US" altLang="zh-TW" sz="2800" b="1">
              <a:solidFill>
                <a:schemeClr val="accent2"/>
              </a:solidFill>
              <a:latin typeface="標楷體" panose="03000509000000000000" pitchFamily="65" charset="-120"/>
              <a:ea typeface="標楷體" panose="03000509000000000000" pitchFamily="65" charset="-120"/>
            </a:endParaRPr>
          </a:p>
          <a:p>
            <a:pPr algn="ctr" eaLnBrk="1" hangingPunct="1"/>
            <a:r>
              <a:rPr lang="en-US" altLang="zh-TW" b="1">
                <a:solidFill>
                  <a:schemeClr val="accent2"/>
                </a:solidFill>
                <a:latin typeface="標楷體" panose="03000509000000000000" pitchFamily="65" charset="-120"/>
                <a:ea typeface="標楷體" panose="03000509000000000000" pitchFamily="65" charset="-120"/>
              </a:rPr>
              <a:t>99</a:t>
            </a:r>
            <a:r>
              <a:rPr lang="zh-TW" altLang="en-US" b="1">
                <a:solidFill>
                  <a:schemeClr val="accent2"/>
                </a:solidFill>
                <a:latin typeface="標楷體" panose="03000509000000000000" pitchFamily="65" charset="-120"/>
                <a:ea typeface="標楷體" panose="03000509000000000000" pitchFamily="65" charset="-120"/>
              </a:rPr>
              <a:t>年</a:t>
            </a:r>
            <a:r>
              <a:rPr lang="en-US" altLang="zh-TW" b="1">
                <a:solidFill>
                  <a:schemeClr val="accent2"/>
                </a:solidFill>
                <a:latin typeface="標楷體" panose="03000509000000000000" pitchFamily="65" charset="-120"/>
                <a:ea typeface="標楷體" panose="03000509000000000000" pitchFamily="65" charset="-120"/>
              </a:rPr>
              <a:t>7</a:t>
            </a:r>
            <a:r>
              <a:rPr lang="zh-TW" altLang="en-US" b="1">
                <a:solidFill>
                  <a:schemeClr val="accent2"/>
                </a:solidFill>
                <a:latin typeface="標楷體" panose="03000509000000000000" pitchFamily="65" charset="-120"/>
                <a:ea typeface="標楷體" panose="03000509000000000000" pitchFamily="65" charset="-120"/>
              </a:rPr>
              <a:t>月</a:t>
            </a:r>
            <a:r>
              <a:rPr lang="en-US" altLang="zh-TW" b="1">
                <a:solidFill>
                  <a:schemeClr val="accent2"/>
                </a:solidFill>
                <a:latin typeface="標楷體" panose="03000509000000000000" pitchFamily="65" charset="-120"/>
                <a:ea typeface="標楷體" panose="03000509000000000000" pitchFamily="65" charset="-120"/>
              </a:rPr>
              <a:t>30</a:t>
            </a:r>
            <a:r>
              <a:rPr lang="zh-TW" altLang="en-US" b="1">
                <a:solidFill>
                  <a:schemeClr val="accent2"/>
                </a:solidFill>
                <a:latin typeface="標楷體" panose="03000509000000000000" pitchFamily="65" charset="-120"/>
                <a:ea typeface="標楷體" panose="03000509000000000000" pitchFamily="65" charset="-120"/>
              </a:rPr>
              <a:t>日</a:t>
            </a:r>
          </a:p>
          <a:p>
            <a:pPr eaLnBrk="1" hangingPunct="1">
              <a:spcBef>
                <a:spcPct val="50000"/>
              </a:spcBef>
            </a:pPr>
            <a:endParaRPr lang="zh-TW" altLang="en-US">
              <a:latin typeface="標楷體" panose="03000509000000000000" pitchFamily="65" charset="-120"/>
              <a:ea typeface="標楷體" panose="03000509000000000000" pitchFamily="65" charset="-12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26">
            <a:extLst>
              <a:ext uri="{FF2B5EF4-FFF2-40B4-BE49-F238E27FC236}">
                <a16:creationId xmlns:a16="http://schemas.microsoft.com/office/drawing/2014/main" id="{6CECE02E-F4AB-9CC5-64AB-9A66329430BC}"/>
              </a:ext>
            </a:extLst>
          </p:cNvPr>
          <p:cNvSpPr>
            <a:spLocks noGrp="1" noChangeArrowheads="1"/>
          </p:cNvSpPr>
          <p:nvPr>
            <p:ph type="ctrTitle"/>
          </p:nvPr>
        </p:nvSpPr>
        <p:spPr>
          <a:xfrm>
            <a:off x="684213" y="2708275"/>
            <a:ext cx="8001000" cy="1447800"/>
          </a:xfrm>
        </p:spPr>
        <p:txBody>
          <a:bodyPr/>
          <a:lstStyle/>
          <a:p>
            <a:pPr eaLnBrk="1" hangingPunct="1"/>
            <a:r>
              <a:rPr lang="zh-TW" altLang="en-US" sz="4000" b="1">
                <a:solidFill>
                  <a:srgbClr val="FF0000"/>
                </a:solidFill>
                <a:ea typeface="標楷體" panose="03000509000000000000" pitchFamily="65" charset="-120"/>
              </a:rPr>
              <a:t>壹、民眾自費情形監控</a:t>
            </a:r>
          </a:p>
        </p:txBody>
      </p:sp>
      <p:sp>
        <p:nvSpPr>
          <p:cNvPr id="4099" name="Rectangle 1027">
            <a:extLst>
              <a:ext uri="{FF2B5EF4-FFF2-40B4-BE49-F238E27FC236}">
                <a16:creationId xmlns:a16="http://schemas.microsoft.com/office/drawing/2014/main" id="{FB500072-8571-1048-8C33-D1AADBAFD425}"/>
              </a:ext>
            </a:extLst>
          </p:cNvPr>
          <p:cNvSpPr>
            <a:spLocks noGrp="1" noChangeArrowheads="1"/>
          </p:cNvSpPr>
          <p:nvPr>
            <p:ph type="subTitle" idx="1"/>
          </p:nvPr>
        </p:nvSpPr>
        <p:spPr>
          <a:xfrm>
            <a:off x="1357313" y="4643438"/>
            <a:ext cx="6400800" cy="1752600"/>
          </a:xfrm>
        </p:spPr>
        <p:txBody>
          <a:bodyPr/>
          <a:lstStyle/>
          <a:p>
            <a:pPr eaLnBrk="1" hangingPunct="1"/>
            <a:endParaRPr lang="zh-TW" altLang="en-US" sz="2400" b="1">
              <a:solidFill>
                <a:schemeClr val="accent2"/>
              </a:solidFill>
              <a:latin typeface="標楷體" panose="03000509000000000000" pitchFamily="65" charset="-120"/>
              <a:ea typeface="標楷體" panose="03000509000000000000" pitchFamily="65" charset="-12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58346F23-57E5-A84C-DD8D-96D45ADBEE15}"/>
              </a:ext>
            </a:extLst>
          </p:cNvPr>
          <p:cNvSpPr>
            <a:spLocks noGrp="1" noChangeArrowheads="1"/>
          </p:cNvSpPr>
          <p:nvPr>
            <p:ph type="title"/>
          </p:nvPr>
        </p:nvSpPr>
        <p:spPr>
          <a:xfrm>
            <a:off x="1905000" y="609600"/>
            <a:ext cx="5410200" cy="779463"/>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報告大綱</a:t>
            </a:r>
          </a:p>
        </p:txBody>
      </p:sp>
      <p:sp>
        <p:nvSpPr>
          <p:cNvPr id="5123" name="Rectangle 3">
            <a:extLst>
              <a:ext uri="{FF2B5EF4-FFF2-40B4-BE49-F238E27FC236}">
                <a16:creationId xmlns:a16="http://schemas.microsoft.com/office/drawing/2014/main" id="{0CBD54EE-E620-74ED-5E0A-2BB4DA37B6A4}"/>
              </a:ext>
            </a:extLst>
          </p:cNvPr>
          <p:cNvSpPr>
            <a:spLocks noGrp="1" noChangeArrowheads="1"/>
          </p:cNvSpPr>
          <p:nvPr>
            <p:ph type="body" idx="1"/>
          </p:nvPr>
        </p:nvSpPr>
        <p:spPr>
          <a:xfrm>
            <a:off x="1676400" y="1752600"/>
            <a:ext cx="7010400" cy="4267200"/>
          </a:xfrm>
        </p:spPr>
        <p:txBody>
          <a:bodyPr/>
          <a:lstStyle/>
          <a:p>
            <a:pPr marL="609600" indent="-609600" eaLnBrk="1" hangingPunct="1">
              <a:buFont typeface="Wingdings" panose="05000000000000000000" pitchFamily="2" charset="2"/>
              <a:buChar char="Ø"/>
            </a:pPr>
            <a:r>
              <a:rPr lang="zh-TW" altLang="en-US">
                <a:solidFill>
                  <a:schemeClr val="accent2"/>
                </a:solidFill>
                <a:ea typeface="標楷體" panose="03000509000000000000" pitchFamily="65" charset="-120"/>
              </a:rPr>
              <a:t>作業法規</a:t>
            </a:r>
            <a:endParaRPr lang="zh-TW" altLang="en-US">
              <a:solidFill>
                <a:schemeClr val="accent2"/>
              </a:solidFill>
              <a:latin typeface="Arial" panose="020B0604020202020204" pitchFamily="34" charset="0"/>
              <a:ea typeface="標楷體" panose="03000509000000000000" pitchFamily="65" charset="-120"/>
            </a:endParaRPr>
          </a:p>
          <a:p>
            <a:pPr marL="609600" indent="-609600" eaLnBrk="1" hangingPunct="1">
              <a:buFont typeface="Wingdings" panose="05000000000000000000" pitchFamily="2" charset="2"/>
              <a:buChar char="Ø"/>
            </a:pPr>
            <a:r>
              <a:rPr lang="zh-TW" altLang="en-US">
                <a:solidFill>
                  <a:schemeClr val="accent2"/>
                </a:solidFill>
                <a:latin typeface="標楷體" panose="03000509000000000000" pitchFamily="65" charset="-120"/>
                <a:ea typeface="標楷體" panose="03000509000000000000" pitchFamily="65" charset="-120"/>
              </a:rPr>
              <a:t>常見自費情形</a:t>
            </a:r>
            <a:endParaRPr lang="en-US" altLang="zh-TW">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r>
              <a:rPr lang="zh-TW" altLang="en-US">
                <a:solidFill>
                  <a:schemeClr val="accent2"/>
                </a:solidFill>
                <a:latin typeface="標楷體" panose="03000509000000000000" pitchFamily="65" charset="-120"/>
                <a:ea typeface="標楷體" panose="03000509000000000000" pitchFamily="65" charset="-120"/>
              </a:rPr>
              <a:t>自費申訴處理流程</a:t>
            </a:r>
          </a:p>
          <a:p>
            <a:pPr marL="609600" indent="-609600" eaLnBrk="1" hangingPunct="1">
              <a:buFont typeface="Wingdings" panose="05000000000000000000" pitchFamily="2" charset="2"/>
              <a:buChar char="Ø"/>
            </a:pPr>
            <a:r>
              <a:rPr lang="zh-TW" altLang="en-US">
                <a:solidFill>
                  <a:schemeClr val="accent2"/>
                </a:solidFill>
                <a:latin typeface="標楷體" panose="03000509000000000000" pitchFamily="65" charset="-120"/>
                <a:ea typeface="標楷體" panose="03000509000000000000" pitchFamily="65" charset="-120"/>
              </a:rPr>
              <a:t>自費申訴受理統計</a:t>
            </a:r>
            <a:endParaRPr lang="en-US" altLang="zh-TW">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r>
              <a:rPr lang="zh-TW" altLang="en-US">
                <a:solidFill>
                  <a:schemeClr val="accent2"/>
                </a:solidFill>
                <a:latin typeface="標楷體" panose="03000509000000000000" pitchFamily="65" charset="-120"/>
                <a:ea typeface="標楷體" panose="03000509000000000000" pitchFamily="65" charset="-120"/>
              </a:rPr>
              <a:t>自費申訴作業規範</a:t>
            </a:r>
            <a:endParaRPr lang="en-US" altLang="zh-TW">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r>
              <a:rPr lang="zh-TW" altLang="en-US">
                <a:solidFill>
                  <a:schemeClr val="accent2"/>
                </a:solidFill>
                <a:latin typeface="標楷體" panose="03000509000000000000" pitchFamily="65" charset="-120"/>
                <a:ea typeface="標楷體" panose="03000509000000000000" pitchFamily="65" charset="-120"/>
              </a:rPr>
              <a:t>自費情形監控作業</a:t>
            </a:r>
            <a:endParaRPr lang="en-US" altLang="zh-TW">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r>
              <a:rPr lang="zh-TW" altLang="en-US">
                <a:solidFill>
                  <a:schemeClr val="accent2"/>
                </a:solidFill>
                <a:latin typeface="標楷體" panose="03000509000000000000" pitchFamily="65" charset="-120"/>
                <a:ea typeface="標楷體" panose="03000509000000000000" pitchFamily="65" charset="-120"/>
              </a:rPr>
              <a:t>未來努力</a:t>
            </a:r>
          </a:p>
          <a:p>
            <a:pPr marL="609600" indent="-609600" eaLnBrk="1" hangingPunct="1">
              <a:buFont typeface="Wingdings" panose="05000000000000000000" pitchFamily="2" charset="2"/>
              <a:buChar char="Ø"/>
            </a:pPr>
            <a:endParaRPr lang="zh-TW" altLang="en-US">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endParaRPr lang="zh-TW" altLang="en-US">
              <a:solidFill>
                <a:schemeClr val="accent2"/>
              </a:solidFill>
              <a:ea typeface="標楷體" panose="03000509000000000000" pitchFamily="65" charset="-12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098">
            <a:extLst>
              <a:ext uri="{FF2B5EF4-FFF2-40B4-BE49-F238E27FC236}">
                <a16:creationId xmlns:a16="http://schemas.microsoft.com/office/drawing/2014/main" id="{A2A3C3C4-F229-D5AE-42BC-46A38AF3D89E}"/>
              </a:ext>
            </a:extLst>
          </p:cNvPr>
          <p:cNvSpPr>
            <a:spLocks noGrp="1" noChangeArrowheads="1"/>
          </p:cNvSpPr>
          <p:nvPr>
            <p:ph type="title"/>
          </p:nvPr>
        </p:nvSpPr>
        <p:spPr>
          <a:xfrm>
            <a:off x="1143000" y="428625"/>
            <a:ext cx="7239000" cy="1000125"/>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作業法規（一）</a:t>
            </a:r>
          </a:p>
        </p:txBody>
      </p:sp>
      <p:sp>
        <p:nvSpPr>
          <p:cNvPr id="6147" name="Rectangle 4099">
            <a:extLst>
              <a:ext uri="{FF2B5EF4-FFF2-40B4-BE49-F238E27FC236}">
                <a16:creationId xmlns:a16="http://schemas.microsoft.com/office/drawing/2014/main" id="{E1B6B569-120F-B74A-5108-B342E85BD137}"/>
              </a:ext>
            </a:extLst>
          </p:cNvPr>
          <p:cNvSpPr>
            <a:spLocks noGrp="1" noChangeArrowheads="1"/>
          </p:cNvSpPr>
          <p:nvPr>
            <p:ph type="body" idx="1"/>
          </p:nvPr>
        </p:nvSpPr>
        <p:spPr>
          <a:xfrm>
            <a:off x="500063" y="2081213"/>
            <a:ext cx="7958137" cy="4419600"/>
          </a:xfrm>
        </p:spPr>
        <p:txBody>
          <a:bodyPr/>
          <a:lstStyle/>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醫療法第</a:t>
            </a:r>
            <a:r>
              <a:rPr lang="en-US" altLang="zh-TW" sz="2400">
                <a:solidFill>
                  <a:schemeClr val="accent2"/>
                </a:solidFill>
                <a:latin typeface="標楷體" panose="03000509000000000000" pitchFamily="65" charset="-120"/>
                <a:ea typeface="標楷體" panose="03000509000000000000" pitchFamily="65" charset="-120"/>
              </a:rPr>
              <a:t>22</a:t>
            </a:r>
            <a:r>
              <a:rPr lang="zh-TW" altLang="en-US" sz="2400">
                <a:solidFill>
                  <a:schemeClr val="accent2"/>
                </a:solidFill>
                <a:latin typeface="標楷體" panose="03000509000000000000" pitchFamily="65" charset="-120"/>
                <a:ea typeface="標楷體" panose="03000509000000000000" pitchFamily="65" charset="-120"/>
              </a:rPr>
              <a:t>條：醫療機構收取醫療費用，應開給載明收費項目及金額之收據。醫療機構不得違反收費標準，超額或擅立收費項目收費。</a:t>
            </a:r>
            <a:endParaRPr lang="en-US" altLang="zh-TW" sz="24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全民健康保險醫療辦法第</a:t>
            </a:r>
            <a:r>
              <a:rPr lang="en-US" altLang="zh-TW" sz="2400">
                <a:solidFill>
                  <a:schemeClr val="accent2"/>
                </a:solidFill>
                <a:latin typeface="標楷體" panose="03000509000000000000" pitchFamily="65" charset="-120"/>
                <a:ea typeface="標楷體" panose="03000509000000000000" pitchFamily="65" charset="-120"/>
              </a:rPr>
              <a:t>20</a:t>
            </a:r>
            <a:r>
              <a:rPr lang="zh-TW" altLang="en-US" sz="2400">
                <a:solidFill>
                  <a:schemeClr val="accent2"/>
                </a:solidFill>
                <a:latin typeface="標楷體" panose="03000509000000000000" pitchFamily="65" charset="-120"/>
                <a:ea typeface="標楷體" panose="03000509000000000000" pitchFamily="65" charset="-120"/>
              </a:rPr>
              <a:t>條：保險醫事服務機構診療保險對象，有本法第</a:t>
            </a:r>
            <a:r>
              <a:rPr lang="en-US" altLang="zh-TW" sz="2400">
                <a:solidFill>
                  <a:schemeClr val="accent2"/>
                </a:solidFill>
                <a:latin typeface="標楷體" panose="03000509000000000000" pitchFamily="65" charset="-120"/>
                <a:ea typeface="標楷體" panose="03000509000000000000" pitchFamily="65" charset="-120"/>
              </a:rPr>
              <a:t>35</a:t>
            </a:r>
            <a:r>
              <a:rPr lang="zh-TW" altLang="en-US" sz="2400">
                <a:solidFill>
                  <a:schemeClr val="accent2"/>
                </a:solidFill>
                <a:latin typeface="標楷體" panose="03000509000000000000" pitchFamily="65" charset="-120"/>
                <a:ea typeface="標楷體" panose="03000509000000000000" pitchFamily="65" charset="-120"/>
              </a:rPr>
              <a:t>條應自行負擔之住院費用，第</a:t>
            </a:r>
            <a:r>
              <a:rPr lang="en-US" altLang="zh-TW" sz="2400">
                <a:solidFill>
                  <a:schemeClr val="accent2"/>
                </a:solidFill>
                <a:latin typeface="標楷體" panose="03000509000000000000" pitchFamily="65" charset="-120"/>
                <a:ea typeface="標楷體" panose="03000509000000000000" pitchFamily="65" charset="-120"/>
              </a:rPr>
              <a:t>39</a:t>
            </a:r>
            <a:r>
              <a:rPr lang="zh-TW" altLang="en-US" sz="2400">
                <a:solidFill>
                  <a:schemeClr val="accent2"/>
                </a:solidFill>
                <a:latin typeface="標楷體" panose="03000509000000000000" pitchFamily="65" charset="-120"/>
                <a:ea typeface="標楷體" panose="03000509000000000000" pitchFamily="65" charset="-120"/>
              </a:rPr>
              <a:t>條或第</a:t>
            </a:r>
            <a:r>
              <a:rPr lang="en-US" altLang="zh-TW" sz="2400">
                <a:solidFill>
                  <a:schemeClr val="accent2"/>
                </a:solidFill>
                <a:latin typeface="標楷體" panose="03000509000000000000" pitchFamily="65" charset="-120"/>
                <a:ea typeface="標楷體" panose="03000509000000000000" pitchFamily="65" charset="-120"/>
              </a:rPr>
              <a:t>41</a:t>
            </a:r>
            <a:r>
              <a:rPr lang="zh-TW" altLang="en-US" sz="2400">
                <a:solidFill>
                  <a:schemeClr val="accent2"/>
                </a:solidFill>
                <a:latin typeface="標楷體" panose="03000509000000000000" pitchFamily="65" charset="-120"/>
                <a:ea typeface="標楷體" panose="03000509000000000000" pitchFamily="65" charset="-120"/>
              </a:rPr>
              <a:t>條規定不給付項目或情形者，應事先告知保險對象。</a:t>
            </a:r>
            <a:endParaRPr lang="en-US" altLang="zh-TW" sz="2400">
              <a:solidFill>
                <a:schemeClr val="accent2"/>
              </a:solidFill>
              <a:latin typeface="標楷體" panose="03000509000000000000" pitchFamily="65" charset="-120"/>
              <a:ea typeface="標楷體" panose="03000509000000000000" pitchFamily="65" charset="-12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098">
            <a:extLst>
              <a:ext uri="{FF2B5EF4-FFF2-40B4-BE49-F238E27FC236}">
                <a16:creationId xmlns:a16="http://schemas.microsoft.com/office/drawing/2014/main" id="{5DD32375-9AC4-5D3A-17D6-20A9E8B59234}"/>
              </a:ext>
            </a:extLst>
          </p:cNvPr>
          <p:cNvSpPr>
            <a:spLocks noGrp="1" noChangeArrowheads="1"/>
          </p:cNvSpPr>
          <p:nvPr>
            <p:ph type="title"/>
          </p:nvPr>
        </p:nvSpPr>
        <p:spPr>
          <a:xfrm>
            <a:off x="1143000" y="428625"/>
            <a:ext cx="7239000" cy="1000125"/>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作業法規（二）</a:t>
            </a:r>
          </a:p>
        </p:txBody>
      </p:sp>
      <p:sp>
        <p:nvSpPr>
          <p:cNvPr id="7171" name="Rectangle 4099">
            <a:extLst>
              <a:ext uri="{FF2B5EF4-FFF2-40B4-BE49-F238E27FC236}">
                <a16:creationId xmlns:a16="http://schemas.microsoft.com/office/drawing/2014/main" id="{49ADE24D-151D-5A2E-10A1-648F29D072FD}"/>
              </a:ext>
            </a:extLst>
          </p:cNvPr>
          <p:cNvSpPr>
            <a:spLocks noGrp="1" noChangeArrowheads="1"/>
          </p:cNvSpPr>
          <p:nvPr>
            <p:ph type="body" idx="1"/>
          </p:nvPr>
        </p:nvSpPr>
        <p:spPr>
          <a:xfrm>
            <a:off x="500063" y="1357313"/>
            <a:ext cx="7958137" cy="4419600"/>
          </a:xfrm>
        </p:spPr>
        <p:txBody>
          <a:bodyPr/>
          <a:lstStyle/>
          <a:p>
            <a:pPr marL="611188" indent="-611188" eaLnBrk="1" hangingPunct="1">
              <a:spcBef>
                <a:spcPts val="763"/>
              </a:spcBef>
              <a:buSzPts val="3200"/>
              <a:buFontTx/>
              <a:buNone/>
            </a:pPr>
            <a:endParaRPr lang="en-US" altLang="zh-TW" sz="28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全民健康保險醫事服務機構特約及管理辦法第</a:t>
            </a:r>
            <a:r>
              <a:rPr lang="en-US" altLang="zh-TW" sz="2400">
                <a:solidFill>
                  <a:schemeClr val="accent2"/>
                </a:solidFill>
                <a:latin typeface="標楷體" panose="03000509000000000000" pitchFamily="65" charset="-120"/>
                <a:ea typeface="標楷體" panose="03000509000000000000" pitchFamily="65" charset="-120"/>
              </a:rPr>
              <a:t>11</a:t>
            </a:r>
            <a:r>
              <a:rPr lang="zh-TW" altLang="en-US" sz="2400">
                <a:solidFill>
                  <a:schemeClr val="accent2"/>
                </a:solidFill>
                <a:latin typeface="標楷體" panose="03000509000000000000" pitchFamily="65" charset="-120"/>
                <a:ea typeface="標楷體" panose="03000509000000000000" pitchFamily="65" charset="-120"/>
              </a:rPr>
              <a:t>條：保險醫事服務機構提供保險對象醫療服務，應開給保險醫療費用項目明細表及其自行負擔費用之收據，並於醫療費用收據上列印保險對象當次就醫之保險憑證就醫序號。</a:t>
            </a:r>
            <a:endParaRPr lang="en-US" altLang="zh-TW" sz="24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全民健康保險醫事服務機構特約及管理辦法第</a:t>
            </a:r>
            <a:r>
              <a:rPr lang="en-US" altLang="zh-TW" sz="2400">
                <a:solidFill>
                  <a:schemeClr val="accent2"/>
                </a:solidFill>
                <a:latin typeface="標楷體" panose="03000509000000000000" pitchFamily="65" charset="-120"/>
                <a:ea typeface="標楷體" panose="03000509000000000000" pitchFamily="65" charset="-120"/>
              </a:rPr>
              <a:t>12</a:t>
            </a:r>
            <a:r>
              <a:rPr lang="zh-TW" altLang="en-US" sz="2400">
                <a:solidFill>
                  <a:schemeClr val="accent2"/>
                </a:solidFill>
                <a:latin typeface="標楷體" panose="03000509000000000000" pitchFamily="65" charset="-120"/>
                <a:ea typeface="標楷體" panose="03000509000000000000" pitchFamily="65" charset="-120"/>
              </a:rPr>
              <a:t>條：本保險給付之項目，保險醫事服務機構不得囑保險對象自費或自購藥劑、治療材料或自費檢查，且不得應保險對象之要求，提供非屬醫療所需之醫療服務並申報費用。</a:t>
            </a:r>
            <a:endParaRPr lang="en-US" altLang="zh-TW" sz="2400">
              <a:solidFill>
                <a:schemeClr val="accent2"/>
              </a:solidFill>
              <a:latin typeface="標楷體" panose="03000509000000000000" pitchFamily="65" charset="-120"/>
              <a:ea typeface="標楷體" panose="03000509000000000000" pitchFamily="65" charset="-12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F0527BE-C73E-B672-B8C2-4BECD48C6C8E}"/>
              </a:ext>
            </a:extLst>
          </p:cNvPr>
          <p:cNvSpPr>
            <a:spLocks noGrp="1" noChangeArrowheads="1"/>
          </p:cNvSpPr>
          <p:nvPr>
            <p:ph type="title"/>
          </p:nvPr>
        </p:nvSpPr>
        <p:spPr>
          <a:xfrm>
            <a:off x="685800" y="381000"/>
            <a:ext cx="7772400" cy="1143000"/>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常見自費情形（一）</a:t>
            </a:r>
          </a:p>
        </p:txBody>
      </p:sp>
      <p:sp>
        <p:nvSpPr>
          <p:cNvPr id="8195" name="Rectangle 3">
            <a:extLst>
              <a:ext uri="{FF2B5EF4-FFF2-40B4-BE49-F238E27FC236}">
                <a16:creationId xmlns:a16="http://schemas.microsoft.com/office/drawing/2014/main" id="{CACFF1B2-7625-B1BF-62D0-7DEF34AFF8D6}"/>
              </a:ext>
            </a:extLst>
          </p:cNvPr>
          <p:cNvSpPr>
            <a:spLocks noGrp="1" noChangeArrowheads="1"/>
          </p:cNvSpPr>
          <p:nvPr>
            <p:ph type="body" idx="1"/>
          </p:nvPr>
        </p:nvSpPr>
        <p:spPr>
          <a:xfrm>
            <a:off x="457200" y="1524000"/>
            <a:ext cx="8153400" cy="4572000"/>
          </a:xfrm>
        </p:spPr>
        <p:txBody>
          <a:bodyPr/>
          <a:lstStyle/>
          <a:p>
            <a:pPr marL="611188" indent="-611188" eaLnBrk="1" hangingPunct="1">
              <a:spcBef>
                <a:spcPts val="763"/>
              </a:spcBef>
              <a:buSzPts val="3200"/>
              <a:buFont typeface="Wingdings" panose="05000000000000000000" pitchFamily="2" charset="2"/>
              <a:buChar char="Ø"/>
            </a:pPr>
            <a:r>
              <a:rPr lang="zh-TW" altLang="en-US" sz="2800">
                <a:solidFill>
                  <a:srgbClr val="990033"/>
                </a:solidFill>
                <a:latin typeface="標楷體" panose="03000509000000000000" pitchFamily="65" charset="-120"/>
                <a:ea typeface="標楷體" panose="03000509000000000000" pitchFamily="65" charset="-120"/>
              </a:rPr>
              <a:t>特約醫事服務機構向民眾收取之費用，除本保險法定門診、住院應自行負擔之費用外，常見自費類型：</a:t>
            </a:r>
            <a:endParaRPr lang="en-US" altLang="zh-TW" sz="28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a:solidFill>
                  <a:schemeClr val="accent2"/>
                </a:solidFill>
                <a:latin typeface="標楷體" panose="03000509000000000000" pitchFamily="65" charset="-120"/>
                <a:ea typeface="標楷體" panose="03000509000000000000" pitchFamily="65" charset="-120"/>
              </a:rPr>
              <a:t>全民健康保險法第</a:t>
            </a:r>
            <a:r>
              <a:rPr lang="en-US" altLang="zh-TW">
                <a:solidFill>
                  <a:schemeClr val="accent2"/>
                </a:solidFill>
                <a:latin typeface="標楷體" panose="03000509000000000000" pitchFamily="65" charset="-120"/>
                <a:ea typeface="標楷體" panose="03000509000000000000" pitchFamily="65" charset="-120"/>
              </a:rPr>
              <a:t>39</a:t>
            </a:r>
            <a:r>
              <a:rPr lang="zh-TW" altLang="en-US">
                <a:solidFill>
                  <a:schemeClr val="accent2"/>
                </a:solidFill>
                <a:latin typeface="標楷體" panose="03000509000000000000" pitchFamily="65" charset="-120"/>
                <a:ea typeface="標楷體" panose="03000509000000000000" pitchFamily="65" charset="-120"/>
              </a:rPr>
              <a:t>條規定，非屬本保險給付之項目與費用（如掛號費、美容外科手術、醫師指示用藥、義齒及義眼等）。</a:t>
            </a:r>
            <a:endParaRPr lang="en-US" altLang="zh-TW">
              <a:solidFill>
                <a:schemeClr val="accent2"/>
              </a:solidFill>
              <a:latin typeface="標楷體" panose="03000509000000000000" pitchFamily="65" charset="-120"/>
              <a:ea typeface="標楷體" panose="03000509000000000000" pitchFamily="65" charset="-12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E2834B67-D975-1719-4EF8-E8A1E27D09A0}"/>
              </a:ext>
            </a:extLst>
          </p:cNvPr>
          <p:cNvSpPr>
            <a:spLocks noGrp="1" noChangeArrowheads="1"/>
          </p:cNvSpPr>
          <p:nvPr>
            <p:ph type="title"/>
          </p:nvPr>
        </p:nvSpPr>
        <p:spPr>
          <a:xfrm>
            <a:off x="685800" y="381000"/>
            <a:ext cx="7772400" cy="1143000"/>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常見自費情形（二）</a:t>
            </a:r>
          </a:p>
        </p:txBody>
      </p:sp>
      <p:sp>
        <p:nvSpPr>
          <p:cNvPr id="9219" name="Rectangle 3">
            <a:extLst>
              <a:ext uri="{FF2B5EF4-FFF2-40B4-BE49-F238E27FC236}">
                <a16:creationId xmlns:a16="http://schemas.microsoft.com/office/drawing/2014/main" id="{8FA36579-A9C0-B9BA-0908-BA7D0702489C}"/>
              </a:ext>
            </a:extLst>
          </p:cNvPr>
          <p:cNvSpPr>
            <a:spLocks noGrp="1" noChangeArrowheads="1"/>
          </p:cNvSpPr>
          <p:nvPr>
            <p:ph type="body" idx="1"/>
          </p:nvPr>
        </p:nvSpPr>
        <p:spPr>
          <a:xfrm>
            <a:off x="457200" y="1524000"/>
            <a:ext cx="8153400" cy="762000"/>
          </a:xfrm>
        </p:spPr>
        <p:txBody>
          <a:bodyPr/>
          <a:lstStyle/>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行政院衛生署公告部分給付項目，由病患自付差額。</a:t>
            </a:r>
            <a:endParaRPr lang="en-US" altLang="zh-TW" sz="24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Tx/>
              <a:buNone/>
            </a:pPr>
            <a:endParaRPr lang="en-US" altLang="zh-TW" sz="2400">
              <a:solidFill>
                <a:schemeClr val="accent2"/>
              </a:solidFill>
              <a:latin typeface="標楷體" panose="03000509000000000000" pitchFamily="65" charset="-120"/>
              <a:ea typeface="標楷體" panose="03000509000000000000" pitchFamily="65" charset="-120"/>
            </a:endParaRPr>
          </a:p>
        </p:txBody>
      </p:sp>
      <p:graphicFrame>
        <p:nvGraphicFramePr>
          <p:cNvPr id="4" name="表格 3">
            <a:extLst>
              <a:ext uri="{FF2B5EF4-FFF2-40B4-BE49-F238E27FC236}">
                <a16:creationId xmlns:a16="http://schemas.microsoft.com/office/drawing/2014/main" id="{6CECB545-6213-EA44-5010-4B407FC7A0FF}"/>
              </a:ext>
            </a:extLst>
          </p:cNvPr>
          <p:cNvGraphicFramePr>
            <a:graphicFrameLocks noGrp="1"/>
          </p:cNvGraphicFramePr>
          <p:nvPr/>
        </p:nvGraphicFramePr>
        <p:xfrm>
          <a:off x="785813" y="2049463"/>
          <a:ext cx="7643812" cy="4022725"/>
        </p:xfrm>
        <a:graphic>
          <a:graphicData uri="http://schemas.openxmlformats.org/drawingml/2006/table">
            <a:tbl>
              <a:tblPr firstRow="1" bandRow="1">
                <a:tableStyleId>{21E4AEA4-8DFA-4A89-87EB-49C32662AFE0}</a:tableStyleId>
              </a:tblPr>
              <a:tblGrid>
                <a:gridCol w="1428723">
                  <a:extLst>
                    <a:ext uri="{9D8B030D-6E8A-4147-A177-3AD203B41FA5}">
                      <a16:colId xmlns:a16="http://schemas.microsoft.com/office/drawing/2014/main" val="20000"/>
                    </a:ext>
                  </a:extLst>
                </a:gridCol>
                <a:gridCol w="1071562">
                  <a:extLst>
                    <a:ext uri="{9D8B030D-6E8A-4147-A177-3AD203B41FA5}">
                      <a16:colId xmlns:a16="http://schemas.microsoft.com/office/drawing/2014/main" val="20001"/>
                    </a:ext>
                  </a:extLst>
                </a:gridCol>
                <a:gridCol w="2071687">
                  <a:extLst>
                    <a:ext uri="{9D8B030D-6E8A-4147-A177-3AD203B41FA5}">
                      <a16:colId xmlns:a16="http://schemas.microsoft.com/office/drawing/2014/main" val="20002"/>
                    </a:ext>
                  </a:extLst>
                </a:gridCol>
                <a:gridCol w="3071840">
                  <a:extLst>
                    <a:ext uri="{9D8B030D-6E8A-4147-A177-3AD203B41FA5}">
                      <a16:colId xmlns:a16="http://schemas.microsoft.com/office/drawing/2014/main" val="20003"/>
                    </a:ext>
                  </a:extLst>
                </a:gridCol>
              </a:tblGrid>
              <a:tr h="395016">
                <a:tc>
                  <a:txBody>
                    <a:bodyPr/>
                    <a:lstStyle/>
                    <a:p>
                      <a:r>
                        <a:rPr lang="zh-TW" altLang="en-US" sz="1400" dirty="0">
                          <a:latin typeface="標楷體" pitchFamily="65" charset="-120"/>
                          <a:ea typeface="標楷體" pitchFamily="65" charset="-120"/>
                        </a:rPr>
                        <a:t>項目</a:t>
                      </a:r>
                    </a:p>
                  </a:txBody>
                  <a:tcPr marL="91439" marR="91439" marT="45727" marB="45727"/>
                </a:tc>
                <a:tc>
                  <a:txBody>
                    <a:bodyPr/>
                    <a:lstStyle/>
                    <a:p>
                      <a:r>
                        <a:rPr lang="zh-TW" altLang="en-US" sz="1400" dirty="0">
                          <a:latin typeface="標楷體" pitchFamily="65" charset="-120"/>
                          <a:ea typeface="標楷體" pitchFamily="65" charset="-120"/>
                        </a:rPr>
                        <a:t>實施時間</a:t>
                      </a:r>
                    </a:p>
                  </a:txBody>
                  <a:tcPr marL="91439" marR="91439" marT="45727" marB="45727"/>
                </a:tc>
                <a:tc>
                  <a:txBody>
                    <a:bodyPr/>
                    <a:lstStyle/>
                    <a:p>
                      <a:r>
                        <a:rPr lang="zh-TW" altLang="en-US" sz="1400" dirty="0">
                          <a:latin typeface="標楷體" pitchFamily="65" charset="-120"/>
                          <a:ea typeface="標楷體" pitchFamily="65" charset="-120"/>
                        </a:rPr>
                        <a:t>健保部分給付金額</a:t>
                      </a:r>
                    </a:p>
                  </a:txBody>
                  <a:tcPr marL="91439" marR="91439" marT="45727" marB="45727"/>
                </a:tc>
                <a:tc>
                  <a:txBody>
                    <a:bodyPr/>
                    <a:lstStyle/>
                    <a:p>
                      <a:r>
                        <a:rPr lang="zh-TW" altLang="en-US" sz="1400" dirty="0">
                          <a:latin typeface="標楷體" pitchFamily="65" charset="-120"/>
                          <a:ea typeface="標楷體" pitchFamily="65" charset="-120"/>
                        </a:rPr>
                        <a:t>備註</a:t>
                      </a:r>
                    </a:p>
                  </a:txBody>
                  <a:tcPr marL="91439" marR="91439" marT="45727" marB="45727"/>
                </a:tc>
                <a:extLst>
                  <a:ext uri="{0D108BD9-81ED-4DB2-BD59-A6C34878D82A}">
                    <a16:rowId xmlns:a16="http://schemas.microsoft.com/office/drawing/2014/main" val="10000"/>
                  </a:ext>
                </a:extLst>
              </a:tr>
              <a:tr h="518244">
                <a:tc>
                  <a:txBody>
                    <a:bodyPr/>
                    <a:lstStyle/>
                    <a:p>
                      <a:r>
                        <a:rPr lang="zh-TW" altLang="en-US" sz="1400" b="1" dirty="0">
                          <a:latin typeface="標楷體" pitchFamily="65" charset="-120"/>
                          <a:ea typeface="標楷體" pitchFamily="65" charset="-120"/>
                        </a:rPr>
                        <a:t>義肢</a:t>
                      </a:r>
                    </a:p>
                  </a:txBody>
                  <a:tcPr marL="91439" marR="91439" marT="45727" marB="45727"/>
                </a:tc>
                <a:tc>
                  <a:txBody>
                    <a:bodyPr/>
                    <a:lstStyle/>
                    <a:p>
                      <a:r>
                        <a:rPr lang="en-US" altLang="zh-TW" sz="1400" b="1" dirty="0">
                          <a:latin typeface="標楷體" pitchFamily="65" charset="-120"/>
                          <a:ea typeface="標楷體" pitchFamily="65" charset="-120"/>
                        </a:rPr>
                        <a:t>84</a:t>
                      </a:r>
                      <a:r>
                        <a:rPr lang="zh-TW" altLang="en-US" sz="1400" b="1" dirty="0">
                          <a:latin typeface="標楷體" pitchFamily="65" charset="-120"/>
                          <a:ea typeface="標楷體" pitchFamily="65" charset="-120"/>
                        </a:rPr>
                        <a:t>年</a:t>
                      </a:r>
                      <a:r>
                        <a:rPr lang="en-US" altLang="zh-TW" sz="1400" b="1" dirty="0">
                          <a:latin typeface="標楷體" pitchFamily="65" charset="-120"/>
                          <a:ea typeface="標楷體" pitchFamily="65" charset="-120"/>
                        </a:rPr>
                        <a:t>3</a:t>
                      </a:r>
                      <a:r>
                        <a:rPr lang="zh-TW" altLang="en-US" sz="1400" b="1" dirty="0">
                          <a:latin typeface="標楷體" pitchFamily="65" charset="-120"/>
                          <a:ea typeface="標楷體" pitchFamily="65" charset="-120"/>
                        </a:rPr>
                        <a:t>月</a:t>
                      </a:r>
                      <a:r>
                        <a:rPr lang="en-US" altLang="zh-TW" sz="1400" b="1" dirty="0">
                          <a:latin typeface="標楷體" pitchFamily="65" charset="-120"/>
                          <a:ea typeface="標楷體" pitchFamily="65" charset="-120"/>
                        </a:rPr>
                        <a:t>1</a:t>
                      </a:r>
                      <a:r>
                        <a:rPr lang="zh-TW" altLang="en-US" sz="1400" b="1" dirty="0">
                          <a:latin typeface="標楷體" pitchFamily="65" charset="-120"/>
                          <a:ea typeface="標楷體" pitchFamily="65" charset="-120"/>
                        </a:rPr>
                        <a:t>日</a:t>
                      </a:r>
                    </a:p>
                  </a:txBody>
                  <a:tcPr marL="91439" marR="91439" marT="45727" marB="45727"/>
                </a:tc>
                <a:tc>
                  <a:txBody>
                    <a:bodyPr/>
                    <a:lstStyle/>
                    <a:p>
                      <a:r>
                        <a:rPr lang="zh-TW" altLang="en-US" sz="1400" b="1" dirty="0">
                          <a:latin typeface="標楷體" pitchFamily="65" charset="-120"/>
                          <a:ea typeface="標楷體" pitchFamily="65" charset="-120"/>
                        </a:rPr>
                        <a:t>依裝置部位： </a:t>
                      </a:r>
                      <a:r>
                        <a:rPr lang="en-US" altLang="zh-TW" sz="1400" b="1" dirty="0">
                          <a:latin typeface="標楷體" pitchFamily="65" charset="-120"/>
                          <a:ea typeface="標楷體" pitchFamily="65" charset="-120"/>
                        </a:rPr>
                        <a:t>4800 </a:t>
                      </a:r>
                      <a:r>
                        <a:rPr lang="zh-TW" altLang="en-US" sz="1400" b="1" dirty="0">
                          <a:latin typeface="標楷體" pitchFamily="65" charset="-120"/>
                          <a:ea typeface="標楷體" pitchFamily="65" charset="-120"/>
                        </a:rPr>
                        <a:t>元 </a:t>
                      </a:r>
                      <a:r>
                        <a:rPr lang="en-US" altLang="zh-TW" sz="1400" b="1" dirty="0">
                          <a:latin typeface="標楷體" pitchFamily="65" charset="-120"/>
                          <a:ea typeface="標楷體" pitchFamily="65" charset="-120"/>
                        </a:rPr>
                        <a:t>~68000 </a:t>
                      </a:r>
                      <a:r>
                        <a:rPr lang="zh-TW" altLang="en-US" sz="1400" b="1" dirty="0">
                          <a:latin typeface="標楷體" pitchFamily="65" charset="-120"/>
                          <a:ea typeface="標楷體" pitchFamily="65" charset="-120"/>
                        </a:rPr>
                        <a:t>元</a:t>
                      </a:r>
                    </a:p>
                  </a:txBody>
                  <a:tcPr marL="91439" marR="91439" marT="45727" marB="45727"/>
                </a:tc>
                <a:tc>
                  <a:txBody>
                    <a:bodyPr/>
                    <a:lstStyle/>
                    <a:p>
                      <a:endParaRPr lang="zh-TW" altLang="en-US" sz="1400" b="1" dirty="0">
                        <a:latin typeface="標楷體" pitchFamily="65" charset="-120"/>
                        <a:ea typeface="標楷體" pitchFamily="65" charset="-120"/>
                      </a:endParaRPr>
                    </a:p>
                  </a:txBody>
                  <a:tcPr marL="91439" marR="91439" marT="45727" marB="45727"/>
                </a:tc>
                <a:extLst>
                  <a:ext uri="{0D108BD9-81ED-4DB2-BD59-A6C34878D82A}">
                    <a16:rowId xmlns:a16="http://schemas.microsoft.com/office/drawing/2014/main" val="10001"/>
                  </a:ext>
                </a:extLst>
              </a:tr>
              <a:tr h="518244">
                <a:tc>
                  <a:txBody>
                    <a:bodyPr/>
                    <a:lstStyle/>
                    <a:p>
                      <a:r>
                        <a:rPr lang="zh-TW" altLang="en-US" sz="1400" b="1" dirty="0">
                          <a:latin typeface="標楷體" pitchFamily="65" charset="-120"/>
                          <a:ea typeface="標楷體" pitchFamily="65" charset="-120"/>
                        </a:rPr>
                        <a:t>新增功能類別人工心律調節器</a:t>
                      </a:r>
                    </a:p>
                  </a:txBody>
                  <a:tcPr marL="91439" marR="91439" marT="45727" marB="45727"/>
                </a:tc>
                <a:tc>
                  <a:txBody>
                    <a:bodyPr/>
                    <a:lstStyle/>
                    <a:p>
                      <a:r>
                        <a:rPr lang="en-US" altLang="zh-TW" sz="1400" b="1" dirty="0">
                          <a:latin typeface="標楷體" pitchFamily="65" charset="-120"/>
                          <a:ea typeface="標楷體" pitchFamily="65" charset="-120"/>
                        </a:rPr>
                        <a:t>84</a:t>
                      </a:r>
                      <a:r>
                        <a:rPr lang="zh-TW" altLang="en-US" sz="1400" b="1" dirty="0">
                          <a:latin typeface="標楷體" pitchFamily="65" charset="-120"/>
                          <a:ea typeface="標楷體" pitchFamily="65" charset="-120"/>
                        </a:rPr>
                        <a:t>年</a:t>
                      </a:r>
                      <a:r>
                        <a:rPr lang="en-US" altLang="zh-TW" sz="1400" b="1" dirty="0">
                          <a:latin typeface="標楷體" pitchFamily="65" charset="-120"/>
                          <a:ea typeface="標楷體" pitchFamily="65" charset="-120"/>
                        </a:rPr>
                        <a:t>8</a:t>
                      </a:r>
                      <a:r>
                        <a:rPr lang="zh-TW" altLang="en-US" sz="1400" b="1" dirty="0">
                          <a:latin typeface="標楷體" pitchFamily="65" charset="-120"/>
                          <a:ea typeface="標楷體" pitchFamily="65" charset="-120"/>
                        </a:rPr>
                        <a:t>月</a:t>
                      </a:r>
                      <a:r>
                        <a:rPr lang="en-US" altLang="zh-TW" sz="1400" b="1" dirty="0">
                          <a:latin typeface="標楷體" pitchFamily="65" charset="-120"/>
                          <a:ea typeface="標楷體" pitchFamily="65" charset="-120"/>
                        </a:rPr>
                        <a:t>3</a:t>
                      </a:r>
                      <a:r>
                        <a:rPr lang="zh-TW" altLang="en-US" sz="1400" b="1" dirty="0">
                          <a:latin typeface="標楷體" pitchFamily="65" charset="-120"/>
                          <a:ea typeface="標楷體" pitchFamily="65" charset="-120"/>
                        </a:rPr>
                        <a:t>日</a:t>
                      </a:r>
                    </a:p>
                  </a:txBody>
                  <a:tcPr marL="91439" marR="91439" marT="45727" marB="45727"/>
                </a:tc>
                <a:tc>
                  <a:txBody>
                    <a:bodyPr/>
                    <a:lstStyle/>
                    <a:p>
                      <a:r>
                        <a:rPr lang="en-US" altLang="zh-TW" sz="1400" b="1" dirty="0">
                          <a:latin typeface="標楷體" pitchFamily="65" charset="-120"/>
                          <a:ea typeface="標楷體" pitchFamily="65" charset="-120"/>
                        </a:rPr>
                        <a:t>102500 </a:t>
                      </a:r>
                      <a:r>
                        <a:rPr lang="zh-TW" altLang="en-US" sz="1400" b="1" dirty="0">
                          <a:latin typeface="標楷體" pitchFamily="65" charset="-120"/>
                          <a:ea typeface="標楷體" pitchFamily="65" charset="-120"/>
                        </a:rPr>
                        <a:t>元</a:t>
                      </a:r>
                    </a:p>
                  </a:txBody>
                  <a:tcPr marL="91439" marR="91439" marT="45727" marB="45727"/>
                </a:tc>
                <a:tc>
                  <a:txBody>
                    <a:bodyPr/>
                    <a:lstStyle/>
                    <a:p>
                      <a:r>
                        <a:rPr lang="zh-TW" altLang="en-US" sz="1400" b="1" dirty="0">
                          <a:latin typeface="標楷體" pitchFamily="65" charset="-120"/>
                          <a:ea typeface="標楷體" pitchFamily="65" charset="-120"/>
                        </a:rPr>
                        <a:t>部分型號已納入全額給付</a:t>
                      </a:r>
                    </a:p>
                  </a:txBody>
                  <a:tcPr marL="91439" marR="91439" marT="45727" marB="45727"/>
                </a:tc>
                <a:extLst>
                  <a:ext uri="{0D108BD9-81ED-4DB2-BD59-A6C34878D82A}">
                    <a16:rowId xmlns:a16="http://schemas.microsoft.com/office/drawing/2014/main" val="10002"/>
                  </a:ext>
                </a:extLst>
              </a:tr>
              <a:tr h="518244">
                <a:tc>
                  <a:txBody>
                    <a:bodyPr/>
                    <a:lstStyle/>
                    <a:p>
                      <a:r>
                        <a:rPr lang="zh-TW" altLang="en-US" sz="1400" b="1" dirty="0">
                          <a:latin typeface="標楷體" pitchFamily="65" charset="-120"/>
                          <a:ea typeface="標楷體" pitchFamily="65" charset="-120"/>
                        </a:rPr>
                        <a:t>樹脂石膏繃帶</a:t>
                      </a:r>
                    </a:p>
                  </a:txBody>
                  <a:tcPr marL="91439" marR="91439" marT="45727" marB="45727"/>
                </a:tc>
                <a:tc>
                  <a:txBody>
                    <a:bodyPr/>
                    <a:lstStyle/>
                    <a:p>
                      <a:r>
                        <a:rPr lang="en-US" altLang="zh-TW" sz="1400" b="1" dirty="0">
                          <a:latin typeface="標楷體" pitchFamily="65" charset="-120"/>
                          <a:ea typeface="標楷體" pitchFamily="65" charset="-120"/>
                        </a:rPr>
                        <a:t>85</a:t>
                      </a:r>
                      <a:r>
                        <a:rPr lang="zh-TW" altLang="en-US" sz="1400" b="1" dirty="0">
                          <a:latin typeface="標楷體" pitchFamily="65" charset="-120"/>
                          <a:ea typeface="標楷體" pitchFamily="65" charset="-120"/>
                        </a:rPr>
                        <a:t>年</a:t>
                      </a:r>
                      <a:r>
                        <a:rPr lang="en-US" altLang="zh-TW" sz="1400" b="1" dirty="0">
                          <a:latin typeface="標楷體" pitchFamily="65" charset="-120"/>
                          <a:ea typeface="標楷體" pitchFamily="65" charset="-120"/>
                        </a:rPr>
                        <a:t>12</a:t>
                      </a:r>
                      <a:r>
                        <a:rPr lang="zh-TW" altLang="en-US" sz="1400" b="1" dirty="0">
                          <a:latin typeface="標楷體" pitchFamily="65" charset="-120"/>
                          <a:ea typeface="標楷體" pitchFamily="65" charset="-120"/>
                        </a:rPr>
                        <a:t>月</a:t>
                      </a:r>
                      <a:r>
                        <a:rPr lang="en-US" altLang="zh-TW" sz="1400" b="1" dirty="0">
                          <a:latin typeface="標楷體" pitchFamily="65" charset="-120"/>
                          <a:ea typeface="標楷體" pitchFamily="65" charset="-120"/>
                        </a:rPr>
                        <a:t>1</a:t>
                      </a:r>
                      <a:r>
                        <a:rPr lang="zh-TW" altLang="en-US" sz="1400" b="1" dirty="0">
                          <a:latin typeface="標楷體" pitchFamily="65" charset="-120"/>
                          <a:ea typeface="標楷體" pitchFamily="65" charset="-120"/>
                        </a:rPr>
                        <a:t>日</a:t>
                      </a:r>
                    </a:p>
                  </a:txBody>
                  <a:tcPr marL="91439" marR="91439" marT="45727" marB="45727"/>
                </a:tc>
                <a:tc>
                  <a:txBody>
                    <a:bodyPr/>
                    <a:lstStyle/>
                    <a:p>
                      <a:r>
                        <a:rPr lang="zh-TW" altLang="en-US" sz="1400" b="1" dirty="0">
                          <a:latin typeface="標楷體" pitchFamily="65" charset="-120"/>
                          <a:ea typeface="標楷體" pitchFamily="65" charset="-120"/>
                        </a:rPr>
                        <a:t>依規格尺寸大小： </a:t>
                      </a:r>
                      <a:r>
                        <a:rPr lang="en-US" altLang="zh-TW" sz="1400" b="1" dirty="0">
                          <a:latin typeface="標楷體" pitchFamily="65" charset="-120"/>
                          <a:ea typeface="標楷體" pitchFamily="65" charset="-120"/>
                        </a:rPr>
                        <a:t>30 </a:t>
                      </a:r>
                      <a:r>
                        <a:rPr lang="zh-TW" altLang="en-US" sz="1400" b="1" dirty="0">
                          <a:latin typeface="標楷體" pitchFamily="65" charset="-120"/>
                          <a:ea typeface="標楷體" pitchFamily="65" charset="-120"/>
                        </a:rPr>
                        <a:t>元 </a:t>
                      </a:r>
                      <a:r>
                        <a:rPr lang="en-US" altLang="zh-TW" sz="1400" b="1" dirty="0">
                          <a:latin typeface="標楷體" pitchFamily="65" charset="-120"/>
                          <a:ea typeface="標楷體" pitchFamily="65" charset="-120"/>
                        </a:rPr>
                        <a:t>~85 </a:t>
                      </a:r>
                      <a:r>
                        <a:rPr lang="zh-TW" altLang="en-US" sz="1400" b="1" dirty="0">
                          <a:latin typeface="標楷體" pitchFamily="65" charset="-120"/>
                          <a:ea typeface="標楷體" pitchFamily="65" charset="-120"/>
                        </a:rPr>
                        <a:t>元</a:t>
                      </a:r>
                    </a:p>
                  </a:txBody>
                  <a:tcPr marL="91439" marR="91439" marT="45727" marB="45727"/>
                </a:tc>
                <a:tc>
                  <a:txBody>
                    <a:bodyPr/>
                    <a:lstStyle/>
                    <a:p>
                      <a:r>
                        <a:rPr lang="zh-TW" altLang="en-US" sz="1400" b="1" dirty="0">
                          <a:latin typeface="標楷體" pitchFamily="65" charset="-120"/>
                          <a:ea typeface="標楷體" pitchFamily="65" charset="-120"/>
                        </a:rPr>
                        <a:t>自</a:t>
                      </a:r>
                      <a:r>
                        <a:rPr lang="en-US" altLang="zh-TW" sz="1400" b="1" dirty="0">
                          <a:latin typeface="標楷體" pitchFamily="65" charset="-120"/>
                          <a:ea typeface="標楷體" pitchFamily="65" charset="-120"/>
                        </a:rPr>
                        <a:t>98</a:t>
                      </a:r>
                      <a:r>
                        <a:rPr lang="zh-TW" altLang="en-US" sz="1400" b="1" dirty="0">
                          <a:latin typeface="標楷體" pitchFamily="65" charset="-120"/>
                          <a:ea typeface="標楷體" pitchFamily="65" charset="-120"/>
                        </a:rPr>
                        <a:t>年</a:t>
                      </a:r>
                      <a:r>
                        <a:rPr lang="en-US" altLang="zh-TW" sz="1400" b="1" dirty="0">
                          <a:latin typeface="標楷體" pitchFamily="65" charset="-120"/>
                          <a:ea typeface="標楷體" pitchFamily="65" charset="-120"/>
                        </a:rPr>
                        <a:t>11</a:t>
                      </a:r>
                      <a:r>
                        <a:rPr lang="zh-TW" altLang="en-US" sz="1400" b="1" dirty="0">
                          <a:latin typeface="標楷體" pitchFamily="65" charset="-120"/>
                          <a:ea typeface="標楷體" pitchFamily="65" charset="-120"/>
                        </a:rPr>
                        <a:t>月</a:t>
                      </a:r>
                      <a:r>
                        <a:rPr lang="en-US" altLang="zh-TW" sz="1400" b="1" dirty="0">
                          <a:latin typeface="標楷體" pitchFamily="65" charset="-120"/>
                          <a:ea typeface="標楷體" pitchFamily="65" charset="-120"/>
                        </a:rPr>
                        <a:t>1</a:t>
                      </a:r>
                      <a:r>
                        <a:rPr lang="zh-TW" altLang="en-US" sz="1400" b="1" dirty="0">
                          <a:latin typeface="標楷體" pitchFamily="65" charset="-120"/>
                          <a:ea typeface="標楷體" pitchFamily="65" charset="-120"/>
                        </a:rPr>
                        <a:t>日起納入全額給付</a:t>
                      </a:r>
                    </a:p>
                  </a:txBody>
                  <a:tcPr marL="91439" marR="91439" marT="45727" marB="45727"/>
                </a:tc>
                <a:extLst>
                  <a:ext uri="{0D108BD9-81ED-4DB2-BD59-A6C34878D82A}">
                    <a16:rowId xmlns:a16="http://schemas.microsoft.com/office/drawing/2014/main" val="10003"/>
                  </a:ext>
                </a:extLst>
              </a:tr>
              <a:tr h="518244">
                <a:tc>
                  <a:txBody>
                    <a:bodyPr/>
                    <a:lstStyle/>
                    <a:p>
                      <a:r>
                        <a:rPr lang="zh-TW" altLang="en-US" sz="1400" b="1" dirty="0">
                          <a:latin typeface="標楷體" pitchFamily="65" charset="-120"/>
                          <a:ea typeface="標楷體" pitchFamily="65" charset="-120"/>
                        </a:rPr>
                        <a:t>塗藥血管支架</a:t>
                      </a:r>
                    </a:p>
                  </a:txBody>
                  <a:tcPr marL="91439" marR="91439" marT="45727" marB="45727"/>
                </a:tc>
                <a:tc>
                  <a:txBody>
                    <a:bodyPr/>
                    <a:lstStyle/>
                    <a:p>
                      <a:r>
                        <a:rPr lang="en-US" altLang="zh-TW" sz="1400" b="1" dirty="0">
                          <a:latin typeface="標楷體" pitchFamily="65" charset="-120"/>
                          <a:ea typeface="標楷體" pitchFamily="65" charset="-120"/>
                        </a:rPr>
                        <a:t>95</a:t>
                      </a:r>
                      <a:r>
                        <a:rPr lang="zh-TW" altLang="en-US" sz="1400" b="1" dirty="0">
                          <a:latin typeface="標楷體" pitchFamily="65" charset="-120"/>
                          <a:ea typeface="標楷體" pitchFamily="65" charset="-120"/>
                        </a:rPr>
                        <a:t>年</a:t>
                      </a:r>
                      <a:r>
                        <a:rPr lang="en-US" altLang="zh-TW" sz="1400" b="1" dirty="0">
                          <a:latin typeface="標楷體" pitchFamily="65" charset="-120"/>
                          <a:ea typeface="標楷體" pitchFamily="65" charset="-120"/>
                        </a:rPr>
                        <a:t>12</a:t>
                      </a:r>
                      <a:r>
                        <a:rPr lang="zh-TW" altLang="en-US" sz="1400" b="1" dirty="0">
                          <a:latin typeface="標楷體" pitchFamily="65" charset="-120"/>
                          <a:ea typeface="標楷體" pitchFamily="65" charset="-120"/>
                        </a:rPr>
                        <a:t>月</a:t>
                      </a:r>
                      <a:r>
                        <a:rPr lang="en-US" altLang="zh-TW" sz="1400" b="1" dirty="0">
                          <a:latin typeface="標楷體" pitchFamily="65" charset="-120"/>
                          <a:ea typeface="標楷體" pitchFamily="65" charset="-120"/>
                        </a:rPr>
                        <a:t>1</a:t>
                      </a:r>
                      <a:r>
                        <a:rPr lang="zh-TW" altLang="en-US" sz="1400" b="1" dirty="0">
                          <a:latin typeface="標楷體" pitchFamily="65" charset="-120"/>
                          <a:ea typeface="標楷體" pitchFamily="65" charset="-120"/>
                        </a:rPr>
                        <a:t>日</a:t>
                      </a:r>
                    </a:p>
                  </a:txBody>
                  <a:tcPr marL="91439" marR="91439" marT="45727" marB="45727"/>
                </a:tc>
                <a:tc>
                  <a:txBody>
                    <a:bodyPr/>
                    <a:lstStyle/>
                    <a:p>
                      <a:r>
                        <a:rPr lang="en-US" altLang="zh-TW" sz="1400" b="1" dirty="0">
                          <a:latin typeface="標楷體" pitchFamily="65" charset="-120"/>
                          <a:ea typeface="標楷體" pitchFamily="65" charset="-120"/>
                        </a:rPr>
                        <a:t>19940 </a:t>
                      </a:r>
                      <a:r>
                        <a:rPr lang="zh-TW" altLang="en-US" sz="1400" b="1" dirty="0">
                          <a:latin typeface="標楷體" pitchFamily="65" charset="-120"/>
                          <a:ea typeface="標楷體" pitchFamily="65" charset="-120"/>
                        </a:rPr>
                        <a:t>元</a:t>
                      </a:r>
                    </a:p>
                  </a:txBody>
                  <a:tcPr marL="91439" marR="91439" marT="45727" marB="45727"/>
                </a:tc>
                <a:tc>
                  <a:txBody>
                    <a:bodyPr/>
                    <a:lstStyle/>
                    <a:p>
                      <a:r>
                        <a:rPr lang="zh-TW" altLang="en-US" sz="1400" b="1" dirty="0">
                          <a:latin typeface="標楷體" pitchFamily="65" charset="-120"/>
                          <a:ea typeface="標楷體" pitchFamily="65" charset="-120"/>
                        </a:rPr>
                        <a:t>須符合傳統血管支架之適應症，始可列入部分給付</a:t>
                      </a:r>
                    </a:p>
                  </a:txBody>
                  <a:tcPr marL="91439" marR="91439" marT="45727" marB="45727"/>
                </a:tc>
                <a:extLst>
                  <a:ext uri="{0D108BD9-81ED-4DB2-BD59-A6C34878D82A}">
                    <a16:rowId xmlns:a16="http://schemas.microsoft.com/office/drawing/2014/main" val="10004"/>
                  </a:ext>
                </a:extLst>
              </a:tr>
              <a:tr h="518244">
                <a:tc>
                  <a:txBody>
                    <a:bodyPr/>
                    <a:lstStyle/>
                    <a:p>
                      <a:r>
                        <a:rPr lang="zh-TW" altLang="en-US" sz="1400" b="1" dirty="0">
                          <a:latin typeface="標楷體" pitchFamily="65" charset="-120"/>
                          <a:ea typeface="標楷體" pitchFamily="65" charset="-120"/>
                        </a:rPr>
                        <a:t>陶瓷人工髖關節</a:t>
                      </a:r>
                    </a:p>
                  </a:txBody>
                  <a:tcPr marL="91439" marR="91439" marT="45727" marB="45727"/>
                </a:tc>
                <a:tc>
                  <a:txBody>
                    <a:bodyPr/>
                    <a:lstStyle/>
                    <a:p>
                      <a:r>
                        <a:rPr lang="en-US" altLang="zh-TW" sz="1400" b="1" dirty="0">
                          <a:latin typeface="標楷體" pitchFamily="65" charset="-120"/>
                          <a:ea typeface="標楷體" pitchFamily="65" charset="-120"/>
                        </a:rPr>
                        <a:t>96</a:t>
                      </a:r>
                      <a:r>
                        <a:rPr lang="zh-TW" altLang="en-US" sz="1400" b="1" dirty="0">
                          <a:latin typeface="標楷體" pitchFamily="65" charset="-120"/>
                          <a:ea typeface="標楷體" pitchFamily="65" charset="-120"/>
                        </a:rPr>
                        <a:t>年</a:t>
                      </a:r>
                      <a:r>
                        <a:rPr lang="en-US" altLang="zh-TW" sz="1400" b="1" dirty="0">
                          <a:latin typeface="標楷體" pitchFamily="65" charset="-120"/>
                          <a:ea typeface="標楷體" pitchFamily="65" charset="-120"/>
                        </a:rPr>
                        <a:t>1</a:t>
                      </a:r>
                      <a:r>
                        <a:rPr lang="zh-TW" altLang="en-US" sz="1400" b="1" dirty="0">
                          <a:latin typeface="標楷體" pitchFamily="65" charset="-120"/>
                          <a:ea typeface="標楷體" pitchFamily="65" charset="-120"/>
                        </a:rPr>
                        <a:t>月</a:t>
                      </a:r>
                      <a:r>
                        <a:rPr lang="en-US" altLang="zh-TW" sz="1400" b="1" dirty="0">
                          <a:latin typeface="標楷體" pitchFamily="65" charset="-120"/>
                          <a:ea typeface="標楷體" pitchFamily="65" charset="-120"/>
                        </a:rPr>
                        <a:t>1</a:t>
                      </a:r>
                      <a:r>
                        <a:rPr lang="zh-TW" altLang="en-US" sz="1400" b="1" dirty="0">
                          <a:latin typeface="標楷體" pitchFamily="65" charset="-120"/>
                          <a:ea typeface="標楷體" pitchFamily="65" charset="-120"/>
                        </a:rPr>
                        <a:t>日</a:t>
                      </a:r>
                    </a:p>
                  </a:txBody>
                  <a:tcPr marL="91439" marR="91439" marT="45727" marB="45727"/>
                </a:tc>
                <a:tc>
                  <a:txBody>
                    <a:bodyPr/>
                    <a:lstStyle/>
                    <a:p>
                      <a:r>
                        <a:rPr lang="zh-TW" altLang="en-US" sz="1400" b="1" dirty="0">
                          <a:latin typeface="標楷體" pitchFamily="65" charset="-120"/>
                          <a:ea typeface="標楷體" pitchFamily="65" charset="-120"/>
                        </a:rPr>
                        <a:t>依類別由 </a:t>
                      </a:r>
                      <a:r>
                        <a:rPr lang="en-US" altLang="zh-TW" sz="1400" b="1" dirty="0">
                          <a:latin typeface="標楷體" pitchFamily="65" charset="-120"/>
                          <a:ea typeface="標楷體" pitchFamily="65" charset="-120"/>
                        </a:rPr>
                        <a:t>10350 </a:t>
                      </a:r>
                      <a:r>
                        <a:rPr lang="zh-TW" altLang="en-US" sz="1400" b="1" dirty="0">
                          <a:latin typeface="標楷體" pitchFamily="65" charset="-120"/>
                          <a:ea typeface="標楷體" pitchFamily="65" charset="-120"/>
                        </a:rPr>
                        <a:t>元 </a:t>
                      </a:r>
                      <a:r>
                        <a:rPr lang="en-US" altLang="zh-TW" sz="1400" b="1" dirty="0">
                          <a:latin typeface="標楷體" pitchFamily="65" charset="-120"/>
                          <a:ea typeface="標楷體" pitchFamily="65" charset="-120"/>
                        </a:rPr>
                        <a:t>~63180 </a:t>
                      </a:r>
                      <a:r>
                        <a:rPr lang="zh-TW" altLang="en-US" sz="1400" b="1" dirty="0">
                          <a:latin typeface="標楷體" pitchFamily="65" charset="-120"/>
                          <a:ea typeface="標楷體" pitchFamily="65" charset="-120"/>
                        </a:rPr>
                        <a:t>元</a:t>
                      </a:r>
                    </a:p>
                  </a:txBody>
                  <a:tcPr marL="91439" marR="91439" marT="45727" marB="45727"/>
                </a:tc>
                <a:tc>
                  <a:txBody>
                    <a:bodyPr/>
                    <a:lstStyle/>
                    <a:p>
                      <a:r>
                        <a:rPr lang="zh-TW" altLang="en-US" sz="1400" b="1" dirty="0">
                          <a:latin typeface="標楷體" pitchFamily="65" charset="-120"/>
                          <a:ea typeface="標楷體" pitchFamily="65" charset="-120"/>
                        </a:rPr>
                        <a:t>須符合傳統人工髖關節之使用規範，始可列入部分給付</a:t>
                      </a:r>
                    </a:p>
                  </a:txBody>
                  <a:tcPr marL="91439" marR="91439" marT="45727" marB="45727"/>
                </a:tc>
                <a:extLst>
                  <a:ext uri="{0D108BD9-81ED-4DB2-BD59-A6C34878D82A}">
                    <a16:rowId xmlns:a16="http://schemas.microsoft.com/office/drawing/2014/main" val="10005"/>
                  </a:ext>
                </a:extLst>
              </a:tr>
              <a:tr h="518244">
                <a:tc>
                  <a:txBody>
                    <a:bodyPr/>
                    <a:lstStyle/>
                    <a:p>
                      <a:r>
                        <a:rPr lang="zh-TW" altLang="en-US" sz="1400" b="1" dirty="0">
                          <a:latin typeface="標楷體" pitchFamily="65" charset="-120"/>
                          <a:ea typeface="標楷體" pitchFamily="65" charset="-120"/>
                        </a:rPr>
                        <a:t>特殊功能人工水晶體</a:t>
                      </a:r>
                    </a:p>
                  </a:txBody>
                  <a:tcPr marL="91439" marR="91439" marT="45727" marB="45727"/>
                </a:tc>
                <a:tc>
                  <a:txBody>
                    <a:bodyPr/>
                    <a:lstStyle/>
                    <a:p>
                      <a:r>
                        <a:rPr lang="en-US" altLang="zh-TW" sz="1400" b="1" dirty="0">
                          <a:latin typeface="標楷體" pitchFamily="65" charset="-120"/>
                          <a:ea typeface="標楷體" pitchFamily="65" charset="-120"/>
                        </a:rPr>
                        <a:t>96</a:t>
                      </a:r>
                      <a:r>
                        <a:rPr lang="zh-TW" altLang="en-US" sz="1400" b="1" dirty="0">
                          <a:latin typeface="標楷體" pitchFamily="65" charset="-120"/>
                          <a:ea typeface="標楷體" pitchFamily="65" charset="-120"/>
                        </a:rPr>
                        <a:t>年</a:t>
                      </a:r>
                      <a:r>
                        <a:rPr lang="en-US" altLang="zh-TW" sz="1400" b="1" dirty="0">
                          <a:latin typeface="標楷體" pitchFamily="65" charset="-120"/>
                          <a:ea typeface="標楷體" pitchFamily="65" charset="-120"/>
                        </a:rPr>
                        <a:t>10</a:t>
                      </a:r>
                      <a:r>
                        <a:rPr lang="zh-TW" altLang="en-US" sz="1400" b="1" dirty="0">
                          <a:latin typeface="標楷體" pitchFamily="65" charset="-120"/>
                          <a:ea typeface="標楷體" pitchFamily="65" charset="-120"/>
                        </a:rPr>
                        <a:t>月</a:t>
                      </a:r>
                      <a:r>
                        <a:rPr lang="en-US" altLang="zh-TW" sz="1400" b="1" dirty="0">
                          <a:latin typeface="標楷體" pitchFamily="65" charset="-120"/>
                          <a:ea typeface="標楷體" pitchFamily="65" charset="-120"/>
                        </a:rPr>
                        <a:t>1</a:t>
                      </a:r>
                      <a:r>
                        <a:rPr lang="zh-TW" altLang="en-US" sz="1400" b="1" dirty="0">
                          <a:latin typeface="標楷體" pitchFamily="65" charset="-120"/>
                          <a:ea typeface="標楷體" pitchFamily="65" charset="-120"/>
                        </a:rPr>
                        <a:t>日</a:t>
                      </a:r>
                    </a:p>
                  </a:txBody>
                  <a:tcPr marL="91439" marR="91439" marT="45727" marB="45727"/>
                </a:tc>
                <a:tc>
                  <a:txBody>
                    <a:bodyPr/>
                    <a:lstStyle/>
                    <a:p>
                      <a:r>
                        <a:rPr lang="en-US" altLang="zh-TW" sz="1400" b="1" dirty="0">
                          <a:latin typeface="標楷體" pitchFamily="65" charset="-120"/>
                          <a:ea typeface="標楷體" pitchFamily="65" charset="-120"/>
                        </a:rPr>
                        <a:t>2843 </a:t>
                      </a:r>
                      <a:r>
                        <a:rPr lang="zh-TW" altLang="en-US" sz="1400" b="1" dirty="0">
                          <a:latin typeface="標楷體" pitchFamily="65" charset="-120"/>
                          <a:ea typeface="標楷體" pitchFamily="65" charset="-120"/>
                        </a:rPr>
                        <a:t>元</a:t>
                      </a:r>
                    </a:p>
                  </a:txBody>
                  <a:tcPr marL="91439" marR="91439" marT="45727" marB="45727"/>
                </a:tc>
                <a:tc>
                  <a:txBody>
                    <a:bodyPr/>
                    <a:lstStyle/>
                    <a:p>
                      <a:r>
                        <a:rPr lang="zh-TW" altLang="en-US" sz="1400" b="1" dirty="0">
                          <a:latin typeface="標楷體" pitchFamily="65" charset="-120"/>
                          <a:ea typeface="標楷體" pitchFamily="65" charset="-120"/>
                        </a:rPr>
                        <a:t>須符合執行白內障手術之規範，始可列入部分給付</a:t>
                      </a:r>
                    </a:p>
                  </a:txBody>
                  <a:tcPr marL="91439" marR="91439" marT="45727" marB="45727"/>
                </a:tc>
                <a:extLst>
                  <a:ext uri="{0D108BD9-81ED-4DB2-BD59-A6C34878D82A}">
                    <a16:rowId xmlns:a16="http://schemas.microsoft.com/office/drawing/2014/main" val="10006"/>
                  </a:ext>
                </a:extLst>
              </a:tr>
              <a:tr h="518244">
                <a:tc>
                  <a:txBody>
                    <a:bodyPr/>
                    <a:lstStyle/>
                    <a:p>
                      <a:r>
                        <a:rPr lang="zh-TW" altLang="en-US" sz="1400" b="1" dirty="0">
                          <a:latin typeface="標楷體" pitchFamily="65" charset="-120"/>
                          <a:ea typeface="標楷體" pitchFamily="65" charset="-120"/>
                        </a:rPr>
                        <a:t>金屬對金屬介面人工髖關節</a:t>
                      </a:r>
                    </a:p>
                  </a:txBody>
                  <a:tcPr marL="91439" marR="91439" marT="45727" marB="45727"/>
                </a:tc>
                <a:tc>
                  <a:txBody>
                    <a:bodyPr/>
                    <a:lstStyle/>
                    <a:p>
                      <a:r>
                        <a:rPr lang="en-US" altLang="zh-TW" sz="1400" b="1" dirty="0">
                          <a:latin typeface="標楷體" pitchFamily="65" charset="-120"/>
                          <a:ea typeface="標楷體" pitchFamily="65" charset="-120"/>
                        </a:rPr>
                        <a:t>97</a:t>
                      </a:r>
                      <a:r>
                        <a:rPr lang="zh-TW" altLang="en-US" sz="1400" b="1" dirty="0">
                          <a:latin typeface="標楷體" pitchFamily="65" charset="-120"/>
                          <a:ea typeface="標楷體" pitchFamily="65" charset="-120"/>
                        </a:rPr>
                        <a:t>年</a:t>
                      </a:r>
                      <a:r>
                        <a:rPr lang="en-US" altLang="zh-TW" sz="1400" b="1" dirty="0">
                          <a:latin typeface="標楷體" pitchFamily="65" charset="-120"/>
                          <a:ea typeface="標楷體" pitchFamily="65" charset="-120"/>
                        </a:rPr>
                        <a:t>5</a:t>
                      </a:r>
                      <a:r>
                        <a:rPr lang="zh-TW" altLang="en-US" sz="1400" b="1" dirty="0">
                          <a:latin typeface="標楷體" pitchFamily="65" charset="-120"/>
                          <a:ea typeface="標楷體" pitchFamily="65" charset="-120"/>
                        </a:rPr>
                        <a:t>月</a:t>
                      </a:r>
                      <a:r>
                        <a:rPr lang="en-US" altLang="zh-TW" sz="1400" b="1" dirty="0">
                          <a:latin typeface="標楷體" pitchFamily="65" charset="-120"/>
                          <a:ea typeface="標楷體" pitchFamily="65" charset="-120"/>
                        </a:rPr>
                        <a:t>1</a:t>
                      </a:r>
                      <a:r>
                        <a:rPr lang="zh-TW" altLang="en-US" sz="1400" b="1" dirty="0">
                          <a:latin typeface="標楷體" pitchFamily="65" charset="-120"/>
                          <a:ea typeface="標楷體" pitchFamily="65" charset="-120"/>
                        </a:rPr>
                        <a:t>日</a:t>
                      </a:r>
                    </a:p>
                  </a:txBody>
                  <a:tcPr marL="91439" marR="91439" marT="45727" marB="45727"/>
                </a:tc>
                <a:tc>
                  <a:txBody>
                    <a:bodyPr/>
                    <a:lstStyle/>
                    <a:p>
                      <a:r>
                        <a:rPr lang="zh-TW" altLang="en-US" sz="1400" b="1" dirty="0">
                          <a:latin typeface="標楷體" pitchFamily="65" charset="-120"/>
                          <a:ea typeface="標楷體" pitchFamily="65" charset="-120"/>
                        </a:rPr>
                        <a:t>依類別：</a:t>
                      </a:r>
                      <a:r>
                        <a:rPr lang="en-US" altLang="zh-TW" sz="1400" b="1" dirty="0">
                          <a:latin typeface="標楷體" pitchFamily="65" charset="-120"/>
                          <a:ea typeface="標楷體" pitchFamily="65" charset="-120"/>
                        </a:rPr>
                        <a:t>52560</a:t>
                      </a:r>
                      <a:r>
                        <a:rPr lang="zh-TW" altLang="en-US" sz="1400" b="1" dirty="0">
                          <a:latin typeface="標楷體" pitchFamily="65" charset="-120"/>
                          <a:ea typeface="標楷體" pitchFamily="65" charset="-120"/>
                        </a:rPr>
                        <a:t>元、</a:t>
                      </a:r>
                      <a:r>
                        <a:rPr lang="en-US" altLang="zh-TW" sz="1400" b="1" dirty="0">
                          <a:latin typeface="標楷體" pitchFamily="65" charset="-120"/>
                          <a:ea typeface="標楷體" pitchFamily="65" charset="-120"/>
                        </a:rPr>
                        <a:t>10350</a:t>
                      </a:r>
                      <a:r>
                        <a:rPr lang="zh-TW" altLang="en-US" sz="1400" b="1" dirty="0">
                          <a:latin typeface="標楷體" pitchFamily="65" charset="-120"/>
                          <a:ea typeface="標楷體" pitchFamily="65" charset="-120"/>
                        </a:rPr>
                        <a:t>元</a:t>
                      </a:r>
                    </a:p>
                  </a:txBody>
                  <a:tcPr marL="91439" marR="91439" marT="45727" marB="45727"/>
                </a:tc>
                <a:tc>
                  <a:txBody>
                    <a:bodyPr/>
                    <a:lstStyle/>
                    <a:p>
                      <a:r>
                        <a:rPr lang="zh-TW" altLang="en-US" sz="1400" b="1" dirty="0">
                          <a:latin typeface="標楷體" pitchFamily="65" charset="-120"/>
                          <a:ea typeface="標楷體" pitchFamily="65" charset="-120"/>
                        </a:rPr>
                        <a:t>須符合傳統人工髖關節之使用規範，始可列入部分給付</a:t>
                      </a:r>
                    </a:p>
                  </a:txBody>
                  <a:tcPr marL="91439" marR="91439" marT="45727" marB="45727"/>
                </a:tc>
                <a:extLst>
                  <a:ext uri="{0D108BD9-81ED-4DB2-BD59-A6C34878D82A}">
                    <a16:rowId xmlns:a16="http://schemas.microsoft.com/office/drawing/2014/main" val="10007"/>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65A3FFBF-39A8-5ACD-C8F7-D5F564596162}"/>
              </a:ext>
            </a:extLst>
          </p:cNvPr>
          <p:cNvSpPr>
            <a:spLocks noGrp="1" noChangeArrowheads="1"/>
          </p:cNvSpPr>
          <p:nvPr>
            <p:ph type="title"/>
          </p:nvPr>
        </p:nvSpPr>
        <p:spPr>
          <a:xfrm>
            <a:off x="685800" y="381000"/>
            <a:ext cx="7772400" cy="1143000"/>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常見自費情形（三）</a:t>
            </a:r>
          </a:p>
        </p:txBody>
      </p:sp>
      <p:sp>
        <p:nvSpPr>
          <p:cNvPr id="10243" name="Rectangle 3">
            <a:extLst>
              <a:ext uri="{FF2B5EF4-FFF2-40B4-BE49-F238E27FC236}">
                <a16:creationId xmlns:a16="http://schemas.microsoft.com/office/drawing/2014/main" id="{3B71938D-74FC-62FB-86B1-BDCC7502CC9E}"/>
              </a:ext>
            </a:extLst>
          </p:cNvPr>
          <p:cNvSpPr>
            <a:spLocks noGrp="1" noChangeArrowheads="1"/>
          </p:cNvSpPr>
          <p:nvPr>
            <p:ph type="body" idx="1"/>
          </p:nvPr>
        </p:nvSpPr>
        <p:spPr>
          <a:xfrm>
            <a:off x="457200" y="2024063"/>
            <a:ext cx="8153400" cy="3905250"/>
          </a:xfrm>
        </p:spPr>
        <p:txBody>
          <a:bodyPr/>
          <a:lstStyle/>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健保有給付，但不符合健保給付適應症規定者。</a:t>
            </a:r>
            <a:endParaRPr lang="en-US" altLang="zh-TW" sz="24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民眾自行要求之衛材、藥品、檢查、診療處置等（如超出額度或規定之醫療服務，包括藥量、檢驗、檢查等）。</a:t>
            </a:r>
            <a:endParaRPr lang="en-US" altLang="zh-TW" sz="24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醫事服務機構自立名目收費（應屬健保給付範圍，但逕以個案不符施行、適應症規定等為由收費）。</a:t>
            </a:r>
            <a:endParaRPr lang="en-US" altLang="zh-TW" sz="24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其他（如醫事服務機構規避不申請健保給付、超收部分負擔、超人次門診收費、門診改急診收費、要求民眾改自費門診等）。</a:t>
            </a:r>
            <a:endParaRPr lang="en-US" altLang="zh-TW" sz="2400">
              <a:solidFill>
                <a:schemeClr val="accent2"/>
              </a:solidFill>
              <a:latin typeface="標楷體" panose="03000509000000000000" pitchFamily="65" charset="-120"/>
              <a:ea typeface="標楷體" panose="03000509000000000000" pitchFamily="65" charset="-120"/>
            </a:endParaRPr>
          </a:p>
          <a:p>
            <a:pPr marL="381000" indent="-381000" eaLnBrk="1" hangingPunct="1">
              <a:buFontTx/>
              <a:buNone/>
            </a:pPr>
            <a:endParaRPr lang="zh-TW" altLang="en-US" sz="2400">
              <a:solidFill>
                <a:schemeClr val="accent2"/>
              </a:solidFill>
              <a:latin typeface="標楷體" panose="03000509000000000000" pitchFamily="65" charset="-120"/>
              <a:ea typeface="標楷體" panose="03000509000000000000" pitchFamily="65" charset="-12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098">
            <a:extLst>
              <a:ext uri="{FF2B5EF4-FFF2-40B4-BE49-F238E27FC236}">
                <a16:creationId xmlns:a16="http://schemas.microsoft.com/office/drawing/2014/main" id="{3D37254E-7180-AA53-43BC-741FAEFA3149}"/>
              </a:ext>
            </a:extLst>
          </p:cNvPr>
          <p:cNvSpPr>
            <a:spLocks noGrp="1" noChangeArrowheads="1"/>
          </p:cNvSpPr>
          <p:nvPr>
            <p:ph type="title"/>
          </p:nvPr>
        </p:nvSpPr>
        <p:spPr>
          <a:xfrm>
            <a:off x="1500188" y="285750"/>
            <a:ext cx="7239000" cy="1000125"/>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自費申訴處理流程</a:t>
            </a:r>
          </a:p>
        </p:txBody>
      </p:sp>
      <p:grpSp>
        <p:nvGrpSpPr>
          <p:cNvPr id="11267" name="Group 4">
            <a:extLst>
              <a:ext uri="{FF2B5EF4-FFF2-40B4-BE49-F238E27FC236}">
                <a16:creationId xmlns:a16="http://schemas.microsoft.com/office/drawing/2014/main" id="{C29CCFE6-E660-54E2-2312-8AA7EFE7F24D}"/>
              </a:ext>
            </a:extLst>
          </p:cNvPr>
          <p:cNvGrpSpPr>
            <a:grpSpLocks/>
          </p:cNvGrpSpPr>
          <p:nvPr/>
        </p:nvGrpSpPr>
        <p:grpSpPr bwMode="auto">
          <a:xfrm>
            <a:off x="285750" y="1571625"/>
            <a:ext cx="8643938" cy="4500563"/>
            <a:chOff x="1100" y="2405"/>
            <a:chExt cx="9180" cy="10695"/>
          </a:xfrm>
        </p:grpSpPr>
        <p:sp>
          <p:nvSpPr>
            <p:cNvPr id="11268" name="Text Box 5">
              <a:extLst>
                <a:ext uri="{FF2B5EF4-FFF2-40B4-BE49-F238E27FC236}">
                  <a16:creationId xmlns:a16="http://schemas.microsoft.com/office/drawing/2014/main" id="{ACB7C97B-4585-4B1B-B7FB-856C3E77D823}"/>
                </a:ext>
              </a:extLst>
            </p:cNvPr>
            <p:cNvSpPr txBox="1">
              <a:spLocks noChangeArrowheads="1"/>
            </p:cNvSpPr>
            <p:nvPr/>
          </p:nvSpPr>
          <p:spPr bwMode="auto">
            <a:xfrm>
              <a:off x="5760" y="3655"/>
              <a:ext cx="1080" cy="742"/>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400" b="1">
                  <a:latin typeface="標楷體" panose="03000509000000000000" pitchFamily="65" charset="-120"/>
                  <a:ea typeface="標楷體" panose="03000509000000000000" pitchFamily="65" charset="-120"/>
                </a:rPr>
                <a:t>書 信</a:t>
              </a:r>
              <a:endParaRPr lang="zh-TW" altLang="zh-TW" sz="1400" b="1">
                <a:latin typeface="標楷體" panose="03000509000000000000" pitchFamily="65" charset="-120"/>
                <a:ea typeface="標楷體" panose="03000509000000000000" pitchFamily="65" charset="-120"/>
              </a:endParaRPr>
            </a:p>
          </p:txBody>
        </p:sp>
        <p:sp>
          <p:nvSpPr>
            <p:cNvPr id="11269" name="Text Box 6">
              <a:extLst>
                <a:ext uri="{FF2B5EF4-FFF2-40B4-BE49-F238E27FC236}">
                  <a16:creationId xmlns:a16="http://schemas.microsoft.com/office/drawing/2014/main" id="{2C66098B-D011-FBB3-7FB3-7F8516C959F7}"/>
                </a:ext>
              </a:extLst>
            </p:cNvPr>
            <p:cNvSpPr txBox="1">
              <a:spLocks noChangeArrowheads="1"/>
            </p:cNvSpPr>
            <p:nvPr/>
          </p:nvSpPr>
          <p:spPr bwMode="auto">
            <a:xfrm>
              <a:off x="2880" y="3655"/>
              <a:ext cx="1080" cy="674"/>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400" b="1">
                  <a:latin typeface="標楷體" panose="03000509000000000000" pitchFamily="65" charset="-120"/>
                  <a:ea typeface="標楷體" panose="03000509000000000000" pitchFamily="65" charset="-120"/>
                </a:rPr>
                <a:t>電 話</a:t>
              </a:r>
              <a:endParaRPr lang="zh-TW" altLang="zh-TW" sz="1400" b="1">
                <a:latin typeface="標楷體" panose="03000509000000000000" pitchFamily="65" charset="-120"/>
                <a:ea typeface="標楷體" panose="03000509000000000000" pitchFamily="65" charset="-120"/>
              </a:endParaRPr>
            </a:p>
          </p:txBody>
        </p:sp>
        <p:sp>
          <p:nvSpPr>
            <p:cNvPr id="11270" name="Text Box 7">
              <a:extLst>
                <a:ext uri="{FF2B5EF4-FFF2-40B4-BE49-F238E27FC236}">
                  <a16:creationId xmlns:a16="http://schemas.microsoft.com/office/drawing/2014/main" id="{6A0748A6-5219-F38B-6B79-6E988FB41B79}"/>
                </a:ext>
              </a:extLst>
            </p:cNvPr>
            <p:cNvSpPr txBox="1">
              <a:spLocks noChangeArrowheads="1"/>
            </p:cNvSpPr>
            <p:nvPr/>
          </p:nvSpPr>
          <p:spPr bwMode="auto">
            <a:xfrm>
              <a:off x="4320" y="3655"/>
              <a:ext cx="1080" cy="719"/>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400" b="1">
                  <a:latin typeface="標楷體" panose="03000509000000000000" pitchFamily="65" charset="-120"/>
                  <a:ea typeface="標楷體" panose="03000509000000000000" pitchFamily="65" charset="-120"/>
                </a:rPr>
                <a:t>傳 真</a:t>
              </a:r>
              <a:endParaRPr lang="zh-TW" altLang="zh-TW" sz="1400" b="1">
                <a:latin typeface="標楷體" panose="03000509000000000000" pitchFamily="65" charset="-120"/>
                <a:ea typeface="標楷體" panose="03000509000000000000" pitchFamily="65" charset="-120"/>
              </a:endParaRPr>
            </a:p>
          </p:txBody>
        </p:sp>
        <p:sp>
          <p:nvSpPr>
            <p:cNvPr id="11271" name="Text Box 8">
              <a:extLst>
                <a:ext uri="{FF2B5EF4-FFF2-40B4-BE49-F238E27FC236}">
                  <a16:creationId xmlns:a16="http://schemas.microsoft.com/office/drawing/2014/main" id="{9050A857-14CD-5329-5E0D-DE6E62C620A5}"/>
                </a:ext>
              </a:extLst>
            </p:cNvPr>
            <p:cNvSpPr txBox="1">
              <a:spLocks noChangeArrowheads="1"/>
            </p:cNvSpPr>
            <p:nvPr/>
          </p:nvSpPr>
          <p:spPr bwMode="auto">
            <a:xfrm>
              <a:off x="1100" y="3655"/>
              <a:ext cx="1440" cy="719"/>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400" b="1">
                  <a:latin typeface="標楷體" panose="03000509000000000000" pitchFamily="65" charset="-120"/>
                  <a:ea typeface="標楷體" panose="03000509000000000000" pitchFamily="65" charset="-120"/>
                </a:rPr>
                <a:t>親自到局</a:t>
              </a:r>
              <a:endParaRPr lang="zh-TW" altLang="zh-TW" sz="1400" b="1">
                <a:latin typeface="標楷體" panose="03000509000000000000" pitchFamily="65" charset="-120"/>
                <a:ea typeface="標楷體" panose="03000509000000000000" pitchFamily="65" charset="-120"/>
              </a:endParaRPr>
            </a:p>
          </p:txBody>
        </p:sp>
        <p:sp>
          <p:nvSpPr>
            <p:cNvPr id="11272" name="Text Box 9">
              <a:extLst>
                <a:ext uri="{FF2B5EF4-FFF2-40B4-BE49-F238E27FC236}">
                  <a16:creationId xmlns:a16="http://schemas.microsoft.com/office/drawing/2014/main" id="{C78B7C29-1803-A36A-F098-F27946BDEC52}"/>
                </a:ext>
              </a:extLst>
            </p:cNvPr>
            <p:cNvSpPr txBox="1">
              <a:spLocks noChangeArrowheads="1"/>
            </p:cNvSpPr>
            <p:nvPr/>
          </p:nvSpPr>
          <p:spPr bwMode="auto">
            <a:xfrm>
              <a:off x="7200" y="3655"/>
              <a:ext cx="1440" cy="697"/>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400" b="1">
                  <a:latin typeface="標楷體" panose="03000509000000000000" pitchFamily="65" charset="-120"/>
                  <a:ea typeface="標楷體" panose="03000509000000000000" pitchFamily="65" charset="-120"/>
                </a:rPr>
                <a:t>電子郵件</a:t>
              </a:r>
              <a:endParaRPr lang="zh-TW" altLang="zh-TW" sz="1400" b="1">
                <a:latin typeface="標楷體" panose="03000509000000000000" pitchFamily="65" charset="-120"/>
                <a:ea typeface="標楷體" panose="03000509000000000000" pitchFamily="65" charset="-120"/>
              </a:endParaRPr>
            </a:p>
          </p:txBody>
        </p:sp>
        <p:sp>
          <p:nvSpPr>
            <p:cNvPr id="11273" name="Line 10">
              <a:extLst>
                <a:ext uri="{FF2B5EF4-FFF2-40B4-BE49-F238E27FC236}">
                  <a16:creationId xmlns:a16="http://schemas.microsoft.com/office/drawing/2014/main" id="{40B5A17D-2F18-9E0C-4B82-85FF96A25B80}"/>
                </a:ext>
              </a:extLst>
            </p:cNvPr>
            <p:cNvSpPr>
              <a:spLocks noChangeShapeType="1"/>
            </p:cNvSpPr>
            <p:nvPr/>
          </p:nvSpPr>
          <p:spPr bwMode="auto">
            <a:xfrm>
              <a:off x="1820" y="32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4" name="Line 11">
              <a:extLst>
                <a:ext uri="{FF2B5EF4-FFF2-40B4-BE49-F238E27FC236}">
                  <a16:creationId xmlns:a16="http://schemas.microsoft.com/office/drawing/2014/main" id="{1E3844D8-F242-6456-A89A-4B729D62A579}"/>
                </a:ext>
              </a:extLst>
            </p:cNvPr>
            <p:cNvSpPr>
              <a:spLocks noChangeShapeType="1"/>
            </p:cNvSpPr>
            <p:nvPr/>
          </p:nvSpPr>
          <p:spPr bwMode="auto">
            <a:xfrm>
              <a:off x="1820" y="3295"/>
              <a:ext cx="7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5" name="Line 12">
              <a:extLst>
                <a:ext uri="{FF2B5EF4-FFF2-40B4-BE49-F238E27FC236}">
                  <a16:creationId xmlns:a16="http://schemas.microsoft.com/office/drawing/2014/main" id="{D18AA96D-4933-AB8B-BF26-EF4A6B107DE4}"/>
                </a:ext>
              </a:extLst>
            </p:cNvPr>
            <p:cNvSpPr>
              <a:spLocks noChangeShapeType="1"/>
            </p:cNvSpPr>
            <p:nvPr/>
          </p:nvSpPr>
          <p:spPr bwMode="auto">
            <a:xfrm>
              <a:off x="8080" y="32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6" name="Text Box 13">
              <a:extLst>
                <a:ext uri="{FF2B5EF4-FFF2-40B4-BE49-F238E27FC236}">
                  <a16:creationId xmlns:a16="http://schemas.microsoft.com/office/drawing/2014/main" id="{25EC03F1-DB26-42FE-91D9-6965D6F48BE3}"/>
                </a:ext>
              </a:extLst>
            </p:cNvPr>
            <p:cNvSpPr txBox="1">
              <a:spLocks noChangeArrowheads="1"/>
            </p:cNvSpPr>
            <p:nvPr/>
          </p:nvSpPr>
          <p:spPr bwMode="auto">
            <a:xfrm>
              <a:off x="5580" y="2405"/>
              <a:ext cx="1080" cy="679"/>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ts val="500"/>
                </a:spcBef>
                <a:spcAft>
                  <a:spcPts val="500"/>
                </a:spcAft>
              </a:pPr>
              <a:r>
                <a:rPr lang="zh-TW" altLang="en-US" sz="1400" b="1">
                  <a:latin typeface="標楷體" panose="03000509000000000000" pitchFamily="65" charset="-120"/>
                  <a:ea typeface="標楷體" panose="03000509000000000000" pitchFamily="65" charset="-120"/>
                </a:rPr>
                <a:t>案 源</a:t>
              </a:r>
              <a:endParaRPr lang="zh-TW" altLang="zh-TW" sz="1400" b="1">
                <a:latin typeface="標楷體" panose="03000509000000000000" pitchFamily="65" charset="-120"/>
                <a:ea typeface="標楷體" panose="03000509000000000000" pitchFamily="65" charset="-120"/>
              </a:endParaRPr>
            </a:p>
          </p:txBody>
        </p:sp>
        <p:sp>
          <p:nvSpPr>
            <p:cNvPr id="11277" name="Line 14">
              <a:extLst>
                <a:ext uri="{FF2B5EF4-FFF2-40B4-BE49-F238E27FC236}">
                  <a16:creationId xmlns:a16="http://schemas.microsoft.com/office/drawing/2014/main" id="{355CC5D3-8FC0-D42C-69B4-84D7E04C72EE}"/>
                </a:ext>
              </a:extLst>
            </p:cNvPr>
            <p:cNvSpPr>
              <a:spLocks noChangeShapeType="1"/>
            </p:cNvSpPr>
            <p:nvPr/>
          </p:nvSpPr>
          <p:spPr bwMode="auto">
            <a:xfrm>
              <a:off x="6120" y="3115"/>
              <a:ext cx="0" cy="18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8" name="AutoShape 15">
              <a:extLst>
                <a:ext uri="{FF2B5EF4-FFF2-40B4-BE49-F238E27FC236}">
                  <a16:creationId xmlns:a16="http://schemas.microsoft.com/office/drawing/2014/main" id="{9DFABD37-849B-899F-D07B-B0BB74D4F18C}"/>
                </a:ext>
              </a:extLst>
            </p:cNvPr>
            <p:cNvSpPr>
              <a:spLocks noChangeArrowheads="1"/>
            </p:cNvSpPr>
            <p:nvPr/>
          </p:nvSpPr>
          <p:spPr bwMode="auto">
            <a:xfrm>
              <a:off x="2196" y="7716"/>
              <a:ext cx="3151" cy="1422"/>
            </a:xfrm>
            <a:prstGeom prst="flowChartDecision">
              <a:avLst/>
            </a:prstGeom>
            <a:solidFill>
              <a:srgbClr val="FFFFFF"/>
            </a:solidFill>
            <a:ln w="9525">
              <a:solidFill>
                <a:srgbClr val="000000"/>
              </a:solidFill>
              <a:miter lim="800000"/>
              <a:headEnd/>
              <a:tailEnd/>
            </a:ln>
          </p:spPr>
          <p:txBody>
            <a:bodyPr lIns="180000" tIns="0"/>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50000"/>
                </a:lnSpc>
              </a:pPr>
              <a:r>
                <a:rPr lang="zh-TW" altLang="en-US" sz="1400" b="1">
                  <a:latin typeface="標楷體" panose="03000509000000000000" pitchFamily="65" charset="-120"/>
                  <a:ea typeface="標楷體" panose="03000509000000000000" pitchFamily="65" charset="-120"/>
                </a:rPr>
                <a:t>是否可以</a:t>
              </a:r>
            </a:p>
            <a:p>
              <a:pPr algn="ctr" eaLnBrk="1" hangingPunct="1">
                <a:lnSpc>
                  <a:spcPct val="96000"/>
                </a:lnSpc>
                <a:spcBef>
                  <a:spcPts val="500"/>
                </a:spcBef>
                <a:spcAft>
                  <a:spcPts val="500"/>
                </a:spcAft>
              </a:pPr>
              <a:r>
                <a:rPr lang="zh-TW" altLang="en-US" sz="1400" b="1">
                  <a:latin typeface="標楷體" panose="03000509000000000000" pitchFamily="65" charset="-120"/>
                  <a:ea typeface="標楷體" panose="03000509000000000000" pitchFamily="65" charset="-120"/>
                </a:rPr>
                <a:t>立即處理</a:t>
              </a:r>
              <a:endParaRPr lang="zh-TW" altLang="zh-TW" sz="1400" b="1">
                <a:latin typeface="標楷體" panose="03000509000000000000" pitchFamily="65" charset="-120"/>
                <a:ea typeface="標楷體" panose="03000509000000000000" pitchFamily="65" charset="-120"/>
              </a:endParaRPr>
            </a:p>
          </p:txBody>
        </p:sp>
        <p:sp>
          <p:nvSpPr>
            <p:cNvPr id="11279" name="Line 16">
              <a:extLst>
                <a:ext uri="{FF2B5EF4-FFF2-40B4-BE49-F238E27FC236}">
                  <a16:creationId xmlns:a16="http://schemas.microsoft.com/office/drawing/2014/main" id="{83BDF250-06B9-43AF-7C89-5505C38818CE}"/>
                </a:ext>
              </a:extLst>
            </p:cNvPr>
            <p:cNvSpPr>
              <a:spLocks noChangeShapeType="1"/>
            </p:cNvSpPr>
            <p:nvPr/>
          </p:nvSpPr>
          <p:spPr bwMode="auto">
            <a:xfrm>
              <a:off x="3400" y="32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80" name="Line 17">
              <a:extLst>
                <a:ext uri="{FF2B5EF4-FFF2-40B4-BE49-F238E27FC236}">
                  <a16:creationId xmlns:a16="http://schemas.microsoft.com/office/drawing/2014/main" id="{12E5C7CA-1771-6B70-B91A-91801658F0A7}"/>
                </a:ext>
              </a:extLst>
            </p:cNvPr>
            <p:cNvSpPr>
              <a:spLocks noChangeShapeType="1"/>
            </p:cNvSpPr>
            <p:nvPr/>
          </p:nvSpPr>
          <p:spPr bwMode="auto">
            <a:xfrm>
              <a:off x="4960" y="32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81" name="Line 18">
              <a:extLst>
                <a:ext uri="{FF2B5EF4-FFF2-40B4-BE49-F238E27FC236}">
                  <a16:creationId xmlns:a16="http://schemas.microsoft.com/office/drawing/2014/main" id="{E9DEED48-ACDF-9A89-2C70-527E320A09B1}"/>
                </a:ext>
              </a:extLst>
            </p:cNvPr>
            <p:cNvSpPr>
              <a:spLocks noChangeShapeType="1"/>
            </p:cNvSpPr>
            <p:nvPr/>
          </p:nvSpPr>
          <p:spPr bwMode="auto">
            <a:xfrm>
              <a:off x="6320" y="32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82" name="Line 19">
              <a:extLst>
                <a:ext uri="{FF2B5EF4-FFF2-40B4-BE49-F238E27FC236}">
                  <a16:creationId xmlns:a16="http://schemas.microsoft.com/office/drawing/2014/main" id="{26DF6C2C-E396-BFDD-FEC9-D57BADE32276}"/>
                </a:ext>
              </a:extLst>
            </p:cNvPr>
            <p:cNvSpPr>
              <a:spLocks noChangeShapeType="1"/>
            </p:cNvSpPr>
            <p:nvPr/>
          </p:nvSpPr>
          <p:spPr bwMode="auto">
            <a:xfrm>
              <a:off x="1820" y="41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83" name="Line 20">
              <a:extLst>
                <a:ext uri="{FF2B5EF4-FFF2-40B4-BE49-F238E27FC236}">
                  <a16:creationId xmlns:a16="http://schemas.microsoft.com/office/drawing/2014/main" id="{98DAB202-B7FC-180E-D812-9507567B9B68}"/>
                </a:ext>
              </a:extLst>
            </p:cNvPr>
            <p:cNvSpPr>
              <a:spLocks noChangeShapeType="1"/>
            </p:cNvSpPr>
            <p:nvPr/>
          </p:nvSpPr>
          <p:spPr bwMode="auto">
            <a:xfrm>
              <a:off x="1820" y="4555"/>
              <a:ext cx="7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84" name="Line 21">
              <a:extLst>
                <a:ext uri="{FF2B5EF4-FFF2-40B4-BE49-F238E27FC236}">
                  <a16:creationId xmlns:a16="http://schemas.microsoft.com/office/drawing/2014/main" id="{4FC7C332-7531-E01F-7EE6-9B5F9AF2DF93}"/>
                </a:ext>
              </a:extLst>
            </p:cNvPr>
            <p:cNvSpPr>
              <a:spLocks noChangeShapeType="1"/>
            </p:cNvSpPr>
            <p:nvPr/>
          </p:nvSpPr>
          <p:spPr bwMode="auto">
            <a:xfrm>
              <a:off x="9540" y="41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85" name="Line 22">
              <a:extLst>
                <a:ext uri="{FF2B5EF4-FFF2-40B4-BE49-F238E27FC236}">
                  <a16:creationId xmlns:a16="http://schemas.microsoft.com/office/drawing/2014/main" id="{A0EA1E10-0188-D9A7-472F-2CA3F625584E}"/>
                </a:ext>
              </a:extLst>
            </p:cNvPr>
            <p:cNvSpPr>
              <a:spLocks noChangeShapeType="1"/>
            </p:cNvSpPr>
            <p:nvPr/>
          </p:nvSpPr>
          <p:spPr bwMode="auto">
            <a:xfrm rot="900000">
              <a:off x="3960" y="9091"/>
              <a:ext cx="49" cy="39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86" name="Text Box 23">
              <a:extLst>
                <a:ext uri="{FF2B5EF4-FFF2-40B4-BE49-F238E27FC236}">
                  <a16:creationId xmlns:a16="http://schemas.microsoft.com/office/drawing/2014/main" id="{7958A973-A721-1CA2-F572-4F1CF34F7967}"/>
                </a:ext>
              </a:extLst>
            </p:cNvPr>
            <p:cNvSpPr txBox="1">
              <a:spLocks noChangeArrowheads="1"/>
            </p:cNvSpPr>
            <p:nvPr/>
          </p:nvSpPr>
          <p:spPr bwMode="auto">
            <a:xfrm>
              <a:off x="5400" y="7615"/>
              <a:ext cx="540"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b="1">
                  <a:latin typeface="標楷體" panose="03000509000000000000" pitchFamily="65" charset="-120"/>
                  <a:ea typeface="標楷體" panose="03000509000000000000" pitchFamily="65" charset="-120"/>
                </a:rPr>
                <a:t>否</a:t>
              </a:r>
              <a:endParaRPr lang="zh-TW" altLang="zh-TW" sz="1400" b="1">
                <a:latin typeface="標楷體" panose="03000509000000000000" pitchFamily="65" charset="-120"/>
                <a:ea typeface="標楷體" panose="03000509000000000000" pitchFamily="65" charset="-120"/>
              </a:endParaRPr>
            </a:p>
          </p:txBody>
        </p:sp>
        <p:sp>
          <p:nvSpPr>
            <p:cNvPr id="11287" name="Line 24">
              <a:extLst>
                <a:ext uri="{FF2B5EF4-FFF2-40B4-BE49-F238E27FC236}">
                  <a16:creationId xmlns:a16="http://schemas.microsoft.com/office/drawing/2014/main" id="{9B833C6A-E71D-1C1A-B773-3EA82D59C193}"/>
                </a:ext>
              </a:extLst>
            </p:cNvPr>
            <p:cNvSpPr>
              <a:spLocks noChangeShapeType="1"/>
            </p:cNvSpPr>
            <p:nvPr/>
          </p:nvSpPr>
          <p:spPr bwMode="auto">
            <a:xfrm rot="20940000" flipH="1">
              <a:off x="3960" y="10126"/>
              <a:ext cx="49" cy="54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88" name="Line 25">
              <a:extLst>
                <a:ext uri="{FF2B5EF4-FFF2-40B4-BE49-F238E27FC236}">
                  <a16:creationId xmlns:a16="http://schemas.microsoft.com/office/drawing/2014/main" id="{D9A9409A-9F50-F9A9-BCC7-438FCD6639F2}"/>
                </a:ext>
              </a:extLst>
            </p:cNvPr>
            <p:cNvSpPr>
              <a:spLocks noChangeShapeType="1"/>
            </p:cNvSpPr>
            <p:nvPr/>
          </p:nvSpPr>
          <p:spPr bwMode="auto">
            <a:xfrm>
              <a:off x="5220" y="8335"/>
              <a:ext cx="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89" name="Text Box 26">
              <a:extLst>
                <a:ext uri="{FF2B5EF4-FFF2-40B4-BE49-F238E27FC236}">
                  <a16:creationId xmlns:a16="http://schemas.microsoft.com/office/drawing/2014/main" id="{64B726FE-5D5A-E710-34E2-E5E754EA8C2A}"/>
                </a:ext>
              </a:extLst>
            </p:cNvPr>
            <p:cNvSpPr txBox="1">
              <a:spLocks noChangeArrowheads="1"/>
            </p:cNvSpPr>
            <p:nvPr/>
          </p:nvSpPr>
          <p:spPr bwMode="auto">
            <a:xfrm>
              <a:off x="4590" y="8856"/>
              <a:ext cx="379" cy="6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tIns="0"/>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b="1">
                  <a:latin typeface="標楷體" panose="03000509000000000000" pitchFamily="65" charset="-120"/>
                  <a:ea typeface="標楷體" panose="03000509000000000000" pitchFamily="65" charset="-120"/>
                </a:rPr>
                <a:t>是</a:t>
              </a:r>
              <a:endParaRPr lang="zh-TW" altLang="zh-TW" sz="1400" b="1">
                <a:latin typeface="標楷體" panose="03000509000000000000" pitchFamily="65" charset="-120"/>
                <a:ea typeface="標楷體" panose="03000509000000000000" pitchFamily="65" charset="-120"/>
              </a:endParaRPr>
            </a:p>
          </p:txBody>
        </p:sp>
        <p:sp>
          <p:nvSpPr>
            <p:cNvPr id="11290" name="AutoShape 27">
              <a:extLst>
                <a:ext uri="{FF2B5EF4-FFF2-40B4-BE49-F238E27FC236}">
                  <a16:creationId xmlns:a16="http://schemas.microsoft.com/office/drawing/2014/main" id="{0F470B43-07E7-7E74-F48B-65D4A588FF58}"/>
                </a:ext>
              </a:extLst>
            </p:cNvPr>
            <p:cNvSpPr>
              <a:spLocks noChangeArrowheads="1"/>
            </p:cNvSpPr>
            <p:nvPr/>
          </p:nvSpPr>
          <p:spPr bwMode="auto">
            <a:xfrm>
              <a:off x="2880" y="4915"/>
              <a:ext cx="2160" cy="720"/>
            </a:xfrm>
            <a:prstGeom prst="flowChartTerminator">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400" b="1">
                  <a:latin typeface="標楷體" panose="03000509000000000000" pitchFamily="65" charset="-120"/>
                  <a:ea typeface="標楷體" panose="03000509000000000000" pitchFamily="65" charset="-120"/>
                </a:rPr>
                <a:t>受  理</a:t>
              </a:r>
              <a:endParaRPr lang="zh-TW" altLang="zh-TW" sz="1400" b="1">
                <a:latin typeface="標楷體" panose="03000509000000000000" pitchFamily="65" charset="-120"/>
                <a:ea typeface="標楷體" panose="03000509000000000000" pitchFamily="65" charset="-120"/>
              </a:endParaRPr>
            </a:p>
          </p:txBody>
        </p:sp>
        <p:sp>
          <p:nvSpPr>
            <p:cNvPr id="11291" name="AutoShape 28">
              <a:extLst>
                <a:ext uri="{FF2B5EF4-FFF2-40B4-BE49-F238E27FC236}">
                  <a16:creationId xmlns:a16="http://schemas.microsoft.com/office/drawing/2014/main" id="{C73EA238-C89F-B38A-2347-F3630E5768D1}"/>
                </a:ext>
              </a:extLst>
            </p:cNvPr>
            <p:cNvSpPr>
              <a:spLocks noChangeArrowheads="1"/>
            </p:cNvSpPr>
            <p:nvPr/>
          </p:nvSpPr>
          <p:spPr bwMode="auto">
            <a:xfrm>
              <a:off x="2880" y="12380"/>
              <a:ext cx="2160" cy="720"/>
            </a:xfrm>
            <a:prstGeom prst="flowChartTerminator">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400" b="1">
                  <a:latin typeface="標楷體" panose="03000509000000000000" pitchFamily="65" charset="-120"/>
                  <a:ea typeface="標楷體" panose="03000509000000000000" pitchFamily="65" charset="-120"/>
                </a:rPr>
                <a:t>歸  檔</a:t>
              </a:r>
              <a:endParaRPr lang="zh-TW" altLang="zh-TW" sz="1400" b="1">
                <a:latin typeface="標楷體" panose="03000509000000000000" pitchFamily="65" charset="-120"/>
                <a:ea typeface="標楷體" panose="03000509000000000000" pitchFamily="65" charset="-120"/>
              </a:endParaRPr>
            </a:p>
          </p:txBody>
        </p:sp>
        <p:sp>
          <p:nvSpPr>
            <p:cNvPr id="11292" name="Line 29">
              <a:extLst>
                <a:ext uri="{FF2B5EF4-FFF2-40B4-BE49-F238E27FC236}">
                  <a16:creationId xmlns:a16="http://schemas.microsoft.com/office/drawing/2014/main" id="{0BB3B105-D2EB-D2DF-7C7B-CBD53BF368DE}"/>
                </a:ext>
              </a:extLst>
            </p:cNvPr>
            <p:cNvSpPr>
              <a:spLocks noChangeShapeType="1"/>
            </p:cNvSpPr>
            <p:nvPr/>
          </p:nvSpPr>
          <p:spPr bwMode="auto">
            <a:xfrm>
              <a:off x="3960" y="5635"/>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93" name="Line 30">
              <a:extLst>
                <a:ext uri="{FF2B5EF4-FFF2-40B4-BE49-F238E27FC236}">
                  <a16:creationId xmlns:a16="http://schemas.microsoft.com/office/drawing/2014/main" id="{6CC6008C-5A0C-BD96-0469-5A3089177D43}"/>
                </a:ext>
              </a:extLst>
            </p:cNvPr>
            <p:cNvSpPr>
              <a:spLocks noChangeShapeType="1"/>
            </p:cNvSpPr>
            <p:nvPr/>
          </p:nvSpPr>
          <p:spPr bwMode="auto">
            <a:xfrm>
              <a:off x="3960" y="4555"/>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94" name="AutoShape 31">
              <a:extLst>
                <a:ext uri="{FF2B5EF4-FFF2-40B4-BE49-F238E27FC236}">
                  <a16:creationId xmlns:a16="http://schemas.microsoft.com/office/drawing/2014/main" id="{71695AF5-CFEC-897D-BCFB-9AFC6F6FB183}"/>
                </a:ext>
              </a:extLst>
            </p:cNvPr>
            <p:cNvSpPr>
              <a:spLocks noChangeArrowheads="1"/>
            </p:cNvSpPr>
            <p:nvPr/>
          </p:nvSpPr>
          <p:spPr bwMode="auto">
            <a:xfrm>
              <a:off x="5760" y="4915"/>
              <a:ext cx="1440" cy="900"/>
            </a:xfrm>
            <a:prstGeom prst="flowChartMultidocumen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b="1">
                  <a:latin typeface="標楷體" panose="03000509000000000000" pitchFamily="65" charset="-120"/>
                  <a:ea typeface="標楷體" panose="03000509000000000000" pitchFamily="65" charset="-120"/>
                </a:rPr>
                <a:t>申訴單</a:t>
              </a:r>
              <a:endParaRPr lang="zh-TW" altLang="zh-TW" sz="1400" b="1">
                <a:latin typeface="標楷體" panose="03000509000000000000" pitchFamily="65" charset="-120"/>
                <a:ea typeface="標楷體" panose="03000509000000000000" pitchFamily="65" charset="-120"/>
              </a:endParaRPr>
            </a:p>
          </p:txBody>
        </p:sp>
        <p:sp>
          <p:nvSpPr>
            <p:cNvPr id="11295" name="Line 32">
              <a:extLst>
                <a:ext uri="{FF2B5EF4-FFF2-40B4-BE49-F238E27FC236}">
                  <a16:creationId xmlns:a16="http://schemas.microsoft.com/office/drawing/2014/main" id="{C2EA7B1C-5576-EC23-4680-44DC0E7C1140}"/>
                </a:ext>
              </a:extLst>
            </p:cNvPr>
            <p:cNvSpPr>
              <a:spLocks noChangeShapeType="1"/>
            </p:cNvSpPr>
            <p:nvPr/>
          </p:nvSpPr>
          <p:spPr bwMode="auto">
            <a:xfrm>
              <a:off x="5040" y="5275"/>
              <a:ext cx="720" cy="0"/>
            </a:xfrm>
            <a:prstGeom prst="line">
              <a:avLst/>
            </a:prstGeom>
            <a:noFill/>
            <a:ln w="9525">
              <a:solidFill>
                <a:srgbClr val="00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96" name="AutoShape 33">
              <a:extLst>
                <a:ext uri="{FF2B5EF4-FFF2-40B4-BE49-F238E27FC236}">
                  <a16:creationId xmlns:a16="http://schemas.microsoft.com/office/drawing/2014/main" id="{75B134E7-2D2F-DAB3-A2A0-5D8C648E8BDB}"/>
                </a:ext>
              </a:extLst>
            </p:cNvPr>
            <p:cNvSpPr>
              <a:spLocks noChangeArrowheads="1"/>
            </p:cNvSpPr>
            <p:nvPr/>
          </p:nvSpPr>
          <p:spPr bwMode="auto">
            <a:xfrm>
              <a:off x="2607" y="5995"/>
              <a:ext cx="2613" cy="1503"/>
            </a:xfrm>
            <a:prstGeom prst="flowChartDecision">
              <a:avLst/>
            </a:prstGeom>
            <a:solidFill>
              <a:srgbClr val="FFFFFF"/>
            </a:solidFill>
            <a:ln w="9525">
              <a:solidFill>
                <a:srgbClr val="000000"/>
              </a:solidFill>
              <a:miter lim="800000"/>
              <a:headEnd/>
              <a:tailEnd/>
            </a:ln>
          </p:spPr>
          <p:txBody>
            <a:bodyPr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6000"/>
                </a:lnSpc>
                <a:spcBef>
                  <a:spcPts val="500"/>
                </a:spcBef>
                <a:spcAft>
                  <a:spcPts val="500"/>
                </a:spcAft>
              </a:pPr>
              <a:r>
                <a:rPr lang="zh-TW" altLang="en-US" sz="1400" b="1">
                  <a:latin typeface="標楷體" panose="03000509000000000000" pitchFamily="65" charset="-120"/>
                  <a:ea typeface="標楷體" panose="03000509000000000000" pitchFamily="65" charset="-120"/>
                </a:rPr>
                <a:t>是否同意透露姓名</a:t>
              </a:r>
              <a:endParaRPr lang="zh-TW" altLang="zh-TW" sz="1400" b="1">
                <a:latin typeface="標楷體" panose="03000509000000000000" pitchFamily="65" charset="-120"/>
                <a:ea typeface="標楷體" panose="03000509000000000000" pitchFamily="65" charset="-120"/>
              </a:endParaRPr>
            </a:p>
          </p:txBody>
        </p:sp>
        <p:sp>
          <p:nvSpPr>
            <p:cNvPr id="11297" name="Line 34">
              <a:extLst>
                <a:ext uri="{FF2B5EF4-FFF2-40B4-BE49-F238E27FC236}">
                  <a16:creationId xmlns:a16="http://schemas.microsoft.com/office/drawing/2014/main" id="{7679887A-8E8C-2ACE-4E07-2C6B978C3AB6}"/>
                </a:ext>
              </a:extLst>
            </p:cNvPr>
            <p:cNvSpPr>
              <a:spLocks noChangeShapeType="1"/>
            </p:cNvSpPr>
            <p:nvPr/>
          </p:nvSpPr>
          <p:spPr bwMode="auto">
            <a:xfrm rot="20820000" flipH="1">
              <a:off x="3960" y="7328"/>
              <a:ext cx="49" cy="46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98" name="Text Box 35">
              <a:extLst>
                <a:ext uri="{FF2B5EF4-FFF2-40B4-BE49-F238E27FC236}">
                  <a16:creationId xmlns:a16="http://schemas.microsoft.com/office/drawing/2014/main" id="{B63DE3D9-8586-2854-B5EE-8F486F50F1F9}"/>
                </a:ext>
              </a:extLst>
            </p:cNvPr>
            <p:cNvSpPr txBox="1">
              <a:spLocks noChangeArrowheads="1"/>
            </p:cNvSpPr>
            <p:nvPr/>
          </p:nvSpPr>
          <p:spPr bwMode="auto">
            <a:xfrm>
              <a:off x="4581" y="7298"/>
              <a:ext cx="540"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b="1">
                  <a:latin typeface="標楷體" panose="03000509000000000000" pitchFamily="65" charset="-120"/>
                  <a:ea typeface="標楷體" panose="03000509000000000000" pitchFamily="65" charset="-120"/>
                </a:rPr>
                <a:t>是</a:t>
              </a:r>
              <a:endParaRPr lang="zh-TW" altLang="zh-TW" sz="1400" b="1">
                <a:latin typeface="標楷體" panose="03000509000000000000" pitchFamily="65" charset="-120"/>
                <a:ea typeface="標楷體" panose="03000509000000000000" pitchFamily="65" charset="-120"/>
              </a:endParaRPr>
            </a:p>
          </p:txBody>
        </p:sp>
        <p:sp>
          <p:nvSpPr>
            <p:cNvPr id="11299" name="Line 36">
              <a:extLst>
                <a:ext uri="{FF2B5EF4-FFF2-40B4-BE49-F238E27FC236}">
                  <a16:creationId xmlns:a16="http://schemas.microsoft.com/office/drawing/2014/main" id="{E4A9583D-1BC8-94D7-5D02-402682B1AB32}"/>
                </a:ext>
              </a:extLst>
            </p:cNvPr>
            <p:cNvSpPr>
              <a:spLocks noChangeShapeType="1"/>
            </p:cNvSpPr>
            <p:nvPr/>
          </p:nvSpPr>
          <p:spPr bwMode="auto">
            <a:xfrm rot="-180000">
              <a:off x="5045" y="6426"/>
              <a:ext cx="1075" cy="10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300" name="Text Box 37">
              <a:extLst>
                <a:ext uri="{FF2B5EF4-FFF2-40B4-BE49-F238E27FC236}">
                  <a16:creationId xmlns:a16="http://schemas.microsoft.com/office/drawing/2014/main" id="{76C71017-E6B0-D47A-F45C-1E942560AD04}"/>
                </a:ext>
              </a:extLst>
            </p:cNvPr>
            <p:cNvSpPr txBox="1">
              <a:spLocks noChangeArrowheads="1"/>
            </p:cNvSpPr>
            <p:nvPr/>
          </p:nvSpPr>
          <p:spPr bwMode="auto">
            <a:xfrm>
              <a:off x="5400" y="5815"/>
              <a:ext cx="540"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b="1">
                  <a:latin typeface="標楷體" panose="03000509000000000000" pitchFamily="65" charset="-120"/>
                  <a:ea typeface="標楷體" panose="03000509000000000000" pitchFamily="65" charset="-120"/>
                </a:rPr>
                <a:t>否</a:t>
              </a:r>
              <a:endParaRPr lang="zh-TW" altLang="zh-TW" sz="1400" b="1">
                <a:latin typeface="標楷體" panose="03000509000000000000" pitchFamily="65" charset="-120"/>
                <a:ea typeface="標楷體" panose="03000509000000000000" pitchFamily="65" charset="-120"/>
              </a:endParaRPr>
            </a:p>
          </p:txBody>
        </p:sp>
        <p:sp>
          <p:nvSpPr>
            <p:cNvPr id="11301" name="Text Box 38">
              <a:extLst>
                <a:ext uri="{FF2B5EF4-FFF2-40B4-BE49-F238E27FC236}">
                  <a16:creationId xmlns:a16="http://schemas.microsoft.com/office/drawing/2014/main" id="{019921E9-0702-BAB6-8EC5-CE3DF4AED67D}"/>
                </a:ext>
              </a:extLst>
            </p:cNvPr>
            <p:cNvSpPr txBox="1">
              <a:spLocks noChangeArrowheads="1"/>
            </p:cNvSpPr>
            <p:nvPr/>
          </p:nvSpPr>
          <p:spPr bwMode="auto">
            <a:xfrm>
              <a:off x="6120" y="6175"/>
              <a:ext cx="2880" cy="72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ts val="538"/>
                </a:spcBef>
              </a:pPr>
              <a:r>
                <a:rPr lang="zh-TW" altLang="en-US" sz="1400" b="1">
                  <a:latin typeface="標楷體" panose="03000509000000000000" pitchFamily="65" charset="-120"/>
                  <a:ea typeface="標楷體" panose="03000509000000000000" pitchFamily="65" charset="-120"/>
                </a:rPr>
                <a:t>函請院所改善或退費</a:t>
              </a:r>
              <a:endParaRPr lang="zh-TW" altLang="zh-TW" sz="1400" b="1">
                <a:latin typeface="標楷體" panose="03000509000000000000" pitchFamily="65" charset="-120"/>
                <a:ea typeface="標楷體" panose="03000509000000000000" pitchFamily="65" charset="-120"/>
              </a:endParaRPr>
            </a:p>
          </p:txBody>
        </p:sp>
        <p:sp>
          <p:nvSpPr>
            <p:cNvPr id="11302" name="Text Box 39">
              <a:extLst>
                <a:ext uri="{FF2B5EF4-FFF2-40B4-BE49-F238E27FC236}">
                  <a16:creationId xmlns:a16="http://schemas.microsoft.com/office/drawing/2014/main" id="{2D281E8A-C7E0-B9CE-A6A7-D77C0AC6E117}"/>
                </a:ext>
              </a:extLst>
            </p:cNvPr>
            <p:cNvSpPr txBox="1">
              <a:spLocks noChangeArrowheads="1"/>
            </p:cNvSpPr>
            <p:nvPr/>
          </p:nvSpPr>
          <p:spPr bwMode="auto">
            <a:xfrm>
              <a:off x="2880" y="9448"/>
              <a:ext cx="2166" cy="695"/>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ts val="538"/>
                </a:spcBef>
              </a:pPr>
              <a:r>
                <a:rPr lang="zh-TW" altLang="en-US" sz="1400" b="1">
                  <a:latin typeface="標楷體" panose="03000509000000000000" pitchFamily="65" charset="-120"/>
                  <a:ea typeface="標楷體" panose="03000509000000000000" pitchFamily="65" charset="-120"/>
                </a:rPr>
                <a:t>連繫院所處理</a:t>
              </a:r>
              <a:endParaRPr lang="zh-TW" altLang="zh-TW" sz="1400" b="1">
                <a:latin typeface="標楷體" panose="03000509000000000000" pitchFamily="65" charset="-120"/>
                <a:ea typeface="標楷體" panose="03000509000000000000" pitchFamily="65" charset="-120"/>
              </a:endParaRPr>
            </a:p>
          </p:txBody>
        </p:sp>
        <p:sp>
          <p:nvSpPr>
            <p:cNvPr id="11303" name="Text Box 40">
              <a:extLst>
                <a:ext uri="{FF2B5EF4-FFF2-40B4-BE49-F238E27FC236}">
                  <a16:creationId xmlns:a16="http://schemas.microsoft.com/office/drawing/2014/main" id="{89C9154A-49EA-7EAF-96ED-36DB59F050D8}"/>
                </a:ext>
              </a:extLst>
            </p:cNvPr>
            <p:cNvSpPr txBox="1">
              <a:spLocks noChangeArrowheads="1"/>
            </p:cNvSpPr>
            <p:nvPr/>
          </p:nvSpPr>
          <p:spPr bwMode="auto">
            <a:xfrm>
              <a:off x="6120" y="7975"/>
              <a:ext cx="2880" cy="72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ts val="538"/>
                </a:spcBef>
              </a:pPr>
              <a:r>
                <a:rPr lang="zh-TW" altLang="en-US" sz="1400" b="1">
                  <a:latin typeface="標楷體" panose="03000509000000000000" pitchFamily="65" charset="-120"/>
                  <a:ea typeface="標楷體" panose="03000509000000000000" pitchFamily="65" charset="-120"/>
                </a:rPr>
                <a:t>函請院所說明及提供病歷等資料</a:t>
              </a:r>
              <a:endParaRPr lang="zh-TW" altLang="zh-TW" sz="1400" b="1">
                <a:latin typeface="標楷體" panose="03000509000000000000" pitchFamily="65" charset="-120"/>
                <a:ea typeface="標楷體" panose="03000509000000000000" pitchFamily="65" charset="-120"/>
              </a:endParaRPr>
            </a:p>
          </p:txBody>
        </p:sp>
        <p:sp>
          <p:nvSpPr>
            <p:cNvPr id="11304" name="Text Box 41">
              <a:extLst>
                <a:ext uri="{FF2B5EF4-FFF2-40B4-BE49-F238E27FC236}">
                  <a16:creationId xmlns:a16="http://schemas.microsoft.com/office/drawing/2014/main" id="{EEE6B1F2-AF89-E19D-12E6-918493A0C7AE}"/>
                </a:ext>
              </a:extLst>
            </p:cNvPr>
            <p:cNvSpPr txBox="1">
              <a:spLocks noChangeArrowheads="1"/>
            </p:cNvSpPr>
            <p:nvPr/>
          </p:nvSpPr>
          <p:spPr bwMode="auto">
            <a:xfrm>
              <a:off x="6120" y="9235"/>
              <a:ext cx="2880" cy="72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120000"/>
                </a:lnSpc>
              </a:pPr>
              <a:r>
                <a:rPr lang="zh-TW" altLang="en-US" sz="1400" b="1">
                  <a:latin typeface="標楷體" panose="03000509000000000000" pitchFamily="65" charset="-120"/>
                  <a:ea typeface="標楷體" panose="03000509000000000000" pitchFamily="65" charset="-120"/>
                </a:rPr>
                <a:t>請專科醫師審查</a:t>
              </a:r>
              <a:endParaRPr lang="zh-TW" altLang="zh-TW" sz="1400" b="1">
                <a:latin typeface="標楷體" panose="03000509000000000000" pitchFamily="65" charset="-120"/>
                <a:ea typeface="標楷體" panose="03000509000000000000" pitchFamily="65" charset="-120"/>
              </a:endParaRPr>
            </a:p>
          </p:txBody>
        </p:sp>
        <p:sp>
          <p:nvSpPr>
            <p:cNvPr id="11305" name="Text Box 42">
              <a:extLst>
                <a:ext uri="{FF2B5EF4-FFF2-40B4-BE49-F238E27FC236}">
                  <a16:creationId xmlns:a16="http://schemas.microsoft.com/office/drawing/2014/main" id="{37AF9520-2722-4FF9-04D3-810145FF34D2}"/>
                </a:ext>
              </a:extLst>
            </p:cNvPr>
            <p:cNvSpPr txBox="1">
              <a:spLocks noChangeArrowheads="1"/>
            </p:cNvSpPr>
            <p:nvPr/>
          </p:nvSpPr>
          <p:spPr bwMode="auto">
            <a:xfrm>
              <a:off x="2921" y="10715"/>
              <a:ext cx="2039" cy="90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ts val="538"/>
                </a:spcBef>
              </a:pPr>
              <a:r>
                <a:rPr lang="zh-TW" altLang="en-US" sz="1400" b="1">
                  <a:latin typeface="標楷體" panose="03000509000000000000" pitchFamily="65" charset="-120"/>
                  <a:ea typeface="標楷體" panose="03000509000000000000" pitchFamily="65" charset="-120"/>
                </a:rPr>
                <a:t>回復申訴人</a:t>
              </a:r>
              <a:r>
                <a:rPr lang="en-US" altLang="zh-TW" sz="1400" b="1">
                  <a:latin typeface="標楷體" panose="03000509000000000000" pitchFamily="65" charset="-120"/>
                  <a:ea typeface="標楷體" panose="03000509000000000000" pitchFamily="65" charset="-120"/>
                </a:rPr>
                <a:t>/</a:t>
              </a:r>
              <a:r>
                <a:rPr lang="zh-TW" altLang="en-US" sz="1400" b="1">
                  <a:latin typeface="標楷體" panose="03000509000000000000" pitchFamily="65" charset="-120"/>
                  <a:ea typeface="標楷體" panose="03000509000000000000" pitchFamily="65" charset="-120"/>
                </a:rPr>
                <a:t>醫療院所</a:t>
              </a:r>
              <a:endParaRPr lang="zh-TW" altLang="zh-TW" sz="1400" b="1">
                <a:latin typeface="標楷體" panose="03000509000000000000" pitchFamily="65" charset="-120"/>
                <a:ea typeface="標楷體" panose="03000509000000000000" pitchFamily="65" charset="-120"/>
              </a:endParaRPr>
            </a:p>
          </p:txBody>
        </p:sp>
        <p:sp>
          <p:nvSpPr>
            <p:cNvPr id="11306" name="Line 43">
              <a:extLst>
                <a:ext uri="{FF2B5EF4-FFF2-40B4-BE49-F238E27FC236}">
                  <a16:creationId xmlns:a16="http://schemas.microsoft.com/office/drawing/2014/main" id="{0F84C997-6A5D-2D1C-FDA2-A701BC636E45}"/>
                </a:ext>
              </a:extLst>
            </p:cNvPr>
            <p:cNvSpPr>
              <a:spLocks noChangeShapeType="1"/>
            </p:cNvSpPr>
            <p:nvPr/>
          </p:nvSpPr>
          <p:spPr bwMode="auto">
            <a:xfrm rot="840000">
              <a:off x="7173" y="9955"/>
              <a:ext cx="49" cy="4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307" name="Line 44">
              <a:extLst>
                <a:ext uri="{FF2B5EF4-FFF2-40B4-BE49-F238E27FC236}">
                  <a16:creationId xmlns:a16="http://schemas.microsoft.com/office/drawing/2014/main" id="{83D13E61-5DE9-5CBF-7DBD-84BC7B917E1F}"/>
                </a:ext>
              </a:extLst>
            </p:cNvPr>
            <p:cNvSpPr>
              <a:spLocks noChangeShapeType="1"/>
            </p:cNvSpPr>
            <p:nvPr/>
          </p:nvSpPr>
          <p:spPr bwMode="auto">
            <a:xfrm rot="60000" flipH="1">
              <a:off x="3983" y="10315"/>
              <a:ext cx="3217" cy="10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308" name="Line 45">
              <a:extLst>
                <a:ext uri="{FF2B5EF4-FFF2-40B4-BE49-F238E27FC236}">
                  <a16:creationId xmlns:a16="http://schemas.microsoft.com/office/drawing/2014/main" id="{76A6D28D-A21F-9AF1-67C2-CD619DB22058}"/>
                </a:ext>
              </a:extLst>
            </p:cNvPr>
            <p:cNvSpPr>
              <a:spLocks noChangeShapeType="1"/>
            </p:cNvSpPr>
            <p:nvPr/>
          </p:nvSpPr>
          <p:spPr bwMode="auto">
            <a:xfrm>
              <a:off x="7200" y="8695"/>
              <a:ext cx="0"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309" name="Line 46">
              <a:extLst>
                <a:ext uri="{FF2B5EF4-FFF2-40B4-BE49-F238E27FC236}">
                  <a16:creationId xmlns:a16="http://schemas.microsoft.com/office/drawing/2014/main" id="{06841DF7-691E-C6D5-EB3F-34484F08D25C}"/>
                </a:ext>
              </a:extLst>
            </p:cNvPr>
            <p:cNvSpPr>
              <a:spLocks noChangeShapeType="1"/>
            </p:cNvSpPr>
            <p:nvPr/>
          </p:nvSpPr>
          <p:spPr bwMode="auto">
            <a:xfrm>
              <a:off x="9000" y="6535"/>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310" name="Line 47">
              <a:extLst>
                <a:ext uri="{FF2B5EF4-FFF2-40B4-BE49-F238E27FC236}">
                  <a16:creationId xmlns:a16="http://schemas.microsoft.com/office/drawing/2014/main" id="{81CFDEB6-14CE-5666-8619-E7D2E9B1E96B}"/>
                </a:ext>
              </a:extLst>
            </p:cNvPr>
            <p:cNvSpPr>
              <a:spLocks noChangeShapeType="1"/>
            </p:cNvSpPr>
            <p:nvPr/>
          </p:nvSpPr>
          <p:spPr bwMode="auto">
            <a:xfrm rot="60000">
              <a:off x="9513" y="6535"/>
              <a:ext cx="49" cy="550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311" name="Line 48">
              <a:extLst>
                <a:ext uri="{FF2B5EF4-FFF2-40B4-BE49-F238E27FC236}">
                  <a16:creationId xmlns:a16="http://schemas.microsoft.com/office/drawing/2014/main" id="{79C5AD86-8359-A7F1-69B5-8BC7AB0471F9}"/>
                </a:ext>
              </a:extLst>
            </p:cNvPr>
            <p:cNvSpPr>
              <a:spLocks noChangeShapeType="1"/>
            </p:cNvSpPr>
            <p:nvPr/>
          </p:nvSpPr>
          <p:spPr bwMode="auto">
            <a:xfrm>
              <a:off x="3980" y="11595"/>
              <a:ext cx="0" cy="78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312" name="Line 49">
              <a:extLst>
                <a:ext uri="{FF2B5EF4-FFF2-40B4-BE49-F238E27FC236}">
                  <a16:creationId xmlns:a16="http://schemas.microsoft.com/office/drawing/2014/main" id="{33E59C33-2EEE-1A35-B4CB-84A26C97A1F5}"/>
                </a:ext>
              </a:extLst>
            </p:cNvPr>
            <p:cNvSpPr>
              <a:spLocks noChangeShapeType="1"/>
            </p:cNvSpPr>
            <p:nvPr/>
          </p:nvSpPr>
          <p:spPr bwMode="auto">
            <a:xfrm rot="60000" flipH="1">
              <a:off x="3983" y="11900"/>
              <a:ext cx="5557" cy="10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313" name="Line 50">
              <a:extLst>
                <a:ext uri="{FF2B5EF4-FFF2-40B4-BE49-F238E27FC236}">
                  <a16:creationId xmlns:a16="http://schemas.microsoft.com/office/drawing/2014/main" id="{1B95A34D-CE9A-420F-211C-7B8CFBAC96D1}"/>
                </a:ext>
              </a:extLst>
            </p:cNvPr>
            <p:cNvSpPr>
              <a:spLocks noChangeShapeType="1"/>
            </p:cNvSpPr>
            <p:nvPr/>
          </p:nvSpPr>
          <p:spPr bwMode="auto">
            <a:xfrm>
              <a:off x="9540" y="32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314" name="Line 51">
              <a:extLst>
                <a:ext uri="{FF2B5EF4-FFF2-40B4-BE49-F238E27FC236}">
                  <a16:creationId xmlns:a16="http://schemas.microsoft.com/office/drawing/2014/main" id="{C7322956-6DE5-6B3B-36E2-6B9128531E1F}"/>
                </a:ext>
              </a:extLst>
            </p:cNvPr>
            <p:cNvSpPr>
              <a:spLocks noChangeShapeType="1"/>
            </p:cNvSpPr>
            <p:nvPr/>
          </p:nvSpPr>
          <p:spPr bwMode="auto">
            <a:xfrm>
              <a:off x="9540" y="3295"/>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315" name="Text Box 52">
              <a:extLst>
                <a:ext uri="{FF2B5EF4-FFF2-40B4-BE49-F238E27FC236}">
                  <a16:creationId xmlns:a16="http://schemas.microsoft.com/office/drawing/2014/main" id="{6E242C7D-524B-4B53-9090-566E3DFF7566}"/>
                </a:ext>
              </a:extLst>
            </p:cNvPr>
            <p:cNvSpPr txBox="1">
              <a:spLocks noChangeArrowheads="1"/>
            </p:cNvSpPr>
            <p:nvPr/>
          </p:nvSpPr>
          <p:spPr bwMode="auto">
            <a:xfrm>
              <a:off x="8840" y="3655"/>
              <a:ext cx="1440" cy="674"/>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400" b="1">
                  <a:latin typeface="標楷體" panose="03000509000000000000" pitchFamily="65" charset="-120"/>
                  <a:ea typeface="標楷體" panose="03000509000000000000" pitchFamily="65" charset="-120"/>
                </a:rPr>
                <a:t>線上申訴</a:t>
              </a:r>
              <a:endParaRPr lang="zh-TW" altLang="zh-TW" sz="1400" b="1">
                <a:latin typeface="標楷體" panose="03000509000000000000" pitchFamily="65" charset="-120"/>
                <a:ea typeface="標楷體" panose="03000509000000000000" pitchFamily="65" charset="-120"/>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a:extLst>
              <a:ext uri="{FF2B5EF4-FFF2-40B4-BE49-F238E27FC236}">
                <a16:creationId xmlns:a16="http://schemas.microsoft.com/office/drawing/2014/main" id="{CEC56018-87F8-A1E1-C20F-0749DE84B965}"/>
              </a:ext>
            </a:extLst>
          </p:cNvPr>
          <p:cNvSpPr>
            <a:spLocks noGrp="1" noChangeArrowheads="1"/>
          </p:cNvSpPr>
          <p:nvPr>
            <p:ph type="title"/>
          </p:nvPr>
        </p:nvSpPr>
        <p:spPr>
          <a:xfrm>
            <a:off x="1828800" y="609600"/>
            <a:ext cx="6386513" cy="779463"/>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自費申訴受理統計</a:t>
            </a:r>
          </a:p>
        </p:txBody>
      </p:sp>
      <p:sp>
        <p:nvSpPr>
          <p:cNvPr id="12291" name="Rectangle 1027">
            <a:extLst>
              <a:ext uri="{FF2B5EF4-FFF2-40B4-BE49-F238E27FC236}">
                <a16:creationId xmlns:a16="http://schemas.microsoft.com/office/drawing/2014/main" id="{0A19B6F6-A839-8805-7B17-E70A729F6AC9}"/>
              </a:ext>
            </a:extLst>
          </p:cNvPr>
          <p:cNvSpPr>
            <a:spLocks noGrp="1" noChangeArrowheads="1"/>
          </p:cNvSpPr>
          <p:nvPr>
            <p:ph type="body" idx="1"/>
          </p:nvPr>
        </p:nvSpPr>
        <p:spPr>
          <a:xfrm>
            <a:off x="642938" y="1714500"/>
            <a:ext cx="8077200" cy="3000375"/>
          </a:xfrm>
        </p:spPr>
        <p:txBody>
          <a:bodyPr/>
          <a:lstStyle/>
          <a:p>
            <a:pPr marL="101600" indent="-101600">
              <a:lnSpc>
                <a:spcPct val="90000"/>
              </a:lnSpc>
              <a:spcBef>
                <a:spcPts val="600"/>
              </a:spcBef>
              <a:buClr>
                <a:schemeClr val="accent2"/>
              </a:buClr>
              <a:buFontTx/>
              <a:buNone/>
            </a:pPr>
            <a:endParaRPr lang="en-US" altLang="zh-TW" sz="2800">
              <a:solidFill>
                <a:schemeClr val="accent2"/>
              </a:solidFill>
              <a:latin typeface="標楷體" panose="03000509000000000000" pitchFamily="65" charset="-120"/>
              <a:ea typeface="標楷體" panose="03000509000000000000" pitchFamily="65" charset="-120"/>
            </a:endParaRPr>
          </a:p>
          <a:p>
            <a:pPr marL="101600" indent="-101600" algn="ctr">
              <a:lnSpc>
                <a:spcPct val="90000"/>
              </a:lnSpc>
              <a:spcBef>
                <a:spcPts val="600"/>
              </a:spcBef>
              <a:buClr>
                <a:schemeClr val="accent2"/>
              </a:buClr>
              <a:buFontTx/>
              <a:buNone/>
            </a:pPr>
            <a:endParaRPr lang="zh-TW" altLang="en-US">
              <a:solidFill>
                <a:schemeClr val="accent2"/>
              </a:solidFill>
              <a:ea typeface="標楷體" panose="03000509000000000000" pitchFamily="65" charset="-120"/>
            </a:endParaRPr>
          </a:p>
        </p:txBody>
      </p:sp>
      <p:graphicFrame>
        <p:nvGraphicFramePr>
          <p:cNvPr id="4" name="表格 3">
            <a:extLst>
              <a:ext uri="{FF2B5EF4-FFF2-40B4-BE49-F238E27FC236}">
                <a16:creationId xmlns:a16="http://schemas.microsoft.com/office/drawing/2014/main" id="{D7ABFA6B-4E2B-FD93-A38C-563F7F1329CF}"/>
              </a:ext>
            </a:extLst>
          </p:cNvPr>
          <p:cNvGraphicFramePr>
            <a:graphicFrameLocks noGrp="1"/>
          </p:cNvGraphicFramePr>
          <p:nvPr/>
        </p:nvGraphicFramePr>
        <p:xfrm>
          <a:off x="590550" y="2214563"/>
          <a:ext cx="7981950" cy="2408237"/>
        </p:xfrm>
        <a:graphic>
          <a:graphicData uri="http://schemas.openxmlformats.org/drawingml/2006/table">
            <a:tbl>
              <a:tblPr firstRow="1" bandRow="1">
                <a:tableStyleId>{5C22544A-7EE6-4342-B048-85BDC9FD1C3A}</a:tableStyleId>
              </a:tblPr>
              <a:tblGrid>
                <a:gridCol w="1357430">
                  <a:extLst>
                    <a:ext uri="{9D8B030D-6E8A-4147-A177-3AD203B41FA5}">
                      <a16:colId xmlns:a16="http://schemas.microsoft.com/office/drawing/2014/main" val="20000"/>
                    </a:ext>
                  </a:extLst>
                </a:gridCol>
                <a:gridCol w="828065">
                  <a:extLst>
                    <a:ext uri="{9D8B030D-6E8A-4147-A177-3AD203B41FA5}">
                      <a16:colId xmlns:a16="http://schemas.microsoft.com/office/drawing/2014/main" val="20001"/>
                    </a:ext>
                  </a:extLst>
                </a:gridCol>
                <a:gridCol w="828065">
                  <a:extLst>
                    <a:ext uri="{9D8B030D-6E8A-4147-A177-3AD203B41FA5}">
                      <a16:colId xmlns:a16="http://schemas.microsoft.com/office/drawing/2014/main" val="20002"/>
                    </a:ext>
                  </a:extLst>
                </a:gridCol>
                <a:gridCol w="828065">
                  <a:extLst>
                    <a:ext uri="{9D8B030D-6E8A-4147-A177-3AD203B41FA5}">
                      <a16:colId xmlns:a16="http://schemas.microsoft.com/office/drawing/2014/main" val="20003"/>
                    </a:ext>
                  </a:extLst>
                </a:gridCol>
                <a:gridCol w="828065">
                  <a:extLst>
                    <a:ext uri="{9D8B030D-6E8A-4147-A177-3AD203B41FA5}">
                      <a16:colId xmlns:a16="http://schemas.microsoft.com/office/drawing/2014/main" val="20004"/>
                    </a:ext>
                  </a:extLst>
                </a:gridCol>
                <a:gridCol w="828065">
                  <a:extLst>
                    <a:ext uri="{9D8B030D-6E8A-4147-A177-3AD203B41FA5}">
                      <a16:colId xmlns:a16="http://schemas.microsoft.com/office/drawing/2014/main" val="20005"/>
                    </a:ext>
                  </a:extLst>
                </a:gridCol>
                <a:gridCol w="828065">
                  <a:extLst>
                    <a:ext uri="{9D8B030D-6E8A-4147-A177-3AD203B41FA5}">
                      <a16:colId xmlns:a16="http://schemas.microsoft.com/office/drawing/2014/main" val="20006"/>
                    </a:ext>
                  </a:extLst>
                </a:gridCol>
                <a:gridCol w="828065">
                  <a:extLst>
                    <a:ext uri="{9D8B030D-6E8A-4147-A177-3AD203B41FA5}">
                      <a16:colId xmlns:a16="http://schemas.microsoft.com/office/drawing/2014/main" val="20007"/>
                    </a:ext>
                  </a:extLst>
                </a:gridCol>
                <a:gridCol w="828065">
                  <a:extLst>
                    <a:ext uri="{9D8B030D-6E8A-4147-A177-3AD203B41FA5}">
                      <a16:colId xmlns:a16="http://schemas.microsoft.com/office/drawing/2014/main" val="20008"/>
                    </a:ext>
                  </a:extLst>
                </a:gridCol>
              </a:tblGrid>
              <a:tr h="589820">
                <a:tc>
                  <a:txBody>
                    <a:bodyPr/>
                    <a:lstStyle/>
                    <a:p>
                      <a:pPr algn="ct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92</a:t>
                      </a:r>
                      <a:r>
                        <a:rPr lang="zh-TW" altLang="en-US" sz="1800" dirty="0">
                          <a:latin typeface="標楷體" pitchFamily="65" charset="-120"/>
                          <a:ea typeface="標楷體" pitchFamily="65" charset="-120"/>
                        </a:rPr>
                        <a:t>年</a:t>
                      </a:r>
                    </a:p>
                  </a:txBody>
                  <a:tcPr marL="91447" marR="91447" marT="45718" marB="45718" anchor="ctr"/>
                </a:tc>
                <a:tc>
                  <a:txBody>
                    <a:bodyPr/>
                    <a:lstStyle/>
                    <a:p>
                      <a:pPr algn="ctr"/>
                      <a:r>
                        <a:rPr lang="en-US" altLang="zh-TW" sz="1800" dirty="0">
                          <a:latin typeface="標楷體" pitchFamily="65" charset="-120"/>
                          <a:ea typeface="標楷體" pitchFamily="65" charset="-120"/>
                        </a:rPr>
                        <a:t>93</a:t>
                      </a:r>
                      <a:r>
                        <a:rPr lang="zh-TW" altLang="en-US" sz="1800" dirty="0">
                          <a:latin typeface="標楷體" pitchFamily="65" charset="-120"/>
                          <a:ea typeface="標楷體" pitchFamily="65" charset="-120"/>
                        </a:rPr>
                        <a:t>年</a:t>
                      </a:r>
                    </a:p>
                  </a:txBody>
                  <a:tcPr marL="91447" marR="91447" marT="45718" marB="45718" anchor="ctr"/>
                </a:tc>
                <a:tc>
                  <a:txBody>
                    <a:bodyPr/>
                    <a:lstStyle/>
                    <a:p>
                      <a:pPr algn="ctr"/>
                      <a:r>
                        <a:rPr lang="en-US" altLang="zh-TW" sz="1800" dirty="0">
                          <a:latin typeface="標楷體" pitchFamily="65" charset="-120"/>
                          <a:ea typeface="標楷體" pitchFamily="65" charset="-120"/>
                        </a:rPr>
                        <a:t>94</a:t>
                      </a:r>
                      <a:r>
                        <a:rPr lang="zh-TW" altLang="en-US" sz="1800" dirty="0">
                          <a:latin typeface="標楷體" pitchFamily="65" charset="-120"/>
                          <a:ea typeface="標楷體" pitchFamily="65" charset="-120"/>
                        </a:rPr>
                        <a:t>年</a:t>
                      </a:r>
                    </a:p>
                  </a:txBody>
                  <a:tcPr marL="91447" marR="91447" marT="45718" marB="45718" anchor="ctr"/>
                </a:tc>
                <a:tc>
                  <a:txBody>
                    <a:bodyPr/>
                    <a:lstStyle/>
                    <a:p>
                      <a:pPr algn="ctr"/>
                      <a:r>
                        <a:rPr lang="en-US" altLang="zh-TW" sz="1800" dirty="0">
                          <a:latin typeface="標楷體" pitchFamily="65" charset="-120"/>
                          <a:ea typeface="標楷體" pitchFamily="65" charset="-120"/>
                        </a:rPr>
                        <a:t>95</a:t>
                      </a:r>
                      <a:r>
                        <a:rPr lang="zh-TW" altLang="en-US" sz="1800" dirty="0">
                          <a:latin typeface="標楷體" pitchFamily="65" charset="-120"/>
                          <a:ea typeface="標楷體" pitchFamily="65" charset="-120"/>
                        </a:rPr>
                        <a:t>年</a:t>
                      </a:r>
                    </a:p>
                  </a:txBody>
                  <a:tcPr marL="91447" marR="91447" marT="45718" marB="45718" anchor="ctr"/>
                </a:tc>
                <a:tc>
                  <a:txBody>
                    <a:bodyPr/>
                    <a:lstStyle/>
                    <a:p>
                      <a:pPr algn="ctr"/>
                      <a:r>
                        <a:rPr lang="en-US" altLang="zh-TW" sz="1800" dirty="0">
                          <a:latin typeface="標楷體" pitchFamily="65" charset="-120"/>
                          <a:ea typeface="標楷體" pitchFamily="65" charset="-120"/>
                        </a:rPr>
                        <a:t>96</a:t>
                      </a:r>
                      <a:r>
                        <a:rPr lang="zh-TW" altLang="en-US" sz="1800" dirty="0">
                          <a:latin typeface="標楷體" pitchFamily="65" charset="-120"/>
                          <a:ea typeface="標楷體" pitchFamily="65" charset="-120"/>
                        </a:rPr>
                        <a:t>年</a:t>
                      </a:r>
                    </a:p>
                  </a:txBody>
                  <a:tcPr marL="91447" marR="91447" marT="45718" marB="45718" anchor="ctr"/>
                </a:tc>
                <a:tc>
                  <a:txBody>
                    <a:bodyPr/>
                    <a:lstStyle/>
                    <a:p>
                      <a:pPr algn="ctr"/>
                      <a:r>
                        <a:rPr lang="en-US" altLang="zh-TW" sz="1800" dirty="0">
                          <a:latin typeface="標楷體" pitchFamily="65" charset="-120"/>
                          <a:ea typeface="標楷體" pitchFamily="65" charset="-120"/>
                        </a:rPr>
                        <a:t>97</a:t>
                      </a:r>
                      <a:r>
                        <a:rPr lang="zh-TW" altLang="en-US" sz="1800" dirty="0">
                          <a:latin typeface="標楷體" pitchFamily="65" charset="-120"/>
                          <a:ea typeface="標楷體" pitchFamily="65" charset="-120"/>
                        </a:rPr>
                        <a:t>年</a:t>
                      </a:r>
                    </a:p>
                  </a:txBody>
                  <a:tcPr marL="91447" marR="91447" marT="45718" marB="45718" anchor="ctr"/>
                </a:tc>
                <a:tc>
                  <a:txBody>
                    <a:bodyPr/>
                    <a:lstStyle/>
                    <a:p>
                      <a:pPr algn="ctr"/>
                      <a:r>
                        <a:rPr lang="en-US" altLang="zh-TW" sz="1800" dirty="0">
                          <a:latin typeface="標楷體" pitchFamily="65" charset="-120"/>
                          <a:ea typeface="標楷體" pitchFamily="65" charset="-120"/>
                        </a:rPr>
                        <a:t>98</a:t>
                      </a:r>
                      <a:r>
                        <a:rPr lang="zh-TW" altLang="en-US" sz="1800" dirty="0">
                          <a:latin typeface="標楷體" pitchFamily="65" charset="-120"/>
                          <a:ea typeface="標楷體" pitchFamily="65" charset="-120"/>
                        </a:rPr>
                        <a:t>年</a:t>
                      </a:r>
                    </a:p>
                  </a:txBody>
                  <a:tcPr marL="91447" marR="91447" marT="45718" marB="45718" anchor="ctr"/>
                </a:tc>
                <a:tc>
                  <a:txBody>
                    <a:bodyPr/>
                    <a:lstStyle/>
                    <a:p>
                      <a:pPr algn="ctr"/>
                      <a:r>
                        <a:rPr lang="zh-TW" altLang="en-US" sz="1800" dirty="0">
                          <a:latin typeface="標楷體" pitchFamily="65" charset="-120"/>
                          <a:ea typeface="標楷體" pitchFamily="65" charset="-120"/>
                        </a:rPr>
                        <a:t>合計</a:t>
                      </a:r>
                    </a:p>
                  </a:txBody>
                  <a:tcPr marL="91447" marR="91447" marT="45718" marB="45718" anchor="ctr"/>
                </a:tc>
                <a:extLst>
                  <a:ext uri="{0D108BD9-81ED-4DB2-BD59-A6C34878D82A}">
                    <a16:rowId xmlns:a16="http://schemas.microsoft.com/office/drawing/2014/main" val="10000"/>
                  </a:ext>
                </a:extLst>
              </a:tr>
              <a:tr h="589174">
                <a:tc>
                  <a:txBody>
                    <a:bodyPr/>
                    <a:lstStyle/>
                    <a:p>
                      <a:pPr algn="ctr"/>
                      <a:r>
                        <a:rPr lang="zh-TW" altLang="en-US" sz="1800" dirty="0">
                          <a:latin typeface="標楷體" pitchFamily="65" charset="-120"/>
                          <a:ea typeface="標楷體" pitchFamily="65" charset="-120"/>
                        </a:rPr>
                        <a:t>額外收費</a:t>
                      </a:r>
                    </a:p>
                  </a:txBody>
                  <a:tcPr marL="91447" marR="91447" marT="45718" marB="45718" anchor="ctr"/>
                </a:tc>
                <a:tc>
                  <a:txBody>
                    <a:bodyPr/>
                    <a:lstStyle/>
                    <a:p>
                      <a:pPr algn="ctr"/>
                      <a:r>
                        <a:rPr lang="en-US" altLang="zh-TW" sz="1800" dirty="0">
                          <a:latin typeface="標楷體" pitchFamily="65" charset="-120"/>
                          <a:ea typeface="標楷體" pitchFamily="65" charset="-120"/>
                        </a:rPr>
                        <a:t>1,299</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1,291</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1,301</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1,387</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1,481</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1,143</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958</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8,860</a:t>
                      </a:r>
                      <a:endParaRPr lang="zh-TW" altLang="en-US" sz="1800" dirty="0">
                        <a:latin typeface="標楷體" pitchFamily="65" charset="-120"/>
                        <a:ea typeface="標楷體" pitchFamily="65" charset="-120"/>
                      </a:endParaRPr>
                    </a:p>
                  </a:txBody>
                  <a:tcPr marL="91447" marR="91447" marT="45718" marB="45718" anchor="ctr"/>
                </a:tc>
                <a:extLst>
                  <a:ext uri="{0D108BD9-81ED-4DB2-BD59-A6C34878D82A}">
                    <a16:rowId xmlns:a16="http://schemas.microsoft.com/office/drawing/2014/main" val="10001"/>
                  </a:ext>
                </a:extLst>
              </a:tr>
              <a:tr h="640070">
                <a:tc>
                  <a:txBody>
                    <a:bodyPr/>
                    <a:lstStyle/>
                    <a:p>
                      <a:pPr algn="ctr"/>
                      <a:r>
                        <a:rPr lang="zh-TW" altLang="en-US" sz="1800" dirty="0">
                          <a:latin typeface="標楷體" pitchFamily="65" charset="-120"/>
                          <a:ea typeface="標楷體" pitchFamily="65" charset="-120"/>
                        </a:rPr>
                        <a:t>多收取部分負擔費用</a:t>
                      </a:r>
                    </a:p>
                  </a:txBody>
                  <a:tcPr marL="91447" marR="91447" marT="45718" marB="45718" anchor="ctr"/>
                </a:tc>
                <a:tc>
                  <a:txBody>
                    <a:bodyPr/>
                    <a:lstStyle/>
                    <a:p>
                      <a:pPr algn="ctr"/>
                      <a:r>
                        <a:rPr lang="en-US" altLang="zh-TW" sz="1800" dirty="0">
                          <a:latin typeface="標楷體" pitchFamily="65" charset="-120"/>
                          <a:ea typeface="標楷體" pitchFamily="65" charset="-120"/>
                        </a:rPr>
                        <a:t>91</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63</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113</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113</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78</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62</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77</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597</a:t>
                      </a:r>
                      <a:endParaRPr lang="zh-TW" altLang="en-US" sz="1800" dirty="0">
                        <a:latin typeface="標楷體" pitchFamily="65" charset="-120"/>
                        <a:ea typeface="標楷體" pitchFamily="65" charset="-120"/>
                      </a:endParaRPr>
                    </a:p>
                  </a:txBody>
                  <a:tcPr marL="91447" marR="91447" marT="45718" marB="45718" anchor="ctr"/>
                </a:tc>
                <a:extLst>
                  <a:ext uri="{0D108BD9-81ED-4DB2-BD59-A6C34878D82A}">
                    <a16:rowId xmlns:a16="http://schemas.microsoft.com/office/drawing/2014/main" val="10002"/>
                  </a:ext>
                </a:extLst>
              </a:tr>
              <a:tr h="589174">
                <a:tc>
                  <a:txBody>
                    <a:bodyPr/>
                    <a:lstStyle/>
                    <a:p>
                      <a:pPr algn="ctr"/>
                      <a:r>
                        <a:rPr lang="zh-TW" altLang="en-US" sz="1800" dirty="0">
                          <a:latin typeface="標楷體" pitchFamily="65" charset="-120"/>
                          <a:ea typeface="標楷體" pitchFamily="65" charset="-120"/>
                        </a:rPr>
                        <a:t>合計</a:t>
                      </a:r>
                    </a:p>
                  </a:txBody>
                  <a:tcPr marL="91447" marR="91447" marT="45718" marB="45718" anchor="ctr"/>
                </a:tc>
                <a:tc>
                  <a:txBody>
                    <a:bodyPr/>
                    <a:lstStyle/>
                    <a:p>
                      <a:pPr algn="ctr"/>
                      <a:r>
                        <a:rPr lang="en-US" altLang="zh-TW" sz="1800" dirty="0">
                          <a:latin typeface="標楷體" pitchFamily="65" charset="-120"/>
                          <a:ea typeface="標楷體" pitchFamily="65" charset="-120"/>
                        </a:rPr>
                        <a:t>1,390</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1,354</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1,414</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1,500</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1,559</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1,205</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1,035</a:t>
                      </a:r>
                      <a:endParaRPr lang="zh-TW" altLang="en-US" sz="1800" dirty="0">
                        <a:latin typeface="標楷體" pitchFamily="65" charset="-120"/>
                        <a:ea typeface="標楷體" pitchFamily="65" charset="-120"/>
                      </a:endParaRPr>
                    </a:p>
                  </a:txBody>
                  <a:tcPr marL="91447" marR="91447" marT="45718" marB="45718" anchor="ctr"/>
                </a:tc>
                <a:tc>
                  <a:txBody>
                    <a:bodyPr/>
                    <a:lstStyle/>
                    <a:p>
                      <a:pPr algn="ctr"/>
                      <a:r>
                        <a:rPr lang="en-US" altLang="zh-TW" sz="1800" dirty="0">
                          <a:latin typeface="標楷體" pitchFamily="65" charset="-120"/>
                          <a:ea typeface="標楷體" pitchFamily="65" charset="-120"/>
                        </a:rPr>
                        <a:t>9,457</a:t>
                      </a:r>
                      <a:endParaRPr lang="zh-TW" altLang="en-US" sz="1800" dirty="0">
                        <a:latin typeface="標楷體" pitchFamily="65" charset="-120"/>
                        <a:ea typeface="標楷體" pitchFamily="65" charset="-120"/>
                      </a:endParaRPr>
                    </a:p>
                  </a:txBody>
                  <a:tcPr marL="91447" marR="91447" marT="45718" marB="45718" anchor="ctr"/>
                </a:tc>
                <a:extLst>
                  <a:ext uri="{0D108BD9-81ED-4DB2-BD59-A6C34878D82A}">
                    <a16:rowId xmlns:a16="http://schemas.microsoft.com/office/drawing/2014/main" val="10003"/>
                  </a:ext>
                </a:extLst>
              </a:tr>
            </a:tbl>
          </a:graphicData>
        </a:graphic>
      </p:graphicFrame>
      <p:sp>
        <p:nvSpPr>
          <p:cNvPr id="5" name="Rectangle 1026">
            <a:extLst>
              <a:ext uri="{FF2B5EF4-FFF2-40B4-BE49-F238E27FC236}">
                <a16:creationId xmlns:a16="http://schemas.microsoft.com/office/drawing/2014/main" id="{BE313270-CA73-B76C-D27B-C7253EB47EC6}"/>
              </a:ext>
            </a:extLst>
          </p:cNvPr>
          <p:cNvSpPr txBox="1">
            <a:spLocks noChangeArrowheads="1"/>
          </p:cNvSpPr>
          <p:nvPr/>
        </p:nvSpPr>
        <p:spPr bwMode="auto">
          <a:xfrm>
            <a:off x="571500" y="4649788"/>
            <a:ext cx="2214563" cy="422275"/>
          </a:xfrm>
          <a:prstGeom prst="rect">
            <a:avLst/>
          </a:prstGeom>
          <a:noFill/>
          <a:ln w="9525">
            <a:noFill/>
            <a:miter lim="800000"/>
            <a:headEnd/>
            <a:tailEnd/>
          </a:ln>
        </p:spPr>
        <p:txBody>
          <a:bodyPr anchor="ctr"/>
          <a:lstStyle/>
          <a:p>
            <a:pPr algn="ctr">
              <a:defRPr/>
            </a:pPr>
            <a:r>
              <a:rPr lang="zh-TW" altLang="en-US" sz="2000" kern="0" dirty="0">
                <a:solidFill>
                  <a:schemeClr val="accent2"/>
                </a:solidFill>
                <a:latin typeface="標楷體" pitchFamily="65" charset="-120"/>
                <a:ea typeface="標楷體" pitchFamily="65" charset="-120"/>
                <a:cs typeface="+mj-cs"/>
              </a:rPr>
              <a:t>註：單位為件</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098">
            <a:extLst>
              <a:ext uri="{FF2B5EF4-FFF2-40B4-BE49-F238E27FC236}">
                <a16:creationId xmlns:a16="http://schemas.microsoft.com/office/drawing/2014/main" id="{417AF737-9845-C09F-6BF7-6653A9A17108}"/>
              </a:ext>
            </a:extLst>
          </p:cNvPr>
          <p:cNvSpPr>
            <a:spLocks noGrp="1" noChangeArrowheads="1"/>
          </p:cNvSpPr>
          <p:nvPr>
            <p:ph type="title"/>
          </p:nvPr>
        </p:nvSpPr>
        <p:spPr>
          <a:xfrm>
            <a:off x="1143000" y="428625"/>
            <a:ext cx="7239000" cy="1000125"/>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自費申訴作業規範</a:t>
            </a:r>
          </a:p>
        </p:txBody>
      </p:sp>
      <p:sp>
        <p:nvSpPr>
          <p:cNvPr id="13315" name="Rectangle 4099">
            <a:extLst>
              <a:ext uri="{FF2B5EF4-FFF2-40B4-BE49-F238E27FC236}">
                <a16:creationId xmlns:a16="http://schemas.microsoft.com/office/drawing/2014/main" id="{77759F9B-715F-3EE6-EBCA-0D0E0BC72253}"/>
              </a:ext>
            </a:extLst>
          </p:cNvPr>
          <p:cNvSpPr>
            <a:spLocks noGrp="1" noChangeArrowheads="1"/>
          </p:cNvSpPr>
          <p:nvPr>
            <p:ph type="body" idx="1"/>
          </p:nvPr>
        </p:nvSpPr>
        <p:spPr>
          <a:xfrm>
            <a:off x="500063" y="2009775"/>
            <a:ext cx="7958137" cy="4419600"/>
          </a:xfrm>
        </p:spPr>
        <p:txBody>
          <a:bodyPr/>
          <a:lstStyle/>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符合資訊公開、事先告知及開立正式收費單據等三項原則，無論屬本保險醫療給付相關規定之項目及不屬本保險醫療給付之項目。 </a:t>
            </a:r>
            <a:endParaRPr lang="en-US" altLang="zh-TW" sz="24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未事先告知及未開立正式收費單據，依全民健康保險醫事服務機構特約及管理辦法第</a:t>
            </a:r>
            <a:r>
              <a:rPr lang="en-US" altLang="zh-TW" sz="2400">
                <a:solidFill>
                  <a:schemeClr val="accent2"/>
                </a:solidFill>
                <a:latin typeface="標楷體" panose="03000509000000000000" pitchFamily="65" charset="-120"/>
                <a:ea typeface="標楷體" panose="03000509000000000000" pitchFamily="65" charset="-120"/>
              </a:rPr>
              <a:t>64</a:t>
            </a:r>
            <a:r>
              <a:rPr lang="zh-TW" altLang="en-US" sz="2400">
                <a:solidFill>
                  <a:schemeClr val="accent2"/>
                </a:solidFill>
                <a:latin typeface="標楷體" panose="03000509000000000000" pitchFamily="65" charset="-120"/>
                <a:ea typeface="標楷體" panose="03000509000000000000" pitchFamily="65" charset="-120"/>
              </a:rPr>
              <a:t>條規定辦理。</a:t>
            </a:r>
            <a:endParaRPr lang="en-US" altLang="zh-TW" sz="2400">
              <a:solidFill>
                <a:schemeClr val="accent2"/>
              </a:solidFill>
              <a:latin typeface="標楷體" panose="03000509000000000000" pitchFamily="65" charset="-120"/>
              <a:ea typeface="標楷體" panose="03000509000000000000" pitchFamily="65" charset="-120"/>
            </a:endParaRPr>
          </a:p>
          <a:p>
            <a:pPr marL="1011238" lvl="1" indent="-611188" eaLnBrk="1" hangingPunct="1">
              <a:spcBef>
                <a:spcPts val="1200"/>
              </a:spcBef>
              <a:buSzPts val="3200"/>
              <a:buFont typeface="Wingdings" panose="05000000000000000000" pitchFamily="2" charset="2"/>
              <a:buChar char="Ø"/>
            </a:pPr>
            <a:r>
              <a:rPr lang="zh-TW" altLang="en-US" sz="2400">
                <a:solidFill>
                  <a:schemeClr val="accent2"/>
                </a:solidFill>
                <a:latin typeface="標楷體" panose="03000509000000000000" pitchFamily="65" charset="-120"/>
                <a:ea typeface="標楷體" panose="03000509000000000000" pitchFamily="65" charset="-120"/>
              </a:rPr>
              <a:t>涉不當收費或自立名目收費情事，依全民健康保險法第</a:t>
            </a:r>
            <a:r>
              <a:rPr lang="en-US" altLang="zh-TW" sz="2400">
                <a:solidFill>
                  <a:schemeClr val="accent2"/>
                </a:solidFill>
                <a:latin typeface="標楷體" panose="03000509000000000000" pitchFamily="65" charset="-120"/>
                <a:ea typeface="標楷體" panose="03000509000000000000" pitchFamily="65" charset="-120"/>
              </a:rPr>
              <a:t>75</a:t>
            </a:r>
            <a:r>
              <a:rPr lang="zh-TW" altLang="en-US" sz="2400">
                <a:solidFill>
                  <a:schemeClr val="accent2"/>
                </a:solidFill>
                <a:latin typeface="標楷體" panose="03000509000000000000" pitchFamily="65" charset="-120"/>
                <a:ea typeface="標楷體" panose="03000509000000000000" pitchFamily="65" charset="-120"/>
              </a:rPr>
              <a:t>條及全民健康保險醫事服務機構特約及管理辦法第</a:t>
            </a:r>
            <a:r>
              <a:rPr lang="en-US" altLang="zh-TW" sz="2400">
                <a:solidFill>
                  <a:schemeClr val="accent2"/>
                </a:solidFill>
                <a:latin typeface="標楷體" panose="03000509000000000000" pitchFamily="65" charset="-120"/>
                <a:ea typeface="標楷體" panose="03000509000000000000" pitchFamily="65" charset="-120"/>
              </a:rPr>
              <a:t>64</a:t>
            </a:r>
            <a:r>
              <a:rPr lang="zh-TW" altLang="en-US" sz="2400">
                <a:solidFill>
                  <a:schemeClr val="accent2"/>
                </a:solidFill>
                <a:latin typeface="標楷體" panose="03000509000000000000" pitchFamily="65" charset="-120"/>
                <a:ea typeface="標楷體" panose="03000509000000000000" pitchFamily="65" charset="-120"/>
              </a:rPr>
              <a:t>條等規定辦理。</a:t>
            </a:r>
            <a:endParaRPr lang="en-US" altLang="zh-TW" sz="2400">
              <a:solidFill>
                <a:schemeClr val="accent2"/>
              </a:solidFill>
              <a:latin typeface="標楷體" panose="03000509000000000000" pitchFamily="65" charset="-120"/>
              <a:ea typeface="標楷體" panose="03000509000000000000" pitchFamily="65" charset="-12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098">
            <a:extLst>
              <a:ext uri="{FF2B5EF4-FFF2-40B4-BE49-F238E27FC236}">
                <a16:creationId xmlns:a16="http://schemas.microsoft.com/office/drawing/2014/main" id="{9685DCC0-331A-EE09-97BD-B017C48A79F1}"/>
              </a:ext>
            </a:extLst>
          </p:cNvPr>
          <p:cNvSpPr>
            <a:spLocks noGrp="1" noChangeArrowheads="1"/>
          </p:cNvSpPr>
          <p:nvPr>
            <p:ph type="title"/>
          </p:nvPr>
        </p:nvSpPr>
        <p:spPr>
          <a:xfrm>
            <a:off x="1143000" y="428625"/>
            <a:ext cx="7239000" cy="1000125"/>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自費情形監控作業（一）</a:t>
            </a:r>
          </a:p>
        </p:txBody>
      </p:sp>
      <p:sp>
        <p:nvSpPr>
          <p:cNvPr id="29700" name="Rectangle 4099">
            <a:extLst>
              <a:ext uri="{FF2B5EF4-FFF2-40B4-BE49-F238E27FC236}">
                <a16:creationId xmlns:a16="http://schemas.microsoft.com/office/drawing/2014/main" id="{45BF17CE-4D5F-F4D3-4E06-16127CE9FCEC}"/>
              </a:ext>
            </a:extLst>
          </p:cNvPr>
          <p:cNvSpPr>
            <a:spLocks noGrp="1" noChangeArrowheads="1"/>
          </p:cNvSpPr>
          <p:nvPr>
            <p:ph type="body" idx="1"/>
          </p:nvPr>
        </p:nvSpPr>
        <p:spPr>
          <a:xfrm>
            <a:off x="500063" y="1643063"/>
            <a:ext cx="8358187" cy="4524375"/>
          </a:xfrm>
        </p:spPr>
        <p:txBody>
          <a:bodyPr/>
          <a:lstStyle/>
          <a:p>
            <a:pPr marL="612648" indent="-612648" eaLnBrk="1" hangingPunct="1">
              <a:spcBef>
                <a:spcPts val="768"/>
              </a:spcBef>
              <a:spcAft>
                <a:spcPts val="0"/>
              </a:spcAft>
              <a:buSzPts val="3200"/>
              <a:buFont typeface="Wingdings"/>
              <a:buChar char="Ø"/>
              <a:defRPr/>
            </a:pPr>
            <a:r>
              <a:rPr lang="zh-TW" altLang="en-US" dirty="0">
                <a:solidFill>
                  <a:srgbClr val="990033"/>
                </a:solidFill>
                <a:latin typeface="標楷體" pitchFamily="65" charset="-120"/>
                <a:ea typeface="標楷體" pitchFamily="65" charset="-120"/>
              </a:rPr>
              <a:t>醫療院所主動公開自費項目明細</a:t>
            </a:r>
            <a:endParaRPr lang="en-US" altLang="zh-TW" dirty="0">
              <a:solidFill>
                <a:srgbClr val="CC3399"/>
              </a:solidFill>
              <a:latin typeface="標楷體" pitchFamily="65" charset="-120"/>
              <a:ea typeface="標楷體" pitchFamily="65" charset="-120"/>
            </a:endParaRPr>
          </a:p>
          <a:p>
            <a:pPr marL="1012698" lvl="1" indent="-612648" eaLnBrk="1" hangingPunct="1">
              <a:spcBef>
                <a:spcPts val="1200"/>
              </a:spcBef>
              <a:spcAft>
                <a:spcPts val="0"/>
              </a:spcAft>
              <a:buSzPts val="3200"/>
              <a:buFont typeface="Wingdings" pitchFamily="2" charset="2"/>
              <a:buChar char="Ø"/>
              <a:defRPr/>
            </a:pPr>
            <a:r>
              <a:rPr lang="zh-TW" altLang="en-US" dirty="0">
                <a:solidFill>
                  <a:schemeClr val="accent2"/>
                </a:solidFill>
                <a:latin typeface="標楷體"/>
                <a:ea typeface="標楷體"/>
                <a:cs typeface="+mn-cs"/>
              </a:rPr>
              <a:t>參據健保法相關規定及本局作業規範，特約醫療院所配合將收取自費項目公告於網路或診間供</a:t>
            </a:r>
            <a:r>
              <a:rPr lang="zh-TW" altLang="en-US" dirty="0">
                <a:solidFill>
                  <a:schemeClr val="accent2"/>
                </a:solidFill>
                <a:latin typeface="標楷體"/>
                <a:ea typeface="標楷體"/>
              </a:rPr>
              <a:t>保險對象</a:t>
            </a:r>
            <a:r>
              <a:rPr lang="zh-TW" altLang="en-US" dirty="0">
                <a:solidFill>
                  <a:schemeClr val="accent2"/>
                </a:solidFill>
                <a:latin typeface="標楷體"/>
                <a:ea typeface="標楷體"/>
                <a:cs typeface="+mn-cs"/>
              </a:rPr>
              <a:t>參考。</a:t>
            </a:r>
            <a:endParaRPr lang="en-US" altLang="zh-TW" dirty="0">
              <a:solidFill>
                <a:schemeClr val="accent2"/>
              </a:solidFill>
              <a:latin typeface="標楷體"/>
              <a:ea typeface="標楷體"/>
              <a:cs typeface="+mn-cs"/>
            </a:endParaRPr>
          </a:p>
          <a:p>
            <a:pPr marL="1012698" lvl="1" indent="-612648" eaLnBrk="1" hangingPunct="1">
              <a:spcBef>
                <a:spcPts val="1200"/>
              </a:spcBef>
              <a:spcAft>
                <a:spcPts val="0"/>
              </a:spcAft>
              <a:buSzPts val="3200"/>
              <a:buFont typeface="Wingdings" pitchFamily="2" charset="2"/>
              <a:buChar char="Ø"/>
              <a:defRPr/>
            </a:pPr>
            <a:r>
              <a:rPr lang="zh-TW" altLang="en-US" dirty="0">
                <a:solidFill>
                  <a:schemeClr val="accent2"/>
                </a:solidFill>
                <a:latin typeface="標楷體"/>
                <a:ea typeface="標楷體"/>
                <a:cs typeface="+mn-cs"/>
              </a:rPr>
              <a:t>視</a:t>
            </a:r>
            <a:r>
              <a:rPr lang="zh-TW" altLang="en-US" dirty="0">
                <a:solidFill>
                  <a:schemeClr val="accent2"/>
                </a:solidFill>
                <a:latin typeface="標楷體"/>
                <a:ea typeface="標楷體"/>
              </a:rPr>
              <a:t>業務需要，賡續發布常見特約醫療院所要求病患自費項目之說明，供保險對象及特約醫療院所參循。</a:t>
            </a:r>
            <a:endParaRPr lang="en-US" altLang="zh-TW" dirty="0">
              <a:solidFill>
                <a:schemeClr val="accent2"/>
              </a:solidFill>
              <a:latin typeface="標楷體"/>
              <a:ea typeface="標楷體"/>
            </a:endParaRPr>
          </a:p>
          <a:p>
            <a:pPr marL="1012698" lvl="1" indent="-612648" eaLnBrk="1" hangingPunct="1">
              <a:spcBef>
                <a:spcPts val="1200"/>
              </a:spcBef>
              <a:spcAft>
                <a:spcPts val="0"/>
              </a:spcAft>
              <a:buSzPts val="3200"/>
              <a:buFont typeface="Wingdings" pitchFamily="2" charset="2"/>
              <a:buChar char="Ø"/>
              <a:defRPr/>
            </a:pPr>
            <a:r>
              <a:rPr lang="zh-TW" altLang="en-US" dirty="0">
                <a:solidFill>
                  <a:schemeClr val="accent2"/>
                </a:solidFill>
                <a:latin typeface="標楷體" pitchFamily="65" charset="-120"/>
                <a:ea typeface="標楷體" pitchFamily="65" charset="-120"/>
              </a:rPr>
              <a:t>落實醫療人權中「知的權利」，持續推動資訊公開化、透明化，以發揮全民共同監督機制。</a:t>
            </a:r>
            <a:endParaRPr lang="en-US" altLang="zh-TW" dirty="0">
              <a:solidFill>
                <a:schemeClr val="accent2"/>
              </a:solidFill>
              <a:latin typeface="標楷體" pitchFamily="65" charset="-120"/>
              <a:ea typeface="標楷體" pitchFamily="65" charset="-120"/>
            </a:endParaRPr>
          </a:p>
          <a:p>
            <a:pPr marL="612648" indent="-612648" eaLnBrk="1" hangingPunct="1">
              <a:spcBef>
                <a:spcPts val="768"/>
              </a:spcBef>
              <a:spcAft>
                <a:spcPts val="0"/>
              </a:spcAft>
              <a:buSzPts val="3200"/>
              <a:buFontTx/>
              <a:buNone/>
              <a:defRPr/>
            </a:pPr>
            <a:endParaRPr lang="en-US" altLang="zh-TW" dirty="0">
              <a:solidFill>
                <a:schemeClr val="accent2"/>
              </a:solidFill>
              <a:latin typeface="標楷體" pitchFamily="65" charset="-120"/>
              <a:ea typeface="標楷體" pitchFamily="65" charset="-120"/>
            </a:endParaRPr>
          </a:p>
          <a:p>
            <a:pPr eaLnBrk="1" hangingPunct="1">
              <a:lnSpc>
                <a:spcPct val="90000"/>
              </a:lnSpc>
              <a:buFontTx/>
              <a:buNone/>
              <a:defRPr/>
            </a:pPr>
            <a:endParaRPr lang="zh-TW" altLang="en-US" sz="3000" dirty="0">
              <a:solidFill>
                <a:schemeClr val="accent2"/>
              </a:solidFill>
              <a:latin typeface="標楷體" pitchFamily="65" charset="-120"/>
              <a:ea typeface="標楷體" pitchFamily="65" charset="-12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098">
            <a:extLst>
              <a:ext uri="{FF2B5EF4-FFF2-40B4-BE49-F238E27FC236}">
                <a16:creationId xmlns:a16="http://schemas.microsoft.com/office/drawing/2014/main" id="{F0B4BFB6-E8C3-23C9-7F31-AFF24A2967F3}"/>
              </a:ext>
            </a:extLst>
          </p:cNvPr>
          <p:cNvSpPr>
            <a:spLocks noGrp="1" noChangeArrowheads="1"/>
          </p:cNvSpPr>
          <p:nvPr>
            <p:ph type="title"/>
          </p:nvPr>
        </p:nvSpPr>
        <p:spPr>
          <a:xfrm>
            <a:off x="1143000" y="428625"/>
            <a:ext cx="7239000" cy="1000125"/>
          </a:xfrm>
        </p:spPr>
        <p:txBody>
          <a:bodyPr/>
          <a:lstStyle/>
          <a:p>
            <a:pPr eaLnBrk="1" hangingPunct="1"/>
            <a:r>
              <a:rPr lang="zh-TW" altLang="en-US" sz="4000">
                <a:solidFill>
                  <a:srgbClr val="FF0000"/>
                </a:solidFill>
                <a:latin typeface="標楷體" panose="03000509000000000000" pitchFamily="65" charset="-120"/>
                <a:ea typeface="標楷體" panose="03000509000000000000" pitchFamily="65" charset="-120"/>
              </a:rPr>
              <a:t>自費情形監控作業（二）</a:t>
            </a:r>
          </a:p>
        </p:txBody>
      </p:sp>
      <p:sp>
        <p:nvSpPr>
          <p:cNvPr id="29700" name="Rectangle 4099">
            <a:extLst>
              <a:ext uri="{FF2B5EF4-FFF2-40B4-BE49-F238E27FC236}">
                <a16:creationId xmlns:a16="http://schemas.microsoft.com/office/drawing/2014/main" id="{2BADE1AD-D3BE-0509-7205-C86A7557B79D}"/>
              </a:ext>
            </a:extLst>
          </p:cNvPr>
          <p:cNvSpPr>
            <a:spLocks noGrp="1" noChangeArrowheads="1"/>
          </p:cNvSpPr>
          <p:nvPr>
            <p:ph type="body" idx="1"/>
          </p:nvPr>
        </p:nvSpPr>
        <p:spPr>
          <a:xfrm>
            <a:off x="500063" y="1643063"/>
            <a:ext cx="8358187" cy="4524375"/>
          </a:xfrm>
        </p:spPr>
        <p:txBody>
          <a:bodyPr/>
          <a:lstStyle/>
          <a:p>
            <a:pPr marL="612648" indent="-612648" eaLnBrk="1" hangingPunct="1">
              <a:spcBef>
                <a:spcPts val="768"/>
              </a:spcBef>
              <a:spcAft>
                <a:spcPts val="0"/>
              </a:spcAft>
              <a:buSzPts val="3200"/>
              <a:buFont typeface="Wingdings"/>
              <a:buChar char="Ø"/>
              <a:defRPr/>
            </a:pPr>
            <a:r>
              <a:rPr lang="zh-TW" altLang="en-US" dirty="0">
                <a:solidFill>
                  <a:srgbClr val="990033"/>
                </a:solidFill>
                <a:latin typeface="標楷體" pitchFamily="65" charset="-120"/>
                <a:ea typeface="標楷體" pitchFamily="65" charset="-120"/>
              </a:rPr>
              <a:t>持續健全民眾自費申訴管道</a:t>
            </a:r>
            <a:endParaRPr lang="en-US" altLang="zh-TW" dirty="0">
              <a:solidFill>
                <a:srgbClr val="CC3399"/>
              </a:solidFill>
              <a:latin typeface="標楷體" pitchFamily="65" charset="-120"/>
              <a:ea typeface="標楷體" pitchFamily="65" charset="-120"/>
            </a:endParaRPr>
          </a:p>
          <a:p>
            <a:pPr marL="1012698" lvl="1" indent="-612648" eaLnBrk="1" hangingPunct="1">
              <a:spcBef>
                <a:spcPts val="1200"/>
              </a:spcBef>
              <a:spcAft>
                <a:spcPts val="0"/>
              </a:spcAft>
              <a:buSzPts val="3200"/>
              <a:buFont typeface="Wingdings" pitchFamily="2" charset="2"/>
              <a:buChar char="Ø"/>
              <a:defRPr/>
            </a:pPr>
            <a:r>
              <a:rPr lang="zh-TW" altLang="en-US" dirty="0">
                <a:solidFill>
                  <a:schemeClr val="accent2"/>
                </a:solidFill>
                <a:latin typeface="標楷體"/>
                <a:ea typeface="標楷體"/>
                <a:cs typeface="+mn-cs"/>
              </a:rPr>
              <a:t>透過各種管道對外宣傳，健保給付已足夠照護民眾的醫療需要，對於新藥及新特材均已逐年編列經費支應，如民眾對於醫院收費有疑義，可要求醫院提供收費明細，如仍有疑惑，可洽本局或本局當地分區業務組。</a:t>
            </a:r>
            <a:endParaRPr lang="en-US" altLang="zh-TW" dirty="0">
              <a:solidFill>
                <a:schemeClr val="accent2"/>
              </a:solidFill>
              <a:latin typeface="標楷體"/>
              <a:ea typeface="標楷體"/>
              <a:cs typeface="+mn-cs"/>
            </a:endParaRPr>
          </a:p>
          <a:p>
            <a:pPr marL="1012698" lvl="1" indent="-612648" eaLnBrk="1" hangingPunct="1">
              <a:spcBef>
                <a:spcPts val="1200"/>
              </a:spcBef>
              <a:spcAft>
                <a:spcPts val="0"/>
              </a:spcAft>
              <a:buSzPts val="3200"/>
              <a:buFont typeface="Wingdings" pitchFamily="2" charset="2"/>
              <a:buChar char="Ø"/>
              <a:defRPr/>
            </a:pPr>
            <a:r>
              <a:rPr lang="zh-TW" altLang="en-US" dirty="0">
                <a:solidFill>
                  <a:schemeClr val="accent2"/>
                </a:solidFill>
                <a:latin typeface="標楷體" pitchFamily="65" charset="-120"/>
                <a:ea typeface="標楷體" pitchFamily="65" charset="-120"/>
              </a:rPr>
              <a:t>強化申訴管道，提供多元化媒介平台－親臨、電話、電子郵件或投書等方式。</a:t>
            </a:r>
            <a:endParaRPr lang="en-US" altLang="zh-TW" dirty="0">
              <a:solidFill>
                <a:schemeClr val="accent2"/>
              </a:solidFill>
              <a:latin typeface="標楷體" pitchFamily="65" charset="-120"/>
              <a:ea typeface="標楷體" pitchFamily="65" charset="-120"/>
            </a:endParaRPr>
          </a:p>
          <a:p>
            <a:pPr marL="612648" indent="-612648" eaLnBrk="1" hangingPunct="1">
              <a:spcBef>
                <a:spcPts val="768"/>
              </a:spcBef>
              <a:spcAft>
                <a:spcPts val="0"/>
              </a:spcAft>
              <a:buSzPts val="3200"/>
              <a:buFontTx/>
              <a:buNone/>
              <a:defRPr/>
            </a:pPr>
            <a:endParaRPr lang="en-US" altLang="zh-TW" dirty="0">
              <a:solidFill>
                <a:schemeClr val="accent2"/>
              </a:solidFill>
              <a:latin typeface="標楷體" pitchFamily="65" charset="-120"/>
              <a:ea typeface="標楷體" pitchFamily="65" charset="-120"/>
            </a:endParaRPr>
          </a:p>
          <a:p>
            <a:pPr eaLnBrk="1" hangingPunct="1">
              <a:lnSpc>
                <a:spcPct val="90000"/>
              </a:lnSpc>
              <a:buFontTx/>
              <a:buNone/>
              <a:defRPr/>
            </a:pPr>
            <a:endParaRPr lang="zh-TW" altLang="en-US" sz="3000" dirty="0">
              <a:solidFill>
                <a:schemeClr val="accent2"/>
              </a:solidFill>
              <a:latin typeface="標楷體" pitchFamily="65" charset="-120"/>
              <a:ea typeface="標楷體" pitchFamily="65" charset="-12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26">
            <a:extLst>
              <a:ext uri="{FF2B5EF4-FFF2-40B4-BE49-F238E27FC236}">
                <a16:creationId xmlns:a16="http://schemas.microsoft.com/office/drawing/2014/main" id="{BA0BCFBF-64F5-1925-1835-50345A974557}"/>
              </a:ext>
            </a:extLst>
          </p:cNvPr>
          <p:cNvSpPr>
            <a:spLocks noGrp="1" noChangeArrowheads="1"/>
          </p:cNvSpPr>
          <p:nvPr>
            <p:ph type="title"/>
          </p:nvPr>
        </p:nvSpPr>
        <p:spPr>
          <a:xfrm>
            <a:off x="1143000" y="428625"/>
            <a:ext cx="7239000" cy="1247775"/>
          </a:xfrm>
        </p:spPr>
        <p:txBody>
          <a:bodyPr/>
          <a:lstStyle/>
          <a:p>
            <a:pPr eaLnBrk="1" hangingPunct="1"/>
            <a:r>
              <a:rPr lang="zh-TW" altLang="en-US" sz="4000">
                <a:solidFill>
                  <a:srgbClr val="FF0000"/>
                </a:solidFill>
                <a:ea typeface="標楷體" panose="03000509000000000000" pitchFamily="65" charset="-120"/>
              </a:rPr>
              <a:t>未來努力</a:t>
            </a:r>
          </a:p>
        </p:txBody>
      </p:sp>
      <p:sp>
        <p:nvSpPr>
          <p:cNvPr id="16387" name="Rectangle 1027">
            <a:extLst>
              <a:ext uri="{FF2B5EF4-FFF2-40B4-BE49-F238E27FC236}">
                <a16:creationId xmlns:a16="http://schemas.microsoft.com/office/drawing/2014/main" id="{F4C7E34E-9A30-C09E-6B6B-DE5248B6D6FB}"/>
              </a:ext>
            </a:extLst>
          </p:cNvPr>
          <p:cNvSpPr>
            <a:spLocks noGrp="1" noChangeArrowheads="1"/>
          </p:cNvSpPr>
          <p:nvPr>
            <p:ph type="body" idx="1"/>
          </p:nvPr>
        </p:nvSpPr>
        <p:spPr/>
        <p:txBody>
          <a:bodyPr/>
          <a:lstStyle/>
          <a:p>
            <a:pPr marL="609600" indent="-609600" eaLnBrk="1" hangingPunct="1">
              <a:buFont typeface="Wingdings" panose="05000000000000000000" pitchFamily="2" charset="2"/>
              <a:buChar char="Ø"/>
            </a:pPr>
            <a:r>
              <a:rPr lang="zh-TW" altLang="en-US" sz="2800">
                <a:solidFill>
                  <a:schemeClr val="accent2"/>
                </a:solidFill>
                <a:latin typeface="標楷體" panose="03000509000000000000" pitchFamily="65" charset="-120"/>
                <a:ea typeface="標楷體" panose="03000509000000000000" pitchFamily="65" charset="-120"/>
              </a:rPr>
              <a:t>醫療自費項目資料，無法從健保給付申報平台得知，亦不易於民眾端收集。</a:t>
            </a:r>
            <a:endParaRPr lang="en-US" altLang="zh-TW" sz="2800">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r>
              <a:rPr lang="zh-TW" altLang="en-US" sz="2800">
                <a:solidFill>
                  <a:schemeClr val="accent2"/>
                </a:solidFill>
                <a:latin typeface="標楷體" panose="03000509000000000000" pitchFamily="65" charset="-120"/>
                <a:ea typeface="標楷體" panose="03000509000000000000" pitchFamily="65" charset="-120"/>
              </a:rPr>
              <a:t>本局</a:t>
            </a:r>
            <a:r>
              <a:rPr lang="en-US" altLang="zh-TW" sz="2800">
                <a:solidFill>
                  <a:schemeClr val="accent2"/>
                </a:solidFill>
                <a:latin typeface="標楷體" panose="03000509000000000000" pitchFamily="65" charset="-120"/>
                <a:ea typeface="標楷體" panose="03000509000000000000" pitchFamily="65" charset="-120"/>
              </a:rPr>
              <a:t>99</a:t>
            </a:r>
            <a:r>
              <a:rPr lang="zh-TW" altLang="en-US" sz="2800">
                <a:solidFill>
                  <a:schemeClr val="accent2"/>
                </a:solidFill>
                <a:latin typeface="標楷體" panose="03000509000000000000" pitchFamily="65" charset="-120"/>
                <a:ea typeface="標楷體" panose="03000509000000000000" pitchFamily="65" charset="-120"/>
              </a:rPr>
              <a:t>年度已公開徵求「建立民眾自費醫療監控模式」委託研究計畫，請研究單位蒐集國外健康保險制度對民眾自費部分監測之機制及模式，提出適用於台灣全民健保之自費監控模式。本局將參據計畫執行成果及專家學者意見，建立民眾自費醫療監控模式。</a:t>
            </a:r>
            <a:endParaRPr lang="en-US" altLang="zh-TW" sz="2800">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endParaRPr lang="en-US" altLang="zh-TW">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endParaRPr lang="zh-TW" altLang="en-US">
              <a:solidFill>
                <a:schemeClr val="accent2"/>
              </a:solidFill>
              <a:latin typeface="標楷體" panose="03000509000000000000" pitchFamily="65" charset="-120"/>
              <a:ea typeface="標楷體" panose="03000509000000000000" pitchFamily="65" charset="-120"/>
            </a:endParaRPr>
          </a:p>
          <a:p>
            <a:pPr marL="609600" indent="-609600" eaLnBrk="1" hangingPunct="1">
              <a:buFont typeface="Wingdings" panose="05000000000000000000" pitchFamily="2" charset="2"/>
              <a:buChar char="Ø"/>
            </a:pPr>
            <a:endParaRPr lang="zh-TW"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投影片編號版面配置區 3">
            <a:extLst>
              <a:ext uri="{FF2B5EF4-FFF2-40B4-BE49-F238E27FC236}">
                <a16:creationId xmlns:a16="http://schemas.microsoft.com/office/drawing/2014/main" id="{CEE9574B-B7EC-4A91-EE80-39D96FE1DF5F}"/>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8A671B5A-7863-4049-910A-9F9B546B2E07}" type="slidenum">
              <a:rPr kumimoji="0" lang="zh-TW" altLang="en-US" sz="1600">
                <a:solidFill>
                  <a:srgbClr val="000000"/>
                </a:solidFill>
                <a:latin typeface="Arial" panose="020B0604020202020204" pitchFamily="34" charset="0"/>
              </a:rPr>
              <a:pPr algn="ctr" eaLnBrk="1" hangingPunct="1"/>
              <a:t>15</a:t>
            </a:fld>
            <a:endParaRPr kumimoji="0" lang="en-US" altLang="zh-TW" sz="1600">
              <a:solidFill>
                <a:srgbClr val="000000"/>
              </a:solidFill>
              <a:latin typeface="Arial" panose="020B0604020202020204" pitchFamily="34" charset="0"/>
            </a:endParaRPr>
          </a:p>
        </p:txBody>
      </p:sp>
      <p:sp>
        <p:nvSpPr>
          <p:cNvPr id="17411" name="Rectangle 2">
            <a:extLst>
              <a:ext uri="{FF2B5EF4-FFF2-40B4-BE49-F238E27FC236}">
                <a16:creationId xmlns:a16="http://schemas.microsoft.com/office/drawing/2014/main" id="{29739C6B-F4CD-D3AD-8D7A-76073BDB10F5}"/>
              </a:ext>
            </a:extLst>
          </p:cNvPr>
          <p:cNvSpPr>
            <a:spLocks noGrp="1" noChangeArrowheads="1"/>
          </p:cNvSpPr>
          <p:nvPr>
            <p:ph type="ctrTitle" idx="4294967295"/>
          </p:nvPr>
        </p:nvSpPr>
        <p:spPr>
          <a:xfrm>
            <a:off x="571500" y="2228850"/>
            <a:ext cx="8572500" cy="1143000"/>
          </a:xfrm>
        </p:spPr>
        <p:txBody>
          <a:bodyPr anchor="b"/>
          <a:lstStyle/>
          <a:p>
            <a:pPr eaLnBrk="1" hangingPunct="1"/>
            <a:r>
              <a:rPr lang="zh-TW" altLang="en-US" sz="4800">
                <a:solidFill>
                  <a:srgbClr val="FF3300"/>
                </a:solidFill>
                <a:ea typeface="標楷體" panose="03000509000000000000" pitchFamily="65" charset="-120"/>
              </a:rPr>
              <a:t>貳、全民健保特殊材料</a:t>
            </a:r>
            <a:br>
              <a:rPr lang="en-US" altLang="zh-TW" sz="4800">
                <a:solidFill>
                  <a:srgbClr val="FF3300"/>
                </a:solidFill>
                <a:ea typeface="標楷體" panose="03000509000000000000" pitchFamily="65" charset="-120"/>
              </a:rPr>
            </a:br>
            <a:r>
              <a:rPr lang="en-US" altLang="zh-TW" sz="4800">
                <a:solidFill>
                  <a:srgbClr val="FF3300"/>
                </a:solidFill>
                <a:ea typeface="標楷體" panose="03000509000000000000" pitchFamily="65" charset="-120"/>
              </a:rPr>
              <a:t>        </a:t>
            </a:r>
            <a:r>
              <a:rPr lang="zh-TW" altLang="en-US" sz="4800">
                <a:solidFill>
                  <a:srgbClr val="FF3300"/>
                </a:solidFill>
                <a:ea typeface="標楷體" panose="03000509000000000000" pitchFamily="65" charset="-120"/>
              </a:rPr>
              <a:t>部分給付實施情形</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投影片編號版面配置區 3">
            <a:extLst>
              <a:ext uri="{FF2B5EF4-FFF2-40B4-BE49-F238E27FC236}">
                <a16:creationId xmlns:a16="http://schemas.microsoft.com/office/drawing/2014/main" id="{44E67E8F-3150-A4E8-BD69-912EB63016BC}"/>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046572C4-77A0-4477-9B17-1762242A481C}" type="slidenum">
              <a:rPr kumimoji="0" lang="zh-TW" altLang="en-US" sz="1600">
                <a:solidFill>
                  <a:srgbClr val="000000"/>
                </a:solidFill>
                <a:latin typeface="Arial" panose="020B0604020202020204" pitchFamily="34" charset="0"/>
              </a:rPr>
              <a:pPr algn="ctr" eaLnBrk="1" hangingPunct="1"/>
              <a:t>16</a:t>
            </a:fld>
            <a:endParaRPr kumimoji="0" lang="en-US" altLang="zh-TW" sz="1600">
              <a:solidFill>
                <a:srgbClr val="000000"/>
              </a:solidFill>
              <a:latin typeface="Arial" panose="020B0604020202020204" pitchFamily="34" charset="0"/>
            </a:endParaRPr>
          </a:p>
        </p:txBody>
      </p:sp>
      <p:sp>
        <p:nvSpPr>
          <p:cNvPr id="18435" name="Rectangle 2">
            <a:extLst>
              <a:ext uri="{FF2B5EF4-FFF2-40B4-BE49-F238E27FC236}">
                <a16:creationId xmlns:a16="http://schemas.microsoft.com/office/drawing/2014/main" id="{8A56F096-9ABE-4AB5-5FAE-84D78F739E05}"/>
              </a:ext>
            </a:extLst>
          </p:cNvPr>
          <p:cNvSpPr>
            <a:spLocks noGrp="1" noChangeArrowheads="1"/>
          </p:cNvSpPr>
          <p:nvPr>
            <p:ph type="title" idx="4294967295"/>
          </p:nvPr>
        </p:nvSpPr>
        <p:spPr>
          <a:xfrm>
            <a:off x="0" y="228600"/>
            <a:ext cx="9144000" cy="679450"/>
          </a:xfrm>
        </p:spPr>
        <p:txBody>
          <a:bodyPr anchor="b"/>
          <a:lstStyle/>
          <a:p>
            <a:pPr eaLnBrk="1" hangingPunct="1"/>
            <a:r>
              <a:rPr lang="zh-TW" altLang="en-US" sz="4800">
                <a:solidFill>
                  <a:srgbClr val="990033"/>
                </a:solidFill>
                <a:ea typeface="標楷體" panose="03000509000000000000" pitchFamily="65" charset="-120"/>
              </a:rPr>
              <a:t>目前健保特材部分給付實施項目</a:t>
            </a:r>
          </a:p>
        </p:txBody>
      </p:sp>
      <p:sp>
        <p:nvSpPr>
          <p:cNvPr id="18436" name="Text Box 3">
            <a:extLst>
              <a:ext uri="{FF2B5EF4-FFF2-40B4-BE49-F238E27FC236}">
                <a16:creationId xmlns:a16="http://schemas.microsoft.com/office/drawing/2014/main" id="{D9A2D98A-647C-9163-0334-A879EB681182}"/>
              </a:ext>
            </a:extLst>
          </p:cNvPr>
          <p:cNvSpPr txBox="1">
            <a:spLocks noChangeArrowheads="1"/>
          </p:cNvSpPr>
          <p:nvPr/>
        </p:nvSpPr>
        <p:spPr bwMode="auto">
          <a:xfrm>
            <a:off x="844550" y="4953000"/>
            <a:ext cx="51339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endParaRPr lang="zh-TW" altLang="zh-TW"/>
          </a:p>
        </p:txBody>
      </p:sp>
      <p:graphicFrame>
        <p:nvGraphicFramePr>
          <p:cNvPr id="18437" name="Object 241">
            <a:extLst>
              <a:ext uri="{FF2B5EF4-FFF2-40B4-BE49-F238E27FC236}">
                <a16:creationId xmlns:a16="http://schemas.microsoft.com/office/drawing/2014/main" id="{9E2FDBDB-87C9-8453-8677-F8DA538B80F1}"/>
              </a:ext>
            </a:extLst>
          </p:cNvPr>
          <p:cNvGraphicFramePr>
            <a:graphicFrameLocks noChangeAspect="1"/>
          </p:cNvGraphicFramePr>
          <p:nvPr/>
        </p:nvGraphicFramePr>
        <p:xfrm>
          <a:off x="250825" y="1341438"/>
          <a:ext cx="8713788" cy="5138737"/>
        </p:xfrm>
        <a:graphic>
          <a:graphicData uri="http://schemas.openxmlformats.org/presentationml/2006/ole">
            <mc:AlternateContent xmlns:mc="http://schemas.openxmlformats.org/markup-compatibility/2006">
              <mc:Choice xmlns:v="urn:schemas-microsoft-com:vml" Requires="v">
                <p:oleObj name="Worksheet" r:id="rId3" imgW="7905902" imgH="6905549" progId="Excel.Sheet.8">
                  <p:embed/>
                </p:oleObj>
              </mc:Choice>
              <mc:Fallback>
                <p:oleObj name="Worksheet" r:id="rId3" imgW="7905902" imgH="6905549" progId="Excel.Sheet.8">
                  <p:embed/>
                  <p:pic>
                    <p:nvPicPr>
                      <p:cNvPr id="0" name="Object 24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1341438"/>
                        <a:ext cx="8713788" cy="5138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投影片編號版面配置區 3">
            <a:extLst>
              <a:ext uri="{FF2B5EF4-FFF2-40B4-BE49-F238E27FC236}">
                <a16:creationId xmlns:a16="http://schemas.microsoft.com/office/drawing/2014/main" id="{CCC38C87-586F-CC1D-0D04-5B7A24B5AFB1}"/>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C7DE121F-7F0C-4EEB-A419-30B6FF6A89E6}" type="slidenum">
              <a:rPr kumimoji="0" lang="zh-TW" altLang="en-US" sz="1600">
                <a:solidFill>
                  <a:srgbClr val="000000"/>
                </a:solidFill>
                <a:latin typeface="Arial" panose="020B0604020202020204" pitchFamily="34" charset="0"/>
              </a:rPr>
              <a:pPr algn="ctr" eaLnBrk="1" hangingPunct="1"/>
              <a:t>17</a:t>
            </a:fld>
            <a:endParaRPr kumimoji="0" lang="en-US" altLang="zh-TW" sz="1600">
              <a:solidFill>
                <a:srgbClr val="000000"/>
              </a:solidFill>
              <a:latin typeface="Arial" panose="020B0604020202020204" pitchFamily="34" charset="0"/>
            </a:endParaRPr>
          </a:p>
        </p:txBody>
      </p:sp>
      <p:sp>
        <p:nvSpPr>
          <p:cNvPr id="19459" name="Rectangle 2">
            <a:extLst>
              <a:ext uri="{FF2B5EF4-FFF2-40B4-BE49-F238E27FC236}">
                <a16:creationId xmlns:a16="http://schemas.microsoft.com/office/drawing/2014/main" id="{32F55019-53DB-D17A-D89A-C01ED31BCC69}"/>
              </a:ext>
            </a:extLst>
          </p:cNvPr>
          <p:cNvSpPr>
            <a:spLocks noGrp="1" noChangeArrowheads="1"/>
          </p:cNvSpPr>
          <p:nvPr>
            <p:ph type="title" idx="4294967295"/>
          </p:nvPr>
        </p:nvSpPr>
        <p:spPr>
          <a:xfrm>
            <a:off x="827088" y="188913"/>
            <a:ext cx="8316912" cy="719137"/>
          </a:xfrm>
        </p:spPr>
        <p:txBody>
          <a:bodyPr/>
          <a:lstStyle/>
          <a:p>
            <a:pPr eaLnBrk="1" hangingPunct="1"/>
            <a:r>
              <a:rPr lang="zh-TW" altLang="en-US" sz="4800">
                <a:solidFill>
                  <a:srgbClr val="990033"/>
                </a:solidFill>
                <a:ea typeface="標楷體" panose="03000509000000000000" pitchFamily="65" charset="-120"/>
              </a:rPr>
              <a:t>健保特材部分給付之實施依據</a:t>
            </a:r>
            <a:endParaRPr lang="en-US" altLang="zh-TW" sz="4800">
              <a:solidFill>
                <a:srgbClr val="990033"/>
              </a:solidFill>
              <a:ea typeface="標楷體" panose="03000509000000000000" pitchFamily="65" charset="-120"/>
            </a:endParaRPr>
          </a:p>
        </p:txBody>
      </p:sp>
      <p:sp>
        <p:nvSpPr>
          <p:cNvPr id="19460" name="Rectangle 3">
            <a:extLst>
              <a:ext uri="{FF2B5EF4-FFF2-40B4-BE49-F238E27FC236}">
                <a16:creationId xmlns:a16="http://schemas.microsoft.com/office/drawing/2014/main" id="{58DDD9B9-B8B5-FE62-87D3-2D73EFA01CFB}"/>
              </a:ext>
            </a:extLst>
          </p:cNvPr>
          <p:cNvSpPr>
            <a:spLocks noGrp="1" noChangeArrowheads="1"/>
          </p:cNvSpPr>
          <p:nvPr>
            <p:ph type="body" idx="4294967295"/>
          </p:nvPr>
        </p:nvSpPr>
        <p:spPr>
          <a:xfrm>
            <a:off x="684213" y="1412875"/>
            <a:ext cx="7991475" cy="5184775"/>
          </a:xfrm>
        </p:spPr>
        <p:txBody>
          <a:bodyPr/>
          <a:lstStyle/>
          <a:p>
            <a:pPr eaLnBrk="1" hangingPunct="1">
              <a:lnSpc>
                <a:spcPct val="110000"/>
              </a:lnSpc>
            </a:pPr>
            <a:r>
              <a:rPr lang="zh-TW" altLang="en-US" sz="2800" b="1">
                <a:solidFill>
                  <a:srgbClr val="2D2DB9"/>
                </a:solidFill>
                <a:latin typeface="標楷體" panose="03000509000000000000" pitchFamily="65" charset="-120"/>
                <a:ea typeface="標楷體" panose="03000509000000000000" pitchFamily="65" charset="-120"/>
              </a:rPr>
              <a:t>中央健康保險局</a:t>
            </a:r>
            <a:r>
              <a:rPr lang="en-US" altLang="zh-TW" sz="2800" b="1">
                <a:solidFill>
                  <a:srgbClr val="2D2DB9"/>
                </a:solidFill>
                <a:latin typeface="標楷體" panose="03000509000000000000" pitchFamily="65" charset="-120"/>
                <a:ea typeface="標楷體" panose="03000509000000000000" pitchFamily="65" charset="-120"/>
              </a:rPr>
              <a:t>95</a:t>
            </a:r>
            <a:r>
              <a:rPr lang="zh-TW" altLang="en-US" sz="2800" b="1">
                <a:solidFill>
                  <a:srgbClr val="2D2DB9"/>
                </a:solidFill>
                <a:latin typeface="標楷體" panose="03000509000000000000" pitchFamily="65" charset="-120"/>
                <a:ea typeface="標楷體" panose="03000509000000000000" pitchFamily="65" charset="-120"/>
              </a:rPr>
              <a:t>年</a:t>
            </a:r>
            <a:r>
              <a:rPr lang="en-US" altLang="zh-TW" sz="2800" b="1">
                <a:solidFill>
                  <a:srgbClr val="2D2DB9"/>
                </a:solidFill>
                <a:latin typeface="標楷體" panose="03000509000000000000" pitchFamily="65" charset="-120"/>
                <a:ea typeface="標楷體" panose="03000509000000000000" pitchFamily="65" charset="-120"/>
              </a:rPr>
              <a:t>11</a:t>
            </a:r>
            <a:r>
              <a:rPr lang="zh-TW" altLang="en-US" sz="2800" b="1">
                <a:solidFill>
                  <a:srgbClr val="2D2DB9"/>
                </a:solidFill>
                <a:latin typeface="標楷體" panose="03000509000000000000" pitchFamily="65" charset="-120"/>
                <a:ea typeface="標楷體" panose="03000509000000000000" pitchFamily="65" charset="-120"/>
              </a:rPr>
              <a:t>月</a:t>
            </a:r>
            <a:r>
              <a:rPr lang="en-US" altLang="zh-TW" sz="2800" b="1">
                <a:solidFill>
                  <a:srgbClr val="2D2DB9"/>
                </a:solidFill>
                <a:latin typeface="標楷體" panose="03000509000000000000" pitchFamily="65" charset="-120"/>
                <a:ea typeface="標楷體" panose="03000509000000000000" pitchFamily="65" charset="-120"/>
              </a:rPr>
              <a:t>2</a:t>
            </a:r>
            <a:r>
              <a:rPr lang="zh-TW" altLang="en-US" sz="2800" b="1">
                <a:solidFill>
                  <a:srgbClr val="2D2DB9"/>
                </a:solidFill>
                <a:latin typeface="標楷體" panose="03000509000000000000" pitchFamily="65" charset="-120"/>
                <a:ea typeface="標楷體" panose="03000509000000000000" pitchFamily="65" charset="-120"/>
              </a:rPr>
              <a:t>日健保藥字第</a:t>
            </a:r>
            <a:r>
              <a:rPr lang="en-US" altLang="zh-TW" sz="2800" b="1">
                <a:solidFill>
                  <a:srgbClr val="2D2DB9"/>
                </a:solidFill>
                <a:latin typeface="標楷體" panose="03000509000000000000" pitchFamily="65" charset="-120"/>
                <a:ea typeface="標楷體" panose="03000509000000000000" pitchFamily="65" charset="-120"/>
              </a:rPr>
              <a:t>0950029437-B</a:t>
            </a:r>
            <a:r>
              <a:rPr lang="zh-TW" altLang="en-US" sz="2800" b="1">
                <a:solidFill>
                  <a:srgbClr val="2D2DB9"/>
                </a:solidFill>
                <a:latin typeface="標楷體" panose="03000509000000000000" pitchFamily="65" charset="-120"/>
                <a:ea typeface="標楷體" panose="03000509000000000000" pitchFamily="65" charset="-120"/>
              </a:rPr>
              <a:t>號公告「</a:t>
            </a:r>
            <a:r>
              <a:rPr lang="zh-TW" altLang="en-US" sz="2800" b="1" u="sng">
                <a:solidFill>
                  <a:srgbClr val="FF0000"/>
                </a:solidFill>
                <a:latin typeface="標楷體" panose="03000509000000000000" pitchFamily="65" charset="-120"/>
                <a:ea typeface="標楷體" panose="03000509000000000000" pitchFamily="65" charset="-120"/>
              </a:rPr>
              <a:t>全民健康保險醫事服務機構提供部分給付項目之作業原則</a:t>
            </a:r>
            <a:r>
              <a:rPr lang="zh-TW" altLang="en-US" sz="2800" b="1">
                <a:solidFill>
                  <a:srgbClr val="2D2DB9"/>
                </a:solidFill>
                <a:latin typeface="標楷體" panose="03000509000000000000" pitchFamily="65" charset="-120"/>
                <a:ea typeface="標楷體" panose="03000509000000000000" pitchFamily="65" charset="-120"/>
              </a:rPr>
              <a:t>」</a:t>
            </a:r>
          </a:p>
          <a:p>
            <a:pPr eaLnBrk="1" hangingPunct="1">
              <a:lnSpc>
                <a:spcPct val="110000"/>
              </a:lnSpc>
              <a:spcBef>
                <a:spcPct val="40000"/>
              </a:spcBef>
            </a:pPr>
            <a:r>
              <a:rPr lang="zh-TW" altLang="en-US" sz="2800" b="1">
                <a:solidFill>
                  <a:srgbClr val="2D2DB9"/>
                </a:solidFill>
                <a:latin typeface="標楷體" panose="03000509000000000000" pitchFamily="65" charset="-120"/>
                <a:ea typeface="標楷體" panose="03000509000000000000" pitchFamily="65" charset="-120"/>
              </a:rPr>
              <a:t>目的：為辦理行政院衛生署依全民健康保險法第三十九條第十二款之公告項目。該作業原則包括：</a:t>
            </a:r>
          </a:p>
          <a:p>
            <a:pPr marL="933450" lvl="1" indent="-476250" eaLnBrk="1" hangingPunct="1">
              <a:lnSpc>
                <a:spcPct val="110000"/>
              </a:lnSpc>
              <a:spcBef>
                <a:spcPct val="10000"/>
              </a:spcBef>
            </a:pPr>
            <a:r>
              <a:rPr lang="zh-TW" altLang="en-US" sz="2400" b="1">
                <a:solidFill>
                  <a:srgbClr val="0000FF"/>
                </a:solidFill>
                <a:latin typeface="標楷體" panose="03000509000000000000" pitchFamily="65" charset="-120"/>
                <a:ea typeface="標楷體" panose="03000509000000000000" pitchFamily="65" charset="-120"/>
              </a:rPr>
              <a:t>作業程序</a:t>
            </a:r>
            <a:r>
              <a:rPr lang="en-US" altLang="zh-TW" sz="2400" b="1">
                <a:solidFill>
                  <a:srgbClr val="0000FF"/>
                </a:solidFill>
                <a:latin typeface="標楷體" panose="03000509000000000000" pitchFamily="65" charset="-120"/>
                <a:ea typeface="標楷體" panose="03000509000000000000" pitchFamily="65" charset="-120"/>
              </a:rPr>
              <a:t>(</a:t>
            </a:r>
            <a:r>
              <a:rPr lang="zh-TW" altLang="en-US" sz="2400" b="1">
                <a:solidFill>
                  <a:srgbClr val="0000FF"/>
                </a:solidFill>
                <a:latin typeface="標楷體" panose="03000509000000000000" pitchFamily="65" charset="-120"/>
                <a:ea typeface="標楷體" panose="03000509000000000000" pitchFamily="65" charset="-120"/>
              </a:rPr>
              <a:t>事前充分告知</a:t>
            </a:r>
            <a:r>
              <a:rPr lang="en-US" altLang="zh-TW" sz="2400" b="1">
                <a:solidFill>
                  <a:srgbClr val="0000FF"/>
                </a:solidFill>
                <a:latin typeface="標楷體" panose="03000509000000000000" pitchFamily="65" charset="-120"/>
                <a:ea typeface="標楷體" panose="03000509000000000000" pitchFamily="65" charset="-120"/>
              </a:rPr>
              <a:t>)</a:t>
            </a:r>
          </a:p>
          <a:p>
            <a:pPr marL="933450" lvl="1" indent="-476250" eaLnBrk="1" hangingPunct="1">
              <a:lnSpc>
                <a:spcPct val="110000"/>
              </a:lnSpc>
              <a:spcBef>
                <a:spcPct val="10000"/>
              </a:spcBef>
            </a:pPr>
            <a:r>
              <a:rPr lang="zh-TW" altLang="en-US" sz="2400" b="1">
                <a:solidFill>
                  <a:srgbClr val="0000FF"/>
                </a:solidFill>
                <a:latin typeface="標楷體" panose="03000509000000000000" pitchFamily="65" charset="-120"/>
                <a:ea typeface="標楷體" panose="03000509000000000000" pitchFamily="65" charset="-120"/>
              </a:rPr>
              <a:t>資訊公開</a:t>
            </a:r>
          </a:p>
          <a:p>
            <a:pPr marL="933450" lvl="1" indent="-476250" eaLnBrk="1" hangingPunct="1">
              <a:lnSpc>
                <a:spcPct val="110000"/>
              </a:lnSpc>
              <a:spcBef>
                <a:spcPct val="10000"/>
              </a:spcBef>
            </a:pPr>
            <a:r>
              <a:rPr lang="zh-TW" altLang="en-US" sz="2400" b="1">
                <a:solidFill>
                  <a:srgbClr val="0000FF"/>
                </a:solidFill>
                <a:latin typeface="標楷體" panose="03000509000000000000" pitchFamily="65" charset="-120"/>
                <a:ea typeface="標楷體" panose="03000509000000000000" pitchFamily="65" charset="-120"/>
              </a:rPr>
              <a:t>未符規定處理方式</a:t>
            </a:r>
          </a:p>
          <a:p>
            <a:pPr marL="933450" lvl="1" indent="-476250" eaLnBrk="1" hangingPunct="1">
              <a:lnSpc>
                <a:spcPct val="110000"/>
              </a:lnSpc>
              <a:spcBef>
                <a:spcPct val="10000"/>
              </a:spcBef>
            </a:pPr>
            <a:r>
              <a:rPr lang="zh-TW" altLang="en-US" sz="2400" b="1">
                <a:solidFill>
                  <a:srgbClr val="0000FF"/>
                </a:solidFill>
                <a:latin typeface="標楷體" panose="03000509000000000000" pitchFamily="65" charset="-120"/>
                <a:ea typeface="標楷體" panose="03000509000000000000" pitchFamily="65" charset="-120"/>
              </a:rPr>
              <a:t>部分給付項目納入健保給付之途徑及作業</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投影片編號版面配置區 3">
            <a:extLst>
              <a:ext uri="{FF2B5EF4-FFF2-40B4-BE49-F238E27FC236}">
                <a16:creationId xmlns:a16="http://schemas.microsoft.com/office/drawing/2014/main" id="{9558DC7A-1662-E826-EB0D-E990BF07A329}"/>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89A2AB0E-6A12-4714-AE8F-A274D74836BF}" type="slidenum">
              <a:rPr kumimoji="0" lang="zh-TW" altLang="en-US" sz="1600">
                <a:solidFill>
                  <a:srgbClr val="000000"/>
                </a:solidFill>
                <a:latin typeface="Arial" panose="020B0604020202020204" pitchFamily="34" charset="0"/>
              </a:rPr>
              <a:pPr algn="ctr" eaLnBrk="1" hangingPunct="1"/>
              <a:t>18</a:t>
            </a:fld>
            <a:endParaRPr kumimoji="0" lang="en-US" altLang="zh-TW" sz="1600">
              <a:solidFill>
                <a:srgbClr val="000000"/>
              </a:solidFill>
              <a:latin typeface="Arial" panose="020B0604020202020204" pitchFamily="34" charset="0"/>
            </a:endParaRPr>
          </a:p>
        </p:txBody>
      </p:sp>
      <p:sp>
        <p:nvSpPr>
          <p:cNvPr id="20483" name="Rectangle 2">
            <a:extLst>
              <a:ext uri="{FF2B5EF4-FFF2-40B4-BE49-F238E27FC236}">
                <a16:creationId xmlns:a16="http://schemas.microsoft.com/office/drawing/2014/main" id="{C5729438-AB79-A8DA-2BEB-6A600751698E}"/>
              </a:ext>
            </a:extLst>
          </p:cNvPr>
          <p:cNvSpPr>
            <a:spLocks noGrp="1" noChangeArrowheads="1"/>
          </p:cNvSpPr>
          <p:nvPr>
            <p:ph type="title" idx="4294967295"/>
          </p:nvPr>
        </p:nvSpPr>
        <p:spPr>
          <a:xfrm>
            <a:off x="900113" y="188913"/>
            <a:ext cx="8129587" cy="719137"/>
          </a:xfrm>
        </p:spPr>
        <p:txBody>
          <a:bodyPr/>
          <a:lstStyle/>
          <a:p>
            <a:pPr eaLnBrk="1" hangingPunct="1"/>
            <a:r>
              <a:rPr lang="zh-TW" altLang="en-US" sz="4800">
                <a:solidFill>
                  <a:srgbClr val="990033"/>
                </a:solidFill>
                <a:ea typeface="標楷體" panose="03000509000000000000" pitchFamily="65" charset="-120"/>
              </a:rPr>
              <a:t>健保特材部分給付之作業原則</a:t>
            </a:r>
            <a:endParaRPr lang="en-US" altLang="zh-TW" sz="4800">
              <a:solidFill>
                <a:srgbClr val="990033"/>
              </a:solidFill>
              <a:ea typeface="標楷體" panose="03000509000000000000" pitchFamily="65" charset="-120"/>
            </a:endParaRPr>
          </a:p>
        </p:txBody>
      </p:sp>
      <p:sp>
        <p:nvSpPr>
          <p:cNvPr id="20484" name="Rectangle 3">
            <a:extLst>
              <a:ext uri="{FF2B5EF4-FFF2-40B4-BE49-F238E27FC236}">
                <a16:creationId xmlns:a16="http://schemas.microsoft.com/office/drawing/2014/main" id="{B0C61DB2-EB08-49F3-DF6D-D221976633E4}"/>
              </a:ext>
            </a:extLst>
          </p:cNvPr>
          <p:cNvSpPr>
            <a:spLocks noGrp="1" noChangeArrowheads="1"/>
          </p:cNvSpPr>
          <p:nvPr>
            <p:ph type="body" idx="4294967295"/>
          </p:nvPr>
        </p:nvSpPr>
        <p:spPr>
          <a:xfrm>
            <a:off x="684213" y="1484313"/>
            <a:ext cx="7621587" cy="4560887"/>
          </a:xfrm>
        </p:spPr>
        <p:txBody>
          <a:bodyPr/>
          <a:lstStyle/>
          <a:p>
            <a:pPr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作業程序</a:t>
            </a:r>
            <a:r>
              <a:rPr lang="en-US" altLang="zh-TW" sz="2400" b="1">
                <a:solidFill>
                  <a:srgbClr val="2D2DB9"/>
                </a:solidFill>
                <a:latin typeface="標楷體" panose="03000509000000000000" pitchFamily="65" charset="-120"/>
                <a:ea typeface="標楷體" panose="03000509000000000000" pitchFamily="65" charset="-120"/>
              </a:rPr>
              <a:t>(</a:t>
            </a:r>
            <a:r>
              <a:rPr lang="zh-TW" altLang="en-US" sz="2400" b="1">
                <a:solidFill>
                  <a:srgbClr val="2D2DB9"/>
                </a:solidFill>
                <a:latin typeface="標楷體" panose="03000509000000000000" pitchFamily="65" charset="-120"/>
                <a:ea typeface="標楷體" panose="03000509000000000000" pitchFamily="65" charset="-120"/>
              </a:rPr>
              <a:t>事前充分告知</a:t>
            </a:r>
            <a:r>
              <a:rPr lang="en-US" altLang="zh-TW" sz="2400" b="1">
                <a:solidFill>
                  <a:srgbClr val="2D2DB9"/>
                </a:solidFill>
                <a:latin typeface="標楷體" panose="03000509000000000000" pitchFamily="65" charset="-120"/>
                <a:ea typeface="標楷體" panose="03000509000000000000" pitchFamily="65" charset="-120"/>
              </a:rPr>
              <a:t>)</a:t>
            </a:r>
          </a:p>
          <a:p>
            <a:pPr marL="933450" lvl="1" indent="-476250"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保險醫事服務機構應於該實施項目手術或處置前，充分</a:t>
            </a:r>
            <a:r>
              <a:rPr lang="zh-TW" altLang="en-US" sz="2400" b="1" u="sng">
                <a:solidFill>
                  <a:srgbClr val="FF0000"/>
                </a:solidFill>
                <a:latin typeface="標楷體" panose="03000509000000000000" pitchFamily="65" charset="-120"/>
                <a:ea typeface="標楷體" panose="03000509000000000000" pitchFamily="65" charset="-120"/>
              </a:rPr>
              <a:t>告知</a:t>
            </a:r>
            <a:r>
              <a:rPr lang="zh-TW" altLang="en-US" sz="2400" b="1">
                <a:solidFill>
                  <a:srgbClr val="2D2DB9"/>
                </a:solidFill>
                <a:latin typeface="標楷體" panose="03000509000000000000" pitchFamily="65" charset="-120"/>
                <a:ea typeface="標楷體" panose="03000509000000000000" pitchFamily="65" charset="-120"/>
              </a:rPr>
              <a:t>病患或家屬</a:t>
            </a:r>
            <a:r>
              <a:rPr lang="zh-TW" altLang="en-US" sz="2400" b="1" u="sng">
                <a:solidFill>
                  <a:srgbClr val="FF0000"/>
                </a:solidFill>
                <a:latin typeface="標楷體" panose="03000509000000000000" pitchFamily="65" charset="-120"/>
                <a:ea typeface="標楷體" panose="03000509000000000000" pitchFamily="65" charset="-120"/>
              </a:rPr>
              <a:t>使用之原因、應注意事項及須自行負擔金額</a:t>
            </a:r>
            <a:r>
              <a:rPr lang="zh-TW" altLang="en-US" sz="2400" b="1">
                <a:solidFill>
                  <a:srgbClr val="2D2DB9"/>
                </a:solidFill>
                <a:latin typeface="標楷體" panose="03000509000000000000" pitchFamily="65" charset="-120"/>
                <a:ea typeface="標楷體" panose="03000509000000000000" pitchFamily="65" charset="-120"/>
              </a:rPr>
              <a:t>等。</a:t>
            </a:r>
          </a:p>
          <a:p>
            <a:pPr marL="933450" lvl="1" indent="-476250"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實施部分給付項目，應完整</a:t>
            </a:r>
            <a:r>
              <a:rPr lang="zh-TW" altLang="en-US" sz="2400" b="1" u="sng">
                <a:solidFill>
                  <a:srgbClr val="FF0000"/>
                </a:solidFill>
                <a:latin typeface="標楷體" panose="03000509000000000000" pitchFamily="65" charset="-120"/>
                <a:ea typeface="標楷體" panose="03000509000000000000" pitchFamily="65" charset="-120"/>
              </a:rPr>
              <a:t>填寫中央健康保險局所訂同意書</a:t>
            </a:r>
            <a:r>
              <a:rPr lang="zh-TW" altLang="en-US" sz="2400" b="1">
                <a:solidFill>
                  <a:srgbClr val="2D2DB9"/>
                </a:solidFill>
                <a:latin typeface="標楷體" panose="03000509000000000000" pitchFamily="65" charset="-120"/>
                <a:ea typeface="標楷體" panose="03000509000000000000" pitchFamily="65" charset="-120"/>
              </a:rPr>
              <a:t>後，一份交由病患保留，另一份則保留於病歷中。</a:t>
            </a:r>
            <a:r>
              <a:rPr lang="zh-TW" altLang="en-US" sz="2400" b="1">
                <a:latin typeface="標楷體" panose="03000509000000000000" pitchFamily="65" charset="-120"/>
                <a:ea typeface="標楷體" panose="03000509000000000000" pitchFamily="65" charset="-120"/>
              </a:rPr>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投影片編號版面配置區 3">
            <a:extLst>
              <a:ext uri="{FF2B5EF4-FFF2-40B4-BE49-F238E27FC236}">
                <a16:creationId xmlns:a16="http://schemas.microsoft.com/office/drawing/2014/main" id="{C4342ACE-4FF5-0C86-C11A-1C2926701D3A}"/>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FE9E9003-62BF-4D16-A384-9A3972910A33}" type="slidenum">
              <a:rPr kumimoji="0" lang="zh-TW" altLang="en-US" sz="1600">
                <a:solidFill>
                  <a:srgbClr val="000000"/>
                </a:solidFill>
                <a:latin typeface="Arial" panose="020B0604020202020204" pitchFamily="34" charset="0"/>
              </a:rPr>
              <a:pPr algn="ctr" eaLnBrk="1" hangingPunct="1"/>
              <a:t>19</a:t>
            </a:fld>
            <a:endParaRPr kumimoji="0" lang="en-US" altLang="zh-TW" sz="1600">
              <a:solidFill>
                <a:srgbClr val="000000"/>
              </a:solidFill>
              <a:latin typeface="Arial" panose="020B0604020202020204" pitchFamily="34" charset="0"/>
            </a:endParaRPr>
          </a:p>
        </p:txBody>
      </p:sp>
      <p:sp>
        <p:nvSpPr>
          <p:cNvPr id="21507" name="Rectangle 2">
            <a:extLst>
              <a:ext uri="{FF2B5EF4-FFF2-40B4-BE49-F238E27FC236}">
                <a16:creationId xmlns:a16="http://schemas.microsoft.com/office/drawing/2014/main" id="{253A3BD6-B5D3-C086-0DEE-C811200966C6}"/>
              </a:ext>
            </a:extLst>
          </p:cNvPr>
          <p:cNvSpPr>
            <a:spLocks noGrp="1" noChangeArrowheads="1"/>
          </p:cNvSpPr>
          <p:nvPr>
            <p:ph type="title" idx="4294967295"/>
          </p:nvPr>
        </p:nvSpPr>
        <p:spPr>
          <a:xfrm>
            <a:off x="900113" y="0"/>
            <a:ext cx="8243887" cy="1052513"/>
          </a:xfrm>
        </p:spPr>
        <p:txBody>
          <a:bodyPr/>
          <a:lstStyle/>
          <a:p>
            <a:pPr eaLnBrk="1" hangingPunct="1"/>
            <a:r>
              <a:rPr lang="zh-TW" altLang="en-US" sz="4800">
                <a:solidFill>
                  <a:srgbClr val="990033"/>
                </a:solidFill>
                <a:ea typeface="標楷體" panose="03000509000000000000" pitchFamily="65" charset="-120"/>
              </a:rPr>
              <a:t>健保特材部分給付之配套措施</a:t>
            </a:r>
            <a:endParaRPr lang="en-US" altLang="zh-TW" sz="4800">
              <a:solidFill>
                <a:srgbClr val="990033"/>
              </a:solidFill>
              <a:ea typeface="標楷體" panose="03000509000000000000" pitchFamily="65" charset="-120"/>
            </a:endParaRPr>
          </a:p>
        </p:txBody>
      </p:sp>
      <p:sp>
        <p:nvSpPr>
          <p:cNvPr id="21508" name="Rectangle 3">
            <a:extLst>
              <a:ext uri="{FF2B5EF4-FFF2-40B4-BE49-F238E27FC236}">
                <a16:creationId xmlns:a16="http://schemas.microsoft.com/office/drawing/2014/main" id="{2368E579-6976-DBB4-3F9E-FBA14F23DDC4}"/>
              </a:ext>
            </a:extLst>
          </p:cNvPr>
          <p:cNvSpPr>
            <a:spLocks noGrp="1" noChangeArrowheads="1"/>
          </p:cNvSpPr>
          <p:nvPr>
            <p:ph type="body" idx="4294967295"/>
          </p:nvPr>
        </p:nvSpPr>
        <p:spPr>
          <a:xfrm>
            <a:off x="685800" y="1268413"/>
            <a:ext cx="7631113" cy="5184775"/>
          </a:xfrm>
        </p:spPr>
        <p:txBody>
          <a:bodyPr lIns="0" rIns="0"/>
          <a:lstStyle/>
          <a:p>
            <a:pPr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資訊公開</a:t>
            </a:r>
          </a:p>
          <a:p>
            <a:pPr marL="933450" lvl="1" indent="-476250" algn="just" eaLnBrk="1" hangingPunct="1">
              <a:lnSpc>
                <a:spcPct val="120000"/>
              </a:lnSpc>
              <a:spcBef>
                <a:spcPct val="0"/>
              </a:spcBef>
              <a:spcAft>
                <a:spcPct val="20000"/>
              </a:spcAft>
            </a:pPr>
            <a:r>
              <a:rPr lang="zh-TW" altLang="en-US" sz="2400" b="1">
                <a:solidFill>
                  <a:srgbClr val="2D2DB9"/>
                </a:solidFill>
                <a:latin typeface="標楷體" panose="03000509000000000000" pitchFamily="65" charset="-120"/>
                <a:ea typeface="標楷體" panose="03000509000000000000" pitchFamily="65" charset="-120"/>
              </a:rPr>
              <a:t>保險醫事服務機構應將</a:t>
            </a:r>
            <a:r>
              <a:rPr lang="zh-TW" altLang="en-US" sz="2400" b="1" u="sng">
                <a:solidFill>
                  <a:srgbClr val="FF0000"/>
                </a:solidFill>
                <a:latin typeface="標楷體" panose="03000509000000000000" pitchFamily="65" charset="-120"/>
                <a:ea typeface="標楷體" panose="03000509000000000000" pitchFamily="65" charset="-120"/>
              </a:rPr>
              <a:t>現行健保給付同類項目及部分給付項目</a:t>
            </a:r>
            <a:r>
              <a:rPr lang="zh-TW" altLang="en-US" sz="2400" b="1">
                <a:solidFill>
                  <a:srgbClr val="2D2DB9"/>
                </a:solidFill>
                <a:latin typeface="標楷體" panose="03000509000000000000" pitchFamily="65" charset="-120"/>
                <a:ea typeface="標楷體" panose="03000509000000000000" pitchFamily="65" charset="-120"/>
              </a:rPr>
              <a:t>之</a:t>
            </a:r>
            <a:r>
              <a:rPr lang="zh-TW" altLang="en-US" sz="2400" b="1" u="sng">
                <a:solidFill>
                  <a:srgbClr val="FF0000"/>
                </a:solidFill>
                <a:latin typeface="標楷體" panose="03000509000000000000" pitchFamily="65" charset="-120"/>
                <a:ea typeface="標楷體" panose="03000509000000000000" pitchFamily="65" charset="-120"/>
              </a:rPr>
              <a:t>廠牌及產品性質（含副作用、禁忌症及應注意事項等）</a:t>
            </a:r>
            <a:r>
              <a:rPr lang="zh-TW" altLang="en-US" sz="2400" b="1">
                <a:latin typeface="標楷體" panose="03000509000000000000" pitchFamily="65" charset="-120"/>
                <a:ea typeface="標楷體" panose="03000509000000000000" pitchFamily="65" charset="-120"/>
              </a:rPr>
              <a:t>，</a:t>
            </a:r>
            <a:r>
              <a:rPr lang="zh-TW" altLang="en-US" sz="2400" b="1">
                <a:solidFill>
                  <a:srgbClr val="2D2DB9"/>
                </a:solidFill>
                <a:latin typeface="標楷體" panose="03000509000000000000" pitchFamily="65" charset="-120"/>
                <a:ea typeface="標楷體" panose="03000509000000000000" pitchFamily="65" charset="-120"/>
              </a:rPr>
              <a:t>提供民眾參考。</a:t>
            </a:r>
          </a:p>
          <a:p>
            <a:pPr marL="933450" lvl="1" indent="-476250"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保險醫事服務機構應將其所</a:t>
            </a:r>
            <a:r>
              <a:rPr lang="zh-TW" altLang="en-US" sz="2400" b="1" u="sng">
                <a:solidFill>
                  <a:srgbClr val="FF0000"/>
                </a:solidFill>
                <a:latin typeface="標楷體" panose="03000509000000000000" pitchFamily="65" charset="-120"/>
                <a:ea typeface="標楷體" panose="03000509000000000000" pitchFamily="65" charset="-120"/>
              </a:rPr>
              <a:t>進用部分給付品項之廠牌、收費標準等</a:t>
            </a:r>
            <a:r>
              <a:rPr lang="zh-TW" altLang="en-US" sz="2400" b="1">
                <a:solidFill>
                  <a:srgbClr val="2D2DB9"/>
                </a:solidFill>
                <a:latin typeface="標楷體" panose="03000509000000000000" pitchFamily="65" charset="-120"/>
                <a:ea typeface="標楷體" panose="03000509000000000000" pitchFamily="65" charset="-120"/>
              </a:rPr>
              <a:t>相關資訊置於</a:t>
            </a:r>
            <a:r>
              <a:rPr lang="zh-TW" altLang="en-US" sz="2400" b="1" u="sng">
                <a:solidFill>
                  <a:srgbClr val="FF0000"/>
                </a:solidFill>
                <a:latin typeface="標楷體" panose="03000509000000000000" pitchFamily="65" charset="-120"/>
                <a:ea typeface="標楷體" panose="03000509000000000000" pitchFamily="65" charset="-120"/>
              </a:rPr>
              <a:t>醫院之網際網路、明顯易見之公告欄或相關科別診室門口</a:t>
            </a:r>
            <a:r>
              <a:rPr lang="zh-TW" altLang="en-US" sz="2400" b="1">
                <a:solidFill>
                  <a:srgbClr val="2D2DB9"/>
                </a:solidFill>
                <a:latin typeface="標楷體" panose="03000509000000000000" pitchFamily="65" charset="-120"/>
                <a:ea typeface="標楷體" panose="03000509000000000000" pitchFamily="65" charset="-120"/>
              </a:rPr>
              <a:t>，以供民眾查詢。</a:t>
            </a:r>
            <a:r>
              <a:rPr lang="zh-TW" altLang="en-US" sz="2400" b="1">
                <a:latin typeface="標楷體" panose="03000509000000000000" pitchFamily="65" charset="-120"/>
                <a:ea typeface="標楷體" panose="03000509000000000000" pitchFamily="65" charset="-120"/>
              </a:rPr>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5">
            <a:extLst>
              <a:ext uri="{FF2B5EF4-FFF2-40B4-BE49-F238E27FC236}">
                <a16:creationId xmlns:a16="http://schemas.microsoft.com/office/drawing/2014/main" id="{92D3AE43-37FE-715E-ED4F-E92143474389}"/>
              </a:ext>
            </a:extLst>
          </p:cNvPr>
          <p:cNvSpPr txBox="1">
            <a:spLocks noGrp="1"/>
          </p:cNvSpPr>
          <p:nvPr/>
        </p:nvSpPr>
        <p:spPr bwMode="auto">
          <a:xfrm>
            <a:off x="304800" y="6248400"/>
            <a:ext cx="1905000" cy="457200"/>
          </a:xfrm>
          <a:prstGeom prst="rect">
            <a:avLst/>
          </a:prstGeom>
          <a:noFill/>
          <a:ln>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1B6BC15E-3673-44F5-AAA9-6DCB911D631B}" type="slidenum">
              <a:rPr kumimoji="0" lang="en-US" altLang="zh-TW" sz="1400"/>
              <a:pPr eaLnBrk="1" hangingPunct="1"/>
              <a:t>20</a:t>
            </a:fld>
            <a:endParaRPr kumimoji="0" lang="en-US" altLang="zh-TW" sz="1400"/>
          </a:p>
        </p:txBody>
      </p:sp>
      <p:sp>
        <p:nvSpPr>
          <p:cNvPr id="22531" name="Rectangle 2">
            <a:extLst>
              <a:ext uri="{FF2B5EF4-FFF2-40B4-BE49-F238E27FC236}">
                <a16:creationId xmlns:a16="http://schemas.microsoft.com/office/drawing/2014/main" id="{1525DC4A-57AD-A098-C682-B7CBEEC0C15F}"/>
              </a:ext>
            </a:extLst>
          </p:cNvPr>
          <p:cNvSpPr>
            <a:spLocks noGrp="1" noChangeArrowheads="1"/>
          </p:cNvSpPr>
          <p:nvPr>
            <p:ph type="title" idx="4294967295"/>
          </p:nvPr>
        </p:nvSpPr>
        <p:spPr>
          <a:xfrm>
            <a:off x="1428750" y="285750"/>
            <a:ext cx="6888163" cy="647700"/>
          </a:xfrm>
        </p:spPr>
        <p:txBody>
          <a:bodyPr lIns="0" tIns="0" rIns="0" bIns="0" anchor="b"/>
          <a:lstStyle/>
          <a:p>
            <a:pPr eaLnBrk="1" hangingPunct="1"/>
            <a:r>
              <a:rPr lang="zh-TW" altLang="en-US" sz="4800">
                <a:solidFill>
                  <a:srgbClr val="990033"/>
                </a:solidFill>
                <a:latin typeface="標楷體" panose="03000509000000000000" pitchFamily="65" charset="-120"/>
                <a:ea typeface="標楷體" panose="03000509000000000000" pitchFamily="65" charset="-120"/>
              </a:rPr>
              <a:t>特材列入部分給付之流程</a:t>
            </a:r>
            <a:endParaRPr lang="en-US" altLang="zh-TW" sz="4800">
              <a:solidFill>
                <a:srgbClr val="990033"/>
              </a:solidFill>
              <a:latin typeface="標楷體" panose="03000509000000000000" pitchFamily="65" charset="-120"/>
              <a:ea typeface="標楷體" panose="03000509000000000000" pitchFamily="65" charset="-120"/>
            </a:endParaRPr>
          </a:p>
        </p:txBody>
      </p:sp>
      <p:sp>
        <p:nvSpPr>
          <p:cNvPr id="22532" name="Rectangle 3074">
            <a:extLst>
              <a:ext uri="{FF2B5EF4-FFF2-40B4-BE49-F238E27FC236}">
                <a16:creationId xmlns:a16="http://schemas.microsoft.com/office/drawing/2014/main" id="{C0221352-A97B-B25B-F809-974E9E9CE002}"/>
              </a:ext>
            </a:extLst>
          </p:cNvPr>
          <p:cNvSpPr>
            <a:spLocks noChangeArrowheads="1"/>
          </p:cNvSpPr>
          <p:nvPr/>
        </p:nvSpPr>
        <p:spPr bwMode="auto">
          <a:xfrm>
            <a:off x="0" y="0"/>
            <a:ext cx="32400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solidFill>
                  <a:schemeClr val="hlink"/>
                </a:solidFill>
                <a:latin typeface="Arial" panose="020B0604020202020204" pitchFamily="34" charset="0"/>
              </a:rPr>
              <a:t>  </a:t>
            </a:r>
          </a:p>
        </p:txBody>
      </p:sp>
      <p:graphicFrame>
        <p:nvGraphicFramePr>
          <p:cNvPr id="22533" name="Object 2">
            <a:extLst>
              <a:ext uri="{FF2B5EF4-FFF2-40B4-BE49-F238E27FC236}">
                <a16:creationId xmlns:a16="http://schemas.microsoft.com/office/drawing/2014/main" id="{6528071E-D63A-DE7F-9E10-94E6FC006C34}"/>
              </a:ext>
            </a:extLst>
          </p:cNvPr>
          <p:cNvGraphicFramePr>
            <a:graphicFrameLocks noChangeAspect="1"/>
          </p:cNvGraphicFramePr>
          <p:nvPr/>
        </p:nvGraphicFramePr>
        <p:xfrm>
          <a:off x="827088" y="1916113"/>
          <a:ext cx="8066087" cy="4033837"/>
        </p:xfrm>
        <a:graphic>
          <a:graphicData uri="http://schemas.openxmlformats.org/presentationml/2006/ole">
            <mc:AlternateContent xmlns:mc="http://schemas.openxmlformats.org/markup-compatibility/2006">
              <mc:Choice xmlns:v="urn:schemas-microsoft-com:vml" Requires="v">
                <p:oleObj name="Visio" r:id="rId2" imgW="6161464" imgH="2026818" progId="">
                  <p:embed/>
                </p:oleObj>
              </mc:Choice>
              <mc:Fallback>
                <p:oleObj name="Visio" r:id="rId2" imgW="6161464" imgH="2026818" progId="">
                  <p:embed/>
                  <p:pic>
                    <p:nvPicPr>
                      <p:cNvPr id="0"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916113"/>
                        <a:ext cx="8066087" cy="4033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5">
            <a:extLst>
              <a:ext uri="{FF2B5EF4-FFF2-40B4-BE49-F238E27FC236}">
                <a16:creationId xmlns:a16="http://schemas.microsoft.com/office/drawing/2014/main" id="{CAA39F7E-0D06-117B-0F51-A1916DD369C8}"/>
              </a:ext>
            </a:extLst>
          </p:cNvPr>
          <p:cNvSpPr txBox="1">
            <a:spLocks noGrp="1"/>
          </p:cNvSpPr>
          <p:nvPr/>
        </p:nvSpPr>
        <p:spPr bwMode="auto">
          <a:xfrm>
            <a:off x="304800" y="6248400"/>
            <a:ext cx="1905000" cy="457200"/>
          </a:xfrm>
          <a:prstGeom prst="rect">
            <a:avLst/>
          </a:prstGeom>
          <a:noFill/>
          <a:ln>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2D472F3B-24AC-4A39-B4E5-D93E096E4960}" type="slidenum">
              <a:rPr kumimoji="0" lang="en-US" altLang="zh-TW" sz="1400"/>
              <a:pPr eaLnBrk="1" hangingPunct="1"/>
              <a:t>21</a:t>
            </a:fld>
            <a:endParaRPr kumimoji="0" lang="en-US" altLang="zh-TW" sz="1400"/>
          </a:p>
        </p:txBody>
      </p:sp>
      <p:graphicFrame>
        <p:nvGraphicFramePr>
          <p:cNvPr id="23555" name="Object 14">
            <a:extLst>
              <a:ext uri="{FF2B5EF4-FFF2-40B4-BE49-F238E27FC236}">
                <a16:creationId xmlns:a16="http://schemas.microsoft.com/office/drawing/2014/main" id="{02084692-9542-8243-A864-8649785463EA}"/>
              </a:ext>
            </a:extLst>
          </p:cNvPr>
          <p:cNvGraphicFramePr>
            <a:graphicFrameLocks noChangeAspect="1"/>
          </p:cNvGraphicFramePr>
          <p:nvPr/>
        </p:nvGraphicFramePr>
        <p:xfrm>
          <a:off x="1187450" y="1844675"/>
          <a:ext cx="7561263" cy="3527425"/>
        </p:xfrm>
        <a:graphic>
          <a:graphicData uri="http://schemas.openxmlformats.org/presentationml/2006/ole">
            <mc:AlternateContent xmlns:mc="http://schemas.openxmlformats.org/markup-compatibility/2006">
              <mc:Choice xmlns:v="urn:schemas-microsoft-com:vml" Requires="v">
                <p:oleObj name="Visio" r:id="rId2" imgW="4295851" imgH="1611782" progId="">
                  <p:embed/>
                </p:oleObj>
              </mc:Choice>
              <mc:Fallback>
                <p:oleObj name="Visio" r:id="rId2" imgW="4295851" imgH="1611782" progId="">
                  <p:embed/>
                  <p:pic>
                    <p:nvPicPr>
                      <p:cNvPr id="0" name="Object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1844675"/>
                        <a:ext cx="7561263" cy="352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3556" name="Rectangle 3074">
            <a:extLst>
              <a:ext uri="{FF2B5EF4-FFF2-40B4-BE49-F238E27FC236}">
                <a16:creationId xmlns:a16="http://schemas.microsoft.com/office/drawing/2014/main" id="{2369D9D9-8485-4EF8-9F96-AD44D57855BF}"/>
              </a:ext>
            </a:extLst>
          </p:cNvPr>
          <p:cNvSpPr>
            <a:spLocks noChangeArrowheads="1"/>
          </p:cNvSpPr>
          <p:nvPr/>
        </p:nvSpPr>
        <p:spPr bwMode="auto">
          <a:xfrm>
            <a:off x="0" y="0"/>
            <a:ext cx="32400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solidFill>
                  <a:schemeClr val="hlink"/>
                </a:solidFill>
                <a:latin typeface="Arial" panose="020B0604020202020204" pitchFamily="34" charset="0"/>
              </a:rPr>
              <a:t>  </a:t>
            </a:r>
          </a:p>
        </p:txBody>
      </p:sp>
      <p:sp>
        <p:nvSpPr>
          <p:cNvPr id="2053" name="矩形 4">
            <a:extLst>
              <a:ext uri="{FF2B5EF4-FFF2-40B4-BE49-F238E27FC236}">
                <a16:creationId xmlns:a16="http://schemas.microsoft.com/office/drawing/2014/main" id="{5922BA37-A05D-615C-0363-BF22D0AF050C}"/>
              </a:ext>
            </a:extLst>
          </p:cNvPr>
          <p:cNvSpPr>
            <a:spLocks noChangeArrowheads="1"/>
          </p:cNvSpPr>
          <p:nvPr/>
        </p:nvSpPr>
        <p:spPr bwMode="auto">
          <a:xfrm>
            <a:off x="1214438" y="285750"/>
            <a:ext cx="6696075" cy="628650"/>
          </a:xfrm>
          <a:prstGeom prst="rect">
            <a:avLst/>
          </a:prstGeom>
          <a:noFill/>
          <a:ln w="9525" algn="ctr">
            <a:noFill/>
            <a:miter lim="800000"/>
            <a:headEnd/>
            <a:tailEnd/>
          </a:ln>
        </p:spPr>
        <p:txBody>
          <a:bodyPr lIns="0" tIns="0" rIns="0" bIns="0" anchor="ctr"/>
          <a:lstStyle/>
          <a:p>
            <a:pPr algn="ctr">
              <a:lnSpc>
                <a:spcPct val="90000"/>
              </a:lnSpc>
              <a:defRPr/>
            </a:pPr>
            <a:r>
              <a:rPr lang="zh-TW" altLang="en-US" sz="4000" b="1" dirty="0">
                <a:solidFill>
                  <a:srgbClr val="990033"/>
                </a:solidFill>
                <a:latin typeface="標楷體" pitchFamily="65" charset="-120"/>
                <a:ea typeface="標楷體" pitchFamily="65" charset="-120"/>
                <a:cs typeface="+mj-cs"/>
              </a:rPr>
              <a:t>部分給付納入健保給付程序</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投影片編號版面配置區 3">
            <a:extLst>
              <a:ext uri="{FF2B5EF4-FFF2-40B4-BE49-F238E27FC236}">
                <a16:creationId xmlns:a16="http://schemas.microsoft.com/office/drawing/2014/main" id="{7E05B42F-F07A-1BA1-6FDB-2CB29762BCE1}"/>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496A726D-4307-4A41-94CC-B12C21ADD663}" type="slidenum">
              <a:rPr kumimoji="0" lang="zh-TW" altLang="en-US" sz="1600">
                <a:solidFill>
                  <a:srgbClr val="000000"/>
                </a:solidFill>
                <a:latin typeface="Arial" panose="020B0604020202020204" pitchFamily="34" charset="0"/>
              </a:rPr>
              <a:pPr algn="ctr" eaLnBrk="1" hangingPunct="1"/>
              <a:t>22</a:t>
            </a:fld>
            <a:endParaRPr kumimoji="0" lang="en-US" altLang="zh-TW" sz="1600">
              <a:solidFill>
                <a:srgbClr val="000000"/>
              </a:solidFill>
              <a:latin typeface="Arial" panose="020B0604020202020204" pitchFamily="34" charset="0"/>
            </a:endParaRPr>
          </a:p>
        </p:txBody>
      </p:sp>
      <p:pic>
        <p:nvPicPr>
          <p:cNvPr id="24579" name="圖片 4" descr="1.jpg">
            <a:extLst>
              <a:ext uri="{FF2B5EF4-FFF2-40B4-BE49-F238E27FC236}">
                <a16:creationId xmlns:a16="http://schemas.microsoft.com/office/drawing/2014/main" id="{DBBDDED9-DA92-24D6-1E52-1199C728C77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05375"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橢圓 8">
            <a:extLst>
              <a:ext uri="{FF2B5EF4-FFF2-40B4-BE49-F238E27FC236}">
                <a16:creationId xmlns:a16="http://schemas.microsoft.com/office/drawing/2014/main" id="{5ED059B8-A3A7-EBD8-8A16-9084AD4BDFBE}"/>
              </a:ext>
            </a:extLst>
          </p:cNvPr>
          <p:cNvSpPr/>
          <p:nvPr/>
        </p:nvSpPr>
        <p:spPr>
          <a:xfrm>
            <a:off x="3941763" y="3176588"/>
            <a:ext cx="1020762"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pic>
        <p:nvPicPr>
          <p:cNvPr id="2055" name="Picture 7">
            <a:extLst>
              <a:ext uri="{FF2B5EF4-FFF2-40B4-BE49-F238E27FC236}">
                <a16:creationId xmlns:a16="http://schemas.microsoft.com/office/drawing/2014/main" id="{16C0088A-54B5-BE8B-BD16-66EE2C5A3A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4625" y="0"/>
            <a:ext cx="6429375" cy="671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橢圓 13">
            <a:extLst>
              <a:ext uri="{FF2B5EF4-FFF2-40B4-BE49-F238E27FC236}">
                <a16:creationId xmlns:a16="http://schemas.microsoft.com/office/drawing/2014/main" id="{F2D063D0-F367-676B-8E9C-B73B9E101EEB}"/>
              </a:ext>
            </a:extLst>
          </p:cNvPr>
          <p:cNvSpPr/>
          <p:nvPr/>
        </p:nvSpPr>
        <p:spPr>
          <a:xfrm>
            <a:off x="4514850" y="4083050"/>
            <a:ext cx="2643188" cy="357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055"/>
                                        </p:tgtEl>
                                        <p:attrNameLst>
                                          <p:attrName>style.visibility</p:attrName>
                                        </p:attrNameLst>
                                      </p:cBhvr>
                                      <p:to>
                                        <p:strVal val="visible"/>
                                      </p:to>
                                    </p:set>
                                    <p:anim calcmode="lin" valueType="num">
                                      <p:cBhvr additive="base">
                                        <p:cTn id="12" dur="500" fill="hold"/>
                                        <p:tgtEl>
                                          <p:spTgt spid="2055"/>
                                        </p:tgtEl>
                                        <p:attrNameLst>
                                          <p:attrName>ppt_x</p:attrName>
                                        </p:attrNameLst>
                                      </p:cBhvr>
                                      <p:tavLst>
                                        <p:tav tm="0">
                                          <p:val>
                                            <p:strVal val="#ppt_x"/>
                                          </p:val>
                                        </p:tav>
                                        <p:tav tm="100000">
                                          <p:val>
                                            <p:strVal val="#ppt_x"/>
                                          </p:val>
                                        </p:tav>
                                      </p:tavLst>
                                    </p:anim>
                                    <p:anim calcmode="lin" valueType="num">
                                      <p:cBhvr additive="base">
                                        <p:cTn id="13" dur="500" fill="hold"/>
                                        <p:tgtEl>
                                          <p:spTgt spid="205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投影片編號版面配置區 3">
            <a:extLst>
              <a:ext uri="{FF2B5EF4-FFF2-40B4-BE49-F238E27FC236}">
                <a16:creationId xmlns:a16="http://schemas.microsoft.com/office/drawing/2014/main" id="{D657710F-B503-5DEC-256E-7C87F5A23876}"/>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AA6FDB4D-B152-4C5B-9AA5-A7A10E3D31B0}" type="slidenum">
              <a:rPr kumimoji="0" lang="zh-TW" altLang="en-US" sz="1600">
                <a:solidFill>
                  <a:srgbClr val="000000"/>
                </a:solidFill>
                <a:latin typeface="Arial" panose="020B0604020202020204" pitchFamily="34" charset="0"/>
              </a:rPr>
              <a:pPr algn="ctr" eaLnBrk="1" hangingPunct="1"/>
              <a:t>23</a:t>
            </a:fld>
            <a:endParaRPr kumimoji="0" lang="en-US" altLang="zh-TW" sz="1600">
              <a:solidFill>
                <a:srgbClr val="000000"/>
              </a:solidFill>
              <a:latin typeface="Arial" panose="020B0604020202020204" pitchFamily="34" charset="0"/>
            </a:endParaRPr>
          </a:p>
        </p:txBody>
      </p:sp>
      <p:pic>
        <p:nvPicPr>
          <p:cNvPr id="25603" name="Picture 2">
            <a:extLst>
              <a:ext uri="{FF2B5EF4-FFF2-40B4-BE49-F238E27FC236}">
                <a16:creationId xmlns:a16="http://schemas.microsoft.com/office/drawing/2014/main" id="{3FAB1CE1-5643-A8D1-CE60-3D294116FB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488113"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橢圓 2">
            <a:extLst>
              <a:ext uri="{FF2B5EF4-FFF2-40B4-BE49-F238E27FC236}">
                <a16:creationId xmlns:a16="http://schemas.microsoft.com/office/drawing/2014/main" id="{A92E82B8-7F7E-B6C3-43C0-56FF0D1FC526}"/>
              </a:ext>
            </a:extLst>
          </p:cNvPr>
          <p:cNvSpPr/>
          <p:nvPr/>
        </p:nvSpPr>
        <p:spPr>
          <a:xfrm>
            <a:off x="2109788" y="2479675"/>
            <a:ext cx="1643062" cy="357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pic>
        <p:nvPicPr>
          <p:cNvPr id="4" name="Picture 5">
            <a:extLst>
              <a:ext uri="{FF2B5EF4-FFF2-40B4-BE49-F238E27FC236}">
                <a16:creationId xmlns:a16="http://schemas.microsoft.com/office/drawing/2014/main" id="{2BD15F85-0AD6-71E7-95C8-A230F9988D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3138" y="2225675"/>
            <a:ext cx="5672137"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投影片編號版面配置區 3">
            <a:extLst>
              <a:ext uri="{FF2B5EF4-FFF2-40B4-BE49-F238E27FC236}">
                <a16:creationId xmlns:a16="http://schemas.microsoft.com/office/drawing/2014/main" id="{701DD1FF-B430-E07D-B922-65EC11C913B8}"/>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6E5E0DA2-2422-42AC-B062-83081CC4789D}" type="slidenum">
              <a:rPr kumimoji="0" lang="zh-TW" altLang="en-US" sz="1600">
                <a:solidFill>
                  <a:srgbClr val="000000"/>
                </a:solidFill>
                <a:latin typeface="Arial" panose="020B0604020202020204" pitchFamily="34" charset="0"/>
              </a:rPr>
              <a:pPr algn="ctr" eaLnBrk="1" hangingPunct="1"/>
              <a:t>24</a:t>
            </a:fld>
            <a:endParaRPr kumimoji="0" lang="en-US" altLang="zh-TW" sz="1600">
              <a:solidFill>
                <a:srgbClr val="000000"/>
              </a:solidFill>
              <a:latin typeface="Arial" panose="020B0604020202020204" pitchFamily="34" charset="0"/>
            </a:endParaRPr>
          </a:p>
        </p:txBody>
      </p:sp>
      <p:pic>
        <p:nvPicPr>
          <p:cNvPr id="26627" name="Picture 2">
            <a:extLst>
              <a:ext uri="{FF2B5EF4-FFF2-40B4-BE49-F238E27FC236}">
                <a16:creationId xmlns:a16="http://schemas.microsoft.com/office/drawing/2014/main" id="{BA094C7F-A8EC-75D7-7E26-6FDAF9E325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0"/>
            <a:ext cx="6175375" cy="380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橢圓 2">
            <a:extLst>
              <a:ext uri="{FF2B5EF4-FFF2-40B4-BE49-F238E27FC236}">
                <a16:creationId xmlns:a16="http://schemas.microsoft.com/office/drawing/2014/main" id="{E3FD7E69-7431-DC05-1FBF-7F240043B938}"/>
              </a:ext>
            </a:extLst>
          </p:cNvPr>
          <p:cNvSpPr/>
          <p:nvPr/>
        </p:nvSpPr>
        <p:spPr>
          <a:xfrm>
            <a:off x="3714750" y="3286125"/>
            <a:ext cx="2571750" cy="2857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pic>
        <p:nvPicPr>
          <p:cNvPr id="4" name="Picture 5">
            <a:extLst>
              <a:ext uri="{FF2B5EF4-FFF2-40B4-BE49-F238E27FC236}">
                <a16:creationId xmlns:a16="http://schemas.microsoft.com/office/drawing/2014/main" id="{D4A0C0B7-F291-75CC-3155-58BDA87EE0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89138"/>
            <a:ext cx="4786313"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橢圓 7">
            <a:extLst>
              <a:ext uri="{FF2B5EF4-FFF2-40B4-BE49-F238E27FC236}">
                <a16:creationId xmlns:a16="http://schemas.microsoft.com/office/drawing/2014/main" id="{C274F70F-C5AC-3D1E-CEA7-5142642D57EA}"/>
              </a:ext>
            </a:extLst>
          </p:cNvPr>
          <p:cNvSpPr/>
          <p:nvPr/>
        </p:nvSpPr>
        <p:spPr>
          <a:xfrm>
            <a:off x="53975" y="4627563"/>
            <a:ext cx="1116013" cy="4079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pic>
        <p:nvPicPr>
          <p:cNvPr id="9" name="Picture 3">
            <a:extLst>
              <a:ext uri="{FF2B5EF4-FFF2-40B4-BE49-F238E27FC236}">
                <a16:creationId xmlns:a16="http://schemas.microsoft.com/office/drawing/2014/main" id="{1F485666-44C2-982B-8F5B-87BD0F646B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9219"/>
          <a:stretch>
            <a:fillRect/>
          </a:stretch>
        </p:blipFill>
        <p:spPr bwMode="auto">
          <a:xfrm>
            <a:off x="4579938" y="2060575"/>
            <a:ext cx="4564062" cy="479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投影片編號版面配置區 3">
            <a:extLst>
              <a:ext uri="{FF2B5EF4-FFF2-40B4-BE49-F238E27FC236}">
                <a16:creationId xmlns:a16="http://schemas.microsoft.com/office/drawing/2014/main" id="{4D04894D-B751-B6A0-9B39-6A6D4A4E444C}"/>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80EB0FB6-AFE2-4A23-AEED-4F93CE486252}" type="slidenum">
              <a:rPr kumimoji="0" lang="zh-TW" altLang="en-US" sz="1600">
                <a:solidFill>
                  <a:srgbClr val="000000"/>
                </a:solidFill>
                <a:latin typeface="Arial" panose="020B0604020202020204" pitchFamily="34" charset="0"/>
              </a:rPr>
              <a:pPr algn="ctr" eaLnBrk="1" hangingPunct="1"/>
              <a:t>25</a:t>
            </a:fld>
            <a:endParaRPr kumimoji="0" lang="en-US" altLang="zh-TW" sz="1600">
              <a:solidFill>
                <a:srgbClr val="000000"/>
              </a:solidFill>
              <a:latin typeface="Arial" panose="020B0604020202020204" pitchFamily="34" charset="0"/>
            </a:endParaRPr>
          </a:p>
        </p:txBody>
      </p:sp>
      <p:pic>
        <p:nvPicPr>
          <p:cNvPr id="27651" name="Picture 2">
            <a:extLst>
              <a:ext uri="{FF2B5EF4-FFF2-40B4-BE49-F238E27FC236}">
                <a16:creationId xmlns:a16="http://schemas.microsoft.com/office/drawing/2014/main" id="{D0D86620-2BE4-9563-8724-AFACEB3683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908675" cy="364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橢圓 3">
            <a:extLst>
              <a:ext uri="{FF2B5EF4-FFF2-40B4-BE49-F238E27FC236}">
                <a16:creationId xmlns:a16="http://schemas.microsoft.com/office/drawing/2014/main" id="{6A077429-4470-C79B-F58B-44DBBE358350}"/>
              </a:ext>
            </a:extLst>
          </p:cNvPr>
          <p:cNvSpPr/>
          <p:nvPr/>
        </p:nvSpPr>
        <p:spPr>
          <a:xfrm>
            <a:off x="2003425" y="3278188"/>
            <a:ext cx="2214563" cy="357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pic>
        <p:nvPicPr>
          <p:cNvPr id="3" name="Picture 6">
            <a:extLst>
              <a:ext uri="{FF2B5EF4-FFF2-40B4-BE49-F238E27FC236}">
                <a16:creationId xmlns:a16="http://schemas.microsoft.com/office/drawing/2014/main" id="{8335C987-9FEC-F80E-72EE-57C2DFCD0F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75" y="2236788"/>
            <a:ext cx="5572125" cy="462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投影片編號版面配置區 3">
            <a:extLst>
              <a:ext uri="{FF2B5EF4-FFF2-40B4-BE49-F238E27FC236}">
                <a16:creationId xmlns:a16="http://schemas.microsoft.com/office/drawing/2014/main" id="{24ED58C4-A066-425E-EB0E-9A3F67C079E6}"/>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1F5100A3-2B16-4F80-B8CB-656C6CE85F9A}" type="slidenum">
              <a:rPr kumimoji="0" lang="zh-TW" altLang="en-US" sz="1600">
                <a:solidFill>
                  <a:srgbClr val="000000"/>
                </a:solidFill>
                <a:latin typeface="Arial" panose="020B0604020202020204" pitchFamily="34" charset="0"/>
              </a:rPr>
              <a:pPr algn="ctr" eaLnBrk="1" hangingPunct="1"/>
              <a:t>26</a:t>
            </a:fld>
            <a:endParaRPr kumimoji="0" lang="en-US" altLang="zh-TW" sz="1600">
              <a:solidFill>
                <a:srgbClr val="000000"/>
              </a:solidFill>
              <a:latin typeface="Arial" panose="020B0604020202020204" pitchFamily="34" charset="0"/>
            </a:endParaRPr>
          </a:p>
        </p:txBody>
      </p:sp>
      <p:sp>
        <p:nvSpPr>
          <p:cNvPr id="28675" name="Rectangle 2">
            <a:extLst>
              <a:ext uri="{FF2B5EF4-FFF2-40B4-BE49-F238E27FC236}">
                <a16:creationId xmlns:a16="http://schemas.microsoft.com/office/drawing/2014/main" id="{03D052C5-F622-1D5F-55BD-51A2C6C3E17D}"/>
              </a:ext>
            </a:extLst>
          </p:cNvPr>
          <p:cNvSpPr>
            <a:spLocks noGrp="1" noChangeArrowheads="1"/>
          </p:cNvSpPr>
          <p:nvPr>
            <p:ph type="title" idx="4294967295"/>
          </p:nvPr>
        </p:nvSpPr>
        <p:spPr>
          <a:xfrm>
            <a:off x="2195513" y="0"/>
            <a:ext cx="5329237" cy="981075"/>
          </a:xfrm>
        </p:spPr>
        <p:txBody>
          <a:bodyPr/>
          <a:lstStyle/>
          <a:p>
            <a:pPr eaLnBrk="1" hangingPunct="1"/>
            <a:r>
              <a:rPr lang="zh-TW" altLang="en-US" sz="4800">
                <a:solidFill>
                  <a:srgbClr val="990033"/>
                </a:solidFill>
                <a:ea typeface="標楷體" panose="03000509000000000000" pitchFamily="65" charset="-120"/>
              </a:rPr>
              <a:t>民眾自費相關規定</a:t>
            </a:r>
            <a:endParaRPr lang="en-US" altLang="zh-TW" sz="4800">
              <a:solidFill>
                <a:srgbClr val="990033"/>
              </a:solidFill>
              <a:ea typeface="標楷體" panose="03000509000000000000" pitchFamily="65" charset="-120"/>
            </a:endParaRPr>
          </a:p>
        </p:txBody>
      </p:sp>
      <p:sp>
        <p:nvSpPr>
          <p:cNvPr id="28676" name="Rectangle 3">
            <a:extLst>
              <a:ext uri="{FF2B5EF4-FFF2-40B4-BE49-F238E27FC236}">
                <a16:creationId xmlns:a16="http://schemas.microsoft.com/office/drawing/2014/main" id="{74F2AD04-1D8B-E13F-BD47-614FDB431597}"/>
              </a:ext>
            </a:extLst>
          </p:cNvPr>
          <p:cNvSpPr>
            <a:spLocks noGrp="1" noChangeArrowheads="1"/>
          </p:cNvSpPr>
          <p:nvPr>
            <p:ph type="body" idx="4294967295"/>
          </p:nvPr>
        </p:nvSpPr>
        <p:spPr>
          <a:xfrm>
            <a:off x="755650" y="1484313"/>
            <a:ext cx="7920038" cy="4533900"/>
          </a:xfrm>
        </p:spPr>
        <p:txBody>
          <a:bodyPr/>
          <a:lstStyle/>
          <a:p>
            <a:pPr eaLnBrk="1" hangingPunct="1">
              <a:spcBef>
                <a:spcPts val="600"/>
              </a:spcBef>
              <a:spcAft>
                <a:spcPts val="600"/>
              </a:spcAft>
            </a:pPr>
            <a:r>
              <a:rPr lang="zh-TW" altLang="en-US" sz="3600" b="1">
                <a:solidFill>
                  <a:srgbClr val="2D2DB9"/>
                </a:solidFill>
                <a:latin typeface="標楷體" panose="03000509000000000000" pitchFamily="65" charset="-120"/>
                <a:ea typeface="標楷體" panose="03000509000000000000" pitchFamily="65" charset="-120"/>
              </a:rPr>
              <a:t>醫療法</a:t>
            </a:r>
            <a:endParaRPr lang="en-US" altLang="zh-TW" sz="3600" b="1">
              <a:solidFill>
                <a:srgbClr val="2D2DB9"/>
              </a:solidFill>
              <a:latin typeface="標楷體" panose="03000509000000000000" pitchFamily="65" charset="-120"/>
              <a:ea typeface="標楷體" panose="03000509000000000000" pitchFamily="65" charset="-120"/>
            </a:endParaRPr>
          </a:p>
          <a:p>
            <a:pPr marL="933450" lvl="1" indent="-476250" eaLnBrk="1" hangingPunct="1">
              <a:lnSpc>
                <a:spcPct val="11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第二十一條：醫療機構收取醫療費用之標準，由直轄市、縣（市）主管機關核定之。</a:t>
            </a:r>
          </a:p>
          <a:p>
            <a:pPr marL="933450" lvl="1" indent="-476250" eaLnBrk="1" hangingPunct="1">
              <a:lnSpc>
                <a:spcPct val="11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第二十二條第二項：醫療機構不得違反收費標準，超額或擅立收費項目收費。</a:t>
            </a:r>
          </a:p>
          <a:p>
            <a:pPr marL="933450" lvl="1" indent="-476250" eaLnBrk="1" hangingPunct="1">
              <a:lnSpc>
                <a:spcPct val="11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第一百零三條：有第二十二條第二項之情形者， 處五萬元以上二十五萬元以下罰鍰。</a:t>
            </a:r>
            <a:r>
              <a:rPr lang="zh-TW" altLang="en-US" sz="2400" b="1">
                <a:latin typeface="標楷體" panose="03000509000000000000" pitchFamily="65" charset="-120"/>
                <a:ea typeface="標楷體" panose="03000509000000000000" pitchFamily="65" charset="-120"/>
              </a:rP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投影片編號版面配置區 3">
            <a:extLst>
              <a:ext uri="{FF2B5EF4-FFF2-40B4-BE49-F238E27FC236}">
                <a16:creationId xmlns:a16="http://schemas.microsoft.com/office/drawing/2014/main" id="{9A2C8F7F-D494-5CE2-6704-B1BD8572EDD2}"/>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F302F7C2-6EF6-40C1-9DA7-4A87CF4CA34D}" type="slidenum">
              <a:rPr kumimoji="0" lang="zh-TW" altLang="en-US" sz="1600">
                <a:solidFill>
                  <a:srgbClr val="000000"/>
                </a:solidFill>
                <a:latin typeface="Arial" panose="020B0604020202020204" pitchFamily="34" charset="0"/>
              </a:rPr>
              <a:pPr algn="ctr" eaLnBrk="1" hangingPunct="1"/>
              <a:t>27</a:t>
            </a:fld>
            <a:endParaRPr kumimoji="0" lang="en-US" altLang="zh-TW" sz="1600">
              <a:solidFill>
                <a:srgbClr val="000000"/>
              </a:solidFill>
              <a:latin typeface="Arial" panose="020B0604020202020204" pitchFamily="34" charset="0"/>
            </a:endParaRPr>
          </a:p>
        </p:txBody>
      </p:sp>
      <p:sp>
        <p:nvSpPr>
          <p:cNvPr id="29699" name="Rectangle 2">
            <a:extLst>
              <a:ext uri="{FF2B5EF4-FFF2-40B4-BE49-F238E27FC236}">
                <a16:creationId xmlns:a16="http://schemas.microsoft.com/office/drawing/2014/main" id="{EEE3B721-EA0E-861C-AA51-82C260AAA200}"/>
              </a:ext>
            </a:extLst>
          </p:cNvPr>
          <p:cNvSpPr>
            <a:spLocks noGrp="1" noChangeArrowheads="1"/>
          </p:cNvSpPr>
          <p:nvPr>
            <p:ph type="title" idx="4294967295"/>
          </p:nvPr>
        </p:nvSpPr>
        <p:spPr>
          <a:xfrm>
            <a:off x="1692275" y="0"/>
            <a:ext cx="6335713" cy="1009650"/>
          </a:xfrm>
        </p:spPr>
        <p:txBody>
          <a:bodyPr/>
          <a:lstStyle/>
          <a:p>
            <a:pPr eaLnBrk="1" hangingPunct="1"/>
            <a:r>
              <a:rPr lang="zh-TW" altLang="en-US" sz="4800">
                <a:solidFill>
                  <a:srgbClr val="990033"/>
                </a:solidFill>
                <a:latin typeface="標楷體" panose="03000509000000000000" pitchFamily="65" charset="-120"/>
                <a:ea typeface="標楷體" panose="03000509000000000000" pitchFamily="65" charset="-120"/>
              </a:rPr>
              <a:t>函請各縣市衛生局處理</a:t>
            </a:r>
            <a:r>
              <a:rPr lang="zh-TW" altLang="en-US" sz="4300">
                <a:solidFill>
                  <a:srgbClr val="990033"/>
                </a:solidFill>
                <a:latin typeface="標楷體" panose="03000509000000000000" pitchFamily="65" charset="-120"/>
                <a:ea typeface="標楷體" panose="03000509000000000000" pitchFamily="65" charset="-120"/>
              </a:rPr>
              <a:t> </a:t>
            </a:r>
            <a:r>
              <a:rPr lang="en-US" altLang="zh-TW" sz="4000">
                <a:solidFill>
                  <a:srgbClr val="990033"/>
                </a:solidFill>
                <a:ea typeface="標楷體" panose="03000509000000000000" pitchFamily="65" charset="-120"/>
              </a:rPr>
              <a:t>(1)</a:t>
            </a:r>
          </a:p>
        </p:txBody>
      </p:sp>
      <p:sp>
        <p:nvSpPr>
          <p:cNvPr id="29700" name="Rectangle 3">
            <a:extLst>
              <a:ext uri="{FF2B5EF4-FFF2-40B4-BE49-F238E27FC236}">
                <a16:creationId xmlns:a16="http://schemas.microsoft.com/office/drawing/2014/main" id="{89B786EE-FE49-5A32-03AC-8FB6B042B3FF}"/>
              </a:ext>
            </a:extLst>
          </p:cNvPr>
          <p:cNvSpPr>
            <a:spLocks noGrp="1" noChangeArrowheads="1"/>
          </p:cNvSpPr>
          <p:nvPr>
            <p:ph type="body" idx="4294967295"/>
          </p:nvPr>
        </p:nvSpPr>
        <p:spPr>
          <a:xfrm>
            <a:off x="827088" y="1412875"/>
            <a:ext cx="7848600" cy="4632325"/>
          </a:xfrm>
        </p:spPr>
        <p:txBody>
          <a:bodyPr/>
          <a:lstStyle/>
          <a:p>
            <a:pPr algn="just" eaLnBrk="1" hangingPunct="1">
              <a:lnSpc>
                <a:spcPct val="120000"/>
              </a:lnSpc>
              <a:spcAft>
                <a:spcPct val="20000"/>
              </a:spcAft>
            </a:pPr>
            <a:r>
              <a:rPr lang="en-US" altLang="en-US" sz="2400" b="1">
                <a:solidFill>
                  <a:srgbClr val="2D2DB9"/>
                </a:solidFill>
                <a:latin typeface="標楷體" panose="03000509000000000000" pitchFamily="65" charset="-120"/>
                <a:ea typeface="標楷體" panose="03000509000000000000" pitchFamily="65" charset="-120"/>
              </a:rPr>
              <a:t>97</a:t>
            </a:r>
            <a:r>
              <a:rPr lang="zh-TW" altLang="en-US" sz="2400" b="1">
                <a:solidFill>
                  <a:srgbClr val="2D2DB9"/>
                </a:solidFill>
                <a:latin typeface="標楷體" panose="03000509000000000000" pitchFamily="65" charset="-120"/>
                <a:ea typeface="標楷體" panose="03000509000000000000" pitchFamily="65" charset="-120"/>
              </a:rPr>
              <a:t>年</a:t>
            </a:r>
            <a:r>
              <a:rPr lang="en-US" altLang="en-US" sz="2400" b="1">
                <a:solidFill>
                  <a:srgbClr val="2D2DB9"/>
                </a:solidFill>
                <a:latin typeface="標楷體" panose="03000509000000000000" pitchFamily="65" charset="-120"/>
                <a:ea typeface="標楷體" panose="03000509000000000000" pitchFamily="65" charset="-120"/>
              </a:rPr>
              <a:t>12</a:t>
            </a:r>
            <a:r>
              <a:rPr lang="zh-TW" altLang="en-US" sz="2400" b="1">
                <a:solidFill>
                  <a:srgbClr val="2D2DB9"/>
                </a:solidFill>
                <a:latin typeface="標楷體" panose="03000509000000000000" pitchFamily="65" charset="-120"/>
                <a:ea typeface="標楷體" panose="03000509000000000000" pitchFamily="65" charset="-120"/>
              </a:rPr>
              <a:t>月</a:t>
            </a:r>
            <a:r>
              <a:rPr lang="en-US" altLang="zh-TW" sz="2400" b="1">
                <a:solidFill>
                  <a:srgbClr val="2D2DB9"/>
                </a:solidFill>
                <a:latin typeface="標楷體" panose="03000509000000000000" pitchFamily="65" charset="-120"/>
                <a:ea typeface="標楷體" panose="03000509000000000000" pitchFamily="65" charset="-120"/>
              </a:rPr>
              <a:t>24</a:t>
            </a:r>
            <a:r>
              <a:rPr lang="zh-TW" altLang="en-US" sz="2400" b="1">
                <a:solidFill>
                  <a:srgbClr val="2D2DB9"/>
                </a:solidFill>
                <a:latin typeface="標楷體" panose="03000509000000000000" pitchFamily="65" charset="-120"/>
                <a:ea typeface="標楷體" panose="03000509000000000000" pitchFamily="65" charset="-120"/>
              </a:rPr>
              <a:t>日：</a:t>
            </a:r>
            <a:r>
              <a:rPr lang="zh-TW" altLang="en-US" sz="2400" b="1">
                <a:solidFill>
                  <a:srgbClr val="FF0000"/>
                </a:solidFill>
                <a:latin typeface="標楷體" panose="03000509000000000000" pitchFamily="65" charset="-120"/>
                <a:ea typeface="標楷體" panose="03000509000000000000" pitchFamily="65" charset="-120"/>
              </a:rPr>
              <a:t>行政院衛生署</a:t>
            </a:r>
            <a:r>
              <a:rPr lang="zh-TW" altLang="en-US" sz="2400" b="1">
                <a:solidFill>
                  <a:srgbClr val="2D2DB9"/>
                </a:solidFill>
                <a:latin typeface="標楷體" panose="03000509000000000000" pitchFamily="65" charset="-120"/>
                <a:ea typeface="標楷體" panose="03000509000000000000" pitchFamily="65" charset="-120"/>
              </a:rPr>
              <a:t>函各縣市衛生局略以，鑑於對健保實施部分給付之項目，各醫療機構間差額負擔價格差異過大，爰</a:t>
            </a:r>
            <a:r>
              <a:rPr lang="zh-TW" altLang="en-US" sz="2400" b="1">
                <a:solidFill>
                  <a:srgbClr val="FF0000"/>
                </a:solidFill>
                <a:latin typeface="標楷體" panose="03000509000000000000" pitchFamily="65" charset="-120"/>
                <a:ea typeface="標楷體" panose="03000509000000000000" pitchFamily="65" charset="-120"/>
              </a:rPr>
              <a:t>請各縣市衛生局督導轄區醫療機構確實依醫療法第</a:t>
            </a:r>
            <a:r>
              <a:rPr lang="en-US" altLang="zh-TW" sz="2400" b="1">
                <a:solidFill>
                  <a:srgbClr val="FF0000"/>
                </a:solidFill>
                <a:latin typeface="標楷體" panose="03000509000000000000" pitchFamily="65" charset="-120"/>
                <a:ea typeface="標楷體" panose="03000509000000000000" pitchFamily="65" charset="-120"/>
              </a:rPr>
              <a:t>21</a:t>
            </a:r>
            <a:r>
              <a:rPr lang="zh-TW" altLang="en-US" sz="2400" b="1">
                <a:solidFill>
                  <a:srgbClr val="FF0000"/>
                </a:solidFill>
                <a:latin typeface="標楷體" panose="03000509000000000000" pitchFamily="65" charset="-120"/>
                <a:ea typeface="標楷體" panose="03000509000000000000" pitchFamily="65" charset="-120"/>
              </a:rPr>
              <a:t>條及第</a:t>
            </a:r>
            <a:r>
              <a:rPr lang="en-US" altLang="zh-TW" sz="2400" b="1">
                <a:solidFill>
                  <a:srgbClr val="FF0000"/>
                </a:solidFill>
                <a:latin typeface="標楷體" panose="03000509000000000000" pitchFamily="65" charset="-120"/>
                <a:ea typeface="標楷體" panose="03000509000000000000" pitchFamily="65" charset="-120"/>
              </a:rPr>
              <a:t>22</a:t>
            </a:r>
            <a:r>
              <a:rPr lang="zh-TW" altLang="en-US" sz="2400" b="1">
                <a:solidFill>
                  <a:srgbClr val="FF0000"/>
                </a:solidFill>
                <a:latin typeface="標楷體" panose="03000509000000000000" pitchFamily="65" charset="-120"/>
                <a:ea typeface="標楷體" panose="03000509000000000000" pitchFamily="65" charset="-120"/>
              </a:rPr>
              <a:t>條之規定收取醫療費用，並請協助加強查核，同時將查核結果轉知健保局及副知衛生署。</a:t>
            </a:r>
            <a:endParaRPr lang="en-US" altLang="en-US" sz="2400" b="1">
              <a:solidFill>
                <a:srgbClr val="FF0000"/>
              </a:solidFill>
              <a:latin typeface="標楷體" panose="03000509000000000000" pitchFamily="65" charset="-120"/>
              <a:ea typeface="標楷體" panose="03000509000000000000" pitchFamily="65" charset="-120"/>
            </a:endParaRPr>
          </a:p>
          <a:p>
            <a:pPr algn="just" eaLnBrk="1" hangingPunct="1">
              <a:lnSpc>
                <a:spcPct val="120000"/>
              </a:lnSpc>
              <a:spcAft>
                <a:spcPct val="20000"/>
              </a:spcAft>
            </a:pPr>
            <a:r>
              <a:rPr lang="en-US" altLang="en-US" sz="2400" b="1">
                <a:solidFill>
                  <a:srgbClr val="2D2DB9"/>
                </a:solidFill>
                <a:latin typeface="標楷體" panose="03000509000000000000" pitchFamily="65" charset="-120"/>
                <a:ea typeface="標楷體" panose="03000509000000000000" pitchFamily="65" charset="-120"/>
              </a:rPr>
              <a:t>97</a:t>
            </a:r>
            <a:r>
              <a:rPr lang="zh-TW" altLang="en-US" sz="2400" b="1">
                <a:solidFill>
                  <a:srgbClr val="2D2DB9"/>
                </a:solidFill>
                <a:latin typeface="標楷體" panose="03000509000000000000" pitchFamily="65" charset="-120"/>
                <a:ea typeface="標楷體" panose="03000509000000000000" pitchFamily="65" charset="-120"/>
              </a:rPr>
              <a:t>年</a:t>
            </a:r>
            <a:r>
              <a:rPr lang="en-US" altLang="en-US" sz="2400" b="1">
                <a:solidFill>
                  <a:srgbClr val="2D2DB9"/>
                </a:solidFill>
                <a:latin typeface="標楷體" panose="03000509000000000000" pitchFamily="65" charset="-120"/>
                <a:ea typeface="標楷體" panose="03000509000000000000" pitchFamily="65" charset="-120"/>
              </a:rPr>
              <a:t>12</a:t>
            </a:r>
            <a:r>
              <a:rPr lang="zh-TW" altLang="en-US" sz="2400" b="1">
                <a:solidFill>
                  <a:srgbClr val="2D2DB9"/>
                </a:solidFill>
                <a:latin typeface="標楷體" panose="03000509000000000000" pitchFamily="65" charset="-120"/>
                <a:ea typeface="標楷體" panose="03000509000000000000" pitchFamily="65" charset="-120"/>
              </a:rPr>
              <a:t>月</a:t>
            </a:r>
            <a:r>
              <a:rPr lang="en-US" altLang="zh-TW" sz="2400" b="1">
                <a:solidFill>
                  <a:srgbClr val="2D2DB9"/>
                </a:solidFill>
                <a:latin typeface="標楷體" panose="03000509000000000000" pitchFamily="65" charset="-120"/>
                <a:ea typeface="標楷體" panose="03000509000000000000" pitchFamily="65" charset="-120"/>
              </a:rPr>
              <a:t>16</a:t>
            </a:r>
            <a:r>
              <a:rPr lang="zh-TW" altLang="en-US" sz="2400" b="1">
                <a:solidFill>
                  <a:srgbClr val="2D2DB9"/>
                </a:solidFill>
                <a:latin typeface="標楷體" panose="03000509000000000000" pitchFamily="65" charset="-120"/>
                <a:ea typeface="標楷體" panose="03000509000000000000" pitchFamily="65" charset="-120"/>
              </a:rPr>
              <a:t>日：本局函請行政院衛生署轉知各縣市衛生局，可由本局全球資訊網查詢各醫療院所進用部分給付特材項目之民眾自付價格。</a:t>
            </a:r>
            <a:endParaRPr lang="en-US" altLang="zh-TW" sz="2400" b="1">
              <a:solidFill>
                <a:srgbClr val="2D2DB9"/>
              </a:solidFill>
              <a:latin typeface="標楷體" panose="03000509000000000000" pitchFamily="65" charset="-120"/>
              <a:ea typeface="標楷體" panose="03000509000000000000" pitchFamily="65" charset="-120"/>
            </a:endParaRPr>
          </a:p>
          <a:p>
            <a:pPr algn="just" eaLnBrk="1" hangingPunct="1">
              <a:lnSpc>
                <a:spcPct val="120000"/>
              </a:lnSpc>
              <a:spcAft>
                <a:spcPct val="20000"/>
              </a:spcAft>
            </a:pPr>
            <a:endParaRPr lang="zh-TW" altLang="en-US" sz="2400" b="1">
              <a:solidFill>
                <a:srgbClr val="2D2DB9"/>
              </a:solidFill>
              <a:latin typeface="標楷體" panose="03000509000000000000" pitchFamily="65" charset="-120"/>
              <a:ea typeface="標楷體" panose="03000509000000000000" pitchFamily="65" charset="-12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投影片編號版面配置區 3">
            <a:extLst>
              <a:ext uri="{FF2B5EF4-FFF2-40B4-BE49-F238E27FC236}">
                <a16:creationId xmlns:a16="http://schemas.microsoft.com/office/drawing/2014/main" id="{A7156C51-2EB2-F4EF-8390-0B3E4D5322D6}"/>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13B84597-6BFA-433F-9A6F-B8DD938BCA57}" type="slidenum">
              <a:rPr kumimoji="0" lang="zh-TW" altLang="en-US" sz="1600">
                <a:solidFill>
                  <a:srgbClr val="000000"/>
                </a:solidFill>
                <a:latin typeface="Arial" panose="020B0604020202020204" pitchFamily="34" charset="0"/>
              </a:rPr>
              <a:pPr algn="ctr" eaLnBrk="1" hangingPunct="1"/>
              <a:t>28</a:t>
            </a:fld>
            <a:endParaRPr kumimoji="0" lang="en-US" altLang="zh-TW" sz="1600">
              <a:solidFill>
                <a:srgbClr val="000000"/>
              </a:solidFill>
              <a:latin typeface="Arial" panose="020B0604020202020204" pitchFamily="34" charset="0"/>
            </a:endParaRPr>
          </a:p>
        </p:txBody>
      </p:sp>
      <p:sp>
        <p:nvSpPr>
          <p:cNvPr id="30723" name="Rectangle 3">
            <a:extLst>
              <a:ext uri="{FF2B5EF4-FFF2-40B4-BE49-F238E27FC236}">
                <a16:creationId xmlns:a16="http://schemas.microsoft.com/office/drawing/2014/main" id="{B52C8C32-0335-94EB-4036-2E46178AEE3C}"/>
              </a:ext>
            </a:extLst>
          </p:cNvPr>
          <p:cNvSpPr>
            <a:spLocks noGrp="1" noChangeArrowheads="1"/>
          </p:cNvSpPr>
          <p:nvPr>
            <p:ph type="body" idx="4294967295"/>
          </p:nvPr>
        </p:nvSpPr>
        <p:spPr>
          <a:xfrm>
            <a:off x="611188" y="1285875"/>
            <a:ext cx="8137525" cy="4560888"/>
          </a:xfrm>
        </p:spPr>
        <p:txBody>
          <a:bodyPr/>
          <a:lstStyle/>
          <a:p>
            <a:pPr algn="just" eaLnBrk="1" hangingPunct="1">
              <a:lnSpc>
                <a:spcPct val="120000"/>
              </a:lnSpc>
              <a:spcAft>
                <a:spcPct val="20000"/>
              </a:spcAft>
            </a:pPr>
            <a:r>
              <a:rPr lang="en-US" altLang="zh-TW" sz="2400" b="1">
                <a:solidFill>
                  <a:srgbClr val="2D2DB9"/>
                </a:solidFill>
                <a:latin typeface="標楷體" panose="03000509000000000000" pitchFamily="65" charset="-120"/>
                <a:ea typeface="標楷體" panose="03000509000000000000" pitchFamily="65" charset="-120"/>
              </a:rPr>
              <a:t>98</a:t>
            </a:r>
            <a:r>
              <a:rPr lang="zh-TW" altLang="en-US" sz="2400" b="1">
                <a:solidFill>
                  <a:srgbClr val="2D2DB9"/>
                </a:solidFill>
                <a:latin typeface="標楷體" panose="03000509000000000000" pitchFamily="65" charset="-120"/>
                <a:ea typeface="標楷體" panose="03000509000000000000" pitchFamily="65" charset="-120"/>
              </a:rPr>
              <a:t>年</a:t>
            </a:r>
            <a:r>
              <a:rPr lang="en-US" altLang="zh-TW" sz="2400" b="1">
                <a:solidFill>
                  <a:srgbClr val="2D2DB9"/>
                </a:solidFill>
                <a:latin typeface="標楷體" panose="03000509000000000000" pitchFamily="65" charset="-120"/>
                <a:ea typeface="標楷體" panose="03000509000000000000" pitchFamily="65" charset="-120"/>
              </a:rPr>
              <a:t>3</a:t>
            </a:r>
            <a:r>
              <a:rPr lang="zh-TW" altLang="en-US" sz="2400" b="1">
                <a:solidFill>
                  <a:srgbClr val="2D2DB9"/>
                </a:solidFill>
                <a:latin typeface="標楷體" panose="03000509000000000000" pitchFamily="65" charset="-120"/>
                <a:ea typeface="標楷體" panose="03000509000000000000" pitchFamily="65" charset="-120"/>
              </a:rPr>
              <a:t>月</a:t>
            </a:r>
            <a:r>
              <a:rPr lang="en-US" altLang="zh-TW" sz="2400" b="1">
                <a:solidFill>
                  <a:srgbClr val="2D2DB9"/>
                </a:solidFill>
                <a:latin typeface="標楷體" panose="03000509000000000000" pitchFamily="65" charset="-120"/>
                <a:ea typeface="標楷體" panose="03000509000000000000" pitchFamily="65" charset="-120"/>
              </a:rPr>
              <a:t>4</a:t>
            </a:r>
            <a:r>
              <a:rPr lang="zh-TW" altLang="en-US" sz="2400" b="1">
                <a:solidFill>
                  <a:srgbClr val="2D2DB9"/>
                </a:solidFill>
                <a:latin typeface="標楷體" panose="03000509000000000000" pitchFamily="65" charset="-120"/>
                <a:ea typeface="標楷體" panose="03000509000000000000" pitchFamily="65" charset="-120"/>
              </a:rPr>
              <a:t>日：本局函請各縣市衛生局進行瞭解各醫療院所實際購買價格、加成比率，以及各醫療院所對於相同品項自費價格差異過大之理由並輔導縮小差距等，並請其將查核結果函知本局及副知行政院衛生署。</a:t>
            </a:r>
          </a:p>
          <a:p>
            <a:pPr algn="just" eaLnBrk="1" hangingPunct="1">
              <a:lnSpc>
                <a:spcPct val="120000"/>
              </a:lnSpc>
              <a:spcAft>
                <a:spcPct val="20000"/>
              </a:spcAft>
            </a:pPr>
            <a:r>
              <a:rPr lang="en-US" altLang="en-US" sz="2800" b="1">
                <a:solidFill>
                  <a:srgbClr val="2D2DB9"/>
                </a:solidFill>
                <a:latin typeface="標楷體" panose="03000509000000000000" pitchFamily="65" charset="-120"/>
                <a:ea typeface="標楷體" panose="03000509000000000000" pitchFamily="65" charset="-120"/>
              </a:rPr>
              <a:t>98</a:t>
            </a:r>
            <a:r>
              <a:rPr lang="zh-TW" altLang="en-US" sz="2800" b="1">
                <a:solidFill>
                  <a:srgbClr val="2D2DB9"/>
                </a:solidFill>
                <a:latin typeface="標楷體" panose="03000509000000000000" pitchFamily="65" charset="-120"/>
                <a:ea typeface="標楷體" panose="03000509000000000000" pitchFamily="65" charset="-120"/>
              </a:rPr>
              <a:t>年</a:t>
            </a:r>
            <a:r>
              <a:rPr lang="en-US" altLang="en-US" sz="2800" b="1">
                <a:solidFill>
                  <a:srgbClr val="2D2DB9"/>
                </a:solidFill>
                <a:latin typeface="標楷體" panose="03000509000000000000" pitchFamily="65" charset="-120"/>
                <a:ea typeface="標楷體" panose="03000509000000000000" pitchFamily="65" charset="-120"/>
              </a:rPr>
              <a:t>8</a:t>
            </a:r>
            <a:r>
              <a:rPr lang="zh-TW" altLang="en-US" sz="2800" b="1">
                <a:solidFill>
                  <a:srgbClr val="2D2DB9"/>
                </a:solidFill>
                <a:latin typeface="標楷體" panose="03000509000000000000" pitchFamily="65" charset="-120"/>
                <a:ea typeface="標楷體" panose="03000509000000000000" pitchFamily="65" charset="-120"/>
              </a:rPr>
              <a:t>月</a:t>
            </a:r>
            <a:r>
              <a:rPr lang="en-US" altLang="en-US" sz="2800" b="1">
                <a:solidFill>
                  <a:srgbClr val="2D2DB9"/>
                </a:solidFill>
                <a:latin typeface="標楷體" panose="03000509000000000000" pitchFamily="65" charset="-120"/>
                <a:ea typeface="標楷體" panose="03000509000000000000" pitchFamily="65" charset="-120"/>
              </a:rPr>
              <a:t>25</a:t>
            </a:r>
            <a:r>
              <a:rPr lang="zh-TW" altLang="en-US" sz="2800" b="1">
                <a:solidFill>
                  <a:srgbClr val="2D2DB9"/>
                </a:solidFill>
                <a:latin typeface="標楷體" panose="03000509000000000000" pitchFamily="65" charset="-120"/>
                <a:ea typeface="標楷體" panose="03000509000000000000" pitchFamily="65" charset="-120"/>
              </a:rPr>
              <a:t>日：本局統計網站現有資料，對於</a:t>
            </a:r>
            <a:r>
              <a:rPr lang="zh-TW" altLang="en-US" sz="2800" b="1">
                <a:solidFill>
                  <a:srgbClr val="FF0000"/>
                </a:solidFill>
                <a:latin typeface="標楷體" panose="03000509000000000000" pitchFamily="65" charset="-120"/>
                <a:ea typeface="標楷體" panose="03000509000000000000" pitchFamily="65" charset="-120"/>
              </a:rPr>
              <a:t>較平均值高</a:t>
            </a:r>
            <a:r>
              <a:rPr lang="en-US" altLang="en-US" sz="2800" b="1">
                <a:solidFill>
                  <a:srgbClr val="FF0000"/>
                </a:solidFill>
                <a:ea typeface="標楷體" panose="03000509000000000000" pitchFamily="65" charset="-120"/>
              </a:rPr>
              <a:t>5%</a:t>
            </a:r>
            <a:r>
              <a:rPr lang="zh-TW" altLang="en-US" sz="2800" b="1">
                <a:solidFill>
                  <a:srgbClr val="FF0000"/>
                </a:solidFill>
                <a:latin typeface="標楷體" panose="03000509000000000000" pitchFamily="65" charset="-120"/>
                <a:ea typeface="標楷體" panose="03000509000000000000" pitchFamily="65" charset="-120"/>
              </a:rPr>
              <a:t>之項目，函請</a:t>
            </a:r>
            <a:r>
              <a:rPr lang="zh-TW" altLang="en-US" sz="2800" b="1">
                <a:solidFill>
                  <a:srgbClr val="2D2DB9"/>
                </a:solidFill>
                <a:latin typeface="標楷體" panose="03000509000000000000" pitchFamily="65" charset="-120"/>
                <a:ea typeface="標楷體" panose="03000509000000000000" pitchFamily="65" charset="-120"/>
              </a:rPr>
              <a:t>衛生署轉知</a:t>
            </a:r>
            <a:r>
              <a:rPr lang="zh-TW" altLang="en-US" sz="2800" b="1">
                <a:solidFill>
                  <a:srgbClr val="FF0000"/>
                </a:solidFill>
                <a:latin typeface="標楷體" panose="03000509000000000000" pitchFamily="65" charset="-120"/>
                <a:ea typeface="標楷體" panose="03000509000000000000" pitchFamily="65" charset="-120"/>
              </a:rPr>
              <a:t>各縣市衛生局處理</a:t>
            </a:r>
            <a:r>
              <a:rPr lang="zh-TW" altLang="en-US" sz="2800" b="1">
                <a:solidFill>
                  <a:srgbClr val="2D2DB9"/>
                </a:solidFill>
                <a:latin typeface="標楷體" panose="03000509000000000000" pitchFamily="65" charset="-120"/>
                <a:ea typeface="標楷體" panose="03000509000000000000" pitchFamily="65" charset="-120"/>
              </a:rPr>
              <a:t>。</a:t>
            </a:r>
          </a:p>
          <a:p>
            <a:pPr algn="just" eaLnBrk="1" hangingPunct="1">
              <a:lnSpc>
                <a:spcPct val="120000"/>
              </a:lnSpc>
              <a:spcAft>
                <a:spcPct val="20000"/>
              </a:spcAft>
            </a:pPr>
            <a:r>
              <a:rPr lang="en-US" altLang="en-US" sz="2800" b="1">
                <a:solidFill>
                  <a:srgbClr val="2D2DB9"/>
                </a:solidFill>
                <a:latin typeface="標楷體" panose="03000509000000000000" pitchFamily="65" charset="-120"/>
                <a:ea typeface="標楷體" panose="03000509000000000000" pitchFamily="65" charset="-120"/>
              </a:rPr>
              <a:t>98</a:t>
            </a:r>
            <a:r>
              <a:rPr lang="zh-TW" altLang="en-US" sz="2800" b="1">
                <a:solidFill>
                  <a:srgbClr val="2D2DB9"/>
                </a:solidFill>
                <a:latin typeface="標楷體" panose="03000509000000000000" pitchFamily="65" charset="-120"/>
                <a:ea typeface="標楷體" panose="03000509000000000000" pitchFamily="65" charset="-120"/>
              </a:rPr>
              <a:t>年</a:t>
            </a:r>
            <a:r>
              <a:rPr lang="en-US" altLang="en-US" sz="2800" b="1">
                <a:solidFill>
                  <a:srgbClr val="2D2DB9"/>
                </a:solidFill>
                <a:latin typeface="標楷體" panose="03000509000000000000" pitchFamily="65" charset="-120"/>
                <a:ea typeface="標楷體" panose="03000509000000000000" pitchFamily="65" charset="-120"/>
              </a:rPr>
              <a:t>11</a:t>
            </a:r>
            <a:r>
              <a:rPr lang="zh-TW" altLang="en-US" sz="2800" b="1">
                <a:solidFill>
                  <a:srgbClr val="2D2DB9"/>
                </a:solidFill>
                <a:latin typeface="標楷體" panose="03000509000000000000" pitchFamily="65" charset="-120"/>
                <a:ea typeface="標楷體" panose="03000509000000000000" pitchFamily="65" charset="-120"/>
              </a:rPr>
              <a:t>月</a:t>
            </a:r>
            <a:r>
              <a:rPr lang="en-US" altLang="en-US" sz="2800" b="1">
                <a:solidFill>
                  <a:srgbClr val="2D2DB9"/>
                </a:solidFill>
                <a:latin typeface="標楷體" panose="03000509000000000000" pitchFamily="65" charset="-120"/>
                <a:ea typeface="標楷體" panose="03000509000000000000" pitchFamily="65" charset="-120"/>
              </a:rPr>
              <a:t>3</a:t>
            </a:r>
            <a:r>
              <a:rPr lang="zh-TW" altLang="en-US" sz="2800" b="1">
                <a:solidFill>
                  <a:srgbClr val="2D2DB9"/>
                </a:solidFill>
                <a:latin typeface="標楷體" panose="03000509000000000000" pitchFamily="65" charset="-120"/>
                <a:ea typeface="標楷體" panose="03000509000000000000" pitchFamily="65" charset="-120"/>
              </a:rPr>
              <a:t>日及</a:t>
            </a:r>
            <a:r>
              <a:rPr lang="en-US" altLang="en-US" sz="2800" b="1">
                <a:solidFill>
                  <a:srgbClr val="2D2DB9"/>
                </a:solidFill>
                <a:latin typeface="標楷體" panose="03000509000000000000" pitchFamily="65" charset="-120"/>
                <a:ea typeface="標楷體" panose="03000509000000000000" pitchFamily="65" charset="-120"/>
              </a:rPr>
              <a:t>99</a:t>
            </a:r>
            <a:r>
              <a:rPr lang="zh-TW" altLang="en-US" sz="2800" b="1">
                <a:solidFill>
                  <a:srgbClr val="2D2DB9"/>
                </a:solidFill>
                <a:latin typeface="標楷體" panose="03000509000000000000" pitchFamily="65" charset="-120"/>
                <a:ea typeface="標楷體" panose="03000509000000000000" pitchFamily="65" charset="-120"/>
              </a:rPr>
              <a:t>年</a:t>
            </a:r>
            <a:r>
              <a:rPr lang="en-US" altLang="en-US" sz="2800" b="1">
                <a:solidFill>
                  <a:srgbClr val="2D2DB9"/>
                </a:solidFill>
                <a:latin typeface="標楷體" panose="03000509000000000000" pitchFamily="65" charset="-120"/>
                <a:ea typeface="標楷體" panose="03000509000000000000" pitchFamily="65" charset="-120"/>
              </a:rPr>
              <a:t>5</a:t>
            </a:r>
            <a:r>
              <a:rPr lang="zh-TW" altLang="en-US" sz="2800" b="1">
                <a:solidFill>
                  <a:srgbClr val="2D2DB9"/>
                </a:solidFill>
                <a:latin typeface="標楷體" panose="03000509000000000000" pitchFamily="65" charset="-120"/>
                <a:ea typeface="標楷體" panose="03000509000000000000" pitchFamily="65" charset="-120"/>
              </a:rPr>
              <a:t>月</a:t>
            </a:r>
            <a:r>
              <a:rPr lang="en-US" altLang="en-US" sz="2800" b="1">
                <a:solidFill>
                  <a:srgbClr val="2D2DB9"/>
                </a:solidFill>
                <a:latin typeface="標楷體" panose="03000509000000000000" pitchFamily="65" charset="-120"/>
                <a:ea typeface="標楷體" panose="03000509000000000000" pitchFamily="65" charset="-120"/>
              </a:rPr>
              <a:t>20</a:t>
            </a:r>
            <a:r>
              <a:rPr lang="zh-TW" altLang="en-US" sz="2800" b="1">
                <a:solidFill>
                  <a:srgbClr val="2D2DB9"/>
                </a:solidFill>
                <a:latin typeface="標楷體" panose="03000509000000000000" pitchFamily="65" charset="-120"/>
                <a:ea typeface="標楷體" panose="03000509000000000000" pitchFamily="65" charset="-120"/>
              </a:rPr>
              <a:t>日：因未接獲衛生局回復資料，兩度函請行政院衛生署轉各縣市衛生局儘速回復查處自費情形之結果。</a:t>
            </a:r>
          </a:p>
        </p:txBody>
      </p:sp>
      <p:sp>
        <p:nvSpPr>
          <p:cNvPr id="30724" name="Rectangle 2">
            <a:extLst>
              <a:ext uri="{FF2B5EF4-FFF2-40B4-BE49-F238E27FC236}">
                <a16:creationId xmlns:a16="http://schemas.microsoft.com/office/drawing/2014/main" id="{09A5D689-A098-A87F-365B-339F36C4E3BA}"/>
              </a:ext>
            </a:extLst>
          </p:cNvPr>
          <p:cNvSpPr>
            <a:spLocks noChangeArrowheads="1"/>
          </p:cNvSpPr>
          <p:nvPr/>
        </p:nvSpPr>
        <p:spPr bwMode="auto">
          <a:xfrm>
            <a:off x="1835150" y="188913"/>
            <a:ext cx="6696075" cy="100965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pPr>
            <a:r>
              <a:rPr lang="zh-TW" altLang="en-US" sz="4000" b="1">
                <a:solidFill>
                  <a:srgbClr val="990033"/>
                </a:solidFill>
                <a:latin typeface="標楷體" panose="03000509000000000000" pitchFamily="65" charset="-120"/>
                <a:ea typeface="標楷體" panose="03000509000000000000" pitchFamily="65" charset="-120"/>
              </a:rPr>
              <a:t>函請各縣市衛生局處理</a:t>
            </a:r>
            <a:r>
              <a:rPr lang="zh-TW" altLang="en-US" sz="3000" b="1">
                <a:solidFill>
                  <a:srgbClr val="990033"/>
                </a:solidFill>
                <a:latin typeface="標楷體" panose="03000509000000000000" pitchFamily="65" charset="-120"/>
                <a:ea typeface="標楷體" panose="03000509000000000000" pitchFamily="65" charset="-120"/>
              </a:rPr>
              <a:t> </a:t>
            </a:r>
            <a:r>
              <a:rPr lang="en-US" altLang="zh-TW" sz="3200" b="1">
                <a:solidFill>
                  <a:srgbClr val="990033"/>
                </a:solidFill>
                <a:latin typeface="Arial" panose="020B0604020202020204" pitchFamily="34" charset="0"/>
                <a:ea typeface="標楷體" panose="03000509000000000000" pitchFamily="65" charset="-120"/>
              </a:rPr>
              <a:t>(2)</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投影片編號版面配置區 3">
            <a:extLst>
              <a:ext uri="{FF2B5EF4-FFF2-40B4-BE49-F238E27FC236}">
                <a16:creationId xmlns:a16="http://schemas.microsoft.com/office/drawing/2014/main" id="{A6E65EF1-AE22-70A8-2C81-67DADE42CB67}"/>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A2583235-1CA5-45CA-90FA-1414A3218F4A}" type="slidenum">
              <a:rPr kumimoji="0" lang="zh-TW" altLang="en-US" sz="1600">
                <a:solidFill>
                  <a:srgbClr val="000000"/>
                </a:solidFill>
                <a:latin typeface="Arial" panose="020B0604020202020204" pitchFamily="34" charset="0"/>
              </a:rPr>
              <a:pPr algn="ctr" eaLnBrk="1" hangingPunct="1"/>
              <a:t>29</a:t>
            </a:fld>
            <a:endParaRPr kumimoji="0" lang="en-US" altLang="zh-TW" sz="1600">
              <a:solidFill>
                <a:srgbClr val="000000"/>
              </a:solidFill>
              <a:latin typeface="Arial" panose="020B0604020202020204" pitchFamily="34" charset="0"/>
            </a:endParaRPr>
          </a:p>
        </p:txBody>
      </p:sp>
      <p:sp>
        <p:nvSpPr>
          <p:cNvPr id="31747" name="Rectangle 3">
            <a:extLst>
              <a:ext uri="{FF2B5EF4-FFF2-40B4-BE49-F238E27FC236}">
                <a16:creationId xmlns:a16="http://schemas.microsoft.com/office/drawing/2014/main" id="{C10874A2-8FA6-ADFF-6CFF-4892038AE492}"/>
              </a:ext>
            </a:extLst>
          </p:cNvPr>
          <p:cNvSpPr>
            <a:spLocks noGrp="1" noChangeArrowheads="1"/>
          </p:cNvSpPr>
          <p:nvPr>
            <p:ph type="body" idx="4294967295"/>
          </p:nvPr>
        </p:nvSpPr>
        <p:spPr>
          <a:xfrm>
            <a:off x="857250" y="1285875"/>
            <a:ext cx="8001000" cy="4560888"/>
          </a:xfrm>
        </p:spPr>
        <p:txBody>
          <a:bodyPr/>
          <a:lstStyle/>
          <a:p>
            <a:pPr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回覆情形：已回覆者</a:t>
            </a:r>
            <a:r>
              <a:rPr lang="en-US" altLang="zh-TW" sz="2400" b="1">
                <a:solidFill>
                  <a:srgbClr val="2D2DB9"/>
                </a:solidFill>
                <a:latin typeface="標楷體" panose="03000509000000000000" pitchFamily="65" charset="-120"/>
                <a:ea typeface="標楷體" panose="03000509000000000000" pitchFamily="65" charset="-120"/>
              </a:rPr>
              <a:t>18</a:t>
            </a:r>
            <a:r>
              <a:rPr lang="zh-TW" altLang="en-US" sz="2400" b="1">
                <a:solidFill>
                  <a:srgbClr val="2D2DB9"/>
                </a:solidFill>
                <a:latin typeface="標楷體" panose="03000509000000000000" pitchFamily="65" charset="-120"/>
                <a:ea typeface="標楷體" panose="03000509000000000000" pitchFamily="65" charset="-120"/>
              </a:rPr>
              <a:t>個縣市衛生局，未回覆者</a:t>
            </a:r>
            <a:r>
              <a:rPr lang="en-US" altLang="zh-TW" sz="2400" b="1">
                <a:solidFill>
                  <a:srgbClr val="2D2DB9"/>
                </a:solidFill>
                <a:latin typeface="標楷體" panose="03000509000000000000" pitchFamily="65" charset="-120"/>
                <a:ea typeface="標楷體" panose="03000509000000000000" pitchFamily="65" charset="-120"/>
              </a:rPr>
              <a:t>7</a:t>
            </a:r>
            <a:r>
              <a:rPr lang="zh-TW" altLang="en-US" sz="2400" b="1">
                <a:solidFill>
                  <a:srgbClr val="2D2DB9"/>
                </a:solidFill>
                <a:latin typeface="標楷體" panose="03000509000000000000" pitchFamily="65" charset="-120"/>
                <a:ea typeface="標楷體" panose="03000509000000000000" pitchFamily="65" charset="-120"/>
              </a:rPr>
              <a:t>個縣市</a:t>
            </a:r>
            <a:r>
              <a:rPr lang="en-US" altLang="zh-TW" sz="2400" b="1">
                <a:solidFill>
                  <a:srgbClr val="2D2DB9"/>
                </a:solidFill>
                <a:latin typeface="標楷體" panose="03000509000000000000" pitchFamily="65" charset="-120"/>
                <a:ea typeface="標楷體" panose="03000509000000000000" pitchFamily="65" charset="-120"/>
              </a:rPr>
              <a:t>	</a:t>
            </a:r>
            <a:r>
              <a:rPr lang="zh-TW" altLang="en-US" sz="2400" b="1">
                <a:solidFill>
                  <a:srgbClr val="2D2DB9"/>
                </a:solidFill>
                <a:latin typeface="標楷體" panose="03000509000000000000" pitchFamily="65" charset="-120"/>
                <a:ea typeface="標楷體" panose="03000509000000000000" pitchFamily="65" charset="-120"/>
              </a:rPr>
              <a:t>衛生局（宜蘭縣、苗栗縣、台中縣、嘉義縣、高雄縣、屏東縣、澎湖縣）。</a:t>
            </a:r>
          </a:p>
          <a:p>
            <a:pPr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處理原則：</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按進價加</a:t>
            </a:r>
            <a:r>
              <a:rPr lang="en-US" altLang="zh-TW" sz="2400" b="1">
                <a:solidFill>
                  <a:srgbClr val="2D2DB9"/>
                </a:solidFill>
                <a:latin typeface="標楷體" panose="03000509000000000000" pitchFamily="65" charset="-120"/>
                <a:ea typeface="標楷體" panose="03000509000000000000" pitchFamily="65" charset="-120"/>
              </a:rPr>
              <a:t>50%</a:t>
            </a:r>
            <a:r>
              <a:rPr lang="zh-TW" altLang="en-US" sz="2400" b="1">
                <a:solidFill>
                  <a:srgbClr val="2D2DB9"/>
                </a:solidFill>
                <a:latin typeface="標楷體" panose="03000509000000000000" pitchFamily="65" charset="-120"/>
                <a:ea typeface="標楷體" panose="03000509000000000000" pitchFamily="65" charset="-120"/>
              </a:rPr>
              <a:t>為上限：台南市。</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按進價加</a:t>
            </a:r>
            <a:r>
              <a:rPr lang="en-US" altLang="zh-TW" sz="2400" b="1">
                <a:solidFill>
                  <a:srgbClr val="2D2DB9"/>
                </a:solidFill>
                <a:latin typeface="標楷體" panose="03000509000000000000" pitchFamily="65" charset="-120"/>
                <a:ea typeface="標楷體" panose="03000509000000000000" pitchFamily="65" charset="-120"/>
              </a:rPr>
              <a:t>20%</a:t>
            </a:r>
            <a:r>
              <a:rPr lang="zh-TW" altLang="en-US" sz="2400" b="1">
                <a:solidFill>
                  <a:srgbClr val="2D2DB9"/>
                </a:solidFill>
                <a:latin typeface="標楷體" panose="03000509000000000000" pitchFamily="65" charset="-120"/>
                <a:ea typeface="標楷體" panose="03000509000000000000" pitchFamily="65" charset="-120"/>
              </a:rPr>
              <a:t>為上限：高雄市、台中市、新竹市。</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按進價加</a:t>
            </a:r>
            <a:r>
              <a:rPr lang="en-US" altLang="zh-TW" sz="2400" b="1">
                <a:solidFill>
                  <a:srgbClr val="2D2DB9"/>
                </a:solidFill>
                <a:latin typeface="標楷體" panose="03000509000000000000" pitchFamily="65" charset="-120"/>
                <a:ea typeface="標楷體" panose="03000509000000000000" pitchFamily="65" charset="-120"/>
              </a:rPr>
              <a:t>15%</a:t>
            </a:r>
            <a:r>
              <a:rPr lang="zh-TW" altLang="en-US" sz="2400" b="1">
                <a:solidFill>
                  <a:srgbClr val="2D2DB9"/>
                </a:solidFill>
                <a:latin typeface="標楷體" panose="03000509000000000000" pitchFamily="65" charset="-120"/>
                <a:ea typeface="標楷體" panose="03000509000000000000" pitchFamily="65" charset="-120"/>
              </a:rPr>
              <a:t>為上限：台北市、台北縣、基隆市、雲林縣、、嘉義市。</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未訂定：桃園縣、新竹縣。</a:t>
            </a:r>
          </a:p>
        </p:txBody>
      </p:sp>
      <p:sp>
        <p:nvSpPr>
          <p:cNvPr id="31748" name="Rectangle 2">
            <a:extLst>
              <a:ext uri="{FF2B5EF4-FFF2-40B4-BE49-F238E27FC236}">
                <a16:creationId xmlns:a16="http://schemas.microsoft.com/office/drawing/2014/main" id="{63CC3F4C-25D7-BFE4-BC0B-42277939D68D}"/>
              </a:ext>
            </a:extLst>
          </p:cNvPr>
          <p:cNvSpPr>
            <a:spLocks noChangeArrowheads="1"/>
          </p:cNvSpPr>
          <p:nvPr/>
        </p:nvSpPr>
        <p:spPr bwMode="auto">
          <a:xfrm>
            <a:off x="1692275" y="260350"/>
            <a:ext cx="6696075" cy="100965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pPr>
            <a:r>
              <a:rPr lang="zh-TW" altLang="en-US" sz="3600" b="1">
                <a:solidFill>
                  <a:srgbClr val="990033"/>
                </a:solidFill>
                <a:latin typeface="標楷體" panose="03000509000000000000" pitchFamily="65" charset="-120"/>
                <a:ea typeface="標楷體" panose="03000509000000000000" pitchFamily="65" charset="-120"/>
              </a:rPr>
              <a:t>各縣市衛生局回覆處理情形 </a:t>
            </a:r>
            <a:r>
              <a:rPr lang="en-US" altLang="zh-TW" sz="3600" b="1">
                <a:solidFill>
                  <a:srgbClr val="990033"/>
                </a:solidFill>
                <a:latin typeface="Arial" panose="020B0604020202020204" pitchFamily="34" charset="0"/>
                <a:ea typeface="標楷體" panose="03000509000000000000" pitchFamily="65" charset="-120"/>
              </a:rPr>
              <a:t>(1)</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投影片編號版面配置區 3">
            <a:extLst>
              <a:ext uri="{FF2B5EF4-FFF2-40B4-BE49-F238E27FC236}">
                <a16:creationId xmlns:a16="http://schemas.microsoft.com/office/drawing/2014/main" id="{A9A14B8C-E8FF-E8FF-1B7C-21B213997708}"/>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49BD08D8-F69A-46BC-AF57-01E17FDF07A1}" type="slidenum">
              <a:rPr kumimoji="0" lang="zh-TW" altLang="en-US" sz="1600">
                <a:solidFill>
                  <a:srgbClr val="000000"/>
                </a:solidFill>
                <a:latin typeface="Arial" panose="020B0604020202020204" pitchFamily="34" charset="0"/>
              </a:rPr>
              <a:pPr algn="ctr" eaLnBrk="1" hangingPunct="1"/>
              <a:t>30</a:t>
            </a:fld>
            <a:endParaRPr kumimoji="0" lang="en-US" altLang="zh-TW" sz="1600">
              <a:solidFill>
                <a:srgbClr val="000000"/>
              </a:solidFill>
              <a:latin typeface="Arial" panose="020B0604020202020204" pitchFamily="34" charset="0"/>
            </a:endParaRPr>
          </a:p>
        </p:txBody>
      </p:sp>
      <p:sp>
        <p:nvSpPr>
          <p:cNvPr id="32771" name="Rectangle 3">
            <a:extLst>
              <a:ext uri="{FF2B5EF4-FFF2-40B4-BE49-F238E27FC236}">
                <a16:creationId xmlns:a16="http://schemas.microsoft.com/office/drawing/2014/main" id="{3B899DCD-B18A-4CD5-E7F9-B64A28442CF7}"/>
              </a:ext>
            </a:extLst>
          </p:cNvPr>
          <p:cNvSpPr>
            <a:spLocks noGrp="1" noChangeArrowheads="1"/>
          </p:cNvSpPr>
          <p:nvPr>
            <p:ph type="body" idx="4294967295"/>
          </p:nvPr>
        </p:nvSpPr>
        <p:spPr>
          <a:xfrm>
            <a:off x="1071563" y="1285875"/>
            <a:ext cx="7786687" cy="4560888"/>
          </a:xfrm>
        </p:spPr>
        <p:txBody>
          <a:bodyPr/>
          <a:lstStyle/>
          <a:p>
            <a:pPr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處理情形：</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處分違規院所：高雄市。</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經查核後已降價：新竹縣、南投縣、台中市、彰化縣、花蓮縣、台東縣、台南市。</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已完成或將積極進行改善：台南縣、台南市。</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經查察皆符合規定：基隆市、新竹市、雲林縣、嘉義市、金門縣。</a:t>
            </a:r>
            <a:endParaRPr lang="en-US" altLang="zh-TW" sz="2400" b="1">
              <a:solidFill>
                <a:srgbClr val="2D2DB9"/>
              </a:solidFill>
              <a:latin typeface="標楷體" panose="03000509000000000000" pitchFamily="65" charset="-120"/>
              <a:ea typeface="標楷體" panose="03000509000000000000" pitchFamily="65" charset="-120"/>
            </a:endParaRPr>
          </a:p>
          <a:p>
            <a:pPr lvl="1" algn="just" eaLnBrk="1" hangingPunct="1">
              <a:lnSpc>
                <a:spcPct val="120000"/>
              </a:lnSpc>
              <a:spcAft>
                <a:spcPct val="20000"/>
              </a:spcAft>
            </a:pPr>
            <a:r>
              <a:rPr lang="zh-TW" altLang="en-US" sz="2400" b="1">
                <a:solidFill>
                  <a:srgbClr val="2D2DB9"/>
                </a:solidFill>
                <a:latin typeface="標楷體" panose="03000509000000000000" pitchFamily="65" charset="-120"/>
                <a:ea typeface="標楷體" panose="03000509000000000000" pitchFamily="65" charset="-120"/>
              </a:rPr>
              <a:t>函請醫療院所應依規定辦理：台北市、台北縣、桃園縣。</a:t>
            </a:r>
          </a:p>
        </p:txBody>
      </p:sp>
      <p:sp>
        <p:nvSpPr>
          <p:cNvPr id="32772" name="Rectangle 2">
            <a:extLst>
              <a:ext uri="{FF2B5EF4-FFF2-40B4-BE49-F238E27FC236}">
                <a16:creationId xmlns:a16="http://schemas.microsoft.com/office/drawing/2014/main" id="{9468E259-DFDE-302D-DC73-F969695EE61C}"/>
              </a:ext>
            </a:extLst>
          </p:cNvPr>
          <p:cNvSpPr>
            <a:spLocks noChangeArrowheads="1"/>
          </p:cNvSpPr>
          <p:nvPr/>
        </p:nvSpPr>
        <p:spPr bwMode="auto">
          <a:xfrm>
            <a:off x="1908175" y="549275"/>
            <a:ext cx="6696075" cy="79375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pPr>
            <a:r>
              <a:rPr lang="zh-TW" altLang="en-US" sz="3600" b="1">
                <a:solidFill>
                  <a:srgbClr val="990033"/>
                </a:solidFill>
                <a:latin typeface="標楷體" panose="03000509000000000000" pitchFamily="65" charset="-120"/>
                <a:ea typeface="標楷體" panose="03000509000000000000" pitchFamily="65" charset="-120"/>
              </a:rPr>
              <a:t>各縣市衛生局回覆處理情形 </a:t>
            </a:r>
            <a:r>
              <a:rPr lang="en-US" altLang="zh-TW" sz="3600" b="1">
                <a:solidFill>
                  <a:srgbClr val="990033"/>
                </a:solidFill>
                <a:latin typeface="Arial" panose="020B0604020202020204" pitchFamily="34" charset="0"/>
                <a:ea typeface="標楷體" panose="03000509000000000000" pitchFamily="65" charset="-120"/>
              </a:rPr>
              <a:t>(2)</a:t>
            </a:r>
          </a:p>
          <a:p>
            <a:pPr algn="ctr" eaLnBrk="1" hangingPunct="1">
              <a:lnSpc>
                <a:spcPct val="90000"/>
              </a:lnSpc>
            </a:pPr>
            <a:endParaRPr lang="en-US" altLang="zh-TW" sz="3200" b="1">
              <a:solidFill>
                <a:srgbClr val="990033"/>
              </a:solidFill>
              <a:latin typeface="Arial" panose="020B0604020202020204" pitchFamily="34" charset="0"/>
              <a:ea typeface="標楷體" panose="03000509000000000000" pitchFamily="65" charset="-12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投影片編號版面配置區 3">
            <a:extLst>
              <a:ext uri="{FF2B5EF4-FFF2-40B4-BE49-F238E27FC236}">
                <a16:creationId xmlns:a16="http://schemas.microsoft.com/office/drawing/2014/main" id="{E415553B-EBE6-EBD9-0572-8C9E86FCA025}"/>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B7ED33A4-7C3B-4D30-AC04-779E35D8EB0D}" type="slidenum">
              <a:rPr kumimoji="0" lang="zh-TW" altLang="en-US" sz="1600">
                <a:solidFill>
                  <a:srgbClr val="000000"/>
                </a:solidFill>
                <a:latin typeface="Arial" panose="020B0604020202020204" pitchFamily="34" charset="0"/>
              </a:rPr>
              <a:pPr algn="ctr" eaLnBrk="1" hangingPunct="1"/>
              <a:t>31</a:t>
            </a:fld>
            <a:endParaRPr kumimoji="0" lang="en-US" altLang="zh-TW" sz="1600">
              <a:solidFill>
                <a:srgbClr val="000000"/>
              </a:solidFill>
              <a:latin typeface="Arial" panose="020B0604020202020204" pitchFamily="34" charset="0"/>
            </a:endParaRPr>
          </a:p>
        </p:txBody>
      </p:sp>
      <p:sp>
        <p:nvSpPr>
          <p:cNvPr id="33795" name="Rectangle 2">
            <a:extLst>
              <a:ext uri="{FF2B5EF4-FFF2-40B4-BE49-F238E27FC236}">
                <a16:creationId xmlns:a16="http://schemas.microsoft.com/office/drawing/2014/main" id="{4B0C9215-D7B4-5576-5C91-17AE0F6D761C}"/>
              </a:ext>
            </a:extLst>
          </p:cNvPr>
          <p:cNvSpPr>
            <a:spLocks noChangeArrowheads="1"/>
          </p:cNvSpPr>
          <p:nvPr/>
        </p:nvSpPr>
        <p:spPr bwMode="auto">
          <a:xfrm>
            <a:off x="1619250" y="333375"/>
            <a:ext cx="7124700" cy="1008063"/>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pPr>
            <a:r>
              <a:rPr lang="zh-TW" altLang="en-US" sz="4000" b="1">
                <a:solidFill>
                  <a:srgbClr val="990033"/>
                </a:solidFill>
                <a:latin typeface="Arial" panose="020B0604020202020204" pitchFamily="34" charset="0"/>
                <a:ea typeface="標楷體" panose="03000509000000000000" pitchFamily="65" charset="-120"/>
              </a:rPr>
              <a:t>部分給付義肢占率</a:t>
            </a:r>
            <a:endParaRPr lang="zh-TW" altLang="en-US" sz="3200" b="1">
              <a:solidFill>
                <a:srgbClr val="990033"/>
              </a:solidFill>
              <a:latin typeface="Arial" panose="020B0604020202020204" pitchFamily="34" charset="0"/>
              <a:ea typeface="標楷體" panose="03000509000000000000" pitchFamily="65" charset="-120"/>
            </a:endParaRPr>
          </a:p>
        </p:txBody>
      </p:sp>
      <p:sp>
        <p:nvSpPr>
          <p:cNvPr id="33796" name="矩形 5">
            <a:extLst>
              <a:ext uri="{FF2B5EF4-FFF2-40B4-BE49-F238E27FC236}">
                <a16:creationId xmlns:a16="http://schemas.microsoft.com/office/drawing/2014/main" id="{E53A07D2-9357-2B09-AD7A-2D5569F153DD}"/>
              </a:ext>
            </a:extLst>
          </p:cNvPr>
          <p:cNvSpPr>
            <a:spLocks noChangeArrowheads="1"/>
          </p:cNvSpPr>
          <p:nvPr/>
        </p:nvSpPr>
        <p:spPr bwMode="auto">
          <a:xfrm>
            <a:off x="928688" y="5657850"/>
            <a:ext cx="79930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lnSpc>
                <a:spcPct val="120000"/>
              </a:lnSpc>
            </a:pPr>
            <a:r>
              <a:rPr lang="zh-TW" altLang="en-US" sz="2000" b="1">
                <a:solidFill>
                  <a:srgbClr val="2D2DB9"/>
                </a:solidFill>
                <a:latin typeface="標楷體" panose="03000509000000000000" pitchFamily="65" charset="-120"/>
                <a:ea typeface="標楷體" panose="03000509000000000000" pitchFamily="65" charset="-120"/>
              </a:rPr>
              <a:t>註：</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義肢自</a:t>
            </a:r>
            <a:r>
              <a:rPr lang="en-US" altLang="zh-TW" sz="2000" b="1">
                <a:solidFill>
                  <a:srgbClr val="2D2DB9"/>
                </a:solidFill>
                <a:latin typeface="標楷體" panose="03000509000000000000" pitchFamily="65" charset="-120"/>
                <a:ea typeface="標楷體" panose="03000509000000000000" pitchFamily="65" charset="-120"/>
              </a:rPr>
              <a:t>84</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3</a:t>
            </a:r>
            <a:r>
              <a:rPr lang="zh-TW" altLang="en-US" sz="2000" b="1">
                <a:solidFill>
                  <a:srgbClr val="2D2DB9"/>
                </a:solidFill>
                <a:latin typeface="標楷體" panose="03000509000000000000" pitchFamily="65" charset="-120"/>
                <a:ea typeface="標楷體" panose="03000509000000000000" pitchFamily="65" charset="-120"/>
              </a:rPr>
              <a:t>月</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日起實施部分給付。 </a:t>
            </a:r>
            <a:endParaRPr lang="en-US" altLang="zh-TW" sz="2000" b="1">
              <a:solidFill>
                <a:srgbClr val="2D2DB9"/>
              </a:solidFill>
              <a:latin typeface="標楷體" panose="03000509000000000000" pitchFamily="65" charset="-120"/>
              <a:ea typeface="標楷體" panose="03000509000000000000" pitchFamily="65" charset="-120"/>
            </a:endParaRPr>
          </a:p>
          <a:p>
            <a:pPr eaLnBrk="1" hangingPunct="1">
              <a:lnSpc>
                <a:spcPct val="120000"/>
              </a:lnSpc>
            </a:pPr>
            <a:r>
              <a:rPr lang="en-US" altLang="zh-TW" sz="2000" b="1">
                <a:solidFill>
                  <a:srgbClr val="2D2DB9"/>
                </a:solidFill>
                <a:latin typeface="標楷體" panose="03000509000000000000" pitchFamily="65" charset="-120"/>
                <a:ea typeface="標楷體" panose="03000509000000000000" pitchFamily="65" charset="-120"/>
              </a:rPr>
              <a:t>    2.98</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7</a:t>
            </a:r>
            <a:r>
              <a:rPr lang="zh-TW" altLang="en-US" sz="2000" b="1">
                <a:solidFill>
                  <a:srgbClr val="2D2DB9"/>
                </a:solidFill>
                <a:latin typeface="標楷體" panose="03000509000000000000" pitchFamily="65" charset="-120"/>
                <a:ea typeface="標楷體" panose="03000509000000000000" pitchFamily="65" charset="-120"/>
              </a:rPr>
              <a:t>月</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日起</a:t>
            </a:r>
            <a:r>
              <a:rPr lang="zh-TW" altLang="zh-TW" sz="2000" b="1">
                <a:solidFill>
                  <a:srgbClr val="2D2DB9"/>
                </a:solidFill>
                <a:latin typeface="標楷體" panose="03000509000000000000" pitchFamily="65" charset="-120"/>
                <a:ea typeface="標楷體" panose="03000509000000000000" pitchFamily="65" charset="-120"/>
              </a:rPr>
              <a:t>，</a:t>
            </a:r>
            <a:r>
              <a:rPr lang="zh-TW" altLang="en-US" sz="2000" b="1">
                <a:solidFill>
                  <a:srgbClr val="2D2DB9"/>
                </a:solidFill>
                <a:latin typeface="標楷體" panose="03000509000000000000" pitchFamily="65" charset="-120"/>
                <a:ea typeface="標楷體" panose="03000509000000000000" pitchFamily="65" charset="-120"/>
              </a:rPr>
              <a:t>區分為健保給付及部分給付等二類代碼。</a:t>
            </a:r>
          </a:p>
          <a:p>
            <a:pPr eaLnBrk="1" hangingPunct="1">
              <a:lnSpc>
                <a:spcPct val="120000"/>
              </a:lnSpc>
            </a:pPr>
            <a:r>
              <a:rPr lang="zh-TW" altLang="en-US" sz="2000" b="1">
                <a:solidFill>
                  <a:srgbClr val="2D2DB9"/>
                </a:solidFill>
                <a:latin typeface="標楷體" panose="03000509000000000000" pitchFamily="65" charset="-120"/>
                <a:ea typeface="標楷體" panose="03000509000000000000" pitchFamily="65" charset="-120"/>
              </a:rPr>
              <a:t>　  </a:t>
            </a:r>
            <a:endParaRPr lang="en-US" altLang="zh-TW" sz="2000" b="1">
              <a:solidFill>
                <a:srgbClr val="2D2DB9"/>
              </a:solidFill>
              <a:latin typeface="標楷體" panose="03000509000000000000" pitchFamily="65" charset="-120"/>
              <a:ea typeface="標楷體" panose="03000509000000000000" pitchFamily="65" charset="-120"/>
            </a:endParaRPr>
          </a:p>
        </p:txBody>
      </p:sp>
      <p:graphicFrame>
        <p:nvGraphicFramePr>
          <p:cNvPr id="8" name="Chart 1">
            <a:extLst>
              <a:ext uri="{FF2B5EF4-FFF2-40B4-BE49-F238E27FC236}">
                <a16:creationId xmlns:a16="http://schemas.microsoft.com/office/drawing/2014/main" id="{6A78039F-E226-0CF2-2122-04487A6CFD1C}"/>
              </a:ext>
            </a:extLst>
          </p:cNvPr>
          <p:cNvGraphicFramePr>
            <a:graphicFrameLocks/>
          </p:cNvGraphicFramePr>
          <p:nvPr/>
        </p:nvGraphicFramePr>
        <p:xfrm>
          <a:off x="857224" y="1500174"/>
          <a:ext cx="7500990" cy="385765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投影片編號版面配置區 3">
            <a:extLst>
              <a:ext uri="{FF2B5EF4-FFF2-40B4-BE49-F238E27FC236}">
                <a16:creationId xmlns:a16="http://schemas.microsoft.com/office/drawing/2014/main" id="{D5823408-F6D1-6CFD-9B04-4B453C5AA1CA}"/>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C52F6292-597D-41E1-95B6-8B7F3652C4FE}" type="slidenum">
              <a:rPr kumimoji="0" lang="zh-TW" altLang="en-US" sz="1600">
                <a:solidFill>
                  <a:srgbClr val="000000"/>
                </a:solidFill>
                <a:latin typeface="Arial" panose="020B0604020202020204" pitchFamily="34" charset="0"/>
              </a:rPr>
              <a:pPr algn="ctr" eaLnBrk="1" hangingPunct="1"/>
              <a:t>32</a:t>
            </a:fld>
            <a:endParaRPr kumimoji="0" lang="en-US" altLang="zh-TW" sz="1600">
              <a:solidFill>
                <a:srgbClr val="000000"/>
              </a:solidFill>
              <a:latin typeface="Arial" panose="020B0604020202020204" pitchFamily="34" charset="0"/>
            </a:endParaRPr>
          </a:p>
        </p:txBody>
      </p:sp>
      <p:sp>
        <p:nvSpPr>
          <p:cNvPr id="34819" name="Rectangle 2">
            <a:extLst>
              <a:ext uri="{FF2B5EF4-FFF2-40B4-BE49-F238E27FC236}">
                <a16:creationId xmlns:a16="http://schemas.microsoft.com/office/drawing/2014/main" id="{B9B8980D-051E-6098-35FF-936F06DF9D10}"/>
              </a:ext>
            </a:extLst>
          </p:cNvPr>
          <p:cNvSpPr>
            <a:spLocks noGrp="1" noChangeArrowheads="1"/>
          </p:cNvSpPr>
          <p:nvPr>
            <p:ph type="title" idx="4294967295"/>
          </p:nvPr>
        </p:nvSpPr>
        <p:spPr>
          <a:xfrm>
            <a:off x="1331913" y="260350"/>
            <a:ext cx="7124700" cy="1008063"/>
          </a:xfrm>
        </p:spPr>
        <p:txBody>
          <a:bodyPr lIns="0" rIns="0"/>
          <a:lstStyle/>
          <a:p>
            <a:pPr eaLnBrk="1" hangingPunct="1"/>
            <a:r>
              <a:rPr lang="zh-TW" altLang="en-US" sz="4800">
                <a:solidFill>
                  <a:srgbClr val="990033"/>
                </a:solidFill>
                <a:ea typeface="標楷體" panose="03000509000000000000" pitchFamily="65" charset="-120"/>
              </a:rPr>
              <a:t>特殊功能心律調節器占率</a:t>
            </a:r>
            <a:endParaRPr lang="zh-TW" altLang="en-US" sz="4000">
              <a:solidFill>
                <a:srgbClr val="990033"/>
              </a:solidFill>
              <a:ea typeface="標楷體" panose="03000509000000000000" pitchFamily="65" charset="-120"/>
            </a:endParaRPr>
          </a:p>
        </p:txBody>
      </p:sp>
      <p:sp>
        <p:nvSpPr>
          <p:cNvPr id="34820" name="TextBox 3">
            <a:extLst>
              <a:ext uri="{FF2B5EF4-FFF2-40B4-BE49-F238E27FC236}">
                <a16:creationId xmlns:a16="http://schemas.microsoft.com/office/drawing/2014/main" id="{F4522017-68E5-66BD-EB72-24F7919AA44E}"/>
              </a:ext>
            </a:extLst>
          </p:cNvPr>
          <p:cNvSpPr txBox="1">
            <a:spLocks noChangeArrowheads="1"/>
          </p:cNvSpPr>
          <p:nvPr/>
        </p:nvSpPr>
        <p:spPr bwMode="auto">
          <a:xfrm>
            <a:off x="571500" y="4919663"/>
            <a:ext cx="8281988"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b="1">
                <a:solidFill>
                  <a:srgbClr val="2D2DB9"/>
                </a:solidFill>
                <a:latin typeface="標楷體" panose="03000509000000000000" pitchFamily="65" charset="-120"/>
                <a:ea typeface="標楷體" panose="03000509000000000000" pitchFamily="65" charset="-120"/>
              </a:rPr>
              <a:t>註：</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 </a:t>
            </a:r>
            <a:r>
              <a:rPr lang="zh-TW" altLang="zh-TW" sz="2000" b="1">
                <a:solidFill>
                  <a:srgbClr val="2D2DB9"/>
                </a:solidFill>
                <a:latin typeface="標楷體" panose="03000509000000000000" pitchFamily="65" charset="-120"/>
                <a:ea typeface="標楷體" panose="03000509000000000000" pitchFamily="65" charset="-120"/>
              </a:rPr>
              <a:t>特殊功能心律調節器</a:t>
            </a:r>
            <a:r>
              <a:rPr lang="zh-TW" altLang="en-US" sz="2000" b="1">
                <a:solidFill>
                  <a:srgbClr val="2D2DB9"/>
                </a:solidFill>
                <a:latin typeface="標楷體" panose="03000509000000000000" pitchFamily="65" charset="-120"/>
                <a:ea typeface="標楷體" panose="03000509000000000000" pitchFamily="65" charset="-120"/>
              </a:rPr>
              <a:t>自</a:t>
            </a:r>
            <a:r>
              <a:rPr lang="en-US" altLang="zh-TW" sz="2000" b="1">
                <a:solidFill>
                  <a:srgbClr val="2D2DB9"/>
                </a:solidFill>
                <a:latin typeface="標楷體" panose="03000509000000000000" pitchFamily="65" charset="-120"/>
                <a:ea typeface="標楷體" panose="03000509000000000000" pitchFamily="65" charset="-120"/>
              </a:rPr>
              <a:t>84</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8</a:t>
            </a:r>
            <a:r>
              <a:rPr lang="zh-TW" altLang="en-US" sz="2000" b="1">
                <a:solidFill>
                  <a:srgbClr val="2D2DB9"/>
                </a:solidFill>
                <a:latin typeface="標楷體" panose="03000509000000000000" pitchFamily="65" charset="-120"/>
                <a:ea typeface="標楷體" panose="03000509000000000000" pitchFamily="65" charset="-120"/>
              </a:rPr>
              <a:t>月</a:t>
            </a:r>
            <a:r>
              <a:rPr lang="en-US" altLang="zh-TW" sz="2000" b="1">
                <a:solidFill>
                  <a:srgbClr val="2D2DB9"/>
                </a:solidFill>
                <a:latin typeface="標楷體" panose="03000509000000000000" pitchFamily="65" charset="-120"/>
                <a:ea typeface="標楷體" panose="03000509000000000000" pitchFamily="65" charset="-120"/>
              </a:rPr>
              <a:t>3</a:t>
            </a:r>
            <a:r>
              <a:rPr lang="zh-TW" altLang="en-US" sz="2000" b="1">
                <a:solidFill>
                  <a:srgbClr val="2D2DB9"/>
                </a:solidFill>
                <a:latin typeface="標楷體" panose="03000509000000000000" pitchFamily="65" charset="-120"/>
                <a:ea typeface="標楷體" panose="03000509000000000000" pitchFamily="65" charset="-120"/>
              </a:rPr>
              <a:t>日列為部分給付，並自</a:t>
            </a:r>
            <a:r>
              <a:rPr lang="en-US" altLang="zh-TW" sz="2000" b="1">
                <a:solidFill>
                  <a:srgbClr val="2D2DB9"/>
                </a:solidFill>
                <a:latin typeface="標楷體" panose="03000509000000000000" pitchFamily="65" charset="-120"/>
                <a:ea typeface="標楷體" panose="03000509000000000000" pitchFamily="65" charset="-120"/>
              </a:rPr>
              <a:t>97</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4</a:t>
            </a:r>
            <a:r>
              <a:rPr lang="zh-TW" altLang="en-US" sz="2000" b="1">
                <a:solidFill>
                  <a:srgbClr val="2D2DB9"/>
                </a:solidFill>
                <a:latin typeface="標楷體" panose="03000509000000000000" pitchFamily="65" charset="-120"/>
                <a:ea typeface="標楷體" panose="03000509000000000000" pitchFamily="65" charset="-120"/>
              </a:rPr>
              <a:t>月，</a:t>
            </a:r>
            <a:r>
              <a:rPr lang="en-US" altLang="zh-TW" sz="2000" b="1">
                <a:solidFill>
                  <a:srgbClr val="2D2DB9"/>
                </a:solidFill>
                <a:latin typeface="標楷體" panose="03000509000000000000" pitchFamily="65" charset="-120"/>
                <a:ea typeface="標楷體" panose="03000509000000000000" pitchFamily="65" charset="-120"/>
              </a:rPr>
              <a:t>	</a:t>
            </a:r>
            <a:r>
              <a:rPr lang="zh-TW" altLang="en-US" sz="2000" b="1">
                <a:solidFill>
                  <a:srgbClr val="2D2DB9"/>
                </a:solidFill>
                <a:latin typeface="標楷體" panose="03000509000000000000" pitchFamily="65" charset="-120"/>
                <a:ea typeface="標楷體" panose="03000509000000000000" pitchFamily="65" charset="-120"/>
              </a:rPr>
              <a:t>各院所收取之差額</a:t>
            </a:r>
            <a:r>
              <a:rPr lang="zh-TW" altLang="zh-TW" sz="2000" b="1">
                <a:solidFill>
                  <a:srgbClr val="2D2DB9"/>
                </a:solidFill>
                <a:latin typeface="標楷體" panose="03000509000000000000" pitchFamily="65" charset="-120"/>
                <a:ea typeface="標楷體" panose="03000509000000000000" pitchFamily="65" charset="-120"/>
              </a:rPr>
              <a:t>，</a:t>
            </a:r>
            <a:r>
              <a:rPr lang="zh-TW" altLang="en-US" sz="2000" b="1">
                <a:solidFill>
                  <a:srgbClr val="2D2DB9"/>
                </a:solidFill>
                <a:latin typeface="標楷體" panose="03000509000000000000" pitchFamily="65" charset="-120"/>
                <a:ea typeface="標楷體" panose="03000509000000000000" pitchFamily="65" charset="-120"/>
              </a:rPr>
              <a:t>須公開於網際網路。</a:t>
            </a:r>
            <a:endParaRPr lang="en-US" altLang="zh-TW" sz="2000" b="1">
              <a:solidFill>
                <a:srgbClr val="2D2DB9"/>
              </a:solidFill>
              <a:latin typeface="標楷體" panose="03000509000000000000" pitchFamily="65" charset="-120"/>
              <a:ea typeface="標楷體" panose="03000509000000000000" pitchFamily="65" charset="-120"/>
            </a:endParaRPr>
          </a:p>
          <a:p>
            <a:pPr eaLnBrk="1" hangingPunct="1"/>
            <a:r>
              <a:rPr lang="zh-TW" altLang="en-US" sz="2000" b="1">
                <a:solidFill>
                  <a:srgbClr val="2D2DB9"/>
                </a:solidFill>
                <a:latin typeface="標楷體" panose="03000509000000000000" pitchFamily="65" charset="-120"/>
                <a:ea typeface="標楷體" panose="03000509000000000000" pitchFamily="65" charset="-120"/>
              </a:rPr>
              <a:t>　　</a:t>
            </a:r>
            <a:r>
              <a:rPr lang="en-US" altLang="zh-TW" sz="2000" b="1">
                <a:solidFill>
                  <a:srgbClr val="2D2DB9"/>
                </a:solidFill>
                <a:latin typeface="標楷體" panose="03000509000000000000" pitchFamily="65" charset="-120"/>
                <a:ea typeface="標楷體" panose="03000509000000000000" pitchFamily="65" charset="-120"/>
              </a:rPr>
              <a:t>2.</a:t>
            </a:r>
            <a:r>
              <a:rPr lang="zh-TW" altLang="en-US" sz="2000" b="1">
                <a:solidFill>
                  <a:srgbClr val="2D2DB9"/>
                </a:solidFill>
                <a:latin typeface="標楷體" panose="03000509000000000000" pitchFamily="65" charset="-120"/>
                <a:ea typeface="標楷體" panose="03000509000000000000" pitchFamily="65" charset="-120"/>
              </a:rPr>
              <a:t>自</a:t>
            </a:r>
            <a:r>
              <a:rPr lang="en-US" altLang="zh-TW" sz="2000" b="1">
                <a:solidFill>
                  <a:srgbClr val="2D2DB9"/>
                </a:solidFill>
                <a:latin typeface="標楷體" panose="03000509000000000000" pitchFamily="65" charset="-120"/>
                <a:ea typeface="標楷體" panose="03000509000000000000" pitchFamily="65" charset="-120"/>
              </a:rPr>
              <a:t>98</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月起</a:t>
            </a:r>
            <a:r>
              <a:rPr lang="zh-TW" altLang="zh-TW" sz="2000" b="1">
                <a:solidFill>
                  <a:srgbClr val="2D2DB9"/>
                </a:solidFill>
                <a:latin typeface="標楷體" panose="03000509000000000000" pitchFamily="65" charset="-120"/>
                <a:ea typeface="標楷體" panose="03000509000000000000" pitchFamily="65" charset="-120"/>
              </a:rPr>
              <a:t>，因部份特殊功能心律調節器之市場售價</a:t>
            </a:r>
            <a:r>
              <a:rPr lang="zh-TW" altLang="en-US" sz="2000" b="1">
                <a:solidFill>
                  <a:srgbClr val="2D2DB9"/>
                </a:solidFill>
                <a:latin typeface="標楷體" panose="03000509000000000000" pitchFamily="65" charset="-120"/>
                <a:ea typeface="標楷體" panose="03000509000000000000" pitchFamily="65" charset="-120"/>
              </a:rPr>
              <a:t>，業接近健</a:t>
            </a:r>
          </a:p>
          <a:p>
            <a:pPr eaLnBrk="1" hangingPunct="1"/>
            <a:r>
              <a:rPr lang="zh-TW" altLang="en-US" sz="2000" b="1">
                <a:solidFill>
                  <a:srgbClr val="2D2DB9"/>
                </a:solidFill>
                <a:latin typeface="標楷體" panose="03000509000000000000" pitchFamily="65" charset="-120"/>
                <a:ea typeface="標楷體" panose="03000509000000000000" pitchFamily="65" charset="-120"/>
              </a:rPr>
              <a:t>　　　保一般功能</a:t>
            </a:r>
            <a:r>
              <a:rPr lang="zh-TW" altLang="zh-TW" sz="2000" b="1">
                <a:solidFill>
                  <a:srgbClr val="2D2DB9"/>
                </a:solidFill>
                <a:latin typeface="標楷體" panose="03000509000000000000" pitchFamily="65" charset="-120"/>
                <a:ea typeface="標楷體" panose="03000509000000000000" pitchFamily="65" charset="-120"/>
              </a:rPr>
              <a:t>心律調節器</a:t>
            </a:r>
            <a:r>
              <a:rPr lang="zh-TW" altLang="en-US" sz="2000" b="1">
                <a:solidFill>
                  <a:srgbClr val="2D2DB9"/>
                </a:solidFill>
                <a:latin typeface="標楷體" panose="03000509000000000000" pitchFamily="65" charset="-120"/>
                <a:ea typeface="標楷體" panose="03000509000000000000" pitchFamily="65" charset="-120"/>
              </a:rPr>
              <a:t>，故將部分</a:t>
            </a:r>
            <a:r>
              <a:rPr lang="zh-TW" altLang="zh-TW" sz="2000" b="1">
                <a:solidFill>
                  <a:srgbClr val="2D2DB9"/>
                </a:solidFill>
                <a:latin typeface="標楷體" panose="03000509000000000000" pitchFamily="65" charset="-120"/>
                <a:ea typeface="標楷體" panose="03000509000000000000" pitchFamily="65" charset="-120"/>
              </a:rPr>
              <a:t>特殊功能心律調節器之型號</a:t>
            </a:r>
            <a:r>
              <a:rPr lang="zh-TW" altLang="en-US" sz="2000" b="1">
                <a:solidFill>
                  <a:srgbClr val="2D2DB9"/>
                </a:solidFill>
                <a:latin typeface="標楷體" panose="03000509000000000000" pitchFamily="65" charset="-120"/>
                <a:ea typeface="標楷體" panose="03000509000000000000" pitchFamily="65" charset="-120"/>
              </a:rPr>
              <a:t>，</a:t>
            </a:r>
          </a:p>
          <a:p>
            <a:pPr eaLnBrk="1" hangingPunct="1"/>
            <a:r>
              <a:rPr lang="zh-TW" altLang="en-US" sz="2000" b="1">
                <a:solidFill>
                  <a:srgbClr val="2D2DB9"/>
                </a:solidFill>
                <a:latin typeface="標楷體" panose="03000509000000000000" pitchFamily="65" charset="-120"/>
                <a:ea typeface="標楷體" panose="03000509000000000000" pitchFamily="65" charset="-120"/>
              </a:rPr>
              <a:t>　　　納入健保全額支付</a:t>
            </a:r>
            <a:r>
              <a:rPr lang="en-US" altLang="zh-TW" sz="2000" b="1">
                <a:solidFill>
                  <a:srgbClr val="2D2DB9"/>
                </a:solidFill>
                <a:latin typeface="標楷體" panose="03000509000000000000" pitchFamily="65" charset="-120"/>
                <a:ea typeface="標楷體" panose="03000509000000000000" pitchFamily="65" charset="-120"/>
              </a:rPr>
              <a:t>(</a:t>
            </a:r>
            <a:r>
              <a:rPr lang="zh-TW" altLang="en-US" sz="2000" b="1">
                <a:solidFill>
                  <a:srgbClr val="2D2DB9"/>
                </a:solidFill>
                <a:latin typeface="標楷體" panose="03000509000000000000" pitchFamily="65" charset="-120"/>
                <a:ea typeface="標楷體" panose="03000509000000000000" pitchFamily="65" charset="-120"/>
              </a:rPr>
              <a:t>以一般功</a:t>
            </a:r>
            <a:r>
              <a:rPr lang="zh-TW" altLang="zh-TW" sz="2000" b="1">
                <a:solidFill>
                  <a:srgbClr val="2D2DB9"/>
                </a:solidFill>
                <a:latin typeface="標楷體" panose="03000509000000000000" pitchFamily="65" charset="-120"/>
                <a:ea typeface="標楷體" panose="03000509000000000000" pitchFamily="65" charset="-120"/>
              </a:rPr>
              <a:t>功能心律調節器價格支付</a:t>
            </a:r>
            <a:r>
              <a:rPr lang="en-US" altLang="zh-TW" sz="2000" b="1">
                <a:solidFill>
                  <a:srgbClr val="2D2DB9"/>
                </a:solidFill>
                <a:latin typeface="標楷體" panose="03000509000000000000" pitchFamily="65" charset="-120"/>
                <a:ea typeface="標楷體" panose="03000509000000000000" pitchFamily="65" charset="-120"/>
              </a:rPr>
              <a:t>)</a:t>
            </a:r>
            <a:r>
              <a:rPr lang="zh-TW" altLang="en-US" sz="2000" b="1">
                <a:solidFill>
                  <a:srgbClr val="2D2DB9"/>
                </a:solidFill>
                <a:latin typeface="標楷體" panose="03000509000000000000" pitchFamily="65" charset="-120"/>
                <a:ea typeface="標楷體" panose="03000509000000000000" pitchFamily="65" charset="-120"/>
              </a:rPr>
              <a:t>，故部分</a:t>
            </a:r>
          </a:p>
          <a:p>
            <a:pPr eaLnBrk="1" hangingPunct="1"/>
            <a:r>
              <a:rPr lang="zh-TW" altLang="en-US" sz="2000" b="1">
                <a:solidFill>
                  <a:srgbClr val="2D2DB9"/>
                </a:solidFill>
                <a:latin typeface="標楷體" panose="03000509000000000000" pitchFamily="65" charset="-120"/>
                <a:ea typeface="標楷體" panose="03000509000000000000" pitchFamily="65" charset="-120"/>
              </a:rPr>
              <a:t>　　　給付之</a:t>
            </a:r>
            <a:r>
              <a:rPr lang="zh-TW" altLang="zh-TW" sz="2000" b="1">
                <a:solidFill>
                  <a:srgbClr val="2D2DB9"/>
                </a:solidFill>
                <a:latin typeface="標楷體" panose="03000509000000000000" pitchFamily="65" charset="-120"/>
                <a:ea typeface="標楷體" panose="03000509000000000000" pitchFamily="65" charset="-120"/>
              </a:rPr>
              <a:t>特殊功能心律調節器佔率大幅下降</a:t>
            </a:r>
            <a:r>
              <a:rPr lang="zh-TW" altLang="en-US" sz="2000" b="1">
                <a:solidFill>
                  <a:srgbClr val="2D2DB9"/>
                </a:solidFill>
                <a:latin typeface="標楷體" panose="03000509000000000000" pitchFamily="65" charset="-120"/>
                <a:ea typeface="標楷體" panose="03000509000000000000" pitchFamily="65" charset="-120"/>
              </a:rPr>
              <a:t>。</a:t>
            </a:r>
          </a:p>
        </p:txBody>
      </p:sp>
      <p:pic>
        <p:nvPicPr>
          <p:cNvPr id="34821" name="Picture 5">
            <a:extLst>
              <a:ext uri="{FF2B5EF4-FFF2-40B4-BE49-F238E27FC236}">
                <a16:creationId xmlns:a16="http://schemas.microsoft.com/office/drawing/2014/main" id="{F35193CC-A3BB-AAED-9601-2348AC6FC0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688" y="1357313"/>
            <a:ext cx="7559675" cy="335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投影片編號版面配置區 3">
            <a:extLst>
              <a:ext uri="{FF2B5EF4-FFF2-40B4-BE49-F238E27FC236}">
                <a16:creationId xmlns:a16="http://schemas.microsoft.com/office/drawing/2014/main" id="{AC1282BA-026F-CBCF-28F8-9490FD4F7E49}"/>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3B3B3209-AC57-4EF4-A064-B98B67AC1034}" type="slidenum">
              <a:rPr kumimoji="0" lang="zh-TW" altLang="en-US" sz="1600">
                <a:solidFill>
                  <a:srgbClr val="000000"/>
                </a:solidFill>
                <a:latin typeface="Arial" panose="020B0604020202020204" pitchFamily="34" charset="0"/>
              </a:rPr>
              <a:pPr algn="ctr" eaLnBrk="1" hangingPunct="1"/>
              <a:t>33</a:t>
            </a:fld>
            <a:endParaRPr kumimoji="0" lang="en-US" altLang="zh-TW" sz="1600">
              <a:solidFill>
                <a:srgbClr val="000000"/>
              </a:solidFill>
              <a:latin typeface="Arial" panose="020B0604020202020204" pitchFamily="34" charset="0"/>
            </a:endParaRPr>
          </a:p>
        </p:txBody>
      </p:sp>
      <p:sp>
        <p:nvSpPr>
          <p:cNvPr id="35843" name="Rectangle 2">
            <a:extLst>
              <a:ext uri="{FF2B5EF4-FFF2-40B4-BE49-F238E27FC236}">
                <a16:creationId xmlns:a16="http://schemas.microsoft.com/office/drawing/2014/main" id="{224DCE76-C84A-916A-B75D-A90F9B2DF73B}"/>
              </a:ext>
            </a:extLst>
          </p:cNvPr>
          <p:cNvSpPr>
            <a:spLocks noGrp="1" noChangeArrowheads="1"/>
          </p:cNvSpPr>
          <p:nvPr>
            <p:ph type="title" idx="4294967295"/>
          </p:nvPr>
        </p:nvSpPr>
        <p:spPr>
          <a:xfrm>
            <a:off x="1042988" y="260350"/>
            <a:ext cx="7772400" cy="846138"/>
          </a:xfrm>
        </p:spPr>
        <p:txBody>
          <a:bodyPr lIns="0" rIns="0"/>
          <a:lstStyle/>
          <a:p>
            <a:pPr eaLnBrk="1" hangingPunct="1"/>
            <a:r>
              <a:rPr lang="zh-TW" altLang="en-US" sz="4800">
                <a:solidFill>
                  <a:srgbClr val="990033"/>
                </a:solidFill>
                <a:ea typeface="標楷體" panose="03000509000000000000" pitchFamily="65" charset="-120"/>
              </a:rPr>
              <a:t>塗藥血管支架占率</a:t>
            </a:r>
            <a:endParaRPr lang="en-US" altLang="zh-TW" sz="3200">
              <a:solidFill>
                <a:srgbClr val="990033"/>
              </a:solidFill>
              <a:ea typeface="標楷體" panose="03000509000000000000" pitchFamily="65" charset="-120"/>
            </a:endParaRPr>
          </a:p>
        </p:txBody>
      </p:sp>
      <p:sp>
        <p:nvSpPr>
          <p:cNvPr id="35844" name="TextBox 3">
            <a:extLst>
              <a:ext uri="{FF2B5EF4-FFF2-40B4-BE49-F238E27FC236}">
                <a16:creationId xmlns:a16="http://schemas.microsoft.com/office/drawing/2014/main" id="{4DDC4E1D-68BA-33B4-FCAA-0FB8E8D67F78}"/>
              </a:ext>
            </a:extLst>
          </p:cNvPr>
          <p:cNvSpPr txBox="1">
            <a:spLocks noChangeArrowheads="1"/>
          </p:cNvSpPr>
          <p:nvPr/>
        </p:nvSpPr>
        <p:spPr bwMode="auto">
          <a:xfrm>
            <a:off x="428625" y="5143500"/>
            <a:ext cx="8459788"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just" eaLnBrk="1" hangingPunct="1">
              <a:lnSpc>
                <a:spcPct val="110000"/>
              </a:lnSpc>
            </a:pPr>
            <a:r>
              <a:rPr lang="zh-TW" altLang="en-US" sz="2000" b="1">
                <a:solidFill>
                  <a:srgbClr val="2D2DB9"/>
                </a:solidFill>
                <a:latin typeface="標楷體" panose="03000509000000000000" pitchFamily="65" charset="-120"/>
                <a:ea typeface="標楷體" panose="03000509000000000000" pitchFamily="65" charset="-120"/>
              </a:rPr>
              <a:t> 註：</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塗藥血管支架自</a:t>
            </a:r>
            <a:r>
              <a:rPr lang="en-US" altLang="zh-TW" sz="2000" b="1">
                <a:solidFill>
                  <a:srgbClr val="2D2DB9"/>
                </a:solidFill>
                <a:latin typeface="標楷體" panose="03000509000000000000" pitchFamily="65" charset="-120"/>
                <a:ea typeface="標楷體" panose="03000509000000000000" pitchFamily="65" charset="-120"/>
              </a:rPr>
              <a:t>95</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12</a:t>
            </a:r>
            <a:r>
              <a:rPr lang="zh-TW" altLang="en-US" sz="2000" b="1">
                <a:solidFill>
                  <a:srgbClr val="2D2DB9"/>
                </a:solidFill>
                <a:latin typeface="標楷體" panose="03000509000000000000" pitchFamily="65" charset="-120"/>
                <a:ea typeface="標楷體" panose="03000509000000000000" pitchFamily="65" charset="-120"/>
              </a:rPr>
              <a:t>月</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日部分給付。未納入部分給付前，塗藥血 </a:t>
            </a:r>
            <a:r>
              <a:rPr lang="en-US" altLang="zh-TW" sz="2000" b="1">
                <a:solidFill>
                  <a:srgbClr val="2D2DB9"/>
                </a:solidFill>
                <a:latin typeface="標楷體" panose="03000509000000000000" pitchFamily="65" charset="-120"/>
                <a:ea typeface="標楷體" panose="03000509000000000000" pitchFamily="65" charset="-120"/>
              </a:rPr>
              <a:t>	</a:t>
            </a:r>
            <a:r>
              <a:rPr lang="zh-TW" altLang="en-US" sz="2000" b="1">
                <a:solidFill>
                  <a:srgbClr val="2D2DB9"/>
                </a:solidFill>
                <a:latin typeface="標楷體" panose="03000509000000000000" pitchFamily="65" charset="-120"/>
                <a:ea typeface="標楷體" panose="03000509000000000000" pitchFamily="65" charset="-120"/>
              </a:rPr>
              <a:t>管支架自費量初步向廠商調查，約占總血管支架之</a:t>
            </a:r>
            <a:r>
              <a:rPr lang="en-US" altLang="zh-TW" sz="2000" b="1">
                <a:solidFill>
                  <a:srgbClr val="2D2DB9"/>
                </a:solidFill>
                <a:latin typeface="標楷體" panose="03000509000000000000" pitchFamily="65" charset="-120"/>
                <a:ea typeface="標楷體" panose="03000509000000000000" pitchFamily="65" charset="-120"/>
              </a:rPr>
              <a:t>30-40%</a:t>
            </a:r>
            <a:r>
              <a:rPr lang="zh-TW" altLang="en-US" sz="2000" b="1">
                <a:solidFill>
                  <a:srgbClr val="2D2DB9"/>
                </a:solidFill>
                <a:latin typeface="標楷體" panose="03000509000000000000" pitchFamily="65" charset="-120"/>
                <a:ea typeface="標楷體" panose="03000509000000000000" pitchFamily="65" charset="-120"/>
              </a:rPr>
              <a:t>。</a:t>
            </a:r>
            <a:endParaRPr lang="en-US" altLang="zh-TW" sz="2000" b="1">
              <a:solidFill>
                <a:srgbClr val="2D2DB9"/>
              </a:solidFill>
              <a:latin typeface="標楷體" panose="03000509000000000000" pitchFamily="65" charset="-120"/>
              <a:ea typeface="標楷體" panose="03000509000000000000" pitchFamily="65" charset="-120"/>
            </a:endParaRPr>
          </a:p>
          <a:p>
            <a:pPr algn="just" eaLnBrk="1" hangingPunct="1">
              <a:lnSpc>
                <a:spcPct val="110000"/>
              </a:lnSpc>
            </a:pPr>
            <a:r>
              <a:rPr lang="zh-TW" altLang="en-US" sz="2000" b="1">
                <a:solidFill>
                  <a:srgbClr val="2D2DB9"/>
                </a:solidFill>
                <a:latin typeface="標楷體" panose="03000509000000000000" pitchFamily="65" charset="-120"/>
                <a:ea typeface="標楷體" panose="03000509000000000000" pitchFamily="65" charset="-120"/>
              </a:rPr>
              <a:t>　　 </a:t>
            </a:r>
            <a:r>
              <a:rPr lang="en-US" altLang="zh-TW" sz="2000" b="1">
                <a:solidFill>
                  <a:srgbClr val="2D2DB9"/>
                </a:solidFill>
                <a:latin typeface="標楷體" panose="03000509000000000000" pitchFamily="65" charset="-120"/>
                <a:ea typeface="標楷體" panose="03000509000000000000" pitchFamily="65" charset="-120"/>
              </a:rPr>
              <a:t>2.</a:t>
            </a:r>
            <a:r>
              <a:rPr lang="zh-TW" altLang="en-US" sz="2000" b="1">
                <a:solidFill>
                  <a:srgbClr val="2D2DB9"/>
                </a:solidFill>
                <a:latin typeface="標楷體" panose="03000509000000000000" pitchFamily="65" charset="-120"/>
                <a:ea typeface="標楷體" panose="03000509000000000000" pitchFamily="65" charset="-120"/>
              </a:rPr>
              <a:t>塗藥血管支架納入部分給付後，塗藥血管支架約占</a:t>
            </a:r>
            <a:r>
              <a:rPr lang="en-US" altLang="zh-TW" sz="2000" b="1">
                <a:solidFill>
                  <a:srgbClr val="2D2DB9"/>
                </a:solidFill>
                <a:latin typeface="標楷體" panose="03000509000000000000" pitchFamily="65" charset="-120"/>
                <a:ea typeface="標楷體" panose="03000509000000000000" pitchFamily="65" charset="-120"/>
              </a:rPr>
              <a:t>36-37%</a:t>
            </a:r>
            <a:r>
              <a:rPr lang="zh-TW" altLang="en-US" sz="2000" b="1">
                <a:solidFill>
                  <a:srgbClr val="2D2DB9"/>
                </a:solidFill>
                <a:latin typeface="標楷體" panose="03000509000000000000" pitchFamily="65" charset="-120"/>
                <a:ea typeface="標楷體" panose="03000509000000000000" pitchFamily="65" charset="-120"/>
              </a:rPr>
              <a:t>，呈現穩 </a:t>
            </a:r>
            <a:r>
              <a:rPr lang="en-US" altLang="zh-TW" sz="2000" b="1">
                <a:solidFill>
                  <a:srgbClr val="2D2DB9"/>
                </a:solidFill>
                <a:latin typeface="標楷體" panose="03000509000000000000" pitchFamily="65" charset="-120"/>
                <a:ea typeface="標楷體" panose="03000509000000000000" pitchFamily="65" charset="-120"/>
              </a:rPr>
              <a:t>	</a:t>
            </a:r>
            <a:r>
              <a:rPr lang="zh-TW" altLang="en-US" sz="2000" b="1">
                <a:solidFill>
                  <a:srgbClr val="2D2DB9"/>
                </a:solidFill>
                <a:latin typeface="標楷體" panose="03000509000000000000" pitchFamily="65" charset="-120"/>
                <a:ea typeface="標楷體" panose="03000509000000000000" pitchFamily="65" charset="-120"/>
              </a:rPr>
              <a:t>定，且與原未實施部分給付之自費市場比率相當。</a:t>
            </a:r>
          </a:p>
        </p:txBody>
      </p:sp>
      <p:pic>
        <p:nvPicPr>
          <p:cNvPr id="35845" name="Picture 9">
            <a:extLst>
              <a:ext uri="{FF2B5EF4-FFF2-40B4-BE49-F238E27FC236}">
                <a16:creationId xmlns:a16="http://schemas.microsoft.com/office/drawing/2014/main" id="{4B6E9EA3-9450-5372-33C9-DA592C8DB3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 y="1214438"/>
            <a:ext cx="8208963" cy="396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投影片編號版面配置區 3">
            <a:extLst>
              <a:ext uri="{FF2B5EF4-FFF2-40B4-BE49-F238E27FC236}">
                <a16:creationId xmlns:a16="http://schemas.microsoft.com/office/drawing/2014/main" id="{46A91845-12B8-D52E-1761-D9A45FA7F6F2}"/>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4AF0399E-1153-4CFA-8650-D201E2EE8B85}" type="slidenum">
              <a:rPr kumimoji="0" lang="zh-TW" altLang="en-US" sz="1600">
                <a:solidFill>
                  <a:srgbClr val="000000"/>
                </a:solidFill>
                <a:latin typeface="Arial" panose="020B0604020202020204" pitchFamily="34" charset="0"/>
              </a:rPr>
              <a:pPr algn="ctr" eaLnBrk="1" hangingPunct="1"/>
              <a:t>34</a:t>
            </a:fld>
            <a:endParaRPr kumimoji="0" lang="en-US" altLang="zh-TW" sz="1600">
              <a:solidFill>
                <a:srgbClr val="000000"/>
              </a:solidFill>
              <a:latin typeface="Arial" panose="020B0604020202020204" pitchFamily="34" charset="0"/>
            </a:endParaRPr>
          </a:p>
        </p:txBody>
      </p:sp>
      <p:sp>
        <p:nvSpPr>
          <p:cNvPr id="36867" name="Rectangle 2">
            <a:extLst>
              <a:ext uri="{FF2B5EF4-FFF2-40B4-BE49-F238E27FC236}">
                <a16:creationId xmlns:a16="http://schemas.microsoft.com/office/drawing/2014/main" id="{9C6A9E22-7F21-C8FF-6987-207A34A4F399}"/>
              </a:ext>
            </a:extLst>
          </p:cNvPr>
          <p:cNvSpPr>
            <a:spLocks noGrp="1" noChangeArrowheads="1"/>
          </p:cNvSpPr>
          <p:nvPr>
            <p:ph type="title" idx="4294967295"/>
          </p:nvPr>
        </p:nvSpPr>
        <p:spPr>
          <a:xfrm>
            <a:off x="684213" y="260350"/>
            <a:ext cx="7772400" cy="846138"/>
          </a:xfrm>
        </p:spPr>
        <p:txBody>
          <a:bodyPr lIns="0" rIns="0"/>
          <a:lstStyle/>
          <a:p>
            <a:pPr eaLnBrk="1" hangingPunct="1"/>
            <a:r>
              <a:rPr lang="zh-TW" altLang="en-US" sz="4800">
                <a:solidFill>
                  <a:srgbClr val="990033"/>
                </a:solidFill>
                <a:ea typeface="標楷體" panose="03000509000000000000" pitchFamily="65" charset="-120"/>
              </a:rPr>
              <a:t>特殊功能人工水晶體占率</a:t>
            </a:r>
            <a:endParaRPr lang="en-US" altLang="zh-TW" sz="3200">
              <a:solidFill>
                <a:srgbClr val="990033"/>
              </a:solidFill>
              <a:ea typeface="標楷體" panose="03000509000000000000" pitchFamily="65" charset="-120"/>
            </a:endParaRPr>
          </a:p>
        </p:txBody>
      </p:sp>
      <p:sp>
        <p:nvSpPr>
          <p:cNvPr id="36868" name="TextBox 3">
            <a:extLst>
              <a:ext uri="{FF2B5EF4-FFF2-40B4-BE49-F238E27FC236}">
                <a16:creationId xmlns:a16="http://schemas.microsoft.com/office/drawing/2014/main" id="{0D02C3C9-4EF8-1CDC-F940-B212AC90ECE5}"/>
              </a:ext>
            </a:extLst>
          </p:cNvPr>
          <p:cNvSpPr txBox="1">
            <a:spLocks noChangeArrowheads="1"/>
          </p:cNvSpPr>
          <p:nvPr/>
        </p:nvSpPr>
        <p:spPr bwMode="auto">
          <a:xfrm>
            <a:off x="1714500" y="5857875"/>
            <a:ext cx="657225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100" b="1">
                <a:solidFill>
                  <a:srgbClr val="0000CC"/>
                </a:solidFill>
                <a:latin typeface="標楷體" panose="03000509000000000000" pitchFamily="65" charset="-120"/>
                <a:ea typeface="標楷體" panose="03000509000000000000" pitchFamily="65" charset="-120"/>
              </a:rPr>
              <a:t>註：特殊功能人工水晶體自</a:t>
            </a:r>
            <a:r>
              <a:rPr lang="en-US" altLang="zh-TW" sz="2100" b="1">
                <a:solidFill>
                  <a:srgbClr val="0000CC"/>
                </a:solidFill>
                <a:latin typeface="標楷體" panose="03000509000000000000" pitchFamily="65" charset="-120"/>
                <a:ea typeface="標楷體" panose="03000509000000000000" pitchFamily="65" charset="-120"/>
              </a:rPr>
              <a:t>96</a:t>
            </a:r>
            <a:r>
              <a:rPr lang="zh-TW" altLang="en-US" sz="2100" b="1">
                <a:solidFill>
                  <a:srgbClr val="0000CC"/>
                </a:solidFill>
                <a:latin typeface="標楷體" panose="03000509000000000000" pitchFamily="65" charset="-120"/>
                <a:ea typeface="標楷體" panose="03000509000000000000" pitchFamily="65" charset="-120"/>
              </a:rPr>
              <a:t>年</a:t>
            </a:r>
            <a:r>
              <a:rPr lang="en-US" altLang="zh-TW" sz="2100" b="1">
                <a:solidFill>
                  <a:srgbClr val="0000CC"/>
                </a:solidFill>
                <a:latin typeface="標楷體" panose="03000509000000000000" pitchFamily="65" charset="-120"/>
                <a:ea typeface="標楷體" panose="03000509000000000000" pitchFamily="65" charset="-120"/>
              </a:rPr>
              <a:t>10</a:t>
            </a:r>
            <a:r>
              <a:rPr lang="zh-TW" altLang="en-US" sz="2100" b="1">
                <a:solidFill>
                  <a:srgbClr val="0000CC"/>
                </a:solidFill>
                <a:latin typeface="標楷體" panose="03000509000000000000" pitchFamily="65" charset="-120"/>
                <a:ea typeface="標楷體" panose="03000509000000000000" pitchFamily="65" charset="-120"/>
              </a:rPr>
              <a:t>月</a:t>
            </a:r>
            <a:r>
              <a:rPr lang="en-US" altLang="zh-TW" sz="2100" b="1">
                <a:solidFill>
                  <a:srgbClr val="0000CC"/>
                </a:solidFill>
                <a:latin typeface="標楷體" panose="03000509000000000000" pitchFamily="65" charset="-120"/>
                <a:ea typeface="標楷體" panose="03000509000000000000" pitchFamily="65" charset="-120"/>
              </a:rPr>
              <a:t>1</a:t>
            </a:r>
            <a:r>
              <a:rPr lang="zh-TW" altLang="en-US" sz="2100" b="1">
                <a:solidFill>
                  <a:srgbClr val="0000CC"/>
                </a:solidFill>
                <a:latin typeface="標楷體" panose="03000509000000000000" pitchFamily="65" charset="-120"/>
                <a:ea typeface="標楷體" panose="03000509000000000000" pitchFamily="65" charset="-120"/>
              </a:rPr>
              <a:t>日部分給付。</a:t>
            </a:r>
          </a:p>
        </p:txBody>
      </p:sp>
      <p:pic>
        <p:nvPicPr>
          <p:cNvPr id="36869" name="Picture 11">
            <a:extLst>
              <a:ext uri="{FF2B5EF4-FFF2-40B4-BE49-F238E27FC236}">
                <a16:creationId xmlns:a16="http://schemas.microsoft.com/office/drawing/2014/main" id="{5AF8C5C8-F9DE-CD9A-7653-00EE24EF54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688" y="1285875"/>
            <a:ext cx="7704137" cy="435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投影片編號版面配置區 3">
            <a:extLst>
              <a:ext uri="{FF2B5EF4-FFF2-40B4-BE49-F238E27FC236}">
                <a16:creationId xmlns:a16="http://schemas.microsoft.com/office/drawing/2014/main" id="{35E5697F-7887-C3D0-0633-29BD9EFE47EE}"/>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D4598964-12DA-43C8-956B-3E186E9563F0}" type="slidenum">
              <a:rPr kumimoji="0" lang="zh-TW" altLang="en-US" sz="1600">
                <a:solidFill>
                  <a:srgbClr val="000000"/>
                </a:solidFill>
                <a:latin typeface="Arial" panose="020B0604020202020204" pitchFamily="34" charset="0"/>
              </a:rPr>
              <a:pPr algn="ctr" eaLnBrk="1" hangingPunct="1"/>
              <a:t>35</a:t>
            </a:fld>
            <a:endParaRPr kumimoji="0" lang="en-US" altLang="zh-TW" sz="1600">
              <a:solidFill>
                <a:srgbClr val="000000"/>
              </a:solidFill>
              <a:latin typeface="Arial" panose="020B0604020202020204" pitchFamily="34" charset="0"/>
            </a:endParaRPr>
          </a:p>
        </p:txBody>
      </p:sp>
      <p:sp>
        <p:nvSpPr>
          <p:cNvPr id="37891" name="Rectangle 2">
            <a:extLst>
              <a:ext uri="{FF2B5EF4-FFF2-40B4-BE49-F238E27FC236}">
                <a16:creationId xmlns:a16="http://schemas.microsoft.com/office/drawing/2014/main" id="{D6D88329-59EA-E195-9F5B-5EFB69135194}"/>
              </a:ext>
            </a:extLst>
          </p:cNvPr>
          <p:cNvSpPr>
            <a:spLocks noGrp="1" noChangeArrowheads="1"/>
          </p:cNvSpPr>
          <p:nvPr>
            <p:ph type="title" idx="4294967295"/>
          </p:nvPr>
        </p:nvSpPr>
        <p:spPr>
          <a:xfrm>
            <a:off x="1042988" y="692150"/>
            <a:ext cx="7772400" cy="649288"/>
          </a:xfrm>
        </p:spPr>
        <p:txBody>
          <a:bodyPr lIns="0" rIns="0"/>
          <a:lstStyle/>
          <a:p>
            <a:pPr eaLnBrk="1" hangingPunct="1"/>
            <a:r>
              <a:rPr lang="zh-TW" altLang="en-US" sz="3600">
                <a:solidFill>
                  <a:srgbClr val="990033"/>
                </a:solidFill>
                <a:latin typeface="標楷體" panose="03000509000000000000" pitchFamily="65" charset="-120"/>
                <a:ea typeface="標楷體" panose="03000509000000000000" pitchFamily="65" charset="-120"/>
              </a:rPr>
              <a:t>陶瓷髖關節</a:t>
            </a:r>
            <a:r>
              <a:rPr lang="en-US" altLang="zh-TW" sz="3600">
                <a:solidFill>
                  <a:srgbClr val="990033"/>
                </a:solidFill>
                <a:latin typeface="標楷體" panose="03000509000000000000" pitchFamily="65" charset="-120"/>
                <a:ea typeface="標楷體" panose="03000509000000000000" pitchFamily="65" charset="-120"/>
              </a:rPr>
              <a:t>&amp;</a:t>
            </a:r>
            <a:r>
              <a:rPr lang="zh-TW" altLang="en-US" sz="3600">
                <a:solidFill>
                  <a:srgbClr val="990033"/>
                </a:solidFill>
                <a:latin typeface="標楷體" panose="03000509000000000000" pitchFamily="65" charset="-120"/>
                <a:ea typeface="標楷體" panose="03000509000000000000" pitchFamily="65" charset="-120"/>
              </a:rPr>
              <a:t>金屬對金屬髖關節之占率</a:t>
            </a:r>
            <a:br>
              <a:rPr lang="zh-TW" altLang="en-US" sz="3600">
                <a:solidFill>
                  <a:srgbClr val="0000CC"/>
                </a:solidFill>
                <a:latin typeface="標楷體" panose="03000509000000000000" pitchFamily="65" charset="-120"/>
                <a:ea typeface="標楷體" panose="03000509000000000000" pitchFamily="65" charset="-120"/>
              </a:rPr>
            </a:br>
            <a:endParaRPr lang="en-US" altLang="zh-TW" sz="3600">
              <a:solidFill>
                <a:srgbClr val="990033"/>
              </a:solidFill>
              <a:ea typeface="標楷體" panose="03000509000000000000" pitchFamily="65" charset="-120"/>
            </a:endParaRPr>
          </a:p>
        </p:txBody>
      </p:sp>
      <p:pic>
        <p:nvPicPr>
          <p:cNvPr id="37892" name="Picture 8">
            <a:extLst>
              <a:ext uri="{FF2B5EF4-FFF2-40B4-BE49-F238E27FC236}">
                <a16:creationId xmlns:a16="http://schemas.microsoft.com/office/drawing/2014/main" id="{517FF72F-2CFF-410B-2208-E6E6A3C397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125" y="1285875"/>
            <a:ext cx="7777163"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矩形 5">
            <a:extLst>
              <a:ext uri="{FF2B5EF4-FFF2-40B4-BE49-F238E27FC236}">
                <a16:creationId xmlns:a16="http://schemas.microsoft.com/office/drawing/2014/main" id="{2933518A-C0C4-5068-4B18-D9AA6BC0AC57}"/>
              </a:ext>
            </a:extLst>
          </p:cNvPr>
          <p:cNvSpPr>
            <a:spLocks noChangeArrowheads="1"/>
          </p:cNvSpPr>
          <p:nvPr/>
        </p:nvSpPr>
        <p:spPr bwMode="auto">
          <a:xfrm>
            <a:off x="785813" y="5072063"/>
            <a:ext cx="7993062" cy="152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rIns="0">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just" eaLnBrk="1" hangingPunct="1">
              <a:lnSpc>
                <a:spcPct val="110000"/>
              </a:lnSpc>
              <a:spcBef>
                <a:spcPct val="10000"/>
              </a:spcBef>
            </a:pPr>
            <a:r>
              <a:rPr lang="zh-TW" altLang="en-US" sz="2000" b="1">
                <a:solidFill>
                  <a:srgbClr val="2D2DB9"/>
                </a:solidFill>
                <a:latin typeface="標楷體" panose="03000509000000000000" pitchFamily="65" charset="-120"/>
                <a:ea typeface="標楷體" panose="03000509000000000000" pitchFamily="65" charset="-120"/>
              </a:rPr>
              <a:t>註：</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陶瓷人工髖關節自</a:t>
            </a:r>
            <a:r>
              <a:rPr lang="en-US" altLang="zh-TW" sz="2000" b="1">
                <a:solidFill>
                  <a:srgbClr val="2D2DB9"/>
                </a:solidFill>
                <a:latin typeface="標楷體" panose="03000509000000000000" pitchFamily="65" charset="-120"/>
                <a:ea typeface="標楷體" panose="03000509000000000000" pitchFamily="65" charset="-120"/>
              </a:rPr>
              <a:t>96</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月</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日部分給付，金屬對金屬介面人工</a:t>
            </a:r>
          </a:p>
          <a:p>
            <a:pPr algn="just" eaLnBrk="1" hangingPunct="1">
              <a:lnSpc>
                <a:spcPct val="110000"/>
              </a:lnSpc>
              <a:spcBef>
                <a:spcPct val="10000"/>
              </a:spcBef>
            </a:pPr>
            <a:r>
              <a:rPr lang="zh-TW" altLang="en-US" sz="2000" b="1">
                <a:solidFill>
                  <a:srgbClr val="2D2DB9"/>
                </a:solidFill>
                <a:latin typeface="標楷體" panose="03000509000000000000" pitchFamily="65" charset="-120"/>
                <a:ea typeface="標楷體" panose="03000509000000000000" pitchFamily="65" charset="-120"/>
              </a:rPr>
              <a:t>      髖關節自</a:t>
            </a:r>
            <a:r>
              <a:rPr lang="en-US" altLang="zh-TW" sz="2000" b="1">
                <a:solidFill>
                  <a:srgbClr val="2D2DB9"/>
                </a:solidFill>
                <a:latin typeface="標楷體" panose="03000509000000000000" pitchFamily="65" charset="-120"/>
                <a:ea typeface="標楷體" panose="03000509000000000000" pitchFamily="65" charset="-120"/>
              </a:rPr>
              <a:t>97</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5</a:t>
            </a:r>
            <a:r>
              <a:rPr lang="zh-TW" altLang="en-US" sz="2000" b="1">
                <a:solidFill>
                  <a:srgbClr val="2D2DB9"/>
                </a:solidFill>
                <a:latin typeface="標楷體" panose="03000509000000000000" pitchFamily="65" charset="-120"/>
                <a:ea typeface="標楷體" panose="03000509000000000000" pitchFamily="65" charset="-120"/>
              </a:rPr>
              <a:t>月</a:t>
            </a:r>
            <a:r>
              <a:rPr lang="en-US" altLang="zh-TW" sz="2000" b="1">
                <a:solidFill>
                  <a:srgbClr val="2D2DB9"/>
                </a:solidFill>
                <a:latin typeface="標楷體" panose="03000509000000000000" pitchFamily="65" charset="-120"/>
                <a:ea typeface="標楷體" panose="03000509000000000000" pitchFamily="65" charset="-120"/>
              </a:rPr>
              <a:t>1</a:t>
            </a:r>
            <a:r>
              <a:rPr lang="zh-TW" altLang="en-US" sz="2000" b="1">
                <a:solidFill>
                  <a:srgbClr val="2D2DB9"/>
                </a:solidFill>
                <a:latin typeface="標楷體" panose="03000509000000000000" pitchFamily="65" charset="-120"/>
                <a:ea typeface="標楷體" panose="03000509000000000000" pitchFamily="65" charset="-120"/>
              </a:rPr>
              <a:t>日部分給付。</a:t>
            </a:r>
          </a:p>
          <a:p>
            <a:pPr algn="just" eaLnBrk="1" hangingPunct="1">
              <a:lnSpc>
                <a:spcPct val="110000"/>
              </a:lnSpc>
              <a:spcBef>
                <a:spcPct val="10000"/>
              </a:spcBef>
            </a:pPr>
            <a:r>
              <a:rPr lang="en-US" altLang="zh-TW" sz="2000" b="1">
                <a:solidFill>
                  <a:srgbClr val="2D2DB9"/>
                </a:solidFill>
                <a:latin typeface="標楷體" panose="03000509000000000000" pitchFamily="65" charset="-120"/>
                <a:ea typeface="標楷體" panose="03000509000000000000" pitchFamily="65" charset="-120"/>
              </a:rPr>
              <a:t>    2.</a:t>
            </a:r>
            <a:r>
              <a:rPr lang="zh-TW" altLang="en-US" sz="2000" b="1">
                <a:solidFill>
                  <a:srgbClr val="2D2DB9"/>
                </a:solidFill>
                <a:latin typeface="標楷體" panose="03000509000000000000" pitchFamily="65" charset="-120"/>
                <a:ea typeface="標楷體" panose="03000509000000000000" pitchFamily="65" charset="-120"/>
              </a:rPr>
              <a:t>陶瓷人工髖關節</a:t>
            </a:r>
            <a:r>
              <a:rPr lang="en-US" altLang="zh-TW" sz="2000" b="1">
                <a:solidFill>
                  <a:srgbClr val="2D2DB9"/>
                </a:solidFill>
                <a:latin typeface="標楷體" panose="03000509000000000000" pitchFamily="65" charset="-120"/>
                <a:ea typeface="標楷體" panose="03000509000000000000" pitchFamily="65" charset="-120"/>
              </a:rPr>
              <a:t>97</a:t>
            </a:r>
            <a:r>
              <a:rPr lang="zh-TW" altLang="en-US" sz="2000" b="1">
                <a:solidFill>
                  <a:srgbClr val="2D2DB9"/>
                </a:solidFill>
                <a:latin typeface="標楷體" panose="03000509000000000000" pitchFamily="65" charset="-120"/>
                <a:ea typeface="標楷體" panose="03000509000000000000" pitchFamily="65" charset="-120"/>
              </a:rPr>
              <a:t>年占率</a:t>
            </a:r>
            <a:r>
              <a:rPr lang="en-US" altLang="zh-TW" sz="2000" b="1">
                <a:solidFill>
                  <a:srgbClr val="2D2DB9"/>
                </a:solidFill>
                <a:latin typeface="標楷體" panose="03000509000000000000" pitchFamily="65" charset="-120"/>
                <a:ea typeface="標楷體" panose="03000509000000000000" pitchFamily="65" charset="-120"/>
              </a:rPr>
              <a:t>7.87%</a:t>
            </a:r>
            <a:r>
              <a:rPr lang="zh-TW" altLang="en-US" sz="2000" b="1">
                <a:solidFill>
                  <a:srgbClr val="2D2DB9"/>
                </a:solidFill>
                <a:latin typeface="標楷體" panose="03000509000000000000" pitchFamily="65" charset="-120"/>
                <a:ea typeface="標楷體" panose="03000509000000000000" pitchFamily="65" charset="-120"/>
              </a:rPr>
              <a:t>，</a:t>
            </a:r>
            <a:r>
              <a:rPr lang="en-US" altLang="zh-TW" sz="2000" b="1">
                <a:solidFill>
                  <a:srgbClr val="2D2DB9"/>
                </a:solidFill>
                <a:latin typeface="標楷體" panose="03000509000000000000" pitchFamily="65" charset="-120"/>
                <a:ea typeface="標楷體" panose="03000509000000000000" pitchFamily="65" charset="-120"/>
              </a:rPr>
              <a:t>98</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7.70%</a:t>
            </a:r>
            <a:r>
              <a:rPr lang="zh-TW" altLang="en-US" sz="2000" b="1">
                <a:solidFill>
                  <a:srgbClr val="2D2DB9"/>
                </a:solidFill>
                <a:latin typeface="標楷體" panose="03000509000000000000" pitchFamily="65" charset="-120"/>
                <a:ea typeface="標楷體" panose="03000509000000000000" pitchFamily="65" charset="-120"/>
              </a:rPr>
              <a:t>；金屬對金屬介面</a:t>
            </a:r>
          </a:p>
          <a:p>
            <a:pPr algn="just" eaLnBrk="1" hangingPunct="1">
              <a:lnSpc>
                <a:spcPct val="110000"/>
              </a:lnSpc>
              <a:spcBef>
                <a:spcPct val="10000"/>
              </a:spcBef>
            </a:pPr>
            <a:r>
              <a:rPr lang="zh-TW" altLang="en-US" sz="2000" b="1">
                <a:solidFill>
                  <a:srgbClr val="2D2DB9"/>
                </a:solidFill>
                <a:latin typeface="標楷體" panose="03000509000000000000" pitchFamily="65" charset="-120"/>
                <a:ea typeface="標楷體" panose="03000509000000000000" pitchFamily="65" charset="-120"/>
              </a:rPr>
              <a:t>      人工髖關節</a:t>
            </a:r>
            <a:r>
              <a:rPr lang="en-US" altLang="zh-TW" sz="2000" b="1">
                <a:solidFill>
                  <a:srgbClr val="2D2DB9"/>
                </a:solidFill>
                <a:latin typeface="標楷體" panose="03000509000000000000" pitchFamily="65" charset="-120"/>
                <a:ea typeface="標楷體" panose="03000509000000000000" pitchFamily="65" charset="-120"/>
              </a:rPr>
              <a:t>97</a:t>
            </a:r>
            <a:r>
              <a:rPr lang="zh-TW" altLang="en-US" sz="2000" b="1">
                <a:solidFill>
                  <a:srgbClr val="2D2DB9"/>
                </a:solidFill>
                <a:latin typeface="標楷體" panose="03000509000000000000" pitchFamily="65" charset="-120"/>
                <a:ea typeface="標楷體" panose="03000509000000000000" pitchFamily="65" charset="-120"/>
              </a:rPr>
              <a:t>年占率</a:t>
            </a:r>
            <a:r>
              <a:rPr lang="en-US" altLang="zh-TW" sz="2000" b="1">
                <a:solidFill>
                  <a:srgbClr val="2D2DB9"/>
                </a:solidFill>
                <a:latin typeface="標楷體" panose="03000509000000000000" pitchFamily="65" charset="-120"/>
                <a:ea typeface="標楷體" panose="03000509000000000000" pitchFamily="65" charset="-120"/>
              </a:rPr>
              <a:t>4.39%</a:t>
            </a:r>
            <a:r>
              <a:rPr lang="zh-TW" altLang="en-US" sz="2000" b="1">
                <a:solidFill>
                  <a:srgbClr val="2D2DB9"/>
                </a:solidFill>
                <a:latin typeface="標楷體" panose="03000509000000000000" pitchFamily="65" charset="-120"/>
                <a:ea typeface="標楷體" panose="03000509000000000000" pitchFamily="65" charset="-120"/>
              </a:rPr>
              <a:t>，</a:t>
            </a:r>
            <a:r>
              <a:rPr lang="en-US" altLang="zh-TW" sz="2000" b="1">
                <a:solidFill>
                  <a:srgbClr val="2D2DB9"/>
                </a:solidFill>
                <a:latin typeface="標楷體" panose="03000509000000000000" pitchFamily="65" charset="-120"/>
                <a:ea typeface="標楷體" panose="03000509000000000000" pitchFamily="65" charset="-120"/>
              </a:rPr>
              <a:t>98</a:t>
            </a:r>
            <a:r>
              <a:rPr lang="zh-TW" altLang="en-US" sz="2000" b="1">
                <a:solidFill>
                  <a:srgbClr val="2D2DB9"/>
                </a:solidFill>
                <a:latin typeface="標楷體" panose="03000509000000000000" pitchFamily="65" charset="-120"/>
                <a:ea typeface="標楷體" panose="03000509000000000000" pitchFamily="65" charset="-120"/>
              </a:rPr>
              <a:t>年</a:t>
            </a:r>
            <a:r>
              <a:rPr lang="en-US" altLang="zh-TW" sz="2000" b="1">
                <a:solidFill>
                  <a:srgbClr val="2D2DB9"/>
                </a:solidFill>
                <a:latin typeface="標楷體" panose="03000509000000000000" pitchFamily="65" charset="-120"/>
                <a:ea typeface="標楷體" panose="03000509000000000000" pitchFamily="65" charset="-120"/>
              </a:rPr>
              <a:t>7.90%</a:t>
            </a:r>
            <a:r>
              <a:rPr lang="zh-TW" altLang="en-US" sz="2000" b="1">
                <a:solidFill>
                  <a:srgbClr val="2D2DB9"/>
                </a:solidFill>
                <a:latin typeface="標楷體" panose="03000509000000000000" pitchFamily="65" charset="-120"/>
                <a:ea typeface="標楷體" panose="03000509000000000000" pitchFamily="65" charset="-120"/>
              </a:rPr>
              <a:t>。</a:t>
            </a:r>
            <a:endParaRPr lang="en-US" altLang="zh-TW" sz="2000" b="1">
              <a:solidFill>
                <a:srgbClr val="2D2DB9"/>
              </a:solidFill>
              <a:latin typeface="標楷體" panose="03000509000000000000" pitchFamily="65" charset="-120"/>
              <a:ea typeface="標楷體" panose="03000509000000000000" pitchFamily="65" charset="-12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投影片編號版面配置區 3">
            <a:extLst>
              <a:ext uri="{FF2B5EF4-FFF2-40B4-BE49-F238E27FC236}">
                <a16:creationId xmlns:a16="http://schemas.microsoft.com/office/drawing/2014/main" id="{D5260F3B-A150-BE76-B723-9F57A479F383}"/>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91B352CF-CE12-4E09-B5E2-7811406604FB}" type="slidenum">
              <a:rPr kumimoji="0" lang="zh-TW" altLang="en-US" sz="1600">
                <a:solidFill>
                  <a:srgbClr val="000000"/>
                </a:solidFill>
                <a:latin typeface="Arial" panose="020B0604020202020204" pitchFamily="34" charset="0"/>
              </a:rPr>
              <a:pPr algn="ctr" eaLnBrk="1" hangingPunct="1"/>
              <a:t>36</a:t>
            </a:fld>
            <a:endParaRPr kumimoji="0" lang="en-US" altLang="zh-TW" sz="1600">
              <a:solidFill>
                <a:srgbClr val="000000"/>
              </a:solidFill>
              <a:latin typeface="Arial" panose="020B0604020202020204" pitchFamily="34" charset="0"/>
            </a:endParaRPr>
          </a:p>
        </p:txBody>
      </p:sp>
      <p:sp>
        <p:nvSpPr>
          <p:cNvPr id="38915" name="Rectangle 6">
            <a:extLst>
              <a:ext uri="{FF2B5EF4-FFF2-40B4-BE49-F238E27FC236}">
                <a16:creationId xmlns:a16="http://schemas.microsoft.com/office/drawing/2014/main" id="{D9A12C29-F2FC-FAA2-D6C3-3D02B4F8A480}"/>
              </a:ext>
            </a:extLst>
          </p:cNvPr>
          <p:cNvSpPr>
            <a:spLocks noGrp="1" noChangeArrowheads="1"/>
          </p:cNvSpPr>
          <p:nvPr>
            <p:ph type="title" idx="4294967295"/>
          </p:nvPr>
        </p:nvSpPr>
        <p:spPr>
          <a:xfrm>
            <a:off x="2268538" y="188913"/>
            <a:ext cx="4464050" cy="719137"/>
          </a:xfrm>
        </p:spPr>
        <p:txBody>
          <a:bodyPr lIns="0" rIns="0"/>
          <a:lstStyle/>
          <a:p>
            <a:pPr eaLnBrk="1" hangingPunct="1"/>
            <a:r>
              <a:rPr lang="zh-TW" altLang="en-US" sz="4800">
                <a:solidFill>
                  <a:srgbClr val="990033"/>
                </a:solidFill>
                <a:ea typeface="標楷體" panose="03000509000000000000" pitchFamily="65" charset="-120"/>
              </a:rPr>
              <a:t>資訊公開成效</a:t>
            </a:r>
          </a:p>
        </p:txBody>
      </p:sp>
      <p:sp>
        <p:nvSpPr>
          <p:cNvPr id="38916" name="Rectangle 7">
            <a:extLst>
              <a:ext uri="{FF2B5EF4-FFF2-40B4-BE49-F238E27FC236}">
                <a16:creationId xmlns:a16="http://schemas.microsoft.com/office/drawing/2014/main" id="{B9D95FB4-4479-2DFC-BCE6-125E7AE8A5E3}"/>
              </a:ext>
            </a:extLst>
          </p:cNvPr>
          <p:cNvSpPr>
            <a:spLocks noGrp="1" noChangeArrowheads="1"/>
          </p:cNvSpPr>
          <p:nvPr>
            <p:ph type="body" idx="4294967295"/>
          </p:nvPr>
        </p:nvSpPr>
        <p:spPr>
          <a:xfrm>
            <a:off x="1001713" y="1484313"/>
            <a:ext cx="7443787" cy="4341812"/>
          </a:xfrm>
        </p:spPr>
        <p:txBody>
          <a:bodyPr/>
          <a:lstStyle/>
          <a:p>
            <a:pPr algn="just" eaLnBrk="1" hangingPunct="1">
              <a:lnSpc>
                <a:spcPct val="130000"/>
              </a:lnSpc>
              <a:spcBef>
                <a:spcPct val="30000"/>
              </a:spcBef>
              <a:spcAft>
                <a:spcPct val="30000"/>
              </a:spcAft>
            </a:pPr>
            <a:r>
              <a:rPr lang="zh-TW" altLang="en-US" b="1">
                <a:solidFill>
                  <a:srgbClr val="2D2DB9"/>
                </a:solidFill>
                <a:latin typeface="標楷體" panose="03000509000000000000" pitchFamily="65" charset="-120"/>
                <a:ea typeface="標楷體" panose="03000509000000000000" pitchFamily="65" charset="-120"/>
              </a:rPr>
              <a:t>塗藥血管支架：民眾自付金額平均調降約</a:t>
            </a:r>
            <a:r>
              <a:rPr lang="en-US" altLang="zh-TW" b="1">
                <a:solidFill>
                  <a:srgbClr val="2D2DB9"/>
                </a:solidFill>
                <a:latin typeface="標楷體" panose="03000509000000000000" pitchFamily="65" charset="-120"/>
                <a:ea typeface="標楷體" panose="03000509000000000000" pitchFamily="65" charset="-120"/>
              </a:rPr>
              <a:t>10%</a:t>
            </a:r>
            <a:r>
              <a:rPr lang="zh-TW" altLang="en-US" b="1">
                <a:solidFill>
                  <a:srgbClr val="2D2DB9"/>
                </a:solidFill>
                <a:latin typeface="標楷體" panose="03000509000000000000" pitchFamily="65" charset="-120"/>
                <a:ea typeface="標楷體" panose="03000509000000000000" pitchFamily="65" charset="-120"/>
              </a:rPr>
              <a:t>。</a:t>
            </a:r>
            <a:endParaRPr lang="en-US" altLang="zh-TW" b="1">
              <a:solidFill>
                <a:srgbClr val="2D2DB9"/>
              </a:solidFill>
              <a:latin typeface="標楷體" panose="03000509000000000000" pitchFamily="65" charset="-120"/>
              <a:ea typeface="標楷體" panose="03000509000000000000" pitchFamily="65" charset="-120"/>
            </a:endParaRPr>
          </a:p>
          <a:p>
            <a:pPr algn="just" eaLnBrk="1" hangingPunct="1">
              <a:lnSpc>
                <a:spcPct val="130000"/>
              </a:lnSpc>
              <a:spcBef>
                <a:spcPct val="30000"/>
              </a:spcBef>
              <a:spcAft>
                <a:spcPct val="30000"/>
              </a:spcAft>
            </a:pPr>
            <a:r>
              <a:rPr lang="zh-TW" altLang="en-US" b="1">
                <a:solidFill>
                  <a:srgbClr val="2D2DB9"/>
                </a:solidFill>
                <a:latin typeface="標楷體" panose="03000509000000000000" pitchFamily="65" charset="-120"/>
                <a:ea typeface="標楷體" panose="03000509000000000000" pitchFamily="65" charset="-120"/>
              </a:rPr>
              <a:t>新增功能類別人工心律調節器：民眾自付金額平均降幅約</a:t>
            </a:r>
            <a:r>
              <a:rPr lang="en-US" altLang="zh-TW" b="1">
                <a:solidFill>
                  <a:srgbClr val="2D2DB9"/>
                </a:solidFill>
                <a:latin typeface="標楷體" panose="03000509000000000000" pitchFamily="65" charset="-120"/>
                <a:ea typeface="標楷體" panose="03000509000000000000" pitchFamily="65" charset="-120"/>
              </a:rPr>
              <a:t>10% </a:t>
            </a:r>
            <a:r>
              <a:rPr lang="zh-TW" altLang="en-US" b="1">
                <a:solidFill>
                  <a:srgbClr val="2D2DB9"/>
                </a:solidFill>
                <a:latin typeface="標楷體" panose="03000509000000000000" pitchFamily="65" charset="-120"/>
                <a:ea typeface="標楷體" panose="03000509000000000000" pitchFamily="65" charset="-120"/>
              </a:rPr>
              <a:t>，且部分品項已降至免付差額。</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投影片編號版面配置區 3">
            <a:extLst>
              <a:ext uri="{FF2B5EF4-FFF2-40B4-BE49-F238E27FC236}">
                <a16:creationId xmlns:a16="http://schemas.microsoft.com/office/drawing/2014/main" id="{D5FF3A2C-A0E6-BCD9-4026-51AA721E4CB3}"/>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A0223886-BEDF-431B-A7BB-9B17B593BC27}" type="slidenum">
              <a:rPr kumimoji="0" lang="zh-TW" altLang="en-US" sz="1600">
                <a:solidFill>
                  <a:srgbClr val="000000"/>
                </a:solidFill>
                <a:latin typeface="Arial" panose="020B0604020202020204" pitchFamily="34" charset="0"/>
              </a:rPr>
              <a:pPr algn="ctr" eaLnBrk="1" hangingPunct="1"/>
              <a:t>37</a:t>
            </a:fld>
            <a:endParaRPr kumimoji="0" lang="en-US" altLang="zh-TW" sz="1600">
              <a:solidFill>
                <a:srgbClr val="000000"/>
              </a:solidFill>
              <a:latin typeface="Arial" panose="020B0604020202020204" pitchFamily="34" charset="0"/>
            </a:endParaRPr>
          </a:p>
        </p:txBody>
      </p:sp>
      <p:sp>
        <p:nvSpPr>
          <p:cNvPr id="39939" name="Rectangle 2">
            <a:extLst>
              <a:ext uri="{FF2B5EF4-FFF2-40B4-BE49-F238E27FC236}">
                <a16:creationId xmlns:a16="http://schemas.microsoft.com/office/drawing/2014/main" id="{5D85907B-527C-01E9-C95C-93B90CC6D20A}"/>
              </a:ext>
            </a:extLst>
          </p:cNvPr>
          <p:cNvSpPr>
            <a:spLocks noGrp="1" noChangeArrowheads="1"/>
          </p:cNvSpPr>
          <p:nvPr>
            <p:ph type="title" idx="4294967295"/>
          </p:nvPr>
        </p:nvSpPr>
        <p:spPr>
          <a:xfrm>
            <a:off x="1116013" y="692150"/>
            <a:ext cx="7772400" cy="846138"/>
          </a:xfrm>
        </p:spPr>
        <p:txBody>
          <a:bodyPr lIns="0" rIns="0"/>
          <a:lstStyle/>
          <a:p>
            <a:pPr eaLnBrk="1" hangingPunct="1"/>
            <a:r>
              <a:rPr lang="zh-TW" altLang="en-US" sz="4000">
                <a:solidFill>
                  <a:srgbClr val="990033"/>
                </a:solidFill>
                <a:ea typeface="標楷體" panose="03000509000000000000" pitchFamily="65" charset="-120"/>
              </a:rPr>
              <a:t>民眾自付金額變化</a:t>
            </a:r>
            <a:r>
              <a:rPr lang="en-US" altLang="zh-TW" sz="4000">
                <a:solidFill>
                  <a:srgbClr val="990033"/>
                </a:solidFill>
                <a:ea typeface="標楷體" panose="03000509000000000000" pitchFamily="65" charset="-120"/>
              </a:rPr>
              <a:t>-</a:t>
            </a:r>
            <a:r>
              <a:rPr lang="zh-TW" altLang="en-US" sz="4000">
                <a:solidFill>
                  <a:srgbClr val="990033"/>
                </a:solidFill>
                <a:ea typeface="標楷體" panose="03000509000000000000" pitchFamily="65" charset="-120"/>
              </a:rPr>
              <a:t>塗藥血管支架</a:t>
            </a:r>
            <a:r>
              <a:rPr lang="en-US" altLang="zh-TW" sz="4000">
                <a:solidFill>
                  <a:srgbClr val="990033"/>
                </a:solidFill>
                <a:ea typeface="標楷體" panose="03000509000000000000" pitchFamily="65" charset="-120"/>
              </a:rPr>
              <a:t>(A</a:t>
            </a:r>
            <a:r>
              <a:rPr lang="zh-TW" altLang="en-US" sz="4000">
                <a:solidFill>
                  <a:srgbClr val="990033"/>
                </a:solidFill>
                <a:ea typeface="標楷體" panose="03000509000000000000" pitchFamily="65" charset="-120"/>
              </a:rPr>
              <a:t>品項</a:t>
            </a:r>
            <a:r>
              <a:rPr lang="en-US" altLang="zh-TW" sz="4000">
                <a:solidFill>
                  <a:srgbClr val="990033"/>
                </a:solidFill>
                <a:ea typeface="標楷體" panose="03000509000000000000" pitchFamily="65" charset="-120"/>
              </a:rPr>
              <a:t>)</a:t>
            </a:r>
            <a:br>
              <a:rPr lang="en-US" altLang="zh-TW" sz="4000">
                <a:solidFill>
                  <a:srgbClr val="0000CC"/>
                </a:solidFill>
                <a:latin typeface="標楷體" panose="03000509000000000000" pitchFamily="65" charset="-120"/>
                <a:ea typeface="標楷體" panose="03000509000000000000" pitchFamily="65" charset="-120"/>
              </a:rPr>
            </a:br>
            <a:endParaRPr lang="en-US" altLang="zh-TW" sz="4000">
              <a:solidFill>
                <a:srgbClr val="990033"/>
              </a:solidFill>
              <a:ea typeface="標楷體" panose="03000509000000000000" pitchFamily="65" charset="-120"/>
            </a:endParaRPr>
          </a:p>
        </p:txBody>
      </p:sp>
      <p:pic>
        <p:nvPicPr>
          <p:cNvPr id="39940" name="Picture 10">
            <a:extLst>
              <a:ext uri="{FF2B5EF4-FFF2-40B4-BE49-F238E27FC236}">
                <a16:creationId xmlns:a16="http://schemas.microsoft.com/office/drawing/2014/main" id="{31559D01-0FAD-102A-E17D-64AC3D99A8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700213"/>
            <a:ext cx="8281988"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投影片編號版面配置區 3">
            <a:extLst>
              <a:ext uri="{FF2B5EF4-FFF2-40B4-BE49-F238E27FC236}">
                <a16:creationId xmlns:a16="http://schemas.microsoft.com/office/drawing/2014/main" id="{AB89395F-34A0-00FB-5476-7C23E46D7092}"/>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D336D205-59C7-495D-AEA8-313771E126A7}" type="slidenum">
              <a:rPr kumimoji="0" lang="zh-TW" altLang="en-US" sz="1600">
                <a:solidFill>
                  <a:srgbClr val="000000"/>
                </a:solidFill>
                <a:latin typeface="Arial" panose="020B0604020202020204" pitchFamily="34" charset="0"/>
              </a:rPr>
              <a:pPr algn="ctr" eaLnBrk="1" hangingPunct="1"/>
              <a:t>38</a:t>
            </a:fld>
            <a:endParaRPr kumimoji="0" lang="en-US" altLang="zh-TW" sz="1600">
              <a:solidFill>
                <a:srgbClr val="000000"/>
              </a:solidFill>
              <a:latin typeface="Arial" panose="020B0604020202020204" pitchFamily="34" charset="0"/>
            </a:endParaRPr>
          </a:p>
        </p:txBody>
      </p:sp>
      <p:sp>
        <p:nvSpPr>
          <p:cNvPr id="40963" name="Rectangle 5">
            <a:extLst>
              <a:ext uri="{FF2B5EF4-FFF2-40B4-BE49-F238E27FC236}">
                <a16:creationId xmlns:a16="http://schemas.microsoft.com/office/drawing/2014/main" id="{452A9AE2-9EE9-ACF0-A9C8-42FB41EE1777}"/>
              </a:ext>
            </a:extLst>
          </p:cNvPr>
          <p:cNvSpPr>
            <a:spLocks noGrp="1" noChangeArrowheads="1"/>
          </p:cNvSpPr>
          <p:nvPr>
            <p:ph type="title" idx="4294967295"/>
          </p:nvPr>
        </p:nvSpPr>
        <p:spPr>
          <a:xfrm>
            <a:off x="2268538" y="123825"/>
            <a:ext cx="4751387" cy="928688"/>
          </a:xfrm>
        </p:spPr>
        <p:txBody>
          <a:bodyPr lIns="0" rIns="0"/>
          <a:lstStyle/>
          <a:p>
            <a:pPr eaLnBrk="1" hangingPunct="1"/>
            <a:r>
              <a:rPr lang="zh-TW" altLang="en-US" sz="4800">
                <a:solidFill>
                  <a:srgbClr val="990033"/>
                </a:solidFill>
                <a:ea typeface="標楷體" panose="03000509000000000000" pitchFamily="65" charset="-120"/>
              </a:rPr>
              <a:t> 結  論</a:t>
            </a:r>
            <a:endParaRPr lang="en-US" altLang="zh-TW" sz="4800">
              <a:solidFill>
                <a:srgbClr val="990033"/>
              </a:solidFill>
              <a:ea typeface="標楷體" panose="03000509000000000000" pitchFamily="65" charset="-120"/>
            </a:endParaRPr>
          </a:p>
        </p:txBody>
      </p:sp>
      <p:sp>
        <p:nvSpPr>
          <p:cNvPr id="22534" name="Rectangle 6">
            <a:extLst>
              <a:ext uri="{FF2B5EF4-FFF2-40B4-BE49-F238E27FC236}">
                <a16:creationId xmlns:a16="http://schemas.microsoft.com/office/drawing/2014/main" id="{21D40D04-9971-24BA-93F4-82745D1D85FE}"/>
              </a:ext>
            </a:extLst>
          </p:cNvPr>
          <p:cNvSpPr>
            <a:spLocks noGrp="1" noChangeArrowheads="1"/>
          </p:cNvSpPr>
          <p:nvPr>
            <p:ph type="body" idx="4294967295"/>
          </p:nvPr>
        </p:nvSpPr>
        <p:spPr>
          <a:xfrm>
            <a:off x="684213" y="1052513"/>
            <a:ext cx="8280400" cy="5202237"/>
          </a:xfrm>
        </p:spPr>
        <p:txBody>
          <a:bodyPr/>
          <a:lstStyle/>
          <a:p>
            <a:pPr algn="just" eaLnBrk="1" hangingPunct="1">
              <a:lnSpc>
                <a:spcPct val="110000"/>
              </a:lnSpc>
              <a:spcAft>
                <a:spcPct val="20000"/>
              </a:spcAft>
            </a:pPr>
            <a:r>
              <a:rPr lang="zh-TW" altLang="en-US" sz="3000" b="1">
                <a:solidFill>
                  <a:srgbClr val="2D2DB9"/>
                </a:solidFill>
                <a:latin typeface="標楷體" panose="03000509000000000000" pitchFamily="65" charset="-120"/>
                <a:ea typeface="標楷體" panose="03000509000000000000" pitchFamily="65" charset="-120"/>
              </a:rPr>
              <a:t>使用部分給付之特材占率與實施前差異不大，顯示並未因實施部分給付而過度誘發需求。</a:t>
            </a:r>
            <a:endParaRPr lang="en-US" altLang="zh-TW" sz="3000" b="1">
              <a:solidFill>
                <a:srgbClr val="2D2DB9"/>
              </a:solidFill>
              <a:latin typeface="標楷體" panose="03000509000000000000" pitchFamily="65" charset="-120"/>
              <a:ea typeface="標楷體" panose="03000509000000000000" pitchFamily="65" charset="-120"/>
            </a:endParaRPr>
          </a:p>
          <a:p>
            <a:pPr algn="just" eaLnBrk="1" hangingPunct="1">
              <a:lnSpc>
                <a:spcPct val="110000"/>
              </a:lnSpc>
              <a:spcAft>
                <a:spcPct val="20000"/>
              </a:spcAft>
            </a:pPr>
            <a:r>
              <a:rPr lang="zh-TW" altLang="en-US" sz="3000" b="1">
                <a:solidFill>
                  <a:srgbClr val="FF0000"/>
                </a:solidFill>
                <a:latin typeface="標楷體" panose="03000509000000000000" pitchFamily="65" charset="-120"/>
                <a:ea typeface="標楷體" panose="03000509000000000000" pitchFamily="65" charset="-120"/>
              </a:rPr>
              <a:t>將部分給付列入管理，資訊更為公開，民眾自付價格降低。</a:t>
            </a:r>
            <a:endParaRPr lang="en-US" altLang="zh-TW" sz="3000" b="1">
              <a:solidFill>
                <a:srgbClr val="FF0000"/>
              </a:solidFill>
              <a:latin typeface="標楷體" panose="03000509000000000000" pitchFamily="65" charset="-120"/>
              <a:ea typeface="標楷體" panose="03000509000000000000" pitchFamily="65" charset="-120"/>
            </a:endParaRPr>
          </a:p>
          <a:p>
            <a:pPr algn="just" eaLnBrk="1" hangingPunct="1">
              <a:lnSpc>
                <a:spcPct val="110000"/>
              </a:lnSpc>
              <a:spcAft>
                <a:spcPct val="20000"/>
              </a:spcAft>
            </a:pPr>
            <a:r>
              <a:rPr lang="zh-TW" altLang="en-US" sz="3000" b="1">
                <a:solidFill>
                  <a:srgbClr val="2D2DB9"/>
                </a:solidFill>
                <a:latin typeface="標楷體" panose="03000509000000000000" pitchFamily="65" charset="-120"/>
                <a:ea typeface="標楷體" panose="03000509000000000000" pitchFamily="65" charset="-120"/>
              </a:rPr>
              <a:t>針對部分給付品項如已降價，則可考量列入健保給付。雙腔型心律調節器部分型號自</a:t>
            </a:r>
            <a:r>
              <a:rPr lang="en-US" altLang="zh-TW" sz="3000" b="1">
                <a:solidFill>
                  <a:srgbClr val="2D2DB9"/>
                </a:solidFill>
                <a:latin typeface="標楷體" panose="03000509000000000000" pitchFamily="65" charset="-120"/>
                <a:ea typeface="標楷體" panose="03000509000000000000" pitchFamily="65" charset="-120"/>
              </a:rPr>
              <a:t>98</a:t>
            </a:r>
            <a:r>
              <a:rPr lang="zh-TW" altLang="en-US" sz="3000" b="1">
                <a:solidFill>
                  <a:srgbClr val="2D2DB9"/>
                </a:solidFill>
                <a:latin typeface="標楷體" panose="03000509000000000000" pitchFamily="65" charset="-120"/>
                <a:ea typeface="標楷體" panose="03000509000000000000" pitchFamily="65" charset="-120"/>
              </a:rPr>
              <a:t>年</a:t>
            </a:r>
            <a:r>
              <a:rPr lang="en-US" altLang="zh-TW" sz="3000" b="1">
                <a:solidFill>
                  <a:srgbClr val="2D2DB9"/>
                </a:solidFill>
                <a:latin typeface="標楷體" panose="03000509000000000000" pitchFamily="65" charset="-120"/>
                <a:ea typeface="標楷體" panose="03000509000000000000" pitchFamily="65" charset="-120"/>
              </a:rPr>
              <a:t>1</a:t>
            </a:r>
            <a:r>
              <a:rPr lang="zh-TW" altLang="en-US" sz="3000" b="1">
                <a:solidFill>
                  <a:srgbClr val="2D2DB9"/>
                </a:solidFill>
                <a:latin typeface="標楷體" panose="03000509000000000000" pitchFamily="65" charset="-120"/>
                <a:ea typeface="標楷體" panose="03000509000000000000" pitchFamily="65" charset="-120"/>
              </a:rPr>
              <a:t>月</a:t>
            </a:r>
            <a:r>
              <a:rPr lang="en-US" altLang="zh-TW" sz="3000" b="1">
                <a:solidFill>
                  <a:srgbClr val="2D2DB9"/>
                </a:solidFill>
                <a:latin typeface="標楷體" panose="03000509000000000000" pitchFamily="65" charset="-120"/>
                <a:ea typeface="標楷體" panose="03000509000000000000" pitchFamily="65" charset="-120"/>
              </a:rPr>
              <a:t>1</a:t>
            </a:r>
            <a:r>
              <a:rPr lang="zh-TW" altLang="en-US" sz="3000" b="1">
                <a:solidFill>
                  <a:srgbClr val="2D2DB9"/>
                </a:solidFill>
                <a:latin typeface="標楷體" panose="03000509000000000000" pitchFamily="65" charset="-120"/>
                <a:ea typeface="標楷體" panose="03000509000000000000" pitchFamily="65" charset="-120"/>
              </a:rPr>
              <a:t>日起納入全額給付，使其部分給付占率由</a:t>
            </a:r>
            <a:r>
              <a:rPr lang="en-US" altLang="zh-TW" sz="3000" b="1">
                <a:solidFill>
                  <a:srgbClr val="2D2DB9"/>
                </a:solidFill>
                <a:latin typeface="標楷體" panose="03000509000000000000" pitchFamily="65" charset="-120"/>
                <a:ea typeface="標楷體" panose="03000509000000000000" pitchFamily="65" charset="-120"/>
              </a:rPr>
              <a:t>45%</a:t>
            </a:r>
            <a:r>
              <a:rPr lang="zh-TW" altLang="en-US" sz="3000" b="1">
                <a:solidFill>
                  <a:srgbClr val="2D2DB9"/>
                </a:solidFill>
                <a:latin typeface="標楷體" panose="03000509000000000000" pitchFamily="65" charset="-120"/>
                <a:ea typeface="標楷體" panose="03000509000000000000" pitchFamily="65" charset="-120"/>
              </a:rPr>
              <a:t>降為</a:t>
            </a:r>
            <a:r>
              <a:rPr lang="en-US" altLang="zh-TW" sz="3000" b="1">
                <a:solidFill>
                  <a:srgbClr val="2D2DB9"/>
                </a:solidFill>
                <a:latin typeface="標楷體" panose="03000509000000000000" pitchFamily="65" charset="-120"/>
                <a:ea typeface="標楷體" panose="03000509000000000000" pitchFamily="65" charset="-120"/>
              </a:rPr>
              <a:t>26% </a:t>
            </a:r>
            <a:r>
              <a:rPr lang="zh-TW" altLang="en-US" sz="3000" b="1">
                <a:solidFill>
                  <a:srgbClr val="2D2DB9"/>
                </a:solidFill>
                <a:latin typeface="標楷體" panose="03000509000000000000" pitchFamily="65" charset="-120"/>
                <a:ea typeface="標楷體" panose="03000509000000000000" pitchFamily="65" charset="-120"/>
              </a:rPr>
              <a:t>。故實施部分給付可有效引進高科技醫療器材。</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22534">
                                            <p:txEl>
                                              <p:pRg st="0" end="0"/>
                                            </p:txEl>
                                          </p:spTgt>
                                        </p:tgtEl>
                                        <p:attrNameLst>
                                          <p:attrName>style.visibility</p:attrName>
                                        </p:attrNameLst>
                                      </p:cBhvr>
                                      <p:to>
                                        <p:strVal val="visible"/>
                                      </p:to>
                                    </p:set>
                                    <p:anim calcmode="lin" valueType="num">
                                      <p:cBhvr additive="base">
                                        <p:cTn id="7" dur="500" fill="hold"/>
                                        <p:tgtEl>
                                          <p:spTgt spid="2253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2534">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22534">
                                            <p:txEl>
                                              <p:pRg st="1" end="1"/>
                                            </p:txEl>
                                          </p:spTgt>
                                        </p:tgtEl>
                                        <p:attrNameLst>
                                          <p:attrName>style.visibility</p:attrName>
                                        </p:attrNameLst>
                                      </p:cBhvr>
                                      <p:to>
                                        <p:strVal val="visible"/>
                                      </p:to>
                                    </p:set>
                                    <p:anim calcmode="lin" valueType="num">
                                      <p:cBhvr additive="base">
                                        <p:cTn id="12" dur="500" fill="hold"/>
                                        <p:tgtEl>
                                          <p:spTgt spid="22534">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22534">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22534">
                                            <p:txEl>
                                              <p:pRg st="2" end="2"/>
                                            </p:txEl>
                                          </p:spTgt>
                                        </p:tgtEl>
                                        <p:attrNameLst>
                                          <p:attrName>style.visibility</p:attrName>
                                        </p:attrNameLst>
                                      </p:cBhvr>
                                      <p:to>
                                        <p:strVal val="visible"/>
                                      </p:to>
                                    </p:set>
                                    <p:anim calcmode="lin" valueType="num">
                                      <p:cBhvr additive="base">
                                        <p:cTn id="17" dur="500" fill="hold"/>
                                        <p:tgtEl>
                                          <p:spTgt spid="22534">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253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build="p" autoUpdateAnimBg="0" advAuto="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Group 1026">
            <a:extLst>
              <a:ext uri="{FF2B5EF4-FFF2-40B4-BE49-F238E27FC236}">
                <a16:creationId xmlns:a16="http://schemas.microsoft.com/office/drawing/2014/main" id="{0C668455-0C44-FFF4-284B-04CD17DA4202}"/>
              </a:ext>
            </a:extLst>
          </p:cNvPr>
          <p:cNvGrpSpPr>
            <a:grpSpLocks/>
          </p:cNvGrpSpPr>
          <p:nvPr/>
        </p:nvGrpSpPr>
        <p:grpSpPr bwMode="auto">
          <a:xfrm>
            <a:off x="3168650" y="2722563"/>
            <a:ext cx="5975350" cy="4135437"/>
            <a:chOff x="2162" y="1715"/>
            <a:chExt cx="4078" cy="2605"/>
          </a:xfrm>
        </p:grpSpPr>
        <p:grpSp>
          <p:nvGrpSpPr>
            <p:cNvPr id="42374" name="Group 1027">
              <a:extLst>
                <a:ext uri="{FF2B5EF4-FFF2-40B4-BE49-F238E27FC236}">
                  <a16:creationId xmlns:a16="http://schemas.microsoft.com/office/drawing/2014/main" id="{DD97D6C5-D5C1-71AB-828F-1EB59A3028E0}"/>
                </a:ext>
              </a:extLst>
            </p:cNvPr>
            <p:cNvGrpSpPr>
              <a:grpSpLocks/>
            </p:cNvGrpSpPr>
            <p:nvPr/>
          </p:nvGrpSpPr>
          <p:grpSpPr bwMode="auto">
            <a:xfrm>
              <a:off x="2162" y="1715"/>
              <a:ext cx="4078" cy="2595"/>
              <a:chOff x="2159" y="1670"/>
              <a:chExt cx="4078" cy="2595"/>
            </a:xfrm>
          </p:grpSpPr>
          <p:sp>
            <p:nvSpPr>
              <p:cNvPr id="42382" name="Freeform 1028">
                <a:extLst>
                  <a:ext uri="{FF2B5EF4-FFF2-40B4-BE49-F238E27FC236}">
                    <a16:creationId xmlns:a16="http://schemas.microsoft.com/office/drawing/2014/main" id="{980362BA-D443-FA86-B663-8F1584564B63}"/>
                  </a:ext>
                </a:extLst>
              </p:cNvPr>
              <p:cNvSpPr>
                <a:spLocks/>
              </p:cNvSpPr>
              <p:nvPr/>
            </p:nvSpPr>
            <p:spPr bwMode="auto">
              <a:xfrm flipH="1">
                <a:off x="2159" y="1670"/>
                <a:ext cx="4076" cy="2499"/>
              </a:xfrm>
              <a:custGeom>
                <a:avLst/>
                <a:gdLst>
                  <a:gd name="T0" fmla="*/ 0 w 12230"/>
                  <a:gd name="T1" fmla="*/ 0 h 4999"/>
                  <a:gd name="T2" fmla="*/ 0 w 12230"/>
                  <a:gd name="T3" fmla="*/ 0 h 4999"/>
                  <a:gd name="T4" fmla="*/ 0 w 12230"/>
                  <a:gd name="T5" fmla="*/ 0 h 4999"/>
                  <a:gd name="T6" fmla="*/ 0 w 12230"/>
                  <a:gd name="T7" fmla="*/ 0 h 4999"/>
                  <a:gd name="T8" fmla="*/ 0 w 12230"/>
                  <a:gd name="T9" fmla="*/ 0 h 4999"/>
                  <a:gd name="T10" fmla="*/ 0 w 12230"/>
                  <a:gd name="T11" fmla="*/ 0 h 4999"/>
                  <a:gd name="T12" fmla="*/ 0 w 12230"/>
                  <a:gd name="T13" fmla="*/ 0 h 4999"/>
                  <a:gd name="T14" fmla="*/ 0 w 12230"/>
                  <a:gd name="T15" fmla="*/ 0 h 4999"/>
                  <a:gd name="T16" fmla="*/ 0 w 12230"/>
                  <a:gd name="T17" fmla="*/ 0 h 4999"/>
                  <a:gd name="T18" fmla="*/ 0 w 12230"/>
                  <a:gd name="T19" fmla="*/ 0 h 4999"/>
                  <a:gd name="T20" fmla="*/ 0 w 12230"/>
                  <a:gd name="T21" fmla="*/ 0 h 4999"/>
                  <a:gd name="T22" fmla="*/ 0 w 12230"/>
                  <a:gd name="T23" fmla="*/ 0 h 4999"/>
                  <a:gd name="T24" fmla="*/ 0 w 12230"/>
                  <a:gd name="T25" fmla="*/ 0 h 4999"/>
                  <a:gd name="T26" fmla="*/ 0 w 12230"/>
                  <a:gd name="T27" fmla="*/ 0 h 4999"/>
                  <a:gd name="T28" fmla="*/ 0 w 12230"/>
                  <a:gd name="T29" fmla="*/ 0 h 4999"/>
                  <a:gd name="T30" fmla="*/ 0 w 12230"/>
                  <a:gd name="T31" fmla="*/ 0 h 4999"/>
                  <a:gd name="T32" fmla="*/ 0 w 12230"/>
                  <a:gd name="T33" fmla="*/ 0 h 4999"/>
                  <a:gd name="T34" fmla="*/ 0 w 12230"/>
                  <a:gd name="T35" fmla="*/ 0 h 4999"/>
                  <a:gd name="T36" fmla="*/ 0 w 12230"/>
                  <a:gd name="T37" fmla="*/ 0 h 4999"/>
                  <a:gd name="T38" fmla="*/ 0 w 12230"/>
                  <a:gd name="T39" fmla="*/ 0 h 4999"/>
                  <a:gd name="T40" fmla="*/ 0 w 12230"/>
                  <a:gd name="T41" fmla="*/ 0 h 4999"/>
                  <a:gd name="T42" fmla="*/ 0 w 12230"/>
                  <a:gd name="T43" fmla="*/ 0 h 4999"/>
                  <a:gd name="T44" fmla="*/ 0 w 12230"/>
                  <a:gd name="T45" fmla="*/ 0 h 4999"/>
                  <a:gd name="T46" fmla="*/ 0 w 12230"/>
                  <a:gd name="T47" fmla="*/ 0 h 4999"/>
                  <a:gd name="T48" fmla="*/ 0 w 12230"/>
                  <a:gd name="T49" fmla="*/ 0 h 4999"/>
                  <a:gd name="T50" fmla="*/ 0 w 12230"/>
                  <a:gd name="T51" fmla="*/ 0 h 4999"/>
                  <a:gd name="T52" fmla="*/ 0 w 12230"/>
                  <a:gd name="T53" fmla="*/ 0 h 4999"/>
                  <a:gd name="T54" fmla="*/ 0 w 12230"/>
                  <a:gd name="T55" fmla="*/ 0 h 4999"/>
                  <a:gd name="T56" fmla="*/ 0 w 12230"/>
                  <a:gd name="T57" fmla="*/ 0 h 4999"/>
                  <a:gd name="T58" fmla="*/ 0 w 12230"/>
                  <a:gd name="T59" fmla="*/ 0 h 4999"/>
                  <a:gd name="T60" fmla="*/ 0 w 12230"/>
                  <a:gd name="T61" fmla="*/ 0 h 4999"/>
                  <a:gd name="T62" fmla="*/ 0 w 12230"/>
                  <a:gd name="T63" fmla="*/ 0 h 4999"/>
                  <a:gd name="T64" fmla="*/ 0 w 12230"/>
                  <a:gd name="T65" fmla="*/ 0 h 4999"/>
                  <a:gd name="T66" fmla="*/ 0 w 12230"/>
                  <a:gd name="T67" fmla="*/ 0 h 4999"/>
                  <a:gd name="T68" fmla="*/ 0 w 12230"/>
                  <a:gd name="T69" fmla="*/ 0 h 4999"/>
                  <a:gd name="T70" fmla="*/ 0 w 12230"/>
                  <a:gd name="T71" fmla="*/ 0 h 4999"/>
                  <a:gd name="T72" fmla="*/ 0 w 12230"/>
                  <a:gd name="T73" fmla="*/ 0 h 4999"/>
                  <a:gd name="T74" fmla="*/ 0 w 12230"/>
                  <a:gd name="T75" fmla="*/ 0 h 4999"/>
                  <a:gd name="T76" fmla="*/ 0 w 12230"/>
                  <a:gd name="T77" fmla="*/ 0 h 4999"/>
                  <a:gd name="T78" fmla="*/ 0 w 12230"/>
                  <a:gd name="T79" fmla="*/ 0 h 49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230"/>
                  <a:gd name="T121" fmla="*/ 0 h 4999"/>
                  <a:gd name="T122" fmla="*/ 12230 w 12230"/>
                  <a:gd name="T123" fmla="*/ 4999 h 499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230" h="4999">
                    <a:moveTo>
                      <a:pt x="2081" y="25"/>
                    </a:moveTo>
                    <a:lnTo>
                      <a:pt x="2477" y="0"/>
                    </a:lnTo>
                    <a:lnTo>
                      <a:pt x="3029" y="0"/>
                    </a:lnTo>
                    <a:lnTo>
                      <a:pt x="3718" y="35"/>
                    </a:lnTo>
                    <a:lnTo>
                      <a:pt x="4512" y="117"/>
                    </a:lnTo>
                    <a:lnTo>
                      <a:pt x="4945" y="181"/>
                    </a:lnTo>
                    <a:lnTo>
                      <a:pt x="5393" y="261"/>
                    </a:lnTo>
                    <a:lnTo>
                      <a:pt x="5856" y="361"/>
                    </a:lnTo>
                    <a:lnTo>
                      <a:pt x="6332" y="481"/>
                    </a:lnTo>
                    <a:lnTo>
                      <a:pt x="6816" y="622"/>
                    </a:lnTo>
                    <a:lnTo>
                      <a:pt x="7307" y="789"/>
                    </a:lnTo>
                    <a:lnTo>
                      <a:pt x="7798" y="978"/>
                    </a:lnTo>
                    <a:lnTo>
                      <a:pt x="8290" y="1198"/>
                    </a:lnTo>
                    <a:lnTo>
                      <a:pt x="8834" y="1491"/>
                    </a:lnTo>
                    <a:lnTo>
                      <a:pt x="9328" y="1798"/>
                    </a:lnTo>
                    <a:lnTo>
                      <a:pt x="9782" y="2110"/>
                    </a:lnTo>
                    <a:lnTo>
                      <a:pt x="10188" y="2426"/>
                    </a:lnTo>
                    <a:lnTo>
                      <a:pt x="10552" y="2743"/>
                    </a:lnTo>
                    <a:lnTo>
                      <a:pt x="10719" y="2897"/>
                    </a:lnTo>
                    <a:lnTo>
                      <a:pt x="10876" y="3054"/>
                    </a:lnTo>
                    <a:lnTo>
                      <a:pt x="11160" y="3353"/>
                    </a:lnTo>
                    <a:lnTo>
                      <a:pt x="11408" y="3643"/>
                    </a:lnTo>
                    <a:lnTo>
                      <a:pt x="11620" y="3914"/>
                    </a:lnTo>
                    <a:lnTo>
                      <a:pt x="11799" y="4164"/>
                    </a:lnTo>
                    <a:lnTo>
                      <a:pt x="11943" y="4388"/>
                    </a:lnTo>
                    <a:lnTo>
                      <a:pt x="12056" y="4584"/>
                    </a:lnTo>
                    <a:lnTo>
                      <a:pt x="12143" y="4746"/>
                    </a:lnTo>
                    <a:lnTo>
                      <a:pt x="12197" y="4871"/>
                    </a:lnTo>
                    <a:lnTo>
                      <a:pt x="12227" y="4955"/>
                    </a:lnTo>
                    <a:lnTo>
                      <a:pt x="12230" y="4994"/>
                    </a:lnTo>
                    <a:lnTo>
                      <a:pt x="4" y="4999"/>
                    </a:lnTo>
                    <a:lnTo>
                      <a:pt x="0" y="442"/>
                    </a:lnTo>
                    <a:lnTo>
                      <a:pt x="32" y="405"/>
                    </a:lnTo>
                    <a:lnTo>
                      <a:pt x="122" y="349"/>
                    </a:lnTo>
                    <a:lnTo>
                      <a:pt x="274" y="283"/>
                    </a:lnTo>
                    <a:lnTo>
                      <a:pt x="494" y="213"/>
                    </a:lnTo>
                    <a:lnTo>
                      <a:pt x="781" y="146"/>
                    </a:lnTo>
                    <a:lnTo>
                      <a:pt x="1141" y="89"/>
                    </a:lnTo>
                    <a:lnTo>
                      <a:pt x="1574" y="45"/>
                    </a:lnTo>
                    <a:lnTo>
                      <a:pt x="2081"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3" name="Freeform 1029">
                <a:extLst>
                  <a:ext uri="{FF2B5EF4-FFF2-40B4-BE49-F238E27FC236}">
                    <a16:creationId xmlns:a16="http://schemas.microsoft.com/office/drawing/2014/main" id="{4EA87A6A-2F2D-554A-F909-E294C11F370C}"/>
                  </a:ext>
                </a:extLst>
              </p:cNvPr>
              <p:cNvSpPr>
                <a:spLocks/>
              </p:cNvSpPr>
              <p:nvPr/>
            </p:nvSpPr>
            <p:spPr bwMode="auto">
              <a:xfrm flipH="1">
                <a:off x="2233" y="1721"/>
                <a:ext cx="4002" cy="2453"/>
              </a:xfrm>
              <a:custGeom>
                <a:avLst/>
                <a:gdLst>
                  <a:gd name="T0" fmla="*/ 0 w 12007"/>
                  <a:gd name="T1" fmla="*/ 1 h 4905"/>
                  <a:gd name="T2" fmla="*/ 0 w 12007"/>
                  <a:gd name="T3" fmla="*/ 1 h 4905"/>
                  <a:gd name="T4" fmla="*/ 0 w 12007"/>
                  <a:gd name="T5" fmla="*/ 1 h 4905"/>
                  <a:gd name="T6" fmla="*/ 0 w 12007"/>
                  <a:gd name="T7" fmla="*/ 1 h 4905"/>
                  <a:gd name="T8" fmla="*/ 0 w 12007"/>
                  <a:gd name="T9" fmla="*/ 1 h 4905"/>
                  <a:gd name="T10" fmla="*/ 0 w 12007"/>
                  <a:gd name="T11" fmla="*/ 1 h 4905"/>
                  <a:gd name="T12" fmla="*/ 0 w 12007"/>
                  <a:gd name="T13" fmla="*/ 1 h 4905"/>
                  <a:gd name="T14" fmla="*/ 0 w 12007"/>
                  <a:gd name="T15" fmla="*/ 1 h 4905"/>
                  <a:gd name="T16" fmla="*/ 0 w 12007"/>
                  <a:gd name="T17" fmla="*/ 1 h 4905"/>
                  <a:gd name="T18" fmla="*/ 0 w 12007"/>
                  <a:gd name="T19" fmla="*/ 1 h 4905"/>
                  <a:gd name="T20" fmla="*/ 0 w 12007"/>
                  <a:gd name="T21" fmla="*/ 1 h 4905"/>
                  <a:gd name="T22" fmla="*/ 0 w 12007"/>
                  <a:gd name="T23" fmla="*/ 1 h 4905"/>
                  <a:gd name="T24" fmla="*/ 0 w 12007"/>
                  <a:gd name="T25" fmla="*/ 1 h 4905"/>
                  <a:gd name="T26" fmla="*/ 0 w 12007"/>
                  <a:gd name="T27" fmla="*/ 1 h 4905"/>
                  <a:gd name="T28" fmla="*/ 0 w 12007"/>
                  <a:gd name="T29" fmla="*/ 1 h 4905"/>
                  <a:gd name="T30" fmla="*/ 0 w 12007"/>
                  <a:gd name="T31" fmla="*/ 1 h 4905"/>
                  <a:gd name="T32" fmla="*/ 0 w 12007"/>
                  <a:gd name="T33" fmla="*/ 1 h 4905"/>
                  <a:gd name="T34" fmla="*/ 0 w 12007"/>
                  <a:gd name="T35" fmla="*/ 1 h 4905"/>
                  <a:gd name="T36" fmla="*/ 0 w 12007"/>
                  <a:gd name="T37" fmla="*/ 1 h 4905"/>
                  <a:gd name="T38" fmla="*/ 0 w 12007"/>
                  <a:gd name="T39" fmla="*/ 1 h 4905"/>
                  <a:gd name="T40" fmla="*/ 0 w 12007"/>
                  <a:gd name="T41" fmla="*/ 1 h 4905"/>
                  <a:gd name="T42" fmla="*/ 0 w 12007"/>
                  <a:gd name="T43" fmla="*/ 1 h 4905"/>
                  <a:gd name="T44" fmla="*/ 0 w 12007"/>
                  <a:gd name="T45" fmla="*/ 1 h 4905"/>
                  <a:gd name="T46" fmla="*/ 0 w 12007"/>
                  <a:gd name="T47" fmla="*/ 1 h 4905"/>
                  <a:gd name="T48" fmla="*/ 0 w 12007"/>
                  <a:gd name="T49" fmla="*/ 1 h 4905"/>
                  <a:gd name="T50" fmla="*/ 0 w 12007"/>
                  <a:gd name="T51" fmla="*/ 1 h 4905"/>
                  <a:gd name="T52" fmla="*/ 0 w 12007"/>
                  <a:gd name="T53" fmla="*/ 1 h 4905"/>
                  <a:gd name="T54" fmla="*/ 0 w 12007"/>
                  <a:gd name="T55" fmla="*/ 0 h 4905"/>
                  <a:gd name="T56" fmla="*/ 0 w 12007"/>
                  <a:gd name="T57" fmla="*/ 0 h 4905"/>
                  <a:gd name="T58" fmla="*/ 0 w 12007"/>
                  <a:gd name="T59" fmla="*/ 1 h 4905"/>
                  <a:gd name="T60" fmla="*/ 0 w 12007"/>
                  <a:gd name="T61" fmla="*/ 1 h 4905"/>
                  <a:gd name="T62" fmla="*/ 0 w 12007"/>
                  <a:gd name="T63" fmla="*/ 1 h 4905"/>
                  <a:gd name="T64" fmla="*/ 0 w 12007"/>
                  <a:gd name="T65" fmla="*/ 1 h 4905"/>
                  <a:gd name="T66" fmla="*/ 0 w 12007"/>
                  <a:gd name="T67" fmla="*/ 1 h 4905"/>
                  <a:gd name="T68" fmla="*/ 0 w 12007"/>
                  <a:gd name="T69" fmla="*/ 1 h 4905"/>
                  <a:gd name="T70" fmla="*/ 0 w 12007"/>
                  <a:gd name="T71" fmla="*/ 1 h 4905"/>
                  <a:gd name="T72" fmla="*/ 0 w 12007"/>
                  <a:gd name="T73" fmla="*/ 1 h 4905"/>
                  <a:gd name="T74" fmla="*/ 0 w 12007"/>
                  <a:gd name="T75" fmla="*/ 1 h 4905"/>
                  <a:gd name="T76" fmla="*/ 0 w 12007"/>
                  <a:gd name="T77" fmla="*/ 1 h 4905"/>
                  <a:gd name="T78" fmla="*/ 0 w 12007"/>
                  <a:gd name="T79" fmla="*/ 1 h 490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07"/>
                  <a:gd name="T121" fmla="*/ 0 h 4905"/>
                  <a:gd name="T122" fmla="*/ 12007 w 12007"/>
                  <a:gd name="T123" fmla="*/ 4905 h 490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07" h="4905">
                    <a:moveTo>
                      <a:pt x="8165" y="1191"/>
                    </a:moveTo>
                    <a:lnTo>
                      <a:pt x="8692" y="1479"/>
                    </a:lnTo>
                    <a:lnTo>
                      <a:pt x="9175" y="1779"/>
                    </a:lnTo>
                    <a:lnTo>
                      <a:pt x="9614" y="2085"/>
                    </a:lnTo>
                    <a:lnTo>
                      <a:pt x="10009" y="2393"/>
                    </a:lnTo>
                    <a:lnTo>
                      <a:pt x="10366" y="2702"/>
                    </a:lnTo>
                    <a:lnTo>
                      <a:pt x="10682" y="3004"/>
                    </a:lnTo>
                    <a:lnTo>
                      <a:pt x="10962" y="3295"/>
                    </a:lnTo>
                    <a:lnTo>
                      <a:pt x="11202" y="3576"/>
                    </a:lnTo>
                    <a:lnTo>
                      <a:pt x="11410" y="3840"/>
                    </a:lnTo>
                    <a:lnTo>
                      <a:pt x="11583" y="4084"/>
                    </a:lnTo>
                    <a:lnTo>
                      <a:pt x="11727" y="4304"/>
                    </a:lnTo>
                    <a:lnTo>
                      <a:pt x="11839" y="4495"/>
                    </a:lnTo>
                    <a:lnTo>
                      <a:pt x="11920" y="4653"/>
                    </a:lnTo>
                    <a:lnTo>
                      <a:pt x="11975" y="4776"/>
                    </a:lnTo>
                    <a:lnTo>
                      <a:pt x="12005" y="4859"/>
                    </a:lnTo>
                    <a:lnTo>
                      <a:pt x="12007" y="4897"/>
                    </a:lnTo>
                    <a:lnTo>
                      <a:pt x="7" y="4905"/>
                    </a:lnTo>
                    <a:lnTo>
                      <a:pt x="0" y="482"/>
                    </a:lnTo>
                    <a:lnTo>
                      <a:pt x="32" y="437"/>
                    </a:lnTo>
                    <a:lnTo>
                      <a:pt x="123" y="376"/>
                    </a:lnTo>
                    <a:lnTo>
                      <a:pt x="279" y="303"/>
                    </a:lnTo>
                    <a:lnTo>
                      <a:pt x="501" y="226"/>
                    </a:lnTo>
                    <a:lnTo>
                      <a:pt x="791" y="152"/>
                    </a:lnTo>
                    <a:lnTo>
                      <a:pt x="1153" y="90"/>
                    </a:lnTo>
                    <a:lnTo>
                      <a:pt x="1584" y="43"/>
                    </a:lnTo>
                    <a:lnTo>
                      <a:pt x="2088" y="22"/>
                    </a:lnTo>
                    <a:lnTo>
                      <a:pt x="2485" y="0"/>
                    </a:lnTo>
                    <a:lnTo>
                      <a:pt x="3029" y="0"/>
                    </a:lnTo>
                    <a:lnTo>
                      <a:pt x="3705" y="34"/>
                    </a:lnTo>
                    <a:lnTo>
                      <a:pt x="4083" y="70"/>
                    </a:lnTo>
                    <a:lnTo>
                      <a:pt x="4485" y="118"/>
                    </a:lnTo>
                    <a:lnTo>
                      <a:pt x="4906" y="182"/>
                    </a:lnTo>
                    <a:lnTo>
                      <a:pt x="5343" y="263"/>
                    </a:lnTo>
                    <a:lnTo>
                      <a:pt x="5796" y="361"/>
                    </a:lnTo>
                    <a:lnTo>
                      <a:pt x="6259" y="480"/>
                    </a:lnTo>
                    <a:lnTo>
                      <a:pt x="6733" y="620"/>
                    </a:lnTo>
                    <a:lnTo>
                      <a:pt x="7210" y="787"/>
                    </a:lnTo>
                    <a:lnTo>
                      <a:pt x="7687" y="976"/>
                    </a:lnTo>
                    <a:lnTo>
                      <a:pt x="8165" y="1191"/>
                    </a:lnTo>
                    <a:close/>
                  </a:path>
                </a:pathLst>
              </a:custGeom>
              <a:solidFill>
                <a:srgbClr val="FFF0F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4" name="Freeform 1030">
                <a:extLst>
                  <a:ext uri="{FF2B5EF4-FFF2-40B4-BE49-F238E27FC236}">
                    <a16:creationId xmlns:a16="http://schemas.microsoft.com/office/drawing/2014/main" id="{685BAE88-3B02-4FE2-36D7-BE8C2E5ACC7F}"/>
                  </a:ext>
                </a:extLst>
              </p:cNvPr>
              <p:cNvSpPr>
                <a:spLocks/>
              </p:cNvSpPr>
              <p:nvPr/>
            </p:nvSpPr>
            <p:spPr bwMode="auto">
              <a:xfrm flipH="1">
                <a:off x="2308" y="1773"/>
                <a:ext cx="3927" cy="2407"/>
              </a:xfrm>
              <a:custGeom>
                <a:avLst/>
                <a:gdLst>
                  <a:gd name="T0" fmla="*/ 0 w 11782"/>
                  <a:gd name="T1" fmla="*/ 1 h 4813"/>
                  <a:gd name="T2" fmla="*/ 0 w 11782"/>
                  <a:gd name="T3" fmla="*/ 1 h 4813"/>
                  <a:gd name="T4" fmla="*/ 0 w 11782"/>
                  <a:gd name="T5" fmla="*/ 1 h 4813"/>
                  <a:gd name="T6" fmla="*/ 0 w 11782"/>
                  <a:gd name="T7" fmla="*/ 1 h 4813"/>
                  <a:gd name="T8" fmla="*/ 0 w 11782"/>
                  <a:gd name="T9" fmla="*/ 1 h 4813"/>
                  <a:gd name="T10" fmla="*/ 0 w 11782"/>
                  <a:gd name="T11" fmla="*/ 1 h 4813"/>
                  <a:gd name="T12" fmla="*/ 0 w 11782"/>
                  <a:gd name="T13" fmla="*/ 1 h 4813"/>
                  <a:gd name="T14" fmla="*/ 0 w 11782"/>
                  <a:gd name="T15" fmla="*/ 1 h 4813"/>
                  <a:gd name="T16" fmla="*/ 0 w 11782"/>
                  <a:gd name="T17" fmla="*/ 1 h 4813"/>
                  <a:gd name="T18" fmla="*/ 0 w 11782"/>
                  <a:gd name="T19" fmla="*/ 1 h 4813"/>
                  <a:gd name="T20" fmla="*/ 0 w 11782"/>
                  <a:gd name="T21" fmla="*/ 1 h 4813"/>
                  <a:gd name="T22" fmla="*/ 0 w 11782"/>
                  <a:gd name="T23" fmla="*/ 1 h 4813"/>
                  <a:gd name="T24" fmla="*/ 0 w 11782"/>
                  <a:gd name="T25" fmla="*/ 1 h 4813"/>
                  <a:gd name="T26" fmla="*/ 0 w 11782"/>
                  <a:gd name="T27" fmla="*/ 1 h 4813"/>
                  <a:gd name="T28" fmla="*/ 0 w 11782"/>
                  <a:gd name="T29" fmla="*/ 1 h 4813"/>
                  <a:gd name="T30" fmla="*/ 0 w 11782"/>
                  <a:gd name="T31" fmla="*/ 1 h 4813"/>
                  <a:gd name="T32" fmla="*/ 0 w 11782"/>
                  <a:gd name="T33" fmla="*/ 1 h 4813"/>
                  <a:gd name="T34" fmla="*/ 0 w 11782"/>
                  <a:gd name="T35" fmla="*/ 1 h 4813"/>
                  <a:gd name="T36" fmla="*/ 0 w 11782"/>
                  <a:gd name="T37" fmla="*/ 1 h 4813"/>
                  <a:gd name="T38" fmla="*/ 0 w 11782"/>
                  <a:gd name="T39" fmla="*/ 1 h 4813"/>
                  <a:gd name="T40" fmla="*/ 0 w 11782"/>
                  <a:gd name="T41" fmla="*/ 1 h 4813"/>
                  <a:gd name="T42" fmla="*/ 0 w 11782"/>
                  <a:gd name="T43" fmla="*/ 1 h 4813"/>
                  <a:gd name="T44" fmla="*/ 0 w 11782"/>
                  <a:gd name="T45" fmla="*/ 1 h 4813"/>
                  <a:gd name="T46" fmla="*/ 0 w 11782"/>
                  <a:gd name="T47" fmla="*/ 1 h 4813"/>
                  <a:gd name="T48" fmla="*/ 0 w 11782"/>
                  <a:gd name="T49" fmla="*/ 1 h 4813"/>
                  <a:gd name="T50" fmla="*/ 0 w 11782"/>
                  <a:gd name="T51" fmla="*/ 1 h 4813"/>
                  <a:gd name="T52" fmla="*/ 0 w 11782"/>
                  <a:gd name="T53" fmla="*/ 1 h 4813"/>
                  <a:gd name="T54" fmla="*/ 0 w 11782"/>
                  <a:gd name="T55" fmla="*/ 1 h 4813"/>
                  <a:gd name="T56" fmla="*/ 0 w 11782"/>
                  <a:gd name="T57" fmla="*/ 1 h 4813"/>
                  <a:gd name="T58" fmla="*/ 0 w 11782"/>
                  <a:gd name="T59" fmla="*/ 0 h 4813"/>
                  <a:gd name="T60" fmla="*/ 0 w 11782"/>
                  <a:gd name="T61" fmla="*/ 0 h 4813"/>
                  <a:gd name="T62" fmla="*/ 0 w 11782"/>
                  <a:gd name="T63" fmla="*/ 1 h 4813"/>
                  <a:gd name="T64" fmla="*/ 0 w 11782"/>
                  <a:gd name="T65" fmla="*/ 1 h 4813"/>
                  <a:gd name="T66" fmla="*/ 0 w 11782"/>
                  <a:gd name="T67" fmla="*/ 1 h 4813"/>
                  <a:gd name="T68" fmla="*/ 0 w 11782"/>
                  <a:gd name="T69" fmla="*/ 1 h 4813"/>
                  <a:gd name="T70" fmla="*/ 0 w 11782"/>
                  <a:gd name="T71" fmla="*/ 1 h 4813"/>
                  <a:gd name="T72" fmla="*/ 0 w 11782"/>
                  <a:gd name="T73" fmla="*/ 1 h 4813"/>
                  <a:gd name="T74" fmla="*/ 0 w 11782"/>
                  <a:gd name="T75" fmla="*/ 1 h 4813"/>
                  <a:gd name="T76" fmla="*/ 0 w 11782"/>
                  <a:gd name="T77" fmla="*/ 1 h 4813"/>
                  <a:gd name="T78" fmla="*/ 0 w 11782"/>
                  <a:gd name="T79" fmla="*/ 1 h 4813"/>
                  <a:gd name="T80" fmla="*/ 0 w 11782"/>
                  <a:gd name="T81" fmla="*/ 1 h 481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1782"/>
                  <a:gd name="T124" fmla="*/ 0 h 4813"/>
                  <a:gd name="T125" fmla="*/ 11782 w 11782"/>
                  <a:gd name="T126" fmla="*/ 4813 h 4813"/>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1782" h="4813">
                    <a:moveTo>
                      <a:pt x="8044" y="1185"/>
                    </a:moveTo>
                    <a:lnTo>
                      <a:pt x="8557" y="1466"/>
                    </a:lnTo>
                    <a:lnTo>
                      <a:pt x="9022" y="1758"/>
                    </a:lnTo>
                    <a:lnTo>
                      <a:pt x="9449" y="2056"/>
                    </a:lnTo>
                    <a:lnTo>
                      <a:pt x="9834" y="2358"/>
                    </a:lnTo>
                    <a:lnTo>
                      <a:pt x="10181" y="2658"/>
                    </a:lnTo>
                    <a:lnTo>
                      <a:pt x="10488" y="2954"/>
                    </a:lnTo>
                    <a:lnTo>
                      <a:pt x="10759" y="3240"/>
                    </a:lnTo>
                    <a:lnTo>
                      <a:pt x="10995" y="3513"/>
                    </a:lnTo>
                    <a:lnTo>
                      <a:pt x="11198" y="3770"/>
                    </a:lnTo>
                    <a:lnTo>
                      <a:pt x="11368" y="4006"/>
                    </a:lnTo>
                    <a:lnTo>
                      <a:pt x="11508" y="4219"/>
                    </a:lnTo>
                    <a:lnTo>
                      <a:pt x="11616" y="4406"/>
                    </a:lnTo>
                    <a:lnTo>
                      <a:pt x="11697" y="4561"/>
                    </a:lnTo>
                    <a:lnTo>
                      <a:pt x="11752" y="4679"/>
                    </a:lnTo>
                    <a:lnTo>
                      <a:pt x="11779" y="4760"/>
                    </a:lnTo>
                    <a:lnTo>
                      <a:pt x="11782" y="4799"/>
                    </a:lnTo>
                    <a:lnTo>
                      <a:pt x="7" y="4813"/>
                    </a:lnTo>
                    <a:lnTo>
                      <a:pt x="0" y="523"/>
                    </a:lnTo>
                    <a:lnTo>
                      <a:pt x="10" y="499"/>
                    </a:lnTo>
                    <a:lnTo>
                      <a:pt x="34" y="469"/>
                    </a:lnTo>
                    <a:lnTo>
                      <a:pt x="129" y="399"/>
                    </a:lnTo>
                    <a:lnTo>
                      <a:pt x="287" y="320"/>
                    </a:lnTo>
                    <a:lnTo>
                      <a:pt x="511" y="238"/>
                    </a:lnTo>
                    <a:lnTo>
                      <a:pt x="804" y="158"/>
                    </a:lnTo>
                    <a:lnTo>
                      <a:pt x="1166" y="90"/>
                    </a:lnTo>
                    <a:lnTo>
                      <a:pt x="1373" y="63"/>
                    </a:lnTo>
                    <a:lnTo>
                      <a:pt x="1595" y="43"/>
                    </a:lnTo>
                    <a:lnTo>
                      <a:pt x="2098" y="20"/>
                    </a:lnTo>
                    <a:lnTo>
                      <a:pt x="2492" y="0"/>
                    </a:lnTo>
                    <a:lnTo>
                      <a:pt x="3032" y="0"/>
                    </a:lnTo>
                    <a:lnTo>
                      <a:pt x="3695" y="34"/>
                    </a:lnTo>
                    <a:lnTo>
                      <a:pt x="4455" y="119"/>
                    </a:lnTo>
                    <a:lnTo>
                      <a:pt x="4869" y="183"/>
                    </a:lnTo>
                    <a:lnTo>
                      <a:pt x="5296" y="262"/>
                    </a:lnTo>
                    <a:lnTo>
                      <a:pt x="5737" y="362"/>
                    </a:lnTo>
                    <a:lnTo>
                      <a:pt x="6190" y="480"/>
                    </a:lnTo>
                    <a:lnTo>
                      <a:pt x="6650" y="618"/>
                    </a:lnTo>
                    <a:lnTo>
                      <a:pt x="7113" y="782"/>
                    </a:lnTo>
                    <a:lnTo>
                      <a:pt x="7581" y="971"/>
                    </a:lnTo>
                    <a:lnTo>
                      <a:pt x="8044" y="1185"/>
                    </a:lnTo>
                    <a:close/>
                  </a:path>
                </a:pathLst>
              </a:custGeom>
              <a:solidFill>
                <a:srgbClr val="FFE0E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5" name="Freeform 1031">
                <a:extLst>
                  <a:ext uri="{FF2B5EF4-FFF2-40B4-BE49-F238E27FC236}">
                    <a16:creationId xmlns:a16="http://schemas.microsoft.com/office/drawing/2014/main" id="{2400633F-2CA6-C7D7-F9BB-C04A7F9D3B21}"/>
                  </a:ext>
                </a:extLst>
              </p:cNvPr>
              <p:cNvSpPr>
                <a:spLocks/>
              </p:cNvSpPr>
              <p:nvPr/>
            </p:nvSpPr>
            <p:spPr bwMode="auto">
              <a:xfrm flipH="1">
                <a:off x="2383" y="1824"/>
                <a:ext cx="3852" cy="2360"/>
              </a:xfrm>
              <a:custGeom>
                <a:avLst/>
                <a:gdLst>
                  <a:gd name="T0" fmla="*/ 0 w 11556"/>
                  <a:gd name="T1" fmla="*/ 1 h 4719"/>
                  <a:gd name="T2" fmla="*/ 0 w 11556"/>
                  <a:gd name="T3" fmla="*/ 1 h 4719"/>
                  <a:gd name="T4" fmla="*/ 0 w 11556"/>
                  <a:gd name="T5" fmla="*/ 1 h 4719"/>
                  <a:gd name="T6" fmla="*/ 0 w 11556"/>
                  <a:gd name="T7" fmla="*/ 1 h 4719"/>
                  <a:gd name="T8" fmla="*/ 0 w 11556"/>
                  <a:gd name="T9" fmla="*/ 1 h 4719"/>
                  <a:gd name="T10" fmla="*/ 0 w 11556"/>
                  <a:gd name="T11" fmla="*/ 1 h 4719"/>
                  <a:gd name="T12" fmla="*/ 0 w 11556"/>
                  <a:gd name="T13" fmla="*/ 1 h 4719"/>
                  <a:gd name="T14" fmla="*/ 0 w 11556"/>
                  <a:gd name="T15" fmla="*/ 1 h 4719"/>
                  <a:gd name="T16" fmla="*/ 0 w 11556"/>
                  <a:gd name="T17" fmla="*/ 1 h 4719"/>
                  <a:gd name="T18" fmla="*/ 0 w 11556"/>
                  <a:gd name="T19" fmla="*/ 1 h 4719"/>
                  <a:gd name="T20" fmla="*/ 0 w 11556"/>
                  <a:gd name="T21" fmla="*/ 1 h 4719"/>
                  <a:gd name="T22" fmla="*/ 0 w 11556"/>
                  <a:gd name="T23" fmla="*/ 1 h 4719"/>
                  <a:gd name="T24" fmla="*/ 0 w 11556"/>
                  <a:gd name="T25" fmla="*/ 1 h 4719"/>
                  <a:gd name="T26" fmla="*/ 0 w 11556"/>
                  <a:gd name="T27" fmla="*/ 1 h 4719"/>
                  <a:gd name="T28" fmla="*/ 0 w 11556"/>
                  <a:gd name="T29" fmla="*/ 1 h 4719"/>
                  <a:gd name="T30" fmla="*/ 0 w 11556"/>
                  <a:gd name="T31" fmla="*/ 1 h 4719"/>
                  <a:gd name="T32" fmla="*/ 0 w 11556"/>
                  <a:gd name="T33" fmla="*/ 1 h 4719"/>
                  <a:gd name="T34" fmla="*/ 0 w 11556"/>
                  <a:gd name="T35" fmla="*/ 1 h 4719"/>
                  <a:gd name="T36" fmla="*/ 0 w 11556"/>
                  <a:gd name="T37" fmla="*/ 1 h 4719"/>
                  <a:gd name="T38" fmla="*/ 0 w 11556"/>
                  <a:gd name="T39" fmla="*/ 1 h 4719"/>
                  <a:gd name="T40" fmla="*/ 0 w 11556"/>
                  <a:gd name="T41" fmla="*/ 1 h 4719"/>
                  <a:gd name="T42" fmla="*/ 0 w 11556"/>
                  <a:gd name="T43" fmla="*/ 1 h 4719"/>
                  <a:gd name="T44" fmla="*/ 0 w 11556"/>
                  <a:gd name="T45" fmla="*/ 1 h 4719"/>
                  <a:gd name="T46" fmla="*/ 0 w 11556"/>
                  <a:gd name="T47" fmla="*/ 1 h 4719"/>
                  <a:gd name="T48" fmla="*/ 0 w 11556"/>
                  <a:gd name="T49" fmla="*/ 1 h 4719"/>
                  <a:gd name="T50" fmla="*/ 0 w 11556"/>
                  <a:gd name="T51" fmla="*/ 1 h 4719"/>
                  <a:gd name="T52" fmla="*/ 0 w 11556"/>
                  <a:gd name="T53" fmla="*/ 1 h 4719"/>
                  <a:gd name="T54" fmla="*/ 0 w 11556"/>
                  <a:gd name="T55" fmla="*/ 1 h 4719"/>
                  <a:gd name="T56" fmla="*/ 0 w 11556"/>
                  <a:gd name="T57" fmla="*/ 1 h 4719"/>
                  <a:gd name="T58" fmla="*/ 0 w 11556"/>
                  <a:gd name="T59" fmla="*/ 1 h 4719"/>
                  <a:gd name="T60" fmla="*/ 0 w 11556"/>
                  <a:gd name="T61" fmla="*/ 1 h 4719"/>
                  <a:gd name="T62" fmla="*/ 0 w 11556"/>
                  <a:gd name="T63" fmla="*/ 0 h 4719"/>
                  <a:gd name="T64" fmla="*/ 0 w 11556"/>
                  <a:gd name="T65" fmla="*/ 0 h 4719"/>
                  <a:gd name="T66" fmla="*/ 0 w 11556"/>
                  <a:gd name="T67" fmla="*/ 1 h 4719"/>
                  <a:gd name="T68" fmla="*/ 0 w 11556"/>
                  <a:gd name="T69" fmla="*/ 1 h 4719"/>
                  <a:gd name="T70" fmla="*/ 0 w 11556"/>
                  <a:gd name="T71" fmla="*/ 1 h 4719"/>
                  <a:gd name="T72" fmla="*/ 0 w 11556"/>
                  <a:gd name="T73" fmla="*/ 1 h 4719"/>
                  <a:gd name="T74" fmla="*/ 0 w 11556"/>
                  <a:gd name="T75" fmla="*/ 1 h 4719"/>
                  <a:gd name="T76" fmla="*/ 0 w 11556"/>
                  <a:gd name="T77" fmla="*/ 1 h 4719"/>
                  <a:gd name="T78" fmla="*/ 0 w 11556"/>
                  <a:gd name="T79" fmla="*/ 1 h 4719"/>
                  <a:gd name="T80" fmla="*/ 0 w 11556"/>
                  <a:gd name="T81" fmla="*/ 1 h 4719"/>
                  <a:gd name="T82" fmla="*/ 0 w 11556"/>
                  <a:gd name="T83" fmla="*/ 1 h 4719"/>
                  <a:gd name="T84" fmla="*/ 0 w 11556"/>
                  <a:gd name="T85" fmla="*/ 1 h 4719"/>
                  <a:gd name="T86" fmla="*/ 0 w 11556"/>
                  <a:gd name="T87" fmla="*/ 1 h 471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556"/>
                  <a:gd name="T133" fmla="*/ 0 h 4719"/>
                  <a:gd name="T134" fmla="*/ 11556 w 11556"/>
                  <a:gd name="T135" fmla="*/ 4719 h 471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556" h="4719">
                    <a:moveTo>
                      <a:pt x="7920" y="1177"/>
                    </a:moveTo>
                    <a:lnTo>
                      <a:pt x="8415" y="1452"/>
                    </a:lnTo>
                    <a:lnTo>
                      <a:pt x="8868" y="1738"/>
                    </a:lnTo>
                    <a:lnTo>
                      <a:pt x="9282" y="2029"/>
                    </a:lnTo>
                    <a:lnTo>
                      <a:pt x="9655" y="2323"/>
                    </a:lnTo>
                    <a:lnTo>
                      <a:pt x="9992" y="2615"/>
                    </a:lnTo>
                    <a:lnTo>
                      <a:pt x="10292" y="2903"/>
                    </a:lnTo>
                    <a:lnTo>
                      <a:pt x="10556" y="3181"/>
                    </a:lnTo>
                    <a:lnTo>
                      <a:pt x="10786" y="3447"/>
                    </a:lnTo>
                    <a:lnTo>
                      <a:pt x="10985" y="3699"/>
                    </a:lnTo>
                    <a:lnTo>
                      <a:pt x="11153" y="3929"/>
                    </a:lnTo>
                    <a:lnTo>
                      <a:pt x="11289" y="4136"/>
                    </a:lnTo>
                    <a:lnTo>
                      <a:pt x="11396" y="4319"/>
                    </a:lnTo>
                    <a:lnTo>
                      <a:pt x="11475" y="4469"/>
                    </a:lnTo>
                    <a:lnTo>
                      <a:pt x="11526" y="4585"/>
                    </a:lnTo>
                    <a:lnTo>
                      <a:pt x="11553" y="4664"/>
                    </a:lnTo>
                    <a:lnTo>
                      <a:pt x="11556" y="4703"/>
                    </a:lnTo>
                    <a:lnTo>
                      <a:pt x="7" y="4719"/>
                    </a:lnTo>
                    <a:lnTo>
                      <a:pt x="0" y="2645"/>
                    </a:lnTo>
                    <a:lnTo>
                      <a:pt x="0" y="568"/>
                    </a:lnTo>
                    <a:lnTo>
                      <a:pt x="10" y="538"/>
                    </a:lnTo>
                    <a:lnTo>
                      <a:pt x="34" y="506"/>
                    </a:lnTo>
                    <a:lnTo>
                      <a:pt x="130" y="428"/>
                    </a:lnTo>
                    <a:lnTo>
                      <a:pt x="292" y="339"/>
                    </a:lnTo>
                    <a:lnTo>
                      <a:pt x="520" y="251"/>
                    </a:lnTo>
                    <a:lnTo>
                      <a:pt x="660" y="206"/>
                    </a:lnTo>
                    <a:lnTo>
                      <a:pt x="817" y="167"/>
                    </a:lnTo>
                    <a:lnTo>
                      <a:pt x="1178" y="95"/>
                    </a:lnTo>
                    <a:lnTo>
                      <a:pt x="1386" y="66"/>
                    </a:lnTo>
                    <a:lnTo>
                      <a:pt x="1608" y="44"/>
                    </a:lnTo>
                    <a:lnTo>
                      <a:pt x="2105" y="21"/>
                    </a:lnTo>
                    <a:lnTo>
                      <a:pt x="2497" y="0"/>
                    </a:lnTo>
                    <a:lnTo>
                      <a:pt x="3029" y="0"/>
                    </a:lnTo>
                    <a:lnTo>
                      <a:pt x="3681" y="37"/>
                    </a:lnTo>
                    <a:lnTo>
                      <a:pt x="4043" y="72"/>
                    </a:lnTo>
                    <a:lnTo>
                      <a:pt x="4428" y="121"/>
                    </a:lnTo>
                    <a:lnTo>
                      <a:pt x="4832" y="185"/>
                    </a:lnTo>
                    <a:lnTo>
                      <a:pt x="5248" y="263"/>
                    </a:lnTo>
                    <a:lnTo>
                      <a:pt x="5680" y="362"/>
                    </a:lnTo>
                    <a:lnTo>
                      <a:pt x="6119" y="479"/>
                    </a:lnTo>
                    <a:lnTo>
                      <a:pt x="6566" y="616"/>
                    </a:lnTo>
                    <a:lnTo>
                      <a:pt x="7017" y="779"/>
                    </a:lnTo>
                    <a:lnTo>
                      <a:pt x="7470" y="964"/>
                    </a:lnTo>
                    <a:lnTo>
                      <a:pt x="7920" y="1177"/>
                    </a:lnTo>
                    <a:close/>
                  </a:path>
                </a:pathLst>
              </a:custGeom>
              <a:solidFill>
                <a:srgbClr val="FFD1D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6" name="Freeform 1032">
                <a:extLst>
                  <a:ext uri="{FF2B5EF4-FFF2-40B4-BE49-F238E27FC236}">
                    <a16:creationId xmlns:a16="http://schemas.microsoft.com/office/drawing/2014/main" id="{27D8AFAF-CAEF-79F7-F7CE-A7C0D95016B2}"/>
                  </a:ext>
                </a:extLst>
              </p:cNvPr>
              <p:cNvSpPr>
                <a:spLocks/>
              </p:cNvSpPr>
              <p:nvPr/>
            </p:nvSpPr>
            <p:spPr bwMode="auto">
              <a:xfrm flipH="1">
                <a:off x="2459" y="1874"/>
                <a:ext cx="3776" cy="2315"/>
              </a:xfrm>
              <a:custGeom>
                <a:avLst/>
                <a:gdLst>
                  <a:gd name="T0" fmla="*/ 0 w 11330"/>
                  <a:gd name="T1" fmla="*/ 1 h 4629"/>
                  <a:gd name="T2" fmla="*/ 0 w 11330"/>
                  <a:gd name="T3" fmla="*/ 1 h 4629"/>
                  <a:gd name="T4" fmla="*/ 0 w 11330"/>
                  <a:gd name="T5" fmla="*/ 1 h 4629"/>
                  <a:gd name="T6" fmla="*/ 0 w 11330"/>
                  <a:gd name="T7" fmla="*/ 1 h 4629"/>
                  <a:gd name="T8" fmla="*/ 0 w 11330"/>
                  <a:gd name="T9" fmla="*/ 1 h 4629"/>
                  <a:gd name="T10" fmla="*/ 0 w 11330"/>
                  <a:gd name="T11" fmla="*/ 1 h 4629"/>
                  <a:gd name="T12" fmla="*/ 0 w 11330"/>
                  <a:gd name="T13" fmla="*/ 1 h 4629"/>
                  <a:gd name="T14" fmla="*/ 0 w 11330"/>
                  <a:gd name="T15" fmla="*/ 1 h 4629"/>
                  <a:gd name="T16" fmla="*/ 0 w 11330"/>
                  <a:gd name="T17" fmla="*/ 1 h 4629"/>
                  <a:gd name="T18" fmla="*/ 0 w 11330"/>
                  <a:gd name="T19" fmla="*/ 1 h 4629"/>
                  <a:gd name="T20" fmla="*/ 0 w 11330"/>
                  <a:gd name="T21" fmla="*/ 1 h 4629"/>
                  <a:gd name="T22" fmla="*/ 0 w 11330"/>
                  <a:gd name="T23" fmla="*/ 1 h 4629"/>
                  <a:gd name="T24" fmla="*/ 0 w 11330"/>
                  <a:gd name="T25" fmla="*/ 1 h 4629"/>
                  <a:gd name="T26" fmla="*/ 0 w 11330"/>
                  <a:gd name="T27" fmla="*/ 1 h 4629"/>
                  <a:gd name="T28" fmla="*/ 0 w 11330"/>
                  <a:gd name="T29" fmla="*/ 1 h 4629"/>
                  <a:gd name="T30" fmla="*/ 0 w 11330"/>
                  <a:gd name="T31" fmla="*/ 1 h 4629"/>
                  <a:gd name="T32" fmla="*/ 0 w 11330"/>
                  <a:gd name="T33" fmla="*/ 1 h 4629"/>
                  <a:gd name="T34" fmla="*/ 0 w 11330"/>
                  <a:gd name="T35" fmla="*/ 1 h 4629"/>
                  <a:gd name="T36" fmla="*/ 0 w 11330"/>
                  <a:gd name="T37" fmla="*/ 1 h 4629"/>
                  <a:gd name="T38" fmla="*/ 0 w 11330"/>
                  <a:gd name="T39" fmla="*/ 1 h 4629"/>
                  <a:gd name="T40" fmla="*/ 0 w 11330"/>
                  <a:gd name="T41" fmla="*/ 1 h 4629"/>
                  <a:gd name="T42" fmla="*/ 0 w 11330"/>
                  <a:gd name="T43" fmla="*/ 1 h 4629"/>
                  <a:gd name="T44" fmla="*/ 0 w 11330"/>
                  <a:gd name="T45" fmla="*/ 1 h 4629"/>
                  <a:gd name="T46" fmla="*/ 0 w 11330"/>
                  <a:gd name="T47" fmla="*/ 1 h 4629"/>
                  <a:gd name="T48" fmla="*/ 0 w 11330"/>
                  <a:gd name="T49" fmla="*/ 1 h 4629"/>
                  <a:gd name="T50" fmla="*/ 0 w 11330"/>
                  <a:gd name="T51" fmla="*/ 1 h 4629"/>
                  <a:gd name="T52" fmla="*/ 0 w 11330"/>
                  <a:gd name="T53" fmla="*/ 1 h 4629"/>
                  <a:gd name="T54" fmla="*/ 0 w 11330"/>
                  <a:gd name="T55" fmla="*/ 1 h 4629"/>
                  <a:gd name="T56" fmla="*/ 0 w 11330"/>
                  <a:gd name="T57" fmla="*/ 1 h 4629"/>
                  <a:gd name="T58" fmla="*/ 0 w 11330"/>
                  <a:gd name="T59" fmla="*/ 1 h 4629"/>
                  <a:gd name="T60" fmla="*/ 0 w 11330"/>
                  <a:gd name="T61" fmla="*/ 0 h 4629"/>
                  <a:gd name="T62" fmla="*/ 0 w 11330"/>
                  <a:gd name="T63" fmla="*/ 1 h 4629"/>
                  <a:gd name="T64" fmla="*/ 0 w 11330"/>
                  <a:gd name="T65" fmla="*/ 1 h 4629"/>
                  <a:gd name="T66" fmla="*/ 0 w 11330"/>
                  <a:gd name="T67" fmla="*/ 1 h 4629"/>
                  <a:gd name="T68" fmla="*/ 0 w 11330"/>
                  <a:gd name="T69" fmla="*/ 1 h 4629"/>
                  <a:gd name="T70" fmla="*/ 0 w 11330"/>
                  <a:gd name="T71" fmla="*/ 1 h 4629"/>
                  <a:gd name="T72" fmla="*/ 0 w 11330"/>
                  <a:gd name="T73" fmla="*/ 1 h 4629"/>
                  <a:gd name="T74" fmla="*/ 0 w 11330"/>
                  <a:gd name="T75" fmla="*/ 1 h 4629"/>
                  <a:gd name="T76" fmla="*/ 0 w 11330"/>
                  <a:gd name="T77" fmla="*/ 1 h 4629"/>
                  <a:gd name="T78" fmla="*/ 0 w 11330"/>
                  <a:gd name="T79" fmla="*/ 1 h 4629"/>
                  <a:gd name="T80" fmla="*/ 0 w 11330"/>
                  <a:gd name="T81" fmla="*/ 1 h 4629"/>
                  <a:gd name="T82" fmla="*/ 0 w 11330"/>
                  <a:gd name="T83" fmla="*/ 1 h 46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330"/>
                  <a:gd name="T127" fmla="*/ 0 h 4629"/>
                  <a:gd name="T128" fmla="*/ 11330 w 11330"/>
                  <a:gd name="T129" fmla="*/ 4629 h 462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330" h="4629">
                    <a:moveTo>
                      <a:pt x="7798" y="1173"/>
                    </a:moveTo>
                    <a:lnTo>
                      <a:pt x="8280" y="1442"/>
                    </a:lnTo>
                    <a:lnTo>
                      <a:pt x="8717" y="1721"/>
                    </a:lnTo>
                    <a:lnTo>
                      <a:pt x="9118" y="2006"/>
                    </a:lnTo>
                    <a:lnTo>
                      <a:pt x="9479" y="2290"/>
                    </a:lnTo>
                    <a:lnTo>
                      <a:pt x="9806" y="2576"/>
                    </a:lnTo>
                    <a:lnTo>
                      <a:pt x="10098" y="2856"/>
                    </a:lnTo>
                    <a:lnTo>
                      <a:pt x="10356" y="3127"/>
                    </a:lnTo>
                    <a:lnTo>
                      <a:pt x="10581" y="3385"/>
                    </a:lnTo>
                    <a:lnTo>
                      <a:pt x="10775" y="3628"/>
                    </a:lnTo>
                    <a:lnTo>
                      <a:pt x="10938" y="3854"/>
                    </a:lnTo>
                    <a:lnTo>
                      <a:pt x="11072" y="4055"/>
                    </a:lnTo>
                    <a:lnTo>
                      <a:pt x="11175" y="4232"/>
                    </a:lnTo>
                    <a:lnTo>
                      <a:pt x="11255" y="4378"/>
                    </a:lnTo>
                    <a:lnTo>
                      <a:pt x="11303" y="4493"/>
                    </a:lnTo>
                    <a:lnTo>
                      <a:pt x="11329" y="4569"/>
                    </a:lnTo>
                    <a:lnTo>
                      <a:pt x="11330" y="4608"/>
                    </a:lnTo>
                    <a:lnTo>
                      <a:pt x="10" y="4629"/>
                    </a:lnTo>
                    <a:lnTo>
                      <a:pt x="2" y="2620"/>
                    </a:lnTo>
                    <a:lnTo>
                      <a:pt x="0" y="610"/>
                    </a:lnTo>
                    <a:lnTo>
                      <a:pt x="10" y="577"/>
                    </a:lnTo>
                    <a:lnTo>
                      <a:pt x="34" y="543"/>
                    </a:lnTo>
                    <a:lnTo>
                      <a:pt x="133" y="456"/>
                    </a:lnTo>
                    <a:lnTo>
                      <a:pt x="299" y="359"/>
                    </a:lnTo>
                    <a:lnTo>
                      <a:pt x="530" y="265"/>
                    </a:lnTo>
                    <a:lnTo>
                      <a:pt x="826" y="174"/>
                    </a:lnTo>
                    <a:lnTo>
                      <a:pt x="1000" y="134"/>
                    </a:lnTo>
                    <a:lnTo>
                      <a:pt x="1187" y="98"/>
                    </a:lnTo>
                    <a:lnTo>
                      <a:pt x="1618" y="44"/>
                    </a:lnTo>
                    <a:lnTo>
                      <a:pt x="2114" y="20"/>
                    </a:lnTo>
                    <a:lnTo>
                      <a:pt x="2504" y="0"/>
                    </a:lnTo>
                    <a:lnTo>
                      <a:pt x="3029" y="2"/>
                    </a:lnTo>
                    <a:lnTo>
                      <a:pt x="3668" y="39"/>
                    </a:lnTo>
                    <a:lnTo>
                      <a:pt x="4398" y="123"/>
                    </a:lnTo>
                    <a:lnTo>
                      <a:pt x="4792" y="187"/>
                    </a:lnTo>
                    <a:lnTo>
                      <a:pt x="5198" y="265"/>
                    </a:lnTo>
                    <a:lnTo>
                      <a:pt x="5619" y="364"/>
                    </a:lnTo>
                    <a:lnTo>
                      <a:pt x="6046" y="481"/>
                    </a:lnTo>
                    <a:lnTo>
                      <a:pt x="6482" y="619"/>
                    </a:lnTo>
                    <a:lnTo>
                      <a:pt x="6920" y="779"/>
                    </a:lnTo>
                    <a:lnTo>
                      <a:pt x="7361" y="964"/>
                    </a:lnTo>
                    <a:lnTo>
                      <a:pt x="7798" y="1173"/>
                    </a:lnTo>
                    <a:close/>
                  </a:path>
                </a:pathLst>
              </a:custGeom>
              <a:solidFill>
                <a:srgbClr val="FFBF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7" name="Freeform 1033">
                <a:extLst>
                  <a:ext uri="{FF2B5EF4-FFF2-40B4-BE49-F238E27FC236}">
                    <a16:creationId xmlns:a16="http://schemas.microsoft.com/office/drawing/2014/main" id="{B1D801A7-69C0-13B3-D6B2-742B2F886DE7}"/>
                  </a:ext>
                </a:extLst>
              </p:cNvPr>
              <p:cNvSpPr>
                <a:spLocks/>
              </p:cNvSpPr>
              <p:nvPr/>
            </p:nvSpPr>
            <p:spPr bwMode="auto">
              <a:xfrm flipH="1">
                <a:off x="2532" y="1925"/>
                <a:ext cx="3703" cy="2269"/>
              </a:xfrm>
              <a:custGeom>
                <a:avLst/>
                <a:gdLst>
                  <a:gd name="T0" fmla="*/ 0 w 11109"/>
                  <a:gd name="T1" fmla="*/ 1 h 4538"/>
                  <a:gd name="T2" fmla="*/ 0 w 11109"/>
                  <a:gd name="T3" fmla="*/ 1 h 4538"/>
                  <a:gd name="T4" fmla="*/ 0 w 11109"/>
                  <a:gd name="T5" fmla="*/ 1 h 4538"/>
                  <a:gd name="T6" fmla="*/ 0 w 11109"/>
                  <a:gd name="T7" fmla="*/ 1 h 4538"/>
                  <a:gd name="T8" fmla="*/ 0 w 11109"/>
                  <a:gd name="T9" fmla="*/ 1 h 4538"/>
                  <a:gd name="T10" fmla="*/ 0 w 11109"/>
                  <a:gd name="T11" fmla="*/ 1 h 4538"/>
                  <a:gd name="T12" fmla="*/ 0 w 11109"/>
                  <a:gd name="T13" fmla="*/ 1 h 4538"/>
                  <a:gd name="T14" fmla="*/ 0 w 11109"/>
                  <a:gd name="T15" fmla="*/ 1 h 4538"/>
                  <a:gd name="T16" fmla="*/ 0 w 11109"/>
                  <a:gd name="T17" fmla="*/ 1 h 4538"/>
                  <a:gd name="T18" fmla="*/ 0 w 11109"/>
                  <a:gd name="T19" fmla="*/ 1 h 4538"/>
                  <a:gd name="T20" fmla="*/ 0 w 11109"/>
                  <a:gd name="T21" fmla="*/ 1 h 4538"/>
                  <a:gd name="T22" fmla="*/ 0 w 11109"/>
                  <a:gd name="T23" fmla="*/ 1 h 4538"/>
                  <a:gd name="T24" fmla="*/ 0 w 11109"/>
                  <a:gd name="T25" fmla="*/ 1 h 4538"/>
                  <a:gd name="T26" fmla="*/ 0 w 11109"/>
                  <a:gd name="T27" fmla="*/ 1 h 4538"/>
                  <a:gd name="T28" fmla="*/ 0 w 11109"/>
                  <a:gd name="T29" fmla="*/ 1 h 4538"/>
                  <a:gd name="T30" fmla="*/ 0 w 11109"/>
                  <a:gd name="T31" fmla="*/ 1 h 4538"/>
                  <a:gd name="T32" fmla="*/ 0 w 11109"/>
                  <a:gd name="T33" fmla="*/ 1 h 4538"/>
                  <a:gd name="T34" fmla="*/ 0 w 11109"/>
                  <a:gd name="T35" fmla="*/ 1 h 4538"/>
                  <a:gd name="T36" fmla="*/ 0 w 11109"/>
                  <a:gd name="T37" fmla="*/ 1 h 4538"/>
                  <a:gd name="T38" fmla="*/ 0 w 11109"/>
                  <a:gd name="T39" fmla="*/ 1 h 4538"/>
                  <a:gd name="T40" fmla="*/ 0 w 11109"/>
                  <a:gd name="T41" fmla="*/ 1 h 4538"/>
                  <a:gd name="T42" fmla="*/ 0 w 11109"/>
                  <a:gd name="T43" fmla="*/ 1 h 4538"/>
                  <a:gd name="T44" fmla="*/ 0 w 11109"/>
                  <a:gd name="T45" fmla="*/ 1 h 4538"/>
                  <a:gd name="T46" fmla="*/ 0 w 11109"/>
                  <a:gd name="T47" fmla="*/ 1 h 4538"/>
                  <a:gd name="T48" fmla="*/ 0 w 11109"/>
                  <a:gd name="T49" fmla="*/ 1 h 4538"/>
                  <a:gd name="T50" fmla="*/ 0 w 11109"/>
                  <a:gd name="T51" fmla="*/ 1 h 4538"/>
                  <a:gd name="T52" fmla="*/ 0 w 11109"/>
                  <a:gd name="T53" fmla="*/ 1 h 4538"/>
                  <a:gd name="T54" fmla="*/ 0 w 11109"/>
                  <a:gd name="T55" fmla="*/ 1 h 4538"/>
                  <a:gd name="T56" fmla="*/ 0 w 11109"/>
                  <a:gd name="T57" fmla="*/ 1 h 4538"/>
                  <a:gd name="T58" fmla="*/ 0 w 11109"/>
                  <a:gd name="T59" fmla="*/ 1 h 4538"/>
                  <a:gd name="T60" fmla="*/ 0 w 11109"/>
                  <a:gd name="T61" fmla="*/ 1 h 4538"/>
                  <a:gd name="T62" fmla="*/ 0 w 11109"/>
                  <a:gd name="T63" fmla="*/ 1 h 4538"/>
                  <a:gd name="T64" fmla="*/ 0 w 11109"/>
                  <a:gd name="T65" fmla="*/ 0 h 4538"/>
                  <a:gd name="T66" fmla="*/ 0 w 11109"/>
                  <a:gd name="T67" fmla="*/ 1 h 4538"/>
                  <a:gd name="T68" fmla="*/ 0 w 11109"/>
                  <a:gd name="T69" fmla="*/ 1 h 4538"/>
                  <a:gd name="T70" fmla="*/ 0 w 11109"/>
                  <a:gd name="T71" fmla="*/ 1 h 4538"/>
                  <a:gd name="T72" fmla="*/ 0 w 11109"/>
                  <a:gd name="T73" fmla="*/ 1 h 4538"/>
                  <a:gd name="T74" fmla="*/ 0 w 11109"/>
                  <a:gd name="T75" fmla="*/ 1 h 4538"/>
                  <a:gd name="T76" fmla="*/ 0 w 11109"/>
                  <a:gd name="T77" fmla="*/ 1 h 4538"/>
                  <a:gd name="T78" fmla="*/ 0 w 11109"/>
                  <a:gd name="T79" fmla="*/ 1 h 4538"/>
                  <a:gd name="T80" fmla="*/ 0 w 11109"/>
                  <a:gd name="T81" fmla="*/ 1 h 4538"/>
                  <a:gd name="T82" fmla="*/ 0 w 11109"/>
                  <a:gd name="T83" fmla="*/ 1 h 4538"/>
                  <a:gd name="T84" fmla="*/ 0 w 11109"/>
                  <a:gd name="T85" fmla="*/ 1 h 4538"/>
                  <a:gd name="T86" fmla="*/ 0 w 11109"/>
                  <a:gd name="T87" fmla="*/ 1 h 45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109"/>
                  <a:gd name="T133" fmla="*/ 0 h 4538"/>
                  <a:gd name="T134" fmla="*/ 11109 w 11109"/>
                  <a:gd name="T135" fmla="*/ 4538 h 453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109" h="4538">
                    <a:moveTo>
                      <a:pt x="7676" y="1169"/>
                    </a:moveTo>
                    <a:lnTo>
                      <a:pt x="8138" y="1435"/>
                    </a:lnTo>
                    <a:lnTo>
                      <a:pt x="8564" y="1705"/>
                    </a:lnTo>
                    <a:lnTo>
                      <a:pt x="8952" y="1983"/>
                    </a:lnTo>
                    <a:lnTo>
                      <a:pt x="9304" y="2262"/>
                    </a:lnTo>
                    <a:lnTo>
                      <a:pt x="9621" y="2537"/>
                    </a:lnTo>
                    <a:lnTo>
                      <a:pt x="9905" y="2809"/>
                    </a:lnTo>
                    <a:lnTo>
                      <a:pt x="10155" y="3072"/>
                    </a:lnTo>
                    <a:lnTo>
                      <a:pt x="10373" y="3325"/>
                    </a:lnTo>
                    <a:lnTo>
                      <a:pt x="10562" y="3560"/>
                    </a:lnTo>
                    <a:lnTo>
                      <a:pt x="10719" y="3779"/>
                    </a:lnTo>
                    <a:lnTo>
                      <a:pt x="10851" y="3974"/>
                    </a:lnTo>
                    <a:lnTo>
                      <a:pt x="10952" y="4146"/>
                    </a:lnTo>
                    <a:lnTo>
                      <a:pt x="11032" y="4288"/>
                    </a:lnTo>
                    <a:lnTo>
                      <a:pt x="11080" y="4399"/>
                    </a:lnTo>
                    <a:lnTo>
                      <a:pt x="11106" y="4476"/>
                    </a:lnTo>
                    <a:lnTo>
                      <a:pt x="11109" y="4515"/>
                    </a:lnTo>
                    <a:lnTo>
                      <a:pt x="10" y="4538"/>
                    </a:lnTo>
                    <a:lnTo>
                      <a:pt x="0" y="2598"/>
                    </a:lnTo>
                    <a:lnTo>
                      <a:pt x="0" y="654"/>
                    </a:lnTo>
                    <a:lnTo>
                      <a:pt x="10" y="619"/>
                    </a:lnTo>
                    <a:lnTo>
                      <a:pt x="34" y="578"/>
                    </a:lnTo>
                    <a:lnTo>
                      <a:pt x="76" y="533"/>
                    </a:lnTo>
                    <a:lnTo>
                      <a:pt x="136" y="483"/>
                    </a:lnTo>
                    <a:lnTo>
                      <a:pt x="304" y="381"/>
                    </a:lnTo>
                    <a:lnTo>
                      <a:pt x="537" y="278"/>
                    </a:lnTo>
                    <a:lnTo>
                      <a:pt x="836" y="182"/>
                    </a:lnTo>
                    <a:lnTo>
                      <a:pt x="1200" y="104"/>
                    </a:lnTo>
                    <a:lnTo>
                      <a:pt x="1408" y="70"/>
                    </a:lnTo>
                    <a:lnTo>
                      <a:pt x="1628" y="46"/>
                    </a:lnTo>
                    <a:lnTo>
                      <a:pt x="1868" y="29"/>
                    </a:lnTo>
                    <a:lnTo>
                      <a:pt x="2121" y="21"/>
                    </a:lnTo>
                    <a:lnTo>
                      <a:pt x="2512" y="0"/>
                    </a:lnTo>
                    <a:lnTo>
                      <a:pt x="3032" y="5"/>
                    </a:lnTo>
                    <a:lnTo>
                      <a:pt x="3658" y="42"/>
                    </a:lnTo>
                    <a:lnTo>
                      <a:pt x="4371" y="126"/>
                    </a:lnTo>
                    <a:lnTo>
                      <a:pt x="4755" y="189"/>
                    </a:lnTo>
                    <a:lnTo>
                      <a:pt x="5150" y="267"/>
                    </a:lnTo>
                    <a:lnTo>
                      <a:pt x="5559" y="364"/>
                    </a:lnTo>
                    <a:lnTo>
                      <a:pt x="5974" y="482"/>
                    </a:lnTo>
                    <a:lnTo>
                      <a:pt x="6400" y="619"/>
                    </a:lnTo>
                    <a:lnTo>
                      <a:pt x="6826" y="777"/>
                    </a:lnTo>
                    <a:lnTo>
                      <a:pt x="7251" y="960"/>
                    </a:lnTo>
                    <a:lnTo>
                      <a:pt x="7676" y="1169"/>
                    </a:lnTo>
                    <a:close/>
                  </a:path>
                </a:pathLst>
              </a:custGeom>
              <a:solidFill>
                <a:srgbClr val="FFB0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8" name="Freeform 1034">
                <a:extLst>
                  <a:ext uri="{FF2B5EF4-FFF2-40B4-BE49-F238E27FC236}">
                    <a16:creationId xmlns:a16="http://schemas.microsoft.com/office/drawing/2014/main" id="{3C9E79AE-1A70-E031-BDFD-B5BD8BF57899}"/>
                  </a:ext>
                </a:extLst>
              </p:cNvPr>
              <p:cNvSpPr>
                <a:spLocks/>
              </p:cNvSpPr>
              <p:nvPr/>
            </p:nvSpPr>
            <p:spPr bwMode="auto">
              <a:xfrm flipH="1">
                <a:off x="2608" y="1976"/>
                <a:ext cx="3627" cy="2223"/>
              </a:xfrm>
              <a:custGeom>
                <a:avLst/>
                <a:gdLst>
                  <a:gd name="T0" fmla="*/ 0 w 10883"/>
                  <a:gd name="T1" fmla="*/ 1 h 4445"/>
                  <a:gd name="T2" fmla="*/ 0 w 10883"/>
                  <a:gd name="T3" fmla="*/ 1 h 4445"/>
                  <a:gd name="T4" fmla="*/ 0 w 10883"/>
                  <a:gd name="T5" fmla="*/ 1 h 4445"/>
                  <a:gd name="T6" fmla="*/ 0 w 10883"/>
                  <a:gd name="T7" fmla="*/ 1 h 4445"/>
                  <a:gd name="T8" fmla="*/ 0 w 10883"/>
                  <a:gd name="T9" fmla="*/ 1 h 4445"/>
                  <a:gd name="T10" fmla="*/ 0 w 10883"/>
                  <a:gd name="T11" fmla="*/ 1 h 4445"/>
                  <a:gd name="T12" fmla="*/ 0 w 10883"/>
                  <a:gd name="T13" fmla="*/ 1 h 4445"/>
                  <a:gd name="T14" fmla="*/ 0 w 10883"/>
                  <a:gd name="T15" fmla="*/ 1 h 4445"/>
                  <a:gd name="T16" fmla="*/ 0 w 10883"/>
                  <a:gd name="T17" fmla="*/ 1 h 4445"/>
                  <a:gd name="T18" fmla="*/ 0 w 10883"/>
                  <a:gd name="T19" fmla="*/ 1 h 4445"/>
                  <a:gd name="T20" fmla="*/ 0 w 10883"/>
                  <a:gd name="T21" fmla="*/ 1 h 4445"/>
                  <a:gd name="T22" fmla="*/ 0 w 10883"/>
                  <a:gd name="T23" fmla="*/ 1 h 4445"/>
                  <a:gd name="T24" fmla="*/ 0 w 10883"/>
                  <a:gd name="T25" fmla="*/ 1 h 4445"/>
                  <a:gd name="T26" fmla="*/ 0 w 10883"/>
                  <a:gd name="T27" fmla="*/ 1 h 4445"/>
                  <a:gd name="T28" fmla="*/ 0 w 10883"/>
                  <a:gd name="T29" fmla="*/ 1 h 4445"/>
                  <a:gd name="T30" fmla="*/ 0 w 10883"/>
                  <a:gd name="T31" fmla="*/ 1 h 4445"/>
                  <a:gd name="T32" fmla="*/ 0 w 10883"/>
                  <a:gd name="T33" fmla="*/ 1 h 4445"/>
                  <a:gd name="T34" fmla="*/ 0 w 10883"/>
                  <a:gd name="T35" fmla="*/ 1 h 4445"/>
                  <a:gd name="T36" fmla="*/ 0 w 10883"/>
                  <a:gd name="T37" fmla="*/ 1 h 4445"/>
                  <a:gd name="T38" fmla="*/ 0 w 10883"/>
                  <a:gd name="T39" fmla="*/ 1 h 4445"/>
                  <a:gd name="T40" fmla="*/ 0 w 10883"/>
                  <a:gd name="T41" fmla="*/ 1 h 4445"/>
                  <a:gd name="T42" fmla="*/ 0 w 10883"/>
                  <a:gd name="T43" fmla="*/ 1 h 4445"/>
                  <a:gd name="T44" fmla="*/ 0 w 10883"/>
                  <a:gd name="T45" fmla="*/ 1 h 4445"/>
                  <a:gd name="T46" fmla="*/ 0 w 10883"/>
                  <a:gd name="T47" fmla="*/ 1 h 4445"/>
                  <a:gd name="T48" fmla="*/ 0 w 10883"/>
                  <a:gd name="T49" fmla="*/ 1 h 4445"/>
                  <a:gd name="T50" fmla="*/ 0 w 10883"/>
                  <a:gd name="T51" fmla="*/ 1 h 4445"/>
                  <a:gd name="T52" fmla="*/ 0 w 10883"/>
                  <a:gd name="T53" fmla="*/ 1 h 4445"/>
                  <a:gd name="T54" fmla="*/ 0 w 10883"/>
                  <a:gd name="T55" fmla="*/ 1 h 4445"/>
                  <a:gd name="T56" fmla="*/ 0 w 10883"/>
                  <a:gd name="T57" fmla="*/ 1 h 4445"/>
                  <a:gd name="T58" fmla="*/ 0 w 10883"/>
                  <a:gd name="T59" fmla="*/ 1 h 4445"/>
                  <a:gd name="T60" fmla="*/ 0 w 10883"/>
                  <a:gd name="T61" fmla="*/ 1 h 4445"/>
                  <a:gd name="T62" fmla="*/ 0 w 10883"/>
                  <a:gd name="T63" fmla="*/ 1 h 4445"/>
                  <a:gd name="T64" fmla="*/ 0 w 10883"/>
                  <a:gd name="T65" fmla="*/ 1 h 4445"/>
                  <a:gd name="T66" fmla="*/ 0 w 10883"/>
                  <a:gd name="T67" fmla="*/ 0 h 4445"/>
                  <a:gd name="T68" fmla="*/ 0 w 10883"/>
                  <a:gd name="T69" fmla="*/ 1 h 4445"/>
                  <a:gd name="T70" fmla="*/ 0 w 10883"/>
                  <a:gd name="T71" fmla="*/ 1 h 4445"/>
                  <a:gd name="T72" fmla="*/ 0 w 10883"/>
                  <a:gd name="T73" fmla="*/ 1 h 4445"/>
                  <a:gd name="T74" fmla="*/ 0 w 10883"/>
                  <a:gd name="T75" fmla="*/ 1 h 4445"/>
                  <a:gd name="T76" fmla="*/ 0 w 10883"/>
                  <a:gd name="T77" fmla="*/ 1 h 4445"/>
                  <a:gd name="T78" fmla="*/ 0 w 10883"/>
                  <a:gd name="T79" fmla="*/ 1 h 4445"/>
                  <a:gd name="T80" fmla="*/ 0 w 10883"/>
                  <a:gd name="T81" fmla="*/ 1 h 4445"/>
                  <a:gd name="T82" fmla="*/ 0 w 10883"/>
                  <a:gd name="T83" fmla="*/ 1 h 4445"/>
                  <a:gd name="T84" fmla="*/ 0 w 10883"/>
                  <a:gd name="T85" fmla="*/ 1 h 4445"/>
                  <a:gd name="T86" fmla="*/ 0 w 10883"/>
                  <a:gd name="T87" fmla="*/ 1 h 4445"/>
                  <a:gd name="T88" fmla="*/ 0 w 10883"/>
                  <a:gd name="T89" fmla="*/ 1 h 444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883"/>
                  <a:gd name="T136" fmla="*/ 0 h 4445"/>
                  <a:gd name="T137" fmla="*/ 10883 w 10883"/>
                  <a:gd name="T138" fmla="*/ 4445 h 444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883" h="4445">
                    <a:moveTo>
                      <a:pt x="7554" y="1160"/>
                    </a:moveTo>
                    <a:lnTo>
                      <a:pt x="8003" y="1419"/>
                    </a:lnTo>
                    <a:lnTo>
                      <a:pt x="8412" y="1684"/>
                    </a:lnTo>
                    <a:lnTo>
                      <a:pt x="8787" y="1953"/>
                    </a:lnTo>
                    <a:lnTo>
                      <a:pt x="9128" y="2225"/>
                    </a:lnTo>
                    <a:lnTo>
                      <a:pt x="9435" y="2494"/>
                    </a:lnTo>
                    <a:lnTo>
                      <a:pt x="9709" y="2758"/>
                    </a:lnTo>
                    <a:lnTo>
                      <a:pt x="9952" y="3013"/>
                    </a:lnTo>
                    <a:lnTo>
                      <a:pt x="10165" y="3260"/>
                    </a:lnTo>
                    <a:lnTo>
                      <a:pt x="10351" y="3490"/>
                    </a:lnTo>
                    <a:lnTo>
                      <a:pt x="10505" y="3702"/>
                    </a:lnTo>
                    <a:lnTo>
                      <a:pt x="10633" y="3890"/>
                    </a:lnTo>
                    <a:lnTo>
                      <a:pt x="10732" y="4056"/>
                    </a:lnTo>
                    <a:lnTo>
                      <a:pt x="10806" y="4195"/>
                    </a:lnTo>
                    <a:lnTo>
                      <a:pt x="10856" y="4303"/>
                    </a:lnTo>
                    <a:lnTo>
                      <a:pt x="10881" y="4378"/>
                    </a:lnTo>
                    <a:lnTo>
                      <a:pt x="10883" y="4417"/>
                    </a:lnTo>
                    <a:lnTo>
                      <a:pt x="12" y="4445"/>
                    </a:lnTo>
                    <a:lnTo>
                      <a:pt x="2" y="3849"/>
                    </a:lnTo>
                    <a:lnTo>
                      <a:pt x="0" y="2571"/>
                    </a:lnTo>
                    <a:lnTo>
                      <a:pt x="0" y="693"/>
                    </a:lnTo>
                    <a:lnTo>
                      <a:pt x="10" y="655"/>
                    </a:lnTo>
                    <a:lnTo>
                      <a:pt x="34" y="609"/>
                    </a:lnTo>
                    <a:lnTo>
                      <a:pt x="139" y="508"/>
                    </a:lnTo>
                    <a:lnTo>
                      <a:pt x="309" y="398"/>
                    </a:lnTo>
                    <a:lnTo>
                      <a:pt x="547" y="289"/>
                    </a:lnTo>
                    <a:lnTo>
                      <a:pt x="849" y="186"/>
                    </a:lnTo>
                    <a:lnTo>
                      <a:pt x="1024" y="141"/>
                    </a:lnTo>
                    <a:lnTo>
                      <a:pt x="1213" y="104"/>
                    </a:lnTo>
                    <a:lnTo>
                      <a:pt x="1420" y="71"/>
                    </a:lnTo>
                    <a:lnTo>
                      <a:pt x="1641" y="45"/>
                    </a:lnTo>
                    <a:lnTo>
                      <a:pt x="1878" y="26"/>
                    </a:lnTo>
                    <a:lnTo>
                      <a:pt x="2131" y="17"/>
                    </a:lnTo>
                    <a:lnTo>
                      <a:pt x="2520" y="0"/>
                    </a:lnTo>
                    <a:lnTo>
                      <a:pt x="3029" y="3"/>
                    </a:lnTo>
                    <a:lnTo>
                      <a:pt x="3645" y="42"/>
                    </a:lnTo>
                    <a:lnTo>
                      <a:pt x="4341" y="126"/>
                    </a:lnTo>
                    <a:lnTo>
                      <a:pt x="4715" y="188"/>
                    </a:lnTo>
                    <a:lnTo>
                      <a:pt x="5103" y="266"/>
                    </a:lnTo>
                    <a:lnTo>
                      <a:pt x="5502" y="362"/>
                    </a:lnTo>
                    <a:lnTo>
                      <a:pt x="5906" y="477"/>
                    </a:lnTo>
                    <a:lnTo>
                      <a:pt x="6316" y="614"/>
                    </a:lnTo>
                    <a:lnTo>
                      <a:pt x="6730" y="771"/>
                    </a:lnTo>
                    <a:lnTo>
                      <a:pt x="7143" y="953"/>
                    </a:lnTo>
                    <a:lnTo>
                      <a:pt x="7554" y="1160"/>
                    </a:lnTo>
                    <a:close/>
                  </a:path>
                </a:pathLst>
              </a:custGeom>
              <a:solidFill>
                <a:srgbClr val="FFA1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9" name="Freeform 1035">
                <a:extLst>
                  <a:ext uri="{FF2B5EF4-FFF2-40B4-BE49-F238E27FC236}">
                    <a16:creationId xmlns:a16="http://schemas.microsoft.com/office/drawing/2014/main" id="{D89AA73C-791E-ED9C-E51E-E4444DE947F9}"/>
                  </a:ext>
                </a:extLst>
              </p:cNvPr>
              <p:cNvSpPr>
                <a:spLocks/>
              </p:cNvSpPr>
              <p:nvPr/>
            </p:nvSpPr>
            <p:spPr bwMode="auto">
              <a:xfrm flipH="1">
                <a:off x="2683" y="2027"/>
                <a:ext cx="3552" cy="2176"/>
              </a:xfrm>
              <a:custGeom>
                <a:avLst/>
                <a:gdLst>
                  <a:gd name="T0" fmla="*/ 0 w 10658"/>
                  <a:gd name="T1" fmla="*/ 0 h 4353"/>
                  <a:gd name="T2" fmla="*/ 0 w 10658"/>
                  <a:gd name="T3" fmla="*/ 0 h 4353"/>
                  <a:gd name="T4" fmla="*/ 0 w 10658"/>
                  <a:gd name="T5" fmla="*/ 0 h 4353"/>
                  <a:gd name="T6" fmla="*/ 0 w 10658"/>
                  <a:gd name="T7" fmla="*/ 0 h 4353"/>
                  <a:gd name="T8" fmla="*/ 0 w 10658"/>
                  <a:gd name="T9" fmla="*/ 0 h 4353"/>
                  <a:gd name="T10" fmla="*/ 0 w 10658"/>
                  <a:gd name="T11" fmla="*/ 0 h 4353"/>
                  <a:gd name="T12" fmla="*/ 0 w 10658"/>
                  <a:gd name="T13" fmla="*/ 0 h 4353"/>
                  <a:gd name="T14" fmla="*/ 0 w 10658"/>
                  <a:gd name="T15" fmla="*/ 0 h 4353"/>
                  <a:gd name="T16" fmla="*/ 0 w 10658"/>
                  <a:gd name="T17" fmla="*/ 0 h 4353"/>
                  <a:gd name="T18" fmla="*/ 0 w 10658"/>
                  <a:gd name="T19" fmla="*/ 0 h 4353"/>
                  <a:gd name="T20" fmla="*/ 0 w 10658"/>
                  <a:gd name="T21" fmla="*/ 0 h 4353"/>
                  <a:gd name="T22" fmla="*/ 0 w 10658"/>
                  <a:gd name="T23" fmla="*/ 0 h 4353"/>
                  <a:gd name="T24" fmla="*/ 0 w 10658"/>
                  <a:gd name="T25" fmla="*/ 0 h 4353"/>
                  <a:gd name="T26" fmla="*/ 0 w 10658"/>
                  <a:gd name="T27" fmla="*/ 0 h 4353"/>
                  <a:gd name="T28" fmla="*/ 0 w 10658"/>
                  <a:gd name="T29" fmla="*/ 0 h 4353"/>
                  <a:gd name="T30" fmla="*/ 0 w 10658"/>
                  <a:gd name="T31" fmla="*/ 0 h 4353"/>
                  <a:gd name="T32" fmla="*/ 0 w 10658"/>
                  <a:gd name="T33" fmla="*/ 0 h 4353"/>
                  <a:gd name="T34" fmla="*/ 0 w 10658"/>
                  <a:gd name="T35" fmla="*/ 0 h 4353"/>
                  <a:gd name="T36" fmla="*/ 0 w 10658"/>
                  <a:gd name="T37" fmla="*/ 0 h 4353"/>
                  <a:gd name="T38" fmla="*/ 0 w 10658"/>
                  <a:gd name="T39" fmla="*/ 0 h 4353"/>
                  <a:gd name="T40" fmla="*/ 0 w 10658"/>
                  <a:gd name="T41" fmla="*/ 0 h 4353"/>
                  <a:gd name="T42" fmla="*/ 0 w 10658"/>
                  <a:gd name="T43" fmla="*/ 0 h 4353"/>
                  <a:gd name="T44" fmla="*/ 0 w 10658"/>
                  <a:gd name="T45" fmla="*/ 0 h 4353"/>
                  <a:gd name="T46" fmla="*/ 0 w 10658"/>
                  <a:gd name="T47" fmla="*/ 0 h 4353"/>
                  <a:gd name="T48" fmla="*/ 0 w 10658"/>
                  <a:gd name="T49" fmla="*/ 0 h 4353"/>
                  <a:gd name="T50" fmla="*/ 0 w 10658"/>
                  <a:gd name="T51" fmla="*/ 0 h 4353"/>
                  <a:gd name="T52" fmla="*/ 0 w 10658"/>
                  <a:gd name="T53" fmla="*/ 0 h 4353"/>
                  <a:gd name="T54" fmla="*/ 0 w 10658"/>
                  <a:gd name="T55" fmla="*/ 0 h 4353"/>
                  <a:gd name="T56" fmla="*/ 0 w 10658"/>
                  <a:gd name="T57" fmla="*/ 0 h 4353"/>
                  <a:gd name="T58" fmla="*/ 0 w 10658"/>
                  <a:gd name="T59" fmla="*/ 0 h 4353"/>
                  <a:gd name="T60" fmla="*/ 0 w 10658"/>
                  <a:gd name="T61" fmla="*/ 0 h 4353"/>
                  <a:gd name="T62" fmla="*/ 0 w 10658"/>
                  <a:gd name="T63" fmla="*/ 0 h 4353"/>
                  <a:gd name="T64" fmla="*/ 0 w 10658"/>
                  <a:gd name="T65" fmla="*/ 0 h 4353"/>
                  <a:gd name="T66" fmla="*/ 0 w 10658"/>
                  <a:gd name="T67" fmla="*/ 0 h 4353"/>
                  <a:gd name="T68" fmla="*/ 0 w 10658"/>
                  <a:gd name="T69" fmla="*/ 0 h 4353"/>
                  <a:gd name="T70" fmla="*/ 0 w 10658"/>
                  <a:gd name="T71" fmla="*/ 0 h 4353"/>
                  <a:gd name="T72" fmla="*/ 0 w 10658"/>
                  <a:gd name="T73" fmla="*/ 0 h 4353"/>
                  <a:gd name="T74" fmla="*/ 0 w 10658"/>
                  <a:gd name="T75" fmla="*/ 0 h 4353"/>
                  <a:gd name="T76" fmla="*/ 0 w 10658"/>
                  <a:gd name="T77" fmla="*/ 0 h 4353"/>
                  <a:gd name="T78" fmla="*/ 0 w 10658"/>
                  <a:gd name="T79" fmla="*/ 0 h 4353"/>
                  <a:gd name="T80" fmla="*/ 0 w 10658"/>
                  <a:gd name="T81" fmla="*/ 0 h 4353"/>
                  <a:gd name="T82" fmla="*/ 0 w 10658"/>
                  <a:gd name="T83" fmla="*/ 0 h 4353"/>
                  <a:gd name="T84" fmla="*/ 0 w 10658"/>
                  <a:gd name="T85" fmla="*/ 0 h 4353"/>
                  <a:gd name="T86" fmla="*/ 0 w 10658"/>
                  <a:gd name="T87" fmla="*/ 0 h 4353"/>
                  <a:gd name="T88" fmla="*/ 0 w 10658"/>
                  <a:gd name="T89" fmla="*/ 0 h 435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658"/>
                  <a:gd name="T136" fmla="*/ 0 h 4353"/>
                  <a:gd name="T137" fmla="*/ 10658 w 10658"/>
                  <a:gd name="T138" fmla="*/ 4353 h 435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658" h="4353">
                    <a:moveTo>
                      <a:pt x="7430" y="1156"/>
                    </a:moveTo>
                    <a:lnTo>
                      <a:pt x="7861" y="1408"/>
                    </a:lnTo>
                    <a:lnTo>
                      <a:pt x="8257" y="1666"/>
                    </a:lnTo>
                    <a:lnTo>
                      <a:pt x="8621" y="1929"/>
                    </a:lnTo>
                    <a:lnTo>
                      <a:pt x="8950" y="2195"/>
                    </a:lnTo>
                    <a:lnTo>
                      <a:pt x="9249" y="2456"/>
                    </a:lnTo>
                    <a:lnTo>
                      <a:pt x="9514" y="2712"/>
                    </a:lnTo>
                    <a:lnTo>
                      <a:pt x="9752" y="2961"/>
                    </a:lnTo>
                    <a:lnTo>
                      <a:pt x="9958" y="3196"/>
                    </a:lnTo>
                    <a:lnTo>
                      <a:pt x="10135" y="3418"/>
                    </a:lnTo>
                    <a:lnTo>
                      <a:pt x="10286" y="3624"/>
                    </a:lnTo>
                    <a:lnTo>
                      <a:pt x="10411" y="3809"/>
                    </a:lnTo>
                    <a:lnTo>
                      <a:pt x="10509" y="3972"/>
                    </a:lnTo>
                    <a:lnTo>
                      <a:pt x="10631" y="4210"/>
                    </a:lnTo>
                    <a:lnTo>
                      <a:pt x="10655" y="4284"/>
                    </a:lnTo>
                    <a:lnTo>
                      <a:pt x="10658" y="4320"/>
                    </a:lnTo>
                    <a:lnTo>
                      <a:pt x="12" y="4353"/>
                    </a:lnTo>
                    <a:lnTo>
                      <a:pt x="2" y="3779"/>
                    </a:lnTo>
                    <a:lnTo>
                      <a:pt x="0" y="2548"/>
                    </a:lnTo>
                    <a:lnTo>
                      <a:pt x="0" y="738"/>
                    </a:lnTo>
                    <a:lnTo>
                      <a:pt x="10" y="694"/>
                    </a:lnTo>
                    <a:lnTo>
                      <a:pt x="34" y="645"/>
                    </a:lnTo>
                    <a:lnTo>
                      <a:pt x="79" y="592"/>
                    </a:lnTo>
                    <a:lnTo>
                      <a:pt x="140" y="536"/>
                    </a:lnTo>
                    <a:lnTo>
                      <a:pt x="314" y="419"/>
                    </a:lnTo>
                    <a:lnTo>
                      <a:pt x="554" y="304"/>
                    </a:lnTo>
                    <a:lnTo>
                      <a:pt x="859" y="195"/>
                    </a:lnTo>
                    <a:lnTo>
                      <a:pt x="1034" y="147"/>
                    </a:lnTo>
                    <a:lnTo>
                      <a:pt x="1224" y="107"/>
                    </a:lnTo>
                    <a:lnTo>
                      <a:pt x="1433" y="72"/>
                    </a:lnTo>
                    <a:lnTo>
                      <a:pt x="1653" y="45"/>
                    </a:lnTo>
                    <a:lnTo>
                      <a:pt x="1888" y="26"/>
                    </a:lnTo>
                    <a:lnTo>
                      <a:pt x="2138" y="18"/>
                    </a:lnTo>
                    <a:lnTo>
                      <a:pt x="2524" y="0"/>
                    </a:lnTo>
                    <a:lnTo>
                      <a:pt x="3029" y="6"/>
                    </a:lnTo>
                    <a:lnTo>
                      <a:pt x="3634" y="45"/>
                    </a:lnTo>
                    <a:lnTo>
                      <a:pt x="4313" y="130"/>
                    </a:lnTo>
                    <a:lnTo>
                      <a:pt x="4680" y="191"/>
                    </a:lnTo>
                    <a:lnTo>
                      <a:pt x="5056" y="271"/>
                    </a:lnTo>
                    <a:lnTo>
                      <a:pt x="5443" y="366"/>
                    </a:lnTo>
                    <a:lnTo>
                      <a:pt x="5833" y="480"/>
                    </a:lnTo>
                    <a:lnTo>
                      <a:pt x="6232" y="614"/>
                    </a:lnTo>
                    <a:lnTo>
                      <a:pt x="6633" y="772"/>
                    </a:lnTo>
                    <a:lnTo>
                      <a:pt x="7034" y="951"/>
                    </a:lnTo>
                    <a:lnTo>
                      <a:pt x="7430" y="1156"/>
                    </a:lnTo>
                    <a:close/>
                  </a:path>
                </a:pathLst>
              </a:custGeom>
              <a:solidFill>
                <a:srgbClr val="FF91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0" name="Freeform 1036">
                <a:extLst>
                  <a:ext uri="{FF2B5EF4-FFF2-40B4-BE49-F238E27FC236}">
                    <a16:creationId xmlns:a16="http://schemas.microsoft.com/office/drawing/2014/main" id="{CF8B4FDD-5781-B442-4175-E01B7AE714FC}"/>
                  </a:ext>
                </a:extLst>
              </p:cNvPr>
              <p:cNvSpPr>
                <a:spLocks/>
              </p:cNvSpPr>
              <p:nvPr/>
            </p:nvSpPr>
            <p:spPr bwMode="auto">
              <a:xfrm flipH="1">
                <a:off x="2788" y="2084"/>
                <a:ext cx="3447" cy="2126"/>
              </a:xfrm>
              <a:custGeom>
                <a:avLst/>
                <a:gdLst>
                  <a:gd name="T0" fmla="*/ 0 w 10343"/>
                  <a:gd name="T1" fmla="*/ 0 h 4253"/>
                  <a:gd name="T2" fmla="*/ 0 w 10343"/>
                  <a:gd name="T3" fmla="*/ 0 h 4253"/>
                  <a:gd name="T4" fmla="*/ 0 w 10343"/>
                  <a:gd name="T5" fmla="*/ 0 h 4253"/>
                  <a:gd name="T6" fmla="*/ 0 w 10343"/>
                  <a:gd name="T7" fmla="*/ 0 h 4253"/>
                  <a:gd name="T8" fmla="*/ 0 w 10343"/>
                  <a:gd name="T9" fmla="*/ 0 h 4253"/>
                  <a:gd name="T10" fmla="*/ 0 w 10343"/>
                  <a:gd name="T11" fmla="*/ 0 h 4253"/>
                  <a:gd name="T12" fmla="*/ 0 w 10343"/>
                  <a:gd name="T13" fmla="*/ 0 h 4253"/>
                  <a:gd name="T14" fmla="*/ 0 w 10343"/>
                  <a:gd name="T15" fmla="*/ 0 h 4253"/>
                  <a:gd name="T16" fmla="*/ 0 w 10343"/>
                  <a:gd name="T17" fmla="*/ 0 h 4253"/>
                  <a:gd name="T18" fmla="*/ 0 w 10343"/>
                  <a:gd name="T19" fmla="*/ 0 h 4253"/>
                  <a:gd name="T20" fmla="*/ 0 w 10343"/>
                  <a:gd name="T21" fmla="*/ 0 h 4253"/>
                  <a:gd name="T22" fmla="*/ 0 w 10343"/>
                  <a:gd name="T23" fmla="*/ 0 h 4253"/>
                  <a:gd name="T24" fmla="*/ 0 w 10343"/>
                  <a:gd name="T25" fmla="*/ 0 h 4253"/>
                  <a:gd name="T26" fmla="*/ 0 w 10343"/>
                  <a:gd name="T27" fmla="*/ 0 h 4253"/>
                  <a:gd name="T28" fmla="*/ 0 w 10343"/>
                  <a:gd name="T29" fmla="*/ 0 h 4253"/>
                  <a:gd name="T30" fmla="*/ 0 w 10343"/>
                  <a:gd name="T31" fmla="*/ 0 h 4253"/>
                  <a:gd name="T32" fmla="*/ 0 w 10343"/>
                  <a:gd name="T33" fmla="*/ 0 h 4253"/>
                  <a:gd name="T34" fmla="*/ 0 w 10343"/>
                  <a:gd name="T35" fmla="*/ 0 h 4253"/>
                  <a:gd name="T36" fmla="*/ 0 w 10343"/>
                  <a:gd name="T37" fmla="*/ 0 h 4253"/>
                  <a:gd name="T38" fmla="*/ 0 w 10343"/>
                  <a:gd name="T39" fmla="*/ 0 h 4253"/>
                  <a:gd name="T40" fmla="*/ 0 w 10343"/>
                  <a:gd name="T41" fmla="*/ 0 h 4253"/>
                  <a:gd name="T42" fmla="*/ 0 w 10343"/>
                  <a:gd name="T43" fmla="*/ 0 h 4253"/>
                  <a:gd name="T44" fmla="*/ 0 w 10343"/>
                  <a:gd name="T45" fmla="*/ 0 h 4253"/>
                  <a:gd name="T46" fmla="*/ 0 w 10343"/>
                  <a:gd name="T47" fmla="*/ 0 h 4253"/>
                  <a:gd name="T48" fmla="*/ 0 w 10343"/>
                  <a:gd name="T49" fmla="*/ 0 h 4253"/>
                  <a:gd name="T50" fmla="*/ 0 w 10343"/>
                  <a:gd name="T51" fmla="*/ 0 h 4253"/>
                  <a:gd name="T52" fmla="*/ 0 w 10343"/>
                  <a:gd name="T53" fmla="*/ 0 h 4253"/>
                  <a:gd name="T54" fmla="*/ 0 w 10343"/>
                  <a:gd name="T55" fmla="*/ 0 h 4253"/>
                  <a:gd name="T56" fmla="*/ 0 w 10343"/>
                  <a:gd name="T57" fmla="*/ 0 h 4253"/>
                  <a:gd name="T58" fmla="*/ 0 w 10343"/>
                  <a:gd name="T59" fmla="*/ 0 h 4253"/>
                  <a:gd name="T60" fmla="*/ 0 w 10343"/>
                  <a:gd name="T61" fmla="*/ 0 h 4253"/>
                  <a:gd name="T62" fmla="*/ 0 w 10343"/>
                  <a:gd name="T63" fmla="*/ 0 h 4253"/>
                  <a:gd name="T64" fmla="*/ 0 w 10343"/>
                  <a:gd name="T65" fmla="*/ 0 h 4253"/>
                  <a:gd name="T66" fmla="*/ 0 w 10343"/>
                  <a:gd name="T67" fmla="*/ 0 h 4253"/>
                  <a:gd name="T68" fmla="*/ 0 w 10343"/>
                  <a:gd name="T69" fmla="*/ 0 h 4253"/>
                  <a:gd name="T70" fmla="*/ 0 w 10343"/>
                  <a:gd name="T71" fmla="*/ 0 h 4253"/>
                  <a:gd name="T72" fmla="*/ 0 w 10343"/>
                  <a:gd name="T73" fmla="*/ 0 h 4253"/>
                  <a:gd name="T74" fmla="*/ 0 w 10343"/>
                  <a:gd name="T75" fmla="*/ 0 h 4253"/>
                  <a:gd name="T76" fmla="*/ 0 w 10343"/>
                  <a:gd name="T77" fmla="*/ 0 h 4253"/>
                  <a:gd name="T78" fmla="*/ 0 w 10343"/>
                  <a:gd name="T79" fmla="*/ 0 h 4253"/>
                  <a:gd name="T80" fmla="*/ 0 w 10343"/>
                  <a:gd name="T81" fmla="*/ 0 h 4253"/>
                  <a:gd name="T82" fmla="*/ 0 w 10343"/>
                  <a:gd name="T83" fmla="*/ 0 h 4253"/>
                  <a:gd name="T84" fmla="*/ 0 w 10343"/>
                  <a:gd name="T85" fmla="*/ 0 h 4253"/>
                  <a:gd name="T86" fmla="*/ 0 w 10343"/>
                  <a:gd name="T87" fmla="*/ 0 h 4253"/>
                  <a:gd name="T88" fmla="*/ 0 w 10343"/>
                  <a:gd name="T89" fmla="*/ 0 h 4253"/>
                  <a:gd name="T90" fmla="*/ 0 w 10343"/>
                  <a:gd name="T91" fmla="*/ 0 h 4253"/>
                  <a:gd name="T92" fmla="*/ 0 w 10343"/>
                  <a:gd name="T93" fmla="*/ 0 h 4253"/>
                  <a:gd name="T94" fmla="*/ 0 w 10343"/>
                  <a:gd name="T95" fmla="*/ 0 h 425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0343"/>
                  <a:gd name="T145" fmla="*/ 0 h 4253"/>
                  <a:gd name="T146" fmla="*/ 10343 w 10343"/>
                  <a:gd name="T147" fmla="*/ 4253 h 4253"/>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0343" h="4253">
                    <a:moveTo>
                      <a:pt x="7281" y="1159"/>
                    </a:moveTo>
                    <a:lnTo>
                      <a:pt x="7690" y="1402"/>
                    </a:lnTo>
                    <a:lnTo>
                      <a:pt x="8067" y="1652"/>
                    </a:lnTo>
                    <a:lnTo>
                      <a:pt x="8411" y="1907"/>
                    </a:lnTo>
                    <a:lnTo>
                      <a:pt x="8722" y="2161"/>
                    </a:lnTo>
                    <a:lnTo>
                      <a:pt x="9004" y="2412"/>
                    </a:lnTo>
                    <a:lnTo>
                      <a:pt x="9257" y="2658"/>
                    </a:lnTo>
                    <a:lnTo>
                      <a:pt x="9485" y="2899"/>
                    </a:lnTo>
                    <a:lnTo>
                      <a:pt x="9681" y="3126"/>
                    </a:lnTo>
                    <a:lnTo>
                      <a:pt x="9851" y="3341"/>
                    </a:lnTo>
                    <a:lnTo>
                      <a:pt x="9995" y="3540"/>
                    </a:lnTo>
                    <a:lnTo>
                      <a:pt x="10114" y="3717"/>
                    </a:lnTo>
                    <a:lnTo>
                      <a:pt x="10205" y="3872"/>
                    </a:lnTo>
                    <a:lnTo>
                      <a:pt x="10274" y="4003"/>
                    </a:lnTo>
                    <a:lnTo>
                      <a:pt x="10321" y="4105"/>
                    </a:lnTo>
                    <a:lnTo>
                      <a:pt x="10343" y="4174"/>
                    </a:lnTo>
                    <a:lnTo>
                      <a:pt x="10343" y="4214"/>
                    </a:lnTo>
                    <a:lnTo>
                      <a:pt x="14" y="4253"/>
                    </a:lnTo>
                    <a:lnTo>
                      <a:pt x="4" y="3698"/>
                    </a:lnTo>
                    <a:lnTo>
                      <a:pt x="0" y="2517"/>
                    </a:lnTo>
                    <a:lnTo>
                      <a:pt x="0" y="774"/>
                    </a:lnTo>
                    <a:lnTo>
                      <a:pt x="10" y="725"/>
                    </a:lnTo>
                    <a:lnTo>
                      <a:pt x="37" y="671"/>
                    </a:lnTo>
                    <a:lnTo>
                      <a:pt x="84" y="612"/>
                    </a:lnTo>
                    <a:lnTo>
                      <a:pt x="146" y="553"/>
                    </a:lnTo>
                    <a:lnTo>
                      <a:pt x="224" y="491"/>
                    </a:lnTo>
                    <a:lnTo>
                      <a:pt x="324" y="430"/>
                    </a:lnTo>
                    <a:lnTo>
                      <a:pt x="566" y="309"/>
                    </a:lnTo>
                    <a:lnTo>
                      <a:pt x="876" y="197"/>
                    </a:lnTo>
                    <a:lnTo>
                      <a:pt x="1051" y="147"/>
                    </a:lnTo>
                    <a:lnTo>
                      <a:pt x="1243" y="107"/>
                    </a:lnTo>
                    <a:lnTo>
                      <a:pt x="1447" y="70"/>
                    </a:lnTo>
                    <a:lnTo>
                      <a:pt x="1668" y="43"/>
                    </a:lnTo>
                    <a:lnTo>
                      <a:pt x="1901" y="23"/>
                    </a:lnTo>
                    <a:lnTo>
                      <a:pt x="2148" y="17"/>
                    </a:lnTo>
                    <a:lnTo>
                      <a:pt x="2534" y="0"/>
                    </a:lnTo>
                    <a:lnTo>
                      <a:pt x="3032" y="9"/>
                    </a:lnTo>
                    <a:lnTo>
                      <a:pt x="3624" y="49"/>
                    </a:lnTo>
                    <a:lnTo>
                      <a:pt x="3948" y="86"/>
                    </a:lnTo>
                    <a:lnTo>
                      <a:pt x="4285" y="136"/>
                    </a:lnTo>
                    <a:lnTo>
                      <a:pt x="4638" y="200"/>
                    </a:lnTo>
                    <a:lnTo>
                      <a:pt x="5002" y="278"/>
                    </a:lnTo>
                    <a:lnTo>
                      <a:pt x="5376" y="374"/>
                    </a:lnTo>
                    <a:lnTo>
                      <a:pt x="5755" y="489"/>
                    </a:lnTo>
                    <a:lnTo>
                      <a:pt x="6139" y="623"/>
                    </a:lnTo>
                    <a:lnTo>
                      <a:pt x="6519" y="778"/>
                    </a:lnTo>
                    <a:lnTo>
                      <a:pt x="6903" y="956"/>
                    </a:lnTo>
                    <a:lnTo>
                      <a:pt x="7281" y="1159"/>
                    </a:lnTo>
                    <a:close/>
                  </a:path>
                </a:pathLst>
              </a:custGeom>
              <a:solidFill>
                <a:srgbClr val="FF85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1" name="Freeform 1037">
                <a:extLst>
                  <a:ext uri="{FF2B5EF4-FFF2-40B4-BE49-F238E27FC236}">
                    <a16:creationId xmlns:a16="http://schemas.microsoft.com/office/drawing/2014/main" id="{00DDB727-C067-7EF5-A877-0485325FD933}"/>
                  </a:ext>
                </a:extLst>
              </p:cNvPr>
              <p:cNvSpPr>
                <a:spLocks/>
              </p:cNvSpPr>
              <p:nvPr/>
            </p:nvSpPr>
            <p:spPr bwMode="auto">
              <a:xfrm flipH="1">
                <a:off x="2892" y="2142"/>
                <a:ext cx="3344" cy="2075"/>
              </a:xfrm>
              <a:custGeom>
                <a:avLst/>
                <a:gdLst>
                  <a:gd name="T0" fmla="*/ 0 w 10032"/>
                  <a:gd name="T1" fmla="*/ 0 h 4152"/>
                  <a:gd name="T2" fmla="*/ 0 w 10032"/>
                  <a:gd name="T3" fmla="*/ 0 h 4152"/>
                  <a:gd name="T4" fmla="*/ 0 w 10032"/>
                  <a:gd name="T5" fmla="*/ 0 h 4152"/>
                  <a:gd name="T6" fmla="*/ 0 w 10032"/>
                  <a:gd name="T7" fmla="*/ 0 h 4152"/>
                  <a:gd name="T8" fmla="*/ 0 w 10032"/>
                  <a:gd name="T9" fmla="*/ 0 h 4152"/>
                  <a:gd name="T10" fmla="*/ 0 w 10032"/>
                  <a:gd name="T11" fmla="*/ 0 h 4152"/>
                  <a:gd name="T12" fmla="*/ 0 w 10032"/>
                  <a:gd name="T13" fmla="*/ 0 h 4152"/>
                  <a:gd name="T14" fmla="*/ 0 w 10032"/>
                  <a:gd name="T15" fmla="*/ 0 h 4152"/>
                  <a:gd name="T16" fmla="*/ 0 w 10032"/>
                  <a:gd name="T17" fmla="*/ 0 h 4152"/>
                  <a:gd name="T18" fmla="*/ 0 w 10032"/>
                  <a:gd name="T19" fmla="*/ 0 h 4152"/>
                  <a:gd name="T20" fmla="*/ 0 w 10032"/>
                  <a:gd name="T21" fmla="*/ 0 h 4152"/>
                  <a:gd name="T22" fmla="*/ 0 w 10032"/>
                  <a:gd name="T23" fmla="*/ 0 h 4152"/>
                  <a:gd name="T24" fmla="*/ 0 w 10032"/>
                  <a:gd name="T25" fmla="*/ 0 h 4152"/>
                  <a:gd name="T26" fmla="*/ 0 w 10032"/>
                  <a:gd name="T27" fmla="*/ 0 h 4152"/>
                  <a:gd name="T28" fmla="*/ 0 w 10032"/>
                  <a:gd name="T29" fmla="*/ 0 h 4152"/>
                  <a:gd name="T30" fmla="*/ 0 w 10032"/>
                  <a:gd name="T31" fmla="*/ 0 h 4152"/>
                  <a:gd name="T32" fmla="*/ 0 w 10032"/>
                  <a:gd name="T33" fmla="*/ 0 h 4152"/>
                  <a:gd name="T34" fmla="*/ 0 w 10032"/>
                  <a:gd name="T35" fmla="*/ 0 h 4152"/>
                  <a:gd name="T36" fmla="*/ 0 w 10032"/>
                  <a:gd name="T37" fmla="*/ 0 h 4152"/>
                  <a:gd name="T38" fmla="*/ 0 w 10032"/>
                  <a:gd name="T39" fmla="*/ 0 h 4152"/>
                  <a:gd name="T40" fmla="*/ 0 w 10032"/>
                  <a:gd name="T41" fmla="*/ 0 h 4152"/>
                  <a:gd name="T42" fmla="*/ 0 w 10032"/>
                  <a:gd name="T43" fmla="*/ 0 h 4152"/>
                  <a:gd name="T44" fmla="*/ 0 w 10032"/>
                  <a:gd name="T45" fmla="*/ 0 h 4152"/>
                  <a:gd name="T46" fmla="*/ 0 w 10032"/>
                  <a:gd name="T47" fmla="*/ 0 h 4152"/>
                  <a:gd name="T48" fmla="*/ 0 w 10032"/>
                  <a:gd name="T49" fmla="*/ 0 h 4152"/>
                  <a:gd name="T50" fmla="*/ 0 w 10032"/>
                  <a:gd name="T51" fmla="*/ 0 h 4152"/>
                  <a:gd name="T52" fmla="*/ 0 w 10032"/>
                  <a:gd name="T53" fmla="*/ 0 h 4152"/>
                  <a:gd name="T54" fmla="*/ 0 w 10032"/>
                  <a:gd name="T55" fmla="*/ 0 h 4152"/>
                  <a:gd name="T56" fmla="*/ 0 w 10032"/>
                  <a:gd name="T57" fmla="*/ 0 h 4152"/>
                  <a:gd name="T58" fmla="*/ 0 w 10032"/>
                  <a:gd name="T59" fmla="*/ 0 h 4152"/>
                  <a:gd name="T60" fmla="*/ 0 w 10032"/>
                  <a:gd name="T61" fmla="*/ 0 h 4152"/>
                  <a:gd name="T62" fmla="*/ 0 w 10032"/>
                  <a:gd name="T63" fmla="*/ 0 h 4152"/>
                  <a:gd name="T64" fmla="*/ 0 w 10032"/>
                  <a:gd name="T65" fmla="*/ 0 h 4152"/>
                  <a:gd name="T66" fmla="*/ 0 w 10032"/>
                  <a:gd name="T67" fmla="*/ 0 h 4152"/>
                  <a:gd name="T68" fmla="*/ 0 w 10032"/>
                  <a:gd name="T69" fmla="*/ 0 h 4152"/>
                  <a:gd name="T70" fmla="*/ 0 w 10032"/>
                  <a:gd name="T71" fmla="*/ 0 h 4152"/>
                  <a:gd name="T72" fmla="*/ 0 w 10032"/>
                  <a:gd name="T73" fmla="*/ 0 h 4152"/>
                  <a:gd name="T74" fmla="*/ 0 w 10032"/>
                  <a:gd name="T75" fmla="*/ 0 h 4152"/>
                  <a:gd name="T76" fmla="*/ 0 w 10032"/>
                  <a:gd name="T77" fmla="*/ 0 h 4152"/>
                  <a:gd name="T78" fmla="*/ 0 w 10032"/>
                  <a:gd name="T79" fmla="*/ 0 h 4152"/>
                  <a:gd name="T80" fmla="*/ 0 w 10032"/>
                  <a:gd name="T81" fmla="*/ 0 h 4152"/>
                  <a:gd name="T82" fmla="*/ 0 w 10032"/>
                  <a:gd name="T83" fmla="*/ 0 h 4152"/>
                  <a:gd name="T84" fmla="*/ 0 w 10032"/>
                  <a:gd name="T85" fmla="*/ 0 h 4152"/>
                  <a:gd name="T86" fmla="*/ 0 w 10032"/>
                  <a:gd name="T87" fmla="*/ 0 h 4152"/>
                  <a:gd name="T88" fmla="*/ 0 w 10032"/>
                  <a:gd name="T89" fmla="*/ 0 h 4152"/>
                  <a:gd name="T90" fmla="*/ 0 w 10032"/>
                  <a:gd name="T91" fmla="*/ 0 h 4152"/>
                  <a:gd name="T92" fmla="*/ 0 w 10032"/>
                  <a:gd name="T93" fmla="*/ 0 h 4152"/>
                  <a:gd name="T94" fmla="*/ 0 w 10032"/>
                  <a:gd name="T95" fmla="*/ 0 h 415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0032"/>
                  <a:gd name="T145" fmla="*/ 0 h 4152"/>
                  <a:gd name="T146" fmla="*/ 10032 w 10032"/>
                  <a:gd name="T147" fmla="*/ 4152 h 415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0032" h="4152">
                    <a:moveTo>
                      <a:pt x="7134" y="1161"/>
                    </a:moveTo>
                    <a:lnTo>
                      <a:pt x="7520" y="1394"/>
                    </a:lnTo>
                    <a:lnTo>
                      <a:pt x="7874" y="1638"/>
                    </a:lnTo>
                    <a:lnTo>
                      <a:pt x="8200" y="1882"/>
                    </a:lnTo>
                    <a:lnTo>
                      <a:pt x="8495" y="2128"/>
                    </a:lnTo>
                    <a:lnTo>
                      <a:pt x="8763" y="2371"/>
                    </a:lnTo>
                    <a:lnTo>
                      <a:pt x="9003" y="2610"/>
                    </a:lnTo>
                    <a:lnTo>
                      <a:pt x="9215" y="2840"/>
                    </a:lnTo>
                    <a:lnTo>
                      <a:pt x="9404" y="3059"/>
                    </a:lnTo>
                    <a:lnTo>
                      <a:pt x="9564" y="3265"/>
                    </a:lnTo>
                    <a:lnTo>
                      <a:pt x="9702" y="3454"/>
                    </a:lnTo>
                    <a:lnTo>
                      <a:pt x="9814" y="3627"/>
                    </a:lnTo>
                    <a:lnTo>
                      <a:pt x="9904" y="3776"/>
                    </a:lnTo>
                    <a:lnTo>
                      <a:pt x="9971" y="3899"/>
                    </a:lnTo>
                    <a:lnTo>
                      <a:pt x="10012" y="4000"/>
                    </a:lnTo>
                    <a:lnTo>
                      <a:pt x="10032" y="4068"/>
                    </a:lnTo>
                    <a:lnTo>
                      <a:pt x="10032" y="4107"/>
                    </a:lnTo>
                    <a:lnTo>
                      <a:pt x="17" y="4152"/>
                    </a:lnTo>
                    <a:lnTo>
                      <a:pt x="5" y="3616"/>
                    </a:lnTo>
                    <a:lnTo>
                      <a:pt x="0" y="2484"/>
                    </a:lnTo>
                    <a:lnTo>
                      <a:pt x="3" y="810"/>
                    </a:lnTo>
                    <a:lnTo>
                      <a:pt x="13" y="754"/>
                    </a:lnTo>
                    <a:lnTo>
                      <a:pt x="40" y="696"/>
                    </a:lnTo>
                    <a:lnTo>
                      <a:pt x="89" y="635"/>
                    </a:lnTo>
                    <a:lnTo>
                      <a:pt x="152" y="572"/>
                    </a:lnTo>
                    <a:lnTo>
                      <a:pt x="236" y="505"/>
                    </a:lnTo>
                    <a:lnTo>
                      <a:pt x="334" y="440"/>
                    </a:lnTo>
                    <a:lnTo>
                      <a:pt x="582" y="315"/>
                    </a:lnTo>
                    <a:lnTo>
                      <a:pt x="730" y="255"/>
                    </a:lnTo>
                    <a:lnTo>
                      <a:pt x="892" y="200"/>
                    </a:lnTo>
                    <a:lnTo>
                      <a:pt x="1070" y="147"/>
                    </a:lnTo>
                    <a:lnTo>
                      <a:pt x="1263" y="105"/>
                    </a:lnTo>
                    <a:lnTo>
                      <a:pt x="1469" y="68"/>
                    </a:lnTo>
                    <a:lnTo>
                      <a:pt x="1688" y="41"/>
                    </a:lnTo>
                    <a:lnTo>
                      <a:pt x="1918" y="21"/>
                    </a:lnTo>
                    <a:lnTo>
                      <a:pt x="2164" y="15"/>
                    </a:lnTo>
                    <a:lnTo>
                      <a:pt x="2550" y="0"/>
                    </a:lnTo>
                    <a:lnTo>
                      <a:pt x="3040" y="10"/>
                    </a:lnTo>
                    <a:lnTo>
                      <a:pt x="3617" y="54"/>
                    </a:lnTo>
                    <a:lnTo>
                      <a:pt x="4258" y="144"/>
                    </a:lnTo>
                    <a:lnTo>
                      <a:pt x="4599" y="208"/>
                    </a:lnTo>
                    <a:lnTo>
                      <a:pt x="4951" y="287"/>
                    </a:lnTo>
                    <a:lnTo>
                      <a:pt x="5309" y="382"/>
                    </a:lnTo>
                    <a:lnTo>
                      <a:pt x="5673" y="497"/>
                    </a:lnTo>
                    <a:lnTo>
                      <a:pt x="6042" y="631"/>
                    </a:lnTo>
                    <a:lnTo>
                      <a:pt x="6409" y="785"/>
                    </a:lnTo>
                    <a:lnTo>
                      <a:pt x="6773" y="959"/>
                    </a:lnTo>
                    <a:lnTo>
                      <a:pt x="7134" y="1161"/>
                    </a:lnTo>
                    <a:close/>
                  </a:path>
                </a:pathLst>
              </a:custGeom>
              <a:solidFill>
                <a:srgbClr val="FF7A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2" name="Freeform 1038">
                <a:extLst>
                  <a:ext uri="{FF2B5EF4-FFF2-40B4-BE49-F238E27FC236}">
                    <a16:creationId xmlns:a16="http://schemas.microsoft.com/office/drawing/2014/main" id="{0FA96ED3-CCFB-84F1-9C4A-F194E2D17085}"/>
                  </a:ext>
                </a:extLst>
              </p:cNvPr>
              <p:cNvSpPr>
                <a:spLocks/>
              </p:cNvSpPr>
              <p:nvPr/>
            </p:nvSpPr>
            <p:spPr bwMode="auto">
              <a:xfrm flipH="1">
                <a:off x="2996" y="2199"/>
                <a:ext cx="3240" cy="2025"/>
              </a:xfrm>
              <a:custGeom>
                <a:avLst/>
                <a:gdLst>
                  <a:gd name="T0" fmla="*/ 0 w 9721"/>
                  <a:gd name="T1" fmla="*/ 1 h 4050"/>
                  <a:gd name="T2" fmla="*/ 0 w 9721"/>
                  <a:gd name="T3" fmla="*/ 1 h 4050"/>
                  <a:gd name="T4" fmla="*/ 0 w 9721"/>
                  <a:gd name="T5" fmla="*/ 1 h 4050"/>
                  <a:gd name="T6" fmla="*/ 0 w 9721"/>
                  <a:gd name="T7" fmla="*/ 1 h 4050"/>
                  <a:gd name="T8" fmla="*/ 0 w 9721"/>
                  <a:gd name="T9" fmla="*/ 1 h 4050"/>
                  <a:gd name="T10" fmla="*/ 0 w 9721"/>
                  <a:gd name="T11" fmla="*/ 1 h 4050"/>
                  <a:gd name="T12" fmla="*/ 0 w 9721"/>
                  <a:gd name="T13" fmla="*/ 1 h 4050"/>
                  <a:gd name="T14" fmla="*/ 0 w 9721"/>
                  <a:gd name="T15" fmla="*/ 1 h 4050"/>
                  <a:gd name="T16" fmla="*/ 0 w 9721"/>
                  <a:gd name="T17" fmla="*/ 1 h 4050"/>
                  <a:gd name="T18" fmla="*/ 0 w 9721"/>
                  <a:gd name="T19" fmla="*/ 1 h 4050"/>
                  <a:gd name="T20" fmla="*/ 0 w 9721"/>
                  <a:gd name="T21" fmla="*/ 1 h 4050"/>
                  <a:gd name="T22" fmla="*/ 0 w 9721"/>
                  <a:gd name="T23" fmla="*/ 1 h 4050"/>
                  <a:gd name="T24" fmla="*/ 0 w 9721"/>
                  <a:gd name="T25" fmla="*/ 1 h 4050"/>
                  <a:gd name="T26" fmla="*/ 0 w 9721"/>
                  <a:gd name="T27" fmla="*/ 1 h 4050"/>
                  <a:gd name="T28" fmla="*/ 0 w 9721"/>
                  <a:gd name="T29" fmla="*/ 1 h 4050"/>
                  <a:gd name="T30" fmla="*/ 0 w 9721"/>
                  <a:gd name="T31" fmla="*/ 1 h 4050"/>
                  <a:gd name="T32" fmla="*/ 0 w 9721"/>
                  <a:gd name="T33" fmla="*/ 1 h 4050"/>
                  <a:gd name="T34" fmla="*/ 0 w 9721"/>
                  <a:gd name="T35" fmla="*/ 1 h 4050"/>
                  <a:gd name="T36" fmla="*/ 0 w 9721"/>
                  <a:gd name="T37" fmla="*/ 1 h 4050"/>
                  <a:gd name="T38" fmla="*/ 0 w 9721"/>
                  <a:gd name="T39" fmla="*/ 1 h 4050"/>
                  <a:gd name="T40" fmla="*/ 0 w 9721"/>
                  <a:gd name="T41" fmla="*/ 1 h 4050"/>
                  <a:gd name="T42" fmla="*/ 0 w 9721"/>
                  <a:gd name="T43" fmla="*/ 1 h 4050"/>
                  <a:gd name="T44" fmla="*/ 0 w 9721"/>
                  <a:gd name="T45" fmla="*/ 1 h 4050"/>
                  <a:gd name="T46" fmla="*/ 0 w 9721"/>
                  <a:gd name="T47" fmla="*/ 1 h 4050"/>
                  <a:gd name="T48" fmla="*/ 0 w 9721"/>
                  <a:gd name="T49" fmla="*/ 1 h 4050"/>
                  <a:gd name="T50" fmla="*/ 0 w 9721"/>
                  <a:gd name="T51" fmla="*/ 1 h 4050"/>
                  <a:gd name="T52" fmla="*/ 0 w 9721"/>
                  <a:gd name="T53" fmla="*/ 1 h 4050"/>
                  <a:gd name="T54" fmla="*/ 0 w 9721"/>
                  <a:gd name="T55" fmla="*/ 1 h 4050"/>
                  <a:gd name="T56" fmla="*/ 0 w 9721"/>
                  <a:gd name="T57" fmla="*/ 1 h 4050"/>
                  <a:gd name="T58" fmla="*/ 0 w 9721"/>
                  <a:gd name="T59" fmla="*/ 1 h 4050"/>
                  <a:gd name="T60" fmla="*/ 0 w 9721"/>
                  <a:gd name="T61" fmla="*/ 1 h 4050"/>
                  <a:gd name="T62" fmla="*/ 0 w 9721"/>
                  <a:gd name="T63" fmla="*/ 1 h 4050"/>
                  <a:gd name="T64" fmla="*/ 0 w 9721"/>
                  <a:gd name="T65" fmla="*/ 1 h 4050"/>
                  <a:gd name="T66" fmla="*/ 0 w 9721"/>
                  <a:gd name="T67" fmla="*/ 1 h 4050"/>
                  <a:gd name="T68" fmla="*/ 0 w 9721"/>
                  <a:gd name="T69" fmla="*/ 0 h 4050"/>
                  <a:gd name="T70" fmla="*/ 0 w 9721"/>
                  <a:gd name="T71" fmla="*/ 1 h 4050"/>
                  <a:gd name="T72" fmla="*/ 0 w 9721"/>
                  <a:gd name="T73" fmla="*/ 1 h 4050"/>
                  <a:gd name="T74" fmla="*/ 0 w 9721"/>
                  <a:gd name="T75" fmla="*/ 1 h 4050"/>
                  <a:gd name="T76" fmla="*/ 0 w 9721"/>
                  <a:gd name="T77" fmla="*/ 1 h 4050"/>
                  <a:gd name="T78" fmla="*/ 0 w 9721"/>
                  <a:gd name="T79" fmla="*/ 1 h 4050"/>
                  <a:gd name="T80" fmla="*/ 0 w 9721"/>
                  <a:gd name="T81" fmla="*/ 1 h 4050"/>
                  <a:gd name="T82" fmla="*/ 0 w 9721"/>
                  <a:gd name="T83" fmla="*/ 1 h 4050"/>
                  <a:gd name="T84" fmla="*/ 0 w 9721"/>
                  <a:gd name="T85" fmla="*/ 1 h 4050"/>
                  <a:gd name="T86" fmla="*/ 0 w 9721"/>
                  <a:gd name="T87" fmla="*/ 1 h 4050"/>
                  <a:gd name="T88" fmla="*/ 0 w 9721"/>
                  <a:gd name="T89" fmla="*/ 1 h 4050"/>
                  <a:gd name="T90" fmla="*/ 0 w 9721"/>
                  <a:gd name="T91" fmla="*/ 1 h 40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721"/>
                  <a:gd name="T139" fmla="*/ 0 h 4050"/>
                  <a:gd name="T140" fmla="*/ 9721 w 9721"/>
                  <a:gd name="T141" fmla="*/ 4050 h 40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721" h="4050">
                    <a:moveTo>
                      <a:pt x="6983" y="1163"/>
                    </a:moveTo>
                    <a:lnTo>
                      <a:pt x="7347" y="1389"/>
                    </a:lnTo>
                    <a:lnTo>
                      <a:pt x="7681" y="1621"/>
                    </a:lnTo>
                    <a:lnTo>
                      <a:pt x="7987" y="1857"/>
                    </a:lnTo>
                    <a:lnTo>
                      <a:pt x="8266" y="2094"/>
                    </a:lnTo>
                    <a:lnTo>
                      <a:pt x="8520" y="2326"/>
                    </a:lnTo>
                    <a:lnTo>
                      <a:pt x="8747" y="2556"/>
                    </a:lnTo>
                    <a:lnTo>
                      <a:pt x="9124" y="2988"/>
                    </a:lnTo>
                    <a:lnTo>
                      <a:pt x="9277" y="3185"/>
                    </a:lnTo>
                    <a:lnTo>
                      <a:pt x="9405" y="3367"/>
                    </a:lnTo>
                    <a:lnTo>
                      <a:pt x="9512" y="3532"/>
                    </a:lnTo>
                    <a:lnTo>
                      <a:pt x="9597" y="3678"/>
                    </a:lnTo>
                    <a:lnTo>
                      <a:pt x="9661" y="3799"/>
                    </a:lnTo>
                    <a:lnTo>
                      <a:pt x="9701" y="3896"/>
                    </a:lnTo>
                    <a:lnTo>
                      <a:pt x="9721" y="3963"/>
                    </a:lnTo>
                    <a:lnTo>
                      <a:pt x="9718" y="4000"/>
                    </a:lnTo>
                    <a:lnTo>
                      <a:pt x="20" y="4050"/>
                    </a:lnTo>
                    <a:lnTo>
                      <a:pt x="10" y="3897"/>
                    </a:lnTo>
                    <a:lnTo>
                      <a:pt x="5" y="3534"/>
                    </a:lnTo>
                    <a:lnTo>
                      <a:pt x="0" y="2451"/>
                    </a:lnTo>
                    <a:lnTo>
                      <a:pt x="3" y="844"/>
                    </a:lnTo>
                    <a:lnTo>
                      <a:pt x="13" y="785"/>
                    </a:lnTo>
                    <a:lnTo>
                      <a:pt x="42" y="721"/>
                    </a:lnTo>
                    <a:lnTo>
                      <a:pt x="92" y="656"/>
                    </a:lnTo>
                    <a:lnTo>
                      <a:pt x="156" y="587"/>
                    </a:lnTo>
                    <a:lnTo>
                      <a:pt x="243" y="517"/>
                    </a:lnTo>
                    <a:lnTo>
                      <a:pt x="342" y="450"/>
                    </a:lnTo>
                    <a:lnTo>
                      <a:pt x="594" y="318"/>
                    </a:lnTo>
                    <a:lnTo>
                      <a:pt x="906" y="200"/>
                    </a:lnTo>
                    <a:lnTo>
                      <a:pt x="1277" y="105"/>
                    </a:lnTo>
                    <a:lnTo>
                      <a:pt x="1483" y="66"/>
                    </a:lnTo>
                    <a:lnTo>
                      <a:pt x="1703" y="39"/>
                    </a:lnTo>
                    <a:lnTo>
                      <a:pt x="1933" y="18"/>
                    </a:lnTo>
                    <a:lnTo>
                      <a:pt x="2174" y="12"/>
                    </a:lnTo>
                    <a:lnTo>
                      <a:pt x="2560" y="0"/>
                    </a:lnTo>
                    <a:lnTo>
                      <a:pt x="3042" y="12"/>
                    </a:lnTo>
                    <a:lnTo>
                      <a:pt x="3604" y="60"/>
                    </a:lnTo>
                    <a:lnTo>
                      <a:pt x="4228" y="150"/>
                    </a:lnTo>
                    <a:lnTo>
                      <a:pt x="4559" y="216"/>
                    </a:lnTo>
                    <a:lnTo>
                      <a:pt x="4896" y="296"/>
                    </a:lnTo>
                    <a:lnTo>
                      <a:pt x="5242" y="390"/>
                    </a:lnTo>
                    <a:lnTo>
                      <a:pt x="5592" y="505"/>
                    </a:lnTo>
                    <a:lnTo>
                      <a:pt x="5943" y="639"/>
                    </a:lnTo>
                    <a:lnTo>
                      <a:pt x="6292" y="791"/>
                    </a:lnTo>
                    <a:lnTo>
                      <a:pt x="6642" y="965"/>
                    </a:lnTo>
                    <a:lnTo>
                      <a:pt x="6983" y="1163"/>
                    </a:lnTo>
                    <a:close/>
                  </a:path>
                </a:pathLst>
              </a:custGeom>
              <a:solidFill>
                <a:srgbClr val="FF6E9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3" name="Freeform 1039">
                <a:extLst>
                  <a:ext uri="{FF2B5EF4-FFF2-40B4-BE49-F238E27FC236}">
                    <a16:creationId xmlns:a16="http://schemas.microsoft.com/office/drawing/2014/main" id="{6298DA8E-B3C2-4D61-89A4-2CC2EA65C925}"/>
                  </a:ext>
                </a:extLst>
              </p:cNvPr>
              <p:cNvSpPr>
                <a:spLocks/>
              </p:cNvSpPr>
              <p:nvPr/>
            </p:nvSpPr>
            <p:spPr bwMode="auto">
              <a:xfrm flipH="1">
                <a:off x="3101" y="2257"/>
                <a:ext cx="3136" cy="1974"/>
              </a:xfrm>
              <a:custGeom>
                <a:avLst/>
                <a:gdLst>
                  <a:gd name="T0" fmla="*/ 0 w 9408"/>
                  <a:gd name="T1" fmla="*/ 0 h 3949"/>
                  <a:gd name="T2" fmla="*/ 0 w 9408"/>
                  <a:gd name="T3" fmla="*/ 0 h 3949"/>
                  <a:gd name="T4" fmla="*/ 0 w 9408"/>
                  <a:gd name="T5" fmla="*/ 0 h 3949"/>
                  <a:gd name="T6" fmla="*/ 0 w 9408"/>
                  <a:gd name="T7" fmla="*/ 0 h 3949"/>
                  <a:gd name="T8" fmla="*/ 0 w 9408"/>
                  <a:gd name="T9" fmla="*/ 0 h 3949"/>
                  <a:gd name="T10" fmla="*/ 0 w 9408"/>
                  <a:gd name="T11" fmla="*/ 0 h 3949"/>
                  <a:gd name="T12" fmla="*/ 0 w 9408"/>
                  <a:gd name="T13" fmla="*/ 0 h 3949"/>
                  <a:gd name="T14" fmla="*/ 0 w 9408"/>
                  <a:gd name="T15" fmla="*/ 0 h 3949"/>
                  <a:gd name="T16" fmla="*/ 0 w 9408"/>
                  <a:gd name="T17" fmla="*/ 0 h 3949"/>
                  <a:gd name="T18" fmla="*/ 0 w 9408"/>
                  <a:gd name="T19" fmla="*/ 0 h 3949"/>
                  <a:gd name="T20" fmla="*/ 0 w 9408"/>
                  <a:gd name="T21" fmla="*/ 0 h 3949"/>
                  <a:gd name="T22" fmla="*/ 0 w 9408"/>
                  <a:gd name="T23" fmla="*/ 0 h 3949"/>
                  <a:gd name="T24" fmla="*/ 0 w 9408"/>
                  <a:gd name="T25" fmla="*/ 0 h 3949"/>
                  <a:gd name="T26" fmla="*/ 0 w 9408"/>
                  <a:gd name="T27" fmla="*/ 0 h 3949"/>
                  <a:gd name="T28" fmla="*/ 0 w 9408"/>
                  <a:gd name="T29" fmla="*/ 0 h 3949"/>
                  <a:gd name="T30" fmla="*/ 0 w 9408"/>
                  <a:gd name="T31" fmla="*/ 0 h 3949"/>
                  <a:gd name="T32" fmla="*/ 0 w 9408"/>
                  <a:gd name="T33" fmla="*/ 0 h 3949"/>
                  <a:gd name="T34" fmla="*/ 0 w 9408"/>
                  <a:gd name="T35" fmla="*/ 0 h 3949"/>
                  <a:gd name="T36" fmla="*/ 0 w 9408"/>
                  <a:gd name="T37" fmla="*/ 0 h 3949"/>
                  <a:gd name="T38" fmla="*/ 0 w 9408"/>
                  <a:gd name="T39" fmla="*/ 0 h 3949"/>
                  <a:gd name="T40" fmla="*/ 0 w 9408"/>
                  <a:gd name="T41" fmla="*/ 0 h 3949"/>
                  <a:gd name="T42" fmla="*/ 0 w 9408"/>
                  <a:gd name="T43" fmla="*/ 0 h 3949"/>
                  <a:gd name="T44" fmla="*/ 0 w 9408"/>
                  <a:gd name="T45" fmla="*/ 0 h 3949"/>
                  <a:gd name="T46" fmla="*/ 0 w 9408"/>
                  <a:gd name="T47" fmla="*/ 0 h 3949"/>
                  <a:gd name="T48" fmla="*/ 0 w 9408"/>
                  <a:gd name="T49" fmla="*/ 0 h 3949"/>
                  <a:gd name="T50" fmla="*/ 0 w 9408"/>
                  <a:gd name="T51" fmla="*/ 0 h 3949"/>
                  <a:gd name="T52" fmla="*/ 0 w 9408"/>
                  <a:gd name="T53" fmla="*/ 0 h 3949"/>
                  <a:gd name="T54" fmla="*/ 0 w 9408"/>
                  <a:gd name="T55" fmla="*/ 0 h 3949"/>
                  <a:gd name="T56" fmla="*/ 0 w 9408"/>
                  <a:gd name="T57" fmla="*/ 0 h 3949"/>
                  <a:gd name="T58" fmla="*/ 0 w 9408"/>
                  <a:gd name="T59" fmla="*/ 0 h 3949"/>
                  <a:gd name="T60" fmla="*/ 0 w 9408"/>
                  <a:gd name="T61" fmla="*/ 0 h 3949"/>
                  <a:gd name="T62" fmla="*/ 0 w 9408"/>
                  <a:gd name="T63" fmla="*/ 0 h 3949"/>
                  <a:gd name="T64" fmla="*/ 0 w 9408"/>
                  <a:gd name="T65" fmla="*/ 0 h 3949"/>
                  <a:gd name="T66" fmla="*/ 0 w 9408"/>
                  <a:gd name="T67" fmla="*/ 0 h 3949"/>
                  <a:gd name="T68" fmla="*/ 0 w 9408"/>
                  <a:gd name="T69" fmla="*/ 0 h 3949"/>
                  <a:gd name="T70" fmla="*/ 0 w 9408"/>
                  <a:gd name="T71" fmla="*/ 0 h 3949"/>
                  <a:gd name="T72" fmla="*/ 0 w 9408"/>
                  <a:gd name="T73" fmla="*/ 0 h 3949"/>
                  <a:gd name="T74" fmla="*/ 0 w 9408"/>
                  <a:gd name="T75" fmla="*/ 0 h 3949"/>
                  <a:gd name="T76" fmla="*/ 0 w 9408"/>
                  <a:gd name="T77" fmla="*/ 0 h 3949"/>
                  <a:gd name="T78" fmla="*/ 0 w 9408"/>
                  <a:gd name="T79" fmla="*/ 0 h 3949"/>
                  <a:gd name="T80" fmla="*/ 0 w 9408"/>
                  <a:gd name="T81" fmla="*/ 0 h 3949"/>
                  <a:gd name="T82" fmla="*/ 0 w 9408"/>
                  <a:gd name="T83" fmla="*/ 0 h 3949"/>
                  <a:gd name="T84" fmla="*/ 0 w 9408"/>
                  <a:gd name="T85" fmla="*/ 0 h 3949"/>
                  <a:gd name="T86" fmla="*/ 0 w 9408"/>
                  <a:gd name="T87" fmla="*/ 0 h 3949"/>
                  <a:gd name="T88" fmla="*/ 0 w 9408"/>
                  <a:gd name="T89" fmla="*/ 0 h 3949"/>
                  <a:gd name="T90" fmla="*/ 0 w 9408"/>
                  <a:gd name="T91" fmla="*/ 0 h 3949"/>
                  <a:gd name="T92" fmla="*/ 0 w 9408"/>
                  <a:gd name="T93" fmla="*/ 0 h 3949"/>
                  <a:gd name="T94" fmla="*/ 0 w 9408"/>
                  <a:gd name="T95" fmla="*/ 0 h 39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9408"/>
                  <a:gd name="T145" fmla="*/ 0 h 3949"/>
                  <a:gd name="T146" fmla="*/ 9408 w 9408"/>
                  <a:gd name="T147" fmla="*/ 3949 h 394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9408" h="3949">
                    <a:moveTo>
                      <a:pt x="6835" y="1164"/>
                    </a:moveTo>
                    <a:lnTo>
                      <a:pt x="7174" y="1383"/>
                    </a:lnTo>
                    <a:lnTo>
                      <a:pt x="7489" y="1607"/>
                    </a:lnTo>
                    <a:lnTo>
                      <a:pt x="7776" y="1833"/>
                    </a:lnTo>
                    <a:lnTo>
                      <a:pt x="8037" y="2061"/>
                    </a:lnTo>
                    <a:lnTo>
                      <a:pt x="8277" y="2285"/>
                    </a:lnTo>
                    <a:lnTo>
                      <a:pt x="8491" y="2503"/>
                    </a:lnTo>
                    <a:lnTo>
                      <a:pt x="8681" y="2714"/>
                    </a:lnTo>
                    <a:lnTo>
                      <a:pt x="8847" y="2918"/>
                    </a:lnTo>
                    <a:lnTo>
                      <a:pt x="9114" y="3283"/>
                    </a:lnTo>
                    <a:lnTo>
                      <a:pt x="9295" y="3582"/>
                    </a:lnTo>
                    <a:lnTo>
                      <a:pt x="9391" y="3790"/>
                    </a:lnTo>
                    <a:lnTo>
                      <a:pt x="9408" y="3857"/>
                    </a:lnTo>
                    <a:lnTo>
                      <a:pt x="9407" y="3893"/>
                    </a:lnTo>
                    <a:lnTo>
                      <a:pt x="23" y="3949"/>
                    </a:lnTo>
                    <a:lnTo>
                      <a:pt x="13" y="3776"/>
                    </a:lnTo>
                    <a:lnTo>
                      <a:pt x="6" y="3417"/>
                    </a:lnTo>
                    <a:lnTo>
                      <a:pt x="0" y="2386"/>
                    </a:lnTo>
                    <a:lnTo>
                      <a:pt x="6" y="881"/>
                    </a:lnTo>
                    <a:lnTo>
                      <a:pt x="16" y="816"/>
                    </a:lnTo>
                    <a:lnTo>
                      <a:pt x="45" y="748"/>
                    </a:lnTo>
                    <a:lnTo>
                      <a:pt x="95" y="676"/>
                    </a:lnTo>
                    <a:lnTo>
                      <a:pt x="165" y="606"/>
                    </a:lnTo>
                    <a:lnTo>
                      <a:pt x="250" y="534"/>
                    </a:lnTo>
                    <a:lnTo>
                      <a:pt x="352" y="463"/>
                    </a:lnTo>
                    <a:lnTo>
                      <a:pt x="473" y="390"/>
                    </a:lnTo>
                    <a:lnTo>
                      <a:pt x="607" y="325"/>
                    </a:lnTo>
                    <a:lnTo>
                      <a:pt x="760" y="259"/>
                    </a:lnTo>
                    <a:lnTo>
                      <a:pt x="926" y="202"/>
                    </a:lnTo>
                    <a:lnTo>
                      <a:pt x="1104" y="150"/>
                    </a:lnTo>
                    <a:lnTo>
                      <a:pt x="1297" y="105"/>
                    </a:lnTo>
                    <a:lnTo>
                      <a:pt x="1503" y="66"/>
                    </a:lnTo>
                    <a:lnTo>
                      <a:pt x="1721" y="37"/>
                    </a:lnTo>
                    <a:lnTo>
                      <a:pt x="1951" y="17"/>
                    </a:lnTo>
                    <a:lnTo>
                      <a:pt x="2188" y="10"/>
                    </a:lnTo>
                    <a:lnTo>
                      <a:pt x="2576" y="0"/>
                    </a:lnTo>
                    <a:lnTo>
                      <a:pt x="3048" y="15"/>
                    </a:lnTo>
                    <a:lnTo>
                      <a:pt x="3597" y="62"/>
                    </a:lnTo>
                    <a:lnTo>
                      <a:pt x="3897" y="102"/>
                    </a:lnTo>
                    <a:lnTo>
                      <a:pt x="4204" y="157"/>
                    </a:lnTo>
                    <a:lnTo>
                      <a:pt x="4522" y="222"/>
                    </a:lnTo>
                    <a:lnTo>
                      <a:pt x="4846" y="303"/>
                    </a:lnTo>
                    <a:lnTo>
                      <a:pt x="5179" y="399"/>
                    </a:lnTo>
                    <a:lnTo>
                      <a:pt x="5513" y="514"/>
                    </a:lnTo>
                    <a:lnTo>
                      <a:pt x="5848" y="645"/>
                    </a:lnTo>
                    <a:lnTo>
                      <a:pt x="6182" y="797"/>
                    </a:lnTo>
                    <a:lnTo>
                      <a:pt x="6513" y="970"/>
                    </a:lnTo>
                    <a:lnTo>
                      <a:pt x="6835" y="1164"/>
                    </a:lnTo>
                    <a:close/>
                  </a:path>
                </a:pathLst>
              </a:custGeom>
              <a:solidFill>
                <a:srgbClr val="FF61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4" name="Freeform 1040">
                <a:extLst>
                  <a:ext uri="{FF2B5EF4-FFF2-40B4-BE49-F238E27FC236}">
                    <a16:creationId xmlns:a16="http://schemas.microsoft.com/office/drawing/2014/main" id="{1E217A6A-AF31-9565-4F50-EE8B8EDA5DA1}"/>
                  </a:ext>
                </a:extLst>
              </p:cNvPr>
              <p:cNvSpPr>
                <a:spLocks/>
              </p:cNvSpPr>
              <p:nvPr/>
            </p:nvSpPr>
            <p:spPr bwMode="auto">
              <a:xfrm flipH="1">
                <a:off x="3206" y="2314"/>
                <a:ext cx="3029" cy="1924"/>
              </a:xfrm>
              <a:custGeom>
                <a:avLst/>
                <a:gdLst>
                  <a:gd name="T0" fmla="*/ 0 w 9087"/>
                  <a:gd name="T1" fmla="*/ 1 h 3848"/>
                  <a:gd name="T2" fmla="*/ 0 w 9087"/>
                  <a:gd name="T3" fmla="*/ 1 h 3848"/>
                  <a:gd name="T4" fmla="*/ 0 w 9087"/>
                  <a:gd name="T5" fmla="*/ 1 h 3848"/>
                  <a:gd name="T6" fmla="*/ 0 w 9087"/>
                  <a:gd name="T7" fmla="*/ 1 h 3848"/>
                  <a:gd name="T8" fmla="*/ 0 w 9087"/>
                  <a:gd name="T9" fmla="*/ 1 h 3848"/>
                  <a:gd name="T10" fmla="*/ 0 w 9087"/>
                  <a:gd name="T11" fmla="*/ 1 h 3848"/>
                  <a:gd name="T12" fmla="*/ 0 w 9087"/>
                  <a:gd name="T13" fmla="*/ 1 h 3848"/>
                  <a:gd name="T14" fmla="*/ 0 w 9087"/>
                  <a:gd name="T15" fmla="*/ 1 h 3848"/>
                  <a:gd name="T16" fmla="*/ 0 w 9087"/>
                  <a:gd name="T17" fmla="*/ 1 h 3848"/>
                  <a:gd name="T18" fmla="*/ 0 w 9087"/>
                  <a:gd name="T19" fmla="*/ 1 h 3848"/>
                  <a:gd name="T20" fmla="*/ 0 w 9087"/>
                  <a:gd name="T21" fmla="*/ 1 h 3848"/>
                  <a:gd name="T22" fmla="*/ 0 w 9087"/>
                  <a:gd name="T23" fmla="*/ 1 h 3848"/>
                  <a:gd name="T24" fmla="*/ 0 w 9087"/>
                  <a:gd name="T25" fmla="*/ 1 h 3848"/>
                  <a:gd name="T26" fmla="*/ 0 w 9087"/>
                  <a:gd name="T27" fmla="*/ 1 h 3848"/>
                  <a:gd name="T28" fmla="*/ 0 w 9087"/>
                  <a:gd name="T29" fmla="*/ 1 h 3848"/>
                  <a:gd name="T30" fmla="*/ 0 w 9087"/>
                  <a:gd name="T31" fmla="*/ 1 h 3848"/>
                  <a:gd name="T32" fmla="*/ 0 w 9087"/>
                  <a:gd name="T33" fmla="*/ 1 h 3848"/>
                  <a:gd name="T34" fmla="*/ 0 w 9087"/>
                  <a:gd name="T35" fmla="*/ 1 h 3848"/>
                  <a:gd name="T36" fmla="*/ 0 w 9087"/>
                  <a:gd name="T37" fmla="*/ 1 h 3848"/>
                  <a:gd name="T38" fmla="*/ 0 w 9087"/>
                  <a:gd name="T39" fmla="*/ 1 h 3848"/>
                  <a:gd name="T40" fmla="*/ 0 w 9087"/>
                  <a:gd name="T41" fmla="*/ 1 h 3848"/>
                  <a:gd name="T42" fmla="*/ 0 w 9087"/>
                  <a:gd name="T43" fmla="*/ 1 h 3848"/>
                  <a:gd name="T44" fmla="*/ 0 w 9087"/>
                  <a:gd name="T45" fmla="*/ 1 h 3848"/>
                  <a:gd name="T46" fmla="*/ 0 w 9087"/>
                  <a:gd name="T47" fmla="*/ 1 h 3848"/>
                  <a:gd name="T48" fmla="*/ 0 w 9087"/>
                  <a:gd name="T49" fmla="*/ 1 h 3848"/>
                  <a:gd name="T50" fmla="*/ 0 w 9087"/>
                  <a:gd name="T51" fmla="*/ 1 h 3848"/>
                  <a:gd name="T52" fmla="*/ 0 w 9087"/>
                  <a:gd name="T53" fmla="*/ 1 h 3848"/>
                  <a:gd name="T54" fmla="*/ 0 w 9087"/>
                  <a:gd name="T55" fmla="*/ 1 h 3848"/>
                  <a:gd name="T56" fmla="*/ 0 w 9087"/>
                  <a:gd name="T57" fmla="*/ 1 h 3848"/>
                  <a:gd name="T58" fmla="*/ 0 w 9087"/>
                  <a:gd name="T59" fmla="*/ 0 h 3848"/>
                  <a:gd name="T60" fmla="*/ 0 w 9087"/>
                  <a:gd name="T61" fmla="*/ 1 h 3848"/>
                  <a:gd name="T62" fmla="*/ 0 w 9087"/>
                  <a:gd name="T63" fmla="*/ 1 h 3848"/>
                  <a:gd name="T64" fmla="*/ 0 w 9087"/>
                  <a:gd name="T65" fmla="*/ 1 h 3848"/>
                  <a:gd name="T66" fmla="*/ 0 w 9087"/>
                  <a:gd name="T67" fmla="*/ 1 h 3848"/>
                  <a:gd name="T68" fmla="*/ 0 w 9087"/>
                  <a:gd name="T69" fmla="*/ 1 h 3848"/>
                  <a:gd name="T70" fmla="*/ 0 w 9087"/>
                  <a:gd name="T71" fmla="*/ 1 h 3848"/>
                  <a:gd name="T72" fmla="*/ 0 w 9087"/>
                  <a:gd name="T73" fmla="*/ 1 h 3848"/>
                  <a:gd name="T74" fmla="*/ 0 w 9087"/>
                  <a:gd name="T75" fmla="*/ 1 h 3848"/>
                  <a:gd name="T76" fmla="*/ 0 w 9087"/>
                  <a:gd name="T77" fmla="*/ 1 h 3848"/>
                  <a:gd name="T78" fmla="*/ 0 w 9087"/>
                  <a:gd name="T79" fmla="*/ 1 h 3848"/>
                  <a:gd name="T80" fmla="*/ 0 w 9087"/>
                  <a:gd name="T81" fmla="*/ 1 h 38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9087"/>
                  <a:gd name="T124" fmla="*/ 0 h 3848"/>
                  <a:gd name="T125" fmla="*/ 9087 w 9087"/>
                  <a:gd name="T126" fmla="*/ 3848 h 38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9087" h="3848">
                    <a:moveTo>
                      <a:pt x="6677" y="1167"/>
                    </a:moveTo>
                    <a:lnTo>
                      <a:pt x="6994" y="1377"/>
                    </a:lnTo>
                    <a:lnTo>
                      <a:pt x="7287" y="1592"/>
                    </a:lnTo>
                    <a:lnTo>
                      <a:pt x="7557" y="1811"/>
                    </a:lnTo>
                    <a:lnTo>
                      <a:pt x="7801" y="2028"/>
                    </a:lnTo>
                    <a:lnTo>
                      <a:pt x="8225" y="2451"/>
                    </a:lnTo>
                    <a:lnTo>
                      <a:pt x="8561" y="2848"/>
                    </a:lnTo>
                    <a:lnTo>
                      <a:pt x="8814" y="3196"/>
                    </a:lnTo>
                    <a:lnTo>
                      <a:pt x="8982" y="3482"/>
                    </a:lnTo>
                    <a:lnTo>
                      <a:pt x="9071" y="3684"/>
                    </a:lnTo>
                    <a:lnTo>
                      <a:pt x="9087" y="3787"/>
                    </a:lnTo>
                    <a:lnTo>
                      <a:pt x="19" y="3848"/>
                    </a:lnTo>
                    <a:lnTo>
                      <a:pt x="0" y="917"/>
                    </a:lnTo>
                    <a:lnTo>
                      <a:pt x="10" y="844"/>
                    </a:lnTo>
                    <a:lnTo>
                      <a:pt x="42" y="772"/>
                    </a:lnTo>
                    <a:lnTo>
                      <a:pt x="93" y="696"/>
                    </a:lnTo>
                    <a:lnTo>
                      <a:pt x="163" y="623"/>
                    </a:lnTo>
                    <a:lnTo>
                      <a:pt x="250" y="547"/>
                    </a:lnTo>
                    <a:lnTo>
                      <a:pt x="356" y="471"/>
                    </a:lnTo>
                    <a:lnTo>
                      <a:pt x="477" y="399"/>
                    </a:lnTo>
                    <a:lnTo>
                      <a:pt x="613" y="331"/>
                    </a:lnTo>
                    <a:lnTo>
                      <a:pt x="767" y="265"/>
                    </a:lnTo>
                    <a:lnTo>
                      <a:pt x="936" y="205"/>
                    </a:lnTo>
                    <a:lnTo>
                      <a:pt x="1116" y="150"/>
                    </a:lnTo>
                    <a:lnTo>
                      <a:pt x="1308" y="105"/>
                    </a:lnTo>
                    <a:lnTo>
                      <a:pt x="1514" y="66"/>
                    </a:lnTo>
                    <a:lnTo>
                      <a:pt x="1730" y="35"/>
                    </a:lnTo>
                    <a:lnTo>
                      <a:pt x="1957" y="15"/>
                    </a:lnTo>
                    <a:lnTo>
                      <a:pt x="2192" y="9"/>
                    </a:lnTo>
                    <a:lnTo>
                      <a:pt x="2577" y="0"/>
                    </a:lnTo>
                    <a:lnTo>
                      <a:pt x="3044" y="17"/>
                    </a:lnTo>
                    <a:lnTo>
                      <a:pt x="3581" y="68"/>
                    </a:lnTo>
                    <a:lnTo>
                      <a:pt x="4168" y="165"/>
                    </a:lnTo>
                    <a:lnTo>
                      <a:pt x="4475" y="230"/>
                    </a:lnTo>
                    <a:lnTo>
                      <a:pt x="4786" y="312"/>
                    </a:lnTo>
                    <a:lnTo>
                      <a:pt x="5103" y="409"/>
                    </a:lnTo>
                    <a:lnTo>
                      <a:pt x="5423" y="524"/>
                    </a:lnTo>
                    <a:lnTo>
                      <a:pt x="5745" y="656"/>
                    </a:lnTo>
                    <a:lnTo>
                      <a:pt x="6062" y="805"/>
                    </a:lnTo>
                    <a:lnTo>
                      <a:pt x="6373" y="974"/>
                    </a:lnTo>
                    <a:lnTo>
                      <a:pt x="6677" y="1167"/>
                    </a:lnTo>
                    <a:close/>
                  </a:path>
                </a:pathLst>
              </a:custGeom>
              <a:solidFill>
                <a:srgbClr val="FF578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5" name="Freeform 1041">
                <a:extLst>
                  <a:ext uri="{FF2B5EF4-FFF2-40B4-BE49-F238E27FC236}">
                    <a16:creationId xmlns:a16="http://schemas.microsoft.com/office/drawing/2014/main" id="{E42D729E-4681-E3AE-4471-6FF9659DC1AA}"/>
                  </a:ext>
                </a:extLst>
              </p:cNvPr>
              <p:cNvSpPr>
                <a:spLocks/>
              </p:cNvSpPr>
              <p:nvPr/>
            </p:nvSpPr>
            <p:spPr bwMode="auto">
              <a:xfrm flipH="1">
                <a:off x="3310" y="2370"/>
                <a:ext cx="2922" cy="1874"/>
              </a:xfrm>
              <a:custGeom>
                <a:avLst/>
                <a:gdLst>
                  <a:gd name="T0" fmla="*/ 0 w 8767"/>
                  <a:gd name="T1" fmla="*/ 1 h 3747"/>
                  <a:gd name="T2" fmla="*/ 0 w 8767"/>
                  <a:gd name="T3" fmla="*/ 1 h 3747"/>
                  <a:gd name="T4" fmla="*/ 0 w 8767"/>
                  <a:gd name="T5" fmla="*/ 1 h 3747"/>
                  <a:gd name="T6" fmla="*/ 0 w 8767"/>
                  <a:gd name="T7" fmla="*/ 1 h 3747"/>
                  <a:gd name="T8" fmla="*/ 0 w 8767"/>
                  <a:gd name="T9" fmla="*/ 1 h 3747"/>
                  <a:gd name="T10" fmla="*/ 0 w 8767"/>
                  <a:gd name="T11" fmla="*/ 1 h 3747"/>
                  <a:gd name="T12" fmla="*/ 0 w 8767"/>
                  <a:gd name="T13" fmla="*/ 1 h 3747"/>
                  <a:gd name="T14" fmla="*/ 0 w 8767"/>
                  <a:gd name="T15" fmla="*/ 1 h 3747"/>
                  <a:gd name="T16" fmla="*/ 0 w 8767"/>
                  <a:gd name="T17" fmla="*/ 1 h 3747"/>
                  <a:gd name="T18" fmla="*/ 0 w 8767"/>
                  <a:gd name="T19" fmla="*/ 1 h 3747"/>
                  <a:gd name="T20" fmla="*/ 0 w 8767"/>
                  <a:gd name="T21" fmla="*/ 1 h 3747"/>
                  <a:gd name="T22" fmla="*/ 0 w 8767"/>
                  <a:gd name="T23" fmla="*/ 1 h 3747"/>
                  <a:gd name="T24" fmla="*/ 0 w 8767"/>
                  <a:gd name="T25" fmla="*/ 1 h 3747"/>
                  <a:gd name="T26" fmla="*/ 0 w 8767"/>
                  <a:gd name="T27" fmla="*/ 1 h 3747"/>
                  <a:gd name="T28" fmla="*/ 0 w 8767"/>
                  <a:gd name="T29" fmla="*/ 1 h 3747"/>
                  <a:gd name="T30" fmla="*/ 0 w 8767"/>
                  <a:gd name="T31" fmla="*/ 1 h 3747"/>
                  <a:gd name="T32" fmla="*/ 0 w 8767"/>
                  <a:gd name="T33" fmla="*/ 1 h 3747"/>
                  <a:gd name="T34" fmla="*/ 0 w 8767"/>
                  <a:gd name="T35" fmla="*/ 1 h 3747"/>
                  <a:gd name="T36" fmla="*/ 0 w 8767"/>
                  <a:gd name="T37" fmla="*/ 1 h 3747"/>
                  <a:gd name="T38" fmla="*/ 0 w 8767"/>
                  <a:gd name="T39" fmla="*/ 1 h 3747"/>
                  <a:gd name="T40" fmla="*/ 0 w 8767"/>
                  <a:gd name="T41" fmla="*/ 1 h 3747"/>
                  <a:gd name="T42" fmla="*/ 0 w 8767"/>
                  <a:gd name="T43" fmla="*/ 1 h 3747"/>
                  <a:gd name="T44" fmla="*/ 0 w 8767"/>
                  <a:gd name="T45" fmla="*/ 1 h 3747"/>
                  <a:gd name="T46" fmla="*/ 0 w 8767"/>
                  <a:gd name="T47" fmla="*/ 1 h 3747"/>
                  <a:gd name="T48" fmla="*/ 0 w 8767"/>
                  <a:gd name="T49" fmla="*/ 1 h 3747"/>
                  <a:gd name="T50" fmla="*/ 0 w 8767"/>
                  <a:gd name="T51" fmla="*/ 1 h 3747"/>
                  <a:gd name="T52" fmla="*/ 0 w 8767"/>
                  <a:gd name="T53" fmla="*/ 1 h 3747"/>
                  <a:gd name="T54" fmla="*/ 0 w 8767"/>
                  <a:gd name="T55" fmla="*/ 1 h 3747"/>
                  <a:gd name="T56" fmla="*/ 0 w 8767"/>
                  <a:gd name="T57" fmla="*/ 1 h 3747"/>
                  <a:gd name="T58" fmla="*/ 0 w 8767"/>
                  <a:gd name="T59" fmla="*/ 1 h 3747"/>
                  <a:gd name="T60" fmla="*/ 0 w 8767"/>
                  <a:gd name="T61" fmla="*/ 1 h 3747"/>
                  <a:gd name="T62" fmla="*/ 0 w 8767"/>
                  <a:gd name="T63" fmla="*/ 1 h 3747"/>
                  <a:gd name="T64" fmla="*/ 0 w 8767"/>
                  <a:gd name="T65" fmla="*/ 1 h 3747"/>
                  <a:gd name="T66" fmla="*/ 0 w 8767"/>
                  <a:gd name="T67" fmla="*/ 0 h 3747"/>
                  <a:gd name="T68" fmla="*/ 0 w 8767"/>
                  <a:gd name="T69" fmla="*/ 1 h 3747"/>
                  <a:gd name="T70" fmla="*/ 0 w 8767"/>
                  <a:gd name="T71" fmla="*/ 1 h 3747"/>
                  <a:gd name="T72" fmla="*/ 0 w 8767"/>
                  <a:gd name="T73" fmla="*/ 1 h 3747"/>
                  <a:gd name="T74" fmla="*/ 0 w 8767"/>
                  <a:gd name="T75" fmla="*/ 1 h 3747"/>
                  <a:gd name="T76" fmla="*/ 0 w 8767"/>
                  <a:gd name="T77" fmla="*/ 1 h 3747"/>
                  <a:gd name="T78" fmla="*/ 0 w 8767"/>
                  <a:gd name="T79" fmla="*/ 1 h 3747"/>
                  <a:gd name="T80" fmla="*/ 0 w 8767"/>
                  <a:gd name="T81" fmla="*/ 1 h 3747"/>
                  <a:gd name="T82" fmla="*/ 0 w 8767"/>
                  <a:gd name="T83" fmla="*/ 1 h 3747"/>
                  <a:gd name="T84" fmla="*/ 0 w 8767"/>
                  <a:gd name="T85" fmla="*/ 1 h 3747"/>
                  <a:gd name="T86" fmla="*/ 0 w 8767"/>
                  <a:gd name="T87" fmla="*/ 1 h 3747"/>
                  <a:gd name="T88" fmla="*/ 0 w 8767"/>
                  <a:gd name="T89" fmla="*/ 1 h 374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767"/>
                  <a:gd name="T136" fmla="*/ 0 h 3747"/>
                  <a:gd name="T137" fmla="*/ 8767 w 8767"/>
                  <a:gd name="T138" fmla="*/ 3747 h 374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767" h="3747">
                    <a:moveTo>
                      <a:pt x="6517" y="1171"/>
                    </a:moveTo>
                    <a:lnTo>
                      <a:pt x="6811" y="1373"/>
                    </a:lnTo>
                    <a:lnTo>
                      <a:pt x="7084" y="1580"/>
                    </a:lnTo>
                    <a:lnTo>
                      <a:pt x="7336" y="1788"/>
                    </a:lnTo>
                    <a:lnTo>
                      <a:pt x="7564" y="1995"/>
                    </a:lnTo>
                    <a:lnTo>
                      <a:pt x="7960" y="2399"/>
                    </a:lnTo>
                    <a:lnTo>
                      <a:pt x="8128" y="2593"/>
                    </a:lnTo>
                    <a:lnTo>
                      <a:pt x="8271" y="2780"/>
                    </a:lnTo>
                    <a:lnTo>
                      <a:pt x="8507" y="3113"/>
                    </a:lnTo>
                    <a:lnTo>
                      <a:pt x="8665" y="3386"/>
                    </a:lnTo>
                    <a:lnTo>
                      <a:pt x="8752" y="3581"/>
                    </a:lnTo>
                    <a:lnTo>
                      <a:pt x="8767" y="3643"/>
                    </a:lnTo>
                    <a:lnTo>
                      <a:pt x="8762" y="3680"/>
                    </a:lnTo>
                    <a:lnTo>
                      <a:pt x="12" y="3747"/>
                    </a:lnTo>
                    <a:lnTo>
                      <a:pt x="0" y="3285"/>
                    </a:lnTo>
                    <a:lnTo>
                      <a:pt x="0" y="2340"/>
                    </a:lnTo>
                    <a:lnTo>
                      <a:pt x="7" y="927"/>
                    </a:lnTo>
                    <a:lnTo>
                      <a:pt x="17" y="851"/>
                    </a:lnTo>
                    <a:lnTo>
                      <a:pt x="49" y="775"/>
                    </a:lnTo>
                    <a:lnTo>
                      <a:pt x="102" y="697"/>
                    </a:lnTo>
                    <a:lnTo>
                      <a:pt x="170" y="619"/>
                    </a:lnTo>
                    <a:lnTo>
                      <a:pt x="260" y="541"/>
                    </a:lnTo>
                    <a:lnTo>
                      <a:pt x="366" y="465"/>
                    </a:lnTo>
                    <a:lnTo>
                      <a:pt x="490" y="390"/>
                    </a:lnTo>
                    <a:lnTo>
                      <a:pt x="626" y="322"/>
                    </a:lnTo>
                    <a:lnTo>
                      <a:pt x="779" y="257"/>
                    </a:lnTo>
                    <a:lnTo>
                      <a:pt x="947" y="199"/>
                    </a:lnTo>
                    <a:lnTo>
                      <a:pt x="1126" y="146"/>
                    </a:lnTo>
                    <a:lnTo>
                      <a:pt x="1318" y="101"/>
                    </a:lnTo>
                    <a:lnTo>
                      <a:pt x="1524" y="62"/>
                    </a:lnTo>
                    <a:lnTo>
                      <a:pt x="1737" y="33"/>
                    </a:lnTo>
                    <a:lnTo>
                      <a:pt x="1963" y="14"/>
                    </a:lnTo>
                    <a:lnTo>
                      <a:pt x="2195" y="8"/>
                    </a:lnTo>
                    <a:lnTo>
                      <a:pt x="2578" y="0"/>
                    </a:lnTo>
                    <a:lnTo>
                      <a:pt x="3039" y="19"/>
                    </a:lnTo>
                    <a:lnTo>
                      <a:pt x="3561" y="75"/>
                    </a:lnTo>
                    <a:lnTo>
                      <a:pt x="4128" y="173"/>
                    </a:lnTo>
                    <a:lnTo>
                      <a:pt x="4425" y="238"/>
                    </a:lnTo>
                    <a:lnTo>
                      <a:pt x="4725" y="321"/>
                    </a:lnTo>
                    <a:lnTo>
                      <a:pt x="5029" y="417"/>
                    </a:lnTo>
                    <a:lnTo>
                      <a:pt x="5332" y="532"/>
                    </a:lnTo>
                    <a:lnTo>
                      <a:pt x="5636" y="661"/>
                    </a:lnTo>
                    <a:lnTo>
                      <a:pt x="5934" y="812"/>
                    </a:lnTo>
                    <a:lnTo>
                      <a:pt x="6230" y="983"/>
                    </a:lnTo>
                    <a:lnTo>
                      <a:pt x="6517" y="1171"/>
                    </a:lnTo>
                    <a:close/>
                  </a:path>
                </a:pathLst>
              </a:custGeom>
              <a:solidFill>
                <a:srgbClr val="FF4A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6" name="Freeform 1042">
                <a:extLst>
                  <a:ext uri="{FF2B5EF4-FFF2-40B4-BE49-F238E27FC236}">
                    <a16:creationId xmlns:a16="http://schemas.microsoft.com/office/drawing/2014/main" id="{7FFBBCCA-DF6D-EAA0-78E4-DF00328026A6}"/>
                  </a:ext>
                </a:extLst>
              </p:cNvPr>
              <p:cNvSpPr>
                <a:spLocks/>
              </p:cNvSpPr>
              <p:nvPr/>
            </p:nvSpPr>
            <p:spPr bwMode="auto">
              <a:xfrm flipH="1">
                <a:off x="3415" y="2428"/>
                <a:ext cx="2816" cy="1823"/>
              </a:xfrm>
              <a:custGeom>
                <a:avLst/>
                <a:gdLst>
                  <a:gd name="T0" fmla="*/ 0 w 8448"/>
                  <a:gd name="T1" fmla="*/ 1 h 3646"/>
                  <a:gd name="T2" fmla="*/ 0 w 8448"/>
                  <a:gd name="T3" fmla="*/ 1 h 3646"/>
                  <a:gd name="T4" fmla="*/ 0 w 8448"/>
                  <a:gd name="T5" fmla="*/ 1 h 3646"/>
                  <a:gd name="T6" fmla="*/ 0 w 8448"/>
                  <a:gd name="T7" fmla="*/ 1 h 3646"/>
                  <a:gd name="T8" fmla="*/ 0 w 8448"/>
                  <a:gd name="T9" fmla="*/ 1 h 3646"/>
                  <a:gd name="T10" fmla="*/ 0 w 8448"/>
                  <a:gd name="T11" fmla="*/ 1 h 3646"/>
                  <a:gd name="T12" fmla="*/ 0 w 8448"/>
                  <a:gd name="T13" fmla="*/ 1 h 3646"/>
                  <a:gd name="T14" fmla="*/ 0 w 8448"/>
                  <a:gd name="T15" fmla="*/ 1 h 3646"/>
                  <a:gd name="T16" fmla="*/ 0 w 8448"/>
                  <a:gd name="T17" fmla="*/ 1 h 3646"/>
                  <a:gd name="T18" fmla="*/ 0 w 8448"/>
                  <a:gd name="T19" fmla="*/ 1 h 3646"/>
                  <a:gd name="T20" fmla="*/ 0 w 8448"/>
                  <a:gd name="T21" fmla="*/ 1 h 3646"/>
                  <a:gd name="T22" fmla="*/ 0 w 8448"/>
                  <a:gd name="T23" fmla="*/ 1 h 3646"/>
                  <a:gd name="T24" fmla="*/ 0 w 8448"/>
                  <a:gd name="T25" fmla="*/ 1 h 3646"/>
                  <a:gd name="T26" fmla="*/ 0 w 8448"/>
                  <a:gd name="T27" fmla="*/ 1 h 3646"/>
                  <a:gd name="T28" fmla="*/ 0 w 8448"/>
                  <a:gd name="T29" fmla="*/ 1 h 3646"/>
                  <a:gd name="T30" fmla="*/ 0 w 8448"/>
                  <a:gd name="T31" fmla="*/ 1 h 3646"/>
                  <a:gd name="T32" fmla="*/ 0 w 8448"/>
                  <a:gd name="T33" fmla="*/ 1 h 3646"/>
                  <a:gd name="T34" fmla="*/ 0 w 8448"/>
                  <a:gd name="T35" fmla="*/ 1 h 3646"/>
                  <a:gd name="T36" fmla="*/ 0 w 8448"/>
                  <a:gd name="T37" fmla="*/ 1 h 3646"/>
                  <a:gd name="T38" fmla="*/ 0 w 8448"/>
                  <a:gd name="T39" fmla="*/ 1 h 3646"/>
                  <a:gd name="T40" fmla="*/ 0 w 8448"/>
                  <a:gd name="T41" fmla="*/ 1 h 3646"/>
                  <a:gd name="T42" fmla="*/ 0 w 8448"/>
                  <a:gd name="T43" fmla="*/ 1 h 3646"/>
                  <a:gd name="T44" fmla="*/ 0 w 8448"/>
                  <a:gd name="T45" fmla="*/ 1 h 3646"/>
                  <a:gd name="T46" fmla="*/ 0 w 8448"/>
                  <a:gd name="T47" fmla="*/ 1 h 3646"/>
                  <a:gd name="T48" fmla="*/ 0 w 8448"/>
                  <a:gd name="T49" fmla="*/ 1 h 3646"/>
                  <a:gd name="T50" fmla="*/ 0 w 8448"/>
                  <a:gd name="T51" fmla="*/ 1 h 3646"/>
                  <a:gd name="T52" fmla="*/ 0 w 8448"/>
                  <a:gd name="T53" fmla="*/ 1 h 3646"/>
                  <a:gd name="T54" fmla="*/ 0 w 8448"/>
                  <a:gd name="T55" fmla="*/ 1 h 3646"/>
                  <a:gd name="T56" fmla="*/ 0 w 8448"/>
                  <a:gd name="T57" fmla="*/ 1 h 3646"/>
                  <a:gd name="T58" fmla="*/ 0 w 8448"/>
                  <a:gd name="T59" fmla="*/ 1 h 3646"/>
                  <a:gd name="T60" fmla="*/ 0 w 8448"/>
                  <a:gd name="T61" fmla="*/ 0 h 3646"/>
                  <a:gd name="T62" fmla="*/ 0 w 8448"/>
                  <a:gd name="T63" fmla="*/ 1 h 3646"/>
                  <a:gd name="T64" fmla="*/ 0 w 8448"/>
                  <a:gd name="T65" fmla="*/ 1 h 3646"/>
                  <a:gd name="T66" fmla="*/ 0 w 8448"/>
                  <a:gd name="T67" fmla="*/ 1 h 3646"/>
                  <a:gd name="T68" fmla="*/ 0 w 8448"/>
                  <a:gd name="T69" fmla="*/ 1 h 3646"/>
                  <a:gd name="T70" fmla="*/ 0 w 8448"/>
                  <a:gd name="T71" fmla="*/ 1 h 3646"/>
                  <a:gd name="T72" fmla="*/ 0 w 8448"/>
                  <a:gd name="T73" fmla="*/ 1 h 3646"/>
                  <a:gd name="T74" fmla="*/ 0 w 8448"/>
                  <a:gd name="T75" fmla="*/ 1 h 3646"/>
                  <a:gd name="T76" fmla="*/ 0 w 8448"/>
                  <a:gd name="T77" fmla="*/ 1 h 3646"/>
                  <a:gd name="T78" fmla="*/ 0 w 8448"/>
                  <a:gd name="T79" fmla="*/ 1 h 3646"/>
                  <a:gd name="T80" fmla="*/ 0 w 8448"/>
                  <a:gd name="T81" fmla="*/ 1 h 3646"/>
                  <a:gd name="T82" fmla="*/ 0 w 8448"/>
                  <a:gd name="T83" fmla="*/ 1 h 36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448"/>
                  <a:gd name="T127" fmla="*/ 0 h 3646"/>
                  <a:gd name="T128" fmla="*/ 8448 w 8448"/>
                  <a:gd name="T129" fmla="*/ 3646 h 36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448" h="3646">
                    <a:moveTo>
                      <a:pt x="6362" y="1174"/>
                    </a:moveTo>
                    <a:lnTo>
                      <a:pt x="6635" y="1367"/>
                    </a:lnTo>
                    <a:lnTo>
                      <a:pt x="6886" y="1564"/>
                    </a:lnTo>
                    <a:lnTo>
                      <a:pt x="7330" y="1962"/>
                    </a:lnTo>
                    <a:lnTo>
                      <a:pt x="7699" y="2348"/>
                    </a:lnTo>
                    <a:lnTo>
                      <a:pt x="7990" y="2710"/>
                    </a:lnTo>
                    <a:lnTo>
                      <a:pt x="8211" y="3029"/>
                    </a:lnTo>
                    <a:lnTo>
                      <a:pt x="8357" y="3290"/>
                    </a:lnTo>
                    <a:lnTo>
                      <a:pt x="8434" y="3475"/>
                    </a:lnTo>
                    <a:lnTo>
                      <a:pt x="8448" y="3536"/>
                    </a:lnTo>
                    <a:lnTo>
                      <a:pt x="8443" y="3573"/>
                    </a:lnTo>
                    <a:lnTo>
                      <a:pt x="8" y="3646"/>
                    </a:lnTo>
                    <a:lnTo>
                      <a:pt x="0" y="3211"/>
                    </a:lnTo>
                    <a:lnTo>
                      <a:pt x="3" y="2322"/>
                    </a:lnTo>
                    <a:lnTo>
                      <a:pt x="13" y="983"/>
                    </a:lnTo>
                    <a:lnTo>
                      <a:pt x="23" y="900"/>
                    </a:lnTo>
                    <a:lnTo>
                      <a:pt x="55" y="818"/>
                    </a:lnTo>
                    <a:lnTo>
                      <a:pt x="109" y="736"/>
                    </a:lnTo>
                    <a:lnTo>
                      <a:pt x="179" y="653"/>
                    </a:lnTo>
                    <a:lnTo>
                      <a:pt x="270" y="571"/>
                    </a:lnTo>
                    <a:lnTo>
                      <a:pt x="376" y="490"/>
                    </a:lnTo>
                    <a:lnTo>
                      <a:pt x="639" y="339"/>
                    </a:lnTo>
                    <a:lnTo>
                      <a:pt x="793" y="269"/>
                    </a:lnTo>
                    <a:lnTo>
                      <a:pt x="960" y="207"/>
                    </a:lnTo>
                    <a:lnTo>
                      <a:pt x="1142" y="152"/>
                    </a:lnTo>
                    <a:lnTo>
                      <a:pt x="1332" y="103"/>
                    </a:lnTo>
                    <a:lnTo>
                      <a:pt x="1537" y="62"/>
                    </a:lnTo>
                    <a:lnTo>
                      <a:pt x="1749" y="33"/>
                    </a:lnTo>
                    <a:lnTo>
                      <a:pt x="1971" y="13"/>
                    </a:lnTo>
                    <a:lnTo>
                      <a:pt x="2201" y="6"/>
                    </a:lnTo>
                    <a:lnTo>
                      <a:pt x="2584" y="0"/>
                    </a:lnTo>
                    <a:lnTo>
                      <a:pt x="3037" y="22"/>
                    </a:lnTo>
                    <a:lnTo>
                      <a:pt x="3547" y="78"/>
                    </a:lnTo>
                    <a:lnTo>
                      <a:pt x="4094" y="179"/>
                    </a:lnTo>
                    <a:lnTo>
                      <a:pt x="4379" y="247"/>
                    </a:lnTo>
                    <a:lnTo>
                      <a:pt x="4666" y="330"/>
                    </a:lnTo>
                    <a:lnTo>
                      <a:pt x="4956" y="426"/>
                    </a:lnTo>
                    <a:lnTo>
                      <a:pt x="5245" y="541"/>
                    </a:lnTo>
                    <a:lnTo>
                      <a:pt x="5532" y="670"/>
                    </a:lnTo>
                    <a:lnTo>
                      <a:pt x="5818" y="820"/>
                    </a:lnTo>
                    <a:lnTo>
                      <a:pt x="6095" y="986"/>
                    </a:lnTo>
                    <a:lnTo>
                      <a:pt x="6362" y="1174"/>
                    </a:lnTo>
                    <a:close/>
                  </a:path>
                </a:pathLst>
              </a:custGeom>
              <a:solidFill>
                <a:srgbClr val="FF4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7" name="Freeform 1043">
                <a:extLst>
                  <a:ext uri="{FF2B5EF4-FFF2-40B4-BE49-F238E27FC236}">
                    <a16:creationId xmlns:a16="http://schemas.microsoft.com/office/drawing/2014/main" id="{11969B3B-D1B9-DDB9-7471-16A0F1D232FA}"/>
                  </a:ext>
                </a:extLst>
              </p:cNvPr>
              <p:cNvSpPr>
                <a:spLocks/>
              </p:cNvSpPr>
              <p:nvPr/>
            </p:nvSpPr>
            <p:spPr bwMode="auto">
              <a:xfrm flipH="1">
                <a:off x="3526" y="2484"/>
                <a:ext cx="2700" cy="1764"/>
              </a:xfrm>
              <a:custGeom>
                <a:avLst/>
                <a:gdLst>
                  <a:gd name="T0" fmla="*/ 0 w 8099"/>
                  <a:gd name="T1" fmla="*/ 0 h 3530"/>
                  <a:gd name="T2" fmla="*/ 0 w 8099"/>
                  <a:gd name="T3" fmla="*/ 0 h 3530"/>
                  <a:gd name="T4" fmla="*/ 0 w 8099"/>
                  <a:gd name="T5" fmla="*/ 0 h 3530"/>
                  <a:gd name="T6" fmla="*/ 0 w 8099"/>
                  <a:gd name="T7" fmla="*/ 0 h 3530"/>
                  <a:gd name="T8" fmla="*/ 0 w 8099"/>
                  <a:gd name="T9" fmla="*/ 0 h 3530"/>
                  <a:gd name="T10" fmla="*/ 0 w 8099"/>
                  <a:gd name="T11" fmla="*/ 0 h 3530"/>
                  <a:gd name="T12" fmla="*/ 0 w 8099"/>
                  <a:gd name="T13" fmla="*/ 0 h 3530"/>
                  <a:gd name="T14" fmla="*/ 0 w 8099"/>
                  <a:gd name="T15" fmla="*/ 0 h 3530"/>
                  <a:gd name="T16" fmla="*/ 0 w 8099"/>
                  <a:gd name="T17" fmla="*/ 0 h 3530"/>
                  <a:gd name="T18" fmla="*/ 0 w 8099"/>
                  <a:gd name="T19" fmla="*/ 0 h 3530"/>
                  <a:gd name="T20" fmla="*/ 0 w 8099"/>
                  <a:gd name="T21" fmla="*/ 0 h 3530"/>
                  <a:gd name="T22" fmla="*/ 0 w 8099"/>
                  <a:gd name="T23" fmla="*/ 0 h 3530"/>
                  <a:gd name="T24" fmla="*/ 0 w 8099"/>
                  <a:gd name="T25" fmla="*/ 0 h 3530"/>
                  <a:gd name="T26" fmla="*/ 0 w 8099"/>
                  <a:gd name="T27" fmla="*/ 0 h 3530"/>
                  <a:gd name="T28" fmla="*/ 0 w 8099"/>
                  <a:gd name="T29" fmla="*/ 0 h 3530"/>
                  <a:gd name="T30" fmla="*/ 0 w 8099"/>
                  <a:gd name="T31" fmla="*/ 0 h 3530"/>
                  <a:gd name="T32" fmla="*/ 0 w 8099"/>
                  <a:gd name="T33" fmla="*/ 0 h 3530"/>
                  <a:gd name="T34" fmla="*/ 0 w 8099"/>
                  <a:gd name="T35" fmla="*/ 0 h 3530"/>
                  <a:gd name="T36" fmla="*/ 0 w 8099"/>
                  <a:gd name="T37" fmla="*/ 0 h 3530"/>
                  <a:gd name="T38" fmla="*/ 0 w 8099"/>
                  <a:gd name="T39" fmla="*/ 0 h 3530"/>
                  <a:gd name="T40" fmla="*/ 0 w 8099"/>
                  <a:gd name="T41" fmla="*/ 0 h 3530"/>
                  <a:gd name="T42" fmla="*/ 0 w 8099"/>
                  <a:gd name="T43" fmla="*/ 0 h 3530"/>
                  <a:gd name="T44" fmla="*/ 0 w 8099"/>
                  <a:gd name="T45" fmla="*/ 0 h 3530"/>
                  <a:gd name="T46" fmla="*/ 0 w 8099"/>
                  <a:gd name="T47" fmla="*/ 0 h 3530"/>
                  <a:gd name="T48" fmla="*/ 0 w 8099"/>
                  <a:gd name="T49" fmla="*/ 0 h 3530"/>
                  <a:gd name="T50" fmla="*/ 0 w 8099"/>
                  <a:gd name="T51" fmla="*/ 0 h 3530"/>
                  <a:gd name="T52" fmla="*/ 0 w 8099"/>
                  <a:gd name="T53" fmla="*/ 0 h 3530"/>
                  <a:gd name="T54" fmla="*/ 0 w 8099"/>
                  <a:gd name="T55" fmla="*/ 0 h 3530"/>
                  <a:gd name="T56" fmla="*/ 0 w 8099"/>
                  <a:gd name="T57" fmla="*/ 0 h 3530"/>
                  <a:gd name="T58" fmla="*/ 0 w 8099"/>
                  <a:gd name="T59" fmla="*/ 0 h 3530"/>
                  <a:gd name="T60" fmla="*/ 0 w 8099"/>
                  <a:gd name="T61" fmla="*/ 0 h 3530"/>
                  <a:gd name="T62" fmla="*/ 0 w 8099"/>
                  <a:gd name="T63" fmla="*/ 0 h 3530"/>
                  <a:gd name="T64" fmla="*/ 0 w 8099"/>
                  <a:gd name="T65" fmla="*/ 0 h 3530"/>
                  <a:gd name="T66" fmla="*/ 0 w 8099"/>
                  <a:gd name="T67" fmla="*/ 0 h 3530"/>
                  <a:gd name="T68" fmla="*/ 0 w 8099"/>
                  <a:gd name="T69" fmla="*/ 0 h 3530"/>
                  <a:gd name="T70" fmla="*/ 0 w 8099"/>
                  <a:gd name="T71" fmla="*/ 0 h 3530"/>
                  <a:gd name="T72" fmla="*/ 0 w 8099"/>
                  <a:gd name="T73" fmla="*/ 0 h 3530"/>
                  <a:gd name="T74" fmla="*/ 0 w 8099"/>
                  <a:gd name="T75" fmla="*/ 0 h 3530"/>
                  <a:gd name="T76" fmla="*/ 0 w 8099"/>
                  <a:gd name="T77" fmla="*/ 0 h 3530"/>
                  <a:gd name="T78" fmla="*/ 0 w 8099"/>
                  <a:gd name="T79" fmla="*/ 0 h 3530"/>
                  <a:gd name="T80" fmla="*/ 0 w 8099"/>
                  <a:gd name="T81" fmla="*/ 0 h 3530"/>
                  <a:gd name="T82" fmla="*/ 0 w 8099"/>
                  <a:gd name="T83" fmla="*/ 0 h 3530"/>
                  <a:gd name="T84" fmla="*/ 0 w 8099"/>
                  <a:gd name="T85" fmla="*/ 0 h 3530"/>
                  <a:gd name="T86" fmla="*/ 0 w 8099"/>
                  <a:gd name="T87" fmla="*/ 0 h 353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099"/>
                  <a:gd name="T133" fmla="*/ 0 h 3530"/>
                  <a:gd name="T134" fmla="*/ 8099 w 8099"/>
                  <a:gd name="T135" fmla="*/ 3530 h 353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099" h="3530">
                    <a:moveTo>
                      <a:pt x="6188" y="1189"/>
                    </a:moveTo>
                    <a:lnTo>
                      <a:pt x="6438" y="1372"/>
                    </a:lnTo>
                    <a:lnTo>
                      <a:pt x="6668" y="1557"/>
                    </a:lnTo>
                    <a:lnTo>
                      <a:pt x="7077" y="1934"/>
                    </a:lnTo>
                    <a:lnTo>
                      <a:pt x="7414" y="2297"/>
                    </a:lnTo>
                    <a:lnTo>
                      <a:pt x="7681" y="2638"/>
                    </a:lnTo>
                    <a:lnTo>
                      <a:pt x="7881" y="2938"/>
                    </a:lnTo>
                    <a:lnTo>
                      <a:pt x="8018" y="3185"/>
                    </a:lnTo>
                    <a:lnTo>
                      <a:pt x="8086" y="3361"/>
                    </a:lnTo>
                    <a:lnTo>
                      <a:pt x="8099" y="3420"/>
                    </a:lnTo>
                    <a:lnTo>
                      <a:pt x="8094" y="3458"/>
                    </a:lnTo>
                    <a:lnTo>
                      <a:pt x="33" y="3530"/>
                    </a:lnTo>
                    <a:lnTo>
                      <a:pt x="20" y="3398"/>
                    </a:lnTo>
                    <a:lnTo>
                      <a:pt x="10" y="3115"/>
                    </a:lnTo>
                    <a:lnTo>
                      <a:pt x="0" y="2285"/>
                    </a:lnTo>
                    <a:lnTo>
                      <a:pt x="5" y="1029"/>
                    </a:lnTo>
                    <a:lnTo>
                      <a:pt x="18" y="942"/>
                    </a:lnTo>
                    <a:lnTo>
                      <a:pt x="50" y="855"/>
                    </a:lnTo>
                    <a:lnTo>
                      <a:pt x="104" y="766"/>
                    </a:lnTo>
                    <a:lnTo>
                      <a:pt x="175" y="678"/>
                    </a:lnTo>
                    <a:lnTo>
                      <a:pt x="270" y="590"/>
                    </a:lnTo>
                    <a:lnTo>
                      <a:pt x="377" y="508"/>
                    </a:lnTo>
                    <a:lnTo>
                      <a:pt x="502" y="426"/>
                    </a:lnTo>
                    <a:lnTo>
                      <a:pt x="644" y="349"/>
                    </a:lnTo>
                    <a:lnTo>
                      <a:pt x="802" y="278"/>
                    </a:lnTo>
                    <a:lnTo>
                      <a:pt x="971" y="211"/>
                    </a:lnTo>
                    <a:lnTo>
                      <a:pt x="1151" y="154"/>
                    </a:lnTo>
                    <a:lnTo>
                      <a:pt x="1344" y="102"/>
                    </a:lnTo>
                    <a:lnTo>
                      <a:pt x="1549" y="62"/>
                    </a:lnTo>
                    <a:lnTo>
                      <a:pt x="1761" y="31"/>
                    </a:lnTo>
                    <a:lnTo>
                      <a:pt x="1981" y="10"/>
                    </a:lnTo>
                    <a:lnTo>
                      <a:pt x="2208" y="4"/>
                    </a:lnTo>
                    <a:lnTo>
                      <a:pt x="2589" y="0"/>
                    </a:lnTo>
                    <a:lnTo>
                      <a:pt x="3032" y="26"/>
                    </a:lnTo>
                    <a:lnTo>
                      <a:pt x="3527" y="88"/>
                    </a:lnTo>
                    <a:lnTo>
                      <a:pt x="4054" y="194"/>
                    </a:lnTo>
                    <a:lnTo>
                      <a:pt x="4327" y="265"/>
                    </a:lnTo>
                    <a:lnTo>
                      <a:pt x="4599" y="349"/>
                    </a:lnTo>
                    <a:lnTo>
                      <a:pt x="4874" y="446"/>
                    </a:lnTo>
                    <a:lnTo>
                      <a:pt x="5149" y="561"/>
                    </a:lnTo>
                    <a:lnTo>
                      <a:pt x="5418" y="693"/>
                    </a:lnTo>
                    <a:lnTo>
                      <a:pt x="5683" y="841"/>
                    </a:lnTo>
                    <a:lnTo>
                      <a:pt x="5941" y="1004"/>
                    </a:lnTo>
                    <a:lnTo>
                      <a:pt x="6188" y="1189"/>
                    </a:lnTo>
                    <a:close/>
                  </a:path>
                </a:pathLst>
              </a:custGeom>
              <a:solidFill>
                <a:srgbClr val="FF40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8" name="Freeform 1044">
                <a:extLst>
                  <a:ext uri="{FF2B5EF4-FFF2-40B4-BE49-F238E27FC236}">
                    <a16:creationId xmlns:a16="http://schemas.microsoft.com/office/drawing/2014/main" id="{D979CE8A-6AD0-FAB1-FF90-644CE3B09FF1}"/>
                  </a:ext>
                </a:extLst>
              </p:cNvPr>
              <p:cNvSpPr>
                <a:spLocks/>
              </p:cNvSpPr>
              <p:nvPr/>
            </p:nvSpPr>
            <p:spPr bwMode="auto">
              <a:xfrm flipH="1">
                <a:off x="3642" y="2554"/>
                <a:ext cx="2577" cy="1706"/>
              </a:xfrm>
              <a:custGeom>
                <a:avLst/>
                <a:gdLst>
                  <a:gd name="T0" fmla="*/ 0 w 7731"/>
                  <a:gd name="T1" fmla="*/ 1 h 3412"/>
                  <a:gd name="T2" fmla="*/ 0 w 7731"/>
                  <a:gd name="T3" fmla="*/ 0 h 3412"/>
                  <a:gd name="T4" fmla="*/ 0 w 7731"/>
                  <a:gd name="T5" fmla="*/ 1 h 3412"/>
                  <a:gd name="T6" fmla="*/ 0 w 7731"/>
                  <a:gd name="T7" fmla="*/ 1 h 3412"/>
                  <a:gd name="T8" fmla="*/ 0 w 7731"/>
                  <a:gd name="T9" fmla="*/ 1 h 3412"/>
                  <a:gd name="T10" fmla="*/ 0 w 7731"/>
                  <a:gd name="T11" fmla="*/ 1 h 3412"/>
                  <a:gd name="T12" fmla="*/ 0 w 7731"/>
                  <a:gd name="T13" fmla="*/ 1 h 3412"/>
                  <a:gd name="T14" fmla="*/ 0 w 7731"/>
                  <a:gd name="T15" fmla="*/ 1 h 3412"/>
                  <a:gd name="T16" fmla="*/ 0 w 7731"/>
                  <a:gd name="T17" fmla="*/ 1 h 3412"/>
                  <a:gd name="T18" fmla="*/ 0 w 7731"/>
                  <a:gd name="T19" fmla="*/ 1 h 3412"/>
                  <a:gd name="T20" fmla="*/ 0 w 7731"/>
                  <a:gd name="T21" fmla="*/ 1 h 3412"/>
                  <a:gd name="T22" fmla="*/ 0 w 7731"/>
                  <a:gd name="T23" fmla="*/ 1 h 3412"/>
                  <a:gd name="T24" fmla="*/ 0 w 7731"/>
                  <a:gd name="T25" fmla="*/ 1 h 3412"/>
                  <a:gd name="T26" fmla="*/ 0 w 7731"/>
                  <a:gd name="T27" fmla="*/ 1 h 3412"/>
                  <a:gd name="T28" fmla="*/ 0 w 7731"/>
                  <a:gd name="T29" fmla="*/ 1 h 3412"/>
                  <a:gd name="T30" fmla="*/ 0 w 7731"/>
                  <a:gd name="T31" fmla="*/ 1 h 3412"/>
                  <a:gd name="T32" fmla="*/ 0 w 7731"/>
                  <a:gd name="T33" fmla="*/ 1 h 3412"/>
                  <a:gd name="T34" fmla="*/ 0 w 7731"/>
                  <a:gd name="T35" fmla="*/ 1 h 3412"/>
                  <a:gd name="T36" fmla="*/ 0 w 7731"/>
                  <a:gd name="T37" fmla="*/ 1 h 3412"/>
                  <a:gd name="T38" fmla="*/ 0 w 7731"/>
                  <a:gd name="T39" fmla="*/ 1 h 3412"/>
                  <a:gd name="T40" fmla="*/ 0 w 7731"/>
                  <a:gd name="T41" fmla="*/ 1 h 3412"/>
                  <a:gd name="T42" fmla="*/ 0 w 7731"/>
                  <a:gd name="T43" fmla="*/ 1 h 3412"/>
                  <a:gd name="T44" fmla="*/ 0 w 7731"/>
                  <a:gd name="T45" fmla="*/ 1 h 3412"/>
                  <a:gd name="T46" fmla="*/ 0 w 7731"/>
                  <a:gd name="T47" fmla="*/ 1 h 3412"/>
                  <a:gd name="T48" fmla="*/ 0 w 7731"/>
                  <a:gd name="T49" fmla="*/ 1 h 3412"/>
                  <a:gd name="T50" fmla="*/ 0 w 7731"/>
                  <a:gd name="T51" fmla="*/ 1 h 3412"/>
                  <a:gd name="T52" fmla="*/ 0 w 7731"/>
                  <a:gd name="T53" fmla="*/ 1 h 3412"/>
                  <a:gd name="T54" fmla="*/ 0 w 7731"/>
                  <a:gd name="T55" fmla="*/ 1 h 3412"/>
                  <a:gd name="T56" fmla="*/ 0 w 7731"/>
                  <a:gd name="T57" fmla="*/ 1 h 3412"/>
                  <a:gd name="T58" fmla="*/ 0 w 7731"/>
                  <a:gd name="T59" fmla="*/ 1 h 3412"/>
                  <a:gd name="T60" fmla="*/ 0 w 7731"/>
                  <a:gd name="T61" fmla="*/ 1 h 3412"/>
                  <a:gd name="T62" fmla="*/ 0 w 7731"/>
                  <a:gd name="T63" fmla="*/ 1 h 3412"/>
                  <a:gd name="T64" fmla="*/ 0 w 7731"/>
                  <a:gd name="T65" fmla="*/ 1 h 3412"/>
                  <a:gd name="T66" fmla="*/ 0 w 7731"/>
                  <a:gd name="T67" fmla="*/ 1 h 3412"/>
                  <a:gd name="T68" fmla="*/ 0 w 7731"/>
                  <a:gd name="T69" fmla="*/ 1 h 3412"/>
                  <a:gd name="T70" fmla="*/ 0 w 7731"/>
                  <a:gd name="T71" fmla="*/ 1 h 3412"/>
                  <a:gd name="T72" fmla="*/ 0 w 7731"/>
                  <a:gd name="T73" fmla="*/ 1 h 3412"/>
                  <a:gd name="T74" fmla="*/ 0 w 7731"/>
                  <a:gd name="T75" fmla="*/ 1 h 3412"/>
                  <a:gd name="T76" fmla="*/ 0 w 7731"/>
                  <a:gd name="T77" fmla="*/ 1 h 3412"/>
                  <a:gd name="T78" fmla="*/ 0 w 7731"/>
                  <a:gd name="T79" fmla="*/ 1 h 3412"/>
                  <a:gd name="T80" fmla="*/ 0 w 7731"/>
                  <a:gd name="T81" fmla="*/ 1 h 3412"/>
                  <a:gd name="T82" fmla="*/ 0 w 7731"/>
                  <a:gd name="T83" fmla="*/ 1 h 3412"/>
                  <a:gd name="T84" fmla="*/ 0 w 7731"/>
                  <a:gd name="T85" fmla="*/ 1 h 341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731"/>
                  <a:gd name="T130" fmla="*/ 0 h 3412"/>
                  <a:gd name="T131" fmla="*/ 7731 w 7731"/>
                  <a:gd name="T132" fmla="*/ 3412 h 341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731" h="3412">
                    <a:moveTo>
                      <a:pt x="2191" y="1"/>
                    </a:moveTo>
                    <a:lnTo>
                      <a:pt x="2572" y="0"/>
                    </a:lnTo>
                    <a:lnTo>
                      <a:pt x="3008" y="31"/>
                    </a:lnTo>
                    <a:lnTo>
                      <a:pt x="3485" y="96"/>
                    </a:lnTo>
                    <a:lnTo>
                      <a:pt x="3993" y="208"/>
                    </a:lnTo>
                    <a:lnTo>
                      <a:pt x="4253" y="279"/>
                    </a:lnTo>
                    <a:lnTo>
                      <a:pt x="4513" y="365"/>
                    </a:lnTo>
                    <a:lnTo>
                      <a:pt x="4773" y="466"/>
                    </a:lnTo>
                    <a:lnTo>
                      <a:pt x="5027" y="581"/>
                    </a:lnTo>
                    <a:lnTo>
                      <a:pt x="5280" y="710"/>
                    </a:lnTo>
                    <a:lnTo>
                      <a:pt x="5524" y="859"/>
                    </a:lnTo>
                    <a:lnTo>
                      <a:pt x="5766" y="1021"/>
                    </a:lnTo>
                    <a:lnTo>
                      <a:pt x="5993" y="1204"/>
                    </a:lnTo>
                    <a:lnTo>
                      <a:pt x="6428" y="1551"/>
                    </a:lnTo>
                    <a:lnTo>
                      <a:pt x="6800" y="1902"/>
                    </a:lnTo>
                    <a:lnTo>
                      <a:pt x="7107" y="2243"/>
                    </a:lnTo>
                    <a:lnTo>
                      <a:pt x="7351" y="2564"/>
                    </a:lnTo>
                    <a:lnTo>
                      <a:pt x="7535" y="2845"/>
                    </a:lnTo>
                    <a:lnTo>
                      <a:pt x="7657" y="3078"/>
                    </a:lnTo>
                    <a:lnTo>
                      <a:pt x="7721" y="3246"/>
                    </a:lnTo>
                    <a:lnTo>
                      <a:pt x="7731" y="3303"/>
                    </a:lnTo>
                    <a:lnTo>
                      <a:pt x="7722" y="3341"/>
                    </a:lnTo>
                    <a:lnTo>
                      <a:pt x="37" y="3412"/>
                    </a:lnTo>
                    <a:lnTo>
                      <a:pt x="23" y="3288"/>
                    </a:lnTo>
                    <a:lnTo>
                      <a:pt x="10" y="3020"/>
                    </a:lnTo>
                    <a:lnTo>
                      <a:pt x="0" y="2246"/>
                    </a:lnTo>
                    <a:lnTo>
                      <a:pt x="0" y="1068"/>
                    </a:lnTo>
                    <a:lnTo>
                      <a:pt x="13" y="976"/>
                    </a:lnTo>
                    <a:lnTo>
                      <a:pt x="44" y="881"/>
                    </a:lnTo>
                    <a:lnTo>
                      <a:pt x="100" y="789"/>
                    </a:lnTo>
                    <a:lnTo>
                      <a:pt x="174" y="696"/>
                    </a:lnTo>
                    <a:lnTo>
                      <a:pt x="265" y="606"/>
                    </a:lnTo>
                    <a:lnTo>
                      <a:pt x="374" y="520"/>
                    </a:lnTo>
                    <a:lnTo>
                      <a:pt x="500" y="435"/>
                    </a:lnTo>
                    <a:lnTo>
                      <a:pt x="641" y="355"/>
                    </a:lnTo>
                    <a:lnTo>
                      <a:pt x="797" y="281"/>
                    </a:lnTo>
                    <a:lnTo>
                      <a:pt x="965" y="214"/>
                    </a:lnTo>
                    <a:lnTo>
                      <a:pt x="1147" y="154"/>
                    </a:lnTo>
                    <a:lnTo>
                      <a:pt x="1337" y="102"/>
                    </a:lnTo>
                    <a:lnTo>
                      <a:pt x="1539" y="62"/>
                    </a:lnTo>
                    <a:lnTo>
                      <a:pt x="1751" y="31"/>
                    </a:lnTo>
                    <a:lnTo>
                      <a:pt x="1968" y="10"/>
                    </a:lnTo>
                    <a:lnTo>
                      <a:pt x="2191" y="1"/>
                    </a:lnTo>
                    <a:close/>
                  </a:path>
                </a:pathLst>
              </a:custGeom>
              <a:solidFill>
                <a:srgbClr val="FF405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99" name="Freeform 1045">
                <a:extLst>
                  <a:ext uri="{FF2B5EF4-FFF2-40B4-BE49-F238E27FC236}">
                    <a16:creationId xmlns:a16="http://schemas.microsoft.com/office/drawing/2014/main" id="{A1F3DE73-F445-B689-432E-A12ECBBD6538}"/>
                  </a:ext>
                </a:extLst>
              </p:cNvPr>
              <p:cNvSpPr>
                <a:spLocks/>
              </p:cNvSpPr>
              <p:nvPr/>
            </p:nvSpPr>
            <p:spPr bwMode="auto">
              <a:xfrm flipH="1">
                <a:off x="3767" y="2620"/>
                <a:ext cx="2434" cy="1642"/>
              </a:xfrm>
              <a:custGeom>
                <a:avLst/>
                <a:gdLst>
                  <a:gd name="T0" fmla="*/ 0 w 7304"/>
                  <a:gd name="T1" fmla="*/ 0 h 3284"/>
                  <a:gd name="T2" fmla="*/ 0 w 7304"/>
                  <a:gd name="T3" fmla="*/ 1 h 3284"/>
                  <a:gd name="T4" fmla="*/ 0 w 7304"/>
                  <a:gd name="T5" fmla="*/ 1 h 3284"/>
                  <a:gd name="T6" fmla="*/ 0 w 7304"/>
                  <a:gd name="T7" fmla="*/ 1 h 3284"/>
                  <a:gd name="T8" fmla="*/ 0 w 7304"/>
                  <a:gd name="T9" fmla="*/ 1 h 3284"/>
                  <a:gd name="T10" fmla="*/ 0 w 7304"/>
                  <a:gd name="T11" fmla="*/ 1 h 3284"/>
                  <a:gd name="T12" fmla="*/ 0 w 7304"/>
                  <a:gd name="T13" fmla="*/ 1 h 3284"/>
                  <a:gd name="T14" fmla="*/ 0 w 7304"/>
                  <a:gd name="T15" fmla="*/ 1 h 3284"/>
                  <a:gd name="T16" fmla="*/ 0 w 7304"/>
                  <a:gd name="T17" fmla="*/ 1 h 3284"/>
                  <a:gd name="T18" fmla="*/ 0 w 7304"/>
                  <a:gd name="T19" fmla="*/ 1 h 3284"/>
                  <a:gd name="T20" fmla="*/ 0 w 7304"/>
                  <a:gd name="T21" fmla="*/ 1 h 3284"/>
                  <a:gd name="T22" fmla="*/ 0 w 7304"/>
                  <a:gd name="T23" fmla="*/ 1 h 3284"/>
                  <a:gd name="T24" fmla="*/ 0 w 7304"/>
                  <a:gd name="T25" fmla="*/ 1 h 3284"/>
                  <a:gd name="T26" fmla="*/ 0 w 7304"/>
                  <a:gd name="T27" fmla="*/ 1 h 3284"/>
                  <a:gd name="T28" fmla="*/ 0 w 7304"/>
                  <a:gd name="T29" fmla="*/ 1 h 3284"/>
                  <a:gd name="T30" fmla="*/ 0 w 7304"/>
                  <a:gd name="T31" fmla="*/ 1 h 3284"/>
                  <a:gd name="T32" fmla="*/ 0 w 7304"/>
                  <a:gd name="T33" fmla="*/ 1 h 3284"/>
                  <a:gd name="T34" fmla="*/ 0 w 7304"/>
                  <a:gd name="T35" fmla="*/ 1 h 3284"/>
                  <a:gd name="T36" fmla="*/ 0 w 7304"/>
                  <a:gd name="T37" fmla="*/ 1 h 3284"/>
                  <a:gd name="T38" fmla="*/ 0 w 7304"/>
                  <a:gd name="T39" fmla="*/ 1 h 3284"/>
                  <a:gd name="T40" fmla="*/ 0 w 7304"/>
                  <a:gd name="T41" fmla="*/ 1 h 3284"/>
                  <a:gd name="T42" fmla="*/ 0 w 7304"/>
                  <a:gd name="T43" fmla="*/ 1 h 3284"/>
                  <a:gd name="T44" fmla="*/ 0 w 7304"/>
                  <a:gd name="T45" fmla="*/ 1 h 3284"/>
                  <a:gd name="T46" fmla="*/ 0 w 7304"/>
                  <a:gd name="T47" fmla="*/ 1 h 3284"/>
                  <a:gd name="T48" fmla="*/ 0 w 7304"/>
                  <a:gd name="T49" fmla="*/ 1 h 3284"/>
                  <a:gd name="T50" fmla="*/ 0 w 7304"/>
                  <a:gd name="T51" fmla="*/ 1 h 3284"/>
                  <a:gd name="T52" fmla="*/ 0 w 7304"/>
                  <a:gd name="T53" fmla="*/ 1 h 3284"/>
                  <a:gd name="T54" fmla="*/ 0 w 7304"/>
                  <a:gd name="T55" fmla="*/ 1 h 3284"/>
                  <a:gd name="T56" fmla="*/ 0 w 7304"/>
                  <a:gd name="T57" fmla="*/ 1 h 3284"/>
                  <a:gd name="T58" fmla="*/ 0 w 7304"/>
                  <a:gd name="T59" fmla="*/ 1 h 3284"/>
                  <a:gd name="T60" fmla="*/ 0 w 7304"/>
                  <a:gd name="T61" fmla="*/ 1 h 3284"/>
                  <a:gd name="T62" fmla="*/ 0 w 7304"/>
                  <a:gd name="T63" fmla="*/ 1 h 3284"/>
                  <a:gd name="T64" fmla="*/ 0 w 7304"/>
                  <a:gd name="T65" fmla="*/ 1 h 3284"/>
                  <a:gd name="T66" fmla="*/ 0 w 7304"/>
                  <a:gd name="T67" fmla="*/ 1 h 3284"/>
                  <a:gd name="T68" fmla="*/ 0 w 7304"/>
                  <a:gd name="T69" fmla="*/ 1 h 3284"/>
                  <a:gd name="T70" fmla="*/ 0 w 7304"/>
                  <a:gd name="T71" fmla="*/ 1 h 3284"/>
                  <a:gd name="T72" fmla="*/ 0 w 7304"/>
                  <a:gd name="T73" fmla="*/ 1 h 3284"/>
                  <a:gd name="T74" fmla="*/ 0 w 7304"/>
                  <a:gd name="T75" fmla="*/ 1 h 3284"/>
                  <a:gd name="T76" fmla="*/ 0 w 7304"/>
                  <a:gd name="T77" fmla="*/ 1 h 3284"/>
                  <a:gd name="T78" fmla="*/ 0 w 7304"/>
                  <a:gd name="T79" fmla="*/ 1 h 3284"/>
                  <a:gd name="T80" fmla="*/ 0 w 7304"/>
                  <a:gd name="T81" fmla="*/ 1 h 3284"/>
                  <a:gd name="T82" fmla="*/ 0 w 7304"/>
                  <a:gd name="T83" fmla="*/ 1 h 3284"/>
                  <a:gd name="T84" fmla="*/ 0 w 7304"/>
                  <a:gd name="T85" fmla="*/ 1 h 3284"/>
                  <a:gd name="T86" fmla="*/ 0 w 7304"/>
                  <a:gd name="T87" fmla="*/ 0 h 328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7304"/>
                  <a:gd name="T133" fmla="*/ 0 h 3284"/>
                  <a:gd name="T134" fmla="*/ 7304 w 7304"/>
                  <a:gd name="T135" fmla="*/ 3284 h 328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7304" h="3284">
                    <a:moveTo>
                      <a:pt x="2152" y="0"/>
                    </a:moveTo>
                    <a:lnTo>
                      <a:pt x="2532" y="2"/>
                    </a:lnTo>
                    <a:lnTo>
                      <a:pt x="2957" y="39"/>
                    </a:lnTo>
                    <a:lnTo>
                      <a:pt x="3420" y="114"/>
                    </a:lnTo>
                    <a:lnTo>
                      <a:pt x="3660" y="167"/>
                    </a:lnTo>
                    <a:lnTo>
                      <a:pt x="3903" y="232"/>
                    </a:lnTo>
                    <a:lnTo>
                      <a:pt x="4147" y="308"/>
                    </a:lnTo>
                    <a:lnTo>
                      <a:pt x="4390" y="397"/>
                    </a:lnTo>
                    <a:lnTo>
                      <a:pt x="4633" y="499"/>
                    </a:lnTo>
                    <a:lnTo>
                      <a:pt x="4870" y="616"/>
                    </a:lnTo>
                    <a:lnTo>
                      <a:pt x="5106" y="748"/>
                    </a:lnTo>
                    <a:lnTo>
                      <a:pt x="5331" y="894"/>
                    </a:lnTo>
                    <a:lnTo>
                      <a:pt x="5548" y="1056"/>
                    </a:lnTo>
                    <a:lnTo>
                      <a:pt x="5754" y="1235"/>
                    </a:lnTo>
                    <a:lnTo>
                      <a:pt x="6148" y="1555"/>
                    </a:lnTo>
                    <a:lnTo>
                      <a:pt x="6479" y="1880"/>
                    </a:lnTo>
                    <a:lnTo>
                      <a:pt x="6757" y="2194"/>
                    </a:lnTo>
                    <a:lnTo>
                      <a:pt x="6974" y="2488"/>
                    </a:lnTo>
                    <a:lnTo>
                      <a:pt x="7135" y="2749"/>
                    </a:lnTo>
                    <a:lnTo>
                      <a:pt x="7244" y="2965"/>
                    </a:lnTo>
                    <a:lnTo>
                      <a:pt x="7298" y="3125"/>
                    </a:lnTo>
                    <a:lnTo>
                      <a:pt x="7304" y="3178"/>
                    </a:lnTo>
                    <a:lnTo>
                      <a:pt x="7296" y="3216"/>
                    </a:lnTo>
                    <a:lnTo>
                      <a:pt x="44" y="3284"/>
                    </a:lnTo>
                    <a:lnTo>
                      <a:pt x="27" y="3162"/>
                    </a:lnTo>
                    <a:lnTo>
                      <a:pt x="14" y="2916"/>
                    </a:lnTo>
                    <a:lnTo>
                      <a:pt x="1" y="2203"/>
                    </a:lnTo>
                    <a:lnTo>
                      <a:pt x="0" y="1112"/>
                    </a:lnTo>
                    <a:lnTo>
                      <a:pt x="11" y="1014"/>
                    </a:lnTo>
                    <a:lnTo>
                      <a:pt x="44" y="915"/>
                    </a:lnTo>
                    <a:lnTo>
                      <a:pt x="95" y="816"/>
                    </a:lnTo>
                    <a:lnTo>
                      <a:pt x="168" y="720"/>
                    </a:lnTo>
                    <a:lnTo>
                      <a:pt x="259" y="625"/>
                    </a:lnTo>
                    <a:lnTo>
                      <a:pt x="365" y="532"/>
                    </a:lnTo>
                    <a:lnTo>
                      <a:pt x="489" y="445"/>
                    </a:lnTo>
                    <a:lnTo>
                      <a:pt x="628" y="364"/>
                    </a:lnTo>
                    <a:lnTo>
                      <a:pt x="781" y="288"/>
                    </a:lnTo>
                    <a:lnTo>
                      <a:pt x="946" y="218"/>
                    </a:lnTo>
                    <a:lnTo>
                      <a:pt x="1125" y="157"/>
                    </a:lnTo>
                    <a:lnTo>
                      <a:pt x="1314" y="106"/>
                    </a:lnTo>
                    <a:lnTo>
                      <a:pt x="1512" y="61"/>
                    </a:lnTo>
                    <a:lnTo>
                      <a:pt x="1719" y="30"/>
                    </a:lnTo>
                    <a:lnTo>
                      <a:pt x="1932" y="8"/>
                    </a:lnTo>
                    <a:lnTo>
                      <a:pt x="2152" y="0"/>
                    </a:lnTo>
                    <a:close/>
                  </a:path>
                </a:pathLst>
              </a:custGeom>
              <a:solidFill>
                <a:srgbClr val="FF4F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400" name="Freeform 1046">
                <a:extLst>
                  <a:ext uri="{FF2B5EF4-FFF2-40B4-BE49-F238E27FC236}">
                    <a16:creationId xmlns:a16="http://schemas.microsoft.com/office/drawing/2014/main" id="{FA750625-A6B8-A6B6-ACBB-7B50BFE3AC20}"/>
                  </a:ext>
                </a:extLst>
              </p:cNvPr>
              <p:cNvSpPr>
                <a:spLocks/>
              </p:cNvSpPr>
              <p:nvPr/>
            </p:nvSpPr>
            <p:spPr bwMode="auto">
              <a:xfrm flipH="1">
                <a:off x="3890" y="2687"/>
                <a:ext cx="2295" cy="1576"/>
              </a:xfrm>
              <a:custGeom>
                <a:avLst/>
                <a:gdLst>
                  <a:gd name="T0" fmla="*/ 0 w 6887"/>
                  <a:gd name="T1" fmla="*/ 0 h 3151"/>
                  <a:gd name="T2" fmla="*/ 0 w 6887"/>
                  <a:gd name="T3" fmla="*/ 1 h 3151"/>
                  <a:gd name="T4" fmla="*/ 0 w 6887"/>
                  <a:gd name="T5" fmla="*/ 1 h 3151"/>
                  <a:gd name="T6" fmla="*/ 0 w 6887"/>
                  <a:gd name="T7" fmla="*/ 1 h 3151"/>
                  <a:gd name="T8" fmla="*/ 0 w 6887"/>
                  <a:gd name="T9" fmla="*/ 1 h 3151"/>
                  <a:gd name="T10" fmla="*/ 0 w 6887"/>
                  <a:gd name="T11" fmla="*/ 1 h 3151"/>
                  <a:gd name="T12" fmla="*/ 0 w 6887"/>
                  <a:gd name="T13" fmla="*/ 1 h 3151"/>
                  <a:gd name="T14" fmla="*/ 0 w 6887"/>
                  <a:gd name="T15" fmla="*/ 1 h 3151"/>
                  <a:gd name="T16" fmla="*/ 0 w 6887"/>
                  <a:gd name="T17" fmla="*/ 1 h 3151"/>
                  <a:gd name="T18" fmla="*/ 0 w 6887"/>
                  <a:gd name="T19" fmla="*/ 1 h 3151"/>
                  <a:gd name="T20" fmla="*/ 0 w 6887"/>
                  <a:gd name="T21" fmla="*/ 1 h 3151"/>
                  <a:gd name="T22" fmla="*/ 0 w 6887"/>
                  <a:gd name="T23" fmla="*/ 1 h 3151"/>
                  <a:gd name="T24" fmla="*/ 0 w 6887"/>
                  <a:gd name="T25" fmla="*/ 1 h 3151"/>
                  <a:gd name="T26" fmla="*/ 0 w 6887"/>
                  <a:gd name="T27" fmla="*/ 1 h 3151"/>
                  <a:gd name="T28" fmla="*/ 0 w 6887"/>
                  <a:gd name="T29" fmla="*/ 1 h 3151"/>
                  <a:gd name="T30" fmla="*/ 0 w 6887"/>
                  <a:gd name="T31" fmla="*/ 1 h 3151"/>
                  <a:gd name="T32" fmla="*/ 0 w 6887"/>
                  <a:gd name="T33" fmla="*/ 1 h 3151"/>
                  <a:gd name="T34" fmla="*/ 0 w 6887"/>
                  <a:gd name="T35" fmla="*/ 1 h 3151"/>
                  <a:gd name="T36" fmla="*/ 0 w 6887"/>
                  <a:gd name="T37" fmla="*/ 1 h 3151"/>
                  <a:gd name="T38" fmla="*/ 0 w 6887"/>
                  <a:gd name="T39" fmla="*/ 1 h 3151"/>
                  <a:gd name="T40" fmla="*/ 0 w 6887"/>
                  <a:gd name="T41" fmla="*/ 1 h 3151"/>
                  <a:gd name="T42" fmla="*/ 0 w 6887"/>
                  <a:gd name="T43" fmla="*/ 1 h 3151"/>
                  <a:gd name="T44" fmla="*/ 0 w 6887"/>
                  <a:gd name="T45" fmla="*/ 1 h 3151"/>
                  <a:gd name="T46" fmla="*/ 0 w 6887"/>
                  <a:gd name="T47" fmla="*/ 1 h 3151"/>
                  <a:gd name="T48" fmla="*/ 0 w 6887"/>
                  <a:gd name="T49" fmla="*/ 1 h 3151"/>
                  <a:gd name="T50" fmla="*/ 0 w 6887"/>
                  <a:gd name="T51" fmla="*/ 1 h 3151"/>
                  <a:gd name="T52" fmla="*/ 0 w 6887"/>
                  <a:gd name="T53" fmla="*/ 1 h 3151"/>
                  <a:gd name="T54" fmla="*/ 0 w 6887"/>
                  <a:gd name="T55" fmla="*/ 1 h 3151"/>
                  <a:gd name="T56" fmla="*/ 0 w 6887"/>
                  <a:gd name="T57" fmla="*/ 1 h 3151"/>
                  <a:gd name="T58" fmla="*/ 0 w 6887"/>
                  <a:gd name="T59" fmla="*/ 1 h 3151"/>
                  <a:gd name="T60" fmla="*/ 0 w 6887"/>
                  <a:gd name="T61" fmla="*/ 1 h 3151"/>
                  <a:gd name="T62" fmla="*/ 0 w 6887"/>
                  <a:gd name="T63" fmla="*/ 1 h 3151"/>
                  <a:gd name="T64" fmla="*/ 0 w 6887"/>
                  <a:gd name="T65" fmla="*/ 1 h 3151"/>
                  <a:gd name="T66" fmla="*/ 0 w 6887"/>
                  <a:gd name="T67" fmla="*/ 1 h 3151"/>
                  <a:gd name="T68" fmla="*/ 0 w 6887"/>
                  <a:gd name="T69" fmla="*/ 1 h 3151"/>
                  <a:gd name="T70" fmla="*/ 0 w 6887"/>
                  <a:gd name="T71" fmla="*/ 1 h 3151"/>
                  <a:gd name="T72" fmla="*/ 0 w 6887"/>
                  <a:gd name="T73" fmla="*/ 1 h 3151"/>
                  <a:gd name="T74" fmla="*/ 0 w 6887"/>
                  <a:gd name="T75" fmla="*/ 1 h 3151"/>
                  <a:gd name="T76" fmla="*/ 0 w 6887"/>
                  <a:gd name="T77" fmla="*/ 1 h 3151"/>
                  <a:gd name="T78" fmla="*/ 0 w 6887"/>
                  <a:gd name="T79" fmla="*/ 1 h 3151"/>
                  <a:gd name="T80" fmla="*/ 0 w 6887"/>
                  <a:gd name="T81" fmla="*/ 1 h 3151"/>
                  <a:gd name="T82" fmla="*/ 0 w 6887"/>
                  <a:gd name="T83" fmla="*/ 1 h 3151"/>
                  <a:gd name="T84" fmla="*/ 0 w 6887"/>
                  <a:gd name="T85" fmla="*/ 1 h 3151"/>
                  <a:gd name="T86" fmla="*/ 0 w 6887"/>
                  <a:gd name="T87" fmla="*/ 0 h 315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887"/>
                  <a:gd name="T133" fmla="*/ 0 h 3151"/>
                  <a:gd name="T134" fmla="*/ 6887 w 6887"/>
                  <a:gd name="T135" fmla="*/ 3151 h 315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887" h="3151">
                    <a:moveTo>
                      <a:pt x="2117" y="0"/>
                    </a:moveTo>
                    <a:lnTo>
                      <a:pt x="2495" y="4"/>
                    </a:lnTo>
                    <a:lnTo>
                      <a:pt x="2911" y="47"/>
                    </a:lnTo>
                    <a:lnTo>
                      <a:pt x="3356" y="129"/>
                    </a:lnTo>
                    <a:lnTo>
                      <a:pt x="3585" y="187"/>
                    </a:lnTo>
                    <a:lnTo>
                      <a:pt x="3815" y="255"/>
                    </a:lnTo>
                    <a:lnTo>
                      <a:pt x="4045" y="334"/>
                    </a:lnTo>
                    <a:lnTo>
                      <a:pt x="4273" y="427"/>
                    </a:lnTo>
                    <a:lnTo>
                      <a:pt x="4501" y="530"/>
                    </a:lnTo>
                    <a:lnTo>
                      <a:pt x="4720" y="650"/>
                    </a:lnTo>
                    <a:lnTo>
                      <a:pt x="4933" y="781"/>
                    </a:lnTo>
                    <a:lnTo>
                      <a:pt x="5139" y="927"/>
                    </a:lnTo>
                    <a:lnTo>
                      <a:pt x="5337" y="1088"/>
                    </a:lnTo>
                    <a:lnTo>
                      <a:pt x="5520" y="1266"/>
                    </a:lnTo>
                    <a:lnTo>
                      <a:pt x="5869" y="1558"/>
                    </a:lnTo>
                    <a:lnTo>
                      <a:pt x="6166" y="1855"/>
                    </a:lnTo>
                    <a:lnTo>
                      <a:pt x="6409" y="2143"/>
                    </a:lnTo>
                    <a:lnTo>
                      <a:pt x="6601" y="2414"/>
                    </a:lnTo>
                    <a:lnTo>
                      <a:pt x="6746" y="2654"/>
                    </a:lnTo>
                    <a:lnTo>
                      <a:pt x="6837" y="2853"/>
                    </a:lnTo>
                    <a:lnTo>
                      <a:pt x="6881" y="3004"/>
                    </a:lnTo>
                    <a:lnTo>
                      <a:pt x="6887" y="3055"/>
                    </a:lnTo>
                    <a:lnTo>
                      <a:pt x="6877" y="3092"/>
                    </a:lnTo>
                    <a:lnTo>
                      <a:pt x="57" y="3151"/>
                    </a:lnTo>
                    <a:lnTo>
                      <a:pt x="37" y="3036"/>
                    </a:lnTo>
                    <a:lnTo>
                      <a:pt x="23" y="2808"/>
                    </a:lnTo>
                    <a:lnTo>
                      <a:pt x="9" y="2161"/>
                    </a:lnTo>
                    <a:lnTo>
                      <a:pt x="0" y="1157"/>
                    </a:lnTo>
                    <a:lnTo>
                      <a:pt x="10" y="1052"/>
                    </a:lnTo>
                    <a:lnTo>
                      <a:pt x="43" y="947"/>
                    </a:lnTo>
                    <a:lnTo>
                      <a:pt x="97" y="843"/>
                    </a:lnTo>
                    <a:lnTo>
                      <a:pt x="166" y="742"/>
                    </a:lnTo>
                    <a:lnTo>
                      <a:pt x="259" y="643"/>
                    </a:lnTo>
                    <a:lnTo>
                      <a:pt x="361" y="547"/>
                    </a:lnTo>
                    <a:lnTo>
                      <a:pt x="483" y="456"/>
                    </a:lnTo>
                    <a:lnTo>
                      <a:pt x="620" y="372"/>
                    </a:lnTo>
                    <a:lnTo>
                      <a:pt x="770" y="294"/>
                    </a:lnTo>
                    <a:lnTo>
                      <a:pt x="934" y="222"/>
                    </a:lnTo>
                    <a:lnTo>
                      <a:pt x="1110" y="158"/>
                    </a:lnTo>
                    <a:lnTo>
                      <a:pt x="1293" y="104"/>
                    </a:lnTo>
                    <a:lnTo>
                      <a:pt x="1488" y="62"/>
                    </a:lnTo>
                    <a:lnTo>
                      <a:pt x="1691" y="28"/>
                    </a:lnTo>
                    <a:lnTo>
                      <a:pt x="1901" y="8"/>
                    </a:lnTo>
                    <a:lnTo>
                      <a:pt x="2117" y="0"/>
                    </a:lnTo>
                    <a:close/>
                  </a:path>
                </a:pathLst>
              </a:custGeom>
              <a:solidFill>
                <a:srgbClr val="FF5C4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401" name="Freeform 1047">
                <a:extLst>
                  <a:ext uri="{FF2B5EF4-FFF2-40B4-BE49-F238E27FC236}">
                    <a16:creationId xmlns:a16="http://schemas.microsoft.com/office/drawing/2014/main" id="{04ED9E15-83BB-5908-840A-86D930847C73}"/>
                  </a:ext>
                </a:extLst>
              </p:cNvPr>
              <p:cNvSpPr>
                <a:spLocks/>
              </p:cNvSpPr>
              <p:nvPr/>
            </p:nvSpPr>
            <p:spPr bwMode="auto">
              <a:xfrm flipH="1">
                <a:off x="4013" y="2754"/>
                <a:ext cx="2156" cy="1511"/>
              </a:xfrm>
              <a:custGeom>
                <a:avLst/>
                <a:gdLst>
                  <a:gd name="T0" fmla="*/ 0 w 6466"/>
                  <a:gd name="T1" fmla="*/ 0 h 3022"/>
                  <a:gd name="T2" fmla="*/ 0 w 6466"/>
                  <a:gd name="T3" fmla="*/ 1 h 3022"/>
                  <a:gd name="T4" fmla="*/ 0 w 6466"/>
                  <a:gd name="T5" fmla="*/ 1 h 3022"/>
                  <a:gd name="T6" fmla="*/ 0 w 6466"/>
                  <a:gd name="T7" fmla="*/ 1 h 3022"/>
                  <a:gd name="T8" fmla="*/ 0 w 6466"/>
                  <a:gd name="T9" fmla="*/ 1 h 3022"/>
                  <a:gd name="T10" fmla="*/ 0 w 6466"/>
                  <a:gd name="T11" fmla="*/ 1 h 3022"/>
                  <a:gd name="T12" fmla="*/ 0 w 6466"/>
                  <a:gd name="T13" fmla="*/ 1 h 3022"/>
                  <a:gd name="T14" fmla="*/ 0 w 6466"/>
                  <a:gd name="T15" fmla="*/ 1 h 3022"/>
                  <a:gd name="T16" fmla="*/ 0 w 6466"/>
                  <a:gd name="T17" fmla="*/ 1 h 3022"/>
                  <a:gd name="T18" fmla="*/ 0 w 6466"/>
                  <a:gd name="T19" fmla="*/ 1 h 3022"/>
                  <a:gd name="T20" fmla="*/ 0 w 6466"/>
                  <a:gd name="T21" fmla="*/ 1 h 3022"/>
                  <a:gd name="T22" fmla="*/ 0 w 6466"/>
                  <a:gd name="T23" fmla="*/ 1 h 3022"/>
                  <a:gd name="T24" fmla="*/ 0 w 6466"/>
                  <a:gd name="T25" fmla="*/ 1 h 3022"/>
                  <a:gd name="T26" fmla="*/ 0 w 6466"/>
                  <a:gd name="T27" fmla="*/ 1 h 3022"/>
                  <a:gd name="T28" fmla="*/ 0 w 6466"/>
                  <a:gd name="T29" fmla="*/ 1 h 3022"/>
                  <a:gd name="T30" fmla="*/ 0 w 6466"/>
                  <a:gd name="T31" fmla="*/ 1 h 3022"/>
                  <a:gd name="T32" fmla="*/ 0 w 6466"/>
                  <a:gd name="T33" fmla="*/ 1 h 3022"/>
                  <a:gd name="T34" fmla="*/ 0 w 6466"/>
                  <a:gd name="T35" fmla="*/ 1 h 3022"/>
                  <a:gd name="T36" fmla="*/ 0 w 6466"/>
                  <a:gd name="T37" fmla="*/ 1 h 3022"/>
                  <a:gd name="T38" fmla="*/ 0 w 6466"/>
                  <a:gd name="T39" fmla="*/ 1 h 3022"/>
                  <a:gd name="T40" fmla="*/ 0 w 6466"/>
                  <a:gd name="T41" fmla="*/ 1 h 3022"/>
                  <a:gd name="T42" fmla="*/ 0 w 6466"/>
                  <a:gd name="T43" fmla="*/ 1 h 3022"/>
                  <a:gd name="T44" fmla="*/ 0 w 6466"/>
                  <a:gd name="T45" fmla="*/ 1 h 3022"/>
                  <a:gd name="T46" fmla="*/ 0 w 6466"/>
                  <a:gd name="T47" fmla="*/ 1 h 3022"/>
                  <a:gd name="T48" fmla="*/ 0 w 6466"/>
                  <a:gd name="T49" fmla="*/ 1 h 3022"/>
                  <a:gd name="T50" fmla="*/ 0 w 6466"/>
                  <a:gd name="T51" fmla="*/ 1 h 3022"/>
                  <a:gd name="T52" fmla="*/ 0 w 6466"/>
                  <a:gd name="T53" fmla="*/ 1 h 3022"/>
                  <a:gd name="T54" fmla="*/ 0 w 6466"/>
                  <a:gd name="T55" fmla="*/ 1 h 3022"/>
                  <a:gd name="T56" fmla="*/ 0 w 6466"/>
                  <a:gd name="T57" fmla="*/ 1 h 3022"/>
                  <a:gd name="T58" fmla="*/ 0 w 6466"/>
                  <a:gd name="T59" fmla="*/ 1 h 3022"/>
                  <a:gd name="T60" fmla="*/ 0 w 6466"/>
                  <a:gd name="T61" fmla="*/ 1 h 3022"/>
                  <a:gd name="T62" fmla="*/ 0 w 6466"/>
                  <a:gd name="T63" fmla="*/ 1 h 3022"/>
                  <a:gd name="T64" fmla="*/ 0 w 6466"/>
                  <a:gd name="T65" fmla="*/ 1 h 3022"/>
                  <a:gd name="T66" fmla="*/ 0 w 6466"/>
                  <a:gd name="T67" fmla="*/ 1 h 3022"/>
                  <a:gd name="T68" fmla="*/ 0 w 6466"/>
                  <a:gd name="T69" fmla="*/ 1 h 3022"/>
                  <a:gd name="T70" fmla="*/ 0 w 6466"/>
                  <a:gd name="T71" fmla="*/ 1 h 3022"/>
                  <a:gd name="T72" fmla="*/ 0 w 6466"/>
                  <a:gd name="T73" fmla="*/ 1 h 3022"/>
                  <a:gd name="T74" fmla="*/ 0 w 6466"/>
                  <a:gd name="T75" fmla="*/ 1 h 3022"/>
                  <a:gd name="T76" fmla="*/ 0 w 6466"/>
                  <a:gd name="T77" fmla="*/ 1 h 3022"/>
                  <a:gd name="T78" fmla="*/ 0 w 6466"/>
                  <a:gd name="T79" fmla="*/ 1 h 3022"/>
                  <a:gd name="T80" fmla="*/ 0 w 6466"/>
                  <a:gd name="T81" fmla="*/ 1 h 3022"/>
                  <a:gd name="T82" fmla="*/ 0 w 6466"/>
                  <a:gd name="T83" fmla="*/ 1 h 3022"/>
                  <a:gd name="T84" fmla="*/ 0 w 6466"/>
                  <a:gd name="T85" fmla="*/ 1 h 3022"/>
                  <a:gd name="T86" fmla="*/ 0 w 6466"/>
                  <a:gd name="T87" fmla="*/ 0 h 302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466"/>
                  <a:gd name="T133" fmla="*/ 0 h 3022"/>
                  <a:gd name="T134" fmla="*/ 6466 w 6466"/>
                  <a:gd name="T135" fmla="*/ 3022 h 302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466" h="3022">
                    <a:moveTo>
                      <a:pt x="2080" y="0"/>
                    </a:moveTo>
                    <a:lnTo>
                      <a:pt x="2455" y="9"/>
                    </a:lnTo>
                    <a:lnTo>
                      <a:pt x="2864" y="57"/>
                    </a:lnTo>
                    <a:lnTo>
                      <a:pt x="3292" y="146"/>
                    </a:lnTo>
                    <a:lnTo>
                      <a:pt x="3509" y="205"/>
                    </a:lnTo>
                    <a:lnTo>
                      <a:pt x="3728" y="277"/>
                    </a:lnTo>
                    <a:lnTo>
                      <a:pt x="3945" y="359"/>
                    </a:lnTo>
                    <a:lnTo>
                      <a:pt x="4159" y="455"/>
                    </a:lnTo>
                    <a:lnTo>
                      <a:pt x="4369" y="562"/>
                    </a:lnTo>
                    <a:lnTo>
                      <a:pt x="4569" y="684"/>
                    </a:lnTo>
                    <a:lnTo>
                      <a:pt x="4765" y="817"/>
                    </a:lnTo>
                    <a:lnTo>
                      <a:pt x="4950" y="963"/>
                    </a:lnTo>
                    <a:lnTo>
                      <a:pt x="5123" y="1121"/>
                    </a:lnTo>
                    <a:lnTo>
                      <a:pt x="5287" y="1296"/>
                    </a:lnTo>
                    <a:lnTo>
                      <a:pt x="5592" y="1562"/>
                    </a:lnTo>
                    <a:lnTo>
                      <a:pt x="5849" y="1832"/>
                    </a:lnTo>
                    <a:lnTo>
                      <a:pt x="6062" y="2094"/>
                    </a:lnTo>
                    <a:lnTo>
                      <a:pt x="6227" y="2340"/>
                    </a:lnTo>
                    <a:lnTo>
                      <a:pt x="6349" y="2559"/>
                    </a:lnTo>
                    <a:lnTo>
                      <a:pt x="6429" y="2742"/>
                    </a:lnTo>
                    <a:lnTo>
                      <a:pt x="6463" y="2882"/>
                    </a:lnTo>
                    <a:lnTo>
                      <a:pt x="6466" y="2933"/>
                    </a:lnTo>
                    <a:lnTo>
                      <a:pt x="6456" y="2968"/>
                    </a:lnTo>
                    <a:lnTo>
                      <a:pt x="70" y="3022"/>
                    </a:lnTo>
                    <a:lnTo>
                      <a:pt x="50" y="2913"/>
                    </a:lnTo>
                    <a:lnTo>
                      <a:pt x="33" y="2703"/>
                    </a:lnTo>
                    <a:lnTo>
                      <a:pt x="10" y="2117"/>
                    </a:lnTo>
                    <a:lnTo>
                      <a:pt x="0" y="1201"/>
                    </a:lnTo>
                    <a:lnTo>
                      <a:pt x="10" y="1091"/>
                    </a:lnTo>
                    <a:lnTo>
                      <a:pt x="42" y="979"/>
                    </a:lnTo>
                    <a:lnTo>
                      <a:pt x="94" y="870"/>
                    </a:lnTo>
                    <a:lnTo>
                      <a:pt x="163" y="763"/>
                    </a:lnTo>
                    <a:lnTo>
                      <a:pt x="253" y="661"/>
                    </a:lnTo>
                    <a:lnTo>
                      <a:pt x="357" y="562"/>
                    </a:lnTo>
                    <a:lnTo>
                      <a:pt x="476" y="468"/>
                    </a:lnTo>
                    <a:lnTo>
                      <a:pt x="609" y="382"/>
                    </a:lnTo>
                    <a:lnTo>
                      <a:pt x="757" y="300"/>
                    </a:lnTo>
                    <a:lnTo>
                      <a:pt x="918" y="228"/>
                    </a:lnTo>
                    <a:lnTo>
                      <a:pt x="1090" y="162"/>
                    </a:lnTo>
                    <a:lnTo>
                      <a:pt x="1270" y="107"/>
                    </a:lnTo>
                    <a:lnTo>
                      <a:pt x="1463" y="62"/>
                    </a:lnTo>
                    <a:lnTo>
                      <a:pt x="1661" y="28"/>
                    </a:lnTo>
                    <a:lnTo>
                      <a:pt x="1867" y="8"/>
                    </a:lnTo>
                    <a:lnTo>
                      <a:pt x="2080" y="0"/>
                    </a:lnTo>
                    <a:close/>
                  </a:path>
                </a:pathLst>
              </a:custGeom>
              <a:solidFill>
                <a:srgbClr val="FF6B4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grpSp>
        <p:sp>
          <p:nvSpPr>
            <p:cNvPr id="42375" name="Freeform 1048">
              <a:extLst>
                <a:ext uri="{FF2B5EF4-FFF2-40B4-BE49-F238E27FC236}">
                  <a16:creationId xmlns:a16="http://schemas.microsoft.com/office/drawing/2014/main" id="{16828169-FD24-2634-C4F1-D144FFCBC9BB}"/>
                </a:ext>
              </a:extLst>
            </p:cNvPr>
            <p:cNvSpPr>
              <a:spLocks/>
            </p:cNvSpPr>
            <p:nvPr/>
          </p:nvSpPr>
          <p:spPr bwMode="auto">
            <a:xfrm flipH="1">
              <a:off x="4140" y="2865"/>
              <a:ext cx="2015" cy="1446"/>
            </a:xfrm>
            <a:custGeom>
              <a:avLst/>
              <a:gdLst>
                <a:gd name="T0" fmla="*/ 0 w 6046"/>
                <a:gd name="T1" fmla="*/ 0 h 2891"/>
                <a:gd name="T2" fmla="*/ 0 w 6046"/>
                <a:gd name="T3" fmla="*/ 1 h 2891"/>
                <a:gd name="T4" fmla="*/ 0 w 6046"/>
                <a:gd name="T5" fmla="*/ 1 h 2891"/>
                <a:gd name="T6" fmla="*/ 0 w 6046"/>
                <a:gd name="T7" fmla="*/ 1 h 2891"/>
                <a:gd name="T8" fmla="*/ 0 w 6046"/>
                <a:gd name="T9" fmla="*/ 1 h 2891"/>
                <a:gd name="T10" fmla="*/ 0 w 6046"/>
                <a:gd name="T11" fmla="*/ 1 h 2891"/>
                <a:gd name="T12" fmla="*/ 0 w 6046"/>
                <a:gd name="T13" fmla="*/ 1 h 2891"/>
                <a:gd name="T14" fmla="*/ 0 w 6046"/>
                <a:gd name="T15" fmla="*/ 1 h 2891"/>
                <a:gd name="T16" fmla="*/ 0 w 6046"/>
                <a:gd name="T17" fmla="*/ 1 h 2891"/>
                <a:gd name="T18" fmla="*/ 0 w 6046"/>
                <a:gd name="T19" fmla="*/ 1 h 2891"/>
                <a:gd name="T20" fmla="*/ 0 w 6046"/>
                <a:gd name="T21" fmla="*/ 1 h 2891"/>
                <a:gd name="T22" fmla="*/ 0 w 6046"/>
                <a:gd name="T23" fmla="*/ 1 h 2891"/>
                <a:gd name="T24" fmla="*/ 0 w 6046"/>
                <a:gd name="T25" fmla="*/ 1 h 2891"/>
                <a:gd name="T26" fmla="*/ 0 w 6046"/>
                <a:gd name="T27" fmla="*/ 1 h 2891"/>
                <a:gd name="T28" fmla="*/ 0 w 6046"/>
                <a:gd name="T29" fmla="*/ 1 h 2891"/>
                <a:gd name="T30" fmla="*/ 0 w 6046"/>
                <a:gd name="T31" fmla="*/ 1 h 2891"/>
                <a:gd name="T32" fmla="*/ 0 w 6046"/>
                <a:gd name="T33" fmla="*/ 1 h 2891"/>
                <a:gd name="T34" fmla="*/ 0 w 6046"/>
                <a:gd name="T35" fmla="*/ 1 h 2891"/>
                <a:gd name="T36" fmla="*/ 0 w 6046"/>
                <a:gd name="T37" fmla="*/ 1 h 2891"/>
                <a:gd name="T38" fmla="*/ 0 w 6046"/>
                <a:gd name="T39" fmla="*/ 1 h 2891"/>
                <a:gd name="T40" fmla="*/ 0 w 6046"/>
                <a:gd name="T41" fmla="*/ 1 h 2891"/>
                <a:gd name="T42" fmla="*/ 0 w 6046"/>
                <a:gd name="T43" fmla="*/ 1 h 2891"/>
                <a:gd name="T44" fmla="*/ 0 w 6046"/>
                <a:gd name="T45" fmla="*/ 1 h 2891"/>
                <a:gd name="T46" fmla="*/ 0 w 6046"/>
                <a:gd name="T47" fmla="*/ 1 h 2891"/>
                <a:gd name="T48" fmla="*/ 0 w 6046"/>
                <a:gd name="T49" fmla="*/ 1 h 2891"/>
                <a:gd name="T50" fmla="*/ 0 w 6046"/>
                <a:gd name="T51" fmla="*/ 1 h 2891"/>
                <a:gd name="T52" fmla="*/ 0 w 6046"/>
                <a:gd name="T53" fmla="*/ 1 h 2891"/>
                <a:gd name="T54" fmla="*/ 0 w 6046"/>
                <a:gd name="T55" fmla="*/ 1 h 2891"/>
                <a:gd name="T56" fmla="*/ 0 w 6046"/>
                <a:gd name="T57" fmla="*/ 1 h 2891"/>
                <a:gd name="T58" fmla="*/ 0 w 6046"/>
                <a:gd name="T59" fmla="*/ 1 h 2891"/>
                <a:gd name="T60" fmla="*/ 0 w 6046"/>
                <a:gd name="T61" fmla="*/ 1 h 2891"/>
                <a:gd name="T62" fmla="*/ 0 w 6046"/>
                <a:gd name="T63" fmla="*/ 1 h 2891"/>
                <a:gd name="T64" fmla="*/ 0 w 6046"/>
                <a:gd name="T65" fmla="*/ 1 h 2891"/>
                <a:gd name="T66" fmla="*/ 0 w 6046"/>
                <a:gd name="T67" fmla="*/ 1 h 2891"/>
                <a:gd name="T68" fmla="*/ 0 w 6046"/>
                <a:gd name="T69" fmla="*/ 1 h 2891"/>
                <a:gd name="T70" fmla="*/ 0 w 6046"/>
                <a:gd name="T71" fmla="*/ 1 h 2891"/>
                <a:gd name="T72" fmla="*/ 0 w 6046"/>
                <a:gd name="T73" fmla="*/ 1 h 2891"/>
                <a:gd name="T74" fmla="*/ 0 w 6046"/>
                <a:gd name="T75" fmla="*/ 1 h 2891"/>
                <a:gd name="T76" fmla="*/ 0 w 6046"/>
                <a:gd name="T77" fmla="*/ 1 h 2891"/>
                <a:gd name="T78" fmla="*/ 0 w 6046"/>
                <a:gd name="T79" fmla="*/ 1 h 2891"/>
                <a:gd name="T80" fmla="*/ 0 w 6046"/>
                <a:gd name="T81" fmla="*/ 1 h 2891"/>
                <a:gd name="T82" fmla="*/ 0 w 6046"/>
                <a:gd name="T83" fmla="*/ 1 h 2891"/>
                <a:gd name="T84" fmla="*/ 0 w 6046"/>
                <a:gd name="T85" fmla="*/ 1 h 2891"/>
                <a:gd name="T86" fmla="*/ 0 w 6046"/>
                <a:gd name="T87" fmla="*/ 1 h 2891"/>
                <a:gd name="T88" fmla="*/ 0 w 6046"/>
                <a:gd name="T89" fmla="*/ 1 h 2891"/>
                <a:gd name="T90" fmla="*/ 0 w 6046"/>
                <a:gd name="T91" fmla="*/ 0 h 28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6046"/>
                <a:gd name="T139" fmla="*/ 0 h 2891"/>
                <a:gd name="T140" fmla="*/ 6046 w 6046"/>
                <a:gd name="T141" fmla="*/ 2891 h 289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6046" h="2891">
                  <a:moveTo>
                    <a:pt x="2044" y="0"/>
                  </a:moveTo>
                  <a:lnTo>
                    <a:pt x="2421" y="13"/>
                  </a:lnTo>
                  <a:lnTo>
                    <a:pt x="2817" y="66"/>
                  </a:lnTo>
                  <a:lnTo>
                    <a:pt x="3022" y="106"/>
                  </a:lnTo>
                  <a:lnTo>
                    <a:pt x="3228" y="162"/>
                  </a:lnTo>
                  <a:lnTo>
                    <a:pt x="3435" y="226"/>
                  </a:lnTo>
                  <a:lnTo>
                    <a:pt x="3638" y="302"/>
                  </a:lnTo>
                  <a:lnTo>
                    <a:pt x="3841" y="389"/>
                  </a:lnTo>
                  <a:lnTo>
                    <a:pt x="4039" y="487"/>
                  </a:lnTo>
                  <a:lnTo>
                    <a:pt x="4232" y="596"/>
                  </a:lnTo>
                  <a:lnTo>
                    <a:pt x="4415" y="719"/>
                  </a:lnTo>
                  <a:lnTo>
                    <a:pt x="4590" y="852"/>
                  </a:lnTo>
                  <a:lnTo>
                    <a:pt x="4758" y="999"/>
                  </a:lnTo>
                  <a:lnTo>
                    <a:pt x="4910" y="1157"/>
                  </a:lnTo>
                  <a:lnTo>
                    <a:pt x="5052" y="1327"/>
                  </a:lnTo>
                  <a:lnTo>
                    <a:pt x="5315" y="1566"/>
                  </a:lnTo>
                  <a:lnTo>
                    <a:pt x="5535" y="1808"/>
                  </a:lnTo>
                  <a:lnTo>
                    <a:pt x="5714" y="2042"/>
                  </a:lnTo>
                  <a:lnTo>
                    <a:pt x="5853" y="2264"/>
                  </a:lnTo>
                  <a:lnTo>
                    <a:pt x="5954" y="2461"/>
                  </a:lnTo>
                  <a:lnTo>
                    <a:pt x="6019" y="2630"/>
                  </a:lnTo>
                  <a:lnTo>
                    <a:pt x="6046" y="2760"/>
                  </a:lnTo>
                  <a:lnTo>
                    <a:pt x="6044" y="2807"/>
                  </a:lnTo>
                  <a:lnTo>
                    <a:pt x="6034" y="2844"/>
                  </a:lnTo>
                  <a:lnTo>
                    <a:pt x="79" y="2891"/>
                  </a:lnTo>
                  <a:lnTo>
                    <a:pt x="57" y="2788"/>
                  </a:lnTo>
                  <a:lnTo>
                    <a:pt x="39" y="2599"/>
                  </a:lnTo>
                  <a:lnTo>
                    <a:pt x="14" y="2076"/>
                  </a:lnTo>
                  <a:lnTo>
                    <a:pt x="2" y="1547"/>
                  </a:lnTo>
                  <a:lnTo>
                    <a:pt x="0" y="1244"/>
                  </a:lnTo>
                  <a:lnTo>
                    <a:pt x="10" y="1126"/>
                  </a:lnTo>
                  <a:lnTo>
                    <a:pt x="42" y="1011"/>
                  </a:lnTo>
                  <a:lnTo>
                    <a:pt x="91" y="898"/>
                  </a:lnTo>
                  <a:lnTo>
                    <a:pt x="160" y="787"/>
                  </a:lnTo>
                  <a:lnTo>
                    <a:pt x="247" y="678"/>
                  </a:lnTo>
                  <a:lnTo>
                    <a:pt x="349" y="577"/>
                  </a:lnTo>
                  <a:lnTo>
                    <a:pt x="467" y="481"/>
                  </a:lnTo>
                  <a:lnTo>
                    <a:pt x="599" y="391"/>
                  </a:lnTo>
                  <a:lnTo>
                    <a:pt x="744" y="306"/>
                  </a:lnTo>
                  <a:lnTo>
                    <a:pt x="900" y="230"/>
                  </a:lnTo>
                  <a:lnTo>
                    <a:pt x="1068" y="165"/>
                  </a:lnTo>
                  <a:lnTo>
                    <a:pt x="1247" y="109"/>
                  </a:lnTo>
                  <a:lnTo>
                    <a:pt x="1435" y="61"/>
                  </a:lnTo>
                  <a:lnTo>
                    <a:pt x="1631" y="29"/>
                  </a:lnTo>
                  <a:lnTo>
                    <a:pt x="1834" y="8"/>
                  </a:lnTo>
                  <a:lnTo>
                    <a:pt x="2044" y="0"/>
                  </a:lnTo>
                  <a:close/>
                </a:path>
              </a:pathLst>
            </a:custGeom>
            <a:solidFill>
              <a:srgbClr val="FF783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76" name="Freeform 1049">
              <a:extLst>
                <a:ext uri="{FF2B5EF4-FFF2-40B4-BE49-F238E27FC236}">
                  <a16:creationId xmlns:a16="http://schemas.microsoft.com/office/drawing/2014/main" id="{F043A9A8-7A92-47E8-A286-22C7815DA2E4}"/>
                </a:ext>
              </a:extLst>
            </p:cNvPr>
            <p:cNvSpPr>
              <a:spLocks/>
            </p:cNvSpPr>
            <p:nvPr/>
          </p:nvSpPr>
          <p:spPr bwMode="auto">
            <a:xfrm flipH="1">
              <a:off x="4263" y="2932"/>
              <a:ext cx="1876" cy="1381"/>
            </a:xfrm>
            <a:custGeom>
              <a:avLst/>
              <a:gdLst>
                <a:gd name="T0" fmla="*/ 0 w 5628"/>
                <a:gd name="T1" fmla="*/ 0 h 2761"/>
                <a:gd name="T2" fmla="*/ 0 w 5628"/>
                <a:gd name="T3" fmla="*/ 0 h 2761"/>
                <a:gd name="T4" fmla="*/ 0 w 5628"/>
                <a:gd name="T5" fmla="*/ 1 h 2761"/>
                <a:gd name="T6" fmla="*/ 0 w 5628"/>
                <a:gd name="T7" fmla="*/ 1 h 2761"/>
                <a:gd name="T8" fmla="*/ 0 w 5628"/>
                <a:gd name="T9" fmla="*/ 1 h 2761"/>
                <a:gd name="T10" fmla="*/ 0 w 5628"/>
                <a:gd name="T11" fmla="*/ 1 h 2761"/>
                <a:gd name="T12" fmla="*/ 0 w 5628"/>
                <a:gd name="T13" fmla="*/ 1 h 2761"/>
                <a:gd name="T14" fmla="*/ 0 w 5628"/>
                <a:gd name="T15" fmla="*/ 1 h 2761"/>
                <a:gd name="T16" fmla="*/ 0 w 5628"/>
                <a:gd name="T17" fmla="*/ 1 h 2761"/>
                <a:gd name="T18" fmla="*/ 0 w 5628"/>
                <a:gd name="T19" fmla="*/ 1 h 2761"/>
                <a:gd name="T20" fmla="*/ 0 w 5628"/>
                <a:gd name="T21" fmla="*/ 1 h 2761"/>
                <a:gd name="T22" fmla="*/ 0 w 5628"/>
                <a:gd name="T23" fmla="*/ 1 h 2761"/>
                <a:gd name="T24" fmla="*/ 0 w 5628"/>
                <a:gd name="T25" fmla="*/ 1 h 2761"/>
                <a:gd name="T26" fmla="*/ 0 w 5628"/>
                <a:gd name="T27" fmla="*/ 1 h 2761"/>
                <a:gd name="T28" fmla="*/ 0 w 5628"/>
                <a:gd name="T29" fmla="*/ 1 h 2761"/>
                <a:gd name="T30" fmla="*/ 0 w 5628"/>
                <a:gd name="T31" fmla="*/ 1 h 2761"/>
                <a:gd name="T32" fmla="*/ 0 w 5628"/>
                <a:gd name="T33" fmla="*/ 1 h 2761"/>
                <a:gd name="T34" fmla="*/ 0 w 5628"/>
                <a:gd name="T35" fmla="*/ 1 h 2761"/>
                <a:gd name="T36" fmla="*/ 0 w 5628"/>
                <a:gd name="T37" fmla="*/ 1 h 2761"/>
                <a:gd name="T38" fmla="*/ 0 w 5628"/>
                <a:gd name="T39" fmla="*/ 1 h 2761"/>
                <a:gd name="T40" fmla="*/ 0 w 5628"/>
                <a:gd name="T41" fmla="*/ 1 h 2761"/>
                <a:gd name="T42" fmla="*/ 0 w 5628"/>
                <a:gd name="T43" fmla="*/ 1 h 2761"/>
                <a:gd name="T44" fmla="*/ 0 w 5628"/>
                <a:gd name="T45" fmla="*/ 1 h 2761"/>
                <a:gd name="T46" fmla="*/ 0 w 5628"/>
                <a:gd name="T47" fmla="*/ 1 h 2761"/>
                <a:gd name="T48" fmla="*/ 0 w 5628"/>
                <a:gd name="T49" fmla="*/ 1 h 2761"/>
                <a:gd name="T50" fmla="*/ 0 w 5628"/>
                <a:gd name="T51" fmla="*/ 1 h 2761"/>
                <a:gd name="T52" fmla="*/ 0 w 5628"/>
                <a:gd name="T53" fmla="*/ 1 h 2761"/>
                <a:gd name="T54" fmla="*/ 0 w 5628"/>
                <a:gd name="T55" fmla="*/ 1 h 2761"/>
                <a:gd name="T56" fmla="*/ 0 w 5628"/>
                <a:gd name="T57" fmla="*/ 1 h 2761"/>
                <a:gd name="T58" fmla="*/ 0 w 5628"/>
                <a:gd name="T59" fmla="*/ 1 h 2761"/>
                <a:gd name="T60" fmla="*/ 0 w 5628"/>
                <a:gd name="T61" fmla="*/ 1 h 2761"/>
                <a:gd name="T62" fmla="*/ 0 w 5628"/>
                <a:gd name="T63" fmla="*/ 1 h 2761"/>
                <a:gd name="T64" fmla="*/ 0 w 5628"/>
                <a:gd name="T65" fmla="*/ 1 h 2761"/>
                <a:gd name="T66" fmla="*/ 0 w 5628"/>
                <a:gd name="T67" fmla="*/ 1 h 2761"/>
                <a:gd name="T68" fmla="*/ 0 w 5628"/>
                <a:gd name="T69" fmla="*/ 1 h 2761"/>
                <a:gd name="T70" fmla="*/ 0 w 5628"/>
                <a:gd name="T71" fmla="*/ 1 h 2761"/>
                <a:gd name="T72" fmla="*/ 0 w 5628"/>
                <a:gd name="T73" fmla="*/ 1 h 2761"/>
                <a:gd name="T74" fmla="*/ 0 w 5628"/>
                <a:gd name="T75" fmla="*/ 1 h 2761"/>
                <a:gd name="T76" fmla="*/ 0 w 5628"/>
                <a:gd name="T77" fmla="*/ 1 h 2761"/>
                <a:gd name="T78" fmla="*/ 0 w 5628"/>
                <a:gd name="T79" fmla="*/ 1 h 2761"/>
                <a:gd name="T80" fmla="*/ 0 w 5628"/>
                <a:gd name="T81" fmla="*/ 1 h 2761"/>
                <a:gd name="T82" fmla="*/ 0 w 5628"/>
                <a:gd name="T83" fmla="*/ 1 h 2761"/>
                <a:gd name="T84" fmla="*/ 0 w 5628"/>
                <a:gd name="T85" fmla="*/ 1 h 2761"/>
                <a:gd name="T86" fmla="*/ 0 w 5628"/>
                <a:gd name="T87" fmla="*/ 1 h 2761"/>
                <a:gd name="T88" fmla="*/ 0 w 5628"/>
                <a:gd name="T89" fmla="*/ 1 h 2761"/>
                <a:gd name="T90" fmla="*/ 0 w 5628"/>
                <a:gd name="T91" fmla="*/ 1 h 2761"/>
                <a:gd name="T92" fmla="*/ 0 w 5628"/>
                <a:gd name="T93" fmla="*/ 0 h 27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628"/>
                <a:gd name="T142" fmla="*/ 0 h 2761"/>
                <a:gd name="T143" fmla="*/ 5628 w 5628"/>
                <a:gd name="T144" fmla="*/ 2761 h 27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628" h="2761">
                  <a:moveTo>
                    <a:pt x="2008" y="0"/>
                  </a:moveTo>
                  <a:lnTo>
                    <a:pt x="2193" y="0"/>
                  </a:lnTo>
                  <a:lnTo>
                    <a:pt x="2382" y="14"/>
                  </a:lnTo>
                  <a:lnTo>
                    <a:pt x="2575" y="36"/>
                  </a:lnTo>
                  <a:lnTo>
                    <a:pt x="2770" y="73"/>
                  </a:lnTo>
                  <a:lnTo>
                    <a:pt x="2968" y="118"/>
                  </a:lnTo>
                  <a:lnTo>
                    <a:pt x="3166" y="176"/>
                  </a:lnTo>
                  <a:lnTo>
                    <a:pt x="3362" y="244"/>
                  </a:lnTo>
                  <a:lnTo>
                    <a:pt x="3552" y="325"/>
                  </a:lnTo>
                  <a:lnTo>
                    <a:pt x="3743" y="412"/>
                  </a:lnTo>
                  <a:lnTo>
                    <a:pt x="3923" y="515"/>
                  </a:lnTo>
                  <a:lnTo>
                    <a:pt x="4099" y="628"/>
                  </a:lnTo>
                  <a:lnTo>
                    <a:pt x="4264" y="751"/>
                  </a:lnTo>
                  <a:lnTo>
                    <a:pt x="4423" y="885"/>
                  </a:lnTo>
                  <a:lnTo>
                    <a:pt x="4570" y="1033"/>
                  </a:lnTo>
                  <a:lnTo>
                    <a:pt x="4700" y="1189"/>
                  </a:lnTo>
                  <a:lnTo>
                    <a:pt x="4820" y="1357"/>
                  </a:lnTo>
                  <a:lnTo>
                    <a:pt x="5037" y="1569"/>
                  </a:lnTo>
                  <a:lnTo>
                    <a:pt x="5218" y="1783"/>
                  </a:lnTo>
                  <a:lnTo>
                    <a:pt x="5367" y="1992"/>
                  </a:lnTo>
                  <a:lnTo>
                    <a:pt x="5480" y="2189"/>
                  </a:lnTo>
                  <a:lnTo>
                    <a:pt x="5561" y="2366"/>
                  </a:lnTo>
                  <a:lnTo>
                    <a:pt x="5611" y="2519"/>
                  </a:lnTo>
                  <a:lnTo>
                    <a:pt x="5628" y="2637"/>
                  </a:lnTo>
                  <a:lnTo>
                    <a:pt x="5614" y="2719"/>
                  </a:lnTo>
                  <a:lnTo>
                    <a:pt x="91" y="2761"/>
                  </a:lnTo>
                  <a:lnTo>
                    <a:pt x="67" y="2662"/>
                  </a:lnTo>
                  <a:lnTo>
                    <a:pt x="47" y="2494"/>
                  </a:lnTo>
                  <a:lnTo>
                    <a:pt x="20" y="2034"/>
                  </a:lnTo>
                  <a:lnTo>
                    <a:pt x="5" y="1569"/>
                  </a:lnTo>
                  <a:lnTo>
                    <a:pt x="0" y="1289"/>
                  </a:lnTo>
                  <a:lnTo>
                    <a:pt x="10" y="1165"/>
                  </a:lnTo>
                  <a:lnTo>
                    <a:pt x="42" y="1043"/>
                  </a:lnTo>
                  <a:lnTo>
                    <a:pt x="91" y="924"/>
                  </a:lnTo>
                  <a:lnTo>
                    <a:pt x="158" y="809"/>
                  </a:lnTo>
                  <a:lnTo>
                    <a:pt x="245" y="696"/>
                  </a:lnTo>
                  <a:lnTo>
                    <a:pt x="344" y="591"/>
                  </a:lnTo>
                  <a:lnTo>
                    <a:pt x="461" y="490"/>
                  </a:lnTo>
                  <a:lnTo>
                    <a:pt x="590" y="398"/>
                  </a:lnTo>
                  <a:lnTo>
                    <a:pt x="732" y="311"/>
                  </a:lnTo>
                  <a:lnTo>
                    <a:pt x="887" y="233"/>
                  </a:lnTo>
                  <a:lnTo>
                    <a:pt x="1052" y="166"/>
                  </a:lnTo>
                  <a:lnTo>
                    <a:pt x="1225" y="109"/>
                  </a:lnTo>
                  <a:lnTo>
                    <a:pt x="1411" y="61"/>
                  </a:lnTo>
                  <a:lnTo>
                    <a:pt x="1602" y="28"/>
                  </a:lnTo>
                  <a:lnTo>
                    <a:pt x="1802" y="8"/>
                  </a:lnTo>
                  <a:lnTo>
                    <a:pt x="2008" y="0"/>
                  </a:lnTo>
                  <a:close/>
                </a:path>
              </a:pathLst>
            </a:custGeom>
            <a:solidFill>
              <a:srgbClr val="FF872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77" name="Freeform 1050">
              <a:extLst>
                <a:ext uri="{FF2B5EF4-FFF2-40B4-BE49-F238E27FC236}">
                  <a16:creationId xmlns:a16="http://schemas.microsoft.com/office/drawing/2014/main" id="{E47A5C88-E336-E157-4651-CF7F17E9DD3E}"/>
                </a:ext>
              </a:extLst>
            </p:cNvPr>
            <p:cNvSpPr>
              <a:spLocks/>
            </p:cNvSpPr>
            <p:nvPr/>
          </p:nvSpPr>
          <p:spPr bwMode="auto">
            <a:xfrm flipH="1">
              <a:off x="4384" y="2999"/>
              <a:ext cx="1738" cy="1315"/>
            </a:xfrm>
            <a:custGeom>
              <a:avLst/>
              <a:gdLst>
                <a:gd name="T0" fmla="*/ 0 w 5213"/>
                <a:gd name="T1" fmla="*/ 0 h 2629"/>
                <a:gd name="T2" fmla="*/ 0 w 5213"/>
                <a:gd name="T3" fmla="*/ 1 h 2629"/>
                <a:gd name="T4" fmla="*/ 0 w 5213"/>
                <a:gd name="T5" fmla="*/ 1 h 2629"/>
                <a:gd name="T6" fmla="*/ 0 w 5213"/>
                <a:gd name="T7" fmla="*/ 1 h 2629"/>
                <a:gd name="T8" fmla="*/ 0 w 5213"/>
                <a:gd name="T9" fmla="*/ 1 h 2629"/>
                <a:gd name="T10" fmla="*/ 0 w 5213"/>
                <a:gd name="T11" fmla="*/ 1 h 2629"/>
                <a:gd name="T12" fmla="*/ 0 w 5213"/>
                <a:gd name="T13" fmla="*/ 1 h 2629"/>
                <a:gd name="T14" fmla="*/ 0 w 5213"/>
                <a:gd name="T15" fmla="*/ 1 h 2629"/>
                <a:gd name="T16" fmla="*/ 0 w 5213"/>
                <a:gd name="T17" fmla="*/ 1 h 2629"/>
                <a:gd name="T18" fmla="*/ 0 w 5213"/>
                <a:gd name="T19" fmla="*/ 1 h 2629"/>
                <a:gd name="T20" fmla="*/ 0 w 5213"/>
                <a:gd name="T21" fmla="*/ 1 h 2629"/>
                <a:gd name="T22" fmla="*/ 0 w 5213"/>
                <a:gd name="T23" fmla="*/ 1 h 2629"/>
                <a:gd name="T24" fmla="*/ 0 w 5213"/>
                <a:gd name="T25" fmla="*/ 1 h 2629"/>
                <a:gd name="T26" fmla="*/ 0 w 5213"/>
                <a:gd name="T27" fmla="*/ 1 h 2629"/>
                <a:gd name="T28" fmla="*/ 0 w 5213"/>
                <a:gd name="T29" fmla="*/ 1 h 2629"/>
                <a:gd name="T30" fmla="*/ 0 w 5213"/>
                <a:gd name="T31" fmla="*/ 1 h 2629"/>
                <a:gd name="T32" fmla="*/ 0 w 5213"/>
                <a:gd name="T33" fmla="*/ 1 h 2629"/>
                <a:gd name="T34" fmla="*/ 0 w 5213"/>
                <a:gd name="T35" fmla="*/ 1 h 2629"/>
                <a:gd name="T36" fmla="*/ 0 w 5213"/>
                <a:gd name="T37" fmla="*/ 1 h 2629"/>
                <a:gd name="T38" fmla="*/ 0 w 5213"/>
                <a:gd name="T39" fmla="*/ 1 h 2629"/>
                <a:gd name="T40" fmla="*/ 0 w 5213"/>
                <a:gd name="T41" fmla="*/ 1 h 2629"/>
                <a:gd name="T42" fmla="*/ 0 w 5213"/>
                <a:gd name="T43" fmla="*/ 1 h 2629"/>
                <a:gd name="T44" fmla="*/ 0 w 5213"/>
                <a:gd name="T45" fmla="*/ 1 h 2629"/>
                <a:gd name="T46" fmla="*/ 0 w 5213"/>
                <a:gd name="T47" fmla="*/ 1 h 2629"/>
                <a:gd name="T48" fmla="*/ 0 w 5213"/>
                <a:gd name="T49" fmla="*/ 1 h 2629"/>
                <a:gd name="T50" fmla="*/ 0 w 5213"/>
                <a:gd name="T51" fmla="*/ 1 h 2629"/>
                <a:gd name="T52" fmla="*/ 0 w 5213"/>
                <a:gd name="T53" fmla="*/ 1 h 2629"/>
                <a:gd name="T54" fmla="*/ 0 w 5213"/>
                <a:gd name="T55" fmla="*/ 1 h 2629"/>
                <a:gd name="T56" fmla="*/ 0 w 5213"/>
                <a:gd name="T57" fmla="*/ 1 h 2629"/>
                <a:gd name="T58" fmla="*/ 0 w 5213"/>
                <a:gd name="T59" fmla="*/ 1 h 2629"/>
                <a:gd name="T60" fmla="*/ 0 w 5213"/>
                <a:gd name="T61" fmla="*/ 1 h 2629"/>
                <a:gd name="T62" fmla="*/ 0 w 5213"/>
                <a:gd name="T63" fmla="*/ 1 h 2629"/>
                <a:gd name="T64" fmla="*/ 0 w 5213"/>
                <a:gd name="T65" fmla="*/ 1 h 2629"/>
                <a:gd name="T66" fmla="*/ 0 w 5213"/>
                <a:gd name="T67" fmla="*/ 1 h 2629"/>
                <a:gd name="T68" fmla="*/ 0 w 5213"/>
                <a:gd name="T69" fmla="*/ 1 h 2629"/>
                <a:gd name="T70" fmla="*/ 0 w 5213"/>
                <a:gd name="T71" fmla="*/ 1 h 2629"/>
                <a:gd name="T72" fmla="*/ 0 w 5213"/>
                <a:gd name="T73" fmla="*/ 1 h 2629"/>
                <a:gd name="T74" fmla="*/ 0 w 5213"/>
                <a:gd name="T75" fmla="*/ 1 h 2629"/>
                <a:gd name="T76" fmla="*/ 0 w 5213"/>
                <a:gd name="T77" fmla="*/ 1 h 2629"/>
                <a:gd name="T78" fmla="*/ 0 w 5213"/>
                <a:gd name="T79" fmla="*/ 1 h 2629"/>
                <a:gd name="T80" fmla="*/ 0 w 5213"/>
                <a:gd name="T81" fmla="*/ 1 h 2629"/>
                <a:gd name="T82" fmla="*/ 0 w 5213"/>
                <a:gd name="T83" fmla="*/ 1 h 2629"/>
                <a:gd name="T84" fmla="*/ 0 w 5213"/>
                <a:gd name="T85" fmla="*/ 1 h 2629"/>
                <a:gd name="T86" fmla="*/ 0 w 5213"/>
                <a:gd name="T87" fmla="*/ 1 h 2629"/>
                <a:gd name="T88" fmla="*/ 0 w 5213"/>
                <a:gd name="T89" fmla="*/ 1 h 2629"/>
                <a:gd name="T90" fmla="*/ 0 w 5213"/>
                <a:gd name="T91" fmla="*/ 0 h 26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213"/>
                <a:gd name="T139" fmla="*/ 0 h 2629"/>
                <a:gd name="T140" fmla="*/ 5213 w 5213"/>
                <a:gd name="T141" fmla="*/ 2629 h 26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213" h="2629">
                  <a:moveTo>
                    <a:pt x="1969" y="0"/>
                  </a:moveTo>
                  <a:lnTo>
                    <a:pt x="2343" y="17"/>
                  </a:lnTo>
                  <a:lnTo>
                    <a:pt x="2535" y="42"/>
                  </a:lnTo>
                  <a:lnTo>
                    <a:pt x="2722" y="81"/>
                  </a:lnTo>
                  <a:lnTo>
                    <a:pt x="2913" y="130"/>
                  </a:lnTo>
                  <a:lnTo>
                    <a:pt x="3100" y="192"/>
                  </a:lnTo>
                  <a:lnTo>
                    <a:pt x="3286" y="264"/>
                  </a:lnTo>
                  <a:lnTo>
                    <a:pt x="3465" y="348"/>
                  </a:lnTo>
                  <a:lnTo>
                    <a:pt x="3640" y="441"/>
                  </a:lnTo>
                  <a:lnTo>
                    <a:pt x="3806" y="546"/>
                  </a:lnTo>
                  <a:lnTo>
                    <a:pt x="3964" y="659"/>
                  </a:lnTo>
                  <a:lnTo>
                    <a:pt x="4113" y="786"/>
                  </a:lnTo>
                  <a:lnTo>
                    <a:pt x="4252" y="920"/>
                  </a:lnTo>
                  <a:lnTo>
                    <a:pt x="4376" y="1065"/>
                  </a:lnTo>
                  <a:lnTo>
                    <a:pt x="4487" y="1222"/>
                  </a:lnTo>
                  <a:lnTo>
                    <a:pt x="4584" y="1388"/>
                  </a:lnTo>
                  <a:lnTo>
                    <a:pt x="4757" y="1573"/>
                  </a:lnTo>
                  <a:lnTo>
                    <a:pt x="4900" y="1760"/>
                  </a:lnTo>
                  <a:lnTo>
                    <a:pt x="5020" y="1940"/>
                  </a:lnTo>
                  <a:lnTo>
                    <a:pt x="5106" y="2113"/>
                  </a:lnTo>
                  <a:lnTo>
                    <a:pt x="5170" y="2271"/>
                  </a:lnTo>
                  <a:lnTo>
                    <a:pt x="5203" y="2407"/>
                  </a:lnTo>
                  <a:lnTo>
                    <a:pt x="5213" y="2516"/>
                  </a:lnTo>
                  <a:lnTo>
                    <a:pt x="5193" y="2593"/>
                  </a:lnTo>
                  <a:lnTo>
                    <a:pt x="104" y="2629"/>
                  </a:lnTo>
                  <a:lnTo>
                    <a:pt x="77" y="2537"/>
                  </a:lnTo>
                  <a:lnTo>
                    <a:pt x="54" y="2386"/>
                  </a:lnTo>
                  <a:lnTo>
                    <a:pt x="22" y="1990"/>
                  </a:lnTo>
                  <a:lnTo>
                    <a:pt x="4" y="1587"/>
                  </a:lnTo>
                  <a:lnTo>
                    <a:pt x="0" y="1335"/>
                  </a:lnTo>
                  <a:lnTo>
                    <a:pt x="10" y="1203"/>
                  </a:lnTo>
                  <a:lnTo>
                    <a:pt x="40" y="1076"/>
                  </a:lnTo>
                  <a:lnTo>
                    <a:pt x="88" y="950"/>
                  </a:lnTo>
                  <a:lnTo>
                    <a:pt x="155" y="831"/>
                  </a:lnTo>
                  <a:lnTo>
                    <a:pt x="240" y="716"/>
                  </a:lnTo>
                  <a:lnTo>
                    <a:pt x="337" y="608"/>
                  </a:lnTo>
                  <a:lnTo>
                    <a:pt x="450" y="502"/>
                  </a:lnTo>
                  <a:lnTo>
                    <a:pt x="577" y="407"/>
                  </a:lnTo>
                  <a:lnTo>
                    <a:pt x="718" y="320"/>
                  </a:lnTo>
                  <a:lnTo>
                    <a:pt x="868" y="239"/>
                  </a:lnTo>
                  <a:lnTo>
                    <a:pt x="1032" y="169"/>
                  </a:lnTo>
                  <a:lnTo>
                    <a:pt x="1202" y="112"/>
                  </a:lnTo>
                  <a:lnTo>
                    <a:pt x="1384" y="62"/>
                  </a:lnTo>
                  <a:lnTo>
                    <a:pt x="1571" y="28"/>
                  </a:lnTo>
                  <a:lnTo>
                    <a:pt x="1766" y="7"/>
                  </a:lnTo>
                  <a:lnTo>
                    <a:pt x="1969" y="0"/>
                  </a:lnTo>
                  <a:close/>
                </a:path>
              </a:pathLst>
            </a:custGeom>
            <a:solidFill>
              <a:srgbClr val="FF942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78" name="Freeform 1051">
              <a:extLst>
                <a:ext uri="{FF2B5EF4-FFF2-40B4-BE49-F238E27FC236}">
                  <a16:creationId xmlns:a16="http://schemas.microsoft.com/office/drawing/2014/main" id="{E76F5DC9-20D3-40FD-251F-ECB76DBD1180}"/>
                </a:ext>
              </a:extLst>
            </p:cNvPr>
            <p:cNvSpPr>
              <a:spLocks/>
            </p:cNvSpPr>
            <p:nvPr/>
          </p:nvSpPr>
          <p:spPr bwMode="auto">
            <a:xfrm flipH="1">
              <a:off x="4507" y="3066"/>
              <a:ext cx="1598" cy="1250"/>
            </a:xfrm>
            <a:custGeom>
              <a:avLst/>
              <a:gdLst>
                <a:gd name="T0" fmla="*/ 0 w 4793"/>
                <a:gd name="T1" fmla="*/ 0 h 2501"/>
                <a:gd name="T2" fmla="*/ 0 w 4793"/>
                <a:gd name="T3" fmla="*/ 0 h 2501"/>
                <a:gd name="T4" fmla="*/ 0 w 4793"/>
                <a:gd name="T5" fmla="*/ 0 h 2501"/>
                <a:gd name="T6" fmla="*/ 0 w 4793"/>
                <a:gd name="T7" fmla="*/ 0 h 2501"/>
                <a:gd name="T8" fmla="*/ 0 w 4793"/>
                <a:gd name="T9" fmla="*/ 0 h 2501"/>
                <a:gd name="T10" fmla="*/ 0 w 4793"/>
                <a:gd name="T11" fmla="*/ 0 h 2501"/>
                <a:gd name="T12" fmla="*/ 0 w 4793"/>
                <a:gd name="T13" fmla="*/ 0 h 2501"/>
                <a:gd name="T14" fmla="*/ 0 w 4793"/>
                <a:gd name="T15" fmla="*/ 0 h 2501"/>
                <a:gd name="T16" fmla="*/ 0 w 4793"/>
                <a:gd name="T17" fmla="*/ 0 h 2501"/>
                <a:gd name="T18" fmla="*/ 0 w 4793"/>
                <a:gd name="T19" fmla="*/ 0 h 2501"/>
                <a:gd name="T20" fmla="*/ 0 w 4793"/>
                <a:gd name="T21" fmla="*/ 0 h 2501"/>
                <a:gd name="T22" fmla="*/ 0 w 4793"/>
                <a:gd name="T23" fmla="*/ 0 h 2501"/>
                <a:gd name="T24" fmla="*/ 0 w 4793"/>
                <a:gd name="T25" fmla="*/ 0 h 2501"/>
                <a:gd name="T26" fmla="*/ 0 w 4793"/>
                <a:gd name="T27" fmla="*/ 0 h 2501"/>
                <a:gd name="T28" fmla="*/ 0 w 4793"/>
                <a:gd name="T29" fmla="*/ 0 h 2501"/>
                <a:gd name="T30" fmla="*/ 0 w 4793"/>
                <a:gd name="T31" fmla="*/ 0 h 2501"/>
                <a:gd name="T32" fmla="*/ 0 w 4793"/>
                <a:gd name="T33" fmla="*/ 0 h 2501"/>
                <a:gd name="T34" fmla="*/ 0 w 4793"/>
                <a:gd name="T35" fmla="*/ 0 h 2501"/>
                <a:gd name="T36" fmla="*/ 0 w 4793"/>
                <a:gd name="T37" fmla="*/ 0 h 2501"/>
                <a:gd name="T38" fmla="*/ 0 w 4793"/>
                <a:gd name="T39" fmla="*/ 0 h 2501"/>
                <a:gd name="T40" fmla="*/ 0 w 4793"/>
                <a:gd name="T41" fmla="*/ 0 h 2501"/>
                <a:gd name="T42" fmla="*/ 0 w 4793"/>
                <a:gd name="T43" fmla="*/ 0 h 2501"/>
                <a:gd name="T44" fmla="*/ 0 w 4793"/>
                <a:gd name="T45" fmla="*/ 0 h 2501"/>
                <a:gd name="T46" fmla="*/ 0 w 4793"/>
                <a:gd name="T47" fmla="*/ 0 h 2501"/>
                <a:gd name="T48" fmla="*/ 0 w 4793"/>
                <a:gd name="T49" fmla="*/ 0 h 2501"/>
                <a:gd name="T50" fmla="*/ 0 w 4793"/>
                <a:gd name="T51" fmla="*/ 0 h 2501"/>
                <a:gd name="T52" fmla="*/ 0 w 4793"/>
                <a:gd name="T53" fmla="*/ 0 h 2501"/>
                <a:gd name="T54" fmla="*/ 0 w 4793"/>
                <a:gd name="T55" fmla="*/ 0 h 2501"/>
                <a:gd name="T56" fmla="*/ 0 w 4793"/>
                <a:gd name="T57" fmla="*/ 0 h 2501"/>
                <a:gd name="T58" fmla="*/ 0 w 4793"/>
                <a:gd name="T59" fmla="*/ 0 h 2501"/>
                <a:gd name="T60" fmla="*/ 0 w 4793"/>
                <a:gd name="T61" fmla="*/ 0 h 2501"/>
                <a:gd name="T62" fmla="*/ 0 w 4793"/>
                <a:gd name="T63" fmla="*/ 0 h 2501"/>
                <a:gd name="T64" fmla="*/ 0 w 4793"/>
                <a:gd name="T65" fmla="*/ 0 h 2501"/>
                <a:gd name="T66" fmla="*/ 0 w 4793"/>
                <a:gd name="T67" fmla="*/ 0 h 2501"/>
                <a:gd name="T68" fmla="*/ 0 w 4793"/>
                <a:gd name="T69" fmla="*/ 0 h 2501"/>
                <a:gd name="T70" fmla="*/ 0 w 4793"/>
                <a:gd name="T71" fmla="*/ 0 h 2501"/>
                <a:gd name="T72" fmla="*/ 0 w 4793"/>
                <a:gd name="T73" fmla="*/ 0 h 2501"/>
                <a:gd name="T74" fmla="*/ 0 w 4793"/>
                <a:gd name="T75" fmla="*/ 0 h 2501"/>
                <a:gd name="T76" fmla="*/ 0 w 4793"/>
                <a:gd name="T77" fmla="*/ 0 h 2501"/>
                <a:gd name="T78" fmla="*/ 0 w 4793"/>
                <a:gd name="T79" fmla="*/ 0 h 2501"/>
                <a:gd name="T80" fmla="*/ 0 w 4793"/>
                <a:gd name="T81" fmla="*/ 0 h 2501"/>
                <a:gd name="T82" fmla="*/ 0 w 4793"/>
                <a:gd name="T83" fmla="*/ 0 h 2501"/>
                <a:gd name="T84" fmla="*/ 0 w 4793"/>
                <a:gd name="T85" fmla="*/ 0 h 2501"/>
                <a:gd name="T86" fmla="*/ 0 w 4793"/>
                <a:gd name="T87" fmla="*/ 0 h 2501"/>
                <a:gd name="T88" fmla="*/ 0 w 4793"/>
                <a:gd name="T89" fmla="*/ 0 h 2501"/>
                <a:gd name="T90" fmla="*/ 0 w 4793"/>
                <a:gd name="T91" fmla="*/ 0 h 2501"/>
                <a:gd name="T92" fmla="*/ 0 w 4793"/>
                <a:gd name="T93" fmla="*/ 0 h 250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793"/>
                <a:gd name="T142" fmla="*/ 0 h 2501"/>
                <a:gd name="T143" fmla="*/ 4793 w 4793"/>
                <a:gd name="T144" fmla="*/ 2501 h 250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793" h="2501">
                  <a:moveTo>
                    <a:pt x="1934" y="0"/>
                  </a:moveTo>
                  <a:lnTo>
                    <a:pt x="2120" y="5"/>
                  </a:lnTo>
                  <a:lnTo>
                    <a:pt x="2305" y="22"/>
                  </a:lnTo>
                  <a:lnTo>
                    <a:pt x="2491" y="50"/>
                  </a:lnTo>
                  <a:lnTo>
                    <a:pt x="2674" y="93"/>
                  </a:lnTo>
                  <a:lnTo>
                    <a:pt x="2857" y="145"/>
                  </a:lnTo>
                  <a:lnTo>
                    <a:pt x="3035" y="210"/>
                  </a:lnTo>
                  <a:lnTo>
                    <a:pt x="3211" y="284"/>
                  </a:lnTo>
                  <a:lnTo>
                    <a:pt x="3376" y="373"/>
                  </a:lnTo>
                  <a:lnTo>
                    <a:pt x="3538" y="469"/>
                  </a:lnTo>
                  <a:lnTo>
                    <a:pt x="3689" y="575"/>
                  </a:lnTo>
                  <a:lnTo>
                    <a:pt x="3829" y="693"/>
                  </a:lnTo>
                  <a:lnTo>
                    <a:pt x="3961" y="821"/>
                  </a:lnTo>
                  <a:lnTo>
                    <a:pt x="4079" y="958"/>
                  </a:lnTo>
                  <a:lnTo>
                    <a:pt x="4183" y="1102"/>
                  </a:lnTo>
                  <a:lnTo>
                    <a:pt x="4275" y="1256"/>
                  </a:lnTo>
                  <a:lnTo>
                    <a:pt x="4349" y="1421"/>
                  </a:lnTo>
                  <a:lnTo>
                    <a:pt x="4478" y="1578"/>
                  </a:lnTo>
                  <a:lnTo>
                    <a:pt x="4585" y="1738"/>
                  </a:lnTo>
                  <a:lnTo>
                    <a:pt x="4669" y="1892"/>
                  </a:lnTo>
                  <a:lnTo>
                    <a:pt x="4730" y="2041"/>
                  </a:lnTo>
                  <a:lnTo>
                    <a:pt x="4773" y="2176"/>
                  </a:lnTo>
                  <a:lnTo>
                    <a:pt x="4793" y="2296"/>
                  </a:lnTo>
                  <a:lnTo>
                    <a:pt x="4790" y="2396"/>
                  </a:lnTo>
                  <a:lnTo>
                    <a:pt x="4768" y="2472"/>
                  </a:lnTo>
                  <a:lnTo>
                    <a:pt x="111" y="2501"/>
                  </a:lnTo>
                  <a:lnTo>
                    <a:pt x="84" y="2413"/>
                  </a:lnTo>
                  <a:lnTo>
                    <a:pt x="60" y="2284"/>
                  </a:lnTo>
                  <a:lnTo>
                    <a:pt x="26" y="1948"/>
                  </a:lnTo>
                  <a:lnTo>
                    <a:pt x="6" y="1609"/>
                  </a:lnTo>
                  <a:lnTo>
                    <a:pt x="0" y="1379"/>
                  </a:lnTo>
                  <a:lnTo>
                    <a:pt x="10" y="1242"/>
                  </a:lnTo>
                  <a:lnTo>
                    <a:pt x="40" y="1110"/>
                  </a:lnTo>
                  <a:lnTo>
                    <a:pt x="87" y="978"/>
                  </a:lnTo>
                  <a:lnTo>
                    <a:pt x="151" y="855"/>
                  </a:lnTo>
                  <a:lnTo>
                    <a:pt x="233" y="734"/>
                  </a:lnTo>
                  <a:lnTo>
                    <a:pt x="330" y="622"/>
                  </a:lnTo>
                  <a:lnTo>
                    <a:pt x="444" y="514"/>
                  </a:lnTo>
                  <a:lnTo>
                    <a:pt x="567" y="415"/>
                  </a:lnTo>
                  <a:lnTo>
                    <a:pt x="706" y="325"/>
                  </a:lnTo>
                  <a:lnTo>
                    <a:pt x="854" y="243"/>
                  </a:lnTo>
                  <a:lnTo>
                    <a:pt x="1013" y="174"/>
                  </a:lnTo>
                  <a:lnTo>
                    <a:pt x="1181" y="114"/>
                  </a:lnTo>
                  <a:lnTo>
                    <a:pt x="1360" y="64"/>
                  </a:lnTo>
                  <a:lnTo>
                    <a:pt x="1543" y="29"/>
                  </a:lnTo>
                  <a:lnTo>
                    <a:pt x="1735" y="9"/>
                  </a:lnTo>
                  <a:lnTo>
                    <a:pt x="1934" y="0"/>
                  </a:lnTo>
                  <a:close/>
                </a:path>
              </a:pathLst>
            </a:custGeom>
            <a:solidFill>
              <a:srgbClr val="FFA3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79" name="Freeform 1052">
              <a:extLst>
                <a:ext uri="{FF2B5EF4-FFF2-40B4-BE49-F238E27FC236}">
                  <a16:creationId xmlns:a16="http://schemas.microsoft.com/office/drawing/2014/main" id="{CF3207BE-69D2-FA9B-EEEB-7CA5F06FE834}"/>
                </a:ext>
              </a:extLst>
            </p:cNvPr>
            <p:cNvSpPr>
              <a:spLocks/>
            </p:cNvSpPr>
            <p:nvPr/>
          </p:nvSpPr>
          <p:spPr bwMode="auto">
            <a:xfrm flipH="1">
              <a:off x="4628" y="3133"/>
              <a:ext cx="1460" cy="1184"/>
            </a:xfrm>
            <a:custGeom>
              <a:avLst/>
              <a:gdLst>
                <a:gd name="T0" fmla="*/ 0 w 4382"/>
                <a:gd name="T1" fmla="*/ 0 h 2369"/>
                <a:gd name="T2" fmla="*/ 0 w 4382"/>
                <a:gd name="T3" fmla="*/ 0 h 2369"/>
                <a:gd name="T4" fmla="*/ 0 w 4382"/>
                <a:gd name="T5" fmla="*/ 0 h 2369"/>
                <a:gd name="T6" fmla="*/ 0 w 4382"/>
                <a:gd name="T7" fmla="*/ 0 h 2369"/>
                <a:gd name="T8" fmla="*/ 0 w 4382"/>
                <a:gd name="T9" fmla="*/ 0 h 2369"/>
                <a:gd name="T10" fmla="*/ 0 w 4382"/>
                <a:gd name="T11" fmla="*/ 0 h 2369"/>
                <a:gd name="T12" fmla="*/ 0 w 4382"/>
                <a:gd name="T13" fmla="*/ 0 h 2369"/>
                <a:gd name="T14" fmla="*/ 0 w 4382"/>
                <a:gd name="T15" fmla="*/ 0 h 2369"/>
                <a:gd name="T16" fmla="*/ 0 w 4382"/>
                <a:gd name="T17" fmla="*/ 0 h 2369"/>
                <a:gd name="T18" fmla="*/ 0 w 4382"/>
                <a:gd name="T19" fmla="*/ 0 h 2369"/>
                <a:gd name="T20" fmla="*/ 0 w 4382"/>
                <a:gd name="T21" fmla="*/ 0 h 2369"/>
                <a:gd name="T22" fmla="*/ 0 w 4382"/>
                <a:gd name="T23" fmla="*/ 0 h 2369"/>
                <a:gd name="T24" fmla="*/ 0 w 4382"/>
                <a:gd name="T25" fmla="*/ 0 h 2369"/>
                <a:gd name="T26" fmla="*/ 0 w 4382"/>
                <a:gd name="T27" fmla="*/ 0 h 2369"/>
                <a:gd name="T28" fmla="*/ 0 w 4382"/>
                <a:gd name="T29" fmla="*/ 0 h 2369"/>
                <a:gd name="T30" fmla="*/ 0 w 4382"/>
                <a:gd name="T31" fmla="*/ 0 h 2369"/>
                <a:gd name="T32" fmla="*/ 0 w 4382"/>
                <a:gd name="T33" fmla="*/ 0 h 2369"/>
                <a:gd name="T34" fmla="*/ 0 w 4382"/>
                <a:gd name="T35" fmla="*/ 0 h 2369"/>
                <a:gd name="T36" fmla="*/ 0 w 4382"/>
                <a:gd name="T37" fmla="*/ 0 h 2369"/>
                <a:gd name="T38" fmla="*/ 0 w 4382"/>
                <a:gd name="T39" fmla="*/ 0 h 2369"/>
                <a:gd name="T40" fmla="*/ 0 w 4382"/>
                <a:gd name="T41" fmla="*/ 0 h 2369"/>
                <a:gd name="T42" fmla="*/ 0 w 4382"/>
                <a:gd name="T43" fmla="*/ 0 h 2369"/>
                <a:gd name="T44" fmla="*/ 0 w 4382"/>
                <a:gd name="T45" fmla="*/ 0 h 2369"/>
                <a:gd name="T46" fmla="*/ 0 w 4382"/>
                <a:gd name="T47" fmla="*/ 0 h 2369"/>
                <a:gd name="T48" fmla="*/ 0 w 4382"/>
                <a:gd name="T49" fmla="*/ 0 h 2369"/>
                <a:gd name="T50" fmla="*/ 0 w 4382"/>
                <a:gd name="T51" fmla="*/ 0 h 2369"/>
                <a:gd name="T52" fmla="*/ 0 w 4382"/>
                <a:gd name="T53" fmla="*/ 0 h 2369"/>
                <a:gd name="T54" fmla="*/ 0 w 4382"/>
                <a:gd name="T55" fmla="*/ 0 h 2369"/>
                <a:gd name="T56" fmla="*/ 0 w 4382"/>
                <a:gd name="T57" fmla="*/ 0 h 2369"/>
                <a:gd name="T58" fmla="*/ 0 w 4382"/>
                <a:gd name="T59" fmla="*/ 0 h 2369"/>
                <a:gd name="T60" fmla="*/ 0 w 4382"/>
                <a:gd name="T61" fmla="*/ 0 h 2369"/>
                <a:gd name="T62" fmla="*/ 0 w 4382"/>
                <a:gd name="T63" fmla="*/ 0 h 2369"/>
                <a:gd name="T64" fmla="*/ 0 w 4382"/>
                <a:gd name="T65" fmla="*/ 0 h 2369"/>
                <a:gd name="T66" fmla="*/ 0 w 4382"/>
                <a:gd name="T67" fmla="*/ 0 h 2369"/>
                <a:gd name="T68" fmla="*/ 0 w 4382"/>
                <a:gd name="T69" fmla="*/ 0 h 2369"/>
                <a:gd name="T70" fmla="*/ 0 w 4382"/>
                <a:gd name="T71" fmla="*/ 0 h 2369"/>
                <a:gd name="T72" fmla="*/ 0 w 4382"/>
                <a:gd name="T73" fmla="*/ 0 h 2369"/>
                <a:gd name="T74" fmla="*/ 0 w 4382"/>
                <a:gd name="T75" fmla="*/ 0 h 2369"/>
                <a:gd name="T76" fmla="*/ 0 w 4382"/>
                <a:gd name="T77" fmla="*/ 0 h 2369"/>
                <a:gd name="T78" fmla="*/ 0 w 4382"/>
                <a:gd name="T79" fmla="*/ 0 h 2369"/>
                <a:gd name="T80" fmla="*/ 0 w 4382"/>
                <a:gd name="T81" fmla="*/ 0 h 2369"/>
                <a:gd name="T82" fmla="*/ 0 w 4382"/>
                <a:gd name="T83" fmla="*/ 0 h 2369"/>
                <a:gd name="T84" fmla="*/ 0 w 4382"/>
                <a:gd name="T85" fmla="*/ 0 h 2369"/>
                <a:gd name="T86" fmla="*/ 0 w 4382"/>
                <a:gd name="T87" fmla="*/ 0 h 2369"/>
                <a:gd name="T88" fmla="*/ 0 w 4382"/>
                <a:gd name="T89" fmla="*/ 0 h 2369"/>
                <a:gd name="T90" fmla="*/ 0 w 4382"/>
                <a:gd name="T91" fmla="*/ 0 h 2369"/>
                <a:gd name="T92" fmla="*/ 0 w 4382"/>
                <a:gd name="T93" fmla="*/ 0 h 2369"/>
                <a:gd name="T94" fmla="*/ 0 w 4382"/>
                <a:gd name="T95" fmla="*/ 0 h 236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382"/>
                <a:gd name="T145" fmla="*/ 0 h 2369"/>
                <a:gd name="T146" fmla="*/ 4382 w 4382"/>
                <a:gd name="T147" fmla="*/ 2369 h 236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382" h="2369">
                  <a:moveTo>
                    <a:pt x="1897" y="0"/>
                  </a:moveTo>
                  <a:lnTo>
                    <a:pt x="2082" y="4"/>
                  </a:lnTo>
                  <a:lnTo>
                    <a:pt x="2265" y="25"/>
                  </a:lnTo>
                  <a:lnTo>
                    <a:pt x="2448" y="56"/>
                  </a:lnTo>
                  <a:lnTo>
                    <a:pt x="2627" y="101"/>
                  </a:lnTo>
                  <a:lnTo>
                    <a:pt x="2802" y="157"/>
                  </a:lnTo>
                  <a:lnTo>
                    <a:pt x="2971" y="224"/>
                  </a:lnTo>
                  <a:lnTo>
                    <a:pt x="3134" y="304"/>
                  </a:lnTo>
                  <a:lnTo>
                    <a:pt x="3288" y="395"/>
                  </a:lnTo>
                  <a:lnTo>
                    <a:pt x="3434" y="496"/>
                  </a:lnTo>
                  <a:lnTo>
                    <a:pt x="3569" y="606"/>
                  </a:lnTo>
                  <a:lnTo>
                    <a:pt x="3695" y="726"/>
                  </a:lnTo>
                  <a:lnTo>
                    <a:pt x="3806" y="855"/>
                  </a:lnTo>
                  <a:lnTo>
                    <a:pt x="3906" y="993"/>
                  </a:lnTo>
                  <a:lnTo>
                    <a:pt x="3991" y="1136"/>
                  </a:lnTo>
                  <a:lnTo>
                    <a:pt x="4059" y="1290"/>
                  </a:lnTo>
                  <a:lnTo>
                    <a:pt x="4113" y="1450"/>
                  </a:lnTo>
                  <a:lnTo>
                    <a:pt x="4201" y="1582"/>
                  </a:lnTo>
                  <a:lnTo>
                    <a:pt x="4270" y="1713"/>
                  </a:lnTo>
                  <a:lnTo>
                    <a:pt x="4322" y="1843"/>
                  </a:lnTo>
                  <a:lnTo>
                    <a:pt x="4356" y="1966"/>
                  </a:lnTo>
                  <a:lnTo>
                    <a:pt x="4376" y="2080"/>
                  </a:lnTo>
                  <a:lnTo>
                    <a:pt x="4382" y="2184"/>
                  </a:lnTo>
                  <a:lnTo>
                    <a:pt x="4372" y="2273"/>
                  </a:lnTo>
                  <a:lnTo>
                    <a:pt x="4346" y="2346"/>
                  </a:lnTo>
                  <a:lnTo>
                    <a:pt x="124" y="2369"/>
                  </a:lnTo>
                  <a:lnTo>
                    <a:pt x="94" y="2287"/>
                  </a:lnTo>
                  <a:lnTo>
                    <a:pt x="70" y="2178"/>
                  </a:lnTo>
                  <a:lnTo>
                    <a:pt x="47" y="2047"/>
                  </a:lnTo>
                  <a:lnTo>
                    <a:pt x="30" y="1907"/>
                  </a:lnTo>
                  <a:lnTo>
                    <a:pt x="7" y="1629"/>
                  </a:lnTo>
                  <a:lnTo>
                    <a:pt x="0" y="1424"/>
                  </a:lnTo>
                  <a:lnTo>
                    <a:pt x="10" y="1281"/>
                  </a:lnTo>
                  <a:lnTo>
                    <a:pt x="40" y="1141"/>
                  </a:lnTo>
                  <a:lnTo>
                    <a:pt x="87" y="1007"/>
                  </a:lnTo>
                  <a:lnTo>
                    <a:pt x="149" y="878"/>
                  </a:lnTo>
                  <a:lnTo>
                    <a:pt x="230" y="754"/>
                  </a:lnTo>
                  <a:lnTo>
                    <a:pt x="324" y="637"/>
                  </a:lnTo>
                  <a:lnTo>
                    <a:pt x="433" y="527"/>
                  </a:lnTo>
                  <a:lnTo>
                    <a:pt x="554" y="426"/>
                  </a:lnTo>
                  <a:lnTo>
                    <a:pt x="691" y="331"/>
                  </a:lnTo>
                  <a:lnTo>
                    <a:pt x="837" y="249"/>
                  </a:lnTo>
                  <a:lnTo>
                    <a:pt x="993" y="177"/>
                  </a:lnTo>
                  <a:lnTo>
                    <a:pt x="1158" y="115"/>
                  </a:lnTo>
                  <a:lnTo>
                    <a:pt x="1334" y="66"/>
                  </a:lnTo>
                  <a:lnTo>
                    <a:pt x="1515" y="29"/>
                  </a:lnTo>
                  <a:lnTo>
                    <a:pt x="1703" y="9"/>
                  </a:lnTo>
                  <a:lnTo>
                    <a:pt x="1897" y="0"/>
                  </a:lnTo>
                  <a:close/>
                </a:path>
              </a:pathLst>
            </a:custGeom>
            <a:solidFill>
              <a:srgbClr val="FFB0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0" name="Freeform 1053">
              <a:extLst>
                <a:ext uri="{FF2B5EF4-FFF2-40B4-BE49-F238E27FC236}">
                  <a16:creationId xmlns:a16="http://schemas.microsoft.com/office/drawing/2014/main" id="{48A0B3E2-4DE4-4C8C-A3CF-C16D5CD1527B}"/>
                </a:ext>
              </a:extLst>
            </p:cNvPr>
            <p:cNvSpPr>
              <a:spLocks/>
            </p:cNvSpPr>
            <p:nvPr/>
          </p:nvSpPr>
          <p:spPr bwMode="auto">
            <a:xfrm flipH="1">
              <a:off x="4744" y="3199"/>
              <a:ext cx="1328" cy="1120"/>
            </a:xfrm>
            <a:custGeom>
              <a:avLst/>
              <a:gdLst>
                <a:gd name="T0" fmla="*/ 0 w 3982"/>
                <a:gd name="T1" fmla="*/ 0 h 2241"/>
                <a:gd name="T2" fmla="*/ 0 w 3982"/>
                <a:gd name="T3" fmla="*/ 0 h 2241"/>
                <a:gd name="T4" fmla="*/ 0 w 3982"/>
                <a:gd name="T5" fmla="*/ 0 h 2241"/>
                <a:gd name="T6" fmla="*/ 0 w 3982"/>
                <a:gd name="T7" fmla="*/ 0 h 2241"/>
                <a:gd name="T8" fmla="*/ 0 w 3982"/>
                <a:gd name="T9" fmla="*/ 0 h 2241"/>
                <a:gd name="T10" fmla="*/ 0 w 3982"/>
                <a:gd name="T11" fmla="*/ 0 h 2241"/>
                <a:gd name="T12" fmla="*/ 0 w 3982"/>
                <a:gd name="T13" fmla="*/ 0 h 2241"/>
                <a:gd name="T14" fmla="*/ 0 w 3982"/>
                <a:gd name="T15" fmla="*/ 0 h 2241"/>
                <a:gd name="T16" fmla="*/ 0 w 3982"/>
                <a:gd name="T17" fmla="*/ 0 h 2241"/>
                <a:gd name="T18" fmla="*/ 0 w 3982"/>
                <a:gd name="T19" fmla="*/ 0 h 2241"/>
                <a:gd name="T20" fmla="*/ 0 w 3982"/>
                <a:gd name="T21" fmla="*/ 0 h 2241"/>
                <a:gd name="T22" fmla="*/ 0 w 3982"/>
                <a:gd name="T23" fmla="*/ 0 h 2241"/>
                <a:gd name="T24" fmla="*/ 0 w 3982"/>
                <a:gd name="T25" fmla="*/ 0 h 2241"/>
                <a:gd name="T26" fmla="*/ 0 w 3982"/>
                <a:gd name="T27" fmla="*/ 0 h 2241"/>
                <a:gd name="T28" fmla="*/ 0 w 3982"/>
                <a:gd name="T29" fmla="*/ 0 h 2241"/>
                <a:gd name="T30" fmla="*/ 0 w 3982"/>
                <a:gd name="T31" fmla="*/ 0 h 2241"/>
                <a:gd name="T32" fmla="*/ 0 w 3982"/>
                <a:gd name="T33" fmla="*/ 0 h 2241"/>
                <a:gd name="T34" fmla="*/ 0 w 3982"/>
                <a:gd name="T35" fmla="*/ 0 h 2241"/>
                <a:gd name="T36" fmla="*/ 0 w 3982"/>
                <a:gd name="T37" fmla="*/ 0 h 2241"/>
                <a:gd name="T38" fmla="*/ 0 w 3982"/>
                <a:gd name="T39" fmla="*/ 0 h 2241"/>
                <a:gd name="T40" fmla="*/ 0 w 3982"/>
                <a:gd name="T41" fmla="*/ 0 h 2241"/>
                <a:gd name="T42" fmla="*/ 0 w 3982"/>
                <a:gd name="T43" fmla="*/ 0 h 2241"/>
                <a:gd name="T44" fmla="*/ 0 w 3982"/>
                <a:gd name="T45" fmla="*/ 0 h 2241"/>
                <a:gd name="T46" fmla="*/ 0 w 3982"/>
                <a:gd name="T47" fmla="*/ 0 h 2241"/>
                <a:gd name="T48" fmla="*/ 0 w 3982"/>
                <a:gd name="T49" fmla="*/ 0 h 2241"/>
                <a:gd name="T50" fmla="*/ 0 w 3982"/>
                <a:gd name="T51" fmla="*/ 0 h 2241"/>
                <a:gd name="T52" fmla="*/ 0 w 3982"/>
                <a:gd name="T53" fmla="*/ 0 h 2241"/>
                <a:gd name="T54" fmla="*/ 0 w 3982"/>
                <a:gd name="T55" fmla="*/ 0 h 2241"/>
                <a:gd name="T56" fmla="*/ 0 w 3982"/>
                <a:gd name="T57" fmla="*/ 0 h 2241"/>
                <a:gd name="T58" fmla="*/ 0 w 3982"/>
                <a:gd name="T59" fmla="*/ 0 h 2241"/>
                <a:gd name="T60" fmla="*/ 0 w 3982"/>
                <a:gd name="T61" fmla="*/ 0 h 2241"/>
                <a:gd name="T62" fmla="*/ 0 w 3982"/>
                <a:gd name="T63" fmla="*/ 0 h 2241"/>
                <a:gd name="T64" fmla="*/ 0 w 3982"/>
                <a:gd name="T65" fmla="*/ 0 h 2241"/>
                <a:gd name="T66" fmla="*/ 0 w 3982"/>
                <a:gd name="T67" fmla="*/ 0 h 2241"/>
                <a:gd name="T68" fmla="*/ 0 w 3982"/>
                <a:gd name="T69" fmla="*/ 0 h 2241"/>
                <a:gd name="T70" fmla="*/ 0 w 3982"/>
                <a:gd name="T71" fmla="*/ 0 h 2241"/>
                <a:gd name="T72" fmla="*/ 0 w 3982"/>
                <a:gd name="T73" fmla="*/ 0 h 2241"/>
                <a:gd name="T74" fmla="*/ 0 w 3982"/>
                <a:gd name="T75" fmla="*/ 0 h 2241"/>
                <a:gd name="T76" fmla="*/ 0 w 3982"/>
                <a:gd name="T77" fmla="*/ 0 h 2241"/>
                <a:gd name="T78" fmla="*/ 0 w 3982"/>
                <a:gd name="T79" fmla="*/ 0 h 2241"/>
                <a:gd name="T80" fmla="*/ 0 w 3982"/>
                <a:gd name="T81" fmla="*/ 0 h 2241"/>
                <a:gd name="T82" fmla="*/ 0 w 3982"/>
                <a:gd name="T83" fmla="*/ 0 h 2241"/>
                <a:gd name="T84" fmla="*/ 0 w 3982"/>
                <a:gd name="T85" fmla="*/ 0 h 2241"/>
                <a:gd name="T86" fmla="*/ 0 w 3982"/>
                <a:gd name="T87" fmla="*/ 0 h 2241"/>
                <a:gd name="T88" fmla="*/ 0 w 3982"/>
                <a:gd name="T89" fmla="*/ 0 h 224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3982"/>
                <a:gd name="T136" fmla="*/ 0 h 2241"/>
                <a:gd name="T137" fmla="*/ 3982 w 3982"/>
                <a:gd name="T138" fmla="*/ 2241 h 2241"/>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3982" h="2241">
                  <a:moveTo>
                    <a:pt x="1858" y="0"/>
                  </a:moveTo>
                  <a:lnTo>
                    <a:pt x="2047" y="7"/>
                  </a:lnTo>
                  <a:lnTo>
                    <a:pt x="2227" y="27"/>
                  </a:lnTo>
                  <a:lnTo>
                    <a:pt x="2408" y="62"/>
                  </a:lnTo>
                  <a:lnTo>
                    <a:pt x="2579" y="109"/>
                  </a:lnTo>
                  <a:lnTo>
                    <a:pt x="2747" y="170"/>
                  </a:lnTo>
                  <a:lnTo>
                    <a:pt x="2905" y="241"/>
                  </a:lnTo>
                  <a:lnTo>
                    <a:pt x="3056" y="324"/>
                  </a:lnTo>
                  <a:lnTo>
                    <a:pt x="3201" y="420"/>
                  </a:lnTo>
                  <a:lnTo>
                    <a:pt x="3331" y="523"/>
                  </a:lnTo>
                  <a:lnTo>
                    <a:pt x="3452" y="638"/>
                  </a:lnTo>
                  <a:lnTo>
                    <a:pt x="3562" y="759"/>
                  </a:lnTo>
                  <a:lnTo>
                    <a:pt x="3655" y="890"/>
                  </a:lnTo>
                  <a:lnTo>
                    <a:pt x="3738" y="1028"/>
                  </a:lnTo>
                  <a:lnTo>
                    <a:pt x="3802" y="1174"/>
                  </a:lnTo>
                  <a:lnTo>
                    <a:pt x="3849" y="1324"/>
                  </a:lnTo>
                  <a:lnTo>
                    <a:pt x="3881" y="1482"/>
                  </a:lnTo>
                  <a:lnTo>
                    <a:pt x="3952" y="1692"/>
                  </a:lnTo>
                  <a:lnTo>
                    <a:pt x="3982" y="1893"/>
                  </a:lnTo>
                  <a:lnTo>
                    <a:pt x="3982" y="1986"/>
                  </a:lnTo>
                  <a:lnTo>
                    <a:pt x="3972" y="2074"/>
                  </a:lnTo>
                  <a:lnTo>
                    <a:pt x="3955" y="2152"/>
                  </a:lnTo>
                  <a:lnTo>
                    <a:pt x="3925" y="2224"/>
                  </a:lnTo>
                  <a:lnTo>
                    <a:pt x="136" y="2241"/>
                  </a:lnTo>
                  <a:lnTo>
                    <a:pt x="103" y="2164"/>
                  </a:lnTo>
                  <a:lnTo>
                    <a:pt x="76" y="2074"/>
                  </a:lnTo>
                  <a:lnTo>
                    <a:pt x="34" y="1864"/>
                  </a:lnTo>
                  <a:lnTo>
                    <a:pt x="10" y="1650"/>
                  </a:lnTo>
                  <a:lnTo>
                    <a:pt x="0" y="1470"/>
                  </a:lnTo>
                  <a:lnTo>
                    <a:pt x="10" y="1320"/>
                  </a:lnTo>
                  <a:lnTo>
                    <a:pt x="37" y="1176"/>
                  </a:lnTo>
                  <a:lnTo>
                    <a:pt x="84" y="1036"/>
                  </a:lnTo>
                  <a:lnTo>
                    <a:pt x="146" y="902"/>
                  </a:lnTo>
                  <a:lnTo>
                    <a:pt x="224" y="773"/>
                  </a:lnTo>
                  <a:lnTo>
                    <a:pt x="317" y="652"/>
                  </a:lnTo>
                  <a:lnTo>
                    <a:pt x="423" y="540"/>
                  </a:lnTo>
                  <a:lnTo>
                    <a:pt x="544" y="434"/>
                  </a:lnTo>
                  <a:lnTo>
                    <a:pt x="676" y="338"/>
                  </a:lnTo>
                  <a:lnTo>
                    <a:pt x="818" y="254"/>
                  </a:lnTo>
                  <a:lnTo>
                    <a:pt x="973" y="179"/>
                  </a:lnTo>
                  <a:lnTo>
                    <a:pt x="1135" y="118"/>
                  </a:lnTo>
                  <a:lnTo>
                    <a:pt x="1307" y="67"/>
                  </a:lnTo>
                  <a:lnTo>
                    <a:pt x="1485" y="31"/>
                  </a:lnTo>
                  <a:lnTo>
                    <a:pt x="1671" y="8"/>
                  </a:lnTo>
                  <a:lnTo>
                    <a:pt x="1858" y="0"/>
                  </a:lnTo>
                  <a:close/>
                </a:path>
              </a:pathLst>
            </a:custGeom>
            <a:solidFill>
              <a:srgbClr val="FFBF0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81" name="Freeform 1054">
              <a:extLst>
                <a:ext uri="{FF2B5EF4-FFF2-40B4-BE49-F238E27FC236}">
                  <a16:creationId xmlns:a16="http://schemas.microsoft.com/office/drawing/2014/main" id="{76958050-E317-5465-7468-1AB03E8E9B3D}"/>
                </a:ext>
              </a:extLst>
            </p:cNvPr>
            <p:cNvSpPr>
              <a:spLocks/>
            </p:cNvSpPr>
            <p:nvPr/>
          </p:nvSpPr>
          <p:spPr bwMode="auto">
            <a:xfrm flipH="1">
              <a:off x="4840" y="3266"/>
              <a:ext cx="1215" cy="1054"/>
            </a:xfrm>
            <a:custGeom>
              <a:avLst/>
              <a:gdLst>
                <a:gd name="T0" fmla="*/ 0 w 3646"/>
                <a:gd name="T1" fmla="*/ 1 h 2108"/>
                <a:gd name="T2" fmla="*/ 0 w 3646"/>
                <a:gd name="T3" fmla="*/ 1 h 2108"/>
                <a:gd name="T4" fmla="*/ 0 w 3646"/>
                <a:gd name="T5" fmla="*/ 1 h 2108"/>
                <a:gd name="T6" fmla="*/ 0 w 3646"/>
                <a:gd name="T7" fmla="*/ 1 h 2108"/>
                <a:gd name="T8" fmla="*/ 0 w 3646"/>
                <a:gd name="T9" fmla="*/ 1 h 2108"/>
                <a:gd name="T10" fmla="*/ 0 w 3646"/>
                <a:gd name="T11" fmla="*/ 1 h 2108"/>
                <a:gd name="T12" fmla="*/ 0 w 3646"/>
                <a:gd name="T13" fmla="*/ 1 h 2108"/>
                <a:gd name="T14" fmla="*/ 0 w 3646"/>
                <a:gd name="T15" fmla="*/ 1 h 2108"/>
                <a:gd name="T16" fmla="*/ 0 w 3646"/>
                <a:gd name="T17" fmla="*/ 1 h 2108"/>
                <a:gd name="T18" fmla="*/ 0 w 3646"/>
                <a:gd name="T19" fmla="*/ 1 h 2108"/>
                <a:gd name="T20" fmla="*/ 0 w 3646"/>
                <a:gd name="T21" fmla="*/ 1 h 2108"/>
                <a:gd name="T22" fmla="*/ 0 w 3646"/>
                <a:gd name="T23" fmla="*/ 1 h 2108"/>
                <a:gd name="T24" fmla="*/ 0 w 3646"/>
                <a:gd name="T25" fmla="*/ 1 h 2108"/>
                <a:gd name="T26" fmla="*/ 0 w 3646"/>
                <a:gd name="T27" fmla="*/ 1 h 2108"/>
                <a:gd name="T28" fmla="*/ 0 w 3646"/>
                <a:gd name="T29" fmla="*/ 1 h 2108"/>
                <a:gd name="T30" fmla="*/ 0 w 3646"/>
                <a:gd name="T31" fmla="*/ 1 h 2108"/>
                <a:gd name="T32" fmla="*/ 0 w 3646"/>
                <a:gd name="T33" fmla="*/ 1 h 2108"/>
                <a:gd name="T34" fmla="*/ 0 w 3646"/>
                <a:gd name="T35" fmla="*/ 1 h 2108"/>
                <a:gd name="T36" fmla="*/ 0 w 3646"/>
                <a:gd name="T37" fmla="*/ 1 h 2108"/>
                <a:gd name="T38" fmla="*/ 0 w 3646"/>
                <a:gd name="T39" fmla="*/ 1 h 2108"/>
                <a:gd name="T40" fmla="*/ 0 w 3646"/>
                <a:gd name="T41" fmla="*/ 0 h 2108"/>
                <a:gd name="T42" fmla="*/ 0 w 3646"/>
                <a:gd name="T43" fmla="*/ 1 h 2108"/>
                <a:gd name="T44" fmla="*/ 0 w 3646"/>
                <a:gd name="T45" fmla="*/ 1 h 2108"/>
                <a:gd name="T46" fmla="*/ 0 w 3646"/>
                <a:gd name="T47" fmla="*/ 1 h 2108"/>
                <a:gd name="T48" fmla="*/ 0 w 3646"/>
                <a:gd name="T49" fmla="*/ 1 h 2108"/>
                <a:gd name="T50" fmla="*/ 0 w 3646"/>
                <a:gd name="T51" fmla="*/ 1 h 2108"/>
                <a:gd name="T52" fmla="*/ 0 w 3646"/>
                <a:gd name="T53" fmla="*/ 1 h 2108"/>
                <a:gd name="T54" fmla="*/ 0 w 3646"/>
                <a:gd name="T55" fmla="*/ 1 h 2108"/>
                <a:gd name="T56" fmla="*/ 0 w 3646"/>
                <a:gd name="T57" fmla="*/ 1 h 2108"/>
                <a:gd name="T58" fmla="*/ 0 w 3646"/>
                <a:gd name="T59" fmla="*/ 1 h 2108"/>
                <a:gd name="T60" fmla="*/ 0 w 3646"/>
                <a:gd name="T61" fmla="*/ 1 h 2108"/>
                <a:gd name="T62" fmla="*/ 0 w 3646"/>
                <a:gd name="T63" fmla="*/ 1 h 2108"/>
                <a:gd name="T64" fmla="*/ 0 w 3646"/>
                <a:gd name="T65" fmla="*/ 1 h 2108"/>
                <a:gd name="T66" fmla="*/ 0 w 3646"/>
                <a:gd name="T67" fmla="*/ 1 h 2108"/>
                <a:gd name="T68" fmla="*/ 0 w 3646"/>
                <a:gd name="T69" fmla="*/ 1 h 2108"/>
                <a:gd name="T70" fmla="*/ 0 w 3646"/>
                <a:gd name="T71" fmla="*/ 1 h 2108"/>
                <a:gd name="T72" fmla="*/ 0 w 3646"/>
                <a:gd name="T73" fmla="*/ 1 h 2108"/>
                <a:gd name="T74" fmla="*/ 0 w 3646"/>
                <a:gd name="T75" fmla="*/ 1 h 2108"/>
                <a:gd name="T76" fmla="*/ 0 w 3646"/>
                <a:gd name="T77" fmla="*/ 1 h 2108"/>
                <a:gd name="T78" fmla="*/ 0 w 3646"/>
                <a:gd name="T79" fmla="*/ 1 h 2108"/>
                <a:gd name="T80" fmla="*/ 0 w 3646"/>
                <a:gd name="T81" fmla="*/ 1 h 2108"/>
                <a:gd name="T82" fmla="*/ 0 w 3646"/>
                <a:gd name="T83" fmla="*/ 1 h 210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646"/>
                <a:gd name="T127" fmla="*/ 0 h 2108"/>
                <a:gd name="T128" fmla="*/ 3646 w 3646"/>
                <a:gd name="T129" fmla="*/ 2108 h 210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646" h="2108">
                  <a:moveTo>
                    <a:pt x="148" y="2108"/>
                  </a:moveTo>
                  <a:lnTo>
                    <a:pt x="87" y="1967"/>
                  </a:lnTo>
                  <a:lnTo>
                    <a:pt x="37" y="1821"/>
                  </a:lnTo>
                  <a:lnTo>
                    <a:pt x="10" y="1668"/>
                  </a:lnTo>
                  <a:lnTo>
                    <a:pt x="0" y="1513"/>
                  </a:lnTo>
                  <a:lnTo>
                    <a:pt x="10" y="1356"/>
                  </a:lnTo>
                  <a:lnTo>
                    <a:pt x="37" y="1206"/>
                  </a:lnTo>
                  <a:lnTo>
                    <a:pt x="84" y="1060"/>
                  </a:lnTo>
                  <a:lnTo>
                    <a:pt x="144" y="922"/>
                  </a:lnTo>
                  <a:lnTo>
                    <a:pt x="222" y="791"/>
                  </a:lnTo>
                  <a:lnTo>
                    <a:pt x="314" y="666"/>
                  </a:lnTo>
                  <a:lnTo>
                    <a:pt x="418" y="549"/>
                  </a:lnTo>
                  <a:lnTo>
                    <a:pt x="535" y="442"/>
                  </a:lnTo>
                  <a:lnTo>
                    <a:pt x="667" y="344"/>
                  </a:lnTo>
                  <a:lnTo>
                    <a:pt x="805" y="257"/>
                  </a:lnTo>
                  <a:lnTo>
                    <a:pt x="955" y="181"/>
                  </a:lnTo>
                  <a:lnTo>
                    <a:pt x="1114" y="120"/>
                  </a:lnTo>
                  <a:lnTo>
                    <a:pt x="1282" y="68"/>
                  </a:lnTo>
                  <a:lnTo>
                    <a:pt x="1458" y="31"/>
                  </a:lnTo>
                  <a:lnTo>
                    <a:pt x="1639" y="8"/>
                  </a:lnTo>
                  <a:lnTo>
                    <a:pt x="1825" y="0"/>
                  </a:lnTo>
                  <a:lnTo>
                    <a:pt x="2012" y="8"/>
                  </a:lnTo>
                  <a:lnTo>
                    <a:pt x="2193" y="31"/>
                  </a:lnTo>
                  <a:lnTo>
                    <a:pt x="2369" y="68"/>
                  </a:lnTo>
                  <a:lnTo>
                    <a:pt x="2535" y="120"/>
                  </a:lnTo>
                  <a:lnTo>
                    <a:pt x="2693" y="181"/>
                  </a:lnTo>
                  <a:lnTo>
                    <a:pt x="2845" y="257"/>
                  </a:lnTo>
                  <a:lnTo>
                    <a:pt x="2985" y="344"/>
                  </a:lnTo>
                  <a:lnTo>
                    <a:pt x="3115" y="442"/>
                  </a:lnTo>
                  <a:lnTo>
                    <a:pt x="3233" y="549"/>
                  </a:lnTo>
                  <a:lnTo>
                    <a:pt x="3337" y="666"/>
                  </a:lnTo>
                  <a:lnTo>
                    <a:pt x="3429" y="791"/>
                  </a:lnTo>
                  <a:lnTo>
                    <a:pt x="3503" y="922"/>
                  </a:lnTo>
                  <a:lnTo>
                    <a:pt x="3564" y="1060"/>
                  </a:lnTo>
                  <a:lnTo>
                    <a:pt x="3609" y="1206"/>
                  </a:lnTo>
                  <a:lnTo>
                    <a:pt x="3636" y="1356"/>
                  </a:lnTo>
                  <a:lnTo>
                    <a:pt x="3646" y="1513"/>
                  </a:lnTo>
                  <a:lnTo>
                    <a:pt x="3636" y="1667"/>
                  </a:lnTo>
                  <a:lnTo>
                    <a:pt x="3609" y="1816"/>
                  </a:lnTo>
                  <a:lnTo>
                    <a:pt x="3567" y="1960"/>
                  </a:lnTo>
                  <a:lnTo>
                    <a:pt x="3504" y="2100"/>
                  </a:lnTo>
                  <a:lnTo>
                    <a:pt x="148" y="2108"/>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grpSp>
      <p:grpSp>
        <p:nvGrpSpPr>
          <p:cNvPr id="41987" name="Group 1055">
            <a:extLst>
              <a:ext uri="{FF2B5EF4-FFF2-40B4-BE49-F238E27FC236}">
                <a16:creationId xmlns:a16="http://schemas.microsoft.com/office/drawing/2014/main" id="{1731252F-D32F-1869-1C90-4A090149F963}"/>
              </a:ext>
            </a:extLst>
          </p:cNvPr>
          <p:cNvGrpSpPr>
            <a:grpSpLocks/>
          </p:cNvGrpSpPr>
          <p:nvPr/>
        </p:nvGrpSpPr>
        <p:grpSpPr bwMode="auto">
          <a:xfrm>
            <a:off x="6350" y="6450013"/>
            <a:ext cx="9129713" cy="396875"/>
            <a:chOff x="4" y="4063"/>
            <a:chExt cx="6231" cy="250"/>
          </a:xfrm>
        </p:grpSpPr>
        <p:sp>
          <p:nvSpPr>
            <p:cNvPr id="42326" name="Rectangle 1056">
              <a:extLst>
                <a:ext uri="{FF2B5EF4-FFF2-40B4-BE49-F238E27FC236}">
                  <a16:creationId xmlns:a16="http://schemas.microsoft.com/office/drawing/2014/main" id="{8BB679E3-0CBB-C307-E09F-E524F6BB9737}"/>
                </a:ext>
              </a:extLst>
            </p:cNvPr>
            <p:cNvSpPr>
              <a:spLocks noChangeArrowheads="1"/>
            </p:cNvSpPr>
            <p:nvPr/>
          </p:nvSpPr>
          <p:spPr bwMode="auto">
            <a:xfrm flipH="1">
              <a:off x="11" y="4063"/>
              <a:ext cx="6224" cy="245"/>
            </a:xfrm>
            <a:prstGeom prst="rect">
              <a:avLst/>
            </a:prstGeom>
            <a:solidFill>
              <a:srgbClr val="33B3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sz="1800">
                <a:latin typeface="Arial" panose="020B0604020202020204" pitchFamily="34" charset="0"/>
              </a:endParaRPr>
            </a:p>
          </p:txBody>
        </p:sp>
        <p:sp>
          <p:nvSpPr>
            <p:cNvPr id="42327" name="Freeform 1057">
              <a:extLst>
                <a:ext uri="{FF2B5EF4-FFF2-40B4-BE49-F238E27FC236}">
                  <a16:creationId xmlns:a16="http://schemas.microsoft.com/office/drawing/2014/main" id="{748EDD0D-E987-EC1B-159C-96E3B27BB6B2}"/>
                </a:ext>
              </a:extLst>
            </p:cNvPr>
            <p:cNvSpPr>
              <a:spLocks/>
            </p:cNvSpPr>
            <p:nvPr/>
          </p:nvSpPr>
          <p:spPr bwMode="auto">
            <a:xfrm flipH="1">
              <a:off x="4" y="4093"/>
              <a:ext cx="6231" cy="215"/>
            </a:xfrm>
            <a:custGeom>
              <a:avLst/>
              <a:gdLst>
                <a:gd name="T0" fmla="*/ 0 w 18694"/>
                <a:gd name="T1" fmla="*/ 0 h 430"/>
                <a:gd name="T2" fmla="*/ 0 w 18694"/>
                <a:gd name="T3" fmla="*/ 0 h 430"/>
                <a:gd name="T4" fmla="*/ 0 w 18694"/>
                <a:gd name="T5" fmla="*/ 1 h 430"/>
                <a:gd name="T6" fmla="*/ 0 w 18694"/>
                <a:gd name="T7" fmla="*/ 1 h 430"/>
                <a:gd name="T8" fmla="*/ 0 w 18694"/>
                <a:gd name="T9" fmla="*/ 1 h 430"/>
                <a:gd name="T10" fmla="*/ 0 w 18694"/>
                <a:gd name="T11" fmla="*/ 1 h 430"/>
                <a:gd name="T12" fmla="*/ 0 w 18694"/>
                <a:gd name="T13" fmla="*/ 0 h 430"/>
                <a:gd name="T14" fmla="*/ 0 60000 65536"/>
                <a:gd name="T15" fmla="*/ 0 60000 65536"/>
                <a:gd name="T16" fmla="*/ 0 60000 65536"/>
                <a:gd name="T17" fmla="*/ 0 60000 65536"/>
                <a:gd name="T18" fmla="*/ 0 60000 65536"/>
                <a:gd name="T19" fmla="*/ 0 60000 65536"/>
                <a:gd name="T20" fmla="*/ 0 60000 65536"/>
                <a:gd name="T21" fmla="*/ 0 w 18694"/>
                <a:gd name="T22" fmla="*/ 0 h 430"/>
                <a:gd name="T23" fmla="*/ 18694 w 18694"/>
                <a:gd name="T24" fmla="*/ 430 h 4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94" h="430">
                  <a:moveTo>
                    <a:pt x="0" y="0"/>
                  </a:moveTo>
                  <a:lnTo>
                    <a:pt x="18674" y="0"/>
                  </a:lnTo>
                  <a:lnTo>
                    <a:pt x="18674" y="50"/>
                  </a:lnTo>
                  <a:lnTo>
                    <a:pt x="18694" y="430"/>
                  </a:lnTo>
                  <a:lnTo>
                    <a:pt x="7" y="430"/>
                  </a:lnTo>
                  <a:lnTo>
                    <a:pt x="0" y="372"/>
                  </a:lnTo>
                  <a:lnTo>
                    <a:pt x="0" y="0"/>
                  </a:lnTo>
                  <a:close/>
                </a:path>
              </a:pathLst>
            </a:custGeom>
            <a:solidFill>
              <a:srgbClr val="2CB3C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28" name="Freeform 1058">
              <a:extLst>
                <a:ext uri="{FF2B5EF4-FFF2-40B4-BE49-F238E27FC236}">
                  <a16:creationId xmlns:a16="http://schemas.microsoft.com/office/drawing/2014/main" id="{EE18E3D1-4A36-9357-E012-F6B7B2786360}"/>
                </a:ext>
              </a:extLst>
            </p:cNvPr>
            <p:cNvSpPr>
              <a:spLocks/>
            </p:cNvSpPr>
            <p:nvPr/>
          </p:nvSpPr>
          <p:spPr bwMode="auto">
            <a:xfrm flipH="1">
              <a:off x="5" y="4124"/>
              <a:ext cx="6230" cy="184"/>
            </a:xfrm>
            <a:custGeom>
              <a:avLst/>
              <a:gdLst>
                <a:gd name="T0" fmla="*/ 0 w 18690"/>
                <a:gd name="T1" fmla="*/ 0 h 368"/>
                <a:gd name="T2" fmla="*/ 0 w 18690"/>
                <a:gd name="T3" fmla="*/ 0 h 368"/>
                <a:gd name="T4" fmla="*/ 0 w 18690"/>
                <a:gd name="T5" fmla="*/ 1 h 368"/>
                <a:gd name="T6" fmla="*/ 0 w 18690"/>
                <a:gd name="T7" fmla="*/ 1 h 368"/>
                <a:gd name="T8" fmla="*/ 0 w 18690"/>
                <a:gd name="T9" fmla="*/ 1 h 368"/>
                <a:gd name="T10" fmla="*/ 0 w 18690"/>
                <a:gd name="T11" fmla="*/ 1 h 368"/>
                <a:gd name="T12" fmla="*/ 0 w 18690"/>
                <a:gd name="T13" fmla="*/ 0 h 368"/>
                <a:gd name="T14" fmla="*/ 0 60000 65536"/>
                <a:gd name="T15" fmla="*/ 0 60000 65536"/>
                <a:gd name="T16" fmla="*/ 0 60000 65536"/>
                <a:gd name="T17" fmla="*/ 0 60000 65536"/>
                <a:gd name="T18" fmla="*/ 0 60000 65536"/>
                <a:gd name="T19" fmla="*/ 0 60000 65536"/>
                <a:gd name="T20" fmla="*/ 0 60000 65536"/>
                <a:gd name="T21" fmla="*/ 0 w 18690"/>
                <a:gd name="T22" fmla="*/ 0 h 368"/>
                <a:gd name="T23" fmla="*/ 18690 w 18690"/>
                <a:gd name="T24" fmla="*/ 368 h 3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90" h="368">
                  <a:moveTo>
                    <a:pt x="0" y="0"/>
                  </a:moveTo>
                  <a:lnTo>
                    <a:pt x="18674" y="0"/>
                  </a:lnTo>
                  <a:lnTo>
                    <a:pt x="18674" y="55"/>
                  </a:lnTo>
                  <a:lnTo>
                    <a:pt x="18690" y="368"/>
                  </a:lnTo>
                  <a:lnTo>
                    <a:pt x="12" y="368"/>
                  </a:lnTo>
                  <a:lnTo>
                    <a:pt x="0" y="324"/>
                  </a:lnTo>
                  <a:lnTo>
                    <a:pt x="0" y="0"/>
                  </a:lnTo>
                  <a:close/>
                </a:path>
              </a:pathLst>
            </a:custGeom>
            <a:solidFill>
              <a:srgbClr val="24B2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29" name="Freeform 1059">
              <a:extLst>
                <a:ext uri="{FF2B5EF4-FFF2-40B4-BE49-F238E27FC236}">
                  <a16:creationId xmlns:a16="http://schemas.microsoft.com/office/drawing/2014/main" id="{FCEFB153-936C-6F6D-6DD3-FEC39330915E}"/>
                </a:ext>
              </a:extLst>
            </p:cNvPr>
            <p:cNvSpPr>
              <a:spLocks/>
            </p:cNvSpPr>
            <p:nvPr/>
          </p:nvSpPr>
          <p:spPr bwMode="auto">
            <a:xfrm flipH="1">
              <a:off x="8" y="4155"/>
              <a:ext cx="6227" cy="153"/>
            </a:xfrm>
            <a:custGeom>
              <a:avLst/>
              <a:gdLst>
                <a:gd name="T0" fmla="*/ 0 w 18683"/>
                <a:gd name="T1" fmla="*/ 0 h 307"/>
                <a:gd name="T2" fmla="*/ 0 w 18683"/>
                <a:gd name="T3" fmla="*/ 0 h 307"/>
                <a:gd name="T4" fmla="*/ 0 w 18683"/>
                <a:gd name="T5" fmla="*/ 0 h 307"/>
                <a:gd name="T6" fmla="*/ 0 w 18683"/>
                <a:gd name="T7" fmla="*/ 0 h 307"/>
                <a:gd name="T8" fmla="*/ 0 w 18683"/>
                <a:gd name="T9" fmla="*/ 0 h 307"/>
                <a:gd name="T10" fmla="*/ 0 w 18683"/>
                <a:gd name="T11" fmla="*/ 0 h 307"/>
                <a:gd name="T12" fmla="*/ 0 w 18683"/>
                <a:gd name="T13" fmla="*/ 0 h 307"/>
                <a:gd name="T14" fmla="*/ 0 60000 65536"/>
                <a:gd name="T15" fmla="*/ 0 60000 65536"/>
                <a:gd name="T16" fmla="*/ 0 60000 65536"/>
                <a:gd name="T17" fmla="*/ 0 60000 65536"/>
                <a:gd name="T18" fmla="*/ 0 60000 65536"/>
                <a:gd name="T19" fmla="*/ 0 60000 65536"/>
                <a:gd name="T20" fmla="*/ 0 60000 65536"/>
                <a:gd name="T21" fmla="*/ 0 w 18683"/>
                <a:gd name="T22" fmla="*/ 0 h 307"/>
                <a:gd name="T23" fmla="*/ 18683 w 18683"/>
                <a:gd name="T24" fmla="*/ 307 h 3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83" h="307">
                  <a:moveTo>
                    <a:pt x="0" y="0"/>
                  </a:moveTo>
                  <a:lnTo>
                    <a:pt x="18674" y="0"/>
                  </a:lnTo>
                  <a:lnTo>
                    <a:pt x="18674" y="61"/>
                  </a:lnTo>
                  <a:lnTo>
                    <a:pt x="18683" y="307"/>
                  </a:lnTo>
                  <a:lnTo>
                    <a:pt x="17" y="307"/>
                  </a:lnTo>
                  <a:lnTo>
                    <a:pt x="0" y="276"/>
                  </a:lnTo>
                  <a:lnTo>
                    <a:pt x="0" y="0"/>
                  </a:lnTo>
                  <a:close/>
                </a:path>
              </a:pathLst>
            </a:custGeom>
            <a:solidFill>
              <a:srgbClr val="1DB3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30" name="Freeform 1060">
              <a:extLst>
                <a:ext uri="{FF2B5EF4-FFF2-40B4-BE49-F238E27FC236}">
                  <a16:creationId xmlns:a16="http://schemas.microsoft.com/office/drawing/2014/main" id="{2EB028D2-8CC4-5B64-4C3C-652C329C62B6}"/>
                </a:ext>
              </a:extLst>
            </p:cNvPr>
            <p:cNvSpPr>
              <a:spLocks/>
            </p:cNvSpPr>
            <p:nvPr/>
          </p:nvSpPr>
          <p:spPr bwMode="auto">
            <a:xfrm flipH="1">
              <a:off x="11" y="4185"/>
              <a:ext cx="6224" cy="123"/>
            </a:xfrm>
            <a:custGeom>
              <a:avLst/>
              <a:gdLst>
                <a:gd name="T0" fmla="*/ 0 w 18674"/>
                <a:gd name="T1" fmla="*/ 0 h 245"/>
                <a:gd name="T2" fmla="*/ 0 w 18674"/>
                <a:gd name="T3" fmla="*/ 0 h 245"/>
                <a:gd name="T4" fmla="*/ 0 w 18674"/>
                <a:gd name="T5" fmla="*/ 1 h 245"/>
                <a:gd name="T6" fmla="*/ 0 w 18674"/>
                <a:gd name="T7" fmla="*/ 1 h 245"/>
                <a:gd name="T8" fmla="*/ 0 w 18674"/>
                <a:gd name="T9" fmla="*/ 1 h 245"/>
                <a:gd name="T10" fmla="*/ 0 w 18674"/>
                <a:gd name="T11" fmla="*/ 1 h 245"/>
                <a:gd name="T12" fmla="*/ 0 w 18674"/>
                <a:gd name="T13" fmla="*/ 0 h 245"/>
                <a:gd name="T14" fmla="*/ 0 60000 65536"/>
                <a:gd name="T15" fmla="*/ 0 60000 65536"/>
                <a:gd name="T16" fmla="*/ 0 60000 65536"/>
                <a:gd name="T17" fmla="*/ 0 60000 65536"/>
                <a:gd name="T18" fmla="*/ 0 60000 65536"/>
                <a:gd name="T19" fmla="*/ 0 60000 65536"/>
                <a:gd name="T20" fmla="*/ 0 60000 65536"/>
                <a:gd name="T21" fmla="*/ 0 w 18674"/>
                <a:gd name="T22" fmla="*/ 0 h 245"/>
                <a:gd name="T23" fmla="*/ 18674 w 18674"/>
                <a:gd name="T24" fmla="*/ 245 h 2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74" h="245">
                  <a:moveTo>
                    <a:pt x="0" y="0"/>
                  </a:moveTo>
                  <a:lnTo>
                    <a:pt x="18674" y="0"/>
                  </a:lnTo>
                  <a:lnTo>
                    <a:pt x="18674" y="66"/>
                  </a:lnTo>
                  <a:lnTo>
                    <a:pt x="18674" y="245"/>
                  </a:lnTo>
                  <a:lnTo>
                    <a:pt x="22" y="245"/>
                  </a:lnTo>
                  <a:lnTo>
                    <a:pt x="0" y="229"/>
                  </a:lnTo>
                  <a:lnTo>
                    <a:pt x="0" y="0"/>
                  </a:lnTo>
                  <a:close/>
                </a:path>
              </a:pathLst>
            </a:custGeom>
            <a:solidFill>
              <a:srgbClr val="17B3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31" name="Freeform 1061">
              <a:extLst>
                <a:ext uri="{FF2B5EF4-FFF2-40B4-BE49-F238E27FC236}">
                  <a16:creationId xmlns:a16="http://schemas.microsoft.com/office/drawing/2014/main" id="{FF3311E3-6A3E-DAA7-3AC5-9D724C555D9E}"/>
                </a:ext>
              </a:extLst>
            </p:cNvPr>
            <p:cNvSpPr>
              <a:spLocks/>
            </p:cNvSpPr>
            <p:nvPr/>
          </p:nvSpPr>
          <p:spPr bwMode="auto">
            <a:xfrm flipH="1">
              <a:off x="11" y="4216"/>
              <a:ext cx="6224" cy="92"/>
            </a:xfrm>
            <a:custGeom>
              <a:avLst/>
              <a:gdLst>
                <a:gd name="T0" fmla="*/ 0 w 18674"/>
                <a:gd name="T1" fmla="*/ 0 h 185"/>
                <a:gd name="T2" fmla="*/ 0 w 18674"/>
                <a:gd name="T3" fmla="*/ 0 h 185"/>
                <a:gd name="T4" fmla="*/ 0 w 18674"/>
                <a:gd name="T5" fmla="*/ 0 h 185"/>
                <a:gd name="T6" fmla="*/ 0 w 18674"/>
                <a:gd name="T7" fmla="*/ 0 h 185"/>
                <a:gd name="T8" fmla="*/ 0 w 18674"/>
                <a:gd name="T9" fmla="*/ 0 h 185"/>
                <a:gd name="T10" fmla="*/ 0 w 18674"/>
                <a:gd name="T11" fmla="*/ 0 h 185"/>
                <a:gd name="T12" fmla="*/ 0 w 18674"/>
                <a:gd name="T13" fmla="*/ 0 h 185"/>
                <a:gd name="T14" fmla="*/ 0 60000 65536"/>
                <a:gd name="T15" fmla="*/ 0 60000 65536"/>
                <a:gd name="T16" fmla="*/ 0 60000 65536"/>
                <a:gd name="T17" fmla="*/ 0 60000 65536"/>
                <a:gd name="T18" fmla="*/ 0 60000 65536"/>
                <a:gd name="T19" fmla="*/ 0 60000 65536"/>
                <a:gd name="T20" fmla="*/ 0 60000 65536"/>
                <a:gd name="T21" fmla="*/ 0 w 18674"/>
                <a:gd name="T22" fmla="*/ 0 h 185"/>
                <a:gd name="T23" fmla="*/ 18674 w 18674"/>
                <a:gd name="T24" fmla="*/ 185 h 1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74" h="185">
                  <a:moveTo>
                    <a:pt x="0" y="0"/>
                  </a:moveTo>
                  <a:lnTo>
                    <a:pt x="18674" y="0"/>
                  </a:lnTo>
                  <a:lnTo>
                    <a:pt x="18674" y="74"/>
                  </a:lnTo>
                  <a:lnTo>
                    <a:pt x="18670" y="185"/>
                  </a:lnTo>
                  <a:lnTo>
                    <a:pt x="29" y="185"/>
                  </a:lnTo>
                  <a:lnTo>
                    <a:pt x="0" y="181"/>
                  </a:lnTo>
                  <a:lnTo>
                    <a:pt x="0" y="0"/>
                  </a:lnTo>
                  <a:close/>
                </a:path>
              </a:pathLst>
            </a:custGeom>
            <a:solidFill>
              <a:srgbClr val="10B3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32" name="Freeform 1062">
              <a:extLst>
                <a:ext uri="{FF2B5EF4-FFF2-40B4-BE49-F238E27FC236}">
                  <a16:creationId xmlns:a16="http://schemas.microsoft.com/office/drawing/2014/main" id="{5BDCF9A7-3BAA-D1C6-0B52-1372EAAC00D5}"/>
                </a:ext>
              </a:extLst>
            </p:cNvPr>
            <p:cNvSpPr>
              <a:spLocks/>
            </p:cNvSpPr>
            <p:nvPr/>
          </p:nvSpPr>
          <p:spPr bwMode="auto">
            <a:xfrm flipH="1">
              <a:off x="11" y="4247"/>
              <a:ext cx="6224" cy="66"/>
            </a:xfrm>
            <a:custGeom>
              <a:avLst/>
              <a:gdLst>
                <a:gd name="T0" fmla="*/ 0 w 18674"/>
                <a:gd name="T1" fmla="*/ 0 h 133"/>
                <a:gd name="T2" fmla="*/ 0 w 18674"/>
                <a:gd name="T3" fmla="*/ 0 h 133"/>
                <a:gd name="T4" fmla="*/ 0 w 18674"/>
                <a:gd name="T5" fmla="*/ 0 h 133"/>
                <a:gd name="T6" fmla="*/ 0 w 18674"/>
                <a:gd name="T7" fmla="*/ 0 h 133"/>
                <a:gd name="T8" fmla="*/ 0 w 18674"/>
                <a:gd name="T9" fmla="*/ 0 h 133"/>
                <a:gd name="T10" fmla="*/ 0 w 18674"/>
                <a:gd name="T11" fmla="*/ 0 h 133"/>
                <a:gd name="T12" fmla="*/ 0 w 18674"/>
                <a:gd name="T13" fmla="*/ 0 h 133"/>
                <a:gd name="T14" fmla="*/ 0 60000 65536"/>
                <a:gd name="T15" fmla="*/ 0 60000 65536"/>
                <a:gd name="T16" fmla="*/ 0 60000 65536"/>
                <a:gd name="T17" fmla="*/ 0 60000 65536"/>
                <a:gd name="T18" fmla="*/ 0 60000 65536"/>
                <a:gd name="T19" fmla="*/ 0 60000 65536"/>
                <a:gd name="T20" fmla="*/ 0 60000 65536"/>
                <a:gd name="T21" fmla="*/ 0 w 18674"/>
                <a:gd name="T22" fmla="*/ 0 h 133"/>
                <a:gd name="T23" fmla="*/ 18674 w 18674"/>
                <a:gd name="T24" fmla="*/ 133 h 1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74" h="133">
                  <a:moveTo>
                    <a:pt x="0" y="0"/>
                  </a:moveTo>
                  <a:lnTo>
                    <a:pt x="18674" y="0"/>
                  </a:lnTo>
                  <a:lnTo>
                    <a:pt x="18674" y="79"/>
                  </a:lnTo>
                  <a:lnTo>
                    <a:pt x="18663" y="123"/>
                  </a:lnTo>
                  <a:lnTo>
                    <a:pt x="34" y="123"/>
                  </a:lnTo>
                  <a:lnTo>
                    <a:pt x="0" y="133"/>
                  </a:lnTo>
                  <a:lnTo>
                    <a:pt x="0" y="0"/>
                  </a:lnTo>
                  <a:close/>
                </a:path>
              </a:pathLst>
            </a:custGeom>
            <a:solidFill>
              <a:srgbClr val="08B3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33" name="Rectangle 1063">
              <a:extLst>
                <a:ext uri="{FF2B5EF4-FFF2-40B4-BE49-F238E27FC236}">
                  <a16:creationId xmlns:a16="http://schemas.microsoft.com/office/drawing/2014/main" id="{D43599C2-C2BA-1437-A0FC-1A2629390636}"/>
                </a:ext>
              </a:extLst>
            </p:cNvPr>
            <p:cNvSpPr>
              <a:spLocks noChangeArrowheads="1"/>
            </p:cNvSpPr>
            <p:nvPr/>
          </p:nvSpPr>
          <p:spPr bwMode="auto">
            <a:xfrm flipH="1">
              <a:off x="11" y="4277"/>
              <a:ext cx="6224" cy="31"/>
            </a:xfrm>
            <a:prstGeom prst="rect">
              <a:avLst/>
            </a:prstGeom>
            <a:solidFill>
              <a:srgbClr val="01B38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sz="1800">
                <a:latin typeface="Arial" panose="020B0604020202020204" pitchFamily="34" charset="0"/>
              </a:endParaRPr>
            </a:p>
          </p:txBody>
        </p:sp>
        <p:sp>
          <p:nvSpPr>
            <p:cNvPr id="42334" name="Line 1064">
              <a:extLst>
                <a:ext uri="{FF2B5EF4-FFF2-40B4-BE49-F238E27FC236}">
                  <a16:creationId xmlns:a16="http://schemas.microsoft.com/office/drawing/2014/main" id="{09A134BD-2722-5177-5EE5-05D2BC4122EE}"/>
                </a:ext>
              </a:extLst>
            </p:cNvPr>
            <p:cNvSpPr>
              <a:spLocks noChangeShapeType="1"/>
            </p:cNvSpPr>
            <p:nvPr/>
          </p:nvSpPr>
          <p:spPr bwMode="auto">
            <a:xfrm>
              <a:off x="348" y="4224"/>
              <a:ext cx="260"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35" name="Line 1065">
              <a:extLst>
                <a:ext uri="{FF2B5EF4-FFF2-40B4-BE49-F238E27FC236}">
                  <a16:creationId xmlns:a16="http://schemas.microsoft.com/office/drawing/2014/main" id="{5CF5B9CD-B26B-9938-6DAF-DEF73EF80FC4}"/>
                </a:ext>
              </a:extLst>
            </p:cNvPr>
            <p:cNvSpPr>
              <a:spLocks noChangeShapeType="1"/>
            </p:cNvSpPr>
            <p:nvPr/>
          </p:nvSpPr>
          <p:spPr bwMode="auto">
            <a:xfrm>
              <a:off x="406" y="4195"/>
              <a:ext cx="260"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36" name="Line 1066">
              <a:extLst>
                <a:ext uri="{FF2B5EF4-FFF2-40B4-BE49-F238E27FC236}">
                  <a16:creationId xmlns:a16="http://schemas.microsoft.com/office/drawing/2014/main" id="{7BB7A169-E2E8-D60A-2221-E592FF724789}"/>
                </a:ext>
              </a:extLst>
            </p:cNvPr>
            <p:cNvSpPr>
              <a:spLocks noChangeShapeType="1"/>
            </p:cNvSpPr>
            <p:nvPr/>
          </p:nvSpPr>
          <p:spPr bwMode="auto">
            <a:xfrm>
              <a:off x="938" y="4209"/>
              <a:ext cx="192"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37" name="Line 1067">
              <a:extLst>
                <a:ext uri="{FF2B5EF4-FFF2-40B4-BE49-F238E27FC236}">
                  <a16:creationId xmlns:a16="http://schemas.microsoft.com/office/drawing/2014/main" id="{4F6A5229-5E08-81F5-C5B1-B69628BC4D60}"/>
                </a:ext>
              </a:extLst>
            </p:cNvPr>
            <p:cNvSpPr>
              <a:spLocks noChangeShapeType="1"/>
            </p:cNvSpPr>
            <p:nvPr/>
          </p:nvSpPr>
          <p:spPr bwMode="auto">
            <a:xfrm>
              <a:off x="904" y="4238"/>
              <a:ext cx="192"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38" name="Line 1068">
              <a:extLst>
                <a:ext uri="{FF2B5EF4-FFF2-40B4-BE49-F238E27FC236}">
                  <a16:creationId xmlns:a16="http://schemas.microsoft.com/office/drawing/2014/main" id="{CFE52952-D145-0162-0894-94670C9E8148}"/>
                </a:ext>
              </a:extLst>
            </p:cNvPr>
            <p:cNvSpPr>
              <a:spLocks noChangeShapeType="1"/>
            </p:cNvSpPr>
            <p:nvPr/>
          </p:nvSpPr>
          <p:spPr bwMode="auto">
            <a:xfrm>
              <a:off x="1133" y="4238"/>
              <a:ext cx="100"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39" name="Line 1069">
              <a:extLst>
                <a:ext uri="{FF2B5EF4-FFF2-40B4-BE49-F238E27FC236}">
                  <a16:creationId xmlns:a16="http://schemas.microsoft.com/office/drawing/2014/main" id="{FC867D78-AC15-6EDA-9F1C-31B89F5B01A9}"/>
                </a:ext>
              </a:extLst>
            </p:cNvPr>
            <p:cNvSpPr>
              <a:spLocks noChangeShapeType="1"/>
            </p:cNvSpPr>
            <p:nvPr/>
          </p:nvSpPr>
          <p:spPr bwMode="auto">
            <a:xfrm>
              <a:off x="1714" y="4238"/>
              <a:ext cx="192"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0" name="Line 1070">
              <a:extLst>
                <a:ext uri="{FF2B5EF4-FFF2-40B4-BE49-F238E27FC236}">
                  <a16:creationId xmlns:a16="http://schemas.microsoft.com/office/drawing/2014/main" id="{F232FF05-3C88-2A55-0D8C-3898653B6939}"/>
                </a:ext>
              </a:extLst>
            </p:cNvPr>
            <p:cNvSpPr>
              <a:spLocks noChangeShapeType="1"/>
            </p:cNvSpPr>
            <p:nvPr/>
          </p:nvSpPr>
          <p:spPr bwMode="auto">
            <a:xfrm>
              <a:off x="1589" y="4267"/>
              <a:ext cx="191"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1" name="Line 1071">
              <a:extLst>
                <a:ext uri="{FF2B5EF4-FFF2-40B4-BE49-F238E27FC236}">
                  <a16:creationId xmlns:a16="http://schemas.microsoft.com/office/drawing/2014/main" id="{177930EF-A409-76BE-25EB-E669E10A606E}"/>
                </a:ext>
              </a:extLst>
            </p:cNvPr>
            <p:cNvSpPr>
              <a:spLocks noChangeShapeType="1"/>
            </p:cNvSpPr>
            <p:nvPr/>
          </p:nvSpPr>
          <p:spPr bwMode="auto">
            <a:xfrm>
              <a:off x="1565" y="4209"/>
              <a:ext cx="193"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2" name="Line 1072">
              <a:extLst>
                <a:ext uri="{FF2B5EF4-FFF2-40B4-BE49-F238E27FC236}">
                  <a16:creationId xmlns:a16="http://schemas.microsoft.com/office/drawing/2014/main" id="{6F0B6F21-A58B-755A-AD3F-4FAEB9AA2EDA}"/>
                </a:ext>
              </a:extLst>
            </p:cNvPr>
            <p:cNvSpPr>
              <a:spLocks noChangeShapeType="1"/>
            </p:cNvSpPr>
            <p:nvPr/>
          </p:nvSpPr>
          <p:spPr bwMode="auto">
            <a:xfrm>
              <a:off x="1617" y="4181"/>
              <a:ext cx="192"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3" name="Line 1073">
              <a:extLst>
                <a:ext uri="{FF2B5EF4-FFF2-40B4-BE49-F238E27FC236}">
                  <a16:creationId xmlns:a16="http://schemas.microsoft.com/office/drawing/2014/main" id="{FD939408-D43D-BD2A-C36D-799D9413D5B9}"/>
                </a:ext>
              </a:extLst>
            </p:cNvPr>
            <p:cNvSpPr>
              <a:spLocks noChangeShapeType="1"/>
            </p:cNvSpPr>
            <p:nvPr/>
          </p:nvSpPr>
          <p:spPr bwMode="auto">
            <a:xfrm>
              <a:off x="1565" y="4238"/>
              <a:ext cx="90"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4" name="Line 1074">
              <a:extLst>
                <a:ext uri="{FF2B5EF4-FFF2-40B4-BE49-F238E27FC236}">
                  <a16:creationId xmlns:a16="http://schemas.microsoft.com/office/drawing/2014/main" id="{F3752A54-1D93-A6A7-2B49-CCA7A2BFDDF2}"/>
                </a:ext>
              </a:extLst>
            </p:cNvPr>
            <p:cNvSpPr>
              <a:spLocks noChangeShapeType="1"/>
            </p:cNvSpPr>
            <p:nvPr/>
          </p:nvSpPr>
          <p:spPr bwMode="auto">
            <a:xfrm>
              <a:off x="651" y="4224"/>
              <a:ext cx="72"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5" name="Line 1075">
              <a:extLst>
                <a:ext uri="{FF2B5EF4-FFF2-40B4-BE49-F238E27FC236}">
                  <a16:creationId xmlns:a16="http://schemas.microsoft.com/office/drawing/2014/main" id="{02F33789-D068-6C12-68DC-B0FE7AA397B3}"/>
                </a:ext>
              </a:extLst>
            </p:cNvPr>
            <p:cNvSpPr>
              <a:spLocks noChangeShapeType="1"/>
            </p:cNvSpPr>
            <p:nvPr/>
          </p:nvSpPr>
          <p:spPr bwMode="auto">
            <a:xfrm>
              <a:off x="406" y="4252"/>
              <a:ext cx="260"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6" name="Line 1076">
              <a:extLst>
                <a:ext uri="{FF2B5EF4-FFF2-40B4-BE49-F238E27FC236}">
                  <a16:creationId xmlns:a16="http://schemas.microsoft.com/office/drawing/2014/main" id="{6316F945-11E7-FD8C-9105-D1426D11C6FE}"/>
                </a:ext>
              </a:extLst>
            </p:cNvPr>
            <p:cNvSpPr>
              <a:spLocks noChangeShapeType="1"/>
            </p:cNvSpPr>
            <p:nvPr/>
          </p:nvSpPr>
          <p:spPr bwMode="auto">
            <a:xfrm>
              <a:off x="1801" y="4209"/>
              <a:ext cx="88"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7" name="Line 1077">
              <a:extLst>
                <a:ext uri="{FF2B5EF4-FFF2-40B4-BE49-F238E27FC236}">
                  <a16:creationId xmlns:a16="http://schemas.microsoft.com/office/drawing/2014/main" id="{9728A6A9-00CE-DD67-9CE3-CD7F99D0F660}"/>
                </a:ext>
              </a:extLst>
            </p:cNvPr>
            <p:cNvSpPr>
              <a:spLocks noChangeShapeType="1"/>
            </p:cNvSpPr>
            <p:nvPr/>
          </p:nvSpPr>
          <p:spPr bwMode="auto">
            <a:xfrm>
              <a:off x="1052" y="4181"/>
              <a:ext cx="101"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8" name="Line 1078">
              <a:extLst>
                <a:ext uri="{FF2B5EF4-FFF2-40B4-BE49-F238E27FC236}">
                  <a16:creationId xmlns:a16="http://schemas.microsoft.com/office/drawing/2014/main" id="{32B96B04-8575-6495-8797-44307018E37D}"/>
                </a:ext>
              </a:extLst>
            </p:cNvPr>
            <p:cNvSpPr>
              <a:spLocks noChangeShapeType="1"/>
            </p:cNvSpPr>
            <p:nvPr/>
          </p:nvSpPr>
          <p:spPr bwMode="auto">
            <a:xfrm>
              <a:off x="542" y="4166"/>
              <a:ext cx="198"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49" name="Line 1079">
              <a:extLst>
                <a:ext uri="{FF2B5EF4-FFF2-40B4-BE49-F238E27FC236}">
                  <a16:creationId xmlns:a16="http://schemas.microsoft.com/office/drawing/2014/main" id="{E0CBF82B-92C3-C428-D382-45ADFF783131}"/>
                </a:ext>
              </a:extLst>
            </p:cNvPr>
            <p:cNvSpPr>
              <a:spLocks noChangeShapeType="1"/>
            </p:cNvSpPr>
            <p:nvPr/>
          </p:nvSpPr>
          <p:spPr bwMode="auto">
            <a:xfrm>
              <a:off x="2531" y="4166"/>
              <a:ext cx="192"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0" name="Line 1080">
              <a:extLst>
                <a:ext uri="{FF2B5EF4-FFF2-40B4-BE49-F238E27FC236}">
                  <a16:creationId xmlns:a16="http://schemas.microsoft.com/office/drawing/2014/main" id="{4D3B682E-1941-C0B8-9CB5-8A478111847B}"/>
                </a:ext>
              </a:extLst>
            </p:cNvPr>
            <p:cNvSpPr>
              <a:spLocks noChangeShapeType="1"/>
            </p:cNvSpPr>
            <p:nvPr/>
          </p:nvSpPr>
          <p:spPr bwMode="auto">
            <a:xfrm>
              <a:off x="2514" y="4195"/>
              <a:ext cx="140"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1" name="Line 1081">
              <a:extLst>
                <a:ext uri="{FF2B5EF4-FFF2-40B4-BE49-F238E27FC236}">
                  <a16:creationId xmlns:a16="http://schemas.microsoft.com/office/drawing/2014/main" id="{E8835F95-D4EA-287B-0FE7-3D9A2E98909F}"/>
                </a:ext>
              </a:extLst>
            </p:cNvPr>
            <p:cNvSpPr>
              <a:spLocks noChangeShapeType="1"/>
            </p:cNvSpPr>
            <p:nvPr/>
          </p:nvSpPr>
          <p:spPr bwMode="auto">
            <a:xfrm>
              <a:off x="2457" y="4224"/>
              <a:ext cx="88"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2" name="Line 1082">
              <a:extLst>
                <a:ext uri="{FF2B5EF4-FFF2-40B4-BE49-F238E27FC236}">
                  <a16:creationId xmlns:a16="http://schemas.microsoft.com/office/drawing/2014/main" id="{D4FF7FA6-3DAC-A44A-4229-7CBAEB416E3F}"/>
                </a:ext>
              </a:extLst>
            </p:cNvPr>
            <p:cNvSpPr>
              <a:spLocks noChangeShapeType="1"/>
            </p:cNvSpPr>
            <p:nvPr/>
          </p:nvSpPr>
          <p:spPr bwMode="auto">
            <a:xfrm>
              <a:off x="2288" y="4159"/>
              <a:ext cx="68"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3" name="Line 1083">
              <a:extLst>
                <a:ext uri="{FF2B5EF4-FFF2-40B4-BE49-F238E27FC236}">
                  <a16:creationId xmlns:a16="http://schemas.microsoft.com/office/drawing/2014/main" id="{6AFAC56F-E26F-6A85-B343-B4BAEA6966F7}"/>
                </a:ext>
              </a:extLst>
            </p:cNvPr>
            <p:cNvSpPr>
              <a:spLocks noChangeShapeType="1"/>
            </p:cNvSpPr>
            <p:nvPr/>
          </p:nvSpPr>
          <p:spPr bwMode="auto">
            <a:xfrm>
              <a:off x="2259" y="4181"/>
              <a:ext cx="68" cy="1"/>
            </a:xfrm>
            <a:prstGeom prst="line">
              <a:avLst/>
            </a:prstGeom>
            <a:noFill/>
            <a:ln w="9525">
              <a:solidFill>
                <a:srgbClr val="CCFFF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4" name="Line 1084">
              <a:extLst>
                <a:ext uri="{FF2B5EF4-FFF2-40B4-BE49-F238E27FC236}">
                  <a16:creationId xmlns:a16="http://schemas.microsoft.com/office/drawing/2014/main" id="{2162B59C-05FF-626A-383C-48EC3880A962}"/>
                </a:ext>
              </a:extLst>
            </p:cNvPr>
            <p:cNvSpPr>
              <a:spLocks noChangeShapeType="1"/>
            </p:cNvSpPr>
            <p:nvPr/>
          </p:nvSpPr>
          <p:spPr bwMode="auto">
            <a:xfrm>
              <a:off x="4846" y="4088"/>
              <a:ext cx="575"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5" name="Line 1085">
              <a:extLst>
                <a:ext uri="{FF2B5EF4-FFF2-40B4-BE49-F238E27FC236}">
                  <a16:creationId xmlns:a16="http://schemas.microsoft.com/office/drawing/2014/main" id="{221ABE04-E29D-D64B-1832-69BD5DE78899}"/>
                </a:ext>
              </a:extLst>
            </p:cNvPr>
            <p:cNvSpPr>
              <a:spLocks noChangeShapeType="1"/>
            </p:cNvSpPr>
            <p:nvPr/>
          </p:nvSpPr>
          <p:spPr bwMode="auto">
            <a:xfrm>
              <a:off x="5471" y="4088"/>
              <a:ext cx="575"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6" name="Line 1086">
              <a:extLst>
                <a:ext uri="{FF2B5EF4-FFF2-40B4-BE49-F238E27FC236}">
                  <a16:creationId xmlns:a16="http://schemas.microsoft.com/office/drawing/2014/main" id="{B32B9025-43FD-DD75-52E4-D0F812A92279}"/>
                </a:ext>
              </a:extLst>
            </p:cNvPr>
            <p:cNvSpPr>
              <a:spLocks noChangeShapeType="1"/>
            </p:cNvSpPr>
            <p:nvPr/>
          </p:nvSpPr>
          <p:spPr bwMode="auto">
            <a:xfrm>
              <a:off x="4863" y="4124"/>
              <a:ext cx="1172"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7" name="Line 1087">
              <a:extLst>
                <a:ext uri="{FF2B5EF4-FFF2-40B4-BE49-F238E27FC236}">
                  <a16:creationId xmlns:a16="http://schemas.microsoft.com/office/drawing/2014/main" id="{4903FE47-9A66-1B24-06C5-8802CA8DC847}"/>
                </a:ext>
              </a:extLst>
            </p:cNvPr>
            <p:cNvSpPr>
              <a:spLocks noChangeShapeType="1"/>
            </p:cNvSpPr>
            <p:nvPr/>
          </p:nvSpPr>
          <p:spPr bwMode="auto">
            <a:xfrm>
              <a:off x="5934" y="4159"/>
              <a:ext cx="95"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8" name="Line 1088">
              <a:extLst>
                <a:ext uri="{FF2B5EF4-FFF2-40B4-BE49-F238E27FC236}">
                  <a16:creationId xmlns:a16="http://schemas.microsoft.com/office/drawing/2014/main" id="{42FC5091-9691-7319-D458-B42E918CC332}"/>
                </a:ext>
              </a:extLst>
            </p:cNvPr>
            <p:cNvSpPr>
              <a:spLocks noChangeShapeType="1"/>
            </p:cNvSpPr>
            <p:nvPr/>
          </p:nvSpPr>
          <p:spPr bwMode="auto">
            <a:xfrm>
              <a:off x="5785" y="4159"/>
              <a:ext cx="95"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59" name="Line 1089">
              <a:extLst>
                <a:ext uri="{FF2B5EF4-FFF2-40B4-BE49-F238E27FC236}">
                  <a16:creationId xmlns:a16="http://schemas.microsoft.com/office/drawing/2014/main" id="{FA6E6398-907D-D502-0CBA-A39EB3406F3C}"/>
                </a:ext>
              </a:extLst>
            </p:cNvPr>
            <p:cNvSpPr>
              <a:spLocks noChangeShapeType="1"/>
            </p:cNvSpPr>
            <p:nvPr/>
          </p:nvSpPr>
          <p:spPr bwMode="auto">
            <a:xfrm>
              <a:off x="4897" y="4159"/>
              <a:ext cx="192"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0" name="Line 1090">
              <a:extLst>
                <a:ext uri="{FF2B5EF4-FFF2-40B4-BE49-F238E27FC236}">
                  <a16:creationId xmlns:a16="http://schemas.microsoft.com/office/drawing/2014/main" id="{479A5AEF-1547-1551-E47C-E67A4A099CF6}"/>
                </a:ext>
              </a:extLst>
            </p:cNvPr>
            <p:cNvSpPr>
              <a:spLocks noChangeShapeType="1"/>
            </p:cNvSpPr>
            <p:nvPr/>
          </p:nvSpPr>
          <p:spPr bwMode="auto">
            <a:xfrm>
              <a:off x="5150" y="4159"/>
              <a:ext cx="191"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1" name="Line 1091">
              <a:extLst>
                <a:ext uri="{FF2B5EF4-FFF2-40B4-BE49-F238E27FC236}">
                  <a16:creationId xmlns:a16="http://schemas.microsoft.com/office/drawing/2014/main" id="{AE61247A-1345-290C-7A05-5DF214F124C2}"/>
                </a:ext>
              </a:extLst>
            </p:cNvPr>
            <p:cNvSpPr>
              <a:spLocks noChangeShapeType="1"/>
            </p:cNvSpPr>
            <p:nvPr/>
          </p:nvSpPr>
          <p:spPr bwMode="auto">
            <a:xfrm>
              <a:off x="5442" y="4159"/>
              <a:ext cx="191"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2" name="Line 1092">
              <a:extLst>
                <a:ext uri="{FF2B5EF4-FFF2-40B4-BE49-F238E27FC236}">
                  <a16:creationId xmlns:a16="http://schemas.microsoft.com/office/drawing/2014/main" id="{6D3AFC83-C991-F438-FA08-C5C44D9F1E2E}"/>
                </a:ext>
              </a:extLst>
            </p:cNvPr>
            <p:cNvSpPr>
              <a:spLocks noChangeShapeType="1"/>
            </p:cNvSpPr>
            <p:nvPr/>
          </p:nvSpPr>
          <p:spPr bwMode="auto">
            <a:xfrm>
              <a:off x="5029" y="4195"/>
              <a:ext cx="140"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3" name="Line 1093">
              <a:extLst>
                <a:ext uri="{FF2B5EF4-FFF2-40B4-BE49-F238E27FC236}">
                  <a16:creationId xmlns:a16="http://schemas.microsoft.com/office/drawing/2014/main" id="{A0AE9616-CB91-0019-3B46-65F3B2C13794}"/>
                </a:ext>
              </a:extLst>
            </p:cNvPr>
            <p:cNvSpPr>
              <a:spLocks noChangeShapeType="1"/>
            </p:cNvSpPr>
            <p:nvPr/>
          </p:nvSpPr>
          <p:spPr bwMode="auto">
            <a:xfrm>
              <a:off x="5224" y="4209"/>
              <a:ext cx="140"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4" name="Line 1094">
              <a:extLst>
                <a:ext uri="{FF2B5EF4-FFF2-40B4-BE49-F238E27FC236}">
                  <a16:creationId xmlns:a16="http://schemas.microsoft.com/office/drawing/2014/main" id="{41DC8306-098F-24E8-B205-D627A9F7448A}"/>
                </a:ext>
              </a:extLst>
            </p:cNvPr>
            <p:cNvSpPr>
              <a:spLocks noChangeShapeType="1"/>
            </p:cNvSpPr>
            <p:nvPr/>
          </p:nvSpPr>
          <p:spPr bwMode="auto">
            <a:xfrm>
              <a:off x="5419" y="4195"/>
              <a:ext cx="140"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5" name="Line 1095">
              <a:extLst>
                <a:ext uri="{FF2B5EF4-FFF2-40B4-BE49-F238E27FC236}">
                  <a16:creationId xmlns:a16="http://schemas.microsoft.com/office/drawing/2014/main" id="{204BD8B0-EAAB-A743-D380-0EF8F09E89B7}"/>
                </a:ext>
              </a:extLst>
            </p:cNvPr>
            <p:cNvSpPr>
              <a:spLocks noChangeShapeType="1"/>
            </p:cNvSpPr>
            <p:nvPr/>
          </p:nvSpPr>
          <p:spPr bwMode="auto">
            <a:xfrm>
              <a:off x="5642" y="4195"/>
              <a:ext cx="141"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6" name="Line 1096">
              <a:extLst>
                <a:ext uri="{FF2B5EF4-FFF2-40B4-BE49-F238E27FC236}">
                  <a16:creationId xmlns:a16="http://schemas.microsoft.com/office/drawing/2014/main" id="{0F37A82E-4D6B-DC48-2FE2-8A9396099C49}"/>
                </a:ext>
              </a:extLst>
            </p:cNvPr>
            <p:cNvSpPr>
              <a:spLocks noChangeShapeType="1"/>
            </p:cNvSpPr>
            <p:nvPr/>
          </p:nvSpPr>
          <p:spPr bwMode="auto">
            <a:xfrm>
              <a:off x="5831" y="4216"/>
              <a:ext cx="141"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7" name="Line 1097">
              <a:extLst>
                <a:ext uri="{FF2B5EF4-FFF2-40B4-BE49-F238E27FC236}">
                  <a16:creationId xmlns:a16="http://schemas.microsoft.com/office/drawing/2014/main" id="{1F24530D-208A-8FC8-FECD-7B9ABA91ED91}"/>
                </a:ext>
              </a:extLst>
            </p:cNvPr>
            <p:cNvSpPr>
              <a:spLocks noChangeShapeType="1"/>
            </p:cNvSpPr>
            <p:nvPr/>
          </p:nvSpPr>
          <p:spPr bwMode="auto">
            <a:xfrm>
              <a:off x="5539" y="4238"/>
              <a:ext cx="140"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8" name="Line 1098">
              <a:extLst>
                <a:ext uri="{FF2B5EF4-FFF2-40B4-BE49-F238E27FC236}">
                  <a16:creationId xmlns:a16="http://schemas.microsoft.com/office/drawing/2014/main" id="{DC3DE26A-3731-6DCB-39AB-315C526095DC}"/>
                </a:ext>
              </a:extLst>
            </p:cNvPr>
            <p:cNvSpPr>
              <a:spLocks noChangeShapeType="1"/>
            </p:cNvSpPr>
            <p:nvPr/>
          </p:nvSpPr>
          <p:spPr bwMode="auto">
            <a:xfrm>
              <a:off x="4989" y="4231"/>
              <a:ext cx="140"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69" name="Line 1099">
              <a:extLst>
                <a:ext uri="{FF2B5EF4-FFF2-40B4-BE49-F238E27FC236}">
                  <a16:creationId xmlns:a16="http://schemas.microsoft.com/office/drawing/2014/main" id="{942E0C14-B288-A910-2A96-349D646A647D}"/>
                </a:ext>
              </a:extLst>
            </p:cNvPr>
            <p:cNvSpPr>
              <a:spLocks noChangeShapeType="1"/>
            </p:cNvSpPr>
            <p:nvPr/>
          </p:nvSpPr>
          <p:spPr bwMode="auto">
            <a:xfrm>
              <a:off x="5224" y="4252"/>
              <a:ext cx="140"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70" name="Line 1100">
              <a:extLst>
                <a:ext uri="{FF2B5EF4-FFF2-40B4-BE49-F238E27FC236}">
                  <a16:creationId xmlns:a16="http://schemas.microsoft.com/office/drawing/2014/main" id="{26103E4C-F939-62B2-FA43-91274351F2FC}"/>
                </a:ext>
              </a:extLst>
            </p:cNvPr>
            <p:cNvSpPr>
              <a:spLocks noChangeShapeType="1"/>
            </p:cNvSpPr>
            <p:nvPr/>
          </p:nvSpPr>
          <p:spPr bwMode="auto">
            <a:xfrm>
              <a:off x="5734" y="4267"/>
              <a:ext cx="140"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71" name="Line 1101">
              <a:extLst>
                <a:ext uri="{FF2B5EF4-FFF2-40B4-BE49-F238E27FC236}">
                  <a16:creationId xmlns:a16="http://schemas.microsoft.com/office/drawing/2014/main" id="{D7604A8B-341D-1EAF-6BD6-76D57F35EA43}"/>
                </a:ext>
              </a:extLst>
            </p:cNvPr>
            <p:cNvSpPr>
              <a:spLocks noChangeShapeType="1"/>
            </p:cNvSpPr>
            <p:nvPr/>
          </p:nvSpPr>
          <p:spPr bwMode="auto">
            <a:xfrm>
              <a:off x="5395" y="4280"/>
              <a:ext cx="141"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72" name="Line 1102">
              <a:extLst>
                <a:ext uri="{FF2B5EF4-FFF2-40B4-BE49-F238E27FC236}">
                  <a16:creationId xmlns:a16="http://schemas.microsoft.com/office/drawing/2014/main" id="{704DD497-2442-4432-57D7-B14FD6DE84E9}"/>
                </a:ext>
              </a:extLst>
            </p:cNvPr>
            <p:cNvSpPr>
              <a:spLocks noChangeShapeType="1"/>
            </p:cNvSpPr>
            <p:nvPr/>
          </p:nvSpPr>
          <p:spPr bwMode="auto">
            <a:xfrm>
              <a:off x="4966" y="4273"/>
              <a:ext cx="101"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73" name="Line 1103">
              <a:extLst>
                <a:ext uri="{FF2B5EF4-FFF2-40B4-BE49-F238E27FC236}">
                  <a16:creationId xmlns:a16="http://schemas.microsoft.com/office/drawing/2014/main" id="{064521B5-66FD-5713-A276-9FFD47172074}"/>
                </a:ext>
              </a:extLst>
            </p:cNvPr>
            <p:cNvSpPr>
              <a:spLocks noChangeShapeType="1"/>
            </p:cNvSpPr>
            <p:nvPr/>
          </p:nvSpPr>
          <p:spPr bwMode="auto">
            <a:xfrm>
              <a:off x="4854" y="4202"/>
              <a:ext cx="133" cy="1"/>
            </a:xfrm>
            <a:prstGeom prst="line">
              <a:avLst/>
            </a:prstGeom>
            <a:noFill/>
            <a:ln w="9525">
              <a:solidFill>
                <a:srgbClr val="FFFFB3"/>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41988" name="Group 1104">
            <a:extLst>
              <a:ext uri="{FF2B5EF4-FFF2-40B4-BE49-F238E27FC236}">
                <a16:creationId xmlns:a16="http://schemas.microsoft.com/office/drawing/2014/main" id="{5101EB59-8F6B-4325-168E-FC60FD26E417}"/>
              </a:ext>
            </a:extLst>
          </p:cNvPr>
          <p:cNvGrpSpPr>
            <a:grpSpLocks/>
          </p:cNvGrpSpPr>
          <p:nvPr/>
        </p:nvGrpSpPr>
        <p:grpSpPr bwMode="auto">
          <a:xfrm>
            <a:off x="141288" y="2895600"/>
            <a:ext cx="4049712" cy="3570288"/>
            <a:chOff x="100" y="1833"/>
            <a:chExt cx="2764" cy="2249"/>
          </a:xfrm>
        </p:grpSpPr>
        <p:sp>
          <p:nvSpPr>
            <p:cNvPr id="41990" name="Freeform 1105">
              <a:extLst>
                <a:ext uri="{FF2B5EF4-FFF2-40B4-BE49-F238E27FC236}">
                  <a16:creationId xmlns:a16="http://schemas.microsoft.com/office/drawing/2014/main" id="{D781419C-0EC2-A72F-EF95-76B03150D401}"/>
                </a:ext>
              </a:extLst>
            </p:cNvPr>
            <p:cNvSpPr>
              <a:spLocks/>
            </p:cNvSpPr>
            <p:nvPr/>
          </p:nvSpPr>
          <p:spPr bwMode="auto">
            <a:xfrm flipH="1">
              <a:off x="613" y="2142"/>
              <a:ext cx="447" cy="813"/>
            </a:xfrm>
            <a:custGeom>
              <a:avLst/>
              <a:gdLst>
                <a:gd name="T0" fmla="*/ 0 w 1341"/>
                <a:gd name="T1" fmla="*/ 0 h 1627"/>
                <a:gd name="T2" fmla="*/ 0 w 1341"/>
                <a:gd name="T3" fmla="*/ 0 h 1627"/>
                <a:gd name="T4" fmla="*/ 0 w 1341"/>
                <a:gd name="T5" fmla="*/ 0 h 1627"/>
                <a:gd name="T6" fmla="*/ 0 w 1341"/>
                <a:gd name="T7" fmla="*/ 0 h 1627"/>
                <a:gd name="T8" fmla="*/ 0 w 1341"/>
                <a:gd name="T9" fmla="*/ 0 h 1627"/>
                <a:gd name="T10" fmla="*/ 0 w 1341"/>
                <a:gd name="T11" fmla="*/ 0 h 1627"/>
                <a:gd name="T12" fmla="*/ 0 w 1341"/>
                <a:gd name="T13" fmla="*/ 0 h 1627"/>
                <a:gd name="T14" fmla="*/ 0 w 1341"/>
                <a:gd name="T15" fmla="*/ 0 h 1627"/>
                <a:gd name="T16" fmla="*/ 0 w 1341"/>
                <a:gd name="T17" fmla="*/ 0 h 1627"/>
                <a:gd name="T18" fmla="*/ 0 w 1341"/>
                <a:gd name="T19" fmla="*/ 0 h 16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41"/>
                <a:gd name="T31" fmla="*/ 0 h 1627"/>
                <a:gd name="T32" fmla="*/ 1341 w 1341"/>
                <a:gd name="T33" fmla="*/ 1627 h 16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41" h="1627">
                  <a:moveTo>
                    <a:pt x="0" y="0"/>
                  </a:moveTo>
                  <a:lnTo>
                    <a:pt x="262" y="194"/>
                  </a:lnTo>
                  <a:lnTo>
                    <a:pt x="509" y="365"/>
                  </a:lnTo>
                  <a:lnTo>
                    <a:pt x="935" y="639"/>
                  </a:lnTo>
                  <a:lnTo>
                    <a:pt x="1232" y="814"/>
                  </a:lnTo>
                  <a:lnTo>
                    <a:pt x="1341" y="873"/>
                  </a:lnTo>
                  <a:lnTo>
                    <a:pt x="1064" y="1119"/>
                  </a:lnTo>
                  <a:lnTo>
                    <a:pt x="752" y="1362"/>
                  </a:lnTo>
                  <a:lnTo>
                    <a:pt x="564" y="1494"/>
                  </a:lnTo>
                  <a:lnTo>
                    <a:pt x="358" y="162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1" name="Freeform 1106">
              <a:extLst>
                <a:ext uri="{FF2B5EF4-FFF2-40B4-BE49-F238E27FC236}">
                  <a16:creationId xmlns:a16="http://schemas.microsoft.com/office/drawing/2014/main" id="{C6E8E214-A779-773E-CA87-DE21E3E7A84A}"/>
                </a:ext>
              </a:extLst>
            </p:cNvPr>
            <p:cNvSpPr>
              <a:spLocks/>
            </p:cNvSpPr>
            <p:nvPr/>
          </p:nvSpPr>
          <p:spPr bwMode="auto">
            <a:xfrm flipH="1">
              <a:off x="619" y="2188"/>
              <a:ext cx="441" cy="607"/>
            </a:xfrm>
            <a:custGeom>
              <a:avLst/>
              <a:gdLst>
                <a:gd name="T0" fmla="*/ 0 w 1321"/>
                <a:gd name="T1" fmla="*/ 0 h 1214"/>
                <a:gd name="T2" fmla="*/ 0 w 1321"/>
                <a:gd name="T3" fmla="*/ 1 h 1214"/>
                <a:gd name="T4" fmla="*/ 0 w 1321"/>
                <a:gd name="T5" fmla="*/ 1 h 1214"/>
                <a:gd name="T6" fmla="*/ 0 w 1321"/>
                <a:gd name="T7" fmla="*/ 1 h 1214"/>
                <a:gd name="T8" fmla="*/ 0 w 1321"/>
                <a:gd name="T9" fmla="*/ 1 h 1214"/>
                <a:gd name="T10" fmla="*/ 0 w 1321"/>
                <a:gd name="T11" fmla="*/ 1 h 1214"/>
                <a:gd name="T12" fmla="*/ 0 w 1321"/>
                <a:gd name="T13" fmla="*/ 1 h 1214"/>
                <a:gd name="T14" fmla="*/ 0 60000 65536"/>
                <a:gd name="T15" fmla="*/ 0 60000 65536"/>
                <a:gd name="T16" fmla="*/ 0 60000 65536"/>
                <a:gd name="T17" fmla="*/ 0 60000 65536"/>
                <a:gd name="T18" fmla="*/ 0 60000 65536"/>
                <a:gd name="T19" fmla="*/ 0 60000 65536"/>
                <a:gd name="T20" fmla="*/ 0 60000 65536"/>
                <a:gd name="T21" fmla="*/ 0 w 1321"/>
                <a:gd name="T22" fmla="*/ 0 h 1214"/>
                <a:gd name="T23" fmla="*/ 1321 w 1321"/>
                <a:gd name="T24" fmla="*/ 1214 h 12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1" h="1214">
                  <a:moveTo>
                    <a:pt x="0" y="0"/>
                  </a:moveTo>
                  <a:lnTo>
                    <a:pt x="125" y="141"/>
                  </a:lnTo>
                  <a:lnTo>
                    <a:pt x="445" y="480"/>
                  </a:lnTo>
                  <a:lnTo>
                    <a:pt x="654" y="679"/>
                  </a:lnTo>
                  <a:lnTo>
                    <a:pt x="874" y="881"/>
                  </a:lnTo>
                  <a:lnTo>
                    <a:pt x="1101" y="1063"/>
                  </a:lnTo>
                  <a:lnTo>
                    <a:pt x="1321" y="121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2" name="Freeform 1107">
              <a:extLst>
                <a:ext uri="{FF2B5EF4-FFF2-40B4-BE49-F238E27FC236}">
                  <a16:creationId xmlns:a16="http://schemas.microsoft.com/office/drawing/2014/main" id="{0F818693-7BD1-328D-F82B-CB3390A5A452}"/>
                </a:ext>
              </a:extLst>
            </p:cNvPr>
            <p:cNvSpPr>
              <a:spLocks/>
            </p:cNvSpPr>
            <p:nvPr/>
          </p:nvSpPr>
          <p:spPr bwMode="auto">
            <a:xfrm flipH="1">
              <a:off x="916" y="2386"/>
              <a:ext cx="23" cy="523"/>
            </a:xfrm>
            <a:custGeom>
              <a:avLst/>
              <a:gdLst>
                <a:gd name="T0" fmla="*/ 0 w 71"/>
                <a:gd name="T1" fmla="*/ 0 h 1045"/>
                <a:gd name="T2" fmla="*/ 0 w 71"/>
                <a:gd name="T3" fmla="*/ 1 h 1045"/>
                <a:gd name="T4" fmla="*/ 0 w 71"/>
                <a:gd name="T5" fmla="*/ 1 h 1045"/>
                <a:gd name="T6" fmla="*/ 0 w 71"/>
                <a:gd name="T7" fmla="*/ 1 h 1045"/>
                <a:gd name="T8" fmla="*/ 0 w 71"/>
                <a:gd name="T9" fmla="*/ 1 h 1045"/>
                <a:gd name="T10" fmla="*/ 0 w 71"/>
                <a:gd name="T11" fmla="*/ 1 h 1045"/>
                <a:gd name="T12" fmla="*/ 0 w 71"/>
                <a:gd name="T13" fmla="*/ 1 h 1045"/>
                <a:gd name="T14" fmla="*/ 0 60000 65536"/>
                <a:gd name="T15" fmla="*/ 0 60000 65536"/>
                <a:gd name="T16" fmla="*/ 0 60000 65536"/>
                <a:gd name="T17" fmla="*/ 0 60000 65536"/>
                <a:gd name="T18" fmla="*/ 0 60000 65536"/>
                <a:gd name="T19" fmla="*/ 0 60000 65536"/>
                <a:gd name="T20" fmla="*/ 0 60000 65536"/>
                <a:gd name="T21" fmla="*/ 0 w 71"/>
                <a:gd name="T22" fmla="*/ 0 h 1045"/>
                <a:gd name="T23" fmla="*/ 71 w 71"/>
                <a:gd name="T24" fmla="*/ 1045 h 10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1045">
                  <a:moveTo>
                    <a:pt x="0" y="0"/>
                  </a:moveTo>
                  <a:lnTo>
                    <a:pt x="20" y="128"/>
                  </a:lnTo>
                  <a:lnTo>
                    <a:pt x="57" y="429"/>
                  </a:lnTo>
                  <a:lnTo>
                    <a:pt x="71" y="776"/>
                  </a:lnTo>
                  <a:lnTo>
                    <a:pt x="57" y="929"/>
                  </a:lnTo>
                  <a:lnTo>
                    <a:pt x="44" y="992"/>
                  </a:lnTo>
                  <a:lnTo>
                    <a:pt x="24" y="104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3" name="Freeform 1108">
              <a:extLst>
                <a:ext uri="{FF2B5EF4-FFF2-40B4-BE49-F238E27FC236}">
                  <a16:creationId xmlns:a16="http://schemas.microsoft.com/office/drawing/2014/main" id="{7AA6E719-16B5-FADF-0EB0-930B1E6B5B3F}"/>
                </a:ext>
              </a:extLst>
            </p:cNvPr>
            <p:cNvSpPr>
              <a:spLocks/>
            </p:cNvSpPr>
            <p:nvPr/>
          </p:nvSpPr>
          <p:spPr bwMode="auto">
            <a:xfrm flipH="1">
              <a:off x="931" y="2386"/>
              <a:ext cx="23" cy="457"/>
            </a:xfrm>
            <a:custGeom>
              <a:avLst/>
              <a:gdLst>
                <a:gd name="T0" fmla="*/ 0 w 68"/>
                <a:gd name="T1" fmla="*/ 0 h 914"/>
                <a:gd name="T2" fmla="*/ 0 w 68"/>
                <a:gd name="T3" fmla="*/ 1 h 914"/>
                <a:gd name="T4" fmla="*/ 0 w 68"/>
                <a:gd name="T5" fmla="*/ 1 h 914"/>
                <a:gd name="T6" fmla="*/ 0 w 68"/>
                <a:gd name="T7" fmla="*/ 1 h 914"/>
                <a:gd name="T8" fmla="*/ 0 w 68"/>
                <a:gd name="T9" fmla="*/ 1 h 914"/>
                <a:gd name="T10" fmla="*/ 0 w 68"/>
                <a:gd name="T11" fmla="*/ 1 h 914"/>
                <a:gd name="T12" fmla="*/ 0 w 68"/>
                <a:gd name="T13" fmla="*/ 1 h 914"/>
                <a:gd name="T14" fmla="*/ 0 w 68"/>
                <a:gd name="T15" fmla="*/ 1 h 914"/>
                <a:gd name="T16" fmla="*/ 0 60000 65536"/>
                <a:gd name="T17" fmla="*/ 0 60000 65536"/>
                <a:gd name="T18" fmla="*/ 0 60000 65536"/>
                <a:gd name="T19" fmla="*/ 0 60000 65536"/>
                <a:gd name="T20" fmla="*/ 0 60000 65536"/>
                <a:gd name="T21" fmla="*/ 0 60000 65536"/>
                <a:gd name="T22" fmla="*/ 0 60000 65536"/>
                <a:gd name="T23" fmla="*/ 0 60000 65536"/>
                <a:gd name="T24" fmla="*/ 0 w 68"/>
                <a:gd name="T25" fmla="*/ 0 h 914"/>
                <a:gd name="T26" fmla="*/ 68 w 68"/>
                <a:gd name="T27" fmla="*/ 914 h 9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8" h="914">
                  <a:moveTo>
                    <a:pt x="27" y="0"/>
                  </a:moveTo>
                  <a:lnTo>
                    <a:pt x="41" y="112"/>
                  </a:lnTo>
                  <a:lnTo>
                    <a:pt x="64" y="376"/>
                  </a:lnTo>
                  <a:lnTo>
                    <a:pt x="68" y="530"/>
                  </a:lnTo>
                  <a:lnTo>
                    <a:pt x="61" y="680"/>
                  </a:lnTo>
                  <a:lnTo>
                    <a:pt x="41" y="812"/>
                  </a:lnTo>
                  <a:lnTo>
                    <a:pt x="24" y="868"/>
                  </a:lnTo>
                  <a:lnTo>
                    <a:pt x="0" y="91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4" name="Freeform 1109">
              <a:extLst>
                <a:ext uri="{FF2B5EF4-FFF2-40B4-BE49-F238E27FC236}">
                  <a16:creationId xmlns:a16="http://schemas.microsoft.com/office/drawing/2014/main" id="{83B01056-0BE2-7753-899B-F88B1F1CD66C}"/>
                </a:ext>
              </a:extLst>
            </p:cNvPr>
            <p:cNvSpPr>
              <a:spLocks/>
            </p:cNvSpPr>
            <p:nvPr/>
          </p:nvSpPr>
          <p:spPr bwMode="auto">
            <a:xfrm flipH="1">
              <a:off x="947" y="2382"/>
              <a:ext cx="28" cy="353"/>
            </a:xfrm>
            <a:custGeom>
              <a:avLst/>
              <a:gdLst>
                <a:gd name="T0" fmla="*/ 0 w 83"/>
                <a:gd name="T1" fmla="*/ 0 h 707"/>
                <a:gd name="T2" fmla="*/ 0 w 83"/>
                <a:gd name="T3" fmla="*/ 0 h 707"/>
                <a:gd name="T4" fmla="*/ 0 w 83"/>
                <a:gd name="T5" fmla="*/ 0 h 707"/>
                <a:gd name="T6" fmla="*/ 0 w 83"/>
                <a:gd name="T7" fmla="*/ 0 h 707"/>
                <a:gd name="T8" fmla="*/ 0 w 83"/>
                <a:gd name="T9" fmla="*/ 0 h 707"/>
                <a:gd name="T10" fmla="*/ 0 60000 65536"/>
                <a:gd name="T11" fmla="*/ 0 60000 65536"/>
                <a:gd name="T12" fmla="*/ 0 60000 65536"/>
                <a:gd name="T13" fmla="*/ 0 60000 65536"/>
                <a:gd name="T14" fmla="*/ 0 60000 65536"/>
                <a:gd name="T15" fmla="*/ 0 w 83"/>
                <a:gd name="T16" fmla="*/ 0 h 707"/>
                <a:gd name="T17" fmla="*/ 83 w 83"/>
                <a:gd name="T18" fmla="*/ 707 h 707"/>
              </a:gdLst>
              <a:ahLst/>
              <a:cxnLst>
                <a:cxn ang="T10">
                  <a:pos x="T0" y="T1"/>
                </a:cxn>
                <a:cxn ang="T11">
                  <a:pos x="T2" y="T3"/>
                </a:cxn>
                <a:cxn ang="T12">
                  <a:pos x="T4" y="T5"/>
                </a:cxn>
                <a:cxn ang="T13">
                  <a:pos x="T6" y="T7"/>
                </a:cxn>
                <a:cxn ang="T14">
                  <a:pos x="T8" y="T9"/>
                </a:cxn>
              </a:cxnLst>
              <a:rect l="T15" t="T16" r="T17" b="T18"/>
              <a:pathLst>
                <a:path w="83" h="707">
                  <a:moveTo>
                    <a:pt x="83" y="0"/>
                  </a:moveTo>
                  <a:lnTo>
                    <a:pt x="65" y="319"/>
                  </a:lnTo>
                  <a:lnTo>
                    <a:pt x="39" y="558"/>
                  </a:lnTo>
                  <a:lnTo>
                    <a:pt x="22" y="650"/>
                  </a:lnTo>
                  <a:lnTo>
                    <a:pt x="0" y="70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5" name="Freeform 1110">
              <a:extLst>
                <a:ext uri="{FF2B5EF4-FFF2-40B4-BE49-F238E27FC236}">
                  <a16:creationId xmlns:a16="http://schemas.microsoft.com/office/drawing/2014/main" id="{FBD4C3DC-FB67-9A92-B71F-BD77DC4281A8}"/>
                </a:ext>
              </a:extLst>
            </p:cNvPr>
            <p:cNvSpPr>
              <a:spLocks/>
            </p:cNvSpPr>
            <p:nvPr/>
          </p:nvSpPr>
          <p:spPr bwMode="auto">
            <a:xfrm flipH="1">
              <a:off x="780" y="2618"/>
              <a:ext cx="192" cy="394"/>
            </a:xfrm>
            <a:custGeom>
              <a:avLst/>
              <a:gdLst>
                <a:gd name="T0" fmla="*/ 0 w 577"/>
                <a:gd name="T1" fmla="*/ 0 h 788"/>
                <a:gd name="T2" fmla="*/ 0 w 577"/>
                <a:gd name="T3" fmla="*/ 1 h 788"/>
                <a:gd name="T4" fmla="*/ 0 w 577"/>
                <a:gd name="T5" fmla="*/ 1 h 788"/>
                <a:gd name="T6" fmla="*/ 0 w 577"/>
                <a:gd name="T7" fmla="*/ 1 h 788"/>
                <a:gd name="T8" fmla="*/ 0 w 577"/>
                <a:gd name="T9" fmla="*/ 1 h 788"/>
                <a:gd name="T10" fmla="*/ 0 w 577"/>
                <a:gd name="T11" fmla="*/ 1 h 788"/>
                <a:gd name="T12" fmla="*/ 0 60000 65536"/>
                <a:gd name="T13" fmla="*/ 0 60000 65536"/>
                <a:gd name="T14" fmla="*/ 0 60000 65536"/>
                <a:gd name="T15" fmla="*/ 0 60000 65536"/>
                <a:gd name="T16" fmla="*/ 0 60000 65536"/>
                <a:gd name="T17" fmla="*/ 0 60000 65536"/>
                <a:gd name="T18" fmla="*/ 0 w 577"/>
                <a:gd name="T19" fmla="*/ 0 h 788"/>
                <a:gd name="T20" fmla="*/ 577 w 577"/>
                <a:gd name="T21" fmla="*/ 788 h 788"/>
              </a:gdLst>
              <a:ahLst/>
              <a:cxnLst>
                <a:cxn ang="T12">
                  <a:pos x="T0" y="T1"/>
                </a:cxn>
                <a:cxn ang="T13">
                  <a:pos x="T2" y="T3"/>
                </a:cxn>
                <a:cxn ang="T14">
                  <a:pos x="T4" y="T5"/>
                </a:cxn>
                <a:cxn ang="T15">
                  <a:pos x="T6" y="T7"/>
                </a:cxn>
                <a:cxn ang="T16">
                  <a:pos x="T8" y="T9"/>
                </a:cxn>
                <a:cxn ang="T17">
                  <a:pos x="T10" y="T11"/>
                </a:cxn>
              </a:cxnLst>
              <a:rect l="T18" t="T19" r="T20" b="T21"/>
              <a:pathLst>
                <a:path w="577" h="788">
                  <a:moveTo>
                    <a:pt x="0" y="0"/>
                  </a:moveTo>
                  <a:lnTo>
                    <a:pt x="55" y="99"/>
                  </a:lnTo>
                  <a:lnTo>
                    <a:pt x="196" y="329"/>
                  </a:lnTo>
                  <a:lnTo>
                    <a:pt x="383" y="592"/>
                  </a:lnTo>
                  <a:lnTo>
                    <a:pt x="480" y="705"/>
                  </a:lnTo>
                  <a:lnTo>
                    <a:pt x="577" y="78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6" name="Freeform 1111">
              <a:extLst>
                <a:ext uri="{FF2B5EF4-FFF2-40B4-BE49-F238E27FC236}">
                  <a16:creationId xmlns:a16="http://schemas.microsoft.com/office/drawing/2014/main" id="{0FF31FCC-BFC0-0EE8-10D4-4D7DB7115A0A}"/>
                </a:ext>
              </a:extLst>
            </p:cNvPr>
            <p:cNvSpPr>
              <a:spLocks/>
            </p:cNvSpPr>
            <p:nvPr/>
          </p:nvSpPr>
          <p:spPr bwMode="auto">
            <a:xfrm flipH="1">
              <a:off x="688" y="3381"/>
              <a:ext cx="113" cy="493"/>
            </a:xfrm>
            <a:custGeom>
              <a:avLst/>
              <a:gdLst>
                <a:gd name="T0" fmla="*/ 0 w 337"/>
                <a:gd name="T1" fmla="*/ 0 h 986"/>
                <a:gd name="T2" fmla="*/ 0 w 337"/>
                <a:gd name="T3" fmla="*/ 1 h 986"/>
                <a:gd name="T4" fmla="*/ 0 w 337"/>
                <a:gd name="T5" fmla="*/ 1 h 986"/>
                <a:gd name="T6" fmla="*/ 0 w 337"/>
                <a:gd name="T7" fmla="*/ 1 h 986"/>
                <a:gd name="T8" fmla="*/ 0 w 337"/>
                <a:gd name="T9" fmla="*/ 1 h 986"/>
                <a:gd name="T10" fmla="*/ 0 60000 65536"/>
                <a:gd name="T11" fmla="*/ 0 60000 65536"/>
                <a:gd name="T12" fmla="*/ 0 60000 65536"/>
                <a:gd name="T13" fmla="*/ 0 60000 65536"/>
                <a:gd name="T14" fmla="*/ 0 60000 65536"/>
                <a:gd name="T15" fmla="*/ 0 w 337"/>
                <a:gd name="T16" fmla="*/ 0 h 986"/>
                <a:gd name="T17" fmla="*/ 337 w 337"/>
                <a:gd name="T18" fmla="*/ 986 h 986"/>
              </a:gdLst>
              <a:ahLst/>
              <a:cxnLst>
                <a:cxn ang="T10">
                  <a:pos x="T0" y="T1"/>
                </a:cxn>
                <a:cxn ang="T11">
                  <a:pos x="T2" y="T3"/>
                </a:cxn>
                <a:cxn ang="T12">
                  <a:pos x="T4" y="T5"/>
                </a:cxn>
                <a:cxn ang="T13">
                  <a:pos x="T6" y="T7"/>
                </a:cxn>
                <a:cxn ang="T14">
                  <a:pos x="T8" y="T9"/>
                </a:cxn>
              </a:cxnLst>
              <a:rect l="T15" t="T16" r="T17" b="T18"/>
              <a:pathLst>
                <a:path w="337" h="986">
                  <a:moveTo>
                    <a:pt x="0" y="0"/>
                  </a:moveTo>
                  <a:lnTo>
                    <a:pt x="15" y="78"/>
                  </a:lnTo>
                  <a:lnTo>
                    <a:pt x="70" y="289"/>
                  </a:lnTo>
                  <a:lnTo>
                    <a:pt x="171" y="603"/>
                  </a:lnTo>
                  <a:lnTo>
                    <a:pt x="337" y="98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7" name="Freeform 1112">
              <a:extLst>
                <a:ext uri="{FF2B5EF4-FFF2-40B4-BE49-F238E27FC236}">
                  <a16:creationId xmlns:a16="http://schemas.microsoft.com/office/drawing/2014/main" id="{5E15D0FC-A940-9E1A-6B28-D1F52250818B}"/>
                </a:ext>
              </a:extLst>
            </p:cNvPr>
            <p:cNvSpPr>
              <a:spLocks/>
            </p:cNvSpPr>
            <p:nvPr/>
          </p:nvSpPr>
          <p:spPr bwMode="auto">
            <a:xfrm flipH="1">
              <a:off x="766" y="3335"/>
              <a:ext cx="150" cy="548"/>
            </a:xfrm>
            <a:custGeom>
              <a:avLst/>
              <a:gdLst>
                <a:gd name="T0" fmla="*/ 0 w 450"/>
                <a:gd name="T1" fmla="*/ 0 h 1094"/>
                <a:gd name="T2" fmla="*/ 0 w 450"/>
                <a:gd name="T3" fmla="*/ 1 h 1094"/>
                <a:gd name="T4" fmla="*/ 0 w 450"/>
                <a:gd name="T5" fmla="*/ 1 h 1094"/>
                <a:gd name="T6" fmla="*/ 0 w 450"/>
                <a:gd name="T7" fmla="*/ 1 h 1094"/>
                <a:gd name="T8" fmla="*/ 0 w 450"/>
                <a:gd name="T9" fmla="*/ 1 h 1094"/>
                <a:gd name="T10" fmla="*/ 0 w 450"/>
                <a:gd name="T11" fmla="*/ 1 h 1094"/>
                <a:gd name="T12" fmla="*/ 0 60000 65536"/>
                <a:gd name="T13" fmla="*/ 0 60000 65536"/>
                <a:gd name="T14" fmla="*/ 0 60000 65536"/>
                <a:gd name="T15" fmla="*/ 0 60000 65536"/>
                <a:gd name="T16" fmla="*/ 0 60000 65536"/>
                <a:gd name="T17" fmla="*/ 0 60000 65536"/>
                <a:gd name="T18" fmla="*/ 0 w 450"/>
                <a:gd name="T19" fmla="*/ 0 h 1094"/>
                <a:gd name="T20" fmla="*/ 450 w 450"/>
                <a:gd name="T21" fmla="*/ 1094 h 1094"/>
              </a:gdLst>
              <a:ahLst/>
              <a:cxnLst>
                <a:cxn ang="T12">
                  <a:pos x="T0" y="T1"/>
                </a:cxn>
                <a:cxn ang="T13">
                  <a:pos x="T2" y="T3"/>
                </a:cxn>
                <a:cxn ang="T14">
                  <a:pos x="T4" y="T5"/>
                </a:cxn>
                <a:cxn ang="T15">
                  <a:pos x="T6" y="T7"/>
                </a:cxn>
                <a:cxn ang="T16">
                  <a:pos x="T8" y="T9"/>
                </a:cxn>
                <a:cxn ang="T17">
                  <a:pos x="T10" y="T11"/>
                </a:cxn>
              </a:cxnLst>
              <a:rect l="T18" t="T19" r="T20" b="T21"/>
              <a:pathLst>
                <a:path w="450" h="1094">
                  <a:moveTo>
                    <a:pt x="0" y="0"/>
                  </a:moveTo>
                  <a:lnTo>
                    <a:pt x="38" y="135"/>
                  </a:lnTo>
                  <a:lnTo>
                    <a:pt x="146" y="452"/>
                  </a:lnTo>
                  <a:lnTo>
                    <a:pt x="291" y="816"/>
                  </a:lnTo>
                  <a:lnTo>
                    <a:pt x="371" y="973"/>
                  </a:lnTo>
                  <a:lnTo>
                    <a:pt x="450" y="109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8" name="Freeform 1113">
              <a:extLst>
                <a:ext uri="{FF2B5EF4-FFF2-40B4-BE49-F238E27FC236}">
                  <a16:creationId xmlns:a16="http://schemas.microsoft.com/office/drawing/2014/main" id="{48F50B91-BEA3-0D8F-731A-88B9054C219D}"/>
                </a:ext>
              </a:extLst>
            </p:cNvPr>
            <p:cNvSpPr>
              <a:spLocks/>
            </p:cNvSpPr>
            <p:nvPr/>
          </p:nvSpPr>
          <p:spPr bwMode="auto">
            <a:xfrm flipH="1">
              <a:off x="784" y="3334"/>
              <a:ext cx="151" cy="551"/>
            </a:xfrm>
            <a:custGeom>
              <a:avLst/>
              <a:gdLst>
                <a:gd name="T0" fmla="*/ 0 w 453"/>
                <a:gd name="T1" fmla="*/ 0 h 1101"/>
                <a:gd name="T2" fmla="*/ 0 w 453"/>
                <a:gd name="T3" fmla="*/ 1 h 1101"/>
                <a:gd name="T4" fmla="*/ 0 w 453"/>
                <a:gd name="T5" fmla="*/ 1 h 1101"/>
                <a:gd name="T6" fmla="*/ 0 w 453"/>
                <a:gd name="T7" fmla="*/ 1 h 1101"/>
                <a:gd name="T8" fmla="*/ 0 w 453"/>
                <a:gd name="T9" fmla="*/ 1 h 1101"/>
                <a:gd name="T10" fmla="*/ 0 w 453"/>
                <a:gd name="T11" fmla="*/ 1 h 1101"/>
                <a:gd name="T12" fmla="*/ 0 60000 65536"/>
                <a:gd name="T13" fmla="*/ 0 60000 65536"/>
                <a:gd name="T14" fmla="*/ 0 60000 65536"/>
                <a:gd name="T15" fmla="*/ 0 60000 65536"/>
                <a:gd name="T16" fmla="*/ 0 60000 65536"/>
                <a:gd name="T17" fmla="*/ 0 60000 65536"/>
                <a:gd name="T18" fmla="*/ 0 w 453"/>
                <a:gd name="T19" fmla="*/ 0 h 1101"/>
                <a:gd name="T20" fmla="*/ 453 w 453"/>
                <a:gd name="T21" fmla="*/ 1101 h 1101"/>
              </a:gdLst>
              <a:ahLst/>
              <a:cxnLst>
                <a:cxn ang="T12">
                  <a:pos x="T0" y="T1"/>
                </a:cxn>
                <a:cxn ang="T13">
                  <a:pos x="T2" y="T3"/>
                </a:cxn>
                <a:cxn ang="T14">
                  <a:pos x="T4" y="T5"/>
                </a:cxn>
                <a:cxn ang="T15">
                  <a:pos x="T6" y="T7"/>
                </a:cxn>
                <a:cxn ang="T16">
                  <a:pos x="T8" y="T9"/>
                </a:cxn>
                <a:cxn ang="T17">
                  <a:pos x="T10" y="T11"/>
                </a:cxn>
              </a:cxnLst>
              <a:rect l="T18" t="T19" r="T20" b="T21"/>
              <a:pathLst>
                <a:path w="453" h="1101">
                  <a:moveTo>
                    <a:pt x="0" y="0"/>
                  </a:moveTo>
                  <a:lnTo>
                    <a:pt x="37" y="118"/>
                  </a:lnTo>
                  <a:lnTo>
                    <a:pt x="135" y="410"/>
                  </a:lnTo>
                  <a:lnTo>
                    <a:pt x="280" y="771"/>
                  </a:lnTo>
                  <a:lnTo>
                    <a:pt x="363" y="947"/>
                  </a:lnTo>
                  <a:lnTo>
                    <a:pt x="453" y="110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1999" name="Freeform 1114">
              <a:extLst>
                <a:ext uri="{FF2B5EF4-FFF2-40B4-BE49-F238E27FC236}">
                  <a16:creationId xmlns:a16="http://schemas.microsoft.com/office/drawing/2014/main" id="{40C12397-819C-867E-1EC2-F77416765DE9}"/>
                </a:ext>
              </a:extLst>
            </p:cNvPr>
            <p:cNvSpPr>
              <a:spLocks/>
            </p:cNvSpPr>
            <p:nvPr/>
          </p:nvSpPr>
          <p:spPr bwMode="auto">
            <a:xfrm flipH="1">
              <a:off x="750" y="3381"/>
              <a:ext cx="107" cy="502"/>
            </a:xfrm>
            <a:custGeom>
              <a:avLst/>
              <a:gdLst>
                <a:gd name="T0" fmla="*/ 0 w 320"/>
                <a:gd name="T1" fmla="*/ 0 h 1004"/>
                <a:gd name="T2" fmla="*/ 0 w 320"/>
                <a:gd name="T3" fmla="*/ 1 h 1004"/>
                <a:gd name="T4" fmla="*/ 0 w 320"/>
                <a:gd name="T5" fmla="*/ 1 h 1004"/>
                <a:gd name="T6" fmla="*/ 0 w 320"/>
                <a:gd name="T7" fmla="*/ 1 h 1004"/>
                <a:gd name="T8" fmla="*/ 0 w 320"/>
                <a:gd name="T9" fmla="*/ 1 h 1004"/>
                <a:gd name="T10" fmla="*/ 0 w 320"/>
                <a:gd name="T11" fmla="*/ 1 h 1004"/>
                <a:gd name="T12" fmla="*/ 0 w 320"/>
                <a:gd name="T13" fmla="*/ 1 h 1004"/>
                <a:gd name="T14" fmla="*/ 0 60000 65536"/>
                <a:gd name="T15" fmla="*/ 0 60000 65536"/>
                <a:gd name="T16" fmla="*/ 0 60000 65536"/>
                <a:gd name="T17" fmla="*/ 0 60000 65536"/>
                <a:gd name="T18" fmla="*/ 0 60000 65536"/>
                <a:gd name="T19" fmla="*/ 0 60000 65536"/>
                <a:gd name="T20" fmla="*/ 0 60000 65536"/>
                <a:gd name="T21" fmla="*/ 0 w 320"/>
                <a:gd name="T22" fmla="*/ 0 h 1004"/>
                <a:gd name="T23" fmla="*/ 320 w 320"/>
                <a:gd name="T24" fmla="*/ 1004 h 10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0" h="1004">
                  <a:moveTo>
                    <a:pt x="6" y="0"/>
                  </a:moveTo>
                  <a:lnTo>
                    <a:pt x="0" y="62"/>
                  </a:lnTo>
                  <a:lnTo>
                    <a:pt x="17" y="247"/>
                  </a:lnTo>
                  <a:lnTo>
                    <a:pt x="53" y="386"/>
                  </a:lnTo>
                  <a:lnTo>
                    <a:pt x="110" y="561"/>
                  </a:lnTo>
                  <a:lnTo>
                    <a:pt x="196" y="766"/>
                  </a:lnTo>
                  <a:lnTo>
                    <a:pt x="320" y="100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0" name="Freeform 1115">
              <a:extLst>
                <a:ext uri="{FF2B5EF4-FFF2-40B4-BE49-F238E27FC236}">
                  <a16:creationId xmlns:a16="http://schemas.microsoft.com/office/drawing/2014/main" id="{BF00578B-CF2F-3350-9B01-7F9672FF9C51}"/>
                </a:ext>
              </a:extLst>
            </p:cNvPr>
            <p:cNvSpPr>
              <a:spLocks/>
            </p:cNvSpPr>
            <p:nvPr/>
          </p:nvSpPr>
          <p:spPr bwMode="auto">
            <a:xfrm flipH="1">
              <a:off x="645" y="3420"/>
              <a:ext cx="431" cy="305"/>
            </a:xfrm>
            <a:custGeom>
              <a:avLst/>
              <a:gdLst>
                <a:gd name="T0" fmla="*/ 0 w 1293"/>
                <a:gd name="T1" fmla="*/ 0 h 611"/>
                <a:gd name="T2" fmla="*/ 0 w 1293"/>
                <a:gd name="T3" fmla="*/ 0 h 611"/>
                <a:gd name="T4" fmla="*/ 0 w 1293"/>
                <a:gd name="T5" fmla="*/ 0 h 611"/>
                <a:gd name="T6" fmla="*/ 0 w 1293"/>
                <a:gd name="T7" fmla="*/ 0 h 611"/>
                <a:gd name="T8" fmla="*/ 0 w 1293"/>
                <a:gd name="T9" fmla="*/ 0 h 611"/>
                <a:gd name="T10" fmla="*/ 0 w 1293"/>
                <a:gd name="T11" fmla="*/ 0 h 611"/>
                <a:gd name="T12" fmla="*/ 0 w 1293"/>
                <a:gd name="T13" fmla="*/ 0 h 611"/>
                <a:gd name="T14" fmla="*/ 0 60000 65536"/>
                <a:gd name="T15" fmla="*/ 0 60000 65536"/>
                <a:gd name="T16" fmla="*/ 0 60000 65536"/>
                <a:gd name="T17" fmla="*/ 0 60000 65536"/>
                <a:gd name="T18" fmla="*/ 0 60000 65536"/>
                <a:gd name="T19" fmla="*/ 0 60000 65536"/>
                <a:gd name="T20" fmla="*/ 0 60000 65536"/>
                <a:gd name="T21" fmla="*/ 0 w 1293"/>
                <a:gd name="T22" fmla="*/ 0 h 611"/>
                <a:gd name="T23" fmla="*/ 1293 w 1293"/>
                <a:gd name="T24" fmla="*/ 611 h 6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3" h="611">
                  <a:moveTo>
                    <a:pt x="0" y="0"/>
                  </a:moveTo>
                  <a:lnTo>
                    <a:pt x="112" y="70"/>
                  </a:lnTo>
                  <a:lnTo>
                    <a:pt x="405" y="241"/>
                  </a:lnTo>
                  <a:lnTo>
                    <a:pt x="599" y="342"/>
                  </a:lnTo>
                  <a:lnTo>
                    <a:pt x="820" y="443"/>
                  </a:lnTo>
                  <a:lnTo>
                    <a:pt x="1053" y="535"/>
                  </a:lnTo>
                  <a:lnTo>
                    <a:pt x="1293" y="61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1" name="Freeform 1116">
              <a:extLst>
                <a:ext uri="{FF2B5EF4-FFF2-40B4-BE49-F238E27FC236}">
                  <a16:creationId xmlns:a16="http://schemas.microsoft.com/office/drawing/2014/main" id="{6AA9D4D4-78C6-3784-D636-9B194576B6AF}"/>
                </a:ext>
              </a:extLst>
            </p:cNvPr>
            <p:cNvSpPr>
              <a:spLocks/>
            </p:cNvSpPr>
            <p:nvPr/>
          </p:nvSpPr>
          <p:spPr bwMode="auto">
            <a:xfrm flipH="1">
              <a:off x="647" y="3455"/>
              <a:ext cx="426" cy="293"/>
            </a:xfrm>
            <a:custGeom>
              <a:avLst/>
              <a:gdLst>
                <a:gd name="T0" fmla="*/ 0 w 1278"/>
                <a:gd name="T1" fmla="*/ 0 h 587"/>
                <a:gd name="T2" fmla="*/ 0 w 1278"/>
                <a:gd name="T3" fmla="*/ 0 h 587"/>
                <a:gd name="T4" fmla="*/ 0 w 1278"/>
                <a:gd name="T5" fmla="*/ 0 h 587"/>
                <a:gd name="T6" fmla="*/ 0 w 1278"/>
                <a:gd name="T7" fmla="*/ 0 h 587"/>
                <a:gd name="T8" fmla="*/ 0 w 1278"/>
                <a:gd name="T9" fmla="*/ 0 h 587"/>
                <a:gd name="T10" fmla="*/ 0 w 1278"/>
                <a:gd name="T11" fmla="*/ 0 h 587"/>
                <a:gd name="T12" fmla="*/ 0 w 1278"/>
                <a:gd name="T13" fmla="*/ 0 h 587"/>
                <a:gd name="T14" fmla="*/ 0 60000 65536"/>
                <a:gd name="T15" fmla="*/ 0 60000 65536"/>
                <a:gd name="T16" fmla="*/ 0 60000 65536"/>
                <a:gd name="T17" fmla="*/ 0 60000 65536"/>
                <a:gd name="T18" fmla="*/ 0 60000 65536"/>
                <a:gd name="T19" fmla="*/ 0 60000 65536"/>
                <a:gd name="T20" fmla="*/ 0 60000 65536"/>
                <a:gd name="T21" fmla="*/ 0 w 1278"/>
                <a:gd name="T22" fmla="*/ 0 h 587"/>
                <a:gd name="T23" fmla="*/ 1278 w 1278"/>
                <a:gd name="T24" fmla="*/ 587 h 5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78" h="587">
                  <a:moveTo>
                    <a:pt x="1278" y="587"/>
                  </a:moveTo>
                  <a:lnTo>
                    <a:pt x="1146" y="550"/>
                  </a:lnTo>
                  <a:lnTo>
                    <a:pt x="822" y="439"/>
                  </a:lnTo>
                  <a:lnTo>
                    <a:pt x="619" y="355"/>
                  </a:lnTo>
                  <a:lnTo>
                    <a:pt x="405" y="254"/>
                  </a:lnTo>
                  <a:lnTo>
                    <a:pt x="195" y="135"/>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2" name="Freeform 1117">
              <a:extLst>
                <a:ext uri="{FF2B5EF4-FFF2-40B4-BE49-F238E27FC236}">
                  <a16:creationId xmlns:a16="http://schemas.microsoft.com/office/drawing/2014/main" id="{8F45A07D-0318-18A4-F7A7-C1F6743512D3}"/>
                </a:ext>
              </a:extLst>
            </p:cNvPr>
            <p:cNvSpPr>
              <a:spLocks/>
            </p:cNvSpPr>
            <p:nvPr/>
          </p:nvSpPr>
          <p:spPr bwMode="auto">
            <a:xfrm flipH="1">
              <a:off x="645" y="3397"/>
              <a:ext cx="442" cy="513"/>
            </a:xfrm>
            <a:custGeom>
              <a:avLst/>
              <a:gdLst>
                <a:gd name="T0" fmla="*/ 0 w 1327"/>
                <a:gd name="T1" fmla="*/ 0 h 1028"/>
                <a:gd name="T2" fmla="*/ 0 w 1327"/>
                <a:gd name="T3" fmla="*/ 0 h 1028"/>
                <a:gd name="T4" fmla="*/ 0 w 1327"/>
                <a:gd name="T5" fmla="*/ 0 h 1028"/>
                <a:gd name="T6" fmla="*/ 0 w 1327"/>
                <a:gd name="T7" fmla="*/ 0 h 1028"/>
                <a:gd name="T8" fmla="*/ 0 w 1327"/>
                <a:gd name="T9" fmla="*/ 0 h 1028"/>
                <a:gd name="T10" fmla="*/ 0 w 1327"/>
                <a:gd name="T11" fmla="*/ 0 h 1028"/>
                <a:gd name="T12" fmla="*/ 0 60000 65536"/>
                <a:gd name="T13" fmla="*/ 0 60000 65536"/>
                <a:gd name="T14" fmla="*/ 0 60000 65536"/>
                <a:gd name="T15" fmla="*/ 0 60000 65536"/>
                <a:gd name="T16" fmla="*/ 0 60000 65536"/>
                <a:gd name="T17" fmla="*/ 0 60000 65536"/>
                <a:gd name="T18" fmla="*/ 0 w 1327"/>
                <a:gd name="T19" fmla="*/ 0 h 1028"/>
                <a:gd name="T20" fmla="*/ 1327 w 1327"/>
                <a:gd name="T21" fmla="*/ 1028 h 1028"/>
              </a:gdLst>
              <a:ahLst/>
              <a:cxnLst>
                <a:cxn ang="T12">
                  <a:pos x="T0" y="T1"/>
                </a:cxn>
                <a:cxn ang="T13">
                  <a:pos x="T2" y="T3"/>
                </a:cxn>
                <a:cxn ang="T14">
                  <a:pos x="T4" y="T5"/>
                </a:cxn>
                <a:cxn ang="T15">
                  <a:pos x="T6" y="T7"/>
                </a:cxn>
                <a:cxn ang="T16">
                  <a:pos x="T8" y="T9"/>
                </a:cxn>
                <a:cxn ang="T17">
                  <a:pos x="T10" y="T11"/>
                </a:cxn>
              </a:cxnLst>
              <a:rect l="T18" t="T19" r="T20" b="T21"/>
              <a:pathLst>
                <a:path w="1327" h="1028">
                  <a:moveTo>
                    <a:pt x="1327" y="0"/>
                  </a:moveTo>
                  <a:lnTo>
                    <a:pt x="1206" y="109"/>
                  </a:lnTo>
                  <a:lnTo>
                    <a:pt x="889" y="375"/>
                  </a:lnTo>
                  <a:lnTo>
                    <a:pt x="460" y="711"/>
                  </a:lnTo>
                  <a:lnTo>
                    <a:pt x="230" y="878"/>
                  </a:lnTo>
                  <a:lnTo>
                    <a:pt x="0" y="102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3" name="Freeform 1118">
              <a:extLst>
                <a:ext uri="{FF2B5EF4-FFF2-40B4-BE49-F238E27FC236}">
                  <a16:creationId xmlns:a16="http://schemas.microsoft.com/office/drawing/2014/main" id="{AA2E5265-9964-F17E-751D-79A0CC15F448}"/>
                </a:ext>
              </a:extLst>
            </p:cNvPr>
            <p:cNvSpPr>
              <a:spLocks/>
            </p:cNvSpPr>
            <p:nvPr/>
          </p:nvSpPr>
          <p:spPr bwMode="auto">
            <a:xfrm flipH="1">
              <a:off x="475" y="2849"/>
              <a:ext cx="131" cy="1010"/>
            </a:xfrm>
            <a:custGeom>
              <a:avLst/>
              <a:gdLst>
                <a:gd name="T0" fmla="*/ 0 w 394"/>
                <a:gd name="T1" fmla="*/ 1 h 2019"/>
                <a:gd name="T2" fmla="*/ 0 w 394"/>
                <a:gd name="T3" fmla="*/ 1 h 2019"/>
                <a:gd name="T4" fmla="*/ 0 w 394"/>
                <a:gd name="T5" fmla="*/ 1 h 2019"/>
                <a:gd name="T6" fmla="*/ 0 w 394"/>
                <a:gd name="T7" fmla="*/ 0 h 2019"/>
                <a:gd name="T8" fmla="*/ 0 w 394"/>
                <a:gd name="T9" fmla="*/ 1 h 2019"/>
                <a:gd name="T10" fmla="*/ 0 60000 65536"/>
                <a:gd name="T11" fmla="*/ 0 60000 65536"/>
                <a:gd name="T12" fmla="*/ 0 60000 65536"/>
                <a:gd name="T13" fmla="*/ 0 60000 65536"/>
                <a:gd name="T14" fmla="*/ 0 60000 65536"/>
                <a:gd name="T15" fmla="*/ 0 w 394"/>
                <a:gd name="T16" fmla="*/ 0 h 2019"/>
                <a:gd name="T17" fmla="*/ 394 w 394"/>
                <a:gd name="T18" fmla="*/ 2019 h 2019"/>
              </a:gdLst>
              <a:ahLst/>
              <a:cxnLst>
                <a:cxn ang="T10">
                  <a:pos x="T0" y="T1"/>
                </a:cxn>
                <a:cxn ang="T11">
                  <a:pos x="T2" y="T3"/>
                </a:cxn>
                <a:cxn ang="T12">
                  <a:pos x="T4" y="T5"/>
                </a:cxn>
                <a:cxn ang="T13">
                  <a:pos x="T6" y="T7"/>
                </a:cxn>
                <a:cxn ang="T14">
                  <a:pos x="T8" y="T9"/>
                </a:cxn>
              </a:cxnLst>
              <a:rect l="T15" t="T16" r="T17" b="T18"/>
              <a:pathLst>
                <a:path w="394" h="2019">
                  <a:moveTo>
                    <a:pt x="394" y="286"/>
                  </a:moveTo>
                  <a:lnTo>
                    <a:pt x="257" y="194"/>
                  </a:lnTo>
                  <a:lnTo>
                    <a:pt x="128" y="102"/>
                  </a:lnTo>
                  <a:lnTo>
                    <a:pt x="0" y="0"/>
                  </a:lnTo>
                  <a:lnTo>
                    <a:pt x="317" y="201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4" name="Freeform 1119">
              <a:extLst>
                <a:ext uri="{FF2B5EF4-FFF2-40B4-BE49-F238E27FC236}">
                  <a16:creationId xmlns:a16="http://schemas.microsoft.com/office/drawing/2014/main" id="{CFC97560-E990-2084-EBF7-BCA4259709C0}"/>
                </a:ext>
              </a:extLst>
            </p:cNvPr>
            <p:cNvSpPr>
              <a:spLocks/>
            </p:cNvSpPr>
            <p:nvPr/>
          </p:nvSpPr>
          <p:spPr bwMode="auto">
            <a:xfrm flipH="1">
              <a:off x="988" y="1835"/>
              <a:ext cx="64" cy="873"/>
            </a:xfrm>
            <a:custGeom>
              <a:avLst/>
              <a:gdLst>
                <a:gd name="T0" fmla="*/ 0 w 193"/>
                <a:gd name="T1" fmla="*/ 0 h 1747"/>
                <a:gd name="T2" fmla="*/ 0 w 193"/>
                <a:gd name="T3" fmla="*/ 0 h 1747"/>
                <a:gd name="T4" fmla="*/ 0 w 193"/>
                <a:gd name="T5" fmla="*/ 0 h 1747"/>
                <a:gd name="T6" fmla="*/ 0 w 193"/>
                <a:gd name="T7" fmla="*/ 0 h 1747"/>
                <a:gd name="T8" fmla="*/ 0 w 193"/>
                <a:gd name="T9" fmla="*/ 0 h 1747"/>
                <a:gd name="T10" fmla="*/ 0 w 193"/>
                <a:gd name="T11" fmla="*/ 0 h 1747"/>
                <a:gd name="T12" fmla="*/ 0 w 193"/>
                <a:gd name="T13" fmla="*/ 0 h 1747"/>
                <a:gd name="T14" fmla="*/ 0 w 193"/>
                <a:gd name="T15" fmla="*/ 0 h 1747"/>
                <a:gd name="T16" fmla="*/ 0 w 193"/>
                <a:gd name="T17" fmla="*/ 0 h 1747"/>
                <a:gd name="T18" fmla="*/ 0 w 193"/>
                <a:gd name="T19" fmla="*/ 0 h 1747"/>
                <a:gd name="T20" fmla="*/ 0 w 193"/>
                <a:gd name="T21" fmla="*/ 0 h 17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93"/>
                <a:gd name="T34" fmla="*/ 0 h 1747"/>
                <a:gd name="T35" fmla="*/ 193 w 193"/>
                <a:gd name="T36" fmla="*/ 1747 h 17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93" h="1747">
                  <a:moveTo>
                    <a:pt x="0" y="0"/>
                  </a:moveTo>
                  <a:lnTo>
                    <a:pt x="15" y="17"/>
                  </a:lnTo>
                  <a:lnTo>
                    <a:pt x="52" y="76"/>
                  </a:lnTo>
                  <a:lnTo>
                    <a:pt x="99" y="184"/>
                  </a:lnTo>
                  <a:lnTo>
                    <a:pt x="146" y="348"/>
                  </a:lnTo>
                  <a:lnTo>
                    <a:pt x="180" y="578"/>
                  </a:lnTo>
                  <a:lnTo>
                    <a:pt x="193" y="882"/>
                  </a:lnTo>
                  <a:lnTo>
                    <a:pt x="188" y="1063"/>
                  </a:lnTo>
                  <a:lnTo>
                    <a:pt x="170" y="1269"/>
                  </a:lnTo>
                  <a:lnTo>
                    <a:pt x="143" y="1494"/>
                  </a:lnTo>
                  <a:lnTo>
                    <a:pt x="103" y="174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5" name="Freeform 1120">
              <a:extLst>
                <a:ext uri="{FF2B5EF4-FFF2-40B4-BE49-F238E27FC236}">
                  <a16:creationId xmlns:a16="http://schemas.microsoft.com/office/drawing/2014/main" id="{D5A58EDB-AC15-75D4-51A1-8887ED3B0E24}"/>
                </a:ext>
              </a:extLst>
            </p:cNvPr>
            <p:cNvSpPr>
              <a:spLocks/>
            </p:cNvSpPr>
            <p:nvPr/>
          </p:nvSpPr>
          <p:spPr bwMode="auto">
            <a:xfrm flipH="1">
              <a:off x="1003" y="1842"/>
              <a:ext cx="52" cy="863"/>
            </a:xfrm>
            <a:custGeom>
              <a:avLst/>
              <a:gdLst>
                <a:gd name="T0" fmla="*/ 0 w 157"/>
                <a:gd name="T1" fmla="*/ 0 h 1727"/>
                <a:gd name="T2" fmla="*/ 0 w 157"/>
                <a:gd name="T3" fmla="*/ 0 h 1727"/>
                <a:gd name="T4" fmla="*/ 0 w 157"/>
                <a:gd name="T5" fmla="*/ 0 h 1727"/>
                <a:gd name="T6" fmla="*/ 0 w 157"/>
                <a:gd name="T7" fmla="*/ 0 h 1727"/>
                <a:gd name="T8" fmla="*/ 0 w 157"/>
                <a:gd name="T9" fmla="*/ 0 h 1727"/>
                <a:gd name="T10" fmla="*/ 0 w 157"/>
                <a:gd name="T11" fmla="*/ 0 h 1727"/>
                <a:gd name="T12" fmla="*/ 0 w 157"/>
                <a:gd name="T13" fmla="*/ 0 h 1727"/>
                <a:gd name="T14" fmla="*/ 0 w 157"/>
                <a:gd name="T15" fmla="*/ 0 h 1727"/>
                <a:gd name="T16" fmla="*/ 0 w 157"/>
                <a:gd name="T17" fmla="*/ 0 h 1727"/>
                <a:gd name="T18" fmla="*/ 0 w 157"/>
                <a:gd name="T19" fmla="*/ 0 h 17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7"/>
                <a:gd name="T31" fmla="*/ 0 h 1727"/>
                <a:gd name="T32" fmla="*/ 157 w 157"/>
                <a:gd name="T33" fmla="*/ 1727 h 17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7" h="1727">
                  <a:moveTo>
                    <a:pt x="0" y="0"/>
                  </a:moveTo>
                  <a:lnTo>
                    <a:pt x="43" y="69"/>
                  </a:lnTo>
                  <a:lnTo>
                    <a:pt x="80" y="171"/>
                  </a:lnTo>
                  <a:lnTo>
                    <a:pt x="117" y="330"/>
                  </a:lnTo>
                  <a:lnTo>
                    <a:pt x="147" y="555"/>
                  </a:lnTo>
                  <a:lnTo>
                    <a:pt x="157" y="858"/>
                  </a:lnTo>
                  <a:lnTo>
                    <a:pt x="151" y="1039"/>
                  </a:lnTo>
                  <a:lnTo>
                    <a:pt x="138" y="1244"/>
                  </a:lnTo>
                  <a:lnTo>
                    <a:pt x="120" y="1472"/>
                  </a:lnTo>
                  <a:lnTo>
                    <a:pt x="84" y="172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6" name="Freeform 1121">
              <a:extLst>
                <a:ext uri="{FF2B5EF4-FFF2-40B4-BE49-F238E27FC236}">
                  <a16:creationId xmlns:a16="http://schemas.microsoft.com/office/drawing/2014/main" id="{006C7212-C317-4483-C6DA-621537D71C07}"/>
                </a:ext>
              </a:extLst>
            </p:cNvPr>
            <p:cNvSpPr>
              <a:spLocks/>
            </p:cNvSpPr>
            <p:nvPr/>
          </p:nvSpPr>
          <p:spPr bwMode="auto">
            <a:xfrm flipH="1">
              <a:off x="1064" y="2222"/>
              <a:ext cx="548" cy="405"/>
            </a:xfrm>
            <a:custGeom>
              <a:avLst/>
              <a:gdLst>
                <a:gd name="T0" fmla="*/ 0 w 1643"/>
                <a:gd name="T1" fmla="*/ 0 h 810"/>
                <a:gd name="T2" fmla="*/ 0 w 1643"/>
                <a:gd name="T3" fmla="*/ 1 h 810"/>
                <a:gd name="T4" fmla="*/ 0 w 1643"/>
                <a:gd name="T5" fmla="*/ 1 h 810"/>
                <a:gd name="T6" fmla="*/ 0 w 1643"/>
                <a:gd name="T7" fmla="*/ 1 h 810"/>
                <a:gd name="T8" fmla="*/ 0 w 1643"/>
                <a:gd name="T9" fmla="*/ 1 h 810"/>
                <a:gd name="T10" fmla="*/ 0 60000 65536"/>
                <a:gd name="T11" fmla="*/ 0 60000 65536"/>
                <a:gd name="T12" fmla="*/ 0 60000 65536"/>
                <a:gd name="T13" fmla="*/ 0 60000 65536"/>
                <a:gd name="T14" fmla="*/ 0 60000 65536"/>
                <a:gd name="T15" fmla="*/ 0 w 1643"/>
                <a:gd name="T16" fmla="*/ 0 h 810"/>
                <a:gd name="T17" fmla="*/ 1643 w 1643"/>
                <a:gd name="T18" fmla="*/ 810 h 810"/>
              </a:gdLst>
              <a:ahLst/>
              <a:cxnLst>
                <a:cxn ang="T10">
                  <a:pos x="T0" y="T1"/>
                </a:cxn>
                <a:cxn ang="T11">
                  <a:pos x="T2" y="T3"/>
                </a:cxn>
                <a:cxn ang="T12">
                  <a:pos x="T4" y="T5"/>
                </a:cxn>
                <a:cxn ang="T13">
                  <a:pos x="T6" y="T7"/>
                </a:cxn>
                <a:cxn ang="T14">
                  <a:pos x="T8" y="T9"/>
                </a:cxn>
              </a:cxnLst>
              <a:rect l="T15" t="T16" r="T17" b="T18"/>
              <a:pathLst>
                <a:path w="1643" h="810">
                  <a:moveTo>
                    <a:pt x="1643" y="0"/>
                  </a:moveTo>
                  <a:lnTo>
                    <a:pt x="933" y="374"/>
                  </a:lnTo>
                  <a:lnTo>
                    <a:pt x="380" y="648"/>
                  </a:lnTo>
                  <a:lnTo>
                    <a:pt x="156" y="750"/>
                  </a:lnTo>
                  <a:lnTo>
                    <a:pt x="0" y="81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7" name="Freeform 1122">
              <a:extLst>
                <a:ext uri="{FF2B5EF4-FFF2-40B4-BE49-F238E27FC236}">
                  <a16:creationId xmlns:a16="http://schemas.microsoft.com/office/drawing/2014/main" id="{B102C482-89D9-776A-72C2-CE95361D8F3D}"/>
                </a:ext>
              </a:extLst>
            </p:cNvPr>
            <p:cNvSpPr>
              <a:spLocks/>
            </p:cNvSpPr>
            <p:nvPr/>
          </p:nvSpPr>
          <p:spPr bwMode="auto">
            <a:xfrm flipH="1">
              <a:off x="1910" y="3530"/>
              <a:ext cx="141" cy="309"/>
            </a:xfrm>
            <a:custGeom>
              <a:avLst/>
              <a:gdLst>
                <a:gd name="T0" fmla="*/ 0 w 425"/>
                <a:gd name="T1" fmla="*/ 1 h 618"/>
                <a:gd name="T2" fmla="*/ 0 w 425"/>
                <a:gd name="T3" fmla="*/ 1 h 618"/>
                <a:gd name="T4" fmla="*/ 0 w 425"/>
                <a:gd name="T5" fmla="*/ 1 h 618"/>
                <a:gd name="T6" fmla="*/ 0 w 425"/>
                <a:gd name="T7" fmla="*/ 1 h 618"/>
                <a:gd name="T8" fmla="*/ 0 w 425"/>
                <a:gd name="T9" fmla="*/ 1 h 618"/>
                <a:gd name="T10" fmla="*/ 0 w 425"/>
                <a:gd name="T11" fmla="*/ 1 h 618"/>
                <a:gd name="T12" fmla="*/ 0 w 425"/>
                <a:gd name="T13" fmla="*/ 1 h 618"/>
                <a:gd name="T14" fmla="*/ 0 w 425"/>
                <a:gd name="T15" fmla="*/ 1 h 618"/>
                <a:gd name="T16" fmla="*/ 0 w 425"/>
                <a:gd name="T17" fmla="*/ 0 h 6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5"/>
                <a:gd name="T28" fmla="*/ 0 h 618"/>
                <a:gd name="T29" fmla="*/ 425 w 425"/>
                <a:gd name="T30" fmla="*/ 618 h 6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5" h="618">
                  <a:moveTo>
                    <a:pt x="0" y="618"/>
                  </a:moveTo>
                  <a:lnTo>
                    <a:pt x="68" y="567"/>
                  </a:lnTo>
                  <a:lnTo>
                    <a:pt x="220" y="431"/>
                  </a:lnTo>
                  <a:lnTo>
                    <a:pt x="299" y="339"/>
                  </a:lnTo>
                  <a:lnTo>
                    <a:pt x="368" y="233"/>
                  </a:lnTo>
                  <a:lnTo>
                    <a:pt x="395" y="177"/>
                  </a:lnTo>
                  <a:lnTo>
                    <a:pt x="412" y="118"/>
                  </a:lnTo>
                  <a:lnTo>
                    <a:pt x="422" y="59"/>
                  </a:lnTo>
                  <a:lnTo>
                    <a:pt x="42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8" name="Freeform 1123">
              <a:extLst>
                <a:ext uri="{FF2B5EF4-FFF2-40B4-BE49-F238E27FC236}">
                  <a16:creationId xmlns:a16="http://schemas.microsoft.com/office/drawing/2014/main" id="{A074B954-8286-65DF-9468-7AA4208C3203}"/>
                </a:ext>
              </a:extLst>
            </p:cNvPr>
            <p:cNvSpPr>
              <a:spLocks/>
            </p:cNvSpPr>
            <p:nvPr/>
          </p:nvSpPr>
          <p:spPr bwMode="auto">
            <a:xfrm flipH="1">
              <a:off x="1931" y="3535"/>
              <a:ext cx="125" cy="301"/>
            </a:xfrm>
            <a:custGeom>
              <a:avLst/>
              <a:gdLst>
                <a:gd name="T0" fmla="*/ 0 w 374"/>
                <a:gd name="T1" fmla="*/ 0 h 604"/>
                <a:gd name="T2" fmla="*/ 0 w 374"/>
                <a:gd name="T3" fmla="*/ 0 h 604"/>
                <a:gd name="T4" fmla="*/ 0 w 374"/>
                <a:gd name="T5" fmla="*/ 0 h 604"/>
                <a:gd name="T6" fmla="*/ 0 w 374"/>
                <a:gd name="T7" fmla="*/ 0 h 604"/>
                <a:gd name="T8" fmla="*/ 0 w 374"/>
                <a:gd name="T9" fmla="*/ 0 h 604"/>
                <a:gd name="T10" fmla="*/ 0 w 374"/>
                <a:gd name="T11" fmla="*/ 0 h 604"/>
                <a:gd name="T12" fmla="*/ 0 w 374"/>
                <a:gd name="T13" fmla="*/ 0 h 604"/>
                <a:gd name="T14" fmla="*/ 0 w 374"/>
                <a:gd name="T15" fmla="*/ 0 h 604"/>
                <a:gd name="T16" fmla="*/ 0 60000 65536"/>
                <a:gd name="T17" fmla="*/ 0 60000 65536"/>
                <a:gd name="T18" fmla="*/ 0 60000 65536"/>
                <a:gd name="T19" fmla="*/ 0 60000 65536"/>
                <a:gd name="T20" fmla="*/ 0 60000 65536"/>
                <a:gd name="T21" fmla="*/ 0 60000 65536"/>
                <a:gd name="T22" fmla="*/ 0 60000 65536"/>
                <a:gd name="T23" fmla="*/ 0 60000 65536"/>
                <a:gd name="T24" fmla="*/ 0 w 374"/>
                <a:gd name="T25" fmla="*/ 0 h 604"/>
                <a:gd name="T26" fmla="*/ 374 w 374"/>
                <a:gd name="T27" fmla="*/ 604 h 6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4" h="604">
                  <a:moveTo>
                    <a:pt x="368" y="0"/>
                  </a:moveTo>
                  <a:lnTo>
                    <a:pt x="374" y="84"/>
                  </a:lnTo>
                  <a:lnTo>
                    <a:pt x="361" y="141"/>
                  </a:lnTo>
                  <a:lnTo>
                    <a:pt x="334" y="214"/>
                  </a:lnTo>
                  <a:lnTo>
                    <a:pt x="290" y="294"/>
                  </a:lnTo>
                  <a:lnTo>
                    <a:pt x="220" y="387"/>
                  </a:lnTo>
                  <a:lnTo>
                    <a:pt x="127" y="489"/>
                  </a:lnTo>
                  <a:lnTo>
                    <a:pt x="0" y="60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09" name="Freeform 1124">
              <a:extLst>
                <a:ext uri="{FF2B5EF4-FFF2-40B4-BE49-F238E27FC236}">
                  <a16:creationId xmlns:a16="http://schemas.microsoft.com/office/drawing/2014/main" id="{8F129337-7629-ABA8-8600-0D1BBFDC51BE}"/>
                </a:ext>
              </a:extLst>
            </p:cNvPr>
            <p:cNvSpPr>
              <a:spLocks/>
            </p:cNvSpPr>
            <p:nvPr/>
          </p:nvSpPr>
          <p:spPr bwMode="auto">
            <a:xfrm flipH="1">
              <a:off x="1855" y="3480"/>
              <a:ext cx="366" cy="298"/>
            </a:xfrm>
            <a:custGeom>
              <a:avLst/>
              <a:gdLst>
                <a:gd name="T0" fmla="*/ 0 w 1098"/>
                <a:gd name="T1" fmla="*/ 1 h 595"/>
                <a:gd name="T2" fmla="*/ 0 w 1098"/>
                <a:gd name="T3" fmla="*/ 1 h 595"/>
                <a:gd name="T4" fmla="*/ 0 w 1098"/>
                <a:gd name="T5" fmla="*/ 0 h 595"/>
                <a:gd name="T6" fmla="*/ 0 w 1098"/>
                <a:gd name="T7" fmla="*/ 1 h 595"/>
                <a:gd name="T8" fmla="*/ 0 60000 65536"/>
                <a:gd name="T9" fmla="*/ 0 60000 65536"/>
                <a:gd name="T10" fmla="*/ 0 60000 65536"/>
                <a:gd name="T11" fmla="*/ 0 60000 65536"/>
                <a:gd name="T12" fmla="*/ 0 w 1098"/>
                <a:gd name="T13" fmla="*/ 0 h 595"/>
                <a:gd name="T14" fmla="*/ 1098 w 1098"/>
                <a:gd name="T15" fmla="*/ 595 h 595"/>
              </a:gdLst>
              <a:ahLst/>
              <a:cxnLst>
                <a:cxn ang="T8">
                  <a:pos x="T0" y="T1"/>
                </a:cxn>
                <a:cxn ang="T9">
                  <a:pos x="T2" y="T3"/>
                </a:cxn>
                <a:cxn ang="T10">
                  <a:pos x="T4" y="T5"/>
                </a:cxn>
                <a:cxn ang="T11">
                  <a:pos x="T6" y="T7"/>
                </a:cxn>
              </a:cxnLst>
              <a:rect l="T12" t="T13" r="T14" b="T15"/>
              <a:pathLst>
                <a:path w="1098" h="595">
                  <a:moveTo>
                    <a:pt x="41" y="542"/>
                  </a:moveTo>
                  <a:lnTo>
                    <a:pt x="935" y="45"/>
                  </a:lnTo>
                  <a:lnTo>
                    <a:pt x="1098" y="0"/>
                  </a:lnTo>
                  <a:lnTo>
                    <a:pt x="0" y="59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10" name="Freeform 1125">
              <a:extLst>
                <a:ext uri="{FF2B5EF4-FFF2-40B4-BE49-F238E27FC236}">
                  <a16:creationId xmlns:a16="http://schemas.microsoft.com/office/drawing/2014/main" id="{5CC5BC25-A83B-9986-A626-8EC0F0E6F0FE}"/>
                </a:ext>
              </a:extLst>
            </p:cNvPr>
            <p:cNvSpPr>
              <a:spLocks/>
            </p:cNvSpPr>
            <p:nvPr/>
          </p:nvSpPr>
          <p:spPr bwMode="auto">
            <a:xfrm flipH="1">
              <a:off x="1086" y="3250"/>
              <a:ext cx="140" cy="675"/>
            </a:xfrm>
            <a:custGeom>
              <a:avLst/>
              <a:gdLst>
                <a:gd name="T0" fmla="*/ 0 w 421"/>
                <a:gd name="T1" fmla="*/ 1 h 1349"/>
                <a:gd name="T2" fmla="*/ 0 w 421"/>
                <a:gd name="T3" fmla="*/ 1 h 1349"/>
                <a:gd name="T4" fmla="*/ 0 w 421"/>
                <a:gd name="T5" fmla="*/ 0 h 1349"/>
                <a:gd name="T6" fmla="*/ 0 w 421"/>
                <a:gd name="T7" fmla="*/ 1 h 1349"/>
                <a:gd name="T8" fmla="*/ 0 60000 65536"/>
                <a:gd name="T9" fmla="*/ 0 60000 65536"/>
                <a:gd name="T10" fmla="*/ 0 60000 65536"/>
                <a:gd name="T11" fmla="*/ 0 60000 65536"/>
                <a:gd name="T12" fmla="*/ 0 w 421"/>
                <a:gd name="T13" fmla="*/ 0 h 1349"/>
                <a:gd name="T14" fmla="*/ 421 w 421"/>
                <a:gd name="T15" fmla="*/ 1349 h 1349"/>
              </a:gdLst>
              <a:ahLst/>
              <a:cxnLst>
                <a:cxn ang="T8">
                  <a:pos x="T0" y="T1"/>
                </a:cxn>
                <a:cxn ang="T9">
                  <a:pos x="T2" y="T3"/>
                </a:cxn>
                <a:cxn ang="T10">
                  <a:pos x="T4" y="T5"/>
                </a:cxn>
                <a:cxn ang="T11">
                  <a:pos x="T6" y="T7"/>
                </a:cxn>
              </a:cxnLst>
              <a:rect l="T12" t="T13" r="T14" b="T15"/>
              <a:pathLst>
                <a:path w="421" h="1349">
                  <a:moveTo>
                    <a:pt x="291" y="1343"/>
                  </a:moveTo>
                  <a:lnTo>
                    <a:pt x="421" y="293"/>
                  </a:lnTo>
                  <a:lnTo>
                    <a:pt x="418" y="0"/>
                  </a:lnTo>
                  <a:lnTo>
                    <a:pt x="0" y="134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11" name="Line 1126">
              <a:extLst>
                <a:ext uri="{FF2B5EF4-FFF2-40B4-BE49-F238E27FC236}">
                  <a16:creationId xmlns:a16="http://schemas.microsoft.com/office/drawing/2014/main" id="{6A27AEC9-6B6A-DCBD-B102-F5D34249EDAC}"/>
                </a:ext>
              </a:extLst>
            </p:cNvPr>
            <p:cNvSpPr>
              <a:spLocks noChangeShapeType="1"/>
            </p:cNvSpPr>
            <p:nvPr/>
          </p:nvSpPr>
          <p:spPr bwMode="auto">
            <a:xfrm flipH="1" flipV="1">
              <a:off x="1086" y="3343"/>
              <a:ext cx="74" cy="58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12" name="Line 1127">
              <a:extLst>
                <a:ext uri="{FF2B5EF4-FFF2-40B4-BE49-F238E27FC236}">
                  <a16:creationId xmlns:a16="http://schemas.microsoft.com/office/drawing/2014/main" id="{39D7EF58-110E-B612-9414-F14C2A36A525}"/>
                </a:ext>
              </a:extLst>
            </p:cNvPr>
            <p:cNvSpPr>
              <a:spLocks noChangeShapeType="1"/>
            </p:cNvSpPr>
            <p:nvPr/>
          </p:nvSpPr>
          <p:spPr bwMode="auto">
            <a:xfrm>
              <a:off x="1087" y="3305"/>
              <a:ext cx="110" cy="61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13" name="Freeform 1128">
              <a:extLst>
                <a:ext uri="{FF2B5EF4-FFF2-40B4-BE49-F238E27FC236}">
                  <a16:creationId xmlns:a16="http://schemas.microsoft.com/office/drawing/2014/main" id="{23C87E5E-E4E2-D54D-FE00-F3313327CE4C}"/>
                </a:ext>
              </a:extLst>
            </p:cNvPr>
            <p:cNvSpPr>
              <a:spLocks/>
            </p:cNvSpPr>
            <p:nvPr/>
          </p:nvSpPr>
          <p:spPr bwMode="auto">
            <a:xfrm flipH="1">
              <a:off x="1091" y="3455"/>
              <a:ext cx="37" cy="6"/>
            </a:xfrm>
            <a:custGeom>
              <a:avLst/>
              <a:gdLst>
                <a:gd name="T0" fmla="*/ 0 w 111"/>
                <a:gd name="T1" fmla="*/ 1 h 11"/>
                <a:gd name="T2" fmla="*/ 0 w 111"/>
                <a:gd name="T3" fmla="*/ 1 h 11"/>
                <a:gd name="T4" fmla="*/ 0 w 111"/>
                <a:gd name="T5" fmla="*/ 1 h 11"/>
                <a:gd name="T6" fmla="*/ 0 w 111"/>
                <a:gd name="T7" fmla="*/ 1 h 11"/>
                <a:gd name="T8" fmla="*/ 0 w 111"/>
                <a:gd name="T9" fmla="*/ 0 h 11"/>
                <a:gd name="T10" fmla="*/ 0 w 111"/>
                <a:gd name="T11" fmla="*/ 1 h 11"/>
                <a:gd name="T12" fmla="*/ 0 w 111"/>
                <a:gd name="T13" fmla="*/ 0 h 11"/>
                <a:gd name="T14" fmla="*/ 0 60000 65536"/>
                <a:gd name="T15" fmla="*/ 0 60000 65536"/>
                <a:gd name="T16" fmla="*/ 0 60000 65536"/>
                <a:gd name="T17" fmla="*/ 0 60000 65536"/>
                <a:gd name="T18" fmla="*/ 0 60000 65536"/>
                <a:gd name="T19" fmla="*/ 0 60000 65536"/>
                <a:gd name="T20" fmla="*/ 0 60000 65536"/>
                <a:gd name="T21" fmla="*/ 0 w 111"/>
                <a:gd name="T22" fmla="*/ 0 h 11"/>
                <a:gd name="T23" fmla="*/ 111 w 111"/>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11">
                  <a:moveTo>
                    <a:pt x="111" y="6"/>
                  </a:moveTo>
                  <a:lnTo>
                    <a:pt x="104" y="11"/>
                  </a:lnTo>
                  <a:lnTo>
                    <a:pt x="87" y="3"/>
                  </a:lnTo>
                  <a:lnTo>
                    <a:pt x="71" y="9"/>
                  </a:lnTo>
                  <a:lnTo>
                    <a:pt x="43" y="0"/>
                  </a:lnTo>
                  <a:lnTo>
                    <a:pt x="24"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14" name="Freeform 1129">
              <a:extLst>
                <a:ext uri="{FF2B5EF4-FFF2-40B4-BE49-F238E27FC236}">
                  <a16:creationId xmlns:a16="http://schemas.microsoft.com/office/drawing/2014/main" id="{672DF8E1-8188-AE34-5E8B-7BCBB814077C}"/>
                </a:ext>
              </a:extLst>
            </p:cNvPr>
            <p:cNvSpPr>
              <a:spLocks/>
            </p:cNvSpPr>
            <p:nvPr/>
          </p:nvSpPr>
          <p:spPr bwMode="auto">
            <a:xfrm flipH="1">
              <a:off x="1089" y="3438"/>
              <a:ext cx="36" cy="5"/>
            </a:xfrm>
            <a:custGeom>
              <a:avLst/>
              <a:gdLst>
                <a:gd name="T0" fmla="*/ 0 w 108"/>
                <a:gd name="T1" fmla="*/ 0 h 9"/>
                <a:gd name="T2" fmla="*/ 0 w 108"/>
                <a:gd name="T3" fmla="*/ 1 h 9"/>
                <a:gd name="T4" fmla="*/ 0 w 108"/>
                <a:gd name="T5" fmla="*/ 0 h 9"/>
                <a:gd name="T6" fmla="*/ 0 w 108"/>
                <a:gd name="T7" fmla="*/ 1 h 9"/>
                <a:gd name="T8" fmla="*/ 0 w 108"/>
                <a:gd name="T9" fmla="*/ 1 h 9"/>
                <a:gd name="T10" fmla="*/ 0 w 108"/>
                <a:gd name="T11" fmla="*/ 1 h 9"/>
                <a:gd name="T12" fmla="*/ 0 w 108"/>
                <a:gd name="T13" fmla="*/ 1 h 9"/>
                <a:gd name="T14" fmla="*/ 0 60000 65536"/>
                <a:gd name="T15" fmla="*/ 0 60000 65536"/>
                <a:gd name="T16" fmla="*/ 0 60000 65536"/>
                <a:gd name="T17" fmla="*/ 0 60000 65536"/>
                <a:gd name="T18" fmla="*/ 0 60000 65536"/>
                <a:gd name="T19" fmla="*/ 0 60000 65536"/>
                <a:gd name="T20" fmla="*/ 0 60000 65536"/>
                <a:gd name="T21" fmla="*/ 0 w 108"/>
                <a:gd name="T22" fmla="*/ 0 h 9"/>
                <a:gd name="T23" fmla="*/ 108 w 108"/>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8" h="9">
                  <a:moveTo>
                    <a:pt x="0" y="0"/>
                  </a:moveTo>
                  <a:lnTo>
                    <a:pt x="24" y="6"/>
                  </a:lnTo>
                  <a:lnTo>
                    <a:pt x="43" y="0"/>
                  </a:lnTo>
                  <a:lnTo>
                    <a:pt x="71" y="8"/>
                  </a:lnTo>
                  <a:lnTo>
                    <a:pt x="84" y="2"/>
                  </a:lnTo>
                  <a:lnTo>
                    <a:pt x="101" y="9"/>
                  </a:lnTo>
                  <a:lnTo>
                    <a:pt x="108"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15" name="Freeform 1130">
              <a:extLst>
                <a:ext uri="{FF2B5EF4-FFF2-40B4-BE49-F238E27FC236}">
                  <a16:creationId xmlns:a16="http://schemas.microsoft.com/office/drawing/2014/main" id="{69DE7FA4-693A-2777-289C-5E23804DF234}"/>
                </a:ext>
              </a:extLst>
            </p:cNvPr>
            <p:cNvSpPr>
              <a:spLocks/>
            </p:cNvSpPr>
            <p:nvPr/>
          </p:nvSpPr>
          <p:spPr bwMode="auto">
            <a:xfrm flipH="1">
              <a:off x="1086" y="3420"/>
              <a:ext cx="36" cy="6"/>
            </a:xfrm>
            <a:custGeom>
              <a:avLst/>
              <a:gdLst>
                <a:gd name="T0" fmla="*/ 0 w 108"/>
                <a:gd name="T1" fmla="*/ 0 h 12"/>
                <a:gd name="T2" fmla="*/ 0 w 108"/>
                <a:gd name="T3" fmla="*/ 1 h 12"/>
                <a:gd name="T4" fmla="*/ 0 w 108"/>
                <a:gd name="T5" fmla="*/ 1 h 12"/>
                <a:gd name="T6" fmla="*/ 0 w 108"/>
                <a:gd name="T7" fmla="*/ 1 h 12"/>
                <a:gd name="T8" fmla="*/ 0 w 108"/>
                <a:gd name="T9" fmla="*/ 1 h 12"/>
                <a:gd name="T10" fmla="*/ 0 w 108"/>
                <a:gd name="T11" fmla="*/ 1 h 12"/>
                <a:gd name="T12" fmla="*/ 0 w 108"/>
                <a:gd name="T13" fmla="*/ 1 h 12"/>
                <a:gd name="T14" fmla="*/ 0 w 108"/>
                <a:gd name="T15" fmla="*/ 1 h 12"/>
                <a:gd name="T16" fmla="*/ 0 60000 65536"/>
                <a:gd name="T17" fmla="*/ 0 60000 65536"/>
                <a:gd name="T18" fmla="*/ 0 60000 65536"/>
                <a:gd name="T19" fmla="*/ 0 60000 65536"/>
                <a:gd name="T20" fmla="*/ 0 60000 65536"/>
                <a:gd name="T21" fmla="*/ 0 60000 65536"/>
                <a:gd name="T22" fmla="*/ 0 60000 65536"/>
                <a:gd name="T23" fmla="*/ 0 60000 65536"/>
                <a:gd name="T24" fmla="*/ 0 w 108"/>
                <a:gd name="T25" fmla="*/ 0 h 12"/>
                <a:gd name="T26" fmla="*/ 108 w 108"/>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8" h="12">
                  <a:moveTo>
                    <a:pt x="0" y="0"/>
                  </a:moveTo>
                  <a:lnTo>
                    <a:pt x="13" y="9"/>
                  </a:lnTo>
                  <a:lnTo>
                    <a:pt x="27" y="9"/>
                  </a:lnTo>
                  <a:lnTo>
                    <a:pt x="41" y="1"/>
                  </a:lnTo>
                  <a:lnTo>
                    <a:pt x="70" y="10"/>
                  </a:lnTo>
                  <a:lnTo>
                    <a:pt x="81" y="4"/>
                  </a:lnTo>
                  <a:lnTo>
                    <a:pt x="101" y="12"/>
                  </a:lnTo>
                  <a:lnTo>
                    <a:pt x="108" y="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16" name="Freeform 1131">
              <a:extLst>
                <a:ext uri="{FF2B5EF4-FFF2-40B4-BE49-F238E27FC236}">
                  <a16:creationId xmlns:a16="http://schemas.microsoft.com/office/drawing/2014/main" id="{0325C47C-8127-917F-4154-2B8967291093}"/>
                </a:ext>
              </a:extLst>
            </p:cNvPr>
            <p:cNvSpPr>
              <a:spLocks/>
            </p:cNvSpPr>
            <p:nvPr/>
          </p:nvSpPr>
          <p:spPr bwMode="auto">
            <a:xfrm flipH="1">
              <a:off x="1083" y="3402"/>
              <a:ext cx="35" cy="5"/>
            </a:xfrm>
            <a:custGeom>
              <a:avLst/>
              <a:gdLst>
                <a:gd name="T0" fmla="*/ 0 w 106"/>
                <a:gd name="T1" fmla="*/ 0 h 10"/>
                <a:gd name="T2" fmla="*/ 0 w 106"/>
                <a:gd name="T3" fmla="*/ 1 h 10"/>
                <a:gd name="T4" fmla="*/ 0 w 106"/>
                <a:gd name="T5" fmla="*/ 0 h 10"/>
                <a:gd name="T6" fmla="*/ 0 w 106"/>
                <a:gd name="T7" fmla="*/ 1 h 10"/>
                <a:gd name="T8" fmla="*/ 0 w 106"/>
                <a:gd name="T9" fmla="*/ 1 h 10"/>
                <a:gd name="T10" fmla="*/ 0 w 106"/>
                <a:gd name="T11" fmla="*/ 1 h 10"/>
                <a:gd name="T12" fmla="*/ 0 w 106"/>
                <a:gd name="T13" fmla="*/ 1 h 10"/>
                <a:gd name="T14" fmla="*/ 0 60000 65536"/>
                <a:gd name="T15" fmla="*/ 0 60000 65536"/>
                <a:gd name="T16" fmla="*/ 0 60000 65536"/>
                <a:gd name="T17" fmla="*/ 0 60000 65536"/>
                <a:gd name="T18" fmla="*/ 0 60000 65536"/>
                <a:gd name="T19" fmla="*/ 0 60000 65536"/>
                <a:gd name="T20" fmla="*/ 0 60000 65536"/>
                <a:gd name="T21" fmla="*/ 0 w 106"/>
                <a:gd name="T22" fmla="*/ 0 h 10"/>
                <a:gd name="T23" fmla="*/ 106 w 106"/>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10">
                  <a:moveTo>
                    <a:pt x="0" y="0"/>
                  </a:moveTo>
                  <a:lnTo>
                    <a:pt x="27" y="6"/>
                  </a:lnTo>
                  <a:lnTo>
                    <a:pt x="41" y="0"/>
                  </a:lnTo>
                  <a:lnTo>
                    <a:pt x="68" y="8"/>
                  </a:lnTo>
                  <a:lnTo>
                    <a:pt x="78" y="2"/>
                  </a:lnTo>
                  <a:lnTo>
                    <a:pt x="98" y="10"/>
                  </a:lnTo>
                  <a:lnTo>
                    <a:pt x="106"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17" name="Freeform 1132">
              <a:extLst>
                <a:ext uri="{FF2B5EF4-FFF2-40B4-BE49-F238E27FC236}">
                  <a16:creationId xmlns:a16="http://schemas.microsoft.com/office/drawing/2014/main" id="{554F84E8-31CC-2B3A-1D30-C25BC8EC00F6}"/>
                </a:ext>
              </a:extLst>
            </p:cNvPr>
            <p:cNvSpPr>
              <a:spLocks/>
            </p:cNvSpPr>
            <p:nvPr/>
          </p:nvSpPr>
          <p:spPr bwMode="auto">
            <a:xfrm flipH="1">
              <a:off x="1080" y="3385"/>
              <a:ext cx="35" cy="4"/>
            </a:xfrm>
            <a:custGeom>
              <a:avLst/>
              <a:gdLst>
                <a:gd name="T0" fmla="*/ 0 w 106"/>
                <a:gd name="T1" fmla="*/ 0 h 10"/>
                <a:gd name="T2" fmla="*/ 0 w 106"/>
                <a:gd name="T3" fmla="*/ 0 h 10"/>
                <a:gd name="T4" fmla="*/ 0 w 106"/>
                <a:gd name="T5" fmla="*/ 0 h 10"/>
                <a:gd name="T6" fmla="*/ 0 w 106"/>
                <a:gd name="T7" fmla="*/ 0 h 10"/>
                <a:gd name="T8" fmla="*/ 0 w 106"/>
                <a:gd name="T9" fmla="*/ 0 h 10"/>
                <a:gd name="T10" fmla="*/ 0 w 106"/>
                <a:gd name="T11" fmla="*/ 0 h 10"/>
                <a:gd name="T12" fmla="*/ 0 w 106"/>
                <a:gd name="T13" fmla="*/ 0 h 10"/>
                <a:gd name="T14" fmla="*/ 0 60000 65536"/>
                <a:gd name="T15" fmla="*/ 0 60000 65536"/>
                <a:gd name="T16" fmla="*/ 0 60000 65536"/>
                <a:gd name="T17" fmla="*/ 0 60000 65536"/>
                <a:gd name="T18" fmla="*/ 0 60000 65536"/>
                <a:gd name="T19" fmla="*/ 0 60000 65536"/>
                <a:gd name="T20" fmla="*/ 0 60000 65536"/>
                <a:gd name="T21" fmla="*/ 0 w 106"/>
                <a:gd name="T22" fmla="*/ 0 h 10"/>
                <a:gd name="T23" fmla="*/ 106 w 106"/>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10">
                  <a:moveTo>
                    <a:pt x="0" y="0"/>
                  </a:moveTo>
                  <a:lnTo>
                    <a:pt x="27" y="6"/>
                  </a:lnTo>
                  <a:lnTo>
                    <a:pt x="41" y="0"/>
                  </a:lnTo>
                  <a:lnTo>
                    <a:pt x="67" y="9"/>
                  </a:lnTo>
                  <a:lnTo>
                    <a:pt x="77" y="1"/>
                  </a:lnTo>
                  <a:lnTo>
                    <a:pt x="98" y="10"/>
                  </a:lnTo>
                  <a:lnTo>
                    <a:pt x="106"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18" name="Freeform 1133">
              <a:extLst>
                <a:ext uri="{FF2B5EF4-FFF2-40B4-BE49-F238E27FC236}">
                  <a16:creationId xmlns:a16="http://schemas.microsoft.com/office/drawing/2014/main" id="{988BFD6E-0290-90AC-87B9-F6F55EF4904C}"/>
                </a:ext>
              </a:extLst>
            </p:cNvPr>
            <p:cNvSpPr>
              <a:spLocks/>
            </p:cNvSpPr>
            <p:nvPr/>
          </p:nvSpPr>
          <p:spPr bwMode="auto">
            <a:xfrm flipH="1">
              <a:off x="1077" y="3366"/>
              <a:ext cx="34" cy="5"/>
            </a:xfrm>
            <a:custGeom>
              <a:avLst/>
              <a:gdLst>
                <a:gd name="T0" fmla="*/ 0 w 101"/>
                <a:gd name="T1" fmla="*/ 0 h 9"/>
                <a:gd name="T2" fmla="*/ 0 w 101"/>
                <a:gd name="T3" fmla="*/ 1 h 9"/>
                <a:gd name="T4" fmla="*/ 0 w 101"/>
                <a:gd name="T5" fmla="*/ 1 h 9"/>
                <a:gd name="T6" fmla="*/ 0 w 101"/>
                <a:gd name="T7" fmla="*/ 1 h 9"/>
                <a:gd name="T8" fmla="*/ 0 w 101"/>
                <a:gd name="T9" fmla="*/ 1 h 9"/>
                <a:gd name="T10" fmla="*/ 0 w 101"/>
                <a:gd name="T11" fmla="*/ 1 h 9"/>
                <a:gd name="T12" fmla="*/ 0 w 101"/>
                <a:gd name="T13" fmla="*/ 1 h 9"/>
                <a:gd name="T14" fmla="*/ 0 60000 65536"/>
                <a:gd name="T15" fmla="*/ 0 60000 65536"/>
                <a:gd name="T16" fmla="*/ 0 60000 65536"/>
                <a:gd name="T17" fmla="*/ 0 60000 65536"/>
                <a:gd name="T18" fmla="*/ 0 60000 65536"/>
                <a:gd name="T19" fmla="*/ 0 60000 65536"/>
                <a:gd name="T20" fmla="*/ 0 60000 65536"/>
                <a:gd name="T21" fmla="*/ 0 w 101"/>
                <a:gd name="T22" fmla="*/ 0 h 9"/>
                <a:gd name="T23" fmla="*/ 101 w 101"/>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1" h="9">
                  <a:moveTo>
                    <a:pt x="0" y="0"/>
                  </a:moveTo>
                  <a:lnTo>
                    <a:pt x="21" y="7"/>
                  </a:lnTo>
                  <a:lnTo>
                    <a:pt x="37" y="1"/>
                  </a:lnTo>
                  <a:lnTo>
                    <a:pt x="64" y="9"/>
                  </a:lnTo>
                  <a:lnTo>
                    <a:pt x="74" y="3"/>
                  </a:lnTo>
                  <a:lnTo>
                    <a:pt x="93" y="9"/>
                  </a:lnTo>
                  <a:lnTo>
                    <a:pt x="101" y="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19" name="Freeform 1134">
              <a:extLst>
                <a:ext uri="{FF2B5EF4-FFF2-40B4-BE49-F238E27FC236}">
                  <a16:creationId xmlns:a16="http://schemas.microsoft.com/office/drawing/2014/main" id="{16CF591B-D824-554F-E21C-526509B21EAF}"/>
                </a:ext>
              </a:extLst>
            </p:cNvPr>
            <p:cNvSpPr>
              <a:spLocks/>
            </p:cNvSpPr>
            <p:nvPr/>
          </p:nvSpPr>
          <p:spPr bwMode="auto">
            <a:xfrm flipH="1">
              <a:off x="1074" y="3348"/>
              <a:ext cx="34" cy="6"/>
            </a:xfrm>
            <a:custGeom>
              <a:avLst/>
              <a:gdLst>
                <a:gd name="T0" fmla="*/ 0 w 103"/>
                <a:gd name="T1" fmla="*/ 0 h 11"/>
                <a:gd name="T2" fmla="*/ 0 w 103"/>
                <a:gd name="T3" fmla="*/ 1 h 11"/>
                <a:gd name="T4" fmla="*/ 0 w 103"/>
                <a:gd name="T5" fmla="*/ 0 h 11"/>
                <a:gd name="T6" fmla="*/ 0 w 103"/>
                <a:gd name="T7" fmla="*/ 1 h 11"/>
                <a:gd name="T8" fmla="*/ 0 w 103"/>
                <a:gd name="T9" fmla="*/ 1 h 11"/>
                <a:gd name="T10" fmla="*/ 0 w 103"/>
                <a:gd name="T11" fmla="*/ 1 h 11"/>
                <a:gd name="T12" fmla="*/ 0 w 103"/>
                <a:gd name="T13" fmla="*/ 1 h 11"/>
                <a:gd name="T14" fmla="*/ 0 60000 65536"/>
                <a:gd name="T15" fmla="*/ 0 60000 65536"/>
                <a:gd name="T16" fmla="*/ 0 60000 65536"/>
                <a:gd name="T17" fmla="*/ 0 60000 65536"/>
                <a:gd name="T18" fmla="*/ 0 60000 65536"/>
                <a:gd name="T19" fmla="*/ 0 60000 65536"/>
                <a:gd name="T20" fmla="*/ 0 60000 65536"/>
                <a:gd name="T21" fmla="*/ 0 w 103"/>
                <a:gd name="T22" fmla="*/ 0 h 11"/>
                <a:gd name="T23" fmla="*/ 103 w 103"/>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11">
                  <a:moveTo>
                    <a:pt x="0" y="0"/>
                  </a:moveTo>
                  <a:lnTo>
                    <a:pt x="23" y="6"/>
                  </a:lnTo>
                  <a:lnTo>
                    <a:pt x="37" y="0"/>
                  </a:lnTo>
                  <a:lnTo>
                    <a:pt x="63" y="8"/>
                  </a:lnTo>
                  <a:lnTo>
                    <a:pt x="73" y="5"/>
                  </a:lnTo>
                  <a:lnTo>
                    <a:pt x="93" y="11"/>
                  </a:lnTo>
                  <a:lnTo>
                    <a:pt x="103"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0" name="Freeform 1135">
              <a:extLst>
                <a:ext uri="{FF2B5EF4-FFF2-40B4-BE49-F238E27FC236}">
                  <a16:creationId xmlns:a16="http://schemas.microsoft.com/office/drawing/2014/main" id="{3D070C58-3E8E-08DC-3148-98EC377265D9}"/>
                </a:ext>
              </a:extLst>
            </p:cNvPr>
            <p:cNvSpPr>
              <a:spLocks/>
            </p:cNvSpPr>
            <p:nvPr/>
          </p:nvSpPr>
          <p:spPr bwMode="auto">
            <a:xfrm flipH="1">
              <a:off x="1071" y="3330"/>
              <a:ext cx="34" cy="6"/>
            </a:xfrm>
            <a:custGeom>
              <a:avLst/>
              <a:gdLst>
                <a:gd name="T0" fmla="*/ 0 w 100"/>
                <a:gd name="T1" fmla="*/ 1 h 12"/>
                <a:gd name="T2" fmla="*/ 0 w 100"/>
                <a:gd name="T3" fmla="*/ 1 h 12"/>
                <a:gd name="T4" fmla="*/ 0 w 100"/>
                <a:gd name="T5" fmla="*/ 1 h 12"/>
                <a:gd name="T6" fmla="*/ 0 w 100"/>
                <a:gd name="T7" fmla="*/ 1 h 12"/>
                <a:gd name="T8" fmla="*/ 0 w 100"/>
                <a:gd name="T9" fmla="*/ 1 h 12"/>
                <a:gd name="T10" fmla="*/ 0 w 100"/>
                <a:gd name="T11" fmla="*/ 1 h 12"/>
                <a:gd name="T12" fmla="*/ 0 w 100"/>
                <a:gd name="T13" fmla="*/ 0 h 12"/>
                <a:gd name="T14" fmla="*/ 0 60000 65536"/>
                <a:gd name="T15" fmla="*/ 0 60000 65536"/>
                <a:gd name="T16" fmla="*/ 0 60000 65536"/>
                <a:gd name="T17" fmla="*/ 0 60000 65536"/>
                <a:gd name="T18" fmla="*/ 0 60000 65536"/>
                <a:gd name="T19" fmla="*/ 0 60000 65536"/>
                <a:gd name="T20" fmla="*/ 0 60000 65536"/>
                <a:gd name="T21" fmla="*/ 0 w 100"/>
                <a:gd name="T22" fmla="*/ 0 h 12"/>
                <a:gd name="T23" fmla="*/ 100 w 10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12">
                  <a:moveTo>
                    <a:pt x="100" y="9"/>
                  </a:moveTo>
                  <a:lnTo>
                    <a:pt x="90" y="12"/>
                  </a:lnTo>
                  <a:lnTo>
                    <a:pt x="70" y="4"/>
                  </a:lnTo>
                  <a:lnTo>
                    <a:pt x="63" y="11"/>
                  </a:lnTo>
                  <a:lnTo>
                    <a:pt x="37" y="3"/>
                  </a:lnTo>
                  <a:lnTo>
                    <a:pt x="26" y="9"/>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1" name="Freeform 1136">
              <a:extLst>
                <a:ext uri="{FF2B5EF4-FFF2-40B4-BE49-F238E27FC236}">
                  <a16:creationId xmlns:a16="http://schemas.microsoft.com/office/drawing/2014/main" id="{3C720BD1-38D9-F8F3-5379-C57697106184}"/>
                </a:ext>
              </a:extLst>
            </p:cNvPr>
            <p:cNvSpPr>
              <a:spLocks/>
            </p:cNvSpPr>
            <p:nvPr/>
          </p:nvSpPr>
          <p:spPr bwMode="auto">
            <a:xfrm flipH="1">
              <a:off x="1127" y="3887"/>
              <a:ext cx="92" cy="7"/>
            </a:xfrm>
            <a:custGeom>
              <a:avLst/>
              <a:gdLst>
                <a:gd name="T0" fmla="*/ 0 w 274"/>
                <a:gd name="T1" fmla="*/ 0 h 15"/>
                <a:gd name="T2" fmla="*/ 0 w 274"/>
                <a:gd name="T3" fmla="*/ 0 h 15"/>
                <a:gd name="T4" fmla="*/ 0 w 274"/>
                <a:gd name="T5" fmla="*/ 0 h 15"/>
                <a:gd name="T6" fmla="*/ 0 w 274"/>
                <a:gd name="T7" fmla="*/ 0 h 15"/>
                <a:gd name="T8" fmla="*/ 0 w 274"/>
                <a:gd name="T9" fmla="*/ 0 h 15"/>
                <a:gd name="T10" fmla="*/ 0 w 274"/>
                <a:gd name="T11" fmla="*/ 0 h 15"/>
                <a:gd name="T12" fmla="*/ 0 w 274"/>
                <a:gd name="T13" fmla="*/ 0 h 15"/>
                <a:gd name="T14" fmla="*/ 0 w 274"/>
                <a:gd name="T15" fmla="*/ 0 h 15"/>
                <a:gd name="T16" fmla="*/ 0 w 274"/>
                <a:gd name="T17" fmla="*/ 0 h 15"/>
                <a:gd name="T18" fmla="*/ 0 w 274"/>
                <a:gd name="T19" fmla="*/ 0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4"/>
                <a:gd name="T31" fmla="*/ 0 h 15"/>
                <a:gd name="T32" fmla="*/ 274 w 274"/>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4" h="15">
                  <a:moveTo>
                    <a:pt x="274" y="6"/>
                  </a:moveTo>
                  <a:lnTo>
                    <a:pt x="247" y="13"/>
                  </a:lnTo>
                  <a:lnTo>
                    <a:pt x="220" y="13"/>
                  </a:lnTo>
                  <a:lnTo>
                    <a:pt x="190" y="0"/>
                  </a:lnTo>
                  <a:lnTo>
                    <a:pt x="155" y="13"/>
                  </a:lnTo>
                  <a:lnTo>
                    <a:pt x="120" y="15"/>
                  </a:lnTo>
                  <a:lnTo>
                    <a:pt x="88" y="0"/>
                  </a:lnTo>
                  <a:lnTo>
                    <a:pt x="55" y="6"/>
                  </a:lnTo>
                  <a:lnTo>
                    <a:pt x="27"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2" name="Freeform 1137">
              <a:extLst>
                <a:ext uri="{FF2B5EF4-FFF2-40B4-BE49-F238E27FC236}">
                  <a16:creationId xmlns:a16="http://schemas.microsoft.com/office/drawing/2014/main" id="{875D9163-71E0-1CBA-E15F-8FB14CB58DA9}"/>
                </a:ext>
              </a:extLst>
            </p:cNvPr>
            <p:cNvSpPr>
              <a:spLocks/>
            </p:cNvSpPr>
            <p:nvPr/>
          </p:nvSpPr>
          <p:spPr bwMode="auto">
            <a:xfrm flipH="1">
              <a:off x="1126" y="3867"/>
              <a:ext cx="89" cy="7"/>
            </a:xfrm>
            <a:custGeom>
              <a:avLst/>
              <a:gdLst>
                <a:gd name="T0" fmla="*/ 0 w 267"/>
                <a:gd name="T1" fmla="*/ 0 h 13"/>
                <a:gd name="T2" fmla="*/ 0 w 267"/>
                <a:gd name="T3" fmla="*/ 1 h 13"/>
                <a:gd name="T4" fmla="*/ 0 w 267"/>
                <a:gd name="T5" fmla="*/ 1 h 13"/>
                <a:gd name="T6" fmla="*/ 0 w 267"/>
                <a:gd name="T7" fmla="*/ 0 h 13"/>
                <a:gd name="T8" fmla="*/ 0 w 267"/>
                <a:gd name="T9" fmla="*/ 1 h 13"/>
                <a:gd name="T10" fmla="*/ 0 w 267"/>
                <a:gd name="T11" fmla="*/ 1 h 13"/>
                <a:gd name="T12" fmla="*/ 0 w 267"/>
                <a:gd name="T13" fmla="*/ 0 h 13"/>
                <a:gd name="T14" fmla="*/ 0 w 267"/>
                <a:gd name="T15" fmla="*/ 1 h 13"/>
                <a:gd name="T16" fmla="*/ 0 w 267"/>
                <a:gd name="T17" fmla="*/ 1 h 13"/>
                <a:gd name="T18" fmla="*/ 0 w 267"/>
                <a:gd name="T19" fmla="*/ 1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7"/>
                <a:gd name="T31" fmla="*/ 0 h 13"/>
                <a:gd name="T32" fmla="*/ 267 w 267"/>
                <a:gd name="T33" fmla="*/ 13 h 1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7" h="13">
                  <a:moveTo>
                    <a:pt x="0" y="0"/>
                  </a:moveTo>
                  <a:lnTo>
                    <a:pt x="27" y="6"/>
                  </a:lnTo>
                  <a:lnTo>
                    <a:pt x="54" y="6"/>
                  </a:lnTo>
                  <a:lnTo>
                    <a:pt x="87" y="0"/>
                  </a:lnTo>
                  <a:lnTo>
                    <a:pt x="119" y="13"/>
                  </a:lnTo>
                  <a:lnTo>
                    <a:pt x="151" y="13"/>
                  </a:lnTo>
                  <a:lnTo>
                    <a:pt x="186" y="0"/>
                  </a:lnTo>
                  <a:lnTo>
                    <a:pt x="216" y="11"/>
                  </a:lnTo>
                  <a:lnTo>
                    <a:pt x="243" y="11"/>
                  </a:lnTo>
                  <a:lnTo>
                    <a:pt x="267" y="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3" name="Freeform 1138">
              <a:extLst>
                <a:ext uri="{FF2B5EF4-FFF2-40B4-BE49-F238E27FC236}">
                  <a16:creationId xmlns:a16="http://schemas.microsoft.com/office/drawing/2014/main" id="{035E6EF5-7FEA-F235-DDDE-B472C2EC4C0B}"/>
                </a:ext>
              </a:extLst>
            </p:cNvPr>
            <p:cNvSpPr>
              <a:spLocks/>
            </p:cNvSpPr>
            <p:nvPr/>
          </p:nvSpPr>
          <p:spPr bwMode="auto">
            <a:xfrm flipH="1">
              <a:off x="1124" y="3847"/>
              <a:ext cx="87" cy="7"/>
            </a:xfrm>
            <a:custGeom>
              <a:avLst/>
              <a:gdLst>
                <a:gd name="T0" fmla="*/ 0 w 260"/>
                <a:gd name="T1" fmla="*/ 0 h 14"/>
                <a:gd name="T2" fmla="*/ 0 w 260"/>
                <a:gd name="T3" fmla="*/ 1 h 14"/>
                <a:gd name="T4" fmla="*/ 0 w 260"/>
                <a:gd name="T5" fmla="*/ 1 h 14"/>
                <a:gd name="T6" fmla="*/ 0 w 260"/>
                <a:gd name="T7" fmla="*/ 0 h 14"/>
                <a:gd name="T8" fmla="*/ 0 w 260"/>
                <a:gd name="T9" fmla="*/ 1 h 14"/>
                <a:gd name="T10" fmla="*/ 0 w 260"/>
                <a:gd name="T11" fmla="*/ 1 h 14"/>
                <a:gd name="T12" fmla="*/ 0 w 260"/>
                <a:gd name="T13" fmla="*/ 1 h 14"/>
                <a:gd name="T14" fmla="*/ 0 w 260"/>
                <a:gd name="T15" fmla="*/ 1 h 14"/>
                <a:gd name="T16" fmla="*/ 0 w 260"/>
                <a:gd name="T17" fmla="*/ 1 h 14"/>
                <a:gd name="T18" fmla="*/ 0 w 260"/>
                <a:gd name="T19" fmla="*/ 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0"/>
                <a:gd name="T31" fmla="*/ 0 h 14"/>
                <a:gd name="T32" fmla="*/ 260 w 260"/>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0" h="14">
                  <a:moveTo>
                    <a:pt x="0" y="0"/>
                  </a:moveTo>
                  <a:lnTo>
                    <a:pt x="24" y="6"/>
                  </a:lnTo>
                  <a:lnTo>
                    <a:pt x="51" y="6"/>
                  </a:lnTo>
                  <a:lnTo>
                    <a:pt x="84" y="0"/>
                  </a:lnTo>
                  <a:lnTo>
                    <a:pt x="116" y="14"/>
                  </a:lnTo>
                  <a:lnTo>
                    <a:pt x="146" y="12"/>
                  </a:lnTo>
                  <a:lnTo>
                    <a:pt x="180" y="1"/>
                  </a:lnTo>
                  <a:lnTo>
                    <a:pt x="210" y="12"/>
                  </a:lnTo>
                  <a:lnTo>
                    <a:pt x="234" y="12"/>
                  </a:lnTo>
                  <a:lnTo>
                    <a:pt x="26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4" name="Freeform 1139">
              <a:extLst>
                <a:ext uri="{FF2B5EF4-FFF2-40B4-BE49-F238E27FC236}">
                  <a16:creationId xmlns:a16="http://schemas.microsoft.com/office/drawing/2014/main" id="{CC2BAD8B-BA4A-8768-F96D-B2F0859D9A1B}"/>
                </a:ext>
              </a:extLst>
            </p:cNvPr>
            <p:cNvSpPr>
              <a:spLocks/>
            </p:cNvSpPr>
            <p:nvPr/>
          </p:nvSpPr>
          <p:spPr bwMode="auto">
            <a:xfrm flipH="1">
              <a:off x="1123" y="3827"/>
              <a:ext cx="83" cy="6"/>
            </a:xfrm>
            <a:custGeom>
              <a:avLst/>
              <a:gdLst>
                <a:gd name="T0" fmla="*/ 0 w 251"/>
                <a:gd name="T1" fmla="*/ 0 h 12"/>
                <a:gd name="T2" fmla="*/ 0 w 251"/>
                <a:gd name="T3" fmla="*/ 1 h 12"/>
                <a:gd name="T4" fmla="*/ 0 w 251"/>
                <a:gd name="T5" fmla="*/ 1 h 12"/>
                <a:gd name="T6" fmla="*/ 0 w 251"/>
                <a:gd name="T7" fmla="*/ 0 h 12"/>
                <a:gd name="T8" fmla="*/ 0 w 251"/>
                <a:gd name="T9" fmla="*/ 1 h 12"/>
                <a:gd name="T10" fmla="*/ 0 w 251"/>
                <a:gd name="T11" fmla="*/ 1 h 12"/>
                <a:gd name="T12" fmla="*/ 0 w 251"/>
                <a:gd name="T13" fmla="*/ 1 h 12"/>
                <a:gd name="T14" fmla="*/ 0 w 251"/>
                <a:gd name="T15" fmla="*/ 1 h 12"/>
                <a:gd name="T16" fmla="*/ 0 w 251"/>
                <a:gd name="T17" fmla="*/ 1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1"/>
                <a:gd name="T28" fmla="*/ 0 h 12"/>
                <a:gd name="T29" fmla="*/ 251 w 251"/>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1" h="12">
                  <a:moveTo>
                    <a:pt x="0" y="0"/>
                  </a:moveTo>
                  <a:lnTo>
                    <a:pt x="24" y="6"/>
                  </a:lnTo>
                  <a:lnTo>
                    <a:pt x="51" y="6"/>
                  </a:lnTo>
                  <a:lnTo>
                    <a:pt x="81" y="0"/>
                  </a:lnTo>
                  <a:lnTo>
                    <a:pt x="113" y="12"/>
                  </a:lnTo>
                  <a:lnTo>
                    <a:pt x="143" y="12"/>
                  </a:lnTo>
                  <a:lnTo>
                    <a:pt x="175" y="1"/>
                  </a:lnTo>
                  <a:lnTo>
                    <a:pt x="227" y="12"/>
                  </a:lnTo>
                  <a:lnTo>
                    <a:pt x="251"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5" name="Freeform 1140">
              <a:extLst>
                <a:ext uri="{FF2B5EF4-FFF2-40B4-BE49-F238E27FC236}">
                  <a16:creationId xmlns:a16="http://schemas.microsoft.com/office/drawing/2014/main" id="{911464EA-F1A1-3D9B-BFCB-7393899BCAD2}"/>
                </a:ext>
              </a:extLst>
            </p:cNvPr>
            <p:cNvSpPr>
              <a:spLocks/>
            </p:cNvSpPr>
            <p:nvPr/>
          </p:nvSpPr>
          <p:spPr bwMode="auto">
            <a:xfrm flipH="1">
              <a:off x="1121" y="3808"/>
              <a:ext cx="82" cy="6"/>
            </a:xfrm>
            <a:custGeom>
              <a:avLst/>
              <a:gdLst>
                <a:gd name="T0" fmla="*/ 0 w 246"/>
                <a:gd name="T1" fmla="*/ 0 h 12"/>
                <a:gd name="T2" fmla="*/ 0 w 246"/>
                <a:gd name="T3" fmla="*/ 1 h 12"/>
                <a:gd name="T4" fmla="*/ 0 w 246"/>
                <a:gd name="T5" fmla="*/ 1 h 12"/>
                <a:gd name="T6" fmla="*/ 0 w 246"/>
                <a:gd name="T7" fmla="*/ 0 h 12"/>
                <a:gd name="T8" fmla="*/ 0 w 246"/>
                <a:gd name="T9" fmla="*/ 1 h 12"/>
                <a:gd name="T10" fmla="*/ 0 w 246"/>
                <a:gd name="T11" fmla="*/ 1 h 12"/>
                <a:gd name="T12" fmla="*/ 0 w 246"/>
                <a:gd name="T13" fmla="*/ 1 h 12"/>
                <a:gd name="T14" fmla="*/ 0 w 246"/>
                <a:gd name="T15" fmla="*/ 1 h 12"/>
                <a:gd name="T16" fmla="*/ 0 w 246"/>
                <a:gd name="T17" fmla="*/ 1 h 12"/>
                <a:gd name="T18" fmla="*/ 0 w 246"/>
                <a:gd name="T19" fmla="*/ 1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6"/>
                <a:gd name="T31" fmla="*/ 0 h 12"/>
                <a:gd name="T32" fmla="*/ 246 w 246"/>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6" h="12">
                  <a:moveTo>
                    <a:pt x="0" y="0"/>
                  </a:moveTo>
                  <a:lnTo>
                    <a:pt x="26" y="6"/>
                  </a:lnTo>
                  <a:lnTo>
                    <a:pt x="50" y="6"/>
                  </a:lnTo>
                  <a:lnTo>
                    <a:pt x="80" y="0"/>
                  </a:lnTo>
                  <a:lnTo>
                    <a:pt x="109" y="12"/>
                  </a:lnTo>
                  <a:lnTo>
                    <a:pt x="139" y="12"/>
                  </a:lnTo>
                  <a:lnTo>
                    <a:pt x="172" y="1"/>
                  </a:lnTo>
                  <a:lnTo>
                    <a:pt x="199" y="9"/>
                  </a:lnTo>
                  <a:lnTo>
                    <a:pt x="220" y="12"/>
                  </a:lnTo>
                  <a:lnTo>
                    <a:pt x="246"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6" name="Freeform 1141">
              <a:extLst>
                <a:ext uri="{FF2B5EF4-FFF2-40B4-BE49-F238E27FC236}">
                  <a16:creationId xmlns:a16="http://schemas.microsoft.com/office/drawing/2014/main" id="{7CD39A9F-1F8D-A508-322F-92AB56D2661B}"/>
                </a:ext>
              </a:extLst>
            </p:cNvPr>
            <p:cNvSpPr>
              <a:spLocks/>
            </p:cNvSpPr>
            <p:nvPr/>
          </p:nvSpPr>
          <p:spPr bwMode="auto">
            <a:xfrm flipH="1">
              <a:off x="1119" y="3788"/>
              <a:ext cx="79" cy="6"/>
            </a:xfrm>
            <a:custGeom>
              <a:avLst/>
              <a:gdLst>
                <a:gd name="T0" fmla="*/ 0 w 237"/>
                <a:gd name="T1" fmla="*/ 0 h 11"/>
                <a:gd name="T2" fmla="*/ 0 w 237"/>
                <a:gd name="T3" fmla="*/ 1 h 11"/>
                <a:gd name="T4" fmla="*/ 0 w 237"/>
                <a:gd name="T5" fmla="*/ 1 h 11"/>
                <a:gd name="T6" fmla="*/ 0 w 237"/>
                <a:gd name="T7" fmla="*/ 0 h 11"/>
                <a:gd name="T8" fmla="*/ 0 w 237"/>
                <a:gd name="T9" fmla="*/ 1 h 11"/>
                <a:gd name="T10" fmla="*/ 0 w 237"/>
                <a:gd name="T11" fmla="*/ 1 h 11"/>
                <a:gd name="T12" fmla="*/ 0 w 237"/>
                <a:gd name="T13" fmla="*/ 1 h 11"/>
                <a:gd name="T14" fmla="*/ 0 w 237"/>
                <a:gd name="T15" fmla="*/ 1 h 11"/>
                <a:gd name="T16" fmla="*/ 0 w 237"/>
                <a:gd name="T17" fmla="*/ 1 h 11"/>
                <a:gd name="T18" fmla="*/ 0 w 237"/>
                <a:gd name="T19" fmla="*/ 1 h 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7"/>
                <a:gd name="T31" fmla="*/ 0 h 11"/>
                <a:gd name="T32" fmla="*/ 237 w 237"/>
                <a:gd name="T33" fmla="*/ 11 h 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7" h="11">
                  <a:moveTo>
                    <a:pt x="0" y="0"/>
                  </a:moveTo>
                  <a:lnTo>
                    <a:pt x="21" y="6"/>
                  </a:lnTo>
                  <a:lnTo>
                    <a:pt x="47" y="6"/>
                  </a:lnTo>
                  <a:lnTo>
                    <a:pt x="77" y="0"/>
                  </a:lnTo>
                  <a:lnTo>
                    <a:pt x="106" y="11"/>
                  </a:lnTo>
                  <a:lnTo>
                    <a:pt x="136" y="11"/>
                  </a:lnTo>
                  <a:lnTo>
                    <a:pt x="166" y="2"/>
                  </a:lnTo>
                  <a:lnTo>
                    <a:pt x="190" y="9"/>
                  </a:lnTo>
                  <a:lnTo>
                    <a:pt x="216" y="11"/>
                  </a:lnTo>
                  <a:lnTo>
                    <a:pt x="237"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7" name="Freeform 1142">
              <a:extLst>
                <a:ext uri="{FF2B5EF4-FFF2-40B4-BE49-F238E27FC236}">
                  <a16:creationId xmlns:a16="http://schemas.microsoft.com/office/drawing/2014/main" id="{4C9765C0-7835-E7DB-D436-5921D0BB9C5B}"/>
                </a:ext>
              </a:extLst>
            </p:cNvPr>
            <p:cNvSpPr>
              <a:spLocks/>
            </p:cNvSpPr>
            <p:nvPr/>
          </p:nvSpPr>
          <p:spPr bwMode="auto">
            <a:xfrm flipH="1">
              <a:off x="1117" y="3769"/>
              <a:ext cx="77" cy="6"/>
            </a:xfrm>
            <a:custGeom>
              <a:avLst/>
              <a:gdLst>
                <a:gd name="T0" fmla="*/ 0 w 231"/>
                <a:gd name="T1" fmla="*/ 0 h 11"/>
                <a:gd name="T2" fmla="*/ 0 w 231"/>
                <a:gd name="T3" fmla="*/ 1 h 11"/>
                <a:gd name="T4" fmla="*/ 0 w 231"/>
                <a:gd name="T5" fmla="*/ 1 h 11"/>
                <a:gd name="T6" fmla="*/ 0 w 231"/>
                <a:gd name="T7" fmla="*/ 0 h 11"/>
                <a:gd name="T8" fmla="*/ 0 w 231"/>
                <a:gd name="T9" fmla="*/ 1 h 11"/>
                <a:gd name="T10" fmla="*/ 0 w 231"/>
                <a:gd name="T11" fmla="*/ 1 h 11"/>
                <a:gd name="T12" fmla="*/ 0 w 231"/>
                <a:gd name="T13" fmla="*/ 0 h 11"/>
                <a:gd name="T14" fmla="*/ 0 w 231"/>
                <a:gd name="T15" fmla="*/ 1 h 11"/>
                <a:gd name="T16" fmla="*/ 0 w 231"/>
                <a:gd name="T17" fmla="*/ 1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11"/>
                <a:gd name="T29" fmla="*/ 231 w 231"/>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11">
                  <a:moveTo>
                    <a:pt x="0" y="0"/>
                  </a:moveTo>
                  <a:lnTo>
                    <a:pt x="21" y="5"/>
                  </a:lnTo>
                  <a:lnTo>
                    <a:pt x="46" y="5"/>
                  </a:lnTo>
                  <a:lnTo>
                    <a:pt x="76" y="0"/>
                  </a:lnTo>
                  <a:lnTo>
                    <a:pt x="103" y="11"/>
                  </a:lnTo>
                  <a:lnTo>
                    <a:pt x="130" y="10"/>
                  </a:lnTo>
                  <a:lnTo>
                    <a:pt x="160" y="0"/>
                  </a:lnTo>
                  <a:lnTo>
                    <a:pt x="207" y="10"/>
                  </a:lnTo>
                  <a:lnTo>
                    <a:pt x="231" y="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8" name="Freeform 1143">
              <a:extLst>
                <a:ext uri="{FF2B5EF4-FFF2-40B4-BE49-F238E27FC236}">
                  <a16:creationId xmlns:a16="http://schemas.microsoft.com/office/drawing/2014/main" id="{83123B05-5DB6-6ED4-00E4-A443260A0933}"/>
                </a:ext>
              </a:extLst>
            </p:cNvPr>
            <p:cNvSpPr>
              <a:spLocks/>
            </p:cNvSpPr>
            <p:nvPr/>
          </p:nvSpPr>
          <p:spPr bwMode="auto">
            <a:xfrm flipH="1">
              <a:off x="1115" y="3748"/>
              <a:ext cx="75" cy="7"/>
            </a:xfrm>
            <a:custGeom>
              <a:avLst/>
              <a:gdLst>
                <a:gd name="T0" fmla="*/ 0 w 226"/>
                <a:gd name="T1" fmla="*/ 0 h 13"/>
                <a:gd name="T2" fmla="*/ 0 w 226"/>
                <a:gd name="T3" fmla="*/ 1 h 13"/>
                <a:gd name="T4" fmla="*/ 0 w 226"/>
                <a:gd name="T5" fmla="*/ 1 h 13"/>
                <a:gd name="T6" fmla="*/ 0 w 226"/>
                <a:gd name="T7" fmla="*/ 0 h 13"/>
                <a:gd name="T8" fmla="*/ 0 w 226"/>
                <a:gd name="T9" fmla="*/ 1 h 13"/>
                <a:gd name="T10" fmla="*/ 0 w 226"/>
                <a:gd name="T11" fmla="*/ 1 h 13"/>
                <a:gd name="T12" fmla="*/ 0 w 226"/>
                <a:gd name="T13" fmla="*/ 1 h 13"/>
                <a:gd name="T14" fmla="*/ 0 w 226"/>
                <a:gd name="T15" fmla="*/ 1 h 13"/>
                <a:gd name="T16" fmla="*/ 0 w 226"/>
                <a:gd name="T17" fmla="*/ 1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6"/>
                <a:gd name="T28" fmla="*/ 0 h 13"/>
                <a:gd name="T29" fmla="*/ 226 w 226"/>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6" h="13">
                  <a:moveTo>
                    <a:pt x="0" y="0"/>
                  </a:moveTo>
                  <a:lnTo>
                    <a:pt x="23" y="8"/>
                  </a:lnTo>
                  <a:lnTo>
                    <a:pt x="47" y="8"/>
                  </a:lnTo>
                  <a:lnTo>
                    <a:pt x="75" y="0"/>
                  </a:lnTo>
                  <a:lnTo>
                    <a:pt x="102" y="13"/>
                  </a:lnTo>
                  <a:lnTo>
                    <a:pt x="127" y="13"/>
                  </a:lnTo>
                  <a:lnTo>
                    <a:pt x="156" y="2"/>
                  </a:lnTo>
                  <a:lnTo>
                    <a:pt x="203" y="13"/>
                  </a:lnTo>
                  <a:lnTo>
                    <a:pt x="226"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29" name="Freeform 1144">
              <a:extLst>
                <a:ext uri="{FF2B5EF4-FFF2-40B4-BE49-F238E27FC236}">
                  <a16:creationId xmlns:a16="http://schemas.microsoft.com/office/drawing/2014/main" id="{71DB02F6-2BA3-A47E-F561-3B191506F0AB}"/>
                </a:ext>
              </a:extLst>
            </p:cNvPr>
            <p:cNvSpPr>
              <a:spLocks/>
            </p:cNvSpPr>
            <p:nvPr/>
          </p:nvSpPr>
          <p:spPr bwMode="auto">
            <a:xfrm flipH="1">
              <a:off x="1114" y="3728"/>
              <a:ext cx="72" cy="7"/>
            </a:xfrm>
            <a:custGeom>
              <a:avLst/>
              <a:gdLst>
                <a:gd name="T0" fmla="*/ 0 w 217"/>
                <a:gd name="T1" fmla="*/ 0 h 13"/>
                <a:gd name="T2" fmla="*/ 0 w 217"/>
                <a:gd name="T3" fmla="*/ 1 h 13"/>
                <a:gd name="T4" fmla="*/ 0 w 217"/>
                <a:gd name="T5" fmla="*/ 1 h 13"/>
                <a:gd name="T6" fmla="*/ 0 w 217"/>
                <a:gd name="T7" fmla="*/ 0 h 13"/>
                <a:gd name="T8" fmla="*/ 0 w 217"/>
                <a:gd name="T9" fmla="*/ 1 h 13"/>
                <a:gd name="T10" fmla="*/ 0 w 217"/>
                <a:gd name="T11" fmla="*/ 1 h 13"/>
                <a:gd name="T12" fmla="*/ 0 w 217"/>
                <a:gd name="T13" fmla="*/ 1 h 13"/>
                <a:gd name="T14" fmla="*/ 0 w 217"/>
                <a:gd name="T15" fmla="*/ 1 h 13"/>
                <a:gd name="T16" fmla="*/ 0 w 217"/>
                <a:gd name="T17" fmla="*/ 1 h 13"/>
                <a:gd name="T18" fmla="*/ 0 w 217"/>
                <a:gd name="T19" fmla="*/ 1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7"/>
                <a:gd name="T31" fmla="*/ 0 h 13"/>
                <a:gd name="T32" fmla="*/ 217 w 217"/>
                <a:gd name="T33" fmla="*/ 13 h 1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7" h="13">
                  <a:moveTo>
                    <a:pt x="0" y="0"/>
                  </a:moveTo>
                  <a:lnTo>
                    <a:pt x="22" y="6"/>
                  </a:lnTo>
                  <a:lnTo>
                    <a:pt x="44" y="6"/>
                  </a:lnTo>
                  <a:lnTo>
                    <a:pt x="72" y="0"/>
                  </a:lnTo>
                  <a:lnTo>
                    <a:pt x="99" y="13"/>
                  </a:lnTo>
                  <a:lnTo>
                    <a:pt x="124" y="13"/>
                  </a:lnTo>
                  <a:lnTo>
                    <a:pt x="151" y="2"/>
                  </a:lnTo>
                  <a:lnTo>
                    <a:pt x="173" y="11"/>
                  </a:lnTo>
                  <a:lnTo>
                    <a:pt x="196" y="13"/>
                  </a:lnTo>
                  <a:lnTo>
                    <a:pt x="217"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0" name="Freeform 1145">
              <a:extLst>
                <a:ext uri="{FF2B5EF4-FFF2-40B4-BE49-F238E27FC236}">
                  <a16:creationId xmlns:a16="http://schemas.microsoft.com/office/drawing/2014/main" id="{8758B43B-321F-D1FB-7EF5-281ECEB8975C}"/>
                </a:ext>
              </a:extLst>
            </p:cNvPr>
            <p:cNvSpPr>
              <a:spLocks/>
            </p:cNvSpPr>
            <p:nvPr/>
          </p:nvSpPr>
          <p:spPr bwMode="auto">
            <a:xfrm flipH="1">
              <a:off x="1112" y="3709"/>
              <a:ext cx="70" cy="5"/>
            </a:xfrm>
            <a:custGeom>
              <a:avLst/>
              <a:gdLst>
                <a:gd name="T0" fmla="*/ 0 w 210"/>
                <a:gd name="T1" fmla="*/ 0 h 10"/>
                <a:gd name="T2" fmla="*/ 0 w 210"/>
                <a:gd name="T3" fmla="*/ 1 h 10"/>
                <a:gd name="T4" fmla="*/ 0 w 210"/>
                <a:gd name="T5" fmla="*/ 1 h 10"/>
                <a:gd name="T6" fmla="*/ 0 w 210"/>
                <a:gd name="T7" fmla="*/ 0 h 10"/>
                <a:gd name="T8" fmla="*/ 0 w 210"/>
                <a:gd name="T9" fmla="*/ 1 h 10"/>
                <a:gd name="T10" fmla="*/ 0 w 210"/>
                <a:gd name="T11" fmla="*/ 1 h 10"/>
                <a:gd name="T12" fmla="*/ 0 w 210"/>
                <a:gd name="T13" fmla="*/ 1 h 10"/>
                <a:gd name="T14" fmla="*/ 0 w 210"/>
                <a:gd name="T15" fmla="*/ 1 h 10"/>
                <a:gd name="T16" fmla="*/ 0 w 210"/>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0"/>
                <a:gd name="T28" fmla="*/ 0 h 10"/>
                <a:gd name="T29" fmla="*/ 210 w 210"/>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0" h="10">
                  <a:moveTo>
                    <a:pt x="0" y="0"/>
                  </a:moveTo>
                  <a:lnTo>
                    <a:pt x="21" y="7"/>
                  </a:lnTo>
                  <a:lnTo>
                    <a:pt x="41" y="7"/>
                  </a:lnTo>
                  <a:lnTo>
                    <a:pt x="69" y="0"/>
                  </a:lnTo>
                  <a:lnTo>
                    <a:pt x="93" y="10"/>
                  </a:lnTo>
                  <a:lnTo>
                    <a:pt x="118" y="10"/>
                  </a:lnTo>
                  <a:lnTo>
                    <a:pt x="146" y="2"/>
                  </a:lnTo>
                  <a:lnTo>
                    <a:pt x="190" y="10"/>
                  </a:lnTo>
                  <a:lnTo>
                    <a:pt x="210"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1" name="Freeform 1146">
              <a:extLst>
                <a:ext uri="{FF2B5EF4-FFF2-40B4-BE49-F238E27FC236}">
                  <a16:creationId xmlns:a16="http://schemas.microsoft.com/office/drawing/2014/main" id="{03E94021-CC18-D0E0-D82B-080A4A62D48F}"/>
                </a:ext>
              </a:extLst>
            </p:cNvPr>
            <p:cNvSpPr>
              <a:spLocks/>
            </p:cNvSpPr>
            <p:nvPr/>
          </p:nvSpPr>
          <p:spPr bwMode="auto">
            <a:xfrm flipH="1">
              <a:off x="1110" y="3689"/>
              <a:ext cx="68" cy="6"/>
            </a:xfrm>
            <a:custGeom>
              <a:avLst/>
              <a:gdLst>
                <a:gd name="T0" fmla="*/ 0 w 203"/>
                <a:gd name="T1" fmla="*/ 0 h 10"/>
                <a:gd name="T2" fmla="*/ 0 w 203"/>
                <a:gd name="T3" fmla="*/ 1 h 10"/>
                <a:gd name="T4" fmla="*/ 0 w 203"/>
                <a:gd name="T5" fmla="*/ 1 h 10"/>
                <a:gd name="T6" fmla="*/ 0 w 203"/>
                <a:gd name="T7" fmla="*/ 0 h 10"/>
                <a:gd name="T8" fmla="*/ 0 w 203"/>
                <a:gd name="T9" fmla="*/ 1 h 10"/>
                <a:gd name="T10" fmla="*/ 0 w 203"/>
                <a:gd name="T11" fmla="*/ 1 h 10"/>
                <a:gd name="T12" fmla="*/ 0 w 203"/>
                <a:gd name="T13" fmla="*/ 1 h 10"/>
                <a:gd name="T14" fmla="*/ 0 w 203"/>
                <a:gd name="T15" fmla="*/ 1 h 10"/>
                <a:gd name="T16" fmla="*/ 0 w 203"/>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3"/>
                <a:gd name="T28" fmla="*/ 0 h 10"/>
                <a:gd name="T29" fmla="*/ 203 w 203"/>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3" h="10">
                  <a:moveTo>
                    <a:pt x="0" y="0"/>
                  </a:moveTo>
                  <a:lnTo>
                    <a:pt x="20" y="7"/>
                  </a:lnTo>
                  <a:lnTo>
                    <a:pt x="43" y="7"/>
                  </a:lnTo>
                  <a:lnTo>
                    <a:pt x="68" y="0"/>
                  </a:lnTo>
                  <a:lnTo>
                    <a:pt x="92" y="10"/>
                  </a:lnTo>
                  <a:lnTo>
                    <a:pt x="117" y="10"/>
                  </a:lnTo>
                  <a:lnTo>
                    <a:pt x="142" y="2"/>
                  </a:lnTo>
                  <a:lnTo>
                    <a:pt x="183" y="10"/>
                  </a:lnTo>
                  <a:lnTo>
                    <a:pt x="203"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2" name="Freeform 1147">
              <a:extLst>
                <a:ext uri="{FF2B5EF4-FFF2-40B4-BE49-F238E27FC236}">
                  <a16:creationId xmlns:a16="http://schemas.microsoft.com/office/drawing/2014/main" id="{AD91707A-3BF2-111B-D6D4-754A41BD45D7}"/>
                </a:ext>
              </a:extLst>
            </p:cNvPr>
            <p:cNvSpPr>
              <a:spLocks/>
            </p:cNvSpPr>
            <p:nvPr/>
          </p:nvSpPr>
          <p:spPr bwMode="auto">
            <a:xfrm flipH="1">
              <a:off x="1108" y="3670"/>
              <a:ext cx="66" cy="5"/>
            </a:xfrm>
            <a:custGeom>
              <a:avLst/>
              <a:gdLst>
                <a:gd name="T0" fmla="*/ 0 w 196"/>
                <a:gd name="T1" fmla="*/ 0 h 10"/>
                <a:gd name="T2" fmla="*/ 0 w 196"/>
                <a:gd name="T3" fmla="*/ 1 h 10"/>
                <a:gd name="T4" fmla="*/ 0 w 196"/>
                <a:gd name="T5" fmla="*/ 1 h 10"/>
                <a:gd name="T6" fmla="*/ 0 w 196"/>
                <a:gd name="T7" fmla="*/ 0 h 10"/>
                <a:gd name="T8" fmla="*/ 0 w 196"/>
                <a:gd name="T9" fmla="*/ 1 h 10"/>
                <a:gd name="T10" fmla="*/ 0 w 196"/>
                <a:gd name="T11" fmla="*/ 1 h 10"/>
                <a:gd name="T12" fmla="*/ 0 w 196"/>
                <a:gd name="T13" fmla="*/ 0 h 10"/>
                <a:gd name="T14" fmla="*/ 0 w 196"/>
                <a:gd name="T15" fmla="*/ 1 h 10"/>
                <a:gd name="T16" fmla="*/ 0 w 196"/>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6"/>
                <a:gd name="T28" fmla="*/ 0 h 10"/>
                <a:gd name="T29" fmla="*/ 196 w 19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6" h="10">
                  <a:moveTo>
                    <a:pt x="0" y="0"/>
                  </a:moveTo>
                  <a:lnTo>
                    <a:pt x="20" y="7"/>
                  </a:lnTo>
                  <a:lnTo>
                    <a:pt x="40" y="7"/>
                  </a:lnTo>
                  <a:lnTo>
                    <a:pt x="65" y="0"/>
                  </a:lnTo>
                  <a:lnTo>
                    <a:pt x="89" y="10"/>
                  </a:lnTo>
                  <a:lnTo>
                    <a:pt x="112" y="8"/>
                  </a:lnTo>
                  <a:lnTo>
                    <a:pt x="136" y="0"/>
                  </a:lnTo>
                  <a:lnTo>
                    <a:pt x="176" y="10"/>
                  </a:lnTo>
                  <a:lnTo>
                    <a:pt x="196"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3" name="Freeform 1148">
              <a:extLst>
                <a:ext uri="{FF2B5EF4-FFF2-40B4-BE49-F238E27FC236}">
                  <a16:creationId xmlns:a16="http://schemas.microsoft.com/office/drawing/2014/main" id="{6C89ED1C-CCA8-8DB9-7669-863C44B109BC}"/>
                </a:ext>
              </a:extLst>
            </p:cNvPr>
            <p:cNvSpPr>
              <a:spLocks/>
            </p:cNvSpPr>
            <p:nvPr/>
          </p:nvSpPr>
          <p:spPr bwMode="auto">
            <a:xfrm flipH="1">
              <a:off x="1107" y="3651"/>
              <a:ext cx="62" cy="5"/>
            </a:xfrm>
            <a:custGeom>
              <a:avLst/>
              <a:gdLst>
                <a:gd name="T0" fmla="*/ 0 w 187"/>
                <a:gd name="T1" fmla="*/ 0 h 9"/>
                <a:gd name="T2" fmla="*/ 0 w 187"/>
                <a:gd name="T3" fmla="*/ 1 h 9"/>
                <a:gd name="T4" fmla="*/ 0 w 187"/>
                <a:gd name="T5" fmla="*/ 1 h 9"/>
                <a:gd name="T6" fmla="*/ 0 w 187"/>
                <a:gd name="T7" fmla="*/ 0 h 9"/>
                <a:gd name="T8" fmla="*/ 0 w 187"/>
                <a:gd name="T9" fmla="*/ 1 h 9"/>
                <a:gd name="T10" fmla="*/ 0 w 187"/>
                <a:gd name="T11" fmla="*/ 1 h 9"/>
                <a:gd name="T12" fmla="*/ 0 w 187"/>
                <a:gd name="T13" fmla="*/ 0 h 9"/>
                <a:gd name="T14" fmla="*/ 0 w 187"/>
                <a:gd name="T15" fmla="*/ 1 h 9"/>
                <a:gd name="T16" fmla="*/ 0 w 187"/>
                <a:gd name="T17" fmla="*/ 1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7"/>
                <a:gd name="T28" fmla="*/ 0 h 9"/>
                <a:gd name="T29" fmla="*/ 187 w 187"/>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7" h="9">
                  <a:moveTo>
                    <a:pt x="0" y="0"/>
                  </a:moveTo>
                  <a:lnTo>
                    <a:pt x="19" y="6"/>
                  </a:lnTo>
                  <a:lnTo>
                    <a:pt x="39" y="6"/>
                  </a:lnTo>
                  <a:lnTo>
                    <a:pt x="64" y="0"/>
                  </a:lnTo>
                  <a:lnTo>
                    <a:pt x="86" y="9"/>
                  </a:lnTo>
                  <a:lnTo>
                    <a:pt x="109" y="7"/>
                  </a:lnTo>
                  <a:lnTo>
                    <a:pt x="130" y="0"/>
                  </a:lnTo>
                  <a:lnTo>
                    <a:pt x="167" y="7"/>
                  </a:lnTo>
                  <a:lnTo>
                    <a:pt x="187" y="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4" name="Freeform 1149">
              <a:extLst>
                <a:ext uri="{FF2B5EF4-FFF2-40B4-BE49-F238E27FC236}">
                  <a16:creationId xmlns:a16="http://schemas.microsoft.com/office/drawing/2014/main" id="{95748D1C-0B15-5E3B-F91C-97F9762F6EBD}"/>
                </a:ext>
              </a:extLst>
            </p:cNvPr>
            <p:cNvSpPr>
              <a:spLocks/>
            </p:cNvSpPr>
            <p:nvPr/>
          </p:nvSpPr>
          <p:spPr bwMode="auto">
            <a:xfrm flipH="1">
              <a:off x="1105" y="3630"/>
              <a:ext cx="60" cy="5"/>
            </a:xfrm>
            <a:custGeom>
              <a:avLst/>
              <a:gdLst>
                <a:gd name="T0" fmla="*/ 0 w 181"/>
                <a:gd name="T1" fmla="*/ 0 h 11"/>
                <a:gd name="T2" fmla="*/ 0 w 181"/>
                <a:gd name="T3" fmla="*/ 0 h 11"/>
                <a:gd name="T4" fmla="*/ 0 w 181"/>
                <a:gd name="T5" fmla="*/ 0 h 11"/>
                <a:gd name="T6" fmla="*/ 0 w 181"/>
                <a:gd name="T7" fmla="*/ 0 h 11"/>
                <a:gd name="T8" fmla="*/ 0 w 181"/>
                <a:gd name="T9" fmla="*/ 0 h 11"/>
                <a:gd name="T10" fmla="*/ 0 w 181"/>
                <a:gd name="T11" fmla="*/ 0 h 11"/>
                <a:gd name="T12" fmla="*/ 0 w 181"/>
                <a:gd name="T13" fmla="*/ 0 h 11"/>
                <a:gd name="T14" fmla="*/ 0 w 181"/>
                <a:gd name="T15" fmla="*/ 0 h 11"/>
                <a:gd name="T16" fmla="*/ 0 w 181"/>
                <a:gd name="T17" fmla="*/ 0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1"/>
                <a:gd name="T28" fmla="*/ 0 h 11"/>
                <a:gd name="T29" fmla="*/ 181 w 181"/>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1" h="11">
                  <a:moveTo>
                    <a:pt x="0" y="0"/>
                  </a:moveTo>
                  <a:lnTo>
                    <a:pt x="17" y="6"/>
                  </a:lnTo>
                  <a:lnTo>
                    <a:pt x="40" y="6"/>
                  </a:lnTo>
                  <a:lnTo>
                    <a:pt x="62" y="0"/>
                  </a:lnTo>
                  <a:lnTo>
                    <a:pt x="84" y="11"/>
                  </a:lnTo>
                  <a:lnTo>
                    <a:pt x="104" y="11"/>
                  </a:lnTo>
                  <a:lnTo>
                    <a:pt x="127" y="2"/>
                  </a:lnTo>
                  <a:lnTo>
                    <a:pt x="164" y="11"/>
                  </a:lnTo>
                  <a:lnTo>
                    <a:pt x="181"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5" name="Freeform 1150">
              <a:extLst>
                <a:ext uri="{FF2B5EF4-FFF2-40B4-BE49-F238E27FC236}">
                  <a16:creationId xmlns:a16="http://schemas.microsoft.com/office/drawing/2014/main" id="{BD349405-8B04-BE4A-B966-782A61E11CE5}"/>
                </a:ext>
              </a:extLst>
            </p:cNvPr>
            <p:cNvSpPr>
              <a:spLocks/>
            </p:cNvSpPr>
            <p:nvPr/>
          </p:nvSpPr>
          <p:spPr bwMode="auto">
            <a:xfrm flipH="1">
              <a:off x="1104" y="3610"/>
              <a:ext cx="57" cy="6"/>
            </a:xfrm>
            <a:custGeom>
              <a:avLst/>
              <a:gdLst>
                <a:gd name="T0" fmla="*/ 0 w 173"/>
                <a:gd name="T1" fmla="*/ 0 h 11"/>
                <a:gd name="T2" fmla="*/ 0 w 173"/>
                <a:gd name="T3" fmla="*/ 1 h 11"/>
                <a:gd name="T4" fmla="*/ 0 w 173"/>
                <a:gd name="T5" fmla="*/ 1 h 11"/>
                <a:gd name="T6" fmla="*/ 0 w 173"/>
                <a:gd name="T7" fmla="*/ 0 h 11"/>
                <a:gd name="T8" fmla="*/ 0 w 173"/>
                <a:gd name="T9" fmla="*/ 1 h 11"/>
                <a:gd name="T10" fmla="*/ 0 w 173"/>
                <a:gd name="T11" fmla="*/ 1 h 11"/>
                <a:gd name="T12" fmla="*/ 0 w 173"/>
                <a:gd name="T13" fmla="*/ 1 h 11"/>
                <a:gd name="T14" fmla="*/ 0 w 173"/>
                <a:gd name="T15" fmla="*/ 1 h 11"/>
                <a:gd name="T16" fmla="*/ 0 w 173"/>
                <a:gd name="T17" fmla="*/ 1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3"/>
                <a:gd name="T28" fmla="*/ 0 h 11"/>
                <a:gd name="T29" fmla="*/ 173 w 173"/>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3" h="11">
                  <a:moveTo>
                    <a:pt x="0" y="0"/>
                  </a:moveTo>
                  <a:lnTo>
                    <a:pt x="18" y="6"/>
                  </a:lnTo>
                  <a:lnTo>
                    <a:pt x="38" y="6"/>
                  </a:lnTo>
                  <a:lnTo>
                    <a:pt x="59" y="0"/>
                  </a:lnTo>
                  <a:lnTo>
                    <a:pt x="82" y="11"/>
                  </a:lnTo>
                  <a:lnTo>
                    <a:pt x="102" y="11"/>
                  </a:lnTo>
                  <a:lnTo>
                    <a:pt x="122" y="2"/>
                  </a:lnTo>
                  <a:lnTo>
                    <a:pt x="156" y="11"/>
                  </a:lnTo>
                  <a:lnTo>
                    <a:pt x="173"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6" name="Freeform 1151">
              <a:extLst>
                <a:ext uri="{FF2B5EF4-FFF2-40B4-BE49-F238E27FC236}">
                  <a16:creationId xmlns:a16="http://schemas.microsoft.com/office/drawing/2014/main" id="{46A3804D-3B9A-2AFC-4FF9-5DEE8FCD017A}"/>
                </a:ext>
              </a:extLst>
            </p:cNvPr>
            <p:cNvSpPr>
              <a:spLocks/>
            </p:cNvSpPr>
            <p:nvPr/>
          </p:nvSpPr>
          <p:spPr bwMode="auto">
            <a:xfrm flipH="1">
              <a:off x="1102" y="3591"/>
              <a:ext cx="55" cy="5"/>
            </a:xfrm>
            <a:custGeom>
              <a:avLst/>
              <a:gdLst>
                <a:gd name="T0" fmla="*/ 0 w 166"/>
                <a:gd name="T1" fmla="*/ 0 h 11"/>
                <a:gd name="T2" fmla="*/ 0 w 166"/>
                <a:gd name="T3" fmla="*/ 0 h 11"/>
                <a:gd name="T4" fmla="*/ 0 w 166"/>
                <a:gd name="T5" fmla="*/ 0 h 11"/>
                <a:gd name="T6" fmla="*/ 0 w 166"/>
                <a:gd name="T7" fmla="*/ 0 h 11"/>
                <a:gd name="T8" fmla="*/ 0 w 166"/>
                <a:gd name="T9" fmla="*/ 0 h 11"/>
                <a:gd name="T10" fmla="*/ 0 w 166"/>
                <a:gd name="T11" fmla="*/ 0 h 11"/>
                <a:gd name="T12" fmla="*/ 0 w 166"/>
                <a:gd name="T13" fmla="*/ 0 h 11"/>
                <a:gd name="T14" fmla="*/ 0 w 166"/>
                <a:gd name="T15" fmla="*/ 0 h 11"/>
                <a:gd name="T16" fmla="*/ 0 60000 65536"/>
                <a:gd name="T17" fmla="*/ 0 60000 65536"/>
                <a:gd name="T18" fmla="*/ 0 60000 65536"/>
                <a:gd name="T19" fmla="*/ 0 60000 65536"/>
                <a:gd name="T20" fmla="*/ 0 60000 65536"/>
                <a:gd name="T21" fmla="*/ 0 60000 65536"/>
                <a:gd name="T22" fmla="*/ 0 60000 65536"/>
                <a:gd name="T23" fmla="*/ 0 60000 65536"/>
                <a:gd name="T24" fmla="*/ 0 w 166"/>
                <a:gd name="T25" fmla="*/ 0 h 11"/>
                <a:gd name="T26" fmla="*/ 166 w 166"/>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6" h="11">
                  <a:moveTo>
                    <a:pt x="0" y="0"/>
                  </a:moveTo>
                  <a:lnTo>
                    <a:pt x="17" y="6"/>
                  </a:lnTo>
                  <a:lnTo>
                    <a:pt x="35" y="6"/>
                  </a:lnTo>
                  <a:lnTo>
                    <a:pt x="56" y="0"/>
                  </a:lnTo>
                  <a:lnTo>
                    <a:pt x="96" y="11"/>
                  </a:lnTo>
                  <a:lnTo>
                    <a:pt x="116" y="2"/>
                  </a:lnTo>
                  <a:lnTo>
                    <a:pt x="147" y="11"/>
                  </a:lnTo>
                  <a:lnTo>
                    <a:pt x="166"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7" name="Freeform 1152">
              <a:extLst>
                <a:ext uri="{FF2B5EF4-FFF2-40B4-BE49-F238E27FC236}">
                  <a16:creationId xmlns:a16="http://schemas.microsoft.com/office/drawing/2014/main" id="{E2471550-236C-D154-B400-2A75CC88F70A}"/>
                </a:ext>
              </a:extLst>
            </p:cNvPr>
            <p:cNvSpPr>
              <a:spLocks/>
            </p:cNvSpPr>
            <p:nvPr/>
          </p:nvSpPr>
          <p:spPr bwMode="auto">
            <a:xfrm flipH="1">
              <a:off x="1100" y="3571"/>
              <a:ext cx="53" cy="6"/>
            </a:xfrm>
            <a:custGeom>
              <a:avLst/>
              <a:gdLst>
                <a:gd name="T0" fmla="*/ 0 w 158"/>
                <a:gd name="T1" fmla="*/ 0 h 10"/>
                <a:gd name="T2" fmla="*/ 0 w 158"/>
                <a:gd name="T3" fmla="*/ 1 h 10"/>
                <a:gd name="T4" fmla="*/ 0 w 158"/>
                <a:gd name="T5" fmla="*/ 1 h 10"/>
                <a:gd name="T6" fmla="*/ 0 w 158"/>
                <a:gd name="T7" fmla="*/ 0 h 10"/>
                <a:gd name="T8" fmla="*/ 0 w 158"/>
                <a:gd name="T9" fmla="*/ 1 h 10"/>
                <a:gd name="T10" fmla="*/ 0 w 158"/>
                <a:gd name="T11" fmla="*/ 1 h 10"/>
                <a:gd name="T12" fmla="*/ 0 w 158"/>
                <a:gd name="T13" fmla="*/ 1 h 10"/>
                <a:gd name="T14" fmla="*/ 0 w 158"/>
                <a:gd name="T15" fmla="*/ 1 h 10"/>
                <a:gd name="T16" fmla="*/ 0 w 158"/>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8"/>
                <a:gd name="T28" fmla="*/ 0 h 10"/>
                <a:gd name="T29" fmla="*/ 158 w 15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8" h="10">
                  <a:moveTo>
                    <a:pt x="0" y="0"/>
                  </a:moveTo>
                  <a:lnTo>
                    <a:pt x="17" y="6"/>
                  </a:lnTo>
                  <a:lnTo>
                    <a:pt x="34" y="6"/>
                  </a:lnTo>
                  <a:lnTo>
                    <a:pt x="54" y="0"/>
                  </a:lnTo>
                  <a:lnTo>
                    <a:pt x="74" y="10"/>
                  </a:lnTo>
                  <a:lnTo>
                    <a:pt x="91" y="10"/>
                  </a:lnTo>
                  <a:lnTo>
                    <a:pt x="111" y="2"/>
                  </a:lnTo>
                  <a:lnTo>
                    <a:pt x="144" y="10"/>
                  </a:lnTo>
                  <a:lnTo>
                    <a:pt x="158"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8" name="Freeform 1153">
              <a:extLst>
                <a:ext uri="{FF2B5EF4-FFF2-40B4-BE49-F238E27FC236}">
                  <a16:creationId xmlns:a16="http://schemas.microsoft.com/office/drawing/2014/main" id="{C1650193-274C-D3B4-AC84-5353A8106507}"/>
                </a:ext>
              </a:extLst>
            </p:cNvPr>
            <p:cNvSpPr>
              <a:spLocks/>
            </p:cNvSpPr>
            <p:nvPr/>
          </p:nvSpPr>
          <p:spPr bwMode="auto">
            <a:xfrm flipH="1">
              <a:off x="1098" y="3552"/>
              <a:ext cx="51" cy="4"/>
            </a:xfrm>
            <a:custGeom>
              <a:avLst/>
              <a:gdLst>
                <a:gd name="T0" fmla="*/ 0 w 151"/>
                <a:gd name="T1" fmla="*/ 0 h 8"/>
                <a:gd name="T2" fmla="*/ 0 w 151"/>
                <a:gd name="T3" fmla="*/ 1 h 8"/>
                <a:gd name="T4" fmla="*/ 0 w 151"/>
                <a:gd name="T5" fmla="*/ 1 h 8"/>
                <a:gd name="T6" fmla="*/ 0 w 151"/>
                <a:gd name="T7" fmla="*/ 0 h 8"/>
                <a:gd name="T8" fmla="*/ 0 w 151"/>
                <a:gd name="T9" fmla="*/ 1 h 8"/>
                <a:gd name="T10" fmla="*/ 0 w 151"/>
                <a:gd name="T11" fmla="*/ 1 h 8"/>
                <a:gd name="T12" fmla="*/ 0 w 151"/>
                <a:gd name="T13" fmla="*/ 0 h 8"/>
                <a:gd name="T14" fmla="*/ 0 w 151"/>
                <a:gd name="T15" fmla="*/ 1 h 8"/>
                <a:gd name="T16" fmla="*/ 0 w 151"/>
                <a:gd name="T17" fmla="*/ 1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8"/>
                <a:gd name="T29" fmla="*/ 151 w 151"/>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8">
                  <a:moveTo>
                    <a:pt x="0" y="0"/>
                  </a:moveTo>
                  <a:lnTo>
                    <a:pt x="14" y="6"/>
                  </a:lnTo>
                  <a:lnTo>
                    <a:pt x="31" y="6"/>
                  </a:lnTo>
                  <a:lnTo>
                    <a:pt x="51" y="0"/>
                  </a:lnTo>
                  <a:lnTo>
                    <a:pt x="71" y="8"/>
                  </a:lnTo>
                  <a:lnTo>
                    <a:pt x="88" y="8"/>
                  </a:lnTo>
                  <a:lnTo>
                    <a:pt x="105" y="0"/>
                  </a:lnTo>
                  <a:lnTo>
                    <a:pt x="135" y="8"/>
                  </a:lnTo>
                  <a:lnTo>
                    <a:pt x="151" y="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39" name="Freeform 1154">
              <a:extLst>
                <a:ext uri="{FF2B5EF4-FFF2-40B4-BE49-F238E27FC236}">
                  <a16:creationId xmlns:a16="http://schemas.microsoft.com/office/drawing/2014/main" id="{21D7C2CC-9523-A5DF-5481-721F101F1A18}"/>
                </a:ext>
              </a:extLst>
            </p:cNvPr>
            <p:cNvSpPr>
              <a:spLocks/>
            </p:cNvSpPr>
            <p:nvPr/>
          </p:nvSpPr>
          <p:spPr bwMode="auto">
            <a:xfrm flipH="1">
              <a:off x="1097" y="3532"/>
              <a:ext cx="48" cy="4"/>
            </a:xfrm>
            <a:custGeom>
              <a:avLst/>
              <a:gdLst>
                <a:gd name="T0" fmla="*/ 0 w 143"/>
                <a:gd name="T1" fmla="*/ 0 h 10"/>
                <a:gd name="T2" fmla="*/ 0 w 143"/>
                <a:gd name="T3" fmla="*/ 0 h 10"/>
                <a:gd name="T4" fmla="*/ 0 w 143"/>
                <a:gd name="T5" fmla="*/ 0 h 10"/>
                <a:gd name="T6" fmla="*/ 0 w 143"/>
                <a:gd name="T7" fmla="*/ 0 h 10"/>
                <a:gd name="T8" fmla="*/ 0 w 143"/>
                <a:gd name="T9" fmla="*/ 0 h 10"/>
                <a:gd name="T10" fmla="*/ 0 w 143"/>
                <a:gd name="T11" fmla="*/ 0 h 10"/>
                <a:gd name="T12" fmla="*/ 0 w 143"/>
                <a:gd name="T13" fmla="*/ 0 h 10"/>
                <a:gd name="T14" fmla="*/ 0 w 143"/>
                <a:gd name="T15" fmla="*/ 0 h 10"/>
                <a:gd name="T16" fmla="*/ 0 w 143"/>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3"/>
                <a:gd name="T28" fmla="*/ 0 h 10"/>
                <a:gd name="T29" fmla="*/ 143 w 143"/>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3" h="10">
                  <a:moveTo>
                    <a:pt x="0" y="0"/>
                  </a:moveTo>
                  <a:lnTo>
                    <a:pt x="15" y="7"/>
                  </a:lnTo>
                  <a:lnTo>
                    <a:pt x="29" y="7"/>
                  </a:lnTo>
                  <a:lnTo>
                    <a:pt x="49" y="0"/>
                  </a:lnTo>
                  <a:lnTo>
                    <a:pt x="66" y="10"/>
                  </a:lnTo>
                  <a:lnTo>
                    <a:pt x="83" y="10"/>
                  </a:lnTo>
                  <a:lnTo>
                    <a:pt x="102" y="1"/>
                  </a:lnTo>
                  <a:lnTo>
                    <a:pt x="130" y="10"/>
                  </a:lnTo>
                  <a:lnTo>
                    <a:pt x="143"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40" name="Freeform 1155">
              <a:extLst>
                <a:ext uri="{FF2B5EF4-FFF2-40B4-BE49-F238E27FC236}">
                  <a16:creationId xmlns:a16="http://schemas.microsoft.com/office/drawing/2014/main" id="{286FBFD3-09B5-94FA-B137-5590AEA0BC4B}"/>
                </a:ext>
              </a:extLst>
            </p:cNvPr>
            <p:cNvSpPr>
              <a:spLocks/>
            </p:cNvSpPr>
            <p:nvPr/>
          </p:nvSpPr>
          <p:spPr bwMode="auto">
            <a:xfrm flipH="1">
              <a:off x="1096" y="3512"/>
              <a:ext cx="46" cy="5"/>
            </a:xfrm>
            <a:custGeom>
              <a:avLst/>
              <a:gdLst>
                <a:gd name="T0" fmla="*/ 0 w 138"/>
                <a:gd name="T1" fmla="*/ 0 h 10"/>
                <a:gd name="T2" fmla="*/ 0 w 138"/>
                <a:gd name="T3" fmla="*/ 1 h 10"/>
                <a:gd name="T4" fmla="*/ 0 w 138"/>
                <a:gd name="T5" fmla="*/ 0 h 10"/>
                <a:gd name="T6" fmla="*/ 0 w 138"/>
                <a:gd name="T7" fmla="*/ 1 h 10"/>
                <a:gd name="T8" fmla="*/ 0 w 138"/>
                <a:gd name="T9" fmla="*/ 1 h 10"/>
                <a:gd name="T10" fmla="*/ 0 w 138"/>
                <a:gd name="T11" fmla="*/ 1 h 10"/>
                <a:gd name="T12" fmla="*/ 0 w 138"/>
                <a:gd name="T13" fmla="*/ 1 h 10"/>
                <a:gd name="T14" fmla="*/ 0 w 138"/>
                <a:gd name="T15" fmla="*/ 1 h 10"/>
                <a:gd name="T16" fmla="*/ 0 60000 65536"/>
                <a:gd name="T17" fmla="*/ 0 60000 65536"/>
                <a:gd name="T18" fmla="*/ 0 60000 65536"/>
                <a:gd name="T19" fmla="*/ 0 60000 65536"/>
                <a:gd name="T20" fmla="*/ 0 60000 65536"/>
                <a:gd name="T21" fmla="*/ 0 60000 65536"/>
                <a:gd name="T22" fmla="*/ 0 60000 65536"/>
                <a:gd name="T23" fmla="*/ 0 60000 65536"/>
                <a:gd name="T24" fmla="*/ 0 w 138"/>
                <a:gd name="T25" fmla="*/ 0 h 10"/>
                <a:gd name="T26" fmla="*/ 138 w 138"/>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8" h="10">
                  <a:moveTo>
                    <a:pt x="0" y="0"/>
                  </a:moveTo>
                  <a:lnTo>
                    <a:pt x="33" y="6"/>
                  </a:lnTo>
                  <a:lnTo>
                    <a:pt x="53" y="0"/>
                  </a:lnTo>
                  <a:lnTo>
                    <a:pt x="70" y="8"/>
                  </a:lnTo>
                  <a:lnTo>
                    <a:pt x="84" y="8"/>
                  </a:lnTo>
                  <a:lnTo>
                    <a:pt x="100" y="1"/>
                  </a:lnTo>
                  <a:lnTo>
                    <a:pt x="127" y="10"/>
                  </a:lnTo>
                  <a:lnTo>
                    <a:pt x="138"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41" name="Freeform 1156">
              <a:extLst>
                <a:ext uri="{FF2B5EF4-FFF2-40B4-BE49-F238E27FC236}">
                  <a16:creationId xmlns:a16="http://schemas.microsoft.com/office/drawing/2014/main" id="{AEC59709-8B26-ED7D-B225-4FCF97E5159A}"/>
                </a:ext>
              </a:extLst>
            </p:cNvPr>
            <p:cNvSpPr>
              <a:spLocks/>
            </p:cNvSpPr>
            <p:nvPr/>
          </p:nvSpPr>
          <p:spPr bwMode="auto">
            <a:xfrm flipH="1">
              <a:off x="1094" y="3493"/>
              <a:ext cx="43" cy="4"/>
            </a:xfrm>
            <a:custGeom>
              <a:avLst/>
              <a:gdLst>
                <a:gd name="T0" fmla="*/ 0 w 131"/>
                <a:gd name="T1" fmla="*/ 0 h 10"/>
                <a:gd name="T2" fmla="*/ 0 w 131"/>
                <a:gd name="T3" fmla="*/ 0 h 10"/>
                <a:gd name="T4" fmla="*/ 0 w 131"/>
                <a:gd name="T5" fmla="*/ 0 h 10"/>
                <a:gd name="T6" fmla="*/ 0 w 131"/>
                <a:gd name="T7" fmla="*/ 0 h 10"/>
                <a:gd name="T8" fmla="*/ 0 w 131"/>
                <a:gd name="T9" fmla="*/ 0 h 10"/>
                <a:gd name="T10" fmla="*/ 0 w 131"/>
                <a:gd name="T11" fmla="*/ 0 h 10"/>
                <a:gd name="T12" fmla="*/ 0 w 131"/>
                <a:gd name="T13" fmla="*/ 0 h 10"/>
                <a:gd name="T14" fmla="*/ 0 w 131"/>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131"/>
                <a:gd name="T25" fmla="*/ 0 h 10"/>
                <a:gd name="T26" fmla="*/ 131 w 131"/>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1" h="10">
                  <a:moveTo>
                    <a:pt x="0" y="0"/>
                  </a:moveTo>
                  <a:lnTo>
                    <a:pt x="14" y="6"/>
                  </a:lnTo>
                  <a:lnTo>
                    <a:pt x="30" y="6"/>
                  </a:lnTo>
                  <a:lnTo>
                    <a:pt x="50" y="0"/>
                  </a:lnTo>
                  <a:lnTo>
                    <a:pt x="80" y="8"/>
                  </a:lnTo>
                  <a:lnTo>
                    <a:pt x="94" y="1"/>
                  </a:lnTo>
                  <a:lnTo>
                    <a:pt x="118" y="10"/>
                  </a:lnTo>
                  <a:lnTo>
                    <a:pt x="131"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42" name="Freeform 1157">
              <a:extLst>
                <a:ext uri="{FF2B5EF4-FFF2-40B4-BE49-F238E27FC236}">
                  <a16:creationId xmlns:a16="http://schemas.microsoft.com/office/drawing/2014/main" id="{82FE474B-FE85-2B1E-2E34-E9E497BA87DB}"/>
                </a:ext>
              </a:extLst>
            </p:cNvPr>
            <p:cNvSpPr>
              <a:spLocks/>
            </p:cNvSpPr>
            <p:nvPr/>
          </p:nvSpPr>
          <p:spPr bwMode="auto">
            <a:xfrm flipH="1">
              <a:off x="1092" y="3473"/>
              <a:ext cx="41" cy="5"/>
            </a:xfrm>
            <a:custGeom>
              <a:avLst/>
              <a:gdLst>
                <a:gd name="T0" fmla="*/ 0 w 122"/>
                <a:gd name="T1" fmla="*/ 1 h 9"/>
                <a:gd name="T2" fmla="*/ 0 w 122"/>
                <a:gd name="T3" fmla="*/ 1 h 9"/>
                <a:gd name="T4" fmla="*/ 0 w 122"/>
                <a:gd name="T5" fmla="*/ 1 h 9"/>
                <a:gd name="T6" fmla="*/ 0 w 122"/>
                <a:gd name="T7" fmla="*/ 1 h 9"/>
                <a:gd name="T8" fmla="*/ 0 w 122"/>
                <a:gd name="T9" fmla="*/ 0 h 9"/>
                <a:gd name="T10" fmla="*/ 0 w 122"/>
                <a:gd name="T11" fmla="*/ 1 h 9"/>
                <a:gd name="T12" fmla="*/ 0 w 122"/>
                <a:gd name="T13" fmla="*/ 1 h 9"/>
                <a:gd name="T14" fmla="*/ 0 w 122"/>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122"/>
                <a:gd name="T25" fmla="*/ 0 h 9"/>
                <a:gd name="T26" fmla="*/ 122 w 122"/>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2" h="9">
                  <a:moveTo>
                    <a:pt x="122" y="6"/>
                  </a:moveTo>
                  <a:lnTo>
                    <a:pt x="111" y="9"/>
                  </a:lnTo>
                  <a:lnTo>
                    <a:pt x="88" y="1"/>
                  </a:lnTo>
                  <a:lnTo>
                    <a:pt x="75" y="8"/>
                  </a:lnTo>
                  <a:lnTo>
                    <a:pt x="47" y="0"/>
                  </a:lnTo>
                  <a:lnTo>
                    <a:pt x="30" y="6"/>
                  </a:lnTo>
                  <a:lnTo>
                    <a:pt x="14"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43" name="Line 1158">
              <a:extLst>
                <a:ext uri="{FF2B5EF4-FFF2-40B4-BE49-F238E27FC236}">
                  <a16:creationId xmlns:a16="http://schemas.microsoft.com/office/drawing/2014/main" id="{9860F21F-1A5F-4F55-82C9-5C2F7ECD8306}"/>
                </a:ext>
              </a:extLst>
            </p:cNvPr>
            <p:cNvSpPr>
              <a:spLocks noChangeShapeType="1"/>
            </p:cNvSpPr>
            <p:nvPr/>
          </p:nvSpPr>
          <p:spPr bwMode="auto">
            <a:xfrm flipV="1">
              <a:off x="1122" y="2883"/>
              <a:ext cx="428" cy="31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44" name="Freeform 1159">
              <a:extLst>
                <a:ext uri="{FF2B5EF4-FFF2-40B4-BE49-F238E27FC236}">
                  <a16:creationId xmlns:a16="http://schemas.microsoft.com/office/drawing/2014/main" id="{AB9CE04F-BC46-2466-3AD8-8F8CBD1AB32D}"/>
                </a:ext>
              </a:extLst>
            </p:cNvPr>
            <p:cNvSpPr>
              <a:spLocks/>
            </p:cNvSpPr>
            <p:nvPr/>
          </p:nvSpPr>
          <p:spPr bwMode="auto">
            <a:xfrm flipH="1">
              <a:off x="1058" y="1884"/>
              <a:ext cx="645" cy="278"/>
            </a:xfrm>
            <a:custGeom>
              <a:avLst/>
              <a:gdLst>
                <a:gd name="T0" fmla="*/ 0 w 1935"/>
                <a:gd name="T1" fmla="*/ 0 h 555"/>
                <a:gd name="T2" fmla="*/ 0 w 1935"/>
                <a:gd name="T3" fmla="*/ 1 h 555"/>
                <a:gd name="T4" fmla="*/ 0 w 1935"/>
                <a:gd name="T5" fmla="*/ 1 h 555"/>
                <a:gd name="T6" fmla="*/ 0 w 1935"/>
                <a:gd name="T7" fmla="*/ 1 h 555"/>
                <a:gd name="T8" fmla="*/ 0 w 1935"/>
                <a:gd name="T9" fmla="*/ 1 h 555"/>
                <a:gd name="T10" fmla="*/ 0 w 1935"/>
                <a:gd name="T11" fmla="*/ 1 h 555"/>
                <a:gd name="T12" fmla="*/ 0 w 1935"/>
                <a:gd name="T13" fmla="*/ 1 h 555"/>
                <a:gd name="T14" fmla="*/ 0 w 1935"/>
                <a:gd name="T15" fmla="*/ 1 h 555"/>
                <a:gd name="T16" fmla="*/ 0 w 1935"/>
                <a:gd name="T17" fmla="*/ 1 h 555"/>
                <a:gd name="T18" fmla="*/ 0 w 1935"/>
                <a:gd name="T19" fmla="*/ 1 h 5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35"/>
                <a:gd name="T31" fmla="*/ 0 h 555"/>
                <a:gd name="T32" fmla="*/ 1935 w 1935"/>
                <a:gd name="T33" fmla="*/ 555 h 5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35" h="555">
                  <a:moveTo>
                    <a:pt x="1935" y="0"/>
                  </a:moveTo>
                  <a:lnTo>
                    <a:pt x="1738" y="85"/>
                  </a:lnTo>
                  <a:lnTo>
                    <a:pt x="1518" y="173"/>
                  </a:lnTo>
                  <a:lnTo>
                    <a:pt x="1245" y="274"/>
                  </a:lnTo>
                  <a:lnTo>
                    <a:pt x="938" y="374"/>
                  </a:lnTo>
                  <a:lnTo>
                    <a:pt x="614" y="462"/>
                  </a:lnTo>
                  <a:lnTo>
                    <a:pt x="452" y="500"/>
                  </a:lnTo>
                  <a:lnTo>
                    <a:pt x="297" y="526"/>
                  </a:lnTo>
                  <a:lnTo>
                    <a:pt x="145" y="546"/>
                  </a:lnTo>
                  <a:lnTo>
                    <a:pt x="0" y="55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45" name="Freeform 1160">
              <a:extLst>
                <a:ext uri="{FF2B5EF4-FFF2-40B4-BE49-F238E27FC236}">
                  <a16:creationId xmlns:a16="http://schemas.microsoft.com/office/drawing/2014/main" id="{DD197DC0-0C87-967F-0C01-3E9405AE6BFE}"/>
                </a:ext>
              </a:extLst>
            </p:cNvPr>
            <p:cNvSpPr>
              <a:spLocks/>
            </p:cNvSpPr>
            <p:nvPr/>
          </p:nvSpPr>
          <p:spPr bwMode="auto">
            <a:xfrm flipH="1">
              <a:off x="1069" y="2575"/>
              <a:ext cx="604" cy="183"/>
            </a:xfrm>
            <a:custGeom>
              <a:avLst/>
              <a:gdLst>
                <a:gd name="T0" fmla="*/ 0 w 1813"/>
                <a:gd name="T1" fmla="*/ 1 h 366"/>
                <a:gd name="T2" fmla="*/ 0 w 1813"/>
                <a:gd name="T3" fmla="*/ 1 h 366"/>
                <a:gd name="T4" fmla="*/ 0 w 1813"/>
                <a:gd name="T5" fmla="*/ 1 h 366"/>
                <a:gd name="T6" fmla="*/ 0 w 1813"/>
                <a:gd name="T7" fmla="*/ 1 h 366"/>
                <a:gd name="T8" fmla="*/ 0 w 1813"/>
                <a:gd name="T9" fmla="*/ 1 h 366"/>
                <a:gd name="T10" fmla="*/ 0 w 1813"/>
                <a:gd name="T11" fmla="*/ 0 h 366"/>
                <a:gd name="T12" fmla="*/ 0 w 1813"/>
                <a:gd name="T13" fmla="*/ 1 h 366"/>
                <a:gd name="T14" fmla="*/ 0 w 1813"/>
                <a:gd name="T15" fmla="*/ 1 h 366"/>
                <a:gd name="T16" fmla="*/ 0 w 1813"/>
                <a:gd name="T17" fmla="*/ 1 h 366"/>
                <a:gd name="T18" fmla="*/ 0 w 1813"/>
                <a:gd name="T19" fmla="*/ 1 h 366"/>
                <a:gd name="T20" fmla="*/ 0 w 1813"/>
                <a:gd name="T21" fmla="*/ 1 h 366"/>
                <a:gd name="T22" fmla="*/ 0 w 1813"/>
                <a:gd name="T23" fmla="*/ 1 h 36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13"/>
                <a:gd name="T37" fmla="*/ 0 h 366"/>
                <a:gd name="T38" fmla="*/ 1813 w 1813"/>
                <a:gd name="T39" fmla="*/ 366 h 36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13" h="366">
                  <a:moveTo>
                    <a:pt x="0" y="366"/>
                  </a:moveTo>
                  <a:lnTo>
                    <a:pt x="241" y="345"/>
                  </a:lnTo>
                  <a:lnTo>
                    <a:pt x="524" y="302"/>
                  </a:lnTo>
                  <a:lnTo>
                    <a:pt x="1121" y="177"/>
                  </a:lnTo>
                  <a:lnTo>
                    <a:pt x="1611" y="53"/>
                  </a:lnTo>
                  <a:lnTo>
                    <a:pt x="1813" y="0"/>
                  </a:lnTo>
                  <a:lnTo>
                    <a:pt x="1638" y="36"/>
                  </a:lnTo>
                  <a:lnTo>
                    <a:pt x="1195" y="115"/>
                  </a:lnTo>
                  <a:lnTo>
                    <a:pt x="915" y="156"/>
                  </a:lnTo>
                  <a:lnTo>
                    <a:pt x="621" y="193"/>
                  </a:lnTo>
                  <a:lnTo>
                    <a:pt x="324" y="218"/>
                  </a:lnTo>
                  <a:lnTo>
                    <a:pt x="47" y="22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46" name="Freeform 1161">
              <a:extLst>
                <a:ext uri="{FF2B5EF4-FFF2-40B4-BE49-F238E27FC236}">
                  <a16:creationId xmlns:a16="http://schemas.microsoft.com/office/drawing/2014/main" id="{5F09A845-ADB5-5861-3482-E9BC88F9717A}"/>
                </a:ext>
              </a:extLst>
            </p:cNvPr>
            <p:cNvSpPr>
              <a:spLocks/>
            </p:cNvSpPr>
            <p:nvPr/>
          </p:nvSpPr>
          <p:spPr bwMode="auto">
            <a:xfrm flipH="1">
              <a:off x="1069" y="2419"/>
              <a:ext cx="632" cy="231"/>
            </a:xfrm>
            <a:custGeom>
              <a:avLst/>
              <a:gdLst>
                <a:gd name="T0" fmla="*/ 0 w 1896"/>
                <a:gd name="T1" fmla="*/ 0 h 463"/>
                <a:gd name="T2" fmla="*/ 0 w 1896"/>
                <a:gd name="T3" fmla="*/ 0 h 463"/>
                <a:gd name="T4" fmla="*/ 0 w 1896"/>
                <a:gd name="T5" fmla="*/ 0 h 463"/>
                <a:gd name="T6" fmla="*/ 0 w 1896"/>
                <a:gd name="T7" fmla="*/ 0 h 463"/>
                <a:gd name="T8" fmla="*/ 0 w 1896"/>
                <a:gd name="T9" fmla="*/ 0 h 463"/>
                <a:gd name="T10" fmla="*/ 0 w 1896"/>
                <a:gd name="T11" fmla="*/ 0 h 463"/>
                <a:gd name="T12" fmla="*/ 0 w 1896"/>
                <a:gd name="T13" fmla="*/ 0 h 463"/>
                <a:gd name="T14" fmla="*/ 0 w 1896"/>
                <a:gd name="T15" fmla="*/ 0 h 463"/>
                <a:gd name="T16" fmla="*/ 0 w 1896"/>
                <a:gd name="T17" fmla="*/ 0 h 463"/>
                <a:gd name="T18" fmla="*/ 0 w 1896"/>
                <a:gd name="T19" fmla="*/ 0 h 463"/>
                <a:gd name="T20" fmla="*/ 0 w 1896"/>
                <a:gd name="T21" fmla="*/ 0 h 463"/>
                <a:gd name="T22" fmla="*/ 0 w 1896"/>
                <a:gd name="T23" fmla="*/ 0 h 46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96"/>
                <a:gd name="T37" fmla="*/ 0 h 463"/>
                <a:gd name="T38" fmla="*/ 1896 w 1896"/>
                <a:gd name="T39" fmla="*/ 463 h 46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96" h="463">
                  <a:moveTo>
                    <a:pt x="225" y="463"/>
                  </a:moveTo>
                  <a:lnTo>
                    <a:pt x="444" y="460"/>
                  </a:lnTo>
                  <a:lnTo>
                    <a:pt x="698" y="447"/>
                  </a:lnTo>
                  <a:lnTo>
                    <a:pt x="975" y="425"/>
                  </a:lnTo>
                  <a:lnTo>
                    <a:pt x="1251" y="396"/>
                  </a:lnTo>
                  <a:lnTo>
                    <a:pt x="1705" y="339"/>
                  </a:lnTo>
                  <a:lnTo>
                    <a:pt x="1896" y="312"/>
                  </a:lnTo>
                  <a:lnTo>
                    <a:pt x="1721" y="295"/>
                  </a:lnTo>
                  <a:lnTo>
                    <a:pt x="1268" y="242"/>
                  </a:lnTo>
                  <a:lnTo>
                    <a:pt x="657" y="146"/>
                  </a:lnTo>
                  <a:lnTo>
                    <a:pt x="327" y="77"/>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47" name="Freeform 1162">
              <a:extLst>
                <a:ext uri="{FF2B5EF4-FFF2-40B4-BE49-F238E27FC236}">
                  <a16:creationId xmlns:a16="http://schemas.microsoft.com/office/drawing/2014/main" id="{0518CC5C-FF8C-0C07-4471-627CE1BE1CB4}"/>
                </a:ext>
              </a:extLst>
            </p:cNvPr>
            <p:cNvSpPr>
              <a:spLocks/>
            </p:cNvSpPr>
            <p:nvPr/>
          </p:nvSpPr>
          <p:spPr bwMode="auto">
            <a:xfrm flipH="1">
              <a:off x="1072" y="2395"/>
              <a:ext cx="636" cy="173"/>
            </a:xfrm>
            <a:custGeom>
              <a:avLst/>
              <a:gdLst>
                <a:gd name="T0" fmla="*/ 0 w 1908"/>
                <a:gd name="T1" fmla="*/ 1 h 345"/>
                <a:gd name="T2" fmla="*/ 0 w 1908"/>
                <a:gd name="T3" fmla="*/ 1 h 345"/>
                <a:gd name="T4" fmla="*/ 0 w 1908"/>
                <a:gd name="T5" fmla="*/ 1 h 345"/>
                <a:gd name="T6" fmla="*/ 0 w 1908"/>
                <a:gd name="T7" fmla="*/ 1 h 345"/>
                <a:gd name="T8" fmla="*/ 0 w 1908"/>
                <a:gd name="T9" fmla="*/ 0 h 345"/>
                <a:gd name="T10" fmla="*/ 0 60000 65536"/>
                <a:gd name="T11" fmla="*/ 0 60000 65536"/>
                <a:gd name="T12" fmla="*/ 0 60000 65536"/>
                <a:gd name="T13" fmla="*/ 0 60000 65536"/>
                <a:gd name="T14" fmla="*/ 0 60000 65536"/>
                <a:gd name="T15" fmla="*/ 0 w 1908"/>
                <a:gd name="T16" fmla="*/ 0 h 345"/>
                <a:gd name="T17" fmla="*/ 1908 w 1908"/>
                <a:gd name="T18" fmla="*/ 345 h 345"/>
              </a:gdLst>
              <a:ahLst/>
              <a:cxnLst>
                <a:cxn ang="T10">
                  <a:pos x="T0" y="T1"/>
                </a:cxn>
                <a:cxn ang="T11">
                  <a:pos x="T2" y="T3"/>
                </a:cxn>
                <a:cxn ang="T12">
                  <a:pos x="T4" y="T5"/>
                </a:cxn>
                <a:cxn ang="T13">
                  <a:pos x="T6" y="T7"/>
                </a:cxn>
                <a:cxn ang="T14">
                  <a:pos x="T8" y="T9"/>
                </a:cxn>
              </a:cxnLst>
              <a:rect l="T15" t="T16" r="T17" b="T18"/>
              <a:pathLst>
                <a:path w="1908" h="345">
                  <a:moveTo>
                    <a:pt x="1908" y="345"/>
                  </a:moveTo>
                  <a:lnTo>
                    <a:pt x="1236" y="255"/>
                  </a:lnTo>
                  <a:lnTo>
                    <a:pt x="614" y="146"/>
                  </a:lnTo>
                  <a:lnTo>
                    <a:pt x="297" y="7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48" name="Freeform 1163">
              <a:extLst>
                <a:ext uri="{FF2B5EF4-FFF2-40B4-BE49-F238E27FC236}">
                  <a16:creationId xmlns:a16="http://schemas.microsoft.com/office/drawing/2014/main" id="{441D4B4E-EC49-F261-25A7-43F33A061854}"/>
                </a:ext>
              </a:extLst>
            </p:cNvPr>
            <p:cNvSpPr>
              <a:spLocks/>
            </p:cNvSpPr>
            <p:nvPr/>
          </p:nvSpPr>
          <p:spPr bwMode="auto">
            <a:xfrm flipH="1">
              <a:off x="958" y="2013"/>
              <a:ext cx="239" cy="112"/>
            </a:xfrm>
            <a:custGeom>
              <a:avLst/>
              <a:gdLst>
                <a:gd name="T0" fmla="*/ 0 w 717"/>
                <a:gd name="T1" fmla="*/ 0 h 224"/>
                <a:gd name="T2" fmla="*/ 0 w 717"/>
                <a:gd name="T3" fmla="*/ 1 h 224"/>
                <a:gd name="T4" fmla="*/ 0 w 717"/>
                <a:gd name="T5" fmla="*/ 1 h 224"/>
                <a:gd name="T6" fmla="*/ 0 w 717"/>
                <a:gd name="T7" fmla="*/ 1 h 224"/>
                <a:gd name="T8" fmla="*/ 0 w 717"/>
                <a:gd name="T9" fmla="*/ 1 h 224"/>
                <a:gd name="T10" fmla="*/ 0 w 717"/>
                <a:gd name="T11" fmla="*/ 0 h 224"/>
                <a:gd name="T12" fmla="*/ 0 60000 65536"/>
                <a:gd name="T13" fmla="*/ 0 60000 65536"/>
                <a:gd name="T14" fmla="*/ 0 60000 65536"/>
                <a:gd name="T15" fmla="*/ 0 60000 65536"/>
                <a:gd name="T16" fmla="*/ 0 60000 65536"/>
                <a:gd name="T17" fmla="*/ 0 60000 65536"/>
                <a:gd name="T18" fmla="*/ 0 w 717"/>
                <a:gd name="T19" fmla="*/ 0 h 224"/>
                <a:gd name="T20" fmla="*/ 717 w 717"/>
                <a:gd name="T21" fmla="*/ 224 h 224"/>
              </a:gdLst>
              <a:ahLst/>
              <a:cxnLst>
                <a:cxn ang="T12">
                  <a:pos x="T0" y="T1"/>
                </a:cxn>
                <a:cxn ang="T13">
                  <a:pos x="T2" y="T3"/>
                </a:cxn>
                <a:cxn ang="T14">
                  <a:pos x="T4" y="T5"/>
                </a:cxn>
                <a:cxn ang="T15">
                  <a:pos x="T6" y="T7"/>
                </a:cxn>
                <a:cxn ang="T16">
                  <a:pos x="T8" y="T9"/>
                </a:cxn>
                <a:cxn ang="T17">
                  <a:pos x="T10" y="T11"/>
                </a:cxn>
              </a:cxnLst>
              <a:rect l="T18" t="T19" r="T20" b="T21"/>
              <a:pathLst>
                <a:path w="717" h="224">
                  <a:moveTo>
                    <a:pt x="1" y="0"/>
                  </a:moveTo>
                  <a:lnTo>
                    <a:pt x="0" y="20"/>
                  </a:lnTo>
                  <a:lnTo>
                    <a:pt x="383" y="138"/>
                  </a:lnTo>
                  <a:lnTo>
                    <a:pt x="713" y="224"/>
                  </a:lnTo>
                  <a:lnTo>
                    <a:pt x="717" y="205"/>
                  </a:lnTo>
                  <a:lnTo>
                    <a:pt x="1" y="0"/>
                  </a:lnTo>
                  <a:close/>
                </a:path>
              </a:pathLst>
            </a:custGeom>
            <a:solidFill>
              <a:srgbClr val="331A00"/>
            </a:solidFill>
            <a:ln w="9525">
              <a:solidFill>
                <a:srgbClr val="000000"/>
              </a:solidFill>
              <a:round/>
              <a:headEnd/>
              <a:tailEnd/>
            </a:ln>
          </p:spPr>
          <p:txBody>
            <a:bodyPr/>
            <a:lstStyle/>
            <a:p>
              <a:endParaRPr lang="zh-TW" altLang="en-US"/>
            </a:p>
          </p:txBody>
        </p:sp>
        <p:sp>
          <p:nvSpPr>
            <p:cNvPr id="42049" name="Freeform 1164">
              <a:extLst>
                <a:ext uri="{FF2B5EF4-FFF2-40B4-BE49-F238E27FC236}">
                  <a16:creationId xmlns:a16="http://schemas.microsoft.com/office/drawing/2014/main" id="{DD5D9B1D-ECCD-A63F-A521-9BF8A1A0E15B}"/>
                </a:ext>
              </a:extLst>
            </p:cNvPr>
            <p:cNvSpPr>
              <a:spLocks/>
            </p:cNvSpPr>
            <p:nvPr/>
          </p:nvSpPr>
          <p:spPr bwMode="auto">
            <a:xfrm flipH="1">
              <a:off x="812" y="3235"/>
              <a:ext cx="633" cy="123"/>
            </a:xfrm>
            <a:custGeom>
              <a:avLst/>
              <a:gdLst>
                <a:gd name="T0" fmla="*/ 0 w 1898"/>
                <a:gd name="T1" fmla="*/ 1 h 245"/>
                <a:gd name="T2" fmla="*/ 0 w 1898"/>
                <a:gd name="T3" fmla="*/ 1 h 245"/>
                <a:gd name="T4" fmla="*/ 0 w 1898"/>
                <a:gd name="T5" fmla="*/ 1 h 245"/>
                <a:gd name="T6" fmla="*/ 0 w 1898"/>
                <a:gd name="T7" fmla="*/ 0 h 245"/>
                <a:gd name="T8" fmla="*/ 0 w 1898"/>
                <a:gd name="T9" fmla="*/ 1 h 245"/>
                <a:gd name="T10" fmla="*/ 0 60000 65536"/>
                <a:gd name="T11" fmla="*/ 0 60000 65536"/>
                <a:gd name="T12" fmla="*/ 0 60000 65536"/>
                <a:gd name="T13" fmla="*/ 0 60000 65536"/>
                <a:gd name="T14" fmla="*/ 0 60000 65536"/>
                <a:gd name="T15" fmla="*/ 0 w 1898"/>
                <a:gd name="T16" fmla="*/ 0 h 245"/>
                <a:gd name="T17" fmla="*/ 1898 w 1898"/>
                <a:gd name="T18" fmla="*/ 245 h 245"/>
              </a:gdLst>
              <a:ahLst/>
              <a:cxnLst>
                <a:cxn ang="T10">
                  <a:pos x="T0" y="T1"/>
                </a:cxn>
                <a:cxn ang="T11">
                  <a:pos x="T2" y="T3"/>
                </a:cxn>
                <a:cxn ang="T12">
                  <a:pos x="T4" y="T5"/>
                </a:cxn>
                <a:cxn ang="T13">
                  <a:pos x="T6" y="T7"/>
                </a:cxn>
                <a:cxn ang="T14">
                  <a:pos x="T8" y="T9"/>
                </a:cxn>
              </a:cxnLst>
              <a:rect l="T15" t="T16" r="T17" b="T18"/>
              <a:pathLst>
                <a:path w="1898" h="245">
                  <a:moveTo>
                    <a:pt x="0" y="24"/>
                  </a:moveTo>
                  <a:lnTo>
                    <a:pt x="1895" y="245"/>
                  </a:lnTo>
                  <a:lnTo>
                    <a:pt x="1898" y="224"/>
                  </a:lnTo>
                  <a:lnTo>
                    <a:pt x="2" y="0"/>
                  </a:lnTo>
                  <a:lnTo>
                    <a:pt x="0" y="24"/>
                  </a:lnTo>
                  <a:close/>
                </a:path>
              </a:pathLst>
            </a:custGeom>
            <a:solidFill>
              <a:srgbClr val="331A00"/>
            </a:solidFill>
            <a:ln w="9525">
              <a:solidFill>
                <a:srgbClr val="000000"/>
              </a:solidFill>
              <a:round/>
              <a:headEnd/>
              <a:tailEnd/>
            </a:ln>
          </p:spPr>
          <p:txBody>
            <a:bodyPr/>
            <a:lstStyle/>
            <a:p>
              <a:endParaRPr lang="zh-TW" altLang="en-US"/>
            </a:p>
          </p:txBody>
        </p:sp>
        <p:sp>
          <p:nvSpPr>
            <p:cNvPr id="42050" name="Freeform 1165">
              <a:extLst>
                <a:ext uri="{FF2B5EF4-FFF2-40B4-BE49-F238E27FC236}">
                  <a16:creationId xmlns:a16="http://schemas.microsoft.com/office/drawing/2014/main" id="{460E9D06-C97D-DF26-8560-DB8A064A2085}"/>
                </a:ext>
              </a:extLst>
            </p:cNvPr>
            <p:cNvSpPr>
              <a:spLocks/>
            </p:cNvSpPr>
            <p:nvPr/>
          </p:nvSpPr>
          <p:spPr bwMode="auto">
            <a:xfrm flipH="1">
              <a:off x="876" y="2948"/>
              <a:ext cx="458" cy="105"/>
            </a:xfrm>
            <a:custGeom>
              <a:avLst/>
              <a:gdLst>
                <a:gd name="T0" fmla="*/ 0 w 1373"/>
                <a:gd name="T1" fmla="*/ 1 h 209"/>
                <a:gd name="T2" fmla="*/ 0 w 1373"/>
                <a:gd name="T3" fmla="*/ 0 h 209"/>
                <a:gd name="T4" fmla="*/ 0 w 1373"/>
                <a:gd name="T5" fmla="*/ 1 h 209"/>
                <a:gd name="T6" fmla="*/ 0 w 1373"/>
                <a:gd name="T7" fmla="*/ 1 h 209"/>
                <a:gd name="T8" fmla="*/ 0 w 1373"/>
                <a:gd name="T9" fmla="*/ 1 h 209"/>
                <a:gd name="T10" fmla="*/ 0 w 1373"/>
                <a:gd name="T11" fmla="*/ 1 h 209"/>
                <a:gd name="T12" fmla="*/ 0 60000 65536"/>
                <a:gd name="T13" fmla="*/ 0 60000 65536"/>
                <a:gd name="T14" fmla="*/ 0 60000 65536"/>
                <a:gd name="T15" fmla="*/ 0 60000 65536"/>
                <a:gd name="T16" fmla="*/ 0 60000 65536"/>
                <a:gd name="T17" fmla="*/ 0 60000 65536"/>
                <a:gd name="T18" fmla="*/ 0 w 1373"/>
                <a:gd name="T19" fmla="*/ 0 h 209"/>
                <a:gd name="T20" fmla="*/ 1373 w 1373"/>
                <a:gd name="T21" fmla="*/ 209 h 209"/>
              </a:gdLst>
              <a:ahLst/>
              <a:cxnLst>
                <a:cxn ang="T12">
                  <a:pos x="T0" y="T1"/>
                </a:cxn>
                <a:cxn ang="T13">
                  <a:pos x="T2" y="T3"/>
                </a:cxn>
                <a:cxn ang="T14">
                  <a:pos x="T4" y="T5"/>
                </a:cxn>
                <a:cxn ang="T15">
                  <a:pos x="T6" y="T7"/>
                </a:cxn>
                <a:cxn ang="T16">
                  <a:pos x="T8" y="T9"/>
                </a:cxn>
                <a:cxn ang="T17">
                  <a:pos x="T10" y="T11"/>
                </a:cxn>
              </a:cxnLst>
              <a:rect l="T18" t="T19" r="T20" b="T21"/>
              <a:pathLst>
                <a:path w="1373" h="209">
                  <a:moveTo>
                    <a:pt x="1373" y="187"/>
                  </a:moveTo>
                  <a:lnTo>
                    <a:pt x="5" y="0"/>
                  </a:lnTo>
                  <a:lnTo>
                    <a:pt x="0" y="19"/>
                  </a:lnTo>
                  <a:lnTo>
                    <a:pt x="814" y="139"/>
                  </a:lnTo>
                  <a:lnTo>
                    <a:pt x="1371" y="209"/>
                  </a:lnTo>
                  <a:lnTo>
                    <a:pt x="1373" y="187"/>
                  </a:lnTo>
                  <a:close/>
                </a:path>
              </a:pathLst>
            </a:custGeom>
            <a:solidFill>
              <a:srgbClr val="331A00"/>
            </a:solidFill>
            <a:ln w="9525">
              <a:solidFill>
                <a:srgbClr val="000000"/>
              </a:solidFill>
              <a:round/>
              <a:headEnd/>
              <a:tailEnd/>
            </a:ln>
          </p:spPr>
          <p:txBody>
            <a:bodyPr/>
            <a:lstStyle/>
            <a:p>
              <a:endParaRPr lang="zh-TW" altLang="en-US"/>
            </a:p>
          </p:txBody>
        </p:sp>
        <p:sp>
          <p:nvSpPr>
            <p:cNvPr id="42051" name="Freeform 1166">
              <a:extLst>
                <a:ext uri="{FF2B5EF4-FFF2-40B4-BE49-F238E27FC236}">
                  <a16:creationId xmlns:a16="http://schemas.microsoft.com/office/drawing/2014/main" id="{122FEECC-E513-7C19-86DA-E3E8050905F9}"/>
                </a:ext>
              </a:extLst>
            </p:cNvPr>
            <p:cNvSpPr>
              <a:spLocks/>
            </p:cNvSpPr>
            <p:nvPr/>
          </p:nvSpPr>
          <p:spPr bwMode="auto">
            <a:xfrm flipH="1">
              <a:off x="910" y="2630"/>
              <a:ext cx="339" cy="126"/>
            </a:xfrm>
            <a:custGeom>
              <a:avLst/>
              <a:gdLst>
                <a:gd name="T0" fmla="*/ 0 w 1015"/>
                <a:gd name="T1" fmla="*/ 0 h 253"/>
                <a:gd name="T2" fmla="*/ 0 w 1015"/>
                <a:gd name="T3" fmla="*/ 0 h 253"/>
                <a:gd name="T4" fmla="*/ 0 w 1015"/>
                <a:gd name="T5" fmla="*/ 0 h 253"/>
                <a:gd name="T6" fmla="*/ 0 w 1015"/>
                <a:gd name="T7" fmla="*/ 0 h 253"/>
                <a:gd name="T8" fmla="*/ 0 w 1015"/>
                <a:gd name="T9" fmla="*/ 0 h 253"/>
                <a:gd name="T10" fmla="*/ 0 w 1015"/>
                <a:gd name="T11" fmla="*/ 0 h 253"/>
                <a:gd name="T12" fmla="*/ 0 60000 65536"/>
                <a:gd name="T13" fmla="*/ 0 60000 65536"/>
                <a:gd name="T14" fmla="*/ 0 60000 65536"/>
                <a:gd name="T15" fmla="*/ 0 60000 65536"/>
                <a:gd name="T16" fmla="*/ 0 60000 65536"/>
                <a:gd name="T17" fmla="*/ 0 60000 65536"/>
                <a:gd name="T18" fmla="*/ 0 w 1015"/>
                <a:gd name="T19" fmla="*/ 0 h 253"/>
                <a:gd name="T20" fmla="*/ 1015 w 1015"/>
                <a:gd name="T21" fmla="*/ 253 h 253"/>
              </a:gdLst>
              <a:ahLst/>
              <a:cxnLst>
                <a:cxn ang="T12">
                  <a:pos x="T0" y="T1"/>
                </a:cxn>
                <a:cxn ang="T13">
                  <a:pos x="T2" y="T3"/>
                </a:cxn>
                <a:cxn ang="T14">
                  <a:pos x="T4" y="T5"/>
                </a:cxn>
                <a:cxn ang="T15">
                  <a:pos x="T6" y="T7"/>
                </a:cxn>
                <a:cxn ang="T16">
                  <a:pos x="T8" y="T9"/>
                </a:cxn>
                <a:cxn ang="T17">
                  <a:pos x="T10" y="T11"/>
                </a:cxn>
              </a:cxnLst>
              <a:rect l="T18" t="T19" r="T20" b="T21"/>
              <a:pathLst>
                <a:path w="1015" h="253">
                  <a:moveTo>
                    <a:pt x="0" y="20"/>
                  </a:moveTo>
                  <a:lnTo>
                    <a:pt x="539" y="156"/>
                  </a:lnTo>
                  <a:lnTo>
                    <a:pt x="1006" y="253"/>
                  </a:lnTo>
                  <a:lnTo>
                    <a:pt x="1015" y="232"/>
                  </a:lnTo>
                  <a:lnTo>
                    <a:pt x="10" y="0"/>
                  </a:lnTo>
                  <a:lnTo>
                    <a:pt x="0" y="20"/>
                  </a:lnTo>
                  <a:close/>
                </a:path>
              </a:pathLst>
            </a:custGeom>
            <a:solidFill>
              <a:srgbClr val="331A00"/>
            </a:solidFill>
            <a:ln w="9525">
              <a:solidFill>
                <a:srgbClr val="000000"/>
              </a:solidFill>
              <a:round/>
              <a:headEnd/>
              <a:tailEnd/>
            </a:ln>
          </p:spPr>
          <p:txBody>
            <a:bodyPr/>
            <a:lstStyle/>
            <a:p>
              <a:endParaRPr lang="zh-TW" altLang="en-US"/>
            </a:p>
          </p:txBody>
        </p:sp>
        <p:sp>
          <p:nvSpPr>
            <p:cNvPr id="42052" name="Freeform 1167">
              <a:extLst>
                <a:ext uri="{FF2B5EF4-FFF2-40B4-BE49-F238E27FC236}">
                  <a16:creationId xmlns:a16="http://schemas.microsoft.com/office/drawing/2014/main" id="{DDDE66A3-AE7D-1D74-CCBB-3D6400102C81}"/>
                </a:ext>
              </a:extLst>
            </p:cNvPr>
            <p:cNvSpPr>
              <a:spLocks/>
            </p:cNvSpPr>
            <p:nvPr/>
          </p:nvSpPr>
          <p:spPr bwMode="auto">
            <a:xfrm flipH="1">
              <a:off x="938" y="2266"/>
              <a:ext cx="270" cy="120"/>
            </a:xfrm>
            <a:custGeom>
              <a:avLst/>
              <a:gdLst>
                <a:gd name="T0" fmla="*/ 0 w 811"/>
                <a:gd name="T1" fmla="*/ 0 h 241"/>
                <a:gd name="T2" fmla="*/ 0 w 811"/>
                <a:gd name="T3" fmla="*/ 0 h 241"/>
                <a:gd name="T4" fmla="*/ 0 w 811"/>
                <a:gd name="T5" fmla="*/ 0 h 241"/>
                <a:gd name="T6" fmla="*/ 0 w 811"/>
                <a:gd name="T7" fmla="*/ 0 h 241"/>
                <a:gd name="T8" fmla="*/ 0 w 811"/>
                <a:gd name="T9" fmla="*/ 0 h 241"/>
                <a:gd name="T10" fmla="*/ 0 w 811"/>
                <a:gd name="T11" fmla="*/ 0 h 241"/>
                <a:gd name="T12" fmla="*/ 0 60000 65536"/>
                <a:gd name="T13" fmla="*/ 0 60000 65536"/>
                <a:gd name="T14" fmla="*/ 0 60000 65536"/>
                <a:gd name="T15" fmla="*/ 0 60000 65536"/>
                <a:gd name="T16" fmla="*/ 0 60000 65536"/>
                <a:gd name="T17" fmla="*/ 0 60000 65536"/>
                <a:gd name="T18" fmla="*/ 0 w 811"/>
                <a:gd name="T19" fmla="*/ 0 h 241"/>
                <a:gd name="T20" fmla="*/ 811 w 811"/>
                <a:gd name="T21" fmla="*/ 241 h 241"/>
              </a:gdLst>
              <a:ahLst/>
              <a:cxnLst>
                <a:cxn ang="T12">
                  <a:pos x="T0" y="T1"/>
                </a:cxn>
                <a:cxn ang="T13">
                  <a:pos x="T2" y="T3"/>
                </a:cxn>
                <a:cxn ang="T14">
                  <a:pos x="T4" y="T5"/>
                </a:cxn>
                <a:cxn ang="T15">
                  <a:pos x="T6" y="T7"/>
                </a:cxn>
                <a:cxn ang="T16">
                  <a:pos x="T8" y="T9"/>
                </a:cxn>
                <a:cxn ang="T17">
                  <a:pos x="T10" y="T11"/>
                </a:cxn>
              </a:cxnLst>
              <a:rect l="T18" t="T19" r="T20" b="T21"/>
              <a:pathLst>
                <a:path w="811" h="241">
                  <a:moveTo>
                    <a:pt x="3" y="0"/>
                  </a:moveTo>
                  <a:lnTo>
                    <a:pt x="0" y="23"/>
                  </a:lnTo>
                  <a:lnTo>
                    <a:pt x="478" y="154"/>
                  </a:lnTo>
                  <a:lnTo>
                    <a:pt x="807" y="241"/>
                  </a:lnTo>
                  <a:lnTo>
                    <a:pt x="811" y="224"/>
                  </a:lnTo>
                  <a:lnTo>
                    <a:pt x="3" y="0"/>
                  </a:lnTo>
                  <a:close/>
                </a:path>
              </a:pathLst>
            </a:custGeom>
            <a:solidFill>
              <a:srgbClr val="331A00"/>
            </a:solidFill>
            <a:ln w="9525">
              <a:solidFill>
                <a:srgbClr val="000000"/>
              </a:solidFill>
              <a:round/>
              <a:headEnd/>
              <a:tailEnd/>
            </a:ln>
          </p:spPr>
          <p:txBody>
            <a:bodyPr/>
            <a:lstStyle/>
            <a:p>
              <a:endParaRPr lang="zh-TW" altLang="en-US"/>
            </a:p>
          </p:txBody>
        </p:sp>
        <p:sp>
          <p:nvSpPr>
            <p:cNvPr id="42053" name="Freeform 1168">
              <a:extLst>
                <a:ext uri="{FF2B5EF4-FFF2-40B4-BE49-F238E27FC236}">
                  <a16:creationId xmlns:a16="http://schemas.microsoft.com/office/drawing/2014/main" id="{2D6EA54A-23D2-636B-B015-F609031A8F44}"/>
                </a:ext>
              </a:extLst>
            </p:cNvPr>
            <p:cNvSpPr>
              <a:spLocks/>
            </p:cNvSpPr>
            <p:nvPr/>
          </p:nvSpPr>
          <p:spPr bwMode="auto">
            <a:xfrm flipH="1">
              <a:off x="888" y="2652"/>
              <a:ext cx="427" cy="385"/>
            </a:xfrm>
            <a:custGeom>
              <a:avLst/>
              <a:gdLst>
                <a:gd name="T0" fmla="*/ 0 w 1281"/>
                <a:gd name="T1" fmla="*/ 0 h 771"/>
                <a:gd name="T2" fmla="*/ 0 w 1281"/>
                <a:gd name="T3" fmla="*/ 0 h 771"/>
                <a:gd name="T4" fmla="*/ 0 w 1281"/>
                <a:gd name="T5" fmla="*/ 0 h 771"/>
                <a:gd name="T6" fmla="*/ 0 w 1281"/>
                <a:gd name="T7" fmla="*/ 0 h 771"/>
                <a:gd name="T8" fmla="*/ 0 w 1281"/>
                <a:gd name="T9" fmla="*/ 0 h 771"/>
                <a:gd name="T10" fmla="*/ 0 w 1281"/>
                <a:gd name="T11" fmla="*/ 0 h 771"/>
                <a:gd name="T12" fmla="*/ 0 w 1281"/>
                <a:gd name="T13" fmla="*/ 0 h 771"/>
                <a:gd name="T14" fmla="*/ 0 w 1281"/>
                <a:gd name="T15" fmla="*/ 0 h 771"/>
                <a:gd name="T16" fmla="*/ 0 w 1281"/>
                <a:gd name="T17" fmla="*/ 0 h 771"/>
                <a:gd name="T18" fmla="*/ 0 w 1281"/>
                <a:gd name="T19" fmla="*/ 0 h 771"/>
                <a:gd name="T20" fmla="*/ 0 w 1281"/>
                <a:gd name="T21" fmla="*/ 0 h 771"/>
                <a:gd name="T22" fmla="*/ 0 w 1281"/>
                <a:gd name="T23" fmla="*/ 0 h 771"/>
                <a:gd name="T24" fmla="*/ 0 w 1281"/>
                <a:gd name="T25" fmla="*/ 0 h 771"/>
                <a:gd name="T26" fmla="*/ 0 w 1281"/>
                <a:gd name="T27" fmla="*/ 0 h 771"/>
                <a:gd name="T28" fmla="*/ 0 w 1281"/>
                <a:gd name="T29" fmla="*/ 0 h 771"/>
                <a:gd name="T30" fmla="*/ 0 w 1281"/>
                <a:gd name="T31" fmla="*/ 0 h 771"/>
                <a:gd name="T32" fmla="*/ 0 w 1281"/>
                <a:gd name="T33" fmla="*/ 0 h 771"/>
                <a:gd name="T34" fmla="*/ 0 w 1281"/>
                <a:gd name="T35" fmla="*/ 0 h 771"/>
                <a:gd name="T36" fmla="*/ 0 w 1281"/>
                <a:gd name="T37" fmla="*/ 0 h 771"/>
                <a:gd name="T38" fmla="*/ 0 w 1281"/>
                <a:gd name="T39" fmla="*/ 0 h 771"/>
                <a:gd name="T40" fmla="*/ 0 w 1281"/>
                <a:gd name="T41" fmla="*/ 0 h 771"/>
                <a:gd name="T42" fmla="*/ 0 w 1281"/>
                <a:gd name="T43" fmla="*/ 0 h 771"/>
                <a:gd name="T44" fmla="*/ 0 w 1281"/>
                <a:gd name="T45" fmla="*/ 0 h 771"/>
                <a:gd name="T46" fmla="*/ 0 w 1281"/>
                <a:gd name="T47" fmla="*/ 0 h 771"/>
                <a:gd name="T48" fmla="*/ 0 w 1281"/>
                <a:gd name="T49" fmla="*/ 0 h 771"/>
                <a:gd name="T50" fmla="*/ 0 w 1281"/>
                <a:gd name="T51" fmla="*/ 0 h 771"/>
                <a:gd name="T52" fmla="*/ 0 w 1281"/>
                <a:gd name="T53" fmla="*/ 0 h 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81"/>
                <a:gd name="T82" fmla="*/ 0 h 771"/>
                <a:gd name="T83" fmla="*/ 1281 w 1281"/>
                <a:gd name="T84" fmla="*/ 771 h 77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81" h="771">
                  <a:moveTo>
                    <a:pt x="14" y="566"/>
                  </a:moveTo>
                  <a:lnTo>
                    <a:pt x="138" y="558"/>
                  </a:lnTo>
                  <a:lnTo>
                    <a:pt x="277" y="558"/>
                  </a:lnTo>
                  <a:lnTo>
                    <a:pt x="450" y="567"/>
                  </a:lnTo>
                  <a:lnTo>
                    <a:pt x="651" y="588"/>
                  </a:lnTo>
                  <a:lnTo>
                    <a:pt x="864" y="625"/>
                  </a:lnTo>
                  <a:lnTo>
                    <a:pt x="1077" y="684"/>
                  </a:lnTo>
                  <a:lnTo>
                    <a:pt x="1182" y="723"/>
                  </a:lnTo>
                  <a:lnTo>
                    <a:pt x="1281" y="771"/>
                  </a:lnTo>
                  <a:lnTo>
                    <a:pt x="1236" y="689"/>
                  </a:lnTo>
                  <a:lnTo>
                    <a:pt x="1155" y="502"/>
                  </a:lnTo>
                  <a:lnTo>
                    <a:pt x="1124" y="397"/>
                  </a:lnTo>
                  <a:lnTo>
                    <a:pt x="1111" y="300"/>
                  </a:lnTo>
                  <a:lnTo>
                    <a:pt x="1125" y="222"/>
                  </a:lnTo>
                  <a:lnTo>
                    <a:pt x="1145" y="193"/>
                  </a:lnTo>
                  <a:lnTo>
                    <a:pt x="1175" y="174"/>
                  </a:lnTo>
                  <a:lnTo>
                    <a:pt x="1105" y="173"/>
                  </a:lnTo>
                  <a:lnTo>
                    <a:pt x="912" y="154"/>
                  </a:lnTo>
                  <a:lnTo>
                    <a:pt x="622" y="103"/>
                  </a:lnTo>
                  <a:lnTo>
                    <a:pt x="261" y="0"/>
                  </a:lnTo>
                  <a:lnTo>
                    <a:pt x="220" y="37"/>
                  </a:lnTo>
                  <a:lnTo>
                    <a:pt x="81" y="216"/>
                  </a:lnTo>
                  <a:lnTo>
                    <a:pt x="41" y="283"/>
                  </a:lnTo>
                  <a:lnTo>
                    <a:pt x="17" y="350"/>
                  </a:lnTo>
                  <a:lnTo>
                    <a:pt x="0" y="460"/>
                  </a:lnTo>
                  <a:lnTo>
                    <a:pt x="7" y="536"/>
                  </a:lnTo>
                  <a:lnTo>
                    <a:pt x="14" y="566"/>
                  </a:lnTo>
                  <a:close/>
                </a:path>
              </a:pathLst>
            </a:custGeom>
            <a:solidFill>
              <a:srgbClr val="FFD9B3"/>
            </a:solidFill>
            <a:ln w="9525">
              <a:solidFill>
                <a:srgbClr val="000000"/>
              </a:solidFill>
              <a:round/>
              <a:headEnd/>
              <a:tailEnd/>
            </a:ln>
          </p:spPr>
          <p:txBody>
            <a:bodyPr/>
            <a:lstStyle/>
            <a:p>
              <a:endParaRPr lang="zh-TW" altLang="en-US"/>
            </a:p>
          </p:txBody>
        </p:sp>
        <p:sp>
          <p:nvSpPr>
            <p:cNvPr id="42054" name="Freeform 1169">
              <a:extLst>
                <a:ext uri="{FF2B5EF4-FFF2-40B4-BE49-F238E27FC236}">
                  <a16:creationId xmlns:a16="http://schemas.microsoft.com/office/drawing/2014/main" id="{82222E2C-B3D8-341E-EF3B-829267220C19}"/>
                </a:ext>
              </a:extLst>
            </p:cNvPr>
            <p:cNvSpPr>
              <a:spLocks/>
            </p:cNvSpPr>
            <p:nvPr/>
          </p:nvSpPr>
          <p:spPr bwMode="auto">
            <a:xfrm flipH="1">
              <a:off x="937" y="2669"/>
              <a:ext cx="338" cy="255"/>
            </a:xfrm>
            <a:custGeom>
              <a:avLst/>
              <a:gdLst>
                <a:gd name="T0" fmla="*/ 0 w 1013"/>
                <a:gd name="T1" fmla="*/ 0 h 511"/>
                <a:gd name="T2" fmla="*/ 0 w 1013"/>
                <a:gd name="T3" fmla="*/ 0 h 511"/>
                <a:gd name="T4" fmla="*/ 0 w 1013"/>
                <a:gd name="T5" fmla="*/ 0 h 511"/>
                <a:gd name="T6" fmla="*/ 0 w 1013"/>
                <a:gd name="T7" fmla="*/ 0 h 511"/>
                <a:gd name="T8" fmla="*/ 0 w 1013"/>
                <a:gd name="T9" fmla="*/ 0 h 511"/>
                <a:gd name="T10" fmla="*/ 0 w 1013"/>
                <a:gd name="T11" fmla="*/ 0 h 511"/>
                <a:gd name="T12" fmla="*/ 0 w 1013"/>
                <a:gd name="T13" fmla="*/ 0 h 511"/>
                <a:gd name="T14" fmla="*/ 0 w 1013"/>
                <a:gd name="T15" fmla="*/ 0 h 511"/>
                <a:gd name="T16" fmla="*/ 0 w 1013"/>
                <a:gd name="T17" fmla="*/ 0 h 511"/>
                <a:gd name="T18" fmla="*/ 0 w 1013"/>
                <a:gd name="T19" fmla="*/ 0 h 511"/>
                <a:gd name="T20" fmla="*/ 0 w 1013"/>
                <a:gd name="T21" fmla="*/ 0 h 511"/>
                <a:gd name="T22" fmla="*/ 0 w 1013"/>
                <a:gd name="T23" fmla="*/ 0 h 511"/>
                <a:gd name="T24" fmla="*/ 0 w 1013"/>
                <a:gd name="T25" fmla="*/ 0 h 511"/>
                <a:gd name="T26" fmla="*/ 0 w 1013"/>
                <a:gd name="T27" fmla="*/ 0 h 511"/>
                <a:gd name="T28" fmla="*/ 0 w 1013"/>
                <a:gd name="T29" fmla="*/ 0 h 511"/>
                <a:gd name="T30" fmla="*/ 0 w 1013"/>
                <a:gd name="T31" fmla="*/ 0 h 511"/>
                <a:gd name="T32" fmla="*/ 0 w 1013"/>
                <a:gd name="T33" fmla="*/ 0 h 511"/>
                <a:gd name="T34" fmla="*/ 0 w 1013"/>
                <a:gd name="T35" fmla="*/ 0 h 511"/>
                <a:gd name="T36" fmla="*/ 0 w 1013"/>
                <a:gd name="T37" fmla="*/ 0 h 511"/>
                <a:gd name="T38" fmla="*/ 0 w 1013"/>
                <a:gd name="T39" fmla="*/ 0 h 511"/>
                <a:gd name="T40" fmla="*/ 0 w 1013"/>
                <a:gd name="T41" fmla="*/ 0 h 511"/>
                <a:gd name="T42" fmla="*/ 0 w 1013"/>
                <a:gd name="T43" fmla="*/ 0 h 511"/>
                <a:gd name="T44" fmla="*/ 0 w 1013"/>
                <a:gd name="T45" fmla="*/ 0 h 511"/>
                <a:gd name="T46" fmla="*/ 0 w 1013"/>
                <a:gd name="T47" fmla="*/ 0 h 511"/>
                <a:gd name="T48" fmla="*/ 0 w 1013"/>
                <a:gd name="T49" fmla="*/ 0 h 511"/>
                <a:gd name="T50" fmla="*/ 0 w 1013"/>
                <a:gd name="T51" fmla="*/ 0 h 511"/>
                <a:gd name="T52" fmla="*/ 0 w 1013"/>
                <a:gd name="T53" fmla="*/ 0 h 51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13"/>
                <a:gd name="T82" fmla="*/ 0 h 511"/>
                <a:gd name="T83" fmla="*/ 1013 w 1013"/>
                <a:gd name="T84" fmla="*/ 511 h 51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13" h="511">
                  <a:moveTo>
                    <a:pt x="1010" y="158"/>
                  </a:moveTo>
                  <a:lnTo>
                    <a:pt x="966" y="202"/>
                  </a:lnTo>
                  <a:lnTo>
                    <a:pt x="945" y="259"/>
                  </a:lnTo>
                  <a:lnTo>
                    <a:pt x="932" y="323"/>
                  </a:lnTo>
                  <a:lnTo>
                    <a:pt x="917" y="387"/>
                  </a:lnTo>
                  <a:lnTo>
                    <a:pt x="885" y="444"/>
                  </a:lnTo>
                  <a:lnTo>
                    <a:pt x="820" y="489"/>
                  </a:lnTo>
                  <a:lnTo>
                    <a:pt x="773" y="503"/>
                  </a:lnTo>
                  <a:lnTo>
                    <a:pt x="712" y="511"/>
                  </a:lnTo>
                  <a:lnTo>
                    <a:pt x="543" y="511"/>
                  </a:lnTo>
                  <a:lnTo>
                    <a:pt x="392" y="493"/>
                  </a:lnTo>
                  <a:lnTo>
                    <a:pt x="269" y="466"/>
                  </a:lnTo>
                  <a:lnTo>
                    <a:pt x="175" y="433"/>
                  </a:lnTo>
                  <a:lnTo>
                    <a:pt x="100" y="396"/>
                  </a:lnTo>
                  <a:lnTo>
                    <a:pt x="50" y="354"/>
                  </a:lnTo>
                  <a:lnTo>
                    <a:pt x="19" y="308"/>
                  </a:lnTo>
                  <a:lnTo>
                    <a:pt x="3" y="261"/>
                  </a:lnTo>
                  <a:lnTo>
                    <a:pt x="0" y="216"/>
                  </a:lnTo>
                  <a:lnTo>
                    <a:pt x="30" y="127"/>
                  </a:lnTo>
                  <a:lnTo>
                    <a:pt x="88" y="56"/>
                  </a:lnTo>
                  <a:lnTo>
                    <a:pt x="155" y="9"/>
                  </a:lnTo>
                  <a:lnTo>
                    <a:pt x="206" y="0"/>
                  </a:lnTo>
                  <a:lnTo>
                    <a:pt x="600" y="102"/>
                  </a:lnTo>
                  <a:lnTo>
                    <a:pt x="857" y="144"/>
                  </a:lnTo>
                  <a:lnTo>
                    <a:pt x="989" y="150"/>
                  </a:lnTo>
                  <a:lnTo>
                    <a:pt x="1013" y="152"/>
                  </a:lnTo>
                  <a:lnTo>
                    <a:pt x="1010" y="158"/>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55" name="Freeform 1170">
              <a:extLst>
                <a:ext uri="{FF2B5EF4-FFF2-40B4-BE49-F238E27FC236}">
                  <a16:creationId xmlns:a16="http://schemas.microsoft.com/office/drawing/2014/main" id="{1D524D9E-09F2-08A0-0106-ED9BF267FEE0}"/>
                </a:ext>
              </a:extLst>
            </p:cNvPr>
            <p:cNvSpPr>
              <a:spLocks/>
            </p:cNvSpPr>
            <p:nvPr/>
          </p:nvSpPr>
          <p:spPr bwMode="auto">
            <a:xfrm flipH="1">
              <a:off x="942" y="2673"/>
              <a:ext cx="318" cy="236"/>
            </a:xfrm>
            <a:custGeom>
              <a:avLst/>
              <a:gdLst>
                <a:gd name="T0" fmla="*/ 0 w 956"/>
                <a:gd name="T1" fmla="*/ 0 h 471"/>
                <a:gd name="T2" fmla="*/ 0 w 956"/>
                <a:gd name="T3" fmla="*/ 1 h 471"/>
                <a:gd name="T4" fmla="*/ 0 w 956"/>
                <a:gd name="T5" fmla="*/ 1 h 471"/>
                <a:gd name="T6" fmla="*/ 0 w 956"/>
                <a:gd name="T7" fmla="*/ 1 h 471"/>
                <a:gd name="T8" fmla="*/ 0 w 956"/>
                <a:gd name="T9" fmla="*/ 1 h 471"/>
                <a:gd name="T10" fmla="*/ 0 w 956"/>
                <a:gd name="T11" fmla="*/ 1 h 471"/>
                <a:gd name="T12" fmla="*/ 0 w 956"/>
                <a:gd name="T13" fmla="*/ 1 h 471"/>
                <a:gd name="T14" fmla="*/ 0 w 956"/>
                <a:gd name="T15" fmla="*/ 1 h 471"/>
                <a:gd name="T16" fmla="*/ 0 w 956"/>
                <a:gd name="T17" fmla="*/ 1 h 471"/>
                <a:gd name="T18" fmla="*/ 0 w 956"/>
                <a:gd name="T19" fmla="*/ 1 h 471"/>
                <a:gd name="T20" fmla="*/ 0 w 956"/>
                <a:gd name="T21" fmla="*/ 1 h 471"/>
                <a:gd name="T22" fmla="*/ 0 w 956"/>
                <a:gd name="T23" fmla="*/ 1 h 471"/>
                <a:gd name="T24" fmla="*/ 0 w 956"/>
                <a:gd name="T25" fmla="*/ 1 h 471"/>
                <a:gd name="T26" fmla="*/ 0 w 956"/>
                <a:gd name="T27" fmla="*/ 1 h 471"/>
                <a:gd name="T28" fmla="*/ 0 w 956"/>
                <a:gd name="T29" fmla="*/ 1 h 471"/>
                <a:gd name="T30" fmla="*/ 0 w 956"/>
                <a:gd name="T31" fmla="*/ 1 h 471"/>
                <a:gd name="T32" fmla="*/ 0 w 956"/>
                <a:gd name="T33" fmla="*/ 1 h 471"/>
                <a:gd name="T34" fmla="*/ 0 w 956"/>
                <a:gd name="T35" fmla="*/ 1 h 471"/>
                <a:gd name="T36" fmla="*/ 0 w 956"/>
                <a:gd name="T37" fmla="*/ 1 h 471"/>
                <a:gd name="T38" fmla="*/ 0 w 956"/>
                <a:gd name="T39" fmla="*/ 1 h 471"/>
                <a:gd name="T40" fmla="*/ 0 w 956"/>
                <a:gd name="T41" fmla="*/ 1 h 471"/>
                <a:gd name="T42" fmla="*/ 0 w 956"/>
                <a:gd name="T43" fmla="*/ 1 h 471"/>
                <a:gd name="T44" fmla="*/ 0 w 956"/>
                <a:gd name="T45" fmla="*/ 1 h 471"/>
                <a:gd name="T46" fmla="*/ 0 w 956"/>
                <a:gd name="T47" fmla="*/ 1 h 471"/>
                <a:gd name="T48" fmla="*/ 0 w 956"/>
                <a:gd name="T49" fmla="*/ 1 h 471"/>
                <a:gd name="T50" fmla="*/ 0 w 956"/>
                <a:gd name="T51" fmla="*/ 1 h 471"/>
                <a:gd name="T52" fmla="*/ 0 w 956"/>
                <a:gd name="T53" fmla="*/ 0 h 4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56"/>
                <a:gd name="T82" fmla="*/ 0 h 471"/>
                <a:gd name="T83" fmla="*/ 956 w 956"/>
                <a:gd name="T84" fmla="*/ 471 h 47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56" h="471">
                  <a:moveTo>
                    <a:pt x="183" y="0"/>
                  </a:moveTo>
                  <a:lnTo>
                    <a:pt x="560" y="98"/>
                  </a:lnTo>
                  <a:lnTo>
                    <a:pt x="804" y="135"/>
                  </a:lnTo>
                  <a:lnTo>
                    <a:pt x="933" y="143"/>
                  </a:lnTo>
                  <a:lnTo>
                    <a:pt x="956" y="145"/>
                  </a:lnTo>
                  <a:lnTo>
                    <a:pt x="950" y="151"/>
                  </a:lnTo>
                  <a:lnTo>
                    <a:pt x="903" y="193"/>
                  </a:lnTo>
                  <a:lnTo>
                    <a:pt x="876" y="246"/>
                  </a:lnTo>
                  <a:lnTo>
                    <a:pt x="862" y="303"/>
                  </a:lnTo>
                  <a:lnTo>
                    <a:pt x="847" y="361"/>
                  </a:lnTo>
                  <a:lnTo>
                    <a:pt x="817" y="410"/>
                  </a:lnTo>
                  <a:lnTo>
                    <a:pt x="760" y="449"/>
                  </a:lnTo>
                  <a:lnTo>
                    <a:pt x="717" y="463"/>
                  </a:lnTo>
                  <a:lnTo>
                    <a:pt x="663" y="471"/>
                  </a:lnTo>
                  <a:lnTo>
                    <a:pt x="514" y="471"/>
                  </a:lnTo>
                  <a:lnTo>
                    <a:pt x="376" y="455"/>
                  </a:lnTo>
                  <a:lnTo>
                    <a:pt x="260" y="431"/>
                  </a:lnTo>
                  <a:lnTo>
                    <a:pt x="169" y="401"/>
                  </a:lnTo>
                  <a:lnTo>
                    <a:pt x="99" y="367"/>
                  </a:lnTo>
                  <a:lnTo>
                    <a:pt x="52" y="328"/>
                  </a:lnTo>
                  <a:lnTo>
                    <a:pt x="20" y="286"/>
                  </a:lnTo>
                  <a:lnTo>
                    <a:pt x="5" y="244"/>
                  </a:lnTo>
                  <a:lnTo>
                    <a:pt x="0" y="201"/>
                  </a:lnTo>
                  <a:lnTo>
                    <a:pt x="25" y="118"/>
                  </a:lnTo>
                  <a:lnTo>
                    <a:pt x="77" y="51"/>
                  </a:lnTo>
                  <a:lnTo>
                    <a:pt x="133" y="8"/>
                  </a:lnTo>
                  <a:lnTo>
                    <a:pt x="183" y="0"/>
                  </a:lnTo>
                  <a:close/>
                </a:path>
              </a:pathLst>
            </a:custGeom>
            <a:solidFill>
              <a:srgbClr val="F7C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56" name="Freeform 1171">
              <a:extLst>
                <a:ext uri="{FF2B5EF4-FFF2-40B4-BE49-F238E27FC236}">
                  <a16:creationId xmlns:a16="http://schemas.microsoft.com/office/drawing/2014/main" id="{C7F67880-E046-3256-468F-F107099799C3}"/>
                </a:ext>
              </a:extLst>
            </p:cNvPr>
            <p:cNvSpPr>
              <a:spLocks/>
            </p:cNvSpPr>
            <p:nvPr/>
          </p:nvSpPr>
          <p:spPr bwMode="auto">
            <a:xfrm flipH="1">
              <a:off x="947" y="2676"/>
              <a:ext cx="298" cy="217"/>
            </a:xfrm>
            <a:custGeom>
              <a:avLst/>
              <a:gdLst>
                <a:gd name="T0" fmla="*/ 0 w 895"/>
                <a:gd name="T1" fmla="*/ 0 h 436"/>
                <a:gd name="T2" fmla="*/ 0 w 895"/>
                <a:gd name="T3" fmla="*/ 0 h 436"/>
                <a:gd name="T4" fmla="*/ 0 w 895"/>
                <a:gd name="T5" fmla="*/ 0 h 436"/>
                <a:gd name="T6" fmla="*/ 0 w 895"/>
                <a:gd name="T7" fmla="*/ 0 h 436"/>
                <a:gd name="T8" fmla="*/ 0 w 895"/>
                <a:gd name="T9" fmla="*/ 0 h 436"/>
                <a:gd name="T10" fmla="*/ 0 w 895"/>
                <a:gd name="T11" fmla="*/ 0 h 436"/>
                <a:gd name="T12" fmla="*/ 0 w 895"/>
                <a:gd name="T13" fmla="*/ 0 h 436"/>
                <a:gd name="T14" fmla="*/ 0 w 895"/>
                <a:gd name="T15" fmla="*/ 0 h 436"/>
                <a:gd name="T16" fmla="*/ 0 w 895"/>
                <a:gd name="T17" fmla="*/ 0 h 436"/>
                <a:gd name="T18" fmla="*/ 0 w 895"/>
                <a:gd name="T19" fmla="*/ 0 h 436"/>
                <a:gd name="T20" fmla="*/ 0 w 895"/>
                <a:gd name="T21" fmla="*/ 0 h 436"/>
                <a:gd name="T22" fmla="*/ 0 w 895"/>
                <a:gd name="T23" fmla="*/ 0 h 436"/>
                <a:gd name="T24" fmla="*/ 0 w 895"/>
                <a:gd name="T25" fmla="*/ 0 h 436"/>
                <a:gd name="T26" fmla="*/ 0 w 895"/>
                <a:gd name="T27" fmla="*/ 0 h 436"/>
                <a:gd name="T28" fmla="*/ 0 w 895"/>
                <a:gd name="T29" fmla="*/ 0 h 436"/>
                <a:gd name="T30" fmla="*/ 0 w 895"/>
                <a:gd name="T31" fmla="*/ 0 h 436"/>
                <a:gd name="T32" fmla="*/ 0 w 895"/>
                <a:gd name="T33" fmla="*/ 0 h 436"/>
                <a:gd name="T34" fmla="*/ 0 w 895"/>
                <a:gd name="T35" fmla="*/ 0 h 436"/>
                <a:gd name="T36" fmla="*/ 0 w 895"/>
                <a:gd name="T37" fmla="*/ 0 h 436"/>
                <a:gd name="T38" fmla="*/ 0 w 895"/>
                <a:gd name="T39" fmla="*/ 0 h 436"/>
                <a:gd name="T40" fmla="*/ 0 w 895"/>
                <a:gd name="T41" fmla="*/ 0 h 436"/>
                <a:gd name="T42" fmla="*/ 0 w 895"/>
                <a:gd name="T43" fmla="*/ 0 h 436"/>
                <a:gd name="T44" fmla="*/ 0 w 895"/>
                <a:gd name="T45" fmla="*/ 0 h 436"/>
                <a:gd name="T46" fmla="*/ 0 w 895"/>
                <a:gd name="T47" fmla="*/ 0 h 436"/>
                <a:gd name="T48" fmla="*/ 0 w 895"/>
                <a:gd name="T49" fmla="*/ 0 h 436"/>
                <a:gd name="T50" fmla="*/ 0 w 895"/>
                <a:gd name="T51" fmla="*/ 0 h 4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95"/>
                <a:gd name="T79" fmla="*/ 0 h 436"/>
                <a:gd name="T80" fmla="*/ 895 w 895"/>
                <a:gd name="T81" fmla="*/ 436 h 4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95" h="436">
                  <a:moveTo>
                    <a:pt x="158" y="0"/>
                  </a:moveTo>
                  <a:lnTo>
                    <a:pt x="517" y="95"/>
                  </a:lnTo>
                  <a:lnTo>
                    <a:pt x="755" y="130"/>
                  </a:lnTo>
                  <a:lnTo>
                    <a:pt x="877" y="140"/>
                  </a:lnTo>
                  <a:lnTo>
                    <a:pt x="895" y="142"/>
                  </a:lnTo>
                  <a:lnTo>
                    <a:pt x="887" y="150"/>
                  </a:lnTo>
                  <a:lnTo>
                    <a:pt x="837" y="189"/>
                  </a:lnTo>
                  <a:lnTo>
                    <a:pt x="807" y="236"/>
                  </a:lnTo>
                  <a:lnTo>
                    <a:pt x="777" y="337"/>
                  </a:lnTo>
                  <a:lnTo>
                    <a:pt x="749" y="381"/>
                  </a:lnTo>
                  <a:lnTo>
                    <a:pt x="729" y="399"/>
                  </a:lnTo>
                  <a:lnTo>
                    <a:pt x="701" y="415"/>
                  </a:lnTo>
                  <a:lnTo>
                    <a:pt x="665" y="427"/>
                  </a:lnTo>
                  <a:lnTo>
                    <a:pt x="617" y="434"/>
                  </a:lnTo>
                  <a:lnTo>
                    <a:pt x="485" y="436"/>
                  </a:lnTo>
                  <a:lnTo>
                    <a:pt x="357" y="421"/>
                  </a:lnTo>
                  <a:lnTo>
                    <a:pt x="247" y="401"/>
                  </a:lnTo>
                  <a:lnTo>
                    <a:pt x="162" y="374"/>
                  </a:lnTo>
                  <a:lnTo>
                    <a:pt x="98" y="343"/>
                  </a:lnTo>
                  <a:lnTo>
                    <a:pt x="51" y="309"/>
                  </a:lnTo>
                  <a:lnTo>
                    <a:pt x="22" y="270"/>
                  </a:lnTo>
                  <a:lnTo>
                    <a:pt x="0" y="189"/>
                  </a:lnTo>
                  <a:lnTo>
                    <a:pt x="20" y="113"/>
                  </a:lnTo>
                  <a:lnTo>
                    <a:pt x="64" y="49"/>
                  </a:lnTo>
                  <a:lnTo>
                    <a:pt x="117" y="9"/>
                  </a:lnTo>
                  <a:lnTo>
                    <a:pt x="158" y="0"/>
                  </a:lnTo>
                  <a:close/>
                </a:path>
              </a:pathLst>
            </a:custGeom>
            <a:solidFill>
              <a:srgbClr val="F0C0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57" name="Freeform 1172">
              <a:extLst>
                <a:ext uri="{FF2B5EF4-FFF2-40B4-BE49-F238E27FC236}">
                  <a16:creationId xmlns:a16="http://schemas.microsoft.com/office/drawing/2014/main" id="{2D0F5CDC-9AB1-4238-993D-C32970A26EB4}"/>
                </a:ext>
              </a:extLst>
            </p:cNvPr>
            <p:cNvSpPr>
              <a:spLocks/>
            </p:cNvSpPr>
            <p:nvPr/>
          </p:nvSpPr>
          <p:spPr bwMode="auto">
            <a:xfrm flipH="1">
              <a:off x="952" y="2680"/>
              <a:ext cx="279" cy="198"/>
            </a:xfrm>
            <a:custGeom>
              <a:avLst/>
              <a:gdLst>
                <a:gd name="T0" fmla="*/ 0 w 839"/>
                <a:gd name="T1" fmla="*/ 0 h 396"/>
                <a:gd name="T2" fmla="*/ 0 w 839"/>
                <a:gd name="T3" fmla="*/ 1 h 396"/>
                <a:gd name="T4" fmla="*/ 0 w 839"/>
                <a:gd name="T5" fmla="*/ 1 h 396"/>
                <a:gd name="T6" fmla="*/ 0 w 839"/>
                <a:gd name="T7" fmla="*/ 1 h 396"/>
                <a:gd name="T8" fmla="*/ 0 w 839"/>
                <a:gd name="T9" fmla="*/ 1 h 396"/>
                <a:gd name="T10" fmla="*/ 0 w 839"/>
                <a:gd name="T11" fmla="*/ 1 h 396"/>
                <a:gd name="T12" fmla="*/ 0 w 839"/>
                <a:gd name="T13" fmla="*/ 1 h 396"/>
                <a:gd name="T14" fmla="*/ 0 w 839"/>
                <a:gd name="T15" fmla="*/ 1 h 396"/>
                <a:gd name="T16" fmla="*/ 0 w 839"/>
                <a:gd name="T17" fmla="*/ 1 h 396"/>
                <a:gd name="T18" fmla="*/ 0 w 839"/>
                <a:gd name="T19" fmla="*/ 1 h 396"/>
                <a:gd name="T20" fmla="*/ 0 w 839"/>
                <a:gd name="T21" fmla="*/ 1 h 396"/>
                <a:gd name="T22" fmla="*/ 0 w 839"/>
                <a:gd name="T23" fmla="*/ 1 h 396"/>
                <a:gd name="T24" fmla="*/ 0 w 839"/>
                <a:gd name="T25" fmla="*/ 1 h 396"/>
                <a:gd name="T26" fmla="*/ 0 w 839"/>
                <a:gd name="T27" fmla="*/ 1 h 396"/>
                <a:gd name="T28" fmla="*/ 0 w 839"/>
                <a:gd name="T29" fmla="*/ 1 h 396"/>
                <a:gd name="T30" fmla="*/ 0 w 839"/>
                <a:gd name="T31" fmla="*/ 1 h 396"/>
                <a:gd name="T32" fmla="*/ 0 w 839"/>
                <a:gd name="T33" fmla="*/ 1 h 396"/>
                <a:gd name="T34" fmla="*/ 0 w 839"/>
                <a:gd name="T35" fmla="*/ 1 h 396"/>
                <a:gd name="T36" fmla="*/ 0 w 839"/>
                <a:gd name="T37" fmla="*/ 1 h 396"/>
                <a:gd name="T38" fmla="*/ 0 w 839"/>
                <a:gd name="T39" fmla="*/ 1 h 396"/>
                <a:gd name="T40" fmla="*/ 0 w 839"/>
                <a:gd name="T41" fmla="*/ 1 h 396"/>
                <a:gd name="T42" fmla="*/ 0 w 839"/>
                <a:gd name="T43" fmla="*/ 1 h 396"/>
                <a:gd name="T44" fmla="*/ 0 w 839"/>
                <a:gd name="T45" fmla="*/ 0 h 39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39"/>
                <a:gd name="T70" fmla="*/ 0 h 396"/>
                <a:gd name="T71" fmla="*/ 839 w 839"/>
                <a:gd name="T72" fmla="*/ 396 h 39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39" h="396">
                  <a:moveTo>
                    <a:pt x="136" y="0"/>
                  </a:moveTo>
                  <a:lnTo>
                    <a:pt x="477" y="88"/>
                  </a:lnTo>
                  <a:lnTo>
                    <a:pt x="705" y="123"/>
                  </a:lnTo>
                  <a:lnTo>
                    <a:pt x="822" y="131"/>
                  </a:lnTo>
                  <a:lnTo>
                    <a:pt x="839" y="135"/>
                  </a:lnTo>
                  <a:lnTo>
                    <a:pt x="826" y="143"/>
                  </a:lnTo>
                  <a:lnTo>
                    <a:pt x="775" y="180"/>
                  </a:lnTo>
                  <a:lnTo>
                    <a:pt x="742" y="224"/>
                  </a:lnTo>
                  <a:lnTo>
                    <a:pt x="710" y="312"/>
                  </a:lnTo>
                  <a:lnTo>
                    <a:pt x="686" y="348"/>
                  </a:lnTo>
                  <a:lnTo>
                    <a:pt x="643" y="378"/>
                  </a:lnTo>
                  <a:lnTo>
                    <a:pt x="572" y="395"/>
                  </a:lnTo>
                  <a:lnTo>
                    <a:pt x="457" y="396"/>
                  </a:lnTo>
                  <a:lnTo>
                    <a:pt x="238" y="367"/>
                  </a:lnTo>
                  <a:lnTo>
                    <a:pt x="160" y="342"/>
                  </a:lnTo>
                  <a:lnTo>
                    <a:pt x="99" y="316"/>
                  </a:lnTo>
                  <a:lnTo>
                    <a:pt x="55" y="283"/>
                  </a:lnTo>
                  <a:lnTo>
                    <a:pt x="25" y="249"/>
                  </a:lnTo>
                  <a:lnTo>
                    <a:pt x="0" y="174"/>
                  </a:lnTo>
                  <a:lnTo>
                    <a:pt x="15" y="102"/>
                  </a:lnTo>
                  <a:lnTo>
                    <a:pt x="52" y="45"/>
                  </a:lnTo>
                  <a:lnTo>
                    <a:pt x="99" y="6"/>
                  </a:lnTo>
                  <a:lnTo>
                    <a:pt x="136" y="0"/>
                  </a:lnTo>
                  <a:close/>
                </a:path>
              </a:pathLst>
            </a:custGeom>
            <a:solidFill>
              <a:srgbClr val="E8B28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58" name="Freeform 1173">
              <a:extLst>
                <a:ext uri="{FF2B5EF4-FFF2-40B4-BE49-F238E27FC236}">
                  <a16:creationId xmlns:a16="http://schemas.microsoft.com/office/drawing/2014/main" id="{7794C2D0-FA79-BD1B-0A88-9BAA27FE214A}"/>
                </a:ext>
              </a:extLst>
            </p:cNvPr>
            <p:cNvSpPr>
              <a:spLocks/>
            </p:cNvSpPr>
            <p:nvPr/>
          </p:nvSpPr>
          <p:spPr bwMode="auto">
            <a:xfrm flipH="1">
              <a:off x="956" y="2684"/>
              <a:ext cx="260" cy="178"/>
            </a:xfrm>
            <a:custGeom>
              <a:avLst/>
              <a:gdLst>
                <a:gd name="T0" fmla="*/ 0 w 780"/>
                <a:gd name="T1" fmla="*/ 0 h 357"/>
                <a:gd name="T2" fmla="*/ 0 w 780"/>
                <a:gd name="T3" fmla="*/ 0 h 357"/>
                <a:gd name="T4" fmla="*/ 0 w 780"/>
                <a:gd name="T5" fmla="*/ 0 h 357"/>
                <a:gd name="T6" fmla="*/ 0 w 780"/>
                <a:gd name="T7" fmla="*/ 0 h 357"/>
                <a:gd name="T8" fmla="*/ 0 w 780"/>
                <a:gd name="T9" fmla="*/ 0 h 357"/>
                <a:gd name="T10" fmla="*/ 0 w 780"/>
                <a:gd name="T11" fmla="*/ 0 h 357"/>
                <a:gd name="T12" fmla="*/ 0 w 780"/>
                <a:gd name="T13" fmla="*/ 0 h 357"/>
                <a:gd name="T14" fmla="*/ 0 w 780"/>
                <a:gd name="T15" fmla="*/ 0 h 357"/>
                <a:gd name="T16" fmla="*/ 0 w 780"/>
                <a:gd name="T17" fmla="*/ 0 h 357"/>
                <a:gd name="T18" fmla="*/ 0 w 780"/>
                <a:gd name="T19" fmla="*/ 0 h 357"/>
                <a:gd name="T20" fmla="*/ 0 w 780"/>
                <a:gd name="T21" fmla="*/ 0 h 357"/>
                <a:gd name="T22" fmla="*/ 0 w 780"/>
                <a:gd name="T23" fmla="*/ 0 h 357"/>
                <a:gd name="T24" fmla="*/ 0 w 780"/>
                <a:gd name="T25" fmla="*/ 0 h 357"/>
                <a:gd name="T26" fmla="*/ 0 w 780"/>
                <a:gd name="T27" fmla="*/ 0 h 357"/>
                <a:gd name="T28" fmla="*/ 0 w 780"/>
                <a:gd name="T29" fmla="*/ 0 h 357"/>
                <a:gd name="T30" fmla="*/ 0 w 780"/>
                <a:gd name="T31" fmla="*/ 0 h 357"/>
                <a:gd name="T32" fmla="*/ 0 w 780"/>
                <a:gd name="T33" fmla="*/ 0 h 357"/>
                <a:gd name="T34" fmla="*/ 0 w 780"/>
                <a:gd name="T35" fmla="*/ 0 h 357"/>
                <a:gd name="T36" fmla="*/ 0 w 780"/>
                <a:gd name="T37" fmla="*/ 0 h 357"/>
                <a:gd name="T38" fmla="*/ 0 w 780"/>
                <a:gd name="T39" fmla="*/ 0 h 357"/>
                <a:gd name="T40" fmla="*/ 0 w 780"/>
                <a:gd name="T41" fmla="*/ 0 h 357"/>
                <a:gd name="T42" fmla="*/ 0 w 780"/>
                <a:gd name="T43" fmla="*/ 0 h 357"/>
                <a:gd name="T44" fmla="*/ 0 w 780"/>
                <a:gd name="T45" fmla="*/ 0 h 357"/>
                <a:gd name="T46" fmla="*/ 0 w 780"/>
                <a:gd name="T47" fmla="*/ 0 h 35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80"/>
                <a:gd name="T73" fmla="*/ 0 h 357"/>
                <a:gd name="T74" fmla="*/ 780 w 780"/>
                <a:gd name="T75" fmla="*/ 357 h 35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80" h="357">
                  <a:moveTo>
                    <a:pt x="111" y="0"/>
                  </a:moveTo>
                  <a:lnTo>
                    <a:pt x="287" y="49"/>
                  </a:lnTo>
                  <a:lnTo>
                    <a:pt x="435" y="82"/>
                  </a:lnTo>
                  <a:lnTo>
                    <a:pt x="652" y="115"/>
                  </a:lnTo>
                  <a:lnTo>
                    <a:pt x="764" y="123"/>
                  </a:lnTo>
                  <a:lnTo>
                    <a:pt x="780" y="127"/>
                  </a:lnTo>
                  <a:lnTo>
                    <a:pt x="764" y="138"/>
                  </a:lnTo>
                  <a:lnTo>
                    <a:pt x="707" y="172"/>
                  </a:lnTo>
                  <a:lnTo>
                    <a:pt x="672" y="211"/>
                  </a:lnTo>
                  <a:lnTo>
                    <a:pt x="638" y="286"/>
                  </a:lnTo>
                  <a:lnTo>
                    <a:pt x="618" y="317"/>
                  </a:lnTo>
                  <a:lnTo>
                    <a:pt x="581" y="339"/>
                  </a:lnTo>
                  <a:lnTo>
                    <a:pt x="521" y="353"/>
                  </a:lnTo>
                  <a:lnTo>
                    <a:pt x="425" y="357"/>
                  </a:lnTo>
                  <a:lnTo>
                    <a:pt x="224" y="334"/>
                  </a:lnTo>
                  <a:lnTo>
                    <a:pt x="153" y="314"/>
                  </a:lnTo>
                  <a:lnTo>
                    <a:pt x="95" y="287"/>
                  </a:lnTo>
                  <a:lnTo>
                    <a:pt x="54" y="259"/>
                  </a:lnTo>
                  <a:lnTo>
                    <a:pt x="24" y="225"/>
                  </a:lnTo>
                  <a:lnTo>
                    <a:pt x="0" y="160"/>
                  </a:lnTo>
                  <a:lnTo>
                    <a:pt x="10" y="94"/>
                  </a:lnTo>
                  <a:lnTo>
                    <a:pt x="38" y="43"/>
                  </a:lnTo>
                  <a:lnTo>
                    <a:pt x="78" y="8"/>
                  </a:lnTo>
                  <a:lnTo>
                    <a:pt x="111" y="0"/>
                  </a:lnTo>
                  <a:close/>
                </a:path>
              </a:pathLst>
            </a:custGeom>
            <a:solidFill>
              <a:srgbClr val="E0A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59" name="Freeform 1174">
              <a:extLst>
                <a:ext uri="{FF2B5EF4-FFF2-40B4-BE49-F238E27FC236}">
                  <a16:creationId xmlns:a16="http://schemas.microsoft.com/office/drawing/2014/main" id="{DB1200CF-4E2A-52F3-5777-0CA54563DC3A}"/>
                </a:ext>
              </a:extLst>
            </p:cNvPr>
            <p:cNvSpPr>
              <a:spLocks/>
            </p:cNvSpPr>
            <p:nvPr/>
          </p:nvSpPr>
          <p:spPr bwMode="auto">
            <a:xfrm flipH="1">
              <a:off x="962" y="2687"/>
              <a:ext cx="240" cy="159"/>
            </a:xfrm>
            <a:custGeom>
              <a:avLst/>
              <a:gdLst>
                <a:gd name="T0" fmla="*/ 0 w 720"/>
                <a:gd name="T1" fmla="*/ 0 h 319"/>
                <a:gd name="T2" fmla="*/ 0 w 720"/>
                <a:gd name="T3" fmla="*/ 0 h 319"/>
                <a:gd name="T4" fmla="*/ 0 w 720"/>
                <a:gd name="T5" fmla="*/ 0 h 319"/>
                <a:gd name="T6" fmla="*/ 0 w 720"/>
                <a:gd name="T7" fmla="*/ 0 h 319"/>
                <a:gd name="T8" fmla="*/ 0 w 720"/>
                <a:gd name="T9" fmla="*/ 0 h 319"/>
                <a:gd name="T10" fmla="*/ 0 w 720"/>
                <a:gd name="T11" fmla="*/ 0 h 319"/>
                <a:gd name="T12" fmla="*/ 0 w 720"/>
                <a:gd name="T13" fmla="*/ 0 h 319"/>
                <a:gd name="T14" fmla="*/ 0 w 720"/>
                <a:gd name="T15" fmla="*/ 0 h 319"/>
                <a:gd name="T16" fmla="*/ 0 w 720"/>
                <a:gd name="T17" fmla="*/ 0 h 319"/>
                <a:gd name="T18" fmla="*/ 0 w 720"/>
                <a:gd name="T19" fmla="*/ 0 h 319"/>
                <a:gd name="T20" fmla="*/ 0 w 720"/>
                <a:gd name="T21" fmla="*/ 0 h 319"/>
                <a:gd name="T22" fmla="*/ 0 w 720"/>
                <a:gd name="T23" fmla="*/ 0 h 319"/>
                <a:gd name="T24" fmla="*/ 0 w 720"/>
                <a:gd name="T25" fmla="*/ 0 h 319"/>
                <a:gd name="T26" fmla="*/ 0 w 720"/>
                <a:gd name="T27" fmla="*/ 0 h 319"/>
                <a:gd name="T28" fmla="*/ 0 w 720"/>
                <a:gd name="T29" fmla="*/ 0 h 319"/>
                <a:gd name="T30" fmla="*/ 0 w 720"/>
                <a:gd name="T31" fmla="*/ 0 h 319"/>
                <a:gd name="T32" fmla="*/ 0 w 720"/>
                <a:gd name="T33" fmla="*/ 0 h 319"/>
                <a:gd name="T34" fmla="*/ 0 w 720"/>
                <a:gd name="T35" fmla="*/ 0 h 319"/>
                <a:gd name="T36" fmla="*/ 0 w 720"/>
                <a:gd name="T37" fmla="*/ 0 h 319"/>
                <a:gd name="T38" fmla="*/ 0 w 720"/>
                <a:gd name="T39" fmla="*/ 0 h 319"/>
                <a:gd name="T40" fmla="*/ 0 w 720"/>
                <a:gd name="T41" fmla="*/ 0 h 319"/>
                <a:gd name="T42" fmla="*/ 0 w 720"/>
                <a:gd name="T43" fmla="*/ 0 h 31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720"/>
                <a:gd name="T67" fmla="*/ 0 h 319"/>
                <a:gd name="T68" fmla="*/ 720 w 720"/>
                <a:gd name="T69" fmla="*/ 319 h 31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720" h="319">
                  <a:moveTo>
                    <a:pt x="703" y="135"/>
                  </a:moveTo>
                  <a:lnTo>
                    <a:pt x="644" y="168"/>
                  </a:lnTo>
                  <a:lnTo>
                    <a:pt x="607" y="204"/>
                  </a:lnTo>
                  <a:lnTo>
                    <a:pt x="570" y="263"/>
                  </a:lnTo>
                  <a:lnTo>
                    <a:pt x="551" y="286"/>
                  </a:lnTo>
                  <a:lnTo>
                    <a:pt x="523" y="303"/>
                  </a:lnTo>
                  <a:lnTo>
                    <a:pt x="476" y="314"/>
                  </a:lnTo>
                  <a:lnTo>
                    <a:pt x="396" y="319"/>
                  </a:lnTo>
                  <a:lnTo>
                    <a:pt x="216" y="302"/>
                  </a:lnTo>
                  <a:lnTo>
                    <a:pt x="94" y="263"/>
                  </a:lnTo>
                  <a:lnTo>
                    <a:pt x="27" y="207"/>
                  </a:lnTo>
                  <a:lnTo>
                    <a:pt x="0" y="148"/>
                  </a:lnTo>
                  <a:lnTo>
                    <a:pt x="3" y="88"/>
                  </a:lnTo>
                  <a:lnTo>
                    <a:pt x="24" y="39"/>
                  </a:lnTo>
                  <a:lnTo>
                    <a:pt x="57" y="6"/>
                  </a:lnTo>
                  <a:lnTo>
                    <a:pt x="87" y="0"/>
                  </a:lnTo>
                  <a:lnTo>
                    <a:pt x="253" y="47"/>
                  </a:lnTo>
                  <a:lnTo>
                    <a:pt x="393" y="78"/>
                  </a:lnTo>
                  <a:lnTo>
                    <a:pt x="601" y="109"/>
                  </a:lnTo>
                  <a:lnTo>
                    <a:pt x="708" y="119"/>
                  </a:lnTo>
                  <a:lnTo>
                    <a:pt x="720" y="123"/>
                  </a:lnTo>
                  <a:lnTo>
                    <a:pt x="703" y="135"/>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60" name="Freeform 1175">
              <a:extLst>
                <a:ext uri="{FF2B5EF4-FFF2-40B4-BE49-F238E27FC236}">
                  <a16:creationId xmlns:a16="http://schemas.microsoft.com/office/drawing/2014/main" id="{5FA254BD-81AF-79DA-1C5D-74B5AC879012}"/>
                </a:ext>
              </a:extLst>
            </p:cNvPr>
            <p:cNvSpPr>
              <a:spLocks/>
            </p:cNvSpPr>
            <p:nvPr/>
          </p:nvSpPr>
          <p:spPr bwMode="auto">
            <a:xfrm flipH="1">
              <a:off x="919" y="2290"/>
              <a:ext cx="343" cy="453"/>
            </a:xfrm>
            <a:custGeom>
              <a:avLst/>
              <a:gdLst>
                <a:gd name="T0" fmla="*/ 0 w 1028"/>
                <a:gd name="T1" fmla="*/ 1 h 906"/>
                <a:gd name="T2" fmla="*/ 0 w 1028"/>
                <a:gd name="T3" fmla="*/ 1 h 906"/>
                <a:gd name="T4" fmla="*/ 0 w 1028"/>
                <a:gd name="T5" fmla="*/ 1 h 906"/>
                <a:gd name="T6" fmla="*/ 0 w 1028"/>
                <a:gd name="T7" fmla="*/ 1 h 906"/>
                <a:gd name="T8" fmla="*/ 0 w 1028"/>
                <a:gd name="T9" fmla="*/ 1 h 906"/>
                <a:gd name="T10" fmla="*/ 0 w 1028"/>
                <a:gd name="T11" fmla="*/ 1 h 906"/>
                <a:gd name="T12" fmla="*/ 0 w 1028"/>
                <a:gd name="T13" fmla="*/ 1 h 906"/>
                <a:gd name="T14" fmla="*/ 0 w 1028"/>
                <a:gd name="T15" fmla="*/ 1 h 906"/>
                <a:gd name="T16" fmla="*/ 0 w 1028"/>
                <a:gd name="T17" fmla="*/ 1 h 906"/>
                <a:gd name="T18" fmla="*/ 0 w 1028"/>
                <a:gd name="T19" fmla="*/ 1 h 906"/>
                <a:gd name="T20" fmla="*/ 0 w 1028"/>
                <a:gd name="T21" fmla="*/ 1 h 906"/>
                <a:gd name="T22" fmla="*/ 0 w 1028"/>
                <a:gd name="T23" fmla="*/ 1 h 906"/>
                <a:gd name="T24" fmla="*/ 0 w 1028"/>
                <a:gd name="T25" fmla="*/ 1 h 906"/>
                <a:gd name="T26" fmla="*/ 0 w 1028"/>
                <a:gd name="T27" fmla="*/ 1 h 906"/>
                <a:gd name="T28" fmla="*/ 0 w 1028"/>
                <a:gd name="T29" fmla="*/ 1 h 906"/>
                <a:gd name="T30" fmla="*/ 0 w 1028"/>
                <a:gd name="T31" fmla="*/ 1 h 906"/>
                <a:gd name="T32" fmla="*/ 0 w 1028"/>
                <a:gd name="T33" fmla="*/ 1 h 906"/>
                <a:gd name="T34" fmla="*/ 0 w 1028"/>
                <a:gd name="T35" fmla="*/ 1 h 906"/>
                <a:gd name="T36" fmla="*/ 0 w 1028"/>
                <a:gd name="T37" fmla="*/ 0 h 906"/>
                <a:gd name="T38" fmla="*/ 0 w 1028"/>
                <a:gd name="T39" fmla="*/ 1 h 906"/>
                <a:gd name="T40" fmla="*/ 0 w 1028"/>
                <a:gd name="T41" fmla="*/ 1 h 906"/>
                <a:gd name="T42" fmla="*/ 0 w 1028"/>
                <a:gd name="T43" fmla="*/ 1 h 906"/>
                <a:gd name="T44" fmla="*/ 0 w 1028"/>
                <a:gd name="T45" fmla="*/ 1 h 906"/>
                <a:gd name="T46" fmla="*/ 0 w 1028"/>
                <a:gd name="T47" fmla="*/ 1 h 906"/>
                <a:gd name="T48" fmla="*/ 0 w 1028"/>
                <a:gd name="T49" fmla="*/ 1 h 906"/>
                <a:gd name="T50" fmla="*/ 0 w 1028"/>
                <a:gd name="T51" fmla="*/ 1 h 906"/>
                <a:gd name="T52" fmla="*/ 0 w 1028"/>
                <a:gd name="T53" fmla="*/ 1 h 906"/>
                <a:gd name="T54" fmla="*/ 0 w 1028"/>
                <a:gd name="T55" fmla="*/ 1 h 90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28"/>
                <a:gd name="T85" fmla="*/ 0 h 906"/>
                <a:gd name="T86" fmla="*/ 1028 w 1028"/>
                <a:gd name="T87" fmla="*/ 906 h 90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28" h="906">
                  <a:moveTo>
                    <a:pt x="50" y="678"/>
                  </a:moveTo>
                  <a:lnTo>
                    <a:pt x="151" y="686"/>
                  </a:lnTo>
                  <a:lnTo>
                    <a:pt x="398" y="717"/>
                  </a:lnTo>
                  <a:lnTo>
                    <a:pt x="555" y="746"/>
                  </a:lnTo>
                  <a:lnTo>
                    <a:pt x="718" y="787"/>
                  </a:lnTo>
                  <a:lnTo>
                    <a:pt x="879" y="840"/>
                  </a:lnTo>
                  <a:lnTo>
                    <a:pt x="1028" y="906"/>
                  </a:lnTo>
                  <a:lnTo>
                    <a:pt x="988" y="824"/>
                  </a:lnTo>
                  <a:lnTo>
                    <a:pt x="911" y="625"/>
                  </a:lnTo>
                  <a:lnTo>
                    <a:pt x="884" y="505"/>
                  </a:lnTo>
                  <a:lnTo>
                    <a:pt x="874" y="386"/>
                  </a:lnTo>
                  <a:lnTo>
                    <a:pt x="891" y="275"/>
                  </a:lnTo>
                  <a:lnTo>
                    <a:pt x="945" y="182"/>
                  </a:lnTo>
                  <a:lnTo>
                    <a:pt x="889" y="191"/>
                  </a:lnTo>
                  <a:lnTo>
                    <a:pt x="732" y="191"/>
                  </a:lnTo>
                  <a:lnTo>
                    <a:pt x="629" y="174"/>
                  </a:lnTo>
                  <a:lnTo>
                    <a:pt x="509" y="142"/>
                  </a:lnTo>
                  <a:lnTo>
                    <a:pt x="379" y="84"/>
                  </a:lnTo>
                  <a:lnTo>
                    <a:pt x="241" y="0"/>
                  </a:lnTo>
                  <a:lnTo>
                    <a:pt x="181" y="50"/>
                  </a:lnTo>
                  <a:lnTo>
                    <a:pt x="127" y="109"/>
                  </a:lnTo>
                  <a:lnTo>
                    <a:pt x="67" y="193"/>
                  </a:lnTo>
                  <a:lnTo>
                    <a:pt x="27" y="286"/>
                  </a:lnTo>
                  <a:lnTo>
                    <a:pt x="5" y="372"/>
                  </a:lnTo>
                  <a:lnTo>
                    <a:pt x="0" y="454"/>
                  </a:lnTo>
                  <a:lnTo>
                    <a:pt x="8" y="527"/>
                  </a:lnTo>
                  <a:lnTo>
                    <a:pt x="32" y="637"/>
                  </a:lnTo>
                  <a:lnTo>
                    <a:pt x="50" y="678"/>
                  </a:lnTo>
                  <a:close/>
                </a:path>
              </a:pathLst>
            </a:custGeom>
            <a:solidFill>
              <a:srgbClr val="FFD9B3"/>
            </a:solidFill>
            <a:ln w="9525">
              <a:solidFill>
                <a:srgbClr val="000000"/>
              </a:solidFill>
              <a:round/>
              <a:headEnd/>
              <a:tailEnd/>
            </a:ln>
          </p:spPr>
          <p:txBody>
            <a:bodyPr/>
            <a:lstStyle/>
            <a:p>
              <a:endParaRPr lang="zh-TW" altLang="en-US"/>
            </a:p>
          </p:txBody>
        </p:sp>
        <p:sp>
          <p:nvSpPr>
            <p:cNvPr id="42061" name="Freeform 1176">
              <a:extLst>
                <a:ext uri="{FF2B5EF4-FFF2-40B4-BE49-F238E27FC236}">
                  <a16:creationId xmlns:a16="http://schemas.microsoft.com/office/drawing/2014/main" id="{0717D0A7-B6A6-979A-91E8-273500E24882}"/>
                </a:ext>
              </a:extLst>
            </p:cNvPr>
            <p:cNvSpPr>
              <a:spLocks/>
            </p:cNvSpPr>
            <p:nvPr/>
          </p:nvSpPr>
          <p:spPr bwMode="auto">
            <a:xfrm flipH="1">
              <a:off x="959" y="2302"/>
              <a:ext cx="273" cy="298"/>
            </a:xfrm>
            <a:custGeom>
              <a:avLst/>
              <a:gdLst>
                <a:gd name="T0" fmla="*/ 0 w 818"/>
                <a:gd name="T1" fmla="*/ 0 h 598"/>
                <a:gd name="T2" fmla="*/ 0 w 818"/>
                <a:gd name="T3" fmla="*/ 0 h 598"/>
                <a:gd name="T4" fmla="*/ 0 w 818"/>
                <a:gd name="T5" fmla="*/ 0 h 598"/>
                <a:gd name="T6" fmla="*/ 0 w 818"/>
                <a:gd name="T7" fmla="*/ 0 h 598"/>
                <a:gd name="T8" fmla="*/ 0 w 818"/>
                <a:gd name="T9" fmla="*/ 0 h 598"/>
                <a:gd name="T10" fmla="*/ 0 w 818"/>
                <a:gd name="T11" fmla="*/ 0 h 598"/>
                <a:gd name="T12" fmla="*/ 0 w 818"/>
                <a:gd name="T13" fmla="*/ 0 h 598"/>
                <a:gd name="T14" fmla="*/ 0 w 818"/>
                <a:gd name="T15" fmla="*/ 0 h 598"/>
                <a:gd name="T16" fmla="*/ 0 w 818"/>
                <a:gd name="T17" fmla="*/ 0 h 598"/>
                <a:gd name="T18" fmla="*/ 0 w 818"/>
                <a:gd name="T19" fmla="*/ 0 h 598"/>
                <a:gd name="T20" fmla="*/ 0 w 818"/>
                <a:gd name="T21" fmla="*/ 0 h 598"/>
                <a:gd name="T22" fmla="*/ 0 w 818"/>
                <a:gd name="T23" fmla="*/ 0 h 598"/>
                <a:gd name="T24" fmla="*/ 0 w 818"/>
                <a:gd name="T25" fmla="*/ 0 h 598"/>
                <a:gd name="T26" fmla="*/ 0 w 818"/>
                <a:gd name="T27" fmla="*/ 0 h 598"/>
                <a:gd name="T28" fmla="*/ 0 w 818"/>
                <a:gd name="T29" fmla="*/ 0 h 598"/>
                <a:gd name="T30" fmla="*/ 0 w 818"/>
                <a:gd name="T31" fmla="*/ 0 h 598"/>
                <a:gd name="T32" fmla="*/ 0 w 818"/>
                <a:gd name="T33" fmla="*/ 0 h 598"/>
                <a:gd name="T34" fmla="*/ 0 w 818"/>
                <a:gd name="T35" fmla="*/ 0 h 598"/>
                <a:gd name="T36" fmla="*/ 0 w 818"/>
                <a:gd name="T37" fmla="*/ 0 h 598"/>
                <a:gd name="T38" fmla="*/ 0 w 818"/>
                <a:gd name="T39" fmla="*/ 0 h 598"/>
                <a:gd name="T40" fmla="*/ 0 w 818"/>
                <a:gd name="T41" fmla="*/ 0 h 598"/>
                <a:gd name="T42" fmla="*/ 0 w 818"/>
                <a:gd name="T43" fmla="*/ 0 h 598"/>
                <a:gd name="T44" fmla="*/ 0 w 818"/>
                <a:gd name="T45" fmla="*/ 0 h 598"/>
                <a:gd name="T46" fmla="*/ 0 w 818"/>
                <a:gd name="T47" fmla="*/ 0 h 598"/>
                <a:gd name="T48" fmla="*/ 0 w 818"/>
                <a:gd name="T49" fmla="*/ 0 h 598"/>
                <a:gd name="T50" fmla="*/ 0 w 818"/>
                <a:gd name="T51" fmla="*/ 0 h 598"/>
                <a:gd name="T52" fmla="*/ 0 w 818"/>
                <a:gd name="T53" fmla="*/ 0 h 598"/>
                <a:gd name="T54" fmla="*/ 0 w 818"/>
                <a:gd name="T55" fmla="*/ 0 h 598"/>
                <a:gd name="T56" fmla="*/ 0 w 818"/>
                <a:gd name="T57" fmla="*/ 0 h 598"/>
                <a:gd name="T58" fmla="*/ 0 w 818"/>
                <a:gd name="T59" fmla="*/ 0 h 59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18"/>
                <a:gd name="T91" fmla="*/ 0 h 598"/>
                <a:gd name="T92" fmla="*/ 818 w 818"/>
                <a:gd name="T93" fmla="*/ 598 h 59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18" h="598">
                  <a:moveTo>
                    <a:pt x="811" y="185"/>
                  </a:moveTo>
                  <a:lnTo>
                    <a:pt x="779" y="239"/>
                  </a:lnTo>
                  <a:lnTo>
                    <a:pt x="759" y="309"/>
                  </a:lnTo>
                  <a:lnTo>
                    <a:pt x="749" y="382"/>
                  </a:lnTo>
                  <a:lnTo>
                    <a:pt x="737" y="457"/>
                  </a:lnTo>
                  <a:lnTo>
                    <a:pt x="712" y="522"/>
                  </a:lnTo>
                  <a:lnTo>
                    <a:pt x="661" y="572"/>
                  </a:lnTo>
                  <a:lnTo>
                    <a:pt x="624" y="588"/>
                  </a:lnTo>
                  <a:lnTo>
                    <a:pt x="574" y="598"/>
                  </a:lnTo>
                  <a:lnTo>
                    <a:pt x="439" y="597"/>
                  </a:lnTo>
                  <a:lnTo>
                    <a:pt x="317" y="574"/>
                  </a:lnTo>
                  <a:lnTo>
                    <a:pt x="215" y="541"/>
                  </a:lnTo>
                  <a:lnTo>
                    <a:pt x="135" y="502"/>
                  </a:lnTo>
                  <a:lnTo>
                    <a:pt x="77" y="457"/>
                  </a:lnTo>
                  <a:lnTo>
                    <a:pt x="37" y="405"/>
                  </a:lnTo>
                  <a:lnTo>
                    <a:pt x="11" y="354"/>
                  </a:lnTo>
                  <a:lnTo>
                    <a:pt x="0" y="298"/>
                  </a:lnTo>
                  <a:lnTo>
                    <a:pt x="0" y="245"/>
                  </a:lnTo>
                  <a:lnTo>
                    <a:pt x="27" y="144"/>
                  </a:lnTo>
                  <a:lnTo>
                    <a:pt x="77" y="62"/>
                  </a:lnTo>
                  <a:lnTo>
                    <a:pt x="128" y="11"/>
                  </a:lnTo>
                  <a:lnTo>
                    <a:pt x="152" y="0"/>
                  </a:lnTo>
                  <a:lnTo>
                    <a:pt x="170" y="5"/>
                  </a:lnTo>
                  <a:lnTo>
                    <a:pt x="335" y="93"/>
                  </a:lnTo>
                  <a:lnTo>
                    <a:pt x="477" y="146"/>
                  </a:lnTo>
                  <a:lnTo>
                    <a:pt x="594" y="175"/>
                  </a:lnTo>
                  <a:lnTo>
                    <a:pt x="685" y="185"/>
                  </a:lnTo>
                  <a:lnTo>
                    <a:pt x="799" y="177"/>
                  </a:lnTo>
                  <a:lnTo>
                    <a:pt x="818" y="175"/>
                  </a:lnTo>
                  <a:lnTo>
                    <a:pt x="811" y="185"/>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62" name="Freeform 1177">
              <a:extLst>
                <a:ext uri="{FF2B5EF4-FFF2-40B4-BE49-F238E27FC236}">
                  <a16:creationId xmlns:a16="http://schemas.microsoft.com/office/drawing/2014/main" id="{F2D759C9-2A82-E8B1-AC28-6350BB21A23C}"/>
                </a:ext>
              </a:extLst>
            </p:cNvPr>
            <p:cNvSpPr>
              <a:spLocks/>
            </p:cNvSpPr>
            <p:nvPr/>
          </p:nvSpPr>
          <p:spPr bwMode="auto">
            <a:xfrm flipH="1">
              <a:off x="962" y="2309"/>
              <a:ext cx="260" cy="272"/>
            </a:xfrm>
            <a:custGeom>
              <a:avLst/>
              <a:gdLst>
                <a:gd name="T0" fmla="*/ 0 w 780"/>
                <a:gd name="T1" fmla="*/ 1 h 544"/>
                <a:gd name="T2" fmla="*/ 0 w 780"/>
                <a:gd name="T3" fmla="*/ 1 h 544"/>
                <a:gd name="T4" fmla="*/ 0 w 780"/>
                <a:gd name="T5" fmla="*/ 1 h 544"/>
                <a:gd name="T6" fmla="*/ 0 w 780"/>
                <a:gd name="T7" fmla="*/ 1 h 544"/>
                <a:gd name="T8" fmla="*/ 0 w 780"/>
                <a:gd name="T9" fmla="*/ 1 h 544"/>
                <a:gd name="T10" fmla="*/ 0 w 780"/>
                <a:gd name="T11" fmla="*/ 1 h 544"/>
                <a:gd name="T12" fmla="*/ 0 w 780"/>
                <a:gd name="T13" fmla="*/ 1 h 544"/>
                <a:gd name="T14" fmla="*/ 0 w 780"/>
                <a:gd name="T15" fmla="*/ 1 h 544"/>
                <a:gd name="T16" fmla="*/ 0 w 780"/>
                <a:gd name="T17" fmla="*/ 1 h 544"/>
                <a:gd name="T18" fmla="*/ 0 w 780"/>
                <a:gd name="T19" fmla="*/ 1 h 544"/>
                <a:gd name="T20" fmla="*/ 0 w 780"/>
                <a:gd name="T21" fmla="*/ 1 h 544"/>
                <a:gd name="T22" fmla="*/ 0 w 780"/>
                <a:gd name="T23" fmla="*/ 1 h 544"/>
                <a:gd name="T24" fmla="*/ 0 w 780"/>
                <a:gd name="T25" fmla="*/ 1 h 544"/>
                <a:gd name="T26" fmla="*/ 0 w 780"/>
                <a:gd name="T27" fmla="*/ 1 h 544"/>
                <a:gd name="T28" fmla="*/ 0 w 780"/>
                <a:gd name="T29" fmla="*/ 1 h 544"/>
                <a:gd name="T30" fmla="*/ 0 w 780"/>
                <a:gd name="T31" fmla="*/ 1 h 544"/>
                <a:gd name="T32" fmla="*/ 0 w 780"/>
                <a:gd name="T33" fmla="*/ 1 h 544"/>
                <a:gd name="T34" fmla="*/ 0 w 780"/>
                <a:gd name="T35" fmla="*/ 1 h 544"/>
                <a:gd name="T36" fmla="*/ 0 w 780"/>
                <a:gd name="T37" fmla="*/ 1 h 544"/>
                <a:gd name="T38" fmla="*/ 0 w 780"/>
                <a:gd name="T39" fmla="*/ 0 h 544"/>
                <a:gd name="T40" fmla="*/ 0 w 780"/>
                <a:gd name="T41" fmla="*/ 1 h 544"/>
                <a:gd name="T42" fmla="*/ 0 w 780"/>
                <a:gd name="T43" fmla="*/ 1 h 544"/>
                <a:gd name="T44" fmla="*/ 0 w 780"/>
                <a:gd name="T45" fmla="*/ 1 h 544"/>
                <a:gd name="T46" fmla="*/ 0 w 780"/>
                <a:gd name="T47" fmla="*/ 1 h 544"/>
                <a:gd name="T48" fmla="*/ 0 w 780"/>
                <a:gd name="T49" fmla="*/ 1 h 544"/>
                <a:gd name="T50" fmla="*/ 0 w 780"/>
                <a:gd name="T51" fmla="*/ 1 h 544"/>
                <a:gd name="T52" fmla="*/ 0 w 780"/>
                <a:gd name="T53" fmla="*/ 1 h 544"/>
                <a:gd name="T54" fmla="*/ 0 w 780"/>
                <a:gd name="T55" fmla="*/ 1 h 54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80"/>
                <a:gd name="T85" fmla="*/ 0 h 544"/>
                <a:gd name="T86" fmla="*/ 780 w 780"/>
                <a:gd name="T87" fmla="*/ 544 h 54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80" h="544">
                  <a:moveTo>
                    <a:pt x="773" y="175"/>
                  </a:moveTo>
                  <a:lnTo>
                    <a:pt x="736" y="226"/>
                  </a:lnTo>
                  <a:lnTo>
                    <a:pt x="713" y="288"/>
                  </a:lnTo>
                  <a:lnTo>
                    <a:pt x="701" y="353"/>
                  </a:lnTo>
                  <a:lnTo>
                    <a:pt x="684" y="421"/>
                  </a:lnTo>
                  <a:lnTo>
                    <a:pt x="658" y="479"/>
                  </a:lnTo>
                  <a:lnTo>
                    <a:pt x="610" y="521"/>
                  </a:lnTo>
                  <a:lnTo>
                    <a:pt x="574" y="537"/>
                  </a:lnTo>
                  <a:lnTo>
                    <a:pt x="533" y="544"/>
                  </a:lnTo>
                  <a:lnTo>
                    <a:pt x="414" y="543"/>
                  </a:lnTo>
                  <a:lnTo>
                    <a:pt x="300" y="520"/>
                  </a:lnTo>
                  <a:lnTo>
                    <a:pt x="206" y="489"/>
                  </a:lnTo>
                  <a:lnTo>
                    <a:pt x="134" y="451"/>
                  </a:lnTo>
                  <a:lnTo>
                    <a:pt x="77" y="411"/>
                  </a:lnTo>
                  <a:lnTo>
                    <a:pt x="13" y="319"/>
                  </a:lnTo>
                  <a:lnTo>
                    <a:pt x="0" y="220"/>
                  </a:lnTo>
                  <a:lnTo>
                    <a:pt x="23" y="128"/>
                  </a:lnTo>
                  <a:lnTo>
                    <a:pt x="67" y="53"/>
                  </a:lnTo>
                  <a:lnTo>
                    <a:pt x="117" y="6"/>
                  </a:lnTo>
                  <a:lnTo>
                    <a:pt x="154" y="0"/>
                  </a:lnTo>
                  <a:lnTo>
                    <a:pt x="313" y="84"/>
                  </a:lnTo>
                  <a:lnTo>
                    <a:pt x="448" y="137"/>
                  </a:lnTo>
                  <a:lnTo>
                    <a:pt x="563" y="164"/>
                  </a:lnTo>
                  <a:lnTo>
                    <a:pt x="651" y="173"/>
                  </a:lnTo>
                  <a:lnTo>
                    <a:pt x="718" y="170"/>
                  </a:lnTo>
                  <a:lnTo>
                    <a:pt x="760" y="167"/>
                  </a:lnTo>
                  <a:lnTo>
                    <a:pt x="780" y="164"/>
                  </a:lnTo>
                  <a:lnTo>
                    <a:pt x="773" y="175"/>
                  </a:lnTo>
                  <a:close/>
                </a:path>
              </a:pathLst>
            </a:custGeom>
            <a:solidFill>
              <a:srgbClr val="F7C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63" name="Freeform 1178">
              <a:extLst>
                <a:ext uri="{FF2B5EF4-FFF2-40B4-BE49-F238E27FC236}">
                  <a16:creationId xmlns:a16="http://schemas.microsoft.com/office/drawing/2014/main" id="{4EE1E4C9-7E93-6C86-B9EE-64154BE36CD9}"/>
                </a:ext>
              </a:extLst>
            </p:cNvPr>
            <p:cNvSpPr>
              <a:spLocks/>
            </p:cNvSpPr>
            <p:nvPr/>
          </p:nvSpPr>
          <p:spPr bwMode="auto">
            <a:xfrm flipH="1">
              <a:off x="964" y="2315"/>
              <a:ext cx="247" cy="248"/>
            </a:xfrm>
            <a:custGeom>
              <a:avLst/>
              <a:gdLst>
                <a:gd name="T0" fmla="*/ 0 w 740"/>
                <a:gd name="T1" fmla="*/ 1 h 494"/>
                <a:gd name="T2" fmla="*/ 0 w 740"/>
                <a:gd name="T3" fmla="*/ 1 h 494"/>
                <a:gd name="T4" fmla="*/ 0 w 740"/>
                <a:gd name="T5" fmla="*/ 1 h 494"/>
                <a:gd name="T6" fmla="*/ 0 w 740"/>
                <a:gd name="T7" fmla="*/ 1 h 494"/>
                <a:gd name="T8" fmla="*/ 0 w 740"/>
                <a:gd name="T9" fmla="*/ 1 h 494"/>
                <a:gd name="T10" fmla="*/ 0 w 740"/>
                <a:gd name="T11" fmla="*/ 1 h 494"/>
                <a:gd name="T12" fmla="*/ 0 w 740"/>
                <a:gd name="T13" fmla="*/ 1 h 494"/>
                <a:gd name="T14" fmla="*/ 0 w 740"/>
                <a:gd name="T15" fmla="*/ 1 h 494"/>
                <a:gd name="T16" fmla="*/ 0 w 740"/>
                <a:gd name="T17" fmla="*/ 1 h 494"/>
                <a:gd name="T18" fmla="*/ 0 w 740"/>
                <a:gd name="T19" fmla="*/ 1 h 494"/>
                <a:gd name="T20" fmla="*/ 0 w 740"/>
                <a:gd name="T21" fmla="*/ 1 h 494"/>
                <a:gd name="T22" fmla="*/ 0 w 740"/>
                <a:gd name="T23" fmla="*/ 1 h 494"/>
                <a:gd name="T24" fmla="*/ 0 w 740"/>
                <a:gd name="T25" fmla="*/ 1 h 494"/>
                <a:gd name="T26" fmla="*/ 0 w 740"/>
                <a:gd name="T27" fmla="*/ 1 h 494"/>
                <a:gd name="T28" fmla="*/ 0 w 740"/>
                <a:gd name="T29" fmla="*/ 1 h 494"/>
                <a:gd name="T30" fmla="*/ 0 w 740"/>
                <a:gd name="T31" fmla="*/ 1 h 494"/>
                <a:gd name="T32" fmla="*/ 0 w 740"/>
                <a:gd name="T33" fmla="*/ 1 h 494"/>
                <a:gd name="T34" fmla="*/ 0 w 740"/>
                <a:gd name="T35" fmla="*/ 1 h 494"/>
                <a:gd name="T36" fmla="*/ 0 w 740"/>
                <a:gd name="T37" fmla="*/ 0 h 494"/>
                <a:gd name="T38" fmla="*/ 0 w 740"/>
                <a:gd name="T39" fmla="*/ 1 h 494"/>
                <a:gd name="T40" fmla="*/ 0 w 740"/>
                <a:gd name="T41" fmla="*/ 1 h 494"/>
                <a:gd name="T42" fmla="*/ 0 w 740"/>
                <a:gd name="T43" fmla="*/ 1 h 494"/>
                <a:gd name="T44" fmla="*/ 0 w 740"/>
                <a:gd name="T45" fmla="*/ 1 h 494"/>
                <a:gd name="T46" fmla="*/ 0 w 740"/>
                <a:gd name="T47" fmla="*/ 1 h 494"/>
                <a:gd name="T48" fmla="*/ 0 w 740"/>
                <a:gd name="T49" fmla="*/ 1 h 494"/>
                <a:gd name="T50" fmla="*/ 0 w 740"/>
                <a:gd name="T51" fmla="*/ 1 h 494"/>
                <a:gd name="T52" fmla="*/ 0 w 740"/>
                <a:gd name="T53" fmla="*/ 1 h 49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40"/>
                <a:gd name="T82" fmla="*/ 0 h 494"/>
                <a:gd name="T83" fmla="*/ 740 w 740"/>
                <a:gd name="T84" fmla="*/ 494 h 49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40" h="494">
                  <a:moveTo>
                    <a:pt x="730" y="166"/>
                  </a:moveTo>
                  <a:lnTo>
                    <a:pt x="690" y="213"/>
                  </a:lnTo>
                  <a:lnTo>
                    <a:pt x="665" y="270"/>
                  </a:lnTo>
                  <a:lnTo>
                    <a:pt x="628" y="387"/>
                  </a:lnTo>
                  <a:lnTo>
                    <a:pt x="601" y="437"/>
                  </a:lnTo>
                  <a:lnTo>
                    <a:pt x="557" y="474"/>
                  </a:lnTo>
                  <a:lnTo>
                    <a:pt x="527" y="486"/>
                  </a:lnTo>
                  <a:lnTo>
                    <a:pt x="487" y="494"/>
                  </a:lnTo>
                  <a:lnTo>
                    <a:pt x="385" y="490"/>
                  </a:lnTo>
                  <a:lnTo>
                    <a:pt x="280" y="468"/>
                  </a:lnTo>
                  <a:lnTo>
                    <a:pt x="193" y="441"/>
                  </a:lnTo>
                  <a:lnTo>
                    <a:pt x="126" y="408"/>
                  </a:lnTo>
                  <a:lnTo>
                    <a:pt x="74" y="370"/>
                  </a:lnTo>
                  <a:lnTo>
                    <a:pt x="14" y="283"/>
                  </a:lnTo>
                  <a:lnTo>
                    <a:pt x="0" y="194"/>
                  </a:lnTo>
                  <a:lnTo>
                    <a:pt x="20" y="110"/>
                  </a:lnTo>
                  <a:lnTo>
                    <a:pt x="57" y="45"/>
                  </a:lnTo>
                  <a:lnTo>
                    <a:pt x="98" y="3"/>
                  </a:lnTo>
                  <a:lnTo>
                    <a:pt x="133" y="0"/>
                  </a:lnTo>
                  <a:lnTo>
                    <a:pt x="287" y="79"/>
                  </a:lnTo>
                  <a:lnTo>
                    <a:pt x="415" y="129"/>
                  </a:lnTo>
                  <a:lnTo>
                    <a:pt x="527" y="154"/>
                  </a:lnTo>
                  <a:lnTo>
                    <a:pt x="614" y="162"/>
                  </a:lnTo>
                  <a:lnTo>
                    <a:pt x="680" y="160"/>
                  </a:lnTo>
                  <a:lnTo>
                    <a:pt x="723" y="155"/>
                  </a:lnTo>
                  <a:lnTo>
                    <a:pt x="740" y="155"/>
                  </a:lnTo>
                  <a:lnTo>
                    <a:pt x="730" y="166"/>
                  </a:lnTo>
                  <a:close/>
                </a:path>
              </a:pathLst>
            </a:custGeom>
            <a:solidFill>
              <a:srgbClr val="F0C0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64" name="Freeform 1179">
              <a:extLst>
                <a:ext uri="{FF2B5EF4-FFF2-40B4-BE49-F238E27FC236}">
                  <a16:creationId xmlns:a16="http://schemas.microsoft.com/office/drawing/2014/main" id="{92AE0887-E566-575D-004F-8CEBFA83A0F0}"/>
                </a:ext>
              </a:extLst>
            </p:cNvPr>
            <p:cNvSpPr>
              <a:spLocks/>
            </p:cNvSpPr>
            <p:nvPr/>
          </p:nvSpPr>
          <p:spPr bwMode="auto">
            <a:xfrm flipH="1">
              <a:off x="966" y="2320"/>
              <a:ext cx="234" cy="223"/>
            </a:xfrm>
            <a:custGeom>
              <a:avLst/>
              <a:gdLst>
                <a:gd name="T0" fmla="*/ 0 w 702"/>
                <a:gd name="T1" fmla="*/ 1 h 446"/>
                <a:gd name="T2" fmla="*/ 0 w 702"/>
                <a:gd name="T3" fmla="*/ 1 h 446"/>
                <a:gd name="T4" fmla="*/ 0 w 702"/>
                <a:gd name="T5" fmla="*/ 1 h 446"/>
                <a:gd name="T6" fmla="*/ 0 w 702"/>
                <a:gd name="T7" fmla="*/ 1 h 446"/>
                <a:gd name="T8" fmla="*/ 0 w 702"/>
                <a:gd name="T9" fmla="*/ 1 h 446"/>
                <a:gd name="T10" fmla="*/ 0 w 702"/>
                <a:gd name="T11" fmla="*/ 1 h 446"/>
                <a:gd name="T12" fmla="*/ 0 w 702"/>
                <a:gd name="T13" fmla="*/ 1 h 446"/>
                <a:gd name="T14" fmla="*/ 0 w 702"/>
                <a:gd name="T15" fmla="*/ 1 h 446"/>
                <a:gd name="T16" fmla="*/ 0 w 702"/>
                <a:gd name="T17" fmla="*/ 1 h 446"/>
                <a:gd name="T18" fmla="*/ 0 w 702"/>
                <a:gd name="T19" fmla="*/ 1 h 446"/>
                <a:gd name="T20" fmla="*/ 0 w 702"/>
                <a:gd name="T21" fmla="*/ 1 h 446"/>
                <a:gd name="T22" fmla="*/ 0 w 702"/>
                <a:gd name="T23" fmla="*/ 1 h 446"/>
                <a:gd name="T24" fmla="*/ 0 w 702"/>
                <a:gd name="T25" fmla="*/ 1 h 446"/>
                <a:gd name="T26" fmla="*/ 0 w 702"/>
                <a:gd name="T27" fmla="*/ 1 h 446"/>
                <a:gd name="T28" fmla="*/ 0 w 702"/>
                <a:gd name="T29" fmla="*/ 1 h 446"/>
                <a:gd name="T30" fmla="*/ 0 w 702"/>
                <a:gd name="T31" fmla="*/ 1 h 446"/>
                <a:gd name="T32" fmla="*/ 0 w 702"/>
                <a:gd name="T33" fmla="*/ 1 h 446"/>
                <a:gd name="T34" fmla="*/ 0 w 702"/>
                <a:gd name="T35" fmla="*/ 0 h 446"/>
                <a:gd name="T36" fmla="*/ 0 w 702"/>
                <a:gd name="T37" fmla="*/ 1 h 446"/>
                <a:gd name="T38" fmla="*/ 0 w 702"/>
                <a:gd name="T39" fmla="*/ 1 h 446"/>
                <a:gd name="T40" fmla="*/ 0 w 702"/>
                <a:gd name="T41" fmla="*/ 1 h 446"/>
                <a:gd name="T42" fmla="*/ 0 w 702"/>
                <a:gd name="T43" fmla="*/ 1 h 446"/>
                <a:gd name="T44" fmla="*/ 0 w 702"/>
                <a:gd name="T45" fmla="*/ 1 h 446"/>
                <a:gd name="T46" fmla="*/ 0 w 702"/>
                <a:gd name="T47" fmla="*/ 1 h 446"/>
                <a:gd name="T48" fmla="*/ 0 w 702"/>
                <a:gd name="T49" fmla="*/ 1 h 44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02"/>
                <a:gd name="T76" fmla="*/ 0 h 446"/>
                <a:gd name="T77" fmla="*/ 702 w 702"/>
                <a:gd name="T78" fmla="*/ 446 h 44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02" h="446">
                  <a:moveTo>
                    <a:pt x="692" y="160"/>
                  </a:moveTo>
                  <a:lnTo>
                    <a:pt x="647" y="206"/>
                  </a:lnTo>
                  <a:lnTo>
                    <a:pt x="617" y="257"/>
                  </a:lnTo>
                  <a:lnTo>
                    <a:pt x="573" y="358"/>
                  </a:lnTo>
                  <a:lnTo>
                    <a:pt x="546" y="401"/>
                  </a:lnTo>
                  <a:lnTo>
                    <a:pt x="506" y="432"/>
                  </a:lnTo>
                  <a:lnTo>
                    <a:pt x="446" y="446"/>
                  </a:lnTo>
                  <a:lnTo>
                    <a:pt x="360" y="445"/>
                  </a:lnTo>
                  <a:lnTo>
                    <a:pt x="263" y="423"/>
                  </a:lnTo>
                  <a:lnTo>
                    <a:pt x="184" y="397"/>
                  </a:lnTo>
                  <a:lnTo>
                    <a:pt x="122" y="367"/>
                  </a:lnTo>
                  <a:lnTo>
                    <a:pt x="75" y="331"/>
                  </a:lnTo>
                  <a:lnTo>
                    <a:pt x="19" y="255"/>
                  </a:lnTo>
                  <a:lnTo>
                    <a:pt x="0" y="176"/>
                  </a:lnTo>
                  <a:lnTo>
                    <a:pt x="16" y="101"/>
                  </a:lnTo>
                  <a:lnTo>
                    <a:pt x="47" y="42"/>
                  </a:lnTo>
                  <a:lnTo>
                    <a:pt x="87" y="5"/>
                  </a:lnTo>
                  <a:lnTo>
                    <a:pt x="117" y="0"/>
                  </a:lnTo>
                  <a:lnTo>
                    <a:pt x="263" y="76"/>
                  </a:lnTo>
                  <a:lnTo>
                    <a:pt x="389" y="123"/>
                  </a:lnTo>
                  <a:lnTo>
                    <a:pt x="496" y="148"/>
                  </a:lnTo>
                  <a:lnTo>
                    <a:pt x="580" y="157"/>
                  </a:lnTo>
                  <a:lnTo>
                    <a:pt x="684" y="153"/>
                  </a:lnTo>
                  <a:lnTo>
                    <a:pt x="702" y="151"/>
                  </a:lnTo>
                  <a:lnTo>
                    <a:pt x="692" y="160"/>
                  </a:lnTo>
                  <a:close/>
                </a:path>
              </a:pathLst>
            </a:custGeom>
            <a:solidFill>
              <a:srgbClr val="E8B28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65" name="Freeform 1180">
              <a:extLst>
                <a:ext uri="{FF2B5EF4-FFF2-40B4-BE49-F238E27FC236}">
                  <a16:creationId xmlns:a16="http://schemas.microsoft.com/office/drawing/2014/main" id="{EDEEFAA0-13BC-5061-404B-3BD9D382C2C0}"/>
                </a:ext>
              </a:extLst>
            </p:cNvPr>
            <p:cNvSpPr>
              <a:spLocks/>
            </p:cNvSpPr>
            <p:nvPr/>
          </p:nvSpPr>
          <p:spPr bwMode="auto">
            <a:xfrm flipH="1">
              <a:off x="968" y="2327"/>
              <a:ext cx="221" cy="198"/>
            </a:xfrm>
            <a:custGeom>
              <a:avLst/>
              <a:gdLst>
                <a:gd name="T0" fmla="*/ 0 w 663"/>
                <a:gd name="T1" fmla="*/ 1 h 396"/>
                <a:gd name="T2" fmla="*/ 0 w 663"/>
                <a:gd name="T3" fmla="*/ 1 h 396"/>
                <a:gd name="T4" fmla="*/ 0 w 663"/>
                <a:gd name="T5" fmla="*/ 1 h 396"/>
                <a:gd name="T6" fmla="*/ 0 w 663"/>
                <a:gd name="T7" fmla="*/ 1 h 396"/>
                <a:gd name="T8" fmla="*/ 0 w 663"/>
                <a:gd name="T9" fmla="*/ 1 h 396"/>
                <a:gd name="T10" fmla="*/ 0 w 663"/>
                <a:gd name="T11" fmla="*/ 1 h 396"/>
                <a:gd name="T12" fmla="*/ 0 w 663"/>
                <a:gd name="T13" fmla="*/ 1 h 396"/>
                <a:gd name="T14" fmla="*/ 0 w 663"/>
                <a:gd name="T15" fmla="*/ 1 h 396"/>
                <a:gd name="T16" fmla="*/ 0 w 663"/>
                <a:gd name="T17" fmla="*/ 1 h 396"/>
                <a:gd name="T18" fmla="*/ 0 w 663"/>
                <a:gd name="T19" fmla="*/ 1 h 396"/>
                <a:gd name="T20" fmla="*/ 0 w 663"/>
                <a:gd name="T21" fmla="*/ 1 h 396"/>
                <a:gd name="T22" fmla="*/ 0 w 663"/>
                <a:gd name="T23" fmla="*/ 1 h 396"/>
                <a:gd name="T24" fmla="*/ 0 w 663"/>
                <a:gd name="T25" fmla="*/ 1 h 396"/>
                <a:gd name="T26" fmla="*/ 0 w 663"/>
                <a:gd name="T27" fmla="*/ 1 h 396"/>
                <a:gd name="T28" fmla="*/ 0 w 663"/>
                <a:gd name="T29" fmla="*/ 1 h 396"/>
                <a:gd name="T30" fmla="*/ 0 w 663"/>
                <a:gd name="T31" fmla="*/ 0 h 396"/>
                <a:gd name="T32" fmla="*/ 0 w 663"/>
                <a:gd name="T33" fmla="*/ 1 h 396"/>
                <a:gd name="T34" fmla="*/ 0 w 663"/>
                <a:gd name="T35" fmla="*/ 1 h 396"/>
                <a:gd name="T36" fmla="*/ 0 w 663"/>
                <a:gd name="T37" fmla="*/ 1 h 396"/>
                <a:gd name="T38" fmla="*/ 0 w 663"/>
                <a:gd name="T39" fmla="*/ 1 h 396"/>
                <a:gd name="T40" fmla="*/ 0 w 663"/>
                <a:gd name="T41" fmla="*/ 1 h 396"/>
                <a:gd name="T42" fmla="*/ 0 w 663"/>
                <a:gd name="T43" fmla="*/ 1 h 396"/>
                <a:gd name="T44" fmla="*/ 0 w 663"/>
                <a:gd name="T45" fmla="*/ 1 h 39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63"/>
                <a:gd name="T70" fmla="*/ 0 h 396"/>
                <a:gd name="T71" fmla="*/ 663 w 663"/>
                <a:gd name="T72" fmla="*/ 396 h 39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63" h="396">
                  <a:moveTo>
                    <a:pt x="651" y="150"/>
                  </a:moveTo>
                  <a:lnTo>
                    <a:pt x="567" y="239"/>
                  </a:lnTo>
                  <a:lnTo>
                    <a:pt x="517" y="324"/>
                  </a:lnTo>
                  <a:lnTo>
                    <a:pt x="490" y="359"/>
                  </a:lnTo>
                  <a:lnTo>
                    <a:pt x="456" y="384"/>
                  </a:lnTo>
                  <a:lnTo>
                    <a:pt x="403" y="396"/>
                  </a:lnTo>
                  <a:lnTo>
                    <a:pt x="331" y="393"/>
                  </a:lnTo>
                  <a:lnTo>
                    <a:pt x="173" y="349"/>
                  </a:lnTo>
                  <a:lnTo>
                    <a:pt x="116" y="320"/>
                  </a:lnTo>
                  <a:lnTo>
                    <a:pt x="72" y="289"/>
                  </a:lnTo>
                  <a:lnTo>
                    <a:pt x="17" y="220"/>
                  </a:lnTo>
                  <a:lnTo>
                    <a:pt x="0" y="150"/>
                  </a:lnTo>
                  <a:lnTo>
                    <a:pt x="13" y="86"/>
                  </a:lnTo>
                  <a:lnTo>
                    <a:pt x="37" y="35"/>
                  </a:lnTo>
                  <a:lnTo>
                    <a:pt x="72" y="1"/>
                  </a:lnTo>
                  <a:lnTo>
                    <a:pt x="97" y="0"/>
                  </a:lnTo>
                  <a:lnTo>
                    <a:pt x="236" y="70"/>
                  </a:lnTo>
                  <a:lnTo>
                    <a:pt x="356" y="115"/>
                  </a:lnTo>
                  <a:lnTo>
                    <a:pt x="460" y="138"/>
                  </a:lnTo>
                  <a:lnTo>
                    <a:pt x="544" y="146"/>
                  </a:lnTo>
                  <a:lnTo>
                    <a:pt x="646" y="140"/>
                  </a:lnTo>
                  <a:lnTo>
                    <a:pt x="663" y="140"/>
                  </a:lnTo>
                  <a:lnTo>
                    <a:pt x="651" y="150"/>
                  </a:lnTo>
                  <a:close/>
                </a:path>
              </a:pathLst>
            </a:custGeom>
            <a:solidFill>
              <a:srgbClr val="E0A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66" name="Freeform 1181">
              <a:extLst>
                <a:ext uri="{FF2B5EF4-FFF2-40B4-BE49-F238E27FC236}">
                  <a16:creationId xmlns:a16="http://schemas.microsoft.com/office/drawing/2014/main" id="{A5F2473F-7366-E0BD-0800-24C79109F4FD}"/>
                </a:ext>
              </a:extLst>
            </p:cNvPr>
            <p:cNvSpPr>
              <a:spLocks/>
            </p:cNvSpPr>
            <p:nvPr/>
          </p:nvSpPr>
          <p:spPr bwMode="auto">
            <a:xfrm flipH="1">
              <a:off x="971" y="2331"/>
              <a:ext cx="207" cy="174"/>
            </a:xfrm>
            <a:custGeom>
              <a:avLst/>
              <a:gdLst>
                <a:gd name="T0" fmla="*/ 0 w 622"/>
                <a:gd name="T1" fmla="*/ 1 h 347"/>
                <a:gd name="T2" fmla="*/ 0 w 622"/>
                <a:gd name="T3" fmla="*/ 1 h 347"/>
                <a:gd name="T4" fmla="*/ 0 w 622"/>
                <a:gd name="T5" fmla="*/ 1 h 347"/>
                <a:gd name="T6" fmla="*/ 0 w 622"/>
                <a:gd name="T7" fmla="*/ 1 h 347"/>
                <a:gd name="T8" fmla="*/ 0 w 622"/>
                <a:gd name="T9" fmla="*/ 1 h 347"/>
                <a:gd name="T10" fmla="*/ 0 w 622"/>
                <a:gd name="T11" fmla="*/ 1 h 347"/>
                <a:gd name="T12" fmla="*/ 0 w 622"/>
                <a:gd name="T13" fmla="*/ 1 h 347"/>
                <a:gd name="T14" fmla="*/ 0 w 622"/>
                <a:gd name="T15" fmla="*/ 1 h 347"/>
                <a:gd name="T16" fmla="*/ 0 w 622"/>
                <a:gd name="T17" fmla="*/ 1 h 347"/>
                <a:gd name="T18" fmla="*/ 0 w 622"/>
                <a:gd name="T19" fmla="*/ 1 h 347"/>
                <a:gd name="T20" fmla="*/ 0 w 622"/>
                <a:gd name="T21" fmla="*/ 1 h 347"/>
                <a:gd name="T22" fmla="*/ 0 w 622"/>
                <a:gd name="T23" fmla="*/ 1 h 347"/>
                <a:gd name="T24" fmla="*/ 0 w 622"/>
                <a:gd name="T25" fmla="*/ 1 h 347"/>
                <a:gd name="T26" fmla="*/ 0 w 622"/>
                <a:gd name="T27" fmla="*/ 1 h 347"/>
                <a:gd name="T28" fmla="*/ 0 w 622"/>
                <a:gd name="T29" fmla="*/ 0 h 347"/>
                <a:gd name="T30" fmla="*/ 0 w 622"/>
                <a:gd name="T31" fmla="*/ 1 h 347"/>
                <a:gd name="T32" fmla="*/ 0 w 622"/>
                <a:gd name="T33" fmla="*/ 1 h 347"/>
                <a:gd name="T34" fmla="*/ 0 w 622"/>
                <a:gd name="T35" fmla="*/ 1 h 347"/>
                <a:gd name="T36" fmla="*/ 0 w 622"/>
                <a:gd name="T37" fmla="*/ 1 h 347"/>
                <a:gd name="T38" fmla="*/ 0 w 622"/>
                <a:gd name="T39" fmla="*/ 1 h 347"/>
                <a:gd name="T40" fmla="*/ 0 w 622"/>
                <a:gd name="T41" fmla="*/ 1 h 347"/>
                <a:gd name="T42" fmla="*/ 0 w 622"/>
                <a:gd name="T43" fmla="*/ 1 h 34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2"/>
                <a:gd name="T67" fmla="*/ 0 h 347"/>
                <a:gd name="T68" fmla="*/ 622 w 622"/>
                <a:gd name="T69" fmla="*/ 347 h 34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2" h="347">
                  <a:moveTo>
                    <a:pt x="610" y="144"/>
                  </a:moveTo>
                  <a:lnTo>
                    <a:pt x="516" y="224"/>
                  </a:lnTo>
                  <a:lnTo>
                    <a:pt x="459" y="296"/>
                  </a:lnTo>
                  <a:lnTo>
                    <a:pt x="432" y="321"/>
                  </a:lnTo>
                  <a:lnTo>
                    <a:pt x="399" y="341"/>
                  </a:lnTo>
                  <a:lnTo>
                    <a:pt x="359" y="347"/>
                  </a:lnTo>
                  <a:lnTo>
                    <a:pt x="303" y="344"/>
                  </a:lnTo>
                  <a:lnTo>
                    <a:pt x="159" y="304"/>
                  </a:lnTo>
                  <a:lnTo>
                    <a:pt x="68" y="251"/>
                  </a:lnTo>
                  <a:lnTo>
                    <a:pt x="18" y="189"/>
                  </a:lnTo>
                  <a:lnTo>
                    <a:pt x="0" y="130"/>
                  </a:lnTo>
                  <a:lnTo>
                    <a:pt x="8" y="74"/>
                  </a:lnTo>
                  <a:lnTo>
                    <a:pt x="28" y="31"/>
                  </a:lnTo>
                  <a:lnTo>
                    <a:pt x="55" y="2"/>
                  </a:lnTo>
                  <a:lnTo>
                    <a:pt x="78" y="0"/>
                  </a:lnTo>
                  <a:lnTo>
                    <a:pt x="209" y="66"/>
                  </a:lnTo>
                  <a:lnTo>
                    <a:pt x="325" y="109"/>
                  </a:lnTo>
                  <a:lnTo>
                    <a:pt x="426" y="130"/>
                  </a:lnTo>
                  <a:lnTo>
                    <a:pt x="506" y="137"/>
                  </a:lnTo>
                  <a:lnTo>
                    <a:pt x="607" y="134"/>
                  </a:lnTo>
                  <a:lnTo>
                    <a:pt x="622" y="134"/>
                  </a:lnTo>
                  <a:lnTo>
                    <a:pt x="610" y="144"/>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67" name="Freeform 1182">
              <a:extLst>
                <a:ext uri="{FF2B5EF4-FFF2-40B4-BE49-F238E27FC236}">
                  <a16:creationId xmlns:a16="http://schemas.microsoft.com/office/drawing/2014/main" id="{0FD61EB5-B837-305C-0A5D-59F56C514F6A}"/>
                </a:ext>
              </a:extLst>
            </p:cNvPr>
            <p:cNvSpPr>
              <a:spLocks/>
            </p:cNvSpPr>
            <p:nvPr/>
          </p:nvSpPr>
          <p:spPr bwMode="auto">
            <a:xfrm flipH="1">
              <a:off x="947" y="2043"/>
              <a:ext cx="268" cy="330"/>
            </a:xfrm>
            <a:custGeom>
              <a:avLst/>
              <a:gdLst>
                <a:gd name="T0" fmla="*/ 0 w 803"/>
                <a:gd name="T1" fmla="*/ 0 h 661"/>
                <a:gd name="T2" fmla="*/ 0 w 803"/>
                <a:gd name="T3" fmla="*/ 0 h 661"/>
                <a:gd name="T4" fmla="*/ 0 w 803"/>
                <a:gd name="T5" fmla="*/ 0 h 661"/>
                <a:gd name="T6" fmla="*/ 0 w 803"/>
                <a:gd name="T7" fmla="*/ 0 h 661"/>
                <a:gd name="T8" fmla="*/ 0 w 803"/>
                <a:gd name="T9" fmla="*/ 0 h 661"/>
                <a:gd name="T10" fmla="*/ 0 w 803"/>
                <a:gd name="T11" fmla="*/ 0 h 661"/>
                <a:gd name="T12" fmla="*/ 0 w 803"/>
                <a:gd name="T13" fmla="*/ 0 h 661"/>
                <a:gd name="T14" fmla="*/ 0 w 803"/>
                <a:gd name="T15" fmla="*/ 0 h 661"/>
                <a:gd name="T16" fmla="*/ 0 w 803"/>
                <a:gd name="T17" fmla="*/ 0 h 661"/>
                <a:gd name="T18" fmla="*/ 0 w 803"/>
                <a:gd name="T19" fmla="*/ 0 h 661"/>
                <a:gd name="T20" fmla="*/ 0 w 803"/>
                <a:gd name="T21" fmla="*/ 0 h 661"/>
                <a:gd name="T22" fmla="*/ 0 w 803"/>
                <a:gd name="T23" fmla="*/ 0 h 661"/>
                <a:gd name="T24" fmla="*/ 0 w 803"/>
                <a:gd name="T25" fmla="*/ 0 h 661"/>
                <a:gd name="T26" fmla="*/ 0 w 803"/>
                <a:gd name="T27" fmla="*/ 0 h 661"/>
                <a:gd name="T28" fmla="*/ 0 w 803"/>
                <a:gd name="T29" fmla="*/ 0 h 661"/>
                <a:gd name="T30" fmla="*/ 0 w 803"/>
                <a:gd name="T31" fmla="*/ 0 h 661"/>
                <a:gd name="T32" fmla="*/ 0 w 803"/>
                <a:gd name="T33" fmla="*/ 0 h 661"/>
                <a:gd name="T34" fmla="*/ 0 w 803"/>
                <a:gd name="T35" fmla="*/ 0 h 661"/>
                <a:gd name="T36" fmla="*/ 0 w 803"/>
                <a:gd name="T37" fmla="*/ 0 h 661"/>
                <a:gd name="T38" fmla="*/ 0 w 803"/>
                <a:gd name="T39" fmla="*/ 0 h 661"/>
                <a:gd name="T40" fmla="*/ 0 w 803"/>
                <a:gd name="T41" fmla="*/ 0 h 661"/>
                <a:gd name="T42" fmla="*/ 0 w 803"/>
                <a:gd name="T43" fmla="*/ 0 h 661"/>
                <a:gd name="T44" fmla="*/ 0 w 803"/>
                <a:gd name="T45" fmla="*/ 0 h 661"/>
                <a:gd name="T46" fmla="*/ 0 w 803"/>
                <a:gd name="T47" fmla="*/ 0 h 661"/>
                <a:gd name="T48" fmla="*/ 0 w 803"/>
                <a:gd name="T49" fmla="*/ 0 h 661"/>
                <a:gd name="T50" fmla="*/ 0 w 803"/>
                <a:gd name="T51" fmla="*/ 0 h 66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03"/>
                <a:gd name="T79" fmla="*/ 0 h 661"/>
                <a:gd name="T80" fmla="*/ 803 w 803"/>
                <a:gd name="T81" fmla="*/ 661 h 66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03" h="661">
                  <a:moveTo>
                    <a:pt x="23" y="446"/>
                  </a:moveTo>
                  <a:lnTo>
                    <a:pt x="97" y="440"/>
                  </a:lnTo>
                  <a:lnTo>
                    <a:pt x="179" y="440"/>
                  </a:lnTo>
                  <a:lnTo>
                    <a:pt x="283" y="448"/>
                  </a:lnTo>
                  <a:lnTo>
                    <a:pt x="404" y="469"/>
                  </a:lnTo>
                  <a:lnTo>
                    <a:pt x="536" y="508"/>
                  </a:lnTo>
                  <a:lnTo>
                    <a:pt x="671" y="569"/>
                  </a:lnTo>
                  <a:lnTo>
                    <a:pt x="803" y="661"/>
                  </a:lnTo>
                  <a:lnTo>
                    <a:pt x="760" y="622"/>
                  </a:lnTo>
                  <a:lnTo>
                    <a:pt x="681" y="515"/>
                  </a:lnTo>
                  <a:lnTo>
                    <a:pt x="647" y="438"/>
                  </a:lnTo>
                  <a:lnTo>
                    <a:pt x="627" y="350"/>
                  </a:lnTo>
                  <a:lnTo>
                    <a:pt x="631" y="252"/>
                  </a:lnTo>
                  <a:lnTo>
                    <a:pt x="666" y="145"/>
                  </a:lnTo>
                  <a:lnTo>
                    <a:pt x="628" y="149"/>
                  </a:lnTo>
                  <a:lnTo>
                    <a:pt x="526" y="145"/>
                  </a:lnTo>
                  <a:lnTo>
                    <a:pt x="451" y="131"/>
                  </a:lnTo>
                  <a:lnTo>
                    <a:pt x="367" y="104"/>
                  </a:lnTo>
                  <a:lnTo>
                    <a:pt x="270" y="61"/>
                  </a:lnTo>
                  <a:lnTo>
                    <a:pt x="164" y="0"/>
                  </a:lnTo>
                  <a:lnTo>
                    <a:pt x="107" y="58"/>
                  </a:lnTo>
                  <a:lnTo>
                    <a:pt x="57" y="128"/>
                  </a:lnTo>
                  <a:lnTo>
                    <a:pt x="17" y="223"/>
                  </a:lnTo>
                  <a:lnTo>
                    <a:pt x="0" y="319"/>
                  </a:lnTo>
                  <a:lnTo>
                    <a:pt x="6" y="389"/>
                  </a:lnTo>
                  <a:lnTo>
                    <a:pt x="23" y="446"/>
                  </a:lnTo>
                  <a:close/>
                </a:path>
              </a:pathLst>
            </a:custGeom>
            <a:solidFill>
              <a:srgbClr val="FFD9B3"/>
            </a:solidFill>
            <a:ln w="9525">
              <a:solidFill>
                <a:srgbClr val="000000"/>
              </a:solidFill>
              <a:round/>
              <a:headEnd/>
              <a:tailEnd/>
            </a:ln>
          </p:spPr>
          <p:txBody>
            <a:bodyPr/>
            <a:lstStyle/>
            <a:p>
              <a:endParaRPr lang="zh-TW" altLang="en-US"/>
            </a:p>
          </p:txBody>
        </p:sp>
        <p:sp>
          <p:nvSpPr>
            <p:cNvPr id="42068" name="Freeform 1183">
              <a:extLst>
                <a:ext uri="{FF2B5EF4-FFF2-40B4-BE49-F238E27FC236}">
                  <a16:creationId xmlns:a16="http://schemas.microsoft.com/office/drawing/2014/main" id="{8BECD476-11A5-A839-3FD3-920F37BA05F2}"/>
                </a:ext>
              </a:extLst>
            </p:cNvPr>
            <p:cNvSpPr>
              <a:spLocks/>
            </p:cNvSpPr>
            <p:nvPr/>
          </p:nvSpPr>
          <p:spPr bwMode="auto">
            <a:xfrm flipH="1">
              <a:off x="1004" y="2059"/>
              <a:ext cx="171" cy="191"/>
            </a:xfrm>
            <a:custGeom>
              <a:avLst/>
              <a:gdLst>
                <a:gd name="T0" fmla="*/ 0 w 513"/>
                <a:gd name="T1" fmla="*/ 1 h 380"/>
                <a:gd name="T2" fmla="*/ 0 w 513"/>
                <a:gd name="T3" fmla="*/ 1 h 380"/>
                <a:gd name="T4" fmla="*/ 0 w 513"/>
                <a:gd name="T5" fmla="*/ 1 h 380"/>
                <a:gd name="T6" fmla="*/ 0 w 513"/>
                <a:gd name="T7" fmla="*/ 1 h 380"/>
                <a:gd name="T8" fmla="*/ 0 w 513"/>
                <a:gd name="T9" fmla="*/ 1 h 380"/>
                <a:gd name="T10" fmla="*/ 0 w 513"/>
                <a:gd name="T11" fmla="*/ 1 h 380"/>
                <a:gd name="T12" fmla="*/ 0 w 513"/>
                <a:gd name="T13" fmla="*/ 1 h 380"/>
                <a:gd name="T14" fmla="*/ 0 w 513"/>
                <a:gd name="T15" fmla="*/ 1 h 380"/>
                <a:gd name="T16" fmla="*/ 0 w 513"/>
                <a:gd name="T17" fmla="*/ 1 h 380"/>
                <a:gd name="T18" fmla="*/ 0 w 513"/>
                <a:gd name="T19" fmla="*/ 1 h 380"/>
                <a:gd name="T20" fmla="*/ 0 w 513"/>
                <a:gd name="T21" fmla="*/ 1 h 380"/>
                <a:gd name="T22" fmla="*/ 0 w 513"/>
                <a:gd name="T23" fmla="*/ 1 h 380"/>
                <a:gd name="T24" fmla="*/ 0 w 513"/>
                <a:gd name="T25" fmla="*/ 1 h 380"/>
                <a:gd name="T26" fmla="*/ 0 w 513"/>
                <a:gd name="T27" fmla="*/ 1 h 380"/>
                <a:gd name="T28" fmla="*/ 0 w 513"/>
                <a:gd name="T29" fmla="*/ 1 h 380"/>
                <a:gd name="T30" fmla="*/ 0 w 513"/>
                <a:gd name="T31" fmla="*/ 0 h 380"/>
                <a:gd name="T32" fmla="*/ 0 w 513"/>
                <a:gd name="T33" fmla="*/ 1 h 380"/>
                <a:gd name="T34" fmla="*/ 0 w 513"/>
                <a:gd name="T35" fmla="*/ 1 h 380"/>
                <a:gd name="T36" fmla="*/ 0 w 513"/>
                <a:gd name="T37" fmla="*/ 1 h 380"/>
                <a:gd name="T38" fmla="*/ 0 w 513"/>
                <a:gd name="T39" fmla="*/ 1 h 380"/>
                <a:gd name="T40" fmla="*/ 0 w 513"/>
                <a:gd name="T41" fmla="*/ 1 h 380"/>
                <a:gd name="T42" fmla="*/ 0 w 513"/>
                <a:gd name="T43" fmla="*/ 1 h 380"/>
                <a:gd name="T44" fmla="*/ 0 w 513"/>
                <a:gd name="T45" fmla="*/ 1 h 380"/>
                <a:gd name="T46" fmla="*/ 0 w 513"/>
                <a:gd name="T47" fmla="*/ 1 h 3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13"/>
                <a:gd name="T73" fmla="*/ 0 h 380"/>
                <a:gd name="T74" fmla="*/ 513 w 513"/>
                <a:gd name="T75" fmla="*/ 380 h 38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13" h="380">
                  <a:moveTo>
                    <a:pt x="507" y="143"/>
                  </a:moveTo>
                  <a:lnTo>
                    <a:pt x="479" y="240"/>
                  </a:lnTo>
                  <a:lnTo>
                    <a:pt x="473" y="285"/>
                  </a:lnTo>
                  <a:lnTo>
                    <a:pt x="463" y="327"/>
                  </a:lnTo>
                  <a:lnTo>
                    <a:pt x="443" y="358"/>
                  </a:lnTo>
                  <a:lnTo>
                    <a:pt x="405" y="375"/>
                  </a:lnTo>
                  <a:lnTo>
                    <a:pt x="337" y="380"/>
                  </a:lnTo>
                  <a:lnTo>
                    <a:pt x="237" y="367"/>
                  </a:lnTo>
                  <a:lnTo>
                    <a:pt x="183" y="350"/>
                  </a:lnTo>
                  <a:lnTo>
                    <a:pt x="136" y="330"/>
                  </a:lnTo>
                  <a:lnTo>
                    <a:pt x="65" y="277"/>
                  </a:lnTo>
                  <a:lnTo>
                    <a:pt x="23" y="212"/>
                  </a:lnTo>
                  <a:lnTo>
                    <a:pt x="0" y="143"/>
                  </a:lnTo>
                  <a:lnTo>
                    <a:pt x="13" y="30"/>
                  </a:lnTo>
                  <a:lnTo>
                    <a:pt x="38" y="2"/>
                  </a:lnTo>
                  <a:lnTo>
                    <a:pt x="53" y="0"/>
                  </a:lnTo>
                  <a:lnTo>
                    <a:pt x="68" y="6"/>
                  </a:lnTo>
                  <a:lnTo>
                    <a:pt x="192" y="70"/>
                  </a:lnTo>
                  <a:lnTo>
                    <a:pt x="293" y="109"/>
                  </a:lnTo>
                  <a:lnTo>
                    <a:pt x="372" y="128"/>
                  </a:lnTo>
                  <a:lnTo>
                    <a:pt x="433" y="134"/>
                  </a:lnTo>
                  <a:lnTo>
                    <a:pt x="503" y="128"/>
                  </a:lnTo>
                  <a:lnTo>
                    <a:pt x="513" y="129"/>
                  </a:lnTo>
                  <a:lnTo>
                    <a:pt x="507" y="143"/>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69" name="Freeform 1184">
              <a:extLst>
                <a:ext uri="{FF2B5EF4-FFF2-40B4-BE49-F238E27FC236}">
                  <a16:creationId xmlns:a16="http://schemas.microsoft.com/office/drawing/2014/main" id="{00850F52-9945-934F-47A9-90BFB2F6D8AD}"/>
                </a:ext>
              </a:extLst>
            </p:cNvPr>
            <p:cNvSpPr>
              <a:spLocks/>
            </p:cNvSpPr>
            <p:nvPr/>
          </p:nvSpPr>
          <p:spPr bwMode="auto">
            <a:xfrm flipH="1">
              <a:off x="1005" y="2062"/>
              <a:ext cx="164" cy="173"/>
            </a:xfrm>
            <a:custGeom>
              <a:avLst/>
              <a:gdLst>
                <a:gd name="T0" fmla="*/ 0 w 492"/>
                <a:gd name="T1" fmla="*/ 1 h 344"/>
                <a:gd name="T2" fmla="*/ 0 w 492"/>
                <a:gd name="T3" fmla="*/ 1 h 344"/>
                <a:gd name="T4" fmla="*/ 0 w 492"/>
                <a:gd name="T5" fmla="*/ 1 h 344"/>
                <a:gd name="T6" fmla="*/ 0 w 492"/>
                <a:gd name="T7" fmla="*/ 1 h 344"/>
                <a:gd name="T8" fmla="*/ 0 w 492"/>
                <a:gd name="T9" fmla="*/ 1 h 344"/>
                <a:gd name="T10" fmla="*/ 0 w 492"/>
                <a:gd name="T11" fmla="*/ 1 h 344"/>
                <a:gd name="T12" fmla="*/ 0 w 492"/>
                <a:gd name="T13" fmla="*/ 0 h 344"/>
                <a:gd name="T14" fmla="*/ 0 w 492"/>
                <a:gd name="T15" fmla="*/ 1 h 344"/>
                <a:gd name="T16" fmla="*/ 0 w 492"/>
                <a:gd name="T17" fmla="*/ 1 h 344"/>
                <a:gd name="T18" fmla="*/ 0 w 492"/>
                <a:gd name="T19" fmla="*/ 1 h 344"/>
                <a:gd name="T20" fmla="*/ 0 w 492"/>
                <a:gd name="T21" fmla="*/ 1 h 344"/>
                <a:gd name="T22" fmla="*/ 0 w 492"/>
                <a:gd name="T23" fmla="*/ 1 h 344"/>
                <a:gd name="T24" fmla="*/ 0 w 492"/>
                <a:gd name="T25" fmla="*/ 1 h 344"/>
                <a:gd name="T26" fmla="*/ 0 w 492"/>
                <a:gd name="T27" fmla="*/ 1 h 344"/>
                <a:gd name="T28" fmla="*/ 0 w 492"/>
                <a:gd name="T29" fmla="*/ 1 h 344"/>
                <a:gd name="T30" fmla="*/ 0 w 492"/>
                <a:gd name="T31" fmla="*/ 1 h 344"/>
                <a:gd name="T32" fmla="*/ 0 w 492"/>
                <a:gd name="T33" fmla="*/ 1 h 344"/>
                <a:gd name="T34" fmla="*/ 0 w 492"/>
                <a:gd name="T35" fmla="*/ 1 h 344"/>
                <a:gd name="T36" fmla="*/ 0 w 492"/>
                <a:gd name="T37" fmla="*/ 1 h 344"/>
                <a:gd name="T38" fmla="*/ 0 w 492"/>
                <a:gd name="T39" fmla="*/ 1 h 344"/>
                <a:gd name="T40" fmla="*/ 0 w 492"/>
                <a:gd name="T41" fmla="*/ 1 h 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2"/>
                <a:gd name="T64" fmla="*/ 0 h 344"/>
                <a:gd name="T65" fmla="*/ 492 w 492"/>
                <a:gd name="T66" fmla="*/ 344 h 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2" h="344">
                  <a:moveTo>
                    <a:pt x="225" y="333"/>
                  </a:moveTo>
                  <a:lnTo>
                    <a:pt x="131" y="298"/>
                  </a:lnTo>
                  <a:lnTo>
                    <a:pt x="64" y="248"/>
                  </a:lnTo>
                  <a:lnTo>
                    <a:pt x="22" y="189"/>
                  </a:lnTo>
                  <a:lnTo>
                    <a:pt x="0" y="128"/>
                  </a:lnTo>
                  <a:lnTo>
                    <a:pt x="5" y="24"/>
                  </a:lnTo>
                  <a:lnTo>
                    <a:pt x="27" y="0"/>
                  </a:lnTo>
                  <a:lnTo>
                    <a:pt x="52" y="2"/>
                  </a:lnTo>
                  <a:lnTo>
                    <a:pt x="171" y="64"/>
                  </a:lnTo>
                  <a:lnTo>
                    <a:pt x="269" y="103"/>
                  </a:lnTo>
                  <a:lnTo>
                    <a:pt x="349" y="119"/>
                  </a:lnTo>
                  <a:lnTo>
                    <a:pt x="411" y="125"/>
                  </a:lnTo>
                  <a:lnTo>
                    <a:pt x="482" y="123"/>
                  </a:lnTo>
                  <a:lnTo>
                    <a:pt x="492" y="125"/>
                  </a:lnTo>
                  <a:lnTo>
                    <a:pt x="485" y="139"/>
                  </a:lnTo>
                  <a:lnTo>
                    <a:pt x="455" y="226"/>
                  </a:lnTo>
                  <a:lnTo>
                    <a:pt x="435" y="299"/>
                  </a:lnTo>
                  <a:lnTo>
                    <a:pt x="414" y="327"/>
                  </a:lnTo>
                  <a:lnTo>
                    <a:pt x="377" y="343"/>
                  </a:lnTo>
                  <a:lnTo>
                    <a:pt x="317" y="344"/>
                  </a:lnTo>
                  <a:lnTo>
                    <a:pt x="225" y="333"/>
                  </a:lnTo>
                  <a:close/>
                </a:path>
              </a:pathLst>
            </a:custGeom>
            <a:solidFill>
              <a:srgbClr val="F7C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0" name="Freeform 1185">
              <a:extLst>
                <a:ext uri="{FF2B5EF4-FFF2-40B4-BE49-F238E27FC236}">
                  <a16:creationId xmlns:a16="http://schemas.microsoft.com/office/drawing/2014/main" id="{0A425979-91DB-2E1E-13F7-15D522260F6D}"/>
                </a:ext>
              </a:extLst>
            </p:cNvPr>
            <p:cNvSpPr>
              <a:spLocks/>
            </p:cNvSpPr>
            <p:nvPr/>
          </p:nvSpPr>
          <p:spPr bwMode="auto">
            <a:xfrm flipH="1">
              <a:off x="1006" y="2063"/>
              <a:ext cx="159" cy="158"/>
            </a:xfrm>
            <a:custGeom>
              <a:avLst/>
              <a:gdLst>
                <a:gd name="T0" fmla="*/ 0 w 476"/>
                <a:gd name="T1" fmla="*/ 1 h 314"/>
                <a:gd name="T2" fmla="*/ 0 w 476"/>
                <a:gd name="T3" fmla="*/ 1 h 314"/>
                <a:gd name="T4" fmla="*/ 0 w 476"/>
                <a:gd name="T5" fmla="*/ 1 h 314"/>
                <a:gd name="T6" fmla="*/ 0 w 476"/>
                <a:gd name="T7" fmla="*/ 1 h 314"/>
                <a:gd name="T8" fmla="*/ 0 w 476"/>
                <a:gd name="T9" fmla="*/ 1 h 314"/>
                <a:gd name="T10" fmla="*/ 0 w 476"/>
                <a:gd name="T11" fmla="*/ 1 h 314"/>
                <a:gd name="T12" fmla="*/ 0 w 476"/>
                <a:gd name="T13" fmla="*/ 0 h 314"/>
                <a:gd name="T14" fmla="*/ 0 w 476"/>
                <a:gd name="T15" fmla="*/ 1 h 314"/>
                <a:gd name="T16" fmla="*/ 0 w 476"/>
                <a:gd name="T17" fmla="*/ 1 h 314"/>
                <a:gd name="T18" fmla="*/ 0 w 476"/>
                <a:gd name="T19" fmla="*/ 1 h 314"/>
                <a:gd name="T20" fmla="*/ 0 w 476"/>
                <a:gd name="T21" fmla="*/ 1 h 314"/>
                <a:gd name="T22" fmla="*/ 0 w 476"/>
                <a:gd name="T23" fmla="*/ 1 h 314"/>
                <a:gd name="T24" fmla="*/ 0 w 476"/>
                <a:gd name="T25" fmla="*/ 1 h 314"/>
                <a:gd name="T26" fmla="*/ 0 w 476"/>
                <a:gd name="T27" fmla="*/ 1 h 314"/>
                <a:gd name="T28" fmla="*/ 0 w 476"/>
                <a:gd name="T29" fmla="*/ 1 h 314"/>
                <a:gd name="T30" fmla="*/ 0 w 476"/>
                <a:gd name="T31" fmla="*/ 1 h 314"/>
                <a:gd name="T32" fmla="*/ 0 w 476"/>
                <a:gd name="T33" fmla="*/ 1 h 314"/>
                <a:gd name="T34" fmla="*/ 0 w 476"/>
                <a:gd name="T35" fmla="*/ 1 h 314"/>
                <a:gd name="T36" fmla="*/ 0 w 476"/>
                <a:gd name="T37" fmla="*/ 1 h 314"/>
                <a:gd name="T38" fmla="*/ 0 w 476"/>
                <a:gd name="T39" fmla="*/ 1 h 314"/>
                <a:gd name="T40" fmla="*/ 0 w 476"/>
                <a:gd name="T41" fmla="*/ 1 h 31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76"/>
                <a:gd name="T64" fmla="*/ 0 h 314"/>
                <a:gd name="T65" fmla="*/ 476 w 476"/>
                <a:gd name="T66" fmla="*/ 314 h 31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76" h="314">
                  <a:moveTo>
                    <a:pt x="217" y="303"/>
                  </a:moveTo>
                  <a:lnTo>
                    <a:pt x="132" y="274"/>
                  </a:lnTo>
                  <a:lnTo>
                    <a:pt x="65" y="226"/>
                  </a:lnTo>
                  <a:lnTo>
                    <a:pt x="23" y="171"/>
                  </a:lnTo>
                  <a:lnTo>
                    <a:pt x="0" y="115"/>
                  </a:lnTo>
                  <a:lnTo>
                    <a:pt x="3" y="22"/>
                  </a:lnTo>
                  <a:lnTo>
                    <a:pt x="20" y="0"/>
                  </a:lnTo>
                  <a:lnTo>
                    <a:pt x="42" y="2"/>
                  </a:lnTo>
                  <a:lnTo>
                    <a:pt x="159" y="62"/>
                  </a:lnTo>
                  <a:lnTo>
                    <a:pt x="255" y="98"/>
                  </a:lnTo>
                  <a:lnTo>
                    <a:pt x="332" y="117"/>
                  </a:lnTo>
                  <a:lnTo>
                    <a:pt x="393" y="123"/>
                  </a:lnTo>
                  <a:lnTo>
                    <a:pt x="466" y="121"/>
                  </a:lnTo>
                  <a:lnTo>
                    <a:pt x="476" y="126"/>
                  </a:lnTo>
                  <a:lnTo>
                    <a:pt x="467" y="140"/>
                  </a:lnTo>
                  <a:lnTo>
                    <a:pt x="436" y="216"/>
                  </a:lnTo>
                  <a:lnTo>
                    <a:pt x="412" y="280"/>
                  </a:lnTo>
                  <a:lnTo>
                    <a:pt x="392" y="300"/>
                  </a:lnTo>
                  <a:lnTo>
                    <a:pt x="355" y="314"/>
                  </a:lnTo>
                  <a:lnTo>
                    <a:pt x="300" y="314"/>
                  </a:lnTo>
                  <a:lnTo>
                    <a:pt x="217" y="303"/>
                  </a:lnTo>
                  <a:close/>
                </a:path>
              </a:pathLst>
            </a:custGeom>
            <a:solidFill>
              <a:srgbClr val="F0C0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1" name="Freeform 1186">
              <a:extLst>
                <a:ext uri="{FF2B5EF4-FFF2-40B4-BE49-F238E27FC236}">
                  <a16:creationId xmlns:a16="http://schemas.microsoft.com/office/drawing/2014/main" id="{12BE4100-3037-C0B7-CC35-B0A7C652BBAB}"/>
                </a:ext>
              </a:extLst>
            </p:cNvPr>
            <p:cNvSpPr>
              <a:spLocks/>
            </p:cNvSpPr>
            <p:nvPr/>
          </p:nvSpPr>
          <p:spPr bwMode="auto">
            <a:xfrm flipH="1">
              <a:off x="1008" y="2065"/>
              <a:ext cx="154" cy="141"/>
            </a:xfrm>
            <a:custGeom>
              <a:avLst/>
              <a:gdLst>
                <a:gd name="T0" fmla="*/ 0 w 462"/>
                <a:gd name="T1" fmla="*/ 0 h 284"/>
                <a:gd name="T2" fmla="*/ 0 w 462"/>
                <a:gd name="T3" fmla="*/ 0 h 284"/>
                <a:gd name="T4" fmla="*/ 0 w 462"/>
                <a:gd name="T5" fmla="*/ 0 h 284"/>
                <a:gd name="T6" fmla="*/ 0 w 462"/>
                <a:gd name="T7" fmla="*/ 0 h 284"/>
                <a:gd name="T8" fmla="*/ 0 w 462"/>
                <a:gd name="T9" fmla="*/ 0 h 284"/>
                <a:gd name="T10" fmla="*/ 0 w 462"/>
                <a:gd name="T11" fmla="*/ 0 h 284"/>
                <a:gd name="T12" fmla="*/ 0 w 462"/>
                <a:gd name="T13" fmla="*/ 0 h 284"/>
                <a:gd name="T14" fmla="*/ 0 w 462"/>
                <a:gd name="T15" fmla="*/ 0 h 284"/>
                <a:gd name="T16" fmla="*/ 0 w 462"/>
                <a:gd name="T17" fmla="*/ 0 h 284"/>
                <a:gd name="T18" fmla="*/ 0 w 462"/>
                <a:gd name="T19" fmla="*/ 0 h 284"/>
                <a:gd name="T20" fmla="*/ 0 w 462"/>
                <a:gd name="T21" fmla="*/ 0 h 284"/>
                <a:gd name="T22" fmla="*/ 0 w 462"/>
                <a:gd name="T23" fmla="*/ 0 h 284"/>
                <a:gd name="T24" fmla="*/ 0 w 462"/>
                <a:gd name="T25" fmla="*/ 0 h 284"/>
                <a:gd name="T26" fmla="*/ 0 w 462"/>
                <a:gd name="T27" fmla="*/ 0 h 284"/>
                <a:gd name="T28" fmla="*/ 0 w 462"/>
                <a:gd name="T29" fmla="*/ 0 h 284"/>
                <a:gd name="T30" fmla="*/ 0 w 462"/>
                <a:gd name="T31" fmla="*/ 0 h 284"/>
                <a:gd name="T32" fmla="*/ 0 w 462"/>
                <a:gd name="T33" fmla="*/ 0 h 284"/>
                <a:gd name="T34" fmla="*/ 0 w 462"/>
                <a:gd name="T35" fmla="*/ 0 h 284"/>
                <a:gd name="T36" fmla="*/ 0 w 462"/>
                <a:gd name="T37" fmla="*/ 0 h 284"/>
                <a:gd name="T38" fmla="*/ 0 w 462"/>
                <a:gd name="T39" fmla="*/ 0 h 284"/>
                <a:gd name="T40" fmla="*/ 0 w 462"/>
                <a:gd name="T41" fmla="*/ 0 h 28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62"/>
                <a:gd name="T64" fmla="*/ 0 h 284"/>
                <a:gd name="T65" fmla="*/ 462 w 462"/>
                <a:gd name="T66" fmla="*/ 284 h 28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62" h="284">
                  <a:moveTo>
                    <a:pt x="215" y="273"/>
                  </a:moveTo>
                  <a:lnTo>
                    <a:pt x="134" y="244"/>
                  </a:lnTo>
                  <a:lnTo>
                    <a:pt x="74" y="203"/>
                  </a:lnTo>
                  <a:lnTo>
                    <a:pt x="32" y="152"/>
                  </a:lnTo>
                  <a:lnTo>
                    <a:pt x="7" y="102"/>
                  </a:lnTo>
                  <a:lnTo>
                    <a:pt x="0" y="20"/>
                  </a:lnTo>
                  <a:lnTo>
                    <a:pt x="15" y="0"/>
                  </a:lnTo>
                  <a:lnTo>
                    <a:pt x="34" y="1"/>
                  </a:lnTo>
                  <a:lnTo>
                    <a:pt x="148" y="60"/>
                  </a:lnTo>
                  <a:lnTo>
                    <a:pt x="242" y="94"/>
                  </a:lnTo>
                  <a:lnTo>
                    <a:pt x="321" y="113"/>
                  </a:lnTo>
                  <a:lnTo>
                    <a:pt x="381" y="121"/>
                  </a:lnTo>
                  <a:lnTo>
                    <a:pt x="452" y="119"/>
                  </a:lnTo>
                  <a:lnTo>
                    <a:pt x="462" y="124"/>
                  </a:lnTo>
                  <a:lnTo>
                    <a:pt x="455" y="138"/>
                  </a:lnTo>
                  <a:lnTo>
                    <a:pt x="422" y="203"/>
                  </a:lnTo>
                  <a:lnTo>
                    <a:pt x="394" y="256"/>
                  </a:lnTo>
                  <a:lnTo>
                    <a:pt x="371" y="275"/>
                  </a:lnTo>
                  <a:lnTo>
                    <a:pt x="337" y="284"/>
                  </a:lnTo>
                  <a:lnTo>
                    <a:pt x="287" y="284"/>
                  </a:lnTo>
                  <a:lnTo>
                    <a:pt x="215" y="273"/>
                  </a:lnTo>
                  <a:close/>
                </a:path>
              </a:pathLst>
            </a:custGeom>
            <a:solidFill>
              <a:srgbClr val="E8B28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2" name="Freeform 1187">
              <a:extLst>
                <a:ext uri="{FF2B5EF4-FFF2-40B4-BE49-F238E27FC236}">
                  <a16:creationId xmlns:a16="http://schemas.microsoft.com/office/drawing/2014/main" id="{57EC8DA3-E33A-DC51-FB35-89445FEB2368}"/>
                </a:ext>
              </a:extLst>
            </p:cNvPr>
            <p:cNvSpPr>
              <a:spLocks/>
            </p:cNvSpPr>
            <p:nvPr/>
          </p:nvSpPr>
          <p:spPr bwMode="auto">
            <a:xfrm flipH="1">
              <a:off x="1009" y="2065"/>
              <a:ext cx="149" cy="129"/>
            </a:xfrm>
            <a:custGeom>
              <a:avLst/>
              <a:gdLst>
                <a:gd name="T0" fmla="*/ 0 w 446"/>
                <a:gd name="T1" fmla="*/ 1 h 258"/>
                <a:gd name="T2" fmla="*/ 0 w 446"/>
                <a:gd name="T3" fmla="*/ 1 h 258"/>
                <a:gd name="T4" fmla="*/ 0 w 446"/>
                <a:gd name="T5" fmla="*/ 1 h 258"/>
                <a:gd name="T6" fmla="*/ 0 w 446"/>
                <a:gd name="T7" fmla="*/ 1 h 258"/>
                <a:gd name="T8" fmla="*/ 0 w 446"/>
                <a:gd name="T9" fmla="*/ 1 h 258"/>
                <a:gd name="T10" fmla="*/ 0 w 446"/>
                <a:gd name="T11" fmla="*/ 1 h 258"/>
                <a:gd name="T12" fmla="*/ 0 w 446"/>
                <a:gd name="T13" fmla="*/ 0 h 258"/>
                <a:gd name="T14" fmla="*/ 0 w 446"/>
                <a:gd name="T15" fmla="*/ 1 h 258"/>
                <a:gd name="T16" fmla="*/ 0 w 446"/>
                <a:gd name="T17" fmla="*/ 1 h 258"/>
                <a:gd name="T18" fmla="*/ 0 w 446"/>
                <a:gd name="T19" fmla="*/ 1 h 258"/>
                <a:gd name="T20" fmla="*/ 0 w 446"/>
                <a:gd name="T21" fmla="*/ 1 h 258"/>
                <a:gd name="T22" fmla="*/ 0 w 446"/>
                <a:gd name="T23" fmla="*/ 1 h 258"/>
                <a:gd name="T24" fmla="*/ 0 w 446"/>
                <a:gd name="T25" fmla="*/ 1 h 258"/>
                <a:gd name="T26" fmla="*/ 0 w 446"/>
                <a:gd name="T27" fmla="*/ 1 h 258"/>
                <a:gd name="T28" fmla="*/ 0 w 446"/>
                <a:gd name="T29" fmla="*/ 1 h 258"/>
                <a:gd name="T30" fmla="*/ 0 w 446"/>
                <a:gd name="T31" fmla="*/ 1 h 258"/>
                <a:gd name="T32" fmla="*/ 0 w 446"/>
                <a:gd name="T33" fmla="*/ 1 h 258"/>
                <a:gd name="T34" fmla="*/ 0 w 446"/>
                <a:gd name="T35" fmla="*/ 1 h 258"/>
                <a:gd name="T36" fmla="*/ 0 w 446"/>
                <a:gd name="T37" fmla="*/ 1 h 2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46"/>
                <a:gd name="T58" fmla="*/ 0 h 258"/>
                <a:gd name="T59" fmla="*/ 446 w 446"/>
                <a:gd name="T60" fmla="*/ 258 h 25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46" h="258">
                  <a:moveTo>
                    <a:pt x="210" y="246"/>
                  </a:moveTo>
                  <a:lnTo>
                    <a:pt x="136" y="219"/>
                  </a:lnTo>
                  <a:lnTo>
                    <a:pt x="79" y="179"/>
                  </a:lnTo>
                  <a:lnTo>
                    <a:pt x="40" y="137"/>
                  </a:lnTo>
                  <a:lnTo>
                    <a:pt x="12" y="92"/>
                  </a:lnTo>
                  <a:lnTo>
                    <a:pt x="0" y="19"/>
                  </a:lnTo>
                  <a:lnTo>
                    <a:pt x="10" y="0"/>
                  </a:lnTo>
                  <a:lnTo>
                    <a:pt x="25" y="3"/>
                  </a:lnTo>
                  <a:lnTo>
                    <a:pt x="133" y="59"/>
                  </a:lnTo>
                  <a:lnTo>
                    <a:pt x="227" y="93"/>
                  </a:lnTo>
                  <a:lnTo>
                    <a:pt x="365" y="118"/>
                  </a:lnTo>
                  <a:lnTo>
                    <a:pt x="436" y="120"/>
                  </a:lnTo>
                  <a:lnTo>
                    <a:pt x="446" y="124"/>
                  </a:lnTo>
                  <a:lnTo>
                    <a:pt x="439" y="139"/>
                  </a:lnTo>
                  <a:lnTo>
                    <a:pt x="403" y="194"/>
                  </a:lnTo>
                  <a:lnTo>
                    <a:pt x="372" y="238"/>
                  </a:lnTo>
                  <a:lnTo>
                    <a:pt x="349" y="249"/>
                  </a:lnTo>
                  <a:lnTo>
                    <a:pt x="315" y="258"/>
                  </a:lnTo>
                  <a:lnTo>
                    <a:pt x="210" y="246"/>
                  </a:lnTo>
                  <a:close/>
                </a:path>
              </a:pathLst>
            </a:custGeom>
            <a:solidFill>
              <a:srgbClr val="E0A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3" name="Freeform 1188">
              <a:extLst>
                <a:ext uri="{FF2B5EF4-FFF2-40B4-BE49-F238E27FC236}">
                  <a16:creationId xmlns:a16="http://schemas.microsoft.com/office/drawing/2014/main" id="{E543EA93-F4F5-3A8B-951B-A871205D2D87}"/>
                </a:ext>
              </a:extLst>
            </p:cNvPr>
            <p:cNvSpPr>
              <a:spLocks/>
            </p:cNvSpPr>
            <p:nvPr/>
          </p:nvSpPr>
          <p:spPr bwMode="auto">
            <a:xfrm flipH="1">
              <a:off x="1011" y="2066"/>
              <a:ext cx="144" cy="114"/>
            </a:xfrm>
            <a:custGeom>
              <a:avLst/>
              <a:gdLst>
                <a:gd name="T0" fmla="*/ 0 w 432"/>
                <a:gd name="T1" fmla="*/ 1 h 226"/>
                <a:gd name="T2" fmla="*/ 0 w 432"/>
                <a:gd name="T3" fmla="*/ 1 h 226"/>
                <a:gd name="T4" fmla="*/ 0 w 432"/>
                <a:gd name="T5" fmla="*/ 1 h 226"/>
                <a:gd name="T6" fmla="*/ 0 w 432"/>
                <a:gd name="T7" fmla="*/ 1 h 226"/>
                <a:gd name="T8" fmla="*/ 0 w 432"/>
                <a:gd name="T9" fmla="*/ 1 h 226"/>
                <a:gd name="T10" fmla="*/ 0 w 432"/>
                <a:gd name="T11" fmla="*/ 1 h 226"/>
                <a:gd name="T12" fmla="*/ 0 w 432"/>
                <a:gd name="T13" fmla="*/ 1 h 226"/>
                <a:gd name="T14" fmla="*/ 0 w 432"/>
                <a:gd name="T15" fmla="*/ 1 h 226"/>
                <a:gd name="T16" fmla="*/ 0 w 432"/>
                <a:gd name="T17" fmla="*/ 1 h 226"/>
                <a:gd name="T18" fmla="*/ 0 w 432"/>
                <a:gd name="T19" fmla="*/ 0 h 226"/>
                <a:gd name="T20" fmla="*/ 0 w 432"/>
                <a:gd name="T21" fmla="*/ 1 h 226"/>
                <a:gd name="T22" fmla="*/ 0 w 432"/>
                <a:gd name="T23" fmla="*/ 1 h 226"/>
                <a:gd name="T24" fmla="*/ 0 w 432"/>
                <a:gd name="T25" fmla="*/ 1 h 226"/>
                <a:gd name="T26" fmla="*/ 0 w 432"/>
                <a:gd name="T27" fmla="*/ 1 h 226"/>
                <a:gd name="T28" fmla="*/ 0 w 432"/>
                <a:gd name="T29" fmla="*/ 1 h 226"/>
                <a:gd name="T30" fmla="*/ 0 w 432"/>
                <a:gd name="T31" fmla="*/ 1 h 226"/>
                <a:gd name="T32" fmla="*/ 0 w 432"/>
                <a:gd name="T33" fmla="*/ 1 h 2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2"/>
                <a:gd name="T52" fmla="*/ 0 h 226"/>
                <a:gd name="T53" fmla="*/ 432 w 432"/>
                <a:gd name="T54" fmla="*/ 226 h 2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2" h="226">
                  <a:moveTo>
                    <a:pt x="425" y="137"/>
                  </a:moveTo>
                  <a:lnTo>
                    <a:pt x="391" y="185"/>
                  </a:lnTo>
                  <a:lnTo>
                    <a:pt x="354" y="216"/>
                  </a:lnTo>
                  <a:lnTo>
                    <a:pt x="299" y="226"/>
                  </a:lnTo>
                  <a:lnTo>
                    <a:pt x="208" y="213"/>
                  </a:lnTo>
                  <a:lnTo>
                    <a:pt x="141" y="189"/>
                  </a:lnTo>
                  <a:lnTo>
                    <a:pt x="87" y="156"/>
                  </a:lnTo>
                  <a:lnTo>
                    <a:pt x="20" y="78"/>
                  </a:lnTo>
                  <a:lnTo>
                    <a:pt x="0" y="14"/>
                  </a:lnTo>
                  <a:lnTo>
                    <a:pt x="4" y="0"/>
                  </a:lnTo>
                  <a:lnTo>
                    <a:pt x="20" y="2"/>
                  </a:lnTo>
                  <a:lnTo>
                    <a:pt x="125" y="56"/>
                  </a:lnTo>
                  <a:lnTo>
                    <a:pt x="217" y="89"/>
                  </a:lnTo>
                  <a:lnTo>
                    <a:pt x="354" y="115"/>
                  </a:lnTo>
                  <a:lnTo>
                    <a:pt x="422" y="120"/>
                  </a:lnTo>
                  <a:lnTo>
                    <a:pt x="432" y="123"/>
                  </a:lnTo>
                  <a:lnTo>
                    <a:pt x="425" y="137"/>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4" name="Freeform 1189">
              <a:extLst>
                <a:ext uri="{FF2B5EF4-FFF2-40B4-BE49-F238E27FC236}">
                  <a16:creationId xmlns:a16="http://schemas.microsoft.com/office/drawing/2014/main" id="{52C0DD19-7AF2-4740-8909-BF2664423D24}"/>
                </a:ext>
              </a:extLst>
            </p:cNvPr>
            <p:cNvSpPr>
              <a:spLocks/>
            </p:cNvSpPr>
            <p:nvPr/>
          </p:nvSpPr>
          <p:spPr bwMode="auto">
            <a:xfrm flipH="1">
              <a:off x="842" y="2958"/>
              <a:ext cx="559" cy="383"/>
            </a:xfrm>
            <a:custGeom>
              <a:avLst/>
              <a:gdLst>
                <a:gd name="T0" fmla="*/ 0 w 1677"/>
                <a:gd name="T1" fmla="*/ 0 h 767"/>
                <a:gd name="T2" fmla="*/ 0 w 1677"/>
                <a:gd name="T3" fmla="*/ 0 h 767"/>
                <a:gd name="T4" fmla="*/ 0 w 1677"/>
                <a:gd name="T5" fmla="*/ 0 h 767"/>
                <a:gd name="T6" fmla="*/ 0 w 1677"/>
                <a:gd name="T7" fmla="*/ 0 h 767"/>
                <a:gd name="T8" fmla="*/ 0 w 1677"/>
                <a:gd name="T9" fmla="*/ 0 h 767"/>
                <a:gd name="T10" fmla="*/ 0 w 1677"/>
                <a:gd name="T11" fmla="*/ 0 h 767"/>
                <a:gd name="T12" fmla="*/ 0 w 1677"/>
                <a:gd name="T13" fmla="*/ 0 h 767"/>
                <a:gd name="T14" fmla="*/ 0 w 1677"/>
                <a:gd name="T15" fmla="*/ 0 h 767"/>
                <a:gd name="T16" fmla="*/ 0 w 1677"/>
                <a:gd name="T17" fmla="*/ 0 h 767"/>
                <a:gd name="T18" fmla="*/ 0 w 1677"/>
                <a:gd name="T19" fmla="*/ 0 h 767"/>
                <a:gd name="T20" fmla="*/ 0 w 1677"/>
                <a:gd name="T21" fmla="*/ 0 h 767"/>
                <a:gd name="T22" fmla="*/ 0 w 1677"/>
                <a:gd name="T23" fmla="*/ 0 h 767"/>
                <a:gd name="T24" fmla="*/ 0 w 1677"/>
                <a:gd name="T25" fmla="*/ 0 h 767"/>
                <a:gd name="T26" fmla="*/ 0 w 1677"/>
                <a:gd name="T27" fmla="*/ 0 h 767"/>
                <a:gd name="T28" fmla="*/ 0 w 1677"/>
                <a:gd name="T29" fmla="*/ 0 h 767"/>
                <a:gd name="T30" fmla="*/ 0 w 1677"/>
                <a:gd name="T31" fmla="*/ 0 h 767"/>
                <a:gd name="T32" fmla="*/ 0 w 1677"/>
                <a:gd name="T33" fmla="*/ 0 h 767"/>
                <a:gd name="T34" fmla="*/ 0 w 1677"/>
                <a:gd name="T35" fmla="*/ 0 h 767"/>
                <a:gd name="T36" fmla="*/ 0 w 1677"/>
                <a:gd name="T37" fmla="*/ 0 h 767"/>
                <a:gd name="T38" fmla="*/ 0 w 1677"/>
                <a:gd name="T39" fmla="*/ 0 h 767"/>
                <a:gd name="T40" fmla="*/ 0 w 1677"/>
                <a:gd name="T41" fmla="*/ 0 h 767"/>
                <a:gd name="T42" fmla="*/ 0 w 1677"/>
                <a:gd name="T43" fmla="*/ 0 h 767"/>
                <a:gd name="T44" fmla="*/ 0 w 1677"/>
                <a:gd name="T45" fmla="*/ 0 h 767"/>
                <a:gd name="T46" fmla="*/ 0 w 1677"/>
                <a:gd name="T47" fmla="*/ 0 h 767"/>
                <a:gd name="T48" fmla="*/ 0 w 1677"/>
                <a:gd name="T49" fmla="*/ 0 h 767"/>
                <a:gd name="T50" fmla="*/ 0 w 1677"/>
                <a:gd name="T51" fmla="*/ 0 h 76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77"/>
                <a:gd name="T79" fmla="*/ 0 h 767"/>
                <a:gd name="T80" fmla="*/ 1677 w 1677"/>
                <a:gd name="T81" fmla="*/ 767 h 76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77" h="767">
                  <a:moveTo>
                    <a:pt x="10" y="570"/>
                  </a:moveTo>
                  <a:lnTo>
                    <a:pt x="131" y="570"/>
                  </a:lnTo>
                  <a:lnTo>
                    <a:pt x="471" y="588"/>
                  </a:lnTo>
                  <a:lnTo>
                    <a:pt x="713" y="610"/>
                  </a:lnTo>
                  <a:lnTo>
                    <a:pt x="995" y="646"/>
                  </a:lnTo>
                  <a:lnTo>
                    <a:pt x="1320" y="697"/>
                  </a:lnTo>
                  <a:lnTo>
                    <a:pt x="1677" y="767"/>
                  </a:lnTo>
                  <a:lnTo>
                    <a:pt x="1630" y="686"/>
                  </a:lnTo>
                  <a:lnTo>
                    <a:pt x="1542" y="506"/>
                  </a:lnTo>
                  <a:lnTo>
                    <a:pt x="1508" y="403"/>
                  </a:lnTo>
                  <a:lnTo>
                    <a:pt x="1491" y="308"/>
                  </a:lnTo>
                  <a:lnTo>
                    <a:pt x="1502" y="232"/>
                  </a:lnTo>
                  <a:lnTo>
                    <a:pt x="1522" y="204"/>
                  </a:lnTo>
                  <a:lnTo>
                    <a:pt x="1552" y="185"/>
                  </a:lnTo>
                  <a:lnTo>
                    <a:pt x="1425" y="181"/>
                  </a:lnTo>
                  <a:lnTo>
                    <a:pt x="1110" y="159"/>
                  </a:lnTo>
                  <a:lnTo>
                    <a:pt x="688" y="103"/>
                  </a:lnTo>
                  <a:lnTo>
                    <a:pt x="468" y="58"/>
                  </a:lnTo>
                  <a:lnTo>
                    <a:pt x="253" y="0"/>
                  </a:lnTo>
                  <a:lnTo>
                    <a:pt x="218" y="33"/>
                  </a:lnTo>
                  <a:lnTo>
                    <a:pt x="84" y="210"/>
                  </a:lnTo>
                  <a:lnTo>
                    <a:pt x="44" y="277"/>
                  </a:lnTo>
                  <a:lnTo>
                    <a:pt x="20" y="344"/>
                  </a:lnTo>
                  <a:lnTo>
                    <a:pt x="0" y="461"/>
                  </a:lnTo>
                  <a:lnTo>
                    <a:pt x="6" y="539"/>
                  </a:lnTo>
                  <a:lnTo>
                    <a:pt x="10" y="570"/>
                  </a:lnTo>
                  <a:close/>
                </a:path>
              </a:pathLst>
            </a:custGeom>
            <a:solidFill>
              <a:srgbClr val="FFD9B3"/>
            </a:solidFill>
            <a:ln w="9525">
              <a:solidFill>
                <a:srgbClr val="000000"/>
              </a:solidFill>
              <a:round/>
              <a:headEnd/>
              <a:tailEnd/>
            </a:ln>
          </p:spPr>
          <p:txBody>
            <a:bodyPr/>
            <a:lstStyle/>
            <a:p>
              <a:endParaRPr lang="zh-TW" altLang="en-US"/>
            </a:p>
          </p:txBody>
        </p:sp>
        <p:sp>
          <p:nvSpPr>
            <p:cNvPr id="42075" name="Freeform 1190">
              <a:extLst>
                <a:ext uri="{FF2B5EF4-FFF2-40B4-BE49-F238E27FC236}">
                  <a16:creationId xmlns:a16="http://schemas.microsoft.com/office/drawing/2014/main" id="{CF038357-96E0-1007-7441-DD5E79B88837}"/>
                </a:ext>
              </a:extLst>
            </p:cNvPr>
            <p:cNvSpPr>
              <a:spLocks/>
            </p:cNvSpPr>
            <p:nvPr/>
          </p:nvSpPr>
          <p:spPr bwMode="auto">
            <a:xfrm flipH="1">
              <a:off x="898" y="2970"/>
              <a:ext cx="444" cy="289"/>
            </a:xfrm>
            <a:custGeom>
              <a:avLst/>
              <a:gdLst>
                <a:gd name="T0" fmla="*/ 0 w 1332"/>
                <a:gd name="T1" fmla="*/ 0 h 579"/>
                <a:gd name="T2" fmla="*/ 0 w 1332"/>
                <a:gd name="T3" fmla="*/ 0 h 579"/>
                <a:gd name="T4" fmla="*/ 0 w 1332"/>
                <a:gd name="T5" fmla="*/ 0 h 579"/>
                <a:gd name="T6" fmla="*/ 0 w 1332"/>
                <a:gd name="T7" fmla="*/ 0 h 579"/>
                <a:gd name="T8" fmla="*/ 0 w 1332"/>
                <a:gd name="T9" fmla="*/ 0 h 579"/>
                <a:gd name="T10" fmla="*/ 0 w 1332"/>
                <a:gd name="T11" fmla="*/ 0 h 579"/>
                <a:gd name="T12" fmla="*/ 0 w 1332"/>
                <a:gd name="T13" fmla="*/ 0 h 579"/>
                <a:gd name="T14" fmla="*/ 0 w 1332"/>
                <a:gd name="T15" fmla="*/ 0 h 579"/>
                <a:gd name="T16" fmla="*/ 0 w 1332"/>
                <a:gd name="T17" fmla="*/ 0 h 579"/>
                <a:gd name="T18" fmla="*/ 0 w 1332"/>
                <a:gd name="T19" fmla="*/ 0 h 579"/>
                <a:gd name="T20" fmla="*/ 0 w 1332"/>
                <a:gd name="T21" fmla="*/ 0 h 579"/>
                <a:gd name="T22" fmla="*/ 0 w 1332"/>
                <a:gd name="T23" fmla="*/ 0 h 579"/>
                <a:gd name="T24" fmla="*/ 0 w 1332"/>
                <a:gd name="T25" fmla="*/ 0 h 579"/>
                <a:gd name="T26" fmla="*/ 0 w 1332"/>
                <a:gd name="T27" fmla="*/ 0 h 579"/>
                <a:gd name="T28" fmla="*/ 0 w 1332"/>
                <a:gd name="T29" fmla="*/ 0 h 579"/>
                <a:gd name="T30" fmla="*/ 0 w 1332"/>
                <a:gd name="T31" fmla="*/ 0 h 579"/>
                <a:gd name="T32" fmla="*/ 0 w 1332"/>
                <a:gd name="T33" fmla="*/ 0 h 579"/>
                <a:gd name="T34" fmla="*/ 0 w 1332"/>
                <a:gd name="T35" fmla="*/ 0 h 579"/>
                <a:gd name="T36" fmla="*/ 0 w 1332"/>
                <a:gd name="T37" fmla="*/ 0 h 579"/>
                <a:gd name="T38" fmla="*/ 0 w 1332"/>
                <a:gd name="T39" fmla="*/ 0 h 579"/>
                <a:gd name="T40" fmla="*/ 0 w 1332"/>
                <a:gd name="T41" fmla="*/ 0 h 579"/>
                <a:gd name="T42" fmla="*/ 0 w 1332"/>
                <a:gd name="T43" fmla="*/ 0 h 579"/>
                <a:gd name="T44" fmla="*/ 0 w 1332"/>
                <a:gd name="T45" fmla="*/ 0 h 579"/>
                <a:gd name="T46" fmla="*/ 0 w 1332"/>
                <a:gd name="T47" fmla="*/ 0 h 579"/>
                <a:gd name="T48" fmla="*/ 0 w 1332"/>
                <a:gd name="T49" fmla="*/ 0 h 579"/>
                <a:gd name="T50" fmla="*/ 0 w 1332"/>
                <a:gd name="T51" fmla="*/ 0 h 579"/>
                <a:gd name="T52" fmla="*/ 0 w 1332"/>
                <a:gd name="T53" fmla="*/ 0 h 579"/>
                <a:gd name="T54" fmla="*/ 0 w 1332"/>
                <a:gd name="T55" fmla="*/ 0 h 579"/>
                <a:gd name="T56" fmla="*/ 0 w 1332"/>
                <a:gd name="T57" fmla="*/ 0 h 579"/>
                <a:gd name="T58" fmla="*/ 0 w 1332"/>
                <a:gd name="T59" fmla="*/ 0 h 57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332"/>
                <a:gd name="T91" fmla="*/ 0 h 579"/>
                <a:gd name="T92" fmla="*/ 1332 w 1332"/>
                <a:gd name="T93" fmla="*/ 579 h 57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332" h="579">
                  <a:moveTo>
                    <a:pt x="1332" y="178"/>
                  </a:moveTo>
                  <a:lnTo>
                    <a:pt x="1289" y="232"/>
                  </a:lnTo>
                  <a:lnTo>
                    <a:pt x="1275" y="300"/>
                  </a:lnTo>
                  <a:lnTo>
                    <a:pt x="1269" y="374"/>
                  </a:lnTo>
                  <a:lnTo>
                    <a:pt x="1258" y="447"/>
                  </a:lnTo>
                  <a:lnTo>
                    <a:pt x="1242" y="481"/>
                  </a:lnTo>
                  <a:lnTo>
                    <a:pt x="1218" y="511"/>
                  </a:lnTo>
                  <a:lnTo>
                    <a:pt x="1184" y="539"/>
                  </a:lnTo>
                  <a:lnTo>
                    <a:pt x="1134" y="559"/>
                  </a:lnTo>
                  <a:lnTo>
                    <a:pt x="1069" y="571"/>
                  </a:lnTo>
                  <a:lnTo>
                    <a:pt x="988" y="579"/>
                  </a:lnTo>
                  <a:lnTo>
                    <a:pt x="884" y="579"/>
                  </a:lnTo>
                  <a:lnTo>
                    <a:pt x="758" y="571"/>
                  </a:lnTo>
                  <a:lnTo>
                    <a:pt x="577" y="547"/>
                  </a:lnTo>
                  <a:lnTo>
                    <a:pt x="424" y="514"/>
                  </a:lnTo>
                  <a:lnTo>
                    <a:pt x="300" y="477"/>
                  </a:lnTo>
                  <a:lnTo>
                    <a:pt x="201" y="433"/>
                  </a:lnTo>
                  <a:lnTo>
                    <a:pt x="124" y="386"/>
                  </a:lnTo>
                  <a:lnTo>
                    <a:pt x="70" y="340"/>
                  </a:lnTo>
                  <a:lnTo>
                    <a:pt x="32" y="287"/>
                  </a:lnTo>
                  <a:lnTo>
                    <a:pt x="8" y="239"/>
                  </a:lnTo>
                  <a:lnTo>
                    <a:pt x="0" y="142"/>
                  </a:lnTo>
                  <a:lnTo>
                    <a:pt x="27" y="66"/>
                  </a:lnTo>
                  <a:lnTo>
                    <a:pt x="67" y="15"/>
                  </a:lnTo>
                  <a:lnTo>
                    <a:pt x="97" y="0"/>
                  </a:lnTo>
                  <a:lnTo>
                    <a:pt x="272" y="51"/>
                  </a:lnTo>
                  <a:lnTo>
                    <a:pt x="468" y="93"/>
                  </a:lnTo>
                  <a:lnTo>
                    <a:pt x="871" y="147"/>
                  </a:lnTo>
                  <a:lnTo>
                    <a:pt x="1195" y="172"/>
                  </a:lnTo>
                  <a:lnTo>
                    <a:pt x="1332" y="178"/>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6" name="Freeform 1191">
              <a:extLst>
                <a:ext uri="{FF2B5EF4-FFF2-40B4-BE49-F238E27FC236}">
                  <a16:creationId xmlns:a16="http://schemas.microsoft.com/office/drawing/2014/main" id="{8E8EA032-E6F4-EBB9-6716-F211F25D2883}"/>
                </a:ext>
              </a:extLst>
            </p:cNvPr>
            <p:cNvSpPr>
              <a:spLocks/>
            </p:cNvSpPr>
            <p:nvPr/>
          </p:nvSpPr>
          <p:spPr bwMode="auto">
            <a:xfrm flipH="1">
              <a:off x="900" y="2970"/>
              <a:ext cx="439" cy="269"/>
            </a:xfrm>
            <a:custGeom>
              <a:avLst/>
              <a:gdLst>
                <a:gd name="T0" fmla="*/ 0 w 1316"/>
                <a:gd name="T1" fmla="*/ 1 h 537"/>
                <a:gd name="T2" fmla="*/ 0 w 1316"/>
                <a:gd name="T3" fmla="*/ 1 h 537"/>
                <a:gd name="T4" fmla="*/ 0 w 1316"/>
                <a:gd name="T5" fmla="*/ 1 h 537"/>
                <a:gd name="T6" fmla="*/ 0 w 1316"/>
                <a:gd name="T7" fmla="*/ 1 h 537"/>
                <a:gd name="T8" fmla="*/ 0 w 1316"/>
                <a:gd name="T9" fmla="*/ 1 h 537"/>
                <a:gd name="T10" fmla="*/ 0 w 1316"/>
                <a:gd name="T11" fmla="*/ 1 h 537"/>
                <a:gd name="T12" fmla="*/ 0 w 1316"/>
                <a:gd name="T13" fmla="*/ 1 h 537"/>
                <a:gd name="T14" fmla="*/ 0 w 1316"/>
                <a:gd name="T15" fmla="*/ 1 h 537"/>
                <a:gd name="T16" fmla="*/ 0 w 1316"/>
                <a:gd name="T17" fmla="*/ 1 h 537"/>
                <a:gd name="T18" fmla="*/ 0 w 1316"/>
                <a:gd name="T19" fmla="*/ 1 h 537"/>
                <a:gd name="T20" fmla="*/ 0 w 1316"/>
                <a:gd name="T21" fmla="*/ 1 h 537"/>
                <a:gd name="T22" fmla="*/ 0 w 1316"/>
                <a:gd name="T23" fmla="*/ 1 h 537"/>
                <a:gd name="T24" fmla="*/ 0 w 1316"/>
                <a:gd name="T25" fmla="*/ 1 h 537"/>
                <a:gd name="T26" fmla="*/ 0 w 1316"/>
                <a:gd name="T27" fmla="*/ 1 h 537"/>
                <a:gd name="T28" fmla="*/ 0 w 1316"/>
                <a:gd name="T29" fmla="*/ 1 h 537"/>
                <a:gd name="T30" fmla="*/ 0 w 1316"/>
                <a:gd name="T31" fmla="*/ 1 h 537"/>
                <a:gd name="T32" fmla="*/ 0 w 1316"/>
                <a:gd name="T33" fmla="*/ 1 h 537"/>
                <a:gd name="T34" fmla="*/ 0 w 1316"/>
                <a:gd name="T35" fmla="*/ 1 h 537"/>
                <a:gd name="T36" fmla="*/ 0 w 1316"/>
                <a:gd name="T37" fmla="*/ 1 h 537"/>
                <a:gd name="T38" fmla="*/ 0 w 1316"/>
                <a:gd name="T39" fmla="*/ 1 h 537"/>
                <a:gd name="T40" fmla="*/ 0 w 1316"/>
                <a:gd name="T41" fmla="*/ 1 h 537"/>
                <a:gd name="T42" fmla="*/ 0 w 1316"/>
                <a:gd name="T43" fmla="*/ 1 h 537"/>
                <a:gd name="T44" fmla="*/ 0 w 1316"/>
                <a:gd name="T45" fmla="*/ 0 h 537"/>
                <a:gd name="T46" fmla="*/ 0 w 1316"/>
                <a:gd name="T47" fmla="*/ 1 h 537"/>
                <a:gd name="T48" fmla="*/ 0 w 1316"/>
                <a:gd name="T49" fmla="*/ 1 h 537"/>
                <a:gd name="T50" fmla="*/ 0 w 1316"/>
                <a:gd name="T51" fmla="*/ 1 h 537"/>
                <a:gd name="T52" fmla="*/ 0 w 1316"/>
                <a:gd name="T53" fmla="*/ 1 h 5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16"/>
                <a:gd name="T82" fmla="*/ 0 h 537"/>
                <a:gd name="T83" fmla="*/ 1316 w 1316"/>
                <a:gd name="T84" fmla="*/ 537 h 53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16" h="537">
                  <a:moveTo>
                    <a:pt x="1316" y="179"/>
                  </a:moveTo>
                  <a:lnTo>
                    <a:pt x="1276" y="232"/>
                  </a:lnTo>
                  <a:lnTo>
                    <a:pt x="1259" y="296"/>
                  </a:lnTo>
                  <a:lnTo>
                    <a:pt x="1255" y="361"/>
                  </a:lnTo>
                  <a:lnTo>
                    <a:pt x="1239" y="425"/>
                  </a:lnTo>
                  <a:lnTo>
                    <a:pt x="1225" y="453"/>
                  </a:lnTo>
                  <a:lnTo>
                    <a:pt x="1201" y="479"/>
                  </a:lnTo>
                  <a:lnTo>
                    <a:pt x="1167" y="501"/>
                  </a:lnTo>
                  <a:lnTo>
                    <a:pt x="1119" y="520"/>
                  </a:lnTo>
                  <a:lnTo>
                    <a:pt x="1057" y="530"/>
                  </a:lnTo>
                  <a:lnTo>
                    <a:pt x="978" y="537"/>
                  </a:lnTo>
                  <a:lnTo>
                    <a:pt x="759" y="530"/>
                  </a:lnTo>
                  <a:lnTo>
                    <a:pt x="582" y="507"/>
                  </a:lnTo>
                  <a:lnTo>
                    <a:pt x="431" y="479"/>
                  </a:lnTo>
                  <a:lnTo>
                    <a:pt x="307" y="444"/>
                  </a:lnTo>
                  <a:lnTo>
                    <a:pt x="208" y="405"/>
                  </a:lnTo>
                  <a:lnTo>
                    <a:pt x="128" y="361"/>
                  </a:lnTo>
                  <a:lnTo>
                    <a:pt x="71" y="316"/>
                  </a:lnTo>
                  <a:lnTo>
                    <a:pt x="10" y="221"/>
                  </a:lnTo>
                  <a:lnTo>
                    <a:pt x="0" y="131"/>
                  </a:lnTo>
                  <a:lnTo>
                    <a:pt x="22" y="60"/>
                  </a:lnTo>
                  <a:lnTo>
                    <a:pt x="60" y="13"/>
                  </a:lnTo>
                  <a:lnTo>
                    <a:pt x="91" y="0"/>
                  </a:lnTo>
                  <a:lnTo>
                    <a:pt x="282" y="52"/>
                  </a:lnTo>
                  <a:lnTo>
                    <a:pt x="485" y="92"/>
                  </a:lnTo>
                  <a:lnTo>
                    <a:pt x="887" y="145"/>
                  </a:lnTo>
                  <a:lnTo>
                    <a:pt x="1316" y="179"/>
                  </a:lnTo>
                  <a:close/>
                </a:path>
              </a:pathLst>
            </a:custGeom>
            <a:solidFill>
              <a:srgbClr val="F7C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7" name="Freeform 1192">
              <a:extLst>
                <a:ext uri="{FF2B5EF4-FFF2-40B4-BE49-F238E27FC236}">
                  <a16:creationId xmlns:a16="http://schemas.microsoft.com/office/drawing/2014/main" id="{5B0DE257-122C-B853-ECE7-0D30A5DBC8B3}"/>
                </a:ext>
              </a:extLst>
            </p:cNvPr>
            <p:cNvSpPr>
              <a:spLocks/>
            </p:cNvSpPr>
            <p:nvPr/>
          </p:nvSpPr>
          <p:spPr bwMode="auto">
            <a:xfrm flipH="1">
              <a:off x="902" y="2970"/>
              <a:ext cx="434" cy="249"/>
            </a:xfrm>
            <a:custGeom>
              <a:avLst/>
              <a:gdLst>
                <a:gd name="T0" fmla="*/ 0 w 1302"/>
                <a:gd name="T1" fmla="*/ 1 h 498"/>
                <a:gd name="T2" fmla="*/ 0 w 1302"/>
                <a:gd name="T3" fmla="*/ 1 h 498"/>
                <a:gd name="T4" fmla="*/ 0 w 1302"/>
                <a:gd name="T5" fmla="*/ 1 h 498"/>
                <a:gd name="T6" fmla="*/ 0 w 1302"/>
                <a:gd name="T7" fmla="*/ 1 h 498"/>
                <a:gd name="T8" fmla="*/ 0 w 1302"/>
                <a:gd name="T9" fmla="*/ 1 h 498"/>
                <a:gd name="T10" fmla="*/ 0 w 1302"/>
                <a:gd name="T11" fmla="*/ 1 h 498"/>
                <a:gd name="T12" fmla="*/ 0 w 1302"/>
                <a:gd name="T13" fmla="*/ 1 h 498"/>
                <a:gd name="T14" fmla="*/ 0 w 1302"/>
                <a:gd name="T15" fmla="*/ 1 h 498"/>
                <a:gd name="T16" fmla="*/ 0 w 1302"/>
                <a:gd name="T17" fmla="*/ 1 h 498"/>
                <a:gd name="T18" fmla="*/ 0 w 1302"/>
                <a:gd name="T19" fmla="*/ 1 h 498"/>
                <a:gd name="T20" fmla="*/ 0 w 1302"/>
                <a:gd name="T21" fmla="*/ 1 h 498"/>
                <a:gd name="T22" fmla="*/ 0 w 1302"/>
                <a:gd name="T23" fmla="*/ 1 h 498"/>
                <a:gd name="T24" fmla="*/ 0 w 1302"/>
                <a:gd name="T25" fmla="*/ 1 h 498"/>
                <a:gd name="T26" fmla="*/ 0 w 1302"/>
                <a:gd name="T27" fmla="*/ 1 h 498"/>
                <a:gd name="T28" fmla="*/ 0 w 1302"/>
                <a:gd name="T29" fmla="*/ 1 h 498"/>
                <a:gd name="T30" fmla="*/ 0 w 1302"/>
                <a:gd name="T31" fmla="*/ 1 h 498"/>
                <a:gd name="T32" fmla="*/ 0 w 1302"/>
                <a:gd name="T33" fmla="*/ 1 h 498"/>
                <a:gd name="T34" fmla="*/ 0 w 1302"/>
                <a:gd name="T35" fmla="*/ 1 h 498"/>
                <a:gd name="T36" fmla="*/ 0 w 1302"/>
                <a:gd name="T37" fmla="*/ 1 h 498"/>
                <a:gd name="T38" fmla="*/ 0 w 1302"/>
                <a:gd name="T39" fmla="*/ 1 h 498"/>
                <a:gd name="T40" fmla="*/ 0 w 1302"/>
                <a:gd name="T41" fmla="*/ 1 h 498"/>
                <a:gd name="T42" fmla="*/ 0 w 1302"/>
                <a:gd name="T43" fmla="*/ 0 h 498"/>
                <a:gd name="T44" fmla="*/ 0 w 1302"/>
                <a:gd name="T45" fmla="*/ 1 h 498"/>
                <a:gd name="T46" fmla="*/ 0 w 1302"/>
                <a:gd name="T47" fmla="*/ 1 h 498"/>
                <a:gd name="T48" fmla="*/ 0 w 1302"/>
                <a:gd name="T49" fmla="*/ 1 h 498"/>
                <a:gd name="T50" fmla="*/ 0 w 1302"/>
                <a:gd name="T51" fmla="*/ 1 h 498"/>
                <a:gd name="T52" fmla="*/ 0 w 1302"/>
                <a:gd name="T53" fmla="*/ 1 h 498"/>
                <a:gd name="T54" fmla="*/ 0 w 1302"/>
                <a:gd name="T55" fmla="*/ 1 h 4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302"/>
                <a:gd name="T85" fmla="*/ 0 h 498"/>
                <a:gd name="T86" fmla="*/ 1302 w 1302"/>
                <a:gd name="T87" fmla="*/ 498 h 49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302" h="498">
                  <a:moveTo>
                    <a:pt x="1302" y="181"/>
                  </a:moveTo>
                  <a:lnTo>
                    <a:pt x="1265" y="234"/>
                  </a:lnTo>
                  <a:lnTo>
                    <a:pt x="1251" y="291"/>
                  </a:lnTo>
                  <a:lnTo>
                    <a:pt x="1242" y="349"/>
                  </a:lnTo>
                  <a:lnTo>
                    <a:pt x="1225" y="405"/>
                  </a:lnTo>
                  <a:lnTo>
                    <a:pt x="1187" y="450"/>
                  </a:lnTo>
                  <a:lnTo>
                    <a:pt x="1154" y="468"/>
                  </a:lnTo>
                  <a:lnTo>
                    <a:pt x="1107" y="483"/>
                  </a:lnTo>
                  <a:lnTo>
                    <a:pt x="1048" y="493"/>
                  </a:lnTo>
                  <a:lnTo>
                    <a:pt x="971" y="498"/>
                  </a:lnTo>
                  <a:lnTo>
                    <a:pt x="762" y="490"/>
                  </a:lnTo>
                  <a:lnTo>
                    <a:pt x="587" y="470"/>
                  </a:lnTo>
                  <a:lnTo>
                    <a:pt x="438" y="445"/>
                  </a:lnTo>
                  <a:lnTo>
                    <a:pt x="317" y="413"/>
                  </a:lnTo>
                  <a:lnTo>
                    <a:pt x="215" y="375"/>
                  </a:lnTo>
                  <a:lnTo>
                    <a:pt x="138" y="335"/>
                  </a:lnTo>
                  <a:lnTo>
                    <a:pt x="83" y="294"/>
                  </a:lnTo>
                  <a:lnTo>
                    <a:pt x="15" y="206"/>
                  </a:lnTo>
                  <a:lnTo>
                    <a:pt x="0" y="123"/>
                  </a:lnTo>
                  <a:lnTo>
                    <a:pt x="20" y="55"/>
                  </a:lnTo>
                  <a:lnTo>
                    <a:pt x="55" y="10"/>
                  </a:lnTo>
                  <a:lnTo>
                    <a:pt x="90" y="0"/>
                  </a:lnTo>
                  <a:lnTo>
                    <a:pt x="297" y="55"/>
                  </a:lnTo>
                  <a:lnTo>
                    <a:pt x="508" y="97"/>
                  </a:lnTo>
                  <a:lnTo>
                    <a:pt x="714" y="128"/>
                  </a:lnTo>
                  <a:lnTo>
                    <a:pt x="904" y="148"/>
                  </a:lnTo>
                  <a:lnTo>
                    <a:pt x="1195" y="170"/>
                  </a:lnTo>
                  <a:lnTo>
                    <a:pt x="1302" y="181"/>
                  </a:lnTo>
                  <a:close/>
                </a:path>
              </a:pathLst>
            </a:custGeom>
            <a:solidFill>
              <a:srgbClr val="F0C0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8" name="Freeform 1193">
              <a:extLst>
                <a:ext uri="{FF2B5EF4-FFF2-40B4-BE49-F238E27FC236}">
                  <a16:creationId xmlns:a16="http://schemas.microsoft.com/office/drawing/2014/main" id="{9A9CBF36-584D-20FB-F27D-0164BCAE2838}"/>
                </a:ext>
              </a:extLst>
            </p:cNvPr>
            <p:cNvSpPr>
              <a:spLocks/>
            </p:cNvSpPr>
            <p:nvPr/>
          </p:nvSpPr>
          <p:spPr bwMode="auto">
            <a:xfrm flipH="1">
              <a:off x="905" y="2972"/>
              <a:ext cx="429" cy="228"/>
            </a:xfrm>
            <a:custGeom>
              <a:avLst/>
              <a:gdLst>
                <a:gd name="T0" fmla="*/ 0 w 1287"/>
                <a:gd name="T1" fmla="*/ 1 h 456"/>
                <a:gd name="T2" fmla="*/ 0 w 1287"/>
                <a:gd name="T3" fmla="*/ 1 h 456"/>
                <a:gd name="T4" fmla="*/ 0 w 1287"/>
                <a:gd name="T5" fmla="*/ 1 h 456"/>
                <a:gd name="T6" fmla="*/ 0 w 1287"/>
                <a:gd name="T7" fmla="*/ 1 h 456"/>
                <a:gd name="T8" fmla="*/ 0 w 1287"/>
                <a:gd name="T9" fmla="*/ 1 h 456"/>
                <a:gd name="T10" fmla="*/ 0 w 1287"/>
                <a:gd name="T11" fmla="*/ 1 h 456"/>
                <a:gd name="T12" fmla="*/ 0 w 1287"/>
                <a:gd name="T13" fmla="*/ 1 h 456"/>
                <a:gd name="T14" fmla="*/ 0 w 1287"/>
                <a:gd name="T15" fmla="*/ 1 h 456"/>
                <a:gd name="T16" fmla="*/ 0 w 1287"/>
                <a:gd name="T17" fmla="*/ 1 h 456"/>
                <a:gd name="T18" fmla="*/ 0 w 1287"/>
                <a:gd name="T19" fmla="*/ 1 h 456"/>
                <a:gd name="T20" fmla="*/ 0 w 1287"/>
                <a:gd name="T21" fmla="*/ 1 h 456"/>
                <a:gd name="T22" fmla="*/ 0 w 1287"/>
                <a:gd name="T23" fmla="*/ 1 h 456"/>
                <a:gd name="T24" fmla="*/ 0 w 1287"/>
                <a:gd name="T25" fmla="*/ 1 h 456"/>
                <a:gd name="T26" fmla="*/ 0 w 1287"/>
                <a:gd name="T27" fmla="*/ 1 h 456"/>
                <a:gd name="T28" fmla="*/ 0 w 1287"/>
                <a:gd name="T29" fmla="*/ 1 h 456"/>
                <a:gd name="T30" fmla="*/ 0 w 1287"/>
                <a:gd name="T31" fmla="*/ 1 h 456"/>
                <a:gd name="T32" fmla="*/ 0 w 1287"/>
                <a:gd name="T33" fmla="*/ 1 h 456"/>
                <a:gd name="T34" fmla="*/ 0 w 1287"/>
                <a:gd name="T35" fmla="*/ 1 h 456"/>
                <a:gd name="T36" fmla="*/ 0 w 1287"/>
                <a:gd name="T37" fmla="*/ 1 h 456"/>
                <a:gd name="T38" fmla="*/ 0 w 1287"/>
                <a:gd name="T39" fmla="*/ 1 h 456"/>
                <a:gd name="T40" fmla="*/ 0 w 1287"/>
                <a:gd name="T41" fmla="*/ 1 h 456"/>
                <a:gd name="T42" fmla="*/ 0 w 1287"/>
                <a:gd name="T43" fmla="*/ 1 h 456"/>
                <a:gd name="T44" fmla="*/ 0 w 1287"/>
                <a:gd name="T45" fmla="*/ 0 h 456"/>
                <a:gd name="T46" fmla="*/ 0 w 1287"/>
                <a:gd name="T47" fmla="*/ 1 h 456"/>
                <a:gd name="T48" fmla="*/ 0 w 1287"/>
                <a:gd name="T49" fmla="*/ 1 h 456"/>
                <a:gd name="T50" fmla="*/ 0 w 1287"/>
                <a:gd name="T51" fmla="*/ 1 h 456"/>
                <a:gd name="T52" fmla="*/ 0 w 1287"/>
                <a:gd name="T53" fmla="*/ 1 h 456"/>
                <a:gd name="T54" fmla="*/ 0 w 1287"/>
                <a:gd name="T55" fmla="*/ 1 h 456"/>
                <a:gd name="T56" fmla="*/ 0 w 1287"/>
                <a:gd name="T57" fmla="*/ 1 h 4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287"/>
                <a:gd name="T88" fmla="*/ 0 h 456"/>
                <a:gd name="T89" fmla="*/ 1287 w 1287"/>
                <a:gd name="T90" fmla="*/ 456 h 4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287" h="456">
                  <a:moveTo>
                    <a:pt x="1287" y="181"/>
                  </a:moveTo>
                  <a:lnTo>
                    <a:pt x="1253" y="232"/>
                  </a:lnTo>
                  <a:lnTo>
                    <a:pt x="1237" y="288"/>
                  </a:lnTo>
                  <a:lnTo>
                    <a:pt x="1230" y="339"/>
                  </a:lnTo>
                  <a:lnTo>
                    <a:pt x="1210" y="384"/>
                  </a:lnTo>
                  <a:lnTo>
                    <a:pt x="1170" y="421"/>
                  </a:lnTo>
                  <a:lnTo>
                    <a:pt x="1139" y="435"/>
                  </a:lnTo>
                  <a:lnTo>
                    <a:pt x="1094" y="446"/>
                  </a:lnTo>
                  <a:lnTo>
                    <a:pt x="1037" y="454"/>
                  </a:lnTo>
                  <a:lnTo>
                    <a:pt x="963" y="456"/>
                  </a:lnTo>
                  <a:lnTo>
                    <a:pt x="767" y="451"/>
                  </a:lnTo>
                  <a:lnTo>
                    <a:pt x="594" y="432"/>
                  </a:lnTo>
                  <a:lnTo>
                    <a:pt x="447" y="409"/>
                  </a:lnTo>
                  <a:lnTo>
                    <a:pt x="326" y="381"/>
                  </a:lnTo>
                  <a:lnTo>
                    <a:pt x="225" y="347"/>
                  </a:lnTo>
                  <a:lnTo>
                    <a:pt x="149" y="311"/>
                  </a:lnTo>
                  <a:lnTo>
                    <a:pt x="89" y="272"/>
                  </a:lnTo>
                  <a:lnTo>
                    <a:pt x="47" y="230"/>
                  </a:lnTo>
                  <a:lnTo>
                    <a:pt x="17" y="191"/>
                  </a:lnTo>
                  <a:lnTo>
                    <a:pt x="0" y="113"/>
                  </a:lnTo>
                  <a:lnTo>
                    <a:pt x="15" y="50"/>
                  </a:lnTo>
                  <a:lnTo>
                    <a:pt x="49" y="8"/>
                  </a:lnTo>
                  <a:lnTo>
                    <a:pt x="85" y="0"/>
                  </a:lnTo>
                  <a:lnTo>
                    <a:pt x="309" y="58"/>
                  </a:lnTo>
                  <a:lnTo>
                    <a:pt x="527" y="98"/>
                  </a:lnTo>
                  <a:lnTo>
                    <a:pt x="919" y="146"/>
                  </a:lnTo>
                  <a:lnTo>
                    <a:pt x="1193" y="166"/>
                  </a:lnTo>
                  <a:lnTo>
                    <a:pt x="1267" y="173"/>
                  </a:lnTo>
                  <a:lnTo>
                    <a:pt x="1287" y="181"/>
                  </a:lnTo>
                  <a:close/>
                </a:path>
              </a:pathLst>
            </a:custGeom>
            <a:solidFill>
              <a:srgbClr val="E8B28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79" name="Freeform 1194">
              <a:extLst>
                <a:ext uri="{FF2B5EF4-FFF2-40B4-BE49-F238E27FC236}">
                  <a16:creationId xmlns:a16="http://schemas.microsoft.com/office/drawing/2014/main" id="{EDCF0514-5336-7117-34DC-9298A0F84B6B}"/>
                </a:ext>
              </a:extLst>
            </p:cNvPr>
            <p:cNvSpPr>
              <a:spLocks/>
            </p:cNvSpPr>
            <p:nvPr/>
          </p:nvSpPr>
          <p:spPr bwMode="auto">
            <a:xfrm flipH="1">
              <a:off x="907" y="2973"/>
              <a:ext cx="424" cy="206"/>
            </a:xfrm>
            <a:custGeom>
              <a:avLst/>
              <a:gdLst>
                <a:gd name="T0" fmla="*/ 0 w 1274"/>
                <a:gd name="T1" fmla="*/ 0 h 413"/>
                <a:gd name="T2" fmla="*/ 0 w 1274"/>
                <a:gd name="T3" fmla="*/ 0 h 413"/>
                <a:gd name="T4" fmla="*/ 0 w 1274"/>
                <a:gd name="T5" fmla="*/ 0 h 413"/>
                <a:gd name="T6" fmla="*/ 0 w 1274"/>
                <a:gd name="T7" fmla="*/ 0 h 413"/>
                <a:gd name="T8" fmla="*/ 0 w 1274"/>
                <a:gd name="T9" fmla="*/ 0 h 413"/>
                <a:gd name="T10" fmla="*/ 0 w 1274"/>
                <a:gd name="T11" fmla="*/ 0 h 413"/>
                <a:gd name="T12" fmla="*/ 0 w 1274"/>
                <a:gd name="T13" fmla="*/ 0 h 413"/>
                <a:gd name="T14" fmla="*/ 0 w 1274"/>
                <a:gd name="T15" fmla="*/ 0 h 413"/>
                <a:gd name="T16" fmla="*/ 0 w 1274"/>
                <a:gd name="T17" fmla="*/ 0 h 413"/>
                <a:gd name="T18" fmla="*/ 0 w 1274"/>
                <a:gd name="T19" fmla="*/ 0 h 413"/>
                <a:gd name="T20" fmla="*/ 0 w 1274"/>
                <a:gd name="T21" fmla="*/ 0 h 413"/>
                <a:gd name="T22" fmla="*/ 0 w 1274"/>
                <a:gd name="T23" fmla="*/ 0 h 413"/>
                <a:gd name="T24" fmla="*/ 0 w 1274"/>
                <a:gd name="T25" fmla="*/ 0 h 413"/>
                <a:gd name="T26" fmla="*/ 0 w 1274"/>
                <a:gd name="T27" fmla="*/ 0 h 413"/>
                <a:gd name="T28" fmla="*/ 0 w 1274"/>
                <a:gd name="T29" fmla="*/ 0 h 413"/>
                <a:gd name="T30" fmla="*/ 0 w 1274"/>
                <a:gd name="T31" fmla="*/ 0 h 413"/>
                <a:gd name="T32" fmla="*/ 0 w 1274"/>
                <a:gd name="T33" fmla="*/ 0 h 413"/>
                <a:gd name="T34" fmla="*/ 0 w 1274"/>
                <a:gd name="T35" fmla="*/ 0 h 413"/>
                <a:gd name="T36" fmla="*/ 0 w 1274"/>
                <a:gd name="T37" fmla="*/ 0 h 413"/>
                <a:gd name="T38" fmla="*/ 0 w 1274"/>
                <a:gd name="T39" fmla="*/ 0 h 413"/>
                <a:gd name="T40" fmla="*/ 0 w 1274"/>
                <a:gd name="T41" fmla="*/ 0 h 413"/>
                <a:gd name="T42" fmla="*/ 0 w 1274"/>
                <a:gd name="T43" fmla="*/ 0 h 413"/>
                <a:gd name="T44" fmla="*/ 0 w 1274"/>
                <a:gd name="T45" fmla="*/ 0 h 413"/>
                <a:gd name="T46" fmla="*/ 0 w 1274"/>
                <a:gd name="T47" fmla="*/ 0 h 413"/>
                <a:gd name="T48" fmla="*/ 0 w 1274"/>
                <a:gd name="T49" fmla="*/ 0 h 41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74"/>
                <a:gd name="T76" fmla="*/ 0 h 413"/>
                <a:gd name="T77" fmla="*/ 1274 w 1274"/>
                <a:gd name="T78" fmla="*/ 413 h 41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74" h="413">
                  <a:moveTo>
                    <a:pt x="1274" y="181"/>
                  </a:moveTo>
                  <a:lnTo>
                    <a:pt x="1243" y="233"/>
                  </a:lnTo>
                  <a:lnTo>
                    <a:pt x="1227" y="279"/>
                  </a:lnTo>
                  <a:lnTo>
                    <a:pt x="1217" y="323"/>
                  </a:lnTo>
                  <a:lnTo>
                    <a:pt x="1199" y="362"/>
                  </a:lnTo>
                  <a:lnTo>
                    <a:pt x="1159" y="388"/>
                  </a:lnTo>
                  <a:lnTo>
                    <a:pt x="1082" y="407"/>
                  </a:lnTo>
                  <a:lnTo>
                    <a:pt x="959" y="413"/>
                  </a:lnTo>
                  <a:lnTo>
                    <a:pt x="773" y="409"/>
                  </a:lnTo>
                  <a:lnTo>
                    <a:pt x="456" y="374"/>
                  </a:lnTo>
                  <a:lnTo>
                    <a:pt x="235" y="317"/>
                  </a:lnTo>
                  <a:lnTo>
                    <a:pt x="159" y="281"/>
                  </a:lnTo>
                  <a:lnTo>
                    <a:pt x="96" y="247"/>
                  </a:lnTo>
                  <a:lnTo>
                    <a:pt x="22" y="172"/>
                  </a:lnTo>
                  <a:lnTo>
                    <a:pt x="0" y="101"/>
                  </a:lnTo>
                  <a:lnTo>
                    <a:pt x="13" y="43"/>
                  </a:lnTo>
                  <a:lnTo>
                    <a:pt x="45" y="6"/>
                  </a:lnTo>
                  <a:lnTo>
                    <a:pt x="82" y="0"/>
                  </a:lnTo>
                  <a:lnTo>
                    <a:pt x="325" y="60"/>
                  </a:lnTo>
                  <a:lnTo>
                    <a:pt x="550" y="101"/>
                  </a:lnTo>
                  <a:lnTo>
                    <a:pt x="936" y="146"/>
                  </a:lnTo>
                  <a:lnTo>
                    <a:pt x="1193" y="163"/>
                  </a:lnTo>
                  <a:lnTo>
                    <a:pt x="1260" y="169"/>
                  </a:lnTo>
                  <a:lnTo>
                    <a:pt x="1274" y="175"/>
                  </a:lnTo>
                  <a:lnTo>
                    <a:pt x="1274" y="181"/>
                  </a:lnTo>
                  <a:close/>
                </a:path>
              </a:pathLst>
            </a:custGeom>
            <a:solidFill>
              <a:srgbClr val="E0A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80" name="Freeform 1195">
              <a:extLst>
                <a:ext uri="{FF2B5EF4-FFF2-40B4-BE49-F238E27FC236}">
                  <a16:creationId xmlns:a16="http://schemas.microsoft.com/office/drawing/2014/main" id="{7CD2D4A8-3E26-6E66-3A33-10FE909FC69E}"/>
                </a:ext>
              </a:extLst>
            </p:cNvPr>
            <p:cNvSpPr>
              <a:spLocks/>
            </p:cNvSpPr>
            <p:nvPr/>
          </p:nvSpPr>
          <p:spPr bwMode="auto">
            <a:xfrm flipH="1">
              <a:off x="908" y="2973"/>
              <a:ext cx="421" cy="185"/>
            </a:xfrm>
            <a:custGeom>
              <a:avLst/>
              <a:gdLst>
                <a:gd name="T0" fmla="*/ 0 w 1262"/>
                <a:gd name="T1" fmla="*/ 0 h 371"/>
                <a:gd name="T2" fmla="*/ 0 w 1262"/>
                <a:gd name="T3" fmla="*/ 0 h 371"/>
                <a:gd name="T4" fmla="*/ 0 w 1262"/>
                <a:gd name="T5" fmla="*/ 0 h 371"/>
                <a:gd name="T6" fmla="*/ 0 w 1262"/>
                <a:gd name="T7" fmla="*/ 0 h 371"/>
                <a:gd name="T8" fmla="*/ 0 w 1262"/>
                <a:gd name="T9" fmla="*/ 0 h 371"/>
                <a:gd name="T10" fmla="*/ 0 w 1262"/>
                <a:gd name="T11" fmla="*/ 0 h 371"/>
                <a:gd name="T12" fmla="*/ 0 w 1262"/>
                <a:gd name="T13" fmla="*/ 0 h 371"/>
                <a:gd name="T14" fmla="*/ 0 w 1262"/>
                <a:gd name="T15" fmla="*/ 0 h 371"/>
                <a:gd name="T16" fmla="*/ 0 w 1262"/>
                <a:gd name="T17" fmla="*/ 0 h 371"/>
                <a:gd name="T18" fmla="*/ 0 w 1262"/>
                <a:gd name="T19" fmla="*/ 0 h 371"/>
                <a:gd name="T20" fmla="*/ 0 w 1262"/>
                <a:gd name="T21" fmla="*/ 0 h 371"/>
                <a:gd name="T22" fmla="*/ 0 w 1262"/>
                <a:gd name="T23" fmla="*/ 0 h 371"/>
                <a:gd name="T24" fmla="*/ 0 w 1262"/>
                <a:gd name="T25" fmla="*/ 0 h 371"/>
                <a:gd name="T26" fmla="*/ 0 w 1262"/>
                <a:gd name="T27" fmla="*/ 0 h 371"/>
                <a:gd name="T28" fmla="*/ 0 w 1262"/>
                <a:gd name="T29" fmla="*/ 0 h 371"/>
                <a:gd name="T30" fmla="*/ 0 w 1262"/>
                <a:gd name="T31" fmla="*/ 0 h 371"/>
                <a:gd name="T32" fmla="*/ 0 w 1262"/>
                <a:gd name="T33" fmla="*/ 0 h 371"/>
                <a:gd name="T34" fmla="*/ 0 w 1262"/>
                <a:gd name="T35" fmla="*/ 0 h 371"/>
                <a:gd name="T36" fmla="*/ 0 w 1262"/>
                <a:gd name="T37" fmla="*/ 0 h 371"/>
                <a:gd name="T38" fmla="*/ 0 w 1262"/>
                <a:gd name="T39" fmla="*/ 0 h 371"/>
                <a:gd name="T40" fmla="*/ 0 w 1262"/>
                <a:gd name="T41" fmla="*/ 0 h 371"/>
                <a:gd name="T42" fmla="*/ 0 w 1262"/>
                <a:gd name="T43" fmla="*/ 0 h 371"/>
                <a:gd name="T44" fmla="*/ 0 w 1262"/>
                <a:gd name="T45" fmla="*/ 0 h 371"/>
                <a:gd name="T46" fmla="*/ 0 w 1262"/>
                <a:gd name="T47" fmla="*/ 0 h 371"/>
                <a:gd name="T48" fmla="*/ 0 w 1262"/>
                <a:gd name="T49" fmla="*/ 0 h 371"/>
                <a:gd name="T50" fmla="*/ 0 w 1262"/>
                <a:gd name="T51" fmla="*/ 0 h 37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262"/>
                <a:gd name="T79" fmla="*/ 0 h 371"/>
                <a:gd name="T80" fmla="*/ 1262 w 1262"/>
                <a:gd name="T81" fmla="*/ 371 h 37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262" h="371">
                  <a:moveTo>
                    <a:pt x="1259" y="183"/>
                  </a:moveTo>
                  <a:lnTo>
                    <a:pt x="1229" y="234"/>
                  </a:lnTo>
                  <a:lnTo>
                    <a:pt x="1215" y="278"/>
                  </a:lnTo>
                  <a:lnTo>
                    <a:pt x="1202" y="312"/>
                  </a:lnTo>
                  <a:lnTo>
                    <a:pt x="1182" y="341"/>
                  </a:lnTo>
                  <a:lnTo>
                    <a:pt x="1144" y="360"/>
                  </a:lnTo>
                  <a:lnTo>
                    <a:pt x="1069" y="371"/>
                  </a:lnTo>
                  <a:lnTo>
                    <a:pt x="774" y="370"/>
                  </a:lnTo>
                  <a:lnTo>
                    <a:pt x="462" y="339"/>
                  </a:lnTo>
                  <a:lnTo>
                    <a:pt x="341" y="317"/>
                  </a:lnTo>
                  <a:lnTo>
                    <a:pt x="242" y="290"/>
                  </a:lnTo>
                  <a:lnTo>
                    <a:pt x="165" y="259"/>
                  </a:lnTo>
                  <a:lnTo>
                    <a:pt x="104" y="226"/>
                  </a:lnTo>
                  <a:lnTo>
                    <a:pt x="27" y="158"/>
                  </a:lnTo>
                  <a:lnTo>
                    <a:pt x="0" y="93"/>
                  </a:lnTo>
                  <a:lnTo>
                    <a:pt x="10" y="40"/>
                  </a:lnTo>
                  <a:lnTo>
                    <a:pt x="41" y="6"/>
                  </a:lnTo>
                  <a:lnTo>
                    <a:pt x="78" y="0"/>
                  </a:lnTo>
                  <a:lnTo>
                    <a:pt x="338" y="62"/>
                  </a:lnTo>
                  <a:lnTo>
                    <a:pt x="571" y="105"/>
                  </a:lnTo>
                  <a:lnTo>
                    <a:pt x="779" y="132"/>
                  </a:lnTo>
                  <a:lnTo>
                    <a:pt x="952" y="146"/>
                  </a:lnTo>
                  <a:lnTo>
                    <a:pt x="1192" y="160"/>
                  </a:lnTo>
                  <a:lnTo>
                    <a:pt x="1249" y="169"/>
                  </a:lnTo>
                  <a:lnTo>
                    <a:pt x="1262" y="175"/>
                  </a:lnTo>
                  <a:lnTo>
                    <a:pt x="1259" y="183"/>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081" name="Freeform 1196">
              <a:extLst>
                <a:ext uri="{FF2B5EF4-FFF2-40B4-BE49-F238E27FC236}">
                  <a16:creationId xmlns:a16="http://schemas.microsoft.com/office/drawing/2014/main" id="{49457B52-C405-F4AF-3A18-D7FBDA3F894D}"/>
                </a:ext>
              </a:extLst>
            </p:cNvPr>
            <p:cNvSpPr>
              <a:spLocks/>
            </p:cNvSpPr>
            <p:nvPr/>
          </p:nvSpPr>
          <p:spPr bwMode="auto">
            <a:xfrm flipH="1">
              <a:off x="1051" y="1836"/>
              <a:ext cx="48" cy="2094"/>
            </a:xfrm>
            <a:custGeom>
              <a:avLst/>
              <a:gdLst>
                <a:gd name="T0" fmla="*/ 0 w 146"/>
                <a:gd name="T1" fmla="*/ 1 h 4187"/>
                <a:gd name="T2" fmla="*/ 0 w 146"/>
                <a:gd name="T3" fmla="*/ 0 h 4187"/>
                <a:gd name="T4" fmla="*/ 0 w 146"/>
                <a:gd name="T5" fmla="*/ 0 h 4187"/>
                <a:gd name="T6" fmla="*/ 0 w 146"/>
                <a:gd name="T7" fmla="*/ 1 h 4187"/>
                <a:gd name="T8" fmla="*/ 0 w 146"/>
                <a:gd name="T9" fmla="*/ 1 h 4187"/>
                <a:gd name="T10" fmla="*/ 0 60000 65536"/>
                <a:gd name="T11" fmla="*/ 0 60000 65536"/>
                <a:gd name="T12" fmla="*/ 0 60000 65536"/>
                <a:gd name="T13" fmla="*/ 0 60000 65536"/>
                <a:gd name="T14" fmla="*/ 0 60000 65536"/>
                <a:gd name="T15" fmla="*/ 0 w 146"/>
                <a:gd name="T16" fmla="*/ 0 h 4187"/>
                <a:gd name="T17" fmla="*/ 146 w 146"/>
                <a:gd name="T18" fmla="*/ 4187 h 4187"/>
              </a:gdLst>
              <a:ahLst/>
              <a:cxnLst>
                <a:cxn ang="T10">
                  <a:pos x="T0" y="T1"/>
                </a:cxn>
                <a:cxn ang="T11">
                  <a:pos x="T2" y="T3"/>
                </a:cxn>
                <a:cxn ang="T12">
                  <a:pos x="T4" y="T5"/>
                </a:cxn>
                <a:cxn ang="T13">
                  <a:pos x="T6" y="T7"/>
                </a:cxn>
                <a:cxn ang="T14">
                  <a:pos x="T8" y="T9"/>
                </a:cxn>
              </a:cxnLst>
              <a:rect l="T15" t="T16" r="T17" b="T18"/>
              <a:pathLst>
                <a:path w="146" h="4187">
                  <a:moveTo>
                    <a:pt x="0" y="4176"/>
                  </a:moveTo>
                  <a:lnTo>
                    <a:pt x="126" y="0"/>
                  </a:lnTo>
                  <a:lnTo>
                    <a:pt x="146" y="0"/>
                  </a:lnTo>
                  <a:lnTo>
                    <a:pt x="81" y="4187"/>
                  </a:lnTo>
                  <a:lnTo>
                    <a:pt x="0" y="4176"/>
                  </a:lnTo>
                  <a:close/>
                </a:path>
              </a:pathLst>
            </a:custGeom>
            <a:solidFill>
              <a:srgbClr val="CCBF80"/>
            </a:solidFill>
            <a:ln w="9525">
              <a:solidFill>
                <a:srgbClr val="000000"/>
              </a:solidFill>
              <a:round/>
              <a:headEnd/>
              <a:tailEnd/>
            </a:ln>
          </p:spPr>
          <p:txBody>
            <a:bodyPr/>
            <a:lstStyle/>
            <a:p>
              <a:endParaRPr lang="zh-TW" altLang="en-US"/>
            </a:p>
          </p:txBody>
        </p:sp>
        <p:sp>
          <p:nvSpPr>
            <p:cNvPr id="42082" name="Line 1197">
              <a:extLst>
                <a:ext uri="{FF2B5EF4-FFF2-40B4-BE49-F238E27FC236}">
                  <a16:creationId xmlns:a16="http://schemas.microsoft.com/office/drawing/2014/main" id="{EA051448-4A85-0DD7-13D5-6A6A90A69609}"/>
                </a:ext>
              </a:extLst>
            </p:cNvPr>
            <p:cNvSpPr>
              <a:spLocks noChangeShapeType="1"/>
            </p:cNvSpPr>
            <p:nvPr/>
          </p:nvSpPr>
          <p:spPr bwMode="auto">
            <a:xfrm flipH="1" flipV="1">
              <a:off x="2018" y="3194"/>
              <a:ext cx="380" cy="4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83" name="Line 1198">
              <a:extLst>
                <a:ext uri="{FF2B5EF4-FFF2-40B4-BE49-F238E27FC236}">
                  <a16:creationId xmlns:a16="http://schemas.microsoft.com/office/drawing/2014/main" id="{0420842B-B5EA-D4CE-5485-62487ECA3C10}"/>
                </a:ext>
              </a:extLst>
            </p:cNvPr>
            <p:cNvSpPr>
              <a:spLocks noChangeShapeType="1"/>
            </p:cNvSpPr>
            <p:nvPr/>
          </p:nvSpPr>
          <p:spPr bwMode="auto">
            <a:xfrm>
              <a:off x="2022" y="3231"/>
              <a:ext cx="266" cy="46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84" name="Freeform 1199">
              <a:extLst>
                <a:ext uri="{FF2B5EF4-FFF2-40B4-BE49-F238E27FC236}">
                  <a16:creationId xmlns:a16="http://schemas.microsoft.com/office/drawing/2014/main" id="{245D919B-8003-DC2F-9766-715256CBAEFE}"/>
                </a:ext>
              </a:extLst>
            </p:cNvPr>
            <p:cNvSpPr>
              <a:spLocks/>
            </p:cNvSpPr>
            <p:nvPr/>
          </p:nvSpPr>
          <p:spPr bwMode="auto">
            <a:xfrm flipH="1">
              <a:off x="1720" y="2775"/>
              <a:ext cx="665" cy="546"/>
            </a:xfrm>
            <a:custGeom>
              <a:avLst/>
              <a:gdLst>
                <a:gd name="T0" fmla="*/ 0 w 1995"/>
                <a:gd name="T1" fmla="*/ 0 h 1090"/>
                <a:gd name="T2" fmla="*/ 0 w 1995"/>
                <a:gd name="T3" fmla="*/ 1 h 1090"/>
                <a:gd name="T4" fmla="*/ 0 w 1995"/>
                <a:gd name="T5" fmla="*/ 1 h 1090"/>
                <a:gd name="T6" fmla="*/ 0 w 1995"/>
                <a:gd name="T7" fmla="*/ 1 h 1090"/>
                <a:gd name="T8" fmla="*/ 0 w 1995"/>
                <a:gd name="T9" fmla="*/ 1 h 1090"/>
                <a:gd name="T10" fmla="*/ 0 w 1995"/>
                <a:gd name="T11" fmla="*/ 1 h 1090"/>
                <a:gd name="T12" fmla="*/ 0 60000 65536"/>
                <a:gd name="T13" fmla="*/ 0 60000 65536"/>
                <a:gd name="T14" fmla="*/ 0 60000 65536"/>
                <a:gd name="T15" fmla="*/ 0 60000 65536"/>
                <a:gd name="T16" fmla="*/ 0 60000 65536"/>
                <a:gd name="T17" fmla="*/ 0 60000 65536"/>
                <a:gd name="T18" fmla="*/ 0 w 1995"/>
                <a:gd name="T19" fmla="*/ 0 h 1090"/>
                <a:gd name="T20" fmla="*/ 1995 w 1995"/>
                <a:gd name="T21" fmla="*/ 1090 h 1090"/>
              </a:gdLst>
              <a:ahLst/>
              <a:cxnLst>
                <a:cxn ang="T12">
                  <a:pos x="T0" y="T1"/>
                </a:cxn>
                <a:cxn ang="T13">
                  <a:pos x="T2" y="T3"/>
                </a:cxn>
                <a:cxn ang="T14">
                  <a:pos x="T4" y="T5"/>
                </a:cxn>
                <a:cxn ang="T15">
                  <a:pos x="T6" y="T7"/>
                </a:cxn>
                <a:cxn ang="T16">
                  <a:pos x="T8" y="T9"/>
                </a:cxn>
                <a:cxn ang="T17">
                  <a:pos x="T10" y="T11"/>
                </a:cxn>
              </a:cxnLst>
              <a:rect l="T18" t="T19" r="T20" b="T21"/>
              <a:pathLst>
                <a:path w="1995" h="1090">
                  <a:moveTo>
                    <a:pt x="1995" y="0"/>
                  </a:moveTo>
                  <a:lnTo>
                    <a:pt x="1735" y="151"/>
                  </a:lnTo>
                  <a:lnTo>
                    <a:pt x="1131" y="495"/>
                  </a:lnTo>
                  <a:lnTo>
                    <a:pt x="463" y="865"/>
                  </a:lnTo>
                  <a:lnTo>
                    <a:pt x="187" y="1006"/>
                  </a:lnTo>
                  <a:lnTo>
                    <a:pt x="0" y="109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85" name="Line 1200">
              <a:extLst>
                <a:ext uri="{FF2B5EF4-FFF2-40B4-BE49-F238E27FC236}">
                  <a16:creationId xmlns:a16="http://schemas.microsoft.com/office/drawing/2014/main" id="{04D325A5-A5A7-447C-F9CD-BA6C2D5D21A8}"/>
                </a:ext>
              </a:extLst>
            </p:cNvPr>
            <p:cNvSpPr>
              <a:spLocks noChangeShapeType="1"/>
            </p:cNvSpPr>
            <p:nvPr/>
          </p:nvSpPr>
          <p:spPr bwMode="auto">
            <a:xfrm>
              <a:off x="1713" y="2787"/>
              <a:ext cx="851" cy="71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86" name="Line 1201">
              <a:extLst>
                <a:ext uri="{FF2B5EF4-FFF2-40B4-BE49-F238E27FC236}">
                  <a16:creationId xmlns:a16="http://schemas.microsoft.com/office/drawing/2014/main" id="{001C0B66-B062-30C3-6B7A-13AEB6A37C78}"/>
                </a:ext>
              </a:extLst>
            </p:cNvPr>
            <p:cNvSpPr>
              <a:spLocks noChangeShapeType="1"/>
            </p:cNvSpPr>
            <p:nvPr/>
          </p:nvSpPr>
          <p:spPr bwMode="auto">
            <a:xfrm flipH="1" flipV="1">
              <a:off x="1713" y="2753"/>
              <a:ext cx="997" cy="7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87" name="Freeform 1202">
              <a:extLst>
                <a:ext uri="{FF2B5EF4-FFF2-40B4-BE49-F238E27FC236}">
                  <a16:creationId xmlns:a16="http://schemas.microsoft.com/office/drawing/2014/main" id="{7114F5CC-2C66-4156-6E41-B04120197B9A}"/>
                </a:ext>
              </a:extLst>
            </p:cNvPr>
            <p:cNvSpPr>
              <a:spLocks/>
            </p:cNvSpPr>
            <p:nvPr/>
          </p:nvSpPr>
          <p:spPr bwMode="auto">
            <a:xfrm flipH="1">
              <a:off x="1506" y="2893"/>
              <a:ext cx="38" cy="433"/>
            </a:xfrm>
            <a:custGeom>
              <a:avLst/>
              <a:gdLst>
                <a:gd name="T0" fmla="*/ 0 w 112"/>
                <a:gd name="T1" fmla="*/ 0 h 867"/>
                <a:gd name="T2" fmla="*/ 0 w 112"/>
                <a:gd name="T3" fmla="*/ 0 h 867"/>
                <a:gd name="T4" fmla="*/ 0 w 112"/>
                <a:gd name="T5" fmla="*/ 0 h 867"/>
                <a:gd name="T6" fmla="*/ 0 w 112"/>
                <a:gd name="T7" fmla="*/ 0 h 867"/>
                <a:gd name="T8" fmla="*/ 0 w 112"/>
                <a:gd name="T9" fmla="*/ 0 h 867"/>
                <a:gd name="T10" fmla="*/ 0 60000 65536"/>
                <a:gd name="T11" fmla="*/ 0 60000 65536"/>
                <a:gd name="T12" fmla="*/ 0 60000 65536"/>
                <a:gd name="T13" fmla="*/ 0 60000 65536"/>
                <a:gd name="T14" fmla="*/ 0 60000 65536"/>
                <a:gd name="T15" fmla="*/ 0 w 112"/>
                <a:gd name="T16" fmla="*/ 0 h 867"/>
                <a:gd name="T17" fmla="*/ 112 w 112"/>
                <a:gd name="T18" fmla="*/ 867 h 867"/>
              </a:gdLst>
              <a:ahLst/>
              <a:cxnLst>
                <a:cxn ang="T10">
                  <a:pos x="T0" y="T1"/>
                </a:cxn>
                <a:cxn ang="T11">
                  <a:pos x="T2" y="T3"/>
                </a:cxn>
                <a:cxn ang="T12">
                  <a:pos x="T4" y="T5"/>
                </a:cxn>
                <a:cxn ang="T13">
                  <a:pos x="T6" y="T7"/>
                </a:cxn>
                <a:cxn ang="T14">
                  <a:pos x="T8" y="T9"/>
                </a:cxn>
              </a:cxnLst>
              <a:rect l="T15" t="T16" r="T17" b="T18"/>
              <a:pathLst>
                <a:path w="112" h="867">
                  <a:moveTo>
                    <a:pt x="112" y="0"/>
                  </a:moveTo>
                  <a:lnTo>
                    <a:pt x="85" y="331"/>
                  </a:lnTo>
                  <a:lnTo>
                    <a:pt x="50" y="616"/>
                  </a:lnTo>
                  <a:lnTo>
                    <a:pt x="29" y="750"/>
                  </a:lnTo>
                  <a:lnTo>
                    <a:pt x="0" y="86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88" name="Freeform 1203">
              <a:extLst>
                <a:ext uri="{FF2B5EF4-FFF2-40B4-BE49-F238E27FC236}">
                  <a16:creationId xmlns:a16="http://schemas.microsoft.com/office/drawing/2014/main" id="{71E4C642-A970-8E2A-6908-5048A1EF159F}"/>
                </a:ext>
              </a:extLst>
            </p:cNvPr>
            <p:cNvSpPr>
              <a:spLocks/>
            </p:cNvSpPr>
            <p:nvPr/>
          </p:nvSpPr>
          <p:spPr bwMode="auto">
            <a:xfrm flipH="1">
              <a:off x="1461" y="2900"/>
              <a:ext cx="67" cy="500"/>
            </a:xfrm>
            <a:custGeom>
              <a:avLst/>
              <a:gdLst>
                <a:gd name="T0" fmla="*/ 0 w 203"/>
                <a:gd name="T1" fmla="*/ 1 h 1000"/>
                <a:gd name="T2" fmla="*/ 0 w 203"/>
                <a:gd name="T3" fmla="*/ 1 h 1000"/>
                <a:gd name="T4" fmla="*/ 0 w 203"/>
                <a:gd name="T5" fmla="*/ 1 h 1000"/>
                <a:gd name="T6" fmla="*/ 0 w 203"/>
                <a:gd name="T7" fmla="*/ 1 h 1000"/>
                <a:gd name="T8" fmla="*/ 0 w 203"/>
                <a:gd name="T9" fmla="*/ 1 h 1000"/>
                <a:gd name="T10" fmla="*/ 0 w 203"/>
                <a:gd name="T11" fmla="*/ 0 h 1000"/>
                <a:gd name="T12" fmla="*/ 0 w 203"/>
                <a:gd name="T13" fmla="*/ 1 h 1000"/>
                <a:gd name="T14" fmla="*/ 0 w 203"/>
                <a:gd name="T15" fmla="*/ 1 h 1000"/>
                <a:gd name="T16" fmla="*/ 0 w 203"/>
                <a:gd name="T17" fmla="*/ 1 h 1000"/>
                <a:gd name="T18" fmla="*/ 0 w 203"/>
                <a:gd name="T19" fmla="*/ 1 h 1000"/>
                <a:gd name="T20" fmla="*/ 0 w 203"/>
                <a:gd name="T21" fmla="*/ 1 h 1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3"/>
                <a:gd name="T34" fmla="*/ 0 h 1000"/>
                <a:gd name="T35" fmla="*/ 203 w 203"/>
                <a:gd name="T36" fmla="*/ 1000 h 10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3" h="1000">
                  <a:moveTo>
                    <a:pt x="66" y="1000"/>
                  </a:moveTo>
                  <a:lnTo>
                    <a:pt x="139" y="608"/>
                  </a:lnTo>
                  <a:lnTo>
                    <a:pt x="186" y="277"/>
                  </a:lnTo>
                  <a:lnTo>
                    <a:pt x="200" y="124"/>
                  </a:lnTo>
                  <a:lnTo>
                    <a:pt x="203" y="1"/>
                  </a:lnTo>
                  <a:lnTo>
                    <a:pt x="190" y="0"/>
                  </a:lnTo>
                  <a:lnTo>
                    <a:pt x="183" y="84"/>
                  </a:lnTo>
                  <a:lnTo>
                    <a:pt x="150" y="297"/>
                  </a:lnTo>
                  <a:lnTo>
                    <a:pt x="92" y="570"/>
                  </a:lnTo>
                  <a:lnTo>
                    <a:pt x="49" y="709"/>
                  </a:lnTo>
                  <a:lnTo>
                    <a:pt x="0" y="84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89" name="Freeform 1204">
              <a:extLst>
                <a:ext uri="{FF2B5EF4-FFF2-40B4-BE49-F238E27FC236}">
                  <a16:creationId xmlns:a16="http://schemas.microsoft.com/office/drawing/2014/main" id="{4CE3CF31-DCC9-FC42-92D2-F3C3781681BB}"/>
                </a:ext>
              </a:extLst>
            </p:cNvPr>
            <p:cNvSpPr>
              <a:spLocks/>
            </p:cNvSpPr>
            <p:nvPr/>
          </p:nvSpPr>
          <p:spPr bwMode="auto">
            <a:xfrm flipH="1">
              <a:off x="1735" y="3397"/>
              <a:ext cx="141" cy="528"/>
            </a:xfrm>
            <a:custGeom>
              <a:avLst/>
              <a:gdLst>
                <a:gd name="T0" fmla="*/ 0 w 422"/>
                <a:gd name="T1" fmla="*/ 1 h 1056"/>
                <a:gd name="T2" fmla="*/ 0 w 422"/>
                <a:gd name="T3" fmla="*/ 0 h 1056"/>
                <a:gd name="T4" fmla="*/ 0 w 422"/>
                <a:gd name="T5" fmla="*/ 1 h 1056"/>
                <a:gd name="T6" fmla="*/ 0 w 422"/>
                <a:gd name="T7" fmla="*/ 1 h 1056"/>
                <a:gd name="T8" fmla="*/ 0 60000 65536"/>
                <a:gd name="T9" fmla="*/ 0 60000 65536"/>
                <a:gd name="T10" fmla="*/ 0 60000 65536"/>
                <a:gd name="T11" fmla="*/ 0 60000 65536"/>
                <a:gd name="T12" fmla="*/ 0 w 422"/>
                <a:gd name="T13" fmla="*/ 0 h 1056"/>
                <a:gd name="T14" fmla="*/ 422 w 422"/>
                <a:gd name="T15" fmla="*/ 1056 h 1056"/>
              </a:gdLst>
              <a:ahLst/>
              <a:cxnLst>
                <a:cxn ang="T8">
                  <a:pos x="T0" y="T1"/>
                </a:cxn>
                <a:cxn ang="T9">
                  <a:pos x="T2" y="T3"/>
                </a:cxn>
                <a:cxn ang="T10">
                  <a:pos x="T4" y="T5"/>
                </a:cxn>
                <a:cxn ang="T11">
                  <a:pos x="T6" y="T7"/>
                </a:cxn>
              </a:cxnLst>
              <a:rect l="T12" t="T13" r="T14" b="T15"/>
              <a:pathLst>
                <a:path w="422" h="1056">
                  <a:moveTo>
                    <a:pt x="292" y="1050"/>
                  </a:moveTo>
                  <a:lnTo>
                    <a:pt x="422" y="0"/>
                  </a:lnTo>
                  <a:lnTo>
                    <a:pt x="314" y="56"/>
                  </a:lnTo>
                  <a:lnTo>
                    <a:pt x="0" y="105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90" name="Line 1205">
              <a:extLst>
                <a:ext uri="{FF2B5EF4-FFF2-40B4-BE49-F238E27FC236}">
                  <a16:creationId xmlns:a16="http://schemas.microsoft.com/office/drawing/2014/main" id="{07E322C8-118E-9B9E-448E-C0B0D9592C1B}"/>
                </a:ext>
              </a:extLst>
            </p:cNvPr>
            <p:cNvSpPr>
              <a:spLocks noChangeShapeType="1"/>
            </p:cNvSpPr>
            <p:nvPr/>
          </p:nvSpPr>
          <p:spPr bwMode="auto">
            <a:xfrm flipH="1" flipV="1">
              <a:off x="1746" y="3421"/>
              <a:ext cx="63" cy="50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91" name="Line 1206">
              <a:extLst>
                <a:ext uri="{FF2B5EF4-FFF2-40B4-BE49-F238E27FC236}">
                  <a16:creationId xmlns:a16="http://schemas.microsoft.com/office/drawing/2014/main" id="{AF9DE547-49A0-0750-5C7F-672842C5FEF7}"/>
                </a:ext>
              </a:extLst>
            </p:cNvPr>
            <p:cNvSpPr>
              <a:spLocks noChangeShapeType="1"/>
            </p:cNvSpPr>
            <p:nvPr/>
          </p:nvSpPr>
          <p:spPr bwMode="auto">
            <a:xfrm>
              <a:off x="1759" y="3430"/>
              <a:ext cx="86" cy="49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092" name="Freeform 1207">
              <a:extLst>
                <a:ext uri="{FF2B5EF4-FFF2-40B4-BE49-F238E27FC236}">
                  <a16:creationId xmlns:a16="http://schemas.microsoft.com/office/drawing/2014/main" id="{09C10C1F-5189-F262-43B5-D50A74A7C5FB}"/>
                </a:ext>
              </a:extLst>
            </p:cNvPr>
            <p:cNvSpPr>
              <a:spLocks/>
            </p:cNvSpPr>
            <p:nvPr/>
          </p:nvSpPr>
          <p:spPr bwMode="auto">
            <a:xfrm flipH="1">
              <a:off x="1776" y="3887"/>
              <a:ext cx="92" cy="7"/>
            </a:xfrm>
            <a:custGeom>
              <a:avLst/>
              <a:gdLst>
                <a:gd name="T0" fmla="*/ 0 w 276"/>
                <a:gd name="T1" fmla="*/ 0 h 15"/>
                <a:gd name="T2" fmla="*/ 0 w 276"/>
                <a:gd name="T3" fmla="*/ 0 h 15"/>
                <a:gd name="T4" fmla="*/ 0 w 276"/>
                <a:gd name="T5" fmla="*/ 0 h 15"/>
                <a:gd name="T6" fmla="*/ 0 w 276"/>
                <a:gd name="T7" fmla="*/ 0 h 15"/>
                <a:gd name="T8" fmla="*/ 0 w 276"/>
                <a:gd name="T9" fmla="*/ 0 h 15"/>
                <a:gd name="T10" fmla="*/ 0 w 276"/>
                <a:gd name="T11" fmla="*/ 0 h 15"/>
                <a:gd name="T12" fmla="*/ 0 w 276"/>
                <a:gd name="T13" fmla="*/ 0 h 15"/>
                <a:gd name="T14" fmla="*/ 0 w 276"/>
                <a:gd name="T15" fmla="*/ 0 h 15"/>
                <a:gd name="T16" fmla="*/ 0 w 276"/>
                <a:gd name="T17" fmla="*/ 0 h 15"/>
                <a:gd name="T18" fmla="*/ 0 w 276"/>
                <a:gd name="T19" fmla="*/ 0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6"/>
                <a:gd name="T31" fmla="*/ 0 h 15"/>
                <a:gd name="T32" fmla="*/ 276 w 276"/>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6" h="15">
                  <a:moveTo>
                    <a:pt x="276" y="6"/>
                  </a:moveTo>
                  <a:lnTo>
                    <a:pt x="248" y="13"/>
                  </a:lnTo>
                  <a:lnTo>
                    <a:pt x="221" y="13"/>
                  </a:lnTo>
                  <a:lnTo>
                    <a:pt x="191" y="0"/>
                  </a:lnTo>
                  <a:lnTo>
                    <a:pt x="157" y="13"/>
                  </a:lnTo>
                  <a:lnTo>
                    <a:pt x="121" y="15"/>
                  </a:lnTo>
                  <a:lnTo>
                    <a:pt x="90" y="0"/>
                  </a:lnTo>
                  <a:lnTo>
                    <a:pt x="57" y="6"/>
                  </a:lnTo>
                  <a:lnTo>
                    <a:pt x="27"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93" name="Freeform 1208">
              <a:extLst>
                <a:ext uri="{FF2B5EF4-FFF2-40B4-BE49-F238E27FC236}">
                  <a16:creationId xmlns:a16="http://schemas.microsoft.com/office/drawing/2014/main" id="{6232EDEA-B817-C4AB-E070-CE3021BF7027}"/>
                </a:ext>
              </a:extLst>
            </p:cNvPr>
            <p:cNvSpPr>
              <a:spLocks/>
            </p:cNvSpPr>
            <p:nvPr/>
          </p:nvSpPr>
          <p:spPr bwMode="auto">
            <a:xfrm flipH="1">
              <a:off x="1774" y="3867"/>
              <a:ext cx="89" cy="7"/>
            </a:xfrm>
            <a:custGeom>
              <a:avLst/>
              <a:gdLst>
                <a:gd name="T0" fmla="*/ 0 w 267"/>
                <a:gd name="T1" fmla="*/ 0 h 13"/>
                <a:gd name="T2" fmla="*/ 0 w 267"/>
                <a:gd name="T3" fmla="*/ 1 h 13"/>
                <a:gd name="T4" fmla="*/ 0 w 267"/>
                <a:gd name="T5" fmla="*/ 1 h 13"/>
                <a:gd name="T6" fmla="*/ 0 w 267"/>
                <a:gd name="T7" fmla="*/ 0 h 13"/>
                <a:gd name="T8" fmla="*/ 0 w 267"/>
                <a:gd name="T9" fmla="*/ 1 h 13"/>
                <a:gd name="T10" fmla="*/ 0 w 267"/>
                <a:gd name="T11" fmla="*/ 1 h 13"/>
                <a:gd name="T12" fmla="*/ 0 w 267"/>
                <a:gd name="T13" fmla="*/ 0 h 13"/>
                <a:gd name="T14" fmla="*/ 0 w 267"/>
                <a:gd name="T15" fmla="*/ 1 h 13"/>
                <a:gd name="T16" fmla="*/ 0 w 267"/>
                <a:gd name="T17" fmla="*/ 1 h 13"/>
                <a:gd name="T18" fmla="*/ 0 w 267"/>
                <a:gd name="T19" fmla="*/ 1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7"/>
                <a:gd name="T31" fmla="*/ 0 h 13"/>
                <a:gd name="T32" fmla="*/ 267 w 267"/>
                <a:gd name="T33" fmla="*/ 13 h 1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7" h="13">
                  <a:moveTo>
                    <a:pt x="0" y="0"/>
                  </a:moveTo>
                  <a:lnTo>
                    <a:pt x="27" y="6"/>
                  </a:lnTo>
                  <a:lnTo>
                    <a:pt x="54" y="6"/>
                  </a:lnTo>
                  <a:lnTo>
                    <a:pt x="87" y="0"/>
                  </a:lnTo>
                  <a:lnTo>
                    <a:pt x="118" y="13"/>
                  </a:lnTo>
                  <a:lnTo>
                    <a:pt x="151" y="13"/>
                  </a:lnTo>
                  <a:lnTo>
                    <a:pt x="185" y="0"/>
                  </a:lnTo>
                  <a:lnTo>
                    <a:pt x="215" y="11"/>
                  </a:lnTo>
                  <a:lnTo>
                    <a:pt x="243" y="11"/>
                  </a:lnTo>
                  <a:lnTo>
                    <a:pt x="267" y="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94" name="Freeform 1209">
              <a:extLst>
                <a:ext uri="{FF2B5EF4-FFF2-40B4-BE49-F238E27FC236}">
                  <a16:creationId xmlns:a16="http://schemas.microsoft.com/office/drawing/2014/main" id="{D6AF6A25-8B00-B7B3-43AA-01D9FBA0F76D}"/>
                </a:ext>
              </a:extLst>
            </p:cNvPr>
            <p:cNvSpPr>
              <a:spLocks/>
            </p:cNvSpPr>
            <p:nvPr/>
          </p:nvSpPr>
          <p:spPr bwMode="auto">
            <a:xfrm flipH="1">
              <a:off x="1772" y="3847"/>
              <a:ext cx="87" cy="7"/>
            </a:xfrm>
            <a:custGeom>
              <a:avLst/>
              <a:gdLst>
                <a:gd name="T0" fmla="*/ 0 w 260"/>
                <a:gd name="T1" fmla="*/ 0 h 14"/>
                <a:gd name="T2" fmla="*/ 0 w 260"/>
                <a:gd name="T3" fmla="*/ 1 h 14"/>
                <a:gd name="T4" fmla="*/ 0 w 260"/>
                <a:gd name="T5" fmla="*/ 1 h 14"/>
                <a:gd name="T6" fmla="*/ 0 w 260"/>
                <a:gd name="T7" fmla="*/ 0 h 14"/>
                <a:gd name="T8" fmla="*/ 0 w 260"/>
                <a:gd name="T9" fmla="*/ 1 h 14"/>
                <a:gd name="T10" fmla="*/ 0 w 260"/>
                <a:gd name="T11" fmla="*/ 1 h 14"/>
                <a:gd name="T12" fmla="*/ 0 w 260"/>
                <a:gd name="T13" fmla="*/ 1 h 14"/>
                <a:gd name="T14" fmla="*/ 0 w 260"/>
                <a:gd name="T15" fmla="*/ 1 h 14"/>
                <a:gd name="T16" fmla="*/ 0 w 260"/>
                <a:gd name="T17" fmla="*/ 1 h 14"/>
                <a:gd name="T18" fmla="*/ 0 w 260"/>
                <a:gd name="T19" fmla="*/ 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0"/>
                <a:gd name="T31" fmla="*/ 0 h 14"/>
                <a:gd name="T32" fmla="*/ 260 w 260"/>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0" h="14">
                  <a:moveTo>
                    <a:pt x="0" y="0"/>
                  </a:moveTo>
                  <a:lnTo>
                    <a:pt x="24" y="6"/>
                  </a:lnTo>
                  <a:lnTo>
                    <a:pt x="51" y="6"/>
                  </a:lnTo>
                  <a:lnTo>
                    <a:pt x="84" y="0"/>
                  </a:lnTo>
                  <a:lnTo>
                    <a:pt x="115" y="14"/>
                  </a:lnTo>
                  <a:lnTo>
                    <a:pt x="145" y="12"/>
                  </a:lnTo>
                  <a:lnTo>
                    <a:pt x="180" y="1"/>
                  </a:lnTo>
                  <a:lnTo>
                    <a:pt x="210" y="12"/>
                  </a:lnTo>
                  <a:lnTo>
                    <a:pt x="234" y="12"/>
                  </a:lnTo>
                  <a:lnTo>
                    <a:pt x="26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95" name="Freeform 1210">
              <a:extLst>
                <a:ext uri="{FF2B5EF4-FFF2-40B4-BE49-F238E27FC236}">
                  <a16:creationId xmlns:a16="http://schemas.microsoft.com/office/drawing/2014/main" id="{5588D65F-CE05-EEF1-1B30-664E5905B9BD}"/>
                </a:ext>
              </a:extLst>
            </p:cNvPr>
            <p:cNvSpPr>
              <a:spLocks/>
            </p:cNvSpPr>
            <p:nvPr/>
          </p:nvSpPr>
          <p:spPr bwMode="auto">
            <a:xfrm flipH="1">
              <a:off x="1771" y="3827"/>
              <a:ext cx="84" cy="6"/>
            </a:xfrm>
            <a:custGeom>
              <a:avLst/>
              <a:gdLst>
                <a:gd name="T0" fmla="*/ 0 w 253"/>
                <a:gd name="T1" fmla="*/ 0 h 12"/>
                <a:gd name="T2" fmla="*/ 0 w 253"/>
                <a:gd name="T3" fmla="*/ 1 h 12"/>
                <a:gd name="T4" fmla="*/ 0 w 253"/>
                <a:gd name="T5" fmla="*/ 1 h 12"/>
                <a:gd name="T6" fmla="*/ 0 w 253"/>
                <a:gd name="T7" fmla="*/ 0 h 12"/>
                <a:gd name="T8" fmla="*/ 0 w 253"/>
                <a:gd name="T9" fmla="*/ 1 h 12"/>
                <a:gd name="T10" fmla="*/ 0 w 253"/>
                <a:gd name="T11" fmla="*/ 1 h 12"/>
                <a:gd name="T12" fmla="*/ 0 w 253"/>
                <a:gd name="T13" fmla="*/ 1 h 12"/>
                <a:gd name="T14" fmla="*/ 0 w 253"/>
                <a:gd name="T15" fmla="*/ 1 h 12"/>
                <a:gd name="T16" fmla="*/ 0 w 253"/>
                <a:gd name="T17" fmla="*/ 1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3"/>
                <a:gd name="T28" fmla="*/ 0 h 12"/>
                <a:gd name="T29" fmla="*/ 253 w 253"/>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3" h="12">
                  <a:moveTo>
                    <a:pt x="0" y="0"/>
                  </a:moveTo>
                  <a:lnTo>
                    <a:pt x="26" y="6"/>
                  </a:lnTo>
                  <a:lnTo>
                    <a:pt x="53" y="6"/>
                  </a:lnTo>
                  <a:lnTo>
                    <a:pt x="83" y="0"/>
                  </a:lnTo>
                  <a:lnTo>
                    <a:pt x="114" y="12"/>
                  </a:lnTo>
                  <a:lnTo>
                    <a:pt x="144" y="12"/>
                  </a:lnTo>
                  <a:lnTo>
                    <a:pt x="176" y="1"/>
                  </a:lnTo>
                  <a:lnTo>
                    <a:pt x="229" y="12"/>
                  </a:lnTo>
                  <a:lnTo>
                    <a:pt x="253"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96" name="Freeform 1211">
              <a:extLst>
                <a:ext uri="{FF2B5EF4-FFF2-40B4-BE49-F238E27FC236}">
                  <a16:creationId xmlns:a16="http://schemas.microsoft.com/office/drawing/2014/main" id="{D16CFF23-11AF-3C4D-D82D-8D1D39A9A130}"/>
                </a:ext>
              </a:extLst>
            </p:cNvPr>
            <p:cNvSpPr>
              <a:spLocks/>
            </p:cNvSpPr>
            <p:nvPr/>
          </p:nvSpPr>
          <p:spPr bwMode="auto">
            <a:xfrm flipH="1">
              <a:off x="1769" y="3808"/>
              <a:ext cx="82" cy="6"/>
            </a:xfrm>
            <a:custGeom>
              <a:avLst/>
              <a:gdLst>
                <a:gd name="T0" fmla="*/ 0 w 246"/>
                <a:gd name="T1" fmla="*/ 0 h 12"/>
                <a:gd name="T2" fmla="*/ 0 w 246"/>
                <a:gd name="T3" fmla="*/ 1 h 12"/>
                <a:gd name="T4" fmla="*/ 0 w 246"/>
                <a:gd name="T5" fmla="*/ 1 h 12"/>
                <a:gd name="T6" fmla="*/ 0 w 246"/>
                <a:gd name="T7" fmla="*/ 0 h 12"/>
                <a:gd name="T8" fmla="*/ 0 w 246"/>
                <a:gd name="T9" fmla="*/ 1 h 12"/>
                <a:gd name="T10" fmla="*/ 0 w 246"/>
                <a:gd name="T11" fmla="*/ 1 h 12"/>
                <a:gd name="T12" fmla="*/ 0 w 246"/>
                <a:gd name="T13" fmla="*/ 1 h 12"/>
                <a:gd name="T14" fmla="*/ 0 w 246"/>
                <a:gd name="T15" fmla="*/ 1 h 12"/>
                <a:gd name="T16" fmla="*/ 0 w 246"/>
                <a:gd name="T17" fmla="*/ 1 h 12"/>
                <a:gd name="T18" fmla="*/ 0 w 246"/>
                <a:gd name="T19" fmla="*/ 1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6"/>
                <a:gd name="T31" fmla="*/ 0 h 12"/>
                <a:gd name="T32" fmla="*/ 246 w 246"/>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6" h="12">
                  <a:moveTo>
                    <a:pt x="0" y="0"/>
                  </a:moveTo>
                  <a:lnTo>
                    <a:pt x="24" y="6"/>
                  </a:lnTo>
                  <a:lnTo>
                    <a:pt x="50" y="6"/>
                  </a:lnTo>
                  <a:lnTo>
                    <a:pt x="78" y="0"/>
                  </a:lnTo>
                  <a:lnTo>
                    <a:pt x="108" y="12"/>
                  </a:lnTo>
                  <a:lnTo>
                    <a:pt x="138" y="12"/>
                  </a:lnTo>
                  <a:lnTo>
                    <a:pt x="171" y="1"/>
                  </a:lnTo>
                  <a:lnTo>
                    <a:pt x="198" y="9"/>
                  </a:lnTo>
                  <a:lnTo>
                    <a:pt x="220" y="12"/>
                  </a:lnTo>
                  <a:lnTo>
                    <a:pt x="246"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97" name="Freeform 1212">
              <a:extLst>
                <a:ext uri="{FF2B5EF4-FFF2-40B4-BE49-F238E27FC236}">
                  <a16:creationId xmlns:a16="http://schemas.microsoft.com/office/drawing/2014/main" id="{71FFE668-FB44-616E-9009-074FC63DEB03}"/>
                </a:ext>
              </a:extLst>
            </p:cNvPr>
            <p:cNvSpPr>
              <a:spLocks/>
            </p:cNvSpPr>
            <p:nvPr/>
          </p:nvSpPr>
          <p:spPr bwMode="auto">
            <a:xfrm flipH="1">
              <a:off x="1768" y="3788"/>
              <a:ext cx="79" cy="6"/>
            </a:xfrm>
            <a:custGeom>
              <a:avLst/>
              <a:gdLst>
                <a:gd name="T0" fmla="*/ 0 w 237"/>
                <a:gd name="T1" fmla="*/ 0 h 11"/>
                <a:gd name="T2" fmla="*/ 0 w 237"/>
                <a:gd name="T3" fmla="*/ 1 h 11"/>
                <a:gd name="T4" fmla="*/ 0 w 237"/>
                <a:gd name="T5" fmla="*/ 1 h 11"/>
                <a:gd name="T6" fmla="*/ 0 w 237"/>
                <a:gd name="T7" fmla="*/ 0 h 11"/>
                <a:gd name="T8" fmla="*/ 0 w 237"/>
                <a:gd name="T9" fmla="*/ 1 h 11"/>
                <a:gd name="T10" fmla="*/ 0 w 237"/>
                <a:gd name="T11" fmla="*/ 1 h 11"/>
                <a:gd name="T12" fmla="*/ 0 w 237"/>
                <a:gd name="T13" fmla="*/ 1 h 11"/>
                <a:gd name="T14" fmla="*/ 0 w 237"/>
                <a:gd name="T15" fmla="*/ 1 h 11"/>
                <a:gd name="T16" fmla="*/ 0 w 237"/>
                <a:gd name="T17" fmla="*/ 1 h 11"/>
                <a:gd name="T18" fmla="*/ 0 w 237"/>
                <a:gd name="T19" fmla="*/ 1 h 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7"/>
                <a:gd name="T31" fmla="*/ 0 h 11"/>
                <a:gd name="T32" fmla="*/ 237 w 237"/>
                <a:gd name="T33" fmla="*/ 11 h 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7" h="11">
                  <a:moveTo>
                    <a:pt x="0" y="0"/>
                  </a:moveTo>
                  <a:lnTo>
                    <a:pt x="21" y="6"/>
                  </a:lnTo>
                  <a:lnTo>
                    <a:pt x="47" y="6"/>
                  </a:lnTo>
                  <a:lnTo>
                    <a:pt x="75" y="0"/>
                  </a:lnTo>
                  <a:lnTo>
                    <a:pt x="105" y="11"/>
                  </a:lnTo>
                  <a:lnTo>
                    <a:pt x="135" y="11"/>
                  </a:lnTo>
                  <a:lnTo>
                    <a:pt x="165" y="2"/>
                  </a:lnTo>
                  <a:lnTo>
                    <a:pt x="190" y="9"/>
                  </a:lnTo>
                  <a:lnTo>
                    <a:pt x="214" y="11"/>
                  </a:lnTo>
                  <a:lnTo>
                    <a:pt x="237"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98" name="Freeform 1213">
              <a:extLst>
                <a:ext uri="{FF2B5EF4-FFF2-40B4-BE49-F238E27FC236}">
                  <a16:creationId xmlns:a16="http://schemas.microsoft.com/office/drawing/2014/main" id="{110360F4-6D59-4FF9-34B3-29CBD96EFD79}"/>
                </a:ext>
              </a:extLst>
            </p:cNvPr>
            <p:cNvSpPr>
              <a:spLocks/>
            </p:cNvSpPr>
            <p:nvPr/>
          </p:nvSpPr>
          <p:spPr bwMode="auto">
            <a:xfrm flipH="1">
              <a:off x="1766" y="3769"/>
              <a:ext cx="77" cy="6"/>
            </a:xfrm>
            <a:custGeom>
              <a:avLst/>
              <a:gdLst>
                <a:gd name="T0" fmla="*/ 0 w 231"/>
                <a:gd name="T1" fmla="*/ 0 h 11"/>
                <a:gd name="T2" fmla="*/ 0 w 231"/>
                <a:gd name="T3" fmla="*/ 1 h 11"/>
                <a:gd name="T4" fmla="*/ 0 w 231"/>
                <a:gd name="T5" fmla="*/ 1 h 11"/>
                <a:gd name="T6" fmla="*/ 0 w 231"/>
                <a:gd name="T7" fmla="*/ 0 h 11"/>
                <a:gd name="T8" fmla="*/ 0 w 231"/>
                <a:gd name="T9" fmla="*/ 1 h 11"/>
                <a:gd name="T10" fmla="*/ 0 w 231"/>
                <a:gd name="T11" fmla="*/ 1 h 11"/>
                <a:gd name="T12" fmla="*/ 0 w 231"/>
                <a:gd name="T13" fmla="*/ 0 h 11"/>
                <a:gd name="T14" fmla="*/ 0 w 231"/>
                <a:gd name="T15" fmla="*/ 1 h 11"/>
                <a:gd name="T16" fmla="*/ 0 w 231"/>
                <a:gd name="T17" fmla="*/ 1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11"/>
                <a:gd name="T29" fmla="*/ 231 w 231"/>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11">
                  <a:moveTo>
                    <a:pt x="0" y="0"/>
                  </a:moveTo>
                  <a:lnTo>
                    <a:pt x="23" y="5"/>
                  </a:lnTo>
                  <a:lnTo>
                    <a:pt x="47" y="5"/>
                  </a:lnTo>
                  <a:lnTo>
                    <a:pt x="74" y="0"/>
                  </a:lnTo>
                  <a:lnTo>
                    <a:pt x="104" y="11"/>
                  </a:lnTo>
                  <a:lnTo>
                    <a:pt x="132" y="10"/>
                  </a:lnTo>
                  <a:lnTo>
                    <a:pt x="162" y="0"/>
                  </a:lnTo>
                  <a:lnTo>
                    <a:pt x="209" y="10"/>
                  </a:lnTo>
                  <a:lnTo>
                    <a:pt x="231" y="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099" name="Freeform 1214">
              <a:extLst>
                <a:ext uri="{FF2B5EF4-FFF2-40B4-BE49-F238E27FC236}">
                  <a16:creationId xmlns:a16="http://schemas.microsoft.com/office/drawing/2014/main" id="{79161CC0-DDAA-FC15-2C18-E327DBF4E6F3}"/>
                </a:ext>
              </a:extLst>
            </p:cNvPr>
            <p:cNvSpPr>
              <a:spLocks/>
            </p:cNvSpPr>
            <p:nvPr/>
          </p:nvSpPr>
          <p:spPr bwMode="auto">
            <a:xfrm flipH="1">
              <a:off x="1764" y="3748"/>
              <a:ext cx="75" cy="7"/>
            </a:xfrm>
            <a:custGeom>
              <a:avLst/>
              <a:gdLst>
                <a:gd name="T0" fmla="*/ 0 w 223"/>
                <a:gd name="T1" fmla="*/ 0 h 13"/>
                <a:gd name="T2" fmla="*/ 0 w 223"/>
                <a:gd name="T3" fmla="*/ 1 h 13"/>
                <a:gd name="T4" fmla="*/ 0 w 223"/>
                <a:gd name="T5" fmla="*/ 1 h 13"/>
                <a:gd name="T6" fmla="*/ 0 w 223"/>
                <a:gd name="T7" fmla="*/ 0 h 13"/>
                <a:gd name="T8" fmla="*/ 0 w 223"/>
                <a:gd name="T9" fmla="*/ 1 h 13"/>
                <a:gd name="T10" fmla="*/ 0 w 223"/>
                <a:gd name="T11" fmla="*/ 1 h 13"/>
                <a:gd name="T12" fmla="*/ 0 w 223"/>
                <a:gd name="T13" fmla="*/ 1 h 13"/>
                <a:gd name="T14" fmla="*/ 0 w 223"/>
                <a:gd name="T15" fmla="*/ 1 h 13"/>
                <a:gd name="T16" fmla="*/ 0 w 223"/>
                <a:gd name="T17" fmla="*/ 1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
                <a:gd name="T28" fmla="*/ 0 h 13"/>
                <a:gd name="T29" fmla="*/ 223 w 223"/>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 h="13">
                  <a:moveTo>
                    <a:pt x="0" y="0"/>
                  </a:moveTo>
                  <a:lnTo>
                    <a:pt x="23" y="8"/>
                  </a:lnTo>
                  <a:lnTo>
                    <a:pt x="47" y="8"/>
                  </a:lnTo>
                  <a:lnTo>
                    <a:pt x="74" y="0"/>
                  </a:lnTo>
                  <a:lnTo>
                    <a:pt x="101" y="13"/>
                  </a:lnTo>
                  <a:lnTo>
                    <a:pt x="126" y="13"/>
                  </a:lnTo>
                  <a:lnTo>
                    <a:pt x="156" y="2"/>
                  </a:lnTo>
                  <a:lnTo>
                    <a:pt x="200" y="13"/>
                  </a:lnTo>
                  <a:lnTo>
                    <a:pt x="223"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0" name="Freeform 1215">
              <a:extLst>
                <a:ext uri="{FF2B5EF4-FFF2-40B4-BE49-F238E27FC236}">
                  <a16:creationId xmlns:a16="http://schemas.microsoft.com/office/drawing/2014/main" id="{52961A22-CEB4-4057-16FD-89F1C0B21C03}"/>
                </a:ext>
              </a:extLst>
            </p:cNvPr>
            <p:cNvSpPr>
              <a:spLocks/>
            </p:cNvSpPr>
            <p:nvPr/>
          </p:nvSpPr>
          <p:spPr bwMode="auto">
            <a:xfrm flipH="1">
              <a:off x="1763" y="3728"/>
              <a:ext cx="71" cy="7"/>
            </a:xfrm>
            <a:custGeom>
              <a:avLst/>
              <a:gdLst>
                <a:gd name="T0" fmla="*/ 0 w 214"/>
                <a:gd name="T1" fmla="*/ 0 h 13"/>
                <a:gd name="T2" fmla="*/ 0 w 214"/>
                <a:gd name="T3" fmla="*/ 1 h 13"/>
                <a:gd name="T4" fmla="*/ 0 w 214"/>
                <a:gd name="T5" fmla="*/ 1 h 13"/>
                <a:gd name="T6" fmla="*/ 0 w 214"/>
                <a:gd name="T7" fmla="*/ 0 h 13"/>
                <a:gd name="T8" fmla="*/ 0 w 214"/>
                <a:gd name="T9" fmla="*/ 1 h 13"/>
                <a:gd name="T10" fmla="*/ 0 w 214"/>
                <a:gd name="T11" fmla="*/ 1 h 13"/>
                <a:gd name="T12" fmla="*/ 0 w 214"/>
                <a:gd name="T13" fmla="*/ 1 h 13"/>
                <a:gd name="T14" fmla="*/ 0 w 214"/>
                <a:gd name="T15" fmla="*/ 1 h 13"/>
                <a:gd name="T16" fmla="*/ 0 w 214"/>
                <a:gd name="T17" fmla="*/ 1 h 13"/>
                <a:gd name="T18" fmla="*/ 0 w 214"/>
                <a:gd name="T19" fmla="*/ 1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4"/>
                <a:gd name="T31" fmla="*/ 0 h 13"/>
                <a:gd name="T32" fmla="*/ 214 w 214"/>
                <a:gd name="T33" fmla="*/ 13 h 1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4" h="13">
                  <a:moveTo>
                    <a:pt x="0" y="0"/>
                  </a:moveTo>
                  <a:lnTo>
                    <a:pt x="21" y="6"/>
                  </a:lnTo>
                  <a:lnTo>
                    <a:pt x="44" y="6"/>
                  </a:lnTo>
                  <a:lnTo>
                    <a:pt x="71" y="0"/>
                  </a:lnTo>
                  <a:lnTo>
                    <a:pt x="98" y="13"/>
                  </a:lnTo>
                  <a:lnTo>
                    <a:pt x="123" y="13"/>
                  </a:lnTo>
                  <a:lnTo>
                    <a:pt x="150" y="2"/>
                  </a:lnTo>
                  <a:lnTo>
                    <a:pt x="173" y="11"/>
                  </a:lnTo>
                  <a:lnTo>
                    <a:pt x="196" y="13"/>
                  </a:lnTo>
                  <a:lnTo>
                    <a:pt x="214"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1" name="Freeform 1216">
              <a:extLst>
                <a:ext uri="{FF2B5EF4-FFF2-40B4-BE49-F238E27FC236}">
                  <a16:creationId xmlns:a16="http://schemas.microsoft.com/office/drawing/2014/main" id="{0CD7405F-8A4E-5012-84D5-EADDF53E81E4}"/>
                </a:ext>
              </a:extLst>
            </p:cNvPr>
            <p:cNvSpPr>
              <a:spLocks/>
            </p:cNvSpPr>
            <p:nvPr/>
          </p:nvSpPr>
          <p:spPr bwMode="auto">
            <a:xfrm flipH="1">
              <a:off x="1761" y="3709"/>
              <a:ext cx="70" cy="5"/>
            </a:xfrm>
            <a:custGeom>
              <a:avLst/>
              <a:gdLst>
                <a:gd name="T0" fmla="*/ 0 w 209"/>
                <a:gd name="T1" fmla="*/ 0 h 10"/>
                <a:gd name="T2" fmla="*/ 0 w 209"/>
                <a:gd name="T3" fmla="*/ 1 h 10"/>
                <a:gd name="T4" fmla="*/ 0 w 209"/>
                <a:gd name="T5" fmla="*/ 1 h 10"/>
                <a:gd name="T6" fmla="*/ 0 w 209"/>
                <a:gd name="T7" fmla="*/ 0 h 10"/>
                <a:gd name="T8" fmla="*/ 0 w 209"/>
                <a:gd name="T9" fmla="*/ 1 h 10"/>
                <a:gd name="T10" fmla="*/ 0 w 209"/>
                <a:gd name="T11" fmla="*/ 1 h 10"/>
                <a:gd name="T12" fmla="*/ 0 w 209"/>
                <a:gd name="T13" fmla="*/ 1 h 10"/>
                <a:gd name="T14" fmla="*/ 0 w 209"/>
                <a:gd name="T15" fmla="*/ 1 h 10"/>
                <a:gd name="T16" fmla="*/ 0 w 209"/>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9"/>
                <a:gd name="T28" fmla="*/ 0 h 10"/>
                <a:gd name="T29" fmla="*/ 209 w 20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9" h="10">
                  <a:moveTo>
                    <a:pt x="0" y="0"/>
                  </a:moveTo>
                  <a:lnTo>
                    <a:pt x="23" y="7"/>
                  </a:lnTo>
                  <a:lnTo>
                    <a:pt x="43" y="7"/>
                  </a:lnTo>
                  <a:lnTo>
                    <a:pt x="70" y="0"/>
                  </a:lnTo>
                  <a:lnTo>
                    <a:pt x="95" y="10"/>
                  </a:lnTo>
                  <a:lnTo>
                    <a:pt x="120" y="10"/>
                  </a:lnTo>
                  <a:lnTo>
                    <a:pt x="147" y="2"/>
                  </a:lnTo>
                  <a:lnTo>
                    <a:pt x="189" y="10"/>
                  </a:lnTo>
                  <a:lnTo>
                    <a:pt x="209"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2" name="Freeform 1217">
              <a:extLst>
                <a:ext uri="{FF2B5EF4-FFF2-40B4-BE49-F238E27FC236}">
                  <a16:creationId xmlns:a16="http://schemas.microsoft.com/office/drawing/2014/main" id="{6C48AA59-4303-E746-AC0A-F1B1795208BF}"/>
                </a:ext>
              </a:extLst>
            </p:cNvPr>
            <p:cNvSpPr>
              <a:spLocks/>
            </p:cNvSpPr>
            <p:nvPr/>
          </p:nvSpPr>
          <p:spPr bwMode="auto">
            <a:xfrm flipH="1">
              <a:off x="1760" y="3689"/>
              <a:ext cx="66" cy="6"/>
            </a:xfrm>
            <a:custGeom>
              <a:avLst/>
              <a:gdLst>
                <a:gd name="T0" fmla="*/ 0 w 200"/>
                <a:gd name="T1" fmla="*/ 0 h 10"/>
                <a:gd name="T2" fmla="*/ 0 w 200"/>
                <a:gd name="T3" fmla="*/ 1 h 10"/>
                <a:gd name="T4" fmla="*/ 0 w 200"/>
                <a:gd name="T5" fmla="*/ 1 h 10"/>
                <a:gd name="T6" fmla="*/ 0 w 200"/>
                <a:gd name="T7" fmla="*/ 0 h 10"/>
                <a:gd name="T8" fmla="*/ 0 w 200"/>
                <a:gd name="T9" fmla="*/ 1 h 10"/>
                <a:gd name="T10" fmla="*/ 0 w 200"/>
                <a:gd name="T11" fmla="*/ 1 h 10"/>
                <a:gd name="T12" fmla="*/ 0 w 200"/>
                <a:gd name="T13" fmla="*/ 1 h 10"/>
                <a:gd name="T14" fmla="*/ 0 w 200"/>
                <a:gd name="T15" fmla="*/ 1 h 10"/>
                <a:gd name="T16" fmla="*/ 0 w 200"/>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0"/>
                <a:gd name="T28" fmla="*/ 0 h 10"/>
                <a:gd name="T29" fmla="*/ 200 w 200"/>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0" h="10">
                  <a:moveTo>
                    <a:pt x="0" y="0"/>
                  </a:moveTo>
                  <a:lnTo>
                    <a:pt x="20" y="7"/>
                  </a:lnTo>
                  <a:lnTo>
                    <a:pt x="42" y="7"/>
                  </a:lnTo>
                  <a:lnTo>
                    <a:pt x="67" y="0"/>
                  </a:lnTo>
                  <a:lnTo>
                    <a:pt x="92" y="10"/>
                  </a:lnTo>
                  <a:lnTo>
                    <a:pt x="116" y="10"/>
                  </a:lnTo>
                  <a:lnTo>
                    <a:pt x="142" y="2"/>
                  </a:lnTo>
                  <a:lnTo>
                    <a:pt x="181" y="10"/>
                  </a:lnTo>
                  <a:lnTo>
                    <a:pt x="200"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3" name="Freeform 1218">
              <a:extLst>
                <a:ext uri="{FF2B5EF4-FFF2-40B4-BE49-F238E27FC236}">
                  <a16:creationId xmlns:a16="http://schemas.microsoft.com/office/drawing/2014/main" id="{109E283E-7CF8-3274-D218-8734A7E43C1A}"/>
                </a:ext>
              </a:extLst>
            </p:cNvPr>
            <p:cNvSpPr>
              <a:spLocks/>
            </p:cNvSpPr>
            <p:nvPr/>
          </p:nvSpPr>
          <p:spPr bwMode="auto">
            <a:xfrm flipH="1">
              <a:off x="1757" y="3670"/>
              <a:ext cx="65" cy="5"/>
            </a:xfrm>
            <a:custGeom>
              <a:avLst/>
              <a:gdLst>
                <a:gd name="T0" fmla="*/ 0 w 196"/>
                <a:gd name="T1" fmla="*/ 0 h 10"/>
                <a:gd name="T2" fmla="*/ 0 w 196"/>
                <a:gd name="T3" fmla="*/ 1 h 10"/>
                <a:gd name="T4" fmla="*/ 0 w 196"/>
                <a:gd name="T5" fmla="*/ 1 h 10"/>
                <a:gd name="T6" fmla="*/ 0 w 196"/>
                <a:gd name="T7" fmla="*/ 0 h 10"/>
                <a:gd name="T8" fmla="*/ 0 w 196"/>
                <a:gd name="T9" fmla="*/ 1 h 10"/>
                <a:gd name="T10" fmla="*/ 0 w 196"/>
                <a:gd name="T11" fmla="*/ 1 h 10"/>
                <a:gd name="T12" fmla="*/ 0 w 196"/>
                <a:gd name="T13" fmla="*/ 0 h 10"/>
                <a:gd name="T14" fmla="*/ 0 w 196"/>
                <a:gd name="T15" fmla="*/ 1 h 10"/>
                <a:gd name="T16" fmla="*/ 0 w 196"/>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6"/>
                <a:gd name="T28" fmla="*/ 0 h 10"/>
                <a:gd name="T29" fmla="*/ 196 w 19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6" h="10">
                  <a:moveTo>
                    <a:pt x="0" y="0"/>
                  </a:moveTo>
                  <a:lnTo>
                    <a:pt x="20" y="7"/>
                  </a:lnTo>
                  <a:lnTo>
                    <a:pt x="39" y="7"/>
                  </a:lnTo>
                  <a:lnTo>
                    <a:pt x="64" y="0"/>
                  </a:lnTo>
                  <a:lnTo>
                    <a:pt x="89" y="10"/>
                  </a:lnTo>
                  <a:lnTo>
                    <a:pt x="111" y="8"/>
                  </a:lnTo>
                  <a:lnTo>
                    <a:pt x="136" y="0"/>
                  </a:lnTo>
                  <a:lnTo>
                    <a:pt x="176" y="10"/>
                  </a:lnTo>
                  <a:lnTo>
                    <a:pt x="196"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4" name="Freeform 1219">
              <a:extLst>
                <a:ext uri="{FF2B5EF4-FFF2-40B4-BE49-F238E27FC236}">
                  <a16:creationId xmlns:a16="http://schemas.microsoft.com/office/drawing/2014/main" id="{CC63D8C6-688C-C3A1-6FC3-C6E7F9EBB29B}"/>
                </a:ext>
              </a:extLst>
            </p:cNvPr>
            <p:cNvSpPr>
              <a:spLocks/>
            </p:cNvSpPr>
            <p:nvPr/>
          </p:nvSpPr>
          <p:spPr bwMode="auto">
            <a:xfrm flipH="1">
              <a:off x="1755" y="3651"/>
              <a:ext cx="63" cy="5"/>
            </a:xfrm>
            <a:custGeom>
              <a:avLst/>
              <a:gdLst>
                <a:gd name="T0" fmla="*/ 0 w 189"/>
                <a:gd name="T1" fmla="*/ 0 h 9"/>
                <a:gd name="T2" fmla="*/ 0 w 189"/>
                <a:gd name="T3" fmla="*/ 1 h 9"/>
                <a:gd name="T4" fmla="*/ 0 w 189"/>
                <a:gd name="T5" fmla="*/ 1 h 9"/>
                <a:gd name="T6" fmla="*/ 0 w 189"/>
                <a:gd name="T7" fmla="*/ 0 h 9"/>
                <a:gd name="T8" fmla="*/ 0 w 189"/>
                <a:gd name="T9" fmla="*/ 1 h 9"/>
                <a:gd name="T10" fmla="*/ 0 w 189"/>
                <a:gd name="T11" fmla="*/ 1 h 9"/>
                <a:gd name="T12" fmla="*/ 0 w 189"/>
                <a:gd name="T13" fmla="*/ 0 h 9"/>
                <a:gd name="T14" fmla="*/ 0 w 189"/>
                <a:gd name="T15" fmla="*/ 1 h 9"/>
                <a:gd name="T16" fmla="*/ 0 w 189"/>
                <a:gd name="T17" fmla="*/ 1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9"/>
                <a:gd name="T29" fmla="*/ 189 w 189"/>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9">
                  <a:moveTo>
                    <a:pt x="0" y="0"/>
                  </a:moveTo>
                  <a:lnTo>
                    <a:pt x="18" y="6"/>
                  </a:lnTo>
                  <a:lnTo>
                    <a:pt x="40" y="6"/>
                  </a:lnTo>
                  <a:lnTo>
                    <a:pt x="63" y="0"/>
                  </a:lnTo>
                  <a:lnTo>
                    <a:pt x="88" y="9"/>
                  </a:lnTo>
                  <a:lnTo>
                    <a:pt x="110" y="7"/>
                  </a:lnTo>
                  <a:lnTo>
                    <a:pt x="132" y="0"/>
                  </a:lnTo>
                  <a:lnTo>
                    <a:pt x="169" y="7"/>
                  </a:lnTo>
                  <a:lnTo>
                    <a:pt x="189" y="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5" name="Freeform 1220">
              <a:extLst>
                <a:ext uri="{FF2B5EF4-FFF2-40B4-BE49-F238E27FC236}">
                  <a16:creationId xmlns:a16="http://schemas.microsoft.com/office/drawing/2014/main" id="{D4F3CE47-2B33-7AD8-D591-41D5E6E97F18}"/>
                </a:ext>
              </a:extLst>
            </p:cNvPr>
            <p:cNvSpPr>
              <a:spLocks/>
            </p:cNvSpPr>
            <p:nvPr/>
          </p:nvSpPr>
          <p:spPr bwMode="auto">
            <a:xfrm flipH="1">
              <a:off x="1753" y="3630"/>
              <a:ext cx="61" cy="5"/>
            </a:xfrm>
            <a:custGeom>
              <a:avLst/>
              <a:gdLst>
                <a:gd name="T0" fmla="*/ 0 w 182"/>
                <a:gd name="T1" fmla="*/ 0 h 11"/>
                <a:gd name="T2" fmla="*/ 0 w 182"/>
                <a:gd name="T3" fmla="*/ 0 h 11"/>
                <a:gd name="T4" fmla="*/ 0 w 182"/>
                <a:gd name="T5" fmla="*/ 0 h 11"/>
                <a:gd name="T6" fmla="*/ 0 w 182"/>
                <a:gd name="T7" fmla="*/ 0 h 11"/>
                <a:gd name="T8" fmla="*/ 0 w 182"/>
                <a:gd name="T9" fmla="*/ 0 h 11"/>
                <a:gd name="T10" fmla="*/ 0 w 182"/>
                <a:gd name="T11" fmla="*/ 0 h 11"/>
                <a:gd name="T12" fmla="*/ 0 w 182"/>
                <a:gd name="T13" fmla="*/ 0 h 11"/>
                <a:gd name="T14" fmla="*/ 0 w 182"/>
                <a:gd name="T15" fmla="*/ 0 h 11"/>
                <a:gd name="T16" fmla="*/ 0 w 182"/>
                <a:gd name="T17" fmla="*/ 0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2"/>
                <a:gd name="T28" fmla="*/ 0 h 11"/>
                <a:gd name="T29" fmla="*/ 182 w 182"/>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2" h="11">
                  <a:moveTo>
                    <a:pt x="0" y="0"/>
                  </a:moveTo>
                  <a:lnTo>
                    <a:pt x="17" y="6"/>
                  </a:lnTo>
                  <a:lnTo>
                    <a:pt x="37" y="6"/>
                  </a:lnTo>
                  <a:lnTo>
                    <a:pt x="62" y="0"/>
                  </a:lnTo>
                  <a:lnTo>
                    <a:pt x="85" y="11"/>
                  </a:lnTo>
                  <a:lnTo>
                    <a:pt x="105" y="11"/>
                  </a:lnTo>
                  <a:lnTo>
                    <a:pt x="126" y="2"/>
                  </a:lnTo>
                  <a:lnTo>
                    <a:pt x="163" y="11"/>
                  </a:lnTo>
                  <a:lnTo>
                    <a:pt x="182"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6" name="Freeform 1221">
              <a:extLst>
                <a:ext uri="{FF2B5EF4-FFF2-40B4-BE49-F238E27FC236}">
                  <a16:creationId xmlns:a16="http://schemas.microsoft.com/office/drawing/2014/main" id="{0B25C284-EA96-E909-D6F4-6577040643BA}"/>
                </a:ext>
              </a:extLst>
            </p:cNvPr>
            <p:cNvSpPr>
              <a:spLocks/>
            </p:cNvSpPr>
            <p:nvPr/>
          </p:nvSpPr>
          <p:spPr bwMode="auto">
            <a:xfrm flipH="1">
              <a:off x="1752" y="3610"/>
              <a:ext cx="58" cy="6"/>
            </a:xfrm>
            <a:custGeom>
              <a:avLst/>
              <a:gdLst>
                <a:gd name="T0" fmla="*/ 0 w 173"/>
                <a:gd name="T1" fmla="*/ 0 h 11"/>
                <a:gd name="T2" fmla="*/ 0 w 173"/>
                <a:gd name="T3" fmla="*/ 1 h 11"/>
                <a:gd name="T4" fmla="*/ 0 w 173"/>
                <a:gd name="T5" fmla="*/ 1 h 11"/>
                <a:gd name="T6" fmla="*/ 0 w 173"/>
                <a:gd name="T7" fmla="*/ 0 h 11"/>
                <a:gd name="T8" fmla="*/ 0 w 173"/>
                <a:gd name="T9" fmla="*/ 1 h 11"/>
                <a:gd name="T10" fmla="*/ 0 w 173"/>
                <a:gd name="T11" fmla="*/ 1 h 11"/>
                <a:gd name="T12" fmla="*/ 0 w 173"/>
                <a:gd name="T13" fmla="*/ 1 h 11"/>
                <a:gd name="T14" fmla="*/ 0 w 173"/>
                <a:gd name="T15" fmla="*/ 1 h 11"/>
                <a:gd name="T16" fmla="*/ 0 w 173"/>
                <a:gd name="T17" fmla="*/ 1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3"/>
                <a:gd name="T28" fmla="*/ 0 h 11"/>
                <a:gd name="T29" fmla="*/ 173 w 173"/>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3" h="11">
                  <a:moveTo>
                    <a:pt x="0" y="0"/>
                  </a:moveTo>
                  <a:lnTo>
                    <a:pt x="17" y="6"/>
                  </a:lnTo>
                  <a:lnTo>
                    <a:pt x="37" y="6"/>
                  </a:lnTo>
                  <a:lnTo>
                    <a:pt x="59" y="0"/>
                  </a:lnTo>
                  <a:lnTo>
                    <a:pt x="82" y="11"/>
                  </a:lnTo>
                  <a:lnTo>
                    <a:pt x="102" y="11"/>
                  </a:lnTo>
                  <a:lnTo>
                    <a:pt x="122" y="2"/>
                  </a:lnTo>
                  <a:lnTo>
                    <a:pt x="156" y="11"/>
                  </a:lnTo>
                  <a:lnTo>
                    <a:pt x="173"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7" name="Freeform 1222">
              <a:extLst>
                <a:ext uri="{FF2B5EF4-FFF2-40B4-BE49-F238E27FC236}">
                  <a16:creationId xmlns:a16="http://schemas.microsoft.com/office/drawing/2014/main" id="{0C2FF247-2778-D11F-4464-E4AD450BC292}"/>
                </a:ext>
              </a:extLst>
            </p:cNvPr>
            <p:cNvSpPr>
              <a:spLocks/>
            </p:cNvSpPr>
            <p:nvPr/>
          </p:nvSpPr>
          <p:spPr bwMode="auto">
            <a:xfrm flipH="1">
              <a:off x="1751" y="3591"/>
              <a:ext cx="55" cy="5"/>
            </a:xfrm>
            <a:custGeom>
              <a:avLst/>
              <a:gdLst>
                <a:gd name="T0" fmla="*/ 0 w 165"/>
                <a:gd name="T1" fmla="*/ 0 h 11"/>
                <a:gd name="T2" fmla="*/ 0 w 165"/>
                <a:gd name="T3" fmla="*/ 0 h 11"/>
                <a:gd name="T4" fmla="*/ 0 w 165"/>
                <a:gd name="T5" fmla="*/ 0 h 11"/>
                <a:gd name="T6" fmla="*/ 0 w 165"/>
                <a:gd name="T7" fmla="*/ 0 h 11"/>
                <a:gd name="T8" fmla="*/ 0 w 165"/>
                <a:gd name="T9" fmla="*/ 0 h 11"/>
                <a:gd name="T10" fmla="*/ 0 w 165"/>
                <a:gd name="T11" fmla="*/ 0 h 11"/>
                <a:gd name="T12" fmla="*/ 0 w 165"/>
                <a:gd name="T13" fmla="*/ 0 h 11"/>
                <a:gd name="T14" fmla="*/ 0 w 165"/>
                <a:gd name="T15" fmla="*/ 0 h 11"/>
                <a:gd name="T16" fmla="*/ 0 60000 65536"/>
                <a:gd name="T17" fmla="*/ 0 60000 65536"/>
                <a:gd name="T18" fmla="*/ 0 60000 65536"/>
                <a:gd name="T19" fmla="*/ 0 60000 65536"/>
                <a:gd name="T20" fmla="*/ 0 60000 65536"/>
                <a:gd name="T21" fmla="*/ 0 60000 65536"/>
                <a:gd name="T22" fmla="*/ 0 60000 65536"/>
                <a:gd name="T23" fmla="*/ 0 60000 65536"/>
                <a:gd name="T24" fmla="*/ 0 w 165"/>
                <a:gd name="T25" fmla="*/ 0 h 11"/>
                <a:gd name="T26" fmla="*/ 165 w 165"/>
                <a:gd name="T27" fmla="*/ 11 h 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5" h="11">
                  <a:moveTo>
                    <a:pt x="0" y="0"/>
                  </a:moveTo>
                  <a:lnTo>
                    <a:pt x="17" y="6"/>
                  </a:lnTo>
                  <a:lnTo>
                    <a:pt x="35" y="6"/>
                  </a:lnTo>
                  <a:lnTo>
                    <a:pt x="57" y="0"/>
                  </a:lnTo>
                  <a:lnTo>
                    <a:pt x="97" y="11"/>
                  </a:lnTo>
                  <a:lnTo>
                    <a:pt x="117" y="2"/>
                  </a:lnTo>
                  <a:lnTo>
                    <a:pt x="148" y="11"/>
                  </a:lnTo>
                  <a:lnTo>
                    <a:pt x="165"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8" name="Freeform 1223">
              <a:extLst>
                <a:ext uri="{FF2B5EF4-FFF2-40B4-BE49-F238E27FC236}">
                  <a16:creationId xmlns:a16="http://schemas.microsoft.com/office/drawing/2014/main" id="{7CD3A51D-C008-2233-81EE-F8C5DEBE62E2}"/>
                </a:ext>
              </a:extLst>
            </p:cNvPr>
            <p:cNvSpPr>
              <a:spLocks/>
            </p:cNvSpPr>
            <p:nvPr/>
          </p:nvSpPr>
          <p:spPr bwMode="auto">
            <a:xfrm flipH="1">
              <a:off x="1749" y="3571"/>
              <a:ext cx="53" cy="6"/>
            </a:xfrm>
            <a:custGeom>
              <a:avLst/>
              <a:gdLst>
                <a:gd name="T0" fmla="*/ 0 w 161"/>
                <a:gd name="T1" fmla="*/ 0 h 10"/>
                <a:gd name="T2" fmla="*/ 0 w 161"/>
                <a:gd name="T3" fmla="*/ 1 h 10"/>
                <a:gd name="T4" fmla="*/ 0 w 161"/>
                <a:gd name="T5" fmla="*/ 1 h 10"/>
                <a:gd name="T6" fmla="*/ 0 w 161"/>
                <a:gd name="T7" fmla="*/ 0 h 10"/>
                <a:gd name="T8" fmla="*/ 0 w 161"/>
                <a:gd name="T9" fmla="*/ 1 h 10"/>
                <a:gd name="T10" fmla="*/ 0 w 161"/>
                <a:gd name="T11" fmla="*/ 1 h 10"/>
                <a:gd name="T12" fmla="*/ 0 w 161"/>
                <a:gd name="T13" fmla="*/ 1 h 10"/>
                <a:gd name="T14" fmla="*/ 0 w 161"/>
                <a:gd name="T15" fmla="*/ 1 h 10"/>
                <a:gd name="T16" fmla="*/ 0 w 161"/>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1"/>
                <a:gd name="T28" fmla="*/ 0 h 10"/>
                <a:gd name="T29" fmla="*/ 161 w 161"/>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1" h="10">
                  <a:moveTo>
                    <a:pt x="0" y="0"/>
                  </a:moveTo>
                  <a:lnTo>
                    <a:pt x="17" y="6"/>
                  </a:lnTo>
                  <a:lnTo>
                    <a:pt x="35" y="6"/>
                  </a:lnTo>
                  <a:lnTo>
                    <a:pt x="57" y="0"/>
                  </a:lnTo>
                  <a:lnTo>
                    <a:pt x="77" y="10"/>
                  </a:lnTo>
                  <a:lnTo>
                    <a:pt x="94" y="10"/>
                  </a:lnTo>
                  <a:lnTo>
                    <a:pt x="114" y="2"/>
                  </a:lnTo>
                  <a:lnTo>
                    <a:pt x="147" y="10"/>
                  </a:lnTo>
                  <a:lnTo>
                    <a:pt x="161"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09" name="Freeform 1224">
              <a:extLst>
                <a:ext uri="{FF2B5EF4-FFF2-40B4-BE49-F238E27FC236}">
                  <a16:creationId xmlns:a16="http://schemas.microsoft.com/office/drawing/2014/main" id="{AC68154B-D4B8-DDEE-592E-15E98D1DC441}"/>
                </a:ext>
              </a:extLst>
            </p:cNvPr>
            <p:cNvSpPr>
              <a:spLocks/>
            </p:cNvSpPr>
            <p:nvPr/>
          </p:nvSpPr>
          <p:spPr bwMode="auto">
            <a:xfrm flipH="1">
              <a:off x="1747" y="3552"/>
              <a:ext cx="51" cy="4"/>
            </a:xfrm>
            <a:custGeom>
              <a:avLst/>
              <a:gdLst>
                <a:gd name="T0" fmla="*/ 0 w 153"/>
                <a:gd name="T1" fmla="*/ 0 h 8"/>
                <a:gd name="T2" fmla="*/ 0 w 153"/>
                <a:gd name="T3" fmla="*/ 1 h 8"/>
                <a:gd name="T4" fmla="*/ 0 w 153"/>
                <a:gd name="T5" fmla="*/ 1 h 8"/>
                <a:gd name="T6" fmla="*/ 0 w 153"/>
                <a:gd name="T7" fmla="*/ 0 h 8"/>
                <a:gd name="T8" fmla="*/ 0 w 153"/>
                <a:gd name="T9" fmla="*/ 1 h 8"/>
                <a:gd name="T10" fmla="*/ 0 w 153"/>
                <a:gd name="T11" fmla="*/ 1 h 8"/>
                <a:gd name="T12" fmla="*/ 0 w 153"/>
                <a:gd name="T13" fmla="*/ 0 h 8"/>
                <a:gd name="T14" fmla="*/ 0 w 153"/>
                <a:gd name="T15" fmla="*/ 1 h 8"/>
                <a:gd name="T16" fmla="*/ 0 w 153"/>
                <a:gd name="T17" fmla="*/ 1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3"/>
                <a:gd name="T28" fmla="*/ 0 h 8"/>
                <a:gd name="T29" fmla="*/ 153 w 15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3" h="8">
                  <a:moveTo>
                    <a:pt x="0" y="0"/>
                  </a:moveTo>
                  <a:lnTo>
                    <a:pt x="18" y="6"/>
                  </a:lnTo>
                  <a:lnTo>
                    <a:pt x="35" y="6"/>
                  </a:lnTo>
                  <a:lnTo>
                    <a:pt x="55" y="0"/>
                  </a:lnTo>
                  <a:lnTo>
                    <a:pt x="75" y="8"/>
                  </a:lnTo>
                  <a:lnTo>
                    <a:pt x="92" y="8"/>
                  </a:lnTo>
                  <a:lnTo>
                    <a:pt x="109" y="0"/>
                  </a:lnTo>
                  <a:lnTo>
                    <a:pt x="139" y="8"/>
                  </a:lnTo>
                  <a:lnTo>
                    <a:pt x="153" y="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10" name="Freeform 1225">
              <a:extLst>
                <a:ext uri="{FF2B5EF4-FFF2-40B4-BE49-F238E27FC236}">
                  <a16:creationId xmlns:a16="http://schemas.microsoft.com/office/drawing/2014/main" id="{5297969D-7352-0C71-37CD-322D62FB07C1}"/>
                </a:ext>
              </a:extLst>
            </p:cNvPr>
            <p:cNvSpPr>
              <a:spLocks/>
            </p:cNvSpPr>
            <p:nvPr/>
          </p:nvSpPr>
          <p:spPr bwMode="auto">
            <a:xfrm flipH="1">
              <a:off x="1745" y="3532"/>
              <a:ext cx="49" cy="4"/>
            </a:xfrm>
            <a:custGeom>
              <a:avLst/>
              <a:gdLst>
                <a:gd name="T0" fmla="*/ 0 w 146"/>
                <a:gd name="T1" fmla="*/ 0 h 10"/>
                <a:gd name="T2" fmla="*/ 0 w 146"/>
                <a:gd name="T3" fmla="*/ 0 h 10"/>
                <a:gd name="T4" fmla="*/ 0 w 146"/>
                <a:gd name="T5" fmla="*/ 0 h 10"/>
                <a:gd name="T6" fmla="*/ 0 w 146"/>
                <a:gd name="T7" fmla="*/ 0 h 10"/>
                <a:gd name="T8" fmla="*/ 0 w 146"/>
                <a:gd name="T9" fmla="*/ 0 h 10"/>
                <a:gd name="T10" fmla="*/ 0 w 146"/>
                <a:gd name="T11" fmla="*/ 0 h 10"/>
                <a:gd name="T12" fmla="*/ 0 w 146"/>
                <a:gd name="T13" fmla="*/ 0 h 10"/>
                <a:gd name="T14" fmla="*/ 0 w 146"/>
                <a:gd name="T15" fmla="*/ 0 h 10"/>
                <a:gd name="T16" fmla="*/ 0 w 146"/>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6"/>
                <a:gd name="T28" fmla="*/ 0 h 10"/>
                <a:gd name="T29" fmla="*/ 146 w 14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6" h="10">
                  <a:moveTo>
                    <a:pt x="0" y="0"/>
                  </a:moveTo>
                  <a:lnTo>
                    <a:pt x="17" y="7"/>
                  </a:lnTo>
                  <a:lnTo>
                    <a:pt x="32" y="7"/>
                  </a:lnTo>
                  <a:lnTo>
                    <a:pt x="52" y="0"/>
                  </a:lnTo>
                  <a:lnTo>
                    <a:pt x="69" y="10"/>
                  </a:lnTo>
                  <a:lnTo>
                    <a:pt x="86" y="10"/>
                  </a:lnTo>
                  <a:lnTo>
                    <a:pt x="103" y="1"/>
                  </a:lnTo>
                  <a:lnTo>
                    <a:pt x="130" y="10"/>
                  </a:lnTo>
                  <a:lnTo>
                    <a:pt x="146"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11" name="Freeform 1226">
              <a:extLst>
                <a:ext uri="{FF2B5EF4-FFF2-40B4-BE49-F238E27FC236}">
                  <a16:creationId xmlns:a16="http://schemas.microsoft.com/office/drawing/2014/main" id="{94E78B2B-FDDE-995C-5C76-1CE9A83CD7F1}"/>
                </a:ext>
              </a:extLst>
            </p:cNvPr>
            <p:cNvSpPr>
              <a:spLocks/>
            </p:cNvSpPr>
            <p:nvPr/>
          </p:nvSpPr>
          <p:spPr bwMode="auto">
            <a:xfrm flipH="1">
              <a:off x="1744" y="3512"/>
              <a:ext cx="46" cy="5"/>
            </a:xfrm>
            <a:custGeom>
              <a:avLst/>
              <a:gdLst>
                <a:gd name="T0" fmla="*/ 0 w 138"/>
                <a:gd name="T1" fmla="*/ 0 h 10"/>
                <a:gd name="T2" fmla="*/ 0 w 138"/>
                <a:gd name="T3" fmla="*/ 1 h 10"/>
                <a:gd name="T4" fmla="*/ 0 w 138"/>
                <a:gd name="T5" fmla="*/ 1 h 10"/>
                <a:gd name="T6" fmla="*/ 0 w 138"/>
                <a:gd name="T7" fmla="*/ 0 h 10"/>
                <a:gd name="T8" fmla="*/ 0 w 138"/>
                <a:gd name="T9" fmla="*/ 1 h 10"/>
                <a:gd name="T10" fmla="*/ 0 w 138"/>
                <a:gd name="T11" fmla="*/ 1 h 10"/>
                <a:gd name="T12" fmla="*/ 0 w 138"/>
                <a:gd name="T13" fmla="*/ 1 h 10"/>
                <a:gd name="T14" fmla="*/ 0 w 138"/>
                <a:gd name="T15" fmla="*/ 1 h 10"/>
                <a:gd name="T16" fmla="*/ 0 w 138"/>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8"/>
                <a:gd name="T28" fmla="*/ 0 h 10"/>
                <a:gd name="T29" fmla="*/ 138 w 13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8" h="10">
                  <a:moveTo>
                    <a:pt x="0" y="0"/>
                  </a:moveTo>
                  <a:lnTo>
                    <a:pt x="15" y="6"/>
                  </a:lnTo>
                  <a:lnTo>
                    <a:pt x="30" y="6"/>
                  </a:lnTo>
                  <a:lnTo>
                    <a:pt x="50" y="0"/>
                  </a:lnTo>
                  <a:lnTo>
                    <a:pt x="67" y="8"/>
                  </a:lnTo>
                  <a:lnTo>
                    <a:pt x="84" y="8"/>
                  </a:lnTo>
                  <a:lnTo>
                    <a:pt x="100" y="1"/>
                  </a:lnTo>
                  <a:lnTo>
                    <a:pt x="127" y="10"/>
                  </a:lnTo>
                  <a:lnTo>
                    <a:pt x="138"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12" name="Freeform 1227">
              <a:extLst>
                <a:ext uri="{FF2B5EF4-FFF2-40B4-BE49-F238E27FC236}">
                  <a16:creationId xmlns:a16="http://schemas.microsoft.com/office/drawing/2014/main" id="{062E3345-ECDE-2EF5-6CC4-DFC3C824B5A8}"/>
                </a:ext>
              </a:extLst>
            </p:cNvPr>
            <p:cNvSpPr>
              <a:spLocks/>
            </p:cNvSpPr>
            <p:nvPr/>
          </p:nvSpPr>
          <p:spPr bwMode="auto">
            <a:xfrm flipH="1">
              <a:off x="1742" y="3493"/>
              <a:ext cx="44" cy="4"/>
            </a:xfrm>
            <a:custGeom>
              <a:avLst/>
              <a:gdLst>
                <a:gd name="T0" fmla="*/ 0 w 131"/>
                <a:gd name="T1" fmla="*/ 0 h 10"/>
                <a:gd name="T2" fmla="*/ 0 w 131"/>
                <a:gd name="T3" fmla="*/ 0 h 10"/>
                <a:gd name="T4" fmla="*/ 0 w 131"/>
                <a:gd name="T5" fmla="*/ 0 h 10"/>
                <a:gd name="T6" fmla="*/ 0 w 131"/>
                <a:gd name="T7" fmla="*/ 0 h 10"/>
                <a:gd name="T8" fmla="*/ 0 w 131"/>
                <a:gd name="T9" fmla="*/ 0 h 10"/>
                <a:gd name="T10" fmla="*/ 0 w 131"/>
                <a:gd name="T11" fmla="*/ 0 h 10"/>
                <a:gd name="T12" fmla="*/ 0 w 131"/>
                <a:gd name="T13" fmla="*/ 0 h 10"/>
                <a:gd name="T14" fmla="*/ 0 w 131"/>
                <a:gd name="T15" fmla="*/ 0 h 10"/>
                <a:gd name="T16" fmla="*/ 0 60000 65536"/>
                <a:gd name="T17" fmla="*/ 0 60000 65536"/>
                <a:gd name="T18" fmla="*/ 0 60000 65536"/>
                <a:gd name="T19" fmla="*/ 0 60000 65536"/>
                <a:gd name="T20" fmla="*/ 0 60000 65536"/>
                <a:gd name="T21" fmla="*/ 0 60000 65536"/>
                <a:gd name="T22" fmla="*/ 0 60000 65536"/>
                <a:gd name="T23" fmla="*/ 0 60000 65536"/>
                <a:gd name="T24" fmla="*/ 0 w 131"/>
                <a:gd name="T25" fmla="*/ 0 h 10"/>
                <a:gd name="T26" fmla="*/ 131 w 131"/>
                <a:gd name="T27" fmla="*/ 10 h 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1" h="10">
                  <a:moveTo>
                    <a:pt x="0" y="0"/>
                  </a:moveTo>
                  <a:lnTo>
                    <a:pt x="14" y="6"/>
                  </a:lnTo>
                  <a:lnTo>
                    <a:pt x="30" y="6"/>
                  </a:lnTo>
                  <a:lnTo>
                    <a:pt x="50" y="0"/>
                  </a:lnTo>
                  <a:lnTo>
                    <a:pt x="78" y="8"/>
                  </a:lnTo>
                  <a:lnTo>
                    <a:pt x="94" y="1"/>
                  </a:lnTo>
                  <a:lnTo>
                    <a:pt x="118" y="10"/>
                  </a:lnTo>
                  <a:lnTo>
                    <a:pt x="131"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13" name="Freeform 1228">
              <a:extLst>
                <a:ext uri="{FF2B5EF4-FFF2-40B4-BE49-F238E27FC236}">
                  <a16:creationId xmlns:a16="http://schemas.microsoft.com/office/drawing/2014/main" id="{C64B6115-9247-4449-FFDC-7B3CF3742724}"/>
                </a:ext>
              </a:extLst>
            </p:cNvPr>
            <p:cNvSpPr>
              <a:spLocks/>
            </p:cNvSpPr>
            <p:nvPr/>
          </p:nvSpPr>
          <p:spPr bwMode="auto">
            <a:xfrm flipH="1">
              <a:off x="1618" y="2058"/>
              <a:ext cx="81" cy="66"/>
            </a:xfrm>
            <a:custGeom>
              <a:avLst/>
              <a:gdLst>
                <a:gd name="T0" fmla="*/ 0 w 243"/>
                <a:gd name="T1" fmla="*/ 1 h 132"/>
                <a:gd name="T2" fmla="*/ 0 w 243"/>
                <a:gd name="T3" fmla="*/ 1 h 132"/>
                <a:gd name="T4" fmla="*/ 0 w 243"/>
                <a:gd name="T5" fmla="*/ 0 h 132"/>
                <a:gd name="T6" fmla="*/ 0 w 243"/>
                <a:gd name="T7" fmla="*/ 1 h 132"/>
                <a:gd name="T8" fmla="*/ 0 w 243"/>
                <a:gd name="T9" fmla="*/ 1 h 132"/>
                <a:gd name="T10" fmla="*/ 0 w 243"/>
                <a:gd name="T11" fmla="*/ 1 h 132"/>
                <a:gd name="T12" fmla="*/ 0 w 243"/>
                <a:gd name="T13" fmla="*/ 1 h 132"/>
                <a:gd name="T14" fmla="*/ 0 w 243"/>
                <a:gd name="T15" fmla="*/ 1 h 132"/>
                <a:gd name="T16" fmla="*/ 0 w 243"/>
                <a:gd name="T17" fmla="*/ 1 h 132"/>
                <a:gd name="T18" fmla="*/ 0 w 243"/>
                <a:gd name="T19" fmla="*/ 1 h 132"/>
                <a:gd name="T20" fmla="*/ 0 w 243"/>
                <a:gd name="T21" fmla="*/ 1 h 132"/>
                <a:gd name="T22" fmla="*/ 0 w 243"/>
                <a:gd name="T23" fmla="*/ 1 h 132"/>
                <a:gd name="T24" fmla="*/ 0 w 243"/>
                <a:gd name="T25" fmla="*/ 1 h 132"/>
                <a:gd name="T26" fmla="*/ 0 w 243"/>
                <a:gd name="T27" fmla="*/ 1 h 132"/>
                <a:gd name="T28" fmla="*/ 0 w 243"/>
                <a:gd name="T29" fmla="*/ 1 h 132"/>
                <a:gd name="T30" fmla="*/ 0 w 243"/>
                <a:gd name="T31" fmla="*/ 1 h 132"/>
                <a:gd name="T32" fmla="*/ 0 w 243"/>
                <a:gd name="T33" fmla="*/ 1 h 13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3"/>
                <a:gd name="T52" fmla="*/ 0 h 132"/>
                <a:gd name="T53" fmla="*/ 243 w 243"/>
                <a:gd name="T54" fmla="*/ 132 h 13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3" h="132">
                  <a:moveTo>
                    <a:pt x="0" y="17"/>
                  </a:moveTo>
                  <a:lnTo>
                    <a:pt x="22" y="7"/>
                  </a:lnTo>
                  <a:lnTo>
                    <a:pt x="50" y="0"/>
                  </a:lnTo>
                  <a:lnTo>
                    <a:pt x="85" y="9"/>
                  </a:lnTo>
                  <a:lnTo>
                    <a:pt x="159" y="22"/>
                  </a:lnTo>
                  <a:lnTo>
                    <a:pt x="190" y="19"/>
                  </a:lnTo>
                  <a:lnTo>
                    <a:pt x="196" y="61"/>
                  </a:lnTo>
                  <a:lnTo>
                    <a:pt x="210" y="95"/>
                  </a:lnTo>
                  <a:lnTo>
                    <a:pt x="243" y="132"/>
                  </a:lnTo>
                  <a:lnTo>
                    <a:pt x="208" y="132"/>
                  </a:lnTo>
                  <a:lnTo>
                    <a:pt x="133" y="114"/>
                  </a:lnTo>
                  <a:lnTo>
                    <a:pt x="96" y="103"/>
                  </a:lnTo>
                  <a:lnTo>
                    <a:pt x="62" y="106"/>
                  </a:lnTo>
                  <a:lnTo>
                    <a:pt x="0" y="128"/>
                  </a:lnTo>
                  <a:lnTo>
                    <a:pt x="8" y="87"/>
                  </a:lnTo>
                  <a:lnTo>
                    <a:pt x="10" y="50"/>
                  </a:lnTo>
                  <a:lnTo>
                    <a:pt x="0" y="17"/>
                  </a:lnTo>
                  <a:close/>
                </a:path>
              </a:pathLst>
            </a:custGeom>
            <a:solidFill>
              <a:srgbClr val="B30000"/>
            </a:solidFill>
            <a:ln w="9525">
              <a:solidFill>
                <a:srgbClr val="000000"/>
              </a:solidFill>
              <a:round/>
              <a:headEnd/>
              <a:tailEnd/>
            </a:ln>
          </p:spPr>
          <p:txBody>
            <a:bodyPr/>
            <a:lstStyle/>
            <a:p>
              <a:endParaRPr lang="zh-TW" altLang="en-US"/>
            </a:p>
          </p:txBody>
        </p:sp>
        <p:sp>
          <p:nvSpPr>
            <p:cNvPr id="42114" name="Freeform 1229">
              <a:extLst>
                <a:ext uri="{FF2B5EF4-FFF2-40B4-BE49-F238E27FC236}">
                  <a16:creationId xmlns:a16="http://schemas.microsoft.com/office/drawing/2014/main" id="{D5C3BEEC-EF39-6253-6503-C5A7605A587C}"/>
                </a:ext>
              </a:extLst>
            </p:cNvPr>
            <p:cNvSpPr>
              <a:spLocks/>
            </p:cNvSpPr>
            <p:nvPr/>
          </p:nvSpPr>
          <p:spPr bwMode="auto">
            <a:xfrm flipH="1">
              <a:off x="1705" y="2181"/>
              <a:ext cx="135" cy="226"/>
            </a:xfrm>
            <a:custGeom>
              <a:avLst/>
              <a:gdLst>
                <a:gd name="T0" fmla="*/ 0 w 405"/>
                <a:gd name="T1" fmla="*/ 1 h 451"/>
                <a:gd name="T2" fmla="*/ 0 w 405"/>
                <a:gd name="T3" fmla="*/ 0 h 451"/>
                <a:gd name="T4" fmla="*/ 0 w 405"/>
                <a:gd name="T5" fmla="*/ 1 h 451"/>
                <a:gd name="T6" fmla="*/ 0 60000 65536"/>
                <a:gd name="T7" fmla="*/ 0 60000 65536"/>
                <a:gd name="T8" fmla="*/ 0 60000 65536"/>
                <a:gd name="T9" fmla="*/ 0 w 405"/>
                <a:gd name="T10" fmla="*/ 0 h 451"/>
                <a:gd name="T11" fmla="*/ 405 w 405"/>
                <a:gd name="T12" fmla="*/ 451 h 451"/>
              </a:gdLst>
              <a:ahLst/>
              <a:cxnLst>
                <a:cxn ang="T6">
                  <a:pos x="T0" y="T1"/>
                </a:cxn>
                <a:cxn ang="T7">
                  <a:pos x="T2" y="T3"/>
                </a:cxn>
                <a:cxn ang="T8">
                  <a:pos x="T4" y="T5"/>
                </a:cxn>
              </a:cxnLst>
              <a:rect l="T9" t="T10" r="T11" b="T12"/>
              <a:pathLst>
                <a:path w="405" h="451">
                  <a:moveTo>
                    <a:pt x="118" y="451"/>
                  </a:moveTo>
                  <a:lnTo>
                    <a:pt x="405" y="0"/>
                  </a:lnTo>
                  <a:lnTo>
                    <a:pt x="0" y="43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15" name="Freeform 1230">
              <a:extLst>
                <a:ext uri="{FF2B5EF4-FFF2-40B4-BE49-F238E27FC236}">
                  <a16:creationId xmlns:a16="http://schemas.microsoft.com/office/drawing/2014/main" id="{6356C1EC-AB4D-00E6-A0C6-78E253EADEE3}"/>
                </a:ext>
              </a:extLst>
            </p:cNvPr>
            <p:cNvSpPr>
              <a:spLocks/>
            </p:cNvSpPr>
            <p:nvPr/>
          </p:nvSpPr>
          <p:spPr bwMode="auto">
            <a:xfrm flipH="1">
              <a:off x="1578" y="2395"/>
              <a:ext cx="272" cy="77"/>
            </a:xfrm>
            <a:custGeom>
              <a:avLst/>
              <a:gdLst>
                <a:gd name="T0" fmla="*/ 0 w 817"/>
                <a:gd name="T1" fmla="*/ 1 h 154"/>
                <a:gd name="T2" fmla="*/ 0 w 817"/>
                <a:gd name="T3" fmla="*/ 1 h 154"/>
                <a:gd name="T4" fmla="*/ 0 w 817"/>
                <a:gd name="T5" fmla="*/ 1 h 154"/>
                <a:gd name="T6" fmla="*/ 0 w 817"/>
                <a:gd name="T7" fmla="*/ 1 h 154"/>
                <a:gd name="T8" fmla="*/ 0 w 817"/>
                <a:gd name="T9" fmla="*/ 0 h 154"/>
                <a:gd name="T10" fmla="*/ 0 w 817"/>
                <a:gd name="T11" fmla="*/ 1 h 154"/>
                <a:gd name="T12" fmla="*/ 0 60000 65536"/>
                <a:gd name="T13" fmla="*/ 0 60000 65536"/>
                <a:gd name="T14" fmla="*/ 0 60000 65536"/>
                <a:gd name="T15" fmla="*/ 0 60000 65536"/>
                <a:gd name="T16" fmla="*/ 0 60000 65536"/>
                <a:gd name="T17" fmla="*/ 0 60000 65536"/>
                <a:gd name="T18" fmla="*/ 0 w 817"/>
                <a:gd name="T19" fmla="*/ 0 h 154"/>
                <a:gd name="T20" fmla="*/ 817 w 817"/>
                <a:gd name="T21" fmla="*/ 154 h 154"/>
              </a:gdLst>
              <a:ahLst/>
              <a:cxnLst>
                <a:cxn ang="T12">
                  <a:pos x="T0" y="T1"/>
                </a:cxn>
                <a:cxn ang="T13">
                  <a:pos x="T2" y="T3"/>
                </a:cxn>
                <a:cxn ang="T14">
                  <a:pos x="T4" y="T5"/>
                </a:cxn>
                <a:cxn ang="T15">
                  <a:pos x="T6" y="T7"/>
                </a:cxn>
                <a:cxn ang="T16">
                  <a:pos x="T8" y="T9"/>
                </a:cxn>
                <a:cxn ang="T17">
                  <a:pos x="T10" y="T11"/>
                </a:cxn>
              </a:cxnLst>
              <a:rect l="T18" t="T19" r="T20" b="T21"/>
              <a:pathLst>
                <a:path w="817" h="154">
                  <a:moveTo>
                    <a:pt x="817" y="133"/>
                  </a:moveTo>
                  <a:lnTo>
                    <a:pt x="811" y="154"/>
                  </a:lnTo>
                  <a:lnTo>
                    <a:pt x="428" y="109"/>
                  </a:lnTo>
                  <a:lnTo>
                    <a:pt x="1" y="18"/>
                  </a:lnTo>
                  <a:lnTo>
                    <a:pt x="0" y="0"/>
                  </a:lnTo>
                  <a:lnTo>
                    <a:pt x="817" y="133"/>
                  </a:lnTo>
                  <a:close/>
                </a:path>
              </a:pathLst>
            </a:custGeom>
            <a:solidFill>
              <a:srgbClr val="331A00"/>
            </a:solidFill>
            <a:ln w="9525">
              <a:solidFill>
                <a:srgbClr val="000000"/>
              </a:solidFill>
              <a:round/>
              <a:headEnd/>
              <a:tailEnd/>
            </a:ln>
          </p:spPr>
          <p:txBody>
            <a:bodyPr/>
            <a:lstStyle/>
            <a:p>
              <a:endParaRPr lang="zh-TW" altLang="en-US"/>
            </a:p>
          </p:txBody>
        </p:sp>
        <p:sp>
          <p:nvSpPr>
            <p:cNvPr id="42116" name="Freeform 1231">
              <a:extLst>
                <a:ext uri="{FF2B5EF4-FFF2-40B4-BE49-F238E27FC236}">
                  <a16:creationId xmlns:a16="http://schemas.microsoft.com/office/drawing/2014/main" id="{24074400-61B0-F8A8-87B4-47B1FB633F1E}"/>
                </a:ext>
              </a:extLst>
            </p:cNvPr>
            <p:cNvSpPr>
              <a:spLocks/>
            </p:cNvSpPr>
            <p:nvPr/>
          </p:nvSpPr>
          <p:spPr bwMode="auto">
            <a:xfrm flipH="1">
              <a:off x="1452" y="2778"/>
              <a:ext cx="592" cy="129"/>
            </a:xfrm>
            <a:custGeom>
              <a:avLst/>
              <a:gdLst>
                <a:gd name="T0" fmla="*/ 0 w 1778"/>
                <a:gd name="T1" fmla="*/ 0 h 257"/>
                <a:gd name="T2" fmla="*/ 0 w 1778"/>
                <a:gd name="T3" fmla="*/ 1 h 257"/>
                <a:gd name="T4" fmla="*/ 0 w 1778"/>
                <a:gd name="T5" fmla="*/ 1 h 257"/>
                <a:gd name="T6" fmla="*/ 0 w 1778"/>
                <a:gd name="T7" fmla="*/ 1 h 257"/>
                <a:gd name="T8" fmla="*/ 0 w 1778"/>
                <a:gd name="T9" fmla="*/ 0 h 257"/>
                <a:gd name="T10" fmla="*/ 0 60000 65536"/>
                <a:gd name="T11" fmla="*/ 0 60000 65536"/>
                <a:gd name="T12" fmla="*/ 0 60000 65536"/>
                <a:gd name="T13" fmla="*/ 0 60000 65536"/>
                <a:gd name="T14" fmla="*/ 0 60000 65536"/>
                <a:gd name="T15" fmla="*/ 0 w 1778"/>
                <a:gd name="T16" fmla="*/ 0 h 257"/>
                <a:gd name="T17" fmla="*/ 1778 w 1778"/>
                <a:gd name="T18" fmla="*/ 257 h 257"/>
              </a:gdLst>
              <a:ahLst/>
              <a:cxnLst>
                <a:cxn ang="T10">
                  <a:pos x="T0" y="T1"/>
                </a:cxn>
                <a:cxn ang="T11">
                  <a:pos x="T2" y="T3"/>
                </a:cxn>
                <a:cxn ang="T12">
                  <a:pos x="T4" y="T5"/>
                </a:cxn>
                <a:cxn ang="T13">
                  <a:pos x="T6" y="T7"/>
                </a:cxn>
                <a:cxn ang="T14">
                  <a:pos x="T8" y="T9"/>
                </a:cxn>
              </a:cxnLst>
              <a:rect l="T15" t="T16" r="T17" b="T18"/>
              <a:pathLst>
                <a:path w="1778" h="257">
                  <a:moveTo>
                    <a:pt x="6" y="0"/>
                  </a:moveTo>
                  <a:lnTo>
                    <a:pt x="1778" y="238"/>
                  </a:lnTo>
                  <a:lnTo>
                    <a:pt x="1778" y="257"/>
                  </a:lnTo>
                  <a:lnTo>
                    <a:pt x="0" y="22"/>
                  </a:lnTo>
                  <a:lnTo>
                    <a:pt x="6" y="0"/>
                  </a:lnTo>
                  <a:close/>
                </a:path>
              </a:pathLst>
            </a:custGeom>
            <a:solidFill>
              <a:srgbClr val="331A00"/>
            </a:solidFill>
            <a:ln w="9525">
              <a:solidFill>
                <a:srgbClr val="000000"/>
              </a:solidFill>
              <a:round/>
              <a:headEnd/>
              <a:tailEnd/>
            </a:ln>
          </p:spPr>
          <p:txBody>
            <a:bodyPr/>
            <a:lstStyle/>
            <a:p>
              <a:endParaRPr lang="zh-TW" altLang="en-US"/>
            </a:p>
          </p:txBody>
        </p:sp>
        <p:sp>
          <p:nvSpPr>
            <p:cNvPr id="42117" name="Freeform 1232">
              <a:extLst>
                <a:ext uri="{FF2B5EF4-FFF2-40B4-BE49-F238E27FC236}">
                  <a16:creationId xmlns:a16="http://schemas.microsoft.com/office/drawing/2014/main" id="{B77BF984-44DA-17A5-0AD4-E88AC94A3A24}"/>
                </a:ext>
              </a:extLst>
            </p:cNvPr>
            <p:cNvSpPr>
              <a:spLocks/>
            </p:cNvSpPr>
            <p:nvPr/>
          </p:nvSpPr>
          <p:spPr bwMode="auto">
            <a:xfrm flipH="1">
              <a:off x="1391" y="3256"/>
              <a:ext cx="775" cy="110"/>
            </a:xfrm>
            <a:custGeom>
              <a:avLst/>
              <a:gdLst>
                <a:gd name="T0" fmla="*/ 0 w 2327"/>
                <a:gd name="T1" fmla="*/ 0 h 221"/>
                <a:gd name="T2" fmla="*/ 0 w 2327"/>
                <a:gd name="T3" fmla="*/ 0 h 221"/>
                <a:gd name="T4" fmla="*/ 0 w 2327"/>
                <a:gd name="T5" fmla="*/ 0 h 221"/>
                <a:gd name="T6" fmla="*/ 0 w 2327"/>
                <a:gd name="T7" fmla="*/ 0 h 221"/>
                <a:gd name="T8" fmla="*/ 0 w 2327"/>
                <a:gd name="T9" fmla="*/ 0 h 221"/>
                <a:gd name="T10" fmla="*/ 0 60000 65536"/>
                <a:gd name="T11" fmla="*/ 0 60000 65536"/>
                <a:gd name="T12" fmla="*/ 0 60000 65536"/>
                <a:gd name="T13" fmla="*/ 0 60000 65536"/>
                <a:gd name="T14" fmla="*/ 0 60000 65536"/>
                <a:gd name="T15" fmla="*/ 0 w 2327"/>
                <a:gd name="T16" fmla="*/ 0 h 221"/>
                <a:gd name="T17" fmla="*/ 2327 w 2327"/>
                <a:gd name="T18" fmla="*/ 221 h 221"/>
              </a:gdLst>
              <a:ahLst/>
              <a:cxnLst>
                <a:cxn ang="T10">
                  <a:pos x="T0" y="T1"/>
                </a:cxn>
                <a:cxn ang="T11">
                  <a:pos x="T2" y="T3"/>
                </a:cxn>
                <a:cxn ang="T12">
                  <a:pos x="T4" y="T5"/>
                </a:cxn>
                <a:cxn ang="T13">
                  <a:pos x="T6" y="T7"/>
                </a:cxn>
                <a:cxn ang="T14">
                  <a:pos x="T8" y="T9"/>
                </a:cxn>
              </a:cxnLst>
              <a:rect l="T15" t="T16" r="T17" b="T18"/>
              <a:pathLst>
                <a:path w="2327" h="221">
                  <a:moveTo>
                    <a:pt x="0" y="25"/>
                  </a:moveTo>
                  <a:lnTo>
                    <a:pt x="2327" y="221"/>
                  </a:lnTo>
                  <a:lnTo>
                    <a:pt x="2327" y="199"/>
                  </a:lnTo>
                  <a:lnTo>
                    <a:pt x="0" y="0"/>
                  </a:lnTo>
                  <a:lnTo>
                    <a:pt x="0" y="25"/>
                  </a:lnTo>
                  <a:close/>
                </a:path>
              </a:pathLst>
            </a:custGeom>
            <a:solidFill>
              <a:srgbClr val="331A00"/>
            </a:solidFill>
            <a:ln w="9525">
              <a:solidFill>
                <a:srgbClr val="000000"/>
              </a:solidFill>
              <a:round/>
              <a:headEnd/>
              <a:tailEnd/>
            </a:ln>
          </p:spPr>
          <p:txBody>
            <a:bodyPr/>
            <a:lstStyle/>
            <a:p>
              <a:endParaRPr lang="zh-TW" altLang="en-US"/>
            </a:p>
          </p:txBody>
        </p:sp>
        <p:sp>
          <p:nvSpPr>
            <p:cNvPr id="42118" name="Freeform 1233">
              <a:extLst>
                <a:ext uri="{FF2B5EF4-FFF2-40B4-BE49-F238E27FC236}">
                  <a16:creationId xmlns:a16="http://schemas.microsoft.com/office/drawing/2014/main" id="{D603FA91-0FCE-373C-ADCB-FAE158B96380}"/>
                </a:ext>
              </a:extLst>
            </p:cNvPr>
            <p:cNvSpPr>
              <a:spLocks/>
            </p:cNvSpPr>
            <p:nvPr/>
          </p:nvSpPr>
          <p:spPr bwMode="auto">
            <a:xfrm flipH="1">
              <a:off x="1500" y="2829"/>
              <a:ext cx="528" cy="487"/>
            </a:xfrm>
            <a:custGeom>
              <a:avLst/>
              <a:gdLst>
                <a:gd name="T0" fmla="*/ 0 w 1584"/>
                <a:gd name="T1" fmla="*/ 0 h 975"/>
                <a:gd name="T2" fmla="*/ 0 w 1584"/>
                <a:gd name="T3" fmla="*/ 0 h 975"/>
                <a:gd name="T4" fmla="*/ 0 w 1584"/>
                <a:gd name="T5" fmla="*/ 0 h 975"/>
                <a:gd name="T6" fmla="*/ 0 w 1584"/>
                <a:gd name="T7" fmla="*/ 0 h 975"/>
                <a:gd name="T8" fmla="*/ 0 w 1584"/>
                <a:gd name="T9" fmla="*/ 0 h 975"/>
                <a:gd name="T10" fmla="*/ 0 w 1584"/>
                <a:gd name="T11" fmla="*/ 0 h 975"/>
                <a:gd name="T12" fmla="*/ 0 w 1584"/>
                <a:gd name="T13" fmla="*/ 0 h 975"/>
                <a:gd name="T14" fmla="*/ 0 w 1584"/>
                <a:gd name="T15" fmla="*/ 0 h 975"/>
                <a:gd name="T16" fmla="*/ 0 w 1584"/>
                <a:gd name="T17" fmla="*/ 0 h 975"/>
                <a:gd name="T18" fmla="*/ 0 w 1584"/>
                <a:gd name="T19" fmla="*/ 0 h 975"/>
                <a:gd name="T20" fmla="*/ 0 w 1584"/>
                <a:gd name="T21" fmla="*/ 0 h 975"/>
                <a:gd name="T22" fmla="*/ 0 w 1584"/>
                <a:gd name="T23" fmla="*/ 0 h 975"/>
                <a:gd name="T24" fmla="*/ 0 w 1584"/>
                <a:gd name="T25" fmla="*/ 0 h 975"/>
                <a:gd name="T26" fmla="*/ 0 w 1584"/>
                <a:gd name="T27" fmla="*/ 0 h 975"/>
                <a:gd name="T28" fmla="*/ 0 w 1584"/>
                <a:gd name="T29" fmla="*/ 0 h 975"/>
                <a:gd name="T30" fmla="*/ 0 w 1584"/>
                <a:gd name="T31" fmla="*/ 0 h 975"/>
                <a:gd name="T32" fmla="*/ 0 w 1584"/>
                <a:gd name="T33" fmla="*/ 0 h 975"/>
                <a:gd name="T34" fmla="*/ 0 w 1584"/>
                <a:gd name="T35" fmla="*/ 0 h 975"/>
                <a:gd name="T36" fmla="*/ 0 w 1584"/>
                <a:gd name="T37" fmla="*/ 0 h 975"/>
                <a:gd name="T38" fmla="*/ 0 w 1584"/>
                <a:gd name="T39" fmla="*/ 0 h 975"/>
                <a:gd name="T40" fmla="*/ 0 w 1584"/>
                <a:gd name="T41" fmla="*/ 0 h 975"/>
                <a:gd name="T42" fmla="*/ 0 w 1584"/>
                <a:gd name="T43" fmla="*/ 0 h 975"/>
                <a:gd name="T44" fmla="*/ 0 w 1584"/>
                <a:gd name="T45" fmla="*/ 0 h 975"/>
                <a:gd name="T46" fmla="*/ 0 w 1584"/>
                <a:gd name="T47" fmla="*/ 0 h 975"/>
                <a:gd name="T48" fmla="*/ 0 w 1584"/>
                <a:gd name="T49" fmla="*/ 0 h 975"/>
                <a:gd name="T50" fmla="*/ 0 w 1584"/>
                <a:gd name="T51" fmla="*/ 0 h 975"/>
                <a:gd name="T52" fmla="*/ 0 w 1584"/>
                <a:gd name="T53" fmla="*/ 0 h 97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84"/>
                <a:gd name="T82" fmla="*/ 0 h 975"/>
                <a:gd name="T83" fmla="*/ 1584 w 1584"/>
                <a:gd name="T84" fmla="*/ 975 h 97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84" h="975">
                  <a:moveTo>
                    <a:pt x="43" y="875"/>
                  </a:moveTo>
                  <a:lnTo>
                    <a:pt x="121" y="863"/>
                  </a:lnTo>
                  <a:lnTo>
                    <a:pt x="378" y="852"/>
                  </a:lnTo>
                  <a:lnTo>
                    <a:pt x="587" y="857"/>
                  </a:lnTo>
                  <a:lnTo>
                    <a:pt x="854" y="875"/>
                  </a:lnTo>
                  <a:lnTo>
                    <a:pt x="1185" y="913"/>
                  </a:lnTo>
                  <a:lnTo>
                    <a:pt x="1584" y="975"/>
                  </a:lnTo>
                  <a:lnTo>
                    <a:pt x="1530" y="860"/>
                  </a:lnTo>
                  <a:lnTo>
                    <a:pt x="1425" y="597"/>
                  </a:lnTo>
                  <a:lnTo>
                    <a:pt x="1384" y="448"/>
                  </a:lnTo>
                  <a:lnTo>
                    <a:pt x="1361" y="306"/>
                  </a:lnTo>
                  <a:lnTo>
                    <a:pt x="1371" y="190"/>
                  </a:lnTo>
                  <a:lnTo>
                    <a:pt x="1391" y="143"/>
                  </a:lnTo>
                  <a:lnTo>
                    <a:pt x="1424" y="109"/>
                  </a:lnTo>
                  <a:lnTo>
                    <a:pt x="1047" y="98"/>
                  </a:lnTo>
                  <a:lnTo>
                    <a:pt x="716" y="64"/>
                  </a:lnTo>
                  <a:lnTo>
                    <a:pt x="554" y="37"/>
                  </a:lnTo>
                  <a:lnTo>
                    <a:pt x="411" y="0"/>
                  </a:lnTo>
                  <a:lnTo>
                    <a:pt x="394" y="5"/>
                  </a:lnTo>
                  <a:lnTo>
                    <a:pt x="337" y="42"/>
                  </a:lnTo>
                  <a:lnTo>
                    <a:pt x="243" y="144"/>
                  </a:lnTo>
                  <a:lnTo>
                    <a:pt x="109" y="350"/>
                  </a:lnTo>
                  <a:lnTo>
                    <a:pt x="50" y="475"/>
                  </a:lnTo>
                  <a:lnTo>
                    <a:pt x="13" y="582"/>
                  </a:lnTo>
                  <a:lnTo>
                    <a:pt x="0" y="748"/>
                  </a:lnTo>
                  <a:lnTo>
                    <a:pt x="24" y="844"/>
                  </a:lnTo>
                  <a:lnTo>
                    <a:pt x="43" y="875"/>
                  </a:lnTo>
                  <a:close/>
                </a:path>
              </a:pathLst>
            </a:custGeom>
            <a:solidFill>
              <a:srgbClr val="FFD9B3"/>
            </a:solidFill>
            <a:ln w="9525">
              <a:solidFill>
                <a:srgbClr val="000000"/>
              </a:solidFill>
              <a:round/>
              <a:headEnd/>
              <a:tailEnd/>
            </a:ln>
          </p:spPr>
          <p:txBody>
            <a:bodyPr/>
            <a:lstStyle/>
            <a:p>
              <a:endParaRPr lang="zh-TW" altLang="en-US"/>
            </a:p>
          </p:txBody>
        </p:sp>
        <p:sp>
          <p:nvSpPr>
            <p:cNvPr id="42119" name="Freeform 1234">
              <a:extLst>
                <a:ext uri="{FF2B5EF4-FFF2-40B4-BE49-F238E27FC236}">
                  <a16:creationId xmlns:a16="http://schemas.microsoft.com/office/drawing/2014/main" id="{3DAC328C-5F1F-1031-2F6A-F30CAB5D4537}"/>
                </a:ext>
              </a:extLst>
            </p:cNvPr>
            <p:cNvSpPr>
              <a:spLocks/>
            </p:cNvSpPr>
            <p:nvPr/>
          </p:nvSpPr>
          <p:spPr bwMode="auto">
            <a:xfrm flipH="1">
              <a:off x="1573" y="2836"/>
              <a:ext cx="388" cy="291"/>
            </a:xfrm>
            <a:custGeom>
              <a:avLst/>
              <a:gdLst>
                <a:gd name="T0" fmla="*/ 0 w 1163"/>
                <a:gd name="T1" fmla="*/ 1 h 582"/>
                <a:gd name="T2" fmla="*/ 0 w 1163"/>
                <a:gd name="T3" fmla="*/ 1 h 582"/>
                <a:gd name="T4" fmla="*/ 0 w 1163"/>
                <a:gd name="T5" fmla="*/ 1 h 582"/>
                <a:gd name="T6" fmla="*/ 0 w 1163"/>
                <a:gd name="T7" fmla="*/ 1 h 582"/>
                <a:gd name="T8" fmla="*/ 0 w 1163"/>
                <a:gd name="T9" fmla="*/ 1 h 582"/>
                <a:gd name="T10" fmla="*/ 0 w 1163"/>
                <a:gd name="T11" fmla="*/ 1 h 582"/>
                <a:gd name="T12" fmla="*/ 0 w 1163"/>
                <a:gd name="T13" fmla="*/ 1 h 582"/>
                <a:gd name="T14" fmla="*/ 0 w 1163"/>
                <a:gd name="T15" fmla="*/ 1 h 582"/>
                <a:gd name="T16" fmla="*/ 0 w 1163"/>
                <a:gd name="T17" fmla="*/ 1 h 582"/>
                <a:gd name="T18" fmla="*/ 0 w 1163"/>
                <a:gd name="T19" fmla="*/ 1 h 582"/>
                <a:gd name="T20" fmla="*/ 0 w 1163"/>
                <a:gd name="T21" fmla="*/ 1 h 582"/>
                <a:gd name="T22" fmla="*/ 0 w 1163"/>
                <a:gd name="T23" fmla="*/ 1 h 582"/>
                <a:gd name="T24" fmla="*/ 0 w 1163"/>
                <a:gd name="T25" fmla="*/ 1 h 582"/>
                <a:gd name="T26" fmla="*/ 0 w 1163"/>
                <a:gd name="T27" fmla="*/ 1 h 582"/>
                <a:gd name="T28" fmla="*/ 0 w 1163"/>
                <a:gd name="T29" fmla="*/ 1 h 582"/>
                <a:gd name="T30" fmla="*/ 0 w 1163"/>
                <a:gd name="T31" fmla="*/ 1 h 582"/>
                <a:gd name="T32" fmla="*/ 0 w 1163"/>
                <a:gd name="T33" fmla="*/ 1 h 582"/>
                <a:gd name="T34" fmla="*/ 0 w 1163"/>
                <a:gd name="T35" fmla="*/ 1 h 582"/>
                <a:gd name="T36" fmla="*/ 0 w 1163"/>
                <a:gd name="T37" fmla="*/ 1 h 582"/>
                <a:gd name="T38" fmla="*/ 0 w 1163"/>
                <a:gd name="T39" fmla="*/ 1 h 582"/>
                <a:gd name="T40" fmla="*/ 0 w 1163"/>
                <a:gd name="T41" fmla="*/ 1 h 582"/>
                <a:gd name="T42" fmla="*/ 0 w 1163"/>
                <a:gd name="T43" fmla="*/ 1 h 582"/>
                <a:gd name="T44" fmla="*/ 0 w 1163"/>
                <a:gd name="T45" fmla="*/ 1 h 582"/>
                <a:gd name="T46" fmla="*/ 0 w 1163"/>
                <a:gd name="T47" fmla="*/ 1 h 582"/>
                <a:gd name="T48" fmla="*/ 0 w 1163"/>
                <a:gd name="T49" fmla="*/ 0 h 582"/>
                <a:gd name="T50" fmla="*/ 0 w 1163"/>
                <a:gd name="T51" fmla="*/ 0 h 582"/>
                <a:gd name="T52" fmla="*/ 0 w 1163"/>
                <a:gd name="T53" fmla="*/ 1 h 582"/>
                <a:gd name="T54" fmla="*/ 0 w 1163"/>
                <a:gd name="T55" fmla="*/ 1 h 582"/>
                <a:gd name="T56" fmla="*/ 0 w 1163"/>
                <a:gd name="T57" fmla="*/ 1 h 582"/>
                <a:gd name="T58" fmla="*/ 0 w 1163"/>
                <a:gd name="T59" fmla="*/ 1 h 582"/>
                <a:gd name="T60" fmla="*/ 0 w 1163"/>
                <a:gd name="T61" fmla="*/ 1 h 582"/>
                <a:gd name="T62" fmla="*/ 0 w 1163"/>
                <a:gd name="T63" fmla="*/ 1 h 582"/>
                <a:gd name="T64" fmla="*/ 0 w 1163"/>
                <a:gd name="T65" fmla="*/ 1 h 5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63"/>
                <a:gd name="T100" fmla="*/ 0 h 582"/>
                <a:gd name="T101" fmla="*/ 1163 w 1163"/>
                <a:gd name="T102" fmla="*/ 582 h 5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63" h="582">
                  <a:moveTo>
                    <a:pt x="1163" y="122"/>
                  </a:moveTo>
                  <a:lnTo>
                    <a:pt x="1132" y="179"/>
                  </a:lnTo>
                  <a:lnTo>
                    <a:pt x="1112" y="251"/>
                  </a:lnTo>
                  <a:lnTo>
                    <a:pt x="1092" y="329"/>
                  </a:lnTo>
                  <a:lnTo>
                    <a:pt x="1064" y="409"/>
                  </a:lnTo>
                  <a:lnTo>
                    <a:pt x="1047" y="445"/>
                  </a:lnTo>
                  <a:lnTo>
                    <a:pt x="1020" y="478"/>
                  </a:lnTo>
                  <a:lnTo>
                    <a:pt x="987" y="509"/>
                  </a:lnTo>
                  <a:lnTo>
                    <a:pt x="946" y="537"/>
                  </a:lnTo>
                  <a:lnTo>
                    <a:pt x="896" y="557"/>
                  </a:lnTo>
                  <a:lnTo>
                    <a:pt x="834" y="573"/>
                  </a:lnTo>
                  <a:lnTo>
                    <a:pt x="760" y="579"/>
                  </a:lnTo>
                  <a:lnTo>
                    <a:pt x="670" y="582"/>
                  </a:lnTo>
                  <a:lnTo>
                    <a:pt x="482" y="567"/>
                  </a:lnTo>
                  <a:lnTo>
                    <a:pt x="332" y="540"/>
                  </a:lnTo>
                  <a:lnTo>
                    <a:pt x="213" y="506"/>
                  </a:lnTo>
                  <a:lnTo>
                    <a:pt x="123" y="467"/>
                  </a:lnTo>
                  <a:lnTo>
                    <a:pt x="62" y="419"/>
                  </a:lnTo>
                  <a:lnTo>
                    <a:pt x="22" y="367"/>
                  </a:lnTo>
                  <a:lnTo>
                    <a:pt x="2" y="314"/>
                  </a:lnTo>
                  <a:lnTo>
                    <a:pt x="0" y="260"/>
                  </a:lnTo>
                  <a:lnTo>
                    <a:pt x="35" y="158"/>
                  </a:lnTo>
                  <a:lnTo>
                    <a:pt x="99" y="72"/>
                  </a:lnTo>
                  <a:lnTo>
                    <a:pt x="167" y="14"/>
                  </a:lnTo>
                  <a:lnTo>
                    <a:pt x="197" y="0"/>
                  </a:lnTo>
                  <a:lnTo>
                    <a:pt x="217" y="0"/>
                  </a:lnTo>
                  <a:lnTo>
                    <a:pt x="426" y="58"/>
                  </a:lnTo>
                  <a:lnTo>
                    <a:pt x="613" y="91"/>
                  </a:lnTo>
                  <a:lnTo>
                    <a:pt x="782" y="105"/>
                  </a:lnTo>
                  <a:lnTo>
                    <a:pt x="926" y="109"/>
                  </a:lnTo>
                  <a:lnTo>
                    <a:pt x="1119" y="103"/>
                  </a:lnTo>
                  <a:lnTo>
                    <a:pt x="1163" y="105"/>
                  </a:lnTo>
                  <a:lnTo>
                    <a:pt x="1163" y="122"/>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20" name="Freeform 1235">
              <a:extLst>
                <a:ext uri="{FF2B5EF4-FFF2-40B4-BE49-F238E27FC236}">
                  <a16:creationId xmlns:a16="http://schemas.microsoft.com/office/drawing/2014/main" id="{8E078E08-754F-6033-C8B5-5F5C1977CCAF}"/>
                </a:ext>
              </a:extLst>
            </p:cNvPr>
            <p:cNvSpPr>
              <a:spLocks/>
            </p:cNvSpPr>
            <p:nvPr/>
          </p:nvSpPr>
          <p:spPr bwMode="auto">
            <a:xfrm flipH="1">
              <a:off x="1576" y="2838"/>
              <a:ext cx="373" cy="256"/>
            </a:xfrm>
            <a:custGeom>
              <a:avLst/>
              <a:gdLst>
                <a:gd name="T0" fmla="*/ 0 w 1118"/>
                <a:gd name="T1" fmla="*/ 1 h 511"/>
                <a:gd name="T2" fmla="*/ 0 w 1118"/>
                <a:gd name="T3" fmla="*/ 1 h 511"/>
                <a:gd name="T4" fmla="*/ 0 w 1118"/>
                <a:gd name="T5" fmla="*/ 1 h 511"/>
                <a:gd name="T6" fmla="*/ 0 w 1118"/>
                <a:gd name="T7" fmla="*/ 1 h 511"/>
                <a:gd name="T8" fmla="*/ 0 w 1118"/>
                <a:gd name="T9" fmla="*/ 1 h 511"/>
                <a:gd name="T10" fmla="*/ 0 w 1118"/>
                <a:gd name="T11" fmla="*/ 1 h 511"/>
                <a:gd name="T12" fmla="*/ 0 w 1118"/>
                <a:gd name="T13" fmla="*/ 1 h 511"/>
                <a:gd name="T14" fmla="*/ 0 w 1118"/>
                <a:gd name="T15" fmla="*/ 1 h 511"/>
                <a:gd name="T16" fmla="*/ 0 w 1118"/>
                <a:gd name="T17" fmla="*/ 1 h 511"/>
                <a:gd name="T18" fmla="*/ 0 w 1118"/>
                <a:gd name="T19" fmla="*/ 1 h 511"/>
                <a:gd name="T20" fmla="*/ 0 w 1118"/>
                <a:gd name="T21" fmla="*/ 1 h 511"/>
                <a:gd name="T22" fmla="*/ 0 w 1118"/>
                <a:gd name="T23" fmla="*/ 1 h 511"/>
                <a:gd name="T24" fmla="*/ 0 w 1118"/>
                <a:gd name="T25" fmla="*/ 0 h 511"/>
                <a:gd name="T26" fmla="*/ 0 w 1118"/>
                <a:gd name="T27" fmla="*/ 1 h 511"/>
                <a:gd name="T28" fmla="*/ 0 w 1118"/>
                <a:gd name="T29" fmla="*/ 1 h 511"/>
                <a:gd name="T30" fmla="*/ 0 w 1118"/>
                <a:gd name="T31" fmla="*/ 1 h 511"/>
                <a:gd name="T32" fmla="*/ 0 w 1118"/>
                <a:gd name="T33" fmla="*/ 1 h 511"/>
                <a:gd name="T34" fmla="*/ 0 w 1118"/>
                <a:gd name="T35" fmla="*/ 1 h 511"/>
                <a:gd name="T36" fmla="*/ 0 w 1118"/>
                <a:gd name="T37" fmla="*/ 1 h 511"/>
                <a:gd name="T38" fmla="*/ 0 w 1118"/>
                <a:gd name="T39" fmla="*/ 1 h 511"/>
                <a:gd name="T40" fmla="*/ 0 w 1118"/>
                <a:gd name="T41" fmla="*/ 1 h 511"/>
                <a:gd name="T42" fmla="*/ 0 w 1118"/>
                <a:gd name="T43" fmla="*/ 1 h 511"/>
                <a:gd name="T44" fmla="*/ 0 w 1118"/>
                <a:gd name="T45" fmla="*/ 1 h 511"/>
                <a:gd name="T46" fmla="*/ 0 w 1118"/>
                <a:gd name="T47" fmla="*/ 1 h 511"/>
                <a:gd name="T48" fmla="*/ 0 w 1118"/>
                <a:gd name="T49" fmla="*/ 1 h 511"/>
                <a:gd name="T50" fmla="*/ 0 w 1118"/>
                <a:gd name="T51" fmla="*/ 1 h 511"/>
                <a:gd name="T52" fmla="*/ 0 w 1118"/>
                <a:gd name="T53" fmla="*/ 1 h 511"/>
                <a:gd name="T54" fmla="*/ 0 w 1118"/>
                <a:gd name="T55" fmla="*/ 1 h 511"/>
                <a:gd name="T56" fmla="*/ 0 w 1118"/>
                <a:gd name="T57" fmla="*/ 1 h 511"/>
                <a:gd name="T58" fmla="*/ 0 w 1118"/>
                <a:gd name="T59" fmla="*/ 1 h 511"/>
                <a:gd name="T60" fmla="*/ 0 w 1118"/>
                <a:gd name="T61" fmla="*/ 1 h 51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118"/>
                <a:gd name="T94" fmla="*/ 0 h 511"/>
                <a:gd name="T95" fmla="*/ 1118 w 1118"/>
                <a:gd name="T96" fmla="*/ 511 h 51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118" h="511">
                  <a:moveTo>
                    <a:pt x="615" y="511"/>
                  </a:moveTo>
                  <a:lnTo>
                    <a:pt x="450" y="495"/>
                  </a:lnTo>
                  <a:lnTo>
                    <a:pt x="311" y="472"/>
                  </a:lnTo>
                  <a:lnTo>
                    <a:pt x="202" y="441"/>
                  </a:lnTo>
                  <a:lnTo>
                    <a:pt x="121" y="405"/>
                  </a:lnTo>
                  <a:lnTo>
                    <a:pt x="64" y="363"/>
                  </a:lnTo>
                  <a:lnTo>
                    <a:pt x="24" y="318"/>
                  </a:lnTo>
                  <a:lnTo>
                    <a:pt x="4" y="271"/>
                  </a:lnTo>
                  <a:lnTo>
                    <a:pt x="0" y="226"/>
                  </a:lnTo>
                  <a:lnTo>
                    <a:pt x="24" y="135"/>
                  </a:lnTo>
                  <a:lnTo>
                    <a:pt x="78" y="60"/>
                  </a:lnTo>
                  <a:lnTo>
                    <a:pt x="141" y="10"/>
                  </a:lnTo>
                  <a:lnTo>
                    <a:pt x="187" y="0"/>
                  </a:lnTo>
                  <a:lnTo>
                    <a:pt x="401" y="54"/>
                  </a:lnTo>
                  <a:lnTo>
                    <a:pt x="588" y="87"/>
                  </a:lnTo>
                  <a:lnTo>
                    <a:pt x="754" y="101"/>
                  </a:lnTo>
                  <a:lnTo>
                    <a:pt x="892" y="105"/>
                  </a:lnTo>
                  <a:lnTo>
                    <a:pt x="1078" y="101"/>
                  </a:lnTo>
                  <a:lnTo>
                    <a:pt x="1118" y="102"/>
                  </a:lnTo>
                  <a:lnTo>
                    <a:pt x="1118" y="119"/>
                  </a:lnTo>
                  <a:lnTo>
                    <a:pt x="1084" y="171"/>
                  </a:lnTo>
                  <a:lnTo>
                    <a:pt x="1059" y="234"/>
                  </a:lnTo>
                  <a:lnTo>
                    <a:pt x="1031" y="301"/>
                  </a:lnTo>
                  <a:lnTo>
                    <a:pt x="997" y="370"/>
                  </a:lnTo>
                  <a:lnTo>
                    <a:pt x="948" y="429"/>
                  </a:lnTo>
                  <a:lnTo>
                    <a:pt x="915" y="456"/>
                  </a:lnTo>
                  <a:lnTo>
                    <a:pt x="874" y="477"/>
                  </a:lnTo>
                  <a:lnTo>
                    <a:pt x="824" y="493"/>
                  </a:lnTo>
                  <a:lnTo>
                    <a:pt x="767" y="505"/>
                  </a:lnTo>
                  <a:lnTo>
                    <a:pt x="698" y="511"/>
                  </a:lnTo>
                  <a:lnTo>
                    <a:pt x="615" y="511"/>
                  </a:lnTo>
                  <a:close/>
                </a:path>
              </a:pathLst>
            </a:custGeom>
            <a:solidFill>
              <a:srgbClr val="F7C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21" name="Freeform 1236">
              <a:extLst>
                <a:ext uri="{FF2B5EF4-FFF2-40B4-BE49-F238E27FC236}">
                  <a16:creationId xmlns:a16="http://schemas.microsoft.com/office/drawing/2014/main" id="{B55114FC-3644-A9B4-D7F9-601457FC72AE}"/>
                </a:ext>
              </a:extLst>
            </p:cNvPr>
            <p:cNvSpPr>
              <a:spLocks/>
            </p:cNvSpPr>
            <p:nvPr/>
          </p:nvSpPr>
          <p:spPr bwMode="auto">
            <a:xfrm flipH="1">
              <a:off x="1579" y="2840"/>
              <a:ext cx="359" cy="220"/>
            </a:xfrm>
            <a:custGeom>
              <a:avLst/>
              <a:gdLst>
                <a:gd name="T0" fmla="*/ 0 w 1077"/>
                <a:gd name="T1" fmla="*/ 1 h 440"/>
                <a:gd name="T2" fmla="*/ 0 w 1077"/>
                <a:gd name="T3" fmla="*/ 1 h 440"/>
                <a:gd name="T4" fmla="*/ 0 w 1077"/>
                <a:gd name="T5" fmla="*/ 1 h 440"/>
                <a:gd name="T6" fmla="*/ 0 w 1077"/>
                <a:gd name="T7" fmla="*/ 1 h 440"/>
                <a:gd name="T8" fmla="*/ 0 w 1077"/>
                <a:gd name="T9" fmla="*/ 1 h 440"/>
                <a:gd name="T10" fmla="*/ 0 w 1077"/>
                <a:gd name="T11" fmla="*/ 1 h 440"/>
                <a:gd name="T12" fmla="*/ 0 w 1077"/>
                <a:gd name="T13" fmla="*/ 1 h 440"/>
                <a:gd name="T14" fmla="*/ 0 w 1077"/>
                <a:gd name="T15" fmla="*/ 1 h 440"/>
                <a:gd name="T16" fmla="*/ 0 w 1077"/>
                <a:gd name="T17" fmla="*/ 1 h 440"/>
                <a:gd name="T18" fmla="*/ 0 w 1077"/>
                <a:gd name="T19" fmla="*/ 1 h 440"/>
                <a:gd name="T20" fmla="*/ 0 w 1077"/>
                <a:gd name="T21" fmla="*/ 1 h 440"/>
                <a:gd name="T22" fmla="*/ 0 w 1077"/>
                <a:gd name="T23" fmla="*/ 0 h 440"/>
                <a:gd name="T24" fmla="*/ 0 w 1077"/>
                <a:gd name="T25" fmla="*/ 1 h 440"/>
                <a:gd name="T26" fmla="*/ 0 w 1077"/>
                <a:gd name="T27" fmla="*/ 1 h 440"/>
                <a:gd name="T28" fmla="*/ 0 w 1077"/>
                <a:gd name="T29" fmla="*/ 1 h 440"/>
                <a:gd name="T30" fmla="*/ 0 w 1077"/>
                <a:gd name="T31" fmla="*/ 1 h 440"/>
                <a:gd name="T32" fmla="*/ 0 w 1077"/>
                <a:gd name="T33" fmla="*/ 1 h 440"/>
                <a:gd name="T34" fmla="*/ 0 w 1077"/>
                <a:gd name="T35" fmla="*/ 1 h 440"/>
                <a:gd name="T36" fmla="*/ 0 w 1077"/>
                <a:gd name="T37" fmla="*/ 1 h 440"/>
                <a:gd name="T38" fmla="*/ 0 w 1077"/>
                <a:gd name="T39" fmla="*/ 1 h 440"/>
                <a:gd name="T40" fmla="*/ 0 w 1077"/>
                <a:gd name="T41" fmla="*/ 1 h 440"/>
                <a:gd name="T42" fmla="*/ 0 w 1077"/>
                <a:gd name="T43" fmla="*/ 1 h 440"/>
                <a:gd name="T44" fmla="*/ 0 w 1077"/>
                <a:gd name="T45" fmla="*/ 1 h 440"/>
                <a:gd name="T46" fmla="*/ 0 w 1077"/>
                <a:gd name="T47" fmla="*/ 1 h 440"/>
                <a:gd name="T48" fmla="*/ 0 w 1077"/>
                <a:gd name="T49" fmla="*/ 1 h 440"/>
                <a:gd name="T50" fmla="*/ 0 w 1077"/>
                <a:gd name="T51" fmla="*/ 1 h 440"/>
                <a:gd name="T52" fmla="*/ 0 w 1077"/>
                <a:gd name="T53" fmla="*/ 1 h 440"/>
                <a:gd name="T54" fmla="*/ 0 w 1077"/>
                <a:gd name="T55" fmla="*/ 1 h 44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77"/>
                <a:gd name="T85" fmla="*/ 0 h 440"/>
                <a:gd name="T86" fmla="*/ 1077 w 1077"/>
                <a:gd name="T87" fmla="*/ 440 h 44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77" h="440">
                  <a:moveTo>
                    <a:pt x="561" y="440"/>
                  </a:moveTo>
                  <a:lnTo>
                    <a:pt x="293" y="405"/>
                  </a:lnTo>
                  <a:lnTo>
                    <a:pt x="196" y="378"/>
                  </a:lnTo>
                  <a:lnTo>
                    <a:pt x="118" y="345"/>
                  </a:lnTo>
                  <a:lnTo>
                    <a:pt x="64" y="310"/>
                  </a:lnTo>
                  <a:lnTo>
                    <a:pt x="30" y="271"/>
                  </a:lnTo>
                  <a:lnTo>
                    <a:pt x="7" y="230"/>
                  </a:lnTo>
                  <a:lnTo>
                    <a:pt x="0" y="191"/>
                  </a:lnTo>
                  <a:lnTo>
                    <a:pt x="17" y="115"/>
                  </a:lnTo>
                  <a:lnTo>
                    <a:pt x="61" y="52"/>
                  </a:lnTo>
                  <a:lnTo>
                    <a:pt x="114" y="11"/>
                  </a:lnTo>
                  <a:lnTo>
                    <a:pt x="156" y="0"/>
                  </a:lnTo>
                  <a:lnTo>
                    <a:pt x="371" y="50"/>
                  </a:lnTo>
                  <a:lnTo>
                    <a:pt x="561" y="80"/>
                  </a:lnTo>
                  <a:lnTo>
                    <a:pt x="728" y="95"/>
                  </a:lnTo>
                  <a:lnTo>
                    <a:pt x="861" y="98"/>
                  </a:lnTo>
                  <a:lnTo>
                    <a:pt x="1037" y="97"/>
                  </a:lnTo>
                  <a:lnTo>
                    <a:pt x="1074" y="101"/>
                  </a:lnTo>
                  <a:lnTo>
                    <a:pt x="1077" y="105"/>
                  </a:lnTo>
                  <a:lnTo>
                    <a:pt x="1071" y="115"/>
                  </a:lnTo>
                  <a:lnTo>
                    <a:pt x="1007" y="216"/>
                  </a:lnTo>
                  <a:lnTo>
                    <a:pt x="975" y="274"/>
                  </a:lnTo>
                  <a:lnTo>
                    <a:pt x="933" y="328"/>
                  </a:lnTo>
                  <a:lnTo>
                    <a:pt x="878" y="378"/>
                  </a:lnTo>
                  <a:lnTo>
                    <a:pt x="803" y="415"/>
                  </a:lnTo>
                  <a:lnTo>
                    <a:pt x="755" y="429"/>
                  </a:lnTo>
                  <a:lnTo>
                    <a:pt x="698" y="437"/>
                  </a:lnTo>
                  <a:lnTo>
                    <a:pt x="561" y="440"/>
                  </a:lnTo>
                  <a:close/>
                </a:path>
              </a:pathLst>
            </a:custGeom>
            <a:solidFill>
              <a:srgbClr val="F2C4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22" name="Freeform 1237">
              <a:extLst>
                <a:ext uri="{FF2B5EF4-FFF2-40B4-BE49-F238E27FC236}">
                  <a16:creationId xmlns:a16="http://schemas.microsoft.com/office/drawing/2014/main" id="{0F110294-3BE9-CAEE-B061-5D50B8060E44}"/>
                </a:ext>
              </a:extLst>
            </p:cNvPr>
            <p:cNvSpPr>
              <a:spLocks/>
            </p:cNvSpPr>
            <p:nvPr/>
          </p:nvSpPr>
          <p:spPr bwMode="auto">
            <a:xfrm flipH="1">
              <a:off x="1581" y="2841"/>
              <a:ext cx="344" cy="186"/>
            </a:xfrm>
            <a:custGeom>
              <a:avLst/>
              <a:gdLst>
                <a:gd name="T0" fmla="*/ 0 w 1033"/>
                <a:gd name="T1" fmla="*/ 1 h 372"/>
                <a:gd name="T2" fmla="*/ 0 w 1033"/>
                <a:gd name="T3" fmla="*/ 1 h 372"/>
                <a:gd name="T4" fmla="*/ 0 w 1033"/>
                <a:gd name="T5" fmla="*/ 1 h 372"/>
                <a:gd name="T6" fmla="*/ 0 w 1033"/>
                <a:gd name="T7" fmla="*/ 1 h 372"/>
                <a:gd name="T8" fmla="*/ 0 w 1033"/>
                <a:gd name="T9" fmla="*/ 1 h 372"/>
                <a:gd name="T10" fmla="*/ 0 w 1033"/>
                <a:gd name="T11" fmla="*/ 1 h 372"/>
                <a:gd name="T12" fmla="*/ 0 w 1033"/>
                <a:gd name="T13" fmla="*/ 1 h 372"/>
                <a:gd name="T14" fmla="*/ 0 w 1033"/>
                <a:gd name="T15" fmla="*/ 1 h 372"/>
                <a:gd name="T16" fmla="*/ 0 w 1033"/>
                <a:gd name="T17" fmla="*/ 1 h 372"/>
                <a:gd name="T18" fmla="*/ 0 w 1033"/>
                <a:gd name="T19" fmla="*/ 1 h 372"/>
                <a:gd name="T20" fmla="*/ 0 w 1033"/>
                <a:gd name="T21" fmla="*/ 0 h 372"/>
                <a:gd name="T22" fmla="*/ 0 w 1033"/>
                <a:gd name="T23" fmla="*/ 1 h 372"/>
                <a:gd name="T24" fmla="*/ 0 w 1033"/>
                <a:gd name="T25" fmla="*/ 1 h 372"/>
                <a:gd name="T26" fmla="*/ 0 w 1033"/>
                <a:gd name="T27" fmla="*/ 1 h 372"/>
                <a:gd name="T28" fmla="*/ 0 w 1033"/>
                <a:gd name="T29" fmla="*/ 1 h 372"/>
                <a:gd name="T30" fmla="*/ 0 w 1033"/>
                <a:gd name="T31" fmla="*/ 1 h 372"/>
                <a:gd name="T32" fmla="*/ 0 w 1033"/>
                <a:gd name="T33" fmla="*/ 1 h 372"/>
                <a:gd name="T34" fmla="*/ 0 w 1033"/>
                <a:gd name="T35" fmla="*/ 1 h 372"/>
                <a:gd name="T36" fmla="*/ 0 w 1033"/>
                <a:gd name="T37" fmla="*/ 1 h 372"/>
                <a:gd name="T38" fmla="*/ 0 w 1033"/>
                <a:gd name="T39" fmla="*/ 1 h 372"/>
                <a:gd name="T40" fmla="*/ 0 w 1033"/>
                <a:gd name="T41" fmla="*/ 1 h 372"/>
                <a:gd name="T42" fmla="*/ 0 w 1033"/>
                <a:gd name="T43" fmla="*/ 1 h 372"/>
                <a:gd name="T44" fmla="*/ 0 w 1033"/>
                <a:gd name="T45" fmla="*/ 1 h 372"/>
                <a:gd name="T46" fmla="*/ 0 w 1033"/>
                <a:gd name="T47" fmla="*/ 1 h 372"/>
                <a:gd name="T48" fmla="*/ 0 w 1033"/>
                <a:gd name="T49" fmla="*/ 1 h 37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033"/>
                <a:gd name="T76" fmla="*/ 0 h 372"/>
                <a:gd name="T77" fmla="*/ 1033 w 1033"/>
                <a:gd name="T78" fmla="*/ 372 h 37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033" h="372">
                  <a:moveTo>
                    <a:pt x="506" y="372"/>
                  </a:moveTo>
                  <a:lnTo>
                    <a:pt x="270" y="339"/>
                  </a:lnTo>
                  <a:lnTo>
                    <a:pt x="183" y="314"/>
                  </a:lnTo>
                  <a:lnTo>
                    <a:pt x="116" y="288"/>
                  </a:lnTo>
                  <a:lnTo>
                    <a:pt x="67" y="257"/>
                  </a:lnTo>
                  <a:lnTo>
                    <a:pt x="30" y="224"/>
                  </a:lnTo>
                  <a:lnTo>
                    <a:pt x="0" y="158"/>
                  </a:lnTo>
                  <a:lnTo>
                    <a:pt x="10" y="93"/>
                  </a:lnTo>
                  <a:lnTo>
                    <a:pt x="43" y="42"/>
                  </a:lnTo>
                  <a:lnTo>
                    <a:pt x="87" y="6"/>
                  </a:lnTo>
                  <a:lnTo>
                    <a:pt x="124" y="0"/>
                  </a:lnTo>
                  <a:lnTo>
                    <a:pt x="344" y="48"/>
                  </a:lnTo>
                  <a:lnTo>
                    <a:pt x="534" y="78"/>
                  </a:lnTo>
                  <a:lnTo>
                    <a:pt x="830" y="96"/>
                  </a:lnTo>
                  <a:lnTo>
                    <a:pt x="996" y="95"/>
                  </a:lnTo>
                  <a:lnTo>
                    <a:pt x="1030" y="101"/>
                  </a:lnTo>
                  <a:lnTo>
                    <a:pt x="1033" y="105"/>
                  </a:lnTo>
                  <a:lnTo>
                    <a:pt x="1026" y="115"/>
                  </a:lnTo>
                  <a:lnTo>
                    <a:pt x="953" y="202"/>
                  </a:lnTo>
                  <a:lnTo>
                    <a:pt x="914" y="247"/>
                  </a:lnTo>
                  <a:lnTo>
                    <a:pt x="864" y="292"/>
                  </a:lnTo>
                  <a:lnTo>
                    <a:pt x="804" y="329"/>
                  </a:lnTo>
                  <a:lnTo>
                    <a:pt x="726" y="356"/>
                  </a:lnTo>
                  <a:lnTo>
                    <a:pt x="628" y="372"/>
                  </a:lnTo>
                  <a:lnTo>
                    <a:pt x="506" y="372"/>
                  </a:lnTo>
                  <a:close/>
                </a:path>
              </a:pathLst>
            </a:custGeom>
            <a:solidFill>
              <a:srgbClr val="EBB8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23" name="Freeform 1238">
              <a:extLst>
                <a:ext uri="{FF2B5EF4-FFF2-40B4-BE49-F238E27FC236}">
                  <a16:creationId xmlns:a16="http://schemas.microsoft.com/office/drawing/2014/main" id="{3B5C63F3-7AE9-20B2-F747-6C94353B29C2}"/>
                </a:ext>
              </a:extLst>
            </p:cNvPr>
            <p:cNvSpPr>
              <a:spLocks/>
            </p:cNvSpPr>
            <p:nvPr/>
          </p:nvSpPr>
          <p:spPr bwMode="auto">
            <a:xfrm flipH="1">
              <a:off x="1584" y="2843"/>
              <a:ext cx="330" cy="152"/>
            </a:xfrm>
            <a:custGeom>
              <a:avLst/>
              <a:gdLst>
                <a:gd name="T0" fmla="*/ 0 w 989"/>
                <a:gd name="T1" fmla="*/ 1 h 304"/>
                <a:gd name="T2" fmla="*/ 0 w 989"/>
                <a:gd name="T3" fmla="*/ 1 h 304"/>
                <a:gd name="T4" fmla="*/ 0 w 989"/>
                <a:gd name="T5" fmla="*/ 1 h 304"/>
                <a:gd name="T6" fmla="*/ 0 w 989"/>
                <a:gd name="T7" fmla="*/ 1 h 304"/>
                <a:gd name="T8" fmla="*/ 0 w 989"/>
                <a:gd name="T9" fmla="*/ 1 h 304"/>
                <a:gd name="T10" fmla="*/ 0 w 989"/>
                <a:gd name="T11" fmla="*/ 1 h 304"/>
                <a:gd name="T12" fmla="*/ 0 w 989"/>
                <a:gd name="T13" fmla="*/ 1 h 304"/>
                <a:gd name="T14" fmla="*/ 0 w 989"/>
                <a:gd name="T15" fmla="*/ 1 h 304"/>
                <a:gd name="T16" fmla="*/ 0 w 989"/>
                <a:gd name="T17" fmla="*/ 0 h 304"/>
                <a:gd name="T18" fmla="*/ 0 w 989"/>
                <a:gd name="T19" fmla="*/ 1 h 304"/>
                <a:gd name="T20" fmla="*/ 0 w 989"/>
                <a:gd name="T21" fmla="*/ 1 h 304"/>
                <a:gd name="T22" fmla="*/ 0 w 989"/>
                <a:gd name="T23" fmla="*/ 1 h 304"/>
                <a:gd name="T24" fmla="*/ 0 w 989"/>
                <a:gd name="T25" fmla="*/ 1 h 304"/>
                <a:gd name="T26" fmla="*/ 0 w 989"/>
                <a:gd name="T27" fmla="*/ 1 h 304"/>
                <a:gd name="T28" fmla="*/ 0 w 989"/>
                <a:gd name="T29" fmla="*/ 1 h 304"/>
                <a:gd name="T30" fmla="*/ 0 w 989"/>
                <a:gd name="T31" fmla="*/ 1 h 304"/>
                <a:gd name="T32" fmla="*/ 0 w 989"/>
                <a:gd name="T33" fmla="*/ 1 h 304"/>
                <a:gd name="T34" fmla="*/ 0 w 989"/>
                <a:gd name="T35" fmla="*/ 1 h 304"/>
                <a:gd name="T36" fmla="*/ 0 w 989"/>
                <a:gd name="T37" fmla="*/ 1 h 304"/>
                <a:gd name="T38" fmla="*/ 0 w 989"/>
                <a:gd name="T39" fmla="*/ 1 h 304"/>
                <a:gd name="T40" fmla="*/ 0 w 989"/>
                <a:gd name="T41" fmla="*/ 1 h 304"/>
                <a:gd name="T42" fmla="*/ 0 w 989"/>
                <a:gd name="T43" fmla="*/ 1 h 304"/>
                <a:gd name="T44" fmla="*/ 0 w 989"/>
                <a:gd name="T45" fmla="*/ 1 h 30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89"/>
                <a:gd name="T70" fmla="*/ 0 h 304"/>
                <a:gd name="T71" fmla="*/ 989 w 989"/>
                <a:gd name="T72" fmla="*/ 304 h 30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89" h="304">
                  <a:moveTo>
                    <a:pt x="453" y="302"/>
                  </a:moveTo>
                  <a:lnTo>
                    <a:pt x="250" y="271"/>
                  </a:lnTo>
                  <a:lnTo>
                    <a:pt x="115" y="229"/>
                  </a:lnTo>
                  <a:lnTo>
                    <a:pt x="36" y="176"/>
                  </a:lnTo>
                  <a:lnTo>
                    <a:pt x="0" y="123"/>
                  </a:lnTo>
                  <a:lnTo>
                    <a:pt x="0" y="72"/>
                  </a:lnTo>
                  <a:lnTo>
                    <a:pt x="23" y="31"/>
                  </a:lnTo>
                  <a:lnTo>
                    <a:pt x="57" y="5"/>
                  </a:lnTo>
                  <a:lnTo>
                    <a:pt x="92" y="0"/>
                  </a:lnTo>
                  <a:lnTo>
                    <a:pt x="317" y="46"/>
                  </a:lnTo>
                  <a:lnTo>
                    <a:pt x="509" y="72"/>
                  </a:lnTo>
                  <a:lnTo>
                    <a:pt x="797" y="91"/>
                  </a:lnTo>
                  <a:lnTo>
                    <a:pt x="956" y="92"/>
                  </a:lnTo>
                  <a:lnTo>
                    <a:pt x="986" y="97"/>
                  </a:lnTo>
                  <a:lnTo>
                    <a:pt x="989" y="103"/>
                  </a:lnTo>
                  <a:lnTo>
                    <a:pt x="979" y="114"/>
                  </a:lnTo>
                  <a:lnTo>
                    <a:pt x="902" y="184"/>
                  </a:lnTo>
                  <a:lnTo>
                    <a:pt x="854" y="218"/>
                  </a:lnTo>
                  <a:lnTo>
                    <a:pt x="797" y="251"/>
                  </a:lnTo>
                  <a:lnTo>
                    <a:pt x="733" y="276"/>
                  </a:lnTo>
                  <a:lnTo>
                    <a:pt x="657" y="296"/>
                  </a:lnTo>
                  <a:lnTo>
                    <a:pt x="563" y="304"/>
                  </a:lnTo>
                  <a:lnTo>
                    <a:pt x="453" y="302"/>
                  </a:lnTo>
                  <a:close/>
                </a:path>
              </a:pathLst>
            </a:custGeom>
            <a:solidFill>
              <a:srgbClr val="E6AE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24" name="Freeform 1239">
              <a:extLst>
                <a:ext uri="{FF2B5EF4-FFF2-40B4-BE49-F238E27FC236}">
                  <a16:creationId xmlns:a16="http://schemas.microsoft.com/office/drawing/2014/main" id="{273288D8-3AF9-4A53-215F-F7A7FF243E3A}"/>
                </a:ext>
              </a:extLst>
            </p:cNvPr>
            <p:cNvSpPr>
              <a:spLocks/>
            </p:cNvSpPr>
            <p:nvPr/>
          </p:nvSpPr>
          <p:spPr bwMode="auto">
            <a:xfrm flipH="1">
              <a:off x="1589" y="2845"/>
              <a:ext cx="316" cy="117"/>
            </a:xfrm>
            <a:custGeom>
              <a:avLst/>
              <a:gdLst>
                <a:gd name="T0" fmla="*/ 0 w 949"/>
                <a:gd name="T1" fmla="*/ 1 h 233"/>
                <a:gd name="T2" fmla="*/ 0 w 949"/>
                <a:gd name="T3" fmla="*/ 1 h 233"/>
                <a:gd name="T4" fmla="*/ 0 w 949"/>
                <a:gd name="T5" fmla="*/ 1 h 233"/>
                <a:gd name="T6" fmla="*/ 0 w 949"/>
                <a:gd name="T7" fmla="*/ 1 h 233"/>
                <a:gd name="T8" fmla="*/ 0 w 949"/>
                <a:gd name="T9" fmla="*/ 1 h 233"/>
                <a:gd name="T10" fmla="*/ 0 w 949"/>
                <a:gd name="T11" fmla="*/ 1 h 233"/>
                <a:gd name="T12" fmla="*/ 0 w 949"/>
                <a:gd name="T13" fmla="*/ 1 h 233"/>
                <a:gd name="T14" fmla="*/ 0 w 949"/>
                <a:gd name="T15" fmla="*/ 1 h 233"/>
                <a:gd name="T16" fmla="*/ 0 w 949"/>
                <a:gd name="T17" fmla="*/ 0 h 233"/>
                <a:gd name="T18" fmla="*/ 0 w 949"/>
                <a:gd name="T19" fmla="*/ 1 h 233"/>
                <a:gd name="T20" fmla="*/ 0 w 949"/>
                <a:gd name="T21" fmla="*/ 1 h 233"/>
                <a:gd name="T22" fmla="*/ 0 w 949"/>
                <a:gd name="T23" fmla="*/ 1 h 233"/>
                <a:gd name="T24" fmla="*/ 0 w 949"/>
                <a:gd name="T25" fmla="*/ 1 h 233"/>
                <a:gd name="T26" fmla="*/ 0 w 949"/>
                <a:gd name="T27" fmla="*/ 1 h 233"/>
                <a:gd name="T28" fmla="*/ 0 w 949"/>
                <a:gd name="T29" fmla="*/ 1 h 233"/>
                <a:gd name="T30" fmla="*/ 0 w 949"/>
                <a:gd name="T31" fmla="*/ 1 h 233"/>
                <a:gd name="T32" fmla="*/ 0 w 949"/>
                <a:gd name="T33" fmla="*/ 1 h 233"/>
                <a:gd name="T34" fmla="*/ 0 w 949"/>
                <a:gd name="T35" fmla="*/ 1 h 23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49"/>
                <a:gd name="T55" fmla="*/ 0 h 233"/>
                <a:gd name="T56" fmla="*/ 949 w 949"/>
                <a:gd name="T57" fmla="*/ 233 h 23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49" h="233">
                  <a:moveTo>
                    <a:pt x="408" y="230"/>
                  </a:moveTo>
                  <a:lnTo>
                    <a:pt x="239" y="202"/>
                  </a:lnTo>
                  <a:lnTo>
                    <a:pt x="120" y="165"/>
                  </a:lnTo>
                  <a:lnTo>
                    <a:pt x="46" y="126"/>
                  </a:lnTo>
                  <a:lnTo>
                    <a:pt x="9" y="86"/>
                  </a:lnTo>
                  <a:lnTo>
                    <a:pt x="0" y="48"/>
                  </a:lnTo>
                  <a:lnTo>
                    <a:pt x="13" y="20"/>
                  </a:lnTo>
                  <a:lnTo>
                    <a:pt x="40" y="2"/>
                  </a:lnTo>
                  <a:lnTo>
                    <a:pt x="70" y="0"/>
                  </a:lnTo>
                  <a:lnTo>
                    <a:pt x="493" y="67"/>
                  </a:lnTo>
                  <a:lnTo>
                    <a:pt x="776" y="86"/>
                  </a:lnTo>
                  <a:lnTo>
                    <a:pt x="925" y="87"/>
                  </a:lnTo>
                  <a:lnTo>
                    <a:pt x="949" y="94"/>
                  </a:lnTo>
                  <a:lnTo>
                    <a:pt x="939" y="109"/>
                  </a:lnTo>
                  <a:lnTo>
                    <a:pt x="857" y="165"/>
                  </a:lnTo>
                  <a:lnTo>
                    <a:pt x="742" y="211"/>
                  </a:lnTo>
                  <a:lnTo>
                    <a:pt x="593" y="233"/>
                  </a:lnTo>
                  <a:lnTo>
                    <a:pt x="408" y="230"/>
                  </a:lnTo>
                  <a:close/>
                </a:path>
              </a:pathLst>
            </a:custGeom>
            <a:solidFill>
              <a:srgbClr val="DEA3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25" name="Freeform 1240">
              <a:extLst>
                <a:ext uri="{FF2B5EF4-FFF2-40B4-BE49-F238E27FC236}">
                  <a16:creationId xmlns:a16="http://schemas.microsoft.com/office/drawing/2014/main" id="{9D0203A5-73D4-5B33-2323-06F869043F9B}"/>
                </a:ext>
              </a:extLst>
            </p:cNvPr>
            <p:cNvSpPr>
              <a:spLocks/>
            </p:cNvSpPr>
            <p:nvPr/>
          </p:nvSpPr>
          <p:spPr bwMode="auto">
            <a:xfrm flipH="1">
              <a:off x="1592" y="2847"/>
              <a:ext cx="304" cy="88"/>
            </a:xfrm>
            <a:custGeom>
              <a:avLst/>
              <a:gdLst>
                <a:gd name="T0" fmla="*/ 0 w 911"/>
                <a:gd name="T1" fmla="*/ 1 h 176"/>
                <a:gd name="T2" fmla="*/ 0 w 911"/>
                <a:gd name="T3" fmla="*/ 1 h 176"/>
                <a:gd name="T4" fmla="*/ 0 w 911"/>
                <a:gd name="T5" fmla="*/ 1 h 176"/>
                <a:gd name="T6" fmla="*/ 0 w 911"/>
                <a:gd name="T7" fmla="*/ 1 h 176"/>
                <a:gd name="T8" fmla="*/ 0 w 911"/>
                <a:gd name="T9" fmla="*/ 1 h 176"/>
                <a:gd name="T10" fmla="*/ 0 w 911"/>
                <a:gd name="T11" fmla="*/ 1 h 176"/>
                <a:gd name="T12" fmla="*/ 0 w 911"/>
                <a:gd name="T13" fmla="*/ 1 h 176"/>
                <a:gd name="T14" fmla="*/ 0 w 911"/>
                <a:gd name="T15" fmla="*/ 1 h 176"/>
                <a:gd name="T16" fmla="*/ 0 w 911"/>
                <a:gd name="T17" fmla="*/ 1 h 176"/>
                <a:gd name="T18" fmla="*/ 0 w 911"/>
                <a:gd name="T19" fmla="*/ 1 h 176"/>
                <a:gd name="T20" fmla="*/ 0 w 911"/>
                <a:gd name="T21" fmla="*/ 1 h 176"/>
                <a:gd name="T22" fmla="*/ 0 w 911"/>
                <a:gd name="T23" fmla="*/ 1 h 176"/>
                <a:gd name="T24" fmla="*/ 0 w 911"/>
                <a:gd name="T25" fmla="*/ 1 h 176"/>
                <a:gd name="T26" fmla="*/ 0 w 911"/>
                <a:gd name="T27" fmla="*/ 0 h 176"/>
                <a:gd name="T28" fmla="*/ 0 w 911"/>
                <a:gd name="T29" fmla="*/ 0 h 176"/>
                <a:gd name="T30" fmla="*/ 0 w 911"/>
                <a:gd name="T31" fmla="*/ 1 h 176"/>
                <a:gd name="T32" fmla="*/ 0 w 911"/>
                <a:gd name="T33" fmla="*/ 1 h 176"/>
                <a:gd name="T34" fmla="*/ 0 w 911"/>
                <a:gd name="T35" fmla="*/ 1 h 176"/>
                <a:gd name="T36" fmla="*/ 0 w 911"/>
                <a:gd name="T37" fmla="*/ 1 h 176"/>
                <a:gd name="T38" fmla="*/ 0 w 911"/>
                <a:gd name="T39" fmla="*/ 1 h 176"/>
                <a:gd name="T40" fmla="*/ 0 w 911"/>
                <a:gd name="T41" fmla="*/ 1 h 1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11"/>
                <a:gd name="T64" fmla="*/ 0 h 176"/>
                <a:gd name="T65" fmla="*/ 911 w 911"/>
                <a:gd name="T66" fmla="*/ 176 h 17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11" h="176">
                  <a:moveTo>
                    <a:pt x="901" y="107"/>
                  </a:moveTo>
                  <a:lnTo>
                    <a:pt x="864" y="129"/>
                  </a:lnTo>
                  <a:lnTo>
                    <a:pt x="812" y="148"/>
                  </a:lnTo>
                  <a:lnTo>
                    <a:pt x="751" y="162"/>
                  </a:lnTo>
                  <a:lnTo>
                    <a:pt x="681" y="171"/>
                  </a:lnTo>
                  <a:lnTo>
                    <a:pt x="525" y="176"/>
                  </a:lnTo>
                  <a:lnTo>
                    <a:pt x="360" y="160"/>
                  </a:lnTo>
                  <a:lnTo>
                    <a:pt x="225" y="136"/>
                  </a:lnTo>
                  <a:lnTo>
                    <a:pt x="127" y="109"/>
                  </a:lnTo>
                  <a:lnTo>
                    <a:pt x="60" y="78"/>
                  </a:lnTo>
                  <a:lnTo>
                    <a:pt x="18" y="52"/>
                  </a:lnTo>
                  <a:lnTo>
                    <a:pt x="0" y="27"/>
                  </a:lnTo>
                  <a:lnTo>
                    <a:pt x="0" y="11"/>
                  </a:lnTo>
                  <a:lnTo>
                    <a:pt x="18" y="0"/>
                  </a:lnTo>
                  <a:lnTo>
                    <a:pt x="45" y="0"/>
                  </a:lnTo>
                  <a:lnTo>
                    <a:pt x="280" y="39"/>
                  </a:lnTo>
                  <a:lnTo>
                    <a:pt x="472" y="62"/>
                  </a:lnTo>
                  <a:lnTo>
                    <a:pt x="751" y="81"/>
                  </a:lnTo>
                  <a:lnTo>
                    <a:pt x="889" y="84"/>
                  </a:lnTo>
                  <a:lnTo>
                    <a:pt x="911" y="93"/>
                  </a:lnTo>
                  <a:lnTo>
                    <a:pt x="901" y="107"/>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26" name="Freeform 1241">
              <a:extLst>
                <a:ext uri="{FF2B5EF4-FFF2-40B4-BE49-F238E27FC236}">
                  <a16:creationId xmlns:a16="http://schemas.microsoft.com/office/drawing/2014/main" id="{CE8D5FCC-C036-90D8-A227-C699C4BE2850}"/>
                </a:ext>
              </a:extLst>
            </p:cNvPr>
            <p:cNvSpPr>
              <a:spLocks/>
            </p:cNvSpPr>
            <p:nvPr/>
          </p:nvSpPr>
          <p:spPr bwMode="auto">
            <a:xfrm flipH="1">
              <a:off x="1895" y="2827"/>
              <a:ext cx="150" cy="450"/>
            </a:xfrm>
            <a:custGeom>
              <a:avLst/>
              <a:gdLst>
                <a:gd name="T0" fmla="*/ 0 w 449"/>
                <a:gd name="T1" fmla="*/ 0 h 899"/>
                <a:gd name="T2" fmla="*/ 0 w 449"/>
                <a:gd name="T3" fmla="*/ 1 h 899"/>
                <a:gd name="T4" fmla="*/ 0 w 449"/>
                <a:gd name="T5" fmla="*/ 1 h 899"/>
                <a:gd name="T6" fmla="*/ 0 w 449"/>
                <a:gd name="T7" fmla="*/ 1 h 899"/>
                <a:gd name="T8" fmla="*/ 0 w 449"/>
                <a:gd name="T9" fmla="*/ 1 h 899"/>
                <a:gd name="T10" fmla="*/ 0 w 449"/>
                <a:gd name="T11" fmla="*/ 1 h 899"/>
                <a:gd name="T12" fmla="*/ 0 w 449"/>
                <a:gd name="T13" fmla="*/ 1 h 899"/>
                <a:gd name="T14" fmla="*/ 0 w 449"/>
                <a:gd name="T15" fmla="*/ 1 h 899"/>
                <a:gd name="T16" fmla="*/ 0 w 449"/>
                <a:gd name="T17" fmla="*/ 1 h 899"/>
                <a:gd name="T18" fmla="*/ 0 w 449"/>
                <a:gd name="T19" fmla="*/ 1 h 899"/>
                <a:gd name="T20" fmla="*/ 0 w 449"/>
                <a:gd name="T21" fmla="*/ 1 h 899"/>
                <a:gd name="T22" fmla="*/ 0 w 449"/>
                <a:gd name="T23" fmla="*/ 1 h 899"/>
                <a:gd name="T24" fmla="*/ 0 w 449"/>
                <a:gd name="T25" fmla="*/ 1 h 899"/>
                <a:gd name="T26" fmla="*/ 0 w 449"/>
                <a:gd name="T27" fmla="*/ 1 h 899"/>
                <a:gd name="T28" fmla="*/ 0 w 449"/>
                <a:gd name="T29" fmla="*/ 1 h 899"/>
                <a:gd name="T30" fmla="*/ 0 w 449"/>
                <a:gd name="T31" fmla="*/ 1 h 899"/>
                <a:gd name="T32" fmla="*/ 0 w 449"/>
                <a:gd name="T33" fmla="*/ 0 h 89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49"/>
                <a:gd name="T52" fmla="*/ 0 h 899"/>
                <a:gd name="T53" fmla="*/ 449 w 449"/>
                <a:gd name="T54" fmla="*/ 899 h 89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49" h="899">
                  <a:moveTo>
                    <a:pt x="449" y="0"/>
                  </a:moveTo>
                  <a:lnTo>
                    <a:pt x="358" y="70"/>
                  </a:lnTo>
                  <a:lnTo>
                    <a:pt x="267" y="151"/>
                  </a:lnTo>
                  <a:lnTo>
                    <a:pt x="168" y="257"/>
                  </a:lnTo>
                  <a:lnTo>
                    <a:pt x="81" y="384"/>
                  </a:lnTo>
                  <a:lnTo>
                    <a:pt x="20" y="529"/>
                  </a:lnTo>
                  <a:lnTo>
                    <a:pt x="0" y="683"/>
                  </a:lnTo>
                  <a:lnTo>
                    <a:pt x="11" y="765"/>
                  </a:lnTo>
                  <a:lnTo>
                    <a:pt x="38" y="849"/>
                  </a:lnTo>
                  <a:lnTo>
                    <a:pt x="58" y="869"/>
                  </a:lnTo>
                  <a:lnTo>
                    <a:pt x="105" y="899"/>
                  </a:lnTo>
                  <a:lnTo>
                    <a:pt x="101" y="818"/>
                  </a:lnTo>
                  <a:lnTo>
                    <a:pt x="122" y="610"/>
                  </a:lnTo>
                  <a:lnTo>
                    <a:pt x="160" y="473"/>
                  </a:lnTo>
                  <a:lnTo>
                    <a:pt x="222" y="321"/>
                  </a:lnTo>
                  <a:lnTo>
                    <a:pt x="318" y="161"/>
                  </a:lnTo>
                  <a:lnTo>
                    <a:pt x="449" y="0"/>
                  </a:lnTo>
                  <a:close/>
                </a:path>
              </a:pathLst>
            </a:custGeom>
            <a:solidFill>
              <a:srgbClr val="FFD999"/>
            </a:solidFill>
            <a:ln w="9525">
              <a:solidFill>
                <a:srgbClr val="000000"/>
              </a:solidFill>
              <a:round/>
              <a:headEnd/>
              <a:tailEnd/>
            </a:ln>
          </p:spPr>
          <p:txBody>
            <a:bodyPr/>
            <a:lstStyle/>
            <a:p>
              <a:endParaRPr lang="zh-TW" altLang="en-US"/>
            </a:p>
          </p:txBody>
        </p:sp>
        <p:sp>
          <p:nvSpPr>
            <p:cNvPr id="42127" name="Line 1242">
              <a:extLst>
                <a:ext uri="{FF2B5EF4-FFF2-40B4-BE49-F238E27FC236}">
                  <a16:creationId xmlns:a16="http://schemas.microsoft.com/office/drawing/2014/main" id="{E84A30C9-3D35-4D94-266B-4B90841BB966}"/>
                </a:ext>
              </a:extLst>
            </p:cNvPr>
            <p:cNvSpPr>
              <a:spLocks noChangeShapeType="1"/>
            </p:cNvSpPr>
            <p:nvPr/>
          </p:nvSpPr>
          <p:spPr bwMode="auto">
            <a:xfrm>
              <a:off x="1825" y="2769"/>
              <a:ext cx="928" cy="7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128" name="Freeform 1243">
              <a:extLst>
                <a:ext uri="{FF2B5EF4-FFF2-40B4-BE49-F238E27FC236}">
                  <a16:creationId xmlns:a16="http://schemas.microsoft.com/office/drawing/2014/main" id="{690E4B6D-6027-06B7-541D-C37116AF39FA}"/>
                </a:ext>
              </a:extLst>
            </p:cNvPr>
            <p:cNvSpPr>
              <a:spLocks/>
            </p:cNvSpPr>
            <p:nvPr/>
          </p:nvSpPr>
          <p:spPr bwMode="auto">
            <a:xfrm flipH="1">
              <a:off x="1548" y="2412"/>
              <a:ext cx="387" cy="456"/>
            </a:xfrm>
            <a:custGeom>
              <a:avLst/>
              <a:gdLst>
                <a:gd name="T0" fmla="*/ 0 w 1161"/>
                <a:gd name="T1" fmla="*/ 1 h 912"/>
                <a:gd name="T2" fmla="*/ 0 w 1161"/>
                <a:gd name="T3" fmla="*/ 1 h 912"/>
                <a:gd name="T4" fmla="*/ 0 w 1161"/>
                <a:gd name="T5" fmla="*/ 1 h 912"/>
                <a:gd name="T6" fmla="*/ 0 w 1161"/>
                <a:gd name="T7" fmla="*/ 1 h 912"/>
                <a:gd name="T8" fmla="*/ 0 w 1161"/>
                <a:gd name="T9" fmla="*/ 1 h 912"/>
                <a:gd name="T10" fmla="*/ 0 w 1161"/>
                <a:gd name="T11" fmla="*/ 1 h 912"/>
                <a:gd name="T12" fmla="*/ 0 w 1161"/>
                <a:gd name="T13" fmla="*/ 1 h 912"/>
                <a:gd name="T14" fmla="*/ 0 w 1161"/>
                <a:gd name="T15" fmla="*/ 1 h 912"/>
                <a:gd name="T16" fmla="*/ 0 w 1161"/>
                <a:gd name="T17" fmla="*/ 1 h 912"/>
                <a:gd name="T18" fmla="*/ 0 w 1161"/>
                <a:gd name="T19" fmla="*/ 1 h 912"/>
                <a:gd name="T20" fmla="*/ 0 w 1161"/>
                <a:gd name="T21" fmla="*/ 1 h 912"/>
                <a:gd name="T22" fmla="*/ 0 w 1161"/>
                <a:gd name="T23" fmla="*/ 1 h 912"/>
                <a:gd name="T24" fmla="*/ 0 w 1161"/>
                <a:gd name="T25" fmla="*/ 1 h 912"/>
                <a:gd name="T26" fmla="*/ 0 w 1161"/>
                <a:gd name="T27" fmla="*/ 1 h 912"/>
                <a:gd name="T28" fmla="*/ 0 w 1161"/>
                <a:gd name="T29" fmla="*/ 1 h 912"/>
                <a:gd name="T30" fmla="*/ 0 w 1161"/>
                <a:gd name="T31" fmla="*/ 1 h 912"/>
                <a:gd name="T32" fmla="*/ 0 w 1161"/>
                <a:gd name="T33" fmla="*/ 1 h 912"/>
                <a:gd name="T34" fmla="*/ 0 w 1161"/>
                <a:gd name="T35" fmla="*/ 1 h 912"/>
                <a:gd name="T36" fmla="*/ 0 w 1161"/>
                <a:gd name="T37" fmla="*/ 0 h 912"/>
                <a:gd name="T38" fmla="*/ 0 w 1161"/>
                <a:gd name="T39" fmla="*/ 1 h 912"/>
                <a:gd name="T40" fmla="*/ 0 w 1161"/>
                <a:gd name="T41" fmla="*/ 1 h 912"/>
                <a:gd name="T42" fmla="*/ 0 w 1161"/>
                <a:gd name="T43" fmla="*/ 1 h 912"/>
                <a:gd name="T44" fmla="*/ 0 w 1161"/>
                <a:gd name="T45" fmla="*/ 1 h 912"/>
                <a:gd name="T46" fmla="*/ 0 w 1161"/>
                <a:gd name="T47" fmla="*/ 1 h 912"/>
                <a:gd name="T48" fmla="*/ 0 w 1161"/>
                <a:gd name="T49" fmla="*/ 1 h 912"/>
                <a:gd name="T50" fmla="*/ 0 w 1161"/>
                <a:gd name="T51" fmla="*/ 1 h 912"/>
                <a:gd name="T52" fmla="*/ 0 w 1161"/>
                <a:gd name="T53" fmla="*/ 1 h 91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161"/>
                <a:gd name="T82" fmla="*/ 0 h 912"/>
                <a:gd name="T83" fmla="*/ 1161 w 1161"/>
                <a:gd name="T84" fmla="*/ 912 h 91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161" h="912">
                  <a:moveTo>
                    <a:pt x="30" y="749"/>
                  </a:moveTo>
                  <a:lnTo>
                    <a:pt x="117" y="743"/>
                  </a:lnTo>
                  <a:lnTo>
                    <a:pt x="354" y="747"/>
                  </a:lnTo>
                  <a:lnTo>
                    <a:pt x="520" y="763"/>
                  </a:lnTo>
                  <a:lnTo>
                    <a:pt x="713" y="792"/>
                  </a:lnTo>
                  <a:lnTo>
                    <a:pt x="928" y="842"/>
                  </a:lnTo>
                  <a:lnTo>
                    <a:pt x="1161" y="912"/>
                  </a:lnTo>
                  <a:lnTo>
                    <a:pt x="1121" y="805"/>
                  </a:lnTo>
                  <a:lnTo>
                    <a:pt x="1047" y="562"/>
                  </a:lnTo>
                  <a:lnTo>
                    <a:pt x="1018" y="424"/>
                  </a:lnTo>
                  <a:lnTo>
                    <a:pt x="1003" y="295"/>
                  </a:lnTo>
                  <a:lnTo>
                    <a:pt x="1013" y="191"/>
                  </a:lnTo>
                  <a:lnTo>
                    <a:pt x="1027" y="149"/>
                  </a:lnTo>
                  <a:lnTo>
                    <a:pt x="1050" y="122"/>
                  </a:lnTo>
                  <a:lnTo>
                    <a:pt x="988" y="127"/>
                  </a:lnTo>
                  <a:lnTo>
                    <a:pt x="823" y="122"/>
                  </a:lnTo>
                  <a:lnTo>
                    <a:pt x="584" y="88"/>
                  </a:lnTo>
                  <a:lnTo>
                    <a:pt x="449" y="53"/>
                  </a:lnTo>
                  <a:lnTo>
                    <a:pt x="304" y="0"/>
                  </a:lnTo>
                  <a:lnTo>
                    <a:pt x="249" y="51"/>
                  </a:lnTo>
                  <a:lnTo>
                    <a:pt x="179" y="147"/>
                  </a:lnTo>
                  <a:lnTo>
                    <a:pt x="80" y="320"/>
                  </a:lnTo>
                  <a:lnTo>
                    <a:pt x="36" y="421"/>
                  </a:lnTo>
                  <a:lnTo>
                    <a:pt x="10" y="511"/>
                  </a:lnTo>
                  <a:lnTo>
                    <a:pt x="0" y="645"/>
                  </a:lnTo>
                  <a:lnTo>
                    <a:pt x="17" y="723"/>
                  </a:lnTo>
                  <a:lnTo>
                    <a:pt x="30" y="749"/>
                  </a:lnTo>
                  <a:close/>
                </a:path>
              </a:pathLst>
            </a:custGeom>
            <a:solidFill>
              <a:srgbClr val="FFD9B3"/>
            </a:solidFill>
            <a:ln w="9525">
              <a:solidFill>
                <a:srgbClr val="000000"/>
              </a:solidFill>
              <a:round/>
              <a:headEnd/>
              <a:tailEnd/>
            </a:ln>
          </p:spPr>
          <p:txBody>
            <a:bodyPr/>
            <a:lstStyle/>
            <a:p>
              <a:endParaRPr lang="zh-TW" altLang="en-US"/>
            </a:p>
          </p:txBody>
        </p:sp>
        <p:sp>
          <p:nvSpPr>
            <p:cNvPr id="42129" name="Freeform 1244">
              <a:extLst>
                <a:ext uri="{FF2B5EF4-FFF2-40B4-BE49-F238E27FC236}">
                  <a16:creationId xmlns:a16="http://schemas.microsoft.com/office/drawing/2014/main" id="{09E23C2B-D054-2E2B-53DD-E2BF8DA36CF0}"/>
                </a:ext>
              </a:extLst>
            </p:cNvPr>
            <p:cNvSpPr>
              <a:spLocks/>
            </p:cNvSpPr>
            <p:nvPr/>
          </p:nvSpPr>
          <p:spPr bwMode="auto">
            <a:xfrm flipH="1">
              <a:off x="1599" y="2417"/>
              <a:ext cx="277" cy="259"/>
            </a:xfrm>
            <a:custGeom>
              <a:avLst/>
              <a:gdLst>
                <a:gd name="T0" fmla="*/ 0 w 829"/>
                <a:gd name="T1" fmla="*/ 1 h 518"/>
                <a:gd name="T2" fmla="*/ 0 w 829"/>
                <a:gd name="T3" fmla="*/ 1 h 518"/>
                <a:gd name="T4" fmla="*/ 0 w 829"/>
                <a:gd name="T5" fmla="*/ 1 h 518"/>
                <a:gd name="T6" fmla="*/ 0 w 829"/>
                <a:gd name="T7" fmla="*/ 1 h 518"/>
                <a:gd name="T8" fmla="*/ 0 w 829"/>
                <a:gd name="T9" fmla="*/ 1 h 518"/>
                <a:gd name="T10" fmla="*/ 0 w 829"/>
                <a:gd name="T11" fmla="*/ 1 h 518"/>
                <a:gd name="T12" fmla="*/ 0 w 829"/>
                <a:gd name="T13" fmla="*/ 1 h 518"/>
                <a:gd name="T14" fmla="*/ 0 w 829"/>
                <a:gd name="T15" fmla="*/ 1 h 518"/>
                <a:gd name="T16" fmla="*/ 0 w 829"/>
                <a:gd name="T17" fmla="*/ 1 h 518"/>
                <a:gd name="T18" fmla="*/ 0 w 829"/>
                <a:gd name="T19" fmla="*/ 1 h 518"/>
                <a:gd name="T20" fmla="*/ 0 w 829"/>
                <a:gd name="T21" fmla="*/ 1 h 518"/>
                <a:gd name="T22" fmla="*/ 0 w 829"/>
                <a:gd name="T23" fmla="*/ 1 h 518"/>
                <a:gd name="T24" fmla="*/ 0 w 829"/>
                <a:gd name="T25" fmla="*/ 1 h 518"/>
                <a:gd name="T26" fmla="*/ 0 w 829"/>
                <a:gd name="T27" fmla="*/ 1 h 518"/>
                <a:gd name="T28" fmla="*/ 0 w 829"/>
                <a:gd name="T29" fmla="*/ 1 h 518"/>
                <a:gd name="T30" fmla="*/ 0 w 829"/>
                <a:gd name="T31" fmla="*/ 1 h 518"/>
                <a:gd name="T32" fmla="*/ 0 w 829"/>
                <a:gd name="T33" fmla="*/ 1 h 518"/>
                <a:gd name="T34" fmla="*/ 0 w 829"/>
                <a:gd name="T35" fmla="*/ 1 h 518"/>
                <a:gd name="T36" fmla="*/ 0 w 829"/>
                <a:gd name="T37" fmla="*/ 1 h 518"/>
                <a:gd name="T38" fmla="*/ 0 w 829"/>
                <a:gd name="T39" fmla="*/ 1 h 518"/>
                <a:gd name="T40" fmla="*/ 0 w 829"/>
                <a:gd name="T41" fmla="*/ 0 h 518"/>
                <a:gd name="T42" fmla="*/ 0 w 829"/>
                <a:gd name="T43" fmla="*/ 1 h 518"/>
                <a:gd name="T44" fmla="*/ 0 w 829"/>
                <a:gd name="T45" fmla="*/ 1 h 518"/>
                <a:gd name="T46" fmla="*/ 0 w 829"/>
                <a:gd name="T47" fmla="*/ 1 h 518"/>
                <a:gd name="T48" fmla="*/ 0 w 829"/>
                <a:gd name="T49" fmla="*/ 1 h 518"/>
                <a:gd name="T50" fmla="*/ 0 w 829"/>
                <a:gd name="T51" fmla="*/ 1 h 518"/>
                <a:gd name="T52" fmla="*/ 0 w 829"/>
                <a:gd name="T53" fmla="*/ 1 h 518"/>
                <a:gd name="T54" fmla="*/ 0 w 829"/>
                <a:gd name="T55" fmla="*/ 1 h 518"/>
                <a:gd name="T56" fmla="*/ 0 w 829"/>
                <a:gd name="T57" fmla="*/ 1 h 51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29"/>
                <a:gd name="T88" fmla="*/ 0 h 518"/>
                <a:gd name="T89" fmla="*/ 829 w 829"/>
                <a:gd name="T90" fmla="*/ 518 h 51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29" h="518">
                  <a:moveTo>
                    <a:pt x="819" y="146"/>
                  </a:moveTo>
                  <a:lnTo>
                    <a:pt x="787" y="200"/>
                  </a:lnTo>
                  <a:lnTo>
                    <a:pt x="769" y="261"/>
                  </a:lnTo>
                  <a:lnTo>
                    <a:pt x="755" y="325"/>
                  </a:lnTo>
                  <a:lnTo>
                    <a:pt x="732" y="387"/>
                  </a:lnTo>
                  <a:lnTo>
                    <a:pt x="692" y="443"/>
                  </a:lnTo>
                  <a:lnTo>
                    <a:pt x="624" y="485"/>
                  </a:lnTo>
                  <a:lnTo>
                    <a:pt x="574" y="502"/>
                  </a:lnTo>
                  <a:lnTo>
                    <a:pt x="515" y="513"/>
                  </a:lnTo>
                  <a:lnTo>
                    <a:pt x="441" y="518"/>
                  </a:lnTo>
                  <a:lnTo>
                    <a:pt x="351" y="518"/>
                  </a:lnTo>
                  <a:lnTo>
                    <a:pt x="264" y="508"/>
                  </a:lnTo>
                  <a:lnTo>
                    <a:pt x="190" y="488"/>
                  </a:lnTo>
                  <a:lnTo>
                    <a:pt x="131" y="459"/>
                  </a:lnTo>
                  <a:lnTo>
                    <a:pt x="84" y="421"/>
                  </a:lnTo>
                  <a:lnTo>
                    <a:pt x="22" y="334"/>
                  </a:lnTo>
                  <a:lnTo>
                    <a:pt x="0" y="235"/>
                  </a:lnTo>
                  <a:lnTo>
                    <a:pt x="10" y="140"/>
                  </a:lnTo>
                  <a:lnTo>
                    <a:pt x="40" y="60"/>
                  </a:lnTo>
                  <a:lnTo>
                    <a:pt x="81" y="11"/>
                  </a:lnTo>
                  <a:lnTo>
                    <a:pt x="107" y="0"/>
                  </a:lnTo>
                  <a:lnTo>
                    <a:pt x="131" y="5"/>
                  </a:lnTo>
                  <a:lnTo>
                    <a:pt x="321" y="70"/>
                  </a:lnTo>
                  <a:lnTo>
                    <a:pt x="479" y="109"/>
                  </a:lnTo>
                  <a:lnTo>
                    <a:pt x="607" y="130"/>
                  </a:lnTo>
                  <a:lnTo>
                    <a:pt x="702" y="137"/>
                  </a:lnTo>
                  <a:lnTo>
                    <a:pt x="811" y="130"/>
                  </a:lnTo>
                  <a:lnTo>
                    <a:pt x="829" y="132"/>
                  </a:lnTo>
                  <a:lnTo>
                    <a:pt x="819" y="146"/>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30" name="Freeform 1245">
              <a:extLst>
                <a:ext uri="{FF2B5EF4-FFF2-40B4-BE49-F238E27FC236}">
                  <a16:creationId xmlns:a16="http://schemas.microsoft.com/office/drawing/2014/main" id="{AF3D84DB-EF9E-448B-AC2C-6719A1C18874}"/>
                </a:ext>
              </a:extLst>
            </p:cNvPr>
            <p:cNvSpPr>
              <a:spLocks/>
            </p:cNvSpPr>
            <p:nvPr/>
          </p:nvSpPr>
          <p:spPr bwMode="auto">
            <a:xfrm flipH="1">
              <a:off x="1602" y="2421"/>
              <a:ext cx="263" cy="225"/>
            </a:xfrm>
            <a:custGeom>
              <a:avLst/>
              <a:gdLst>
                <a:gd name="T0" fmla="*/ 0 w 789"/>
                <a:gd name="T1" fmla="*/ 1 h 450"/>
                <a:gd name="T2" fmla="*/ 0 w 789"/>
                <a:gd name="T3" fmla="*/ 1 h 450"/>
                <a:gd name="T4" fmla="*/ 0 w 789"/>
                <a:gd name="T5" fmla="*/ 1 h 450"/>
                <a:gd name="T6" fmla="*/ 0 w 789"/>
                <a:gd name="T7" fmla="*/ 1 h 450"/>
                <a:gd name="T8" fmla="*/ 0 w 789"/>
                <a:gd name="T9" fmla="*/ 1 h 450"/>
                <a:gd name="T10" fmla="*/ 0 w 789"/>
                <a:gd name="T11" fmla="*/ 1 h 450"/>
                <a:gd name="T12" fmla="*/ 0 w 789"/>
                <a:gd name="T13" fmla="*/ 1 h 450"/>
                <a:gd name="T14" fmla="*/ 0 w 789"/>
                <a:gd name="T15" fmla="*/ 1 h 450"/>
                <a:gd name="T16" fmla="*/ 0 w 789"/>
                <a:gd name="T17" fmla="*/ 1 h 450"/>
                <a:gd name="T18" fmla="*/ 0 w 789"/>
                <a:gd name="T19" fmla="*/ 1 h 450"/>
                <a:gd name="T20" fmla="*/ 0 w 789"/>
                <a:gd name="T21" fmla="*/ 0 h 450"/>
                <a:gd name="T22" fmla="*/ 0 w 789"/>
                <a:gd name="T23" fmla="*/ 1 h 450"/>
                <a:gd name="T24" fmla="*/ 0 w 789"/>
                <a:gd name="T25" fmla="*/ 1 h 450"/>
                <a:gd name="T26" fmla="*/ 0 w 789"/>
                <a:gd name="T27" fmla="*/ 1 h 450"/>
                <a:gd name="T28" fmla="*/ 0 w 789"/>
                <a:gd name="T29" fmla="*/ 1 h 450"/>
                <a:gd name="T30" fmla="*/ 0 w 789"/>
                <a:gd name="T31" fmla="*/ 1 h 450"/>
                <a:gd name="T32" fmla="*/ 0 w 789"/>
                <a:gd name="T33" fmla="*/ 1 h 450"/>
                <a:gd name="T34" fmla="*/ 0 w 789"/>
                <a:gd name="T35" fmla="*/ 1 h 450"/>
                <a:gd name="T36" fmla="*/ 0 w 789"/>
                <a:gd name="T37" fmla="*/ 1 h 450"/>
                <a:gd name="T38" fmla="*/ 0 w 789"/>
                <a:gd name="T39" fmla="*/ 1 h 450"/>
                <a:gd name="T40" fmla="*/ 0 w 789"/>
                <a:gd name="T41" fmla="*/ 1 h 450"/>
                <a:gd name="T42" fmla="*/ 0 w 789"/>
                <a:gd name="T43" fmla="*/ 1 h 450"/>
                <a:gd name="T44" fmla="*/ 0 w 789"/>
                <a:gd name="T45" fmla="*/ 1 h 450"/>
                <a:gd name="T46" fmla="*/ 0 w 789"/>
                <a:gd name="T47" fmla="*/ 1 h 450"/>
                <a:gd name="T48" fmla="*/ 0 w 789"/>
                <a:gd name="T49" fmla="*/ 1 h 450"/>
                <a:gd name="T50" fmla="*/ 0 w 789"/>
                <a:gd name="T51" fmla="*/ 1 h 450"/>
                <a:gd name="T52" fmla="*/ 0 w 789"/>
                <a:gd name="T53" fmla="*/ 1 h 450"/>
                <a:gd name="T54" fmla="*/ 0 w 789"/>
                <a:gd name="T55" fmla="*/ 1 h 45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89"/>
                <a:gd name="T85" fmla="*/ 0 h 450"/>
                <a:gd name="T86" fmla="*/ 789 w 789"/>
                <a:gd name="T87" fmla="*/ 450 h 45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89" h="450">
                  <a:moveTo>
                    <a:pt x="326" y="450"/>
                  </a:moveTo>
                  <a:lnTo>
                    <a:pt x="250" y="440"/>
                  </a:lnTo>
                  <a:lnTo>
                    <a:pt x="183" y="421"/>
                  </a:lnTo>
                  <a:lnTo>
                    <a:pt x="129" y="394"/>
                  </a:lnTo>
                  <a:lnTo>
                    <a:pt x="83" y="364"/>
                  </a:lnTo>
                  <a:lnTo>
                    <a:pt x="25" y="285"/>
                  </a:lnTo>
                  <a:lnTo>
                    <a:pt x="0" y="199"/>
                  </a:lnTo>
                  <a:lnTo>
                    <a:pt x="2" y="117"/>
                  </a:lnTo>
                  <a:lnTo>
                    <a:pt x="25" y="47"/>
                  </a:lnTo>
                  <a:lnTo>
                    <a:pt x="62" y="4"/>
                  </a:lnTo>
                  <a:lnTo>
                    <a:pt x="103" y="0"/>
                  </a:lnTo>
                  <a:lnTo>
                    <a:pt x="289" y="64"/>
                  </a:lnTo>
                  <a:lnTo>
                    <a:pt x="443" y="103"/>
                  </a:lnTo>
                  <a:lnTo>
                    <a:pt x="569" y="121"/>
                  </a:lnTo>
                  <a:lnTo>
                    <a:pt x="663" y="128"/>
                  </a:lnTo>
                  <a:lnTo>
                    <a:pt x="775" y="121"/>
                  </a:lnTo>
                  <a:lnTo>
                    <a:pt x="789" y="123"/>
                  </a:lnTo>
                  <a:lnTo>
                    <a:pt x="779" y="140"/>
                  </a:lnTo>
                  <a:lnTo>
                    <a:pt x="747" y="187"/>
                  </a:lnTo>
                  <a:lnTo>
                    <a:pt x="725" y="240"/>
                  </a:lnTo>
                  <a:lnTo>
                    <a:pt x="707" y="296"/>
                  </a:lnTo>
                  <a:lnTo>
                    <a:pt x="680" y="347"/>
                  </a:lnTo>
                  <a:lnTo>
                    <a:pt x="640" y="390"/>
                  </a:lnTo>
                  <a:lnTo>
                    <a:pt x="612" y="409"/>
                  </a:lnTo>
                  <a:lnTo>
                    <a:pt x="572" y="425"/>
                  </a:lnTo>
                  <a:lnTo>
                    <a:pt x="527" y="437"/>
                  </a:lnTo>
                  <a:lnTo>
                    <a:pt x="473" y="445"/>
                  </a:lnTo>
                  <a:lnTo>
                    <a:pt x="326" y="450"/>
                  </a:lnTo>
                  <a:close/>
                </a:path>
              </a:pathLst>
            </a:custGeom>
            <a:solidFill>
              <a:srgbClr val="F7C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31" name="Freeform 1246">
              <a:extLst>
                <a:ext uri="{FF2B5EF4-FFF2-40B4-BE49-F238E27FC236}">
                  <a16:creationId xmlns:a16="http://schemas.microsoft.com/office/drawing/2014/main" id="{35C92CF1-4237-13D2-F58B-C5676F8E9C70}"/>
                </a:ext>
              </a:extLst>
            </p:cNvPr>
            <p:cNvSpPr>
              <a:spLocks/>
            </p:cNvSpPr>
            <p:nvPr/>
          </p:nvSpPr>
          <p:spPr bwMode="auto">
            <a:xfrm flipH="1">
              <a:off x="1604" y="2423"/>
              <a:ext cx="253" cy="194"/>
            </a:xfrm>
            <a:custGeom>
              <a:avLst/>
              <a:gdLst>
                <a:gd name="T0" fmla="*/ 0 w 757"/>
                <a:gd name="T1" fmla="*/ 1 h 388"/>
                <a:gd name="T2" fmla="*/ 0 w 757"/>
                <a:gd name="T3" fmla="*/ 1 h 388"/>
                <a:gd name="T4" fmla="*/ 0 w 757"/>
                <a:gd name="T5" fmla="*/ 1 h 388"/>
                <a:gd name="T6" fmla="*/ 0 w 757"/>
                <a:gd name="T7" fmla="*/ 1 h 388"/>
                <a:gd name="T8" fmla="*/ 0 w 757"/>
                <a:gd name="T9" fmla="*/ 1 h 388"/>
                <a:gd name="T10" fmla="*/ 0 w 757"/>
                <a:gd name="T11" fmla="*/ 1 h 388"/>
                <a:gd name="T12" fmla="*/ 0 w 757"/>
                <a:gd name="T13" fmla="*/ 1 h 388"/>
                <a:gd name="T14" fmla="*/ 0 w 757"/>
                <a:gd name="T15" fmla="*/ 1 h 388"/>
                <a:gd name="T16" fmla="*/ 0 w 757"/>
                <a:gd name="T17" fmla="*/ 1 h 388"/>
                <a:gd name="T18" fmla="*/ 0 w 757"/>
                <a:gd name="T19" fmla="*/ 1 h 388"/>
                <a:gd name="T20" fmla="*/ 0 w 757"/>
                <a:gd name="T21" fmla="*/ 0 h 388"/>
                <a:gd name="T22" fmla="*/ 0 w 757"/>
                <a:gd name="T23" fmla="*/ 1 h 388"/>
                <a:gd name="T24" fmla="*/ 0 w 757"/>
                <a:gd name="T25" fmla="*/ 1 h 388"/>
                <a:gd name="T26" fmla="*/ 0 w 757"/>
                <a:gd name="T27" fmla="*/ 1 h 388"/>
                <a:gd name="T28" fmla="*/ 0 w 757"/>
                <a:gd name="T29" fmla="*/ 1 h 388"/>
                <a:gd name="T30" fmla="*/ 0 w 757"/>
                <a:gd name="T31" fmla="*/ 1 h 388"/>
                <a:gd name="T32" fmla="*/ 0 w 757"/>
                <a:gd name="T33" fmla="*/ 1 h 388"/>
                <a:gd name="T34" fmla="*/ 0 w 757"/>
                <a:gd name="T35" fmla="*/ 1 h 388"/>
                <a:gd name="T36" fmla="*/ 0 w 757"/>
                <a:gd name="T37" fmla="*/ 1 h 388"/>
                <a:gd name="T38" fmla="*/ 0 w 757"/>
                <a:gd name="T39" fmla="*/ 1 h 388"/>
                <a:gd name="T40" fmla="*/ 0 w 757"/>
                <a:gd name="T41" fmla="*/ 1 h 388"/>
                <a:gd name="T42" fmla="*/ 0 w 757"/>
                <a:gd name="T43" fmla="*/ 1 h 388"/>
                <a:gd name="T44" fmla="*/ 0 w 757"/>
                <a:gd name="T45" fmla="*/ 1 h 388"/>
                <a:gd name="T46" fmla="*/ 0 w 757"/>
                <a:gd name="T47" fmla="*/ 1 h 388"/>
                <a:gd name="T48" fmla="*/ 0 w 757"/>
                <a:gd name="T49" fmla="*/ 1 h 38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57"/>
                <a:gd name="T76" fmla="*/ 0 h 388"/>
                <a:gd name="T77" fmla="*/ 757 w 757"/>
                <a:gd name="T78" fmla="*/ 388 h 38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57" h="388">
                  <a:moveTo>
                    <a:pt x="311" y="388"/>
                  </a:moveTo>
                  <a:lnTo>
                    <a:pt x="243" y="377"/>
                  </a:lnTo>
                  <a:lnTo>
                    <a:pt x="183" y="362"/>
                  </a:lnTo>
                  <a:lnTo>
                    <a:pt x="133" y="340"/>
                  </a:lnTo>
                  <a:lnTo>
                    <a:pt x="91" y="312"/>
                  </a:lnTo>
                  <a:lnTo>
                    <a:pt x="34" y="242"/>
                  </a:lnTo>
                  <a:lnTo>
                    <a:pt x="4" y="169"/>
                  </a:lnTo>
                  <a:lnTo>
                    <a:pt x="0" y="96"/>
                  </a:lnTo>
                  <a:lnTo>
                    <a:pt x="14" y="38"/>
                  </a:lnTo>
                  <a:lnTo>
                    <a:pt x="44" y="2"/>
                  </a:lnTo>
                  <a:lnTo>
                    <a:pt x="81" y="0"/>
                  </a:lnTo>
                  <a:lnTo>
                    <a:pt x="263" y="62"/>
                  </a:lnTo>
                  <a:lnTo>
                    <a:pt x="412" y="99"/>
                  </a:lnTo>
                  <a:lnTo>
                    <a:pt x="537" y="117"/>
                  </a:lnTo>
                  <a:lnTo>
                    <a:pt x="631" y="124"/>
                  </a:lnTo>
                  <a:lnTo>
                    <a:pt x="742" y="121"/>
                  </a:lnTo>
                  <a:lnTo>
                    <a:pt x="757" y="124"/>
                  </a:lnTo>
                  <a:lnTo>
                    <a:pt x="747" y="138"/>
                  </a:lnTo>
                  <a:lnTo>
                    <a:pt x="690" y="223"/>
                  </a:lnTo>
                  <a:lnTo>
                    <a:pt x="668" y="270"/>
                  </a:lnTo>
                  <a:lnTo>
                    <a:pt x="638" y="310"/>
                  </a:lnTo>
                  <a:lnTo>
                    <a:pt x="597" y="347"/>
                  </a:lnTo>
                  <a:lnTo>
                    <a:pt x="531" y="374"/>
                  </a:lnTo>
                  <a:lnTo>
                    <a:pt x="440" y="386"/>
                  </a:lnTo>
                  <a:lnTo>
                    <a:pt x="311" y="388"/>
                  </a:lnTo>
                  <a:close/>
                </a:path>
              </a:pathLst>
            </a:custGeom>
            <a:solidFill>
              <a:srgbClr val="F0C0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32" name="Freeform 1247">
              <a:extLst>
                <a:ext uri="{FF2B5EF4-FFF2-40B4-BE49-F238E27FC236}">
                  <a16:creationId xmlns:a16="http://schemas.microsoft.com/office/drawing/2014/main" id="{1B4245A1-DBDC-9415-925D-1FCD895305F0}"/>
                </a:ext>
              </a:extLst>
            </p:cNvPr>
            <p:cNvSpPr>
              <a:spLocks/>
            </p:cNvSpPr>
            <p:nvPr/>
          </p:nvSpPr>
          <p:spPr bwMode="auto">
            <a:xfrm flipH="1">
              <a:off x="1607" y="2425"/>
              <a:ext cx="242" cy="164"/>
            </a:xfrm>
            <a:custGeom>
              <a:avLst/>
              <a:gdLst>
                <a:gd name="T0" fmla="*/ 0 w 726"/>
                <a:gd name="T1" fmla="*/ 1 h 327"/>
                <a:gd name="T2" fmla="*/ 0 w 726"/>
                <a:gd name="T3" fmla="*/ 1 h 327"/>
                <a:gd name="T4" fmla="*/ 0 w 726"/>
                <a:gd name="T5" fmla="*/ 1 h 327"/>
                <a:gd name="T6" fmla="*/ 0 w 726"/>
                <a:gd name="T7" fmla="*/ 1 h 327"/>
                <a:gd name="T8" fmla="*/ 0 w 726"/>
                <a:gd name="T9" fmla="*/ 1 h 327"/>
                <a:gd name="T10" fmla="*/ 0 w 726"/>
                <a:gd name="T11" fmla="*/ 1 h 327"/>
                <a:gd name="T12" fmla="*/ 0 w 726"/>
                <a:gd name="T13" fmla="*/ 1 h 327"/>
                <a:gd name="T14" fmla="*/ 0 w 726"/>
                <a:gd name="T15" fmla="*/ 1 h 327"/>
                <a:gd name="T16" fmla="*/ 0 w 726"/>
                <a:gd name="T17" fmla="*/ 0 h 327"/>
                <a:gd name="T18" fmla="*/ 0 w 726"/>
                <a:gd name="T19" fmla="*/ 1 h 327"/>
                <a:gd name="T20" fmla="*/ 0 w 726"/>
                <a:gd name="T21" fmla="*/ 1 h 327"/>
                <a:gd name="T22" fmla="*/ 0 w 726"/>
                <a:gd name="T23" fmla="*/ 1 h 327"/>
                <a:gd name="T24" fmla="*/ 0 w 726"/>
                <a:gd name="T25" fmla="*/ 1 h 327"/>
                <a:gd name="T26" fmla="*/ 0 w 726"/>
                <a:gd name="T27" fmla="*/ 1 h 327"/>
                <a:gd name="T28" fmla="*/ 0 w 726"/>
                <a:gd name="T29" fmla="*/ 1 h 327"/>
                <a:gd name="T30" fmla="*/ 0 w 726"/>
                <a:gd name="T31" fmla="*/ 1 h 327"/>
                <a:gd name="T32" fmla="*/ 0 w 726"/>
                <a:gd name="T33" fmla="*/ 1 h 327"/>
                <a:gd name="T34" fmla="*/ 0 w 726"/>
                <a:gd name="T35" fmla="*/ 1 h 327"/>
                <a:gd name="T36" fmla="*/ 0 w 726"/>
                <a:gd name="T37" fmla="*/ 1 h 327"/>
                <a:gd name="T38" fmla="*/ 0 w 726"/>
                <a:gd name="T39" fmla="*/ 1 h 327"/>
                <a:gd name="T40" fmla="*/ 0 w 726"/>
                <a:gd name="T41" fmla="*/ 1 h 327"/>
                <a:gd name="T42" fmla="*/ 0 w 726"/>
                <a:gd name="T43" fmla="*/ 1 h 327"/>
                <a:gd name="T44" fmla="*/ 0 w 726"/>
                <a:gd name="T45" fmla="*/ 1 h 3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26"/>
                <a:gd name="T70" fmla="*/ 0 h 327"/>
                <a:gd name="T71" fmla="*/ 726 w 726"/>
                <a:gd name="T72" fmla="*/ 327 h 3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26" h="327">
                  <a:moveTo>
                    <a:pt x="294" y="325"/>
                  </a:moveTo>
                  <a:lnTo>
                    <a:pt x="183" y="302"/>
                  </a:lnTo>
                  <a:lnTo>
                    <a:pt x="100" y="258"/>
                  </a:lnTo>
                  <a:lnTo>
                    <a:pt x="44" y="202"/>
                  </a:lnTo>
                  <a:lnTo>
                    <a:pt x="13" y="140"/>
                  </a:lnTo>
                  <a:lnTo>
                    <a:pt x="0" y="78"/>
                  </a:lnTo>
                  <a:lnTo>
                    <a:pt x="7" y="31"/>
                  </a:lnTo>
                  <a:lnTo>
                    <a:pt x="27" y="2"/>
                  </a:lnTo>
                  <a:lnTo>
                    <a:pt x="60" y="0"/>
                  </a:lnTo>
                  <a:lnTo>
                    <a:pt x="236" y="59"/>
                  </a:lnTo>
                  <a:lnTo>
                    <a:pt x="384" y="95"/>
                  </a:lnTo>
                  <a:lnTo>
                    <a:pt x="506" y="113"/>
                  </a:lnTo>
                  <a:lnTo>
                    <a:pt x="600" y="120"/>
                  </a:lnTo>
                  <a:lnTo>
                    <a:pt x="711" y="117"/>
                  </a:lnTo>
                  <a:lnTo>
                    <a:pt x="726" y="120"/>
                  </a:lnTo>
                  <a:lnTo>
                    <a:pt x="716" y="134"/>
                  </a:lnTo>
                  <a:lnTo>
                    <a:pt x="656" y="205"/>
                  </a:lnTo>
                  <a:lnTo>
                    <a:pt x="628" y="241"/>
                  </a:lnTo>
                  <a:lnTo>
                    <a:pt x="594" y="274"/>
                  </a:lnTo>
                  <a:lnTo>
                    <a:pt x="550" y="298"/>
                  </a:lnTo>
                  <a:lnTo>
                    <a:pt x="490" y="319"/>
                  </a:lnTo>
                  <a:lnTo>
                    <a:pt x="406" y="327"/>
                  </a:lnTo>
                  <a:lnTo>
                    <a:pt x="294" y="325"/>
                  </a:lnTo>
                  <a:close/>
                </a:path>
              </a:pathLst>
            </a:custGeom>
            <a:solidFill>
              <a:srgbClr val="E8B28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33" name="Freeform 1248">
              <a:extLst>
                <a:ext uri="{FF2B5EF4-FFF2-40B4-BE49-F238E27FC236}">
                  <a16:creationId xmlns:a16="http://schemas.microsoft.com/office/drawing/2014/main" id="{147B6281-6769-2F4E-A411-EADFC0BA60A2}"/>
                </a:ext>
              </a:extLst>
            </p:cNvPr>
            <p:cNvSpPr>
              <a:spLocks/>
            </p:cNvSpPr>
            <p:nvPr/>
          </p:nvSpPr>
          <p:spPr bwMode="auto">
            <a:xfrm flipH="1">
              <a:off x="1609" y="2426"/>
              <a:ext cx="231" cy="134"/>
            </a:xfrm>
            <a:custGeom>
              <a:avLst/>
              <a:gdLst>
                <a:gd name="T0" fmla="*/ 0 w 692"/>
                <a:gd name="T1" fmla="*/ 1 h 267"/>
                <a:gd name="T2" fmla="*/ 0 w 692"/>
                <a:gd name="T3" fmla="*/ 1 h 267"/>
                <a:gd name="T4" fmla="*/ 0 w 692"/>
                <a:gd name="T5" fmla="*/ 1 h 267"/>
                <a:gd name="T6" fmla="*/ 0 w 692"/>
                <a:gd name="T7" fmla="*/ 1 h 267"/>
                <a:gd name="T8" fmla="*/ 0 w 692"/>
                <a:gd name="T9" fmla="*/ 1 h 267"/>
                <a:gd name="T10" fmla="*/ 0 w 692"/>
                <a:gd name="T11" fmla="*/ 1 h 267"/>
                <a:gd name="T12" fmla="*/ 0 w 692"/>
                <a:gd name="T13" fmla="*/ 1 h 267"/>
                <a:gd name="T14" fmla="*/ 0 w 692"/>
                <a:gd name="T15" fmla="*/ 0 h 267"/>
                <a:gd name="T16" fmla="*/ 0 w 692"/>
                <a:gd name="T17" fmla="*/ 1 h 267"/>
                <a:gd name="T18" fmla="*/ 0 w 692"/>
                <a:gd name="T19" fmla="*/ 1 h 267"/>
                <a:gd name="T20" fmla="*/ 0 w 692"/>
                <a:gd name="T21" fmla="*/ 1 h 267"/>
                <a:gd name="T22" fmla="*/ 0 w 692"/>
                <a:gd name="T23" fmla="*/ 1 h 267"/>
                <a:gd name="T24" fmla="*/ 0 w 692"/>
                <a:gd name="T25" fmla="*/ 1 h 267"/>
                <a:gd name="T26" fmla="*/ 0 w 692"/>
                <a:gd name="T27" fmla="*/ 1 h 267"/>
                <a:gd name="T28" fmla="*/ 0 w 692"/>
                <a:gd name="T29" fmla="*/ 1 h 267"/>
                <a:gd name="T30" fmla="*/ 0 w 692"/>
                <a:gd name="T31" fmla="*/ 1 h 267"/>
                <a:gd name="T32" fmla="*/ 0 w 692"/>
                <a:gd name="T33" fmla="*/ 1 h 267"/>
                <a:gd name="T34" fmla="*/ 0 w 692"/>
                <a:gd name="T35" fmla="*/ 1 h 267"/>
                <a:gd name="T36" fmla="*/ 0 w 692"/>
                <a:gd name="T37" fmla="*/ 1 h 267"/>
                <a:gd name="T38" fmla="*/ 0 w 692"/>
                <a:gd name="T39" fmla="*/ 1 h 267"/>
                <a:gd name="T40" fmla="*/ 0 w 692"/>
                <a:gd name="T41" fmla="*/ 1 h 2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2"/>
                <a:gd name="T64" fmla="*/ 0 h 267"/>
                <a:gd name="T65" fmla="*/ 692 w 692"/>
                <a:gd name="T66" fmla="*/ 267 h 26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2" h="267">
                  <a:moveTo>
                    <a:pt x="278" y="265"/>
                  </a:moveTo>
                  <a:lnTo>
                    <a:pt x="185" y="245"/>
                  </a:lnTo>
                  <a:lnTo>
                    <a:pt x="108" y="208"/>
                  </a:lnTo>
                  <a:lnTo>
                    <a:pt x="54" y="160"/>
                  </a:lnTo>
                  <a:lnTo>
                    <a:pt x="18" y="111"/>
                  </a:lnTo>
                  <a:lnTo>
                    <a:pt x="1" y="62"/>
                  </a:lnTo>
                  <a:lnTo>
                    <a:pt x="0" y="25"/>
                  </a:lnTo>
                  <a:lnTo>
                    <a:pt x="11" y="0"/>
                  </a:lnTo>
                  <a:lnTo>
                    <a:pt x="38" y="3"/>
                  </a:lnTo>
                  <a:lnTo>
                    <a:pt x="210" y="57"/>
                  </a:lnTo>
                  <a:lnTo>
                    <a:pt x="355" y="93"/>
                  </a:lnTo>
                  <a:lnTo>
                    <a:pt x="474" y="111"/>
                  </a:lnTo>
                  <a:lnTo>
                    <a:pt x="565" y="118"/>
                  </a:lnTo>
                  <a:lnTo>
                    <a:pt x="675" y="118"/>
                  </a:lnTo>
                  <a:lnTo>
                    <a:pt x="692" y="119"/>
                  </a:lnTo>
                  <a:lnTo>
                    <a:pt x="680" y="133"/>
                  </a:lnTo>
                  <a:lnTo>
                    <a:pt x="618" y="194"/>
                  </a:lnTo>
                  <a:lnTo>
                    <a:pt x="551" y="241"/>
                  </a:lnTo>
                  <a:lnTo>
                    <a:pt x="507" y="256"/>
                  </a:lnTo>
                  <a:lnTo>
                    <a:pt x="447" y="267"/>
                  </a:lnTo>
                  <a:lnTo>
                    <a:pt x="278" y="265"/>
                  </a:lnTo>
                  <a:close/>
                </a:path>
              </a:pathLst>
            </a:custGeom>
            <a:solidFill>
              <a:srgbClr val="E0A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34" name="Freeform 1249">
              <a:extLst>
                <a:ext uri="{FF2B5EF4-FFF2-40B4-BE49-F238E27FC236}">
                  <a16:creationId xmlns:a16="http://schemas.microsoft.com/office/drawing/2014/main" id="{7DF0F7EC-9B41-6B48-E368-B70BCF402427}"/>
                </a:ext>
              </a:extLst>
            </p:cNvPr>
            <p:cNvSpPr>
              <a:spLocks/>
            </p:cNvSpPr>
            <p:nvPr/>
          </p:nvSpPr>
          <p:spPr bwMode="auto">
            <a:xfrm flipH="1">
              <a:off x="1612" y="2428"/>
              <a:ext cx="223" cy="106"/>
            </a:xfrm>
            <a:custGeom>
              <a:avLst/>
              <a:gdLst>
                <a:gd name="T0" fmla="*/ 0 w 671"/>
                <a:gd name="T1" fmla="*/ 1 h 212"/>
                <a:gd name="T2" fmla="*/ 0 w 671"/>
                <a:gd name="T3" fmla="*/ 1 h 212"/>
                <a:gd name="T4" fmla="*/ 0 w 671"/>
                <a:gd name="T5" fmla="*/ 1 h 212"/>
                <a:gd name="T6" fmla="*/ 0 w 671"/>
                <a:gd name="T7" fmla="*/ 1 h 212"/>
                <a:gd name="T8" fmla="*/ 0 w 671"/>
                <a:gd name="T9" fmla="*/ 1 h 212"/>
                <a:gd name="T10" fmla="*/ 0 w 671"/>
                <a:gd name="T11" fmla="*/ 1 h 212"/>
                <a:gd name="T12" fmla="*/ 0 w 671"/>
                <a:gd name="T13" fmla="*/ 1 h 212"/>
                <a:gd name="T14" fmla="*/ 0 w 671"/>
                <a:gd name="T15" fmla="*/ 1 h 212"/>
                <a:gd name="T16" fmla="*/ 0 w 671"/>
                <a:gd name="T17" fmla="*/ 1 h 212"/>
                <a:gd name="T18" fmla="*/ 0 w 671"/>
                <a:gd name="T19" fmla="*/ 1 h 212"/>
                <a:gd name="T20" fmla="*/ 0 w 671"/>
                <a:gd name="T21" fmla="*/ 0 h 212"/>
                <a:gd name="T22" fmla="*/ 0 w 671"/>
                <a:gd name="T23" fmla="*/ 1 h 212"/>
                <a:gd name="T24" fmla="*/ 0 w 671"/>
                <a:gd name="T25" fmla="*/ 1 h 212"/>
                <a:gd name="T26" fmla="*/ 0 w 671"/>
                <a:gd name="T27" fmla="*/ 1 h 212"/>
                <a:gd name="T28" fmla="*/ 0 w 671"/>
                <a:gd name="T29" fmla="*/ 1 h 212"/>
                <a:gd name="T30" fmla="*/ 0 w 671"/>
                <a:gd name="T31" fmla="*/ 1 h 212"/>
                <a:gd name="T32" fmla="*/ 0 w 671"/>
                <a:gd name="T33" fmla="*/ 1 h 212"/>
                <a:gd name="T34" fmla="*/ 0 w 671"/>
                <a:gd name="T35" fmla="*/ 1 h 212"/>
                <a:gd name="T36" fmla="*/ 0 w 671"/>
                <a:gd name="T37" fmla="*/ 1 h 2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71"/>
                <a:gd name="T58" fmla="*/ 0 h 212"/>
                <a:gd name="T59" fmla="*/ 671 w 671"/>
                <a:gd name="T60" fmla="*/ 212 h 2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71" h="212">
                  <a:moveTo>
                    <a:pt x="658" y="132"/>
                  </a:moveTo>
                  <a:lnTo>
                    <a:pt x="594" y="177"/>
                  </a:lnTo>
                  <a:lnTo>
                    <a:pt x="517" y="204"/>
                  </a:lnTo>
                  <a:lnTo>
                    <a:pt x="416" y="212"/>
                  </a:lnTo>
                  <a:lnTo>
                    <a:pt x="273" y="204"/>
                  </a:lnTo>
                  <a:lnTo>
                    <a:pt x="193" y="185"/>
                  </a:lnTo>
                  <a:lnTo>
                    <a:pt x="126" y="156"/>
                  </a:lnTo>
                  <a:lnTo>
                    <a:pt x="74" y="120"/>
                  </a:lnTo>
                  <a:lnTo>
                    <a:pt x="34" y="81"/>
                  </a:lnTo>
                  <a:lnTo>
                    <a:pt x="0" y="17"/>
                  </a:lnTo>
                  <a:lnTo>
                    <a:pt x="7" y="0"/>
                  </a:lnTo>
                  <a:lnTo>
                    <a:pt x="27" y="2"/>
                  </a:lnTo>
                  <a:lnTo>
                    <a:pt x="193" y="56"/>
                  </a:lnTo>
                  <a:lnTo>
                    <a:pt x="334" y="90"/>
                  </a:lnTo>
                  <a:lnTo>
                    <a:pt x="453" y="107"/>
                  </a:lnTo>
                  <a:lnTo>
                    <a:pt x="544" y="114"/>
                  </a:lnTo>
                  <a:lnTo>
                    <a:pt x="653" y="114"/>
                  </a:lnTo>
                  <a:lnTo>
                    <a:pt x="671" y="117"/>
                  </a:lnTo>
                  <a:lnTo>
                    <a:pt x="658" y="132"/>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35" name="Freeform 1250">
              <a:extLst>
                <a:ext uri="{FF2B5EF4-FFF2-40B4-BE49-F238E27FC236}">
                  <a16:creationId xmlns:a16="http://schemas.microsoft.com/office/drawing/2014/main" id="{445FC5B5-C850-7F54-E9F5-57FD901DE133}"/>
                </a:ext>
              </a:extLst>
            </p:cNvPr>
            <p:cNvSpPr>
              <a:spLocks/>
            </p:cNvSpPr>
            <p:nvPr/>
          </p:nvSpPr>
          <p:spPr bwMode="auto">
            <a:xfrm flipH="1">
              <a:off x="1840" y="2404"/>
              <a:ext cx="108" cy="390"/>
            </a:xfrm>
            <a:custGeom>
              <a:avLst/>
              <a:gdLst>
                <a:gd name="T0" fmla="*/ 0 w 325"/>
                <a:gd name="T1" fmla="*/ 0 h 778"/>
                <a:gd name="T2" fmla="*/ 0 w 325"/>
                <a:gd name="T3" fmla="*/ 1 h 778"/>
                <a:gd name="T4" fmla="*/ 0 w 325"/>
                <a:gd name="T5" fmla="*/ 1 h 778"/>
                <a:gd name="T6" fmla="*/ 0 w 325"/>
                <a:gd name="T7" fmla="*/ 1 h 778"/>
                <a:gd name="T8" fmla="*/ 0 w 325"/>
                <a:gd name="T9" fmla="*/ 1 h 778"/>
                <a:gd name="T10" fmla="*/ 0 w 325"/>
                <a:gd name="T11" fmla="*/ 1 h 778"/>
                <a:gd name="T12" fmla="*/ 0 w 325"/>
                <a:gd name="T13" fmla="*/ 1 h 778"/>
                <a:gd name="T14" fmla="*/ 0 w 325"/>
                <a:gd name="T15" fmla="*/ 1 h 778"/>
                <a:gd name="T16" fmla="*/ 0 w 325"/>
                <a:gd name="T17" fmla="*/ 1 h 778"/>
                <a:gd name="T18" fmla="*/ 0 w 325"/>
                <a:gd name="T19" fmla="*/ 1 h 778"/>
                <a:gd name="T20" fmla="*/ 0 w 325"/>
                <a:gd name="T21" fmla="*/ 1 h 778"/>
                <a:gd name="T22" fmla="*/ 0 w 325"/>
                <a:gd name="T23" fmla="*/ 1 h 778"/>
                <a:gd name="T24" fmla="*/ 0 w 325"/>
                <a:gd name="T25" fmla="*/ 1 h 778"/>
                <a:gd name="T26" fmla="*/ 0 w 325"/>
                <a:gd name="T27" fmla="*/ 1 h 778"/>
                <a:gd name="T28" fmla="*/ 0 w 325"/>
                <a:gd name="T29" fmla="*/ 0 h 7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
                <a:gd name="T46" fmla="*/ 0 h 778"/>
                <a:gd name="T47" fmla="*/ 325 w 325"/>
                <a:gd name="T48" fmla="*/ 778 h 77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 h="778">
                  <a:moveTo>
                    <a:pt x="325" y="0"/>
                  </a:moveTo>
                  <a:lnTo>
                    <a:pt x="258" y="64"/>
                  </a:lnTo>
                  <a:lnTo>
                    <a:pt x="120" y="232"/>
                  </a:lnTo>
                  <a:lnTo>
                    <a:pt x="59" y="343"/>
                  </a:lnTo>
                  <a:lnTo>
                    <a:pt x="12" y="469"/>
                  </a:lnTo>
                  <a:lnTo>
                    <a:pt x="0" y="599"/>
                  </a:lnTo>
                  <a:lnTo>
                    <a:pt x="29" y="738"/>
                  </a:lnTo>
                  <a:lnTo>
                    <a:pt x="45" y="753"/>
                  </a:lnTo>
                  <a:lnTo>
                    <a:pt x="79" y="778"/>
                  </a:lnTo>
                  <a:lnTo>
                    <a:pt x="75" y="707"/>
                  </a:lnTo>
                  <a:lnTo>
                    <a:pt x="86" y="522"/>
                  </a:lnTo>
                  <a:lnTo>
                    <a:pt x="113" y="400"/>
                  </a:lnTo>
                  <a:lnTo>
                    <a:pt x="158" y="269"/>
                  </a:lnTo>
                  <a:lnTo>
                    <a:pt x="228" y="133"/>
                  </a:lnTo>
                  <a:lnTo>
                    <a:pt x="325" y="0"/>
                  </a:lnTo>
                  <a:close/>
                </a:path>
              </a:pathLst>
            </a:custGeom>
            <a:solidFill>
              <a:srgbClr val="FFD999"/>
            </a:solidFill>
            <a:ln w="9525">
              <a:solidFill>
                <a:srgbClr val="000000"/>
              </a:solidFill>
              <a:round/>
              <a:headEnd/>
              <a:tailEnd/>
            </a:ln>
          </p:spPr>
          <p:txBody>
            <a:bodyPr/>
            <a:lstStyle/>
            <a:p>
              <a:endParaRPr lang="zh-TW" altLang="en-US"/>
            </a:p>
          </p:txBody>
        </p:sp>
        <p:sp>
          <p:nvSpPr>
            <p:cNvPr id="42136" name="Freeform 1251">
              <a:extLst>
                <a:ext uri="{FF2B5EF4-FFF2-40B4-BE49-F238E27FC236}">
                  <a16:creationId xmlns:a16="http://schemas.microsoft.com/office/drawing/2014/main" id="{B533C34F-CCE6-B934-99C0-551BB30E7232}"/>
                </a:ext>
              </a:extLst>
            </p:cNvPr>
            <p:cNvSpPr>
              <a:spLocks/>
            </p:cNvSpPr>
            <p:nvPr/>
          </p:nvSpPr>
          <p:spPr bwMode="auto">
            <a:xfrm flipH="1">
              <a:off x="1468" y="3296"/>
              <a:ext cx="628" cy="411"/>
            </a:xfrm>
            <a:custGeom>
              <a:avLst/>
              <a:gdLst>
                <a:gd name="T0" fmla="*/ 0 w 1884"/>
                <a:gd name="T1" fmla="*/ 1 h 821"/>
                <a:gd name="T2" fmla="*/ 0 w 1884"/>
                <a:gd name="T3" fmla="*/ 1 h 821"/>
                <a:gd name="T4" fmla="*/ 0 w 1884"/>
                <a:gd name="T5" fmla="*/ 1 h 821"/>
                <a:gd name="T6" fmla="*/ 0 w 1884"/>
                <a:gd name="T7" fmla="*/ 1 h 821"/>
                <a:gd name="T8" fmla="*/ 0 w 1884"/>
                <a:gd name="T9" fmla="*/ 1 h 821"/>
                <a:gd name="T10" fmla="*/ 0 w 1884"/>
                <a:gd name="T11" fmla="*/ 1 h 821"/>
                <a:gd name="T12" fmla="*/ 0 w 1884"/>
                <a:gd name="T13" fmla="*/ 1 h 821"/>
                <a:gd name="T14" fmla="*/ 0 w 1884"/>
                <a:gd name="T15" fmla="*/ 1 h 821"/>
                <a:gd name="T16" fmla="*/ 0 w 1884"/>
                <a:gd name="T17" fmla="*/ 1 h 821"/>
                <a:gd name="T18" fmla="*/ 0 w 1884"/>
                <a:gd name="T19" fmla="*/ 1 h 821"/>
                <a:gd name="T20" fmla="*/ 0 w 1884"/>
                <a:gd name="T21" fmla="*/ 1 h 821"/>
                <a:gd name="T22" fmla="*/ 0 w 1884"/>
                <a:gd name="T23" fmla="*/ 1 h 821"/>
                <a:gd name="T24" fmla="*/ 0 w 1884"/>
                <a:gd name="T25" fmla="*/ 1 h 821"/>
                <a:gd name="T26" fmla="*/ 0 w 1884"/>
                <a:gd name="T27" fmla="*/ 1 h 821"/>
                <a:gd name="T28" fmla="*/ 0 w 1884"/>
                <a:gd name="T29" fmla="*/ 1 h 821"/>
                <a:gd name="T30" fmla="*/ 0 w 1884"/>
                <a:gd name="T31" fmla="*/ 1 h 821"/>
                <a:gd name="T32" fmla="*/ 0 w 1884"/>
                <a:gd name="T33" fmla="*/ 1 h 821"/>
                <a:gd name="T34" fmla="*/ 0 w 1884"/>
                <a:gd name="T35" fmla="*/ 0 h 821"/>
                <a:gd name="T36" fmla="*/ 0 w 1884"/>
                <a:gd name="T37" fmla="*/ 1 h 821"/>
                <a:gd name="T38" fmla="*/ 0 w 1884"/>
                <a:gd name="T39" fmla="*/ 1 h 821"/>
                <a:gd name="T40" fmla="*/ 0 w 1884"/>
                <a:gd name="T41" fmla="*/ 1 h 821"/>
                <a:gd name="T42" fmla="*/ 0 w 1884"/>
                <a:gd name="T43" fmla="*/ 1 h 821"/>
                <a:gd name="T44" fmla="*/ 0 w 1884"/>
                <a:gd name="T45" fmla="*/ 1 h 821"/>
                <a:gd name="T46" fmla="*/ 0 w 1884"/>
                <a:gd name="T47" fmla="*/ 1 h 821"/>
                <a:gd name="T48" fmla="*/ 0 w 1884"/>
                <a:gd name="T49" fmla="*/ 1 h 821"/>
                <a:gd name="T50" fmla="*/ 0 w 1884"/>
                <a:gd name="T51" fmla="*/ 1 h 821"/>
                <a:gd name="T52" fmla="*/ 0 w 1884"/>
                <a:gd name="T53" fmla="*/ 1 h 821"/>
                <a:gd name="T54" fmla="*/ 0 w 1884"/>
                <a:gd name="T55" fmla="*/ 1 h 821"/>
                <a:gd name="T56" fmla="*/ 0 w 1884"/>
                <a:gd name="T57" fmla="*/ 1 h 82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84"/>
                <a:gd name="T88" fmla="*/ 0 h 821"/>
                <a:gd name="T89" fmla="*/ 1884 w 1884"/>
                <a:gd name="T90" fmla="*/ 821 h 82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84" h="821">
                  <a:moveTo>
                    <a:pt x="50" y="739"/>
                  </a:moveTo>
                  <a:lnTo>
                    <a:pt x="145" y="729"/>
                  </a:lnTo>
                  <a:lnTo>
                    <a:pt x="452" y="718"/>
                  </a:lnTo>
                  <a:lnTo>
                    <a:pt x="699" y="720"/>
                  </a:lnTo>
                  <a:lnTo>
                    <a:pt x="1016" y="737"/>
                  </a:lnTo>
                  <a:lnTo>
                    <a:pt x="1409" y="770"/>
                  </a:lnTo>
                  <a:lnTo>
                    <a:pt x="1884" y="821"/>
                  </a:lnTo>
                  <a:lnTo>
                    <a:pt x="1820" y="724"/>
                  </a:lnTo>
                  <a:lnTo>
                    <a:pt x="1696" y="502"/>
                  </a:lnTo>
                  <a:lnTo>
                    <a:pt x="1644" y="378"/>
                  </a:lnTo>
                  <a:lnTo>
                    <a:pt x="1617" y="258"/>
                  </a:lnTo>
                  <a:lnTo>
                    <a:pt x="1630" y="160"/>
                  </a:lnTo>
                  <a:lnTo>
                    <a:pt x="1654" y="121"/>
                  </a:lnTo>
                  <a:lnTo>
                    <a:pt x="1691" y="92"/>
                  </a:lnTo>
                  <a:lnTo>
                    <a:pt x="1243" y="81"/>
                  </a:lnTo>
                  <a:lnTo>
                    <a:pt x="852" y="53"/>
                  </a:lnTo>
                  <a:lnTo>
                    <a:pt x="662" y="30"/>
                  </a:lnTo>
                  <a:lnTo>
                    <a:pt x="490" y="0"/>
                  </a:lnTo>
                  <a:lnTo>
                    <a:pt x="469" y="3"/>
                  </a:lnTo>
                  <a:lnTo>
                    <a:pt x="399" y="34"/>
                  </a:lnTo>
                  <a:lnTo>
                    <a:pt x="287" y="121"/>
                  </a:lnTo>
                  <a:lnTo>
                    <a:pt x="129" y="295"/>
                  </a:lnTo>
                  <a:lnTo>
                    <a:pt x="57" y="402"/>
                  </a:lnTo>
                  <a:lnTo>
                    <a:pt x="17" y="493"/>
                  </a:lnTo>
                  <a:lnTo>
                    <a:pt x="0" y="569"/>
                  </a:lnTo>
                  <a:lnTo>
                    <a:pt x="0" y="630"/>
                  </a:lnTo>
                  <a:lnTo>
                    <a:pt x="13" y="678"/>
                  </a:lnTo>
                  <a:lnTo>
                    <a:pt x="30" y="712"/>
                  </a:lnTo>
                  <a:lnTo>
                    <a:pt x="50" y="739"/>
                  </a:lnTo>
                  <a:close/>
                </a:path>
              </a:pathLst>
            </a:custGeom>
            <a:solidFill>
              <a:srgbClr val="FFD9B3"/>
            </a:solidFill>
            <a:ln w="9525">
              <a:solidFill>
                <a:srgbClr val="000000"/>
              </a:solidFill>
              <a:round/>
              <a:headEnd/>
              <a:tailEnd/>
            </a:ln>
          </p:spPr>
          <p:txBody>
            <a:bodyPr/>
            <a:lstStyle/>
            <a:p>
              <a:endParaRPr lang="zh-TW" altLang="en-US"/>
            </a:p>
          </p:txBody>
        </p:sp>
        <p:sp>
          <p:nvSpPr>
            <p:cNvPr id="42137" name="Freeform 1252">
              <a:extLst>
                <a:ext uri="{FF2B5EF4-FFF2-40B4-BE49-F238E27FC236}">
                  <a16:creationId xmlns:a16="http://schemas.microsoft.com/office/drawing/2014/main" id="{B95A03A0-4DCD-C78F-C274-60DE69183851}"/>
                </a:ext>
              </a:extLst>
            </p:cNvPr>
            <p:cNvSpPr>
              <a:spLocks/>
            </p:cNvSpPr>
            <p:nvPr/>
          </p:nvSpPr>
          <p:spPr bwMode="auto">
            <a:xfrm flipH="1">
              <a:off x="1552" y="3303"/>
              <a:ext cx="460" cy="257"/>
            </a:xfrm>
            <a:custGeom>
              <a:avLst/>
              <a:gdLst>
                <a:gd name="T0" fmla="*/ 0 w 1381"/>
                <a:gd name="T1" fmla="*/ 1 h 513"/>
                <a:gd name="T2" fmla="*/ 0 w 1381"/>
                <a:gd name="T3" fmla="*/ 1 h 513"/>
                <a:gd name="T4" fmla="*/ 0 w 1381"/>
                <a:gd name="T5" fmla="*/ 1 h 513"/>
                <a:gd name="T6" fmla="*/ 0 w 1381"/>
                <a:gd name="T7" fmla="*/ 1 h 513"/>
                <a:gd name="T8" fmla="*/ 0 w 1381"/>
                <a:gd name="T9" fmla="*/ 1 h 513"/>
                <a:gd name="T10" fmla="*/ 0 w 1381"/>
                <a:gd name="T11" fmla="*/ 1 h 513"/>
                <a:gd name="T12" fmla="*/ 0 w 1381"/>
                <a:gd name="T13" fmla="*/ 1 h 513"/>
                <a:gd name="T14" fmla="*/ 0 w 1381"/>
                <a:gd name="T15" fmla="*/ 1 h 513"/>
                <a:gd name="T16" fmla="*/ 0 w 1381"/>
                <a:gd name="T17" fmla="*/ 1 h 513"/>
                <a:gd name="T18" fmla="*/ 0 w 1381"/>
                <a:gd name="T19" fmla="*/ 1 h 513"/>
                <a:gd name="T20" fmla="*/ 0 w 1381"/>
                <a:gd name="T21" fmla="*/ 1 h 513"/>
                <a:gd name="T22" fmla="*/ 0 w 1381"/>
                <a:gd name="T23" fmla="*/ 1 h 513"/>
                <a:gd name="T24" fmla="*/ 0 w 1381"/>
                <a:gd name="T25" fmla="*/ 1 h 513"/>
                <a:gd name="T26" fmla="*/ 0 w 1381"/>
                <a:gd name="T27" fmla="*/ 1 h 513"/>
                <a:gd name="T28" fmla="*/ 0 w 1381"/>
                <a:gd name="T29" fmla="*/ 1 h 513"/>
                <a:gd name="T30" fmla="*/ 0 w 1381"/>
                <a:gd name="T31" fmla="*/ 1 h 513"/>
                <a:gd name="T32" fmla="*/ 0 w 1381"/>
                <a:gd name="T33" fmla="*/ 1 h 513"/>
                <a:gd name="T34" fmla="*/ 0 w 1381"/>
                <a:gd name="T35" fmla="*/ 1 h 513"/>
                <a:gd name="T36" fmla="*/ 0 w 1381"/>
                <a:gd name="T37" fmla="*/ 1 h 513"/>
                <a:gd name="T38" fmla="*/ 0 w 1381"/>
                <a:gd name="T39" fmla="*/ 1 h 513"/>
                <a:gd name="T40" fmla="*/ 0 w 1381"/>
                <a:gd name="T41" fmla="*/ 1 h 513"/>
                <a:gd name="T42" fmla="*/ 0 w 1381"/>
                <a:gd name="T43" fmla="*/ 1 h 513"/>
                <a:gd name="T44" fmla="*/ 0 w 1381"/>
                <a:gd name="T45" fmla="*/ 1 h 513"/>
                <a:gd name="T46" fmla="*/ 0 w 1381"/>
                <a:gd name="T47" fmla="*/ 1 h 513"/>
                <a:gd name="T48" fmla="*/ 0 w 1381"/>
                <a:gd name="T49" fmla="*/ 0 h 513"/>
                <a:gd name="T50" fmla="*/ 0 w 1381"/>
                <a:gd name="T51" fmla="*/ 1 h 513"/>
                <a:gd name="T52" fmla="*/ 0 w 1381"/>
                <a:gd name="T53" fmla="*/ 1 h 513"/>
                <a:gd name="T54" fmla="*/ 0 w 1381"/>
                <a:gd name="T55" fmla="*/ 1 h 513"/>
                <a:gd name="T56" fmla="*/ 0 w 1381"/>
                <a:gd name="T57" fmla="*/ 1 h 513"/>
                <a:gd name="T58" fmla="*/ 0 w 1381"/>
                <a:gd name="T59" fmla="*/ 1 h 513"/>
                <a:gd name="T60" fmla="*/ 0 w 1381"/>
                <a:gd name="T61" fmla="*/ 1 h 513"/>
                <a:gd name="T62" fmla="*/ 0 w 1381"/>
                <a:gd name="T63" fmla="*/ 1 h 513"/>
                <a:gd name="T64" fmla="*/ 0 w 1381"/>
                <a:gd name="T65" fmla="*/ 1 h 51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81"/>
                <a:gd name="T100" fmla="*/ 0 h 513"/>
                <a:gd name="T101" fmla="*/ 1381 w 1381"/>
                <a:gd name="T102" fmla="*/ 513 h 51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81" h="513">
                  <a:moveTo>
                    <a:pt x="1374" y="104"/>
                  </a:moveTo>
                  <a:lnTo>
                    <a:pt x="1334" y="154"/>
                  </a:lnTo>
                  <a:lnTo>
                    <a:pt x="1310" y="219"/>
                  </a:lnTo>
                  <a:lnTo>
                    <a:pt x="1290" y="289"/>
                  </a:lnTo>
                  <a:lnTo>
                    <a:pt x="1257" y="359"/>
                  </a:lnTo>
                  <a:lnTo>
                    <a:pt x="1206" y="423"/>
                  </a:lnTo>
                  <a:lnTo>
                    <a:pt x="1168" y="449"/>
                  </a:lnTo>
                  <a:lnTo>
                    <a:pt x="1118" y="474"/>
                  </a:lnTo>
                  <a:lnTo>
                    <a:pt x="1060" y="493"/>
                  </a:lnTo>
                  <a:lnTo>
                    <a:pt x="988" y="505"/>
                  </a:lnTo>
                  <a:lnTo>
                    <a:pt x="898" y="513"/>
                  </a:lnTo>
                  <a:lnTo>
                    <a:pt x="794" y="513"/>
                  </a:lnTo>
                  <a:lnTo>
                    <a:pt x="574" y="499"/>
                  </a:lnTo>
                  <a:lnTo>
                    <a:pt x="394" y="479"/>
                  </a:lnTo>
                  <a:lnTo>
                    <a:pt x="256" y="448"/>
                  </a:lnTo>
                  <a:lnTo>
                    <a:pt x="149" y="412"/>
                  </a:lnTo>
                  <a:lnTo>
                    <a:pt x="74" y="371"/>
                  </a:lnTo>
                  <a:lnTo>
                    <a:pt x="27" y="326"/>
                  </a:lnTo>
                  <a:lnTo>
                    <a:pt x="6" y="278"/>
                  </a:lnTo>
                  <a:lnTo>
                    <a:pt x="0" y="232"/>
                  </a:lnTo>
                  <a:lnTo>
                    <a:pt x="14" y="185"/>
                  </a:lnTo>
                  <a:lnTo>
                    <a:pt x="43" y="140"/>
                  </a:lnTo>
                  <a:lnTo>
                    <a:pt x="119" y="64"/>
                  </a:lnTo>
                  <a:lnTo>
                    <a:pt x="200" y="12"/>
                  </a:lnTo>
                  <a:lnTo>
                    <a:pt x="260" y="0"/>
                  </a:lnTo>
                  <a:lnTo>
                    <a:pt x="506" y="49"/>
                  </a:lnTo>
                  <a:lnTo>
                    <a:pt x="729" y="78"/>
                  </a:lnTo>
                  <a:lnTo>
                    <a:pt x="926" y="90"/>
                  </a:lnTo>
                  <a:lnTo>
                    <a:pt x="1091" y="92"/>
                  </a:lnTo>
                  <a:lnTo>
                    <a:pt x="1323" y="88"/>
                  </a:lnTo>
                  <a:lnTo>
                    <a:pt x="1374" y="90"/>
                  </a:lnTo>
                  <a:lnTo>
                    <a:pt x="1381" y="95"/>
                  </a:lnTo>
                  <a:lnTo>
                    <a:pt x="1374" y="104"/>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38" name="Freeform 1253">
              <a:extLst>
                <a:ext uri="{FF2B5EF4-FFF2-40B4-BE49-F238E27FC236}">
                  <a16:creationId xmlns:a16="http://schemas.microsoft.com/office/drawing/2014/main" id="{F266EE07-A360-79B1-5542-C193411FE129}"/>
                </a:ext>
              </a:extLst>
            </p:cNvPr>
            <p:cNvSpPr>
              <a:spLocks/>
            </p:cNvSpPr>
            <p:nvPr/>
          </p:nvSpPr>
          <p:spPr bwMode="auto">
            <a:xfrm flipH="1">
              <a:off x="1556" y="3305"/>
              <a:ext cx="442" cy="227"/>
            </a:xfrm>
            <a:custGeom>
              <a:avLst/>
              <a:gdLst>
                <a:gd name="T0" fmla="*/ 0 w 1325"/>
                <a:gd name="T1" fmla="*/ 1 h 454"/>
                <a:gd name="T2" fmla="*/ 0 w 1325"/>
                <a:gd name="T3" fmla="*/ 1 h 454"/>
                <a:gd name="T4" fmla="*/ 0 w 1325"/>
                <a:gd name="T5" fmla="*/ 1 h 454"/>
                <a:gd name="T6" fmla="*/ 0 w 1325"/>
                <a:gd name="T7" fmla="*/ 1 h 454"/>
                <a:gd name="T8" fmla="*/ 0 w 1325"/>
                <a:gd name="T9" fmla="*/ 1 h 454"/>
                <a:gd name="T10" fmla="*/ 0 w 1325"/>
                <a:gd name="T11" fmla="*/ 1 h 454"/>
                <a:gd name="T12" fmla="*/ 0 w 1325"/>
                <a:gd name="T13" fmla="*/ 1 h 454"/>
                <a:gd name="T14" fmla="*/ 0 w 1325"/>
                <a:gd name="T15" fmla="*/ 1 h 454"/>
                <a:gd name="T16" fmla="*/ 0 w 1325"/>
                <a:gd name="T17" fmla="*/ 1 h 454"/>
                <a:gd name="T18" fmla="*/ 0 w 1325"/>
                <a:gd name="T19" fmla="*/ 1 h 454"/>
                <a:gd name="T20" fmla="*/ 0 w 1325"/>
                <a:gd name="T21" fmla="*/ 1 h 454"/>
                <a:gd name="T22" fmla="*/ 0 w 1325"/>
                <a:gd name="T23" fmla="*/ 1 h 454"/>
                <a:gd name="T24" fmla="*/ 0 w 1325"/>
                <a:gd name="T25" fmla="*/ 1 h 454"/>
                <a:gd name="T26" fmla="*/ 0 w 1325"/>
                <a:gd name="T27" fmla="*/ 0 h 454"/>
                <a:gd name="T28" fmla="*/ 0 w 1325"/>
                <a:gd name="T29" fmla="*/ 1 h 454"/>
                <a:gd name="T30" fmla="*/ 0 w 1325"/>
                <a:gd name="T31" fmla="*/ 1 h 454"/>
                <a:gd name="T32" fmla="*/ 0 w 1325"/>
                <a:gd name="T33" fmla="*/ 1 h 454"/>
                <a:gd name="T34" fmla="*/ 0 w 1325"/>
                <a:gd name="T35" fmla="*/ 1 h 454"/>
                <a:gd name="T36" fmla="*/ 0 w 1325"/>
                <a:gd name="T37" fmla="*/ 1 h 454"/>
                <a:gd name="T38" fmla="*/ 0 w 1325"/>
                <a:gd name="T39" fmla="*/ 1 h 454"/>
                <a:gd name="T40" fmla="*/ 0 w 1325"/>
                <a:gd name="T41" fmla="*/ 1 h 454"/>
                <a:gd name="T42" fmla="*/ 0 w 1325"/>
                <a:gd name="T43" fmla="*/ 1 h 454"/>
                <a:gd name="T44" fmla="*/ 0 w 1325"/>
                <a:gd name="T45" fmla="*/ 1 h 454"/>
                <a:gd name="T46" fmla="*/ 0 w 1325"/>
                <a:gd name="T47" fmla="*/ 1 h 454"/>
                <a:gd name="T48" fmla="*/ 0 w 1325"/>
                <a:gd name="T49" fmla="*/ 1 h 454"/>
                <a:gd name="T50" fmla="*/ 0 w 1325"/>
                <a:gd name="T51" fmla="*/ 1 h 454"/>
                <a:gd name="T52" fmla="*/ 0 w 1325"/>
                <a:gd name="T53" fmla="*/ 1 h 454"/>
                <a:gd name="T54" fmla="*/ 0 w 1325"/>
                <a:gd name="T55" fmla="*/ 1 h 454"/>
                <a:gd name="T56" fmla="*/ 0 w 1325"/>
                <a:gd name="T57" fmla="*/ 1 h 454"/>
                <a:gd name="T58" fmla="*/ 0 w 1325"/>
                <a:gd name="T59" fmla="*/ 1 h 454"/>
                <a:gd name="T60" fmla="*/ 0 w 1325"/>
                <a:gd name="T61" fmla="*/ 1 h 45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25"/>
                <a:gd name="T94" fmla="*/ 0 h 454"/>
                <a:gd name="T95" fmla="*/ 1325 w 1325"/>
                <a:gd name="T96" fmla="*/ 454 h 45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25" h="454">
                  <a:moveTo>
                    <a:pt x="727" y="454"/>
                  </a:moveTo>
                  <a:lnTo>
                    <a:pt x="528" y="439"/>
                  </a:lnTo>
                  <a:lnTo>
                    <a:pt x="368" y="419"/>
                  </a:lnTo>
                  <a:lnTo>
                    <a:pt x="241" y="393"/>
                  </a:lnTo>
                  <a:lnTo>
                    <a:pt x="143" y="362"/>
                  </a:lnTo>
                  <a:lnTo>
                    <a:pt x="74" y="324"/>
                  </a:lnTo>
                  <a:lnTo>
                    <a:pt x="29" y="284"/>
                  </a:lnTo>
                  <a:lnTo>
                    <a:pt x="7" y="242"/>
                  </a:lnTo>
                  <a:lnTo>
                    <a:pt x="0" y="201"/>
                  </a:lnTo>
                  <a:lnTo>
                    <a:pt x="9" y="160"/>
                  </a:lnTo>
                  <a:lnTo>
                    <a:pt x="31" y="121"/>
                  </a:lnTo>
                  <a:lnTo>
                    <a:pt x="96" y="54"/>
                  </a:lnTo>
                  <a:lnTo>
                    <a:pt x="167" y="10"/>
                  </a:lnTo>
                  <a:lnTo>
                    <a:pt x="223" y="0"/>
                  </a:lnTo>
                  <a:lnTo>
                    <a:pt x="470" y="47"/>
                  </a:lnTo>
                  <a:lnTo>
                    <a:pt x="695" y="74"/>
                  </a:lnTo>
                  <a:lnTo>
                    <a:pt x="1054" y="90"/>
                  </a:lnTo>
                  <a:lnTo>
                    <a:pt x="1271" y="86"/>
                  </a:lnTo>
                  <a:lnTo>
                    <a:pt x="1318" y="88"/>
                  </a:lnTo>
                  <a:lnTo>
                    <a:pt x="1325" y="93"/>
                  </a:lnTo>
                  <a:lnTo>
                    <a:pt x="1318" y="102"/>
                  </a:lnTo>
                  <a:lnTo>
                    <a:pt x="1280" y="150"/>
                  </a:lnTo>
                  <a:lnTo>
                    <a:pt x="1250" y="205"/>
                  </a:lnTo>
                  <a:lnTo>
                    <a:pt x="1217" y="265"/>
                  </a:lnTo>
                  <a:lnTo>
                    <a:pt x="1177" y="324"/>
                  </a:lnTo>
                  <a:lnTo>
                    <a:pt x="1118" y="377"/>
                  </a:lnTo>
                  <a:lnTo>
                    <a:pt x="1031" y="421"/>
                  </a:lnTo>
                  <a:lnTo>
                    <a:pt x="974" y="438"/>
                  </a:lnTo>
                  <a:lnTo>
                    <a:pt x="903" y="447"/>
                  </a:lnTo>
                  <a:lnTo>
                    <a:pt x="824" y="454"/>
                  </a:lnTo>
                  <a:lnTo>
                    <a:pt x="727" y="454"/>
                  </a:lnTo>
                  <a:close/>
                </a:path>
              </a:pathLst>
            </a:custGeom>
            <a:solidFill>
              <a:srgbClr val="F7C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39" name="Freeform 1254">
              <a:extLst>
                <a:ext uri="{FF2B5EF4-FFF2-40B4-BE49-F238E27FC236}">
                  <a16:creationId xmlns:a16="http://schemas.microsoft.com/office/drawing/2014/main" id="{DE841AED-E0DB-94A0-99CF-940119D96AB4}"/>
                </a:ext>
              </a:extLst>
            </p:cNvPr>
            <p:cNvSpPr>
              <a:spLocks/>
            </p:cNvSpPr>
            <p:nvPr/>
          </p:nvSpPr>
          <p:spPr bwMode="auto">
            <a:xfrm flipH="1">
              <a:off x="1561" y="3306"/>
              <a:ext cx="422" cy="195"/>
            </a:xfrm>
            <a:custGeom>
              <a:avLst/>
              <a:gdLst>
                <a:gd name="T0" fmla="*/ 0 w 1267"/>
                <a:gd name="T1" fmla="*/ 1 h 390"/>
                <a:gd name="T2" fmla="*/ 0 w 1267"/>
                <a:gd name="T3" fmla="*/ 1 h 390"/>
                <a:gd name="T4" fmla="*/ 0 w 1267"/>
                <a:gd name="T5" fmla="*/ 1 h 390"/>
                <a:gd name="T6" fmla="*/ 0 w 1267"/>
                <a:gd name="T7" fmla="*/ 1 h 390"/>
                <a:gd name="T8" fmla="*/ 0 w 1267"/>
                <a:gd name="T9" fmla="*/ 1 h 390"/>
                <a:gd name="T10" fmla="*/ 0 w 1267"/>
                <a:gd name="T11" fmla="*/ 1 h 390"/>
                <a:gd name="T12" fmla="*/ 0 w 1267"/>
                <a:gd name="T13" fmla="*/ 1 h 390"/>
                <a:gd name="T14" fmla="*/ 0 w 1267"/>
                <a:gd name="T15" fmla="*/ 1 h 390"/>
                <a:gd name="T16" fmla="*/ 0 w 1267"/>
                <a:gd name="T17" fmla="*/ 1 h 390"/>
                <a:gd name="T18" fmla="*/ 0 w 1267"/>
                <a:gd name="T19" fmla="*/ 1 h 390"/>
                <a:gd name="T20" fmla="*/ 0 w 1267"/>
                <a:gd name="T21" fmla="*/ 1 h 390"/>
                <a:gd name="T22" fmla="*/ 0 w 1267"/>
                <a:gd name="T23" fmla="*/ 0 h 390"/>
                <a:gd name="T24" fmla="*/ 0 w 1267"/>
                <a:gd name="T25" fmla="*/ 1 h 390"/>
                <a:gd name="T26" fmla="*/ 0 w 1267"/>
                <a:gd name="T27" fmla="*/ 1 h 390"/>
                <a:gd name="T28" fmla="*/ 0 w 1267"/>
                <a:gd name="T29" fmla="*/ 1 h 390"/>
                <a:gd name="T30" fmla="*/ 0 w 1267"/>
                <a:gd name="T31" fmla="*/ 1 h 390"/>
                <a:gd name="T32" fmla="*/ 0 w 1267"/>
                <a:gd name="T33" fmla="*/ 1 h 390"/>
                <a:gd name="T34" fmla="*/ 0 w 1267"/>
                <a:gd name="T35" fmla="*/ 1 h 390"/>
                <a:gd name="T36" fmla="*/ 0 w 1267"/>
                <a:gd name="T37" fmla="*/ 1 h 390"/>
                <a:gd name="T38" fmla="*/ 0 w 1267"/>
                <a:gd name="T39" fmla="*/ 1 h 390"/>
                <a:gd name="T40" fmla="*/ 0 w 1267"/>
                <a:gd name="T41" fmla="*/ 1 h 390"/>
                <a:gd name="T42" fmla="*/ 0 w 1267"/>
                <a:gd name="T43" fmla="*/ 1 h 390"/>
                <a:gd name="T44" fmla="*/ 0 w 1267"/>
                <a:gd name="T45" fmla="*/ 1 h 390"/>
                <a:gd name="T46" fmla="*/ 0 w 1267"/>
                <a:gd name="T47" fmla="*/ 1 h 390"/>
                <a:gd name="T48" fmla="*/ 0 w 1267"/>
                <a:gd name="T49" fmla="*/ 1 h 390"/>
                <a:gd name="T50" fmla="*/ 0 w 1267"/>
                <a:gd name="T51" fmla="*/ 1 h 3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267"/>
                <a:gd name="T79" fmla="*/ 0 h 390"/>
                <a:gd name="T80" fmla="*/ 1267 w 1267"/>
                <a:gd name="T81" fmla="*/ 390 h 3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267" h="390">
                  <a:moveTo>
                    <a:pt x="660" y="390"/>
                  </a:moveTo>
                  <a:lnTo>
                    <a:pt x="342" y="359"/>
                  </a:lnTo>
                  <a:lnTo>
                    <a:pt x="227" y="334"/>
                  </a:lnTo>
                  <a:lnTo>
                    <a:pt x="139" y="308"/>
                  </a:lnTo>
                  <a:lnTo>
                    <a:pt x="74" y="275"/>
                  </a:lnTo>
                  <a:lnTo>
                    <a:pt x="32" y="242"/>
                  </a:lnTo>
                  <a:lnTo>
                    <a:pt x="10" y="205"/>
                  </a:lnTo>
                  <a:lnTo>
                    <a:pt x="0" y="171"/>
                  </a:lnTo>
                  <a:lnTo>
                    <a:pt x="20" y="103"/>
                  </a:lnTo>
                  <a:lnTo>
                    <a:pt x="72" y="45"/>
                  </a:lnTo>
                  <a:lnTo>
                    <a:pt x="133" y="8"/>
                  </a:lnTo>
                  <a:lnTo>
                    <a:pt x="183" y="0"/>
                  </a:lnTo>
                  <a:lnTo>
                    <a:pt x="437" y="43"/>
                  </a:lnTo>
                  <a:lnTo>
                    <a:pt x="660" y="70"/>
                  </a:lnTo>
                  <a:lnTo>
                    <a:pt x="1014" y="86"/>
                  </a:lnTo>
                  <a:lnTo>
                    <a:pt x="1220" y="84"/>
                  </a:lnTo>
                  <a:lnTo>
                    <a:pt x="1263" y="86"/>
                  </a:lnTo>
                  <a:lnTo>
                    <a:pt x="1267" y="90"/>
                  </a:lnTo>
                  <a:lnTo>
                    <a:pt x="1260" y="101"/>
                  </a:lnTo>
                  <a:lnTo>
                    <a:pt x="1183" y="188"/>
                  </a:lnTo>
                  <a:lnTo>
                    <a:pt x="1143" y="238"/>
                  </a:lnTo>
                  <a:lnTo>
                    <a:pt x="1096" y="289"/>
                  </a:lnTo>
                  <a:lnTo>
                    <a:pt x="1031" y="333"/>
                  </a:lnTo>
                  <a:lnTo>
                    <a:pt x="943" y="367"/>
                  </a:lnTo>
                  <a:lnTo>
                    <a:pt x="821" y="389"/>
                  </a:lnTo>
                  <a:lnTo>
                    <a:pt x="660" y="390"/>
                  </a:lnTo>
                  <a:close/>
                </a:path>
              </a:pathLst>
            </a:custGeom>
            <a:solidFill>
              <a:srgbClr val="F2C4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40" name="Freeform 1255">
              <a:extLst>
                <a:ext uri="{FF2B5EF4-FFF2-40B4-BE49-F238E27FC236}">
                  <a16:creationId xmlns:a16="http://schemas.microsoft.com/office/drawing/2014/main" id="{C828C9F0-C733-9B75-1FBA-4999CE087BDD}"/>
                </a:ext>
              </a:extLst>
            </p:cNvPr>
            <p:cNvSpPr>
              <a:spLocks/>
            </p:cNvSpPr>
            <p:nvPr/>
          </p:nvSpPr>
          <p:spPr bwMode="auto">
            <a:xfrm flipH="1">
              <a:off x="1565" y="3308"/>
              <a:ext cx="405" cy="164"/>
            </a:xfrm>
            <a:custGeom>
              <a:avLst/>
              <a:gdLst>
                <a:gd name="T0" fmla="*/ 0 w 1215"/>
                <a:gd name="T1" fmla="*/ 0 h 329"/>
                <a:gd name="T2" fmla="*/ 0 w 1215"/>
                <a:gd name="T3" fmla="*/ 0 h 329"/>
                <a:gd name="T4" fmla="*/ 0 w 1215"/>
                <a:gd name="T5" fmla="*/ 0 h 329"/>
                <a:gd name="T6" fmla="*/ 0 w 1215"/>
                <a:gd name="T7" fmla="*/ 0 h 329"/>
                <a:gd name="T8" fmla="*/ 0 w 1215"/>
                <a:gd name="T9" fmla="*/ 0 h 329"/>
                <a:gd name="T10" fmla="*/ 0 w 1215"/>
                <a:gd name="T11" fmla="*/ 0 h 329"/>
                <a:gd name="T12" fmla="*/ 0 w 1215"/>
                <a:gd name="T13" fmla="*/ 0 h 329"/>
                <a:gd name="T14" fmla="*/ 0 w 1215"/>
                <a:gd name="T15" fmla="*/ 0 h 329"/>
                <a:gd name="T16" fmla="*/ 0 w 1215"/>
                <a:gd name="T17" fmla="*/ 0 h 329"/>
                <a:gd name="T18" fmla="*/ 0 w 1215"/>
                <a:gd name="T19" fmla="*/ 0 h 329"/>
                <a:gd name="T20" fmla="*/ 0 w 1215"/>
                <a:gd name="T21" fmla="*/ 0 h 329"/>
                <a:gd name="T22" fmla="*/ 0 w 1215"/>
                <a:gd name="T23" fmla="*/ 0 h 329"/>
                <a:gd name="T24" fmla="*/ 0 w 1215"/>
                <a:gd name="T25" fmla="*/ 0 h 329"/>
                <a:gd name="T26" fmla="*/ 0 w 1215"/>
                <a:gd name="T27" fmla="*/ 0 h 329"/>
                <a:gd name="T28" fmla="*/ 0 w 1215"/>
                <a:gd name="T29" fmla="*/ 0 h 329"/>
                <a:gd name="T30" fmla="*/ 0 w 1215"/>
                <a:gd name="T31" fmla="*/ 0 h 329"/>
                <a:gd name="T32" fmla="*/ 0 w 1215"/>
                <a:gd name="T33" fmla="*/ 0 h 329"/>
                <a:gd name="T34" fmla="*/ 0 w 1215"/>
                <a:gd name="T35" fmla="*/ 0 h 329"/>
                <a:gd name="T36" fmla="*/ 0 w 1215"/>
                <a:gd name="T37" fmla="*/ 0 h 329"/>
                <a:gd name="T38" fmla="*/ 0 w 1215"/>
                <a:gd name="T39" fmla="*/ 0 h 329"/>
                <a:gd name="T40" fmla="*/ 0 w 1215"/>
                <a:gd name="T41" fmla="*/ 0 h 329"/>
                <a:gd name="T42" fmla="*/ 0 w 1215"/>
                <a:gd name="T43" fmla="*/ 0 h 329"/>
                <a:gd name="T44" fmla="*/ 0 w 1215"/>
                <a:gd name="T45" fmla="*/ 0 h 329"/>
                <a:gd name="T46" fmla="*/ 0 w 1215"/>
                <a:gd name="T47" fmla="*/ 0 h 329"/>
                <a:gd name="T48" fmla="*/ 0 w 1215"/>
                <a:gd name="T49" fmla="*/ 0 h 32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15"/>
                <a:gd name="T76" fmla="*/ 0 h 329"/>
                <a:gd name="T77" fmla="*/ 1215 w 1215"/>
                <a:gd name="T78" fmla="*/ 329 h 32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15" h="329">
                  <a:moveTo>
                    <a:pt x="600" y="329"/>
                  </a:moveTo>
                  <a:lnTo>
                    <a:pt x="320" y="300"/>
                  </a:lnTo>
                  <a:lnTo>
                    <a:pt x="140" y="255"/>
                  </a:lnTo>
                  <a:lnTo>
                    <a:pt x="80" y="228"/>
                  </a:lnTo>
                  <a:lnTo>
                    <a:pt x="37" y="199"/>
                  </a:lnTo>
                  <a:lnTo>
                    <a:pt x="13" y="169"/>
                  </a:lnTo>
                  <a:lnTo>
                    <a:pt x="0" y="140"/>
                  </a:lnTo>
                  <a:lnTo>
                    <a:pt x="10" y="84"/>
                  </a:lnTo>
                  <a:lnTo>
                    <a:pt x="50" y="37"/>
                  </a:lnTo>
                  <a:lnTo>
                    <a:pt x="103" y="6"/>
                  </a:lnTo>
                  <a:lnTo>
                    <a:pt x="147" y="0"/>
                  </a:lnTo>
                  <a:lnTo>
                    <a:pt x="407" y="43"/>
                  </a:lnTo>
                  <a:lnTo>
                    <a:pt x="631" y="68"/>
                  </a:lnTo>
                  <a:lnTo>
                    <a:pt x="978" y="82"/>
                  </a:lnTo>
                  <a:lnTo>
                    <a:pt x="1177" y="82"/>
                  </a:lnTo>
                  <a:lnTo>
                    <a:pt x="1214" y="87"/>
                  </a:lnTo>
                  <a:lnTo>
                    <a:pt x="1215" y="90"/>
                  </a:lnTo>
                  <a:lnTo>
                    <a:pt x="1208" y="99"/>
                  </a:lnTo>
                  <a:lnTo>
                    <a:pt x="1124" y="177"/>
                  </a:lnTo>
                  <a:lnTo>
                    <a:pt x="1077" y="217"/>
                  </a:lnTo>
                  <a:lnTo>
                    <a:pt x="1020" y="256"/>
                  </a:lnTo>
                  <a:lnTo>
                    <a:pt x="948" y="287"/>
                  </a:lnTo>
                  <a:lnTo>
                    <a:pt x="860" y="314"/>
                  </a:lnTo>
                  <a:lnTo>
                    <a:pt x="745" y="326"/>
                  </a:lnTo>
                  <a:lnTo>
                    <a:pt x="600" y="329"/>
                  </a:lnTo>
                  <a:close/>
                </a:path>
              </a:pathLst>
            </a:custGeom>
            <a:solidFill>
              <a:srgbClr val="EBB8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41" name="Freeform 1256">
              <a:extLst>
                <a:ext uri="{FF2B5EF4-FFF2-40B4-BE49-F238E27FC236}">
                  <a16:creationId xmlns:a16="http://schemas.microsoft.com/office/drawing/2014/main" id="{7DE011F6-CD3E-EBEF-CE9A-999E3738125C}"/>
                </a:ext>
              </a:extLst>
            </p:cNvPr>
            <p:cNvSpPr>
              <a:spLocks/>
            </p:cNvSpPr>
            <p:nvPr/>
          </p:nvSpPr>
          <p:spPr bwMode="auto">
            <a:xfrm flipH="1">
              <a:off x="1570" y="3309"/>
              <a:ext cx="386" cy="135"/>
            </a:xfrm>
            <a:custGeom>
              <a:avLst/>
              <a:gdLst>
                <a:gd name="T0" fmla="*/ 0 w 1158"/>
                <a:gd name="T1" fmla="*/ 1 h 269"/>
                <a:gd name="T2" fmla="*/ 0 w 1158"/>
                <a:gd name="T3" fmla="*/ 1 h 269"/>
                <a:gd name="T4" fmla="*/ 0 w 1158"/>
                <a:gd name="T5" fmla="*/ 1 h 269"/>
                <a:gd name="T6" fmla="*/ 0 w 1158"/>
                <a:gd name="T7" fmla="*/ 1 h 269"/>
                <a:gd name="T8" fmla="*/ 0 w 1158"/>
                <a:gd name="T9" fmla="*/ 1 h 269"/>
                <a:gd name="T10" fmla="*/ 0 w 1158"/>
                <a:gd name="T11" fmla="*/ 1 h 269"/>
                <a:gd name="T12" fmla="*/ 0 w 1158"/>
                <a:gd name="T13" fmla="*/ 1 h 269"/>
                <a:gd name="T14" fmla="*/ 0 w 1158"/>
                <a:gd name="T15" fmla="*/ 1 h 269"/>
                <a:gd name="T16" fmla="*/ 0 w 1158"/>
                <a:gd name="T17" fmla="*/ 1 h 269"/>
                <a:gd name="T18" fmla="*/ 0 w 1158"/>
                <a:gd name="T19" fmla="*/ 0 h 269"/>
                <a:gd name="T20" fmla="*/ 0 w 1158"/>
                <a:gd name="T21" fmla="*/ 1 h 269"/>
                <a:gd name="T22" fmla="*/ 0 w 1158"/>
                <a:gd name="T23" fmla="*/ 1 h 269"/>
                <a:gd name="T24" fmla="*/ 0 w 1158"/>
                <a:gd name="T25" fmla="*/ 1 h 269"/>
                <a:gd name="T26" fmla="*/ 0 w 1158"/>
                <a:gd name="T27" fmla="*/ 1 h 269"/>
                <a:gd name="T28" fmla="*/ 0 w 1158"/>
                <a:gd name="T29" fmla="*/ 1 h 269"/>
                <a:gd name="T30" fmla="*/ 0 w 1158"/>
                <a:gd name="T31" fmla="*/ 1 h 269"/>
                <a:gd name="T32" fmla="*/ 0 w 1158"/>
                <a:gd name="T33" fmla="*/ 1 h 269"/>
                <a:gd name="T34" fmla="*/ 0 w 1158"/>
                <a:gd name="T35" fmla="*/ 1 h 269"/>
                <a:gd name="T36" fmla="*/ 0 w 1158"/>
                <a:gd name="T37" fmla="*/ 1 h 269"/>
                <a:gd name="T38" fmla="*/ 0 w 1158"/>
                <a:gd name="T39" fmla="*/ 1 h 269"/>
                <a:gd name="T40" fmla="*/ 0 w 1158"/>
                <a:gd name="T41" fmla="*/ 1 h 269"/>
                <a:gd name="T42" fmla="*/ 0 w 1158"/>
                <a:gd name="T43" fmla="*/ 1 h 26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158"/>
                <a:gd name="T67" fmla="*/ 0 h 269"/>
                <a:gd name="T68" fmla="*/ 1158 w 1158"/>
                <a:gd name="T69" fmla="*/ 269 h 26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158" h="269">
                  <a:moveTo>
                    <a:pt x="534" y="265"/>
                  </a:moveTo>
                  <a:lnTo>
                    <a:pt x="297" y="238"/>
                  </a:lnTo>
                  <a:lnTo>
                    <a:pt x="135" y="201"/>
                  </a:lnTo>
                  <a:lnTo>
                    <a:pt x="81" y="179"/>
                  </a:lnTo>
                  <a:lnTo>
                    <a:pt x="41" y="156"/>
                  </a:lnTo>
                  <a:lnTo>
                    <a:pt x="0" y="109"/>
                  </a:lnTo>
                  <a:lnTo>
                    <a:pt x="0" y="64"/>
                  </a:lnTo>
                  <a:lnTo>
                    <a:pt x="27" y="27"/>
                  </a:lnTo>
                  <a:lnTo>
                    <a:pt x="68" y="4"/>
                  </a:lnTo>
                  <a:lnTo>
                    <a:pt x="108" y="0"/>
                  </a:lnTo>
                  <a:lnTo>
                    <a:pt x="374" y="39"/>
                  </a:lnTo>
                  <a:lnTo>
                    <a:pt x="598" y="61"/>
                  </a:lnTo>
                  <a:lnTo>
                    <a:pt x="938" y="78"/>
                  </a:lnTo>
                  <a:lnTo>
                    <a:pt x="1124" y="78"/>
                  </a:lnTo>
                  <a:lnTo>
                    <a:pt x="1158" y="84"/>
                  </a:lnTo>
                  <a:lnTo>
                    <a:pt x="1151" y="97"/>
                  </a:lnTo>
                  <a:lnTo>
                    <a:pt x="1061" y="160"/>
                  </a:lnTo>
                  <a:lnTo>
                    <a:pt x="939" y="220"/>
                  </a:lnTo>
                  <a:lnTo>
                    <a:pt x="864" y="243"/>
                  </a:lnTo>
                  <a:lnTo>
                    <a:pt x="772" y="261"/>
                  </a:lnTo>
                  <a:lnTo>
                    <a:pt x="662" y="269"/>
                  </a:lnTo>
                  <a:lnTo>
                    <a:pt x="534" y="265"/>
                  </a:lnTo>
                  <a:close/>
                </a:path>
              </a:pathLst>
            </a:custGeom>
            <a:solidFill>
              <a:srgbClr val="E6AE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42" name="Freeform 1257">
              <a:extLst>
                <a:ext uri="{FF2B5EF4-FFF2-40B4-BE49-F238E27FC236}">
                  <a16:creationId xmlns:a16="http://schemas.microsoft.com/office/drawing/2014/main" id="{ADAF07B7-34FE-6CF2-9518-08EEB1221867}"/>
                </a:ext>
              </a:extLst>
            </p:cNvPr>
            <p:cNvSpPr>
              <a:spLocks/>
            </p:cNvSpPr>
            <p:nvPr/>
          </p:nvSpPr>
          <p:spPr bwMode="auto">
            <a:xfrm flipH="1">
              <a:off x="1573" y="3311"/>
              <a:ext cx="372" cy="103"/>
            </a:xfrm>
            <a:custGeom>
              <a:avLst/>
              <a:gdLst>
                <a:gd name="T0" fmla="*/ 0 w 1117"/>
                <a:gd name="T1" fmla="*/ 0 h 208"/>
                <a:gd name="T2" fmla="*/ 0 w 1117"/>
                <a:gd name="T3" fmla="*/ 0 h 208"/>
                <a:gd name="T4" fmla="*/ 0 w 1117"/>
                <a:gd name="T5" fmla="*/ 0 h 208"/>
                <a:gd name="T6" fmla="*/ 0 w 1117"/>
                <a:gd name="T7" fmla="*/ 0 h 208"/>
                <a:gd name="T8" fmla="*/ 0 w 1117"/>
                <a:gd name="T9" fmla="*/ 0 h 208"/>
                <a:gd name="T10" fmla="*/ 0 w 1117"/>
                <a:gd name="T11" fmla="*/ 0 h 208"/>
                <a:gd name="T12" fmla="*/ 0 w 1117"/>
                <a:gd name="T13" fmla="*/ 0 h 208"/>
                <a:gd name="T14" fmla="*/ 0 w 1117"/>
                <a:gd name="T15" fmla="*/ 0 h 208"/>
                <a:gd name="T16" fmla="*/ 0 w 1117"/>
                <a:gd name="T17" fmla="*/ 0 h 208"/>
                <a:gd name="T18" fmla="*/ 0 w 1117"/>
                <a:gd name="T19" fmla="*/ 0 h 208"/>
                <a:gd name="T20" fmla="*/ 0 w 1117"/>
                <a:gd name="T21" fmla="*/ 0 h 208"/>
                <a:gd name="T22" fmla="*/ 0 w 1117"/>
                <a:gd name="T23" fmla="*/ 0 h 208"/>
                <a:gd name="T24" fmla="*/ 0 w 1117"/>
                <a:gd name="T25" fmla="*/ 0 h 208"/>
                <a:gd name="T26" fmla="*/ 0 w 1117"/>
                <a:gd name="T27" fmla="*/ 0 h 208"/>
                <a:gd name="T28" fmla="*/ 0 w 1117"/>
                <a:gd name="T29" fmla="*/ 0 h 208"/>
                <a:gd name="T30" fmla="*/ 0 w 1117"/>
                <a:gd name="T31" fmla="*/ 0 h 208"/>
                <a:gd name="T32" fmla="*/ 0 w 1117"/>
                <a:gd name="T33" fmla="*/ 0 h 208"/>
                <a:gd name="T34" fmla="*/ 0 w 1117"/>
                <a:gd name="T35" fmla="*/ 0 h 208"/>
                <a:gd name="T36" fmla="*/ 0 w 1117"/>
                <a:gd name="T37" fmla="*/ 0 h 208"/>
                <a:gd name="T38" fmla="*/ 0 w 1117"/>
                <a:gd name="T39" fmla="*/ 0 h 20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17"/>
                <a:gd name="T61" fmla="*/ 0 h 208"/>
                <a:gd name="T62" fmla="*/ 1117 w 1117"/>
                <a:gd name="T63" fmla="*/ 208 h 20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17" h="208">
                  <a:moveTo>
                    <a:pt x="479" y="205"/>
                  </a:moveTo>
                  <a:lnTo>
                    <a:pt x="280" y="180"/>
                  </a:lnTo>
                  <a:lnTo>
                    <a:pt x="141" y="149"/>
                  </a:lnTo>
                  <a:lnTo>
                    <a:pt x="56" y="113"/>
                  </a:lnTo>
                  <a:lnTo>
                    <a:pt x="10" y="78"/>
                  </a:lnTo>
                  <a:lnTo>
                    <a:pt x="0" y="45"/>
                  </a:lnTo>
                  <a:lnTo>
                    <a:pt x="16" y="19"/>
                  </a:lnTo>
                  <a:lnTo>
                    <a:pt x="46" y="2"/>
                  </a:lnTo>
                  <a:lnTo>
                    <a:pt x="83" y="0"/>
                  </a:lnTo>
                  <a:lnTo>
                    <a:pt x="353" y="35"/>
                  </a:lnTo>
                  <a:lnTo>
                    <a:pt x="580" y="57"/>
                  </a:lnTo>
                  <a:lnTo>
                    <a:pt x="911" y="74"/>
                  </a:lnTo>
                  <a:lnTo>
                    <a:pt x="1087" y="76"/>
                  </a:lnTo>
                  <a:lnTo>
                    <a:pt x="1117" y="82"/>
                  </a:lnTo>
                  <a:lnTo>
                    <a:pt x="1107" y="95"/>
                  </a:lnTo>
                  <a:lnTo>
                    <a:pt x="1008" y="146"/>
                  </a:lnTo>
                  <a:lnTo>
                    <a:pt x="871" y="187"/>
                  </a:lnTo>
                  <a:lnTo>
                    <a:pt x="790" y="199"/>
                  </a:lnTo>
                  <a:lnTo>
                    <a:pt x="696" y="208"/>
                  </a:lnTo>
                  <a:lnTo>
                    <a:pt x="479" y="205"/>
                  </a:lnTo>
                  <a:close/>
                </a:path>
              </a:pathLst>
            </a:custGeom>
            <a:solidFill>
              <a:srgbClr val="DEA3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43" name="Freeform 1258">
              <a:extLst>
                <a:ext uri="{FF2B5EF4-FFF2-40B4-BE49-F238E27FC236}">
                  <a16:creationId xmlns:a16="http://schemas.microsoft.com/office/drawing/2014/main" id="{873E88A2-1F07-5A02-B832-CB44ACE83E0C}"/>
                </a:ext>
              </a:extLst>
            </p:cNvPr>
            <p:cNvSpPr>
              <a:spLocks/>
            </p:cNvSpPr>
            <p:nvPr/>
          </p:nvSpPr>
          <p:spPr bwMode="auto">
            <a:xfrm flipH="1">
              <a:off x="1577" y="3312"/>
              <a:ext cx="357" cy="77"/>
            </a:xfrm>
            <a:custGeom>
              <a:avLst/>
              <a:gdLst>
                <a:gd name="T0" fmla="*/ 0 w 1071"/>
                <a:gd name="T1" fmla="*/ 1 h 154"/>
                <a:gd name="T2" fmla="*/ 0 w 1071"/>
                <a:gd name="T3" fmla="*/ 1 h 154"/>
                <a:gd name="T4" fmla="*/ 0 w 1071"/>
                <a:gd name="T5" fmla="*/ 1 h 154"/>
                <a:gd name="T6" fmla="*/ 0 w 1071"/>
                <a:gd name="T7" fmla="*/ 1 h 154"/>
                <a:gd name="T8" fmla="*/ 0 w 1071"/>
                <a:gd name="T9" fmla="*/ 1 h 154"/>
                <a:gd name="T10" fmla="*/ 0 w 1071"/>
                <a:gd name="T11" fmla="*/ 1 h 154"/>
                <a:gd name="T12" fmla="*/ 0 w 1071"/>
                <a:gd name="T13" fmla="*/ 1 h 154"/>
                <a:gd name="T14" fmla="*/ 0 w 1071"/>
                <a:gd name="T15" fmla="*/ 1 h 154"/>
                <a:gd name="T16" fmla="*/ 0 w 1071"/>
                <a:gd name="T17" fmla="*/ 1 h 154"/>
                <a:gd name="T18" fmla="*/ 0 w 1071"/>
                <a:gd name="T19" fmla="*/ 1 h 154"/>
                <a:gd name="T20" fmla="*/ 0 w 1071"/>
                <a:gd name="T21" fmla="*/ 1 h 154"/>
                <a:gd name="T22" fmla="*/ 0 w 1071"/>
                <a:gd name="T23" fmla="*/ 1 h 154"/>
                <a:gd name="T24" fmla="*/ 0 w 1071"/>
                <a:gd name="T25" fmla="*/ 1 h 154"/>
                <a:gd name="T26" fmla="*/ 0 w 1071"/>
                <a:gd name="T27" fmla="*/ 0 h 154"/>
                <a:gd name="T28" fmla="*/ 0 w 1071"/>
                <a:gd name="T29" fmla="*/ 1 h 154"/>
                <a:gd name="T30" fmla="*/ 0 w 1071"/>
                <a:gd name="T31" fmla="*/ 1 h 154"/>
                <a:gd name="T32" fmla="*/ 0 w 1071"/>
                <a:gd name="T33" fmla="*/ 1 h 154"/>
                <a:gd name="T34" fmla="*/ 0 w 1071"/>
                <a:gd name="T35" fmla="*/ 1 h 154"/>
                <a:gd name="T36" fmla="*/ 0 w 1071"/>
                <a:gd name="T37" fmla="*/ 1 h 1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71"/>
                <a:gd name="T58" fmla="*/ 0 h 154"/>
                <a:gd name="T59" fmla="*/ 1071 w 1071"/>
                <a:gd name="T60" fmla="*/ 154 h 1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71" h="154">
                  <a:moveTo>
                    <a:pt x="1060" y="92"/>
                  </a:moveTo>
                  <a:lnTo>
                    <a:pt x="1015" y="113"/>
                  </a:lnTo>
                  <a:lnTo>
                    <a:pt x="955" y="130"/>
                  </a:lnTo>
                  <a:lnTo>
                    <a:pt x="884" y="142"/>
                  </a:lnTo>
                  <a:lnTo>
                    <a:pt x="801" y="150"/>
                  </a:lnTo>
                  <a:lnTo>
                    <a:pt x="618" y="154"/>
                  </a:lnTo>
                  <a:lnTo>
                    <a:pt x="423" y="142"/>
                  </a:lnTo>
                  <a:lnTo>
                    <a:pt x="264" y="122"/>
                  </a:lnTo>
                  <a:lnTo>
                    <a:pt x="148" y="97"/>
                  </a:lnTo>
                  <a:lnTo>
                    <a:pt x="70" y="72"/>
                  </a:lnTo>
                  <a:lnTo>
                    <a:pt x="20" y="47"/>
                  </a:lnTo>
                  <a:lnTo>
                    <a:pt x="0" y="25"/>
                  </a:lnTo>
                  <a:lnTo>
                    <a:pt x="0" y="8"/>
                  </a:lnTo>
                  <a:lnTo>
                    <a:pt x="54" y="0"/>
                  </a:lnTo>
                  <a:lnTo>
                    <a:pt x="560" y="53"/>
                  </a:lnTo>
                  <a:lnTo>
                    <a:pt x="884" y="70"/>
                  </a:lnTo>
                  <a:lnTo>
                    <a:pt x="1047" y="74"/>
                  </a:lnTo>
                  <a:lnTo>
                    <a:pt x="1071" y="80"/>
                  </a:lnTo>
                  <a:lnTo>
                    <a:pt x="1060" y="92"/>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44" name="Freeform 1259">
              <a:extLst>
                <a:ext uri="{FF2B5EF4-FFF2-40B4-BE49-F238E27FC236}">
                  <a16:creationId xmlns:a16="http://schemas.microsoft.com/office/drawing/2014/main" id="{F5EA58AF-56F0-0472-91C1-F9CD3C2E42C0}"/>
                </a:ext>
              </a:extLst>
            </p:cNvPr>
            <p:cNvSpPr>
              <a:spLocks/>
            </p:cNvSpPr>
            <p:nvPr/>
          </p:nvSpPr>
          <p:spPr bwMode="auto">
            <a:xfrm flipH="1">
              <a:off x="1938" y="3289"/>
              <a:ext cx="173" cy="385"/>
            </a:xfrm>
            <a:custGeom>
              <a:avLst/>
              <a:gdLst>
                <a:gd name="T0" fmla="*/ 0 w 520"/>
                <a:gd name="T1" fmla="*/ 0 h 770"/>
                <a:gd name="T2" fmla="*/ 0 w 520"/>
                <a:gd name="T3" fmla="*/ 1 h 770"/>
                <a:gd name="T4" fmla="*/ 0 w 520"/>
                <a:gd name="T5" fmla="*/ 1 h 770"/>
                <a:gd name="T6" fmla="*/ 0 w 520"/>
                <a:gd name="T7" fmla="*/ 1 h 770"/>
                <a:gd name="T8" fmla="*/ 0 w 520"/>
                <a:gd name="T9" fmla="*/ 1 h 770"/>
                <a:gd name="T10" fmla="*/ 0 w 520"/>
                <a:gd name="T11" fmla="*/ 1 h 770"/>
                <a:gd name="T12" fmla="*/ 0 w 520"/>
                <a:gd name="T13" fmla="*/ 1 h 770"/>
                <a:gd name="T14" fmla="*/ 0 w 520"/>
                <a:gd name="T15" fmla="*/ 1 h 770"/>
                <a:gd name="T16" fmla="*/ 0 w 520"/>
                <a:gd name="T17" fmla="*/ 1 h 770"/>
                <a:gd name="T18" fmla="*/ 0 w 520"/>
                <a:gd name="T19" fmla="*/ 1 h 770"/>
                <a:gd name="T20" fmla="*/ 0 w 520"/>
                <a:gd name="T21" fmla="*/ 1 h 770"/>
                <a:gd name="T22" fmla="*/ 0 w 520"/>
                <a:gd name="T23" fmla="*/ 1 h 770"/>
                <a:gd name="T24" fmla="*/ 0 w 520"/>
                <a:gd name="T25" fmla="*/ 1 h 770"/>
                <a:gd name="T26" fmla="*/ 0 w 520"/>
                <a:gd name="T27" fmla="*/ 1 h 770"/>
                <a:gd name="T28" fmla="*/ 0 w 520"/>
                <a:gd name="T29" fmla="*/ 1 h 770"/>
                <a:gd name="T30" fmla="*/ 0 w 520"/>
                <a:gd name="T31" fmla="*/ 1 h 770"/>
                <a:gd name="T32" fmla="*/ 0 w 520"/>
                <a:gd name="T33" fmla="*/ 1 h 770"/>
                <a:gd name="T34" fmla="*/ 0 w 520"/>
                <a:gd name="T35" fmla="*/ 0 h 7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0"/>
                <a:gd name="T55" fmla="*/ 0 h 770"/>
                <a:gd name="T56" fmla="*/ 520 w 520"/>
                <a:gd name="T57" fmla="*/ 770 h 7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0" h="770">
                  <a:moveTo>
                    <a:pt x="520" y="0"/>
                  </a:moveTo>
                  <a:lnTo>
                    <a:pt x="414" y="60"/>
                  </a:lnTo>
                  <a:lnTo>
                    <a:pt x="307" y="130"/>
                  </a:lnTo>
                  <a:lnTo>
                    <a:pt x="193" y="222"/>
                  </a:lnTo>
                  <a:lnTo>
                    <a:pt x="91" y="331"/>
                  </a:lnTo>
                  <a:lnTo>
                    <a:pt x="20" y="454"/>
                  </a:lnTo>
                  <a:lnTo>
                    <a:pt x="3" y="520"/>
                  </a:lnTo>
                  <a:lnTo>
                    <a:pt x="0" y="587"/>
                  </a:lnTo>
                  <a:lnTo>
                    <a:pt x="13" y="657"/>
                  </a:lnTo>
                  <a:lnTo>
                    <a:pt x="47" y="727"/>
                  </a:lnTo>
                  <a:lnTo>
                    <a:pt x="70" y="744"/>
                  </a:lnTo>
                  <a:lnTo>
                    <a:pt x="126" y="770"/>
                  </a:lnTo>
                  <a:lnTo>
                    <a:pt x="119" y="700"/>
                  </a:lnTo>
                  <a:lnTo>
                    <a:pt x="141" y="522"/>
                  </a:lnTo>
                  <a:lnTo>
                    <a:pt x="183" y="402"/>
                  </a:lnTo>
                  <a:lnTo>
                    <a:pt x="253" y="273"/>
                  </a:lnTo>
                  <a:lnTo>
                    <a:pt x="364" y="136"/>
                  </a:lnTo>
                  <a:lnTo>
                    <a:pt x="520" y="0"/>
                  </a:lnTo>
                  <a:close/>
                </a:path>
              </a:pathLst>
            </a:custGeom>
            <a:solidFill>
              <a:srgbClr val="FFD999"/>
            </a:solidFill>
            <a:ln w="9525">
              <a:solidFill>
                <a:srgbClr val="000000"/>
              </a:solidFill>
              <a:round/>
              <a:headEnd/>
              <a:tailEnd/>
            </a:ln>
          </p:spPr>
          <p:txBody>
            <a:bodyPr/>
            <a:lstStyle/>
            <a:p>
              <a:endParaRPr lang="zh-TW" altLang="en-US"/>
            </a:p>
          </p:txBody>
        </p:sp>
        <p:sp>
          <p:nvSpPr>
            <p:cNvPr id="42145" name="Freeform 1260">
              <a:extLst>
                <a:ext uri="{FF2B5EF4-FFF2-40B4-BE49-F238E27FC236}">
                  <a16:creationId xmlns:a16="http://schemas.microsoft.com/office/drawing/2014/main" id="{24571CEF-7627-2CF9-6339-8A3386CB51FE}"/>
                </a:ext>
              </a:extLst>
            </p:cNvPr>
            <p:cNvSpPr>
              <a:spLocks/>
            </p:cNvSpPr>
            <p:nvPr/>
          </p:nvSpPr>
          <p:spPr bwMode="auto">
            <a:xfrm flipH="1">
              <a:off x="1699" y="2063"/>
              <a:ext cx="51" cy="1968"/>
            </a:xfrm>
            <a:custGeom>
              <a:avLst/>
              <a:gdLst>
                <a:gd name="T0" fmla="*/ 0 w 151"/>
                <a:gd name="T1" fmla="*/ 1 h 3934"/>
                <a:gd name="T2" fmla="*/ 0 w 151"/>
                <a:gd name="T3" fmla="*/ 0 h 3934"/>
                <a:gd name="T4" fmla="*/ 0 w 151"/>
                <a:gd name="T5" fmla="*/ 0 h 3934"/>
                <a:gd name="T6" fmla="*/ 0 w 151"/>
                <a:gd name="T7" fmla="*/ 1 h 3934"/>
                <a:gd name="T8" fmla="*/ 0 w 151"/>
                <a:gd name="T9" fmla="*/ 1 h 3934"/>
                <a:gd name="T10" fmla="*/ 0 60000 65536"/>
                <a:gd name="T11" fmla="*/ 0 60000 65536"/>
                <a:gd name="T12" fmla="*/ 0 60000 65536"/>
                <a:gd name="T13" fmla="*/ 0 60000 65536"/>
                <a:gd name="T14" fmla="*/ 0 60000 65536"/>
                <a:gd name="T15" fmla="*/ 0 w 151"/>
                <a:gd name="T16" fmla="*/ 0 h 3934"/>
                <a:gd name="T17" fmla="*/ 151 w 151"/>
                <a:gd name="T18" fmla="*/ 3934 h 3934"/>
              </a:gdLst>
              <a:ahLst/>
              <a:cxnLst>
                <a:cxn ang="T10">
                  <a:pos x="T0" y="T1"/>
                </a:cxn>
                <a:cxn ang="T11">
                  <a:pos x="T2" y="T3"/>
                </a:cxn>
                <a:cxn ang="T12">
                  <a:pos x="T4" y="T5"/>
                </a:cxn>
                <a:cxn ang="T13">
                  <a:pos x="T6" y="T7"/>
                </a:cxn>
                <a:cxn ang="T14">
                  <a:pos x="T8" y="T9"/>
                </a:cxn>
              </a:cxnLst>
              <a:rect l="T15" t="T16" r="T17" b="T18"/>
              <a:pathLst>
                <a:path w="151" h="3934">
                  <a:moveTo>
                    <a:pt x="81" y="3929"/>
                  </a:moveTo>
                  <a:lnTo>
                    <a:pt x="151" y="0"/>
                  </a:lnTo>
                  <a:lnTo>
                    <a:pt x="131" y="0"/>
                  </a:lnTo>
                  <a:lnTo>
                    <a:pt x="0" y="3934"/>
                  </a:lnTo>
                  <a:lnTo>
                    <a:pt x="81" y="3929"/>
                  </a:lnTo>
                  <a:close/>
                </a:path>
              </a:pathLst>
            </a:custGeom>
            <a:solidFill>
              <a:srgbClr val="CCBF80"/>
            </a:solidFill>
            <a:ln w="9525">
              <a:solidFill>
                <a:srgbClr val="000000"/>
              </a:solidFill>
              <a:round/>
              <a:headEnd/>
              <a:tailEnd/>
            </a:ln>
          </p:spPr>
          <p:txBody>
            <a:bodyPr/>
            <a:lstStyle/>
            <a:p>
              <a:endParaRPr lang="zh-TW" altLang="en-US"/>
            </a:p>
          </p:txBody>
        </p:sp>
        <p:sp>
          <p:nvSpPr>
            <p:cNvPr id="42146" name="Freeform 1261">
              <a:extLst>
                <a:ext uri="{FF2B5EF4-FFF2-40B4-BE49-F238E27FC236}">
                  <a16:creationId xmlns:a16="http://schemas.microsoft.com/office/drawing/2014/main" id="{205E0524-E6CA-F6B8-BB46-99D1CFD2F249}"/>
                </a:ext>
              </a:extLst>
            </p:cNvPr>
            <p:cNvSpPr>
              <a:spLocks/>
            </p:cNvSpPr>
            <p:nvPr/>
          </p:nvSpPr>
          <p:spPr bwMode="auto">
            <a:xfrm flipH="1">
              <a:off x="1405" y="3172"/>
              <a:ext cx="315" cy="283"/>
            </a:xfrm>
            <a:custGeom>
              <a:avLst/>
              <a:gdLst>
                <a:gd name="T0" fmla="*/ 0 w 943"/>
                <a:gd name="T1" fmla="*/ 0 h 565"/>
                <a:gd name="T2" fmla="*/ 0 w 943"/>
                <a:gd name="T3" fmla="*/ 1 h 565"/>
                <a:gd name="T4" fmla="*/ 0 w 943"/>
                <a:gd name="T5" fmla="*/ 1 h 565"/>
                <a:gd name="T6" fmla="*/ 0 w 943"/>
                <a:gd name="T7" fmla="*/ 1 h 565"/>
                <a:gd name="T8" fmla="*/ 0 w 943"/>
                <a:gd name="T9" fmla="*/ 0 h 565"/>
                <a:gd name="T10" fmla="*/ 0 60000 65536"/>
                <a:gd name="T11" fmla="*/ 0 60000 65536"/>
                <a:gd name="T12" fmla="*/ 0 60000 65536"/>
                <a:gd name="T13" fmla="*/ 0 60000 65536"/>
                <a:gd name="T14" fmla="*/ 0 60000 65536"/>
                <a:gd name="T15" fmla="*/ 0 w 943"/>
                <a:gd name="T16" fmla="*/ 0 h 565"/>
                <a:gd name="T17" fmla="*/ 943 w 943"/>
                <a:gd name="T18" fmla="*/ 565 h 565"/>
              </a:gdLst>
              <a:ahLst/>
              <a:cxnLst>
                <a:cxn ang="T10">
                  <a:pos x="T0" y="T1"/>
                </a:cxn>
                <a:cxn ang="T11">
                  <a:pos x="T2" y="T3"/>
                </a:cxn>
                <a:cxn ang="T12">
                  <a:pos x="T4" y="T5"/>
                </a:cxn>
                <a:cxn ang="T13">
                  <a:pos x="T6" y="T7"/>
                </a:cxn>
                <a:cxn ang="T14">
                  <a:pos x="T8" y="T9"/>
                </a:cxn>
              </a:cxnLst>
              <a:rect l="T15" t="T16" r="T17" b="T18"/>
              <a:pathLst>
                <a:path w="943" h="565">
                  <a:moveTo>
                    <a:pt x="923" y="0"/>
                  </a:moveTo>
                  <a:lnTo>
                    <a:pt x="0" y="530"/>
                  </a:lnTo>
                  <a:lnTo>
                    <a:pt x="0" y="565"/>
                  </a:lnTo>
                  <a:lnTo>
                    <a:pt x="943" y="6"/>
                  </a:lnTo>
                  <a:lnTo>
                    <a:pt x="923" y="0"/>
                  </a:lnTo>
                  <a:close/>
                </a:path>
              </a:pathLst>
            </a:custGeom>
            <a:solidFill>
              <a:srgbClr val="331A00"/>
            </a:solidFill>
            <a:ln w="9525">
              <a:solidFill>
                <a:srgbClr val="000000"/>
              </a:solidFill>
              <a:round/>
              <a:headEnd/>
              <a:tailEnd/>
            </a:ln>
          </p:spPr>
          <p:txBody>
            <a:bodyPr/>
            <a:lstStyle/>
            <a:p>
              <a:endParaRPr lang="zh-TW" altLang="en-US"/>
            </a:p>
          </p:txBody>
        </p:sp>
        <p:sp>
          <p:nvSpPr>
            <p:cNvPr id="42147" name="Freeform 1262">
              <a:extLst>
                <a:ext uri="{FF2B5EF4-FFF2-40B4-BE49-F238E27FC236}">
                  <a16:creationId xmlns:a16="http://schemas.microsoft.com/office/drawing/2014/main" id="{AE4CBA47-2329-5ED5-BA03-3E3A4526DD4A}"/>
                </a:ext>
              </a:extLst>
            </p:cNvPr>
            <p:cNvSpPr>
              <a:spLocks/>
            </p:cNvSpPr>
            <p:nvPr/>
          </p:nvSpPr>
          <p:spPr bwMode="auto">
            <a:xfrm flipH="1">
              <a:off x="466" y="2908"/>
              <a:ext cx="393" cy="547"/>
            </a:xfrm>
            <a:custGeom>
              <a:avLst/>
              <a:gdLst>
                <a:gd name="T0" fmla="*/ 0 w 1181"/>
                <a:gd name="T1" fmla="*/ 0 h 1093"/>
                <a:gd name="T2" fmla="*/ 0 w 1181"/>
                <a:gd name="T3" fmla="*/ 1 h 1093"/>
                <a:gd name="T4" fmla="*/ 0 w 1181"/>
                <a:gd name="T5" fmla="*/ 1 h 1093"/>
                <a:gd name="T6" fmla="*/ 0 w 1181"/>
                <a:gd name="T7" fmla="*/ 1 h 1093"/>
                <a:gd name="T8" fmla="*/ 0 w 1181"/>
                <a:gd name="T9" fmla="*/ 1 h 1093"/>
                <a:gd name="T10" fmla="*/ 0 w 1181"/>
                <a:gd name="T11" fmla="*/ 1 h 1093"/>
                <a:gd name="T12" fmla="*/ 0 w 1181"/>
                <a:gd name="T13" fmla="*/ 1 h 1093"/>
                <a:gd name="T14" fmla="*/ 0 w 1181"/>
                <a:gd name="T15" fmla="*/ 1 h 1093"/>
                <a:gd name="T16" fmla="*/ 0 w 1181"/>
                <a:gd name="T17" fmla="*/ 1 h 1093"/>
                <a:gd name="T18" fmla="*/ 0 w 1181"/>
                <a:gd name="T19" fmla="*/ 1 h 1093"/>
                <a:gd name="T20" fmla="*/ 0 w 1181"/>
                <a:gd name="T21" fmla="*/ 1 h 1093"/>
                <a:gd name="T22" fmla="*/ 0 w 1181"/>
                <a:gd name="T23" fmla="*/ 1 h 1093"/>
                <a:gd name="T24" fmla="*/ 0 w 1181"/>
                <a:gd name="T25" fmla="*/ 1 h 1093"/>
                <a:gd name="T26" fmla="*/ 0 w 1181"/>
                <a:gd name="T27" fmla="*/ 1 h 1093"/>
                <a:gd name="T28" fmla="*/ 0 w 1181"/>
                <a:gd name="T29" fmla="*/ 1 h 1093"/>
                <a:gd name="T30" fmla="*/ 0 w 1181"/>
                <a:gd name="T31" fmla="*/ 1 h 1093"/>
                <a:gd name="T32" fmla="*/ 0 w 1181"/>
                <a:gd name="T33" fmla="*/ 1 h 1093"/>
                <a:gd name="T34" fmla="*/ 0 w 1181"/>
                <a:gd name="T35" fmla="*/ 1 h 1093"/>
                <a:gd name="T36" fmla="*/ 0 w 1181"/>
                <a:gd name="T37" fmla="*/ 1 h 1093"/>
                <a:gd name="T38" fmla="*/ 0 w 1181"/>
                <a:gd name="T39" fmla="*/ 1 h 1093"/>
                <a:gd name="T40" fmla="*/ 0 w 1181"/>
                <a:gd name="T41" fmla="*/ 1 h 1093"/>
                <a:gd name="T42" fmla="*/ 0 w 1181"/>
                <a:gd name="T43" fmla="*/ 1 h 1093"/>
                <a:gd name="T44" fmla="*/ 0 w 1181"/>
                <a:gd name="T45" fmla="*/ 0 h 109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181"/>
                <a:gd name="T70" fmla="*/ 0 h 1093"/>
                <a:gd name="T71" fmla="*/ 1181 w 1181"/>
                <a:gd name="T72" fmla="*/ 1093 h 109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181" h="1093">
                  <a:moveTo>
                    <a:pt x="168" y="0"/>
                  </a:moveTo>
                  <a:lnTo>
                    <a:pt x="70" y="359"/>
                  </a:lnTo>
                  <a:lnTo>
                    <a:pt x="13" y="679"/>
                  </a:lnTo>
                  <a:lnTo>
                    <a:pt x="0" y="838"/>
                  </a:lnTo>
                  <a:lnTo>
                    <a:pt x="6" y="982"/>
                  </a:lnTo>
                  <a:lnTo>
                    <a:pt x="418" y="996"/>
                  </a:lnTo>
                  <a:lnTo>
                    <a:pt x="760" y="1027"/>
                  </a:lnTo>
                  <a:lnTo>
                    <a:pt x="914" y="1052"/>
                  </a:lnTo>
                  <a:lnTo>
                    <a:pt x="1035" y="1085"/>
                  </a:lnTo>
                  <a:lnTo>
                    <a:pt x="1080" y="1093"/>
                  </a:lnTo>
                  <a:lnTo>
                    <a:pt x="1111" y="1088"/>
                  </a:lnTo>
                  <a:lnTo>
                    <a:pt x="1131" y="1069"/>
                  </a:lnTo>
                  <a:lnTo>
                    <a:pt x="1141" y="1041"/>
                  </a:lnTo>
                  <a:lnTo>
                    <a:pt x="1141" y="949"/>
                  </a:lnTo>
                  <a:lnTo>
                    <a:pt x="1127" y="822"/>
                  </a:lnTo>
                  <a:lnTo>
                    <a:pt x="1110" y="670"/>
                  </a:lnTo>
                  <a:lnTo>
                    <a:pt x="1101" y="500"/>
                  </a:lnTo>
                  <a:lnTo>
                    <a:pt x="1124" y="324"/>
                  </a:lnTo>
                  <a:lnTo>
                    <a:pt x="1181" y="155"/>
                  </a:lnTo>
                  <a:lnTo>
                    <a:pt x="1114" y="155"/>
                  </a:lnTo>
                  <a:lnTo>
                    <a:pt x="918" y="144"/>
                  </a:lnTo>
                  <a:lnTo>
                    <a:pt x="600" y="96"/>
                  </a:lnTo>
                  <a:lnTo>
                    <a:pt x="168" y="0"/>
                  </a:lnTo>
                  <a:close/>
                </a:path>
              </a:pathLst>
            </a:custGeom>
            <a:solidFill>
              <a:srgbClr val="FFD9B3"/>
            </a:solidFill>
            <a:ln w="9525">
              <a:solidFill>
                <a:srgbClr val="000000"/>
              </a:solidFill>
              <a:round/>
              <a:headEnd/>
              <a:tailEnd/>
            </a:ln>
          </p:spPr>
          <p:txBody>
            <a:bodyPr/>
            <a:lstStyle/>
            <a:p>
              <a:endParaRPr lang="zh-TW" altLang="en-US"/>
            </a:p>
          </p:txBody>
        </p:sp>
        <p:sp>
          <p:nvSpPr>
            <p:cNvPr id="42148" name="Freeform 1263">
              <a:extLst>
                <a:ext uri="{FF2B5EF4-FFF2-40B4-BE49-F238E27FC236}">
                  <a16:creationId xmlns:a16="http://schemas.microsoft.com/office/drawing/2014/main" id="{E5BE5A8F-E15A-1E67-11DE-34058EF55297}"/>
                </a:ext>
              </a:extLst>
            </p:cNvPr>
            <p:cNvSpPr>
              <a:spLocks/>
            </p:cNvSpPr>
            <p:nvPr/>
          </p:nvSpPr>
          <p:spPr bwMode="auto">
            <a:xfrm flipH="1">
              <a:off x="480" y="2947"/>
              <a:ext cx="338" cy="152"/>
            </a:xfrm>
            <a:custGeom>
              <a:avLst/>
              <a:gdLst>
                <a:gd name="T0" fmla="*/ 0 w 1014"/>
                <a:gd name="T1" fmla="*/ 0 h 305"/>
                <a:gd name="T2" fmla="*/ 0 w 1014"/>
                <a:gd name="T3" fmla="*/ 0 h 305"/>
                <a:gd name="T4" fmla="*/ 0 w 1014"/>
                <a:gd name="T5" fmla="*/ 0 h 305"/>
                <a:gd name="T6" fmla="*/ 0 w 1014"/>
                <a:gd name="T7" fmla="*/ 0 h 305"/>
                <a:gd name="T8" fmla="*/ 0 w 1014"/>
                <a:gd name="T9" fmla="*/ 0 h 305"/>
                <a:gd name="T10" fmla="*/ 0 w 1014"/>
                <a:gd name="T11" fmla="*/ 0 h 305"/>
                <a:gd name="T12" fmla="*/ 0 w 1014"/>
                <a:gd name="T13" fmla="*/ 0 h 305"/>
                <a:gd name="T14" fmla="*/ 0 w 1014"/>
                <a:gd name="T15" fmla="*/ 0 h 305"/>
                <a:gd name="T16" fmla="*/ 0 w 1014"/>
                <a:gd name="T17" fmla="*/ 0 h 305"/>
                <a:gd name="T18" fmla="*/ 0 w 1014"/>
                <a:gd name="T19" fmla="*/ 0 h 305"/>
                <a:gd name="T20" fmla="*/ 0 w 1014"/>
                <a:gd name="T21" fmla="*/ 0 h 305"/>
                <a:gd name="T22" fmla="*/ 0 w 1014"/>
                <a:gd name="T23" fmla="*/ 0 h 305"/>
                <a:gd name="T24" fmla="*/ 0 w 1014"/>
                <a:gd name="T25" fmla="*/ 0 h 305"/>
                <a:gd name="T26" fmla="*/ 0 w 1014"/>
                <a:gd name="T27" fmla="*/ 0 h 3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14"/>
                <a:gd name="T43" fmla="*/ 0 h 305"/>
                <a:gd name="T44" fmla="*/ 1014 w 1014"/>
                <a:gd name="T45" fmla="*/ 305 h 3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14" h="305">
                  <a:moveTo>
                    <a:pt x="40" y="0"/>
                  </a:moveTo>
                  <a:lnTo>
                    <a:pt x="207" y="38"/>
                  </a:lnTo>
                  <a:lnTo>
                    <a:pt x="446" y="75"/>
                  </a:lnTo>
                  <a:lnTo>
                    <a:pt x="726" y="103"/>
                  </a:lnTo>
                  <a:lnTo>
                    <a:pt x="1014" y="115"/>
                  </a:lnTo>
                  <a:lnTo>
                    <a:pt x="973" y="288"/>
                  </a:lnTo>
                  <a:lnTo>
                    <a:pt x="886" y="300"/>
                  </a:lnTo>
                  <a:lnTo>
                    <a:pt x="790" y="305"/>
                  </a:lnTo>
                  <a:lnTo>
                    <a:pt x="661" y="303"/>
                  </a:lnTo>
                  <a:lnTo>
                    <a:pt x="513" y="288"/>
                  </a:lnTo>
                  <a:lnTo>
                    <a:pt x="349" y="262"/>
                  </a:lnTo>
                  <a:lnTo>
                    <a:pt x="179" y="215"/>
                  </a:lnTo>
                  <a:lnTo>
                    <a:pt x="0" y="146"/>
                  </a:lnTo>
                  <a:lnTo>
                    <a:pt x="40" y="0"/>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49" name="Freeform 1264">
              <a:extLst>
                <a:ext uri="{FF2B5EF4-FFF2-40B4-BE49-F238E27FC236}">
                  <a16:creationId xmlns:a16="http://schemas.microsoft.com/office/drawing/2014/main" id="{6F0E682D-B525-DECF-965F-A445F7EABC5E}"/>
                </a:ext>
              </a:extLst>
            </p:cNvPr>
            <p:cNvSpPr>
              <a:spLocks/>
            </p:cNvSpPr>
            <p:nvPr/>
          </p:nvSpPr>
          <p:spPr bwMode="auto">
            <a:xfrm flipH="1">
              <a:off x="478" y="2939"/>
              <a:ext cx="337" cy="142"/>
            </a:xfrm>
            <a:custGeom>
              <a:avLst/>
              <a:gdLst>
                <a:gd name="T0" fmla="*/ 0 w 1010"/>
                <a:gd name="T1" fmla="*/ 1 h 284"/>
                <a:gd name="T2" fmla="*/ 0 w 1010"/>
                <a:gd name="T3" fmla="*/ 0 h 284"/>
                <a:gd name="T4" fmla="*/ 0 w 1010"/>
                <a:gd name="T5" fmla="*/ 1 h 284"/>
                <a:gd name="T6" fmla="*/ 0 w 1010"/>
                <a:gd name="T7" fmla="*/ 1 h 284"/>
                <a:gd name="T8" fmla="*/ 0 w 1010"/>
                <a:gd name="T9" fmla="*/ 1 h 284"/>
                <a:gd name="T10" fmla="*/ 0 w 1010"/>
                <a:gd name="T11" fmla="*/ 1 h 284"/>
                <a:gd name="T12" fmla="*/ 0 w 1010"/>
                <a:gd name="T13" fmla="*/ 1 h 284"/>
                <a:gd name="T14" fmla="*/ 0 w 1010"/>
                <a:gd name="T15" fmla="*/ 1 h 284"/>
                <a:gd name="T16" fmla="*/ 0 w 1010"/>
                <a:gd name="T17" fmla="*/ 1 h 284"/>
                <a:gd name="T18" fmla="*/ 0 w 1010"/>
                <a:gd name="T19" fmla="*/ 1 h 284"/>
                <a:gd name="T20" fmla="*/ 0 w 1010"/>
                <a:gd name="T21" fmla="*/ 1 h 284"/>
                <a:gd name="T22" fmla="*/ 0 w 1010"/>
                <a:gd name="T23" fmla="*/ 1 h 284"/>
                <a:gd name="T24" fmla="*/ 0 w 1010"/>
                <a:gd name="T25" fmla="*/ 1 h 284"/>
                <a:gd name="T26" fmla="*/ 0 w 1010"/>
                <a:gd name="T27" fmla="*/ 1 h 28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10"/>
                <a:gd name="T43" fmla="*/ 0 h 284"/>
                <a:gd name="T44" fmla="*/ 1010 w 1010"/>
                <a:gd name="T45" fmla="*/ 284 h 28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10" h="284">
                  <a:moveTo>
                    <a:pt x="0" y="124"/>
                  </a:moveTo>
                  <a:lnTo>
                    <a:pt x="34" y="0"/>
                  </a:lnTo>
                  <a:lnTo>
                    <a:pt x="203" y="37"/>
                  </a:lnTo>
                  <a:lnTo>
                    <a:pt x="440" y="79"/>
                  </a:lnTo>
                  <a:lnTo>
                    <a:pt x="720" y="110"/>
                  </a:lnTo>
                  <a:lnTo>
                    <a:pt x="1010" y="124"/>
                  </a:lnTo>
                  <a:lnTo>
                    <a:pt x="973" y="269"/>
                  </a:lnTo>
                  <a:lnTo>
                    <a:pt x="886" y="281"/>
                  </a:lnTo>
                  <a:lnTo>
                    <a:pt x="790" y="284"/>
                  </a:lnTo>
                  <a:lnTo>
                    <a:pt x="660" y="283"/>
                  </a:lnTo>
                  <a:lnTo>
                    <a:pt x="511" y="269"/>
                  </a:lnTo>
                  <a:lnTo>
                    <a:pt x="349" y="239"/>
                  </a:lnTo>
                  <a:lnTo>
                    <a:pt x="177" y="192"/>
                  </a:lnTo>
                  <a:lnTo>
                    <a:pt x="0" y="124"/>
                  </a:lnTo>
                  <a:close/>
                </a:path>
              </a:pathLst>
            </a:custGeom>
            <a:solidFill>
              <a:srgbClr val="F5CA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50" name="Freeform 1265">
              <a:extLst>
                <a:ext uri="{FF2B5EF4-FFF2-40B4-BE49-F238E27FC236}">
                  <a16:creationId xmlns:a16="http://schemas.microsoft.com/office/drawing/2014/main" id="{EAA8DB01-8AF1-B723-8188-F0BF86837318}"/>
                </a:ext>
              </a:extLst>
            </p:cNvPr>
            <p:cNvSpPr>
              <a:spLocks/>
            </p:cNvSpPr>
            <p:nvPr/>
          </p:nvSpPr>
          <p:spPr bwMode="auto">
            <a:xfrm flipH="1">
              <a:off x="477" y="2931"/>
              <a:ext cx="334" cy="132"/>
            </a:xfrm>
            <a:custGeom>
              <a:avLst/>
              <a:gdLst>
                <a:gd name="T0" fmla="*/ 0 w 1003"/>
                <a:gd name="T1" fmla="*/ 1 h 264"/>
                <a:gd name="T2" fmla="*/ 0 w 1003"/>
                <a:gd name="T3" fmla="*/ 0 h 264"/>
                <a:gd name="T4" fmla="*/ 0 w 1003"/>
                <a:gd name="T5" fmla="*/ 1 h 264"/>
                <a:gd name="T6" fmla="*/ 0 w 1003"/>
                <a:gd name="T7" fmla="*/ 1 h 264"/>
                <a:gd name="T8" fmla="*/ 0 w 1003"/>
                <a:gd name="T9" fmla="*/ 1 h 264"/>
                <a:gd name="T10" fmla="*/ 0 w 1003"/>
                <a:gd name="T11" fmla="*/ 1 h 264"/>
                <a:gd name="T12" fmla="*/ 0 w 1003"/>
                <a:gd name="T13" fmla="*/ 1 h 264"/>
                <a:gd name="T14" fmla="*/ 0 w 1003"/>
                <a:gd name="T15" fmla="*/ 1 h 264"/>
                <a:gd name="T16" fmla="*/ 0 w 1003"/>
                <a:gd name="T17" fmla="*/ 1 h 264"/>
                <a:gd name="T18" fmla="*/ 0 w 1003"/>
                <a:gd name="T19" fmla="*/ 1 h 264"/>
                <a:gd name="T20" fmla="*/ 0 w 1003"/>
                <a:gd name="T21" fmla="*/ 1 h 264"/>
                <a:gd name="T22" fmla="*/ 0 w 1003"/>
                <a:gd name="T23" fmla="*/ 1 h 264"/>
                <a:gd name="T24" fmla="*/ 0 w 1003"/>
                <a:gd name="T25" fmla="*/ 1 h 264"/>
                <a:gd name="T26" fmla="*/ 0 w 1003"/>
                <a:gd name="T27" fmla="*/ 1 h 2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03"/>
                <a:gd name="T43" fmla="*/ 0 h 264"/>
                <a:gd name="T44" fmla="*/ 1003 w 1003"/>
                <a:gd name="T45" fmla="*/ 264 h 2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03" h="264">
                  <a:moveTo>
                    <a:pt x="0" y="104"/>
                  </a:moveTo>
                  <a:lnTo>
                    <a:pt x="27" y="0"/>
                  </a:lnTo>
                  <a:lnTo>
                    <a:pt x="196" y="40"/>
                  </a:lnTo>
                  <a:lnTo>
                    <a:pt x="433" y="85"/>
                  </a:lnTo>
                  <a:lnTo>
                    <a:pt x="713" y="120"/>
                  </a:lnTo>
                  <a:lnTo>
                    <a:pt x="1003" y="134"/>
                  </a:lnTo>
                  <a:lnTo>
                    <a:pt x="973" y="247"/>
                  </a:lnTo>
                  <a:lnTo>
                    <a:pt x="886" y="260"/>
                  </a:lnTo>
                  <a:lnTo>
                    <a:pt x="789" y="264"/>
                  </a:lnTo>
                  <a:lnTo>
                    <a:pt x="660" y="262"/>
                  </a:lnTo>
                  <a:lnTo>
                    <a:pt x="511" y="247"/>
                  </a:lnTo>
                  <a:lnTo>
                    <a:pt x="349" y="219"/>
                  </a:lnTo>
                  <a:lnTo>
                    <a:pt x="177" y="171"/>
                  </a:lnTo>
                  <a:lnTo>
                    <a:pt x="0" y="104"/>
                  </a:lnTo>
                  <a:close/>
                </a:path>
              </a:pathLst>
            </a:custGeom>
            <a:solidFill>
              <a:srgbClr val="EBB8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51" name="Freeform 1266">
              <a:extLst>
                <a:ext uri="{FF2B5EF4-FFF2-40B4-BE49-F238E27FC236}">
                  <a16:creationId xmlns:a16="http://schemas.microsoft.com/office/drawing/2014/main" id="{12B70174-5F05-A2BD-99E0-EC9799D81357}"/>
                </a:ext>
              </a:extLst>
            </p:cNvPr>
            <p:cNvSpPr>
              <a:spLocks/>
            </p:cNvSpPr>
            <p:nvPr/>
          </p:nvSpPr>
          <p:spPr bwMode="auto">
            <a:xfrm flipH="1">
              <a:off x="477" y="2924"/>
              <a:ext cx="331" cy="120"/>
            </a:xfrm>
            <a:custGeom>
              <a:avLst/>
              <a:gdLst>
                <a:gd name="T0" fmla="*/ 0 w 994"/>
                <a:gd name="T1" fmla="*/ 0 h 241"/>
                <a:gd name="T2" fmla="*/ 0 w 994"/>
                <a:gd name="T3" fmla="*/ 0 h 241"/>
                <a:gd name="T4" fmla="*/ 0 w 994"/>
                <a:gd name="T5" fmla="*/ 0 h 241"/>
                <a:gd name="T6" fmla="*/ 0 w 994"/>
                <a:gd name="T7" fmla="*/ 0 h 241"/>
                <a:gd name="T8" fmla="*/ 0 w 994"/>
                <a:gd name="T9" fmla="*/ 0 h 241"/>
                <a:gd name="T10" fmla="*/ 0 w 994"/>
                <a:gd name="T11" fmla="*/ 0 h 241"/>
                <a:gd name="T12" fmla="*/ 0 w 994"/>
                <a:gd name="T13" fmla="*/ 0 h 241"/>
                <a:gd name="T14" fmla="*/ 0 w 994"/>
                <a:gd name="T15" fmla="*/ 0 h 241"/>
                <a:gd name="T16" fmla="*/ 0 w 994"/>
                <a:gd name="T17" fmla="*/ 0 h 241"/>
                <a:gd name="T18" fmla="*/ 0 w 994"/>
                <a:gd name="T19" fmla="*/ 0 h 241"/>
                <a:gd name="T20" fmla="*/ 0 w 994"/>
                <a:gd name="T21" fmla="*/ 0 h 241"/>
                <a:gd name="T22" fmla="*/ 0 w 994"/>
                <a:gd name="T23" fmla="*/ 0 h 241"/>
                <a:gd name="T24" fmla="*/ 0 w 994"/>
                <a:gd name="T25" fmla="*/ 0 h 241"/>
                <a:gd name="T26" fmla="*/ 0 w 994"/>
                <a:gd name="T27" fmla="*/ 0 h 2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94"/>
                <a:gd name="T43" fmla="*/ 0 h 241"/>
                <a:gd name="T44" fmla="*/ 994 w 994"/>
                <a:gd name="T45" fmla="*/ 241 h 2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94" h="241">
                  <a:moveTo>
                    <a:pt x="0" y="83"/>
                  </a:moveTo>
                  <a:lnTo>
                    <a:pt x="22" y="0"/>
                  </a:lnTo>
                  <a:lnTo>
                    <a:pt x="190" y="42"/>
                  </a:lnTo>
                  <a:lnTo>
                    <a:pt x="426" y="89"/>
                  </a:lnTo>
                  <a:lnTo>
                    <a:pt x="706" y="126"/>
                  </a:lnTo>
                  <a:lnTo>
                    <a:pt x="994" y="142"/>
                  </a:lnTo>
                  <a:lnTo>
                    <a:pt x="970" y="224"/>
                  </a:lnTo>
                  <a:lnTo>
                    <a:pt x="883" y="237"/>
                  </a:lnTo>
                  <a:lnTo>
                    <a:pt x="787" y="241"/>
                  </a:lnTo>
                  <a:lnTo>
                    <a:pt x="660" y="238"/>
                  </a:lnTo>
                  <a:lnTo>
                    <a:pt x="511" y="224"/>
                  </a:lnTo>
                  <a:lnTo>
                    <a:pt x="349" y="198"/>
                  </a:lnTo>
                  <a:lnTo>
                    <a:pt x="177" y="151"/>
                  </a:lnTo>
                  <a:lnTo>
                    <a:pt x="0" y="83"/>
                  </a:lnTo>
                  <a:close/>
                </a:path>
              </a:pathLst>
            </a:custGeom>
            <a:solidFill>
              <a:srgbClr val="E3AB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52" name="Freeform 1267">
              <a:extLst>
                <a:ext uri="{FF2B5EF4-FFF2-40B4-BE49-F238E27FC236}">
                  <a16:creationId xmlns:a16="http://schemas.microsoft.com/office/drawing/2014/main" id="{3B0F0189-3B25-56EB-8D47-13FD854E99CF}"/>
                </a:ext>
              </a:extLst>
            </p:cNvPr>
            <p:cNvSpPr>
              <a:spLocks/>
            </p:cNvSpPr>
            <p:nvPr/>
          </p:nvSpPr>
          <p:spPr bwMode="auto">
            <a:xfrm flipH="1">
              <a:off x="475" y="2916"/>
              <a:ext cx="330" cy="110"/>
            </a:xfrm>
            <a:custGeom>
              <a:avLst/>
              <a:gdLst>
                <a:gd name="T0" fmla="*/ 0 w 990"/>
                <a:gd name="T1" fmla="*/ 0 h 220"/>
                <a:gd name="T2" fmla="*/ 0 w 990"/>
                <a:gd name="T3" fmla="*/ 1 h 220"/>
                <a:gd name="T4" fmla="*/ 0 w 990"/>
                <a:gd name="T5" fmla="*/ 1 h 220"/>
                <a:gd name="T6" fmla="*/ 0 w 990"/>
                <a:gd name="T7" fmla="*/ 1 h 220"/>
                <a:gd name="T8" fmla="*/ 0 w 990"/>
                <a:gd name="T9" fmla="*/ 1 h 220"/>
                <a:gd name="T10" fmla="*/ 0 w 990"/>
                <a:gd name="T11" fmla="*/ 1 h 220"/>
                <a:gd name="T12" fmla="*/ 0 w 990"/>
                <a:gd name="T13" fmla="*/ 1 h 220"/>
                <a:gd name="T14" fmla="*/ 0 w 990"/>
                <a:gd name="T15" fmla="*/ 1 h 220"/>
                <a:gd name="T16" fmla="*/ 0 w 990"/>
                <a:gd name="T17" fmla="*/ 1 h 220"/>
                <a:gd name="T18" fmla="*/ 0 w 990"/>
                <a:gd name="T19" fmla="*/ 1 h 220"/>
                <a:gd name="T20" fmla="*/ 0 w 990"/>
                <a:gd name="T21" fmla="*/ 1 h 220"/>
                <a:gd name="T22" fmla="*/ 0 w 990"/>
                <a:gd name="T23" fmla="*/ 1 h 220"/>
                <a:gd name="T24" fmla="*/ 0 w 990"/>
                <a:gd name="T25" fmla="*/ 1 h 220"/>
                <a:gd name="T26" fmla="*/ 0 w 990"/>
                <a:gd name="T27" fmla="*/ 0 h 22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90"/>
                <a:gd name="T43" fmla="*/ 0 h 220"/>
                <a:gd name="T44" fmla="*/ 990 w 990"/>
                <a:gd name="T45" fmla="*/ 220 h 22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90" h="220">
                  <a:moveTo>
                    <a:pt x="17" y="0"/>
                  </a:moveTo>
                  <a:lnTo>
                    <a:pt x="184" y="41"/>
                  </a:lnTo>
                  <a:lnTo>
                    <a:pt x="420" y="92"/>
                  </a:lnTo>
                  <a:lnTo>
                    <a:pt x="700" y="134"/>
                  </a:lnTo>
                  <a:lnTo>
                    <a:pt x="990" y="153"/>
                  </a:lnTo>
                  <a:lnTo>
                    <a:pt x="970" y="203"/>
                  </a:lnTo>
                  <a:lnTo>
                    <a:pt x="883" y="215"/>
                  </a:lnTo>
                  <a:lnTo>
                    <a:pt x="787" y="220"/>
                  </a:lnTo>
                  <a:lnTo>
                    <a:pt x="660" y="218"/>
                  </a:lnTo>
                  <a:lnTo>
                    <a:pt x="511" y="203"/>
                  </a:lnTo>
                  <a:lnTo>
                    <a:pt x="349" y="176"/>
                  </a:lnTo>
                  <a:lnTo>
                    <a:pt x="177" y="130"/>
                  </a:lnTo>
                  <a:lnTo>
                    <a:pt x="0" y="61"/>
                  </a:lnTo>
                  <a:lnTo>
                    <a:pt x="17"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53" name="Freeform 1268">
              <a:extLst>
                <a:ext uri="{FF2B5EF4-FFF2-40B4-BE49-F238E27FC236}">
                  <a16:creationId xmlns:a16="http://schemas.microsoft.com/office/drawing/2014/main" id="{BE3DE8B2-968B-6EDD-5746-B6F702BF3267}"/>
                </a:ext>
              </a:extLst>
            </p:cNvPr>
            <p:cNvSpPr>
              <a:spLocks/>
            </p:cNvSpPr>
            <p:nvPr/>
          </p:nvSpPr>
          <p:spPr bwMode="auto">
            <a:xfrm flipH="1">
              <a:off x="499" y="3395"/>
              <a:ext cx="362" cy="63"/>
            </a:xfrm>
            <a:custGeom>
              <a:avLst/>
              <a:gdLst>
                <a:gd name="T0" fmla="*/ 0 w 1084"/>
                <a:gd name="T1" fmla="*/ 1 h 126"/>
                <a:gd name="T2" fmla="*/ 0 w 1084"/>
                <a:gd name="T3" fmla="*/ 0 h 126"/>
                <a:gd name="T4" fmla="*/ 0 w 1084"/>
                <a:gd name="T5" fmla="*/ 1 h 126"/>
                <a:gd name="T6" fmla="*/ 0 w 1084"/>
                <a:gd name="T7" fmla="*/ 1 h 126"/>
                <a:gd name="T8" fmla="*/ 0 w 1084"/>
                <a:gd name="T9" fmla="*/ 1 h 126"/>
                <a:gd name="T10" fmla="*/ 0 60000 65536"/>
                <a:gd name="T11" fmla="*/ 0 60000 65536"/>
                <a:gd name="T12" fmla="*/ 0 60000 65536"/>
                <a:gd name="T13" fmla="*/ 0 60000 65536"/>
                <a:gd name="T14" fmla="*/ 0 60000 65536"/>
                <a:gd name="T15" fmla="*/ 0 w 1084"/>
                <a:gd name="T16" fmla="*/ 0 h 126"/>
                <a:gd name="T17" fmla="*/ 1084 w 1084"/>
                <a:gd name="T18" fmla="*/ 126 h 126"/>
              </a:gdLst>
              <a:ahLst/>
              <a:cxnLst>
                <a:cxn ang="T10">
                  <a:pos x="T0" y="T1"/>
                </a:cxn>
                <a:cxn ang="T11">
                  <a:pos x="T2" y="T3"/>
                </a:cxn>
                <a:cxn ang="T12">
                  <a:pos x="T4" y="T5"/>
                </a:cxn>
                <a:cxn ang="T13">
                  <a:pos x="T6" y="T7"/>
                </a:cxn>
                <a:cxn ang="T14">
                  <a:pos x="T8" y="T9"/>
                </a:cxn>
              </a:cxnLst>
              <a:rect l="T15" t="T16" r="T17" b="T18"/>
              <a:pathLst>
                <a:path w="1084" h="126">
                  <a:moveTo>
                    <a:pt x="1081" y="101"/>
                  </a:moveTo>
                  <a:lnTo>
                    <a:pt x="0" y="0"/>
                  </a:lnTo>
                  <a:lnTo>
                    <a:pt x="0" y="17"/>
                  </a:lnTo>
                  <a:lnTo>
                    <a:pt x="1084" y="126"/>
                  </a:lnTo>
                  <a:lnTo>
                    <a:pt x="1081" y="101"/>
                  </a:lnTo>
                  <a:close/>
                </a:path>
              </a:pathLst>
            </a:custGeom>
            <a:solidFill>
              <a:srgbClr val="331A00"/>
            </a:solidFill>
            <a:ln w="9525">
              <a:solidFill>
                <a:srgbClr val="000000"/>
              </a:solidFill>
              <a:round/>
              <a:headEnd/>
              <a:tailEnd/>
            </a:ln>
          </p:spPr>
          <p:txBody>
            <a:bodyPr/>
            <a:lstStyle/>
            <a:p>
              <a:endParaRPr lang="zh-TW" altLang="en-US"/>
            </a:p>
          </p:txBody>
        </p:sp>
        <p:sp>
          <p:nvSpPr>
            <p:cNvPr id="42154" name="Line 1269">
              <a:extLst>
                <a:ext uri="{FF2B5EF4-FFF2-40B4-BE49-F238E27FC236}">
                  <a16:creationId xmlns:a16="http://schemas.microsoft.com/office/drawing/2014/main" id="{9D27A401-682D-8AAB-E53D-FB863BBC0825}"/>
                </a:ext>
              </a:extLst>
            </p:cNvPr>
            <p:cNvSpPr>
              <a:spLocks noChangeShapeType="1"/>
            </p:cNvSpPr>
            <p:nvPr/>
          </p:nvSpPr>
          <p:spPr bwMode="auto">
            <a:xfrm>
              <a:off x="362" y="3143"/>
              <a:ext cx="24" cy="4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155" name="Line 1270">
              <a:extLst>
                <a:ext uri="{FF2B5EF4-FFF2-40B4-BE49-F238E27FC236}">
                  <a16:creationId xmlns:a16="http://schemas.microsoft.com/office/drawing/2014/main" id="{C0C55803-B515-3876-204D-51B3A748BC20}"/>
                </a:ext>
              </a:extLst>
            </p:cNvPr>
            <p:cNvSpPr>
              <a:spLocks noChangeShapeType="1"/>
            </p:cNvSpPr>
            <p:nvPr/>
          </p:nvSpPr>
          <p:spPr bwMode="auto">
            <a:xfrm flipH="1">
              <a:off x="136" y="3800"/>
              <a:ext cx="20" cy="1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156" name="Freeform 1271">
              <a:extLst>
                <a:ext uri="{FF2B5EF4-FFF2-40B4-BE49-F238E27FC236}">
                  <a16:creationId xmlns:a16="http://schemas.microsoft.com/office/drawing/2014/main" id="{1BDF3006-A639-E813-47BF-6C7F0E6459DE}"/>
                </a:ext>
              </a:extLst>
            </p:cNvPr>
            <p:cNvSpPr>
              <a:spLocks/>
            </p:cNvSpPr>
            <p:nvPr/>
          </p:nvSpPr>
          <p:spPr bwMode="auto">
            <a:xfrm flipH="1">
              <a:off x="145" y="3191"/>
              <a:ext cx="442" cy="671"/>
            </a:xfrm>
            <a:custGeom>
              <a:avLst/>
              <a:gdLst>
                <a:gd name="T0" fmla="*/ 0 w 1327"/>
                <a:gd name="T1" fmla="*/ 1 h 1342"/>
                <a:gd name="T2" fmla="*/ 0 w 1327"/>
                <a:gd name="T3" fmla="*/ 1 h 1342"/>
                <a:gd name="T4" fmla="*/ 0 w 1327"/>
                <a:gd name="T5" fmla="*/ 1 h 1342"/>
                <a:gd name="T6" fmla="*/ 0 w 1327"/>
                <a:gd name="T7" fmla="*/ 1 h 1342"/>
                <a:gd name="T8" fmla="*/ 0 w 1327"/>
                <a:gd name="T9" fmla="*/ 1 h 1342"/>
                <a:gd name="T10" fmla="*/ 0 w 1327"/>
                <a:gd name="T11" fmla="*/ 1 h 1342"/>
                <a:gd name="T12" fmla="*/ 0 w 1327"/>
                <a:gd name="T13" fmla="*/ 0 h 1342"/>
                <a:gd name="T14" fmla="*/ 0 w 1327"/>
                <a:gd name="T15" fmla="*/ 1 h 1342"/>
                <a:gd name="T16" fmla="*/ 0 w 1327"/>
                <a:gd name="T17" fmla="*/ 1 h 1342"/>
                <a:gd name="T18" fmla="*/ 0 w 1327"/>
                <a:gd name="T19" fmla="*/ 1 h 1342"/>
                <a:gd name="T20" fmla="*/ 0 w 1327"/>
                <a:gd name="T21" fmla="*/ 1 h 1342"/>
                <a:gd name="T22" fmla="*/ 0 w 1327"/>
                <a:gd name="T23" fmla="*/ 1 h 1342"/>
                <a:gd name="T24" fmla="*/ 0 w 1327"/>
                <a:gd name="T25" fmla="*/ 1 h 1342"/>
                <a:gd name="T26" fmla="*/ 0 w 1327"/>
                <a:gd name="T27" fmla="*/ 1 h 1342"/>
                <a:gd name="T28" fmla="*/ 0 w 1327"/>
                <a:gd name="T29" fmla="*/ 1 h 134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27"/>
                <a:gd name="T46" fmla="*/ 0 h 1342"/>
                <a:gd name="T47" fmla="*/ 1327 w 1327"/>
                <a:gd name="T48" fmla="*/ 1342 h 134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27" h="1342">
                  <a:moveTo>
                    <a:pt x="1327" y="1230"/>
                  </a:moveTo>
                  <a:lnTo>
                    <a:pt x="1230" y="1105"/>
                  </a:lnTo>
                  <a:lnTo>
                    <a:pt x="1007" y="795"/>
                  </a:lnTo>
                  <a:lnTo>
                    <a:pt x="881" y="600"/>
                  </a:lnTo>
                  <a:lnTo>
                    <a:pt x="763" y="395"/>
                  </a:lnTo>
                  <a:lnTo>
                    <a:pt x="665" y="191"/>
                  </a:lnTo>
                  <a:lnTo>
                    <a:pt x="604" y="0"/>
                  </a:lnTo>
                  <a:lnTo>
                    <a:pt x="550" y="48"/>
                  </a:lnTo>
                  <a:lnTo>
                    <a:pt x="405" y="162"/>
                  </a:lnTo>
                  <a:lnTo>
                    <a:pt x="314" y="227"/>
                  </a:lnTo>
                  <a:lnTo>
                    <a:pt x="210" y="294"/>
                  </a:lnTo>
                  <a:lnTo>
                    <a:pt x="107" y="351"/>
                  </a:lnTo>
                  <a:lnTo>
                    <a:pt x="0" y="395"/>
                  </a:lnTo>
                  <a:lnTo>
                    <a:pt x="27" y="1342"/>
                  </a:lnTo>
                  <a:lnTo>
                    <a:pt x="1327" y="1230"/>
                  </a:lnTo>
                  <a:close/>
                </a:path>
              </a:pathLst>
            </a:custGeom>
            <a:solidFill>
              <a:srgbClr val="FFD9B3"/>
            </a:solidFill>
            <a:ln w="9525">
              <a:solidFill>
                <a:srgbClr val="000000"/>
              </a:solidFill>
              <a:round/>
              <a:headEnd/>
              <a:tailEnd/>
            </a:ln>
          </p:spPr>
          <p:txBody>
            <a:bodyPr/>
            <a:lstStyle/>
            <a:p>
              <a:endParaRPr lang="zh-TW" altLang="en-US"/>
            </a:p>
          </p:txBody>
        </p:sp>
        <p:sp>
          <p:nvSpPr>
            <p:cNvPr id="42157" name="Line 1272">
              <a:extLst>
                <a:ext uri="{FF2B5EF4-FFF2-40B4-BE49-F238E27FC236}">
                  <a16:creationId xmlns:a16="http://schemas.microsoft.com/office/drawing/2014/main" id="{40EF1C56-E8BA-EE2A-776A-392C625DF79D}"/>
                </a:ext>
              </a:extLst>
            </p:cNvPr>
            <p:cNvSpPr>
              <a:spLocks noChangeShapeType="1"/>
            </p:cNvSpPr>
            <p:nvPr/>
          </p:nvSpPr>
          <p:spPr bwMode="auto">
            <a:xfrm flipH="1">
              <a:off x="357" y="3399"/>
              <a:ext cx="500" cy="44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158" name="Freeform 1273">
              <a:extLst>
                <a:ext uri="{FF2B5EF4-FFF2-40B4-BE49-F238E27FC236}">
                  <a16:creationId xmlns:a16="http://schemas.microsoft.com/office/drawing/2014/main" id="{FE1AF2EC-FE98-2D1A-9116-D4EDEE8D3334}"/>
                </a:ext>
              </a:extLst>
            </p:cNvPr>
            <p:cNvSpPr>
              <a:spLocks/>
            </p:cNvSpPr>
            <p:nvPr/>
          </p:nvSpPr>
          <p:spPr bwMode="auto">
            <a:xfrm flipH="1">
              <a:off x="248" y="3211"/>
              <a:ext cx="331" cy="414"/>
            </a:xfrm>
            <a:custGeom>
              <a:avLst/>
              <a:gdLst>
                <a:gd name="T0" fmla="*/ 0 w 993"/>
                <a:gd name="T1" fmla="*/ 1 h 827"/>
                <a:gd name="T2" fmla="*/ 0 w 993"/>
                <a:gd name="T3" fmla="*/ 1 h 827"/>
                <a:gd name="T4" fmla="*/ 0 w 993"/>
                <a:gd name="T5" fmla="*/ 1 h 827"/>
                <a:gd name="T6" fmla="*/ 0 w 993"/>
                <a:gd name="T7" fmla="*/ 1 h 827"/>
                <a:gd name="T8" fmla="*/ 0 w 993"/>
                <a:gd name="T9" fmla="*/ 0 h 827"/>
                <a:gd name="T10" fmla="*/ 0 w 993"/>
                <a:gd name="T11" fmla="*/ 1 h 827"/>
                <a:gd name="T12" fmla="*/ 0 w 993"/>
                <a:gd name="T13" fmla="*/ 1 h 827"/>
                <a:gd name="T14" fmla="*/ 0 w 993"/>
                <a:gd name="T15" fmla="*/ 1 h 827"/>
                <a:gd name="T16" fmla="*/ 0 w 993"/>
                <a:gd name="T17" fmla="*/ 1 h 827"/>
                <a:gd name="T18" fmla="*/ 0 w 993"/>
                <a:gd name="T19" fmla="*/ 1 h 827"/>
                <a:gd name="T20" fmla="*/ 0 w 993"/>
                <a:gd name="T21" fmla="*/ 1 h 827"/>
                <a:gd name="T22" fmla="*/ 0 w 993"/>
                <a:gd name="T23" fmla="*/ 1 h 827"/>
                <a:gd name="T24" fmla="*/ 0 w 993"/>
                <a:gd name="T25" fmla="*/ 1 h 827"/>
                <a:gd name="T26" fmla="*/ 0 w 993"/>
                <a:gd name="T27" fmla="*/ 1 h 827"/>
                <a:gd name="T28" fmla="*/ 0 w 993"/>
                <a:gd name="T29" fmla="*/ 1 h 827"/>
                <a:gd name="T30" fmla="*/ 0 w 993"/>
                <a:gd name="T31" fmla="*/ 1 h 8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93"/>
                <a:gd name="T49" fmla="*/ 0 h 827"/>
                <a:gd name="T50" fmla="*/ 993 w 993"/>
                <a:gd name="T51" fmla="*/ 827 h 82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93" h="827">
                  <a:moveTo>
                    <a:pt x="993" y="827"/>
                  </a:moveTo>
                  <a:lnTo>
                    <a:pt x="810" y="519"/>
                  </a:lnTo>
                  <a:lnTo>
                    <a:pt x="667" y="247"/>
                  </a:lnTo>
                  <a:lnTo>
                    <a:pt x="610" y="115"/>
                  </a:lnTo>
                  <a:lnTo>
                    <a:pt x="567" y="0"/>
                  </a:lnTo>
                  <a:lnTo>
                    <a:pt x="387" y="141"/>
                  </a:lnTo>
                  <a:lnTo>
                    <a:pt x="206" y="258"/>
                  </a:lnTo>
                  <a:lnTo>
                    <a:pt x="104" y="314"/>
                  </a:lnTo>
                  <a:lnTo>
                    <a:pt x="0" y="359"/>
                  </a:lnTo>
                  <a:lnTo>
                    <a:pt x="104" y="371"/>
                  </a:lnTo>
                  <a:lnTo>
                    <a:pt x="239" y="401"/>
                  </a:lnTo>
                  <a:lnTo>
                    <a:pt x="436" y="460"/>
                  </a:lnTo>
                  <a:lnTo>
                    <a:pt x="503" y="488"/>
                  </a:lnTo>
                  <a:lnTo>
                    <a:pt x="584" y="536"/>
                  </a:lnTo>
                  <a:lnTo>
                    <a:pt x="769" y="661"/>
                  </a:lnTo>
                  <a:lnTo>
                    <a:pt x="993" y="827"/>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59" name="Freeform 1274">
              <a:extLst>
                <a:ext uri="{FF2B5EF4-FFF2-40B4-BE49-F238E27FC236}">
                  <a16:creationId xmlns:a16="http://schemas.microsoft.com/office/drawing/2014/main" id="{070B70D8-C3B3-09C9-92F0-368A3576A335}"/>
                </a:ext>
              </a:extLst>
            </p:cNvPr>
            <p:cNvSpPr>
              <a:spLocks/>
            </p:cNvSpPr>
            <p:nvPr/>
          </p:nvSpPr>
          <p:spPr bwMode="auto">
            <a:xfrm flipH="1">
              <a:off x="257" y="3211"/>
              <a:ext cx="322" cy="391"/>
            </a:xfrm>
            <a:custGeom>
              <a:avLst/>
              <a:gdLst>
                <a:gd name="T0" fmla="*/ 0 w 966"/>
                <a:gd name="T1" fmla="*/ 1 h 782"/>
                <a:gd name="T2" fmla="*/ 0 w 966"/>
                <a:gd name="T3" fmla="*/ 1 h 782"/>
                <a:gd name="T4" fmla="*/ 0 w 966"/>
                <a:gd name="T5" fmla="*/ 1 h 782"/>
                <a:gd name="T6" fmla="*/ 0 w 966"/>
                <a:gd name="T7" fmla="*/ 1 h 782"/>
                <a:gd name="T8" fmla="*/ 0 w 966"/>
                <a:gd name="T9" fmla="*/ 1 h 782"/>
                <a:gd name="T10" fmla="*/ 0 w 966"/>
                <a:gd name="T11" fmla="*/ 1 h 782"/>
                <a:gd name="T12" fmla="*/ 0 w 966"/>
                <a:gd name="T13" fmla="*/ 1 h 782"/>
                <a:gd name="T14" fmla="*/ 0 w 966"/>
                <a:gd name="T15" fmla="*/ 1 h 782"/>
                <a:gd name="T16" fmla="*/ 0 w 966"/>
                <a:gd name="T17" fmla="*/ 1 h 782"/>
                <a:gd name="T18" fmla="*/ 0 w 966"/>
                <a:gd name="T19" fmla="*/ 0 h 782"/>
                <a:gd name="T20" fmla="*/ 0 w 966"/>
                <a:gd name="T21" fmla="*/ 1 h 782"/>
                <a:gd name="T22" fmla="*/ 0 w 966"/>
                <a:gd name="T23" fmla="*/ 1 h 782"/>
                <a:gd name="T24" fmla="*/ 0 w 966"/>
                <a:gd name="T25" fmla="*/ 1 h 782"/>
                <a:gd name="T26" fmla="*/ 0 w 966"/>
                <a:gd name="T27" fmla="*/ 1 h 782"/>
                <a:gd name="T28" fmla="*/ 0 w 966"/>
                <a:gd name="T29" fmla="*/ 1 h 782"/>
                <a:gd name="T30" fmla="*/ 0 w 966"/>
                <a:gd name="T31" fmla="*/ 1 h 782"/>
                <a:gd name="T32" fmla="*/ 0 w 966"/>
                <a:gd name="T33" fmla="*/ 1 h 7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66"/>
                <a:gd name="T52" fmla="*/ 0 h 782"/>
                <a:gd name="T53" fmla="*/ 966 w 966"/>
                <a:gd name="T54" fmla="*/ 782 h 7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66" h="782">
                  <a:moveTo>
                    <a:pt x="481" y="437"/>
                  </a:moveTo>
                  <a:lnTo>
                    <a:pt x="381" y="396"/>
                  </a:lnTo>
                  <a:lnTo>
                    <a:pt x="287" y="371"/>
                  </a:lnTo>
                  <a:lnTo>
                    <a:pt x="137" y="351"/>
                  </a:lnTo>
                  <a:lnTo>
                    <a:pt x="36" y="353"/>
                  </a:lnTo>
                  <a:lnTo>
                    <a:pt x="0" y="359"/>
                  </a:lnTo>
                  <a:lnTo>
                    <a:pt x="104" y="314"/>
                  </a:lnTo>
                  <a:lnTo>
                    <a:pt x="206" y="258"/>
                  </a:lnTo>
                  <a:lnTo>
                    <a:pt x="387" y="141"/>
                  </a:lnTo>
                  <a:lnTo>
                    <a:pt x="567" y="0"/>
                  </a:lnTo>
                  <a:lnTo>
                    <a:pt x="607" y="113"/>
                  </a:lnTo>
                  <a:lnTo>
                    <a:pt x="664" y="241"/>
                  </a:lnTo>
                  <a:lnTo>
                    <a:pt x="797" y="497"/>
                  </a:lnTo>
                  <a:lnTo>
                    <a:pt x="966" y="782"/>
                  </a:lnTo>
                  <a:lnTo>
                    <a:pt x="776" y="639"/>
                  </a:lnTo>
                  <a:lnTo>
                    <a:pt x="617" y="522"/>
                  </a:lnTo>
                  <a:lnTo>
                    <a:pt x="481" y="437"/>
                  </a:lnTo>
                  <a:close/>
                </a:path>
              </a:pathLst>
            </a:custGeom>
            <a:solidFill>
              <a:srgbClr val="F7CC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60" name="Freeform 1275">
              <a:extLst>
                <a:ext uri="{FF2B5EF4-FFF2-40B4-BE49-F238E27FC236}">
                  <a16:creationId xmlns:a16="http://schemas.microsoft.com/office/drawing/2014/main" id="{BC555310-4893-B956-02A4-694B2A3C4FB0}"/>
                </a:ext>
              </a:extLst>
            </p:cNvPr>
            <p:cNvSpPr>
              <a:spLocks/>
            </p:cNvSpPr>
            <p:nvPr/>
          </p:nvSpPr>
          <p:spPr bwMode="auto">
            <a:xfrm flipH="1">
              <a:off x="266" y="3211"/>
              <a:ext cx="313" cy="369"/>
            </a:xfrm>
            <a:custGeom>
              <a:avLst/>
              <a:gdLst>
                <a:gd name="T0" fmla="*/ 0 w 938"/>
                <a:gd name="T1" fmla="*/ 1 h 737"/>
                <a:gd name="T2" fmla="*/ 0 w 938"/>
                <a:gd name="T3" fmla="*/ 1 h 737"/>
                <a:gd name="T4" fmla="*/ 0 w 938"/>
                <a:gd name="T5" fmla="*/ 1 h 737"/>
                <a:gd name="T6" fmla="*/ 0 w 938"/>
                <a:gd name="T7" fmla="*/ 1 h 737"/>
                <a:gd name="T8" fmla="*/ 0 w 938"/>
                <a:gd name="T9" fmla="*/ 1 h 737"/>
                <a:gd name="T10" fmla="*/ 0 w 938"/>
                <a:gd name="T11" fmla="*/ 1 h 737"/>
                <a:gd name="T12" fmla="*/ 0 w 938"/>
                <a:gd name="T13" fmla="*/ 1 h 737"/>
                <a:gd name="T14" fmla="*/ 0 w 938"/>
                <a:gd name="T15" fmla="*/ 1 h 737"/>
                <a:gd name="T16" fmla="*/ 0 w 938"/>
                <a:gd name="T17" fmla="*/ 1 h 737"/>
                <a:gd name="T18" fmla="*/ 0 w 938"/>
                <a:gd name="T19" fmla="*/ 1 h 737"/>
                <a:gd name="T20" fmla="*/ 0 w 938"/>
                <a:gd name="T21" fmla="*/ 0 h 737"/>
                <a:gd name="T22" fmla="*/ 0 w 938"/>
                <a:gd name="T23" fmla="*/ 1 h 737"/>
                <a:gd name="T24" fmla="*/ 0 w 938"/>
                <a:gd name="T25" fmla="*/ 1 h 737"/>
                <a:gd name="T26" fmla="*/ 0 w 938"/>
                <a:gd name="T27" fmla="*/ 1 h 737"/>
                <a:gd name="T28" fmla="*/ 0 w 938"/>
                <a:gd name="T29" fmla="*/ 1 h 73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38"/>
                <a:gd name="T46" fmla="*/ 0 h 737"/>
                <a:gd name="T47" fmla="*/ 938 w 938"/>
                <a:gd name="T48" fmla="*/ 737 h 73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38" h="737">
                  <a:moveTo>
                    <a:pt x="526" y="417"/>
                  </a:moveTo>
                  <a:lnTo>
                    <a:pt x="431" y="370"/>
                  </a:lnTo>
                  <a:lnTo>
                    <a:pt x="337" y="343"/>
                  </a:lnTo>
                  <a:lnTo>
                    <a:pt x="249" y="331"/>
                  </a:lnTo>
                  <a:lnTo>
                    <a:pt x="169" y="331"/>
                  </a:lnTo>
                  <a:lnTo>
                    <a:pt x="47" y="347"/>
                  </a:lnTo>
                  <a:lnTo>
                    <a:pt x="0" y="359"/>
                  </a:lnTo>
                  <a:lnTo>
                    <a:pt x="104" y="314"/>
                  </a:lnTo>
                  <a:lnTo>
                    <a:pt x="206" y="258"/>
                  </a:lnTo>
                  <a:lnTo>
                    <a:pt x="387" y="141"/>
                  </a:lnTo>
                  <a:lnTo>
                    <a:pt x="567" y="0"/>
                  </a:lnTo>
                  <a:lnTo>
                    <a:pt x="659" y="234"/>
                  </a:lnTo>
                  <a:lnTo>
                    <a:pt x="783" y="474"/>
                  </a:lnTo>
                  <a:lnTo>
                    <a:pt x="938" y="737"/>
                  </a:lnTo>
                  <a:lnTo>
                    <a:pt x="526" y="417"/>
                  </a:lnTo>
                  <a:close/>
                </a:path>
              </a:pathLst>
            </a:custGeom>
            <a:solidFill>
              <a:srgbClr val="F0C0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61" name="Freeform 1276">
              <a:extLst>
                <a:ext uri="{FF2B5EF4-FFF2-40B4-BE49-F238E27FC236}">
                  <a16:creationId xmlns:a16="http://schemas.microsoft.com/office/drawing/2014/main" id="{AB11B95B-9FB6-3216-4B95-B2C90FD57ED7}"/>
                </a:ext>
              </a:extLst>
            </p:cNvPr>
            <p:cNvSpPr>
              <a:spLocks/>
            </p:cNvSpPr>
            <p:nvPr/>
          </p:nvSpPr>
          <p:spPr bwMode="auto">
            <a:xfrm flipH="1">
              <a:off x="275" y="3211"/>
              <a:ext cx="304" cy="347"/>
            </a:xfrm>
            <a:custGeom>
              <a:avLst/>
              <a:gdLst>
                <a:gd name="T0" fmla="*/ 0 w 911"/>
                <a:gd name="T1" fmla="*/ 0 h 695"/>
                <a:gd name="T2" fmla="*/ 0 w 911"/>
                <a:gd name="T3" fmla="*/ 0 h 695"/>
                <a:gd name="T4" fmla="*/ 0 w 911"/>
                <a:gd name="T5" fmla="*/ 0 h 695"/>
                <a:gd name="T6" fmla="*/ 0 w 911"/>
                <a:gd name="T7" fmla="*/ 0 h 695"/>
                <a:gd name="T8" fmla="*/ 0 w 911"/>
                <a:gd name="T9" fmla="*/ 0 h 695"/>
                <a:gd name="T10" fmla="*/ 0 w 911"/>
                <a:gd name="T11" fmla="*/ 0 h 695"/>
                <a:gd name="T12" fmla="*/ 0 w 911"/>
                <a:gd name="T13" fmla="*/ 0 h 695"/>
                <a:gd name="T14" fmla="*/ 0 w 911"/>
                <a:gd name="T15" fmla="*/ 0 h 695"/>
                <a:gd name="T16" fmla="*/ 0 w 911"/>
                <a:gd name="T17" fmla="*/ 0 h 695"/>
                <a:gd name="T18" fmla="*/ 0 w 911"/>
                <a:gd name="T19" fmla="*/ 0 h 695"/>
                <a:gd name="T20" fmla="*/ 0 w 911"/>
                <a:gd name="T21" fmla="*/ 0 h 695"/>
                <a:gd name="T22" fmla="*/ 0 w 911"/>
                <a:gd name="T23" fmla="*/ 0 h 695"/>
                <a:gd name="T24" fmla="*/ 0 w 911"/>
                <a:gd name="T25" fmla="*/ 0 h 695"/>
                <a:gd name="T26" fmla="*/ 0 w 911"/>
                <a:gd name="T27" fmla="*/ 0 h 695"/>
                <a:gd name="T28" fmla="*/ 0 w 911"/>
                <a:gd name="T29" fmla="*/ 0 h 695"/>
                <a:gd name="T30" fmla="*/ 0 w 911"/>
                <a:gd name="T31" fmla="*/ 0 h 69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11"/>
                <a:gd name="T49" fmla="*/ 0 h 695"/>
                <a:gd name="T50" fmla="*/ 911 w 911"/>
                <a:gd name="T51" fmla="*/ 695 h 69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11" h="695">
                  <a:moveTo>
                    <a:pt x="570" y="395"/>
                  </a:moveTo>
                  <a:lnTo>
                    <a:pt x="483" y="340"/>
                  </a:lnTo>
                  <a:lnTo>
                    <a:pt x="387" y="312"/>
                  </a:lnTo>
                  <a:lnTo>
                    <a:pt x="290" y="303"/>
                  </a:lnTo>
                  <a:lnTo>
                    <a:pt x="201" y="311"/>
                  </a:lnTo>
                  <a:lnTo>
                    <a:pt x="57" y="339"/>
                  </a:lnTo>
                  <a:lnTo>
                    <a:pt x="0" y="359"/>
                  </a:lnTo>
                  <a:lnTo>
                    <a:pt x="104" y="314"/>
                  </a:lnTo>
                  <a:lnTo>
                    <a:pt x="206" y="258"/>
                  </a:lnTo>
                  <a:lnTo>
                    <a:pt x="387" y="141"/>
                  </a:lnTo>
                  <a:lnTo>
                    <a:pt x="567" y="0"/>
                  </a:lnTo>
                  <a:lnTo>
                    <a:pt x="654" y="225"/>
                  </a:lnTo>
                  <a:lnTo>
                    <a:pt x="770" y="452"/>
                  </a:lnTo>
                  <a:lnTo>
                    <a:pt x="911" y="695"/>
                  </a:lnTo>
                  <a:lnTo>
                    <a:pt x="793" y="595"/>
                  </a:lnTo>
                  <a:lnTo>
                    <a:pt x="570" y="395"/>
                  </a:lnTo>
                  <a:close/>
                </a:path>
              </a:pathLst>
            </a:custGeom>
            <a:solidFill>
              <a:srgbClr val="E8B28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62" name="Freeform 1277">
              <a:extLst>
                <a:ext uri="{FF2B5EF4-FFF2-40B4-BE49-F238E27FC236}">
                  <a16:creationId xmlns:a16="http://schemas.microsoft.com/office/drawing/2014/main" id="{0FEBD3EE-2568-7606-1F26-41F73E27AE57}"/>
                </a:ext>
              </a:extLst>
            </p:cNvPr>
            <p:cNvSpPr>
              <a:spLocks/>
            </p:cNvSpPr>
            <p:nvPr/>
          </p:nvSpPr>
          <p:spPr bwMode="auto">
            <a:xfrm flipH="1">
              <a:off x="284" y="3211"/>
              <a:ext cx="295" cy="324"/>
            </a:xfrm>
            <a:custGeom>
              <a:avLst/>
              <a:gdLst>
                <a:gd name="T0" fmla="*/ 0 w 884"/>
                <a:gd name="T1" fmla="*/ 1 h 648"/>
                <a:gd name="T2" fmla="*/ 0 w 884"/>
                <a:gd name="T3" fmla="*/ 1 h 648"/>
                <a:gd name="T4" fmla="*/ 0 w 884"/>
                <a:gd name="T5" fmla="*/ 1 h 648"/>
                <a:gd name="T6" fmla="*/ 0 w 884"/>
                <a:gd name="T7" fmla="*/ 1 h 648"/>
                <a:gd name="T8" fmla="*/ 0 w 884"/>
                <a:gd name="T9" fmla="*/ 1 h 648"/>
                <a:gd name="T10" fmla="*/ 0 w 884"/>
                <a:gd name="T11" fmla="*/ 1 h 648"/>
                <a:gd name="T12" fmla="*/ 0 w 884"/>
                <a:gd name="T13" fmla="*/ 1 h 648"/>
                <a:gd name="T14" fmla="*/ 0 w 884"/>
                <a:gd name="T15" fmla="*/ 1 h 648"/>
                <a:gd name="T16" fmla="*/ 0 w 884"/>
                <a:gd name="T17" fmla="*/ 1 h 648"/>
                <a:gd name="T18" fmla="*/ 0 w 884"/>
                <a:gd name="T19" fmla="*/ 1 h 648"/>
                <a:gd name="T20" fmla="*/ 0 w 884"/>
                <a:gd name="T21" fmla="*/ 1 h 648"/>
                <a:gd name="T22" fmla="*/ 0 w 884"/>
                <a:gd name="T23" fmla="*/ 0 h 648"/>
                <a:gd name="T24" fmla="*/ 0 w 884"/>
                <a:gd name="T25" fmla="*/ 1 h 648"/>
                <a:gd name="T26" fmla="*/ 0 w 884"/>
                <a:gd name="T27" fmla="*/ 1 h 648"/>
                <a:gd name="T28" fmla="*/ 0 w 884"/>
                <a:gd name="T29" fmla="*/ 1 h 648"/>
                <a:gd name="T30" fmla="*/ 0 w 884"/>
                <a:gd name="T31" fmla="*/ 1 h 648"/>
                <a:gd name="T32" fmla="*/ 0 w 884"/>
                <a:gd name="T33" fmla="*/ 1 h 64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84"/>
                <a:gd name="T52" fmla="*/ 0 h 648"/>
                <a:gd name="T53" fmla="*/ 884 w 884"/>
                <a:gd name="T54" fmla="*/ 648 h 64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84" h="648">
                  <a:moveTo>
                    <a:pt x="614" y="373"/>
                  </a:moveTo>
                  <a:lnTo>
                    <a:pt x="574" y="339"/>
                  </a:lnTo>
                  <a:lnTo>
                    <a:pt x="533" y="314"/>
                  </a:lnTo>
                  <a:lnTo>
                    <a:pt x="436" y="286"/>
                  </a:lnTo>
                  <a:lnTo>
                    <a:pt x="334" y="277"/>
                  </a:lnTo>
                  <a:lnTo>
                    <a:pt x="233" y="289"/>
                  </a:lnTo>
                  <a:lnTo>
                    <a:pt x="70" y="333"/>
                  </a:lnTo>
                  <a:lnTo>
                    <a:pt x="0" y="359"/>
                  </a:lnTo>
                  <a:lnTo>
                    <a:pt x="104" y="314"/>
                  </a:lnTo>
                  <a:lnTo>
                    <a:pt x="206" y="258"/>
                  </a:lnTo>
                  <a:lnTo>
                    <a:pt x="387" y="141"/>
                  </a:lnTo>
                  <a:lnTo>
                    <a:pt x="567" y="0"/>
                  </a:lnTo>
                  <a:lnTo>
                    <a:pt x="651" y="219"/>
                  </a:lnTo>
                  <a:lnTo>
                    <a:pt x="756" y="429"/>
                  </a:lnTo>
                  <a:lnTo>
                    <a:pt x="884" y="648"/>
                  </a:lnTo>
                  <a:lnTo>
                    <a:pt x="803" y="573"/>
                  </a:lnTo>
                  <a:lnTo>
                    <a:pt x="614" y="373"/>
                  </a:lnTo>
                  <a:close/>
                </a:path>
              </a:pathLst>
            </a:custGeom>
            <a:solidFill>
              <a:srgbClr val="E0A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63" name="Freeform 1278">
              <a:extLst>
                <a:ext uri="{FF2B5EF4-FFF2-40B4-BE49-F238E27FC236}">
                  <a16:creationId xmlns:a16="http://schemas.microsoft.com/office/drawing/2014/main" id="{06C60B77-AF04-D325-946E-591AE47F216B}"/>
                </a:ext>
              </a:extLst>
            </p:cNvPr>
            <p:cNvSpPr>
              <a:spLocks/>
            </p:cNvSpPr>
            <p:nvPr/>
          </p:nvSpPr>
          <p:spPr bwMode="auto">
            <a:xfrm flipH="1">
              <a:off x="293" y="3211"/>
              <a:ext cx="286" cy="303"/>
            </a:xfrm>
            <a:custGeom>
              <a:avLst/>
              <a:gdLst>
                <a:gd name="T0" fmla="*/ 0 w 857"/>
                <a:gd name="T1" fmla="*/ 1 h 606"/>
                <a:gd name="T2" fmla="*/ 0 w 857"/>
                <a:gd name="T3" fmla="*/ 1 h 606"/>
                <a:gd name="T4" fmla="*/ 0 w 857"/>
                <a:gd name="T5" fmla="*/ 1 h 606"/>
                <a:gd name="T6" fmla="*/ 0 w 857"/>
                <a:gd name="T7" fmla="*/ 0 h 606"/>
                <a:gd name="T8" fmla="*/ 0 w 857"/>
                <a:gd name="T9" fmla="*/ 1 h 606"/>
                <a:gd name="T10" fmla="*/ 0 w 857"/>
                <a:gd name="T11" fmla="*/ 1 h 606"/>
                <a:gd name="T12" fmla="*/ 0 w 857"/>
                <a:gd name="T13" fmla="*/ 1 h 606"/>
                <a:gd name="T14" fmla="*/ 0 w 857"/>
                <a:gd name="T15" fmla="*/ 1 h 606"/>
                <a:gd name="T16" fmla="*/ 0 w 857"/>
                <a:gd name="T17" fmla="*/ 1 h 606"/>
                <a:gd name="T18" fmla="*/ 0 w 857"/>
                <a:gd name="T19" fmla="*/ 1 h 606"/>
                <a:gd name="T20" fmla="*/ 0 w 857"/>
                <a:gd name="T21" fmla="*/ 1 h 606"/>
                <a:gd name="T22" fmla="*/ 0 w 857"/>
                <a:gd name="T23" fmla="*/ 1 h 606"/>
                <a:gd name="T24" fmla="*/ 0 w 857"/>
                <a:gd name="T25" fmla="*/ 1 h 606"/>
                <a:gd name="T26" fmla="*/ 0 w 857"/>
                <a:gd name="T27" fmla="*/ 1 h 606"/>
                <a:gd name="T28" fmla="*/ 0 w 857"/>
                <a:gd name="T29" fmla="*/ 1 h 606"/>
                <a:gd name="T30" fmla="*/ 0 w 857"/>
                <a:gd name="T31" fmla="*/ 1 h 606"/>
                <a:gd name="T32" fmla="*/ 0 w 857"/>
                <a:gd name="T33" fmla="*/ 1 h 606"/>
                <a:gd name="T34" fmla="*/ 0 w 857"/>
                <a:gd name="T35" fmla="*/ 1 h 60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57"/>
                <a:gd name="T55" fmla="*/ 0 h 606"/>
                <a:gd name="T56" fmla="*/ 857 w 857"/>
                <a:gd name="T57" fmla="*/ 606 h 60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57" h="606">
                  <a:moveTo>
                    <a:pt x="857" y="606"/>
                  </a:moveTo>
                  <a:lnTo>
                    <a:pt x="743" y="409"/>
                  </a:lnTo>
                  <a:lnTo>
                    <a:pt x="647" y="213"/>
                  </a:lnTo>
                  <a:lnTo>
                    <a:pt x="567" y="0"/>
                  </a:lnTo>
                  <a:lnTo>
                    <a:pt x="387" y="141"/>
                  </a:lnTo>
                  <a:lnTo>
                    <a:pt x="206" y="258"/>
                  </a:lnTo>
                  <a:lnTo>
                    <a:pt x="104" y="314"/>
                  </a:lnTo>
                  <a:lnTo>
                    <a:pt x="0" y="359"/>
                  </a:lnTo>
                  <a:lnTo>
                    <a:pt x="80" y="326"/>
                  </a:lnTo>
                  <a:lnTo>
                    <a:pt x="164" y="295"/>
                  </a:lnTo>
                  <a:lnTo>
                    <a:pt x="266" y="269"/>
                  </a:lnTo>
                  <a:lnTo>
                    <a:pt x="374" y="252"/>
                  </a:lnTo>
                  <a:lnTo>
                    <a:pt x="483" y="255"/>
                  </a:lnTo>
                  <a:lnTo>
                    <a:pt x="536" y="264"/>
                  </a:lnTo>
                  <a:lnTo>
                    <a:pt x="583" y="286"/>
                  </a:lnTo>
                  <a:lnTo>
                    <a:pt x="624" y="314"/>
                  </a:lnTo>
                  <a:lnTo>
                    <a:pt x="659" y="353"/>
                  </a:lnTo>
                  <a:lnTo>
                    <a:pt x="857" y="606"/>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64" name="Freeform 1279">
              <a:extLst>
                <a:ext uri="{FF2B5EF4-FFF2-40B4-BE49-F238E27FC236}">
                  <a16:creationId xmlns:a16="http://schemas.microsoft.com/office/drawing/2014/main" id="{199914BC-CB43-EF6D-27FF-00A3F6A8FF10}"/>
                </a:ext>
              </a:extLst>
            </p:cNvPr>
            <p:cNvSpPr>
              <a:spLocks/>
            </p:cNvSpPr>
            <p:nvPr/>
          </p:nvSpPr>
          <p:spPr bwMode="auto">
            <a:xfrm flipH="1">
              <a:off x="347" y="3308"/>
              <a:ext cx="45" cy="535"/>
            </a:xfrm>
            <a:custGeom>
              <a:avLst/>
              <a:gdLst>
                <a:gd name="T0" fmla="*/ 0 w 136"/>
                <a:gd name="T1" fmla="*/ 0 h 1071"/>
                <a:gd name="T2" fmla="*/ 0 w 136"/>
                <a:gd name="T3" fmla="*/ 0 h 1071"/>
                <a:gd name="T4" fmla="*/ 0 w 136"/>
                <a:gd name="T5" fmla="*/ 0 h 1071"/>
                <a:gd name="T6" fmla="*/ 0 w 136"/>
                <a:gd name="T7" fmla="*/ 0 h 1071"/>
                <a:gd name="T8" fmla="*/ 0 w 136"/>
                <a:gd name="T9" fmla="*/ 0 h 1071"/>
                <a:gd name="T10" fmla="*/ 0 60000 65536"/>
                <a:gd name="T11" fmla="*/ 0 60000 65536"/>
                <a:gd name="T12" fmla="*/ 0 60000 65536"/>
                <a:gd name="T13" fmla="*/ 0 60000 65536"/>
                <a:gd name="T14" fmla="*/ 0 60000 65536"/>
                <a:gd name="T15" fmla="*/ 0 w 136"/>
                <a:gd name="T16" fmla="*/ 0 h 1071"/>
                <a:gd name="T17" fmla="*/ 136 w 136"/>
                <a:gd name="T18" fmla="*/ 1071 h 1071"/>
              </a:gdLst>
              <a:ahLst/>
              <a:cxnLst>
                <a:cxn ang="T10">
                  <a:pos x="T0" y="T1"/>
                </a:cxn>
                <a:cxn ang="T11">
                  <a:pos x="T2" y="T3"/>
                </a:cxn>
                <a:cxn ang="T12">
                  <a:pos x="T4" y="T5"/>
                </a:cxn>
                <a:cxn ang="T13">
                  <a:pos x="T6" y="T7"/>
                </a:cxn>
                <a:cxn ang="T14">
                  <a:pos x="T8" y="T9"/>
                </a:cxn>
              </a:cxnLst>
              <a:rect l="T15" t="T16" r="T17" b="T18"/>
              <a:pathLst>
                <a:path w="136" h="1071">
                  <a:moveTo>
                    <a:pt x="134" y="0"/>
                  </a:moveTo>
                  <a:lnTo>
                    <a:pt x="136" y="26"/>
                  </a:lnTo>
                  <a:lnTo>
                    <a:pt x="129" y="160"/>
                  </a:lnTo>
                  <a:lnTo>
                    <a:pt x="91" y="483"/>
                  </a:lnTo>
                  <a:lnTo>
                    <a:pt x="0" y="107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65" name="Freeform 1280">
              <a:extLst>
                <a:ext uri="{FF2B5EF4-FFF2-40B4-BE49-F238E27FC236}">
                  <a16:creationId xmlns:a16="http://schemas.microsoft.com/office/drawing/2014/main" id="{09AF5914-D853-C96F-F8E9-0F825A5B0A62}"/>
                </a:ext>
              </a:extLst>
            </p:cNvPr>
            <p:cNvSpPr>
              <a:spLocks/>
            </p:cNvSpPr>
            <p:nvPr/>
          </p:nvSpPr>
          <p:spPr bwMode="auto">
            <a:xfrm flipH="1">
              <a:off x="1101" y="3309"/>
              <a:ext cx="795" cy="587"/>
            </a:xfrm>
            <a:custGeom>
              <a:avLst/>
              <a:gdLst>
                <a:gd name="T0" fmla="*/ 0 w 2385"/>
                <a:gd name="T1" fmla="*/ 0 h 1173"/>
                <a:gd name="T2" fmla="*/ 0 w 2385"/>
                <a:gd name="T3" fmla="*/ 1 h 1173"/>
                <a:gd name="T4" fmla="*/ 0 w 2385"/>
                <a:gd name="T5" fmla="*/ 1 h 1173"/>
                <a:gd name="T6" fmla="*/ 0 w 2385"/>
                <a:gd name="T7" fmla="*/ 1 h 1173"/>
                <a:gd name="T8" fmla="*/ 0 w 2385"/>
                <a:gd name="T9" fmla="*/ 1 h 1173"/>
                <a:gd name="T10" fmla="*/ 0 w 2385"/>
                <a:gd name="T11" fmla="*/ 1 h 1173"/>
                <a:gd name="T12" fmla="*/ 0 w 2385"/>
                <a:gd name="T13" fmla="*/ 1 h 1173"/>
                <a:gd name="T14" fmla="*/ 0 60000 65536"/>
                <a:gd name="T15" fmla="*/ 0 60000 65536"/>
                <a:gd name="T16" fmla="*/ 0 60000 65536"/>
                <a:gd name="T17" fmla="*/ 0 60000 65536"/>
                <a:gd name="T18" fmla="*/ 0 60000 65536"/>
                <a:gd name="T19" fmla="*/ 0 60000 65536"/>
                <a:gd name="T20" fmla="*/ 0 60000 65536"/>
                <a:gd name="T21" fmla="*/ 0 w 2385"/>
                <a:gd name="T22" fmla="*/ 0 h 1173"/>
                <a:gd name="T23" fmla="*/ 2385 w 2385"/>
                <a:gd name="T24" fmla="*/ 1173 h 117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85" h="1173">
                  <a:moveTo>
                    <a:pt x="2385" y="0"/>
                  </a:moveTo>
                  <a:lnTo>
                    <a:pt x="2218" y="101"/>
                  </a:lnTo>
                  <a:lnTo>
                    <a:pt x="1735" y="367"/>
                  </a:lnTo>
                  <a:lnTo>
                    <a:pt x="1391" y="546"/>
                  </a:lnTo>
                  <a:lnTo>
                    <a:pt x="983" y="744"/>
                  </a:lnTo>
                  <a:lnTo>
                    <a:pt x="517" y="955"/>
                  </a:lnTo>
                  <a:lnTo>
                    <a:pt x="0" y="117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66" name="Freeform 1281">
              <a:extLst>
                <a:ext uri="{FF2B5EF4-FFF2-40B4-BE49-F238E27FC236}">
                  <a16:creationId xmlns:a16="http://schemas.microsoft.com/office/drawing/2014/main" id="{190D6291-9ED1-2E64-943E-4FBAC5B2E411}"/>
                </a:ext>
              </a:extLst>
            </p:cNvPr>
            <p:cNvSpPr>
              <a:spLocks/>
            </p:cNvSpPr>
            <p:nvPr/>
          </p:nvSpPr>
          <p:spPr bwMode="auto">
            <a:xfrm flipH="1">
              <a:off x="1195" y="3223"/>
              <a:ext cx="224" cy="711"/>
            </a:xfrm>
            <a:custGeom>
              <a:avLst/>
              <a:gdLst>
                <a:gd name="T0" fmla="*/ 0 w 671"/>
                <a:gd name="T1" fmla="*/ 1 h 1421"/>
                <a:gd name="T2" fmla="*/ 0 w 671"/>
                <a:gd name="T3" fmla="*/ 1 h 1421"/>
                <a:gd name="T4" fmla="*/ 0 w 671"/>
                <a:gd name="T5" fmla="*/ 1 h 1421"/>
                <a:gd name="T6" fmla="*/ 0 w 671"/>
                <a:gd name="T7" fmla="*/ 0 h 1421"/>
                <a:gd name="T8" fmla="*/ 0 w 671"/>
                <a:gd name="T9" fmla="*/ 1 h 1421"/>
                <a:gd name="T10" fmla="*/ 0 w 671"/>
                <a:gd name="T11" fmla="*/ 1 h 1421"/>
                <a:gd name="T12" fmla="*/ 0 w 671"/>
                <a:gd name="T13" fmla="*/ 1 h 1421"/>
                <a:gd name="T14" fmla="*/ 0 w 671"/>
                <a:gd name="T15" fmla="*/ 1 h 1421"/>
                <a:gd name="T16" fmla="*/ 0 60000 65536"/>
                <a:gd name="T17" fmla="*/ 0 60000 65536"/>
                <a:gd name="T18" fmla="*/ 0 60000 65536"/>
                <a:gd name="T19" fmla="*/ 0 60000 65536"/>
                <a:gd name="T20" fmla="*/ 0 60000 65536"/>
                <a:gd name="T21" fmla="*/ 0 60000 65536"/>
                <a:gd name="T22" fmla="*/ 0 60000 65536"/>
                <a:gd name="T23" fmla="*/ 0 60000 65536"/>
                <a:gd name="T24" fmla="*/ 0 w 671"/>
                <a:gd name="T25" fmla="*/ 0 h 1421"/>
                <a:gd name="T26" fmla="*/ 671 w 671"/>
                <a:gd name="T27" fmla="*/ 1421 h 14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71" h="1421">
                  <a:moveTo>
                    <a:pt x="671" y="1421"/>
                  </a:moveTo>
                  <a:lnTo>
                    <a:pt x="401" y="872"/>
                  </a:lnTo>
                  <a:lnTo>
                    <a:pt x="191" y="404"/>
                  </a:lnTo>
                  <a:lnTo>
                    <a:pt x="34" y="0"/>
                  </a:lnTo>
                  <a:lnTo>
                    <a:pt x="0" y="18"/>
                  </a:lnTo>
                  <a:lnTo>
                    <a:pt x="161" y="542"/>
                  </a:lnTo>
                  <a:lnTo>
                    <a:pt x="317" y="996"/>
                  </a:lnTo>
                  <a:lnTo>
                    <a:pt x="480" y="140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67" name="Freeform 1282">
              <a:extLst>
                <a:ext uri="{FF2B5EF4-FFF2-40B4-BE49-F238E27FC236}">
                  <a16:creationId xmlns:a16="http://schemas.microsoft.com/office/drawing/2014/main" id="{3F2D23D8-167C-E5AC-0D81-2E5FEC3A912F}"/>
                </a:ext>
              </a:extLst>
            </p:cNvPr>
            <p:cNvSpPr>
              <a:spLocks/>
            </p:cNvSpPr>
            <p:nvPr/>
          </p:nvSpPr>
          <p:spPr bwMode="auto">
            <a:xfrm flipH="1">
              <a:off x="2088" y="3773"/>
              <a:ext cx="155" cy="205"/>
            </a:xfrm>
            <a:custGeom>
              <a:avLst/>
              <a:gdLst>
                <a:gd name="T0" fmla="*/ 0 w 466"/>
                <a:gd name="T1" fmla="*/ 1 h 410"/>
                <a:gd name="T2" fmla="*/ 0 w 466"/>
                <a:gd name="T3" fmla="*/ 1 h 410"/>
                <a:gd name="T4" fmla="*/ 0 w 466"/>
                <a:gd name="T5" fmla="*/ 0 h 410"/>
                <a:gd name="T6" fmla="*/ 0 w 466"/>
                <a:gd name="T7" fmla="*/ 1 h 410"/>
                <a:gd name="T8" fmla="*/ 0 w 466"/>
                <a:gd name="T9" fmla="*/ 1 h 410"/>
                <a:gd name="T10" fmla="*/ 0 60000 65536"/>
                <a:gd name="T11" fmla="*/ 0 60000 65536"/>
                <a:gd name="T12" fmla="*/ 0 60000 65536"/>
                <a:gd name="T13" fmla="*/ 0 60000 65536"/>
                <a:gd name="T14" fmla="*/ 0 60000 65536"/>
                <a:gd name="T15" fmla="*/ 0 w 466"/>
                <a:gd name="T16" fmla="*/ 0 h 410"/>
                <a:gd name="T17" fmla="*/ 466 w 466"/>
                <a:gd name="T18" fmla="*/ 410 h 410"/>
              </a:gdLst>
              <a:ahLst/>
              <a:cxnLst>
                <a:cxn ang="T10">
                  <a:pos x="T0" y="T1"/>
                </a:cxn>
                <a:cxn ang="T11">
                  <a:pos x="T2" y="T3"/>
                </a:cxn>
                <a:cxn ang="T12">
                  <a:pos x="T4" y="T5"/>
                </a:cxn>
                <a:cxn ang="T13">
                  <a:pos x="T6" y="T7"/>
                </a:cxn>
                <a:cxn ang="T14">
                  <a:pos x="T8" y="T9"/>
                </a:cxn>
              </a:cxnLst>
              <a:rect l="T15" t="T16" r="T17" b="T18"/>
              <a:pathLst>
                <a:path w="466" h="410">
                  <a:moveTo>
                    <a:pt x="466" y="410"/>
                  </a:moveTo>
                  <a:lnTo>
                    <a:pt x="426" y="402"/>
                  </a:lnTo>
                  <a:lnTo>
                    <a:pt x="0" y="0"/>
                  </a:lnTo>
                  <a:lnTo>
                    <a:pt x="416" y="140"/>
                  </a:lnTo>
                  <a:lnTo>
                    <a:pt x="466" y="410"/>
                  </a:lnTo>
                  <a:close/>
                </a:path>
              </a:pathLst>
            </a:custGeom>
            <a:solidFill>
              <a:srgbClr val="FFFFFF"/>
            </a:solidFill>
            <a:ln w="9525">
              <a:solidFill>
                <a:srgbClr val="000000"/>
              </a:solidFill>
              <a:round/>
              <a:headEnd/>
              <a:tailEnd/>
            </a:ln>
          </p:spPr>
          <p:txBody>
            <a:bodyPr/>
            <a:lstStyle/>
            <a:p>
              <a:endParaRPr lang="zh-TW" altLang="en-US"/>
            </a:p>
          </p:txBody>
        </p:sp>
        <p:sp>
          <p:nvSpPr>
            <p:cNvPr id="42168" name="Freeform 1283">
              <a:extLst>
                <a:ext uri="{FF2B5EF4-FFF2-40B4-BE49-F238E27FC236}">
                  <a16:creationId xmlns:a16="http://schemas.microsoft.com/office/drawing/2014/main" id="{4110E080-DDD3-DBD6-0A96-BCA7B1509435}"/>
                </a:ext>
              </a:extLst>
            </p:cNvPr>
            <p:cNvSpPr>
              <a:spLocks/>
            </p:cNvSpPr>
            <p:nvPr/>
          </p:nvSpPr>
          <p:spPr bwMode="auto">
            <a:xfrm flipH="1">
              <a:off x="239" y="3825"/>
              <a:ext cx="1908" cy="256"/>
            </a:xfrm>
            <a:custGeom>
              <a:avLst/>
              <a:gdLst>
                <a:gd name="T0" fmla="*/ 0 w 5725"/>
                <a:gd name="T1" fmla="*/ 1 h 512"/>
                <a:gd name="T2" fmla="*/ 0 w 5725"/>
                <a:gd name="T3" fmla="*/ 1 h 512"/>
                <a:gd name="T4" fmla="*/ 0 w 5725"/>
                <a:gd name="T5" fmla="*/ 1 h 512"/>
                <a:gd name="T6" fmla="*/ 0 w 5725"/>
                <a:gd name="T7" fmla="*/ 1 h 512"/>
                <a:gd name="T8" fmla="*/ 0 w 5725"/>
                <a:gd name="T9" fmla="*/ 1 h 512"/>
                <a:gd name="T10" fmla="*/ 0 w 5725"/>
                <a:gd name="T11" fmla="*/ 1 h 512"/>
                <a:gd name="T12" fmla="*/ 0 w 5725"/>
                <a:gd name="T13" fmla="*/ 1 h 512"/>
                <a:gd name="T14" fmla="*/ 0 w 5725"/>
                <a:gd name="T15" fmla="*/ 1 h 512"/>
                <a:gd name="T16" fmla="*/ 0 w 5725"/>
                <a:gd name="T17" fmla="*/ 1 h 512"/>
                <a:gd name="T18" fmla="*/ 0 w 5725"/>
                <a:gd name="T19" fmla="*/ 1 h 512"/>
                <a:gd name="T20" fmla="*/ 0 w 5725"/>
                <a:gd name="T21" fmla="*/ 1 h 512"/>
                <a:gd name="T22" fmla="*/ 0 w 5725"/>
                <a:gd name="T23" fmla="*/ 1 h 512"/>
                <a:gd name="T24" fmla="*/ 0 w 5725"/>
                <a:gd name="T25" fmla="*/ 1 h 512"/>
                <a:gd name="T26" fmla="*/ 0 w 5725"/>
                <a:gd name="T27" fmla="*/ 1 h 512"/>
                <a:gd name="T28" fmla="*/ 0 w 5725"/>
                <a:gd name="T29" fmla="*/ 1 h 512"/>
                <a:gd name="T30" fmla="*/ 0 w 5725"/>
                <a:gd name="T31" fmla="*/ 1 h 512"/>
                <a:gd name="T32" fmla="*/ 0 w 5725"/>
                <a:gd name="T33" fmla="*/ 1 h 512"/>
                <a:gd name="T34" fmla="*/ 0 w 5725"/>
                <a:gd name="T35" fmla="*/ 1 h 512"/>
                <a:gd name="T36" fmla="*/ 0 w 5725"/>
                <a:gd name="T37" fmla="*/ 0 h 512"/>
                <a:gd name="T38" fmla="*/ 0 w 5725"/>
                <a:gd name="T39" fmla="*/ 1 h 512"/>
                <a:gd name="T40" fmla="*/ 0 w 5725"/>
                <a:gd name="T41" fmla="*/ 1 h 512"/>
                <a:gd name="T42" fmla="*/ 0 w 5725"/>
                <a:gd name="T43" fmla="*/ 1 h 512"/>
                <a:gd name="T44" fmla="*/ 0 w 5725"/>
                <a:gd name="T45" fmla="*/ 1 h 512"/>
                <a:gd name="T46" fmla="*/ 0 w 5725"/>
                <a:gd name="T47" fmla="*/ 1 h 512"/>
                <a:gd name="T48" fmla="*/ 0 w 5725"/>
                <a:gd name="T49" fmla="*/ 1 h 51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725"/>
                <a:gd name="T76" fmla="*/ 0 h 512"/>
                <a:gd name="T77" fmla="*/ 5725 w 5725"/>
                <a:gd name="T78" fmla="*/ 512 h 51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725" h="512">
                  <a:moveTo>
                    <a:pt x="5656" y="14"/>
                  </a:moveTo>
                  <a:lnTo>
                    <a:pt x="5725" y="123"/>
                  </a:lnTo>
                  <a:lnTo>
                    <a:pt x="5693" y="251"/>
                  </a:lnTo>
                  <a:lnTo>
                    <a:pt x="5633" y="302"/>
                  </a:lnTo>
                  <a:lnTo>
                    <a:pt x="5552" y="347"/>
                  </a:lnTo>
                  <a:lnTo>
                    <a:pt x="5434" y="387"/>
                  </a:lnTo>
                  <a:lnTo>
                    <a:pt x="5316" y="436"/>
                  </a:lnTo>
                  <a:lnTo>
                    <a:pt x="5235" y="477"/>
                  </a:lnTo>
                  <a:lnTo>
                    <a:pt x="5186" y="512"/>
                  </a:lnTo>
                  <a:lnTo>
                    <a:pt x="473" y="512"/>
                  </a:lnTo>
                  <a:lnTo>
                    <a:pt x="466" y="498"/>
                  </a:lnTo>
                  <a:lnTo>
                    <a:pt x="433" y="462"/>
                  </a:lnTo>
                  <a:lnTo>
                    <a:pt x="356" y="414"/>
                  </a:lnTo>
                  <a:lnTo>
                    <a:pt x="218" y="359"/>
                  </a:lnTo>
                  <a:lnTo>
                    <a:pt x="186" y="339"/>
                  </a:lnTo>
                  <a:lnTo>
                    <a:pt x="152" y="302"/>
                  </a:lnTo>
                  <a:lnTo>
                    <a:pt x="85" y="198"/>
                  </a:lnTo>
                  <a:lnTo>
                    <a:pt x="28" y="84"/>
                  </a:lnTo>
                  <a:lnTo>
                    <a:pt x="0" y="0"/>
                  </a:lnTo>
                  <a:lnTo>
                    <a:pt x="649" y="121"/>
                  </a:lnTo>
                  <a:lnTo>
                    <a:pt x="1784" y="142"/>
                  </a:lnTo>
                  <a:lnTo>
                    <a:pt x="1847" y="183"/>
                  </a:lnTo>
                  <a:lnTo>
                    <a:pt x="3978" y="183"/>
                  </a:lnTo>
                  <a:lnTo>
                    <a:pt x="4055" y="97"/>
                  </a:lnTo>
                  <a:lnTo>
                    <a:pt x="5656" y="14"/>
                  </a:lnTo>
                  <a:close/>
                </a:path>
              </a:pathLst>
            </a:custGeom>
            <a:solidFill>
              <a:srgbClr val="1A0D00"/>
            </a:solidFill>
            <a:ln w="9525">
              <a:solidFill>
                <a:srgbClr val="000000"/>
              </a:solidFill>
              <a:round/>
              <a:headEnd/>
              <a:tailEnd/>
            </a:ln>
          </p:spPr>
          <p:txBody>
            <a:bodyPr/>
            <a:lstStyle/>
            <a:p>
              <a:endParaRPr lang="zh-TW" altLang="en-US"/>
            </a:p>
          </p:txBody>
        </p:sp>
        <p:sp>
          <p:nvSpPr>
            <p:cNvPr id="42169" name="Freeform 1284">
              <a:extLst>
                <a:ext uri="{FF2B5EF4-FFF2-40B4-BE49-F238E27FC236}">
                  <a16:creationId xmlns:a16="http://schemas.microsoft.com/office/drawing/2014/main" id="{F9ACDAF3-7A4F-C5C4-363B-B9F0B98D0031}"/>
                </a:ext>
              </a:extLst>
            </p:cNvPr>
            <p:cNvSpPr>
              <a:spLocks/>
            </p:cNvSpPr>
            <p:nvPr/>
          </p:nvSpPr>
          <p:spPr bwMode="auto">
            <a:xfrm flipH="1">
              <a:off x="256" y="3951"/>
              <a:ext cx="1844" cy="91"/>
            </a:xfrm>
            <a:custGeom>
              <a:avLst/>
              <a:gdLst>
                <a:gd name="T0" fmla="*/ 0 w 5530"/>
                <a:gd name="T1" fmla="*/ 0 h 183"/>
                <a:gd name="T2" fmla="*/ 0 w 5530"/>
                <a:gd name="T3" fmla="*/ 0 h 183"/>
                <a:gd name="T4" fmla="*/ 0 w 5530"/>
                <a:gd name="T5" fmla="*/ 0 h 183"/>
                <a:gd name="T6" fmla="*/ 0 w 5530"/>
                <a:gd name="T7" fmla="*/ 0 h 183"/>
                <a:gd name="T8" fmla="*/ 0 w 5530"/>
                <a:gd name="T9" fmla="*/ 0 h 183"/>
                <a:gd name="T10" fmla="*/ 0 w 5530"/>
                <a:gd name="T11" fmla="*/ 0 h 183"/>
                <a:gd name="T12" fmla="*/ 0 w 5530"/>
                <a:gd name="T13" fmla="*/ 0 h 183"/>
                <a:gd name="T14" fmla="*/ 0 w 5530"/>
                <a:gd name="T15" fmla="*/ 0 h 183"/>
                <a:gd name="T16" fmla="*/ 0 w 5530"/>
                <a:gd name="T17" fmla="*/ 0 h 183"/>
                <a:gd name="T18" fmla="*/ 0 w 5530"/>
                <a:gd name="T19" fmla="*/ 0 h 183"/>
                <a:gd name="T20" fmla="*/ 0 w 5530"/>
                <a:gd name="T21" fmla="*/ 0 h 183"/>
                <a:gd name="T22" fmla="*/ 0 w 5530"/>
                <a:gd name="T23" fmla="*/ 0 h 183"/>
                <a:gd name="T24" fmla="*/ 0 w 5530"/>
                <a:gd name="T25" fmla="*/ 0 h 183"/>
                <a:gd name="T26" fmla="*/ 0 w 5530"/>
                <a:gd name="T27" fmla="*/ 0 h 183"/>
                <a:gd name="T28" fmla="*/ 0 w 5530"/>
                <a:gd name="T29" fmla="*/ 0 h 183"/>
                <a:gd name="T30" fmla="*/ 0 w 5530"/>
                <a:gd name="T31" fmla="*/ 0 h 183"/>
                <a:gd name="T32" fmla="*/ 0 w 5530"/>
                <a:gd name="T33" fmla="*/ 0 h 183"/>
                <a:gd name="T34" fmla="*/ 0 w 5530"/>
                <a:gd name="T35" fmla="*/ 0 h 183"/>
                <a:gd name="T36" fmla="*/ 0 w 5530"/>
                <a:gd name="T37" fmla="*/ 0 h 183"/>
                <a:gd name="T38" fmla="*/ 0 w 5530"/>
                <a:gd name="T39" fmla="*/ 0 h 183"/>
                <a:gd name="T40" fmla="*/ 0 w 5530"/>
                <a:gd name="T41" fmla="*/ 0 h 183"/>
                <a:gd name="T42" fmla="*/ 0 w 5530"/>
                <a:gd name="T43" fmla="*/ 0 h 183"/>
                <a:gd name="T44" fmla="*/ 0 w 5530"/>
                <a:gd name="T45" fmla="*/ 0 h 183"/>
                <a:gd name="T46" fmla="*/ 0 w 5530"/>
                <a:gd name="T47" fmla="*/ 0 h 183"/>
                <a:gd name="T48" fmla="*/ 0 w 5530"/>
                <a:gd name="T49" fmla="*/ 0 h 183"/>
                <a:gd name="T50" fmla="*/ 0 w 5530"/>
                <a:gd name="T51" fmla="*/ 0 h 183"/>
                <a:gd name="T52" fmla="*/ 0 w 5530"/>
                <a:gd name="T53" fmla="*/ 0 h 183"/>
                <a:gd name="T54" fmla="*/ 0 w 5530"/>
                <a:gd name="T55" fmla="*/ 0 h 18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530"/>
                <a:gd name="T85" fmla="*/ 0 h 183"/>
                <a:gd name="T86" fmla="*/ 5530 w 5530"/>
                <a:gd name="T87" fmla="*/ 183 h 18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530" h="183">
                  <a:moveTo>
                    <a:pt x="206" y="130"/>
                  </a:moveTo>
                  <a:lnTo>
                    <a:pt x="185" y="130"/>
                  </a:lnTo>
                  <a:lnTo>
                    <a:pt x="129" y="124"/>
                  </a:lnTo>
                  <a:lnTo>
                    <a:pt x="63" y="94"/>
                  </a:lnTo>
                  <a:lnTo>
                    <a:pt x="0" y="29"/>
                  </a:lnTo>
                  <a:lnTo>
                    <a:pt x="317" y="37"/>
                  </a:lnTo>
                  <a:lnTo>
                    <a:pt x="902" y="57"/>
                  </a:lnTo>
                  <a:lnTo>
                    <a:pt x="1684" y="80"/>
                  </a:lnTo>
                  <a:lnTo>
                    <a:pt x="2303" y="86"/>
                  </a:lnTo>
                  <a:lnTo>
                    <a:pt x="2994" y="85"/>
                  </a:lnTo>
                  <a:lnTo>
                    <a:pt x="3477" y="82"/>
                  </a:lnTo>
                  <a:lnTo>
                    <a:pt x="3855" y="76"/>
                  </a:lnTo>
                  <a:lnTo>
                    <a:pt x="4795" y="41"/>
                  </a:lnTo>
                  <a:lnTo>
                    <a:pt x="5283" y="18"/>
                  </a:lnTo>
                  <a:lnTo>
                    <a:pt x="5530" y="0"/>
                  </a:lnTo>
                  <a:lnTo>
                    <a:pt x="5528" y="9"/>
                  </a:lnTo>
                  <a:lnTo>
                    <a:pt x="5500" y="35"/>
                  </a:lnTo>
                  <a:lnTo>
                    <a:pt x="5436" y="74"/>
                  </a:lnTo>
                  <a:lnTo>
                    <a:pt x="5308" y="125"/>
                  </a:lnTo>
                  <a:lnTo>
                    <a:pt x="4726" y="150"/>
                  </a:lnTo>
                  <a:lnTo>
                    <a:pt x="4244" y="164"/>
                  </a:lnTo>
                  <a:lnTo>
                    <a:pt x="3849" y="169"/>
                  </a:lnTo>
                  <a:lnTo>
                    <a:pt x="3038" y="177"/>
                  </a:lnTo>
                  <a:lnTo>
                    <a:pt x="2543" y="183"/>
                  </a:lnTo>
                  <a:lnTo>
                    <a:pt x="2053" y="178"/>
                  </a:lnTo>
                  <a:lnTo>
                    <a:pt x="954" y="160"/>
                  </a:lnTo>
                  <a:lnTo>
                    <a:pt x="473" y="147"/>
                  </a:lnTo>
                  <a:lnTo>
                    <a:pt x="206" y="130"/>
                  </a:lnTo>
                  <a:close/>
                </a:path>
              </a:pathLst>
            </a:custGeom>
            <a:solidFill>
              <a:srgbClr val="FFD9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70" name="Line 1285">
              <a:extLst>
                <a:ext uri="{FF2B5EF4-FFF2-40B4-BE49-F238E27FC236}">
                  <a16:creationId xmlns:a16="http://schemas.microsoft.com/office/drawing/2014/main" id="{FF5C4A7B-F812-2600-FAA8-D843755ED93F}"/>
                </a:ext>
              </a:extLst>
            </p:cNvPr>
            <p:cNvSpPr>
              <a:spLocks noChangeShapeType="1"/>
            </p:cNvSpPr>
            <p:nvPr/>
          </p:nvSpPr>
          <p:spPr bwMode="auto">
            <a:xfrm flipH="1">
              <a:off x="150" y="4081"/>
              <a:ext cx="1840" cy="1"/>
            </a:xfrm>
            <a:prstGeom prst="line">
              <a:avLst/>
            </a:prstGeom>
            <a:noFill/>
            <a:ln w="9525">
              <a:solidFill>
                <a:srgbClr val="E6FFCC"/>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171" name="Freeform 1286">
              <a:extLst>
                <a:ext uri="{FF2B5EF4-FFF2-40B4-BE49-F238E27FC236}">
                  <a16:creationId xmlns:a16="http://schemas.microsoft.com/office/drawing/2014/main" id="{0AB267B6-9CE9-75F5-98E2-FA70F5FC5FEC}"/>
                </a:ext>
              </a:extLst>
            </p:cNvPr>
            <p:cNvSpPr>
              <a:spLocks/>
            </p:cNvSpPr>
            <p:nvPr/>
          </p:nvSpPr>
          <p:spPr bwMode="auto">
            <a:xfrm flipH="1">
              <a:off x="1964" y="3849"/>
              <a:ext cx="147" cy="232"/>
            </a:xfrm>
            <a:custGeom>
              <a:avLst/>
              <a:gdLst>
                <a:gd name="T0" fmla="*/ 0 w 441"/>
                <a:gd name="T1" fmla="*/ 0 h 464"/>
                <a:gd name="T2" fmla="*/ 0 w 441"/>
                <a:gd name="T3" fmla="*/ 1 h 464"/>
                <a:gd name="T4" fmla="*/ 0 w 441"/>
                <a:gd name="T5" fmla="*/ 1 h 464"/>
                <a:gd name="T6" fmla="*/ 0 w 441"/>
                <a:gd name="T7" fmla="*/ 1 h 464"/>
                <a:gd name="T8" fmla="*/ 0 w 441"/>
                <a:gd name="T9" fmla="*/ 1 h 464"/>
                <a:gd name="T10" fmla="*/ 0 w 441"/>
                <a:gd name="T11" fmla="*/ 1 h 464"/>
                <a:gd name="T12" fmla="*/ 0 w 441"/>
                <a:gd name="T13" fmla="*/ 1 h 464"/>
                <a:gd name="T14" fmla="*/ 0 w 441"/>
                <a:gd name="T15" fmla="*/ 1 h 464"/>
                <a:gd name="T16" fmla="*/ 0 w 441"/>
                <a:gd name="T17" fmla="*/ 1 h 464"/>
                <a:gd name="T18" fmla="*/ 0 w 441"/>
                <a:gd name="T19" fmla="*/ 1 h 464"/>
                <a:gd name="T20" fmla="*/ 0 w 441"/>
                <a:gd name="T21" fmla="*/ 1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1"/>
                <a:gd name="T34" fmla="*/ 0 h 464"/>
                <a:gd name="T35" fmla="*/ 441 w 441"/>
                <a:gd name="T36" fmla="*/ 464 h 46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1" h="464">
                  <a:moveTo>
                    <a:pt x="0" y="0"/>
                  </a:moveTo>
                  <a:lnTo>
                    <a:pt x="27" y="90"/>
                  </a:lnTo>
                  <a:lnTo>
                    <a:pt x="64" y="168"/>
                  </a:lnTo>
                  <a:lnTo>
                    <a:pt x="119" y="243"/>
                  </a:lnTo>
                  <a:lnTo>
                    <a:pt x="166" y="275"/>
                  </a:lnTo>
                  <a:lnTo>
                    <a:pt x="226" y="304"/>
                  </a:lnTo>
                  <a:lnTo>
                    <a:pt x="297" y="335"/>
                  </a:lnTo>
                  <a:lnTo>
                    <a:pt x="377" y="381"/>
                  </a:lnTo>
                  <a:lnTo>
                    <a:pt x="406" y="409"/>
                  </a:lnTo>
                  <a:lnTo>
                    <a:pt x="426" y="435"/>
                  </a:lnTo>
                  <a:lnTo>
                    <a:pt x="441" y="46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72" name="Freeform 1287">
              <a:extLst>
                <a:ext uri="{FF2B5EF4-FFF2-40B4-BE49-F238E27FC236}">
                  <a16:creationId xmlns:a16="http://schemas.microsoft.com/office/drawing/2014/main" id="{B76A98AD-DFA6-0C05-8662-9EA8329A2D41}"/>
                </a:ext>
              </a:extLst>
            </p:cNvPr>
            <p:cNvSpPr>
              <a:spLocks/>
            </p:cNvSpPr>
            <p:nvPr/>
          </p:nvSpPr>
          <p:spPr bwMode="auto">
            <a:xfrm flipH="1">
              <a:off x="2174" y="3174"/>
              <a:ext cx="504" cy="468"/>
            </a:xfrm>
            <a:custGeom>
              <a:avLst/>
              <a:gdLst>
                <a:gd name="T0" fmla="*/ 0 w 1513"/>
                <a:gd name="T1" fmla="*/ 0 h 938"/>
                <a:gd name="T2" fmla="*/ 0 w 1513"/>
                <a:gd name="T3" fmla="*/ 0 h 938"/>
                <a:gd name="T4" fmla="*/ 0 w 1513"/>
                <a:gd name="T5" fmla="*/ 0 h 938"/>
                <a:gd name="T6" fmla="*/ 0 w 1513"/>
                <a:gd name="T7" fmla="*/ 0 h 938"/>
                <a:gd name="T8" fmla="*/ 0 w 1513"/>
                <a:gd name="T9" fmla="*/ 0 h 938"/>
                <a:gd name="T10" fmla="*/ 0 w 1513"/>
                <a:gd name="T11" fmla="*/ 0 h 938"/>
                <a:gd name="T12" fmla="*/ 0 w 1513"/>
                <a:gd name="T13" fmla="*/ 0 h 938"/>
                <a:gd name="T14" fmla="*/ 0 w 1513"/>
                <a:gd name="T15" fmla="*/ 0 h 938"/>
                <a:gd name="T16" fmla="*/ 0 w 1513"/>
                <a:gd name="T17" fmla="*/ 0 h 938"/>
                <a:gd name="T18" fmla="*/ 0 w 1513"/>
                <a:gd name="T19" fmla="*/ 0 h 938"/>
                <a:gd name="T20" fmla="*/ 0 w 1513"/>
                <a:gd name="T21" fmla="*/ 0 h 938"/>
                <a:gd name="T22" fmla="*/ 0 w 1513"/>
                <a:gd name="T23" fmla="*/ 0 h 938"/>
                <a:gd name="T24" fmla="*/ 0 w 1513"/>
                <a:gd name="T25" fmla="*/ 0 h 938"/>
                <a:gd name="T26" fmla="*/ 0 w 1513"/>
                <a:gd name="T27" fmla="*/ 0 h 938"/>
                <a:gd name="T28" fmla="*/ 0 w 1513"/>
                <a:gd name="T29" fmla="*/ 0 h 938"/>
                <a:gd name="T30" fmla="*/ 0 w 1513"/>
                <a:gd name="T31" fmla="*/ 0 h 938"/>
                <a:gd name="T32" fmla="*/ 0 w 1513"/>
                <a:gd name="T33" fmla="*/ 0 h 938"/>
                <a:gd name="T34" fmla="*/ 0 w 1513"/>
                <a:gd name="T35" fmla="*/ 0 h 938"/>
                <a:gd name="T36" fmla="*/ 0 w 1513"/>
                <a:gd name="T37" fmla="*/ 0 h 938"/>
                <a:gd name="T38" fmla="*/ 0 w 1513"/>
                <a:gd name="T39" fmla="*/ 0 h 938"/>
                <a:gd name="T40" fmla="*/ 0 w 1513"/>
                <a:gd name="T41" fmla="*/ 0 h 938"/>
                <a:gd name="T42" fmla="*/ 0 w 1513"/>
                <a:gd name="T43" fmla="*/ 0 h 938"/>
                <a:gd name="T44" fmla="*/ 0 w 1513"/>
                <a:gd name="T45" fmla="*/ 0 h 938"/>
                <a:gd name="T46" fmla="*/ 0 w 1513"/>
                <a:gd name="T47" fmla="*/ 0 h 938"/>
                <a:gd name="T48" fmla="*/ 0 w 1513"/>
                <a:gd name="T49" fmla="*/ 0 h 938"/>
                <a:gd name="T50" fmla="*/ 0 w 1513"/>
                <a:gd name="T51" fmla="*/ 0 h 938"/>
                <a:gd name="T52" fmla="*/ 0 w 1513"/>
                <a:gd name="T53" fmla="*/ 0 h 938"/>
                <a:gd name="T54" fmla="*/ 0 w 1513"/>
                <a:gd name="T55" fmla="*/ 0 h 938"/>
                <a:gd name="T56" fmla="*/ 0 w 1513"/>
                <a:gd name="T57" fmla="*/ 0 h 938"/>
                <a:gd name="T58" fmla="*/ 0 w 1513"/>
                <a:gd name="T59" fmla="*/ 0 h 938"/>
                <a:gd name="T60" fmla="*/ 0 w 1513"/>
                <a:gd name="T61" fmla="*/ 0 h 938"/>
                <a:gd name="T62" fmla="*/ 0 w 1513"/>
                <a:gd name="T63" fmla="*/ 0 h 938"/>
                <a:gd name="T64" fmla="*/ 0 w 1513"/>
                <a:gd name="T65" fmla="*/ 0 h 938"/>
                <a:gd name="T66" fmla="*/ 0 w 1513"/>
                <a:gd name="T67" fmla="*/ 0 h 938"/>
                <a:gd name="T68" fmla="*/ 0 w 1513"/>
                <a:gd name="T69" fmla="*/ 0 h 938"/>
                <a:gd name="T70" fmla="*/ 0 w 1513"/>
                <a:gd name="T71" fmla="*/ 0 h 938"/>
                <a:gd name="T72" fmla="*/ 0 w 1513"/>
                <a:gd name="T73" fmla="*/ 0 h 938"/>
                <a:gd name="T74" fmla="*/ 0 w 1513"/>
                <a:gd name="T75" fmla="*/ 0 h 9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13"/>
                <a:gd name="T115" fmla="*/ 0 h 938"/>
                <a:gd name="T116" fmla="*/ 1513 w 1513"/>
                <a:gd name="T117" fmla="*/ 938 h 9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13" h="938">
                  <a:moveTo>
                    <a:pt x="1513" y="0"/>
                  </a:moveTo>
                  <a:lnTo>
                    <a:pt x="1199" y="194"/>
                  </a:lnTo>
                  <a:lnTo>
                    <a:pt x="722" y="502"/>
                  </a:lnTo>
                  <a:lnTo>
                    <a:pt x="591" y="613"/>
                  </a:lnTo>
                  <a:lnTo>
                    <a:pt x="551" y="670"/>
                  </a:lnTo>
                  <a:lnTo>
                    <a:pt x="529" y="726"/>
                  </a:lnTo>
                  <a:lnTo>
                    <a:pt x="527" y="779"/>
                  </a:lnTo>
                  <a:lnTo>
                    <a:pt x="547" y="832"/>
                  </a:lnTo>
                  <a:lnTo>
                    <a:pt x="591" y="885"/>
                  </a:lnTo>
                  <a:lnTo>
                    <a:pt x="659" y="938"/>
                  </a:lnTo>
                  <a:lnTo>
                    <a:pt x="544" y="902"/>
                  </a:lnTo>
                  <a:lnTo>
                    <a:pt x="435" y="880"/>
                  </a:lnTo>
                  <a:lnTo>
                    <a:pt x="317" y="870"/>
                  </a:lnTo>
                  <a:lnTo>
                    <a:pt x="205" y="866"/>
                  </a:lnTo>
                  <a:lnTo>
                    <a:pt x="101" y="849"/>
                  </a:lnTo>
                  <a:lnTo>
                    <a:pt x="61" y="831"/>
                  </a:lnTo>
                  <a:lnTo>
                    <a:pt x="30" y="804"/>
                  </a:lnTo>
                  <a:lnTo>
                    <a:pt x="7" y="770"/>
                  </a:lnTo>
                  <a:lnTo>
                    <a:pt x="0" y="722"/>
                  </a:lnTo>
                  <a:lnTo>
                    <a:pt x="0" y="706"/>
                  </a:lnTo>
                  <a:lnTo>
                    <a:pt x="11" y="664"/>
                  </a:lnTo>
                  <a:lnTo>
                    <a:pt x="64" y="613"/>
                  </a:lnTo>
                  <a:lnTo>
                    <a:pt x="112" y="586"/>
                  </a:lnTo>
                  <a:lnTo>
                    <a:pt x="185" y="562"/>
                  </a:lnTo>
                  <a:lnTo>
                    <a:pt x="274" y="549"/>
                  </a:lnTo>
                  <a:lnTo>
                    <a:pt x="365" y="523"/>
                  </a:lnTo>
                  <a:lnTo>
                    <a:pt x="467" y="476"/>
                  </a:lnTo>
                  <a:lnTo>
                    <a:pt x="587" y="408"/>
                  </a:lnTo>
                  <a:lnTo>
                    <a:pt x="689" y="367"/>
                  </a:lnTo>
                  <a:lnTo>
                    <a:pt x="769" y="327"/>
                  </a:lnTo>
                  <a:lnTo>
                    <a:pt x="834" y="282"/>
                  </a:lnTo>
                  <a:lnTo>
                    <a:pt x="905" y="239"/>
                  </a:lnTo>
                  <a:lnTo>
                    <a:pt x="994" y="202"/>
                  </a:lnTo>
                  <a:lnTo>
                    <a:pt x="1094" y="170"/>
                  </a:lnTo>
                  <a:lnTo>
                    <a:pt x="1178" y="134"/>
                  </a:lnTo>
                  <a:lnTo>
                    <a:pt x="1276" y="79"/>
                  </a:lnTo>
                  <a:lnTo>
                    <a:pt x="1408" y="30"/>
                  </a:lnTo>
                  <a:lnTo>
                    <a:pt x="1513" y="0"/>
                  </a:lnTo>
                  <a:close/>
                </a:path>
              </a:pathLst>
            </a:custGeom>
            <a:solidFill>
              <a:srgbClr val="FFD9B3"/>
            </a:solidFill>
            <a:ln w="9525">
              <a:solidFill>
                <a:srgbClr val="000000"/>
              </a:solidFill>
              <a:round/>
              <a:headEnd/>
              <a:tailEnd/>
            </a:ln>
          </p:spPr>
          <p:txBody>
            <a:bodyPr/>
            <a:lstStyle/>
            <a:p>
              <a:endParaRPr lang="zh-TW" altLang="en-US"/>
            </a:p>
          </p:txBody>
        </p:sp>
        <p:sp>
          <p:nvSpPr>
            <p:cNvPr id="42173" name="Freeform 1288">
              <a:extLst>
                <a:ext uri="{FF2B5EF4-FFF2-40B4-BE49-F238E27FC236}">
                  <a16:creationId xmlns:a16="http://schemas.microsoft.com/office/drawing/2014/main" id="{45366C17-0481-2372-7C61-CC5015756984}"/>
                </a:ext>
              </a:extLst>
            </p:cNvPr>
            <p:cNvSpPr>
              <a:spLocks/>
            </p:cNvSpPr>
            <p:nvPr/>
          </p:nvSpPr>
          <p:spPr bwMode="auto">
            <a:xfrm flipH="1">
              <a:off x="2360" y="3705"/>
              <a:ext cx="27" cy="250"/>
            </a:xfrm>
            <a:custGeom>
              <a:avLst/>
              <a:gdLst>
                <a:gd name="T0" fmla="*/ 0 w 80"/>
                <a:gd name="T1" fmla="*/ 0 h 501"/>
                <a:gd name="T2" fmla="*/ 0 w 80"/>
                <a:gd name="T3" fmla="*/ 0 h 501"/>
                <a:gd name="T4" fmla="*/ 0 w 80"/>
                <a:gd name="T5" fmla="*/ 0 h 501"/>
                <a:gd name="T6" fmla="*/ 0 w 80"/>
                <a:gd name="T7" fmla="*/ 0 h 501"/>
                <a:gd name="T8" fmla="*/ 0 w 80"/>
                <a:gd name="T9" fmla="*/ 0 h 501"/>
                <a:gd name="T10" fmla="*/ 0 60000 65536"/>
                <a:gd name="T11" fmla="*/ 0 60000 65536"/>
                <a:gd name="T12" fmla="*/ 0 60000 65536"/>
                <a:gd name="T13" fmla="*/ 0 60000 65536"/>
                <a:gd name="T14" fmla="*/ 0 60000 65536"/>
                <a:gd name="T15" fmla="*/ 0 w 80"/>
                <a:gd name="T16" fmla="*/ 0 h 501"/>
                <a:gd name="T17" fmla="*/ 80 w 80"/>
                <a:gd name="T18" fmla="*/ 501 h 501"/>
              </a:gdLst>
              <a:ahLst/>
              <a:cxnLst>
                <a:cxn ang="T10">
                  <a:pos x="T0" y="T1"/>
                </a:cxn>
                <a:cxn ang="T11">
                  <a:pos x="T2" y="T3"/>
                </a:cxn>
                <a:cxn ang="T12">
                  <a:pos x="T4" y="T5"/>
                </a:cxn>
                <a:cxn ang="T13">
                  <a:pos x="T6" y="T7"/>
                </a:cxn>
                <a:cxn ang="T14">
                  <a:pos x="T8" y="T9"/>
                </a:cxn>
              </a:cxnLst>
              <a:rect l="T15" t="T16" r="T17" b="T18"/>
              <a:pathLst>
                <a:path w="80" h="501">
                  <a:moveTo>
                    <a:pt x="80" y="11"/>
                  </a:moveTo>
                  <a:lnTo>
                    <a:pt x="20" y="501"/>
                  </a:lnTo>
                  <a:lnTo>
                    <a:pt x="0" y="492"/>
                  </a:lnTo>
                  <a:lnTo>
                    <a:pt x="43" y="0"/>
                  </a:lnTo>
                  <a:lnTo>
                    <a:pt x="80" y="11"/>
                  </a:lnTo>
                  <a:close/>
                </a:path>
              </a:pathLst>
            </a:custGeom>
            <a:solidFill>
              <a:srgbClr val="331A00"/>
            </a:solidFill>
            <a:ln w="9525">
              <a:solidFill>
                <a:srgbClr val="000000"/>
              </a:solidFill>
              <a:round/>
              <a:headEnd/>
              <a:tailEnd/>
            </a:ln>
          </p:spPr>
          <p:txBody>
            <a:bodyPr/>
            <a:lstStyle/>
            <a:p>
              <a:endParaRPr lang="zh-TW" altLang="en-US"/>
            </a:p>
          </p:txBody>
        </p:sp>
        <p:sp>
          <p:nvSpPr>
            <p:cNvPr id="42174" name="Freeform 1289">
              <a:extLst>
                <a:ext uri="{FF2B5EF4-FFF2-40B4-BE49-F238E27FC236}">
                  <a16:creationId xmlns:a16="http://schemas.microsoft.com/office/drawing/2014/main" id="{AFE0C009-42CC-A375-D44C-A6154E5E0E0B}"/>
                </a:ext>
              </a:extLst>
            </p:cNvPr>
            <p:cNvSpPr>
              <a:spLocks/>
            </p:cNvSpPr>
            <p:nvPr/>
          </p:nvSpPr>
          <p:spPr bwMode="auto">
            <a:xfrm flipH="1">
              <a:off x="2270" y="3752"/>
              <a:ext cx="16" cy="210"/>
            </a:xfrm>
            <a:custGeom>
              <a:avLst/>
              <a:gdLst>
                <a:gd name="T0" fmla="*/ 0 w 48"/>
                <a:gd name="T1" fmla="*/ 1 h 420"/>
                <a:gd name="T2" fmla="*/ 0 w 48"/>
                <a:gd name="T3" fmla="*/ 1 h 420"/>
                <a:gd name="T4" fmla="*/ 0 w 48"/>
                <a:gd name="T5" fmla="*/ 1 h 420"/>
                <a:gd name="T6" fmla="*/ 0 w 48"/>
                <a:gd name="T7" fmla="*/ 0 h 420"/>
                <a:gd name="T8" fmla="*/ 0 w 48"/>
                <a:gd name="T9" fmla="*/ 1 h 420"/>
                <a:gd name="T10" fmla="*/ 0 60000 65536"/>
                <a:gd name="T11" fmla="*/ 0 60000 65536"/>
                <a:gd name="T12" fmla="*/ 0 60000 65536"/>
                <a:gd name="T13" fmla="*/ 0 60000 65536"/>
                <a:gd name="T14" fmla="*/ 0 60000 65536"/>
                <a:gd name="T15" fmla="*/ 0 w 48"/>
                <a:gd name="T16" fmla="*/ 0 h 420"/>
                <a:gd name="T17" fmla="*/ 48 w 48"/>
                <a:gd name="T18" fmla="*/ 420 h 420"/>
              </a:gdLst>
              <a:ahLst/>
              <a:cxnLst>
                <a:cxn ang="T10">
                  <a:pos x="T0" y="T1"/>
                </a:cxn>
                <a:cxn ang="T11">
                  <a:pos x="T2" y="T3"/>
                </a:cxn>
                <a:cxn ang="T12">
                  <a:pos x="T4" y="T5"/>
                </a:cxn>
                <a:cxn ang="T13">
                  <a:pos x="T6" y="T7"/>
                </a:cxn>
                <a:cxn ang="T14">
                  <a:pos x="T8" y="T9"/>
                </a:cxn>
              </a:cxnLst>
              <a:rect l="T15" t="T16" r="T17" b="T18"/>
              <a:pathLst>
                <a:path w="48" h="420">
                  <a:moveTo>
                    <a:pt x="48" y="19"/>
                  </a:moveTo>
                  <a:lnTo>
                    <a:pt x="37" y="420"/>
                  </a:lnTo>
                  <a:lnTo>
                    <a:pt x="10" y="420"/>
                  </a:lnTo>
                  <a:lnTo>
                    <a:pt x="0" y="0"/>
                  </a:lnTo>
                  <a:lnTo>
                    <a:pt x="48" y="19"/>
                  </a:lnTo>
                  <a:close/>
                </a:path>
              </a:pathLst>
            </a:custGeom>
            <a:solidFill>
              <a:srgbClr val="331A00"/>
            </a:solidFill>
            <a:ln w="9525">
              <a:solidFill>
                <a:srgbClr val="000000"/>
              </a:solidFill>
              <a:round/>
              <a:headEnd/>
              <a:tailEnd/>
            </a:ln>
          </p:spPr>
          <p:txBody>
            <a:bodyPr/>
            <a:lstStyle/>
            <a:p>
              <a:endParaRPr lang="zh-TW" altLang="en-US"/>
            </a:p>
          </p:txBody>
        </p:sp>
        <p:sp>
          <p:nvSpPr>
            <p:cNvPr id="42175" name="Freeform 1290">
              <a:extLst>
                <a:ext uri="{FF2B5EF4-FFF2-40B4-BE49-F238E27FC236}">
                  <a16:creationId xmlns:a16="http://schemas.microsoft.com/office/drawing/2014/main" id="{F9A20185-19F3-AE50-2337-086C9A705BA1}"/>
                </a:ext>
              </a:extLst>
            </p:cNvPr>
            <p:cNvSpPr>
              <a:spLocks/>
            </p:cNvSpPr>
            <p:nvPr/>
          </p:nvSpPr>
          <p:spPr bwMode="auto">
            <a:xfrm flipH="1">
              <a:off x="1969" y="3441"/>
              <a:ext cx="895" cy="479"/>
            </a:xfrm>
            <a:custGeom>
              <a:avLst/>
              <a:gdLst>
                <a:gd name="T0" fmla="*/ 0 w 2685"/>
                <a:gd name="T1" fmla="*/ 1 h 958"/>
                <a:gd name="T2" fmla="*/ 0 w 2685"/>
                <a:gd name="T3" fmla="*/ 1 h 958"/>
                <a:gd name="T4" fmla="*/ 0 w 2685"/>
                <a:gd name="T5" fmla="*/ 1 h 958"/>
                <a:gd name="T6" fmla="*/ 0 w 2685"/>
                <a:gd name="T7" fmla="*/ 0 h 958"/>
                <a:gd name="T8" fmla="*/ 0 w 2685"/>
                <a:gd name="T9" fmla="*/ 1 h 958"/>
                <a:gd name="T10" fmla="*/ 0 60000 65536"/>
                <a:gd name="T11" fmla="*/ 0 60000 65536"/>
                <a:gd name="T12" fmla="*/ 0 60000 65536"/>
                <a:gd name="T13" fmla="*/ 0 60000 65536"/>
                <a:gd name="T14" fmla="*/ 0 60000 65536"/>
                <a:gd name="T15" fmla="*/ 0 w 2685"/>
                <a:gd name="T16" fmla="*/ 0 h 958"/>
                <a:gd name="T17" fmla="*/ 2685 w 2685"/>
                <a:gd name="T18" fmla="*/ 958 h 958"/>
              </a:gdLst>
              <a:ahLst/>
              <a:cxnLst>
                <a:cxn ang="T10">
                  <a:pos x="T0" y="T1"/>
                </a:cxn>
                <a:cxn ang="T11">
                  <a:pos x="T2" y="T3"/>
                </a:cxn>
                <a:cxn ang="T12">
                  <a:pos x="T4" y="T5"/>
                </a:cxn>
                <a:cxn ang="T13">
                  <a:pos x="T6" y="T7"/>
                </a:cxn>
                <a:cxn ang="T14">
                  <a:pos x="T8" y="T9"/>
                </a:cxn>
              </a:cxnLst>
              <a:rect l="T15" t="T16" r="T17" b="T18"/>
              <a:pathLst>
                <a:path w="2685" h="958">
                  <a:moveTo>
                    <a:pt x="2685" y="869"/>
                  </a:moveTo>
                  <a:lnTo>
                    <a:pt x="2653" y="958"/>
                  </a:lnTo>
                  <a:lnTo>
                    <a:pt x="0" y="19"/>
                  </a:lnTo>
                  <a:lnTo>
                    <a:pt x="12" y="0"/>
                  </a:lnTo>
                  <a:lnTo>
                    <a:pt x="2685" y="869"/>
                  </a:lnTo>
                  <a:close/>
                </a:path>
              </a:pathLst>
            </a:custGeom>
            <a:solidFill>
              <a:srgbClr val="CCBF80"/>
            </a:solidFill>
            <a:ln w="9525">
              <a:solidFill>
                <a:srgbClr val="000000"/>
              </a:solidFill>
              <a:round/>
              <a:headEnd/>
              <a:tailEnd/>
            </a:ln>
          </p:spPr>
          <p:txBody>
            <a:bodyPr/>
            <a:lstStyle/>
            <a:p>
              <a:endParaRPr lang="zh-TW" altLang="en-US"/>
            </a:p>
          </p:txBody>
        </p:sp>
        <p:sp>
          <p:nvSpPr>
            <p:cNvPr id="42176" name="Freeform 1291">
              <a:extLst>
                <a:ext uri="{FF2B5EF4-FFF2-40B4-BE49-F238E27FC236}">
                  <a16:creationId xmlns:a16="http://schemas.microsoft.com/office/drawing/2014/main" id="{1F2ABA72-0EF5-CB39-A8C3-2B52F3713D66}"/>
                </a:ext>
              </a:extLst>
            </p:cNvPr>
            <p:cNvSpPr>
              <a:spLocks/>
            </p:cNvSpPr>
            <p:nvPr/>
          </p:nvSpPr>
          <p:spPr bwMode="auto">
            <a:xfrm flipH="1">
              <a:off x="439" y="3971"/>
              <a:ext cx="31" cy="22"/>
            </a:xfrm>
            <a:custGeom>
              <a:avLst/>
              <a:gdLst>
                <a:gd name="T0" fmla="*/ 0 w 92"/>
                <a:gd name="T1" fmla="*/ 0 h 45"/>
                <a:gd name="T2" fmla="*/ 0 w 92"/>
                <a:gd name="T3" fmla="*/ 0 h 45"/>
                <a:gd name="T4" fmla="*/ 0 w 92"/>
                <a:gd name="T5" fmla="*/ 0 h 45"/>
                <a:gd name="T6" fmla="*/ 0 w 92"/>
                <a:gd name="T7" fmla="*/ 0 h 45"/>
                <a:gd name="T8" fmla="*/ 0 w 92"/>
                <a:gd name="T9" fmla="*/ 0 h 45"/>
                <a:gd name="T10" fmla="*/ 0 60000 65536"/>
                <a:gd name="T11" fmla="*/ 0 60000 65536"/>
                <a:gd name="T12" fmla="*/ 0 60000 65536"/>
                <a:gd name="T13" fmla="*/ 0 60000 65536"/>
                <a:gd name="T14" fmla="*/ 0 60000 65536"/>
                <a:gd name="T15" fmla="*/ 0 w 92"/>
                <a:gd name="T16" fmla="*/ 0 h 45"/>
                <a:gd name="T17" fmla="*/ 92 w 92"/>
                <a:gd name="T18" fmla="*/ 45 h 45"/>
              </a:gdLst>
              <a:ahLst/>
              <a:cxnLst>
                <a:cxn ang="T10">
                  <a:pos x="T0" y="T1"/>
                </a:cxn>
                <a:cxn ang="T11">
                  <a:pos x="T2" y="T3"/>
                </a:cxn>
                <a:cxn ang="T12">
                  <a:pos x="T4" y="T5"/>
                </a:cxn>
                <a:cxn ang="T13">
                  <a:pos x="T6" y="T7"/>
                </a:cxn>
                <a:cxn ang="T14">
                  <a:pos x="T8" y="T9"/>
                </a:cxn>
              </a:cxnLst>
              <a:rect l="T15" t="T16" r="T17" b="T18"/>
              <a:pathLst>
                <a:path w="92" h="45">
                  <a:moveTo>
                    <a:pt x="92" y="0"/>
                  </a:moveTo>
                  <a:lnTo>
                    <a:pt x="92" y="41"/>
                  </a:lnTo>
                  <a:lnTo>
                    <a:pt x="3" y="45"/>
                  </a:lnTo>
                  <a:lnTo>
                    <a:pt x="0" y="4"/>
                  </a:lnTo>
                  <a:lnTo>
                    <a:pt x="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77" name="Freeform 1292">
              <a:extLst>
                <a:ext uri="{FF2B5EF4-FFF2-40B4-BE49-F238E27FC236}">
                  <a16:creationId xmlns:a16="http://schemas.microsoft.com/office/drawing/2014/main" id="{4C86C3CE-424F-A3EB-2743-7815C0BA408E}"/>
                </a:ext>
              </a:extLst>
            </p:cNvPr>
            <p:cNvSpPr>
              <a:spLocks/>
            </p:cNvSpPr>
            <p:nvPr/>
          </p:nvSpPr>
          <p:spPr bwMode="auto">
            <a:xfrm flipH="1">
              <a:off x="542" y="3978"/>
              <a:ext cx="30" cy="22"/>
            </a:xfrm>
            <a:custGeom>
              <a:avLst/>
              <a:gdLst>
                <a:gd name="T0" fmla="*/ 0 w 92"/>
                <a:gd name="T1" fmla="*/ 0 h 44"/>
                <a:gd name="T2" fmla="*/ 0 w 92"/>
                <a:gd name="T3" fmla="*/ 1 h 44"/>
                <a:gd name="T4" fmla="*/ 0 w 92"/>
                <a:gd name="T5" fmla="*/ 1 h 44"/>
                <a:gd name="T6" fmla="*/ 0 w 92"/>
                <a:gd name="T7" fmla="*/ 1 h 44"/>
                <a:gd name="T8" fmla="*/ 0 w 92"/>
                <a:gd name="T9" fmla="*/ 0 h 44"/>
                <a:gd name="T10" fmla="*/ 0 60000 65536"/>
                <a:gd name="T11" fmla="*/ 0 60000 65536"/>
                <a:gd name="T12" fmla="*/ 0 60000 65536"/>
                <a:gd name="T13" fmla="*/ 0 60000 65536"/>
                <a:gd name="T14" fmla="*/ 0 60000 65536"/>
                <a:gd name="T15" fmla="*/ 0 w 92"/>
                <a:gd name="T16" fmla="*/ 0 h 44"/>
                <a:gd name="T17" fmla="*/ 92 w 92"/>
                <a:gd name="T18" fmla="*/ 44 h 44"/>
              </a:gdLst>
              <a:ahLst/>
              <a:cxnLst>
                <a:cxn ang="T10">
                  <a:pos x="T0" y="T1"/>
                </a:cxn>
                <a:cxn ang="T11">
                  <a:pos x="T2" y="T3"/>
                </a:cxn>
                <a:cxn ang="T12">
                  <a:pos x="T4" y="T5"/>
                </a:cxn>
                <a:cxn ang="T13">
                  <a:pos x="T6" y="T7"/>
                </a:cxn>
                <a:cxn ang="T14">
                  <a:pos x="T8" y="T9"/>
                </a:cxn>
              </a:cxnLst>
              <a:rect l="T15" t="T16" r="T17" b="T18"/>
              <a:pathLst>
                <a:path w="92" h="44">
                  <a:moveTo>
                    <a:pt x="92" y="0"/>
                  </a:moveTo>
                  <a:lnTo>
                    <a:pt x="92" y="39"/>
                  </a:lnTo>
                  <a:lnTo>
                    <a:pt x="3" y="44"/>
                  </a:lnTo>
                  <a:lnTo>
                    <a:pt x="0" y="2"/>
                  </a:lnTo>
                  <a:lnTo>
                    <a:pt x="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78" name="Freeform 1293">
              <a:extLst>
                <a:ext uri="{FF2B5EF4-FFF2-40B4-BE49-F238E27FC236}">
                  <a16:creationId xmlns:a16="http://schemas.microsoft.com/office/drawing/2014/main" id="{DA39921F-B2CC-F387-CA47-22F780A256E4}"/>
                </a:ext>
              </a:extLst>
            </p:cNvPr>
            <p:cNvSpPr>
              <a:spLocks/>
            </p:cNvSpPr>
            <p:nvPr/>
          </p:nvSpPr>
          <p:spPr bwMode="auto">
            <a:xfrm flipH="1">
              <a:off x="638" y="3983"/>
              <a:ext cx="30" cy="22"/>
            </a:xfrm>
            <a:custGeom>
              <a:avLst/>
              <a:gdLst>
                <a:gd name="T0" fmla="*/ 0 w 90"/>
                <a:gd name="T1" fmla="*/ 0 h 42"/>
                <a:gd name="T2" fmla="*/ 0 w 90"/>
                <a:gd name="T3" fmla="*/ 1 h 42"/>
                <a:gd name="T4" fmla="*/ 0 w 90"/>
                <a:gd name="T5" fmla="*/ 1 h 42"/>
                <a:gd name="T6" fmla="*/ 0 w 90"/>
                <a:gd name="T7" fmla="*/ 1 h 42"/>
                <a:gd name="T8" fmla="*/ 0 w 90"/>
                <a:gd name="T9" fmla="*/ 0 h 42"/>
                <a:gd name="T10" fmla="*/ 0 60000 65536"/>
                <a:gd name="T11" fmla="*/ 0 60000 65536"/>
                <a:gd name="T12" fmla="*/ 0 60000 65536"/>
                <a:gd name="T13" fmla="*/ 0 60000 65536"/>
                <a:gd name="T14" fmla="*/ 0 60000 65536"/>
                <a:gd name="T15" fmla="*/ 0 w 90"/>
                <a:gd name="T16" fmla="*/ 0 h 42"/>
                <a:gd name="T17" fmla="*/ 90 w 90"/>
                <a:gd name="T18" fmla="*/ 42 h 42"/>
              </a:gdLst>
              <a:ahLst/>
              <a:cxnLst>
                <a:cxn ang="T10">
                  <a:pos x="T0" y="T1"/>
                </a:cxn>
                <a:cxn ang="T11">
                  <a:pos x="T2" y="T3"/>
                </a:cxn>
                <a:cxn ang="T12">
                  <a:pos x="T4" y="T5"/>
                </a:cxn>
                <a:cxn ang="T13">
                  <a:pos x="T6" y="T7"/>
                </a:cxn>
                <a:cxn ang="T14">
                  <a:pos x="T8" y="T9"/>
                </a:cxn>
              </a:cxnLst>
              <a:rect l="T15" t="T16" r="T17" b="T18"/>
              <a:pathLst>
                <a:path w="90" h="42">
                  <a:moveTo>
                    <a:pt x="90" y="0"/>
                  </a:moveTo>
                  <a:lnTo>
                    <a:pt x="90" y="41"/>
                  </a:lnTo>
                  <a:lnTo>
                    <a:pt x="0" y="42"/>
                  </a:lnTo>
                  <a:lnTo>
                    <a:pt x="0" y="4"/>
                  </a:lnTo>
                  <a:lnTo>
                    <a:pt x="9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79" name="Freeform 1294">
              <a:extLst>
                <a:ext uri="{FF2B5EF4-FFF2-40B4-BE49-F238E27FC236}">
                  <a16:creationId xmlns:a16="http://schemas.microsoft.com/office/drawing/2014/main" id="{37B63473-5A2E-DC95-1C75-12D659EC8BA9}"/>
                </a:ext>
              </a:extLst>
            </p:cNvPr>
            <p:cNvSpPr>
              <a:spLocks/>
            </p:cNvSpPr>
            <p:nvPr/>
          </p:nvSpPr>
          <p:spPr bwMode="auto">
            <a:xfrm flipH="1">
              <a:off x="755" y="3989"/>
              <a:ext cx="29" cy="22"/>
            </a:xfrm>
            <a:custGeom>
              <a:avLst/>
              <a:gdLst>
                <a:gd name="T0" fmla="*/ 0 w 88"/>
                <a:gd name="T1" fmla="*/ 0 h 43"/>
                <a:gd name="T2" fmla="*/ 0 w 88"/>
                <a:gd name="T3" fmla="*/ 1 h 43"/>
                <a:gd name="T4" fmla="*/ 0 w 88"/>
                <a:gd name="T5" fmla="*/ 1 h 43"/>
                <a:gd name="T6" fmla="*/ 0 w 88"/>
                <a:gd name="T7" fmla="*/ 1 h 43"/>
                <a:gd name="T8" fmla="*/ 0 w 88"/>
                <a:gd name="T9" fmla="*/ 0 h 43"/>
                <a:gd name="T10" fmla="*/ 0 60000 65536"/>
                <a:gd name="T11" fmla="*/ 0 60000 65536"/>
                <a:gd name="T12" fmla="*/ 0 60000 65536"/>
                <a:gd name="T13" fmla="*/ 0 60000 65536"/>
                <a:gd name="T14" fmla="*/ 0 60000 65536"/>
                <a:gd name="T15" fmla="*/ 0 w 88"/>
                <a:gd name="T16" fmla="*/ 0 h 43"/>
                <a:gd name="T17" fmla="*/ 88 w 88"/>
                <a:gd name="T18" fmla="*/ 43 h 43"/>
              </a:gdLst>
              <a:ahLst/>
              <a:cxnLst>
                <a:cxn ang="T10">
                  <a:pos x="T0" y="T1"/>
                </a:cxn>
                <a:cxn ang="T11">
                  <a:pos x="T2" y="T3"/>
                </a:cxn>
                <a:cxn ang="T12">
                  <a:pos x="T4" y="T5"/>
                </a:cxn>
                <a:cxn ang="T13">
                  <a:pos x="T6" y="T7"/>
                </a:cxn>
                <a:cxn ang="T14">
                  <a:pos x="T8" y="T9"/>
                </a:cxn>
              </a:cxnLst>
              <a:rect l="T15" t="T16" r="T17" b="T18"/>
              <a:pathLst>
                <a:path w="88" h="43">
                  <a:moveTo>
                    <a:pt x="88" y="0"/>
                  </a:moveTo>
                  <a:lnTo>
                    <a:pt x="88" y="41"/>
                  </a:lnTo>
                  <a:lnTo>
                    <a:pt x="0" y="43"/>
                  </a:lnTo>
                  <a:lnTo>
                    <a:pt x="0" y="4"/>
                  </a:lnTo>
                  <a:lnTo>
                    <a:pt x="8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80" name="Freeform 1295">
              <a:extLst>
                <a:ext uri="{FF2B5EF4-FFF2-40B4-BE49-F238E27FC236}">
                  <a16:creationId xmlns:a16="http://schemas.microsoft.com/office/drawing/2014/main" id="{867F2A6A-E4A0-D7C2-FBBE-123D9E2C58F1}"/>
                </a:ext>
              </a:extLst>
            </p:cNvPr>
            <p:cNvSpPr>
              <a:spLocks/>
            </p:cNvSpPr>
            <p:nvPr/>
          </p:nvSpPr>
          <p:spPr bwMode="auto">
            <a:xfrm flipH="1">
              <a:off x="975" y="3997"/>
              <a:ext cx="31" cy="21"/>
            </a:xfrm>
            <a:custGeom>
              <a:avLst/>
              <a:gdLst>
                <a:gd name="T0" fmla="*/ 0 w 93"/>
                <a:gd name="T1" fmla="*/ 0 h 43"/>
                <a:gd name="T2" fmla="*/ 0 w 93"/>
                <a:gd name="T3" fmla="*/ 0 h 43"/>
                <a:gd name="T4" fmla="*/ 0 w 93"/>
                <a:gd name="T5" fmla="*/ 0 h 43"/>
                <a:gd name="T6" fmla="*/ 0 w 93"/>
                <a:gd name="T7" fmla="*/ 0 h 43"/>
                <a:gd name="T8" fmla="*/ 0 w 93"/>
                <a:gd name="T9" fmla="*/ 0 h 43"/>
                <a:gd name="T10" fmla="*/ 0 60000 65536"/>
                <a:gd name="T11" fmla="*/ 0 60000 65536"/>
                <a:gd name="T12" fmla="*/ 0 60000 65536"/>
                <a:gd name="T13" fmla="*/ 0 60000 65536"/>
                <a:gd name="T14" fmla="*/ 0 60000 65536"/>
                <a:gd name="T15" fmla="*/ 0 w 93"/>
                <a:gd name="T16" fmla="*/ 0 h 43"/>
                <a:gd name="T17" fmla="*/ 93 w 93"/>
                <a:gd name="T18" fmla="*/ 43 h 43"/>
              </a:gdLst>
              <a:ahLst/>
              <a:cxnLst>
                <a:cxn ang="T10">
                  <a:pos x="T0" y="T1"/>
                </a:cxn>
                <a:cxn ang="T11">
                  <a:pos x="T2" y="T3"/>
                </a:cxn>
                <a:cxn ang="T12">
                  <a:pos x="T4" y="T5"/>
                </a:cxn>
                <a:cxn ang="T13">
                  <a:pos x="T6" y="T7"/>
                </a:cxn>
                <a:cxn ang="T14">
                  <a:pos x="T8" y="T9"/>
                </a:cxn>
              </a:cxnLst>
              <a:rect l="T15" t="T16" r="T17" b="T18"/>
              <a:pathLst>
                <a:path w="93" h="43">
                  <a:moveTo>
                    <a:pt x="93" y="0"/>
                  </a:moveTo>
                  <a:lnTo>
                    <a:pt x="93" y="40"/>
                  </a:lnTo>
                  <a:lnTo>
                    <a:pt x="3" y="43"/>
                  </a:lnTo>
                  <a:lnTo>
                    <a:pt x="0" y="3"/>
                  </a:lnTo>
                  <a:lnTo>
                    <a:pt x="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81" name="Freeform 1296">
              <a:extLst>
                <a:ext uri="{FF2B5EF4-FFF2-40B4-BE49-F238E27FC236}">
                  <a16:creationId xmlns:a16="http://schemas.microsoft.com/office/drawing/2014/main" id="{B43EFF1E-1AF7-C715-1B80-B2E59B0550EF}"/>
                </a:ext>
              </a:extLst>
            </p:cNvPr>
            <p:cNvSpPr>
              <a:spLocks/>
            </p:cNvSpPr>
            <p:nvPr/>
          </p:nvSpPr>
          <p:spPr bwMode="auto">
            <a:xfrm flipH="1">
              <a:off x="1592" y="3993"/>
              <a:ext cx="31" cy="21"/>
            </a:xfrm>
            <a:custGeom>
              <a:avLst/>
              <a:gdLst>
                <a:gd name="T0" fmla="*/ 0 w 94"/>
                <a:gd name="T1" fmla="*/ 1 h 41"/>
                <a:gd name="T2" fmla="*/ 0 w 94"/>
                <a:gd name="T3" fmla="*/ 1 h 41"/>
                <a:gd name="T4" fmla="*/ 0 w 94"/>
                <a:gd name="T5" fmla="*/ 1 h 41"/>
                <a:gd name="T6" fmla="*/ 0 w 94"/>
                <a:gd name="T7" fmla="*/ 0 h 41"/>
                <a:gd name="T8" fmla="*/ 0 w 94"/>
                <a:gd name="T9" fmla="*/ 1 h 41"/>
                <a:gd name="T10" fmla="*/ 0 60000 65536"/>
                <a:gd name="T11" fmla="*/ 0 60000 65536"/>
                <a:gd name="T12" fmla="*/ 0 60000 65536"/>
                <a:gd name="T13" fmla="*/ 0 60000 65536"/>
                <a:gd name="T14" fmla="*/ 0 60000 65536"/>
                <a:gd name="T15" fmla="*/ 0 w 94"/>
                <a:gd name="T16" fmla="*/ 0 h 41"/>
                <a:gd name="T17" fmla="*/ 94 w 94"/>
                <a:gd name="T18" fmla="*/ 41 h 41"/>
              </a:gdLst>
              <a:ahLst/>
              <a:cxnLst>
                <a:cxn ang="T10">
                  <a:pos x="T0" y="T1"/>
                </a:cxn>
                <a:cxn ang="T11">
                  <a:pos x="T2" y="T3"/>
                </a:cxn>
                <a:cxn ang="T12">
                  <a:pos x="T4" y="T5"/>
                </a:cxn>
                <a:cxn ang="T13">
                  <a:pos x="T6" y="T7"/>
                </a:cxn>
                <a:cxn ang="T14">
                  <a:pos x="T8" y="T9"/>
                </a:cxn>
              </a:cxnLst>
              <a:rect l="T15" t="T16" r="T17" b="T18"/>
              <a:pathLst>
                <a:path w="94" h="41">
                  <a:moveTo>
                    <a:pt x="94" y="2"/>
                  </a:moveTo>
                  <a:lnTo>
                    <a:pt x="94" y="41"/>
                  </a:lnTo>
                  <a:lnTo>
                    <a:pt x="0" y="41"/>
                  </a:lnTo>
                  <a:lnTo>
                    <a:pt x="0" y="0"/>
                  </a:lnTo>
                  <a:lnTo>
                    <a:pt x="94"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82" name="Freeform 1297">
              <a:extLst>
                <a:ext uri="{FF2B5EF4-FFF2-40B4-BE49-F238E27FC236}">
                  <a16:creationId xmlns:a16="http://schemas.microsoft.com/office/drawing/2014/main" id="{8CEDDA4C-8579-BBF0-646E-70419388EE91}"/>
                </a:ext>
              </a:extLst>
            </p:cNvPr>
            <p:cNvSpPr>
              <a:spLocks/>
            </p:cNvSpPr>
            <p:nvPr/>
          </p:nvSpPr>
          <p:spPr bwMode="auto">
            <a:xfrm flipH="1">
              <a:off x="1723" y="3987"/>
              <a:ext cx="30" cy="21"/>
            </a:xfrm>
            <a:custGeom>
              <a:avLst/>
              <a:gdLst>
                <a:gd name="T0" fmla="*/ 0 w 92"/>
                <a:gd name="T1" fmla="*/ 1 h 41"/>
                <a:gd name="T2" fmla="*/ 0 w 92"/>
                <a:gd name="T3" fmla="*/ 1 h 41"/>
                <a:gd name="T4" fmla="*/ 0 w 92"/>
                <a:gd name="T5" fmla="*/ 1 h 41"/>
                <a:gd name="T6" fmla="*/ 0 w 92"/>
                <a:gd name="T7" fmla="*/ 0 h 41"/>
                <a:gd name="T8" fmla="*/ 0 w 92"/>
                <a:gd name="T9" fmla="*/ 1 h 41"/>
                <a:gd name="T10" fmla="*/ 0 60000 65536"/>
                <a:gd name="T11" fmla="*/ 0 60000 65536"/>
                <a:gd name="T12" fmla="*/ 0 60000 65536"/>
                <a:gd name="T13" fmla="*/ 0 60000 65536"/>
                <a:gd name="T14" fmla="*/ 0 60000 65536"/>
                <a:gd name="T15" fmla="*/ 0 w 92"/>
                <a:gd name="T16" fmla="*/ 0 h 41"/>
                <a:gd name="T17" fmla="*/ 92 w 92"/>
                <a:gd name="T18" fmla="*/ 41 h 41"/>
              </a:gdLst>
              <a:ahLst/>
              <a:cxnLst>
                <a:cxn ang="T10">
                  <a:pos x="T0" y="T1"/>
                </a:cxn>
                <a:cxn ang="T11">
                  <a:pos x="T2" y="T3"/>
                </a:cxn>
                <a:cxn ang="T12">
                  <a:pos x="T4" y="T5"/>
                </a:cxn>
                <a:cxn ang="T13">
                  <a:pos x="T6" y="T7"/>
                </a:cxn>
                <a:cxn ang="T14">
                  <a:pos x="T8" y="T9"/>
                </a:cxn>
              </a:cxnLst>
              <a:rect l="T15" t="T16" r="T17" b="T18"/>
              <a:pathLst>
                <a:path w="92" h="41">
                  <a:moveTo>
                    <a:pt x="92" y="2"/>
                  </a:moveTo>
                  <a:lnTo>
                    <a:pt x="92" y="41"/>
                  </a:lnTo>
                  <a:lnTo>
                    <a:pt x="0" y="39"/>
                  </a:lnTo>
                  <a:lnTo>
                    <a:pt x="0" y="0"/>
                  </a:lnTo>
                  <a:lnTo>
                    <a:pt x="92"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83" name="Freeform 1298">
              <a:extLst>
                <a:ext uri="{FF2B5EF4-FFF2-40B4-BE49-F238E27FC236}">
                  <a16:creationId xmlns:a16="http://schemas.microsoft.com/office/drawing/2014/main" id="{1DDBD6FD-8DEF-A075-9F7F-92740CF18F6D}"/>
                </a:ext>
              </a:extLst>
            </p:cNvPr>
            <p:cNvSpPr>
              <a:spLocks/>
            </p:cNvSpPr>
            <p:nvPr/>
          </p:nvSpPr>
          <p:spPr bwMode="auto">
            <a:xfrm flipH="1">
              <a:off x="1879" y="3977"/>
              <a:ext cx="32" cy="22"/>
            </a:xfrm>
            <a:custGeom>
              <a:avLst/>
              <a:gdLst>
                <a:gd name="T0" fmla="*/ 0 w 95"/>
                <a:gd name="T1" fmla="*/ 1 h 42"/>
                <a:gd name="T2" fmla="*/ 0 w 95"/>
                <a:gd name="T3" fmla="*/ 1 h 42"/>
                <a:gd name="T4" fmla="*/ 0 w 95"/>
                <a:gd name="T5" fmla="*/ 1 h 42"/>
                <a:gd name="T6" fmla="*/ 0 w 95"/>
                <a:gd name="T7" fmla="*/ 0 h 42"/>
                <a:gd name="T8" fmla="*/ 0 w 95"/>
                <a:gd name="T9" fmla="*/ 1 h 42"/>
                <a:gd name="T10" fmla="*/ 0 60000 65536"/>
                <a:gd name="T11" fmla="*/ 0 60000 65536"/>
                <a:gd name="T12" fmla="*/ 0 60000 65536"/>
                <a:gd name="T13" fmla="*/ 0 60000 65536"/>
                <a:gd name="T14" fmla="*/ 0 60000 65536"/>
                <a:gd name="T15" fmla="*/ 0 w 95"/>
                <a:gd name="T16" fmla="*/ 0 h 42"/>
                <a:gd name="T17" fmla="*/ 95 w 95"/>
                <a:gd name="T18" fmla="*/ 42 h 42"/>
              </a:gdLst>
              <a:ahLst/>
              <a:cxnLst>
                <a:cxn ang="T10">
                  <a:pos x="T0" y="T1"/>
                </a:cxn>
                <a:cxn ang="T11">
                  <a:pos x="T2" y="T3"/>
                </a:cxn>
                <a:cxn ang="T12">
                  <a:pos x="T4" y="T5"/>
                </a:cxn>
                <a:cxn ang="T13">
                  <a:pos x="T6" y="T7"/>
                </a:cxn>
                <a:cxn ang="T14">
                  <a:pos x="T8" y="T9"/>
                </a:cxn>
              </a:cxnLst>
              <a:rect l="T15" t="T16" r="T17" b="T18"/>
              <a:pathLst>
                <a:path w="95" h="42">
                  <a:moveTo>
                    <a:pt x="95" y="1"/>
                  </a:moveTo>
                  <a:lnTo>
                    <a:pt x="95" y="42"/>
                  </a:lnTo>
                  <a:lnTo>
                    <a:pt x="0" y="39"/>
                  </a:lnTo>
                  <a:lnTo>
                    <a:pt x="0" y="0"/>
                  </a:lnTo>
                  <a:lnTo>
                    <a:pt x="95"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84" name="Freeform 1299">
              <a:extLst>
                <a:ext uri="{FF2B5EF4-FFF2-40B4-BE49-F238E27FC236}">
                  <a16:creationId xmlns:a16="http://schemas.microsoft.com/office/drawing/2014/main" id="{C42AD15E-7162-EF55-6365-875376A0F6AE}"/>
                </a:ext>
              </a:extLst>
            </p:cNvPr>
            <p:cNvSpPr>
              <a:spLocks/>
            </p:cNvSpPr>
            <p:nvPr/>
          </p:nvSpPr>
          <p:spPr bwMode="auto">
            <a:xfrm flipH="1">
              <a:off x="1092" y="3999"/>
              <a:ext cx="30" cy="21"/>
            </a:xfrm>
            <a:custGeom>
              <a:avLst/>
              <a:gdLst>
                <a:gd name="T0" fmla="*/ 0 w 88"/>
                <a:gd name="T1" fmla="*/ 0 h 43"/>
                <a:gd name="T2" fmla="*/ 0 w 88"/>
                <a:gd name="T3" fmla="*/ 0 h 43"/>
                <a:gd name="T4" fmla="*/ 0 w 88"/>
                <a:gd name="T5" fmla="*/ 0 h 43"/>
                <a:gd name="T6" fmla="*/ 0 w 88"/>
                <a:gd name="T7" fmla="*/ 0 h 43"/>
                <a:gd name="T8" fmla="*/ 0 w 88"/>
                <a:gd name="T9" fmla="*/ 0 h 43"/>
                <a:gd name="T10" fmla="*/ 0 60000 65536"/>
                <a:gd name="T11" fmla="*/ 0 60000 65536"/>
                <a:gd name="T12" fmla="*/ 0 60000 65536"/>
                <a:gd name="T13" fmla="*/ 0 60000 65536"/>
                <a:gd name="T14" fmla="*/ 0 60000 65536"/>
                <a:gd name="T15" fmla="*/ 0 w 88"/>
                <a:gd name="T16" fmla="*/ 0 h 43"/>
                <a:gd name="T17" fmla="*/ 88 w 88"/>
                <a:gd name="T18" fmla="*/ 43 h 43"/>
              </a:gdLst>
              <a:ahLst/>
              <a:cxnLst>
                <a:cxn ang="T10">
                  <a:pos x="T0" y="T1"/>
                </a:cxn>
                <a:cxn ang="T11">
                  <a:pos x="T2" y="T3"/>
                </a:cxn>
                <a:cxn ang="T12">
                  <a:pos x="T4" y="T5"/>
                </a:cxn>
                <a:cxn ang="T13">
                  <a:pos x="T6" y="T7"/>
                </a:cxn>
                <a:cxn ang="T14">
                  <a:pos x="T8" y="T9"/>
                </a:cxn>
              </a:cxnLst>
              <a:rect l="T15" t="T16" r="T17" b="T18"/>
              <a:pathLst>
                <a:path w="88" h="43">
                  <a:moveTo>
                    <a:pt x="88" y="0"/>
                  </a:moveTo>
                  <a:lnTo>
                    <a:pt x="88" y="42"/>
                  </a:lnTo>
                  <a:lnTo>
                    <a:pt x="0" y="43"/>
                  </a:lnTo>
                  <a:lnTo>
                    <a:pt x="0" y="0"/>
                  </a:lnTo>
                  <a:lnTo>
                    <a:pt x="8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185" name="Freeform 1300">
              <a:extLst>
                <a:ext uri="{FF2B5EF4-FFF2-40B4-BE49-F238E27FC236}">
                  <a16:creationId xmlns:a16="http://schemas.microsoft.com/office/drawing/2014/main" id="{52B3D9BC-2629-F217-FD75-193226BC3E03}"/>
                </a:ext>
              </a:extLst>
            </p:cNvPr>
            <p:cNvSpPr>
              <a:spLocks/>
            </p:cNvSpPr>
            <p:nvPr/>
          </p:nvSpPr>
          <p:spPr bwMode="auto">
            <a:xfrm flipH="1">
              <a:off x="246" y="3943"/>
              <a:ext cx="1825" cy="59"/>
            </a:xfrm>
            <a:custGeom>
              <a:avLst/>
              <a:gdLst>
                <a:gd name="T0" fmla="*/ 0 w 5473"/>
                <a:gd name="T1" fmla="*/ 1 h 117"/>
                <a:gd name="T2" fmla="*/ 0 w 5473"/>
                <a:gd name="T3" fmla="*/ 1 h 117"/>
                <a:gd name="T4" fmla="*/ 0 w 5473"/>
                <a:gd name="T5" fmla="*/ 1 h 117"/>
                <a:gd name="T6" fmla="*/ 0 w 5473"/>
                <a:gd name="T7" fmla="*/ 1 h 117"/>
                <a:gd name="T8" fmla="*/ 0 w 5473"/>
                <a:gd name="T9" fmla="*/ 1 h 117"/>
                <a:gd name="T10" fmla="*/ 0 w 5473"/>
                <a:gd name="T11" fmla="*/ 1 h 117"/>
                <a:gd name="T12" fmla="*/ 0 w 5473"/>
                <a:gd name="T13" fmla="*/ 1 h 117"/>
                <a:gd name="T14" fmla="*/ 0 w 5473"/>
                <a:gd name="T15" fmla="*/ 1 h 117"/>
                <a:gd name="T16" fmla="*/ 0 w 5473"/>
                <a:gd name="T17" fmla="*/ 0 h 117"/>
                <a:gd name="T18" fmla="*/ 0 w 5473"/>
                <a:gd name="T19" fmla="*/ 1 h 117"/>
                <a:gd name="T20" fmla="*/ 0 w 5473"/>
                <a:gd name="T21" fmla="*/ 1 h 117"/>
                <a:gd name="T22" fmla="*/ 0 w 5473"/>
                <a:gd name="T23" fmla="*/ 1 h 117"/>
                <a:gd name="T24" fmla="*/ 0 w 5473"/>
                <a:gd name="T25" fmla="*/ 1 h 117"/>
                <a:gd name="T26" fmla="*/ 0 w 5473"/>
                <a:gd name="T27" fmla="*/ 1 h 117"/>
                <a:gd name="T28" fmla="*/ 0 w 5473"/>
                <a:gd name="T29" fmla="*/ 1 h 117"/>
                <a:gd name="T30" fmla="*/ 0 w 5473"/>
                <a:gd name="T31" fmla="*/ 1 h 117"/>
                <a:gd name="T32" fmla="*/ 0 w 5473"/>
                <a:gd name="T33" fmla="*/ 1 h 1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473"/>
                <a:gd name="T52" fmla="*/ 0 h 117"/>
                <a:gd name="T53" fmla="*/ 5473 w 5473"/>
                <a:gd name="T54" fmla="*/ 117 h 1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473" h="117">
                  <a:moveTo>
                    <a:pt x="5" y="42"/>
                  </a:moveTo>
                  <a:lnTo>
                    <a:pt x="1020" y="93"/>
                  </a:lnTo>
                  <a:lnTo>
                    <a:pt x="2006" y="117"/>
                  </a:lnTo>
                  <a:lnTo>
                    <a:pt x="2931" y="117"/>
                  </a:lnTo>
                  <a:lnTo>
                    <a:pt x="3758" y="101"/>
                  </a:lnTo>
                  <a:lnTo>
                    <a:pt x="4461" y="77"/>
                  </a:lnTo>
                  <a:lnTo>
                    <a:pt x="5001" y="52"/>
                  </a:lnTo>
                  <a:lnTo>
                    <a:pt x="5473" y="24"/>
                  </a:lnTo>
                  <a:lnTo>
                    <a:pt x="5473" y="0"/>
                  </a:lnTo>
                  <a:lnTo>
                    <a:pt x="5001" y="30"/>
                  </a:lnTo>
                  <a:lnTo>
                    <a:pt x="4461" y="55"/>
                  </a:lnTo>
                  <a:lnTo>
                    <a:pt x="3758" y="78"/>
                  </a:lnTo>
                  <a:lnTo>
                    <a:pt x="2928" y="93"/>
                  </a:lnTo>
                  <a:lnTo>
                    <a:pt x="2003" y="93"/>
                  </a:lnTo>
                  <a:lnTo>
                    <a:pt x="1017" y="69"/>
                  </a:lnTo>
                  <a:lnTo>
                    <a:pt x="0" y="17"/>
                  </a:lnTo>
                  <a:lnTo>
                    <a:pt x="5" y="42"/>
                  </a:lnTo>
                  <a:close/>
                </a:path>
              </a:pathLst>
            </a:custGeom>
            <a:solidFill>
              <a:srgbClr val="CCB366"/>
            </a:solidFill>
            <a:ln w="9525">
              <a:solidFill>
                <a:srgbClr val="000000"/>
              </a:solidFill>
              <a:round/>
              <a:headEnd/>
              <a:tailEnd/>
            </a:ln>
          </p:spPr>
          <p:txBody>
            <a:bodyPr/>
            <a:lstStyle/>
            <a:p>
              <a:endParaRPr lang="zh-TW" altLang="en-US"/>
            </a:p>
          </p:txBody>
        </p:sp>
        <p:sp>
          <p:nvSpPr>
            <p:cNvPr id="42186" name="Freeform 1301">
              <a:extLst>
                <a:ext uri="{FF2B5EF4-FFF2-40B4-BE49-F238E27FC236}">
                  <a16:creationId xmlns:a16="http://schemas.microsoft.com/office/drawing/2014/main" id="{CE4FC1AE-388A-FFB5-DE5A-68746CCF1FC5}"/>
                </a:ext>
              </a:extLst>
            </p:cNvPr>
            <p:cNvSpPr>
              <a:spLocks/>
            </p:cNvSpPr>
            <p:nvPr/>
          </p:nvSpPr>
          <p:spPr bwMode="auto">
            <a:xfrm flipH="1">
              <a:off x="593" y="2778"/>
              <a:ext cx="20" cy="1096"/>
            </a:xfrm>
            <a:custGeom>
              <a:avLst/>
              <a:gdLst>
                <a:gd name="T0" fmla="*/ 0 w 62"/>
                <a:gd name="T1" fmla="*/ 1 h 2190"/>
                <a:gd name="T2" fmla="*/ 0 w 62"/>
                <a:gd name="T3" fmla="*/ 0 h 2190"/>
                <a:gd name="T4" fmla="*/ 0 w 62"/>
                <a:gd name="T5" fmla="*/ 1 h 2190"/>
                <a:gd name="T6" fmla="*/ 0 w 62"/>
                <a:gd name="T7" fmla="*/ 1 h 2190"/>
                <a:gd name="T8" fmla="*/ 0 w 62"/>
                <a:gd name="T9" fmla="*/ 1 h 2190"/>
                <a:gd name="T10" fmla="*/ 0 60000 65536"/>
                <a:gd name="T11" fmla="*/ 0 60000 65536"/>
                <a:gd name="T12" fmla="*/ 0 60000 65536"/>
                <a:gd name="T13" fmla="*/ 0 60000 65536"/>
                <a:gd name="T14" fmla="*/ 0 60000 65536"/>
                <a:gd name="T15" fmla="*/ 0 w 62"/>
                <a:gd name="T16" fmla="*/ 0 h 2190"/>
                <a:gd name="T17" fmla="*/ 62 w 62"/>
                <a:gd name="T18" fmla="*/ 2190 h 2190"/>
              </a:gdLst>
              <a:ahLst/>
              <a:cxnLst>
                <a:cxn ang="T10">
                  <a:pos x="T0" y="T1"/>
                </a:cxn>
                <a:cxn ang="T11">
                  <a:pos x="T2" y="T3"/>
                </a:cxn>
                <a:cxn ang="T12">
                  <a:pos x="T4" y="T5"/>
                </a:cxn>
                <a:cxn ang="T13">
                  <a:pos x="T6" y="T7"/>
                </a:cxn>
                <a:cxn ang="T14">
                  <a:pos x="T8" y="T9"/>
                </a:cxn>
              </a:cxnLst>
              <a:rect l="T15" t="T16" r="T17" b="T18"/>
              <a:pathLst>
                <a:path w="62" h="2190">
                  <a:moveTo>
                    <a:pt x="62" y="2190"/>
                  </a:moveTo>
                  <a:lnTo>
                    <a:pt x="37" y="0"/>
                  </a:lnTo>
                  <a:lnTo>
                    <a:pt x="2" y="4"/>
                  </a:lnTo>
                  <a:lnTo>
                    <a:pt x="0" y="2190"/>
                  </a:lnTo>
                  <a:lnTo>
                    <a:pt x="62" y="2190"/>
                  </a:lnTo>
                  <a:close/>
                </a:path>
              </a:pathLst>
            </a:custGeom>
            <a:solidFill>
              <a:srgbClr val="CCBF80"/>
            </a:solidFill>
            <a:ln w="9525">
              <a:solidFill>
                <a:srgbClr val="000000"/>
              </a:solidFill>
              <a:round/>
              <a:headEnd/>
              <a:tailEnd/>
            </a:ln>
          </p:spPr>
          <p:txBody>
            <a:bodyPr/>
            <a:lstStyle/>
            <a:p>
              <a:endParaRPr lang="zh-TW" altLang="en-US"/>
            </a:p>
          </p:txBody>
        </p:sp>
        <p:sp>
          <p:nvSpPr>
            <p:cNvPr id="42187" name="Freeform 1302">
              <a:extLst>
                <a:ext uri="{FF2B5EF4-FFF2-40B4-BE49-F238E27FC236}">
                  <a16:creationId xmlns:a16="http://schemas.microsoft.com/office/drawing/2014/main" id="{02C8D764-87DE-F252-586A-394986477F4D}"/>
                </a:ext>
              </a:extLst>
            </p:cNvPr>
            <p:cNvSpPr>
              <a:spLocks/>
            </p:cNvSpPr>
            <p:nvPr/>
          </p:nvSpPr>
          <p:spPr bwMode="auto">
            <a:xfrm flipH="1">
              <a:off x="100" y="3792"/>
              <a:ext cx="154" cy="83"/>
            </a:xfrm>
            <a:custGeom>
              <a:avLst/>
              <a:gdLst>
                <a:gd name="T0" fmla="*/ 0 w 461"/>
                <a:gd name="T1" fmla="*/ 1 h 166"/>
                <a:gd name="T2" fmla="*/ 0 w 461"/>
                <a:gd name="T3" fmla="*/ 1 h 166"/>
                <a:gd name="T4" fmla="*/ 0 w 461"/>
                <a:gd name="T5" fmla="*/ 0 h 166"/>
                <a:gd name="T6" fmla="*/ 0 w 461"/>
                <a:gd name="T7" fmla="*/ 1 h 166"/>
                <a:gd name="T8" fmla="*/ 0 w 461"/>
                <a:gd name="T9" fmla="*/ 1 h 166"/>
                <a:gd name="T10" fmla="*/ 0 60000 65536"/>
                <a:gd name="T11" fmla="*/ 0 60000 65536"/>
                <a:gd name="T12" fmla="*/ 0 60000 65536"/>
                <a:gd name="T13" fmla="*/ 0 60000 65536"/>
                <a:gd name="T14" fmla="*/ 0 60000 65536"/>
                <a:gd name="T15" fmla="*/ 0 w 461"/>
                <a:gd name="T16" fmla="*/ 0 h 166"/>
                <a:gd name="T17" fmla="*/ 461 w 461"/>
                <a:gd name="T18" fmla="*/ 166 h 166"/>
              </a:gdLst>
              <a:ahLst/>
              <a:cxnLst>
                <a:cxn ang="T10">
                  <a:pos x="T0" y="T1"/>
                </a:cxn>
                <a:cxn ang="T11">
                  <a:pos x="T2" y="T3"/>
                </a:cxn>
                <a:cxn ang="T12">
                  <a:pos x="T4" y="T5"/>
                </a:cxn>
                <a:cxn ang="T13">
                  <a:pos x="T6" y="T7"/>
                </a:cxn>
                <a:cxn ang="T14">
                  <a:pos x="T8" y="T9"/>
                </a:cxn>
              </a:cxnLst>
              <a:rect l="T15" t="T16" r="T17" b="T18"/>
              <a:pathLst>
                <a:path w="461" h="166">
                  <a:moveTo>
                    <a:pt x="17" y="166"/>
                  </a:moveTo>
                  <a:lnTo>
                    <a:pt x="461" y="12"/>
                  </a:lnTo>
                  <a:lnTo>
                    <a:pt x="451" y="0"/>
                  </a:lnTo>
                  <a:lnTo>
                    <a:pt x="0" y="140"/>
                  </a:lnTo>
                  <a:lnTo>
                    <a:pt x="17" y="166"/>
                  </a:lnTo>
                  <a:close/>
                </a:path>
              </a:pathLst>
            </a:custGeom>
            <a:solidFill>
              <a:srgbClr val="331A00"/>
            </a:solidFill>
            <a:ln w="9525">
              <a:solidFill>
                <a:srgbClr val="000000"/>
              </a:solidFill>
              <a:round/>
              <a:headEnd/>
              <a:tailEnd/>
            </a:ln>
          </p:spPr>
          <p:txBody>
            <a:bodyPr/>
            <a:lstStyle/>
            <a:p>
              <a:endParaRPr lang="zh-TW" altLang="en-US"/>
            </a:p>
          </p:txBody>
        </p:sp>
        <p:sp>
          <p:nvSpPr>
            <p:cNvPr id="42188" name="Freeform 1303">
              <a:extLst>
                <a:ext uri="{FF2B5EF4-FFF2-40B4-BE49-F238E27FC236}">
                  <a16:creationId xmlns:a16="http://schemas.microsoft.com/office/drawing/2014/main" id="{8A7B5BA5-6DA1-B664-598E-7F448C787642}"/>
                </a:ext>
              </a:extLst>
            </p:cNvPr>
            <p:cNvSpPr>
              <a:spLocks/>
            </p:cNvSpPr>
            <p:nvPr/>
          </p:nvSpPr>
          <p:spPr bwMode="auto">
            <a:xfrm flipH="1">
              <a:off x="350" y="3127"/>
              <a:ext cx="248" cy="272"/>
            </a:xfrm>
            <a:custGeom>
              <a:avLst/>
              <a:gdLst>
                <a:gd name="T0" fmla="*/ 0 w 744"/>
                <a:gd name="T1" fmla="*/ 1 h 543"/>
                <a:gd name="T2" fmla="*/ 0 w 744"/>
                <a:gd name="T3" fmla="*/ 1 h 543"/>
                <a:gd name="T4" fmla="*/ 0 w 744"/>
                <a:gd name="T5" fmla="*/ 0 h 543"/>
                <a:gd name="T6" fmla="*/ 0 w 744"/>
                <a:gd name="T7" fmla="*/ 1 h 543"/>
                <a:gd name="T8" fmla="*/ 0 w 744"/>
                <a:gd name="T9" fmla="*/ 1 h 543"/>
                <a:gd name="T10" fmla="*/ 0 60000 65536"/>
                <a:gd name="T11" fmla="*/ 0 60000 65536"/>
                <a:gd name="T12" fmla="*/ 0 60000 65536"/>
                <a:gd name="T13" fmla="*/ 0 60000 65536"/>
                <a:gd name="T14" fmla="*/ 0 60000 65536"/>
                <a:gd name="T15" fmla="*/ 0 w 744"/>
                <a:gd name="T16" fmla="*/ 0 h 543"/>
                <a:gd name="T17" fmla="*/ 744 w 744"/>
                <a:gd name="T18" fmla="*/ 543 h 543"/>
              </a:gdLst>
              <a:ahLst/>
              <a:cxnLst>
                <a:cxn ang="T10">
                  <a:pos x="T0" y="T1"/>
                </a:cxn>
                <a:cxn ang="T11">
                  <a:pos x="T2" y="T3"/>
                </a:cxn>
                <a:cxn ang="T12">
                  <a:pos x="T4" y="T5"/>
                </a:cxn>
                <a:cxn ang="T13">
                  <a:pos x="T6" y="T7"/>
                </a:cxn>
                <a:cxn ang="T14">
                  <a:pos x="T8" y="T9"/>
                </a:cxn>
              </a:cxnLst>
              <a:rect l="T15" t="T16" r="T17" b="T18"/>
              <a:pathLst>
                <a:path w="744" h="543">
                  <a:moveTo>
                    <a:pt x="0" y="543"/>
                  </a:moveTo>
                  <a:lnTo>
                    <a:pt x="744" y="15"/>
                  </a:lnTo>
                  <a:lnTo>
                    <a:pt x="734" y="0"/>
                  </a:lnTo>
                  <a:lnTo>
                    <a:pt x="2" y="506"/>
                  </a:lnTo>
                  <a:lnTo>
                    <a:pt x="0" y="543"/>
                  </a:lnTo>
                  <a:close/>
                </a:path>
              </a:pathLst>
            </a:custGeom>
            <a:solidFill>
              <a:srgbClr val="331A00"/>
            </a:solidFill>
            <a:ln w="9525">
              <a:solidFill>
                <a:srgbClr val="000000"/>
              </a:solidFill>
              <a:round/>
              <a:headEnd/>
              <a:tailEnd/>
            </a:ln>
          </p:spPr>
          <p:txBody>
            <a:bodyPr/>
            <a:lstStyle/>
            <a:p>
              <a:endParaRPr lang="zh-TW" altLang="en-US"/>
            </a:p>
          </p:txBody>
        </p:sp>
        <p:sp>
          <p:nvSpPr>
            <p:cNvPr id="42189" name="Freeform 1304">
              <a:extLst>
                <a:ext uri="{FF2B5EF4-FFF2-40B4-BE49-F238E27FC236}">
                  <a16:creationId xmlns:a16="http://schemas.microsoft.com/office/drawing/2014/main" id="{0610FFD9-8765-C02D-4DC5-CB0141C349B8}"/>
                </a:ext>
              </a:extLst>
            </p:cNvPr>
            <p:cNvSpPr>
              <a:spLocks/>
            </p:cNvSpPr>
            <p:nvPr/>
          </p:nvSpPr>
          <p:spPr bwMode="auto">
            <a:xfrm flipH="1">
              <a:off x="451" y="2893"/>
              <a:ext cx="365" cy="96"/>
            </a:xfrm>
            <a:custGeom>
              <a:avLst/>
              <a:gdLst>
                <a:gd name="T0" fmla="*/ 0 w 1094"/>
                <a:gd name="T1" fmla="*/ 0 h 190"/>
                <a:gd name="T2" fmla="*/ 0 w 1094"/>
                <a:gd name="T3" fmla="*/ 1 h 190"/>
                <a:gd name="T4" fmla="*/ 0 w 1094"/>
                <a:gd name="T5" fmla="*/ 1 h 190"/>
                <a:gd name="T6" fmla="*/ 0 w 1094"/>
                <a:gd name="T7" fmla="*/ 1 h 190"/>
                <a:gd name="T8" fmla="*/ 0 w 1094"/>
                <a:gd name="T9" fmla="*/ 0 h 190"/>
                <a:gd name="T10" fmla="*/ 0 60000 65536"/>
                <a:gd name="T11" fmla="*/ 0 60000 65536"/>
                <a:gd name="T12" fmla="*/ 0 60000 65536"/>
                <a:gd name="T13" fmla="*/ 0 60000 65536"/>
                <a:gd name="T14" fmla="*/ 0 60000 65536"/>
                <a:gd name="T15" fmla="*/ 0 w 1094"/>
                <a:gd name="T16" fmla="*/ 0 h 190"/>
                <a:gd name="T17" fmla="*/ 1094 w 1094"/>
                <a:gd name="T18" fmla="*/ 190 h 190"/>
              </a:gdLst>
              <a:ahLst/>
              <a:cxnLst>
                <a:cxn ang="T10">
                  <a:pos x="T0" y="T1"/>
                </a:cxn>
                <a:cxn ang="T11">
                  <a:pos x="T2" y="T3"/>
                </a:cxn>
                <a:cxn ang="T12">
                  <a:pos x="T4" y="T5"/>
                </a:cxn>
                <a:cxn ang="T13">
                  <a:pos x="T6" y="T7"/>
                </a:cxn>
                <a:cxn ang="T14">
                  <a:pos x="T8" y="T9"/>
                </a:cxn>
              </a:cxnLst>
              <a:rect l="T15" t="T16" r="T17" b="T18"/>
              <a:pathLst>
                <a:path w="1094" h="190">
                  <a:moveTo>
                    <a:pt x="0" y="0"/>
                  </a:moveTo>
                  <a:lnTo>
                    <a:pt x="1094" y="170"/>
                  </a:lnTo>
                  <a:lnTo>
                    <a:pt x="1080" y="190"/>
                  </a:lnTo>
                  <a:lnTo>
                    <a:pt x="0" y="22"/>
                  </a:lnTo>
                  <a:lnTo>
                    <a:pt x="0" y="0"/>
                  </a:lnTo>
                  <a:close/>
                </a:path>
              </a:pathLst>
            </a:custGeom>
            <a:solidFill>
              <a:srgbClr val="331A00"/>
            </a:solidFill>
            <a:ln w="9525">
              <a:solidFill>
                <a:srgbClr val="000000"/>
              </a:solidFill>
              <a:round/>
              <a:headEnd/>
              <a:tailEnd/>
            </a:ln>
          </p:spPr>
          <p:txBody>
            <a:bodyPr/>
            <a:lstStyle/>
            <a:p>
              <a:endParaRPr lang="zh-TW" altLang="en-US"/>
            </a:p>
          </p:txBody>
        </p:sp>
        <p:sp>
          <p:nvSpPr>
            <p:cNvPr id="42190" name="Freeform 1305">
              <a:extLst>
                <a:ext uri="{FF2B5EF4-FFF2-40B4-BE49-F238E27FC236}">
                  <a16:creationId xmlns:a16="http://schemas.microsoft.com/office/drawing/2014/main" id="{F7245A74-3F31-8CCA-AD33-B99982204C95}"/>
                </a:ext>
              </a:extLst>
            </p:cNvPr>
            <p:cNvSpPr>
              <a:spLocks/>
            </p:cNvSpPr>
            <p:nvPr/>
          </p:nvSpPr>
          <p:spPr bwMode="auto">
            <a:xfrm flipH="1">
              <a:off x="565" y="2760"/>
              <a:ext cx="100" cy="95"/>
            </a:xfrm>
            <a:custGeom>
              <a:avLst/>
              <a:gdLst>
                <a:gd name="T0" fmla="*/ 0 w 300"/>
                <a:gd name="T1" fmla="*/ 0 h 191"/>
                <a:gd name="T2" fmla="*/ 0 w 300"/>
                <a:gd name="T3" fmla="*/ 0 h 191"/>
                <a:gd name="T4" fmla="*/ 0 w 300"/>
                <a:gd name="T5" fmla="*/ 0 h 191"/>
                <a:gd name="T6" fmla="*/ 0 w 300"/>
                <a:gd name="T7" fmla="*/ 0 h 191"/>
                <a:gd name="T8" fmla="*/ 0 w 300"/>
                <a:gd name="T9" fmla="*/ 0 h 191"/>
                <a:gd name="T10" fmla="*/ 0 60000 65536"/>
                <a:gd name="T11" fmla="*/ 0 60000 65536"/>
                <a:gd name="T12" fmla="*/ 0 60000 65536"/>
                <a:gd name="T13" fmla="*/ 0 60000 65536"/>
                <a:gd name="T14" fmla="*/ 0 60000 65536"/>
                <a:gd name="T15" fmla="*/ 0 w 300"/>
                <a:gd name="T16" fmla="*/ 0 h 191"/>
                <a:gd name="T17" fmla="*/ 300 w 300"/>
                <a:gd name="T18" fmla="*/ 191 h 191"/>
              </a:gdLst>
              <a:ahLst/>
              <a:cxnLst>
                <a:cxn ang="T10">
                  <a:pos x="T0" y="T1"/>
                </a:cxn>
                <a:cxn ang="T11">
                  <a:pos x="T2" y="T3"/>
                </a:cxn>
                <a:cxn ang="T12">
                  <a:pos x="T4" y="T5"/>
                </a:cxn>
                <a:cxn ang="T13">
                  <a:pos x="T6" y="T7"/>
                </a:cxn>
                <a:cxn ang="T14">
                  <a:pos x="T8" y="T9"/>
                </a:cxn>
              </a:cxnLst>
              <a:rect l="T15" t="T16" r="T17" b="T18"/>
              <a:pathLst>
                <a:path w="300" h="191">
                  <a:moveTo>
                    <a:pt x="300" y="12"/>
                  </a:moveTo>
                  <a:lnTo>
                    <a:pt x="13" y="191"/>
                  </a:lnTo>
                  <a:lnTo>
                    <a:pt x="0" y="179"/>
                  </a:lnTo>
                  <a:lnTo>
                    <a:pt x="287" y="0"/>
                  </a:lnTo>
                  <a:lnTo>
                    <a:pt x="300" y="12"/>
                  </a:lnTo>
                  <a:close/>
                </a:path>
              </a:pathLst>
            </a:custGeom>
            <a:solidFill>
              <a:srgbClr val="331A00"/>
            </a:solidFill>
            <a:ln w="9525">
              <a:solidFill>
                <a:srgbClr val="000000"/>
              </a:solidFill>
              <a:round/>
              <a:headEnd/>
              <a:tailEnd/>
            </a:ln>
          </p:spPr>
          <p:txBody>
            <a:bodyPr/>
            <a:lstStyle/>
            <a:p>
              <a:endParaRPr lang="zh-TW" altLang="en-US"/>
            </a:p>
          </p:txBody>
        </p:sp>
        <p:sp>
          <p:nvSpPr>
            <p:cNvPr id="42191" name="Freeform 1306">
              <a:extLst>
                <a:ext uri="{FF2B5EF4-FFF2-40B4-BE49-F238E27FC236}">
                  <a16:creationId xmlns:a16="http://schemas.microsoft.com/office/drawing/2014/main" id="{38F64B2C-065C-1EBF-B2A2-C9D85CF4D290}"/>
                </a:ext>
              </a:extLst>
            </p:cNvPr>
            <p:cNvSpPr>
              <a:spLocks/>
            </p:cNvSpPr>
            <p:nvPr/>
          </p:nvSpPr>
          <p:spPr bwMode="auto">
            <a:xfrm flipH="1">
              <a:off x="1465" y="2690"/>
              <a:ext cx="243" cy="1235"/>
            </a:xfrm>
            <a:custGeom>
              <a:avLst/>
              <a:gdLst>
                <a:gd name="T0" fmla="*/ 0 w 730"/>
                <a:gd name="T1" fmla="*/ 1 h 2469"/>
                <a:gd name="T2" fmla="*/ 0 w 730"/>
                <a:gd name="T3" fmla="*/ 1 h 2469"/>
                <a:gd name="T4" fmla="*/ 0 w 730"/>
                <a:gd name="T5" fmla="*/ 1 h 2469"/>
                <a:gd name="T6" fmla="*/ 0 w 730"/>
                <a:gd name="T7" fmla="*/ 0 h 2469"/>
                <a:gd name="T8" fmla="*/ 0 60000 65536"/>
                <a:gd name="T9" fmla="*/ 0 60000 65536"/>
                <a:gd name="T10" fmla="*/ 0 60000 65536"/>
                <a:gd name="T11" fmla="*/ 0 60000 65536"/>
                <a:gd name="T12" fmla="*/ 0 w 730"/>
                <a:gd name="T13" fmla="*/ 0 h 2469"/>
                <a:gd name="T14" fmla="*/ 730 w 730"/>
                <a:gd name="T15" fmla="*/ 2469 h 2469"/>
              </a:gdLst>
              <a:ahLst/>
              <a:cxnLst>
                <a:cxn ang="T8">
                  <a:pos x="T0" y="T1"/>
                </a:cxn>
                <a:cxn ang="T9">
                  <a:pos x="T2" y="T3"/>
                </a:cxn>
                <a:cxn ang="T10">
                  <a:pos x="T4" y="T5"/>
                </a:cxn>
                <a:cxn ang="T11">
                  <a:pos x="T6" y="T7"/>
                </a:cxn>
              </a:cxnLst>
              <a:rect l="T12" t="T13" r="T14" b="T15"/>
              <a:pathLst>
                <a:path w="730" h="2469">
                  <a:moveTo>
                    <a:pt x="0" y="72"/>
                  </a:moveTo>
                  <a:lnTo>
                    <a:pt x="703" y="2469"/>
                  </a:lnTo>
                  <a:lnTo>
                    <a:pt x="730" y="2461"/>
                  </a:lnTo>
                  <a:lnTo>
                    <a:pt x="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92" name="Freeform 1307">
              <a:extLst>
                <a:ext uri="{FF2B5EF4-FFF2-40B4-BE49-F238E27FC236}">
                  <a16:creationId xmlns:a16="http://schemas.microsoft.com/office/drawing/2014/main" id="{8F8A65A3-6F0C-2879-5ECD-87DC6DE5C078}"/>
                </a:ext>
              </a:extLst>
            </p:cNvPr>
            <p:cNvSpPr>
              <a:spLocks/>
            </p:cNvSpPr>
            <p:nvPr/>
          </p:nvSpPr>
          <p:spPr bwMode="auto">
            <a:xfrm flipH="1">
              <a:off x="1446" y="2532"/>
              <a:ext cx="261" cy="1390"/>
            </a:xfrm>
            <a:custGeom>
              <a:avLst/>
              <a:gdLst>
                <a:gd name="T0" fmla="*/ 0 w 782"/>
                <a:gd name="T1" fmla="*/ 1 h 2780"/>
                <a:gd name="T2" fmla="*/ 0 w 782"/>
                <a:gd name="T3" fmla="*/ 1 h 2780"/>
                <a:gd name="T4" fmla="*/ 0 w 782"/>
                <a:gd name="T5" fmla="*/ 1 h 2780"/>
                <a:gd name="T6" fmla="*/ 0 w 782"/>
                <a:gd name="T7" fmla="*/ 0 h 2780"/>
                <a:gd name="T8" fmla="*/ 0 60000 65536"/>
                <a:gd name="T9" fmla="*/ 0 60000 65536"/>
                <a:gd name="T10" fmla="*/ 0 60000 65536"/>
                <a:gd name="T11" fmla="*/ 0 60000 65536"/>
                <a:gd name="T12" fmla="*/ 0 w 782"/>
                <a:gd name="T13" fmla="*/ 0 h 2780"/>
                <a:gd name="T14" fmla="*/ 782 w 782"/>
                <a:gd name="T15" fmla="*/ 2780 h 2780"/>
              </a:gdLst>
              <a:ahLst/>
              <a:cxnLst>
                <a:cxn ang="T8">
                  <a:pos x="T0" y="T1"/>
                </a:cxn>
                <a:cxn ang="T9">
                  <a:pos x="T2" y="T3"/>
                </a:cxn>
                <a:cxn ang="T10">
                  <a:pos x="T4" y="T5"/>
                </a:cxn>
                <a:cxn ang="T11">
                  <a:pos x="T6" y="T7"/>
                </a:cxn>
              </a:cxnLst>
              <a:rect l="T12" t="T13" r="T14" b="T15"/>
              <a:pathLst>
                <a:path w="782" h="2780">
                  <a:moveTo>
                    <a:pt x="5" y="107"/>
                  </a:moveTo>
                  <a:lnTo>
                    <a:pt x="752" y="2777"/>
                  </a:lnTo>
                  <a:lnTo>
                    <a:pt x="782" y="2780"/>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93" name="Freeform 1308">
              <a:extLst>
                <a:ext uri="{FF2B5EF4-FFF2-40B4-BE49-F238E27FC236}">
                  <a16:creationId xmlns:a16="http://schemas.microsoft.com/office/drawing/2014/main" id="{09F26FE3-903E-0F3D-9F30-BDD2EB10FFA1}"/>
                </a:ext>
              </a:extLst>
            </p:cNvPr>
            <p:cNvSpPr>
              <a:spLocks/>
            </p:cNvSpPr>
            <p:nvPr/>
          </p:nvSpPr>
          <p:spPr bwMode="auto">
            <a:xfrm flipH="1">
              <a:off x="1611" y="2833"/>
              <a:ext cx="19" cy="35"/>
            </a:xfrm>
            <a:custGeom>
              <a:avLst/>
              <a:gdLst>
                <a:gd name="T0" fmla="*/ 0 w 57"/>
                <a:gd name="T1" fmla="*/ 1 h 70"/>
                <a:gd name="T2" fmla="*/ 0 w 57"/>
                <a:gd name="T3" fmla="*/ 1 h 70"/>
                <a:gd name="T4" fmla="*/ 0 w 57"/>
                <a:gd name="T5" fmla="*/ 0 h 70"/>
                <a:gd name="T6" fmla="*/ 0 w 57"/>
                <a:gd name="T7" fmla="*/ 1 h 70"/>
                <a:gd name="T8" fmla="*/ 0 60000 65536"/>
                <a:gd name="T9" fmla="*/ 0 60000 65536"/>
                <a:gd name="T10" fmla="*/ 0 60000 65536"/>
                <a:gd name="T11" fmla="*/ 0 60000 65536"/>
                <a:gd name="T12" fmla="*/ 0 w 57"/>
                <a:gd name="T13" fmla="*/ 0 h 70"/>
                <a:gd name="T14" fmla="*/ 57 w 57"/>
                <a:gd name="T15" fmla="*/ 70 h 70"/>
              </a:gdLst>
              <a:ahLst/>
              <a:cxnLst>
                <a:cxn ang="T8">
                  <a:pos x="T0" y="T1"/>
                </a:cxn>
                <a:cxn ang="T9">
                  <a:pos x="T2" y="T3"/>
                </a:cxn>
                <a:cxn ang="T10">
                  <a:pos x="T4" y="T5"/>
                </a:cxn>
                <a:cxn ang="T11">
                  <a:pos x="T6" y="T7"/>
                </a:cxn>
              </a:cxnLst>
              <a:rect l="T12" t="T13" r="T14" b="T15"/>
              <a:pathLst>
                <a:path w="57" h="70">
                  <a:moveTo>
                    <a:pt x="57" y="70"/>
                  </a:moveTo>
                  <a:lnTo>
                    <a:pt x="50" y="10"/>
                  </a:lnTo>
                  <a:lnTo>
                    <a:pt x="2" y="0"/>
                  </a:lnTo>
                  <a:lnTo>
                    <a:pt x="0" y="6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94" name="Freeform 1309">
              <a:extLst>
                <a:ext uri="{FF2B5EF4-FFF2-40B4-BE49-F238E27FC236}">
                  <a16:creationId xmlns:a16="http://schemas.microsoft.com/office/drawing/2014/main" id="{176A3DA6-CC6E-BECE-4B8D-48C05C175141}"/>
                </a:ext>
              </a:extLst>
            </p:cNvPr>
            <p:cNvSpPr>
              <a:spLocks/>
            </p:cNvSpPr>
            <p:nvPr/>
          </p:nvSpPr>
          <p:spPr bwMode="auto">
            <a:xfrm flipH="1">
              <a:off x="1585" y="2136"/>
              <a:ext cx="116" cy="322"/>
            </a:xfrm>
            <a:custGeom>
              <a:avLst/>
              <a:gdLst>
                <a:gd name="T0" fmla="*/ 0 w 347"/>
                <a:gd name="T1" fmla="*/ 1 h 642"/>
                <a:gd name="T2" fmla="*/ 0 w 347"/>
                <a:gd name="T3" fmla="*/ 0 h 642"/>
                <a:gd name="T4" fmla="*/ 0 w 347"/>
                <a:gd name="T5" fmla="*/ 1 h 642"/>
                <a:gd name="T6" fmla="*/ 0 60000 65536"/>
                <a:gd name="T7" fmla="*/ 0 60000 65536"/>
                <a:gd name="T8" fmla="*/ 0 60000 65536"/>
                <a:gd name="T9" fmla="*/ 0 w 347"/>
                <a:gd name="T10" fmla="*/ 0 h 642"/>
                <a:gd name="T11" fmla="*/ 347 w 347"/>
                <a:gd name="T12" fmla="*/ 642 h 642"/>
              </a:gdLst>
              <a:ahLst/>
              <a:cxnLst>
                <a:cxn ang="T6">
                  <a:pos x="T0" y="T1"/>
                </a:cxn>
                <a:cxn ang="T7">
                  <a:pos x="T2" y="T3"/>
                </a:cxn>
                <a:cxn ang="T8">
                  <a:pos x="T4" y="T5"/>
                </a:cxn>
              </a:cxnLst>
              <a:rect l="T9" t="T10" r="T11" b="T12"/>
              <a:pathLst>
                <a:path w="347" h="642">
                  <a:moveTo>
                    <a:pt x="347" y="642"/>
                  </a:moveTo>
                  <a:lnTo>
                    <a:pt x="0" y="0"/>
                  </a:lnTo>
                  <a:lnTo>
                    <a:pt x="161" y="61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95" name="Line 1310">
              <a:extLst>
                <a:ext uri="{FF2B5EF4-FFF2-40B4-BE49-F238E27FC236}">
                  <a16:creationId xmlns:a16="http://schemas.microsoft.com/office/drawing/2014/main" id="{CAC6587E-C413-2E5F-480C-FBDB148DC121}"/>
                </a:ext>
              </a:extLst>
            </p:cNvPr>
            <p:cNvSpPr>
              <a:spLocks noChangeShapeType="1"/>
            </p:cNvSpPr>
            <p:nvPr/>
          </p:nvSpPr>
          <p:spPr bwMode="auto">
            <a:xfrm flipV="1">
              <a:off x="1618" y="2162"/>
              <a:ext cx="80" cy="29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196" name="Freeform 1311">
              <a:extLst>
                <a:ext uri="{FF2B5EF4-FFF2-40B4-BE49-F238E27FC236}">
                  <a16:creationId xmlns:a16="http://schemas.microsoft.com/office/drawing/2014/main" id="{0132611B-7D8F-3CE2-E538-4356AC6FAE8C}"/>
                </a:ext>
              </a:extLst>
            </p:cNvPr>
            <p:cNvSpPr>
              <a:spLocks/>
            </p:cNvSpPr>
            <p:nvPr/>
          </p:nvSpPr>
          <p:spPr bwMode="auto">
            <a:xfrm flipH="1">
              <a:off x="333" y="4015"/>
              <a:ext cx="1716" cy="27"/>
            </a:xfrm>
            <a:custGeom>
              <a:avLst/>
              <a:gdLst>
                <a:gd name="T0" fmla="*/ 0 w 5149"/>
                <a:gd name="T1" fmla="*/ 0 h 53"/>
                <a:gd name="T2" fmla="*/ 0 w 5149"/>
                <a:gd name="T3" fmla="*/ 1 h 53"/>
                <a:gd name="T4" fmla="*/ 0 w 5149"/>
                <a:gd name="T5" fmla="*/ 1 h 53"/>
                <a:gd name="T6" fmla="*/ 0 w 5149"/>
                <a:gd name="T7" fmla="*/ 1 h 53"/>
                <a:gd name="T8" fmla="*/ 0 w 5149"/>
                <a:gd name="T9" fmla="*/ 1 h 53"/>
                <a:gd name="T10" fmla="*/ 0 w 5149"/>
                <a:gd name="T11" fmla="*/ 1 h 53"/>
                <a:gd name="T12" fmla="*/ 0 w 5149"/>
                <a:gd name="T13" fmla="*/ 0 h 53"/>
                <a:gd name="T14" fmla="*/ 0 60000 65536"/>
                <a:gd name="T15" fmla="*/ 0 60000 65536"/>
                <a:gd name="T16" fmla="*/ 0 60000 65536"/>
                <a:gd name="T17" fmla="*/ 0 60000 65536"/>
                <a:gd name="T18" fmla="*/ 0 60000 65536"/>
                <a:gd name="T19" fmla="*/ 0 60000 65536"/>
                <a:gd name="T20" fmla="*/ 0 60000 65536"/>
                <a:gd name="T21" fmla="*/ 0 w 5149"/>
                <a:gd name="T22" fmla="*/ 0 h 53"/>
                <a:gd name="T23" fmla="*/ 5149 w 5149"/>
                <a:gd name="T24" fmla="*/ 53 h 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149" h="53">
                  <a:moveTo>
                    <a:pt x="5149" y="0"/>
                  </a:moveTo>
                  <a:lnTo>
                    <a:pt x="4193" y="30"/>
                  </a:lnTo>
                  <a:lnTo>
                    <a:pt x="3269" y="48"/>
                  </a:lnTo>
                  <a:lnTo>
                    <a:pt x="2286" y="53"/>
                  </a:lnTo>
                  <a:lnTo>
                    <a:pt x="898" y="36"/>
                  </a:lnTo>
                  <a:lnTo>
                    <a:pt x="388" y="22"/>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97" name="Freeform 1312">
              <a:extLst>
                <a:ext uri="{FF2B5EF4-FFF2-40B4-BE49-F238E27FC236}">
                  <a16:creationId xmlns:a16="http://schemas.microsoft.com/office/drawing/2014/main" id="{68921C66-E445-525C-5FC3-65F5454B5910}"/>
                </a:ext>
              </a:extLst>
            </p:cNvPr>
            <p:cNvSpPr>
              <a:spLocks/>
            </p:cNvSpPr>
            <p:nvPr/>
          </p:nvSpPr>
          <p:spPr bwMode="auto">
            <a:xfrm flipH="1">
              <a:off x="2071" y="3284"/>
              <a:ext cx="275" cy="394"/>
            </a:xfrm>
            <a:custGeom>
              <a:avLst/>
              <a:gdLst>
                <a:gd name="T0" fmla="*/ 0 w 827"/>
                <a:gd name="T1" fmla="*/ 0 h 788"/>
                <a:gd name="T2" fmla="*/ 0 w 827"/>
                <a:gd name="T3" fmla="*/ 1 h 788"/>
                <a:gd name="T4" fmla="*/ 0 w 827"/>
                <a:gd name="T5" fmla="*/ 1 h 788"/>
                <a:gd name="T6" fmla="*/ 0 60000 65536"/>
                <a:gd name="T7" fmla="*/ 0 60000 65536"/>
                <a:gd name="T8" fmla="*/ 0 60000 65536"/>
                <a:gd name="T9" fmla="*/ 0 w 827"/>
                <a:gd name="T10" fmla="*/ 0 h 788"/>
                <a:gd name="T11" fmla="*/ 827 w 827"/>
                <a:gd name="T12" fmla="*/ 788 h 788"/>
              </a:gdLst>
              <a:ahLst/>
              <a:cxnLst>
                <a:cxn ang="T6">
                  <a:pos x="T0" y="T1"/>
                </a:cxn>
                <a:cxn ang="T7">
                  <a:pos x="T2" y="T3"/>
                </a:cxn>
                <a:cxn ang="T8">
                  <a:pos x="T4" y="T5"/>
                </a:cxn>
              </a:cxnLst>
              <a:rect l="T9" t="T10" r="T11" b="T12"/>
              <a:pathLst>
                <a:path w="827" h="788">
                  <a:moveTo>
                    <a:pt x="827" y="0"/>
                  </a:moveTo>
                  <a:lnTo>
                    <a:pt x="443" y="359"/>
                  </a:lnTo>
                  <a:lnTo>
                    <a:pt x="0" y="78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198" name="Freeform 1313">
              <a:extLst>
                <a:ext uri="{FF2B5EF4-FFF2-40B4-BE49-F238E27FC236}">
                  <a16:creationId xmlns:a16="http://schemas.microsoft.com/office/drawing/2014/main" id="{2F4417CB-679E-DFD2-6F99-4A0655E53826}"/>
                </a:ext>
              </a:extLst>
            </p:cNvPr>
            <p:cNvSpPr>
              <a:spLocks/>
            </p:cNvSpPr>
            <p:nvPr/>
          </p:nvSpPr>
          <p:spPr bwMode="auto">
            <a:xfrm flipH="1">
              <a:off x="2196" y="3671"/>
              <a:ext cx="171" cy="194"/>
            </a:xfrm>
            <a:custGeom>
              <a:avLst/>
              <a:gdLst>
                <a:gd name="T0" fmla="*/ 0 w 513"/>
                <a:gd name="T1" fmla="*/ 0 h 389"/>
                <a:gd name="T2" fmla="*/ 0 w 513"/>
                <a:gd name="T3" fmla="*/ 0 h 389"/>
                <a:gd name="T4" fmla="*/ 0 w 513"/>
                <a:gd name="T5" fmla="*/ 0 h 389"/>
                <a:gd name="T6" fmla="*/ 0 w 513"/>
                <a:gd name="T7" fmla="*/ 0 h 389"/>
                <a:gd name="T8" fmla="*/ 0 w 513"/>
                <a:gd name="T9" fmla="*/ 0 h 389"/>
                <a:gd name="T10" fmla="*/ 0 w 513"/>
                <a:gd name="T11" fmla="*/ 0 h 389"/>
                <a:gd name="T12" fmla="*/ 0 w 513"/>
                <a:gd name="T13" fmla="*/ 0 h 389"/>
                <a:gd name="T14" fmla="*/ 0 w 513"/>
                <a:gd name="T15" fmla="*/ 0 h 389"/>
                <a:gd name="T16" fmla="*/ 0 w 513"/>
                <a:gd name="T17" fmla="*/ 0 h 389"/>
                <a:gd name="T18" fmla="*/ 0 w 513"/>
                <a:gd name="T19" fmla="*/ 0 h 389"/>
                <a:gd name="T20" fmla="*/ 0 w 513"/>
                <a:gd name="T21" fmla="*/ 0 h 389"/>
                <a:gd name="T22" fmla="*/ 0 w 513"/>
                <a:gd name="T23" fmla="*/ 0 h 389"/>
                <a:gd name="T24" fmla="*/ 0 w 513"/>
                <a:gd name="T25" fmla="*/ 0 h 389"/>
                <a:gd name="T26" fmla="*/ 0 w 513"/>
                <a:gd name="T27" fmla="*/ 0 h 389"/>
                <a:gd name="T28" fmla="*/ 0 w 513"/>
                <a:gd name="T29" fmla="*/ 0 h 389"/>
                <a:gd name="T30" fmla="*/ 0 w 513"/>
                <a:gd name="T31" fmla="*/ 0 h 389"/>
                <a:gd name="T32" fmla="*/ 0 w 513"/>
                <a:gd name="T33" fmla="*/ 0 h 389"/>
                <a:gd name="T34" fmla="*/ 0 w 513"/>
                <a:gd name="T35" fmla="*/ 0 h 389"/>
                <a:gd name="T36" fmla="*/ 0 w 513"/>
                <a:gd name="T37" fmla="*/ 0 h 389"/>
                <a:gd name="T38" fmla="*/ 0 w 513"/>
                <a:gd name="T39" fmla="*/ 0 h 389"/>
                <a:gd name="T40" fmla="*/ 0 w 513"/>
                <a:gd name="T41" fmla="*/ 0 h 389"/>
                <a:gd name="T42" fmla="*/ 0 w 513"/>
                <a:gd name="T43" fmla="*/ 0 h 389"/>
                <a:gd name="T44" fmla="*/ 0 w 513"/>
                <a:gd name="T45" fmla="*/ 0 h 389"/>
                <a:gd name="T46" fmla="*/ 0 w 513"/>
                <a:gd name="T47" fmla="*/ 0 h 389"/>
                <a:gd name="T48" fmla="*/ 0 w 513"/>
                <a:gd name="T49" fmla="*/ 0 h 389"/>
                <a:gd name="T50" fmla="*/ 0 w 513"/>
                <a:gd name="T51" fmla="*/ 0 h 389"/>
                <a:gd name="T52" fmla="*/ 0 w 513"/>
                <a:gd name="T53" fmla="*/ 0 h 389"/>
                <a:gd name="T54" fmla="*/ 0 w 513"/>
                <a:gd name="T55" fmla="*/ 0 h 389"/>
                <a:gd name="T56" fmla="*/ 0 w 513"/>
                <a:gd name="T57" fmla="*/ 0 h 389"/>
                <a:gd name="T58" fmla="*/ 0 w 513"/>
                <a:gd name="T59" fmla="*/ 0 h 389"/>
                <a:gd name="T60" fmla="*/ 0 w 513"/>
                <a:gd name="T61" fmla="*/ 0 h 389"/>
                <a:gd name="T62" fmla="*/ 0 w 513"/>
                <a:gd name="T63" fmla="*/ 0 h 389"/>
                <a:gd name="T64" fmla="*/ 0 w 513"/>
                <a:gd name="T65" fmla="*/ 0 h 389"/>
                <a:gd name="T66" fmla="*/ 0 w 513"/>
                <a:gd name="T67" fmla="*/ 0 h 389"/>
                <a:gd name="T68" fmla="*/ 0 w 513"/>
                <a:gd name="T69" fmla="*/ 0 h 389"/>
                <a:gd name="T70" fmla="*/ 0 w 513"/>
                <a:gd name="T71" fmla="*/ 0 h 38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13"/>
                <a:gd name="T109" fmla="*/ 0 h 389"/>
                <a:gd name="T110" fmla="*/ 513 w 513"/>
                <a:gd name="T111" fmla="*/ 389 h 38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13" h="389">
                  <a:moveTo>
                    <a:pt x="513" y="140"/>
                  </a:moveTo>
                  <a:lnTo>
                    <a:pt x="507" y="156"/>
                  </a:lnTo>
                  <a:lnTo>
                    <a:pt x="490" y="177"/>
                  </a:lnTo>
                  <a:lnTo>
                    <a:pt x="436" y="213"/>
                  </a:lnTo>
                  <a:lnTo>
                    <a:pt x="359" y="265"/>
                  </a:lnTo>
                  <a:lnTo>
                    <a:pt x="301" y="325"/>
                  </a:lnTo>
                  <a:lnTo>
                    <a:pt x="287" y="350"/>
                  </a:lnTo>
                  <a:lnTo>
                    <a:pt x="260" y="367"/>
                  </a:lnTo>
                  <a:lnTo>
                    <a:pt x="206" y="389"/>
                  </a:lnTo>
                  <a:lnTo>
                    <a:pt x="149" y="378"/>
                  </a:lnTo>
                  <a:lnTo>
                    <a:pt x="124" y="359"/>
                  </a:lnTo>
                  <a:lnTo>
                    <a:pt x="101" y="331"/>
                  </a:lnTo>
                  <a:lnTo>
                    <a:pt x="87" y="305"/>
                  </a:lnTo>
                  <a:lnTo>
                    <a:pt x="69" y="292"/>
                  </a:lnTo>
                  <a:lnTo>
                    <a:pt x="57" y="280"/>
                  </a:lnTo>
                  <a:lnTo>
                    <a:pt x="47" y="249"/>
                  </a:lnTo>
                  <a:lnTo>
                    <a:pt x="27" y="182"/>
                  </a:lnTo>
                  <a:lnTo>
                    <a:pt x="4" y="129"/>
                  </a:lnTo>
                  <a:lnTo>
                    <a:pt x="0" y="62"/>
                  </a:lnTo>
                  <a:lnTo>
                    <a:pt x="10" y="31"/>
                  </a:lnTo>
                  <a:lnTo>
                    <a:pt x="37" y="6"/>
                  </a:lnTo>
                  <a:lnTo>
                    <a:pt x="77" y="0"/>
                  </a:lnTo>
                  <a:lnTo>
                    <a:pt x="114" y="14"/>
                  </a:lnTo>
                  <a:lnTo>
                    <a:pt x="151" y="33"/>
                  </a:lnTo>
                  <a:lnTo>
                    <a:pt x="180" y="44"/>
                  </a:lnTo>
                  <a:lnTo>
                    <a:pt x="257" y="39"/>
                  </a:lnTo>
                  <a:lnTo>
                    <a:pt x="300" y="47"/>
                  </a:lnTo>
                  <a:lnTo>
                    <a:pt x="317" y="58"/>
                  </a:lnTo>
                  <a:lnTo>
                    <a:pt x="327" y="75"/>
                  </a:lnTo>
                  <a:lnTo>
                    <a:pt x="371" y="76"/>
                  </a:lnTo>
                  <a:lnTo>
                    <a:pt x="409" y="89"/>
                  </a:lnTo>
                  <a:lnTo>
                    <a:pt x="426" y="98"/>
                  </a:lnTo>
                  <a:lnTo>
                    <a:pt x="439" y="117"/>
                  </a:lnTo>
                  <a:lnTo>
                    <a:pt x="470" y="115"/>
                  </a:lnTo>
                  <a:lnTo>
                    <a:pt x="494" y="121"/>
                  </a:lnTo>
                  <a:lnTo>
                    <a:pt x="513" y="140"/>
                  </a:lnTo>
                  <a:close/>
                </a:path>
              </a:pathLst>
            </a:custGeom>
            <a:solidFill>
              <a:srgbClr val="FFD9B3"/>
            </a:solidFill>
            <a:ln w="9525">
              <a:solidFill>
                <a:srgbClr val="000000"/>
              </a:solidFill>
              <a:round/>
              <a:headEnd/>
              <a:tailEnd/>
            </a:ln>
          </p:spPr>
          <p:txBody>
            <a:bodyPr/>
            <a:lstStyle/>
            <a:p>
              <a:endParaRPr lang="zh-TW" altLang="en-US"/>
            </a:p>
          </p:txBody>
        </p:sp>
        <p:sp>
          <p:nvSpPr>
            <p:cNvPr id="42199" name="Freeform 1314">
              <a:extLst>
                <a:ext uri="{FF2B5EF4-FFF2-40B4-BE49-F238E27FC236}">
                  <a16:creationId xmlns:a16="http://schemas.microsoft.com/office/drawing/2014/main" id="{244F4046-06C8-C24B-E31D-D8B0BB6D423A}"/>
                </a:ext>
              </a:extLst>
            </p:cNvPr>
            <p:cNvSpPr>
              <a:spLocks/>
            </p:cNvSpPr>
            <p:nvPr/>
          </p:nvSpPr>
          <p:spPr bwMode="auto">
            <a:xfrm flipH="1">
              <a:off x="263" y="3897"/>
              <a:ext cx="17" cy="50"/>
            </a:xfrm>
            <a:custGeom>
              <a:avLst/>
              <a:gdLst>
                <a:gd name="T0" fmla="*/ 0 w 51"/>
                <a:gd name="T1" fmla="*/ 1 h 99"/>
                <a:gd name="T2" fmla="*/ 0 w 51"/>
                <a:gd name="T3" fmla="*/ 0 h 99"/>
                <a:gd name="T4" fmla="*/ 0 w 51"/>
                <a:gd name="T5" fmla="*/ 1 h 99"/>
                <a:gd name="T6" fmla="*/ 0 w 51"/>
                <a:gd name="T7" fmla="*/ 1 h 99"/>
                <a:gd name="T8" fmla="*/ 0 w 51"/>
                <a:gd name="T9" fmla="*/ 1 h 99"/>
                <a:gd name="T10" fmla="*/ 0 60000 65536"/>
                <a:gd name="T11" fmla="*/ 0 60000 65536"/>
                <a:gd name="T12" fmla="*/ 0 60000 65536"/>
                <a:gd name="T13" fmla="*/ 0 60000 65536"/>
                <a:gd name="T14" fmla="*/ 0 60000 65536"/>
                <a:gd name="T15" fmla="*/ 0 w 51"/>
                <a:gd name="T16" fmla="*/ 0 h 99"/>
                <a:gd name="T17" fmla="*/ 51 w 51"/>
                <a:gd name="T18" fmla="*/ 99 h 99"/>
              </a:gdLst>
              <a:ahLst/>
              <a:cxnLst>
                <a:cxn ang="T10">
                  <a:pos x="T0" y="T1"/>
                </a:cxn>
                <a:cxn ang="T11">
                  <a:pos x="T2" y="T3"/>
                </a:cxn>
                <a:cxn ang="T12">
                  <a:pos x="T4" y="T5"/>
                </a:cxn>
                <a:cxn ang="T13">
                  <a:pos x="T6" y="T7"/>
                </a:cxn>
                <a:cxn ang="T14">
                  <a:pos x="T8" y="T9"/>
                </a:cxn>
              </a:cxnLst>
              <a:rect l="T15" t="T16" r="T17" b="T18"/>
              <a:pathLst>
                <a:path w="51" h="99">
                  <a:moveTo>
                    <a:pt x="30" y="97"/>
                  </a:moveTo>
                  <a:lnTo>
                    <a:pt x="51" y="0"/>
                  </a:lnTo>
                  <a:lnTo>
                    <a:pt x="27" y="2"/>
                  </a:lnTo>
                  <a:lnTo>
                    <a:pt x="0" y="99"/>
                  </a:lnTo>
                  <a:lnTo>
                    <a:pt x="30" y="97"/>
                  </a:lnTo>
                  <a:close/>
                </a:path>
              </a:pathLst>
            </a:custGeom>
            <a:solidFill>
              <a:srgbClr val="FFE680"/>
            </a:solidFill>
            <a:ln w="3175">
              <a:solidFill>
                <a:srgbClr val="000000"/>
              </a:solidFill>
              <a:round/>
              <a:headEnd/>
              <a:tailEnd/>
            </a:ln>
          </p:spPr>
          <p:txBody>
            <a:bodyPr/>
            <a:lstStyle/>
            <a:p>
              <a:endParaRPr lang="zh-TW" altLang="en-US"/>
            </a:p>
          </p:txBody>
        </p:sp>
        <p:sp>
          <p:nvSpPr>
            <p:cNvPr id="42200" name="Freeform 1315">
              <a:extLst>
                <a:ext uri="{FF2B5EF4-FFF2-40B4-BE49-F238E27FC236}">
                  <a16:creationId xmlns:a16="http://schemas.microsoft.com/office/drawing/2014/main" id="{4DB6CC70-EC85-FE48-EC57-06941C09B223}"/>
                </a:ext>
              </a:extLst>
            </p:cNvPr>
            <p:cNvSpPr>
              <a:spLocks/>
            </p:cNvSpPr>
            <p:nvPr/>
          </p:nvSpPr>
          <p:spPr bwMode="auto">
            <a:xfrm flipH="1">
              <a:off x="247" y="3896"/>
              <a:ext cx="17" cy="49"/>
            </a:xfrm>
            <a:custGeom>
              <a:avLst/>
              <a:gdLst>
                <a:gd name="T0" fmla="*/ 0 w 52"/>
                <a:gd name="T1" fmla="*/ 0 h 99"/>
                <a:gd name="T2" fmla="*/ 0 w 52"/>
                <a:gd name="T3" fmla="*/ 0 h 99"/>
                <a:gd name="T4" fmla="*/ 0 w 52"/>
                <a:gd name="T5" fmla="*/ 0 h 99"/>
                <a:gd name="T6" fmla="*/ 0 w 52"/>
                <a:gd name="T7" fmla="*/ 0 h 99"/>
                <a:gd name="T8" fmla="*/ 0 w 52"/>
                <a:gd name="T9" fmla="*/ 0 h 99"/>
                <a:gd name="T10" fmla="*/ 0 60000 65536"/>
                <a:gd name="T11" fmla="*/ 0 60000 65536"/>
                <a:gd name="T12" fmla="*/ 0 60000 65536"/>
                <a:gd name="T13" fmla="*/ 0 60000 65536"/>
                <a:gd name="T14" fmla="*/ 0 60000 65536"/>
                <a:gd name="T15" fmla="*/ 0 w 52"/>
                <a:gd name="T16" fmla="*/ 0 h 99"/>
                <a:gd name="T17" fmla="*/ 52 w 52"/>
                <a:gd name="T18" fmla="*/ 99 h 99"/>
              </a:gdLst>
              <a:ahLst/>
              <a:cxnLst>
                <a:cxn ang="T10">
                  <a:pos x="T0" y="T1"/>
                </a:cxn>
                <a:cxn ang="T11">
                  <a:pos x="T2" y="T3"/>
                </a:cxn>
                <a:cxn ang="T12">
                  <a:pos x="T4" y="T5"/>
                </a:cxn>
                <a:cxn ang="T13">
                  <a:pos x="T6" y="T7"/>
                </a:cxn>
                <a:cxn ang="T14">
                  <a:pos x="T8" y="T9"/>
                </a:cxn>
              </a:cxnLst>
              <a:rect l="T15" t="T16" r="T17" b="T18"/>
              <a:pathLst>
                <a:path w="52" h="99">
                  <a:moveTo>
                    <a:pt x="29" y="94"/>
                  </a:moveTo>
                  <a:lnTo>
                    <a:pt x="52" y="0"/>
                  </a:lnTo>
                  <a:lnTo>
                    <a:pt x="27" y="0"/>
                  </a:lnTo>
                  <a:lnTo>
                    <a:pt x="0" y="99"/>
                  </a:lnTo>
                  <a:lnTo>
                    <a:pt x="29" y="94"/>
                  </a:lnTo>
                  <a:close/>
                </a:path>
              </a:pathLst>
            </a:custGeom>
            <a:solidFill>
              <a:srgbClr val="FFE680"/>
            </a:solidFill>
            <a:ln w="3175">
              <a:solidFill>
                <a:srgbClr val="000000"/>
              </a:solidFill>
              <a:round/>
              <a:headEnd/>
              <a:tailEnd/>
            </a:ln>
          </p:spPr>
          <p:txBody>
            <a:bodyPr/>
            <a:lstStyle/>
            <a:p>
              <a:endParaRPr lang="zh-TW" altLang="en-US"/>
            </a:p>
          </p:txBody>
        </p:sp>
        <p:sp>
          <p:nvSpPr>
            <p:cNvPr id="42201" name="Freeform 1316">
              <a:extLst>
                <a:ext uri="{FF2B5EF4-FFF2-40B4-BE49-F238E27FC236}">
                  <a16:creationId xmlns:a16="http://schemas.microsoft.com/office/drawing/2014/main" id="{6168EE6C-0B3F-2A3A-FEA8-4FD63328A99F}"/>
                </a:ext>
              </a:extLst>
            </p:cNvPr>
            <p:cNvSpPr>
              <a:spLocks/>
            </p:cNvSpPr>
            <p:nvPr/>
          </p:nvSpPr>
          <p:spPr bwMode="auto">
            <a:xfrm flipH="1">
              <a:off x="278" y="3899"/>
              <a:ext cx="17" cy="48"/>
            </a:xfrm>
            <a:custGeom>
              <a:avLst/>
              <a:gdLst>
                <a:gd name="T0" fmla="*/ 0 w 51"/>
                <a:gd name="T1" fmla="*/ 1 h 96"/>
                <a:gd name="T2" fmla="*/ 0 w 51"/>
                <a:gd name="T3" fmla="*/ 0 h 96"/>
                <a:gd name="T4" fmla="*/ 0 w 51"/>
                <a:gd name="T5" fmla="*/ 0 h 96"/>
                <a:gd name="T6" fmla="*/ 0 w 51"/>
                <a:gd name="T7" fmla="*/ 1 h 96"/>
                <a:gd name="T8" fmla="*/ 0 w 51"/>
                <a:gd name="T9" fmla="*/ 1 h 96"/>
                <a:gd name="T10" fmla="*/ 0 60000 65536"/>
                <a:gd name="T11" fmla="*/ 0 60000 65536"/>
                <a:gd name="T12" fmla="*/ 0 60000 65536"/>
                <a:gd name="T13" fmla="*/ 0 60000 65536"/>
                <a:gd name="T14" fmla="*/ 0 60000 65536"/>
                <a:gd name="T15" fmla="*/ 0 w 51"/>
                <a:gd name="T16" fmla="*/ 0 h 96"/>
                <a:gd name="T17" fmla="*/ 51 w 51"/>
                <a:gd name="T18" fmla="*/ 96 h 96"/>
              </a:gdLst>
              <a:ahLst/>
              <a:cxnLst>
                <a:cxn ang="T10">
                  <a:pos x="T0" y="T1"/>
                </a:cxn>
                <a:cxn ang="T11">
                  <a:pos x="T2" y="T3"/>
                </a:cxn>
                <a:cxn ang="T12">
                  <a:pos x="T4" y="T5"/>
                </a:cxn>
                <a:cxn ang="T13">
                  <a:pos x="T6" y="T7"/>
                </a:cxn>
                <a:cxn ang="T14">
                  <a:pos x="T8" y="T9"/>
                </a:cxn>
              </a:cxnLst>
              <a:rect l="T15" t="T16" r="T17" b="T18"/>
              <a:pathLst>
                <a:path w="51" h="96">
                  <a:moveTo>
                    <a:pt x="27" y="95"/>
                  </a:moveTo>
                  <a:lnTo>
                    <a:pt x="51" y="0"/>
                  </a:lnTo>
                  <a:lnTo>
                    <a:pt x="24" y="0"/>
                  </a:lnTo>
                  <a:lnTo>
                    <a:pt x="0" y="96"/>
                  </a:lnTo>
                  <a:lnTo>
                    <a:pt x="27" y="95"/>
                  </a:lnTo>
                  <a:close/>
                </a:path>
              </a:pathLst>
            </a:custGeom>
            <a:solidFill>
              <a:srgbClr val="FFE680"/>
            </a:solidFill>
            <a:ln w="3175">
              <a:solidFill>
                <a:srgbClr val="000000"/>
              </a:solidFill>
              <a:round/>
              <a:headEnd/>
              <a:tailEnd/>
            </a:ln>
          </p:spPr>
          <p:txBody>
            <a:bodyPr/>
            <a:lstStyle/>
            <a:p>
              <a:endParaRPr lang="zh-TW" altLang="en-US"/>
            </a:p>
          </p:txBody>
        </p:sp>
        <p:sp>
          <p:nvSpPr>
            <p:cNvPr id="42202" name="Freeform 1317">
              <a:extLst>
                <a:ext uri="{FF2B5EF4-FFF2-40B4-BE49-F238E27FC236}">
                  <a16:creationId xmlns:a16="http://schemas.microsoft.com/office/drawing/2014/main" id="{C4F0BBE9-3C5C-BDEF-7B24-D8BE49F47069}"/>
                </a:ext>
              </a:extLst>
            </p:cNvPr>
            <p:cNvSpPr>
              <a:spLocks/>
            </p:cNvSpPr>
            <p:nvPr/>
          </p:nvSpPr>
          <p:spPr bwMode="auto">
            <a:xfrm flipH="1">
              <a:off x="294" y="3900"/>
              <a:ext cx="16" cy="50"/>
            </a:xfrm>
            <a:custGeom>
              <a:avLst/>
              <a:gdLst>
                <a:gd name="T0" fmla="*/ 0 w 48"/>
                <a:gd name="T1" fmla="*/ 1 h 98"/>
                <a:gd name="T2" fmla="*/ 0 w 48"/>
                <a:gd name="T3" fmla="*/ 0 h 98"/>
                <a:gd name="T4" fmla="*/ 0 w 48"/>
                <a:gd name="T5" fmla="*/ 1 h 98"/>
                <a:gd name="T6" fmla="*/ 0 w 48"/>
                <a:gd name="T7" fmla="*/ 1 h 98"/>
                <a:gd name="T8" fmla="*/ 0 w 48"/>
                <a:gd name="T9" fmla="*/ 1 h 98"/>
                <a:gd name="T10" fmla="*/ 0 60000 65536"/>
                <a:gd name="T11" fmla="*/ 0 60000 65536"/>
                <a:gd name="T12" fmla="*/ 0 60000 65536"/>
                <a:gd name="T13" fmla="*/ 0 60000 65536"/>
                <a:gd name="T14" fmla="*/ 0 60000 65536"/>
                <a:gd name="T15" fmla="*/ 0 w 48"/>
                <a:gd name="T16" fmla="*/ 0 h 98"/>
                <a:gd name="T17" fmla="*/ 48 w 48"/>
                <a:gd name="T18" fmla="*/ 98 h 98"/>
              </a:gdLst>
              <a:ahLst/>
              <a:cxnLst>
                <a:cxn ang="T10">
                  <a:pos x="T0" y="T1"/>
                </a:cxn>
                <a:cxn ang="T11">
                  <a:pos x="T2" y="T3"/>
                </a:cxn>
                <a:cxn ang="T12">
                  <a:pos x="T4" y="T5"/>
                </a:cxn>
                <a:cxn ang="T13">
                  <a:pos x="T6" y="T7"/>
                </a:cxn>
                <a:cxn ang="T14">
                  <a:pos x="T8" y="T9"/>
                </a:cxn>
              </a:cxnLst>
              <a:rect l="T15" t="T16" r="T17" b="T18"/>
              <a:pathLst>
                <a:path w="48" h="98">
                  <a:moveTo>
                    <a:pt x="27" y="96"/>
                  </a:moveTo>
                  <a:lnTo>
                    <a:pt x="48" y="0"/>
                  </a:lnTo>
                  <a:lnTo>
                    <a:pt x="24" y="1"/>
                  </a:lnTo>
                  <a:lnTo>
                    <a:pt x="0" y="98"/>
                  </a:lnTo>
                  <a:lnTo>
                    <a:pt x="27" y="96"/>
                  </a:lnTo>
                  <a:close/>
                </a:path>
              </a:pathLst>
            </a:custGeom>
            <a:solidFill>
              <a:srgbClr val="FFE680"/>
            </a:solidFill>
            <a:ln w="3175">
              <a:solidFill>
                <a:srgbClr val="000000"/>
              </a:solidFill>
              <a:round/>
              <a:headEnd/>
              <a:tailEnd/>
            </a:ln>
          </p:spPr>
          <p:txBody>
            <a:bodyPr/>
            <a:lstStyle/>
            <a:p>
              <a:endParaRPr lang="zh-TW" altLang="en-US"/>
            </a:p>
          </p:txBody>
        </p:sp>
        <p:sp>
          <p:nvSpPr>
            <p:cNvPr id="42203" name="Freeform 1318">
              <a:extLst>
                <a:ext uri="{FF2B5EF4-FFF2-40B4-BE49-F238E27FC236}">
                  <a16:creationId xmlns:a16="http://schemas.microsoft.com/office/drawing/2014/main" id="{313DBDB3-DD10-240E-25D8-74336EA6C42B}"/>
                </a:ext>
              </a:extLst>
            </p:cNvPr>
            <p:cNvSpPr>
              <a:spLocks/>
            </p:cNvSpPr>
            <p:nvPr/>
          </p:nvSpPr>
          <p:spPr bwMode="auto">
            <a:xfrm flipH="1">
              <a:off x="309" y="3901"/>
              <a:ext cx="17" cy="50"/>
            </a:xfrm>
            <a:custGeom>
              <a:avLst/>
              <a:gdLst>
                <a:gd name="T0" fmla="*/ 0 w 51"/>
                <a:gd name="T1" fmla="*/ 1 h 99"/>
                <a:gd name="T2" fmla="*/ 0 w 51"/>
                <a:gd name="T3" fmla="*/ 0 h 99"/>
                <a:gd name="T4" fmla="*/ 0 w 51"/>
                <a:gd name="T5" fmla="*/ 1 h 99"/>
                <a:gd name="T6" fmla="*/ 0 w 51"/>
                <a:gd name="T7" fmla="*/ 1 h 99"/>
                <a:gd name="T8" fmla="*/ 0 w 51"/>
                <a:gd name="T9" fmla="*/ 1 h 99"/>
                <a:gd name="T10" fmla="*/ 0 60000 65536"/>
                <a:gd name="T11" fmla="*/ 0 60000 65536"/>
                <a:gd name="T12" fmla="*/ 0 60000 65536"/>
                <a:gd name="T13" fmla="*/ 0 60000 65536"/>
                <a:gd name="T14" fmla="*/ 0 60000 65536"/>
                <a:gd name="T15" fmla="*/ 0 w 51"/>
                <a:gd name="T16" fmla="*/ 0 h 99"/>
                <a:gd name="T17" fmla="*/ 51 w 51"/>
                <a:gd name="T18" fmla="*/ 99 h 99"/>
              </a:gdLst>
              <a:ahLst/>
              <a:cxnLst>
                <a:cxn ang="T10">
                  <a:pos x="T0" y="T1"/>
                </a:cxn>
                <a:cxn ang="T11">
                  <a:pos x="T2" y="T3"/>
                </a:cxn>
                <a:cxn ang="T12">
                  <a:pos x="T4" y="T5"/>
                </a:cxn>
                <a:cxn ang="T13">
                  <a:pos x="T6" y="T7"/>
                </a:cxn>
                <a:cxn ang="T14">
                  <a:pos x="T8" y="T9"/>
                </a:cxn>
              </a:cxnLst>
              <a:rect l="T15" t="T16" r="T17" b="T18"/>
              <a:pathLst>
                <a:path w="51" h="99">
                  <a:moveTo>
                    <a:pt x="27" y="97"/>
                  </a:moveTo>
                  <a:lnTo>
                    <a:pt x="51" y="0"/>
                  </a:lnTo>
                  <a:lnTo>
                    <a:pt x="24" y="2"/>
                  </a:lnTo>
                  <a:lnTo>
                    <a:pt x="0" y="99"/>
                  </a:lnTo>
                  <a:lnTo>
                    <a:pt x="27" y="97"/>
                  </a:lnTo>
                  <a:close/>
                </a:path>
              </a:pathLst>
            </a:custGeom>
            <a:solidFill>
              <a:srgbClr val="FFE680"/>
            </a:solidFill>
            <a:ln w="3175">
              <a:solidFill>
                <a:srgbClr val="000000"/>
              </a:solidFill>
              <a:round/>
              <a:headEnd/>
              <a:tailEnd/>
            </a:ln>
          </p:spPr>
          <p:txBody>
            <a:bodyPr/>
            <a:lstStyle/>
            <a:p>
              <a:endParaRPr lang="zh-TW" altLang="en-US"/>
            </a:p>
          </p:txBody>
        </p:sp>
        <p:sp>
          <p:nvSpPr>
            <p:cNvPr id="42204" name="Freeform 1319">
              <a:extLst>
                <a:ext uri="{FF2B5EF4-FFF2-40B4-BE49-F238E27FC236}">
                  <a16:creationId xmlns:a16="http://schemas.microsoft.com/office/drawing/2014/main" id="{893423DA-FC6D-88B1-4A5C-CF933274E046}"/>
                </a:ext>
              </a:extLst>
            </p:cNvPr>
            <p:cNvSpPr>
              <a:spLocks/>
            </p:cNvSpPr>
            <p:nvPr/>
          </p:nvSpPr>
          <p:spPr bwMode="auto">
            <a:xfrm flipH="1">
              <a:off x="864" y="3995"/>
              <a:ext cx="31" cy="20"/>
            </a:xfrm>
            <a:custGeom>
              <a:avLst/>
              <a:gdLst>
                <a:gd name="T0" fmla="*/ 0 w 92"/>
                <a:gd name="T1" fmla="*/ 0 h 42"/>
                <a:gd name="T2" fmla="*/ 0 w 92"/>
                <a:gd name="T3" fmla="*/ 0 h 42"/>
                <a:gd name="T4" fmla="*/ 0 w 92"/>
                <a:gd name="T5" fmla="*/ 0 h 42"/>
                <a:gd name="T6" fmla="*/ 0 w 92"/>
                <a:gd name="T7" fmla="*/ 0 h 42"/>
                <a:gd name="T8" fmla="*/ 0 w 92"/>
                <a:gd name="T9" fmla="*/ 0 h 42"/>
                <a:gd name="T10" fmla="*/ 0 60000 65536"/>
                <a:gd name="T11" fmla="*/ 0 60000 65536"/>
                <a:gd name="T12" fmla="*/ 0 60000 65536"/>
                <a:gd name="T13" fmla="*/ 0 60000 65536"/>
                <a:gd name="T14" fmla="*/ 0 60000 65536"/>
                <a:gd name="T15" fmla="*/ 0 w 92"/>
                <a:gd name="T16" fmla="*/ 0 h 42"/>
                <a:gd name="T17" fmla="*/ 92 w 92"/>
                <a:gd name="T18" fmla="*/ 42 h 42"/>
              </a:gdLst>
              <a:ahLst/>
              <a:cxnLst>
                <a:cxn ang="T10">
                  <a:pos x="T0" y="T1"/>
                </a:cxn>
                <a:cxn ang="T11">
                  <a:pos x="T2" y="T3"/>
                </a:cxn>
                <a:cxn ang="T12">
                  <a:pos x="T4" y="T5"/>
                </a:cxn>
                <a:cxn ang="T13">
                  <a:pos x="T6" y="T7"/>
                </a:cxn>
                <a:cxn ang="T14">
                  <a:pos x="T8" y="T9"/>
                </a:cxn>
              </a:cxnLst>
              <a:rect l="T15" t="T16" r="T17" b="T18"/>
              <a:pathLst>
                <a:path w="92" h="42">
                  <a:moveTo>
                    <a:pt x="92" y="0"/>
                  </a:moveTo>
                  <a:lnTo>
                    <a:pt x="92" y="39"/>
                  </a:lnTo>
                  <a:lnTo>
                    <a:pt x="2" y="42"/>
                  </a:lnTo>
                  <a:lnTo>
                    <a:pt x="0" y="3"/>
                  </a:lnTo>
                  <a:lnTo>
                    <a:pt x="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205" name="Freeform 1320">
              <a:extLst>
                <a:ext uri="{FF2B5EF4-FFF2-40B4-BE49-F238E27FC236}">
                  <a16:creationId xmlns:a16="http://schemas.microsoft.com/office/drawing/2014/main" id="{B0DF5BDC-EA66-F370-6DE9-1D60055C2FED}"/>
                </a:ext>
              </a:extLst>
            </p:cNvPr>
            <p:cNvSpPr>
              <a:spLocks/>
            </p:cNvSpPr>
            <p:nvPr/>
          </p:nvSpPr>
          <p:spPr bwMode="auto">
            <a:xfrm flipH="1">
              <a:off x="1213" y="4000"/>
              <a:ext cx="31" cy="21"/>
            </a:xfrm>
            <a:custGeom>
              <a:avLst/>
              <a:gdLst>
                <a:gd name="T0" fmla="*/ 0 w 93"/>
                <a:gd name="T1" fmla="*/ 0 h 43"/>
                <a:gd name="T2" fmla="*/ 0 w 93"/>
                <a:gd name="T3" fmla="*/ 0 h 43"/>
                <a:gd name="T4" fmla="*/ 0 w 93"/>
                <a:gd name="T5" fmla="*/ 0 h 43"/>
                <a:gd name="T6" fmla="*/ 0 w 93"/>
                <a:gd name="T7" fmla="*/ 0 h 43"/>
                <a:gd name="T8" fmla="*/ 0 w 93"/>
                <a:gd name="T9" fmla="*/ 0 h 43"/>
                <a:gd name="T10" fmla="*/ 0 60000 65536"/>
                <a:gd name="T11" fmla="*/ 0 60000 65536"/>
                <a:gd name="T12" fmla="*/ 0 60000 65536"/>
                <a:gd name="T13" fmla="*/ 0 60000 65536"/>
                <a:gd name="T14" fmla="*/ 0 60000 65536"/>
                <a:gd name="T15" fmla="*/ 0 w 93"/>
                <a:gd name="T16" fmla="*/ 0 h 43"/>
                <a:gd name="T17" fmla="*/ 93 w 93"/>
                <a:gd name="T18" fmla="*/ 43 h 43"/>
              </a:gdLst>
              <a:ahLst/>
              <a:cxnLst>
                <a:cxn ang="T10">
                  <a:pos x="T0" y="T1"/>
                </a:cxn>
                <a:cxn ang="T11">
                  <a:pos x="T2" y="T3"/>
                </a:cxn>
                <a:cxn ang="T12">
                  <a:pos x="T4" y="T5"/>
                </a:cxn>
                <a:cxn ang="T13">
                  <a:pos x="T6" y="T7"/>
                </a:cxn>
                <a:cxn ang="T14">
                  <a:pos x="T8" y="T9"/>
                </a:cxn>
              </a:cxnLst>
              <a:rect l="T15" t="T16" r="T17" b="T18"/>
              <a:pathLst>
                <a:path w="93" h="43">
                  <a:moveTo>
                    <a:pt x="93" y="3"/>
                  </a:moveTo>
                  <a:lnTo>
                    <a:pt x="93" y="43"/>
                  </a:lnTo>
                  <a:lnTo>
                    <a:pt x="0" y="43"/>
                  </a:lnTo>
                  <a:lnTo>
                    <a:pt x="0" y="0"/>
                  </a:lnTo>
                  <a:lnTo>
                    <a:pt x="93"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206" name="Freeform 1321">
              <a:extLst>
                <a:ext uri="{FF2B5EF4-FFF2-40B4-BE49-F238E27FC236}">
                  <a16:creationId xmlns:a16="http://schemas.microsoft.com/office/drawing/2014/main" id="{CF271184-4465-BF35-F81B-DCB69FF73742}"/>
                </a:ext>
              </a:extLst>
            </p:cNvPr>
            <p:cNvSpPr>
              <a:spLocks/>
            </p:cNvSpPr>
            <p:nvPr/>
          </p:nvSpPr>
          <p:spPr bwMode="auto">
            <a:xfrm flipH="1">
              <a:off x="1341" y="4000"/>
              <a:ext cx="33" cy="21"/>
            </a:xfrm>
            <a:custGeom>
              <a:avLst/>
              <a:gdLst>
                <a:gd name="T0" fmla="*/ 0 w 97"/>
                <a:gd name="T1" fmla="*/ 0 h 43"/>
                <a:gd name="T2" fmla="*/ 0 w 97"/>
                <a:gd name="T3" fmla="*/ 0 h 43"/>
                <a:gd name="T4" fmla="*/ 0 w 97"/>
                <a:gd name="T5" fmla="*/ 0 h 43"/>
                <a:gd name="T6" fmla="*/ 0 w 97"/>
                <a:gd name="T7" fmla="*/ 0 h 43"/>
                <a:gd name="T8" fmla="*/ 0 w 97"/>
                <a:gd name="T9" fmla="*/ 0 h 43"/>
                <a:gd name="T10" fmla="*/ 0 60000 65536"/>
                <a:gd name="T11" fmla="*/ 0 60000 65536"/>
                <a:gd name="T12" fmla="*/ 0 60000 65536"/>
                <a:gd name="T13" fmla="*/ 0 60000 65536"/>
                <a:gd name="T14" fmla="*/ 0 60000 65536"/>
                <a:gd name="T15" fmla="*/ 0 w 97"/>
                <a:gd name="T16" fmla="*/ 0 h 43"/>
                <a:gd name="T17" fmla="*/ 97 w 97"/>
                <a:gd name="T18" fmla="*/ 43 h 43"/>
              </a:gdLst>
              <a:ahLst/>
              <a:cxnLst>
                <a:cxn ang="T10">
                  <a:pos x="T0" y="T1"/>
                </a:cxn>
                <a:cxn ang="T11">
                  <a:pos x="T2" y="T3"/>
                </a:cxn>
                <a:cxn ang="T12">
                  <a:pos x="T4" y="T5"/>
                </a:cxn>
                <a:cxn ang="T13">
                  <a:pos x="T6" y="T7"/>
                </a:cxn>
                <a:cxn ang="T14">
                  <a:pos x="T8" y="T9"/>
                </a:cxn>
              </a:cxnLst>
              <a:rect l="T15" t="T16" r="T17" b="T18"/>
              <a:pathLst>
                <a:path w="97" h="43">
                  <a:moveTo>
                    <a:pt x="97" y="3"/>
                  </a:moveTo>
                  <a:lnTo>
                    <a:pt x="97" y="43"/>
                  </a:lnTo>
                  <a:lnTo>
                    <a:pt x="0" y="43"/>
                  </a:lnTo>
                  <a:lnTo>
                    <a:pt x="0" y="0"/>
                  </a:lnTo>
                  <a:lnTo>
                    <a:pt x="97"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207" name="Freeform 1322">
              <a:extLst>
                <a:ext uri="{FF2B5EF4-FFF2-40B4-BE49-F238E27FC236}">
                  <a16:creationId xmlns:a16="http://schemas.microsoft.com/office/drawing/2014/main" id="{CB0EDAFA-0486-1464-B36F-458FB9C5BB78}"/>
                </a:ext>
              </a:extLst>
            </p:cNvPr>
            <p:cNvSpPr>
              <a:spLocks/>
            </p:cNvSpPr>
            <p:nvPr/>
          </p:nvSpPr>
          <p:spPr bwMode="auto">
            <a:xfrm flipH="1">
              <a:off x="1463" y="3997"/>
              <a:ext cx="31" cy="21"/>
            </a:xfrm>
            <a:custGeom>
              <a:avLst/>
              <a:gdLst>
                <a:gd name="T0" fmla="*/ 0 w 94"/>
                <a:gd name="T1" fmla="*/ 0 h 43"/>
                <a:gd name="T2" fmla="*/ 0 w 94"/>
                <a:gd name="T3" fmla="*/ 0 h 43"/>
                <a:gd name="T4" fmla="*/ 0 w 94"/>
                <a:gd name="T5" fmla="*/ 0 h 43"/>
                <a:gd name="T6" fmla="*/ 0 w 94"/>
                <a:gd name="T7" fmla="*/ 0 h 43"/>
                <a:gd name="T8" fmla="*/ 0 w 94"/>
                <a:gd name="T9" fmla="*/ 0 h 43"/>
                <a:gd name="T10" fmla="*/ 0 60000 65536"/>
                <a:gd name="T11" fmla="*/ 0 60000 65536"/>
                <a:gd name="T12" fmla="*/ 0 60000 65536"/>
                <a:gd name="T13" fmla="*/ 0 60000 65536"/>
                <a:gd name="T14" fmla="*/ 0 60000 65536"/>
                <a:gd name="T15" fmla="*/ 0 w 94"/>
                <a:gd name="T16" fmla="*/ 0 h 43"/>
                <a:gd name="T17" fmla="*/ 94 w 94"/>
                <a:gd name="T18" fmla="*/ 43 h 43"/>
              </a:gdLst>
              <a:ahLst/>
              <a:cxnLst>
                <a:cxn ang="T10">
                  <a:pos x="T0" y="T1"/>
                </a:cxn>
                <a:cxn ang="T11">
                  <a:pos x="T2" y="T3"/>
                </a:cxn>
                <a:cxn ang="T12">
                  <a:pos x="T4" y="T5"/>
                </a:cxn>
                <a:cxn ang="T13">
                  <a:pos x="T6" y="T7"/>
                </a:cxn>
                <a:cxn ang="T14">
                  <a:pos x="T8" y="T9"/>
                </a:cxn>
              </a:cxnLst>
              <a:rect l="T15" t="T16" r="T17" b="T18"/>
              <a:pathLst>
                <a:path w="94" h="43">
                  <a:moveTo>
                    <a:pt x="94" y="1"/>
                  </a:moveTo>
                  <a:lnTo>
                    <a:pt x="94" y="43"/>
                  </a:lnTo>
                  <a:lnTo>
                    <a:pt x="0" y="40"/>
                  </a:lnTo>
                  <a:lnTo>
                    <a:pt x="0" y="0"/>
                  </a:lnTo>
                  <a:lnTo>
                    <a:pt x="94"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208" name="Freeform 1323">
              <a:extLst>
                <a:ext uri="{FF2B5EF4-FFF2-40B4-BE49-F238E27FC236}">
                  <a16:creationId xmlns:a16="http://schemas.microsoft.com/office/drawing/2014/main" id="{B0FF6C29-3CAE-1C52-73D3-2E47C71FAFCA}"/>
                </a:ext>
              </a:extLst>
            </p:cNvPr>
            <p:cNvSpPr>
              <a:spLocks/>
            </p:cNvSpPr>
            <p:nvPr/>
          </p:nvSpPr>
          <p:spPr bwMode="auto">
            <a:xfrm flipH="1">
              <a:off x="102" y="3119"/>
              <a:ext cx="260" cy="189"/>
            </a:xfrm>
            <a:custGeom>
              <a:avLst/>
              <a:gdLst>
                <a:gd name="T0" fmla="*/ 0 w 780"/>
                <a:gd name="T1" fmla="*/ 1 h 378"/>
                <a:gd name="T2" fmla="*/ 0 w 780"/>
                <a:gd name="T3" fmla="*/ 1 h 378"/>
                <a:gd name="T4" fmla="*/ 0 w 780"/>
                <a:gd name="T5" fmla="*/ 1 h 378"/>
                <a:gd name="T6" fmla="*/ 0 w 780"/>
                <a:gd name="T7" fmla="*/ 0 h 378"/>
                <a:gd name="T8" fmla="*/ 0 w 780"/>
                <a:gd name="T9" fmla="*/ 1 h 378"/>
                <a:gd name="T10" fmla="*/ 0 w 780"/>
                <a:gd name="T11" fmla="*/ 1 h 378"/>
                <a:gd name="T12" fmla="*/ 0 w 780"/>
                <a:gd name="T13" fmla="*/ 1 h 378"/>
                <a:gd name="T14" fmla="*/ 0 w 780"/>
                <a:gd name="T15" fmla="*/ 1 h 378"/>
                <a:gd name="T16" fmla="*/ 0 w 780"/>
                <a:gd name="T17" fmla="*/ 1 h 378"/>
                <a:gd name="T18" fmla="*/ 0 w 780"/>
                <a:gd name="T19" fmla="*/ 1 h 378"/>
                <a:gd name="T20" fmla="*/ 0 w 780"/>
                <a:gd name="T21" fmla="*/ 1 h 378"/>
                <a:gd name="T22" fmla="*/ 0 w 780"/>
                <a:gd name="T23" fmla="*/ 1 h 378"/>
                <a:gd name="T24" fmla="*/ 0 w 780"/>
                <a:gd name="T25" fmla="*/ 1 h 378"/>
                <a:gd name="T26" fmla="*/ 0 w 780"/>
                <a:gd name="T27" fmla="*/ 1 h 378"/>
                <a:gd name="T28" fmla="*/ 0 w 780"/>
                <a:gd name="T29" fmla="*/ 1 h 378"/>
                <a:gd name="T30" fmla="*/ 0 w 780"/>
                <a:gd name="T31" fmla="*/ 1 h 378"/>
                <a:gd name="T32" fmla="*/ 0 w 780"/>
                <a:gd name="T33" fmla="*/ 1 h 378"/>
                <a:gd name="T34" fmla="*/ 0 w 780"/>
                <a:gd name="T35" fmla="*/ 1 h 378"/>
                <a:gd name="T36" fmla="*/ 0 w 780"/>
                <a:gd name="T37" fmla="*/ 1 h 378"/>
                <a:gd name="T38" fmla="*/ 0 w 780"/>
                <a:gd name="T39" fmla="*/ 1 h 378"/>
                <a:gd name="T40" fmla="*/ 0 w 780"/>
                <a:gd name="T41" fmla="*/ 1 h 378"/>
                <a:gd name="T42" fmla="*/ 0 w 780"/>
                <a:gd name="T43" fmla="*/ 1 h 378"/>
                <a:gd name="T44" fmla="*/ 0 w 780"/>
                <a:gd name="T45" fmla="*/ 1 h 378"/>
                <a:gd name="T46" fmla="*/ 0 w 780"/>
                <a:gd name="T47" fmla="*/ 1 h 378"/>
                <a:gd name="T48" fmla="*/ 0 w 780"/>
                <a:gd name="T49" fmla="*/ 1 h 378"/>
                <a:gd name="T50" fmla="*/ 0 w 780"/>
                <a:gd name="T51" fmla="*/ 1 h 378"/>
                <a:gd name="T52" fmla="*/ 0 w 780"/>
                <a:gd name="T53" fmla="*/ 1 h 378"/>
                <a:gd name="T54" fmla="*/ 0 w 780"/>
                <a:gd name="T55" fmla="*/ 1 h 37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80"/>
                <a:gd name="T85" fmla="*/ 0 h 378"/>
                <a:gd name="T86" fmla="*/ 780 w 780"/>
                <a:gd name="T87" fmla="*/ 378 h 37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80" h="378">
                  <a:moveTo>
                    <a:pt x="0" y="49"/>
                  </a:moveTo>
                  <a:lnTo>
                    <a:pt x="115" y="37"/>
                  </a:lnTo>
                  <a:lnTo>
                    <a:pt x="263" y="12"/>
                  </a:lnTo>
                  <a:lnTo>
                    <a:pt x="372" y="0"/>
                  </a:lnTo>
                  <a:lnTo>
                    <a:pt x="426" y="11"/>
                  </a:lnTo>
                  <a:lnTo>
                    <a:pt x="462" y="42"/>
                  </a:lnTo>
                  <a:lnTo>
                    <a:pt x="479" y="65"/>
                  </a:lnTo>
                  <a:lnTo>
                    <a:pt x="503" y="107"/>
                  </a:lnTo>
                  <a:lnTo>
                    <a:pt x="535" y="113"/>
                  </a:lnTo>
                  <a:lnTo>
                    <a:pt x="662" y="117"/>
                  </a:lnTo>
                  <a:lnTo>
                    <a:pt x="672" y="132"/>
                  </a:lnTo>
                  <a:lnTo>
                    <a:pt x="689" y="164"/>
                  </a:lnTo>
                  <a:lnTo>
                    <a:pt x="720" y="250"/>
                  </a:lnTo>
                  <a:lnTo>
                    <a:pt x="749" y="304"/>
                  </a:lnTo>
                  <a:lnTo>
                    <a:pt x="780" y="343"/>
                  </a:lnTo>
                  <a:lnTo>
                    <a:pt x="693" y="347"/>
                  </a:lnTo>
                  <a:lnTo>
                    <a:pt x="627" y="343"/>
                  </a:lnTo>
                  <a:lnTo>
                    <a:pt x="582" y="333"/>
                  </a:lnTo>
                  <a:lnTo>
                    <a:pt x="543" y="294"/>
                  </a:lnTo>
                  <a:lnTo>
                    <a:pt x="513" y="281"/>
                  </a:lnTo>
                  <a:lnTo>
                    <a:pt x="466" y="281"/>
                  </a:lnTo>
                  <a:lnTo>
                    <a:pt x="250" y="317"/>
                  </a:lnTo>
                  <a:lnTo>
                    <a:pt x="129" y="347"/>
                  </a:lnTo>
                  <a:lnTo>
                    <a:pt x="43" y="378"/>
                  </a:lnTo>
                  <a:lnTo>
                    <a:pt x="38" y="230"/>
                  </a:lnTo>
                  <a:lnTo>
                    <a:pt x="25" y="119"/>
                  </a:lnTo>
                  <a:lnTo>
                    <a:pt x="16" y="76"/>
                  </a:lnTo>
                  <a:lnTo>
                    <a:pt x="0" y="49"/>
                  </a:lnTo>
                  <a:close/>
                </a:path>
              </a:pathLst>
            </a:custGeom>
            <a:solidFill>
              <a:srgbClr val="008DE6"/>
            </a:solidFill>
            <a:ln w="9525">
              <a:solidFill>
                <a:srgbClr val="000000"/>
              </a:solidFill>
              <a:round/>
              <a:headEnd/>
              <a:tailEnd/>
            </a:ln>
          </p:spPr>
          <p:txBody>
            <a:bodyPr/>
            <a:lstStyle/>
            <a:p>
              <a:endParaRPr lang="zh-TW" altLang="en-US"/>
            </a:p>
          </p:txBody>
        </p:sp>
        <p:sp>
          <p:nvSpPr>
            <p:cNvPr id="42209" name="Freeform 1324">
              <a:extLst>
                <a:ext uri="{FF2B5EF4-FFF2-40B4-BE49-F238E27FC236}">
                  <a16:creationId xmlns:a16="http://schemas.microsoft.com/office/drawing/2014/main" id="{47E45170-9437-BD18-A858-5AF31024351E}"/>
                </a:ext>
              </a:extLst>
            </p:cNvPr>
            <p:cNvSpPr>
              <a:spLocks/>
            </p:cNvSpPr>
            <p:nvPr/>
          </p:nvSpPr>
          <p:spPr bwMode="auto">
            <a:xfrm flipH="1">
              <a:off x="878" y="1833"/>
              <a:ext cx="167" cy="64"/>
            </a:xfrm>
            <a:custGeom>
              <a:avLst/>
              <a:gdLst>
                <a:gd name="T0" fmla="*/ 0 w 500"/>
                <a:gd name="T1" fmla="*/ 1 h 127"/>
                <a:gd name="T2" fmla="*/ 0 w 500"/>
                <a:gd name="T3" fmla="*/ 1 h 127"/>
                <a:gd name="T4" fmla="*/ 0 w 500"/>
                <a:gd name="T5" fmla="*/ 0 h 127"/>
                <a:gd name="T6" fmla="*/ 0 w 500"/>
                <a:gd name="T7" fmla="*/ 1 h 127"/>
                <a:gd name="T8" fmla="*/ 0 w 500"/>
                <a:gd name="T9" fmla="*/ 1 h 127"/>
                <a:gd name="T10" fmla="*/ 0 w 500"/>
                <a:gd name="T11" fmla="*/ 1 h 127"/>
                <a:gd name="T12" fmla="*/ 0 w 500"/>
                <a:gd name="T13" fmla="*/ 1 h 127"/>
                <a:gd name="T14" fmla="*/ 0 w 500"/>
                <a:gd name="T15" fmla="*/ 1 h 127"/>
                <a:gd name="T16" fmla="*/ 0 w 500"/>
                <a:gd name="T17" fmla="*/ 1 h 127"/>
                <a:gd name="T18" fmla="*/ 0 w 500"/>
                <a:gd name="T19" fmla="*/ 1 h 127"/>
                <a:gd name="T20" fmla="*/ 0 w 500"/>
                <a:gd name="T21" fmla="*/ 1 h 127"/>
                <a:gd name="T22" fmla="*/ 0 w 500"/>
                <a:gd name="T23" fmla="*/ 1 h 127"/>
                <a:gd name="T24" fmla="*/ 0 w 500"/>
                <a:gd name="T25" fmla="*/ 1 h 127"/>
                <a:gd name="T26" fmla="*/ 0 w 500"/>
                <a:gd name="T27" fmla="*/ 1 h 127"/>
                <a:gd name="T28" fmla="*/ 0 w 500"/>
                <a:gd name="T29" fmla="*/ 1 h 127"/>
                <a:gd name="T30" fmla="*/ 0 w 500"/>
                <a:gd name="T31" fmla="*/ 1 h 127"/>
                <a:gd name="T32" fmla="*/ 0 w 500"/>
                <a:gd name="T33" fmla="*/ 1 h 127"/>
                <a:gd name="T34" fmla="*/ 0 w 500"/>
                <a:gd name="T35" fmla="*/ 1 h 127"/>
                <a:gd name="T36" fmla="*/ 0 w 500"/>
                <a:gd name="T37" fmla="*/ 1 h 127"/>
                <a:gd name="T38" fmla="*/ 0 w 500"/>
                <a:gd name="T39" fmla="*/ 1 h 127"/>
                <a:gd name="T40" fmla="*/ 0 w 500"/>
                <a:gd name="T41" fmla="*/ 1 h 127"/>
                <a:gd name="T42" fmla="*/ 0 w 500"/>
                <a:gd name="T43" fmla="*/ 1 h 127"/>
                <a:gd name="T44" fmla="*/ 0 w 500"/>
                <a:gd name="T45" fmla="*/ 1 h 127"/>
                <a:gd name="T46" fmla="*/ 0 w 500"/>
                <a:gd name="T47" fmla="*/ 1 h 127"/>
                <a:gd name="T48" fmla="*/ 0 w 500"/>
                <a:gd name="T49" fmla="*/ 1 h 1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0"/>
                <a:gd name="T76" fmla="*/ 0 h 127"/>
                <a:gd name="T77" fmla="*/ 500 w 500"/>
                <a:gd name="T78" fmla="*/ 127 h 1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0" h="127">
                  <a:moveTo>
                    <a:pt x="0" y="25"/>
                  </a:moveTo>
                  <a:lnTo>
                    <a:pt x="53" y="6"/>
                  </a:lnTo>
                  <a:lnTo>
                    <a:pt x="104" y="0"/>
                  </a:lnTo>
                  <a:lnTo>
                    <a:pt x="158" y="6"/>
                  </a:lnTo>
                  <a:lnTo>
                    <a:pt x="257" y="22"/>
                  </a:lnTo>
                  <a:lnTo>
                    <a:pt x="303" y="22"/>
                  </a:lnTo>
                  <a:lnTo>
                    <a:pt x="347" y="12"/>
                  </a:lnTo>
                  <a:lnTo>
                    <a:pt x="391" y="2"/>
                  </a:lnTo>
                  <a:lnTo>
                    <a:pt x="431" y="6"/>
                  </a:lnTo>
                  <a:lnTo>
                    <a:pt x="500" y="34"/>
                  </a:lnTo>
                  <a:lnTo>
                    <a:pt x="453" y="18"/>
                  </a:lnTo>
                  <a:lnTo>
                    <a:pt x="414" y="12"/>
                  </a:lnTo>
                  <a:lnTo>
                    <a:pt x="377" y="17"/>
                  </a:lnTo>
                  <a:lnTo>
                    <a:pt x="294" y="43"/>
                  </a:lnTo>
                  <a:lnTo>
                    <a:pt x="324" y="45"/>
                  </a:lnTo>
                  <a:lnTo>
                    <a:pt x="384" y="40"/>
                  </a:lnTo>
                  <a:lnTo>
                    <a:pt x="445" y="40"/>
                  </a:lnTo>
                  <a:lnTo>
                    <a:pt x="495" y="62"/>
                  </a:lnTo>
                  <a:lnTo>
                    <a:pt x="470" y="49"/>
                  </a:lnTo>
                  <a:lnTo>
                    <a:pt x="405" y="45"/>
                  </a:lnTo>
                  <a:lnTo>
                    <a:pt x="321" y="59"/>
                  </a:lnTo>
                  <a:lnTo>
                    <a:pt x="240" y="67"/>
                  </a:lnTo>
                  <a:lnTo>
                    <a:pt x="141" y="79"/>
                  </a:lnTo>
                  <a:lnTo>
                    <a:pt x="57" y="127"/>
                  </a:lnTo>
                  <a:lnTo>
                    <a:pt x="0" y="25"/>
                  </a:lnTo>
                  <a:close/>
                </a:path>
              </a:pathLst>
            </a:custGeom>
            <a:solidFill>
              <a:srgbClr val="FFFF66"/>
            </a:solidFill>
            <a:ln w="9525">
              <a:solidFill>
                <a:srgbClr val="000000"/>
              </a:solidFill>
              <a:round/>
              <a:headEnd/>
              <a:tailEnd/>
            </a:ln>
          </p:spPr>
          <p:txBody>
            <a:bodyPr/>
            <a:lstStyle/>
            <a:p>
              <a:endParaRPr lang="zh-TW" altLang="en-US"/>
            </a:p>
          </p:txBody>
        </p:sp>
        <p:sp>
          <p:nvSpPr>
            <p:cNvPr id="42210" name="Line 1325">
              <a:extLst>
                <a:ext uri="{FF2B5EF4-FFF2-40B4-BE49-F238E27FC236}">
                  <a16:creationId xmlns:a16="http://schemas.microsoft.com/office/drawing/2014/main" id="{34CD2E4C-4C04-0546-86DA-CB672FE2CF07}"/>
                </a:ext>
              </a:extLst>
            </p:cNvPr>
            <p:cNvSpPr>
              <a:spLocks noChangeShapeType="1"/>
            </p:cNvSpPr>
            <p:nvPr/>
          </p:nvSpPr>
          <p:spPr bwMode="auto">
            <a:xfrm>
              <a:off x="1708" y="2139"/>
              <a:ext cx="1139" cy="131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11" name="Freeform 1326">
              <a:extLst>
                <a:ext uri="{FF2B5EF4-FFF2-40B4-BE49-F238E27FC236}">
                  <a16:creationId xmlns:a16="http://schemas.microsoft.com/office/drawing/2014/main" id="{652E1F85-B00E-FE29-F19F-51BFC5B927BF}"/>
                </a:ext>
              </a:extLst>
            </p:cNvPr>
            <p:cNvSpPr>
              <a:spLocks/>
            </p:cNvSpPr>
            <p:nvPr/>
          </p:nvSpPr>
          <p:spPr bwMode="auto">
            <a:xfrm flipH="1">
              <a:off x="1708" y="2241"/>
              <a:ext cx="1121" cy="1220"/>
            </a:xfrm>
            <a:custGeom>
              <a:avLst/>
              <a:gdLst>
                <a:gd name="T0" fmla="*/ 0 w 3363"/>
                <a:gd name="T1" fmla="*/ 0 h 2438"/>
                <a:gd name="T2" fmla="*/ 0 w 3363"/>
                <a:gd name="T3" fmla="*/ 1 h 2438"/>
                <a:gd name="T4" fmla="*/ 0 w 3363"/>
                <a:gd name="T5" fmla="*/ 1 h 2438"/>
                <a:gd name="T6" fmla="*/ 0 w 3363"/>
                <a:gd name="T7" fmla="*/ 1 h 2438"/>
                <a:gd name="T8" fmla="*/ 0 w 3363"/>
                <a:gd name="T9" fmla="*/ 1 h 2438"/>
                <a:gd name="T10" fmla="*/ 0 w 3363"/>
                <a:gd name="T11" fmla="*/ 1 h 2438"/>
                <a:gd name="T12" fmla="*/ 0 w 3363"/>
                <a:gd name="T13" fmla="*/ 1 h 2438"/>
                <a:gd name="T14" fmla="*/ 0 w 3363"/>
                <a:gd name="T15" fmla="*/ 1 h 2438"/>
                <a:gd name="T16" fmla="*/ 0 w 3363"/>
                <a:gd name="T17" fmla="*/ 1 h 2438"/>
                <a:gd name="T18" fmla="*/ 0 w 3363"/>
                <a:gd name="T19" fmla="*/ 1 h 2438"/>
                <a:gd name="T20" fmla="*/ 0 w 3363"/>
                <a:gd name="T21" fmla="*/ 1 h 24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63"/>
                <a:gd name="T34" fmla="*/ 0 h 2438"/>
                <a:gd name="T35" fmla="*/ 3363 w 3363"/>
                <a:gd name="T36" fmla="*/ 2438 h 24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63" h="2438">
                  <a:moveTo>
                    <a:pt x="3363" y="0"/>
                  </a:moveTo>
                  <a:lnTo>
                    <a:pt x="1764" y="1189"/>
                  </a:lnTo>
                  <a:lnTo>
                    <a:pt x="618" y="2023"/>
                  </a:lnTo>
                  <a:lnTo>
                    <a:pt x="210" y="2310"/>
                  </a:lnTo>
                  <a:lnTo>
                    <a:pt x="75" y="2397"/>
                  </a:lnTo>
                  <a:lnTo>
                    <a:pt x="0" y="2438"/>
                  </a:lnTo>
                  <a:lnTo>
                    <a:pt x="307" y="2261"/>
                  </a:lnTo>
                  <a:lnTo>
                    <a:pt x="1094" y="1796"/>
                  </a:lnTo>
                  <a:lnTo>
                    <a:pt x="2178" y="1135"/>
                  </a:lnTo>
                  <a:lnTo>
                    <a:pt x="2769" y="762"/>
                  </a:lnTo>
                  <a:lnTo>
                    <a:pt x="3363" y="37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12" name="Line 1327">
              <a:extLst>
                <a:ext uri="{FF2B5EF4-FFF2-40B4-BE49-F238E27FC236}">
                  <a16:creationId xmlns:a16="http://schemas.microsoft.com/office/drawing/2014/main" id="{9601CD3C-B2DF-78B7-7A8A-A5E77AE758F7}"/>
                </a:ext>
              </a:extLst>
            </p:cNvPr>
            <p:cNvSpPr>
              <a:spLocks noChangeShapeType="1"/>
            </p:cNvSpPr>
            <p:nvPr/>
          </p:nvSpPr>
          <p:spPr bwMode="auto">
            <a:xfrm flipH="1">
              <a:off x="1414" y="3184"/>
              <a:ext cx="6" cy="3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13" name="Freeform 1328">
              <a:extLst>
                <a:ext uri="{FF2B5EF4-FFF2-40B4-BE49-F238E27FC236}">
                  <a16:creationId xmlns:a16="http://schemas.microsoft.com/office/drawing/2014/main" id="{3143BF67-CBC6-160A-77D8-8264F8243F24}"/>
                </a:ext>
              </a:extLst>
            </p:cNvPr>
            <p:cNvSpPr>
              <a:spLocks/>
            </p:cNvSpPr>
            <p:nvPr/>
          </p:nvSpPr>
          <p:spPr bwMode="auto">
            <a:xfrm flipH="1">
              <a:off x="1474" y="3354"/>
              <a:ext cx="252" cy="611"/>
            </a:xfrm>
            <a:custGeom>
              <a:avLst/>
              <a:gdLst>
                <a:gd name="T0" fmla="*/ 0 w 756"/>
                <a:gd name="T1" fmla="*/ 1 h 1221"/>
                <a:gd name="T2" fmla="*/ 0 w 756"/>
                <a:gd name="T3" fmla="*/ 0 h 1221"/>
                <a:gd name="T4" fmla="*/ 0 w 756"/>
                <a:gd name="T5" fmla="*/ 0 h 1221"/>
                <a:gd name="T6" fmla="*/ 0 w 756"/>
                <a:gd name="T7" fmla="*/ 1 h 1221"/>
                <a:gd name="T8" fmla="*/ 0 60000 65536"/>
                <a:gd name="T9" fmla="*/ 0 60000 65536"/>
                <a:gd name="T10" fmla="*/ 0 60000 65536"/>
                <a:gd name="T11" fmla="*/ 0 60000 65536"/>
                <a:gd name="T12" fmla="*/ 0 w 756"/>
                <a:gd name="T13" fmla="*/ 0 h 1221"/>
                <a:gd name="T14" fmla="*/ 756 w 756"/>
                <a:gd name="T15" fmla="*/ 1221 h 1221"/>
              </a:gdLst>
              <a:ahLst/>
              <a:cxnLst>
                <a:cxn ang="T8">
                  <a:pos x="T0" y="T1"/>
                </a:cxn>
                <a:cxn ang="T9">
                  <a:pos x="T2" y="T3"/>
                </a:cxn>
                <a:cxn ang="T10">
                  <a:pos x="T4" y="T5"/>
                </a:cxn>
                <a:cxn ang="T11">
                  <a:pos x="T6" y="T7"/>
                </a:cxn>
              </a:cxnLst>
              <a:rect l="T12" t="T13" r="T14" b="T15"/>
              <a:pathLst>
                <a:path w="756" h="1221">
                  <a:moveTo>
                    <a:pt x="756" y="1219"/>
                  </a:moveTo>
                  <a:lnTo>
                    <a:pt x="43" y="0"/>
                  </a:lnTo>
                  <a:lnTo>
                    <a:pt x="0" y="0"/>
                  </a:lnTo>
                  <a:lnTo>
                    <a:pt x="219" y="122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14" name="Line 1329">
              <a:extLst>
                <a:ext uri="{FF2B5EF4-FFF2-40B4-BE49-F238E27FC236}">
                  <a16:creationId xmlns:a16="http://schemas.microsoft.com/office/drawing/2014/main" id="{74262D75-65D0-A6D9-ACC0-A20E595CE155}"/>
                </a:ext>
              </a:extLst>
            </p:cNvPr>
            <p:cNvSpPr>
              <a:spLocks noChangeShapeType="1"/>
            </p:cNvSpPr>
            <p:nvPr/>
          </p:nvSpPr>
          <p:spPr bwMode="auto">
            <a:xfrm flipV="1">
              <a:off x="1518" y="3354"/>
              <a:ext cx="197" cy="61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15" name="Line 1330">
              <a:extLst>
                <a:ext uri="{FF2B5EF4-FFF2-40B4-BE49-F238E27FC236}">
                  <a16:creationId xmlns:a16="http://schemas.microsoft.com/office/drawing/2014/main" id="{CE4B59DB-BE48-6F87-CFB6-D16171B34D92}"/>
                </a:ext>
              </a:extLst>
            </p:cNvPr>
            <p:cNvSpPr>
              <a:spLocks noChangeShapeType="1"/>
            </p:cNvSpPr>
            <p:nvPr/>
          </p:nvSpPr>
          <p:spPr bwMode="auto">
            <a:xfrm flipV="1">
              <a:off x="1571" y="3356"/>
              <a:ext cx="147" cy="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16" name="Line 1331">
              <a:extLst>
                <a:ext uri="{FF2B5EF4-FFF2-40B4-BE49-F238E27FC236}">
                  <a16:creationId xmlns:a16="http://schemas.microsoft.com/office/drawing/2014/main" id="{AE2CAC7C-CAA7-470B-A9A0-0FD69B02EA40}"/>
                </a:ext>
              </a:extLst>
            </p:cNvPr>
            <p:cNvSpPr>
              <a:spLocks noChangeShapeType="1"/>
            </p:cNvSpPr>
            <p:nvPr/>
          </p:nvSpPr>
          <p:spPr bwMode="auto">
            <a:xfrm flipV="1">
              <a:off x="1614" y="3354"/>
              <a:ext cx="108" cy="61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17" name="Freeform 1332">
              <a:extLst>
                <a:ext uri="{FF2B5EF4-FFF2-40B4-BE49-F238E27FC236}">
                  <a16:creationId xmlns:a16="http://schemas.microsoft.com/office/drawing/2014/main" id="{08E8CC98-694F-488B-3D0F-804904ED18BF}"/>
                </a:ext>
              </a:extLst>
            </p:cNvPr>
            <p:cNvSpPr>
              <a:spLocks/>
            </p:cNvSpPr>
            <p:nvPr/>
          </p:nvSpPr>
          <p:spPr bwMode="auto">
            <a:xfrm flipH="1">
              <a:off x="1511" y="3870"/>
              <a:ext cx="153" cy="8"/>
            </a:xfrm>
            <a:custGeom>
              <a:avLst/>
              <a:gdLst>
                <a:gd name="T0" fmla="*/ 0 w 460"/>
                <a:gd name="T1" fmla="*/ 0 h 17"/>
                <a:gd name="T2" fmla="*/ 0 w 460"/>
                <a:gd name="T3" fmla="*/ 0 h 17"/>
                <a:gd name="T4" fmla="*/ 0 w 460"/>
                <a:gd name="T5" fmla="*/ 0 h 17"/>
                <a:gd name="T6" fmla="*/ 0 w 460"/>
                <a:gd name="T7" fmla="*/ 0 h 17"/>
                <a:gd name="T8" fmla="*/ 0 w 460"/>
                <a:gd name="T9" fmla="*/ 0 h 17"/>
                <a:gd name="T10" fmla="*/ 0 w 460"/>
                <a:gd name="T11" fmla="*/ 0 h 17"/>
                <a:gd name="T12" fmla="*/ 0 w 460"/>
                <a:gd name="T13" fmla="*/ 0 h 17"/>
                <a:gd name="T14" fmla="*/ 0 w 460"/>
                <a:gd name="T15" fmla="*/ 0 h 17"/>
                <a:gd name="T16" fmla="*/ 0 w 460"/>
                <a:gd name="T17" fmla="*/ 0 h 17"/>
                <a:gd name="T18" fmla="*/ 0 w 460"/>
                <a:gd name="T19" fmla="*/ 0 h 17"/>
                <a:gd name="T20" fmla="*/ 0 w 460"/>
                <a:gd name="T21" fmla="*/ 0 h 17"/>
                <a:gd name="T22" fmla="*/ 0 w 460"/>
                <a:gd name="T23" fmla="*/ 0 h 17"/>
                <a:gd name="T24" fmla="*/ 0 w 460"/>
                <a:gd name="T25" fmla="*/ 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0"/>
                <a:gd name="T40" fmla="*/ 0 h 17"/>
                <a:gd name="T41" fmla="*/ 460 w 460"/>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0" h="17">
                  <a:moveTo>
                    <a:pt x="460" y="0"/>
                  </a:moveTo>
                  <a:lnTo>
                    <a:pt x="445" y="8"/>
                  </a:lnTo>
                  <a:lnTo>
                    <a:pt x="415" y="14"/>
                  </a:lnTo>
                  <a:lnTo>
                    <a:pt x="351" y="6"/>
                  </a:lnTo>
                  <a:lnTo>
                    <a:pt x="318" y="17"/>
                  </a:lnTo>
                  <a:lnTo>
                    <a:pt x="277" y="17"/>
                  </a:lnTo>
                  <a:lnTo>
                    <a:pt x="214" y="1"/>
                  </a:lnTo>
                  <a:lnTo>
                    <a:pt x="183" y="14"/>
                  </a:lnTo>
                  <a:lnTo>
                    <a:pt x="148" y="17"/>
                  </a:lnTo>
                  <a:lnTo>
                    <a:pt x="103" y="1"/>
                  </a:lnTo>
                  <a:lnTo>
                    <a:pt x="71" y="10"/>
                  </a:lnTo>
                  <a:lnTo>
                    <a:pt x="38" y="10"/>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18" name="Freeform 1333">
              <a:extLst>
                <a:ext uri="{FF2B5EF4-FFF2-40B4-BE49-F238E27FC236}">
                  <a16:creationId xmlns:a16="http://schemas.microsoft.com/office/drawing/2014/main" id="{529EE021-C3E5-A9C9-2215-63DDCBDA7BC3}"/>
                </a:ext>
              </a:extLst>
            </p:cNvPr>
            <p:cNvSpPr>
              <a:spLocks/>
            </p:cNvSpPr>
            <p:nvPr/>
          </p:nvSpPr>
          <p:spPr bwMode="auto">
            <a:xfrm flipH="1">
              <a:off x="1519" y="3847"/>
              <a:ext cx="148" cy="8"/>
            </a:xfrm>
            <a:custGeom>
              <a:avLst/>
              <a:gdLst>
                <a:gd name="T0" fmla="*/ 0 w 444"/>
                <a:gd name="T1" fmla="*/ 0 h 15"/>
                <a:gd name="T2" fmla="*/ 0 w 444"/>
                <a:gd name="T3" fmla="*/ 1 h 15"/>
                <a:gd name="T4" fmla="*/ 0 w 444"/>
                <a:gd name="T5" fmla="*/ 1 h 15"/>
                <a:gd name="T6" fmla="*/ 0 w 444"/>
                <a:gd name="T7" fmla="*/ 1 h 15"/>
                <a:gd name="T8" fmla="*/ 0 w 444"/>
                <a:gd name="T9" fmla="*/ 1 h 15"/>
                <a:gd name="T10" fmla="*/ 0 w 444"/>
                <a:gd name="T11" fmla="*/ 1 h 15"/>
                <a:gd name="T12" fmla="*/ 0 w 444"/>
                <a:gd name="T13" fmla="*/ 1 h 15"/>
                <a:gd name="T14" fmla="*/ 0 w 444"/>
                <a:gd name="T15" fmla="*/ 1 h 15"/>
                <a:gd name="T16" fmla="*/ 0 w 444"/>
                <a:gd name="T17" fmla="*/ 1 h 15"/>
                <a:gd name="T18" fmla="*/ 0 w 444"/>
                <a:gd name="T19" fmla="*/ 1 h 15"/>
                <a:gd name="T20" fmla="*/ 0 w 444"/>
                <a:gd name="T21" fmla="*/ 1 h 15"/>
                <a:gd name="T22" fmla="*/ 0 w 444"/>
                <a:gd name="T23" fmla="*/ 0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44"/>
                <a:gd name="T37" fmla="*/ 0 h 15"/>
                <a:gd name="T38" fmla="*/ 444 w 444"/>
                <a:gd name="T39" fmla="*/ 15 h 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44" h="15">
                  <a:moveTo>
                    <a:pt x="444" y="0"/>
                  </a:moveTo>
                  <a:lnTo>
                    <a:pt x="401" y="14"/>
                  </a:lnTo>
                  <a:lnTo>
                    <a:pt x="337" y="6"/>
                  </a:lnTo>
                  <a:lnTo>
                    <a:pt x="307" y="15"/>
                  </a:lnTo>
                  <a:lnTo>
                    <a:pt x="266" y="15"/>
                  </a:lnTo>
                  <a:lnTo>
                    <a:pt x="209" y="4"/>
                  </a:lnTo>
                  <a:lnTo>
                    <a:pt x="177" y="15"/>
                  </a:lnTo>
                  <a:lnTo>
                    <a:pt x="142" y="15"/>
                  </a:lnTo>
                  <a:lnTo>
                    <a:pt x="100" y="4"/>
                  </a:lnTo>
                  <a:lnTo>
                    <a:pt x="70" y="12"/>
                  </a:lnTo>
                  <a:lnTo>
                    <a:pt x="40" y="12"/>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19" name="Freeform 1334">
              <a:extLst>
                <a:ext uri="{FF2B5EF4-FFF2-40B4-BE49-F238E27FC236}">
                  <a16:creationId xmlns:a16="http://schemas.microsoft.com/office/drawing/2014/main" id="{27C9C7D5-5F0F-4017-0750-9F4CE1438FC4}"/>
                </a:ext>
              </a:extLst>
            </p:cNvPr>
            <p:cNvSpPr>
              <a:spLocks/>
            </p:cNvSpPr>
            <p:nvPr/>
          </p:nvSpPr>
          <p:spPr bwMode="auto">
            <a:xfrm flipH="1">
              <a:off x="1528" y="3825"/>
              <a:ext cx="142" cy="7"/>
            </a:xfrm>
            <a:custGeom>
              <a:avLst/>
              <a:gdLst>
                <a:gd name="T0" fmla="*/ 0 w 424"/>
                <a:gd name="T1" fmla="*/ 0 h 14"/>
                <a:gd name="T2" fmla="*/ 0 w 424"/>
                <a:gd name="T3" fmla="*/ 1 h 14"/>
                <a:gd name="T4" fmla="*/ 0 w 424"/>
                <a:gd name="T5" fmla="*/ 1 h 14"/>
                <a:gd name="T6" fmla="*/ 0 w 424"/>
                <a:gd name="T7" fmla="*/ 1 h 14"/>
                <a:gd name="T8" fmla="*/ 0 w 424"/>
                <a:gd name="T9" fmla="*/ 1 h 14"/>
                <a:gd name="T10" fmla="*/ 0 w 424"/>
                <a:gd name="T11" fmla="*/ 1 h 14"/>
                <a:gd name="T12" fmla="*/ 0 w 424"/>
                <a:gd name="T13" fmla="*/ 1 h 14"/>
                <a:gd name="T14" fmla="*/ 0 w 424"/>
                <a:gd name="T15" fmla="*/ 1 h 14"/>
                <a:gd name="T16" fmla="*/ 0 w 424"/>
                <a:gd name="T17" fmla="*/ 1 h 14"/>
                <a:gd name="T18" fmla="*/ 0 w 424"/>
                <a:gd name="T19" fmla="*/ 1 h 14"/>
                <a:gd name="T20" fmla="*/ 0 w 424"/>
                <a:gd name="T21" fmla="*/ 1 h 14"/>
                <a:gd name="T22" fmla="*/ 0 w 424"/>
                <a:gd name="T23" fmla="*/ 1 h 14"/>
                <a:gd name="T24" fmla="*/ 0 w 424"/>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4"/>
                <a:gd name="T40" fmla="*/ 0 h 14"/>
                <a:gd name="T41" fmla="*/ 424 w 424"/>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4" h="14">
                  <a:moveTo>
                    <a:pt x="424" y="0"/>
                  </a:moveTo>
                  <a:lnTo>
                    <a:pt x="408" y="8"/>
                  </a:lnTo>
                  <a:lnTo>
                    <a:pt x="381" y="13"/>
                  </a:lnTo>
                  <a:lnTo>
                    <a:pt x="323" y="5"/>
                  </a:lnTo>
                  <a:lnTo>
                    <a:pt x="293" y="14"/>
                  </a:lnTo>
                  <a:lnTo>
                    <a:pt x="256" y="14"/>
                  </a:lnTo>
                  <a:lnTo>
                    <a:pt x="199" y="2"/>
                  </a:lnTo>
                  <a:lnTo>
                    <a:pt x="169" y="13"/>
                  </a:lnTo>
                  <a:lnTo>
                    <a:pt x="137" y="14"/>
                  </a:lnTo>
                  <a:lnTo>
                    <a:pt x="94" y="2"/>
                  </a:lnTo>
                  <a:lnTo>
                    <a:pt x="67" y="11"/>
                  </a:lnTo>
                  <a:lnTo>
                    <a:pt x="37" y="11"/>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0" name="Freeform 1335">
              <a:extLst>
                <a:ext uri="{FF2B5EF4-FFF2-40B4-BE49-F238E27FC236}">
                  <a16:creationId xmlns:a16="http://schemas.microsoft.com/office/drawing/2014/main" id="{F5FB1380-5D80-BA05-4C17-57598EA5CFA8}"/>
                </a:ext>
              </a:extLst>
            </p:cNvPr>
            <p:cNvSpPr>
              <a:spLocks/>
            </p:cNvSpPr>
            <p:nvPr/>
          </p:nvSpPr>
          <p:spPr bwMode="auto">
            <a:xfrm flipH="1">
              <a:off x="1537" y="3803"/>
              <a:ext cx="136" cy="7"/>
            </a:xfrm>
            <a:custGeom>
              <a:avLst/>
              <a:gdLst>
                <a:gd name="T0" fmla="*/ 0 w 408"/>
                <a:gd name="T1" fmla="*/ 0 h 14"/>
                <a:gd name="T2" fmla="*/ 0 w 408"/>
                <a:gd name="T3" fmla="*/ 1 h 14"/>
                <a:gd name="T4" fmla="*/ 0 w 408"/>
                <a:gd name="T5" fmla="*/ 1 h 14"/>
                <a:gd name="T6" fmla="*/ 0 w 408"/>
                <a:gd name="T7" fmla="*/ 1 h 14"/>
                <a:gd name="T8" fmla="*/ 0 w 408"/>
                <a:gd name="T9" fmla="*/ 1 h 14"/>
                <a:gd name="T10" fmla="*/ 0 w 408"/>
                <a:gd name="T11" fmla="*/ 1 h 14"/>
                <a:gd name="T12" fmla="*/ 0 w 408"/>
                <a:gd name="T13" fmla="*/ 1 h 14"/>
                <a:gd name="T14" fmla="*/ 0 w 408"/>
                <a:gd name="T15" fmla="*/ 1 h 14"/>
                <a:gd name="T16" fmla="*/ 0 w 408"/>
                <a:gd name="T17" fmla="*/ 1 h 14"/>
                <a:gd name="T18" fmla="*/ 0 w 408"/>
                <a:gd name="T19" fmla="*/ 1 h 14"/>
                <a:gd name="T20" fmla="*/ 0 w 408"/>
                <a:gd name="T21" fmla="*/ 1 h 14"/>
                <a:gd name="T22" fmla="*/ 0 w 408"/>
                <a:gd name="T23" fmla="*/ 1 h 14"/>
                <a:gd name="T24" fmla="*/ 0 w 408"/>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8"/>
                <a:gd name="T40" fmla="*/ 0 h 14"/>
                <a:gd name="T41" fmla="*/ 408 w 408"/>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8" h="14">
                  <a:moveTo>
                    <a:pt x="408" y="0"/>
                  </a:moveTo>
                  <a:lnTo>
                    <a:pt x="394" y="8"/>
                  </a:lnTo>
                  <a:lnTo>
                    <a:pt x="370" y="14"/>
                  </a:lnTo>
                  <a:lnTo>
                    <a:pt x="310" y="6"/>
                  </a:lnTo>
                  <a:lnTo>
                    <a:pt x="283" y="14"/>
                  </a:lnTo>
                  <a:lnTo>
                    <a:pt x="246" y="14"/>
                  </a:lnTo>
                  <a:lnTo>
                    <a:pt x="194" y="5"/>
                  </a:lnTo>
                  <a:lnTo>
                    <a:pt x="164" y="14"/>
                  </a:lnTo>
                  <a:lnTo>
                    <a:pt x="131" y="14"/>
                  </a:lnTo>
                  <a:lnTo>
                    <a:pt x="91" y="5"/>
                  </a:lnTo>
                  <a:lnTo>
                    <a:pt x="64" y="11"/>
                  </a:lnTo>
                  <a:lnTo>
                    <a:pt x="36" y="11"/>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1" name="Freeform 1336">
              <a:extLst>
                <a:ext uri="{FF2B5EF4-FFF2-40B4-BE49-F238E27FC236}">
                  <a16:creationId xmlns:a16="http://schemas.microsoft.com/office/drawing/2014/main" id="{C48143ED-539C-2B92-E66F-987734542221}"/>
                </a:ext>
              </a:extLst>
            </p:cNvPr>
            <p:cNvSpPr>
              <a:spLocks/>
            </p:cNvSpPr>
            <p:nvPr/>
          </p:nvSpPr>
          <p:spPr bwMode="auto">
            <a:xfrm flipH="1">
              <a:off x="1546" y="3781"/>
              <a:ext cx="129" cy="6"/>
            </a:xfrm>
            <a:custGeom>
              <a:avLst/>
              <a:gdLst>
                <a:gd name="T0" fmla="*/ 0 w 388"/>
                <a:gd name="T1" fmla="*/ 0 h 12"/>
                <a:gd name="T2" fmla="*/ 0 w 388"/>
                <a:gd name="T3" fmla="*/ 1 h 12"/>
                <a:gd name="T4" fmla="*/ 0 w 388"/>
                <a:gd name="T5" fmla="*/ 1 h 12"/>
                <a:gd name="T6" fmla="*/ 0 w 388"/>
                <a:gd name="T7" fmla="*/ 1 h 12"/>
                <a:gd name="T8" fmla="*/ 0 w 388"/>
                <a:gd name="T9" fmla="*/ 1 h 12"/>
                <a:gd name="T10" fmla="*/ 0 w 388"/>
                <a:gd name="T11" fmla="*/ 1 h 12"/>
                <a:gd name="T12" fmla="*/ 0 w 388"/>
                <a:gd name="T13" fmla="*/ 1 h 12"/>
                <a:gd name="T14" fmla="*/ 0 w 388"/>
                <a:gd name="T15" fmla="*/ 1 h 12"/>
                <a:gd name="T16" fmla="*/ 0 w 388"/>
                <a:gd name="T17" fmla="*/ 1 h 12"/>
                <a:gd name="T18" fmla="*/ 0 w 388"/>
                <a:gd name="T19" fmla="*/ 1 h 12"/>
                <a:gd name="T20" fmla="*/ 0 w 388"/>
                <a:gd name="T21" fmla="*/ 1 h 12"/>
                <a:gd name="T22" fmla="*/ 0 w 388"/>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8"/>
                <a:gd name="T37" fmla="*/ 0 h 12"/>
                <a:gd name="T38" fmla="*/ 388 w 388"/>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8" h="12">
                  <a:moveTo>
                    <a:pt x="388" y="0"/>
                  </a:moveTo>
                  <a:lnTo>
                    <a:pt x="377" y="9"/>
                  </a:lnTo>
                  <a:lnTo>
                    <a:pt x="351" y="12"/>
                  </a:lnTo>
                  <a:lnTo>
                    <a:pt x="297" y="4"/>
                  </a:lnTo>
                  <a:lnTo>
                    <a:pt x="270" y="12"/>
                  </a:lnTo>
                  <a:lnTo>
                    <a:pt x="236" y="12"/>
                  </a:lnTo>
                  <a:lnTo>
                    <a:pt x="183" y="2"/>
                  </a:lnTo>
                  <a:lnTo>
                    <a:pt x="156" y="12"/>
                  </a:lnTo>
                  <a:lnTo>
                    <a:pt x="127" y="12"/>
                  </a:lnTo>
                  <a:lnTo>
                    <a:pt x="87" y="2"/>
                  </a:lnTo>
                  <a:lnTo>
                    <a:pt x="61" y="10"/>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2" name="Freeform 1337">
              <a:extLst>
                <a:ext uri="{FF2B5EF4-FFF2-40B4-BE49-F238E27FC236}">
                  <a16:creationId xmlns:a16="http://schemas.microsoft.com/office/drawing/2014/main" id="{89415471-8CBB-2B07-FA58-4EBCCF1C2C26}"/>
                </a:ext>
              </a:extLst>
            </p:cNvPr>
            <p:cNvSpPr>
              <a:spLocks/>
            </p:cNvSpPr>
            <p:nvPr/>
          </p:nvSpPr>
          <p:spPr bwMode="auto">
            <a:xfrm flipH="1">
              <a:off x="1554" y="3759"/>
              <a:ext cx="124" cy="6"/>
            </a:xfrm>
            <a:custGeom>
              <a:avLst/>
              <a:gdLst>
                <a:gd name="T0" fmla="*/ 0 w 371"/>
                <a:gd name="T1" fmla="*/ 0 h 12"/>
                <a:gd name="T2" fmla="*/ 0 w 371"/>
                <a:gd name="T3" fmla="*/ 1 h 12"/>
                <a:gd name="T4" fmla="*/ 0 w 371"/>
                <a:gd name="T5" fmla="*/ 1 h 12"/>
                <a:gd name="T6" fmla="*/ 0 w 371"/>
                <a:gd name="T7" fmla="*/ 1 h 12"/>
                <a:gd name="T8" fmla="*/ 0 w 371"/>
                <a:gd name="T9" fmla="*/ 1 h 12"/>
                <a:gd name="T10" fmla="*/ 0 w 371"/>
                <a:gd name="T11" fmla="*/ 1 h 12"/>
                <a:gd name="T12" fmla="*/ 0 w 371"/>
                <a:gd name="T13" fmla="*/ 1 h 12"/>
                <a:gd name="T14" fmla="*/ 0 w 371"/>
                <a:gd name="T15" fmla="*/ 1 h 12"/>
                <a:gd name="T16" fmla="*/ 0 w 371"/>
                <a:gd name="T17" fmla="*/ 1 h 12"/>
                <a:gd name="T18" fmla="*/ 0 w 371"/>
                <a:gd name="T19" fmla="*/ 1 h 12"/>
                <a:gd name="T20" fmla="*/ 0 w 371"/>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71"/>
                <a:gd name="T34" fmla="*/ 0 h 12"/>
                <a:gd name="T35" fmla="*/ 371 w 371"/>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71" h="12">
                  <a:moveTo>
                    <a:pt x="371" y="0"/>
                  </a:moveTo>
                  <a:lnTo>
                    <a:pt x="334" y="12"/>
                  </a:lnTo>
                  <a:lnTo>
                    <a:pt x="283" y="4"/>
                  </a:lnTo>
                  <a:lnTo>
                    <a:pt x="254" y="12"/>
                  </a:lnTo>
                  <a:lnTo>
                    <a:pt x="223" y="12"/>
                  </a:lnTo>
                  <a:lnTo>
                    <a:pt x="175" y="2"/>
                  </a:lnTo>
                  <a:lnTo>
                    <a:pt x="148" y="12"/>
                  </a:lnTo>
                  <a:lnTo>
                    <a:pt x="118" y="12"/>
                  </a:lnTo>
                  <a:lnTo>
                    <a:pt x="84" y="2"/>
                  </a:lnTo>
                  <a:lnTo>
                    <a:pt x="60" y="10"/>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3" name="Freeform 1338">
              <a:extLst>
                <a:ext uri="{FF2B5EF4-FFF2-40B4-BE49-F238E27FC236}">
                  <a16:creationId xmlns:a16="http://schemas.microsoft.com/office/drawing/2014/main" id="{9412B5C9-6987-26A5-48B8-9CEE63245FE0}"/>
                </a:ext>
              </a:extLst>
            </p:cNvPr>
            <p:cNvSpPr>
              <a:spLocks/>
            </p:cNvSpPr>
            <p:nvPr/>
          </p:nvSpPr>
          <p:spPr bwMode="auto">
            <a:xfrm flipH="1">
              <a:off x="1563" y="3736"/>
              <a:ext cx="117" cy="7"/>
            </a:xfrm>
            <a:custGeom>
              <a:avLst/>
              <a:gdLst>
                <a:gd name="T0" fmla="*/ 0 w 351"/>
                <a:gd name="T1" fmla="*/ 0 h 16"/>
                <a:gd name="T2" fmla="*/ 0 w 351"/>
                <a:gd name="T3" fmla="*/ 0 h 16"/>
                <a:gd name="T4" fmla="*/ 0 w 351"/>
                <a:gd name="T5" fmla="*/ 0 h 16"/>
                <a:gd name="T6" fmla="*/ 0 w 351"/>
                <a:gd name="T7" fmla="*/ 0 h 16"/>
                <a:gd name="T8" fmla="*/ 0 w 351"/>
                <a:gd name="T9" fmla="*/ 0 h 16"/>
                <a:gd name="T10" fmla="*/ 0 w 351"/>
                <a:gd name="T11" fmla="*/ 0 h 16"/>
                <a:gd name="T12" fmla="*/ 0 w 351"/>
                <a:gd name="T13" fmla="*/ 0 h 16"/>
                <a:gd name="T14" fmla="*/ 0 w 351"/>
                <a:gd name="T15" fmla="*/ 0 h 16"/>
                <a:gd name="T16" fmla="*/ 0 w 351"/>
                <a:gd name="T17" fmla="*/ 0 h 16"/>
                <a:gd name="T18" fmla="*/ 0 w 351"/>
                <a:gd name="T19" fmla="*/ 0 h 16"/>
                <a:gd name="T20" fmla="*/ 0 w 351"/>
                <a:gd name="T21" fmla="*/ 0 h 16"/>
                <a:gd name="T22" fmla="*/ 0 w 351"/>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1"/>
                <a:gd name="T37" fmla="*/ 0 h 16"/>
                <a:gd name="T38" fmla="*/ 351 w 351"/>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1" h="16">
                  <a:moveTo>
                    <a:pt x="351" y="0"/>
                  </a:moveTo>
                  <a:lnTo>
                    <a:pt x="338" y="8"/>
                  </a:lnTo>
                  <a:lnTo>
                    <a:pt x="317" y="13"/>
                  </a:lnTo>
                  <a:lnTo>
                    <a:pt x="267" y="7"/>
                  </a:lnTo>
                  <a:lnTo>
                    <a:pt x="242" y="16"/>
                  </a:lnTo>
                  <a:lnTo>
                    <a:pt x="210" y="16"/>
                  </a:lnTo>
                  <a:lnTo>
                    <a:pt x="165" y="5"/>
                  </a:lnTo>
                  <a:lnTo>
                    <a:pt x="141" y="13"/>
                  </a:lnTo>
                  <a:lnTo>
                    <a:pt x="112" y="16"/>
                  </a:lnTo>
                  <a:lnTo>
                    <a:pt x="78" y="5"/>
                  </a:lnTo>
                  <a:lnTo>
                    <a:pt x="54" y="11"/>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4" name="Freeform 1339">
              <a:extLst>
                <a:ext uri="{FF2B5EF4-FFF2-40B4-BE49-F238E27FC236}">
                  <a16:creationId xmlns:a16="http://schemas.microsoft.com/office/drawing/2014/main" id="{2007AC93-10C4-24F0-B4FC-6F35A85F93A6}"/>
                </a:ext>
              </a:extLst>
            </p:cNvPr>
            <p:cNvSpPr>
              <a:spLocks/>
            </p:cNvSpPr>
            <p:nvPr/>
          </p:nvSpPr>
          <p:spPr bwMode="auto">
            <a:xfrm flipH="1">
              <a:off x="1571" y="3714"/>
              <a:ext cx="112" cy="6"/>
            </a:xfrm>
            <a:custGeom>
              <a:avLst/>
              <a:gdLst>
                <a:gd name="T0" fmla="*/ 0 w 335"/>
                <a:gd name="T1" fmla="*/ 0 h 12"/>
                <a:gd name="T2" fmla="*/ 0 w 335"/>
                <a:gd name="T3" fmla="*/ 1 h 12"/>
                <a:gd name="T4" fmla="*/ 0 w 335"/>
                <a:gd name="T5" fmla="*/ 1 h 12"/>
                <a:gd name="T6" fmla="*/ 0 w 335"/>
                <a:gd name="T7" fmla="*/ 1 h 12"/>
                <a:gd name="T8" fmla="*/ 0 w 335"/>
                <a:gd name="T9" fmla="*/ 1 h 12"/>
                <a:gd name="T10" fmla="*/ 0 w 335"/>
                <a:gd name="T11" fmla="*/ 1 h 12"/>
                <a:gd name="T12" fmla="*/ 0 w 335"/>
                <a:gd name="T13" fmla="*/ 1 h 12"/>
                <a:gd name="T14" fmla="*/ 0 w 335"/>
                <a:gd name="T15" fmla="*/ 1 h 12"/>
                <a:gd name="T16" fmla="*/ 0 w 335"/>
                <a:gd name="T17" fmla="*/ 1 h 12"/>
                <a:gd name="T18" fmla="*/ 0 w 335"/>
                <a:gd name="T19" fmla="*/ 1 h 12"/>
                <a:gd name="T20" fmla="*/ 0 w 335"/>
                <a:gd name="T21" fmla="*/ 1 h 12"/>
                <a:gd name="T22" fmla="*/ 0 w 335"/>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35"/>
                <a:gd name="T37" fmla="*/ 0 h 12"/>
                <a:gd name="T38" fmla="*/ 335 w 335"/>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35" h="12">
                  <a:moveTo>
                    <a:pt x="335" y="0"/>
                  </a:moveTo>
                  <a:lnTo>
                    <a:pt x="302" y="11"/>
                  </a:lnTo>
                  <a:lnTo>
                    <a:pt x="255" y="4"/>
                  </a:lnTo>
                  <a:lnTo>
                    <a:pt x="230" y="12"/>
                  </a:lnTo>
                  <a:lnTo>
                    <a:pt x="200" y="12"/>
                  </a:lnTo>
                  <a:lnTo>
                    <a:pt x="156" y="3"/>
                  </a:lnTo>
                  <a:lnTo>
                    <a:pt x="130" y="11"/>
                  </a:lnTo>
                  <a:lnTo>
                    <a:pt x="106" y="12"/>
                  </a:lnTo>
                  <a:lnTo>
                    <a:pt x="75" y="3"/>
                  </a:lnTo>
                  <a:lnTo>
                    <a:pt x="52" y="9"/>
                  </a:lnTo>
                  <a:lnTo>
                    <a:pt x="29" y="9"/>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5" name="Freeform 1340">
              <a:extLst>
                <a:ext uri="{FF2B5EF4-FFF2-40B4-BE49-F238E27FC236}">
                  <a16:creationId xmlns:a16="http://schemas.microsoft.com/office/drawing/2014/main" id="{521D98AA-59A8-F244-9624-ABD483869B36}"/>
                </a:ext>
              </a:extLst>
            </p:cNvPr>
            <p:cNvSpPr>
              <a:spLocks/>
            </p:cNvSpPr>
            <p:nvPr/>
          </p:nvSpPr>
          <p:spPr bwMode="auto">
            <a:xfrm flipH="1">
              <a:off x="1581" y="3692"/>
              <a:ext cx="104" cy="6"/>
            </a:xfrm>
            <a:custGeom>
              <a:avLst/>
              <a:gdLst>
                <a:gd name="T0" fmla="*/ 0 w 314"/>
                <a:gd name="T1" fmla="*/ 0 h 12"/>
                <a:gd name="T2" fmla="*/ 0 w 314"/>
                <a:gd name="T3" fmla="*/ 1 h 12"/>
                <a:gd name="T4" fmla="*/ 0 w 314"/>
                <a:gd name="T5" fmla="*/ 1 h 12"/>
                <a:gd name="T6" fmla="*/ 0 w 314"/>
                <a:gd name="T7" fmla="*/ 1 h 12"/>
                <a:gd name="T8" fmla="*/ 0 w 314"/>
                <a:gd name="T9" fmla="*/ 1 h 12"/>
                <a:gd name="T10" fmla="*/ 0 w 314"/>
                <a:gd name="T11" fmla="*/ 1 h 12"/>
                <a:gd name="T12" fmla="*/ 0 w 314"/>
                <a:gd name="T13" fmla="*/ 1 h 12"/>
                <a:gd name="T14" fmla="*/ 0 w 314"/>
                <a:gd name="T15" fmla="*/ 1 h 12"/>
                <a:gd name="T16" fmla="*/ 0 w 314"/>
                <a:gd name="T17" fmla="*/ 1 h 12"/>
                <a:gd name="T18" fmla="*/ 0 w 314"/>
                <a:gd name="T19" fmla="*/ 1 h 12"/>
                <a:gd name="T20" fmla="*/ 0 w 314"/>
                <a:gd name="T21" fmla="*/ 1 h 12"/>
                <a:gd name="T22" fmla="*/ 0 w 314"/>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14"/>
                <a:gd name="T37" fmla="*/ 0 h 12"/>
                <a:gd name="T38" fmla="*/ 314 w 314"/>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14" h="12">
                  <a:moveTo>
                    <a:pt x="314" y="0"/>
                  </a:moveTo>
                  <a:lnTo>
                    <a:pt x="286" y="11"/>
                  </a:lnTo>
                  <a:lnTo>
                    <a:pt x="240" y="4"/>
                  </a:lnTo>
                  <a:lnTo>
                    <a:pt x="218" y="12"/>
                  </a:lnTo>
                  <a:lnTo>
                    <a:pt x="191" y="12"/>
                  </a:lnTo>
                  <a:lnTo>
                    <a:pt x="148" y="3"/>
                  </a:lnTo>
                  <a:lnTo>
                    <a:pt x="124" y="11"/>
                  </a:lnTo>
                  <a:lnTo>
                    <a:pt x="101" y="11"/>
                  </a:lnTo>
                  <a:lnTo>
                    <a:pt x="70" y="3"/>
                  </a:lnTo>
                  <a:lnTo>
                    <a:pt x="50" y="9"/>
                  </a:lnTo>
                  <a:lnTo>
                    <a:pt x="27" y="9"/>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6" name="Freeform 1341">
              <a:extLst>
                <a:ext uri="{FF2B5EF4-FFF2-40B4-BE49-F238E27FC236}">
                  <a16:creationId xmlns:a16="http://schemas.microsoft.com/office/drawing/2014/main" id="{EE8E8674-0808-D03F-8E17-E96822DEF8F7}"/>
                </a:ext>
              </a:extLst>
            </p:cNvPr>
            <p:cNvSpPr>
              <a:spLocks/>
            </p:cNvSpPr>
            <p:nvPr/>
          </p:nvSpPr>
          <p:spPr bwMode="auto">
            <a:xfrm flipH="1">
              <a:off x="1589" y="3669"/>
              <a:ext cx="100" cy="7"/>
            </a:xfrm>
            <a:custGeom>
              <a:avLst/>
              <a:gdLst>
                <a:gd name="T0" fmla="*/ 0 w 300"/>
                <a:gd name="T1" fmla="*/ 0 h 15"/>
                <a:gd name="T2" fmla="*/ 0 w 300"/>
                <a:gd name="T3" fmla="*/ 0 h 15"/>
                <a:gd name="T4" fmla="*/ 0 w 300"/>
                <a:gd name="T5" fmla="*/ 0 h 15"/>
                <a:gd name="T6" fmla="*/ 0 w 300"/>
                <a:gd name="T7" fmla="*/ 0 h 15"/>
                <a:gd name="T8" fmla="*/ 0 w 300"/>
                <a:gd name="T9" fmla="*/ 0 h 15"/>
                <a:gd name="T10" fmla="*/ 0 w 300"/>
                <a:gd name="T11" fmla="*/ 0 h 15"/>
                <a:gd name="T12" fmla="*/ 0 w 300"/>
                <a:gd name="T13" fmla="*/ 0 h 15"/>
                <a:gd name="T14" fmla="*/ 0 w 300"/>
                <a:gd name="T15" fmla="*/ 0 h 15"/>
                <a:gd name="T16" fmla="*/ 0 w 300"/>
                <a:gd name="T17" fmla="*/ 0 h 15"/>
                <a:gd name="T18" fmla="*/ 0 w 300"/>
                <a:gd name="T19" fmla="*/ 0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0"/>
                <a:gd name="T31" fmla="*/ 0 h 15"/>
                <a:gd name="T32" fmla="*/ 300 w 300"/>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0" h="15">
                  <a:moveTo>
                    <a:pt x="300" y="2"/>
                  </a:moveTo>
                  <a:lnTo>
                    <a:pt x="270" y="12"/>
                  </a:lnTo>
                  <a:lnTo>
                    <a:pt x="228" y="6"/>
                  </a:lnTo>
                  <a:lnTo>
                    <a:pt x="208" y="15"/>
                  </a:lnTo>
                  <a:lnTo>
                    <a:pt x="141" y="4"/>
                  </a:lnTo>
                  <a:lnTo>
                    <a:pt x="121" y="12"/>
                  </a:lnTo>
                  <a:lnTo>
                    <a:pt x="97" y="12"/>
                  </a:lnTo>
                  <a:lnTo>
                    <a:pt x="70" y="4"/>
                  </a:lnTo>
                  <a:lnTo>
                    <a:pt x="50" y="10"/>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7" name="Freeform 1342">
              <a:extLst>
                <a:ext uri="{FF2B5EF4-FFF2-40B4-BE49-F238E27FC236}">
                  <a16:creationId xmlns:a16="http://schemas.microsoft.com/office/drawing/2014/main" id="{712EBD05-3138-E1B3-2A89-0E2469207F18}"/>
                </a:ext>
              </a:extLst>
            </p:cNvPr>
            <p:cNvSpPr>
              <a:spLocks/>
            </p:cNvSpPr>
            <p:nvPr/>
          </p:nvSpPr>
          <p:spPr bwMode="auto">
            <a:xfrm flipH="1">
              <a:off x="1598" y="3647"/>
              <a:ext cx="93" cy="7"/>
            </a:xfrm>
            <a:custGeom>
              <a:avLst/>
              <a:gdLst>
                <a:gd name="T0" fmla="*/ 0 w 280"/>
                <a:gd name="T1" fmla="*/ 0 h 14"/>
                <a:gd name="T2" fmla="*/ 0 w 280"/>
                <a:gd name="T3" fmla="*/ 1 h 14"/>
                <a:gd name="T4" fmla="*/ 0 w 280"/>
                <a:gd name="T5" fmla="*/ 1 h 14"/>
                <a:gd name="T6" fmla="*/ 0 w 280"/>
                <a:gd name="T7" fmla="*/ 1 h 14"/>
                <a:gd name="T8" fmla="*/ 0 w 280"/>
                <a:gd name="T9" fmla="*/ 1 h 14"/>
                <a:gd name="T10" fmla="*/ 0 w 280"/>
                <a:gd name="T11" fmla="*/ 1 h 14"/>
                <a:gd name="T12" fmla="*/ 0 w 280"/>
                <a:gd name="T13" fmla="*/ 1 h 14"/>
                <a:gd name="T14" fmla="*/ 0 w 280"/>
                <a:gd name="T15" fmla="*/ 1 h 14"/>
                <a:gd name="T16" fmla="*/ 0 w 280"/>
                <a:gd name="T17" fmla="*/ 1 h 14"/>
                <a:gd name="T18" fmla="*/ 0 w 280"/>
                <a:gd name="T19" fmla="*/ 0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0"/>
                <a:gd name="T31" fmla="*/ 0 h 14"/>
                <a:gd name="T32" fmla="*/ 280 w 280"/>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0" h="14">
                  <a:moveTo>
                    <a:pt x="280" y="0"/>
                  </a:moveTo>
                  <a:lnTo>
                    <a:pt x="253" y="11"/>
                  </a:lnTo>
                  <a:lnTo>
                    <a:pt x="213" y="5"/>
                  </a:lnTo>
                  <a:lnTo>
                    <a:pt x="193" y="14"/>
                  </a:lnTo>
                  <a:lnTo>
                    <a:pt x="134" y="3"/>
                  </a:lnTo>
                  <a:lnTo>
                    <a:pt x="114" y="11"/>
                  </a:lnTo>
                  <a:lnTo>
                    <a:pt x="91" y="11"/>
                  </a:lnTo>
                  <a:lnTo>
                    <a:pt x="64" y="3"/>
                  </a:lnTo>
                  <a:lnTo>
                    <a:pt x="44" y="9"/>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8" name="Freeform 1343">
              <a:extLst>
                <a:ext uri="{FF2B5EF4-FFF2-40B4-BE49-F238E27FC236}">
                  <a16:creationId xmlns:a16="http://schemas.microsoft.com/office/drawing/2014/main" id="{6ADC86B0-DE36-8533-969F-8B68DA0DCBA7}"/>
                </a:ext>
              </a:extLst>
            </p:cNvPr>
            <p:cNvSpPr>
              <a:spLocks/>
            </p:cNvSpPr>
            <p:nvPr/>
          </p:nvSpPr>
          <p:spPr bwMode="auto">
            <a:xfrm flipH="1">
              <a:off x="1607" y="3625"/>
              <a:ext cx="86" cy="5"/>
            </a:xfrm>
            <a:custGeom>
              <a:avLst/>
              <a:gdLst>
                <a:gd name="T0" fmla="*/ 0 w 260"/>
                <a:gd name="T1" fmla="*/ 0 h 11"/>
                <a:gd name="T2" fmla="*/ 0 w 260"/>
                <a:gd name="T3" fmla="*/ 0 h 11"/>
                <a:gd name="T4" fmla="*/ 0 w 260"/>
                <a:gd name="T5" fmla="*/ 0 h 11"/>
                <a:gd name="T6" fmla="*/ 0 w 260"/>
                <a:gd name="T7" fmla="*/ 0 h 11"/>
                <a:gd name="T8" fmla="*/ 0 w 260"/>
                <a:gd name="T9" fmla="*/ 0 h 11"/>
                <a:gd name="T10" fmla="*/ 0 w 260"/>
                <a:gd name="T11" fmla="*/ 0 h 11"/>
                <a:gd name="T12" fmla="*/ 0 w 260"/>
                <a:gd name="T13" fmla="*/ 0 h 11"/>
                <a:gd name="T14" fmla="*/ 0 w 260"/>
                <a:gd name="T15" fmla="*/ 0 h 11"/>
                <a:gd name="T16" fmla="*/ 0 w 260"/>
                <a:gd name="T17" fmla="*/ 0 h 11"/>
                <a:gd name="T18" fmla="*/ 0 w 260"/>
                <a:gd name="T19" fmla="*/ 0 h 11"/>
                <a:gd name="T20" fmla="*/ 0 w 260"/>
                <a:gd name="T21" fmla="*/ 0 h 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0"/>
                <a:gd name="T34" fmla="*/ 0 h 11"/>
                <a:gd name="T35" fmla="*/ 260 w 260"/>
                <a:gd name="T36" fmla="*/ 11 h 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0" h="11">
                  <a:moveTo>
                    <a:pt x="260" y="0"/>
                  </a:moveTo>
                  <a:lnTo>
                    <a:pt x="235" y="11"/>
                  </a:lnTo>
                  <a:lnTo>
                    <a:pt x="200" y="5"/>
                  </a:lnTo>
                  <a:lnTo>
                    <a:pt x="181" y="11"/>
                  </a:lnTo>
                  <a:lnTo>
                    <a:pt x="155" y="11"/>
                  </a:lnTo>
                  <a:lnTo>
                    <a:pt x="124" y="3"/>
                  </a:lnTo>
                  <a:lnTo>
                    <a:pt x="104" y="11"/>
                  </a:lnTo>
                  <a:lnTo>
                    <a:pt x="84" y="11"/>
                  </a:lnTo>
                  <a:lnTo>
                    <a:pt x="60" y="3"/>
                  </a:lnTo>
                  <a:lnTo>
                    <a:pt x="41" y="9"/>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29" name="Freeform 1344">
              <a:extLst>
                <a:ext uri="{FF2B5EF4-FFF2-40B4-BE49-F238E27FC236}">
                  <a16:creationId xmlns:a16="http://schemas.microsoft.com/office/drawing/2014/main" id="{6122FBD1-92BA-C5CF-AE00-62EC643496B3}"/>
                </a:ext>
              </a:extLst>
            </p:cNvPr>
            <p:cNvSpPr>
              <a:spLocks/>
            </p:cNvSpPr>
            <p:nvPr/>
          </p:nvSpPr>
          <p:spPr bwMode="auto">
            <a:xfrm flipH="1">
              <a:off x="1615" y="3603"/>
              <a:ext cx="81" cy="6"/>
            </a:xfrm>
            <a:custGeom>
              <a:avLst/>
              <a:gdLst>
                <a:gd name="T0" fmla="*/ 0 w 243"/>
                <a:gd name="T1" fmla="*/ 0 h 10"/>
                <a:gd name="T2" fmla="*/ 0 w 243"/>
                <a:gd name="T3" fmla="*/ 1 h 10"/>
                <a:gd name="T4" fmla="*/ 0 w 243"/>
                <a:gd name="T5" fmla="*/ 1 h 10"/>
                <a:gd name="T6" fmla="*/ 0 w 243"/>
                <a:gd name="T7" fmla="*/ 1 h 10"/>
                <a:gd name="T8" fmla="*/ 0 w 243"/>
                <a:gd name="T9" fmla="*/ 1 h 10"/>
                <a:gd name="T10" fmla="*/ 0 w 243"/>
                <a:gd name="T11" fmla="*/ 1 h 10"/>
                <a:gd name="T12" fmla="*/ 0 w 243"/>
                <a:gd name="T13" fmla="*/ 1 h 10"/>
                <a:gd name="T14" fmla="*/ 0 w 243"/>
                <a:gd name="T15" fmla="*/ 1 h 10"/>
                <a:gd name="T16" fmla="*/ 0 w 243"/>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3"/>
                <a:gd name="T28" fmla="*/ 0 h 10"/>
                <a:gd name="T29" fmla="*/ 243 w 243"/>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3" h="10">
                  <a:moveTo>
                    <a:pt x="243" y="0"/>
                  </a:moveTo>
                  <a:lnTo>
                    <a:pt x="220" y="8"/>
                  </a:lnTo>
                  <a:lnTo>
                    <a:pt x="186" y="3"/>
                  </a:lnTo>
                  <a:lnTo>
                    <a:pt x="169" y="10"/>
                  </a:lnTo>
                  <a:lnTo>
                    <a:pt x="115" y="2"/>
                  </a:lnTo>
                  <a:lnTo>
                    <a:pt x="96" y="8"/>
                  </a:lnTo>
                  <a:lnTo>
                    <a:pt x="55" y="2"/>
                  </a:lnTo>
                  <a:lnTo>
                    <a:pt x="40"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0" name="Freeform 1345">
              <a:extLst>
                <a:ext uri="{FF2B5EF4-FFF2-40B4-BE49-F238E27FC236}">
                  <a16:creationId xmlns:a16="http://schemas.microsoft.com/office/drawing/2014/main" id="{52FED5A7-E020-B074-7ED7-9227A9F9A2EC}"/>
                </a:ext>
              </a:extLst>
            </p:cNvPr>
            <p:cNvSpPr>
              <a:spLocks/>
            </p:cNvSpPr>
            <p:nvPr/>
          </p:nvSpPr>
          <p:spPr bwMode="auto">
            <a:xfrm flipH="1">
              <a:off x="1624" y="3581"/>
              <a:ext cx="74" cy="5"/>
            </a:xfrm>
            <a:custGeom>
              <a:avLst/>
              <a:gdLst>
                <a:gd name="T0" fmla="*/ 0 w 223"/>
                <a:gd name="T1" fmla="*/ 0 h 9"/>
                <a:gd name="T2" fmla="*/ 0 w 223"/>
                <a:gd name="T3" fmla="*/ 1 h 9"/>
                <a:gd name="T4" fmla="*/ 0 w 223"/>
                <a:gd name="T5" fmla="*/ 1 h 9"/>
                <a:gd name="T6" fmla="*/ 0 w 223"/>
                <a:gd name="T7" fmla="*/ 1 h 9"/>
                <a:gd name="T8" fmla="*/ 0 w 223"/>
                <a:gd name="T9" fmla="*/ 1 h 9"/>
                <a:gd name="T10" fmla="*/ 0 w 223"/>
                <a:gd name="T11" fmla="*/ 1 h 9"/>
                <a:gd name="T12" fmla="*/ 0 w 223"/>
                <a:gd name="T13" fmla="*/ 1 h 9"/>
                <a:gd name="T14" fmla="*/ 0 w 223"/>
                <a:gd name="T15" fmla="*/ 1 h 9"/>
                <a:gd name="T16" fmla="*/ 0 w 223"/>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
                <a:gd name="T28" fmla="*/ 0 h 9"/>
                <a:gd name="T29" fmla="*/ 223 w 223"/>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 h="9">
                  <a:moveTo>
                    <a:pt x="223" y="0"/>
                  </a:moveTo>
                  <a:lnTo>
                    <a:pt x="203" y="8"/>
                  </a:lnTo>
                  <a:lnTo>
                    <a:pt x="170" y="3"/>
                  </a:lnTo>
                  <a:lnTo>
                    <a:pt x="153" y="9"/>
                  </a:lnTo>
                  <a:lnTo>
                    <a:pt x="106" y="1"/>
                  </a:lnTo>
                  <a:lnTo>
                    <a:pt x="89" y="8"/>
                  </a:lnTo>
                  <a:lnTo>
                    <a:pt x="49" y="1"/>
                  </a:lnTo>
                  <a:lnTo>
                    <a:pt x="35"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1" name="Freeform 1346">
              <a:extLst>
                <a:ext uri="{FF2B5EF4-FFF2-40B4-BE49-F238E27FC236}">
                  <a16:creationId xmlns:a16="http://schemas.microsoft.com/office/drawing/2014/main" id="{E3459345-CB5C-0EC9-F815-5BF52BABA8B9}"/>
                </a:ext>
              </a:extLst>
            </p:cNvPr>
            <p:cNvSpPr>
              <a:spLocks/>
            </p:cNvSpPr>
            <p:nvPr/>
          </p:nvSpPr>
          <p:spPr bwMode="auto">
            <a:xfrm flipH="1">
              <a:off x="1633" y="3558"/>
              <a:ext cx="68" cy="5"/>
            </a:xfrm>
            <a:custGeom>
              <a:avLst/>
              <a:gdLst>
                <a:gd name="T0" fmla="*/ 0 w 205"/>
                <a:gd name="T1" fmla="*/ 1 h 9"/>
                <a:gd name="T2" fmla="*/ 0 w 205"/>
                <a:gd name="T3" fmla="*/ 1 h 9"/>
                <a:gd name="T4" fmla="*/ 0 w 205"/>
                <a:gd name="T5" fmla="*/ 1 h 9"/>
                <a:gd name="T6" fmla="*/ 0 w 205"/>
                <a:gd name="T7" fmla="*/ 1 h 9"/>
                <a:gd name="T8" fmla="*/ 0 w 205"/>
                <a:gd name="T9" fmla="*/ 1 h 9"/>
                <a:gd name="T10" fmla="*/ 0 w 205"/>
                <a:gd name="T11" fmla="*/ 1 h 9"/>
                <a:gd name="T12" fmla="*/ 0 w 205"/>
                <a:gd name="T13" fmla="*/ 1 h 9"/>
                <a:gd name="T14" fmla="*/ 0 w 205"/>
                <a:gd name="T15" fmla="*/ 1 h 9"/>
                <a:gd name="T16" fmla="*/ 0 w 205"/>
                <a:gd name="T17" fmla="*/ 1 h 9"/>
                <a:gd name="T18" fmla="*/ 0 w 205"/>
                <a:gd name="T19" fmla="*/ 0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9"/>
                <a:gd name="T32" fmla="*/ 205 w 20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9">
                  <a:moveTo>
                    <a:pt x="205" y="1"/>
                  </a:moveTo>
                  <a:lnTo>
                    <a:pt x="185" y="9"/>
                  </a:lnTo>
                  <a:lnTo>
                    <a:pt x="158" y="3"/>
                  </a:lnTo>
                  <a:lnTo>
                    <a:pt x="144" y="9"/>
                  </a:lnTo>
                  <a:lnTo>
                    <a:pt x="97" y="1"/>
                  </a:lnTo>
                  <a:lnTo>
                    <a:pt x="83" y="8"/>
                  </a:lnTo>
                  <a:lnTo>
                    <a:pt x="67" y="9"/>
                  </a:lnTo>
                  <a:lnTo>
                    <a:pt x="47" y="3"/>
                  </a:lnTo>
                  <a:lnTo>
                    <a:pt x="33" y="8"/>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2" name="Freeform 1347">
              <a:extLst>
                <a:ext uri="{FF2B5EF4-FFF2-40B4-BE49-F238E27FC236}">
                  <a16:creationId xmlns:a16="http://schemas.microsoft.com/office/drawing/2014/main" id="{C31637E7-01AF-2E1A-BE23-05C572CE270B}"/>
                </a:ext>
              </a:extLst>
            </p:cNvPr>
            <p:cNvSpPr>
              <a:spLocks/>
            </p:cNvSpPr>
            <p:nvPr/>
          </p:nvSpPr>
          <p:spPr bwMode="auto">
            <a:xfrm flipH="1">
              <a:off x="1642" y="3536"/>
              <a:ext cx="62" cy="5"/>
            </a:xfrm>
            <a:custGeom>
              <a:avLst/>
              <a:gdLst>
                <a:gd name="T0" fmla="*/ 0 w 187"/>
                <a:gd name="T1" fmla="*/ 0 h 8"/>
                <a:gd name="T2" fmla="*/ 0 w 187"/>
                <a:gd name="T3" fmla="*/ 1 h 8"/>
                <a:gd name="T4" fmla="*/ 0 w 187"/>
                <a:gd name="T5" fmla="*/ 1 h 8"/>
                <a:gd name="T6" fmla="*/ 0 w 187"/>
                <a:gd name="T7" fmla="*/ 1 h 8"/>
                <a:gd name="T8" fmla="*/ 0 w 187"/>
                <a:gd name="T9" fmla="*/ 1 h 8"/>
                <a:gd name="T10" fmla="*/ 0 w 187"/>
                <a:gd name="T11" fmla="*/ 1 h 8"/>
                <a:gd name="T12" fmla="*/ 0 w 187"/>
                <a:gd name="T13" fmla="*/ 1 h 8"/>
                <a:gd name="T14" fmla="*/ 0 w 187"/>
                <a:gd name="T15" fmla="*/ 1 h 8"/>
                <a:gd name="T16" fmla="*/ 0 w 187"/>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7"/>
                <a:gd name="T28" fmla="*/ 0 h 8"/>
                <a:gd name="T29" fmla="*/ 187 w 18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7" h="8">
                  <a:moveTo>
                    <a:pt x="187" y="0"/>
                  </a:moveTo>
                  <a:lnTo>
                    <a:pt x="170" y="8"/>
                  </a:lnTo>
                  <a:lnTo>
                    <a:pt x="146" y="5"/>
                  </a:lnTo>
                  <a:lnTo>
                    <a:pt x="130" y="8"/>
                  </a:lnTo>
                  <a:lnTo>
                    <a:pt x="92" y="2"/>
                  </a:lnTo>
                  <a:lnTo>
                    <a:pt x="76" y="8"/>
                  </a:lnTo>
                  <a:lnTo>
                    <a:pt x="44" y="2"/>
                  </a:lnTo>
                  <a:lnTo>
                    <a:pt x="32"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3" name="Freeform 1348">
              <a:extLst>
                <a:ext uri="{FF2B5EF4-FFF2-40B4-BE49-F238E27FC236}">
                  <a16:creationId xmlns:a16="http://schemas.microsoft.com/office/drawing/2014/main" id="{B383F6ED-231D-7446-E707-356B1067665D}"/>
                </a:ext>
              </a:extLst>
            </p:cNvPr>
            <p:cNvSpPr>
              <a:spLocks/>
            </p:cNvSpPr>
            <p:nvPr/>
          </p:nvSpPr>
          <p:spPr bwMode="auto">
            <a:xfrm flipH="1">
              <a:off x="1650" y="3514"/>
              <a:ext cx="57" cy="4"/>
            </a:xfrm>
            <a:custGeom>
              <a:avLst/>
              <a:gdLst>
                <a:gd name="T0" fmla="*/ 0 w 171"/>
                <a:gd name="T1" fmla="*/ 0 h 8"/>
                <a:gd name="T2" fmla="*/ 0 w 171"/>
                <a:gd name="T3" fmla="*/ 1 h 8"/>
                <a:gd name="T4" fmla="*/ 0 w 171"/>
                <a:gd name="T5" fmla="*/ 1 h 8"/>
                <a:gd name="T6" fmla="*/ 0 w 171"/>
                <a:gd name="T7" fmla="*/ 1 h 8"/>
                <a:gd name="T8" fmla="*/ 0 w 171"/>
                <a:gd name="T9" fmla="*/ 1 h 8"/>
                <a:gd name="T10" fmla="*/ 0 w 171"/>
                <a:gd name="T11" fmla="*/ 1 h 8"/>
                <a:gd name="T12" fmla="*/ 0 w 171"/>
                <a:gd name="T13" fmla="*/ 1 h 8"/>
                <a:gd name="T14" fmla="*/ 0 w 171"/>
                <a:gd name="T15" fmla="*/ 1 h 8"/>
                <a:gd name="T16" fmla="*/ 0 w 171"/>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1"/>
                <a:gd name="T28" fmla="*/ 0 h 8"/>
                <a:gd name="T29" fmla="*/ 171 w 171"/>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1" h="8">
                  <a:moveTo>
                    <a:pt x="171" y="0"/>
                  </a:moveTo>
                  <a:lnTo>
                    <a:pt x="155" y="8"/>
                  </a:lnTo>
                  <a:lnTo>
                    <a:pt x="131" y="4"/>
                  </a:lnTo>
                  <a:lnTo>
                    <a:pt x="118" y="8"/>
                  </a:lnTo>
                  <a:lnTo>
                    <a:pt x="81" y="2"/>
                  </a:lnTo>
                  <a:lnTo>
                    <a:pt x="70" y="8"/>
                  </a:lnTo>
                  <a:lnTo>
                    <a:pt x="40" y="2"/>
                  </a:lnTo>
                  <a:lnTo>
                    <a:pt x="27"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4" name="Freeform 1349">
              <a:extLst>
                <a:ext uri="{FF2B5EF4-FFF2-40B4-BE49-F238E27FC236}">
                  <a16:creationId xmlns:a16="http://schemas.microsoft.com/office/drawing/2014/main" id="{4C4D158A-960A-0849-7337-46B7035D32BB}"/>
                </a:ext>
              </a:extLst>
            </p:cNvPr>
            <p:cNvSpPr>
              <a:spLocks/>
            </p:cNvSpPr>
            <p:nvPr/>
          </p:nvSpPr>
          <p:spPr bwMode="auto">
            <a:xfrm flipH="1">
              <a:off x="1659" y="3491"/>
              <a:ext cx="50" cy="6"/>
            </a:xfrm>
            <a:custGeom>
              <a:avLst/>
              <a:gdLst>
                <a:gd name="T0" fmla="*/ 0 w 152"/>
                <a:gd name="T1" fmla="*/ 1 h 10"/>
                <a:gd name="T2" fmla="*/ 0 w 152"/>
                <a:gd name="T3" fmla="*/ 1 h 10"/>
                <a:gd name="T4" fmla="*/ 0 w 152"/>
                <a:gd name="T5" fmla="*/ 1 h 10"/>
                <a:gd name="T6" fmla="*/ 0 w 152"/>
                <a:gd name="T7" fmla="*/ 1 h 10"/>
                <a:gd name="T8" fmla="*/ 0 w 152"/>
                <a:gd name="T9" fmla="*/ 1 h 10"/>
                <a:gd name="T10" fmla="*/ 0 w 152"/>
                <a:gd name="T11" fmla="*/ 1 h 10"/>
                <a:gd name="T12" fmla="*/ 0 w 152"/>
                <a:gd name="T13" fmla="*/ 1 h 10"/>
                <a:gd name="T14" fmla="*/ 0 w 152"/>
                <a:gd name="T15" fmla="*/ 1 h 10"/>
                <a:gd name="T16" fmla="*/ 0 w 152"/>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2"/>
                <a:gd name="T28" fmla="*/ 0 h 10"/>
                <a:gd name="T29" fmla="*/ 152 w 15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2" h="10">
                  <a:moveTo>
                    <a:pt x="152" y="2"/>
                  </a:moveTo>
                  <a:lnTo>
                    <a:pt x="139" y="8"/>
                  </a:lnTo>
                  <a:lnTo>
                    <a:pt x="118" y="3"/>
                  </a:lnTo>
                  <a:lnTo>
                    <a:pt x="105" y="10"/>
                  </a:lnTo>
                  <a:lnTo>
                    <a:pt x="75" y="3"/>
                  </a:lnTo>
                  <a:lnTo>
                    <a:pt x="62" y="8"/>
                  </a:lnTo>
                  <a:lnTo>
                    <a:pt x="35" y="3"/>
                  </a:lnTo>
                  <a:lnTo>
                    <a:pt x="25" y="8"/>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5" name="Freeform 1350">
              <a:extLst>
                <a:ext uri="{FF2B5EF4-FFF2-40B4-BE49-F238E27FC236}">
                  <a16:creationId xmlns:a16="http://schemas.microsoft.com/office/drawing/2014/main" id="{29A664EC-8262-EE06-FAFE-261703456F53}"/>
                </a:ext>
              </a:extLst>
            </p:cNvPr>
            <p:cNvSpPr>
              <a:spLocks/>
            </p:cNvSpPr>
            <p:nvPr/>
          </p:nvSpPr>
          <p:spPr bwMode="auto">
            <a:xfrm flipH="1">
              <a:off x="1667" y="3470"/>
              <a:ext cx="45" cy="4"/>
            </a:xfrm>
            <a:custGeom>
              <a:avLst/>
              <a:gdLst>
                <a:gd name="T0" fmla="*/ 0 w 133"/>
                <a:gd name="T1" fmla="*/ 0 h 7"/>
                <a:gd name="T2" fmla="*/ 0 w 133"/>
                <a:gd name="T3" fmla="*/ 1 h 7"/>
                <a:gd name="T4" fmla="*/ 0 w 133"/>
                <a:gd name="T5" fmla="*/ 1 h 7"/>
                <a:gd name="T6" fmla="*/ 0 w 133"/>
                <a:gd name="T7" fmla="*/ 1 h 7"/>
                <a:gd name="T8" fmla="*/ 0 w 133"/>
                <a:gd name="T9" fmla="*/ 1 h 7"/>
                <a:gd name="T10" fmla="*/ 0 w 133"/>
                <a:gd name="T11" fmla="*/ 1 h 7"/>
                <a:gd name="T12" fmla="*/ 0 w 133"/>
                <a:gd name="T13" fmla="*/ 1 h 7"/>
                <a:gd name="T14" fmla="*/ 0 w 133"/>
                <a:gd name="T15" fmla="*/ 1 h 7"/>
                <a:gd name="T16" fmla="*/ 0 w 133"/>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3"/>
                <a:gd name="T28" fmla="*/ 0 h 7"/>
                <a:gd name="T29" fmla="*/ 133 w 133"/>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3" h="7">
                  <a:moveTo>
                    <a:pt x="133" y="0"/>
                  </a:moveTo>
                  <a:lnTo>
                    <a:pt x="122" y="6"/>
                  </a:lnTo>
                  <a:lnTo>
                    <a:pt x="105" y="4"/>
                  </a:lnTo>
                  <a:lnTo>
                    <a:pt x="92" y="7"/>
                  </a:lnTo>
                  <a:lnTo>
                    <a:pt x="65" y="1"/>
                  </a:lnTo>
                  <a:lnTo>
                    <a:pt x="55" y="6"/>
                  </a:lnTo>
                  <a:lnTo>
                    <a:pt x="30" y="1"/>
                  </a:lnTo>
                  <a:lnTo>
                    <a:pt x="20" y="6"/>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6" name="Freeform 1351">
              <a:extLst>
                <a:ext uri="{FF2B5EF4-FFF2-40B4-BE49-F238E27FC236}">
                  <a16:creationId xmlns:a16="http://schemas.microsoft.com/office/drawing/2014/main" id="{7F7666E7-6D03-487C-2218-9E9C0FED4265}"/>
                </a:ext>
              </a:extLst>
            </p:cNvPr>
            <p:cNvSpPr>
              <a:spLocks/>
            </p:cNvSpPr>
            <p:nvPr/>
          </p:nvSpPr>
          <p:spPr bwMode="auto">
            <a:xfrm flipH="1">
              <a:off x="1676" y="3447"/>
              <a:ext cx="38" cy="4"/>
            </a:xfrm>
            <a:custGeom>
              <a:avLst/>
              <a:gdLst>
                <a:gd name="T0" fmla="*/ 0 w 113"/>
                <a:gd name="T1" fmla="*/ 0 h 8"/>
                <a:gd name="T2" fmla="*/ 0 w 113"/>
                <a:gd name="T3" fmla="*/ 1 h 8"/>
                <a:gd name="T4" fmla="*/ 0 w 113"/>
                <a:gd name="T5" fmla="*/ 1 h 8"/>
                <a:gd name="T6" fmla="*/ 0 w 113"/>
                <a:gd name="T7" fmla="*/ 1 h 8"/>
                <a:gd name="T8" fmla="*/ 0 w 113"/>
                <a:gd name="T9" fmla="*/ 1 h 8"/>
                <a:gd name="T10" fmla="*/ 0 w 113"/>
                <a:gd name="T11" fmla="*/ 1 h 8"/>
                <a:gd name="T12" fmla="*/ 0 w 113"/>
                <a:gd name="T13" fmla="*/ 1 h 8"/>
                <a:gd name="T14" fmla="*/ 0 w 113"/>
                <a:gd name="T15" fmla="*/ 1 h 8"/>
                <a:gd name="T16" fmla="*/ 0 w 113"/>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
                <a:gd name="T28" fmla="*/ 0 h 8"/>
                <a:gd name="T29" fmla="*/ 113 w 1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 h="8">
                  <a:moveTo>
                    <a:pt x="113" y="0"/>
                  </a:moveTo>
                  <a:lnTo>
                    <a:pt x="103" y="7"/>
                  </a:lnTo>
                  <a:lnTo>
                    <a:pt x="89" y="5"/>
                  </a:lnTo>
                  <a:lnTo>
                    <a:pt x="79" y="8"/>
                  </a:lnTo>
                  <a:lnTo>
                    <a:pt x="54" y="2"/>
                  </a:lnTo>
                  <a:lnTo>
                    <a:pt x="47" y="7"/>
                  </a:lnTo>
                  <a:lnTo>
                    <a:pt x="27" y="2"/>
                  </a:lnTo>
                  <a:lnTo>
                    <a:pt x="17" y="7"/>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7" name="Freeform 1352">
              <a:extLst>
                <a:ext uri="{FF2B5EF4-FFF2-40B4-BE49-F238E27FC236}">
                  <a16:creationId xmlns:a16="http://schemas.microsoft.com/office/drawing/2014/main" id="{0698EC59-8FCC-1BD4-770A-53C493099EEE}"/>
                </a:ext>
              </a:extLst>
            </p:cNvPr>
            <p:cNvSpPr>
              <a:spLocks/>
            </p:cNvSpPr>
            <p:nvPr/>
          </p:nvSpPr>
          <p:spPr bwMode="auto">
            <a:xfrm flipH="1">
              <a:off x="1684" y="3426"/>
              <a:ext cx="33" cy="3"/>
            </a:xfrm>
            <a:custGeom>
              <a:avLst/>
              <a:gdLst>
                <a:gd name="T0" fmla="*/ 0 w 99"/>
                <a:gd name="T1" fmla="*/ 0 h 6"/>
                <a:gd name="T2" fmla="*/ 0 w 99"/>
                <a:gd name="T3" fmla="*/ 1 h 6"/>
                <a:gd name="T4" fmla="*/ 0 w 99"/>
                <a:gd name="T5" fmla="*/ 1 h 6"/>
                <a:gd name="T6" fmla="*/ 0 w 99"/>
                <a:gd name="T7" fmla="*/ 1 h 6"/>
                <a:gd name="T8" fmla="*/ 0 w 99"/>
                <a:gd name="T9" fmla="*/ 1 h 6"/>
                <a:gd name="T10" fmla="*/ 0 w 99"/>
                <a:gd name="T11" fmla="*/ 1 h 6"/>
                <a:gd name="T12" fmla="*/ 0 w 99"/>
                <a:gd name="T13" fmla="*/ 1 h 6"/>
                <a:gd name="T14" fmla="*/ 0 w 99"/>
                <a:gd name="T15" fmla="*/ 1 h 6"/>
                <a:gd name="T16" fmla="*/ 0 w 99"/>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
                <a:gd name="T28" fmla="*/ 0 h 6"/>
                <a:gd name="T29" fmla="*/ 99 w 99"/>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 h="6">
                  <a:moveTo>
                    <a:pt x="99" y="0"/>
                  </a:moveTo>
                  <a:lnTo>
                    <a:pt x="89" y="6"/>
                  </a:lnTo>
                  <a:lnTo>
                    <a:pt x="76" y="2"/>
                  </a:lnTo>
                  <a:lnTo>
                    <a:pt x="69" y="6"/>
                  </a:lnTo>
                  <a:lnTo>
                    <a:pt x="49" y="2"/>
                  </a:lnTo>
                  <a:lnTo>
                    <a:pt x="42" y="6"/>
                  </a:lnTo>
                  <a:lnTo>
                    <a:pt x="24" y="2"/>
                  </a:lnTo>
                  <a:lnTo>
                    <a:pt x="17" y="4"/>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8" name="Freeform 1353">
              <a:extLst>
                <a:ext uri="{FF2B5EF4-FFF2-40B4-BE49-F238E27FC236}">
                  <a16:creationId xmlns:a16="http://schemas.microsoft.com/office/drawing/2014/main" id="{A312485D-B4D8-5697-BD33-2028AD1A4DF5}"/>
                </a:ext>
              </a:extLst>
            </p:cNvPr>
            <p:cNvSpPr>
              <a:spLocks/>
            </p:cNvSpPr>
            <p:nvPr/>
          </p:nvSpPr>
          <p:spPr bwMode="auto">
            <a:xfrm flipH="1">
              <a:off x="1693" y="3403"/>
              <a:ext cx="27" cy="3"/>
            </a:xfrm>
            <a:custGeom>
              <a:avLst/>
              <a:gdLst>
                <a:gd name="T0" fmla="*/ 0 w 79"/>
                <a:gd name="T1" fmla="*/ 0 h 6"/>
                <a:gd name="T2" fmla="*/ 0 w 79"/>
                <a:gd name="T3" fmla="*/ 1 h 6"/>
                <a:gd name="T4" fmla="*/ 0 w 79"/>
                <a:gd name="T5" fmla="*/ 1 h 6"/>
                <a:gd name="T6" fmla="*/ 0 w 79"/>
                <a:gd name="T7" fmla="*/ 1 h 6"/>
                <a:gd name="T8" fmla="*/ 0 w 79"/>
                <a:gd name="T9" fmla="*/ 1 h 6"/>
                <a:gd name="T10" fmla="*/ 0 w 79"/>
                <a:gd name="T11" fmla="*/ 1 h 6"/>
                <a:gd name="T12" fmla="*/ 0 w 79"/>
                <a:gd name="T13" fmla="*/ 1 h 6"/>
                <a:gd name="T14" fmla="*/ 0 w 79"/>
                <a:gd name="T15" fmla="*/ 1 h 6"/>
                <a:gd name="T16" fmla="*/ 0 w 79"/>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
                <a:gd name="T28" fmla="*/ 0 h 6"/>
                <a:gd name="T29" fmla="*/ 79 w 79"/>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 h="6">
                  <a:moveTo>
                    <a:pt x="79" y="0"/>
                  </a:moveTo>
                  <a:lnTo>
                    <a:pt x="74" y="6"/>
                  </a:lnTo>
                  <a:lnTo>
                    <a:pt x="61" y="2"/>
                  </a:lnTo>
                  <a:lnTo>
                    <a:pt x="54" y="6"/>
                  </a:lnTo>
                  <a:lnTo>
                    <a:pt x="39" y="2"/>
                  </a:lnTo>
                  <a:lnTo>
                    <a:pt x="34" y="4"/>
                  </a:lnTo>
                  <a:lnTo>
                    <a:pt x="19" y="2"/>
                  </a:lnTo>
                  <a:lnTo>
                    <a:pt x="14" y="4"/>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39" name="Rectangle 1354">
              <a:extLst>
                <a:ext uri="{FF2B5EF4-FFF2-40B4-BE49-F238E27FC236}">
                  <a16:creationId xmlns:a16="http://schemas.microsoft.com/office/drawing/2014/main" id="{B456A2BD-3285-0485-0E03-7B04AA0DDADC}"/>
                </a:ext>
              </a:extLst>
            </p:cNvPr>
            <p:cNvSpPr>
              <a:spLocks noChangeArrowheads="1"/>
            </p:cNvSpPr>
            <p:nvPr/>
          </p:nvSpPr>
          <p:spPr bwMode="auto">
            <a:xfrm flipH="1">
              <a:off x="1470" y="3963"/>
              <a:ext cx="185" cy="5"/>
            </a:xfrm>
            <a:prstGeom prst="rect">
              <a:avLst/>
            </a:prstGeom>
            <a:solidFill>
              <a:srgbClr val="CCB366"/>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sz="1800">
                <a:latin typeface="Arial" panose="020B0604020202020204" pitchFamily="34" charset="0"/>
              </a:endParaRPr>
            </a:p>
          </p:txBody>
        </p:sp>
        <p:sp>
          <p:nvSpPr>
            <p:cNvPr id="42240" name="Rectangle 1355">
              <a:extLst>
                <a:ext uri="{FF2B5EF4-FFF2-40B4-BE49-F238E27FC236}">
                  <a16:creationId xmlns:a16="http://schemas.microsoft.com/office/drawing/2014/main" id="{9F2E77C1-2693-A581-D0B6-79059E85DBE0}"/>
                </a:ext>
              </a:extLst>
            </p:cNvPr>
            <p:cNvSpPr>
              <a:spLocks noChangeArrowheads="1"/>
            </p:cNvSpPr>
            <p:nvPr/>
          </p:nvSpPr>
          <p:spPr bwMode="auto">
            <a:xfrm flipH="1">
              <a:off x="1158" y="3958"/>
              <a:ext cx="15" cy="18"/>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sz="1800">
                <a:latin typeface="Arial" panose="020B0604020202020204" pitchFamily="34" charset="0"/>
              </a:endParaRPr>
            </a:p>
          </p:txBody>
        </p:sp>
        <p:sp>
          <p:nvSpPr>
            <p:cNvPr id="42241" name="Rectangle 1356">
              <a:extLst>
                <a:ext uri="{FF2B5EF4-FFF2-40B4-BE49-F238E27FC236}">
                  <a16:creationId xmlns:a16="http://schemas.microsoft.com/office/drawing/2014/main" id="{AF84E936-182A-20A0-F13B-61F22E4FA291}"/>
                </a:ext>
              </a:extLst>
            </p:cNvPr>
            <p:cNvSpPr>
              <a:spLocks noChangeArrowheads="1"/>
            </p:cNvSpPr>
            <p:nvPr/>
          </p:nvSpPr>
          <p:spPr bwMode="auto">
            <a:xfrm flipH="1">
              <a:off x="1294" y="3958"/>
              <a:ext cx="16" cy="18"/>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sz="1800">
                <a:latin typeface="Arial" panose="020B0604020202020204" pitchFamily="34" charset="0"/>
              </a:endParaRPr>
            </a:p>
          </p:txBody>
        </p:sp>
        <p:sp>
          <p:nvSpPr>
            <p:cNvPr id="42242" name="Freeform 1357">
              <a:extLst>
                <a:ext uri="{FF2B5EF4-FFF2-40B4-BE49-F238E27FC236}">
                  <a16:creationId xmlns:a16="http://schemas.microsoft.com/office/drawing/2014/main" id="{A63EF3BE-18CC-4598-3281-67CE5404A20A}"/>
                </a:ext>
              </a:extLst>
            </p:cNvPr>
            <p:cNvSpPr>
              <a:spLocks/>
            </p:cNvSpPr>
            <p:nvPr/>
          </p:nvSpPr>
          <p:spPr bwMode="auto">
            <a:xfrm flipH="1">
              <a:off x="830" y="3236"/>
              <a:ext cx="246" cy="732"/>
            </a:xfrm>
            <a:custGeom>
              <a:avLst/>
              <a:gdLst>
                <a:gd name="T0" fmla="*/ 0 w 738"/>
                <a:gd name="T1" fmla="*/ 1 h 1463"/>
                <a:gd name="T2" fmla="*/ 0 w 738"/>
                <a:gd name="T3" fmla="*/ 0 h 1463"/>
                <a:gd name="T4" fmla="*/ 0 w 738"/>
                <a:gd name="T5" fmla="*/ 0 h 1463"/>
                <a:gd name="T6" fmla="*/ 0 w 738"/>
                <a:gd name="T7" fmla="*/ 1 h 1463"/>
                <a:gd name="T8" fmla="*/ 0 60000 65536"/>
                <a:gd name="T9" fmla="*/ 0 60000 65536"/>
                <a:gd name="T10" fmla="*/ 0 60000 65536"/>
                <a:gd name="T11" fmla="*/ 0 60000 65536"/>
                <a:gd name="T12" fmla="*/ 0 w 738"/>
                <a:gd name="T13" fmla="*/ 0 h 1463"/>
                <a:gd name="T14" fmla="*/ 738 w 738"/>
                <a:gd name="T15" fmla="*/ 1463 h 1463"/>
              </a:gdLst>
              <a:ahLst/>
              <a:cxnLst>
                <a:cxn ang="T8">
                  <a:pos x="T0" y="T1"/>
                </a:cxn>
                <a:cxn ang="T9">
                  <a:pos x="T2" y="T3"/>
                </a:cxn>
                <a:cxn ang="T10">
                  <a:pos x="T4" y="T5"/>
                </a:cxn>
                <a:cxn ang="T11">
                  <a:pos x="T6" y="T7"/>
                </a:cxn>
              </a:cxnLst>
              <a:rect l="T12" t="T13" r="T14" b="T15"/>
              <a:pathLst>
                <a:path w="738" h="1463">
                  <a:moveTo>
                    <a:pt x="738" y="1449"/>
                  </a:moveTo>
                  <a:lnTo>
                    <a:pt x="42" y="0"/>
                  </a:lnTo>
                  <a:lnTo>
                    <a:pt x="0" y="0"/>
                  </a:lnTo>
                  <a:lnTo>
                    <a:pt x="175" y="146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43" name="Line 1358">
              <a:extLst>
                <a:ext uri="{FF2B5EF4-FFF2-40B4-BE49-F238E27FC236}">
                  <a16:creationId xmlns:a16="http://schemas.microsoft.com/office/drawing/2014/main" id="{F6DB3E8B-1E13-AA66-81DF-DE059FD14123}"/>
                </a:ext>
              </a:extLst>
            </p:cNvPr>
            <p:cNvSpPr>
              <a:spLocks noChangeShapeType="1"/>
            </p:cNvSpPr>
            <p:nvPr/>
          </p:nvSpPr>
          <p:spPr bwMode="auto">
            <a:xfrm flipV="1">
              <a:off x="877" y="3236"/>
              <a:ext cx="189" cy="7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44" name="Line 1359">
              <a:extLst>
                <a:ext uri="{FF2B5EF4-FFF2-40B4-BE49-F238E27FC236}">
                  <a16:creationId xmlns:a16="http://schemas.microsoft.com/office/drawing/2014/main" id="{791D5471-FA3C-730F-E6B0-2AC442FD4551}"/>
                </a:ext>
              </a:extLst>
            </p:cNvPr>
            <p:cNvSpPr>
              <a:spLocks noChangeShapeType="1"/>
            </p:cNvSpPr>
            <p:nvPr/>
          </p:nvSpPr>
          <p:spPr bwMode="auto">
            <a:xfrm flipV="1">
              <a:off x="931" y="3239"/>
              <a:ext cx="139" cy="7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45" name="Line 1360">
              <a:extLst>
                <a:ext uri="{FF2B5EF4-FFF2-40B4-BE49-F238E27FC236}">
                  <a16:creationId xmlns:a16="http://schemas.microsoft.com/office/drawing/2014/main" id="{325F6242-4FE5-1D1A-8301-6A31528DE1CA}"/>
                </a:ext>
              </a:extLst>
            </p:cNvPr>
            <p:cNvSpPr>
              <a:spLocks noChangeShapeType="1"/>
            </p:cNvSpPr>
            <p:nvPr/>
          </p:nvSpPr>
          <p:spPr bwMode="auto">
            <a:xfrm flipV="1">
              <a:off x="977" y="3236"/>
              <a:ext cx="96" cy="72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46" name="Freeform 1361">
              <a:extLst>
                <a:ext uri="{FF2B5EF4-FFF2-40B4-BE49-F238E27FC236}">
                  <a16:creationId xmlns:a16="http://schemas.microsoft.com/office/drawing/2014/main" id="{E5752726-6637-CC43-CDF1-C9FD4792468C}"/>
                </a:ext>
              </a:extLst>
            </p:cNvPr>
            <p:cNvSpPr>
              <a:spLocks/>
            </p:cNvSpPr>
            <p:nvPr/>
          </p:nvSpPr>
          <p:spPr bwMode="auto">
            <a:xfrm flipH="1">
              <a:off x="867" y="3849"/>
              <a:ext cx="160" cy="12"/>
            </a:xfrm>
            <a:custGeom>
              <a:avLst/>
              <a:gdLst>
                <a:gd name="T0" fmla="*/ 0 w 481"/>
                <a:gd name="T1" fmla="*/ 0 h 24"/>
                <a:gd name="T2" fmla="*/ 0 w 481"/>
                <a:gd name="T3" fmla="*/ 1 h 24"/>
                <a:gd name="T4" fmla="*/ 0 w 481"/>
                <a:gd name="T5" fmla="*/ 1 h 24"/>
                <a:gd name="T6" fmla="*/ 0 w 481"/>
                <a:gd name="T7" fmla="*/ 1 h 24"/>
                <a:gd name="T8" fmla="*/ 0 w 481"/>
                <a:gd name="T9" fmla="*/ 1 h 24"/>
                <a:gd name="T10" fmla="*/ 0 w 481"/>
                <a:gd name="T11" fmla="*/ 1 h 24"/>
                <a:gd name="T12" fmla="*/ 0 w 481"/>
                <a:gd name="T13" fmla="*/ 1 h 24"/>
                <a:gd name="T14" fmla="*/ 0 w 481"/>
                <a:gd name="T15" fmla="*/ 1 h 24"/>
                <a:gd name="T16" fmla="*/ 0 w 481"/>
                <a:gd name="T17" fmla="*/ 1 h 24"/>
                <a:gd name="T18" fmla="*/ 0 w 481"/>
                <a:gd name="T19" fmla="*/ 1 h 24"/>
                <a:gd name="T20" fmla="*/ 0 w 481"/>
                <a:gd name="T21" fmla="*/ 1 h 24"/>
                <a:gd name="T22" fmla="*/ 0 w 481"/>
                <a:gd name="T23" fmla="*/ 1 h 24"/>
                <a:gd name="T24" fmla="*/ 0 w 481"/>
                <a:gd name="T25" fmla="*/ 1 h 24"/>
                <a:gd name="T26" fmla="*/ 0 w 481"/>
                <a:gd name="T27" fmla="*/ 1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81"/>
                <a:gd name="T43" fmla="*/ 0 h 24"/>
                <a:gd name="T44" fmla="*/ 481 w 481"/>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81" h="24">
                  <a:moveTo>
                    <a:pt x="481" y="0"/>
                  </a:moveTo>
                  <a:lnTo>
                    <a:pt x="466" y="10"/>
                  </a:lnTo>
                  <a:lnTo>
                    <a:pt x="436" y="19"/>
                  </a:lnTo>
                  <a:lnTo>
                    <a:pt x="401" y="19"/>
                  </a:lnTo>
                  <a:lnTo>
                    <a:pt x="367" y="8"/>
                  </a:lnTo>
                  <a:lnTo>
                    <a:pt x="333" y="22"/>
                  </a:lnTo>
                  <a:lnTo>
                    <a:pt x="290" y="24"/>
                  </a:lnTo>
                  <a:lnTo>
                    <a:pt x="226" y="8"/>
                  </a:lnTo>
                  <a:lnTo>
                    <a:pt x="192" y="22"/>
                  </a:lnTo>
                  <a:lnTo>
                    <a:pt x="154" y="24"/>
                  </a:lnTo>
                  <a:lnTo>
                    <a:pt x="107" y="10"/>
                  </a:lnTo>
                  <a:lnTo>
                    <a:pt x="74" y="20"/>
                  </a:lnTo>
                  <a:lnTo>
                    <a:pt x="40" y="22"/>
                  </a:lnTo>
                  <a:lnTo>
                    <a:pt x="0" y="1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47" name="Freeform 1362">
              <a:extLst>
                <a:ext uri="{FF2B5EF4-FFF2-40B4-BE49-F238E27FC236}">
                  <a16:creationId xmlns:a16="http://schemas.microsoft.com/office/drawing/2014/main" id="{10D8E41C-2EE1-E16C-8281-6C4F8303F3AE}"/>
                </a:ext>
              </a:extLst>
            </p:cNvPr>
            <p:cNvSpPr>
              <a:spLocks/>
            </p:cNvSpPr>
            <p:nvPr/>
          </p:nvSpPr>
          <p:spPr bwMode="auto">
            <a:xfrm flipH="1">
              <a:off x="875" y="3822"/>
              <a:ext cx="154" cy="13"/>
            </a:xfrm>
            <a:custGeom>
              <a:avLst/>
              <a:gdLst>
                <a:gd name="T0" fmla="*/ 0 w 463"/>
                <a:gd name="T1" fmla="*/ 0 h 25"/>
                <a:gd name="T2" fmla="*/ 0 w 463"/>
                <a:gd name="T3" fmla="*/ 1 h 25"/>
                <a:gd name="T4" fmla="*/ 0 w 463"/>
                <a:gd name="T5" fmla="*/ 1 h 25"/>
                <a:gd name="T6" fmla="*/ 0 w 463"/>
                <a:gd name="T7" fmla="*/ 1 h 25"/>
                <a:gd name="T8" fmla="*/ 0 w 463"/>
                <a:gd name="T9" fmla="*/ 1 h 25"/>
                <a:gd name="T10" fmla="*/ 0 w 463"/>
                <a:gd name="T11" fmla="*/ 1 h 25"/>
                <a:gd name="T12" fmla="*/ 0 w 463"/>
                <a:gd name="T13" fmla="*/ 1 h 25"/>
                <a:gd name="T14" fmla="*/ 0 w 463"/>
                <a:gd name="T15" fmla="*/ 1 h 25"/>
                <a:gd name="T16" fmla="*/ 0 w 463"/>
                <a:gd name="T17" fmla="*/ 1 h 25"/>
                <a:gd name="T18" fmla="*/ 0 w 463"/>
                <a:gd name="T19" fmla="*/ 1 h 25"/>
                <a:gd name="T20" fmla="*/ 0 w 463"/>
                <a:gd name="T21" fmla="*/ 1 h 25"/>
                <a:gd name="T22" fmla="*/ 0 w 463"/>
                <a:gd name="T23" fmla="*/ 1 h 25"/>
                <a:gd name="T24" fmla="*/ 0 w 463"/>
                <a:gd name="T25" fmla="*/ 1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3"/>
                <a:gd name="T40" fmla="*/ 0 h 25"/>
                <a:gd name="T41" fmla="*/ 463 w 463"/>
                <a:gd name="T42" fmla="*/ 25 h 2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3" h="25">
                  <a:moveTo>
                    <a:pt x="463" y="0"/>
                  </a:moveTo>
                  <a:lnTo>
                    <a:pt x="448" y="11"/>
                  </a:lnTo>
                  <a:lnTo>
                    <a:pt x="418" y="19"/>
                  </a:lnTo>
                  <a:lnTo>
                    <a:pt x="351" y="11"/>
                  </a:lnTo>
                  <a:lnTo>
                    <a:pt x="320" y="23"/>
                  </a:lnTo>
                  <a:lnTo>
                    <a:pt x="277" y="23"/>
                  </a:lnTo>
                  <a:lnTo>
                    <a:pt x="219" y="8"/>
                  </a:lnTo>
                  <a:lnTo>
                    <a:pt x="183" y="23"/>
                  </a:lnTo>
                  <a:lnTo>
                    <a:pt x="149" y="25"/>
                  </a:lnTo>
                  <a:lnTo>
                    <a:pt x="104" y="11"/>
                  </a:lnTo>
                  <a:lnTo>
                    <a:pt x="71" y="20"/>
                  </a:lnTo>
                  <a:lnTo>
                    <a:pt x="40" y="23"/>
                  </a:lnTo>
                  <a:lnTo>
                    <a:pt x="0" y="1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48" name="Freeform 1363">
              <a:extLst>
                <a:ext uri="{FF2B5EF4-FFF2-40B4-BE49-F238E27FC236}">
                  <a16:creationId xmlns:a16="http://schemas.microsoft.com/office/drawing/2014/main" id="{624A244F-AEE6-0C93-5084-E9E604227441}"/>
                </a:ext>
              </a:extLst>
            </p:cNvPr>
            <p:cNvSpPr>
              <a:spLocks/>
            </p:cNvSpPr>
            <p:nvPr/>
          </p:nvSpPr>
          <p:spPr bwMode="auto">
            <a:xfrm flipH="1">
              <a:off x="883" y="3797"/>
              <a:ext cx="149" cy="11"/>
            </a:xfrm>
            <a:custGeom>
              <a:avLst/>
              <a:gdLst>
                <a:gd name="T0" fmla="*/ 0 w 445"/>
                <a:gd name="T1" fmla="*/ 0 h 23"/>
                <a:gd name="T2" fmla="*/ 0 w 445"/>
                <a:gd name="T3" fmla="*/ 0 h 23"/>
                <a:gd name="T4" fmla="*/ 0 w 445"/>
                <a:gd name="T5" fmla="*/ 0 h 23"/>
                <a:gd name="T6" fmla="*/ 0 w 445"/>
                <a:gd name="T7" fmla="*/ 0 h 23"/>
                <a:gd name="T8" fmla="*/ 0 w 445"/>
                <a:gd name="T9" fmla="*/ 0 h 23"/>
                <a:gd name="T10" fmla="*/ 0 w 445"/>
                <a:gd name="T11" fmla="*/ 0 h 23"/>
                <a:gd name="T12" fmla="*/ 0 w 445"/>
                <a:gd name="T13" fmla="*/ 0 h 23"/>
                <a:gd name="T14" fmla="*/ 0 w 445"/>
                <a:gd name="T15" fmla="*/ 0 h 23"/>
                <a:gd name="T16" fmla="*/ 0 w 445"/>
                <a:gd name="T17" fmla="*/ 0 h 23"/>
                <a:gd name="T18" fmla="*/ 0 w 445"/>
                <a:gd name="T19" fmla="*/ 0 h 23"/>
                <a:gd name="T20" fmla="*/ 0 w 445"/>
                <a:gd name="T21" fmla="*/ 0 h 23"/>
                <a:gd name="T22" fmla="*/ 0 w 445"/>
                <a:gd name="T23" fmla="*/ 0 h 23"/>
                <a:gd name="T24" fmla="*/ 0 w 445"/>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45"/>
                <a:gd name="T40" fmla="*/ 0 h 23"/>
                <a:gd name="T41" fmla="*/ 445 w 445"/>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45" h="23">
                  <a:moveTo>
                    <a:pt x="445" y="0"/>
                  </a:moveTo>
                  <a:lnTo>
                    <a:pt x="430" y="10"/>
                  </a:lnTo>
                  <a:lnTo>
                    <a:pt x="401" y="17"/>
                  </a:lnTo>
                  <a:lnTo>
                    <a:pt x="338" y="9"/>
                  </a:lnTo>
                  <a:lnTo>
                    <a:pt x="307" y="20"/>
                  </a:lnTo>
                  <a:lnTo>
                    <a:pt x="267" y="20"/>
                  </a:lnTo>
                  <a:lnTo>
                    <a:pt x="210" y="6"/>
                  </a:lnTo>
                  <a:lnTo>
                    <a:pt x="178" y="20"/>
                  </a:lnTo>
                  <a:lnTo>
                    <a:pt x="143" y="23"/>
                  </a:lnTo>
                  <a:lnTo>
                    <a:pt x="101" y="9"/>
                  </a:lnTo>
                  <a:lnTo>
                    <a:pt x="68" y="18"/>
                  </a:lnTo>
                  <a:lnTo>
                    <a:pt x="40" y="18"/>
                  </a:lnTo>
                  <a:lnTo>
                    <a:pt x="0" y="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49" name="Freeform 1364">
              <a:extLst>
                <a:ext uri="{FF2B5EF4-FFF2-40B4-BE49-F238E27FC236}">
                  <a16:creationId xmlns:a16="http://schemas.microsoft.com/office/drawing/2014/main" id="{3ADB4476-ED32-9E90-4ABA-8232881BB1B7}"/>
                </a:ext>
              </a:extLst>
            </p:cNvPr>
            <p:cNvSpPr>
              <a:spLocks/>
            </p:cNvSpPr>
            <p:nvPr/>
          </p:nvSpPr>
          <p:spPr bwMode="auto">
            <a:xfrm flipH="1">
              <a:off x="891" y="3770"/>
              <a:ext cx="143" cy="12"/>
            </a:xfrm>
            <a:custGeom>
              <a:avLst/>
              <a:gdLst>
                <a:gd name="T0" fmla="*/ 0 w 427"/>
                <a:gd name="T1" fmla="*/ 0 h 24"/>
                <a:gd name="T2" fmla="*/ 0 w 427"/>
                <a:gd name="T3" fmla="*/ 1 h 24"/>
                <a:gd name="T4" fmla="*/ 0 w 427"/>
                <a:gd name="T5" fmla="*/ 1 h 24"/>
                <a:gd name="T6" fmla="*/ 0 w 427"/>
                <a:gd name="T7" fmla="*/ 1 h 24"/>
                <a:gd name="T8" fmla="*/ 0 w 427"/>
                <a:gd name="T9" fmla="*/ 1 h 24"/>
                <a:gd name="T10" fmla="*/ 0 w 427"/>
                <a:gd name="T11" fmla="*/ 1 h 24"/>
                <a:gd name="T12" fmla="*/ 0 w 427"/>
                <a:gd name="T13" fmla="*/ 1 h 24"/>
                <a:gd name="T14" fmla="*/ 0 w 427"/>
                <a:gd name="T15" fmla="*/ 1 h 24"/>
                <a:gd name="T16" fmla="*/ 0 w 427"/>
                <a:gd name="T17" fmla="*/ 1 h 24"/>
                <a:gd name="T18" fmla="*/ 0 w 427"/>
                <a:gd name="T19" fmla="*/ 1 h 24"/>
                <a:gd name="T20" fmla="*/ 0 w 427"/>
                <a:gd name="T21" fmla="*/ 1 h 24"/>
                <a:gd name="T22" fmla="*/ 0 w 427"/>
                <a:gd name="T23" fmla="*/ 1 h 24"/>
                <a:gd name="T24" fmla="*/ 0 w 427"/>
                <a:gd name="T25" fmla="*/ 1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7"/>
                <a:gd name="T40" fmla="*/ 0 h 24"/>
                <a:gd name="T41" fmla="*/ 427 w 427"/>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7" h="24">
                  <a:moveTo>
                    <a:pt x="427" y="0"/>
                  </a:moveTo>
                  <a:lnTo>
                    <a:pt x="411" y="9"/>
                  </a:lnTo>
                  <a:lnTo>
                    <a:pt x="384" y="15"/>
                  </a:lnTo>
                  <a:lnTo>
                    <a:pt x="324" y="8"/>
                  </a:lnTo>
                  <a:lnTo>
                    <a:pt x="296" y="20"/>
                  </a:lnTo>
                  <a:lnTo>
                    <a:pt x="256" y="20"/>
                  </a:lnTo>
                  <a:lnTo>
                    <a:pt x="202" y="8"/>
                  </a:lnTo>
                  <a:lnTo>
                    <a:pt x="169" y="20"/>
                  </a:lnTo>
                  <a:lnTo>
                    <a:pt x="137" y="24"/>
                  </a:lnTo>
                  <a:lnTo>
                    <a:pt x="94" y="9"/>
                  </a:lnTo>
                  <a:lnTo>
                    <a:pt x="67" y="18"/>
                  </a:lnTo>
                  <a:lnTo>
                    <a:pt x="37" y="18"/>
                  </a:lnTo>
                  <a:lnTo>
                    <a:pt x="0" y="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0" name="Freeform 1365">
              <a:extLst>
                <a:ext uri="{FF2B5EF4-FFF2-40B4-BE49-F238E27FC236}">
                  <a16:creationId xmlns:a16="http://schemas.microsoft.com/office/drawing/2014/main" id="{5D799E69-D424-257C-15C4-5F77042D6B73}"/>
                </a:ext>
              </a:extLst>
            </p:cNvPr>
            <p:cNvSpPr>
              <a:spLocks/>
            </p:cNvSpPr>
            <p:nvPr/>
          </p:nvSpPr>
          <p:spPr bwMode="auto">
            <a:xfrm flipH="1">
              <a:off x="901" y="3743"/>
              <a:ext cx="135" cy="12"/>
            </a:xfrm>
            <a:custGeom>
              <a:avLst/>
              <a:gdLst>
                <a:gd name="T0" fmla="*/ 0 w 406"/>
                <a:gd name="T1" fmla="*/ 0 h 22"/>
                <a:gd name="T2" fmla="*/ 0 w 406"/>
                <a:gd name="T3" fmla="*/ 1 h 22"/>
                <a:gd name="T4" fmla="*/ 0 w 406"/>
                <a:gd name="T5" fmla="*/ 1 h 22"/>
                <a:gd name="T6" fmla="*/ 0 w 406"/>
                <a:gd name="T7" fmla="*/ 1 h 22"/>
                <a:gd name="T8" fmla="*/ 0 w 406"/>
                <a:gd name="T9" fmla="*/ 1 h 22"/>
                <a:gd name="T10" fmla="*/ 0 w 406"/>
                <a:gd name="T11" fmla="*/ 1 h 22"/>
                <a:gd name="T12" fmla="*/ 0 w 406"/>
                <a:gd name="T13" fmla="*/ 1 h 22"/>
                <a:gd name="T14" fmla="*/ 0 w 406"/>
                <a:gd name="T15" fmla="*/ 1 h 22"/>
                <a:gd name="T16" fmla="*/ 0 w 406"/>
                <a:gd name="T17" fmla="*/ 1 h 22"/>
                <a:gd name="T18" fmla="*/ 0 w 406"/>
                <a:gd name="T19" fmla="*/ 1 h 22"/>
                <a:gd name="T20" fmla="*/ 0 w 406"/>
                <a:gd name="T21" fmla="*/ 1 h 22"/>
                <a:gd name="T22" fmla="*/ 0 w 406"/>
                <a:gd name="T23" fmla="*/ 1 h 22"/>
                <a:gd name="T24" fmla="*/ 0 w 406"/>
                <a:gd name="T25" fmla="*/ 1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6"/>
                <a:gd name="T40" fmla="*/ 0 h 22"/>
                <a:gd name="T41" fmla="*/ 406 w 406"/>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6" h="22">
                  <a:moveTo>
                    <a:pt x="406" y="0"/>
                  </a:moveTo>
                  <a:lnTo>
                    <a:pt x="394" y="9"/>
                  </a:lnTo>
                  <a:lnTo>
                    <a:pt x="367" y="15"/>
                  </a:lnTo>
                  <a:lnTo>
                    <a:pt x="310" y="7"/>
                  </a:lnTo>
                  <a:lnTo>
                    <a:pt x="283" y="20"/>
                  </a:lnTo>
                  <a:lnTo>
                    <a:pt x="246" y="20"/>
                  </a:lnTo>
                  <a:lnTo>
                    <a:pt x="193" y="7"/>
                  </a:lnTo>
                  <a:lnTo>
                    <a:pt x="164" y="20"/>
                  </a:lnTo>
                  <a:lnTo>
                    <a:pt x="131" y="22"/>
                  </a:lnTo>
                  <a:lnTo>
                    <a:pt x="91" y="9"/>
                  </a:lnTo>
                  <a:lnTo>
                    <a:pt x="64" y="17"/>
                  </a:lnTo>
                  <a:lnTo>
                    <a:pt x="36" y="17"/>
                  </a:lnTo>
                  <a:lnTo>
                    <a:pt x="0"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1" name="Freeform 1366">
              <a:extLst>
                <a:ext uri="{FF2B5EF4-FFF2-40B4-BE49-F238E27FC236}">
                  <a16:creationId xmlns:a16="http://schemas.microsoft.com/office/drawing/2014/main" id="{6E133B0B-3F6C-D82A-E4D7-E812F14E1709}"/>
                </a:ext>
              </a:extLst>
            </p:cNvPr>
            <p:cNvSpPr>
              <a:spLocks/>
            </p:cNvSpPr>
            <p:nvPr/>
          </p:nvSpPr>
          <p:spPr bwMode="auto">
            <a:xfrm flipH="1">
              <a:off x="909" y="3717"/>
              <a:ext cx="128" cy="11"/>
            </a:xfrm>
            <a:custGeom>
              <a:avLst/>
              <a:gdLst>
                <a:gd name="T0" fmla="*/ 0 w 385"/>
                <a:gd name="T1" fmla="*/ 0 h 22"/>
                <a:gd name="T2" fmla="*/ 0 w 385"/>
                <a:gd name="T3" fmla="*/ 1 h 22"/>
                <a:gd name="T4" fmla="*/ 0 w 385"/>
                <a:gd name="T5" fmla="*/ 1 h 22"/>
                <a:gd name="T6" fmla="*/ 0 w 385"/>
                <a:gd name="T7" fmla="*/ 1 h 22"/>
                <a:gd name="T8" fmla="*/ 0 w 385"/>
                <a:gd name="T9" fmla="*/ 1 h 22"/>
                <a:gd name="T10" fmla="*/ 0 w 385"/>
                <a:gd name="T11" fmla="*/ 1 h 22"/>
                <a:gd name="T12" fmla="*/ 0 w 385"/>
                <a:gd name="T13" fmla="*/ 1 h 22"/>
                <a:gd name="T14" fmla="*/ 0 w 385"/>
                <a:gd name="T15" fmla="*/ 1 h 22"/>
                <a:gd name="T16" fmla="*/ 0 w 385"/>
                <a:gd name="T17" fmla="*/ 1 h 22"/>
                <a:gd name="T18" fmla="*/ 0 w 385"/>
                <a:gd name="T19" fmla="*/ 1 h 22"/>
                <a:gd name="T20" fmla="*/ 0 w 385"/>
                <a:gd name="T21" fmla="*/ 1 h 22"/>
                <a:gd name="T22" fmla="*/ 0 w 385"/>
                <a:gd name="T23" fmla="*/ 1 h 22"/>
                <a:gd name="T24" fmla="*/ 0 w 385"/>
                <a:gd name="T25" fmla="*/ 1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5"/>
                <a:gd name="T40" fmla="*/ 0 h 22"/>
                <a:gd name="T41" fmla="*/ 385 w 385"/>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5" h="22">
                  <a:moveTo>
                    <a:pt x="385" y="0"/>
                  </a:moveTo>
                  <a:lnTo>
                    <a:pt x="372" y="9"/>
                  </a:lnTo>
                  <a:lnTo>
                    <a:pt x="348" y="15"/>
                  </a:lnTo>
                  <a:lnTo>
                    <a:pt x="294" y="6"/>
                  </a:lnTo>
                  <a:lnTo>
                    <a:pt x="267" y="19"/>
                  </a:lnTo>
                  <a:lnTo>
                    <a:pt x="233" y="19"/>
                  </a:lnTo>
                  <a:lnTo>
                    <a:pt x="180" y="6"/>
                  </a:lnTo>
                  <a:lnTo>
                    <a:pt x="153" y="19"/>
                  </a:lnTo>
                  <a:lnTo>
                    <a:pt x="123" y="22"/>
                  </a:lnTo>
                  <a:lnTo>
                    <a:pt x="85" y="9"/>
                  </a:lnTo>
                  <a:lnTo>
                    <a:pt x="58" y="17"/>
                  </a:lnTo>
                  <a:lnTo>
                    <a:pt x="31" y="17"/>
                  </a:lnTo>
                  <a:lnTo>
                    <a:pt x="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2" name="Freeform 1367">
              <a:extLst>
                <a:ext uri="{FF2B5EF4-FFF2-40B4-BE49-F238E27FC236}">
                  <a16:creationId xmlns:a16="http://schemas.microsoft.com/office/drawing/2014/main" id="{6CB9EC71-54C8-7A3D-FEEF-41166DD0D9E9}"/>
                </a:ext>
              </a:extLst>
            </p:cNvPr>
            <p:cNvSpPr>
              <a:spLocks/>
            </p:cNvSpPr>
            <p:nvPr/>
          </p:nvSpPr>
          <p:spPr bwMode="auto">
            <a:xfrm flipH="1">
              <a:off x="917" y="3691"/>
              <a:ext cx="123" cy="10"/>
            </a:xfrm>
            <a:custGeom>
              <a:avLst/>
              <a:gdLst>
                <a:gd name="T0" fmla="*/ 0 w 368"/>
                <a:gd name="T1" fmla="*/ 0 h 20"/>
                <a:gd name="T2" fmla="*/ 0 w 368"/>
                <a:gd name="T3" fmla="*/ 1 h 20"/>
                <a:gd name="T4" fmla="*/ 0 w 368"/>
                <a:gd name="T5" fmla="*/ 1 h 20"/>
                <a:gd name="T6" fmla="*/ 0 w 368"/>
                <a:gd name="T7" fmla="*/ 1 h 20"/>
                <a:gd name="T8" fmla="*/ 0 w 368"/>
                <a:gd name="T9" fmla="*/ 1 h 20"/>
                <a:gd name="T10" fmla="*/ 0 w 368"/>
                <a:gd name="T11" fmla="*/ 1 h 20"/>
                <a:gd name="T12" fmla="*/ 0 w 368"/>
                <a:gd name="T13" fmla="*/ 1 h 20"/>
                <a:gd name="T14" fmla="*/ 0 w 368"/>
                <a:gd name="T15" fmla="*/ 1 h 20"/>
                <a:gd name="T16" fmla="*/ 0 w 368"/>
                <a:gd name="T17" fmla="*/ 1 h 20"/>
                <a:gd name="T18" fmla="*/ 0 w 368"/>
                <a:gd name="T19" fmla="*/ 1 h 20"/>
                <a:gd name="T20" fmla="*/ 0 w 368"/>
                <a:gd name="T21" fmla="*/ 1 h 20"/>
                <a:gd name="T22" fmla="*/ 0 w 368"/>
                <a:gd name="T23" fmla="*/ 1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8"/>
                <a:gd name="T37" fmla="*/ 0 h 20"/>
                <a:gd name="T38" fmla="*/ 368 w 368"/>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8" h="20">
                  <a:moveTo>
                    <a:pt x="368" y="0"/>
                  </a:moveTo>
                  <a:lnTo>
                    <a:pt x="331" y="14"/>
                  </a:lnTo>
                  <a:lnTo>
                    <a:pt x="278" y="6"/>
                  </a:lnTo>
                  <a:lnTo>
                    <a:pt x="251" y="17"/>
                  </a:lnTo>
                  <a:lnTo>
                    <a:pt x="220" y="19"/>
                  </a:lnTo>
                  <a:lnTo>
                    <a:pt x="172" y="6"/>
                  </a:lnTo>
                  <a:lnTo>
                    <a:pt x="145" y="19"/>
                  </a:lnTo>
                  <a:lnTo>
                    <a:pt x="118" y="20"/>
                  </a:lnTo>
                  <a:lnTo>
                    <a:pt x="84" y="8"/>
                  </a:lnTo>
                  <a:lnTo>
                    <a:pt x="58" y="17"/>
                  </a:lnTo>
                  <a:lnTo>
                    <a:pt x="31" y="17"/>
                  </a:lnTo>
                  <a:lnTo>
                    <a:pt x="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3" name="Freeform 1368">
              <a:extLst>
                <a:ext uri="{FF2B5EF4-FFF2-40B4-BE49-F238E27FC236}">
                  <a16:creationId xmlns:a16="http://schemas.microsoft.com/office/drawing/2014/main" id="{5625FCBC-B2CC-D917-FB4A-84503AAEB304}"/>
                </a:ext>
              </a:extLst>
            </p:cNvPr>
            <p:cNvSpPr>
              <a:spLocks/>
            </p:cNvSpPr>
            <p:nvPr/>
          </p:nvSpPr>
          <p:spPr bwMode="auto">
            <a:xfrm flipH="1">
              <a:off x="926" y="3664"/>
              <a:ext cx="117" cy="10"/>
            </a:xfrm>
            <a:custGeom>
              <a:avLst/>
              <a:gdLst>
                <a:gd name="T0" fmla="*/ 0 w 351"/>
                <a:gd name="T1" fmla="*/ 0 h 20"/>
                <a:gd name="T2" fmla="*/ 0 w 351"/>
                <a:gd name="T3" fmla="*/ 1 h 20"/>
                <a:gd name="T4" fmla="*/ 0 w 351"/>
                <a:gd name="T5" fmla="*/ 1 h 20"/>
                <a:gd name="T6" fmla="*/ 0 w 351"/>
                <a:gd name="T7" fmla="*/ 1 h 20"/>
                <a:gd name="T8" fmla="*/ 0 w 351"/>
                <a:gd name="T9" fmla="*/ 1 h 20"/>
                <a:gd name="T10" fmla="*/ 0 w 351"/>
                <a:gd name="T11" fmla="*/ 1 h 20"/>
                <a:gd name="T12" fmla="*/ 0 w 351"/>
                <a:gd name="T13" fmla="*/ 1 h 20"/>
                <a:gd name="T14" fmla="*/ 0 w 351"/>
                <a:gd name="T15" fmla="*/ 1 h 20"/>
                <a:gd name="T16" fmla="*/ 0 w 351"/>
                <a:gd name="T17" fmla="*/ 1 h 20"/>
                <a:gd name="T18" fmla="*/ 0 w 351"/>
                <a:gd name="T19" fmla="*/ 1 h 20"/>
                <a:gd name="T20" fmla="*/ 0 w 351"/>
                <a:gd name="T21" fmla="*/ 1 h 20"/>
                <a:gd name="T22" fmla="*/ 0 w 351"/>
                <a:gd name="T23" fmla="*/ 1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1"/>
                <a:gd name="T37" fmla="*/ 0 h 20"/>
                <a:gd name="T38" fmla="*/ 351 w 351"/>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1" h="20">
                  <a:moveTo>
                    <a:pt x="351" y="0"/>
                  </a:moveTo>
                  <a:lnTo>
                    <a:pt x="317" y="14"/>
                  </a:lnTo>
                  <a:lnTo>
                    <a:pt x="269" y="8"/>
                  </a:lnTo>
                  <a:lnTo>
                    <a:pt x="243" y="19"/>
                  </a:lnTo>
                  <a:lnTo>
                    <a:pt x="211" y="19"/>
                  </a:lnTo>
                  <a:lnTo>
                    <a:pt x="167" y="6"/>
                  </a:lnTo>
                  <a:lnTo>
                    <a:pt x="141" y="19"/>
                  </a:lnTo>
                  <a:lnTo>
                    <a:pt x="114" y="20"/>
                  </a:lnTo>
                  <a:lnTo>
                    <a:pt x="80" y="8"/>
                  </a:lnTo>
                  <a:lnTo>
                    <a:pt x="56" y="16"/>
                  </a:lnTo>
                  <a:lnTo>
                    <a:pt x="33" y="16"/>
                  </a:lnTo>
                  <a:lnTo>
                    <a:pt x="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4" name="Freeform 1369">
              <a:extLst>
                <a:ext uri="{FF2B5EF4-FFF2-40B4-BE49-F238E27FC236}">
                  <a16:creationId xmlns:a16="http://schemas.microsoft.com/office/drawing/2014/main" id="{67EEB061-5F7B-019E-8A74-145C8BE90495}"/>
                </a:ext>
              </a:extLst>
            </p:cNvPr>
            <p:cNvSpPr>
              <a:spLocks/>
            </p:cNvSpPr>
            <p:nvPr/>
          </p:nvSpPr>
          <p:spPr bwMode="auto">
            <a:xfrm flipH="1">
              <a:off x="935" y="3637"/>
              <a:ext cx="109" cy="10"/>
            </a:xfrm>
            <a:custGeom>
              <a:avLst/>
              <a:gdLst>
                <a:gd name="T0" fmla="*/ 0 w 328"/>
                <a:gd name="T1" fmla="*/ 0 h 19"/>
                <a:gd name="T2" fmla="*/ 0 w 328"/>
                <a:gd name="T3" fmla="*/ 1 h 19"/>
                <a:gd name="T4" fmla="*/ 0 w 328"/>
                <a:gd name="T5" fmla="*/ 1 h 19"/>
                <a:gd name="T6" fmla="*/ 0 w 328"/>
                <a:gd name="T7" fmla="*/ 1 h 19"/>
                <a:gd name="T8" fmla="*/ 0 w 328"/>
                <a:gd name="T9" fmla="*/ 1 h 19"/>
                <a:gd name="T10" fmla="*/ 0 w 328"/>
                <a:gd name="T11" fmla="*/ 1 h 19"/>
                <a:gd name="T12" fmla="*/ 0 w 328"/>
                <a:gd name="T13" fmla="*/ 1 h 19"/>
                <a:gd name="T14" fmla="*/ 0 w 328"/>
                <a:gd name="T15" fmla="*/ 1 h 19"/>
                <a:gd name="T16" fmla="*/ 0 w 328"/>
                <a:gd name="T17" fmla="*/ 1 h 19"/>
                <a:gd name="T18" fmla="*/ 0 w 328"/>
                <a:gd name="T19" fmla="*/ 1 h 19"/>
                <a:gd name="T20" fmla="*/ 0 w 328"/>
                <a:gd name="T21" fmla="*/ 1 h 19"/>
                <a:gd name="T22" fmla="*/ 0 w 328"/>
                <a:gd name="T23" fmla="*/ 1 h 1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28"/>
                <a:gd name="T37" fmla="*/ 0 h 19"/>
                <a:gd name="T38" fmla="*/ 328 w 328"/>
                <a:gd name="T39" fmla="*/ 19 h 1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28" h="19">
                  <a:moveTo>
                    <a:pt x="328" y="0"/>
                  </a:moveTo>
                  <a:lnTo>
                    <a:pt x="297" y="15"/>
                  </a:lnTo>
                  <a:lnTo>
                    <a:pt x="253" y="9"/>
                  </a:lnTo>
                  <a:lnTo>
                    <a:pt x="227" y="19"/>
                  </a:lnTo>
                  <a:lnTo>
                    <a:pt x="198" y="19"/>
                  </a:lnTo>
                  <a:lnTo>
                    <a:pt x="155" y="6"/>
                  </a:lnTo>
                  <a:lnTo>
                    <a:pt x="131" y="17"/>
                  </a:lnTo>
                  <a:lnTo>
                    <a:pt x="105" y="19"/>
                  </a:lnTo>
                  <a:lnTo>
                    <a:pt x="74" y="9"/>
                  </a:lnTo>
                  <a:lnTo>
                    <a:pt x="51" y="17"/>
                  </a:lnTo>
                  <a:lnTo>
                    <a:pt x="30" y="17"/>
                  </a:lnTo>
                  <a:lnTo>
                    <a:pt x="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5" name="Freeform 1370">
              <a:extLst>
                <a:ext uri="{FF2B5EF4-FFF2-40B4-BE49-F238E27FC236}">
                  <a16:creationId xmlns:a16="http://schemas.microsoft.com/office/drawing/2014/main" id="{F3974A8A-4B39-E050-53E3-0B920D41A1D3}"/>
                </a:ext>
              </a:extLst>
            </p:cNvPr>
            <p:cNvSpPr>
              <a:spLocks/>
            </p:cNvSpPr>
            <p:nvPr/>
          </p:nvSpPr>
          <p:spPr bwMode="auto">
            <a:xfrm flipH="1">
              <a:off x="943" y="3612"/>
              <a:ext cx="103" cy="8"/>
            </a:xfrm>
            <a:custGeom>
              <a:avLst/>
              <a:gdLst>
                <a:gd name="T0" fmla="*/ 0 w 311"/>
                <a:gd name="T1" fmla="*/ 0 h 17"/>
                <a:gd name="T2" fmla="*/ 0 w 311"/>
                <a:gd name="T3" fmla="*/ 0 h 17"/>
                <a:gd name="T4" fmla="*/ 0 w 311"/>
                <a:gd name="T5" fmla="*/ 0 h 17"/>
                <a:gd name="T6" fmla="*/ 0 w 311"/>
                <a:gd name="T7" fmla="*/ 0 h 17"/>
                <a:gd name="T8" fmla="*/ 0 w 311"/>
                <a:gd name="T9" fmla="*/ 0 h 17"/>
                <a:gd name="T10" fmla="*/ 0 w 311"/>
                <a:gd name="T11" fmla="*/ 0 h 17"/>
                <a:gd name="T12" fmla="*/ 0 w 311"/>
                <a:gd name="T13" fmla="*/ 0 h 17"/>
                <a:gd name="T14" fmla="*/ 0 w 311"/>
                <a:gd name="T15" fmla="*/ 0 h 17"/>
                <a:gd name="T16" fmla="*/ 0 w 311"/>
                <a:gd name="T17" fmla="*/ 0 h 17"/>
                <a:gd name="T18" fmla="*/ 0 w 311"/>
                <a:gd name="T19" fmla="*/ 0 h 17"/>
                <a:gd name="T20" fmla="*/ 0 w 311"/>
                <a:gd name="T21" fmla="*/ 0 h 17"/>
                <a:gd name="T22" fmla="*/ 0 w 311"/>
                <a:gd name="T23" fmla="*/ 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11"/>
                <a:gd name="T37" fmla="*/ 0 h 17"/>
                <a:gd name="T38" fmla="*/ 311 w 311"/>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11" h="17">
                  <a:moveTo>
                    <a:pt x="311" y="0"/>
                  </a:moveTo>
                  <a:lnTo>
                    <a:pt x="281" y="12"/>
                  </a:lnTo>
                  <a:lnTo>
                    <a:pt x="237" y="6"/>
                  </a:lnTo>
                  <a:lnTo>
                    <a:pt x="215" y="15"/>
                  </a:lnTo>
                  <a:lnTo>
                    <a:pt x="187" y="17"/>
                  </a:lnTo>
                  <a:lnTo>
                    <a:pt x="148" y="6"/>
                  </a:lnTo>
                  <a:lnTo>
                    <a:pt x="125" y="17"/>
                  </a:lnTo>
                  <a:lnTo>
                    <a:pt x="101" y="17"/>
                  </a:lnTo>
                  <a:lnTo>
                    <a:pt x="71" y="6"/>
                  </a:lnTo>
                  <a:lnTo>
                    <a:pt x="48" y="15"/>
                  </a:lnTo>
                  <a:lnTo>
                    <a:pt x="27" y="15"/>
                  </a:lnTo>
                  <a:lnTo>
                    <a:pt x="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6" name="Freeform 1371">
              <a:extLst>
                <a:ext uri="{FF2B5EF4-FFF2-40B4-BE49-F238E27FC236}">
                  <a16:creationId xmlns:a16="http://schemas.microsoft.com/office/drawing/2014/main" id="{C519A320-DD2F-A8B7-97CF-AA1314C31DBB}"/>
                </a:ext>
              </a:extLst>
            </p:cNvPr>
            <p:cNvSpPr>
              <a:spLocks/>
            </p:cNvSpPr>
            <p:nvPr/>
          </p:nvSpPr>
          <p:spPr bwMode="auto">
            <a:xfrm flipH="1">
              <a:off x="951" y="3585"/>
              <a:ext cx="97" cy="8"/>
            </a:xfrm>
            <a:custGeom>
              <a:avLst/>
              <a:gdLst>
                <a:gd name="T0" fmla="*/ 0 w 293"/>
                <a:gd name="T1" fmla="*/ 0 h 17"/>
                <a:gd name="T2" fmla="*/ 0 w 293"/>
                <a:gd name="T3" fmla="*/ 0 h 17"/>
                <a:gd name="T4" fmla="*/ 0 w 293"/>
                <a:gd name="T5" fmla="*/ 0 h 17"/>
                <a:gd name="T6" fmla="*/ 0 w 293"/>
                <a:gd name="T7" fmla="*/ 0 h 17"/>
                <a:gd name="T8" fmla="*/ 0 w 293"/>
                <a:gd name="T9" fmla="*/ 0 h 17"/>
                <a:gd name="T10" fmla="*/ 0 w 293"/>
                <a:gd name="T11" fmla="*/ 0 h 17"/>
                <a:gd name="T12" fmla="*/ 0 w 293"/>
                <a:gd name="T13" fmla="*/ 0 h 17"/>
                <a:gd name="T14" fmla="*/ 0 w 293"/>
                <a:gd name="T15" fmla="*/ 0 h 17"/>
                <a:gd name="T16" fmla="*/ 0 w 293"/>
                <a:gd name="T17" fmla="*/ 0 h 17"/>
                <a:gd name="T18" fmla="*/ 0 w 293"/>
                <a:gd name="T19" fmla="*/ 0 h 17"/>
                <a:gd name="T20" fmla="*/ 0 w 293"/>
                <a:gd name="T21" fmla="*/ 0 h 17"/>
                <a:gd name="T22" fmla="*/ 0 w 293"/>
                <a:gd name="T23" fmla="*/ 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93"/>
                <a:gd name="T37" fmla="*/ 0 h 17"/>
                <a:gd name="T38" fmla="*/ 293 w 293"/>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93" h="17">
                  <a:moveTo>
                    <a:pt x="293" y="0"/>
                  </a:moveTo>
                  <a:lnTo>
                    <a:pt x="263" y="12"/>
                  </a:lnTo>
                  <a:lnTo>
                    <a:pt x="223" y="6"/>
                  </a:lnTo>
                  <a:lnTo>
                    <a:pt x="201" y="14"/>
                  </a:lnTo>
                  <a:lnTo>
                    <a:pt x="176" y="17"/>
                  </a:lnTo>
                  <a:lnTo>
                    <a:pt x="138" y="6"/>
                  </a:lnTo>
                  <a:lnTo>
                    <a:pt x="117" y="17"/>
                  </a:lnTo>
                  <a:lnTo>
                    <a:pt x="94" y="17"/>
                  </a:lnTo>
                  <a:lnTo>
                    <a:pt x="64" y="8"/>
                  </a:lnTo>
                  <a:lnTo>
                    <a:pt x="44" y="14"/>
                  </a:lnTo>
                  <a:lnTo>
                    <a:pt x="26" y="14"/>
                  </a:lnTo>
                  <a:lnTo>
                    <a:pt x="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7" name="Freeform 1372">
              <a:extLst>
                <a:ext uri="{FF2B5EF4-FFF2-40B4-BE49-F238E27FC236}">
                  <a16:creationId xmlns:a16="http://schemas.microsoft.com/office/drawing/2014/main" id="{84EAE9D1-81F2-3806-D3BB-46A232341219}"/>
                </a:ext>
              </a:extLst>
            </p:cNvPr>
            <p:cNvSpPr>
              <a:spLocks/>
            </p:cNvSpPr>
            <p:nvPr/>
          </p:nvSpPr>
          <p:spPr bwMode="auto">
            <a:xfrm flipH="1">
              <a:off x="959" y="3558"/>
              <a:ext cx="92" cy="8"/>
            </a:xfrm>
            <a:custGeom>
              <a:avLst/>
              <a:gdLst>
                <a:gd name="T0" fmla="*/ 0 w 274"/>
                <a:gd name="T1" fmla="*/ 0 h 15"/>
                <a:gd name="T2" fmla="*/ 0 w 274"/>
                <a:gd name="T3" fmla="*/ 1 h 15"/>
                <a:gd name="T4" fmla="*/ 0 w 274"/>
                <a:gd name="T5" fmla="*/ 1 h 15"/>
                <a:gd name="T6" fmla="*/ 0 w 274"/>
                <a:gd name="T7" fmla="*/ 1 h 15"/>
                <a:gd name="T8" fmla="*/ 0 w 274"/>
                <a:gd name="T9" fmla="*/ 1 h 15"/>
                <a:gd name="T10" fmla="*/ 0 w 274"/>
                <a:gd name="T11" fmla="*/ 1 h 15"/>
                <a:gd name="T12" fmla="*/ 0 w 274"/>
                <a:gd name="T13" fmla="*/ 1 h 15"/>
                <a:gd name="T14" fmla="*/ 0 w 274"/>
                <a:gd name="T15" fmla="*/ 1 h 15"/>
                <a:gd name="T16" fmla="*/ 0 w 274"/>
                <a:gd name="T17" fmla="*/ 1 h 15"/>
                <a:gd name="T18" fmla="*/ 0 w 274"/>
                <a:gd name="T19" fmla="*/ 1 h 15"/>
                <a:gd name="T20" fmla="*/ 0 w 274"/>
                <a:gd name="T21" fmla="*/ 1 h 15"/>
                <a:gd name="T22" fmla="*/ 0 w 274"/>
                <a:gd name="T23" fmla="*/ 1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4"/>
                <a:gd name="T37" fmla="*/ 0 h 15"/>
                <a:gd name="T38" fmla="*/ 274 w 274"/>
                <a:gd name="T39" fmla="*/ 15 h 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4" h="15">
                  <a:moveTo>
                    <a:pt x="274" y="0"/>
                  </a:moveTo>
                  <a:lnTo>
                    <a:pt x="247" y="12"/>
                  </a:lnTo>
                  <a:lnTo>
                    <a:pt x="210" y="6"/>
                  </a:lnTo>
                  <a:lnTo>
                    <a:pt x="188" y="14"/>
                  </a:lnTo>
                  <a:lnTo>
                    <a:pt x="163" y="15"/>
                  </a:lnTo>
                  <a:lnTo>
                    <a:pt x="128" y="6"/>
                  </a:lnTo>
                  <a:lnTo>
                    <a:pt x="108" y="15"/>
                  </a:lnTo>
                  <a:lnTo>
                    <a:pt x="88" y="15"/>
                  </a:lnTo>
                  <a:lnTo>
                    <a:pt x="61" y="8"/>
                  </a:lnTo>
                  <a:lnTo>
                    <a:pt x="43" y="14"/>
                  </a:lnTo>
                  <a:lnTo>
                    <a:pt x="24" y="14"/>
                  </a:lnTo>
                  <a:lnTo>
                    <a:pt x="0" y="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8" name="Freeform 1373">
              <a:extLst>
                <a:ext uri="{FF2B5EF4-FFF2-40B4-BE49-F238E27FC236}">
                  <a16:creationId xmlns:a16="http://schemas.microsoft.com/office/drawing/2014/main" id="{C95948CF-60D2-D7A3-C9B2-9489984B7AFC}"/>
                </a:ext>
              </a:extLst>
            </p:cNvPr>
            <p:cNvSpPr>
              <a:spLocks/>
            </p:cNvSpPr>
            <p:nvPr/>
          </p:nvSpPr>
          <p:spPr bwMode="auto">
            <a:xfrm flipH="1">
              <a:off x="968" y="3532"/>
              <a:ext cx="84" cy="7"/>
            </a:xfrm>
            <a:custGeom>
              <a:avLst/>
              <a:gdLst>
                <a:gd name="T0" fmla="*/ 0 w 252"/>
                <a:gd name="T1" fmla="*/ 0 h 15"/>
                <a:gd name="T2" fmla="*/ 0 w 252"/>
                <a:gd name="T3" fmla="*/ 0 h 15"/>
                <a:gd name="T4" fmla="*/ 0 w 252"/>
                <a:gd name="T5" fmla="*/ 0 h 15"/>
                <a:gd name="T6" fmla="*/ 0 w 252"/>
                <a:gd name="T7" fmla="*/ 0 h 15"/>
                <a:gd name="T8" fmla="*/ 0 w 252"/>
                <a:gd name="T9" fmla="*/ 0 h 15"/>
                <a:gd name="T10" fmla="*/ 0 w 252"/>
                <a:gd name="T11" fmla="*/ 0 h 15"/>
                <a:gd name="T12" fmla="*/ 0 w 252"/>
                <a:gd name="T13" fmla="*/ 0 h 15"/>
                <a:gd name="T14" fmla="*/ 0 w 252"/>
                <a:gd name="T15" fmla="*/ 0 h 15"/>
                <a:gd name="T16" fmla="*/ 0 w 252"/>
                <a:gd name="T17" fmla="*/ 0 h 15"/>
                <a:gd name="T18" fmla="*/ 0 w 252"/>
                <a:gd name="T19" fmla="*/ 0 h 15"/>
                <a:gd name="T20" fmla="*/ 0 w 252"/>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52"/>
                <a:gd name="T34" fmla="*/ 0 h 15"/>
                <a:gd name="T35" fmla="*/ 252 w 252"/>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52" h="15">
                  <a:moveTo>
                    <a:pt x="252" y="0"/>
                  </a:moveTo>
                  <a:lnTo>
                    <a:pt x="228" y="11"/>
                  </a:lnTo>
                  <a:lnTo>
                    <a:pt x="193" y="6"/>
                  </a:lnTo>
                  <a:lnTo>
                    <a:pt x="176" y="15"/>
                  </a:lnTo>
                  <a:lnTo>
                    <a:pt x="119" y="5"/>
                  </a:lnTo>
                  <a:lnTo>
                    <a:pt x="99" y="14"/>
                  </a:lnTo>
                  <a:lnTo>
                    <a:pt x="82" y="15"/>
                  </a:lnTo>
                  <a:lnTo>
                    <a:pt x="56" y="6"/>
                  </a:lnTo>
                  <a:lnTo>
                    <a:pt x="39" y="14"/>
                  </a:lnTo>
                  <a:lnTo>
                    <a:pt x="22" y="14"/>
                  </a:lnTo>
                  <a:lnTo>
                    <a:pt x="0" y="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59" name="Freeform 1374">
              <a:extLst>
                <a:ext uri="{FF2B5EF4-FFF2-40B4-BE49-F238E27FC236}">
                  <a16:creationId xmlns:a16="http://schemas.microsoft.com/office/drawing/2014/main" id="{B1A61674-E215-7C40-0024-F9C17B9B7503}"/>
                </a:ext>
              </a:extLst>
            </p:cNvPr>
            <p:cNvSpPr>
              <a:spLocks/>
            </p:cNvSpPr>
            <p:nvPr/>
          </p:nvSpPr>
          <p:spPr bwMode="auto">
            <a:xfrm flipH="1">
              <a:off x="976" y="3506"/>
              <a:ext cx="79" cy="7"/>
            </a:xfrm>
            <a:custGeom>
              <a:avLst/>
              <a:gdLst>
                <a:gd name="T0" fmla="*/ 0 w 236"/>
                <a:gd name="T1" fmla="*/ 0 h 14"/>
                <a:gd name="T2" fmla="*/ 0 w 236"/>
                <a:gd name="T3" fmla="*/ 1 h 14"/>
                <a:gd name="T4" fmla="*/ 0 w 236"/>
                <a:gd name="T5" fmla="*/ 1 h 14"/>
                <a:gd name="T6" fmla="*/ 0 w 236"/>
                <a:gd name="T7" fmla="*/ 1 h 14"/>
                <a:gd name="T8" fmla="*/ 0 w 236"/>
                <a:gd name="T9" fmla="*/ 1 h 14"/>
                <a:gd name="T10" fmla="*/ 0 w 236"/>
                <a:gd name="T11" fmla="*/ 1 h 14"/>
                <a:gd name="T12" fmla="*/ 0 w 236"/>
                <a:gd name="T13" fmla="*/ 1 h 14"/>
                <a:gd name="T14" fmla="*/ 0 w 236"/>
                <a:gd name="T15" fmla="*/ 1 h 14"/>
                <a:gd name="T16" fmla="*/ 0 w 236"/>
                <a:gd name="T17" fmla="*/ 1 h 14"/>
                <a:gd name="T18" fmla="*/ 0 w 236"/>
                <a:gd name="T19" fmla="*/ 1 h 14"/>
                <a:gd name="T20" fmla="*/ 0 w 236"/>
                <a:gd name="T21" fmla="*/ 1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6"/>
                <a:gd name="T34" fmla="*/ 0 h 14"/>
                <a:gd name="T35" fmla="*/ 236 w 23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6" h="14">
                  <a:moveTo>
                    <a:pt x="236" y="0"/>
                  </a:moveTo>
                  <a:lnTo>
                    <a:pt x="213" y="11"/>
                  </a:lnTo>
                  <a:lnTo>
                    <a:pt x="181" y="6"/>
                  </a:lnTo>
                  <a:lnTo>
                    <a:pt x="164" y="14"/>
                  </a:lnTo>
                  <a:lnTo>
                    <a:pt x="111" y="5"/>
                  </a:lnTo>
                  <a:lnTo>
                    <a:pt x="94" y="13"/>
                  </a:lnTo>
                  <a:lnTo>
                    <a:pt x="77" y="14"/>
                  </a:lnTo>
                  <a:lnTo>
                    <a:pt x="56" y="6"/>
                  </a:lnTo>
                  <a:lnTo>
                    <a:pt x="37" y="13"/>
                  </a:lnTo>
                  <a:lnTo>
                    <a:pt x="20" y="13"/>
                  </a:lnTo>
                  <a:lnTo>
                    <a:pt x="0" y="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0" name="Freeform 1375">
              <a:extLst>
                <a:ext uri="{FF2B5EF4-FFF2-40B4-BE49-F238E27FC236}">
                  <a16:creationId xmlns:a16="http://schemas.microsoft.com/office/drawing/2014/main" id="{60A63A3B-E840-C846-A83D-9697FE6C2D53}"/>
                </a:ext>
              </a:extLst>
            </p:cNvPr>
            <p:cNvSpPr>
              <a:spLocks/>
            </p:cNvSpPr>
            <p:nvPr/>
          </p:nvSpPr>
          <p:spPr bwMode="auto">
            <a:xfrm flipH="1">
              <a:off x="985" y="3479"/>
              <a:ext cx="72" cy="6"/>
            </a:xfrm>
            <a:custGeom>
              <a:avLst/>
              <a:gdLst>
                <a:gd name="T0" fmla="*/ 0 w 218"/>
                <a:gd name="T1" fmla="*/ 0 h 13"/>
                <a:gd name="T2" fmla="*/ 0 w 218"/>
                <a:gd name="T3" fmla="*/ 0 h 13"/>
                <a:gd name="T4" fmla="*/ 0 w 218"/>
                <a:gd name="T5" fmla="*/ 0 h 13"/>
                <a:gd name="T6" fmla="*/ 0 w 218"/>
                <a:gd name="T7" fmla="*/ 0 h 13"/>
                <a:gd name="T8" fmla="*/ 0 w 218"/>
                <a:gd name="T9" fmla="*/ 0 h 13"/>
                <a:gd name="T10" fmla="*/ 0 w 218"/>
                <a:gd name="T11" fmla="*/ 0 h 13"/>
                <a:gd name="T12" fmla="*/ 0 w 218"/>
                <a:gd name="T13" fmla="*/ 0 h 13"/>
                <a:gd name="T14" fmla="*/ 0 w 218"/>
                <a:gd name="T15" fmla="*/ 0 h 13"/>
                <a:gd name="T16" fmla="*/ 0 w 218"/>
                <a:gd name="T17" fmla="*/ 0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8"/>
                <a:gd name="T28" fmla="*/ 0 h 13"/>
                <a:gd name="T29" fmla="*/ 218 w 218"/>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8" h="13">
                  <a:moveTo>
                    <a:pt x="218" y="0"/>
                  </a:moveTo>
                  <a:lnTo>
                    <a:pt x="195" y="10"/>
                  </a:lnTo>
                  <a:lnTo>
                    <a:pt x="165" y="6"/>
                  </a:lnTo>
                  <a:lnTo>
                    <a:pt x="151" y="13"/>
                  </a:lnTo>
                  <a:lnTo>
                    <a:pt x="104" y="6"/>
                  </a:lnTo>
                  <a:lnTo>
                    <a:pt x="90" y="13"/>
                  </a:lnTo>
                  <a:lnTo>
                    <a:pt x="50" y="6"/>
                  </a:lnTo>
                  <a:lnTo>
                    <a:pt x="34" y="13"/>
                  </a:lnTo>
                  <a:lnTo>
                    <a:pt x="0" y="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1" name="Freeform 1376">
              <a:extLst>
                <a:ext uri="{FF2B5EF4-FFF2-40B4-BE49-F238E27FC236}">
                  <a16:creationId xmlns:a16="http://schemas.microsoft.com/office/drawing/2014/main" id="{8EC75213-24BD-1987-B468-211F721E32A8}"/>
                </a:ext>
              </a:extLst>
            </p:cNvPr>
            <p:cNvSpPr>
              <a:spLocks/>
            </p:cNvSpPr>
            <p:nvPr/>
          </p:nvSpPr>
          <p:spPr bwMode="auto">
            <a:xfrm flipH="1">
              <a:off x="993" y="3453"/>
              <a:ext cx="66" cy="5"/>
            </a:xfrm>
            <a:custGeom>
              <a:avLst/>
              <a:gdLst>
                <a:gd name="T0" fmla="*/ 0 w 198"/>
                <a:gd name="T1" fmla="*/ 0 h 9"/>
                <a:gd name="T2" fmla="*/ 0 w 198"/>
                <a:gd name="T3" fmla="*/ 1 h 9"/>
                <a:gd name="T4" fmla="*/ 0 w 198"/>
                <a:gd name="T5" fmla="*/ 1 h 9"/>
                <a:gd name="T6" fmla="*/ 0 w 198"/>
                <a:gd name="T7" fmla="*/ 1 h 9"/>
                <a:gd name="T8" fmla="*/ 0 w 198"/>
                <a:gd name="T9" fmla="*/ 1 h 9"/>
                <a:gd name="T10" fmla="*/ 0 w 198"/>
                <a:gd name="T11" fmla="*/ 1 h 9"/>
                <a:gd name="T12" fmla="*/ 0 w 198"/>
                <a:gd name="T13" fmla="*/ 1 h 9"/>
                <a:gd name="T14" fmla="*/ 0 w 198"/>
                <a:gd name="T15" fmla="*/ 1 h 9"/>
                <a:gd name="T16" fmla="*/ 0 w 198"/>
                <a:gd name="T17" fmla="*/ 1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8"/>
                <a:gd name="T28" fmla="*/ 0 h 9"/>
                <a:gd name="T29" fmla="*/ 198 w 198"/>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8" h="9">
                  <a:moveTo>
                    <a:pt x="198" y="0"/>
                  </a:moveTo>
                  <a:lnTo>
                    <a:pt x="179" y="8"/>
                  </a:lnTo>
                  <a:lnTo>
                    <a:pt x="150" y="3"/>
                  </a:lnTo>
                  <a:lnTo>
                    <a:pt x="136" y="9"/>
                  </a:lnTo>
                  <a:lnTo>
                    <a:pt x="95" y="3"/>
                  </a:lnTo>
                  <a:lnTo>
                    <a:pt x="79" y="9"/>
                  </a:lnTo>
                  <a:lnTo>
                    <a:pt x="45" y="3"/>
                  </a:lnTo>
                  <a:lnTo>
                    <a:pt x="30" y="9"/>
                  </a:lnTo>
                  <a:lnTo>
                    <a:pt x="0" y="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2" name="Freeform 1377">
              <a:extLst>
                <a:ext uri="{FF2B5EF4-FFF2-40B4-BE49-F238E27FC236}">
                  <a16:creationId xmlns:a16="http://schemas.microsoft.com/office/drawing/2014/main" id="{7AB78BF0-F66A-BC3B-A6D1-9F159731D0D1}"/>
                </a:ext>
              </a:extLst>
            </p:cNvPr>
            <p:cNvSpPr>
              <a:spLocks/>
            </p:cNvSpPr>
            <p:nvPr/>
          </p:nvSpPr>
          <p:spPr bwMode="auto">
            <a:xfrm flipH="1">
              <a:off x="1002" y="3427"/>
              <a:ext cx="59" cy="4"/>
            </a:xfrm>
            <a:custGeom>
              <a:avLst/>
              <a:gdLst>
                <a:gd name="T0" fmla="*/ 0 w 177"/>
                <a:gd name="T1" fmla="*/ 0 h 10"/>
                <a:gd name="T2" fmla="*/ 0 w 177"/>
                <a:gd name="T3" fmla="*/ 0 h 10"/>
                <a:gd name="T4" fmla="*/ 0 w 177"/>
                <a:gd name="T5" fmla="*/ 0 h 10"/>
                <a:gd name="T6" fmla="*/ 0 w 177"/>
                <a:gd name="T7" fmla="*/ 0 h 10"/>
                <a:gd name="T8" fmla="*/ 0 w 177"/>
                <a:gd name="T9" fmla="*/ 0 h 10"/>
                <a:gd name="T10" fmla="*/ 0 w 177"/>
                <a:gd name="T11" fmla="*/ 0 h 10"/>
                <a:gd name="T12" fmla="*/ 0 w 177"/>
                <a:gd name="T13" fmla="*/ 0 h 10"/>
                <a:gd name="T14" fmla="*/ 0 w 177"/>
                <a:gd name="T15" fmla="*/ 0 h 10"/>
                <a:gd name="T16" fmla="*/ 0 w 177"/>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7"/>
                <a:gd name="T28" fmla="*/ 0 h 10"/>
                <a:gd name="T29" fmla="*/ 177 w 177"/>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7" h="10">
                  <a:moveTo>
                    <a:pt x="177" y="0"/>
                  </a:moveTo>
                  <a:lnTo>
                    <a:pt x="163" y="9"/>
                  </a:lnTo>
                  <a:lnTo>
                    <a:pt x="139" y="4"/>
                  </a:lnTo>
                  <a:lnTo>
                    <a:pt x="123" y="10"/>
                  </a:lnTo>
                  <a:lnTo>
                    <a:pt x="86" y="4"/>
                  </a:lnTo>
                  <a:lnTo>
                    <a:pt x="72" y="10"/>
                  </a:lnTo>
                  <a:lnTo>
                    <a:pt x="42" y="4"/>
                  </a:lnTo>
                  <a:lnTo>
                    <a:pt x="29" y="10"/>
                  </a:lnTo>
                  <a:lnTo>
                    <a:pt x="0" y="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3" name="Freeform 1378">
              <a:extLst>
                <a:ext uri="{FF2B5EF4-FFF2-40B4-BE49-F238E27FC236}">
                  <a16:creationId xmlns:a16="http://schemas.microsoft.com/office/drawing/2014/main" id="{BCEE5D13-A756-64A8-8CC5-B9AD3533C46D}"/>
                </a:ext>
              </a:extLst>
            </p:cNvPr>
            <p:cNvSpPr>
              <a:spLocks/>
            </p:cNvSpPr>
            <p:nvPr/>
          </p:nvSpPr>
          <p:spPr bwMode="auto">
            <a:xfrm flipH="1">
              <a:off x="1010" y="3400"/>
              <a:ext cx="53" cy="5"/>
            </a:xfrm>
            <a:custGeom>
              <a:avLst/>
              <a:gdLst>
                <a:gd name="T0" fmla="*/ 0 w 158"/>
                <a:gd name="T1" fmla="*/ 0 h 10"/>
                <a:gd name="T2" fmla="*/ 0 w 158"/>
                <a:gd name="T3" fmla="*/ 1 h 10"/>
                <a:gd name="T4" fmla="*/ 0 w 158"/>
                <a:gd name="T5" fmla="*/ 1 h 10"/>
                <a:gd name="T6" fmla="*/ 0 w 158"/>
                <a:gd name="T7" fmla="*/ 1 h 10"/>
                <a:gd name="T8" fmla="*/ 0 w 158"/>
                <a:gd name="T9" fmla="*/ 1 h 10"/>
                <a:gd name="T10" fmla="*/ 0 w 158"/>
                <a:gd name="T11" fmla="*/ 1 h 10"/>
                <a:gd name="T12" fmla="*/ 0 w 158"/>
                <a:gd name="T13" fmla="*/ 1 h 10"/>
                <a:gd name="T14" fmla="*/ 0 w 158"/>
                <a:gd name="T15" fmla="*/ 1 h 10"/>
                <a:gd name="T16" fmla="*/ 0 w 158"/>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8"/>
                <a:gd name="T28" fmla="*/ 0 h 10"/>
                <a:gd name="T29" fmla="*/ 158 w 15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8" h="10">
                  <a:moveTo>
                    <a:pt x="158" y="0"/>
                  </a:moveTo>
                  <a:lnTo>
                    <a:pt x="144" y="8"/>
                  </a:lnTo>
                  <a:lnTo>
                    <a:pt x="121" y="4"/>
                  </a:lnTo>
                  <a:lnTo>
                    <a:pt x="108" y="10"/>
                  </a:lnTo>
                  <a:lnTo>
                    <a:pt x="77" y="4"/>
                  </a:lnTo>
                  <a:lnTo>
                    <a:pt x="64" y="10"/>
                  </a:lnTo>
                  <a:lnTo>
                    <a:pt x="37" y="6"/>
                  </a:lnTo>
                  <a:lnTo>
                    <a:pt x="24" y="10"/>
                  </a:lnTo>
                  <a:lnTo>
                    <a:pt x="0" y="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4" name="Freeform 1379">
              <a:extLst>
                <a:ext uri="{FF2B5EF4-FFF2-40B4-BE49-F238E27FC236}">
                  <a16:creationId xmlns:a16="http://schemas.microsoft.com/office/drawing/2014/main" id="{30FACBF9-C3B6-DAD0-DC74-BCDA3E6CB183}"/>
                </a:ext>
              </a:extLst>
            </p:cNvPr>
            <p:cNvSpPr>
              <a:spLocks/>
            </p:cNvSpPr>
            <p:nvPr/>
          </p:nvSpPr>
          <p:spPr bwMode="auto">
            <a:xfrm flipH="1">
              <a:off x="1018" y="3374"/>
              <a:ext cx="48" cy="4"/>
            </a:xfrm>
            <a:custGeom>
              <a:avLst/>
              <a:gdLst>
                <a:gd name="T0" fmla="*/ 0 w 142"/>
                <a:gd name="T1" fmla="*/ 0 h 8"/>
                <a:gd name="T2" fmla="*/ 0 w 142"/>
                <a:gd name="T3" fmla="*/ 1 h 8"/>
                <a:gd name="T4" fmla="*/ 0 w 142"/>
                <a:gd name="T5" fmla="*/ 1 h 8"/>
                <a:gd name="T6" fmla="*/ 0 w 142"/>
                <a:gd name="T7" fmla="*/ 1 h 8"/>
                <a:gd name="T8" fmla="*/ 0 w 142"/>
                <a:gd name="T9" fmla="*/ 1 h 8"/>
                <a:gd name="T10" fmla="*/ 0 w 142"/>
                <a:gd name="T11" fmla="*/ 1 h 8"/>
                <a:gd name="T12" fmla="*/ 0 w 142"/>
                <a:gd name="T13" fmla="*/ 1 h 8"/>
                <a:gd name="T14" fmla="*/ 0 w 142"/>
                <a:gd name="T15" fmla="*/ 1 h 8"/>
                <a:gd name="T16" fmla="*/ 0 w 142"/>
                <a:gd name="T17" fmla="*/ 1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2"/>
                <a:gd name="T28" fmla="*/ 0 h 8"/>
                <a:gd name="T29" fmla="*/ 142 w 142"/>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2" h="8">
                  <a:moveTo>
                    <a:pt x="142" y="0"/>
                  </a:moveTo>
                  <a:lnTo>
                    <a:pt x="129" y="7"/>
                  </a:lnTo>
                  <a:lnTo>
                    <a:pt x="109" y="5"/>
                  </a:lnTo>
                  <a:lnTo>
                    <a:pt x="96" y="8"/>
                  </a:lnTo>
                  <a:lnTo>
                    <a:pt x="68" y="2"/>
                  </a:lnTo>
                  <a:lnTo>
                    <a:pt x="58" y="8"/>
                  </a:lnTo>
                  <a:lnTo>
                    <a:pt x="32" y="5"/>
                  </a:lnTo>
                  <a:lnTo>
                    <a:pt x="22" y="8"/>
                  </a:lnTo>
                  <a:lnTo>
                    <a:pt x="0" y="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5" name="Freeform 1380">
              <a:extLst>
                <a:ext uri="{FF2B5EF4-FFF2-40B4-BE49-F238E27FC236}">
                  <a16:creationId xmlns:a16="http://schemas.microsoft.com/office/drawing/2014/main" id="{DD3447CA-FC2A-50A9-40A5-C58C4EF36129}"/>
                </a:ext>
              </a:extLst>
            </p:cNvPr>
            <p:cNvSpPr>
              <a:spLocks/>
            </p:cNvSpPr>
            <p:nvPr/>
          </p:nvSpPr>
          <p:spPr bwMode="auto">
            <a:xfrm flipH="1">
              <a:off x="1027" y="3347"/>
              <a:ext cx="40" cy="4"/>
            </a:xfrm>
            <a:custGeom>
              <a:avLst/>
              <a:gdLst>
                <a:gd name="T0" fmla="*/ 0 w 121"/>
                <a:gd name="T1" fmla="*/ 0 h 8"/>
                <a:gd name="T2" fmla="*/ 0 w 121"/>
                <a:gd name="T3" fmla="*/ 1 h 8"/>
                <a:gd name="T4" fmla="*/ 0 w 121"/>
                <a:gd name="T5" fmla="*/ 1 h 8"/>
                <a:gd name="T6" fmla="*/ 0 w 121"/>
                <a:gd name="T7" fmla="*/ 1 h 8"/>
                <a:gd name="T8" fmla="*/ 0 w 121"/>
                <a:gd name="T9" fmla="*/ 1 h 8"/>
                <a:gd name="T10" fmla="*/ 0 w 121"/>
                <a:gd name="T11" fmla="*/ 1 h 8"/>
                <a:gd name="T12" fmla="*/ 0 w 121"/>
                <a:gd name="T13" fmla="*/ 1 h 8"/>
                <a:gd name="T14" fmla="*/ 0 w 121"/>
                <a:gd name="T15" fmla="*/ 1 h 8"/>
                <a:gd name="T16" fmla="*/ 0 w 121"/>
                <a:gd name="T17" fmla="*/ 1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1"/>
                <a:gd name="T28" fmla="*/ 0 h 8"/>
                <a:gd name="T29" fmla="*/ 121 w 121"/>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1" h="8">
                  <a:moveTo>
                    <a:pt x="121" y="0"/>
                  </a:moveTo>
                  <a:lnTo>
                    <a:pt x="110" y="8"/>
                  </a:lnTo>
                  <a:lnTo>
                    <a:pt x="93" y="4"/>
                  </a:lnTo>
                  <a:lnTo>
                    <a:pt x="83" y="8"/>
                  </a:lnTo>
                  <a:lnTo>
                    <a:pt x="57" y="2"/>
                  </a:lnTo>
                  <a:lnTo>
                    <a:pt x="47" y="8"/>
                  </a:lnTo>
                  <a:lnTo>
                    <a:pt x="27" y="4"/>
                  </a:lnTo>
                  <a:lnTo>
                    <a:pt x="18" y="8"/>
                  </a:lnTo>
                  <a:lnTo>
                    <a:pt x="0" y="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6" name="Freeform 1381">
              <a:extLst>
                <a:ext uri="{FF2B5EF4-FFF2-40B4-BE49-F238E27FC236}">
                  <a16:creationId xmlns:a16="http://schemas.microsoft.com/office/drawing/2014/main" id="{6A240927-7A33-99A0-A294-B67326711106}"/>
                </a:ext>
              </a:extLst>
            </p:cNvPr>
            <p:cNvSpPr>
              <a:spLocks/>
            </p:cNvSpPr>
            <p:nvPr/>
          </p:nvSpPr>
          <p:spPr bwMode="auto">
            <a:xfrm flipH="1">
              <a:off x="1036" y="3321"/>
              <a:ext cx="34" cy="4"/>
            </a:xfrm>
            <a:custGeom>
              <a:avLst/>
              <a:gdLst>
                <a:gd name="T0" fmla="*/ 0 w 101"/>
                <a:gd name="T1" fmla="*/ 0 h 9"/>
                <a:gd name="T2" fmla="*/ 0 w 101"/>
                <a:gd name="T3" fmla="*/ 0 h 9"/>
                <a:gd name="T4" fmla="*/ 0 w 101"/>
                <a:gd name="T5" fmla="*/ 0 h 9"/>
                <a:gd name="T6" fmla="*/ 0 w 101"/>
                <a:gd name="T7" fmla="*/ 0 h 9"/>
                <a:gd name="T8" fmla="*/ 0 w 101"/>
                <a:gd name="T9" fmla="*/ 0 h 9"/>
                <a:gd name="T10" fmla="*/ 0 w 101"/>
                <a:gd name="T11" fmla="*/ 0 h 9"/>
                <a:gd name="T12" fmla="*/ 0 w 101"/>
                <a:gd name="T13" fmla="*/ 0 h 9"/>
                <a:gd name="T14" fmla="*/ 0 w 101"/>
                <a:gd name="T15" fmla="*/ 0 h 9"/>
                <a:gd name="T16" fmla="*/ 0 w 101"/>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1"/>
                <a:gd name="T28" fmla="*/ 0 h 9"/>
                <a:gd name="T29" fmla="*/ 101 w 101"/>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1" h="9">
                  <a:moveTo>
                    <a:pt x="101" y="0"/>
                  </a:moveTo>
                  <a:lnTo>
                    <a:pt x="94" y="9"/>
                  </a:lnTo>
                  <a:lnTo>
                    <a:pt x="80" y="5"/>
                  </a:lnTo>
                  <a:lnTo>
                    <a:pt x="70" y="9"/>
                  </a:lnTo>
                  <a:lnTo>
                    <a:pt x="50" y="5"/>
                  </a:lnTo>
                  <a:lnTo>
                    <a:pt x="42" y="9"/>
                  </a:lnTo>
                  <a:lnTo>
                    <a:pt x="25" y="5"/>
                  </a:lnTo>
                  <a:lnTo>
                    <a:pt x="17" y="9"/>
                  </a:lnTo>
                  <a:lnTo>
                    <a:pt x="0" y="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7" name="Freeform 1382">
              <a:extLst>
                <a:ext uri="{FF2B5EF4-FFF2-40B4-BE49-F238E27FC236}">
                  <a16:creationId xmlns:a16="http://schemas.microsoft.com/office/drawing/2014/main" id="{EF1DC88E-4504-F46F-5F39-0C76D186A090}"/>
                </a:ext>
              </a:extLst>
            </p:cNvPr>
            <p:cNvSpPr>
              <a:spLocks/>
            </p:cNvSpPr>
            <p:nvPr/>
          </p:nvSpPr>
          <p:spPr bwMode="auto">
            <a:xfrm flipH="1">
              <a:off x="1044" y="3294"/>
              <a:ext cx="28" cy="4"/>
            </a:xfrm>
            <a:custGeom>
              <a:avLst/>
              <a:gdLst>
                <a:gd name="T0" fmla="*/ 0 w 85"/>
                <a:gd name="T1" fmla="*/ 0 h 8"/>
                <a:gd name="T2" fmla="*/ 0 w 85"/>
                <a:gd name="T3" fmla="*/ 1 h 8"/>
                <a:gd name="T4" fmla="*/ 0 w 85"/>
                <a:gd name="T5" fmla="*/ 1 h 8"/>
                <a:gd name="T6" fmla="*/ 0 w 85"/>
                <a:gd name="T7" fmla="*/ 1 h 8"/>
                <a:gd name="T8" fmla="*/ 0 w 85"/>
                <a:gd name="T9" fmla="*/ 1 h 8"/>
                <a:gd name="T10" fmla="*/ 0 w 85"/>
                <a:gd name="T11" fmla="*/ 1 h 8"/>
                <a:gd name="T12" fmla="*/ 0 w 85"/>
                <a:gd name="T13" fmla="*/ 1 h 8"/>
                <a:gd name="T14" fmla="*/ 0 w 85"/>
                <a:gd name="T15" fmla="*/ 1 h 8"/>
                <a:gd name="T16" fmla="*/ 0 w 85"/>
                <a:gd name="T17" fmla="*/ 1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
                <a:gd name="T28" fmla="*/ 0 h 8"/>
                <a:gd name="T29" fmla="*/ 85 w 8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 h="8">
                  <a:moveTo>
                    <a:pt x="85" y="0"/>
                  </a:moveTo>
                  <a:lnTo>
                    <a:pt x="78" y="8"/>
                  </a:lnTo>
                  <a:lnTo>
                    <a:pt x="68" y="5"/>
                  </a:lnTo>
                  <a:lnTo>
                    <a:pt x="60" y="8"/>
                  </a:lnTo>
                  <a:lnTo>
                    <a:pt x="42" y="5"/>
                  </a:lnTo>
                  <a:lnTo>
                    <a:pt x="38" y="8"/>
                  </a:lnTo>
                  <a:lnTo>
                    <a:pt x="23" y="5"/>
                  </a:lnTo>
                  <a:lnTo>
                    <a:pt x="15" y="8"/>
                  </a:lnTo>
                  <a:lnTo>
                    <a:pt x="0" y="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68" name="Rectangle 1383">
              <a:extLst>
                <a:ext uri="{FF2B5EF4-FFF2-40B4-BE49-F238E27FC236}">
                  <a16:creationId xmlns:a16="http://schemas.microsoft.com/office/drawing/2014/main" id="{04BFBF96-A63C-1864-C753-E06EFD279D52}"/>
                </a:ext>
              </a:extLst>
            </p:cNvPr>
            <p:cNvSpPr>
              <a:spLocks noChangeArrowheads="1"/>
            </p:cNvSpPr>
            <p:nvPr/>
          </p:nvSpPr>
          <p:spPr bwMode="auto">
            <a:xfrm flipH="1">
              <a:off x="833" y="3963"/>
              <a:ext cx="184" cy="5"/>
            </a:xfrm>
            <a:prstGeom prst="rect">
              <a:avLst/>
            </a:prstGeom>
            <a:solidFill>
              <a:srgbClr val="CCB366"/>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sz="1800">
                <a:latin typeface="Arial" panose="020B0604020202020204" pitchFamily="34" charset="0"/>
              </a:endParaRPr>
            </a:p>
          </p:txBody>
        </p:sp>
        <p:sp>
          <p:nvSpPr>
            <p:cNvPr id="42269" name="Freeform 1384">
              <a:extLst>
                <a:ext uri="{FF2B5EF4-FFF2-40B4-BE49-F238E27FC236}">
                  <a16:creationId xmlns:a16="http://schemas.microsoft.com/office/drawing/2014/main" id="{711AFC79-FE7B-5C8B-6362-53C1EDEE0C10}"/>
                </a:ext>
              </a:extLst>
            </p:cNvPr>
            <p:cNvSpPr>
              <a:spLocks/>
            </p:cNvSpPr>
            <p:nvPr/>
          </p:nvSpPr>
          <p:spPr bwMode="auto">
            <a:xfrm flipH="1">
              <a:off x="1779" y="3455"/>
              <a:ext cx="1070" cy="518"/>
            </a:xfrm>
            <a:custGeom>
              <a:avLst/>
              <a:gdLst>
                <a:gd name="T0" fmla="*/ 0 w 3211"/>
                <a:gd name="T1" fmla="*/ 0 h 1037"/>
                <a:gd name="T2" fmla="*/ 0 w 3211"/>
                <a:gd name="T3" fmla="*/ 0 h 1037"/>
                <a:gd name="T4" fmla="*/ 0 w 3211"/>
                <a:gd name="T5" fmla="*/ 0 h 1037"/>
                <a:gd name="T6" fmla="*/ 0 w 3211"/>
                <a:gd name="T7" fmla="*/ 0 h 1037"/>
                <a:gd name="T8" fmla="*/ 0 w 3211"/>
                <a:gd name="T9" fmla="*/ 0 h 1037"/>
                <a:gd name="T10" fmla="*/ 0 w 3211"/>
                <a:gd name="T11" fmla="*/ 0 h 1037"/>
                <a:gd name="T12" fmla="*/ 0 w 3211"/>
                <a:gd name="T13" fmla="*/ 0 h 1037"/>
                <a:gd name="T14" fmla="*/ 0 w 3211"/>
                <a:gd name="T15" fmla="*/ 0 h 1037"/>
                <a:gd name="T16" fmla="*/ 0 60000 65536"/>
                <a:gd name="T17" fmla="*/ 0 60000 65536"/>
                <a:gd name="T18" fmla="*/ 0 60000 65536"/>
                <a:gd name="T19" fmla="*/ 0 60000 65536"/>
                <a:gd name="T20" fmla="*/ 0 60000 65536"/>
                <a:gd name="T21" fmla="*/ 0 60000 65536"/>
                <a:gd name="T22" fmla="*/ 0 60000 65536"/>
                <a:gd name="T23" fmla="*/ 0 60000 65536"/>
                <a:gd name="T24" fmla="*/ 0 w 3211"/>
                <a:gd name="T25" fmla="*/ 0 h 1037"/>
                <a:gd name="T26" fmla="*/ 3211 w 3211"/>
                <a:gd name="T27" fmla="*/ 1037 h 10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11" h="1037">
                  <a:moveTo>
                    <a:pt x="3211" y="1037"/>
                  </a:moveTo>
                  <a:lnTo>
                    <a:pt x="1408" y="1010"/>
                  </a:lnTo>
                  <a:lnTo>
                    <a:pt x="1232" y="912"/>
                  </a:lnTo>
                  <a:lnTo>
                    <a:pt x="824" y="662"/>
                  </a:lnTo>
                  <a:lnTo>
                    <a:pt x="587" y="503"/>
                  </a:lnTo>
                  <a:lnTo>
                    <a:pt x="357" y="332"/>
                  </a:lnTo>
                  <a:lnTo>
                    <a:pt x="153" y="161"/>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70" name="Freeform 1385">
              <a:extLst>
                <a:ext uri="{FF2B5EF4-FFF2-40B4-BE49-F238E27FC236}">
                  <a16:creationId xmlns:a16="http://schemas.microsoft.com/office/drawing/2014/main" id="{AE2164D8-20FA-81AE-9F8C-CAF8B15F3D8E}"/>
                </a:ext>
              </a:extLst>
            </p:cNvPr>
            <p:cNvSpPr>
              <a:spLocks/>
            </p:cNvSpPr>
            <p:nvPr/>
          </p:nvSpPr>
          <p:spPr bwMode="auto">
            <a:xfrm flipH="1">
              <a:off x="1956" y="3474"/>
              <a:ext cx="850" cy="491"/>
            </a:xfrm>
            <a:custGeom>
              <a:avLst/>
              <a:gdLst>
                <a:gd name="T0" fmla="*/ 0 w 2550"/>
                <a:gd name="T1" fmla="*/ 0 h 983"/>
                <a:gd name="T2" fmla="*/ 0 w 2550"/>
                <a:gd name="T3" fmla="*/ 0 h 983"/>
                <a:gd name="T4" fmla="*/ 0 w 2550"/>
                <a:gd name="T5" fmla="*/ 0 h 983"/>
                <a:gd name="T6" fmla="*/ 0 w 2550"/>
                <a:gd name="T7" fmla="*/ 0 h 983"/>
                <a:gd name="T8" fmla="*/ 0 w 2550"/>
                <a:gd name="T9" fmla="*/ 0 h 983"/>
                <a:gd name="T10" fmla="*/ 0 w 2550"/>
                <a:gd name="T11" fmla="*/ 0 h 983"/>
                <a:gd name="T12" fmla="*/ 0 w 2550"/>
                <a:gd name="T13" fmla="*/ 0 h 983"/>
                <a:gd name="T14" fmla="*/ 0 w 2550"/>
                <a:gd name="T15" fmla="*/ 0 h 983"/>
                <a:gd name="T16" fmla="*/ 0 60000 65536"/>
                <a:gd name="T17" fmla="*/ 0 60000 65536"/>
                <a:gd name="T18" fmla="*/ 0 60000 65536"/>
                <a:gd name="T19" fmla="*/ 0 60000 65536"/>
                <a:gd name="T20" fmla="*/ 0 60000 65536"/>
                <a:gd name="T21" fmla="*/ 0 60000 65536"/>
                <a:gd name="T22" fmla="*/ 0 60000 65536"/>
                <a:gd name="T23" fmla="*/ 0 60000 65536"/>
                <a:gd name="T24" fmla="*/ 0 w 2550"/>
                <a:gd name="T25" fmla="*/ 0 h 983"/>
                <a:gd name="T26" fmla="*/ 2550 w 2550"/>
                <a:gd name="T27" fmla="*/ 983 h 9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50" h="983">
                  <a:moveTo>
                    <a:pt x="0" y="0"/>
                  </a:moveTo>
                  <a:lnTo>
                    <a:pt x="119" y="114"/>
                  </a:lnTo>
                  <a:lnTo>
                    <a:pt x="422" y="383"/>
                  </a:lnTo>
                  <a:lnTo>
                    <a:pt x="616" y="541"/>
                  </a:lnTo>
                  <a:lnTo>
                    <a:pt x="827" y="700"/>
                  </a:lnTo>
                  <a:lnTo>
                    <a:pt x="1044" y="841"/>
                  </a:lnTo>
                  <a:lnTo>
                    <a:pt x="1257" y="954"/>
                  </a:lnTo>
                  <a:lnTo>
                    <a:pt x="2550" y="98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71" name="Freeform 1386">
              <a:extLst>
                <a:ext uri="{FF2B5EF4-FFF2-40B4-BE49-F238E27FC236}">
                  <a16:creationId xmlns:a16="http://schemas.microsoft.com/office/drawing/2014/main" id="{E0929C8A-B65D-2D04-29A2-DDD57E4F1BAC}"/>
                </a:ext>
              </a:extLst>
            </p:cNvPr>
            <p:cNvSpPr>
              <a:spLocks/>
            </p:cNvSpPr>
            <p:nvPr/>
          </p:nvSpPr>
          <p:spPr bwMode="auto">
            <a:xfrm flipH="1">
              <a:off x="2013" y="3560"/>
              <a:ext cx="633" cy="387"/>
            </a:xfrm>
            <a:custGeom>
              <a:avLst/>
              <a:gdLst>
                <a:gd name="T0" fmla="*/ 0 w 1898"/>
                <a:gd name="T1" fmla="*/ 1 h 774"/>
                <a:gd name="T2" fmla="*/ 0 w 1898"/>
                <a:gd name="T3" fmla="*/ 1 h 774"/>
                <a:gd name="T4" fmla="*/ 0 w 1898"/>
                <a:gd name="T5" fmla="*/ 0 h 774"/>
                <a:gd name="T6" fmla="*/ 0 60000 65536"/>
                <a:gd name="T7" fmla="*/ 0 60000 65536"/>
                <a:gd name="T8" fmla="*/ 0 60000 65536"/>
                <a:gd name="T9" fmla="*/ 0 w 1898"/>
                <a:gd name="T10" fmla="*/ 0 h 774"/>
                <a:gd name="T11" fmla="*/ 1898 w 1898"/>
                <a:gd name="T12" fmla="*/ 774 h 774"/>
              </a:gdLst>
              <a:ahLst/>
              <a:cxnLst>
                <a:cxn ang="T6">
                  <a:pos x="T0" y="T1"/>
                </a:cxn>
                <a:cxn ang="T7">
                  <a:pos x="T2" y="T3"/>
                </a:cxn>
                <a:cxn ang="T8">
                  <a:pos x="T4" y="T5"/>
                </a:cxn>
              </a:cxnLst>
              <a:rect l="T9" t="T10" r="T11" b="T12"/>
              <a:pathLst>
                <a:path w="1898" h="774">
                  <a:moveTo>
                    <a:pt x="1898" y="774"/>
                  </a:moveTo>
                  <a:lnTo>
                    <a:pt x="793" y="707"/>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72" name="Line 1387">
              <a:extLst>
                <a:ext uri="{FF2B5EF4-FFF2-40B4-BE49-F238E27FC236}">
                  <a16:creationId xmlns:a16="http://schemas.microsoft.com/office/drawing/2014/main" id="{CE1A3707-ABB6-3718-8010-DF57231B86A6}"/>
                </a:ext>
              </a:extLst>
            </p:cNvPr>
            <p:cNvSpPr>
              <a:spLocks noChangeShapeType="1"/>
            </p:cNvSpPr>
            <p:nvPr/>
          </p:nvSpPr>
          <p:spPr bwMode="auto">
            <a:xfrm flipH="1">
              <a:off x="2381" y="3557"/>
              <a:ext cx="280" cy="3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73" name="Freeform 1388">
              <a:extLst>
                <a:ext uri="{FF2B5EF4-FFF2-40B4-BE49-F238E27FC236}">
                  <a16:creationId xmlns:a16="http://schemas.microsoft.com/office/drawing/2014/main" id="{AB451305-1FBD-BA23-7580-E0EDD3D07550}"/>
                </a:ext>
              </a:extLst>
            </p:cNvPr>
            <p:cNvSpPr>
              <a:spLocks/>
            </p:cNvSpPr>
            <p:nvPr/>
          </p:nvSpPr>
          <p:spPr bwMode="auto">
            <a:xfrm flipH="1">
              <a:off x="1069" y="2575"/>
              <a:ext cx="480" cy="586"/>
            </a:xfrm>
            <a:custGeom>
              <a:avLst/>
              <a:gdLst>
                <a:gd name="T0" fmla="*/ 0 w 1441"/>
                <a:gd name="T1" fmla="*/ 1 h 1171"/>
                <a:gd name="T2" fmla="*/ 0 w 1441"/>
                <a:gd name="T3" fmla="*/ 1 h 1171"/>
                <a:gd name="T4" fmla="*/ 0 w 1441"/>
                <a:gd name="T5" fmla="*/ 1 h 1171"/>
                <a:gd name="T6" fmla="*/ 0 w 1441"/>
                <a:gd name="T7" fmla="*/ 1 h 1171"/>
                <a:gd name="T8" fmla="*/ 0 w 1441"/>
                <a:gd name="T9" fmla="*/ 1 h 1171"/>
                <a:gd name="T10" fmla="*/ 0 w 1441"/>
                <a:gd name="T11" fmla="*/ 1 h 1171"/>
                <a:gd name="T12" fmla="*/ 0 w 1441"/>
                <a:gd name="T13" fmla="*/ 1 h 1171"/>
                <a:gd name="T14" fmla="*/ 0 w 1441"/>
                <a:gd name="T15" fmla="*/ 0 h 1171"/>
                <a:gd name="T16" fmla="*/ 0 w 1441"/>
                <a:gd name="T17" fmla="*/ 1 h 1171"/>
                <a:gd name="T18" fmla="*/ 0 w 1441"/>
                <a:gd name="T19" fmla="*/ 1 h 1171"/>
                <a:gd name="T20" fmla="*/ 0 w 1441"/>
                <a:gd name="T21" fmla="*/ 1 h 1171"/>
                <a:gd name="T22" fmla="*/ 0 w 1441"/>
                <a:gd name="T23" fmla="*/ 1 h 1171"/>
                <a:gd name="T24" fmla="*/ 0 w 1441"/>
                <a:gd name="T25" fmla="*/ 1 h 1171"/>
                <a:gd name="T26" fmla="*/ 0 w 1441"/>
                <a:gd name="T27" fmla="*/ 1 h 1171"/>
                <a:gd name="T28" fmla="*/ 0 w 1441"/>
                <a:gd name="T29" fmla="*/ 1 h 1171"/>
                <a:gd name="T30" fmla="*/ 0 w 1441"/>
                <a:gd name="T31" fmla="*/ 1 h 117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41"/>
                <a:gd name="T49" fmla="*/ 0 h 1171"/>
                <a:gd name="T50" fmla="*/ 1441 w 1441"/>
                <a:gd name="T51" fmla="*/ 1171 h 117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41" h="1171">
                  <a:moveTo>
                    <a:pt x="0" y="1120"/>
                  </a:moveTo>
                  <a:lnTo>
                    <a:pt x="142" y="1040"/>
                  </a:lnTo>
                  <a:lnTo>
                    <a:pt x="300" y="944"/>
                  </a:lnTo>
                  <a:lnTo>
                    <a:pt x="496" y="812"/>
                  </a:lnTo>
                  <a:lnTo>
                    <a:pt x="722" y="650"/>
                  </a:lnTo>
                  <a:lnTo>
                    <a:pt x="962" y="459"/>
                  </a:lnTo>
                  <a:lnTo>
                    <a:pt x="1206" y="241"/>
                  </a:lnTo>
                  <a:lnTo>
                    <a:pt x="1441" y="0"/>
                  </a:lnTo>
                  <a:lnTo>
                    <a:pt x="1320" y="137"/>
                  </a:lnTo>
                  <a:lnTo>
                    <a:pt x="1182" y="286"/>
                  </a:lnTo>
                  <a:lnTo>
                    <a:pt x="1000" y="465"/>
                  </a:lnTo>
                  <a:lnTo>
                    <a:pt x="786" y="658"/>
                  </a:lnTo>
                  <a:lnTo>
                    <a:pt x="543" y="851"/>
                  </a:lnTo>
                  <a:lnTo>
                    <a:pt x="286" y="1028"/>
                  </a:lnTo>
                  <a:lnTo>
                    <a:pt x="152" y="1104"/>
                  </a:lnTo>
                  <a:lnTo>
                    <a:pt x="16" y="117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74" name="Freeform 1389">
              <a:extLst>
                <a:ext uri="{FF2B5EF4-FFF2-40B4-BE49-F238E27FC236}">
                  <a16:creationId xmlns:a16="http://schemas.microsoft.com/office/drawing/2014/main" id="{C575AA02-6023-F16A-F7F0-2EDF5AD88118}"/>
                </a:ext>
              </a:extLst>
            </p:cNvPr>
            <p:cNvSpPr>
              <a:spLocks/>
            </p:cNvSpPr>
            <p:nvPr/>
          </p:nvSpPr>
          <p:spPr bwMode="auto">
            <a:xfrm flipH="1">
              <a:off x="1405" y="3211"/>
              <a:ext cx="19" cy="25"/>
            </a:xfrm>
            <a:custGeom>
              <a:avLst/>
              <a:gdLst>
                <a:gd name="T0" fmla="*/ 0 w 55"/>
                <a:gd name="T1" fmla="*/ 0 h 51"/>
                <a:gd name="T2" fmla="*/ 0 w 55"/>
                <a:gd name="T3" fmla="*/ 0 h 51"/>
                <a:gd name="T4" fmla="*/ 0 w 55"/>
                <a:gd name="T5" fmla="*/ 0 h 51"/>
                <a:gd name="T6" fmla="*/ 0 w 55"/>
                <a:gd name="T7" fmla="*/ 0 h 51"/>
                <a:gd name="T8" fmla="*/ 0 w 55"/>
                <a:gd name="T9" fmla="*/ 0 h 51"/>
                <a:gd name="T10" fmla="*/ 0 60000 65536"/>
                <a:gd name="T11" fmla="*/ 0 60000 65536"/>
                <a:gd name="T12" fmla="*/ 0 60000 65536"/>
                <a:gd name="T13" fmla="*/ 0 60000 65536"/>
                <a:gd name="T14" fmla="*/ 0 60000 65536"/>
                <a:gd name="T15" fmla="*/ 0 w 55"/>
                <a:gd name="T16" fmla="*/ 0 h 51"/>
                <a:gd name="T17" fmla="*/ 55 w 55"/>
                <a:gd name="T18" fmla="*/ 51 h 51"/>
              </a:gdLst>
              <a:ahLst/>
              <a:cxnLst>
                <a:cxn ang="T10">
                  <a:pos x="T0" y="T1"/>
                </a:cxn>
                <a:cxn ang="T11">
                  <a:pos x="T2" y="T3"/>
                </a:cxn>
                <a:cxn ang="T12">
                  <a:pos x="T4" y="T5"/>
                </a:cxn>
                <a:cxn ang="T13">
                  <a:pos x="T6" y="T7"/>
                </a:cxn>
                <a:cxn ang="T14">
                  <a:pos x="T8" y="T9"/>
                </a:cxn>
              </a:cxnLst>
              <a:rect l="T15" t="T16" r="T17" b="T18"/>
              <a:pathLst>
                <a:path w="55" h="51">
                  <a:moveTo>
                    <a:pt x="55" y="31"/>
                  </a:moveTo>
                  <a:lnTo>
                    <a:pt x="45" y="0"/>
                  </a:lnTo>
                  <a:lnTo>
                    <a:pt x="0" y="22"/>
                  </a:lnTo>
                  <a:lnTo>
                    <a:pt x="18" y="51"/>
                  </a:lnTo>
                  <a:lnTo>
                    <a:pt x="55"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275" name="Freeform 1390">
              <a:extLst>
                <a:ext uri="{FF2B5EF4-FFF2-40B4-BE49-F238E27FC236}">
                  <a16:creationId xmlns:a16="http://schemas.microsoft.com/office/drawing/2014/main" id="{C0460748-1E8E-D692-6FAD-F41453B63400}"/>
                </a:ext>
              </a:extLst>
            </p:cNvPr>
            <p:cNvSpPr>
              <a:spLocks/>
            </p:cNvSpPr>
            <p:nvPr/>
          </p:nvSpPr>
          <p:spPr bwMode="auto">
            <a:xfrm flipH="1">
              <a:off x="1063" y="2021"/>
              <a:ext cx="640" cy="387"/>
            </a:xfrm>
            <a:custGeom>
              <a:avLst/>
              <a:gdLst>
                <a:gd name="T0" fmla="*/ 0 w 1921"/>
                <a:gd name="T1" fmla="*/ 0 h 774"/>
                <a:gd name="T2" fmla="*/ 0 w 1921"/>
                <a:gd name="T3" fmla="*/ 1 h 774"/>
                <a:gd name="T4" fmla="*/ 0 w 1921"/>
                <a:gd name="T5" fmla="*/ 1 h 774"/>
                <a:gd name="T6" fmla="*/ 0 w 1921"/>
                <a:gd name="T7" fmla="*/ 1 h 774"/>
                <a:gd name="T8" fmla="*/ 0 w 1921"/>
                <a:gd name="T9" fmla="*/ 1 h 774"/>
                <a:gd name="T10" fmla="*/ 0 w 1921"/>
                <a:gd name="T11" fmla="*/ 1 h 774"/>
                <a:gd name="T12" fmla="*/ 0 60000 65536"/>
                <a:gd name="T13" fmla="*/ 0 60000 65536"/>
                <a:gd name="T14" fmla="*/ 0 60000 65536"/>
                <a:gd name="T15" fmla="*/ 0 60000 65536"/>
                <a:gd name="T16" fmla="*/ 0 60000 65536"/>
                <a:gd name="T17" fmla="*/ 0 60000 65536"/>
                <a:gd name="T18" fmla="*/ 0 w 1921"/>
                <a:gd name="T19" fmla="*/ 0 h 774"/>
                <a:gd name="T20" fmla="*/ 1921 w 1921"/>
                <a:gd name="T21" fmla="*/ 774 h 774"/>
              </a:gdLst>
              <a:ahLst/>
              <a:cxnLst>
                <a:cxn ang="T12">
                  <a:pos x="T0" y="T1"/>
                </a:cxn>
                <a:cxn ang="T13">
                  <a:pos x="T2" y="T3"/>
                </a:cxn>
                <a:cxn ang="T14">
                  <a:pos x="T4" y="T5"/>
                </a:cxn>
                <a:cxn ang="T15">
                  <a:pos x="T6" y="T7"/>
                </a:cxn>
                <a:cxn ang="T16">
                  <a:pos x="T8" y="T9"/>
                </a:cxn>
                <a:cxn ang="T17">
                  <a:pos x="T10" y="T11"/>
                </a:cxn>
              </a:cxnLst>
              <a:rect l="T18" t="T19" r="T20" b="T21"/>
              <a:pathLst>
                <a:path w="1921" h="774">
                  <a:moveTo>
                    <a:pt x="1921" y="0"/>
                  </a:moveTo>
                  <a:lnTo>
                    <a:pt x="1066" y="370"/>
                  </a:lnTo>
                  <a:lnTo>
                    <a:pt x="732" y="507"/>
                  </a:lnTo>
                  <a:lnTo>
                    <a:pt x="418" y="633"/>
                  </a:lnTo>
                  <a:lnTo>
                    <a:pt x="164" y="726"/>
                  </a:lnTo>
                  <a:lnTo>
                    <a:pt x="0" y="77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76" name="Freeform 1391">
              <a:extLst>
                <a:ext uri="{FF2B5EF4-FFF2-40B4-BE49-F238E27FC236}">
                  <a16:creationId xmlns:a16="http://schemas.microsoft.com/office/drawing/2014/main" id="{C34DFC86-D04A-E4FC-8698-DA09D8217523}"/>
                </a:ext>
              </a:extLst>
            </p:cNvPr>
            <p:cNvSpPr>
              <a:spLocks/>
            </p:cNvSpPr>
            <p:nvPr/>
          </p:nvSpPr>
          <p:spPr bwMode="auto">
            <a:xfrm flipH="1">
              <a:off x="597" y="2342"/>
              <a:ext cx="30" cy="478"/>
            </a:xfrm>
            <a:custGeom>
              <a:avLst/>
              <a:gdLst>
                <a:gd name="T0" fmla="*/ 0 w 89"/>
                <a:gd name="T1" fmla="*/ 0 h 957"/>
                <a:gd name="T2" fmla="*/ 0 w 89"/>
                <a:gd name="T3" fmla="*/ 0 h 957"/>
                <a:gd name="T4" fmla="*/ 0 w 89"/>
                <a:gd name="T5" fmla="*/ 0 h 957"/>
                <a:gd name="T6" fmla="*/ 0 w 89"/>
                <a:gd name="T7" fmla="*/ 0 h 957"/>
                <a:gd name="T8" fmla="*/ 0 w 89"/>
                <a:gd name="T9" fmla="*/ 0 h 957"/>
                <a:gd name="T10" fmla="*/ 0 w 89"/>
                <a:gd name="T11" fmla="*/ 0 h 957"/>
                <a:gd name="T12" fmla="*/ 0 w 89"/>
                <a:gd name="T13" fmla="*/ 0 h 957"/>
                <a:gd name="T14" fmla="*/ 0 60000 65536"/>
                <a:gd name="T15" fmla="*/ 0 60000 65536"/>
                <a:gd name="T16" fmla="*/ 0 60000 65536"/>
                <a:gd name="T17" fmla="*/ 0 60000 65536"/>
                <a:gd name="T18" fmla="*/ 0 60000 65536"/>
                <a:gd name="T19" fmla="*/ 0 60000 65536"/>
                <a:gd name="T20" fmla="*/ 0 60000 65536"/>
                <a:gd name="T21" fmla="*/ 0 w 89"/>
                <a:gd name="T22" fmla="*/ 0 h 957"/>
                <a:gd name="T23" fmla="*/ 89 w 89"/>
                <a:gd name="T24" fmla="*/ 957 h 9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9" h="957">
                  <a:moveTo>
                    <a:pt x="59" y="887"/>
                  </a:moveTo>
                  <a:lnTo>
                    <a:pt x="42" y="855"/>
                  </a:lnTo>
                  <a:lnTo>
                    <a:pt x="89" y="0"/>
                  </a:lnTo>
                  <a:lnTo>
                    <a:pt x="77" y="0"/>
                  </a:lnTo>
                  <a:lnTo>
                    <a:pt x="0" y="948"/>
                  </a:lnTo>
                  <a:lnTo>
                    <a:pt x="57" y="957"/>
                  </a:lnTo>
                  <a:lnTo>
                    <a:pt x="59" y="887"/>
                  </a:lnTo>
                  <a:close/>
                </a:path>
              </a:pathLst>
            </a:custGeom>
            <a:solidFill>
              <a:srgbClr val="CCBF80"/>
            </a:solidFill>
            <a:ln w="9525">
              <a:solidFill>
                <a:srgbClr val="000000"/>
              </a:solidFill>
              <a:round/>
              <a:headEnd/>
              <a:tailEnd/>
            </a:ln>
          </p:spPr>
          <p:txBody>
            <a:bodyPr/>
            <a:lstStyle/>
            <a:p>
              <a:endParaRPr lang="zh-TW" altLang="en-US"/>
            </a:p>
          </p:txBody>
        </p:sp>
        <p:sp>
          <p:nvSpPr>
            <p:cNvPr id="42277" name="Freeform 1392">
              <a:extLst>
                <a:ext uri="{FF2B5EF4-FFF2-40B4-BE49-F238E27FC236}">
                  <a16:creationId xmlns:a16="http://schemas.microsoft.com/office/drawing/2014/main" id="{4F63A7B0-8FDB-4F55-EF8A-33A626F51459}"/>
                </a:ext>
              </a:extLst>
            </p:cNvPr>
            <p:cNvSpPr>
              <a:spLocks/>
            </p:cNvSpPr>
            <p:nvPr/>
          </p:nvSpPr>
          <p:spPr bwMode="auto">
            <a:xfrm flipH="1">
              <a:off x="610" y="2162"/>
              <a:ext cx="447" cy="434"/>
            </a:xfrm>
            <a:custGeom>
              <a:avLst/>
              <a:gdLst>
                <a:gd name="T0" fmla="*/ 0 w 1342"/>
                <a:gd name="T1" fmla="*/ 0 h 867"/>
                <a:gd name="T2" fmla="*/ 0 w 1342"/>
                <a:gd name="T3" fmla="*/ 1 h 867"/>
                <a:gd name="T4" fmla="*/ 0 w 1342"/>
                <a:gd name="T5" fmla="*/ 1 h 867"/>
                <a:gd name="T6" fmla="*/ 0 w 1342"/>
                <a:gd name="T7" fmla="*/ 1 h 867"/>
                <a:gd name="T8" fmla="*/ 0 w 1342"/>
                <a:gd name="T9" fmla="*/ 1 h 867"/>
                <a:gd name="T10" fmla="*/ 0 w 1342"/>
                <a:gd name="T11" fmla="*/ 1 h 867"/>
                <a:gd name="T12" fmla="*/ 0 w 1342"/>
                <a:gd name="T13" fmla="*/ 1 h 867"/>
                <a:gd name="T14" fmla="*/ 0 60000 65536"/>
                <a:gd name="T15" fmla="*/ 0 60000 65536"/>
                <a:gd name="T16" fmla="*/ 0 60000 65536"/>
                <a:gd name="T17" fmla="*/ 0 60000 65536"/>
                <a:gd name="T18" fmla="*/ 0 60000 65536"/>
                <a:gd name="T19" fmla="*/ 0 60000 65536"/>
                <a:gd name="T20" fmla="*/ 0 60000 65536"/>
                <a:gd name="T21" fmla="*/ 0 w 1342"/>
                <a:gd name="T22" fmla="*/ 0 h 867"/>
                <a:gd name="T23" fmla="*/ 1342 w 1342"/>
                <a:gd name="T24" fmla="*/ 867 h 8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42" h="867">
                  <a:moveTo>
                    <a:pt x="0" y="0"/>
                  </a:moveTo>
                  <a:lnTo>
                    <a:pt x="137" y="105"/>
                  </a:lnTo>
                  <a:lnTo>
                    <a:pt x="478" y="353"/>
                  </a:lnTo>
                  <a:lnTo>
                    <a:pt x="691" y="500"/>
                  </a:lnTo>
                  <a:lnTo>
                    <a:pt x="914" y="641"/>
                  </a:lnTo>
                  <a:lnTo>
                    <a:pt x="1137" y="769"/>
                  </a:lnTo>
                  <a:lnTo>
                    <a:pt x="1342" y="86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78" name="Freeform 1393">
              <a:extLst>
                <a:ext uri="{FF2B5EF4-FFF2-40B4-BE49-F238E27FC236}">
                  <a16:creationId xmlns:a16="http://schemas.microsoft.com/office/drawing/2014/main" id="{64CF7DF5-1BB9-9436-0C29-A1AF7C77B991}"/>
                </a:ext>
              </a:extLst>
            </p:cNvPr>
            <p:cNvSpPr>
              <a:spLocks/>
            </p:cNvSpPr>
            <p:nvPr/>
          </p:nvSpPr>
          <p:spPr bwMode="auto">
            <a:xfrm flipH="1">
              <a:off x="606" y="2487"/>
              <a:ext cx="460" cy="65"/>
            </a:xfrm>
            <a:custGeom>
              <a:avLst/>
              <a:gdLst>
                <a:gd name="T0" fmla="*/ 0 w 1381"/>
                <a:gd name="T1" fmla="*/ 0 h 132"/>
                <a:gd name="T2" fmla="*/ 0 w 1381"/>
                <a:gd name="T3" fmla="*/ 0 h 132"/>
                <a:gd name="T4" fmla="*/ 0 w 1381"/>
                <a:gd name="T5" fmla="*/ 0 h 132"/>
                <a:gd name="T6" fmla="*/ 0 w 1381"/>
                <a:gd name="T7" fmla="*/ 0 h 132"/>
                <a:gd name="T8" fmla="*/ 0 w 1381"/>
                <a:gd name="T9" fmla="*/ 0 h 132"/>
                <a:gd name="T10" fmla="*/ 0 w 1381"/>
                <a:gd name="T11" fmla="*/ 0 h 132"/>
                <a:gd name="T12" fmla="*/ 0 w 1381"/>
                <a:gd name="T13" fmla="*/ 0 h 132"/>
                <a:gd name="T14" fmla="*/ 0 60000 65536"/>
                <a:gd name="T15" fmla="*/ 0 60000 65536"/>
                <a:gd name="T16" fmla="*/ 0 60000 65536"/>
                <a:gd name="T17" fmla="*/ 0 60000 65536"/>
                <a:gd name="T18" fmla="*/ 0 60000 65536"/>
                <a:gd name="T19" fmla="*/ 0 60000 65536"/>
                <a:gd name="T20" fmla="*/ 0 60000 65536"/>
                <a:gd name="T21" fmla="*/ 0 w 1381"/>
                <a:gd name="T22" fmla="*/ 0 h 132"/>
                <a:gd name="T23" fmla="*/ 1381 w 1381"/>
                <a:gd name="T24" fmla="*/ 132 h 1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1" h="132">
                  <a:moveTo>
                    <a:pt x="1381" y="0"/>
                  </a:moveTo>
                  <a:lnTo>
                    <a:pt x="1245" y="28"/>
                  </a:lnTo>
                  <a:lnTo>
                    <a:pt x="904" y="81"/>
                  </a:lnTo>
                  <a:lnTo>
                    <a:pt x="688" y="105"/>
                  </a:lnTo>
                  <a:lnTo>
                    <a:pt x="455" y="126"/>
                  </a:lnTo>
                  <a:lnTo>
                    <a:pt x="222" y="132"/>
                  </a:lnTo>
                  <a:lnTo>
                    <a:pt x="0" y="12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79" name="Freeform 1394">
              <a:extLst>
                <a:ext uri="{FF2B5EF4-FFF2-40B4-BE49-F238E27FC236}">
                  <a16:creationId xmlns:a16="http://schemas.microsoft.com/office/drawing/2014/main" id="{76FE7B98-D12B-3AF8-2D09-C9BF5C7BBD93}"/>
                </a:ext>
              </a:extLst>
            </p:cNvPr>
            <p:cNvSpPr>
              <a:spLocks/>
            </p:cNvSpPr>
            <p:nvPr/>
          </p:nvSpPr>
          <p:spPr bwMode="auto">
            <a:xfrm flipH="1">
              <a:off x="597" y="2368"/>
              <a:ext cx="467" cy="163"/>
            </a:xfrm>
            <a:custGeom>
              <a:avLst/>
              <a:gdLst>
                <a:gd name="T0" fmla="*/ 0 w 1401"/>
                <a:gd name="T1" fmla="*/ 0 h 327"/>
                <a:gd name="T2" fmla="*/ 0 w 1401"/>
                <a:gd name="T3" fmla="*/ 0 h 327"/>
                <a:gd name="T4" fmla="*/ 0 w 1401"/>
                <a:gd name="T5" fmla="*/ 0 h 327"/>
                <a:gd name="T6" fmla="*/ 0 w 1401"/>
                <a:gd name="T7" fmla="*/ 0 h 327"/>
                <a:gd name="T8" fmla="*/ 0 w 1401"/>
                <a:gd name="T9" fmla="*/ 0 h 327"/>
                <a:gd name="T10" fmla="*/ 0 w 1401"/>
                <a:gd name="T11" fmla="*/ 0 h 327"/>
                <a:gd name="T12" fmla="*/ 0 w 1401"/>
                <a:gd name="T13" fmla="*/ 0 h 327"/>
                <a:gd name="T14" fmla="*/ 0 w 1401"/>
                <a:gd name="T15" fmla="*/ 0 h 327"/>
                <a:gd name="T16" fmla="*/ 0 60000 65536"/>
                <a:gd name="T17" fmla="*/ 0 60000 65536"/>
                <a:gd name="T18" fmla="*/ 0 60000 65536"/>
                <a:gd name="T19" fmla="*/ 0 60000 65536"/>
                <a:gd name="T20" fmla="*/ 0 60000 65536"/>
                <a:gd name="T21" fmla="*/ 0 60000 65536"/>
                <a:gd name="T22" fmla="*/ 0 60000 65536"/>
                <a:gd name="T23" fmla="*/ 0 60000 65536"/>
                <a:gd name="T24" fmla="*/ 0 w 1401"/>
                <a:gd name="T25" fmla="*/ 0 h 327"/>
                <a:gd name="T26" fmla="*/ 1401 w 1401"/>
                <a:gd name="T27" fmla="*/ 327 h 3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01" h="327">
                  <a:moveTo>
                    <a:pt x="1401" y="0"/>
                  </a:moveTo>
                  <a:lnTo>
                    <a:pt x="1258" y="56"/>
                  </a:lnTo>
                  <a:lnTo>
                    <a:pt x="904" y="174"/>
                  </a:lnTo>
                  <a:lnTo>
                    <a:pt x="681" y="236"/>
                  </a:lnTo>
                  <a:lnTo>
                    <a:pt x="448" y="288"/>
                  </a:lnTo>
                  <a:lnTo>
                    <a:pt x="215" y="320"/>
                  </a:lnTo>
                  <a:lnTo>
                    <a:pt x="107" y="327"/>
                  </a:lnTo>
                  <a:lnTo>
                    <a:pt x="0" y="32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80" name="Freeform 1395">
              <a:extLst>
                <a:ext uri="{FF2B5EF4-FFF2-40B4-BE49-F238E27FC236}">
                  <a16:creationId xmlns:a16="http://schemas.microsoft.com/office/drawing/2014/main" id="{FC2D7FC9-F722-A9C5-CFEB-FF82C142C4C1}"/>
                </a:ext>
              </a:extLst>
            </p:cNvPr>
            <p:cNvSpPr>
              <a:spLocks/>
            </p:cNvSpPr>
            <p:nvPr/>
          </p:nvSpPr>
          <p:spPr bwMode="auto">
            <a:xfrm flipH="1">
              <a:off x="484" y="2666"/>
              <a:ext cx="129" cy="1182"/>
            </a:xfrm>
            <a:custGeom>
              <a:avLst/>
              <a:gdLst>
                <a:gd name="T0" fmla="*/ 0 w 389"/>
                <a:gd name="T1" fmla="*/ 0 h 2362"/>
                <a:gd name="T2" fmla="*/ 0 w 389"/>
                <a:gd name="T3" fmla="*/ 1 h 2362"/>
                <a:gd name="T4" fmla="*/ 0 w 389"/>
                <a:gd name="T5" fmla="*/ 1 h 2362"/>
                <a:gd name="T6" fmla="*/ 0 w 389"/>
                <a:gd name="T7" fmla="*/ 1 h 2362"/>
                <a:gd name="T8" fmla="*/ 0 w 389"/>
                <a:gd name="T9" fmla="*/ 1 h 2362"/>
                <a:gd name="T10" fmla="*/ 0 w 389"/>
                <a:gd name="T11" fmla="*/ 1 h 2362"/>
                <a:gd name="T12" fmla="*/ 0 w 389"/>
                <a:gd name="T13" fmla="*/ 1 h 2362"/>
                <a:gd name="T14" fmla="*/ 0 60000 65536"/>
                <a:gd name="T15" fmla="*/ 0 60000 65536"/>
                <a:gd name="T16" fmla="*/ 0 60000 65536"/>
                <a:gd name="T17" fmla="*/ 0 60000 65536"/>
                <a:gd name="T18" fmla="*/ 0 60000 65536"/>
                <a:gd name="T19" fmla="*/ 0 60000 65536"/>
                <a:gd name="T20" fmla="*/ 0 60000 65536"/>
                <a:gd name="T21" fmla="*/ 0 w 389"/>
                <a:gd name="T22" fmla="*/ 0 h 2362"/>
                <a:gd name="T23" fmla="*/ 389 w 389"/>
                <a:gd name="T24" fmla="*/ 2362 h 23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 h="2362">
                  <a:moveTo>
                    <a:pt x="0" y="0"/>
                  </a:moveTo>
                  <a:lnTo>
                    <a:pt x="29" y="82"/>
                  </a:lnTo>
                  <a:lnTo>
                    <a:pt x="72" y="148"/>
                  </a:lnTo>
                  <a:lnTo>
                    <a:pt x="133" y="195"/>
                  </a:lnTo>
                  <a:lnTo>
                    <a:pt x="176" y="361"/>
                  </a:lnTo>
                  <a:lnTo>
                    <a:pt x="225" y="602"/>
                  </a:lnTo>
                  <a:lnTo>
                    <a:pt x="389" y="236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81" name="Freeform 1396">
              <a:extLst>
                <a:ext uri="{FF2B5EF4-FFF2-40B4-BE49-F238E27FC236}">
                  <a16:creationId xmlns:a16="http://schemas.microsoft.com/office/drawing/2014/main" id="{AB03E4E1-9AE2-4724-676A-A4F473805A25}"/>
                </a:ext>
              </a:extLst>
            </p:cNvPr>
            <p:cNvSpPr>
              <a:spLocks/>
            </p:cNvSpPr>
            <p:nvPr/>
          </p:nvSpPr>
          <p:spPr bwMode="auto">
            <a:xfrm flipH="1">
              <a:off x="618" y="2691"/>
              <a:ext cx="41" cy="157"/>
            </a:xfrm>
            <a:custGeom>
              <a:avLst/>
              <a:gdLst>
                <a:gd name="T0" fmla="*/ 0 w 125"/>
                <a:gd name="T1" fmla="*/ 0 h 314"/>
                <a:gd name="T2" fmla="*/ 0 w 125"/>
                <a:gd name="T3" fmla="*/ 1 h 314"/>
                <a:gd name="T4" fmla="*/ 0 w 125"/>
                <a:gd name="T5" fmla="*/ 1 h 314"/>
                <a:gd name="T6" fmla="*/ 0 w 125"/>
                <a:gd name="T7" fmla="*/ 1 h 314"/>
                <a:gd name="T8" fmla="*/ 0 w 125"/>
                <a:gd name="T9" fmla="*/ 1 h 314"/>
                <a:gd name="T10" fmla="*/ 0 60000 65536"/>
                <a:gd name="T11" fmla="*/ 0 60000 65536"/>
                <a:gd name="T12" fmla="*/ 0 60000 65536"/>
                <a:gd name="T13" fmla="*/ 0 60000 65536"/>
                <a:gd name="T14" fmla="*/ 0 60000 65536"/>
                <a:gd name="T15" fmla="*/ 0 w 125"/>
                <a:gd name="T16" fmla="*/ 0 h 314"/>
                <a:gd name="T17" fmla="*/ 125 w 125"/>
                <a:gd name="T18" fmla="*/ 314 h 314"/>
              </a:gdLst>
              <a:ahLst/>
              <a:cxnLst>
                <a:cxn ang="T10">
                  <a:pos x="T0" y="T1"/>
                </a:cxn>
                <a:cxn ang="T11">
                  <a:pos x="T2" y="T3"/>
                </a:cxn>
                <a:cxn ang="T12">
                  <a:pos x="T4" y="T5"/>
                </a:cxn>
                <a:cxn ang="T13">
                  <a:pos x="T6" y="T7"/>
                </a:cxn>
                <a:cxn ang="T14">
                  <a:pos x="T8" y="T9"/>
                </a:cxn>
              </a:cxnLst>
              <a:rect l="T15" t="T16" r="T17" b="T18"/>
              <a:pathLst>
                <a:path w="125" h="314">
                  <a:moveTo>
                    <a:pt x="125" y="0"/>
                  </a:moveTo>
                  <a:lnTo>
                    <a:pt x="83" y="141"/>
                  </a:lnTo>
                  <a:lnTo>
                    <a:pt x="41" y="249"/>
                  </a:lnTo>
                  <a:lnTo>
                    <a:pt x="21" y="290"/>
                  </a:lnTo>
                  <a:lnTo>
                    <a:pt x="0" y="31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82" name="Freeform 1397">
              <a:extLst>
                <a:ext uri="{FF2B5EF4-FFF2-40B4-BE49-F238E27FC236}">
                  <a16:creationId xmlns:a16="http://schemas.microsoft.com/office/drawing/2014/main" id="{D5C92032-A824-BC11-4776-D5476E98A81B}"/>
                </a:ext>
              </a:extLst>
            </p:cNvPr>
            <p:cNvSpPr>
              <a:spLocks/>
            </p:cNvSpPr>
            <p:nvPr/>
          </p:nvSpPr>
          <p:spPr bwMode="auto">
            <a:xfrm flipH="1">
              <a:off x="572" y="2771"/>
              <a:ext cx="32" cy="52"/>
            </a:xfrm>
            <a:custGeom>
              <a:avLst/>
              <a:gdLst>
                <a:gd name="T0" fmla="*/ 0 w 96"/>
                <a:gd name="T1" fmla="*/ 0 h 103"/>
                <a:gd name="T2" fmla="*/ 0 w 96"/>
                <a:gd name="T3" fmla="*/ 1 h 103"/>
                <a:gd name="T4" fmla="*/ 0 w 96"/>
                <a:gd name="T5" fmla="*/ 1 h 103"/>
                <a:gd name="T6" fmla="*/ 0 w 96"/>
                <a:gd name="T7" fmla="*/ 1 h 103"/>
                <a:gd name="T8" fmla="*/ 0 w 96"/>
                <a:gd name="T9" fmla="*/ 1 h 103"/>
                <a:gd name="T10" fmla="*/ 0 w 96"/>
                <a:gd name="T11" fmla="*/ 1 h 103"/>
                <a:gd name="T12" fmla="*/ 0 w 96"/>
                <a:gd name="T13" fmla="*/ 1 h 103"/>
                <a:gd name="T14" fmla="*/ 0 60000 65536"/>
                <a:gd name="T15" fmla="*/ 0 60000 65536"/>
                <a:gd name="T16" fmla="*/ 0 60000 65536"/>
                <a:gd name="T17" fmla="*/ 0 60000 65536"/>
                <a:gd name="T18" fmla="*/ 0 60000 65536"/>
                <a:gd name="T19" fmla="*/ 0 60000 65536"/>
                <a:gd name="T20" fmla="*/ 0 60000 65536"/>
                <a:gd name="T21" fmla="*/ 0 w 96"/>
                <a:gd name="T22" fmla="*/ 0 h 103"/>
                <a:gd name="T23" fmla="*/ 96 w 96"/>
                <a:gd name="T24" fmla="*/ 103 h 10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6" h="103">
                  <a:moveTo>
                    <a:pt x="96" y="0"/>
                  </a:moveTo>
                  <a:lnTo>
                    <a:pt x="95" y="19"/>
                  </a:lnTo>
                  <a:lnTo>
                    <a:pt x="82" y="56"/>
                  </a:lnTo>
                  <a:lnTo>
                    <a:pt x="72" y="74"/>
                  </a:lnTo>
                  <a:lnTo>
                    <a:pt x="52" y="90"/>
                  </a:lnTo>
                  <a:lnTo>
                    <a:pt x="29" y="101"/>
                  </a:lnTo>
                  <a:lnTo>
                    <a:pt x="0" y="10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83" name="Line 1398">
              <a:extLst>
                <a:ext uri="{FF2B5EF4-FFF2-40B4-BE49-F238E27FC236}">
                  <a16:creationId xmlns:a16="http://schemas.microsoft.com/office/drawing/2014/main" id="{02D007ED-9D9B-5343-DEAA-9C868D331DB7}"/>
                </a:ext>
              </a:extLst>
            </p:cNvPr>
            <p:cNvSpPr>
              <a:spLocks noChangeShapeType="1"/>
            </p:cNvSpPr>
            <p:nvPr/>
          </p:nvSpPr>
          <p:spPr bwMode="auto">
            <a:xfrm>
              <a:off x="610" y="2875"/>
              <a:ext cx="53" cy="99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84" name="Line 1399">
              <a:extLst>
                <a:ext uri="{FF2B5EF4-FFF2-40B4-BE49-F238E27FC236}">
                  <a16:creationId xmlns:a16="http://schemas.microsoft.com/office/drawing/2014/main" id="{32EBF123-ABE7-2CFB-9354-A4A043B54DCD}"/>
                </a:ext>
              </a:extLst>
            </p:cNvPr>
            <p:cNvSpPr>
              <a:spLocks noChangeShapeType="1"/>
            </p:cNvSpPr>
            <p:nvPr/>
          </p:nvSpPr>
          <p:spPr bwMode="auto">
            <a:xfrm flipH="1">
              <a:off x="533" y="2949"/>
              <a:ext cx="71" cy="91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85" name="Line 1400">
              <a:extLst>
                <a:ext uri="{FF2B5EF4-FFF2-40B4-BE49-F238E27FC236}">
                  <a16:creationId xmlns:a16="http://schemas.microsoft.com/office/drawing/2014/main" id="{716E4169-6FA3-250F-2E57-A535260305ED}"/>
                </a:ext>
              </a:extLst>
            </p:cNvPr>
            <p:cNvSpPr>
              <a:spLocks noChangeShapeType="1"/>
            </p:cNvSpPr>
            <p:nvPr/>
          </p:nvSpPr>
          <p:spPr bwMode="auto">
            <a:xfrm flipH="1" flipV="1">
              <a:off x="608" y="3018"/>
              <a:ext cx="28" cy="84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86" name="Line 1401">
              <a:extLst>
                <a:ext uri="{FF2B5EF4-FFF2-40B4-BE49-F238E27FC236}">
                  <a16:creationId xmlns:a16="http://schemas.microsoft.com/office/drawing/2014/main" id="{70EB38F3-CF33-AB07-32ED-28A0EA26DCC9}"/>
                </a:ext>
              </a:extLst>
            </p:cNvPr>
            <p:cNvSpPr>
              <a:spLocks noChangeShapeType="1"/>
            </p:cNvSpPr>
            <p:nvPr/>
          </p:nvSpPr>
          <p:spPr bwMode="auto">
            <a:xfrm flipH="1">
              <a:off x="1861" y="4081"/>
              <a:ext cx="129" cy="1"/>
            </a:xfrm>
            <a:prstGeom prst="line">
              <a:avLst/>
            </a:prstGeom>
            <a:noFill/>
            <a:ln w="9525">
              <a:solidFill>
                <a:srgbClr val="F2FFFF"/>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87" name="Line 1402">
              <a:extLst>
                <a:ext uri="{FF2B5EF4-FFF2-40B4-BE49-F238E27FC236}">
                  <a16:creationId xmlns:a16="http://schemas.microsoft.com/office/drawing/2014/main" id="{D1BEE9D2-2AE6-FC21-FC99-A659BD13E728}"/>
                </a:ext>
              </a:extLst>
            </p:cNvPr>
            <p:cNvSpPr>
              <a:spLocks noChangeShapeType="1"/>
            </p:cNvSpPr>
            <p:nvPr/>
          </p:nvSpPr>
          <p:spPr bwMode="auto">
            <a:xfrm flipH="1">
              <a:off x="1749" y="4081"/>
              <a:ext cx="76" cy="1"/>
            </a:xfrm>
            <a:prstGeom prst="line">
              <a:avLst/>
            </a:prstGeom>
            <a:noFill/>
            <a:ln w="9525">
              <a:solidFill>
                <a:srgbClr val="F2FFFF"/>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88" name="Line 1403">
              <a:extLst>
                <a:ext uri="{FF2B5EF4-FFF2-40B4-BE49-F238E27FC236}">
                  <a16:creationId xmlns:a16="http://schemas.microsoft.com/office/drawing/2014/main" id="{38119C15-027B-BF0E-C387-CBD7E0E6B3D3}"/>
                </a:ext>
              </a:extLst>
            </p:cNvPr>
            <p:cNvSpPr>
              <a:spLocks noChangeShapeType="1"/>
            </p:cNvSpPr>
            <p:nvPr/>
          </p:nvSpPr>
          <p:spPr bwMode="auto">
            <a:xfrm flipH="1">
              <a:off x="1650" y="4081"/>
              <a:ext cx="53" cy="1"/>
            </a:xfrm>
            <a:prstGeom prst="line">
              <a:avLst/>
            </a:prstGeom>
            <a:noFill/>
            <a:ln w="9525">
              <a:solidFill>
                <a:srgbClr val="F2FFFF"/>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89" name="Freeform 1404">
              <a:extLst>
                <a:ext uri="{FF2B5EF4-FFF2-40B4-BE49-F238E27FC236}">
                  <a16:creationId xmlns:a16="http://schemas.microsoft.com/office/drawing/2014/main" id="{CFED241D-6DD5-2451-F0AE-56702BBEE994}"/>
                </a:ext>
              </a:extLst>
            </p:cNvPr>
            <p:cNvSpPr>
              <a:spLocks/>
            </p:cNvSpPr>
            <p:nvPr/>
          </p:nvSpPr>
          <p:spPr bwMode="auto">
            <a:xfrm flipH="1">
              <a:off x="1927" y="4076"/>
              <a:ext cx="64" cy="6"/>
            </a:xfrm>
            <a:custGeom>
              <a:avLst/>
              <a:gdLst>
                <a:gd name="T0" fmla="*/ 0 w 194"/>
                <a:gd name="T1" fmla="*/ 1 h 11"/>
                <a:gd name="T2" fmla="*/ 0 w 194"/>
                <a:gd name="T3" fmla="*/ 0 h 11"/>
                <a:gd name="T4" fmla="*/ 0 w 194"/>
                <a:gd name="T5" fmla="*/ 1 h 11"/>
                <a:gd name="T6" fmla="*/ 0 w 194"/>
                <a:gd name="T7" fmla="*/ 1 h 11"/>
                <a:gd name="T8" fmla="*/ 0 w 194"/>
                <a:gd name="T9" fmla="*/ 1 h 11"/>
                <a:gd name="T10" fmla="*/ 0 w 194"/>
                <a:gd name="T11" fmla="*/ 1 h 11"/>
                <a:gd name="T12" fmla="*/ 0 60000 65536"/>
                <a:gd name="T13" fmla="*/ 0 60000 65536"/>
                <a:gd name="T14" fmla="*/ 0 60000 65536"/>
                <a:gd name="T15" fmla="*/ 0 60000 65536"/>
                <a:gd name="T16" fmla="*/ 0 60000 65536"/>
                <a:gd name="T17" fmla="*/ 0 60000 65536"/>
                <a:gd name="T18" fmla="*/ 0 w 194"/>
                <a:gd name="T19" fmla="*/ 0 h 11"/>
                <a:gd name="T20" fmla="*/ 194 w 19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94" h="11">
                  <a:moveTo>
                    <a:pt x="194" y="10"/>
                  </a:moveTo>
                  <a:lnTo>
                    <a:pt x="82" y="0"/>
                  </a:lnTo>
                  <a:lnTo>
                    <a:pt x="35" y="2"/>
                  </a:lnTo>
                  <a:lnTo>
                    <a:pt x="0" y="11"/>
                  </a:lnTo>
                  <a:lnTo>
                    <a:pt x="69" y="10"/>
                  </a:lnTo>
                  <a:lnTo>
                    <a:pt x="194" y="10"/>
                  </a:lnTo>
                  <a:close/>
                </a:path>
              </a:pathLst>
            </a:custGeom>
            <a:solidFill>
              <a:srgbClr val="F2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290" name="Freeform 1405">
              <a:extLst>
                <a:ext uri="{FF2B5EF4-FFF2-40B4-BE49-F238E27FC236}">
                  <a16:creationId xmlns:a16="http://schemas.microsoft.com/office/drawing/2014/main" id="{B67C16F1-7919-5938-16D7-CC6B9B7A50B8}"/>
                </a:ext>
              </a:extLst>
            </p:cNvPr>
            <p:cNvSpPr>
              <a:spLocks/>
            </p:cNvSpPr>
            <p:nvPr/>
          </p:nvSpPr>
          <p:spPr bwMode="auto">
            <a:xfrm flipH="1">
              <a:off x="390" y="3692"/>
              <a:ext cx="69" cy="161"/>
            </a:xfrm>
            <a:custGeom>
              <a:avLst/>
              <a:gdLst>
                <a:gd name="T0" fmla="*/ 0 w 205"/>
                <a:gd name="T1" fmla="*/ 0 h 323"/>
                <a:gd name="T2" fmla="*/ 0 w 205"/>
                <a:gd name="T3" fmla="*/ 0 h 323"/>
                <a:gd name="T4" fmla="*/ 0 w 205"/>
                <a:gd name="T5" fmla="*/ 0 h 323"/>
                <a:gd name="T6" fmla="*/ 0 w 205"/>
                <a:gd name="T7" fmla="*/ 0 h 323"/>
                <a:gd name="T8" fmla="*/ 0 w 205"/>
                <a:gd name="T9" fmla="*/ 0 h 323"/>
                <a:gd name="T10" fmla="*/ 0 w 205"/>
                <a:gd name="T11" fmla="*/ 0 h 323"/>
                <a:gd name="T12" fmla="*/ 0 w 205"/>
                <a:gd name="T13" fmla="*/ 0 h 323"/>
                <a:gd name="T14" fmla="*/ 0 w 205"/>
                <a:gd name="T15" fmla="*/ 0 h 323"/>
                <a:gd name="T16" fmla="*/ 0 w 205"/>
                <a:gd name="T17" fmla="*/ 0 h 323"/>
                <a:gd name="T18" fmla="*/ 0 w 205"/>
                <a:gd name="T19" fmla="*/ 0 h 323"/>
                <a:gd name="T20" fmla="*/ 0 w 205"/>
                <a:gd name="T21" fmla="*/ 0 h 323"/>
                <a:gd name="T22" fmla="*/ 0 w 205"/>
                <a:gd name="T23" fmla="*/ 0 h 323"/>
                <a:gd name="T24" fmla="*/ 0 w 205"/>
                <a:gd name="T25" fmla="*/ 0 h 323"/>
                <a:gd name="T26" fmla="*/ 0 w 205"/>
                <a:gd name="T27" fmla="*/ 0 h 323"/>
                <a:gd name="T28" fmla="*/ 0 w 205"/>
                <a:gd name="T29" fmla="*/ 0 h 323"/>
                <a:gd name="T30" fmla="*/ 0 w 205"/>
                <a:gd name="T31" fmla="*/ 0 h 323"/>
                <a:gd name="T32" fmla="*/ 0 w 205"/>
                <a:gd name="T33" fmla="*/ 0 h 323"/>
                <a:gd name="T34" fmla="*/ 0 w 205"/>
                <a:gd name="T35" fmla="*/ 0 h 323"/>
                <a:gd name="T36" fmla="*/ 0 w 205"/>
                <a:gd name="T37" fmla="*/ 0 h 323"/>
                <a:gd name="T38" fmla="*/ 0 w 205"/>
                <a:gd name="T39" fmla="*/ 0 h 323"/>
                <a:gd name="T40" fmla="*/ 0 w 205"/>
                <a:gd name="T41" fmla="*/ 0 h 3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5"/>
                <a:gd name="T64" fmla="*/ 0 h 323"/>
                <a:gd name="T65" fmla="*/ 205 w 205"/>
                <a:gd name="T66" fmla="*/ 323 h 32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5" h="323">
                  <a:moveTo>
                    <a:pt x="168" y="323"/>
                  </a:moveTo>
                  <a:lnTo>
                    <a:pt x="169" y="222"/>
                  </a:lnTo>
                  <a:lnTo>
                    <a:pt x="159" y="141"/>
                  </a:lnTo>
                  <a:lnTo>
                    <a:pt x="149" y="109"/>
                  </a:lnTo>
                  <a:lnTo>
                    <a:pt x="130" y="87"/>
                  </a:lnTo>
                  <a:lnTo>
                    <a:pt x="95" y="64"/>
                  </a:lnTo>
                  <a:lnTo>
                    <a:pt x="75" y="60"/>
                  </a:lnTo>
                  <a:lnTo>
                    <a:pt x="56" y="60"/>
                  </a:lnTo>
                  <a:lnTo>
                    <a:pt x="23" y="54"/>
                  </a:lnTo>
                  <a:lnTo>
                    <a:pt x="6" y="43"/>
                  </a:lnTo>
                  <a:lnTo>
                    <a:pt x="0" y="17"/>
                  </a:lnTo>
                  <a:lnTo>
                    <a:pt x="10" y="0"/>
                  </a:lnTo>
                  <a:lnTo>
                    <a:pt x="28" y="0"/>
                  </a:lnTo>
                  <a:lnTo>
                    <a:pt x="65" y="25"/>
                  </a:lnTo>
                  <a:lnTo>
                    <a:pt x="98" y="45"/>
                  </a:lnTo>
                  <a:lnTo>
                    <a:pt x="128" y="66"/>
                  </a:lnTo>
                  <a:lnTo>
                    <a:pt x="149" y="87"/>
                  </a:lnTo>
                  <a:lnTo>
                    <a:pt x="179" y="127"/>
                  </a:lnTo>
                  <a:lnTo>
                    <a:pt x="202" y="200"/>
                  </a:lnTo>
                  <a:lnTo>
                    <a:pt x="205" y="320"/>
                  </a:lnTo>
                  <a:lnTo>
                    <a:pt x="168" y="323"/>
                  </a:lnTo>
                  <a:close/>
                </a:path>
              </a:pathLst>
            </a:custGeom>
            <a:solidFill>
              <a:srgbClr val="337373"/>
            </a:solidFill>
            <a:ln w="9525">
              <a:solidFill>
                <a:srgbClr val="000000"/>
              </a:solidFill>
              <a:round/>
              <a:headEnd/>
              <a:tailEnd/>
            </a:ln>
          </p:spPr>
          <p:txBody>
            <a:bodyPr/>
            <a:lstStyle/>
            <a:p>
              <a:endParaRPr lang="zh-TW" altLang="en-US"/>
            </a:p>
          </p:txBody>
        </p:sp>
        <p:sp>
          <p:nvSpPr>
            <p:cNvPr id="42291" name="Freeform 1406">
              <a:extLst>
                <a:ext uri="{FF2B5EF4-FFF2-40B4-BE49-F238E27FC236}">
                  <a16:creationId xmlns:a16="http://schemas.microsoft.com/office/drawing/2014/main" id="{94B98383-3BEE-C685-0707-34C335EDDD6C}"/>
                </a:ext>
              </a:extLst>
            </p:cNvPr>
            <p:cNvSpPr>
              <a:spLocks/>
            </p:cNvSpPr>
            <p:nvPr/>
          </p:nvSpPr>
          <p:spPr bwMode="auto">
            <a:xfrm flipH="1">
              <a:off x="649" y="3711"/>
              <a:ext cx="84" cy="150"/>
            </a:xfrm>
            <a:custGeom>
              <a:avLst/>
              <a:gdLst>
                <a:gd name="T0" fmla="*/ 0 w 253"/>
                <a:gd name="T1" fmla="*/ 1 h 299"/>
                <a:gd name="T2" fmla="*/ 0 w 253"/>
                <a:gd name="T3" fmla="*/ 1 h 299"/>
                <a:gd name="T4" fmla="*/ 0 w 253"/>
                <a:gd name="T5" fmla="*/ 1 h 299"/>
                <a:gd name="T6" fmla="*/ 0 w 253"/>
                <a:gd name="T7" fmla="*/ 1 h 299"/>
                <a:gd name="T8" fmla="*/ 0 w 253"/>
                <a:gd name="T9" fmla="*/ 1 h 299"/>
                <a:gd name="T10" fmla="*/ 0 w 253"/>
                <a:gd name="T11" fmla="*/ 1 h 299"/>
                <a:gd name="T12" fmla="*/ 0 w 253"/>
                <a:gd name="T13" fmla="*/ 1 h 299"/>
                <a:gd name="T14" fmla="*/ 0 w 253"/>
                <a:gd name="T15" fmla="*/ 1 h 299"/>
                <a:gd name="T16" fmla="*/ 0 w 253"/>
                <a:gd name="T17" fmla="*/ 1 h 299"/>
                <a:gd name="T18" fmla="*/ 0 w 253"/>
                <a:gd name="T19" fmla="*/ 1 h 299"/>
                <a:gd name="T20" fmla="*/ 0 w 253"/>
                <a:gd name="T21" fmla="*/ 1 h 299"/>
                <a:gd name="T22" fmla="*/ 0 w 253"/>
                <a:gd name="T23" fmla="*/ 1 h 299"/>
                <a:gd name="T24" fmla="*/ 0 w 253"/>
                <a:gd name="T25" fmla="*/ 0 h 299"/>
                <a:gd name="T26" fmla="*/ 0 w 253"/>
                <a:gd name="T27" fmla="*/ 0 h 299"/>
                <a:gd name="T28" fmla="*/ 0 w 253"/>
                <a:gd name="T29" fmla="*/ 1 h 299"/>
                <a:gd name="T30" fmla="*/ 0 w 253"/>
                <a:gd name="T31" fmla="*/ 1 h 299"/>
                <a:gd name="T32" fmla="*/ 0 w 253"/>
                <a:gd name="T33" fmla="*/ 1 h 299"/>
                <a:gd name="T34" fmla="*/ 0 w 253"/>
                <a:gd name="T35" fmla="*/ 1 h 299"/>
                <a:gd name="T36" fmla="*/ 0 w 253"/>
                <a:gd name="T37" fmla="*/ 1 h 299"/>
                <a:gd name="T38" fmla="*/ 0 w 253"/>
                <a:gd name="T39" fmla="*/ 1 h 299"/>
                <a:gd name="T40" fmla="*/ 0 w 253"/>
                <a:gd name="T41" fmla="*/ 1 h 299"/>
                <a:gd name="T42" fmla="*/ 0 w 253"/>
                <a:gd name="T43" fmla="*/ 1 h 29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53"/>
                <a:gd name="T67" fmla="*/ 0 h 299"/>
                <a:gd name="T68" fmla="*/ 253 w 253"/>
                <a:gd name="T69" fmla="*/ 299 h 29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53" h="299">
                  <a:moveTo>
                    <a:pt x="216" y="299"/>
                  </a:moveTo>
                  <a:lnTo>
                    <a:pt x="202" y="201"/>
                  </a:lnTo>
                  <a:lnTo>
                    <a:pt x="176" y="123"/>
                  </a:lnTo>
                  <a:lnTo>
                    <a:pt x="159" y="92"/>
                  </a:lnTo>
                  <a:lnTo>
                    <a:pt x="137" y="71"/>
                  </a:lnTo>
                  <a:lnTo>
                    <a:pt x="100" y="53"/>
                  </a:lnTo>
                  <a:lnTo>
                    <a:pt x="80" y="53"/>
                  </a:lnTo>
                  <a:lnTo>
                    <a:pt x="70" y="56"/>
                  </a:lnTo>
                  <a:lnTo>
                    <a:pt x="60" y="55"/>
                  </a:lnTo>
                  <a:lnTo>
                    <a:pt x="27" y="50"/>
                  </a:lnTo>
                  <a:lnTo>
                    <a:pt x="10" y="45"/>
                  </a:lnTo>
                  <a:lnTo>
                    <a:pt x="0" y="17"/>
                  </a:lnTo>
                  <a:lnTo>
                    <a:pt x="8" y="0"/>
                  </a:lnTo>
                  <a:lnTo>
                    <a:pt x="23" y="0"/>
                  </a:lnTo>
                  <a:lnTo>
                    <a:pt x="65" y="17"/>
                  </a:lnTo>
                  <a:lnTo>
                    <a:pt x="100" y="34"/>
                  </a:lnTo>
                  <a:lnTo>
                    <a:pt x="135" y="50"/>
                  </a:lnTo>
                  <a:lnTo>
                    <a:pt x="159" y="67"/>
                  </a:lnTo>
                  <a:lnTo>
                    <a:pt x="193" y="104"/>
                  </a:lnTo>
                  <a:lnTo>
                    <a:pt x="229" y="174"/>
                  </a:lnTo>
                  <a:lnTo>
                    <a:pt x="253" y="294"/>
                  </a:lnTo>
                  <a:lnTo>
                    <a:pt x="216" y="299"/>
                  </a:lnTo>
                  <a:close/>
                </a:path>
              </a:pathLst>
            </a:custGeom>
            <a:solidFill>
              <a:srgbClr val="337373"/>
            </a:solidFill>
            <a:ln w="9525">
              <a:solidFill>
                <a:srgbClr val="000000"/>
              </a:solidFill>
              <a:round/>
              <a:headEnd/>
              <a:tailEnd/>
            </a:ln>
          </p:spPr>
          <p:txBody>
            <a:bodyPr/>
            <a:lstStyle/>
            <a:p>
              <a:endParaRPr lang="zh-TW" altLang="en-US"/>
            </a:p>
          </p:txBody>
        </p:sp>
        <p:sp>
          <p:nvSpPr>
            <p:cNvPr id="42292" name="Line 1407">
              <a:extLst>
                <a:ext uri="{FF2B5EF4-FFF2-40B4-BE49-F238E27FC236}">
                  <a16:creationId xmlns:a16="http://schemas.microsoft.com/office/drawing/2014/main" id="{F77FE4AD-B340-285A-507F-54B83D1C7F85}"/>
                </a:ext>
              </a:extLst>
            </p:cNvPr>
            <p:cNvSpPr>
              <a:spLocks noChangeShapeType="1"/>
            </p:cNvSpPr>
            <p:nvPr/>
          </p:nvSpPr>
          <p:spPr bwMode="auto">
            <a:xfrm flipH="1">
              <a:off x="451" y="3714"/>
              <a:ext cx="1" cy="134"/>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93" name="Line 1408">
              <a:extLst>
                <a:ext uri="{FF2B5EF4-FFF2-40B4-BE49-F238E27FC236}">
                  <a16:creationId xmlns:a16="http://schemas.microsoft.com/office/drawing/2014/main" id="{ABDACAF0-15C6-D782-BFD1-673D1F8C56BA}"/>
                </a:ext>
              </a:extLst>
            </p:cNvPr>
            <p:cNvSpPr>
              <a:spLocks noChangeShapeType="1"/>
            </p:cNvSpPr>
            <p:nvPr/>
          </p:nvSpPr>
          <p:spPr bwMode="auto">
            <a:xfrm flipH="1">
              <a:off x="727" y="3737"/>
              <a:ext cx="1" cy="96"/>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94" name="Freeform 1409">
              <a:extLst>
                <a:ext uri="{FF2B5EF4-FFF2-40B4-BE49-F238E27FC236}">
                  <a16:creationId xmlns:a16="http://schemas.microsoft.com/office/drawing/2014/main" id="{4D50BE67-F3B7-A7CE-14C0-6B117C6C6041}"/>
                </a:ext>
              </a:extLst>
            </p:cNvPr>
            <p:cNvSpPr>
              <a:spLocks/>
            </p:cNvSpPr>
            <p:nvPr/>
          </p:nvSpPr>
          <p:spPr bwMode="auto">
            <a:xfrm flipH="1">
              <a:off x="371" y="3821"/>
              <a:ext cx="371" cy="41"/>
            </a:xfrm>
            <a:custGeom>
              <a:avLst/>
              <a:gdLst>
                <a:gd name="T0" fmla="*/ 0 w 1114"/>
                <a:gd name="T1" fmla="*/ 0 h 83"/>
                <a:gd name="T2" fmla="*/ 0 w 1114"/>
                <a:gd name="T3" fmla="*/ 0 h 83"/>
                <a:gd name="T4" fmla="*/ 0 w 1114"/>
                <a:gd name="T5" fmla="*/ 0 h 83"/>
                <a:gd name="T6" fmla="*/ 0 w 1114"/>
                <a:gd name="T7" fmla="*/ 0 h 83"/>
                <a:gd name="T8" fmla="*/ 0 w 1114"/>
                <a:gd name="T9" fmla="*/ 0 h 83"/>
                <a:gd name="T10" fmla="*/ 0 w 1114"/>
                <a:gd name="T11" fmla="*/ 0 h 83"/>
                <a:gd name="T12" fmla="*/ 0 w 1114"/>
                <a:gd name="T13" fmla="*/ 0 h 83"/>
                <a:gd name="T14" fmla="*/ 0 w 1114"/>
                <a:gd name="T15" fmla="*/ 0 h 83"/>
                <a:gd name="T16" fmla="*/ 0 w 1114"/>
                <a:gd name="T17" fmla="*/ 0 h 83"/>
                <a:gd name="T18" fmla="*/ 0 w 1114"/>
                <a:gd name="T19" fmla="*/ 0 h 83"/>
                <a:gd name="T20" fmla="*/ 0 w 1114"/>
                <a:gd name="T21" fmla="*/ 0 h 83"/>
                <a:gd name="T22" fmla="*/ 0 w 1114"/>
                <a:gd name="T23" fmla="*/ 0 h 83"/>
                <a:gd name="T24" fmla="*/ 0 w 1114"/>
                <a:gd name="T25" fmla="*/ 0 h 83"/>
                <a:gd name="T26" fmla="*/ 0 w 1114"/>
                <a:gd name="T27" fmla="*/ 0 h 83"/>
                <a:gd name="T28" fmla="*/ 0 w 1114"/>
                <a:gd name="T29" fmla="*/ 0 h 83"/>
                <a:gd name="T30" fmla="*/ 0 w 1114"/>
                <a:gd name="T31" fmla="*/ 0 h 83"/>
                <a:gd name="T32" fmla="*/ 0 w 1114"/>
                <a:gd name="T33" fmla="*/ 0 h 8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14"/>
                <a:gd name="T52" fmla="*/ 0 h 83"/>
                <a:gd name="T53" fmla="*/ 1114 w 1114"/>
                <a:gd name="T54" fmla="*/ 83 h 8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14" h="83">
                  <a:moveTo>
                    <a:pt x="1107" y="10"/>
                  </a:moveTo>
                  <a:lnTo>
                    <a:pt x="1114" y="2"/>
                  </a:lnTo>
                  <a:lnTo>
                    <a:pt x="1087" y="0"/>
                  </a:lnTo>
                  <a:lnTo>
                    <a:pt x="901" y="27"/>
                  </a:lnTo>
                  <a:lnTo>
                    <a:pt x="733" y="45"/>
                  </a:lnTo>
                  <a:lnTo>
                    <a:pt x="567" y="52"/>
                  </a:lnTo>
                  <a:lnTo>
                    <a:pt x="219" y="29"/>
                  </a:lnTo>
                  <a:lnTo>
                    <a:pt x="23" y="5"/>
                  </a:lnTo>
                  <a:lnTo>
                    <a:pt x="0" y="6"/>
                  </a:lnTo>
                  <a:lnTo>
                    <a:pt x="6" y="16"/>
                  </a:lnTo>
                  <a:lnTo>
                    <a:pt x="229" y="50"/>
                  </a:lnTo>
                  <a:lnTo>
                    <a:pt x="416" y="72"/>
                  </a:lnTo>
                  <a:lnTo>
                    <a:pt x="574" y="83"/>
                  </a:lnTo>
                  <a:lnTo>
                    <a:pt x="723" y="75"/>
                  </a:lnTo>
                  <a:lnTo>
                    <a:pt x="891" y="56"/>
                  </a:lnTo>
                  <a:lnTo>
                    <a:pt x="1036" y="31"/>
                  </a:lnTo>
                  <a:lnTo>
                    <a:pt x="1107" y="10"/>
                  </a:lnTo>
                  <a:close/>
                </a:path>
              </a:pathLst>
            </a:custGeom>
            <a:solidFill>
              <a:srgbClr val="FF7366"/>
            </a:solidFill>
            <a:ln w="4763">
              <a:solidFill>
                <a:srgbClr val="000000"/>
              </a:solidFill>
              <a:round/>
              <a:headEnd/>
              <a:tailEnd/>
            </a:ln>
          </p:spPr>
          <p:txBody>
            <a:bodyPr/>
            <a:lstStyle/>
            <a:p>
              <a:endParaRPr lang="zh-TW" altLang="en-US"/>
            </a:p>
          </p:txBody>
        </p:sp>
        <p:sp>
          <p:nvSpPr>
            <p:cNvPr id="42295" name="Line 1410">
              <a:extLst>
                <a:ext uri="{FF2B5EF4-FFF2-40B4-BE49-F238E27FC236}">
                  <a16:creationId xmlns:a16="http://schemas.microsoft.com/office/drawing/2014/main" id="{13FE4B4F-5578-675F-F662-397B0C0E7E44}"/>
                </a:ext>
              </a:extLst>
            </p:cNvPr>
            <p:cNvSpPr>
              <a:spLocks noChangeShapeType="1"/>
            </p:cNvSpPr>
            <p:nvPr/>
          </p:nvSpPr>
          <p:spPr bwMode="auto">
            <a:xfrm flipH="1">
              <a:off x="703" y="3246"/>
              <a:ext cx="734" cy="62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296" name="Freeform 1411">
              <a:extLst>
                <a:ext uri="{FF2B5EF4-FFF2-40B4-BE49-F238E27FC236}">
                  <a16:creationId xmlns:a16="http://schemas.microsoft.com/office/drawing/2014/main" id="{640B3297-9687-6D99-4399-302DCB7B8533}"/>
                </a:ext>
              </a:extLst>
            </p:cNvPr>
            <p:cNvSpPr>
              <a:spLocks/>
            </p:cNvSpPr>
            <p:nvPr/>
          </p:nvSpPr>
          <p:spPr bwMode="auto">
            <a:xfrm flipH="1">
              <a:off x="373" y="3826"/>
              <a:ext cx="367" cy="92"/>
            </a:xfrm>
            <a:custGeom>
              <a:avLst/>
              <a:gdLst>
                <a:gd name="T0" fmla="*/ 0 w 1101"/>
                <a:gd name="T1" fmla="*/ 0 h 183"/>
                <a:gd name="T2" fmla="*/ 0 w 1101"/>
                <a:gd name="T3" fmla="*/ 1 h 183"/>
                <a:gd name="T4" fmla="*/ 0 w 1101"/>
                <a:gd name="T5" fmla="*/ 1 h 183"/>
                <a:gd name="T6" fmla="*/ 0 w 1101"/>
                <a:gd name="T7" fmla="*/ 1 h 183"/>
                <a:gd name="T8" fmla="*/ 0 w 1101"/>
                <a:gd name="T9" fmla="*/ 1 h 183"/>
                <a:gd name="T10" fmla="*/ 0 w 1101"/>
                <a:gd name="T11" fmla="*/ 1 h 183"/>
                <a:gd name="T12" fmla="*/ 0 w 1101"/>
                <a:gd name="T13" fmla="*/ 1 h 183"/>
                <a:gd name="T14" fmla="*/ 0 w 1101"/>
                <a:gd name="T15" fmla="*/ 1 h 183"/>
                <a:gd name="T16" fmla="*/ 0 w 1101"/>
                <a:gd name="T17" fmla="*/ 1 h 183"/>
                <a:gd name="T18" fmla="*/ 0 w 1101"/>
                <a:gd name="T19" fmla="*/ 1 h 183"/>
                <a:gd name="T20" fmla="*/ 0 w 1101"/>
                <a:gd name="T21" fmla="*/ 1 h 183"/>
                <a:gd name="T22" fmla="*/ 0 w 1101"/>
                <a:gd name="T23" fmla="*/ 1 h 183"/>
                <a:gd name="T24" fmla="*/ 0 w 1101"/>
                <a:gd name="T25" fmla="*/ 1 h 183"/>
                <a:gd name="T26" fmla="*/ 0 w 1101"/>
                <a:gd name="T27" fmla="*/ 1 h 183"/>
                <a:gd name="T28" fmla="*/ 0 w 1101"/>
                <a:gd name="T29" fmla="*/ 1 h 183"/>
                <a:gd name="T30" fmla="*/ 0 w 1101"/>
                <a:gd name="T31" fmla="*/ 1 h 183"/>
                <a:gd name="T32" fmla="*/ 0 w 1101"/>
                <a:gd name="T33" fmla="*/ 1 h 183"/>
                <a:gd name="T34" fmla="*/ 0 w 1101"/>
                <a:gd name="T35" fmla="*/ 1 h 183"/>
                <a:gd name="T36" fmla="*/ 0 w 1101"/>
                <a:gd name="T37" fmla="*/ 0 h 1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01"/>
                <a:gd name="T58" fmla="*/ 0 h 183"/>
                <a:gd name="T59" fmla="*/ 1101 w 1101"/>
                <a:gd name="T60" fmla="*/ 183 h 1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01" h="183">
                  <a:moveTo>
                    <a:pt x="1101" y="0"/>
                  </a:moveTo>
                  <a:lnTo>
                    <a:pt x="1077" y="54"/>
                  </a:lnTo>
                  <a:lnTo>
                    <a:pt x="1047" y="113"/>
                  </a:lnTo>
                  <a:lnTo>
                    <a:pt x="1021" y="140"/>
                  </a:lnTo>
                  <a:lnTo>
                    <a:pt x="984" y="161"/>
                  </a:lnTo>
                  <a:lnTo>
                    <a:pt x="933" y="175"/>
                  </a:lnTo>
                  <a:lnTo>
                    <a:pt x="861" y="183"/>
                  </a:lnTo>
                  <a:lnTo>
                    <a:pt x="200" y="183"/>
                  </a:lnTo>
                  <a:lnTo>
                    <a:pt x="131" y="171"/>
                  </a:lnTo>
                  <a:lnTo>
                    <a:pt x="76" y="142"/>
                  </a:lnTo>
                  <a:lnTo>
                    <a:pt x="44" y="105"/>
                  </a:lnTo>
                  <a:lnTo>
                    <a:pt x="24" y="66"/>
                  </a:lnTo>
                  <a:lnTo>
                    <a:pt x="0" y="6"/>
                  </a:lnTo>
                  <a:lnTo>
                    <a:pt x="190" y="29"/>
                  </a:lnTo>
                  <a:lnTo>
                    <a:pt x="376" y="46"/>
                  </a:lnTo>
                  <a:lnTo>
                    <a:pt x="567" y="54"/>
                  </a:lnTo>
                  <a:lnTo>
                    <a:pt x="754" y="46"/>
                  </a:lnTo>
                  <a:lnTo>
                    <a:pt x="925" y="27"/>
                  </a:lnTo>
                  <a:lnTo>
                    <a:pt x="1101" y="0"/>
                  </a:lnTo>
                  <a:close/>
                </a:path>
              </a:pathLst>
            </a:custGeom>
            <a:solidFill>
              <a:srgbClr val="D9C066"/>
            </a:solidFill>
            <a:ln w="9525">
              <a:solidFill>
                <a:srgbClr val="000000"/>
              </a:solidFill>
              <a:round/>
              <a:headEnd/>
              <a:tailEnd/>
            </a:ln>
          </p:spPr>
          <p:txBody>
            <a:bodyPr/>
            <a:lstStyle/>
            <a:p>
              <a:endParaRPr lang="zh-TW" altLang="en-US"/>
            </a:p>
          </p:txBody>
        </p:sp>
        <p:sp>
          <p:nvSpPr>
            <p:cNvPr id="42297" name="Freeform 1412">
              <a:extLst>
                <a:ext uri="{FF2B5EF4-FFF2-40B4-BE49-F238E27FC236}">
                  <a16:creationId xmlns:a16="http://schemas.microsoft.com/office/drawing/2014/main" id="{7F4F6A0D-3894-FA0A-7667-289164FC386D}"/>
                </a:ext>
              </a:extLst>
            </p:cNvPr>
            <p:cNvSpPr>
              <a:spLocks/>
            </p:cNvSpPr>
            <p:nvPr/>
          </p:nvSpPr>
          <p:spPr bwMode="auto">
            <a:xfrm flipH="1">
              <a:off x="407" y="3865"/>
              <a:ext cx="291" cy="36"/>
            </a:xfrm>
            <a:custGeom>
              <a:avLst/>
              <a:gdLst>
                <a:gd name="T0" fmla="*/ 0 w 874"/>
                <a:gd name="T1" fmla="*/ 0 h 71"/>
                <a:gd name="T2" fmla="*/ 0 w 874"/>
                <a:gd name="T3" fmla="*/ 1 h 71"/>
                <a:gd name="T4" fmla="*/ 0 w 874"/>
                <a:gd name="T5" fmla="*/ 1 h 71"/>
                <a:gd name="T6" fmla="*/ 0 w 874"/>
                <a:gd name="T7" fmla="*/ 1 h 71"/>
                <a:gd name="T8" fmla="*/ 0 w 874"/>
                <a:gd name="T9" fmla="*/ 1 h 71"/>
                <a:gd name="T10" fmla="*/ 0 w 874"/>
                <a:gd name="T11" fmla="*/ 1 h 71"/>
                <a:gd name="T12" fmla="*/ 0 w 874"/>
                <a:gd name="T13" fmla="*/ 1 h 71"/>
                <a:gd name="T14" fmla="*/ 0 w 874"/>
                <a:gd name="T15" fmla="*/ 1 h 71"/>
                <a:gd name="T16" fmla="*/ 0 60000 65536"/>
                <a:gd name="T17" fmla="*/ 0 60000 65536"/>
                <a:gd name="T18" fmla="*/ 0 60000 65536"/>
                <a:gd name="T19" fmla="*/ 0 60000 65536"/>
                <a:gd name="T20" fmla="*/ 0 60000 65536"/>
                <a:gd name="T21" fmla="*/ 0 60000 65536"/>
                <a:gd name="T22" fmla="*/ 0 60000 65536"/>
                <a:gd name="T23" fmla="*/ 0 60000 65536"/>
                <a:gd name="T24" fmla="*/ 0 w 874"/>
                <a:gd name="T25" fmla="*/ 0 h 71"/>
                <a:gd name="T26" fmla="*/ 874 w 874"/>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74" h="71">
                  <a:moveTo>
                    <a:pt x="874" y="0"/>
                  </a:moveTo>
                  <a:lnTo>
                    <a:pt x="772" y="40"/>
                  </a:lnTo>
                  <a:lnTo>
                    <a:pt x="634" y="67"/>
                  </a:lnTo>
                  <a:lnTo>
                    <a:pt x="517" y="71"/>
                  </a:lnTo>
                  <a:lnTo>
                    <a:pt x="374" y="71"/>
                  </a:lnTo>
                  <a:lnTo>
                    <a:pt x="138" y="55"/>
                  </a:lnTo>
                  <a:lnTo>
                    <a:pt x="44" y="32"/>
                  </a:lnTo>
                  <a:lnTo>
                    <a:pt x="0" y="18"/>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98" name="Freeform 1413">
              <a:extLst>
                <a:ext uri="{FF2B5EF4-FFF2-40B4-BE49-F238E27FC236}">
                  <a16:creationId xmlns:a16="http://schemas.microsoft.com/office/drawing/2014/main" id="{7593F555-8B98-3C17-E87B-EE69A4FC68AD}"/>
                </a:ext>
              </a:extLst>
            </p:cNvPr>
            <p:cNvSpPr>
              <a:spLocks/>
            </p:cNvSpPr>
            <p:nvPr/>
          </p:nvSpPr>
          <p:spPr bwMode="auto">
            <a:xfrm flipH="1">
              <a:off x="430" y="3889"/>
              <a:ext cx="238" cy="18"/>
            </a:xfrm>
            <a:custGeom>
              <a:avLst/>
              <a:gdLst>
                <a:gd name="T0" fmla="*/ 0 w 713"/>
                <a:gd name="T1" fmla="*/ 0 h 37"/>
                <a:gd name="T2" fmla="*/ 0 w 713"/>
                <a:gd name="T3" fmla="*/ 0 h 37"/>
                <a:gd name="T4" fmla="*/ 0 w 713"/>
                <a:gd name="T5" fmla="*/ 0 h 37"/>
                <a:gd name="T6" fmla="*/ 0 w 713"/>
                <a:gd name="T7" fmla="*/ 0 h 37"/>
                <a:gd name="T8" fmla="*/ 0 w 713"/>
                <a:gd name="T9" fmla="*/ 0 h 37"/>
                <a:gd name="T10" fmla="*/ 0 w 713"/>
                <a:gd name="T11" fmla="*/ 0 h 37"/>
                <a:gd name="T12" fmla="*/ 0 60000 65536"/>
                <a:gd name="T13" fmla="*/ 0 60000 65536"/>
                <a:gd name="T14" fmla="*/ 0 60000 65536"/>
                <a:gd name="T15" fmla="*/ 0 60000 65536"/>
                <a:gd name="T16" fmla="*/ 0 60000 65536"/>
                <a:gd name="T17" fmla="*/ 0 60000 65536"/>
                <a:gd name="T18" fmla="*/ 0 w 713"/>
                <a:gd name="T19" fmla="*/ 0 h 37"/>
                <a:gd name="T20" fmla="*/ 713 w 713"/>
                <a:gd name="T21" fmla="*/ 37 h 37"/>
              </a:gdLst>
              <a:ahLst/>
              <a:cxnLst>
                <a:cxn ang="T12">
                  <a:pos x="T0" y="T1"/>
                </a:cxn>
                <a:cxn ang="T13">
                  <a:pos x="T2" y="T3"/>
                </a:cxn>
                <a:cxn ang="T14">
                  <a:pos x="T4" y="T5"/>
                </a:cxn>
                <a:cxn ang="T15">
                  <a:pos x="T6" y="T7"/>
                </a:cxn>
                <a:cxn ang="T16">
                  <a:pos x="T8" y="T9"/>
                </a:cxn>
                <a:cxn ang="T17">
                  <a:pos x="T10" y="T11"/>
                </a:cxn>
              </a:cxnLst>
              <a:rect l="T18" t="T19" r="T20" b="T21"/>
              <a:pathLst>
                <a:path w="713" h="37">
                  <a:moveTo>
                    <a:pt x="713" y="0"/>
                  </a:moveTo>
                  <a:lnTo>
                    <a:pt x="666" y="10"/>
                  </a:lnTo>
                  <a:lnTo>
                    <a:pt x="527" y="31"/>
                  </a:lnTo>
                  <a:lnTo>
                    <a:pt x="426" y="37"/>
                  </a:lnTo>
                  <a:lnTo>
                    <a:pt x="304" y="37"/>
                  </a:lnTo>
                  <a:lnTo>
                    <a:pt x="0" y="8"/>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299" name="Freeform 1414">
              <a:extLst>
                <a:ext uri="{FF2B5EF4-FFF2-40B4-BE49-F238E27FC236}">
                  <a16:creationId xmlns:a16="http://schemas.microsoft.com/office/drawing/2014/main" id="{FACD288E-0A96-4CA4-624D-2FAAB81B9989}"/>
                </a:ext>
              </a:extLst>
            </p:cNvPr>
            <p:cNvSpPr>
              <a:spLocks/>
            </p:cNvSpPr>
            <p:nvPr/>
          </p:nvSpPr>
          <p:spPr bwMode="auto">
            <a:xfrm flipH="1">
              <a:off x="453" y="3902"/>
              <a:ext cx="184" cy="8"/>
            </a:xfrm>
            <a:custGeom>
              <a:avLst/>
              <a:gdLst>
                <a:gd name="T0" fmla="*/ 0 w 550"/>
                <a:gd name="T1" fmla="*/ 0 h 17"/>
                <a:gd name="T2" fmla="*/ 0 w 550"/>
                <a:gd name="T3" fmla="*/ 0 h 17"/>
                <a:gd name="T4" fmla="*/ 0 w 550"/>
                <a:gd name="T5" fmla="*/ 0 h 17"/>
                <a:gd name="T6" fmla="*/ 0 w 550"/>
                <a:gd name="T7" fmla="*/ 0 h 17"/>
                <a:gd name="T8" fmla="*/ 0 w 550"/>
                <a:gd name="T9" fmla="*/ 0 h 17"/>
                <a:gd name="T10" fmla="*/ 0 60000 65536"/>
                <a:gd name="T11" fmla="*/ 0 60000 65536"/>
                <a:gd name="T12" fmla="*/ 0 60000 65536"/>
                <a:gd name="T13" fmla="*/ 0 60000 65536"/>
                <a:gd name="T14" fmla="*/ 0 60000 65536"/>
                <a:gd name="T15" fmla="*/ 0 w 550"/>
                <a:gd name="T16" fmla="*/ 0 h 17"/>
                <a:gd name="T17" fmla="*/ 550 w 550"/>
                <a:gd name="T18" fmla="*/ 17 h 17"/>
              </a:gdLst>
              <a:ahLst/>
              <a:cxnLst>
                <a:cxn ang="T10">
                  <a:pos x="T0" y="T1"/>
                </a:cxn>
                <a:cxn ang="T11">
                  <a:pos x="T2" y="T3"/>
                </a:cxn>
                <a:cxn ang="T12">
                  <a:pos x="T4" y="T5"/>
                </a:cxn>
                <a:cxn ang="T13">
                  <a:pos x="T6" y="T7"/>
                </a:cxn>
                <a:cxn ang="T14">
                  <a:pos x="T8" y="T9"/>
                </a:cxn>
              </a:cxnLst>
              <a:rect l="T15" t="T16" r="T17" b="T18"/>
              <a:pathLst>
                <a:path w="550" h="17">
                  <a:moveTo>
                    <a:pt x="550" y="0"/>
                  </a:moveTo>
                  <a:lnTo>
                    <a:pt x="516" y="6"/>
                  </a:lnTo>
                  <a:lnTo>
                    <a:pt x="413" y="14"/>
                  </a:lnTo>
                  <a:lnTo>
                    <a:pt x="240" y="17"/>
                  </a:lnTo>
                  <a:lnTo>
                    <a:pt x="0" y="3"/>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300" name="Freeform 1415">
              <a:extLst>
                <a:ext uri="{FF2B5EF4-FFF2-40B4-BE49-F238E27FC236}">
                  <a16:creationId xmlns:a16="http://schemas.microsoft.com/office/drawing/2014/main" id="{4D910155-8CEA-3A81-A7F9-CFC821313CAE}"/>
                </a:ext>
              </a:extLst>
            </p:cNvPr>
            <p:cNvSpPr>
              <a:spLocks/>
            </p:cNvSpPr>
            <p:nvPr/>
          </p:nvSpPr>
          <p:spPr bwMode="auto">
            <a:xfrm flipH="1">
              <a:off x="769" y="3720"/>
              <a:ext cx="77" cy="155"/>
            </a:xfrm>
            <a:custGeom>
              <a:avLst/>
              <a:gdLst>
                <a:gd name="T0" fmla="*/ 0 w 230"/>
                <a:gd name="T1" fmla="*/ 0 h 312"/>
                <a:gd name="T2" fmla="*/ 0 w 230"/>
                <a:gd name="T3" fmla="*/ 0 h 312"/>
                <a:gd name="T4" fmla="*/ 0 w 230"/>
                <a:gd name="T5" fmla="*/ 0 h 312"/>
                <a:gd name="T6" fmla="*/ 0 w 230"/>
                <a:gd name="T7" fmla="*/ 0 h 312"/>
                <a:gd name="T8" fmla="*/ 0 w 230"/>
                <a:gd name="T9" fmla="*/ 0 h 312"/>
                <a:gd name="T10" fmla="*/ 0 w 230"/>
                <a:gd name="T11" fmla="*/ 0 h 312"/>
                <a:gd name="T12" fmla="*/ 0 w 230"/>
                <a:gd name="T13" fmla="*/ 0 h 312"/>
                <a:gd name="T14" fmla="*/ 0 w 230"/>
                <a:gd name="T15" fmla="*/ 0 h 312"/>
                <a:gd name="T16" fmla="*/ 0 w 230"/>
                <a:gd name="T17" fmla="*/ 0 h 312"/>
                <a:gd name="T18" fmla="*/ 0 w 230"/>
                <a:gd name="T19" fmla="*/ 0 h 312"/>
                <a:gd name="T20" fmla="*/ 0 w 230"/>
                <a:gd name="T21" fmla="*/ 0 h 312"/>
                <a:gd name="T22" fmla="*/ 0 w 230"/>
                <a:gd name="T23" fmla="*/ 0 h 312"/>
                <a:gd name="T24" fmla="*/ 0 w 230"/>
                <a:gd name="T25" fmla="*/ 0 h 312"/>
                <a:gd name="T26" fmla="*/ 0 w 230"/>
                <a:gd name="T27" fmla="*/ 0 h 312"/>
                <a:gd name="T28" fmla="*/ 0 w 230"/>
                <a:gd name="T29" fmla="*/ 0 h 312"/>
                <a:gd name="T30" fmla="*/ 0 w 230"/>
                <a:gd name="T31" fmla="*/ 0 h 312"/>
                <a:gd name="T32" fmla="*/ 0 w 230"/>
                <a:gd name="T33" fmla="*/ 0 h 312"/>
                <a:gd name="T34" fmla="*/ 0 w 230"/>
                <a:gd name="T35" fmla="*/ 0 h 312"/>
                <a:gd name="T36" fmla="*/ 0 w 230"/>
                <a:gd name="T37" fmla="*/ 0 h 312"/>
                <a:gd name="T38" fmla="*/ 0 w 230"/>
                <a:gd name="T39" fmla="*/ 0 h 312"/>
                <a:gd name="T40" fmla="*/ 0 w 230"/>
                <a:gd name="T41" fmla="*/ 0 h 31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30"/>
                <a:gd name="T64" fmla="*/ 0 h 312"/>
                <a:gd name="T65" fmla="*/ 230 w 230"/>
                <a:gd name="T66" fmla="*/ 312 h 31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30" h="312">
                  <a:moveTo>
                    <a:pt x="193" y="312"/>
                  </a:moveTo>
                  <a:lnTo>
                    <a:pt x="186" y="211"/>
                  </a:lnTo>
                  <a:lnTo>
                    <a:pt x="168" y="133"/>
                  </a:lnTo>
                  <a:lnTo>
                    <a:pt x="153" y="102"/>
                  </a:lnTo>
                  <a:lnTo>
                    <a:pt x="133" y="80"/>
                  </a:lnTo>
                  <a:lnTo>
                    <a:pt x="98" y="59"/>
                  </a:lnTo>
                  <a:lnTo>
                    <a:pt x="77" y="57"/>
                  </a:lnTo>
                  <a:lnTo>
                    <a:pt x="57" y="57"/>
                  </a:lnTo>
                  <a:lnTo>
                    <a:pt x="24" y="53"/>
                  </a:lnTo>
                  <a:lnTo>
                    <a:pt x="7" y="45"/>
                  </a:lnTo>
                  <a:lnTo>
                    <a:pt x="0" y="18"/>
                  </a:lnTo>
                  <a:lnTo>
                    <a:pt x="7" y="0"/>
                  </a:lnTo>
                  <a:lnTo>
                    <a:pt x="24" y="0"/>
                  </a:lnTo>
                  <a:lnTo>
                    <a:pt x="64" y="23"/>
                  </a:lnTo>
                  <a:lnTo>
                    <a:pt x="98" y="39"/>
                  </a:lnTo>
                  <a:lnTo>
                    <a:pt x="131" y="57"/>
                  </a:lnTo>
                  <a:lnTo>
                    <a:pt x="156" y="76"/>
                  </a:lnTo>
                  <a:lnTo>
                    <a:pt x="186" y="115"/>
                  </a:lnTo>
                  <a:lnTo>
                    <a:pt x="216" y="186"/>
                  </a:lnTo>
                  <a:lnTo>
                    <a:pt x="230" y="306"/>
                  </a:lnTo>
                  <a:lnTo>
                    <a:pt x="193" y="312"/>
                  </a:lnTo>
                  <a:close/>
                </a:path>
              </a:pathLst>
            </a:custGeom>
            <a:solidFill>
              <a:srgbClr val="337373"/>
            </a:solidFill>
            <a:ln w="9525">
              <a:solidFill>
                <a:srgbClr val="000000"/>
              </a:solidFill>
              <a:round/>
              <a:headEnd/>
              <a:tailEnd/>
            </a:ln>
          </p:spPr>
          <p:txBody>
            <a:bodyPr/>
            <a:lstStyle/>
            <a:p>
              <a:endParaRPr lang="zh-TW" altLang="en-US"/>
            </a:p>
          </p:txBody>
        </p:sp>
        <p:sp>
          <p:nvSpPr>
            <p:cNvPr id="42301" name="Freeform 1416">
              <a:extLst>
                <a:ext uri="{FF2B5EF4-FFF2-40B4-BE49-F238E27FC236}">
                  <a16:creationId xmlns:a16="http://schemas.microsoft.com/office/drawing/2014/main" id="{E3BB4E01-F395-4628-F1BC-2AE84D518BCE}"/>
                </a:ext>
              </a:extLst>
            </p:cNvPr>
            <p:cNvSpPr>
              <a:spLocks/>
            </p:cNvSpPr>
            <p:nvPr/>
          </p:nvSpPr>
          <p:spPr bwMode="auto">
            <a:xfrm flipH="1">
              <a:off x="1031" y="3734"/>
              <a:ext cx="85" cy="151"/>
            </a:xfrm>
            <a:custGeom>
              <a:avLst/>
              <a:gdLst>
                <a:gd name="T0" fmla="*/ 0 w 256"/>
                <a:gd name="T1" fmla="*/ 1 h 302"/>
                <a:gd name="T2" fmla="*/ 0 w 256"/>
                <a:gd name="T3" fmla="*/ 1 h 302"/>
                <a:gd name="T4" fmla="*/ 0 w 256"/>
                <a:gd name="T5" fmla="*/ 1 h 302"/>
                <a:gd name="T6" fmla="*/ 0 w 256"/>
                <a:gd name="T7" fmla="*/ 1 h 302"/>
                <a:gd name="T8" fmla="*/ 0 w 256"/>
                <a:gd name="T9" fmla="*/ 1 h 302"/>
                <a:gd name="T10" fmla="*/ 0 w 256"/>
                <a:gd name="T11" fmla="*/ 1 h 302"/>
                <a:gd name="T12" fmla="*/ 0 w 256"/>
                <a:gd name="T13" fmla="*/ 1 h 302"/>
                <a:gd name="T14" fmla="*/ 0 w 256"/>
                <a:gd name="T15" fmla="*/ 1 h 302"/>
                <a:gd name="T16" fmla="*/ 0 w 256"/>
                <a:gd name="T17" fmla="*/ 1 h 302"/>
                <a:gd name="T18" fmla="*/ 0 w 256"/>
                <a:gd name="T19" fmla="*/ 1 h 302"/>
                <a:gd name="T20" fmla="*/ 0 w 256"/>
                <a:gd name="T21" fmla="*/ 1 h 302"/>
                <a:gd name="T22" fmla="*/ 0 w 256"/>
                <a:gd name="T23" fmla="*/ 1 h 302"/>
                <a:gd name="T24" fmla="*/ 0 w 256"/>
                <a:gd name="T25" fmla="*/ 1 h 302"/>
                <a:gd name="T26" fmla="*/ 0 w 256"/>
                <a:gd name="T27" fmla="*/ 0 h 302"/>
                <a:gd name="T28" fmla="*/ 0 w 256"/>
                <a:gd name="T29" fmla="*/ 1 h 302"/>
                <a:gd name="T30" fmla="*/ 0 w 256"/>
                <a:gd name="T31" fmla="*/ 1 h 302"/>
                <a:gd name="T32" fmla="*/ 0 w 256"/>
                <a:gd name="T33" fmla="*/ 1 h 302"/>
                <a:gd name="T34" fmla="*/ 0 w 256"/>
                <a:gd name="T35" fmla="*/ 1 h 302"/>
                <a:gd name="T36" fmla="*/ 0 w 256"/>
                <a:gd name="T37" fmla="*/ 1 h 302"/>
                <a:gd name="T38" fmla="*/ 0 w 256"/>
                <a:gd name="T39" fmla="*/ 1 h 302"/>
                <a:gd name="T40" fmla="*/ 0 w 256"/>
                <a:gd name="T41" fmla="*/ 1 h 302"/>
                <a:gd name="T42" fmla="*/ 0 w 256"/>
                <a:gd name="T43" fmla="*/ 1 h 30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56"/>
                <a:gd name="T67" fmla="*/ 0 h 302"/>
                <a:gd name="T68" fmla="*/ 256 w 256"/>
                <a:gd name="T69" fmla="*/ 302 h 30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56" h="302">
                  <a:moveTo>
                    <a:pt x="216" y="302"/>
                  </a:moveTo>
                  <a:lnTo>
                    <a:pt x="201" y="203"/>
                  </a:lnTo>
                  <a:lnTo>
                    <a:pt x="179" y="125"/>
                  </a:lnTo>
                  <a:lnTo>
                    <a:pt x="161" y="94"/>
                  </a:lnTo>
                  <a:lnTo>
                    <a:pt x="139" y="73"/>
                  </a:lnTo>
                  <a:lnTo>
                    <a:pt x="101" y="55"/>
                  </a:lnTo>
                  <a:lnTo>
                    <a:pt x="81" y="53"/>
                  </a:lnTo>
                  <a:lnTo>
                    <a:pt x="71" y="56"/>
                  </a:lnTo>
                  <a:lnTo>
                    <a:pt x="61" y="55"/>
                  </a:lnTo>
                  <a:lnTo>
                    <a:pt x="27" y="53"/>
                  </a:lnTo>
                  <a:lnTo>
                    <a:pt x="10" y="47"/>
                  </a:lnTo>
                  <a:lnTo>
                    <a:pt x="0" y="20"/>
                  </a:lnTo>
                  <a:lnTo>
                    <a:pt x="7" y="2"/>
                  </a:lnTo>
                  <a:lnTo>
                    <a:pt x="24" y="0"/>
                  </a:lnTo>
                  <a:lnTo>
                    <a:pt x="64" y="20"/>
                  </a:lnTo>
                  <a:lnTo>
                    <a:pt x="99" y="36"/>
                  </a:lnTo>
                  <a:lnTo>
                    <a:pt x="134" y="51"/>
                  </a:lnTo>
                  <a:lnTo>
                    <a:pt x="161" y="70"/>
                  </a:lnTo>
                  <a:lnTo>
                    <a:pt x="196" y="106"/>
                  </a:lnTo>
                  <a:lnTo>
                    <a:pt x="230" y="176"/>
                  </a:lnTo>
                  <a:lnTo>
                    <a:pt x="256" y="295"/>
                  </a:lnTo>
                  <a:lnTo>
                    <a:pt x="216" y="302"/>
                  </a:lnTo>
                  <a:close/>
                </a:path>
              </a:pathLst>
            </a:custGeom>
            <a:solidFill>
              <a:srgbClr val="337373"/>
            </a:solidFill>
            <a:ln w="9525">
              <a:solidFill>
                <a:srgbClr val="000000"/>
              </a:solidFill>
              <a:round/>
              <a:headEnd/>
              <a:tailEnd/>
            </a:ln>
          </p:spPr>
          <p:txBody>
            <a:bodyPr/>
            <a:lstStyle/>
            <a:p>
              <a:endParaRPr lang="zh-TW" altLang="en-US"/>
            </a:p>
          </p:txBody>
        </p:sp>
        <p:sp>
          <p:nvSpPr>
            <p:cNvPr id="42302" name="Line 1417">
              <a:extLst>
                <a:ext uri="{FF2B5EF4-FFF2-40B4-BE49-F238E27FC236}">
                  <a16:creationId xmlns:a16="http://schemas.microsoft.com/office/drawing/2014/main" id="{BEDD5DDC-52CC-0838-93CF-49E622B125BC}"/>
                </a:ext>
              </a:extLst>
            </p:cNvPr>
            <p:cNvSpPr>
              <a:spLocks noChangeShapeType="1"/>
            </p:cNvSpPr>
            <p:nvPr/>
          </p:nvSpPr>
          <p:spPr bwMode="auto">
            <a:xfrm flipH="1">
              <a:off x="838" y="3742"/>
              <a:ext cx="1" cy="132"/>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03" name="Line 1418">
              <a:extLst>
                <a:ext uri="{FF2B5EF4-FFF2-40B4-BE49-F238E27FC236}">
                  <a16:creationId xmlns:a16="http://schemas.microsoft.com/office/drawing/2014/main" id="{6FFB8403-77E5-64A1-13DE-9D60B8F5BCD9}"/>
                </a:ext>
              </a:extLst>
            </p:cNvPr>
            <p:cNvSpPr>
              <a:spLocks noChangeShapeType="1"/>
            </p:cNvSpPr>
            <p:nvPr/>
          </p:nvSpPr>
          <p:spPr bwMode="auto">
            <a:xfrm flipH="1">
              <a:off x="1109" y="3759"/>
              <a:ext cx="1" cy="108"/>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04" name="Freeform 1419">
              <a:extLst>
                <a:ext uri="{FF2B5EF4-FFF2-40B4-BE49-F238E27FC236}">
                  <a16:creationId xmlns:a16="http://schemas.microsoft.com/office/drawing/2014/main" id="{D93C2FC9-A866-C0A6-ED58-852AB5D95DC8}"/>
                </a:ext>
              </a:extLst>
            </p:cNvPr>
            <p:cNvSpPr>
              <a:spLocks/>
            </p:cNvSpPr>
            <p:nvPr/>
          </p:nvSpPr>
          <p:spPr bwMode="auto">
            <a:xfrm flipH="1">
              <a:off x="756" y="3843"/>
              <a:ext cx="370" cy="42"/>
            </a:xfrm>
            <a:custGeom>
              <a:avLst/>
              <a:gdLst>
                <a:gd name="T0" fmla="*/ 0 w 1111"/>
                <a:gd name="T1" fmla="*/ 1 h 83"/>
                <a:gd name="T2" fmla="*/ 0 w 1111"/>
                <a:gd name="T3" fmla="*/ 0 h 83"/>
                <a:gd name="T4" fmla="*/ 0 w 1111"/>
                <a:gd name="T5" fmla="*/ 0 h 83"/>
                <a:gd name="T6" fmla="*/ 0 w 1111"/>
                <a:gd name="T7" fmla="*/ 1 h 83"/>
                <a:gd name="T8" fmla="*/ 0 w 1111"/>
                <a:gd name="T9" fmla="*/ 1 h 83"/>
                <a:gd name="T10" fmla="*/ 0 w 1111"/>
                <a:gd name="T11" fmla="*/ 1 h 83"/>
                <a:gd name="T12" fmla="*/ 0 w 1111"/>
                <a:gd name="T13" fmla="*/ 1 h 83"/>
                <a:gd name="T14" fmla="*/ 0 w 1111"/>
                <a:gd name="T15" fmla="*/ 1 h 83"/>
                <a:gd name="T16" fmla="*/ 0 w 1111"/>
                <a:gd name="T17" fmla="*/ 1 h 83"/>
                <a:gd name="T18" fmla="*/ 0 w 1111"/>
                <a:gd name="T19" fmla="*/ 1 h 83"/>
                <a:gd name="T20" fmla="*/ 0 w 1111"/>
                <a:gd name="T21" fmla="*/ 1 h 83"/>
                <a:gd name="T22" fmla="*/ 0 w 1111"/>
                <a:gd name="T23" fmla="*/ 1 h 83"/>
                <a:gd name="T24" fmla="*/ 0 w 1111"/>
                <a:gd name="T25" fmla="*/ 1 h 83"/>
                <a:gd name="T26" fmla="*/ 0 w 1111"/>
                <a:gd name="T27" fmla="*/ 1 h 83"/>
                <a:gd name="T28" fmla="*/ 0 w 1111"/>
                <a:gd name="T29" fmla="*/ 1 h 83"/>
                <a:gd name="T30" fmla="*/ 0 w 1111"/>
                <a:gd name="T31" fmla="*/ 1 h 83"/>
                <a:gd name="T32" fmla="*/ 0 w 1111"/>
                <a:gd name="T33" fmla="*/ 1 h 8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11"/>
                <a:gd name="T52" fmla="*/ 0 h 83"/>
                <a:gd name="T53" fmla="*/ 1111 w 1111"/>
                <a:gd name="T54" fmla="*/ 83 h 8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11" h="83">
                  <a:moveTo>
                    <a:pt x="1104" y="8"/>
                  </a:moveTo>
                  <a:lnTo>
                    <a:pt x="1111" y="0"/>
                  </a:lnTo>
                  <a:lnTo>
                    <a:pt x="1084" y="0"/>
                  </a:lnTo>
                  <a:lnTo>
                    <a:pt x="901" y="27"/>
                  </a:lnTo>
                  <a:lnTo>
                    <a:pt x="731" y="44"/>
                  </a:lnTo>
                  <a:lnTo>
                    <a:pt x="567" y="50"/>
                  </a:lnTo>
                  <a:lnTo>
                    <a:pt x="219" y="27"/>
                  </a:lnTo>
                  <a:lnTo>
                    <a:pt x="23" y="5"/>
                  </a:lnTo>
                  <a:lnTo>
                    <a:pt x="0" y="7"/>
                  </a:lnTo>
                  <a:lnTo>
                    <a:pt x="6" y="14"/>
                  </a:lnTo>
                  <a:lnTo>
                    <a:pt x="229" y="47"/>
                  </a:lnTo>
                  <a:lnTo>
                    <a:pt x="417" y="72"/>
                  </a:lnTo>
                  <a:lnTo>
                    <a:pt x="573" y="83"/>
                  </a:lnTo>
                  <a:lnTo>
                    <a:pt x="721" y="75"/>
                  </a:lnTo>
                  <a:lnTo>
                    <a:pt x="890" y="53"/>
                  </a:lnTo>
                  <a:lnTo>
                    <a:pt x="1033" y="30"/>
                  </a:lnTo>
                  <a:lnTo>
                    <a:pt x="1104" y="8"/>
                  </a:lnTo>
                  <a:close/>
                </a:path>
              </a:pathLst>
            </a:custGeom>
            <a:solidFill>
              <a:srgbClr val="FF7366"/>
            </a:solidFill>
            <a:ln w="4763">
              <a:solidFill>
                <a:srgbClr val="000000"/>
              </a:solidFill>
              <a:round/>
              <a:headEnd/>
              <a:tailEnd/>
            </a:ln>
          </p:spPr>
          <p:txBody>
            <a:bodyPr/>
            <a:lstStyle/>
            <a:p>
              <a:endParaRPr lang="zh-TW" altLang="en-US"/>
            </a:p>
          </p:txBody>
        </p:sp>
        <p:sp>
          <p:nvSpPr>
            <p:cNvPr id="42305" name="Freeform 1420">
              <a:extLst>
                <a:ext uri="{FF2B5EF4-FFF2-40B4-BE49-F238E27FC236}">
                  <a16:creationId xmlns:a16="http://schemas.microsoft.com/office/drawing/2014/main" id="{0BCC9909-5B54-BB00-9704-E62DCA56AA87}"/>
                </a:ext>
              </a:extLst>
            </p:cNvPr>
            <p:cNvSpPr>
              <a:spLocks/>
            </p:cNvSpPr>
            <p:nvPr/>
          </p:nvSpPr>
          <p:spPr bwMode="auto">
            <a:xfrm flipH="1">
              <a:off x="758" y="3848"/>
              <a:ext cx="366" cy="91"/>
            </a:xfrm>
            <a:custGeom>
              <a:avLst/>
              <a:gdLst>
                <a:gd name="T0" fmla="*/ 0 w 1098"/>
                <a:gd name="T1" fmla="*/ 0 h 184"/>
                <a:gd name="T2" fmla="*/ 0 w 1098"/>
                <a:gd name="T3" fmla="*/ 0 h 184"/>
                <a:gd name="T4" fmla="*/ 0 w 1098"/>
                <a:gd name="T5" fmla="*/ 0 h 184"/>
                <a:gd name="T6" fmla="*/ 0 w 1098"/>
                <a:gd name="T7" fmla="*/ 0 h 184"/>
                <a:gd name="T8" fmla="*/ 0 w 1098"/>
                <a:gd name="T9" fmla="*/ 0 h 184"/>
                <a:gd name="T10" fmla="*/ 0 w 1098"/>
                <a:gd name="T11" fmla="*/ 0 h 184"/>
                <a:gd name="T12" fmla="*/ 0 w 1098"/>
                <a:gd name="T13" fmla="*/ 0 h 184"/>
                <a:gd name="T14" fmla="*/ 0 w 1098"/>
                <a:gd name="T15" fmla="*/ 0 h 184"/>
                <a:gd name="T16" fmla="*/ 0 w 1098"/>
                <a:gd name="T17" fmla="*/ 0 h 184"/>
                <a:gd name="T18" fmla="*/ 0 w 1098"/>
                <a:gd name="T19" fmla="*/ 0 h 184"/>
                <a:gd name="T20" fmla="*/ 0 w 1098"/>
                <a:gd name="T21" fmla="*/ 0 h 184"/>
                <a:gd name="T22" fmla="*/ 0 w 1098"/>
                <a:gd name="T23" fmla="*/ 0 h 184"/>
                <a:gd name="T24" fmla="*/ 0 w 1098"/>
                <a:gd name="T25" fmla="*/ 0 h 184"/>
                <a:gd name="T26" fmla="*/ 0 w 1098"/>
                <a:gd name="T27" fmla="*/ 0 h 184"/>
                <a:gd name="T28" fmla="*/ 0 w 1098"/>
                <a:gd name="T29" fmla="*/ 0 h 184"/>
                <a:gd name="T30" fmla="*/ 0 w 1098"/>
                <a:gd name="T31" fmla="*/ 0 h 184"/>
                <a:gd name="T32" fmla="*/ 0 w 1098"/>
                <a:gd name="T33" fmla="*/ 0 h 184"/>
                <a:gd name="T34" fmla="*/ 0 w 1098"/>
                <a:gd name="T35" fmla="*/ 0 h 184"/>
                <a:gd name="T36" fmla="*/ 0 w 1098"/>
                <a:gd name="T37" fmla="*/ 0 h 1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98"/>
                <a:gd name="T58" fmla="*/ 0 h 184"/>
                <a:gd name="T59" fmla="*/ 1098 w 1098"/>
                <a:gd name="T60" fmla="*/ 184 h 1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98" h="184">
                  <a:moveTo>
                    <a:pt x="1098" y="0"/>
                  </a:moveTo>
                  <a:lnTo>
                    <a:pt x="1074" y="54"/>
                  </a:lnTo>
                  <a:lnTo>
                    <a:pt x="1044" y="114"/>
                  </a:lnTo>
                  <a:lnTo>
                    <a:pt x="1020" y="140"/>
                  </a:lnTo>
                  <a:lnTo>
                    <a:pt x="982" y="160"/>
                  </a:lnTo>
                  <a:lnTo>
                    <a:pt x="932" y="176"/>
                  </a:lnTo>
                  <a:lnTo>
                    <a:pt x="861" y="184"/>
                  </a:lnTo>
                  <a:lnTo>
                    <a:pt x="200" y="184"/>
                  </a:lnTo>
                  <a:lnTo>
                    <a:pt x="131" y="173"/>
                  </a:lnTo>
                  <a:lnTo>
                    <a:pt x="77" y="145"/>
                  </a:lnTo>
                  <a:lnTo>
                    <a:pt x="44" y="107"/>
                  </a:lnTo>
                  <a:lnTo>
                    <a:pt x="24" y="68"/>
                  </a:lnTo>
                  <a:lnTo>
                    <a:pt x="0" y="6"/>
                  </a:lnTo>
                  <a:lnTo>
                    <a:pt x="190" y="31"/>
                  </a:lnTo>
                  <a:lnTo>
                    <a:pt x="374" y="48"/>
                  </a:lnTo>
                  <a:lnTo>
                    <a:pt x="564" y="56"/>
                  </a:lnTo>
                  <a:lnTo>
                    <a:pt x="752" y="48"/>
                  </a:lnTo>
                  <a:lnTo>
                    <a:pt x="922" y="27"/>
                  </a:lnTo>
                  <a:lnTo>
                    <a:pt x="1098" y="0"/>
                  </a:lnTo>
                  <a:close/>
                </a:path>
              </a:pathLst>
            </a:custGeom>
            <a:solidFill>
              <a:srgbClr val="D9C066"/>
            </a:solidFill>
            <a:ln w="9525">
              <a:solidFill>
                <a:srgbClr val="000000"/>
              </a:solidFill>
              <a:round/>
              <a:headEnd/>
              <a:tailEnd/>
            </a:ln>
          </p:spPr>
          <p:txBody>
            <a:bodyPr/>
            <a:lstStyle/>
            <a:p>
              <a:endParaRPr lang="zh-TW" altLang="en-US"/>
            </a:p>
          </p:txBody>
        </p:sp>
        <p:sp>
          <p:nvSpPr>
            <p:cNvPr id="42306" name="Freeform 1421">
              <a:extLst>
                <a:ext uri="{FF2B5EF4-FFF2-40B4-BE49-F238E27FC236}">
                  <a16:creationId xmlns:a16="http://schemas.microsoft.com/office/drawing/2014/main" id="{A1F1FF2E-B03F-6102-529A-9C2A17F6BEEE}"/>
                </a:ext>
              </a:extLst>
            </p:cNvPr>
            <p:cNvSpPr>
              <a:spLocks/>
            </p:cNvSpPr>
            <p:nvPr/>
          </p:nvSpPr>
          <p:spPr bwMode="auto">
            <a:xfrm flipH="1">
              <a:off x="792" y="3888"/>
              <a:ext cx="291" cy="36"/>
            </a:xfrm>
            <a:custGeom>
              <a:avLst/>
              <a:gdLst>
                <a:gd name="T0" fmla="*/ 0 w 874"/>
                <a:gd name="T1" fmla="*/ 0 h 72"/>
                <a:gd name="T2" fmla="*/ 0 w 874"/>
                <a:gd name="T3" fmla="*/ 1 h 72"/>
                <a:gd name="T4" fmla="*/ 0 w 874"/>
                <a:gd name="T5" fmla="*/ 1 h 72"/>
                <a:gd name="T6" fmla="*/ 0 w 874"/>
                <a:gd name="T7" fmla="*/ 1 h 72"/>
                <a:gd name="T8" fmla="*/ 0 w 874"/>
                <a:gd name="T9" fmla="*/ 1 h 72"/>
                <a:gd name="T10" fmla="*/ 0 w 874"/>
                <a:gd name="T11" fmla="*/ 1 h 72"/>
                <a:gd name="T12" fmla="*/ 0 w 874"/>
                <a:gd name="T13" fmla="*/ 1 h 72"/>
                <a:gd name="T14" fmla="*/ 0 w 874"/>
                <a:gd name="T15" fmla="*/ 1 h 72"/>
                <a:gd name="T16" fmla="*/ 0 60000 65536"/>
                <a:gd name="T17" fmla="*/ 0 60000 65536"/>
                <a:gd name="T18" fmla="*/ 0 60000 65536"/>
                <a:gd name="T19" fmla="*/ 0 60000 65536"/>
                <a:gd name="T20" fmla="*/ 0 60000 65536"/>
                <a:gd name="T21" fmla="*/ 0 60000 65536"/>
                <a:gd name="T22" fmla="*/ 0 60000 65536"/>
                <a:gd name="T23" fmla="*/ 0 60000 65536"/>
                <a:gd name="T24" fmla="*/ 0 w 874"/>
                <a:gd name="T25" fmla="*/ 0 h 72"/>
                <a:gd name="T26" fmla="*/ 874 w 874"/>
                <a:gd name="T27" fmla="*/ 72 h 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74" h="72">
                  <a:moveTo>
                    <a:pt x="874" y="0"/>
                  </a:moveTo>
                  <a:lnTo>
                    <a:pt x="775" y="41"/>
                  </a:lnTo>
                  <a:lnTo>
                    <a:pt x="637" y="65"/>
                  </a:lnTo>
                  <a:lnTo>
                    <a:pt x="518" y="72"/>
                  </a:lnTo>
                  <a:lnTo>
                    <a:pt x="374" y="70"/>
                  </a:lnTo>
                  <a:lnTo>
                    <a:pt x="140" y="56"/>
                  </a:lnTo>
                  <a:lnTo>
                    <a:pt x="45" y="33"/>
                  </a:lnTo>
                  <a:lnTo>
                    <a:pt x="0" y="18"/>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307" name="Freeform 1422">
              <a:extLst>
                <a:ext uri="{FF2B5EF4-FFF2-40B4-BE49-F238E27FC236}">
                  <a16:creationId xmlns:a16="http://schemas.microsoft.com/office/drawing/2014/main" id="{D95E7C3D-E196-5B46-64CE-07E984D74044}"/>
                </a:ext>
              </a:extLst>
            </p:cNvPr>
            <p:cNvSpPr>
              <a:spLocks/>
            </p:cNvSpPr>
            <p:nvPr/>
          </p:nvSpPr>
          <p:spPr bwMode="auto">
            <a:xfrm flipH="1">
              <a:off x="814" y="3910"/>
              <a:ext cx="238" cy="20"/>
            </a:xfrm>
            <a:custGeom>
              <a:avLst/>
              <a:gdLst>
                <a:gd name="T0" fmla="*/ 0 w 715"/>
                <a:gd name="T1" fmla="*/ 0 h 39"/>
                <a:gd name="T2" fmla="*/ 0 w 715"/>
                <a:gd name="T3" fmla="*/ 1 h 39"/>
                <a:gd name="T4" fmla="*/ 0 w 715"/>
                <a:gd name="T5" fmla="*/ 1 h 39"/>
                <a:gd name="T6" fmla="*/ 0 w 715"/>
                <a:gd name="T7" fmla="*/ 1 h 39"/>
                <a:gd name="T8" fmla="*/ 0 w 715"/>
                <a:gd name="T9" fmla="*/ 1 h 39"/>
                <a:gd name="T10" fmla="*/ 0 w 715"/>
                <a:gd name="T11" fmla="*/ 1 h 39"/>
                <a:gd name="T12" fmla="*/ 0 60000 65536"/>
                <a:gd name="T13" fmla="*/ 0 60000 65536"/>
                <a:gd name="T14" fmla="*/ 0 60000 65536"/>
                <a:gd name="T15" fmla="*/ 0 60000 65536"/>
                <a:gd name="T16" fmla="*/ 0 60000 65536"/>
                <a:gd name="T17" fmla="*/ 0 60000 65536"/>
                <a:gd name="T18" fmla="*/ 0 w 715"/>
                <a:gd name="T19" fmla="*/ 0 h 39"/>
                <a:gd name="T20" fmla="*/ 715 w 715"/>
                <a:gd name="T21" fmla="*/ 39 h 39"/>
              </a:gdLst>
              <a:ahLst/>
              <a:cxnLst>
                <a:cxn ang="T12">
                  <a:pos x="T0" y="T1"/>
                </a:cxn>
                <a:cxn ang="T13">
                  <a:pos x="T2" y="T3"/>
                </a:cxn>
                <a:cxn ang="T14">
                  <a:pos x="T4" y="T5"/>
                </a:cxn>
                <a:cxn ang="T15">
                  <a:pos x="T6" y="T7"/>
                </a:cxn>
                <a:cxn ang="T16">
                  <a:pos x="T8" y="T9"/>
                </a:cxn>
                <a:cxn ang="T17">
                  <a:pos x="T10" y="T11"/>
                </a:cxn>
              </a:cxnLst>
              <a:rect l="T18" t="T19" r="T20" b="T21"/>
              <a:pathLst>
                <a:path w="715" h="39">
                  <a:moveTo>
                    <a:pt x="715" y="0"/>
                  </a:moveTo>
                  <a:lnTo>
                    <a:pt x="669" y="12"/>
                  </a:lnTo>
                  <a:lnTo>
                    <a:pt x="527" y="31"/>
                  </a:lnTo>
                  <a:lnTo>
                    <a:pt x="426" y="37"/>
                  </a:lnTo>
                  <a:lnTo>
                    <a:pt x="305" y="39"/>
                  </a:lnTo>
                  <a:lnTo>
                    <a:pt x="0" y="11"/>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308" name="Freeform 1423">
              <a:extLst>
                <a:ext uri="{FF2B5EF4-FFF2-40B4-BE49-F238E27FC236}">
                  <a16:creationId xmlns:a16="http://schemas.microsoft.com/office/drawing/2014/main" id="{A0231EAC-CCA1-D8FE-F988-0A87940D2B54}"/>
                </a:ext>
              </a:extLst>
            </p:cNvPr>
            <p:cNvSpPr>
              <a:spLocks/>
            </p:cNvSpPr>
            <p:nvPr/>
          </p:nvSpPr>
          <p:spPr bwMode="auto">
            <a:xfrm flipH="1">
              <a:off x="837" y="3924"/>
              <a:ext cx="184" cy="9"/>
            </a:xfrm>
            <a:custGeom>
              <a:avLst/>
              <a:gdLst>
                <a:gd name="T0" fmla="*/ 0 w 553"/>
                <a:gd name="T1" fmla="*/ 0 h 18"/>
                <a:gd name="T2" fmla="*/ 0 w 553"/>
                <a:gd name="T3" fmla="*/ 1 h 18"/>
                <a:gd name="T4" fmla="*/ 0 w 553"/>
                <a:gd name="T5" fmla="*/ 1 h 18"/>
                <a:gd name="T6" fmla="*/ 0 w 553"/>
                <a:gd name="T7" fmla="*/ 1 h 18"/>
                <a:gd name="T8" fmla="*/ 0 w 553"/>
                <a:gd name="T9" fmla="*/ 1 h 18"/>
                <a:gd name="T10" fmla="*/ 0 60000 65536"/>
                <a:gd name="T11" fmla="*/ 0 60000 65536"/>
                <a:gd name="T12" fmla="*/ 0 60000 65536"/>
                <a:gd name="T13" fmla="*/ 0 60000 65536"/>
                <a:gd name="T14" fmla="*/ 0 60000 65536"/>
                <a:gd name="T15" fmla="*/ 0 w 553"/>
                <a:gd name="T16" fmla="*/ 0 h 18"/>
                <a:gd name="T17" fmla="*/ 553 w 553"/>
                <a:gd name="T18" fmla="*/ 18 h 18"/>
              </a:gdLst>
              <a:ahLst/>
              <a:cxnLst>
                <a:cxn ang="T10">
                  <a:pos x="T0" y="T1"/>
                </a:cxn>
                <a:cxn ang="T11">
                  <a:pos x="T2" y="T3"/>
                </a:cxn>
                <a:cxn ang="T12">
                  <a:pos x="T4" y="T5"/>
                </a:cxn>
                <a:cxn ang="T13">
                  <a:pos x="T6" y="T7"/>
                </a:cxn>
                <a:cxn ang="T14">
                  <a:pos x="T8" y="T9"/>
                </a:cxn>
              </a:cxnLst>
              <a:rect l="T15" t="T16" r="T17" b="T18"/>
              <a:pathLst>
                <a:path w="553" h="18">
                  <a:moveTo>
                    <a:pt x="553" y="0"/>
                  </a:moveTo>
                  <a:lnTo>
                    <a:pt x="519" y="6"/>
                  </a:lnTo>
                  <a:lnTo>
                    <a:pt x="414" y="16"/>
                  </a:lnTo>
                  <a:lnTo>
                    <a:pt x="243" y="18"/>
                  </a:lnTo>
                  <a:lnTo>
                    <a:pt x="0" y="4"/>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309" name="Freeform 1424">
              <a:extLst>
                <a:ext uri="{FF2B5EF4-FFF2-40B4-BE49-F238E27FC236}">
                  <a16:creationId xmlns:a16="http://schemas.microsoft.com/office/drawing/2014/main" id="{97BE9B99-6E17-D7FA-676A-D7C03B563033}"/>
                </a:ext>
              </a:extLst>
            </p:cNvPr>
            <p:cNvSpPr>
              <a:spLocks/>
            </p:cNvSpPr>
            <p:nvPr/>
          </p:nvSpPr>
          <p:spPr bwMode="auto">
            <a:xfrm flipH="1">
              <a:off x="1153" y="3724"/>
              <a:ext cx="78" cy="157"/>
            </a:xfrm>
            <a:custGeom>
              <a:avLst/>
              <a:gdLst>
                <a:gd name="T0" fmla="*/ 0 w 235"/>
                <a:gd name="T1" fmla="*/ 1 h 313"/>
                <a:gd name="T2" fmla="*/ 0 w 235"/>
                <a:gd name="T3" fmla="*/ 1 h 313"/>
                <a:gd name="T4" fmla="*/ 0 w 235"/>
                <a:gd name="T5" fmla="*/ 1 h 313"/>
                <a:gd name="T6" fmla="*/ 0 w 235"/>
                <a:gd name="T7" fmla="*/ 1 h 313"/>
                <a:gd name="T8" fmla="*/ 0 w 235"/>
                <a:gd name="T9" fmla="*/ 1 h 313"/>
                <a:gd name="T10" fmla="*/ 0 w 235"/>
                <a:gd name="T11" fmla="*/ 1 h 313"/>
                <a:gd name="T12" fmla="*/ 0 w 235"/>
                <a:gd name="T13" fmla="*/ 1 h 313"/>
                <a:gd name="T14" fmla="*/ 0 w 235"/>
                <a:gd name="T15" fmla="*/ 1 h 313"/>
                <a:gd name="T16" fmla="*/ 0 w 235"/>
                <a:gd name="T17" fmla="*/ 1 h 313"/>
                <a:gd name="T18" fmla="*/ 0 w 235"/>
                <a:gd name="T19" fmla="*/ 1 h 313"/>
                <a:gd name="T20" fmla="*/ 0 w 235"/>
                <a:gd name="T21" fmla="*/ 1 h 313"/>
                <a:gd name="T22" fmla="*/ 0 w 235"/>
                <a:gd name="T23" fmla="*/ 1 h 313"/>
                <a:gd name="T24" fmla="*/ 0 w 235"/>
                <a:gd name="T25" fmla="*/ 1 h 313"/>
                <a:gd name="T26" fmla="*/ 0 w 235"/>
                <a:gd name="T27" fmla="*/ 0 h 313"/>
                <a:gd name="T28" fmla="*/ 0 w 235"/>
                <a:gd name="T29" fmla="*/ 1 h 313"/>
                <a:gd name="T30" fmla="*/ 0 w 235"/>
                <a:gd name="T31" fmla="*/ 1 h 313"/>
                <a:gd name="T32" fmla="*/ 0 w 235"/>
                <a:gd name="T33" fmla="*/ 1 h 313"/>
                <a:gd name="T34" fmla="*/ 0 w 235"/>
                <a:gd name="T35" fmla="*/ 1 h 313"/>
                <a:gd name="T36" fmla="*/ 0 w 235"/>
                <a:gd name="T37" fmla="*/ 1 h 313"/>
                <a:gd name="T38" fmla="*/ 0 w 235"/>
                <a:gd name="T39" fmla="*/ 1 h 313"/>
                <a:gd name="T40" fmla="*/ 0 w 235"/>
                <a:gd name="T41" fmla="*/ 1 h 313"/>
                <a:gd name="T42" fmla="*/ 0 w 235"/>
                <a:gd name="T43" fmla="*/ 1 h 31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35"/>
                <a:gd name="T67" fmla="*/ 0 h 313"/>
                <a:gd name="T68" fmla="*/ 235 w 235"/>
                <a:gd name="T69" fmla="*/ 313 h 31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35" h="313">
                  <a:moveTo>
                    <a:pt x="198" y="313"/>
                  </a:moveTo>
                  <a:lnTo>
                    <a:pt x="188" y="212"/>
                  </a:lnTo>
                  <a:lnTo>
                    <a:pt x="170" y="134"/>
                  </a:lnTo>
                  <a:lnTo>
                    <a:pt x="156" y="100"/>
                  </a:lnTo>
                  <a:lnTo>
                    <a:pt x="133" y="80"/>
                  </a:lnTo>
                  <a:lnTo>
                    <a:pt x="99" y="60"/>
                  </a:lnTo>
                  <a:lnTo>
                    <a:pt x="76" y="58"/>
                  </a:lnTo>
                  <a:lnTo>
                    <a:pt x="66" y="61"/>
                  </a:lnTo>
                  <a:lnTo>
                    <a:pt x="59" y="60"/>
                  </a:lnTo>
                  <a:lnTo>
                    <a:pt x="28" y="55"/>
                  </a:lnTo>
                  <a:lnTo>
                    <a:pt x="9" y="47"/>
                  </a:lnTo>
                  <a:lnTo>
                    <a:pt x="0" y="21"/>
                  </a:lnTo>
                  <a:lnTo>
                    <a:pt x="8" y="2"/>
                  </a:lnTo>
                  <a:lnTo>
                    <a:pt x="25" y="0"/>
                  </a:lnTo>
                  <a:lnTo>
                    <a:pt x="65" y="22"/>
                  </a:lnTo>
                  <a:lnTo>
                    <a:pt x="99" y="39"/>
                  </a:lnTo>
                  <a:lnTo>
                    <a:pt x="130" y="58"/>
                  </a:lnTo>
                  <a:lnTo>
                    <a:pt x="156" y="75"/>
                  </a:lnTo>
                  <a:lnTo>
                    <a:pt x="188" y="115"/>
                  </a:lnTo>
                  <a:lnTo>
                    <a:pt x="220" y="187"/>
                  </a:lnTo>
                  <a:lnTo>
                    <a:pt x="235" y="307"/>
                  </a:lnTo>
                  <a:lnTo>
                    <a:pt x="198" y="313"/>
                  </a:lnTo>
                  <a:close/>
                </a:path>
              </a:pathLst>
            </a:custGeom>
            <a:solidFill>
              <a:srgbClr val="337373"/>
            </a:solidFill>
            <a:ln w="9525">
              <a:solidFill>
                <a:srgbClr val="000000"/>
              </a:solidFill>
              <a:round/>
              <a:headEnd/>
              <a:tailEnd/>
            </a:ln>
          </p:spPr>
          <p:txBody>
            <a:bodyPr/>
            <a:lstStyle/>
            <a:p>
              <a:endParaRPr lang="zh-TW" altLang="en-US"/>
            </a:p>
          </p:txBody>
        </p:sp>
        <p:sp>
          <p:nvSpPr>
            <p:cNvPr id="42310" name="Freeform 1425">
              <a:extLst>
                <a:ext uri="{FF2B5EF4-FFF2-40B4-BE49-F238E27FC236}">
                  <a16:creationId xmlns:a16="http://schemas.microsoft.com/office/drawing/2014/main" id="{E660657C-8247-8E2B-9782-40E770D2A53E}"/>
                </a:ext>
              </a:extLst>
            </p:cNvPr>
            <p:cNvSpPr>
              <a:spLocks/>
            </p:cNvSpPr>
            <p:nvPr/>
          </p:nvSpPr>
          <p:spPr bwMode="auto">
            <a:xfrm flipH="1">
              <a:off x="1421" y="3731"/>
              <a:ext cx="84" cy="152"/>
            </a:xfrm>
            <a:custGeom>
              <a:avLst/>
              <a:gdLst>
                <a:gd name="T0" fmla="*/ 0 w 253"/>
                <a:gd name="T1" fmla="*/ 1 h 302"/>
                <a:gd name="T2" fmla="*/ 0 w 253"/>
                <a:gd name="T3" fmla="*/ 1 h 302"/>
                <a:gd name="T4" fmla="*/ 0 w 253"/>
                <a:gd name="T5" fmla="*/ 1 h 302"/>
                <a:gd name="T6" fmla="*/ 0 w 253"/>
                <a:gd name="T7" fmla="*/ 1 h 302"/>
                <a:gd name="T8" fmla="*/ 0 w 253"/>
                <a:gd name="T9" fmla="*/ 1 h 302"/>
                <a:gd name="T10" fmla="*/ 0 w 253"/>
                <a:gd name="T11" fmla="*/ 1 h 302"/>
                <a:gd name="T12" fmla="*/ 0 w 253"/>
                <a:gd name="T13" fmla="*/ 1 h 302"/>
                <a:gd name="T14" fmla="*/ 0 w 253"/>
                <a:gd name="T15" fmla="*/ 1 h 302"/>
                <a:gd name="T16" fmla="*/ 0 w 253"/>
                <a:gd name="T17" fmla="*/ 1 h 302"/>
                <a:gd name="T18" fmla="*/ 0 w 253"/>
                <a:gd name="T19" fmla="*/ 1 h 302"/>
                <a:gd name="T20" fmla="*/ 0 w 253"/>
                <a:gd name="T21" fmla="*/ 1 h 302"/>
                <a:gd name="T22" fmla="*/ 0 w 253"/>
                <a:gd name="T23" fmla="*/ 1 h 302"/>
                <a:gd name="T24" fmla="*/ 0 w 253"/>
                <a:gd name="T25" fmla="*/ 0 h 302"/>
                <a:gd name="T26" fmla="*/ 0 w 253"/>
                <a:gd name="T27" fmla="*/ 1 h 302"/>
                <a:gd name="T28" fmla="*/ 0 w 253"/>
                <a:gd name="T29" fmla="*/ 1 h 302"/>
                <a:gd name="T30" fmla="*/ 0 w 253"/>
                <a:gd name="T31" fmla="*/ 1 h 302"/>
                <a:gd name="T32" fmla="*/ 0 w 253"/>
                <a:gd name="T33" fmla="*/ 1 h 302"/>
                <a:gd name="T34" fmla="*/ 0 w 253"/>
                <a:gd name="T35" fmla="*/ 1 h 302"/>
                <a:gd name="T36" fmla="*/ 0 w 253"/>
                <a:gd name="T37" fmla="*/ 1 h 302"/>
                <a:gd name="T38" fmla="*/ 0 w 253"/>
                <a:gd name="T39" fmla="*/ 1 h 302"/>
                <a:gd name="T40" fmla="*/ 0 w 253"/>
                <a:gd name="T41" fmla="*/ 1 h 30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53"/>
                <a:gd name="T64" fmla="*/ 0 h 302"/>
                <a:gd name="T65" fmla="*/ 253 w 253"/>
                <a:gd name="T66" fmla="*/ 302 h 30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53" h="302">
                  <a:moveTo>
                    <a:pt x="215" y="302"/>
                  </a:moveTo>
                  <a:lnTo>
                    <a:pt x="201" y="204"/>
                  </a:lnTo>
                  <a:lnTo>
                    <a:pt x="178" y="125"/>
                  </a:lnTo>
                  <a:lnTo>
                    <a:pt x="161" y="95"/>
                  </a:lnTo>
                  <a:lnTo>
                    <a:pt x="138" y="75"/>
                  </a:lnTo>
                  <a:lnTo>
                    <a:pt x="101" y="56"/>
                  </a:lnTo>
                  <a:lnTo>
                    <a:pt x="81" y="56"/>
                  </a:lnTo>
                  <a:lnTo>
                    <a:pt x="60" y="56"/>
                  </a:lnTo>
                  <a:lnTo>
                    <a:pt x="27" y="54"/>
                  </a:lnTo>
                  <a:lnTo>
                    <a:pt x="10" y="47"/>
                  </a:lnTo>
                  <a:lnTo>
                    <a:pt x="0" y="21"/>
                  </a:lnTo>
                  <a:lnTo>
                    <a:pt x="7" y="2"/>
                  </a:lnTo>
                  <a:lnTo>
                    <a:pt x="23" y="0"/>
                  </a:lnTo>
                  <a:lnTo>
                    <a:pt x="64" y="21"/>
                  </a:lnTo>
                  <a:lnTo>
                    <a:pt x="98" y="38"/>
                  </a:lnTo>
                  <a:lnTo>
                    <a:pt x="134" y="54"/>
                  </a:lnTo>
                  <a:lnTo>
                    <a:pt x="161" y="70"/>
                  </a:lnTo>
                  <a:lnTo>
                    <a:pt x="193" y="108"/>
                  </a:lnTo>
                  <a:lnTo>
                    <a:pt x="228" y="178"/>
                  </a:lnTo>
                  <a:lnTo>
                    <a:pt x="253" y="296"/>
                  </a:lnTo>
                  <a:lnTo>
                    <a:pt x="215" y="302"/>
                  </a:lnTo>
                  <a:close/>
                </a:path>
              </a:pathLst>
            </a:custGeom>
            <a:solidFill>
              <a:srgbClr val="337373"/>
            </a:solidFill>
            <a:ln w="9525">
              <a:solidFill>
                <a:srgbClr val="000000"/>
              </a:solidFill>
              <a:round/>
              <a:headEnd/>
              <a:tailEnd/>
            </a:ln>
          </p:spPr>
          <p:txBody>
            <a:bodyPr/>
            <a:lstStyle/>
            <a:p>
              <a:endParaRPr lang="zh-TW" altLang="en-US"/>
            </a:p>
          </p:txBody>
        </p:sp>
        <p:sp>
          <p:nvSpPr>
            <p:cNvPr id="42311" name="Line 1426">
              <a:extLst>
                <a:ext uri="{FF2B5EF4-FFF2-40B4-BE49-F238E27FC236}">
                  <a16:creationId xmlns:a16="http://schemas.microsoft.com/office/drawing/2014/main" id="{03F44544-62B0-F2D5-38CB-AC2DD4D85B60}"/>
                </a:ext>
              </a:extLst>
            </p:cNvPr>
            <p:cNvSpPr>
              <a:spLocks noChangeShapeType="1"/>
            </p:cNvSpPr>
            <p:nvPr/>
          </p:nvSpPr>
          <p:spPr bwMode="auto">
            <a:xfrm flipH="1">
              <a:off x="1224" y="3748"/>
              <a:ext cx="1" cy="132"/>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12" name="Line 1427">
              <a:extLst>
                <a:ext uri="{FF2B5EF4-FFF2-40B4-BE49-F238E27FC236}">
                  <a16:creationId xmlns:a16="http://schemas.microsoft.com/office/drawing/2014/main" id="{F80A58E8-E071-2CBA-82C1-8E0EB5DCD4B4}"/>
                </a:ext>
              </a:extLst>
            </p:cNvPr>
            <p:cNvSpPr>
              <a:spLocks noChangeShapeType="1"/>
            </p:cNvSpPr>
            <p:nvPr/>
          </p:nvSpPr>
          <p:spPr bwMode="auto">
            <a:xfrm flipH="1">
              <a:off x="1499" y="3759"/>
              <a:ext cx="1" cy="101"/>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13" name="Line 1428">
              <a:extLst>
                <a:ext uri="{FF2B5EF4-FFF2-40B4-BE49-F238E27FC236}">
                  <a16:creationId xmlns:a16="http://schemas.microsoft.com/office/drawing/2014/main" id="{D176E478-42A1-178F-957A-16FDB67B03C4}"/>
                </a:ext>
              </a:extLst>
            </p:cNvPr>
            <p:cNvSpPr>
              <a:spLocks noChangeShapeType="1"/>
            </p:cNvSpPr>
            <p:nvPr/>
          </p:nvSpPr>
          <p:spPr bwMode="auto">
            <a:xfrm flipH="1">
              <a:off x="1388" y="3707"/>
              <a:ext cx="80" cy="17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14" name="Line 1429">
              <a:extLst>
                <a:ext uri="{FF2B5EF4-FFF2-40B4-BE49-F238E27FC236}">
                  <a16:creationId xmlns:a16="http://schemas.microsoft.com/office/drawing/2014/main" id="{2BBF4E74-72C0-B4CE-769A-17A957903585}"/>
                </a:ext>
              </a:extLst>
            </p:cNvPr>
            <p:cNvSpPr>
              <a:spLocks noChangeShapeType="1"/>
            </p:cNvSpPr>
            <p:nvPr/>
          </p:nvSpPr>
          <p:spPr bwMode="auto">
            <a:xfrm flipH="1">
              <a:off x="1247" y="3268"/>
              <a:ext cx="919" cy="64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2315" name="Freeform 1430">
              <a:extLst>
                <a:ext uri="{FF2B5EF4-FFF2-40B4-BE49-F238E27FC236}">
                  <a16:creationId xmlns:a16="http://schemas.microsoft.com/office/drawing/2014/main" id="{4FFB097D-B751-F76F-3179-FA33208699E7}"/>
                </a:ext>
              </a:extLst>
            </p:cNvPr>
            <p:cNvSpPr>
              <a:spLocks/>
            </p:cNvSpPr>
            <p:nvPr/>
          </p:nvSpPr>
          <p:spPr bwMode="auto">
            <a:xfrm flipH="1">
              <a:off x="1139" y="3843"/>
              <a:ext cx="371" cy="42"/>
            </a:xfrm>
            <a:custGeom>
              <a:avLst/>
              <a:gdLst>
                <a:gd name="T0" fmla="*/ 0 w 1114"/>
                <a:gd name="T1" fmla="*/ 1 h 83"/>
                <a:gd name="T2" fmla="*/ 0 w 1114"/>
                <a:gd name="T3" fmla="*/ 0 h 83"/>
                <a:gd name="T4" fmla="*/ 0 w 1114"/>
                <a:gd name="T5" fmla="*/ 0 h 83"/>
                <a:gd name="T6" fmla="*/ 0 w 1114"/>
                <a:gd name="T7" fmla="*/ 1 h 83"/>
                <a:gd name="T8" fmla="*/ 0 w 1114"/>
                <a:gd name="T9" fmla="*/ 1 h 83"/>
                <a:gd name="T10" fmla="*/ 0 w 1114"/>
                <a:gd name="T11" fmla="*/ 1 h 83"/>
                <a:gd name="T12" fmla="*/ 0 w 1114"/>
                <a:gd name="T13" fmla="*/ 1 h 83"/>
                <a:gd name="T14" fmla="*/ 0 w 1114"/>
                <a:gd name="T15" fmla="*/ 1 h 83"/>
                <a:gd name="T16" fmla="*/ 0 w 1114"/>
                <a:gd name="T17" fmla="*/ 1 h 83"/>
                <a:gd name="T18" fmla="*/ 0 w 1114"/>
                <a:gd name="T19" fmla="*/ 1 h 83"/>
                <a:gd name="T20" fmla="*/ 0 w 1114"/>
                <a:gd name="T21" fmla="*/ 1 h 83"/>
                <a:gd name="T22" fmla="*/ 0 w 1114"/>
                <a:gd name="T23" fmla="*/ 1 h 83"/>
                <a:gd name="T24" fmla="*/ 0 w 1114"/>
                <a:gd name="T25" fmla="*/ 1 h 83"/>
                <a:gd name="T26" fmla="*/ 0 w 1114"/>
                <a:gd name="T27" fmla="*/ 1 h 83"/>
                <a:gd name="T28" fmla="*/ 0 w 1114"/>
                <a:gd name="T29" fmla="*/ 1 h 83"/>
                <a:gd name="T30" fmla="*/ 0 w 1114"/>
                <a:gd name="T31" fmla="*/ 1 h 83"/>
                <a:gd name="T32" fmla="*/ 0 w 1114"/>
                <a:gd name="T33" fmla="*/ 1 h 8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14"/>
                <a:gd name="T52" fmla="*/ 0 h 83"/>
                <a:gd name="T53" fmla="*/ 1114 w 1114"/>
                <a:gd name="T54" fmla="*/ 83 h 8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14" h="83">
                  <a:moveTo>
                    <a:pt x="1106" y="8"/>
                  </a:moveTo>
                  <a:lnTo>
                    <a:pt x="1114" y="0"/>
                  </a:lnTo>
                  <a:lnTo>
                    <a:pt x="1087" y="0"/>
                  </a:lnTo>
                  <a:lnTo>
                    <a:pt x="902" y="27"/>
                  </a:lnTo>
                  <a:lnTo>
                    <a:pt x="733" y="44"/>
                  </a:lnTo>
                  <a:lnTo>
                    <a:pt x="567" y="50"/>
                  </a:lnTo>
                  <a:lnTo>
                    <a:pt x="218" y="27"/>
                  </a:lnTo>
                  <a:lnTo>
                    <a:pt x="22" y="5"/>
                  </a:lnTo>
                  <a:lnTo>
                    <a:pt x="0" y="7"/>
                  </a:lnTo>
                  <a:lnTo>
                    <a:pt x="5" y="14"/>
                  </a:lnTo>
                  <a:lnTo>
                    <a:pt x="228" y="47"/>
                  </a:lnTo>
                  <a:lnTo>
                    <a:pt x="416" y="72"/>
                  </a:lnTo>
                  <a:lnTo>
                    <a:pt x="575" y="83"/>
                  </a:lnTo>
                  <a:lnTo>
                    <a:pt x="723" y="75"/>
                  </a:lnTo>
                  <a:lnTo>
                    <a:pt x="892" y="53"/>
                  </a:lnTo>
                  <a:lnTo>
                    <a:pt x="1035" y="30"/>
                  </a:lnTo>
                  <a:lnTo>
                    <a:pt x="1106" y="8"/>
                  </a:lnTo>
                  <a:close/>
                </a:path>
              </a:pathLst>
            </a:custGeom>
            <a:solidFill>
              <a:srgbClr val="FF7366"/>
            </a:solidFill>
            <a:ln w="4763">
              <a:solidFill>
                <a:srgbClr val="000000"/>
              </a:solidFill>
              <a:round/>
              <a:headEnd/>
              <a:tailEnd/>
            </a:ln>
          </p:spPr>
          <p:txBody>
            <a:bodyPr/>
            <a:lstStyle/>
            <a:p>
              <a:endParaRPr lang="zh-TW" altLang="en-US"/>
            </a:p>
          </p:txBody>
        </p:sp>
        <p:sp>
          <p:nvSpPr>
            <p:cNvPr id="42316" name="Freeform 1431">
              <a:extLst>
                <a:ext uri="{FF2B5EF4-FFF2-40B4-BE49-F238E27FC236}">
                  <a16:creationId xmlns:a16="http://schemas.microsoft.com/office/drawing/2014/main" id="{FA3E622B-68AE-014D-46B9-59FCD5615B06}"/>
                </a:ext>
              </a:extLst>
            </p:cNvPr>
            <p:cNvSpPr>
              <a:spLocks/>
            </p:cNvSpPr>
            <p:nvPr/>
          </p:nvSpPr>
          <p:spPr bwMode="auto">
            <a:xfrm flipH="1">
              <a:off x="1142" y="3848"/>
              <a:ext cx="367" cy="91"/>
            </a:xfrm>
            <a:custGeom>
              <a:avLst/>
              <a:gdLst>
                <a:gd name="T0" fmla="*/ 0 w 1101"/>
                <a:gd name="T1" fmla="*/ 0 h 184"/>
                <a:gd name="T2" fmla="*/ 0 w 1101"/>
                <a:gd name="T3" fmla="*/ 0 h 184"/>
                <a:gd name="T4" fmla="*/ 0 w 1101"/>
                <a:gd name="T5" fmla="*/ 0 h 184"/>
                <a:gd name="T6" fmla="*/ 0 w 1101"/>
                <a:gd name="T7" fmla="*/ 0 h 184"/>
                <a:gd name="T8" fmla="*/ 0 w 1101"/>
                <a:gd name="T9" fmla="*/ 0 h 184"/>
                <a:gd name="T10" fmla="*/ 0 w 1101"/>
                <a:gd name="T11" fmla="*/ 0 h 184"/>
                <a:gd name="T12" fmla="*/ 0 w 1101"/>
                <a:gd name="T13" fmla="*/ 0 h 184"/>
                <a:gd name="T14" fmla="*/ 0 w 1101"/>
                <a:gd name="T15" fmla="*/ 0 h 184"/>
                <a:gd name="T16" fmla="*/ 0 w 1101"/>
                <a:gd name="T17" fmla="*/ 0 h 184"/>
                <a:gd name="T18" fmla="*/ 0 w 1101"/>
                <a:gd name="T19" fmla="*/ 0 h 184"/>
                <a:gd name="T20" fmla="*/ 0 w 1101"/>
                <a:gd name="T21" fmla="*/ 0 h 184"/>
                <a:gd name="T22" fmla="*/ 0 w 1101"/>
                <a:gd name="T23" fmla="*/ 0 h 184"/>
                <a:gd name="T24" fmla="*/ 0 w 1101"/>
                <a:gd name="T25" fmla="*/ 0 h 184"/>
                <a:gd name="T26" fmla="*/ 0 w 1101"/>
                <a:gd name="T27" fmla="*/ 0 h 184"/>
                <a:gd name="T28" fmla="*/ 0 w 1101"/>
                <a:gd name="T29" fmla="*/ 0 h 184"/>
                <a:gd name="T30" fmla="*/ 0 w 1101"/>
                <a:gd name="T31" fmla="*/ 0 h 184"/>
                <a:gd name="T32" fmla="*/ 0 w 1101"/>
                <a:gd name="T33" fmla="*/ 0 h 184"/>
                <a:gd name="T34" fmla="*/ 0 w 1101"/>
                <a:gd name="T35" fmla="*/ 0 h 184"/>
                <a:gd name="T36" fmla="*/ 0 w 1101"/>
                <a:gd name="T37" fmla="*/ 0 h 1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01"/>
                <a:gd name="T58" fmla="*/ 0 h 184"/>
                <a:gd name="T59" fmla="*/ 1101 w 1101"/>
                <a:gd name="T60" fmla="*/ 184 h 1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01" h="184">
                  <a:moveTo>
                    <a:pt x="1101" y="0"/>
                  </a:moveTo>
                  <a:lnTo>
                    <a:pt x="1077" y="54"/>
                  </a:lnTo>
                  <a:lnTo>
                    <a:pt x="1047" y="114"/>
                  </a:lnTo>
                  <a:lnTo>
                    <a:pt x="1022" y="140"/>
                  </a:lnTo>
                  <a:lnTo>
                    <a:pt x="985" y="160"/>
                  </a:lnTo>
                  <a:lnTo>
                    <a:pt x="934" y="176"/>
                  </a:lnTo>
                  <a:lnTo>
                    <a:pt x="861" y="184"/>
                  </a:lnTo>
                  <a:lnTo>
                    <a:pt x="201" y="184"/>
                  </a:lnTo>
                  <a:lnTo>
                    <a:pt x="131" y="173"/>
                  </a:lnTo>
                  <a:lnTo>
                    <a:pt x="77" y="145"/>
                  </a:lnTo>
                  <a:lnTo>
                    <a:pt x="44" y="107"/>
                  </a:lnTo>
                  <a:lnTo>
                    <a:pt x="25" y="68"/>
                  </a:lnTo>
                  <a:lnTo>
                    <a:pt x="0" y="6"/>
                  </a:lnTo>
                  <a:lnTo>
                    <a:pt x="191" y="31"/>
                  </a:lnTo>
                  <a:lnTo>
                    <a:pt x="377" y="48"/>
                  </a:lnTo>
                  <a:lnTo>
                    <a:pt x="567" y="56"/>
                  </a:lnTo>
                  <a:lnTo>
                    <a:pt x="755" y="48"/>
                  </a:lnTo>
                  <a:lnTo>
                    <a:pt x="925" y="27"/>
                  </a:lnTo>
                  <a:lnTo>
                    <a:pt x="1101" y="0"/>
                  </a:lnTo>
                  <a:close/>
                </a:path>
              </a:pathLst>
            </a:custGeom>
            <a:solidFill>
              <a:srgbClr val="D9C066"/>
            </a:solidFill>
            <a:ln w="9525">
              <a:solidFill>
                <a:srgbClr val="000000"/>
              </a:solidFill>
              <a:round/>
              <a:headEnd/>
              <a:tailEnd/>
            </a:ln>
          </p:spPr>
          <p:txBody>
            <a:bodyPr/>
            <a:lstStyle/>
            <a:p>
              <a:endParaRPr lang="zh-TW" altLang="en-US"/>
            </a:p>
          </p:txBody>
        </p:sp>
        <p:sp>
          <p:nvSpPr>
            <p:cNvPr id="42317" name="Freeform 1432">
              <a:extLst>
                <a:ext uri="{FF2B5EF4-FFF2-40B4-BE49-F238E27FC236}">
                  <a16:creationId xmlns:a16="http://schemas.microsoft.com/office/drawing/2014/main" id="{88AABA4E-3147-8CF7-6850-BFABE8ADBB9E}"/>
                </a:ext>
              </a:extLst>
            </p:cNvPr>
            <p:cNvSpPr>
              <a:spLocks/>
            </p:cNvSpPr>
            <p:nvPr/>
          </p:nvSpPr>
          <p:spPr bwMode="auto">
            <a:xfrm flipH="1">
              <a:off x="1175" y="3888"/>
              <a:ext cx="291" cy="36"/>
            </a:xfrm>
            <a:custGeom>
              <a:avLst/>
              <a:gdLst>
                <a:gd name="T0" fmla="*/ 0 w 873"/>
                <a:gd name="T1" fmla="*/ 0 h 72"/>
                <a:gd name="T2" fmla="*/ 0 w 873"/>
                <a:gd name="T3" fmla="*/ 1 h 72"/>
                <a:gd name="T4" fmla="*/ 0 w 873"/>
                <a:gd name="T5" fmla="*/ 1 h 72"/>
                <a:gd name="T6" fmla="*/ 0 w 873"/>
                <a:gd name="T7" fmla="*/ 1 h 72"/>
                <a:gd name="T8" fmla="*/ 0 w 873"/>
                <a:gd name="T9" fmla="*/ 1 h 72"/>
                <a:gd name="T10" fmla="*/ 0 w 873"/>
                <a:gd name="T11" fmla="*/ 1 h 72"/>
                <a:gd name="T12" fmla="*/ 0 w 873"/>
                <a:gd name="T13" fmla="*/ 1 h 72"/>
                <a:gd name="T14" fmla="*/ 0 w 873"/>
                <a:gd name="T15" fmla="*/ 1 h 72"/>
                <a:gd name="T16" fmla="*/ 0 60000 65536"/>
                <a:gd name="T17" fmla="*/ 0 60000 65536"/>
                <a:gd name="T18" fmla="*/ 0 60000 65536"/>
                <a:gd name="T19" fmla="*/ 0 60000 65536"/>
                <a:gd name="T20" fmla="*/ 0 60000 65536"/>
                <a:gd name="T21" fmla="*/ 0 60000 65536"/>
                <a:gd name="T22" fmla="*/ 0 60000 65536"/>
                <a:gd name="T23" fmla="*/ 0 60000 65536"/>
                <a:gd name="T24" fmla="*/ 0 w 873"/>
                <a:gd name="T25" fmla="*/ 0 h 72"/>
                <a:gd name="T26" fmla="*/ 873 w 873"/>
                <a:gd name="T27" fmla="*/ 72 h 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73" h="72">
                  <a:moveTo>
                    <a:pt x="873" y="0"/>
                  </a:moveTo>
                  <a:lnTo>
                    <a:pt x="771" y="41"/>
                  </a:lnTo>
                  <a:lnTo>
                    <a:pt x="633" y="65"/>
                  </a:lnTo>
                  <a:lnTo>
                    <a:pt x="517" y="72"/>
                  </a:lnTo>
                  <a:lnTo>
                    <a:pt x="373" y="70"/>
                  </a:lnTo>
                  <a:lnTo>
                    <a:pt x="138" y="56"/>
                  </a:lnTo>
                  <a:lnTo>
                    <a:pt x="44" y="33"/>
                  </a:lnTo>
                  <a:lnTo>
                    <a:pt x="0" y="18"/>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318" name="Freeform 1433">
              <a:extLst>
                <a:ext uri="{FF2B5EF4-FFF2-40B4-BE49-F238E27FC236}">
                  <a16:creationId xmlns:a16="http://schemas.microsoft.com/office/drawing/2014/main" id="{13ED9E95-95AB-7AE1-B3BC-F9C7DA46EE86}"/>
                </a:ext>
              </a:extLst>
            </p:cNvPr>
            <p:cNvSpPr>
              <a:spLocks/>
            </p:cNvSpPr>
            <p:nvPr/>
          </p:nvSpPr>
          <p:spPr bwMode="auto">
            <a:xfrm flipH="1">
              <a:off x="1198" y="3910"/>
              <a:ext cx="238" cy="20"/>
            </a:xfrm>
            <a:custGeom>
              <a:avLst/>
              <a:gdLst>
                <a:gd name="T0" fmla="*/ 0 w 713"/>
                <a:gd name="T1" fmla="*/ 0 h 39"/>
                <a:gd name="T2" fmla="*/ 0 w 713"/>
                <a:gd name="T3" fmla="*/ 1 h 39"/>
                <a:gd name="T4" fmla="*/ 0 w 713"/>
                <a:gd name="T5" fmla="*/ 1 h 39"/>
                <a:gd name="T6" fmla="*/ 0 w 713"/>
                <a:gd name="T7" fmla="*/ 1 h 39"/>
                <a:gd name="T8" fmla="*/ 0 w 713"/>
                <a:gd name="T9" fmla="*/ 1 h 39"/>
                <a:gd name="T10" fmla="*/ 0 w 713"/>
                <a:gd name="T11" fmla="*/ 1 h 39"/>
                <a:gd name="T12" fmla="*/ 0 60000 65536"/>
                <a:gd name="T13" fmla="*/ 0 60000 65536"/>
                <a:gd name="T14" fmla="*/ 0 60000 65536"/>
                <a:gd name="T15" fmla="*/ 0 60000 65536"/>
                <a:gd name="T16" fmla="*/ 0 60000 65536"/>
                <a:gd name="T17" fmla="*/ 0 60000 65536"/>
                <a:gd name="T18" fmla="*/ 0 w 713"/>
                <a:gd name="T19" fmla="*/ 0 h 39"/>
                <a:gd name="T20" fmla="*/ 713 w 713"/>
                <a:gd name="T21" fmla="*/ 39 h 39"/>
              </a:gdLst>
              <a:ahLst/>
              <a:cxnLst>
                <a:cxn ang="T12">
                  <a:pos x="T0" y="T1"/>
                </a:cxn>
                <a:cxn ang="T13">
                  <a:pos x="T2" y="T3"/>
                </a:cxn>
                <a:cxn ang="T14">
                  <a:pos x="T4" y="T5"/>
                </a:cxn>
                <a:cxn ang="T15">
                  <a:pos x="T6" y="T7"/>
                </a:cxn>
                <a:cxn ang="T16">
                  <a:pos x="T8" y="T9"/>
                </a:cxn>
                <a:cxn ang="T17">
                  <a:pos x="T10" y="T11"/>
                </a:cxn>
              </a:cxnLst>
              <a:rect l="T18" t="T19" r="T20" b="T21"/>
              <a:pathLst>
                <a:path w="713" h="39">
                  <a:moveTo>
                    <a:pt x="713" y="0"/>
                  </a:moveTo>
                  <a:lnTo>
                    <a:pt x="666" y="12"/>
                  </a:lnTo>
                  <a:lnTo>
                    <a:pt x="527" y="31"/>
                  </a:lnTo>
                  <a:lnTo>
                    <a:pt x="426" y="37"/>
                  </a:lnTo>
                  <a:lnTo>
                    <a:pt x="304" y="39"/>
                  </a:lnTo>
                  <a:lnTo>
                    <a:pt x="0" y="11"/>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319" name="Freeform 1434">
              <a:extLst>
                <a:ext uri="{FF2B5EF4-FFF2-40B4-BE49-F238E27FC236}">
                  <a16:creationId xmlns:a16="http://schemas.microsoft.com/office/drawing/2014/main" id="{4A853BF8-F467-CE48-35AA-95C9A364676F}"/>
                </a:ext>
              </a:extLst>
            </p:cNvPr>
            <p:cNvSpPr>
              <a:spLocks/>
            </p:cNvSpPr>
            <p:nvPr/>
          </p:nvSpPr>
          <p:spPr bwMode="auto">
            <a:xfrm flipH="1">
              <a:off x="1222" y="3924"/>
              <a:ext cx="182" cy="9"/>
            </a:xfrm>
            <a:custGeom>
              <a:avLst/>
              <a:gdLst>
                <a:gd name="T0" fmla="*/ 0 w 548"/>
                <a:gd name="T1" fmla="*/ 0 h 18"/>
                <a:gd name="T2" fmla="*/ 0 w 548"/>
                <a:gd name="T3" fmla="*/ 1 h 18"/>
                <a:gd name="T4" fmla="*/ 0 w 548"/>
                <a:gd name="T5" fmla="*/ 1 h 18"/>
                <a:gd name="T6" fmla="*/ 0 w 548"/>
                <a:gd name="T7" fmla="*/ 1 h 18"/>
                <a:gd name="T8" fmla="*/ 0 w 548"/>
                <a:gd name="T9" fmla="*/ 1 h 18"/>
                <a:gd name="T10" fmla="*/ 0 60000 65536"/>
                <a:gd name="T11" fmla="*/ 0 60000 65536"/>
                <a:gd name="T12" fmla="*/ 0 60000 65536"/>
                <a:gd name="T13" fmla="*/ 0 60000 65536"/>
                <a:gd name="T14" fmla="*/ 0 60000 65536"/>
                <a:gd name="T15" fmla="*/ 0 w 548"/>
                <a:gd name="T16" fmla="*/ 0 h 18"/>
                <a:gd name="T17" fmla="*/ 548 w 548"/>
                <a:gd name="T18" fmla="*/ 18 h 18"/>
              </a:gdLst>
              <a:ahLst/>
              <a:cxnLst>
                <a:cxn ang="T10">
                  <a:pos x="T0" y="T1"/>
                </a:cxn>
                <a:cxn ang="T11">
                  <a:pos x="T2" y="T3"/>
                </a:cxn>
                <a:cxn ang="T12">
                  <a:pos x="T4" y="T5"/>
                </a:cxn>
                <a:cxn ang="T13">
                  <a:pos x="T6" y="T7"/>
                </a:cxn>
                <a:cxn ang="T14">
                  <a:pos x="T8" y="T9"/>
                </a:cxn>
              </a:cxnLst>
              <a:rect l="T15" t="T16" r="T17" b="T18"/>
              <a:pathLst>
                <a:path w="548" h="18">
                  <a:moveTo>
                    <a:pt x="548" y="0"/>
                  </a:moveTo>
                  <a:lnTo>
                    <a:pt x="514" y="6"/>
                  </a:lnTo>
                  <a:lnTo>
                    <a:pt x="412" y="16"/>
                  </a:lnTo>
                  <a:lnTo>
                    <a:pt x="239" y="18"/>
                  </a:lnTo>
                  <a:lnTo>
                    <a:pt x="0" y="4"/>
                  </a:lnTo>
                </a:path>
              </a:pathLst>
            </a:custGeom>
            <a:noFill/>
            <a:ln w="3175">
              <a:solidFill>
                <a:srgbClr val="1A01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42320" name="Freeform 1435">
              <a:extLst>
                <a:ext uri="{FF2B5EF4-FFF2-40B4-BE49-F238E27FC236}">
                  <a16:creationId xmlns:a16="http://schemas.microsoft.com/office/drawing/2014/main" id="{65AF5993-CD64-EA8D-C28A-408A2454780F}"/>
                </a:ext>
              </a:extLst>
            </p:cNvPr>
            <p:cNvSpPr>
              <a:spLocks/>
            </p:cNvSpPr>
            <p:nvPr/>
          </p:nvSpPr>
          <p:spPr bwMode="auto">
            <a:xfrm flipH="1">
              <a:off x="2260" y="3241"/>
              <a:ext cx="300" cy="317"/>
            </a:xfrm>
            <a:custGeom>
              <a:avLst/>
              <a:gdLst>
                <a:gd name="T0" fmla="*/ 0 w 899"/>
                <a:gd name="T1" fmla="*/ 0 h 636"/>
                <a:gd name="T2" fmla="*/ 0 w 899"/>
                <a:gd name="T3" fmla="*/ 0 h 636"/>
                <a:gd name="T4" fmla="*/ 0 w 899"/>
                <a:gd name="T5" fmla="*/ 0 h 636"/>
                <a:gd name="T6" fmla="*/ 0 w 899"/>
                <a:gd name="T7" fmla="*/ 0 h 636"/>
                <a:gd name="T8" fmla="*/ 0 w 899"/>
                <a:gd name="T9" fmla="*/ 0 h 636"/>
                <a:gd name="T10" fmla="*/ 0 w 899"/>
                <a:gd name="T11" fmla="*/ 0 h 636"/>
                <a:gd name="T12" fmla="*/ 0 w 899"/>
                <a:gd name="T13" fmla="*/ 0 h 636"/>
                <a:gd name="T14" fmla="*/ 0 w 899"/>
                <a:gd name="T15" fmla="*/ 0 h 636"/>
                <a:gd name="T16" fmla="*/ 0 w 899"/>
                <a:gd name="T17" fmla="*/ 0 h 636"/>
                <a:gd name="T18" fmla="*/ 0 w 899"/>
                <a:gd name="T19" fmla="*/ 0 h 636"/>
                <a:gd name="T20" fmla="*/ 0 w 899"/>
                <a:gd name="T21" fmla="*/ 0 h 636"/>
                <a:gd name="T22" fmla="*/ 0 w 899"/>
                <a:gd name="T23" fmla="*/ 0 h 636"/>
                <a:gd name="T24" fmla="*/ 0 w 899"/>
                <a:gd name="T25" fmla="*/ 0 h 636"/>
                <a:gd name="T26" fmla="*/ 0 w 899"/>
                <a:gd name="T27" fmla="*/ 0 h 636"/>
                <a:gd name="T28" fmla="*/ 0 w 899"/>
                <a:gd name="T29" fmla="*/ 0 h 636"/>
                <a:gd name="T30" fmla="*/ 0 w 899"/>
                <a:gd name="T31" fmla="*/ 0 h 636"/>
                <a:gd name="T32" fmla="*/ 0 w 899"/>
                <a:gd name="T33" fmla="*/ 0 h 636"/>
                <a:gd name="T34" fmla="*/ 0 w 899"/>
                <a:gd name="T35" fmla="*/ 0 h 636"/>
                <a:gd name="T36" fmla="*/ 0 w 899"/>
                <a:gd name="T37" fmla="*/ 0 h 636"/>
                <a:gd name="T38" fmla="*/ 0 w 899"/>
                <a:gd name="T39" fmla="*/ 0 h 636"/>
                <a:gd name="T40" fmla="*/ 0 w 899"/>
                <a:gd name="T41" fmla="*/ 0 h 636"/>
                <a:gd name="T42" fmla="*/ 0 w 899"/>
                <a:gd name="T43" fmla="*/ 0 h 636"/>
                <a:gd name="T44" fmla="*/ 0 w 899"/>
                <a:gd name="T45" fmla="*/ 0 h 636"/>
                <a:gd name="T46" fmla="*/ 0 w 899"/>
                <a:gd name="T47" fmla="*/ 0 h 636"/>
                <a:gd name="T48" fmla="*/ 0 w 899"/>
                <a:gd name="T49" fmla="*/ 0 h 636"/>
                <a:gd name="T50" fmla="*/ 0 w 899"/>
                <a:gd name="T51" fmla="*/ 0 h 636"/>
                <a:gd name="T52" fmla="*/ 0 w 899"/>
                <a:gd name="T53" fmla="*/ 0 h 636"/>
                <a:gd name="T54" fmla="*/ 0 w 899"/>
                <a:gd name="T55" fmla="*/ 0 h 636"/>
                <a:gd name="T56" fmla="*/ 0 w 899"/>
                <a:gd name="T57" fmla="*/ 0 h 6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99"/>
                <a:gd name="T88" fmla="*/ 0 h 636"/>
                <a:gd name="T89" fmla="*/ 899 w 899"/>
                <a:gd name="T90" fmla="*/ 636 h 6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99" h="636">
                  <a:moveTo>
                    <a:pt x="899" y="0"/>
                  </a:moveTo>
                  <a:lnTo>
                    <a:pt x="610" y="152"/>
                  </a:lnTo>
                  <a:lnTo>
                    <a:pt x="399" y="269"/>
                  </a:lnTo>
                  <a:lnTo>
                    <a:pt x="276" y="348"/>
                  </a:lnTo>
                  <a:lnTo>
                    <a:pt x="169" y="457"/>
                  </a:lnTo>
                  <a:lnTo>
                    <a:pt x="124" y="514"/>
                  </a:lnTo>
                  <a:lnTo>
                    <a:pt x="110" y="567"/>
                  </a:lnTo>
                  <a:lnTo>
                    <a:pt x="112" y="629"/>
                  </a:lnTo>
                  <a:lnTo>
                    <a:pt x="107" y="636"/>
                  </a:lnTo>
                  <a:lnTo>
                    <a:pt x="92" y="620"/>
                  </a:lnTo>
                  <a:lnTo>
                    <a:pt x="80" y="589"/>
                  </a:lnTo>
                  <a:lnTo>
                    <a:pt x="80" y="551"/>
                  </a:lnTo>
                  <a:lnTo>
                    <a:pt x="92" y="510"/>
                  </a:lnTo>
                  <a:lnTo>
                    <a:pt x="117" y="474"/>
                  </a:lnTo>
                  <a:lnTo>
                    <a:pt x="194" y="401"/>
                  </a:lnTo>
                  <a:lnTo>
                    <a:pt x="216" y="374"/>
                  </a:lnTo>
                  <a:lnTo>
                    <a:pt x="216" y="372"/>
                  </a:lnTo>
                  <a:lnTo>
                    <a:pt x="203" y="378"/>
                  </a:lnTo>
                  <a:lnTo>
                    <a:pt x="57" y="465"/>
                  </a:lnTo>
                  <a:lnTo>
                    <a:pt x="10" y="483"/>
                  </a:lnTo>
                  <a:lnTo>
                    <a:pt x="0" y="483"/>
                  </a:lnTo>
                  <a:lnTo>
                    <a:pt x="13" y="471"/>
                  </a:lnTo>
                  <a:lnTo>
                    <a:pt x="139" y="399"/>
                  </a:lnTo>
                  <a:lnTo>
                    <a:pt x="259" y="325"/>
                  </a:lnTo>
                  <a:lnTo>
                    <a:pt x="347" y="269"/>
                  </a:lnTo>
                  <a:lnTo>
                    <a:pt x="462" y="214"/>
                  </a:lnTo>
                  <a:lnTo>
                    <a:pt x="583" y="154"/>
                  </a:lnTo>
                  <a:lnTo>
                    <a:pt x="671" y="101"/>
                  </a:lnTo>
                  <a:lnTo>
                    <a:pt x="899" y="0"/>
                  </a:lnTo>
                  <a:close/>
                </a:path>
              </a:pathLst>
            </a:custGeom>
            <a:solidFill>
              <a:srgbClr val="BF99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21" name="Freeform 1436">
              <a:extLst>
                <a:ext uri="{FF2B5EF4-FFF2-40B4-BE49-F238E27FC236}">
                  <a16:creationId xmlns:a16="http://schemas.microsoft.com/office/drawing/2014/main" id="{35175511-E54A-D6B7-1C59-B1669E61FD64}"/>
                </a:ext>
              </a:extLst>
            </p:cNvPr>
            <p:cNvSpPr>
              <a:spLocks/>
            </p:cNvSpPr>
            <p:nvPr/>
          </p:nvSpPr>
          <p:spPr bwMode="auto">
            <a:xfrm flipH="1">
              <a:off x="2263" y="3706"/>
              <a:ext cx="47" cy="81"/>
            </a:xfrm>
            <a:custGeom>
              <a:avLst/>
              <a:gdLst>
                <a:gd name="T0" fmla="*/ 0 w 142"/>
                <a:gd name="T1" fmla="*/ 1 h 162"/>
                <a:gd name="T2" fmla="*/ 0 w 142"/>
                <a:gd name="T3" fmla="*/ 1 h 162"/>
                <a:gd name="T4" fmla="*/ 0 w 142"/>
                <a:gd name="T5" fmla="*/ 1 h 162"/>
                <a:gd name="T6" fmla="*/ 0 w 142"/>
                <a:gd name="T7" fmla="*/ 1 h 162"/>
                <a:gd name="T8" fmla="*/ 0 w 142"/>
                <a:gd name="T9" fmla="*/ 1 h 162"/>
                <a:gd name="T10" fmla="*/ 0 w 142"/>
                <a:gd name="T11" fmla="*/ 1 h 162"/>
                <a:gd name="T12" fmla="*/ 0 w 142"/>
                <a:gd name="T13" fmla="*/ 1 h 162"/>
                <a:gd name="T14" fmla="*/ 0 w 142"/>
                <a:gd name="T15" fmla="*/ 1 h 162"/>
                <a:gd name="T16" fmla="*/ 0 w 142"/>
                <a:gd name="T17" fmla="*/ 1 h 162"/>
                <a:gd name="T18" fmla="*/ 0 w 142"/>
                <a:gd name="T19" fmla="*/ 1 h 162"/>
                <a:gd name="T20" fmla="*/ 0 w 142"/>
                <a:gd name="T21" fmla="*/ 1 h 162"/>
                <a:gd name="T22" fmla="*/ 0 w 142"/>
                <a:gd name="T23" fmla="*/ 1 h 162"/>
                <a:gd name="T24" fmla="*/ 0 w 142"/>
                <a:gd name="T25" fmla="*/ 0 h 162"/>
                <a:gd name="T26" fmla="*/ 0 w 142"/>
                <a:gd name="T27" fmla="*/ 1 h 1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2"/>
                <a:gd name="T44" fmla="*/ 142 w 142"/>
                <a:gd name="T45" fmla="*/ 162 h 1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2">
                  <a:moveTo>
                    <a:pt x="142" y="8"/>
                  </a:moveTo>
                  <a:lnTo>
                    <a:pt x="112" y="14"/>
                  </a:lnTo>
                  <a:lnTo>
                    <a:pt x="64" y="39"/>
                  </a:lnTo>
                  <a:lnTo>
                    <a:pt x="30" y="64"/>
                  </a:lnTo>
                  <a:lnTo>
                    <a:pt x="11" y="101"/>
                  </a:lnTo>
                  <a:lnTo>
                    <a:pt x="7" y="152"/>
                  </a:lnTo>
                  <a:lnTo>
                    <a:pt x="4" y="162"/>
                  </a:lnTo>
                  <a:lnTo>
                    <a:pt x="1" y="152"/>
                  </a:lnTo>
                  <a:lnTo>
                    <a:pt x="0" y="103"/>
                  </a:lnTo>
                  <a:lnTo>
                    <a:pt x="1" y="78"/>
                  </a:lnTo>
                  <a:lnTo>
                    <a:pt x="17" y="53"/>
                  </a:lnTo>
                  <a:lnTo>
                    <a:pt x="84" y="11"/>
                  </a:lnTo>
                  <a:lnTo>
                    <a:pt x="121" y="0"/>
                  </a:lnTo>
                  <a:lnTo>
                    <a:pt x="142" y="8"/>
                  </a:lnTo>
                  <a:close/>
                </a:path>
              </a:pathLst>
            </a:custGeom>
            <a:solidFill>
              <a:srgbClr val="BF99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22" name="Freeform 1437">
              <a:extLst>
                <a:ext uri="{FF2B5EF4-FFF2-40B4-BE49-F238E27FC236}">
                  <a16:creationId xmlns:a16="http://schemas.microsoft.com/office/drawing/2014/main" id="{9A0A14DD-FE35-C81C-ADA4-28B7ECF83686}"/>
                </a:ext>
              </a:extLst>
            </p:cNvPr>
            <p:cNvSpPr>
              <a:spLocks/>
            </p:cNvSpPr>
            <p:nvPr/>
          </p:nvSpPr>
          <p:spPr bwMode="auto">
            <a:xfrm flipH="1">
              <a:off x="2225" y="3725"/>
              <a:ext cx="54" cy="85"/>
            </a:xfrm>
            <a:custGeom>
              <a:avLst/>
              <a:gdLst>
                <a:gd name="T0" fmla="*/ 0 w 162"/>
                <a:gd name="T1" fmla="*/ 1 h 168"/>
                <a:gd name="T2" fmla="*/ 0 w 162"/>
                <a:gd name="T3" fmla="*/ 1 h 168"/>
                <a:gd name="T4" fmla="*/ 0 w 162"/>
                <a:gd name="T5" fmla="*/ 1 h 168"/>
                <a:gd name="T6" fmla="*/ 0 w 162"/>
                <a:gd name="T7" fmla="*/ 1 h 168"/>
                <a:gd name="T8" fmla="*/ 0 w 162"/>
                <a:gd name="T9" fmla="*/ 1 h 168"/>
                <a:gd name="T10" fmla="*/ 0 w 162"/>
                <a:gd name="T11" fmla="*/ 1 h 168"/>
                <a:gd name="T12" fmla="*/ 0 w 162"/>
                <a:gd name="T13" fmla="*/ 1 h 168"/>
                <a:gd name="T14" fmla="*/ 0 w 162"/>
                <a:gd name="T15" fmla="*/ 1 h 168"/>
                <a:gd name="T16" fmla="*/ 0 w 162"/>
                <a:gd name="T17" fmla="*/ 1 h 168"/>
                <a:gd name="T18" fmla="*/ 0 w 162"/>
                <a:gd name="T19" fmla="*/ 1 h 168"/>
                <a:gd name="T20" fmla="*/ 0 w 162"/>
                <a:gd name="T21" fmla="*/ 1 h 168"/>
                <a:gd name="T22" fmla="*/ 0 w 162"/>
                <a:gd name="T23" fmla="*/ 0 h 168"/>
                <a:gd name="T24" fmla="*/ 0 w 162"/>
                <a:gd name="T25" fmla="*/ 1 h 168"/>
                <a:gd name="T26" fmla="*/ 0 w 162"/>
                <a:gd name="T27" fmla="*/ 1 h 16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2"/>
                <a:gd name="T43" fmla="*/ 0 h 168"/>
                <a:gd name="T44" fmla="*/ 162 w 162"/>
                <a:gd name="T45" fmla="*/ 168 h 16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2" h="168">
                  <a:moveTo>
                    <a:pt x="162" y="11"/>
                  </a:moveTo>
                  <a:lnTo>
                    <a:pt x="117" y="22"/>
                  </a:lnTo>
                  <a:lnTo>
                    <a:pt x="53" y="62"/>
                  </a:lnTo>
                  <a:lnTo>
                    <a:pt x="33" y="104"/>
                  </a:lnTo>
                  <a:lnTo>
                    <a:pt x="17" y="135"/>
                  </a:lnTo>
                  <a:lnTo>
                    <a:pt x="3" y="162"/>
                  </a:lnTo>
                  <a:lnTo>
                    <a:pt x="0" y="168"/>
                  </a:lnTo>
                  <a:lnTo>
                    <a:pt x="0" y="162"/>
                  </a:lnTo>
                  <a:lnTo>
                    <a:pt x="27" y="98"/>
                  </a:lnTo>
                  <a:lnTo>
                    <a:pt x="37" y="64"/>
                  </a:lnTo>
                  <a:lnTo>
                    <a:pt x="63" y="37"/>
                  </a:lnTo>
                  <a:lnTo>
                    <a:pt x="152" y="0"/>
                  </a:lnTo>
                  <a:lnTo>
                    <a:pt x="162" y="5"/>
                  </a:lnTo>
                  <a:lnTo>
                    <a:pt x="162" y="11"/>
                  </a:lnTo>
                  <a:close/>
                </a:path>
              </a:pathLst>
            </a:custGeom>
            <a:solidFill>
              <a:srgbClr val="BF99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23" name="Freeform 1438">
              <a:extLst>
                <a:ext uri="{FF2B5EF4-FFF2-40B4-BE49-F238E27FC236}">
                  <a16:creationId xmlns:a16="http://schemas.microsoft.com/office/drawing/2014/main" id="{F2370685-8A09-4841-3803-08ABDB59CB50}"/>
                </a:ext>
              </a:extLst>
            </p:cNvPr>
            <p:cNvSpPr>
              <a:spLocks/>
            </p:cNvSpPr>
            <p:nvPr/>
          </p:nvSpPr>
          <p:spPr bwMode="auto">
            <a:xfrm flipH="1">
              <a:off x="2311" y="3691"/>
              <a:ext cx="31" cy="23"/>
            </a:xfrm>
            <a:custGeom>
              <a:avLst/>
              <a:gdLst>
                <a:gd name="T0" fmla="*/ 0 w 92"/>
                <a:gd name="T1" fmla="*/ 0 h 47"/>
                <a:gd name="T2" fmla="*/ 0 w 92"/>
                <a:gd name="T3" fmla="*/ 0 h 47"/>
                <a:gd name="T4" fmla="*/ 0 w 92"/>
                <a:gd name="T5" fmla="*/ 0 h 47"/>
                <a:gd name="T6" fmla="*/ 0 w 92"/>
                <a:gd name="T7" fmla="*/ 0 h 47"/>
                <a:gd name="T8" fmla="*/ 0 w 92"/>
                <a:gd name="T9" fmla="*/ 0 h 47"/>
                <a:gd name="T10" fmla="*/ 0 w 92"/>
                <a:gd name="T11" fmla="*/ 0 h 47"/>
                <a:gd name="T12" fmla="*/ 0 w 92"/>
                <a:gd name="T13" fmla="*/ 0 h 47"/>
                <a:gd name="T14" fmla="*/ 0 w 92"/>
                <a:gd name="T15" fmla="*/ 0 h 47"/>
                <a:gd name="T16" fmla="*/ 0 w 92"/>
                <a:gd name="T17" fmla="*/ 0 h 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47"/>
                <a:gd name="T29" fmla="*/ 92 w 92"/>
                <a:gd name="T30" fmla="*/ 47 h 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47">
                  <a:moveTo>
                    <a:pt x="92" y="6"/>
                  </a:moveTo>
                  <a:lnTo>
                    <a:pt x="67" y="8"/>
                  </a:lnTo>
                  <a:lnTo>
                    <a:pt x="27" y="25"/>
                  </a:lnTo>
                  <a:lnTo>
                    <a:pt x="5" y="45"/>
                  </a:lnTo>
                  <a:lnTo>
                    <a:pt x="0" y="47"/>
                  </a:lnTo>
                  <a:lnTo>
                    <a:pt x="0" y="44"/>
                  </a:lnTo>
                  <a:lnTo>
                    <a:pt x="25" y="14"/>
                  </a:lnTo>
                  <a:lnTo>
                    <a:pt x="59" y="0"/>
                  </a:lnTo>
                  <a:lnTo>
                    <a:pt x="92" y="6"/>
                  </a:lnTo>
                  <a:close/>
                </a:path>
              </a:pathLst>
            </a:custGeom>
            <a:solidFill>
              <a:srgbClr val="BF99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24" name="Freeform 1439">
              <a:extLst>
                <a:ext uri="{FF2B5EF4-FFF2-40B4-BE49-F238E27FC236}">
                  <a16:creationId xmlns:a16="http://schemas.microsoft.com/office/drawing/2014/main" id="{5C3704BD-7F7B-6A85-CCA6-E193DD197057}"/>
                </a:ext>
              </a:extLst>
            </p:cNvPr>
            <p:cNvSpPr>
              <a:spLocks/>
            </p:cNvSpPr>
            <p:nvPr/>
          </p:nvSpPr>
          <p:spPr bwMode="auto">
            <a:xfrm flipH="1">
              <a:off x="149" y="3178"/>
              <a:ext cx="44" cy="108"/>
            </a:xfrm>
            <a:custGeom>
              <a:avLst/>
              <a:gdLst>
                <a:gd name="T0" fmla="*/ 0 w 133"/>
                <a:gd name="T1" fmla="*/ 0 h 215"/>
                <a:gd name="T2" fmla="*/ 0 w 133"/>
                <a:gd name="T3" fmla="*/ 1 h 215"/>
                <a:gd name="T4" fmla="*/ 0 w 133"/>
                <a:gd name="T5" fmla="*/ 1 h 215"/>
                <a:gd name="T6" fmla="*/ 0 w 133"/>
                <a:gd name="T7" fmla="*/ 1 h 215"/>
                <a:gd name="T8" fmla="*/ 0 w 133"/>
                <a:gd name="T9" fmla="*/ 1 h 215"/>
                <a:gd name="T10" fmla="*/ 0 w 133"/>
                <a:gd name="T11" fmla="*/ 1 h 215"/>
                <a:gd name="T12" fmla="*/ 0 w 133"/>
                <a:gd name="T13" fmla="*/ 1 h 215"/>
                <a:gd name="T14" fmla="*/ 0 w 133"/>
                <a:gd name="T15" fmla="*/ 1 h 215"/>
                <a:gd name="T16" fmla="*/ 0 w 133"/>
                <a:gd name="T17" fmla="*/ 0 h 2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3"/>
                <a:gd name="T28" fmla="*/ 0 h 215"/>
                <a:gd name="T29" fmla="*/ 133 w 133"/>
                <a:gd name="T30" fmla="*/ 215 h 2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3" h="215">
                  <a:moveTo>
                    <a:pt x="0" y="0"/>
                  </a:moveTo>
                  <a:lnTo>
                    <a:pt x="17" y="78"/>
                  </a:lnTo>
                  <a:lnTo>
                    <a:pt x="51" y="168"/>
                  </a:lnTo>
                  <a:lnTo>
                    <a:pt x="79" y="195"/>
                  </a:lnTo>
                  <a:lnTo>
                    <a:pt x="133" y="215"/>
                  </a:lnTo>
                  <a:lnTo>
                    <a:pt x="103" y="189"/>
                  </a:lnTo>
                  <a:lnTo>
                    <a:pt x="61" y="123"/>
                  </a:lnTo>
                  <a:lnTo>
                    <a:pt x="37" y="7"/>
                  </a:lnTo>
                  <a:lnTo>
                    <a:pt x="0" y="0"/>
                  </a:lnTo>
                  <a:close/>
                </a:path>
              </a:pathLst>
            </a:custGeom>
            <a:solidFill>
              <a:srgbClr val="004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42325" name="Line 1440">
              <a:extLst>
                <a:ext uri="{FF2B5EF4-FFF2-40B4-BE49-F238E27FC236}">
                  <a16:creationId xmlns:a16="http://schemas.microsoft.com/office/drawing/2014/main" id="{F64BC2E6-0C54-D8ED-860C-D1D6FFE620A9}"/>
                </a:ext>
              </a:extLst>
            </p:cNvPr>
            <p:cNvSpPr>
              <a:spLocks noChangeShapeType="1"/>
            </p:cNvSpPr>
            <p:nvPr/>
          </p:nvSpPr>
          <p:spPr bwMode="auto">
            <a:xfrm flipH="1">
              <a:off x="1892" y="3666"/>
              <a:ext cx="188" cy="22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41989" name="WordArt 1441">
            <a:extLst>
              <a:ext uri="{FF2B5EF4-FFF2-40B4-BE49-F238E27FC236}">
                <a16:creationId xmlns:a16="http://schemas.microsoft.com/office/drawing/2014/main" id="{5C1C5A17-19DE-6B6A-0B41-AF3AF39931D4}"/>
              </a:ext>
            </a:extLst>
          </p:cNvPr>
          <p:cNvSpPr>
            <a:spLocks noChangeArrowheads="1" noChangeShapeType="1" noTextEdit="1"/>
          </p:cNvSpPr>
          <p:nvPr/>
        </p:nvSpPr>
        <p:spPr bwMode="auto">
          <a:xfrm>
            <a:off x="2286000" y="1214438"/>
            <a:ext cx="4694238" cy="2125662"/>
          </a:xfrm>
          <a:prstGeom prst="rect">
            <a:avLst/>
          </a:prstGeom>
        </p:spPr>
        <p:txBody>
          <a:bodyPr wrap="none" fromWordArt="1">
            <a:prstTxWarp prst="textPlain">
              <a:avLst>
                <a:gd name="adj" fmla="val 50000"/>
              </a:avLst>
            </a:prstTxWarp>
          </a:bodyPr>
          <a:lstStyle/>
          <a:p>
            <a:r>
              <a:rPr lang="zh-TW" altLang="en-US" sz="72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標楷體" panose="03000509000000000000" pitchFamily="65" charset="-120"/>
                <a:ea typeface="標楷體" panose="03000509000000000000" pitchFamily="65" charset="-120"/>
              </a:rPr>
              <a:t>敬請指教</a:t>
            </a:r>
          </a:p>
        </p:txBody>
      </p:sp>
    </p:spTree>
  </p:cSld>
  <p:clrMapOvr>
    <a:masterClrMapping/>
  </p:clrMapOvr>
  <p:transition spd="med">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編號版面配置區 3">
            <a:extLst>
              <a:ext uri="{FF2B5EF4-FFF2-40B4-BE49-F238E27FC236}">
                <a16:creationId xmlns:a16="http://schemas.microsoft.com/office/drawing/2014/main" id="{9D48748B-60A4-823A-1A31-7E2AC4C0F2B5}"/>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1DB239DE-0AB5-40DE-8F65-4B2F0C30DCA2}" type="slidenum">
              <a:rPr kumimoji="0" lang="zh-TW" altLang="en-US" sz="1600">
                <a:solidFill>
                  <a:srgbClr val="000000"/>
                </a:solidFill>
                <a:latin typeface="Arial" panose="020B0604020202020204" pitchFamily="34" charset="0"/>
              </a:rPr>
              <a:pPr algn="ctr" eaLnBrk="1" hangingPunct="1"/>
              <a:t>40</a:t>
            </a:fld>
            <a:endParaRPr kumimoji="0" lang="en-US" altLang="zh-TW" sz="1600">
              <a:solidFill>
                <a:srgbClr val="000000"/>
              </a:solidFill>
              <a:latin typeface="Arial" panose="020B0604020202020204" pitchFamily="34" charset="0"/>
            </a:endParaRPr>
          </a:p>
        </p:txBody>
      </p:sp>
      <p:sp>
        <p:nvSpPr>
          <p:cNvPr id="43011" name="標題 1">
            <a:extLst>
              <a:ext uri="{FF2B5EF4-FFF2-40B4-BE49-F238E27FC236}">
                <a16:creationId xmlns:a16="http://schemas.microsoft.com/office/drawing/2014/main" id="{1C8DF116-A1F1-46B2-EE57-19655A7A2075}"/>
              </a:ext>
            </a:extLst>
          </p:cNvPr>
          <p:cNvSpPr>
            <a:spLocks noGrp="1"/>
          </p:cNvSpPr>
          <p:nvPr>
            <p:ph type="title" idx="4294967295"/>
          </p:nvPr>
        </p:nvSpPr>
        <p:spPr>
          <a:xfrm>
            <a:off x="857250" y="0"/>
            <a:ext cx="7785100" cy="908050"/>
          </a:xfrm>
        </p:spPr>
        <p:txBody>
          <a:bodyPr lIns="0" rIns="0"/>
          <a:lstStyle/>
          <a:p>
            <a:pPr eaLnBrk="1" hangingPunct="1"/>
            <a:r>
              <a:rPr lang="zh-TW" altLang="en-US" sz="4000">
                <a:solidFill>
                  <a:srgbClr val="990033"/>
                </a:solidFill>
                <a:ea typeface="標楷體" panose="03000509000000000000" pitchFamily="65" charset="-120"/>
              </a:rPr>
              <a:t>民眾自付費用之各縣市處理原則</a:t>
            </a:r>
          </a:p>
        </p:txBody>
      </p:sp>
      <p:graphicFrame>
        <p:nvGraphicFramePr>
          <p:cNvPr id="76847" name="Group 47">
            <a:extLst>
              <a:ext uri="{FF2B5EF4-FFF2-40B4-BE49-F238E27FC236}">
                <a16:creationId xmlns:a16="http://schemas.microsoft.com/office/drawing/2014/main" id="{90C8BA60-DB47-BC06-A02E-0385F8A655F5}"/>
              </a:ext>
            </a:extLst>
          </p:cNvPr>
          <p:cNvGraphicFramePr>
            <a:graphicFrameLocks noGrp="1"/>
          </p:cNvGraphicFramePr>
          <p:nvPr>
            <p:ph idx="4294967295"/>
          </p:nvPr>
        </p:nvGraphicFramePr>
        <p:xfrm>
          <a:off x="1042988" y="908050"/>
          <a:ext cx="7777162" cy="5867400"/>
        </p:xfrm>
        <a:graphic>
          <a:graphicData uri="http://schemas.openxmlformats.org/drawingml/2006/table">
            <a:tbl>
              <a:tblPr/>
              <a:tblGrid>
                <a:gridCol w="2425700">
                  <a:extLst>
                    <a:ext uri="{9D8B030D-6E8A-4147-A177-3AD203B41FA5}">
                      <a16:colId xmlns:a16="http://schemas.microsoft.com/office/drawing/2014/main" val="20000"/>
                    </a:ext>
                  </a:extLst>
                </a:gridCol>
                <a:gridCol w="5351462">
                  <a:extLst>
                    <a:ext uri="{9D8B030D-6E8A-4147-A177-3AD203B41FA5}">
                      <a16:colId xmlns:a16="http://schemas.microsoft.com/office/drawing/2014/main" val="20001"/>
                    </a:ext>
                  </a:extLst>
                </a:gridCol>
              </a:tblGrid>
              <a:tr h="354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500" b="1" i="0" u="none" strike="noStrike" cap="none" normalizeH="0" baseline="0">
                          <a:ln>
                            <a:noFill/>
                          </a:ln>
                          <a:solidFill>
                            <a:srgbClr val="FFFFFF"/>
                          </a:solidFill>
                          <a:effectLst/>
                          <a:latin typeface="標楷體" pitchFamily="65" charset="-120"/>
                          <a:ea typeface="標楷體" pitchFamily="65" charset="-120"/>
                        </a:rPr>
                        <a:t>縣市衛生局</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500" b="1" i="0" u="none" strike="noStrike" cap="none" normalizeH="0" baseline="0">
                          <a:ln>
                            <a:noFill/>
                          </a:ln>
                          <a:solidFill>
                            <a:srgbClr val="FFFFFF"/>
                          </a:solidFill>
                          <a:effectLst/>
                          <a:latin typeface="標楷體" pitchFamily="65" charset="-120"/>
                          <a:ea typeface="標楷體" pitchFamily="65" charset="-120"/>
                        </a:rPr>
                        <a:t>處  理  原  則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台北市</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 材料費為按進價加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1"/>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台北縣</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 材料費為按進價加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2"/>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基隆市</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 材料費按進價加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％為上限</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3"/>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新竹縣</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 未訂</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4"/>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桃園縣</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 未訂</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5"/>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台中市</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0-20</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6"/>
                  </a:ext>
                </a:extLst>
              </a:tr>
              <a:tr h="682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雲林縣</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藥材收費（特殊用藥及材料費）不得超過進價加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7"/>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嘉義市</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5-15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8"/>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高雄市</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材料費按進價加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20</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9"/>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台南市</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pitchFamily="65" charset="-120"/>
                          <a:ea typeface="標楷體" pitchFamily="65" charset="-120"/>
                        </a:rPr>
                        <a:t>1000</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元以上特材上限為進價之</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倍</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10"/>
                  </a:ext>
                </a:extLst>
              </a:tr>
              <a:tr h="38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新竹市</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0-20</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％為收費標準</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1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投影片編號版面配置區 3">
            <a:extLst>
              <a:ext uri="{FF2B5EF4-FFF2-40B4-BE49-F238E27FC236}">
                <a16:creationId xmlns:a16="http://schemas.microsoft.com/office/drawing/2014/main" id="{0B91BF21-946C-BDB0-07AC-D00C67E328CF}"/>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71A280B2-D645-4B47-AA9D-A948DB9D1334}" type="slidenum">
              <a:rPr kumimoji="0" lang="zh-TW" altLang="en-US" sz="1600">
                <a:solidFill>
                  <a:srgbClr val="000000"/>
                </a:solidFill>
                <a:latin typeface="Arial" panose="020B0604020202020204" pitchFamily="34" charset="0"/>
              </a:rPr>
              <a:pPr algn="ctr" eaLnBrk="1" hangingPunct="1"/>
              <a:t>41</a:t>
            </a:fld>
            <a:endParaRPr kumimoji="0" lang="en-US" altLang="zh-TW" sz="1600">
              <a:solidFill>
                <a:srgbClr val="000000"/>
              </a:solidFill>
              <a:latin typeface="Arial" panose="020B0604020202020204" pitchFamily="34" charset="0"/>
            </a:endParaRPr>
          </a:p>
        </p:txBody>
      </p:sp>
      <p:sp>
        <p:nvSpPr>
          <p:cNvPr id="44035" name="標題 1">
            <a:extLst>
              <a:ext uri="{FF2B5EF4-FFF2-40B4-BE49-F238E27FC236}">
                <a16:creationId xmlns:a16="http://schemas.microsoft.com/office/drawing/2014/main" id="{525E1BB0-A029-6F33-8F80-0870639A276B}"/>
              </a:ext>
            </a:extLst>
          </p:cNvPr>
          <p:cNvSpPr>
            <a:spLocks noGrp="1"/>
          </p:cNvSpPr>
          <p:nvPr>
            <p:ph type="title" idx="4294967295"/>
          </p:nvPr>
        </p:nvSpPr>
        <p:spPr>
          <a:xfrm>
            <a:off x="1306513" y="55563"/>
            <a:ext cx="6837362" cy="1398587"/>
          </a:xfrm>
        </p:spPr>
        <p:txBody>
          <a:bodyPr/>
          <a:lstStyle/>
          <a:p>
            <a:pPr eaLnBrk="1" hangingPunct="1"/>
            <a:r>
              <a:rPr lang="zh-TW" altLang="en-US" sz="3200" b="1">
                <a:solidFill>
                  <a:srgbClr val="FF0000"/>
                </a:solidFill>
                <a:ea typeface="標楷體" panose="03000509000000000000" pitchFamily="65" charset="-120"/>
              </a:rPr>
              <a:t>各縣市衛生局處理情形（一）</a:t>
            </a:r>
            <a:endParaRPr lang="zh-TW" altLang="en-US" sz="3200">
              <a:latin typeface="標楷體" panose="03000509000000000000" pitchFamily="65" charset="-120"/>
              <a:ea typeface="標楷體" panose="03000509000000000000" pitchFamily="65" charset="-120"/>
            </a:endParaRPr>
          </a:p>
        </p:txBody>
      </p:sp>
      <p:graphicFrame>
        <p:nvGraphicFramePr>
          <p:cNvPr id="77857" name="Group 33">
            <a:extLst>
              <a:ext uri="{FF2B5EF4-FFF2-40B4-BE49-F238E27FC236}">
                <a16:creationId xmlns:a16="http://schemas.microsoft.com/office/drawing/2014/main" id="{2327B49F-A6C0-0DB4-61DD-C680A07F2AD4}"/>
              </a:ext>
            </a:extLst>
          </p:cNvPr>
          <p:cNvGraphicFramePr>
            <a:graphicFrameLocks noGrp="1"/>
          </p:cNvGraphicFramePr>
          <p:nvPr>
            <p:ph idx="4294967295"/>
          </p:nvPr>
        </p:nvGraphicFramePr>
        <p:xfrm>
          <a:off x="395288" y="1052513"/>
          <a:ext cx="8569325" cy="5730875"/>
        </p:xfrm>
        <a:graphic>
          <a:graphicData uri="http://schemas.openxmlformats.org/drawingml/2006/table">
            <a:tbl>
              <a:tblPr/>
              <a:tblGrid>
                <a:gridCol w="1833562">
                  <a:extLst>
                    <a:ext uri="{9D8B030D-6E8A-4147-A177-3AD203B41FA5}">
                      <a16:colId xmlns:a16="http://schemas.microsoft.com/office/drawing/2014/main" val="20000"/>
                    </a:ext>
                  </a:extLst>
                </a:gridCol>
                <a:gridCol w="6735763">
                  <a:extLst>
                    <a:ext uri="{9D8B030D-6E8A-4147-A177-3AD203B41FA5}">
                      <a16:colId xmlns:a16="http://schemas.microsoft.com/office/drawing/2014/main" val="20001"/>
                    </a:ext>
                  </a:extLst>
                </a:gridCol>
              </a:tblGrid>
              <a:tr h="51821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FFFFFF"/>
                          </a:solidFill>
                          <a:effectLst/>
                          <a:latin typeface="標楷體" pitchFamily="65" charset="-120"/>
                          <a:ea typeface="標楷體" pitchFamily="65" charset="-120"/>
                        </a:rPr>
                        <a:t>縣市衛生局</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800" b="1" i="0" u="none" strike="noStrike" cap="none" normalizeH="0" baseline="0">
                          <a:ln>
                            <a:noFill/>
                          </a:ln>
                          <a:solidFill>
                            <a:srgbClr val="FFFFFF"/>
                          </a:solidFill>
                          <a:effectLst/>
                          <a:latin typeface="標楷體" pitchFamily="65" charset="-120"/>
                          <a:ea typeface="標楷體" pitchFamily="65" charset="-120"/>
                        </a:rPr>
                        <a:t>處  理  情  形</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192045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台北市</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函請所轄醫事機構應按「材料費為按進價加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％」辦理。另對高於平均價</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者，應依前揭特材之進價成本、加成比率及健保部分給付金額，確實核算得收取自費金額之上限，並依上開規定收取費用，以維護自身權益。</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1"/>
                  </a:ext>
                </a:extLst>
              </a:tr>
              <a:tr h="82305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台北縣</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函請所轄醫事機構應按「材料費為按進價加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％」，違者將依超額收費論處。</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2"/>
                  </a:ext>
                </a:extLst>
              </a:tr>
              <a:tr h="45725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金門縣</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該縣醫療院所並無高於</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之品項，將適時輔導。</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3"/>
                  </a:ext>
                </a:extLst>
              </a:tr>
              <a:tr h="82305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基隆市</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經查察目前基隆市醫療院所皆符合「進價加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上限」之收費標準。</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4"/>
                  </a:ext>
                </a:extLst>
              </a:tr>
              <a:tr h="118885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桃園縣</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函知桃園縣醫師公會轉知所屬會員：應依醫療法規定皆須先向該衛生局核備收費標準，始可收取自費。違者將依醫療法之規定議處。</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5"/>
                  </a:ext>
                </a:extLst>
              </a:tr>
            </a:tbl>
          </a:graphicData>
        </a:graphic>
      </p:graphicFrame>
      <p:sp>
        <p:nvSpPr>
          <p:cNvPr id="44059" name="標題 1">
            <a:extLst>
              <a:ext uri="{FF2B5EF4-FFF2-40B4-BE49-F238E27FC236}">
                <a16:creationId xmlns:a16="http://schemas.microsoft.com/office/drawing/2014/main" id="{506B5D39-DE89-8114-A354-F25AD032B26A}"/>
              </a:ext>
            </a:extLst>
          </p:cNvPr>
          <p:cNvSpPr>
            <a:spLocks/>
          </p:cNvSpPr>
          <p:nvPr/>
        </p:nvSpPr>
        <p:spPr bwMode="auto">
          <a:xfrm>
            <a:off x="1346200" y="0"/>
            <a:ext cx="7785100" cy="90805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pPr>
            <a:r>
              <a:rPr lang="zh-TW" altLang="en-US" sz="4000" b="1">
                <a:solidFill>
                  <a:srgbClr val="990033"/>
                </a:solidFill>
                <a:latin typeface="Arial" panose="020B0604020202020204" pitchFamily="34" charset="0"/>
                <a:ea typeface="標楷體" panose="03000509000000000000" pitchFamily="65" charset="-120"/>
              </a:rPr>
              <a:t>民眾自付費用各縣市處理情形</a:t>
            </a:r>
            <a:r>
              <a:rPr lang="zh-TW" altLang="en-US" sz="3200" b="1">
                <a:solidFill>
                  <a:srgbClr val="990033"/>
                </a:solidFill>
                <a:latin typeface="Arial" panose="020B0604020202020204" pitchFamily="34" charset="0"/>
                <a:ea typeface="標楷體" panose="03000509000000000000" pitchFamily="65" charset="-120"/>
              </a:rPr>
              <a:t>（</a:t>
            </a:r>
            <a:r>
              <a:rPr lang="en-US" altLang="zh-TW" sz="3200" b="1">
                <a:solidFill>
                  <a:srgbClr val="990033"/>
                </a:solidFill>
                <a:latin typeface="Arial" panose="020B0604020202020204" pitchFamily="34" charset="0"/>
                <a:ea typeface="標楷體" panose="03000509000000000000" pitchFamily="65" charset="-120"/>
              </a:rPr>
              <a:t>1</a:t>
            </a:r>
            <a:r>
              <a:rPr lang="zh-TW" altLang="en-US" sz="3200" b="1">
                <a:solidFill>
                  <a:srgbClr val="990033"/>
                </a:solidFill>
                <a:latin typeface="Arial" panose="020B0604020202020204" pitchFamily="34" charset="0"/>
                <a:ea typeface="標楷體" panose="03000509000000000000" pitchFamily="65" charset="-120"/>
              </a:rPr>
              <a: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投影片編號版面配置區 3">
            <a:extLst>
              <a:ext uri="{FF2B5EF4-FFF2-40B4-BE49-F238E27FC236}">
                <a16:creationId xmlns:a16="http://schemas.microsoft.com/office/drawing/2014/main" id="{A8F898C8-F081-153E-E0E1-E7AFAC75B0A0}"/>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FA0D5EDE-E646-485F-A09F-AB9F2A8C6A4C}" type="slidenum">
              <a:rPr kumimoji="0" lang="zh-TW" altLang="en-US" sz="1600">
                <a:solidFill>
                  <a:srgbClr val="000000"/>
                </a:solidFill>
                <a:latin typeface="Arial" panose="020B0604020202020204" pitchFamily="34" charset="0"/>
              </a:rPr>
              <a:pPr algn="ctr" eaLnBrk="1" hangingPunct="1"/>
              <a:t>42</a:t>
            </a:fld>
            <a:endParaRPr kumimoji="0" lang="en-US" altLang="zh-TW" sz="1600">
              <a:solidFill>
                <a:srgbClr val="000000"/>
              </a:solidFill>
              <a:latin typeface="Arial" panose="020B0604020202020204" pitchFamily="34" charset="0"/>
            </a:endParaRPr>
          </a:p>
        </p:txBody>
      </p:sp>
      <p:graphicFrame>
        <p:nvGraphicFramePr>
          <p:cNvPr id="78879" name="Group 31">
            <a:extLst>
              <a:ext uri="{FF2B5EF4-FFF2-40B4-BE49-F238E27FC236}">
                <a16:creationId xmlns:a16="http://schemas.microsoft.com/office/drawing/2014/main" id="{A61D1CB1-CDC0-A1C7-203F-86F9BA26E2FF}"/>
              </a:ext>
            </a:extLst>
          </p:cNvPr>
          <p:cNvGraphicFramePr>
            <a:graphicFrameLocks noGrp="1"/>
          </p:cNvGraphicFramePr>
          <p:nvPr>
            <p:ph idx="4294967295"/>
          </p:nvPr>
        </p:nvGraphicFramePr>
        <p:xfrm>
          <a:off x="827088" y="908050"/>
          <a:ext cx="7972425" cy="5907088"/>
        </p:xfrm>
        <a:graphic>
          <a:graphicData uri="http://schemas.openxmlformats.org/drawingml/2006/table">
            <a:tbl>
              <a:tblPr/>
              <a:tblGrid>
                <a:gridCol w="1846262">
                  <a:extLst>
                    <a:ext uri="{9D8B030D-6E8A-4147-A177-3AD203B41FA5}">
                      <a16:colId xmlns:a16="http://schemas.microsoft.com/office/drawing/2014/main" val="20000"/>
                    </a:ext>
                  </a:extLst>
                </a:gridCol>
                <a:gridCol w="6126163">
                  <a:extLst>
                    <a:ext uri="{9D8B030D-6E8A-4147-A177-3AD203B41FA5}">
                      <a16:colId xmlns:a16="http://schemas.microsoft.com/office/drawing/2014/main" val="20001"/>
                    </a:ext>
                  </a:extLst>
                </a:gridCol>
              </a:tblGrid>
              <a:tr h="48765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600" b="1" i="0" u="none" strike="noStrike" cap="none" normalizeH="0" baseline="0">
                          <a:ln>
                            <a:noFill/>
                          </a:ln>
                          <a:solidFill>
                            <a:srgbClr val="FFFFFF"/>
                          </a:solidFill>
                          <a:effectLst/>
                          <a:latin typeface="標楷體" pitchFamily="65" charset="-120"/>
                          <a:ea typeface="標楷體" pitchFamily="65" charset="-120"/>
                        </a:rPr>
                        <a:t>縣市衛生局</a:t>
                      </a:r>
                    </a:p>
                  </a:txBody>
                  <a:tcPr marT="45718" marB="4571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600" b="1" i="0" u="none" strike="noStrike" cap="none" normalizeH="0" baseline="0">
                          <a:ln>
                            <a:noFill/>
                          </a:ln>
                          <a:solidFill>
                            <a:srgbClr val="FFFFFF"/>
                          </a:solidFill>
                          <a:effectLst/>
                          <a:latin typeface="標楷體" pitchFamily="65" charset="-120"/>
                          <a:ea typeface="標楷體" pitchFamily="65" charset="-120"/>
                        </a:rPr>
                        <a:t>          處  理  情  形</a:t>
                      </a:r>
                    </a:p>
                  </a:txBody>
                  <a:tcPr marT="45718" marB="4571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130485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雲林縣</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經請</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3</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家醫療院所說明：</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家未進用部分給付品項，</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家未違反醫療法之規定，並請其考量降低民眾自費價格。</a:t>
                      </a:r>
                    </a:p>
                  </a:txBody>
                  <a:tcPr marT="45718" marB="4571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1"/>
                  </a:ext>
                </a:extLst>
              </a:tr>
              <a:tr h="82291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嘉義市</a:t>
                      </a:r>
                    </a:p>
                  </a:txBody>
                  <a:tcPr marT="45718" marB="4571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核定署立嘉義醫院等</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7</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家醫療院所，按進價加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5-15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marT="45718" marB="4571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2"/>
                  </a:ext>
                </a:extLst>
              </a:tr>
              <a:tr h="457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台南縣</a:t>
                      </a:r>
                    </a:p>
                  </a:txBody>
                  <a:tcPr marT="45718" marB="4571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經查相關醫療院所已改善完成。</a:t>
                      </a:r>
                    </a:p>
                  </a:txBody>
                  <a:tcPr marT="45718" marB="4571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3"/>
                  </a:ext>
                </a:extLst>
              </a:tr>
              <a:tr h="118865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高雄市</a:t>
                      </a:r>
                    </a:p>
                  </a:txBody>
                  <a:tcPr marT="45718" marB="4571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經查核</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8</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家醫療院所，除</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家醫院違反收費標準，依醫療法第</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22</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條第</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項處分外，其他</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7</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家未違反收費標準。</a:t>
                      </a:r>
                    </a:p>
                  </a:txBody>
                  <a:tcPr marT="45718" marB="4571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4"/>
                  </a:ext>
                </a:extLst>
              </a:tr>
              <a:tr h="82291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台東縣</a:t>
                      </a:r>
                    </a:p>
                  </a:txBody>
                  <a:tcPr marT="45718" marB="4571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經查署立台東醫院之特殊功能水晶體業於</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981120</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調降收費。</a:t>
                      </a:r>
                    </a:p>
                  </a:txBody>
                  <a:tcPr marT="45718" marB="4571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5"/>
                  </a:ext>
                </a:extLst>
              </a:tr>
              <a:tr h="82291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南投縣</a:t>
                      </a:r>
                    </a:p>
                  </a:txBody>
                  <a:tcPr marT="45718" marB="4571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埔里基督教醫院、竹山秀傳醫院及南基醫院等</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3</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家均已調降訂價。</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  </a:t>
                      </a:r>
                      <a:endParaRPr kumimoji="0" lang="zh-TW" altLang="en-US" sz="2400" b="1" i="0" u="none" strike="noStrike" cap="none" normalizeH="0" baseline="0">
                        <a:ln>
                          <a:noFill/>
                        </a:ln>
                        <a:solidFill>
                          <a:srgbClr val="000000"/>
                        </a:solidFill>
                        <a:effectLst/>
                        <a:latin typeface="標楷體" pitchFamily="65" charset="-120"/>
                        <a:ea typeface="標楷體" pitchFamily="65" charset="-120"/>
                      </a:endParaRPr>
                    </a:p>
                  </a:txBody>
                  <a:tcPr marT="45718" marB="4571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6"/>
                  </a:ext>
                </a:extLst>
              </a:tr>
            </a:tbl>
          </a:graphicData>
        </a:graphic>
      </p:graphicFrame>
      <p:sp>
        <p:nvSpPr>
          <p:cNvPr id="45085" name="標題 1">
            <a:extLst>
              <a:ext uri="{FF2B5EF4-FFF2-40B4-BE49-F238E27FC236}">
                <a16:creationId xmlns:a16="http://schemas.microsoft.com/office/drawing/2014/main" id="{0AD6AA90-9FF7-B86F-76AB-0E3065BB7B4D}"/>
              </a:ext>
            </a:extLst>
          </p:cNvPr>
          <p:cNvSpPr>
            <a:spLocks/>
          </p:cNvSpPr>
          <p:nvPr/>
        </p:nvSpPr>
        <p:spPr bwMode="auto">
          <a:xfrm>
            <a:off x="1346200" y="0"/>
            <a:ext cx="7785100" cy="90805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pPr>
            <a:r>
              <a:rPr lang="zh-TW" altLang="en-US" sz="4000" b="1">
                <a:solidFill>
                  <a:srgbClr val="990033"/>
                </a:solidFill>
                <a:latin typeface="Arial" panose="020B0604020202020204" pitchFamily="34" charset="0"/>
                <a:ea typeface="標楷體" panose="03000509000000000000" pitchFamily="65" charset="-120"/>
              </a:rPr>
              <a:t>民眾自付費用各縣市處理情形</a:t>
            </a:r>
            <a:r>
              <a:rPr lang="zh-TW" altLang="en-US" sz="3200" b="1">
                <a:solidFill>
                  <a:srgbClr val="990033"/>
                </a:solidFill>
                <a:latin typeface="Arial" panose="020B0604020202020204" pitchFamily="34" charset="0"/>
                <a:ea typeface="標楷體" panose="03000509000000000000" pitchFamily="65" charset="-120"/>
              </a:rPr>
              <a:t>（</a:t>
            </a:r>
            <a:r>
              <a:rPr lang="en-US" altLang="zh-TW" sz="3200" b="1">
                <a:solidFill>
                  <a:srgbClr val="990033"/>
                </a:solidFill>
                <a:latin typeface="Arial" panose="020B0604020202020204" pitchFamily="34" charset="0"/>
                <a:ea typeface="標楷體" panose="03000509000000000000" pitchFamily="65" charset="-120"/>
              </a:rPr>
              <a:t>2</a:t>
            </a:r>
            <a:r>
              <a:rPr lang="zh-TW" altLang="en-US" sz="3200" b="1">
                <a:solidFill>
                  <a:srgbClr val="990033"/>
                </a:solidFill>
                <a:latin typeface="Arial" panose="020B0604020202020204" pitchFamily="34" charset="0"/>
                <a:ea typeface="標楷體" panose="03000509000000000000" pitchFamily="65" charset="-120"/>
              </a:rPr>
              <a: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投影片編號版面配置區 3">
            <a:extLst>
              <a:ext uri="{FF2B5EF4-FFF2-40B4-BE49-F238E27FC236}">
                <a16:creationId xmlns:a16="http://schemas.microsoft.com/office/drawing/2014/main" id="{9CB5A9BF-9C18-9540-A7A4-64356FE1DA49}"/>
              </a:ext>
            </a:extLst>
          </p:cNvPr>
          <p:cNvSpPr txBox="1">
            <a:spLocks noGrp="1"/>
          </p:cNvSpPr>
          <p:nvPr/>
        </p:nvSpPr>
        <p:spPr bwMode="auto">
          <a:xfrm>
            <a:off x="55563" y="6254750"/>
            <a:ext cx="311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fld id="{0492C3E5-83FC-4CB2-A6ED-72EDB6CD05E5}" type="slidenum">
              <a:rPr kumimoji="0" lang="zh-TW" altLang="en-US" sz="1600">
                <a:solidFill>
                  <a:srgbClr val="000000"/>
                </a:solidFill>
                <a:latin typeface="Arial" panose="020B0604020202020204" pitchFamily="34" charset="0"/>
              </a:rPr>
              <a:pPr algn="ctr" eaLnBrk="1" hangingPunct="1"/>
              <a:t>43</a:t>
            </a:fld>
            <a:endParaRPr kumimoji="0" lang="en-US" altLang="zh-TW" sz="1600">
              <a:solidFill>
                <a:srgbClr val="000000"/>
              </a:solidFill>
              <a:latin typeface="Arial" panose="020B0604020202020204" pitchFamily="34" charset="0"/>
            </a:endParaRPr>
          </a:p>
        </p:txBody>
      </p:sp>
      <p:graphicFrame>
        <p:nvGraphicFramePr>
          <p:cNvPr id="79911" name="Group 39">
            <a:extLst>
              <a:ext uri="{FF2B5EF4-FFF2-40B4-BE49-F238E27FC236}">
                <a16:creationId xmlns:a16="http://schemas.microsoft.com/office/drawing/2014/main" id="{16D52E6D-9B65-4FED-F3ED-FE8FB5FA5D62}"/>
              </a:ext>
            </a:extLst>
          </p:cNvPr>
          <p:cNvGraphicFramePr>
            <a:graphicFrameLocks noGrp="1"/>
          </p:cNvGraphicFramePr>
          <p:nvPr>
            <p:ph idx="4294967295"/>
          </p:nvPr>
        </p:nvGraphicFramePr>
        <p:xfrm>
          <a:off x="468313" y="981075"/>
          <a:ext cx="8496300" cy="5867400"/>
        </p:xfrm>
        <a:graphic>
          <a:graphicData uri="http://schemas.openxmlformats.org/drawingml/2006/table">
            <a:tbl>
              <a:tblPr/>
              <a:tblGrid>
                <a:gridCol w="1727200">
                  <a:extLst>
                    <a:ext uri="{9D8B030D-6E8A-4147-A177-3AD203B41FA5}">
                      <a16:colId xmlns:a16="http://schemas.microsoft.com/office/drawing/2014/main" val="20000"/>
                    </a:ext>
                  </a:extLst>
                </a:gridCol>
                <a:gridCol w="6769100">
                  <a:extLst>
                    <a:ext uri="{9D8B030D-6E8A-4147-A177-3AD203B41FA5}">
                      <a16:colId xmlns:a16="http://schemas.microsoft.com/office/drawing/2014/main" val="20001"/>
                    </a:ext>
                  </a:extLst>
                </a:gridCol>
              </a:tblGrid>
              <a:tr h="420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FFFFFF"/>
                          </a:solidFill>
                          <a:effectLst/>
                          <a:latin typeface="標楷體" pitchFamily="65" charset="-120"/>
                          <a:ea typeface="標楷體" pitchFamily="65" charset="-120"/>
                        </a:rPr>
                        <a:t>縣市衛生局</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500" b="1" i="0" u="none" strike="noStrike" cap="none" normalizeH="0" baseline="0">
                          <a:ln>
                            <a:noFill/>
                          </a:ln>
                          <a:solidFill>
                            <a:srgbClr val="FFFFFF"/>
                          </a:solidFill>
                          <a:effectLst/>
                          <a:latin typeface="標楷體" pitchFamily="65" charset="-120"/>
                          <a:ea typeface="標楷體" pitchFamily="65" charset="-120"/>
                        </a:rPr>
                        <a:t>處  理  情  形</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1031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台中市</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經函請醫療院所</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家應按進價加</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0-20</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％，其回復情形略以：已降價者</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4</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家，將依上開規定辦理者</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9</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家，暫停進用或未進用者</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1"/>
                  </a:ext>
                </a:extLst>
              </a:tr>
              <a:tr h="4032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新竹市</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經查核</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3</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家醫院，係按進價之</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10%~15%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2"/>
                  </a:ext>
                </a:extLst>
              </a:tr>
              <a:tr h="717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花蓮縣</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經查核</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家醫院之</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項部分給付品項，均已調降自費價格，平均調為</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12.48%</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3"/>
                  </a:ext>
                </a:extLst>
              </a:tr>
              <a:tr h="717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彰化縣</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經函請醫師公會協調各院計有彰化基督教醫院等</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7</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家醫院調降收費，平均調幅為</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12.89%</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4"/>
                  </a:ext>
                </a:extLst>
              </a:tr>
              <a:tr h="4206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連江縣</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該縣並無部分給付特材。</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extLst>
                  <a:ext uri="{0D108BD9-81ED-4DB2-BD59-A6C34878D82A}">
                    <a16:rowId xmlns:a16="http://schemas.microsoft.com/office/drawing/2014/main" val="10005"/>
                  </a:ext>
                </a:extLst>
              </a:tr>
              <a:tr h="717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新竹縣</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經查察轄區超過平均價</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之</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家醫院，均已修正收費，平均調幅為</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23.18%</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6"/>
                  </a:ext>
                </a:extLst>
              </a:tr>
              <a:tr h="717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台南市</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rPr>
                        <a:t>經函請</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10</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家院所說明：降價者</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1</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家，積極進行改善者</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家，未超過上限者</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5</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家，未使用者</a:t>
                      </a:r>
                      <a:r>
                        <a:rPr kumimoji="0" lang="en-US" altLang="zh-TW" sz="2400" b="1" i="0" u="none" strike="noStrike" cap="none" normalizeH="0" baseline="0">
                          <a:ln>
                            <a:noFill/>
                          </a:ln>
                          <a:solidFill>
                            <a:srgbClr val="000000"/>
                          </a:solidFill>
                          <a:effectLst/>
                          <a:latin typeface="標楷體" pitchFamily="65" charset="-120"/>
                          <a:ea typeface="標楷體" pitchFamily="65" charset="-120"/>
                        </a:rPr>
                        <a:t>2</a:t>
                      </a:r>
                      <a:r>
                        <a:rPr kumimoji="0" lang="zh-TW" altLang="en-US" sz="2400" b="1" i="0" u="none" strike="noStrike" cap="none" normalizeH="0" baseline="0">
                          <a:ln>
                            <a:noFill/>
                          </a:ln>
                          <a:solidFill>
                            <a:srgbClr val="000000"/>
                          </a:solidFill>
                          <a:effectLst/>
                          <a:latin typeface="標楷體" pitchFamily="65" charset="-120"/>
                          <a:ea typeface="標楷體" pitchFamily="65" charset="-120"/>
                        </a:rPr>
                        <a:t>家。</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extLst>
                  <a:ext uri="{0D108BD9-81ED-4DB2-BD59-A6C34878D82A}">
                    <a16:rowId xmlns:a16="http://schemas.microsoft.com/office/drawing/2014/main" val="10007"/>
                  </a:ext>
                </a:extLst>
              </a:tr>
            </a:tbl>
          </a:graphicData>
        </a:graphic>
      </p:graphicFrame>
      <p:sp>
        <p:nvSpPr>
          <p:cNvPr id="46112" name="標題 1">
            <a:extLst>
              <a:ext uri="{FF2B5EF4-FFF2-40B4-BE49-F238E27FC236}">
                <a16:creationId xmlns:a16="http://schemas.microsoft.com/office/drawing/2014/main" id="{9F640CAC-8476-8A86-B3F2-F6EF79D9F57A}"/>
              </a:ext>
            </a:extLst>
          </p:cNvPr>
          <p:cNvSpPr>
            <a:spLocks/>
          </p:cNvSpPr>
          <p:nvPr/>
        </p:nvSpPr>
        <p:spPr bwMode="auto">
          <a:xfrm>
            <a:off x="1346200" y="0"/>
            <a:ext cx="7785100" cy="90805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lIns="0" rIns="0"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pPr>
            <a:r>
              <a:rPr lang="zh-TW" altLang="en-US" sz="4000" b="1">
                <a:solidFill>
                  <a:srgbClr val="990033"/>
                </a:solidFill>
                <a:latin typeface="Arial" panose="020B0604020202020204" pitchFamily="34" charset="0"/>
                <a:ea typeface="標楷體" panose="03000509000000000000" pitchFamily="65" charset="-120"/>
              </a:rPr>
              <a:t>民眾自付費用各縣市處理情形</a:t>
            </a:r>
            <a:r>
              <a:rPr lang="zh-TW" altLang="en-US" sz="3200" b="1">
                <a:solidFill>
                  <a:srgbClr val="990033"/>
                </a:solidFill>
                <a:latin typeface="Arial" panose="020B0604020202020204" pitchFamily="34" charset="0"/>
                <a:ea typeface="標楷體" panose="03000509000000000000" pitchFamily="65" charset="-120"/>
              </a:rPr>
              <a:t>（</a:t>
            </a:r>
            <a:r>
              <a:rPr lang="en-US" altLang="zh-TW" sz="3200" b="1">
                <a:solidFill>
                  <a:srgbClr val="990033"/>
                </a:solidFill>
                <a:latin typeface="Arial" panose="020B0604020202020204" pitchFamily="34" charset="0"/>
                <a:ea typeface="標楷體" panose="03000509000000000000" pitchFamily="65" charset="-120"/>
              </a:rPr>
              <a:t>3</a:t>
            </a:r>
            <a:r>
              <a:rPr lang="zh-TW" altLang="en-US" sz="3200" b="1">
                <a:solidFill>
                  <a:srgbClr val="990033"/>
                </a:solidFill>
                <a:latin typeface="Arial" panose="020B0604020202020204" pitchFamily="34" charset="0"/>
                <a:ea typeface="標楷體" panose="03000509000000000000" pitchFamily="65" charset="-120"/>
              </a:rPr>
              <a:t>）</a:t>
            </a:r>
          </a:p>
        </p:txBody>
      </p:sp>
    </p:spTree>
  </p:cSld>
  <p:clrMapOvr>
    <a:masterClrMapping/>
  </p:clrMapOvr>
</p:sld>
</file>

<file path=ppt/theme/theme1.xml><?xml version="1.0" encoding="utf-8"?>
<a:theme xmlns:a="http://schemas.openxmlformats.org/drawingml/2006/main" name="空白簡報">
  <a:themeElements>
    <a:clrScheme name="空白簡報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空白簡報">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空白簡報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空白簡報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空白簡報 3">
        <a:dk1>
          <a:srgbClr val="000000"/>
        </a:dk1>
        <a:lt1>
          <a:srgbClr val="FFFFCC"/>
        </a:lt1>
        <a:dk2>
          <a:srgbClr val="808000"/>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空白簡報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空白簡報 5">
        <a:dk1>
          <a:srgbClr val="000000"/>
        </a:dk1>
        <a:lt1>
          <a:srgbClr val="FFFFFF"/>
        </a:lt1>
        <a:dk2>
          <a:srgbClr val="000000"/>
        </a:dk2>
        <a:lt2>
          <a:srgbClr val="969696"/>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空白簡報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空白簡報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空白簡報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空白簡報">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C:\Program Files\Microsoft Office\Templates\空白簡報.pot</Template>
  <TotalTime>7432</TotalTime>
  <Words>3283</Words>
  <Application>Microsoft Office PowerPoint</Application>
  <PresentationFormat>如螢幕大小 (4:3)</PresentationFormat>
  <Paragraphs>336</Paragraphs>
  <Slides>43</Slides>
  <Notes>21</Notes>
  <HiddenSlides>0</HiddenSlides>
  <MMClips>0</MMClips>
  <ScaleCrop>false</ScaleCrop>
  <HeadingPairs>
    <vt:vector size="8" baseType="variant">
      <vt:variant>
        <vt:lpstr>使用字型</vt:lpstr>
      </vt:variant>
      <vt:variant>
        <vt:i4>6</vt:i4>
      </vt:variant>
      <vt:variant>
        <vt:lpstr>佈景主題</vt:lpstr>
      </vt:variant>
      <vt:variant>
        <vt:i4>1</vt:i4>
      </vt:variant>
      <vt:variant>
        <vt:lpstr>內嵌 OLE 伺服程式</vt:lpstr>
      </vt:variant>
      <vt:variant>
        <vt:i4>2</vt:i4>
      </vt:variant>
      <vt:variant>
        <vt:lpstr>投影片標題</vt:lpstr>
      </vt:variant>
      <vt:variant>
        <vt:i4>43</vt:i4>
      </vt:variant>
    </vt:vector>
  </HeadingPairs>
  <TitlesOfParts>
    <vt:vector size="52" baseType="lpstr">
      <vt:lpstr>Times New Roman</vt:lpstr>
      <vt:lpstr>新細明體</vt:lpstr>
      <vt:lpstr>Arial</vt:lpstr>
      <vt:lpstr>全真楷書</vt:lpstr>
      <vt:lpstr>標楷體</vt:lpstr>
      <vt:lpstr>Wingdings</vt:lpstr>
      <vt:lpstr>空白簡報</vt:lpstr>
      <vt:lpstr>Worksheet</vt:lpstr>
      <vt:lpstr>Visio</vt:lpstr>
      <vt:lpstr>民眾自費情形監控</vt:lpstr>
      <vt:lpstr>壹、民眾自費情形監控</vt:lpstr>
      <vt:lpstr>報告大綱</vt:lpstr>
      <vt:lpstr>作業法規（一）</vt:lpstr>
      <vt:lpstr>作業法規（二）</vt:lpstr>
      <vt:lpstr>常見自費情形（一）</vt:lpstr>
      <vt:lpstr>常見自費情形（二）</vt:lpstr>
      <vt:lpstr>常見自費情形（三）</vt:lpstr>
      <vt:lpstr>自費申訴處理流程</vt:lpstr>
      <vt:lpstr>自費申訴受理統計</vt:lpstr>
      <vt:lpstr>自費申訴作業規範</vt:lpstr>
      <vt:lpstr>自費情形監控作業（一）</vt:lpstr>
      <vt:lpstr>自費情形監控作業（二）</vt:lpstr>
      <vt:lpstr>未來努力</vt:lpstr>
      <vt:lpstr>貳、全民健保特殊材料         部分給付實施情形</vt:lpstr>
      <vt:lpstr>目前健保特材部分給付實施項目</vt:lpstr>
      <vt:lpstr>健保特材部分給付之實施依據</vt:lpstr>
      <vt:lpstr>健保特材部分給付之作業原則</vt:lpstr>
      <vt:lpstr>健保特材部分給付之配套措施</vt:lpstr>
      <vt:lpstr>特材列入部分給付之流程</vt:lpstr>
      <vt:lpstr>PowerPoint 簡報</vt:lpstr>
      <vt:lpstr>PowerPoint 簡報</vt:lpstr>
      <vt:lpstr>PowerPoint 簡報</vt:lpstr>
      <vt:lpstr>PowerPoint 簡報</vt:lpstr>
      <vt:lpstr>PowerPoint 簡報</vt:lpstr>
      <vt:lpstr>民眾自費相關規定</vt:lpstr>
      <vt:lpstr>函請各縣市衛生局處理 (1)</vt:lpstr>
      <vt:lpstr>PowerPoint 簡報</vt:lpstr>
      <vt:lpstr>PowerPoint 簡報</vt:lpstr>
      <vt:lpstr>PowerPoint 簡報</vt:lpstr>
      <vt:lpstr>PowerPoint 簡報</vt:lpstr>
      <vt:lpstr>特殊功能心律調節器占率</vt:lpstr>
      <vt:lpstr>塗藥血管支架占率</vt:lpstr>
      <vt:lpstr>特殊功能人工水晶體占率</vt:lpstr>
      <vt:lpstr>陶瓷髖關節&amp;金屬對金屬髖關節之占率 </vt:lpstr>
      <vt:lpstr>資訊公開成效</vt:lpstr>
      <vt:lpstr>民眾自付金額變化-塗藥血管支架(A品項) </vt:lpstr>
      <vt:lpstr> 結  論</vt:lpstr>
      <vt:lpstr>PowerPoint 簡報</vt:lpstr>
      <vt:lpstr>民眾自付費用之各縣市處理原則</vt:lpstr>
      <vt:lpstr>各縣市衛生局處理情形（一）</vt:lpstr>
      <vt:lpstr>PowerPoint 簡報</vt:lpstr>
      <vt:lpstr>PowerPoint 簡報</vt:lpstr>
    </vt:vector>
  </TitlesOfParts>
  <Company>行政院衛生署</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subject>衛生署中英文網站</dc:subject>
  <dc:creator>行政院衛生署</dc:creator>
  <cp:keywords> </cp:keywords>
  <dc:description> </dc:description>
  <cp:lastModifiedBy>全民健康保險會樓基慶</cp:lastModifiedBy>
  <cp:revision>434</cp:revision>
  <cp:lastPrinted>2001-04-04T08:37:14Z</cp:lastPrinted>
  <dcterms:created xsi:type="dcterms:W3CDTF">2001-03-28T08:06:33Z</dcterms:created>
  <dcterms:modified xsi:type="dcterms:W3CDTF">2026-04-02T00:47:41Z</dcterms:modified>
  <cp:category> </cp:category>
</cp:coreProperties>
</file>