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257" r:id="rId3"/>
    <p:sldId id="316" r:id="rId4"/>
    <p:sldId id="345" r:id="rId5"/>
    <p:sldId id="308" r:id="rId6"/>
    <p:sldId id="310" r:id="rId7"/>
    <p:sldId id="347" r:id="rId8"/>
    <p:sldId id="312" r:id="rId9"/>
    <p:sldId id="346" r:id="rId10"/>
    <p:sldId id="341" r:id="rId11"/>
    <p:sldId id="330" r:id="rId12"/>
    <p:sldId id="258" r:id="rId13"/>
    <p:sldId id="259" r:id="rId14"/>
    <p:sldId id="260" r:id="rId15"/>
    <p:sldId id="261" r:id="rId16"/>
    <p:sldId id="338" r:id="rId17"/>
    <p:sldId id="344" r:id="rId18"/>
    <p:sldId id="263" r:id="rId19"/>
    <p:sldId id="264" r:id="rId20"/>
    <p:sldId id="326" r:id="rId21"/>
    <p:sldId id="272" r:id="rId22"/>
    <p:sldId id="276" r:id="rId23"/>
    <p:sldId id="282" r:id="rId24"/>
    <p:sldId id="281" r:id="rId25"/>
    <p:sldId id="285" r:id="rId26"/>
    <p:sldId id="280" r:id="rId27"/>
    <p:sldId id="273" r:id="rId28"/>
    <p:sldId id="298" r:id="rId29"/>
    <p:sldId id="322" r:id="rId30"/>
    <p:sldId id="290" r:id="rId31"/>
    <p:sldId id="323" r:id="rId32"/>
    <p:sldId id="291" r:id="rId33"/>
    <p:sldId id="328" r:id="rId34"/>
    <p:sldId id="329" r:id="rId35"/>
    <p:sldId id="335" r:id="rId36"/>
    <p:sldId id="336" r:id="rId37"/>
    <p:sldId id="332" r:id="rId38"/>
    <p:sldId id="340" r:id="rId39"/>
    <p:sldId id="343" r:id="rId40"/>
    <p:sldId id="342" r:id="rId41"/>
    <p:sldId id="299" r:id="rId42"/>
    <p:sldId id="300" r:id="rId43"/>
    <p:sldId id="301" r:id="rId44"/>
  </p:sldIdLst>
  <p:sldSz cx="9144000" cy="6858000" type="screen4x3"/>
  <p:notesSz cx="6797675" cy="9926638"/>
  <p:defaultTextStyle>
    <a:defPPr>
      <a:defRPr lang="zh-TW"/>
    </a:defPPr>
    <a:lvl1pPr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fontAlgn="base">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FF"/>
    <a:srgbClr val="0000CC"/>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7" autoAdjust="0"/>
    <p:restoredTop sz="94660"/>
  </p:normalViewPr>
  <p:slideViewPr>
    <p:cSldViewPr>
      <p:cViewPr varScale="1">
        <p:scale>
          <a:sx n="96" d="100"/>
          <a:sy n="96" d="100"/>
        </p:scale>
        <p:origin x="2028" y="31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a:extLst>
              <a:ext uri="{FF2B5EF4-FFF2-40B4-BE49-F238E27FC236}">
                <a16:creationId xmlns:a16="http://schemas.microsoft.com/office/drawing/2014/main" id="{C129438E-A9AF-2FF6-2859-E598619FAE7B}"/>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pitchFamily="34" charset="0"/>
              </a:defRPr>
            </a:lvl1pPr>
          </a:lstStyle>
          <a:p>
            <a:pPr>
              <a:defRPr/>
            </a:pPr>
            <a:endParaRPr lang="zh-TW" altLang="en-US"/>
          </a:p>
        </p:txBody>
      </p:sp>
      <p:sp>
        <p:nvSpPr>
          <p:cNvPr id="3" name="日期版面配置區 2">
            <a:extLst>
              <a:ext uri="{FF2B5EF4-FFF2-40B4-BE49-F238E27FC236}">
                <a16:creationId xmlns:a16="http://schemas.microsoft.com/office/drawing/2014/main" id="{1C6A61DE-9153-2B80-D71F-1E543E7B9EFF}"/>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pitchFamily="34" charset="0"/>
              </a:defRPr>
            </a:lvl1pPr>
          </a:lstStyle>
          <a:p>
            <a:pPr>
              <a:defRPr/>
            </a:pPr>
            <a:fld id="{62C2D86D-06C1-4FF6-9C3B-34102E5B7FC9}" type="datetimeFigureOut">
              <a:rPr lang="zh-TW" altLang="en-US"/>
              <a:pPr>
                <a:defRPr/>
              </a:pPr>
              <a:t>2026/4/2</a:t>
            </a:fld>
            <a:endParaRPr lang="zh-TW" altLang="en-US"/>
          </a:p>
        </p:txBody>
      </p:sp>
      <p:sp>
        <p:nvSpPr>
          <p:cNvPr id="4" name="投影片圖像版面配置區 3">
            <a:extLst>
              <a:ext uri="{FF2B5EF4-FFF2-40B4-BE49-F238E27FC236}">
                <a16:creationId xmlns:a16="http://schemas.microsoft.com/office/drawing/2014/main" id="{8E4C7888-6E6B-5954-B4C9-FCD3E4A7602B}"/>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a:extLst>
              <a:ext uri="{FF2B5EF4-FFF2-40B4-BE49-F238E27FC236}">
                <a16:creationId xmlns:a16="http://schemas.microsoft.com/office/drawing/2014/main" id="{5A422334-0A57-E21D-6190-E3B249F16C44}"/>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6" name="頁尾版面配置區 5">
            <a:extLst>
              <a:ext uri="{FF2B5EF4-FFF2-40B4-BE49-F238E27FC236}">
                <a16:creationId xmlns:a16="http://schemas.microsoft.com/office/drawing/2014/main" id="{78C73722-7A0F-E480-B2C5-E8D2F411DB94}"/>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pitchFamily="34" charset="0"/>
              </a:defRPr>
            </a:lvl1pPr>
          </a:lstStyle>
          <a:p>
            <a:pPr>
              <a:defRPr/>
            </a:pPr>
            <a:endParaRPr lang="zh-TW" altLang="en-US"/>
          </a:p>
        </p:txBody>
      </p:sp>
      <p:sp>
        <p:nvSpPr>
          <p:cNvPr id="7" name="投影片編號版面配置區 6">
            <a:extLst>
              <a:ext uri="{FF2B5EF4-FFF2-40B4-BE49-F238E27FC236}">
                <a16:creationId xmlns:a16="http://schemas.microsoft.com/office/drawing/2014/main" id="{2B19A362-C84A-2800-DF08-469EA8952D3E}"/>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3439ED4B-B94E-4461-BC60-9D9619404374}" type="slidenum">
              <a:rPr lang="zh-TW" altLang="en-US"/>
              <a:pPr/>
              <a:t>‹#›</a:t>
            </a:fld>
            <a:endParaRPr lang="zh-TW"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標題投影片">
    <p:spTree>
      <p:nvGrpSpPr>
        <p:cNvPr id="1" name=""/>
        <p:cNvGrpSpPr/>
        <p:nvPr/>
      </p:nvGrpSpPr>
      <p:grpSpPr>
        <a:xfrm>
          <a:off x="0" y="0"/>
          <a:ext cx="0" cy="0"/>
          <a:chOff x="0" y="0"/>
          <a:chExt cx="0" cy="0"/>
        </a:xfrm>
      </p:grpSpPr>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7" name="標題 6"/>
          <p:cNvSpPr>
            <a:spLocks noGrp="1"/>
          </p:cNvSpPr>
          <p:nvPr>
            <p:ph type="title"/>
          </p:nvPr>
        </p:nvSpPr>
        <p:spPr/>
        <p:txBody>
          <a:bodyPr/>
          <a:lstStyle/>
          <a:p>
            <a:r>
              <a:rPr lang="zh-TW" altLang="en-US"/>
              <a:t>按一下以編輯母片標題樣式</a:t>
            </a:r>
          </a:p>
        </p:txBody>
      </p:sp>
      <p:sp>
        <p:nvSpPr>
          <p:cNvPr id="2" name="日期版面配置區 3">
            <a:extLst>
              <a:ext uri="{FF2B5EF4-FFF2-40B4-BE49-F238E27FC236}">
                <a16:creationId xmlns:a16="http://schemas.microsoft.com/office/drawing/2014/main" id="{CE6A68D5-C341-D67C-49FC-A9AF0C55ACE3}"/>
              </a:ext>
            </a:extLst>
          </p:cNvPr>
          <p:cNvSpPr>
            <a:spLocks noGrp="1"/>
          </p:cNvSpPr>
          <p:nvPr>
            <p:ph type="dt" sz="half" idx="10"/>
          </p:nvPr>
        </p:nvSpPr>
        <p:spPr/>
        <p:txBody>
          <a:bodyPr/>
          <a:lstStyle>
            <a:lvl1pPr>
              <a:defRPr/>
            </a:lvl1pPr>
          </a:lstStyle>
          <a:p>
            <a:pPr>
              <a:defRPr/>
            </a:pPr>
            <a:fld id="{D6ED4942-C171-480C-8F9E-92747B9F15B7}" type="datetime1">
              <a:rPr lang="zh-TW" altLang="en-US"/>
              <a:pPr>
                <a:defRPr/>
              </a:pPr>
              <a:t>2026/4/2</a:t>
            </a:fld>
            <a:endParaRPr lang="zh-TW" altLang="en-US"/>
          </a:p>
        </p:txBody>
      </p:sp>
      <p:sp>
        <p:nvSpPr>
          <p:cNvPr id="4" name="頁尾版面配置區 4">
            <a:extLst>
              <a:ext uri="{FF2B5EF4-FFF2-40B4-BE49-F238E27FC236}">
                <a16:creationId xmlns:a16="http://schemas.microsoft.com/office/drawing/2014/main" id="{4B6CD5B0-B34D-B8FD-FC57-64077A8A131D}"/>
              </a:ext>
            </a:extLst>
          </p:cNvPr>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a:extLst>
              <a:ext uri="{FF2B5EF4-FFF2-40B4-BE49-F238E27FC236}">
                <a16:creationId xmlns:a16="http://schemas.microsoft.com/office/drawing/2014/main" id="{62574536-D87E-27F5-31B9-EA968AC64578}"/>
              </a:ext>
            </a:extLst>
          </p:cNvPr>
          <p:cNvSpPr>
            <a:spLocks noGrp="1"/>
          </p:cNvSpPr>
          <p:nvPr>
            <p:ph type="sldNum" sz="quarter" idx="12"/>
          </p:nvPr>
        </p:nvSpPr>
        <p:spPr/>
        <p:txBody>
          <a:bodyPr/>
          <a:lstStyle>
            <a:lvl1pPr>
              <a:defRPr/>
            </a:lvl1pPr>
          </a:lstStyle>
          <a:p>
            <a:fld id="{8AEF89E0-B91B-4F94-9DE7-4674D7E5FB65}" type="slidenum">
              <a:rPr lang="zh-TW" altLang="en-US"/>
              <a:pPr/>
              <a:t>‹#›</a:t>
            </a:fld>
            <a:endParaRPr lang="zh-TW" altLang="en-US"/>
          </a:p>
        </p:txBody>
      </p:sp>
    </p:spTree>
    <p:extLst>
      <p:ext uri="{BB962C8B-B14F-4D97-AF65-F5344CB8AC3E}">
        <p14:creationId xmlns:p14="http://schemas.microsoft.com/office/powerpoint/2010/main" val="1070331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D01CBF04-0127-E819-23D2-958B2683EBE6}"/>
              </a:ext>
            </a:extLst>
          </p:cNvPr>
          <p:cNvSpPr>
            <a:spLocks noGrp="1"/>
          </p:cNvSpPr>
          <p:nvPr>
            <p:ph type="dt" sz="half" idx="10"/>
          </p:nvPr>
        </p:nvSpPr>
        <p:spPr/>
        <p:txBody>
          <a:bodyPr/>
          <a:lstStyle>
            <a:lvl1pPr>
              <a:defRPr/>
            </a:lvl1pPr>
          </a:lstStyle>
          <a:p>
            <a:pPr>
              <a:defRPr/>
            </a:pPr>
            <a:fld id="{B341E251-74ED-42C0-A1C1-B0F9F7A922D1}" type="datetime1">
              <a:rPr lang="zh-TW" altLang="en-US"/>
              <a:pPr>
                <a:defRPr/>
              </a:pPr>
              <a:t>2026/4/2</a:t>
            </a:fld>
            <a:endParaRPr lang="zh-TW" altLang="en-US"/>
          </a:p>
        </p:txBody>
      </p:sp>
      <p:sp>
        <p:nvSpPr>
          <p:cNvPr id="5" name="頁尾版面配置區 4">
            <a:extLst>
              <a:ext uri="{FF2B5EF4-FFF2-40B4-BE49-F238E27FC236}">
                <a16:creationId xmlns:a16="http://schemas.microsoft.com/office/drawing/2014/main" id="{3000C721-9608-8E0A-68DA-535C08AC9C9C}"/>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0D3A2A4A-54C6-C47C-BCFF-0A1E43D797B5}"/>
              </a:ext>
            </a:extLst>
          </p:cNvPr>
          <p:cNvSpPr>
            <a:spLocks noGrp="1"/>
          </p:cNvSpPr>
          <p:nvPr>
            <p:ph type="sldNum" sz="quarter" idx="12"/>
          </p:nvPr>
        </p:nvSpPr>
        <p:spPr/>
        <p:txBody>
          <a:bodyPr/>
          <a:lstStyle>
            <a:lvl1pPr>
              <a:defRPr/>
            </a:lvl1pPr>
          </a:lstStyle>
          <a:p>
            <a:fld id="{0AAE03CE-7E3C-4E92-ABC4-5F936129D307}" type="slidenum">
              <a:rPr lang="zh-TW" altLang="en-US"/>
              <a:pPr/>
              <a:t>‹#›</a:t>
            </a:fld>
            <a:endParaRPr lang="zh-TW" altLang="en-US"/>
          </a:p>
        </p:txBody>
      </p:sp>
    </p:spTree>
    <p:extLst>
      <p:ext uri="{BB962C8B-B14F-4D97-AF65-F5344CB8AC3E}">
        <p14:creationId xmlns:p14="http://schemas.microsoft.com/office/powerpoint/2010/main" val="159439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a:extLst>
              <a:ext uri="{FF2B5EF4-FFF2-40B4-BE49-F238E27FC236}">
                <a16:creationId xmlns:a16="http://schemas.microsoft.com/office/drawing/2014/main" id="{4B8E76D1-9318-3F53-F399-6DF1B1ADD325}"/>
              </a:ext>
            </a:extLst>
          </p:cNvPr>
          <p:cNvSpPr>
            <a:spLocks noGrp="1"/>
          </p:cNvSpPr>
          <p:nvPr>
            <p:ph type="dt" sz="half" idx="10"/>
          </p:nvPr>
        </p:nvSpPr>
        <p:spPr/>
        <p:txBody>
          <a:bodyPr/>
          <a:lstStyle>
            <a:lvl1pPr>
              <a:defRPr/>
            </a:lvl1pPr>
          </a:lstStyle>
          <a:p>
            <a:pPr>
              <a:defRPr/>
            </a:pPr>
            <a:fld id="{417AC53D-BF7D-4C17-8D0E-3FA243155116}" type="datetime1">
              <a:rPr lang="zh-TW" altLang="en-US"/>
              <a:pPr>
                <a:defRPr/>
              </a:pPr>
              <a:t>2026/4/2</a:t>
            </a:fld>
            <a:endParaRPr lang="zh-TW" altLang="en-US"/>
          </a:p>
        </p:txBody>
      </p:sp>
      <p:sp>
        <p:nvSpPr>
          <p:cNvPr id="5" name="頁尾版面配置區 4">
            <a:extLst>
              <a:ext uri="{FF2B5EF4-FFF2-40B4-BE49-F238E27FC236}">
                <a16:creationId xmlns:a16="http://schemas.microsoft.com/office/drawing/2014/main" id="{BA30D64B-3C8E-2FAE-FE72-B9C391F281AD}"/>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7D769F6C-4F75-7216-4AE8-761EE718DFDE}"/>
              </a:ext>
            </a:extLst>
          </p:cNvPr>
          <p:cNvSpPr>
            <a:spLocks noGrp="1"/>
          </p:cNvSpPr>
          <p:nvPr>
            <p:ph type="sldNum" sz="quarter" idx="12"/>
          </p:nvPr>
        </p:nvSpPr>
        <p:spPr/>
        <p:txBody>
          <a:bodyPr/>
          <a:lstStyle>
            <a:lvl1pPr>
              <a:defRPr/>
            </a:lvl1pPr>
          </a:lstStyle>
          <a:p>
            <a:fld id="{2DD4189F-B7D2-40F7-BEEC-81EDF157905A}" type="slidenum">
              <a:rPr lang="zh-TW" altLang="en-US"/>
              <a:pPr/>
              <a:t>‹#›</a:t>
            </a:fld>
            <a:endParaRPr lang="zh-TW" altLang="en-US"/>
          </a:p>
        </p:txBody>
      </p:sp>
    </p:spTree>
    <p:extLst>
      <p:ext uri="{BB962C8B-B14F-4D97-AF65-F5344CB8AC3E}">
        <p14:creationId xmlns:p14="http://schemas.microsoft.com/office/powerpoint/2010/main" val="431386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a:extLst>
              <a:ext uri="{FF2B5EF4-FFF2-40B4-BE49-F238E27FC236}">
                <a16:creationId xmlns:a16="http://schemas.microsoft.com/office/drawing/2014/main" id="{17184EEE-2122-7AB5-CBBB-035FEC72EA48}"/>
              </a:ext>
            </a:extLst>
          </p:cNvPr>
          <p:cNvSpPr>
            <a:spLocks noGrp="1"/>
          </p:cNvSpPr>
          <p:nvPr>
            <p:ph type="dt" sz="half" idx="10"/>
          </p:nvPr>
        </p:nvSpPr>
        <p:spPr/>
        <p:txBody>
          <a:bodyPr/>
          <a:lstStyle>
            <a:lvl1pPr>
              <a:defRPr/>
            </a:lvl1pPr>
          </a:lstStyle>
          <a:p>
            <a:pPr>
              <a:defRPr/>
            </a:pPr>
            <a:fld id="{DB19454C-1BB3-4197-834B-F17E5CB87A09}" type="datetime1">
              <a:rPr lang="zh-TW" altLang="en-US"/>
              <a:pPr>
                <a:defRPr/>
              </a:pPr>
              <a:t>2026/4/2</a:t>
            </a:fld>
            <a:endParaRPr lang="zh-TW" altLang="en-US"/>
          </a:p>
        </p:txBody>
      </p:sp>
      <p:sp>
        <p:nvSpPr>
          <p:cNvPr id="6" name="頁尾版面配置區 4">
            <a:extLst>
              <a:ext uri="{FF2B5EF4-FFF2-40B4-BE49-F238E27FC236}">
                <a16:creationId xmlns:a16="http://schemas.microsoft.com/office/drawing/2014/main" id="{BB65EDF8-4E32-0F4D-F5A9-31DDAED6F9A5}"/>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04138CE5-9E17-FC3D-98A9-9AEBF7247CAB}"/>
              </a:ext>
            </a:extLst>
          </p:cNvPr>
          <p:cNvSpPr>
            <a:spLocks noGrp="1"/>
          </p:cNvSpPr>
          <p:nvPr>
            <p:ph type="sldNum" sz="quarter" idx="12"/>
          </p:nvPr>
        </p:nvSpPr>
        <p:spPr/>
        <p:txBody>
          <a:bodyPr/>
          <a:lstStyle>
            <a:lvl1pPr>
              <a:defRPr/>
            </a:lvl1pPr>
          </a:lstStyle>
          <a:p>
            <a:fld id="{83416226-98C7-4FAD-B5B2-0708C31771CE}" type="slidenum">
              <a:rPr lang="zh-TW" altLang="en-US"/>
              <a:pPr/>
              <a:t>‹#›</a:t>
            </a:fld>
            <a:endParaRPr lang="zh-TW" altLang="en-US"/>
          </a:p>
        </p:txBody>
      </p:sp>
    </p:spTree>
    <p:extLst>
      <p:ext uri="{BB962C8B-B14F-4D97-AF65-F5344CB8AC3E}">
        <p14:creationId xmlns:p14="http://schemas.microsoft.com/office/powerpoint/2010/main" val="1319277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AD9A3948-1E7D-462B-50A9-C2FD80EA7FB5}"/>
              </a:ext>
            </a:extLst>
          </p:cNvPr>
          <p:cNvSpPr>
            <a:spLocks noGrp="1"/>
          </p:cNvSpPr>
          <p:nvPr>
            <p:ph type="dt" sz="half" idx="10"/>
          </p:nvPr>
        </p:nvSpPr>
        <p:spPr/>
        <p:txBody>
          <a:bodyPr/>
          <a:lstStyle>
            <a:lvl1pPr>
              <a:defRPr/>
            </a:lvl1pPr>
          </a:lstStyle>
          <a:p>
            <a:pPr>
              <a:defRPr/>
            </a:pPr>
            <a:fld id="{7E178F5C-D9C9-4C3E-9D08-B166EC3F191C}" type="datetime1">
              <a:rPr lang="zh-TW" altLang="en-US"/>
              <a:pPr>
                <a:defRPr/>
              </a:pPr>
              <a:t>2026/4/2</a:t>
            </a:fld>
            <a:endParaRPr lang="zh-TW" altLang="en-US"/>
          </a:p>
        </p:txBody>
      </p:sp>
      <p:sp>
        <p:nvSpPr>
          <p:cNvPr id="8" name="頁尾版面配置區 4">
            <a:extLst>
              <a:ext uri="{FF2B5EF4-FFF2-40B4-BE49-F238E27FC236}">
                <a16:creationId xmlns:a16="http://schemas.microsoft.com/office/drawing/2014/main" id="{D3C66C7F-08CD-BD3F-9FAF-7DD6FF970D83}"/>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B55093B2-82F1-161E-2D4B-D8DD751B8B6A}"/>
              </a:ext>
            </a:extLst>
          </p:cNvPr>
          <p:cNvSpPr>
            <a:spLocks noGrp="1"/>
          </p:cNvSpPr>
          <p:nvPr>
            <p:ph type="sldNum" sz="quarter" idx="12"/>
          </p:nvPr>
        </p:nvSpPr>
        <p:spPr/>
        <p:txBody>
          <a:bodyPr/>
          <a:lstStyle>
            <a:lvl1pPr>
              <a:defRPr/>
            </a:lvl1pPr>
          </a:lstStyle>
          <a:p>
            <a:fld id="{4137095A-39DC-4377-BBAA-17E0208B8456}" type="slidenum">
              <a:rPr lang="zh-TW" altLang="en-US"/>
              <a:pPr/>
              <a:t>‹#›</a:t>
            </a:fld>
            <a:endParaRPr lang="zh-TW" altLang="en-US"/>
          </a:p>
        </p:txBody>
      </p:sp>
    </p:spTree>
    <p:extLst>
      <p:ext uri="{BB962C8B-B14F-4D97-AF65-F5344CB8AC3E}">
        <p14:creationId xmlns:p14="http://schemas.microsoft.com/office/powerpoint/2010/main" val="2907658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a:extLst>
              <a:ext uri="{FF2B5EF4-FFF2-40B4-BE49-F238E27FC236}">
                <a16:creationId xmlns:a16="http://schemas.microsoft.com/office/drawing/2014/main" id="{4CF34373-22B4-9B47-F2D7-7C34D9FA5375}"/>
              </a:ext>
            </a:extLst>
          </p:cNvPr>
          <p:cNvSpPr>
            <a:spLocks noGrp="1"/>
          </p:cNvSpPr>
          <p:nvPr>
            <p:ph type="dt" sz="half" idx="10"/>
          </p:nvPr>
        </p:nvSpPr>
        <p:spPr/>
        <p:txBody>
          <a:bodyPr/>
          <a:lstStyle>
            <a:lvl1pPr>
              <a:defRPr/>
            </a:lvl1pPr>
          </a:lstStyle>
          <a:p>
            <a:pPr>
              <a:defRPr/>
            </a:pPr>
            <a:fld id="{74B9225C-DDEF-432A-90FC-6D95117DB258}" type="datetime1">
              <a:rPr lang="zh-TW" altLang="en-US"/>
              <a:pPr>
                <a:defRPr/>
              </a:pPr>
              <a:t>2026/4/2</a:t>
            </a:fld>
            <a:endParaRPr lang="zh-TW" altLang="en-US"/>
          </a:p>
        </p:txBody>
      </p:sp>
      <p:sp>
        <p:nvSpPr>
          <p:cNvPr id="4" name="頁尾版面配置區 4">
            <a:extLst>
              <a:ext uri="{FF2B5EF4-FFF2-40B4-BE49-F238E27FC236}">
                <a16:creationId xmlns:a16="http://schemas.microsoft.com/office/drawing/2014/main" id="{69428385-6F71-1844-9165-D644E8ACCC6D}"/>
              </a:ext>
            </a:extLst>
          </p:cNvPr>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a:extLst>
              <a:ext uri="{FF2B5EF4-FFF2-40B4-BE49-F238E27FC236}">
                <a16:creationId xmlns:a16="http://schemas.microsoft.com/office/drawing/2014/main" id="{00AD670F-3285-8686-5A87-47EA76C3F3BC}"/>
              </a:ext>
            </a:extLst>
          </p:cNvPr>
          <p:cNvSpPr>
            <a:spLocks noGrp="1"/>
          </p:cNvSpPr>
          <p:nvPr>
            <p:ph type="sldNum" sz="quarter" idx="12"/>
          </p:nvPr>
        </p:nvSpPr>
        <p:spPr/>
        <p:txBody>
          <a:bodyPr/>
          <a:lstStyle>
            <a:lvl1pPr>
              <a:defRPr/>
            </a:lvl1pPr>
          </a:lstStyle>
          <a:p>
            <a:fld id="{7FBD68EE-47D8-4E18-9175-1578A1632B32}" type="slidenum">
              <a:rPr lang="zh-TW" altLang="en-US"/>
              <a:pPr/>
              <a:t>‹#›</a:t>
            </a:fld>
            <a:endParaRPr lang="zh-TW" altLang="en-US"/>
          </a:p>
        </p:txBody>
      </p:sp>
    </p:spTree>
    <p:extLst>
      <p:ext uri="{BB962C8B-B14F-4D97-AF65-F5344CB8AC3E}">
        <p14:creationId xmlns:p14="http://schemas.microsoft.com/office/powerpoint/2010/main" val="2674033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a:extLst>
              <a:ext uri="{FF2B5EF4-FFF2-40B4-BE49-F238E27FC236}">
                <a16:creationId xmlns:a16="http://schemas.microsoft.com/office/drawing/2014/main" id="{3A2224C4-2024-6054-DA11-E3949B963297}"/>
              </a:ext>
            </a:extLst>
          </p:cNvPr>
          <p:cNvSpPr>
            <a:spLocks noGrp="1"/>
          </p:cNvSpPr>
          <p:nvPr>
            <p:ph type="dt" sz="half" idx="10"/>
          </p:nvPr>
        </p:nvSpPr>
        <p:spPr/>
        <p:txBody>
          <a:bodyPr/>
          <a:lstStyle>
            <a:lvl1pPr>
              <a:defRPr/>
            </a:lvl1pPr>
          </a:lstStyle>
          <a:p>
            <a:pPr>
              <a:defRPr/>
            </a:pPr>
            <a:fld id="{5E3B4B86-9C63-41E6-97A3-1993C2DFC1A1}" type="datetime1">
              <a:rPr lang="zh-TW" altLang="en-US"/>
              <a:pPr>
                <a:defRPr/>
              </a:pPr>
              <a:t>2026/4/2</a:t>
            </a:fld>
            <a:endParaRPr lang="zh-TW" altLang="en-US"/>
          </a:p>
        </p:txBody>
      </p:sp>
      <p:sp>
        <p:nvSpPr>
          <p:cNvPr id="3" name="頁尾版面配置區 4">
            <a:extLst>
              <a:ext uri="{FF2B5EF4-FFF2-40B4-BE49-F238E27FC236}">
                <a16:creationId xmlns:a16="http://schemas.microsoft.com/office/drawing/2014/main" id="{79879E8E-4B17-0589-133D-F803F15F346B}"/>
              </a:ext>
            </a:extLst>
          </p:cNvPr>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a:extLst>
              <a:ext uri="{FF2B5EF4-FFF2-40B4-BE49-F238E27FC236}">
                <a16:creationId xmlns:a16="http://schemas.microsoft.com/office/drawing/2014/main" id="{1E4EDFDF-CD4D-686B-B4B2-E8A1176C15B6}"/>
              </a:ext>
            </a:extLst>
          </p:cNvPr>
          <p:cNvSpPr>
            <a:spLocks noGrp="1"/>
          </p:cNvSpPr>
          <p:nvPr>
            <p:ph type="sldNum" sz="quarter" idx="12"/>
          </p:nvPr>
        </p:nvSpPr>
        <p:spPr/>
        <p:txBody>
          <a:bodyPr/>
          <a:lstStyle>
            <a:lvl1pPr>
              <a:defRPr/>
            </a:lvl1pPr>
          </a:lstStyle>
          <a:p>
            <a:fld id="{B4CF6145-6F4F-4EC8-88DF-20EC852BDA2C}" type="slidenum">
              <a:rPr lang="zh-TW" altLang="en-US"/>
              <a:pPr/>
              <a:t>‹#›</a:t>
            </a:fld>
            <a:endParaRPr lang="zh-TW" altLang="en-US"/>
          </a:p>
        </p:txBody>
      </p:sp>
    </p:spTree>
    <p:extLst>
      <p:ext uri="{BB962C8B-B14F-4D97-AF65-F5344CB8AC3E}">
        <p14:creationId xmlns:p14="http://schemas.microsoft.com/office/powerpoint/2010/main" val="1904650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a:extLst>
              <a:ext uri="{FF2B5EF4-FFF2-40B4-BE49-F238E27FC236}">
                <a16:creationId xmlns:a16="http://schemas.microsoft.com/office/drawing/2014/main" id="{9A6C7FBF-FFBF-2504-179E-19D3A1BAB89A}"/>
              </a:ext>
            </a:extLst>
          </p:cNvPr>
          <p:cNvSpPr>
            <a:spLocks noGrp="1"/>
          </p:cNvSpPr>
          <p:nvPr>
            <p:ph type="dt" sz="half" idx="10"/>
          </p:nvPr>
        </p:nvSpPr>
        <p:spPr/>
        <p:txBody>
          <a:bodyPr/>
          <a:lstStyle>
            <a:lvl1pPr>
              <a:defRPr/>
            </a:lvl1pPr>
          </a:lstStyle>
          <a:p>
            <a:pPr>
              <a:defRPr/>
            </a:pPr>
            <a:fld id="{B286B4D9-D39F-4504-BB52-5ABB81BCCD7E}" type="datetime1">
              <a:rPr lang="zh-TW" altLang="en-US"/>
              <a:pPr>
                <a:defRPr/>
              </a:pPr>
              <a:t>2026/4/2</a:t>
            </a:fld>
            <a:endParaRPr lang="zh-TW" altLang="en-US"/>
          </a:p>
        </p:txBody>
      </p:sp>
      <p:sp>
        <p:nvSpPr>
          <p:cNvPr id="6" name="頁尾版面配置區 4">
            <a:extLst>
              <a:ext uri="{FF2B5EF4-FFF2-40B4-BE49-F238E27FC236}">
                <a16:creationId xmlns:a16="http://schemas.microsoft.com/office/drawing/2014/main" id="{FECD405A-3460-7600-ABA3-0DA78B0D9438}"/>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F1357559-D604-375A-9221-83221BF8502D}"/>
              </a:ext>
            </a:extLst>
          </p:cNvPr>
          <p:cNvSpPr>
            <a:spLocks noGrp="1"/>
          </p:cNvSpPr>
          <p:nvPr>
            <p:ph type="sldNum" sz="quarter" idx="12"/>
          </p:nvPr>
        </p:nvSpPr>
        <p:spPr/>
        <p:txBody>
          <a:bodyPr/>
          <a:lstStyle>
            <a:lvl1pPr>
              <a:defRPr/>
            </a:lvl1pPr>
          </a:lstStyle>
          <a:p>
            <a:fld id="{F6F5E7CD-A9C5-4467-A5CA-724DE6B74573}" type="slidenum">
              <a:rPr lang="zh-TW" altLang="en-US"/>
              <a:pPr/>
              <a:t>‹#›</a:t>
            </a:fld>
            <a:endParaRPr lang="zh-TW" altLang="en-US"/>
          </a:p>
        </p:txBody>
      </p:sp>
    </p:spTree>
    <p:extLst>
      <p:ext uri="{BB962C8B-B14F-4D97-AF65-F5344CB8AC3E}">
        <p14:creationId xmlns:p14="http://schemas.microsoft.com/office/powerpoint/2010/main" val="2510369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a:extLst>
              <a:ext uri="{FF2B5EF4-FFF2-40B4-BE49-F238E27FC236}">
                <a16:creationId xmlns:a16="http://schemas.microsoft.com/office/drawing/2014/main" id="{516F3C0C-550F-C222-8CC1-A52EBBD9BAEB}"/>
              </a:ext>
            </a:extLst>
          </p:cNvPr>
          <p:cNvSpPr>
            <a:spLocks noGrp="1"/>
          </p:cNvSpPr>
          <p:nvPr>
            <p:ph type="dt" sz="half" idx="10"/>
          </p:nvPr>
        </p:nvSpPr>
        <p:spPr/>
        <p:txBody>
          <a:bodyPr/>
          <a:lstStyle>
            <a:lvl1pPr>
              <a:defRPr/>
            </a:lvl1pPr>
          </a:lstStyle>
          <a:p>
            <a:pPr>
              <a:defRPr/>
            </a:pPr>
            <a:fld id="{A0D75D59-9A1C-430E-8FD3-6AAA8D6EEBBB}" type="datetime1">
              <a:rPr lang="zh-TW" altLang="en-US"/>
              <a:pPr>
                <a:defRPr/>
              </a:pPr>
              <a:t>2026/4/2</a:t>
            </a:fld>
            <a:endParaRPr lang="zh-TW" altLang="en-US"/>
          </a:p>
        </p:txBody>
      </p:sp>
      <p:sp>
        <p:nvSpPr>
          <p:cNvPr id="6" name="頁尾版面配置區 4">
            <a:extLst>
              <a:ext uri="{FF2B5EF4-FFF2-40B4-BE49-F238E27FC236}">
                <a16:creationId xmlns:a16="http://schemas.microsoft.com/office/drawing/2014/main" id="{BEC30EC3-F931-4731-CD22-F9B33C0939FD}"/>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A0D0DAAD-CDA7-4A18-FFCD-E86406DDBEB0}"/>
              </a:ext>
            </a:extLst>
          </p:cNvPr>
          <p:cNvSpPr>
            <a:spLocks noGrp="1"/>
          </p:cNvSpPr>
          <p:nvPr>
            <p:ph type="sldNum" sz="quarter" idx="12"/>
          </p:nvPr>
        </p:nvSpPr>
        <p:spPr/>
        <p:txBody>
          <a:bodyPr/>
          <a:lstStyle>
            <a:lvl1pPr>
              <a:defRPr/>
            </a:lvl1pPr>
          </a:lstStyle>
          <a:p>
            <a:fld id="{84893175-5377-4820-8F5C-719DC4366BAB}" type="slidenum">
              <a:rPr lang="zh-TW" altLang="en-US"/>
              <a:pPr/>
              <a:t>‹#›</a:t>
            </a:fld>
            <a:endParaRPr lang="zh-TW" altLang="en-US"/>
          </a:p>
        </p:txBody>
      </p:sp>
    </p:spTree>
    <p:extLst>
      <p:ext uri="{BB962C8B-B14F-4D97-AF65-F5344CB8AC3E}">
        <p14:creationId xmlns:p14="http://schemas.microsoft.com/office/powerpoint/2010/main" val="1457400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3B28B6FA-6DEE-71E4-1A60-5FE3CF72984D}"/>
              </a:ext>
            </a:extLst>
          </p:cNvPr>
          <p:cNvSpPr>
            <a:spLocks noGrp="1"/>
          </p:cNvSpPr>
          <p:nvPr>
            <p:ph type="dt" sz="half" idx="10"/>
          </p:nvPr>
        </p:nvSpPr>
        <p:spPr/>
        <p:txBody>
          <a:bodyPr/>
          <a:lstStyle>
            <a:lvl1pPr>
              <a:defRPr/>
            </a:lvl1pPr>
          </a:lstStyle>
          <a:p>
            <a:pPr>
              <a:defRPr/>
            </a:pPr>
            <a:fld id="{B02C1BEF-B105-4E23-87F3-8CEDFE426A2D}" type="datetime1">
              <a:rPr lang="zh-TW" altLang="en-US"/>
              <a:pPr>
                <a:defRPr/>
              </a:pPr>
              <a:t>2026/4/2</a:t>
            </a:fld>
            <a:endParaRPr lang="zh-TW" altLang="en-US"/>
          </a:p>
        </p:txBody>
      </p:sp>
      <p:sp>
        <p:nvSpPr>
          <p:cNvPr id="5" name="頁尾版面配置區 4">
            <a:extLst>
              <a:ext uri="{FF2B5EF4-FFF2-40B4-BE49-F238E27FC236}">
                <a16:creationId xmlns:a16="http://schemas.microsoft.com/office/drawing/2014/main" id="{7F56DAFD-617B-FD1A-4CE5-764EC0FFB29D}"/>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FE6B4EEC-9647-9D9A-D762-D3071C1D58AE}"/>
              </a:ext>
            </a:extLst>
          </p:cNvPr>
          <p:cNvSpPr>
            <a:spLocks noGrp="1"/>
          </p:cNvSpPr>
          <p:nvPr>
            <p:ph type="sldNum" sz="quarter" idx="12"/>
          </p:nvPr>
        </p:nvSpPr>
        <p:spPr/>
        <p:txBody>
          <a:bodyPr/>
          <a:lstStyle>
            <a:lvl1pPr>
              <a:defRPr/>
            </a:lvl1pPr>
          </a:lstStyle>
          <a:p>
            <a:fld id="{EA4D3B5F-BD33-46E4-88B0-1588A637CD2D}" type="slidenum">
              <a:rPr lang="zh-TW" altLang="en-US"/>
              <a:pPr/>
              <a:t>‹#›</a:t>
            </a:fld>
            <a:endParaRPr lang="zh-TW" altLang="en-US"/>
          </a:p>
        </p:txBody>
      </p:sp>
    </p:spTree>
    <p:extLst>
      <p:ext uri="{BB962C8B-B14F-4D97-AF65-F5344CB8AC3E}">
        <p14:creationId xmlns:p14="http://schemas.microsoft.com/office/powerpoint/2010/main" val="3679554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DEE1C29F-081F-4AA6-F0D4-AAF14FD1CB9B}"/>
              </a:ext>
            </a:extLst>
          </p:cNvPr>
          <p:cNvSpPr>
            <a:spLocks noGrp="1"/>
          </p:cNvSpPr>
          <p:nvPr>
            <p:ph type="dt" sz="half" idx="10"/>
          </p:nvPr>
        </p:nvSpPr>
        <p:spPr/>
        <p:txBody>
          <a:bodyPr/>
          <a:lstStyle>
            <a:lvl1pPr>
              <a:defRPr/>
            </a:lvl1pPr>
          </a:lstStyle>
          <a:p>
            <a:pPr>
              <a:defRPr/>
            </a:pPr>
            <a:fld id="{008D8568-D6B3-4412-9DA0-ACBD9C516EE9}" type="datetime1">
              <a:rPr lang="zh-TW" altLang="en-US"/>
              <a:pPr>
                <a:defRPr/>
              </a:pPr>
              <a:t>2026/4/2</a:t>
            </a:fld>
            <a:endParaRPr lang="zh-TW" altLang="en-US"/>
          </a:p>
        </p:txBody>
      </p:sp>
      <p:sp>
        <p:nvSpPr>
          <p:cNvPr id="5" name="頁尾版面配置區 4">
            <a:extLst>
              <a:ext uri="{FF2B5EF4-FFF2-40B4-BE49-F238E27FC236}">
                <a16:creationId xmlns:a16="http://schemas.microsoft.com/office/drawing/2014/main" id="{BF8595B7-A0B3-41DF-9778-329F483C0841}"/>
              </a:ext>
            </a:extLst>
          </p:cNvPr>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a:extLst>
              <a:ext uri="{FF2B5EF4-FFF2-40B4-BE49-F238E27FC236}">
                <a16:creationId xmlns:a16="http://schemas.microsoft.com/office/drawing/2014/main" id="{54B2D2E0-C6EE-BAA3-8FDE-AC39A3C7DC56}"/>
              </a:ext>
            </a:extLst>
          </p:cNvPr>
          <p:cNvSpPr>
            <a:spLocks noGrp="1"/>
          </p:cNvSpPr>
          <p:nvPr>
            <p:ph type="sldNum" sz="quarter" idx="12"/>
          </p:nvPr>
        </p:nvSpPr>
        <p:spPr/>
        <p:txBody>
          <a:bodyPr/>
          <a:lstStyle>
            <a:lvl1pPr>
              <a:defRPr/>
            </a:lvl1pPr>
          </a:lstStyle>
          <a:p>
            <a:fld id="{3E343505-56D7-4040-A7F3-A1485BE69A6B}" type="slidenum">
              <a:rPr lang="zh-TW" altLang="en-US"/>
              <a:pPr/>
              <a:t>‹#›</a:t>
            </a:fld>
            <a:endParaRPr lang="zh-TW" altLang="en-US"/>
          </a:p>
        </p:txBody>
      </p:sp>
    </p:spTree>
    <p:extLst>
      <p:ext uri="{BB962C8B-B14F-4D97-AF65-F5344CB8AC3E}">
        <p14:creationId xmlns:p14="http://schemas.microsoft.com/office/powerpoint/2010/main" val="4092575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a:extLst>
              <a:ext uri="{FF2B5EF4-FFF2-40B4-BE49-F238E27FC236}">
                <a16:creationId xmlns:a16="http://schemas.microsoft.com/office/drawing/2014/main" id="{7FE4AD60-A4B0-71A7-6736-6E37A86E057B}"/>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a:extLst>
              <a:ext uri="{FF2B5EF4-FFF2-40B4-BE49-F238E27FC236}">
                <a16:creationId xmlns:a16="http://schemas.microsoft.com/office/drawing/2014/main" id="{431D4663-CACB-E8FD-5AA1-E65661A7467E}"/>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53A3AE8D-EF6A-9763-1820-ECB817361983}"/>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BBAFA0CC-56DD-4AEF-B9F8-29C7BDD0F623}" type="datetime1">
              <a:rPr lang="zh-TW" altLang="en-US"/>
              <a:pPr>
                <a:defRPr/>
              </a:pPr>
              <a:t>2026/4/2</a:t>
            </a:fld>
            <a:endParaRPr lang="zh-TW" altLang="en-US"/>
          </a:p>
        </p:txBody>
      </p:sp>
      <p:sp>
        <p:nvSpPr>
          <p:cNvPr id="5" name="頁尾版面配置區 4">
            <a:extLst>
              <a:ext uri="{FF2B5EF4-FFF2-40B4-BE49-F238E27FC236}">
                <a16:creationId xmlns:a16="http://schemas.microsoft.com/office/drawing/2014/main" id="{E4DE7F43-420D-B612-2559-A727F7AA6B59}"/>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a:extLst>
              <a:ext uri="{FF2B5EF4-FFF2-40B4-BE49-F238E27FC236}">
                <a16:creationId xmlns:a16="http://schemas.microsoft.com/office/drawing/2014/main" id="{E5CCF4EE-F6C3-EE4D-212F-DCCEB3000C4E}"/>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latin typeface="Calibri" panose="020F0502020204030204" pitchFamily="34" charset="0"/>
              </a:defRPr>
            </a:lvl1pPr>
          </a:lstStyle>
          <a:p>
            <a:fld id="{F7FAF49D-6616-4050-B2F8-D415913438D8}" type="slidenum">
              <a:rPr lang="zh-TW" altLang="en-US"/>
              <a:pPr/>
              <a:t>‹#›</a:t>
            </a:fld>
            <a:endParaRPr lang="zh-TW" altLang="en-US"/>
          </a:p>
        </p:txBody>
      </p:sp>
      <p:pic>
        <p:nvPicPr>
          <p:cNvPr id="1031" name="Picture 7">
            <a:extLst>
              <a:ext uri="{FF2B5EF4-FFF2-40B4-BE49-F238E27FC236}">
                <a16:creationId xmlns:a16="http://schemas.microsoft.com/office/drawing/2014/main" id="{B817D67B-88F1-A032-81C9-A56F1629EC35}"/>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00063" y="357188"/>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32" name="Rectangle 8">
            <a:extLst>
              <a:ext uri="{FF2B5EF4-FFF2-40B4-BE49-F238E27FC236}">
                <a16:creationId xmlns:a16="http://schemas.microsoft.com/office/drawing/2014/main" id="{BDB2EDBF-DB38-FE50-B342-83CBB234781D}"/>
              </a:ext>
            </a:extLst>
          </p:cNvPr>
          <p:cNvSpPr>
            <a:spLocks noChangeArrowheads="1"/>
          </p:cNvSpPr>
          <p:nvPr/>
        </p:nvSpPr>
        <p:spPr bwMode="auto">
          <a:xfrm>
            <a:off x="5857875" y="6357938"/>
            <a:ext cx="19415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kumimoji="0" lang="zh-TW" altLang="en-US" sz="1000">
                <a:solidFill>
                  <a:srgbClr val="008000"/>
                </a:solidFill>
                <a:latin typeface="全真楷書" pitchFamily="49" charset="-120"/>
                <a:ea typeface="全真楷書" pitchFamily="49" charset="-120"/>
              </a:rPr>
              <a:t>行政院衛生署中央健康保險局</a:t>
            </a:r>
            <a:br>
              <a:rPr kumimoji="0" lang="zh-TW" altLang="en-US" sz="800">
                <a:solidFill>
                  <a:schemeClr val="bg2"/>
                </a:solidFill>
                <a:latin typeface="Century" panose="02040604050505020304" pitchFamily="18" charset="0"/>
                <a:ea typeface="全真楷書" pitchFamily="49" charset="-120"/>
              </a:rPr>
            </a:br>
            <a:r>
              <a:rPr kumimoji="0" lang="en-US" altLang="zh-TW" sz="800">
                <a:solidFill>
                  <a:srgbClr val="7F7F7F"/>
                </a:solidFill>
                <a:latin typeface="Century" panose="02040604050505020304" pitchFamily="18" charset="0"/>
                <a:ea typeface="全真楷書" pitchFamily="49" charset="-120"/>
              </a:rPr>
              <a:t>Bureau of National Health Insurance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標題 1">
            <a:extLst>
              <a:ext uri="{FF2B5EF4-FFF2-40B4-BE49-F238E27FC236}">
                <a16:creationId xmlns:a16="http://schemas.microsoft.com/office/drawing/2014/main" id="{1C7AEACC-0333-D085-7D20-64C8CC257B3D}"/>
              </a:ext>
            </a:extLst>
          </p:cNvPr>
          <p:cNvSpPr>
            <a:spLocks noGrp="1"/>
          </p:cNvSpPr>
          <p:nvPr>
            <p:ph type="ctrTitle"/>
          </p:nvPr>
        </p:nvSpPr>
        <p:spPr>
          <a:xfrm>
            <a:off x="685800" y="2130425"/>
            <a:ext cx="7772400" cy="1470025"/>
          </a:xfrm>
          <a:solidFill>
            <a:schemeClr val="accent2">
              <a:lumMod val="20000"/>
              <a:lumOff val="80000"/>
            </a:schemeClr>
          </a:solidFill>
        </p:spPr>
        <p:txBody>
          <a:bodyPr/>
          <a:lstStyle/>
          <a:p>
            <a:pPr eaLnBrk="1" hangingPunct="1">
              <a:defRPr/>
            </a:pPr>
            <a:r>
              <a:rPr lang="zh-TW" altLang="en-US" sz="3600" b="1" dirty="0">
                <a:effectLst>
                  <a:outerShdw blurRad="38100" dist="38100" dir="2700000" algn="tl">
                    <a:srgbClr val="000000">
                      <a:alpha val="43137"/>
                    </a:srgbClr>
                  </a:outerShdw>
                </a:effectLst>
                <a:latin typeface="標楷體" pitchFamily="65" charset="-120"/>
                <a:ea typeface="標楷體" pitchFamily="65" charset="-120"/>
              </a:rPr>
              <a:t>全民健康保險醫療費用支付標準特定檢查資源共享試辦計畫辦理情形</a:t>
            </a:r>
          </a:p>
        </p:txBody>
      </p:sp>
      <p:sp>
        <p:nvSpPr>
          <p:cNvPr id="2051" name="副標題 2">
            <a:extLst>
              <a:ext uri="{FF2B5EF4-FFF2-40B4-BE49-F238E27FC236}">
                <a16:creationId xmlns:a16="http://schemas.microsoft.com/office/drawing/2014/main" id="{2C15600E-1E8D-6167-A19B-737F37381695}"/>
              </a:ext>
            </a:extLst>
          </p:cNvPr>
          <p:cNvSpPr>
            <a:spLocks noGrp="1"/>
          </p:cNvSpPr>
          <p:nvPr>
            <p:ph type="subTitle" idx="1"/>
          </p:nvPr>
        </p:nvSpPr>
        <p:spPr/>
        <p:txBody>
          <a:bodyPr/>
          <a:lstStyle/>
          <a:p>
            <a:pPr eaLnBrk="1" hangingPunct="1"/>
            <a:r>
              <a:rPr lang="en-US" altLang="zh-TW" sz="2400" b="1">
                <a:solidFill>
                  <a:srgbClr val="898989"/>
                </a:solidFill>
                <a:latin typeface="Times New Roman" panose="02020603050405020304" pitchFamily="18" charset="0"/>
                <a:ea typeface="標楷體" panose="03000509000000000000" pitchFamily="65" charset="-120"/>
                <a:cs typeface="Times New Roman" panose="02020603050405020304" pitchFamily="18" charset="0"/>
              </a:rPr>
              <a:t>99</a:t>
            </a:r>
            <a:r>
              <a:rPr lang="zh-TW" altLang="en-US" sz="2400" b="1">
                <a:solidFill>
                  <a:srgbClr val="898989"/>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sz="2400" b="1">
                <a:solidFill>
                  <a:srgbClr val="898989"/>
                </a:solidFill>
                <a:latin typeface="Times New Roman" panose="02020603050405020304" pitchFamily="18" charset="0"/>
                <a:ea typeface="標楷體" panose="03000509000000000000" pitchFamily="65" charset="-120"/>
                <a:cs typeface="Times New Roman" panose="02020603050405020304" pitchFamily="18" charset="0"/>
              </a:rPr>
              <a:t>12</a:t>
            </a:r>
            <a:r>
              <a:rPr lang="zh-TW" altLang="en-US" sz="2400" b="1">
                <a:solidFill>
                  <a:srgbClr val="898989"/>
                </a:solidFill>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2400" b="1">
                <a:solidFill>
                  <a:srgbClr val="898989"/>
                </a:solidFill>
                <a:latin typeface="Times New Roman" panose="02020603050405020304" pitchFamily="18" charset="0"/>
                <a:ea typeface="標楷體" panose="03000509000000000000" pitchFamily="65" charset="-120"/>
                <a:cs typeface="Times New Roman" panose="02020603050405020304" pitchFamily="18" charset="0"/>
              </a:rPr>
              <a:t>24</a:t>
            </a:r>
            <a:r>
              <a:rPr lang="zh-TW" altLang="en-US" sz="2400" b="1">
                <a:solidFill>
                  <a:srgbClr val="898989"/>
                </a:solidFill>
                <a:latin typeface="Times New Roman" panose="02020603050405020304" pitchFamily="18" charset="0"/>
                <a:ea typeface="標楷體" panose="03000509000000000000" pitchFamily="65" charset="-120"/>
                <a:cs typeface="Times New Roman" panose="02020603050405020304" pitchFamily="18" charset="0"/>
              </a:rPr>
              <a:t>日</a:t>
            </a:r>
            <a:endParaRPr lang="en-US" altLang="zh-TW" sz="2400" b="1">
              <a:solidFill>
                <a:srgbClr val="898989"/>
              </a:solidFill>
              <a:latin typeface="Times New Roman" panose="02020603050405020304" pitchFamily="18" charset="0"/>
              <a:ea typeface="標楷體" panose="03000509000000000000" pitchFamily="65" charset="-120"/>
              <a:cs typeface="Times New Roman" panose="02020603050405020304" pitchFamily="18" charset="0"/>
            </a:endParaRPr>
          </a:p>
          <a:p>
            <a:pPr eaLnBrk="1" hangingPunct="1"/>
            <a:r>
              <a:rPr lang="zh-TW" altLang="en-US" sz="2400" b="1">
                <a:solidFill>
                  <a:srgbClr val="898989"/>
                </a:solidFill>
                <a:latin typeface="Times New Roman" panose="02020603050405020304" pitchFamily="18" charset="0"/>
                <a:ea typeface="標楷體" panose="03000509000000000000" pitchFamily="65" charset="-120"/>
                <a:cs typeface="Times New Roman" panose="02020603050405020304" pitchFamily="18" charset="0"/>
              </a:rPr>
              <a:t>行政院衛生署中央健康保險局</a:t>
            </a:r>
          </a:p>
        </p:txBody>
      </p:sp>
      <p:sp>
        <p:nvSpPr>
          <p:cNvPr id="4" name="投影片編號版面配置區 3">
            <a:extLst>
              <a:ext uri="{FF2B5EF4-FFF2-40B4-BE49-F238E27FC236}">
                <a16:creationId xmlns:a16="http://schemas.microsoft.com/office/drawing/2014/main" id="{10BC191E-1F2B-E07B-D235-C7E8B092B76B}"/>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890325D4-56C1-42BD-BB90-19F7CE791D84}" type="slidenum">
              <a:rPr kumimoji="0" lang="zh-TW" altLang="en-US">
                <a:solidFill>
                  <a:srgbClr val="898989"/>
                </a:solidFill>
                <a:latin typeface="Calibri" panose="020F0502020204030204" pitchFamily="34" charset="0"/>
              </a:rPr>
              <a:pPr eaLnBrk="1" hangingPunct="1"/>
              <a:t>1</a:t>
            </a:fld>
            <a:endParaRPr kumimoji="0" lang="zh-TW" altLang="en-US">
              <a:solidFill>
                <a:srgbClr val="898989"/>
              </a:solidFill>
              <a:latin typeface="Calibri" panose="020F050202020403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C7825CB-30F7-2F13-1657-1DCE3571B11B}"/>
              </a:ext>
            </a:extLst>
          </p:cNvPr>
          <p:cNvSpPr>
            <a:spLocks noGrp="1"/>
          </p:cNvSpPr>
          <p:nvPr>
            <p:ph type="title"/>
          </p:nvPr>
        </p:nvSpPr>
        <p:spPr/>
        <p:txBody>
          <a:bodyPr/>
          <a:lstStyle/>
          <a:p>
            <a:pPr eaLnBrk="1" hangingPunct="1">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大綱</a:t>
            </a:r>
          </a:p>
        </p:txBody>
      </p:sp>
      <p:sp>
        <p:nvSpPr>
          <p:cNvPr id="3075" name="內容版面配置區 2">
            <a:extLst>
              <a:ext uri="{FF2B5EF4-FFF2-40B4-BE49-F238E27FC236}">
                <a16:creationId xmlns:a16="http://schemas.microsoft.com/office/drawing/2014/main" id="{70DE53AA-526F-8025-CD62-822067AC20F6}"/>
              </a:ext>
            </a:extLst>
          </p:cNvPr>
          <p:cNvSpPr>
            <a:spLocks noGrp="1"/>
          </p:cNvSpPr>
          <p:nvPr>
            <p:ph idx="1"/>
          </p:nvPr>
        </p:nvSpPr>
        <p:spPr/>
        <p:txBody>
          <a:bodyPr/>
          <a:lstStyle/>
          <a:p>
            <a:pPr eaLnBrk="1" hangingPunct="1"/>
            <a:r>
              <a:rPr lang="zh-TW" altLang="en-US" sz="3600">
                <a:solidFill>
                  <a:srgbClr val="0000CC"/>
                </a:solidFill>
                <a:latin typeface="標楷體" panose="03000509000000000000" pitchFamily="65" charset="-120"/>
                <a:ea typeface="標楷體" panose="03000509000000000000" pitchFamily="65" charset="-120"/>
              </a:rPr>
              <a:t>現況分析</a:t>
            </a:r>
            <a:endParaRPr lang="en-US" altLang="zh-TW" sz="3600">
              <a:solidFill>
                <a:srgbClr val="0000CC"/>
              </a:solidFill>
              <a:latin typeface="標楷體" panose="03000509000000000000" pitchFamily="65" charset="-120"/>
              <a:ea typeface="標楷體" panose="03000509000000000000" pitchFamily="65" charset="-120"/>
            </a:endParaRPr>
          </a:p>
          <a:p>
            <a:pPr eaLnBrk="1" hangingPunct="1"/>
            <a:r>
              <a:rPr lang="zh-TW" altLang="en-US" sz="3600">
                <a:solidFill>
                  <a:srgbClr val="0000CC"/>
                </a:solidFill>
                <a:latin typeface="標楷體" panose="03000509000000000000" pitchFamily="65" charset="-120"/>
                <a:ea typeface="標楷體" panose="03000509000000000000" pitchFamily="65" charset="-120"/>
              </a:rPr>
              <a:t>計畫簡介</a:t>
            </a:r>
            <a:endParaRPr lang="en-US" altLang="zh-TW" sz="3600">
              <a:solidFill>
                <a:srgbClr val="0000CC"/>
              </a:solidFill>
              <a:latin typeface="標楷體" panose="03000509000000000000" pitchFamily="65" charset="-120"/>
              <a:ea typeface="標楷體" panose="03000509000000000000" pitchFamily="65" charset="-120"/>
            </a:endParaRPr>
          </a:p>
          <a:p>
            <a:pPr eaLnBrk="1" hangingPunct="1"/>
            <a:r>
              <a:rPr lang="zh-TW" altLang="en-US" sz="3600">
                <a:solidFill>
                  <a:srgbClr val="0000CC"/>
                </a:solidFill>
                <a:latin typeface="標楷體" panose="03000509000000000000" pitchFamily="65" charset="-120"/>
                <a:ea typeface="標楷體" panose="03000509000000000000" pitchFamily="65" charset="-120"/>
              </a:rPr>
              <a:t>執行概況</a:t>
            </a:r>
            <a:endParaRPr lang="en-US" altLang="zh-TW" sz="3600">
              <a:solidFill>
                <a:srgbClr val="0000CC"/>
              </a:solidFill>
              <a:latin typeface="標楷體" panose="03000509000000000000" pitchFamily="65" charset="-120"/>
              <a:ea typeface="標楷體" panose="03000509000000000000" pitchFamily="65" charset="-120"/>
            </a:endParaRPr>
          </a:p>
          <a:p>
            <a:pPr eaLnBrk="1" hangingPunct="1"/>
            <a:r>
              <a:rPr lang="zh-TW" altLang="en-US" sz="3600">
                <a:solidFill>
                  <a:srgbClr val="0000CC"/>
                </a:solidFill>
                <a:latin typeface="標楷體" panose="03000509000000000000" pitchFamily="65" charset="-120"/>
                <a:ea typeface="標楷體" panose="03000509000000000000" pitchFamily="65" charset="-120"/>
              </a:rPr>
              <a:t>執行成效</a:t>
            </a:r>
            <a:endParaRPr lang="en-US" altLang="zh-TW" sz="3600">
              <a:solidFill>
                <a:srgbClr val="0000CC"/>
              </a:solidFill>
              <a:latin typeface="標楷體" panose="03000509000000000000" pitchFamily="65" charset="-120"/>
              <a:ea typeface="標楷體" panose="03000509000000000000" pitchFamily="65" charset="-120"/>
            </a:endParaRPr>
          </a:p>
          <a:p>
            <a:pPr eaLnBrk="1" hangingPunct="1"/>
            <a:r>
              <a:rPr lang="zh-TW" altLang="en-US" sz="3600">
                <a:solidFill>
                  <a:srgbClr val="0000CC"/>
                </a:solidFill>
                <a:latin typeface="標楷體" panose="03000509000000000000" pitchFamily="65" charset="-120"/>
                <a:ea typeface="標楷體" panose="03000509000000000000" pitchFamily="65" charset="-120"/>
              </a:rPr>
              <a:t>問題與檢討</a:t>
            </a:r>
            <a:endParaRPr lang="en-US" altLang="zh-TW" sz="3600">
              <a:solidFill>
                <a:srgbClr val="0000CC"/>
              </a:solidFill>
              <a:latin typeface="標楷體" panose="03000509000000000000" pitchFamily="65" charset="-120"/>
              <a:ea typeface="標楷體" panose="03000509000000000000" pitchFamily="65" charset="-120"/>
            </a:endParaRPr>
          </a:p>
          <a:p>
            <a:pPr eaLnBrk="1" hangingPunct="1"/>
            <a:endParaRPr lang="en-US" altLang="zh-TW" sz="3600">
              <a:solidFill>
                <a:srgbClr val="0000CC"/>
              </a:solidFill>
              <a:latin typeface="標楷體" panose="03000509000000000000" pitchFamily="65" charset="-120"/>
              <a:ea typeface="標楷體" panose="03000509000000000000" pitchFamily="65" charset="-120"/>
            </a:endParaRPr>
          </a:p>
        </p:txBody>
      </p:sp>
      <p:sp>
        <p:nvSpPr>
          <p:cNvPr id="4" name="投影片編號版面配置區 3">
            <a:extLst>
              <a:ext uri="{FF2B5EF4-FFF2-40B4-BE49-F238E27FC236}">
                <a16:creationId xmlns:a16="http://schemas.microsoft.com/office/drawing/2014/main" id="{C9950E0F-5800-0F47-5F72-DDB80B1FA877}"/>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7E4F9DE0-267E-4409-B7ED-32D3D9F325D4}" type="slidenum">
              <a:rPr kumimoji="0" lang="zh-TW" altLang="en-US">
                <a:solidFill>
                  <a:srgbClr val="898989"/>
                </a:solidFill>
                <a:latin typeface="Calibri" panose="020F0502020204030204" pitchFamily="34" charset="0"/>
              </a:rPr>
              <a:pPr eaLnBrk="1" hangingPunct="1"/>
              <a:t>2</a:t>
            </a:fld>
            <a:endParaRPr kumimoji="0" lang="zh-TW" altLang="en-US">
              <a:solidFill>
                <a:srgbClr val="898989"/>
              </a:solidFill>
              <a:latin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CD29E23-2384-3BDF-7D59-44149975C6B5}"/>
              </a:ext>
            </a:extLst>
          </p:cNvPr>
          <p:cNvSpPr>
            <a:spLocks noGrp="1"/>
          </p:cNvSpPr>
          <p:nvPr>
            <p:ph type="ctrTitle"/>
          </p:nvPr>
        </p:nvSpPr>
        <p:spPr>
          <a:xfrm>
            <a:off x="685800" y="2130425"/>
            <a:ext cx="7772400" cy="1470025"/>
          </a:xfrm>
          <a:solidFill>
            <a:schemeClr val="accent3">
              <a:lumMod val="20000"/>
              <a:lumOff val="80000"/>
            </a:schemeClr>
          </a:solidFill>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現況分析</a:t>
            </a:r>
            <a:endParaRPr lang="en-US" altLang="zh-TW"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3" name="投影片編號版面配置區 2">
            <a:extLst>
              <a:ext uri="{FF2B5EF4-FFF2-40B4-BE49-F238E27FC236}">
                <a16:creationId xmlns:a16="http://schemas.microsoft.com/office/drawing/2014/main" id="{6B81462A-E76C-DF37-B05E-A9DDDCA85CE4}"/>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F77D7921-4D1B-43AD-8582-0C15B468838C}" type="slidenum">
              <a:rPr kumimoji="0" lang="zh-TW" altLang="en-US">
                <a:solidFill>
                  <a:srgbClr val="898989"/>
                </a:solidFill>
                <a:latin typeface="Calibri" panose="020F0502020204030204" pitchFamily="34" charset="0"/>
              </a:rPr>
              <a:pPr eaLnBrk="1" hangingPunct="1"/>
              <a:t>3</a:t>
            </a:fld>
            <a:endParaRPr kumimoji="0" lang="zh-TW" altLang="en-US">
              <a:solidFill>
                <a:srgbClr val="898989"/>
              </a:solidFill>
              <a:latin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6546C18-8090-4D08-3A72-4CC83B17E21A}"/>
              </a:ext>
            </a:extLst>
          </p:cNvPr>
          <p:cNvSpPr>
            <a:spLocks noGrp="1"/>
          </p:cNvSpPr>
          <p:nvPr>
            <p:ph type="title"/>
          </p:nvPr>
        </p:nvSpPr>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特定檢查資源共享項目</a:t>
            </a:r>
          </a:p>
        </p:txBody>
      </p:sp>
      <p:sp>
        <p:nvSpPr>
          <p:cNvPr id="5123" name="內容版面配置區 2">
            <a:extLst>
              <a:ext uri="{FF2B5EF4-FFF2-40B4-BE49-F238E27FC236}">
                <a16:creationId xmlns:a16="http://schemas.microsoft.com/office/drawing/2014/main" id="{9F3B5A53-C653-74F3-2EC5-02EA0A4A9F10}"/>
              </a:ext>
            </a:extLst>
          </p:cNvPr>
          <p:cNvSpPr>
            <a:spLocks noGrp="1"/>
          </p:cNvSpPr>
          <p:nvPr>
            <p:ph idx="1"/>
          </p:nvPr>
        </p:nvSpPr>
        <p:spPr/>
        <p:txBody>
          <a:bodyPr/>
          <a:lstStyle/>
          <a:p>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電腦斷層</a:t>
            </a:r>
            <a:r>
              <a:rPr lang="en-US" altLang="zh-TW" sz="2800" u="sng">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omputered </a:t>
            </a:r>
            <a:r>
              <a:rPr lang="en-US" altLang="zh-TW" sz="2800" u="sng">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T</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omography</a:t>
            </a:r>
          </a:p>
          <a:p>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磁振造影</a:t>
            </a:r>
            <a:r>
              <a:rPr lang="en-US" altLang="zh-TW" sz="2800" u="sng">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agnetic </a:t>
            </a:r>
            <a:r>
              <a:rPr lang="en-US" altLang="zh-TW" sz="2800" u="sng">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r</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esonance </a:t>
            </a:r>
            <a:r>
              <a:rPr lang="en-US" altLang="zh-TW" sz="2800" u="sng">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i</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maging </a:t>
            </a:r>
          </a:p>
          <a:p>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正子造影</a:t>
            </a:r>
            <a:r>
              <a:rPr lang="en-US" altLang="zh-TW" sz="2800" u="sng">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P</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ositron </a:t>
            </a:r>
            <a:r>
              <a:rPr lang="en-US" altLang="zh-TW" sz="2800" u="sng">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e</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mission </a:t>
            </a:r>
            <a:r>
              <a:rPr lang="en-US" altLang="zh-TW" sz="2800" u="sng">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t</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omography </a:t>
            </a:r>
            <a:br>
              <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br>
            <a:endPar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pPr>
              <a:buFont typeface="Arial" panose="020B0604020202020204" pitchFamily="34" charset="0"/>
              <a:buNone/>
            </a:pPr>
            <a:endParaRPr lang="en-US" altLang="zh-TW" sz="2400">
              <a:latin typeface="Times New Roman" panose="02020603050405020304" pitchFamily="18" charset="0"/>
              <a:ea typeface="標楷體" panose="03000509000000000000" pitchFamily="65" charset="-120"/>
              <a:cs typeface="Times New Roman" panose="02020603050405020304" pitchFamily="18" charset="0"/>
            </a:endParaRPr>
          </a:p>
          <a:p>
            <a:endParaRPr lang="zh-TW" altLang="en-US" sz="240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 name="投影片編號版面配置區 3">
            <a:extLst>
              <a:ext uri="{FF2B5EF4-FFF2-40B4-BE49-F238E27FC236}">
                <a16:creationId xmlns:a16="http://schemas.microsoft.com/office/drawing/2014/main" id="{F1252011-55DF-4DB8-658C-B6358E7FB0DD}"/>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594F6C63-1AF6-4F3D-AD76-F787E8A0B6AF}" type="slidenum">
              <a:rPr kumimoji="0" lang="zh-TW" altLang="en-US">
                <a:solidFill>
                  <a:srgbClr val="898989"/>
                </a:solidFill>
                <a:latin typeface="Calibri" panose="020F0502020204030204" pitchFamily="34" charset="0"/>
              </a:rPr>
              <a:pPr eaLnBrk="1" hangingPunct="1"/>
              <a:t>4</a:t>
            </a:fld>
            <a:endParaRPr kumimoji="0" lang="zh-TW" altLang="en-US">
              <a:solidFill>
                <a:srgbClr val="898989"/>
              </a:solidFill>
              <a:latin typeface="Calibri" panose="020F0502020204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82DA779-F5F3-F9F7-AFA0-6E5B098FCF06}"/>
              </a:ext>
            </a:extLst>
          </p:cNvPr>
          <p:cNvSpPr>
            <a:spLocks noGrp="1"/>
          </p:cNvSpPr>
          <p:nvPr>
            <p:ph type="title"/>
          </p:nvPr>
        </p:nvSpPr>
        <p:spPr/>
        <p:txBody>
          <a:bodyPr/>
          <a:lstStyle/>
          <a:p>
            <a:pPr>
              <a:defRPr/>
            </a:pPr>
            <a:r>
              <a:rPr lang="en-US" altLang="zh-TW"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CT </a:t>
            </a:r>
            <a:r>
              <a:rPr lang="zh-TW" altLang="en-US"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a:t>
            </a:r>
            <a:r>
              <a:rPr lang="en-US" altLang="zh-TW"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MRI</a:t>
            </a:r>
            <a:r>
              <a:rPr lang="zh-TW" altLang="en-US"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及</a:t>
            </a:r>
            <a:r>
              <a:rPr lang="en-US" altLang="zh-TW"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PET</a:t>
            </a:r>
            <a:r>
              <a:rPr lang="zh-TW" altLang="en-US"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近</a:t>
            </a:r>
            <a:r>
              <a:rPr lang="en-US" altLang="zh-TW"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5</a:t>
            </a:r>
            <a:r>
              <a:rPr lang="zh-TW" altLang="en-US"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年</a:t>
            </a:r>
            <a:br>
              <a:rPr lang="en-US" altLang="zh-TW"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br>
            <a:r>
              <a:rPr lang="zh-TW" altLang="en-US"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申報件數與成長率</a:t>
            </a:r>
          </a:p>
        </p:txBody>
      </p:sp>
      <p:sp>
        <p:nvSpPr>
          <p:cNvPr id="4" name="投影片編號版面配置區 3">
            <a:extLst>
              <a:ext uri="{FF2B5EF4-FFF2-40B4-BE49-F238E27FC236}">
                <a16:creationId xmlns:a16="http://schemas.microsoft.com/office/drawing/2014/main" id="{E9928D7C-0AB2-61F7-9096-79E36D25C1A9}"/>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856165E9-D72C-4CF2-9B45-BC3363E5366F}" type="slidenum">
              <a:rPr kumimoji="0" lang="zh-TW" altLang="en-US">
                <a:solidFill>
                  <a:srgbClr val="898989"/>
                </a:solidFill>
                <a:latin typeface="Calibri" panose="020F0502020204030204" pitchFamily="34" charset="0"/>
              </a:rPr>
              <a:pPr eaLnBrk="1" hangingPunct="1"/>
              <a:t>5</a:t>
            </a:fld>
            <a:endParaRPr kumimoji="0" lang="zh-TW" altLang="en-US">
              <a:solidFill>
                <a:srgbClr val="898989"/>
              </a:solidFill>
              <a:latin typeface="Calibri" panose="020F0502020204030204" pitchFamily="34" charset="0"/>
            </a:endParaRPr>
          </a:p>
        </p:txBody>
      </p:sp>
      <p:pic>
        <p:nvPicPr>
          <p:cNvPr id="6148" name="Picture 6">
            <a:extLst>
              <a:ext uri="{FF2B5EF4-FFF2-40B4-BE49-F238E27FC236}">
                <a16:creationId xmlns:a16="http://schemas.microsoft.com/office/drawing/2014/main" id="{0BE3DFD0-84FE-363A-91ED-B8D24572C4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205038"/>
            <a:ext cx="4379913"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8">
            <a:extLst>
              <a:ext uri="{FF2B5EF4-FFF2-40B4-BE49-F238E27FC236}">
                <a16:creationId xmlns:a16="http://schemas.microsoft.com/office/drawing/2014/main" id="{21FA522F-FF91-89AC-0F92-132DED1CF9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1989138"/>
            <a:ext cx="4276725" cy="298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F01BE4C-D892-503F-90F9-5994D211C59B}"/>
              </a:ext>
            </a:extLst>
          </p:cNvPr>
          <p:cNvSpPr>
            <a:spLocks noGrp="1"/>
          </p:cNvSpPr>
          <p:nvPr>
            <p:ph type="title"/>
          </p:nvPr>
        </p:nvSpPr>
        <p:spPr/>
        <p:txBody>
          <a:bodyPr/>
          <a:lstStyle/>
          <a:p>
            <a:pPr>
              <a:defRPr/>
            </a:pPr>
            <a:r>
              <a:rPr lang="en-US" altLang="zh-TW"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CT </a:t>
            </a:r>
            <a:r>
              <a:rPr lang="zh-TW" altLang="en-US"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a:t>
            </a:r>
            <a:r>
              <a:rPr lang="en-US" altLang="zh-TW"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MRI</a:t>
            </a:r>
            <a:r>
              <a:rPr lang="zh-TW" altLang="en-US"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及</a:t>
            </a:r>
            <a:r>
              <a:rPr lang="en-US" altLang="zh-TW"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PET</a:t>
            </a:r>
            <a:r>
              <a:rPr lang="zh-TW" altLang="en-US"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近</a:t>
            </a:r>
            <a:r>
              <a:rPr lang="en-US" altLang="zh-TW"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5</a:t>
            </a:r>
            <a:r>
              <a:rPr lang="zh-TW" altLang="en-US"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年</a:t>
            </a:r>
            <a:br>
              <a:rPr lang="en-US" altLang="zh-TW"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br>
            <a:r>
              <a:rPr lang="zh-TW" altLang="en-US"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申報點數與成長率</a:t>
            </a:r>
            <a:endParaRPr lang="zh-TW" altLang="en-US"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4" name="投影片編號版面配置區 3">
            <a:extLst>
              <a:ext uri="{FF2B5EF4-FFF2-40B4-BE49-F238E27FC236}">
                <a16:creationId xmlns:a16="http://schemas.microsoft.com/office/drawing/2014/main" id="{72941279-D0F1-0B71-7098-A9F7B5F720E2}"/>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94C46615-E196-4131-9ED5-881F28697F3D}" type="slidenum">
              <a:rPr kumimoji="0" lang="zh-TW" altLang="en-US">
                <a:solidFill>
                  <a:srgbClr val="898989"/>
                </a:solidFill>
                <a:latin typeface="Calibri" panose="020F0502020204030204" pitchFamily="34" charset="0"/>
              </a:rPr>
              <a:pPr eaLnBrk="1" hangingPunct="1"/>
              <a:t>6</a:t>
            </a:fld>
            <a:endParaRPr kumimoji="0" lang="zh-TW" altLang="en-US">
              <a:solidFill>
                <a:srgbClr val="898989"/>
              </a:solidFill>
              <a:latin typeface="Calibri" panose="020F0502020204030204" pitchFamily="34" charset="0"/>
            </a:endParaRPr>
          </a:p>
        </p:txBody>
      </p:sp>
      <p:sp>
        <p:nvSpPr>
          <p:cNvPr id="7172" name="文字方塊 5">
            <a:extLst>
              <a:ext uri="{FF2B5EF4-FFF2-40B4-BE49-F238E27FC236}">
                <a16:creationId xmlns:a16="http://schemas.microsoft.com/office/drawing/2014/main" id="{DBB5DC03-E8D8-FE58-09E7-2939DDC4F9FF}"/>
              </a:ext>
            </a:extLst>
          </p:cNvPr>
          <p:cNvSpPr txBox="1">
            <a:spLocks noChangeArrowheads="1"/>
          </p:cNvSpPr>
          <p:nvPr/>
        </p:nvSpPr>
        <p:spPr bwMode="auto">
          <a:xfrm>
            <a:off x="3419475" y="2205038"/>
            <a:ext cx="11525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200">
                <a:latin typeface="標楷體" panose="03000509000000000000" pitchFamily="65" charset="-120"/>
                <a:ea typeface="標楷體" panose="03000509000000000000" pitchFamily="65" charset="-120"/>
              </a:rPr>
              <a:t>單位：百萬點</a:t>
            </a:r>
          </a:p>
        </p:txBody>
      </p:sp>
      <p:pic>
        <p:nvPicPr>
          <p:cNvPr id="7173" name="Picture 9">
            <a:extLst>
              <a:ext uri="{FF2B5EF4-FFF2-40B4-BE49-F238E27FC236}">
                <a16:creationId xmlns:a16="http://schemas.microsoft.com/office/drawing/2014/main" id="{0322B478-EB3A-8F04-0DF2-956F79B203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492375"/>
            <a:ext cx="4321175"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10">
            <a:extLst>
              <a:ext uri="{FF2B5EF4-FFF2-40B4-BE49-F238E27FC236}">
                <a16:creationId xmlns:a16="http://schemas.microsoft.com/office/drawing/2014/main" id="{5A6E5820-C97C-A922-7BF6-8527E1BE13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2276475"/>
            <a:ext cx="4359275" cy="303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9421F46-BC1A-668C-4D9C-89C7CB36497E}"/>
              </a:ext>
            </a:extLst>
          </p:cNvPr>
          <p:cNvSpPr>
            <a:spLocks noGrp="1"/>
          </p:cNvSpPr>
          <p:nvPr>
            <p:ph type="title"/>
          </p:nvPr>
        </p:nvSpPr>
        <p:spPr/>
        <p:txBody>
          <a:bodyPr/>
          <a:lstStyle/>
          <a:p>
            <a:pPr>
              <a:defRPr/>
            </a:pPr>
            <a:r>
              <a:rPr lang="zh-TW" altLang="en-US" b="1">
                <a:effectLst>
                  <a:outerShdw blurRad="38100" dist="38100" dir="2700000" algn="tl">
                    <a:srgbClr val="C0C0C0"/>
                  </a:outerShdw>
                </a:effectLst>
                <a:latin typeface="Times New Roman" pitchFamily="18" charset="0"/>
                <a:ea typeface="標楷體" pitchFamily="65" charset="-120"/>
                <a:cs typeface="Times New Roman" pitchFamily="18" charset="0"/>
              </a:rPr>
              <a:t>     近</a:t>
            </a:r>
            <a:r>
              <a:rPr lang="en-US" altLang="zh-TW" b="1">
                <a:effectLst>
                  <a:outerShdw blurRad="38100" dist="38100" dir="2700000" algn="tl">
                    <a:srgbClr val="C0C0C0"/>
                  </a:outerShdw>
                </a:effectLst>
                <a:latin typeface="Times New Roman" pitchFamily="18" charset="0"/>
                <a:ea typeface="標楷體" pitchFamily="65" charset="-120"/>
                <a:cs typeface="Times New Roman" pitchFamily="18" charset="0"/>
              </a:rPr>
              <a:t>5</a:t>
            </a:r>
            <a:r>
              <a:rPr lang="zh-TW" altLang="en-US" b="1">
                <a:effectLst>
                  <a:outerShdw blurRad="38100" dist="38100" dir="2700000" algn="tl">
                    <a:srgbClr val="C0C0C0"/>
                  </a:outerShdw>
                </a:effectLst>
                <a:latin typeface="Times New Roman" pitchFamily="18" charset="0"/>
                <a:ea typeface="標楷體" pitchFamily="65" charset="-120"/>
                <a:cs typeface="Times New Roman" pitchFamily="18" charset="0"/>
              </a:rPr>
              <a:t>年</a:t>
            </a:r>
            <a:r>
              <a:rPr lang="en-US" altLang="zh-TW" b="1">
                <a:effectLst>
                  <a:outerShdw blurRad="38100" dist="38100" dir="2700000" algn="tl">
                    <a:srgbClr val="C0C0C0"/>
                  </a:outerShdw>
                </a:effectLst>
                <a:latin typeface="Times New Roman" pitchFamily="18" charset="0"/>
                <a:ea typeface="標楷體" pitchFamily="65" charset="-120"/>
                <a:cs typeface="Times New Roman" pitchFamily="18" charset="0"/>
              </a:rPr>
              <a:t>CT</a:t>
            </a:r>
            <a:r>
              <a:rPr lang="zh-TW" altLang="en-US" b="1">
                <a:effectLst>
                  <a:outerShdw blurRad="38100" dist="38100" dir="2700000" algn="tl">
                    <a:srgbClr val="C0C0C0"/>
                  </a:outerShdw>
                </a:effectLst>
                <a:latin typeface="Times New Roman" pitchFamily="18" charset="0"/>
                <a:ea typeface="標楷體" pitchFamily="65" charset="-120"/>
                <a:cs typeface="Times New Roman" pitchFamily="18" charset="0"/>
              </a:rPr>
              <a:t>各層級申報 點數占率</a:t>
            </a:r>
            <a:endParaRPr lang="zh-TW" altLang="en-US">
              <a:ea typeface="標楷體" pitchFamily="65" charset="-120"/>
              <a:cs typeface="Times New Roman" pitchFamily="18" charset="0"/>
            </a:endParaRPr>
          </a:p>
        </p:txBody>
      </p:sp>
      <p:sp>
        <p:nvSpPr>
          <p:cNvPr id="4" name="投影片編號版面配置區 3">
            <a:extLst>
              <a:ext uri="{FF2B5EF4-FFF2-40B4-BE49-F238E27FC236}">
                <a16:creationId xmlns:a16="http://schemas.microsoft.com/office/drawing/2014/main" id="{8A2C7864-D2F5-AA41-6EE7-17CD301AF9F5}"/>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50552F4C-630C-4863-98A2-9C795B14F25A}" type="slidenum">
              <a:rPr kumimoji="0" lang="zh-TW" altLang="en-US">
                <a:solidFill>
                  <a:srgbClr val="898989"/>
                </a:solidFill>
                <a:latin typeface="Calibri" panose="020F0502020204030204" pitchFamily="34" charset="0"/>
              </a:rPr>
              <a:pPr eaLnBrk="1" hangingPunct="1"/>
              <a:t>7</a:t>
            </a:fld>
            <a:endParaRPr kumimoji="0" lang="zh-TW" altLang="en-US">
              <a:solidFill>
                <a:srgbClr val="898989"/>
              </a:solidFill>
              <a:latin typeface="Calibri" panose="020F0502020204030204" pitchFamily="34" charset="0"/>
            </a:endParaRPr>
          </a:p>
        </p:txBody>
      </p:sp>
      <p:pic>
        <p:nvPicPr>
          <p:cNvPr id="8196" name="Picture 3">
            <a:extLst>
              <a:ext uri="{FF2B5EF4-FFF2-40B4-BE49-F238E27FC236}">
                <a16:creationId xmlns:a16="http://schemas.microsoft.com/office/drawing/2014/main" id="{B7DE78E3-C740-B98A-8148-D4EEF8FB8E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2133600"/>
            <a:ext cx="4183062"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6">
            <a:extLst>
              <a:ext uri="{FF2B5EF4-FFF2-40B4-BE49-F238E27FC236}">
                <a16:creationId xmlns:a16="http://schemas.microsoft.com/office/drawing/2014/main" id="{0D3C0E53-BDAF-D9C6-653D-C1478DF808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2133600"/>
            <a:ext cx="458152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6FB1A60-39D0-2C2A-68E8-27BC29C526E4}"/>
              </a:ext>
            </a:extLst>
          </p:cNvPr>
          <p:cNvSpPr>
            <a:spLocks noGrp="1"/>
          </p:cNvSpPr>
          <p:nvPr>
            <p:ph type="title"/>
          </p:nvPr>
        </p:nvSpPr>
        <p:spPr/>
        <p:txBody>
          <a:bodyPr/>
          <a:lstStyle/>
          <a:p>
            <a:pPr>
              <a:defRPr/>
            </a:pPr>
            <a:r>
              <a:rPr lang="zh-TW" altLang="en-US"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        近</a:t>
            </a:r>
            <a:r>
              <a:rPr lang="en-US" altLang="zh-TW"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5</a:t>
            </a:r>
            <a:r>
              <a:rPr lang="zh-TW" altLang="en-US"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年</a:t>
            </a:r>
            <a:r>
              <a:rPr lang="en-US" altLang="zh-TW"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MRI</a:t>
            </a:r>
            <a:r>
              <a:rPr lang="zh-TW" altLang="en-US" sz="4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各層級申報 點數占率</a:t>
            </a:r>
          </a:p>
        </p:txBody>
      </p:sp>
      <p:sp>
        <p:nvSpPr>
          <p:cNvPr id="4" name="投影片編號版面配置區 3">
            <a:extLst>
              <a:ext uri="{FF2B5EF4-FFF2-40B4-BE49-F238E27FC236}">
                <a16:creationId xmlns:a16="http://schemas.microsoft.com/office/drawing/2014/main" id="{A3F034CA-6AC7-4BD5-F6D3-15AFC01BD0D1}"/>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48EB10C2-9C4C-40FB-8E3A-49E16FC8B3A1}" type="slidenum">
              <a:rPr kumimoji="0" lang="zh-TW" altLang="en-US">
                <a:solidFill>
                  <a:srgbClr val="898989"/>
                </a:solidFill>
                <a:latin typeface="Calibri" panose="020F0502020204030204" pitchFamily="34" charset="0"/>
              </a:rPr>
              <a:pPr eaLnBrk="1" hangingPunct="1"/>
              <a:t>8</a:t>
            </a:fld>
            <a:endParaRPr kumimoji="0" lang="zh-TW" altLang="en-US">
              <a:solidFill>
                <a:srgbClr val="898989"/>
              </a:solidFill>
              <a:latin typeface="Calibri" panose="020F0502020204030204" pitchFamily="34" charset="0"/>
            </a:endParaRPr>
          </a:p>
        </p:txBody>
      </p:sp>
      <p:pic>
        <p:nvPicPr>
          <p:cNvPr id="9220" name="Picture 10">
            <a:extLst>
              <a:ext uri="{FF2B5EF4-FFF2-40B4-BE49-F238E27FC236}">
                <a16:creationId xmlns:a16="http://schemas.microsoft.com/office/drawing/2014/main" id="{49436BE8-9855-5FB4-B017-8F0BCA7DD1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2205038"/>
            <a:ext cx="4232275"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11">
            <a:extLst>
              <a:ext uri="{FF2B5EF4-FFF2-40B4-BE49-F238E27FC236}">
                <a16:creationId xmlns:a16="http://schemas.microsoft.com/office/drawing/2014/main" id="{D9AE1F53-47EB-D615-C5D2-3EEE9C69DE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2205038"/>
            <a:ext cx="458152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B936E26-4F88-C0C2-DB06-4093C58F4723}"/>
              </a:ext>
            </a:extLst>
          </p:cNvPr>
          <p:cNvSpPr>
            <a:spLocks noGrp="1"/>
          </p:cNvSpPr>
          <p:nvPr>
            <p:ph type="title"/>
          </p:nvPr>
        </p:nvSpPr>
        <p:spPr>
          <a:xfrm>
            <a:off x="457200" y="274638"/>
            <a:ext cx="8507413" cy="1143000"/>
          </a:xfrm>
        </p:spPr>
        <p:txBody>
          <a:bodyPr/>
          <a:lstStyle/>
          <a:p>
            <a:pPr>
              <a:defRPr/>
            </a:pPr>
            <a:r>
              <a:rPr lang="zh-TW" altLang="en-US" b="1">
                <a:effectLst>
                  <a:outerShdw blurRad="38100" dist="38100" dir="2700000" algn="tl">
                    <a:srgbClr val="C0C0C0"/>
                  </a:outerShdw>
                </a:effectLst>
                <a:latin typeface="Times New Roman" pitchFamily="18" charset="0"/>
                <a:ea typeface="標楷體" pitchFamily="65" charset="-120"/>
                <a:cs typeface="Times New Roman" pitchFamily="18" charset="0"/>
              </a:rPr>
              <a:t>    近</a:t>
            </a:r>
            <a:r>
              <a:rPr lang="en-US" altLang="zh-TW" b="1">
                <a:effectLst>
                  <a:outerShdw blurRad="38100" dist="38100" dir="2700000" algn="tl">
                    <a:srgbClr val="C0C0C0"/>
                  </a:outerShdw>
                </a:effectLst>
                <a:latin typeface="Times New Roman" pitchFamily="18" charset="0"/>
                <a:ea typeface="標楷體" pitchFamily="65" charset="-120"/>
                <a:cs typeface="Times New Roman" pitchFamily="18" charset="0"/>
              </a:rPr>
              <a:t>5</a:t>
            </a:r>
            <a:r>
              <a:rPr lang="zh-TW" altLang="en-US" b="1">
                <a:effectLst>
                  <a:outerShdw blurRad="38100" dist="38100" dir="2700000" algn="tl">
                    <a:srgbClr val="C0C0C0"/>
                  </a:outerShdw>
                </a:effectLst>
                <a:latin typeface="Times New Roman" pitchFamily="18" charset="0"/>
                <a:ea typeface="標楷體" pitchFamily="65" charset="-120"/>
                <a:cs typeface="Times New Roman" pitchFamily="18" charset="0"/>
              </a:rPr>
              <a:t>年</a:t>
            </a:r>
            <a:r>
              <a:rPr lang="en-US" altLang="zh-TW" b="1">
                <a:effectLst>
                  <a:outerShdw blurRad="38100" dist="38100" dir="2700000" algn="tl">
                    <a:srgbClr val="C0C0C0"/>
                  </a:outerShdw>
                </a:effectLst>
                <a:latin typeface="Times New Roman" pitchFamily="18" charset="0"/>
                <a:ea typeface="標楷體" pitchFamily="65" charset="-120"/>
                <a:cs typeface="Times New Roman" pitchFamily="18" charset="0"/>
              </a:rPr>
              <a:t>PET</a:t>
            </a:r>
            <a:r>
              <a:rPr lang="zh-TW" altLang="en-US" b="1">
                <a:effectLst>
                  <a:outerShdw blurRad="38100" dist="38100" dir="2700000" algn="tl">
                    <a:srgbClr val="C0C0C0"/>
                  </a:outerShdw>
                </a:effectLst>
                <a:latin typeface="Times New Roman" pitchFamily="18" charset="0"/>
                <a:ea typeface="標楷體" pitchFamily="65" charset="-120"/>
                <a:cs typeface="Times New Roman" pitchFamily="18" charset="0"/>
              </a:rPr>
              <a:t>各層級申報 點數占率</a:t>
            </a:r>
            <a:endParaRPr lang="zh-TW" altLang="en-US">
              <a:ea typeface="標楷體" pitchFamily="65" charset="-120"/>
              <a:cs typeface="Times New Roman" pitchFamily="18" charset="0"/>
            </a:endParaRPr>
          </a:p>
        </p:txBody>
      </p:sp>
      <p:sp>
        <p:nvSpPr>
          <p:cNvPr id="4" name="投影片編號版面配置區 3">
            <a:extLst>
              <a:ext uri="{FF2B5EF4-FFF2-40B4-BE49-F238E27FC236}">
                <a16:creationId xmlns:a16="http://schemas.microsoft.com/office/drawing/2014/main" id="{AE7D60A2-A067-CFB0-7AE1-9104A9C19BE8}"/>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01871712-D404-4E3D-B2AB-016E471979A9}" type="slidenum">
              <a:rPr kumimoji="0" lang="zh-TW" altLang="en-US">
                <a:solidFill>
                  <a:srgbClr val="898989"/>
                </a:solidFill>
                <a:latin typeface="Calibri" panose="020F0502020204030204" pitchFamily="34" charset="0"/>
              </a:rPr>
              <a:pPr eaLnBrk="1" hangingPunct="1"/>
              <a:t>9</a:t>
            </a:fld>
            <a:endParaRPr kumimoji="0" lang="zh-TW" altLang="en-US">
              <a:solidFill>
                <a:srgbClr val="898989"/>
              </a:solidFill>
              <a:latin typeface="Calibri" panose="020F0502020204030204" pitchFamily="34" charset="0"/>
            </a:endParaRPr>
          </a:p>
        </p:txBody>
      </p:sp>
      <p:pic>
        <p:nvPicPr>
          <p:cNvPr id="10244" name="Picture 2">
            <a:extLst>
              <a:ext uri="{FF2B5EF4-FFF2-40B4-BE49-F238E27FC236}">
                <a16:creationId xmlns:a16="http://schemas.microsoft.com/office/drawing/2014/main" id="{EE2F6568-A548-3660-45F1-5304BE8972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2205038"/>
            <a:ext cx="4276725"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a:extLst>
              <a:ext uri="{FF2B5EF4-FFF2-40B4-BE49-F238E27FC236}">
                <a16:creationId xmlns:a16="http://schemas.microsoft.com/office/drawing/2014/main" id="{EB68B73B-B652-09F1-86BA-1FA8C3A700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2475" y="2205038"/>
            <a:ext cx="458152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8585D6-AC22-F022-1A62-4F263957C416}"/>
              </a:ext>
            </a:extLst>
          </p:cNvPr>
          <p:cNvSpPr>
            <a:spLocks noGrp="1"/>
          </p:cNvSpPr>
          <p:nvPr>
            <p:ph type="title"/>
          </p:nvPr>
        </p:nvSpPr>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診療部位填報分析</a:t>
            </a:r>
          </a:p>
        </p:txBody>
      </p:sp>
      <p:sp>
        <p:nvSpPr>
          <p:cNvPr id="11267" name="內容版面配置區 2">
            <a:extLst>
              <a:ext uri="{FF2B5EF4-FFF2-40B4-BE49-F238E27FC236}">
                <a16:creationId xmlns:a16="http://schemas.microsoft.com/office/drawing/2014/main" id="{79FAF72A-2D77-A8AC-DAB5-F82B59531CCA}"/>
              </a:ext>
            </a:extLst>
          </p:cNvPr>
          <p:cNvSpPr>
            <a:spLocks noGrp="1"/>
          </p:cNvSpPr>
          <p:nvPr>
            <p:ph idx="1"/>
          </p:nvPr>
        </p:nvSpPr>
        <p:spPr>
          <a:xfrm>
            <a:off x="457200" y="1600200"/>
            <a:ext cx="8229600" cy="1612900"/>
          </a:xfrm>
        </p:spPr>
        <p:txBody>
          <a:bodyPr/>
          <a:lstStyle/>
          <a:p>
            <a:r>
              <a:rPr lang="zh-TW" altLang="en-US"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為</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分析</a:t>
            </a:r>
            <a:r>
              <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及</a:t>
            </a:r>
            <a:r>
              <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各部位申報之情形，藉此研議</a:t>
            </a:r>
            <a:r>
              <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及</a:t>
            </a:r>
            <a:r>
              <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之給付方式，以順應臨床實際醫療所需</a:t>
            </a:r>
            <a:r>
              <a:rPr lang="zh-TW" altLang="en-US"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醫療院所於</a:t>
            </a:r>
            <a:r>
              <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98</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10</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1</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日開始執行</a:t>
            </a:r>
            <a:r>
              <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及</a:t>
            </a:r>
            <a:r>
              <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醫療費用申報時增加填報診療部位</a:t>
            </a:r>
            <a:r>
              <a:rPr lang="zh-TW" altLang="en-US"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40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endParaRPr lang="zh-TW" altLang="en-US" sz="2400">
              <a:ea typeface="標楷體" panose="03000509000000000000" pitchFamily="65" charset="-120"/>
              <a:cs typeface="Times New Roman" panose="02020603050405020304" pitchFamily="18" charset="0"/>
            </a:endParaRPr>
          </a:p>
        </p:txBody>
      </p:sp>
      <p:sp>
        <p:nvSpPr>
          <p:cNvPr id="4" name="投影片編號版面配置區 3">
            <a:extLst>
              <a:ext uri="{FF2B5EF4-FFF2-40B4-BE49-F238E27FC236}">
                <a16:creationId xmlns:a16="http://schemas.microsoft.com/office/drawing/2014/main" id="{D17533ED-D824-E46A-66E3-BEE3ACA1C89A}"/>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E8D00FBC-5AE5-4B9B-A618-430B8BC219C2}" type="slidenum">
              <a:rPr kumimoji="0" lang="zh-TW" altLang="en-US">
                <a:solidFill>
                  <a:srgbClr val="898989"/>
                </a:solidFill>
                <a:latin typeface="Calibri" panose="020F0502020204030204" pitchFamily="34" charset="0"/>
              </a:rPr>
              <a:pPr eaLnBrk="1" hangingPunct="1"/>
              <a:t>10</a:t>
            </a:fld>
            <a:endParaRPr kumimoji="0" lang="zh-TW" altLang="en-US">
              <a:solidFill>
                <a:srgbClr val="898989"/>
              </a:solidFill>
              <a:latin typeface="Calibri" panose="020F0502020204030204" pitchFamily="34" charset="0"/>
            </a:endParaRPr>
          </a:p>
        </p:txBody>
      </p:sp>
      <p:pic>
        <p:nvPicPr>
          <p:cNvPr id="11269" name="Picture 5">
            <a:extLst>
              <a:ext uri="{FF2B5EF4-FFF2-40B4-BE49-F238E27FC236}">
                <a16:creationId xmlns:a16="http://schemas.microsoft.com/office/drawing/2014/main" id="{29833C68-3058-0513-A3E4-1A7EA5BBED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2924175"/>
            <a:ext cx="5659438" cy="340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057ED7B-3D00-43FC-34CA-F6DA0FA45105}"/>
              </a:ext>
            </a:extLst>
          </p:cNvPr>
          <p:cNvSpPr>
            <a:spLocks noGrp="1"/>
          </p:cNvSpPr>
          <p:nvPr>
            <p:ph type="title"/>
          </p:nvPr>
        </p:nvSpPr>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小結</a:t>
            </a:r>
          </a:p>
        </p:txBody>
      </p:sp>
      <p:sp>
        <p:nvSpPr>
          <p:cNvPr id="12291" name="內容版面配置區 2">
            <a:extLst>
              <a:ext uri="{FF2B5EF4-FFF2-40B4-BE49-F238E27FC236}">
                <a16:creationId xmlns:a16="http://schemas.microsoft.com/office/drawing/2014/main" id="{FD0C7DCD-9DA2-8E97-48F2-FA534DE3ED22}"/>
              </a:ext>
            </a:extLst>
          </p:cNvPr>
          <p:cNvSpPr>
            <a:spLocks noGrp="1"/>
          </p:cNvSpPr>
          <p:nvPr>
            <p:ph idx="1"/>
          </p:nvPr>
        </p:nvSpPr>
        <p:spPr/>
        <p:txBody>
          <a:bodyPr/>
          <a:lstStyle/>
          <a:p>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及</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申報件數歷年均呈現大幅成長情形，自</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94</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年至</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98</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平均成長</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8% </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平均成長</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10% </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及</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申報醫療費用點數歷年亦呈現大幅成長情形，自</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94</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年至</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98</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平均成長</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8% </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平均成長</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 </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各層級申報</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及</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醫療費用點數仍以醫學中心最多，</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占</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46.2%</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占</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52.6%</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，區域醫院</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占</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40.6%</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占</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40.4% </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，地區醫院</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占</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13.2%</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占</a:t>
            </a:r>
            <a:r>
              <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7.1% </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endPar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 name="投影片編號版面配置區 3">
            <a:extLst>
              <a:ext uri="{FF2B5EF4-FFF2-40B4-BE49-F238E27FC236}">
                <a16:creationId xmlns:a16="http://schemas.microsoft.com/office/drawing/2014/main" id="{19FA5C8B-B326-876B-C00C-CC991110FD32}"/>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30B5C81E-C210-4D16-A130-B154B192D68B}" type="slidenum">
              <a:rPr kumimoji="0" lang="zh-TW" altLang="en-US">
                <a:solidFill>
                  <a:srgbClr val="898989"/>
                </a:solidFill>
                <a:latin typeface="Calibri" panose="020F0502020204030204" pitchFamily="34" charset="0"/>
              </a:rPr>
              <a:pPr eaLnBrk="1" hangingPunct="1"/>
              <a:t>11</a:t>
            </a:fld>
            <a:endParaRPr kumimoji="0" lang="zh-TW" altLang="en-US">
              <a:solidFill>
                <a:srgbClr val="898989"/>
              </a:solidFill>
              <a:latin typeface="Calibri" panose="020F050202020403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50309B6-9F67-B26D-384D-8EBCEBCC8FE2}"/>
              </a:ext>
            </a:extLst>
          </p:cNvPr>
          <p:cNvSpPr>
            <a:spLocks noGrp="1"/>
          </p:cNvSpPr>
          <p:nvPr>
            <p:ph type="ctrTitle"/>
          </p:nvPr>
        </p:nvSpPr>
        <p:spPr>
          <a:xfrm>
            <a:off x="685800" y="2130425"/>
            <a:ext cx="7772400" cy="1470025"/>
          </a:xfrm>
          <a:solidFill>
            <a:schemeClr val="accent3">
              <a:lumMod val="20000"/>
              <a:lumOff val="80000"/>
            </a:schemeClr>
          </a:solidFill>
        </p:spPr>
        <p:txBody>
          <a:bodyPr/>
          <a:lstStyle/>
          <a:p>
            <a:pPr eaLnBrk="1" hangingPunct="1">
              <a:defRPr/>
            </a:pPr>
            <a:r>
              <a:rPr lang="zh-TW" altLang="en-US" b="1" dirty="0">
                <a:effectLst>
                  <a:outerShdw blurRad="38100" dist="38100" dir="2700000" algn="tl">
                    <a:srgbClr val="C0C0C0"/>
                  </a:outerShdw>
                </a:effectLst>
                <a:latin typeface="Times New Roman" pitchFamily="18" charset="0"/>
                <a:ea typeface="標楷體" pitchFamily="65" charset="-120"/>
              </a:rPr>
              <a:t>計畫簡介</a:t>
            </a:r>
            <a:endParaRPr lang="zh-TW" altLang="en-US" dirty="0"/>
          </a:p>
        </p:txBody>
      </p:sp>
      <p:sp>
        <p:nvSpPr>
          <p:cNvPr id="3" name="投影片編號版面配置區 2">
            <a:extLst>
              <a:ext uri="{FF2B5EF4-FFF2-40B4-BE49-F238E27FC236}">
                <a16:creationId xmlns:a16="http://schemas.microsoft.com/office/drawing/2014/main" id="{F49C6F12-1004-2F9A-1264-5738719B06F4}"/>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6AC46275-D9BD-41D4-810C-930B8B7B9552}" type="slidenum">
              <a:rPr kumimoji="0" lang="zh-TW" altLang="en-US">
                <a:solidFill>
                  <a:srgbClr val="898989"/>
                </a:solidFill>
                <a:latin typeface="Calibri" panose="020F0502020204030204" pitchFamily="34" charset="0"/>
              </a:rPr>
              <a:pPr eaLnBrk="1" hangingPunct="1"/>
              <a:t>12</a:t>
            </a:fld>
            <a:endParaRPr kumimoji="0" lang="zh-TW" altLang="en-US">
              <a:solidFill>
                <a:srgbClr val="898989"/>
              </a:solidFill>
              <a:latin typeface="Calibri" panose="020F050202020403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F9DE0E8-17AF-0D1A-1FD2-2EE284B1D883}"/>
              </a:ext>
            </a:extLst>
          </p:cNvPr>
          <p:cNvSpPr>
            <a:spLocks noGrp="1"/>
          </p:cNvSpPr>
          <p:nvPr>
            <p:ph type="title"/>
          </p:nvPr>
        </p:nvSpPr>
        <p:spPr/>
        <p:txBody>
          <a:bodyPr/>
          <a:lstStyle/>
          <a:p>
            <a:pPr eaLnBrk="1" hangingPunct="1">
              <a:defRPr/>
            </a:pPr>
            <a:r>
              <a:rPr lang="zh-TW" altLang="en-US" b="1" dirty="0">
                <a:effectLst>
                  <a:outerShdw blurRad="38100" dist="38100" dir="2700000" algn="tl">
                    <a:srgbClr val="000000">
                      <a:alpha val="43137"/>
                    </a:srgbClr>
                  </a:outerShdw>
                </a:effectLst>
                <a:latin typeface="Times New Roman" pitchFamily="18" charset="0"/>
                <a:ea typeface="標楷體" pitchFamily="65" charset="-120"/>
              </a:rPr>
              <a:t>計畫目的</a:t>
            </a:r>
            <a:endParaRPr lang="zh-TW" altLang="en-US" b="1" dirty="0">
              <a:effectLst>
                <a:outerShdw blurRad="38100" dist="38100" dir="2700000" algn="tl">
                  <a:srgbClr val="000000">
                    <a:alpha val="43137"/>
                  </a:srgbClr>
                </a:outerShdw>
              </a:effectLst>
            </a:endParaRPr>
          </a:p>
        </p:txBody>
      </p:sp>
      <p:sp>
        <p:nvSpPr>
          <p:cNvPr id="3" name="內容版面配置區 2">
            <a:extLst>
              <a:ext uri="{FF2B5EF4-FFF2-40B4-BE49-F238E27FC236}">
                <a16:creationId xmlns:a16="http://schemas.microsoft.com/office/drawing/2014/main" id="{053C796B-DF06-162B-C852-753216BFE1E0}"/>
              </a:ext>
            </a:extLst>
          </p:cNvPr>
          <p:cNvSpPr>
            <a:spLocks noGrp="1"/>
          </p:cNvSpPr>
          <p:nvPr>
            <p:ph idx="1"/>
          </p:nvPr>
        </p:nvSpPr>
        <p:spPr/>
        <p:txBody>
          <a:bodyPr/>
          <a:lstStyle/>
          <a:p>
            <a:pPr eaLnBrk="1" hangingPunct="1">
              <a:defRPr/>
            </a:pPr>
            <a:r>
              <a:rPr lang="zh-TW" altLang="en-US" sz="3600" kern="0" dirty="0">
                <a:solidFill>
                  <a:srgbClr val="0000CC"/>
                </a:solidFill>
                <a:latin typeface="Times New Roman" pitchFamily="18" charset="0"/>
                <a:ea typeface="標楷體" pitchFamily="65" charset="-120"/>
              </a:rPr>
              <a:t>針對昂貴之高科技檢查，避免患者重複受檢，確保醫療品質，並撙節醫療資源。</a:t>
            </a:r>
            <a:endParaRPr lang="en-US" altLang="zh-TW" sz="3600" kern="0" dirty="0">
              <a:solidFill>
                <a:srgbClr val="0000CC"/>
              </a:solidFill>
              <a:latin typeface="Times New Roman" pitchFamily="18" charset="0"/>
              <a:ea typeface="標楷體" pitchFamily="65" charset="-120"/>
            </a:endParaRPr>
          </a:p>
          <a:p>
            <a:pPr eaLnBrk="1" hangingPunct="1">
              <a:defRPr/>
            </a:pPr>
            <a:r>
              <a:rPr lang="zh-TW" altLang="en-US" sz="3600" kern="0" dirty="0">
                <a:solidFill>
                  <a:srgbClr val="0000CC"/>
                </a:solidFill>
                <a:latin typeface="Times New Roman" pitchFamily="18" charset="0"/>
                <a:ea typeface="標楷體" pitchFamily="65" charset="-120"/>
              </a:rPr>
              <a:t>建立資源共享模式，為以後推廣實施奠定基礎。</a:t>
            </a:r>
            <a:endParaRPr lang="en-US" altLang="zh-TW" sz="3600" kern="0" dirty="0">
              <a:solidFill>
                <a:srgbClr val="0000CC"/>
              </a:solidFill>
              <a:latin typeface="Times New Roman" pitchFamily="18" charset="0"/>
              <a:ea typeface="標楷體" pitchFamily="65" charset="-120"/>
            </a:endParaRPr>
          </a:p>
          <a:p>
            <a:pPr eaLnBrk="1" hangingPunct="1">
              <a:defRPr/>
            </a:pPr>
            <a:endParaRPr lang="zh-TW" altLang="en-US" sz="3600" dirty="0">
              <a:solidFill>
                <a:srgbClr val="0000CC"/>
              </a:solidFill>
            </a:endParaRPr>
          </a:p>
        </p:txBody>
      </p:sp>
      <p:sp>
        <p:nvSpPr>
          <p:cNvPr id="4" name="投影片編號版面配置區 3">
            <a:extLst>
              <a:ext uri="{FF2B5EF4-FFF2-40B4-BE49-F238E27FC236}">
                <a16:creationId xmlns:a16="http://schemas.microsoft.com/office/drawing/2014/main" id="{9F91E368-4974-79F1-8158-1DBCA94EDE97}"/>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FD430029-8340-43D7-86BB-5125E51F1822}" type="slidenum">
              <a:rPr kumimoji="0" lang="zh-TW" altLang="en-US">
                <a:solidFill>
                  <a:srgbClr val="898989"/>
                </a:solidFill>
                <a:latin typeface="Calibri" panose="020F0502020204030204" pitchFamily="34" charset="0"/>
              </a:rPr>
              <a:pPr eaLnBrk="1" hangingPunct="1"/>
              <a:t>13</a:t>
            </a:fld>
            <a:endParaRPr kumimoji="0" lang="zh-TW" altLang="en-US">
              <a:solidFill>
                <a:srgbClr val="898989"/>
              </a:solidFill>
              <a:latin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36A285B-34FD-F9E8-24FA-B41A47E329B0}"/>
              </a:ext>
            </a:extLst>
          </p:cNvPr>
          <p:cNvSpPr>
            <a:spLocks noGrp="1"/>
          </p:cNvSpPr>
          <p:nvPr>
            <p:ph type="title"/>
          </p:nvPr>
        </p:nvSpPr>
        <p:spPr/>
        <p:txBody>
          <a:bodyPr/>
          <a:lstStyle/>
          <a:p>
            <a:pPr eaLnBrk="1" hangingPunct="1">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計畫由來及法源依據</a:t>
            </a:r>
          </a:p>
        </p:txBody>
      </p:sp>
      <p:sp>
        <p:nvSpPr>
          <p:cNvPr id="3" name="內容版面配置區 2">
            <a:extLst>
              <a:ext uri="{FF2B5EF4-FFF2-40B4-BE49-F238E27FC236}">
                <a16:creationId xmlns:a16="http://schemas.microsoft.com/office/drawing/2014/main" id="{19211C4C-D846-B8D0-C1DB-7E2D4CD128D3}"/>
              </a:ext>
            </a:extLst>
          </p:cNvPr>
          <p:cNvSpPr>
            <a:spLocks noGrp="1"/>
          </p:cNvSpPr>
          <p:nvPr>
            <p:ph idx="1"/>
          </p:nvPr>
        </p:nvSpPr>
        <p:spPr>
          <a:xfrm>
            <a:off x="395288" y="1412875"/>
            <a:ext cx="8229600" cy="4924425"/>
          </a:xfrm>
        </p:spPr>
        <p:txBody>
          <a:bodyPr/>
          <a:lstStyle/>
          <a:p>
            <a:pPr eaLnBrk="1" hangingPunct="1">
              <a:spcAft>
                <a:spcPts val="600"/>
              </a:spcAft>
              <a:buClr>
                <a:schemeClr val="tx1"/>
              </a:buClr>
              <a:buSzPct val="100000"/>
              <a:defRPr/>
            </a:pPr>
            <a:r>
              <a:rPr lang="zh-TW" altLang="en-US" sz="2800" b="1" kern="0" dirty="0">
                <a:solidFill>
                  <a:srgbClr val="C00000"/>
                </a:solidFill>
                <a:latin typeface="Times New Roman" pitchFamily="18" charset="0"/>
                <a:ea typeface="標楷體" pitchFamily="65" charset="-120"/>
              </a:rPr>
              <a:t>計畫由來</a:t>
            </a:r>
            <a:br>
              <a:rPr lang="en-US" altLang="zh-TW" sz="2800" kern="0" dirty="0">
                <a:solidFill>
                  <a:srgbClr val="0000CC"/>
                </a:solidFill>
                <a:latin typeface="Times New Roman" pitchFamily="18" charset="0"/>
                <a:ea typeface="標楷體" pitchFamily="65" charset="-120"/>
              </a:rPr>
            </a:br>
            <a:r>
              <a:rPr lang="zh-TW" altLang="en-US" sz="2800" kern="0" dirty="0">
                <a:solidFill>
                  <a:srgbClr val="0000CC"/>
                </a:solidFill>
                <a:latin typeface="Times New Roman" pitchFamily="18" charset="0"/>
                <a:ea typeface="標楷體" pitchFamily="65" charset="-120"/>
              </a:rPr>
              <a:t>為因應各界所提健保及醫療改革訴求，加強醫療資源之合理使用，減少重複浪費，研訂本計畫並於</a:t>
            </a:r>
            <a:r>
              <a:rPr lang="en-US" altLang="zh-TW" sz="2800" kern="0" dirty="0">
                <a:solidFill>
                  <a:srgbClr val="0000CC"/>
                </a:solidFill>
                <a:latin typeface="Times New Roman" pitchFamily="18" charset="0"/>
                <a:ea typeface="標楷體" pitchFamily="65" charset="-120"/>
              </a:rPr>
              <a:t>93</a:t>
            </a:r>
            <a:r>
              <a:rPr lang="zh-TW" altLang="en-US" sz="2800" kern="0" dirty="0">
                <a:solidFill>
                  <a:srgbClr val="0000CC"/>
                </a:solidFill>
                <a:latin typeface="Times New Roman" pitchFamily="18" charset="0"/>
                <a:ea typeface="標楷體" pitchFamily="65" charset="-120"/>
              </a:rPr>
              <a:t>年</a:t>
            </a:r>
            <a:r>
              <a:rPr lang="en-US" altLang="zh-TW" sz="2800" kern="0" dirty="0">
                <a:solidFill>
                  <a:srgbClr val="0000CC"/>
                </a:solidFill>
                <a:latin typeface="Times New Roman" pitchFamily="18" charset="0"/>
                <a:ea typeface="標楷體" pitchFamily="65" charset="-120"/>
              </a:rPr>
              <a:t>7</a:t>
            </a:r>
            <a:r>
              <a:rPr lang="zh-TW" altLang="en-US" sz="2800" kern="0" dirty="0">
                <a:solidFill>
                  <a:srgbClr val="0000CC"/>
                </a:solidFill>
                <a:latin typeface="Times New Roman" pitchFamily="18" charset="0"/>
                <a:ea typeface="標楷體" pitchFamily="65" charset="-120"/>
              </a:rPr>
              <a:t>月</a:t>
            </a:r>
            <a:r>
              <a:rPr lang="en-US" altLang="zh-TW" sz="2800" kern="0" dirty="0">
                <a:solidFill>
                  <a:srgbClr val="0000CC"/>
                </a:solidFill>
                <a:latin typeface="Times New Roman" pitchFamily="18" charset="0"/>
                <a:ea typeface="標楷體" pitchFamily="65" charset="-120"/>
              </a:rPr>
              <a:t>1</a:t>
            </a:r>
            <a:r>
              <a:rPr lang="zh-TW" altLang="en-US" sz="2800" kern="0" dirty="0">
                <a:solidFill>
                  <a:srgbClr val="0000CC"/>
                </a:solidFill>
                <a:latin typeface="Times New Roman" pitchFamily="18" charset="0"/>
                <a:ea typeface="標楷體" pitchFamily="65" charset="-120"/>
              </a:rPr>
              <a:t>日公告實施。</a:t>
            </a:r>
            <a:endParaRPr lang="en-US" altLang="zh-TW" sz="2800" kern="0" dirty="0">
              <a:solidFill>
                <a:srgbClr val="0000CC"/>
              </a:solidFill>
              <a:latin typeface="Times New Roman" pitchFamily="18" charset="0"/>
              <a:ea typeface="標楷體" pitchFamily="65" charset="-120"/>
            </a:endParaRPr>
          </a:p>
          <a:p>
            <a:pPr eaLnBrk="1" hangingPunct="1">
              <a:spcAft>
                <a:spcPts val="600"/>
              </a:spcAft>
              <a:buClr>
                <a:schemeClr val="tx1"/>
              </a:buClr>
              <a:buSzPct val="100000"/>
              <a:defRPr/>
            </a:pPr>
            <a:r>
              <a:rPr lang="zh-TW" altLang="en-US" sz="2800" b="1" kern="0" dirty="0">
                <a:solidFill>
                  <a:srgbClr val="C00000"/>
                </a:solidFill>
                <a:latin typeface="Times New Roman" pitchFamily="18" charset="0"/>
                <a:ea typeface="標楷體" pitchFamily="65" charset="-120"/>
              </a:rPr>
              <a:t>法源依據： 醫療法第</a:t>
            </a:r>
            <a:r>
              <a:rPr lang="en-US" altLang="zh-TW" sz="2800" b="1" kern="0" dirty="0">
                <a:solidFill>
                  <a:srgbClr val="C00000"/>
                </a:solidFill>
                <a:latin typeface="Times New Roman" pitchFamily="18" charset="0"/>
                <a:ea typeface="標楷體" pitchFamily="65" charset="-120"/>
              </a:rPr>
              <a:t>74</a:t>
            </a:r>
            <a:r>
              <a:rPr lang="zh-TW" altLang="en-US" sz="2800" b="1" kern="0" dirty="0">
                <a:solidFill>
                  <a:srgbClr val="C00000"/>
                </a:solidFill>
                <a:latin typeface="Times New Roman" pitchFamily="18" charset="0"/>
                <a:ea typeface="標楷體" pitchFamily="65" charset="-120"/>
              </a:rPr>
              <a:t>條規定</a:t>
            </a:r>
            <a:br>
              <a:rPr lang="en-US" altLang="zh-TW" sz="2800" b="1" kern="0" dirty="0">
                <a:solidFill>
                  <a:srgbClr val="C00000"/>
                </a:solidFill>
                <a:latin typeface="Times New Roman" pitchFamily="18" charset="0"/>
                <a:ea typeface="標楷體" pitchFamily="65" charset="-120"/>
              </a:rPr>
            </a:br>
            <a:r>
              <a:rPr lang="zh-TW" altLang="en-US" sz="2800" dirty="0">
                <a:solidFill>
                  <a:srgbClr val="0000CC"/>
                </a:solidFill>
                <a:latin typeface="標楷體" pitchFamily="65" charset="-120"/>
                <a:ea typeface="標楷體" pitchFamily="65" charset="-120"/>
              </a:rPr>
              <a:t>醫院、診所診治病人時，得依需要，並經病人或其法定代理人、配偶、親 屬或關係人之同意，商洽病人原診治之醫院、診所，提供病歷複製本或病歷摘要及各種檢查報告資料。原診治之醫院、診所不得拒絕；其所需費用，由病人負擔。</a:t>
            </a:r>
            <a:endParaRPr lang="en-US" altLang="zh-TW" sz="2800" dirty="0">
              <a:solidFill>
                <a:srgbClr val="0000CC"/>
              </a:solidFill>
              <a:latin typeface="標楷體" pitchFamily="65" charset="-120"/>
              <a:ea typeface="標楷體" pitchFamily="65" charset="-120"/>
            </a:endParaRPr>
          </a:p>
          <a:p>
            <a:pPr eaLnBrk="1" hangingPunct="1">
              <a:spcAft>
                <a:spcPts val="600"/>
              </a:spcAft>
              <a:buClr>
                <a:schemeClr val="tx1"/>
              </a:buClr>
              <a:buSzPct val="100000"/>
              <a:defRPr/>
            </a:pPr>
            <a:endParaRPr lang="en-US" altLang="zh-TW" sz="2800" b="1" kern="0" dirty="0">
              <a:solidFill>
                <a:srgbClr val="C00000"/>
              </a:solidFill>
              <a:latin typeface="標楷體" pitchFamily="65" charset="-120"/>
              <a:ea typeface="標楷體" pitchFamily="65" charset="-120"/>
            </a:endParaRPr>
          </a:p>
          <a:p>
            <a:pPr eaLnBrk="1" hangingPunct="1">
              <a:defRPr/>
            </a:pPr>
            <a:endParaRPr lang="zh-TW" altLang="en-US" sz="2800" dirty="0"/>
          </a:p>
        </p:txBody>
      </p:sp>
      <p:sp>
        <p:nvSpPr>
          <p:cNvPr id="4" name="投影片編號版面配置區 3">
            <a:extLst>
              <a:ext uri="{FF2B5EF4-FFF2-40B4-BE49-F238E27FC236}">
                <a16:creationId xmlns:a16="http://schemas.microsoft.com/office/drawing/2014/main" id="{86A12255-E90C-CF3D-84C4-42D6117099D9}"/>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F50CC2D5-33DE-4115-968A-59D8A681441A}" type="slidenum">
              <a:rPr kumimoji="0" lang="zh-TW" altLang="en-US">
                <a:solidFill>
                  <a:srgbClr val="898989"/>
                </a:solidFill>
                <a:latin typeface="Calibri" panose="020F0502020204030204" pitchFamily="34" charset="0"/>
              </a:rPr>
              <a:pPr eaLnBrk="1" hangingPunct="1"/>
              <a:t>14</a:t>
            </a:fld>
            <a:endParaRPr kumimoji="0" lang="zh-TW" altLang="en-US">
              <a:solidFill>
                <a:srgbClr val="898989"/>
              </a:solidFill>
              <a:latin typeface="Calibri" panose="020F050202020403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C281DB5-2C38-DAD9-CC6C-EF8FD1CB9A66}"/>
              </a:ext>
            </a:extLst>
          </p:cNvPr>
          <p:cNvSpPr>
            <a:spLocks noGrp="1"/>
          </p:cNvSpPr>
          <p:nvPr>
            <p:ph type="title"/>
          </p:nvPr>
        </p:nvSpPr>
        <p:spPr/>
        <p:txBody>
          <a:bodyPr/>
          <a:lstStyle/>
          <a:p>
            <a:pPr eaLnBrk="1" hangingPunct="1">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適用範圍</a:t>
            </a:r>
          </a:p>
        </p:txBody>
      </p:sp>
      <p:sp>
        <p:nvSpPr>
          <p:cNvPr id="3" name="內容版面配置區 2">
            <a:extLst>
              <a:ext uri="{FF2B5EF4-FFF2-40B4-BE49-F238E27FC236}">
                <a16:creationId xmlns:a16="http://schemas.microsoft.com/office/drawing/2014/main" id="{C8FB44CD-0863-1D8D-BCF0-BC17708203AD}"/>
              </a:ext>
            </a:extLst>
          </p:cNvPr>
          <p:cNvSpPr>
            <a:spLocks noGrp="1"/>
          </p:cNvSpPr>
          <p:nvPr>
            <p:ph idx="1"/>
          </p:nvPr>
        </p:nvSpPr>
        <p:spPr/>
        <p:txBody>
          <a:bodyPr/>
          <a:lstStyle/>
          <a:p>
            <a:pPr eaLnBrk="1" hangingPunct="1">
              <a:defRPr/>
            </a:pPr>
            <a:r>
              <a:rPr lang="zh-TW" altLang="en-US" b="1" kern="0" dirty="0">
                <a:solidFill>
                  <a:srgbClr val="C00000"/>
                </a:solidFill>
                <a:latin typeface="Times New Roman" pitchFamily="18" charset="0"/>
                <a:ea typeface="標楷體" pitchFamily="65" charset="-120"/>
              </a:rPr>
              <a:t>高科技高單價高利用的特定檢查項目</a:t>
            </a:r>
            <a:endParaRPr lang="en-US" altLang="zh-TW" b="1" kern="0" dirty="0">
              <a:solidFill>
                <a:srgbClr val="C00000"/>
              </a:solidFill>
              <a:latin typeface="Times New Roman" pitchFamily="18" charset="0"/>
              <a:ea typeface="標楷體" pitchFamily="65" charset="-120"/>
            </a:endParaRPr>
          </a:p>
          <a:p>
            <a:pPr lvl="1" eaLnBrk="1" hangingPunct="1">
              <a:defRPr/>
            </a:pPr>
            <a:r>
              <a:rPr lang="zh-TW" altLang="en-US" kern="0" dirty="0">
                <a:solidFill>
                  <a:srgbClr val="0000CC"/>
                </a:solidFill>
                <a:latin typeface="Times New Roman" pitchFamily="18" charset="0"/>
                <a:ea typeface="標楷體" pitchFamily="65" charset="-120"/>
              </a:rPr>
              <a:t>電腦斷層造影</a:t>
            </a:r>
            <a:br>
              <a:rPr lang="en-US" altLang="zh-TW" kern="0" dirty="0">
                <a:latin typeface="Times New Roman" pitchFamily="18" charset="0"/>
                <a:ea typeface="標楷體" pitchFamily="65" charset="-120"/>
              </a:rPr>
            </a:br>
            <a:r>
              <a:rPr lang="zh-TW" altLang="en-US" kern="0" dirty="0">
                <a:solidFill>
                  <a:srgbClr val="CC00FF"/>
                </a:solidFill>
                <a:latin typeface="Times New Roman" pitchFamily="18" charset="0"/>
                <a:ea typeface="標楷體" pitchFamily="65" charset="-120"/>
              </a:rPr>
              <a:t>（支付標準診療項目編號</a:t>
            </a:r>
            <a:r>
              <a:rPr lang="en-US" altLang="zh-TW" kern="0" dirty="0">
                <a:solidFill>
                  <a:srgbClr val="CC00FF"/>
                </a:solidFill>
                <a:latin typeface="Times New Roman" pitchFamily="18" charset="0"/>
                <a:ea typeface="標楷體" pitchFamily="65" charset="-120"/>
              </a:rPr>
              <a:t>33070B-33072B</a:t>
            </a:r>
            <a:r>
              <a:rPr lang="zh-TW" altLang="en-US" kern="0" dirty="0">
                <a:solidFill>
                  <a:srgbClr val="CC00FF"/>
                </a:solidFill>
                <a:latin typeface="Times New Roman" pitchFamily="18" charset="0"/>
                <a:ea typeface="標楷體" pitchFamily="65" charset="-120"/>
              </a:rPr>
              <a:t>）</a:t>
            </a:r>
            <a:endParaRPr lang="en-US" altLang="zh-TW" kern="0" dirty="0">
              <a:solidFill>
                <a:srgbClr val="CC00FF"/>
              </a:solidFill>
              <a:latin typeface="Times New Roman" pitchFamily="18" charset="0"/>
              <a:ea typeface="標楷體" pitchFamily="65" charset="-120"/>
            </a:endParaRPr>
          </a:p>
          <a:p>
            <a:pPr lvl="1" eaLnBrk="1" hangingPunct="1">
              <a:defRPr/>
            </a:pPr>
            <a:r>
              <a:rPr lang="zh-TW" altLang="en-US" kern="0" dirty="0">
                <a:solidFill>
                  <a:srgbClr val="0000CC"/>
                </a:solidFill>
                <a:latin typeface="Times New Roman" pitchFamily="18" charset="0"/>
                <a:ea typeface="標楷體" pitchFamily="65" charset="-120"/>
              </a:rPr>
              <a:t>磁振造影</a:t>
            </a:r>
            <a:br>
              <a:rPr lang="en-US" altLang="zh-TW" kern="0" dirty="0">
                <a:latin typeface="Times New Roman" pitchFamily="18" charset="0"/>
                <a:ea typeface="標楷體" pitchFamily="65" charset="-120"/>
              </a:rPr>
            </a:br>
            <a:r>
              <a:rPr lang="zh-TW" altLang="en-US" kern="0" dirty="0">
                <a:solidFill>
                  <a:srgbClr val="CC00FF"/>
                </a:solidFill>
                <a:latin typeface="Times New Roman" pitchFamily="18" charset="0"/>
                <a:ea typeface="標楷體" pitchFamily="65" charset="-120"/>
              </a:rPr>
              <a:t>（支付標準診療項目編號</a:t>
            </a:r>
            <a:r>
              <a:rPr lang="en-US" altLang="zh-TW" kern="0" dirty="0">
                <a:solidFill>
                  <a:srgbClr val="CC00FF"/>
                </a:solidFill>
                <a:latin typeface="Times New Roman" pitchFamily="18" charset="0"/>
                <a:ea typeface="標楷體" pitchFamily="65" charset="-120"/>
              </a:rPr>
              <a:t>33084B-33085B</a:t>
            </a:r>
            <a:r>
              <a:rPr lang="zh-TW" altLang="en-US" kern="0" dirty="0">
                <a:solidFill>
                  <a:srgbClr val="CC00FF"/>
                </a:solidFill>
                <a:latin typeface="Times New Roman" pitchFamily="18" charset="0"/>
                <a:ea typeface="標楷體" pitchFamily="65" charset="-120"/>
              </a:rPr>
              <a:t>）</a:t>
            </a:r>
            <a:endParaRPr lang="en-US" altLang="zh-TW" kern="0" dirty="0">
              <a:solidFill>
                <a:srgbClr val="CC00FF"/>
              </a:solidFill>
              <a:latin typeface="Times New Roman" pitchFamily="18" charset="0"/>
              <a:ea typeface="標楷體" pitchFamily="65" charset="-120"/>
            </a:endParaRPr>
          </a:p>
          <a:p>
            <a:pPr lvl="1" eaLnBrk="1" hangingPunct="1">
              <a:defRPr/>
            </a:pPr>
            <a:r>
              <a:rPr lang="zh-TW" altLang="en-US" kern="0" dirty="0">
                <a:solidFill>
                  <a:srgbClr val="0000CC"/>
                </a:solidFill>
                <a:latin typeface="Times New Roman" pitchFamily="18" charset="0"/>
                <a:ea typeface="標楷體" pitchFamily="65" charset="-120"/>
              </a:rPr>
              <a:t>正子造影</a:t>
            </a:r>
            <a:r>
              <a:rPr lang="zh-TW" altLang="en-US" sz="2400" kern="0" dirty="0">
                <a:solidFill>
                  <a:srgbClr val="0000CC"/>
                </a:solidFill>
                <a:latin typeface="Times New Roman" pitchFamily="18" charset="0"/>
                <a:ea typeface="標楷體" pitchFamily="65" charset="-120"/>
              </a:rPr>
              <a:t>（自</a:t>
            </a:r>
            <a:r>
              <a:rPr lang="en-US" altLang="zh-TW" sz="2400" kern="0" dirty="0">
                <a:solidFill>
                  <a:srgbClr val="0000CC"/>
                </a:solidFill>
                <a:latin typeface="Times New Roman" pitchFamily="18" charset="0"/>
                <a:ea typeface="標楷體" pitchFamily="65" charset="-120"/>
              </a:rPr>
              <a:t>99</a:t>
            </a:r>
            <a:r>
              <a:rPr lang="zh-TW" altLang="en-US" sz="2400" kern="0" dirty="0">
                <a:solidFill>
                  <a:srgbClr val="0000CC"/>
                </a:solidFill>
                <a:latin typeface="Times New Roman" pitchFamily="18" charset="0"/>
                <a:ea typeface="標楷體" pitchFamily="65" charset="-120"/>
              </a:rPr>
              <a:t>年</a:t>
            </a:r>
            <a:r>
              <a:rPr lang="en-US" altLang="zh-TW" sz="2400" kern="0" dirty="0">
                <a:solidFill>
                  <a:srgbClr val="0000CC"/>
                </a:solidFill>
                <a:latin typeface="Times New Roman" pitchFamily="18" charset="0"/>
                <a:ea typeface="標楷體" pitchFamily="65" charset="-120"/>
              </a:rPr>
              <a:t>9</a:t>
            </a:r>
            <a:r>
              <a:rPr lang="zh-TW" altLang="en-US" sz="2400" kern="0" dirty="0">
                <a:solidFill>
                  <a:srgbClr val="0000CC"/>
                </a:solidFill>
                <a:latin typeface="Times New Roman" pitchFamily="18" charset="0"/>
                <a:ea typeface="標楷體" pitchFamily="65" charset="-120"/>
              </a:rPr>
              <a:t>月</a:t>
            </a:r>
            <a:r>
              <a:rPr lang="en-US" altLang="zh-TW" sz="2400" kern="0" dirty="0">
                <a:solidFill>
                  <a:srgbClr val="0000CC"/>
                </a:solidFill>
                <a:latin typeface="Times New Roman" pitchFamily="18" charset="0"/>
                <a:ea typeface="標楷體" pitchFamily="65" charset="-120"/>
              </a:rPr>
              <a:t>1</a:t>
            </a:r>
            <a:r>
              <a:rPr lang="zh-TW" altLang="en-US" sz="2400" kern="0" dirty="0">
                <a:solidFill>
                  <a:srgbClr val="0000CC"/>
                </a:solidFill>
                <a:latin typeface="Times New Roman" pitchFamily="18" charset="0"/>
                <a:ea typeface="標楷體" pitchFamily="65" charset="-120"/>
              </a:rPr>
              <a:t>日新增）</a:t>
            </a:r>
            <a:br>
              <a:rPr lang="en-US" altLang="zh-TW" kern="0" dirty="0">
                <a:latin typeface="Times New Roman" pitchFamily="18" charset="0"/>
                <a:ea typeface="標楷體" pitchFamily="65" charset="-120"/>
              </a:rPr>
            </a:br>
            <a:r>
              <a:rPr lang="zh-TW" altLang="en-US" kern="0" dirty="0">
                <a:solidFill>
                  <a:srgbClr val="CC00FF"/>
                </a:solidFill>
                <a:latin typeface="Times New Roman" pitchFamily="18" charset="0"/>
                <a:ea typeface="標楷體" pitchFamily="65" charset="-120"/>
              </a:rPr>
              <a:t>（支付標準診療項目編號</a:t>
            </a:r>
            <a:r>
              <a:rPr lang="en-US" altLang="zh-TW" kern="0" dirty="0">
                <a:solidFill>
                  <a:srgbClr val="CC00FF"/>
                </a:solidFill>
                <a:latin typeface="Times New Roman" pitchFamily="18" charset="0"/>
                <a:ea typeface="標楷體" pitchFamily="65" charset="-120"/>
              </a:rPr>
              <a:t>26072C-26073C</a:t>
            </a:r>
            <a:r>
              <a:rPr lang="zh-TW" altLang="en-US" kern="0" dirty="0">
                <a:solidFill>
                  <a:srgbClr val="CC00FF"/>
                </a:solidFill>
                <a:latin typeface="Times New Roman" pitchFamily="18" charset="0"/>
                <a:ea typeface="標楷體" pitchFamily="65" charset="-120"/>
              </a:rPr>
              <a:t>）</a:t>
            </a:r>
            <a:br>
              <a:rPr lang="en-US" altLang="zh-TW" kern="0" dirty="0">
                <a:solidFill>
                  <a:srgbClr val="CC00FF"/>
                </a:solidFill>
                <a:latin typeface="Times New Roman" pitchFamily="18" charset="0"/>
                <a:ea typeface="標楷體" pitchFamily="65" charset="-120"/>
              </a:rPr>
            </a:br>
            <a:endParaRPr lang="en-US" altLang="zh-TW" sz="2000" kern="0" dirty="0">
              <a:solidFill>
                <a:srgbClr val="CC00FF"/>
              </a:solidFill>
              <a:latin typeface="Times New Roman" pitchFamily="18" charset="0"/>
              <a:ea typeface="標楷體" pitchFamily="65" charset="-120"/>
            </a:endParaRPr>
          </a:p>
          <a:p>
            <a:pPr lvl="1" eaLnBrk="1" hangingPunct="1">
              <a:defRPr/>
            </a:pPr>
            <a:endParaRPr lang="en-US" altLang="zh-TW" kern="0" dirty="0">
              <a:latin typeface="Times New Roman" pitchFamily="18" charset="0"/>
              <a:ea typeface="標楷體" pitchFamily="65" charset="-120"/>
            </a:endParaRPr>
          </a:p>
          <a:p>
            <a:pPr lvl="1" eaLnBrk="1" hangingPunct="1">
              <a:defRPr/>
            </a:pPr>
            <a:endParaRPr lang="en-US" altLang="zh-TW" kern="0" dirty="0">
              <a:latin typeface="Times New Roman" pitchFamily="18" charset="0"/>
              <a:ea typeface="標楷體" pitchFamily="65" charset="-120"/>
            </a:endParaRPr>
          </a:p>
          <a:p>
            <a:pPr lvl="1" eaLnBrk="1" hangingPunct="1">
              <a:defRPr/>
            </a:pPr>
            <a:endParaRPr lang="zh-TW" altLang="en-US" dirty="0"/>
          </a:p>
        </p:txBody>
      </p:sp>
      <p:sp>
        <p:nvSpPr>
          <p:cNvPr id="4" name="投影片編號版面配置區 3">
            <a:extLst>
              <a:ext uri="{FF2B5EF4-FFF2-40B4-BE49-F238E27FC236}">
                <a16:creationId xmlns:a16="http://schemas.microsoft.com/office/drawing/2014/main" id="{2D80080E-429C-1C9C-E9B9-3243DB5C56F0}"/>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5E932FFA-9F01-45C2-A72B-FA8D112E4993}" type="slidenum">
              <a:rPr kumimoji="0" lang="zh-TW" altLang="en-US">
                <a:solidFill>
                  <a:srgbClr val="898989"/>
                </a:solidFill>
                <a:latin typeface="Calibri" panose="020F0502020204030204" pitchFamily="34" charset="0"/>
              </a:rPr>
              <a:pPr eaLnBrk="1" hangingPunct="1"/>
              <a:t>15</a:t>
            </a:fld>
            <a:endParaRPr kumimoji="0" lang="zh-TW" altLang="en-US">
              <a:solidFill>
                <a:srgbClr val="898989"/>
              </a:solidFill>
              <a:latin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D0F4597-8825-D3C8-7FC8-3B9CFD39926F}"/>
              </a:ext>
            </a:extLst>
          </p:cNvPr>
          <p:cNvSpPr>
            <a:spLocks noGrp="1"/>
          </p:cNvSpPr>
          <p:nvPr>
            <p:ph type="title"/>
          </p:nvPr>
        </p:nvSpPr>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參與資源共享鼓勵措施</a:t>
            </a:r>
          </a:p>
        </p:txBody>
      </p:sp>
      <p:sp>
        <p:nvSpPr>
          <p:cNvPr id="17411" name="內容版面配置區 2">
            <a:extLst>
              <a:ext uri="{FF2B5EF4-FFF2-40B4-BE49-F238E27FC236}">
                <a16:creationId xmlns:a16="http://schemas.microsoft.com/office/drawing/2014/main" id="{08CD5A3E-C0AA-797E-E737-CA6E866A524F}"/>
              </a:ext>
            </a:extLst>
          </p:cNvPr>
          <p:cNvSpPr>
            <a:spLocks noGrp="1"/>
          </p:cNvSpPr>
          <p:nvPr>
            <p:ph idx="1"/>
          </p:nvPr>
        </p:nvSpPr>
        <p:spPr>
          <a:xfrm>
            <a:off x="457200" y="1600200"/>
            <a:ext cx="8229600" cy="4708525"/>
          </a:xfrm>
        </p:spPr>
        <p:txBody>
          <a:bodyPr/>
          <a:lstStyle/>
          <a:p>
            <a:r>
              <a:rPr lang="zh-TW" altLang="en-US" sz="2800" b="1">
                <a:solidFill>
                  <a:srgbClr val="C00000"/>
                </a:solidFill>
                <a:latin typeface="標楷體" panose="03000509000000000000" pitchFamily="65" charset="-120"/>
                <a:ea typeface="標楷體" panose="03000509000000000000" pitchFamily="65" charset="-120"/>
              </a:rPr>
              <a:t>第二處方醫院（申請醫院）</a:t>
            </a:r>
            <a:br>
              <a:rPr lang="en-US" altLang="zh-TW" sz="2800">
                <a:solidFill>
                  <a:srgbClr val="0000CC"/>
                </a:solidFill>
                <a:latin typeface="標楷體" panose="03000509000000000000" pitchFamily="65" charset="-120"/>
                <a:ea typeface="標楷體" panose="03000509000000000000" pitchFamily="65" charset="-120"/>
              </a:rPr>
            </a:br>
            <a:r>
              <a:rPr lang="zh-TW" altLang="zh-TW" sz="2800">
                <a:solidFill>
                  <a:srgbClr val="0000CC"/>
                </a:solidFill>
                <a:latin typeface="標楷體" panose="03000509000000000000" pitchFamily="65" charset="-120"/>
                <a:ea typeface="標楷體" panose="03000509000000000000" pitchFamily="65" charset="-120"/>
              </a:rPr>
              <a:t>醫師診治因病情需要</a:t>
            </a:r>
            <a:r>
              <a:rPr lang="zh-TW" altLang="en-US" sz="2800">
                <a:solidFill>
                  <a:srgbClr val="0000CC"/>
                </a:solidFill>
                <a:latin typeface="標楷體" panose="03000509000000000000" pitchFamily="65" charset="-120"/>
                <a:ea typeface="標楷體" panose="03000509000000000000" pitchFamily="65" charset="-120"/>
              </a:rPr>
              <a:t>向</a:t>
            </a:r>
            <a:r>
              <a:rPr lang="zh-TW" altLang="zh-TW" sz="2800">
                <a:solidFill>
                  <a:srgbClr val="0000CC"/>
                </a:solidFill>
                <a:latin typeface="標楷體" panose="03000509000000000000" pitchFamily="65" charset="-120"/>
                <a:ea typeface="標楷體" panose="03000509000000000000" pitchFamily="65" charset="-120"/>
              </a:rPr>
              <a:t>原檢查醫院申請特殊造影檢查影像及報告</a:t>
            </a:r>
            <a:r>
              <a:rPr lang="zh-TW" altLang="en-US" sz="2800">
                <a:solidFill>
                  <a:srgbClr val="0000CC"/>
                </a:solidFill>
                <a:latin typeface="標楷體" panose="03000509000000000000" pitchFamily="65" charset="-120"/>
                <a:ea typeface="標楷體" panose="03000509000000000000" pitchFamily="65" charset="-120"/>
              </a:rPr>
              <a:t>，則給予一定金額之獎勵費。</a:t>
            </a:r>
            <a:endParaRPr lang="en-US" altLang="zh-TW" sz="2800">
              <a:solidFill>
                <a:srgbClr val="0000CC"/>
              </a:solidFill>
              <a:latin typeface="標楷體" panose="03000509000000000000" pitchFamily="65" charset="-120"/>
              <a:ea typeface="標楷體" panose="03000509000000000000" pitchFamily="65" charset="-120"/>
            </a:endParaRPr>
          </a:p>
          <a:p>
            <a:r>
              <a:rPr lang="zh-TW" altLang="en-US" sz="2800" b="1">
                <a:solidFill>
                  <a:srgbClr val="C00000"/>
                </a:solidFill>
                <a:latin typeface="標楷體" panose="03000509000000000000" pitchFamily="65" charset="-120"/>
                <a:ea typeface="標楷體" panose="03000509000000000000" pitchFamily="65" charset="-120"/>
              </a:rPr>
              <a:t>原檢查醫院（提供醫院） </a:t>
            </a:r>
            <a:br>
              <a:rPr lang="en-US" altLang="zh-TW" sz="2800">
                <a:solidFill>
                  <a:srgbClr val="0000CC"/>
                </a:solidFill>
                <a:latin typeface="標楷體" panose="03000509000000000000" pitchFamily="65" charset="-120"/>
                <a:ea typeface="標楷體" panose="03000509000000000000" pitchFamily="65" charset="-120"/>
              </a:rPr>
            </a:br>
            <a:r>
              <a:rPr lang="zh-TW" altLang="zh-TW" sz="2800">
                <a:solidFill>
                  <a:srgbClr val="0000CC"/>
                </a:solidFill>
                <a:latin typeface="標楷體" panose="03000509000000000000" pitchFamily="65" charset="-120"/>
                <a:ea typeface="標楷體" panose="03000509000000000000" pitchFamily="65" charset="-120"/>
              </a:rPr>
              <a:t>提供特殊造影檢查影像及報告以供第二次處方醫院診治醫師參考</a:t>
            </a:r>
            <a:r>
              <a:rPr lang="zh-TW" altLang="en-US" sz="2800">
                <a:solidFill>
                  <a:srgbClr val="0000CC"/>
                </a:solidFill>
                <a:latin typeface="標楷體" panose="03000509000000000000" pitchFamily="65" charset="-120"/>
                <a:ea typeface="標楷體" panose="03000509000000000000" pitchFamily="65" charset="-120"/>
              </a:rPr>
              <a:t>，則亦給予一定金額之獎勵費。</a:t>
            </a:r>
            <a:endParaRPr lang="en-US" altLang="zh-TW" sz="2800">
              <a:solidFill>
                <a:srgbClr val="0000CC"/>
              </a:solidFill>
              <a:latin typeface="標楷體" panose="03000509000000000000" pitchFamily="65" charset="-120"/>
              <a:ea typeface="標楷體" panose="03000509000000000000" pitchFamily="65" charset="-120"/>
            </a:endParaRPr>
          </a:p>
          <a:p>
            <a:r>
              <a:rPr lang="zh-TW" altLang="en-US" sz="2800">
                <a:solidFill>
                  <a:srgbClr val="0000CC"/>
                </a:solidFill>
                <a:latin typeface="標楷體" panose="03000509000000000000" pitchFamily="65" charset="-120"/>
                <a:ea typeface="標楷體" panose="03000509000000000000" pitchFamily="65" charset="-120"/>
              </a:rPr>
              <a:t>另為鼓勵資源共享，</a:t>
            </a:r>
            <a:r>
              <a:rPr lang="zh-TW" altLang="zh-TW" sz="2800">
                <a:solidFill>
                  <a:srgbClr val="0000CC"/>
                </a:solidFill>
                <a:latin typeface="標楷體" panose="03000509000000000000" pitchFamily="65" charset="-120"/>
                <a:ea typeface="標楷體" panose="03000509000000000000" pitchFamily="65" charset="-120"/>
              </a:rPr>
              <a:t>病患自行攜帶複製片，經第二次處方醫院使用並作成診斷報告，</a:t>
            </a:r>
            <a:r>
              <a:rPr lang="zh-TW" altLang="en-US" sz="2800">
                <a:solidFill>
                  <a:srgbClr val="0000CC"/>
                </a:solidFill>
                <a:latin typeface="標楷體" panose="03000509000000000000" pitchFamily="65" charset="-120"/>
                <a:ea typeface="標楷體" panose="03000509000000000000" pitchFamily="65" charset="-120"/>
              </a:rPr>
              <a:t>亦給予獎勵費</a:t>
            </a:r>
            <a:r>
              <a:rPr lang="zh-TW" altLang="zh-TW" sz="2800">
                <a:solidFill>
                  <a:srgbClr val="0000CC"/>
                </a:solidFill>
                <a:latin typeface="標楷體" panose="03000509000000000000" pitchFamily="65" charset="-120"/>
                <a:ea typeface="標楷體" panose="03000509000000000000" pitchFamily="65" charset="-120"/>
              </a:rPr>
              <a:t>。</a:t>
            </a:r>
            <a:endParaRPr lang="en-US" altLang="zh-TW" sz="2800">
              <a:solidFill>
                <a:srgbClr val="0000CC"/>
              </a:solidFill>
              <a:latin typeface="標楷體" panose="03000509000000000000" pitchFamily="65" charset="-120"/>
              <a:ea typeface="標楷體" panose="03000509000000000000" pitchFamily="65" charset="-120"/>
            </a:endParaRPr>
          </a:p>
          <a:p>
            <a:endParaRPr lang="en-US" altLang="zh-TW" sz="2800">
              <a:solidFill>
                <a:srgbClr val="0000CC"/>
              </a:solidFill>
              <a:latin typeface="標楷體" panose="03000509000000000000" pitchFamily="65" charset="-120"/>
              <a:ea typeface="標楷體" panose="03000509000000000000" pitchFamily="65" charset="-120"/>
            </a:endParaRPr>
          </a:p>
          <a:p>
            <a:endParaRPr lang="zh-TW" altLang="en-US" sz="2800">
              <a:solidFill>
                <a:srgbClr val="0000CC"/>
              </a:solidFill>
              <a:latin typeface="標楷體" panose="03000509000000000000" pitchFamily="65" charset="-120"/>
              <a:ea typeface="標楷體" panose="03000509000000000000" pitchFamily="65" charset="-120"/>
            </a:endParaRPr>
          </a:p>
        </p:txBody>
      </p:sp>
      <p:sp>
        <p:nvSpPr>
          <p:cNvPr id="4" name="投影片編號版面配置區 3">
            <a:extLst>
              <a:ext uri="{FF2B5EF4-FFF2-40B4-BE49-F238E27FC236}">
                <a16:creationId xmlns:a16="http://schemas.microsoft.com/office/drawing/2014/main" id="{D8D215A9-92F9-075E-61F8-79CB86D9CCDD}"/>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6C855792-DE05-4DAD-9069-30F4DEF359A3}" type="slidenum">
              <a:rPr kumimoji="0" lang="zh-TW" altLang="en-US">
                <a:solidFill>
                  <a:srgbClr val="898989"/>
                </a:solidFill>
                <a:latin typeface="Calibri" panose="020F0502020204030204" pitchFamily="34" charset="0"/>
              </a:rPr>
              <a:pPr eaLnBrk="1" hangingPunct="1"/>
              <a:t>16</a:t>
            </a:fld>
            <a:endParaRPr kumimoji="0" lang="zh-TW" altLang="en-US">
              <a:solidFill>
                <a:srgbClr val="898989"/>
              </a:solidFill>
              <a:latin typeface="Calibri" panose="020F0502020204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5434DDE-F998-4249-F4F3-E1BABC0B9BF7}"/>
              </a:ext>
            </a:extLst>
          </p:cNvPr>
          <p:cNvSpPr>
            <a:spLocks noGrp="1"/>
          </p:cNvSpPr>
          <p:nvPr>
            <p:ph type="title"/>
          </p:nvPr>
        </p:nvSpPr>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  資源共享試辦計畫支付標準</a:t>
            </a:r>
            <a:endParaRPr lang="zh-TW" altLang="en-US" dirty="0"/>
          </a:p>
        </p:txBody>
      </p:sp>
      <p:sp>
        <p:nvSpPr>
          <p:cNvPr id="4" name="投影片編號版面配置區 3">
            <a:extLst>
              <a:ext uri="{FF2B5EF4-FFF2-40B4-BE49-F238E27FC236}">
                <a16:creationId xmlns:a16="http://schemas.microsoft.com/office/drawing/2014/main" id="{8F8BF026-BB76-31F6-D054-A645354774A1}"/>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DAA18D0B-EC9A-466E-B03C-10FFA24CB1BF}" type="slidenum">
              <a:rPr kumimoji="0" lang="zh-TW" altLang="en-US">
                <a:solidFill>
                  <a:srgbClr val="898989"/>
                </a:solidFill>
                <a:latin typeface="Calibri" panose="020F0502020204030204" pitchFamily="34" charset="0"/>
              </a:rPr>
              <a:pPr eaLnBrk="1" hangingPunct="1"/>
              <a:t>17</a:t>
            </a:fld>
            <a:endParaRPr kumimoji="0" lang="zh-TW" altLang="en-US">
              <a:solidFill>
                <a:srgbClr val="898989"/>
              </a:solidFill>
              <a:latin typeface="Calibri" panose="020F0502020204030204" pitchFamily="34" charset="0"/>
            </a:endParaRPr>
          </a:p>
        </p:txBody>
      </p:sp>
      <p:sp>
        <p:nvSpPr>
          <p:cNvPr id="18436" name="文字方塊 4">
            <a:extLst>
              <a:ext uri="{FF2B5EF4-FFF2-40B4-BE49-F238E27FC236}">
                <a16:creationId xmlns:a16="http://schemas.microsoft.com/office/drawing/2014/main" id="{4CEE7F21-F5C2-E8D1-863F-C6AD34D0478B}"/>
              </a:ext>
            </a:extLst>
          </p:cNvPr>
          <p:cNvSpPr txBox="1">
            <a:spLocks noChangeArrowheads="1"/>
          </p:cNvSpPr>
          <p:nvPr/>
        </p:nvSpPr>
        <p:spPr bwMode="auto">
          <a:xfrm>
            <a:off x="900113" y="5661025"/>
            <a:ext cx="3889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600">
                <a:latin typeface="Times New Roman" panose="02020603050405020304" pitchFamily="18" charset="0"/>
                <a:ea typeface="標楷體" panose="03000509000000000000" pitchFamily="65" charset="-120"/>
                <a:cs typeface="Times New Roman" panose="02020603050405020304" pitchFamily="18" charset="0"/>
              </a:rPr>
              <a:t>註：正子造影自</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99</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年</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9</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月</a:t>
            </a:r>
            <a:r>
              <a:rPr lang="en-US" altLang="zh-TW" sz="1600">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600">
                <a:latin typeface="Times New Roman" panose="02020603050405020304" pitchFamily="18" charset="0"/>
                <a:ea typeface="標楷體" panose="03000509000000000000" pitchFamily="65" charset="-120"/>
                <a:cs typeface="Times New Roman" panose="02020603050405020304" pitchFamily="18" charset="0"/>
              </a:rPr>
              <a:t>日起施行。</a:t>
            </a:r>
          </a:p>
        </p:txBody>
      </p:sp>
      <p:pic>
        <p:nvPicPr>
          <p:cNvPr id="18437" name="Picture 6">
            <a:extLst>
              <a:ext uri="{FF2B5EF4-FFF2-40B4-BE49-F238E27FC236}">
                <a16:creationId xmlns:a16="http://schemas.microsoft.com/office/drawing/2014/main" id="{5054FA72-30A0-27D5-2EB6-CB899E301C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838" y="1412875"/>
            <a:ext cx="7685087"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7B07992-0661-D027-D47B-411AEC9A14E7}"/>
              </a:ext>
            </a:extLst>
          </p:cNvPr>
          <p:cNvSpPr>
            <a:spLocks noGrp="1"/>
          </p:cNvSpPr>
          <p:nvPr>
            <p:ph type="title"/>
          </p:nvPr>
        </p:nvSpPr>
        <p:spPr>
          <a:xfrm>
            <a:off x="468313" y="115888"/>
            <a:ext cx="8229600" cy="1143000"/>
          </a:xfrm>
        </p:spPr>
        <p:txBody>
          <a:bodyPr/>
          <a:lstStyle/>
          <a:p>
            <a:pPr eaLnBrk="1" hangingPunct="1">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申請作業流程</a:t>
            </a:r>
          </a:p>
        </p:txBody>
      </p:sp>
      <p:sp>
        <p:nvSpPr>
          <p:cNvPr id="4" name="Text Box 2">
            <a:extLst>
              <a:ext uri="{FF2B5EF4-FFF2-40B4-BE49-F238E27FC236}">
                <a16:creationId xmlns:a16="http://schemas.microsoft.com/office/drawing/2014/main" id="{3848CA38-0F84-05D6-DCA7-A5BDBEBEE66C}"/>
              </a:ext>
            </a:extLst>
          </p:cNvPr>
          <p:cNvSpPr txBox="1">
            <a:spLocks noChangeArrowheads="1"/>
          </p:cNvSpPr>
          <p:nvPr/>
        </p:nvSpPr>
        <p:spPr bwMode="auto">
          <a:xfrm>
            <a:off x="2627784" y="1196752"/>
            <a:ext cx="4286280" cy="714367"/>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defRPr/>
            </a:pPr>
            <a:r>
              <a:rPr lang="zh-TW" altLang="en-US" b="1" dirty="0">
                <a:latin typeface="Times New Roman" pitchFamily="18" charset="0"/>
                <a:ea typeface="標楷體" pitchFamily="65" charset="-120"/>
              </a:rPr>
              <a:t>第二次處方醫院之醫師</a:t>
            </a:r>
            <a:endParaRPr lang="en-US" altLang="zh-TW" b="1" dirty="0">
              <a:latin typeface="Times New Roman" pitchFamily="18" charset="0"/>
              <a:ea typeface="標楷體" pitchFamily="65" charset="-120"/>
            </a:endParaRPr>
          </a:p>
          <a:p>
            <a:pPr algn="ctr">
              <a:defRPr/>
            </a:pPr>
            <a:r>
              <a:rPr lang="zh-TW" altLang="en-US" b="1" dirty="0">
                <a:latin typeface="Times New Roman" pitchFamily="18" charset="0"/>
                <a:ea typeface="標楷體" pitchFamily="65" charset="-120"/>
              </a:rPr>
              <a:t>開具申請同意書</a:t>
            </a:r>
            <a:endParaRPr lang="zh-TW" b="1" dirty="0"/>
          </a:p>
        </p:txBody>
      </p:sp>
      <p:sp>
        <p:nvSpPr>
          <p:cNvPr id="5" name="Text Box 18">
            <a:extLst>
              <a:ext uri="{FF2B5EF4-FFF2-40B4-BE49-F238E27FC236}">
                <a16:creationId xmlns:a16="http://schemas.microsoft.com/office/drawing/2014/main" id="{46D3B9FF-FE20-7A50-99D1-5F14AC3D205E}"/>
              </a:ext>
            </a:extLst>
          </p:cNvPr>
          <p:cNvSpPr txBox="1">
            <a:spLocks noChangeArrowheads="1"/>
          </p:cNvSpPr>
          <p:nvPr/>
        </p:nvSpPr>
        <p:spPr bwMode="auto">
          <a:xfrm>
            <a:off x="2627784" y="2204864"/>
            <a:ext cx="4286280" cy="428628"/>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defRPr/>
            </a:pPr>
            <a:r>
              <a:rPr lang="zh-TW" altLang="en-US" sz="1400" dirty="0">
                <a:latin typeface="Times New Roman" pitchFamily="18" charset="0"/>
                <a:ea typeface="標楷體" pitchFamily="65" charset="-120"/>
              </a:rPr>
              <a:t>    </a:t>
            </a:r>
            <a:r>
              <a:rPr lang="zh-TW" altLang="en-US" b="1" dirty="0">
                <a:latin typeface="Times New Roman" pitchFamily="18" charset="0"/>
                <a:ea typeface="標楷體" pitchFamily="65" charset="-120"/>
              </a:rPr>
              <a:t>原檢查醫院受理申請</a:t>
            </a:r>
            <a:endParaRPr lang="zh-TW" b="1" dirty="0"/>
          </a:p>
        </p:txBody>
      </p:sp>
      <p:sp>
        <p:nvSpPr>
          <p:cNvPr id="6" name="Text Box 19">
            <a:extLst>
              <a:ext uri="{FF2B5EF4-FFF2-40B4-BE49-F238E27FC236}">
                <a16:creationId xmlns:a16="http://schemas.microsoft.com/office/drawing/2014/main" id="{52A8B67E-91CE-DC27-5BC2-218BA6D3B258}"/>
              </a:ext>
            </a:extLst>
          </p:cNvPr>
          <p:cNvSpPr txBox="1">
            <a:spLocks noChangeArrowheads="1"/>
          </p:cNvSpPr>
          <p:nvPr/>
        </p:nvSpPr>
        <p:spPr bwMode="auto">
          <a:xfrm>
            <a:off x="2643174" y="2924944"/>
            <a:ext cx="4286280" cy="143275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lstStyle/>
          <a:p>
            <a:pPr>
              <a:defRPr/>
            </a:pPr>
            <a:r>
              <a:rPr lang="zh-TW" altLang="en-US" b="1" dirty="0">
                <a:solidFill>
                  <a:srgbClr val="FFFFFF"/>
                </a:solidFill>
                <a:latin typeface="Times New Roman" pitchFamily="18" charset="0"/>
                <a:ea typeface="標楷體" pitchFamily="65" charset="-120"/>
                <a:cs typeface="Times New Roman" pitchFamily="18" charset="0"/>
              </a:rPr>
              <a:t>原檢查醫院應於受理醫院申請同意書</a:t>
            </a:r>
            <a:r>
              <a:rPr lang="en-US" altLang="zh-TW" b="1" dirty="0">
                <a:solidFill>
                  <a:srgbClr val="FFFFFF"/>
                </a:solidFill>
                <a:latin typeface="Times New Roman" pitchFamily="18" charset="0"/>
                <a:ea typeface="標楷體" pitchFamily="65" charset="-120"/>
                <a:cs typeface="Times New Roman" pitchFamily="18" charset="0"/>
              </a:rPr>
              <a:t>2</a:t>
            </a:r>
            <a:r>
              <a:rPr lang="zh-TW" altLang="en-US" b="1" dirty="0">
                <a:solidFill>
                  <a:srgbClr val="FFFFFF"/>
                </a:solidFill>
                <a:latin typeface="Times New Roman" pitchFamily="18" charset="0"/>
                <a:ea typeface="標楷體" pitchFamily="65" charset="-120"/>
                <a:cs typeface="Times New Roman" pitchFamily="18" charset="0"/>
              </a:rPr>
              <a:t>日內提供特殊造影影像（</a:t>
            </a:r>
            <a:r>
              <a:rPr lang="zh-TW" altLang="zh-TW" b="1" dirty="0">
                <a:latin typeface="Times New Roman" pitchFamily="18" charset="0"/>
                <a:ea typeface="標楷體" pitchFamily="65" charset="-120"/>
                <a:cs typeface="Times New Roman" pitchFamily="18" charset="0"/>
              </a:rPr>
              <a:t>影像之提供得以</a:t>
            </a:r>
            <a:r>
              <a:rPr lang="en-US" altLang="zh-TW" b="1" dirty="0">
                <a:latin typeface="Times New Roman" pitchFamily="18" charset="0"/>
                <a:ea typeface="標楷體" pitchFamily="65" charset="-120"/>
                <a:cs typeface="Times New Roman" pitchFamily="18" charset="0"/>
              </a:rPr>
              <a:t>PACS</a:t>
            </a:r>
            <a:r>
              <a:rPr lang="zh-TW" altLang="zh-TW" b="1" dirty="0">
                <a:latin typeface="Times New Roman" pitchFamily="18" charset="0"/>
                <a:ea typeface="標楷體" pitchFamily="65" charset="-120"/>
                <a:cs typeface="Times New Roman" pitchFamily="18" charset="0"/>
              </a:rPr>
              <a:t>、行政院衛生署全國醫療影像交換中心及複製片等方式提供</a:t>
            </a:r>
            <a:r>
              <a:rPr lang="zh-TW" altLang="en-US" b="1" dirty="0">
                <a:solidFill>
                  <a:srgbClr val="FFFFFF"/>
                </a:solidFill>
                <a:latin typeface="Times New Roman" pitchFamily="18" charset="0"/>
                <a:ea typeface="標楷體" pitchFamily="65" charset="-120"/>
                <a:cs typeface="Times New Roman" pitchFamily="18" charset="0"/>
              </a:rPr>
              <a:t>）及報告，緊急情況應於當日提供</a:t>
            </a:r>
            <a:endParaRPr lang="zh-TW" b="1" dirty="0">
              <a:solidFill>
                <a:srgbClr val="FFFFFF"/>
              </a:solidFill>
              <a:latin typeface="Times New Roman" pitchFamily="18" charset="0"/>
              <a:ea typeface="標楷體" pitchFamily="65" charset="-120"/>
              <a:cs typeface="Times New Roman" pitchFamily="18" charset="0"/>
            </a:endParaRPr>
          </a:p>
        </p:txBody>
      </p:sp>
      <p:sp>
        <p:nvSpPr>
          <p:cNvPr id="7" name="Text Box 20">
            <a:extLst>
              <a:ext uri="{FF2B5EF4-FFF2-40B4-BE49-F238E27FC236}">
                <a16:creationId xmlns:a16="http://schemas.microsoft.com/office/drawing/2014/main" id="{D09F80D8-B907-5BB0-96E2-C38550A262EA}"/>
              </a:ext>
            </a:extLst>
          </p:cNvPr>
          <p:cNvSpPr txBox="1">
            <a:spLocks noChangeArrowheads="1"/>
          </p:cNvSpPr>
          <p:nvPr/>
        </p:nvSpPr>
        <p:spPr bwMode="auto">
          <a:xfrm>
            <a:off x="2643174" y="4643446"/>
            <a:ext cx="4286280" cy="500063"/>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defRPr/>
            </a:pPr>
            <a:r>
              <a:rPr lang="zh-TW" altLang="en-US" b="1" dirty="0">
                <a:latin typeface="Times New Roman" pitchFamily="18" charset="0"/>
                <a:ea typeface="標楷體" pitchFamily="65" charset="-120"/>
              </a:rPr>
              <a:t>   第二次處方診治醫師</a:t>
            </a:r>
            <a:endParaRPr lang="zh-TW" b="1" dirty="0"/>
          </a:p>
        </p:txBody>
      </p:sp>
      <p:sp>
        <p:nvSpPr>
          <p:cNvPr id="8" name="Text Box 21">
            <a:extLst>
              <a:ext uri="{FF2B5EF4-FFF2-40B4-BE49-F238E27FC236}">
                <a16:creationId xmlns:a16="http://schemas.microsoft.com/office/drawing/2014/main" id="{5C00BBAE-9C7D-CF08-BEF7-B533F4BF2D41}"/>
              </a:ext>
            </a:extLst>
          </p:cNvPr>
          <p:cNvSpPr txBox="1">
            <a:spLocks noChangeArrowheads="1"/>
          </p:cNvSpPr>
          <p:nvPr/>
        </p:nvSpPr>
        <p:spPr bwMode="auto">
          <a:xfrm>
            <a:off x="2643174" y="5429264"/>
            <a:ext cx="4286280" cy="928694"/>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defRPr/>
            </a:pPr>
            <a:r>
              <a:rPr lang="zh-TW" altLang="en-US" b="1">
                <a:solidFill>
                  <a:srgbClr val="FFFFFF"/>
                </a:solidFill>
                <a:latin typeface="Times New Roman" pitchFamily="18" charset="0"/>
                <a:ea typeface="標楷體" pitchFamily="65" charset="-120"/>
                <a:cs typeface="Times New Roman" pitchFamily="18" charset="0"/>
              </a:rPr>
              <a:t>第二次處方醫院應於門診患者完成診治三日內，病患住院者於出院</a:t>
            </a:r>
            <a:r>
              <a:rPr lang="en-US" altLang="zh-TW" b="1">
                <a:solidFill>
                  <a:srgbClr val="FFFFFF"/>
                </a:solidFill>
                <a:latin typeface="Times New Roman" pitchFamily="18" charset="0"/>
                <a:ea typeface="標楷體" pitchFamily="65" charset="-120"/>
                <a:cs typeface="Times New Roman" pitchFamily="18" charset="0"/>
              </a:rPr>
              <a:t>2</a:t>
            </a:r>
            <a:r>
              <a:rPr lang="zh-TW" altLang="en-US" b="1">
                <a:solidFill>
                  <a:srgbClr val="FFFFFF"/>
                </a:solidFill>
                <a:latin typeface="Times New Roman" pitchFamily="18" charset="0"/>
                <a:ea typeface="標楷體" pitchFamily="65" charset="-120"/>
                <a:cs typeface="Times New Roman" pitchFamily="18" charset="0"/>
              </a:rPr>
              <a:t>星期內，將處理情形回復原檢查醫院 </a:t>
            </a:r>
            <a:endParaRPr lang="zh-TW" b="1">
              <a:solidFill>
                <a:srgbClr val="FFFFFF"/>
              </a:solidFill>
              <a:latin typeface="Times New Roman" pitchFamily="18" charset="0"/>
              <a:ea typeface="標楷體" pitchFamily="65" charset="-120"/>
              <a:cs typeface="Times New Roman" pitchFamily="18" charset="0"/>
            </a:endParaRPr>
          </a:p>
        </p:txBody>
      </p:sp>
      <p:cxnSp>
        <p:nvCxnSpPr>
          <p:cNvPr id="10" name="直線單箭頭接點 9">
            <a:extLst>
              <a:ext uri="{FF2B5EF4-FFF2-40B4-BE49-F238E27FC236}">
                <a16:creationId xmlns:a16="http://schemas.microsoft.com/office/drawing/2014/main" id="{B35DC0AD-9506-1CC0-9070-CFA9EF7C5C05}"/>
              </a:ext>
            </a:extLst>
          </p:cNvPr>
          <p:cNvCxnSpPr/>
          <p:nvPr/>
        </p:nvCxnSpPr>
        <p:spPr>
          <a:xfrm rot="5400000">
            <a:off x="4574382" y="2058194"/>
            <a:ext cx="285750" cy="15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2" name="直線單箭頭接點 11">
            <a:extLst>
              <a:ext uri="{FF2B5EF4-FFF2-40B4-BE49-F238E27FC236}">
                <a16:creationId xmlns:a16="http://schemas.microsoft.com/office/drawing/2014/main" id="{93FB3ADF-1180-803A-7257-77455302CBDF}"/>
              </a:ext>
            </a:extLst>
          </p:cNvPr>
          <p:cNvCxnSpPr/>
          <p:nvPr/>
        </p:nvCxnSpPr>
        <p:spPr>
          <a:xfrm rot="5400000">
            <a:off x="4574382" y="2778919"/>
            <a:ext cx="285750" cy="15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9" name="直線單箭頭接點 18">
            <a:extLst>
              <a:ext uri="{FF2B5EF4-FFF2-40B4-BE49-F238E27FC236}">
                <a16:creationId xmlns:a16="http://schemas.microsoft.com/office/drawing/2014/main" id="{6CD4635E-7C65-131B-125B-3C20285F44C0}"/>
              </a:ext>
            </a:extLst>
          </p:cNvPr>
          <p:cNvCxnSpPr/>
          <p:nvPr/>
        </p:nvCxnSpPr>
        <p:spPr>
          <a:xfrm rot="5400000">
            <a:off x="4502150" y="4500563"/>
            <a:ext cx="284163" cy="15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2" name="直線單箭頭接點 21">
            <a:extLst>
              <a:ext uri="{FF2B5EF4-FFF2-40B4-BE49-F238E27FC236}">
                <a16:creationId xmlns:a16="http://schemas.microsoft.com/office/drawing/2014/main" id="{1CA45040-838A-85D5-DC1E-6EB3EFA6FE4D}"/>
              </a:ext>
            </a:extLst>
          </p:cNvPr>
          <p:cNvCxnSpPr/>
          <p:nvPr/>
        </p:nvCxnSpPr>
        <p:spPr>
          <a:xfrm rot="5400000">
            <a:off x="4501357" y="5287169"/>
            <a:ext cx="285750" cy="15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3" name="投影片編號版面配置區 12">
            <a:extLst>
              <a:ext uri="{FF2B5EF4-FFF2-40B4-BE49-F238E27FC236}">
                <a16:creationId xmlns:a16="http://schemas.microsoft.com/office/drawing/2014/main" id="{89F10E65-DE4E-FBD4-00E8-C73D01619957}"/>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43E05ED3-0508-4A01-8F11-DFE50FB87A98}" type="slidenum">
              <a:rPr kumimoji="0" lang="zh-TW" altLang="en-US">
                <a:solidFill>
                  <a:srgbClr val="898989"/>
                </a:solidFill>
                <a:latin typeface="Calibri" panose="020F0502020204030204" pitchFamily="34" charset="0"/>
              </a:rPr>
              <a:pPr eaLnBrk="1" hangingPunct="1"/>
              <a:t>18</a:t>
            </a:fld>
            <a:endParaRPr kumimoji="0" lang="zh-TW" altLang="en-US">
              <a:solidFill>
                <a:srgbClr val="898989"/>
              </a:solidFill>
              <a:latin typeface="Calibri" panose="020F0502020204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F2FCC37-0DCD-9FAD-9600-2AFA598B9E1E}"/>
              </a:ext>
            </a:extLst>
          </p:cNvPr>
          <p:cNvSpPr>
            <a:spLocks noGrp="1"/>
          </p:cNvSpPr>
          <p:nvPr>
            <p:ph type="title"/>
          </p:nvPr>
        </p:nvSpPr>
        <p:spPr/>
        <p:txBody>
          <a:bodyPr/>
          <a:lstStyle/>
          <a:p>
            <a:pPr eaLnBrk="1" hangingPunct="1">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申請同意書</a:t>
            </a:r>
          </a:p>
        </p:txBody>
      </p:sp>
      <p:sp>
        <p:nvSpPr>
          <p:cNvPr id="14" name="直線圖說文字 1 (加上強調線) 13">
            <a:extLst>
              <a:ext uri="{FF2B5EF4-FFF2-40B4-BE49-F238E27FC236}">
                <a16:creationId xmlns:a16="http://schemas.microsoft.com/office/drawing/2014/main" id="{8567B8FC-B94D-16A0-6AA6-641D6937FCD0}"/>
              </a:ext>
            </a:extLst>
          </p:cNvPr>
          <p:cNvSpPr/>
          <p:nvPr/>
        </p:nvSpPr>
        <p:spPr>
          <a:xfrm>
            <a:off x="6643688" y="500063"/>
            <a:ext cx="1500187" cy="714375"/>
          </a:xfrm>
          <a:prstGeom prst="accentCallout1">
            <a:avLst>
              <a:gd name="adj1" fmla="val 61416"/>
              <a:gd name="adj2" fmla="val -8792"/>
              <a:gd name="adj3" fmla="val 57447"/>
              <a:gd name="adj4" fmla="val -46132"/>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b="1" dirty="0">
                <a:solidFill>
                  <a:schemeClr val="tx1"/>
                </a:solidFill>
                <a:latin typeface="標楷體" pitchFamily="65" charset="-120"/>
                <a:ea typeface="標楷體" pitchFamily="65" charset="-120"/>
              </a:rPr>
              <a:t>一式二聯</a:t>
            </a:r>
          </a:p>
        </p:txBody>
      </p:sp>
      <p:sp>
        <p:nvSpPr>
          <p:cNvPr id="15" name="直線圖說文字 1 (加上強調線) 14">
            <a:extLst>
              <a:ext uri="{FF2B5EF4-FFF2-40B4-BE49-F238E27FC236}">
                <a16:creationId xmlns:a16="http://schemas.microsoft.com/office/drawing/2014/main" id="{9A9904ED-05C1-2417-3170-C8EEF67D2E76}"/>
              </a:ext>
            </a:extLst>
          </p:cNvPr>
          <p:cNvSpPr/>
          <p:nvPr/>
        </p:nvSpPr>
        <p:spPr>
          <a:xfrm>
            <a:off x="428625" y="5143500"/>
            <a:ext cx="1714500" cy="928688"/>
          </a:xfrm>
          <a:prstGeom prst="accentCallout1">
            <a:avLst>
              <a:gd name="adj1" fmla="val 36748"/>
              <a:gd name="adj2" fmla="val 117831"/>
              <a:gd name="adj3" fmla="val 35213"/>
              <a:gd name="adj4" fmla="val 102064"/>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b="1" dirty="0">
                <a:solidFill>
                  <a:schemeClr val="tx1"/>
                </a:solidFill>
                <a:latin typeface="標楷體" pitchFamily="65" charset="-120"/>
                <a:ea typeface="標楷體" pitchFamily="65" charset="-120"/>
              </a:rPr>
              <a:t>病人或其法定代理人簽名</a:t>
            </a:r>
          </a:p>
        </p:txBody>
      </p:sp>
      <p:sp>
        <p:nvSpPr>
          <p:cNvPr id="6" name="投影片編號版面配置區 5">
            <a:extLst>
              <a:ext uri="{FF2B5EF4-FFF2-40B4-BE49-F238E27FC236}">
                <a16:creationId xmlns:a16="http://schemas.microsoft.com/office/drawing/2014/main" id="{39750391-2FA4-741B-7CF7-2FC22E47B50B}"/>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3089BB8F-5802-43CF-A23F-332CDDCB80C7}" type="slidenum">
              <a:rPr kumimoji="0" lang="zh-TW" altLang="en-US">
                <a:solidFill>
                  <a:srgbClr val="898989"/>
                </a:solidFill>
                <a:latin typeface="Calibri" panose="020F0502020204030204" pitchFamily="34" charset="0"/>
              </a:rPr>
              <a:pPr eaLnBrk="1" hangingPunct="1"/>
              <a:t>19</a:t>
            </a:fld>
            <a:endParaRPr kumimoji="0" lang="zh-TW" altLang="en-US">
              <a:solidFill>
                <a:srgbClr val="898989"/>
              </a:solidFill>
              <a:latin typeface="Calibri" panose="020F0502020204030204" pitchFamily="34" charset="0"/>
            </a:endParaRPr>
          </a:p>
        </p:txBody>
      </p:sp>
      <p:graphicFrame>
        <p:nvGraphicFramePr>
          <p:cNvPr id="20486" name="Object 17">
            <a:extLst>
              <a:ext uri="{FF2B5EF4-FFF2-40B4-BE49-F238E27FC236}">
                <a16:creationId xmlns:a16="http://schemas.microsoft.com/office/drawing/2014/main" id="{C27A4C68-F2B4-6EA0-86DF-6AEE4FD626E9}"/>
              </a:ext>
            </a:extLst>
          </p:cNvPr>
          <p:cNvGraphicFramePr>
            <a:graphicFrameLocks noChangeAspect="1"/>
          </p:cNvGraphicFramePr>
          <p:nvPr/>
        </p:nvGraphicFramePr>
        <p:xfrm>
          <a:off x="2555875" y="1268413"/>
          <a:ext cx="4392613" cy="5246687"/>
        </p:xfrm>
        <a:graphic>
          <a:graphicData uri="http://schemas.openxmlformats.org/presentationml/2006/ole">
            <mc:AlternateContent xmlns:mc="http://schemas.openxmlformats.org/markup-compatibility/2006">
              <mc:Choice xmlns:v="urn:schemas-microsoft-com:vml" Requires="v">
                <p:oleObj name="Document" r:id="rId2" imgW="6605619" imgH="8115255" progId="Word.Document.8">
                  <p:embed/>
                </p:oleObj>
              </mc:Choice>
              <mc:Fallback>
                <p:oleObj name="Document" r:id="rId2" imgW="6605619" imgH="8115255" progId="Word.Document.8">
                  <p:embed/>
                  <p:pic>
                    <p:nvPicPr>
                      <p:cNvPr id="0" name="Object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1268413"/>
                        <a:ext cx="4392613" cy="524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164976D-79DE-2AC7-0A69-9E08991DD286}"/>
              </a:ext>
            </a:extLst>
          </p:cNvPr>
          <p:cNvSpPr>
            <a:spLocks noGrp="1"/>
          </p:cNvSpPr>
          <p:nvPr>
            <p:ph type="ctrTitle"/>
          </p:nvPr>
        </p:nvSpPr>
        <p:spPr>
          <a:xfrm>
            <a:off x="685800" y="2130425"/>
            <a:ext cx="7772400" cy="1470025"/>
          </a:xfrm>
          <a:solidFill>
            <a:schemeClr val="accent3">
              <a:lumMod val="20000"/>
              <a:lumOff val="80000"/>
            </a:schemeClr>
          </a:solidFill>
        </p:spPr>
        <p:txBody>
          <a:bodyPr/>
          <a:lstStyle/>
          <a:p>
            <a:pPr eaLnBrk="1" hangingPunct="1">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執行概況</a:t>
            </a:r>
            <a:endParaRPr lang="en-US" altLang="zh-TW"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3" name="投影片編號版面配置區 2">
            <a:extLst>
              <a:ext uri="{FF2B5EF4-FFF2-40B4-BE49-F238E27FC236}">
                <a16:creationId xmlns:a16="http://schemas.microsoft.com/office/drawing/2014/main" id="{8BF71381-39F2-A960-216D-256FFAAD1CE5}"/>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D4351EC0-3796-4AE2-8F45-9E1D913F0775}" type="slidenum">
              <a:rPr kumimoji="0" lang="zh-TW" altLang="en-US">
                <a:solidFill>
                  <a:srgbClr val="898989"/>
                </a:solidFill>
                <a:latin typeface="Calibri" panose="020F0502020204030204" pitchFamily="34" charset="0"/>
              </a:rPr>
              <a:pPr eaLnBrk="1" hangingPunct="1"/>
              <a:t>20</a:t>
            </a:fld>
            <a:endParaRPr kumimoji="0" lang="zh-TW" altLang="en-US">
              <a:solidFill>
                <a:srgbClr val="898989"/>
              </a:solidFill>
              <a:latin typeface="Calibri" panose="020F050202020403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980E4DC-6320-272E-8CEE-416B1090A320}"/>
              </a:ext>
            </a:extLst>
          </p:cNvPr>
          <p:cNvSpPr>
            <a:spLocks noGrp="1"/>
          </p:cNvSpPr>
          <p:nvPr>
            <p:ph type="title"/>
          </p:nvPr>
        </p:nvSpPr>
        <p:spPr>
          <a:xfrm>
            <a:off x="914400" y="188913"/>
            <a:ext cx="8229600" cy="1143000"/>
          </a:xfrm>
        </p:spPr>
        <p:txBody>
          <a:bodyPr/>
          <a:lstStyle/>
          <a:p>
            <a:pPr>
              <a:defRPr/>
            </a:pPr>
            <a:r>
              <a:rPr lang="zh-TW" altLang="zh-TW" b="1">
                <a:effectLst>
                  <a:outerShdw blurRad="38100" dist="38100" dir="2700000" algn="tl">
                    <a:srgbClr val="C0C0C0"/>
                  </a:outerShdw>
                </a:effectLst>
                <a:latin typeface="Times New Roman" pitchFamily="18" charset="0"/>
                <a:ea typeface="標楷體" pitchFamily="65" charset="-120"/>
                <a:cs typeface="Times New Roman" pitchFamily="18" charset="0"/>
              </a:rPr>
              <a:t>資源共享試辦計畫</a:t>
            </a:r>
            <a:r>
              <a:rPr lang="zh-TW" altLang="en-US" b="1">
                <a:effectLst>
                  <a:outerShdw blurRad="38100" dist="38100" dir="2700000" algn="tl">
                    <a:srgbClr val="C0C0C0"/>
                  </a:outerShdw>
                </a:effectLst>
                <a:latin typeface="Times New Roman" pitchFamily="18" charset="0"/>
                <a:ea typeface="標楷體" pitchFamily="65" charset="-120"/>
                <a:cs typeface="Times New Roman" pitchFamily="18" charset="0"/>
              </a:rPr>
              <a:t>院所參與</a:t>
            </a:r>
            <a:r>
              <a:rPr lang="zh-TW" altLang="zh-TW" b="1">
                <a:effectLst>
                  <a:outerShdw blurRad="38100" dist="38100" dir="2700000" algn="tl">
                    <a:srgbClr val="C0C0C0"/>
                  </a:outerShdw>
                </a:effectLst>
                <a:latin typeface="Times New Roman" pitchFamily="18" charset="0"/>
                <a:ea typeface="標楷體" pitchFamily="65" charset="-120"/>
                <a:cs typeface="Times New Roman" pitchFamily="18" charset="0"/>
              </a:rPr>
              <a:t>率</a:t>
            </a:r>
            <a:endParaRPr lang="zh-TW" altLang="en-US">
              <a:ea typeface="標楷體" pitchFamily="65" charset="-120"/>
              <a:cs typeface="Times New Roman" pitchFamily="18" charset="0"/>
            </a:endParaRPr>
          </a:p>
        </p:txBody>
      </p:sp>
      <p:sp>
        <p:nvSpPr>
          <p:cNvPr id="6" name="投影片編號版面配置區 5">
            <a:extLst>
              <a:ext uri="{FF2B5EF4-FFF2-40B4-BE49-F238E27FC236}">
                <a16:creationId xmlns:a16="http://schemas.microsoft.com/office/drawing/2014/main" id="{3155EBF2-DB7E-353D-5865-301DE16BDCDF}"/>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14D860CB-482F-4402-8FF3-0C1A538D96E0}" type="slidenum">
              <a:rPr kumimoji="0" lang="zh-TW" altLang="en-US">
                <a:solidFill>
                  <a:srgbClr val="898989"/>
                </a:solidFill>
                <a:latin typeface="Calibri" panose="020F0502020204030204" pitchFamily="34" charset="0"/>
              </a:rPr>
              <a:pPr eaLnBrk="1" hangingPunct="1"/>
              <a:t>21</a:t>
            </a:fld>
            <a:endParaRPr kumimoji="0" lang="zh-TW" altLang="en-US">
              <a:solidFill>
                <a:srgbClr val="898989"/>
              </a:solidFill>
              <a:latin typeface="Calibri" panose="020F0502020204030204" pitchFamily="34" charset="0"/>
            </a:endParaRPr>
          </a:p>
        </p:txBody>
      </p:sp>
      <p:pic>
        <p:nvPicPr>
          <p:cNvPr id="22532" name="Picture 8">
            <a:extLst>
              <a:ext uri="{FF2B5EF4-FFF2-40B4-BE49-F238E27FC236}">
                <a16:creationId xmlns:a16="http://schemas.microsoft.com/office/drawing/2014/main" id="{50F26BCF-707B-0E3F-0135-D2AA773122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1268413"/>
            <a:ext cx="4552950"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9">
            <a:extLst>
              <a:ext uri="{FF2B5EF4-FFF2-40B4-BE49-F238E27FC236}">
                <a16:creationId xmlns:a16="http://schemas.microsoft.com/office/drawing/2014/main" id="{AD6B9D7C-FFAD-0526-C370-75BC0F2B4D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4438" y="3500438"/>
            <a:ext cx="459105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9">
            <a:extLst>
              <a:ext uri="{FF2B5EF4-FFF2-40B4-BE49-F238E27FC236}">
                <a16:creationId xmlns:a16="http://schemas.microsoft.com/office/drawing/2014/main" id="{83858025-C739-8DF2-1F4E-A06FDA2760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844675"/>
            <a:ext cx="8748713" cy="269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a:extLst>
              <a:ext uri="{FF2B5EF4-FFF2-40B4-BE49-F238E27FC236}">
                <a16:creationId xmlns:a16="http://schemas.microsoft.com/office/drawing/2014/main" id="{EFB2E6B0-4601-9BDD-6E64-CD25D1B153A7}"/>
              </a:ext>
            </a:extLst>
          </p:cNvPr>
          <p:cNvSpPr/>
          <p:nvPr/>
        </p:nvSpPr>
        <p:spPr>
          <a:xfrm>
            <a:off x="8243888" y="3068638"/>
            <a:ext cx="720725" cy="1439862"/>
          </a:xfrm>
          <a:prstGeom prst="rect">
            <a:avLst/>
          </a:prstGeom>
          <a:noFill/>
          <a:ln>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 name="標題 1">
            <a:extLst>
              <a:ext uri="{FF2B5EF4-FFF2-40B4-BE49-F238E27FC236}">
                <a16:creationId xmlns:a16="http://schemas.microsoft.com/office/drawing/2014/main" id="{ADC16FCF-17A8-B3EC-4AE3-A51CDD805EB5}"/>
              </a:ext>
            </a:extLst>
          </p:cNvPr>
          <p:cNvSpPr>
            <a:spLocks noGrp="1"/>
          </p:cNvSpPr>
          <p:nvPr>
            <p:ph type="title"/>
          </p:nvPr>
        </p:nvSpPr>
        <p:spPr>
          <a:xfrm>
            <a:off x="250825" y="260350"/>
            <a:ext cx="8229600" cy="1143000"/>
          </a:xfrm>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申報件數</a:t>
            </a:r>
          </a:p>
        </p:txBody>
      </p:sp>
      <p:sp>
        <p:nvSpPr>
          <p:cNvPr id="4" name="投影片編號版面配置區 3">
            <a:extLst>
              <a:ext uri="{FF2B5EF4-FFF2-40B4-BE49-F238E27FC236}">
                <a16:creationId xmlns:a16="http://schemas.microsoft.com/office/drawing/2014/main" id="{BC862243-98CB-33B5-EC61-54F6EBF3F3F4}"/>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1BAAB4AC-7638-4F10-A01C-449DED5EF512}" type="slidenum">
              <a:rPr kumimoji="0" lang="zh-TW" altLang="en-US">
                <a:solidFill>
                  <a:srgbClr val="898989"/>
                </a:solidFill>
                <a:latin typeface="Calibri" panose="020F0502020204030204" pitchFamily="34" charset="0"/>
              </a:rPr>
              <a:pPr eaLnBrk="1" hangingPunct="1"/>
              <a:t>22</a:t>
            </a:fld>
            <a:endParaRPr kumimoji="0" lang="zh-TW" altLang="en-US">
              <a:solidFill>
                <a:srgbClr val="898989"/>
              </a:solidFill>
              <a:latin typeface="Calibri" panose="020F0502020204030204" pitchFamily="34" charset="0"/>
            </a:endParaRPr>
          </a:p>
        </p:txBody>
      </p:sp>
      <p:sp>
        <p:nvSpPr>
          <p:cNvPr id="8" name="矩形 7">
            <a:extLst>
              <a:ext uri="{FF2B5EF4-FFF2-40B4-BE49-F238E27FC236}">
                <a16:creationId xmlns:a16="http://schemas.microsoft.com/office/drawing/2014/main" id="{C1FF6347-66B3-F880-AA74-A4256DAB41D2}"/>
              </a:ext>
            </a:extLst>
          </p:cNvPr>
          <p:cNvSpPr/>
          <p:nvPr/>
        </p:nvSpPr>
        <p:spPr>
          <a:xfrm>
            <a:off x="6732588" y="3068638"/>
            <a:ext cx="792162" cy="1439862"/>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9" name="矩形 8">
            <a:extLst>
              <a:ext uri="{FF2B5EF4-FFF2-40B4-BE49-F238E27FC236}">
                <a16:creationId xmlns:a16="http://schemas.microsoft.com/office/drawing/2014/main" id="{53D58580-D5C9-1A75-145E-151849094C5C}"/>
              </a:ext>
            </a:extLst>
          </p:cNvPr>
          <p:cNvSpPr/>
          <p:nvPr/>
        </p:nvSpPr>
        <p:spPr>
          <a:xfrm>
            <a:off x="3492500" y="3068638"/>
            <a:ext cx="863600" cy="143986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3560" name="文字方塊 9">
            <a:extLst>
              <a:ext uri="{FF2B5EF4-FFF2-40B4-BE49-F238E27FC236}">
                <a16:creationId xmlns:a16="http://schemas.microsoft.com/office/drawing/2014/main" id="{CCFEC054-B72B-56DF-EA21-5315D25FD016}"/>
              </a:ext>
            </a:extLst>
          </p:cNvPr>
          <p:cNvSpPr txBox="1">
            <a:spLocks noChangeArrowheads="1"/>
          </p:cNvSpPr>
          <p:nvPr/>
        </p:nvSpPr>
        <p:spPr bwMode="auto">
          <a:xfrm>
            <a:off x="250825" y="4941888"/>
            <a:ext cx="57610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200">
                <a:latin typeface="標楷體" panose="03000509000000000000" pitchFamily="65" charset="-120"/>
                <a:ea typeface="標楷體" panose="03000509000000000000" pitchFamily="65" charset="-120"/>
              </a:rPr>
              <a:t>註：成長率係與去年同期相比。</a:t>
            </a:r>
            <a:endParaRPr lang="en-US" altLang="zh-TW" sz="1200">
              <a:latin typeface="標楷體" panose="03000509000000000000" pitchFamily="65" charset="-120"/>
              <a:ea typeface="標楷體" panose="03000509000000000000" pitchFamily="65" charset="-120"/>
            </a:endParaRPr>
          </a:p>
        </p:txBody>
      </p:sp>
      <p:sp>
        <p:nvSpPr>
          <p:cNvPr id="10" name="文字方塊 9">
            <a:extLst>
              <a:ext uri="{FF2B5EF4-FFF2-40B4-BE49-F238E27FC236}">
                <a16:creationId xmlns:a16="http://schemas.microsoft.com/office/drawing/2014/main" id="{48DC8513-58D8-B62E-9421-FF5995896CA1}"/>
              </a:ext>
            </a:extLst>
          </p:cNvPr>
          <p:cNvSpPr txBox="1"/>
          <p:nvPr/>
        </p:nvSpPr>
        <p:spPr>
          <a:xfrm>
            <a:off x="1835150" y="5445125"/>
            <a:ext cx="5545138" cy="701675"/>
          </a:xfrm>
          <a:prstGeom prst="rect">
            <a:avLst/>
          </a:prstGeom>
          <a:solidFill>
            <a:schemeClr val="accent5">
              <a:lumMod val="20000"/>
              <a:lumOff val="80000"/>
            </a:schemeClr>
          </a:solidFill>
        </p:spPr>
        <p:txBody>
          <a:bodyPr>
            <a:spAutoFit/>
          </a:bodyPr>
          <a:lstStyle/>
          <a:p>
            <a:pPr>
              <a:defRPr/>
            </a:pPr>
            <a:r>
              <a:rPr lang="zh-TW" altLang="en-US" sz="2000" b="1" dirty="0">
                <a:latin typeface="標楷體" pitchFamily="65" charset="-120"/>
                <a:ea typeface="標楷體" pitchFamily="65" charset="-120"/>
              </a:rPr>
              <a:t>因病患自行攜帶複製片只給付第二處方院所，</a:t>
            </a:r>
            <a:br>
              <a:rPr lang="en-US" altLang="zh-TW" sz="2000" b="1" dirty="0">
                <a:latin typeface="標楷體" pitchFamily="65" charset="-120"/>
                <a:ea typeface="標楷體" pitchFamily="65" charset="-120"/>
              </a:rPr>
            </a:br>
            <a:r>
              <a:rPr lang="zh-TW" altLang="en-US" sz="2000" b="1" dirty="0">
                <a:latin typeface="標楷體" pitchFamily="65" charset="-120"/>
                <a:ea typeface="標楷體" pitchFamily="65" charset="-120"/>
              </a:rPr>
              <a:t>造成第二處方醫院申報量多於原檢查醫院</a:t>
            </a:r>
          </a:p>
        </p:txBody>
      </p:sp>
      <p:pic>
        <p:nvPicPr>
          <p:cNvPr id="23562" name="Picture 10" descr="檢視詳細資料">
            <a:extLst>
              <a:ext uri="{FF2B5EF4-FFF2-40B4-BE49-F238E27FC236}">
                <a16:creationId xmlns:a16="http://schemas.microsoft.com/office/drawing/2014/main" id="{7B5906AD-AEE9-519C-B65D-0DA27FBFB1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5373688"/>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0A81DEE-71E8-876E-2BE7-394BE3299EDD}"/>
              </a:ext>
            </a:extLst>
          </p:cNvPr>
          <p:cNvSpPr>
            <a:spLocks noGrp="1"/>
          </p:cNvSpPr>
          <p:nvPr>
            <p:ph type="title"/>
          </p:nvPr>
        </p:nvSpPr>
        <p:spPr>
          <a:xfrm>
            <a:off x="1116013" y="260350"/>
            <a:ext cx="8229600" cy="1143000"/>
          </a:xfrm>
        </p:spPr>
        <p:txBody>
          <a:bodyPr/>
          <a:lstStyle/>
          <a:p>
            <a:pPr>
              <a:defRPr/>
            </a:pPr>
            <a:r>
              <a:rPr lang="zh-TW" altLang="en-US" sz="4000" b="1" dirty="0">
                <a:effectLst>
                  <a:outerShdw blurRad="38100" dist="38100" dir="2700000" algn="tl">
                    <a:srgbClr val="000000">
                      <a:alpha val="43137"/>
                    </a:srgbClr>
                  </a:outerShdw>
                </a:effectLst>
                <a:latin typeface="標楷體" pitchFamily="65" charset="-120"/>
                <a:ea typeface="標楷體" pitchFamily="65" charset="-120"/>
              </a:rPr>
              <a:t>第二次處方醫院申報件數成長率</a:t>
            </a:r>
            <a:endParaRPr lang="zh-TW" altLang="en-US" sz="4000" dirty="0"/>
          </a:p>
        </p:txBody>
      </p:sp>
      <p:sp>
        <p:nvSpPr>
          <p:cNvPr id="4" name="投影片編號版面配置區 3">
            <a:extLst>
              <a:ext uri="{FF2B5EF4-FFF2-40B4-BE49-F238E27FC236}">
                <a16:creationId xmlns:a16="http://schemas.microsoft.com/office/drawing/2014/main" id="{8FF99853-7053-4357-D57F-B5C7B98C836D}"/>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342AD356-081B-438F-A121-0FDEAE9F142A}" type="slidenum">
              <a:rPr kumimoji="0" lang="zh-TW" altLang="en-US">
                <a:solidFill>
                  <a:srgbClr val="898989"/>
                </a:solidFill>
                <a:latin typeface="Calibri" panose="020F0502020204030204" pitchFamily="34" charset="0"/>
              </a:rPr>
              <a:pPr eaLnBrk="1" hangingPunct="1"/>
              <a:t>23</a:t>
            </a:fld>
            <a:endParaRPr kumimoji="0" lang="zh-TW" altLang="en-US">
              <a:solidFill>
                <a:srgbClr val="898989"/>
              </a:solidFill>
              <a:latin typeface="Calibri" panose="020F0502020204030204" pitchFamily="34" charset="0"/>
            </a:endParaRPr>
          </a:p>
        </p:txBody>
      </p:sp>
      <p:pic>
        <p:nvPicPr>
          <p:cNvPr id="24580" name="Picture 5">
            <a:extLst>
              <a:ext uri="{FF2B5EF4-FFF2-40B4-BE49-F238E27FC236}">
                <a16:creationId xmlns:a16="http://schemas.microsoft.com/office/drawing/2014/main" id="{496FA503-3E5E-B4EB-CD21-6405A6B3EE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1412875"/>
            <a:ext cx="7200900" cy="432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0">
            <a:extLst>
              <a:ext uri="{FF2B5EF4-FFF2-40B4-BE49-F238E27FC236}">
                <a16:creationId xmlns:a16="http://schemas.microsoft.com/office/drawing/2014/main" id="{ACAA46D9-5483-A405-EA9F-B8E3C3DBE9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2276475"/>
            <a:ext cx="88487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a:extLst>
              <a:ext uri="{FF2B5EF4-FFF2-40B4-BE49-F238E27FC236}">
                <a16:creationId xmlns:a16="http://schemas.microsoft.com/office/drawing/2014/main" id="{5EC2C020-0F5D-A972-EC06-7B465018AAAC}"/>
              </a:ext>
            </a:extLst>
          </p:cNvPr>
          <p:cNvSpPr>
            <a:spLocks noGrp="1"/>
          </p:cNvSpPr>
          <p:nvPr>
            <p:ph type="title"/>
          </p:nvPr>
        </p:nvSpPr>
        <p:spPr>
          <a:xfrm>
            <a:off x="539750" y="333375"/>
            <a:ext cx="8435975" cy="1143000"/>
          </a:xfrm>
        </p:spPr>
        <p:txBody>
          <a:bodyPr/>
          <a:lstStyle/>
          <a:p>
            <a:pPr>
              <a:defRPr/>
            </a:pPr>
            <a:r>
              <a:rPr lang="zh-TW" altLang="en-US" b="1" dirty="0">
                <a:effectLst>
                  <a:outerShdw blurRad="38100" dist="38100" dir="2700000" algn="tl">
                    <a:srgbClr val="000000">
                      <a:alpha val="43137"/>
                    </a:srgbClr>
                  </a:outerShdw>
                </a:effectLst>
                <a:latin typeface="Times New Roman" pitchFamily="18" charset="0"/>
                <a:ea typeface="標楷體" pitchFamily="65" charset="-120"/>
              </a:rPr>
              <a:t>醫療費用申報點數</a:t>
            </a:r>
            <a:endParaRPr lang="zh-TW" altLang="en-US" dirty="0"/>
          </a:p>
        </p:txBody>
      </p:sp>
      <p:sp>
        <p:nvSpPr>
          <p:cNvPr id="4" name="投影片編號版面配置區 3">
            <a:extLst>
              <a:ext uri="{FF2B5EF4-FFF2-40B4-BE49-F238E27FC236}">
                <a16:creationId xmlns:a16="http://schemas.microsoft.com/office/drawing/2014/main" id="{CCC33A02-757C-AC0A-722D-C0C8B9A80BE3}"/>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00430F07-A3F9-4A05-99A5-4D62B4B670AE}" type="slidenum">
              <a:rPr kumimoji="0" lang="zh-TW" altLang="en-US">
                <a:solidFill>
                  <a:srgbClr val="898989"/>
                </a:solidFill>
                <a:latin typeface="Calibri" panose="020F0502020204030204" pitchFamily="34" charset="0"/>
              </a:rPr>
              <a:pPr eaLnBrk="1" hangingPunct="1"/>
              <a:t>24</a:t>
            </a:fld>
            <a:endParaRPr kumimoji="0" lang="zh-TW" altLang="en-US">
              <a:solidFill>
                <a:srgbClr val="898989"/>
              </a:solidFill>
              <a:latin typeface="Calibri" panose="020F0502020204030204" pitchFamily="34" charset="0"/>
            </a:endParaRPr>
          </a:p>
        </p:txBody>
      </p:sp>
      <p:sp>
        <p:nvSpPr>
          <p:cNvPr id="25605" name="文字方塊 5">
            <a:extLst>
              <a:ext uri="{FF2B5EF4-FFF2-40B4-BE49-F238E27FC236}">
                <a16:creationId xmlns:a16="http://schemas.microsoft.com/office/drawing/2014/main" id="{22829F68-4E5B-4AC6-FAA3-8DFB3FF6145F}"/>
              </a:ext>
            </a:extLst>
          </p:cNvPr>
          <p:cNvSpPr txBox="1">
            <a:spLocks noChangeArrowheads="1"/>
          </p:cNvSpPr>
          <p:nvPr/>
        </p:nvSpPr>
        <p:spPr bwMode="auto">
          <a:xfrm>
            <a:off x="7885113" y="1989138"/>
            <a:ext cx="9350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400">
                <a:latin typeface="標楷體" panose="03000509000000000000" pitchFamily="65" charset="-120"/>
                <a:ea typeface="標楷體" panose="03000509000000000000" pitchFamily="65" charset="-120"/>
              </a:rPr>
              <a:t>單位：點</a:t>
            </a:r>
          </a:p>
        </p:txBody>
      </p:sp>
      <p:sp>
        <p:nvSpPr>
          <p:cNvPr id="7" name="矩形 6">
            <a:extLst>
              <a:ext uri="{FF2B5EF4-FFF2-40B4-BE49-F238E27FC236}">
                <a16:creationId xmlns:a16="http://schemas.microsoft.com/office/drawing/2014/main" id="{12564AB7-9652-50CE-C9C0-B344D14EA7B7}"/>
              </a:ext>
            </a:extLst>
          </p:cNvPr>
          <p:cNvSpPr/>
          <p:nvPr/>
        </p:nvSpPr>
        <p:spPr>
          <a:xfrm>
            <a:off x="3419475" y="3141663"/>
            <a:ext cx="865188" cy="12954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矩形 7">
            <a:extLst>
              <a:ext uri="{FF2B5EF4-FFF2-40B4-BE49-F238E27FC236}">
                <a16:creationId xmlns:a16="http://schemas.microsoft.com/office/drawing/2014/main" id="{7E87B63F-935B-8FB1-3D1A-29F06BF5CB3F}"/>
              </a:ext>
            </a:extLst>
          </p:cNvPr>
          <p:cNvSpPr/>
          <p:nvPr/>
        </p:nvSpPr>
        <p:spPr>
          <a:xfrm>
            <a:off x="8172450" y="3141663"/>
            <a:ext cx="792163" cy="1295400"/>
          </a:xfrm>
          <a:prstGeom prst="rect">
            <a:avLst/>
          </a:prstGeom>
          <a:noFill/>
          <a:ln>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0" name="矩形 9">
            <a:extLst>
              <a:ext uri="{FF2B5EF4-FFF2-40B4-BE49-F238E27FC236}">
                <a16:creationId xmlns:a16="http://schemas.microsoft.com/office/drawing/2014/main" id="{A42E91FA-A7F8-ED5B-8FE3-45955F12DAA3}"/>
              </a:ext>
            </a:extLst>
          </p:cNvPr>
          <p:cNvSpPr/>
          <p:nvPr/>
        </p:nvSpPr>
        <p:spPr>
          <a:xfrm>
            <a:off x="6588125" y="3141663"/>
            <a:ext cx="792163" cy="12954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5609" name="文字方塊 10">
            <a:extLst>
              <a:ext uri="{FF2B5EF4-FFF2-40B4-BE49-F238E27FC236}">
                <a16:creationId xmlns:a16="http://schemas.microsoft.com/office/drawing/2014/main" id="{EE96A4E6-2FE7-CCE3-ADE9-CE03590B3DA8}"/>
              </a:ext>
            </a:extLst>
          </p:cNvPr>
          <p:cNvSpPr txBox="1">
            <a:spLocks noChangeArrowheads="1"/>
          </p:cNvSpPr>
          <p:nvPr/>
        </p:nvSpPr>
        <p:spPr bwMode="auto">
          <a:xfrm>
            <a:off x="179388" y="4797425"/>
            <a:ext cx="57610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200">
                <a:latin typeface="標楷體" panose="03000509000000000000" pitchFamily="65" charset="-120"/>
                <a:ea typeface="標楷體" panose="03000509000000000000" pitchFamily="65" charset="-120"/>
              </a:rPr>
              <a:t>註：成長率係與去年同期相比</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834F75C-96DB-345D-46CC-3EAB02BA4623}"/>
              </a:ext>
            </a:extLst>
          </p:cNvPr>
          <p:cNvSpPr>
            <a:spLocks noGrp="1"/>
          </p:cNvSpPr>
          <p:nvPr>
            <p:ph type="title"/>
          </p:nvPr>
        </p:nvSpPr>
        <p:spPr>
          <a:xfrm>
            <a:off x="1116013" y="260350"/>
            <a:ext cx="8229600" cy="1143000"/>
          </a:xfrm>
        </p:spPr>
        <p:txBody>
          <a:bodyPr/>
          <a:lstStyle/>
          <a:p>
            <a:pPr>
              <a:defRPr/>
            </a:pPr>
            <a:r>
              <a:rPr lang="zh-TW" altLang="en-US" sz="4000" b="1" dirty="0">
                <a:effectLst>
                  <a:outerShdw blurRad="38100" dist="38100" dir="2700000" algn="tl">
                    <a:srgbClr val="000000">
                      <a:alpha val="43137"/>
                    </a:srgbClr>
                  </a:outerShdw>
                </a:effectLst>
                <a:latin typeface="標楷體" pitchFamily="65" charset="-120"/>
                <a:ea typeface="標楷體" pitchFamily="65" charset="-120"/>
              </a:rPr>
              <a:t>第二次處方醫院申報點數成長率</a:t>
            </a:r>
            <a:endParaRPr lang="zh-TW" altLang="en-US" sz="4000" dirty="0"/>
          </a:p>
        </p:txBody>
      </p:sp>
      <p:sp>
        <p:nvSpPr>
          <p:cNvPr id="4" name="投影片編號版面配置區 3">
            <a:extLst>
              <a:ext uri="{FF2B5EF4-FFF2-40B4-BE49-F238E27FC236}">
                <a16:creationId xmlns:a16="http://schemas.microsoft.com/office/drawing/2014/main" id="{09F82F5F-1A53-1B33-EA47-9D9ED12FD3A1}"/>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2429F3B0-3C99-41AB-8673-36DB8B45CBE5}" type="slidenum">
              <a:rPr kumimoji="0" lang="zh-TW" altLang="en-US">
                <a:solidFill>
                  <a:srgbClr val="898989"/>
                </a:solidFill>
                <a:latin typeface="Calibri" panose="020F0502020204030204" pitchFamily="34" charset="0"/>
              </a:rPr>
              <a:pPr eaLnBrk="1" hangingPunct="1"/>
              <a:t>25</a:t>
            </a:fld>
            <a:endParaRPr kumimoji="0" lang="zh-TW" altLang="en-US">
              <a:solidFill>
                <a:srgbClr val="898989"/>
              </a:solidFill>
              <a:latin typeface="Calibri" panose="020F0502020204030204" pitchFamily="34" charset="0"/>
            </a:endParaRPr>
          </a:p>
        </p:txBody>
      </p:sp>
      <p:pic>
        <p:nvPicPr>
          <p:cNvPr id="26628" name="Picture 5">
            <a:extLst>
              <a:ext uri="{FF2B5EF4-FFF2-40B4-BE49-F238E27FC236}">
                <a16:creationId xmlns:a16="http://schemas.microsoft.com/office/drawing/2014/main" id="{EC5E7321-7A71-2021-F769-1A921D660C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1628775"/>
            <a:ext cx="7415212" cy="445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id="{1B859B48-8644-5A3E-2B3B-59B9B0E2B92F}"/>
              </a:ext>
            </a:extLst>
          </p:cNvPr>
          <p:cNvSpPr/>
          <p:nvPr/>
        </p:nvSpPr>
        <p:spPr>
          <a:xfrm>
            <a:off x="3851275" y="3213100"/>
            <a:ext cx="936625" cy="14398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 name="標題 1">
            <a:extLst>
              <a:ext uri="{FF2B5EF4-FFF2-40B4-BE49-F238E27FC236}">
                <a16:creationId xmlns:a16="http://schemas.microsoft.com/office/drawing/2014/main" id="{F0649C00-74E7-8FC1-60F6-AD768C19ED4C}"/>
              </a:ext>
            </a:extLst>
          </p:cNvPr>
          <p:cNvSpPr>
            <a:spLocks noGrp="1"/>
          </p:cNvSpPr>
          <p:nvPr>
            <p:ph type="title"/>
          </p:nvPr>
        </p:nvSpPr>
        <p:spPr>
          <a:xfrm>
            <a:off x="1042988" y="260350"/>
            <a:ext cx="8229600" cy="1143000"/>
          </a:xfrm>
        </p:spPr>
        <p:txBody>
          <a:bodyPr/>
          <a:lstStyle/>
          <a:p>
            <a:pPr>
              <a:defRPr/>
            </a:pPr>
            <a:r>
              <a:rPr lang="zh-TW" altLang="en-US" b="1">
                <a:effectLst>
                  <a:outerShdw blurRad="38100" dist="38100" dir="2700000" algn="tl">
                    <a:srgbClr val="C0C0C0"/>
                  </a:outerShdw>
                </a:effectLst>
                <a:latin typeface="Times New Roman" pitchFamily="18" charset="0"/>
                <a:ea typeface="標楷體" pitchFamily="65" charset="-120"/>
                <a:cs typeface="Times New Roman" pitchFamily="18" charset="0"/>
              </a:rPr>
              <a:t>各層級申報資源共享點數占率</a:t>
            </a:r>
            <a:endParaRPr lang="zh-TW" altLang="en-US">
              <a:ea typeface="標楷體" pitchFamily="65" charset="-120"/>
              <a:cs typeface="Times New Roman" pitchFamily="18" charset="0"/>
            </a:endParaRPr>
          </a:p>
        </p:txBody>
      </p:sp>
      <p:sp>
        <p:nvSpPr>
          <p:cNvPr id="4" name="投影片編號版面配置區 3">
            <a:extLst>
              <a:ext uri="{FF2B5EF4-FFF2-40B4-BE49-F238E27FC236}">
                <a16:creationId xmlns:a16="http://schemas.microsoft.com/office/drawing/2014/main" id="{00B4D280-4BAA-B4BF-44C3-D780FD577CF0}"/>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036984BA-BA97-4695-BE6E-2413FFB52ABA}" type="slidenum">
              <a:rPr kumimoji="0" lang="zh-TW" altLang="en-US">
                <a:solidFill>
                  <a:srgbClr val="898989"/>
                </a:solidFill>
                <a:latin typeface="Calibri" panose="020F0502020204030204" pitchFamily="34" charset="0"/>
              </a:rPr>
              <a:pPr eaLnBrk="1" hangingPunct="1"/>
              <a:t>26</a:t>
            </a:fld>
            <a:endParaRPr kumimoji="0" lang="zh-TW" altLang="en-US">
              <a:solidFill>
                <a:srgbClr val="898989"/>
              </a:solidFill>
              <a:latin typeface="Calibri" panose="020F0502020204030204" pitchFamily="34" charset="0"/>
            </a:endParaRPr>
          </a:p>
        </p:txBody>
      </p:sp>
      <p:sp>
        <p:nvSpPr>
          <p:cNvPr id="10" name="矩形 9">
            <a:extLst>
              <a:ext uri="{FF2B5EF4-FFF2-40B4-BE49-F238E27FC236}">
                <a16:creationId xmlns:a16="http://schemas.microsoft.com/office/drawing/2014/main" id="{1900D9C9-24E3-AEA9-E872-6751AE728EAE}"/>
              </a:ext>
            </a:extLst>
          </p:cNvPr>
          <p:cNvSpPr/>
          <p:nvPr/>
        </p:nvSpPr>
        <p:spPr>
          <a:xfrm>
            <a:off x="5795963" y="3213100"/>
            <a:ext cx="863600" cy="1439863"/>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1" name="矩形 10">
            <a:extLst>
              <a:ext uri="{FF2B5EF4-FFF2-40B4-BE49-F238E27FC236}">
                <a16:creationId xmlns:a16="http://schemas.microsoft.com/office/drawing/2014/main" id="{D6FB02FF-5872-F0A4-BEFE-54B0F8AAFB1F}"/>
              </a:ext>
            </a:extLst>
          </p:cNvPr>
          <p:cNvSpPr/>
          <p:nvPr/>
        </p:nvSpPr>
        <p:spPr>
          <a:xfrm>
            <a:off x="7596188" y="3213100"/>
            <a:ext cx="863600" cy="1439863"/>
          </a:xfrm>
          <a:prstGeom prst="rect">
            <a:avLst/>
          </a:prstGeom>
          <a:noFill/>
          <a:ln>
            <a:solidFill>
              <a:srgbClr val="CC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27655" name="Picture 8">
            <a:extLst>
              <a:ext uri="{FF2B5EF4-FFF2-40B4-BE49-F238E27FC236}">
                <a16:creationId xmlns:a16="http://schemas.microsoft.com/office/drawing/2014/main" id="{ADCD6A7B-12A4-C885-630D-2FF8BE05B4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2133600"/>
            <a:ext cx="6829425"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6" name="文字方塊 11">
            <a:extLst>
              <a:ext uri="{FF2B5EF4-FFF2-40B4-BE49-F238E27FC236}">
                <a16:creationId xmlns:a16="http://schemas.microsoft.com/office/drawing/2014/main" id="{8433D733-7029-0573-FD28-F0EA0995D0B2}"/>
              </a:ext>
            </a:extLst>
          </p:cNvPr>
          <p:cNvSpPr txBox="1">
            <a:spLocks noChangeArrowheads="1"/>
          </p:cNvSpPr>
          <p:nvPr/>
        </p:nvSpPr>
        <p:spPr bwMode="auto">
          <a:xfrm>
            <a:off x="1692275" y="5084763"/>
            <a:ext cx="45354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註：占率</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各層級申報資源共享醫令點數</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所有資源共享醫令點數</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98DB722-4F51-715C-3B9D-CE8DE4E1D34B}"/>
              </a:ext>
            </a:extLst>
          </p:cNvPr>
          <p:cNvSpPr>
            <a:spLocks noGrp="1"/>
          </p:cNvSpPr>
          <p:nvPr>
            <p:ph type="title"/>
          </p:nvPr>
        </p:nvSpPr>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小結</a:t>
            </a:r>
          </a:p>
        </p:txBody>
      </p:sp>
      <p:sp>
        <p:nvSpPr>
          <p:cNvPr id="28675" name="內容版面配置區 2">
            <a:extLst>
              <a:ext uri="{FF2B5EF4-FFF2-40B4-BE49-F238E27FC236}">
                <a16:creationId xmlns:a16="http://schemas.microsoft.com/office/drawing/2014/main" id="{658D2E20-5DF4-E42D-289A-50DB95BC7818}"/>
              </a:ext>
            </a:extLst>
          </p:cNvPr>
          <p:cNvSpPr>
            <a:spLocks noGrp="1"/>
          </p:cNvSpPr>
          <p:nvPr>
            <p:ph idx="1"/>
          </p:nvPr>
        </p:nvSpPr>
        <p:spPr>
          <a:xfrm>
            <a:off x="457200" y="1341438"/>
            <a:ext cx="8507413" cy="4967287"/>
          </a:xfrm>
        </p:spPr>
        <p:txBody>
          <a:bodyPr/>
          <a:lstStyle/>
          <a:p>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參資源共享試辦計畫參與院所家數方面，呈現逐年上升之趨勢，至</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98</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99</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年已有近</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8</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成左右參與。</a:t>
            </a:r>
            <a:endPar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申報件數及點數，雖有趨緩之趨勢，但仍維持</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20%</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以上之成長率。</a:t>
            </a:r>
            <a:endPar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各層級申報醫療費用點數占率，以醫學中心最高，占</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46% </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；區域醫院次之，占</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40% </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；地區醫院最低，占</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14% </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pPr>
              <a:buFont typeface="Arial" panose="020B0604020202020204" pitchFamily="34" charset="0"/>
              <a:buNone/>
            </a:pP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 </a:t>
            </a:r>
            <a:endPar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 name="投影片編號版面配置區 3">
            <a:extLst>
              <a:ext uri="{FF2B5EF4-FFF2-40B4-BE49-F238E27FC236}">
                <a16:creationId xmlns:a16="http://schemas.microsoft.com/office/drawing/2014/main" id="{7386FE93-CCF0-F643-9A40-93FEA377CDAC}"/>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A18500AF-D7A9-4857-BC6D-2E8E0686F0AA}" type="slidenum">
              <a:rPr kumimoji="0" lang="zh-TW" altLang="en-US">
                <a:solidFill>
                  <a:srgbClr val="898989"/>
                </a:solidFill>
                <a:latin typeface="Calibri" panose="020F0502020204030204" pitchFamily="34" charset="0"/>
              </a:rPr>
              <a:pPr eaLnBrk="1" hangingPunct="1"/>
              <a:t>27</a:t>
            </a:fld>
            <a:endParaRPr kumimoji="0" lang="zh-TW" altLang="en-US">
              <a:solidFill>
                <a:srgbClr val="898989"/>
              </a:solidFill>
              <a:latin typeface="Calibri" panose="020F050202020403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57F5329-9942-DAC7-AF29-F5D93EA95779}"/>
              </a:ext>
            </a:extLst>
          </p:cNvPr>
          <p:cNvSpPr>
            <a:spLocks noGrp="1"/>
          </p:cNvSpPr>
          <p:nvPr>
            <p:ph type="ctrTitle"/>
          </p:nvPr>
        </p:nvSpPr>
        <p:spPr>
          <a:xfrm>
            <a:off x="685800" y="2130425"/>
            <a:ext cx="7772400" cy="1470025"/>
          </a:xfrm>
          <a:solidFill>
            <a:schemeClr val="accent3">
              <a:lumMod val="20000"/>
              <a:lumOff val="80000"/>
            </a:schemeClr>
          </a:solidFill>
        </p:spPr>
        <p:txBody>
          <a:bodyPr/>
          <a:lstStyle/>
          <a:p>
            <a:pPr eaLnBrk="1" hangingPunct="1">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執行成效</a:t>
            </a:r>
          </a:p>
        </p:txBody>
      </p:sp>
      <p:sp>
        <p:nvSpPr>
          <p:cNvPr id="3" name="投影片編號版面配置區 2">
            <a:extLst>
              <a:ext uri="{FF2B5EF4-FFF2-40B4-BE49-F238E27FC236}">
                <a16:creationId xmlns:a16="http://schemas.microsoft.com/office/drawing/2014/main" id="{963F56EF-2E79-439F-B93C-D9B124578A3E}"/>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623D7FE0-5526-4557-B462-212AFD6A661C}" type="slidenum">
              <a:rPr kumimoji="0" lang="zh-TW" altLang="en-US">
                <a:solidFill>
                  <a:srgbClr val="898989"/>
                </a:solidFill>
                <a:latin typeface="Calibri" panose="020F0502020204030204" pitchFamily="34" charset="0"/>
              </a:rPr>
              <a:pPr eaLnBrk="1" hangingPunct="1"/>
              <a:t>28</a:t>
            </a:fld>
            <a:endParaRPr kumimoji="0" lang="zh-TW" altLang="en-US">
              <a:solidFill>
                <a:srgbClr val="898989"/>
              </a:solidFill>
              <a:latin typeface="Calibri" panose="020F050202020403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641FECA-95C2-69C3-2D48-992C7EF4A780}"/>
              </a:ext>
            </a:extLst>
          </p:cNvPr>
          <p:cNvSpPr>
            <a:spLocks noGrp="1"/>
          </p:cNvSpPr>
          <p:nvPr>
            <p:ph type="title"/>
          </p:nvPr>
        </p:nvSpPr>
        <p:spPr>
          <a:xfrm>
            <a:off x="539750" y="333375"/>
            <a:ext cx="8229600" cy="1143000"/>
          </a:xfrm>
        </p:spPr>
        <p:txBody>
          <a:bodyPr/>
          <a:lstStyle/>
          <a:p>
            <a:pPr>
              <a:defRPr/>
            </a:pPr>
            <a:br>
              <a:rPr lang="en-US" altLang="zh-TW" sz="3600" b="1">
                <a:solidFill>
                  <a:srgbClr val="CC00FF"/>
                </a:solidFill>
                <a:effectLst>
                  <a:outerShdw blurRad="38100" dist="38100" dir="2700000" algn="tl">
                    <a:srgbClr val="C0C0C0"/>
                  </a:outerShdw>
                </a:effectLst>
                <a:latin typeface="Times New Roman" pitchFamily="18" charset="0"/>
                <a:ea typeface="標楷體" pitchFamily="65" charset="-120"/>
                <a:cs typeface="Times New Roman" pitchFamily="18" charset="0"/>
              </a:rPr>
            </a:br>
            <a:r>
              <a:rPr lang="en-US" altLang="zh-TW" sz="3600" b="1">
                <a:solidFill>
                  <a:srgbClr val="CC00FF"/>
                </a:solidFill>
                <a:effectLst>
                  <a:outerShdw blurRad="38100" dist="38100" dir="2700000" algn="tl">
                    <a:srgbClr val="C0C0C0"/>
                  </a:outerShdw>
                </a:effectLst>
                <a:latin typeface="Times New Roman" pitchFamily="18" charset="0"/>
                <a:ea typeface="標楷體" pitchFamily="65" charset="-120"/>
                <a:cs typeface="Times New Roman" pitchFamily="18" charset="0"/>
              </a:rPr>
              <a:t>    </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CT</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檢查後</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30</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90</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180</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天內</a:t>
            </a:r>
            <a:b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b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       </a:t>
            </a:r>
            <a:r>
              <a:rPr lang="zh-TW" altLang="en-US" sz="3600" b="1" u="sng">
                <a:solidFill>
                  <a:srgbClr val="0000CC"/>
                </a:solidFill>
                <a:effectLst>
                  <a:outerShdw blurRad="38100" dist="38100" dir="2700000" algn="tl">
                    <a:srgbClr val="C0C0C0"/>
                  </a:outerShdw>
                </a:effectLst>
                <a:latin typeface="Times New Roman" pitchFamily="18" charset="0"/>
                <a:ea typeface="標楷體" pitchFamily="65" charset="-120"/>
                <a:cs typeface="Times New Roman" pitchFamily="18" charset="0"/>
              </a:rPr>
              <a:t>不分部位</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再次施行</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CT</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MRI</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之比率</a:t>
            </a:r>
            <a:br>
              <a:rPr lang="zh-TW" altLang="en-US">
                <a:effectLst>
                  <a:outerShdw blurRad="38100" dist="38100" dir="2700000" algn="tl">
                    <a:srgbClr val="C0C0C0"/>
                  </a:outerShdw>
                </a:effectLst>
                <a:ea typeface="標楷體" pitchFamily="65" charset="-120"/>
                <a:cs typeface="Times New Roman" pitchFamily="18" charset="0"/>
              </a:rPr>
            </a:br>
            <a:endParaRPr lang="zh-TW" altLang="en-US">
              <a:ea typeface="標楷體" pitchFamily="65" charset="-120"/>
              <a:cs typeface="Times New Roman" pitchFamily="18" charset="0"/>
            </a:endParaRPr>
          </a:p>
        </p:txBody>
      </p:sp>
      <p:sp>
        <p:nvSpPr>
          <p:cNvPr id="4" name="投影片編號版面配置區 3">
            <a:extLst>
              <a:ext uri="{FF2B5EF4-FFF2-40B4-BE49-F238E27FC236}">
                <a16:creationId xmlns:a16="http://schemas.microsoft.com/office/drawing/2014/main" id="{689E48B1-23D1-7993-8941-DE74B43E5F2A}"/>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76BC9740-B961-4B22-87E0-2EB113033918}" type="slidenum">
              <a:rPr kumimoji="0" lang="zh-TW" altLang="en-US">
                <a:solidFill>
                  <a:srgbClr val="898989"/>
                </a:solidFill>
                <a:latin typeface="Calibri" panose="020F0502020204030204" pitchFamily="34" charset="0"/>
              </a:rPr>
              <a:pPr eaLnBrk="1" hangingPunct="1"/>
              <a:t>29</a:t>
            </a:fld>
            <a:endParaRPr kumimoji="0" lang="zh-TW" altLang="en-US">
              <a:solidFill>
                <a:srgbClr val="898989"/>
              </a:solidFill>
              <a:latin typeface="Calibri" panose="020F0502020204030204" pitchFamily="34" charset="0"/>
            </a:endParaRPr>
          </a:p>
        </p:txBody>
      </p:sp>
      <p:pic>
        <p:nvPicPr>
          <p:cNvPr id="30724" name="Picture 6">
            <a:extLst>
              <a:ext uri="{FF2B5EF4-FFF2-40B4-BE49-F238E27FC236}">
                <a16:creationId xmlns:a16="http://schemas.microsoft.com/office/drawing/2014/main" id="{F49B0C44-ADE1-CD0E-0919-F643B6FEB1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060575"/>
            <a:ext cx="8334375"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文字方塊 7">
            <a:extLst>
              <a:ext uri="{FF2B5EF4-FFF2-40B4-BE49-F238E27FC236}">
                <a16:creationId xmlns:a16="http://schemas.microsoft.com/office/drawing/2014/main" id="{55F023B6-9E85-DE90-81A8-FCD8D28FF8FF}"/>
              </a:ext>
            </a:extLst>
          </p:cNvPr>
          <p:cNvSpPr txBox="1">
            <a:spLocks noChangeArrowheads="1"/>
          </p:cNvSpPr>
          <p:nvPr/>
        </p:nvSpPr>
        <p:spPr bwMode="auto">
          <a:xfrm>
            <a:off x="468313" y="4005263"/>
            <a:ext cx="71659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：分母</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門住執行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的總人數。 </a:t>
            </a:r>
            <a:br>
              <a:rPr lang="en-US" altLang="zh-TW" sz="1200">
                <a:latin typeface="Times New Roman" panose="02020603050405020304" pitchFamily="18" charset="0"/>
                <a:ea typeface="標楷體" panose="03000509000000000000" pitchFamily="65" charset="-120"/>
                <a:cs typeface="Times New Roman" panose="02020603050405020304" pitchFamily="18" charset="0"/>
              </a:rPr>
            </a:br>
            <a:r>
              <a:rPr lang="zh-TW" altLang="en-US" sz="1200">
                <a:latin typeface="Times New Roman" panose="02020603050405020304" pitchFamily="18" charset="0"/>
                <a:ea typeface="標楷體" panose="03000509000000000000" pitchFamily="65" charset="-120"/>
                <a:cs typeface="Times New Roman" panose="02020603050405020304" pitchFamily="18" charset="0"/>
              </a:rPr>
              <a:t>           分子</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以分母人數之</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ID</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追蹤</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天及</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天內再執行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的人數</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同院或跨院</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1200">
              <a:latin typeface="Times New Roman" panose="02020603050405020304" pitchFamily="18" charset="0"/>
              <a:ea typeface="標楷體" panose="03000509000000000000" pitchFamily="65" charset="-120"/>
              <a:cs typeface="Times New Roman" panose="02020603050405020304" pitchFamily="18" charset="0"/>
            </a:endParaRPr>
          </a:p>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2</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門診</a:t>
            </a:r>
            <a:r>
              <a:rPr lang="zh-TW" altLang="zh-TW" sz="1200">
                <a:latin typeface="標楷體" panose="03000509000000000000" pitchFamily="65" charset="-120"/>
                <a:ea typeface="標楷體" panose="03000509000000000000" pitchFamily="65" charset="-120"/>
                <a:cs typeface="Times New Roman" panose="02020603050405020304" pitchFamily="18" charset="0"/>
              </a:rPr>
              <a:t>指</a:t>
            </a:r>
            <a:r>
              <a:rPr lang="zh-TW" altLang="en-US" sz="1200">
                <a:latin typeface="標楷體" panose="03000509000000000000" pitchFamily="65" charset="-120"/>
                <a:ea typeface="標楷體" panose="03000509000000000000" pitchFamily="65" charset="-120"/>
                <a:cs typeface="Times New Roman" panose="02020603050405020304" pitchFamily="18" charset="0"/>
              </a:rPr>
              <a:t>就醫日期， 住診以醫令執行</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起</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日往後勾稽</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zh-TW" altLang="en-US" sz="1200">
                <a:latin typeface="標楷體" panose="03000509000000000000" pitchFamily="65" charset="-120"/>
                <a:ea typeface="標楷體" panose="03000509000000000000" pitchFamily="65" charset="-120"/>
                <a:cs typeface="Times New Roman" panose="02020603050405020304" pitchFamily="18" charset="0"/>
              </a:rPr>
              <a:t>。 </a:t>
            </a:r>
            <a:endParaRPr lang="en-US" altLang="zh-TW" sz="1200">
              <a:latin typeface="標楷體" panose="03000509000000000000" pitchFamily="65" charset="-120"/>
              <a:ea typeface="標楷體" panose="03000509000000000000" pitchFamily="65" charset="-12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0827C89-3C29-011F-C089-970CDE34E8B1}"/>
              </a:ext>
            </a:extLst>
          </p:cNvPr>
          <p:cNvSpPr>
            <a:spLocks noGrp="1"/>
          </p:cNvSpPr>
          <p:nvPr>
            <p:ph type="title"/>
          </p:nvPr>
        </p:nvSpPr>
        <p:spPr>
          <a:xfrm>
            <a:off x="468313" y="333375"/>
            <a:ext cx="8351837" cy="863600"/>
          </a:xfrm>
        </p:spPr>
        <p:txBody>
          <a:bodyPr/>
          <a:lstStyle/>
          <a:p>
            <a:pPr>
              <a:defRPr/>
            </a:pPr>
            <a:r>
              <a:rPr lang="zh-TW" altLang="en-US" sz="3000" b="1" dirty="0">
                <a:effectLst>
                  <a:outerShdw blurRad="38100" dist="38100" dir="2700000" algn="tl">
                    <a:srgbClr val="000000">
                      <a:alpha val="43137"/>
                    </a:srgbClr>
                  </a:outerShdw>
                </a:effectLst>
                <a:latin typeface="標楷體" pitchFamily="65" charset="-120"/>
                <a:ea typeface="標楷體" pitchFamily="65" charset="-120"/>
              </a:rPr>
              <a:t>    </a:t>
            </a:r>
            <a:br>
              <a:rPr lang="en-US" altLang="zh-TW" sz="3000" b="1" dirty="0">
                <a:effectLst>
                  <a:outerShdw blurRad="38100" dist="38100" dir="2700000" algn="tl">
                    <a:srgbClr val="000000">
                      <a:alpha val="43137"/>
                    </a:srgbClr>
                  </a:outerShdw>
                </a:effectLst>
                <a:latin typeface="標楷體" pitchFamily="65" charset="-120"/>
                <a:ea typeface="標楷體" pitchFamily="65" charset="-120"/>
              </a:rPr>
            </a:br>
            <a:r>
              <a:rPr lang="zh-TW" altLang="en-US" sz="3000" b="1" dirty="0">
                <a:effectLst>
                  <a:outerShdw blurRad="38100" dist="38100" dir="2700000" algn="tl">
                    <a:srgbClr val="000000">
                      <a:alpha val="43137"/>
                    </a:srgbClr>
                  </a:outerShdw>
                </a:effectLst>
                <a:latin typeface="標楷體" pitchFamily="65" charset="-120"/>
                <a:ea typeface="標楷體" pitchFamily="65" charset="-120"/>
              </a:rPr>
              <a:t>    資源共享試辦醫院</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CT</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檢查後</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30 </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 </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90</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180</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天            內</a:t>
            </a:r>
            <a:r>
              <a:rPr lang="zh-TW" altLang="en-US" sz="3000" b="1" u="sng" dirty="0">
                <a:solidFill>
                  <a:srgbClr val="0000CC"/>
                </a:solidFill>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不分部位</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再次施行</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CT</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MRI</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比率</a:t>
            </a:r>
            <a:br>
              <a:rPr lang="zh-TW" altLang="en-US" sz="3000" dirty="0">
                <a:effectLst>
                  <a:outerShdw blurRad="38100" dist="38100" dir="2700000" algn="tl">
                    <a:srgbClr val="000000">
                      <a:alpha val="43137"/>
                    </a:srgbClr>
                  </a:outerShdw>
                </a:effectLst>
              </a:rPr>
            </a:br>
            <a:endParaRPr lang="zh-TW" altLang="en-US" sz="3000" dirty="0"/>
          </a:p>
        </p:txBody>
      </p:sp>
      <p:sp>
        <p:nvSpPr>
          <p:cNvPr id="4" name="投影片編號版面配置區 3">
            <a:extLst>
              <a:ext uri="{FF2B5EF4-FFF2-40B4-BE49-F238E27FC236}">
                <a16:creationId xmlns:a16="http://schemas.microsoft.com/office/drawing/2014/main" id="{7D1C481F-18CC-4E16-1868-53F8E2BE365F}"/>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E6D80936-63DB-496A-BC57-08ADBADD62AD}" type="slidenum">
              <a:rPr kumimoji="0" lang="zh-TW" altLang="en-US">
                <a:solidFill>
                  <a:srgbClr val="898989"/>
                </a:solidFill>
                <a:latin typeface="Calibri" panose="020F0502020204030204" pitchFamily="34" charset="0"/>
              </a:rPr>
              <a:pPr eaLnBrk="1" hangingPunct="1"/>
              <a:t>30</a:t>
            </a:fld>
            <a:endParaRPr kumimoji="0" lang="zh-TW" altLang="en-US">
              <a:solidFill>
                <a:srgbClr val="898989"/>
              </a:solidFill>
              <a:latin typeface="Calibri" panose="020F0502020204030204" pitchFamily="34" charset="0"/>
            </a:endParaRPr>
          </a:p>
        </p:txBody>
      </p:sp>
      <p:pic>
        <p:nvPicPr>
          <p:cNvPr id="31748" name="Picture 6">
            <a:extLst>
              <a:ext uri="{FF2B5EF4-FFF2-40B4-BE49-F238E27FC236}">
                <a16:creationId xmlns:a16="http://schemas.microsoft.com/office/drawing/2014/main" id="{ED63CBF1-1366-90DC-8AE7-8EC561DC98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700213"/>
            <a:ext cx="8261350" cy="189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文字方塊 5">
            <a:extLst>
              <a:ext uri="{FF2B5EF4-FFF2-40B4-BE49-F238E27FC236}">
                <a16:creationId xmlns:a16="http://schemas.microsoft.com/office/drawing/2014/main" id="{6FCECA95-8CFF-719E-7BC0-A3C790938E7E}"/>
              </a:ext>
            </a:extLst>
          </p:cNvPr>
          <p:cNvSpPr txBox="1">
            <a:spLocks noChangeArrowheads="1"/>
          </p:cNvSpPr>
          <p:nvPr/>
        </p:nvSpPr>
        <p:spPr bwMode="auto">
          <a:xfrm>
            <a:off x="468313" y="3789363"/>
            <a:ext cx="71659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：分母</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資源共享試辦計畫院所門住執行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的總人數。 </a:t>
            </a:r>
            <a:br>
              <a:rPr lang="en-US" altLang="zh-TW" sz="1200">
                <a:latin typeface="Times New Roman" panose="02020603050405020304" pitchFamily="18" charset="0"/>
                <a:ea typeface="標楷體" panose="03000509000000000000" pitchFamily="65" charset="-120"/>
                <a:cs typeface="Times New Roman" panose="02020603050405020304" pitchFamily="18" charset="0"/>
              </a:rPr>
            </a:br>
            <a:r>
              <a:rPr lang="zh-TW" altLang="en-US" sz="1200">
                <a:latin typeface="Times New Roman" panose="02020603050405020304" pitchFamily="18" charset="0"/>
                <a:ea typeface="標楷體" panose="03000509000000000000" pitchFamily="65" charset="-120"/>
                <a:cs typeface="Times New Roman" panose="02020603050405020304" pitchFamily="18" charset="0"/>
              </a:rPr>
              <a:t>           分子</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以分母人數之</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ID</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追蹤</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天及</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天內再執行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的人數</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同院或跨院</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1200">
              <a:latin typeface="Times New Roman" panose="02020603050405020304" pitchFamily="18" charset="0"/>
              <a:ea typeface="標楷體" panose="03000509000000000000" pitchFamily="65" charset="-120"/>
              <a:cs typeface="Times New Roman" panose="02020603050405020304" pitchFamily="18" charset="0"/>
            </a:endParaRPr>
          </a:p>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2</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門診</a:t>
            </a:r>
            <a:r>
              <a:rPr lang="zh-TW" altLang="zh-TW" sz="1200">
                <a:latin typeface="標楷體" panose="03000509000000000000" pitchFamily="65" charset="-120"/>
                <a:ea typeface="標楷體" panose="03000509000000000000" pitchFamily="65" charset="-120"/>
                <a:cs typeface="Times New Roman" panose="02020603050405020304" pitchFamily="18" charset="0"/>
              </a:rPr>
              <a:t>指</a:t>
            </a:r>
            <a:r>
              <a:rPr lang="zh-TW" altLang="en-US" sz="1200">
                <a:latin typeface="標楷體" panose="03000509000000000000" pitchFamily="65" charset="-120"/>
                <a:ea typeface="標楷體" panose="03000509000000000000" pitchFamily="65" charset="-120"/>
                <a:cs typeface="Times New Roman" panose="02020603050405020304" pitchFamily="18" charset="0"/>
              </a:rPr>
              <a:t>就醫日期， 住診以醫令執行</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起</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日往後勾稽</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zh-TW" altLang="en-US" sz="1200">
                <a:latin typeface="標楷體" panose="03000509000000000000" pitchFamily="65" charset="-120"/>
                <a:ea typeface="標楷體" panose="03000509000000000000" pitchFamily="65" charset="-120"/>
                <a:cs typeface="Times New Roman" panose="02020603050405020304" pitchFamily="18" charset="0"/>
              </a:rPr>
              <a:t>。 </a:t>
            </a:r>
            <a:endParaRPr lang="en-US" altLang="zh-TW" sz="1200">
              <a:latin typeface="標楷體" panose="03000509000000000000" pitchFamily="65" charset="-120"/>
              <a:ea typeface="標楷體" panose="03000509000000000000" pitchFamily="65" charset="-12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08079B6-4BAE-B340-FA13-E397EE1C4C51}"/>
              </a:ext>
            </a:extLst>
          </p:cNvPr>
          <p:cNvSpPr>
            <a:spLocks noGrp="1"/>
          </p:cNvSpPr>
          <p:nvPr>
            <p:ph type="title"/>
          </p:nvPr>
        </p:nvSpPr>
        <p:spPr>
          <a:xfrm>
            <a:off x="468313" y="260350"/>
            <a:ext cx="8229600" cy="1143000"/>
          </a:xfrm>
        </p:spPr>
        <p:txBody>
          <a:bodyPr/>
          <a:lstStyle/>
          <a:p>
            <a:pPr>
              <a:defRPr/>
            </a:pPr>
            <a:br>
              <a:rPr lang="en-US" altLang="zh-TW" sz="3200" b="1">
                <a:effectLst>
                  <a:outerShdw blurRad="38100" dist="38100" dir="2700000" algn="tl">
                    <a:srgbClr val="C0C0C0"/>
                  </a:outerShdw>
                </a:effectLst>
                <a:latin typeface="Times New Roman" pitchFamily="18" charset="0"/>
                <a:ea typeface="標楷體" pitchFamily="65" charset="-120"/>
                <a:cs typeface="Times New Roman" pitchFamily="18" charset="0"/>
              </a:rPr>
            </a:br>
            <a:br>
              <a:rPr lang="en-US" altLang="zh-TW" sz="3200" b="1">
                <a:effectLst>
                  <a:outerShdw blurRad="38100" dist="38100" dir="2700000" algn="tl">
                    <a:srgbClr val="C0C0C0"/>
                  </a:outerShdw>
                </a:effectLst>
                <a:latin typeface="Times New Roman" pitchFamily="18" charset="0"/>
                <a:ea typeface="標楷體" pitchFamily="65" charset="-120"/>
                <a:cs typeface="Times New Roman" pitchFamily="18" charset="0"/>
              </a:rPr>
            </a:br>
            <a:r>
              <a:rPr lang="zh-TW" altLang="en-US" sz="3200" b="1">
                <a:effectLst>
                  <a:outerShdw blurRad="38100" dist="38100" dir="2700000" algn="tl">
                    <a:srgbClr val="C0C0C0"/>
                  </a:outerShdw>
                </a:effectLst>
                <a:latin typeface="Times New Roman" pitchFamily="18" charset="0"/>
                <a:ea typeface="標楷體" pitchFamily="65" charset="-120"/>
                <a:cs typeface="Times New Roman" pitchFamily="18" charset="0"/>
              </a:rPr>
              <a:t>      </a:t>
            </a:r>
            <a:r>
              <a:rPr lang="en-US" altLang="zh-TW" sz="3200" b="1">
                <a:effectLst>
                  <a:outerShdw blurRad="38100" dist="38100" dir="2700000" algn="tl">
                    <a:srgbClr val="C0C0C0"/>
                  </a:outerShdw>
                </a:effectLst>
                <a:latin typeface="Times New Roman" pitchFamily="18" charset="0"/>
                <a:ea typeface="標楷體" pitchFamily="65" charset="-120"/>
                <a:cs typeface="Times New Roman" pitchFamily="18" charset="0"/>
              </a:rPr>
              <a:t>MRI</a:t>
            </a:r>
            <a:r>
              <a:rPr lang="zh-TW" altLang="en-US" sz="3200" b="1">
                <a:effectLst>
                  <a:outerShdw blurRad="38100" dist="38100" dir="2700000" algn="tl">
                    <a:srgbClr val="C0C0C0"/>
                  </a:outerShdw>
                </a:effectLst>
                <a:latin typeface="Times New Roman" pitchFamily="18" charset="0"/>
                <a:ea typeface="標楷體" pitchFamily="65" charset="-120"/>
                <a:cs typeface="Times New Roman" pitchFamily="18" charset="0"/>
              </a:rPr>
              <a:t>檢查後</a:t>
            </a:r>
            <a:r>
              <a:rPr lang="en-US" altLang="zh-TW" sz="3200" b="1">
                <a:effectLst>
                  <a:outerShdw blurRad="38100" dist="38100" dir="2700000" algn="tl">
                    <a:srgbClr val="C0C0C0"/>
                  </a:outerShdw>
                </a:effectLst>
                <a:latin typeface="Times New Roman" pitchFamily="18" charset="0"/>
                <a:ea typeface="標楷體" pitchFamily="65" charset="-120"/>
                <a:cs typeface="Times New Roman" pitchFamily="18" charset="0"/>
              </a:rPr>
              <a:t>30</a:t>
            </a:r>
            <a:r>
              <a:rPr lang="zh-TW" altLang="en-US" sz="32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200" b="1">
                <a:effectLst>
                  <a:outerShdw blurRad="38100" dist="38100" dir="2700000" algn="tl">
                    <a:srgbClr val="C0C0C0"/>
                  </a:outerShdw>
                </a:effectLst>
                <a:latin typeface="Times New Roman" pitchFamily="18" charset="0"/>
                <a:ea typeface="標楷體" pitchFamily="65" charset="-120"/>
                <a:cs typeface="Times New Roman" pitchFamily="18" charset="0"/>
              </a:rPr>
              <a:t>90</a:t>
            </a:r>
            <a:r>
              <a:rPr lang="zh-TW" altLang="en-US" sz="32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200" b="1">
                <a:effectLst>
                  <a:outerShdw blurRad="38100" dist="38100" dir="2700000" algn="tl">
                    <a:srgbClr val="C0C0C0"/>
                  </a:outerShdw>
                </a:effectLst>
                <a:latin typeface="Times New Roman" pitchFamily="18" charset="0"/>
                <a:ea typeface="標楷體" pitchFamily="65" charset="-120"/>
                <a:cs typeface="Times New Roman" pitchFamily="18" charset="0"/>
              </a:rPr>
              <a:t>180</a:t>
            </a:r>
            <a:r>
              <a:rPr lang="zh-TW" altLang="en-US" sz="3200" b="1">
                <a:effectLst>
                  <a:outerShdw blurRad="38100" dist="38100" dir="2700000" algn="tl">
                    <a:srgbClr val="C0C0C0"/>
                  </a:outerShdw>
                </a:effectLst>
                <a:latin typeface="Times New Roman" pitchFamily="18" charset="0"/>
                <a:ea typeface="標楷體" pitchFamily="65" charset="-120"/>
                <a:cs typeface="Times New Roman" pitchFamily="18" charset="0"/>
              </a:rPr>
              <a:t>天內</a:t>
            </a:r>
            <a:br>
              <a:rPr lang="en-US" altLang="zh-TW" sz="3200" b="1">
                <a:effectLst>
                  <a:outerShdw blurRad="38100" dist="38100" dir="2700000" algn="tl">
                    <a:srgbClr val="C0C0C0"/>
                  </a:outerShdw>
                </a:effectLst>
                <a:latin typeface="Times New Roman" pitchFamily="18" charset="0"/>
                <a:ea typeface="標楷體" pitchFamily="65" charset="-120"/>
                <a:cs typeface="Times New Roman" pitchFamily="18" charset="0"/>
              </a:rPr>
            </a:br>
            <a:r>
              <a:rPr lang="zh-TW" altLang="en-US" sz="3200" b="1" u="sng">
                <a:solidFill>
                  <a:srgbClr val="0000CC"/>
                </a:solidFill>
                <a:effectLst>
                  <a:outerShdw blurRad="38100" dist="38100" dir="2700000" algn="tl">
                    <a:srgbClr val="C0C0C0"/>
                  </a:outerShdw>
                </a:effectLst>
                <a:latin typeface="Times New Roman" pitchFamily="18" charset="0"/>
                <a:ea typeface="標楷體" pitchFamily="65" charset="-120"/>
                <a:cs typeface="Times New Roman" pitchFamily="18" charset="0"/>
              </a:rPr>
              <a:t>不分部位</a:t>
            </a:r>
            <a:r>
              <a:rPr lang="zh-TW" altLang="en-US" sz="3200" b="1">
                <a:effectLst>
                  <a:outerShdw blurRad="38100" dist="38100" dir="2700000" algn="tl">
                    <a:srgbClr val="C0C0C0"/>
                  </a:outerShdw>
                </a:effectLst>
                <a:latin typeface="Times New Roman" pitchFamily="18" charset="0"/>
                <a:ea typeface="標楷體" pitchFamily="65" charset="-120"/>
                <a:cs typeface="Times New Roman" pitchFamily="18" charset="0"/>
              </a:rPr>
              <a:t>再次施行 </a:t>
            </a:r>
            <a:r>
              <a:rPr lang="en-US" altLang="zh-TW" sz="3200" b="1">
                <a:effectLst>
                  <a:outerShdw blurRad="38100" dist="38100" dir="2700000" algn="tl">
                    <a:srgbClr val="C0C0C0"/>
                  </a:outerShdw>
                </a:effectLst>
                <a:latin typeface="Times New Roman" pitchFamily="18" charset="0"/>
                <a:ea typeface="標楷體" pitchFamily="65" charset="-120"/>
                <a:cs typeface="Times New Roman" pitchFamily="18" charset="0"/>
              </a:rPr>
              <a:t>CT</a:t>
            </a:r>
            <a:r>
              <a:rPr lang="zh-TW" altLang="en-US" sz="32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200" b="1">
                <a:effectLst>
                  <a:outerShdw blurRad="38100" dist="38100" dir="2700000" algn="tl">
                    <a:srgbClr val="C0C0C0"/>
                  </a:outerShdw>
                </a:effectLst>
                <a:latin typeface="Times New Roman" pitchFamily="18" charset="0"/>
                <a:ea typeface="標楷體" pitchFamily="65" charset="-120"/>
                <a:cs typeface="Times New Roman" pitchFamily="18" charset="0"/>
              </a:rPr>
              <a:t>MRI</a:t>
            </a:r>
            <a:r>
              <a:rPr lang="zh-TW" altLang="en-US" sz="3200" b="1">
                <a:effectLst>
                  <a:outerShdw blurRad="38100" dist="38100" dir="2700000" algn="tl">
                    <a:srgbClr val="C0C0C0"/>
                  </a:outerShdw>
                </a:effectLst>
                <a:latin typeface="Times New Roman" pitchFamily="18" charset="0"/>
                <a:ea typeface="標楷體" pitchFamily="65" charset="-120"/>
                <a:cs typeface="Times New Roman" pitchFamily="18" charset="0"/>
              </a:rPr>
              <a:t>之比率</a:t>
            </a:r>
            <a:br>
              <a:rPr lang="zh-TW" altLang="en-US" sz="3200">
                <a:effectLst>
                  <a:outerShdw blurRad="38100" dist="38100" dir="2700000" algn="tl">
                    <a:srgbClr val="C0C0C0"/>
                  </a:outerShdw>
                </a:effectLst>
                <a:ea typeface="標楷體" pitchFamily="65" charset="-120"/>
                <a:cs typeface="Times New Roman" pitchFamily="18" charset="0"/>
              </a:rPr>
            </a:br>
            <a:br>
              <a:rPr lang="zh-TW" altLang="en-US" sz="3200">
                <a:effectLst>
                  <a:outerShdw blurRad="38100" dist="38100" dir="2700000" algn="tl">
                    <a:srgbClr val="C0C0C0"/>
                  </a:outerShdw>
                </a:effectLst>
                <a:ea typeface="標楷體" pitchFamily="65" charset="-120"/>
                <a:cs typeface="Times New Roman" pitchFamily="18" charset="0"/>
              </a:rPr>
            </a:br>
            <a:endParaRPr lang="zh-TW" altLang="en-US" sz="3200">
              <a:latin typeface="Times New Roman" pitchFamily="18" charset="0"/>
              <a:ea typeface="標楷體" pitchFamily="65" charset="-120"/>
              <a:cs typeface="Times New Roman" pitchFamily="18" charset="0"/>
            </a:endParaRPr>
          </a:p>
        </p:txBody>
      </p:sp>
      <p:sp>
        <p:nvSpPr>
          <p:cNvPr id="4" name="投影片編號版面配置區 3">
            <a:extLst>
              <a:ext uri="{FF2B5EF4-FFF2-40B4-BE49-F238E27FC236}">
                <a16:creationId xmlns:a16="http://schemas.microsoft.com/office/drawing/2014/main" id="{97AC8DD2-2CF7-B786-4B0C-3EA82F0B72D4}"/>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7D616B01-7191-405C-A124-4044515239D4}" type="slidenum">
              <a:rPr kumimoji="0" lang="zh-TW" altLang="en-US">
                <a:solidFill>
                  <a:srgbClr val="898989"/>
                </a:solidFill>
                <a:latin typeface="Calibri" panose="020F0502020204030204" pitchFamily="34" charset="0"/>
              </a:rPr>
              <a:pPr eaLnBrk="1" hangingPunct="1"/>
              <a:t>31</a:t>
            </a:fld>
            <a:endParaRPr kumimoji="0" lang="zh-TW" altLang="en-US">
              <a:solidFill>
                <a:srgbClr val="898989"/>
              </a:solidFill>
              <a:latin typeface="Calibri" panose="020F0502020204030204" pitchFamily="34" charset="0"/>
            </a:endParaRPr>
          </a:p>
        </p:txBody>
      </p:sp>
      <p:pic>
        <p:nvPicPr>
          <p:cNvPr id="32772" name="Picture 6">
            <a:extLst>
              <a:ext uri="{FF2B5EF4-FFF2-40B4-BE49-F238E27FC236}">
                <a16:creationId xmlns:a16="http://schemas.microsoft.com/office/drawing/2014/main" id="{3C33717D-909E-B5CE-B7B6-3D31165B3F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773238"/>
            <a:ext cx="8335962"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文字方塊 7">
            <a:extLst>
              <a:ext uri="{FF2B5EF4-FFF2-40B4-BE49-F238E27FC236}">
                <a16:creationId xmlns:a16="http://schemas.microsoft.com/office/drawing/2014/main" id="{2C3586C3-6C9D-56CA-9827-49D9F4178976}"/>
              </a:ext>
            </a:extLst>
          </p:cNvPr>
          <p:cNvSpPr txBox="1">
            <a:spLocks noChangeArrowheads="1"/>
          </p:cNvSpPr>
          <p:nvPr/>
        </p:nvSpPr>
        <p:spPr bwMode="auto">
          <a:xfrm>
            <a:off x="468313" y="3789363"/>
            <a:ext cx="71659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：分母</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門住執行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的總人數。 </a:t>
            </a:r>
            <a:br>
              <a:rPr lang="en-US" altLang="zh-TW" sz="1200">
                <a:latin typeface="Times New Roman" panose="02020603050405020304" pitchFamily="18" charset="0"/>
                <a:ea typeface="標楷體" panose="03000509000000000000" pitchFamily="65" charset="-120"/>
                <a:cs typeface="Times New Roman" panose="02020603050405020304" pitchFamily="18" charset="0"/>
              </a:rPr>
            </a:br>
            <a:r>
              <a:rPr lang="zh-TW" altLang="en-US" sz="1200">
                <a:latin typeface="Times New Roman" panose="02020603050405020304" pitchFamily="18" charset="0"/>
                <a:ea typeface="標楷體" panose="03000509000000000000" pitchFamily="65" charset="-120"/>
                <a:cs typeface="Times New Roman" panose="02020603050405020304" pitchFamily="18" charset="0"/>
              </a:rPr>
              <a:t>           分子</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以分母人數之</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ID</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追蹤</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天及</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天內再執行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的人數</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同院或跨院</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1200">
              <a:latin typeface="Times New Roman" panose="02020603050405020304" pitchFamily="18" charset="0"/>
              <a:ea typeface="標楷體" panose="03000509000000000000" pitchFamily="65" charset="-120"/>
              <a:cs typeface="Times New Roman" panose="02020603050405020304" pitchFamily="18" charset="0"/>
            </a:endParaRPr>
          </a:p>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2</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門診</a:t>
            </a:r>
            <a:r>
              <a:rPr lang="zh-TW" altLang="zh-TW" sz="1200">
                <a:latin typeface="標楷體" panose="03000509000000000000" pitchFamily="65" charset="-120"/>
                <a:ea typeface="標楷體" panose="03000509000000000000" pitchFamily="65" charset="-120"/>
                <a:cs typeface="Times New Roman" panose="02020603050405020304" pitchFamily="18" charset="0"/>
              </a:rPr>
              <a:t>指</a:t>
            </a:r>
            <a:r>
              <a:rPr lang="zh-TW" altLang="en-US" sz="1200">
                <a:latin typeface="標楷體" panose="03000509000000000000" pitchFamily="65" charset="-120"/>
                <a:ea typeface="標楷體" panose="03000509000000000000" pitchFamily="65" charset="-120"/>
                <a:cs typeface="Times New Roman" panose="02020603050405020304" pitchFamily="18" charset="0"/>
              </a:rPr>
              <a:t>就醫日期， 住診以醫令執行</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起</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日往後勾稽</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zh-TW" altLang="en-US" sz="1200">
                <a:latin typeface="標楷體" panose="03000509000000000000" pitchFamily="65" charset="-120"/>
                <a:ea typeface="標楷體" panose="03000509000000000000" pitchFamily="65" charset="-120"/>
                <a:cs typeface="Times New Roman" panose="02020603050405020304" pitchFamily="18" charset="0"/>
              </a:rPr>
              <a:t>。 </a:t>
            </a:r>
            <a:endParaRPr lang="en-US" altLang="zh-TW" sz="1200">
              <a:latin typeface="標楷體" panose="03000509000000000000" pitchFamily="65" charset="-120"/>
              <a:ea typeface="標楷體" panose="03000509000000000000" pitchFamily="65" charset="-12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16779779-3B5B-8836-3167-3D52B4C8461E}"/>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1895CFF5-BEE9-44BB-9B03-9A4C7299891F}" type="slidenum">
              <a:rPr kumimoji="0" lang="zh-TW" altLang="en-US">
                <a:solidFill>
                  <a:srgbClr val="898989"/>
                </a:solidFill>
                <a:latin typeface="Calibri" panose="020F0502020204030204" pitchFamily="34" charset="0"/>
              </a:rPr>
              <a:pPr eaLnBrk="1" hangingPunct="1"/>
              <a:t>32</a:t>
            </a:fld>
            <a:endParaRPr kumimoji="0" lang="zh-TW" altLang="en-US">
              <a:solidFill>
                <a:srgbClr val="898989"/>
              </a:solidFill>
              <a:latin typeface="Calibri" panose="020F0502020204030204" pitchFamily="34" charset="0"/>
            </a:endParaRPr>
          </a:p>
        </p:txBody>
      </p:sp>
      <p:sp>
        <p:nvSpPr>
          <p:cNvPr id="14" name="標題 1">
            <a:extLst>
              <a:ext uri="{FF2B5EF4-FFF2-40B4-BE49-F238E27FC236}">
                <a16:creationId xmlns:a16="http://schemas.microsoft.com/office/drawing/2014/main" id="{7DCAE965-756F-7254-1E04-176016EC2C4A}"/>
              </a:ext>
            </a:extLst>
          </p:cNvPr>
          <p:cNvSpPr>
            <a:spLocks noGrp="1"/>
          </p:cNvSpPr>
          <p:nvPr>
            <p:ph type="title"/>
          </p:nvPr>
        </p:nvSpPr>
        <p:spPr>
          <a:xfrm>
            <a:off x="611188" y="404813"/>
            <a:ext cx="8229600" cy="1143000"/>
          </a:xfrm>
        </p:spPr>
        <p:txBody>
          <a:bodyPr/>
          <a:lstStyle/>
          <a:p>
            <a:pPr>
              <a:defRPr/>
            </a:pPr>
            <a:r>
              <a:rPr lang="zh-TW" altLang="en-US" sz="3000" b="1" dirty="0">
                <a:effectLst>
                  <a:outerShdw blurRad="38100" dist="38100" dir="2700000" algn="tl">
                    <a:srgbClr val="000000">
                      <a:alpha val="43137"/>
                    </a:srgbClr>
                  </a:outerShdw>
                </a:effectLst>
                <a:latin typeface="標楷體" pitchFamily="65" charset="-120"/>
                <a:ea typeface="標楷體" pitchFamily="65" charset="-120"/>
              </a:rPr>
              <a:t>   </a:t>
            </a:r>
            <a:br>
              <a:rPr lang="en-US" altLang="zh-TW" sz="3000" b="1" dirty="0">
                <a:effectLst>
                  <a:outerShdw blurRad="38100" dist="38100" dir="2700000" algn="tl">
                    <a:srgbClr val="000000">
                      <a:alpha val="43137"/>
                    </a:srgbClr>
                  </a:outerShdw>
                </a:effectLst>
                <a:latin typeface="標楷體" pitchFamily="65" charset="-120"/>
                <a:ea typeface="標楷體" pitchFamily="65" charset="-120"/>
              </a:rPr>
            </a:br>
            <a:r>
              <a:rPr lang="zh-TW" altLang="en-US" sz="3000" b="1" dirty="0">
                <a:effectLst>
                  <a:outerShdw blurRad="38100" dist="38100" dir="2700000" algn="tl">
                    <a:srgbClr val="000000">
                      <a:alpha val="43137"/>
                    </a:srgbClr>
                  </a:outerShdw>
                </a:effectLst>
                <a:latin typeface="標楷體" pitchFamily="65" charset="-120"/>
                <a:ea typeface="標楷體" pitchFamily="65" charset="-120"/>
              </a:rPr>
              <a:t>   源共享試辦醫院</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MRI</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檢查後</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30</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天、 </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90 </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180</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          天內</a:t>
            </a:r>
            <a:r>
              <a:rPr lang="zh-TW" altLang="en-US" sz="3000" b="1" u="sng" dirty="0">
                <a:solidFill>
                  <a:srgbClr val="0000CC"/>
                </a:solidFill>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不分部位</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再次施行</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CT</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a:t>
            </a:r>
            <a:r>
              <a:rPr lang="en-US" altLang="zh-TW"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MRI</a:t>
            </a:r>
            <a:r>
              <a:rPr lang="zh-TW" altLang="en-US" sz="30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比率</a:t>
            </a:r>
            <a:br>
              <a:rPr lang="zh-TW" altLang="en-US" sz="3000" dirty="0">
                <a:effectLst>
                  <a:outerShdw blurRad="38100" dist="38100" dir="2700000" algn="tl">
                    <a:srgbClr val="000000">
                      <a:alpha val="43137"/>
                    </a:srgbClr>
                  </a:outerShdw>
                </a:effectLst>
              </a:rPr>
            </a:br>
            <a:endParaRPr lang="zh-TW" altLang="en-US" sz="3000" dirty="0"/>
          </a:p>
        </p:txBody>
      </p:sp>
      <p:pic>
        <p:nvPicPr>
          <p:cNvPr id="33796" name="Picture 6">
            <a:extLst>
              <a:ext uri="{FF2B5EF4-FFF2-40B4-BE49-F238E27FC236}">
                <a16:creationId xmlns:a16="http://schemas.microsoft.com/office/drawing/2014/main" id="{C9B8C631-8AE7-D9F2-1509-5E999F0891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2060575"/>
            <a:ext cx="8266112"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文字方塊 6">
            <a:extLst>
              <a:ext uri="{FF2B5EF4-FFF2-40B4-BE49-F238E27FC236}">
                <a16:creationId xmlns:a16="http://schemas.microsoft.com/office/drawing/2014/main" id="{B5B607E0-86C8-E1DD-F882-777B90C5E9E7}"/>
              </a:ext>
            </a:extLst>
          </p:cNvPr>
          <p:cNvSpPr txBox="1">
            <a:spLocks noChangeArrowheads="1"/>
          </p:cNvSpPr>
          <p:nvPr/>
        </p:nvSpPr>
        <p:spPr bwMode="auto">
          <a:xfrm>
            <a:off x="395288" y="4005263"/>
            <a:ext cx="71659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：分母</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資源共享試辦計畫院所門住執行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的總人數。 </a:t>
            </a:r>
            <a:br>
              <a:rPr lang="en-US" altLang="zh-TW" sz="1200">
                <a:latin typeface="Times New Roman" panose="02020603050405020304" pitchFamily="18" charset="0"/>
                <a:ea typeface="標楷體" panose="03000509000000000000" pitchFamily="65" charset="-120"/>
                <a:cs typeface="Times New Roman" panose="02020603050405020304" pitchFamily="18" charset="0"/>
              </a:rPr>
            </a:br>
            <a:r>
              <a:rPr lang="zh-TW" altLang="en-US" sz="1200">
                <a:latin typeface="Times New Roman" panose="02020603050405020304" pitchFamily="18" charset="0"/>
                <a:ea typeface="標楷體" panose="03000509000000000000" pitchFamily="65" charset="-120"/>
                <a:cs typeface="Times New Roman" panose="02020603050405020304" pitchFamily="18" charset="0"/>
              </a:rPr>
              <a:t>           分子</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以分母人數之</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ID</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追蹤</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天及</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天內再執行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的人數</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同院或跨院</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1200">
              <a:latin typeface="Times New Roman" panose="02020603050405020304" pitchFamily="18" charset="0"/>
              <a:ea typeface="標楷體" panose="03000509000000000000" pitchFamily="65" charset="-120"/>
              <a:cs typeface="Times New Roman" panose="02020603050405020304" pitchFamily="18" charset="0"/>
            </a:endParaRPr>
          </a:p>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2</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門診</a:t>
            </a:r>
            <a:r>
              <a:rPr lang="zh-TW" altLang="zh-TW" sz="1200">
                <a:latin typeface="標楷體" panose="03000509000000000000" pitchFamily="65" charset="-120"/>
                <a:ea typeface="標楷體" panose="03000509000000000000" pitchFamily="65" charset="-120"/>
                <a:cs typeface="Times New Roman" panose="02020603050405020304" pitchFamily="18" charset="0"/>
              </a:rPr>
              <a:t>指</a:t>
            </a:r>
            <a:r>
              <a:rPr lang="zh-TW" altLang="en-US" sz="1200">
                <a:latin typeface="標楷體" panose="03000509000000000000" pitchFamily="65" charset="-120"/>
                <a:ea typeface="標楷體" panose="03000509000000000000" pitchFamily="65" charset="-120"/>
                <a:cs typeface="Times New Roman" panose="02020603050405020304" pitchFamily="18" charset="0"/>
              </a:rPr>
              <a:t>就醫日期， 住診以醫令執行</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起</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日往後勾稽</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zh-TW" altLang="en-US" sz="1200">
                <a:latin typeface="標楷體" panose="03000509000000000000" pitchFamily="65" charset="-120"/>
                <a:ea typeface="標楷體" panose="03000509000000000000" pitchFamily="65" charset="-120"/>
                <a:cs typeface="Times New Roman" panose="02020603050405020304" pitchFamily="18" charset="0"/>
              </a:rPr>
              <a:t>。 </a:t>
            </a:r>
            <a:endParaRPr lang="en-US" altLang="zh-TW" sz="1200">
              <a:latin typeface="標楷體" panose="03000509000000000000" pitchFamily="65" charset="-120"/>
              <a:ea typeface="標楷體" panose="03000509000000000000" pitchFamily="65" charset="-120"/>
              <a:cs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93AFACC-D9B9-E47D-5F0B-E3B364FB3D2F}"/>
              </a:ext>
            </a:extLst>
          </p:cNvPr>
          <p:cNvSpPr>
            <a:spLocks noGrp="1"/>
          </p:cNvSpPr>
          <p:nvPr>
            <p:ph type="title"/>
          </p:nvPr>
        </p:nvSpPr>
        <p:spPr>
          <a:xfrm>
            <a:off x="468313" y="404813"/>
            <a:ext cx="8229600" cy="1143000"/>
          </a:xfrm>
        </p:spPr>
        <p:txBody>
          <a:bodyPr/>
          <a:lstStyle/>
          <a:p>
            <a:pPr>
              <a:defRPr/>
            </a:pPr>
            <a:b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b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    </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CT</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檢查後</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30</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90</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180</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天內</a:t>
            </a:r>
            <a:b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br>
            <a:r>
              <a:rPr lang="zh-TW" altLang="en-US" sz="3600" b="1" u="sng">
                <a:solidFill>
                  <a:srgbClr val="0000CC"/>
                </a:solidFill>
                <a:effectLst>
                  <a:outerShdw blurRad="38100" dist="38100" dir="2700000" algn="tl">
                    <a:srgbClr val="C0C0C0"/>
                  </a:outerShdw>
                </a:effectLst>
                <a:latin typeface="Times New Roman" pitchFamily="18" charset="0"/>
                <a:ea typeface="標楷體" pitchFamily="65" charset="-120"/>
                <a:cs typeface="Times New Roman" pitchFamily="18" charset="0"/>
              </a:rPr>
              <a:t>同部位</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再次施行</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CT</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MRI</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之比率</a:t>
            </a:r>
            <a:br>
              <a:rPr lang="zh-TW" altLang="en-US" sz="3600">
                <a:effectLst>
                  <a:outerShdw blurRad="38100" dist="38100" dir="2700000" algn="tl">
                    <a:srgbClr val="C0C0C0"/>
                  </a:outerShdw>
                </a:effectLst>
                <a:ea typeface="標楷體" pitchFamily="65" charset="-120"/>
                <a:cs typeface="Times New Roman" pitchFamily="18" charset="0"/>
              </a:rPr>
            </a:br>
            <a:endParaRPr lang="zh-TW" altLang="en-US" sz="3600">
              <a:latin typeface="Times New Roman" pitchFamily="18" charset="0"/>
              <a:ea typeface="標楷體" pitchFamily="65" charset="-120"/>
              <a:cs typeface="Times New Roman" pitchFamily="18" charset="0"/>
            </a:endParaRPr>
          </a:p>
        </p:txBody>
      </p:sp>
      <p:sp>
        <p:nvSpPr>
          <p:cNvPr id="4" name="投影片編號版面配置區 3">
            <a:extLst>
              <a:ext uri="{FF2B5EF4-FFF2-40B4-BE49-F238E27FC236}">
                <a16:creationId xmlns:a16="http://schemas.microsoft.com/office/drawing/2014/main" id="{07ACEEA2-593C-3C56-2CE7-DAF54270EE89}"/>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AA7CFDEB-C217-458A-9F30-5371B482ABC9}" type="slidenum">
              <a:rPr kumimoji="0" lang="zh-TW" altLang="en-US">
                <a:solidFill>
                  <a:srgbClr val="898989"/>
                </a:solidFill>
                <a:latin typeface="Calibri" panose="020F0502020204030204" pitchFamily="34" charset="0"/>
              </a:rPr>
              <a:pPr eaLnBrk="1" hangingPunct="1"/>
              <a:t>33</a:t>
            </a:fld>
            <a:endParaRPr kumimoji="0" lang="zh-TW" altLang="en-US">
              <a:solidFill>
                <a:srgbClr val="898989"/>
              </a:solidFill>
              <a:latin typeface="Calibri" panose="020F0502020204030204" pitchFamily="34" charset="0"/>
            </a:endParaRPr>
          </a:p>
        </p:txBody>
      </p:sp>
      <p:sp>
        <p:nvSpPr>
          <p:cNvPr id="34820" name="文字方塊 6">
            <a:extLst>
              <a:ext uri="{FF2B5EF4-FFF2-40B4-BE49-F238E27FC236}">
                <a16:creationId xmlns:a16="http://schemas.microsoft.com/office/drawing/2014/main" id="{65CBD02F-7166-E0ED-2FEC-19C450DE94A2}"/>
              </a:ext>
            </a:extLst>
          </p:cNvPr>
          <p:cNvSpPr txBox="1">
            <a:spLocks noChangeArrowheads="1"/>
          </p:cNvSpPr>
          <p:nvPr/>
        </p:nvSpPr>
        <p:spPr bwMode="auto">
          <a:xfrm>
            <a:off x="755650" y="4005263"/>
            <a:ext cx="71659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：分母</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門住執行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之案件數。</a:t>
            </a:r>
            <a:br>
              <a:rPr lang="en-US" altLang="zh-TW" sz="1200">
                <a:latin typeface="Times New Roman" panose="02020603050405020304" pitchFamily="18" charset="0"/>
                <a:ea typeface="標楷體" panose="03000509000000000000" pitchFamily="65" charset="-120"/>
                <a:cs typeface="Times New Roman" panose="02020603050405020304" pitchFamily="18" charset="0"/>
              </a:rPr>
            </a:br>
            <a:r>
              <a:rPr lang="zh-TW" altLang="en-US" sz="1200">
                <a:latin typeface="Times New Roman" panose="02020603050405020304" pitchFamily="18" charset="0"/>
                <a:ea typeface="標楷體" panose="03000509000000000000" pitchFamily="65" charset="-120"/>
                <a:cs typeface="Times New Roman" panose="02020603050405020304" pitchFamily="18" charset="0"/>
              </a:rPr>
              <a:t>           分子</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以分母之案件的</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ID</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追蹤</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天及</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天內相同診療部位再執行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CT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的案件數</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同院或跨院</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1200">
              <a:latin typeface="Times New Roman" panose="02020603050405020304" pitchFamily="18" charset="0"/>
              <a:ea typeface="標楷體" panose="03000509000000000000" pitchFamily="65" charset="-120"/>
              <a:cs typeface="Times New Roman" panose="02020603050405020304" pitchFamily="18" charset="0"/>
            </a:endParaRPr>
          </a:p>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2</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門診</a:t>
            </a:r>
            <a:r>
              <a:rPr lang="zh-TW" altLang="zh-TW" sz="1200">
                <a:latin typeface="標楷體" panose="03000509000000000000" pitchFamily="65" charset="-120"/>
                <a:ea typeface="標楷體" panose="03000509000000000000" pitchFamily="65" charset="-120"/>
                <a:cs typeface="Times New Roman" panose="02020603050405020304" pitchFamily="18" charset="0"/>
              </a:rPr>
              <a:t>指</a:t>
            </a:r>
            <a:r>
              <a:rPr lang="zh-TW" altLang="en-US" sz="1200">
                <a:latin typeface="標楷體" panose="03000509000000000000" pitchFamily="65" charset="-120"/>
                <a:ea typeface="標楷體" panose="03000509000000000000" pitchFamily="65" charset="-120"/>
                <a:cs typeface="Times New Roman" panose="02020603050405020304" pitchFamily="18" charset="0"/>
              </a:rPr>
              <a:t>就醫日期， 住診以醫令執行</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起</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日往後勾稽</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zh-TW" altLang="en-US" sz="1200">
                <a:latin typeface="標楷體" panose="03000509000000000000" pitchFamily="65" charset="-120"/>
                <a:ea typeface="標楷體" panose="03000509000000000000" pitchFamily="65" charset="-120"/>
                <a:cs typeface="Times New Roman" panose="02020603050405020304" pitchFamily="18" charset="0"/>
              </a:rPr>
              <a:t>。 </a:t>
            </a:r>
            <a:endParaRPr lang="en-US" altLang="zh-TW" sz="1200">
              <a:latin typeface="標楷體" panose="03000509000000000000" pitchFamily="65" charset="-120"/>
              <a:ea typeface="標楷體" panose="03000509000000000000" pitchFamily="65" charset="-120"/>
              <a:cs typeface="Times New Roman" panose="02020603050405020304" pitchFamily="18" charset="0"/>
            </a:endParaRPr>
          </a:p>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CT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自</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98</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年</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月開始申報部位。</a:t>
            </a:r>
            <a:endParaRPr lang="zh-TW" altLang="en-US" sz="1200">
              <a:latin typeface="標楷體" panose="03000509000000000000" pitchFamily="65" charset="-120"/>
              <a:ea typeface="標楷體" panose="03000509000000000000" pitchFamily="65" charset="-120"/>
              <a:cs typeface="Times New Roman" panose="02020603050405020304" pitchFamily="18" charset="0"/>
            </a:endParaRPr>
          </a:p>
        </p:txBody>
      </p:sp>
      <p:pic>
        <p:nvPicPr>
          <p:cNvPr id="34821" name="Picture 6">
            <a:extLst>
              <a:ext uri="{FF2B5EF4-FFF2-40B4-BE49-F238E27FC236}">
                <a16:creationId xmlns:a16="http://schemas.microsoft.com/office/drawing/2014/main" id="{D005195D-DA1D-4091-5AE7-CCEACD6117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989138"/>
            <a:ext cx="8237537" cy="178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180D824-B7A3-CE84-81CA-DBA24C033A94}"/>
              </a:ext>
            </a:extLst>
          </p:cNvPr>
          <p:cNvSpPr>
            <a:spLocks noGrp="1"/>
          </p:cNvSpPr>
          <p:nvPr>
            <p:ph type="title"/>
          </p:nvPr>
        </p:nvSpPr>
        <p:spPr/>
        <p:txBody>
          <a:bodyPr/>
          <a:lstStyle/>
          <a:p>
            <a:pPr>
              <a:defRPr/>
            </a:pP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       MRI</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檢查後</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30</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90</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180</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天內</a:t>
            </a:r>
            <a:b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b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     </a:t>
            </a:r>
            <a:r>
              <a:rPr lang="zh-TW" altLang="en-US" sz="3600" b="1" u="sng">
                <a:solidFill>
                  <a:srgbClr val="0000CC"/>
                </a:solidFill>
                <a:effectLst>
                  <a:outerShdw blurRad="38100" dist="38100" dir="2700000" algn="tl">
                    <a:srgbClr val="C0C0C0"/>
                  </a:outerShdw>
                </a:effectLst>
                <a:latin typeface="Times New Roman" pitchFamily="18" charset="0"/>
                <a:ea typeface="標楷體" pitchFamily="65" charset="-120"/>
                <a:cs typeface="Times New Roman" pitchFamily="18" charset="0"/>
              </a:rPr>
              <a:t>同部位</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再次施行</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CT</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MRI</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之比率</a:t>
            </a:r>
            <a:endParaRPr lang="zh-TW" altLang="en-US" sz="3600">
              <a:ea typeface="標楷體" pitchFamily="65" charset="-120"/>
              <a:cs typeface="Times New Roman" pitchFamily="18" charset="0"/>
            </a:endParaRPr>
          </a:p>
        </p:txBody>
      </p:sp>
      <p:sp>
        <p:nvSpPr>
          <p:cNvPr id="4" name="投影片編號版面配置區 3">
            <a:extLst>
              <a:ext uri="{FF2B5EF4-FFF2-40B4-BE49-F238E27FC236}">
                <a16:creationId xmlns:a16="http://schemas.microsoft.com/office/drawing/2014/main" id="{1AB4A4BE-6A83-89D2-974D-647D4251FB41}"/>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E220FAA0-B1C8-4590-AE59-4057EEBB4E1E}" type="slidenum">
              <a:rPr kumimoji="0" lang="zh-TW" altLang="en-US">
                <a:solidFill>
                  <a:srgbClr val="898989"/>
                </a:solidFill>
                <a:latin typeface="Calibri" panose="020F0502020204030204" pitchFamily="34" charset="0"/>
              </a:rPr>
              <a:pPr eaLnBrk="1" hangingPunct="1"/>
              <a:t>34</a:t>
            </a:fld>
            <a:endParaRPr kumimoji="0" lang="zh-TW" altLang="en-US">
              <a:solidFill>
                <a:srgbClr val="898989"/>
              </a:solidFill>
              <a:latin typeface="Calibri" panose="020F0502020204030204" pitchFamily="34" charset="0"/>
            </a:endParaRPr>
          </a:p>
        </p:txBody>
      </p:sp>
      <p:sp>
        <p:nvSpPr>
          <p:cNvPr id="35844" name="文字方塊 6">
            <a:extLst>
              <a:ext uri="{FF2B5EF4-FFF2-40B4-BE49-F238E27FC236}">
                <a16:creationId xmlns:a16="http://schemas.microsoft.com/office/drawing/2014/main" id="{BCEDC391-0C44-5C53-47D8-4A8246CC2BF8}"/>
              </a:ext>
            </a:extLst>
          </p:cNvPr>
          <p:cNvSpPr txBox="1">
            <a:spLocks noChangeArrowheads="1"/>
          </p:cNvSpPr>
          <p:nvPr/>
        </p:nvSpPr>
        <p:spPr bwMode="auto">
          <a:xfrm>
            <a:off x="468313" y="3933825"/>
            <a:ext cx="71659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：分母</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門住執行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之案件數。</a:t>
            </a:r>
            <a:br>
              <a:rPr lang="en-US" altLang="zh-TW" sz="1200">
                <a:latin typeface="Times New Roman" panose="02020603050405020304" pitchFamily="18" charset="0"/>
                <a:ea typeface="標楷體" panose="03000509000000000000" pitchFamily="65" charset="-120"/>
                <a:cs typeface="Times New Roman" panose="02020603050405020304" pitchFamily="18" charset="0"/>
              </a:rPr>
            </a:br>
            <a:r>
              <a:rPr lang="zh-TW" altLang="en-US" sz="1200">
                <a:latin typeface="Times New Roman" panose="02020603050405020304" pitchFamily="18" charset="0"/>
                <a:ea typeface="標楷體" panose="03000509000000000000" pitchFamily="65" charset="-120"/>
                <a:cs typeface="Times New Roman" panose="02020603050405020304" pitchFamily="18" charset="0"/>
              </a:rPr>
              <a:t>           分子</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以分母之案件的</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ID</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追蹤</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天及</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天內相同診療部位再執行</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的案件數</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同院或跨院</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a:t>
            </a:r>
          </a:p>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2</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門診</a:t>
            </a:r>
            <a:r>
              <a:rPr lang="zh-TW" altLang="zh-TW" sz="1200">
                <a:latin typeface="標楷體" panose="03000509000000000000" pitchFamily="65" charset="-120"/>
                <a:ea typeface="標楷體" panose="03000509000000000000" pitchFamily="65" charset="-120"/>
                <a:cs typeface="Times New Roman" panose="02020603050405020304" pitchFamily="18" charset="0"/>
              </a:rPr>
              <a:t>指</a:t>
            </a:r>
            <a:r>
              <a:rPr lang="zh-TW" altLang="en-US" sz="1200">
                <a:latin typeface="標楷體" panose="03000509000000000000" pitchFamily="65" charset="-120"/>
                <a:ea typeface="標楷體" panose="03000509000000000000" pitchFamily="65" charset="-120"/>
                <a:cs typeface="Times New Roman" panose="02020603050405020304" pitchFamily="18" charset="0"/>
              </a:rPr>
              <a:t>就醫日期， 住診以醫令執行</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起</a:t>
            </a:r>
            <a:r>
              <a:rPr lang="en-US" altLang="zh-TW" sz="1200">
                <a:latin typeface="標楷體" panose="03000509000000000000" pitchFamily="65" charset="-120"/>
                <a:ea typeface="標楷體" panose="03000509000000000000" pitchFamily="65" charset="-120"/>
                <a:cs typeface="Times New Roman" panose="02020603050405020304" pitchFamily="18" charset="0"/>
              </a:rPr>
              <a:t>)</a:t>
            </a:r>
            <a:r>
              <a:rPr lang="zh-TW" altLang="en-US" sz="1200">
                <a:latin typeface="標楷體" panose="03000509000000000000" pitchFamily="65" charset="-120"/>
                <a:ea typeface="標楷體" panose="03000509000000000000" pitchFamily="65" charset="-120"/>
                <a:cs typeface="Times New Roman" panose="02020603050405020304" pitchFamily="18" charset="0"/>
              </a:rPr>
              <a:t>日往後勾稽</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90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180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天</a:t>
            </a:r>
            <a:r>
              <a:rPr lang="zh-TW" altLang="en-US" sz="1200">
                <a:latin typeface="標楷體" panose="03000509000000000000" pitchFamily="65" charset="-120"/>
                <a:ea typeface="標楷體" panose="03000509000000000000" pitchFamily="65" charset="-120"/>
                <a:cs typeface="Times New Roman" panose="02020603050405020304" pitchFamily="18" charset="0"/>
              </a:rPr>
              <a:t>。 </a:t>
            </a:r>
            <a:endParaRPr lang="en-US" altLang="zh-TW" sz="1200">
              <a:latin typeface="標楷體" panose="03000509000000000000" pitchFamily="65" charset="-120"/>
              <a:ea typeface="標楷體" panose="03000509000000000000" pitchFamily="65" charset="-120"/>
              <a:cs typeface="Times New Roman" panose="02020603050405020304" pitchFamily="18" charset="0"/>
            </a:endParaRPr>
          </a:p>
          <a:p>
            <a:pPr eaLnBrk="1" hangingPunct="1"/>
            <a:r>
              <a:rPr lang="zh-TW" altLang="en-US" sz="1200">
                <a:latin typeface="Times New Roman" panose="02020603050405020304" pitchFamily="18" charset="0"/>
                <a:ea typeface="標楷體" panose="03000509000000000000" pitchFamily="65" charset="-120"/>
                <a:cs typeface="Times New Roman" panose="02020603050405020304" pitchFamily="18" charset="0"/>
              </a:rPr>
              <a:t>註</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3</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CT </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MRI</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自</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98</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年</a:t>
            </a:r>
            <a:r>
              <a:rPr lang="en-US" altLang="zh-TW" sz="1200">
                <a:latin typeface="Times New Roman" panose="02020603050405020304" pitchFamily="18" charset="0"/>
                <a:ea typeface="標楷體" panose="03000509000000000000" pitchFamily="65" charset="-120"/>
                <a:cs typeface="Times New Roman" panose="02020603050405020304" pitchFamily="18" charset="0"/>
              </a:rPr>
              <a:t>10</a:t>
            </a:r>
            <a:r>
              <a:rPr lang="zh-TW" altLang="en-US" sz="1200">
                <a:latin typeface="Times New Roman" panose="02020603050405020304" pitchFamily="18" charset="0"/>
                <a:ea typeface="標楷體" panose="03000509000000000000" pitchFamily="65" charset="-120"/>
                <a:cs typeface="Times New Roman" panose="02020603050405020304" pitchFamily="18" charset="0"/>
              </a:rPr>
              <a:t>月開始申報部位。</a:t>
            </a:r>
            <a:endParaRPr lang="zh-TW" altLang="en-US" sz="1200">
              <a:latin typeface="標楷體" panose="03000509000000000000" pitchFamily="65" charset="-120"/>
              <a:ea typeface="標楷體" panose="03000509000000000000" pitchFamily="65" charset="-120"/>
              <a:cs typeface="Times New Roman" panose="02020603050405020304" pitchFamily="18" charset="0"/>
            </a:endParaRPr>
          </a:p>
        </p:txBody>
      </p:sp>
      <p:pic>
        <p:nvPicPr>
          <p:cNvPr id="35845" name="Picture 6">
            <a:extLst>
              <a:ext uri="{FF2B5EF4-FFF2-40B4-BE49-F238E27FC236}">
                <a16:creationId xmlns:a16="http://schemas.microsoft.com/office/drawing/2014/main" id="{FA8BEF3D-32C7-9329-9C2F-F0E7265DAF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989138"/>
            <a:ext cx="8235950" cy="178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303A994-9079-8CF5-C88C-A29D16828708}"/>
              </a:ext>
            </a:extLst>
          </p:cNvPr>
          <p:cNvSpPr>
            <a:spLocks noGrp="1"/>
          </p:cNvSpPr>
          <p:nvPr>
            <p:ph type="title"/>
          </p:nvPr>
        </p:nvSpPr>
        <p:spPr/>
        <p:txBody>
          <a:bodyPr/>
          <a:lstStyle/>
          <a:p>
            <a:pPr>
              <a:defRPr/>
            </a:pPr>
            <a:r>
              <a:rPr lang="en-US" altLang="zh-TW" sz="36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        CT</a:t>
            </a:r>
            <a:r>
              <a:rPr lang="zh-TW" altLang="en-US" sz="36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檢查後</a:t>
            </a:r>
            <a:r>
              <a:rPr lang="en-US" altLang="zh-TW" sz="36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180</a:t>
            </a:r>
            <a:r>
              <a:rPr lang="zh-TW" altLang="en-US" sz="36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天再次施行</a:t>
            </a:r>
            <a:r>
              <a:rPr lang="en-US" altLang="zh-TW" sz="36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CT </a:t>
            </a:r>
            <a:r>
              <a:rPr lang="zh-TW" altLang="en-US" sz="36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a:t>
            </a:r>
            <a:r>
              <a:rPr lang="en-US" altLang="zh-TW" sz="36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MRI</a:t>
            </a:r>
            <a:r>
              <a:rPr lang="zh-TW" altLang="en-US" sz="36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之比率</a:t>
            </a:r>
            <a:r>
              <a:rPr lang="en-US" altLang="zh-TW" sz="3600"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a:t>
            </a:r>
            <a:r>
              <a:rPr lang="zh-TW" altLang="en-US" sz="3200" b="1" u="sng" dirty="0">
                <a:solidFill>
                  <a:srgbClr val="0000CC"/>
                </a:solidFill>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不分部位與同部位之比較</a:t>
            </a:r>
          </a:p>
        </p:txBody>
      </p:sp>
      <p:sp>
        <p:nvSpPr>
          <p:cNvPr id="4" name="投影片編號版面配置區 3">
            <a:extLst>
              <a:ext uri="{FF2B5EF4-FFF2-40B4-BE49-F238E27FC236}">
                <a16:creationId xmlns:a16="http://schemas.microsoft.com/office/drawing/2014/main" id="{0CE334E6-5A20-E2F7-DA0D-2FF4EBB4B0FE}"/>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0D44F4FB-F193-4EB0-B7F5-1A7E6A80C87C}" type="slidenum">
              <a:rPr kumimoji="0" lang="zh-TW" altLang="en-US">
                <a:solidFill>
                  <a:srgbClr val="898989"/>
                </a:solidFill>
                <a:latin typeface="Calibri" panose="020F0502020204030204" pitchFamily="34" charset="0"/>
              </a:rPr>
              <a:pPr eaLnBrk="1" hangingPunct="1"/>
              <a:t>35</a:t>
            </a:fld>
            <a:endParaRPr kumimoji="0" lang="zh-TW" altLang="en-US">
              <a:solidFill>
                <a:srgbClr val="898989"/>
              </a:solidFill>
              <a:latin typeface="Calibri" panose="020F0502020204030204" pitchFamily="34" charset="0"/>
            </a:endParaRPr>
          </a:p>
        </p:txBody>
      </p:sp>
      <p:sp>
        <p:nvSpPr>
          <p:cNvPr id="9" name="文字方塊 8">
            <a:extLst>
              <a:ext uri="{FF2B5EF4-FFF2-40B4-BE49-F238E27FC236}">
                <a16:creationId xmlns:a16="http://schemas.microsoft.com/office/drawing/2014/main" id="{45A83892-F570-1CC1-0D86-402E21211FF2}"/>
              </a:ext>
            </a:extLst>
          </p:cNvPr>
          <p:cNvSpPr txBox="1"/>
          <p:nvPr/>
        </p:nvSpPr>
        <p:spPr>
          <a:xfrm>
            <a:off x="1763713" y="2133600"/>
            <a:ext cx="647700" cy="368300"/>
          </a:xfrm>
          <a:prstGeom prst="rect">
            <a:avLst/>
          </a:prstGeom>
          <a:solidFill>
            <a:schemeClr val="accent5">
              <a:lumMod val="20000"/>
              <a:lumOff val="80000"/>
            </a:schemeClr>
          </a:solidFill>
        </p:spPr>
        <p:txBody>
          <a:bodyPr>
            <a:spAutoFit/>
          </a:bodyPr>
          <a:lstStyle/>
          <a:p>
            <a:pPr>
              <a:defRPr/>
            </a:pPr>
            <a:r>
              <a:rPr lang="zh-TW" altLang="en-US" b="1" dirty="0">
                <a:latin typeface="標楷體" pitchFamily="65" charset="-120"/>
                <a:ea typeface="標楷體" pitchFamily="65" charset="-120"/>
              </a:rPr>
              <a:t>同院</a:t>
            </a:r>
          </a:p>
        </p:txBody>
      </p:sp>
      <p:sp>
        <p:nvSpPr>
          <p:cNvPr id="10" name="文字方塊 9">
            <a:extLst>
              <a:ext uri="{FF2B5EF4-FFF2-40B4-BE49-F238E27FC236}">
                <a16:creationId xmlns:a16="http://schemas.microsoft.com/office/drawing/2014/main" id="{446E9E04-FACA-48FB-161F-ECB9CDF0D3D5}"/>
              </a:ext>
            </a:extLst>
          </p:cNvPr>
          <p:cNvSpPr txBox="1"/>
          <p:nvPr/>
        </p:nvSpPr>
        <p:spPr>
          <a:xfrm>
            <a:off x="6300788" y="2133600"/>
            <a:ext cx="647700" cy="368300"/>
          </a:xfrm>
          <a:prstGeom prst="rect">
            <a:avLst/>
          </a:prstGeom>
          <a:solidFill>
            <a:schemeClr val="accent5">
              <a:lumMod val="20000"/>
              <a:lumOff val="80000"/>
            </a:schemeClr>
          </a:solidFill>
        </p:spPr>
        <p:txBody>
          <a:bodyPr>
            <a:spAutoFit/>
          </a:bodyPr>
          <a:lstStyle/>
          <a:p>
            <a:pPr>
              <a:defRPr/>
            </a:pPr>
            <a:r>
              <a:rPr lang="zh-TW" altLang="en-US" b="1" dirty="0">
                <a:latin typeface="標楷體" pitchFamily="65" charset="-120"/>
                <a:ea typeface="標楷體" pitchFamily="65" charset="-120"/>
              </a:rPr>
              <a:t>跨院</a:t>
            </a:r>
          </a:p>
        </p:txBody>
      </p:sp>
      <p:pic>
        <p:nvPicPr>
          <p:cNvPr id="36870" name="Picture 9">
            <a:extLst>
              <a:ext uri="{FF2B5EF4-FFF2-40B4-BE49-F238E27FC236}">
                <a16:creationId xmlns:a16="http://schemas.microsoft.com/office/drawing/2014/main" id="{D93E115F-A8D1-1E2B-059E-05D38B3D6F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492375"/>
            <a:ext cx="4341813" cy="260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Picture 10">
            <a:extLst>
              <a:ext uri="{FF2B5EF4-FFF2-40B4-BE49-F238E27FC236}">
                <a16:creationId xmlns:a16="http://schemas.microsoft.com/office/drawing/2014/main" id="{F6D86F1E-CEAA-1480-0E6B-4A65BA99F8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492375"/>
            <a:ext cx="4341813" cy="260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6C96B6D-7A1B-5E1A-7B19-142A914AB004}"/>
              </a:ext>
            </a:extLst>
          </p:cNvPr>
          <p:cNvSpPr>
            <a:spLocks noGrp="1"/>
          </p:cNvSpPr>
          <p:nvPr>
            <p:ph type="title"/>
          </p:nvPr>
        </p:nvSpPr>
        <p:spPr>
          <a:xfrm>
            <a:off x="457200" y="274638"/>
            <a:ext cx="8435975" cy="1143000"/>
          </a:xfrm>
        </p:spPr>
        <p:txBody>
          <a:bodyPr/>
          <a:lstStyle/>
          <a:p>
            <a:pPr>
              <a:defRPr/>
            </a:pP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      </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MRI</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檢查後</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180</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天再次施行</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CT </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MRI</a:t>
            </a:r>
            <a:r>
              <a:rPr lang="zh-TW" altLang="en-US" sz="3600" b="1">
                <a:effectLst>
                  <a:outerShdw blurRad="38100" dist="38100" dir="2700000" algn="tl">
                    <a:srgbClr val="C0C0C0"/>
                  </a:outerShdw>
                </a:effectLst>
                <a:latin typeface="Times New Roman" pitchFamily="18" charset="0"/>
                <a:ea typeface="標楷體" pitchFamily="65" charset="-120"/>
                <a:cs typeface="Times New Roman" pitchFamily="18" charset="0"/>
              </a:rPr>
              <a:t>之比率</a:t>
            </a:r>
            <a:r>
              <a:rPr lang="en-US" altLang="zh-TW" sz="3600" b="1">
                <a:effectLst>
                  <a:outerShdw blurRad="38100" dist="38100" dir="2700000" algn="tl">
                    <a:srgbClr val="C0C0C0"/>
                  </a:outerShdw>
                </a:effectLst>
                <a:latin typeface="Times New Roman" pitchFamily="18" charset="0"/>
                <a:ea typeface="標楷體" pitchFamily="65" charset="-120"/>
                <a:cs typeface="Times New Roman" pitchFamily="18" charset="0"/>
              </a:rPr>
              <a:t>-</a:t>
            </a:r>
            <a:r>
              <a:rPr lang="zh-TW" altLang="en-US" sz="3200" b="1" u="sng">
                <a:solidFill>
                  <a:srgbClr val="0000CC"/>
                </a:solidFill>
                <a:effectLst>
                  <a:outerShdw blurRad="38100" dist="38100" dir="2700000" algn="tl">
                    <a:srgbClr val="C0C0C0"/>
                  </a:outerShdw>
                </a:effectLst>
                <a:latin typeface="Times New Roman" pitchFamily="18" charset="0"/>
                <a:ea typeface="標楷體" pitchFamily="65" charset="-120"/>
                <a:cs typeface="Times New Roman" pitchFamily="18" charset="0"/>
              </a:rPr>
              <a:t>不分部位與同部位之比較</a:t>
            </a:r>
            <a:endParaRPr lang="zh-TW" altLang="en-US" sz="3200" u="sng">
              <a:solidFill>
                <a:srgbClr val="0000CC"/>
              </a:solidFill>
              <a:ea typeface="標楷體" pitchFamily="65" charset="-120"/>
              <a:cs typeface="Times New Roman" pitchFamily="18" charset="0"/>
            </a:endParaRPr>
          </a:p>
        </p:txBody>
      </p:sp>
      <p:sp>
        <p:nvSpPr>
          <p:cNvPr id="4" name="投影片編號版面配置區 3">
            <a:extLst>
              <a:ext uri="{FF2B5EF4-FFF2-40B4-BE49-F238E27FC236}">
                <a16:creationId xmlns:a16="http://schemas.microsoft.com/office/drawing/2014/main" id="{3B9F2DBD-6F2F-D425-CF39-EE7CD0BC1861}"/>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1DD53FDE-A28D-41D0-B366-6873A9B002D2}" type="slidenum">
              <a:rPr kumimoji="0" lang="zh-TW" altLang="en-US">
                <a:solidFill>
                  <a:srgbClr val="898989"/>
                </a:solidFill>
                <a:latin typeface="Calibri" panose="020F0502020204030204" pitchFamily="34" charset="0"/>
              </a:rPr>
              <a:pPr eaLnBrk="1" hangingPunct="1"/>
              <a:t>36</a:t>
            </a:fld>
            <a:endParaRPr kumimoji="0" lang="zh-TW" altLang="en-US">
              <a:solidFill>
                <a:srgbClr val="898989"/>
              </a:solidFill>
              <a:latin typeface="Calibri" panose="020F0502020204030204" pitchFamily="34" charset="0"/>
            </a:endParaRPr>
          </a:p>
        </p:txBody>
      </p:sp>
      <p:sp>
        <p:nvSpPr>
          <p:cNvPr id="7" name="文字方塊 6">
            <a:extLst>
              <a:ext uri="{FF2B5EF4-FFF2-40B4-BE49-F238E27FC236}">
                <a16:creationId xmlns:a16="http://schemas.microsoft.com/office/drawing/2014/main" id="{5E68F25E-F45B-A3FD-4511-873B6BCDD69B}"/>
              </a:ext>
            </a:extLst>
          </p:cNvPr>
          <p:cNvSpPr txBox="1"/>
          <p:nvPr/>
        </p:nvSpPr>
        <p:spPr>
          <a:xfrm>
            <a:off x="2268538" y="2133600"/>
            <a:ext cx="647700" cy="368300"/>
          </a:xfrm>
          <a:prstGeom prst="rect">
            <a:avLst/>
          </a:prstGeom>
          <a:solidFill>
            <a:schemeClr val="accent5">
              <a:lumMod val="20000"/>
              <a:lumOff val="80000"/>
            </a:schemeClr>
          </a:solidFill>
        </p:spPr>
        <p:txBody>
          <a:bodyPr>
            <a:spAutoFit/>
          </a:bodyPr>
          <a:lstStyle/>
          <a:p>
            <a:pPr>
              <a:defRPr/>
            </a:pPr>
            <a:r>
              <a:rPr lang="zh-TW" altLang="en-US" b="1" dirty="0">
                <a:latin typeface="標楷體" pitchFamily="65" charset="-120"/>
                <a:ea typeface="標楷體" pitchFamily="65" charset="-120"/>
              </a:rPr>
              <a:t>同院</a:t>
            </a:r>
          </a:p>
        </p:txBody>
      </p:sp>
      <p:sp>
        <p:nvSpPr>
          <p:cNvPr id="8" name="文字方塊 7">
            <a:extLst>
              <a:ext uri="{FF2B5EF4-FFF2-40B4-BE49-F238E27FC236}">
                <a16:creationId xmlns:a16="http://schemas.microsoft.com/office/drawing/2014/main" id="{E970ACEB-DBD4-BE25-A7D6-F0ADB19ADADE}"/>
              </a:ext>
            </a:extLst>
          </p:cNvPr>
          <p:cNvSpPr txBox="1"/>
          <p:nvPr/>
        </p:nvSpPr>
        <p:spPr>
          <a:xfrm>
            <a:off x="6300788" y="2133600"/>
            <a:ext cx="647700" cy="368300"/>
          </a:xfrm>
          <a:prstGeom prst="rect">
            <a:avLst/>
          </a:prstGeom>
          <a:solidFill>
            <a:schemeClr val="accent5">
              <a:lumMod val="20000"/>
              <a:lumOff val="80000"/>
            </a:schemeClr>
          </a:solidFill>
        </p:spPr>
        <p:txBody>
          <a:bodyPr>
            <a:spAutoFit/>
          </a:bodyPr>
          <a:lstStyle/>
          <a:p>
            <a:pPr>
              <a:defRPr/>
            </a:pPr>
            <a:r>
              <a:rPr lang="zh-TW" altLang="en-US" b="1" dirty="0">
                <a:latin typeface="標楷體" pitchFamily="65" charset="-120"/>
                <a:ea typeface="標楷體" pitchFamily="65" charset="-120"/>
              </a:rPr>
              <a:t>跨院</a:t>
            </a:r>
          </a:p>
        </p:txBody>
      </p:sp>
      <p:pic>
        <p:nvPicPr>
          <p:cNvPr id="37894" name="Picture 8">
            <a:extLst>
              <a:ext uri="{FF2B5EF4-FFF2-40B4-BE49-F238E27FC236}">
                <a16:creationId xmlns:a16="http://schemas.microsoft.com/office/drawing/2014/main" id="{40176572-D478-E8A8-3400-CCDBC274B0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2636838"/>
            <a:ext cx="4460875" cy="268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5" name="Picture 9">
            <a:extLst>
              <a:ext uri="{FF2B5EF4-FFF2-40B4-BE49-F238E27FC236}">
                <a16:creationId xmlns:a16="http://schemas.microsoft.com/office/drawing/2014/main" id="{79998577-13E2-6AE5-D843-F7BCF5998B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2708275"/>
            <a:ext cx="4176713" cy="250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F4085BB-B329-F5D3-9BF7-2FBA2E7DF919}"/>
              </a:ext>
            </a:extLst>
          </p:cNvPr>
          <p:cNvSpPr>
            <a:spLocks noGrp="1"/>
          </p:cNvSpPr>
          <p:nvPr>
            <p:ph type="title"/>
          </p:nvPr>
        </p:nvSpPr>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小結</a:t>
            </a:r>
          </a:p>
        </p:txBody>
      </p:sp>
      <p:sp>
        <p:nvSpPr>
          <p:cNvPr id="3" name="內容版面配置區 2">
            <a:extLst>
              <a:ext uri="{FF2B5EF4-FFF2-40B4-BE49-F238E27FC236}">
                <a16:creationId xmlns:a16="http://schemas.microsoft.com/office/drawing/2014/main" id="{97005DF0-C6E7-2EDD-37F0-E89DC5B61A76}"/>
              </a:ext>
            </a:extLst>
          </p:cNvPr>
          <p:cNvSpPr>
            <a:spLocks noGrp="1"/>
          </p:cNvSpPr>
          <p:nvPr>
            <p:ph idx="1"/>
          </p:nvPr>
        </p:nvSpPr>
        <p:spPr/>
        <p:txBody>
          <a:bodyPr/>
          <a:lstStyle/>
          <a:p>
            <a:pPr>
              <a:defRPr/>
            </a:pPr>
            <a:r>
              <a:rPr lang="en-US" altLang="zh-TW" sz="2800" dirty="0">
                <a:solidFill>
                  <a:srgbClr val="0000CC"/>
                </a:solidFill>
                <a:latin typeface="Times New Roman" pitchFamily="18" charset="0"/>
                <a:ea typeface="標楷體" pitchFamily="65" charset="-120"/>
                <a:cs typeface="Times New Roman" pitchFamily="18" charset="0"/>
              </a:rPr>
              <a:t>CT</a:t>
            </a:r>
            <a:r>
              <a:rPr lang="zh-TW" altLang="en-US" sz="2800" dirty="0">
                <a:solidFill>
                  <a:srgbClr val="0000CC"/>
                </a:solidFill>
                <a:latin typeface="Times New Roman" pitchFamily="18" charset="0"/>
                <a:ea typeface="標楷體" pitchFamily="65" charset="-120"/>
                <a:cs typeface="Times New Roman" pitchFamily="18" charset="0"/>
              </a:rPr>
              <a:t>及</a:t>
            </a:r>
            <a:r>
              <a:rPr lang="en-US" altLang="zh-TW" sz="2800" dirty="0">
                <a:solidFill>
                  <a:srgbClr val="0000CC"/>
                </a:solidFill>
                <a:latin typeface="Times New Roman" pitchFamily="18" charset="0"/>
                <a:ea typeface="標楷體" pitchFamily="65" charset="-120"/>
                <a:cs typeface="Times New Roman" pitchFamily="18" charset="0"/>
              </a:rPr>
              <a:t>MRI</a:t>
            </a:r>
            <a:r>
              <a:rPr lang="zh-TW" altLang="en-US" sz="2800" dirty="0">
                <a:solidFill>
                  <a:srgbClr val="0000CC"/>
                </a:solidFill>
                <a:latin typeface="Times New Roman" pitchFamily="18" charset="0"/>
                <a:ea typeface="標楷體" pitchFamily="65" charset="-120"/>
                <a:cs typeface="Times New Roman" pitchFamily="18" charset="0"/>
              </a:rPr>
              <a:t>檢查後</a:t>
            </a:r>
            <a:r>
              <a:rPr lang="en-US" altLang="zh-TW" sz="2800" dirty="0">
                <a:solidFill>
                  <a:srgbClr val="0000CC"/>
                </a:solidFill>
                <a:latin typeface="Times New Roman" pitchFamily="18" charset="0"/>
                <a:ea typeface="標楷體" pitchFamily="65" charset="-120"/>
                <a:cs typeface="Times New Roman" pitchFamily="18" charset="0"/>
              </a:rPr>
              <a:t>30</a:t>
            </a:r>
            <a:r>
              <a:rPr lang="zh-TW" altLang="en-US" sz="2800" dirty="0">
                <a:solidFill>
                  <a:srgbClr val="0000CC"/>
                </a:solidFill>
                <a:latin typeface="Times New Roman" pitchFamily="18" charset="0"/>
                <a:ea typeface="標楷體" pitchFamily="65" charset="-120"/>
                <a:cs typeface="Times New Roman" pitchFamily="18" charset="0"/>
              </a:rPr>
              <a:t>天、</a:t>
            </a:r>
            <a:r>
              <a:rPr lang="en-US" altLang="zh-TW" sz="2800" dirty="0">
                <a:solidFill>
                  <a:srgbClr val="0000CC"/>
                </a:solidFill>
                <a:latin typeface="Times New Roman" pitchFamily="18" charset="0"/>
                <a:ea typeface="標楷體" pitchFamily="65" charset="-120"/>
                <a:cs typeface="Times New Roman" pitchFamily="18" charset="0"/>
              </a:rPr>
              <a:t>90</a:t>
            </a:r>
            <a:r>
              <a:rPr lang="zh-TW" altLang="en-US" sz="2800" dirty="0">
                <a:solidFill>
                  <a:srgbClr val="0000CC"/>
                </a:solidFill>
                <a:latin typeface="Times New Roman" pitchFamily="18" charset="0"/>
                <a:ea typeface="標楷體" pitchFamily="65" charset="-120"/>
                <a:cs typeface="Times New Roman" pitchFamily="18" charset="0"/>
              </a:rPr>
              <a:t>天、</a:t>
            </a:r>
            <a:r>
              <a:rPr lang="en-US" altLang="zh-TW" sz="2800" dirty="0">
                <a:solidFill>
                  <a:srgbClr val="0000CC"/>
                </a:solidFill>
                <a:latin typeface="Times New Roman" pitchFamily="18" charset="0"/>
                <a:ea typeface="標楷體" pitchFamily="65" charset="-120"/>
                <a:cs typeface="Times New Roman" pitchFamily="18" charset="0"/>
              </a:rPr>
              <a:t>180</a:t>
            </a:r>
            <a:r>
              <a:rPr lang="zh-TW" altLang="en-US" sz="2800" dirty="0">
                <a:solidFill>
                  <a:srgbClr val="0000CC"/>
                </a:solidFill>
                <a:latin typeface="Times New Roman" pitchFamily="18" charset="0"/>
                <a:ea typeface="標楷體" pitchFamily="65" charset="-120"/>
                <a:cs typeface="Times New Roman" pitchFamily="18" charset="0"/>
              </a:rPr>
              <a:t>天內</a:t>
            </a:r>
            <a:r>
              <a:rPr lang="en-US" altLang="zh-TW" sz="2800" dirty="0">
                <a:solidFill>
                  <a:srgbClr val="0000CC"/>
                </a:solidFill>
                <a:latin typeface="Times New Roman" pitchFamily="18" charset="0"/>
                <a:ea typeface="標楷體" pitchFamily="65" charset="-120"/>
                <a:cs typeface="Times New Roman" pitchFamily="18" charset="0"/>
              </a:rPr>
              <a:t>CT </a:t>
            </a:r>
            <a:r>
              <a:rPr lang="zh-TW" altLang="en-US" sz="2800" dirty="0">
                <a:solidFill>
                  <a:srgbClr val="0000CC"/>
                </a:solidFill>
                <a:latin typeface="Times New Roman" pitchFamily="18" charset="0"/>
                <a:ea typeface="標楷體" pitchFamily="65" charset="-120"/>
                <a:cs typeface="Times New Roman" pitchFamily="18" charset="0"/>
              </a:rPr>
              <a:t>、</a:t>
            </a:r>
            <a:r>
              <a:rPr lang="en-US" altLang="zh-TW" sz="2800" dirty="0">
                <a:solidFill>
                  <a:srgbClr val="0000CC"/>
                </a:solidFill>
                <a:latin typeface="Times New Roman" pitchFamily="18" charset="0"/>
                <a:ea typeface="標楷體" pitchFamily="65" charset="-120"/>
                <a:cs typeface="Times New Roman" pitchFamily="18" charset="0"/>
              </a:rPr>
              <a:t>MRI</a:t>
            </a:r>
            <a:r>
              <a:rPr lang="zh-TW" altLang="en-US" sz="2800" dirty="0">
                <a:solidFill>
                  <a:srgbClr val="0000CC"/>
                </a:solidFill>
                <a:latin typeface="Times New Roman" pitchFamily="18" charset="0"/>
                <a:ea typeface="標楷體" pitchFamily="65" charset="-120"/>
                <a:cs typeface="Times New Roman" pitchFamily="18" charset="0"/>
              </a:rPr>
              <a:t>利用率，呈現時間間隔越遠，重複檢查機率就越高 。</a:t>
            </a:r>
            <a:endParaRPr lang="en-US" altLang="zh-TW" sz="2800" dirty="0">
              <a:solidFill>
                <a:srgbClr val="0000CC"/>
              </a:solidFill>
              <a:latin typeface="Times New Roman" pitchFamily="18" charset="0"/>
              <a:ea typeface="標楷體" pitchFamily="65" charset="-120"/>
              <a:cs typeface="Times New Roman" pitchFamily="18" charset="0"/>
            </a:endParaRPr>
          </a:p>
          <a:p>
            <a:pPr>
              <a:defRPr/>
            </a:pPr>
            <a:r>
              <a:rPr lang="zh-TW" altLang="en-US" sz="2800" dirty="0">
                <a:solidFill>
                  <a:srgbClr val="0000CC"/>
                </a:solidFill>
                <a:latin typeface="Times New Roman" pitchFamily="18" charset="0"/>
                <a:ea typeface="標楷體" pitchFamily="65" charset="-120"/>
                <a:cs typeface="Times New Roman" pitchFamily="18" charset="0"/>
              </a:rPr>
              <a:t>參與資源共享試辦院所重複檢查率亦呈現同上趨勢，惟其重複率較全部院所重複檢查率低。</a:t>
            </a:r>
            <a:endParaRPr lang="en-US" altLang="zh-TW" sz="2800" dirty="0">
              <a:solidFill>
                <a:srgbClr val="0000CC"/>
              </a:solidFill>
              <a:latin typeface="Times New Roman" pitchFamily="18" charset="0"/>
              <a:ea typeface="標楷體" pitchFamily="65" charset="-120"/>
              <a:cs typeface="Times New Roman" pitchFamily="18" charset="0"/>
            </a:endParaRPr>
          </a:p>
          <a:p>
            <a:pPr>
              <a:defRPr/>
            </a:pPr>
            <a:r>
              <a:rPr lang="en-US" altLang="zh-TW" sz="2800" dirty="0">
                <a:solidFill>
                  <a:srgbClr val="0000CC"/>
                </a:solidFill>
                <a:latin typeface="Times New Roman" pitchFamily="18" charset="0"/>
                <a:ea typeface="標楷體" pitchFamily="65" charset="-120"/>
                <a:cs typeface="Times New Roman" pitchFamily="18" charset="0"/>
              </a:rPr>
              <a:t>CT</a:t>
            </a:r>
            <a:r>
              <a:rPr lang="zh-TW" altLang="en-US" sz="2800" dirty="0">
                <a:solidFill>
                  <a:srgbClr val="0000CC"/>
                </a:solidFill>
                <a:latin typeface="Times New Roman" pitchFamily="18" charset="0"/>
                <a:ea typeface="標楷體" pitchFamily="65" charset="-120"/>
                <a:cs typeface="Times New Roman" pitchFamily="18" charset="0"/>
              </a:rPr>
              <a:t>及</a:t>
            </a:r>
            <a:r>
              <a:rPr lang="en-US" altLang="zh-TW" sz="2800" dirty="0">
                <a:solidFill>
                  <a:srgbClr val="0000CC"/>
                </a:solidFill>
                <a:latin typeface="Times New Roman" pitchFamily="18" charset="0"/>
                <a:ea typeface="標楷體" pitchFamily="65" charset="-120"/>
                <a:cs typeface="Times New Roman" pitchFamily="18" charset="0"/>
              </a:rPr>
              <a:t>MRI</a:t>
            </a:r>
            <a:r>
              <a:rPr lang="zh-TW" altLang="en-US" sz="2800" dirty="0">
                <a:solidFill>
                  <a:srgbClr val="0000CC"/>
                </a:solidFill>
                <a:latin typeface="Times New Roman" pitchFamily="18" charset="0"/>
                <a:ea typeface="標楷體" pitchFamily="65" charset="-120"/>
                <a:cs typeface="Times New Roman" pitchFamily="18" charset="0"/>
              </a:rPr>
              <a:t>檢查以單一部位最多，檢查後</a:t>
            </a:r>
            <a:r>
              <a:rPr lang="en-US" altLang="zh-TW" sz="2800" dirty="0">
                <a:solidFill>
                  <a:srgbClr val="0000CC"/>
                </a:solidFill>
                <a:latin typeface="Times New Roman" pitchFamily="18" charset="0"/>
                <a:ea typeface="標楷體" pitchFamily="65" charset="-120"/>
                <a:cs typeface="Times New Roman" pitchFamily="18" charset="0"/>
              </a:rPr>
              <a:t>30</a:t>
            </a:r>
            <a:r>
              <a:rPr lang="zh-TW" altLang="en-US" sz="2800" dirty="0">
                <a:solidFill>
                  <a:srgbClr val="0000CC"/>
                </a:solidFill>
                <a:latin typeface="Times New Roman" pitchFamily="18" charset="0"/>
                <a:ea typeface="標楷體" pitchFamily="65" charset="-120"/>
                <a:cs typeface="Times New Roman" pitchFamily="18" charset="0"/>
              </a:rPr>
              <a:t>天、</a:t>
            </a:r>
            <a:r>
              <a:rPr lang="en-US" altLang="zh-TW" sz="2800" dirty="0">
                <a:solidFill>
                  <a:srgbClr val="0000CC"/>
                </a:solidFill>
                <a:latin typeface="Times New Roman" pitchFamily="18" charset="0"/>
                <a:ea typeface="標楷體" pitchFamily="65" charset="-120"/>
                <a:cs typeface="Times New Roman" pitchFamily="18" charset="0"/>
              </a:rPr>
              <a:t>90</a:t>
            </a:r>
            <a:r>
              <a:rPr lang="zh-TW" altLang="en-US" sz="2800" dirty="0">
                <a:solidFill>
                  <a:srgbClr val="0000CC"/>
                </a:solidFill>
                <a:latin typeface="Times New Roman" pitchFamily="18" charset="0"/>
                <a:ea typeface="標楷體" pitchFamily="65" charset="-120"/>
                <a:cs typeface="Times New Roman" pitchFamily="18" charset="0"/>
              </a:rPr>
              <a:t>天、</a:t>
            </a:r>
            <a:r>
              <a:rPr lang="en-US" altLang="zh-TW" sz="2800" dirty="0">
                <a:solidFill>
                  <a:srgbClr val="0000CC"/>
                </a:solidFill>
                <a:latin typeface="Times New Roman" pitchFamily="18" charset="0"/>
                <a:ea typeface="標楷體" pitchFamily="65" charset="-120"/>
                <a:cs typeface="Times New Roman" pitchFamily="18" charset="0"/>
              </a:rPr>
              <a:t>180</a:t>
            </a:r>
            <a:r>
              <a:rPr lang="zh-TW" altLang="en-US" sz="2800" dirty="0">
                <a:solidFill>
                  <a:srgbClr val="0000CC"/>
                </a:solidFill>
                <a:latin typeface="Times New Roman" pitchFamily="18" charset="0"/>
                <a:ea typeface="標楷體" pitchFamily="65" charset="-120"/>
                <a:cs typeface="Times New Roman" pitchFamily="18" charset="0"/>
              </a:rPr>
              <a:t>天內同部位施行</a:t>
            </a:r>
            <a:r>
              <a:rPr lang="en-US" altLang="zh-TW" sz="2800" dirty="0">
                <a:solidFill>
                  <a:srgbClr val="0000CC"/>
                </a:solidFill>
                <a:latin typeface="Times New Roman" pitchFamily="18" charset="0"/>
                <a:ea typeface="標楷體" pitchFamily="65" charset="-120"/>
                <a:cs typeface="Times New Roman" pitchFamily="18" charset="0"/>
              </a:rPr>
              <a:t>CT </a:t>
            </a:r>
            <a:r>
              <a:rPr lang="zh-TW" altLang="en-US" sz="2800" dirty="0">
                <a:solidFill>
                  <a:srgbClr val="0000CC"/>
                </a:solidFill>
                <a:latin typeface="Times New Roman" pitchFamily="18" charset="0"/>
                <a:ea typeface="標楷體" pitchFamily="65" charset="-120"/>
                <a:cs typeface="Times New Roman" pitchFamily="18" charset="0"/>
              </a:rPr>
              <a:t>、</a:t>
            </a:r>
            <a:r>
              <a:rPr lang="en-US" altLang="zh-TW" sz="2800" dirty="0">
                <a:solidFill>
                  <a:srgbClr val="0000CC"/>
                </a:solidFill>
                <a:latin typeface="Times New Roman" pitchFamily="18" charset="0"/>
                <a:ea typeface="標楷體" pitchFamily="65" charset="-120"/>
                <a:cs typeface="Times New Roman" pitchFamily="18" charset="0"/>
              </a:rPr>
              <a:t>MRI</a:t>
            </a:r>
            <a:r>
              <a:rPr lang="zh-TW" altLang="en-US" sz="2800" dirty="0">
                <a:solidFill>
                  <a:srgbClr val="0000CC"/>
                </a:solidFill>
                <a:latin typeface="Times New Roman" pitchFamily="18" charset="0"/>
                <a:ea typeface="標楷體" pitchFamily="65" charset="-120"/>
                <a:cs typeface="Times New Roman" pitchFamily="18" charset="0"/>
              </a:rPr>
              <a:t>之比率明顯下降， 顯見</a:t>
            </a:r>
            <a:r>
              <a:rPr lang="en-US" altLang="zh-TW" sz="2800" kern="0" dirty="0">
                <a:solidFill>
                  <a:srgbClr val="0000CC"/>
                </a:solidFill>
                <a:latin typeface="Times New Roman" pitchFamily="18" charset="0"/>
                <a:ea typeface="標楷體" pitchFamily="65" charset="-120"/>
                <a:cs typeface="Times New Roman" pitchFamily="18" charset="0"/>
              </a:rPr>
              <a:t>CT</a:t>
            </a:r>
            <a:r>
              <a:rPr lang="zh-TW" altLang="en-US" sz="2800" kern="0" dirty="0">
                <a:solidFill>
                  <a:srgbClr val="0000CC"/>
                </a:solidFill>
                <a:latin typeface="Times New Roman" pitchFamily="18" charset="0"/>
                <a:ea typeface="標楷體" pitchFamily="65" charset="-120"/>
                <a:cs typeface="Times New Roman" pitchFamily="18" charset="0"/>
              </a:rPr>
              <a:t>及</a:t>
            </a:r>
            <a:r>
              <a:rPr lang="en-US" altLang="zh-TW" sz="2800" kern="0" dirty="0">
                <a:solidFill>
                  <a:srgbClr val="0000CC"/>
                </a:solidFill>
                <a:latin typeface="Times New Roman" pitchFamily="18" charset="0"/>
                <a:ea typeface="標楷體" pitchFamily="65" charset="-120"/>
                <a:cs typeface="Times New Roman" pitchFamily="18" charset="0"/>
              </a:rPr>
              <a:t>MRI</a:t>
            </a:r>
            <a:r>
              <a:rPr lang="zh-TW" altLang="en-US" sz="2800" kern="0" dirty="0">
                <a:solidFill>
                  <a:srgbClr val="0000CC"/>
                </a:solidFill>
                <a:latin typeface="Times New Roman" pitchFamily="18" charset="0"/>
                <a:ea typeface="標楷體" pitchFamily="65" charset="-120"/>
                <a:cs typeface="Times New Roman" pitchFamily="18" charset="0"/>
              </a:rPr>
              <a:t>重複檢查之原因，大多因施行不同部位者造成</a:t>
            </a:r>
            <a:r>
              <a:rPr lang="zh-TW" altLang="en-US" sz="2800" dirty="0">
                <a:solidFill>
                  <a:srgbClr val="0000CC"/>
                </a:solidFill>
                <a:latin typeface="Times New Roman" pitchFamily="18" charset="0"/>
                <a:ea typeface="標楷體" pitchFamily="65" charset="-120"/>
                <a:cs typeface="Times New Roman" pitchFamily="18" charset="0"/>
              </a:rPr>
              <a:t>。</a:t>
            </a:r>
          </a:p>
        </p:txBody>
      </p:sp>
      <p:sp>
        <p:nvSpPr>
          <p:cNvPr id="4" name="投影片編號版面配置區 3">
            <a:extLst>
              <a:ext uri="{FF2B5EF4-FFF2-40B4-BE49-F238E27FC236}">
                <a16:creationId xmlns:a16="http://schemas.microsoft.com/office/drawing/2014/main" id="{77AB4103-0DCE-EAEC-AEDD-3D5164D11C13}"/>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4D239CFB-E415-48F5-92F7-61EC5E71596D}" type="slidenum">
              <a:rPr kumimoji="0" lang="zh-TW" altLang="en-US">
                <a:solidFill>
                  <a:srgbClr val="898989"/>
                </a:solidFill>
                <a:latin typeface="Calibri" panose="020F0502020204030204" pitchFamily="34" charset="0"/>
              </a:rPr>
              <a:pPr eaLnBrk="1" hangingPunct="1"/>
              <a:t>37</a:t>
            </a:fld>
            <a:endParaRPr kumimoji="0" lang="zh-TW" altLang="en-US">
              <a:solidFill>
                <a:srgbClr val="898989"/>
              </a:solidFill>
              <a:latin typeface="Calibri" panose="020F0502020204030204"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A47A71-519C-B69D-9148-FD5B74D042A2}"/>
              </a:ext>
            </a:extLst>
          </p:cNvPr>
          <p:cNvSpPr>
            <a:spLocks noGrp="1"/>
          </p:cNvSpPr>
          <p:nvPr>
            <p:ph type="title"/>
          </p:nvPr>
        </p:nvSpPr>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資源共享試辦計畫成效</a:t>
            </a:r>
            <a:r>
              <a:rPr lang="en-US" altLang="zh-TW"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-1</a:t>
            </a:r>
            <a:endParaRPr lang="zh-TW" altLang="en-US"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endParaRPr>
          </a:p>
        </p:txBody>
      </p:sp>
      <p:sp>
        <p:nvSpPr>
          <p:cNvPr id="39939" name="內容版面配置區 2">
            <a:extLst>
              <a:ext uri="{FF2B5EF4-FFF2-40B4-BE49-F238E27FC236}">
                <a16:creationId xmlns:a16="http://schemas.microsoft.com/office/drawing/2014/main" id="{CE66C49D-3573-5F6E-2A65-79FC2FFA0102}"/>
              </a:ext>
            </a:extLst>
          </p:cNvPr>
          <p:cNvSpPr>
            <a:spLocks noGrp="1"/>
          </p:cNvSpPr>
          <p:nvPr>
            <p:ph idx="1"/>
          </p:nvPr>
        </p:nvSpPr>
        <p:spPr/>
        <p:txBody>
          <a:bodyPr/>
          <a:lstStyle/>
          <a:p>
            <a:r>
              <a:rPr lang="zh-TW" altLang="zh-TW" b="1">
                <a:solidFill>
                  <a:srgbClr val="CC00FF"/>
                </a:solidFill>
                <a:latin typeface="Times New Roman" panose="02020603050405020304" pitchFamily="18" charset="0"/>
                <a:ea typeface="標楷體" panose="03000509000000000000" pitchFamily="65" charset="-120"/>
                <a:cs typeface="Times New Roman" panose="02020603050405020304" pitchFamily="18" charset="0"/>
              </a:rPr>
              <a:t>避免患者重複受檢</a:t>
            </a:r>
            <a:r>
              <a:rPr lang="zh-TW" altLang="en-US" b="1">
                <a:solidFill>
                  <a:srgbClr val="CC00FF"/>
                </a:solidFill>
                <a:latin typeface="Times New Roman" panose="02020603050405020304" pitchFamily="18" charset="0"/>
                <a:ea typeface="標楷體" panose="03000509000000000000" pitchFamily="65" charset="-120"/>
                <a:cs typeface="Times New Roman" panose="02020603050405020304" pitchFamily="18" charset="0"/>
              </a:rPr>
              <a:t>，降低重複檢查率</a:t>
            </a:r>
            <a:endParaRPr lang="en-US" altLang="zh-TW" b="1">
              <a:solidFill>
                <a:srgbClr val="CC00FF"/>
              </a:solidFill>
              <a:latin typeface="Times New Roman" panose="02020603050405020304" pitchFamily="18" charset="0"/>
              <a:ea typeface="標楷體" panose="03000509000000000000" pitchFamily="65" charset="-120"/>
              <a:cs typeface="Times New Roman" panose="02020603050405020304" pitchFamily="18" charset="0"/>
            </a:endParaRPr>
          </a:p>
          <a:p>
            <a:pPr lvl="1"/>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以</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95</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年至</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98</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及</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重複檢查率來看，參與資源共享院所</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同院重複率低於全部</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參與院所約</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0.94-1.43%</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同院重複率低於全部</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參與院所約</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1.90-2.24%</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 。 </a:t>
            </a:r>
            <a:endPar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pPr lvl="1"/>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參與資源共享院所</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跨院重複率低於全部</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CT</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參與院所，約低</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1.07-1.52%</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跨院重複率則低於全部</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MRI</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參與院所約</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1.89-2.25% </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pPr>
              <a:buFont typeface="Arial" panose="020B0604020202020204" pitchFamily="34" charset="0"/>
              <a:buNone/>
            </a:pPr>
            <a:b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br>
            <a:endPar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4" name="投影片編號版面配置區 3">
            <a:extLst>
              <a:ext uri="{FF2B5EF4-FFF2-40B4-BE49-F238E27FC236}">
                <a16:creationId xmlns:a16="http://schemas.microsoft.com/office/drawing/2014/main" id="{F1A38581-672E-2D5F-F526-629653879726}"/>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5957E3F0-3E4D-4F56-A3DF-160D19FA81E5}" type="slidenum">
              <a:rPr kumimoji="0" lang="zh-TW" altLang="en-US">
                <a:solidFill>
                  <a:srgbClr val="898989"/>
                </a:solidFill>
                <a:latin typeface="Calibri" panose="020F0502020204030204" pitchFamily="34" charset="0"/>
              </a:rPr>
              <a:pPr eaLnBrk="1" hangingPunct="1"/>
              <a:t>38</a:t>
            </a:fld>
            <a:endParaRPr kumimoji="0" lang="zh-TW" altLang="en-US">
              <a:solidFill>
                <a:srgbClr val="898989"/>
              </a:solidFill>
              <a:latin typeface="Calibri" panose="020F0502020204030204"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863EE49-F98B-481F-5396-4010C839EBA5}"/>
              </a:ext>
            </a:extLst>
          </p:cNvPr>
          <p:cNvSpPr>
            <a:spLocks noGrp="1"/>
          </p:cNvSpPr>
          <p:nvPr>
            <p:ph type="title"/>
          </p:nvPr>
        </p:nvSpPr>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資源共享試辦計畫成效</a:t>
            </a:r>
            <a:r>
              <a:rPr lang="en-US" altLang="zh-TW" b="1" dirty="0">
                <a:effectLst>
                  <a:outerShdw blurRad="38100" dist="38100" dir="2700000" algn="tl">
                    <a:srgbClr val="000000">
                      <a:alpha val="43137"/>
                    </a:srgbClr>
                  </a:outerShdw>
                </a:effectLst>
                <a:latin typeface="Times New Roman" pitchFamily="18" charset="0"/>
                <a:ea typeface="標楷體" pitchFamily="65" charset="-120"/>
                <a:cs typeface="Times New Roman" pitchFamily="18" charset="0"/>
              </a:rPr>
              <a:t>-2</a:t>
            </a:r>
            <a:endParaRPr lang="zh-TW" altLang="en-US" dirty="0"/>
          </a:p>
        </p:txBody>
      </p:sp>
      <p:sp>
        <p:nvSpPr>
          <p:cNvPr id="40963" name="內容版面配置區 2">
            <a:extLst>
              <a:ext uri="{FF2B5EF4-FFF2-40B4-BE49-F238E27FC236}">
                <a16:creationId xmlns:a16="http://schemas.microsoft.com/office/drawing/2014/main" id="{2B2A2B65-E414-016A-C4B9-326293246EC4}"/>
              </a:ext>
            </a:extLst>
          </p:cNvPr>
          <p:cNvSpPr>
            <a:spLocks noGrp="1"/>
          </p:cNvSpPr>
          <p:nvPr>
            <p:ph idx="1"/>
          </p:nvPr>
        </p:nvSpPr>
        <p:spPr>
          <a:xfrm>
            <a:off x="457200" y="1600200"/>
            <a:ext cx="8229600" cy="1612900"/>
          </a:xfrm>
        </p:spPr>
        <p:txBody>
          <a:bodyPr/>
          <a:lstStyle/>
          <a:p>
            <a:r>
              <a:rPr lang="zh-TW" altLang="zh-TW" b="1">
                <a:solidFill>
                  <a:srgbClr val="CC00FF"/>
                </a:solidFill>
                <a:latin typeface="Times New Roman" panose="02020603050405020304" pitchFamily="18" charset="0"/>
                <a:ea typeface="標楷體" panose="03000509000000000000" pitchFamily="65" charset="-120"/>
                <a:cs typeface="Times New Roman" panose="02020603050405020304" pitchFamily="18" charset="0"/>
              </a:rPr>
              <a:t>減少醫療資源浪費</a:t>
            </a:r>
            <a:b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b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94</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年至</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99</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年第</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3</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季預估節省費用</a:t>
            </a:r>
            <a:r>
              <a:rPr lang="zh-TW" altLang="en-US" u="sng">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共計</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4.6</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億點， </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94-98</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年預估</a:t>
            </a:r>
            <a:r>
              <a:rPr lang="zh-TW" altLang="en-US" u="sng">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年</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節省費用</a:t>
            </a:r>
            <a:r>
              <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0.66</a:t>
            </a:r>
            <a:r>
              <a:rPr lang="zh-TW" altLang="en-US">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億點。</a:t>
            </a:r>
            <a:endParaRPr lang="en-US" altLang="zh-TW">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endParaRPr lang="zh-TW" altLang="en-US">
              <a:ea typeface="標楷體" panose="03000509000000000000" pitchFamily="65" charset="-120"/>
              <a:cs typeface="Times New Roman" panose="02020603050405020304" pitchFamily="18" charset="0"/>
            </a:endParaRPr>
          </a:p>
        </p:txBody>
      </p:sp>
      <p:sp>
        <p:nvSpPr>
          <p:cNvPr id="4" name="投影片編號版面配置區 3">
            <a:extLst>
              <a:ext uri="{FF2B5EF4-FFF2-40B4-BE49-F238E27FC236}">
                <a16:creationId xmlns:a16="http://schemas.microsoft.com/office/drawing/2014/main" id="{193B3935-4C45-AE8D-EEF9-4B59FCF1626A}"/>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651DDE0F-456B-4D5C-A48C-E92934C69F03}" type="slidenum">
              <a:rPr kumimoji="0" lang="zh-TW" altLang="en-US">
                <a:solidFill>
                  <a:srgbClr val="898989"/>
                </a:solidFill>
                <a:latin typeface="Calibri" panose="020F0502020204030204" pitchFamily="34" charset="0"/>
              </a:rPr>
              <a:pPr eaLnBrk="1" hangingPunct="1"/>
              <a:t>39</a:t>
            </a:fld>
            <a:endParaRPr kumimoji="0" lang="zh-TW" altLang="en-US">
              <a:solidFill>
                <a:srgbClr val="898989"/>
              </a:solidFill>
              <a:latin typeface="Calibri" panose="020F0502020204030204" pitchFamily="34" charset="0"/>
            </a:endParaRPr>
          </a:p>
        </p:txBody>
      </p:sp>
      <p:pic>
        <p:nvPicPr>
          <p:cNvPr id="40965" name="Picture 5">
            <a:extLst>
              <a:ext uri="{FF2B5EF4-FFF2-40B4-BE49-F238E27FC236}">
                <a16:creationId xmlns:a16="http://schemas.microsoft.com/office/drawing/2014/main" id="{1A816F03-BB22-F6F3-C94B-930D0FB1EA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357563"/>
            <a:ext cx="8604250" cy="189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B9E45C6-57D2-A4A9-48A4-F4628E648D44}"/>
              </a:ext>
            </a:extLst>
          </p:cNvPr>
          <p:cNvSpPr>
            <a:spLocks noGrp="1"/>
          </p:cNvSpPr>
          <p:nvPr>
            <p:ph type="ctrTitle"/>
          </p:nvPr>
        </p:nvSpPr>
        <p:spPr>
          <a:xfrm>
            <a:off x="685800" y="2130425"/>
            <a:ext cx="7772400" cy="1470025"/>
          </a:xfrm>
          <a:solidFill>
            <a:schemeClr val="accent3">
              <a:lumMod val="20000"/>
              <a:lumOff val="80000"/>
            </a:schemeClr>
          </a:solidFill>
        </p:spPr>
        <p:txBody>
          <a:bodyPr/>
          <a:lstStyle/>
          <a:p>
            <a:pPr eaLnBrk="1" hangingPunct="1">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問題與檢討</a:t>
            </a:r>
          </a:p>
        </p:txBody>
      </p:sp>
      <p:sp>
        <p:nvSpPr>
          <p:cNvPr id="3" name="投影片編號版面配置區 2">
            <a:extLst>
              <a:ext uri="{FF2B5EF4-FFF2-40B4-BE49-F238E27FC236}">
                <a16:creationId xmlns:a16="http://schemas.microsoft.com/office/drawing/2014/main" id="{DD4C08AB-05D5-6C0C-FA08-2E62BC8ED7C2}"/>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CCAC3BD7-33D4-4021-A929-CE19817BD413}" type="slidenum">
              <a:rPr kumimoji="0" lang="zh-TW" altLang="en-US">
                <a:solidFill>
                  <a:srgbClr val="898989"/>
                </a:solidFill>
                <a:latin typeface="Calibri" panose="020F0502020204030204" pitchFamily="34" charset="0"/>
              </a:rPr>
              <a:pPr eaLnBrk="1" hangingPunct="1"/>
              <a:t>40</a:t>
            </a:fld>
            <a:endParaRPr kumimoji="0" lang="zh-TW" altLang="en-US">
              <a:solidFill>
                <a:srgbClr val="898989"/>
              </a:solidFill>
              <a:latin typeface="Calibri" panose="020F0502020204030204"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974D67C-BF3A-2411-53DF-686CA4BE9D4A}"/>
              </a:ext>
            </a:extLst>
          </p:cNvPr>
          <p:cNvSpPr>
            <a:spLocks noGrp="1"/>
          </p:cNvSpPr>
          <p:nvPr>
            <p:ph type="title"/>
          </p:nvPr>
        </p:nvSpPr>
        <p:spPr>
          <a:xfrm>
            <a:off x="827088" y="260350"/>
            <a:ext cx="8507412" cy="1143000"/>
          </a:xfrm>
        </p:spPr>
        <p:txBody>
          <a:bodyPr/>
          <a:lstStyle/>
          <a:p>
            <a:pPr>
              <a:defRPr/>
            </a:pPr>
            <a:r>
              <a:rPr lang="zh-TW" altLang="zh-TW" sz="3600" b="1" dirty="0">
                <a:effectLst>
                  <a:outerShdw blurRad="38100" dist="38100" dir="2700000" algn="tl">
                    <a:srgbClr val="000000">
                      <a:alpha val="43137"/>
                    </a:srgbClr>
                  </a:outerShdw>
                </a:effectLst>
                <a:latin typeface="標楷體" pitchFamily="65" charset="-120"/>
                <a:ea typeface="標楷體" pitchFamily="65" charset="-120"/>
              </a:rPr>
              <a:t>未參與資源共享利用試辦計畫</a:t>
            </a:r>
            <a:r>
              <a:rPr lang="zh-TW" altLang="en-US" sz="3600" b="1" dirty="0">
                <a:effectLst>
                  <a:outerShdw blurRad="38100" dist="38100" dir="2700000" algn="tl">
                    <a:srgbClr val="000000">
                      <a:alpha val="43137"/>
                    </a:srgbClr>
                  </a:outerShdw>
                </a:effectLst>
                <a:latin typeface="標楷體" pitchFamily="65" charset="-120"/>
                <a:ea typeface="標楷體" pitchFamily="65" charset="-120"/>
              </a:rPr>
              <a:t>之</a:t>
            </a:r>
            <a:r>
              <a:rPr lang="zh-TW" altLang="zh-TW" sz="3600" b="1" dirty="0">
                <a:effectLst>
                  <a:outerShdw blurRad="38100" dist="38100" dir="2700000" algn="tl">
                    <a:srgbClr val="000000">
                      <a:alpha val="43137"/>
                    </a:srgbClr>
                  </a:outerShdw>
                </a:effectLst>
                <a:latin typeface="標楷體" pitchFamily="65" charset="-120"/>
                <a:ea typeface="標楷體" pitchFamily="65" charset="-120"/>
              </a:rPr>
              <a:t>原因</a:t>
            </a:r>
            <a:endParaRPr lang="zh-TW" altLang="en-US" sz="3600" b="1"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43011" name="內容版面配置區 2">
            <a:extLst>
              <a:ext uri="{FF2B5EF4-FFF2-40B4-BE49-F238E27FC236}">
                <a16:creationId xmlns:a16="http://schemas.microsoft.com/office/drawing/2014/main" id="{297CBB4B-CBA5-8780-5C71-169DDB92BDE8}"/>
              </a:ext>
            </a:extLst>
          </p:cNvPr>
          <p:cNvSpPr>
            <a:spLocks noGrp="1"/>
          </p:cNvSpPr>
          <p:nvPr>
            <p:ph idx="1"/>
          </p:nvPr>
        </p:nvSpPr>
        <p:spPr/>
        <p:txBody>
          <a:bodyPr/>
          <a:lstStyle/>
          <a:p>
            <a:r>
              <a:rPr lang="zh-TW"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向他院調閱則有申請之等待期及接收資料流程之人力調配問題</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，無立即性</a:t>
            </a:r>
            <a:r>
              <a:rPr lang="zh-TW"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a:t>
            </a:r>
            <a:endPar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院所資訊設備不足</a:t>
            </a:r>
            <a:r>
              <a:rPr lang="zh-TW"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無法接受他院網路影像資料，亦無法儲存病人攜帶之拷貝影像光碟。</a:t>
            </a:r>
            <a:endPar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與原檢查醫院報告有差異恐有醫</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療</a:t>
            </a:r>
            <a:r>
              <a:rPr lang="zh-TW"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糾</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紛之</a:t>
            </a:r>
            <a:r>
              <a:rPr lang="zh-TW"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疑慮。</a:t>
            </a:r>
            <a:endPar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需耗費</a:t>
            </a:r>
            <a:r>
              <a:rPr lang="zh-TW"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人力</a:t>
            </a:r>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及資訊設備</a:t>
            </a:r>
            <a:r>
              <a:rPr lang="zh-TW"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之行政費用考量。</a:t>
            </a:r>
            <a:endParaRPr lang="en-US" altLang="zh-TW"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sz="2800">
                <a:solidFill>
                  <a:srgbClr val="0000CC"/>
                </a:solidFill>
                <a:latin typeface="Times New Roman" panose="02020603050405020304" pitchFamily="18" charset="0"/>
                <a:ea typeface="標楷體" panose="03000509000000000000" pitchFamily="65" charset="-120"/>
                <a:cs typeface="Times New Roman" panose="02020603050405020304" pitchFamily="18" charset="0"/>
              </a:rPr>
              <a:t>因病患病情需要或影像品質欠佳，無法參考。</a:t>
            </a:r>
          </a:p>
        </p:txBody>
      </p:sp>
      <p:sp>
        <p:nvSpPr>
          <p:cNvPr id="4" name="投影片編號版面配置區 3">
            <a:extLst>
              <a:ext uri="{FF2B5EF4-FFF2-40B4-BE49-F238E27FC236}">
                <a16:creationId xmlns:a16="http://schemas.microsoft.com/office/drawing/2014/main" id="{2C74C746-E2AE-CF64-41A2-C5EB0DE497CA}"/>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26F793C2-10D4-4BBE-99D8-38B372CBF128}" type="slidenum">
              <a:rPr kumimoji="0" lang="zh-TW" altLang="en-US">
                <a:solidFill>
                  <a:srgbClr val="898989"/>
                </a:solidFill>
                <a:latin typeface="Calibri" panose="020F0502020204030204" pitchFamily="34" charset="0"/>
              </a:rPr>
              <a:pPr eaLnBrk="1" hangingPunct="1"/>
              <a:t>41</a:t>
            </a:fld>
            <a:endParaRPr kumimoji="0" lang="zh-TW" altLang="en-US">
              <a:solidFill>
                <a:srgbClr val="898989"/>
              </a:solidFill>
              <a:latin typeface="Calibri" panose="020F0502020204030204"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DA72E45-6381-4C43-FEAD-23DAF159198C}"/>
              </a:ext>
            </a:extLst>
          </p:cNvPr>
          <p:cNvSpPr>
            <a:spLocks noGrp="1"/>
          </p:cNvSpPr>
          <p:nvPr>
            <p:ph type="title"/>
          </p:nvPr>
        </p:nvSpPr>
        <p:spPr/>
        <p:txBody>
          <a:bodyPr/>
          <a:lstStyle/>
          <a:p>
            <a:pPr>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改善措施與未來方向</a:t>
            </a:r>
          </a:p>
        </p:txBody>
      </p:sp>
      <p:sp>
        <p:nvSpPr>
          <p:cNvPr id="34819" name="內容版面配置區 2">
            <a:extLst>
              <a:ext uri="{FF2B5EF4-FFF2-40B4-BE49-F238E27FC236}">
                <a16:creationId xmlns:a16="http://schemas.microsoft.com/office/drawing/2014/main" id="{7F2D77C6-EB00-03B9-E5D4-596D19C22F55}"/>
              </a:ext>
            </a:extLst>
          </p:cNvPr>
          <p:cNvSpPr>
            <a:spLocks noGrp="1"/>
          </p:cNvSpPr>
          <p:nvPr>
            <p:ph idx="1"/>
          </p:nvPr>
        </p:nvSpPr>
        <p:spPr/>
        <p:txBody>
          <a:bodyPr/>
          <a:lstStyle/>
          <a:p>
            <a:pPr>
              <a:defRPr/>
            </a:pPr>
            <a:r>
              <a:rPr lang="zh-TW" altLang="zh-TW" sz="2800" dirty="0">
                <a:solidFill>
                  <a:srgbClr val="0000CC"/>
                </a:solidFill>
                <a:latin typeface="標楷體" pitchFamily="65" charset="-120"/>
                <a:ea typeface="標楷體" pitchFamily="65" charset="-120"/>
              </a:rPr>
              <a:t>為落實醫療影像資源共享</a:t>
            </a:r>
            <a:r>
              <a:rPr lang="zh-TW" altLang="en-US" sz="2800" dirty="0">
                <a:solidFill>
                  <a:srgbClr val="0000CC"/>
                </a:solidFill>
                <a:latin typeface="標楷體" pitchFamily="65" charset="-120"/>
                <a:ea typeface="標楷體" pitchFamily="65" charset="-120"/>
              </a:rPr>
              <a:t>，自</a:t>
            </a:r>
            <a:r>
              <a:rPr lang="en-US" altLang="zh-TW" sz="2800" dirty="0">
                <a:solidFill>
                  <a:srgbClr val="0000CC"/>
                </a:solidFill>
                <a:latin typeface="Times New Roman" pitchFamily="18" charset="0"/>
                <a:ea typeface="標楷體" pitchFamily="65" charset="-120"/>
                <a:cs typeface="Times New Roman" pitchFamily="18" charset="0"/>
              </a:rPr>
              <a:t>99</a:t>
            </a:r>
            <a:r>
              <a:rPr lang="zh-TW" altLang="en-US" sz="2800" dirty="0">
                <a:solidFill>
                  <a:srgbClr val="0000CC"/>
                </a:solidFill>
                <a:latin typeface="Times New Roman" pitchFamily="18" charset="0"/>
                <a:ea typeface="標楷體" pitchFamily="65" charset="-120"/>
                <a:cs typeface="Times New Roman" pitchFamily="18" charset="0"/>
              </a:rPr>
              <a:t>年</a:t>
            </a:r>
            <a:r>
              <a:rPr lang="en-US" altLang="zh-TW" sz="2800" dirty="0">
                <a:solidFill>
                  <a:srgbClr val="0000CC"/>
                </a:solidFill>
                <a:latin typeface="Times New Roman" pitchFamily="18" charset="0"/>
                <a:ea typeface="標楷體" pitchFamily="65" charset="-120"/>
                <a:cs typeface="Times New Roman" pitchFamily="18" charset="0"/>
              </a:rPr>
              <a:t>9</a:t>
            </a:r>
            <a:r>
              <a:rPr lang="zh-TW" altLang="en-US" sz="2800" dirty="0">
                <a:solidFill>
                  <a:srgbClr val="0000CC"/>
                </a:solidFill>
                <a:latin typeface="Times New Roman" pitchFamily="18" charset="0"/>
                <a:ea typeface="標楷體" pitchFamily="65" charset="-120"/>
                <a:cs typeface="Times New Roman" pitchFamily="18" charset="0"/>
              </a:rPr>
              <a:t>月</a:t>
            </a:r>
            <a:r>
              <a:rPr lang="en-US" altLang="zh-TW" sz="2800" dirty="0">
                <a:solidFill>
                  <a:srgbClr val="0000CC"/>
                </a:solidFill>
                <a:latin typeface="Times New Roman" pitchFamily="18" charset="0"/>
                <a:ea typeface="標楷體" pitchFamily="65" charset="-120"/>
                <a:cs typeface="Times New Roman" pitchFamily="18" charset="0"/>
              </a:rPr>
              <a:t>1</a:t>
            </a:r>
            <a:r>
              <a:rPr lang="zh-TW" altLang="en-US" sz="2800" dirty="0">
                <a:solidFill>
                  <a:srgbClr val="0000CC"/>
                </a:solidFill>
                <a:latin typeface="標楷體" pitchFamily="65" charset="-120"/>
                <a:ea typeface="標楷體" pitchFamily="65" charset="-120"/>
              </a:rPr>
              <a:t>日起，</a:t>
            </a:r>
            <a:r>
              <a:rPr lang="zh-TW" altLang="en-US" sz="2800" dirty="0">
                <a:solidFill>
                  <a:srgbClr val="0000CC"/>
                </a:solidFill>
                <a:latin typeface="Times New Roman" pitchFamily="18" charset="0"/>
                <a:ea typeface="標楷體" pitchFamily="65" charset="-120"/>
                <a:cs typeface="Times New Roman" pitchFamily="18" charset="0"/>
              </a:rPr>
              <a:t>增加正子造影資源共享支付項目。</a:t>
            </a:r>
            <a:endParaRPr lang="en-US" altLang="zh-TW" sz="2800" dirty="0">
              <a:solidFill>
                <a:srgbClr val="0000CC"/>
              </a:solidFill>
              <a:latin typeface="Times New Roman" pitchFamily="18" charset="0"/>
              <a:ea typeface="標楷體" pitchFamily="65" charset="-120"/>
              <a:cs typeface="Times New Roman" pitchFamily="18" charset="0"/>
            </a:endParaRPr>
          </a:p>
          <a:p>
            <a:pPr>
              <a:defRPr/>
            </a:pPr>
            <a:r>
              <a:rPr lang="zh-TW" altLang="en-US" sz="2800" dirty="0">
                <a:solidFill>
                  <a:srgbClr val="0000CC"/>
                </a:solidFill>
                <a:latin typeface="Times New Roman" pitchFamily="18" charset="0"/>
                <a:ea typeface="標楷體" pitchFamily="65" charset="-120"/>
                <a:cs typeface="Times New Roman" pitchFamily="18" charset="0"/>
              </a:rPr>
              <a:t>配合行政院衛生署醫療影像交換中心成立，</a:t>
            </a:r>
            <a:r>
              <a:rPr lang="zh-TW" altLang="zh-TW" sz="2800" dirty="0">
                <a:solidFill>
                  <a:srgbClr val="0000CC"/>
                </a:solidFill>
                <a:latin typeface="Times New Roman" pitchFamily="18" charset="0"/>
                <a:ea typeface="標楷體" pitchFamily="65" charset="-120"/>
                <a:cs typeface="Times New Roman" pitchFamily="18" charset="0"/>
              </a:rPr>
              <a:t>增加影像之提供得以</a:t>
            </a:r>
            <a:r>
              <a:rPr lang="en-US" altLang="zh-TW" sz="2800" dirty="0">
                <a:solidFill>
                  <a:srgbClr val="0000CC"/>
                </a:solidFill>
                <a:latin typeface="Times New Roman" pitchFamily="18" charset="0"/>
                <a:ea typeface="標楷體" pitchFamily="65" charset="-120"/>
                <a:cs typeface="Times New Roman" pitchFamily="18" charset="0"/>
              </a:rPr>
              <a:t>PACS</a:t>
            </a:r>
            <a:r>
              <a:rPr lang="zh-TW" altLang="zh-TW" sz="2800" dirty="0">
                <a:solidFill>
                  <a:srgbClr val="0000CC"/>
                </a:solidFill>
                <a:latin typeface="Times New Roman" pitchFamily="18" charset="0"/>
                <a:ea typeface="標楷體" pitchFamily="65" charset="-120"/>
                <a:cs typeface="Times New Roman" pitchFamily="18" charset="0"/>
              </a:rPr>
              <a:t>、行政院衛生署全國醫療影像交換中心及複製片等方式提供</a:t>
            </a:r>
            <a:r>
              <a:rPr lang="zh-TW" altLang="en-US" sz="2800" dirty="0">
                <a:solidFill>
                  <a:srgbClr val="0000CC"/>
                </a:solidFill>
                <a:latin typeface="Times New Roman" pitchFamily="18" charset="0"/>
                <a:ea typeface="標楷體" pitchFamily="65" charset="-120"/>
                <a:cs typeface="Times New Roman" pitchFamily="18" charset="0"/>
              </a:rPr>
              <a:t>，增加資源共享之立即性。</a:t>
            </a:r>
            <a:endParaRPr lang="en-US" altLang="zh-TW" sz="2800" dirty="0">
              <a:solidFill>
                <a:srgbClr val="0000CC"/>
              </a:solidFill>
              <a:latin typeface="Times New Roman" pitchFamily="18" charset="0"/>
              <a:ea typeface="標楷體" pitchFamily="65" charset="-120"/>
              <a:cs typeface="Times New Roman" pitchFamily="18" charset="0"/>
            </a:endParaRPr>
          </a:p>
          <a:p>
            <a:pPr>
              <a:defRPr/>
            </a:pPr>
            <a:r>
              <a:rPr lang="zh-TW" altLang="en-US" sz="2800" kern="0" dirty="0">
                <a:solidFill>
                  <a:srgbClr val="0000CC"/>
                </a:solidFill>
                <a:latin typeface="Times New Roman" pitchFamily="18" charset="0"/>
                <a:ea typeface="標楷體" pitchFamily="65" charset="-120"/>
              </a:rPr>
              <a:t>為降低因設備老舊或功能不良、減少無效率之醫療服務及維護病人安全，應加強審查機制，全面提升</a:t>
            </a:r>
            <a:r>
              <a:rPr lang="en-US" altLang="zh-TW" sz="2800" kern="0" dirty="0">
                <a:solidFill>
                  <a:srgbClr val="0000CC"/>
                </a:solidFill>
                <a:latin typeface="Times New Roman" pitchFamily="18" charset="0"/>
                <a:ea typeface="標楷體" pitchFamily="65" charset="-120"/>
              </a:rPr>
              <a:t>CT</a:t>
            </a:r>
            <a:r>
              <a:rPr lang="zh-TW" altLang="en-US" sz="2800" kern="0" dirty="0">
                <a:solidFill>
                  <a:srgbClr val="0000CC"/>
                </a:solidFill>
                <a:latin typeface="Times New Roman" pitchFamily="18" charset="0"/>
                <a:ea typeface="標楷體" pitchFamily="65" charset="-120"/>
              </a:rPr>
              <a:t>、</a:t>
            </a:r>
            <a:r>
              <a:rPr lang="en-US" altLang="zh-TW" sz="2800" kern="0" dirty="0">
                <a:solidFill>
                  <a:srgbClr val="0000CC"/>
                </a:solidFill>
                <a:latin typeface="Times New Roman" pitchFamily="18" charset="0"/>
                <a:ea typeface="標楷體" pitchFamily="65" charset="-120"/>
              </a:rPr>
              <a:t>MRI</a:t>
            </a:r>
            <a:r>
              <a:rPr lang="zh-TW" altLang="en-US" sz="2800" kern="0" dirty="0">
                <a:solidFill>
                  <a:srgbClr val="0000CC"/>
                </a:solidFill>
                <a:latin typeface="Times New Roman" pitchFamily="18" charset="0"/>
                <a:ea typeface="標楷體" pitchFamily="65" charset="-120"/>
              </a:rPr>
              <a:t>醫療品質。</a:t>
            </a:r>
            <a:endParaRPr lang="en-US" altLang="zh-TW" sz="2800" kern="0" dirty="0">
              <a:solidFill>
                <a:srgbClr val="0000CC"/>
              </a:solidFill>
              <a:latin typeface="Times New Roman" pitchFamily="18" charset="0"/>
              <a:ea typeface="標楷體" pitchFamily="65" charset="-120"/>
            </a:endParaRPr>
          </a:p>
          <a:p>
            <a:pPr>
              <a:defRPr/>
            </a:pPr>
            <a:r>
              <a:rPr lang="zh-TW" altLang="en-US" sz="2800" dirty="0">
                <a:solidFill>
                  <a:srgbClr val="0000CC"/>
                </a:solidFill>
                <a:latin typeface="Times New Roman" pitchFamily="18" charset="0"/>
                <a:ea typeface="標楷體" pitchFamily="65" charset="-120"/>
                <a:cs typeface="Times New Roman" pitchFamily="18" charset="0"/>
              </a:rPr>
              <a:t>持續監測品質指標。</a:t>
            </a:r>
            <a:endParaRPr lang="en-US" altLang="zh-TW" sz="2800" dirty="0">
              <a:solidFill>
                <a:srgbClr val="0000CC"/>
              </a:solidFill>
              <a:latin typeface="Times New Roman" pitchFamily="18" charset="0"/>
              <a:ea typeface="標楷體" pitchFamily="65" charset="-120"/>
              <a:cs typeface="Times New Roman" pitchFamily="18" charset="0"/>
            </a:endParaRPr>
          </a:p>
          <a:p>
            <a:pPr>
              <a:defRPr/>
            </a:pPr>
            <a:endParaRPr lang="en-US" altLang="zh-TW" sz="2800" dirty="0">
              <a:solidFill>
                <a:srgbClr val="0000CC"/>
              </a:solidFill>
              <a:latin typeface="Times New Roman" pitchFamily="18" charset="0"/>
              <a:ea typeface="標楷體" pitchFamily="65" charset="-120"/>
              <a:cs typeface="Times New Roman" pitchFamily="18" charset="0"/>
            </a:endParaRPr>
          </a:p>
          <a:p>
            <a:pPr>
              <a:defRPr/>
            </a:pPr>
            <a:endParaRPr lang="zh-TW" altLang="en-US" sz="2800" dirty="0">
              <a:solidFill>
                <a:srgbClr val="0000CC"/>
              </a:solidFill>
              <a:latin typeface="Times New Roman" pitchFamily="18" charset="0"/>
              <a:ea typeface="標楷體" pitchFamily="65" charset="-120"/>
              <a:cs typeface="Times New Roman" pitchFamily="18" charset="0"/>
            </a:endParaRPr>
          </a:p>
        </p:txBody>
      </p:sp>
      <p:sp>
        <p:nvSpPr>
          <p:cNvPr id="4" name="投影片編號版面配置區 3">
            <a:extLst>
              <a:ext uri="{FF2B5EF4-FFF2-40B4-BE49-F238E27FC236}">
                <a16:creationId xmlns:a16="http://schemas.microsoft.com/office/drawing/2014/main" id="{5A6558FD-C261-5DFB-776F-9E0CD97470FD}"/>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35A3DC7B-5FAC-4762-8A62-04FB98DB349C}" type="slidenum">
              <a:rPr kumimoji="0" lang="zh-TW" altLang="en-US">
                <a:solidFill>
                  <a:srgbClr val="898989"/>
                </a:solidFill>
                <a:latin typeface="Calibri" panose="020F0502020204030204" pitchFamily="34" charset="0"/>
              </a:rPr>
              <a:pPr eaLnBrk="1" hangingPunct="1"/>
              <a:t>42</a:t>
            </a:fld>
            <a:endParaRPr kumimoji="0" lang="zh-TW" altLang="en-US">
              <a:solidFill>
                <a:srgbClr val="898989"/>
              </a:solidFill>
              <a:latin typeface="Calibri" panose="020F0502020204030204"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E50ED1A-0CC7-F171-412E-1E4850185532}"/>
              </a:ext>
            </a:extLst>
          </p:cNvPr>
          <p:cNvSpPr>
            <a:spLocks noGrp="1"/>
          </p:cNvSpPr>
          <p:nvPr>
            <p:ph type="ctrTitle"/>
          </p:nvPr>
        </p:nvSpPr>
        <p:spPr>
          <a:xfrm>
            <a:off x="685800" y="2130425"/>
            <a:ext cx="7772400" cy="1470025"/>
          </a:xfrm>
          <a:solidFill>
            <a:schemeClr val="accent2">
              <a:lumMod val="20000"/>
              <a:lumOff val="80000"/>
            </a:schemeClr>
          </a:solidFill>
        </p:spPr>
        <p:txBody>
          <a:bodyPr/>
          <a:lstStyle/>
          <a:p>
            <a:pPr eaLnBrk="1" hangingPunct="1">
              <a:defRPr/>
            </a:pPr>
            <a:r>
              <a:rPr lang="zh-TW" altLang="en-US" b="1" dirty="0">
                <a:effectLst>
                  <a:outerShdw blurRad="38100" dist="38100" dir="2700000" algn="tl">
                    <a:srgbClr val="000000">
                      <a:alpha val="43137"/>
                    </a:srgbClr>
                  </a:outerShdw>
                </a:effectLst>
                <a:latin typeface="標楷體" pitchFamily="65" charset="-120"/>
                <a:ea typeface="標楷體" pitchFamily="65" charset="-120"/>
              </a:rPr>
              <a:t>敬請指教</a:t>
            </a:r>
          </a:p>
        </p:txBody>
      </p:sp>
      <p:sp>
        <p:nvSpPr>
          <p:cNvPr id="3" name="投影片編號版面配置區 2">
            <a:extLst>
              <a:ext uri="{FF2B5EF4-FFF2-40B4-BE49-F238E27FC236}">
                <a16:creationId xmlns:a16="http://schemas.microsoft.com/office/drawing/2014/main" id="{E6FFC9F8-C4C5-F962-96EF-28FF1E378FD2}"/>
              </a:ext>
            </a:extLst>
          </p:cNvPr>
          <p:cNvSpPr>
            <a:spLocks noGrp="1"/>
          </p:cNvSpPr>
          <p:nvPr>
            <p:ph type="sldNum" sz="quarter" idx="12"/>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460D0DFB-1E82-4578-8CC4-8BEF7F07B7B6}" type="slidenum">
              <a:rPr kumimoji="0" lang="zh-TW" altLang="en-US">
                <a:solidFill>
                  <a:srgbClr val="898989"/>
                </a:solidFill>
                <a:latin typeface="Calibri" panose="020F0502020204030204" pitchFamily="34" charset="0"/>
              </a:rPr>
              <a:pPr eaLnBrk="1" hangingPunct="1"/>
              <a:t>43</a:t>
            </a:fld>
            <a:endParaRPr kumimoji="0" lang="zh-TW" altLang="en-US">
              <a:solidFill>
                <a:srgbClr val="898989"/>
              </a:solidFill>
              <a:latin typeface="Calibri" panose="020F0502020204030204" pitchFamily="34" charset="0"/>
            </a:endParaRPr>
          </a:p>
        </p:txBody>
      </p:sp>
    </p:spTree>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3300</TotalTime>
  <Words>2184</Words>
  <Application>Microsoft Office PowerPoint</Application>
  <PresentationFormat>如螢幕大小 (4:3)</PresentationFormat>
  <Paragraphs>166</Paragraphs>
  <Slides>43</Slides>
  <Notes>0</Notes>
  <HiddenSlides>0</HiddenSlides>
  <MMClips>0</MMClips>
  <ScaleCrop>false</ScaleCrop>
  <HeadingPairs>
    <vt:vector size="8" baseType="variant">
      <vt:variant>
        <vt:lpstr>使用字型</vt:lpstr>
      </vt:variant>
      <vt:variant>
        <vt:i4>7</vt:i4>
      </vt:variant>
      <vt:variant>
        <vt:lpstr>佈景主題</vt:lpstr>
      </vt:variant>
      <vt:variant>
        <vt:i4>1</vt:i4>
      </vt:variant>
      <vt:variant>
        <vt:lpstr>內嵌 OLE 伺服程式</vt:lpstr>
      </vt:variant>
      <vt:variant>
        <vt:i4>1</vt:i4>
      </vt:variant>
      <vt:variant>
        <vt:lpstr>投影片標題</vt:lpstr>
      </vt:variant>
      <vt:variant>
        <vt:i4>43</vt:i4>
      </vt:variant>
    </vt:vector>
  </HeadingPairs>
  <TitlesOfParts>
    <vt:vector size="52" baseType="lpstr">
      <vt:lpstr>Arial</vt:lpstr>
      <vt:lpstr>新細明體</vt:lpstr>
      <vt:lpstr>Calibri</vt:lpstr>
      <vt:lpstr>全真楷書</vt:lpstr>
      <vt:lpstr>Century</vt:lpstr>
      <vt:lpstr>標楷體</vt:lpstr>
      <vt:lpstr>Times New Roman</vt:lpstr>
      <vt:lpstr>Office 佈景主題</vt:lpstr>
      <vt:lpstr>Document</vt:lpstr>
      <vt:lpstr>全民健康保險醫療費用支付標準特定檢查資源共享試辦計畫辦理情形</vt:lpstr>
      <vt:lpstr>大綱</vt:lpstr>
      <vt:lpstr>現況分析</vt:lpstr>
      <vt:lpstr>特定檢查資源共享項目</vt:lpstr>
      <vt:lpstr>CT 、MRI及PET近5年 申報件數與成長率</vt:lpstr>
      <vt:lpstr>CT 、MRI及PET近5年 申報點數與成長率</vt:lpstr>
      <vt:lpstr>     近5年CT各層級申報 點數占率</vt:lpstr>
      <vt:lpstr>        近5年MRI各層級申報 點數占率</vt:lpstr>
      <vt:lpstr>    近5年PET各層級申報 點數占率</vt:lpstr>
      <vt:lpstr>診療部位填報分析</vt:lpstr>
      <vt:lpstr>小結</vt:lpstr>
      <vt:lpstr>計畫簡介</vt:lpstr>
      <vt:lpstr>計畫目的</vt:lpstr>
      <vt:lpstr>計畫由來及法源依據</vt:lpstr>
      <vt:lpstr>適用範圍</vt:lpstr>
      <vt:lpstr>參與資源共享鼓勵措施</vt:lpstr>
      <vt:lpstr>  資源共享試辦計畫支付標準</vt:lpstr>
      <vt:lpstr>申請作業流程</vt:lpstr>
      <vt:lpstr>申請同意書</vt:lpstr>
      <vt:lpstr>執行概況</vt:lpstr>
      <vt:lpstr>資源共享試辦計畫院所參與率</vt:lpstr>
      <vt:lpstr>申報件數</vt:lpstr>
      <vt:lpstr>第二次處方醫院申報件數成長率</vt:lpstr>
      <vt:lpstr>醫療費用申報點數</vt:lpstr>
      <vt:lpstr>第二次處方醫院申報點數成長率</vt:lpstr>
      <vt:lpstr>各層級申報資源共享點數占率</vt:lpstr>
      <vt:lpstr>小結</vt:lpstr>
      <vt:lpstr>執行成效</vt:lpstr>
      <vt:lpstr>     CT檢查後30、90、180天內        不分部位再次施行CT、MRI之比率 </vt:lpstr>
      <vt:lpstr>         資源共享試辦醫院CT檢查後30 、 90、180天            內不分部位再次施行CT、MRI比率 </vt:lpstr>
      <vt:lpstr>        MRI檢查後30、90、180天內 不分部位再次施行 CT、MRI之比率  </vt:lpstr>
      <vt:lpstr>       源共享試辦醫院MRI檢查後30天、 90 、180          天內不分部位再次施行CT、MRI比率 </vt:lpstr>
      <vt:lpstr>     CT檢查後30、90、180天內 同部位再次施行CT、MRI之比率 </vt:lpstr>
      <vt:lpstr>       MRI檢查後30、90、180天內      同部位再次施行CT、MRI之比率</vt:lpstr>
      <vt:lpstr>        CT檢查後180天再次施行CT 、MRI之比率-不分部位與同部位之比較</vt:lpstr>
      <vt:lpstr>      MRI檢查後180天再次施行CT 、MRI之比率-不分部位與同部位之比較</vt:lpstr>
      <vt:lpstr>小結</vt:lpstr>
      <vt:lpstr>資源共享試辦計畫成效-1</vt:lpstr>
      <vt:lpstr>資源共享試辦計畫成效-2</vt:lpstr>
      <vt:lpstr>問題與檢討</vt:lpstr>
      <vt:lpstr>未參與資源共享利用試辦計畫之原因</vt:lpstr>
      <vt:lpstr>改善措施與未來方向</vt:lpstr>
      <vt:lpstr>敬請指教</vt:lpstr>
    </vt:vector>
  </TitlesOfParts>
  <Company>行政院衛生署</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subject>衛生署中英文網站</dc:subject>
  <dc:creator>行政院衛生署</dc:creator>
  <cp:keywords> </cp:keywords>
  <dc:description> </dc:description>
  <cp:lastModifiedBy>全民健康保險會樓基慶</cp:lastModifiedBy>
  <cp:revision>299</cp:revision>
  <dcterms:created xsi:type="dcterms:W3CDTF">2010-02-03T05:14:46Z</dcterms:created>
  <dcterms:modified xsi:type="dcterms:W3CDTF">2026-04-02T00:44:37Z</dcterms:modified>
  <cp:category> </cp:category>
</cp:coreProperties>
</file>