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8"/>
  </p:notesMasterIdLst>
  <p:handoutMasterIdLst>
    <p:handoutMasterId r:id="rId49"/>
  </p:handoutMasterIdLst>
  <p:sldIdLst>
    <p:sldId id="362" r:id="rId2"/>
    <p:sldId id="664" r:id="rId3"/>
    <p:sldId id="637" r:id="rId4"/>
    <p:sldId id="638" r:id="rId5"/>
    <p:sldId id="639" r:id="rId6"/>
    <p:sldId id="640" r:id="rId7"/>
    <p:sldId id="697" r:id="rId8"/>
    <p:sldId id="665" r:id="rId9"/>
    <p:sldId id="631" r:id="rId10"/>
    <p:sldId id="722" r:id="rId11"/>
    <p:sldId id="632" r:id="rId12"/>
    <p:sldId id="633" r:id="rId13"/>
    <p:sldId id="700" r:id="rId14"/>
    <p:sldId id="634" r:id="rId15"/>
    <p:sldId id="720" r:id="rId16"/>
    <p:sldId id="698" r:id="rId17"/>
    <p:sldId id="668" r:id="rId18"/>
    <p:sldId id="643" r:id="rId19"/>
    <p:sldId id="706" r:id="rId20"/>
    <p:sldId id="644" r:id="rId21"/>
    <p:sldId id="671" r:id="rId22"/>
    <p:sldId id="672" r:id="rId23"/>
    <p:sldId id="673" r:id="rId24"/>
    <p:sldId id="674" r:id="rId25"/>
    <p:sldId id="675" r:id="rId26"/>
    <p:sldId id="676" r:id="rId27"/>
    <p:sldId id="702" r:id="rId28"/>
    <p:sldId id="709" r:id="rId29"/>
    <p:sldId id="677" r:id="rId30"/>
    <p:sldId id="708" r:id="rId31"/>
    <p:sldId id="721" r:id="rId32"/>
    <p:sldId id="694" r:id="rId33"/>
    <p:sldId id="695" r:id="rId34"/>
    <p:sldId id="696" r:id="rId35"/>
    <p:sldId id="682" r:id="rId36"/>
    <p:sldId id="683" r:id="rId37"/>
    <p:sldId id="684" r:id="rId38"/>
    <p:sldId id="690" r:id="rId39"/>
    <p:sldId id="691" r:id="rId40"/>
    <p:sldId id="692" r:id="rId41"/>
    <p:sldId id="693" r:id="rId42"/>
    <p:sldId id="710" r:id="rId43"/>
    <p:sldId id="718" r:id="rId44"/>
    <p:sldId id="719" r:id="rId45"/>
    <p:sldId id="716" r:id="rId46"/>
    <p:sldId id="689" r:id="rId47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800" b="1" kern="1200">
        <a:solidFill>
          <a:srgbClr val="081D58"/>
        </a:solidFill>
        <a:latin typeface="全真楷書"/>
        <a:ea typeface="全真楷書"/>
        <a:cs typeface="全真楷書"/>
      </a:defRPr>
    </a:lvl1pPr>
    <a:lvl2pPr marL="457200" algn="l" rtl="0" fontAlgn="base">
      <a:spcBef>
        <a:spcPct val="0"/>
      </a:spcBef>
      <a:spcAft>
        <a:spcPct val="0"/>
      </a:spcAft>
      <a:defRPr kumimoji="1" sz="2800" b="1" kern="1200">
        <a:solidFill>
          <a:srgbClr val="081D58"/>
        </a:solidFill>
        <a:latin typeface="全真楷書"/>
        <a:ea typeface="全真楷書"/>
        <a:cs typeface="全真楷書"/>
      </a:defRPr>
    </a:lvl2pPr>
    <a:lvl3pPr marL="914400" algn="l" rtl="0" fontAlgn="base">
      <a:spcBef>
        <a:spcPct val="0"/>
      </a:spcBef>
      <a:spcAft>
        <a:spcPct val="0"/>
      </a:spcAft>
      <a:defRPr kumimoji="1" sz="2800" b="1" kern="1200">
        <a:solidFill>
          <a:srgbClr val="081D58"/>
        </a:solidFill>
        <a:latin typeface="全真楷書"/>
        <a:ea typeface="全真楷書"/>
        <a:cs typeface="全真楷書"/>
      </a:defRPr>
    </a:lvl3pPr>
    <a:lvl4pPr marL="1371600" algn="l" rtl="0" fontAlgn="base">
      <a:spcBef>
        <a:spcPct val="0"/>
      </a:spcBef>
      <a:spcAft>
        <a:spcPct val="0"/>
      </a:spcAft>
      <a:defRPr kumimoji="1" sz="2800" b="1" kern="1200">
        <a:solidFill>
          <a:srgbClr val="081D58"/>
        </a:solidFill>
        <a:latin typeface="全真楷書"/>
        <a:ea typeface="全真楷書"/>
        <a:cs typeface="全真楷書"/>
      </a:defRPr>
    </a:lvl4pPr>
    <a:lvl5pPr marL="1828800" algn="l" rtl="0" fontAlgn="base">
      <a:spcBef>
        <a:spcPct val="0"/>
      </a:spcBef>
      <a:spcAft>
        <a:spcPct val="0"/>
      </a:spcAft>
      <a:defRPr kumimoji="1" sz="2800" b="1" kern="1200">
        <a:solidFill>
          <a:srgbClr val="081D58"/>
        </a:solidFill>
        <a:latin typeface="全真楷書"/>
        <a:ea typeface="全真楷書"/>
        <a:cs typeface="全真楷書"/>
      </a:defRPr>
    </a:lvl5pPr>
    <a:lvl6pPr marL="2286000" algn="l" defTabSz="914400" rtl="0" eaLnBrk="1" latinLnBrk="0" hangingPunct="1">
      <a:defRPr kumimoji="1" sz="2800" b="1" kern="1200">
        <a:solidFill>
          <a:srgbClr val="081D58"/>
        </a:solidFill>
        <a:latin typeface="全真楷書"/>
        <a:ea typeface="全真楷書"/>
        <a:cs typeface="全真楷書"/>
      </a:defRPr>
    </a:lvl6pPr>
    <a:lvl7pPr marL="2743200" algn="l" defTabSz="914400" rtl="0" eaLnBrk="1" latinLnBrk="0" hangingPunct="1">
      <a:defRPr kumimoji="1" sz="2800" b="1" kern="1200">
        <a:solidFill>
          <a:srgbClr val="081D58"/>
        </a:solidFill>
        <a:latin typeface="全真楷書"/>
        <a:ea typeface="全真楷書"/>
        <a:cs typeface="全真楷書"/>
      </a:defRPr>
    </a:lvl7pPr>
    <a:lvl8pPr marL="3200400" algn="l" defTabSz="914400" rtl="0" eaLnBrk="1" latinLnBrk="0" hangingPunct="1">
      <a:defRPr kumimoji="1" sz="2800" b="1" kern="1200">
        <a:solidFill>
          <a:srgbClr val="081D58"/>
        </a:solidFill>
        <a:latin typeface="全真楷書"/>
        <a:ea typeface="全真楷書"/>
        <a:cs typeface="全真楷書"/>
      </a:defRPr>
    </a:lvl8pPr>
    <a:lvl9pPr marL="3657600" algn="l" defTabSz="914400" rtl="0" eaLnBrk="1" latinLnBrk="0" hangingPunct="1">
      <a:defRPr kumimoji="1" sz="2800" b="1" kern="1200">
        <a:solidFill>
          <a:srgbClr val="081D58"/>
        </a:solidFill>
        <a:latin typeface="全真楷書"/>
        <a:ea typeface="全真楷書"/>
        <a:cs typeface="全真楷書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999"/>
    <a:srgbClr val="990099"/>
    <a:srgbClr val="FFFF99"/>
    <a:srgbClr val="800080"/>
    <a:srgbClr val="FF6600"/>
    <a:srgbClr val="FF9933"/>
    <a:srgbClr val="D60093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22" autoAdjust="0"/>
    <p:restoredTop sz="93785" autoAdjust="0"/>
  </p:normalViewPr>
  <p:slideViewPr>
    <p:cSldViewPr>
      <p:cViewPr varScale="1">
        <p:scale>
          <a:sx n="95" d="100"/>
          <a:sy n="95" d="100"/>
        </p:scale>
        <p:origin x="2190" y="3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122"/>
    </p:cViewPr>
  </p:sorterViewPr>
  <p:notesViewPr>
    <p:cSldViewPr>
      <p:cViewPr>
        <p:scale>
          <a:sx n="100" d="100"/>
          <a:sy n="100" d="100"/>
        </p:scale>
        <p:origin x="-806" y="95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24.xml"/><Relationship Id="rId3" Type="http://schemas.openxmlformats.org/officeDocument/2006/relationships/slide" Target="slides/slide5.xml"/><Relationship Id="rId7" Type="http://schemas.openxmlformats.org/officeDocument/2006/relationships/slide" Target="slides/slide22.xml"/><Relationship Id="rId2" Type="http://schemas.openxmlformats.org/officeDocument/2006/relationships/slide" Target="slides/slide4.xml"/><Relationship Id="rId1" Type="http://schemas.openxmlformats.org/officeDocument/2006/relationships/slide" Target="slides/slide3.xml"/><Relationship Id="rId6" Type="http://schemas.openxmlformats.org/officeDocument/2006/relationships/slide" Target="slides/slide21.xml"/><Relationship Id="rId11" Type="http://schemas.openxmlformats.org/officeDocument/2006/relationships/slide" Target="slides/slide37.xml"/><Relationship Id="rId5" Type="http://schemas.openxmlformats.org/officeDocument/2006/relationships/slide" Target="slides/slide17.xml"/><Relationship Id="rId10" Type="http://schemas.openxmlformats.org/officeDocument/2006/relationships/slide" Target="slides/slide36.xml"/><Relationship Id="rId4" Type="http://schemas.openxmlformats.org/officeDocument/2006/relationships/slide" Target="slides/slide8.xml"/><Relationship Id="rId9" Type="http://schemas.openxmlformats.org/officeDocument/2006/relationships/slide" Target="slides/slide3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C8302524-05D1-9F6B-309B-F31FEB18FA83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全真楷書" pitchFamily="49" charset="-120"/>
                <a:ea typeface="全真楷書" pitchFamily="49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804A2CCA-2F7D-8D5B-33CF-3B0AA9D2F52F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全真楷書" pitchFamily="49" charset="-120"/>
                <a:ea typeface="全真楷書" pitchFamily="49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3796" name="Rectangle 4">
            <a:extLst>
              <a:ext uri="{FF2B5EF4-FFF2-40B4-BE49-F238E27FC236}">
                <a16:creationId xmlns:a16="http://schemas.microsoft.com/office/drawing/2014/main" id="{C7AF09AF-7AC7-1251-0BD9-50D4AA14C14A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全真楷書" pitchFamily="49" charset="-120"/>
                <a:ea typeface="全真楷書" pitchFamily="49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3797" name="Rectangle 5">
            <a:extLst>
              <a:ext uri="{FF2B5EF4-FFF2-40B4-BE49-F238E27FC236}">
                <a16:creationId xmlns:a16="http://schemas.microsoft.com/office/drawing/2014/main" id="{608A5B00-E051-CCA5-3F3A-75F109C9315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E79C8597-C1EB-4AF6-AF20-2D0B742E7333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BDA103D9-02DD-114B-F0E4-D32EB7D75EF3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1C235EAC-CE25-D054-B0FF-CCB19A23ED5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9156" name="Rectangle 4">
            <a:extLst>
              <a:ext uri="{FF2B5EF4-FFF2-40B4-BE49-F238E27FC236}">
                <a16:creationId xmlns:a16="http://schemas.microsoft.com/office/drawing/2014/main" id="{3234B568-EC33-30B8-EE8A-23B2C9573BAC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8525" y="820738"/>
            <a:ext cx="5046663" cy="37861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D14ADDB9-1363-CE11-3D77-292DF08F6DEF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749800"/>
            <a:ext cx="5072063" cy="449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/>
              <a:t>按一下以編輯母片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F6C541F6-22F0-5B38-CEBA-997633382B74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223" name="Rectangle 7">
            <a:extLst>
              <a:ext uri="{FF2B5EF4-FFF2-40B4-BE49-F238E27FC236}">
                <a16:creationId xmlns:a16="http://schemas.microsoft.com/office/drawing/2014/main" id="{50C56FB0-74DE-1EDA-403A-B81E0AEAD4B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</a:lstStyle>
          <a:p>
            <a:fld id="{7FE95C2D-E5AD-4EA1-85F7-49F3999C9DC2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>
            <a:extLst>
              <a:ext uri="{FF2B5EF4-FFF2-40B4-BE49-F238E27FC236}">
                <a16:creationId xmlns:a16="http://schemas.microsoft.com/office/drawing/2014/main" id="{04DFC7DD-8D9D-3F94-866A-FC04E6A375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B10C49A4-9FDF-407E-8DE3-DCB601599F46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0179" name="Rectangle 2">
            <a:extLst>
              <a:ext uri="{FF2B5EF4-FFF2-40B4-BE49-F238E27FC236}">
                <a16:creationId xmlns:a16="http://schemas.microsoft.com/office/drawing/2014/main" id="{34220751-EE51-0D1D-AB2E-E174EEB91F1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備忘稿版面配置區 4">
            <a:extLst>
              <a:ext uri="{FF2B5EF4-FFF2-40B4-BE49-F238E27FC236}">
                <a16:creationId xmlns:a16="http://schemas.microsoft.com/office/drawing/2014/main" id="{E99E3FEA-D69B-549A-6A3E-6025F27BACED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0181" name="備忘稿版面配置區 4">
            <a:extLst>
              <a:ext uri="{FF2B5EF4-FFF2-40B4-BE49-F238E27FC236}">
                <a16:creationId xmlns:a16="http://schemas.microsoft.com/office/drawing/2014/main" id="{3C44BE0E-3450-D069-FAEA-62AE2BD6C4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:a16="http://schemas.microsoft.com/office/drawing/2014/main" id="{ED3FE3FF-C178-A578-A3D3-31CD3C7EF3B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9C0FA93A-4504-446F-8593-FB7CAE4B241C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id="{29B4764A-0054-B8D8-06D4-FB88C56ADC0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>
            <a:extLst>
              <a:ext uri="{FF2B5EF4-FFF2-40B4-BE49-F238E27FC236}">
                <a16:creationId xmlns:a16="http://schemas.microsoft.com/office/drawing/2014/main" id="{84253ABA-15CF-8E32-8437-994907A9680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3A27EED5-797E-4FB5-9C2F-8851B8171FFB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2227" name="Rectangle 2">
            <a:extLst>
              <a:ext uri="{FF2B5EF4-FFF2-40B4-BE49-F238E27FC236}">
                <a16:creationId xmlns:a16="http://schemas.microsoft.com/office/drawing/2014/main" id="{9D76F7C6-7B6F-8D1A-7986-CE707CF08A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52228" name="Rectangle 3">
            <a:extLst>
              <a:ext uri="{FF2B5EF4-FFF2-40B4-BE49-F238E27FC236}">
                <a16:creationId xmlns:a16="http://schemas.microsoft.com/office/drawing/2014/main" id="{44145044-C61B-1B14-6B08-9E29E4543C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id="{2F3F616A-A1C9-040B-419E-AF23AC93753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5930C811-C50D-455C-8712-4D1D3E14255B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4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id="{3967968A-9013-8743-CB4E-F06457B87CF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53252" name="備忘稿版面配置區 4">
            <a:extLst>
              <a:ext uri="{FF2B5EF4-FFF2-40B4-BE49-F238E27FC236}">
                <a16:creationId xmlns:a16="http://schemas.microsoft.com/office/drawing/2014/main" id="{B894ABB7-E7EE-EFAB-9D6A-736F86644CBE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3253" name="備忘稿版面配置區 5">
            <a:extLst>
              <a:ext uri="{FF2B5EF4-FFF2-40B4-BE49-F238E27FC236}">
                <a16:creationId xmlns:a16="http://schemas.microsoft.com/office/drawing/2014/main" id="{833246C7-F514-0F0C-4841-AD2EE952C02B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3254" name="備忘稿版面配置區 5">
            <a:extLst>
              <a:ext uri="{FF2B5EF4-FFF2-40B4-BE49-F238E27FC236}">
                <a16:creationId xmlns:a16="http://schemas.microsoft.com/office/drawing/2014/main" id="{E0FBC71D-6061-1374-7509-2632B3876B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en-US" altLang="zh-TW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>
            <a:extLst>
              <a:ext uri="{FF2B5EF4-FFF2-40B4-BE49-F238E27FC236}">
                <a16:creationId xmlns:a16="http://schemas.microsoft.com/office/drawing/2014/main" id="{58EE96BE-898C-07DD-355B-B9B6BA7CEB6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1E9C09AB-96A3-4339-AE86-412D1BFE9D1F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5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4275" name="Rectangle 2">
            <a:extLst>
              <a:ext uri="{FF2B5EF4-FFF2-40B4-BE49-F238E27FC236}">
                <a16:creationId xmlns:a16="http://schemas.microsoft.com/office/drawing/2014/main" id="{4EF3B09B-1DC4-D164-B7CB-665E17C574B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54276" name="備忘稿版面配置區 4">
            <a:extLst>
              <a:ext uri="{FF2B5EF4-FFF2-40B4-BE49-F238E27FC236}">
                <a16:creationId xmlns:a16="http://schemas.microsoft.com/office/drawing/2014/main" id="{2D64944F-C9E4-93B1-AF1D-6E591D77A715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4277" name="備忘稿版面配置區 5">
            <a:extLst>
              <a:ext uri="{FF2B5EF4-FFF2-40B4-BE49-F238E27FC236}">
                <a16:creationId xmlns:a16="http://schemas.microsoft.com/office/drawing/2014/main" id="{B8C547AC-F77E-E474-8D2F-38055BF9BDD2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4278" name="備忘稿版面配置區 5">
            <a:extLst>
              <a:ext uri="{FF2B5EF4-FFF2-40B4-BE49-F238E27FC236}">
                <a16:creationId xmlns:a16="http://schemas.microsoft.com/office/drawing/2014/main" id="{5D44DA84-F163-0658-3D88-A540849BE9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en-US" altLang="zh-TW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:a16="http://schemas.microsoft.com/office/drawing/2014/main" id="{E23BD853-22E7-A762-C458-B559BFDFFB1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D1B5FF0E-F585-4035-806A-3B61C557C6E0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6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id="{7766E48A-BB83-9BD6-36E6-EE19A13A9C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55300" name="備忘稿版面配置區 4">
            <a:extLst>
              <a:ext uri="{FF2B5EF4-FFF2-40B4-BE49-F238E27FC236}">
                <a16:creationId xmlns:a16="http://schemas.microsoft.com/office/drawing/2014/main" id="{C3F2466F-1E3C-AAB6-A85F-F035E99C614C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5301" name="備忘稿版面配置區 4">
            <a:extLst>
              <a:ext uri="{FF2B5EF4-FFF2-40B4-BE49-F238E27FC236}">
                <a16:creationId xmlns:a16="http://schemas.microsoft.com/office/drawing/2014/main" id="{21846BD9-2281-A481-599E-6B8E0AE1AB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en-US" altLang="zh-TW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>
            <a:extLst>
              <a:ext uri="{FF2B5EF4-FFF2-40B4-BE49-F238E27FC236}">
                <a16:creationId xmlns:a16="http://schemas.microsoft.com/office/drawing/2014/main" id="{2B01FC19-8AAE-40F0-2DF3-B0F37F15CC8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22B91E04-E0A2-4655-987B-00DA646B8F5B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7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6323" name="Rectangle 2">
            <a:extLst>
              <a:ext uri="{FF2B5EF4-FFF2-40B4-BE49-F238E27FC236}">
                <a16:creationId xmlns:a16="http://schemas.microsoft.com/office/drawing/2014/main" id="{772C4217-20E5-0B4F-127B-94C8623DEE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4275"/>
          </a:xfrm>
          <a:ln/>
        </p:spPr>
      </p:sp>
      <p:sp>
        <p:nvSpPr>
          <p:cNvPr id="56324" name="Rectangle 3">
            <a:extLst>
              <a:ext uri="{FF2B5EF4-FFF2-40B4-BE49-F238E27FC236}">
                <a16:creationId xmlns:a16="http://schemas.microsoft.com/office/drawing/2014/main" id="{85251C7C-EDAA-D16F-F29A-339CD582E1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id="{2C4B9E0E-C5F1-C2FF-9E38-F6F08778F2F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2B997D6C-D3ED-42A7-9B13-38F9614E4B60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8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B801F98B-4E5A-FC4C-33B1-02A192B0F23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921CAAD1-EA60-4917-D560-DB2BFEF1DF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>
            <a:extLst>
              <a:ext uri="{FF2B5EF4-FFF2-40B4-BE49-F238E27FC236}">
                <a16:creationId xmlns:a16="http://schemas.microsoft.com/office/drawing/2014/main" id="{59D92E6E-0143-5486-8EA8-FFF2A2FD1A4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46E0F8C0-4FD6-4BE1-9FDF-483CE0A9814C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9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8371" name="Rectangle 2">
            <a:extLst>
              <a:ext uri="{FF2B5EF4-FFF2-40B4-BE49-F238E27FC236}">
                <a16:creationId xmlns:a16="http://schemas.microsoft.com/office/drawing/2014/main" id="{D12B87A7-61EA-DCE2-B2C4-4B35A13175F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58372" name="備忘稿版面配置區 4">
            <a:extLst>
              <a:ext uri="{FF2B5EF4-FFF2-40B4-BE49-F238E27FC236}">
                <a16:creationId xmlns:a16="http://schemas.microsoft.com/office/drawing/2014/main" id="{72140B99-48BC-3155-30B9-2CFB19AB0B1C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8373" name="備忘稿版面配置區 6">
            <a:extLst>
              <a:ext uri="{FF2B5EF4-FFF2-40B4-BE49-F238E27FC236}">
                <a16:creationId xmlns:a16="http://schemas.microsoft.com/office/drawing/2014/main" id="{5705BE5B-0FB0-67AF-EC25-8D4C52D603F2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8374" name="備忘稿版面配置區 5">
            <a:extLst>
              <a:ext uri="{FF2B5EF4-FFF2-40B4-BE49-F238E27FC236}">
                <a16:creationId xmlns:a16="http://schemas.microsoft.com/office/drawing/2014/main" id="{0120162F-74E4-57CE-59BA-6A22C03F7C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 algn="just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>
            <a:extLst>
              <a:ext uri="{FF2B5EF4-FFF2-40B4-BE49-F238E27FC236}">
                <a16:creationId xmlns:a16="http://schemas.microsoft.com/office/drawing/2014/main" id="{DABCFCFA-9C10-F8E5-F343-EB89B11B90C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9A4A7C75-F9A3-4E2D-95A0-D5B82C863D24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11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9395" name="Rectangle 2">
            <a:extLst>
              <a:ext uri="{FF2B5EF4-FFF2-40B4-BE49-F238E27FC236}">
                <a16:creationId xmlns:a16="http://schemas.microsoft.com/office/drawing/2014/main" id="{87EC9807-C5EE-447A-C012-DF80907F7C0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59396" name="備忘稿版面配置區 4">
            <a:extLst>
              <a:ext uri="{FF2B5EF4-FFF2-40B4-BE49-F238E27FC236}">
                <a16:creationId xmlns:a16="http://schemas.microsoft.com/office/drawing/2014/main" id="{85076A10-7930-2F9C-B31B-310DEDAA14FD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9397" name="備忘稿版面配置區 5">
            <a:extLst>
              <a:ext uri="{FF2B5EF4-FFF2-40B4-BE49-F238E27FC236}">
                <a16:creationId xmlns:a16="http://schemas.microsoft.com/office/drawing/2014/main" id="{28F7B0D1-6965-D2B0-96C9-C1434C902D92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9398" name="備忘稿版面配置區 5">
            <a:extLst>
              <a:ext uri="{FF2B5EF4-FFF2-40B4-BE49-F238E27FC236}">
                <a16:creationId xmlns:a16="http://schemas.microsoft.com/office/drawing/2014/main" id="{B95703C3-0C6D-2D90-8159-5024F8F6C9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lvl="1" indent="-342900" algn="just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>
            <a:extLst>
              <a:ext uri="{FF2B5EF4-FFF2-40B4-BE49-F238E27FC236}">
                <a16:creationId xmlns:a16="http://schemas.microsoft.com/office/drawing/2014/main" id="{29BCD792-A5F5-EF9C-3A6C-72EA6178142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73E3CCA6-5666-46F4-AE56-B0E2757A598D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12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0419" name="Rectangle 2">
            <a:extLst>
              <a:ext uri="{FF2B5EF4-FFF2-40B4-BE49-F238E27FC236}">
                <a16:creationId xmlns:a16="http://schemas.microsoft.com/office/drawing/2014/main" id="{7BFFC802-3008-4A89-5498-62F8E1BC5D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60420" name="備忘稿版面配置區 4">
            <a:extLst>
              <a:ext uri="{FF2B5EF4-FFF2-40B4-BE49-F238E27FC236}">
                <a16:creationId xmlns:a16="http://schemas.microsoft.com/office/drawing/2014/main" id="{A42815A6-0E27-D954-6ACC-9F60779BB74C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0421" name="備忘稿版面配置區 6">
            <a:extLst>
              <a:ext uri="{FF2B5EF4-FFF2-40B4-BE49-F238E27FC236}">
                <a16:creationId xmlns:a16="http://schemas.microsoft.com/office/drawing/2014/main" id="{28FF27AD-8D60-7ABC-1682-CB9BAB65904D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0422" name="備忘稿版面配置區 5">
            <a:extLst>
              <a:ext uri="{FF2B5EF4-FFF2-40B4-BE49-F238E27FC236}">
                <a16:creationId xmlns:a16="http://schemas.microsoft.com/office/drawing/2014/main" id="{3CB8809D-E7DB-ED01-B0FC-AB17CFBE53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 algn="just">
              <a:buFont typeface="Calibri" panose="020F0502020204030204" pitchFamily="34" charset="0"/>
              <a:buAutoNum type="arabicPeriod"/>
            </a:pPr>
            <a:endParaRPr lang="en-US" altLang="zh-TW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投影片圖像版面配置區 1">
            <a:extLst>
              <a:ext uri="{FF2B5EF4-FFF2-40B4-BE49-F238E27FC236}">
                <a16:creationId xmlns:a16="http://schemas.microsoft.com/office/drawing/2014/main" id="{A1338A61-D4F3-3D81-CECA-5EC8489F9D2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xfrm>
            <a:off x="968375" y="388938"/>
            <a:ext cx="4764088" cy="3573462"/>
          </a:xfrm>
          <a:ln/>
        </p:spPr>
      </p:sp>
      <p:sp>
        <p:nvSpPr>
          <p:cNvPr id="61443" name="備忘稿版面配置區 2">
            <a:extLst>
              <a:ext uri="{FF2B5EF4-FFF2-40B4-BE49-F238E27FC236}">
                <a16:creationId xmlns:a16="http://schemas.microsoft.com/office/drawing/2014/main" id="{0DAB9799-A7BF-2321-4D59-1C7126E016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9963" y="4033838"/>
            <a:ext cx="4786312" cy="2501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en-US" altLang="zh-TW">
              <a:ea typeface="標楷體" panose="03000509000000000000" pitchFamily="65" charset="-120"/>
            </a:endParaRPr>
          </a:p>
        </p:txBody>
      </p:sp>
      <p:sp>
        <p:nvSpPr>
          <p:cNvPr id="61444" name="投影片編號版面配置區 3">
            <a:extLst>
              <a:ext uri="{FF2B5EF4-FFF2-40B4-BE49-F238E27FC236}">
                <a16:creationId xmlns:a16="http://schemas.microsoft.com/office/drawing/2014/main" id="{46550E29-4F9B-4FEF-6E76-83D188FF34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7EE155D8-1CA3-4208-A478-03BCF974108F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13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>
            <a:extLst>
              <a:ext uri="{FF2B5EF4-FFF2-40B4-BE49-F238E27FC236}">
                <a16:creationId xmlns:a16="http://schemas.microsoft.com/office/drawing/2014/main" id="{34D11992-74C6-E21C-42CD-A00455C5995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2F55130B-5A0E-431A-96D8-32E750C50716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14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2467" name="Rectangle 2">
            <a:extLst>
              <a:ext uri="{FF2B5EF4-FFF2-40B4-BE49-F238E27FC236}">
                <a16:creationId xmlns:a16="http://schemas.microsoft.com/office/drawing/2014/main" id="{FB9FF304-C8DC-BA58-BADF-A19E7B7C26E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62468" name="備忘稿版面配置區 4">
            <a:extLst>
              <a:ext uri="{FF2B5EF4-FFF2-40B4-BE49-F238E27FC236}">
                <a16:creationId xmlns:a16="http://schemas.microsoft.com/office/drawing/2014/main" id="{8774804B-CCB9-36B6-037E-D65F3AA50C1C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2469" name="備忘稿版面配置區 5">
            <a:extLst>
              <a:ext uri="{FF2B5EF4-FFF2-40B4-BE49-F238E27FC236}">
                <a16:creationId xmlns:a16="http://schemas.microsoft.com/office/drawing/2014/main" id="{0F6284DE-07E4-A93F-F7D9-E1A80B29078D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2470" name="備忘稿版面配置區 5">
            <a:extLst>
              <a:ext uri="{FF2B5EF4-FFF2-40B4-BE49-F238E27FC236}">
                <a16:creationId xmlns:a16="http://schemas.microsoft.com/office/drawing/2014/main" id="{EEE08A69-D062-1D86-0CB0-4E28CB3559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lvl="1" indent="-342900" algn="just">
              <a:buFont typeface="Calibri" panose="020F0502020204030204" pitchFamily="34" charset="0"/>
              <a:buNone/>
            </a:pPr>
            <a:endParaRPr lang="en-US" altLang="zh-TW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投影片圖像版面配置區 1">
            <a:extLst>
              <a:ext uri="{FF2B5EF4-FFF2-40B4-BE49-F238E27FC236}">
                <a16:creationId xmlns:a16="http://schemas.microsoft.com/office/drawing/2014/main" id="{894FB9B0-0378-0221-4BC9-DC82F2F3A87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備忘稿版面配置區 2">
            <a:extLst>
              <a:ext uri="{FF2B5EF4-FFF2-40B4-BE49-F238E27FC236}">
                <a16:creationId xmlns:a16="http://schemas.microsoft.com/office/drawing/2014/main" id="{64C7F26F-1A3F-AB33-4BEC-670D527F9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63492" name="投影片編號版面配置區 3">
            <a:extLst>
              <a:ext uri="{FF2B5EF4-FFF2-40B4-BE49-F238E27FC236}">
                <a16:creationId xmlns:a16="http://schemas.microsoft.com/office/drawing/2014/main" id="{5BE81DED-27E9-5EAC-0E14-1AAFC0434D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8F273059-C3FC-4B4E-865B-4BFF0C568044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15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>
            <a:extLst>
              <a:ext uri="{FF2B5EF4-FFF2-40B4-BE49-F238E27FC236}">
                <a16:creationId xmlns:a16="http://schemas.microsoft.com/office/drawing/2014/main" id="{7BD22FE9-EA85-B67F-53EC-6C33286DDA0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AB153EE1-D93F-42F7-977D-DDEC3BBF2436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16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4515" name="Rectangle 2">
            <a:extLst>
              <a:ext uri="{FF2B5EF4-FFF2-40B4-BE49-F238E27FC236}">
                <a16:creationId xmlns:a16="http://schemas.microsoft.com/office/drawing/2014/main" id="{7D4D9402-9E4C-5745-7FC2-A51FE81CCB5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4275"/>
          </a:xfrm>
          <a:ln/>
        </p:spPr>
      </p:sp>
      <p:sp>
        <p:nvSpPr>
          <p:cNvPr id="64516" name="備忘稿版面配置區 6">
            <a:extLst>
              <a:ext uri="{FF2B5EF4-FFF2-40B4-BE49-F238E27FC236}">
                <a16:creationId xmlns:a16="http://schemas.microsoft.com/office/drawing/2014/main" id="{AB1B3729-7070-2223-BE9B-F3F1C0771E4E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4517" name="備忘稿版面配置區 4">
            <a:extLst>
              <a:ext uri="{FF2B5EF4-FFF2-40B4-BE49-F238E27FC236}">
                <a16:creationId xmlns:a16="http://schemas.microsoft.com/office/drawing/2014/main" id="{C7AA9CC3-67C8-11B6-5E18-1BA8AD0A91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>
            <a:extLst>
              <a:ext uri="{FF2B5EF4-FFF2-40B4-BE49-F238E27FC236}">
                <a16:creationId xmlns:a16="http://schemas.microsoft.com/office/drawing/2014/main" id="{53DE385C-BEFC-B46C-6B35-1E25FAB21A9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0C365440-4D36-445D-8F48-2EE0C2101AE3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17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5539" name="Rectangle 2">
            <a:extLst>
              <a:ext uri="{FF2B5EF4-FFF2-40B4-BE49-F238E27FC236}">
                <a16:creationId xmlns:a16="http://schemas.microsoft.com/office/drawing/2014/main" id="{3DC71ED7-1E88-DBC3-ABAC-F53E434243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65540" name="Rectangle 3">
            <a:extLst>
              <a:ext uri="{FF2B5EF4-FFF2-40B4-BE49-F238E27FC236}">
                <a16:creationId xmlns:a16="http://schemas.microsoft.com/office/drawing/2014/main" id="{CDB358F6-A180-3998-F7AA-958E2C59EB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>
            <a:extLst>
              <a:ext uri="{FF2B5EF4-FFF2-40B4-BE49-F238E27FC236}">
                <a16:creationId xmlns:a16="http://schemas.microsoft.com/office/drawing/2014/main" id="{5F5AB3B9-2208-6C69-1B88-49D1CBC696A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59DC8E2B-99E4-41F0-98F2-B6919A2CCFBB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18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6563" name="Rectangle 2">
            <a:extLst>
              <a:ext uri="{FF2B5EF4-FFF2-40B4-BE49-F238E27FC236}">
                <a16:creationId xmlns:a16="http://schemas.microsoft.com/office/drawing/2014/main" id="{A5E8CB69-FE27-5A0A-21EF-EB4AE3CFB1E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66564" name="備忘稿版面配置區 4">
            <a:extLst>
              <a:ext uri="{FF2B5EF4-FFF2-40B4-BE49-F238E27FC236}">
                <a16:creationId xmlns:a16="http://schemas.microsoft.com/office/drawing/2014/main" id="{9E1F58DF-A271-3291-DC63-56B56ED9AFA8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6565" name="備忘稿版面配置區 6">
            <a:extLst>
              <a:ext uri="{FF2B5EF4-FFF2-40B4-BE49-F238E27FC236}">
                <a16:creationId xmlns:a16="http://schemas.microsoft.com/office/drawing/2014/main" id="{6714E078-9A00-28D7-B6D5-45768E53AF08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6566" name="備忘稿版面配置區 7">
            <a:extLst>
              <a:ext uri="{FF2B5EF4-FFF2-40B4-BE49-F238E27FC236}">
                <a16:creationId xmlns:a16="http://schemas.microsoft.com/office/drawing/2014/main" id="{4452C16F-A106-1104-84EB-AE9BD0E25FDC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6567" name="備忘稿版面配置區 6">
            <a:extLst>
              <a:ext uri="{FF2B5EF4-FFF2-40B4-BE49-F238E27FC236}">
                <a16:creationId xmlns:a16="http://schemas.microsoft.com/office/drawing/2014/main" id="{F0A08124-B940-8723-96D3-1968FE9ACB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None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投影片圖像版面配置區 1">
            <a:extLst>
              <a:ext uri="{FF2B5EF4-FFF2-40B4-BE49-F238E27FC236}">
                <a16:creationId xmlns:a16="http://schemas.microsoft.com/office/drawing/2014/main" id="{4764A719-02F4-F5C4-75FE-6DE2EF4BBB9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備忘稿版面配置區 2">
            <a:extLst>
              <a:ext uri="{FF2B5EF4-FFF2-40B4-BE49-F238E27FC236}">
                <a16:creationId xmlns:a16="http://schemas.microsoft.com/office/drawing/2014/main" id="{1F438038-33E2-F305-C7B8-117D9B9AC4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7588" name="投影片編號版面配置區 3">
            <a:extLst>
              <a:ext uri="{FF2B5EF4-FFF2-40B4-BE49-F238E27FC236}">
                <a16:creationId xmlns:a16="http://schemas.microsoft.com/office/drawing/2014/main" id="{B381C7EB-E07C-C1D1-FA6D-B4765188BF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234B9276-3963-4330-86A2-56C8C3EBE919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19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>
            <a:extLst>
              <a:ext uri="{FF2B5EF4-FFF2-40B4-BE49-F238E27FC236}">
                <a16:creationId xmlns:a16="http://schemas.microsoft.com/office/drawing/2014/main" id="{C1F4249D-7991-45AD-0F57-B7F323247F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6E9A2988-76BB-4853-9D1A-3738DB5E179F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20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8611" name="Rectangle 2">
            <a:extLst>
              <a:ext uri="{FF2B5EF4-FFF2-40B4-BE49-F238E27FC236}">
                <a16:creationId xmlns:a16="http://schemas.microsoft.com/office/drawing/2014/main" id="{0B8142E8-E5ED-C5A7-4515-B4A626D45A0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68612" name="備忘稿版面配置區 4">
            <a:extLst>
              <a:ext uri="{FF2B5EF4-FFF2-40B4-BE49-F238E27FC236}">
                <a16:creationId xmlns:a16="http://schemas.microsoft.com/office/drawing/2014/main" id="{5F447110-341A-CDAD-0B7B-F3A10D0CAF75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8613" name="備忘稿版面配置區 5">
            <a:extLst>
              <a:ext uri="{FF2B5EF4-FFF2-40B4-BE49-F238E27FC236}">
                <a16:creationId xmlns:a16="http://schemas.microsoft.com/office/drawing/2014/main" id="{26755D84-FD8B-B454-C12E-3BA4401768C8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8614" name="備忘稿版面配置區 5">
            <a:extLst>
              <a:ext uri="{FF2B5EF4-FFF2-40B4-BE49-F238E27FC236}">
                <a16:creationId xmlns:a16="http://schemas.microsoft.com/office/drawing/2014/main" id="{CBED1070-628D-5ACC-E6DE-1484AF3287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>
            <a:extLst>
              <a:ext uri="{FF2B5EF4-FFF2-40B4-BE49-F238E27FC236}">
                <a16:creationId xmlns:a16="http://schemas.microsoft.com/office/drawing/2014/main" id="{9414F732-7124-CDED-26F9-187DF4EF9B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AD441B7B-8205-4597-A868-3AB166E643B3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21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9635" name="Rectangle 2">
            <a:extLst>
              <a:ext uri="{FF2B5EF4-FFF2-40B4-BE49-F238E27FC236}">
                <a16:creationId xmlns:a16="http://schemas.microsoft.com/office/drawing/2014/main" id="{7A89CB15-3798-626A-7A30-4D156ACC4E8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69636" name="備忘稿版面配置區 4">
            <a:extLst>
              <a:ext uri="{FF2B5EF4-FFF2-40B4-BE49-F238E27FC236}">
                <a16:creationId xmlns:a16="http://schemas.microsoft.com/office/drawing/2014/main" id="{19F386D1-6A7C-747D-187E-99B42E5E2D16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9637" name="備忘稿版面配置區 5">
            <a:extLst>
              <a:ext uri="{FF2B5EF4-FFF2-40B4-BE49-F238E27FC236}">
                <a16:creationId xmlns:a16="http://schemas.microsoft.com/office/drawing/2014/main" id="{437845D5-E663-D024-92A7-BD70B259A23F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9638" name="備忘稿版面配置區 5">
            <a:extLst>
              <a:ext uri="{FF2B5EF4-FFF2-40B4-BE49-F238E27FC236}">
                <a16:creationId xmlns:a16="http://schemas.microsoft.com/office/drawing/2014/main" id="{AE50CA35-1711-2437-7612-058C406960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>
            <a:extLst>
              <a:ext uri="{FF2B5EF4-FFF2-40B4-BE49-F238E27FC236}">
                <a16:creationId xmlns:a16="http://schemas.microsoft.com/office/drawing/2014/main" id="{A2F0E26E-1C9F-8A99-37F1-AFE51551613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9A7AC2BF-1662-48E2-8A08-6B5F454B8C03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22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0659" name="Rectangle 2">
            <a:extLst>
              <a:ext uri="{FF2B5EF4-FFF2-40B4-BE49-F238E27FC236}">
                <a16:creationId xmlns:a16="http://schemas.microsoft.com/office/drawing/2014/main" id="{B1CF054C-3657-7870-BC14-9DBE9973793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70660" name="備忘稿版面配置區 4">
            <a:extLst>
              <a:ext uri="{FF2B5EF4-FFF2-40B4-BE49-F238E27FC236}">
                <a16:creationId xmlns:a16="http://schemas.microsoft.com/office/drawing/2014/main" id="{158B7135-ECB4-BE2E-282A-2AAF80C304D7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0661" name="備忘稿版面配置區 7">
            <a:extLst>
              <a:ext uri="{FF2B5EF4-FFF2-40B4-BE49-F238E27FC236}">
                <a16:creationId xmlns:a16="http://schemas.microsoft.com/office/drawing/2014/main" id="{5F5E70F9-F5AB-1CF6-18EC-F83049D75643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0662" name="備忘稿版面配置區 5">
            <a:extLst>
              <a:ext uri="{FF2B5EF4-FFF2-40B4-BE49-F238E27FC236}">
                <a16:creationId xmlns:a16="http://schemas.microsoft.com/office/drawing/2014/main" id="{30AB35AF-7C90-A72E-EC74-AF5327D157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>
            <a:extLst>
              <a:ext uri="{FF2B5EF4-FFF2-40B4-BE49-F238E27FC236}">
                <a16:creationId xmlns:a16="http://schemas.microsoft.com/office/drawing/2014/main" id="{35A56E20-A4E2-D16F-1698-E52D70B8295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4206F738-51A6-4D4B-A1B7-1F76D2315C97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23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1683" name="Rectangle 2">
            <a:extLst>
              <a:ext uri="{FF2B5EF4-FFF2-40B4-BE49-F238E27FC236}">
                <a16:creationId xmlns:a16="http://schemas.microsoft.com/office/drawing/2014/main" id="{B46F882C-AC44-DC6F-8AE9-72C1F3ACE99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71684" name="備忘稿版面配置區 4">
            <a:extLst>
              <a:ext uri="{FF2B5EF4-FFF2-40B4-BE49-F238E27FC236}">
                <a16:creationId xmlns:a16="http://schemas.microsoft.com/office/drawing/2014/main" id="{624C7943-BF75-1B87-8353-6FB285F9C8C5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1685" name="備忘稿版面配置區 5">
            <a:extLst>
              <a:ext uri="{FF2B5EF4-FFF2-40B4-BE49-F238E27FC236}">
                <a16:creationId xmlns:a16="http://schemas.microsoft.com/office/drawing/2014/main" id="{38E91B99-13E8-AC70-1599-C3CF31DBFE0B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1686" name="備忘稿版面配置區 5">
            <a:extLst>
              <a:ext uri="{FF2B5EF4-FFF2-40B4-BE49-F238E27FC236}">
                <a16:creationId xmlns:a16="http://schemas.microsoft.com/office/drawing/2014/main" id="{5C0ACAE4-1240-AC24-8E0F-499E21DDA7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>
            <a:extLst>
              <a:ext uri="{FF2B5EF4-FFF2-40B4-BE49-F238E27FC236}">
                <a16:creationId xmlns:a16="http://schemas.microsoft.com/office/drawing/2014/main" id="{806C2B39-6E08-DCFE-F8D8-DF904B960EF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0839C215-DEA6-46E9-B3AC-14CF9CF2BADE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24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2707" name="Rectangle 2">
            <a:extLst>
              <a:ext uri="{FF2B5EF4-FFF2-40B4-BE49-F238E27FC236}">
                <a16:creationId xmlns:a16="http://schemas.microsoft.com/office/drawing/2014/main" id="{9E409B34-C0E5-8D33-223C-6A7664E7640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72708" name="備忘稿版面配置區 4">
            <a:extLst>
              <a:ext uri="{FF2B5EF4-FFF2-40B4-BE49-F238E27FC236}">
                <a16:creationId xmlns:a16="http://schemas.microsoft.com/office/drawing/2014/main" id="{B44F715E-8A15-33AA-E820-2BE52CA6C278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2709" name="備忘稿版面配置區 5">
            <a:extLst>
              <a:ext uri="{FF2B5EF4-FFF2-40B4-BE49-F238E27FC236}">
                <a16:creationId xmlns:a16="http://schemas.microsoft.com/office/drawing/2014/main" id="{886BCC93-7BD6-3685-B23C-DD5454859EEB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2710" name="備忘稿版面配置區 5">
            <a:extLst>
              <a:ext uri="{FF2B5EF4-FFF2-40B4-BE49-F238E27FC236}">
                <a16:creationId xmlns:a16="http://schemas.microsoft.com/office/drawing/2014/main" id="{5559AC80-B533-2168-2183-75835EF80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>
            <a:extLst>
              <a:ext uri="{FF2B5EF4-FFF2-40B4-BE49-F238E27FC236}">
                <a16:creationId xmlns:a16="http://schemas.microsoft.com/office/drawing/2014/main" id="{59DBF770-7F26-651B-67E7-1AEF4F2FA60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C6E5AFCB-BB1D-4C52-A008-D4B446E25D7A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25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3731" name="Rectangle 2">
            <a:extLst>
              <a:ext uri="{FF2B5EF4-FFF2-40B4-BE49-F238E27FC236}">
                <a16:creationId xmlns:a16="http://schemas.microsoft.com/office/drawing/2014/main" id="{A69704E2-9A3A-5D4D-8186-D96EF6B191F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73732" name="備忘稿版面配置區 4">
            <a:extLst>
              <a:ext uri="{FF2B5EF4-FFF2-40B4-BE49-F238E27FC236}">
                <a16:creationId xmlns:a16="http://schemas.microsoft.com/office/drawing/2014/main" id="{85C825B6-7D60-15A9-E399-E21A495D5A1C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3733" name="備忘稿版面配置區 5">
            <a:extLst>
              <a:ext uri="{FF2B5EF4-FFF2-40B4-BE49-F238E27FC236}">
                <a16:creationId xmlns:a16="http://schemas.microsoft.com/office/drawing/2014/main" id="{275AAD44-9909-DAFC-9459-17BC6E5AC5D7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3734" name="備忘稿版面配置區 5">
            <a:extLst>
              <a:ext uri="{FF2B5EF4-FFF2-40B4-BE49-F238E27FC236}">
                <a16:creationId xmlns:a16="http://schemas.microsoft.com/office/drawing/2014/main" id="{9C76B006-DA97-1A4D-488F-C986783158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>
            <a:extLst>
              <a:ext uri="{FF2B5EF4-FFF2-40B4-BE49-F238E27FC236}">
                <a16:creationId xmlns:a16="http://schemas.microsoft.com/office/drawing/2014/main" id="{5C1A8081-E096-ABFE-215C-1534FA5183A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52DCFF4D-C625-4DCA-8F52-F755786C386E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26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4755" name="Rectangle 2">
            <a:extLst>
              <a:ext uri="{FF2B5EF4-FFF2-40B4-BE49-F238E27FC236}">
                <a16:creationId xmlns:a16="http://schemas.microsoft.com/office/drawing/2014/main" id="{6C5AD28F-A1A0-1B8A-2577-6FEE748487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74756" name="備忘稿版面配置區 4">
            <a:extLst>
              <a:ext uri="{FF2B5EF4-FFF2-40B4-BE49-F238E27FC236}">
                <a16:creationId xmlns:a16="http://schemas.microsoft.com/office/drawing/2014/main" id="{596586F1-DBA7-AE43-90F3-8E3F1A8017B8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4757" name="備忘稿版面配置區 5">
            <a:extLst>
              <a:ext uri="{FF2B5EF4-FFF2-40B4-BE49-F238E27FC236}">
                <a16:creationId xmlns:a16="http://schemas.microsoft.com/office/drawing/2014/main" id="{F46808EE-B2F8-01C0-1391-821A59EDE991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4758" name="備忘稿版面配置區 5">
            <a:extLst>
              <a:ext uri="{FF2B5EF4-FFF2-40B4-BE49-F238E27FC236}">
                <a16:creationId xmlns:a16="http://schemas.microsoft.com/office/drawing/2014/main" id="{A203E229-019F-CD23-1B05-ED95B076A8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投影片圖像版面配置區 1">
            <a:extLst>
              <a:ext uri="{FF2B5EF4-FFF2-40B4-BE49-F238E27FC236}">
                <a16:creationId xmlns:a16="http://schemas.microsoft.com/office/drawing/2014/main" id="{F434161A-E965-658D-A071-65E19C201E6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備忘稿版面配置區 2">
            <a:extLst>
              <a:ext uri="{FF2B5EF4-FFF2-40B4-BE49-F238E27FC236}">
                <a16:creationId xmlns:a16="http://schemas.microsoft.com/office/drawing/2014/main" id="{AB806A0D-A4A7-47C6-287A-10BBE99FF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  <p:sp>
        <p:nvSpPr>
          <p:cNvPr id="75780" name="投影片編號版面配置區 3">
            <a:extLst>
              <a:ext uri="{FF2B5EF4-FFF2-40B4-BE49-F238E27FC236}">
                <a16:creationId xmlns:a16="http://schemas.microsoft.com/office/drawing/2014/main" id="{A4C72831-94C6-5769-A5FB-AEBE9240F8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0A6D06CD-FB05-4067-A4CC-73C4D853CDB7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27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投影片圖像版面配置區 1">
            <a:extLst>
              <a:ext uri="{FF2B5EF4-FFF2-40B4-BE49-F238E27FC236}">
                <a16:creationId xmlns:a16="http://schemas.microsoft.com/office/drawing/2014/main" id="{EC105D38-131C-6C90-F3B1-226DAAA68E0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備忘稿版面配置區 2">
            <a:extLst>
              <a:ext uri="{FF2B5EF4-FFF2-40B4-BE49-F238E27FC236}">
                <a16:creationId xmlns:a16="http://schemas.microsoft.com/office/drawing/2014/main" id="{ED6BC9E2-70DC-9CF1-36B5-CBA8C746F5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76804" name="投影片編號版面配置區 3">
            <a:extLst>
              <a:ext uri="{FF2B5EF4-FFF2-40B4-BE49-F238E27FC236}">
                <a16:creationId xmlns:a16="http://schemas.microsoft.com/office/drawing/2014/main" id="{BBEE5807-6391-18EC-6A42-1699FFBD9E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7EF0ABB6-9295-4B9D-A3BB-B884ECBDDD0A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28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>
            <a:extLst>
              <a:ext uri="{FF2B5EF4-FFF2-40B4-BE49-F238E27FC236}">
                <a16:creationId xmlns:a16="http://schemas.microsoft.com/office/drawing/2014/main" id="{FFBA62F0-4A91-02EF-90B6-9D36514FC52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47108963-91E5-4FA8-806F-85CC88D5C605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29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7827" name="Rectangle 2">
            <a:extLst>
              <a:ext uri="{FF2B5EF4-FFF2-40B4-BE49-F238E27FC236}">
                <a16:creationId xmlns:a16="http://schemas.microsoft.com/office/drawing/2014/main" id="{432E0223-05FB-4F01-41AD-D06A0F99BC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77828" name="備忘稿版面配置區 4">
            <a:extLst>
              <a:ext uri="{FF2B5EF4-FFF2-40B4-BE49-F238E27FC236}">
                <a16:creationId xmlns:a16="http://schemas.microsoft.com/office/drawing/2014/main" id="{9B3173E0-55E0-C36A-E950-62F0E36B54A0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7829" name="備忘稿版面配置區 5">
            <a:extLst>
              <a:ext uri="{FF2B5EF4-FFF2-40B4-BE49-F238E27FC236}">
                <a16:creationId xmlns:a16="http://schemas.microsoft.com/office/drawing/2014/main" id="{D763162D-C2C4-0FD9-6D3F-514842DBE499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7830" name="備忘稿版面配置區 5">
            <a:extLst>
              <a:ext uri="{FF2B5EF4-FFF2-40B4-BE49-F238E27FC236}">
                <a16:creationId xmlns:a16="http://schemas.microsoft.com/office/drawing/2014/main" id="{956C8E01-F35E-74E4-DFA1-6A6859B278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投影片圖像版面配置區 1">
            <a:extLst>
              <a:ext uri="{FF2B5EF4-FFF2-40B4-BE49-F238E27FC236}">
                <a16:creationId xmlns:a16="http://schemas.microsoft.com/office/drawing/2014/main" id="{EBB38586-E8DA-05BB-5824-3CC07B2F96C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備忘稿版面配置區 2">
            <a:extLst>
              <a:ext uri="{FF2B5EF4-FFF2-40B4-BE49-F238E27FC236}">
                <a16:creationId xmlns:a16="http://schemas.microsoft.com/office/drawing/2014/main" id="{955A99D1-92C7-D91A-5BF6-B86F68001F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zh-TW" altLang="en-US">
              <a:ea typeface="標楷體" panose="03000509000000000000" pitchFamily="65" charset="-120"/>
            </a:endParaRPr>
          </a:p>
        </p:txBody>
      </p:sp>
      <p:sp>
        <p:nvSpPr>
          <p:cNvPr id="78852" name="投影片編號版面配置區 3">
            <a:extLst>
              <a:ext uri="{FF2B5EF4-FFF2-40B4-BE49-F238E27FC236}">
                <a16:creationId xmlns:a16="http://schemas.microsoft.com/office/drawing/2014/main" id="{39175FB4-049B-C598-26E2-457CC4C437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2028A70C-5014-4816-A3B0-D16E9F4E717A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30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投影片圖像版面配置區 1">
            <a:extLst>
              <a:ext uri="{FF2B5EF4-FFF2-40B4-BE49-F238E27FC236}">
                <a16:creationId xmlns:a16="http://schemas.microsoft.com/office/drawing/2014/main" id="{ACF9EDC3-20FC-C602-D07A-BFE9FA4B0CF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5" name="備忘稿版面配置區 2">
            <a:extLst>
              <a:ext uri="{FF2B5EF4-FFF2-40B4-BE49-F238E27FC236}">
                <a16:creationId xmlns:a16="http://schemas.microsoft.com/office/drawing/2014/main" id="{80282185-658D-EC72-F80D-500D8EE83C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79876" name="投影片編號版面配置區 3">
            <a:extLst>
              <a:ext uri="{FF2B5EF4-FFF2-40B4-BE49-F238E27FC236}">
                <a16:creationId xmlns:a16="http://schemas.microsoft.com/office/drawing/2014/main" id="{F955FBD1-A90B-C677-B6E5-8AE5B8D89E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E88FDA1B-02DB-404E-AFA6-0587E4BB0CD8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31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>
            <a:extLst>
              <a:ext uri="{FF2B5EF4-FFF2-40B4-BE49-F238E27FC236}">
                <a16:creationId xmlns:a16="http://schemas.microsoft.com/office/drawing/2014/main" id="{0891B0AC-FC93-1A9C-3FB3-E77C38093E9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18C6B11A-3BD0-451B-9345-DAC54A03624B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32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0899" name="Rectangle 2">
            <a:extLst>
              <a:ext uri="{FF2B5EF4-FFF2-40B4-BE49-F238E27FC236}">
                <a16:creationId xmlns:a16="http://schemas.microsoft.com/office/drawing/2014/main" id="{DD7878D8-5102-54B4-8A6C-C2A285A7B2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4275"/>
          </a:xfrm>
          <a:ln/>
        </p:spPr>
      </p:sp>
      <p:sp>
        <p:nvSpPr>
          <p:cNvPr id="80900" name="Rectangle 3">
            <a:extLst>
              <a:ext uri="{FF2B5EF4-FFF2-40B4-BE49-F238E27FC236}">
                <a16:creationId xmlns:a16="http://schemas.microsoft.com/office/drawing/2014/main" id="{12ECAC01-992B-5007-4308-3D039A3E80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>
            <a:extLst>
              <a:ext uri="{FF2B5EF4-FFF2-40B4-BE49-F238E27FC236}">
                <a16:creationId xmlns:a16="http://schemas.microsoft.com/office/drawing/2014/main" id="{93E44A12-31AA-4E28-F382-6386E7F13CC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F31615EB-F7CF-44FA-9C22-9683EAD49373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33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1923" name="Rectangle 2">
            <a:extLst>
              <a:ext uri="{FF2B5EF4-FFF2-40B4-BE49-F238E27FC236}">
                <a16:creationId xmlns:a16="http://schemas.microsoft.com/office/drawing/2014/main" id="{65EEB226-B3C3-B999-BBE5-11C7E24F2BF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4275"/>
          </a:xfrm>
          <a:ln/>
        </p:spPr>
      </p:sp>
      <p:sp>
        <p:nvSpPr>
          <p:cNvPr id="81924" name="Rectangle 3">
            <a:extLst>
              <a:ext uri="{FF2B5EF4-FFF2-40B4-BE49-F238E27FC236}">
                <a16:creationId xmlns:a16="http://schemas.microsoft.com/office/drawing/2014/main" id="{67B0B10E-B474-D09E-D103-3A82A1A477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>
            <a:extLst>
              <a:ext uri="{FF2B5EF4-FFF2-40B4-BE49-F238E27FC236}">
                <a16:creationId xmlns:a16="http://schemas.microsoft.com/office/drawing/2014/main" id="{F0BEAA3A-14B4-4486-B7AF-8AD01F39359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31FEF1D9-567D-4E40-B3F7-6EFCE3F197C3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34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2947" name="Rectangle 2">
            <a:extLst>
              <a:ext uri="{FF2B5EF4-FFF2-40B4-BE49-F238E27FC236}">
                <a16:creationId xmlns:a16="http://schemas.microsoft.com/office/drawing/2014/main" id="{4AD2D9E3-3095-D3B5-FFFC-27B1349CA14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4275"/>
          </a:xfrm>
          <a:ln/>
        </p:spPr>
      </p:sp>
      <p:sp>
        <p:nvSpPr>
          <p:cNvPr id="82948" name="Rectangle 3">
            <a:extLst>
              <a:ext uri="{FF2B5EF4-FFF2-40B4-BE49-F238E27FC236}">
                <a16:creationId xmlns:a16="http://schemas.microsoft.com/office/drawing/2014/main" id="{5FE4AAEF-9C1A-6DAA-AED0-DAF982FA42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>
            <a:extLst>
              <a:ext uri="{FF2B5EF4-FFF2-40B4-BE49-F238E27FC236}">
                <a16:creationId xmlns:a16="http://schemas.microsoft.com/office/drawing/2014/main" id="{A14FD111-6DA6-DD04-A969-9085E15DE53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276132A6-9A56-492F-84F1-6C64B28E127B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35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3971" name="Rectangle 2">
            <a:extLst>
              <a:ext uri="{FF2B5EF4-FFF2-40B4-BE49-F238E27FC236}">
                <a16:creationId xmlns:a16="http://schemas.microsoft.com/office/drawing/2014/main" id="{0CD1C216-7147-FBD1-08A9-FF993C37601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83972" name="Rectangle 3">
            <a:extLst>
              <a:ext uri="{FF2B5EF4-FFF2-40B4-BE49-F238E27FC236}">
                <a16:creationId xmlns:a16="http://schemas.microsoft.com/office/drawing/2014/main" id="{FC31E656-F6AA-56BD-2067-7F43288E63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>
            <a:extLst>
              <a:ext uri="{FF2B5EF4-FFF2-40B4-BE49-F238E27FC236}">
                <a16:creationId xmlns:a16="http://schemas.microsoft.com/office/drawing/2014/main" id="{79E86F7F-42B3-9E00-34B7-AA8F1D74D89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F8D33CA3-4259-4B41-9A54-185C63D7FC82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36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B41F9D0E-5A76-4F0E-B0B0-533C185AE50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84996" name="備忘稿版面配置區 4">
            <a:extLst>
              <a:ext uri="{FF2B5EF4-FFF2-40B4-BE49-F238E27FC236}">
                <a16:creationId xmlns:a16="http://schemas.microsoft.com/office/drawing/2014/main" id="{47506791-89D3-3795-61C4-AE05BB57C093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4997" name="備忘稿版面配置區 7">
            <a:extLst>
              <a:ext uri="{FF2B5EF4-FFF2-40B4-BE49-F238E27FC236}">
                <a16:creationId xmlns:a16="http://schemas.microsoft.com/office/drawing/2014/main" id="{26D3F4A5-7B3C-955D-CA47-5E1A5A47DFF4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84998" name="備忘稿版面配置區 5">
            <a:extLst>
              <a:ext uri="{FF2B5EF4-FFF2-40B4-BE49-F238E27FC236}">
                <a16:creationId xmlns:a16="http://schemas.microsoft.com/office/drawing/2014/main" id="{F787A8E6-9DAF-BE17-D96B-1E6995D616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lvl="1"/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>
            <a:extLst>
              <a:ext uri="{FF2B5EF4-FFF2-40B4-BE49-F238E27FC236}">
                <a16:creationId xmlns:a16="http://schemas.microsoft.com/office/drawing/2014/main" id="{AFF242F5-A3D7-2456-359D-1066FD330B9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E7E8FE45-A4B5-4E91-9715-736A54420B32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37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6019" name="Rectangle 2">
            <a:extLst>
              <a:ext uri="{FF2B5EF4-FFF2-40B4-BE49-F238E27FC236}">
                <a16:creationId xmlns:a16="http://schemas.microsoft.com/office/drawing/2014/main" id="{0846A0E3-7330-3FB9-F394-11B9E69DD4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2525" cy="3722688"/>
          </a:xfrm>
          <a:ln/>
        </p:spPr>
      </p:sp>
      <p:sp>
        <p:nvSpPr>
          <p:cNvPr id="86020" name="備忘稿版面配置區 4">
            <a:extLst>
              <a:ext uri="{FF2B5EF4-FFF2-40B4-BE49-F238E27FC236}">
                <a16:creationId xmlns:a16="http://schemas.microsoft.com/office/drawing/2014/main" id="{66474152-E78E-6B6E-A181-63AA90A69A9D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6021" name="備忘稿版面配置區 6">
            <a:extLst>
              <a:ext uri="{FF2B5EF4-FFF2-40B4-BE49-F238E27FC236}">
                <a16:creationId xmlns:a16="http://schemas.microsoft.com/office/drawing/2014/main" id="{67015C70-F977-E68E-EB22-4A662D3B77E7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6022" name="備忘稿版面配置區 5">
            <a:extLst>
              <a:ext uri="{FF2B5EF4-FFF2-40B4-BE49-F238E27FC236}">
                <a16:creationId xmlns:a16="http://schemas.microsoft.com/office/drawing/2014/main" id="{08D1D0F8-F49A-9DF1-A8B0-ACB65C4FEE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>
            <a:extLst>
              <a:ext uri="{FF2B5EF4-FFF2-40B4-BE49-F238E27FC236}">
                <a16:creationId xmlns:a16="http://schemas.microsoft.com/office/drawing/2014/main" id="{0929C157-7700-A398-967C-5E41A36CE72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E1E6012A-0E49-4636-BB54-6C67EC7CDF47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38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7043" name="Rectangle 2">
            <a:extLst>
              <a:ext uri="{FF2B5EF4-FFF2-40B4-BE49-F238E27FC236}">
                <a16:creationId xmlns:a16="http://schemas.microsoft.com/office/drawing/2014/main" id="{0F5A8057-0310-258B-B987-0FD51D82D0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備忘稿版面配置區 4">
            <a:extLst>
              <a:ext uri="{FF2B5EF4-FFF2-40B4-BE49-F238E27FC236}">
                <a16:creationId xmlns:a16="http://schemas.microsoft.com/office/drawing/2014/main" id="{E5AFEF1F-24BA-5F82-75E8-DCBCD2A8FDB2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7045" name="備忘稿版面配置區 4">
            <a:extLst>
              <a:ext uri="{FF2B5EF4-FFF2-40B4-BE49-F238E27FC236}">
                <a16:creationId xmlns:a16="http://schemas.microsoft.com/office/drawing/2014/main" id="{98C10B03-8971-0201-E2D5-4BFF4595C7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>
            <a:extLst>
              <a:ext uri="{FF2B5EF4-FFF2-40B4-BE49-F238E27FC236}">
                <a16:creationId xmlns:a16="http://schemas.microsoft.com/office/drawing/2014/main" id="{28CCEAFD-8937-5215-CE8E-71495FD7837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21D7A1BE-2CB5-4221-822A-3D5A5905962C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39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8067" name="Rectangle 2">
            <a:extLst>
              <a:ext uri="{FF2B5EF4-FFF2-40B4-BE49-F238E27FC236}">
                <a16:creationId xmlns:a16="http://schemas.microsoft.com/office/drawing/2014/main" id="{A7ED2B56-A239-5149-61D4-F0294F33FEE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4275"/>
          </a:xfrm>
          <a:ln/>
        </p:spPr>
      </p:sp>
      <p:sp>
        <p:nvSpPr>
          <p:cNvPr id="88068" name="備忘稿版面配置區 4">
            <a:extLst>
              <a:ext uri="{FF2B5EF4-FFF2-40B4-BE49-F238E27FC236}">
                <a16:creationId xmlns:a16="http://schemas.microsoft.com/office/drawing/2014/main" id="{6F0051A6-B672-A54A-FFEC-CA43AD2C9875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8069" name="備忘稿版面配置區 4">
            <a:extLst>
              <a:ext uri="{FF2B5EF4-FFF2-40B4-BE49-F238E27FC236}">
                <a16:creationId xmlns:a16="http://schemas.microsoft.com/office/drawing/2014/main" id="{4544103A-0628-A6C2-F2A4-69D2C72107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None/>
            </a:pPr>
            <a:endParaRPr lang="en-US" altLang="zh-TW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>
            <a:extLst>
              <a:ext uri="{FF2B5EF4-FFF2-40B4-BE49-F238E27FC236}">
                <a16:creationId xmlns:a16="http://schemas.microsoft.com/office/drawing/2014/main" id="{03DC7605-2AB5-1C79-1B76-325E547050A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954229EA-D4F6-47B0-8353-FFF013C1F8AA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40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9091" name="Rectangle 2">
            <a:extLst>
              <a:ext uri="{FF2B5EF4-FFF2-40B4-BE49-F238E27FC236}">
                <a16:creationId xmlns:a16="http://schemas.microsoft.com/office/drawing/2014/main" id="{C0D3B1B4-E162-BD13-9E92-120AC3F0200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4275"/>
          </a:xfrm>
          <a:ln/>
        </p:spPr>
      </p:sp>
      <p:sp>
        <p:nvSpPr>
          <p:cNvPr id="89092" name="Rectangle 3">
            <a:extLst>
              <a:ext uri="{FF2B5EF4-FFF2-40B4-BE49-F238E27FC236}">
                <a16:creationId xmlns:a16="http://schemas.microsoft.com/office/drawing/2014/main" id="{A1BEE403-3603-C9C1-722E-80801837DC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>
            <a:extLst>
              <a:ext uri="{FF2B5EF4-FFF2-40B4-BE49-F238E27FC236}">
                <a16:creationId xmlns:a16="http://schemas.microsoft.com/office/drawing/2014/main" id="{32E153C6-84D1-A1D2-C66F-2506590FB8B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EE1AFE32-AC88-4E38-9A2D-60F8A143ABFD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41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90115" name="Rectangle 2">
            <a:extLst>
              <a:ext uri="{FF2B5EF4-FFF2-40B4-BE49-F238E27FC236}">
                <a16:creationId xmlns:a16="http://schemas.microsoft.com/office/drawing/2014/main" id="{AA5DC88B-8399-345F-9DE1-D07458EE95E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4275"/>
          </a:xfrm>
          <a:ln/>
        </p:spPr>
      </p:sp>
      <p:sp>
        <p:nvSpPr>
          <p:cNvPr id="90116" name="Rectangle 3">
            <a:extLst>
              <a:ext uri="{FF2B5EF4-FFF2-40B4-BE49-F238E27FC236}">
                <a16:creationId xmlns:a16="http://schemas.microsoft.com/office/drawing/2014/main" id="{C6B7AEB2-40FA-D1E4-57A1-D0D176ACF0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b="1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>
            <a:extLst>
              <a:ext uri="{FF2B5EF4-FFF2-40B4-BE49-F238E27FC236}">
                <a16:creationId xmlns:a16="http://schemas.microsoft.com/office/drawing/2014/main" id="{327FC186-5DCE-0762-1480-AAC16F7393D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98CB91AE-309F-4F86-864D-6C675CE5C3AB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46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91139" name="Rectangle 7">
            <a:extLst>
              <a:ext uri="{FF2B5EF4-FFF2-40B4-BE49-F238E27FC236}">
                <a16:creationId xmlns:a16="http://schemas.microsoft.com/office/drawing/2014/main" id="{242535CD-599B-8F06-A20E-921753BF27B4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lIns="91541" tIns="45770" rIns="91541" bIns="45770" anchor="b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algn="r" eaLnBrk="1" hangingPunct="1"/>
            <a:fld id="{671B05B3-A388-43DA-9737-873D0C79460A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algn="r" eaLnBrk="1" hangingPunct="1"/>
              <a:t>46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91140" name="Rectangle 2">
            <a:extLst>
              <a:ext uri="{FF2B5EF4-FFF2-40B4-BE49-F238E27FC236}">
                <a16:creationId xmlns:a16="http://schemas.microsoft.com/office/drawing/2014/main" id="{532C5E69-34CA-A7D3-6B88-FCC5C3D34DF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3925" y="754063"/>
            <a:ext cx="4946650" cy="3711575"/>
          </a:xfrm>
          <a:ln/>
        </p:spPr>
      </p:sp>
      <p:sp>
        <p:nvSpPr>
          <p:cNvPr id="91141" name="Rectangle 3">
            <a:extLst>
              <a:ext uri="{FF2B5EF4-FFF2-40B4-BE49-F238E27FC236}">
                <a16:creationId xmlns:a16="http://schemas.microsoft.com/office/drawing/2014/main" id="{4FB8A17E-8F9A-3065-F51C-218D48B540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27050" y="4714875"/>
            <a:ext cx="57419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41" tIns="45770" rIns="91541" bIns="45770"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A2F5FD7-2769-447A-0C79-79CD6F3DC9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A6F181A4-AD41-689C-06BC-B7211B3C13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36EAC9E7-3E0C-4753-3C34-A2D3EA938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3238618006"/>
      </p:ext>
    </p:extLst>
  </p:cSld>
  <p:clrMapOvr>
    <a:masterClrMapping/>
  </p:clrMapOvr>
  <p:transition spd="slow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0A9F74D1-5772-11A7-7AC7-2055BC2BCF1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2D8BA132-89A4-00EE-546E-201B2B40E5C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8096DD21-CDC1-D463-2471-E96883F547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562722020"/>
      </p:ext>
    </p:extLst>
  </p:cSld>
  <p:clrMapOvr>
    <a:masterClrMapping/>
  </p:clrMapOvr>
  <p:transition spd="slow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601DEBB6-211D-8E50-82A6-9752727C2D6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A99D37FA-B886-CFAE-D9A4-AC524F7FA4A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F05C6D6C-CD90-CBF2-B433-2D3E4578EB2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2248487353"/>
      </p:ext>
    </p:extLst>
  </p:cSld>
  <p:clrMapOvr>
    <a:masterClrMapping/>
  </p:clrMapOvr>
  <p:transition spd="slow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22098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22098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EA25F527-57DE-1E2B-75A8-0E68104C47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CA1F7E4A-0531-7320-5C17-F7EB6A73C05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105BA64-A232-0F79-491A-AF298C547E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3362029134"/>
      </p:ext>
    </p:extLst>
  </p:cSld>
  <p:clrMapOvr>
    <a:masterClrMapping/>
  </p:clrMapOvr>
  <p:transition spd="slow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BB00F2C6-5430-8644-061F-E2BE8FBD2E9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24FC2794-F350-3C46-F5E8-707B1B0712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6E5E0106-5794-EDCF-F89A-B6D1CA7CD41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2471380442"/>
      </p:ext>
    </p:extLst>
  </p:cSld>
  <p:clrMapOvr>
    <a:masterClrMapping/>
  </p:clrMapOvr>
  <p:transition spd="slow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2F3B0-87FA-A7C5-C9E8-8710F4C43C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EFE09E-026F-00C5-9805-BEFA8DB2F68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F20E02-2F70-7861-50FF-3720001147E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3969796801"/>
      </p:ext>
    </p:extLst>
  </p:cSld>
  <p:clrMapOvr>
    <a:masterClrMapping/>
  </p:clrMapOvr>
  <p:transition spd="slow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666D8AB0-7E03-7978-039C-CD0B54EC1DD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29B7B0BD-9893-FABC-BC90-B617A225699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7089A8C-2726-8D68-652E-ABE8156BDB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41846901"/>
      </p:ext>
    </p:extLst>
  </p:cSld>
  <p:clrMapOvr>
    <a:masterClrMapping/>
  </p:clrMapOvr>
  <p:transition spd="slow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371469A-106A-42D0-ACAF-AC72B5E2F5F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CA85478-E20B-E7A7-1B3F-F0682A4DCB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1B9A4959-4DDD-2120-41C7-2BBF15F1895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3349442799"/>
      </p:ext>
    </p:extLst>
  </p:cSld>
  <p:clrMapOvr>
    <a:masterClrMapping/>
  </p:clrMapOvr>
  <p:transition spd="slow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4975EB22-00A8-F96A-69BE-1D6E19E39C0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593B9641-AA9F-8FF6-9B35-E9969F1A897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017933E-68B1-BDF9-EAEE-8D3914B3D5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3955261215"/>
      </p:ext>
    </p:extLst>
  </p:cSld>
  <p:clrMapOvr>
    <a:masterClrMapping/>
  </p:clrMapOvr>
  <p:transition spd="slow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F534FFBF-A80D-798B-83BE-8B83819B5B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0A5F92D6-C4B6-B6DB-DC94-2A476C4E93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7FB8367D-EA40-E8D8-C0DA-A28C4EA00EB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3622388431"/>
      </p:ext>
    </p:extLst>
  </p:cSld>
  <p:clrMapOvr>
    <a:masterClrMapping/>
  </p:clrMapOvr>
  <p:transition spd="slow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496050" y="1066800"/>
            <a:ext cx="1962150" cy="51054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9600" y="1066800"/>
            <a:ext cx="5734050" cy="51054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0E8458E-A3C8-D9BE-7111-FA7A3EE04D3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2BA0AF77-9068-74E6-ABDE-8672EA376F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34E4F799-05C5-3EE2-8011-284B29128AE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1087830062"/>
      </p:ext>
    </p:extLst>
  </p:cSld>
  <p:clrMapOvr>
    <a:masterClrMapping/>
  </p:clrMapOvr>
  <p:transition spd="slow"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oleObject" Target="../embeddings/oleObject1.bin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850D016C-5364-AD75-0190-AF09FBDA6B4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全真楷書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81B2D335-9A2F-88E1-61FF-EA97E06EF2D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全真楷書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6628" name="Rectangle 4">
            <a:extLst>
              <a:ext uri="{FF2B5EF4-FFF2-40B4-BE49-F238E27FC236}">
                <a16:creationId xmlns:a16="http://schemas.microsoft.com/office/drawing/2014/main" id="{AB27B5AC-87F4-910F-A63D-63BFB5D556D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全真楷書"/>
              </a:defRPr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7201395-93E4-BDD8-742C-15CD0DA20E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066800"/>
            <a:ext cx="7772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C796A760-2E40-6654-A2AD-093D559013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209800"/>
            <a:ext cx="77724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按一下以編輯母片本文樣式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031" name="Line 7">
            <a:extLst>
              <a:ext uri="{FF2B5EF4-FFF2-40B4-BE49-F238E27FC236}">
                <a16:creationId xmlns:a16="http://schemas.microsoft.com/office/drawing/2014/main" id="{57DEC3F1-50D0-EEA4-F43E-B213FE8279EF}"/>
              </a:ext>
            </a:extLst>
          </p:cNvPr>
          <p:cNvSpPr>
            <a:spLocks noChangeShapeType="1"/>
          </p:cNvSpPr>
          <p:nvPr/>
        </p:nvSpPr>
        <p:spPr bwMode="auto">
          <a:xfrm>
            <a:off x="190500" y="6477000"/>
            <a:ext cx="8763000" cy="0"/>
          </a:xfrm>
          <a:prstGeom prst="line">
            <a:avLst/>
          </a:prstGeom>
          <a:noFill/>
          <a:ln w="38100" cmpd="dbl">
            <a:solidFill>
              <a:srgbClr val="00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032" name="Rectangle 8">
            <a:extLst>
              <a:ext uri="{FF2B5EF4-FFF2-40B4-BE49-F238E27FC236}">
                <a16:creationId xmlns:a16="http://schemas.microsoft.com/office/drawing/2014/main" id="{4009B6D0-49C4-24D8-A44E-CA0C634BEE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304800"/>
            <a:ext cx="4038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r>
              <a:rPr lang="en-US" altLang="zh-TW" sz="1800" b="0" i="1">
                <a:solidFill>
                  <a:srgbClr val="009999"/>
                </a:solidFill>
                <a:latin typeface="Times New Roman" panose="02020603050405020304" pitchFamily="18" charset="0"/>
              </a:rPr>
              <a:t>    Bureau of  National Health Insurance</a:t>
            </a:r>
            <a:endParaRPr lang="en-US" altLang="zh-TW" sz="1800" b="0">
              <a:solidFill>
                <a:srgbClr val="009999"/>
              </a:solidFill>
            </a:endParaRPr>
          </a:p>
        </p:txBody>
      </p:sp>
      <p:sp>
        <p:nvSpPr>
          <p:cNvPr id="1033" name="Line 9">
            <a:extLst>
              <a:ext uri="{FF2B5EF4-FFF2-40B4-BE49-F238E27FC236}">
                <a16:creationId xmlns:a16="http://schemas.microsoft.com/office/drawing/2014/main" id="{5BA33A97-ACAD-C06E-8B88-696400D7B2EC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09600"/>
            <a:ext cx="9144000" cy="0"/>
          </a:xfrm>
          <a:prstGeom prst="line">
            <a:avLst/>
          </a:prstGeom>
          <a:noFill/>
          <a:ln w="12700">
            <a:solidFill>
              <a:srgbClr val="00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034" name="Line 10">
            <a:extLst>
              <a:ext uri="{FF2B5EF4-FFF2-40B4-BE49-F238E27FC236}">
                <a16:creationId xmlns:a16="http://schemas.microsoft.com/office/drawing/2014/main" id="{3900D184-6E7D-B417-292A-FD923215394A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85800"/>
            <a:ext cx="9144000" cy="0"/>
          </a:xfrm>
          <a:prstGeom prst="line">
            <a:avLst/>
          </a:prstGeom>
          <a:noFill/>
          <a:ln w="50800">
            <a:solidFill>
              <a:srgbClr val="00FF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035" name="Rectangle 14">
            <a:extLst>
              <a:ext uri="{FF2B5EF4-FFF2-40B4-BE49-F238E27FC236}">
                <a16:creationId xmlns:a16="http://schemas.microsoft.com/office/drawing/2014/main" id="{843283AF-F2EA-E484-B44A-3D9ADCE665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2800" y="6403975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 anchor="ctr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algn="r" eaLnBrk="1" hangingPunct="1"/>
            <a:fld id="{7C913074-EF17-43CF-BDF4-159F25AF0474}" type="slidenum">
              <a:rPr lang="en-US" altLang="zh-TW" sz="14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algn="r" eaLnBrk="1" hangingPunct="1"/>
              <a:t>‹#›</a:t>
            </a:fld>
            <a:endParaRPr lang="en-US" altLang="zh-TW" sz="14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graphicFrame>
        <p:nvGraphicFramePr>
          <p:cNvPr id="1036" name="Object 15">
            <a:extLst>
              <a:ext uri="{FF2B5EF4-FFF2-40B4-BE49-F238E27FC236}">
                <a16:creationId xmlns:a16="http://schemas.microsoft.com/office/drawing/2014/main" id="{C4C2BAC6-D26F-F245-C43E-B73A059984E5}"/>
              </a:ext>
            </a:extLst>
          </p:cNvPr>
          <p:cNvGraphicFramePr>
            <a:graphicFrameLocks/>
          </p:cNvGraphicFramePr>
          <p:nvPr/>
        </p:nvGraphicFramePr>
        <p:xfrm>
          <a:off x="1371600" y="153988"/>
          <a:ext cx="792163" cy="827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點陣圖影像" r:id="rId13" imgW="1979381" imgH="2065574" progId="PBrush">
                  <p:embed/>
                </p:oleObj>
              </mc:Choice>
              <mc:Fallback>
                <p:oleObj name="點陣圖影像" r:id="rId13" imgW="1979381" imgH="2065574" progId="PBrush">
                  <p:embed/>
                  <p:pic>
                    <p:nvPicPr>
                      <p:cNvPr id="0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1600" y="153988"/>
                        <a:ext cx="792163" cy="827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CC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969696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>
    <p:pull dir="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99"/>
          </a:solidFill>
          <a:latin typeface="+mj-lt"/>
          <a:ea typeface="+mj-ea"/>
          <a:cs typeface="全真楷書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99"/>
          </a:solidFill>
          <a:latin typeface="全真楷書" pitchFamily="49" charset="-120"/>
          <a:ea typeface="全真楷書" pitchFamily="49" charset="-120"/>
          <a:cs typeface="全真楷書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99"/>
          </a:solidFill>
          <a:latin typeface="全真楷書" pitchFamily="49" charset="-120"/>
          <a:ea typeface="全真楷書" pitchFamily="49" charset="-120"/>
          <a:cs typeface="全真楷書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99"/>
          </a:solidFill>
          <a:latin typeface="全真楷書" pitchFamily="49" charset="-120"/>
          <a:ea typeface="全真楷書" pitchFamily="49" charset="-120"/>
          <a:cs typeface="全真楷書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99"/>
          </a:solidFill>
          <a:latin typeface="全真楷書" pitchFamily="49" charset="-120"/>
          <a:ea typeface="全真楷書" pitchFamily="49" charset="-120"/>
          <a:cs typeface="全真楷書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99"/>
          </a:solidFill>
          <a:latin typeface="全真楷書" pitchFamily="49" charset="-120"/>
          <a:ea typeface="全真楷書" pitchFamily="49" charset="-12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99"/>
          </a:solidFill>
          <a:latin typeface="全真楷書" pitchFamily="49" charset="-120"/>
          <a:ea typeface="全真楷書" pitchFamily="49" charset="-12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99"/>
          </a:solidFill>
          <a:latin typeface="全真楷書" pitchFamily="49" charset="-120"/>
          <a:ea typeface="全真楷書" pitchFamily="49" charset="-12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99"/>
          </a:solidFill>
          <a:latin typeface="全真楷書" pitchFamily="49" charset="-120"/>
          <a:ea typeface="全真楷書" pitchFamily="49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Wingdings" panose="05000000000000000000" pitchFamily="2" charset="2"/>
        <a:buChar char="Ÿ"/>
        <a:defRPr kumimoji="1" sz="3600">
          <a:solidFill>
            <a:srgbClr val="006666"/>
          </a:solidFill>
          <a:latin typeface="+mn-lt"/>
          <a:ea typeface="+mn-ea"/>
          <a:cs typeface="全真楷書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Wingdings" panose="05000000000000000000" pitchFamily="2" charset="2"/>
        <a:buChar char=""/>
        <a:defRPr kumimoji="1" sz="3600">
          <a:solidFill>
            <a:srgbClr val="006666"/>
          </a:solidFill>
          <a:latin typeface="+mn-lt"/>
          <a:ea typeface="+mn-ea"/>
          <a:cs typeface="全真楷書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Wingdings" panose="05000000000000000000" pitchFamily="2" charset="2"/>
        <a:buChar char="Ÿ"/>
        <a:defRPr kumimoji="1" sz="3600">
          <a:solidFill>
            <a:srgbClr val="006666"/>
          </a:solidFill>
          <a:latin typeface="+mn-lt"/>
          <a:ea typeface="+mn-ea"/>
          <a:cs typeface="全真楷書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Wingdings" panose="05000000000000000000" pitchFamily="2" charset="2"/>
        <a:buChar char="Ÿ"/>
        <a:defRPr kumimoji="1" sz="3600">
          <a:solidFill>
            <a:srgbClr val="006666"/>
          </a:solidFill>
          <a:latin typeface="+mn-lt"/>
          <a:ea typeface="+mn-ea"/>
          <a:cs typeface="全真楷書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Wingdings" panose="05000000000000000000" pitchFamily="2" charset="2"/>
        <a:buChar char="Ÿ"/>
        <a:defRPr kumimoji="1" sz="3600">
          <a:solidFill>
            <a:srgbClr val="006666"/>
          </a:solidFill>
          <a:latin typeface="+mn-lt"/>
          <a:ea typeface="+mn-ea"/>
          <a:cs typeface="全真楷書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Wingdings" pitchFamily="2" charset="2"/>
        <a:buChar char="Ÿ"/>
        <a:defRPr kumimoji="1" sz="3600">
          <a:solidFill>
            <a:srgbClr val="006666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Wingdings" pitchFamily="2" charset="2"/>
        <a:buChar char="Ÿ"/>
        <a:defRPr kumimoji="1" sz="3600">
          <a:solidFill>
            <a:srgbClr val="006666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Wingdings" pitchFamily="2" charset="2"/>
        <a:buChar char="Ÿ"/>
        <a:defRPr kumimoji="1" sz="3600">
          <a:solidFill>
            <a:srgbClr val="006666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Wingdings" pitchFamily="2" charset="2"/>
        <a:buChar char="Ÿ"/>
        <a:defRPr kumimoji="1" sz="3600">
          <a:solidFill>
            <a:srgbClr val="006666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4">
            <a:extLst>
              <a:ext uri="{FF2B5EF4-FFF2-40B4-BE49-F238E27FC236}">
                <a16:creationId xmlns:a16="http://schemas.microsoft.com/office/drawing/2014/main" id="{1B17017A-4C72-EF98-56CE-718910623DB0}"/>
              </a:ext>
            </a:extLst>
          </p:cNvPr>
          <p:cNvGraphicFramePr>
            <a:graphicFrameLocks/>
          </p:cNvGraphicFramePr>
          <p:nvPr/>
        </p:nvGraphicFramePr>
        <p:xfrm>
          <a:off x="1714500" y="1085850"/>
          <a:ext cx="5715000" cy="502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點陣圖影像" r:id="rId3" imgW="1980952" imgH="2066667" progId="PBrush">
                  <p:embed/>
                </p:oleObj>
              </mc:Choice>
              <mc:Fallback>
                <p:oleObj name="點陣圖影像" r:id="rId3" imgW="1980952" imgH="2066667" progId="PBrush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lum bright="84000" contrast="-7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4500" y="1085850"/>
                        <a:ext cx="5715000" cy="502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1554" name="Rectangle 2">
            <a:extLst>
              <a:ext uri="{FF2B5EF4-FFF2-40B4-BE49-F238E27FC236}">
                <a16:creationId xmlns:a16="http://schemas.microsoft.com/office/drawing/2014/main" id="{F2408B74-3AAA-A747-4260-2F0EBE9981B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77850" y="2430463"/>
            <a:ext cx="7981950" cy="1143000"/>
          </a:xfrm>
        </p:spPr>
        <p:txBody>
          <a:bodyPr/>
          <a:lstStyle/>
          <a:p>
            <a:pPr>
              <a:defRPr/>
            </a:pPr>
            <a:r>
              <a:rPr lang="zh-TW" altLang="en-US" sz="5400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+mj-cs"/>
              </a:rPr>
              <a:t>全民健康保險</a:t>
            </a:r>
            <a:br>
              <a:rPr lang="zh-TW" altLang="en-US" sz="5400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+mj-cs"/>
              </a:rPr>
            </a:br>
            <a:r>
              <a:rPr lang="zh-TW" altLang="en-US" sz="5400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+mj-cs"/>
              </a:rPr>
              <a:t>醫療支出專題報告</a:t>
            </a:r>
          </a:p>
        </p:txBody>
      </p:sp>
      <p:sp>
        <p:nvSpPr>
          <p:cNvPr id="2052" name="Rectangle 3">
            <a:extLst>
              <a:ext uri="{FF2B5EF4-FFF2-40B4-BE49-F238E27FC236}">
                <a16:creationId xmlns:a16="http://schemas.microsoft.com/office/drawing/2014/main" id="{96C4B352-FDA7-586F-7C90-776C2117785B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68313" y="4221163"/>
            <a:ext cx="8270875" cy="504825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zh-TW" altLang="zh-TW" b="1">
                <a:solidFill>
                  <a:srgbClr val="0099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行政院衛生署</a:t>
            </a:r>
            <a:r>
              <a:rPr lang="zh-TW" altLang="en-US" b="1">
                <a:solidFill>
                  <a:srgbClr val="0099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中央健康保險局</a:t>
            </a:r>
          </a:p>
          <a:p>
            <a:pPr>
              <a:spcBef>
                <a:spcPct val="0"/>
              </a:spcBef>
            </a:pPr>
            <a:r>
              <a:rPr lang="en-US" altLang="zh-TW" b="1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100</a:t>
            </a:r>
            <a:r>
              <a:rPr lang="zh-TW" altLang="en-US" b="1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b="1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12</a:t>
            </a:r>
            <a:r>
              <a:rPr lang="zh-TW" altLang="en-US" b="1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</a:t>
            </a:r>
            <a:r>
              <a:rPr lang="en-US" altLang="zh-TW" b="1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23</a:t>
            </a:r>
            <a:r>
              <a:rPr lang="zh-TW" altLang="en-US" b="1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日</a:t>
            </a:r>
          </a:p>
          <a:p>
            <a:pPr>
              <a:lnSpc>
                <a:spcPct val="110000"/>
              </a:lnSpc>
              <a:spcBef>
                <a:spcPct val="0"/>
              </a:spcBef>
            </a:pPr>
            <a:endParaRPr lang="en-US" altLang="zh-TW" b="1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Rectangle 2">
            <a:extLst>
              <a:ext uri="{FF2B5EF4-FFF2-40B4-BE49-F238E27FC236}">
                <a16:creationId xmlns:a16="http://schemas.microsoft.com/office/drawing/2014/main" id="{DB877C2D-6056-D268-D490-DAC5C97C38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04850" y="817563"/>
            <a:ext cx="7772400" cy="838200"/>
          </a:xfrm>
        </p:spPr>
        <p:txBody>
          <a:bodyPr/>
          <a:lstStyle/>
          <a:p>
            <a:pPr>
              <a:defRPr/>
            </a:pPr>
            <a:r>
              <a:rPr lang="zh-TW" altLang="en-US" sz="4800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+mj-cs"/>
              </a:rPr>
              <a:t>大綱</a:t>
            </a:r>
          </a:p>
        </p:txBody>
      </p:sp>
      <p:sp>
        <p:nvSpPr>
          <p:cNvPr id="3075" name="Rectangle 1027">
            <a:extLst>
              <a:ext uri="{FF2B5EF4-FFF2-40B4-BE49-F238E27FC236}">
                <a16:creationId xmlns:a16="http://schemas.microsoft.com/office/drawing/2014/main" id="{E5194294-33D7-01E4-AF17-01F1EF0E94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1163" y="2311400"/>
            <a:ext cx="5972175" cy="315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spcAft>
                <a:spcPts val="1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None/>
            </a:pP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壹、醫療資源概況分析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spcAft>
                <a:spcPts val="1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None/>
            </a:pP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貳、醫療支出狀況分析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spcAft>
                <a:spcPts val="1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None/>
            </a:pP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參、醫療服務利用分析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spcAft>
                <a:spcPts val="1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None/>
            </a:pP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肆、醫療費用成長分析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spcAft>
                <a:spcPts val="1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None/>
            </a:pPr>
            <a:endParaRPr lang="en-US" altLang="zh-TW" sz="4000">
              <a:solidFill>
                <a:srgbClr val="0066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6675" name="Rectangle 3">
            <a:extLst>
              <a:ext uri="{FF2B5EF4-FFF2-40B4-BE49-F238E27FC236}">
                <a16:creationId xmlns:a16="http://schemas.microsoft.com/office/drawing/2014/main" id="{8E4B94B9-EAA0-66B5-4929-F5511D31E50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76375" y="2976563"/>
            <a:ext cx="6477000" cy="1100137"/>
          </a:xfrm>
        </p:spPr>
        <p:txBody>
          <a:bodyPr lIns="91440" tIns="45720" rIns="91440" bIns="45720"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zh-TW" altLang="en-US" sz="48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+mn-cs"/>
              </a:rPr>
              <a:t>壹、醫療資源概況分析</a:t>
            </a:r>
            <a:endParaRPr lang="zh-TW" altLang="en-US" sz="4400" b="1" dirty="0">
              <a:solidFill>
                <a:srgbClr val="009999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en-US" altLang="zh-TW" sz="4400" dirty="0">
              <a:latin typeface="標楷體" pitchFamily="65" charset="-120"/>
              <a:ea typeface="標楷體" pitchFamily="65" charset="-120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56FF8B98-2F42-D169-D2B8-954A9878EE3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19150" y="811213"/>
            <a:ext cx="7772400" cy="1143000"/>
          </a:xfrm>
        </p:spPr>
        <p:txBody>
          <a:bodyPr lIns="91440" tIns="45720" rIns="91440" bIns="45720"/>
          <a:lstStyle/>
          <a:p>
            <a:pPr indent="-914400" eaLnBrk="1" hangingPunct="1"/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99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~100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月特約醫療院所家數</a:t>
            </a:r>
          </a:p>
        </p:txBody>
      </p:sp>
      <p:pic>
        <p:nvPicPr>
          <p:cNvPr id="5123" name="Picture 4">
            <a:extLst>
              <a:ext uri="{FF2B5EF4-FFF2-40B4-BE49-F238E27FC236}">
                <a16:creationId xmlns:a16="http://schemas.microsoft.com/office/drawing/2014/main" id="{409C0D88-8CC9-0294-824D-67C2899DB9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844675"/>
            <a:ext cx="7199312" cy="446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2">
            <a:extLst>
              <a:ext uri="{FF2B5EF4-FFF2-40B4-BE49-F238E27FC236}">
                <a16:creationId xmlns:a16="http://schemas.microsoft.com/office/drawing/2014/main" id="{92D89372-44A8-B95E-5168-F4FA2F5B3F8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88" y="742950"/>
            <a:ext cx="9144000" cy="114300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32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99</a:t>
            </a:r>
            <a:r>
              <a:rPr lang="zh-TW" altLang="en-US" sz="32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2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~100</a:t>
            </a:r>
            <a:r>
              <a:rPr lang="zh-TW" altLang="en-US" sz="32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2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32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月特約醫療院所西、牙、中醫師數</a:t>
            </a:r>
            <a:r>
              <a:rPr lang="zh-TW" altLang="en-US" sz="3400">
                <a:latin typeface="Times New Roman" panose="02020603050405020304" pitchFamily="18" charset="0"/>
                <a:ea typeface="標楷體" panose="03000509000000000000" pitchFamily="65" charset="-120"/>
              </a:rPr>
              <a:t> </a:t>
            </a:r>
          </a:p>
        </p:txBody>
      </p:sp>
      <p:pic>
        <p:nvPicPr>
          <p:cNvPr id="6147" name="Picture 4">
            <a:extLst>
              <a:ext uri="{FF2B5EF4-FFF2-40B4-BE49-F238E27FC236}">
                <a16:creationId xmlns:a16="http://schemas.microsoft.com/office/drawing/2014/main" id="{8BE8AF45-FC30-8954-BBBA-2D6E074D1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773238"/>
            <a:ext cx="7750175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F42B17F2-C065-ED25-C04C-77BD9FD3F53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85750" y="928688"/>
            <a:ext cx="8643938" cy="1143000"/>
          </a:xfrm>
        </p:spPr>
        <p:txBody>
          <a:bodyPr lIns="91440" tIns="45720" rIns="91440" bIns="45720"/>
          <a:lstStyle/>
          <a:p>
            <a:pPr marL="914400" indent="-914400" eaLnBrk="1" hangingPunct="1"/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99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~100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月特約醫事服務機構病床數</a:t>
            </a:r>
            <a:endParaRPr lang="zh-TW" altLang="en-US" sz="3600"/>
          </a:p>
        </p:txBody>
      </p:sp>
      <p:sp>
        <p:nvSpPr>
          <p:cNvPr id="7171" name="文字方塊 3">
            <a:extLst>
              <a:ext uri="{FF2B5EF4-FFF2-40B4-BE49-F238E27FC236}">
                <a16:creationId xmlns:a16="http://schemas.microsoft.com/office/drawing/2014/main" id="{060FF43D-067D-DC6F-36F3-3C64E41B38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5589588"/>
            <a:ext cx="856932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r>
              <a:rPr lang="en-US" altLang="zh-TW" sz="1400" b="0">
                <a:latin typeface="標楷體" panose="03000509000000000000" pitchFamily="65" charset="-120"/>
                <a:ea typeface="標楷體" panose="03000509000000000000" pitchFamily="65" charset="-120"/>
              </a:rPr>
              <a:t>•</a:t>
            </a:r>
            <a:r>
              <a:rPr lang="en-US" altLang="zh-TW" sz="1400">
                <a:latin typeface="標楷體" panose="03000509000000000000" pitchFamily="65" charset="-120"/>
                <a:ea typeface="標楷體" panose="03000509000000000000" pitchFamily="65" charset="-120"/>
              </a:rPr>
              <a:t>99</a:t>
            </a:r>
            <a:r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t>年底總病床數</a:t>
            </a:r>
            <a:r>
              <a:rPr lang="en-US" altLang="zh-TW" sz="1400">
                <a:latin typeface="標楷體" panose="03000509000000000000" pitchFamily="65" charset="-120"/>
                <a:ea typeface="標楷體" panose="03000509000000000000" pitchFamily="65" charset="-120"/>
              </a:rPr>
              <a:t>=77,828+17,695+50,661=146,187</a:t>
            </a:r>
            <a:r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t>床 每萬人病床數</a:t>
            </a:r>
            <a:r>
              <a:rPr lang="en-US" altLang="zh-TW" sz="1400">
                <a:latin typeface="標楷體" panose="03000509000000000000" pitchFamily="65" charset="-120"/>
                <a:ea typeface="標楷體" panose="03000509000000000000" pitchFamily="65" charset="-120"/>
              </a:rPr>
              <a:t>=33.60+7.64+21.87=63.11</a:t>
            </a:r>
            <a:r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t>床</a:t>
            </a:r>
            <a:r>
              <a:rPr lang="en-US" altLang="zh-TW" sz="140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t>萬人 </a:t>
            </a:r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/>
            <a:r>
              <a:rPr lang="en-US" altLang="zh-TW" sz="1400">
                <a:latin typeface="標楷體" panose="03000509000000000000" pitchFamily="65" charset="-120"/>
                <a:ea typeface="標楷體" panose="03000509000000000000" pitchFamily="65" charset="-120"/>
              </a:rPr>
              <a:t>•99</a:t>
            </a:r>
            <a:r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1400"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t>月底總病床數 </a:t>
            </a:r>
            <a:r>
              <a:rPr lang="en-US" altLang="zh-TW" sz="1400">
                <a:latin typeface="標楷體" panose="03000509000000000000" pitchFamily="65" charset="-120"/>
                <a:ea typeface="標楷體" panose="03000509000000000000" pitchFamily="65" charset="-120"/>
              </a:rPr>
              <a:t>=77,033+17,412+50,175=144,620</a:t>
            </a:r>
            <a:r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t>床 每萬人病床數</a:t>
            </a:r>
            <a:r>
              <a:rPr lang="en-US" altLang="zh-TW" sz="1400">
                <a:latin typeface="標楷體" panose="03000509000000000000" pitchFamily="65" charset="-120"/>
                <a:ea typeface="標楷體" panose="03000509000000000000" pitchFamily="65" charset="-120"/>
              </a:rPr>
              <a:t>=33.29+7.53+21.68=62.50</a:t>
            </a:r>
            <a:r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t>床</a:t>
            </a:r>
            <a:r>
              <a:rPr lang="en-US" altLang="zh-TW" sz="140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t>萬人</a:t>
            </a:r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/>
            <a:r>
              <a:rPr lang="en-US" altLang="zh-TW" sz="1400" b="0">
                <a:latin typeface="標楷體" panose="03000509000000000000" pitchFamily="65" charset="-120"/>
                <a:ea typeface="標楷體" panose="03000509000000000000" pitchFamily="65" charset="-120"/>
              </a:rPr>
              <a:t>•</a:t>
            </a:r>
            <a:r>
              <a:rPr lang="en-US" altLang="zh-TW" sz="1400">
                <a:latin typeface="標楷體" panose="03000509000000000000" pitchFamily="65" charset="-120"/>
                <a:ea typeface="標楷體" panose="03000509000000000000" pitchFamily="65" charset="-120"/>
              </a:rPr>
              <a:t>100</a:t>
            </a:r>
            <a:r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1400"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t>月底總病床數</a:t>
            </a:r>
            <a:r>
              <a:rPr lang="en-US" altLang="zh-TW" sz="1400">
                <a:latin typeface="標楷體" panose="03000509000000000000" pitchFamily="65" charset="-120"/>
                <a:ea typeface="標楷體" panose="03000509000000000000" pitchFamily="65" charset="-120"/>
              </a:rPr>
              <a:t>=77,355+17,515+50,543=145,413</a:t>
            </a:r>
            <a:r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t>床 每萬人病床數</a:t>
            </a:r>
            <a:r>
              <a:rPr lang="en-US" altLang="zh-TW" sz="1400">
                <a:latin typeface="標楷體" panose="03000509000000000000" pitchFamily="65" charset="-120"/>
                <a:ea typeface="標楷體" panose="03000509000000000000" pitchFamily="65" charset="-120"/>
              </a:rPr>
              <a:t>=33.37+7.56+21.80=62.73</a:t>
            </a:r>
            <a:r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t>床</a:t>
            </a:r>
            <a:r>
              <a:rPr lang="en-US" altLang="zh-TW" sz="140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t>萬人 </a:t>
            </a:r>
          </a:p>
        </p:txBody>
      </p:sp>
      <p:pic>
        <p:nvPicPr>
          <p:cNvPr id="7172" name="Picture 5">
            <a:extLst>
              <a:ext uri="{FF2B5EF4-FFF2-40B4-BE49-F238E27FC236}">
                <a16:creationId xmlns:a16="http://schemas.microsoft.com/office/drawing/2014/main" id="{34430166-6748-325D-3774-4B3C4F84F6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700213"/>
            <a:ext cx="7199312" cy="379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DB336AB8-6388-5940-7B73-4F6BE43AF30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331913" y="941388"/>
            <a:ext cx="6553200" cy="558800"/>
          </a:xfrm>
        </p:spPr>
        <p:txBody>
          <a:bodyPr lIns="91440" tIns="45720" rIns="91440" bIns="45720"/>
          <a:lstStyle/>
          <a:p>
            <a:pPr eaLnBrk="1" hangingPunct="1"/>
            <a:r>
              <a:rPr lang="zh-TW" altLang="en-US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小結</a:t>
            </a:r>
          </a:p>
        </p:txBody>
      </p:sp>
      <p:sp>
        <p:nvSpPr>
          <p:cNvPr id="751620" name="Rectangle 3">
            <a:extLst>
              <a:ext uri="{FF2B5EF4-FFF2-40B4-BE49-F238E27FC236}">
                <a16:creationId xmlns:a16="http://schemas.microsoft.com/office/drawing/2014/main" id="{E0E4F7A3-7DE8-29C3-F3E1-475394EB2BB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00063" y="1428750"/>
            <a:ext cx="8215312" cy="4792663"/>
          </a:xfrm>
        </p:spPr>
        <p:txBody>
          <a:bodyPr lIns="91440" tIns="45720" rIns="91440" bIns="45720"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32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醫療院所家數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32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    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100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年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6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月底總醫療院所數為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19,547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家，較去年同期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(19,187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家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)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增加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360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家，成長率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1.88%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。</a:t>
            </a:r>
            <a:endParaRPr lang="en-US" altLang="zh-TW" sz="30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32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每萬人口醫師數</a:t>
            </a:r>
            <a:endParaRPr lang="en-US" altLang="zh-TW" sz="32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indent="1905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100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6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月底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每萬人口西</a:t>
            </a:r>
            <a:r>
              <a:rPr lang="zh-TW" altLang="en-US" sz="3200" dirty="0">
                <a:solidFill>
                  <a:schemeClr val="tx1"/>
                </a:solidFill>
                <a:ea typeface="標楷體" pitchFamily="65" charset="-120"/>
              </a:rPr>
              <a:t>、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中</a:t>
            </a:r>
            <a:r>
              <a:rPr lang="zh-TW" altLang="en-US" sz="3200" dirty="0">
                <a:solidFill>
                  <a:schemeClr val="tx1"/>
                </a:solidFill>
                <a:ea typeface="標楷體" pitchFamily="65" charset="-120"/>
              </a:rPr>
              <a:t>、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牙醫師數共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24.06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人，較去年同期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(23.48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人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)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成長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2.45%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。</a:t>
            </a:r>
            <a:endParaRPr lang="en-US" altLang="zh-TW" sz="30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32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病床數</a:t>
            </a:r>
            <a:endParaRPr lang="en-US" altLang="zh-TW" sz="32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indent="1905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100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6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月底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每萬人口總病床數共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62.73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床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，較去年同期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(62.50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床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)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微幅成長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；每萬人口急性病床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33.37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床，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每萬人口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慢性病床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7.56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床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。</a:t>
            </a:r>
            <a:endParaRPr lang="en-US" altLang="zh-TW" sz="3200" dirty="0">
              <a:solidFill>
                <a:schemeClr val="tx1"/>
              </a:solidFill>
              <a:latin typeface="標楷體" pitchFamily="65" charset="-120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9091" name="Rectangle 3">
            <a:extLst>
              <a:ext uri="{FF2B5EF4-FFF2-40B4-BE49-F238E27FC236}">
                <a16:creationId xmlns:a16="http://schemas.microsoft.com/office/drawing/2014/main" id="{1FDEEBDB-EF08-1FAF-E000-FF41C955BC7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76375" y="2976563"/>
            <a:ext cx="6477000" cy="1100137"/>
          </a:xfrm>
        </p:spPr>
        <p:txBody>
          <a:bodyPr lIns="91440" tIns="45720" rIns="91440" bIns="45720"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zh-TW" altLang="en-US" sz="48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+mn-cs"/>
              </a:rPr>
              <a:t>貳、醫療支出狀況分析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zh-TW" altLang="en-US" sz="4800" b="1" dirty="0">
              <a:solidFill>
                <a:schemeClr val="accent2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en-US" altLang="zh-TW" sz="4800" dirty="0">
              <a:solidFill>
                <a:schemeClr val="accent2"/>
              </a:solidFill>
              <a:latin typeface="標楷體" pitchFamily="65" charset="-120"/>
              <a:ea typeface="標楷體" pitchFamily="65" charset="-120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828D980E-F3C6-9E2F-3F3D-00D19AE7D4A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1071563"/>
            <a:ext cx="7920037" cy="773112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100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月醫療服務點數－總額別</a:t>
            </a:r>
          </a:p>
        </p:txBody>
      </p:sp>
      <p:pic>
        <p:nvPicPr>
          <p:cNvPr id="10243" name="Picture 4">
            <a:extLst>
              <a:ext uri="{FF2B5EF4-FFF2-40B4-BE49-F238E27FC236}">
                <a16:creationId xmlns:a16="http://schemas.microsoft.com/office/drawing/2014/main" id="{0075CD05-109A-62B9-76D4-E775505D8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700213"/>
            <a:ext cx="7416800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7D64A16-7802-9C89-FFFD-09A604671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1125538"/>
            <a:ext cx="871220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altLang="zh-TW" sz="38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100</a:t>
            </a:r>
            <a:r>
              <a:rPr lang="zh-TW" altLang="en-US" sz="38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38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1-6</a:t>
            </a:r>
            <a:r>
              <a:rPr lang="zh-TW" altLang="en-US" sz="38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月部分負擔占率統計－總額別</a:t>
            </a:r>
          </a:p>
        </p:txBody>
      </p:sp>
      <p:pic>
        <p:nvPicPr>
          <p:cNvPr id="11267" name="Picture 5">
            <a:extLst>
              <a:ext uri="{FF2B5EF4-FFF2-40B4-BE49-F238E27FC236}">
                <a16:creationId xmlns:a16="http://schemas.microsoft.com/office/drawing/2014/main" id="{A2747F48-2186-DBBF-A477-AA4BFE508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916113"/>
            <a:ext cx="7561263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2E2CBC14-CF8B-66C3-F01A-49E421713E1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65100" y="765175"/>
            <a:ext cx="8820150" cy="114300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99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~100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月門住診醫療服務點數</a:t>
            </a:r>
            <a:r>
              <a:rPr lang="zh-TW" altLang="en-US"/>
              <a:t> </a:t>
            </a:r>
          </a:p>
        </p:txBody>
      </p:sp>
      <p:pic>
        <p:nvPicPr>
          <p:cNvPr id="12291" name="Picture 5">
            <a:extLst>
              <a:ext uri="{FF2B5EF4-FFF2-40B4-BE49-F238E27FC236}">
                <a16:creationId xmlns:a16="http://schemas.microsoft.com/office/drawing/2014/main" id="{BA0C31F1-DAF9-2116-CD2E-480717406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844675"/>
            <a:ext cx="7183437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E7683ADE-A1B7-5FA4-CA4C-EED6AC7B379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746125"/>
            <a:ext cx="8101013" cy="114300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100</a:t>
            </a:r>
            <a:r>
              <a:rPr lang="zh-TW" altLang="en-US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月西醫各層級院所醫療支出</a:t>
            </a:r>
            <a:b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en-US" altLang="zh-TW" sz="3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-</a:t>
            </a:r>
            <a:r>
              <a:rPr lang="zh-TW" altLang="en-US" sz="3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依申報時特約狀況</a:t>
            </a:r>
            <a:endParaRPr lang="zh-TW" altLang="en-US" sz="3000"/>
          </a:p>
        </p:txBody>
      </p:sp>
      <p:pic>
        <p:nvPicPr>
          <p:cNvPr id="13315" name="Picture 4">
            <a:extLst>
              <a:ext uri="{FF2B5EF4-FFF2-40B4-BE49-F238E27FC236}">
                <a16:creationId xmlns:a16="http://schemas.microsoft.com/office/drawing/2014/main" id="{B27996D6-8068-B7D4-571B-8EC418F959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73238"/>
            <a:ext cx="7627938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FF333CFF-81E5-6DD1-2BBA-99359AAAC8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944563"/>
            <a:ext cx="8101013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algn="ctr" eaLnBrk="1" hangingPunct="1"/>
            <a:r>
              <a:rPr lang="en-US" altLang="zh-TW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100</a:t>
            </a:r>
            <a:r>
              <a:rPr lang="zh-TW" altLang="en-US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月西醫各層級院所醫療支出</a:t>
            </a:r>
            <a:endParaRPr lang="zh-TW" altLang="en-US" sz="3800">
              <a:solidFill>
                <a:srgbClr val="006699"/>
              </a:solidFill>
              <a:ea typeface="標楷體" panose="03000509000000000000" pitchFamily="65" charset="-120"/>
            </a:endParaRPr>
          </a:p>
        </p:txBody>
      </p:sp>
      <p:pic>
        <p:nvPicPr>
          <p:cNvPr id="14339" name="Picture 4">
            <a:extLst>
              <a:ext uri="{FF2B5EF4-FFF2-40B4-BE49-F238E27FC236}">
                <a16:creationId xmlns:a16="http://schemas.microsoft.com/office/drawing/2014/main" id="{13691480-16BE-A40E-BD1B-C5131A9E1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557338"/>
            <a:ext cx="7200900" cy="486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98E5A9DF-EE07-F678-54C4-49A0E7A7C42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11188" y="692150"/>
            <a:ext cx="7772400" cy="114300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100</a:t>
            </a:r>
            <a:r>
              <a:rPr lang="zh-TW" altLang="en-US" sz="4000">
                <a:solidFill>
                  <a:srgbClr val="009999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4000">
                <a:solidFill>
                  <a:srgbClr val="0099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zh-TW" altLang="en-US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門診醫療支</a:t>
            </a:r>
            <a:r>
              <a:rPr lang="zh-TW" altLang="en-US" sz="4000">
                <a:solidFill>
                  <a:srgbClr val="0099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出</a:t>
            </a:r>
          </a:p>
        </p:txBody>
      </p:sp>
      <p:pic>
        <p:nvPicPr>
          <p:cNvPr id="15363" name="Picture 4">
            <a:extLst>
              <a:ext uri="{FF2B5EF4-FFF2-40B4-BE49-F238E27FC236}">
                <a16:creationId xmlns:a16="http://schemas.microsoft.com/office/drawing/2014/main" id="{A1CF08A2-693B-E6D2-59F5-71B28FDD89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628775"/>
            <a:ext cx="7518400" cy="463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C40B6040-8755-B02B-06AD-775B15892E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692150"/>
            <a:ext cx="7881937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altLang="zh-TW" sz="380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100</a:t>
            </a:r>
            <a:r>
              <a:rPr lang="zh-TW" altLang="en-US" sz="4000" kern="0" dirty="0">
                <a:solidFill>
                  <a:srgbClr val="009999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380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1-6</a:t>
            </a:r>
            <a:r>
              <a:rPr lang="zh-TW" altLang="en-US" sz="4000" kern="0" dirty="0">
                <a:solidFill>
                  <a:srgbClr val="009999"/>
                </a:solidFill>
                <a:latin typeface="標楷體" pitchFamily="65" charset="-120"/>
                <a:ea typeface="標楷體" pitchFamily="65" charset="-120"/>
              </a:rPr>
              <a:t>月</a:t>
            </a:r>
            <a:r>
              <a:rPr lang="zh-TW" altLang="en-US" sz="40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住診</a:t>
            </a:r>
            <a:r>
              <a:rPr lang="zh-TW" altLang="en-US" sz="380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醫療支出</a:t>
            </a:r>
          </a:p>
        </p:txBody>
      </p:sp>
      <p:pic>
        <p:nvPicPr>
          <p:cNvPr id="16387" name="Picture 6">
            <a:extLst>
              <a:ext uri="{FF2B5EF4-FFF2-40B4-BE49-F238E27FC236}">
                <a16:creationId xmlns:a16="http://schemas.microsoft.com/office/drawing/2014/main" id="{E609009C-3392-EB7F-A4C9-BC175BDD27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412875"/>
            <a:ext cx="7488238" cy="506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7A8175B8-13E3-1D27-46E1-58807197EF4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376363" y="738188"/>
            <a:ext cx="6553200" cy="762000"/>
          </a:xfrm>
        </p:spPr>
        <p:txBody>
          <a:bodyPr lIns="91440" tIns="45720" rIns="91440" bIns="45720"/>
          <a:lstStyle/>
          <a:p>
            <a:pPr eaLnBrk="1" hangingPunct="1"/>
            <a:r>
              <a:rPr lang="zh-TW" altLang="en-US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小結</a:t>
            </a:r>
          </a:p>
        </p:txBody>
      </p:sp>
      <p:sp>
        <p:nvSpPr>
          <p:cNvPr id="741380" name="Rectangle 3">
            <a:extLst>
              <a:ext uri="{FF2B5EF4-FFF2-40B4-BE49-F238E27FC236}">
                <a16:creationId xmlns:a16="http://schemas.microsoft.com/office/drawing/2014/main" id="{0F84BB92-0101-3C4F-9C52-2165FF755F6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71500" y="1681163"/>
            <a:ext cx="7929563" cy="4700587"/>
          </a:xfrm>
        </p:spPr>
        <p:txBody>
          <a:bodyPr lIns="91440" tIns="45720" rIns="91440" bIns="45720"/>
          <a:lstStyle/>
          <a:p>
            <a:pPr algn="just" eaLnBrk="1" hangingPunct="1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100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總額預算協定成長率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2.855%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，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100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年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上半年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申報點數成長率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6.368%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；各總額除門診透析部門外，平均每點點值均達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0.90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元以上。</a:t>
            </a:r>
          </a:p>
          <a:p>
            <a:pPr algn="just" eaLnBrk="1" hangingPunct="1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整體醫療點數，於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100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上半年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成長率為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6.4%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，高於去年全年成長率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2.5%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。</a:t>
            </a:r>
          </a:p>
          <a:p>
            <a:pPr algn="just" eaLnBrk="1" hangingPunct="1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100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上半年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門診藥費占門診費用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31.6%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 ，成長率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11.2%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、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成長貢獻度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48.7%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，其他費用之成長貢獻度最大為診察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費點數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貢獻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25.8%)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。</a:t>
            </a:r>
            <a:endParaRPr lang="en-US" altLang="zh-TW" sz="2800" b="1" dirty="0">
              <a:solidFill>
                <a:schemeClr val="tx1"/>
              </a:solidFill>
              <a:latin typeface="新細明體"/>
              <a:ea typeface="新細明體"/>
            </a:endParaRPr>
          </a:p>
          <a:p>
            <a:pPr algn="just" eaLnBrk="1" hangingPunct="1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100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上半年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住院藥費占住院費用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14.1%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，成長率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11.4%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，成長貢獻度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28.5%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。</a:t>
            </a:r>
            <a:endParaRPr lang="en-US" altLang="zh-TW" sz="28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23" name="Rectangle 3">
            <a:extLst>
              <a:ext uri="{FF2B5EF4-FFF2-40B4-BE49-F238E27FC236}">
                <a16:creationId xmlns:a16="http://schemas.microsoft.com/office/drawing/2014/main" id="{9DFBB360-924C-023A-7E64-71AD45110B2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76375" y="2976563"/>
            <a:ext cx="6477000" cy="1100137"/>
          </a:xfrm>
        </p:spPr>
        <p:txBody>
          <a:bodyPr lIns="91440" tIns="45720" rIns="91440" bIns="45720"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zh-TW" altLang="en-US" sz="48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+mn-cs"/>
              </a:rPr>
              <a:t>參、醫療服務利用分析</a:t>
            </a:r>
            <a:endParaRPr lang="zh-TW" altLang="en-US" sz="4400" dirty="0">
              <a:latin typeface="標楷體" pitchFamily="65" charset="-120"/>
              <a:ea typeface="標楷體" pitchFamily="65" charset="-120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C6A92CEC-4D1E-8AF9-420A-C4ABFE1640A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533400"/>
            <a:ext cx="9144000" cy="1143000"/>
          </a:xfrm>
        </p:spPr>
        <p:txBody>
          <a:bodyPr lIns="91440" tIns="45720" rIns="91440" bIns="45720"/>
          <a:lstStyle/>
          <a:p>
            <a:pPr marL="914400" indent="-914400" eaLnBrk="1" hangingPunct="1"/>
            <a:r>
              <a:rPr lang="en-US" altLang="zh-TW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99</a:t>
            </a:r>
            <a:r>
              <a:rPr lang="zh-TW" altLang="en-US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~100</a:t>
            </a:r>
            <a:r>
              <a:rPr lang="zh-TW" altLang="en-US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月平均每位保險對象醫療利用</a:t>
            </a:r>
          </a:p>
        </p:txBody>
      </p:sp>
      <p:pic>
        <p:nvPicPr>
          <p:cNvPr id="19459" name="Picture 4">
            <a:extLst>
              <a:ext uri="{FF2B5EF4-FFF2-40B4-BE49-F238E27FC236}">
                <a16:creationId xmlns:a16="http://schemas.microsoft.com/office/drawing/2014/main" id="{64DDA403-86E3-7524-8DD3-37DE05459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341438"/>
            <a:ext cx="6999287" cy="504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標題 1">
            <a:extLst>
              <a:ext uri="{FF2B5EF4-FFF2-40B4-BE49-F238E27FC236}">
                <a16:creationId xmlns:a16="http://schemas.microsoft.com/office/drawing/2014/main" id="{86C044A6-B79E-833C-DDEA-31E11DF69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908050"/>
            <a:ext cx="7772400" cy="838200"/>
          </a:xfrm>
        </p:spPr>
        <p:txBody>
          <a:bodyPr/>
          <a:lstStyle/>
          <a:p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99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~100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1-6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月門診件數成長貢獻率</a:t>
            </a:r>
            <a:b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前</a:t>
            </a:r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大疾病統計</a:t>
            </a:r>
          </a:p>
        </p:txBody>
      </p:sp>
      <p:pic>
        <p:nvPicPr>
          <p:cNvPr id="20483" name="Picture 5">
            <a:extLst>
              <a:ext uri="{FF2B5EF4-FFF2-40B4-BE49-F238E27FC236}">
                <a16:creationId xmlns:a16="http://schemas.microsoft.com/office/drawing/2014/main" id="{E8D53019-0634-0B27-D5FE-B4882B3172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700213"/>
            <a:ext cx="7489825" cy="470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7D85960C-AC2B-DA4D-0EC6-7128F91EFDB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11138" y="476250"/>
            <a:ext cx="8701087" cy="114300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99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~100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月藥費依</a:t>
            </a:r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ATC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分類前</a:t>
            </a:r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10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大項</a:t>
            </a:r>
          </a:p>
        </p:txBody>
      </p:sp>
      <p:pic>
        <p:nvPicPr>
          <p:cNvPr id="21507" name="Picture 4">
            <a:extLst>
              <a:ext uri="{FF2B5EF4-FFF2-40B4-BE49-F238E27FC236}">
                <a16:creationId xmlns:a16="http://schemas.microsoft.com/office/drawing/2014/main" id="{428903E2-9A04-5A19-5CE3-C0E4693904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3" y="1268413"/>
            <a:ext cx="771207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0A322BF6-05B4-F930-A23E-4D418C9917D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28625" y="642938"/>
            <a:ext cx="8305800" cy="1143000"/>
          </a:xfrm>
        </p:spPr>
        <p:txBody>
          <a:bodyPr lIns="91440" tIns="45720" rIns="91440" bIns="45720"/>
          <a:lstStyle/>
          <a:p>
            <a:pPr marL="914400" indent="-914400"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99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~100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月門診前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20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大疾病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(1/2)</a:t>
            </a:r>
            <a:endParaRPr lang="zh-TW" altLang="en-US" sz="4000">
              <a:solidFill>
                <a:srgbClr val="009999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22531" name="Picture 5">
            <a:extLst>
              <a:ext uri="{FF2B5EF4-FFF2-40B4-BE49-F238E27FC236}">
                <a16:creationId xmlns:a16="http://schemas.microsoft.com/office/drawing/2014/main" id="{34869D43-6937-1A5A-4BFA-5311A0FFB9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484313"/>
            <a:ext cx="8353425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文字方塊 7">
            <a:extLst>
              <a:ext uri="{FF2B5EF4-FFF2-40B4-BE49-F238E27FC236}">
                <a16:creationId xmlns:a16="http://schemas.microsoft.com/office/drawing/2014/main" id="{71F08CB9-53A8-79AB-8CBE-D41B8F8CA0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6135688"/>
            <a:ext cx="835183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r>
              <a:rPr lang="zh-TW" altLang="en-US" sz="1000" b="0">
                <a:latin typeface="標楷體" panose="03000509000000000000" pitchFamily="65" charset="-120"/>
                <a:ea typeface="標楷體" panose="03000509000000000000" pitchFamily="65" charset="-120"/>
              </a:rPr>
              <a:t>說明：</a:t>
            </a:r>
            <a:r>
              <a:rPr lang="en-US" altLang="zh-TW" sz="1000" b="0">
                <a:latin typeface="標楷體" panose="03000509000000000000" pitchFamily="65" charset="-120"/>
                <a:ea typeface="標楷體" panose="03000509000000000000" pitchFamily="65" charset="-120"/>
              </a:rPr>
              <a:t>CCS </a:t>
            </a:r>
            <a:r>
              <a:rPr lang="zh-TW" altLang="en-US" sz="1000" b="0">
                <a:latin typeface="標楷體" panose="03000509000000000000" pitchFamily="65" charset="-120"/>
                <a:ea typeface="標楷體" panose="03000509000000000000" pitchFamily="65" charset="-120"/>
              </a:rPr>
              <a:t>定義：以</a:t>
            </a:r>
            <a:r>
              <a:rPr lang="en-US" altLang="zh-TW" sz="1000" b="0">
                <a:latin typeface="標楷體" panose="03000509000000000000" pitchFamily="65" charset="-120"/>
                <a:ea typeface="標楷體" panose="03000509000000000000" pitchFamily="65" charset="-120"/>
              </a:rPr>
              <a:t>ICD-9-CM </a:t>
            </a:r>
            <a:r>
              <a:rPr lang="zh-TW" altLang="en-US" sz="1000" b="0">
                <a:latin typeface="標楷體" panose="03000509000000000000" pitchFamily="65" charset="-120"/>
                <a:ea typeface="標楷體" panose="03000509000000000000" pitchFamily="65" charset="-120"/>
              </a:rPr>
              <a:t>為分類分析各類疾病，並簡化疾病分類以利衛生政策資源配置之抉擇，依臨床特質分為</a:t>
            </a:r>
            <a:r>
              <a:rPr lang="en-US" altLang="zh-TW" sz="1000" b="0">
                <a:latin typeface="標楷體" panose="03000509000000000000" pitchFamily="65" charset="-120"/>
                <a:ea typeface="標楷體" panose="03000509000000000000" pitchFamily="65" charset="-120"/>
              </a:rPr>
              <a:t>284</a:t>
            </a:r>
            <a:r>
              <a:rPr lang="zh-TW" altLang="en-US" sz="1000" b="0">
                <a:latin typeface="標楷體" panose="03000509000000000000" pitchFamily="65" charset="-120"/>
                <a:ea typeface="標楷體" panose="03000509000000000000" pitchFamily="65" charset="-120"/>
              </a:rPr>
              <a:t>群</a:t>
            </a:r>
            <a:r>
              <a:rPr lang="en-US" altLang="zh-TW" sz="1000" b="0">
                <a:latin typeface="標楷體" panose="03000509000000000000" pitchFamily="65" charset="-120"/>
                <a:ea typeface="標楷體" panose="03000509000000000000" pitchFamily="65" charset="-120"/>
              </a:rPr>
              <a:t>(2009</a:t>
            </a:r>
            <a:r>
              <a:rPr lang="zh-TW" altLang="en-US" sz="1000" b="0">
                <a:latin typeface="標楷體" panose="03000509000000000000" pitchFamily="65" charset="-120"/>
                <a:ea typeface="標楷體" panose="03000509000000000000" pitchFamily="65" charset="-120"/>
              </a:rPr>
              <a:t>版</a:t>
            </a:r>
            <a:r>
              <a:rPr lang="en-US" altLang="zh-TW" sz="1000" b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1000" b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EA498245-F87E-EC7D-D775-3C49FDFB54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620713"/>
            <a:ext cx="8305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914400" indent="-9144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algn="ctr"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99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~100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月門診前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20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大疾病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(2/2)</a:t>
            </a:r>
            <a:endParaRPr lang="zh-TW" altLang="en-US" sz="4000">
              <a:solidFill>
                <a:srgbClr val="009999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23555" name="文字方塊 7">
            <a:extLst>
              <a:ext uri="{FF2B5EF4-FFF2-40B4-BE49-F238E27FC236}">
                <a16:creationId xmlns:a16="http://schemas.microsoft.com/office/drawing/2014/main" id="{077757F5-F793-5402-D99E-9987A983E8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6207125"/>
            <a:ext cx="835183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r>
              <a:rPr lang="zh-TW" altLang="en-US" sz="1000" b="0">
                <a:latin typeface="標楷體" panose="03000509000000000000" pitchFamily="65" charset="-120"/>
                <a:ea typeface="標楷體" panose="03000509000000000000" pitchFamily="65" charset="-120"/>
              </a:rPr>
              <a:t>說明：</a:t>
            </a:r>
            <a:r>
              <a:rPr lang="en-US" altLang="zh-TW" sz="1000" b="0">
                <a:latin typeface="標楷體" panose="03000509000000000000" pitchFamily="65" charset="-120"/>
                <a:ea typeface="標楷體" panose="03000509000000000000" pitchFamily="65" charset="-120"/>
              </a:rPr>
              <a:t>CCS </a:t>
            </a:r>
            <a:r>
              <a:rPr lang="zh-TW" altLang="en-US" sz="1000" b="0">
                <a:latin typeface="標楷體" panose="03000509000000000000" pitchFamily="65" charset="-120"/>
                <a:ea typeface="標楷體" panose="03000509000000000000" pitchFamily="65" charset="-120"/>
              </a:rPr>
              <a:t>定義：以</a:t>
            </a:r>
            <a:r>
              <a:rPr lang="en-US" altLang="zh-TW" sz="1000" b="0">
                <a:latin typeface="標楷體" panose="03000509000000000000" pitchFamily="65" charset="-120"/>
                <a:ea typeface="標楷體" panose="03000509000000000000" pitchFamily="65" charset="-120"/>
              </a:rPr>
              <a:t>ICD-9-CM </a:t>
            </a:r>
            <a:r>
              <a:rPr lang="zh-TW" altLang="en-US" sz="1000" b="0">
                <a:latin typeface="標楷體" panose="03000509000000000000" pitchFamily="65" charset="-120"/>
                <a:ea typeface="標楷體" panose="03000509000000000000" pitchFamily="65" charset="-120"/>
              </a:rPr>
              <a:t>為分類分析各類疾病，並簡化疾病分類以利衛生政策資源配置之抉擇，依臨床特質分為</a:t>
            </a:r>
            <a:r>
              <a:rPr lang="en-US" altLang="zh-TW" sz="1000" b="0">
                <a:latin typeface="標楷體" panose="03000509000000000000" pitchFamily="65" charset="-120"/>
                <a:ea typeface="標楷體" panose="03000509000000000000" pitchFamily="65" charset="-120"/>
              </a:rPr>
              <a:t>284</a:t>
            </a:r>
            <a:r>
              <a:rPr lang="zh-TW" altLang="en-US" sz="1000" b="0">
                <a:latin typeface="標楷體" panose="03000509000000000000" pitchFamily="65" charset="-120"/>
                <a:ea typeface="標楷體" panose="03000509000000000000" pitchFamily="65" charset="-120"/>
              </a:rPr>
              <a:t>群</a:t>
            </a:r>
            <a:r>
              <a:rPr lang="en-US" altLang="zh-TW" sz="1000" b="0">
                <a:latin typeface="標楷體" panose="03000509000000000000" pitchFamily="65" charset="-120"/>
                <a:ea typeface="標楷體" panose="03000509000000000000" pitchFamily="65" charset="-120"/>
              </a:rPr>
              <a:t>(2009</a:t>
            </a:r>
            <a:r>
              <a:rPr lang="zh-TW" altLang="en-US" sz="1000" b="0">
                <a:latin typeface="標楷體" panose="03000509000000000000" pitchFamily="65" charset="-120"/>
                <a:ea typeface="標楷體" panose="03000509000000000000" pitchFamily="65" charset="-120"/>
              </a:rPr>
              <a:t>版</a:t>
            </a:r>
            <a:r>
              <a:rPr lang="en-US" altLang="zh-TW" sz="1000" b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1000" b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  <p:pic>
        <p:nvPicPr>
          <p:cNvPr id="23556" name="Picture 6">
            <a:extLst>
              <a:ext uri="{FF2B5EF4-FFF2-40B4-BE49-F238E27FC236}">
                <a16:creationId xmlns:a16="http://schemas.microsoft.com/office/drawing/2014/main" id="{2DB8B1C9-384B-E32E-92DC-AA68194B1B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28775"/>
            <a:ext cx="8208963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54CA98F1-1B65-DAE8-74F6-EA16A981154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66725" y="927100"/>
            <a:ext cx="8208963" cy="50165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99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~100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月檢驗檢查申報前</a:t>
            </a:r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10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大項</a:t>
            </a:r>
          </a:p>
        </p:txBody>
      </p:sp>
      <p:pic>
        <p:nvPicPr>
          <p:cNvPr id="24579" name="Picture 5">
            <a:extLst>
              <a:ext uri="{FF2B5EF4-FFF2-40B4-BE49-F238E27FC236}">
                <a16:creationId xmlns:a16="http://schemas.microsoft.com/office/drawing/2014/main" id="{E3FC19EF-134C-DCB2-FA4F-B34CA8B53A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412875"/>
            <a:ext cx="8008938" cy="498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61D20493-6A56-AFE1-932D-380DAD506353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914400"/>
            <a:ext cx="9124950" cy="68580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99</a:t>
            </a:r>
            <a:r>
              <a:rPr lang="zh-TW" altLang="en-US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~100</a:t>
            </a:r>
            <a:r>
              <a:rPr lang="zh-TW" altLang="en-US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月門診慢性病連續處方箋開立</a:t>
            </a:r>
          </a:p>
        </p:txBody>
      </p:sp>
      <p:pic>
        <p:nvPicPr>
          <p:cNvPr id="25603" name="Picture 4">
            <a:extLst>
              <a:ext uri="{FF2B5EF4-FFF2-40B4-BE49-F238E27FC236}">
                <a16:creationId xmlns:a16="http://schemas.microsoft.com/office/drawing/2014/main" id="{B4219B74-3509-E053-56DD-0C9DCA642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557338"/>
            <a:ext cx="7200900" cy="470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051">
            <a:extLst>
              <a:ext uri="{FF2B5EF4-FFF2-40B4-BE49-F238E27FC236}">
                <a16:creationId xmlns:a16="http://schemas.microsoft.com/office/drawing/2014/main" id="{C907203B-0677-5E82-AD5D-AA9BDB2FFA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050" y="928688"/>
            <a:ext cx="91440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TW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99</a:t>
            </a:r>
            <a:r>
              <a:rPr lang="zh-TW" altLang="en-US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~100</a:t>
            </a:r>
            <a:r>
              <a:rPr lang="zh-TW" altLang="en-US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月門診慢性病連續處方箋調劑</a:t>
            </a:r>
            <a:endParaRPr lang="zh-TW" altLang="en-US" sz="3400">
              <a:solidFill>
                <a:srgbClr val="FF00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6627" name="Picture 4">
            <a:extLst>
              <a:ext uri="{FF2B5EF4-FFF2-40B4-BE49-F238E27FC236}">
                <a16:creationId xmlns:a16="http://schemas.microsoft.com/office/drawing/2014/main" id="{3244A1BF-C43B-360F-265E-4A5A97F943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700213"/>
            <a:ext cx="7345362" cy="460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547A7CD2-3516-D3E0-24CA-1F0822F514A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908050"/>
            <a:ext cx="8208962" cy="614363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99</a:t>
            </a:r>
            <a:r>
              <a:rPr lang="zh-TW" altLang="en-US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~100</a:t>
            </a:r>
            <a:r>
              <a:rPr lang="zh-TW" altLang="en-US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月門診初級照護比率</a:t>
            </a:r>
            <a:r>
              <a:rPr lang="zh-TW" altLang="en-US" sz="3800" b="0">
                <a:solidFill>
                  <a:srgbClr val="FF3300"/>
                </a:solidFill>
                <a:latin typeface="標楷體" panose="03000509000000000000" pitchFamily="65" charset="-120"/>
              </a:rPr>
              <a:t> </a:t>
            </a:r>
          </a:p>
        </p:txBody>
      </p:sp>
      <p:pic>
        <p:nvPicPr>
          <p:cNvPr id="27651" name="Picture 4">
            <a:extLst>
              <a:ext uri="{FF2B5EF4-FFF2-40B4-BE49-F238E27FC236}">
                <a16:creationId xmlns:a16="http://schemas.microsoft.com/office/drawing/2014/main" id="{E135C8D3-349F-8D84-7A35-E493599FD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484313"/>
            <a:ext cx="7150100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244B109A-8471-CDFE-2644-DDD93F4D05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908050"/>
            <a:ext cx="9144000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algn="ctr" eaLnBrk="1" hangingPunct="1"/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近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2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年門診前十大初級照護疾病</a:t>
            </a:r>
            <a:r>
              <a:rPr lang="zh-TW" altLang="en-US" sz="4000" b="0">
                <a:solidFill>
                  <a:srgbClr val="FF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</p:txBody>
      </p:sp>
      <p:pic>
        <p:nvPicPr>
          <p:cNvPr id="28675" name="Picture 4">
            <a:extLst>
              <a:ext uri="{FF2B5EF4-FFF2-40B4-BE49-F238E27FC236}">
                <a16:creationId xmlns:a16="http://schemas.microsoft.com/office/drawing/2014/main" id="{6877C2C2-11CC-D2B2-B4F2-DFF0F0395D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557338"/>
            <a:ext cx="7488237" cy="479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>
            <a:extLst>
              <a:ext uri="{FF2B5EF4-FFF2-40B4-BE49-F238E27FC236}">
                <a16:creationId xmlns:a16="http://schemas.microsoft.com/office/drawing/2014/main" id="{A7F05E92-0B14-8953-63A3-5E53A5B15A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838200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algn="ctr" eaLnBrk="1" hangingPunct="1"/>
            <a:r>
              <a:rPr lang="en-US" altLang="zh-TW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99</a:t>
            </a:r>
            <a:r>
              <a:rPr lang="zh-TW" altLang="en-US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~100</a:t>
            </a:r>
            <a:r>
              <a:rPr lang="zh-TW" altLang="en-US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月重大傷病證明領證人數</a:t>
            </a:r>
            <a:endParaRPr lang="zh-TW" altLang="en-US" sz="3800">
              <a:solidFill>
                <a:srgbClr val="006699"/>
              </a:solidFill>
              <a:ea typeface="標楷體" panose="03000509000000000000" pitchFamily="65" charset="-120"/>
            </a:endParaRPr>
          </a:p>
        </p:txBody>
      </p:sp>
      <p:pic>
        <p:nvPicPr>
          <p:cNvPr id="29699" name="Picture 4">
            <a:extLst>
              <a:ext uri="{FF2B5EF4-FFF2-40B4-BE49-F238E27FC236}">
                <a16:creationId xmlns:a16="http://schemas.microsoft.com/office/drawing/2014/main" id="{FB58913F-7923-0DBB-8A96-BD3D5B4E92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844675"/>
            <a:ext cx="7416800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0F9FF75B-7D29-2929-EE4D-AFC22AA6931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11188" y="814388"/>
            <a:ext cx="7848600" cy="614362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99</a:t>
            </a:r>
            <a:r>
              <a:rPr lang="zh-TW" altLang="en-US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~100</a:t>
            </a:r>
            <a:r>
              <a:rPr lang="zh-TW" altLang="en-US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月西醫重大傷病門診</a:t>
            </a:r>
            <a:r>
              <a:rPr lang="zh-TW" altLang="en-US" sz="3800" b="0">
                <a:solidFill>
                  <a:srgbClr val="FF3300"/>
                </a:solidFill>
                <a:latin typeface="標楷體" panose="03000509000000000000" pitchFamily="65" charset="-120"/>
              </a:rPr>
              <a:t> </a:t>
            </a:r>
          </a:p>
        </p:txBody>
      </p:sp>
      <p:pic>
        <p:nvPicPr>
          <p:cNvPr id="30723" name="Picture 4">
            <a:extLst>
              <a:ext uri="{FF2B5EF4-FFF2-40B4-BE49-F238E27FC236}">
                <a16:creationId xmlns:a16="http://schemas.microsoft.com/office/drawing/2014/main" id="{39124A6F-9302-2E9D-9B06-7533EE66D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341438"/>
            <a:ext cx="6769100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14531C2F-5826-487E-748C-2A9159CCB8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6613" y="814388"/>
            <a:ext cx="7696200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algn="ctr" eaLnBrk="1" hangingPunct="1"/>
            <a:r>
              <a:rPr lang="en-US" altLang="zh-TW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99</a:t>
            </a:r>
            <a:r>
              <a:rPr lang="zh-TW" altLang="en-US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~100</a:t>
            </a:r>
            <a:r>
              <a:rPr lang="zh-TW" altLang="en-US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38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月西醫重大傷病住院</a:t>
            </a:r>
            <a:r>
              <a:rPr lang="zh-TW" altLang="en-US" sz="3800" b="0">
                <a:solidFill>
                  <a:srgbClr val="FF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</p:txBody>
      </p:sp>
      <p:pic>
        <p:nvPicPr>
          <p:cNvPr id="31747" name="Picture 4">
            <a:extLst>
              <a:ext uri="{FF2B5EF4-FFF2-40B4-BE49-F238E27FC236}">
                <a16:creationId xmlns:a16="http://schemas.microsoft.com/office/drawing/2014/main" id="{77D5AF8D-80C6-EF58-8331-A50D1FA413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557338"/>
            <a:ext cx="7343775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349A15C3-9E9C-971F-F42B-7CE087E4D0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814388"/>
            <a:ext cx="8964613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altLang="zh-TW" sz="34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100</a:t>
            </a:r>
            <a:r>
              <a:rPr lang="zh-TW" altLang="en-US" sz="34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34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1-6</a:t>
            </a:r>
            <a:r>
              <a:rPr lang="zh-TW" altLang="en-US" sz="34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月</a:t>
            </a:r>
            <a:r>
              <a:rPr lang="zh-TW" altLang="en-US" sz="3400" kern="0" dirty="0">
                <a:solidFill>
                  <a:srgbClr val="009999"/>
                </a:solidFill>
                <a:latin typeface="標楷體" pitchFamily="65" charset="-120"/>
                <a:ea typeface="標楷體" pitchFamily="65" charset="-120"/>
              </a:rPr>
              <a:t>西醫重大傷病醫療費用</a:t>
            </a:r>
            <a:r>
              <a:rPr lang="zh-TW" altLang="zh-TW" sz="3400" cap="all" dirty="0">
                <a:solidFill>
                  <a:srgbClr val="009999"/>
                </a:solidFill>
                <a:latin typeface="標楷體" pitchFamily="65" charset="-120"/>
                <a:ea typeface="標楷體" pitchFamily="65" charset="-120"/>
              </a:rPr>
              <a:t>利用狀況</a:t>
            </a:r>
            <a:endParaRPr lang="zh-TW" altLang="en-US" sz="3400" b="0" kern="0" dirty="0">
              <a:solidFill>
                <a:srgbClr val="009999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2771" name="Picture 4">
            <a:extLst>
              <a:ext uri="{FF2B5EF4-FFF2-40B4-BE49-F238E27FC236}">
                <a16:creationId xmlns:a16="http://schemas.microsoft.com/office/drawing/2014/main" id="{888FC506-26BC-67FB-C733-AEA898DB3E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341438"/>
            <a:ext cx="7200900" cy="512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65A1071D-9F97-EA93-BDFF-6D878E2060D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447800" y="722313"/>
            <a:ext cx="6553200" cy="762000"/>
          </a:xfrm>
        </p:spPr>
        <p:txBody>
          <a:bodyPr lIns="91440" tIns="45720" rIns="91440" bIns="45720"/>
          <a:lstStyle/>
          <a:p>
            <a:pPr eaLnBrk="1" hangingPunct="1"/>
            <a:r>
              <a:rPr lang="zh-TW" altLang="en-US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小結</a:t>
            </a:r>
            <a:r>
              <a:rPr lang="en-US" altLang="zh-TW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(1/3)</a:t>
            </a:r>
            <a:endParaRPr lang="zh-TW" altLang="en-US">
              <a:solidFill>
                <a:srgbClr val="009999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776196" name="Rectangle 3">
            <a:extLst>
              <a:ext uri="{FF2B5EF4-FFF2-40B4-BE49-F238E27FC236}">
                <a16:creationId xmlns:a16="http://schemas.microsoft.com/office/drawing/2014/main" id="{3D44BB73-7A90-9A4E-F57D-20085D1DDC7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341438"/>
            <a:ext cx="8286750" cy="5143500"/>
          </a:xfrm>
        </p:spPr>
        <p:txBody>
          <a:bodyPr lIns="91440" tIns="45720" rIns="91440" bIns="45720"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30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醫療利用</a:t>
            </a:r>
          </a:p>
          <a:p>
            <a:pPr marL="361950" indent="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ü"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平均每人門診就醫次數，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100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年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上半年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為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7.7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次。</a:t>
            </a:r>
            <a:endParaRPr lang="en-US" altLang="zh-TW" sz="28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endParaRPr>
          </a:p>
          <a:p>
            <a:pPr marL="361950" indent="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ü"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平均每人住院次數為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0.07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次。</a:t>
            </a:r>
            <a:endParaRPr lang="en-US" altLang="zh-TW" sz="28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30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藥品費用</a:t>
            </a:r>
            <a:endParaRPr lang="en-US" altLang="zh-TW" sz="30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indent="1905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ü"/>
              <a:defRPr/>
            </a:pP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100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上半年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藥費最高者為「心血管系統用藥」，</a:t>
            </a:r>
            <a:endParaRPr lang="en-US" altLang="zh-TW" sz="28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endParaRPr>
          </a:p>
          <a:p>
            <a:pPr indent="1905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  其次為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「抗腫瘤及免疫系統用藥」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與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「胃腸道</a:t>
            </a:r>
            <a:endParaRPr lang="en-US" altLang="zh-TW" sz="28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indent="1905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及代謝系統用藥」 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。</a:t>
            </a:r>
            <a:endParaRPr lang="en-US" altLang="zh-TW" sz="28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endParaRPr>
          </a:p>
          <a:p>
            <a:pPr indent="1905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ü"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藥費成長率最高者為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「呼吸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系統用藥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」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(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成長率</a:t>
            </a:r>
            <a:endParaRPr lang="en-US" altLang="zh-TW" sz="28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indent="1905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20.6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%)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，其次為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「全身抗感染劑」 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成長率</a:t>
            </a:r>
            <a:endParaRPr lang="en-US" altLang="zh-TW" sz="28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indent="1905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20.5%) 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。</a:t>
            </a:r>
            <a:endParaRPr lang="en-US" altLang="zh-TW" sz="28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44" name="Rectangle 3">
            <a:extLst>
              <a:ext uri="{FF2B5EF4-FFF2-40B4-BE49-F238E27FC236}">
                <a16:creationId xmlns:a16="http://schemas.microsoft.com/office/drawing/2014/main" id="{0768192C-194E-E015-3E3C-38FC9156360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557338"/>
            <a:ext cx="8215312" cy="4824412"/>
          </a:xfrm>
        </p:spPr>
        <p:txBody>
          <a:bodyPr lIns="91440" tIns="45720" rIns="91440" bIns="45720"/>
          <a:lstStyle/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疾病費用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100</a:t>
            </a:r>
            <a:r>
              <a:rPr lang="zh-TW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年上半年前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20</a:t>
            </a:r>
            <a:r>
              <a:rPr lang="zh-TW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大門診疾病多屬於慢性或普遍性的疾病，排名改變者有「肝炎」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原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</a:t>
            </a:r>
            <a:r>
              <a:rPr lang="zh-TW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升至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9) </a:t>
            </a:r>
            <a:r>
              <a:rPr lang="zh-TW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，點數成長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21.1%</a:t>
            </a:r>
            <a:r>
              <a:rPr lang="zh-TW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，為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B</a:t>
            </a:r>
            <a:r>
              <a:rPr lang="zh-TW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型肝炎及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C</a:t>
            </a:r>
            <a:r>
              <a:rPr lang="zh-TW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型肝炎藥品給付規定放寬後藥費增加所致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藥費成長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29.0%)</a:t>
            </a:r>
            <a:r>
              <a:rPr lang="zh-TW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；「乳癌」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原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14</a:t>
            </a:r>
            <a:r>
              <a:rPr lang="zh-TW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升至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10)</a:t>
            </a:r>
            <a:r>
              <a:rPr lang="zh-TW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， 點數成長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20.1%</a:t>
            </a:r>
            <a:r>
              <a:rPr lang="zh-TW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，為抗乳癌標靶用藥成長所致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藥費成長</a:t>
            </a:r>
            <a:r>
              <a:rPr lang="en-US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26.6%)</a:t>
            </a:r>
            <a:r>
              <a:rPr lang="zh-TW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檢驗檢查</a:t>
            </a:r>
          </a:p>
          <a:p>
            <a:pPr indent="19050">
              <a:spcBef>
                <a:spcPct val="0"/>
              </a:spcBef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100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年上半年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申報費用最高之項目為全身型電腦斷層造影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(CT) 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，其次為磁振造影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(MRI)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。 </a:t>
            </a:r>
            <a:endParaRPr lang="en-US" altLang="zh-TW" sz="2800" dirty="0">
              <a:solidFill>
                <a:schemeClr val="tx1"/>
              </a:solidFill>
              <a:latin typeface="標楷體" pitchFamily="65" charset="-120"/>
              <a:cs typeface="+mn-cs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6BF424D7-8D1D-24F4-FAE9-9C632C3E6F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714375"/>
            <a:ext cx="6553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TW" altLang="en-US" sz="44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  <a:cs typeface="+mj-cs"/>
              </a:rPr>
              <a:t>小結</a:t>
            </a:r>
            <a:r>
              <a:rPr lang="en-US" altLang="zh-TW" sz="44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  <a:cs typeface="+mj-cs"/>
              </a:rPr>
              <a:t>(2/3)</a:t>
            </a:r>
            <a:endParaRPr lang="zh-TW" altLang="en-US" sz="4400" kern="0" dirty="0">
              <a:solidFill>
                <a:srgbClr val="009999"/>
              </a:solidFill>
              <a:latin typeface="Times New Roman" pitchFamily="18" charset="0"/>
              <a:ea typeface="標楷體" pitchFamily="65" charset="-120"/>
              <a:cs typeface="+mj-cs"/>
            </a:endParaRPr>
          </a:p>
        </p:txBody>
      </p:sp>
    </p:spTree>
  </p:cSld>
  <p:clrMapOvr>
    <a:masterClrMapping/>
  </p:clrMapOvr>
  <p:transition spd="slow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A96D1C7A-6882-46B9-146F-6D6A43030C3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357313" y="714375"/>
            <a:ext cx="6553200" cy="762000"/>
          </a:xfrm>
        </p:spPr>
        <p:txBody>
          <a:bodyPr lIns="91440" tIns="45720" rIns="91440" bIns="45720"/>
          <a:lstStyle/>
          <a:p>
            <a:pPr eaLnBrk="1" hangingPunct="1"/>
            <a:r>
              <a:rPr lang="zh-TW" altLang="en-US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小結</a:t>
            </a:r>
            <a:r>
              <a:rPr lang="en-US" altLang="zh-TW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(3/3)</a:t>
            </a:r>
            <a:endParaRPr lang="zh-TW" altLang="en-US">
              <a:solidFill>
                <a:srgbClr val="009999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780292" name="Rectangle 3">
            <a:extLst>
              <a:ext uri="{FF2B5EF4-FFF2-40B4-BE49-F238E27FC236}">
                <a16:creationId xmlns:a16="http://schemas.microsoft.com/office/drawing/2014/main" id="{900809E9-7D36-53FF-FFCD-00C625B04B3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42938" y="1571625"/>
            <a:ext cx="8001000" cy="4857750"/>
          </a:xfrm>
        </p:spPr>
        <p:txBody>
          <a:bodyPr lIns="91440" tIns="45720" rIns="91440" bIns="45720"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慢性病連續處方開立</a:t>
            </a:r>
          </a:p>
          <a:p>
            <a:pPr indent="-171450" algn="just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  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100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年上半年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開立率為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33.47%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較去年同期增加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2.25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個百分點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，各層級之連續處方笺開立率，以醫學中心最高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(43.80%)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，其次為區域醫院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(39.40%)</a:t>
            </a:r>
            <a:endParaRPr lang="zh-TW" altLang="en-US" sz="28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重大傷病領證人數</a:t>
            </a:r>
            <a:endParaRPr lang="en-US" altLang="zh-TW" sz="28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indent="1905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截至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100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6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月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底重大傷病領證人數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83.9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萬人，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較去年同期增加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5.16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%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，占率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增加</a:t>
            </a:r>
            <a:r>
              <a:rPr lang="en-US" altLang="zh-TW" sz="28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0.17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個百分點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。</a:t>
            </a:r>
            <a:endParaRPr lang="en-US" altLang="zh-TW" sz="2800" dirty="0">
              <a:solidFill>
                <a:schemeClr val="tx1"/>
              </a:solidFill>
              <a:latin typeface="標楷體" pitchFamily="65" charset="-120"/>
              <a:cs typeface="+mn-cs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重大傷病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100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年上半年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醫療利用</a:t>
            </a:r>
          </a:p>
          <a:p>
            <a:pPr indent="1905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重大傷病門診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占所有門診費用的比例約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30.08%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，重大傷病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住院占所有住院費用的比例約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39.90%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。</a:t>
            </a:r>
          </a:p>
        </p:txBody>
      </p:sp>
    </p:spTree>
  </p:cSld>
  <p:clrMapOvr>
    <a:masterClrMapping/>
  </p:clrMapOvr>
  <p:transition spd="slow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1" name="Rectangle 3">
            <a:extLst>
              <a:ext uri="{FF2B5EF4-FFF2-40B4-BE49-F238E27FC236}">
                <a16:creationId xmlns:a16="http://schemas.microsoft.com/office/drawing/2014/main" id="{2C986D3C-97ED-94E9-8C5A-D9620F63BBA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76375" y="2976563"/>
            <a:ext cx="6477000" cy="1100137"/>
          </a:xfrm>
        </p:spPr>
        <p:txBody>
          <a:bodyPr lIns="91440" tIns="45720" rIns="91440" bIns="45720"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zh-TW" altLang="en-US" sz="48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+mn-cs"/>
              </a:rPr>
              <a:t>肆、醫療費用成長分析</a:t>
            </a:r>
            <a:endParaRPr lang="zh-TW" altLang="en-US" sz="4400" dirty="0">
              <a:latin typeface="標楷體" pitchFamily="65" charset="-120"/>
              <a:ea typeface="標楷體" pitchFamily="65" charset="-120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00F83FA2-CA4B-693A-A7DC-ED281D92833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655638"/>
            <a:ext cx="8678863" cy="68580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99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~100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月門診價量分析－總額部門</a:t>
            </a:r>
          </a:p>
        </p:txBody>
      </p:sp>
      <p:pic>
        <p:nvPicPr>
          <p:cNvPr id="37891" name="Picture 4">
            <a:extLst>
              <a:ext uri="{FF2B5EF4-FFF2-40B4-BE49-F238E27FC236}">
                <a16:creationId xmlns:a16="http://schemas.microsoft.com/office/drawing/2014/main" id="{778CA4A6-B13E-EAB5-8265-8D401FFAC7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341438"/>
            <a:ext cx="6702425" cy="504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EB837201-AB5B-41AB-3ABA-C893A51D5E3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620713"/>
            <a:ext cx="9144000" cy="76200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99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~100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1-6</a:t>
            </a:r>
            <a:r>
              <a:rPr lang="zh-TW" altLang="en-US" sz="36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月住診價量分析－醫院總額</a:t>
            </a:r>
          </a:p>
        </p:txBody>
      </p:sp>
      <p:pic>
        <p:nvPicPr>
          <p:cNvPr id="38915" name="Picture 4">
            <a:extLst>
              <a:ext uri="{FF2B5EF4-FFF2-40B4-BE49-F238E27FC236}">
                <a16:creationId xmlns:a16="http://schemas.microsoft.com/office/drawing/2014/main" id="{EF310EAC-C2CD-B8BD-74B3-151964A8C8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675" y="1268413"/>
            <a:ext cx="7361238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D2C9F568-800C-5400-5902-2C8698F000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38" y="549275"/>
            <a:ext cx="88360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algn="ctr" eaLnBrk="1" hangingPunct="1">
              <a:lnSpc>
                <a:spcPts val="4000"/>
              </a:lnSpc>
            </a:pPr>
            <a:r>
              <a:rPr lang="en-US" altLang="zh-TW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100</a:t>
            </a:r>
            <a:r>
              <a:rPr lang="zh-TW" altLang="en-US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1-6</a:t>
            </a:r>
            <a:r>
              <a:rPr lang="zh-TW" altLang="en-US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月醫院總額藥品費用成長因素－門診</a:t>
            </a:r>
          </a:p>
        </p:txBody>
      </p:sp>
      <p:pic>
        <p:nvPicPr>
          <p:cNvPr id="39939" name="Picture 4">
            <a:extLst>
              <a:ext uri="{FF2B5EF4-FFF2-40B4-BE49-F238E27FC236}">
                <a16:creationId xmlns:a16="http://schemas.microsoft.com/office/drawing/2014/main" id="{4887A7B1-351A-56BD-918F-FE153EF59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557338"/>
            <a:ext cx="7343775" cy="459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E58E2542-5874-8BD0-B613-E710CEE6502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33350" y="549275"/>
            <a:ext cx="8896350" cy="1143000"/>
          </a:xfrm>
        </p:spPr>
        <p:txBody>
          <a:bodyPr lIns="91440" tIns="45720" rIns="91440" bIns="45720"/>
          <a:lstStyle/>
          <a:p>
            <a:pPr eaLnBrk="1" hangingPunct="1">
              <a:lnSpc>
                <a:spcPts val="4000"/>
              </a:lnSpc>
            </a:pPr>
            <a:r>
              <a:rPr lang="en-US" altLang="zh-TW" sz="3400">
                <a:solidFill>
                  <a:srgbClr val="0099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r>
              <a:rPr lang="zh-TW" altLang="en-US" sz="3400">
                <a:solidFill>
                  <a:srgbClr val="0099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</a:t>
            </a:r>
            <a:r>
              <a:rPr lang="en-US" altLang="zh-TW" sz="3400">
                <a:solidFill>
                  <a:srgbClr val="0099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1-6</a:t>
            </a:r>
            <a:r>
              <a:rPr lang="zh-TW" altLang="en-US" sz="3400">
                <a:solidFill>
                  <a:srgbClr val="0099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月醫院總額</a:t>
            </a:r>
            <a:r>
              <a:rPr lang="zh-TW" altLang="en-US" sz="34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藥品費用成長因素－住院</a:t>
            </a:r>
          </a:p>
        </p:txBody>
      </p:sp>
      <p:sp>
        <p:nvSpPr>
          <p:cNvPr id="40963" name="Text Box 378">
            <a:extLst>
              <a:ext uri="{FF2B5EF4-FFF2-40B4-BE49-F238E27FC236}">
                <a16:creationId xmlns:a16="http://schemas.microsoft.com/office/drawing/2014/main" id="{773A7101-196F-45F5-7D77-8A3A656EA3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5725" y="6215063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endParaRPr lang="zh-TW" altLang="zh-TW" sz="48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pic>
        <p:nvPicPr>
          <p:cNvPr id="40964" name="Picture 5">
            <a:extLst>
              <a:ext uri="{FF2B5EF4-FFF2-40B4-BE49-F238E27FC236}">
                <a16:creationId xmlns:a16="http://schemas.microsoft.com/office/drawing/2014/main" id="{5C59CD51-6C6E-9E21-2D2D-4F29DD2904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557338"/>
            <a:ext cx="7129462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B36ADD2E-F972-F9BB-FC4E-CBED69BDDE9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187450" y="941388"/>
            <a:ext cx="6553200" cy="558800"/>
          </a:xfrm>
        </p:spPr>
        <p:txBody>
          <a:bodyPr lIns="91440" tIns="45720" rIns="91440" bIns="45720"/>
          <a:lstStyle/>
          <a:p>
            <a:pPr eaLnBrk="1" hangingPunct="1"/>
            <a:r>
              <a:rPr lang="zh-TW" altLang="en-US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小結</a:t>
            </a:r>
            <a:r>
              <a:rPr lang="en-US" altLang="zh-TW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(1/2)</a:t>
            </a:r>
            <a:endParaRPr lang="zh-TW" altLang="en-US">
              <a:solidFill>
                <a:srgbClr val="009999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41515593-D76D-E73C-4C3D-D6F46301D18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844675"/>
            <a:ext cx="8591550" cy="4162425"/>
          </a:xfrm>
        </p:spPr>
        <p:txBody>
          <a:bodyPr lIns="91440" tIns="45720" rIns="91440" bIns="45720"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US" altLang="zh-TW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100</a:t>
            </a: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年上半年醫療費用價量因素</a:t>
            </a:r>
            <a:endParaRPr lang="en-US" altLang="zh-TW" sz="2800" b="1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 門診：</a:t>
            </a:r>
            <a:r>
              <a:rPr lang="zh-TW" altLang="en-US" sz="28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點數</a:t>
            </a: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成長率為</a:t>
            </a:r>
            <a:r>
              <a:rPr lang="en-US" altLang="zh-TW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7.0%</a:t>
            </a: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、醫療</a:t>
            </a: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件數</a:t>
            </a:r>
            <a:r>
              <a:rPr lang="zh-TW" altLang="en-US" sz="28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成長率為</a:t>
            </a:r>
            <a:r>
              <a:rPr lang="en-US" altLang="zh-TW" sz="28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7.2%</a:t>
            </a:r>
            <a:r>
              <a:rPr lang="zh-TW" altLang="en-US" sz="28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endParaRPr lang="en-US" altLang="zh-TW" sz="2800" b="1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TW" altLang="en-US" sz="28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 </a:t>
            </a: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平均每件點數成長率為</a:t>
            </a:r>
            <a:r>
              <a:rPr lang="en-US" altLang="zh-TW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-0.2%</a:t>
            </a: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。          </a:t>
            </a:r>
            <a:endParaRPr lang="en-US" altLang="zh-TW" sz="2800" b="1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 住院：</a:t>
            </a:r>
            <a:r>
              <a:rPr lang="zh-TW" altLang="en-US" sz="28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點數</a:t>
            </a: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成長率為</a:t>
            </a:r>
            <a:r>
              <a:rPr lang="en-US" altLang="zh-TW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5.1%</a:t>
            </a: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、醫療件數</a:t>
            </a:r>
            <a:r>
              <a:rPr lang="zh-TW" altLang="en-US" sz="28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成長率為</a:t>
            </a:r>
            <a:r>
              <a:rPr lang="en-US" altLang="zh-TW" sz="28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3.7%</a:t>
            </a:r>
            <a:r>
              <a:rPr lang="zh-TW" altLang="en-US" sz="28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endParaRPr lang="en-US" altLang="zh-TW" sz="2800" b="1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TW" altLang="en-US" sz="28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 </a:t>
            </a: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平均每件點數成長率為</a:t>
            </a:r>
            <a:r>
              <a:rPr lang="en-US" altLang="zh-TW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1.4%</a:t>
            </a: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。</a:t>
            </a:r>
            <a:endParaRPr lang="en-US" altLang="zh-TW" sz="2800" b="1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</a:pPr>
            <a:endParaRPr lang="en-US" altLang="zh-TW" sz="1200" b="1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US" altLang="zh-TW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100</a:t>
            </a: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年上半年門、住診醫療費用之成長因素，主要係</a:t>
            </a:r>
            <a:endParaRPr lang="en-US" altLang="zh-TW" sz="2800" b="1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  醫療件數</a:t>
            </a:r>
            <a:r>
              <a:rPr lang="en-US" altLang="zh-TW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</a:t>
            </a: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量</a:t>
            </a:r>
            <a:r>
              <a:rPr lang="en-US" altLang="zh-TW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呈現正成長所致。</a:t>
            </a:r>
            <a:endParaRPr lang="en-US" altLang="zh-TW" sz="2800" b="1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   </a:t>
            </a:r>
            <a:endParaRPr lang="en-US" altLang="zh-TW" sz="2800" b="1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   </a:t>
            </a:r>
            <a:endParaRPr lang="en-US" altLang="zh-TW" sz="2800" b="1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          </a:t>
            </a:r>
            <a:endParaRPr lang="en-US" altLang="zh-TW" sz="2800" b="1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ransition spd="slow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E7BB3DEB-886B-F52C-6736-1BE94AD6C47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233488" y="722313"/>
            <a:ext cx="6553200" cy="762000"/>
          </a:xfrm>
        </p:spPr>
        <p:txBody>
          <a:bodyPr lIns="91440" tIns="45720" rIns="91440" bIns="45720"/>
          <a:lstStyle/>
          <a:p>
            <a:pPr eaLnBrk="1" hangingPunct="1"/>
            <a:r>
              <a:rPr lang="zh-TW" altLang="en-US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小結</a:t>
            </a:r>
            <a:r>
              <a:rPr lang="en-US" altLang="zh-TW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(2/2)</a:t>
            </a:r>
            <a:endParaRPr lang="zh-TW" altLang="en-US">
              <a:solidFill>
                <a:srgbClr val="009999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792580" name="Rectangle 3">
            <a:extLst>
              <a:ext uri="{FF2B5EF4-FFF2-40B4-BE49-F238E27FC236}">
                <a16:creationId xmlns:a16="http://schemas.microsoft.com/office/drawing/2014/main" id="{A7E07885-76FC-0FF4-D366-3FC1E2FCA07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2875" y="1357313"/>
            <a:ext cx="8643938" cy="5000625"/>
          </a:xfrm>
        </p:spPr>
        <p:txBody>
          <a:bodyPr lIns="91440" tIns="45720" rIns="91440" bIns="45720"/>
          <a:lstStyle/>
          <a:p>
            <a:pPr algn="just" eaLnBrk="1" hangingPunct="1"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3200" b="1" dirty="0">
                <a:solidFill>
                  <a:srgbClr val="00B050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lang="en-US" altLang="zh-TW" sz="32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100</a:t>
            </a:r>
            <a:r>
              <a:rPr lang="zh-TW" altLang="en-US" sz="32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年上半年</a:t>
            </a:r>
            <a:r>
              <a:rPr lang="zh-TW" altLang="en-US" sz="32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藥品費用成長因素</a:t>
            </a:r>
            <a:endParaRPr lang="en-US" altLang="zh-TW" sz="32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marL="361950" indent="0" eaLnBrk="1" hangingPunct="1"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6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門診：均為正成長</a:t>
            </a:r>
            <a:endParaRPr lang="en-US" altLang="zh-TW" sz="26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61950" indent="0" eaLnBrk="1" hangingPunct="1"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  醫學中心－平均每日藥費</a:t>
            </a:r>
            <a:r>
              <a:rPr lang="en-US" altLang="zh-TW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(6.9%)</a:t>
            </a: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及門診件數</a:t>
            </a:r>
            <a:r>
              <a:rPr lang="en-US" altLang="zh-TW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(5.0%)</a:t>
            </a: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為主因。</a:t>
            </a:r>
            <a:endParaRPr lang="en-US" altLang="zh-TW" sz="24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endParaRPr>
          </a:p>
          <a:p>
            <a:pPr marL="361950" indent="0" eaLnBrk="1" hangingPunct="1"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  區域醫院－</a:t>
            </a: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平均每日藥費</a:t>
            </a:r>
            <a:r>
              <a:rPr lang="en-US" altLang="zh-TW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(6.6%)</a:t>
            </a: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及門診件數</a:t>
            </a:r>
            <a:r>
              <a:rPr lang="en-US" altLang="zh-TW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(5.4%)</a:t>
            </a: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為主因。</a:t>
            </a:r>
            <a:endParaRPr lang="en-US" altLang="zh-TW" sz="24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61950" indent="0" eaLnBrk="1" hangingPunct="1"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  地區醫院－</a:t>
            </a: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平均每日藥費</a:t>
            </a:r>
            <a:r>
              <a:rPr lang="en-US" altLang="zh-TW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(3.5%)</a:t>
            </a: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及門診件數</a:t>
            </a:r>
            <a:r>
              <a:rPr lang="en-US" altLang="zh-TW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(4.6%)</a:t>
            </a: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為主因。</a:t>
            </a:r>
            <a:endParaRPr lang="zh-TW" altLang="en-US" sz="24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endParaRPr>
          </a:p>
          <a:p>
            <a:pPr marL="361950" indent="0" eaLnBrk="1" hangingPunct="1"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6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住診：均為正成長</a:t>
            </a:r>
            <a:endParaRPr lang="en-US" altLang="zh-TW" sz="26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61950" indent="0" eaLnBrk="1" hangingPunct="1"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醫學中心－平均每日藥費</a:t>
            </a:r>
            <a:r>
              <a:rPr lang="en-US" altLang="zh-TW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(6.2%)</a:t>
            </a: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為主因。</a:t>
            </a:r>
            <a:endParaRPr lang="en-US" altLang="zh-TW" sz="24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61950" indent="0" eaLnBrk="1" hangingPunct="1"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區域醫院</a:t>
            </a: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－</a:t>
            </a: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+mn-cs"/>
              </a:rPr>
              <a:t>平均</a:t>
            </a: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每日藥費</a:t>
            </a:r>
            <a:r>
              <a:rPr lang="en-US" altLang="zh-TW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(7.7%)</a:t>
            </a: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及住診件數</a:t>
            </a:r>
            <a:r>
              <a:rPr lang="en-US" altLang="zh-TW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(5.1%)</a:t>
            </a: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為主因。   </a:t>
            </a:r>
            <a:endParaRPr lang="en-US" altLang="zh-TW" sz="24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61950" indent="0" eaLnBrk="1" hangingPunct="1"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地區醫院－平均每日藥費</a:t>
            </a:r>
            <a:r>
              <a:rPr lang="en-US" altLang="zh-TW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(10.4%)</a:t>
            </a: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為主因。 </a:t>
            </a:r>
          </a:p>
          <a:p>
            <a:pPr marL="3505200" indent="-1885950" algn="just" eaLnBrk="1" hangingPunct="1">
              <a:lnSpc>
                <a:spcPct val="90000"/>
              </a:lnSpc>
              <a:spcBef>
                <a:spcPts val="300"/>
              </a:spcBef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endParaRPr lang="en-US" altLang="zh-TW" sz="2600" b="1" dirty="0">
              <a:solidFill>
                <a:srgbClr val="3333FF"/>
              </a:solidFill>
              <a:latin typeface="標楷體" pitchFamily="65" charset="-120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80C3DF4F-D058-EA1E-E65D-655DC2482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2349500"/>
            <a:ext cx="7920038" cy="410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>
              <a:lnSpc>
                <a:spcPct val="150000"/>
              </a:lnSpc>
              <a:spcBef>
                <a:spcPts val="12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Wingdings" pitchFamily="2" charset="2"/>
              <a:buChar char="Ø"/>
              <a:defRPr/>
            </a:pPr>
            <a:r>
              <a:rPr lang="en-US" altLang="zh-TW" sz="32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100</a:t>
            </a:r>
            <a:r>
              <a:rPr lang="zh-TW" altLang="en-US" sz="32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年上半年院所數、醫師數、病床數均增加，</a:t>
            </a:r>
            <a:r>
              <a:rPr lang="zh-TW" altLang="zh-TW" sz="32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其以醫師數成長</a:t>
            </a:r>
            <a:r>
              <a:rPr lang="en-US" altLang="zh-TW" sz="32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2.45%</a:t>
            </a:r>
            <a:r>
              <a:rPr lang="zh-TW" altLang="en-US" sz="32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最</a:t>
            </a:r>
            <a:r>
              <a:rPr lang="zh-TW" altLang="zh-TW" sz="32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高</a:t>
            </a:r>
            <a:r>
              <a:rPr lang="zh-TW" altLang="en-US" sz="32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320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algn="just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Ø"/>
              <a:defRPr/>
            </a:pP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algn="just"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endParaRPr lang="en-US" altLang="zh-TW" dirty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en-US" altLang="zh-TW" sz="3200" dirty="0">
              <a:solidFill>
                <a:srgbClr val="009999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algn="just"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endParaRPr lang="zh-TW" altLang="en-US" sz="2400" kern="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505200" indent="-1885950" algn="just">
              <a:lnSpc>
                <a:spcPct val="90000"/>
              </a:lnSpc>
              <a:spcBef>
                <a:spcPts val="300"/>
              </a:spcBef>
              <a:buClr>
                <a:schemeClr val="tx1"/>
              </a:buClr>
              <a:buSzPct val="100000"/>
              <a:buFont typeface="Wingdings" pitchFamily="2" charset="2"/>
              <a:buNone/>
              <a:defRPr/>
            </a:pPr>
            <a:endParaRPr lang="en-US" altLang="zh-TW" sz="2600" kern="0" dirty="0">
              <a:solidFill>
                <a:srgbClr val="3333FF"/>
              </a:solidFill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660B984-ED0F-57AA-8538-84B503A522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33488" y="722313"/>
            <a:ext cx="6553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zh-TW" altLang="en-US" sz="36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總結</a:t>
            </a:r>
            <a:r>
              <a:rPr lang="en-US" altLang="zh-TW" sz="36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--</a:t>
            </a:r>
            <a:r>
              <a:rPr lang="zh-TW" altLang="zh-TW" sz="3600" dirty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醫療資源概況分析 </a:t>
            </a:r>
          </a:p>
        </p:txBody>
      </p:sp>
    </p:spTree>
  </p:cSld>
  <p:clrMapOvr>
    <a:masterClrMapping/>
  </p:clrMapOvr>
  <p:transition spd="slow">
    <p:pull dir="d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7538645D-33FA-9BB1-6A74-0A4FB569BA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844675"/>
            <a:ext cx="7920038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>
              <a:spcBef>
                <a:spcPts val="1200"/>
              </a:spcBef>
              <a:spcAft>
                <a:spcPts val="1200"/>
              </a:spcAft>
              <a:buClr>
                <a:schemeClr val="tx1"/>
              </a:buClr>
              <a:buSzPct val="100000"/>
              <a:buFont typeface="Wingdings" pitchFamily="2" charset="2"/>
              <a:buChar char="Ø"/>
              <a:defRPr/>
            </a:pP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總醫療服務點數成長率</a:t>
            </a: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6.368%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較前二年成長幅度高，亦高於總額預算協定成長率</a:t>
            </a: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2.855%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algn="just">
              <a:spcBef>
                <a:spcPts val="1200"/>
              </a:spcBef>
              <a:spcAft>
                <a:spcPts val="1200"/>
              </a:spcAft>
              <a:buClr>
                <a:schemeClr val="tx1"/>
              </a:buClr>
              <a:buSzPct val="100000"/>
              <a:buFont typeface="Wingdings" pitchFamily="2" charset="2"/>
              <a:buChar char="Ø"/>
              <a:defRPr/>
            </a:pP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各總額部門服務點數除牙醫呈現下降趨勢外，餘均上升。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algn="just">
              <a:spcBef>
                <a:spcPts val="1200"/>
              </a:spcBef>
              <a:spcAft>
                <a:spcPts val="1200"/>
              </a:spcAft>
              <a:buClr>
                <a:schemeClr val="tx1"/>
              </a:buClr>
              <a:buSzPct val="100000"/>
              <a:buFont typeface="Wingdings" pitchFamily="2" charset="2"/>
              <a:buChar char="Ø"/>
              <a:defRPr/>
            </a:pP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100</a:t>
            </a:r>
            <a:r>
              <a:rPr lang="zh-TW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年上半年門診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及住院</a:t>
            </a:r>
            <a:r>
              <a:rPr lang="zh-TW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服務點數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分別</a:t>
            </a:r>
            <a:r>
              <a:rPr lang="zh-TW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成長</a:t>
            </a: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7%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及</a:t>
            </a: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5.3%</a:t>
            </a:r>
            <a:r>
              <a:rPr lang="zh-TW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，主要為藥費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分別</a:t>
            </a:r>
            <a:r>
              <a:rPr lang="zh-TW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成長</a:t>
            </a: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11.2%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及</a:t>
            </a: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11.4%</a:t>
            </a:r>
            <a:r>
              <a:rPr lang="zh-TW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，且藥費成長貢獻度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分別</a:t>
            </a:r>
            <a:r>
              <a:rPr lang="zh-TW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為</a:t>
            </a: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48.7%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及</a:t>
            </a: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28.5%</a:t>
            </a:r>
            <a:r>
              <a:rPr lang="zh-TW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algn="just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Ø"/>
              <a:defRPr/>
            </a:pP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algn="just"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endParaRPr lang="en-US" altLang="zh-TW" dirty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en-US" altLang="zh-TW" sz="3200" dirty="0">
              <a:solidFill>
                <a:srgbClr val="009999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algn="just"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endParaRPr lang="zh-TW" altLang="en-US" sz="2400" kern="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505200" indent="-1885950" algn="just">
              <a:lnSpc>
                <a:spcPct val="90000"/>
              </a:lnSpc>
              <a:spcBef>
                <a:spcPts val="300"/>
              </a:spcBef>
              <a:buClr>
                <a:schemeClr val="tx1"/>
              </a:buClr>
              <a:buSzPct val="100000"/>
              <a:buFont typeface="Wingdings" pitchFamily="2" charset="2"/>
              <a:buNone/>
              <a:defRPr/>
            </a:pPr>
            <a:endParaRPr lang="en-US" altLang="zh-TW" sz="2600" kern="0" dirty="0">
              <a:solidFill>
                <a:srgbClr val="3333FF"/>
              </a:solidFill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92DA488-6B76-2594-899E-8963A0DBF8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33488" y="722313"/>
            <a:ext cx="6553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zh-TW" altLang="en-US" sz="36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總結</a:t>
            </a:r>
            <a:r>
              <a:rPr lang="en-US" altLang="zh-TW" sz="36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--</a:t>
            </a:r>
            <a:r>
              <a:rPr lang="zh-TW" altLang="zh-TW" sz="3600" dirty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醫療支出狀況分析</a:t>
            </a:r>
          </a:p>
        </p:txBody>
      </p:sp>
    </p:spTree>
  </p:cSld>
  <p:clrMapOvr>
    <a:masterClrMapping/>
  </p:clrMapOvr>
  <p:transition spd="slow">
    <p:pull dir="d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77034F4E-E848-3C70-B6A0-E7480808C7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557338"/>
            <a:ext cx="7920038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Ø"/>
              <a:defRPr/>
            </a:pP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algn="just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Ø"/>
              <a:defRPr/>
            </a:pP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algn="just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Ø"/>
              <a:defRPr/>
            </a:pP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algn="just"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endParaRPr lang="en-US" altLang="zh-TW" dirty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en-US" altLang="zh-TW" sz="3200" dirty="0">
              <a:solidFill>
                <a:srgbClr val="009999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algn="just"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endParaRPr lang="zh-TW" altLang="en-US" sz="2400" kern="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505200" indent="-1885950" algn="just">
              <a:lnSpc>
                <a:spcPct val="90000"/>
              </a:lnSpc>
              <a:spcBef>
                <a:spcPts val="300"/>
              </a:spcBef>
              <a:buClr>
                <a:schemeClr val="tx1"/>
              </a:buClr>
              <a:buSzPct val="100000"/>
              <a:buFont typeface="Wingdings" pitchFamily="2" charset="2"/>
              <a:buNone/>
              <a:defRPr/>
            </a:pPr>
            <a:endParaRPr lang="en-US" altLang="zh-TW" sz="2600" kern="0" dirty="0">
              <a:solidFill>
                <a:srgbClr val="3333FF"/>
              </a:solidFill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143D6A-CF82-F154-A445-53CFB1D69A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33488" y="722313"/>
            <a:ext cx="6553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zh-TW" altLang="en-US" sz="36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總結</a:t>
            </a:r>
            <a:r>
              <a:rPr lang="en-US" altLang="zh-TW" sz="36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--</a:t>
            </a:r>
            <a:r>
              <a:rPr lang="zh-TW" altLang="zh-TW" sz="3600" dirty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醫療服務利用分析</a:t>
            </a:r>
          </a:p>
        </p:txBody>
      </p:sp>
      <p:sp>
        <p:nvSpPr>
          <p:cNvPr id="46084" name="矩形 3">
            <a:extLst>
              <a:ext uri="{FF2B5EF4-FFF2-40B4-BE49-F238E27FC236}">
                <a16:creationId xmlns:a16="http://schemas.microsoft.com/office/drawing/2014/main" id="{BF06D172-F134-9FB9-5FB3-C81CF9C29C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1700213"/>
            <a:ext cx="8424863" cy="446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algn="just" eaLnBrk="1" hangingPunct="1">
              <a:spcBef>
                <a:spcPts val="1200"/>
              </a:spcBef>
              <a:spcAft>
                <a:spcPts val="120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Ø"/>
            </a:pP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每人門、住診服務利用次數及點數與去年同期均呈上升狀況。</a:t>
            </a:r>
            <a:endParaRPr lang="en-US" altLang="zh-TW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 eaLnBrk="1" hangingPunct="1">
              <a:spcBef>
                <a:spcPts val="1200"/>
              </a:spcBef>
              <a:spcAft>
                <a:spcPts val="120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Ø"/>
            </a:pP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每人門診就醫次數為</a:t>
            </a:r>
            <a:r>
              <a:rPr lang="en-US" altLang="zh-TW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7.7</a:t>
            </a: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次，較去年同期增加</a:t>
            </a:r>
            <a:r>
              <a:rPr lang="en-US" altLang="zh-TW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0.5</a:t>
            </a: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次，主要因急性上呼吸道感染就醫次數增加的貢獻。</a:t>
            </a:r>
            <a:endParaRPr lang="en-US" altLang="zh-TW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 eaLnBrk="1" hangingPunct="1">
              <a:spcBef>
                <a:spcPts val="1200"/>
              </a:spcBef>
              <a:spcAft>
                <a:spcPts val="120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Ø"/>
            </a:pP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門診點數前</a:t>
            </a:r>
            <a:r>
              <a:rPr lang="en-US" altLang="zh-TW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</a:t>
            </a: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大疾病大部分呈現點數上升狀況，以急性支氣管炎呈現較大幅度成長。</a:t>
            </a:r>
            <a:endParaRPr lang="en-US" altLang="zh-TW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 eaLnBrk="1" hangingPunct="1">
              <a:spcBef>
                <a:spcPts val="1200"/>
              </a:spcBef>
              <a:spcAft>
                <a:spcPts val="120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Ø"/>
            </a:pP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重大傷病領證人數持續上升</a:t>
            </a:r>
            <a:r>
              <a:rPr lang="en-US" altLang="zh-TW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(5.16%)</a:t>
            </a: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，醫療使用門、住診分別占</a:t>
            </a:r>
            <a:r>
              <a:rPr lang="en-US" altLang="zh-TW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30.08%</a:t>
            </a: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en-US" altLang="zh-TW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39.90%</a:t>
            </a: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，均較去年同期微降。</a:t>
            </a:r>
            <a:endParaRPr lang="en-US" altLang="zh-TW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ransition spd="slow">
    <p:pull dir="d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14EB7A6A-7015-75A8-3BAF-C0DF06932D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981075"/>
            <a:ext cx="8643938" cy="451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endParaRPr lang="en-US" altLang="zh-TW" dirty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en-US" altLang="zh-TW" sz="3200" dirty="0">
              <a:solidFill>
                <a:srgbClr val="009999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algn="just"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endParaRPr lang="zh-TW" altLang="en-US" sz="2400" kern="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505200" indent="-1885950" algn="just">
              <a:lnSpc>
                <a:spcPct val="90000"/>
              </a:lnSpc>
              <a:spcBef>
                <a:spcPts val="300"/>
              </a:spcBef>
              <a:buClr>
                <a:schemeClr val="tx1"/>
              </a:buClr>
              <a:buSzPct val="100000"/>
              <a:buFont typeface="Wingdings" pitchFamily="2" charset="2"/>
              <a:buNone/>
              <a:defRPr/>
            </a:pPr>
            <a:endParaRPr lang="en-US" altLang="zh-TW" sz="2600" kern="0" dirty="0">
              <a:solidFill>
                <a:srgbClr val="3333FF"/>
              </a:solidFill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F2B53E71-5A84-1F16-094E-47D1370DFE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700213"/>
            <a:ext cx="8201025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zh-TW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100</a:t>
            </a: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年上半年門、住診費用成長主要為量</a:t>
            </a:r>
            <a:r>
              <a:rPr lang="en-US" altLang="zh-TW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件數</a:t>
            </a:r>
            <a:r>
              <a:rPr lang="en-US" altLang="zh-TW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成長所致。</a:t>
            </a:r>
            <a:endParaRPr lang="en-US" altLang="zh-TW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 eaLnBrk="1" hangingPunct="1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zh-TW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100</a:t>
            </a: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年上半年醫院總額各層級</a:t>
            </a:r>
            <a:r>
              <a:rPr lang="zh-TW" altLang="zh-TW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門、住診藥品費用均為</a:t>
            </a: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正</a:t>
            </a:r>
            <a:r>
              <a:rPr lang="zh-TW" altLang="zh-TW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成長，主要</a:t>
            </a: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為件數</a:t>
            </a:r>
            <a:r>
              <a:rPr lang="en-US" altLang="zh-TW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量</a:t>
            </a:r>
            <a:r>
              <a:rPr lang="en-US" altLang="zh-TW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及平均每日藥費</a:t>
            </a:r>
            <a:r>
              <a:rPr lang="en-US" altLang="zh-TW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價</a:t>
            </a:r>
            <a:r>
              <a:rPr lang="en-US" altLang="zh-TW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增加所致</a:t>
            </a:r>
            <a:r>
              <a:rPr lang="zh-TW" altLang="zh-TW">
                <a:solidFill>
                  <a:schemeClr val="tx1"/>
                </a:solidFill>
                <a:ea typeface="標楷體" panose="03000509000000000000" pitchFamily="65" charset="-120"/>
              </a:rPr>
              <a:t>。</a:t>
            </a:r>
            <a:endParaRPr lang="en-US" altLang="zh-TW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 eaLnBrk="1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Ø"/>
            </a:pPr>
            <a:endParaRPr lang="en-US" altLang="zh-TW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 eaLnBrk="1" hangingPunct="1">
              <a:spcBef>
                <a:spcPct val="20000"/>
              </a:spcBef>
              <a:buClr>
                <a:schemeClr val="tx1"/>
              </a:buClr>
              <a:buSzPct val="100000"/>
            </a:pPr>
            <a:endParaRPr lang="en-US" altLang="zh-TW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/>
            <a:endParaRPr lang="en-US" altLang="zh-TW" sz="3200">
              <a:solidFill>
                <a:srgbClr val="0099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 eaLnBrk="1" hangingPunct="1">
              <a:spcBef>
                <a:spcPct val="20000"/>
              </a:spcBef>
              <a:buClr>
                <a:schemeClr val="tx1"/>
              </a:buClr>
              <a:buSzPct val="100000"/>
            </a:pPr>
            <a:endParaRPr lang="zh-TW" altLang="en-US" sz="240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 eaLnBrk="1" hangingPunct="1">
              <a:lnSpc>
                <a:spcPct val="90000"/>
              </a:lnSpc>
              <a:spcBef>
                <a:spcPts val="3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None/>
            </a:pPr>
            <a:endParaRPr lang="en-US" altLang="zh-TW" sz="2600">
              <a:solidFill>
                <a:srgbClr val="3333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F0BEE8F5-C18F-319E-0A3A-B9E661B81D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33488" y="722313"/>
            <a:ext cx="6553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zh-TW" altLang="en-US" sz="36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總結</a:t>
            </a:r>
            <a:r>
              <a:rPr lang="en-US" altLang="zh-TW" sz="36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--</a:t>
            </a:r>
            <a:r>
              <a:rPr lang="zh-TW" altLang="zh-TW" sz="3600" dirty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醫療費用成長</a:t>
            </a:r>
            <a:r>
              <a:rPr lang="zh-TW" altLang="en-US" sz="3600" dirty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價量分析</a:t>
            </a:r>
            <a:endParaRPr lang="zh-TW" altLang="zh-TW" sz="3600" dirty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 spd="slow">
    <p:pull dir="d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130" name="Object 4">
            <a:extLst>
              <a:ext uri="{FF2B5EF4-FFF2-40B4-BE49-F238E27FC236}">
                <a16:creationId xmlns:a16="http://schemas.microsoft.com/office/drawing/2014/main" id="{2783397A-2351-4805-B5B9-5EA5B06711A2}"/>
              </a:ext>
            </a:extLst>
          </p:cNvPr>
          <p:cNvGraphicFramePr>
            <a:graphicFrameLocks/>
          </p:cNvGraphicFramePr>
          <p:nvPr/>
        </p:nvGraphicFramePr>
        <p:xfrm>
          <a:off x="1714500" y="1085850"/>
          <a:ext cx="5715000" cy="502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點陣圖影像" r:id="rId3" imgW="1980952" imgH="2066667" progId="PBrush">
                  <p:embed/>
                </p:oleObj>
              </mc:Choice>
              <mc:Fallback>
                <p:oleObj name="點陣圖影像" r:id="rId3" imgW="1980952" imgH="2066667" progId="PBrush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lum bright="84000" contrast="-7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4500" y="1085850"/>
                        <a:ext cx="5715000" cy="502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31" name="WordArt 3">
            <a:extLst>
              <a:ext uri="{FF2B5EF4-FFF2-40B4-BE49-F238E27FC236}">
                <a16:creationId xmlns:a16="http://schemas.microsoft.com/office/drawing/2014/main" id="{3C54479D-5D5A-0A9E-AAB7-4E124B46146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43000" y="2600325"/>
            <a:ext cx="7162800" cy="1981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zh-TW" altLang="en-US" sz="6000" kern="10"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新細明體" panose="02020500000000000000" pitchFamily="18" charset="-120"/>
                <a:ea typeface="新細明體" panose="02020500000000000000" pitchFamily="18" charset="-120"/>
              </a:rPr>
              <a:t>敬請指教</a:t>
            </a: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910727媒體應變計畫">
  <a:themeElements>
    <a:clrScheme name="910727媒體應變計畫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910727媒體應變計畫">
      <a:majorFont>
        <a:latin typeface="全真楷書"/>
        <a:ea typeface="全真楷書"/>
        <a:cs typeface=""/>
      </a:majorFont>
      <a:minorFont>
        <a:latin typeface="全真楷書"/>
        <a:ea typeface="全真楷書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50800" cap="flat" cmpd="sng" algn="ctr">
          <a:solidFill>
            <a:schemeClr val="tx1"/>
          </a:solidFill>
          <a:prstDash val="sysDot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800" b="1" i="0" u="none" strike="noStrike" cap="none" normalizeH="0" baseline="0" smtClean="0">
            <a:ln>
              <a:noFill/>
            </a:ln>
            <a:solidFill>
              <a:srgbClr val="081D58"/>
            </a:solidFill>
            <a:effectLst/>
            <a:latin typeface="全真楷書" pitchFamily="49" charset="-120"/>
            <a:ea typeface="全真楷書" pitchFamily="49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50800" cap="flat" cmpd="sng" algn="ctr">
          <a:solidFill>
            <a:schemeClr val="tx1"/>
          </a:solidFill>
          <a:prstDash val="sysDot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800" b="1" i="0" u="none" strike="noStrike" cap="none" normalizeH="0" baseline="0" smtClean="0">
            <a:ln>
              <a:noFill/>
            </a:ln>
            <a:solidFill>
              <a:srgbClr val="081D58"/>
            </a:solidFill>
            <a:effectLst/>
            <a:latin typeface="全真楷書" pitchFamily="49" charset="-120"/>
            <a:ea typeface="全真楷書" pitchFamily="49" charset="-120"/>
          </a:defRPr>
        </a:defPPr>
      </a:lstStyle>
    </a:lnDef>
  </a:objectDefaults>
  <a:extraClrSchemeLst>
    <a:extraClrScheme>
      <a:clrScheme name="910727媒體應變計畫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0727媒體應變計畫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10727媒體應變計畫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0727媒體應變計畫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0727媒體應變計畫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0727媒體應變計畫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0727媒體應變計畫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D:\janice\部分負擔調整方案\910727媒體應變計畫.ppt</Template>
  <TotalTime>22580</TotalTime>
  <Words>1712</Words>
  <Application>Microsoft Office PowerPoint</Application>
  <PresentationFormat>如螢幕大小 (4:3)</PresentationFormat>
  <Paragraphs>175</Paragraphs>
  <Slides>46</Slides>
  <Notes>41</Notes>
  <HiddenSlides>0</HiddenSlides>
  <MMClips>0</MMClips>
  <ScaleCrop>false</ScaleCrop>
  <HeadingPairs>
    <vt:vector size="8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46</vt:i4>
      </vt:variant>
    </vt:vector>
  </HeadingPairs>
  <TitlesOfParts>
    <vt:vector size="55" baseType="lpstr">
      <vt:lpstr>全真楷書</vt:lpstr>
      <vt:lpstr>Arial</vt:lpstr>
      <vt:lpstr>Wingdings</vt:lpstr>
      <vt:lpstr>Times New Roman</vt:lpstr>
      <vt:lpstr>新細明體</vt:lpstr>
      <vt:lpstr>標楷體</vt:lpstr>
      <vt:lpstr>Calibri</vt:lpstr>
      <vt:lpstr>910727媒體應變計畫</vt:lpstr>
      <vt:lpstr>點陣圖影像</vt:lpstr>
      <vt:lpstr>全民健康保險 醫療支出專題報告</vt:lpstr>
      <vt:lpstr>大綱</vt:lpstr>
      <vt:lpstr>PowerPoint 簡報</vt:lpstr>
      <vt:lpstr>99年~100年1-6月特約醫療院所家數</vt:lpstr>
      <vt:lpstr>99年~100年1-6月特約醫療院所西、牙、中醫師數 </vt:lpstr>
      <vt:lpstr>99年~100年1-6月特約醫事服務機構病床數</vt:lpstr>
      <vt:lpstr>小結</vt:lpstr>
      <vt:lpstr>PowerPoint 簡報</vt:lpstr>
      <vt:lpstr>100年1-6月醫療服務點數－總額別</vt:lpstr>
      <vt:lpstr>PowerPoint 簡報</vt:lpstr>
      <vt:lpstr>99年~100年1-6月門住診醫療服務點數 </vt:lpstr>
      <vt:lpstr>100年1-6月西醫各層級院所醫療支出 -依申報時特約狀況</vt:lpstr>
      <vt:lpstr>PowerPoint 簡報</vt:lpstr>
      <vt:lpstr>100年1-6月門診醫療支出</vt:lpstr>
      <vt:lpstr>PowerPoint 簡報</vt:lpstr>
      <vt:lpstr>小結</vt:lpstr>
      <vt:lpstr>PowerPoint 簡報</vt:lpstr>
      <vt:lpstr>99年~100年1-6月平均每位保險對象醫療利用</vt:lpstr>
      <vt:lpstr>99年~100年1-6月門診件數成長貢獻率 前10大疾病統計</vt:lpstr>
      <vt:lpstr>99年~100年1-6月藥費依ATC分類前10大項</vt:lpstr>
      <vt:lpstr>99年~100年1-6月門診前20大疾病(1/2)</vt:lpstr>
      <vt:lpstr>PowerPoint 簡報</vt:lpstr>
      <vt:lpstr>99年~100年1-6月檢驗檢查申報前10大項</vt:lpstr>
      <vt:lpstr>99年~100年1-6月門診慢性病連續處方箋開立</vt:lpstr>
      <vt:lpstr>PowerPoint 簡報</vt:lpstr>
      <vt:lpstr>99年~100年1-6月門診初級照護比率 </vt:lpstr>
      <vt:lpstr>PowerPoint 簡報</vt:lpstr>
      <vt:lpstr>PowerPoint 簡報</vt:lpstr>
      <vt:lpstr>99年~100年1-6月西醫重大傷病門診 </vt:lpstr>
      <vt:lpstr>PowerPoint 簡報</vt:lpstr>
      <vt:lpstr>PowerPoint 簡報</vt:lpstr>
      <vt:lpstr>小結(1/3)</vt:lpstr>
      <vt:lpstr>PowerPoint 簡報</vt:lpstr>
      <vt:lpstr>小結(3/3)</vt:lpstr>
      <vt:lpstr>PowerPoint 簡報</vt:lpstr>
      <vt:lpstr>99年~100年1-6月門診價量分析－總額部門</vt:lpstr>
      <vt:lpstr>99年~100年1-6月住診價量分析－醫院總額</vt:lpstr>
      <vt:lpstr>PowerPoint 簡報</vt:lpstr>
      <vt:lpstr>100年1-6月醫院總額藥品費用成長因素－住院</vt:lpstr>
      <vt:lpstr>小結(1/2)</vt:lpstr>
      <vt:lpstr>小結(2/2)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行政院衛生署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subject>衛生署中英文網站</dc:subject>
  <dc:creator>行政院衛生署</dc:creator>
  <cp:keywords> </cp:keywords>
  <dc:description> </dc:description>
  <cp:lastModifiedBy>全民健康保險會樓基慶</cp:lastModifiedBy>
  <cp:revision>1879</cp:revision>
  <cp:lastPrinted>2003-02-24T08:12:39Z</cp:lastPrinted>
  <dcterms:created xsi:type="dcterms:W3CDTF">2003-03-07T06:20:30Z</dcterms:created>
  <dcterms:modified xsi:type="dcterms:W3CDTF">2026-04-02T00:37:38Z</dcterms:modified>
  <cp:category> </cp:category>
</cp:coreProperties>
</file>