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3"/>
  </p:notesMasterIdLst>
  <p:handoutMasterIdLst>
    <p:handoutMasterId r:id="rId34"/>
  </p:handoutMasterIdLst>
  <p:sldIdLst>
    <p:sldId id="682" r:id="rId2"/>
    <p:sldId id="683" r:id="rId3"/>
    <p:sldId id="723" r:id="rId4"/>
    <p:sldId id="705" r:id="rId5"/>
    <p:sldId id="726" r:id="rId6"/>
    <p:sldId id="711" r:id="rId7"/>
    <p:sldId id="740" r:id="rId8"/>
    <p:sldId id="741" r:id="rId9"/>
    <p:sldId id="742" r:id="rId10"/>
    <p:sldId id="743" r:id="rId11"/>
    <p:sldId id="744" r:id="rId12"/>
    <p:sldId id="736" r:id="rId13"/>
    <p:sldId id="738" r:id="rId14"/>
    <p:sldId id="739" r:id="rId15"/>
    <p:sldId id="710" r:id="rId16"/>
    <p:sldId id="725" r:id="rId17"/>
    <p:sldId id="730" r:id="rId18"/>
    <p:sldId id="706" r:id="rId19"/>
    <p:sldId id="731" r:id="rId20"/>
    <p:sldId id="734" r:id="rId21"/>
    <p:sldId id="747" r:id="rId22"/>
    <p:sldId id="748" r:id="rId23"/>
    <p:sldId id="749" r:id="rId24"/>
    <p:sldId id="755" r:id="rId25"/>
    <p:sldId id="756" r:id="rId26"/>
    <p:sldId id="655" r:id="rId27"/>
    <p:sldId id="733" r:id="rId28"/>
    <p:sldId id="656" r:id="rId29"/>
    <p:sldId id="657" r:id="rId30"/>
    <p:sldId id="714" r:id="rId31"/>
    <p:sldId id="704" r:id="rId32"/>
  </p:sldIdLst>
  <p:sldSz cx="9144000" cy="6858000" type="screen4x3"/>
  <p:notesSz cx="6807200" cy="9939338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anose="02020603050405020304" pitchFamily="18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0">
          <p15:clr>
            <a:srgbClr val="A4A3A4"/>
          </p15:clr>
        </p15:guide>
        <p15:guide id="2" pos="2144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  <a:srgbClr val="FF0000"/>
    <a:srgbClr val="0033CC"/>
    <a:srgbClr val="0000FF"/>
    <a:srgbClr val="0066FF"/>
    <a:srgbClr val="990033"/>
    <a:srgbClr val="FF0066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799B23B-EC83-4686-B30A-512413B5E67A}" styleName="淺色樣式 3 - 輔色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90" autoAdjust="0"/>
    <p:restoredTop sz="64374" autoAdjust="0"/>
  </p:normalViewPr>
  <p:slideViewPr>
    <p:cSldViewPr>
      <p:cViewPr varScale="1">
        <p:scale>
          <a:sx n="102" d="100"/>
          <a:sy n="102" d="100"/>
        </p:scale>
        <p:origin x="2112" y="31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0" d="100"/>
          <a:sy n="100" d="100"/>
        </p:scale>
        <p:origin x="-750" y="1380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152FA560-DA45-C51B-4B00-61DF285CBC52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32" tIns="45764" rIns="91532" bIns="45764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kumimoji="1"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FA0F7A97-0A74-B29F-3717-7865CEB3F290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6038" y="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32" tIns="45764" rIns="91532" bIns="4576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F98B1FAA-3787-18BE-F12D-411D31DD236A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245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32" tIns="45764" rIns="91532" bIns="45764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kumimoji="1"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077" name="Rectangle 5">
            <a:extLst>
              <a:ext uri="{FF2B5EF4-FFF2-40B4-BE49-F238E27FC236}">
                <a16:creationId xmlns:a16="http://schemas.microsoft.com/office/drawing/2014/main" id="{57D8226A-05F7-A9B7-2914-7F7E029CDC6D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32" tIns="45764" rIns="91532" bIns="4576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B150919-73F5-40C6-9EA1-5D7B8EBD1C11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3F75E5A2-0D9D-C647-DAC6-47A392D4F04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32" tIns="45764" rIns="91532" bIns="45764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kumimoji="1"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DC8823E8-4E7B-EB2B-5D64-904FB7430421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32" tIns="45764" rIns="91532" bIns="45764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1"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6868" name="Rectangle 4">
            <a:extLst>
              <a:ext uri="{FF2B5EF4-FFF2-40B4-BE49-F238E27FC236}">
                <a16:creationId xmlns:a16="http://schemas.microsoft.com/office/drawing/2014/main" id="{E23F2998-0A5D-5661-CB3A-361DE4576F1C}"/>
              </a:ext>
            </a:extLst>
          </p:cNvPr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919163" y="746125"/>
            <a:ext cx="4970462" cy="37274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22CBF0AB-600C-4081-F141-908E9B9B5BD1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8050" y="4721225"/>
            <a:ext cx="4991100" cy="447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32" tIns="45764" rIns="91532" bIns="4576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5126" name="Rectangle 6">
            <a:extLst>
              <a:ext uri="{FF2B5EF4-FFF2-40B4-BE49-F238E27FC236}">
                <a16:creationId xmlns:a16="http://schemas.microsoft.com/office/drawing/2014/main" id="{1BFD4F9A-E7F9-FD54-FC8D-7A89025716E9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2450"/>
            <a:ext cx="295116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32" tIns="45764" rIns="91532" bIns="45764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kumimoji="1" sz="120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127" name="Rectangle 7">
            <a:extLst>
              <a:ext uri="{FF2B5EF4-FFF2-40B4-BE49-F238E27FC236}">
                <a16:creationId xmlns:a16="http://schemas.microsoft.com/office/drawing/2014/main" id="{4AC05A6A-2D01-4F0D-1328-0264352565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2450"/>
            <a:ext cx="2951162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32" tIns="45764" rIns="91532" bIns="45764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058D1D61-2ACD-4011-BD82-FD47898C6D28}" type="slidenum">
              <a:rPr lang="zh-TW" altLang="en-US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681A84A3-F0B5-A0B6-27C2-FF89F599884B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9213" y="9442450"/>
            <a:ext cx="2947987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743" tIns="46370" rIns="92743" bIns="46370" anchor="b"/>
          <a:lstStyle>
            <a:lvl1pPr defTabSz="925513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5513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5513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5513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5513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5513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5513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5513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5513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FFE0D18A-34E9-4DBF-9BC9-2D368D60C232}" type="slidenum">
              <a:rPr lang="zh-TW" altLang="en-US" sz="1200"/>
              <a:pPr algn="r" eaLnBrk="1" hangingPunct="1"/>
              <a:t>3</a:t>
            </a:fld>
            <a:endParaRPr lang="en-US" altLang="zh-TW" sz="1200"/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1402752A-0F58-EA9F-B5D9-D6621976423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5700" cy="3724275"/>
          </a:xfrm>
          <a:solidFill>
            <a:srgbClr val="FFFFFF"/>
          </a:solidFill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B6785A98-7E2F-8723-6ADC-37E239872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291" tIns="45645" rIns="91291" bIns="45645"/>
          <a:lstStyle/>
          <a:p>
            <a:endParaRPr lang="zh-TW" altLang="zh-TW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:a16="http://schemas.microsoft.com/office/drawing/2014/main" id="{5B9D15CB-AB4E-9E3E-6905-CD939AD6FA5D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7625" y="9442450"/>
            <a:ext cx="29495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95" tIns="46496" rIns="92995" bIns="46496" anchor="b"/>
          <a:lstStyle>
            <a:lvl1pPr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77A3E32F-6173-4576-9ABA-4DC4D79E15E9}" type="slidenum">
              <a:rPr lang="en-US" altLang="zh-TW" sz="1200"/>
              <a:pPr algn="r" eaLnBrk="1" hangingPunct="1"/>
              <a:t>4</a:t>
            </a:fld>
            <a:endParaRPr lang="en-US" altLang="zh-TW" sz="1200"/>
          </a:p>
        </p:txBody>
      </p:sp>
      <p:sp>
        <p:nvSpPr>
          <p:cNvPr id="38915" name="Rectangle 2">
            <a:extLst>
              <a:ext uri="{FF2B5EF4-FFF2-40B4-BE49-F238E27FC236}">
                <a16:creationId xmlns:a16="http://schemas.microsoft.com/office/drawing/2014/main" id="{6E6122EA-9853-1FDC-1C2A-BE1F5285A52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5863"/>
          </a:xfrm>
          <a:solidFill>
            <a:srgbClr val="FFFFFF"/>
          </a:solidFill>
          <a:ln/>
        </p:spPr>
      </p:sp>
      <p:sp>
        <p:nvSpPr>
          <p:cNvPr id="38916" name="Rectangle 3">
            <a:extLst>
              <a:ext uri="{FF2B5EF4-FFF2-40B4-BE49-F238E27FC236}">
                <a16:creationId xmlns:a16="http://schemas.microsoft.com/office/drawing/2014/main" id="{A811B503-6925-8788-B21B-83C9F26C76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38" tIns="45768" rIns="91538" bIns="45768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>
            <a:extLst>
              <a:ext uri="{FF2B5EF4-FFF2-40B4-BE49-F238E27FC236}">
                <a16:creationId xmlns:a16="http://schemas.microsoft.com/office/drawing/2014/main" id="{405F93E8-A225-FB45-157D-EF42FDD02CE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20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0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0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0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0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07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07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07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075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59EA9A96-8078-4F5B-A4EC-0EF306993649}" type="slidenum">
              <a:rPr lang="en-US" altLang="zh-TW" sz="1200"/>
              <a:pPr eaLnBrk="1" hangingPunct="1"/>
              <a:t>6</a:t>
            </a:fld>
            <a:endParaRPr lang="en-US" altLang="zh-TW" sz="1200"/>
          </a:p>
        </p:txBody>
      </p:sp>
      <p:sp>
        <p:nvSpPr>
          <p:cNvPr id="39939" name="Rectangle 2">
            <a:extLst>
              <a:ext uri="{FF2B5EF4-FFF2-40B4-BE49-F238E27FC236}">
                <a16:creationId xmlns:a16="http://schemas.microsoft.com/office/drawing/2014/main" id="{78B17574-F3BD-1D68-4672-05F4B6EF405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>
            <a:extLst>
              <a:ext uri="{FF2B5EF4-FFF2-40B4-BE49-F238E27FC236}">
                <a16:creationId xmlns:a16="http://schemas.microsoft.com/office/drawing/2014/main" id="{C1593451-E8B5-F34F-0B57-7E47B3D878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zh-TW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:a16="http://schemas.microsoft.com/office/drawing/2014/main" id="{B1272B50-23B5-4F36-FD90-5009DDE57D6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91661071-51E5-435F-ACD3-9967D2C1C3D6}" type="slidenum">
              <a:rPr lang="en-US" altLang="zh-TW" sz="1200"/>
              <a:pPr eaLnBrk="1" hangingPunct="1"/>
              <a:t>7</a:t>
            </a:fld>
            <a:endParaRPr lang="en-US" altLang="zh-TW" sz="1200"/>
          </a:p>
        </p:txBody>
      </p:sp>
      <p:sp>
        <p:nvSpPr>
          <p:cNvPr id="40963" name="Rectangle 3074">
            <a:extLst>
              <a:ext uri="{FF2B5EF4-FFF2-40B4-BE49-F238E27FC236}">
                <a16:creationId xmlns:a16="http://schemas.microsoft.com/office/drawing/2014/main" id="{5E1915AE-3232-F010-F3FA-8BB6174A6C53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0964" name="Rectangle 3075">
            <a:extLst>
              <a:ext uri="{FF2B5EF4-FFF2-40B4-BE49-F238E27FC236}">
                <a16:creationId xmlns:a16="http://schemas.microsoft.com/office/drawing/2014/main" id="{987EFDF0-0118-CB71-69FE-0D709FE6BD17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87" tIns="45792" rIns="91587" bIns="45792"/>
          <a:lstStyle/>
          <a:p>
            <a:pPr eaLnBrk="1" hangingPunct="1"/>
            <a:r>
              <a:rPr lang="zh-TW" altLang="en-US"/>
              <a:t>一、 </a:t>
            </a:r>
            <a:r>
              <a:rPr lang="en-US" altLang="zh-TW"/>
              <a:t>95.12</a:t>
            </a:r>
            <a:r>
              <a:rPr lang="zh-TW" altLang="en-US"/>
              <a:t>申報家數：</a:t>
            </a:r>
            <a:r>
              <a:rPr lang="en-US" altLang="zh-TW"/>
              <a:t>43 </a:t>
            </a:r>
            <a:r>
              <a:rPr lang="zh-TW" altLang="en-US"/>
              <a:t>家  ； </a:t>
            </a:r>
            <a:r>
              <a:rPr lang="en-US" altLang="zh-TW"/>
              <a:t>96.01.</a:t>
            </a:r>
            <a:r>
              <a:rPr lang="zh-TW" altLang="en-US"/>
              <a:t>申報家數： </a:t>
            </a:r>
            <a:r>
              <a:rPr lang="en-US" altLang="zh-TW"/>
              <a:t>42 </a:t>
            </a:r>
            <a:r>
              <a:rPr lang="zh-TW" altLang="en-US"/>
              <a:t>家。</a:t>
            </a:r>
          </a:p>
          <a:p>
            <a:pPr eaLnBrk="1" hangingPunct="1"/>
            <a:r>
              <a:rPr lang="zh-TW" altLang="en-US"/>
              <a:t>二、</a:t>
            </a:r>
            <a:r>
              <a:rPr lang="en-US" altLang="zh-TW"/>
              <a:t>9512</a:t>
            </a:r>
            <a:r>
              <a:rPr lang="zh-TW" altLang="en-US"/>
              <a:t>實施前 之數量評估：預估約佔所有血管支架之三成，以</a:t>
            </a:r>
            <a:r>
              <a:rPr lang="en-US" altLang="zh-TW"/>
              <a:t>95</a:t>
            </a:r>
            <a:r>
              <a:rPr lang="zh-TW" altLang="en-US"/>
              <a:t>年全</a:t>
            </a:r>
          </a:p>
          <a:p>
            <a:pPr eaLnBrk="1" hangingPunct="1"/>
            <a:r>
              <a:rPr lang="zh-TW" altLang="en-US"/>
              <a:t>       年申報</a:t>
            </a:r>
            <a:r>
              <a:rPr lang="en-US" altLang="zh-TW"/>
              <a:t>15038</a:t>
            </a:r>
            <a:r>
              <a:rPr lang="zh-TW" altLang="en-US"/>
              <a:t>支（含塗藥血管支架</a:t>
            </a:r>
            <a:r>
              <a:rPr lang="en-US" altLang="zh-TW"/>
              <a:t>501</a:t>
            </a:r>
            <a:r>
              <a:rPr lang="zh-TW" altLang="en-US"/>
              <a:t>支），預估塗藥血管支架一年</a:t>
            </a:r>
          </a:p>
          <a:p>
            <a:pPr eaLnBrk="1" hangingPunct="1"/>
            <a:r>
              <a:rPr lang="zh-TW" altLang="en-US"/>
              <a:t>        約申報</a:t>
            </a:r>
            <a:r>
              <a:rPr lang="en-US" altLang="zh-TW"/>
              <a:t>4500</a:t>
            </a:r>
            <a:r>
              <a:rPr lang="zh-TW" altLang="en-US"/>
              <a:t>餘支。</a:t>
            </a:r>
          </a:p>
          <a:p>
            <a:pPr eaLnBrk="1" hangingPunct="1"/>
            <a:r>
              <a:rPr lang="zh-TW" altLang="en-US"/>
              <a:t>        查</a:t>
            </a:r>
            <a:r>
              <a:rPr lang="en-US" altLang="zh-TW"/>
              <a:t>95</a:t>
            </a:r>
            <a:r>
              <a:rPr lang="zh-TW" altLang="en-US"/>
              <a:t>年</a:t>
            </a:r>
            <a:r>
              <a:rPr lang="en-US" altLang="zh-TW"/>
              <a:t>12</a:t>
            </a:r>
            <a:r>
              <a:rPr lang="zh-TW" altLang="en-US"/>
              <a:t>月申報</a:t>
            </a:r>
            <a:r>
              <a:rPr lang="en-US" altLang="zh-TW"/>
              <a:t>1804</a:t>
            </a:r>
            <a:r>
              <a:rPr lang="zh-TW" altLang="en-US"/>
              <a:t>支，塗藥血管支架申報</a:t>
            </a:r>
            <a:r>
              <a:rPr lang="en-US" altLang="zh-TW"/>
              <a:t>501</a:t>
            </a:r>
            <a:r>
              <a:rPr lang="zh-TW" altLang="en-US"/>
              <a:t>支，佔</a:t>
            </a:r>
            <a:r>
              <a:rPr lang="en-US" altLang="zh-TW"/>
              <a:t>27.77﹪</a:t>
            </a:r>
            <a:r>
              <a:rPr lang="zh-TW" altLang="en-US"/>
              <a:t>。</a:t>
            </a:r>
            <a:r>
              <a:rPr lang="en-US" altLang="zh-TW"/>
              <a:t>96 </a:t>
            </a:r>
          </a:p>
          <a:p>
            <a:pPr eaLnBrk="1" hangingPunct="1"/>
            <a:r>
              <a:rPr lang="en-US" altLang="zh-TW"/>
              <a:t>        </a:t>
            </a:r>
            <a:r>
              <a:rPr lang="zh-TW" altLang="en-US"/>
              <a:t>年</a:t>
            </a:r>
            <a:r>
              <a:rPr lang="en-US" altLang="zh-TW"/>
              <a:t>1</a:t>
            </a:r>
            <a:r>
              <a:rPr lang="zh-TW" altLang="en-US"/>
              <a:t>月申報</a:t>
            </a:r>
            <a:r>
              <a:rPr lang="en-US" altLang="zh-TW"/>
              <a:t>1561</a:t>
            </a:r>
            <a:r>
              <a:rPr lang="zh-TW" altLang="en-US"/>
              <a:t>支，塗藥血管支架申報</a:t>
            </a:r>
            <a:r>
              <a:rPr lang="en-US" altLang="zh-TW"/>
              <a:t>371</a:t>
            </a:r>
            <a:r>
              <a:rPr lang="zh-TW" altLang="en-US"/>
              <a:t>支，佔</a:t>
            </a:r>
            <a:r>
              <a:rPr lang="en-US" altLang="zh-TW"/>
              <a:t>23.76﹪</a:t>
            </a:r>
            <a:r>
              <a:rPr lang="zh-TW" altLang="en-US"/>
              <a:t>。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>
            <a:extLst>
              <a:ext uri="{FF2B5EF4-FFF2-40B4-BE49-F238E27FC236}">
                <a16:creationId xmlns:a16="http://schemas.microsoft.com/office/drawing/2014/main" id="{C6489BEA-C534-194C-B344-6E8C973089C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CED945CB-68C9-4D67-B67F-F569EE3F3C65}" type="slidenum">
              <a:rPr lang="en-US" altLang="zh-TW" sz="1200"/>
              <a:pPr eaLnBrk="1" hangingPunct="1"/>
              <a:t>8</a:t>
            </a:fld>
            <a:endParaRPr lang="en-US" altLang="zh-TW" sz="1200"/>
          </a:p>
        </p:txBody>
      </p:sp>
      <p:sp>
        <p:nvSpPr>
          <p:cNvPr id="41987" name="Rectangle 3074">
            <a:extLst>
              <a:ext uri="{FF2B5EF4-FFF2-40B4-BE49-F238E27FC236}">
                <a16:creationId xmlns:a16="http://schemas.microsoft.com/office/drawing/2014/main" id="{AE743C5E-BF55-B4C2-DE4A-B37E8915194B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1988" name="Rectangle 3075">
            <a:extLst>
              <a:ext uri="{FF2B5EF4-FFF2-40B4-BE49-F238E27FC236}">
                <a16:creationId xmlns:a16="http://schemas.microsoft.com/office/drawing/2014/main" id="{39E931B2-9DB9-3676-E370-6EECD5577139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87" tIns="45792" rIns="91587" bIns="45792"/>
          <a:lstStyle/>
          <a:p>
            <a:pPr eaLnBrk="1" hangingPunct="1"/>
            <a:r>
              <a:rPr lang="zh-TW" altLang="en-US"/>
              <a:t>一、 </a:t>
            </a:r>
            <a:r>
              <a:rPr lang="en-US" altLang="zh-TW"/>
              <a:t>95.12</a:t>
            </a:r>
            <a:r>
              <a:rPr lang="zh-TW" altLang="en-US"/>
              <a:t>申報家數：</a:t>
            </a:r>
            <a:r>
              <a:rPr lang="en-US" altLang="zh-TW"/>
              <a:t>43 </a:t>
            </a:r>
            <a:r>
              <a:rPr lang="zh-TW" altLang="en-US"/>
              <a:t>家  ； </a:t>
            </a:r>
            <a:r>
              <a:rPr lang="en-US" altLang="zh-TW"/>
              <a:t>96.01.</a:t>
            </a:r>
            <a:r>
              <a:rPr lang="zh-TW" altLang="en-US"/>
              <a:t>申報家數： </a:t>
            </a:r>
            <a:r>
              <a:rPr lang="en-US" altLang="zh-TW"/>
              <a:t>42 </a:t>
            </a:r>
            <a:r>
              <a:rPr lang="zh-TW" altLang="en-US"/>
              <a:t>家。</a:t>
            </a:r>
          </a:p>
          <a:p>
            <a:pPr eaLnBrk="1" hangingPunct="1"/>
            <a:r>
              <a:rPr lang="zh-TW" altLang="en-US"/>
              <a:t>二、</a:t>
            </a:r>
            <a:r>
              <a:rPr lang="en-US" altLang="zh-TW"/>
              <a:t>9512</a:t>
            </a:r>
            <a:r>
              <a:rPr lang="zh-TW" altLang="en-US"/>
              <a:t>實施前 之數量評估：預估約佔所有血管支架之三成，以</a:t>
            </a:r>
            <a:r>
              <a:rPr lang="en-US" altLang="zh-TW"/>
              <a:t>95</a:t>
            </a:r>
            <a:r>
              <a:rPr lang="zh-TW" altLang="en-US"/>
              <a:t>年全</a:t>
            </a:r>
          </a:p>
          <a:p>
            <a:pPr eaLnBrk="1" hangingPunct="1"/>
            <a:r>
              <a:rPr lang="zh-TW" altLang="en-US"/>
              <a:t>       年申報</a:t>
            </a:r>
            <a:r>
              <a:rPr lang="en-US" altLang="zh-TW"/>
              <a:t>15038</a:t>
            </a:r>
            <a:r>
              <a:rPr lang="zh-TW" altLang="en-US"/>
              <a:t>支（含塗藥血管支架</a:t>
            </a:r>
            <a:r>
              <a:rPr lang="en-US" altLang="zh-TW"/>
              <a:t>501</a:t>
            </a:r>
            <a:r>
              <a:rPr lang="zh-TW" altLang="en-US"/>
              <a:t>支），預估塗藥血管支架一年</a:t>
            </a:r>
          </a:p>
          <a:p>
            <a:pPr eaLnBrk="1" hangingPunct="1"/>
            <a:r>
              <a:rPr lang="zh-TW" altLang="en-US"/>
              <a:t>        約申報</a:t>
            </a:r>
            <a:r>
              <a:rPr lang="en-US" altLang="zh-TW"/>
              <a:t>4500</a:t>
            </a:r>
            <a:r>
              <a:rPr lang="zh-TW" altLang="en-US"/>
              <a:t>餘支。</a:t>
            </a:r>
          </a:p>
          <a:p>
            <a:pPr eaLnBrk="1" hangingPunct="1"/>
            <a:r>
              <a:rPr lang="zh-TW" altLang="en-US"/>
              <a:t>        查</a:t>
            </a:r>
            <a:r>
              <a:rPr lang="en-US" altLang="zh-TW"/>
              <a:t>95</a:t>
            </a:r>
            <a:r>
              <a:rPr lang="zh-TW" altLang="en-US"/>
              <a:t>年</a:t>
            </a:r>
            <a:r>
              <a:rPr lang="en-US" altLang="zh-TW"/>
              <a:t>12</a:t>
            </a:r>
            <a:r>
              <a:rPr lang="zh-TW" altLang="en-US"/>
              <a:t>月申報</a:t>
            </a:r>
            <a:r>
              <a:rPr lang="en-US" altLang="zh-TW"/>
              <a:t>1804</a:t>
            </a:r>
            <a:r>
              <a:rPr lang="zh-TW" altLang="en-US"/>
              <a:t>支，塗藥血管支架申報</a:t>
            </a:r>
            <a:r>
              <a:rPr lang="en-US" altLang="zh-TW"/>
              <a:t>501</a:t>
            </a:r>
            <a:r>
              <a:rPr lang="zh-TW" altLang="en-US"/>
              <a:t>支，佔</a:t>
            </a:r>
            <a:r>
              <a:rPr lang="en-US" altLang="zh-TW"/>
              <a:t>27.77﹪</a:t>
            </a:r>
            <a:r>
              <a:rPr lang="zh-TW" altLang="en-US"/>
              <a:t>。</a:t>
            </a:r>
            <a:r>
              <a:rPr lang="en-US" altLang="zh-TW"/>
              <a:t>96 </a:t>
            </a:r>
          </a:p>
          <a:p>
            <a:pPr eaLnBrk="1" hangingPunct="1"/>
            <a:r>
              <a:rPr lang="en-US" altLang="zh-TW"/>
              <a:t>        </a:t>
            </a:r>
            <a:r>
              <a:rPr lang="zh-TW" altLang="en-US"/>
              <a:t>年</a:t>
            </a:r>
            <a:r>
              <a:rPr lang="en-US" altLang="zh-TW"/>
              <a:t>1</a:t>
            </a:r>
            <a:r>
              <a:rPr lang="zh-TW" altLang="en-US"/>
              <a:t>月申報</a:t>
            </a:r>
            <a:r>
              <a:rPr lang="en-US" altLang="zh-TW"/>
              <a:t>1561</a:t>
            </a:r>
            <a:r>
              <a:rPr lang="zh-TW" altLang="en-US"/>
              <a:t>支，塗藥血管支架申報</a:t>
            </a:r>
            <a:r>
              <a:rPr lang="en-US" altLang="zh-TW"/>
              <a:t>371</a:t>
            </a:r>
            <a:r>
              <a:rPr lang="zh-TW" altLang="en-US"/>
              <a:t>支，佔</a:t>
            </a:r>
            <a:r>
              <a:rPr lang="en-US" altLang="zh-TW"/>
              <a:t>23.76﹪</a:t>
            </a:r>
            <a:r>
              <a:rPr lang="zh-TW" altLang="en-US"/>
              <a:t>。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FBA2E9C4-B7CC-CC19-0E4A-8C368D2216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0E3313BB-AE19-4D38-818E-C4F4A9A12C21}" type="slidenum">
              <a:rPr lang="en-US" altLang="zh-TW" sz="1200"/>
              <a:pPr eaLnBrk="1" hangingPunct="1"/>
              <a:t>9</a:t>
            </a:fld>
            <a:endParaRPr lang="en-US" altLang="zh-TW" sz="1200"/>
          </a:p>
        </p:txBody>
      </p:sp>
      <p:sp>
        <p:nvSpPr>
          <p:cNvPr id="43011" name="Rectangle 3074">
            <a:extLst>
              <a:ext uri="{FF2B5EF4-FFF2-40B4-BE49-F238E27FC236}">
                <a16:creationId xmlns:a16="http://schemas.microsoft.com/office/drawing/2014/main" id="{48D75766-56F7-3BF0-74D0-026FDFC6DDA8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3012" name="Rectangle 3075">
            <a:extLst>
              <a:ext uri="{FF2B5EF4-FFF2-40B4-BE49-F238E27FC236}">
                <a16:creationId xmlns:a16="http://schemas.microsoft.com/office/drawing/2014/main" id="{8EABF532-949D-2E81-46FD-966413F37D1D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87" tIns="45792" rIns="91587" bIns="45792"/>
          <a:lstStyle/>
          <a:p>
            <a:pPr eaLnBrk="1" hangingPunct="1"/>
            <a:r>
              <a:rPr lang="zh-TW" altLang="en-US"/>
              <a:t>一、 </a:t>
            </a:r>
            <a:r>
              <a:rPr lang="en-US" altLang="zh-TW"/>
              <a:t>95.12</a:t>
            </a:r>
            <a:r>
              <a:rPr lang="zh-TW" altLang="en-US"/>
              <a:t>申報家數：</a:t>
            </a:r>
            <a:r>
              <a:rPr lang="en-US" altLang="zh-TW"/>
              <a:t>43 </a:t>
            </a:r>
            <a:r>
              <a:rPr lang="zh-TW" altLang="en-US"/>
              <a:t>家  ； </a:t>
            </a:r>
            <a:r>
              <a:rPr lang="en-US" altLang="zh-TW"/>
              <a:t>96.01.</a:t>
            </a:r>
            <a:r>
              <a:rPr lang="zh-TW" altLang="en-US"/>
              <a:t>申報家數： </a:t>
            </a:r>
            <a:r>
              <a:rPr lang="en-US" altLang="zh-TW"/>
              <a:t>42 </a:t>
            </a:r>
            <a:r>
              <a:rPr lang="zh-TW" altLang="en-US"/>
              <a:t>家。</a:t>
            </a:r>
          </a:p>
          <a:p>
            <a:pPr eaLnBrk="1" hangingPunct="1"/>
            <a:r>
              <a:rPr lang="zh-TW" altLang="en-US"/>
              <a:t>二、</a:t>
            </a:r>
            <a:r>
              <a:rPr lang="en-US" altLang="zh-TW"/>
              <a:t>9512</a:t>
            </a:r>
            <a:r>
              <a:rPr lang="zh-TW" altLang="en-US"/>
              <a:t>實施前 之數量評估：預估約佔所有血管支架之三成，以</a:t>
            </a:r>
            <a:r>
              <a:rPr lang="en-US" altLang="zh-TW"/>
              <a:t>95</a:t>
            </a:r>
            <a:r>
              <a:rPr lang="zh-TW" altLang="en-US"/>
              <a:t>年全</a:t>
            </a:r>
          </a:p>
          <a:p>
            <a:pPr eaLnBrk="1" hangingPunct="1"/>
            <a:r>
              <a:rPr lang="zh-TW" altLang="en-US"/>
              <a:t>       年申報</a:t>
            </a:r>
            <a:r>
              <a:rPr lang="en-US" altLang="zh-TW"/>
              <a:t>15038</a:t>
            </a:r>
            <a:r>
              <a:rPr lang="zh-TW" altLang="en-US"/>
              <a:t>支（含塗藥血管支架</a:t>
            </a:r>
            <a:r>
              <a:rPr lang="en-US" altLang="zh-TW"/>
              <a:t>501</a:t>
            </a:r>
            <a:r>
              <a:rPr lang="zh-TW" altLang="en-US"/>
              <a:t>支），預估塗藥血管支架一年</a:t>
            </a:r>
          </a:p>
          <a:p>
            <a:pPr eaLnBrk="1" hangingPunct="1"/>
            <a:r>
              <a:rPr lang="zh-TW" altLang="en-US"/>
              <a:t>        約申報</a:t>
            </a:r>
            <a:r>
              <a:rPr lang="en-US" altLang="zh-TW"/>
              <a:t>4500</a:t>
            </a:r>
            <a:r>
              <a:rPr lang="zh-TW" altLang="en-US"/>
              <a:t>餘支。</a:t>
            </a:r>
          </a:p>
          <a:p>
            <a:pPr eaLnBrk="1" hangingPunct="1"/>
            <a:r>
              <a:rPr lang="zh-TW" altLang="en-US"/>
              <a:t>        查</a:t>
            </a:r>
            <a:r>
              <a:rPr lang="en-US" altLang="zh-TW"/>
              <a:t>95</a:t>
            </a:r>
            <a:r>
              <a:rPr lang="zh-TW" altLang="en-US"/>
              <a:t>年</a:t>
            </a:r>
            <a:r>
              <a:rPr lang="en-US" altLang="zh-TW"/>
              <a:t>12</a:t>
            </a:r>
            <a:r>
              <a:rPr lang="zh-TW" altLang="en-US"/>
              <a:t>月申報</a:t>
            </a:r>
            <a:r>
              <a:rPr lang="en-US" altLang="zh-TW"/>
              <a:t>1804</a:t>
            </a:r>
            <a:r>
              <a:rPr lang="zh-TW" altLang="en-US"/>
              <a:t>支，塗藥血管支架申報</a:t>
            </a:r>
            <a:r>
              <a:rPr lang="en-US" altLang="zh-TW"/>
              <a:t>501</a:t>
            </a:r>
            <a:r>
              <a:rPr lang="zh-TW" altLang="en-US"/>
              <a:t>支，佔</a:t>
            </a:r>
            <a:r>
              <a:rPr lang="en-US" altLang="zh-TW"/>
              <a:t>27.77﹪</a:t>
            </a:r>
            <a:r>
              <a:rPr lang="zh-TW" altLang="en-US"/>
              <a:t>。</a:t>
            </a:r>
            <a:r>
              <a:rPr lang="en-US" altLang="zh-TW"/>
              <a:t>96 </a:t>
            </a:r>
          </a:p>
          <a:p>
            <a:pPr eaLnBrk="1" hangingPunct="1"/>
            <a:r>
              <a:rPr lang="en-US" altLang="zh-TW"/>
              <a:t>        </a:t>
            </a:r>
            <a:r>
              <a:rPr lang="zh-TW" altLang="en-US"/>
              <a:t>年</a:t>
            </a:r>
            <a:r>
              <a:rPr lang="en-US" altLang="zh-TW"/>
              <a:t>1</a:t>
            </a:r>
            <a:r>
              <a:rPr lang="zh-TW" altLang="en-US"/>
              <a:t>月申報</a:t>
            </a:r>
            <a:r>
              <a:rPr lang="en-US" altLang="zh-TW"/>
              <a:t>1561</a:t>
            </a:r>
            <a:r>
              <a:rPr lang="zh-TW" altLang="en-US"/>
              <a:t>支，塗藥血管支架申報</a:t>
            </a:r>
            <a:r>
              <a:rPr lang="en-US" altLang="zh-TW"/>
              <a:t>371</a:t>
            </a:r>
            <a:r>
              <a:rPr lang="zh-TW" altLang="en-US"/>
              <a:t>支，佔</a:t>
            </a:r>
            <a:r>
              <a:rPr lang="en-US" altLang="zh-TW"/>
              <a:t>23.76﹪</a:t>
            </a:r>
            <a:r>
              <a:rPr lang="zh-TW" altLang="en-US"/>
              <a:t>。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>
            <a:extLst>
              <a:ext uri="{FF2B5EF4-FFF2-40B4-BE49-F238E27FC236}">
                <a16:creationId xmlns:a16="http://schemas.microsoft.com/office/drawing/2014/main" id="{40CBE813-B0F8-5995-9007-04B14981C2B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24C08F6F-BF6E-49C9-9188-4FDAA6CB6542}" type="slidenum">
              <a:rPr lang="en-US" altLang="zh-TW" sz="1200"/>
              <a:pPr eaLnBrk="1" hangingPunct="1"/>
              <a:t>10</a:t>
            </a:fld>
            <a:endParaRPr lang="en-US" altLang="zh-TW" sz="1200"/>
          </a:p>
        </p:txBody>
      </p:sp>
      <p:sp>
        <p:nvSpPr>
          <p:cNvPr id="44035" name="Rectangle 3074">
            <a:extLst>
              <a:ext uri="{FF2B5EF4-FFF2-40B4-BE49-F238E27FC236}">
                <a16:creationId xmlns:a16="http://schemas.microsoft.com/office/drawing/2014/main" id="{5D9B4313-0C25-CECA-4A19-A6DAC7A8BBC5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4036" name="Rectangle 3075">
            <a:extLst>
              <a:ext uri="{FF2B5EF4-FFF2-40B4-BE49-F238E27FC236}">
                <a16:creationId xmlns:a16="http://schemas.microsoft.com/office/drawing/2014/main" id="{128E6387-17C2-1658-F461-02401BFA64E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87" tIns="45792" rIns="91587" bIns="45792"/>
          <a:lstStyle/>
          <a:p>
            <a:pPr eaLnBrk="1" hangingPunct="1"/>
            <a:r>
              <a:rPr lang="zh-TW" altLang="en-US"/>
              <a:t>一、 </a:t>
            </a:r>
            <a:r>
              <a:rPr lang="en-US" altLang="zh-TW"/>
              <a:t>95.12</a:t>
            </a:r>
            <a:r>
              <a:rPr lang="zh-TW" altLang="en-US"/>
              <a:t>申報家數：</a:t>
            </a:r>
            <a:r>
              <a:rPr lang="en-US" altLang="zh-TW"/>
              <a:t>43 </a:t>
            </a:r>
            <a:r>
              <a:rPr lang="zh-TW" altLang="en-US"/>
              <a:t>家  ； </a:t>
            </a:r>
            <a:r>
              <a:rPr lang="en-US" altLang="zh-TW"/>
              <a:t>96.01.</a:t>
            </a:r>
            <a:r>
              <a:rPr lang="zh-TW" altLang="en-US"/>
              <a:t>申報家數： </a:t>
            </a:r>
            <a:r>
              <a:rPr lang="en-US" altLang="zh-TW"/>
              <a:t>42 </a:t>
            </a:r>
            <a:r>
              <a:rPr lang="zh-TW" altLang="en-US"/>
              <a:t>家。</a:t>
            </a:r>
          </a:p>
          <a:p>
            <a:pPr eaLnBrk="1" hangingPunct="1"/>
            <a:r>
              <a:rPr lang="zh-TW" altLang="en-US"/>
              <a:t>二、</a:t>
            </a:r>
            <a:r>
              <a:rPr lang="en-US" altLang="zh-TW"/>
              <a:t>9512</a:t>
            </a:r>
            <a:r>
              <a:rPr lang="zh-TW" altLang="en-US"/>
              <a:t>實施前 之數量評估：預估約佔所有血管支架之三成，以</a:t>
            </a:r>
            <a:r>
              <a:rPr lang="en-US" altLang="zh-TW"/>
              <a:t>95</a:t>
            </a:r>
            <a:r>
              <a:rPr lang="zh-TW" altLang="en-US"/>
              <a:t>年全</a:t>
            </a:r>
          </a:p>
          <a:p>
            <a:pPr eaLnBrk="1" hangingPunct="1"/>
            <a:r>
              <a:rPr lang="zh-TW" altLang="en-US"/>
              <a:t>       年申報</a:t>
            </a:r>
            <a:r>
              <a:rPr lang="en-US" altLang="zh-TW"/>
              <a:t>15038</a:t>
            </a:r>
            <a:r>
              <a:rPr lang="zh-TW" altLang="en-US"/>
              <a:t>支（含塗藥血管支架</a:t>
            </a:r>
            <a:r>
              <a:rPr lang="en-US" altLang="zh-TW"/>
              <a:t>501</a:t>
            </a:r>
            <a:r>
              <a:rPr lang="zh-TW" altLang="en-US"/>
              <a:t>支），預估塗藥血管支架一年</a:t>
            </a:r>
          </a:p>
          <a:p>
            <a:pPr eaLnBrk="1" hangingPunct="1"/>
            <a:r>
              <a:rPr lang="zh-TW" altLang="en-US"/>
              <a:t>        約申報</a:t>
            </a:r>
            <a:r>
              <a:rPr lang="en-US" altLang="zh-TW"/>
              <a:t>4500</a:t>
            </a:r>
            <a:r>
              <a:rPr lang="zh-TW" altLang="en-US"/>
              <a:t>餘支。</a:t>
            </a:r>
          </a:p>
          <a:p>
            <a:pPr eaLnBrk="1" hangingPunct="1"/>
            <a:r>
              <a:rPr lang="zh-TW" altLang="en-US"/>
              <a:t>        查</a:t>
            </a:r>
            <a:r>
              <a:rPr lang="en-US" altLang="zh-TW"/>
              <a:t>95</a:t>
            </a:r>
            <a:r>
              <a:rPr lang="zh-TW" altLang="en-US"/>
              <a:t>年</a:t>
            </a:r>
            <a:r>
              <a:rPr lang="en-US" altLang="zh-TW"/>
              <a:t>12</a:t>
            </a:r>
            <a:r>
              <a:rPr lang="zh-TW" altLang="en-US"/>
              <a:t>月申報</a:t>
            </a:r>
            <a:r>
              <a:rPr lang="en-US" altLang="zh-TW"/>
              <a:t>1804</a:t>
            </a:r>
            <a:r>
              <a:rPr lang="zh-TW" altLang="en-US"/>
              <a:t>支，塗藥血管支架申報</a:t>
            </a:r>
            <a:r>
              <a:rPr lang="en-US" altLang="zh-TW"/>
              <a:t>501</a:t>
            </a:r>
            <a:r>
              <a:rPr lang="zh-TW" altLang="en-US"/>
              <a:t>支，佔</a:t>
            </a:r>
            <a:r>
              <a:rPr lang="en-US" altLang="zh-TW"/>
              <a:t>27.77﹪</a:t>
            </a:r>
            <a:r>
              <a:rPr lang="zh-TW" altLang="en-US"/>
              <a:t>。</a:t>
            </a:r>
            <a:r>
              <a:rPr lang="en-US" altLang="zh-TW"/>
              <a:t>96 </a:t>
            </a:r>
          </a:p>
          <a:p>
            <a:pPr eaLnBrk="1" hangingPunct="1"/>
            <a:r>
              <a:rPr lang="en-US" altLang="zh-TW"/>
              <a:t>        </a:t>
            </a:r>
            <a:r>
              <a:rPr lang="zh-TW" altLang="en-US"/>
              <a:t>年</a:t>
            </a:r>
            <a:r>
              <a:rPr lang="en-US" altLang="zh-TW"/>
              <a:t>1</a:t>
            </a:r>
            <a:r>
              <a:rPr lang="zh-TW" altLang="en-US"/>
              <a:t>月申報</a:t>
            </a:r>
            <a:r>
              <a:rPr lang="en-US" altLang="zh-TW"/>
              <a:t>1561</a:t>
            </a:r>
            <a:r>
              <a:rPr lang="zh-TW" altLang="en-US"/>
              <a:t>支，塗藥血管支架申報</a:t>
            </a:r>
            <a:r>
              <a:rPr lang="en-US" altLang="zh-TW"/>
              <a:t>371</a:t>
            </a:r>
            <a:r>
              <a:rPr lang="zh-TW" altLang="en-US"/>
              <a:t>支，佔</a:t>
            </a:r>
            <a:r>
              <a:rPr lang="en-US" altLang="zh-TW"/>
              <a:t>23.76﹪</a:t>
            </a:r>
            <a:r>
              <a:rPr lang="zh-TW" altLang="en-US"/>
              <a:t>。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:a16="http://schemas.microsoft.com/office/drawing/2014/main" id="{A86AA707-2A4E-54BB-30FE-B4226541939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fld id="{7379F458-E93B-4242-8A53-C182077401D3}" type="slidenum">
              <a:rPr lang="en-US" altLang="zh-TW" sz="1200"/>
              <a:pPr eaLnBrk="1" hangingPunct="1"/>
              <a:t>11</a:t>
            </a:fld>
            <a:endParaRPr lang="en-US" altLang="zh-TW" sz="1200"/>
          </a:p>
        </p:txBody>
      </p:sp>
      <p:sp>
        <p:nvSpPr>
          <p:cNvPr id="45059" name="Rectangle 3074">
            <a:extLst>
              <a:ext uri="{FF2B5EF4-FFF2-40B4-BE49-F238E27FC236}">
                <a16:creationId xmlns:a16="http://schemas.microsoft.com/office/drawing/2014/main" id="{522A6CED-7F9B-8E69-935F-3142DE04E60D}"/>
              </a:ext>
            </a:extLst>
          </p:cNvPr>
          <p:cNvSpPr>
            <a:spLocks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5060" name="Rectangle 3075">
            <a:extLst>
              <a:ext uri="{FF2B5EF4-FFF2-40B4-BE49-F238E27FC236}">
                <a16:creationId xmlns:a16="http://schemas.microsoft.com/office/drawing/2014/main" id="{DA2AA8A8-0D4C-72D1-6353-2832363FC4E5}"/>
              </a:ext>
            </a:extLst>
          </p:cNvPr>
          <p:cNvSpPr>
            <a:spLocks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87" tIns="45792" rIns="91587" bIns="45792"/>
          <a:lstStyle/>
          <a:p>
            <a:pPr eaLnBrk="1" hangingPunct="1"/>
            <a:r>
              <a:rPr lang="zh-TW" altLang="en-US"/>
              <a:t>一、 </a:t>
            </a:r>
            <a:r>
              <a:rPr lang="en-US" altLang="zh-TW"/>
              <a:t>95.12</a:t>
            </a:r>
            <a:r>
              <a:rPr lang="zh-TW" altLang="en-US"/>
              <a:t>申報家數：</a:t>
            </a:r>
            <a:r>
              <a:rPr lang="en-US" altLang="zh-TW"/>
              <a:t>43 </a:t>
            </a:r>
            <a:r>
              <a:rPr lang="zh-TW" altLang="en-US"/>
              <a:t>家  ； </a:t>
            </a:r>
            <a:r>
              <a:rPr lang="en-US" altLang="zh-TW"/>
              <a:t>96.01.</a:t>
            </a:r>
            <a:r>
              <a:rPr lang="zh-TW" altLang="en-US"/>
              <a:t>申報家數： </a:t>
            </a:r>
            <a:r>
              <a:rPr lang="en-US" altLang="zh-TW"/>
              <a:t>42 </a:t>
            </a:r>
            <a:r>
              <a:rPr lang="zh-TW" altLang="en-US"/>
              <a:t>家。</a:t>
            </a:r>
          </a:p>
          <a:p>
            <a:pPr eaLnBrk="1" hangingPunct="1"/>
            <a:r>
              <a:rPr lang="zh-TW" altLang="en-US"/>
              <a:t>二、</a:t>
            </a:r>
            <a:r>
              <a:rPr lang="en-US" altLang="zh-TW"/>
              <a:t>9512</a:t>
            </a:r>
            <a:r>
              <a:rPr lang="zh-TW" altLang="en-US"/>
              <a:t>實施前 之數量評估：預估約佔所有血管支架之三成，以</a:t>
            </a:r>
            <a:r>
              <a:rPr lang="en-US" altLang="zh-TW"/>
              <a:t>95</a:t>
            </a:r>
            <a:r>
              <a:rPr lang="zh-TW" altLang="en-US"/>
              <a:t>年全</a:t>
            </a:r>
          </a:p>
          <a:p>
            <a:pPr eaLnBrk="1" hangingPunct="1"/>
            <a:r>
              <a:rPr lang="zh-TW" altLang="en-US"/>
              <a:t>       年申報</a:t>
            </a:r>
            <a:r>
              <a:rPr lang="en-US" altLang="zh-TW"/>
              <a:t>15038</a:t>
            </a:r>
            <a:r>
              <a:rPr lang="zh-TW" altLang="en-US"/>
              <a:t>支（含塗藥血管支架</a:t>
            </a:r>
            <a:r>
              <a:rPr lang="en-US" altLang="zh-TW"/>
              <a:t>501</a:t>
            </a:r>
            <a:r>
              <a:rPr lang="zh-TW" altLang="en-US"/>
              <a:t>支），預估塗藥血管支架一年</a:t>
            </a:r>
          </a:p>
          <a:p>
            <a:pPr eaLnBrk="1" hangingPunct="1"/>
            <a:r>
              <a:rPr lang="zh-TW" altLang="en-US"/>
              <a:t>        約申報</a:t>
            </a:r>
            <a:r>
              <a:rPr lang="en-US" altLang="zh-TW"/>
              <a:t>4500</a:t>
            </a:r>
            <a:r>
              <a:rPr lang="zh-TW" altLang="en-US"/>
              <a:t>餘支。</a:t>
            </a:r>
          </a:p>
          <a:p>
            <a:pPr eaLnBrk="1" hangingPunct="1"/>
            <a:r>
              <a:rPr lang="zh-TW" altLang="en-US"/>
              <a:t>        查</a:t>
            </a:r>
            <a:r>
              <a:rPr lang="en-US" altLang="zh-TW"/>
              <a:t>95</a:t>
            </a:r>
            <a:r>
              <a:rPr lang="zh-TW" altLang="en-US"/>
              <a:t>年</a:t>
            </a:r>
            <a:r>
              <a:rPr lang="en-US" altLang="zh-TW"/>
              <a:t>12</a:t>
            </a:r>
            <a:r>
              <a:rPr lang="zh-TW" altLang="en-US"/>
              <a:t>月申報</a:t>
            </a:r>
            <a:r>
              <a:rPr lang="en-US" altLang="zh-TW"/>
              <a:t>1804</a:t>
            </a:r>
            <a:r>
              <a:rPr lang="zh-TW" altLang="en-US"/>
              <a:t>支，塗藥血管支架申報</a:t>
            </a:r>
            <a:r>
              <a:rPr lang="en-US" altLang="zh-TW"/>
              <a:t>501</a:t>
            </a:r>
            <a:r>
              <a:rPr lang="zh-TW" altLang="en-US"/>
              <a:t>支，佔</a:t>
            </a:r>
            <a:r>
              <a:rPr lang="en-US" altLang="zh-TW"/>
              <a:t>27.77﹪</a:t>
            </a:r>
            <a:r>
              <a:rPr lang="zh-TW" altLang="en-US"/>
              <a:t>。</a:t>
            </a:r>
            <a:r>
              <a:rPr lang="en-US" altLang="zh-TW"/>
              <a:t>96 </a:t>
            </a:r>
          </a:p>
          <a:p>
            <a:pPr eaLnBrk="1" hangingPunct="1"/>
            <a:r>
              <a:rPr lang="en-US" altLang="zh-TW"/>
              <a:t>        </a:t>
            </a:r>
            <a:r>
              <a:rPr lang="zh-TW" altLang="en-US"/>
              <a:t>年</a:t>
            </a:r>
            <a:r>
              <a:rPr lang="en-US" altLang="zh-TW"/>
              <a:t>1</a:t>
            </a:r>
            <a:r>
              <a:rPr lang="zh-TW" altLang="en-US"/>
              <a:t>月申報</a:t>
            </a:r>
            <a:r>
              <a:rPr lang="en-US" altLang="zh-TW"/>
              <a:t>1561</a:t>
            </a:r>
            <a:r>
              <a:rPr lang="zh-TW" altLang="en-US"/>
              <a:t>支，塗藥血管支架申報</a:t>
            </a:r>
            <a:r>
              <a:rPr lang="en-US" altLang="zh-TW"/>
              <a:t>371</a:t>
            </a:r>
            <a:r>
              <a:rPr lang="zh-TW" altLang="en-US"/>
              <a:t>支，佔</a:t>
            </a:r>
            <a:r>
              <a:rPr lang="en-US" altLang="zh-TW"/>
              <a:t>23.76﹪</a:t>
            </a:r>
            <a:r>
              <a:rPr lang="zh-TW" altLang="en-US"/>
              <a:t>。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>
            <a:extLst>
              <a:ext uri="{FF2B5EF4-FFF2-40B4-BE49-F238E27FC236}">
                <a16:creationId xmlns:a16="http://schemas.microsoft.com/office/drawing/2014/main" id="{6D879BEA-F369-F50A-D3B1-91031295F418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7625" y="9442450"/>
            <a:ext cx="29495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95" tIns="46496" rIns="92995" bIns="46496" anchor="b"/>
          <a:lstStyle>
            <a:lvl1pPr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233AA2B9-3552-4402-B72C-1B6C264AF507}" type="slidenum">
              <a:rPr lang="en-US" altLang="zh-TW" sz="1200"/>
              <a:pPr algn="r" eaLnBrk="1" hangingPunct="1"/>
              <a:t>15</a:t>
            </a:fld>
            <a:endParaRPr lang="en-US" altLang="zh-TW" sz="1200"/>
          </a:p>
        </p:txBody>
      </p:sp>
      <p:sp>
        <p:nvSpPr>
          <p:cNvPr id="46083" name="Rectangle 2">
            <a:extLst>
              <a:ext uri="{FF2B5EF4-FFF2-40B4-BE49-F238E27FC236}">
                <a16:creationId xmlns:a16="http://schemas.microsoft.com/office/drawing/2014/main" id="{7E7ADF41-0166-B3E2-68D0-AA4ED1C6CE9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5863"/>
          </a:xfrm>
          <a:solidFill>
            <a:srgbClr val="FFFFFF"/>
          </a:solidFill>
          <a:ln/>
        </p:spPr>
      </p:sp>
      <p:sp>
        <p:nvSpPr>
          <p:cNvPr id="46084" name="Rectangle 3">
            <a:extLst>
              <a:ext uri="{FF2B5EF4-FFF2-40B4-BE49-F238E27FC236}">
                <a16:creationId xmlns:a16="http://schemas.microsoft.com/office/drawing/2014/main" id="{0A0C8FF7-B1E1-85CD-1D5E-A3FD7E87B8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38" tIns="45768" rIns="91538" bIns="45768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4D179061-6C78-88DC-AB58-D8755AACCDF6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7625" y="9442450"/>
            <a:ext cx="29495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95" tIns="46496" rIns="92995" bIns="46496" anchor="b"/>
          <a:lstStyle>
            <a:lvl1pPr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C59E42D1-A4B8-4CA2-849E-6BD39DC3886F}" type="slidenum">
              <a:rPr lang="en-US" altLang="zh-TW" sz="1200"/>
              <a:pPr algn="r" eaLnBrk="1" hangingPunct="1"/>
              <a:t>17</a:t>
            </a:fld>
            <a:endParaRPr lang="en-US" altLang="zh-TW" sz="1200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255924BF-71AD-56BF-4FD7-1563112596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5863"/>
          </a:xfrm>
          <a:solidFill>
            <a:srgbClr val="FFFFFF"/>
          </a:solidFill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CF9556CA-DE8D-F21A-F261-DB6189121A7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38" tIns="45768" rIns="91538" bIns="45768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>
            <a:extLst>
              <a:ext uri="{FF2B5EF4-FFF2-40B4-BE49-F238E27FC236}">
                <a16:creationId xmlns:a16="http://schemas.microsoft.com/office/drawing/2014/main" id="{58073DCF-267B-1AE7-27C6-68C46F1E5733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281363" y="9421813"/>
            <a:ext cx="2949575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852" tIns="45939" rIns="91852" bIns="45939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endParaRPr kumimoji="0" lang="en-US" altLang="zh-TW" sz="1200">
              <a:latin typeface="Calibri" panose="020F0502020204030204" pitchFamily="34" charset="0"/>
            </a:endParaRPr>
          </a:p>
        </p:txBody>
      </p:sp>
      <p:sp>
        <p:nvSpPr>
          <p:cNvPr id="48131" name="Rectangle 2">
            <a:extLst>
              <a:ext uri="{FF2B5EF4-FFF2-40B4-BE49-F238E27FC236}">
                <a16:creationId xmlns:a16="http://schemas.microsoft.com/office/drawing/2014/main" id="{E4B89126-F7F8-2DC4-7400-57897695CE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5038" y="896938"/>
            <a:ext cx="5151437" cy="3865562"/>
          </a:xfrm>
          <a:solidFill>
            <a:srgbClr val="FFFFFF"/>
          </a:solidFill>
          <a:ln/>
        </p:spPr>
      </p:sp>
      <p:sp>
        <p:nvSpPr>
          <p:cNvPr id="48132" name="投影片編號版面配置區 7">
            <a:extLst>
              <a:ext uri="{FF2B5EF4-FFF2-40B4-BE49-F238E27FC236}">
                <a16:creationId xmlns:a16="http://schemas.microsoft.com/office/drawing/2014/main" id="{8F89BE63-9768-1E21-D7A1-7219E63998DD}"/>
              </a:ext>
            </a:extLst>
          </p:cNvPr>
          <p:cNvSpPr txBox="1">
            <a:spLocks noGrp="1"/>
          </p:cNvSpPr>
          <p:nvPr/>
        </p:nvSpPr>
        <p:spPr bwMode="auto">
          <a:xfrm>
            <a:off x="3403600" y="9415463"/>
            <a:ext cx="862013" cy="503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691" tIns="45843" rIns="91691" bIns="45843" anchor="b"/>
          <a:lstStyle>
            <a:lvl1pPr defTabSz="9032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032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032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032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032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032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/>
            <a:fld id="{D190C147-91A8-41D0-B195-C910F8667A77}" type="slidenum">
              <a:rPr kumimoji="0" lang="en-US" altLang="zh-TW" sz="1200"/>
              <a:pPr algn="l"/>
              <a:t>18</a:t>
            </a:fld>
            <a:endParaRPr kumimoji="0" lang="en-US" altLang="zh-TW" sz="1200"/>
          </a:p>
        </p:txBody>
      </p:sp>
      <p:sp>
        <p:nvSpPr>
          <p:cNvPr id="48133" name="Rectangle 7">
            <a:extLst>
              <a:ext uri="{FF2B5EF4-FFF2-40B4-BE49-F238E27FC236}">
                <a16:creationId xmlns:a16="http://schemas.microsoft.com/office/drawing/2014/main" id="{9DECB303-0B99-F875-4571-B0E0623DF70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0113" y="4897438"/>
            <a:ext cx="5221287" cy="4802187"/>
          </a:xfr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ts val="600"/>
              </a:lnSpc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全民健康保險法第四十五條</a:t>
            </a:r>
            <a:endParaRPr lang="zh-TW" altLang="zh-TW" sz="10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250"/>
              </a:spcBef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本保險給付之特殊材料，保險人得訂定給付上限及保險醫事服務機構得收取差額之上限；屬於同功能類別之特殊材料，保險人得支付同一價格。</a:t>
            </a:r>
          </a:p>
          <a:p>
            <a:pPr>
              <a:spcBef>
                <a:spcPts val="250"/>
              </a:spcBef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保險對象得於經保險醫事服務機構之醫師認定有醫療上需要時，選用保險人定有給付上限之特殊材料，並自付其差額。 </a:t>
            </a:r>
          </a:p>
          <a:p>
            <a:pPr>
              <a:spcBef>
                <a:spcPts val="250"/>
              </a:spcBef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前項自付差額之特殊材料品項，應由其許可證持有者向保險人申請，經保險人同意後，併同其實施日期，提健保會討論，報主管機關核定公告。 </a:t>
            </a:r>
          </a:p>
          <a:p>
            <a:pPr>
              <a:spcBef>
                <a:spcPts val="250"/>
              </a:spcBef>
              <a:buFont typeface="Wingdings" panose="05000000000000000000" pitchFamily="2" charset="2"/>
              <a:buChar char="Ø"/>
            </a:pP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依據上開新增條文，健保局之前置準備工作如下： </a:t>
            </a:r>
            <a:endParaRPr lang="zh-TW" altLang="zh-TW" sz="10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250"/>
              </a:spcBef>
            </a:pP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日召集各醫療器材公會及美國商會就全民健康保險法第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45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條特材差額負擔相關事宜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包括差額負擔品項評估指標、差額負擔品項上限如何訂定、差額負擔實施流程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進行討論，以作為研訂各項作業之參考。 </a:t>
            </a:r>
            <a:endParaRPr lang="zh-TW" altLang="zh-TW" sz="10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250"/>
              </a:spcBef>
            </a:pP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二、須研訂項目臚列如下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zh-TW" altLang="zh-TW" sz="10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spcBef>
                <a:spcPts val="250"/>
              </a:spcBef>
            </a:pP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        (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研擬差額負擔品項評估指標初擬如下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zh-TW" altLang="zh-TW" sz="10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spcBef>
                <a:spcPts val="250"/>
              </a:spcBef>
              <a:buFontTx/>
              <a:buChar char="•"/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健保會提供至少一項免付差額的同類特材。</a:t>
            </a:r>
          </a:p>
          <a:p>
            <a:pPr lvl="1">
              <a:spcBef>
                <a:spcPts val="250"/>
              </a:spcBef>
              <a:buFontTx/>
              <a:buChar char="•"/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已屬於健保給付項目的特材，不會實施差額負擔。</a:t>
            </a:r>
          </a:p>
          <a:p>
            <a:pPr lvl="1">
              <a:spcBef>
                <a:spcPts val="250"/>
              </a:spcBef>
              <a:buFontTx/>
              <a:buChar char="•"/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實施差額負擔的項目不會很多，以新的、較昂貴的特材為實施對象。</a:t>
            </a:r>
          </a:p>
          <a:p>
            <a:pPr>
              <a:spcBef>
                <a:spcPts val="250"/>
              </a:spcBef>
            </a:pP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        (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研擬差額負擔品項上限訂定原則初擬如下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zh-TW" altLang="zh-TW" sz="10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spcBef>
                <a:spcPts val="250"/>
              </a:spcBef>
              <a:buFontTx/>
              <a:buChar char="•"/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已列入差額負擔特材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透過價量調查方式，以瞭解市場價格。查目前已實施差額負擔特材共計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項，除義肢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義肢因屬量身訂做，故無法訂定差額上限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、特殊材質人工髖關節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共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項，已於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99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年完成價量調查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，其他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項均已列入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年價量調查，俟完成轉檔後，即計算市場價格。</a:t>
            </a:r>
          </a:p>
          <a:p>
            <a:pPr lvl="1">
              <a:spcBef>
                <a:spcPts val="250"/>
              </a:spcBef>
              <a:buFontTx/>
              <a:buChar char="•"/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新增差額負擔特材</a:t>
            </a:r>
            <a:r>
              <a:rPr lang="en-US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參考國際價格訂定之。</a:t>
            </a:r>
          </a:p>
          <a:p>
            <a:pPr>
              <a:spcBef>
                <a:spcPts val="250"/>
              </a:spcBef>
            </a:pP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        (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en-US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研擬差額負擔實施流程包括</a:t>
            </a:r>
            <a:endParaRPr lang="zh-TW" altLang="zh-TW" sz="10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spcBef>
                <a:spcPts val="250"/>
              </a:spcBef>
              <a:buFontTx/>
              <a:buChar char="•"/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列入差額負擔項目之審核流程</a:t>
            </a:r>
          </a:p>
          <a:p>
            <a:pPr lvl="1">
              <a:spcBef>
                <a:spcPts val="250"/>
              </a:spcBef>
              <a:buFontTx/>
              <a:buChar char="•"/>
            </a:pPr>
            <a:r>
              <a:rPr lang="zh-TW" altLang="zh-TW" sz="1000">
                <a:latin typeface="標楷體" panose="03000509000000000000" pitchFamily="65" charset="-120"/>
                <a:ea typeface="標楷體" panose="03000509000000000000" pitchFamily="65" charset="-120"/>
              </a:rPr>
              <a:t>差額負擔項目改列為全額給付之流程</a:t>
            </a:r>
          </a:p>
          <a:p>
            <a:pPr>
              <a:spcBef>
                <a:spcPts val="250"/>
              </a:spcBef>
            </a:pPr>
            <a:r>
              <a:rPr lang="zh-TW" altLang="zh-TW" sz="1000" b="1">
                <a:latin typeface="標楷體" panose="03000509000000000000" pitchFamily="65" charset="-120"/>
                <a:ea typeface="標楷體" panose="03000509000000000000" pitchFamily="65" charset="-120"/>
              </a:rPr>
              <a:t>三、上開事項配合二代健保實施時程辦理方案研擬、報署核備及公告實施等。</a:t>
            </a:r>
            <a:endParaRPr lang="zh-TW" altLang="zh-TW" sz="100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ts val="3500"/>
              </a:lnSpc>
              <a:spcBef>
                <a:spcPts val="250"/>
              </a:spcBef>
              <a:buFont typeface="Wingdings" panose="05000000000000000000" pitchFamily="2" charset="2"/>
              <a:buChar char="Ø"/>
            </a:pPr>
            <a:endParaRPr lang="en-US" altLang="zh-TW" sz="1000" b="1">
              <a:latin typeface="標楷體" panose="03000509000000000000" pitchFamily="65" charset="-120"/>
              <a:ea typeface="標楷體" panose="03000509000000000000" pitchFamily="65" charset="-120"/>
              <a:cs typeface="全真楷書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:a16="http://schemas.microsoft.com/office/drawing/2014/main" id="{0ADA19F8-8E2F-B40B-66B9-04C0CF3DCF3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7625" y="9442450"/>
            <a:ext cx="29495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95" tIns="46496" rIns="92995" bIns="46496" anchor="b"/>
          <a:lstStyle>
            <a:lvl1pPr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63EBB0F0-2F9B-48F8-8B48-46E9AA8EF7F4}" type="slidenum">
              <a:rPr lang="en-US" altLang="zh-TW" sz="1200"/>
              <a:pPr algn="r" eaLnBrk="1" hangingPunct="1"/>
              <a:t>19</a:t>
            </a:fld>
            <a:endParaRPr lang="en-US" altLang="zh-TW" sz="1200"/>
          </a:p>
        </p:txBody>
      </p:sp>
      <p:sp>
        <p:nvSpPr>
          <p:cNvPr id="49155" name="Rectangle 2">
            <a:extLst>
              <a:ext uri="{FF2B5EF4-FFF2-40B4-BE49-F238E27FC236}">
                <a16:creationId xmlns:a16="http://schemas.microsoft.com/office/drawing/2014/main" id="{F7A4C649-4E5A-529A-3FD5-545489DF18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5863"/>
          </a:xfrm>
          <a:solidFill>
            <a:srgbClr val="FFFFFF"/>
          </a:solidFill>
          <a:ln/>
        </p:spPr>
      </p:sp>
      <p:sp>
        <p:nvSpPr>
          <p:cNvPr id="49156" name="Rectangle 3">
            <a:extLst>
              <a:ext uri="{FF2B5EF4-FFF2-40B4-BE49-F238E27FC236}">
                <a16:creationId xmlns:a16="http://schemas.microsoft.com/office/drawing/2014/main" id="{27DB4DDA-A803-6E1A-D716-2C0BFDE091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38" tIns="45768" rIns="91538" bIns="45768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>
            <a:extLst>
              <a:ext uri="{FF2B5EF4-FFF2-40B4-BE49-F238E27FC236}">
                <a16:creationId xmlns:a16="http://schemas.microsoft.com/office/drawing/2014/main" id="{37237A8E-AE11-7C04-5A19-4FB253E504C3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7625" y="9442450"/>
            <a:ext cx="29495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95" tIns="46496" rIns="92995" bIns="46496" anchor="b"/>
          <a:lstStyle>
            <a:lvl1pPr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D51EF0D8-7E8E-41BE-B9E9-05ACCCC7B0B8}" type="slidenum">
              <a:rPr lang="en-US" altLang="zh-TW" sz="1200"/>
              <a:pPr algn="r" eaLnBrk="1" hangingPunct="1"/>
              <a:t>21</a:t>
            </a:fld>
            <a:endParaRPr lang="en-US" altLang="zh-TW" sz="1200"/>
          </a:p>
        </p:txBody>
      </p:sp>
      <p:sp>
        <p:nvSpPr>
          <p:cNvPr id="50179" name="Rectangle 2">
            <a:extLst>
              <a:ext uri="{FF2B5EF4-FFF2-40B4-BE49-F238E27FC236}">
                <a16:creationId xmlns:a16="http://schemas.microsoft.com/office/drawing/2014/main" id="{6B13836C-8040-2C74-26E5-85111CDA54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5863"/>
          </a:xfrm>
          <a:solidFill>
            <a:srgbClr val="FFFFFF"/>
          </a:solidFill>
          <a:ln/>
        </p:spPr>
      </p:sp>
      <p:sp>
        <p:nvSpPr>
          <p:cNvPr id="50180" name="Rectangle 3">
            <a:extLst>
              <a:ext uri="{FF2B5EF4-FFF2-40B4-BE49-F238E27FC236}">
                <a16:creationId xmlns:a16="http://schemas.microsoft.com/office/drawing/2014/main" id="{F41B24C8-3387-9DB5-4077-EE44C46B161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38" tIns="45768" rIns="91538" bIns="45768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:a16="http://schemas.microsoft.com/office/drawing/2014/main" id="{68FFF99F-225D-79F8-A094-2C3A6555684A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7625" y="9442450"/>
            <a:ext cx="29495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95" tIns="46496" rIns="92995" bIns="46496" anchor="b"/>
          <a:lstStyle>
            <a:lvl1pPr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9E3B18B8-7B78-4B78-AB4D-90F633A08F49}" type="slidenum">
              <a:rPr lang="en-US" altLang="zh-TW" sz="1200"/>
              <a:pPr algn="r" eaLnBrk="1" hangingPunct="1"/>
              <a:t>26</a:t>
            </a:fld>
            <a:endParaRPr lang="en-US" altLang="zh-TW" sz="1200"/>
          </a:p>
        </p:txBody>
      </p:sp>
      <p:sp>
        <p:nvSpPr>
          <p:cNvPr id="51203" name="Rectangle 2">
            <a:extLst>
              <a:ext uri="{FF2B5EF4-FFF2-40B4-BE49-F238E27FC236}">
                <a16:creationId xmlns:a16="http://schemas.microsoft.com/office/drawing/2014/main" id="{F30E68D5-E55F-31BE-D754-F7CE3DA21D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5863"/>
          </a:xfrm>
          <a:solidFill>
            <a:srgbClr val="FFFFFF"/>
          </a:solidFill>
          <a:ln/>
        </p:spPr>
      </p:sp>
      <p:sp>
        <p:nvSpPr>
          <p:cNvPr id="51204" name="Rectangle 3">
            <a:extLst>
              <a:ext uri="{FF2B5EF4-FFF2-40B4-BE49-F238E27FC236}">
                <a16:creationId xmlns:a16="http://schemas.microsoft.com/office/drawing/2014/main" id="{9C3D2006-EB85-B430-6AB3-854864ABEB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38" tIns="45768" rIns="91538" bIns="45768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>
            <a:extLst>
              <a:ext uri="{FF2B5EF4-FFF2-40B4-BE49-F238E27FC236}">
                <a16:creationId xmlns:a16="http://schemas.microsoft.com/office/drawing/2014/main" id="{6AADBAC0-B96B-E5E6-E262-5D0B872FC1E5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7625" y="9442450"/>
            <a:ext cx="29495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95" tIns="46496" rIns="92995" bIns="46496" anchor="b"/>
          <a:lstStyle>
            <a:lvl1pPr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2D3270EC-CC77-47AC-A2B7-7CDB99E1B4BB}" type="slidenum">
              <a:rPr lang="en-US" altLang="zh-TW" sz="1200"/>
              <a:pPr algn="r" eaLnBrk="1" hangingPunct="1"/>
              <a:t>28</a:t>
            </a:fld>
            <a:endParaRPr lang="en-US" altLang="zh-TW" sz="1200"/>
          </a:p>
        </p:txBody>
      </p:sp>
      <p:sp>
        <p:nvSpPr>
          <p:cNvPr id="52227" name="Rectangle 2">
            <a:extLst>
              <a:ext uri="{FF2B5EF4-FFF2-40B4-BE49-F238E27FC236}">
                <a16:creationId xmlns:a16="http://schemas.microsoft.com/office/drawing/2014/main" id="{E6F55A8E-C3AB-7FDC-9EED-D94E2AF240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5863"/>
          </a:xfrm>
          <a:solidFill>
            <a:srgbClr val="FFFFFF"/>
          </a:solidFill>
          <a:ln/>
        </p:spPr>
      </p:sp>
      <p:sp>
        <p:nvSpPr>
          <p:cNvPr id="52228" name="Rectangle 3">
            <a:extLst>
              <a:ext uri="{FF2B5EF4-FFF2-40B4-BE49-F238E27FC236}">
                <a16:creationId xmlns:a16="http://schemas.microsoft.com/office/drawing/2014/main" id="{27FEA034-5B38-8314-6B3F-CEDBD677F3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38" tIns="45768" rIns="91538" bIns="45768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:a16="http://schemas.microsoft.com/office/drawing/2014/main" id="{CA1771AB-3F62-A319-FD16-4C82849EEE39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7625" y="9442450"/>
            <a:ext cx="29495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95" tIns="46496" rIns="92995" bIns="46496" anchor="b"/>
          <a:lstStyle>
            <a:lvl1pPr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7A40F52B-25EF-4B6D-AB2A-7FBC28CC1D48}" type="slidenum">
              <a:rPr lang="en-US" altLang="zh-TW" sz="1200"/>
              <a:pPr algn="r" eaLnBrk="1" hangingPunct="1"/>
              <a:t>29</a:t>
            </a:fld>
            <a:endParaRPr lang="en-US" altLang="zh-TW" sz="1200"/>
          </a:p>
        </p:txBody>
      </p:sp>
      <p:sp>
        <p:nvSpPr>
          <p:cNvPr id="53251" name="Rectangle 2">
            <a:extLst>
              <a:ext uri="{FF2B5EF4-FFF2-40B4-BE49-F238E27FC236}">
                <a16:creationId xmlns:a16="http://schemas.microsoft.com/office/drawing/2014/main" id="{3B217092-FC73-1CEB-7C0A-BCD53DFFEF8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5863"/>
          </a:xfrm>
          <a:solidFill>
            <a:srgbClr val="FFFFFF"/>
          </a:solidFill>
          <a:ln/>
        </p:spPr>
      </p:sp>
      <p:sp>
        <p:nvSpPr>
          <p:cNvPr id="53252" name="Rectangle 3">
            <a:extLst>
              <a:ext uri="{FF2B5EF4-FFF2-40B4-BE49-F238E27FC236}">
                <a16:creationId xmlns:a16="http://schemas.microsoft.com/office/drawing/2014/main" id="{EA5A9D08-5B1C-F798-EBE8-7524426B6A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38" tIns="45768" rIns="91538" bIns="45768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>
            <a:extLst>
              <a:ext uri="{FF2B5EF4-FFF2-40B4-BE49-F238E27FC236}">
                <a16:creationId xmlns:a16="http://schemas.microsoft.com/office/drawing/2014/main" id="{B07F6042-391D-E7B9-490D-738EFAB2C871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3857625" y="9442450"/>
            <a:ext cx="2949575" cy="496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995" tIns="46496" rIns="92995" bIns="46496" anchor="b"/>
          <a:lstStyle>
            <a:lvl1pPr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defTabSz="928688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defTabSz="928688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fld id="{85574072-BDA5-4BCA-8E63-83C06B0E2B35}" type="slidenum">
              <a:rPr lang="en-US" altLang="zh-TW" sz="1200"/>
              <a:pPr algn="r" eaLnBrk="1" hangingPunct="1"/>
              <a:t>30</a:t>
            </a:fld>
            <a:endParaRPr lang="en-US" altLang="zh-TW" sz="1200"/>
          </a:p>
        </p:txBody>
      </p:sp>
      <p:sp>
        <p:nvSpPr>
          <p:cNvPr id="54275" name="Rectangle 2">
            <a:extLst>
              <a:ext uri="{FF2B5EF4-FFF2-40B4-BE49-F238E27FC236}">
                <a16:creationId xmlns:a16="http://schemas.microsoft.com/office/drawing/2014/main" id="{BE621922-BBC6-7BBD-1C8D-672AA5CA7D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2338" y="746125"/>
            <a:ext cx="4967287" cy="3725863"/>
          </a:xfrm>
          <a:solidFill>
            <a:srgbClr val="FFFFFF"/>
          </a:solidFill>
          <a:ln/>
        </p:spPr>
      </p:sp>
      <p:sp>
        <p:nvSpPr>
          <p:cNvPr id="54276" name="Rectangle 3">
            <a:extLst>
              <a:ext uri="{FF2B5EF4-FFF2-40B4-BE49-F238E27FC236}">
                <a16:creationId xmlns:a16="http://schemas.microsoft.com/office/drawing/2014/main" id="{B2E591A8-9B3E-DB1F-1165-051329EBA9A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09638" y="4721225"/>
            <a:ext cx="4987925" cy="447198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 lIns="91538" tIns="45768" rIns="91538" bIns="45768"/>
          <a:lstStyle/>
          <a:p>
            <a:pPr eaLnBrk="1" hangingPunct="1"/>
            <a:endParaRPr lang="zh-TW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oleObject" Target="../embeddings/oleObject1.bin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B33FC82B-70D3-DD23-55C6-BA262733AD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838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Group 3">
            <a:extLst>
              <a:ext uri="{FF2B5EF4-FFF2-40B4-BE49-F238E27FC236}">
                <a16:creationId xmlns:a16="http://schemas.microsoft.com/office/drawing/2014/main" id="{22008FA3-6F65-B620-C3B0-209140D7262A}"/>
              </a:ext>
            </a:extLst>
          </p:cNvPr>
          <p:cNvGrpSpPr>
            <a:grpSpLocks/>
          </p:cNvGrpSpPr>
          <p:nvPr/>
        </p:nvGrpSpPr>
        <p:grpSpPr bwMode="auto">
          <a:xfrm>
            <a:off x="609600" y="1447800"/>
            <a:ext cx="7848600" cy="76200"/>
            <a:chOff x="1696" y="320"/>
            <a:chExt cx="3920" cy="45"/>
          </a:xfrm>
        </p:grpSpPr>
        <p:sp>
          <p:nvSpPr>
            <p:cNvPr id="4" name="Line 4">
              <a:extLst>
                <a:ext uri="{FF2B5EF4-FFF2-40B4-BE49-F238E27FC236}">
                  <a16:creationId xmlns:a16="http://schemas.microsoft.com/office/drawing/2014/main" id="{795A1287-FAD5-80A1-8EE5-7A349D93883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96" y="320"/>
              <a:ext cx="3884" cy="0"/>
            </a:xfrm>
            <a:prstGeom prst="line">
              <a:avLst/>
            </a:prstGeom>
            <a:noFill/>
            <a:ln w="12700">
              <a:solidFill>
                <a:srgbClr val="00DFCA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eaLnBrk="0" hangingPunct="0">
                <a:defRPr/>
              </a:pPr>
              <a:endParaRPr kumimoji="0" lang="zh-TW" altLang="en-US"/>
            </a:p>
          </p:txBody>
        </p:sp>
        <p:sp>
          <p:nvSpPr>
            <p:cNvPr id="5" name="Line 5">
              <a:extLst>
                <a:ext uri="{FF2B5EF4-FFF2-40B4-BE49-F238E27FC236}">
                  <a16:creationId xmlns:a16="http://schemas.microsoft.com/office/drawing/2014/main" id="{17028EF0-3886-9997-5203-A1AEDD2C681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96" y="365"/>
              <a:ext cx="3920" cy="0"/>
            </a:xfrm>
            <a:prstGeom prst="line">
              <a:avLst/>
            </a:prstGeom>
            <a:noFill/>
            <a:ln w="50800">
              <a:solidFill>
                <a:srgbClr val="00FF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eaLnBrk="0" hangingPunct="0">
                <a:defRPr/>
              </a:pPr>
              <a:endParaRPr kumimoji="0" lang="zh-TW" altLang="en-US"/>
            </a:p>
          </p:txBody>
        </p:sp>
      </p:grpSp>
      <p:sp>
        <p:nvSpPr>
          <p:cNvPr id="6" name="Line 10">
            <a:extLst>
              <a:ext uri="{FF2B5EF4-FFF2-40B4-BE49-F238E27FC236}">
                <a16:creationId xmlns:a16="http://schemas.microsoft.com/office/drawing/2014/main" id="{5322F6E3-B035-22F6-D190-5F43640C929E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800" y="6172200"/>
            <a:ext cx="77724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eaLnBrk="0" hangingPunct="0">
              <a:defRPr/>
            </a:pPr>
            <a:endParaRPr kumimoji="0" lang="zh-TW" altLang="en-US"/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787DE59C-C457-03F0-EB24-FA7BB23FF5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11800" y="6219825"/>
            <a:ext cx="2825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kumimoji="0" lang="zh-TW" altLang="en-US" sz="1600" b="1">
                <a:solidFill>
                  <a:srgbClr val="008000"/>
                </a:solidFill>
                <a:latin typeface="全真楷書"/>
                <a:ea typeface="全真楷書"/>
                <a:cs typeface="全真楷書"/>
              </a:rPr>
              <a:t>行政院衛生署中央健康保險局</a:t>
            </a:r>
          </a:p>
        </p:txBody>
      </p:sp>
      <p:sp>
        <p:nvSpPr>
          <p:cNvPr id="8" name="Rectangle 9">
            <a:extLst>
              <a:ext uri="{FF2B5EF4-FFF2-40B4-BE49-F238E27FC236}">
                <a16:creationId xmlns:a16="http://schemas.microsoft.com/office/drawing/2014/main" id="{1710668D-14DA-F459-74F1-A811225B9C5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8286750" y="6215063"/>
            <a:ext cx="857250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kumimoji="0" lang="zh-TW" altLang="en-US" sz="1400"/>
          </a:p>
        </p:txBody>
      </p:sp>
      <p:sp>
        <p:nvSpPr>
          <p:cNvPr id="22733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22733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zh-TW" altLang="en-US" dirty="0"/>
              <a:t>按一下以編輯母片副標題樣式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33555C3-5DD5-3DBB-7F8F-97C37CFA04B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kumimoji="0" sz="1400"/>
            </a:lvl1pPr>
          </a:lstStyle>
          <a:p>
            <a:pPr>
              <a:defRPr/>
            </a:pPr>
            <a:fld id="{43D84D80-8ABB-44AD-A860-3B337DF74F32}" type="datetime1">
              <a:rPr lang="zh-TW" altLang="en-US"/>
              <a:pPr>
                <a:defRPr/>
              </a:pPr>
              <a:t>2026/4/2</a:t>
            </a:fld>
            <a:endParaRPr lang="en-US" altLang="zh-TW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CCA9A10-4D52-1B4B-DF16-6FF1C6F6B72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8339138" y="6286500"/>
            <a:ext cx="804862" cy="3238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fld id="{FCFB112D-E036-4311-ABE7-042A35EB159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693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060EC3C0-2A00-1648-A3B7-02E2AAD8457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AC04C8-5F2A-422E-AB87-AE833034449B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67827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61CA8E80-C4E2-4DB4-49D4-96B391285EA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4BDD0E0-B494-4A63-A163-D1143ADCCDEC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30066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8288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826CFDED-2DEC-E929-44D0-D1564DD8E0F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E992626-4A07-4B07-B126-1489910BD199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682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12">
            <a:extLst>
              <a:ext uri="{FF2B5EF4-FFF2-40B4-BE49-F238E27FC236}">
                <a16:creationId xmlns:a16="http://schemas.microsoft.com/office/drawing/2014/main" id="{A170CFD8-DA84-7B79-C832-2C85E622796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C1ADD17-9F4C-498C-8D23-9BFA64E40A8D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36037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12">
            <a:extLst>
              <a:ext uri="{FF2B5EF4-FFF2-40B4-BE49-F238E27FC236}">
                <a16:creationId xmlns:a16="http://schemas.microsoft.com/office/drawing/2014/main" id="{F7FE032E-5077-19F6-75A2-98C4536059C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915E923-B5CD-4506-93EC-6D018670AC01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460198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>
            <a:extLst>
              <a:ext uri="{FF2B5EF4-FFF2-40B4-BE49-F238E27FC236}">
                <a16:creationId xmlns:a16="http://schemas.microsoft.com/office/drawing/2014/main" id="{677C5F7F-8140-9355-347A-E1D4DCD27F2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88DF8D-D0AF-42F0-A45C-08B0C1DA7ED0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8474169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E5B3E36A-6D75-CD78-D4A2-E6483BE1C59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6DDB97D-FBA8-45ED-972A-B8DFF7FEDEF0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037500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12">
            <a:extLst>
              <a:ext uri="{FF2B5EF4-FFF2-40B4-BE49-F238E27FC236}">
                <a16:creationId xmlns:a16="http://schemas.microsoft.com/office/drawing/2014/main" id="{768EF8B1-2C3A-18F9-EDCC-939D62DA428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37BCEE-E2EE-4C6E-B950-8950AEFD42C3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88014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78EDC8BA-9DDA-44AE-E222-CC1B6E24B41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353E203-1FAB-4034-9EAB-B133EAB71185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41430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515100" y="0"/>
            <a:ext cx="1943100" cy="6096000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0"/>
            <a:ext cx="5676900" cy="6096000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12">
            <a:extLst>
              <a:ext uri="{FF2B5EF4-FFF2-40B4-BE49-F238E27FC236}">
                <a16:creationId xmlns:a16="http://schemas.microsoft.com/office/drawing/2014/main" id="{5FCA0DE7-53F7-2C1B-5EDF-033584F4DDA5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0DFF8E-2F7A-485A-9EC8-37C83007D6CB}" type="slidenum">
              <a:rPr lang="zh-TW" altLang="en-US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473444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>
            <a:extLst>
              <a:ext uri="{FF2B5EF4-FFF2-40B4-BE49-F238E27FC236}">
                <a16:creationId xmlns:a16="http://schemas.microsoft.com/office/drawing/2014/main" id="{7CECE7BD-C3D2-F94A-0543-E61C24AD79A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200" y="304800"/>
          <a:ext cx="1143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9142857" imgH="9057143" progId="">
                  <p:embed/>
                </p:oleObj>
              </mc:Choice>
              <mc:Fallback>
                <p:oleObj r:id="rId2" imgW="9142857" imgH="9057143" progId="">
                  <p:embed/>
                  <p:pic>
                    <p:nvPicPr>
                      <p:cNvPr id="4098" name="Object 2">
                        <a:extLst>
                          <a:ext uri="{FF2B5EF4-FFF2-40B4-BE49-F238E27FC236}">
                            <a16:creationId xmlns:a16="http://schemas.microsoft.com/office/drawing/2014/main" id="{8AF19FF5-97D2-A2E0-0770-43E8C76558D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304800"/>
                        <a:ext cx="1143000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06" name="Rectangle 1026"/>
          <p:cNvSpPr>
            <a:spLocks noGrp="1" noChangeArrowheads="1"/>
          </p:cNvSpPr>
          <p:nvPr>
            <p:ph type="ctrTitle"/>
          </p:nvPr>
        </p:nvSpPr>
        <p:spPr bwMode="auto">
          <a:xfrm>
            <a:off x="685800" y="2286000"/>
            <a:ext cx="7772400" cy="1143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>
            <a:lvl1pPr>
              <a:defRPr/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3" name="Rectangle 1027">
            <a:extLst>
              <a:ext uri="{FF2B5EF4-FFF2-40B4-BE49-F238E27FC236}">
                <a16:creationId xmlns:a16="http://schemas.microsoft.com/office/drawing/2014/main" id="{A2D5943A-6297-B244-DD0D-57B15568284B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1028">
            <a:extLst>
              <a:ext uri="{FF2B5EF4-FFF2-40B4-BE49-F238E27FC236}">
                <a16:creationId xmlns:a16="http://schemas.microsoft.com/office/drawing/2014/main" id="{86E23A7B-E977-A2B2-3A25-B2E0FCC9884F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 algn="l" eaLnBrk="1" hangingPunct="1">
              <a:defRPr sz="2400"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</a:lstStyle>
          <a:p>
            <a:fld id="{F02E758B-5542-4F2E-AEF1-20C361A67DD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942784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8">
            <a:extLst>
              <a:ext uri="{FF2B5EF4-FFF2-40B4-BE49-F238E27FC236}">
                <a16:creationId xmlns:a16="http://schemas.microsoft.com/office/drawing/2014/main" id="{A29A3275-2858-522A-5655-2DEE936F05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138113"/>
            <a:ext cx="9652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3" name="Group 9">
            <a:extLst>
              <a:ext uri="{FF2B5EF4-FFF2-40B4-BE49-F238E27FC236}">
                <a16:creationId xmlns:a16="http://schemas.microsoft.com/office/drawing/2014/main" id="{383AF894-D22C-6FA4-DCA7-BF8DF2EDF1EE}"/>
              </a:ext>
            </a:extLst>
          </p:cNvPr>
          <p:cNvGrpSpPr>
            <a:grpSpLocks/>
          </p:cNvGrpSpPr>
          <p:nvPr/>
        </p:nvGrpSpPr>
        <p:grpSpPr bwMode="auto">
          <a:xfrm>
            <a:off x="560388" y="1036638"/>
            <a:ext cx="7848600" cy="76200"/>
            <a:chOff x="1696" y="320"/>
            <a:chExt cx="3920" cy="45"/>
          </a:xfrm>
        </p:grpSpPr>
        <p:sp>
          <p:nvSpPr>
            <p:cNvPr id="1034" name="Line 10">
              <a:extLst>
                <a:ext uri="{FF2B5EF4-FFF2-40B4-BE49-F238E27FC236}">
                  <a16:creationId xmlns:a16="http://schemas.microsoft.com/office/drawing/2014/main" id="{12CA6EF1-BFD1-B973-E5E9-55FA7716143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96" y="320"/>
              <a:ext cx="3884" cy="0"/>
            </a:xfrm>
            <a:prstGeom prst="line">
              <a:avLst/>
            </a:prstGeom>
            <a:noFill/>
            <a:ln w="12700">
              <a:solidFill>
                <a:srgbClr val="00DFCA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eaLnBrk="0" hangingPunct="0">
                <a:defRPr/>
              </a:pPr>
              <a:endParaRPr kumimoji="0" lang="zh-TW" altLang="en-US"/>
            </a:p>
          </p:txBody>
        </p:sp>
        <p:sp>
          <p:nvSpPr>
            <p:cNvPr id="1035" name="Line 11">
              <a:extLst>
                <a:ext uri="{FF2B5EF4-FFF2-40B4-BE49-F238E27FC236}">
                  <a16:creationId xmlns:a16="http://schemas.microsoft.com/office/drawing/2014/main" id="{D7E45863-C29F-6A44-B9C8-FAC19438507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696" y="365"/>
              <a:ext cx="3920" cy="0"/>
            </a:xfrm>
            <a:prstGeom prst="line">
              <a:avLst/>
            </a:prstGeom>
            <a:noFill/>
            <a:ln w="50800">
              <a:solidFill>
                <a:srgbClr val="00FF00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 algn="l" eaLnBrk="0" hangingPunct="0">
                <a:defRPr/>
              </a:pPr>
              <a:endParaRPr kumimoji="0" lang="zh-TW" altLang="en-US"/>
            </a:p>
          </p:txBody>
        </p:sp>
      </p:grpSp>
      <p:sp>
        <p:nvSpPr>
          <p:cNvPr id="5124" name="Rectangle 2">
            <a:extLst>
              <a:ext uri="{FF2B5EF4-FFF2-40B4-BE49-F238E27FC236}">
                <a16:creationId xmlns:a16="http://schemas.microsoft.com/office/drawing/2014/main" id="{E6EC4FC1-76AB-753B-0CFA-07A9EEEDB9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116013" y="404813"/>
            <a:ext cx="72390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5125" name="Rectangle 3">
            <a:extLst>
              <a:ext uri="{FF2B5EF4-FFF2-40B4-BE49-F238E27FC236}">
                <a16:creationId xmlns:a16="http://schemas.microsoft.com/office/drawing/2014/main" id="{FE74B619-C61F-5BBE-4E65-788BA5B8609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772400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按一下以編輯母片本文樣式</a:t>
            </a:r>
          </a:p>
          <a:p>
            <a:pPr lvl="1"/>
            <a:r>
              <a:rPr lang="zh-TW" altLang="en-US"/>
              <a:t>第二層</a:t>
            </a:r>
            <a:endParaRPr lang="zh-TW" altLang="zh-TW"/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zh-TW"/>
          </a:p>
        </p:txBody>
      </p:sp>
      <p:sp>
        <p:nvSpPr>
          <p:cNvPr id="1031" name="Line 7">
            <a:extLst>
              <a:ext uri="{FF2B5EF4-FFF2-40B4-BE49-F238E27FC236}">
                <a16:creationId xmlns:a16="http://schemas.microsoft.com/office/drawing/2014/main" id="{C3E4F0E1-579F-8F3D-A000-8BCB829B219C}"/>
              </a:ext>
            </a:extLst>
          </p:cNvPr>
          <p:cNvSpPr>
            <a:spLocks noChangeShapeType="1"/>
          </p:cNvSpPr>
          <p:nvPr/>
        </p:nvSpPr>
        <p:spPr bwMode="auto">
          <a:xfrm>
            <a:off x="755650" y="6308725"/>
            <a:ext cx="7772400" cy="0"/>
          </a:xfrm>
          <a:prstGeom prst="line">
            <a:avLst/>
          </a:prstGeom>
          <a:noFill/>
          <a:ln w="38100">
            <a:solidFill>
              <a:schemeClr val="accent2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l" eaLnBrk="0" hangingPunct="0">
              <a:defRPr/>
            </a:pPr>
            <a:endParaRPr kumimoji="0" lang="zh-TW" altLang="en-US"/>
          </a:p>
        </p:txBody>
      </p:sp>
      <p:sp>
        <p:nvSpPr>
          <p:cNvPr id="1039" name="Rectangle 15">
            <a:extLst>
              <a:ext uri="{FF2B5EF4-FFF2-40B4-BE49-F238E27FC236}">
                <a16:creationId xmlns:a16="http://schemas.microsoft.com/office/drawing/2014/main" id="{D8E54332-D4D6-1F37-B207-A4F93E2924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56325" y="6381750"/>
            <a:ext cx="28257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l">
              <a:defRPr/>
            </a:pPr>
            <a:r>
              <a:rPr kumimoji="0" lang="zh-TW" altLang="en-US" sz="1600" b="1">
                <a:solidFill>
                  <a:srgbClr val="008000"/>
                </a:solidFill>
                <a:latin typeface="全真楷書"/>
                <a:ea typeface="全真楷書"/>
                <a:cs typeface="全真楷書"/>
              </a:rPr>
              <a:t>行政院衛生署中央健康保險局</a:t>
            </a:r>
          </a:p>
        </p:txBody>
      </p:sp>
      <p:sp>
        <p:nvSpPr>
          <p:cNvPr id="5132" name="Rectangle 12">
            <a:extLst>
              <a:ext uri="{FF2B5EF4-FFF2-40B4-BE49-F238E27FC236}">
                <a16:creationId xmlns:a16="http://schemas.microsoft.com/office/drawing/2014/main" id="{B3B73EBD-D956-B1A6-4D2F-E75F9947D5B9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6453188"/>
            <a:ext cx="395288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fld id="{31139BE1-0522-43AA-81C0-3BF5AA796F4D}" type="slidenum">
              <a:rPr lang="zh-TW" altLang="en-US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1" r:id="rId1"/>
    <p:sldLayoutId id="2147484391" r:id="rId2"/>
    <p:sldLayoutId id="2147484392" r:id="rId3"/>
    <p:sldLayoutId id="2147484393" r:id="rId4"/>
    <p:sldLayoutId id="2147484394" r:id="rId5"/>
    <p:sldLayoutId id="2147484395" r:id="rId6"/>
    <p:sldLayoutId id="2147484396" r:id="rId7"/>
    <p:sldLayoutId id="2147484397" r:id="rId8"/>
    <p:sldLayoutId id="2147484398" r:id="rId9"/>
    <p:sldLayoutId id="2147484399" r:id="rId10"/>
    <p:sldLayoutId id="2147484400" r:id="rId11"/>
    <p:sldLayoutId id="2147484402" r:id="rId12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 b="1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a110388\Local%20Settings\Temporary%20Internet%20Files\&#22615;&#34277;&#34880;&#31649;&#25903;&#26550;\&#22615;&#34277;&#25903;&#26550;&#24433;&#20687;&#27284;.doc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http://www.nhi.gov.tw/Query4Pic/CBP06ELUT1M4.jpg" TargetMode="Externa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file:///C:\Documents%20and%20Settings\a110388\Local%20Settings\Temporary%20Internet%20Files\&#38518;&#29943;&#24433;&#20687;.doc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http://www.nhi.gov.tw/Query4Pic/FBHPCCERA1S2.jpg" TargetMode="Externa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4490F3DB-5267-3BD0-A03A-423C5765B288}"/>
              </a:ext>
            </a:extLst>
          </p:cNvPr>
          <p:cNvSpPr>
            <a:spLocks noGrp="1" noChangeArrowheads="1"/>
          </p:cNvSpPr>
          <p:nvPr>
            <p:ph type="ctrTitle" idx="4294967295"/>
          </p:nvPr>
        </p:nvSpPr>
        <p:spPr>
          <a:xfrm>
            <a:off x="900113" y="2205038"/>
            <a:ext cx="7561262" cy="1439862"/>
          </a:xfrm>
        </p:spPr>
        <p:txBody>
          <a:bodyPr/>
          <a:lstStyle/>
          <a:p>
            <a:pPr>
              <a:lnSpc>
                <a:spcPct val="120000"/>
              </a:lnSpc>
            </a:pPr>
            <a:r>
              <a:rPr lang="zh-TW" altLang="en-US" sz="5400">
                <a:solidFill>
                  <a:srgbClr val="FF3300"/>
                </a:solidFill>
                <a:ea typeface="標楷體" panose="03000509000000000000" pitchFamily="65" charset="-120"/>
              </a:rPr>
              <a:t>全民健保特材</a:t>
            </a:r>
            <a:br>
              <a:rPr lang="en-US" altLang="zh-TW" sz="5400">
                <a:solidFill>
                  <a:srgbClr val="FF3300"/>
                </a:solidFill>
                <a:ea typeface="標楷體" panose="03000509000000000000" pitchFamily="65" charset="-120"/>
              </a:rPr>
            </a:br>
            <a:r>
              <a:rPr lang="zh-TW" altLang="en-US" sz="5400">
                <a:solidFill>
                  <a:srgbClr val="FF3300"/>
                </a:solidFill>
                <a:ea typeface="標楷體" panose="03000509000000000000" pitchFamily="65" charset="-120"/>
              </a:rPr>
              <a:t>差額負擔之規劃</a:t>
            </a:r>
          </a:p>
        </p:txBody>
      </p:sp>
      <p:sp>
        <p:nvSpPr>
          <p:cNvPr id="7171" name="Text Box 5">
            <a:extLst>
              <a:ext uri="{FF2B5EF4-FFF2-40B4-BE49-F238E27FC236}">
                <a16:creationId xmlns:a16="http://schemas.microsoft.com/office/drawing/2014/main" id="{B007C622-6374-75A4-2487-08B611A920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6013" y="4692650"/>
            <a:ext cx="70564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TW" altLang="en-US" sz="32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行政院衛生署中央健康保險局</a:t>
            </a:r>
            <a:endParaRPr lang="en-US" altLang="zh-TW" sz="3200" b="1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TW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101</a:t>
            </a:r>
            <a:r>
              <a:rPr lang="zh-TW" altLang="en-US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29</a:t>
            </a:r>
            <a:r>
              <a:rPr lang="zh-TW" altLang="en-US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2">
            <a:extLst>
              <a:ext uri="{FF2B5EF4-FFF2-40B4-BE49-F238E27FC236}">
                <a16:creationId xmlns:a16="http://schemas.microsoft.com/office/drawing/2014/main" id="{3DF6D9EE-0DBC-6D52-D705-7FE9C34D68C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D2EE20C5-394F-4A18-83DE-7C4ED13C9756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195" name="Rectangle 3074">
            <a:extLst>
              <a:ext uri="{FF2B5EF4-FFF2-40B4-BE49-F238E27FC236}">
                <a16:creationId xmlns:a16="http://schemas.microsoft.com/office/drawing/2014/main" id="{E3E9FE24-3DD2-0CF1-041C-93E81BEAF3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1188" y="260350"/>
            <a:ext cx="4995862" cy="706438"/>
          </a:xfrm>
        </p:spPr>
        <p:txBody>
          <a:bodyPr/>
          <a:lstStyle/>
          <a:p>
            <a:pPr eaLnBrk="1" hangingPunct="1"/>
            <a:r>
              <a:rPr lang="zh-TW" altLang="en-US" sz="490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報告大綱</a:t>
            </a:r>
          </a:p>
        </p:txBody>
      </p:sp>
      <p:sp>
        <p:nvSpPr>
          <p:cNvPr id="8196" name="Rectangle 3075">
            <a:extLst>
              <a:ext uri="{FF2B5EF4-FFF2-40B4-BE49-F238E27FC236}">
                <a16:creationId xmlns:a16="http://schemas.microsoft.com/office/drawing/2014/main" id="{240D1CF0-AEB9-CD3E-D815-45646775AB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403350" y="1700213"/>
            <a:ext cx="6624638" cy="3960812"/>
          </a:xfrm>
        </p:spPr>
        <p:txBody>
          <a:bodyPr/>
          <a:lstStyle/>
          <a:p>
            <a:pPr marL="609600" indent="-609600" eaLnBrk="1" hangingPunct="1">
              <a:lnSpc>
                <a:spcPct val="110000"/>
              </a:lnSpc>
              <a:buClr>
                <a:srgbClr val="2D2DB9"/>
              </a:buClr>
              <a:buSzPct val="85000"/>
              <a:buFont typeface="Wingdings" panose="05000000000000000000" pitchFamily="2" charset="2"/>
              <a:buChar char="Ø"/>
            </a:pPr>
            <a:r>
              <a:rPr lang="zh-TW" altLang="en-US" sz="4000" b="1">
                <a:solidFill>
                  <a:schemeClr val="accent2"/>
                </a:solidFill>
                <a:ea typeface="標楷體" panose="03000509000000000000" pitchFamily="65" charset="-120"/>
              </a:rPr>
              <a:t>目前實施情形及成效</a:t>
            </a:r>
            <a:endParaRPr lang="en-US" altLang="zh-TW" sz="4000" b="1">
              <a:solidFill>
                <a:schemeClr val="accent2"/>
              </a:solidFill>
              <a:ea typeface="標楷體" panose="03000509000000000000" pitchFamily="65" charset="-120"/>
            </a:endParaRPr>
          </a:p>
          <a:p>
            <a:pPr marL="609600" indent="-609600" eaLnBrk="1" hangingPunct="1">
              <a:lnSpc>
                <a:spcPct val="110000"/>
              </a:lnSpc>
              <a:buClr>
                <a:srgbClr val="2D2DB9"/>
              </a:buClr>
              <a:buSzPct val="85000"/>
              <a:buFont typeface="Wingdings" panose="05000000000000000000" pitchFamily="2" charset="2"/>
              <a:buChar char="Ø"/>
            </a:pPr>
            <a:r>
              <a:rPr lang="zh-TW" altLang="en-US" sz="4000" b="1">
                <a:solidFill>
                  <a:schemeClr val="accent2"/>
                </a:solidFill>
                <a:ea typeface="標楷體" panose="03000509000000000000" pitchFamily="65" charset="-120"/>
              </a:rPr>
              <a:t>二代健保規劃</a:t>
            </a:r>
            <a:endParaRPr lang="en-US" altLang="zh-TW" sz="4000" b="1">
              <a:solidFill>
                <a:schemeClr val="accent2"/>
              </a:solidFill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6">
            <a:extLst>
              <a:ext uri="{FF2B5EF4-FFF2-40B4-BE49-F238E27FC236}">
                <a16:creationId xmlns:a16="http://schemas.microsoft.com/office/drawing/2014/main" id="{10656879-608E-3CD8-9B12-994616AAB38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84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9B0A6E69-C46A-4AE0-9131-97C2300B3C99}" type="slidenum"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3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219" name="Rectangle 24">
            <a:extLst>
              <a:ext uri="{FF2B5EF4-FFF2-40B4-BE49-F238E27FC236}">
                <a16:creationId xmlns:a16="http://schemas.microsoft.com/office/drawing/2014/main" id="{DAB44453-B6A2-E74D-4561-035BFC7A8D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39750" y="0"/>
            <a:ext cx="7772400" cy="1143000"/>
          </a:xfrm>
        </p:spPr>
        <p:txBody>
          <a:bodyPr/>
          <a:lstStyle/>
          <a:p>
            <a:r>
              <a:rPr lang="zh-TW" altLang="en-US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現況部分給付示意圖</a:t>
            </a:r>
          </a:p>
        </p:txBody>
      </p:sp>
      <p:grpSp>
        <p:nvGrpSpPr>
          <p:cNvPr id="9220" name="Group 27">
            <a:extLst>
              <a:ext uri="{FF2B5EF4-FFF2-40B4-BE49-F238E27FC236}">
                <a16:creationId xmlns:a16="http://schemas.microsoft.com/office/drawing/2014/main" id="{21E5672A-69C4-B4D4-776A-764DE085C616}"/>
              </a:ext>
            </a:extLst>
          </p:cNvPr>
          <p:cNvGrpSpPr>
            <a:grpSpLocks/>
          </p:cNvGrpSpPr>
          <p:nvPr/>
        </p:nvGrpSpPr>
        <p:grpSpPr bwMode="auto">
          <a:xfrm>
            <a:off x="539750" y="1268413"/>
            <a:ext cx="7758113" cy="4298950"/>
            <a:chOff x="637" y="1206"/>
            <a:chExt cx="4671" cy="2708"/>
          </a:xfrm>
        </p:grpSpPr>
        <p:grpSp>
          <p:nvGrpSpPr>
            <p:cNvPr id="9226" name="Group 5">
              <a:extLst>
                <a:ext uri="{FF2B5EF4-FFF2-40B4-BE49-F238E27FC236}">
                  <a16:creationId xmlns:a16="http://schemas.microsoft.com/office/drawing/2014/main" id="{D3F54FAF-691A-392F-71D5-32F3F611920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548" y="1433"/>
              <a:ext cx="885" cy="2481"/>
              <a:chOff x="789" y="1604"/>
              <a:chExt cx="787" cy="2344"/>
            </a:xfrm>
          </p:grpSpPr>
          <p:sp>
            <p:nvSpPr>
              <p:cNvPr id="9237" name="Rectangle 6">
                <a:extLst>
                  <a:ext uri="{FF2B5EF4-FFF2-40B4-BE49-F238E27FC236}">
                    <a16:creationId xmlns:a16="http://schemas.microsoft.com/office/drawing/2014/main" id="{5E632CDA-B8C1-8943-9461-54C60214B7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89" y="3746"/>
                <a:ext cx="787" cy="2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zh-TW" altLang="en-US" sz="1600" b="1">
                    <a:solidFill>
                      <a:srgbClr val="FF0000"/>
                    </a:solidFill>
                    <a:latin typeface="標楷體" panose="03000509000000000000" pitchFamily="65" charset="-120"/>
                    <a:ea typeface="標楷體" panose="03000509000000000000" pitchFamily="65" charset="-120"/>
                  </a:rPr>
                  <a:t>自付差額</a:t>
                </a:r>
                <a:endParaRPr lang="en-US" altLang="zh-TW" sz="1600" b="1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9238" name="Rectangle 7" descr="窄水平線">
                <a:extLst>
                  <a:ext uri="{FF2B5EF4-FFF2-40B4-BE49-F238E27FC236}">
                    <a16:creationId xmlns:a16="http://schemas.microsoft.com/office/drawing/2014/main" id="{97AF4169-A729-711C-2A99-C886757992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97" y="1604"/>
                <a:ext cx="384" cy="2100"/>
              </a:xfrm>
              <a:prstGeom prst="rect">
                <a:avLst/>
              </a:prstGeom>
              <a:pattFill prst="narHorz">
                <a:fgClr>
                  <a:schemeClr val="bg1"/>
                </a:fgClr>
                <a:bgClr>
                  <a:srgbClr val="008E00"/>
                </a:bgClr>
              </a:pattFill>
              <a:ln w="12700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 sz="2000" b="1"/>
              </a:p>
            </p:txBody>
          </p:sp>
        </p:grpSp>
        <p:sp>
          <p:nvSpPr>
            <p:cNvPr id="9227" name="Rectangle 8">
              <a:extLst>
                <a:ext uri="{FF2B5EF4-FFF2-40B4-BE49-F238E27FC236}">
                  <a16:creationId xmlns:a16="http://schemas.microsoft.com/office/drawing/2014/main" id="{D0F33311-2AB8-F36F-BC4F-54BFB58B9C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4" y="1206"/>
              <a:ext cx="935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9228" name="Rectangle 13">
              <a:extLst>
                <a:ext uri="{FF2B5EF4-FFF2-40B4-BE49-F238E27FC236}">
                  <a16:creationId xmlns:a16="http://schemas.microsoft.com/office/drawing/2014/main" id="{0BC8824B-161F-783F-BBB0-01A7151EC6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6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9229" name="Rectangle 15" descr="窄水平線">
              <a:extLst>
                <a:ext uri="{FF2B5EF4-FFF2-40B4-BE49-F238E27FC236}">
                  <a16:creationId xmlns:a16="http://schemas.microsoft.com/office/drawing/2014/main" id="{BD0C1E4C-67FF-5BF8-0000-FE25D3D187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5" y="1796"/>
              <a:ext cx="429" cy="1870"/>
            </a:xfrm>
            <a:prstGeom prst="rect">
              <a:avLst/>
            </a:prstGeom>
            <a:pattFill prst="narHorz">
              <a:fgClr>
                <a:schemeClr val="bg1"/>
              </a:fgClr>
              <a:bgClr>
                <a:srgbClr val="008E00"/>
              </a:bgClr>
            </a:patt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9230" name="Rectangle 17">
              <a:extLst>
                <a:ext uri="{FF2B5EF4-FFF2-40B4-BE49-F238E27FC236}">
                  <a16:creationId xmlns:a16="http://schemas.microsoft.com/office/drawing/2014/main" id="{E83FC81E-CC67-24F9-DBD8-F2679E1B3AA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9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9231" name="Group 18">
              <a:extLst>
                <a:ext uri="{FF2B5EF4-FFF2-40B4-BE49-F238E27FC236}">
                  <a16:creationId xmlns:a16="http://schemas.microsoft.com/office/drawing/2014/main" id="{FA2ACD6E-B962-65D3-E6D1-B173FAAD08E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74" y="1570"/>
              <a:ext cx="3834" cy="408"/>
              <a:chOff x="722" y="1732"/>
              <a:chExt cx="3418" cy="385"/>
            </a:xfrm>
          </p:grpSpPr>
          <p:sp>
            <p:nvSpPr>
              <p:cNvPr id="9235" name="Line 19">
                <a:extLst>
                  <a:ext uri="{FF2B5EF4-FFF2-40B4-BE49-F238E27FC236}">
                    <a16:creationId xmlns:a16="http://schemas.microsoft.com/office/drawing/2014/main" id="{5E3686AA-DDE6-94D1-EBA2-8CE9775EB9D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22" y="1937"/>
                <a:ext cx="2351" cy="0"/>
              </a:xfrm>
              <a:prstGeom prst="line">
                <a:avLst/>
              </a:prstGeom>
              <a:noFill/>
              <a:ln w="25400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9236" name="Rectangle 20">
                <a:extLst>
                  <a:ext uri="{FF2B5EF4-FFF2-40B4-BE49-F238E27FC236}">
                    <a16:creationId xmlns:a16="http://schemas.microsoft.com/office/drawing/2014/main" id="{E3785C30-F09C-6FBD-FD3A-45DFCE7B0B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45" y="1732"/>
                <a:ext cx="595" cy="3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zh-TW" altLang="en-US" sz="1800" b="1">
                    <a:solidFill>
                      <a:srgbClr val="0000FF"/>
                    </a:solidFill>
                    <a:ea typeface="標楷體" panose="03000509000000000000" pitchFamily="65" charset="-120"/>
                  </a:rPr>
                  <a:t>健保</a:t>
                </a:r>
                <a:endParaRPr lang="en-US" altLang="zh-TW" sz="1800" b="1">
                  <a:solidFill>
                    <a:srgbClr val="0000FF"/>
                  </a:solidFill>
                  <a:ea typeface="標楷體" panose="03000509000000000000" pitchFamily="65" charset="-120"/>
                </a:endParaRPr>
              </a:p>
              <a:p>
                <a:r>
                  <a:rPr lang="zh-TW" altLang="en-US" sz="1800" b="1">
                    <a:solidFill>
                      <a:srgbClr val="0000FF"/>
                    </a:solidFill>
                    <a:ea typeface="標楷體" panose="03000509000000000000" pitchFamily="65" charset="-120"/>
                  </a:rPr>
                  <a:t>給付金額</a:t>
                </a:r>
                <a:endParaRPr lang="en-US" altLang="zh-TW" sz="1800" b="1">
                  <a:solidFill>
                    <a:srgbClr val="0000FF"/>
                  </a:solidFill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9232" name="Rectangle 21" descr="淺色右斜對角線">
              <a:extLst>
                <a:ext uri="{FF2B5EF4-FFF2-40B4-BE49-F238E27FC236}">
                  <a16:creationId xmlns:a16="http://schemas.microsoft.com/office/drawing/2014/main" id="{15EAB39C-6CA9-ECB6-E8EA-5651E0FE7E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894" y="1387"/>
              <a:ext cx="430" cy="398"/>
            </a:xfrm>
            <a:prstGeom prst="rect">
              <a:avLst/>
            </a:prstGeom>
            <a:pattFill prst="wdUpDiag">
              <a:fgClr>
                <a:srgbClr val="FF0033"/>
              </a:fgClr>
              <a:bgClr>
                <a:srgbClr val="FFFFFF"/>
              </a:bgClr>
            </a:patt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9233" name="Rectangle 22">
              <a:extLst>
                <a:ext uri="{FF2B5EF4-FFF2-40B4-BE49-F238E27FC236}">
                  <a16:creationId xmlns:a16="http://schemas.microsoft.com/office/drawing/2014/main" id="{57AA9200-A7E1-F554-1370-CD95A8E792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37" y="1251"/>
              <a:ext cx="780" cy="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>
                <a:lnSpc>
                  <a:spcPct val="80000"/>
                </a:lnSpc>
              </a:pPr>
              <a:r>
                <a:rPr lang="zh-TW" altLang="en-US" sz="1800" b="1">
                  <a:solidFill>
                    <a:srgbClr val="FF0000"/>
                  </a:solidFill>
                  <a:ea typeface="標楷體" panose="03000509000000000000" pitchFamily="65" charset="-120"/>
                </a:rPr>
                <a:t>病患</a:t>
              </a:r>
              <a:endParaRPr lang="en-US" altLang="zh-TW" sz="1800" b="1">
                <a:solidFill>
                  <a:srgbClr val="FF0000"/>
                </a:solidFill>
                <a:ea typeface="標楷體" panose="03000509000000000000" pitchFamily="65" charset="-120"/>
              </a:endParaRPr>
            </a:p>
            <a:p>
              <a:pPr>
                <a:lnSpc>
                  <a:spcPct val="80000"/>
                </a:lnSpc>
              </a:pPr>
              <a:r>
                <a:rPr lang="zh-TW" altLang="en-US" sz="1800" b="1">
                  <a:solidFill>
                    <a:srgbClr val="FF0000"/>
                  </a:solidFill>
                  <a:ea typeface="標楷體" panose="03000509000000000000" pitchFamily="65" charset="-120"/>
                </a:rPr>
                <a:t>自付差額</a:t>
              </a:r>
            </a:p>
          </p:txBody>
        </p:sp>
        <p:sp>
          <p:nvSpPr>
            <p:cNvPr id="9234" name="Line 23">
              <a:extLst>
                <a:ext uri="{FF2B5EF4-FFF2-40B4-BE49-F238E27FC236}">
                  <a16:creationId xmlns:a16="http://schemas.microsoft.com/office/drawing/2014/main" id="{5D3A1D0F-A642-217E-B603-AF96A194F2B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74" y="3665"/>
              <a:ext cx="2745" cy="0"/>
            </a:xfrm>
            <a:prstGeom prst="line">
              <a:avLst/>
            </a:prstGeom>
            <a:noFill/>
            <a:ln w="12700">
              <a:solidFill>
                <a:srgbClr val="FF0033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9221" name="Rectangle 12">
            <a:extLst>
              <a:ext uri="{FF2B5EF4-FFF2-40B4-BE49-F238E27FC236}">
                <a16:creationId xmlns:a16="http://schemas.microsoft.com/office/drawing/2014/main" id="{07AA6A00-52CE-01D1-EB96-F2F39F21CD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5825" y="5229225"/>
            <a:ext cx="10064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16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全額給付</a:t>
            </a:r>
            <a:endParaRPr lang="en-US" altLang="zh-TW" sz="1600" b="1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cxnSp>
        <p:nvCxnSpPr>
          <p:cNvPr id="9222" name="直線單箭頭接點 30">
            <a:extLst>
              <a:ext uri="{FF2B5EF4-FFF2-40B4-BE49-F238E27FC236}">
                <a16:creationId xmlns:a16="http://schemas.microsoft.com/office/drawing/2014/main" id="{C09DB845-B9E2-3A22-BF49-44178A22E85E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835150" y="1557338"/>
            <a:ext cx="576263" cy="1587"/>
          </a:xfrm>
          <a:prstGeom prst="straightConnector1">
            <a:avLst/>
          </a:prstGeom>
          <a:noFill/>
          <a:ln w="31750" cmpd="thinThick" algn="ctr">
            <a:solidFill>
              <a:srgbClr val="FF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23" name="直線單箭頭接點 31">
            <a:extLst>
              <a:ext uri="{FF2B5EF4-FFF2-40B4-BE49-F238E27FC236}">
                <a16:creationId xmlns:a16="http://schemas.microsoft.com/office/drawing/2014/main" id="{CA5C30BD-AFE6-5A8E-EDC3-D8CB6C1C8DD6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6443663" y="2205038"/>
            <a:ext cx="720725" cy="1587"/>
          </a:xfrm>
          <a:prstGeom prst="straightConnector1">
            <a:avLst/>
          </a:prstGeom>
          <a:noFill/>
          <a:ln w="31750" cmpd="thinThick" algn="ctr">
            <a:solidFill>
              <a:srgbClr val="0000FF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4" name="文字方塊 26">
            <a:extLst>
              <a:ext uri="{FF2B5EF4-FFF2-40B4-BE49-F238E27FC236}">
                <a16:creationId xmlns:a16="http://schemas.microsoft.com/office/drawing/2014/main" id="{616FA69C-7952-7AD0-A3E1-9F98E7A33C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5516563"/>
            <a:ext cx="20161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 eaLnBrk="1" hangingPunct="1"/>
            <a:r>
              <a:rPr lang="en-US" altLang="zh-TW" sz="1400" b="1">
                <a:solidFill>
                  <a:srgbClr val="FF0000"/>
                </a:solidFill>
                <a:ea typeface="標楷體" panose="03000509000000000000" pitchFamily="65" charset="-120"/>
              </a:rPr>
              <a:t>[</a:t>
            </a:r>
            <a:r>
              <a:rPr lang="zh-TW" altLang="en-US" sz="1400" b="1">
                <a:solidFill>
                  <a:srgbClr val="FF0000"/>
                </a:solidFill>
                <a:ea typeface="標楷體" panose="03000509000000000000" pitchFamily="65" charset="-120"/>
              </a:rPr>
              <a:t>例如：塗藥血管支架</a:t>
            </a:r>
            <a:r>
              <a:rPr lang="en-US" altLang="zh-TW" sz="1400" b="1">
                <a:solidFill>
                  <a:srgbClr val="FF0000"/>
                </a:solidFill>
                <a:ea typeface="標楷體" panose="03000509000000000000" pitchFamily="65" charset="-120"/>
              </a:rPr>
              <a:t>]</a:t>
            </a:r>
            <a:endParaRPr lang="zh-TW" altLang="en-US" sz="1400" b="1">
              <a:solidFill>
                <a:srgbClr val="FF0000"/>
              </a:solidFill>
              <a:ea typeface="標楷體" panose="03000509000000000000" pitchFamily="65" charset="-120"/>
            </a:endParaRPr>
          </a:p>
        </p:txBody>
      </p:sp>
      <p:sp>
        <p:nvSpPr>
          <p:cNvPr id="9225" name="文字方塊 27">
            <a:extLst>
              <a:ext uri="{FF2B5EF4-FFF2-40B4-BE49-F238E27FC236}">
                <a16:creationId xmlns:a16="http://schemas.microsoft.com/office/drawing/2014/main" id="{0F4F5BC0-0D3B-2FE7-58BF-3B2AA47F24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4663" y="5516563"/>
            <a:ext cx="23034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en-US" altLang="zh-TW" sz="1400" b="1">
                <a:solidFill>
                  <a:srgbClr val="0000FF"/>
                </a:solidFill>
                <a:ea typeface="標楷體" panose="03000509000000000000" pitchFamily="65" charset="-120"/>
              </a:rPr>
              <a:t>[</a:t>
            </a:r>
            <a:r>
              <a:rPr lang="zh-TW" altLang="en-US" sz="1400" b="1">
                <a:solidFill>
                  <a:srgbClr val="0000FF"/>
                </a:solidFill>
                <a:ea typeface="標楷體" panose="03000509000000000000" pitchFamily="65" charset="-120"/>
              </a:rPr>
              <a:t>例如：傳統金屬血管支架</a:t>
            </a:r>
            <a:r>
              <a:rPr lang="en-US" altLang="zh-TW" sz="1400" b="1">
                <a:solidFill>
                  <a:srgbClr val="0000FF"/>
                </a:solidFill>
                <a:ea typeface="標楷體" panose="03000509000000000000" pitchFamily="65" charset="-120"/>
              </a:rPr>
              <a:t>]</a:t>
            </a:r>
            <a:endParaRPr lang="zh-TW" altLang="en-US" sz="1400" b="1">
              <a:solidFill>
                <a:srgbClr val="0000FF"/>
              </a:solidFill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slow"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12">
            <a:extLst>
              <a:ext uri="{FF2B5EF4-FFF2-40B4-BE49-F238E27FC236}">
                <a16:creationId xmlns:a16="http://schemas.microsoft.com/office/drawing/2014/main" id="{214D880F-BF9B-4776-3557-6DD1BD5CECC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B7B612D5-4062-4009-B1C0-258383E1AF7C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4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052" name="Rectangle 2">
            <a:extLst>
              <a:ext uri="{FF2B5EF4-FFF2-40B4-BE49-F238E27FC236}">
                <a16:creationId xmlns:a16="http://schemas.microsoft.com/office/drawing/2014/main" id="{6451824F-EF1D-6637-06FF-91913CD4235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71550" y="333375"/>
            <a:ext cx="7561263" cy="679450"/>
          </a:xfrm>
        </p:spPr>
        <p:txBody>
          <a:bodyPr anchor="b"/>
          <a:lstStyle/>
          <a:p>
            <a:pPr eaLnBrk="1" hangingPunct="1"/>
            <a:r>
              <a:rPr lang="zh-TW" altLang="en-US">
                <a:solidFill>
                  <a:srgbClr val="990033"/>
                </a:solidFill>
                <a:ea typeface="標楷體" panose="03000509000000000000" pitchFamily="65" charset="-120"/>
              </a:rPr>
              <a:t>目前部分給付實施項目</a:t>
            </a:r>
          </a:p>
        </p:txBody>
      </p:sp>
      <p:sp>
        <p:nvSpPr>
          <p:cNvPr id="2053" name="Text Box 3">
            <a:extLst>
              <a:ext uri="{FF2B5EF4-FFF2-40B4-BE49-F238E27FC236}">
                <a16:creationId xmlns:a16="http://schemas.microsoft.com/office/drawing/2014/main" id="{F45AA206-9FF7-8628-70C1-6858E333275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4550" y="4953000"/>
            <a:ext cx="51339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zh-TW" altLang="zh-TW"/>
          </a:p>
        </p:txBody>
      </p:sp>
      <p:graphicFrame>
        <p:nvGraphicFramePr>
          <p:cNvPr id="2050" name="Object 241">
            <a:extLst>
              <a:ext uri="{FF2B5EF4-FFF2-40B4-BE49-F238E27FC236}">
                <a16:creationId xmlns:a16="http://schemas.microsoft.com/office/drawing/2014/main" id="{2C52BADA-4FC1-F525-6899-C5E39536CBE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39750" y="1341438"/>
          <a:ext cx="7704138" cy="475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10153650" imgH="6581775" progId="Excel.Sheet.8">
                  <p:embed/>
                </p:oleObj>
              </mc:Choice>
              <mc:Fallback>
                <p:oleObj name="Worksheet" r:id="rId3" imgW="10153650" imgH="6581775" progId="Excel.Sheet.8">
                  <p:embed/>
                  <p:pic>
                    <p:nvPicPr>
                      <p:cNvPr id="0" name="Object 24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1341438"/>
                        <a:ext cx="7704138" cy="47513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 cap="sq">
                            <a:solidFill>
                              <a:schemeClr val="tx1"/>
                            </a:solidFill>
                            <a:miter lim="800000"/>
                            <a:headEnd type="none" w="sm" len="sm"/>
                            <a:tailEnd type="none" w="sm" len="sm"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6">
            <a:extLst>
              <a:ext uri="{FF2B5EF4-FFF2-40B4-BE49-F238E27FC236}">
                <a16:creationId xmlns:a16="http://schemas.microsoft.com/office/drawing/2014/main" id="{170C1DF9-27A3-1BDC-2C0A-0C1289B1DDF3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84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F1528D53-415A-4FA5-BFDD-EC8E8AF7371C}" type="slidenum"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5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5">
            <a:extLst>
              <a:ext uri="{FF2B5EF4-FFF2-40B4-BE49-F238E27FC236}">
                <a16:creationId xmlns:a16="http://schemas.microsoft.com/office/drawing/2014/main" id="{D3AD5CAA-26D7-8B9F-37BE-26F423F043FC}"/>
              </a:ext>
            </a:extLst>
          </p:cNvPr>
          <p:cNvSpPr txBox="1">
            <a:spLocks noGrp="1"/>
          </p:cNvSpPr>
          <p:nvPr/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</p:spPr>
        <p:txBody>
          <a:bodyPr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fld id="{EB361E94-D0DB-4E2D-8507-2445487CFAAA}" type="slidenum">
              <a:rPr kumimoji="0" lang="en-US" altLang="zh-TW" sz="1400">
                <a:solidFill>
                  <a:schemeClr val="bg2"/>
                </a:solidFill>
              </a:rPr>
              <a:pPr algn="r" eaLnBrk="1" hangingPunct="1">
                <a:spcBef>
                  <a:spcPct val="50000"/>
                </a:spcBef>
              </a:pPr>
              <a:t>5</a:t>
            </a:fld>
            <a:endParaRPr kumimoji="0" lang="en-US" altLang="zh-TW" sz="1400">
              <a:solidFill>
                <a:schemeClr val="bg2"/>
              </a:solidFill>
            </a:endParaRPr>
          </a:p>
        </p:txBody>
      </p:sp>
      <p:sp>
        <p:nvSpPr>
          <p:cNvPr id="10244" name="Rectangle 3075">
            <a:extLst>
              <a:ext uri="{FF2B5EF4-FFF2-40B4-BE49-F238E27FC236}">
                <a16:creationId xmlns:a16="http://schemas.microsoft.com/office/drawing/2014/main" id="{B7798494-A61C-9564-DA74-74E02150490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258888" y="0"/>
            <a:ext cx="7583487" cy="1130300"/>
          </a:xfrm>
        </p:spPr>
        <p:txBody>
          <a:bodyPr anchor="ctr"/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zh-TW" altLang="en-US" sz="4400" b="1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實施部分給付對民眾之影響</a:t>
            </a:r>
            <a:endParaRPr lang="en-US" altLang="zh-TW" sz="4400" b="1">
              <a:solidFill>
                <a:srgbClr val="990033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27009" name="Group 33">
            <a:extLst>
              <a:ext uri="{FF2B5EF4-FFF2-40B4-BE49-F238E27FC236}">
                <a16:creationId xmlns:a16="http://schemas.microsoft.com/office/drawing/2014/main" id="{92516E17-2B69-C38D-BBBC-E496852DA9C4}"/>
              </a:ext>
            </a:extLst>
          </p:cNvPr>
          <p:cNvGraphicFramePr>
            <a:graphicFrameLocks noGrp="1"/>
          </p:cNvGraphicFramePr>
          <p:nvPr/>
        </p:nvGraphicFramePr>
        <p:xfrm>
          <a:off x="395288" y="1412875"/>
          <a:ext cx="8143875" cy="4651375"/>
        </p:xfrm>
        <a:graphic>
          <a:graphicData uri="http://schemas.openxmlformats.org/drawingml/2006/table">
            <a:tbl>
              <a:tblPr/>
              <a:tblGrid>
                <a:gridCol w="2233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20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8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6836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6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solidFill>
                      <a:srgbClr val="F8FA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實施前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A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實施後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A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43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病人經濟負擔</a:t>
                      </a: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材料費須全額自付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僅負擔特材費用之差額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9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民眾選擇性</a:t>
                      </a: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較少品項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較多品項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9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民眾診療資訊</a:t>
                      </a: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較不透明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透明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95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病人衛教</a:t>
                      </a: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認知程度較低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認知程度較高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0272" name="Rectangle 3074">
            <a:extLst>
              <a:ext uri="{FF2B5EF4-FFF2-40B4-BE49-F238E27FC236}">
                <a16:creationId xmlns:a16="http://schemas.microsoft.com/office/drawing/2014/main" id="{422A9D3B-FD14-7D5B-E677-0F5241F6CA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1725" y="692150"/>
            <a:ext cx="16922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180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zh-TW" altLang="en-US" sz="1800">
              <a:solidFill>
                <a:srgbClr val="9966FF"/>
              </a:solidFill>
              <a:latin typeface="Arial" panose="020B0604020202020204" pitchFamily="34" charset="0"/>
            </a:endParaRPr>
          </a:p>
        </p:txBody>
      </p:sp>
      <p:sp>
        <p:nvSpPr>
          <p:cNvPr id="10273" name="Rectangle 3074">
            <a:extLst>
              <a:ext uri="{FF2B5EF4-FFF2-40B4-BE49-F238E27FC236}">
                <a16:creationId xmlns:a16="http://schemas.microsoft.com/office/drawing/2014/main" id="{102B23F8-6FED-BF18-5EF9-A4FC9BB5D0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96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r>
              <a:rPr lang="zh-TW" altLang="en-US" sz="200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zh-TW" altLang="en-US" sz="200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74" name="Object 2">
            <a:extLst>
              <a:ext uri="{FF2B5EF4-FFF2-40B4-BE49-F238E27FC236}">
                <a16:creationId xmlns:a16="http://schemas.microsoft.com/office/drawing/2014/main" id="{391BE437-EC1C-BB08-1A6C-025D8235E19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200" y="304800"/>
          <a:ext cx="1143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3" imgW="9142857" imgH="9057143" progId="">
                  <p:embed/>
                </p:oleObj>
              </mc:Choice>
              <mc:Fallback>
                <p:oleObj r:id="rId3" imgW="9142857" imgH="9057143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304800"/>
                        <a:ext cx="1143000" cy="1066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5" name="圖片 3" descr="部分給付.jpg">
            <a:extLst>
              <a:ext uri="{FF2B5EF4-FFF2-40B4-BE49-F238E27FC236}">
                <a16:creationId xmlns:a16="http://schemas.microsoft.com/office/drawing/2014/main" id="{7B247C8C-6EF1-400F-6520-ABFDCFB6718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38" y="333375"/>
            <a:ext cx="8569325" cy="6335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矩形 5">
            <a:extLst>
              <a:ext uri="{FF2B5EF4-FFF2-40B4-BE49-F238E27FC236}">
                <a16:creationId xmlns:a16="http://schemas.microsoft.com/office/drawing/2014/main" id="{2411A9B7-381D-6F18-EEEF-73D48714BE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1484313"/>
            <a:ext cx="7929563" cy="54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lnSpc>
                <a:spcPts val="3500"/>
              </a:lnSpc>
            </a:pPr>
            <a:endParaRPr lang="zh-TW" altLang="en-US" sz="2000" b="1">
              <a:solidFill>
                <a:srgbClr val="0000FF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2">
            <a:extLst>
              <a:ext uri="{FF2B5EF4-FFF2-40B4-BE49-F238E27FC236}">
                <a16:creationId xmlns:a16="http://schemas.microsoft.com/office/drawing/2014/main" id="{980D8012-DD1B-0103-1313-C98B3B68A867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8C92A101-CE2C-46DE-8EB4-174101321199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7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1267" name="Rectangle 2">
            <a:extLst>
              <a:ext uri="{FF2B5EF4-FFF2-40B4-BE49-F238E27FC236}">
                <a16:creationId xmlns:a16="http://schemas.microsoft.com/office/drawing/2014/main" id="{463513B1-C4D3-2E26-16FE-9205B0E345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58888" y="188913"/>
            <a:ext cx="5113337" cy="792162"/>
          </a:xfrm>
        </p:spPr>
        <p:txBody>
          <a:bodyPr/>
          <a:lstStyle/>
          <a:p>
            <a:pPr eaLnBrk="1" hangingPunct="1"/>
            <a:r>
              <a:rPr lang="zh-TW" altLang="en-US">
                <a:solidFill>
                  <a:srgbClr val="990033"/>
                </a:solidFill>
                <a:ea typeface="標楷體" panose="03000509000000000000" pitchFamily="65" charset="-120"/>
              </a:rPr>
              <a:t>義肢申報情形 </a:t>
            </a:r>
          </a:p>
        </p:txBody>
      </p:sp>
      <p:sp>
        <p:nvSpPr>
          <p:cNvPr id="11268" name="Rectangle 5">
            <a:extLst>
              <a:ext uri="{FF2B5EF4-FFF2-40B4-BE49-F238E27FC236}">
                <a16:creationId xmlns:a16="http://schemas.microsoft.com/office/drawing/2014/main" id="{73623799-00C1-4620-6E35-AF7674D5ED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2286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 eaLnBrk="1" hangingPunct="1"/>
            <a:endParaRPr lang="zh-TW" altLang="en-US"/>
          </a:p>
        </p:txBody>
      </p:sp>
      <p:pic>
        <p:nvPicPr>
          <p:cNvPr id="11269" name="圖片 5" descr="14肘下美觀義肢">
            <a:extLst>
              <a:ext uri="{FF2B5EF4-FFF2-40B4-BE49-F238E27FC236}">
                <a16:creationId xmlns:a16="http://schemas.microsoft.com/office/drawing/2014/main" id="{B77D13EE-30AD-134C-193B-D4B2C6E1C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04813"/>
            <a:ext cx="1143000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圖片 3" descr="3-1膝關節離斷義肢">
            <a:extLst>
              <a:ext uri="{FF2B5EF4-FFF2-40B4-BE49-F238E27FC236}">
                <a16:creationId xmlns:a16="http://schemas.microsoft.com/office/drawing/2014/main" id="{43617E85-BF73-CED9-82C0-C44E860A26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404813"/>
            <a:ext cx="115252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9147AC30-CE86-3271-17AE-18BFF7E175E9}"/>
              </a:ext>
            </a:extLst>
          </p:cNvPr>
          <p:cNvGraphicFramePr>
            <a:graphicFrameLocks noGrp="1"/>
          </p:cNvGraphicFramePr>
          <p:nvPr/>
        </p:nvGraphicFramePr>
        <p:xfrm>
          <a:off x="755650" y="1557338"/>
          <a:ext cx="7632700" cy="4252912"/>
        </p:xfrm>
        <a:graphic>
          <a:graphicData uri="http://schemas.openxmlformats.org/drawingml/2006/table">
            <a:tbl>
              <a:tblPr/>
              <a:tblGrid>
                <a:gridCol w="2232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1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71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851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5887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      時間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98</a:t>
                      </a:r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99</a:t>
                      </a:r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100</a:t>
                      </a:r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1213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項目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申報數量（組）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2988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差額負擔義肢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710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健保給付義肢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0" i="0" u="none" strike="noStrike" dirty="0">
                          <a:solidFill>
                            <a:srgbClr val="00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1,524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1,619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121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小計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1,621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1,576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1,654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152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差額負擔義肢占率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　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3.30%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2.12%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308" name="Line 1">
            <a:extLst>
              <a:ext uri="{FF2B5EF4-FFF2-40B4-BE49-F238E27FC236}">
                <a16:creationId xmlns:a16="http://schemas.microsoft.com/office/drawing/2014/main" id="{F7822B25-C1E1-E6F3-57F0-C3CC93B2E47C}"/>
              </a:ext>
            </a:extLst>
          </p:cNvPr>
          <p:cNvSpPr>
            <a:spLocks noChangeShapeType="1"/>
          </p:cNvSpPr>
          <p:nvPr/>
        </p:nvSpPr>
        <p:spPr bwMode="auto">
          <a:xfrm>
            <a:off x="755650" y="1557338"/>
            <a:ext cx="2160588" cy="14398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2">
            <a:extLst>
              <a:ext uri="{FF2B5EF4-FFF2-40B4-BE49-F238E27FC236}">
                <a16:creationId xmlns:a16="http://schemas.microsoft.com/office/drawing/2014/main" id="{38E9697A-1FBE-5B61-61D7-A24B9AA1BB5C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FBB87314-DFC1-4A70-89C2-4E2492BC61A3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8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8D190DFD-99AE-F6BC-F002-AA94A7C3386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9388" y="260350"/>
            <a:ext cx="6002337" cy="700088"/>
          </a:xfrm>
        </p:spPr>
        <p:txBody>
          <a:bodyPr/>
          <a:lstStyle/>
          <a:p>
            <a:pPr eaLnBrk="1" hangingPunct="1"/>
            <a:r>
              <a:rPr lang="zh-TW" altLang="en-US">
                <a:solidFill>
                  <a:srgbClr val="990033"/>
                </a:solidFill>
                <a:ea typeface="標楷體" panose="03000509000000000000" pitchFamily="65" charset="-120"/>
              </a:rPr>
              <a:t>心律調節器申報情形</a:t>
            </a:r>
          </a:p>
        </p:txBody>
      </p:sp>
      <p:sp>
        <p:nvSpPr>
          <p:cNvPr id="12292" name="Rectangle 5">
            <a:extLst>
              <a:ext uri="{FF2B5EF4-FFF2-40B4-BE49-F238E27FC236}">
                <a16:creationId xmlns:a16="http://schemas.microsoft.com/office/drawing/2014/main" id="{C5C94628-02ED-B3AC-422F-E9F460A73D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2286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 eaLnBrk="1" hangingPunct="1"/>
            <a:endParaRPr lang="zh-TW" altLang="en-US"/>
          </a:p>
        </p:txBody>
      </p:sp>
      <p:pic>
        <p:nvPicPr>
          <p:cNvPr id="12293" name="Picture 10" descr="健保特殊材料品項－F-H-P01-34981-BK相關圖片">
            <a:extLst>
              <a:ext uri="{FF2B5EF4-FFF2-40B4-BE49-F238E27FC236}">
                <a16:creationId xmlns:a16="http://schemas.microsoft.com/office/drawing/2014/main" id="{305C6A3A-D72A-2030-F22D-306062968F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476250"/>
            <a:ext cx="1033463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E6837641-8CDD-F0B5-C6D6-23ABECEF383F}"/>
              </a:ext>
            </a:extLst>
          </p:cNvPr>
          <p:cNvGraphicFramePr>
            <a:graphicFrameLocks noGrp="1"/>
          </p:cNvGraphicFramePr>
          <p:nvPr/>
        </p:nvGraphicFramePr>
        <p:xfrm>
          <a:off x="611188" y="1700213"/>
          <a:ext cx="7488237" cy="3960812"/>
        </p:xfrm>
        <a:graphic>
          <a:graphicData uri="http://schemas.openxmlformats.org/drawingml/2006/table">
            <a:tbl>
              <a:tblPr/>
              <a:tblGrid>
                <a:gridCol w="22320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180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8862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495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14384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      時間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98</a:t>
                      </a:r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99</a:t>
                      </a:r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100</a:t>
                      </a:r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0069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項目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申報數量（個）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2946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新增功能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1,174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1,401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1,606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006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一般功能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3,219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3,432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3,499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0069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小計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4,393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4,833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5,105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0327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新增功能</a:t>
                      </a:r>
                      <a:b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</a:br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占率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26.72%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28.99%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31.46%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2331" name="Line 1">
            <a:extLst>
              <a:ext uri="{FF2B5EF4-FFF2-40B4-BE49-F238E27FC236}">
                <a16:creationId xmlns:a16="http://schemas.microsoft.com/office/drawing/2014/main" id="{6DB76B53-4240-3D2B-3659-3F8F87897EA8}"/>
              </a:ext>
            </a:extLst>
          </p:cNvPr>
          <p:cNvSpPr>
            <a:spLocks noChangeShapeType="1"/>
          </p:cNvSpPr>
          <p:nvPr/>
        </p:nvSpPr>
        <p:spPr bwMode="auto">
          <a:xfrm>
            <a:off x="611188" y="1700213"/>
            <a:ext cx="2232025" cy="12239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2">
            <a:extLst>
              <a:ext uri="{FF2B5EF4-FFF2-40B4-BE49-F238E27FC236}">
                <a16:creationId xmlns:a16="http://schemas.microsoft.com/office/drawing/2014/main" id="{A0A92E90-6D12-B785-6BDF-68A0DE469FB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F24B4A59-5B78-48B6-A68D-45675744FC18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9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3315" name="Rectangle 5">
            <a:extLst>
              <a:ext uri="{FF2B5EF4-FFF2-40B4-BE49-F238E27FC236}">
                <a16:creationId xmlns:a16="http://schemas.microsoft.com/office/drawing/2014/main" id="{233CFEB4-CAB3-64B6-CBB1-68191BE47F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2286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 eaLnBrk="1" hangingPunct="1"/>
            <a:endParaRPr lang="zh-TW" altLang="en-US"/>
          </a:p>
        </p:txBody>
      </p:sp>
      <p:pic>
        <p:nvPicPr>
          <p:cNvPr id="13316" name="Picture 6" descr="健保特殊材料品項－C-B-P06-ELUT1-M4相關圖片">
            <a:hlinkClick r:id="rId3" action="ppaction://hlinkfile"/>
            <a:extLst>
              <a:ext uri="{FF2B5EF4-FFF2-40B4-BE49-F238E27FC236}">
                <a16:creationId xmlns:a16="http://schemas.microsoft.com/office/drawing/2014/main" id="{091586BE-228A-1793-9B72-EE40CD677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333375"/>
            <a:ext cx="1106487" cy="79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標題 8">
            <a:extLst>
              <a:ext uri="{FF2B5EF4-FFF2-40B4-BE49-F238E27FC236}">
                <a16:creationId xmlns:a16="http://schemas.microsoft.com/office/drawing/2014/main" id="{D9CCE3A1-31B1-65C6-0E7C-07B8ACFFC4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3" y="188913"/>
            <a:ext cx="7239000" cy="792162"/>
          </a:xfrm>
        </p:spPr>
        <p:txBody>
          <a:bodyPr/>
          <a:lstStyle/>
          <a:p>
            <a:pPr eaLnBrk="1" hangingPunct="1"/>
            <a:r>
              <a:rPr lang="zh-TW" altLang="en-US" sz="4000">
                <a:solidFill>
                  <a:srgbClr val="990033"/>
                </a:solidFill>
                <a:ea typeface="標楷體" panose="03000509000000000000" pitchFamily="65" charset="-120"/>
              </a:rPr>
              <a:t>冠狀動脈血管支架申報情形</a:t>
            </a:r>
          </a:p>
        </p:txBody>
      </p:sp>
      <p:graphicFrame>
        <p:nvGraphicFramePr>
          <p:cNvPr id="8" name="表格 7">
            <a:extLst>
              <a:ext uri="{FF2B5EF4-FFF2-40B4-BE49-F238E27FC236}">
                <a16:creationId xmlns:a16="http://schemas.microsoft.com/office/drawing/2014/main" id="{23F4058E-A2E0-2A8F-E684-DB112E0ED387}"/>
              </a:ext>
            </a:extLst>
          </p:cNvPr>
          <p:cNvGraphicFramePr>
            <a:graphicFrameLocks noGrp="1"/>
          </p:cNvGraphicFramePr>
          <p:nvPr/>
        </p:nvGraphicFramePr>
        <p:xfrm>
          <a:off x="684213" y="1700213"/>
          <a:ext cx="7704137" cy="4176712"/>
        </p:xfrm>
        <a:graphic>
          <a:graphicData uri="http://schemas.openxmlformats.org/drawingml/2006/table">
            <a:tbl>
              <a:tblPr/>
              <a:tblGrid>
                <a:gridCol w="17280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900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0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338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70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823449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  時間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98</a:t>
                      </a:r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zh-TW" altLang="en-US" sz="2400" b="1" i="0" u="none" strike="noStrike" dirty="0">
                        <a:solidFill>
                          <a:srgbClr val="80008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99</a:t>
                      </a:r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100</a:t>
                      </a:r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6417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項目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申報數量（支）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422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塗藥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12,514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14,448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17,300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834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傳統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21,973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22,386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21,952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834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小計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34,487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36,834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39,252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95945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塗藥支架占率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36.29%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39.22%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44.07%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3355" name="Line 1">
            <a:extLst>
              <a:ext uri="{FF2B5EF4-FFF2-40B4-BE49-F238E27FC236}">
                <a16:creationId xmlns:a16="http://schemas.microsoft.com/office/drawing/2014/main" id="{BD262367-D07B-5204-CDA2-262D69506A27}"/>
              </a:ext>
            </a:extLst>
          </p:cNvPr>
          <p:cNvSpPr>
            <a:spLocks noChangeShapeType="1"/>
          </p:cNvSpPr>
          <p:nvPr/>
        </p:nvSpPr>
        <p:spPr bwMode="auto">
          <a:xfrm>
            <a:off x="684213" y="1700213"/>
            <a:ext cx="1727200" cy="13684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2">
            <a:extLst>
              <a:ext uri="{FF2B5EF4-FFF2-40B4-BE49-F238E27FC236}">
                <a16:creationId xmlns:a16="http://schemas.microsoft.com/office/drawing/2014/main" id="{363A7604-FBEA-A648-4CB0-9E0C0F477F4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30C1D49A-4675-45FD-8BB1-1C7D3D684D1A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10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4339" name="Rectangle 2">
            <a:extLst>
              <a:ext uri="{FF2B5EF4-FFF2-40B4-BE49-F238E27FC236}">
                <a16:creationId xmlns:a16="http://schemas.microsoft.com/office/drawing/2014/main" id="{494284A4-F2F7-C711-658C-861C87184A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87450" y="188913"/>
            <a:ext cx="5832475" cy="719137"/>
          </a:xfrm>
        </p:spPr>
        <p:txBody>
          <a:bodyPr/>
          <a:lstStyle/>
          <a:p>
            <a:pPr eaLnBrk="1" hangingPunct="1"/>
            <a:r>
              <a:rPr lang="zh-TW" altLang="en-US">
                <a:solidFill>
                  <a:srgbClr val="990033"/>
                </a:solidFill>
                <a:ea typeface="標楷體" panose="03000509000000000000" pitchFamily="65" charset="-120"/>
              </a:rPr>
              <a:t>人工髖關節申報情形</a:t>
            </a:r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054CADD2-6F41-3875-4B20-F0BA8175F6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2438400"/>
            <a:ext cx="7772400" cy="5105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TW" altLang="en-US"/>
              <a:t>　</a:t>
            </a:r>
          </a:p>
        </p:txBody>
      </p:sp>
      <p:sp>
        <p:nvSpPr>
          <p:cNvPr id="14341" name="Rectangle 5">
            <a:extLst>
              <a:ext uri="{FF2B5EF4-FFF2-40B4-BE49-F238E27FC236}">
                <a16:creationId xmlns:a16="http://schemas.microsoft.com/office/drawing/2014/main" id="{A3E87B6E-2598-5B1F-90A6-95BD3E41D8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2286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 eaLnBrk="1" hangingPunct="1"/>
            <a:endParaRPr lang="zh-TW" altLang="en-US"/>
          </a:p>
        </p:txBody>
      </p:sp>
      <p:pic>
        <p:nvPicPr>
          <p:cNvPr id="14342" name="Picture 4" descr="健保特殊材料品項－F-B-HPC-CERA1-S2相關圖片">
            <a:hlinkClick r:id="rId3" action="ppaction://hlinkfile"/>
            <a:extLst>
              <a:ext uri="{FF2B5EF4-FFF2-40B4-BE49-F238E27FC236}">
                <a16:creationId xmlns:a16="http://schemas.microsoft.com/office/drawing/2014/main" id="{1BC583A0-E6DB-971B-6731-E25D102AC3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9925" y="620713"/>
            <a:ext cx="995363" cy="655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12" descr="健保特殊材料品項－F-B-HMM-LDH01-Z1相關圖片">
            <a:extLst>
              <a:ext uri="{FF2B5EF4-FFF2-40B4-BE49-F238E27FC236}">
                <a16:creationId xmlns:a16="http://schemas.microsoft.com/office/drawing/2014/main" id="{EE9E1C8C-383B-1188-2AE2-AAAC88A55E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620713"/>
            <a:ext cx="8858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表格 9">
            <a:extLst>
              <a:ext uri="{FF2B5EF4-FFF2-40B4-BE49-F238E27FC236}">
                <a16:creationId xmlns:a16="http://schemas.microsoft.com/office/drawing/2014/main" id="{0CB62C2B-61E7-1FD8-2860-24F58D475D06}"/>
              </a:ext>
            </a:extLst>
          </p:cNvPr>
          <p:cNvGraphicFramePr>
            <a:graphicFrameLocks noGrp="1"/>
          </p:cNvGraphicFramePr>
          <p:nvPr/>
        </p:nvGraphicFramePr>
        <p:xfrm>
          <a:off x="755650" y="1628775"/>
          <a:ext cx="7632700" cy="4456113"/>
        </p:xfrm>
        <a:graphic>
          <a:graphicData uri="http://schemas.openxmlformats.org/drawingml/2006/table">
            <a:tbl>
              <a:tblPr/>
              <a:tblGrid>
                <a:gridCol w="14512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504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963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5005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8012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  時間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98</a:t>
                      </a:r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99</a:t>
                      </a:r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100</a:t>
                      </a:r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8012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項目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申報數量（組）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201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陶瓷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1,175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1,151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1,392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4803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金屬對金屬介面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1,204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1,224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1,180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2013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傳統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12,873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12,777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11,467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6010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小計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15,252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15,152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14,039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3202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特殊材質占率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15.60%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15.67%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18.32%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386" name="Line 1">
            <a:extLst>
              <a:ext uri="{FF2B5EF4-FFF2-40B4-BE49-F238E27FC236}">
                <a16:creationId xmlns:a16="http://schemas.microsoft.com/office/drawing/2014/main" id="{180010F2-0E9C-28EB-5E3D-0B52C4676F26}"/>
              </a:ext>
            </a:extLst>
          </p:cNvPr>
          <p:cNvSpPr>
            <a:spLocks noChangeShapeType="1"/>
          </p:cNvSpPr>
          <p:nvPr/>
        </p:nvSpPr>
        <p:spPr bwMode="auto">
          <a:xfrm>
            <a:off x="755650" y="1628775"/>
            <a:ext cx="1439863" cy="8636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2">
            <a:extLst>
              <a:ext uri="{FF2B5EF4-FFF2-40B4-BE49-F238E27FC236}">
                <a16:creationId xmlns:a16="http://schemas.microsoft.com/office/drawing/2014/main" id="{0D782F87-AB51-0AD7-7986-A271C629D64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32216A79-F40C-4CC0-952E-0009DD280E11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11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5363" name="Rectangle 3">
            <a:extLst>
              <a:ext uri="{FF2B5EF4-FFF2-40B4-BE49-F238E27FC236}">
                <a16:creationId xmlns:a16="http://schemas.microsoft.com/office/drawing/2014/main" id="{118CFFDC-4127-B48C-0DEC-531EDBCF3C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762000" y="2438400"/>
            <a:ext cx="7772400" cy="5105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TW" altLang="en-US"/>
              <a:t>　</a:t>
            </a:r>
          </a:p>
        </p:txBody>
      </p:sp>
      <p:sp>
        <p:nvSpPr>
          <p:cNvPr id="15364" name="Rectangle 5">
            <a:extLst>
              <a:ext uri="{FF2B5EF4-FFF2-40B4-BE49-F238E27FC236}">
                <a16:creationId xmlns:a16="http://schemas.microsoft.com/office/drawing/2014/main" id="{213F7442-E3D1-82FF-CAB2-EEC1C4C219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0" y="2286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 eaLnBrk="1" hangingPunct="1"/>
            <a:endParaRPr lang="zh-TW" altLang="en-US"/>
          </a:p>
        </p:txBody>
      </p:sp>
      <p:pic>
        <p:nvPicPr>
          <p:cNvPr id="15365" name="Picture 11" descr="健保特殊材料品項－F-A-LSN-WAVE1-A2相關圖片">
            <a:extLst>
              <a:ext uri="{FF2B5EF4-FFF2-40B4-BE49-F238E27FC236}">
                <a16:creationId xmlns:a16="http://schemas.microsoft.com/office/drawing/2014/main" id="{2331BDEF-577C-CF00-7D8D-0A0CEFBD28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549275"/>
            <a:ext cx="10795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矩形 8">
            <a:extLst>
              <a:ext uri="{FF2B5EF4-FFF2-40B4-BE49-F238E27FC236}">
                <a16:creationId xmlns:a16="http://schemas.microsoft.com/office/drawing/2014/main" id="{EA6E8A4A-DB7B-EF8A-3FE4-4FDD81638E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7813" y="188913"/>
            <a:ext cx="5473700" cy="79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4400" b="1">
                <a:solidFill>
                  <a:srgbClr val="990033"/>
                </a:solidFill>
                <a:ea typeface="標楷體" panose="03000509000000000000" pitchFamily="65" charset="-120"/>
              </a:rPr>
              <a:t>人工水晶體申報情形</a:t>
            </a:r>
          </a:p>
        </p:txBody>
      </p:sp>
      <p:graphicFrame>
        <p:nvGraphicFramePr>
          <p:cNvPr id="9" name="表格 8">
            <a:extLst>
              <a:ext uri="{FF2B5EF4-FFF2-40B4-BE49-F238E27FC236}">
                <a16:creationId xmlns:a16="http://schemas.microsoft.com/office/drawing/2014/main" id="{F22CE7D4-C6CF-0ACA-21A2-D7C1F11CC6DF}"/>
              </a:ext>
            </a:extLst>
          </p:cNvPr>
          <p:cNvGraphicFramePr>
            <a:graphicFrameLocks noGrp="1"/>
          </p:cNvGraphicFramePr>
          <p:nvPr/>
        </p:nvGraphicFramePr>
        <p:xfrm>
          <a:off x="755650" y="1484313"/>
          <a:ext cx="7272338" cy="4321175"/>
        </p:xfrm>
        <a:graphic>
          <a:graphicData uri="http://schemas.openxmlformats.org/drawingml/2006/table">
            <a:tbl>
              <a:tblPr/>
              <a:tblGrid>
                <a:gridCol w="1226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83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671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2104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08375"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時間</a:t>
                      </a:r>
                      <a:endParaRPr lang="zh-TW" altLang="en-US" sz="2400" b="0" i="0" u="none" strike="noStrike" dirty="0">
                        <a:solidFill>
                          <a:srgbClr val="000000"/>
                        </a:solidFill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98</a:t>
                      </a:r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99</a:t>
                      </a:r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100</a:t>
                      </a:r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年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8375">
                <a:tc>
                  <a:txBody>
                    <a:bodyPr/>
                    <a:lstStyle/>
                    <a:p>
                      <a:pPr algn="l" fontAlgn="b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項目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申報數量（個）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412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特殊功能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</a:t>
                      </a:r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34,896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</a:t>
                      </a:r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37,553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   </a:t>
                      </a:r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41,254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412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一般功能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106,839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110,153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113,664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2061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小計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141,735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147,706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80008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154,918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944122">
                <a:tc>
                  <a:txBody>
                    <a:bodyPr/>
                    <a:lstStyle/>
                    <a:p>
                      <a:pPr algn="ctr" fontAlgn="ctr"/>
                      <a:r>
                        <a:rPr lang="zh-TW" altLang="en-US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特殊功能占率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24.62%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25.42%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zh-TW" sz="2400" b="1" i="0" u="none" strike="noStrike" dirty="0">
                          <a:solidFill>
                            <a:srgbClr val="FF0000"/>
                          </a:solidFill>
                          <a:latin typeface="標楷體" pitchFamily="65" charset="-120"/>
                          <a:ea typeface="標楷體" pitchFamily="65" charset="-120"/>
                        </a:rPr>
                        <a:t>26.63%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5404" name="Line 1">
            <a:extLst>
              <a:ext uri="{FF2B5EF4-FFF2-40B4-BE49-F238E27FC236}">
                <a16:creationId xmlns:a16="http://schemas.microsoft.com/office/drawing/2014/main" id="{5519A347-0FCD-76C7-1A0E-5AD91B862549}"/>
              </a:ext>
            </a:extLst>
          </p:cNvPr>
          <p:cNvSpPr>
            <a:spLocks noChangeShapeType="1"/>
          </p:cNvSpPr>
          <p:nvPr/>
        </p:nvSpPr>
        <p:spPr bwMode="auto">
          <a:xfrm>
            <a:off x="755650" y="1484313"/>
            <a:ext cx="1152525" cy="10080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2">
            <a:extLst>
              <a:ext uri="{FF2B5EF4-FFF2-40B4-BE49-F238E27FC236}">
                <a16:creationId xmlns:a16="http://schemas.microsoft.com/office/drawing/2014/main" id="{30A51788-8609-AF19-EC37-43DD497ECBB1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D735C224-F2E7-4852-ACA4-A7EBD2937083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12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57E9EF9F-B766-8C4E-A343-1333028056E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168525" y="188913"/>
            <a:ext cx="4635500" cy="788987"/>
          </a:xfrm>
        </p:spPr>
        <p:txBody>
          <a:bodyPr lIns="0" tIns="0" rIns="0" bIns="0"/>
          <a:lstStyle/>
          <a:p>
            <a:pPr eaLnBrk="1" hangingPunct="1"/>
            <a:r>
              <a:rPr lang="zh-TW" altLang="en-US">
                <a:solidFill>
                  <a:srgbClr val="990033"/>
                </a:solidFill>
                <a:ea typeface="標楷體" panose="03000509000000000000" pitchFamily="65" charset="-120"/>
              </a:rPr>
              <a:t>實地查核</a:t>
            </a:r>
            <a:endParaRPr lang="en-US" altLang="zh-TW">
              <a:solidFill>
                <a:srgbClr val="990033"/>
              </a:solidFill>
              <a:ea typeface="標楷體" panose="03000509000000000000" pitchFamily="65" charset="-120"/>
            </a:endParaRPr>
          </a:p>
        </p:txBody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ECC4C580-20F6-1769-3507-C2C2A035FB78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827088" y="1484313"/>
            <a:ext cx="7705725" cy="4249737"/>
          </a:xfrm>
        </p:spPr>
        <p:txBody>
          <a:bodyPr lIns="0" rIns="0"/>
          <a:lstStyle/>
          <a:p>
            <a:pPr eaLnBrk="1" hangingPunct="1">
              <a:lnSpc>
                <a:spcPct val="120000"/>
              </a:lnSpc>
              <a:buClr>
                <a:srgbClr val="003399"/>
              </a:buClr>
            </a:pP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各分區業務組依</a:t>
            </a:r>
            <a:r>
              <a:rPr lang="zh-TW" altLang="zh-TW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特材部分給付實地審查計畫</a:t>
            </a:r>
            <a:r>
              <a:rPr lang="zh-TW" altLang="zh-TW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前往醫療院所進行訪查</a:t>
            </a:r>
          </a:p>
          <a:p>
            <a:pPr eaLnBrk="1" hangingPunct="1">
              <a:lnSpc>
                <a:spcPct val="120000"/>
              </a:lnSpc>
              <a:buClr>
                <a:srgbClr val="003399"/>
              </a:buClr>
            </a:pP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查核結果：各院所均已依</a:t>
            </a:r>
            <a:r>
              <a:rPr lang="zh-TW" altLang="en-US" sz="28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事前告知</a:t>
            </a: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</a:t>
            </a:r>
            <a:r>
              <a:rPr lang="zh-TW" altLang="en-US" sz="28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資訊公開</a:t>
            </a: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規定辦理</a:t>
            </a:r>
          </a:p>
          <a:p>
            <a:pPr lvl="1" algn="just" eaLnBrk="1" hangingPunct="1">
              <a:lnSpc>
                <a:spcPct val="120000"/>
              </a:lnSpc>
              <a:spcBef>
                <a:spcPct val="50000"/>
              </a:spcBef>
              <a:buClr>
                <a:srgbClr val="0066FF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zh-TW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96</a:t>
            </a: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年、</a:t>
            </a:r>
            <a:r>
              <a:rPr lang="en-US" altLang="zh-TW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97</a:t>
            </a: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年及</a:t>
            </a:r>
            <a:r>
              <a:rPr lang="en-US" altLang="zh-TW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98</a:t>
            </a: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年：列入各分區業務組績效指標</a:t>
            </a:r>
          </a:p>
          <a:p>
            <a:pPr lvl="1" algn="just" eaLnBrk="1" hangingPunct="1">
              <a:lnSpc>
                <a:spcPct val="120000"/>
              </a:lnSpc>
              <a:buClr>
                <a:srgbClr val="0066FF"/>
              </a:buClr>
              <a:buSzPct val="85000"/>
              <a:buFont typeface="Wingdings" panose="05000000000000000000" pitchFamily="2" charset="2"/>
              <a:buChar char="ü"/>
            </a:pPr>
            <a:r>
              <a:rPr lang="en-US" altLang="zh-TW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99</a:t>
            </a: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年起列入例行訪查業務</a:t>
            </a:r>
            <a:endParaRPr lang="en-US" altLang="zh-TW" sz="2600" b="1">
              <a:solidFill>
                <a:srgbClr val="00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2">
            <a:extLst>
              <a:ext uri="{FF2B5EF4-FFF2-40B4-BE49-F238E27FC236}">
                <a16:creationId xmlns:a16="http://schemas.microsoft.com/office/drawing/2014/main" id="{A44F414C-21F2-3667-9C9D-A1B77D9D3ED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2649239C-C1D7-4505-9743-73AB875AC48B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13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411" name="Rectangle 3075">
            <a:extLst>
              <a:ext uri="{FF2B5EF4-FFF2-40B4-BE49-F238E27FC236}">
                <a16:creationId xmlns:a16="http://schemas.microsoft.com/office/drawing/2014/main" id="{1D416109-406A-10FA-785B-7702886D355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268413"/>
            <a:ext cx="7920038" cy="5040312"/>
          </a:xfrm>
        </p:spPr>
        <p:txBody>
          <a:bodyPr lIns="0" tIns="10800" rIns="0" bIns="10800"/>
          <a:lstStyle/>
          <a:p>
            <a:pPr eaLnBrk="1" hangingPunct="1">
              <a:lnSpc>
                <a:spcPct val="110000"/>
              </a:lnSpc>
              <a:buClr>
                <a:srgbClr val="0000CC"/>
              </a:buClr>
              <a:buSzPct val="85000"/>
              <a:buFont typeface="Wingdings" panose="05000000000000000000" pitchFamily="2" charset="2"/>
              <a:buChar char="Ø"/>
            </a:pP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健保一年使用差額負擔特材者約 </a:t>
            </a:r>
            <a:r>
              <a:rPr lang="en-US" altLang="zh-TW" sz="28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8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萬人次</a:t>
            </a: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，支付特材費約 </a:t>
            </a:r>
            <a:r>
              <a:rPr lang="en-US" altLang="zh-TW" sz="28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7.5</a:t>
            </a:r>
            <a:r>
              <a:rPr lang="zh-TW" altLang="en-US" sz="28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億點</a:t>
            </a: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（未包括手術、麻醉、病房費</a:t>
            </a:r>
            <a:r>
              <a:rPr lang="en-US" altLang="zh-TW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…</a:t>
            </a: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等住院相關費用）</a:t>
            </a:r>
          </a:p>
          <a:p>
            <a:pPr eaLnBrk="1" hangingPunct="1">
              <a:lnSpc>
                <a:spcPct val="110000"/>
              </a:lnSpc>
              <a:buClr>
                <a:srgbClr val="0000CC"/>
              </a:buClr>
              <a:buSzPct val="85000"/>
              <a:buFont typeface="Wingdings" panose="05000000000000000000" pitchFamily="2" charset="2"/>
              <a:buChar char="Ø"/>
            </a:pP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民眾自付額下降</a:t>
            </a:r>
            <a:endParaRPr lang="en-US" altLang="zh-TW" sz="28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ct val="110000"/>
              </a:lnSpc>
              <a:buClr>
                <a:schemeClr val="accent2"/>
              </a:buClr>
              <a:buSzPct val="85000"/>
              <a:buFont typeface="Wingdings" panose="05000000000000000000" pitchFamily="2" charset="2"/>
              <a:buChar char="ü"/>
            </a:pP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依醫療法第</a:t>
            </a:r>
            <a:r>
              <a:rPr lang="en-US" altLang="zh-TW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21</a:t>
            </a: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條規定：醫療機構收取醫療費用之標準，由直轄市、縣（市）主管機關核定。</a:t>
            </a:r>
            <a:r>
              <a:rPr lang="zh-TW" altLang="en-US" sz="26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本局僅做資訊公開部分</a:t>
            </a: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600" b="1">
              <a:solidFill>
                <a:srgbClr val="00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ct val="110000"/>
              </a:lnSpc>
              <a:buClr>
                <a:schemeClr val="accent2"/>
              </a:buClr>
              <a:buSzPct val="85000"/>
              <a:buFont typeface="Wingdings" panose="05000000000000000000" pitchFamily="2" charset="2"/>
              <a:buChar char="ü"/>
            </a:pP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塗藥血管支架及人工心律調節器</a:t>
            </a:r>
            <a:r>
              <a:rPr lang="en-US" altLang="zh-TW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民眾自付金額平均調降約</a:t>
            </a:r>
            <a:r>
              <a:rPr lang="en-US" altLang="zh-TW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10%</a:t>
            </a: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。人工心律調節器之部分品項已降至免付差額。</a:t>
            </a:r>
            <a:endParaRPr lang="en-US" altLang="zh-TW" sz="2600" b="1">
              <a:solidFill>
                <a:srgbClr val="00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7412" name="Text Box 5">
            <a:extLst>
              <a:ext uri="{FF2B5EF4-FFF2-40B4-BE49-F238E27FC236}">
                <a16:creationId xmlns:a16="http://schemas.microsoft.com/office/drawing/2014/main" id="{45AD3BD7-7491-F5F4-DA69-3E1A05F67F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188913"/>
            <a:ext cx="6624637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4400" b="1">
                <a:solidFill>
                  <a:srgbClr val="990033"/>
                </a:solidFill>
                <a:ea typeface="標楷體" panose="03000509000000000000" pitchFamily="65" charset="-120"/>
              </a:rPr>
              <a:t>減輕民眾財務負擔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2">
            <a:extLst>
              <a:ext uri="{FF2B5EF4-FFF2-40B4-BE49-F238E27FC236}">
                <a16:creationId xmlns:a16="http://schemas.microsoft.com/office/drawing/2014/main" id="{A11CE01F-9F52-5D83-8B38-7DE75543973A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6135EA15-DF9A-41E8-9674-8E68304D1E23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14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435" name="Rectangle 3075">
            <a:extLst>
              <a:ext uri="{FF2B5EF4-FFF2-40B4-BE49-F238E27FC236}">
                <a16:creationId xmlns:a16="http://schemas.microsoft.com/office/drawing/2014/main" id="{BF2B3CA9-75BB-E8C8-D089-758B9F57D746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1268413"/>
            <a:ext cx="7920038" cy="5040312"/>
          </a:xfrm>
        </p:spPr>
        <p:txBody>
          <a:bodyPr lIns="0" tIns="10800" rIns="0" bIns="10800"/>
          <a:lstStyle/>
          <a:p>
            <a:pPr eaLnBrk="1" hangingPunct="1">
              <a:lnSpc>
                <a:spcPct val="110000"/>
              </a:lnSpc>
              <a:buClr>
                <a:srgbClr val="0000CC"/>
              </a:buClr>
              <a:buSzPct val="85000"/>
              <a:buFont typeface="Wingdings" panose="05000000000000000000" pitchFamily="2" charset="2"/>
              <a:buChar char="Ø"/>
            </a:pP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法源不足</a:t>
            </a:r>
            <a:endParaRPr lang="en-US" altLang="zh-TW" sz="28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ct val="110000"/>
              </a:lnSpc>
              <a:buClr>
                <a:srgbClr val="0000CC"/>
              </a:buClr>
              <a:buSzPct val="85000"/>
              <a:buFont typeface="Wingdings" panose="05000000000000000000" pitchFamily="2" charset="2"/>
              <a:buChar char="ü"/>
            </a:pP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現行係依健保法第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39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條第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款，惟迭遭外界質疑法源不足。</a:t>
            </a:r>
          </a:p>
          <a:p>
            <a:pPr eaLnBrk="1" hangingPunct="1">
              <a:lnSpc>
                <a:spcPct val="110000"/>
              </a:lnSpc>
              <a:buClr>
                <a:srgbClr val="0000CC"/>
              </a:buClr>
              <a:buSzPct val="85000"/>
              <a:buFont typeface="Wingdings" panose="05000000000000000000" pitchFamily="2" charset="2"/>
              <a:buChar char="Ø"/>
            </a:pP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同一品項各院所民眾自付額差距極大</a:t>
            </a:r>
            <a:endParaRPr lang="en-US" altLang="zh-TW" sz="28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ct val="110000"/>
              </a:lnSpc>
              <a:buClr>
                <a:srgbClr val="0000CC"/>
              </a:buClr>
              <a:buSzPct val="85000"/>
              <a:buFont typeface="Wingdings" panose="05000000000000000000" pitchFamily="2" charset="2"/>
              <a:buChar char="ü"/>
            </a:pP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以某項塗藥血管支架為例，最高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67,300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元，最低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32,820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元，二者差距一倍。</a:t>
            </a:r>
            <a:endParaRPr lang="en-US" altLang="zh-TW" sz="24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ct val="110000"/>
              </a:lnSpc>
              <a:buClr>
                <a:srgbClr val="0000CC"/>
              </a:buClr>
              <a:buSzPct val="85000"/>
              <a:buFont typeface="Wingdings" panose="05000000000000000000" pitchFamily="2" charset="2"/>
              <a:buChar char="Ø"/>
            </a:pP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仍有部分民眾反映特約醫院有未事前充分告知之情形</a:t>
            </a:r>
            <a:endParaRPr lang="en-US" altLang="zh-TW" sz="28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ct val="110000"/>
              </a:lnSpc>
              <a:buClr>
                <a:srgbClr val="0000CC"/>
              </a:buClr>
              <a:buSzPct val="85000"/>
              <a:buFont typeface="Wingdings" panose="05000000000000000000" pitchFamily="2" charset="2"/>
              <a:buChar char="Ø"/>
            </a:pPr>
            <a:r>
              <a:rPr lang="zh-TW" altLang="en-US" sz="28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國際上醫療器材之價格及醫療科技評估較缺乏</a:t>
            </a:r>
            <a:endParaRPr lang="en-US" altLang="zh-TW" sz="28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ct val="110000"/>
              </a:lnSpc>
              <a:buClr>
                <a:srgbClr val="0000CC"/>
              </a:buClr>
              <a:buSzPct val="85000"/>
              <a:buFont typeface="Wingdings" panose="05000000000000000000" pitchFamily="2" charset="2"/>
              <a:buChar char="Ø"/>
            </a:pPr>
            <a:endParaRPr lang="en-US" altLang="zh-TW" sz="28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ct val="110000"/>
              </a:lnSpc>
              <a:buClr>
                <a:schemeClr val="accent2"/>
              </a:buClr>
              <a:buSzPct val="85000"/>
              <a:buFont typeface="Wingdings" panose="05000000000000000000" pitchFamily="2" charset="2"/>
              <a:buChar char="ü"/>
            </a:pPr>
            <a:endParaRPr lang="en-US" altLang="zh-TW" sz="2600" b="1">
              <a:solidFill>
                <a:srgbClr val="00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8436" name="Text Box 5">
            <a:extLst>
              <a:ext uri="{FF2B5EF4-FFF2-40B4-BE49-F238E27FC236}">
                <a16:creationId xmlns:a16="http://schemas.microsoft.com/office/drawing/2014/main" id="{D99996F1-DCBC-BD43-5B9E-74BC9DB977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88913"/>
            <a:ext cx="7920038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4000" b="1">
                <a:solidFill>
                  <a:srgbClr val="990033"/>
                </a:solidFill>
                <a:ea typeface="標楷體" panose="03000509000000000000" pitchFamily="65" charset="-120"/>
              </a:rPr>
              <a:t>目前實施部分給付面臨之問題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2">
            <a:extLst>
              <a:ext uri="{FF2B5EF4-FFF2-40B4-BE49-F238E27FC236}">
                <a16:creationId xmlns:a16="http://schemas.microsoft.com/office/drawing/2014/main" id="{019FFD16-ECAD-45CB-28D2-14C81021CF8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101AF3AD-D07F-4641-99A6-898E8DDE82CE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15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459" name="Rectangle 5">
            <a:extLst>
              <a:ext uri="{FF2B5EF4-FFF2-40B4-BE49-F238E27FC236}">
                <a16:creationId xmlns:a16="http://schemas.microsoft.com/office/drawing/2014/main" id="{0E5B0EF5-A7F0-A979-8A6B-CBDDE14E832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547813" y="188913"/>
            <a:ext cx="6408737" cy="758825"/>
          </a:xfrm>
        </p:spPr>
        <p:txBody>
          <a:bodyPr lIns="0" rIns="0"/>
          <a:lstStyle/>
          <a:p>
            <a:pPr eaLnBrk="1" hangingPunct="1"/>
            <a:r>
              <a:rPr lang="zh-TW" altLang="en-US">
                <a:solidFill>
                  <a:srgbClr val="990033"/>
                </a:solidFill>
                <a:ea typeface="標楷體" panose="03000509000000000000" pitchFamily="65" charset="-120"/>
              </a:rPr>
              <a:t>自付差額條文</a:t>
            </a:r>
            <a:r>
              <a:rPr lang="en-US" altLang="zh-TW">
                <a:solidFill>
                  <a:srgbClr val="990033"/>
                </a:solidFill>
                <a:ea typeface="標楷體" panose="03000509000000000000" pitchFamily="65" charset="-120"/>
              </a:rPr>
              <a:t>-</a:t>
            </a:r>
            <a:r>
              <a:rPr lang="zh-TW" altLang="en-US">
                <a:solidFill>
                  <a:srgbClr val="990033"/>
                </a:solidFill>
                <a:ea typeface="標楷體" panose="03000509000000000000" pitchFamily="65" charset="-120"/>
              </a:rPr>
              <a:t>二代健保法</a:t>
            </a:r>
            <a:endParaRPr lang="en-US" altLang="zh-TW">
              <a:solidFill>
                <a:srgbClr val="990033"/>
              </a:solidFill>
              <a:ea typeface="標楷體" panose="03000509000000000000" pitchFamily="65" charset="-120"/>
            </a:endParaRPr>
          </a:p>
        </p:txBody>
      </p:sp>
      <p:sp>
        <p:nvSpPr>
          <p:cNvPr id="19460" name="Rectangle 6">
            <a:extLst>
              <a:ext uri="{FF2B5EF4-FFF2-40B4-BE49-F238E27FC236}">
                <a16:creationId xmlns:a16="http://schemas.microsoft.com/office/drawing/2014/main" id="{7E770931-DCA7-1858-4645-31010A3F933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412875"/>
            <a:ext cx="8280400" cy="467995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</a:pPr>
            <a:r>
              <a:rPr lang="zh-TW" altLang="en-US" sz="26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第四十五條  本保險給付之特殊材料，保險人得訂定給付上限及</a:t>
            </a:r>
            <a:r>
              <a:rPr lang="zh-TW" altLang="en-US" sz="26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保險醫事服務機構得收取差額之上限</a:t>
            </a:r>
            <a:r>
              <a:rPr lang="zh-TW" altLang="en-US" sz="26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；屬於同功能類別之特殊材料，保險人得支付同一價格。   </a:t>
            </a: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</a:pPr>
            <a:r>
              <a:rPr lang="en-US" altLang="en-US" sz="2600" b="1">
                <a:latin typeface="標楷體" panose="03000509000000000000" pitchFamily="65" charset="-120"/>
                <a:ea typeface="標楷體" panose="03000509000000000000" pitchFamily="65" charset="-120"/>
              </a:rPr>
              <a:t>      </a:t>
            </a:r>
            <a:r>
              <a:rPr lang="zh-TW" altLang="en-US" sz="26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保險對象得於經保險醫事服務機構之醫師認定有醫療上需要時，選用保險人定有給付上限之特殊材料，並自付其差額。</a:t>
            </a:r>
            <a:r>
              <a:rPr lang="en-US" altLang="zh-TW" sz="2600" b="1"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sz="2600" b="1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lnSpc>
                <a:spcPct val="120000"/>
              </a:lnSpc>
              <a:spcBef>
                <a:spcPct val="10000"/>
              </a:spcBef>
              <a:buFontTx/>
              <a:buNone/>
            </a:pPr>
            <a:r>
              <a:rPr lang="en-US" altLang="en-US" sz="2600" b="1">
                <a:latin typeface="標楷體" panose="03000509000000000000" pitchFamily="65" charset="-120"/>
                <a:ea typeface="標楷體" panose="03000509000000000000" pitchFamily="65" charset="-120"/>
              </a:rPr>
              <a:t>       </a:t>
            </a:r>
            <a:r>
              <a:rPr lang="zh-TW" altLang="en-US" sz="26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前項自付差額之特殊材料品項，應由其許可證持有者向保險人申請，經保險人同意後，併同其實施日期，</a:t>
            </a:r>
            <a:r>
              <a:rPr lang="zh-TW" altLang="en-US" sz="26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提健保會討論，報主管機關核定公告</a:t>
            </a:r>
            <a:r>
              <a:rPr lang="zh-TW" altLang="en-US" sz="2600" b="1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26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>
            <a:extLst>
              <a:ext uri="{FF2B5EF4-FFF2-40B4-BE49-F238E27FC236}">
                <a16:creationId xmlns:a16="http://schemas.microsoft.com/office/drawing/2014/main" id="{3D0DE347-5EC4-086F-0890-AC38049CF20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84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B833D58D-3FA3-4ADE-AF44-A3596A12E530}" type="slidenum"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16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5">
            <a:extLst>
              <a:ext uri="{FF2B5EF4-FFF2-40B4-BE49-F238E27FC236}">
                <a16:creationId xmlns:a16="http://schemas.microsoft.com/office/drawing/2014/main" id="{16499BC9-F651-7DB1-38B5-F3CEF1C64AD5}"/>
              </a:ext>
            </a:extLst>
          </p:cNvPr>
          <p:cNvSpPr txBox="1">
            <a:spLocks noGrp="1"/>
          </p:cNvSpPr>
          <p:nvPr/>
        </p:nvSpPr>
        <p:spPr bwMode="auto">
          <a:xfrm>
            <a:off x="304800" y="6248400"/>
            <a:ext cx="1905000" cy="457200"/>
          </a:xfrm>
          <a:prstGeom prst="rect">
            <a:avLst/>
          </a:prstGeom>
          <a:noFill/>
        </p:spPr>
        <p:txBody>
          <a:bodyPr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fld id="{AB7D5C3A-86AD-49E2-899D-4C501E00E748}" type="slidenum">
              <a:rPr kumimoji="0" lang="en-US" altLang="zh-TW" sz="1400">
                <a:solidFill>
                  <a:schemeClr val="bg2"/>
                </a:solidFill>
              </a:rPr>
              <a:pPr algn="r" eaLnBrk="1" hangingPunct="1">
                <a:spcBef>
                  <a:spcPct val="50000"/>
                </a:spcBef>
              </a:pPr>
              <a:t>16</a:t>
            </a:fld>
            <a:endParaRPr kumimoji="0" lang="en-US" altLang="zh-TW" sz="1400">
              <a:solidFill>
                <a:schemeClr val="bg2"/>
              </a:solidFill>
            </a:endParaRPr>
          </a:p>
        </p:txBody>
      </p:sp>
      <p:sp>
        <p:nvSpPr>
          <p:cNvPr id="20484" name="Rectangle 3075">
            <a:extLst>
              <a:ext uri="{FF2B5EF4-FFF2-40B4-BE49-F238E27FC236}">
                <a16:creationId xmlns:a16="http://schemas.microsoft.com/office/drawing/2014/main" id="{63D8889C-D6CC-EC94-0E0E-C33F3FF1C8F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079500" y="0"/>
            <a:ext cx="8064500" cy="1130300"/>
          </a:xfrm>
        </p:spPr>
        <p:txBody>
          <a:bodyPr anchor="ctr"/>
          <a:lstStyle/>
          <a:p>
            <a:pPr marL="0" indent="0" eaLnBrk="1" hangingPunct="1">
              <a:spcBef>
                <a:spcPct val="0"/>
              </a:spcBef>
              <a:buFontTx/>
              <a:buNone/>
            </a:pPr>
            <a:r>
              <a:rPr lang="zh-TW" altLang="en-US" sz="4000" b="1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現行與二代自付差額制度之比較</a:t>
            </a:r>
            <a:endParaRPr lang="en-US" altLang="zh-TW" sz="4000" b="1">
              <a:solidFill>
                <a:srgbClr val="990033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127009" name="Group 33">
            <a:extLst>
              <a:ext uri="{FF2B5EF4-FFF2-40B4-BE49-F238E27FC236}">
                <a16:creationId xmlns:a16="http://schemas.microsoft.com/office/drawing/2014/main" id="{40B6B711-84AC-BCA9-7BD8-1258128A9E3C}"/>
              </a:ext>
            </a:extLst>
          </p:cNvPr>
          <p:cNvGraphicFramePr>
            <a:graphicFrameLocks noGrp="1"/>
          </p:cNvGraphicFramePr>
          <p:nvPr/>
        </p:nvGraphicFramePr>
        <p:xfrm>
          <a:off x="395288" y="1268413"/>
          <a:ext cx="8143875" cy="5118100"/>
        </p:xfrm>
        <a:graphic>
          <a:graphicData uri="http://schemas.openxmlformats.org/drawingml/2006/table">
            <a:tbl>
              <a:tblPr/>
              <a:tblGrid>
                <a:gridCol w="22335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420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68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243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6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>
                      <a:noFill/>
                    </a:lnBlToTr>
                    <a:solidFill>
                      <a:srgbClr val="F8FA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現行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A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8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二代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A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209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審核流程</a:t>
                      </a: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經保險人審核同意後</a:t>
                      </a: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標楷體"/>
                          <a:ea typeface="標楷體"/>
                        </a:rPr>
                        <a:t>，依健保法第</a:t>
                      </a:r>
                      <a:r>
                        <a:rPr kumimoji="0" lang="en-US" altLang="zh-TW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標楷體"/>
                          <a:ea typeface="標楷體"/>
                        </a:rPr>
                        <a:t>39</a:t>
                      </a: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標楷體"/>
                          <a:ea typeface="標楷體"/>
                        </a:rPr>
                        <a:t>條報主管機關核定公告。</a:t>
                      </a:r>
                      <a:endParaRPr kumimoji="0" lang="zh-TW" altLang="en-US" sz="26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</a:txBody>
                  <a:tcPr marL="19500" marR="19500" marT="18000" marB="1800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經保險人審核同意後</a:t>
                      </a: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標楷體"/>
                          <a:ea typeface="標楷體"/>
                        </a:rPr>
                        <a:t>，</a:t>
                      </a:r>
                      <a:r>
                        <a:rPr kumimoji="0" lang="zh-TW" altLang="en-US" sz="26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/>
                          <a:ea typeface="標楷體"/>
                        </a:rPr>
                        <a:t>提健保會討論</a:t>
                      </a: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標楷體"/>
                          <a:ea typeface="標楷體"/>
                        </a:rPr>
                        <a:t>，報請主管機關核定公告。</a:t>
                      </a:r>
                      <a:endParaRPr kumimoji="0" lang="zh-TW" altLang="en-US" sz="26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47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訂定給付上限</a:t>
                      </a: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須訂定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26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須訂定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600" b="1" i="0" u="none" strike="noStrike" cap="none" normalizeH="0" baseline="0" dirty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charset="0"/>
                        <a:ea typeface="標楷體" pitchFamily="65" charset="-120"/>
                      </a:endParaRP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7844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訂定差額上限</a:t>
                      </a: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不訂定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sng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得訂定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9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院所充分告知及資訊公開</a:t>
                      </a:r>
                    </a:p>
                  </a:txBody>
                  <a:tcPr marL="19500" marR="19500" marT="18000" marB="1800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必須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charset="0"/>
                          <a:ea typeface="標楷體" pitchFamily="65" charset="-120"/>
                        </a:rPr>
                        <a:t>必須</a:t>
                      </a:r>
                    </a:p>
                  </a:txBody>
                  <a:tcPr marL="19500" marR="19500" marT="18000" marB="18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512" name="Rectangle 3074">
            <a:extLst>
              <a:ext uri="{FF2B5EF4-FFF2-40B4-BE49-F238E27FC236}">
                <a16:creationId xmlns:a16="http://schemas.microsoft.com/office/drawing/2014/main" id="{C28E87BA-83D9-3482-EFA7-CD5FCDFA0E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1725" y="692150"/>
            <a:ext cx="1692275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r>
              <a:rPr lang="zh-TW" altLang="en-US" sz="180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zh-TW" altLang="en-US" sz="1800">
              <a:solidFill>
                <a:srgbClr val="9966FF"/>
              </a:solidFill>
              <a:latin typeface="Arial" panose="020B0604020202020204" pitchFamily="34" charset="0"/>
            </a:endParaRPr>
          </a:p>
        </p:txBody>
      </p:sp>
      <p:sp>
        <p:nvSpPr>
          <p:cNvPr id="20513" name="Rectangle 3074">
            <a:extLst>
              <a:ext uri="{FF2B5EF4-FFF2-40B4-BE49-F238E27FC236}">
                <a16:creationId xmlns:a16="http://schemas.microsoft.com/office/drawing/2014/main" id="{20D5318B-FD1C-7E5C-327F-F4EDBB72A9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96988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 eaLnBrk="1" hangingPunct="1"/>
            <a:r>
              <a:rPr lang="zh-TW" altLang="en-US" sz="2000">
                <a:solidFill>
                  <a:schemeClr val="tx2"/>
                </a:solidFill>
                <a:latin typeface="Arial" panose="020B0604020202020204" pitchFamily="34" charset="0"/>
              </a:rPr>
              <a:t> </a:t>
            </a:r>
            <a:endParaRPr lang="zh-TW" altLang="en-US" sz="2000">
              <a:solidFill>
                <a:schemeClr val="hlink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2">
            <a:extLst>
              <a:ext uri="{FF2B5EF4-FFF2-40B4-BE49-F238E27FC236}">
                <a16:creationId xmlns:a16="http://schemas.microsoft.com/office/drawing/2014/main" id="{64E5D415-F82D-DF49-9EBE-BBA7D253EAF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D9FBC131-1947-4DE9-99F4-0CD0EA5B7788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17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1507" name="Rectangle 2">
            <a:extLst>
              <a:ext uri="{FF2B5EF4-FFF2-40B4-BE49-F238E27FC236}">
                <a16:creationId xmlns:a16="http://schemas.microsoft.com/office/drawing/2014/main" id="{C29E32F2-73D4-C538-1B30-ECB70E602362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476375" y="260350"/>
            <a:ext cx="5183188" cy="719138"/>
          </a:xfrm>
        </p:spPr>
        <p:txBody>
          <a:bodyPr/>
          <a:lstStyle/>
          <a:p>
            <a:pPr eaLnBrk="1" hangingPunct="1"/>
            <a:r>
              <a:rPr lang="zh-TW" altLang="en-US">
                <a:solidFill>
                  <a:srgbClr val="990033"/>
                </a:solidFill>
                <a:ea typeface="標楷體" panose="03000509000000000000" pitchFamily="65" charset="-120"/>
              </a:rPr>
              <a:t>與外界溝通情形</a:t>
            </a:r>
            <a:endParaRPr lang="en-US" altLang="zh-TW">
              <a:solidFill>
                <a:srgbClr val="990033"/>
              </a:solidFill>
              <a:ea typeface="標楷體" panose="03000509000000000000" pitchFamily="65" charset="-120"/>
            </a:endParaRPr>
          </a:p>
        </p:txBody>
      </p:sp>
      <p:sp>
        <p:nvSpPr>
          <p:cNvPr id="21508" name="Rectangle 3">
            <a:extLst>
              <a:ext uri="{FF2B5EF4-FFF2-40B4-BE49-F238E27FC236}">
                <a16:creationId xmlns:a16="http://schemas.microsoft.com/office/drawing/2014/main" id="{58CDA10A-742F-D7B4-A78D-D5DBC7A12CA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196975"/>
            <a:ext cx="8351837" cy="5040313"/>
          </a:xfrm>
        </p:spPr>
        <p:txBody>
          <a:bodyPr/>
          <a:lstStyle/>
          <a:p>
            <a:pPr eaLnBrk="1" hangingPunct="1"/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15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日起共計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次邀請醫療器材公會、專家學者代表、醫界代表及消費者代表等就本局所擬草案進行討論，其中較爭議者為對於是否訂定差額上限，各方有不同意見。</a:t>
            </a:r>
          </a:p>
          <a:p>
            <a:pPr eaLnBrk="1" hangingPunct="1">
              <a:spcBef>
                <a:spcPct val="40000"/>
              </a:spcBef>
            </a:pP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本局於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100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12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日檢陳「全民健康保險特殊材料列入自付差額之作業原則」草案至衛生署。</a:t>
            </a:r>
            <a:endParaRPr lang="en-US" altLang="zh-TW" sz="24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spcBef>
                <a:spcPct val="40000"/>
              </a:spcBef>
            </a:pP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衛生署於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101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日函覆請本局再召開外部會議，廣泛蒐集各方意見，據以檢討妥為修正上開草案。</a:t>
            </a:r>
            <a:endParaRPr lang="en-US" altLang="zh-TW" sz="24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spcBef>
                <a:spcPct val="40000"/>
              </a:spcBef>
            </a:pP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本局於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101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日再度邀集各方代表討論。</a:t>
            </a:r>
            <a:endParaRPr lang="en-US" altLang="zh-TW" sz="24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spcBef>
                <a:spcPct val="40000"/>
              </a:spcBef>
            </a:pP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本局於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101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8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日檢陳上開草案修正版至衛生署。</a:t>
            </a:r>
            <a:endParaRPr lang="en-US" altLang="zh-TW" sz="24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spcBef>
                <a:spcPct val="40000"/>
              </a:spcBef>
            </a:pP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衛生署於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101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16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日函覆</a:t>
            </a:r>
            <a:r>
              <a:rPr lang="en-US" altLang="zh-TW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4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按該草案非屬應由署核定之法規命令，請本局依權責辦理相關公告事宜。</a:t>
            </a:r>
            <a:endParaRPr lang="zh-TW" altLang="en-US" sz="2400" b="1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2">
            <a:extLst>
              <a:ext uri="{FF2B5EF4-FFF2-40B4-BE49-F238E27FC236}">
                <a16:creationId xmlns:a16="http://schemas.microsoft.com/office/drawing/2014/main" id="{63A7640C-D739-D867-66FB-9E3134B1B3EB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17713C20-67E3-4E89-B331-519687D0968D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18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531" name="Rectangle 3">
            <a:extLst>
              <a:ext uri="{FF2B5EF4-FFF2-40B4-BE49-F238E27FC236}">
                <a16:creationId xmlns:a16="http://schemas.microsoft.com/office/drawing/2014/main" id="{E4B18A41-E7B7-789F-E2A5-BE60F6FBDE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1550" y="260350"/>
            <a:ext cx="76327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tabLst>
                <a:tab pos="3556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tabLst>
                <a:tab pos="3556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tabLst>
                <a:tab pos="3556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tabLst>
                <a:tab pos="3556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tabLst>
                <a:tab pos="3556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355600" algn="l"/>
              </a:tabLs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>
              <a:lnSpc>
                <a:spcPct val="90000"/>
              </a:lnSpc>
            </a:pPr>
            <a:r>
              <a:rPr lang="zh-TW" altLang="en-US" sz="3900" b="1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前置作業</a:t>
            </a:r>
            <a:r>
              <a:rPr lang="en-US" altLang="zh-TW" sz="3900" b="1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3900" b="1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研擬草案報衛生署核定</a:t>
            </a:r>
            <a:endParaRPr lang="zh-TW" altLang="zh-TW" sz="3900" b="1">
              <a:solidFill>
                <a:srgbClr val="990033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2532" name="內容版面配置區 4">
            <a:extLst>
              <a:ext uri="{FF2B5EF4-FFF2-40B4-BE49-F238E27FC236}">
                <a16:creationId xmlns:a16="http://schemas.microsoft.com/office/drawing/2014/main" id="{01DC8CB0-A6D2-3016-BB0C-567C18E4B791}"/>
              </a:ext>
            </a:extLst>
          </p:cNvPr>
          <p:cNvSpPr txBox="1">
            <a:spLocks/>
          </p:cNvSpPr>
          <p:nvPr/>
        </p:nvSpPr>
        <p:spPr bwMode="auto">
          <a:xfrm>
            <a:off x="684213" y="1196975"/>
            <a:ext cx="748665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342900" indent="-3429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800100" indent="-3429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 eaLnBrk="1" hangingPunct="1"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Ø"/>
            </a:pPr>
            <a:r>
              <a:rPr lang="zh-TW" altLang="en-US" sz="26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研擬差額負擔品項評估指標</a:t>
            </a:r>
            <a:endParaRPr lang="en-US" altLang="zh-TW" sz="2600" b="1">
              <a:latin typeface="標楷體" panose="03000509000000000000" pitchFamily="65" charset="-120"/>
              <a:ea typeface="標楷體" panose="03000509000000000000" pitchFamily="65" charset="-120"/>
              <a:cs typeface="全真楷書"/>
            </a:endParaRPr>
          </a:p>
          <a:p>
            <a:pPr algn="l"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Ø"/>
            </a:pPr>
            <a:r>
              <a:rPr lang="zh-TW" altLang="en-US" sz="26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研擬差額負擔品項給付上限及差額上限訂定原則</a:t>
            </a:r>
            <a:endParaRPr lang="en-US" altLang="zh-TW" sz="26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>
              <a:spcBef>
                <a:spcPct val="20000"/>
              </a:spcBef>
              <a:spcAft>
                <a:spcPct val="20000"/>
              </a:spcAft>
              <a:buClr>
                <a:schemeClr val="accent2"/>
              </a:buClr>
              <a:buSzPct val="75000"/>
              <a:buFont typeface="Wingdings" panose="05000000000000000000" pitchFamily="2" charset="2"/>
              <a:buChar char="Ø"/>
            </a:pPr>
            <a:r>
              <a:rPr lang="zh-TW" altLang="en-US" sz="26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研擬差額負擔實施流程</a:t>
            </a:r>
            <a:endParaRPr lang="en-US" altLang="zh-TW" sz="2600" b="1">
              <a:solidFill>
                <a:srgbClr val="2D2DB9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 algn="l">
              <a:spcBef>
                <a:spcPct val="20000"/>
              </a:spcBef>
              <a:spcAft>
                <a:spcPct val="20000"/>
              </a:spcAft>
              <a:buClr>
                <a:srgbClr val="0066FF"/>
              </a:buClr>
              <a:buSzPct val="85000"/>
              <a:buFont typeface="Wingdings" panose="05000000000000000000" pitchFamily="2" charset="2"/>
              <a:buChar char="ü"/>
            </a:pP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列入差額負擔項目之審核流程</a:t>
            </a:r>
            <a:endParaRPr lang="en-US" altLang="zh-TW" sz="2600" b="1">
              <a:solidFill>
                <a:srgbClr val="00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 algn="l">
              <a:spcBef>
                <a:spcPct val="20000"/>
              </a:spcBef>
              <a:spcAft>
                <a:spcPct val="20000"/>
              </a:spcAft>
              <a:buClr>
                <a:srgbClr val="0066FF"/>
              </a:buClr>
              <a:buSzPct val="85000"/>
              <a:buFont typeface="Wingdings" panose="05000000000000000000" pitchFamily="2" charset="2"/>
              <a:buChar char="ü"/>
            </a:pP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差額負擔項目改列為全額給付之流程</a:t>
            </a:r>
            <a:endParaRPr lang="en-US" altLang="zh-TW" sz="2600" b="1">
              <a:solidFill>
                <a:srgbClr val="00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algn="l">
              <a:spcBef>
                <a:spcPct val="20000"/>
              </a:spcBef>
              <a:spcAft>
                <a:spcPct val="20000"/>
              </a:spcAft>
              <a:buClr>
                <a:srgbClr val="0066FF"/>
              </a:buClr>
              <a:buSzPct val="85000"/>
              <a:buFont typeface="Wingdings" panose="05000000000000000000" pitchFamily="2" charset="2"/>
              <a:buChar char="Ø"/>
            </a:pPr>
            <a:r>
              <a:rPr lang="zh-TW" altLang="en-US" sz="26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病人之醫療權益保障措施</a:t>
            </a:r>
            <a:r>
              <a:rPr lang="en-US" altLang="zh-TW" sz="26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6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參照現行做法</a:t>
            </a:r>
            <a:r>
              <a:rPr lang="en-US" altLang="zh-TW" sz="26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lvl="2" algn="l">
              <a:spcBef>
                <a:spcPct val="20000"/>
              </a:spcBef>
              <a:spcAft>
                <a:spcPct val="20000"/>
              </a:spcAft>
              <a:buClr>
                <a:srgbClr val="0066FF"/>
              </a:buClr>
              <a:buSzPct val="85000"/>
              <a:buFont typeface="Wingdings" panose="05000000000000000000" pitchFamily="2" charset="2"/>
              <a:buChar char="ü"/>
            </a:pP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事前充分告知並簽據同意書</a:t>
            </a:r>
            <a:endParaRPr lang="en-US" altLang="zh-TW" sz="2600" b="1">
              <a:solidFill>
                <a:srgbClr val="00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 algn="l">
              <a:spcBef>
                <a:spcPct val="20000"/>
              </a:spcBef>
              <a:spcAft>
                <a:spcPct val="20000"/>
              </a:spcAft>
              <a:buClr>
                <a:srgbClr val="0066FF"/>
              </a:buClr>
              <a:buSzPct val="85000"/>
              <a:buFont typeface="Wingdings" panose="05000000000000000000" pitchFamily="2" charset="2"/>
              <a:buChar char="ü"/>
            </a:pP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資訊公開</a:t>
            </a:r>
            <a:endParaRPr lang="en-US" altLang="zh-TW" sz="2600" b="1">
              <a:solidFill>
                <a:srgbClr val="0066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2" algn="l">
              <a:spcBef>
                <a:spcPct val="20000"/>
              </a:spcBef>
              <a:spcAft>
                <a:spcPct val="20000"/>
              </a:spcAft>
              <a:buClr>
                <a:srgbClr val="0066FF"/>
              </a:buClr>
              <a:buSzPct val="85000"/>
              <a:buFont typeface="Wingdings" panose="05000000000000000000" pitchFamily="2" charset="2"/>
              <a:buChar char="ü"/>
            </a:pPr>
            <a:r>
              <a:rPr lang="zh-TW" altLang="en-US" sz="2600" b="1">
                <a:solidFill>
                  <a:srgbClr val="0066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不符規定處理方式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2">
            <a:extLst>
              <a:ext uri="{FF2B5EF4-FFF2-40B4-BE49-F238E27FC236}">
                <a16:creationId xmlns:a16="http://schemas.microsoft.com/office/drawing/2014/main" id="{9590D036-B65E-5F6D-CA70-9F9EDE7691D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D2A98F62-52D0-4863-B67F-43F5C50A0C70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19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3555" name="Rectangle 2">
            <a:extLst>
              <a:ext uri="{FF2B5EF4-FFF2-40B4-BE49-F238E27FC236}">
                <a16:creationId xmlns:a16="http://schemas.microsoft.com/office/drawing/2014/main" id="{4F58A1C0-781A-007A-F0F4-9D657138B92C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476250"/>
            <a:ext cx="7920037" cy="719138"/>
          </a:xfrm>
        </p:spPr>
        <p:txBody>
          <a:bodyPr/>
          <a:lstStyle/>
          <a:p>
            <a:pPr eaLnBrk="1" hangingPunct="1"/>
            <a:r>
              <a:rPr lang="zh-TW" altLang="en-US" sz="4200">
                <a:solidFill>
                  <a:srgbClr val="990033"/>
                </a:solidFill>
                <a:ea typeface="標楷體" panose="03000509000000000000" pitchFamily="65" charset="-120"/>
              </a:rPr>
              <a:t>差額負擔品項評估指標</a:t>
            </a:r>
            <a:b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  <a:cs typeface="全真楷書"/>
              </a:rPr>
            </a:br>
            <a:endParaRPr lang="en-US" altLang="zh-TW">
              <a:solidFill>
                <a:srgbClr val="990033"/>
              </a:solidFill>
              <a:ea typeface="標楷體" panose="03000509000000000000" pitchFamily="65" charset="-120"/>
            </a:endParaRPr>
          </a:p>
        </p:txBody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A7330052-301A-D33A-EA4B-5E58238B0FFC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196975"/>
            <a:ext cx="8351837" cy="5040313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40000"/>
              </a:spcBef>
              <a:defRPr/>
            </a:pPr>
            <a:r>
              <a:rPr lang="zh-TW" altLang="en-US" sz="28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列入全額給付</a:t>
            </a:r>
          </a:p>
          <a:p>
            <a:pPr marL="933450" lvl="1" indent="-476250" eaLnBrk="1" hangingPunct="1">
              <a:lnSpc>
                <a:spcPct val="120000"/>
              </a:lnSpc>
              <a:defRPr/>
            </a:pPr>
            <a:r>
              <a:rPr lang="zh-TW" altLang="en-US" sz="2200" b="1" dirty="0">
                <a:solidFill>
                  <a:srgbClr val="0000FF"/>
                </a:solidFill>
                <a:latin typeface="標楷體"/>
                <a:ea typeface="標楷體"/>
              </a:rPr>
              <a:t>屬於已納入全額給付之同功能類別品項</a:t>
            </a:r>
            <a:endParaRPr lang="en-US" altLang="zh-TW" sz="2200" b="1" dirty="0">
              <a:solidFill>
                <a:srgbClr val="0000FF"/>
              </a:solidFill>
              <a:latin typeface="標楷體"/>
              <a:ea typeface="標楷體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200" b="1" dirty="0">
                <a:solidFill>
                  <a:srgbClr val="0000FF"/>
                </a:solidFill>
                <a:latin typeface="標楷體"/>
                <a:ea typeface="標楷體"/>
              </a:rPr>
              <a:t>同類別特材之第一個申請案</a:t>
            </a: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200" b="1" dirty="0">
                <a:solidFill>
                  <a:srgbClr val="0000FF"/>
                </a:solidFill>
                <a:latin typeface="標楷體"/>
                <a:ea typeface="標楷體"/>
              </a:rPr>
              <a:t>為維繫生命或緊急搶救等用途且無其他替代品項、或無從選擇的醫療服務項目之特材</a:t>
            </a:r>
            <a:endParaRPr lang="en-US" altLang="zh-TW" sz="2200" b="1" dirty="0">
              <a:solidFill>
                <a:srgbClr val="0000FF"/>
              </a:solidFill>
              <a:latin typeface="標楷體"/>
              <a:ea typeface="標楷體"/>
            </a:endParaRPr>
          </a:p>
          <a:p>
            <a:pPr eaLnBrk="1" hangingPunct="1">
              <a:lnSpc>
                <a:spcPct val="120000"/>
              </a:lnSpc>
              <a:spcBef>
                <a:spcPct val="40000"/>
              </a:spcBef>
              <a:defRPr/>
            </a:pPr>
            <a:r>
              <a:rPr lang="zh-TW" altLang="en-US" sz="28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列入差額給付</a:t>
            </a:r>
            <a:r>
              <a:rPr lang="en-US" altLang="zh-TW" sz="28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26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目前已有類似功能品項</a:t>
            </a:r>
            <a:r>
              <a:rPr lang="zh-TW" altLang="en-US" sz="2600" b="1" dirty="0">
                <a:solidFill>
                  <a:srgbClr val="0000FF"/>
                </a:solidFill>
                <a:latin typeface="標楷體"/>
                <a:ea typeface="標楷體"/>
              </a:rPr>
              <a:t>、且有較佳效  </a:t>
            </a:r>
            <a:r>
              <a:rPr lang="en-US" altLang="zh-TW" sz="2600" b="1" dirty="0">
                <a:solidFill>
                  <a:srgbClr val="0000FF"/>
                </a:solidFill>
                <a:latin typeface="標楷體"/>
                <a:ea typeface="標楷體"/>
              </a:rPr>
              <a:t>	</a:t>
            </a:r>
            <a:r>
              <a:rPr lang="zh-TW" altLang="en-US" sz="2600" b="1" dirty="0">
                <a:solidFill>
                  <a:srgbClr val="0000FF"/>
                </a:solidFill>
                <a:latin typeface="標楷體"/>
                <a:ea typeface="標楷體"/>
              </a:rPr>
              <a:t>果，但價格較昂貴，並具有以下情形之一者</a:t>
            </a:r>
            <a:r>
              <a:rPr lang="en-US" altLang="zh-TW" sz="2600" b="1" dirty="0">
                <a:solidFill>
                  <a:srgbClr val="0000FF"/>
                </a:solidFill>
                <a:latin typeface="標楷體"/>
                <a:ea typeface="標楷體"/>
              </a:rPr>
              <a:t>:</a:t>
            </a:r>
          </a:p>
          <a:p>
            <a:pPr lvl="1" eaLnBrk="1" hangingPunct="1">
              <a:lnSpc>
                <a:spcPct val="120000"/>
              </a:lnSpc>
              <a:spcBef>
                <a:spcPct val="40000"/>
              </a:spcBef>
              <a:defRPr/>
            </a:pPr>
            <a:r>
              <a:rPr lang="zh-TW" altLang="en-US" sz="2200" b="1" dirty="0">
                <a:solidFill>
                  <a:srgbClr val="0000FF"/>
                </a:solidFill>
                <a:latin typeface="標楷體"/>
                <a:ea typeface="標楷體"/>
              </a:rPr>
              <a:t>具附加效果</a:t>
            </a:r>
            <a:endParaRPr lang="en-US" altLang="zh-TW" sz="2200" b="1" dirty="0">
              <a:solidFill>
                <a:srgbClr val="0000FF"/>
              </a:solidFill>
              <a:latin typeface="標楷體"/>
              <a:ea typeface="標楷體"/>
            </a:endParaRPr>
          </a:p>
          <a:p>
            <a:pPr lvl="1" eaLnBrk="1" hangingPunct="1">
              <a:lnSpc>
                <a:spcPct val="120000"/>
              </a:lnSpc>
              <a:spcBef>
                <a:spcPct val="40000"/>
              </a:spcBef>
              <a:defRPr/>
            </a:pPr>
            <a:r>
              <a:rPr lang="zh-TW" altLang="en-US" sz="2200" b="1" dirty="0">
                <a:solidFill>
                  <a:srgbClr val="0000FF"/>
                </a:solidFill>
                <a:latin typeface="標楷體"/>
                <a:ea typeface="標楷體"/>
              </a:rPr>
              <a:t>改善生活品質</a:t>
            </a:r>
            <a:endParaRPr lang="en-US" altLang="zh-TW" sz="2200" b="1" dirty="0">
              <a:solidFill>
                <a:srgbClr val="0000FF"/>
              </a:solidFill>
              <a:latin typeface="標楷體"/>
              <a:ea typeface="標楷體"/>
            </a:endParaRPr>
          </a:p>
          <a:p>
            <a:pPr lvl="1" eaLnBrk="1" hangingPunct="1">
              <a:lnSpc>
                <a:spcPct val="120000"/>
              </a:lnSpc>
              <a:spcBef>
                <a:spcPct val="40000"/>
              </a:spcBef>
              <a:defRPr/>
            </a:pPr>
            <a:r>
              <a:rPr lang="zh-TW" altLang="en-US" sz="2200" b="1" dirty="0">
                <a:solidFill>
                  <a:srgbClr val="0000FF"/>
                </a:solidFill>
                <a:latin typeface="標楷體"/>
                <a:ea typeface="標楷體"/>
              </a:rPr>
              <a:t>延長使用年限</a:t>
            </a:r>
            <a:endParaRPr lang="en-US" altLang="zh-TW" sz="2200" b="1" dirty="0">
              <a:solidFill>
                <a:srgbClr val="0000FF"/>
              </a:solidFill>
              <a:latin typeface="標楷體"/>
              <a:ea typeface="標楷體"/>
            </a:endParaRPr>
          </a:p>
          <a:p>
            <a:pPr marL="1333500" lvl="2" indent="-476250" eaLnBrk="1" hangingPunct="1">
              <a:lnSpc>
                <a:spcPct val="120000"/>
              </a:lnSpc>
              <a:spcBef>
                <a:spcPct val="10000"/>
              </a:spcBef>
              <a:buFont typeface="Wingdings" pitchFamily="2" charset="2"/>
              <a:buChar char="ü"/>
              <a:defRPr/>
            </a:pPr>
            <a:endParaRPr lang="zh-TW" altLang="en-US" sz="22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>
            <a:extLst>
              <a:ext uri="{FF2B5EF4-FFF2-40B4-BE49-F238E27FC236}">
                <a16:creationId xmlns:a16="http://schemas.microsoft.com/office/drawing/2014/main" id="{97FF4813-A9F2-6550-31DB-6F1AB561CDB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6553200" y="62484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3611097D-538C-41E6-9835-7A559DCCFB52}" type="slidenum"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20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E95B87F3-8214-572D-3D70-06261D0EC0A6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61988" y="185738"/>
            <a:ext cx="7772400" cy="957262"/>
          </a:xfrm>
        </p:spPr>
        <p:txBody>
          <a:bodyPr/>
          <a:lstStyle/>
          <a:p>
            <a:r>
              <a:rPr lang="zh-TW" altLang="en-US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成本效益解析</a:t>
            </a:r>
          </a:p>
        </p:txBody>
      </p:sp>
      <p:grpSp>
        <p:nvGrpSpPr>
          <p:cNvPr id="24580" name="Group 36">
            <a:extLst>
              <a:ext uri="{FF2B5EF4-FFF2-40B4-BE49-F238E27FC236}">
                <a16:creationId xmlns:a16="http://schemas.microsoft.com/office/drawing/2014/main" id="{B37BE3DE-2194-2A11-7028-6AB3E3069DE2}"/>
              </a:ext>
            </a:extLst>
          </p:cNvPr>
          <p:cNvGrpSpPr>
            <a:grpSpLocks/>
          </p:cNvGrpSpPr>
          <p:nvPr/>
        </p:nvGrpSpPr>
        <p:grpSpPr bwMode="auto">
          <a:xfrm>
            <a:off x="1293813" y="1447800"/>
            <a:ext cx="6950075" cy="4519613"/>
            <a:chOff x="815" y="912"/>
            <a:chExt cx="4378" cy="2847"/>
          </a:xfrm>
        </p:grpSpPr>
        <p:sp>
          <p:nvSpPr>
            <p:cNvPr id="7" name="流程圖: 接點 6">
              <a:extLst>
                <a:ext uri="{FF2B5EF4-FFF2-40B4-BE49-F238E27FC236}">
                  <a16:creationId xmlns:a16="http://schemas.microsoft.com/office/drawing/2014/main" id="{036D1DD5-62B0-784F-8E27-3FEB15E45C71}"/>
                </a:ext>
              </a:extLst>
            </p:cNvPr>
            <p:cNvSpPr/>
            <p:nvPr/>
          </p:nvSpPr>
          <p:spPr>
            <a:xfrm>
              <a:off x="2209" y="2626"/>
              <a:ext cx="429" cy="394"/>
            </a:xfrm>
            <a:prstGeom prst="flowChartConnector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zh-TW" sz="2000" dirty="0">
                  <a:latin typeface="Calibri" pitchFamily="34" charset="0"/>
                </a:rPr>
                <a:t>C</a:t>
              </a:r>
              <a:endParaRPr kumimoji="0" lang="zh-TW" altLang="en-US" sz="2000" dirty="0">
                <a:latin typeface="Calibri" pitchFamily="34" charset="0"/>
              </a:endParaRPr>
            </a:p>
          </p:txBody>
        </p:sp>
        <p:cxnSp>
          <p:nvCxnSpPr>
            <p:cNvPr id="24582" name="直線單箭頭接點 21">
              <a:extLst>
                <a:ext uri="{FF2B5EF4-FFF2-40B4-BE49-F238E27FC236}">
                  <a16:creationId xmlns:a16="http://schemas.microsoft.com/office/drawing/2014/main" id="{3C5C8347-5B26-ACAD-8CE4-185E6C27D8FF}"/>
                </a:ext>
              </a:extLst>
            </p:cNvPr>
            <p:cNvCxnSpPr>
              <a:cxnSpLocks noChangeShapeType="1"/>
              <a:stCxn id="7" idx="0"/>
            </p:cNvCxnSpPr>
            <p:nvPr/>
          </p:nvCxnSpPr>
          <p:spPr bwMode="auto">
            <a:xfrm rot="5400000" flipH="1" flipV="1">
              <a:off x="1832" y="2026"/>
              <a:ext cx="1186" cy="2"/>
            </a:xfrm>
            <a:prstGeom prst="straightConnector1">
              <a:avLst/>
            </a:prstGeom>
            <a:noFill/>
            <a:ln w="9525" algn="ctr">
              <a:solidFill>
                <a:srgbClr val="0000FF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3" name="直線單箭頭接點 23">
              <a:extLst>
                <a:ext uri="{FF2B5EF4-FFF2-40B4-BE49-F238E27FC236}">
                  <a16:creationId xmlns:a16="http://schemas.microsoft.com/office/drawing/2014/main" id="{C1B36D5C-A9D8-A892-3D98-E8461F785E94}"/>
                </a:ext>
              </a:extLst>
            </p:cNvPr>
            <p:cNvCxnSpPr>
              <a:cxnSpLocks noChangeShapeType="1"/>
              <a:stCxn id="7" idx="4"/>
            </p:cNvCxnSpPr>
            <p:nvPr/>
          </p:nvCxnSpPr>
          <p:spPr bwMode="auto">
            <a:xfrm rot="5400000">
              <a:off x="2057" y="3392"/>
              <a:ext cx="733" cy="1"/>
            </a:xfrm>
            <a:prstGeom prst="straightConnector1">
              <a:avLst/>
            </a:prstGeom>
            <a:noFill/>
            <a:ln w="9525" algn="ctr">
              <a:solidFill>
                <a:srgbClr val="0000FF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4" name="直線單箭頭接點 27">
              <a:extLst>
                <a:ext uri="{FF2B5EF4-FFF2-40B4-BE49-F238E27FC236}">
                  <a16:creationId xmlns:a16="http://schemas.microsoft.com/office/drawing/2014/main" id="{BA8C0DFB-0013-D051-4EB6-F683EA788899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>
              <a:off x="2638" y="2851"/>
              <a:ext cx="1392" cy="1"/>
            </a:xfrm>
            <a:prstGeom prst="straightConnector1">
              <a:avLst/>
            </a:prstGeom>
            <a:noFill/>
            <a:ln w="9525" algn="ctr">
              <a:solidFill>
                <a:srgbClr val="0000FF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4585" name="直線單箭頭接點 29">
              <a:extLst>
                <a:ext uri="{FF2B5EF4-FFF2-40B4-BE49-F238E27FC236}">
                  <a16:creationId xmlns:a16="http://schemas.microsoft.com/office/drawing/2014/main" id="{505930B5-7773-6496-9BE9-913CBA26DCB1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rot="10800000">
              <a:off x="815" y="2851"/>
              <a:ext cx="1394" cy="1"/>
            </a:xfrm>
            <a:prstGeom prst="straightConnector1">
              <a:avLst/>
            </a:prstGeom>
            <a:noFill/>
            <a:ln w="9525" algn="ctr">
              <a:solidFill>
                <a:srgbClr val="0000FF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586" name="文字方塊 30">
              <a:extLst>
                <a:ext uri="{FF2B5EF4-FFF2-40B4-BE49-F238E27FC236}">
                  <a16:creationId xmlns:a16="http://schemas.microsoft.com/office/drawing/2014/main" id="{5778C8E3-EE88-05D9-7A82-E8C97889FE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72" y="912"/>
              <a:ext cx="50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zh-TW" altLang="en-US" b="1">
                  <a:solidFill>
                    <a:srgbClr val="0000FF"/>
                  </a:solidFill>
                  <a:latin typeface="Calibri" panose="020F0502020204030204" pitchFamily="34" charset="0"/>
                  <a:ea typeface="標楷體" panose="03000509000000000000" pitchFamily="65" charset="-120"/>
                </a:rPr>
                <a:t>成本</a:t>
              </a:r>
            </a:p>
          </p:txBody>
        </p:sp>
        <p:cxnSp>
          <p:nvCxnSpPr>
            <p:cNvPr id="24587" name="直線接點 33">
              <a:extLst>
                <a:ext uri="{FF2B5EF4-FFF2-40B4-BE49-F238E27FC236}">
                  <a16:creationId xmlns:a16="http://schemas.microsoft.com/office/drawing/2014/main" id="{DE550364-93D6-1623-FF96-8CED75BCC9F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rot="10800000" flipV="1">
              <a:off x="1530" y="1704"/>
              <a:ext cx="1982" cy="2029"/>
            </a:xfrm>
            <a:prstGeom prst="line">
              <a:avLst/>
            </a:prstGeom>
            <a:noFill/>
            <a:ln w="9525" algn="ctr">
              <a:solidFill>
                <a:srgbClr val="0000FF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4588" name="文字方塊 34">
              <a:extLst>
                <a:ext uri="{FF2B5EF4-FFF2-40B4-BE49-F238E27FC236}">
                  <a16:creationId xmlns:a16="http://schemas.microsoft.com/office/drawing/2014/main" id="{2D683C91-57DA-B9C2-ED87-89B29EEC54C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47" y="2688"/>
              <a:ext cx="50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zh-TW" altLang="en-US" b="1">
                  <a:solidFill>
                    <a:srgbClr val="0000FF"/>
                  </a:solidFill>
                  <a:latin typeface="Calibri" panose="020F0502020204030204" pitchFamily="34" charset="0"/>
                  <a:ea typeface="標楷體" panose="03000509000000000000" pitchFamily="65" charset="-120"/>
                </a:rPr>
                <a:t>療效</a:t>
              </a:r>
            </a:p>
          </p:txBody>
        </p:sp>
        <p:sp>
          <p:nvSpPr>
            <p:cNvPr id="24589" name="文字方塊 37">
              <a:extLst>
                <a:ext uri="{FF2B5EF4-FFF2-40B4-BE49-F238E27FC236}">
                  <a16:creationId xmlns:a16="http://schemas.microsoft.com/office/drawing/2014/main" id="{3228EDBE-6044-DAE0-039E-082251CB699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35" y="3072"/>
              <a:ext cx="1076" cy="5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zh-TW" altLang="en-US" b="1">
                  <a:latin typeface="Calibri" panose="020F0502020204030204" pitchFamily="34" charset="0"/>
                  <a:ea typeface="標楷體" panose="03000509000000000000" pitchFamily="65" charset="-120"/>
                </a:rPr>
                <a:t>較便宜</a:t>
              </a:r>
            </a:p>
            <a:p>
              <a:pPr eaLnBrk="1" hangingPunct="1"/>
              <a:r>
                <a:rPr kumimoji="0" lang="zh-TW" altLang="en-US" b="1">
                  <a:latin typeface="Calibri" panose="020F0502020204030204" pitchFamily="34" charset="0"/>
                  <a:ea typeface="標楷體" panose="03000509000000000000" pitchFamily="65" charset="-120"/>
                </a:rPr>
                <a:t>但療效較低</a:t>
              </a:r>
            </a:p>
          </p:txBody>
        </p:sp>
        <p:sp>
          <p:nvSpPr>
            <p:cNvPr id="24590" name="文字方塊 39">
              <a:extLst>
                <a:ext uri="{FF2B5EF4-FFF2-40B4-BE49-F238E27FC236}">
                  <a16:creationId xmlns:a16="http://schemas.microsoft.com/office/drawing/2014/main" id="{57491EE5-D90D-7724-CA09-61E6151F800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51" y="1728"/>
              <a:ext cx="883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zh-TW" altLang="en-US" b="1">
                  <a:latin typeface="Calibri" panose="020F0502020204030204" pitchFamily="34" charset="0"/>
                  <a:ea typeface="標楷體" panose="03000509000000000000" pitchFamily="65" charset="-120"/>
                </a:rPr>
                <a:t>療效降低</a:t>
              </a:r>
            </a:p>
            <a:p>
              <a:pPr eaLnBrk="1" hangingPunct="1"/>
              <a:r>
                <a:rPr kumimoji="0" lang="zh-TW" altLang="en-US" b="1">
                  <a:latin typeface="Calibri" panose="020F0502020204030204" pitchFamily="34" charset="0"/>
                  <a:ea typeface="標楷體" panose="03000509000000000000" pitchFamily="65" charset="-120"/>
                </a:rPr>
                <a:t>成本增加</a:t>
              </a:r>
            </a:p>
          </p:txBody>
        </p:sp>
        <p:sp>
          <p:nvSpPr>
            <p:cNvPr id="24591" name="文字方塊 40">
              <a:extLst>
                <a:ext uri="{FF2B5EF4-FFF2-40B4-BE49-F238E27FC236}">
                  <a16:creationId xmlns:a16="http://schemas.microsoft.com/office/drawing/2014/main" id="{44390470-C389-C141-66F4-C357D0ABB48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12" y="1381"/>
              <a:ext cx="1715" cy="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zh-TW" altLang="en-US" sz="2000" b="1">
                  <a:solidFill>
                    <a:srgbClr val="FF00FF"/>
                  </a:solidFill>
                  <a:latin typeface="Calibri" panose="020F0502020204030204" pitchFamily="34" charset="0"/>
                  <a:ea typeface="標楷體" panose="03000509000000000000" pitchFamily="65" charset="-120"/>
                </a:rPr>
                <a:t>可接受的最大 </a:t>
              </a:r>
            </a:p>
            <a:p>
              <a:pPr eaLnBrk="1" hangingPunct="1"/>
              <a:r>
                <a:rPr kumimoji="0" lang="zh-TW" altLang="en-US" sz="2000" b="1">
                  <a:solidFill>
                    <a:srgbClr val="FF00FF"/>
                  </a:solidFill>
                  <a:latin typeface="Calibri" panose="020F0502020204030204" pitchFamily="34" charset="0"/>
                  <a:ea typeface="標楷體" panose="03000509000000000000" pitchFamily="65" charset="-120"/>
                </a:rPr>
                <a:t>『遞增成本效益』比值</a:t>
              </a:r>
            </a:p>
          </p:txBody>
        </p:sp>
        <p:sp>
          <p:nvSpPr>
            <p:cNvPr id="24592" name="矩形 19">
              <a:extLst>
                <a:ext uri="{FF2B5EF4-FFF2-40B4-BE49-F238E27FC236}">
                  <a16:creationId xmlns:a16="http://schemas.microsoft.com/office/drawing/2014/main" id="{F0B04FD5-6DC7-9A87-3C78-3D8BAAFA1A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87" y="2456"/>
              <a:ext cx="276" cy="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zh-TW" altLang="en-US" sz="2000">
                  <a:latin typeface="Calibri" panose="020F0502020204030204" pitchFamily="34" charset="0"/>
                  <a:ea typeface="標楷體" panose="03000509000000000000" pitchFamily="65" charset="-120"/>
                </a:rPr>
                <a:t>●</a:t>
              </a:r>
            </a:p>
          </p:txBody>
        </p:sp>
        <p:sp>
          <p:nvSpPr>
            <p:cNvPr id="24593" name="AutoShape 20">
              <a:extLst>
                <a:ext uri="{FF2B5EF4-FFF2-40B4-BE49-F238E27FC236}">
                  <a16:creationId xmlns:a16="http://schemas.microsoft.com/office/drawing/2014/main" id="{C7C17CB8-E30E-CD84-1B86-0135DE1D46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3" y="912"/>
              <a:ext cx="1920" cy="384"/>
            </a:xfrm>
            <a:prstGeom prst="wedgeRectCallout">
              <a:avLst>
                <a:gd name="adj1" fmla="val -56407"/>
                <a:gd name="adj2" fmla="val 105208"/>
              </a:avLst>
            </a:prstGeom>
            <a:noFill/>
            <a:ln w="9525">
              <a:solidFill>
                <a:srgbClr val="9933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lang="zh-TW" altLang="en-US" sz="2200">
                  <a:ea typeface="標楷體" panose="03000509000000000000" pitchFamily="65" charset="-120"/>
                </a:rPr>
                <a:t>實施差額負擔的對象</a:t>
              </a:r>
            </a:p>
          </p:txBody>
        </p:sp>
        <p:cxnSp>
          <p:nvCxnSpPr>
            <p:cNvPr id="19" name="直線接點 18">
              <a:extLst>
                <a:ext uri="{FF2B5EF4-FFF2-40B4-BE49-F238E27FC236}">
                  <a16:creationId xmlns:a16="http://schemas.microsoft.com/office/drawing/2014/main" id="{C5612DE7-D32D-EA90-399E-FAD61A894246}"/>
                </a:ext>
              </a:extLst>
            </p:cNvPr>
            <p:cNvCxnSpPr/>
            <p:nvPr/>
          </p:nvCxnSpPr>
          <p:spPr>
            <a:xfrm>
              <a:off x="2426" y="2534"/>
              <a:ext cx="246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線接點 20">
              <a:extLst>
                <a:ext uri="{FF2B5EF4-FFF2-40B4-BE49-F238E27FC236}">
                  <a16:creationId xmlns:a16="http://schemas.microsoft.com/office/drawing/2014/main" id="{C1DFD025-FF09-7B23-4B44-4890782DC68B}"/>
                </a:ext>
              </a:extLst>
            </p:cNvPr>
            <p:cNvCxnSpPr/>
            <p:nvPr/>
          </p:nvCxnSpPr>
          <p:spPr>
            <a:xfrm>
              <a:off x="2429" y="2393"/>
              <a:ext cx="408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直線接點 22">
              <a:extLst>
                <a:ext uri="{FF2B5EF4-FFF2-40B4-BE49-F238E27FC236}">
                  <a16:creationId xmlns:a16="http://schemas.microsoft.com/office/drawing/2014/main" id="{82F7213F-C60E-AB3F-94AD-41EA06C69126}"/>
                </a:ext>
              </a:extLst>
            </p:cNvPr>
            <p:cNvCxnSpPr/>
            <p:nvPr/>
          </p:nvCxnSpPr>
          <p:spPr>
            <a:xfrm>
              <a:off x="2429" y="2246"/>
              <a:ext cx="524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線接點 28">
              <a:extLst>
                <a:ext uri="{FF2B5EF4-FFF2-40B4-BE49-F238E27FC236}">
                  <a16:creationId xmlns:a16="http://schemas.microsoft.com/office/drawing/2014/main" id="{07130F35-7B0F-3869-CAF4-E9E5ECBEBD18}"/>
                </a:ext>
              </a:extLst>
            </p:cNvPr>
            <p:cNvCxnSpPr/>
            <p:nvPr/>
          </p:nvCxnSpPr>
          <p:spPr>
            <a:xfrm>
              <a:off x="2426" y="2102"/>
              <a:ext cx="703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線接點 37">
              <a:extLst>
                <a:ext uri="{FF2B5EF4-FFF2-40B4-BE49-F238E27FC236}">
                  <a16:creationId xmlns:a16="http://schemas.microsoft.com/office/drawing/2014/main" id="{0FB9012A-963F-D0D4-2FC2-3CF41CD1892E}"/>
                </a:ext>
              </a:extLst>
            </p:cNvPr>
            <p:cNvCxnSpPr/>
            <p:nvPr/>
          </p:nvCxnSpPr>
          <p:spPr>
            <a:xfrm>
              <a:off x="2431" y="1967"/>
              <a:ext cx="815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線接點 38">
              <a:extLst>
                <a:ext uri="{FF2B5EF4-FFF2-40B4-BE49-F238E27FC236}">
                  <a16:creationId xmlns:a16="http://schemas.microsoft.com/office/drawing/2014/main" id="{88D6642F-1DA3-2518-AD00-9B5381F96054}"/>
                </a:ext>
              </a:extLst>
            </p:cNvPr>
            <p:cNvCxnSpPr/>
            <p:nvPr/>
          </p:nvCxnSpPr>
          <p:spPr>
            <a:xfrm>
              <a:off x="2431" y="1820"/>
              <a:ext cx="956" cy="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線接點 39">
              <a:extLst>
                <a:ext uri="{FF2B5EF4-FFF2-40B4-BE49-F238E27FC236}">
                  <a16:creationId xmlns:a16="http://schemas.microsoft.com/office/drawing/2014/main" id="{DB822D2E-6A95-396E-3BE3-D6772530D964}"/>
                </a:ext>
              </a:extLst>
            </p:cNvPr>
            <p:cNvCxnSpPr/>
            <p:nvPr/>
          </p:nvCxnSpPr>
          <p:spPr>
            <a:xfrm>
              <a:off x="2429" y="1676"/>
              <a:ext cx="1083" cy="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線接點 50">
              <a:extLst>
                <a:ext uri="{FF2B5EF4-FFF2-40B4-BE49-F238E27FC236}">
                  <a16:creationId xmlns:a16="http://schemas.microsoft.com/office/drawing/2014/main" id="{0A789FE6-F80B-6484-6A28-9A509C2544CB}"/>
                </a:ext>
              </a:extLst>
            </p:cNvPr>
            <p:cNvCxnSpPr/>
            <p:nvPr/>
          </p:nvCxnSpPr>
          <p:spPr>
            <a:xfrm rot="5400000">
              <a:off x="2134" y="2730"/>
              <a:ext cx="957" cy="362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線接點 55">
              <a:extLst>
                <a:ext uri="{FF2B5EF4-FFF2-40B4-BE49-F238E27FC236}">
                  <a16:creationId xmlns:a16="http://schemas.microsoft.com/office/drawing/2014/main" id="{B8BDEE45-10C3-858F-61B1-1585C28E0DC1}"/>
                </a:ext>
              </a:extLst>
            </p:cNvPr>
            <p:cNvCxnSpPr/>
            <p:nvPr/>
          </p:nvCxnSpPr>
          <p:spPr>
            <a:xfrm rot="5400000">
              <a:off x="2013" y="2711"/>
              <a:ext cx="1358" cy="522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線接點 57">
              <a:extLst>
                <a:ext uri="{FF2B5EF4-FFF2-40B4-BE49-F238E27FC236}">
                  <a16:creationId xmlns:a16="http://schemas.microsoft.com/office/drawing/2014/main" id="{C1085964-BD1C-3601-E0E4-A07B5398A4E1}"/>
                </a:ext>
              </a:extLst>
            </p:cNvPr>
            <p:cNvCxnSpPr/>
            <p:nvPr/>
          </p:nvCxnSpPr>
          <p:spPr>
            <a:xfrm rot="5400000">
              <a:off x="2098" y="2559"/>
              <a:ext cx="1488" cy="575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直線接點 59">
              <a:extLst>
                <a:ext uri="{FF2B5EF4-FFF2-40B4-BE49-F238E27FC236}">
                  <a16:creationId xmlns:a16="http://schemas.microsoft.com/office/drawing/2014/main" id="{0A1E4298-5388-16C3-8428-FC8A0C1CC328}"/>
                </a:ext>
              </a:extLst>
            </p:cNvPr>
            <p:cNvCxnSpPr/>
            <p:nvPr/>
          </p:nvCxnSpPr>
          <p:spPr>
            <a:xfrm rot="5400000">
              <a:off x="2110" y="2454"/>
              <a:ext cx="1725" cy="669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直線接點 60">
              <a:extLst>
                <a:ext uri="{FF2B5EF4-FFF2-40B4-BE49-F238E27FC236}">
                  <a16:creationId xmlns:a16="http://schemas.microsoft.com/office/drawing/2014/main" id="{6DF6EB11-B868-681B-C742-F44A3DE4BC62}"/>
                </a:ext>
              </a:extLst>
            </p:cNvPr>
            <p:cNvCxnSpPr/>
            <p:nvPr/>
          </p:nvCxnSpPr>
          <p:spPr>
            <a:xfrm rot="5400000">
              <a:off x="2165" y="2299"/>
              <a:ext cx="1915" cy="742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線接點 68">
              <a:extLst>
                <a:ext uri="{FF2B5EF4-FFF2-40B4-BE49-F238E27FC236}">
                  <a16:creationId xmlns:a16="http://schemas.microsoft.com/office/drawing/2014/main" id="{9334848C-15CE-804D-C35B-23EE3A351206}"/>
                </a:ext>
              </a:extLst>
            </p:cNvPr>
            <p:cNvCxnSpPr/>
            <p:nvPr/>
          </p:nvCxnSpPr>
          <p:spPr>
            <a:xfrm rot="5400000">
              <a:off x="2288" y="2335"/>
              <a:ext cx="1916" cy="742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線接點 69">
              <a:extLst>
                <a:ext uri="{FF2B5EF4-FFF2-40B4-BE49-F238E27FC236}">
                  <a16:creationId xmlns:a16="http://schemas.microsoft.com/office/drawing/2014/main" id="{4E74C17A-56C1-A84B-C2E1-365F76C10956}"/>
                </a:ext>
              </a:extLst>
            </p:cNvPr>
            <p:cNvCxnSpPr/>
            <p:nvPr/>
          </p:nvCxnSpPr>
          <p:spPr>
            <a:xfrm rot="5400000">
              <a:off x="2429" y="2335"/>
              <a:ext cx="1916" cy="742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直線接點 70">
              <a:extLst>
                <a:ext uri="{FF2B5EF4-FFF2-40B4-BE49-F238E27FC236}">
                  <a16:creationId xmlns:a16="http://schemas.microsoft.com/office/drawing/2014/main" id="{0B376924-FD26-1767-D591-55C666C1A15B}"/>
                </a:ext>
              </a:extLst>
            </p:cNvPr>
            <p:cNvCxnSpPr/>
            <p:nvPr/>
          </p:nvCxnSpPr>
          <p:spPr>
            <a:xfrm rot="5400000">
              <a:off x="2578" y="2335"/>
              <a:ext cx="1916" cy="742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609" name="文字方塊 38">
              <a:extLst>
                <a:ext uri="{FF2B5EF4-FFF2-40B4-BE49-F238E27FC236}">
                  <a16:creationId xmlns:a16="http://schemas.microsoft.com/office/drawing/2014/main" id="{9BE3AC5D-C717-96F0-0197-0C4ED9C3EF6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75" y="1926"/>
              <a:ext cx="884" cy="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zh-TW" altLang="en-US" b="1">
                  <a:latin typeface="Calibri" panose="020F0502020204030204" pitchFamily="34" charset="0"/>
                  <a:ea typeface="標楷體" panose="03000509000000000000" pitchFamily="65" charset="-120"/>
                </a:rPr>
                <a:t>療效較高</a:t>
              </a:r>
            </a:p>
            <a:p>
              <a:pPr eaLnBrk="1" hangingPunct="1"/>
              <a:r>
                <a:rPr kumimoji="0" lang="zh-TW" altLang="en-US" b="1">
                  <a:latin typeface="Calibri" panose="020F0502020204030204" pitchFamily="34" charset="0"/>
                  <a:ea typeface="標楷體" panose="03000509000000000000" pitchFamily="65" charset="-120"/>
                </a:rPr>
                <a:t>但較昂貴</a:t>
              </a:r>
            </a:p>
          </p:txBody>
        </p:sp>
        <p:cxnSp>
          <p:nvCxnSpPr>
            <p:cNvPr id="72" name="直線接點 71">
              <a:extLst>
                <a:ext uri="{FF2B5EF4-FFF2-40B4-BE49-F238E27FC236}">
                  <a16:creationId xmlns:a16="http://schemas.microsoft.com/office/drawing/2014/main" id="{4F072DBB-B8D8-5ED4-D5D5-DF06BA451B01}"/>
                </a:ext>
              </a:extLst>
            </p:cNvPr>
            <p:cNvCxnSpPr/>
            <p:nvPr/>
          </p:nvCxnSpPr>
          <p:spPr>
            <a:xfrm rot="5400000">
              <a:off x="2742" y="2291"/>
              <a:ext cx="1915" cy="742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直線接點 72">
              <a:extLst>
                <a:ext uri="{FF2B5EF4-FFF2-40B4-BE49-F238E27FC236}">
                  <a16:creationId xmlns:a16="http://schemas.microsoft.com/office/drawing/2014/main" id="{CF873F2C-1EF5-E215-9252-2E2A6AEB2966}"/>
                </a:ext>
              </a:extLst>
            </p:cNvPr>
            <p:cNvCxnSpPr/>
            <p:nvPr/>
          </p:nvCxnSpPr>
          <p:spPr>
            <a:xfrm rot="5400000">
              <a:off x="2884" y="2350"/>
              <a:ext cx="1915" cy="743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直線接點 73">
              <a:extLst>
                <a:ext uri="{FF2B5EF4-FFF2-40B4-BE49-F238E27FC236}">
                  <a16:creationId xmlns:a16="http://schemas.microsoft.com/office/drawing/2014/main" id="{AA703C33-EF61-95ED-08E9-301819E7230B}"/>
                </a:ext>
              </a:extLst>
            </p:cNvPr>
            <p:cNvCxnSpPr/>
            <p:nvPr/>
          </p:nvCxnSpPr>
          <p:spPr>
            <a:xfrm rot="5400000">
              <a:off x="3320" y="2952"/>
              <a:ext cx="956" cy="363"/>
            </a:xfrm>
            <a:prstGeom prst="line">
              <a:avLst/>
            </a:prstGeom>
            <a:ln>
              <a:solidFill>
                <a:srgbClr val="CC00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613" name="文字方塊 36">
              <a:extLst>
                <a:ext uri="{FF2B5EF4-FFF2-40B4-BE49-F238E27FC236}">
                  <a16:creationId xmlns:a16="http://schemas.microsoft.com/office/drawing/2014/main" id="{AE95639F-5D5F-1A3B-7CC4-9F7FF1DA20C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29" y="3133"/>
              <a:ext cx="884" cy="51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r>
                <a:rPr kumimoji="0" lang="zh-TW" altLang="en-US" b="1">
                  <a:latin typeface="Calibri" panose="020F0502020204030204" pitchFamily="34" charset="0"/>
                  <a:ea typeface="標楷體" panose="03000509000000000000" pitchFamily="65" charset="-120"/>
                </a:rPr>
                <a:t>療效增加</a:t>
              </a:r>
            </a:p>
            <a:p>
              <a:pPr eaLnBrk="1" hangingPunct="1"/>
              <a:r>
                <a:rPr kumimoji="0" lang="zh-TW" altLang="en-US" b="1">
                  <a:latin typeface="Calibri" panose="020F0502020204030204" pitchFamily="34" charset="0"/>
                  <a:ea typeface="標楷體" panose="03000509000000000000" pitchFamily="65" charset="-120"/>
                </a:rPr>
                <a:t>成本降低</a:t>
              </a: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2">
            <a:extLst>
              <a:ext uri="{FF2B5EF4-FFF2-40B4-BE49-F238E27FC236}">
                <a16:creationId xmlns:a16="http://schemas.microsoft.com/office/drawing/2014/main" id="{D7ECDC78-32BE-B3EF-C599-E1CF1BF4DC49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480C70A1-516A-4667-AC9B-EC4B37483FE2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21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5603" name="Rectangle 2">
            <a:extLst>
              <a:ext uri="{FF2B5EF4-FFF2-40B4-BE49-F238E27FC236}">
                <a16:creationId xmlns:a16="http://schemas.microsoft.com/office/drawing/2014/main" id="{18646F13-2051-9D59-4C92-70B985760A40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900113" y="476250"/>
            <a:ext cx="8243887" cy="719138"/>
          </a:xfrm>
        </p:spPr>
        <p:txBody>
          <a:bodyPr/>
          <a:lstStyle/>
          <a:p>
            <a:pPr eaLnBrk="1" hangingPunct="1"/>
            <a:r>
              <a:rPr lang="zh-TW" altLang="en-US" sz="3800">
                <a:solidFill>
                  <a:srgbClr val="990033"/>
                </a:solidFill>
                <a:ea typeface="標楷體" panose="03000509000000000000" pitchFamily="65" charset="-120"/>
              </a:rPr>
              <a:t>差額負擔品項差額上限訂定原則</a:t>
            </a:r>
            <a:b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  <a:cs typeface="全真楷書"/>
              </a:rPr>
            </a:br>
            <a:endParaRPr lang="en-US" altLang="zh-TW">
              <a:solidFill>
                <a:srgbClr val="990033"/>
              </a:solidFill>
              <a:ea typeface="標楷體" panose="03000509000000000000" pitchFamily="65" charset="-120"/>
            </a:endParaRPr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23A23B9B-7F96-C65E-6BE3-232CFEC362A4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196975"/>
            <a:ext cx="8351837" cy="5040313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40000"/>
              </a:spcBef>
              <a:defRPr/>
            </a:pPr>
            <a:r>
              <a:rPr lang="zh-TW" altLang="en-US" sz="23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差額負擔品項收載後</a:t>
            </a:r>
            <a:r>
              <a:rPr lang="en-US" altLang="zh-TW" sz="23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zh-TW" altLang="en-US" sz="23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年內暫不訂定差額上限，但自付差額顯不合理時不在此限：</a:t>
            </a:r>
          </a:p>
          <a:p>
            <a:pPr marL="933450" lvl="1" indent="-476250" eaLnBrk="1" hangingPunct="1">
              <a:lnSpc>
                <a:spcPct val="120000"/>
              </a:lnSpc>
              <a:defRPr/>
            </a:pPr>
            <a:r>
              <a:rPr lang="zh-TW" altLang="en-US" sz="21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自付差額與類似功能類別特材支付價相差太大</a:t>
            </a:r>
            <a:endParaRPr lang="en-US" altLang="zh-TW" sz="21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1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同功能類別各院所間自付差額價差太大</a:t>
            </a: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1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差額負擔品項價格明顯高出國際價格甚多</a:t>
            </a:r>
            <a:endParaRPr lang="en-US" altLang="zh-TW" sz="21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533400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3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差額上限訂定方式</a:t>
            </a:r>
            <a:r>
              <a:rPr lang="en-US" altLang="zh-TW" sz="23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23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參考以下價格訂定</a:t>
            </a:r>
            <a:endParaRPr lang="en-US" altLang="zh-TW" sz="2300" b="1" dirty="0">
              <a:solidFill>
                <a:srgbClr val="2D2DB9"/>
              </a:solidFill>
              <a:latin typeface="標楷體" pitchFamily="65" charset="-120"/>
              <a:ea typeface="標楷體" pitchFamily="65" charset="-120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1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市場使用情形</a:t>
            </a:r>
            <a:endParaRPr lang="en-US" altLang="zh-TW" sz="21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1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國際價格</a:t>
            </a:r>
            <a:endParaRPr lang="en-US" altLang="zh-TW" sz="21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1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各院所資訊公開價格</a:t>
            </a:r>
            <a:endParaRPr lang="en-US" altLang="zh-TW" sz="21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1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價量調查結果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編號版面配置區 1">
            <a:extLst>
              <a:ext uri="{FF2B5EF4-FFF2-40B4-BE49-F238E27FC236}">
                <a16:creationId xmlns:a16="http://schemas.microsoft.com/office/drawing/2014/main" id="{BD10EB7E-921F-E552-D506-F7E9BF80ECF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8854FB0B-BAAF-4768-BA4A-C7EE20669AB3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22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6627" name="Group 27">
            <a:extLst>
              <a:ext uri="{FF2B5EF4-FFF2-40B4-BE49-F238E27FC236}">
                <a16:creationId xmlns:a16="http://schemas.microsoft.com/office/drawing/2014/main" id="{039060C0-8092-6921-268E-DCE5F1503411}"/>
              </a:ext>
            </a:extLst>
          </p:cNvPr>
          <p:cNvGrpSpPr>
            <a:grpSpLocks/>
          </p:cNvGrpSpPr>
          <p:nvPr/>
        </p:nvGrpSpPr>
        <p:grpSpPr bwMode="auto">
          <a:xfrm>
            <a:off x="1116013" y="1268413"/>
            <a:ext cx="7212012" cy="4300537"/>
            <a:chOff x="810" y="1206"/>
            <a:chExt cx="4342" cy="2709"/>
          </a:xfrm>
        </p:grpSpPr>
        <p:grpSp>
          <p:nvGrpSpPr>
            <p:cNvPr id="26630" name="Group 5">
              <a:extLst>
                <a:ext uri="{FF2B5EF4-FFF2-40B4-BE49-F238E27FC236}">
                  <a16:creationId xmlns:a16="http://schemas.microsoft.com/office/drawing/2014/main" id="{E78ACD1B-5530-85CC-68D2-965E9E6DCE7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57" y="1660"/>
              <a:ext cx="885" cy="2255"/>
              <a:chOff x="1597" y="1817"/>
              <a:chExt cx="787" cy="2129"/>
            </a:xfrm>
          </p:grpSpPr>
          <p:sp>
            <p:nvSpPr>
              <p:cNvPr id="26639" name="Rectangle 6">
                <a:extLst>
                  <a:ext uri="{FF2B5EF4-FFF2-40B4-BE49-F238E27FC236}">
                    <a16:creationId xmlns:a16="http://schemas.microsoft.com/office/drawing/2014/main" id="{9D64FEFB-2193-0580-B7C3-6C9791EBCE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97" y="3744"/>
                <a:ext cx="787" cy="20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endParaRPr lang="en-US" altLang="zh-TW" sz="1600" b="1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sp>
            <p:nvSpPr>
              <p:cNvPr id="26640" name="Rectangle 7" descr="窄水平線">
                <a:extLst>
                  <a:ext uri="{FF2B5EF4-FFF2-40B4-BE49-F238E27FC236}">
                    <a16:creationId xmlns:a16="http://schemas.microsoft.com/office/drawing/2014/main" id="{CBF11A66-C393-BAFE-5A69-CE5DEE5E08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51" y="1817"/>
                <a:ext cx="384" cy="1888"/>
              </a:xfrm>
              <a:prstGeom prst="rect">
                <a:avLst/>
              </a:prstGeom>
              <a:pattFill prst="narHorz">
                <a:fgClr>
                  <a:schemeClr val="bg1"/>
                </a:fgClr>
                <a:bgClr>
                  <a:srgbClr val="008E00"/>
                </a:bgClr>
              </a:pattFill>
              <a:ln w="12700">
                <a:solidFill>
                  <a:schemeClr val="bg2"/>
                </a:solidFill>
                <a:miter lim="800000"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pPr eaLnBrk="1" hangingPunct="1"/>
                <a:endParaRPr lang="zh-TW" altLang="en-US" sz="2000" b="1"/>
              </a:p>
            </p:txBody>
          </p:sp>
        </p:grpSp>
        <p:sp>
          <p:nvSpPr>
            <p:cNvPr id="26631" name="Rectangle 8">
              <a:extLst>
                <a:ext uri="{FF2B5EF4-FFF2-40B4-BE49-F238E27FC236}">
                  <a16:creationId xmlns:a16="http://schemas.microsoft.com/office/drawing/2014/main" id="{4F69D1D7-29D7-54C4-5D6C-FB917C2F5D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4" y="1206"/>
              <a:ext cx="935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6632" name="Rectangle 13">
              <a:extLst>
                <a:ext uri="{FF2B5EF4-FFF2-40B4-BE49-F238E27FC236}">
                  <a16:creationId xmlns:a16="http://schemas.microsoft.com/office/drawing/2014/main" id="{8203BA92-A69F-9516-386C-1AB320042E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6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6633" name="Rectangle 17">
              <a:extLst>
                <a:ext uri="{FF2B5EF4-FFF2-40B4-BE49-F238E27FC236}">
                  <a16:creationId xmlns:a16="http://schemas.microsoft.com/office/drawing/2014/main" id="{887BBA75-F3D5-D7E4-C140-6B7E6C9A4D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9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26634" name="Group 18">
              <a:extLst>
                <a:ext uri="{FF2B5EF4-FFF2-40B4-BE49-F238E27FC236}">
                  <a16:creationId xmlns:a16="http://schemas.microsoft.com/office/drawing/2014/main" id="{E7D44BBD-836B-8961-744B-7D453F220EC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34" y="1467"/>
              <a:ext cx="3518" cy="233"/>
              <a:chOff x="864" y="1732"/>
              <a:chExt cx="3136" cy="233"/>
            </a:xfrm>
          </p:grpSpPr>
          <p:sp>
            <p:nvSpPr>
              <p:cNvPr id="26637" name="Line 19">
                <a:extLst>
                  <a:ext uri="{FF2B5EF4-FFF2-40B4-BE49-F238E27FC236}">
                    <a16:creationId xmlns:a16="http://schemas.microsoft.com/office/drawing/2014/main" id="{0019E180-8D0D-3113-0006-807C2DE2658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864" y="1925"/>
                <a:ext cx="2351" cy="0"/>
              </a:xfrm>
              <a:prstGeom prst="line">
                <a:avLst/>
              </a:prstGeom>
              <a:noFill/>
              <a:ln w="25400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6638" name="Rectangle 20">
                <a:extLst>
                  <a:ext uri="{FF2B5EF4-FFF2-40B4-BE49-F238E27FC236}">
                    <a16:creationId xmlns:a16="http://schemas.microsoft.com/office/drawing/2014/main" id="{8D038C55-9DB5-B80C-0989-D771CCF607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37" y="1732"/>
                <a:ext cx="663" cy="2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92075" tIns="46038" rIns="92075" bIns="46038"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zh-TW" altLang="en-US" sz="1800" b="1">
                    <a:solidFill>
                      <a:srgbClr val="0000FF"/>
                    </a:solidFill>
                    <a:ea typeface="標楷體" panose="03000509000000000000" pitchFamily="65" charset="-120"/>
                  </a:rPr>
                  <a:t>       </a:t>
                </a:r>
                <a:endParaRPr lang="en-US" altLang="zh-TW" sz="1800" b="1">
                  <a:solidFill>
                    <a:srgbClr val="0000FF"/>
                  </a:solidFill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26635" name="Rectangle 22">
              <a:extLst>
                <a:ext uri="{FF2B5EF4-FFF2-40B4-BE49-F238E27FC236}">
                  <a16:creationId xmlns:a16="http://schemas.microsoft.com/office/drawing/2014/main" id="{3DA8AED2-783E-D1E0-3989-3ABF64E686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10" y="1569"/>
              <a:ext cx="693" cy="1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>
                <a:lnSpc>
                  <a:spcPct val="80000"/>
                </a:lnSpc>
              </a:pPr>
              <a:r>
                <a:rPr lang="zh-TW" altLang="en-US" sz="1800" b="1">
                  <a:solidFill>
                    <a:srgbClr val="FF0000"/>
                  </a:solidFill>
                  <a:ea typeface="標楷體" panose="03000509000000000000" pitchFamily="65" charset="-120"/>
                </a:rPr>
                <a:t>全額給付</a:t>
              </a:r>
            </a:p>
          </p:txBody>
        </p:sp>
        <p:sp>
          <p:nvSpPr>
            <p:cNvPr id="26636" name="Line 23">
              <a:extLst>
                <a:ext uri="{FF2B5EF4-FFF2-40B4-BE49-F238E27FC236}">
                  <a16:creationId xmlns:a16="http://schemas.microsoft.com/office/drawing/2014/main" id="{88608614-8048-5940-1D50-AFAE9FDE49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74" y="3665"/>
              <a:ext cx="2745" cy="0"/>
            </a:xfrm>
            <a:prstGeom prst="line">
              <a:avLst/>
            </a:prstGeom>
            <a:noFill/>
            <a:ln w="12700">
              <a:solidFill>
                <a:srgbClr val="FF0033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15" name="文字方塊 14">
            <a:extLst>
              <a:ext uri="{FF2B5EF4-FFF2-40B4-BE49-F238E27FC236}">
                <a16:creationId xmlns:a16="http://schemas.microsoft.com/office/drawing/2014/main" id="{CC815703-C9E1-86A5-CABD-635626FB4338}"/>
              </a:ext>
            </a:extLst>
          </p:cNvPr>
          <p:cNvSpPr txBox="1"/>
          <p:nvPr/>
        </p:nvSpPr>
        <p:spPr>
          <a:xfrm>
            <a:off x="1331913" y="260350"/>
            <a:ext cx="7200900" cy="6778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8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第一個申請給付</a:t>
            </a:r>
            <a:r>
              <a:rPr lang="en-US" altLang="zh-TW" sz="38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—</a:t>
            </a:r>
            <a:r>
              <a:rPr lang="zh-TW" altLang="en-US" sz="38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全額給付</a:t>
            </a:r>
          </a:p>
        </p:txBody>
      </p:sp>
      <p:sp>
        <p:nvSpPr>
          <p:cNvPr id="26629" name="矩形 15">
            <a:extLst>
              <a:ext uri="{FF2B5EF4-FFF2-40B4-BE49-F238E27FC236}">
                <a16:creationId xmlns:a16="http://schemas.microsoft.com/office/drawing/2014/main" id="{6270C950-04BA-5AB9-5958-6057EFE24A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275" y="5300663"/>
            <a:ext cx="12969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2000" b="1">
                <a:solidFill>
                  <a:srgbClr val="0000FF"/>
                </a:solidFill>
                <a:ea typeface="標楷體" panose="03000509000000000000" pitchFamily="65" charset="-120"/>
              </a:rPr>
              <a:t>全額給付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編號版面配置區 1">
            <a:extLst>
              <a:ext uri="{FF2B5EF4-FFF2-40B4-BE49-F238E27FC236}">
                <a16:creationId xmlns:a16="http://schemas.microsoft.com/office/drawing/2014/main" id="{6B53DF8E-8B1A-64BC-943D-F17A61B35CC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D729FEF3-35B6-4960-9869-B01518BF38B0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23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7651" name="Group 27">
            <a:extLst>
              <a:ext uri="{FF2B5EF4-FFF2-40B4-BE49-F238E27FC236}">
                <a16:creationId xmlns:a16="http://schemas.microsoft.com/office/drawing/2014/main" id="{8EA14A04-6742-CB29-B90A-53C8245309F7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1341438"/>
            <a:ext cx="7415212" cy="4333875"/>
            <a:chOff x="334" y="1206"/>
            <a:chExt cx="4464" cy="2730"/>
          </a:xfrm>
        </p:grpSpPr>
        <p:sp>
          <p:nvSpPr>
            <p:cNvPr id="27656" name="Rectangle 6">
              <a:extLst>
                <a:ext uri="{FF2B5EF4-FFF2-40B4-BE49-F238E27FC236}">
                  <a16:creationId xmlns:a16="http://schemas.microsoft.com/office/drawing/2014/main" id="{95AA9E02-5802-3626-8192-20B486A3DA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8" y="3703"/>
              <a:ext cx="88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r>
                <a:rPr lang="zh-TW" altLang="en-US" sz="1800" b="1">
                  <a:solidFill>
                    <a:srgbClr val="0000FF"/>
                  </a:solidFill>
                  <a:ea typeface="標楷體" panose="03000509000000000000" pitchFamily="65" charset="-120"/>
                </a:rPr>
                <a:t>全額給付</a:t>
              </a:r>
            </a:p>
          </p:txBody>
        </p:sp>
        <p:sp>
          <p:nvSpPr>
            <p:cNvPr id="27657" name="Rectangle 8">
              <a:extLst>
                <a:ext uri="{FF2B5EF4-FFF2-40B4-BE49-F238E27FC236}">
                  <a16:creationId xmlns:a16="http://schemas.microsoft.com/office/drawing/2014/main" id="{0DFD423C-DF9A-32C9-D037-4067D168D1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4" y="1206"/>
              <a:ext cx="935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7658" name="Rectangle 13">
              <a:extLst>
                <a:ext uri="{FF2B5EF4-FFF2-40B4-BE49-F238E27FC236}">
                  <a16:creationId xmlns:a16="http://schemas.microsoft.com/office/drawing/2014/main" id="{055376AF-9EF4-7F0E-1BB5-D2EEB0AEBE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6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7659" name="Rectangle 17">
              <a:extLst>
                <a:ext uri="{FF2B5EF4-FFF2-40B4-BE49-F238E27FC236}">
                  <a16:creationId xmlns:a16="http://schemas.microsoft.com/office/drawing/2014/main" id="{D37FE0A5-ADBA-76FA-CC68-9288D1143D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9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27660" name="Group 18">
              <a:extLst>
                <a:ext uri="{FF2B5EF4-FFF2-40B4-BE49-F238E27FC236}">
                  <a16:creationId xmlns:a16="http://schemas.microsoft.com/office/drawing/2014/main" id="{7D071F16-11CF-4D47-8ABF-D34CA4A17BC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4" y="2249"/>
              <a:ext cx="3808" cy="385"/>
              <a:chOff x="-294" y="2514"/>
              <a:chExt cx="3394" cy="385"/>
            </a:xfrm>
          </p:grpSpPr>
          <p:sp>
            <p:nvSpPr>
              <p:cNvPr id="27671" name="Line 19">
                <a:extLst>
                  <a:ext uri="{FF2B5EF4-FFF2-40B4-BE49-F238E27FC236}">
                    <a16:creationId xmlns:a16="http://schemas.microsoft.com/office/drawing/2014/main" id="{4316FAC6-75D9-AAAC-283E-B4E07EAE430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9" y="2695"/>
                <a:ext cx="2351" cy="0"/>
              </a:xfrm>
              <a:prstGeom prst="line">
                <a:avLst/>
              </a:prstGeom>
              <a:noFill/>
              <a:ln w="25400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7672" name="Rectangle 20">
                <a:extLst>
                  <a:ext uri="{FF2B5EF4-FFF2-40B4-BE49-F238E27FC236}">
                    <a16:creationId xmlns:a16="http://schemas.microsoft.com/office/drawing/2014/main" id="{17079A9D-66E9-EBA5-8E17-7CA56AAF62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94" y="2514"/>
                <a:ext cx="595" cy="3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zh-TW" altLang="en-US" sz="1800" b="1">
                    <a:solidFill>
                      <a:srgbClr val="0000FF"/>
                    </a:solidFill>
                    <a:ea typeface="標楷體" panose="03000509000000000000" pitchFamily="65" charset="-120"/>
                  </a:rPr>
                  <a:t>健保</a:t>
                </a:r>
                <a:endParaRPr lang="en-US" altLang="zh-TW" sz="1800" b="1">
                  <a:solidFill>
                    <a:srgbClr val="0000FF"/>
                  </a:solidFill>
                  <a:ea typeface="標楷體" panose="03000509000000000000" pitchFamily="65" charset="-120"/>
                </a:endParaRPr>
              </a:p>
              <a:p>
                <a:r>
                  <a:rPr lang="zh-TW" altLang="en-US" sz="1800" b="1">
                    <a:solidFill>
                      <a:srgbClr val="0000FF"/>
                    </a:solidFill>
                    <a:ea typeface="標楷體" panose="03000509000000000000" pitchFamily="65" charset="-120"/>
                  </a:rPr>
                  <a:t>給付金額</a:t>
                </a:r>
                <a:endParaRPr lang="en-US" altLang="zh-TW" sz="1800" b="1">
                  <a:solidFill>
                    <a:srgbClr val="0000FF"/>
                  </a:solidFill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27661" name="Rectangle 22">
              <a:extLst>
                <a:ext uri="{FF2B5EF4-FFF2-40B4-BE49-F238E27FC236}">
                  <a16:creationId xmlns:a16="http://schemas.microsoft.com/office/drawing/2014/main" id="{8E91CD93-8EBD-AD85-0990-70D4302B1F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8" y="1659"/>
              <a:ext cx="780" cy="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>
                <a:lnSpc>
                  <a:spcPct val="80000"/>
                </a:lnSpc>
              </a:pPr>
              <a:r>
                <a:rPr lang="zh-TW" altLang="en-US" sz="1800" b="1">
                  <a:solidFill>
                    <a:srgbClr val="FF0000"/>
                  </a:solidFill>
                  <a:ea typeface="標楷體" panose="03000509000000000000" pitchFamily="65" charset="-120"/>
                </a:rPr>
                <a:t>病患</a:t>
              </a:r>
              <a:endParaRPr lang="en-US" altLang="zh-TW" sz="1800" b="1">
                <a:solidFill>
                  <a:srgbClr val="FF0000"/>
                </a:solidFill>
                <a:ea typeface="標楷體" panose="03000509000000000000" pitchFamily="65" charset="-120"/>
              </a:endParaRPr>
            </a:p>
            <a:p>
              <a:pPr>
                <a:lnSpc>
                  <a:spcPct val="80000"/>
                </a:lnSpc>
              </a:pPr>
              <a:r>
                <a:rPr lang="zh-TW" altLang="en-US" sz="1800" b="1">
                  <a:solidFill>
                    <a:srgbClr val="FF0000"/>
                  </a:solidFill>
                  <a:ea typeface="標楷體" panose="03000509000000000000" pitchFamily="65" charset="-120"/>
                </a:rPr>
                <a:t>自付差額</a:t>
              </a:r>
            </a:p>
          </p:txBody>
        </p:sp>
        <p:sp>
          <p:nvSpPr>
            <p:cNvPr id="27662" name="Line 23">
              <a:extLst>
                <a:ext uri="{FF2B5EF4-FFF2-40B4-BE49-F238E27FC236}">
                  <a16:creationId xmlns:a16="http://schemas.microsoft.com/office/drawing/2014/main" id="{274237CA-2E92-C3D6-CE04-A1546FCBBE5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74" y="3665"/>
              <a:ext cx="2745" cy="0"/>
            </a:xfrm>
            <a:prstGeom prst="line">
              <a:avLst/>
            </a:prstGeom>
            <a:noFill/>
            <a:ln w="12700">
              <a:solidFill>
                <a:srgbClr val="FF0033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7663" name="Rectangle 15" descr="窄水平線">
              <a:extLst>
                <a:ext uri="{FF2B5EF4-FFF2-40B4-BE49-F238E27FC236}">
                  <a16:creationId xmlns:a16="http://schemas.microsoft.com/office/drawing/2014/main" id="{E7164F8D-E2E2-3FAA-E357-5D6CD2A9423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195" y="1297"/>
              <a:ext cx="43" cy="1133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7664" name="Rectangle 15" descr="窄水平線">
              <a:extLst>
                <a:ext uri="{FF2B5EF4-FFF2-40B4-BE49-F238E27FC236}">
                  <a16:creationId xmlns:a16="http://schemas.microsoft.com/office/drawing/2014/main" id="{EE0D96E1-4D9E-018D-5233-31131A4BAC6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281" y="1578"/>
              <a:ext cx="44" cy="852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7665" name="Rectangle 15" descr="窄水平線">
              <a:extLst>
                <a:ext uri="{FF2B5EF4-FFF2-40B4-BE49-F238E27FC236}">
                  <a16:creationId xmlns:a16="http://schemas.microsoft.com/office/drawing/2014/main" id="{556E1548-93C3-FBC0-4203-1A5A8C7475A8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368" y="1437"/>
              <a:ext cx="43" cy="993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7666" name="Rectangle 15" descr="窄水平線">
              <a:extLst>
                <a:ext uri="{FF2B5EF4-FFF2-40B4-BE49-F238E27FC236}">
                  <a16:creationId xmlns:a16="http://schemas.microsoft.com/office/drawing/2014/main" id="{D4A88CB5-6B26-5634-DD4D-AA05E7D4FCC1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455" y="1722"/>
              <a:ext cx="43" cy="709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7667" name="Rectangle 15" descr="窄水平線">
              <a:extLst>
                <a:ext uri="{FF2B5EF4-FFF2-40B4-BE49-F238E27FC236}">
                  <a16:creationId xmlns:a16="http://schemas.microsoft.com/office/drawing/2014/main" id="{C4F38BCC-5279-3866-907C-171E0459393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628" y="1297"/>
              <a:ext cx="43" cy="1133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7668" name="Rectangle 15" descr="窄水平線">
              <a:extLst>
                <a:ext uri="{FF2B5EF4-FFF2-40B4-BE49-F238E27FC236}">
                  <a16:creationId xmlns:a16="http://schemas.microsoft.com/office/drawing/2014/main" id="{A4A51BA3-9C09-8F92-3300-B85A02EDFE02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42" y="1578"/>
              <a:ext cx="43" cy="852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7669" name="Rectangle 15" descr="窄水平線">
              <a:extLst>
                <a:ext uri="{FF2B5EF4-FFF2-40B4-BE49-F238E27FC236}">
                  <a16:creationId xmlns:a16="http://schemas.microsoft.com/office/drawing/2014/main" id="{6CB9BED4-556B-2B12-712D-6846B91682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4" y="2430"/>
              <a:ext cx="477" cy="1236"/>
            </a:xfrm>
            <a:prstGeom prst="rect">
              <a:avLst/>
            </a:prstGeom>
            <a:pattFill prst="narHorz">
              <a:fgClr>
                <a:schemeClr val="bg1"/>
              </a:fgClr>
              <a:bgClr>
                <a:srgbClr val="008E00"/>
              </a:bgClr>
            </a:patt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7670" name="Rectangle 15" descr="窄水平線">
              <a:extLst>
                <a:ext uri="{FF2B5EF4-FFF2-40B4-BE49-F238E27FC236}">
                  <a16:creationId xmlns:a16="http://schemas.microsoft.com/office/drawing/2014/main" id="{048C8B0C-D5D9-A46F-6FE4-F6CDC26F89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4" y="2430"/>
              <a:ext cx="477" cy="1236"/>
            </a:xfrm>
            <a:prstGeom prst="rect">
              <a:avLst/>
            </a:prstGeom>
            <a:pattFill prst="narHorz">
              <a:fgClr>
                <a:schemeClr val="bg1"/>
              </a:fgClr>
              <a:bgClr>
                <a:srgbClr val="008E00"/>
              </a:bgClr>
            </a:patt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</p:grp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B5C03B9F-4573-BBD6-BD34-8A825D5425A6}"/>
              </a:ext>
            </a:extLst>
          </p:cNvPr>
          <p:cNvSpPr txBox="1"/>
          <p:nvPr/>
        </p:nvSpPr>
        <p:spPr>
          <a:xfrm>
            <a:off x="539750" y="0"/>
            <a:ext cx="7416800" cy="11382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3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第二個比照第一個金額給付</a:t>
            </a:r>
            <a:br>
              <a:rPr lang="en-US" altLang="zh-TW" sz="33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</a:br>
            <a:r>
              <a:rPr lang="zh-TW" altLang="en-US" sz="33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可收差額</a:t>
            </a:r>
            <a:r>
              <a:rPr lang="en-US" altLang="zh-TW" sz="33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(</a:t>
            </a:r>
            <a:r>
              <a:rPr lang="zh-TW" altLang="en-US" sz="33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未訂差額上限</a:t>
            </a:r>
            <a:r>
              <a:rPr lang="en-US" altLang="zh-TW" sz="33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)</a:t>
            </a:r>
            <a:endParaRPr lang="zh-TW" altLang="en-US" sz="3300" b="1" dirty="0">
              <a:solidFill>
                <a:srgbClr val="990033"/>
              </a:solidFill>
              <a:latin typeface="+mj-lt"/>
              <a:ea typeface="標楷體" pitchFamily="65" charset="-120"/>
              <a:cs typeface="+mj-cs"/>
            </a:endParaRPr>
          </a:p>
        </p:txBody>
      </p:sp>
      <p:sp>
        <p:nvSpPr>
          <p:cNvPr id="27653" name="向右箭號 27">
            <a:extLst>
              <a:ext uri="{FF2B5EF4-FFF2-40B4-BE49-F238E27FC236}">
                <a16:creationId xmlns:a16="http://schemas.microsoft.com/office/drawing/2014/main" id="{ED22084C-BEF6-05AD-2D42-31A69FBBA5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213100"/>
            <a:ext cx="576263" cy="144463"/>
          </a:xfrm>
          <a:prstGeom prst="rightArrow">
            <a:avLst>
              <a:gd name="adj1" fmla="val 50000"/>
              <a:gd name="adj2" fmla="val 49863"/>
            </a:avLst>
          </a:prstGeom>
          <a:solidFill>
            <a:srgbClr val="0000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/>
            <a:endParaRPr kumimoji="0" lang="zh-TW" altLang="en-US"/>
          </a:p>
        </p:txBody>
      </p:sp>
      <p:sp>
        <p:nvSpPr>
          <p:cNvPr id="27654" name="右大括弧 29">
            <a:extLst>
              <a:ext uri="{FF2B5EF4-FFF2-40B4-BE49-F238E27FC236}">
                <a16:creationId xmlns:a16="http://schemas.microsoft.com/office/drawing/2014/main" id="{01389644-D193-069F-0006-95A7789FBCB3}"/>
              </a:ext>
            </a:extLst>
          </p:cNvPr>
          <p:cNvSpPr>
            <a:spLocks/>
          </p:cNvSpPr>
          <p:nvPr/>
        </p:nvSpPr>
        <p:spPr bwMode="auto">
          <a:xfrm>
            <a:off x="6372225" y="1412875"/>
            <a:ext cx="503238" cy="1871663"/>
          </a:xfrm>
          <a:prstGeom prst="rightBrace">
            <a:avLst>
              <a:gd name="adj1" fmla="val 8334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/>
            <a:endParaRPr kumimoji="0" lang="zh-TW" altLang="en-US"/>
          </a:p>
        </p:txBody>
      </p:sp>
      <p:sp>
        <p:nvSpPr>
          <p:cNvPr id="27655" name="Rectangle 6">
            <a:extLst>
              <a:ext uri="{FF2B5EF4-FFF2-40B4-BE49-F238E27FC236}">
                <a16:creationId xmlns:a16="http://schemas.microsoft.com/office/drawing/2014/main" id="{B0EEBE68-35FD-5A7D-4EAA-84CBE318E0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5300663"/>
            <a:ext cx="129540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16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自付差額</a:t>
            </a:r>
            <a:endParaRPr lang="en-US" altLang="zh-TW" sz="1600" b="1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編號版面配置區 1">
            <a:extLst>
              <a:ext uri="{FF2B5EF4-FFF2-40B4-BE49-F238E27FC236}">
                <a16:creationId xmlns:a16="http://schemas.microsoft.com/office/drawing/2014/main" id="{4D4F89A2-A793-65E3-9FA4-DEE1D28E162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1E9EEB48-386F-4354-AD37-B6EB066EBA55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24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8675" name="Group 27">
            <a:extLst>
              <a:ext uri="{FF2B5EF4-FFF2-40B4-BE49-F238E27FC236}">
                <a16:creationId xmlns:a16="http://schemas.microsoft.com/office/drawing/2014/main" id="{2FD102AD-8168-75CD-B181-558A17A8DF22}"/>
              </a:ext>
            </a:extLst>
          </p:cNvPr>
          <p:cNvGrpSpPr>
            <a:grpSpLocks/>
          </p:cNvGrpSpPr>
          <p:nvPr/>
        </p:nvGrpSpPr>
        <p:grpSpPr bwMode="auto">
          <a:xfrm>
            <a:off x="684213" y="1341438"/>
            <a:ext cx="7415212" cy="4333875"/>
            <a:chOff x="334" y="1206"/>
            <a:chExt cx="4464" cy="2730"/>
          </a:xfrm>
        </p:grpSpPr>
        <p:sp>
          <p:nvSpPr>
            <p:cNvPr id="28682" name="Rectangle 6">
              <a:extLst>
                <a:ext uri="{FF2B5EF4-FFF2-40B4-BE49-F238E27FC236}">
                  <a16:creationId xmlns:a16="http://schemas.microsoft.com/office/drawing/2014/main" id="{8A82E7E5-E756-F052-8530-BB9D2C02B7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8" y="3703"/>
              <a:ext cx="88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r>
                <a:rPr lang="zh-TW" altLang="en-US" sz="1800" b="1">
                  <a:solidFill>
                    <a:srgbClr val="0000FF"/>
                  </a:solidFill>
                  <a:ea typeface="標楷體" panose="03000509000000000000" pitchFamily="65" charset="-120"/>
                </a:rPr>
                <a:t>全額給付</a:t>
              </a:r>
            </a:p>
          </p:txBody>
        </p:sp>
        <p:sp>
          <p:nvSpPr>
            <p:cNvPr id="28683" name="Rectangle 8">
              <a:extLst>
                <a:ext uri="{FF2B5EF4-FFF2-40B4-BE49-F238E27FC236}">
                  <a16:creationId xmlns:a16="http://schemas.microsoft.com/office/drawing/2014/main" id="{CA299CC2-2E0A-7EC3-D7D8-10EEF46FF8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4" y="1206"/>
              <a:ext cx="935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8684" name="Rectangle 13">
              <a:extLst>
                <a:ext uri="{FF2B5EF4-FFF2-40B4-BE49-F238E27FC236}">
                  <a16:creationId xmlns:a16="http://schemas.microsoft.com/office/drawing/2014/main" id="{A7DB022C-B90E-3852-3489-87940B1AA0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6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8685" name="Rectangle 17">
              <a:extLst>
                <a:ext uri="{FF2B5EF4-FFF2-40B4-BE49-F238E27FC236}">
                  <a16:creationId xmlns:a16="http://schemas.microsoft.com/office/drawing/2014/main" id="{04AEB383-537E-AE2F-607A-B5EDF1016E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9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28686" name="Group 18">
              <a:extLst>
                <a:ext uri="{FF2B5EF4-FFF2-40B4-BE49-F238E27FC236}">
                  <a16:creationId xmlns:a16="http://schemas.microsoft.com/office/drawing/2014/main" id="{2C04BB04-1A13-C8EC-950A-A74A04EE430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34" y="2249"/>
              <a:ext cx="3808" cy="385"/>
              <a:chOff x="-294" y="2514"/>
              <a:chExt cx="3394" cy="385"/>
            </a:xfrm>
          </p:grpSpPr>
          <p:sp>
            <p:nvSpPr>
              <p:cNvPr id="28697" name="Line 19">
                <a:extLst>
                  <a:ext uri="{FF2B5EF4-FFF2-40B4-BE49-F238E27FC236}">
                    <a16:creationId xmlns:a16="http://schemas.microsoft.com/office/drawing/2014/main" id="{D1115BD6-E6A2-D820-4A4E-F7FA1FD54F0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9" y="2695"/>
                <a:ext cx="2351" cy="0"/>
              </a:xfrm>
              <a:prstGeom prst="line">
                <a:avLst/>
              </a:prstGeom>
              <a:noFill/>
              <a:ln w="25400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  <p:sp>
            <p:nvSpPr>
              <p:cNvPr id="28698" name="Rectangle 20">
                <a:extLst>
                  <a:ext uri="{FF2B5EF4-FFF2-40B4-BE49-F238E27FC236}">
                    <a16:creationId xmlns:a16="http://schemas.microsoft.com/office/drawing/2014/main" id="{A795FF05-B817-445B-134B-87C2132F8F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94" y="2514"/>
                <a:ext cx="595" cy="3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zh-TW" altLang="en-US" sz="1800" b="1">
                    <a:solidFill>
                      <a:srgbClr val="0000FF"/>
                    </a:solidFill>
                    <a:ea typeface="標楷體" panose="03000509000000000000" pitchFamily="65" charset="-120"/>
                  </a:rPr>
                  <a:t>健保</a:t>
                </a:r>
                <a:endParaRPr lang="en-US" altLang="zh-TW" sz="1800" b="1">
                  <a:solidFill>
                    <a:srgbClr val="0000FF"/>
                  </a:solidFill>
                  <a:ea typeface="標楷體" panose="03000509000000000000" pitchFamily="65" charset="-120"/>
                </a:endParaRPr>
              </a:p>
              <a:p>
                <a:r>
                  <a:rPr lang="zh-TW" altLang="en-US" sz="1800" b="1">
                    <a:solidFill>
                      <a:srgbClr val="0000FF"/>
                    </a:solidFill>
                    <a:ea typeface="標楷體" panose="03000509000000000000" pitchFamily="65" charset="-120"/>
                  </a:rPr>
                  <a:t>給付金額</a:t>
                </a:r>
                <a:endParaRPr lang="en-US" altLang="zh-TW" sz="1800" b="1">
                  <a:solidFill>
                    <a:srgbClr val="0000FF"/>
                  </a:solidFill>
                  <a:ea typeface="標楷體" panose="03000509000000000000" pitchFamily="65" charset="-120"/>
                </a:endParaRPr>
              </a:p>
            </p:txBody>
          </p:sp>
        </p:grpSp>
        <p:sp>
          <p:nvSpPr>
            <p:cNvPr id="28687" name="Rectangle 22">
              <a:extLst>
                <a:ext uri="{FF2B5EF4-FFF2-40B4-BE49-F238E27FC236}">
                  <a16:creationId xmlns:a16="http://schemas.microsoft.com/office/drawing/2014/main" id="{72DAE850-A1C3-F371-BDD8-71A5A715FB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18" y="1795"/>
              <a:ext cx="780" cy="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>
                <a:lnSpc>
                  <a:spcPct val="80000"/>
                </a:lnSpc>
              </a:pPr>
              <a:r>
                <a:rPr lang="zh-TW" altLang="en-US" sz="1800" b="1">
                  <a:solidFill>
                    <a:srgbClr val="FF0000"/>
                  </a:solidFill>
                  <a:ea typeface="標楷體" panose="03000509000000000000" pitchFamily="65" charset="-120"/>
                </a:rPr>
                <a:t>病患</a:t>
              </a:r>
              <a:endParaRPr lang="en-US" altLang="zh-TW" sz="1800" b="1">
                <a:solidFill>
                  <a:srgbClr val="FF0000"/>
                </a:solidFill>
                <a:ea typeface="標楷體" panose="03000509000000000000" pitchFamily="65" charset="-120"/>
              </a:endParaRPr>
            </a:p>
            <a:p>
              <a:pPr>
                <a:lnSpc>
                  <a:spcPct val="80000"/>
                </a:lnSpc>
              </a:pPr>
              <a:r>
                <a:rPr lang="zh-TW" altLang="en-US" sz="1800" b="1">
                  <a:solidFill>
                    <a:srgbClr val="FF0000"/>
                  </a:solidFill>
                  <a:ea typeface="標楷體" panose="03000509000000000000" pitchFamily="65" charset="-120"/>
                </a:rPr>
                <a:t>自付差額</a:t>
              </a:r>
            </a:p>
          </p:txBody>
        </p:sp>
        <p:sp>
          <p:nvSpPr>
            <p:cNvPr id="28688" name="Line 23">
              <a:extLst>
                <a:ext uri="{FF2B5EF4-FFF2-40B4-BE49-F238E27FC236}">
                  <a16:creationId xmlns:a16="http://schemas.microsoft.com/office/drawing/2014/main" id="{70948726-D3A4-9084-D9B9-702383DF8A71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74" y="3665"/>
              <a:ext cx="2745" cy="0"/>
            </a:xfrm>
            <a:prstGeom prst="line">
              <a:avLst/>
            </a:prstGeom>
            <a:noFill/>
            <a:ln w="12700">
              <a:solidFill>
                <a:srgbClr val="FF0033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8689" name="Rectangle 15" descr="窄水平線">
              <a:extLst>
                <a:ext uri="{FF2B5EF4-FFF2-40B4-BE49-F238E27FC236}">
                  <a16:creationId xmlns:a16="http://schemas.microsoft.com/office/drawing/2014/main" id="{6B04ADAB-B5E9-CD82-677A-6DEB21715B6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195" y="1297"/>
              <a:ext cx="43" cy="1133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8690" name="Rectangle 15" descr="窄水平線">
              <a:extLst>
                <a:ext uri="{FF2B5EF4-FFF2-40B4-BE49-F238E27FC236}">
                  <a16:creationId xmlns:a16="http://schemas.microsoft.com/office/drawing/2014/main" id="{86CADD14-C0FB-AC01-B928-62314E10298C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281" y="1578"/>
              <a:ext cx="44" cy="852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8691" name="Rectangle 15" descr="窄水平線">
              <a:extLst>
                <a:ext uri="{FF2B5EF4-FFF2-40B4-BE49-F238E27FC236}">
                  <a16:creationId xmlns:a16="http://schemas.microsoft.com/office/drawing/2014/main" id="{5AA8DC8B-34B7-F8B6-336D-8F66202E3BE9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368" y="1437"/>
              <a:ext cx="43" cy="993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8692" name="Rectangle 15" descr="窄水平線">
              <a:extLst>
                <a:ext uri="{FF2B5EF4-FFF2-40B4-BE49-F238E27FC236}">
                  <a16:creationId xmlns:a16="http://schemas.microsoft.com/office/drawing/2014/main" id="{184E3B23-DEF6-D8D9-B51F-F92C5EACCC3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455" y="1722"/>
              <a:ext cx="43" cy="709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8693" name="Rectangle 15" descr="窄水平線">
              <a:extLst>
                <a:ext uri="{FF2B5EF4-FFF2-40B4-BE49-F238E27FC236}">
                  <a16:creationId xmlns:a16="http://schemas.microsoft.com/office/drawing/2014/main" id="{070158BF-BCB7-AE03-F285-FF2C51693F54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628" y="1296"/>
              <a:ext cx="43" cy="1133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8694" name="Rectangle 15" descr="窄水平線">
              <a:extLst>
                <a:ext uri="{FF2B5EF4-FFF2-40B4-BE49-F238E27FC236}">
                  <a16:creationId xmlns:a16="http://schemas.microsoft.com/office/drawing/2014/main" id="{7E4AEC0C-9D75-FA5A-0F63-3E5BED7D1676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42" y="1578"/>
              <a:ext cx="43" cy="852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8695" name="Rectangle 15" descr="窄水平線">
              <a:extLst>
                <a:ext uri="{FF2B5EF4-FFF2-40B4-BE49-F238E27FC236}">
                  <a16:creationId xmlns:a16="http://schemas.microsoft.com/office/drawing/2014/main" id="{3AEF3879-B4E7-2E0B-517A-E39E8F58FC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4" y="2430"/>
              <a:ext cx="477" cy="1236"/>
            </a:xfrm>
            <a:prstGeom prst="rect">
              <a:avLst/>
            </a:prstGeom>
            <a:pattFill prst="narHorz">
              <a:fgClr>
                <a:schemeClr val="bg1"/>
              </a:fgClr>
              <a:bgClr>
                <a:srgbClr val="008E00"/>
              </a:bgClr>
            </a:patt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8696" name="Rectangle 15" descr="窄水平線">
              <a:extLst>
                <a:ext uri="{FF2B5EF4-FFF2-40B4-BE49-F238E27FC236}">
                  <a16:creationId xmlns:a16="http://schemas.microsoft.com/office/drawing/2014/main" id="{BDE3D3C4-B1A1-55EF-96B7-5BE5EFD0D1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4" y="2430"/>
              <a:ext cx="477" cy="1236"/>
            </a:xfrm>
            <a:prstGeom prst="rect">
              <a:avLst/>
            </a:prstGeom>
            <a:pattFill prst="narHorz">
              <a:fgClr>
                <a:schemeClr val="bg1"/>
              </a:fgClr>
              <a:bgClr>
                <a:srgbClr val="008E00"/>
              </a:bgClr>
            </a:patt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</p:grp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5C809C58-83C7-BE38-5836-FDF478AA0756}"/>
              </a:ext>
            </a:extLst>
          </p:cNvPr>
          <p:cNvSpPr txBox="1"/>
          <p:nvPr/>
        </p:nvSpPr>
        <p:spPr>
          <a:xfrm>
            <a:off x="755650" y="188913"/>
            <a:ext cx="7058025" cy="754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43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訂定差額上限</a:t>
            </a:r>
            <a:r>
              <a:rPr lang="en-US" altLang="zh-TW" sz="3200" b="1" dirty="0">
                <a:solidFill>
                  <a:srgbClr val="990033"/>
                </a:solidFill>
                <a:ea typeface="標楷體" pitchFamily="65" charset="-120"/>
              </a:rPr>
              <a:t>(</a:t>
            </a:r>
            <a:r>
              <a:rPr lang="zh-TW" altLang="en-US" sz="3600" b="1" dirty="0">
                <a:solidFill>
                  <a:srgbClr val="990033"/>
                </a:solidFill>
                <a:ea typeface="標楷體" pitchFamily="65" charset="-120"/>
              </a:rPr>
              <a:t>必要時</a:t>
            </a:r>
            <a:r>
              <a:rPr lang="en-US" altLang="zh-TW" sz="3400" b="1" dirty="0">
                <a:solidFill>
                  <a:srgbClr val="990033"/>
                </a:solidFill>
                <a:ea typeface="標楷體" pitchFamily="65" charset="-120"/>
              </a:rPr>
              <a:t>)</a:t>
            </a:r>
            <a:endParaRPr lang="zh-TW" altLang="en-US" sz="3400" b="1" dirty="0">
              <a:solidFill>
                <a:srgbClr val="990033"/>
              </a:solidFill>
              <a:latin typeface="+mj-lt"/>
              <a:ea typeface="標楷體" pitchFamily="65" charset="-120"/>
              <a:cs typeface="+mj-cs"/>
            </a:endParaRPr>
          </a:p>
        </p:txBody>
      </p:sp>
      <p:sp>
        <p:nvSpPr>
          <p:cNvPr id="28677" name="向右箭號 27">
            <a:extLst>
              <a:ext uri="{FF2B5EF4-FFF2-40B4-BE49-F238E27FC236}">
                <a16:creationId xmlns:a16="http://schemas.microsoft.com/office/drawing/2014/main" id="{1E750118-0DF2-E93F-0083-43780B2A23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213100"/>
            <a:ext cx="576263" cy="144463"/>
          </a:xfrm>
          <a:prstGeom prst="rightArrow">
            <a:avLst>
              <a:gd name="adj1" fmla="val 50000"/>
              <a:gd name="adj2" fmla="val 49863"/>
            </a:avLst>
          </a:prstGeom>
          <a:solidFill>
            <a:srgbClr val="0000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/>
            <a:endParaRPr kumimoji="0" lang="zh-TW" altLang="en-US"/>
          </a:p>
        </p:txBody>
      </p:sp>
      <p:sp>
        <p:nvSpPr>
          <p:cNvPr id="28678" name="右大括弧 29">
            <a:extLst>
              <a:ext uri="{FF2B5EF4-FFF2-40B4-BE49-F238E27FC236}">
                <a16:creationId xmlns:a16="http://schemas.microsoft.com/office/drawing/2014/main" id="{6C331122-32B3-58C1-5B56-E7B8BD8F97A1}"/>
              </a:ext>
            </a:extLst>
          </p:cNvPr>
          <p:cNvSpPr>
            <a:spLocks/>
          </p:cNvSpPr>
          <p:nvPr/>
        </p:nvSpPr>
        <p:spPr bwMode="auto">
          <a:xfrm>
            <a:off x="6372225" y="1916113"/>
            <a:ext cx="503238" cy="1368425"/>
          </a:xfrm>
          <a:prstGeom prst="rightBrace">
            <a:avLst>
              <a:gd name="adj1" fmla="val 8334"/>
              <a:gd name="adj2" fmla="val 50000"/>
            </a:avLst>
          </a:prstGeom>
          <a:noFill/>
          <a:ln w="9525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/>
            <a:endParaRPr kumimoji="0" lang="zh-TW" altLang="en-US"/>
          </a:p>
        </p:txBody>
      </p:sp>
      <p:sp>
        <p:nvSpPr>
          <p:cNvPr id="28679" name="Rectangle 6">
            <a:extLst>
              <a:ext uri="{FF2B5EF4-FFF2-40B4-BE49-F238E27FC236}">
                <a16:creationId xmlns:a16="http://schemas.microsoft.com/office/drawing/2014/main" id="{56BA93BA-9162-7F59-27FB-3C9D9F82F7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5300663"/>
            <a:ext cx="14700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16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自付差額</a:t>
            </a:r>
            <a:endParaRPr lang="en-US" altLang="zh-TW" sz="1600" b="1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8680" name="Line 19">
            <a:extLst>
              <a:ext uri="{FF2B5EF4-FFF2-40B4-BE49-F238E27FC236}">
                <a16:creationId xmlns:a16="http://schemas.microsoft.com/office/drawing/2014/main" id="{2D497CF4-7E3B-8D06-17AF-7B98B0050B1E}"/>
              </a:ext>
            </a:extLst>
          </p:cNvPr>
          <p:cNvSpPr>
            <a:spLocks noChangeShapeType="1"/>
          </p:cNvSpPr>
          <p:nvPr/>
        </p:nvSpPr>
        <p:spPr bwMode="auto">
          <a:xfrm>
            <a:off x="5076825" y="1916113"/>
            <a:ext cx="1441450" cy="0"/>
          </a:xfrm>
          <a:prstGeom prst="line">
            <a:avLst/>
          </a:prstGeom>
          <a:noFill/>
          <a:ln w="25400">
            <a:solidFill>
              <a:srgbClr val="0066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8681" name="Rectangle 20">
            <a:extLst>
              <a:ext uri="{FF2B5EF4-FFF2-40B4-BE49-F238E27FC236}">
                <a16:creationId xmlns:a16="http://schemas.microsoft.com/office/drawing/2014/main" id="{16286C62-927C-1297-DD35-FE5B161D55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95738" y="1700213"/>
            <a:ext cx="1109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1800" b="1">
                <a:solidFill>
                  <a:srgbClr val="FF0000"/>
                </a:solidFill>
                <a:ea typeface="標楷體" panose="03000509000000000000" pitchFamily="65" charset="-120"/>
              </a:rPr>
              <a:t>差額上限</a:t>
            </a:r>
            <a:endParaRPr lang="en-US" altLang="zh-TW" sz="1800" b="1">
              <a:solidFill>
                <a:srgbClr val="FF0000"/>
              </a:solidFill>
              <a:ea typeface="標楷體" panose="03000509000000000000" pitchFamily="65" charset="-12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投影片編號版面配置區 1">
            <a:extLst>
              <a:ext uri="{FF2B5EF4-FFF2-40B4-BE49-F238E27FC236}">
                <a16:creationId xmlns:a16="http://schemas.microsoft.com/office/drawing/2014/main" id="{E4733472-E02F-AC69-E2F0-C9A172A775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8ADDB431-B394-42C1-BC91-A2C0966AE792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25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29699" name="Group 27">
            <a:extLst>
              <a:ext uri="{FF2B5EF4-FFF2-40B4-BE49-F238E27FC236}">
                <a16:creationId xmlns:a16="http://schemas.microsoft.com/office/drawing/2014/main" id="{6A45B9AE-9BD3-E92F-3E25-625A4612BD41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341438"/>
            <a:ext cx="7345363" cy="4333875"/>
            <a:chOff x="377" y="1206"/>
            <a:chExt cx="4422" cy="2730"/>
          </a:xfrm>
        </p:grpSpPr>
        <p:sp>
          <p:nvSpPr>
            <p:cNvPr id="29709" name="Rectangle 15" descr="窄水平線">
              <a:extLst>
                <a:ext uri="{FF2B5EF4-FFF2-40B4-BE49-F238E27FC236}">
                  <a16:creationId xmlns:a16="http://schemas.microsoft.com/office/drawing/2014/main" id="{AFD51D40-A7ED-153D-FD61-971F1D3078A7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195" y="1297"/>
              <a:ext cx="43" cy="1043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9710" name="Rectangle 15" descr="窄水平線">
              <a:extLst>
                <a:ext uri="{FF2B5EF4-FFF2-40B4-BE49-F238E27FC236}">
                  <a16:creationId xmlns:a16="http://schemas.microsoft.com/office/drawing/2014/main" id="{3E0FA873-BF56-E115-9001-7040DFE58A6E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281" y="1578"/>
              <a:ext cx="44" cy="762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9711" name="Rectangle 15" descr="窄水平線">
              <a:extLst>
                <a:ext uri="{FF2B5EF4-FFF2-40B4-BE49-F238E27FC236}">
                  <a16:creationId xmlns:a16="http://schemas.microsoft.com/office/drawing/2014/main" id="{FA5DB239-444F-632E-2C12-8FE368D767AA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368" y="1437"/>
              <a:ext cx="43" cy="903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9712" name="Rectangle 15" descr="窄水平線">
              <a:extLst>
                <a:ext uri="{FF2B5EF4-FFF2-40B4-BE49-F238E27FC236}">
                  <a16:creationId xmlns:a16="http://schemas.microsoft.com/office/drawing/2014/main" id="{D15382C0-1789-BB46-5B03-A652620635BF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455" y="1722"/>
              <a:ext cx="43" cy="618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9713" name="Rectangle 15" descr="窄水平線">
              <a:extLst>
                <a:ext uri="{FF2B5EF4-FFF2-40B4-BE49-F238E27FC236}">
                  <a16:creationId xmlns:a16="http://schemas.microsoft.com/office/drawing/2014/main" id="{CAE2430A-F0E9-2143-5F3C-EA263DDF03A5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628" y="1296"/>
              <a:ext cx="43" cy="1044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9714" name="Rectangle 15" descr="窄水平線">
              <a:extLst>
                <a:ext uri="{FF2B5EF4-FFF2-40B4-BE49-F238E27FC236}">
                  <a16:creationId xmlns:a16="http://schemas.microsoft.com/office/drawing/2014/main" id="{61070EEB-F707-EA61-70FD-1D4FED2C2733}"/>
                </a:ext>
              </a:extLst>
            </p:cNvPr>
            <p:cNvSpPr>
              <a:spLocks noChangeArrowheads="1"/>
            </p:cNvSpPr>
            <p:nvPr/>
          </p:nvSpPr>
          <p:spPr bwMode="auto">
            <a:xfrm flipH="1">
              <a:off x="3541" y="1578"/>
              <a:ext cx="44" cy="762"/>
            </a:xfrm>
            <a:prstGeom prst="rect">
              <a:avLst/>
            </a:prstGeom>
            <a:solidFill>
              <a:srgbClr val="FF0000"/>
            </a:solidFill>
            <a:ln w="1270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9715" name="Rectangle 15" descr="窄水平線">
              <a:extLst>
                <a:ext uri="{FF2B5EF4-FFF2-40B4-BE49-F238E27FC236}">
                  <a16:creationId xmlns:a16="http://schemas.microsoft.com/office/drawing/2014/main" id="{F6AD340C-FA2F-E9C8-A5E8-E81CB06802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94" y="2340"/>
              <a:ext cx="477" cy="1326"/>
            </a:xfrm>
            <a:prstGeom prst="rect">
              <a:avLst/>
            </a:prstGeom>
            <a:pattFill prst="narHorz">
              <a:fgClr>
                <a:schemeClr val="bg1"/>
              </a:fgClr>
              <a:bgClr>
                <a:srgbClr val="008E00"/>
              </a:bgClr>
            </a:patt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  <p:sp>
          <p:nvSpPr>
            <p:cNvPr id="29716" name="Rectangle 6">
              <a:extLst>
                <a:ext uri="{FF2B5EF4-FFF2-40B4-BE49-F238E27FC236}">
                  <a16:creationId xmlns:a16="http://schemas.microsoft.com/office/drawing/2014/main" id="{0412A3A6-C9DA-F680-7107-2B91B273DD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48" y="3703"/>
              <a:ext cx="885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r>
                <a:rPr lang="zh-TW" altLang="en-US" sz="1800" b="1">
                  <a:solidFill>
                    <a:srgbClr val="0000FF"/>
                  </a:solidFill>
                  <a:ea typeface="標楷體" panose="03000509000000000000" pitchFamily="65" charset="-120"/>
                </a:rPr>
                <a:t>全額給付</a:t>
              </a:r>
            </a:p>
          </p:txBody>
        </p:sp>
        <p:sp>
          <p:nvSpPr>
            <p:cNvPr id="29717" name="Rectangle 8">
              <a:extLst>
                <a:ext uri="{FF2B5EF4-FFF2-40B4-BE49-F238E27FC236}">
                  <a16:creationId xmlns:a16="http://schemas.microsoft.com/office/drawing/2014/main" id="{8B3C6EC8-AB43-EA1E-46FD-3932F6CAE59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4" y="1206"/>
              <a:ext cx="935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9718" name="Rectangle 13">
              <a:extLst>
                <a:ext uri="{FF2B5EF4-FFF2-40B4-BE49-F238E27FC236}">
                  <a16:creationId xmlns:a16="http://schemas.microsoft.com/office/drawing/2014/main" id="{9C12C496-A236-DA78-F1D1-E8112ED242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6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sp>
          <p:nvSpPr>
            <p:cNvPr id="29719" name="Rectangle 17">
              <a:extLst>
                <a:ext uri="{FF2B5EF4-FFF2-40B4-BE49-F238E27FC236}">
                  <a16:creationId xmlns:a16="http://schemas.microsoft.com/office/drawing/2014/main" id="{A4144702-D00B-9259-48AE-FCA0424B4D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19" y="1539"/>
              <a:ext cx="117" cy="2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endParaRPr lang="zh-TW" altLang="en-US" sz="2200" b="1">
                <a:latin typeface="標楷體" panose="03000509000000000000" pitchFamily="65" charset="-120"/>
                <a:ea typeface="標楷體" panose="03000509000000000000" pitchFamily="65" charset="-120"/>
              </a:endParaRPr>
            </a:p>
          </p:txBody>
        </p:sp>
        <p:grpSp>
          <p:nvGrpSpPr>
            <p:cNvPr id="29720" name="Group 18">
              <a:extLst>
                <a:ext uri="{FF2B5EF4-FFF2-40B4-BE49-F238E27FC236}">
                  <a16:creationId xmlns:a16="http://schemas.microsoft.com/office/drawing/2014/main" id="{4A6C453D-2510-30FD-884F-0CD1645FEA3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77" y="2113"/>
              <a:ext cx="3765" cy="385"/>
              <a:chOff x="-256" y="2378"/>
              <a:chExt cx="3356" cy="385"/>
            </a:xfrm>
          </p:grpSpPr>
          <p:sp>
            <p:nvSpPr>
              <p:cNvPr id="29724" name="Rectangle 20">
                <a:extLst>
                  <a:ext uri="{FF2B5EF4-FFF2-40B4-BE49-F238E27FC236}">
                    <a16:creationId xmlns:a16="http://schemas.microsoft.com/office/drawing/2014/main" id="{DE3BE217-5EE7-1FAC-368A-FA0A7065305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-256" y="2378"/>
                <a:ext cx="595" cy="3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1pPr>
                <a:lvl2pPr marL="742950" indent="-28575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2pPr>
                <a:lvl3pPr marL="11430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3pPr>
                <a:lvl4pPr marL="16002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4pPr>
                <a:lvl5pPr marL="2057400" indent="-228600" eaLnBrk="0" hangingPunct="0"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2400">
                    <a:solidFill>
                      <a:schemeClr val="tx1"/>
                    </a:solidFill>
                    <a:latin typeface="Times New Roman" panose="02020603050405020304" pitchFamily="18" charset="0"/>
                    <a:ea typeface="新細明體" panose="02020500000000000000" pitchFamily="18" charset="-120"/>
                  </a:defRPr>
                </a:lvl9pPr>
              </a:lstStyle>
              <a:p>
                <a:r>
                  <a:rPr lang="zh-TW" altLang="en-US" sz="1800" b="1">
                    <a:solidFill>
                      <a:srgbClr val="0000FF"/>
                    </a:solidFill>
                    <a:ea typeface="標楷體" panose="03000509000000000000" pitchFamily="65" charset="-120"/>
                  </a:rPr>
                  <a:t>健保</a:t>
                </a:r>
                <a:endParaRPr lang="en-US" altLang="zh-TW" sz="1800" b="1">
                  <a:solidFill>
                    <a:srgbClr val="0000FF"/>
                  </a:solidFill>
                  <a:ea typeface="標楷體" panose="03000509000000000000" pitchFamily="65" charset="-120"/>
                </a:endParaRPr>
              </a:p>
              <a:p>
                <a:r>
                  <a:rPr lang="zh-TW" altLang="en-US" sz="1800" b="1">
                    <a:solidFill>
                      <a:srgbClr val="0000FF"/>
                    </a:solidFill>
                    <a:ea typeface="標楷體" panose="03000509000000000000" pitchFamily="65" charset="-120"/>
                  </a:rPr>
                  <a:t>給付金額</a:t>
                </a:r>
                <a:endParaRPr lang="en-US" altLang="zh-TW" sz="1800" b="1">
                  <a:solidFill>
                    <a:srgbClr val="0000FF"/>
                  </a:solidFill>
                  <a:ea typeface="標楷體" panose="03000509000000000000" pitchFamily="65" charset="-120"/>
                </a:endParaRPr>
              </a:p>
            </p:txBody>
          </p:sp>
          <p:sp>
            <p:nvSpPr>
              <p:cNvPr id="29725" name="Line 19">
                <a:extLst>
                  <a:ext uri="{FF2B5EF4-FFF2-40B4-BE49-F238E27FC236}">
                    <a16:creationId xmlns:a16="http://schemas.microsoft.com/office/drawing/2014/main" id="{E984C851-2737-170F-3536-81534357D03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749" y="2605"/>
                <a:ext cx="2351" cy="0"/>
              </a:xfrm>
              <a:prstGeom prst="line">
                <a:avLst/>
              </a:prstGeom>
              <a:noFill/>
              <a:ln w="25400">
                <a:solidFill>
                  <a:srgbClr val="00FFFF"/>
                </a:solidFill>
                <a:round/>
                <a:headEnd type="none" w="sm" len="sm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zh-TW" altLang="en-US"/>
              </a:p>
            </p:txBody>
          </p:sp>
        </p:grpSp>
        <p:sp>
          <p:nvSpPr>
            <p:cNvPr id="29721" name="Rectangle 22">
              <a:extLst>
                <a:ext uri="{FF2B5EF4-FFF2-40B4-BE49-F238E27FC236}">
                  <a16:creationId xmlns:a16="http://schemas.microsoft.com/office/drawing/2014/main" id="{20E4E7E4-4C1A-1948-E467-A615C663DC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32" y="1795"/>
              <a:ext cx="867" cy="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92075" tIns="46038" rIns="92075" bIns="46038">
              <a:spAutoFit/>
            </a:bodyPr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>
                <a:lnSpc>
                  <a:spcPct val="80000"/>
                </a:lnSpc>
              </a:pPr>
              <a:r>
                <a:rPr lang="zh-TW" altLang="en-US" sz="1800" b="1">
                  <a:solidFill>
                    <a:srgbClr val="FF0000"/>
                  </a:solidFill>
                  <a:ea typeface="標楷體" panose="03000509000000000000" pitchFamily="65" charset="-120"/>
                </a:rPr>
                <a:t>調整後差額上限</a:t>
              </a:r>
            </a:p>
          </p:txBody>
        </p:sp>
        <p:sp>
          <p:nvSpPr>
            <p:cNvPr id="29722" name="Line 23">
              <a:extLst>
                <a:ext uri="{FF2B5EF4-FFF2-40B4-BE49-F238E27FC236}">
                  <a16:creationId xmlns:a16="http://schemas.microsoft.com/office/drawing/2014/main" id="{25409698-2DF0-1BB4-74B9-DA5C10172E9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474" y="3665"/>
              <a:ext cx="2745" cy="0"/>
            </a:xfrm>
            <a:prstGeom prst="line">
              <a:avLst/>
            </a:prstGeom>
            <a:noFill/>
            <a:ln w="12700">
              <a:solidFill>
                <a:srgbClr val="FF0033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9723" name="Rectangle 15" descr="窄水平線">
              <a:extLst>
                <a:ext uri="{FF2B5EF4-FFF2-40B4-BE49-F238E27FC236}">
                  <a16:creationId xmlns:a16="http://schemas.microsoft.com/office/drawing/2014/main" id="{44B4CC73-FF3E-78FC-0C1B-980BA5CD6F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4" y="2793"/>
              <a:ext cx="477" cy="873"/>
            </a:xfrm>
            <a:prstGeom prst="rect">
              <a:avLst/>
            </a:prstGeom>
            <a:pattFill prst="narHorz">
              <a:fgClr>
                <a:schemeClr val="bg1"/>
              </a:fgClr>
              <a:bgClr>
                <a:srgbClr val="008E00"/>
              </a:bgClr>
            </a:pattFill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1pPr>
              <a:lvl2pPr marL="742950" indent="-28575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2pPr>
              <a:lvl3pPr marL="11430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3pPr>
              <a:lvl4pPr marL="16002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4pPr>
              <a:lvl5pPr marL="2057400" indent="-228600" eaLnBrk="0" hangingPunct="0"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2400">
                  <a:solidFill>
                    <a:schemeClr val="tx1"/>
                  </a:solidFill>
                  <a:latin typeface="Times New Roman" panose="02020603050405020304" pitchFamily="18" charset="0"/>
                  <a:ea typeface="新細明體" panose="02020500000000000000" pitchFamily="18" charset="-120"/>
                </a:defRPr>
              </a:lvl9pPr>
            </a:lstStyle>
            <a:p>
              <a:pPr eaLnBrk="1" hangingPunct="1"/>
              <a:endParaRPr lang="zh-TW" altLang="en-US" sz="2000" b="1"/>
            </a:p>
          </p:txBody>
        </p:sp>
      </p:grp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3F78D01E-C2D2-1DE8-5331-BD3E8EAFCAFA}"/>
              </a:ext>
            </a:extLst>
          </p:cNvPr>
          <p:cNvSpPr txBox="1"/>
          <p:nvPr/>
        </p:nvSpPr>
        <p:spPr>
          <a:xfrm>
            <a:off x="1042988" y="0"/>
            <a:ext cx="6986587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sz="35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價量調查後給付上限不變，</a:t>
            </a:r>
            <a:endParaRPr lang="en-US" altLang="zh-TW" sz="3500" b="1" dirty="0">
              <a:solidFill>
                <a:srgbClr val="990033"/>
              </a:solidFill>
              <a:latin typeface="+mj-lt"/>
              <a:ea typeface="標楷體" pitchFamily="65" charset="-120"/>
              <a:cs typeface="+mj-cs"/>
            </a:endParaRPr>
          </a:p>
          <a:p>
            <a:pPr>
              <a:defRPr/>
            </a:pPr>
            <a:r>
              <a:rPr lang="zh-TW" altLang="en-US" sz="35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但差額上限要調整</a:t>
            </a:r>
            <a:r>
              <a:rPr lang="en-US" altLang="zh-TW" sz="35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  (</a:t>
            </a:r>
            <a:r>
              <a:rPr lang="zh-TW" altLang="en-US" sz="3500" b="1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規劃中</a:t>
            </a:r>
            <a:r>
              <a:rPr lang="en-US" altLang="zh-TW" sz="3500" b="1" dirty="0">
                <a:solidFill>
                  <a:srgbClr val="990033"/>
                </a:solidFill>
                <a:ea typeface="標楷體" pitchFamily="65" charset="-120"/>
              </a:rPr>
              <a:t>)</a:t>
            </a:r>
            <a:endParaRPr lang="zh-TW" altLang="en-US" sz="3500" b="1" dirty="0">
              <a:solidFill>
                <a:srgbClr val="990033"/>
              </a:solidFill>
              <a:latin typeface="+mj-lt"/>
              <a:ea typeface="標楷體" pitchFamily="65" charset="-120"/>
              <a:cs typeface="+mj-cs"/>
            </a:endParaRPr>
          </a:p>
        </p:txBody>
      </p:sp>
      <p:sp>
        <p:nvSpPr>
          <p:cNvPr id="29701" name="向右箭號 27">
            <a:extLst>
              <a:ext uri="{FF2B5EF4-FFF2-40B4-BE49-F238E27FC236}">
                <a16:creationId xmlns:a16="http://schemas.microsoft.com/office/drawing/2014/main" id="{77F057AC-4DA6-0E95-77AE-123604FAC8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3068638"/>
            <a:ext cx="576263" cy="144462"/>
          </a:xfrm>
          <a:prstGeom prst="rightArrow">
            <a:avLst>
              <a:gd name="adj1" fmla="val 50000"/>
              <a:gd name="adj2" fmla="val 49863"/>
            </a:avLst>
          </a:prstGeom>
          <a:solidFill>
            <a:srgbClr val="0000FF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l"/>
            <a:endParaRPr kumimoji="0" lang="zh-TW" altLang="en-US"/>
          </a:p>
        </p:txBody>
      </p:sp>
      <p:sp>
        <p:nvSpPr>
          <p:cNvPr id="29702" name="Rectangle 6">
            <a:extLst>
              <a:ext uri="{FF2B5EF4-FFF2-40B4-BE49-F238E27FC236}">
                <a16:creationId xmlns:a16="http://schemas.microsoft.com/office/drawing/2014/main" id="{AB6E383D-B37E-5F6E-36AD-E082D09F84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48263" y="5300663"/>
            <a:ext cx="14700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075" tIns="46038" rIns="92075" bIns="46038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1600" b="1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自付差額</a:t>
            </a:r>
            <a:endParaRPr lang="en-US" altLang="zh-TW" sz="1600" b="1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29703" name="Line 19">
            <a:extLst>
              <a:ext uri="{FF2B5EF4-FFF2-40B4-BE49-F238E27FC236}">
                <a16:creationId xmlns:a16="http://schemas.microsoft.com/office/drawing/2014/main" id="{4AC5EF2D-221E-2A83-900F-DDCD893C65CB}"/>
              </a:ext>
            </a:extLst>
          </p:cNvPr>
          <p:cNvSpPr>
            <a:spLocks noChangeShapeType="1"/>
          </p:cNvSpPr>
          <p:nvPr/>
        </p:nvSpPr>
        <p:spPr bwMode="auto">
          <a:xfrm>
            <a:off x="5076825" y="1916113"/>
            <a:ext cx="1441450" cy="0"/>
          </a:xfrm>
          <a:prstGeom prst="line">
            <a:avLst/>
          </a:prstGeom>
          <a:noFill/>
          <a:ln w="25400">
            <a:solidFill>
              <a:srgbClr val="0066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4" name="Rectangle 20">
            <a:extLst>
              <a:ext uri="{FF2B5EF4-FFF2-40B4-BE49-F238E27FC236}">
                <a16:creationId xmlns:a16="http://schemas.microsoft.com/office/drawing/2014/main" id="{46446E05-AD6E-2230-B417-83FF33DC27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35388" y="1700213"/>
            <a:ext cx="13414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1800" b="1">
                <a:solidFill>
                  <a:srgbClr val="FF0000"/>
                </a:solidFill>
                <a:ea typeface="標楷體" panose="03000509000000000000" pitchFamily="65" charset="-120"/>
              </a:rPr>
              <a:t>原差額上限</a:t>
            </a:r>
            <a:endParaRPr lang="en-US" altLang="zh-TW" sz="1800" b="1">
              <a:solidFill>
                <a:srgbClr val="FF0000"/>
              </a:solidFill>
              <a:ea typeface="標楷體" panose="03000509000000000000" pitchFamily="65" charset="-120"/>
            </a:endParaRPr>
          </a:p>
        </p:txBody>
      </p:sp>
      <p:sp>
        <p:nvSpPr>
          <p:cNvPr id="29705" name="Line 19">
            <a:extLst>
              <a:ext uri="{FF2B5EF4-FFF2-40B4-BE49-F238E27FC236}">
                <a16:creationId xmlns:a16="http://schemas.microsoft.com/office/drawing/2014/main" id="{32D0288C-40F3-7256-AEBE-8538FCAE6347}"/>
              </a:ext>
            </a:extLst>
          </p:cNvPr>
          <p:cNvSpPr>
            <a:spLocks noChangeShapeType="1"/>
          </p:cNvSpPr>
          <p:nvPr/>
        </p:nvSpPr>
        <p:spPr bwMode="auto">
          <a:xfrm>
            <a:off x="5076825" y="2492375"/>
            <a:ext cx="1511300" cy="0"/>
          </a:xfrm>
          <a:prstGeom prst="line">
            <a:avLst/>
          </a:prstGeom>
          <a:noFill/>
          <a:ln w="25400">
            <a:solidFill>
              <a:srgbClr val="0066FF"/>
            </a:solidFill>
            <a:prstDash val="dash"/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9706" name="Rectangle 21" descr="淺色右斜對角線">
            <a:extLst>
              <a:ext uri="{FF2B5EF4-FFF2-40B4-BE49-F238E27FC236}">
                <a16:creationId xmlns:a16="http://schemas.microsoft.com/office/drawing/2014/main" id="{5A2A34B8-AB2A-8AA5-9245-8CB284B570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9113" y="3141663"/>
            <a:ext cx="792162" cy="719137"/>
          </a:xfrm>
          <a:prstGeom prst="rect">
            <a:avLst/>
          </a:prstGeom>
          <a:pattFill prst="wdUpDiag">
            <a:fgClr>
              <a:srgbClr val="FF0033"/>
            </a:fgClr>
            <a:bgClr>
              <a:srgbClr val="FFFFFF"/>
            </a:bgClr>
          </a:patt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eaLnBrk="1" hangingPunct="1"/>
            <a:endParaRPr lang="zh-TW" altLang="en-US" sz="2000" b="1"/>
          </a:p>
        </p:txBody>
      </p:sp>
      <p:sp>
        <p:nvSpPr>
          <p:cNvPr id="29707" name="Rectangle 20">
            <a:extLst>
              <a:ext uri="{FF2B5EF4-FFF2-40B4-BE49-F238E27FC236}">
                <a16:creationId xmlns:a16="http://schemas.microsoft.com/office/drawing/2014/main" id="{66A9452F-E3BA-5DDB-D895-CA4B6110C9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3500438"/>
            <a:ext cx="87947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2075" tIns="46038" rIns="92075" bIns="46038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r>
              <a:rPr lang="zh-TW" altLang="en-US" sz="1800" b="1">
                <a:solidFill>
                  <a:srgbClr val="0000FF"/>
                </a:solidFill>
                <a:ea typeface="標楷體" panose="03000509000000000000" pitchFamily="65" charset="-120"/>
              </a:rPr>
              <a:t>調查後</a:t>
            </a:r>
            <a:br>
              <a:rPr lang="en-US" altLang="zh-TW" sz="1800" b="1">
                <a:solidFill>
                  <a:srgbClr val="0000FF"/>
                </a:solidFill>
                <a:ea typeface="標楷體" panose="03000509000000000000" pitchFamily="65" charset="-120"/>
              </a:rPr>
            </a:br>
            <a:r>
              <a:rPr lang="zh-TW" altLang="en-US" sz="1800" b="1">
                <a:solidFill>
                  <a:srgbClr val="0000FF"/>
                </a:solidFill>
                <a:ea typeface="標楷體" panose="03000509000000000000" pitchFamily="65" charset="-120"/>
              </a:rPr>
              <a:t>價格</a:t>
            </a:r>
            <a:endParaRPr lang="en-US" altLang="zh-TW" sz="1800" b="1">
              <a:solidFill>
                <a:srgbClr val="0000FF"/>
              </a:solidFill>
              <a:ea typeface="標楷體" panose="03000509000000000000" pitchFamily="65" charset="-120"/>
            </a:endParaRPr>
          </a:p>
        </p:txBody>
      </p:sp>
      <p:sp>
        <p:nvSpPr>
          <p:cNvPr id="29708" name="Line 19">
            <a:extLst>
              <a:ext uri="{FF2B5EF4-FFF2-40B4-BE49-F238E27FC236}">
                <a16:creationId xmlns:a16="http://schemas.microsoft.com/office/drawing/2014/main" id="{763FC521-2053-DED3-1368-2CA4E0F33B6C}"/>
              </a:ext>
            </a:extLst>
          </p:cNvPr>
          <p:cNvSpPr>
            <a:spLocks noChangeShapeType="1"/>
          </p:cNvSpPr>
          <p:nvPr/>
        </p:nvSpPr>
        <p:spPr bwMode="auto">
          <a:xfrm>
            <a:off x="2771775" y="3860800"/>
            <a:ext cx="1370013" cy="0"/>
          </a:xfrm>
          <a:prstGeom prst="line">
            <a:avLst/>
          </a:prstGeom>
          <a:noFill/>
          <a:ln w="25400">
            <a:solidFill>
              <a:srgbClr val="0066FF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2">
            <a:extLst>
              <a:ext uri="{FF2B5EF4-FFF2-40B4-BE49-F238E27FC236}">
                <a16:creationId xmlns:a16="http://schemas.microsoft.com/office/drawing/2014/main" id="{6246563A-4494-A3CE-9205-FC930DFB9E44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0F26A71A-FE3E-4D56-A1E4-F08C283B0306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26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:a16="http://schemas.microsoft.com/office/drawing/2014/main" id="{67507642-7F7E-0AE2-8536-493E7E46750F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611188" y="476250"/>
            <a:ext cx="8243887" cy="719138"/>
          </a:xfrm>
        </p:spPr>
        <p:txBody>
          <a:bodyPr/>
          <a:lstStyle/>
          <a:p>
            <a:pPr eaLnBrk="1" hangingPunct="1"/>
            <a:r>
              <a:rPr lang="zh-TW" altLang="en-US" sz="3800">
                <a:solidFill>
                  <a:srgbClr val="990033"/>
                </a:solidFill>
                <a:ea typeface="標楷體" panose="03000509000000000000" pitchFamily="65" charset="-120"/>
              </a:rPr>
              <a:t>差額負擔品項納入全額給付流程</a:t>
            </a:r>
            <a:br>
              <a:rPr lang="en-US" altLang="zh-TW">
                <a:latin typeface="標楷體" panose="03000509000000000000" pitchFamily="65" charset="-120"/>
                <a:ea typeface="標楷體" panose="03000509000000000000" pitchFamily="65" charset="-120"/>
                <a:cs typeface="全真楷書"/>
              </a:rPr>
            </a:br>
            <a:endParaRPr lang="en-US" altLang="zh-TW">
              <a:solidFill>
                <a:srgbClr val="990033"/>
              </a:solidFill>
              <a:ea typeface="標楷體" panose="03000509000000000000" pitchFamily="65" charset="-120"/>
            </a:endParaRPr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80DEDADC-68CB-006B-2182-980A3084F4B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1196975"/>
            <a:ext cx="8351837" cy="5040313"/>
          </a:xfrm>
        </p:spPr>
        <p:txBody>
          <a:bodyPr/>
          <a:lstStyle/>
          <a:p>
            <a:pPr eaLnBrk="1" hangingPunct="1">
              <a:lnSpc>
                <a:spcPct val="120000"/>
              </a:lnSpc>
              <a:spcBef>
                <a:spcPct val="40000"/>
              </a:spcBef>
              <a:defRPr/>
            </a:pPr>
            <a:r>
              <a:rPr lang="zh-TW" altLang="en-US" sz="24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效益評估計畫</a:t>
            </a:r>
            <a:r>
              <a:rPr lang="en-US" altLang="zh-TW" sz="24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24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差額負擔新品項</a:t>
            </a:r>
            <a:r>
              <a:rPr lang="zh-TW" altLang="en-US" sz="2400" b="1" dirty="0">
                <a:solidFill>
                  <a:srgbClr val="2D2DB9"/>
                </a:solidFill>
                <a:latin typeface="標楷體"/>
                <a:ea typeface="標楷體"/>
              </a:rPr>
              <a:t>，保險人應於實施一年後評估給付效益，並提出評估報告陳報主管機關核備。</a:t>
            </a:r>
            <a:endParaRPr lang="en-US" altLang="zh-TW" sz="24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533400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400" b="1" dirty="0">
                <a:solidFill>
                  <a:srgbClr val="2D2DB9"/>
                </a:solidFill>
                <a:latin typeface="標楷體" pitchFamily="65" charset="-120"/>
                <a:ea typeface="標楷體" pitchFamily="65" charset="-120"/>
              </a:rPr>
              <a:t>評估是否納入全額給付之流程</a:t>
            </a:r>
            <a:endParaRPr lang="en-US" altLang="zh-TW" sz="2400" b="1" dirty="0">
              <a:solidFill>
                <a:srgbClr val="2D2DB9"/>
              </a:solidFill>
              <a:latin typeface="標楷體" pitchFamily="65" charset="-120"/>
              <a:ea typeface="標楷體" pitchFamily="65" charset="-120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3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經效益評估其品質及給付效益良好</a:t>
            </a:r>
            <a:endParaRPr lang="en-US" altLang="zh-TW" sz="23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3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徵詢相關醫療專業團體及學者提供納入給付之意見</a:t>
            </a:r>
            <a:endParaRPr lang="en-US" altLang="zh-TW" sz="23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3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循保險人新品項收載流程</a:t>
            </a:r>
            <a:endParaRPr lang="en-US" altLang="zh-TW" sz="23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933450" lvl="1" indent="-476250" eaLnBrk="1" hangingPunct="1">
              <a:lnSpc>
                <a:spcPct val="120000"/>
              </a:lnSpc>
              <a:spcBef>
                <a:spcPct val="10000"/>
              </a:spcBef>
              <a:defRPr/>
            </a:pPr>
            <a:r>
              <a:rPr lang="zh-TW" altLang="en-US" sz="23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決定納入與否之原則</a:t>
            </a:r>
            <a:endParaRPr lang="en-US" altLang="zh-TW" sz="23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1333500" lvl="2" indent="-476250" eaLnBrk="1" hangingPunct="1">
              <a:lnSpc>
                <a:spcPct val="120000"/>
              </a:lnSpc>
              <a:spcBef>
                <a:spcPct val="10000"/>
              </a:spcBef>
              <a:buFont typeface="Wingdings" pitchFamily="2" charset="2"/>
              <a:buChar char="ü"/>
              <a:defRPr/>
            </a:pPr>
            <a:r>
              <a:rPr lang="zh-TW" altLang="en-US" sz="22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健保財務負擔</a:t>
            </a:r>
            <a:endParaRPr lang="en-US" altLang="zh-TW" sz="2200" b="1" dirty="0">
              <a:solidFill>
                <a:srgbClr val="0000FF"/>
              </a:solidFill>
              <a:latin typeface="標楷體" pitchFamily="65" charset="-120"/>
              <a:ea typeface="標楷體" pitchFamily="65" charset="-120"/>
            </a:endParaRPr>
          </a:p>
          <a:p>
            <a:pPr marL="1333500" lvl="2" indent="-476250" eaLnBrk="1" hangingPunct="1">
              <a:lnSpc>
                <a:spcPct val="120000"/>
              </a:lnSpc>
              <a:spcBef>
                <a:spcPct val="10000"/>
              </a:spcBef>
              <a:buFont typeface="Wingdings" pitchFamily="2" charset="2"/>
              <a:buChar char="ü"/>
              <a:defRPr/>
            </a:pPr>
            <a:r>
              <a:rPr lang="zh-TW" altLang="en-US" sz="2200" b="1" dirty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經濟效益評估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投影片編號版面配置區 3">
            <a:extLst>
              <a:ext uri="{FF2B5EF4-FFF2-40B4-BE49-F238E27FC236}">
                <a16:creationId xmlns:a16="http://schemas.microsoft.com/office/drawing/2014/main" id="{8FA1DA77-C37D-6710-76CD-47D031B3BD1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304800" y="6248400"/>
            <a:ext cx="1905000" cy="457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601C0EC7-882A-4163-AFCA-FD092C33E863}" type="slidenum">
              <a:rPr lang="en-US" altLang="zh-TW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27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" name="標題 4">
            <a:extLst>
              <a:ext uri="{FF2B5EF4-FFF2-40B4-BE49-F238E27FC236}">
                <a16:creationId xmlns:a16="http://schemas.microsoft.com/office/drawing/2014/main" id="{22FE1EAE-703E-21E4-0DBE-312C6886F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6013" y="260350"/>
            <a:ext cx="7559675" cy="889000"/>
          </a:xfrm>
          <a:prstGeom prst="flowChartProcess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3000" dirty="0">
                <a:solidFill>
                  <a:srgbClr val="990033"/>
                </a:solidFill>
                <a:latin typeface="+mj-lt"/>
                <a:ea typeface="標楷體" pitchFamily="65" charset="-120"/>
                <a:cs typeface="+mj-cs"/>
              </a:rPr>
              <a:t>二代健保藥物給付項目及支付標準擬訂流程</a:t>
            </a:r>
          </a:p>
        </p:txBody>
      </p:sp>
      <p:pic>
        <p:nvPicPr>
          <p:cNvPr id="31748" name="Picture 7">
            <a:extLst>
              <a:ext uri="{FF2B5EF4-FFF2-40B4-BE49-F238E27FC236}">
                <a16:creationId xmlns:a16="http://schemas.microsoft.com/office/drawing/2014/main" id="{D975B30B-2421-3AA7-647C-9577435D1A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96975"/>
            <a:ext cx="7920038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2">
            <a:extLst>
              <a:ext uri="{FF2B5EF4-FFF2-40B4-BE49-F238E27FC236}">
                <a16:creationId xmlns:a16="http://schemas.microsoft.com/office/drawing/2014/main" id="{75C645A7-4275-1CB5-7164-3ABE638AB40F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53C37694-D775-42A7-A05C-0183CA21438B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28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0500D2BB-ABA8-96EA-2BF3-4D96D896CB6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403350" y="260350"/>
            <a:ext cx="7056438" cy="719138"/>
          </a:xfrm>
        </p:spPr>
        <p:txBody>
          <a:bodyPr/>
          <a:lstStyle/>
          <a:p>
            <a:pPr eaLnBrk="1" hangingPunct="1"/>
            <a:r>
              <a:rPr lang="zh-TW" altLang="en-US" sz="3800">
                <a:solidFill>
                  <a:srgbClr val="990033"/>
                </a:solidFill>
                <a:ea typeface="標楷體" panose="03000509000000000000" pitchFamily="65" charset="-120"/>
              </a:rPr>
              <a:t>病人之醫療權益保障措施</a:t>
            </a:r>
            <a:r>
              <a:rPr lang="en-US" altLang="zh-TW" sz="3800">
                <a:solidFill>
                  <a:srgbClr val="990033"/>
                </a:solidFill>
                <a:ea typeface="標楷體" panose="03000509000000000000" pitchFamily="65" charset="-120"/>
              </a:rPr>
              <a:t>(</a:t>
            </a:r>
            <a:r>
              <a:rPr lang="zh-TW" altLang="en-US" sz="3800">
                <a:solidFill>
                  <a:srgbClr val="990033"/>
                </a:solidFill>
                <a:ea typeface="標楷體" panose="03000509000000000000" pitchFamily="65" charset="-120"/>
              </a:rPr>
              <a:t>一</a:t>
            </a:r>
            <a:r>
              <a:rPr lang="zh-TW" altLang="en-US" sz="3800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800">
              <a:solidFill>
                <a:srgbClr val="990033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850F1E99-DA40-617F-4018-400946CA93E9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412875"/>
            <a:ext cx="7621587" cy="4776788"/>
          </a:xfrm>
        </p:spPr>
        <p:txBody>
          <a:bodyPr/>
          <a:lstStyle/>
          <a:p>
            <a:pPr eaLnBrk="1" hangingPunct="1">
              <a:lnSpc>
                <a:spcPct val="130000"/>
              </a:lnSpc>
              <a:spcAft>
                <a:spcPct val="10000"/>
              </a:spcAft>
            </a:pPr>
            <a:r>
              <a:rPr lang="zh-TW" altLang="en-US" sz="30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作業程序</a:t>
            </a:r>
            <a:r>
              <a:rPr lang="en-US" altLang="zh-TW" sz="30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30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事前充分告知</a:t>
            </a:r>
            <a:r>
              <a:rPr lang="en-US" altLang="zh-TW" sz="30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933450" lvl="1" indent="-476250" eaLnBrk="1" hangingPunct="1">
              <a:lnSpc>
                <a:spcPct val="130000"/>
              </a:lnSpc>
              <a:spcAft>
                <a:spcPct val="10000"/>
              </a:spcAft>
            </a:pP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醫療院所應於該實施項目手術或處置前，充分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告知</a:t>
            </a: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病患或家屬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使用之原因、應注意事項及須自行負擔金額</a:t>
            </a: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等。</a:t>
            </a:r>
          </a:p>
          <a:p>
            <a:pPr marL="933450" lvl="1" indent="-476250" eaLnBrk="1" hangingPunct="1">
              <a:lnSpc>
                <a:spcPct val="130000"/>
              </a:lnSpc>
              <a:spcAft>
                <a:spcPct val="10000"/>
              </a:spcAft>
            </a:pP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實施自付差額項目，應完整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填寫中央健康保險局所訂同意書</a:t>
            </a: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後，一份交由病患保留，另一份則保留於病歷中。</a:t>
            </a:r>
            <a:r>
              <a:rPr lang="zh-TW" altLang="en-US" b="1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2">
            <a:extLst>
              <a:ext uri="{FF2B5EF4-FFF2-40B4-BE49-F238E27FC236}">
                <a16:creationId xmlns:a16="http://schemas.microsoft.com/office/drawing/2014/main" id="{3FF99CD6-7974-90A5-8B81-7A7C430B3638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38BE56D1-15B7-4A72-906C-430C73D9129C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29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795" name="Rectangle 2">
            <a:extLst>
              <a:ext uri="{FF2B5EF4-FFF2-40B4-BE49-F238E27FC236}">
                <a16:creationId xmlns:a16="http://schemas.microsoft.com/office/drawing/2014/main" id="{A23ECD7F-2994-E321-9E61-0C8F76AB53E8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31913" y="260350"/>
            <a:ext cx="6480175" cy="792163"/>
          </a:xfrm>
        </p:spPr>
        <p:txBody>
          <a:bodyPr/>
          <a:lstStyle/>
          <a:p>
            <a:pPr eaLnBrk="1" hangingPunct="1"/>
            <a:r>
              <a:rPr lang="zh-TW" altLang="en-US" sz="3800">
                <a:solidFill>
                  <a:srgbClr val="990033"/>
                </a:solidFill>
                <a:ea typeface="標楷體" panose="03000509000000000000" pitchFamily="65" charset="-120"/>
              </a:rPr>
              <a:t>病人之醫療權益保障措施</a:t>
            </a:r>
            <a:r>
              <a:rPr lang="en-US" altLang="zh-TW" sz="3800">
                <a:solidFill>
                  <a:srgbClr val="990033"/>
                </a:solidFill>
                <a:ea typeface="標楷體" panose="03000509000000000000" pitchFamily="65" charset="-120"/>
              </a:rPr>
              <a:t>(</a:t>
            </a:r>
            <a:r>
              <a:rPr lang="zh-TW" altLang="en-US" sz="3800">
                <a:solidFill>
                  <a:srgbClr val="990033"/>
                </a:solidFill>
                <a:ea typeface="標楷體" panose="03000509000000000000" pitchFamily="65" charset="-120"/>
              </a:rPr>
              <a:t>二</a:t>
            </a:r>
            <a:r>
              <a:rPr lang="zh-TW" altLang="en-US" sz="3800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800">
              <a:solidFill>
                <a:srgbClr val="990033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3796" name="Rectangle 3">
            <a:extLst>
              <a:ext uri="{FF2B5EF4-FFF2-40B4-BE49-F238E27FC236}">
                <a16:creationId xmlns:a16="http://schemas.microsoft.com/office/drawing/2014/main" id="{86864C02-962E-3CCF-75A4-85D92DD4F471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395288" y="1268413"/>
            <a:ext cx="8064500" cy="4681537"/>
          </a:xfrm>
        </p:spPr>
        <p:txBody>
          <a:bodyPr lIns="0" rIns="0"/>
          <a:lstStyle/>
          <a:p>
            <a:pPr algn="just" eaLnBrk="1" hangingPunct="1">
              <a:lnSpc>
                <a:spcPct val="120000"/>
              </a:lnSpc>
              <a:spcAft>
                <a:spcPct val="10000"/>
              </a:spcAft>
            </a:pPr>
            <a:r>
              <a:rPr lang="zh-TW" altLang="en-US" sz="30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資訊公開</a:t>
            </a:r>
          </a:p>
          <a:p>
            <a:pPr marL="933450" lvl="1" indent="-476250" algn="just" eaLnBrk="1" hangingPunct="1">
              <a:lnSpc>
                <a:spcPct val="120000"/>
              </a:lnSpc>
              <a:spcAft>
                <a:spcPct val="10000"/>
              </a:spcAft>
            </a:pP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醫療院所應將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現行健保給付同類項目及自付差額項目</a:t>
            </a: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廠牌及產品性質（含副作用、禁忌症及應注意事項等）</a:t>
            </a:r>
            <a:r>
              <a:rPr lang="zh-TW" altLang="en-US" b="1"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提供民眾參考。</a:t>
            </a:r>
          </a:p>
          <a:p>
            <a:pPr marL="933450" lvl="1" indent="-476250" algn="just" eaLnBrk="1" hangingPunct="1">
              <a:lnSpc>
                <a:spcPct val="120000"/>
              </a:lnSpc>
              <a:spcAft>
                <a:spcPct val="10000"/>
              </a:spcAft>
            </a:pP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醫療院所應將上開相關資訊置於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醫療院所之網際網路、明顯易見之公告欄或相關科別診室門口</a:t>
            </a: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，以供民眾查詢。</a:t>
            </a:r>
            <a:r>
              <a:rPr lang="zh-TW" altLang="en-US" sz="3000" b="1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2">
            <a:extLst>
              <a:ext uri="{FF2B5EF4-FFF2-40B4-BE49-F238E27FC236}">
                <a16:creationId xmlns:a16="http://schemas.microsoft.com/office/drawing/2014/main" id="{DDC24545-FFDD-31F4-4F1E-AC7CA70F19A6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BB8BD24B-AD5D-4D56-9582-72C334CA2C75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30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:a16="http://schemas.microsoft.com/office/drawing/2014/main" id="{980B37BA-A1F8-641E-CE0B-88F9318DFF4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331913" y="188913"/>
            <a:ext cx="7127875" cy="792162"/>
          </a:xfrm>
        </p:spPr>
        <p:txBody>
          <a:bodyPr/>
          <a:lstStyle/>
          <a:p>
            <a:pPr eaLnBrk="1" hangingPunct="1"/>
            <a:r>
              <a:rPr lang="zh-TW" altLang="en-US" sz="3800">
                <a:solidFill>
                  <a:srgbClr val="990033"/>
                </a:solidFill>
                <a:ea typeface="標楷體" panose="03000509000000000000" pitchFamily="65" charset="-120"/>
              </a:rPr>
              <a:t>病人之醫療權益保障措施</a:t>
            </a:r>
            <a:r>
              <a:rPr lang="en-US" altLang="zh-TW" sz="3800">
                <a:solidFill>
                  <a:srgbClr val="990033"/>
                </a:solidFill>
                <a:ea typeface="標楷體" panose="03000509000000000000" pitchFamily="65" charset="-120"/>
              </a:rPr>
              <a:t>(</a:t>
            </a:r>
            <a:r>
              <a:rPr lang="zh-TW" altLang="en-US" sz="3800">
                <a:solidFill>
                  <a:srgbClr val="990033"/>
                </a:solidFill>
                <a:ea typeface="標楷體" panose="03000509000000000000" pitchFamily="65" charset="-120"/>
              </a:rPr>
              <a:t>三</a:t>
            </a:r>
            <a:r>
              <a:rPr lang="zh-TW" altLang="en-US" sz="3800">
                <a:solidFill>
                  <a:srgbClr val="990033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endParaRPr lang="en-US" altLang="zh-TW" sz="3800">
              <a:solidFill>
                <a:srgbClr val="990033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4820" name="Rectangle 3">
            <a:extLst>
              <a:ext uri="{FF2B5EF4-FFF2-40B4-BE49-F238E27FC236}">
                <a16:creationId xmlns:a16="http://schemas.microsoft.com/office/drawing/2014/main" id="{97F70666-70BE-4AE6-3146-7273B7917D6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971550" y="1484313"/>
            <a:ext cx="6985000" cy="4465637"/>
          </a:xfrm>
        </p:spPr>
        <p:txBody>
          <a:bodyPr lIns="0" rIns="0"/>
          <a:lstStyle/>
          <a:p>
            <a:pPr algn="just" eaLnBrk="1" hangingPunct="1">
              <a:lnSpc>
                <a:spcPct val="120000"/>
              </a:lnSpc>
              <a:spcAft>
                <a:spcPct val="10000"/>
              </a:spcAft>
            </a:pPr>
            <a:r>
              <a:rPr lang="zh-TW" altLang="en-US" sz="3000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不符規定處理方式</a:t>
            </a:r>
          </a:p>
          <a:p>
            <a:pPr marL="933450" lvl="1" indent="-476250" algn="just" eaLnBrk="1" hangingPunct="1">
              <a:lnSpc>
                <a:spcPct val="120000"/>
              </a:lnSpc>
              <a:spcAft>
                <a:spcPct val="10000"/>
              </a:spcAft>
            </a:pP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醫療院所未依規定辦理事前告知、資訊公開等事宜，將依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特約及管理辦法第</a:t>
            </a:r>
            <a:r>
              <a:rPr lang="en-US" altLang="zh-TW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34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</a:t>
            </a: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規定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通知限期改善</a:t>
            </a: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b="1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933450" lvl="1" indent="-476250" algn="just" eaLnBrk="1" hangingPunct="1">
              <a:lnSpc>
                <a:spcPct val="120000"/>
              </a:lnSpc>
              <a:spcAft>
                <a:spcPct val="10000"/>
              </a:spcAft>
            </a:pP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經通知限期改善而未改善者，依同辦法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en-US" altLang="zh-TW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35</a:t>
            </a:r>
            <a:r>
              <a:rPr lang="zh-TW" altLang="en-US" b="1" u="sng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條予以違約記點</a:t>
            </a:r>
            <a:r>
              <a:rPr lang="zh-TW" altLang="en-US" b="1">
                <a:solidFill>
                  <a:srgbClr val="2D2DB9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12">
            <a:extLst>
              <a:ext uri="{FF2B5EF4-FFF2-40B4-BE49-F238E27FC236}">
                <a16:creationId xmlns:a16="http://schemas.microsoft.com/office/drawing/2014/main" id="{3F59AB37-FDF4-6CFE-927D-D3D95FE3A0B0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3148716F-CEEF-43E4-B980-0EBFDE5B54CE}" type="slidenum">
              <a:rPr lang="zh-TW" altLang="en-US" sz="1400">
                <a:latin typeface="標楷體" panose="03000509000000000000" pitchFamily="65" charset="-120"/>
                <a:ea typeface="標楷體" panose="03000509000000000000" pitchFamily="65" charset="-120"/>
              </a:rPr>
              <a:pPr/>
              <a:t>31</a:t>
            </a:fld>
            <a:endParaRPr lang="en-US" altLang="zh-TW" sz="140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 descr="0008.jpg">
            <a:extLst>
              <a:ext uri="{FF2B5EF4-FFF2-40B4-BE49-F238E27FC236}">
                <a16:creationId xmlns:a16="http://schemas.microsoft.com/office/drawing/2014/main" id="{B5DB8496-C603-82D2-85A3-EFFAB55137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3" y="1600200"/>
            <a:ext cx="7848600" cy="4025900"/>
          </a:xfrm>
          <a:prstGeom prst="rect">
            <a:avLst/>
          </a:prstGeom>
          <a:ln w="57150">
            <a:solidFill>
              <a:schemeClr val="tx1">
                <a:lumMod val="65000"/>
                <a:lumOff val="35000"/>
              </a:schemeClr>
            </a:solidFill>
          </a:ln>
        </p:spPr>
      </p:pic>
      <p:sp>
        <p:nvSpPr>
          <p:cNvPr id="6" name="副標題 9">
            <a:extLst>
              <a:ext uri="{FF2B5EF4-FFF2-40B4-BE49-F238E27FC236}">
                <a16:creationId xmlns:a16="http://schemas.microsoft.com/office/drawing/2014/main" id="{B958F5D0-7659-08FD-CA92-5EF18C7BB372}"/>
              </a:ext>
            </a:extLst>
          </p:cNvPr>
          <p:cNvSpPr txBox="1">
            <a:spLocks/>
          </p:cNvSpPr>
          <p:nvPr/>
        </p:nvSpPr>
        <p:spPr>
          <a:xfrm>
            <a:off x="1752600" y="1989138"/>
            <a:ext cx="5627688" cy="1787525"/>
          </a:xfrm>
          <a:prstGeom prst="rect">
            <a:avLst/>
          </a:prstGeom>
        </p:spPr>
        <p:txBody>
          <a:bodyPr/>
          <a:lstStyle/>
          <a:p>
            <a:pPr fontAlgn="auto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zh-TW" altLang="en-US" sz="3800" b="1" dirty="0">
                <a:solidFill>
                  <a:srgbClr val="C00000"/>
                </a:solidFill>
                <a:latin typeface="Bodoni MT Black" pitchFamily="18" charset="0"/>
                <a:ea typeface="標楷體" pitchFamily="65" charset="-120"/>
              </a:rPr>
              <a:t>全民有健保</a:t>
            </a:r>
            <a:r>
              <a:rPr kumimoji="0" lang="en-US" sz="3800" b="1" dirty="0">
                <a:solidFill>
                  <a:srgbClr val="C00000"/>
                </a:solidFill>
                <a:latin typeface="Bodoni MT Black" pitchFamily="18" charset="0"/>
                <a:ea typeface="標楷體" pitchFamily="65" charset="-120"/>
              </a:rPr>
              <a:t>  </a:t>
            </a:r>
            <a:r>
              <a:rPr kumimoji="0" lang="zh-TW" altLang="en-US" sz="3800" b="1" dirty="0">
                <a:solidFill>
                  <a:srgbClr val="C00000"/>
                </a:solidFill>
                <a:latin typeface="Bodoni MT Black" pitchFamily="18" charset="0"/>
                <a:ea typeface="標楷體" pitchFamily="65" charset="-120"/>
              </a:rPr>
              <a:t>看病沒煩惱</a:t>
            </a:r>
            <a:br>
              <a:rPr kumimoji="0" lang="en-US" altLang="zh-TW" sz="3800" b="1" u="sng" dirty="0">
                <a:solidFill>
                  <a:srgbClr val="C00000"/>
                </a:solidFill>
                <a:latin typeface="Bodoni MT Black" pitchFamily="18" charset="0"/>
                <a:ea typeface="標楷體" pitchFamily="65" charset="-120"/>
              </a:rPr>
            </a:br>
            <a:r>
              <a:rPr kumimoji="0" lang="zh-TW" altLang="en-US" sz="38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健保用心</a:t>
            </a:r>
            <a:r>
              <a:rPr kumimoji="0" lang="en-US" sz="38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  </a:t>
            </a:r>
            <a:r>
              <a:rPr kumimoji="0" lang="zh-TW" altLang="en-US" sz="3800" b="1" dirty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讓您安心</a:t>
            </a:r>
            <a:endParaRPr kumimoji="0" lang="zh-TW" altLang="en-US" sz="3800" dirty="0">
              <a:solidFill>
                <a:srgbClr val="7030A0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空白簡報">
  <a:themeElements>
    <a:clrScheme name="空白簡報 1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空白簡報">
      <a:majorFont>
        <a:latin typeface="Times New Roman"/>
        <a:ea typeface="新細明體"/>
        <a:cs typeface=""/>
      </a:majorFont>
      <a:minorFont>
        <a:latin typeface="Times New Roman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新細明體" pitchFamily="18" charset="-120"/>
          </a:defRPr>
        </a:defPPr>
      </a:lstStyle>
    </a:lnDef>
  </a:objectDefaults>
  <a:extraClrSchemeLst>
    <a:extraClrScheme>
      <a:clrScheme name="空白簡報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空白簡報 3">
        <a:dk1>
          <a:srgbClr val="000000"/>
        </a:dk1>
        <a:lt1>
          <a:srgbClr val="FFFFCC"/>
        </a:lt1>
        <a:dk2>
          <a:srgbClr val="808000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5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空白簡報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Office\Templates\空白簡報.pot</Template>
  <TotalTime>12837</TotalTime>
  <Words>2816</Words>
  <Application>Microsoft Office PowerPoint</Application>
  <PresentationFormat>如螢幕大小 (4:3)</PresentationFormat>
  <Paragraphs>392</Paragraphs>
  <Slides>31</Slides>
  <Notes>17</Notes>
  <HiddenSlides>0</HiddenSlides>
  <MMClips>0</MMClips>
  <ScaleCrop>false</ScaleCrop>
  <HeadingPairs>
    <vt:vector size="8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31</vt:i4>
      </vt:variant>
    </vt:vector>
  </HeadingPairs>
  <TitlesOfParts>
    <vt:vector size="41" baseType="lpstr">
      <vt:lpstr>Times New Roman</vt:lpstr>
      <vt:lpstr>新細明體</vt:lpstr>
      <vt:lpstr>Arial</vt:lpstr>
      <vt:lpstr>全真楷書</vt:lpstr>
      <vt:lpstr>標楷體</vt:lpstr>
      <vt:lpstr>Wingdings</vt:lpstr>
      <vt:lpstr>Calibri</vt:lpstr>
      <vt:lpstr>Bodoni MT Black</vt:lpstr>
      <vt:lpstr>空白簡報</vt:lpstr>
      <vt:lpstr>Microsoft Office Excel 97-2003 工作表</vt:lpstr>
      <vt:lpstr>全民健保特材 差額負擔之規劃</vt:lpstr>
      <vt:lpstr>報告大綱</vt:lpstr>
      <vt:lpstr> 現況部分給付示意圖</vt:lpstr>
      <vt:lpstr>目前部分給付實施項目</vt:lpstr>
      <vt:lpstr>PowerPoint 簡報</vt:lpstr>
      <vt:lpstr>PowerPoint 簡報</vt:lpstr>
      <vt:lpstr>義肢申報情形 </vt:lpstr>
      <vt:lpstr>心律調節器申報情形</vt:lpstr>
      <vt:lpstr>冠狀動脈血管支架申報情形</vt:lpstr>
      <vt:lpstr>人工髖關節申報情形</vt:lpstr>
      <vt:lpstr>PowerPoint 簡報</vt:lpstr>
      <vt:lpstr>實地查核</vt:lpstr>
      <vt:lpstr>PowerPoint 簡報</vt:lpstr>
      <vt:lpstr>PowerPoint 簡報</vt:lpstr>
      <vt:lpstr>自付差額條文-二代健保法</vt:lpstr>
      <vt:lpstr>PowerPoint 簡報</vt:lpstr>
      <vt:lpstr>與外界溝通情形</vt:lpstr>
      <vt:lpstr>PowerPoint 簡報</vt:lpstr>
      <vt:lpstr>差額負擔品項評估指標 </vt:lpstr>
      <vt:lpstr>成本效益解析</vt:lpstr>
      <vt:lpstr>差額負擔品項差額上限訂定原則 </vt:lpstr>
      <vt:lpstr>PowerPoint 簡報</vt:lpstr>
      <vt:lpstr>PowerPoint 簡報</vt:lpstr>
      <vt:lpstr>PowerPoint 簡報</vt:lpstr>
      <vt:lpstr>PowerPoint 簡報</vt:lpstr>
      <vt:lpstr>差額負擔品項納入全額給付流程 </vt:lpstr>
      <vt:lpstr>二代健保藥物給付項目及支付標準擬訂流程</vt:lpstr>
      <vt:lpstr>病人之醫療權益保障措施(一）</vt:lpstr>
      <vt:lpstr>病人之醫療權益保障措施(二）</vt:lpstr>
      <vt:lpstr>病人之醫療權益保障措施(三）</vt:lpstr>
      <vt:lpstr>PowerPoint 簡報</vt:lpstr>
    </vt:vector>
  </TitlesOfParts>
  <Company>行政院衛生署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全民健康保險監理委員會委員會議101年度6月份專案報告資料</dc:title>
  <dc:subject>衛生署中英文網站</dc:subject>
  <dc:creator>行政院衛生署</dc:creator>
  <cp:keywords>全民健康保險</cp:keywords>
  <dc:description> </dc:description>
  <cp:lastModifiedBy>全民健康保險會樓基慶</cp:lastModifiedBy>
  <cp:revision>754</cp:revision>
  <cp:lastPrinted>2001-04-04T08:37:14Z</cp:lastPrinted>
  <dcterms:created xsi:type="dcterms:W3CDTF">2001-03-28T08:06:33Z</dcterms:created>
  <dcterms:modified xsi:type="dcterms:W3CDTF">2026-04-02T00:36:17Z</dcterms:modified>
  <cp:category>B10</cp:category>
</cp:coreProperties>
</file>