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3.xml" ContentType="application/vnd.openxmlformats-officedocument.drawingml.chart+xml"/>
  <Override PartName="/ppt/theme/themeOverride4.xml" ContentType="application/vnd.openxmlformats-officedocument.themeOverride+xml"/>
  <Override PartName="/ppt/charts/chart4.xml" ContentType="application/vnd.openxmlformats-officedocument.drawingml.chart+xml"/>
  <Override PartName="/ppt/theme/themeOverride5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</p:sldMasterIdLst>
  <p:notesMasterIdLst>
    <p:notesMasterId r:id="rId53"/>
  </p:notesMasterIdLst>
  <p:sldIdLst>
    <p:sldId id="259" r:id="rId3"/>
    <p:sldId id="260" r:id="rId4"/>
    <p:sldId id="309" r:id="rId5"/>
    <p:sldId id="262" r:id="rId6"/>
    <p:sldId id="306" r:id="rId7"/>
    <p:sldId id="307" r:id="rId8"/>
    <p:sldId id="305" r:id="rId9"/>
    <p:sldId id="271" r:id="rId10"/>
    <p:sldId id="299" r:id="rId11"/>
    <p:sldId id="273" r:id="rId12"/>
    <p:sldId id="308" r:id="rId13"/>
    <p:sldId id="322" r:id="rId14"/>
    <p:sldId id="276" r:id="rId15"/>
    <p:sldId id="300" r:id="rId16"/>
    <p:sldId id="302" r:id="rId17"/>
    <p:sldId id="303" r:id="rId18"/>
    <p:sldId id="304" r:id="rId19"/>
    <p:sldId id="279" r:id="rId20"/>
    <p:sldId id="280" r:id="rId21"/>
    <p:sldId id="281" r:id="rId22"/>
    <p:sldId id="282" r:id="rId23"/>
    <p:sldId id="283" r:id="rId24"/>
    <p:sldId id="323" r:id="rId25"/>
    <p:sldId id="261" r:id="rId26"/>
    <p:sldId id="257" r:id="rId27"/>
    <p:sldId id="310" r:id="rId28"/>
    <p:sldId id="311" r:id="rId29"/>
    <p:sldId id="324" r:id="rId30"/>
    <p:sldId id="315" r:id="rId31"/>
    <p:sldId id="328" r:id="rId32"/>
    <p:sldId id="318" r:id="rId33"/>
    <p:sldId id="325" r:id="rId34"/>
    <p:sldId id="312" r:id="rId35"/>
    <p:sldId id="327" r:id="rId36"/>
    <p:sldId id="289" r:id="rId37"/>
    <p:sldId id="290" r:id="rId38"/>
    <p:sldId id="292" r:id="rId39"/>
    <p:sldId id="294" r:id="rId40"/>
    <p:sldId id="295" r:id="rId41"/>
    <p:sldId id="296" r:id="rId42"/>
    <p:sldId id="326" r:id="rId43"/>
    <p:sldId id="265" r:id="rId44"/>
    <p:sldId id="268" r:id="rId45"/>
    <p:sldId id="269" r:id="rId46"/>
    <p:sldId id="270" r:id="rId47"/>
    <p:sldId id="297" r:id="rId48"/>
    <p:sldId id="321" r:id="rId49"/>
    <p:sldId id="320" r:id="rId50"/>
    <p:sldId id="291" r:id="rId51"/>
    <p:sldId id="293" r:id="rId52"/>
  </p:sldIdLst>
  <p:sldSz cx="9144000" cy="6858000" type="screen4x3"/>
  <p:notesSz cx="6802438" cy="9934575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9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996600"/>
    <a:srgbClr val="FF9900"/>
    <a:srgbClr val="0000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佈景主題樣式 1 - 輔色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8FB837D-C827-4EFA-A057-4D05807E0F7C}" styleName="佈景主題樣式 1 - 輔色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淺色樣式 2 - 輔色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A111915-BE36-4E01-A7E5-04B1672EAD32}" styleName="淺色樣式 2 - 輔色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45" autoAdjust="0"/>
  </p:normalViewPr>
  <p:slideViewPr>
    <p:cSldViewPr>
      <p:cViewPr varScale="1">
        <p:scale>
          <a:sx n="83" d="100"/>
          <a:sy n="83" d="100"/>
        </p:scale>
        <p:origin x="1450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48" d="100"/>
          <a:sy n="48" d="100"/>
        </p:scale>
        <p:origin x="-2940" y="-90"/>
      </p:cViewPr>
      <p:guideLst>
        <p:guide orient="horz" pos="3129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J:\7.&#31038;&#26371;&#23433;&#20840;&#32178;&#31383;&#21475;\1080430_&#24515;&#34907;&#31038;&#24037;&#25945;&#32946;&#35347;&#32244;&#21839;&#21367;&#35519;&#26597;\&#24515;&#34907;&#31038;&#24037;&#21839;&#21367;&#22238;&#25910;&#24773;&#24418;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J:\7.&#31038;&#26371;&#23433;&#20840;&#32178;&#31383;&#21475;\1080430_&#24515;&#34907;&#31038;&#24037;&#25945;&#32946;&#35347;&#32244;&#21839;&#21367;&#35519;&#26597;\&#24515;&#34907;&#31038;&#24037;&#21839;&#21367;&#22238;&#25910;&#24773;&#24418;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J:\7.&#31038;&#26371;&#23433;&#20840;&#32178;&#31383;&#21475;\1080430_&#24515;&#34907;&#31038;&#24037;&#25945;&#32946;&#35347;&#32244;&#21839;&#21367;&#35519;&#26597;\&#24515;&#34907;&#31038;&#24037;&#21839;&#21367;&#22238;&#25910;&#24773;&#24418;.xlsx" TargetMode="External"/><Relationship Id="rId1" Type="http://schemas.openxmlformats.org/officeDocument/2006/relationships/themeOverride" Target="../theme/themeOverride4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J:\7.&#31038;&#26371;&#23433;&#20840;&#32178;&#31383;&#21475;\1080430_&#24515;&#34907;&#31038;&#24037;&#25945;&#32946;&#35347;&#32244;&#21839;&#21367;&#35519;&#26597;\&#24515;&#34907;&#31038;&#24037;&#21839;&#21367;&#22238;&#25910;&#24773;&#24418;.xlsx" TargetMode="External"/><Relationship Id="rId1" Type="http://schemas.openxmlformats.org/officeDocument/2006/relationships/themeOverride" Target="../theme/themeOverrid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spPr>
            <a:solidFill>
              <a:srgbClr val="F79646">
                <a:lumMod val="60000"/>
                <a:lumOff val="40000"/>
              </a:srgbClr>
            </a:solidFill>
          </c:spPr>
          <c:dPt>
            <c:idx val="0"/>
            <c:bubble3D val="0"/>
            <c:spPr>
              <a:solidFill>
                <a:srgbClr val="4BACC6">
                  <a:lumMod val="60000"/>
                  <a:lumOff val="40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0BC6-4A37-A276-0B32CF487B22}"/>
              </c:ext>
            </c:extLst>
          </c:dPt>
          <c:dPt>
            <c:idx val="1"/>
            <c:bubble3D val="0"/>
            <c:spPr>
              <a:solidFill>
                <a:srgbClr val="8064A2">
                  <a:lumMod val="60000"/>
                  <a:lumOff val="40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BC6-4A37-A276-0B32CF487B22}"/>
              </c:ext>
            </c:extLst>
          </c:dPt>
          <c:dPt>
            <c:idx val="2"/>
            <c:bubble3D val="0"/>
            <c:spPr>
              <a:solidFill>
                <a:srgbClr val="9BBB59">
                  <a:lumMod val="60000"/>
                  <a:lumOff val="40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BC6-4A37-A276-0B32CF487B22}"/>
              </c:ext>
            </c:extLst>
          </c:dPt>
          <c:dPt>
            <c:idx val="3"/>
            <c:bubble3D val="0"/>
            <c:spPr>
              <a:solidFill>
                <a:srgbClr val="C0504D">
                  <a:lumMod val="60000"/>
                  <a:lumOff val="40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BC6-4A37-A276-0B32CF487B22}"/>
              </c:ext>
            </c:extLst>
          </c:dPt>
          <c:dPt>
            <c:idx val="4"/>
            <c:bubble3D val="0"/>
            <c:spPr>
              <a:solidFill>
                <a:srgbClr val="4F81BD">
                  <a:lumMod val="60000"/>
                  <a:lumOff val="40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BC6-4A37-A276-0B32CF487B22}"/>
              </c:ext>
            </c:extLst>
          </c:dPt>
          <c:dPt>
            <c:idx val="5"/>
            <c:bubble3D val="0"/>
            <c:spPr>
              <a:solidFill>
                <a:srgbClr val="FFFF99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BC6-4A37-A276-0B32CF487B22}"/>
              </c:ext>
            </c:extLst>
          </c:dPt>
          <c:dLbls>
            <c:dLbl>
              <c:idx val="0"/>
              <c:layout>
                <c:manualLayout>
                  <c:x val="-0.12969925634295712"/>
                  <c:y val="0.16837121212121212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第</a:t>
                    </a:r>
                    <a:r>
                      <a:rPr lang="en-US" altLang="zh-TW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1</a:t>
                    </a:r>
                    <a:r>
                      <a: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梯次</a:t>
                    </a:r>
                  </a:p>
                  <a:p>
                    <a:r>
                      <a: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 </a:t>
                    </a:r>
                    <a:r>
                      <a:rPr lang="en-US" altLang="zh-TW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11</a:t>
                    </a:r>
                    <a:r>
                      <a: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人</a:t>
                    </a:r>
                    <a:endParaRPr lang="zh-TW" alt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0BC6-4A37-A276-0B32CF487B22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6320822397200349"/>
                  <c:y val="0.10414747474747475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第</a:t>
                    </a:r>
                    <a:r>
                      <a:rPr lang="en-US" altLang="zh-TW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2</a:t>
                    </a:r>
                    <a:r>
                      <a: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梯次 </a:t>
                    </a:r>
                    <a:r>
                      <a:rPr lang="en-US" altLang="zh-TW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7</a:t>
                    </a:r>
                    <a:r>
                      <a: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人</a:t>
                    </a:r>
                    <a:endParaRPr lang="zh-TW" alt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0BC6-4A37-A276-0B32CF487B22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0.15863888888888888"/>
                  <c:y val="-3.8007323232323288E-2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第</a:t>
                    </a:r>
                    <a:r>
                      <a:rPr lang="en-US" altLang="zh-TW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3</a:t>
                    </a:r>
                    <a:r>
                      <a: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梯次 </a:t>
                    </a:r>
                    <a:r>
                      <a:rPr lang="en-US" altLang="zh-TW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11</a:t>
                    </a:r>
                    <a:r>
                      <a: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人</a:t>
                    </a:r>
                    <a:endParaRPr lang="zh-TW" alt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0BC6-4A37-A276-0B32CF487B22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第</a:t>
                    </a:r>
                    <a:r>
                      <a:rPr lang="en-US" altLang="zh-TW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4</a:t>
                    </a:r>
                    <a:r>
                      <a: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梯次 </a:t>
                    </a:r>
                    <a:r>
                      <a:rPr lang="en-US" altLang="zh-TW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15</a:t>
                    </a:r>
                    <a:r>
                      <a: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人</a:t>
                    </a:r>
                    <a:endParaRPr lang="zh-TW" alt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0BC6-4A37-A276-0B32CF487B22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0.11805555555555555"/>
                  <c:y val="-0.12607323232323234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第</a:t>
                    </a:r>
                    <a:r>
                      <a:rPr lang="en-US" altLang="zh-TW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5</a:t>
                    </a:r>
                    <a:r>
                      <a: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梯次</a:t>
                    </a:r>
                  </a:p>
                  <a:p>
                    <a:r>
                      <a:rPr lang="en-US" altLang="zh-TW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8</a:t>
                    </a:r>
                    <a:r>
                      <a: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人</a:t>
                    </a:r>
                    <a:endParaRPr lang="zh-TW" alt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0BC6-4A37-A276-0B32CF487B22}"/>
                </c:ext>
                <c:ext xmlns:c15="http://schemas.microsoft.com/office/drawing/2012/chart" uri="{CE6537A1-D6FC-4f65-9D91-7224C49458BB}">
                  <c15:layout>
                    <c:manualLayout>
                      <c:w val="0.18402777777777779"/>
                      <c:h val="0.22128787878787878"/>
                    </c:manualLayout>
                  </c15:layout>
                </c:ext>
              </c:extLst>
            </c:dLbl>
            <c:dLbl>
              <c:idx val="5"/>
              <c:layout>
                <c:manualLayout>
                  <c:x val="0.27005008748906389"/>
                  <c:y val="2.476010101010101E-2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未參加 </a:t>
                    </a:r>
                    <a:r>
                      <a: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50</a:t>
                    </a:r>
                    <a:r>
                      <a: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人</a:t>
                    </a:r>
                    <a:endParaRPr lang="zh-TW" alt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0BC6-4A37-A276-0B32CF487B22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lnSpc>
                    <a:spcPts val="2200"/>
                  </a:lnSpc>
                  <a:defRPr sz="1600" b="1">
                    <a:latin typeface="微軟正黑體" panose="020B0604030504040204" pitchFamily="34" charset="-120"/>
                    <a:ea typeface="微軟正黑體" panose="020B0604030504040204" pitchFamily="34" charset="-120"/>
                  </a:defRPr>
                </a:pPr>
                <a:endParaRPr lang="zh-TW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level_1!$E$2:$J$2</c:f>
              <c:strCache>
                <c:ptCount val="6"/>
                <c:pt idx="0">
                  <c:v>第1梯（107/9/12-14）</c:v>
                </c:pt>
                <c:pt idx="1">
                  <c:v>第2梯（107/10/3-5）</c:v>
                </c:pt>
                <c:pt idx="2">
                  <c:v>第3梯（107/11/12-14）</c:v>
                </c:pt>
                <c:pt idx="3">
                  <c:v>第4梯（107/11/28-30）</c:v>
                </c:pt>
                <c:pt idx="4">
                  <c:v>第5梯（107/12/26-28）</c:v>
                </c:pt>
                <c:pt idx="5">
                  <c:v>未參加</c:v>
                </c:pt>
              </c:strCache>
            </c:strRef>
          </c:cat>
          <c:val>
            <c:numRef>
              <c:f>level_1!$E$3:$J$3</c:f>
              <c:numCache>
                <c:formatCode>General</c:formatCode>
                <c:ptCount val="6"/>
                <c:pt idx="0">
                  <c:v>11</c:v>
                </c:pt>
                <c:pt idx="1">
                  <c:v>7</c:v>
                </c:pt>
                <c:pt idx="2">
                  <c:v>11</c:v>
                </c:pt>
                <c:pt idx="3">
                  <c:v>15</c:v>
                </c:pt>
                <c:pt idx="4">
                  <c:v>8</c:v>
                </c:pt>
                <c:pt idx="5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0BC6-4A37-A276-0B32CF487B22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spPr>
            <a:solidFill>
              <a:srgbClr val="4F81BD">
                <a:lumMod val="60000"/>
                <a:lumOff val="40000"/>
              </a:srgbClr>
            </a:solidFill>
          </c:spPr>
          <c:dPt>
            <c:idx val="1"/>
            <c:bubble3D val="0"/>
            <c:spPr>
              <a:solidFill>
                <a:srgbClr val="C0504D">
                  <a:lumMod val="60000"/>
                  <a:lumOff val="40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469-4F1C-9A9C-8BFE5674C0DA}"/>
              </c:ext>
            </c:extLst>
          </c:dPt>
          <c:dPt>
            <c:idx val="2"/>
            <c:bubble3D val="0"/>
            <c:spPr>
              <a:solidFill>
                <a:srgbClr val="FFFF99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ED36-45DA-BF04-307C50A69B5F}"/>
              </c:ext>
            </c:extLst>
          </c:dPt>
          <c:dLbls>
            <c:dLbl>
              <c:idx val="0"/>
              <c:layout>
                <c:manualLayout>
                  <c:x val="-0.21691666666666676"/>
                  <c:y val="1.9213636363636304E-2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第</a:t>
                    </a:r>
                    <a:r>
                      <a:rPr lang="en-US" altLang="zh-TW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1</a:t>
                    </a:r>
                    <a:r>
                      <a: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梯次</a:t>
                    </a:r>
                  </a:p>
                  <a:p>
                    <a:r>
                      <a:rPr lang="en-US" altLang="zh-TW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41</a:t>
                    </a:r>
                    <a:r>
                      <a: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人</a:t>
                    </a:r>
                    <a:endParaRPr lang="zh-TW" altLang="en-US" sz="180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6469-4F1C-9A9C-8BFE5674C0DA}"/>
                </c:ext>
                <c:ext xmlns:c15="http://schemas.microsoft.com/office/drawing/2012/chart" uri="{CE6537A1-D6FC-4f65-9D91-7224C49458BB}">
                  <c15:layout>
                    <c:manualLayout>
                      <c:w val="0.23587510936132983"/>
                      <c:h val="0.22128787878787878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0.16681539807524054"/>
                  <c:y val="-0.11083964646464646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第</a:t>
                    </a:r>
                    <a:r>
                      <a:rPr lang="en-US" altLang="zh-TW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2</a:t>
                    </a:r>
                    <a:r>
                      <a: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梯次</a:t>
                    </a:r>
                  </a:p>
                  <a:p>
                    <a:r>
                      <a: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 </a:t>
                    </a:r>
                    <a:r>
                      <a:rPr lang="en-US" altLang="zh-TW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13</a:t>
                    </a:r>
                    <a:r>
                      <a: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人</a:t>
                    </a:r>
                    <a:endParaRPr lang="zh-TW" altLang="en-US" sz="180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6469-4F1C-9A9C-8BFE5674C0DA}"/>
                </c:ext>
                <c:ext xmlns:c15="http://schemas.microsoft.com/office/drawing/2012/chart" uri="{CE6537A1-D6FC-4f65-9D91-7224C49458BB}">
                  <c15:layout>
                    <c:manualLayout>
                      <c:w val="0.23865288713910762"/>
                      <c:h val="0.22128787878787878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0.26650262467191599"/>
                  <c:y val="9.7001767676767672E-2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baseline="0" dirty="0"/>
                      <a:t>未參加 </a:t>
                    </a:r>
                    <a:r>
                      <a:rPr lang="en-US" altLang="zh-TW" baseline="0" dirty="0"/>
                      <a:t>48</a:t>
                    </a:r>
                    <a:r>
                      <a:rPr lang="zh-TW" altLang="en-US" baseline="0" dirty="0"/>
                      <a:t>人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ED36-45DA-BF04-307C50A69B5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lnSpc>
                    <a:spcPts val="2200"/>
                  </a:lnSpc>
                  <a:defRPr sz="1800" b="1">
                    <a:latin typeface="微軟正黑體" panose="020B0604030504040204" pitchFamily="34" charset="-120"/>
                    <a:ea typeface="微軟正黑體" panose="020B0604030504040204" pitchFamily="34" charset="-120"/>
                  </a:defRPr>
                </a:pPr>
                <a:endParaRPr lang="zh-TW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level_2!$J$2:$L$2</c:f>
              <c:strCache>
                <c:ptCount val="3"/>
                <c:pt idx="0">
                  <c:v>第1梯（108/1/14-17，臺中場）</c:v>
                </c:pt>
                <c:pt idx="1">
                  <c:v>第2梯（108/3/11-15，南投場）</c:v>
                </c:pt>
                <c:pt idx="2">
                  <c:v>未參加</c:v>
                </c:pt>
              </c:strCache>
            </c:strRef>
          </c:cat>
          <c:val>
            <c:numRef>
              <c:f>level_2!$J$3:$L$3</c:f>
              <c:numCache>
                <c:formatCode>General</c:formatCode>
                <c:ptCount val="3"/>
                <c:pt idx="0">
                  <c:v>41</c:v>
                </c:pt>
                <c:pt idx="1">
                  <c:v>13</c:v>
                </c:pt>
                <c:pt idx="2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469-4F1C-9A9C-8BFE5674C0DA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0821618110808202"/>
          <c:y val="0.12369614512471656"/>
          <c:w val="0.59984788015006885"/>
          <c:h val="0.79580498866213156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1F497D">
                  <a:lumMod val="60000"/>
                  <a:lumOff val="40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7F8A-4910-B40A-626412B8EFA2}"/>
              </c:ext>
            </c:extLst>
          </c:dPt>
          <c:dPt>
            <c:idx val="1"/>
            <c:bubble3D val="0"/>
            <c:spPr>
              <a:solidFill>
                <a:srgbClr val="C0504D">
                  <a:lumMod val="60000"/>
                  <a:lumOff val="40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F8A-4910-B40A-626412B8EFA2}"/>
              </c:ext>
            </c:extLst>
          </c:dPt>
          <c:dPt>
            <c:idx val="2"/>
            <c:bubble3D val="0"/>
            <c:spPr>
              <a:solidFill>
                <a:srgbClr val="9BBB59">
                  <a:lumMod val="60000"/>
                  <a:lumOff val="40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7F8A-4910-B40A-626412B8EFA2}"/>
              </c:ext>
            </c:extLst>
          </c:dPt>
          <c:dPt>
            <c:idx val="3"/>
            <c:bubble3D val="0"/>
            <c:explosion val="10"/>
            <c:spPr>
              <a:solidFill>
                <a:srgbClr val="8064A2">
                  <a:lumMod val="60000"/>
                  <a:lumOff val="40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0E2-44CC-87F0-4FDF80A4D538}"/>
              </c:ext>
            </c:extLst>
          </c:dPt>
          <c:dLbls>
            <c:dLbl>
              <c:idx val="0"/>
              <c:layout>
                <c:manualLayout>
                  <c:x val="-0.1899361609393829"/>
                  <c:y val="0.24082057823129252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sz="1400" dirty="0"/>
                      <a:t>非常</a:t>
                    </a:r>
                    <a:r>
                      <a:rPr lang="zh-TW" altLang="en-US" sz="1400" dirty="0" smtClean="0"/>
                      <a:t>同意</a:t>
                    </a:r>
                  </a:p>
                  <a:p>
                    <a:r>
                      <a:rPr lang="en-US" altLang="zh-TW" sz="1400" dirty="0" smtClean="0"/>
                      <a:t>12</a:t>
                    </a:r>
                    <a:r>
                      <a:rPr lang="zh-TW" altLang="en-US" sz="1400" dirty="0" smtClean="0"/>
                      <a:t>人</a:t>
                    </a:r>
                    <a:r>
                      <a:rPr lang="en-US" altLang="zh-TW" sz="1400" dirty="0" smtClean="0"/>
                      <a:t>(23%)</a:t>
                    </a:r>
                    <a:endParaRPr lang="zh-TW" altLang="en-US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7F8A-4910-B40A-626412B8EFA2}"/>
                </c:ext>
                <c:ext xmlns:c15="http://schemas.microsoft.com/office/drawing/2012/chart" uri="{CE6537A1-D6FC-4f65-9D91-7224C49458BB}">
                  <c15:layout>
                    <c:manualLayout>
                      <c:w val="0.22317498910377478"/>
                      <c:h val="0.20158730158730159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0.17067847162281125"/>
                  <c:y val="-0.18763917233560098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sz="1400" dirty="0" smtClean="0"/>
                      <a:t>同意</a:t>
                    </a:r>
                  </a:p>
                  <a:p>
                    <a:r>
                      <a:rPr lang="en-US" altLang="zh-TW" sz="1400" dirty="0" smtClean="0"/>
                      <a:t>20</a:t>
                    </a:r>
                    <a:r>
                      <a:rPr lang="zh-TW" altLang="en-US" sz="1400" dirty="0" smtClean="0"/>
                      <a:t>人</a:t>
                    </a:r>
                    <a:r>
                      <a:rPr lang="en-US" altLang="zh-TW" sz="1400" dirty="0" smtClean="0"/>
                      <a:t>(38%)</a:t>
                    </a:r>
                    <a:endParaRPr lang="zh-TW" altLang="en-US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7F8A-4910-B40A-626412B8EFA2}"/>
                </c:ext>
                <c:ext xmlns:c15="http://schemas.microsoft.com/office/drawing/2012/chart" uri="{CE6537A1-D6FC-4f65-9D91-7224C49458BB}">
                  <c15:layout>
                    <c:manualLayout>
                      <c:w val="0.24039123858032868"/>
                      <c:h val="0.22678571428571428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0.2252100193995539"/>
                  <c:y val="7.0620748299319733E-2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sz="1400" dirty="0" smtClean="0"/>
                      <a:t>普通</a:t>
                    </a:r>
                  </a:p>
                  <a:p>
                    <a:r>
                      <a:rPr lang="en-US" altLang="zh-TW" sz="1400" dirty="0" smtClean="0"/>
                      <a:t>19</a:t>
                    </a:r>
                    <a:r>
                      <a:rPr lang="zh-TW" altLang="en-US" sz="1400" dirty="0" smtClean="0"/>
                      <a:t>人</a:t>
                    </a:r>
                    <a:r>
                      <a:rPr lang="en-US" altLang="zh-TW" sz="1400" dirty="0" smtClean="0"/>
                      <a:t>(37%)</a:t>
                    </a:r>
                    <a:endParaRPr lang="zh-TW" altLang="en-US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7F8A-4910-B40A-626412B8EFA2}"/>
                </c:ext>
                <c:ext xmlns:c15="http://schemas.microsoft.com/office/drawing/2012/chart" uri="{CE6537A1-D6FC-4f65-9D91-7224C49458BB}">
                  <c15:layout>
                    <c:manualLayout>
                      <c:w val="0.26591062531513593"/>
                      <c:h val="0.1763888888888889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6.5098322408621262E-2"/>
                  <c:y val="-4.9520975056689363E-3"/>
                </c:manualLayout>
              </c:layout>
              <c:tx>
                <c:rich>
                  <a:bodyPr/>
                  <a:lstStyle/>
                  <a:p>
                    <a:pPr>
                      <a:lnSpc>
                        <a:spcPts val="1800"/>
                      </a:lnSpc>
                      <a:defRPr sz="1800" b="1">
                        <a:latin typeface="微軟正黑體" panose="020B0604030504040204" pitchFamily="34" charset="-120"/>
                        <a:ea typeface="微軟正黑體" panose="020B0604030504040204" pitchFamily="34" charset="-120"/>
                      </a:defRPr>
                    </a:pPr>
                    <a:r>
                      <a:rPr lang="zh-TW" altLang="en-US" sz="1400" dirty="0"/>
                      <a:t>不</a:t>
                    </a:r>
                    <a:r>
                      <a:rPr lang="zh-TW" altLang="en-US" sz="1400" dirty="0" smtClean="0"/>
                      <a:t>同意</a:t>
                    </a:r>
                  </a:p>
                  <a:p>
                    <a:pPr>
                      <a:lnSpc>
                        <a:spcPts val="1800"/>
                      </a:lnSpc>
                      <a:defRPr sz="1800" b="1">
                        <a:latin typeface="微軟正黑體" panose="020B0604030504040204" pitchFamily="34" charset="-120"/>
                        <a:ea typeface="微軟正黑體" panose="020B0604030504040204" pitchFamily="34" charset="-120"/>
                      </a:defRPr>
                    </a:pPr>
                    <a:r>
                      <a:rPr lang="en-US" altLang="zh-TW" sz="1400" dirty="0" smtClean="0"/>
                      <a:t>1</a:t>
                    </a:r>
                    <a:r>
                      <a:rPr lang="zh-TW" altLang="en-US" sz="1400" dirty="0" smtClean="0"/>
                      <a:t>人</a:t>
                    </a:r>
                    <a:r>
                      <a:rPr lang="en-US" altLang="zh-TW" sz="1400" dirty="0" smtClean="0"/>
                      <a:t>(2%)</a:t>
                    </a:r>
                    <a:endParaRPr lang="zh-TW" alt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20E2-44CC-87F0-4FDF80A4D538}"/>
                </c:ext>
                <c:ext xmlns:c15="http://schemas.microsoft.com/office/drawing/2012/chart" uri="{CE6537A1-D6FC-4f65-9D91-7224C49458BB}">
                  <c15:layout>
                    <c:manualLayout>
                      <c:w val="0.26048387785972499"/>
                      <c:h val="0.17278911564625851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0.22921812106347159"/>
                  <c:y val="1.0799319727891157E-2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sz="1400" dirty="0"/>
                      <a:t>非常不</a:t>
                    </a:r>
                    <a:r>
                      <a:rPr lang="zh-TW" altLang="en-US" sz="1400" dirty="0" smtClean="0"/>
                      <a:t>同意</a:t>
                    </a:r>
                  </a:p>
                  <a:p>
                    <a:r>
                      <a:rPr lang="en-US" altLang="zh-TW" sz="1400" dirty="0" smtClean="0"/>
                      <a:t>0</a:t>
                    </a:r>
                    <a:r>
                      <a:rPr lang="zh-TW" altLang="en-US" sz="1400" dirty="0" smtClean="0"/>
                      <a:t>人</a:t>
                    </a:r>
                    <a:r>
                      <a:rPr lang="en-US" altLang="zh-TW" sz="1400" dirty="0" smtClean="0"/>
                      <a:t>(0%)</a:t>
                    </a:r>
                    <a:endParaRPr lang="zh-TW" altLang="en-US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7F8A-4910-B40A-626412B8EFA2}"/>
                </c:ext>
                <c:ext xmlns:c15="http://schemas.microsoft.com/office/drawing/2012/chart" uri="{CE6537A1-D6FC-4f65-9D91-7224C49458BB}">
                  <c15:layout>
                    <c:manualLayout>
                      <c:w val="0.23606351431037578"/>
                      <c:h val="0.197987528344671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lnSpc>
                    <a:spcPts val="2000"/>
                  </a:lnSpc>
                  <a:defRPr sz="1800" b="1">
                    <a:latin typeface="微軟正黑體" panose="020B0604030504040204" pitchFamily="34" charset="-120"/>
                    <a:ea typeface="微軟正黑體" panose="020B0604030504040204" pitchFamily="34" charset="-120"/>
                  </a:defRPr>
                </a:pPr>
                <a:endParaRPr lang="zh-TW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level_1!$R$2:$V$2</c:f>
              <c:strCache>
                <c:ptCount val="5"/>
                <c:pt idx="0">
                  <c:v>非常同意</c:v>
                </c:pt>
                <c:pt idx="1">
                  <c:v>同意</c:v>
                </c:pt>
                <c:pt idx="2">
                  <c:v>普通</c:v>
                </c:pt>
                <c:pt idx="3">
                  <c:v>不同意</c:v>
                </c:pt>
                <c:pt idx="4">
                  <c:v>非常不同意</c:v>
                </c:pt>
              </c:strCache>
            </c:strRef>
          </c:cat>
          <c:val>
            <c:numRef>
              <c:f>level_1!$R$3:$V$3</c:f>
              <c:numCache>
                <c:formatCode>General</c:formatCode>
                <c:ptCount val="5"/>
                <c:pt idx="0">
                  <c:v>12</c:v>
                </c:pt>
                <c:pt idx="1">
                  <c:v>20</c:v>
                </c:pt>
                <c:pt idx="2">
                  <c:v>19</c:v>
                </c:pt>
                <c:pt idx="3">
                  <c:v>1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0E2-44CC-87F0-4FDF80A4D538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3418099940847414"/>
          <c:y val="0.130898186551409"/>
          <c:w val="0.52687126355329883"/>
          <c:h val="0.79580221913316385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1F497D">
                  <a:lumMod val="60000"/>
                  <a:lumOff val="40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D806-46D3-828A-9386C2057FA1}"/>
              </c:ext>
            </c:extLst>
          </c:dPt>
          <c:dPt>
            <c:idx val="1"/>
            <c:bubble3D val="0"/>
            <c:spPr>
              <a:solidFill>
                <a:srgbClr val="C0504D">
                  <a:lumMod val="60000"/>
                  <a:lumOff val="40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806-46D3-828A-9386C2057FA1}"/>
              </c:ext>
            </c:extLst>
          </c:dPt>
          <c:dPt>
            <c:idx val="2"/>
            <c:bubble3D val="0"/>
            <c:spPr>
              <a:solidFill>
                <a:srgbClr val="9BBB59">
                  <a:lumMod val="60000"/>
                  <a:lumOff val="40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98F5-4E2B-8B04-8EDF3669AF06}"/>
              </c:ext>
            </c:extLst>
          </c:dPt>
          <c:dPt>
            <c:idx val="3"/>
            <c:bubble3D val="0"/>
            <c:explosion val="10"/>
            <c:spPr>
              <a:solidFill>
                <a:srgbClr val="8064A2">
                  <a:lumMod val="60000"/>
                  <a:lumOff val="40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8F5-4E2B-8B04-8EDF3669AF06}"/>
              </c:ext>
            </c:extLst>
          </c:dPt>
          <c:dLbls>
            <c:dLbl>
              <c:idx val="0"/>
              <c:layout>
                <c:manualLayout>
                  <c:x val="-0.22247734485958018"/>
                  <c:y val="0.15210421943703045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dirty="0"/>
                      <a:t>非常</a:t>
                    </a:r>
                    <a:r>
                      <a:rPr lang="zh-TW" altLang="en-US" dirty="0" smtClean="0"/>
                      <a:t>同意</a:t>
                    </a:r>
                  </a:p>
                  <a:p>
                    <a:r>
                      <a:rPr lang="en-US" altLang="zh-TW" dirty="0" smtClean="0"/>
                      <a:t>21</a:t>
                    </a:r>
                    <a:r>
                      <a:rPr lang="zh-TW" altLang="en-US" dirty="0" smtClean="0"/>
                      <a:t>人</a:t>
                    </a:r>
                    <a:r>
                      <a:rPr lang="en-US" altLang="zh-TW" dirty="0" smtClean="0"/>
                      <a:t>(39%)</a:t>
                    </a:r>
                    <a:endParaRPr lang="zh-TW" altLang="en-US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D806-46D3-828A-9386C2057FA1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938772944147347"/>
                  <c:y val="-0.23605756911264153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dirty="0" smtClean="0"/>
                      <a:t>同意</a:t>
                    </a:r>
                  </a:p>
                  <a:p>
                    <a:r>
                      <a:rPr lang="en-US" altLang="zh-TW" dirty="0" smtClean="0"/>
                      <a:t>26</a:t>
                    </a:r>
                    <a:r>
                      <a:rPr lang="zh-TW" altLang="en-US" dirty="0" smtClean="0"/>
                      <a:t>人</a:t>
                    </a:r>
                    <a:r>
                      <a:rPr lang="en-US" altLang="zh-TW" dirty="0" smtClean="0"/>
                      <a:t>(48%)</a:t>
                    </a:r>
                    <a:endParaRPr lang="zh-TW" altLang="en-US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806-46D3-828A-9386C2057FA1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10139413938991759"/>
                  <c:y val="0.20789491885174713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dirty="0" smtClean="0"/>
                      <a:t>普通</a:t>
                    </a:r>
                  </a:p>
                  <a:p>
                    <a:r>
                      <a:rPr lang="en-US" altLang="zh-TW" dirty="0" smtClean="0"/>
                      <a:t>6</a:t>
                    </a:r>
                    <a:r>
                      <a:rPr lang="zh-TW" altLang="en-US" dirty="0" smtClean="0"/>
                      <a:t>人</a:t>
                    </a:r>
                    <a:r>
                      <a:rPr lang="en-US" altLang="zh-TW" dirty="0" smtClean="0"/>
                      <a:t>(11%)</a:t>
                    </a:r>
                    <a:endParaRPr lang="zh-TW" altLang="en-US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98F5-4E2B-8B04-8EDF3669AF06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8.3135469932770184E-2"/>
                  <c:y val="1.0799736044246604E-2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dirty="0"/>
                      <a:t>不</a:t>
                    </a:r>
                    <a:r>
                      <a:rPr lang="zh-TW" altLang="en-US" dirty="0" smtClean="0"/>
                      <a:t>同意</a:t>
                    </a:r>
                  </a:p>
                  <a:p>
                    <a:r>
                      <a:rPr lang="en-US" altLang="zh-TW" dirty="0" smtClean="0"/>
                      <a:t>1</a:t>
                    </a:r>
                    <a:r>
                      <a:rPr lang="zh-TW" altLang="en-US" dirty="0" smtClean="0"/>
                      <a:t>人</a:t>
                    </a:r>
                    <a:r>
                      <a:rPr lang="en-US" altLang="zh-TW" dirty="0" smtClean="0"/>
                      <a:t>(2%)</a:t>
                    </a:r>
                    <a:endParaRPr lang="zh-TW" altLang="en-US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98F5-4E2B-8B04-8EDF3669AF06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0.22007445869377876"/>
                  <c:y val="2.2499450092180424E-2"/>
                </c:manualLayout>
              </c:layout>
              <c:tx>
                <c:rich>
                  <a:bodyPr rot="0" anchor="ctr" anchorCtr="0"/>
                  <a:lstStyle/>
                  <a:p>
                    <a:pPr>
                      <a:lnSpc>
                        <a:spcPts val="2000"/>
                      </a:lnSpc>
                      <a:defRPr sz="1400" b="1">
                        <a:latin typeface="微軟正黑體" panose="020B0604030504040204" pitchFamily="34" charset="-120"/>
                        <a:ea typeface="微軟正黑體" panose="020B0604030504040204" pitchFamily="34" charset="-120"/>
                      </a:defRPr>
                    </a:pPr>
                    <a:fld id="{C1EBE681-A7ED-4932-B679-6CF1422F038A}" type="CATEGORYNAME">
                      <a:rPr lang="zh-TW" altLang="en-US" sz="1400" b="1"/>
                      <a:pPr>
                        <a:lnSpc>
                          <a:spcPts val="2000"/>
                        </a:lnSpc>
                        <a:defRPr sz="1400" b="1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pPr>
                      <a:t>[類別名稱]</a:t>
                    </a:fld>
                    <a:r>
                      <a:rPr lang="zh-TW" altLang="en-US" sz="1400" b="1" baseline="0" dirty="0"/>
                      <a:t>
</a:t>
                    </a:r>
                    <a:r>
                      <a:rPr lang="en-US" altLang="zh-TW" sz="1400" b="1" baseline="0" dirty="0" smtClean="0"/>
                      <a:t>0</a:t>
                    </a:r>
                    <a:r>
                      <a:rPr lang="zh-TW" altLang="en-US" sz="1400" b="1" baseline="0" dirty="0" smtClean="0"/>
                      <a:t>人</a:t>
                    </a:r>
                    <a:r>
                      <a:rPr lang="en-US" altLang="zh-TW" sz="1400" b="1" baseline="0" dirty="0" smtClean="0"/>
                      <a:t>(</a:t>
                    </a:r>
                    <a:fld id="{137CCCE1-6633-4D0E-8E5E-8A3929EA82A7}" type="PERCENTAGE">
                      <a:rPr lang="en-US" altLang="zh-TW" sz="1400" b="1" baseline="0" smtClean="0"/>
                      <a:pPr>
                        <a:lnSpc>
                          <a:spcPts val="2000"/>
                        </a:lnSpc>
                        <a:defRPr sz="1400" b="1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pPr>
                      <a:t>[百分比]</a:t>
                    </a:fld>
                    <a:r>
                      <a:rPr lang="en-US" altLang="zh-TW" sz="1400" b="1" baseline="0" dirty="0" smtClean="0"/>
                      <a:t>)</a:t>
                    </a:r>
                  </a:p>
                </c:rich>
              </c:tx>
              <c:spPr>
                <a:ln cap="rnd"/>
                <a:effectLst/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98F5-4E2B-8B04-8EDF3669AF0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lnSpc>
                    <a:spcPts val="2000"/>
                  </a:lnSpc>
                  <a:defRPr sz="1400" b="1">
                    <a:latin typeface="微軟正黑體" panose="020B0604030504040204" pitchFamily="34" charset="-120"/>
                    <a:ea typeface="微軟正黑體" panose="020B0604030504040204" pitchFamily="34" charset="-120"/>
                  </a:defRPr>
                </a:pPr>
                <a:endParaRPr lang="zh-TW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level_2!$Q$2:$U$2</c:f>
              <c:strCache>
                <c:ptCount val="5"/>
                <c:pt idx="0">
                  <c:v>非常同意</c:v>
                </c:pt>
                <c:pt idx="1">
                  <c:v>同意</c:v>
                </c:pt>
                <c:pt idx="2">
                  <c:v>普通</c:v>
                </c:pt>
                <c:pt idx="3">
                  <c:v>不同意</c:v>
                </c:pt>
                <c:pt idx="4">
                  <c:v>非常不同意</c:v>
                </c:pt>
              </c:strCache>
            </c:strRef>
          </c:cat>
          <c:val>
            <c:numRef>
              <c:f>level_2!$Q$3:$U$3</c:f>
              <c:numCache>
                <c:formatCode>General</c:formatCode>
                <c:ptCount val="5"/>
                <c:pt idx="0">
                  <c:v>21</c:v>
                </c:pt>
                <c:pt idx="1">
                  <c:v>26</c:v>
                </c:pt>
                <c:pt idx="2">
                  <c:v>6</c:v>
                </c:pt>
                <c:pt idx="3">
                  <c:v>1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98F5-4E2B-8B04-8EDF3669AF06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2">
    <c:autoUpdate val="0"/>
  </c:externalData>
</c:chartSpace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0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ED2C82-AD53-4641-9388-F5B10236AA31}" type="doc">
      <dgm:prSet loTypeId="urn:microsoft.com/office/officeart/2005/8/layout/lProcess2" loCatId="list" qsTypeId="urn:microsoft.com/office/officeart/2005/8/quickstyle/simple1" qsCatId="simple" csTypeId="urn:microsoft.com/office/officeart/2005/8/colors/colorful1#10" csCatId="colorful" phldr="1"/>
      <dgm:spPr/>
      <dgm:t>
        <a:bodyPr/>
        <a:lstStyle/>
        <a:p>
          <a:endParaRPr lang="zh-TW" altLang="en-US"/>
        </a:p>
      </dgm:t>
    </dgm:pt>
    <dgm:pt modelId="{43A42DAF-130D-4802-81BE-8F55DFE96DBB}">
      <dgm:prSet phldrT="[文字]" custT="1"/>
      <dgm:spPr/>
      <dgm:t>
        <a:bodyPr/>
        <a:lstStyle/>
        <a:p>
          <a:pPr>
            <a:lnSpc>
              <a:spcPts val="2000"/>
            </a:lnSpc>
            <a:spcAft>
              <a:spcPts val="0"/>
            </a:spcAft>
          </a:pPr>
          <a:r>
            <a:rPr lang="zh-TW" altLang="en-US" sz="16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暴力傾向精神病人</a:t>
          </a:r>
          <a:r>
            <a: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合併自殺企圖、家庭暴力及性侵害</a:t>
          </a:r>
          <a:r>
            <a: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</a:p>
        <a:p>
          <a:pPr>
            <a:lnSpc>
              <a:spcPts val="2000"/>
            </a:lnSpc>
            <a:spcAft>
              <a:spcPts val="0"/>
            </a:spcAft>
          </a:pPr>
          <a:r>
            <a:rPr lang="en-US" altLang="zh-TW" sz="16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--</a:t>
          </a:r>
          <a:r>
            <a:rPr lang="zh-TW" altLang="en-US" sz="16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約</a:t>
          </a:r>
          <a:r>
            <a:rPr lang="en-US" altLang="zh-TW" sz="16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lang="zh-TW" altLang="en-US" sz="16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萬人</a:t>
          </a:r>
        </a:p>
      </dgm:t>
    </dgm:pt>
    <dgm:pt modelId="{FAD69242-7938-4BFD-B2B9-4574969231D0}" type="parTrans" cxnId="{254A0C10-C7E2-49CA-B2FC-083ABF811027}">
      <dgm:prSet/>
      <dgm:spPr/>
      <dgm:t>
        <a:bodyPr/>
        <a:lstStyle/>
        <a:p>
          <a:endParaRPr lang="zh-TW" altLang="en-US"/>
        </a:p>
      </dgm:t>
    </dgm:pt>
    <dgm:pt modelId="{72AB8737-2EDA-4D18-90EC-ABF5981EB03C}" type="sibTrans" cxnId="{254A0C10-C7E2-49CA-B2FC-083ABF811027}">
      <dgm:prSet/>
      <dgm:spPr/>
      <dgm:t>
        <a:bodyPr/>
        <a:lstStyle/>
        <a:p>
          <a:endParaRPr lang="zh-TW" altLang="en-US"/>
        </a:p>
      </dgm:t>
    </dgm:pt>
    <dgm:pt modelId="{4FA8910D-C7C0-4391-A860-9A1EBDA06769}">
      <dgm:prSet phldrT="[文字]" custT="1"/>
      <dgm:spPr/>
      <dgm:t>
        <a:bodyPr/>
        <a:lstStyle/>
        <a:p>
          <a:pPr>
            <a:lnSpc>
              <a:spcPts val="2000"/>
            </a:lnSpc>
            <a:spcAft>
              <a:spcPts val="0"/>
            </a:spcAft>
          </a:pPr>
          <a:r>
            <a:rPr lang="zh-TW" altLang="en-US" sz="14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護送就醫</a:t>
          </a:r>
          <a:endParaRPr lang="zh-TW" altLang="en-US" sz="14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F42FA18-DC22-4A2B-BE48-BAA5EF942725}" type="parTrans" cxnId="{F8351F2C-7A39-4323-A827-63CBEFE522FB}">
      <dgm:prSet/>
      <dgm:spPr/>
      <dgm:t>
        <a:bodyPr/>
        <a:lstStyle/>
        <a:p>
          <a:endParaRPr lang="zh-TW" altLang="en-US"/>
        </a:p>
      </dgm:t>
    </dgm:pt>
    <dgm:pt modelId="{7C1483A9-37D0-47A0-84E2-877D6F0A106D}" type="sibTrans" cxnId="{F8351F2C-7A39-4323-A827-63CBEFE522FB}">
      <dgm:prSet/>
      <dgm:spPr/>
      <dgm:t>
        <a:bodyPr/>
        <a:lstStyle/>
        <a:p>
          <a:endParaRPr lang="zh-TW" altLang="en-US"/>
        </a:p>
      </dgm:t>
    </dgm:pt>
    <dgm:pt modelId="{310EA3E2-BEEC-4B48-B874-0043EE36424E}">
      <dgm:prSet phldrT="[文字]" custT="1"/>
      <dgm:spPr/>
      <dgm:t>
        <a:bodyPr/>
        <a:lstStyle/>
        <a:p>
          <a:pPr>
            <a:lnSpc>
              <a:spcPts val="2000"/>
            </a:lnSpc>
            <a:spcAft>
              <a:spcPts val="0"/>
            </a:spcAft>
          </a:pP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關懷訪視</a:t>
          </a:r>
        </a:p>
      </dgm:t>
    </dgm:pt>
    <dgm:pt modelId="{60FD6C9A-E19E-4D37-A92B-536A3FDF3E91}" type="parTrans" cxnId="{20F972ED-1CD1-4DB3-BC63-0F66C0B9D358}">
      <dgm:prSet/>
      <dgm:spPr/>
      <dgm:t>
        <a:bodyPr/>
        <a:lstStyle/>
        <a:p>
          <a:endParaRPr lang="zh-TW" altLang="en-US"/>
        </a:p>
      </dgm:t>
    </dgm:pt>
    <dgm:pt modelId="{B6C456BE-305E-4CB1-BE86-195E88118A81}" type="sibTrans" cxnId="{20F972ED-1CD1-4DB3-BC63-0F66C0B9D358}">
      <dgm:prSet/>
      <dgm:spPr/>
      <dgm:t>
        <a:bodyPr/>
        <a:lstStyle/>
        <a:p>
          <a:endParaRPr lang="zh-TW" altLang="en-US"/>
        </a:p>
      </dgm:t>
    </dgm:pt>
    <dgm:pt modelId="{E1E35CDC-7546-4CC9-A055-D5071D477992}">
      <dgm:prSet phldrT="[文字]" custT="1"/>
      <dgm:spPr/>
      <dgm:t>
        <a:bodyPr/>
        <a:lstStyle/>
        <a:p>
          <a:pPr>
            <a:lnSpc>
              <a:spcPts val="2000"/>
            </a:lnSpc>
            <a:spcAft>
              <a:spcPts val="0"/>
            </a:spcAft>
          </a:pPr>
          <a:r>
            <a:rPr lang="zh-TW" altLang="en-US" sz="1600" b="1" dirty="0">
              <a:solidFill>
                <a:srgbClr val="FF7915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一般精神病人</a:t>
          </a:r>
          <a:endParaRPr lang="en-US" altLang="zh-TW" sz="1600" b="1" dirty="0">
            <a:solidFill>
              <a:srgbClr val="FF7915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000"/>
            </a:lnSpc>
            <a:spcAft>
              <a:spcPts val="0"/>
            </a:spcAft>
          </a:pPr>
          <a:r>
            <a: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出院及社區滋擾者</a:t>
          </a:r>
          <a:r>
            <a: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</a:p>
        <a:p>
          <a:pPr>
            <a:lnSpc>
              <a:spcPts val="2000"/>
            </a:lnSpc>
            <a:spcAft>
              <a:spcPts val="0"/>
            </a:spcAft>
          </a:pPr>
          <a:r>
            <a:rPr lang="en-US" altLang="zh-TW" sz="14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--</a:t>
          </a:r>
          <a:r>
            <a:rPr lang="zh-TW" altLang="en-US" sz="14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約</a:t>
          </a:r>
          <a:r>
            <a:rPr lang="en-US" altLang="zh-TW" sz="14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14</a:t>
          </a:r>
          <a:r>
            <a:rPr lang="zh-TW" altLang="en-US" sz="14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萬人</a:t>
          </a:r>
          <a:r>
            <a:rPr lang="en-US" altLang="zh-TW" sz="14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4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一、二級個案約</a:t>
          </a:r>
          <a:r>
            <a:rPr lang="en-US" altLang="zh-TW" sz="14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3</a:t>
          </a:r>
          <a:r>
            <a:rPr lang="zh-TW" altLang="en-US" sz="14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萬</a:t>
          </a:r>
          <a:r>
            <a:rPr lang="en-US" altLang="zh-TW" sz="14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5</a:t>
          </a:r>
          <a:r>
            <a:rPr lang="zh-TW" altLang="en-US" sz="14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千人</a:t>
          </a:r>
          <a:r>
            <a:rPr lang="en-US" altLang="zh-TW" sz="14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zh-TW" altLang="en-US" sz="1400" b="1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6643792-EC13-4935-B62E-E3094AFA0314}" type="parTrans" cxnId="{81D6F00B-3B7E-4A1F-99B0-2F6602FD39E9}">
      <dgm:prSet/>
      <dgm:spPr/>
      <dgm:t>
        <a:bodyPr/>
        <a:lstStyle/>
        <a:p>
          <a:endParaRPr lang="zh-TW" altLang="en-US"/>
        </a:p>
      </dgm:t>
    </dgm:pt>
    <dgm:pt modelId="{D44EA034-4DC6-47A2-8EE8-784B362EBC62}" type="sibTrans" cxnId="{81D6F00B-3B7E-4A1F-99B0-2F6602FD39E9}">
      <dgm:prSet/>
      <dgm:spPr/>
      <dgm:t>
        <a:bodyPr/>
        <a:lstStyle/>
        <a:p>
          <a:endParaRPr lang="zh-TW" altLang="en-US"/>
        </a:p>
      </dgm:t>
    </dgm:pt>
    <dgm:pt modelId="{10A70350-6872-45D2-8142-0C3C1BD79EF1}">
      <dgm:prSet phldrT="[文字]" custT="1"/>
      <dgm:spPr/>
      <dgm:t>
        <a:bodyPr/>
        <a:lstStyle/>
        <a:p>
          <a:pPr>
            <a:lnSpc>
              <a:spcPts val="2000"/>
            </a:lnSpc>
            <a:spcAft>
              <a:spcPts val="0"/>
            </a:spcAft>
          </a:pP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關懷訪視</a:t>
          </a:r>
        </a:p>
      </dgm:t>
    </dgm:pt>
    <dgm:pt modelId="{A8825C59-806E-4A95-861B-2CAA1B114868}" type="parTrans" cxnId="{E12A9EBD-B74E-4887-8BE3-358578F90FD1}">
      <dgm:prSet/>
      <dgm:spPr/>
      <dgm:t>
        <a:bodyPr/>
        <a:lstStyle/>
        <a:p>
          <a:endParaRPr lang="zh-TW" altLang="en-US"/>
        </a:p>
      </dgm:t>
    </dgm:pt>
    <dgm:pt modelId="{22E32F63-245D-4513-B764-E614360C39B1}" type="sibTrans" cxnId="{E12A9EBD-B74E-4887-8BE3-358578F90FD1}">
      <dgm:prSet/>
      <dgm:spPr/>
      <dgm:t>
        <a:bodyPr/>
        <a:lstStyle/>
        <a:p>
          <a:endParaRPr lang="zh-TW" altLang="en-US"/>
        </a:p>
      </dgm:t>
    </dgm:pt>
    <dgm:pt modelId="{4271D060-5E0E-45B4-B637-E897D950D98E}">
      <dgm:prSet phldrT="[文字]" custT="1"/>
      <dgm:spPr/>
      <dgm:t>
        <a:bodyPr/>
        <a:lstStyle/>
        <a:p>
          <a:pPr>
            <a:lnSpc>
              <a:spcPts val="1800"/>
            </a:lnSpc>
            <a:spcAft>
              <a:spcPts val="0"/>
            </a:spcAft>
          </a:pP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社區照護</a:t>
          </a:r>
          <a:r>
            <a:rPr lang="zh-TW" altLang="en-US" sz="14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品質</a:t>
          </a:r>
          <a:endParaRPr lang="en-US" altLang="zh-TW" sz="14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1800"/>
            </a:lnSpc>
            <a:spcAft>
              <a:spcPts val="0"/>
            </a:spcAft>
          </a:pPr>
          <a:r>
            <a:rPr lang="zh-TW" altLang="en-US" sz="14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提升</a:t>
          </a: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方案</a:t>
          </a:r>
        </a:p>
      </dgm:t>
    </dgm:pt>
    <dgm:pt modelId="{F716A1ED-B9A4-4264-AC63-E57CD0F06129}" type="parTrans" cxnId="{D7D8AC5C-3A83-4B52-B7F7-3AAA0758A824}">
      <dgm:prSet/>
      <dgm:spPr/>
      <dgm:t>
        <a:bodyPr/>
        <a:lstStyle/>
        <a:p>
          <a:endParaRPr lang="zh-TW" altLang="en-US"/>
        </a:p>
      </dgm:t>
    </dgm:pt>
    <dgm:pt modelId="{FAF27E26-1906-4658-827B-F7D07F9FF3E8}" type="sibTrans" cxnId="{D7D8AC5C-3A83-4B52-B7F7-3AAA0758A824}">
      <dgm:prSet/>
      <dgm:spPr/>
      <dgm:t>
        <a:bodyPr/>
        <a:lstStyle/>
        <a:p>
          <a:endParaRPr lang="zh-TW" altLang="en-US"/>
        </a:p>
      </dgm:t>
    </dgm:pt>
    <dgm:pt modelId="{D559DBAF-2D51-4915-97A7-BC1C934D7208}">
      <dgm:prSet phldrT="[文字]" custT="1"/>
      <dgm:spPr/>
      <dgm:t>
        <a:bodyPr/>
        <a:lstStyle/>
        <a:p>
          <a:pPr>
            <a:lnSpc>
              <a:spcPts val="2000"/>
            </a:lnSpc>
            <a:spcAft>
              <a:spcPts val="0"/>
            </a:spcAft>
          </a:pPr>
          <a:r>
            <a:rPr lang="zh-TW" altLang="en-US" sz="1600" b="1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高風險人口群</a:t>
          </a:r>
          <a:endParaRPr lang="en-US" altLang="zh-TW" sz="1600" b="1" dirty="0">
            <a:solidFill>
              <a:schemeClr val="accent2">
                <a:lumMod val="75000"/>
              </a:schemeClr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000"/>
            </a:lnSpc>
            <a:spcAft>
              <a:spcPts val="0"/>
            </a:spcAft>
          </a:pPr>
          <a:r>
            <a: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孕產婦、兒童、青少年、老人、多重疾病個案等</a:t>
          </a:r>
          <a:r>
            <a: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zh-TW" altLang="en-US" sz="16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214D7A8-F02E-4FFF-A453-00038F54A467}" type="parTrans" cxnId="{2F472F19-E90C-4214-A6FD-4A852ABA7B91}">
      <dgm:prSet/>
      <dgm:spPr/>
      <dgm:t>
        <a:bodyPr/>
        <a:lstStyle/>
        <a:p>
          <a:endParaRPr lang="zh-TW" altLang="en-US"/>
        </a:p>
      </dgm:t>
    </dgm:pt>
    <dgm:pt modelId="{DAEC746E-9150-4C5E-A2CA-CCC23E57F8E7}" type="sibTrans" cxnId="{2F472F19-E90C-4214-A6FD-4A852ABA7B91}">
      <dgm:prSet/>
      <dgm:spPr/>
      <dgm:t>
        <a:bodyPr/>
        <a:lstStyle/>
        <a:p>
          <a:endParaRPr lang="zh-TW" altLang="en-US"/>
        </a:p>
      </dgm:t>
    </dgm:pt>
    <dgm:pt modelId="{9A13F813-953B-4B20-9A23-6C4EC79EB46E}">
      <dgm:prSet phldrT="[文字]" custT="1"/>
      <dgm:spPr/>
      <dgm:t>
        <a:bodyPr/>
        <a:lstStyle/>
        <a:p>
          <a:pPr>
            <a:lnSpc>
              <a:spcPts val="2000"/>
            </a:lnSpc>
            <a:spcAft>
              <a:spcPts val="0"/>
            </a:spcAft>
          </a:pPr>
          <a:r>
            <a:rPr lang="zh-TW" altLang="en-US" sz="1800" b="1" dirty="0">
              <a:solidFill>
                <a:schemeClr val="accent3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一般民眾</a:t>
          </a:r>
        </a:p>
      </dgm:t>
    </dgm:pt>
    <dgm:pt modelId="{1A89E421-DBE1-48B0-865F-FFD7DE114C1B}" type="parTrans" cxnId="{7049C5BB-1C97-4E9D-96AC-A91FE0C97911}">
      <dgm:prSet/>
      <dgm:spPr/>
      <dgm:t>
        <a:bodyPr/>
        <a:lstStyle/>
        <a:p>
          <a:endParaRPr lang="zh-TW" altLang="en-US"/>
        </a:p>
      </dgm:t>
    </dgm:pt>
    <dgm:pt modelId="{27D9C1B1-780B-4475-A2A4-88465B3CD3E3}" type="sibTrans" cxnId="{7049C5BB-1C97-4E9D-96AC-A91FE0C97911}">
      <dgm:prSet/>
      <dgm:spPr/>
      <dgm:t>
        <a:bodyPr/>
        <a:lstStyle/>
        <a:p>
          <a:endParaRPr lang="zh-TW" altLang="en-US"/>
        </a:p>
      </dgm:t>
    </dgm:pt>
    <dgm:pt modelId="{5B1717FC-C1C5-432D-A901-868B98C5A083}">
      <dgm:prSet phldrT="[文字]" custT="1"/>
      <dgm:spPr/>
      <dgm:t>
        <a:bodyPr/>
        <a:lstStyle/>
        <a:p>
          <a:pPr>
            <a:lnSpc>
              <a:spcPts val="2000"/>
            </a:lnSpc>
            <a:spcAft>
              <a:spcPts val="0"/>
            </a:spcAft>
          </a:pP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心理衛生教育</a:t>
          </a:r>
        </a:p>
      </dgm:t>
    </dgm:pt>
    <dgm:pt modelId="{7AE34F81-2726-4FAA-B311-1AFDD9151251}" type="parTrans" cxnId="{BA878CF5-1C04-473A-ADE8-5B2BFDACE29A}">
      <dgm:prSet/>
      <dgm:spPr/>
      <dgm:t>
        <a:bodyPr/>
        <a:lstStyle/>
        <a:p>
          <a:endParaRPr lang="zh-TW" altLang="en-US"/>
        </a:p>
      </dgm:t>
    </dgm:pt>
    <dgm:pt modelId="{C5EEFE17-7464-4D60-869D-168265FD9038}" type="sibTrans" cxnId="{BA878CF5-1C04-473A-ADE8-5B2BFDACE29A}">
      <dgm:prSet/>
      <dgm:spPr/>
      <dgm:t>
        <a:bodyPr/>
        <a:lstStyle/>
        <a:p>
          <a:endParaRPr lang="zh-TW" altLang="en-US"/>
        </a:p>
      </dgm:t>
    </dgm:pt>
    <dgm:pt modelId="{A8531A28-A187-4851-9483-B287437B693D}">
      <dgm:prSet phldrT="[文字]" custT="1"/>
      <dgm:spPr/>
      <dgm:t>
        <a:bodyPr/>
        <a:lstStyle/>
        <a:p>
          <a:pPr>
            <a:lnSpc>
              <a:spcPts val="2000"/>
            </a:lnSpc>
            <a:spcAft>
              <a:spcPts val="0"/>
            </a:spcAft>
          </a:pPr>
          <a:r>
            <a: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24</a:t>
          </a: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小時諮詢專線</a:t>
          </a:r>
          <a:endParaRPr lang="en-US" altLang="zh-TW" sz="14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95A1348-19FF-43CF-834A-DA8ED34E50CC}" type="parTrans" cxnId="{28ECE9FA-4B28-49AA-97DA-3E624300EBD3}">
      <dgm:prSet/>
      <dgm:spPr/>
      <dgm:t>
        <a:bodyPr/>
        <a:lstStyle/>
        <a:p>
          <a:endParaRPr lang="zh-TW" altLang="en-US"/>
        </a:p>
      </dgm:t>
    </dgm:pt>
    <dgm:pt modelId="{36AE6373-3042-4A3E-AAAB-D6B68BD91B2E}" type="sibTrans" cxnId="{28ECE9FA-4B28-49AA-97DA-3E624300EBD3}">
      <dgm:prSet/>
      <dgm:spPr/>
      <dgm:t>
        <a:bodyPr/>
        <a:lstStyle/>
        <a:p>
          <a:endParaRPr lang="zh-TW" altLang="en-US"/>
        </a:p>
      </dgm:t>
    </dgm:pt>
    <dgm:pt modelId="{98613BC3-E454-45E7-8922-B5C69E527661}">
      <dgm:prSet phldrT="[文字]" custT="1"/>
      <dgm:spPr/>
      <dgm:t>
        <a:bodyPr/>
        <a:lstStyle/>
        <a:p>
          <a:pPr>
            <a:lnSpc>
              <a:spcPts val="2000"/>
            </a:lnSpc>
            <a:spcAft>
              <a:spcPts val="0"/>
            </a:spcAft>
          </a:pP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心理諮商</a:t>
          </a:r>
        </a:p>
      </dgm:t>
    </dgm:pt>
    <dgm:pt modelId="{D9920B92-962C-44CE-B322-32B8295BA185}" type="parTrans" cxnId="{B01E22C5-80DE-4397-8530-4BAC743BE123}">
      <dgm:prSet/>
      <dgm:spPr/>
      <dgm:t>
        <a:bodyPr/>
        <a:lstStyle/>
        <a:p>
          <a:endParaRPr lang="zh-TW" altLang="en-US"/>
        </a:p>
      </dgm:t>
    </dgm:pt>
    <dgm:pt modelId="{47F69BB8-7017-415B-8679-81C296FF6370}" type="sibTrans" cxnId="{B01E22C5-80DE-4397-8530-4BAC743BE123}">
      <dgm:prSet/>
      <dgm:spPr/>
      <dgm:t>
        <a:bodyPr/>
        <a:lstStyle/>
        <a:p>
          <a:endParaRPr lang="zh-TW" altLang="en-US"/>
        </a:p>
      </dgm:t>
    </dgm:pt>
    <dgm:pt modelId="{7F1944B4-A234-47BD-8ED0-D66229FA8696}">
      <dgm:prSet phldrT="[文字]" custT="1"/>
      <dgm:spPr/>
      <dgm:t>
        <a:bodyPr/>
        <a:lstStyle/>
        <a:p>
          <a:pPr>
            <a:lnSpc>
              <a:spcPts val="2000"/>
            </a:lnSpc>
            <a:spcAft>
              <a:spcPts val="0"/>
            </a:spcAft>
          </a:pP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心理衛生宣導</a:t>
          </a:r>
        </a:p>
      </dgm:t>
    </dgm:pt>
    <dgm:pt modelId="{5B6A6541-1212-4E81-8343-39FCEEE8B4B8}" type="parTrans" cxnId="{34418D48-F3C4-463F-9953-6F02D1992A0D}">
      <dgm:prSet/>
      <dgm:spPr/>
      <dgm:t>
        <a:bodyPr/>
        <a:lstStyle/>
        <a:p>
          <a:endParaRPr lang="zh-TW" altLang="en-US"/>
        </a:p>
      </dgm:t>
    </dgm:pt>
    <dgm:pt modelId="{3823B92B-4C3B-4DCE-B78B-1C954BF2CD91}" type="sibTrans" cxnId="{34418D48-F3C4-463F-9953-6F02D1992A0D}">
      <dgm:prSet/>
      <dgm:spPr/>
      <dgm:t>
        <a:bodyPr/>
        <a:lstStyle/>
        <a:p>
          <a:endParaRPr lang="zh-TW" altLang="en-US"/>
        </a:p>
      </dgm:t>
    </dgm:pt>
    <dgm:pt modelId="{B355CC25-66C9-4019-8BB8-CF19EEAE20F1}">
      <dgm:prSet phldrT="[文字]" custT="1"/>
      <dgm:spPr/>
      <dgm:t>
        <a:bodyPr anchor="ctr" anchorCtr="1"/>
        <a:lstStyle/>
        <a:p>
          <a:pPr>
            <a:lnSpc>
              <a:spcPts val="1600"/>
            </a:lnSpc>
            <a:spcAft>
              <a:spcPts val="0"/>
            </a:spcAft>
          </a:pP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家庭及社會功能</a:t>
          </a:r>
          <a:endParaRPr lang="en-US" altLang="zh-TW" sz="14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1600"/>
            </a:lnSpc>
            <a:spcAft>
              <a:spcPts val="0"/>
            </a:spcAft>
          </a:pP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評估與處置</a:t>
          </a:r>
        </a:p>
      </dgm:t>
    </dgm:pt>
    <dgm:pt modelId="{D82C09E7-2917-400D-8340-3A976455BD05}" type="parTrans" cxnId="{A1DFE174-1BE7-47A5-ACC2-F150CA9677A4}">
      <dgm:prSet/>
      <dgm:spPr/>
      <dgm:t>
        <a:bodyPr/>
        <a:lstStyle/>
        <a:p>
          <a:endParaRPr lang="zh-TW" altLang="en-US"/>
        </a:p>
      </dgm:t>
    </dgm:pt>
    <dgm:pt modelId="{BC873F75-06D5-42E4-BC99-4737F5C1E3BC}" type="sibTrans" cxnId="{A1DFE174-1BE7-47A5-ACC2-F150CA9677A4}">
      <dgm:prSet/>
      <dgm:spPr/>
      <dgm:t>
        <a:bodyPr/>
        <a:lstStyle/>
        <a:p>
          <a:endParaRPr lang="zh-TW" altLang="en-US"/>
        </a:p>
      </dgm:t>
    </dgm:pt>
    <dgm:pt modelId="{2D19C3EE-3438-4519-AF15-E0377FC279C9}">
      <dgm:prSet phldrT="[文字]" custT="1"/>
      <dgm:spPr/>
      <dgm:t>
        <a:bodyPr/>
        <a:lstStyle/>
        <a:p>
          <a:pPr>
            <a:lnSpc>
              <a:spcPts val="2000"/>
            </a:lnSpc>
            <a:spcAft>
              <a:spcPts val="0"/>
            </a:spcAft>
          </a:pP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危機處理</a:t>
          </a:r>
        </a:p>
      </dgm:t>
    </dgm:pt>
    <dgm:pt modelId="{CCA783B9-7FB6-41F5-A9F7-7C768565535F}" type="parTrans" cxnId="{17CED68D-C3E1-4EFF-8194-C94B05EFF8D9}">
      <dgm:prSet/>
      <dgm:spPr/>
      <dgm:t>
        <a:bodyPr/>
        <a:lstStyle/>
        <a:p>
          <a:endParaRPr lang="zh-TW" altLang="en-US"/>
        </a:p>
      </dgm:t>
    </dgm:pt>
    <dgm:pt modelId="{6AF265D8-84D4-4A80-B730-5C19DEAB9AE0}" type="sibTrans" cxnId="{17CED68D-C3E1-4EFF-8194-C94B05EFF8D9}">
      <dgm:prSet/>
      <dgm:spPr/>
      <dgm:t>
        <a:bodyPr/>
        <a:lstStyle/>
        <a:p>
          <a:endParaRPr lang="zh-TW" altLang="en-US"/>
        </a:p>
      </dgm:t>
    </dgm:pt>
    <dgm:pt modelId="{EA7162B7-E9D6-47D4-B6A5-F1E51F4FAC78}">
      <dgm:prSet phldrT="[文字]" custT="1"/>
      <dgm:spPr/>
      <dgm:t>
        <a:bodyPr/>
        <a:lstStyle/>
        <a:p>
          <a:pPr>
            <a:lnSpc>
              <a:spcPts val="1800"/>
            </a:lnSpc>
            <a:spcAft>
              <a:spcPts val="0"/>
            </a:spcAft>
          </a:pP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心理</a:t>
          </a:r>
          <a:r>
            <a:rPr lang="zh-TW" altLang="en-US" sz="14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健康</a:t>
          </a:r>
          <a:endParaRPr lang="en-US" altLang="zh-TW" sz="14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1800"/>
            </a:lnSpc>
            <a:spcAft>
              <a:spcPts val="0"/>
            </a:spcAft>
          </a:pPr>
          <a:r>
            <a:rPr lang="zh-TW" altLang="en-US" sz="14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促進方案</a:t>
          </a:r>
          <a:endParaRPr lang="zh-TW" altLang="en-US" sz="14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6D8D721-75AE-4226-BEED-1DE455A9EEBB}" type="parTrans" cxnId="{9756CDBE-B4D0-4493-A5F9-940FA6423079}">
      <dgm:prSet/>
      <dgm:spPr/>
      <dgm:t>
        <a:bodyPr/>
        <a:lstStyle/>
        <a:p>
          <a:endParaRPr lang="zh-TW" altLang="en-US"/>
        </a:p>
      </dgm:t>
    </dgm:pt>
    <dgm:pt modelId="{2D01BDFD-8FE7-4D0A-94BB-66EBE89D3A76}" type="sibTrans" cxnId="{9756CDBE-B4D0-4493-A5F9-940FA6423079}">
      <dgm:prSet/>
      <dgm:spPr/>
      <dgm:t>
        <a:bodyPr/>
        <a:lstStyle/>
        <a:p>
          <a:endParaRPr lang="zh-TW" altLang="en-US"/>
        </a:p>
      </dgm:t>
    </dgm:pt>
    <dgm:pt modelId="{C55624E1-5218-43FB-A4A8-F651354F11E4}">
      <dgm:prSet phldrT="[文字]" custT="1"/>
      <dgm:spPr/>
      <dgm:t>
        <a:bodyPr/>
        <a:lstStyle/>
        <a:p>
          <a:pPr>
            <a:lnSpc>
              <a:spcPts val="2000"/>
            </a:lnSpc>
            <a:spcAft>
              <a:spcPts val="0"/>
            </a:spcAft>
          </a:pP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護送就醫</a:t>
          </a:r>
        </a:p>
      </dgm:t>
    </dgm:pt>
    <dgm:pt modelId="{5E9031AC-3F91-4DF7-8A3E-7CCB35CC00A4}" type="parTrans" cxnId="{AE2CA97B-F0EB-4440-8A26-40B8C5B18F16}">
      <dgm:prSet/>
      <dgm:spPr/>
      <dgm:t>
        <a:bodyPr/>
        <a:lstStyle/>
        <a:p>
          <a:endParaRPr lang="zh-TW" altLang="en-US"/>
        </a:p>
      </dgm:t>
    </dgm:pt>
    <dgm:pt modelId="{92EF9AA7-D9C4-4F64-9287-DE655EE3DA27}" type="sibTrans" cxnId="{AE2CA97B-F0EB-4440-8A26-40B8C5B18F16}">
      <dgm:prSet/>
      <dgm:spPr/>
      <dgm:t>
        <a:bodyPr/>
        <a:lstStyle/>
        <a:p>
          <a:endParaRPr lang="zh-TW" altLang="en-US"/>
        </a:p>
      </dgm:t>
    </dgm:pt>
    <dgm:pt modelId="{6672AA4E-4CFF-4E8C-AC4D-D68F82316BA1}">
      <dgm:prSet phldrT="[文字]" custT="1"/>
      <dgm:spPr/>
      <dgm:t>
        <a:bodyPr anchor="ctr" anchorCtr="1"/>
        <a:lstStyle/>
        <a:p>
          <a:pPr>
            <a:lnSpc>
              <a:spcPts val="1600"/>
            </a:lnSpc>
            <a:spcAft>
              <a:spcPts val="0"/>
            </a:spcAft>
          </a:pP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社會福利及保護</a:t>
          </a:r>
          <a:endParaRPr lang="en-US" altLang="zh-TW" sz="14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1600"/>
            </a:lnSpc>
            <a:spcAft>
              <a:spcPts val="0"/>
            </a:spcAft>
          </a:pP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服務資源轉介</a:t>
          </a:r>
        </a:p>
      </dgm:t>
    </dgm:pt>
    <dgm:pt modelId="{7A6F3357-791E-466F-80CA-B7BB375DC6B6}" type="parTrans" cxnId="{3BCCB4E6-57AD-4E50-9673-7D1F1336EEA0}">
      <dgm:prSet/>
      <dgm:spPr/>
      <dgm:t>
        <a:bodyPr/>
        <a:lstStyle/>
        <a:p>
          <a:endParaRPr lang="zh-TW" altLang="en-US"/>
        </a:p>
      </dgm:t>
    </dgm:pt>
    <dgm:pt modelId="{2C4FCCB9-1C11-4BA9-8B09-C8074013FA93}" type="sibTrans" cxnId="{3BCCB4E6-57AD-4E50-9673-7D1F1336EEA0}">
      <dgm:prSet/>
      <dgm:spPr/>
      <dgm:t>
        <a:bodyPr/>
        <a:lstStyle/>
        <a:p>
          <a:endParaRPr lang="zh-TW" altLang="en-US"/>
        </a:p>
      </dgm:t>
    </dgm:pt>
    <dgm:pt modelId="{44505069-D123-4821-BA3D-98B9656E1A30}">
      <dgm:prSet phldrT="[文字]" custT="1"/>
      <dgm:spPr/>
      <dgm:t>
        <a:bodyPr/>
        <a:lstStyle/>
        <a:p>
          <a:pPr>
            <a:lnSpc>
              <a:spcPts val="2000"/>
            </a:lnSpc>
            <a:spcAft>
              <a:spcPts val="0"/>
            </a:spcAft>
          </a:pPr>
          <a:r>
            <a: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24</a:t>
          </a: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小時諮詢專線</a:t>
          </a:r>
        </a:p>
      </dgm:t>
    </dgm:pt>
    <dgm:pt modelId="{7300981E-2D11-48C4-967D-CD12FB1F0B68}" type="parTrans" cxnId="{69F0982A-2AD6-4813-AF32-E3E8A558D726}">
      <dgm:prSet/>
      <dgm:spPr/>
      <dgm:t>
        <a:bodyPr/>
        <a:lstStyle/>
        <a:p>
          <a:endParaRPr lang="zh-TW" altLang="en-US"/>
        </a:p>
      </dgm:t>
    </dgm:pt>
    <dgm:pt modelId="{1FB9F3E0-E022-4536-8BEB-D5A669BDE477}" type="sibTrans" cxnId="{69F0982A-2AD6-4813-AF32-E3E8A558D726}">
      <dgm:prSet/>
      <dgm:spPr/>
      <dgm:t>
        <a:bodyPr/>
        <a:lstStyle/>
        <a:p>
          <a:endParaRPr lang="zh-TW" altLang="en-US"/>
        </a:p>
      </dgm:t>
    </dgm:pt>
    <dgm:pt modelId="{D4A5C328-DE61-4BCB-A92D-A0991FC076EF}">
      <dgm:prSet phldrT="[文字]" custT="1"/>
      <dgm:spPr/>
      <dgm:t>
        <a:bodyPr/>
        <a:lstStyle/>
        <a:p>
          <a:pPr>
            <a:lnSpc>
              <a:spcPts val="2000"/>
            </a:lnSpc>
            <a:spcAft>
              <a:spcPts val="0"/>
            </a:spcAft>
          </a:pP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心理諮商</a:t>
          </a:r>
        </a:p>
      </dgm:t>
    </dgm:pt>
    <dgm:pt modelId="{5A1D169B-AF53-4F3F-BB48-1AA1EF545F3B}" type="parTrans" cxnId="{42267ECD-B2D3-4E42-B566-44578DB21958}">
      <dgm:prSet/>
      <dgm:spPr/>
      <dgm:t>
        <a:bodyPr/>
        <a:lstStyle/>
        <a:p>
          <a:endParaRPr lang="zh-TW" altLang="en-US"/>
        </a:p>
      </dgm:t>
    </dgm:pt>
    <dgm:pt modelId="{BEE88301-A210-47B7-87F4-6C85D49DCD7A}" type="sibTrans" cxnId="{42267ECD-B2D3-4E42-B566-44578DB21958}">
      <dgm:prSet/>
      <dgm:spPr/>
      <dgm:t>
        <a:bodyPr/>
        <a:lstStyle/>
        <a:p>
          <a:endParaRPr lang="zh-TW" altLang="en-US"/>
        </a:p>
      </dgm:t>
    </dgm:pt>
    <dgm:pt modelId="{B378D167-B0AD-412D-BEDF-6B9D2B7C1755}">
      <dgm:prSet phldrT="[文字]" custT="1"/>
      <dgm:spPr/>
      <dgm:t>
        <a:bodyPr/>
        <a:lstStyle/>
        <a:p>
          <a:pPr>
            <a:lnSpc>
              <a:spcPts val="2000"/>
            </a:lnSpc>
            <a:spcAft>
              <a:spcPts val="0"/>
            </a:spcAft>
          </a:pP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憂鬱症篩檢</a:t>
          </a:r>
        </a:p>
      </dgm:t>
    </dgm:pt>
    <dgm:pt modelId="{70B11E1D-FBED-40C3-BEAF-4B1A7FE2FA9A}" type="parTrans" cxnId="{EFA43039-87C8-4F91-B0A8-D9F62622ECAE}">
      <dgm:prSet/>
      <dgm:spPr/>
      <dgm:t>
        <a:bodyPr/>
        <a:lstStyle/>
        <a:p>
          <a:endParaRPr lang="zh-TW" altLang="en-US"/>
        </a:p>
      </dgm:t>
    </dgm:pt>
    <dgm:pt modelId="{B28E2321-BDB9-49D4-A3E3-D126933FA54D}" type="sibTrans" cxnId="{EFA43039-87C8-4F91-B0A8-D9F62622ECAE}">
      <dgm:prSet/>
      <dgm:spPr/>
      <dgm:t>
        <a:bodyPr/>
        <a:lstStyle/>
        <a:p>
          <a:endParaRPr lang="zh-TW" altLang="en-US"/>
        </a:p>
      </dgm:t>
    </dgm:pt>
    <dgm:pt modelId="{A62BE6E0-BA8B-4216-AAE9-78E6D53057D7}" type="pres">
      <dgm:prSet presAssocID="{3EED2C82-AD53-4641-9388-F5B10236AA31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1E181F4-1665-4E65-AE9C-1943306621C6}" type="pres">
      <dgm:prSet presAssocID="{43A42DAF-130D-4802-81BE-8F55DFE96DBB}" presName="compNode" presStyleCnt="0"/>
      <dgm:spPr/>
    </dgm:pt>
    <dgm:pt modelId="{CB7CBDA1-D273-4EBD-9D80-645AC749DE02}" type="pres">
      <dgm:prSet presAssocID="{43A42DAF-130D-4802-81BE-8F55DFE96DBB}" presName="aNode" presStyleLbl="bgShp" presStyleIdx="0" presStyleCnt="4"/>
      <dgm:spPr/>
      <dgm:t>
        <a:bodyPr/>
        <a:lstStyle/>
        <a:p>
          <a:endParaRPr lang="zh-TW" altLang="en-US"/>
        </a:p>
      </dgm:t>
    </dgm:pt>
    <dgm:pt modelId="{057ACA1A-C9AB-41CD-B765-A9DF9B85979F}" type="pres">
      <dgm:prSet presAssocID="{43A42DAF-130D-4802-81BE-8F55DFE96DBB}" presName="textNode" presStyleLbl="bgShp" presStyleIdx="0" presStyleCnt="4"/>
      <dgm:spPr/>
      <dgm:t>
        <a:bodyPr/>
        <a:lstStyle/>
        <a:p>
          <a:endParaRPr lang="zh-TW" altLang="en-US"/>
        </a:p>
      </dgm:t>
    </dgm:pt>
    <dgm:pt modelId="{1F0BD2F5-F6F0-4061-A465-B1910FEC1594}" type="pres">
      <dgm:prSet presAssocID="{43A42DAF-130D-4802-81BE-8F55DFE96DBB}" presName="compChildNode" presStyleCnt="0"/>
      <dgm:spPr/>
    </dgm:pt>
    <dgm:pt modelId="{E784ADE9-F680-4D25-AEA6-D272267843C6}" type="pres">
      <dgm:prSet presAssocID="{43A42DAF-130D-4802-81BE-8F55DFE96DBB}" presName="theInnerList" presStyleCnt="0"/>
      <dgm:spPr/>
    </dgm:pt>
    <dgm:pt modelId="{33499EB1-10BE-49BA-B878-80D481ECF4C7}" type="pres">
      <dgm:prSet presAssocID="{310EA3E2-BEEC-4B48-B874-0043EE36424E}" presName="childNode" presStyleLbl="node1" presStyleIdx="0" presStyleCnt="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6E4FDE9-6669-4E44-9C94-C63838CFF79F}" type="pres">
      <dgm:prSet presAssocID="{310EA3E2-BEEC-4B48-B874-0043EE36424E}" presName="aSpace2" presStyleCnt="0"/>
      <dgm:spPr/>
    </dgm:pt>
    <dgm:pt modelId="{F50BCFD0-6EE0-4FC9-B280-D73655CF2F6B}" type="pres">
      <dgm:prSet presAssocID="{B355CC25-66C9-4019-8BB8-CF19EEAE20F1}" presName="childNode" presStyleLbl="node1" presStyleIdx="1" presStyleCnt="16" custScaleY="148928" custLinFactNeighborY="459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CE34A7F-32DF-48EC-848C-9A04ED079258}" type="pres">
      <dgm:prSet presAssocID="{B355CC25-66C9-4019-8BB8-CF19EEAE20F1}" presName="aSpace2" presStyleCnt="0"/>
      <dgm:spPr/>
    </dgm:pt>
    <dgm:pt modelId="{0B65138A-F608-4AA7-83F3-84E070DB3680}" type="pres">
      <dgm:prSet presAssocID="{6672AA4E-4CFF-4E8C-AC4D-D68F82316BA1}" presName="childNode" presStyleLbl="node1" presStyleIdx="2" presStyleCnt="16" custScaleY="148928" custLinFactNeighborX="-961" custLinFactNeighborY="8116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A48E376-60EC-4155-8303-4C4A18724E59}" type="pres">
      <dgm:prSet presAssocID="{6672AA4E-4CFF-4E8C-AC4D-D68F82316BA1}" presName="aSpace2" presStyleCnt="0"/>
      <dgm:spPr/>
    </dgm:pt>
    <dgm:pt modelId="{BE3C7841-E18A-4742-B00E-9F164BEEDE65}" type="pres">
      <dgm:prSet presAssocID="{2D19C3EE-3438-4519-AF15-E0377FC279C9}" presName="childNode" presStyleLbl="node1" presStyleIdx="3" presStyleCnt="16" custLinFactY="677" custLinFactNeighborY="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6B66AD5-CB1E-437C-A27F-2CE74302C66A}" type="pres">
      <dgm:prSet presAssocID="{2D19C3EE-3438-4519-AF15-E0377FC279C9}" presName="aSpace2" presStyleCnt="0"/>
      <dgm:spPr/>
    </dgm:pt>
    <dgm:pt modelId="{270E4814-EA31-496F-9759-18B597A7A71B}" type="pres">
      <dgm:prSet presAssocID="{4FA8910D-C7C0-4391-A860-9A1EBDA06769}" presName="childNode" presStyleLbl="node1" presStyleIdx="4" presStyleCnt="16" custLinFactY="2685" custLinFactNeighborY="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460219F-46E1-4919-A2D7-16394892CCC5}" type="pres">
      <dgm:prSet presAssocID="{43A42DAF-130D-4802-81BE-8F55DFE96DBB}" presName="aSpace" presStyleCnt="0"/>
      <dgm:spPr/>
    </dgm:pt>
    <dgm:pt modelId="{C2F17AD1-7C49-4AAE-85F9-44B7F9EA64C6}" type="pres">
      <dgm:prSet presAssocID="{E1E35CDC-7546-4CC9-A055-D5071D477992}" presName="compNode" presStyleCnt="0"/>
      <dgm:spPr/>
    </dgm:pt>
    <dgm:pt modelId="{2F0DEEA1-BCB3-4AF6-9227-F43E4EAB78B4}" type="pres">
      <dgm:prSet presAssocID="{E1E35CDC-7546-4CC9-A055-D5071D477992}" presName="aNode" presStyleLbl="bgShp" presStyleIdx="1" presStyleCnt="4"/>
      <dgm:spPr/>
      <dgm:t>
        <a:bodyPr/>
        <a:lstStyle/>
        <a:p>
          <a:endParaRPr lang="zh-TW" altLang="en-US"/>
        </a:p>
      </dgm:t>
    </dgm:pt>
    <dgm:pt modelId="{31C704EC-E94A-49A8-9038-9790FCB9768A}" type="pres">
      <dgm:prSet presAssocID="{E1E35CDC-7546-4CC9-A055-D5071D477992}" presName="textNode" presStyleLbl="bgShp" presStyleIdx="1" presStyleCnt="4"/>
      <dgm:spPr/>
      <dgm:t>
        <a:bodyPr/>
        <a:lstStyle/>
        <a:p>
          <a:endParaRPr lang="zh-TW" altLang="en-US"/>
        </a:p>
      </dgm:t>
    </dgm:pt>
    <dgm:pt modelId="{006A9D58-1316-4B68-A502-F788DC823EB4}" type="pres">
      <dgm:prSet presAssocID="{E1E35CDC-7546-4CC9-A055-D5071D477992}" presName="compChildNode" presStyleCnt="0"/>
      <dgm:spPr/>
    </dgm:pt>
    <dgm:pt modelId="{078CF902-A17C-41BA-A8A6-4C626056F235}" type="pres">
      <dgm:prSet presAssocID="{E1E35CDC-7546-4CC9-A055-D5071D477992}" presName="theInnerList" presStyleCnt="0"/>
      <dgm:spPr/>
    </dgm:pt>
    <dgm:pt modelId="{40F0CF98-E6B5-488C-A5B2-5413BAD19DDB}" type="pres">
      <dgm:prSet presAssocID="{10A70350-6872-45D2-8142-0C3C1BD79EF1}" presName="childNode" presStyleLbl="node1" presStyleIdx="5" presStyleCnt="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CFCF5B1-E5AF-4BA7-83FE-5953F9235FD0}" type="pres">
      <dgm:prSet presAssocID="{10A70350-6872-45D2-8142-0C3C1BD79EF1}" presName="aSpace2" presStyleCnt="0"/>
      <dgm:spPr/>
    </dgm:pt>
    <dgm:pt modelId="{973182E4-AC57-4CFD-AB6A-D6BA2D7B39F7}" type="pres">
      <dgm:prSet presAssocID="{4271D060-5E0E-45B4-B637-E897D950D98E}" presName="childNode" presStyleLbl="node1" presStyleIdx="6" presStyleCnt="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5E95D8F-3B37-474B-BA5E-5CFE5786AAC9}" type="pres">
      <dgm:prSet presAssocID="{4271D060-5E0E-45B4-B637-E897D950D98E}" presName="aSpace2" presStyleCnt="0"/>
      <dgm:spPr/>
    </dgm:pt>
    <dgm:pt modelId="{4448879F-D8B8-48B8-A6D4-1F01834397E9}" type="pres">
      <dgm:prSet presAssocID="{C55624E1-5218-43FB-A4A8-F651354F11E4}" presName="childNode" presStyleLbl="node1" presStyleIdx="7" presStyleCnt="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9C193B1-3400-4EFA-88D2-CB99C9537B04}" type="pres">
      <dgm:prSet presAssocID="{E1E35CDC-7546-4CC9-A055-D5071D477992}" presName="aSpace" presStyleCnt="0"/>
      <dgm:spPr/>
    </dgm:pt>
    <dgm:pt modelId="{718A29B1-93A5-418D-82FD-007EF6AD14C9}" type="pres">
      <dgm:prSet presAssocID="{D559DBAF-2D51-4915-97A7-BC1C934D7208}" presName="compNode" presStyleCnt="0"/>
      <dgm:spPr/>
    </dgm:pt>
    <dgm:pt modelId="{6F58C7FE-119B-43E2-90FC-691B84FC665B}" type="pres">
      <dgm:prSet presAssocID="{D559DBAF-2D51-4915-97A7-BC1C934D7208}" presName="aNode" presStyleLbl="bgShp" presStyleIdx="2" presStyleCnt="4"/>
      <dgm:spPr/>
      <dgm:t>
        <a:bodyPr/>
        <a:lstStyle/>
        <a:p>
          <a:endParaRPr lang="zh-TW" altLang="en-US"/>
        </a:p>
      </dgm:t>
    </dgm:pt>
    <dgm:pt modelId="{614198DB-0EFE-4C33-B264-5531394817D4}" type="pres">
      <dgm:prSet presAssocID="{D559DBAF-2D51-4915-97A7-BC1C934D7208}" presName="textNode" presStyleLbl="bgShp" presStyleIdx="2" presStyleCnt="4"/>
      <dgm:spPr/>
      <dgm:t>
        <a:bodyPr/>
        <a:lstStyle/>
        <a:p>
          <a:endParaRPr lang="zh-TW" altLang="en-US"/>
        </a:p>
      </dgm:t>
    </dgm:pt>
    <dgm:pt modelId="{B2BBAE67-9B4C-4758-B16E-B5601C161FB2}" type="pres">
      <dgm:prSet presAssocID="{D559DBAF-2D51-4915-97A7-BC1C934D7208}" presName="compChildNode" presStyleCnt="0"/>
      <dgm:spPr/>
    </dgm:pt>
    <dgm:pt modelId="{10A3DC5A-58EF-41ED-AA65-7ECB45827A36}" type="pres">
      <dgm:prSet presAssocID="{D559DBAF-2D51-4915-97A7-BC1C934D7208}" presName="theInnerList" presStyleCnt="0"/>
      <dgm:spPr/>
    </dgm:pt>
    <dgm:pt modelId="{68A6F711-3DEB-43B5-A7F9-EF361AB96CDE}" type="pres">
      <dgm:prSet presAssocID="{A8531A28-A187-4851-9483-B287437B693D}" presName="childNode" presStyleLbl="node1" presStyleIdx="8" presStyleCnt="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05CC94F-B131-40A1-A66A-D680F55AA751}" type="pres">
      <dgm:prSet presAssocID="{A8531A28-A187-4851-9483-B287437B693D}" presName="aSpace2" presStyleCnt="0"/>
      <dgm:spPr/>
    </dgm:pt>
    <dgm:pt modelId="{6E096BB4-05E3-4DCA-AA01-275BC68177A7}" type="pres">
      <dgm:prSet presAssocID="{EA7162B7-E9D6-47D4-B6A5-F1E51F4FAC78}" presName="childNode" presStyleLbl="node1" presStyleIdx="9" presStyleCnt="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9F87661-7389-4685-BE9C-148BFF09274D}" type="pres">
      <dgm:prSet presAssocID="{EA7162B7-E9D6-47D4-B6A5-F1E51F4FAC78}" presName="aSpace2" presStyleCnt="0"/>
      <dgm:spPr/>
    </dgm:pt>
    <dgm:pt modelId="{93219571-FF93-4799-87B2-B89956A3D012}" type="pres">
      <dgm:prSet presAssocID="{98613BC3-E454-45E7-8922-B5C69E527661}" presName="childNode" presStyleLbl="node1" presStyleIdx="10" presStyleCnt="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C6125C3-A31F-4A0F-B53E-533A7418ECBE}" type="pres">
      <dgm:prSet presAssocID="{98613BC3-E454-45E7-8922-B5C69E527661}" presName="aSpace2" presStyleCnt="0"/>
      <dgm:spPr/>
    </dgm:pt>
    <dgm:pt modelId="{29FD0082-E170-48D1-9F7A-C5441E663C9E}" type="pres">
      <dgm:prSet presAssocID="{B378D167-B0AD-412D-BEDF-6B9D2B7C1755}" presName="childNode" presStyleLbl="node1" presStyleIdx="11" presStyleCnt="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333AE84-E89E-4C5A-9F82-A86A6C92864D}" type="pres">
      <dgm:prSet presAssocID="{D559DBAF-2D51-4915-97A7-BC1C934D7208}" presName="aSpace" presStyleCnt="0"/>
      <dgm:spPr/>
    </dgm:pt>
    <dgm:pt modelId="{35AB544C-7700-42D2-8A35-49F73FDE3458}" type="pres">
      <dgm:prSet presAssocID="{9A13F813-953B-4B20-9A23-6C4EC79EB46E}" presName="compNode" presStyleCnt="0"/>
      <dgm:spPr/>
    </dgm:pt>
    <dgm:pt modelId="{482B7A02-AFCD-4A1C-BE51-E0FBF009132A}" type="pres">
      <dgm:prSet presAssocID="{9A13F813-953B-4B20-9A23-6C4EC79EB46E}" presName="aNode" presStyleLbl="bgShp" presStyleIdx="3" presStyleCnt="4"/>
      <dgm:spPr/>
      <dgm:t>
        <a:bodyPr/>
        <a:lstStyle/>
        <a:p>
          <a:endParaRPr lang="zh-TW" altLang="en-US"/>
        </a:p>
      </dgm:t>
    </dgm:pt>
    <dgm:pt modelId="{8C00D797-0240-409C-8710-EDE660225850}" type="pres">
      <dgm:prSet presAssocID="{9A13F813-953B-4B20-9A23-6C4EC79EB46E}" presName="textNode" presStyleLbl="bgShp" presStyleIdx="3" presStyleCnt="4"/>
      <dgm:spPr/>
      <dgm:t>
        <a:bodyPr/>
        <a:lstStyle/>
        <a:p>
          <a:endParaRPr lang="zh-TW" altLang="en-US"/>
        </a:p>
      </dgm:t>
    </dgm:pt>
    <dgm:pt modelId="{4B582E88-7EA2-461E-8943-2DFF3FDC83C1}" type="pres">
      <dgm:prSet presAssocID="{9A13F813-953B-4B20-9A23-6C4EC79EB46E}" presName="compChildNode" presStyleCnt="0"/>
      <dgm:spPr/>
    </dgm:pt>
    <dgm:pt modelId="{64C077A4-C4E5-4341-9096-16FF66C85B3A}" type="pres">
      <dgm:prSet presAssocID="{9A13F813-953B-4B20-9A23-6C4EC79EB46E}" presName="theInnerList" presStyleCnt="0"/>
      <dgm:spPr/>
    </dgm:pt>
    <dgm:pt modelId="{4AF39435-C8D1-44A3-A474-D63C091AFE1A}" type="pres">
      <dgm:prSet presAssocID="{7F1944B4-A234-47BD-8ED0-D66229FA8696}" presName="childNode" presStyleLbl="node1" presStyleIdx="12" presStyleCnt="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EFEDEA2-51CD-418D-8520-8F9878979D63}" type="pres">
      <dgm:prSet presAssocID="{7F1944B4-A234-47BD-8ED0-D66229FA8696}" presName="aSpace2" presStyleCnt="0"/>
      <dgm:spPr/>
    </dgm:pt>
    <dgm:pt modelId="{057ABCF2-A978-40BE-8220-D1B7B5F7D134}" type="pres">
      <dgm:prSet presAssocID="{5B1717FC-C1C5-432D-A901-868B98C5A083}" presName="childNode" presStyleLbl="node1" presStyleIdx="13" presStyleCnt="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C9141D3-3C8C-47EB-A803-A44B454621AC}" type="pres">
      <dgm:prSet presAssocID="{5B1717FC-C1C5-432D-A901-868B98C5A083}" presName="aSpace2" presStyleCnt="0"/>
      <dgm:spPr/>
    </dgm:pt>
    <dgm:pt modelId="{CEBCD837-C5ED-4323-9FDF-D2489429D882}" type="pres">
      <dgm:prSet presAssocID="{44505069-D123-4821-BA3D-98B9656E1A30}" presName="childNode" presStyleLbl="node1" presStyleIdx="14" presStyleCnt="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4BFEBC3-F590-463E-A1F5-9149EC7D5CF5}" type="pres">
      <dgm:prSet presAssocID="{44505069-D123-4821-BA3D-98B9656E1A30}" presName="aSpace2" presStyleCnt="0"/>
      <dgm:spPr/>
    </dgm:pt>
    <dgm:pt modelId="{C6E7C9D3-C039-4DBB-AFBB-33AA67DE15F7}" type="pres">
      <dgm:prSet presAssocID="{D4A5C328-DE61-4BCB-A92D-A0991FC076EF}" presName="childNode" presStyleLbl="node1" presStyleIdx="15" presStyleCnt="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54A0C10-C7E2-49CA-B2FC-083ABF811027}" srcId="{3EED2C82-AD53-4641-9388-F5B10236AA31}" destId="{43A42DAF-130D-4802-81BE-8F55DFE96DBB}" srcOrd="0" destOrd="0" parTransId="{FAD69242-7938-4BFD-B2B9-4574969231D0}" sibTransId="{72AB8737-2EDA-4D18-90EC-ABF5981EB03C}"/>
    <dgm:cxn modelId="{379EC08C-5E3A-477A-9E37-E20ABDD49099}" type="presOf" srcId="{7F1944B4-A234-47BD-8ED0-D66229FA8696}" destId="{4AF39435-C8D1-44A3-A474-D63C091AFE1A}" srcOrd="0" destOrd="0" presId="urn:microsoft.com/office/officeart/2005/8/layout/lProcess2"/>
    <dgm:cxn modelId="{368E93EA-24FE-41C5-9359-960FDD4AADCC}" type="presOf" srcId="{B378D167-B0AD-412D-BEDF-6B9D2B7C1755}" destId="{29FD0082-E170-48D1-9F7A-C5441E663C9E}" srcOrd="0" destOrd="0" presId="urn:microsoft.com/office/officeart/2005/8/layout/lProcess2"/>
    <dgm:cxn modelId="{20F972ED-1CD1-4DB3-BC63-0F66C0B9D358}" srcId="{43A42DAF-130D-4802-81BE-8F55DFE96DBB}" destId="{310EA3E2-BEEC-4B48-B874-0043EE36424E}" srcOrd="0" destOrd="0" parTransId="{60FD6C9A-E19E-4D37-A92B-536A3FDF3E91}" sibTransId="{B6C456BE-305E-4CB1-BE86-195E88118A81}"/>
    <dgm:cxn modelId="{9756CDBE-B4D0-4493-A5F9-940FA6423079}" srcId="{D559DBAF-2D51-4915-97A7-BC1C934D7208}" destId="{EA7162B7-E9D6-47D4-B6A5-F1E51F4FAC78}" srcOrd="1" destOrd="0" parTransId="{D6D8D721-75AE-4226-BEED-1DE455A9EEBB}" sibTransId="{2D01BDFD-8FE7-4D0A-94BB-66EBE89D3A76}"/>
    <dgm:cxn modelId="{B01E22C5-80DE-4397-8530-4BAC743BE123}" srcId="{D559DBAF-2D51-4915-97A7-BC1C934D7208}" destId="{98613BC3-E454-45E7-8922-B5C69E527661}" srcOrd="2" destOrd="0" parTransId="{D9920B92-962C-44CE-B322-32B8295BA185}" sibTransId="{47F69BB8-7017-415B-8679-81C296FF6370}"/>
    <dgm:cxn modelId="{813D2C82-954D-4C92-AC01-23D3FFE6CFCD}" type="presOf" srcId="{E1E35CDC-7546-4CC9-A055-D5071D477992}" destId="{31C704EC-E94A-49A8-9038-9790FCB9768A}" srcOrd="1" destOrd="0" presId="urn:microsoft.com/office/officeart/2005/8/layout/lProcess2"/>
    <dgm:cxn modelId="{3BCCB4E6-57AD-4E50-9673-7D1F1336EEA0}" srcId="{43A42DAF-130D-4802-81BE-8F55DFE96DBB}" destId="{6672AA4E-4CFF-4E8C-AC4D-D68F82316BA1}" srcOrd="2" destOrd="0" parTransId="{7A6F3357-791E-466F-80CA-B7BB375DC6B6}" sibTransId="{2C4FCCB9-1C11-4BA9-8B09-C8074013FA93}"/>
    <dgm:cxn modelId="{51DAFC09-FD14-43F1-A49D-A080E1A86794}" type="presOf" srcId="{A8531A28-A187-4851-9483-B287437B693D}" destId="{68A6F711-3DEB-43B5-A7F9-EF361AB96CDE}" srcOrd="0" destOrd="0" presId="urn:microsoft.com/office/officeart/2005/8/layout/lProcess2"/>
    <dgm:cxn modelId="{9C24AB9F-79C0-4AF1-B380-FA68C90B841D}" type="presOf" srcId="{C55624E1-5218-43FB-A4A8-F651354F11E4}" destId="{4448879F-D8B8-48B8-A6D4-1F01834397E9}" srcOrd="0" destOrd="0" presId="urn:microsoft.com/office/officeart/2005/8/layout/lProcess2"/>
    <dgm:cxn modelId="{9636752B-9F3D-4288-AEB9-6962363A0FF9}" type="presOf" srcId="{3EED2C82-AD53-4641-9388-F5B10236AA31}" destId="{A62BE6E0-BA8B-4216-AAE9-78E6D53057D7}" srcOrd="0" destOrd="0" presId="urn:microsoft.com/office/officeart/2005/8/layout/lProcess2"/>
    <dgm:cxn modelId="{09331F44-8B42-4098-808D-7E98BF760B2C}" type="presOf" srcId="{6672AA4E-4CFF-4E8C-AC4D-D68F82316BA1}" destId="{0B65138A-F608-4AA7-83F3-84E070DB3680}" srcOrd="0" destOrd="0" presId="urn:microsoft.com/office/officeart/2005/8/layout/lProcess2"/>
    <dgm:cxn modelId="{F8351F2C-7A39-4323-A827-63CBEFE522FB}" srcId="{43A42DAF-130D-4802-81BE-8F55DFE96DBB}" destId="{4FA8910D-C7C0-4391-A860-9A1EBDA06769}" srcOrd="4" destOrd="0" parTransId="{5F42FA18-DC22-4A2B-BE48-BAA5EF942725}" sibTransId="{7C1483A9-37D0-47A0-84E2-877D6F0A106D}"/>
    <dgm:cxn modelId="{81366D85-A688-435C-BDC2-60FFFF69A1AF}" type="presOf" srcId="{10A70350-6872-45D2-8142-0C3C1BD79EF1}" destId="{40F0CF98-E6B5-488C-A5B2-5413BAD19DDB}" srcOrd="0" destOrd="0" presId="urn:microsoft.com/office/officeart/2005/8/layout/lProcess2"/>
    <dgm:cxn modelId="{BA878CF5-1C04-473A-ADE8-5B2BFDACE29A}" srcId="{9A13F813-953B-4B20-9A23-6C4EC79EB46E}" destId="{5B1717FC-C1C5-432D-A901-868B98C5A083}" srcOrd="1" destOrd="0" parTransId="{7AE34F81-2726-4FAA-B311-1AFDD9151251}" sibTransId="{C5EEFE17-7464-4D60-869D-168265FD9038}"/>
    <dgm:cxn modelId="{A58CF8E2-5BE6-4275-848B-7A70060BC097}" type="presOf" srcId="{9A13F813-953B-4B20-9A23-6C4EC79EB46E}" destId="{482B7A02-AFCD-4A1C-BE51-E0FBF009132A}" srcOrd="0" destOrd="0" presId="urn:microsoft.com/office/officeart/2005/8/layout/lProcess2"/>
    <dgm:cxn modelId="{3A2A511F-D5B5-4371-A6C8-079E192C9278}" type="presOf" srcId="{D559DBAF-2D51-4915-97A7-BC1C934D7208}" destId="{614198DB-0EFE-4C33-B264-5531394817D4}" srcOrd="1" destOrd="0" presId="urn:microsoft.com/office/officeart/2005/8/layout/lProcess2"/>
    <dgm:cxn modelId="{6A2DE354-C858-48CE-BCA7-F3F196077C09}" type="presOf" srcId="{43A42DAF-130D-4802-81BE-8F55DFE96DBB}" destId="{057ACA1A-C9AB-41CD-B765-A9DF9B85979F}" srcOrd="1" destOrd="0" presId="urn:microsoft.com/office/officeart/2005/8/layout/lProcess2"/>
    <dgm:cxn modelId="{EFA43039-87C8-4F91-B0A8-D9F62622ECAE}" srcId="{D559DBAF-2D51-4915-97A7-BC1C934D7208}" destId="{B378D167-B0AD-412D-BEDF-6B9D2B7C1755}" srcOrd="3" destOrd="0" parTransId="{70B11E1D-FBED-40C3-BEAF-4B1A7FE2FA9A}" sibTransId="{B28E2321-BDB9-49D4-A3E3-D126933FA54D}"/>
    <dgm:cxn modelId="{81D6F00B-3B7E-4A1F-99B0-2F6602FD39E9}" srcId="{3EED2C82-AD53-4641-9388-F5B10236AA31}" destId="{E1E35CDC-7546-4CC9-A055-D5071D477992}" srcOrd="1" destOrd="0" parTransId="{56643792-EC13-4935-B62E-E3094AFA0314}" sibTransId="{D44EA034-4DC6-47A2-8EE8-784B362EBC62}"/>
    <dgm:cxn modelId="{0FC872F6-C887-4133-AB36-B83FDE245E35}" type="presOf" srcId="{5B1717FC-C1C5-432D-A901-868B98C5A083}" destId="{057ABCF2-A978-40BE-8220-D1B7B5F7D134}" srcOrd="0" destOrd="0" presId="urn:microsoft.com/office/officeart/2005/8/layout/lProcess2"/>
    <dgm:cxn modelId="{AE2CA97B-F0EB-4440-8A26-40B8C5B18F16}" srcId="{E1E35CDC-7546-4CC9-A055-D5071D477992}" destId="{C55624E1-5218-43FB-A4A8-F651354F11E4}" srcOrd="2" destOrd="0" parTransId="{5E9031AC-3F91-4DF7-8A3E-7CCB35CC00A4}" sibTransId="{92EF9AA7-D9C4-4F64-9287-DE655EE3DA27}"/>
    <dgm:cxn modelId="{13735101-A081-4986-8BFD-18599BB26B52}" type="presOf" srcId="{310EA3E2-BEEC-4B48-B874-0043EE36424E}" destId="{33499EB1-10BE-49BA-B878-80D481ECF4C7}" srcOrd="0" destOrd="0" presId="urn:microsoft.com/office/officeart/2005/8/layout/lProcess2"/>
    <dgm:cxn modelId="{2F472F19-E90C-4214-A6FD-4A852ABA7B91}" srcId="{3EED2C82-AD53-4641-9388-F5B10236AA31}" destId="{D559DBAF-2D51-4915-97A7-BC1C934D7208}" srcOrd="2" destOrd="0" parTransId="{5214D7A8-F02E-4FFF-A453-00038F54A467}" sibTransId="{DAEC746E-9150-4C5E-A2CA-CCC23E57F8E7}"/>
    <dgm:cxn modelId="{A1396492-6774-42D2-90CB-C750A4CDAE7B}" type="presOf" srcId="{B355CC25-66C9-4019-8BB8-CF19EEAE20F1}" destId="{F50BCFD0-6EE0-4FC9-B280-D73655CF2F6B}" srcOrd="0" destOrd="0" presId="urn:microsoft.com/office/officeart/2005/8/layout/lProcess2"/>
    <dgm:cxn modelId="{D0108D62-B86B-4BFB-BF5D-D5701C0B7998}" type="presOf" srcId="{43A42DAF-130D-4802-81BE-8F55DFE96DBB}" destId="{CB7CBDA1-D273-4EBD-9D80-645AC749DE02}" srcOrd="0" destOrd="0" presId="urn:microsoft.com/office/officeart/2005/8/layout/lProcess2"/>
    <dgm:cxn modelId="{18505DFA-903F-4679-AF08-A6FB2D4DB5E2}" type="presOf" srcId="{4FA8910D-C7C0-4391-A860-9A1EBDA06769}" destId="{270E4814-EA31-496F-9759-18B597A7A71B}" srcOrd="0" destOrd="0" presId="urn:microsoft.com/office/officeart/2005/8/layout/lProcess2"/>
    <dgm:cxn modelId="{7049C5BB-1C97-4E9D-96AC-A91FE0C97911}" srcId="{3EED2C82-AD53-4641-9388-F5B10236AA31}" destId="{9A13F813-953B-4B20-9A23-6C4EC79EB46E}" srcOrd="3" destOrd="0" parTransId="{1A89E421-DBE1-48B0-865F-FFD7DE114C1B}" sibTransId="{27D9C1B1-780B-4475-A2A4-88465B3CD3E3}"/>
    <dgm:cxn modelId="{F5630EF8-C326-4E97-9E68-6BA2646321F3}" type="presOf" srcId="{E1E35CDC-7546-4CC9-A055-D5071D477992}" destId="{2F0DEEA1-BCB3-4AF6-9227-F43E4EAB78B4}" srcOrd="0" destOrd="0" presId="urn:microsoft.com/office/officeart/2005/8/layout/lProcess2"/>
    <dgm:cxn modelId="{7CF30908-D586-450A-B324-DA4298085DCF}" type="presOf" srcId="{EA7162B7-E9D6-47D4-B6A5-F1E51F4FAC78}" destId="{6E096BB4-05E3-4DCA-AA01-275BC68177A7}" srcOrd="0" destOrd="0" presId="urn:microsoft.com/office/officeart/2005/8/layout/lProcess2"/>
    <dgm:cxn modelId="{E12A9EBD-B74E-4887-8BE3-358578F90FD1}" srcId="{E1E35CDC-7546-4CC9-A055-D5071D477992}" destId="{10A70350-6872-45D2-8142-0C3C1BD79EF1}" srcOrd="0" destOrd="0" parTransId="{A8825C59-806E-4A95-861B-2CAA1B114868}" sibTransId="{22E32F63-245D-4513-B764-E614360C39B1}"/>
    <dgm:cxn modelId="{CA5E7A77-B9AD-4716-A320-EC50B9AAFEBD}" type="presOf" srcId="{4271D060-5E0E-45B4-B637-E897D950D98E}" destId="{973182E4-AC57-4CFD-AB6A-D6BA2D7B39F7}" srcOrd="0" destOrd="0" presId="urn:microsoft.com/office/officeart/2005/8/layout/lProcess2"/>
    <dgm:cxn modelId="{D7D8AC5C-3A83-4B52-B7F7-3AAA0758A824}" srcId="{E1E35CDC-7546-4CC9-A055-D5071D477992}" destId="{4271D060-5E0E-45B4-B637-E897D950D98E}" srcOrd="1" destOrd="0" parTransId="{F716A1ED-B9A4-4264-AC63-E57CD0F06129}" sibTransId="{FAF27E26-1906-4658-827B-F7D07F9FF3E8}"/>
    <dgm:cxn modelId="{46D6A36E-CD4E-40FC-B0A7-C1B31BC468E0}" type="presOf" srcId="{D559DBAF-2D51-4915-97A7-BC1C934D7208}" destId="{6F58C7FE-119B-43E2-90FC-691B84FC665B}" srcOrd="0" destOrd="0" presId="urn:microsoft.com/office/officeart/2005/8/layout/lProcess2"/>
    <dgm:cxn modelId="{69F0982A-2AD6-4813-AF32-E3E8A558D726}" srcId="{9A13F813-953B-4B20-9A23-6C4EC79EB46E}" destId="{44505069-D123-4821-BA3D-98B9656E1A30}" srcOrd="2" destOrd="0" parTransId="{7300981E-2D11-48C4-967D-CD12FB1F0B68}" sibTransId="{1FB9F3E0-E022-4536-8BEB-D5A669BDE477}"/>
    <dgm:cxn modelId="{17CED68D-C3E1-4EFF-8194-C94B05EFF8D9}" srcId="{43A42DAF-130D-4802-81BE-8F55DFE96DBB}" destId="{2D19C3EE-3438-4519-AF15-E0377FC279C9}" srcOrd="3" destOrd="0" parTransId="{CCA783B9-7FB6-41F5-A9F7-7C768565535F}" sibTransId="{6AF265D8-84D4-4A80-B730-5C19DEAB9AE0}"/>
    <dgm:cxn modelId="{20A54E63-AE13-4D46-AA68-CD0899A4CA81}" type="presOf" srcId="{98613BC3-E454-45E7-8922-B5C69E527661}" destId="{93219571-FF93-4799-87B2-B89956A3D012}" srcOrd="0" destOrd="0" presId="urn:microsoft.com/office/officeart/2005/8/layout/lProcess2"/>
    <dgm:cxn modelId="{B9926582-F0BD-4F68-ADED-65BDE54DF693}" type="presOf" srcId="{44505069-D123-4821-BA3D-98B9656E1A30}" destId="{CEBCD837-C5ED-4323-9FDF-D2489429D882}" srcOrd="0" destOrd="0" presId="urn:microsoft.com/office/officeart/2005/8/layout/lProcess2"/>
    <dgm:cxn modelId="{19546AEC-CB90-4899-8EE1-173140811AFE}" type="presOf" srcId="{9A13F813-953B-4B20-9A23-6C4EC79EB46E}" destId="{8C00D797-0240-409C-8710-EDE660225850}" srcOrd="1" destOrd="0" presId="urn:microsoft.com/office/officeart/2005/8/layout/lProcess2"/>
    <dgm:cxn modelId="{28ECE9FA-4B28-49AA-97DA-3E624300EBD3}" srcId="{D559DBAF-2D51-4915-97A7-BC1C934D7208}" destId="{A8531A28-A187-4851-9483-B287437B693D}" srcOrd="0" destOrd="0" parTransId="{395A1348-19FF-43CF-834A-DA8ED34E50CC}" sibTransId="{36AE6373-3042-4A3E-AAAB-D6B68BD91B2E}"/>
    <dgm:cxn modelId="{55F35F44-68D1-4816-B804-7BF4254AF471}" type="presOf" srcId="{2D19C3EE-3438-4519-AF15-E0377FC279C9}" destId="{BE3C7841-E18A-4742-B00E-9F164BEEDE65}" srcOrd="0" destOrd="0" presId="urn:microsoft.com/office/officeart/2005/8/layout/lProcess2"/>
    <dgm:cxn modelId="{42267ECD-B2D3-4E42-B566-44578DB21958}" srcId="{9A13F813-953B-4B20-9A23-6C4EC79EB46E}" destId="{D4A5C328-DE61-4BCB-A92D-A0991FC076EF}" srcOrd="3" destOrd="0" parTransId="{5A1D169B-AF53-4F3F-BB48-1AA1EF545F3B}" sibTransId="{BEE88301-A210-47B7-87F4-6C85D49DCD7A}"/>
    <dgm:cxn modelId="{A1DFE174-1BE7-47A5-ACC2-F150CA9677A4}" srcId="{43A42DAF-130D-4802-81BE-8F55DFE96DBB}" destId="{B355CC25-66C9-4019-8BB8-CF19EEAE20F1}" srcOrd="1" destOrd="0" parTransId="{D82C09E7-2917-400D-8340-3A976455BD05}" sibTransId="{BC873F75-06D5-42E4-BC99-4737F5C1E3BC}"/>
    <dgm:cxn modelId="{C66AED02-B41F-492E-89C6-B7BD215E9D6D}" type="presOf" srcId="{D4A5C328-DE61-4BCB-A92D-A0991FC076EF}" destId="{C6E7C9D3-C039-4DBB-AFBB-33AA67DE15F7}" srcOrd="0" destOrd="0" presId="urn:microsoft.com/office/officeart/2005/8/layout/lProcess2"/>
    <dgm:cxn modelId="{34418D48-F3C4-463F-9953-6F02D1992A0D}" srcId="{9A13F813-953B-4B20-9A23-6C4EC79EB46E}" destId="{7F1944B4-A234-47BD-8ED0-D66229FA8696}" srcOrd="0" destOrd="0" parTransId="{5B6A6541-1212-4E81-8343-39FCEEE8B4B8}" sibTransId="{3823B92B-4C3B-4DCE-B78B-1C954BF2CD91}"/>
    <dgm:cxn modelId="{5AE12AA1-057E-44B3-B28D-F6CFFA965F25}" type="presParOf" srcId="{A62BE6E0-BA8B-4216-AAE9-78E6D53057D7}" destId="{31E181F4-1665-4E65-AE9C-1943306621C6}" srcOrd="0" destOrd="0" presId="urn:microsoft.com/office/officeart/2005/8/layout/lProcess2"/>
    <dgm:cxn modelId="{CBD316FA-E281-4679-9F81-202745E0CD4E}" type="presParOf" srcId="{31E181F4-1665-4E65-AE9C-1943306621C6}" destId="{CB7CBDA1-D273-4EBD-9D80-645AC749DE02}" srcOrd="0" destOrd="0" presId="urn:microsoft.com/office/officeart/2005/8/layout/lProcess2"/>
    <dgm:cxn modelId="{CA667510-2C60-4B45-80B0-3460500F8B30}" type="presParOf" srcId="{31E181F4-1665-4E65-AE9C-1943306621C6}" destId="{057ACA1A-C9AB-41CD-B765-A9DF9B85979F}" srcOrd="1" destOrd="0" presId="urn:microsoft.com/office/officeart/2005/8/layout/lProcess2"/>
    <dgm:cxn modelId="{5E5A13F7-6137-4536-87F7-7019BBFE969C}" type="presParOf" srcId="{31E181F4-1665-4E65-AE9C-1943306621C6}" destId="{1F0BD2F5-F6F0-4061-A465-B1910FEC1594}" srcOrd="2" destOrd="0" presId="urn:microsoft.com/office/officeart/2005/8/layout/lProcess2"/>
    <dgm:cxn modelId="{E0F7505C-A8A6-48C6-8CA0-250CE9659EAE}" type="presParOf" srcId="{1F0BD2F5-F6F0-4061-A465-B1910FEC1594}" destId="{E784ADE9-F680-4D25-AEA6-D272267843C6}" srcOrd="0" destOrd="0" presId="urn:microsoft.com/office/officeart/2005/8/layout/lProcess2"/>
    <dgm:cxn modelId="{694773C2-67DE-488F-841B-657A36D4CF2A}" type="presParOf" srcId="{E784ADE9-F680-4D25-AEA6-D272267843C6}" destId="{33499EB1-10BE-49BA-B878-80D481ECF4C7}" srcOrd="0" destOrd="0" presId="urn:microsoft.com/office/officeart/2005/8/layout/lProcess2"/>
    <dgm:cxn modelId="{6A0FDE99-AA41-4794-A37E-408181A0E798}" type="presParOf" srcId="{E784ADE9-F680-4D25-AEA6-D272267843C6}" destId="{96E4FDE9-6669-4E44-9C94-C63838CFF79F}" srcOrd="1" destOrd="0" presId="urn:microsoft.com/office/officeart/2005/8/layout/lProcess2"/>
    <dgm:cxn modelId="{A48460F7-C1E5-4DC9-B3F3-B792C6FF0C14}" type="presParOf" srcId="{E784ADE9-F680-4D25-AEA6-D272267843C6}" destId="{F50BCFD0-6EE0-4FC9-B280-D73655CF2F6B}" srcOrd="2" destOrd="0" presId="urn:microsoft.com/office/officeart/2005/8/layout/lProcess2"/>
    <dgm:cxn modelId="{5D49C4F1-CD8B-4A3F-BB7E-8B9C8DD544CC}" type="presParOf" srcId="{E784ADE9-F680-4D25-AEA6-D272267843C6}" destId="{1CE34A7F-32DF-48EC-848C-9A04ED079258}" srcOrd="3" destOrd="0" presId="urn:microsoft.com/office/officeart/2005/8/layout/lProcess2"/>
    <dgm:cxn modelId="{EDC4BBAC-6B7E-4F52-BC33-63EAECAF8B78}" type="presParOf" srcId="{E784ADE9-F680-4D25-AEA6-D272267843C6}" destId="{0B65138A-F608-4AA7-83F3-84E070DB3680}" srcOrd="4" destOrd="0" presId="urn:microsoft.com/office/officeart/2005/8/layout/lProcess2"/>
    <dgm:cxn modelId="{E75DF705-A50F-46DE-B697-70FB2708B130}" type="presParOf" srcId="{E784ADE9-F680-4D25-AEA6-D272267843C6}" destId="{EA48E376-60EC-4155-8303-4C4A18724E59}" srcOrd="5" destOrd="0" presId="urn:microsoft.com/office/officeart/2005/8/layout/lProcess2"/>
    <dgm:cxn modelId="{63EED4E8-3AC1-40B2-8B72-73E14E1B2363}" type="presParOf" srcId="{E784ADE9-F680-4D25-AEA6-D272267843C6}" destId="{BE3C7841-E18A-4742-B00E-9F164BEEDE65}" srcOrd="6" destOrd="0" presId="urn:microsoft.com/office/officeart/2005/8/layout/lProcess2"/>
    <dgm:cxn modelId="{10838D43-330D-4643-94DC-21C1B4C3DC79}" type="presParOf" srcId="{E784ADE9-F680-4D25-AEA6-D272267843C6}" destId="{06B66AD5-CB1E-437C-A27F-2CE74302C66A}" srcOrd="7" destOrd="0" presId="urn:microsoft.com/office/officeart/2005/8/layout/lProcess2"/>
    <dgm:cxn modelId="{4E847F72-BA5D-4182-85E0-86C2E3381A90}" type="presParOf" srcId="{E784ADE9-F680-4D25-AEA6-D272267843C6}" destId="{270E4814-EA31-496F-9759-18B597A7A71B}" srcOrd="8" destOrd="0" presId="urn:microsoft.com/office/officeart/2005/8/layout/lProcess2"/>
    <dgm:cxn modelId="{ADA7B8D1-C680-4208-BC23-31DBE456C419}" type="presParOf" srcId="{A62BE6E0-BA8B-4216-AAE9-78E6D53057D7}" destId="{D460219F-46E1-4919-A2D7-16394892CCC5}" srcOrd="1" destOrd="0" presId="urn:microsoft.com/office/officeart/2005/8/layout/lProcess2"/>
    <dgm:cxn modelId="{384636DE-EF15-4660-A533-18F324410FE8}" type="presParOf" srcId="{A62BE6E0-BA8B-4216-AAE9-78E6D53057D7}" destId="{C2F17AD1-7C49-4AAE-85F9-44B7F9EA64C6}" srcOrd="2" destOrd="0" presId="urn:microsoft.com/office/officeart/2005/8/layout/lProcess2"/>
    <dgm:cxn modelId="{590153D6-B14B-45E7-AB8C-7C965ED646B9}" type="presParOf" srcId="{C2F17AD1-7C49-4AAE-85F9-44B7F9EA64C6}" destId="{2F0DEEA1-BCB3-4AF6-9227-F43E4EAB78B4}" srcOrd="0" destOrd="0" presId="urn:microsoft.com/office/officeart/2005/8/layout/lProcess2"/>
    <dgm:cxn modelId="{D87700A8-15B5-41DD-92E3-52B47F3CCE01}" type="presParOf" srcId="{C2F17AD1-7C49-4AAE-85F9-44B7F9EA64C6}" destId="{31C704EC-E94A-49A8-9038-9790FCB9768A}" srcOrd="1" destOrd="0" presId="urn:microsoft.com/office/officeart/2005/8/layout/lProcess2"/>
    <dgm:cxn modelId="{1A5CD466-0609-4186-95C8-DC5612687A3B}" type="presParOf" srcId="{C2F17AD1-7C49-4AAE-85F9-44B7F9EA64C6}" destId="{006A9D58-1316-4B68-A502-F788DC823EB4}" srcOrd="2" destOrd="0" presId="urn:microsoft.com/office/officeart/2005/8/layout/lProcess2"/>
    <dgm:cxn modelId="{BE7BE702-30AA-4337-8029-64B3C773F1A1}" type="presParOf" srcId="{006A9D58-1316-4B68-A502-F788DC823EB4}" destId="{078CF902-A17C-41BA-A8A6-4C626056F235}" srcOrd="0" destOrd="0" presId="urn:microsoft.com/office/officeart/2005/8/layout/lProcess2"/>
    <dgm:cxn modelId="{0C38F7EB-BFB3-401F-9330-7A40615A1C9A}" type="presParOf" srcId="{078CF902-A17C-41BA-A8A6-4C626056F235}" destId="{40F0CF98-E6B5-488C-A5B2-5413BAD19DDB}" srcOrd="0" destOrd="0" presId="urn:microsoft.com/office/officeart/2005/8/layout/lProcess2"/>
    <dgm:cxn modelId="{B8C0CE33-3B2C-4985-ACCF-9294037C40ED}" type="presParOf" srcId="{078CF902-A17C-41BA-A8A6-4C626056F235}" destId="{CCFCF5B1-E5AF-4BA7-83FE-5953F9235FD0}" srcOrd="1" destOrd="0" presId="urn:microsoft.com/office/officeart/2005/8/layout/lProcess2"/>
    <dgm:cxn modelId="{2A83AA01-8436-400E-A80F-4DD9C84FAAC7}" type="presParOf" srcId="{078CF902-A17C-41BA-A8A6-4C626056F235}" destId="{973182E4-AC57-4CFD-AB6A-D6BA2D7B39F7}" srcOrd="2" destOrd="0" presId="urn:microsoft.com/office/officeart/2005/8/layout/lProcess2"/>
    <dgm:cxn modelId="{72435221-6AFF-4B68-99BB-D3DAADF932F6}" type="presParOf" srcId="{078CF902-A17C-41BA-A8A6-4C626056F235}" destId="{B5E95D8F-3B37-474B-BA5E-5CFE5786AAC9}" srcOrd="3" destOrd="0" presId="urn:microsoft.com/office/officeart/2005/8/layout/lProcess2"/>
    <dgm:cxn modelId="{0A9058FD-EFEC-4A47-A76B-0F92240AF941}" type="presParOf" srcId="{078CF902-A17C-41BA-A8A6-4C626056F235}" destId="{4448879F-D8B8-48B8-A6D4-1F01834397E9}" srcOrd="4" destOrd="0" presId="urn:microsoft.com/office/officeart/2005/8/layout/lProcess2"/>
    <dgm:cxn modelId="{B7138771-FE2B-41C5-BFFE-411F641C99FA}" type="presParOf" srcId="{A62BE6E0-BA8B-4216-AAE9-78E6D53057D7}" destId="{C9C193B1-3400-4EFA-88D2-CB99C9537B04}" srcOrd="3" destOrd="0" presId="urn:microsoft.com/office/officeart/2005/8/layout/lProcess2"/>
    <dgm:cxn modelId="{483CC409-3900-4E90-94A3-088280932AEC}" type="presParOf" srcId="{A62BE6E0-BA8B-4216-AAE9-78E6D53057D7}" destId="{718A29B1-93A5-418D-82FD-007EF6AD14C9}" srcOrd="4" destOrd="0" presId="urn:microsoft.com/office/officeart/2005/8/layout/lProcess2"/>
    <dgm:cxn modelId="{8FBC5F56-DB82-4EA7-83CB-4E2B09C78DCF}" type="presParOf" srcId="{718A29B1-93A5-418D-82FD-007EF6AD14C9}" destId="{6F58C7FE-119B-43E2-90FC-691B84FC665B}" srcOrd="0" destOrd="0" presId="urn:microsoft.com/office/officeart/2005/8/layout/lProcess2"/>
    <dgm:cxn modelId="{A329F2B3-AB40-48FE-8740-9C2783383F46}" type="presParOf" srcId="{718A29B1-93A5-418D-82FD-007EF6AD14C9}" destId="{614198DB-0EFE-4C33-B264-5531394817D4}" srcOrd="1" destOrd="0" presId="urn:microsoft.com/office/officeart/2005/8/layout/lProcess2"/>
    <dgm:cxn modelId="{BA094AD3-FF96-4D76-9FAF-0EA8DA731FE3}" type="presParOf" srcId="{718A29B1-93A5-418D-82FD-007EF6AD14C9}" destId="{B2BBAE67-9B4C-4758-B16E-B5601C161FB2}" srcOrd="2" destOrd="0" presId="urn:microsoft.com/office/officeart/2005/8/layout/lProcess2"/>
    <dgm:cxn modelId="{A06D2493-7B40-453F-BAAA-53A803588D4A}" type="presParOf" srcId="{B2BBAE67-9B4C-4758-B16E-B5601C161FB2}" destId="{10A3DC5A-58EF-41ED-AA65-7ECB45827A36}" srcOrd="0" destOrd="0" presId="urn:microsoft.com/office/officeart/2005/8/layout/lProcess2"/>
    <dgm:cxn modelId="{9A288E0F-2AE9-4407-AD29-8214EB9AF131}" type="presParOf" srcId="{10A3DC5A-58EF-41ED-AA65-7ECB45827A36}" destId="{68A6F711-3DEB-43B5-A7F9-EF361AB96CDE}" srcOrd="0" destOrd="0" presId="urn:microsoft.com/office/officeart/2005/8/layout/lProcess2"/>
    <dgm:cxn modelId="{AEE13103-51CB-4960-A2C4-81EF3A352D24}" type="presParOf" srcId="{10A3DC5A-58EF-41ED-AA65-7ECB45827A36}" destId="{105CC94F-B131-40A1-A66A-D680F55AA751}" srcOrd="1" destOrd="0" presId="urn:microsoft.com/office/officeart/2005/8/layout/lProcess2"/>
    <dgm:cxn modelId="{340DC983-D383-4E4C-9172-07F6FF45745F}" type="presParOf" srcId="{10A3DC5A-58EF-41ED-AA65-7ECB45827A36}" destId="{6E096BB4-05E3-4DCA-AA01-275BC68177A7}" srcOrd="2" destOrd="0" presId="urn:microsoft.com/office/officeart/2005/8/layout/lProcess2"/>
    <dgm:cxn modelId="{A3C60FC3-26B1-4F8A-B626-FA44C45BDA96}" type="presParOf" srcId="{10A3DC5A-58EF-41ED-AA65-7ECB45827A36}" destId="{59F87661-7389-4685-BE9C-148BFF09274D}" srcOrd="3" destOrd="0" presId="urn:microsoft.com/office/officeart/2005/8/layout/lProcess2"/>
    <dgm:cxn modelId="{4EE1350B-1481-46FA-AF01-C25A09A12D6D}" type="presParOf" srcId="{10A3DC5A-58EF-41ED-AA65-7ECB45827A36}" destId="{93219571-FF93-4799-87B2-B89956A3D012}" srcOrd="4" destOrd="0" presId="urn:microsoft.com/office/officeart/2005/8/layout/lProcess2"/>
    <dgm:cxn modelId="{D304F43D-373C-4A75-9AAD-484A2026A57C}" type="presParOf" srcId="{10A3DC5A-58EF-41ED-AA65-7ECB45827A36}" destId="{7C6125C3-A31F-4A0F-B53E-533A7418ECBE}" srcOrd="5" destOrd="0" presId="urn:microsoft.com/office/officeart/2005/8/layout/lProcess2"/>
    <dgm:cxn modelId="{EA4D2E13-69D0-48B4-84C0-A4894C292518}" type="presParOf" srcId="{10A3DC5A-58EF-41ED-AA65-7ECB45827A36}" destId="{29FD0082-E170-48D1-9F7A-C5441E663C9E}" srcOrd="6" destOrd="0" presId="urn:microsoft.com/office/officeart/2005/8/layout/lProcess2"/>
    <dgm:cxn modelId="{816FD6A0-6CFA-4B3D-B7F9-844C715225CB}" type="presParOf" srcId="{A62BE6E0-BA8B-4216-AAE9-78E6D53057D7}" destId="{1333AE84-E89E-4C5A-9F82-A86A6C92864D}" srcOrd="5" destOrd="0" presId="urn:microsoft.com/office/officeart/2005/8/layout/lProcess2"/>
    <dgm:cxn modelId="{1F99C52C-554C-4A80-A40A-5590EC6189F2}" type="presParOf" srcId="{A62BE6E0-BA8B-4216-AAE9-78E6D53057D7}" destId="{35AB544C-7700-42D2-8A35-49F73FDE3458}" srcOrd="6" destOrd="0" presId="urn:microsoft.com/office/officeart/2005/8/layout/lProcess2"/>
    <dgm:cxn modelId="{DD489533-463B-40DB-B4A6-7D08966634A3}" type="presParOf" srcId="{35AB544C-7700-42D2-8A35-49F73FDE3458}" destId="{482B7A02-AFCD-4A1C-BE51-E0FBF009132A}" srcOrd="0" destOrd="0" presId="urn:microsoft.com/office/officeart/2005/8/layout/lProcess2"/>
    <dgm:cxn modelId="{B39F241C-50AA-4E3F-908B-50A35AB52FEC}" type="presParOf" srcId="{35AB544C-7700-42D2-8A35-49F73FDE3458}" destId="{8C00D797-0240-409C-8710-EDE660225850}" srcOrd="1" destOrd="0" presId="urn:microsoft.com/office/officeart/2005/8/layout/lProcess2"/>
    <dgm:cxn modelId="{7EF19409-D2FF-4984-88CA-E74F6F607BC9}" type="presParOf" srcId="{35AB544C-7700-42D2-8A35-49F73FDE3458}" destId="{4B582E88-7EA2-461E-8943-2DFF3FDC83C1}" srcOrd="2" destOrd="0" presId="urn:microsoft.com/office/officeart/2005/8/layout/lProcess2"/>
    <dgm:cxn modelId="{94B62F4B-1B39-4666-9295-2E1FDA88541F}" type="presParOf" srcId="{4B582E88-7EA2-461E-8943-2DFF3FDC83C1}" destId="{64C077A4-C4E5-4341-9096-16FF66C85B3A}" srcOrd="0" destOrd="0" presId="urn:microsoft.com/office/officeart/2005/8/layout/lProcess2"/>
    <dgm:cxn modelId="{9583DE3C-AF56-4DE6-A857-72BB5FF8FF8D}" type="presParOf" srcId="{64C077A4-C4E5-4341-9096-16FF66C85B3A}" destId="{4AF39435-C8D1-44A3-A474-D63C091AFE1A}" srcOrd="0" destOrd="0" presId="urn:microsoft.com/office/officeart/2005/8/layout/lProcess2"/>
    <dgm:cxn modelId="{F6FBF6BE-C462-432A-BEFF-0E072083A91B}" type="presParOf" srcId="{64C077A4-C4E5-4341-9096-16FF66C85B3A}" destId="{0EFEDEA2-51CD-418D-8520-8F9878979D63}" srcOrd="1" destOrd="0" presId="urn:microsoft.com/office/officeart/2005/8/layout/lProcess2"/>
    <dgm:cxn modelId="{9CC92259-1103-4882-8F39-50B422E2652A}" type="presParOf" srcId="{64C077A4-C4E5-4341-9096-16FF66C85B3A}" destId="{057ABCF2-A978-40BE-8220-D1B7B5F7D134}" srcOrd="2" destOrd="0" presId="urn:microsoft.com/office/officeart/2005/8/layout/lProcess2"/>
    <dgm:cxn modelId="{7D5B4DC6-FC6C-4BEA-929C-2BE7BD45A7BD}" type="presParOf" srcId="{64C077A4-C4E5-4341-9096-16FF66C85B3A}" destId="{5C9141D3-3C8C-47EB-A803-A44B454621AC}" srcOrd="3" destOrd="0" presId="urn:microsoft.com/office/officeart/2005/8/layout/lProcess2"/>
    <dgm:cxn modelId="{E28A1CE4-0B26-4550-8357-87CED60DB246}" type="presParOf" srcId="{64C077A4-C4E5-4341-9096-16FF66C85B3A}" destId="{CEBCD837-C5ED-4323-9FDF-D2489429D882}" srcOrd="4" destOrd="0" presId="urn:microsoft.com/office/officeart/2005/8/layout/lProcess2"/>
    <dgm:cxn modelId="{4FF09E07-B523-40D8-961E-5B3F6F96BDDF}" type="presParOf" srcId="{64C077A4-C4E5-4341-9096-16FF66C85B3A}" destId="{14BFEBC3-F590-463E-A1F5-9149EC7D5CF5}" srcOrd="5" destOrd="0" presId="urn:microsoft.com/office/officeart/2005/8/layout/lProcess2"/>
    <dgm:cxn modelId="{76ADE0C4-581C-4C4F-808B-F8FF0055EBB9}" type="presParOf" srcId="{64C077A4-C4E5-4341-9096-16FF66C85B3A}" destId="{C6E7C9D3-C039-4DBB-AFBB-33AA67DE15F7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C187EE1-5B35-4B3C-A929-10B3F734BC2B}" type="doc">
      <dgm:prSet loTypeId="urn:microsoft.com/office/officeart/2005/8/layout/radial5" loCatId="cycle" qsTypeId="urn:microsoft.com/office/officeart/2005/8/quickstyle/3d1" qsCatId="3D" csTypeId="urn:microsoft.com/office/officeart/2005/8/colors/colorful1#7" csCatId="colorful" phldr="1"/>
      <dgm:spPr/>
      <dgm:t>
        <a:bodyPr/>
        <a:lstStyle/>
        <a:p>
          <a:endParaRPr lang="zh-TW" altLang="en-US"/>
        </a:p>
      </dgm:t>
    </dgm:pt>
    <dgm:pt modelId="{859C1E22-F12A-4881-8DA6-9CCD51180B17}">
      <dgm:prSet phldrT="[文字]" custT="1"/>
      <dgm:spPr/>
      <dgm:t>
        <a:bodyPr/>
        <a:lstStyle/>
        <a:p>
          <a:pPr>
            <a:lnSpc>
              <a:spcPts val="2880"/>
            </a:lnSpc>
            <a:spcAft>
              <a:spcPts val="0"/>
            </a:spcAft>
          </a:pPr>
          <a:r>
            <a: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家庭</a:t>
          </a:r>
          <a:r>
            <a: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/>
          </a:r>
          <a:br>
            <a: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rPr>
          </a:br>
          <a:r>
            <a: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評估</a:t>
          </a:r>
        </a:p>
      </dgm:t>
    </dgm:pt>
    <dgm:pt modelId="{745C2BDB-2275-49E5-852F-8024E9BD831C}" type="parTrans" cxnId="{A170FADA-5D05-4D4F-A2B9-572B8C092938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A926D58C-0844-47F4-A3B3-5B84382E5918}" type="sibTrans" cxnId="{A170FADA-5D05-4D4F-A2B9-572B8C092938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60794C9C-3202-4141-86C2-0E5587CE2439}">
      <dgm:prSet phldrT="[文字]" custT="1"/>
      <dgm:spPr/>
      <dgm:t>
        <a:bodyPr/>
        <a:lstStyle/>
        <a:p>
          <a:pPr>
            <a:lnSpc>
              <a:spcPts val="2400"/>
            </a:lnSpc>
            <a:spcAft>
              <a:spcPts val="0"/>
            </a:spcAft>
          </a:pPr>
          <a:r>
            <a:rPr lang="zh-TW" altLang="en-US" sz="2000" b="1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多元需求評估</a:t>
          </a:r>
        </a:p>
      </dgm:t>
    </dgm:pt>
    <dgm:pt modelId="{8918CC17-A9EA-4581-835C-96A24B1131DA}" type="parTrans" cxnId="{11E9C3ED-5FF7-4B81-B20B-BC81182BEDC0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915804BF-36E0-4C87-8E0E-8CB4C473835C}" type="sibTrans" cxnId="{11E9C3ED-5FF7-4B81-B20B-BC81182BEDC0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9467358E-9967-48D2-959E-FF8C882DCF1C}">
      <dgm:prSet phldrT="[文字]" custT="1"/>
      <dgm:spPr/>
      <dgm:t>
        <a:bodyPr/>
        <a:lstStyle/>
        <a:p>
          <a:pPr>
            <a:lnSpc>
              <a:spcPts val="2880"/>
            </a:lnSpc>
            <a:spcAft>
              <a:spcPts val="0"/>
            </a:spcAft>
          </a:pPr>
          <a:r>
            <a: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資源</a:t>
          </a:r>
          <a:endParaRPr lang="en-US" altLang="zh-TW" sz="24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880"/>
            </a:lnSpc>
            <a:spcAft>
              <a:spcPts val="0"/>
            </a:spcAft>
          </a:pPr>
          <a:r>
            <a: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連結</a:t>
          </a:r>
        </a:p>
      </dgm:t>
    </dgm:pt>
    <dgm:pt modelId="{FE52A069-C7BB-4A87-BCEF-EF45B3615EB3}" type="parTrans" cxnId="{8546825D-753C-4F11-A76F-625468FB41C9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3656F9A9-57C9-4BD1-B11E-AEC3797A7AA4}" type="sibTrans" cxnId="{8546825D-753C-4F11-A76F-625468FB41C9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D4B11E48-47A4-46F5-BD91-DC07B2C863E2}">
      <dgm:prSet custT="1"/>
      <dgm:spPr/>
      <dgm:t>
        <a:bodyPr/>
        <a:lstStyle/>
        <a:p>
          <a:pPr>
            <a:lnSpc>
              <a:spcPts val="2000"/>
            </a:lnSpc>
            <a:spcAft>
              <a:spcPts val="0"/>
            </a:spcAft>
          </a:pPr>
          <a:r>
            <a:rPr lang="zh-TW" altLang="en-US" sz="18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精神疾病及自殺風險評估</a:t>
          </a:r>
          <a:endParaRPr lang="en-US" altLang="zh-TW" sz="1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C145B33-E4EC-42FC-A1A0-C40980438BDF}" type="parTrans" cxnId="{6DA76822-AD7C-4C6A-A0EA-57977646A8EE}">
      <dgm:prSet/>
      <dgm:spPr/>
      <dgm:t>
        <a:bodyPr/>
        <a:lstStyle/>
        <a:p>
          <a:endParaRPr lang="zh-TW" altLang="en-US"/>
        </a:p>
      </dgm:t>
    </dgm:pt>
    <dgm:pt modelId="{B035E404-5B0E-4A56-B65B-42381547AE50}" type="sibTrans" cxnId="{6DA76822-AD7C-4C6A-A0EA-57977646A8EE}">
      <dgm:prSet/>
      <dgm:spPr/>
      <dgm:t>
        <a:bodyPr/>
        <a:lstStyle/>
        <a:p>
          <a:endParaRPr lang="zh-TW" altLang="en-US"/>
        </a:p>
      </dgm:t>
    </dgm:pt>
    <dgm:pt modelId="{88309DB8-089C-4200-AF0F-21CB5FDE0137}">
      <dgm:prSet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>
            <a:lnSpc>
              <a:spcPts val="2880"/>
            </a:lnSpc>
            <a:spcAft>
              <a:spcPts val="0"/>
            </a:spcAft>
          </a:pPr>
          <a:r>
            <a: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網絡</a:t>
          </a:r>
          <a:r>
            <a: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/>
          </a:r>
          <a:br>
            <a: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rPr>
          </a:br>
          <a:r>
            <a: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合作</a:t>
          </a:r>
        </a:p>
      </dgm:t>
    </dgm:pt>
    <dgm:pt modelId="{1319419F-CEEB-4420-B3A0-6E069A76FEF8}" type="sibTrans" cxnId="{BCFD86DB-590B-4121-B723-40DCBA22DE99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58EA1697-F649-4098-BE69-D1674C491851}" type="parTrans" cxnId="{BCFD86DB-590B-4121-B723-40DCBA22DE99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3C01E2AD-649D-4371-B79B-2FBEF8B0ACD9}">
      <dgm:prSet phldrT="[文字]" custT="1"/>
      <dgm:spPr/>
      <dgm:t>
        <a:bodyPr/>
        <a:lstStyle/>
        <a:p>
          <a:pPr>
            <a:lnSpc>
              <a:spcPts val="2400"/>
            </a:lnSpc>
            <a:spcAft>
              <a:spcPts val="0"/>
            </a:spcAft>
          </a:pPr>
          <a:r>
            <a: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暴力風險評估</a:t>
          </a:r>
        </a:p>
      </dgm:t>
    </dgm:pt>
    <dgm:pt modelId="{BD5C5003-E4FE-44E6-A383-3A1B842EBFC1}" type="parTrans" cxnId="{9D0304B7-AF5C-46AB-AA7F-C803EFFA036D}">
      <dgm:prSet/>
      <dgm:spPr/>
      <dgm:t>
        <a:bodyPr/>
        <a:lstStyle/>
        <a:p>
          <a:endParaRPr lang="zh-TW" altLang="en-US" dirty="0"/>
        </a:p>
      </dgm:t>
    </dgm:pt>
    <dgm:pt modelId="{F11F7AD1-1549-4DAB-AC83-0EF39034F083}" type="sibTrans" cxnId="{9D0304B7-AF5C-46AB-AA7F-C803EFFA036D}">
      <dgm:prSet/>
      <dgm:spPr/>
      <dgm:t>
        <a:bodyPr/>
        <a:lstStyle/>
        <a:p>
          <a:endParaRPr lang="zh-TW" altLang="en-US"/>
        </a:p>
      </dgm:t>
    </dgm:pt>
    <dgm:pt modelId="{84DC7605-7EE3-41B6-819A-D3ED6485F97A}">
      <dgm:prSet phldrT="[文字]" custT="1"/>
      <dgm:spPr>
        <a:blipFill rotWithShape="0">
          <a:blip xmlns:r="http://schemas.openxmlformats.org/officeDocument/2006/relationships" r:embed="rId1">
            <a:biLevel thresh="25000"/>
          </a:blip>
          <a:stretch>
            <a:fillRect/>
          </a:stretch>
        </a:blipFill>
        <a:ln w="28575">
          <a:solidFill>
            <a:schemeClr val="tx1"/>
          </a:solidFill>
        </a:ln>
      </dgm:spPr>
      <dgm:t>
        <a:bodyPr/>
        <a:lstStyle/>
        <a:p>
          <a:pPr>
            <a:lnSpc>
              <a:spcPts val="3000"/>
            </a:lnSpc>
            <a:spcAft>
              <a:spcPts val="0"/>
            </a:spcAft>
          </a:pPr>
          <a:r>
            <a:rPr lang="zh-TW" altLang="en-US" sz="26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心理衛生社工</a:t>
          </a:r>
        </a:p>
      </dgm:t>
    </dgm:pt>
    <dgm:pt modelId="{0DCEFF28-41FA-4D93-B83F-A3C5A7B29188}" type="sibTrans" cxnId="{9949AE6E-64E8-4FF2-A631-D3E3D9F9A60D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93788A57-BC3A-4C70-B4EF-B4AA33A683B5}" type="parTrans" cxnId="{9949AE6E-64E8-4FF2-A631-D3E3D9F9A60D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D288C838-25F5-4653-BA61-D68770010765}" type="pres">
      <dgm:prSet presAssocID="{4C187EE1-5B35-4B3C-A929-10B3F734BC2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86C04E6-2557-4811-8BD3-C933CE56656E}" type="pres">
      <dgm:prSet presAssocID="{84DC7605-7EE3-41B6-819A-D3ED6485F97A}" presName="centerShape" presStyleLbl="node0" presStyleIdx="0" presStyleCnt="1" custScaleX="129094" custScaleY="136545" custLinFactNeighborX="-1376" custLinFactNeighborY="-1061"/>
      <dgm:spPr/>
      <dgm:t>
        <a:bodyPr/>
        <a:lstStyle/>
        <a:p>
          <a:endParaRPr lang="zh-TW" altLang="en-US"/>
        </a:p>
      </dgm:t>
    </dgm:pt>
    <dgm:pt modelId="{E7F4C2F7-F2D1-4011-9DED-CF033ACE362E}" type="pres">
      <dgm:prSet presAssocID="{58EA1697-F649-4098-BE69-D1674C491851}" presName="parTrans" presStyleLbl="sibTrans2D1" presStyleIdx="0" presStyleCnt="6" custScaleX="151614" custScaleY="95782" custLinFactNeighborX="2148" custLinFactNeighborY="5819"/>
      <dgm:spPr/>
      <dgm:t>
        <a:bodyPr/>
        <a:lstStyle/>
        <a:p>
          <a:endParaRPr lang="zh-TW" altLang="en-US"/>
        </a:p>
      </dgm:t>
    </dgm:pt>
    <dgm:pt modelId="{9E52AC7D-1165-4F0B-9B8C-61FDF9C680B6}" type="pres">
      <dgm:prSet presAssocID="{58EA1697-F649-4098-BE69-D1674C491851}" presName="connectorText" presStyleLbl="sibTrans2D1" presStyleIdx="0" presStyleCnt="6"/>
      <dgm:spPr/>
      <dgm:t>
        <a:bodyPr/>
        <a:lstStyle/>
        <a:p>
          <a:endParaRPr lang="zh-TW" altLang="en-US"/>
        </a:p>
      </dgm:t>
    </dgm:pt>
    <dgm:pt modelId="{96C68A35-5611-4B3A-B6E1-D9A774C7DF3C}" type="pres">
      <dgm:prSet presAssocID="{88309DB8-089C-4200-AF0F-21CB5FDE0137}" presName="node" presStyleLbl="node1" presStyleIdx="0" presStyleCnt="6" custScaleX="103516" custScaleY="105928" custRadScaleRad="107475" custRadScaleInc="-20404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317F32C-C41A-4402-9825-DC1B4DBECCA1}" type="pres">
      <dgm:prSet presAssocID="{0C145B33-E4EC-42FC-A1A0-C40980438BDF}" presName="parTrans" presStyleLbl="sibTrans2D1" presStyleIdx="1" presStyleCnt="6" custScaleX="156710" custScaleY="95782"/>
      <dgm:spPr/>
      <dgm:t>
        <a:bodyPr/>
        <a:lstStyle/>
        <a:p>
          <a:endParaRPr lang="zh-TW" altLang="en-US"/>
        </a:p>
      </dgm:t>
    </dgm:pt>
    <dgm:pt modelId="{91D357DE-DADA-4397-B178-C478A80EFC40}" type="pres">
      <dgm:prSet presAssocID="{0C145B33-E4EC-42FC-A1A0-C40980438BDF}" presName="connectorText" presStyleLbl="sibTrans2D1" presStyleIdx="1" presStyleCnt="6"/>
      <dgm:spPr/>
      <dgm:t>
        <a:bodyPr/>
        <a:lstStyle/>
        <a:p>
          <a:endParaRPr lang="zh-TW" altLang="en-US"/>
        </a:p>
      </dgm:t>
    </dgm:pt>
    <dgm:pt modelId="{0B404941-014D-4A83-8657-8C8C570E0830}" type="pres">
      <dgm:prSet presAssocID="{D4B11E48-47A4-46F5-BD91-DC07B2C863E2}" presName="node" presStyleLbl="node1" presStyleIdx="1" presStyleCnt="6" custScaleX="103516" custScaleY="105928" custRadScaleRad="101917" custRadScaleInc="1306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A7DEFE3-CFDE-4E55-A098-F7CA53EF4417}" type="pres">
      <dgm:prSet presAssocID="{745C2BDB-2275-49E5-852F-8024E9BD831C}" presName="parTrans" presStyleLbl="sibTrans2D1" presStyleIdx="2" presStyleCnt="6" custScaleX="183269" custScaleY="95782"/>
      <dgm:spPr/>
      <dgm:t>
        <a:bodyPr/>
        <a:lstStyle/>
        <a:p>
          <a:endParaRPr lang="zh-TW" altLang="en-US"/>
        </a:p>
      </dgm:t>
    </dgm:pt>
    <dgm:pt modelId="{965D6E06-3708-4616-BCAF-278B780EEAE8}" type="pres">
      <dgm:prSet presAssocID="{745C2BDB-2275-49E5-852F-8024E9BD831C}" presName="connectorText" presStyleLbl="sibTrans2D1" presStyleIdx="2" presStyleCnt="6"/>
      <dgm:spPr/>
      <dgm:t>
        <a:bodyPr/>
        <a:lstStyle/>
        <a:p>
          <a:endParaRPr lang="zh-TW" altLang="en-US"/>
        </a:p>
      </dgm:t>
    </dgm:pt>
    <dgm:pt modelId="{9B240DD1-6A52-454F-8624-0CDC49D90046}" type="pres">
      <dgm:prSet presAssocID="{859C1E22-F12A-4881-8DA6-9CCD51180B17}" presName="node" presStyleLbl="node1" presStyleIdx="2" presStyleCnt="6" custScaleX="103516" custScaleY="105928" custRadScaleRad="103332" custRadScaleInc="28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A6C3BA6-7086-4209-99FF-1919D5E928B8}" type="pres">
      <dgm:prSet presAssocID="{8918CC17-A9EA-4581-835C-96A24B1131DA}" presName="parTrans" presStyleLbl="sibTrans2D1" presStyleIdx="3" presStyleCnt="6" custScaleX="173053" custScaleY="92261"/>
      <dgm:spPr/>
      <dgm:t>
        <a:bodyPr/>
        <a:lstStyle/>
        <a:p>
          <a:endParaRPr lang="zh-TW" altLang="en-US"/>
        </a:p>
      </dgm:t>
    </dgm:pt>
    <dgm:pt modelId="{56391DA4-F58C-4FFE-9E40-B72F765AF9D4}" type="pres">
      <dgm:prSet presAssocID="{8918CC17-A9EA-4581-835C-96A24B1131DA}" presName="connectorText" presStyleLbl="sibTrans2D1" presStyleIdx="3" presStyleCnt="6"/>
      <dgm:spPr/>
      <dgm:t>
        <a:bodyPr/>
        <a:lstStyle/>
        <a:p>
          <a:endParaRPr lang="zh-TW" altLang="en-US"/>
        </a:p>
      </dgm:t>
    </dgm:pt>
    <dgm:pt modelId="{4CE75E04-6204-43C7-964C-B750FE7EB3CD}" type="pres">
      <dgm:prSet presAssocID="{60794C9C-3202-4141-86C2-0E5587CE2439}" presName="node" presStyleLbl="node1" presStyleIdx="3" presStyleCnt="6" custScaleX="107467" custScaleY="107467" custRadScaleRad="99682" custRadScaleInc="131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BA4505F-4564-45E0-A8F1-982D3FB8ABFF}" type="pres">
      <dgm:prSet presAssocID="{FE52A069-C7BB-4A87-BCEF-EF45B3615EB3}" presName="parTrans" presStyleLbl="sibTrans2D1" presStyleIdx="4" presStyleCnt="6" custScaleX="180340" custScaleY="95782"/>
      <dgm:spPr/>
      <dgm:t>
        <a:bodyPr/>
        <a:lstStyle/>
        <a:p>
          <a:endParaRPr lang="zh-TW" altLang="en-US"/>
        </a:p>
      </dgm:t>
    </dgm:pt>
    <dgm:pt modelId="{41990ACC-AA03-4601-BE4D-A5DDC66ECB35}" type="pres">
      <dgm:prSet presAssocID="{FE52A069-C7BB-4A87-BCEF-EF45B3615EB3}" presName="connectorText" presStyleLbl="sibTrans2D1" presStyleIdx="4" presStyleCnt="6"/>
      <dgm:spPr/>
      <dgm:t>
        <a:bodyPr/>
        <a:lstStyle/>
        <a:p>
          <a:endParaRPr lang="zh-TW" altLang="en-US"/>
        </a:p>
      </dgm:t>
    </dgm:pt>
    <dgm:pt modelId="{FB6AD7A2-2DB6-4942-B8C3-B09789B47895}" type="pres">
      <dgm:prSet presAssocID="{9467358E-9967-48D2-959E-FF8C882DCF1C}" presName="node" presStyleLbl="node1" presStyleIdx="4" presStyleCnt="6" custScaleX="103516" custScaleY="105928" custRadScaleRad="107395" custRadScaleInc="296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7B0351-7B9A-4969-8964-B62BB28F6E1E}" type="pres">
      <dgm:prSet presAssocID="{BD5C5003-E4FE-44E6-A383-3A1B842EBFC1}" presName="parTrans" presStyleLbl="sibTrans2D1" presStyleIdx="5" presStyleCnt="6" custScaleX="189833" custScaleY="95782"/>
      <dgm:spPr/>
      <dgm:t>
        <a:bodyPr/>
        <a:lstStyle/>
        <a:p>
          <a:endParaRPr lang="zh-TW" altLang="en-US"/>
        </a:p>
      </dgm:t>
    </dgm:pt>
    <dgm:pt modelId="{E1C58BAF-0B17-4D8C-BC1C-5E46148C1621}" type="pres">
      <dgm:prSet presAssocID="{BD5C5003-E4FE-44E6-A383-3A1B842EBFC1}" presName="connectorText" presStyleLbl="sibTrans2D1" presStyleIdx="5" presStyleCnt="6"/>
      <dgm:spPr/>
      <dgm:t>
        <a:bodyPr/>
        <a:lstStyle/>
        <a:p>
          <a:endParaRPr lang="zh-TW" altLang="en-US"/>
        </a:p>
      </dgm:t>
    </dgm:pt>
    <dgm:pt modelId="{E6E1BC4B-63FC-4FBD-9B03-8EB343B8B189}" type="pres">
      <dgm:prSet presAssocID="{3C01E2AD-649D-4371-B79B-2FBEF8B0ACD9}" presName="node" presStyleLbl="node1" presStyleIdx="5" presStyleCnt="6" custScaleX="103516" custScaleY="105928" custRadScaleRad="98280" custRadScaleInc="1934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949AE6E-64E8-4FF2-A631-D3E3D9F9A60D}" srcId="{4C187EE1-5B35-4B3C-A929-10B3F734BC2B}" destId="{84DC7605-7EE3-41B6-819A-D3ED6485F97A}" srcOrd="0" destOrd="0" parTransId="{93788A57-BC3A-4C70-B4EF-B4AA33A683B5}" sibTransId="{0DCEFF28-41FA-4D93-B83F-A3C5A7B29188}"/>
    <dgm:cxn modelId="{493C9B48-6313-4960-B4AE-90C4A010904E}" type="presOf" srcId="{58EA1697-F649-4098-BE69-D1674C491851}" destId="{9E52AC7D-1165-4F0B-9B8C-61FDF9C680B6}" srcOrd="1" destOrd="0" presId="urn:microsoft.com/office/officeart/2005/8/layout/radial5"/>
    <dgm:cxn modelId="{F4428CE1-80DF-4580-B23F-D14AD8646BF7}" type="presOf" srcId="{8918CC17-A9EA-4581-835C-96A24B1131DA}" destId="{EA6C3BA6-7086-4209-99FF-1919D5E928B8}" srcOrd="0" destOrd="0" presId="urn:microsoft.com/office/officeart/2005/8/layout/radial5"/>
    <dgm:cxn modelId="{8C287861-CC59-480B-9462-2E17F54E499A}" type="presOf" srcId="{BD5C5003-E4FE-44E6-A383-3A1B842EBFC1}" destId="{E1C58BAF-0B17-4D8C-BC1C-5E46148C1621}" srcOrd="1" destOrd="0" presId="urn:microsoft.com/office/officeart/2005/8/layout/radial5"/>
    <dgm:cxn modelId="{B8908362-90FA-48F3-89D2-53680F9BF141}" type="presOf" srcId="{88309DB8-089C-4200-AF0F-21CB5FDE0137}" destId="{96C68A35-5611-4B3A-B6E1-D9A774C7DF3C}" srcOrd="0" destOrd="0" presId="urn:microsoft.com/office/officeart/2005/8/layout/radial5"/>
    <dgm:cxn modelId="{B1C74253-030C-4F40-AB4E-4E5CAB4A7219}" type="presOf" srcId="{0C145B33-E4EC-42FC-A1A0-C40980438BDF}" destId="{8317F32C-C41A-4402-9825-DC1B4DBECCA1}" srcOrd="0" destOrd="0" presId="urn:microsoft.com/office/officeart/2005/8/layout/radial5"/>
    <dgm:cxn modelId="{47D02A89-1C2A-47F4-A495-98CBD4A5B046}" type="presOf" srcId="{60794C9C-3202-4141-86C2-0E5587CE2439}" destId="{4CE75E04-6204-43C7-964C-B750FE7EB3CD}" srcOrd="0" destOrd="0" presId="urn:microsoft.com/office/officeart/2005/8/layout/radial5"/>
    <dgm:cxn modelId="{11E9C3ED-5FF7-4B81-B20B-BC81182BEDC0}" srcId="{84DC7605-7EE3-41B6-819A-D3ED6485F97A}" destId="{60794C9C-3202-4141-86C2-0E5587CE2439}" srcOrd="3" destOrd="0" parTransId="{8918CC17-A9EA-4581-835C-96A24B1131DA}" sibTransId="{915804BF-36E0-4C87-8E0E-8CB4C473835C}"/>
    <dgm:cxn modelId="{9CF1B736-9E3E-4378-A807-10FA85AC2E8D}" type="presOf" srcId="{859C1E22-F12A-4881-8DA6-9CCD51180B17}" destId="{9B240DD1-6A52-454F-8624-0CDC49D90046}" srcOrd="0" destOrd="0" presId="urn:microsoft.com/office/officeart/2005/8/layout/radial5"/>
    <dgm:cxn modelId="{5E7F6ACC-4BCD-4382-9114-56022F379494}" type="presOf" srcId="{BD5C5003-E4FE-44E6-A383-3A1B842EBFC1}" destId="{2E7B0351-7B9A-4969-8964-B62BB28F6E1E}" srcOrd="0" destOrd="0" presId="urn:microsoft.com/office/officeart/2005/8/layout/radial5"/>
    <dgm:cxn modelId="{070AE376-64FE-4B32-83D9-6536C5BDBEC4}" type="presOf" srcId="{0C145B33-E4EC-42FC-A1A0-C40980438BDF}" destId="{91D357DE-DADA-4397-B178-C478A80EFC40}" srcOrd="1" destOrd="0" presId="urn:microsoft.com/office/officeart/2005/8/layout/radial5"/>
    <dgm:cxn modelId="{DC25D430-B246-4262-9A44-06A8DE9B3045}" type="presOf" srcId="{745C2BDB-2275-49E5-852F-8024E9BD831C}" destId="{965D6E06-3708-4616-BCAF-278B780EEAE8}" srcOrd="1" destOrd="0" presId="urn:microsoft.com/office/officeart/2005/8/layout/radial5"/>
    <dgm:cxn modelId="{9D0304B7-AF5C-46AB-AA7F-C803EFFA036D}" srcId="{84DC7605-7EE3-41B6-819A-D3ED6485F97A}" destId="{3C01E2AD-649D-4371-B79B-2FBEF8B0ACD9}" srcOrd="5" destOrd="0" parTransId="{BD5C5003-E4FE-44E6-A383-3A1B842EBFC1}" sibTransId="{F11F7AD1-1549-4DAB-AC83-0EF39034F083}"/>
    <dgm:cxn modelId="{9AC2830B-CD57-4885-B1EA-7D6DEABA7870}" type="presOf" srcId="{84DC7605-7EE3-41B6-819A-D3ED6485F97A}" destId="{586C04E6-2557-4811-8BD3-C933CE56656E}" srcOrd="0" destOrd="0" presId="urn:microsoft.com/office/officeart/2005/8/layout/radial5"/>
    <dgm:cxn modelId="{BCFD86DB-590B-4121-B723-40DCBA22DE99}" srcId="{84DC7605-7EE3-41B6-819A-D3ED6485F97A}" destId="{88309DB8-089C-4200-AF0F-21CB5FDE0137}" srcOrd="0" destOrd="0" parTransId="{58EA1697-F649-4098-BE69-D1674C491851}" sibTransId="{1319419F-CEEB-4420-B3A0-6E069A76FEF8}"/>
    <dgm:cxn modelId="{1D1E0C5B-08C5-4813-BABE-A07DB3514EC7}" type="presOf" srcId="{8918CC17-A9EA-4581-835C-96A24B1131DA}" destId="{56391DA4-F58C-4FFE-9E40-B72F765AF9D4}" srcOrd="1" destOrd="0" presId="urn:microsoft.com/office/officeart/2005/8/layout/radial5"/>
    <dgm:cxn modelId="{E11166A0-C5CC-4903-94EF-E3F29E00E5D3}" type="presOf" srcId="{D4B11E48-47A4-46F5-BD91-DC07B2C863E2}" destId="{0B404941-014D-4A83-8657-8C8C570E0830}" srcOrd="0" destOrd="0" presId="urn:microsoft.com/office/officeart/2005/8/layout/radial5"/>
    <dgm:cxn modelId="{6DA76822-AD7C-4C6A-A0EA-57977646A8EE}" srcId="{84DC7605-7EE3-41B6-819A-D3ED6485F97A}" destId="{D4B11E48-47A4-46F5-BD91-DC07B2C863E2}" srcOrd="1" destOrd="0" parTransId="{0C145B33-E4EC-42FC-A1A0-C40980438BDF}" sibTransId="{B035E404-5B0E-4A56-B65B-42381547AE50}"/>
    <dgm:cxn modelId="{A1EAFAC4-FAA9-4511-B8DB-6B89B8C71034}" type="presOf" srcId="{FE52A069-C7BB-4A87-BCEF-EF45B3615EB3}" destId="{41990ACC-AA03-4601-BE4D-A5DDC66ECB35}" srcOrd="1" destOrd="0" presId="urn:microsoft.com/office/officeart/2005/8/layout/radial5"/>
    <dgm:cxn modelId="{8546825D-753C-4F11-A76F-625468FB41C9}" srcId="{84DC7605-7EE3-41B6-819A-D3ED6485F97A}" destId="{9467358E-9967-48D2-959E-FF8C882DCF1C}" srcOrd="4" destOrd="0" parTransId="{FE52A069-C7BB-4A87-BCEF-EF45B3615EB3}" sibTransId="{3656F9A9-57C9-4BD1-B11E-AEC3797A7AA4}"/>
    <dgm:cxn modelId="{1BD2C449-7AEB-4F5D-878D-554EB0A9FCED}" type="presOf" srcId="{58EA1697-F649-4098-BE69-D1674C491851}" destId="{E7F4C2F7-F2D1-4011-9DED-CF033ACE362E}" srcOrd="0" destOrd="0" presId="urn:microsoft.com/office/officeart/2005/8/layout/radial5"/>
    <dgm:cxn modelId="{5E51A219-E110-4033-9550-2D5B5031DEA9}" type="presOf" srcId="{FE52A069-C7BB-4A87-BCEF-EF45B3615EB3}" destId="{ABA4505F-4564-45E0-A8F1-982D3FB8ABFF}" srcOrd="0" destOrd="0" presId="urn:microsoft.com/office/officeart/2005/8/layout/radial5"/>
    <dgm:cxn modelId="{73FB91EB-5358-432E-89AC-D9E464CCD954}" type="presOf" srcId="{4C187EE1-5B35-4B3C-A929-10B3F734BC2B}" destId="{D288C838-25F5-4653-BA61-D68770010765}" srcOrd="0" destOrd="0" presId="urn:microsoft.com/office/officeart/2005/8/layout/radial5"/>
    <dgm:cxn modelId="{A170FADA-5D05-4D4F-A2B9-572B8C092938}" srcId="{84DC7605-7EE3-41B6-819A-D3ED6485F97A}" destId="{859C1E22-F12A-4881-8DA6-9CCD51180B17}" srcOrd="2" destOrd="0" parTransId="{745C2BDB-2275-49E5-852F-8024E9BD831C}" sibTransId="{A926D58C-0844-47F4-A3B3-5B84382E5918}"/>
    <dgm:cxn modelId="{1A295F15-BE5F-43C6-8E67-FE3C73311979}" type="presOf" srcId="{9467358E-9967-48D2-959E-FF8C882DCF1C}" destId="{FB6AD7A2-2DB6-4942-B8C3-B09789B47895}" srcOrd="0" destOrd="0" presId="urn:microsoft.com/office/officeart/2005/8/layout/radial5"/>
    <dgm:cxn modelId="{D1C1B4D5-0729-4E6F-A9DB-83EE48A919A4}" type="presOf" srcId="{3C01E2AD-649D-4371-B79B-2FBEF8B0ACD9}" destId="{E6E1BC4B-63FC-4FBD-9B03-8EB343B8B189}" srcOrd="0" destOrd="0" presId="urn:microsoft.com/office/officeart/2005/8/layout/radial5"/>
    <dgm:cxn modelId="{5489C6BA-F053-41A5-B907-16AF97575551}" type="presOf" srcId="{745C2BDB-2275-49E5-852F-8024E9BD831C}" destId="{2A7DEFE3-CFDE-4E55-A098-F7CA53EF4417}" srcOrd="0" destOrd="0" presId="urn:microsoft.com/office/officeart/2005/8/layout/radial5"/>
    <dgm:cxn modelId="{E4B4E5FA-7CC1-49ED-B540-E28A14C7119A}" type="presParOf" srcId="{D288C838-25F5-4653-BA61-D68770010765}" destId="{586C04E6-2557-4811-8BD3-C933CE56656E}" srcOrd="0" destOrd="0" presId="urn:microsoft.com/office/officeart/2005/8/layout/radial5"/>
    <dgm:cxn modelId="{AFB9A357-25E9-4B22-A2D0-6BC87ED03B72}" type="presParOf" srcId="{D288C838-25F5-4653-BA61-D68770010765}" destId="{E7F4C2F7-F2D1-4011-9DED-CF033ACE362E}" srcOrd="1" destOrd="0" presId="urn:microsoft.com/office/officeart/2005/8/layout/radial5"/>
    <dgm:cxn modelId="{86DB632A-F0AE-490A-A16C-15887F80EB70}" type="presParOf" srcId="{E7F4C2F7-F2D1-4011-9DED-CF033ACE362E}" destId="{9E52AC7D-1165-4F0B-9B8C-61FDF9C680B6}" srcOrd="0" destOrd="0" presId="urn:microsoft.com/office/officeart/2005/8/layout/radial5"/>
    <dgm:cxn modelId="{FE42591A-5A85-48DF-A842-0141791E4C69}" type="presParOf" srcId="{D288C838-25F5-4653-BA61-D68770010765}" destId="{96C68A35-5611-4B3A-B6E1-D9A774C7DF3C}" srcOrd="2" destOrd="0" presId="urn:microsoft.com/office/officeart/2005/8/layout/radial5"/>
    <dgm:cxn modelId="{6B0A56B6-F989-414F-BE2B-C5B65A83E51B}" type="presParOf" srcId="{D288C838-25F5-4653-BA61-D68770010765}" destId="{8317F32C-C41A-4402-9825-DC1B4DBECCA1}" srcOrd="3" destOrd="0" presId="urn:microsoft.com/office/officeart/2005/8/layout/radial5"/>
    <dgm:cxn modelId="{0A935316-95E3-41E6-BDDF-C12583C482C6}" type="presParOf" srcId="{8317F32C-C41A-4402-9825-DC1B4DBECCA1}" destId="{91D357DE-DADA-4397-B178-C478A80EFC40}" srcOrd="0" destOrd="0" presId="urn:microsoft.com/office/officeart/2005/8/layout/radial5"/>
    <dgm:cxn modelId="{B0E97D2B-FF75-477A-A330-29FC9D2C1F44}" type="presParOf" srcId="{D288C838-25F5-4653-BA61-D68770010765}" destId="{0B404941-014D-4A83-8657-8C8C570E0830}" srcOrd="4" destOrd="0" presId="urn:microsoft.com/office/officeart/2005/8/layout/radial5"/>
    <dgm:cxn modelId="{132A6209-7B6F-45FA-A979-A70BE21BE357}" type="presParOf" srcId="{D288C838-25F5-4653-BA61-D68770010765}" destId="{2A7DEFE3-CFDE-4E55-A098-F7CA53EF4417}" srcOrd="5" destOrd="0" presId="urn:microsoft.com/office/officeart/2005/8/layout/radial5"/>
    <dgm:cxn modelId="{E0105C5E-1829-4EE5-8BBB-B13DC9AE065B}" type="presParOf" srcId="{2A7DEFE3-CFDE-4E55-A098-F7CA53EF4417}" destId="{965D6E06-3708-4616-BCAF-278B780EEAE8}" srcOrd="0" destOrd="0" presId="urn:microsoft.com/office/officeart/2005/8/layout/radial5"/>
    <dgm:cxn modelId="{7B55E76C-99CB-40A6-B560-E155C509497C}" type="presParOf" srcId="{D288C838-25F5-4653-BA61-D68770010765}" destId="{9B240DD1-6A52-454F-8624-0CDC49D90046}" srcOrd="6" destOrd="0" presId="urn:microsoft.com/office/officeart/2005/8/layout/radial5"/>
    <dgm:cxn modelId="{5466649B-66AE-4D90-8704-EA247074B25F}" type="presParOf" srcId="{D288C838-25F5-4653-BA61-D68770010765}" destId="{EA6C3BA6-7086-4209-99FF-1919D5E928B8}" srcOrd="7" destOrd="0" presId="urn:microsoft.com/office/officeart/2005/8/layout/radial5"/>
    <dgm:cxn modelId="{C63635AE-746C-42B5-A760-E3905C3E8F07}" type="presParOf" srcId="{EA6C3BA6-7086-4209-99FF-1919D5E928B8}" destId="{56391DA4-F58C-4FFE-9E40-B72F765AF9D4}" srcOrd="0" destOrd="0" presId="urn:microsoft.com/office/officeart/2005/8/layout/radial5"/>
    <dgm:cxn modelId="{5BF53EDF-D67D-498A-B587-AE087D314D3B}" type="presParOf" srcId="{D288C838-25F5-4653-BA61-D68770010765}" destId="{4CE75E04-6204-43C7-964C-B750FE7EB3CD}" srcOrd="8" destOrd="0" presId="urn:microsoft.com/office/officeart/2005/8/layout/radial5"/>
    <dgm:cxn modelId="{9BCFDAC7-B638-4410-A593-359A439870BA}" type="presParOf" srcId="{D288C838-25F5-4653-BA61-D68770010765}" destId="{ABA4505F-4564-45E0-A8F1-982D3FB8ABFF}" srcOrd="9" destOrd="0" presId="urn:microsoft.com/office/officeart/2005/8/layout/radial5"/>
    <dgm:cxn modelId="{2FEA3F39-7BF4-43F2-80F5-75E0311A812E}" type="presParOf" srcId="{ABA4505F-4564-45E0-A8F1-982D3FB8ABFF}" destId="{41990ACC-AA03-4601-BE4D-A5DDC66ECB35}" srcOrd="0" destOrd="0" presId="urn:microsoft.com/office/officeart/2005/8/layout/radial5"/>
    <dgm:cxn modelId="{9544E97A-4272-45B8-940A-D207E6A85F7D}" type="presParOf" srcId="{D288C838-25F5-4653-BA61-D68770010765}" destId="{FB6AD7A2-2DB6-4942-B8C3-B09789B47895}" srcOrd="10" destOrd="0" presId="urn:microsoft.com/office/officeart/2005/8/layout/radial5"/>
    <dgm:cxn modelId="{32A85961-65A4-4112-BFF1-7BE4C9F7637E}" type="presParOf" srcId="{D288C838-25F5-4653-BA61-D68770010765}" destId="{2E7B0351-7B9A-4969-8964-B62BB28F6E1E}" srcOrd="11" destOrd="0" presId="urn:microsoft.com/office/officeart/2005/8/layout/radial5"/>
    <dgm:cxn modelId="{4BECFA23-DFC4-4C66-9F86-E7D8D2F94DB4}" type="presParOf" srcId="{2E7B0351-7B9A-4969-8964-B62BB28F6E1E}" destId="{E1C58BAF-0B17-4D8C-BC1C-5E46148C1621}" srcOrd="0" destOrd="0" presId="urn:microsoft.com/office/officeart/2005/8/layout/radial5"/>
    <dgm:cxn modelId="{9B38AE40-067E-43E8-AC34-385BA6E2D5EF}" type="presParOf" srcId="{D288C838-25F5-4653-BA61-D68770010765}" destId="{E6E1BC4B-63FC-4FBD-9B03-8EB343B8B189}" srcOrd="12" destOrd="0" presId="urn:microsoft.com/office/officeart/2005/8/layout/radial5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D20E6F8-29AA-4930-9AD6-E44626760A43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CC39B3C6-2C7C-4D0E-A0E9-62CD6D14ECF6}">
      <dgm:prSet phldrT="[文字]" custT="1"/>
      <dgm:spPr>
        <a:solidFill>
          <a:schemeClr val="accent6">
            <a:lumMod val="60000"/>
            <a:lumOff val="40000"/>
          </a:schemeClr>
        </a:solidFill>
        <a:ln w="57150">
          <a:solidFill>
            <a:schemeClr val="accent6">
              <a:lumMod val="75000"/>
            </a:schemeClr>
          </a:solidFill>
        </a:ln>
      </dgm:spPr>
      <dgm:t>
        <a:bodyPr/>
        <a:lstStyle/>
        <a:p>
          <a:pPr algn="ctr">
            <a:lnSpc>
              <a:spcPts val="3200"/>
            </a:lnSpc>
            <a:spcAft>
              <a:spcPts val="0"/>
            </a:spcAft>
          </a:pPr>
          <a:r>
            <a: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保護資訊系統服務在案人數</a:t>
          </a:r>
          <a:r>
            <a: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55,626</a:t>
          </a:r>
          <a:endParaRPr lang="zh-TW" altLang="en-US" sz="24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70F335D-A62A-4F5F-8F27-DB1B2369E286}" type="parTrans" cxnId="{EE29E8A1-B3B6-4BA6-B878-916473D94E5A}">
      <dgm:prSet/>
      <dgm:spPr/>
      <dgm:t>
        <a:bodyPr/>
        <a:lstStyle/>
        <a:p>
          <a:endParaRPr lang="zh-TW" altLang="en-US"/>
        </a:p>
      </dgm:t>
    </dgm:pt>
    <dgm:pt modelId="{F5549451-3F2B-4A4C-BCA5-BBE0C0BBC88D}" type="sibTrans" cxnId="{EE29E8A1-B3B6-4BA6-B878-916473D94E5A}">
      <dgm:prSet/>
      <dgm:spPr/>
      <dgm:t>
        <a:bodyPr/>
        <a:lstStyle/>
        <a:p>
          <a:endParaRPr lang="zh-TW" altLang="en-US"/>
        </a:p>
      </dgm:t>
    </dgm:pt>
    <dgm:pt modelId="{FA5CD232-13E4-42F2-8000-2E64BAA5B460}">
      <dgm:prSet phldrT="[文字]" custT="1"/>
      <dgm:spPr>
        <a:ln w="57150">
          <a:solidFill>
            <a:schemeClr val="tx2">
              <a:lumMod val="75000"/>
            </a:schemeClr>
          </a:solidFill>
        </a:ln>
      </dgm:spPr>
      <dgm:t>
        <a:bodyPr/>
        <a:lstStyle/>
        <a:p>
          <a:pPr algn="ctr">
            <a:lnSpc>
              <a:spcPts val="3200"/>
            </a:lnSpc>
            <a:spcAft>
              <a:spcPts val="0"/>
            </a:spcAft>
          </a:pPr>
          <a:r>
            <a: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精神照</a:t>
          </a:r>
          <a:r>
            <a:rPr lang="zh-TW" altLang="en-US" sz="24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護資訊管理系統</a:t>
          </a:r>
          <a:r>
            <a: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服務在案人數</a:t>
          </a:r>
          <a:r>
            <a: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140,843</a:t>
          </a:r>
          <a:endParaRPr lang="zh-TW" altLang="en-US" sz="24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0C7AB09-6AE2-406C-A2DC-3C11FD9E9F16}" type="parTrans" cxnId="{9B711FAF-7473-4845-A9CA-AAE2E92C7740}">
      <dgm:prSet/>
      <dgm:spPr/>
      <dgm:t>
        <a:bodyPr/>
        <a:lstStyle/>
        <a:p>
          <a:endParaRPr lang="zh-TW" altLang="en-US"/>
        </a:p>
      </dgm:t>
    </dgm:pt>
    <dgm:pt modelId="{FEF4C68E-B805-4423-95DD-98DE4E2268FA}" type="sibTrans" cxnId="{9B711FAF-7473-4845-A9CA-AAE2E92C7740}">
      <dgm:prSet/>
      <dgm:spPr/>
      <dgm:t>
        <a:bodyPr/>
        <a:lstStyle/>
        <a:p>
          <a:endParaRPr lang="zh-TW" altLang="en-US"/>
        </a:p>
      </dgm:t>
    </dgm:pt>
    <dgm:pt modelId="{E3B76BDE-1821-4028-9B74-9207C66D3977}" type="pres">
      <dgm:prSet presAssocID="{AD20E6F8-29AA-4930-9AD6-E44626760A43}" presName="compositeShape" presStyleCnt="0">
        <dgm:presLayoutVars>
          <dgm:chMax val="7"/>
          <dgm:dir/>
          <dgm:resizeHandles val="exact"/>
        </dgm:presLayoutVars>
      </dgm:prSet>
      <dgm:spPr/>
    </dgm:pt>
    <dgm:pt modelId="{66FEDE29-5CB8-4ADA-9154-9EAF070534A1}" type="pres">
      <dgm:prSet presAssocID="{CC39B3C6-2C7C-4D0E-A0E9-62CD6D14ECF6}" presName="circ1" presStyleLbl="vennNode1" presStyleIdx="0" presStyleCnt="2" custLinFactNeighborX="3780" custLinFactNeighborY="-7449"/>
      <dgm:spPr/>
      <dgm:t>
        <a:bodyPr/>
        <a:lstStyle/>
        <a:p>
          <a:endParaRPr lang="zh-TW" altLang="en-US"/>
        </a:p>
      </dgm:t>
    </dgm:pt>
    <dgm:pt modelId="{FAB527A0-2CE4-4FD6-84E4-522BF6C003BF}" type="pres">
      <dgm:prSet presAssocID="{CC39B3C6-2C7C-4D0E-A0E9-62CD6D14ECF6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4638AD0-69DB-450E-9619-D8682AE03F05}" type="pres">
      <dgm:prSet presAssocID="{FA5CD232-13E4-42F2-8000-2E64BAA5B460}" presName="circ2" presStyleLbl="vennNode1" presStyleIdx="1" presStyleCnt="2" custLinFactNeighborX="3662" custLinFactNeighborY="-4837"/>
      <dgm:spPr/>
      <dgm:t>
        <a:bodyPr/>
        <a:lstStyle/>
        <a:p>
          <a:endParaRPr lang="zh-TW" altLang="en-US"/>
        </a:p>
      </dgm:t>
    </dgm:pt>
    <dgm:pt modelId="{11151A0C-B923-4C63-BF09-4C7EEEF1BC59}" type="pres">
      <dgm:prSet presAssocID="{FA5CD232-13E4-42F2-8000-2E64BAA5B460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B711FAF-7473-4845-A9CA-AAE2E92C7740}" srcId="{AD20E6F8-29AA-4930-9AD6-E44626760A43}" destId="{FA5CD232-13E4-42F2-8000-2E64BAA5B460}" srcOrd="1" destOrd="0" parTransId="{D0C7AB09-6AE2-406C-A2DC-3C11FD9E9F16}" sibTransId="{FEF4C68E-B805-4423-95DD-98DE4E2268FA}"/>
    <dgm:cxn modelId="{EE29E8A1-B3B6-4BA6-B878-916473D94E5A}" srcId="{AD20E6F8-29AA-4930-9AD6-E44626760A43}" destId="{CC39B3C6-2C7C-4D0E-A0E9-62CD6D14ECF6}" srcOrd="0" destOrd="0" parTransId="{270F335D-A62A-4F5F-8F27-DB1B2369E286}" sibTransId="{F5549451-3F2B-4A4C-BCA5-BBE0C0BBC88D}"/>
    <dgm:cxn modelId="{86AE1F7A-33F9-4B75-BF26-E4B4591C3C3C}" type="presOf" srcId="{FA5CD232-13E4-42F2-8000-2E64BAA5B460}" destId="{11151A0C-B923-4C63-BF09-4C7EEEF1BC59}" srcOrd="1" destOrd="0" presId="urn:microsoft.com/office/officeart/2005/8/layout/venn1"/>
    <dgm:cxn modelId="{F6B1C935-3FEF-45FF-BC6B-8484F97022A7}" type="presOf" srcId="{CC39B3C6-2C7C-4D0E-A0E9-62CD6D14ECF6}" destId="{66FEDE29-5CB8-4ADA-9154-9EAF070534A1}" srcOrd="0" destOrd="0" presId="urn:microsoft.com/office/officeart/2005/8/layout/venn1"/>
    <dgm:cxn modelId="{564FB922-D1F4-4BF3-B2AD-452E43861415}" type="presOf" srcId="{AD20E6F8-29AA-4930-9AD6-E44626760A43}" destId="{E3B76BDE-1821-4028-9B74-9207C66D3977}" srcOrd="0" destOrd="0" presId="urn:microsoft.com/office/officeart/2005/8/layout/venn1"/>
    <dgm:cxn modelId="{E1813396-5D5F-4FEC-82B9-49AD01D05C88}" type="presOf" srcId="{CC39B3C6-2C7C-4D0E-A0E9-62CD6D14ECF6}" destId="{FAB527A0-2CE4-4FD6-84E4-522BF6C003BF}" srcOrd="1" destOrd="0" presId="urn:microsoft.com/office/officeart/2005/8/layout/venn1"/>
    <dgm:cxn modelId="{6B8DBA11-C3D9-45D7-AD54-D0CB89E77AF9}" type="presOf" srcId="{FA5CD232-13E4-42F2-8000-2E64BAA5B460}" destId="{54638AD0-69DB-450E-9619-D8682AE03F05}" srcOrd="0" destOrd="0" presId="urn:microsoft.com/office/officeart/2005/8/layout/venn1"/>
    <dgm:cxn modelId="{7472CF39-DF71-439D-8DB9-4FB1D1BADAEA}" type="presParOf" srcId="{E3B76BDE-1821-4028-9B74-9207C66D3977}" destId="{66FEDE29-5CB8-4ADA-9154-9EAF070534A1}" srcOrd="0" destOrd="0" presId="urn:microsoft.com/office/officeart/2005/8/layout/venn1"/>
    <dgm:cxn modelId="{0816B358-F23B-4DE9-88C0-65885A7EB861}" type="presParOf" srcId="{E3B76BDE-1821-4028-9B74-9207C66D3977}" destId="{FAB527A0-2CE4-4FD6-84E4-522BF6C003BF}" srcOrd="1" destOrd="0" presId="urn:microsoft.com/office/officeart/2005/8/layout/venn1"/>
    <dgm:cxn modelId="{565BEE41-A93B-4C9D-B4E3-8917A0996602}" type="presParOf" srcId="{E3B76BDE-1821-4028-9B74-9207C66D3977}" destId="{54638AD0-69DB-450E-9619-D8682AE03F05}" srcOrd="2" destOrd="0" presId="urn:microsoft.com/office/officeart/2005/8/layout/venn1"/>
    <dgm:cxn modelId="{D8A74929-7BD1-40B1-89B2-4BEF116C4ABC}" type="presParOf" srcId="{E3B76BDE-1821-4028-9B74-9207C66D3977}" destId="{11151A0C-B923-4C63-BF09-4C7EEEF1BC59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7CBDA1-D273-4EBD-9D80-645AC749DE02}">
      <dsp:nvSpPr>
        <dsp:cNvPr id="0" name=""/>
        <dsp:cNvSpPr/>
      </dsp:nvSpPr>
      <dsp:spPr>
        <a:xfrm>
          <a:off x="1957" y="0"/>
          <a:ext cx="1920406" cy="3679364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暴力傾向精神病人</a:t>
          </a:r>
          <a:r>
            <a:rPr lang="en-US" altLang="zh-TW" sz="1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合併自殺企圖、家庭暴力及性侵害</a:t>
          </a:r>
          <a:r>
            <a:rPr lang="en-US" altLang="zh-TW" sz="1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</a:p>
        <a:p>
          <a:pPr lvl="0" algn="ctr" defTabSz="7112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600" b="1" kern="12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--</a:t>
          </a:r>
          <a:r>
            <a:rPr lang="zh-TW" altLang="en-US" sz="1600" b="1" kern="12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約</a:t>
          </a:r>
          <a:r>
            <a:rPr lang="en-US" altLang="zh-TW" sz="1600" b="1" kern="12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lang="zh-TW" altLang="en-US" sz="1600" b="1" kern="12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萬人</a:t>
          </a:r>
        </a:p>
      </dsp:txBody>
      <dsp:txXfrm>
        <a:off x="1957" y="0"/>
        <a:ext cx="1920406" cy="1103809"/>
      </dsp:txXfrm>
    </dsp:sp>
    <dsp:sp modelId="{33499EB1-10BE-49BA-B878-80D481ECF4C7}">
      <dsp:nvSpPr>
        <dsp:cNvPr id="0" name=""/>
        <dsp:cNvSpPr/>
      </dsp:nvSpPr>
      <dsp:spPr>
        <a:xfrm>
          <a:off x="193997" y="1104147"/>
          <a:ext cx="1536325" cy="36259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關懷訪視</a:t>
          </a:r>
        </a:p>
      </dsp:txBody>
      <dsp:txXfrm>
        <a:off x="204617" y="1114767"/>
        <a:ext cx="1515085" cy="341351"/>
      </dsp:txXfrm>
    </dsp:sp>
    <dsp:sp modelId="{F50BCFD0-6EE0-4FC9-B280-D73655CF2F6B}">
      <dsp:nvSpPr>
        <dsp:cNvPr id="0" name=""/>
        <dsp:cNvSpPr/>
      </dsp:nvSpPr>
      <dsp:spPr>
        <a:xfrm>
          <a:off x="193997" y="1548160"/>
          <a:ext cx="1536325" cy="54000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1">
          <a:noAutofit/>
        </a:bodyPr>
        <a:lstStyle/>
        <a:p>
          <a:pPr lvl="0" algn="ctr" defTabSz="622300">
            <a:lnSpc>
              <a:spcPts val="1600"/>
            </a:lnSpc>
            <a:spcBef>
              <a:spcPct val="0"/>
            </a:spcBef>
            <a:spcAft>
              <a:spcPts val="0"/>
            </a:spcAft>
          </a:pPr>
          <a:r>
            <a:rPr lang="zh-TW" altLang="en-US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家庭及社會功能</a:t>
          </a:r>
          <a:endParaRPr lang="en-US" altLang="zh-TW" sz="1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622300">
            <a:lnSpc>
              <a:spcPts val="1600"/>
            </a:lnSpc>
            <a:spcBef>
              <a:spcPct val="0"/>
            </a:spcBef>
            <a:spcAft>
              <a:spcPts val="0"/>
            </a:spcAft>
          </a:pPr>
          <a:r>
            <a:rPr lang="zh-TW" altLang="en-US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評估與處置</a:t>
          </a:r>
        </a:p>
      </dsp:txBody>
      <dsp:txXfrm>
        <a:off x="209813" y="1563976"/>
        <a:ext cx="1504693" cy="508368"/>
      </dsp:txXfrm>
    </dsp:sp>
    <dsp:sp modelId="{0B65138A-F608-4AA7-83F3-84E070DB3680}">
      <dsp:nvSpPr>
        <dsp:cNvPr id="0" name=""/>
        <dsp:cNvSpPr/>
      </dsp:nvSpPr>
      <dsp:spPr>
        <a:xfrm>
          <a:off x="179233" y="2163580"/>
          <a:ext cx="1536325" cy="54000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1">
          <a:noAutofit/>
        </a:bodyPr>
        <a:lstStyle/>
        <a:p>
          <a:pPr lvl="0" algn="ctr" defTabSz="622300">
            <a:lnSpc>
              <a:spcPts val="1600"/>
            </a:lnSpc>
            <a:spcBef>
              <a:spcPct val="0"/>
            </a:spcBef>
            <a:spcAft>
              <a:spcPts val="0"/>
            </a:spcAft>
          </a:pPr>
          <a:r>
            <a:rPr lang="zh-TW" altLang="en-US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社會福利及保護</a:t>
          </a:r>
          <a:endParaRPr lang="en-US" altLang="zh-TW" sz="1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622300">
            <a:lnSpc>
              <a:spcPts val="1600"/>
            </a:lnSpc>
            <a:spcBef>
              <a:spcPct val="0"/>
            </a:spcBef>
            <a:spcAft>
              <a:spcPts val="0"/>
            </a:spcAft>
          </a:pPr>
          <a:r>
            <a:rPr lang="zh-TW" altLang="en-US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服務資源轉介</a:t>
          </a:r>
        </a:p>
      </dsp:txBody>
      <dsp:txXfrm>
        <a:off x="195049" y="2179396"/>
        <a:ext cx="1504693" cy="508368"/>
      </dsp:txXfrm>
    </dsp:sp>
    <dsp:sp modelId="{BE3C7841-E18A-4742-B00E-9F164BEEDE65}">
      <dsp:nvSpPr>
        <dsp:cNvPr id="0" name=""/>
        <dsp:cNvSpPr/>
      </dsp:nvSpPr>
      <dsp:spPr>
        <a:xfrm>
          <a:off x="193997" y="2772328"/>
          <a:ext cx="1536325" cy="36259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危機處理</a:t>
          </a:r>
        </a:p>
      </dsp:txBody>
      <dsp:txXfrm>
        <a:off x="204617" y="2782948"/>
        <a:ext cx="1515085" cy="341351"/>
      </dsp:txXfrm>
    </dsp:sp>
    <dsp:sp modelId="{270E4814-EA31-496F-9759-18B597A7A71B}">
      <dsp:nvSpPr>
        <dsp:cNvPr id="0" name=""/>
        <dsp:cNvSpPr/>
      </dsp:nvSpPr>
      <dsp:spPr>
        <a:xfrm>
          <a:off x="193997" y="3197984"/>
          <a:ext cx="1536325" cy="362591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護送就醫</a:t>
          </a:r>
          <a:endParaRPr lang="zh-TW" altLang="en-US" sz="1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04617" y="3208604"/>
        <a:ext cx="1515085" cy="341351"/>
      </dsp:txXfrm>
    </dsp:sp>
    <dsp:sp modelId="{2F0DEEA1-BCB3-4AF6-9227-F43E4EAB78B4}">
      <dsp:nvSpPr>
        <dsp:cNvPr id="0" name=""/>
        <dsp:cNvSpPr/>
      </dsp:nvSpPr>
      <dsp:spPr>
        <a:xfrm>
          <a:off x="2066394" y="0"/>
          <a:ext cx="1920406" cy="3679364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rgbClr val="FF7915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一般精神病人</a:t>
          </a:r>
          <a:endParaRPr lang="en-US" altLang="zh-TW" sz="1600" b="1" kern="1200" dirty="0">
            <a:solidFill>
              <a:srgbClr val="FF7915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7112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出院及社區滋擾者</a:t>
          </a:r>
          <a:r>
            <a:rPr lang="en-US" altLang="zh-TW" sz="1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</a:p>
        <a:p>
          <a:pPr lvl="0" algn="ctr" defTabSz="7112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400" b="1" kern="12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--</a:t>
          </a:r>
          <a:r>
            <a:rPr lang="zh-TW" altLang="en-US" sz="1400" b="1" kern="12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約</a:t>
          </a:r>
          <a:r>
            <a:rPr lang="en-US" altLang="zh-TW" sz="1400" b="1" kern="12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14</a:t>
          </a:r>
          <a:r>
            <a:rPr lang="zh-TW" altLang="en-US" sz="1400" b="1" kern="12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萬人</a:t>
          </a:r>
          <a:r>
            <a:rPr lang="en-US" altLang="zh-TW" sz="1400" b="1" kern="12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400" b="1" kern="12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一、二級個案約</a:t>
          </a:r>
          <a:r>
            <a:rPr lang="en-US" altLang="zh-TW" sz="1400" b="1" kern="12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3</a:t>
          </a:r>
          <a:r>
            <a:rPr lang="zh-TW" altLang="en-US" sz="1400" b="1" kern="12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萬</a:t>
          </a:r>
          <a:r>
            <a:rPr lang="en-US" altLang="zh-TW" sz="1400" b="1" kern="12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5</a:t>
          </a:r>
          <a:r>
            <a:rPr lang="zh-TW" altLang="en-US" sz="1400" b="1" kern="12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千人</a:t>
          </a:r>
          <a:r>
            <a:rPr lang="en-US" altLang="zh-TW" sz="1400" b="1" kern="12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zh-TW" altLang="en-US" sz="1400" b="1" kern="1200" dirty="0">
            <a:solidFill>
              <a:srgbClr val="0070C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066394" y="0"/>
        <a:ext cx="1920406" cy="1103809"/>
      </dsp:txXfrm>
    </dsp:sp>
    <dsp:sp modelId="{40F0CF98-E6B5-488C-A5B2-5413BAD19DDB}">
      <dsp:nvSpPr>
        <dsp:cNvPr id="0" name=""/>
        <dsp:cNvSpPr/>
      </dsp:nvSpPr>
      <dsp:spPr>
        <a:xfrm>
          <a:off x="2258434" y="1104123"/>
          <a:ext cx="1536325" cy="72284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關懷訪視</a:t>
          </a:r>
        </a:p>
      </dsp:txBody>
      <dsp:txXfrm>
        <a:off x="2279605" y="1125294"/>
        <a:ext cx="1493983" cy="680505"/>
      </dsp:txXfrm>
    </dsp:sp>
    <dsp:sp modelId="{973182E4-AC57-4CFD-AB6A-D6BA2D7B39F7}">
      <dsp:nvSpPr>
        <dsp:cNvPr id="0" name=""/>
        <dsp:cNvSpPr/>
      </dsp:nvSpPr>
      <dsp:spPr>
        <a:xfrm>
          <a:off x="2258434" y="1938178"/>
          <a:ext cx="1536325" cy="72284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r>
            <a:rPr lang="zh-TW" altLang="en-US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社區照護</a:t>
          </a:r>
          <a:r>
            <a:rPr lang="zh-TW" altLang="en-US" sz="1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品質</a:t>
          </a:r>
          <a:endParaRPr lang="en-US" altLang="zh-TW" sz="1400" b="1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6223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r>
            <a:rPr lang="zh-TW" altLang="en-US" sz="1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提升</a:t>
          </a:r>
          <a:r>
            <a:rPr lang="zh-TW" altLang="en-US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方案</a:t>
          </a:r>
        </a:p>
      </dsp:txBody>
      <dsp:txXfrm>
        <a:off x="2279605" y="1959349"/>
        <a:ext cx="1493983" cy="680505"/>
      </dsp:txXfrm>
    </dsp:sp>
    <dsp:sp modelId="{4448879F-D8B8-48B8-A6D4-1F01834397E9}">
      <dsp:nvSpPr>
        <dsp:cNvPr id="0" name=""/>
        <dsp:cNvSpPr/>
      </dsp:nvSpPr>
      <dsp:spPr>
        <a:xfrm>
          <a:off x="2258434" y="2772233"/>
          <a:ext cx="1536325" cy="72284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護送就醫</a:t>
          </a:r>
        </a:p>
      </dsp:txBody>
      <dsp:txXfrm>
        <a:off x="2279605" y="2793404"/>
        <a:ext cx="1493983" cy="680505"/>
      </dsp:txXfrm>
    </dsp:sp>
    <dsp:sp modelId="{6F58C7FE-119B-43E2-90FC-691B84FC665B}">
      <dsp:nvSpPr>
        <dsp:cNvPr id="0" name=""/>
        <dsp:cNvSpPr/>
      </dsp:nvSpPr>
      <dsp:spPr>
        <a:xfrm>
          <a:off x="4130831" y="0"/>
          <a:ext cx="1920406" cy="3679364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高風險人口群</a:t>
          </a:r>
          <a:endParaRPr lang="en-US" altLang="zh-TW" sz="1600" b="1" kern="1200" dirty="0">
            <a:solidFill>
              <a:schemeClr val="accent2">
                <a:lumMod val="75000"/>
              </a:schemeClr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7112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孕產婦、兒童、青少年、老人、多重疾病個案等</a:t>
          </a:r>
          <a:r>
            <a:rPr lang="en-US" altLang="zh-TW" sz="1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zh-TW" altLang="en-US" sz="1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130831" y="0"/>
        <a:ext cx="1920406" cy="1103809"/>
      </dsp:txXfrm>
    </dsp:sp>
    <dsp:sp modelId="{68A6F711-3DEB-43B5-A7F9-EF361AB96CDE}">
      <dsp:nvSpPr>
        <dsp:cNvPr id="0" name=""/>
        <dsp:cNvSpPr/>
      </dsp:nvSpPr>
      <dsp:spPr>
        <a:xfrm>
          <a:off x="4322871" y="1103899"/>
          <a:ext cx="1536325" cy="53600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24</a:t>
          </a:r>
          <a:r>
            <a:rPr lang="zh-TW" altLang="en-US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小時諮詢專線</a:t>
          </a:r>
          <a:endParaRPr lang="en-US" altLang="zh-TW" sz="1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338570" y="1119598"/>
        <a:ext cx="1504927" cy="504607"/>
      </dsp:txXfrm>
    </dsp:sp>
    <dsp:sp modelId="{6E096BB4-05E3-4DCA-AA01-275BC68177A7}">
      <dsp:nvSpPr>
        <dsp:cNvPr id="0" name=""/>
        <dsp:cNvSpPr/>
      </dsp:nvSpPr>
      <dsp:spPr>
        <a:xfrm>
          <a:off x="4322871" y="1722366"/>
          <a:ext cx="1536325" cy="53600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r>
            <a:rPr lang="zh-TW" altLang="en-US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心理</a:t>
          </a:r>
          <a:r>
            <a:rPr lang="zh-TW" altLang="en-US" sz="1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健康</a:t>
          </a:r>
          <a:endParaRPr lang="en-US" altLang="zh-TW" sz="1400" b="1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6223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r>
            <a:rPr lang="zh-TW" altLang="en-US" sz="1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促進方案</a:t>
          </a:r>
          <a:endParaRPr lang="zh-TW" altLang="en-US" sz="1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338570" y="1738065"/>
        <a:ext cx="1504927" cy="504607"/>
      </dsp:txXfrm>
    </dsp:sp>
    <dsp:sp modelId="{93219571-FF93-4799-87B2-B89956A3D012}">
      <dsp:nvSpPr>
        <dsp:cNvPr id="0" name=""/>
        <dsp:cNvSpPr/>
      </dsp:nvSpPr>
      <dsp:spPr>
        <a:xfrm>
          <a:off x="4322871" y="2340833"/>
          <a:ext cx="1536325" cy="53600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心理諮商</a:t>
          </a:r>
        </a:p>
      </dsp:txBody>
      <dsp:txXfrm>
        <a:off x="4338570" y="2356532"/>
        <a:ext cx="1504927" cy="504607"/>
      </dsp:txXfrm>
    </dsp:sp>
    <dsp:sp modelId="{29FD0082-E170-48D1-9F7A-C5441E663C9E}">
      <dsp:nvSpPr>
        <dsp:cNvPr id="0" name=""/>
        <dsp:cNvSpPr/>
      </dsp:nvSpPr>
      <dsp:spPr>
        <a:xfrm>
          <a:off x="4322871" y="2959300"/>
          <a:ext cx="1536325" cy="53600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憂鬱症篩檢</a:t>
          </a:r>
        </a:p>
      </dsp:txBody>
      <dsp:txXfrm>
        <a:off x="4338570" y="2974999"/>
        <a:ext cx="1504927" cy="504607"/>
      </dsp:txXfrm>
    </dsp:sp>
    <dsp:sp modelId="{482B7A02-AFCD-4A1C-BE51-E0FBF009132A}">
      <dsp:nvSpPr>
        <dsp:cNvPr id="0" name=""/>
        <dsp:cNvSpPr/>
      </dsp:nvSpPr>
      <dsp:spPr>
        <a:xfrm>
          <a:off x="6195268" y="0"/>
          <a:ext cx="1920406" cy="3679364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>
              <a:solidFill>
                <a:schemeClr val="accent3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一般民眾</a:t>
          </a:r>
        </a:p>
      </dsp:txBody>
      <dsp:txXfrm>
        <a:off x="6195268" y="0"/>
        <a:ext cx="1920406" cy="1103809"/>
      </dsp:txXfrm>
    </dsp:sp>
    <dsp:sp modelId="{4AF39435-C8D1-44A3-A474-D63C091AFE1A}">
      <dsp:nvSpPr>
        <dsp:cNvPr id="0" name=""/>
        <dsp:cNvSpPr/>
      </dsp:nvSpPr>
      <dsp:spPr>
        <a:xfrm>
          <a:off x="6387308" y="1103899"/>
          <a:ext cx="1536325" cy="53600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心理衛生宣導</a:t>
          </a:r>
        </a:p>
      </dsp:txBody>
      <dsp:txXfrm>
        <a:off x="6403007" y="1119598"/>
        <a:ext cx="1504927" cy="504607"/>
      </dsp:txXfrm>
    </dsp:sp>
    <dsp:sp modelId="{057ABCF2-A978-40BE-8220-D1B7B5F7D134}">
      <dsp:nvSpPr>
        <dsp:cNvPr id="0" name=""/>
        <dsp:cNvSpPr/>
      </dsp:nvSpPr>
      <dsp:spPr>
        <a:xfrm>
          <a:off x="6387308" y="1722366"/>
          <a:ext cx="1536325" cy="53600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心理衛生教育</a:t>
          </a:r>
        </a:p>
      </dsp:txBody>
      <dsp:txXfrm>
        <a:off x="6403007" y="1738065"/>
        <a:ext cx="1504927" cy="504607"/>
      </dsp:txXfrm>
    </dsp:sp>
    <dsp:sp modelId="{CEBCD837-C5ED-4323-9FDF-D2489429D882}">
      <dsp:nvSpPr>
        <dsp:cNvPr id="0" name=""/>
        <dsp:cNvSpPr/>
      </dsp:nvSpPr>
      <dsp:spPr>
        <a:xfrm>
          <a:off x="6387308" y="2340833"/>
          <a:ext cx="1536325" cy="53600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24</a:t>
          </a:r>
          <a:r>
            <a:rPr lang="zh-TW" altLang="en-US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小時諮詢專線</a:t>
          </a:r>
        </a:p>
      </dsp:txBody>
      <dsp:txXfrm>
        <a:off x="6403007" y="2356532"/>
        <a:ext cx="1504927" cy="504607"/>
      </dsp:txXfrm>
    </dsp:sp>
    <dsp:sp modelId="{C6E7C9D3-C039-4DBB-AFBB-33AA67DE15F7}">
      <dsp:nvSpPr>
        <dsp:cNvPr id="0" name=""/>
        <dsp:cNvSpPr/>
      </dsp:nvSpPr>
      <dsp:spPr>
        <a:xfrm>
          <a:off x="6387308" y="2959300"/>
          <a:ext cx="1536325" cy="53600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心理諮商</a:t>
          </a:r>
        </a:p>
      </dsp:txBody>
      <dsp:txXfrm>
        <a:off x="6403007" y="2974999"/>
        <a:ext cx="1504927" cy="5046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6C04E6-2557-4811-8BD3-C933CE56656E}">
      <dsp:nvSpPr>
        <dsp:cNvPr id="0" name=""/>
        <dsp:cNvSpPr/>
      </dsp:nvSpPr>
      <dsp:spPr>
        <a:xfrm>
          <a:off x="1522015" y="1516783"/>
          <a:ext cx="1187996" cy="1256565"/>
        </a:xfrm>
        <a:prstGeom prst="ellipse">
          <a:avLst/>
        </a:prstGeom>
        <a:blipFill rotWithShape="0">
          <a:blip xmlns:r="http://schemas.openxmlformats.org/officeDocument/2006/relationships" r:embed="rId1">
            <a:biLevel thresh="25000"/>
          </a:blip>
          <a:stretch>
            <a:fillRect/>
          </a:stretch>
        </a:blipFill>
        <a:ln w="28575">
          <a:solidFill>
            <a:schemeClr val="tx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ts val="3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600" b="1" kern="12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心理衛生社工</a:t>
          </a:r>
        </a:p>
      </dsp:txBody>
      <dsp:txXfrm>
        <a:off x="1695993" y="1700803"/>
        <a:ext cx="840040" cy="888525"/>
      </dsp:txXfrm>
    </dsp:sp>
    <dsp:sp modelId="{E7F4C2F7-F2D1-4011-9DED-CF033ACE362E}">
      <dsp:nvSpPr>
        <dsp:cNvPr id="0" name=""/>
        <dsp:cNvSpPr/>
      </dsp:nvSpPr>
      <dsp:spPr>
        <a:xfrm rot="12509565">
          <a:off x="1199815" y="1584202"/>
          <a:ext cx="381506" cy="373740"/>
        </a:xfrm>
        <a:prstGeom prst="rightArrow">
          <a:avLst>
            <a:gd name="adj1" fmla="val 60000"/>
            <a:gd name="adj2" fmla="val 50000"/>
          </a:avLst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400" kern="1200">
            <a:latin typeface="標楷體" pitchFamily="65" charset="-120"/>
            <a:ea typeface="標楷體" pitchFamily="65" charset="-120"/>
          </a:endParaRPr>
        </a:p>
      </dsp:txBody>
      <dsp:txXfrm rot="10800000">
        <a:off x="1305147" y="1685694"/>
        <a:ext cx="269384" cy="224244"/>
      </dsp:txXfrm>
    </dsp:sp>
    <dsp:sp modelId="{96C68A35-5611-4B3A-B6E1-D9A774C7DF3C}">
      <dsp:nvSpPr>
        <dsp:cNvPr id="0" name=""/>
        <dsp:cNvSpPr/>
      </dsp:nvSpPr>
      <dsp:spPr>
        <a:xfrm>
          <a:off x="51527" y="739058"/>
          <a:ext cx="1187994" cy="1215675"/>
        </a:xfrm>
        <a:prstGeom prst="ellipse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ts val="2880"/>
            </a:lnSpc>
            <a:spcBef>
              <a:spcPct val="0"/>
            </a:spcBef>
            <a:spcAft>
              <a:spcPts val="0"/>
            </a:spcAft>
          </a:pPr>
          <a:r>
            <a:rPr lang="zh-TW" altLang="en-US" sz="2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網絡</a:t>
          </a:r>
          <a:r>
            <a:rPr lang="en-US" altLang="zh-TW" sz="2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/>
          </a:r>
          <a:br>
            <a:rPr lang="en-US" altLang="zh-TW" sz="2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</a:br>
          <a:r>
            <a:rPr lang="zh-TW" altLang="en-US" sz="2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合作</a:t>
          </a:r>
        </a:p>
      </dsp:txBody>
      <dsp:txXfrm>
        <a:off x="225505" y="917089"/>
        <a:ext cx="840038" cy="859613"/>
      </dsp:txXfrm>
    </dsp:sp>
    <dsp:sp modelId="{8317F32C-C41A-4402-9825-DC1B4DBECCA1}">
      <dsp:nvSpPr>
        <dsp:cNvPr id="0" name=""/>
        <dsp:cNvSpPr/>
      </dsp:nvSpPr>
      <dsp:spPr>
        <a:xfrm rot="20138710">
          <a:off x="2674552" y="1617244"/>
          <a:ext cx="389322" cy="37374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600" kern="1200"/>
        </a:p>
      </dsp:txBody>
      <dsp:txXfrm>
        <a:off x="2679541" y="1715111"/>
        <a:ext cx="277200" cy="224244"/>
      </dsp:txXfrm>
    </dsp:sp>
    <dsp:sp modelId="{0B404941-014D-4A83-8657-8C8C570E0830}">
      <dsp:nvSpPr>
        <dsp:cNvPr id="0" name=""/>
        <dsp:cNvSpPr/>
      </dsp:nvSpPr>
      <dsp:spPr>
        <a:xfrm>
          <a:off x="3038358" y="850825"/>
          <a:ext cx="1187994" cy="1215675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精神疾病及自殺風險評估</a:t>
          </a:r>
          <a:endParaRPr lang="en-US" altLang="zh-TW" sz="18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212336" y="1028856"/>
        <a:ext cx="840038" cy="859613"/>
      </dsp:txXfrm>
    </dsp:sp>
    <dsp:sp modelId="{2A7DEFE3-CFDE-4E55-A098-F7CA53EF4417}">
      <dsp:nvSpPr>
        <dsp:cNvPr id="0" name=""/>
        <dsp:cNvSpPr/>
      </dsp:nvSpPr>
      <dsp:spPr>
        <a:xfrm rot="1819794">
          <a:off x="2601102" y="2389037"/>
          <a:ext cx="502651" cy="37374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400" kern="1200">
            <a:latin typeface="標楷體" pitchFamily="65" charset="-120"/>
            <a:ea typeface="標楷體" pitchFamily="65" charset="-120"/>
          </a:endParaRPr>
        </a:p>
      </dsp:txBody>
      <dsp:txXfrm>
        <a:off x="2608775" y="2435475"/>
        <a:ext cx="390529" cy="224244"/>
      </dsp:txXfrm>
    </dsp:sp>
    <dsp:sp modelId="{9B240DD1-6A52-454F-8624-0CDC49D90046}">
      <dsp:nvSpPr>
        <dsp:cNvPr id="0" name=""/>
        <dsp:cNvSpPr/>
      </dsp:nvSpPr>
      <dsp:spPr>
        <a:xfrm>
          <a:off x="3004128" y="2404342"/>
          <a:ext cx="1187994" cy="1215675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ts val="2880"/>
            </a:lnSpc>
            <a:spcBef>
              <a:spcPct val="0"/>
            </a:spcBef>
            <a:spcAft>
              <a:spcPts val="0"/>
            </a:spcAft>
          </a:pPr>
          <a:r>
            <a:rPr lang="zh-TW" altLang="en-US" sz="2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家庭</a:t>
          </a:r>
          <a:r>
            <a:rPr lang="en-US" altLang="zh-TW" sz="2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/>
          </a:r>
          <a:br>
            <a:rPr lang="en-US" altLang="zh-TW" sz="2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</a:br>
          <a:r>
            <a:rPr lang="zh-TW" altLang="en-US" sz="2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評估</a:t>
          </a:r>
        </a:p>
      </dsp:txBody>
      <dsp:txXfrm>
        <a:off x="3178106" y="2582373"/>
        <a:ext cx="840038" cy="859613"/>
      </dsp:txXfrm>
    </dsp:sp>
    <dsp:sp modelId="{EA6C3BA6-7086-4209-99FF-1919D5E928B8}">
      <dsp:nvSpPr>
        <dsp:cNvPr id="0" name=""/>
        <dsp:cNvSpPr/>
      </dsp:nvSpPr>
      <dsp:spPr>
        <a:xfrm rot="5330325">
          <a:off x="1952605" y="2783529"/>
          <a:ext cx="359999" cy="36000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400" kern="1200">
            <a:latin typeface="標楷體" pitchFamily="65" charset="-120"/>
            <a:ea typeface="標楷體" pitchFamily="65" charset="-120"/>
          </a:endParaRPr>
        </a:p>
      </dsp:txBody>
      <dsp:txXfrm>
        <a:off x="2005511" y="2801540"/>
        <a:ext cx="251999" cy="216001"/>
      </dsp:txXfrm>
    </dsp:sp>
    <dsp:sp modelId="{4CE75E04-6204-43C7-964C-B750FE7EB3CD}">
      <dsp:nvSpPr>
        <dsp:cNvPr id="0" name=""/>
        <dsp:cNvSpPr/>
      </dsp:nvSpPr>
      <dsp:spPr>
        <a:xfrm>
          <a:off x="1532530" y="3165503"/>
          <a:ext cx="1233337" cy="123333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多元需求評估</a:t>
          </a:r>
        </a:p>
      </dsp:txBody>
      <dsp:txXfrm>
        <a:off x="1713148" y="3346121"/>
        <a:ext cx="872101" cy="872101"/>
      </dsp:txXfrm>
    </dsp:sp>
    <dsp:sp modelId="{ABA4505F-4564-45E0-A8F1-982D3FB8ABFF}">
      <dsp:nvSpPr>
        <dsp:cNvPr id="0" name=""/>
        <dsp:cNvSpPr/>
      </dsp:nvSpPr>
      <dsp:spPr>
        <a:xfrm rot="8949858">
          <a:off x="1146392" y="2392736"/>
          <a:ext cx="483409" cy="37374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400" kern="1200">
            <a:latin typeface="標楷體" pitchFamily="65" charset="-120"/>
            <a:ea typeface="標楷體" pitchFamily="65" charset="-120"/>
          </a:endParaRPr>
        </a:p>
      </dsp:txBody>
      <dsp:txXfrm rot="10800000">
        <a:off x="1250589" y="2438748"/>
        <a:ext cx="371287" cy="224244"/>
      </dsp:txXfrm>
    </dsp:sp>
    <dsp:sp modelId="{FB6AD7A2-2DB6-4942-B8C3-B09789B47895}">
      <dsp:nvSpPr>
        <dsp:cNvPr id="0" name=""/>
        <dsp:cNvSpPr/>
      </dsp:nvSpPr>
      <dsp:spPr>
        <a:xfrm>
          <a:off x="57378" y="2411565"/>
          <a:ext cx="1187994" cy="1215675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ts val="2880"/>
            </a:lnSpc>
            <a:spcBef>
              <a:spcPct val="0"/>
            </a:spcBef>
            <a:spcAft>
              <a:spcPts val="0"/>
            </a:spcAft>
          </a:pPr>
          <a:r>
            <a:rPr lang="zh-TW" altLang="en-US" sz="2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資源</a:t>
          </a:r>
          <a:endParaRPr lang="en-US" altLang="zh-TW" sz="2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1066800">
            <a:lnSpc>
              <a:spcPts val="2880"/>
            </a:lnSpc>
            <a:spcBef>
              <a:spcPct val="0"/>
            </a:spcBef>
            <a:spcAft>
              <a:spcPts val="0"/>
            </a:spcAft>
          </a:pPr>
          <a:r>
            <a:rPr lang="zh-TW" altLang="en-US" sz="2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連結</a:t>
          </a:r>
        </a:p>
      </dsp:txBody>
      <dsp:txXfrm>
        <a:off x="231356" y="2589596"/>
        <a:ext cx="840038" cy="859613"/>
      </dsp:txXfrm>
    </dsp:sp>
    <dsp:sp modelId="{2E7B0351-7B9A-4969-8964-B62BB28F6E1E}">
      <dsp:nvSpPr>
        <dsp:cNvPr id="0" name=""/>
        <dsp:cNvSpPr/>
      </dsp:nvSpPr>
      <dsp:spPr>
        <a:xfrm rot="16177574">
          <a:off x="1959470" y="1183877"/>
          <a:ext cx="302983" cy="37374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600" kern="1200" dirty="0"/>
        </a:p>
      </dsp:txBody>
      <dsp:txXfrm rot="10800000">
        <a:off x="2005214" y="1304072"/>
        <a:ext cx="212088" cy="224244"/>
      </dsp:txXfrm>
    </dsp:sp>
    <dsp:sp modelId="{E6E1BC4B-63FC-4FBD-9B03-8EB343B8B189}">
      <dsp:nvSpPr>
        <dsp:cNvPr id="0" name=""/>
        <dsp:cNvSpPr/>
      </dsp:nvSpPr>
      <dsp:spPr>
        <a:xfrm>
          <a:off x="1511988" y="0"/>
          <a:ext cx="1187994" cy="1215675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暴力風險評估</a:t>
          </a:r>
        </a:p>
      </dsp:txBody>
      <dsp:txXfrm>
        <a:off x="1685966" y="178031"/>
        <a:ext cx="840038" cy="85961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FEDE29-5CB8-4ADA-9154-9EAF070534A1}">
      <dsp:nvSpPr>
        <dsp:cNvPr id="0" name=""/>
        <dsp:cNvSpPr/>
      </dsp:nvSpPr>
      <dsp:spPr>
        <a:xfrm>
          <a:off x="216027" y="0"/>
          <a:ext cx="2757546" cy="2757546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57150" cap="flat" cmpd="sng" algn="ctr">
          <a:solidFill>
            <a:schemeClr val="accent6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ts val="3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保護資訊系統服務在案人數</a:t>
          </a:r>
          <a:r>
            <a:rPr lang="en-US" altLang="zh-TW" sz="2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55,626</a:t>
          </a:r>
          <a:endParaRPr lang="zh-TW" altLang="en-US" sz="2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01090" y="325173"/>
        <a:ext cx="1589936" cy="2107198"/>
      </dsp:txXfrm>
    </dsp:sp>
    <dsp:sp modelId="{54638AD0-69DB-450E-9619-D8682AE03F05}">
      <dsp:nvSpPr>
        <dsp:cNvPr id="0" name=""/>
        <dsp:cNvSpPr/>
      </dsp:nvSpPr>
      <dsp:spPr>
        <a:xfrm>
          <a:off x="2200194" y="72020"/>
          <a:ext cx="2757546" cy="275754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57150" cap="flat" cmpd="sng" algn="ctr">
          <a:solidFill>
            <a:schemeClr val="tx2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ts val="3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精神照</a:t>
          </a:r>
          <a:r>
            <a:rPr lang="zh-TW" altLang="en-US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護資訊管理系統</a:t>
          </a:r>
          <a:r>
            <a:rPr lang="zh-TW" altLang="en-US" sz="2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服務在案人數</a:t>
          </a:r>
          <a:r>
            <a:rPr lang="en-US" altLang="zh-TW" sz="2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140,843</a:t>
          </a:r>
          <a:endParaRPr lang="zh-TW" altLang="en-US" sz="2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982741" y="397194"/>
        <a:ext cx="1589936" cy="21071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>
            <a:extLst>
              <a:ext uri="{FF2B5EF4-FFF2-40B4-BE49-F238E27FC236}"/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7988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>
            <a:extLst>
              <a:ext uri="{FF2B5EF4-FFF2-40B4-BE49-F238E27FC236}"/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52863" y="0"/>
            <a:ext cx="2947987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111856B-F4C9-4585-BE3F-88DCD643AB04}" type="datetimeFigureOut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4" name="投影片圖像版面配置區 3">
            <a:extLst>
              <a:ext uri="{FF2B5EF4-FFF2-40B4-BE49-F238E27FC236}"/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7288" cy="3725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1038" y="4719638"/>
            <a:ext cx="5441950" cy="44704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/>
              <a:t>按一下以編輯母片文字樣式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6" name="頁尾版面配置區 5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36100"/>
            <a:ext cx="2947988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52863" y="9436100"/>
            <a:ext cx="2947987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FCEC8CAA-AD8D-43C7-81FD-3F29111C52DC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76029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6349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03D5891E-AF69-4530-B76A-3EFE387B75E3}" type="slidenum">
              <a:rPr lang="zh-TW" altLang="en-US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1</a:t>
            </a:fld>
            <a:endParaRPr lang="zh-TW" altLang="en-US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58902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mtClean="0"/>
              <a:t>本次會議目標主要和大家說明心理衛生社工的服務流程、服務內容，</a:t>
            </a:r>
            <a:endParaRPr lang="en-US" altLang="zh-TW" smtClean="0"/>
          </a:p>
          <a:p>
            <a:pPr eaLnBrk="1" hangingPunct="1">
              <a:spcBef>
                <a:spcPct val="0"/>
              </a:spcBef>
            </a:pPr>
            <a:r>
              <a:rPr lang="zh-TW" altLang="en-US" smtClean="0"/>
              <a:t>在社安網社政與衛政的合作機制</a:t>
            </a:r>
            <a:endParaRPr lang="en-US" altLang="zh-TW" smtClean="0"/>
          </a:p>
          <a:p>
            <a:pPr eaLnBrk="1" hangingPunct="1">
              <a:spcBef>
                <a:spcPct val="0"/>
              </a:spcBef>
            </a:pPr>
            <a:r>
              <a:rPr lang="zh-TW" altLang="en-US" smtClean="0"/>
              <a:t>在服務流程中每個階段會對應到的表單，</a:t>
            </a:r>
            <a:endParaRPr lang="en-US" altLang="zh-TW" smtClean="0"/>
          </a:p>
          <a:p>
            <a:pPr eaLnBrk="1" hangingPunct="1">
              <a:spcBef>
                <a:spcPct val="0"/>
              </a:spcBef>
            </a:pPr>
            <a:r>
              <a:rPr lang="zh-TW" altLang="en-US" smtClean="0"/>
              <a:t>這些表單在</a:t>
            </a:r>
            <a:r>
              <a:rPr lang="en-US" altLang="zh-TW" smtClean="0"/>
              <a:t>11/5</a:t>
            </a:r>
            <a:r>
              <a:rPr lang="zh-TW" altLang="en-US" smtClean="0"/>
              <a:t>號函頒後，到</a:t>
            </a:r>
            <a:r>
              <a:rPr lang="en-US" altLang="zh-TW" smtClean="0"/>
              <a:t>11/14</a:t>
            </a:r>
            <a:r>
              <a:rPr lang="zh-TW" altLang="en-US" smtClean="0"/>
              <a:t>為止蒐集的相關回饋意見，在本次會議做一併報告</a:t>
            </a:r>
            <a:endParaRPr lang="en-US" altLang="zh-TW" smtClean="0"/>
          </a:p>
          <a:p>
            <a:pPr eaLnBrk="1" hangingPunct="1">
              <a:spcBef>
                <a:spcPct val="0"/>
              </a:spcBef>
            </a:pPr>
            <a:endParaRPr lang="en-US" altLang="zh-TW" smtClean="0"/>
          </a:p>
          <a:p>
            <a:pPr eaLnBrk="1" hangingPunct="1">
              <a:spcBef>
                <a:spcPct val="0"/>
              </a:spcBef>
            </a:pPr>
            <a:r>
              <a:rPr lang="zh-TW" altLang="en-US" smtClean="0"/>
              <a:t>表已經經過函頒，請大家就目前表單使用，我們未來會滾動式檢討</a:t>
            </a:r>
            <a:endParaRPr lang="en-US" altLang="zh-TW" smtClean="0"/>
          </a:p>
          <a:p>
            <a:pPr eaLnBrk="1" hangingPunct="1">
              <a:spcBef>
                <a:spcPct val="0"/>
              </a:spcBef>
            </a:pPr>
            <a:endParaRPr lang="en-US" altLang="zh-TW" smtClean="0"/>
          </a:p>
          <a:p>
            <a:pPr eaLnBrk="1" hangingPunct="1">
              <a:spcBef>
                <a:spcPct val="0"/>
              </a:spcBef>
            </a:pPr>
            <a:r>
              <a:rPr lang="zh-TW" altLang="en-US" smtClean="0"/>
              <a:t>本次會議希望大家就工作流程、工作內容、服務對象、表單流程使用上不清楚的提出疑問</a:t>
            </a:r>
            <a:endParaRPr lang="en-US" altLang="zh-TW" smtClean="0"/>
          </a:p>
          <a:p>
            <a:pPr eaLnBrk="1" hangingPunct="1">
              <a:spcBef>
                <a:spcPct val="0"/>
              </a:spcBef>
            </a:pPr>
            <a:r>
              <a:rPr lang="zh-TW" altLang="en-US" smtClean="0"/>
              <a:t>針對問題的細部選項，我們將會在</a:t>
            </a:r>
            <a:r>
              <a:rPr lang="en-US" altLang="zh-TW" smtClean="0"/>
              <a:t>12</a:t>
            </a:r>
            <a:r>
              <a:rPr lang="zh-TW" altLang="en-US" smtClean="0"/>
              <a:t>月中旬、明年</a:t>
            </a:r>
            <a:r>
              <a:rPr lang="en-US" altLang="zh-TW" smtClean="0"/>
              <a:t>3</a:t>
            </a:r>
            <a:r>
              <a:rPr lang="zh-TW" altLang="en-US" smtClean="0"/>
              <a:t>月、明年</a:t>
            </a:r>
            <a:r>
              <a:rPr lang="en-US" altLang="zh-TW" smtClean="0"/>
              <a:t>9</a:t>
            </a:r>
            <a:r>
              <a:rPr lang="zh-TW" altLang="en-US" smtClean="0"/>
              <a:t>月辦理教育訓練</a:t>
            </a:r>
            <a:endParaRPr lang="en-US" altLang="zh-TW" smtClean="0"/>
          </a:p>
          <a:p>
            <a:pPr eaLnBrk="1" hangingPunct="1">
              <a:spcBef>
                <a:spcPct val="0"/>
              </a:spcBef>
            </a:pPr>
            <a:r>
              <a:rPr lang="zh-TW" altLang="en-US" smtClean="0"/>
              <a:t>會把表單評估教學納入課程內容</a:t>
            </a:r>
          </a:p>
        </p:txBody>
      </p:sp>
      <p:sp>
        <p:nvSpPr>
          <p:cNvPr id="6451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2D951226-0C1F-46C0-955B-1CE354222685}" type="slidenum">
              <a:rPr lang="zh-TW" altLang="en-US">
                <a:solidFill>
                  <a:srgbClr val="000000"/>
                </a:solidFill>
              </a:rPr>
              <a:pPr/>
              <a:t>2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1601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投影片圖像版面配置區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備忘稿版面配置區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65540" name="投影片編號版面配置區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258275B2-1123-43A5-B17B-54C6B282406A}" type="slidenum">
              <a:rPr lang="zh-TW" altLang="en-US">
                <a:solidFill>
                  <a:srgbClr val="000000"/>
                </a:solidFill>
              </a:rPr>
              <a:pPr/>
              <a:t>7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252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6656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C36BE531-4CDB-4C5E-BA40-2188C3DC5743}" type="slidenum">
              <a:rPr lang="zh-TW" altLang="en-US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24</a:t>
            </a:fld>
            <a:endParaRPr lang="en-US" altLang="zh-TW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92764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6758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CDBF376C-7046-43DA-8721-6657CFA9A335}" type="slidenum">
              <a:rPr lang="zh-TW" altLang="en-US">
                <a:solidFill>
                  <a:srgbClr val="000000"/>
                </a:solidFill>
              </a:rPr>
              <a:pPr/>
              <a:t>25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554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6861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B1CA5AD1-66CF-4C8E-98B1-A2506F4F06D9}" type="slidenum">
              <a:rPr lang="zh-TW" altLang="en-US">
                <a:solidFill>
                  <a:srgbClr val="000000"/>
                </a:solidFill>
                <a:latin typeface="Arial" panose="020B0604020202020204" pitchFamily="34" charset="0"/>
              </a:rPr>
              <a:pPr/>
              <a:t>26</a:t>
            </a:fld>
            <a:endParaRPr lang="zh-TW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9421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6963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176796A4-31F7-47AD-A0F2-F37AF9902E80}" type="slidenum">
              <a:rPr lang="zh-TW" altLang="en-US"/>
              <a:pPr/>
              <a:t>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985068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79450" y="4719638"/>
            <a:ext cx="5443538" cy="4470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5519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79450" y="4719638"/>
            <a:ext cx="5443538" cy="4470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3803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7270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A9AC3A05-53AC-4957-A520-A3A205EC125A}" type="slidenum">
              <a:rPr lang="zh-TW" altLang="en-US"/>
              <a:pPr/>
              <a:t>47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906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7373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CBFAD536-C2B8-4867-9543-ABF3B9C42DC9}" type="slidenum">
              <a:rPr lang="zh-TW" altLang="en-US"/>
              <a:pPr/>
              <a:t>48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7022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82ED8-A7B1-43BF-A636-D8C9BC0944F3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E9D3D7-D848-4D15-9B33-C6CEAE4D2E7E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5742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3116" y="27856"/>
            <a:ext cx="82296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32F16-33C5-4412-81EA-184D61FF77D1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EA2444-FC8C-4C59-BB9F-70235F0F0096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78367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570CD-B440-4E74-8B65-0A4B6D07D024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5272FA-FDCA-469B-B973-22FDC4F07341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00862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7FD2B-739C-43DB-BFEB-A68F83360602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6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95DCB2-319A-4573-BCE0-E442458A5D89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6154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97969-4694-4A3E-A9F4-4485CD034FA6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8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AA4F9B-1018-4138-895B-847F208CF71C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3706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EDA41-9A1A-4A38-9ABF-58B30358E718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4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88DAE-DD3E-42BC-97B6-1DF30E34F904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502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ECDD0-D7E4-461B-8E8D-828FFD314EB4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3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5B9C11-F3A4-4C36-8259-2EA703A4FC63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2159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AA717-757C-4AD7-BDA7-F56F6237CDBB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6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4E459C-A5EE-4C8B-85A0-8C1F925F046C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3525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69A1D-0A40-42EC-B23A-14767E1832D1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6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2662AF-8AE4-4141-A323-D3E83F340E2C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34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2F8BF-FC06-42BC-B1CB-6759DD1CC423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D0A3C3-C46D-4B58-9C5C-3E356922BC76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3800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A493A-A6EE-4C31-88B2-06E8870438AA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97F994-631B-40DF-B020-69736A8DE0A9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76390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3550" y="142875"/>
            <a:ext cx="8229600" cy="56197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BDEB0-542A-4B0A-85AC-68FFD2BD8BCA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6E16DE-E006-4709-AC7D-6B855CC735AF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80398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3550" y="142875"/>
            <a:ext cx="8229600" cy="56197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4E20A-EE7A-4485-89E6-3BBB53B8F629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05FFDB-71B5-46E9-BE87-BE1D11D97EFD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92891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3550" y="142875"/>
            <a:ext cx="8229600" cy="56197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18EE2-CBAA-4612-A259-9960EE047028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6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8130EF-5F7E-4153-B7F2-0051A01E9B7D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95045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/>
            </a:extLst>
          </p:cNvPr>
          <p:cNvSpPr txBox="1">
            <a:spLocks/>
          </p:cNvSpPr>
          <p:nvPr userDrawn="1"/>
        </p:nvSpPr>
        <p:spPr bwMode="auto">
          <a:xfrm>
            <a:off x="395288" y="11588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defRPr/>
            </a:pP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6E3C53-D972-49AD-95F1-688F9BD68ADF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6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9F0AC3-C9E1-4758-BD10-E61719B67A9B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3782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24">
            <a:extLst>
              <a:ext uri="{FF2B5EF4-FFF2-40B4-BE49-F238E27FC236}"/>
            </a:extLst>
          </p:cNvPr>
          <p:cNvSpPr/>
          <p:nvPr/>
        </p:nvSpPr>
        <p:spPr>
          <a:xfrm>
            <a:off x="812800" y="1506538"/>
            <a:ext cx="1533525" cy="13811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lIns="91425" tIns="91425" rIns="91425" bIns="91425" anchor="ctr"/>
          <a:lstStyle/>
          <a:p>
            <a:pPr eaLnBrk="1" hangingPunct="1">
              <a:spcBef>
                <a:spcPts val="0"/>
              </a:spcBef>
              <a:defRPr/>
            </a:pPr>
            <a:endParaRPr kumimoji="1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5" name="Shape 25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38113" cy="6858000"/>
          </a:xfrm>
          <a:prstGeom prst="rect">
            <a:avLst/>
          </a:prstGeom>
          <a:solidFill>
            <a:srgbClr val="DAEBEE"/>
          </a:solidFill>
          <a:ln>
            <a:noFill/>
          </a:ln>
          <a:extLst/>
        </p:spPr>
        <p:txBody>
          <a:bodyPr lIns="91425" tIns="91425" rIns="91425" bIns="91425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lang="zh-TW" altLang="zh-TW">
              <a:solidFill>
                <a:prstClr val="black"/>
              </a:solidFill>
            </a:endParaRPr>
          </a:p>
        </p:txBody>
      </p:sp>
      <p:sp>
        <p:nvSpPr>
          <p:cNvPr id="22" name="Shape 22"/>
          <p:cNvSpPr txBox="1">
            <a:spLocks noGrp="1"/>
          </p:cNvSpPr>
          <p:nvPr>
            <p:ph type="title"/>
          </p:nvPr>
        </p:nvSpPr>
        <p:spPr>
          <a:xfrm>
            <a:off x="691200" y="0"/>
            <a:ext cx="7761599" cy="1292100"/>
          </a:xfrm>
          <a:prstGeom prst="rect">
            <a:avLst/>
          </a:prstGeom>
        </p:spPr>
        <p:txBody>
          <a:bodyPr lIns="91425" tIns="91425" rIns="91425" bIns="91425" anchor="b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1"/>
          </p:nvPr>
        </p:nvSpPr>
        <p:spPr>
          <a:xfrm>
            <a:off x="691200" y="1811604"/>
            <a:ext cx="7761599" cy="4412100"/>
          </a:xfrm>
          <a:prstGeom prst="rect">
            <a:avLst/>
          </a:prstGeom>
        </p:spPr>
        <p:txBody>
          <a:bodyPr lIns="91425" tIns="91425" rIns="91425" b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8328025" y="6356350"/>
            <a:ext cx="692150" cy="365125"/>
          </a:xfrm>
        </p:spPr>
        <p:txBody>
          <a:bodyPr/>
          <a:lstStyle>
            <a:lvl1pPr>
              <a:defRPr/>
            </a:lvl1pPr>
          </a:lstStyle>
          <a:p>
            <a:fld id="{2AE60ADB-6A2D-4C2B-871F-2A35B8418441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483231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標題投影片">
    <p:bg>
      <p:bgPr>
        <a:gradFill rotWithShape="0">
          <a:gsLst>
            <a:gs pos="0">
              <a:srgbClr val="F2F2F2"/>
            </a:gs>
            <a:gs pos="999">
              <a:srgbClr val="F2F2F2"/>
            </a:gs>
            <a:gs pos="100000">
              <a:srgbClr val="FF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44"/>
          <p:cNvGrpSpPr>
            <a:grpSpLocks/>
          </p:cNvGrpSpPr>
          <p:nvPr userDrawn="1"/>
        </p:nvGrpSpPr>
        <p:grpSpPr bwMode="auto">
          <a:xfrm>
            <a:off x="282575" y="1131888"/>
            <a:ext cx="1860550" cy="2844800"/>
            <a:chOff x="449781" y="731902"/>
            <a:chExt cx="2481539" cy="2845072"/>
          </a:xfrm>
        </p:grpSpPr>
        <p:sp>
          <p:nvSpPr>
            <p:cNvPr id="14" name="Freeform: Shape 19">
              <a:extLst>
                <a:ext uri="{FF2B5EF4-FFF2-40B4-BE49-F238E27FC236}"/>
              </a:extLst>
            </p:cNvPr>
            <p:cNvSpPr/>
            <p:nvPr userDrawn="1"/>
          </p:nvSpPr>
          <p:spPr>
            <a:xfrm>
              <a:off x="1192973" y="3327712"/>
              <a:ext cx="1738347" cy="249262"/>
            </a:xfrm>
            <a:custGeom>
              <a:avLst/>
              <a:gdLst>
                <a:gd name="connsiteX0" fmla="*/ 0 w 1518458"/>
                <a:gd name="connsiteY0" fmla="*/ 0 h 249382"/>
                <a:gd name="connsiteX1" fmla="*/ 1393767 w 1518458"/>
                <a:gd name="connsiteY1" fmla="*/ 0 h 249382"/>
                <a:gd name="connsiteX2" fmla="*/ 1518458 w 1518458"/>
                <a:gd name="connsiteY2" fmla="*/ 124691 h 249382"/>
                <a:gd name="connsiteX3" fmla="*/ 1393767 w 1518458"/>
                <a:gd name="connsiteY3" fmla="*/ 249382 h 249382"/>
                <a:gd name="connsiteX4" fmla="*/ 0 w 1518458"/>
                <a:gd name="connsiteY4" fmla="*/ 249382 h 249382"/>
                <a:gd name="connsiteX5" fmla="*/ 124691 w 1518458"/>
                <a:gd name="connsiteY5" fmla="*/ 124691 h 249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18458" h="249382">
                  <a:moveTo>
                    <a:pt x="0" y="0"/>
                  </a:moveTo>
                  <a:lnTo>
                    <a:pt x="1393767" y="0"/>
                  </a:lnTo>
                  <a:lnTo>
                    <a:pt x="1518458" y="124691"/>
                  </a:lnTo>
                  <a:lnTo>
                    <a:pt x="1393767" y="249382"/>
                  </a:lnTo>
                  <a:lnTo>
                    <a:pt x="0" y="249382"/>
                  </a:lnTo>
                  <a:lnTo>
                    <a:pt x="124691" y="124691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grpSp>
          <p:nvGrpSpPr>
            <p:cNvPr id="15" name="Group 26"/>
            <p:cNvGrpSpPr>
              <a:grpSpLocks/>
            </p:cNvGrpSpPr>
            <p:nvPr userDrawn="1"/>
          </p:nvGrpSpPr>
          <p:grpSpPr bwMode="auto">
            <a:xfrm>
              <a:off x="449781" y="731902"/>
              <a:ext cx="990600" cy="2845072"/>
              <a:chOff x="310246" y="679523"/>
              <a:chExt cx="990600" cy="2845072"/>
            </a:xfrm>
          </p:grpSpPr>
          <p:sp>
            <p:nvSpPr>
              <p:cNvPr id="16" name="Flowchart: Display 22">
                <a:extLst>
                  <a:ext uri="{FF2B5EF4-FFF2-40B4-BE49-F238E27FC236}"/>
                </a:extLst>
              </p:cNvPr>
              <p:cNvSpPr/>
              <p:nvPr userDrawn="1"/>
            </p:nvSpPr>
            <p:spPr>
              <a:xfrm rot="16200000">
                <a:off x="288926" y="700843"/>
                <a:ext cx="1033561" cy="990921"/>
              </a:xfrm>
              <a:prstGeom prst="flowChartDisplay">
                <a:avLst/>
              </a:prstGeom>
              <a:solidFill>
                <a:schemeClr val="bg1"/>
              </a:solidFill>
              <a:ln w="1016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17" name="Teardrop 23">
                <a:extLst>
                  <a:ext uri="{FF2B5EF4-FFF2-40B4-BE49-F238E27FC236}"/>
                </a:extLst>
              </p:cNvPr>
              <p:cNvSpPr/>
              <p:nvPr userDrawn="1"/>
            </p:nvSpPr>
            <p:spPr>
              <a:xfrm rot="18899663">
                <a:off x="681077" y="3275040"/>
                <a:ext cx="249262" cy="249848"/>
              </a:xfrm>
              <a:prstGeom prst="teardrop">
                <a:avLst/>
              </a:prstGeom>
              <a:solidFill>
                <a:schemeClr val="bg1"/>
              </a:solidFill>
              <a:ln w="508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cxnSp>
            <p:nvCxnSpPr>
              <p:cNvPr id="18" name="Straight Connector 25">
                <a:extLst>
                  <a:ext uri="{FF2B5EF4-FFF2-40B4-BE49-F238E27FC236}"/>
                </a:extLst>
              </p:cNvPr>
              <p:cNvCxnSpPr>
                <a:stCxn id="23" idx="1"/>
                <a:endCxn id="24" idx="7"/>
              </p:cNvCxnSpPr>
              <p:nvPr userDrawn="1"/>
            </p:nvCxnSpPr>
            <p:spPr>
              <a:xfrm flipH="1">
                <a:off x="805707" y="1713084"/>
                <a:ext cx="0" cy="1509857"/>
              </a:xfrm>
              <a:prstGeom prst="line">
                <a:avLst/>
              </a:prstGeom>
              <a:ln w="508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9" name="Rectangle: Rounded Corners 49">
            <a:extLst>
              <a:ext uri="{FF2B5EF4-FFF2-40B4-BE49-F238E27FC236}"/>
            </a:extLst>
          </p:cNvPr>
          <p:cNvSpPr/>
          <p:nvPr userDrawn="1"/>
        </p:nvSpPr>
        <p:spPr>
          <a:xfrm>
            <a:off x="839788" y="2301875"/>
            <a:ext cx="1303337" cy="1282700"/>
          </a:xfrm>
          <a:prstGeom prst="roundRect">
            <a:avLst>
              <a:gd name="adj" fmla="val 10074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20" name="Group 45"/>
          <p:cNvGrpSpPr>
            <a:grpSpLocks/>
          </p:cNvGrpSpPr>
          <p:nvPr userDrawn="1"/>
        </p:nvGrpSpPr>
        <p:grpSpPr bwMode="auto">
          <a:xfrm>
            <a:off x="1976438" y="3724275"/>
            <a:ext cx="1862137" cy="2844800"/>
            <a:chOff x="3580478" y="3327592"/>
            <a:chExt cx="2481241" cy="2845072"/>
          </a:xfrm>
        </p:grpSpPr>
        <p:sp>
          <p:nvSpPr>
            <p:cNvPr id="21" name="Freeform: Shape 18">
              <a:extLst>
                <a:ext uri="{FF2B5EF4-FFF2-40B4-BE49-F238E27FC236}"/>
              </a:extLst>
            </p:cNvPr>
            <p:cNvSpPr/>
            <p:nvPr userDrawn="1"/>
          </p:nvSpPr>
          <p:spPr>
            <a:xfrm>
              <a:off x="4325062" y="3327592"/>
              <a:ext cx="1736657" cy="249262"/>
            </a:xfrm>
            <a:custGeom>
              <a:avLst/>
              <a:gdLst>
                <a:gd name="connsiteX0" fmla="*/ 0 w 1518458"/>
                <a:gd name="connsiteY0" fmla="*/ 0 h 249382"/>
                <a:gd name="connsiteX1" fmla="*/ 1393767 w 1518458"/>
                <a:gd name="connsiteY1" fmla="*/ 0 h 249382"/>
                <a:gd name="connsiteX2" fmla="*/ 1518458 w 1518458"/>
                <a:gd name="connsiteY2" fmla="*/ 124691 h 249382"/>
                <a:gd name="connsiteX3" fmla="*/ 1393767 w 1518458"/>
                <a:gd name="connsiteY3" fmla="*/ 249382 h 249382"/>
                <a:gd name="connsiteX4" fmla="*/ 0 w 1518458"/>
                <a:gd name="connsiteY4" fmla="*/ 249382 h 249382"/>
                <a:gd name="connsiteX5" fmla="*/ 124691 w 1518458"/>
                <a:gd name="connsiteY5" fmla="*/ 124691 h 249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18458" h="249382">
                  <a:moveTo>
                    <a:pt x="0" y="0"/>
                  </a:moveTo>
                  <a:lnTo>
                    <a:pt x="1393767" y="0"/>
                  </a:lnTo>
                  <a:lnTo>
                    <a:pt x="1518458" y="124691"/>
                  </a:lnTo>
                  <a:lnTo>
                    <a:pt x="1393767" y="249382"/>
                  </a:lnTo>
                  <a:lnTo>
                    <a:pt x="0" y="249382"/>
                  </a:lnTo>
                  <a:lnTo>
                    <a:pt x="124691" y="12469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grpSp>
          <p:nvGrpSpPr>
            <p:cNvPr id="22" name="Group 35"/>
            <p:cNvGrpSpPr>
              <a:grpSpLocks/>
            </p:cNvGrpSpPr>
            <p:nvPr userDrawn="1"/>
          </p:nvGrpSpPr>
          <p:grpSpPr bwMode="auto">
            <a:xfrm rot="10800000">
              <a:off x="3580478" y="3327592"/>
              <a:ext cx="990600" cy="2845072"/>
              <a:chOff x="310245" y="679523"/>
              <a:chExt cx="990600" cy="2845072"/>
            </a:xfrm>
          </p:grpSpPr>
          <p:sp>
            <p:nvSpPr>
              <p:cNvPr id="23" name="Flowchart: Display 36">
                <a:extLst>
                  <a:ext uri="{FF2B5EF4-FFF2-40B4-BE49-F238E27FC236}"/>
                </a:extLst>
              </p:cNvPr>
              <p:cNvSpPr/>
              <p:nvPr userDrawn="1"/>
            </p:nvSpPr>
            <p:spPr>
              <a:xfrm rot="16200000">
                <a:off x="289086" y="717201"/>
                <a:ext cx="1033561" cy="989958"/>
              </a:xfrm>
              <a:prstGeom prst="flowChartDisplay">
                <a:avLst/>
              </a:prstGeom>
              <a:solidFill>
                <a:schemeClr val="bg1"/>
              </a:solidFill>
              <a:ln w="1016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24" name="Teardrop 37">
                <a:extLst>
                  <a:ext uri="{FF2B5EF4-FFF2-40B4-BE49-F238E27FC236}"/>
                </a:extLst>
              </p:cNvPr>
              <p:cNvSpPr/>
              <p:nvPr userDrawn="1"/>
            </p:nvSpPr>
            <p:spPr>
              <a:xfrm rot="18899663">
                <a:off x="681235" y="3291039"/>
                <a:ext cx="249262" cy="249605"/>
              </a:xfrm>
              <a:prstGeom prst="teardrop">
                <a:avLst/>
              </a:prstGeom>
              <a:solidFill>
                <a:schemeClr val="bg1"/>
              </a:solidFill>
              <a:ln w="508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cxnSp>
            <p:nvCxnSpPr>
              <p:cNvPr id="25" name="Straight Connector 38">
                <a:extLst>
                  <a:ext uri="{FF2B5EF4-FFF2-40B4-BE49-F238E27FC236}"/>
                </a:extLst>
              </p:cNvPr>
              <p:cNvCxnSpPr>
                <a:stCxn id="37" idx="1"/>
                <a:endCxn id="38" idx="7"/>
              </p:cNvCxnSpPr>
              <p:nvPr userDrawn="1"/>
            </p:nvCxnSpPr>
            <p:spPr>
              <a:xfrm flipH="1">
                <a:off x="805866" y="1728960"/>
                <a:ext cx="0" cy="1509857"/>
              </a:xfrm>
              <a:prstGeom prst="line">
                <a:avLst/>
              </a:prstGeom>
              <a:ln w="5080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6" name="Rectangle: Rounded Corners 51">
            <a:extLst>
              <a:ext uri="{FF2B5EF4-FFF2-40B4-BE49-F238E27FC236}"/>
            </a:extLst>
          </p:cNvPr>
          <p:cNvSpPr/>
          <p:nvPr userDrawn="1"/>
        </p:nvSpPr>
        <p:spPr>
          <a:xfrm>
            <a:off x="2535238" y="4113213"/>
            <a:ext cx="1303337" cy="1282700"/>
          </a:xfrm>
          <a:prstGeom prst="roundRect">
            <a:avLst>
              <a:gd name="adj" fmla="val 10074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27" name="Group 46"/>
          <p:cNvGrpSpPr>
            <a:grpSpLocks/>
          </p:cNvGrpSpPr>
          <p:nvPr userDrawn="1"/>
        </p:nvGrpSpPr>
        <p:grpSpPr bwMode="auto">
          <a:xfrm>
            <a:off x="3671888" y="1131888"/>
            <a:ext cx="1860550" cy="2844800"/>
            <a:chOff x="5595782" y="731902"/>
            <a:chExt cx="2480925" cy="2845072"/>
          </a:xfrm>
        </p:grpSpPr>
        <p:sp>
          <p:nvSpPr>
            <p:cNvPr id="28" name="Freeform: Shape 14">
              <a:extLst>
                <a:ext uri="{FF2B5EF4-FFF2-40B4-BE49-F238E27FC236}"/>
              </a:extLst>
            </p:cNvPr>
            <p:cNvSpPr/>
            <p:nvPr userDrawn="1"/>
          </p:nvSpPr>
          <p:spPr>
            <a:xfrm>
              <a:off x="6338789" y="3327712"/>
              <a:ext cx="1737918" cy="249262"/>
            </a:xfrm>
            <a:custGeom>
              <a:avLst/>
              <a:gdLst>
                <a:gd name="connsiteX0" fmla="*/ 0 w 1518458"/>
                <a:gd name="connsiteY0" fmla="*/ 0 h 249382"/>
                <a:gd name="connsiteX1" fmla="*/ 1393767 w 1518458"/>
                <a:gd name="connsiteY1" fmla="*/ 0 h 249382"/>
                <a:gd name="connsiteX2" fmla="*/ 1518458 w 1518458"/>
                <a:gd name="connsiteY2" fmla="*/ 124691 h 249382"/>
                <a:gd name="connsiteX3" fmla="*/ 1393767 w 1518458"/>
                <a:gd name="connsiteY3" fmla="*/ 249382 h 249382"/>
                <a:gd name="connsiteX4" fmla="*/ 0 w 1518458"/>
                <a:gd name="connsiteY4" fmla="*/ 249382 h 249382"/>
                <a:gd name="connsiteX5" fmla="*/ 124691 w 1518458"/>
                <a:gd name="connsiteY5" fmla="*/ 124691 h 249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18458" h="249382">
                  <a:moveTo>
                    <a:pt x="0" y="0"/>
                  </a:moveTo>
                  <a:lnTo>
                    <a:pt x="1393767" y="0"/>
                  </a:lnTo>
                  <a:lnTo>
                    <a:pt x="1518458" y="124691"/>
                  </a:lnTo>
                  <a:lnTo>
                    <a:pt x="1393767" y="249382"/>
                  </a:lnTo>
                  <a:lnTo>
                    <a:pt x="0" y="249382"/>
                  </a:lnTo>
                  <a:lnTo>
                    <a:pt x="124691" y="12469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grpSp>
          <p:nvGrpSpPr>
            <p:cNvPr id="29" name="Group 27"/>
            <p:cNvGrpSpPr>
              <a:grpSpLocks/>
            </p:cNvGrpSpPr>
            <p:nvPr userDrawn="1"/>
          </p:nvGrpSpPr>
          <p:grpSpPr bwMode="auto">
            <a:xfrm>
              <a:off x="5595782" y="731902"/>
              <a:ext cx="990600" cy="2845072"/>
              <a:chOff x="310245" y="679523"/>
              <a:chExt cx="990600" cy="2845072"/>
            </a:xfrm>
          </p:grpSpPr>
          <p:sp>
            <p:nvSpPr>
              <p:cNvPr id="30" name="Flowchart: Display 28">
                <a:extLst>
                  <a:ext uri="{FF2B5EF4-FFF2-40B4-BE49-F238E27FC236}"/>
                </a:extLst>
              </p:cNvPr>
              <p:cNvSpPr/>
              <p:nvPr userDrawn="1"/>
            </p:nvSpPr>
            <p:spPr>
              <a:xfrm rot="16200000">
                <a:off x="288803" y="700965"/>
                <a:ext cx="1033561" cy="990676"/>
              </a:xfrm>
              <a:prstGeom prst="flowChartDisplay">
                <a:avLst/>
              </a:prstGeom>
              <a:solidFill>
                <a:schemeClr val="bg1"/>
              </a:solidFill>
              <a:ln w="1016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31" name="Teardrop 29">
                <a:extLst>
                  <a:ext uri="{FF2B5EF4-FFF2-40B4-BE49-F238E27FC236}"/>
                </a:extLst>
              </p:cNvPr>
              <p:cNvSpPr/>
              <p:nvPr userDrawn="1"/>
            </p:nvSpPr>
            <p:spPr>
              <a:xfrm rot="18899663">
                <a:off x="680952" y="3275071"/>
                <a:ext cx="249262" cy="249786"/>
              </a:xfrm>
              <a:prstGeom prst="teardrop">
                <a:avLst/>
              </a:prstGeom>
              <a:solidFill>
                <a:schemeClr val="bg1"/>
              </a:solidFill>
              <a:ln w="508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cxnSp>
            <p:nvCxnSpPr>
              <p:cNvPr id="32" name="Straight Connector 30">
                <a:extLst>
                  <a:ext uri="{FF2B5EF4-FFF2-40B4-BE49-F238E27FC236}"/>
                </a:extLst>
              </p:cNvPr>
              <p:cNvCxnSpPr>
                <a:stCxn id="29" idx="1"/>
                <a:endCxn id="30" idx="7"/>
              </p:cNvCxnSpPr>
              <p:nvPr userDrawn="1"/>
            </p:nvCxnSpPr>
            <p:spPr>
              <a:xfrm flipH="1">
                <a:off x="805583" y="1713084"/>
                <a:ext cx="0" cy="1509857"/>
              </a:xfrm>
              <a:prstGeom prst="line">
                <a:avLst/>
              </a:prstGeom>
              <a:ln w="5080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3" name="Rectangle: Rounded Corners 52">
            <a:extLst>
              <a:ext uri="{FF2B5EF4-FFF2-40B4-BE49-F238E27FC236}"/>
            </a:extLst>
          </p:cNvPr>
          <p:cNvSpPr/>
          <p:nvPr userDrawn="1"/>
        </p:nvSpPr>
        <p:spPr>
          <a:xfrm>
            <a:off x="4229100" y="2301875"/>
            <a:ext cx="1303338" cy="1282700"/>
          </a:xfrm>
          <a:prstGeom prst="roundRect">
            <a:avLst>
              <a:gd name="adj" fmla="val 10074"/>
            </a:avLst>
          </a:prstGeom>
          <a:solidFill>
            <a:schemeClr val="bg1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34" name="Group 47"/>
          <p:cNvGrpSpPr>
            <a:grpSpLocks/>
          </p:cNvGrpSpPr>
          <p:nvPr userDrawn="1"/>
        </p:nvGrpSpPr>
        <p:grpSpPr bwMode="auto">
          <a:xfrm>
            <a:off x="5365750" y="3724275"/>
            <a:ext cx="1862138" cy="2844800"/>
            <a:chOff x="7610770" y="3314261"/>
            <a:chExt cx="2480925" cy="2845072"/>
          </a:xfrm>
        </p:grpSpPr>
        <p:sp>
          <p:nvSpPr>
            <p:cNvPr id="35" name="Freeform: Shape 15">
              <a:extLst>
                <a:ext uri="{FF2B5EF4-FFF2-40B4-BE49-F238E27FC236}"/>
              </a:extLst>
            </p:cNvPr>
            <p:cNvSpPr/>
            <p:nvPr userDrawn="1"/>
          </p:nvSpPr>
          <p:spPr>
            <a:xfrm>
              <a:off x="8355259" y="3319024"/>
              <a:ext cx="1736436" cy="250849"/>
            </a:xfrm>
            <a:custGeom>
              <a:avLst/>
              <a:gdLst>
                <a:gd name="connsiteX0" fmla="*/ 0 w 1518458"/>
                <a:gd name="connsiteY0" fmla="*/ 0 h 249382"/>
                <a:gd name="connsiteX1" fmla="*/ 1393767 w 1518458"/>
                <a:gd name="connsiteY1" fmla="*/ 0 h 249382"/>
                <a:gd name="connsiteX2" fmla="*/ 1518458 w 1518458"/>
                <a:gd name="connsiteY2" fmla="*/ 124691 h 249382"/>
                <a:gd name="connsiteX3" fmla="*/ 1393767 w 1518458"/>
                <a:gd name="connsiteY3" fmla="*/ 249382 h 249382"/>
                <a:gd name="connsiteX4" fmla="*/ 0 w 1518458"/>
                <a:gd name="connsiteY4" fmla="*/ 249382 h 249382"/>
                <a:gd name="connsiteX5" fmla="*/ 124691 w 1518458"/>
                <a:gd name="connsiteY5" fmla="*/ 124691 h 249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18458" h="249382">
                  <a:moveTo>
                    <a:pt x="0" y="0"/>
                  </a:moveTo>
                  <a:lnTo>
                    <a:pt x="1393767" y="0"/>
                  </a:lnTo>
                  <a:lnTo>
                    <a:pt x="1518458" y="124691"/>
                  </a:lnTo>
                  <a:lnTo>
                    <a:pt x="1393767" y="249382"/>
                  </a:lnTo>
                  <a:lnTo>
                    <a:pt x="0" y="249382"/>
                  </a:lnTo>
                  <a:lnTo>
                    <a:pt x="124691" y="12469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grpSp>
          <p:nvGrpSpPr>
            <p:cNvPr id="36" name="Group 39"/>
            <p:cNvGrpSpPr>
              <a:grpSpLocks/>
            </p:cNvGrpSpPr>
            <p:nvPr userDrawn="1"/>
          </p:nvGrpSpPr>
          <p:grpSpPr bwMode="auto">
            <a:xfrm rot="10800000">
              <a:off x="7610770" y="3314261"/>
              <a:ext cx="990600" cy="2845072"/>
              <a:chOff x="310245" y="679523"/>
              <a:chExt cx="990600" cy="2845072"/>
            </a:xfrm>
          </p:grpSpPr>
          <p:sp>
            <p:nvSpPr>
              <p:cNvPr id="37" name="Flowchart: Display 40">
                <a:extLst>
                  <a:ext uri="{FF2B5EF4-FFF2-40B4-BE49-F238E27FC236}"/>
                </a:extLst>
              </p:cNvPr>
              <p:cNvSpPr/>
              <p:nvPr userDrawn="1"/>
            </p:nvSpPr>
            <p:spPr>
              <a:xfrm rot="16200000">
                <a:off x="310299" y="717264"/>
                <a:ext cx="1033561" cy="989831"/>
              </a:xfrm>
              <a:prstGeom prst="flowChartDisplay">
                <a:avLst/>
              </a:prstGeom>
              <a:solidFill>
                <a:schemeClr val="bg1"/>
              </a:solidFill>
              <a:ln w="1016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38" name="Teardrop 41">
                <a:extLst>
                  <a:ext uri="{FF2B5EF4-FFF2-40B4-BE49-F238E27FC236}"/>
                </a:extLst>
              </p:cNvPr>
              <p:cNvSpPr/>
              <p:nvPr userDrawn="1"/>
            </p:nvSpPr>
            <p:spPr>
              <a:xfrm rot="18899663">
                <a:off x="702447" y="3291055"/>
                <a:ext cx="249262" cy="249573"/>
              </a:xfrm>
              <a:prstGeom prst="teardrop">
                <a:avLst/>
              </a:prstGeom>
              <a:solidFill>
                <a:schemeClr val="bg1"/>
              </a:solidFill>
              <a:ln w="508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cxnSp>
            <p:nvCxnSpPr>
              <p:cNvPr id="39" name="Straight Connector 42">
                <a:extLst>
                  <a:ext uri="{FF2B5EF4-FFF2-40B4-BE49-F238E27FC236}"/>
                </a:extLst>
              </p:cNvPr>
              <p:cNvCxnSpPr>
                <a:stCxn id="41" idx="1"/>
                <a:endCxn id="42" idx="7"/>
              </p:cNvCxnSpPr>
              <p:nvPr userDrawn="1"/>
            </p:nvCxnSpPr>
            <p:spPr>
              <a:xfrm flipH="1">
                <a:off x="827080" y="1728960"/>
                <a:ext cx="0" cy="1509857"/>
              </a:xfrm>
              <a:prstGeom prst="line">
                <a:avLst/>
              </a:prstGeom>
              <a:ln w="508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0" name="Rectangle: Rounded Corners 53">
            <a:extLst>
              <a:ext uri="{FF2B5EF4-FFF2-40B4-BE49-F238E27FC236}"/>
            </a:extLst>
          </p:cNvPr>
          <p:cNvSpPr/>
          <p:nvPr userDrawn="1"/>
        </p:nvSpPr>
        <p:spPr>
          <a:xfrm>
            <a:off x="5924550" y="4113213"/>
            <a:ext cx="1303338" cy="1282700"/>
          </a:xfrm>
          <a:prstGeom prst="roundRect">
            <a:avLst>
              <a:gd name="adj" fmla="val 10074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41" name="Group 48"/>
          <p:cNvGrpSpPr>
            <a:grpSpLocks/>
          </p:cNvGrpSpPr>
          <p:nvPr userDrawn="1"/>
        </p:nvGrpSpPr>
        <p:grpSpPr bwMode="auto">
          <a:xfrm>
            <a:off x="7061200" y="1155700"/>
            <a:ext cx="1860550" cy="2844800"/>
            <a:chOff x="9626356" y="731902"/>
            <a:chExt cx="2480327" cy="2845072"/>
          </a:xfrm>
        </p:grpSpPr>
        <p:sp>
          <p:nvSpPr>
            <p:cNvPr id="42" name="Freeform: Shape 16">
              <a:extLst>
                <a:ext uri="{FF2B5EF4-FFF2-40B4-BE49-F238E27FC236}"/>
              </a:extLst>
            </p:cNvPr>
            <p:cNvSpPr/>
            <p:nvPr userDrawn="1"/>
          </p:nvSpPr>
          <p:spPr>
            <a:xfrm>
              <a:off x="10369185" y="3315012"/>
              <a:ext cx="1737498" cy="249261"/>
            </a:xfrm>
            <a:custGeom>
              <a:avLst/>
              <a:gdLst>
                <a:gd name="connsiteX0" fmla="*/ 0 w 1518458"/>
                <a:gd name="connsiteY0" fmla="*/ 0 h 249382"/>
                <a:gd name="connsiteX1" fmla="*/ 1393767 w 1518458"/>
                <a:gd name="connsiteY1" fmla="*/ 0 h 249382"/>
                <a:gd name="connsiteX2" fmla="*/ 1518458 w 1518458"/>
                <a:gd name="connsiteY2" fmla="*/ 124691 h 249382"/>
                <a:gd name="connsiteX3" fmla="*/ 1393767 w 1518458"/>
                <a:gd name="connsiteY3" fmla="*/ 249382 h 249382"/>
                <a:gd name="connsiteX4" fmla="*/ 0 w 1518458"/>
                <a:gd name="connsiteY4" fmla="*/ 249382 h 249382"/>
                <a:gd name="connsiteX5" fmla="*/ 124691 w 1518458"/>
                <a:gd name="connsiteY5" fmla="*/ 124691 h 249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18458" h="249382">
                  <a:moveTo>
                    <a:pt x="0" y="0"/>
                  </a:moveTo>
                  <a:lnTo>
                    <a:pt x="1393767" y="0"/>
                  </a:lnTo>
                  <a:lnTo>
                    <a:pt x="1518458" y="124691"/>
                  </a:lnTo>
                  <a:lnTo>
                    <a:pt x="1393767" y="249382"/>
                  </a:lnTo>
                  <a:lnTo>
                    <a:pt x="0" y="249382"/>
                  </a:lnTo>
                  <a:lnTo>
                    <a:pt x="124691" y="12469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grpSp>
          <p:nvGrpSpPr>
            <p:cNvPr id="43" name="Group 31"/>
            <p:cNvGrpSpPr>
              <a:grpSpLocks/>
            </p:cNvGrpSpPr>
            <p:nvPr userDrawn="1"/>
          </p:nvGrpSpPr>
          <p:grpSpPr bwMode="auto">
            <a:xfrm>
              <a:off x="9626356" y="731902"/>
              <a:ext cx="990600" cy="2845072"/>
              <a:chOff x="310245" y="679523"/>
              <a:chExt cx="990600" cy="2845072"/>
            </a:xfrm>
          </p:grpSpPr>
          <p:sp>
            <p:nvSpPr>
              <p:cNvPr id="44" name="Flowchart: Display 32">
                <a:extLst>
                  <a:ext uri="{FF2B5EF4-FFF2-40B4-BE49-F238E27FC236}"/>
                </a:extLst>
              </p:cNvPr>
              <p:cNvSpPr/>
              <p:nvPr userDrawn="1"/>
            </p:nvSpPr>
            <p:spPr>
              <a:xfrm rot="16200000">
                <a:off x="288682" y="701086"/>
                <a:ext cx="1033562" cy="990437"/>
              </a:xfrm>
              <a:prstGeom prst="flowChartDisplay">
                <a:avLst/>
              </a:prstGeom>
              <a:solidFill>
                <a:schemeClr val="bg1"/>
              </a:solidFill>
              <a:ln w="1016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45" name="Teardrop 33">
                <a:extLst>
                  <a:ext uri="{FF2B5EF4-FFF2-40B4-BE49-F238E27FC236}"/>
                </a:extLst>
              </p:cNvPr>
              <p:cNvSpPr/>
              <p:nvPr userDrawn="1"/>
            </p:nvSpPr>
            <p:spPr>
              <a:xfrm rot="18899663">
                <a:off x="680834" y="3275102"/>
                <a:ext cx="249261" cy="249726"/>
              </a:xfrm>
              <a:prstGeom prst="teardrop">
                <a:avLst/>
              </a:prstGeom>
              <a:solidFill>
                <a:schemeClr val="bg1"/>
              </a:solidFill>
              <a:ln w="508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cxnSp>
            <p:nvCxnSpPr>
              <p:cNvPr id="46" name="Straight Connector 34">
                <a:extLst>
                  <a:ext uri="{FF2B5EF4-FFF2-40B4-BE49-F238E27FC236}"/>
                </a:extLst>
              </p:cNvPr>
              <p:cNvCxnSpPr>
                <a:stCxn id="33" idx="1"/>
                <a:endCxn id="34" idx="7"/>
              </p:cNvCxnSpPr>
              <p:nvPr userDrawn="1"/>
            </p:nvCxnSpPr>
            <p:spPr>
              <a:xfrm flipH="1">
                <a:off x="805464" y="1713085"/>
                <a:ext cx="0" cy="1509856"/>
              </a:xfrm>
              <a:prstGeom prst="line">
                <a:avLst/>
              </a:prstGeom>
              <a:ln w="50800">
                <a:solidFill>
                  <a:schemeClr val="accent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7" name="Rectangle: Rounded Corners 54">
            <a:extLst>
              <a:ext uri="{FF2B5EF4-FFF2-40B4-BE49-F238E27FC236}"/>
            </a:extLst>
          </p:cNvPr>
          <p:cNvSpPr/>
          <p:nvPr userDrawn="1"/>
        </p:nvSpPr>
        <p:spPr>
          <a:xfrm>
            <a:off x="7594600" y="2301875"/>
            <a:ext cx="1303338" cy="1282700"/>
          </a:xfrm>
          <a:prstGeom prst="roundRect">
            <a:avLst>
              <a:gd name="adj" fmla="val 10074"/>
            </a:avLst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9" name="Text Placeholder 68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40582" y="3987800"/>
            <a:ext cx="1189435" cy="46858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70" name="Text Placeholder 68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28599" y="3226676"/>
            <a:ext cx="1189435" cy="44583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71" name="Text Placeholder 68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246703" y="4052290"/>
            <a:ext cx="1189435" cy="44583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72" name="Text Placeholder 68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23353" y="3213649"/>
            <a:ext cx="1189435" cy="44583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73" name="Text Placeholder 68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637735" y="4025190"/>
            <a:ext cx="1167188" cy="44583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75" name="Text Placeholder 7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0581" y="2427890"/>
            <a:ext cx="1296591" cy="115668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76" name="Text Placeholder 7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528599" y="4225159"/>
            <a:ext cx="1296591" cy="115115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77" name="Text Placeholder 7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232537" y="2427889"/>
            <a:ext cx="1296591" cy="11561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78" name="Text Placeholder 7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917055" y="4225158"/>
            <a:ext cx="1296591" cy="117132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79" name="Text Placeholder 7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595148" y="2427889"/>
            <a:ext cx="1296591" cy="11561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0" name="Title 79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02885"/>
            <a:ext cx="7886700" cy="508075"/>
          </a:xfrm>
          <a:prstGeom prst="rect">
            <a:avLst/>
          </a:prstGeom>
        </p:spPr>
        <p:txBody>
          <a:bodyPr/>
          <a:lstStyle>
            <a:lvl1pPr algn="ctr">
              <a:defRPr sz="4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85464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/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0" y="1209648"/>
            <a:ext cx="9180512" cy="4379592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5" name="矩形 4">
            <a:extLst>
              <a:ext uri="{FF2B5EF4-FFF2-40B4-BE49-F238E27FC236}"/>
            </a:extLst>
          </p:cNvPr>
          <p:cNvSpPr/>
          <p:nvPr userDrawn="1"/>
        </p:nvSpPr>
        <p:spPr>
          <a:xfrm>
            <a:off x="-36513" y="6021388"/>
            <a:ext cx="9167813" cy="836612"/>
          </a:xfrm>
          <a:prstGeom prst="rect">
            <a:avLst/>
          </a:prstGeom>
          <a:solidFill>
            <a:srgbClr val="A7CBBD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dirty="0">
              <a:solidFill>
                <a:prstClr val="white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471"/>
          <a:stretch>
            <a:fillRect/>
          </a:stretch>
        </p:blipFill>
        <p:spPr bwMode="auto">
          <a:xfrm>
            <a:off x="0" y="17463"/>
            <a:ext cx="3132138" cy="83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>
            <a:extLst>
              <a:ext uri="{FF2B5EF4-FFF2-40B4-BE49-F238E27FC236}"/>
            </a:extLst>
          </p:cNvPr>
          <p:cNvSpPr/>
          <p:nvPr userDrawn="1"/>
        </p:nvSpPr>
        <p:spPr bwMode="auto">
          <a:xfrm>
            <a:off x="3521075" y="0"/>
            <a:ext cx="5659438" cy="836613"/>
          </a:xfrm>
          <a:prstGeom prst="rect">
            <a:avLst/>
          </a:prstGeom>
          <a:solidFill>
            <a:srgbClr val="A7CBBD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dirty="0">
              <a:solidFill>
                <a:prstClr val="white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平行四邊形 7">
            <a:extLst>
              <a:ext uri="{FF2B5EF4-FFF2-40B4-BE49-F238E27FC236}"/>
            </a:extLst>
          </p:cNvPr>
          <p:cNvSpPr/>
          <p:nvPr userDrawn="1"/>
        </p:nvSpPr>
        <p:spPr bwMode="auto">
          <a:xfrm>
            <a:off x="2916238" y="0"/>
            <a:ext cx="633412" cy="836613"/>
          </a:xfrm>
          <a:prstGeom prst="parallelogram">
            <a:avLst>
              <a:gd name="adj" fmla="val 45333"/>
            </a:avLst>
          </a:prstGeom>
          <a:solidFill>
            <a:srgbClr val="FFCC66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dirty="0">
              <a:solidFill>
                <a:prstClr val="white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直角三角形 8">
            <a:extLst>
              <a:ext uri="{FF2B5EF4-FFF2-40B4-BE49-F238E27FC236}"/>
            </a:extLst>
          </p:cNvPr>
          <p:cNvSpPr/>
          <p:nvPr userDrawn="1"/>
        </p:nvSpPr>
        <p:spPr bwMode="auto">
          <a:xfrm flipH="1">
            <a:off x="3252788" y="0"/>
            <a:ext cx="268287" cy="830263"/>
          </a:xfrm>
          <a:prstGeom prst="rtTriangle">
            <a:avLst/>
          </a:prstGeom>
          <a:solidFill>
            <a:srgbClr val="A7CBBD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dirty="0">
              <a:solidFill>
                <a:prstClr val="white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標題 1"/>
          <p:cNvSpPr>
            <a:spLocks noGrp="1"/>
          </p:cNvSpPr>
          <p:nvPr>
            <p:ph type="ctrTitle"/>
          </p:nvPr>
        </p:nvSpPr>
        <p:spPr>
          <a:xfrm>
            <a:off x="374848" y="2271787"/>
            <a:ext cx="7772400" cy="1470025"/>
          </a:xfrm>
        </p:spPr>
        <p:txBody>
          <a:bodyPr/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2" name="副標題 2"/>
          <p:cNvSpPr>
            <a:spLocks noGrp="1"/>
          </p:cNvSpPr>
          <p:nvPr>
            <p:ph type="subTitle" idx="1"/>
          </p:nvPr>
        </p:nvSpPr>
        <p:spPr>
          <a:xfrm>
            <a:off x="1887016" y="3927971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/>
              <a:t>按一下以編輯母片副標題樣式</a:t>
            </a:r>
          </a:p>
        </p:txBody>
      </p:sp>
      <p:sp>
        <p:nvSpPr>
          <p:cNvPr id="10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19113" y="6303963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A3332A-1976-491A-9646-D4969A652A01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13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86113" y="6303963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4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15113" y="6303963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4DEB431A-664C-409C-87BF-B6CFB67071F2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14839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/>
            </a:extLst>
          </p:cNvPr>
          <p:cNvSpPr/>
          <p:nvPr userDrawn="1"/>
        </p:nvSpPr>
        <p:spPr>
          <a:xfrm>
            <a:off x="-36513" y="6021388"/>
            <a:ext cx="9167813" cy="836612"/>
          </a:xfrm>
          <a:prstGeom prst="rect">
            <a:avLst/>
          </a:prstGeom>
          <a:solidFill>
            <a:srgbClr val="A7CBBD">
              <a:alpha val="3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dirty="0">
              <a:solidFill>
                <a:prstClr val="white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5" name="Group 16">
            <a:extLst>
              <a:ext uri="{FF2B5EF4-FFF2-40B4-BE49-F238E27FC236}"/>
            </a:extLst>
          </p:cNvPr>
          <p:cNvGrpSpPr>
            <a:grpSpLocks/>
          </p:cNvGrpSpPr>
          <p:nvPr userDrawn="1"/>
        </p:nvGrpSpPr>
        <p:grpSpPr bwMode="auto">
          <a:xfrm>
            <a:off x="7366" y="620688"/>
            <a:ext cx="9101138" cy="900113"/>
            <a:chOff x="17" y="540"/>
            <a:chExt cx="5733" cy="567"/>
          </a:xfrm>
          <a:solidFill>
            <a:srgbClr val="A7CBBD"/>
          </a:solidFill>
        </p:grpSpPr>
        <p:sp>
          <p:nvSpPr>
            <p:cNvPr id="6" name="矩形 4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292" y="705"/>
              <a:ext cx="2007" cy="307"/>
            </a:xfrm>
            <a:prstGeom prst="rect">
              <a:avLst/>
            </a:prstGeom>
            <a:grpFill/>
            <a:ln>
              <a:solidFill>
                <a:srgbClr val="A7CBB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800" b="1" dirty="0">
                  <a:solidFill>
                    <a:prstClr val="white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衛生福利部</a:t>
              </a:r>
            </a:p>
          </p:txBody>
        </p:sp>
        <p:pic>
          <p:nvPicPr>
            <p:cNvPr id="7" name="Picture 2">
              <a:extLst>
                <a:ext uri="{FF2B5EF4-FFF2-40B4-BE49-F238E27FC236}"/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" y="540"/>
              <a:ext cx="567" cy="5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矩形 6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2144" y="824"/>
              <a:ext cx="3606" cy="63"/>
            </a:xfrm>
            <a:prstGeom prst="rect">
              <a:avLst/>
            </a:prstGeom>
            <a:grpFill/>
            <a:ln>
              <a:solidFill>
                <a:srgbClr val="A7CBB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dirty="0">
                <a:solidFill>
                  <a:prstClr val="white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99666"/>
            <a:ext cx="8229600" cy="854968"/>
          </a:xfrm>
        </p:spPr>
        <p:txBody>
          <a:bodyPr>
            <a:normAutofit/>
          </a:bodyPr>
          <a:lstStyle>
            <a:lvl1pPr>
              <a:defRPr sz="40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1628800"/>
            <a:ext cx="8229600" cy="4525963"/>
          </a:xfrm>
        </p:spPr>
        <p:txBody>
          <a:bodyPr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9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72EA3A-C06A-4320-A4B5-EC76F3F73A48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10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1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0EB8AA-8743-4B4F-B8DD-51B8D76B725A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67560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53A3D-6FEA-4B37-A064-679A79E020BF}" type="datetime1">
              <a:rPr lang="zh-TW" altLang="en-US"/>
              <a:pPr>
                <a:defRPr/>
              </a:pPr>
              <a:t>2025/5/20</a:t>
            </a:fld>
            <a:endParaRPr lang="zh-TW" altLang="en-US" dirty="0"/>
          </a:p>
        </p:txBody>
      </p:sp>
      <p:sp>
        <p:nvSpPr>
          <p:cNvPr id="5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72B69D-F85E-4E01-9FAA-B913B8893E6A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4405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919B1-1F19-4F0F-9A27-920BFC052233}" type="datetime1">
              <a:rPr lang="zh-TW" altLang="en-US"/>
              <a:pPr>
                <a:defRPr/>
              </a:pPr>
              <a:t>2025/5/20</a:t>
            </a:fld>
            <a:endParaRPr lang="zh-TW" altLang="en-US" dirty="0"/>
          </a:p>
        </p:txBody>
      </p:sp>
      <p:sp>
        <p:nvSpPr>
          <p:cNvPr id="6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4610B3-5512-4809-A2F5-890FFA96FCA0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34496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BB083-E7F8-4207-B652-1BAD9039FBA1}" type="datetime1">
              <a:rPr lang="zh-TW" altLang="en-US"/>
              <a:pPr>
                <a:defRPr/>
              </a:pPr>
              <a:t>2025/5/20</a:t>
            </a:fld>
            <a:endParaRPr lang="zh-TW" altLang="en-US" dirty="0"/>
          </a:p>
        </p:txBody>
      </p:sp>
      <p:sp>
        <p:nvSpPr>
          <p:cNvPr id="8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6230CD-7E55-479D-9CC8-859B149557D5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02988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EEC87-7362-4989-BCC1-A41FA3E75996}" type="datetime1">
              <a:rPr lang="zh-TW" altLang="en-US"/>
              <a:pPr>
                <a:defRPr/>
              </a:pPr>
              <a:t>2025/5/20</a:t>
            </a:fld>
            <a:endParaRPr lang="zh-TW" altLang="en-US" dirty="0"/>
          </a:p>
        </p:txBody>
      </p:sp>
      <p:sp>
        <p:nvSpPr>
          <p:cNvPr id="4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A3545-8F5B-4124-921E-AE7617AEEC31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46384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77764-964A-4397-8DA7-8B7BF526D29C}" type="datetime1">
              <a:rPr lang="zh-TW" altLang="en-US"/>
              <a:pPr>
                <a:defRPr/>
              </a:pPr>
              <a:t>2025/5/20</a:t>
            </a:fld>
            <a:endParaRPr lang="zh-TW" altLang="en-US" dirty="0"/>
          </a:p>
        </p:txBody>
      </p:sp>
      <p:sp>
        <p:nvSpPr>
          <p:cNvPr id="3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11B5BA-BB4C-4E51-ACF2-C76E9924F6CF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753768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88BF3-0689-40F8-BB99-7549B442C570}" type="datetime1">
              <a:rPr lang="zh-TW" altLang="en-US"/>
              <a:pPr>
                <a:defRPr/>
              </a:pPr>
              <a:t>2025/5/20</a:t>
            </a:fld>
            <a:endParaRPr lang="zh-TW" altLang="en-US" dirty="0"/>
          </a:p>
        </p:txBody>
      </p:sp>
      <p:sp>
        <p:nvSpPr>
          <p:cNvPr id="6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E026E1-17B2-4700-A772-08CAAC1AC835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86528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D9FBD-D85C-44D9-8DD7-EC9BABD43C8A}" type="datetime1">
              <a:rPr lang="zh-TW" altLang="en-US"/>
              <a:pPr>
                <a:defRPr/>
              </a:pPr>
              <a:t>2025/5/20</a:t>
            </a:fld>
            <a:endParaRPr lang="zh-TW" altLang="en-US" dirty="0"/>
          </a:p>
        </p:txBody>
      </p:sp>
      <p:sp>
        <p:nvSpPr>
          <p:cNvPr id="6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3B2558-8448-4B08-BDCB-16424FEB85BF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81107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18809-C66B-4D50-92C2-6AFDFDE995A6}" type="datetime1">
              <a:rPr lang="zh-TW" altLang="en-US"/>
              <a:pPr>
                <a:defRPr/>
              </a:pPr>
              <a:t>2025/5/20</a:t>
            </a:fld>
            <a:endParaRPr lang="zh-TW" altLang="en-US" dirty="0"/>
          </a:p>
        </p:txBody>
      </p:sp>
      <p:sp>
        <p:nvSpPr>
          <p:cNvPr id="5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0A0394-BDF7-486A-A7DB-0B29D2D62DDC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83842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36A91-9BA4-4564-8192-93AAFDE5AD88}" type="datetime1">
              <a:rPr lang="zh-TW" altLang="en-US"/>
              <a:pPr>
                <a:defRPr/>
              </a:pPr>
              <a:t>2025/5/20</a:t>
            </a:fld>
            <a:endParaRPr lang="zh-TW" altLang="en-US" dirty="0"/>
          </a:p>
        </p:txBody>
      </p:sp>
      <p:sp>
        <p:nvSpPr>
          <p:cNvPr id="5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265D46-D5EC-47AD-9EA9-5F3077EA3590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80859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標題投影片">
    <p:bg>
      <p:bgPr>
        <a:gradFill rotWithShape="0">
          <a:gsLst>
            <a:gs pos="0">
              <a:srgbClr val="F2F2F2"/>
            </a:gs>
            <a:gs pos="999">
              <a:srgbClr val="F2F2F2"/>
            </a:gs>
            <a:gs pos="100000">
              <a:srgbClr val="FF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44"/>
          <p:cNvGrpSpPr>
            <a:grpSpLocks/>
          </p:cNvGrpSpPr>
          <p:nvPr userDrawn="1"/>
        </p:nvGrpSpPr>
        <p:grpSpPr bwMode="auto">
          <a:xfrm>
            <a:off x="282575" y="1131888"/>
            <a:ext cx="1860550" cy="2844800"/>
            <a:chOff x="449781" y="731902"/>
            <a:chExt cx="2481539" cy="2845072"/>
          </a:xfrm>
        </p:grpSpPr>
        <p:sp>
          <p:nvSpPr>
            <p:cNvPr id="14" name="Freeform: Shape 19">
              <a:extLst>
                <a:ext uri="{FF2B5EF4-FFF2-40B4-BE49-F238E27FC236}"/>
              </a:extLst>
            </p:cNvPr>
            <p:cNvSpPr/>
            <p:nvPr userDrawn="1"/>
          </p:nvSpPr>
          <p:spPr>
            <a:xfrm>
              <a:off x="1192973" y="3327712"/>
              <a:ext cx="1738347" cy="249262"/>
            </a:xfrm>
            <a:custGeom>
              <a:avLst/>
              <a:gdLst>
                <a:gd name="connsiteX0" fmla="*/ 0 w 1518458"/>
                <a:gd name="connsiteY0" fmla="*/ 0 h 249382"/>
                <a:gd name="connsiteX1" fmla="*/ 1393767 w 1518458"/>
                <a:gd name="connsiteY1" fmla="*/ 0 h 249382"/>
                <a:gd name="connsiteX2" fmla="*/ 1518458 w 1518458"/>
                <a:gd name="connsiteY2" fmla="*/ 124691 h 249382"/>
                <a:gd name="connsiteX3" fmla="*/ 1393767 w 1518458"/>
                <a:gd name="connsiteY3" fmla="*/ 249382 h 249382"/>
                <a:gd name="connsiteX4" fmla="*/ 0 w 1518458"/>
                <a:gd name="connsiteY4" fmla="*/ 249382 h 249382"/>
                <a:gd name="connsiteX5" fmla="*/ 124691 w 1518458"/>
                <a:gd name="connsiteY5" fmla="*/ 124691 h 249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18458" h="249382">
                  <a:moveTo>
                    <a:pt x="0" y="0"/>
                  </a:moveTo>
                  <a:lnTo>
                    <a:pt x="1393767" y="0"/>
                  </a:lnTo>
                  <a:lnTo>
                    <a:pt x="1518458" y="124691"/>
                  </a:lnTo>
                  <a:lnTo>
                    <a:pt x="1393767" y="249382"/>
                  </a:lnTo>
                  <a:lnTo>
                    <a:pt x="0" y="249382"/>
                  </a:lnTo>
                  <a:lnTo>
                    <a:pt x="124691" y="124691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grpSp>
          <p:nvGrpSpPr>
            <p:cNvPr id="15" name="Group 26"/>
            <p:cNvGrpSpPr>
              <a:grpSpLocks/>
            </p:cNvGrpSpPr>
            <p:nvPr userDrawn="1"/>
          </p:nvGrpSpPr>
          <p:grpSpPr bwMode="auto">
            <a:xfrm>
              <a:off x="449781" y="731902"/>
              <a:ext cx="990600" cy="2845072"/>
              <a:chOff x="310246" y="679523"/>
              <a:chExt cx="990600" cy="2845072"/>
            </a:xfrm>
          </p:grpSpPr>
          <p:sp>
            <p:nvSpPr>
              <p:cNvPr id="16" name="Flowchart: Display 22">
                <a:extLst>
                  <a:ext uri="{FF2B5EF4-FFF2-40B4-BE49-F238E27FC236}"/>
                </a:extLst>
              </p:cNvPr>
              <p:cNvSpPr/>
              <p:nvPr userDrawn="1"/>
            </p:nvSpPr>
            <p:spPr>
              <a:xfrm rot="16200000">
                <a:off x="288926" y="700843"/>
                <a:ext cx="1033561" cy="990921"/>
              </a:xfrm>
              <a:prstGeom prst="flowChartDisplay">
                <a:avLst/>
              </a:prstGeom>
              <a:solidFill>
                <a:schemeClr val="bg1"/>
              </a:solidFill>
              <a:ln w="1016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17" name="Teardrop 23">
                <a:extLst>
                  <a:ext uri="{FF2B5EF4-FFF2-40B4-BE49-F238E27FC236}"/>
                </a:extLst>
              </p:cNvPr>
              <p:cNvSpPr/>
              <p:nvPr userDrawn="1"/>
            </p:nvSpPr>
            <p:spPr>
              <a:xfrm rot="18899663">
                <a:off x="681077" y="3275040"/>
                <a:ext cx="249262" cy="249848"/>
              </a:xfrm>
              <a:prstGeom prst="teardrop">
                <a:avLst/>
              </a:prstGeom>
              <a:solidFill>
                <a:schemeClr val="bg1"/>
              </a:solidFill>
              <a:ln w="508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cxnSp>
            <p:nvCxnSpPr>
              <p:cNvPr id="18" name="Straight Connector 25">
                <a:extLst>
                  <a:ext uri="{FF2B5EF4-FFF2-40B4-BE49-F238E27FC236}"/>
                </a:extLst>
              </p:cNvPr>
              <p:cNvCxnSpPr>
                <a:stCxn id="23" idx="1"/>
                <a:endCxn id="24" idx="7"/>
              </p:cNvCxnSpPr>
              <p:nvPr userDrawn="1"/>
            </p:nvCxnSpPr>
            <p:spPr>
              <a:xfrm flipH="1">
                <a:off x="805707" y="1713084"/>
                <a:ext cx="0" cy="1509857"/>
              </a:xfrm>
              <a:prstGeom prst="line">
                <a:avLst/>
              </a:prstGeom>
              <a:ln w="508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9" name="Rectangle: Rounded Corners 49">
            <a:extLst>
              <a:ext uri="{FF2B5EF4-FFF2-40B4-BE49-F238E27FC236}"/>
            </a:extLst>
          </p:cNvPr>
          <p:cNvSpPr/>
          <p:nvPr userDrawn="1"/>
        </p:nvSpPr>
        <p:spPr>
          <a:xfrm>
            <a:off x="839788" y="2301875"/>
            <a:ext cx="1303337" cy="1282700"/>
          </a:xfrm>
          <a:prstGeom prst="roundRect">
            <a:avLst>
              <a:gd name="adj" fmla="val 10074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20" name="Group 45"/>
          <p:cNvGrpSpPr>
            <a:grpSpLocks/>
          </p:cNvGrpSpPr>
          <p:nvPr userDrawn="1"/>
        </p:nvGrpSpPr>
        <p:grpSpPr bwMode="auto">
          <a:xfrm>
            <a:off x="1976438" y="3724275"/>
            <a:ext cx="1862137" cy="2844800"/>
            <a:chOff x="3580478" y="3327592"/>
            <a:chExt cx="2481241" cy="2845072"/>
          </a:xfrm>
        </p:grpSpPr>
        <p:sp>
          <p:nvSpPr>
            <p:cNvPr id="21" name="Freeform: Shape 18">
              <a:extLst>
                <a:ext uri="{FF2B5EF4-FFF2-40B4-BE49-F238E27FC236}"/>
              </a:extLst>
            </p:cNvPr>
            <p:cNvSpPr/>
            <p:nvPr userDrawn="1"/>
          </p:nvSpPr>
          <p:spPr>
            <a:xfrm>
              <a:off x="4325062" y="3327592"/>
              <a:ext cx="1736657" cy="249262"/>
            </a:xfrm>
            <a:custGeom>
              <a:avLst/>
              <a:gdLst>
                <a:gd name="connsiteX0" fmla="*/ 0 w 1518458"/>
                <a:gd name="connsiteY0" fmla="*/ 0 h 249382"/>
                <a:gd name="connsiteX1" fmla="*/ 1393767 w 1518458"/>
                <a:gd name="connsiteY1" fmla="*/ 0 h 249382"/>
                <a:gd name="connsiteX2" fmla="*/ 1518458 w 1518458"/>
                <a:gd name="connsiteY2" fmla="*/ 124691 h 249382"/>
                <a:gd name="connsiteX3" fmla="*/ 1393767 w 1518458"/>
                <a:gd name="connsiteY3" fmla="*/ 249382 h 249382"/>
                <a:gd name="connsiteX4" fmla="*/ 0 w 1518458"/>
                <a:gd name="connsiteY4" fmla="*/ 249382 h 249382"/>
                <a:gd name="connsiteX5" fmla="*/ 124691 w 1518458"/>
                <a:gd name="connsiteY5" fmla="*/ 124691 h 249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18458" h="249382">
                  <a:moveTo>
                    <a:pt x="0" y="0"/>
                  </a:moveTo>
                  <a:lnTo>
                    <a:pt x="1393767" y="0"/>
                  </a:lnTo>
                  <a:lnTo>
                    <a:pt x="1518458" y="124691"/>
                  </a:lnTo>
                  <a:lnTo>
                    <a:pt x="1393767" y="249382"/>
                  </a:lnTo>
                  <a:lnTo>
                    <a:pt x="0" y="249382"/>
                  </a:lnTo>
                  <a:lnTo>
                    <a:pt x="124691" y="12469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grpSp>
          <p:nvGrpSpPr>
            <p:cNvPr id="22" name="Group 35"/>
            <p:cNvGrpSpPr>
              <a:grpSpLocks/>
            </p:cNvGrpSpPr>
            <p:nvPr userDrawn="1"/>
          </p:nvGrpSpPr>
          <p:grpSpPr bwMode="auto">
            <a:xfrm rot="10800000">
              <a:off x="3580478" y="3327592"/>
              <a:ext cx="990600" cy="2845072"/>
              <a:chOff x="310245" y="679523"/>
              <a:chExt cx="990600" cy="2845072"/>
            </a:xfrm>
          </p:grpSpPr>
          <p:sp>
            <p:nvSpPr>
              <p:cNvPr id="23" name="Flowchart: Display 36">
                <a:extLst>
                  <a:ext uri="{FF2B5EF4-FFF2-40B4-BE49-F238E27FC236}"/>
                </a:extLst>
              </p:cNvPr>
              <p:cNvSpPr/>
              <p:nvPr userDrawn="1"/>
            </p:nvSpPr>
            <p:spPr>
              <a:xfrm rot="16200000">
                <a:off x="289086" y="717201"/>
                <a:ext cx="1033561" cy="989958"/>
              </a:xfrm>
              <a:prstGeom prst="flowChartDisplay">
                <a:avLst/>
              </a:prstGeom>
              <a:solidFill>
                <a:schemeClr val="bg1"/>
              </a:solidFill>
              <a:ln w="1016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24" name="Teardrop 37">
                <a:extLst>
                  <a:ext uri="{FF2B5EF4-FFF2-40B4-BE49-F238E27FC236}"/>
                </a:extLst>
              </p:cNvPr>
              <p:cNvSpPr/>
              <p:nvPr userDrawn="1"/>
            </p:nvSpPr>
            <p:spPr>
              <a:xfrm rot="18899663">
                <a:off x="681235" y="3291039"/>
                <a:ext cx="249262" cy="249605"/>
              </a:xfrm>
              <a:prstGeom prst="teardrop">
                <a:avLst/>
              </a:prstGeom>
              <a:solidFill>
                <a:schemeClr val="bg1"/>
              </a:solidFill>
              <a:ln w="508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cxnSp>
            <p:nvCxnSpPr>
              <p:cNvPr id="25" name="Straight Connector 38">
                <a:extLst>
                  <a:ext uri="{FF2B5EF4-FFF2-40B4-BE49-F238E27FC236}"/>
                </a:extLst>
              </p:cNvPr>
              <p:cNvCxnSpPr>
                <a:stCxn id="37" idx="1"/>
                <a:endCxn id="38" idx="7"/>
              </p:cNvCxnSpPr>
              <p:nvPr userDrawn="1"/>
            </p:nvCxnSpPr>
            <p:spPr>
              <a:xfrm flipH="1">
                <a:off x="805866" y="1728960"/>
                <a:ext cx="0" cy="1509857"/>
              </a:xfrm>
              <a:prstGeom prst="line">
                <a:avLst/>
              </a:prstGeom>
              <a:ln w="5080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6" name="Rectangle: Rounded Corners 51">
            <a:extLst>
              <a:ext uri="{FF2B5EF4-FFF2-40B4-BE49-F238E27FC236}"/>
            </a:extLst>
          </p:cNvPr>
          <p:cNvSpPr/>
          <p:nvPr userDrawn="1"/>
        </p:nvSpPr>
        <p:spPr>
          <a:xfrm>
            <a:off x="2535238" y="4113213"/>
            <a:ext cx="1303337" cy="1282700"/>
          </a:xfrm>
          <a:prstGeom prst="roundRect">
            <a:avLst>
              <a:gd name="adj" fmla="val 10074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27" name="Group 46"/>
          <p:cNvGrpSpPr>
            <a:grpSpLocks/>
          </p:cNvGrpSpPr>
          <p:nvPr userDrawn="1"/>
        </p:nvGrpSpPr>
        <p:grpSpPr bwMode="auto">
          <a:xfrm>
            <a:off x="3671888" y="1131888"/>
            <a:ext cx="1860550" cy="2844800"/>
            <a:chOff x="5595782" y="731902"/>
            <a:chExt cx="2480925" cy="2845072"/>
          </a:xfrm>
        </p:grpSpPr>
        <p:sp>
          <p:nvSpPr>
            <p:cNvPr id="28" name="Freeform: Shape 14">
              <a:extLst>
                <a:ext uri="{FF2B5EF4-FFF2-40B4-BE49-F238E27FC236}"/>
              </a:extLst>
            </p:cNvPr>
            <p:cNvSpPr/>
            <p:nvPr userDrawn="1"/>
          </p:nvSpPr>
          <p:spPr>
            <a:xfrm>
              <a:off x="6338789" y="3327712"/>
              <a:ext cx="1737918" cy="249262"/>
            </a:xfrm>
            <a:custGeom>
              <a:avLst/>
              <a:gdLst>
                <a:gd name="connsiteX0" fmla="*/ 0 w 1518458"/>
                <a:gd name="connsiteY0" fmla="*/ 0 h 249382"/>
                <a:gd name="connsiteX1" fmla="*/ 1393767 w 1518458"/>
                <a:gd name="connsiteY1" fmla="*/ 0 h 249382"/>
                <a:gd name="connsiteX2" fmla="*/ 1518458 w 1518458"/>
                <a:gd name="connsiteY2" fmla="*/ 124691 h 249382"/>
                <a:gd name="connsiteX3" fmla="*/ 1393767 w 1518458"/>
                <a:gd name="connsiteY3" fmla="*/ 249382 h 249382"/>
                <a:gd name="connsiteX4" fmla="*/ 0 w 1518458"/>
                <a:gd name="connsiteY4" fmla="*/ 249382 h 249382"/>
                <a:gd name="connsiteX5" fmla="*/ 124691 w 1518458"/>
                <a:gd name="connsiteY5" fmla="*/ 124691 h 249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18458" h="249382">
                  <a:moveTo>
                    <a:pt x="0" y="0"/>
                  </a:moveTo>
                  <a:lnTo>
                    <a:pt x="1393767" y="0"/>
                  </a:lnTo>
                  <a:lnTo>
                    <a:pt x="1518458" y="124691"/>
                  </a:lnTo>
                  <a:lnTo>
                    <a:pt x="1393767" y="249382"/>
                  </a:lnTo>
                  <a:lnTo>
                    <a:pt x="0" y="249382"/>
                  </a:lnTo>
                  <a:lnTo>
                    <a:pt x="124691" y="12469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grpSp>
          <p:nvGrpSpPr>
            <p:cNvPr id="29" name="Group 27"/>
            <p:cNvGrpSpPr>
              <a:grpSpLocks/>
            </p:cNvGrpSpPr>
            <p:nvPr userDrawn="1"/>
          </p:nvGrpSpPr>
          <p:grpSpPr bwMode="auto">
            <a:xfrm>
              <a:off x="5595782" y="731902"/>
              <a:ext cx="990600" cy="2845072"/>
              <a:chOff x="310245" y="679523"/>
              <a:chExt cx="990600" cy="2845072"/>
            </a:xfrm>
          </p:grpSpPr>
          <p:sp>
            <p:nvSpPr>
              <p:cNvPr id="30" name="Flowchart: Display 28">
                <a:extLst>
                  <a:ext uri="{FF2B5EF4-FFF2-40B4-BE49-F238E27FC236}"/>
                </a:extLst>
              </p:cNvPr>
              <p:cNvSpPr/>
              <p:nvPr userDrawn="1"/>
            </p:nvSpPr>
            <p:spPr>
              <a:xfrm rot="16200000">
                <a:off x="288803" y="700965"/>
                <a:ext cx="1033561" cy="990676"/>
              </a:xfrm>
              <a:prstGeom prst="flowChartDisplay">
                <a:avLst/>
              </a:prstGeom>
              <a:solidFill>
                <a:schemeClr val="bg1"/>
              </a:solidFill>
              <a:ln w="1016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31" name="Teardrop 29">
                <a:extLst>
                  <a:ext uri="{FF2B5EF4-FFF2-40B4-BE49-F238E27FC236}"/>
                </a:extLst>
              </p:cNvPr>
              <p:cNvSpPr/>
              <p:nvPr userDrawn="1"/>
            </p:nvSpPr>
            <p:spPr>
              <a:xfrm rot="18899663">
                <a:off x="680952" y="3275071"/>
                <a:ext cx="249262" cy="249786"/>
              </a:xfrm>
              <a:prstGeom prst="teardrop">
                <a:avLst/>
              </a:prstGeom>
              <a:solidFill>
                <a:schemeClr val="bg1"/>
              </a:solidFill>
              <a:ln w="508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cxnSp>
            <p:nvCxnSpPr>
              <p:cNvPr id="32" name="Straight Connector 30">
                <a:extLst>
                  <a:ext uri="{FF2B5EF4-FFF2-40B4-BE49-F238E27FC236}"/>
                </a:extLst>
              </p:cNvPr>
              <p:cNvCxnSpPr>
                <a:stCxn id="29" idx="1"/>
                <a:endCxn id="30" idx="7"/>
              </p:cNvCxnSpPr>
              <p:nvPr userDrawn="1"/>
            </p:nvCxnSpPr>
            <p:spPr>
              <a:xfrm flipH="1">
                <a:off x="805583" y="1713084"/>
                <a:ext cx="0" cy="1509857"/>
              </a:xfrm>
              <a:prstGeom prst="line">
                <a:avLst/>
              </a:prstGeom>
              <a:ln w="5080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3" name="Rectangle: Rounded Corners 52">
            <a:extLst>
              <a:ext uri="{FF2B5EF4-FFF2-40B4-BE49-F238E27FC236}"/>
            </a:extLst>
          </p:cNvPr>
          <p:cNvSpPr/>
          <p:nvPr userDrawn="1"/>
        </p:nvSpPr>
        <p:spPr>
          <a:xfrm>
            <a:off x="4229100" y="2301875"/>
            <a:ext cx="1303338" cy="1282700"/>
          </a:xfrm>
          <a:prstGeom prst="roundRect">
            <a:avLst>
              <a:gd name="adj" fmla="val 10074"/>
            </a:avLst>
          </a:prstGeom>
          <a:solidFill>
            <a:schemeClr val="bg1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34" name="Group 47"/>
          <p:cNvGrpSpPr>
            <a:grpSpLocks/>
          </p:cNvGrpSpPr>
          <p:nvPr userDrawn="1"/>
        </p:nvGrpSpPr>
        <p:grpSpPr bwMode="auto">
          <a:xfrm>
            <a:off x="5365750" y="3724275"/>
            <a:ext cx="1862138" cy="2844800"/>
            <a:chOff x="7610770" y="3314261"/>
            <a:chExt cx="2480925" cy="2845072"/>
          </a:xfrm>
        </p:grpSpPr>
        <p:sp>
          <p:nvSpPr>
            <p:cNvPr id="35" name="Freeform: Shape 15">
              <a:extLst>
                <a:ext uri="{FF2B5EF4-FFF2-40B4-BE49-F238E27FC236}"/>
              </a:extLst>
            </p:cNvPr>
            <p:cNvSpPr/>
            <p:nvPr userDrawn="1"/>
          </p:nvSpPr>
          <p:spPr>
            <a:xfrm>
              <a:off x="8355259" y="3319024"/>
              <a:ext cx="1736436" cy="250849"/>
            </a:xfrm>
            <a:custGeom>
              <a:avLst/>
              <a:gdLst>
                <a:gd name="connsiteX0" fmla="*/ 0 w 1518458"/>
                <a:gd name="connsiteY0" fmla="*/ 0 h 249382"/>
                <a:gd name="connsiteX1" fmla="*/ 1393767 w 1518458"/>
                <a:gd name="connsiteY1" fmla="*/ 0 h 249382"/>
                <a:gd name="connsiteX2" fmla="*/ 1518458 w 1518458"/>
                <a:gd name="connsiteY2" fmla="*/ 124691 h 249382"/>
                <a:gd name="connsiteX3" fmla="*/ 1393767 w 1518458"/>
                <a:gd name="connsiteY3" fmla="*/ 249382 h 249382"/>
                <a:gd name="connsiteX4" fmla="*/ 0 w 1518458"/>
                <a:gd name="connsiteY4" fmla="*/ 249382 h 249382"/>
                <a:gd name="connsiteX5" fmla="*/ 124691 w 1518458"/>
                <a:gd name="connsiteY5" fmla="*/ 124691 h 249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18458" h="249382">
                  <a:moveTo>
                    <a:pt x="0" y="0"/>
                  </a:moveTo>
                  <a:lnTo>
                    <a:pt x="1393767" y="0"/>
                  </a:lnTo>
                  <a:lnTo>
                    <a:pt x="1518458" y="124691"/>
                  </a:lnTo>
                  <a:lnTo>
                    <a:pt x="1393767" y="249382"/>
                  </a:lnTo>
                  <a:lnTo>
                    <a:pt x="0" y="249382"/>
                  </a:lnTo>
                  <a:lnTo>
                    <a:pt x="124691" y="12469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grpSp>
          <p:nvGrpSpPr>
            <p:cNvPr id="36" name="Group 39"/>
            <p:cNvGrpSpPr>
              <a:grpSpLocks/>
            </p:cNvGrpSpPr>
            <p:nvPr userDrawn="1"/>
          </p:nvGrpSpPr>
          <p:grpSpPr bwMode="auto">
            <a:xfrm rot="10800000">
              <a:off x="7610770" y="3314261"/>
              <a:ext cx="990600" cy="2845072"/>
              <a:chOff x="310245" y="679523"/>
              <a:chExt cx="990600" cy="2845072"/>
            </a:xfrm>
          </p:grpSpPr>
          <p:sp>
            <p:nvSpPr>
              <p:cNvPr id="37" name="Flowchart: Display 40">
                <a:extLst>
                  <a:ext uri="{FF2B5EF4-FFF2-40B4-BE49-F238E27FC236}"/>
                </a:extLst>
              </p:cNvPr>
              <p:cNvSpPr/>
              <p:nvPr userDrawn="1"/>
            </p:nvSpPr>
            <p:spPr>
              <a:xfrm rot="16200000">
                <a:off x="310299" y="717264"/>
                <a:ext cx="1033561" cy="989831"/>
              </a:xfrm>
              <a:prstGeom prst="flowChartDisplay">
                <a:avLst/>
              </a:prstGeom>
              <a:solidFill>
                <a:schemeClr val="bg1"/>
              </a:solidFill>
              <a:ln w="1016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38" name="Teardrop 41">
                <a:extLst>
                  <a:ext uri="{FF2B5EF4-FFF2-40B4-BE49-F238E27FC236}"/>
                </a:extLst>
              </p:cNvPr>
              <p:cNvSpPr/>
              <p:nvPr userDrawn="1"/>
            </p:nvSpPr>
            <p:spPr>
              <a:xfrm rot="18899663">
                <a:off x="702447" y="3291055"/>
                <a:ext cx="249262" cy="249573"/>
              </a:xfrm>
              <a:prstGeom prst="teardrop">
                <a:avLst/>
              </a:prstGeom>
              <a:solidFill>
                <a:schemeClr val="bg1"/>
              </a:solidFill>
              <a:ln w="508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cxnSp>
            <p:nvCxnSpPr>
              <p:cNvPr id="39" name="Straight Connector 42">
                <a:extLst>
                  <a:ext uri="{FF2B5EF4-FFF2-40B4-BE49-F238E27FC236}"/>
                </a:extLst>
              </p:cNvPr>
              <p:cNvCxnSpPr>
                <a:stCxn id="41" idx="1"/>
                <a:endCxn id="42" idx="7"/>
              </p:cNvCxnSpPr>
              <p:nvPr userDrawn="1"/>
            </p:nvCxnSpPr>
            <p:spPr>
              <a:xfrm flipH="1">
                <a:off x="827080" y="1728960"/>
                <a:ext cx="0" cy="1509857"/>
              </a:xfrm>
              <a:prstGeom prst="line">
                <a:avLst/>
              </a:prstGeom>
              <a:ln w="508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0" name="Rectangle: Rounded Corners 53">
            <a:extLst>
              <a:ext uri="{FF2B5EF4-FFF2-40B4-BE49-F238E27FC236}"/>
            </a:extLst>
          </p:cNvPr>
          <p:cNvSpPr/>
          <p:nvPr userDrawn="1"/>
        </p:nvSpPr>
        <p:spPr>
          <a:xfrm>
            <a:off x="5924550" y="4113213"/>
            <a:ext cx="1303338" cy="1282700"/>
          </a:xfrm>
          <a:prstGeom prst="roundRect">
            <a:avLst>
              <a:gd name="adj" fmla="val 10074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41" name="Group 48"/>
          <p:cNvGrpSpPr>
            <a:grpSpLocks/>
          </p:cNvGrpSpPr>
          <p:nvPr userDrawn="1"/>
        </p:nvGrpSpPr>
        <p:grpSpPr bwMode="auto">
          <a:xfrm>
            <a:off x="7061200" y="1155700"/>
            <a:ext cx="1860550" cy="2844800"/>
            <a:chOff x="9626356" y="731902"/>
            <a:chExt cx="2480327" cy="2845072"/>
          </a:xfrm>
        </p:grpSpPr>
        <p:sp>
          <p:nvSpPr>
            <p:cNvPr id="42" name="Freeform: Shape 16">
              <a:extLst>
                <a:ext uri="{FF2B5EF4-FFF2-40B4-BE49-F238E27FC236}"/>
              </a:extLst>
            </p:cNvPr>
            <p:cNvSpPr/>
            <p:nvPr userDrawn="1"/>
          </p:nvSpPr>
          <p:spPr>
            <a:xfrm>
              <a:off x="10369185" y="3315012"/>
              <a:ext cx="1737498" cy="249261"/>
            </a:xfrm>
            <a:custGeom>
              <a:avLst/>
              <a:gdLst>
                <a:gd name="connsiteX0" fmla="*/ 0 w 1518458"/>
                <a:gd name="connsiteY0" fmla="*/ 0 h 249382"/>
                <a:gd name="connsiteX1" fmla="*/ 1393767 w 1518458"/>
                <a:gd name="connsiteY1" fmla="*/ 0 h 249382"/>
                <a:gd name="connsiteX2" fmla="*/ 1518458 w 1518458"/>
                <a:gd name="connsiteY2" fmla="*/ 124691 h 249382"/>
                <a:gd name="connsiteX3" fmla="*/ 1393767 w 1518458"/>
                <a:gd name="connsiteY3" fmla="*/ 249382 h 249382"/>
                <a:gd name="connsiteX4" fmla="*/ 0 w 1518458"/>
                <a:gd name="connsiteY4" fmla="*/ 249382 h 249382"/>
                <a:gd name="connsiteX5" fmla="*/ 124691 w 1518458"/>
                <a:gd name="connsiteY5" fmla="*/ 124691 h 249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18458" h="249382">
                  <a:moveTo>
                    <a:pt x="0" y="0"/>
                  </a:moveTo>
                  <a:lnTo>
                    <a:pt x="1393767" y="0"/>
                  </a:lnTo>
                  <a:lnTo>
                    <a:pt x="1518458" y="124691"/>
                  </a:lnTo>
                  <a:lnTo>
                    <a:pt x="1393767" y="249382"/>
                  </a:lnTo>
                  <a:lnTo>
                    <a:pt x="0" y="249382"/>
                  </a:lnTo>
                  <a:lnTo>
                    <a:pt x="124691" y="12469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grpSp>
          <p:nvGrpSpPr>
            <p:cNvPr id="43" name="Group 31"/>
            <p:cNvGrpSpPr>
              <a:grpSpLocks/>
            </p:cNvGrpSpPr>
            <p:nvPr userDrawn="1"/>
          </p:nvGrpSpPr>
          <p:grpSpPr bwMode="auto">
            <a:xfrm>
              <a:off x="9626356" y="731902"/>
              <a:ext cx="990600" cy="2845072"/>
              <a:chOff x="310245" y="679523"/>
              <a:chExt cx="990600" cy="2845072"/>
            </a:xfrm>
          </p:grpSpPr>
          <p:sp>
            <p:nvSpPr>
              <p:cNvPr id="44" name="Flowchart: Display 32">
                <a:extLst>
                  <a:ext uri="{FF2B5EF4-FFF2-40B4-BE49-F238E27FC236}"/>
                </a:extLst>
              </p:cNvPr>
              <p:cNvSpPr/>
              <p:nvPr userDrawn="1"/>
            </p:nvSpPr>
            <p:spPr>
              <a:xfrm rot="16200000">
                <a:off x="288682" y="701086"/>
                <a:ext cx="1033562" cy="990437"/>
              </a:xfrm>
              <a:prstGeom prst="flowChartDisplay">
                <a:avLst/>
              </a:prstGeom>
              <a:solidFill>
                <a:schemeClr val="bg1"/>
              </a:solidFill>
              <a:ln w="1016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45" name="Teardrop 33">
                <a:extLst>
                  <a:ext uri="{FF2B5EF4-FFF2-40B4-BE49-F238E27FC236}"/>
                </a:extLst>
              </p:cNvPr>
              <p:cNvSpPr/>
              <p:nvPr userDrawn="1"/>
            </p:nvSpPr>
            <p:spPr>
              <a:xfrm rot="18899663">
                <a:off x="680834" y="3275102"/>
                <a:ext cx="249261" cy="249726"/>
              </a:xfrm>
              <a:prstGeom prst="teardrop">
                <a:avLst/>
              </a:prstGeom>
              <a:solidFill>
                <a:schemeClr val="bg1"/>
              </a:solidFill>
              <a:ln w="508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cxnSp>
            <p:nvCxnSpPr>
              <p:cNvPr id="46" name="Straight Connector 34">
                <a:extLst>
                  <a:ext uri="{FF2B5EF4-FFF2-40B4-BE49-F238E27FC236}"/>
                </a:extLst>
              </p:cNvPr>
              <p:cNvCxnSpPr>
                <a:stCxn id="33" idx="1"/>
                <a:endCxn id="34" idx="7"/>
              </p:cNvCxnSpPr>
              <p:nvPr userDrawn="1"/>
            </p:nvCxnSpPr>
            <p:spPr>
              <a:xfrm flipH="1">
                <a:off x="805464" y="1713085"/>
                <a:ext cx="0" cy="1509856"/>
              </a:xfrm>
              <a:prstGeom prst="line">
                <a:avLst/>
              </a:prstGeom>
              <a:ln w="50800">
                <a:solidFill>
                  <a:schemeClr val="accent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7" name="Rectangle: Rounded Corners 54">
            <a:extLst>
              <a:ext uri="{FF2B5EF4-FFF2-40B4-BE49-F238E27FC236}"/>
            </a:extLst>
          </p:cNvPr>
          <p:cNvSpPr/>
          <p:nvPr userDrawn="1"/>
        </p:nvSpPr>
        <p:spPr>
          <a:xfrm>
            <a:off x="7594600" y="2301875"/>
            <a:ext cx="1303338" cy="1282700"/>
          </a:xfrm>
          <a:prstGeom prst="roundRect">
            <a:avLst>
              <a:gd name="adj" fmla="val 10074"/>
            </a:avLst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9" name="Text Placeholder 68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40582" y="3987800"/>
            <a:ext cx="1189435" cy="46858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70" name="Text Placeholder 68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28599" y="3226676"/>
            <a:ext cx="1189435" cy="44583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71" name="Text Placeholder 68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246703" y="4052290"/>
            <a:ext cx="1189435" cy="44583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72" name="Text Placeholder 68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23353" y="3213649"/>
            <a:ext cx="1189435" cy="44583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73" name="Text Placeholder 68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637735" y="4025190"/>
            <a:ext cx="1167188" cy="44583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75" name="Text Placeholder 7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0581" y="2427890"/>
            <a:ext cx="1296591" cy="115668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76" name="Text Placeholder 7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528599" y="4225159"/>
            <a:ext cx="1296591" cy="115115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77" name="Text Placeholder 7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232537" y="2427889"/>
            <a:ext cx="1296591" cy="11561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78" name="Text Placeholder 7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917055" y="4225158"/>
            <a:ext cx="1296591" cy="117132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79" name="Text Placeholder 7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595148" y="2427889"/>
            <a:ext cx="1296591" cy="11561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0" name="Title 79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02885"/>
            <a:ext cx="7886700" cy="508075"/>
          </a:xfrm>
          <a:prstGeom prst="rect">
            <a:avLst/>
          </a:prstGeom>
        </p:spPr>
        <p:txBody>
          <a:bodyPr/>
          <a:lstStyle>
            <a:lvl1pPr algn="ctr">
              <a:defRPr sz="4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0632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3550" y="142877"/>
            <a:ext cx="8229600" cy="56197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8721D67-E550-4BDA-B5D4-2753E8215B47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6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648C6840-6CAB-4EB8-9976-D65565125950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5788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24">
            <a:extLst>
              <a:ext uri="{FF2B5EF4-FFF2-40B4-BE49-F238E27FC236}"/>
            </a:extLst>
          </p:cNvPr>
          <p:cNvSpPr/>
          <p:nvPr/>
        </p:nvSpPr>
        <p:spPr>
          <a:xfrm>
            <a:off x="812800" y="1506538"/>
            <a:ext cx="1533525" cy="13811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lIns="91425" tIns="91425" rIns="91425" bIns="91425" anchor="ctr"/>
          <a:lstStyle/>
          <a:p>
            <a:pPr eaLnBrk="1" hangingPunct="1">
              <a:spcBef>
                <a:spcPts val="0"/>
              </a:spcBef>
              <a:defRPr/>
            </a:pPr>
            <a:endParaRPr kumimoji="1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5" name="Shape 25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38113" cy="6858000"/>
          </a:xfrm>
          <a:prstGeom prst="rect">
            <a:avLst/>
          </a:prstGeom>
          <a:solidFill>
            <a:srgbClr val="DAEBEE"/>
          </a:solidFill>
          <a:ln>
            <a:noFill/>
          </a:ln>
          <a:extLst/>
        </p:spPr>
        <p:txBody>
          <a:bodyPr lIns="91425" tIns="91425" rIns="91425" bIns="91425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lang="zh-TW" altLang="zh-TW">
              <a:solidFill>
                <a:prstClr val="black"/>
              </a:solidFill>
            </a:endParaRPr>
          </a:p>
        </p:txBody>
      </p:sp>
      <p:sp>
        <p:nvSpPr>
          <p:cNvPr id="22" name="Shape 22"/>
          <p:cNvSpPr txBox="1">
            <a:spLocks noGrp="1"/>
          </p:cNvSpPr>
          <p:nvPr>
            <p:ph type="title"/>
          </p:nvPr>
        </p:nvSpPr>
        <p:spPr>
          <a:xfrm>
            <a:off x="691200" y="0"/>
            <a:ext cx="7761599" cy="1292100"/>
          </a:xfrm>
          <a:prstGeom prst="rect">
            <a:avLst/>
          </a:prstGeom>
        </p:spPr>
        <p:txBody>
          <a:bodyPr lIns="91425" tIns="91425" rIns="91425" bIns="91425" anchor="b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1"/>
          </p:nvPr>
        </p:nvSpPr>
        <p:spPr>
          <a:xfrm>
            <a:off x="691200" y="1811604"/>
            <a:ext cx="7761599" cy="4412100"/>
          </a:xfrm>
          <a:prstGeom prst="rect">
            <a:avLst/>
          </a:prstGeom>
        </p:spPr>
        <p:txBody>
          <a:bodyPr lIns="91425" tIns="91425" rIns="91425" b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8328025" y="6356350"/>
            <a:ext cx="692150" cy="365125"/>
          </a:xfrm>
        </p:spPr>
        <p:txBody>
          <a:bodyPr/>
          <a:lstStyle>
            <a:lvl1pPr>
              <a:defRPr/>
            </a:lvl1pPr>
          </a:lstStyle>
          <a:p>
            <a:fld id="{B5DB9781-03E6-4E1C-A31D-1B2835744E09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5226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63550" y="142875"/>
            <a:ext cx="8229600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08B0962-D6AA-437D-A128-FB4D0DCB97C2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3C602D9A-3F90-4A24-8AFB-5AC023C730E5}" type="slidenum">
              <a:rPr lang="zh-TW" altLang="en-US"/>
              <a:pPr/>
              <a:t>‹#›</a:t>
            </a:fld>
            <a:endParaRPr lang="zh-TW" altLang="en-US"/>
          </a:p>
        </p:txBody>
      </p:sp>
      <p:grpSp>
        <p:nvGrpSpPr>
          <p:cNvPr id="1031" name="群組 6"/>
          <p:cNvGrpSpPr>
            <a:grpSpLocks/>
          </p:cNvGrpSpPr>
          <p:nvPr/>
        </p:nvGrpSpPr>
        <p:grpSpPr bwMode="auto">
          <a:xfrm>
            <a:off x="0" y="690563"/>
            <a:ext cx="9128125" cy="901700"/>
            <a:chOff x="0" y="908720"/>
            <a:chExt cx="9128102" cy="899592"/>
          </a:xfrm>
        </p:grpSpPr>
        <p:sp>
          <p:nvSpPr>
            <p:cNvPr id="8" name="矩形 7">
              <a:extLst>
                <a:ext uri="{FF2B5EF4-FFF2-40B4-BE49-F238E27FC236}"/>
              </a:extLst>
            </p:cNvPr>
            <p:cNvSpPr/>
            <p:nvPr userDrawn="1"/>
          </p:nvSpPr>
          <p:spPr>
            <a:xfrm>
              <a:off x="463549" y="1141536"/>
              <a:ext cx="3186105" cy="433958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000" dirty="0">
                  <a:solidFill>
                    <a:prstClr val="white"/>
                  </a:solidFill>
                  <a:latin typeface="標楷體" pitchFamily="65" charset="-120"/>
                  <a:ea typeface="標楷體" pitchFamily="65" charset="-120"/>
                </a:rPr>
                <a:t>衛生福利部</a:t>
              </a:r>
              <a:endParaRPr lang="en-US" altLang="zh-TW" sz="2000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TW" sz="1200" b="1" dirty="0">
                  <a:solidFill>
                    <a:prstClr val="white"/>
                  </a:solidFill>
                  <a:ea typeface="標楷體" pitchFamily="65" charset="-120"/>
                </a:rPr>
                <a:t>Ministry of Health and Welfare</a:t>
              </a:r>
              <a:endParaRPr lang="zh-TW" altLang="en-US" sz="1200" b="1" dirty="0">
                <a:solidFill>
                  <a:prstClr val="white"/>
                </a:solidFill>
                <a:ea typeface="標楷體" pitchFamily="65" charset="-120"/>
              </a:endParaRPr>
            </a:p>
          </p:txBody>
        </p:sp>
        <p:pic>
          <p:nvPicPr>
            <p:cNvPr id="1033" name="Picture 2"/>
            <p:cNvPicPr>
              <a:picLocks noChangeAspect="1" noChangeArrowheads="1"/>
            </p:cNvPicPr>
            <p:nvPr userDrawn="1"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908720"/>
              <a:ext cx="899592" cy="899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矩形 9">
              <a:extLst>
                <a:ext uri="{FF2B5EF4-FFF2-40B4-BE49-F238E27FC236}"/>
              </a:extLst>
            </p:cNvPr>
            <p:cNvSpPr/>
            <p:nvPr userDrawn="1"/>
          </p:nvSpPr>
          <p:spPr>
            <a:xfrm>
              <a:off x="3403591" y="1307835"/>
              <a:ext cx="5724511" cy="101362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>
                <a:solidFill>
                  <a:prstClr val="white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7" r:id="rId1"/>
    <p:sldLayoutId id="2147484088" r:id="rId2"/>
    <p:sldLayoutId id="2147484089" r:id="rId3"/>
    <p:sldLayoutId id="2147484090" r:id="rId4"/>
    <p:sldLayoutId id="2147484091" r:id="rId5"/>
    <p:sldLayoutId id="2147484092" r:id="rId6"/>
    <p:sldLayoutId id="2147484093" r:id="rId7"/>
    <p:sldLayoutId id="2147484094" r:id="rId8"/>
    <p:sldLayoutId id="2147484095" r:id="rId9"/>
    <p:sldLayoutId id="2147484096" r:id="rId10"/>
    <p:sldLayoutId id="2147484097" r:id="rId11"/>
    <p:sldLayoutId id="2147484098" r:id="rId12"/>
    <p:sldLayoutId id="2147484099" r:id="rId13"/>
    <p:sldLayoutId id="2147484100" r:id="rId14"/>
    <p:sldLayoutId id="2147484110" r:id="rId15"/>
    <p:sldLayoutId id="2147484111" r:id="rId16"/>
    <p:sldLayoutId id="2147484112" r:id="rId17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0000CC"/>
          </a:solidFill>
          <a:latin typeface="標楷體" pitchFamily="65" charset="-120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2051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569A7B09-9898-4D87-8BB0-C8C57EDC60DE}" type="datetime1">
              <a:rPr lang="zh-TW" altLang="en-US"/>
              <a:pPr>
                <a:defRPr/>
              </a:pPr>
              <a:t>2025/5/20</a:t>
            </a:fld>
            <a:endParaRPr lang="zh-TW" altLang="en-US" dirty="0"/>
          </a:p>
        </p:txBody>
      </p:sp>
      <p:sp>
        <p:nvSpPr>
          <p:cNvPr id="5" name="頁尾版面配置區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fld id="{B579BE3E-CC1E-43AD-8FB7-A83FD7B49B50}" type="slidenum">
              <a:rPr lang="zh-TW" altLang="en-US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3" r:id="rId1"/>
    <p:sldLayoutId id="2147484114" r:id="rId2"/>
    <p:sldLayoutId id="2147484101" r:id="rId3"/>
    <p:sldLayoutId id="2147484102" r:id="rId4"/>
    <p:sldLayoutId id="2147484103" r:id="rId5"/>
    <p:sldLayoutId id="2147484104" r:id="rId6"/>
    <p:sldLayoutId id="2147484105" r:id="rId7"/>
    <p:sldLayoutId id="2147484106" r:id="rId8"/>
    <p:sldLayoutId id="2147484107" r:id="rId9"/>
    <p:sldLayoutId id="2147484108" r:id="rId10"/>
    <p:sldLayoutId id="2147484109" r:id="rId11"/>
    <p:sldLayoutId id="2147484115" r:id="rId12"/>
    <p:sldLayoutId id="2147484116" r:id="rId13"/>
    <p:sldLayoutId id="2147484117" r:id="rId14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Microsoft_Excel___2.xls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5.png"/><Relationship Id="rId4" Type="http://schemas.openxmlformats.org/officeDocument/2006/relationships/oleObject" Target="../embeddings/Microsoft_Excel___1.xls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7.png"/><Relationship Id="rId4" Type="http://schemas.openxmlformats.org/officeDocument/2006/relationships/oleObject" Target="../embeddings/Microsoft_Excel___3.xls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notesSlide" Target="../notesSlides/notesSlide4.xml"/><Relationship Id="rId7" Type="http://schemas.openxmlformats.org/officeDocument/2006/relationships/diagramColors" Target="../diagrams/colors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4" Type="http://schemas.openxmlformats.org/officeDocument/2006/relationships/chart" Target="../charts/char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3"/>
          <p:cNvSpPr>
            <a:spLocks noGrp="1"/>
          </p:cNvSpPr>
          <p:nvPr>
            <p:ph type="ctrTitle"/>
          </p:nvPr>
        </p:nvSpPr>
        <p:spPr>
          <a:xfrm>
            <a:off x="107950" y="1916113"/>
            <a:ext cx="8964613" cy="2520950"/>
          </a:xfrm>
        </p:spPr>
        <p:txBody>
          <a:bodyPr anchor="b"/>
          <a:lstStyle/>
          <a:p>
            <a:pPr eaLnBrk="1" hangingPunct="1">
              <a:lnSpc>
                <a:spcPts val="6000"/>
              </a:lnSpc>
            </a:pPr>
            <a:r>
              <a:rPr lang="zh-TW" altLang="en-US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「強化社會安全網計畫」</a:t>
            </a:r>
            <a:r>
              <a:rPr lang="en-US" altLang="zh-TW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策略三工作執行概況</a:t>
            </a:r>
            <a:r>
              <a:rPr lang="en-US" altLang="zh-TW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與心理衛生社工服務流程</a:t>
            </a:r>
          </a:p>
        </p:txBody>
      </p:sp>
      <p:sp>
        <p:nvSpPr>
          <p:cNvPr id="11267" name="副標題 4"/>
          <p:cNvSpPr>
            <a:spLocks noGrp="1"/>
          </p:cNvSpPr>
          <p:nvPr>
            <p:ph type="subTitle" idx="1"/>
          </p:nvPr>
        </p:nvSpPr>
        <p:spPr>
          <a:xfrm>
            <a:off x="2484438" y="4941888"/>
            <a:ext cx="3959225" cy="1374775"/>
          </a:xfrm>
        </p:spPr>
        <p:txBody>
          <a:bodyPr anchor="ctr"/>
          <a:lstStyle/>
          <a:p>
            <a:pPr eaLnBrk="1" hangingPunct="1"/>
            <a:r>
              <a:rPr lang="zh-TW" altLang="en-US" sz="2800" b="1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心理及口腔健康司</a:t>
            </a:r>
            <a:endParaRPr lang="en-US" altLang="zh-TW" sz="2800" b="1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/>
            <a:r>
              <a:rPr lang="en-US" altLang="zh-TW" sz="2800" b="1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2800" b="1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800" b="1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zh-TW" altLang="en-US" sz="2800" b="1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800" b="1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800" b="1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標題 4"/>
          <p:cNvSpPr>
            <a:spLocks noGrp="1"/>
          </p:cNvSpPr>
          <p:nvPr>
            <p:ph type="title"/>
          </p:nvPr>
        </p:nvSpPr>
        <p:spPr>
          <a:xfrm>
            <a:off x="611188" y="100013"/>
            <a:ext cx="8229600" cy="854075"/>
          </a:xfrm>
        </p:spPr>
        <p:txBody>
          <a:bodyPr/>
          <a:lstStyle/>
          <a:p>
            <a:pPr>
              <a:defRPr/>
            </a:pPr>
            <a:r>
              <a:rPr lang="zh-TW" altLang="en-US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報告大綱</a:t>
            </a:r>
          </a:p>
        </p:txBody>
      </p:sp>
      <p:sp>
        <p:nvSpPr>
          <p:cNvPr id="6" name="內容版面配置區 5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00075" y="1412875"/>
            <a:ext cx="8229600" cy="5256213"/>
          </a:xfrm>
        </p:spPr>
        <p:txBody>
          <a:bodyPr/>
          <a:lstStyle/>
          <a:p>
            <a:pPr marL="809625" indent="-809625">
              <a:lnSpc>
                <a:spcPts val="42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壹、社安網計畫策略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三執行重點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ts val="42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zh-TW" altLang="en-US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貳、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年度計畫執行成效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00050" lvl="1" indent="0">
              <a:lnSpc>
                <a:spcPts val="42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zh-TW" altLang="en-US" sz="32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經費運用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00050" lvl="1" indent="0">
              <a:lnSpc>
                <a:spcPts val="42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zh-TW" altLang="en-US" sz="32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－社工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人力</a:t>
            </a: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進用及參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訓</a:t>
            </a:r>
            <a:endParaRPr lang="en-US" altLang="zh-TW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00050" lvl="1" indent="0">
              <a:lnSpc>
                <a:spcPts val="42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zh-TW" altLang="en-US" sz="32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－心理</a:t>
            </a:r>
            <a:r>
              <a:rPr lang="zh-TW" altLang="en-US" sz="32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衛生</a:t>
            </a:r>
            <a:r>
              <a:rPr lang="zh-TW" altLang="en-US" sz="32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社工訪視服務</a:t>
            </a:r>
            <a:endParaRPr lang="en-US" altLang="zh-TW" sz="3200" b="1" cap="all" spc="-6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00050" lvl="1" indent="0">
              <a:lnSpc>
                <a:spcPts val="42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zh-TW" altLang="en-US" sz="32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精</a:t>
            </a: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照系統功能增修及介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接</a:t>
            </a:r>
            <a:endParaRPr lang="en-US" altLang="zh-TW" sz="3200" b="1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42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zh-TW" altLang="en-US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叁、未來工作重點</a:t>
            </a:r>
            <a:endParaRPr lang="en-US" altLang="zh-TW" b="1" cap="all" spc="-6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lnSpc>
                <a:spcPts val="42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zh-TW" altLang="en-US" sz="32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－跨部會資訊系統介接</a:t>
            </a:r>
            <a:endParaRPr lang="en-US" altLang="zh-TW" sz="3200" b="1" cap="all" spc="-6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lnSpc>
                <a:spcPts val="42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zh-TW" altLang="en-US" sz="32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－心理</a:t>
            </a:r>
            <a:r>
              <a:rPr lang="zh-TW" altLang="en-US" sz="32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衛生社工專業知能訓練</a:t>
            </a:r>
            <a:endParaRPr lang="en-US" altLang="zh-TW" sz="3200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lnSpc>
                <a:spcPts val="42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zh-TW" altLang="en-US" sz="32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</a:t>
            </a:r>
            <a:r>
              <a:rPr lang="zh-TW" altLang="en-US" sz="32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曾經</a:t>
            </a:r>
            <a:r>
              <a:rPr lang="zh-TW" altLang="en-US" sz="32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在案個案納入服務規劃</a:t>
            </a:r>
            <a:endParaRPr lang="en-US" altLang="zh-TW" sz="3200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292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06BB5408-1982-4CC8-A1C8-BCA6C201FE5C}" type="slidenum">
              <a:rPr lang="zh-TW" altLang="en-US">
                <a:solidFill>
                  <a:srgbClr val="89898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2</a:t>
            </a:fld>
            <a:endParaRPr lang="zh-TW" altLang="en-US">
              <a:solidFill>
                <a:srgbClr val="89898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55FAA761-5246-4696-AA64-35B4C8BF915E}" type="slidenum">
              <a:rPr lang="zh-TW" altLang="en-US">
                <a:solidFill>
                  <a:srgbClr val="89898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3</a:t>
            </a:fld>
            <a:endParaRPr lang="zh-TW" altLang="en-US">
              <a:solidFill>
                <a:srgbClr val="89898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603" name="矩形 4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131763" y="3068638"/>
            <a:ext cx="88931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zh-TW" altLang="en-US" sz="4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壹</a:t>
            </a:r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、社安網計畫</a:t>
            </a:r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策略三執行重點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投影片編號版面配置區 4"/>
          <p:cNvSpPr>
            <a:spLocks noGrp="1"/>
          </p:cNvSpPr>
          <p:nvPr>
            <p:ph type="sldNum" sz="quarter" idx="12"/>
          </p:nvPr>
        </p:nvSpPr>
        <p:spPr bwMode="auto">
          <a:xfrm>
            <a:off x="6216650" y="629602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EBDEB2DF-D3D0-4B3B-B31C-8BE2581FE57E}" type="slidenum">
              <a:rPr lang="zh-TW" altLang="en-US">
                <a:solidFill>
                  <a:srgbClr val="898989"/>
                </a:solidFill>
              </a:rPr>
              <a:pPr/>
              <a:t>4</a:t>
            </a:fld>
            <a:endParaRPr lang="zh-TW" altLang="en-US">
              <a:solidFill>
                <a:srgbClr val="898989"/>
              </a:solidFill>
            </a:endParaRPr>
          </a:p>
        </p:txBody>
      </p:sp>
      <p:sp>
        <p:nvSpPr>
          <p:cNvPr id="7" name="橢圓 6">
            <a:extLst>
              <a:ext uri="{FF2B5EF4-FFF2-40B4-BE49-F238E27FC236}"/>
            </a:extLst>
          </p:cNvPr>
          <p:cNvSpPr/>
          <p:nvPr/>
        </p:nvSpPr>
        <p:spPr>
          <a:xfrm>
            <a:off x="1728788" y="1514475"/>
            <a:ext cx="6264275" cy="518477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13317" name="文字方塊 7"/>
          <p:cNvSpPr txBox="1">
            <a:spLocks noChangeArrowheads="1"/>
          </p:cNvSpPr>
          <p:nvPr/>
        </p:nvSpPr>
        <p:spPr bwMode="auto">
          <a:xfrm>
            <a:off x="7123113" y="1514475"/>
            <a:ext cx="2030412" cy="719138"/>
          </a:xfrm>
          <a:prstGeom prst="rect">
            <a:avLst/>
          </a:prstGeom>
          <a:noFill/>
          <a:ln w="381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>
            <a:defPPr>
              <a:defRPr lang="zh-TW"/>
            </a:defPPr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2400" b="1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zh-TW" altLang="en-US" dirty="0" smtClean="0"/>
              <a:t>通報案件</a:t>
            </a:r>
            <a:r>
              <a:rPr lang="en-US" altLang="zh-TW" dirty="0" smtClean="0"/>
              <a:t>(120,002</a:t>
            </a:r>
            <a:r>
              <a:rPr lang="zh-TW" altLang="en-US" dirty="0" smtClean="0"/>
              <a:t>件</a:t>
            </a:r>
            <a:r>
              <a:rPr lang="en-US" altLang="zh-TW" dirty="0" smtClean="0"/>
              <a:t>)</a:t>
            </a:r>
            <a:endParaRPr lang="zh-TW" altLang="en-US" dirty="0" smtClean="0"/>
          </a:p>
        </p:txBody>
      </p:sp>
      <p:sp>
        <p:nvSpPr>
          <p:cNvPr id="9" name="橢圓 8">
            <a:extLst>
              <a:ext uri="{FF2B5EF4-FFF2-40B4-BE49-F238E27FC236}"/>
            </a:extLst>
          </p:cNvPr>
          <p:cNvSpPr/>
          <p:nvPr/>
        </p:nvSpPr>
        <p:spPr>
          <a:xfrm>
            <a:off x="2201863" y="2424113"/>
            <a:ext cx="4895850" cy="3516312"/>
          </a:xfrm>
          <a:prstGeom prst="ellipse">
            <a:avLst/>
          </a:prstGeom>
          <a:solidFill>
            <a:srgbClr val="FFFF66">
              <a:alpha val="45882"/>
            </a:srgbClr>
          </a:solidFill>
          <a:ln w="57150">
            <a:solidFill>
              <a:srgbClr val="9966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13319" name="文字方塊 9"/>
          <p:cNvSpPr txBox="1">
            <a:spLocks noChangeArrowheads="1"/>
          </p:cNvSpPr>
          <p:nvPr/>
        </p:nvSpPr>
        <p:spPr bwMode="auto">
          <a:xfrm>
            <a:off x="120650" y="1695450"/>
            <a:ext cx="2039938" cy="1374775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>
            <a:defPPr>
              <a:defRPr lang="zh-TW"/>
            </a:defPPr>
            <a:lvl1pPr algn="ctr"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ea typeface="+mn-ea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</a:defRPr>
            </a:lvl9pPr>
          </a:lstStyle>
          <a:p>
            <a:pPr>
              <a:lnSpc>
                <a:spcPts val="2500"/>
              </a:lnSpc>
              <a:defRPr/>
            </a:pP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相對人－</a:t>
            </a:r>
            <a:endParaRPr lang="en-US" altLang="zh-TW" sz="2400" b="1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2500"/>
              </a:lnSpc>
              <a:defRPr/>
            </a:pP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成人保護案件受案評估摘要 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(98,129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人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24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321" name="文字方塊 11"/>
          <p:cNvSpPr txBox="1">
            <a:spLocks noChangeArrowheads="1"/>
          </p:cNvSpPr>
          <p:nvPr/>
        </p:nvSpPr>
        <p:spPr bwMode="auto">
          <a:xfrm>
            <a:off x="541338" y="5832475"/>
            <a:ext cx="1798637" cy="809625"/>
          </a:xfrm>
          <a:prstGeom prst="rect">
            <a:avLst/>
          </a:prstGeom>
          <a:noFill/>
          <a:ln w="381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>
            <a:defPPr>
              <a:defRPr lang="zh-TW"/>
            </a:defPPr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2400" b="1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zh-TW" altLang="en-US" dirty="0" smtClean="0"/>
              <a:t>加害人處遇</a:t>
            </a:r>
            <a:r>
              <a:rPr lang="en-US" altLang="zh-TW" dirty="0" smtClean="0"/>
              <a:t>(3,206</a:t>
            </a:r>
            <a:r>
              <a:rPr lang="zh-TW" altLang="en-US" dirty="0" smtClean="0"/>
              <a:t>件</a:t>
            </a:r>
            <a:r>
              <a:rPr lang="en-US" altLang="zh-TW" dirty="0" smtClean="0"/>
              <a:t>)</a:t>
            </a:r>
            <a:endParaRPr lang="zh-TW" altLang="en-US" dirty="0" smtClean="0"/>
          </a:p>
        </p:txBody>
      </p:sp>
      <p:sp>
        <p:nvSpPr>
          <p:cNvPr id="13" name="橢圓 12">
            <a:extLst>
              <a:ext uri="{FF2B5EF4-FFF2-40B4-BE49-F238E27FC236}"/>
            </a:extLst>
          </p:cNvPr>
          <p:cNvSpPr/>
          <p:nvPr/>
        </p:nvSpPr>
        <p:spPr>
          <a:xfrm>
            <a:off x="2490788" y="3429000"/>
            <a:ext cx="2089150" cy="2087563"/>
          </a:xfrm>
          <a:prstGeom prst="ellipse">
            <a:avLst/>
          </a:prstGeom>
          <a:solidFill>
            <a:schemeClr val="tx2">
              <a:lumMod val="60000"/>
              <a:lumOff val="40000"/>
              <a:alpha val="46000"/>
            </a:schemeClr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14" name="橢圓 13">
            <a:extLst>
              <a:ext uri="{FF2B5EF4-FFF2-40B4-BE49-F238E27FC236}"/>
            </a:extLst>
          </p:cNvPr>
          <p:cNvSpPr/>
          <p:nvPr/>
        </p:nvSpPr>
        <p:spPr>
          <a:xfrm>
            <a:off x="4038600" y="3770313"/>
            <a:ext cx="1331913" cy="1204912"/>
          </a:xfrm>
          <a:prstGeom prst="ellipse">
            <a:avLst/>
          </a:prstGeom>
          <a:solidFill>
            <a:schemeClr val="accent2">
              <a:lumMod val="75000"/>
              <a:alpha val="46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14346" name="文字方塊 14"/>
          <p:cNvSpPr txBox="1">
            <a:spLocks noChangeArrowheads="1"/>
          </p:cNvSpPr>
          <p:nvPr/>
        </p:nvSpPr>
        <p:spPr bwMode="auto">
          <a:xfrm>
            <a:off x="6878638" y="3430588"/>
            <a:ext cx="22209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 sz="2400" b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合併精照個案</a:t>
            </a:r>
            <a:endParaRPr lang="en-US" altLang="zh-TW" sz="2400" b="1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hangingPunct="1"/>
            <a:r>
              <a:rPr lang="en-US" altLang="zh-TW" sz="2400" b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標的服務對象</a:t>
            </a:r>
            <a:r>
              <a:rPr lang="en-US" altLang="zh-TW" b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  <p:sp>
        <p:nvSpPr>
          <p:cNvPr id="13325" name="文字方塊 15"/>
          <p:cNvSpPr txBox="1">
            <a:spLocks noChangeArrowheads="1"/>
          </p:cNvSpPr>
          <p:nvPr/>
        </p:nvSpPr>
        <p:spPr bwMode="auto">
          <a:xfrm>
            <a:off x="90488" y="4144963"/>
            <a:ext cx="1543050" cy="1039812"/>
          </a:xfrm>
          <a:prstGeom prst="rect">
            <a:avLst/>
          </a:prstGeom>
          <a:noFill/>
          <a:ln w="381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0" tIns="0" rIns="0" bIns="0" anchor="ctr"/>
          <a:lstStyle>
            <a:defPPr>
              <a:defRPr lang="zh-TW"/>
            </a:defPPr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2400" b="1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zh-TW" altLang="en-US" dirty="0" smtClean="0"/>
              <a:t>保護令核發</a:t>
            </a:r>
            <a:r>
              <a:rPr lang="en-US" altLang="zh-TW" dirty="0" smtClean="0"/>
              <a:t>(15,881</a:t>
            </a:r>
            <a:r>
              <a:rPr lang="zh-TW" altLang="en-US" dirty="0" smtClean="0"/>
              <a:t>件</a:t>
            </a:r>
            <a:r>
              <a:rPr lang="en-US" altLang="zh-TW" dirty="0" smtClean="0"/>
              <a:t>)</a:t>
            </a:r>
          </a:p>
        </p:txBody>
      </p:sp>
      <p:sp>
        <p:nvSpPr>
          <p:cNvPr id="14348" name="標題 1"/>
          <p:cNvSpPr txBox="1">
            <a:spLocks/>
          </p:cNvSpPr>
          <p:nvPr/>
        </p:nvSpPr>
        <p:spPr bwMode="auto">
          <a:xfrm>
            <a:off x="90488" y="107950"/>
            <a:ext cx="8982075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lnSpc>
                <a:spcPts val="4200"/>
              </a:lnSpc>
            </a:pPr>
            <a:r>
              <a:rPr lang="zh-TW" altLang="en-US" sz="4000" b="1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保護資訊系統與精照系統介接</a:t>
            </a:r>
            <a:endParaRPr lang="en-US" altLang="zh-TW" sz="4000" b="1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ts val="4200"/>
              </a:lnSpc>
            </a:pPr>
            <a:r>
              <a:rPr lang="en-US" altLang="zh-TW" sz="4000" b="1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4000" b="1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家庭暴力案件</a:t>
            </a:r>
          </a:p>
        </p:txBody>
      </p:sp>
      <p:sp>
        <p:nvSpPr>
          <p:cNvPr id="11" name="橢圓 10">
            <a:extLst>
              <a:ext uri="{FF2B5EF4-FFF2-40B4-BE49-F238E27FC236}"/>
            </a:extLst>
          </p:cNvPr>
          <p:cNvSpPr/>
          <p:nvPr/>
        </p:nvSpPr>
        <p:spPr>
          <a:xfrm>
            <a:off x="3063875" y="4186238"/>
            <a:ext cx="1331913" cy="1204912"/>
          </a:xfrm>
          <a:prstGeom prst="ellipse">
            <a:avLst/>
          </a:prstGeom>
          <a:solidFill>
            <a:schemeClr val="accent3">
              <a:lumMod val="60000"/>
              <a:lumOff val="40000"/>
              <a:alpha val="46000"/>
            </a:schemeClr>
          </a:solidFill>
          <a:ln w="5715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>
              <a:solidFill>
                <a:prstClr val="black"/>
              </a:solidFill>
            </a:endParaRPr>
          </a:p>
        </p:txBody>
      </p:sp>
      <p:cxnSp>
        <p:nvCxnSpPr>
          <p:cNvPr id="3" name="肘形接點 2"/>
          <p:cNvCxnSpPr>
            <a:stCxn id="13321" idx="3"/>
          </p:cNvCxnSpPr>
          <p:nvPr/>
        </p:nvCxnSpPr>
        <p:spPr>
          <a:xfrm flipV="1">
            <a:off x="2339975" y="4975225"/>
            <a:ext cx="1389063" cy="1262063"/>
          </a:xfrm>
          <a:prstGeom prst="bentConnector3">
            <a:avLst>
              <a:gd name="adj1" fmla="val 50000"/>
            </a:avLst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肘形接點 24"/>
          <p:cNvCxnSpPr>
            <a:stCxn id="13325" idx="2"/>
          </p:cNvCxnSpPr>
          <p:nvPr/>
        </p:nvCxnSpPr>
        <p:spPr>
          <a:xfrm rot="5400000" flipH="1" flipV="1">
            <a:off x="1618456" y="4031457"/>
            <a:ext cx="396875" cy="1909762"/>
          </a:xfrm>
          <a:prstGeom prst="bentConnector4">
            <a:avLst>
              <a:gd name="adj1" fmla="val -57719"/>
              <a:gd name="adj2" fmla="val 70213"/>
            </a:avLst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肘形接點 28"/>
          <p:cNvCxnSpPr>
            <a:stCxn id="14346" idx="1"/>
          </p:cNvCxnSpPr>
          <p:nvPr/>
        </p:nvCxnSpPr>
        <p:spPr>
          <a:xfrm rot="10800000" flipV="1">
            <a:off x="4892675" y="3844925"/>
            <a:ext cx="1985963" cy="527050"/>
          </a:xfrm>
          <a:prstGeom prst="bentConnector3">
            <a:avLst>
              <a:gd name="adj1" fmla="val 50000"/>
            </a:avLst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肘形接點 35"/>
          <p:cNvCxnSpPr>
            <a:stCxn id="13319" idx="3"/>
          </p:cNvCxnSpPr>
          <p:nvPr/>
        </p:nvCxnSpPr>
        <p:spPr>
          <a:xfrm>
            <a:off x="2160588" y="2382838"/>
            <a:ext cx="1736725" cy="687387"/>
          </a:xfrm>
          <a:prstGeom prst="bentConnector3">
            <a:avLst>
              <a:gd name="adj1" fmla="val 50000"/>
            </a:avLst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肘形接點 42"/>
          <p:cNvCxnSpPr>
            <a:stCxn id="13317" idx="2"/>
          </p:cNvCxnSpPr>
          <p:nvPr/>
        </p:nvCxnSpPr>
        <p:spPr>
          <a:xfrm rot="5400000">
            <a:off x="7199313" y="1912938"/>
            <a:ext cx="619125" cy="1260475"/>
          </a:xfrm>
          <a:prstGeom prst="bentConnector2">
            <a:avLst/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標題 1"/>
          <p:cNvSpPr>
            <a:spLocks noGrp="1"/>
          </p:cNvSpPr>
          <p:nvPr>
            <p:ph type="title"/>
          </p:nvPr>
        </p:nvSpPr>
        <p:spPr>
          <a:xfrm>
            <a:off x="611188" y="100013"/>
            <a:ext cx="8229600" cy="736600"/>
          </a:xfrm>
        </p:spPr>
        <p:txBody>
          <a:bodyPr/>
          <a:lstStyle/>
          <a:p>
            <a:r>
              <a:rPr lang="zh-TW" altLang="en-US" b="1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社區心理衛生服務模式</a:t>
            </a:r>
          </a:p>
        </p:txBody>
      </p:sp>
      <p:sp>
        <p:nvSpPr>
          <p:cNvPr id="15363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DB7D94CA-61F6-467C-A2E5-D01FE72FD6B5}" type="slidenum">
              <a:rPr lang="zh-TW" altLang="en-US" b="1">
                <a:solidFill>
                  <a:srgbClr val="898989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pPr/>
              <a:t>5</a:t>
            </a:fld>
            <a:endParaRPr lang="zh-TW" altLang="en-US" b="1">
              <a:solidFill>
                <a:srgbClr val="898989"/>
              </a:solidFill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graphicFrame>
        <p:nvGraphicFramePr>
          <p:cNvPr id="5" name="資料庫圖表 4">
            <a:extLst>
              <a:ext uri="{FF2B5EF4-FFF2-40B4-BE49-F238E27FC236}"/>
            </a:extLst>
          </p:cNvPr>
          <p:cNvGraphicFramePr/>
          <p:nvPr/>
        </p:nvGraphicFramePr>
        <p:xfrm>
          <a:off x="783772" y="1045029"/>
          <a:ext cx="8117632" cy="36793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文字方塊 5">
            <a:extLst>
              <a:ext uri="{FF2B5EF4-FFF2-40B4-BE49-F238E27FC236}"/>
            </a:extLst>
          </p:cNvPr>
          <p:cNvSpPr txBox="1"/>
          <p:nvPr/>
        </p:nvSpPr>
        <p:spPr>
          <a:xfrm>
            <a:off x="198438" y="1044575"/>
            <a:ext cx="457200" cy="10779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kumimoji="1" lang="zh-TW" altLang="en-US" sz="1600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服務對象</a:t>
            </a:r>
          </a:p>
        </p:txBody>
      </p:sp>
      <p:sp>
        <p:nvSpPr>
          <p:cNvPr id="7" name="文字方塊 6">
            <a:extLst>
              <a:ext uri="{FF2B5EF4-FFF2-40B4-BE49-F238E27FC236}"/>
            </a:extLst>
          </p:cNvPr>
          <p:cNvSpPr txBox="1"/>
          <p:nvPr/>
        </p:nvSpPr>
        <p:spPr>
          <a:xfrm>
            <a:off x="198438" y="2433638"/>
            <a:ext cx="457200" cy="18161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dist">
              <a:defRPr/>
            </a:pPr>
            <a:r>
              <a:rPr kumimoji="1" lang="zh-TW" altLang="en-US" sz="1600" b="1" dirty="0">
                <a:solidFill>
                  <a:srgbClr val="66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</a:t>
            </a:r>
            <a:endParaRPr kumimoji="1" lang="en-US" altLang="zh-TW" sz="1600" b="1" dirty="0">
              <a:solidFill>
                <a:srgbClr val="6633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dist">
              <a:defRPr/>
            </a:pPr>
            <a:endParaRPr kumimoji="1" lang="en-US" altLang="zh-TW" sz="1600" b="1" dirty="0">
              <a:solidFill>
                <a:srgbClr val="6633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dist">
              <a:defRPr/>
            </a:pPr>
            <a:r>
              <a:rPr kumimoji="1" lang="zh-TW" altLang="en-US" sz="1600" b="1" dirty="0">
                <a:solidFill>
                  <a:srgbClr val="66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務</a:t>
            </a:r>
            <a:endParaRPr kumimoji="1" lang="en-US" altLang="zh-TW" sz="1600" b="1" dirty="0">
              <a:solidFill>
                <a:srgbClr val="6633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dist">
              <a:defRPr/>
            </a:pPr>
            <a:endParaRPr kumimoji="1" lang="en-US" altLang="zh-TW" sz="1600" b="1" dirty="0">
              <a:solidFill>
                <a:srgbClr val="6633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dist">
              <a:defRPr/>
            </a:pPr>
            <a:r>
              <a:rPr kumimoji="1" lang="zh-TW" altLang="en-US" sz="1600" b="1" dirty="0">
                <a:solidFill>
                  <a:srgbClr val="66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項</a:t>
            </a:r>
            <a:endParaRPr kumimoji="1" lang="en-US" altLang="zh-TW" sz="1600" b="1" dirty="0">
              <a:solidFill>
                <a:srgbClr val="6633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dist">
              <a:defRPr/>
            </a:pPr>
            <a:endParaRPr kumimoji="1" lang="en-US" altLang="zh-TW" sz="1600" b="1" dirty="0">
              <a:solidFill>
                <a:srgbClr val="6633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dist">
              <a:defRPr/>
            </a:pPr>
            <a:r>
              <a:rPr kumimoji="1" lang="zh-TW" altLang="en-US" sz="1600" b="1" dirty="0">
                <a:solidFill>
                  <a:srgbClr val="66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</a:t>
            </a:r>
            <a:endParaRPr kumimoji="1" lang="en-US" altLang="zh-TW" sz="1600" b="1" dirty="0">
              <a:solidFill>
                <a:srgbClr val="6633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>
            <a:extLst>
              <a:ext uri="{FF2B5EF4-FFF2-40B4-BE49-F238E27FC236}"/>
            </a:extLst>
          </p:cNvPr>
          <p:cNvSpPr txBox="1"/>
          <p:nvPr/>
        </p:nvSpPr>
        <p:spPr>
          <a:xfrm>
            <a:off x="207963" y="4568825"/>
            <a:ext cx="447675" cy="12001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kumimoji="1" lang="zh-TW" altLang="en-US" b="1" dirty="0">
                <a:solidFill>
                  <a:srgbClr val="4F81BD">
                    <a:lumMod val="7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服務人力</a:t>
            </a:r>
          </a:p>
        </p:txBody>
      </p:sp>
      <p:sp>
        <p:nvSpPr>
          <p:cNvPr id="9" name="文字版面配置區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2959100" y="4776788"/>
            <a:ext cx="1735138" cy="8382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lIns="91425" tIns="91425" rIns="91425" bIns="91425" anchor="ctr"/>
          <a:lstStyle/>
          <a:p>
            <a:pPr algn="ctr">
              <a:buClr>
                <a:srgbClr val="C7F464"/>
              </a:buClr>
              <a:buSzPct val="100000"/>
              <a:buFont typeface="Montserrat" charset="0"/>
              <a:buNone/>
              <a:defRPr/>
            </a:pPr>
            <a:r>
              <a:rPr kumimoji="1" lang="zh-TW" altLang="en-US" sz="1400" b="1" dirty="0">
                <a:solidFill>
                  <a:srgbClr val="3760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Montserrat" charset="0"/>
              </a:rPr>
              <a:t>關懷訪視員</a:t>
            </a:r>
            <a:endParaRPr kumimoji="1" lang="en-US" altLang="zh-TW" sz="1400" b="1" dirty="0">
              <a:solidFill>
                <a:srgbClr val="376092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Montserrat" charset="0"/>
            </a:endParaRPr>
          </a:p>
          <a:p>
            <a:pPr algn="ctr">
              <a:buClr>
                <a:srgbClr val="C7F464"/>
              </a:buClr>
              <a:buSzPct val="100000"/>
              <a:buFont typeface="Montserrat" charset="0"/>
              <a:buNone/>
              <a:defRPr/>
            </a:pPr>
            <a:r>
              <a:rPr kumimoji="1" lang="en-US" altLang="zh-TW" sz="1400" b="1" dirty="0">
                <a:solidFill>
                  <a:srgbClr val="3760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Montserrat" charset="0"/>
              </a:rPr>
              <a:t>99</a:t>
            </a:r>
            <a:r>
              <a:rPr kumimoji="1" lang="zh-TW" altLang="en-US" sz="1400" b="1" dirty="0">
                <a:solidFill>
                  <a:srgbClr val="3760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Montserrat" charset="0"/>
              </a:rPr>
              <a:t>人</a:t>
            </a:r>
            <a:r>
              <a:rPr kumimoji="1" lang="en-US" altLang="zh-TW" sz="1400" b="1" dirty="0">
                <a:solidFill>
                  <a:srgbClr val="3760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Montserrat" charset="0"/>
              </a:rPr>
              <a:t>(1:360)</a:t>
            </a:r>
          </a:p>
          <a:p>
            <a:pPr algn="ctr">
              <a:buClr>
                <a:srgbClr val="C7F464"/>
              </a:buClr>
              <a:buSzPct val="100000"/>
              <a:buFont typeface="Montserrat" charset="0"/>
              <a:buNone/>
              <a:defRPr/>
            </a:pPr>
            <a:r>
              <a:rPr kumimoji="1" lang="zh-TW" altLang="en-US" sz="1400" b="1" dirty="0">
                <a:solidFill>
                  <a:srgbClr val="3760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Montserrat" charset="0"/>
              </a:rPr>
              <a:t>目標負荷比</a:t>
            </a:r>
            <a:r>
              <a:rPr kumimoji="1" lang="en-US" altLang="zh-TW" sz="1400" b="1" dirty="0">
                <a:solidFill>
                  <a:srgbClr val="3760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Montserrat" charset="0"/>
              </a:rPr>
              <a:t>1:80</a:t>
            </a:r>
            <a:endParaRPr kumimoji="1" lang="zh-TW" altLang="en-US" sz="1400" b="1" dirty="0">
              <a:solidFill>
                <a:srgbClr val="376092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Montserrat" charset="0"/>
            </a:endParaRPr>
          </a:p>
        </p:txBody>
      </p:sp>
      <p:sp>
        <p:nvSpPr>
          <p:cNvPr id="10" name="文字版面配置區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4964113" y="4786313"/>
            <a:ext cx="1800225" cy="8191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lIns="91425" tIns="91425" rIns="91425" bIns="91425" anchor="ctr"/>
          <a:lstStyle/>
          <a:p>
            <a:pPr algn="ctr">
              <a:buClr>
                <a:srgbClr val="C7F464"/>
              </a:buClr>
              <a:buSzPct val="100000"/>
              <a:buFont typeface="Montserrat" charset="0"/>
              <a:buNone/>
              <a:defRPr/>
            </a:pPr>
            <a:r>
              <a:rPr kumimoji="1" lang="zh-TW" altLang="en-US" sz="1400" b="1" dirty="0">
                <a:solidFill>
                  <a:srgbClr val="3760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Montserrat" charset="0"/>
              </a:rPr>
              <a:t>專案人力</a:t>
            </a:r>
            <a:endParaRPr kumimoji="1" lang="en-US" altLang="zh-TW" sz="1400" b="1" dirty="0">
              <a:solidFill>
                <a:srgbClr val="376092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Montserrat" charset="0"/>
            </a:endParaRPr>
          </a:p>
          <a:p>
            <a:pPr algn="ctr">
              <a:buClr>
                <a:srgbClr val="C7F464"/>
              </a:buClr>
              <a:buSzPct val="100000"/>
              <a:buFont typeface="Montserrat" charset="0"/>
              <a:buNone/>
              <a:defRPr/>
            </a:pPr>
            <a:r>
              <a:rPr kumimoji="1" lang="zh-TW" altLang="en-US" sz="1400" b="1" dirty="0">
                <a:solidFill>
                  <a:srgbClr val="3760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Montserrat" charset="0"/>
              </a:rPr>
              <a:t>衛生所心理師</a:t>
            </a:r>
            <a:endParaRPr kumimoji="1" lang="en-US" altLang="zh-TW" sz="1400" b="1" dirty="0">
              <a:solidFill>
                <a:srgbClr val="376092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Montserrat" charset="0"/>
            </a:endParaRPr>
          </a:p>
          <a:p>
            <a:pPr algn="ctr">
              <a:buClr>
                <a:srgbClr val="C7F464"/>
              </a:buClr>
              <a:buSzPct val="100000"/>
              <a:buFont typeface="Montserrat" charset="0"/>
              <a:buNone/>
              <a:defRPr/>
            </a:pPr>
            <a:r>
              <a:rPr kumimoji="1" lang="zh-TW" altLang="en-US" sz="1400" b="1" dirty="0">
                <a:solidFill>
                  <a:srgbClr val="3760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Montserrat" charset="0"/>
              </a:rPr>
              <a:t>公共衛生護士</a:t>
            </a:r>
          </a:p>
        </p:txBody>
      </p:sp>
      <p:sp>
        <p:nvSpPr>
          <p:cNvPr id="11" name="文字版面配置區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7053263" y="4803775"/>
            <a:ext cx="1811337" cy="8016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lIns="91425" tIns="91425" rIns="91425" bIns="91425" anchor="ctr"/>
          <a:lstStyle/>
          <a:p>
            <a:pPr algn="ctr">
              <a:buClr>
                <a:srgbClr val="C7F464"/>
              </a:buClr>
              <a:buSzPct val="100000"/>
              <a:buFont typeface="Montserrat" charset="0"/>
              <a:buNone/>
              <a:defRPr/>
            </a:pPr>
            <a:r>
              <a:rPr kumimoji="1" lang="zh-TW" altLang="en-US" sz="1400" b="1">
                <a:solidFill>
                  <a:srgbClr val="3760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Montserrat" charset="0"/>
              </a:rPr>
              <a:t>公共衛生護士</a:t>
            </a:r>
            <a:endParaRPr kumimoji="1" lang="en-US" altLang="zh-TW" sz="1400" b="1">
              <a:solidFill>
                <a:srgbClr val="376092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Montserrat" charset="0"/>
            </a:endParaRPr>
          </a:p>
          <a:p>
            <a:pPr algn="ctr">
              <a:buClr>
                <a:srgbClr val="C7F464"/>
              </a:buClr>
              <a:buSzPct val="100000"/>
              <a:buFont typeface="Montserrat" charset="0"/>
              <a:buNone/>
              <a:defRPr/>
            </a:pPr>
            <a:r>
              <a:rPr kumimoji="1" lang="zh-TW" altLang="en-US" sz="1400" b="1">
                <a:solidFill>
                  <a:srgbClr val="3760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Montserrat" charset="0"/>
              </a:rPr>
              <a:t>衛生所心理師</a:t>
            </a:r>
          </a:p>
        </p:txBody>
      </p:sp>
      <p:sp>
        <p:nvSpPr>
          <p:cNvPr id="15371" name="文字方塊 11"/>
          <p:cNvSpPr txBox="1">
            <a:spLocks noChangeArrowheads="1"/>
          </p:cNvSpPr>
          <p:nvPr/>
        </p:nvSpPr>
        <p:spPr bwMode="auto">
          <a:xfrm>
            <a:off x="198438" y="5846763"/>
            <a:ext cx="457200" cy="400050"/>
          </a:xfrm>
          <a:prstGeom prst="rect">
            <a:avLst/>
          </a:prstGeom>
          <a:solidFill>
            <a:srgbClr val="92D05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algn="ctr"/>
            <a:r>
              <a:rPr kumimoji="1" lang="zh-TW" altLang="en-US" sz="1000" b="1">
                <a:solidFill>
                  <a:srgbClr val="3760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醫療照護</a:t>
            </a:r>
          </a:p>
        </p:txBody>
      </p:sp>
      <p:sp>
        <p:nvSpPr>
          <p:cNvPr id="15372" name="文字方塊 12"/>
          <p:cNvSpPr txBox="1">
            <a:spLocks noChangeArrowheads="1"/>
          </p:cNvSpPr>
          <p:nvPr/>
        </p:nvSpPr>
        <p:spPr bwMode="auto">
          <a:xfrm>
            <a:off x="858838" y="5743575"/>
            <a:ext cx="8005762" cy="503238"/>
          </a:xfrm>
          <a:prstGeom prst="rect">
            <a:avLst/>
          </a:prstGeom>
          <a:solidFill>
            <a:srgbClr val="55FD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ts val="1600"/>
              </a:lnSpc>
            </a:pPr>
            <a:r>
              <a:rPr kumimoji="1" lang="zh-TW" altLang="en-US" sz="1600" b="1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急診、強制住院、全日住院、日間留院、強制社區治療、社區精神復健、居家治療、心理諮商、心理諮詢、加害人處遇、相對人預防性服務方案</a:t>
            </a:r>
          </a:p>
        </p:txBody>
      </p:sp>
      <p:sp>
        <p:nvSpPr>
          <p:cNvPr id="15373" name="文字方塊 19"/>
          <p:cNvSpPr txBox="1">
            <a:spLocks noChangeArrowheads="1"/>
          </p:cNvSpPr>
          <p:nvPr/>
        </p:nvSpPr>
        <p:spPr bwMode="auto">
          <a:xfrm>
            <a:off x="207963" y="6354763"/>
            <a:ext cx="457200" cy="400050"/>
          </a:xfrm>
          <a:prstGeom prst="rect">
            <a:avLst/>
          </a:prstGeom>
          <a:solidFill>
            <a:srgbClr val="F4EF3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algn="ctr"/>
            <a:r>
              <a:rPr kumimoji="1" lang="zh-TW" altLang="en-US" sz="1000" b="1">
                <a:solidFill>
                  <a:srgbClr val="3760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社區支持</a:t>
            </a:r>
          </a:p>
        </p:txBody>
      </p:sp>
      <p:sp>
        <p:nvSpPr>
          <p:cNvPr id="15374" name="文字方塊 20"/>
          <p:cNvSpPr txBox="1">
            <a:spLocks noChangeArrowheads="1"/>
          </p:cNvSpPr>
          <p:nvPr/>
        </p:nvSpPr>
        <p:spPr bwMode="auto">
          <a:xfrm>
            <a:off x="858838" y="6292850"/>
            <a:ext cx="8005762" cy="503238"/>
          </a:xfrm>
          <a:prstGeom prst="rect">
            <a:avLst/>
          </a:prstGeom>
          <a:solidFill>
            <a:srgbClr val="E56D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ts val="1600"/>
              </a:lnSpc>
              <a:spcBef>
                <a:spcPts val="600"/>
              </a:spcBef>
              <a:spcAft>
                <a:spcPts val="600"/>
              </a:spcAft>
            </a:pPr>
            <a:r>
              <a:rPr kumimoji="1" lang="zh-TW" altLang="en-US" sz="1600" b="1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居家喘息、居家服務、家庭托顧、日間照顧、小規模多機能、團體家屋、會所</a:t>
            </a:r>
            <a:r>
              <a:rPr kumimoji="1" lang="en-US" altLang="zh-TW" sz="1600" b="1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(club)</a:t>
            </a:r>
            <a:r>
              <a:rPr kumimoji="1" lang="zh-TW" altLang="en-US" sz="1600" b="1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、長期照顧、職業訓練、就業輔導</a:t>
            </a:r>
          </a:p>
        </p:txBody>
      </p:sp>
      <p:sp>
        <p:nvSpPr>
          <p:cNvPr id="17" name="圓角矩形 16">
            <a:extLst>
              <a:ext uri="{FF2B5EF4-FFF2-40B4-BE49-F238E27FC236}"/>
            </a:extLst>
          </p:cNvPr>
          <p:cNvSpPr/>
          <p:nvPr/>
        </p:nvSpPr>
        <p:spPr>
          <a:xfrm>
            <a:off x="741363" y="957263"/>
            <a:ext cx="2016125" cy="4751387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zh-TW" altLang="en-US" b="1" dirty="0">
              <a:solidFill>
                <a:srgbClr val="FF0000"/>
              </a:solidFill>
            </a:endParaRPr>
          </a:p>
        </p:txBody>
      </p:sp>
      <p:sp>
        <p:nvSpPr>
          <p:cNvPr id="18" name="文字版面配置區 2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889000" y="4792663"/>
            <a:ext cx="1744663" cy="87312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>
            <a:lvl1pPr marL="342900" lvl="0" indent="-342900" algn="l" rtl="0" eaLnBrk="0" fontAlgn="base" hangingPunct="0">
              <a:spcBef>
                <a:spcPts val="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lvl1pPr>
            <a:lvl2pPr marL="742950" lvl="1" indent="-285750" algn="l" rtl="0" eaLnBrk="0" fontAlgn="base" hangingPunct="0">
              <a:spcBef>
                <a:spcPts val="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lvl2pPr>
            <a:lvl3pPr marL="1143000" lvl="2" indent="-228600" algn="l" rtl="0" eaLnBrk="0" fontAlgn="base" hangingPunct="0">
              <a:spcBef>
                <a:spcPts val="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lvl3pPr>
            <a:lvl4pPr marL="1600200" lvl="3" indent="-228600" algn="l" rtl="0" eaLnBrk="0" fontAlgn="base" hangingPunct="0">
              <a:spcBef>
                <a:spcPts val="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lvl4pPr>
            <a:lvl5pPr marL="2057400" lvl="4" indent="-228600" algn="l" rtl="0" eaLnBrk="0" fontAlgn="base" hangingPunct="0">
              <a:spcBef>
                <a:spcPts val="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lvl5pPr>
            <a:lvl6pPr marL="2514600" lvl="5" indent="-228600" algn="l" defTabSz="914400" rtl="0" eaLnBrk="1" latinLnBrk="0" hangingPunct="1">
              <a:spcBef>
                <a:spcPts val="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latinLnBrk="0" hangingPunct="1">
              <a:spcBef>
                <a:spcPts val="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latinLnBrk="0" hangingPunct="1">
              <a:spcBef>
                <a:spcPts val="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latinLnBrk="0" hangingPunct="1">
              <a:spcBef>
                <a:spcPts val="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pitchFamily="34" charset="0"/>
              <a:buNone/>
              <a:defRPr/>
            </a:pPr>
            <a:r>
              <a:rPr lang="zh-TW" altLang="en-US" sz="1400" b="1" dirty="0" smtClean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心理衛生社工</a:t>
            </a:r>
            <a:endParaRPr lang="en-US" altLang="zh-TW" sz="1400" b="1" dirty="0" smtClean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buFont typeface="Arial" pitchFamily="34" charset="0"/>
              <a:buNone/>
              <a:defRPr/>
            </a:pPr>
            <a:r>
              <a:rPr lang="en-US" altLang="zh-TW" sz="1400" b="1" dirty="0" smtClean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1400" b="1" dirty="0" smtClean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r>
              <a:rPr lang="en-US" altLang="zh-TW" sz="1400" b="1" dirty="0" smtClean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(1:100)</a:t>
            </a:r>
          </a:p>
          <a:p>
            <a:pPr algn="ctr">
              <a:buFont typeface="Arial" pitchFamily="34" charset="0"/>
              <a:buNone/>
              <a:defRPr/>
            </a:pPr>
            <a:r>
              <a:rPr lang="zh-TW" altLang="en-US" sz="1400" b="1" dirty="0" smtClean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目標負荷比</a:t>
            </a:r>
            <a:r>
              <a:rPr lang="en-US" altLang="zh-TW" sz="1400" b="1" dirty="0" smtClean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1:25</a:t>
            </a:r>
            <a:endParaRPr lang="zh-TW" altLang="en-US" sz="1400" b="1" dirty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209550" y="1268413"/>
          <a:ext cx="8685213" cy="54403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5074">
                  <a:extLst>
                    <a:ext uri="{9D8B030D-6E8A-4147-A177-3AD203B41FA5}"/>
                  </a:extLst>
                </a:gridCol>
                <a:gridCol w="1313969">
                  <a:extLst>
                    <a:ext uri="{9D8B030D-6E8A-4147-A177-3AD203B41FA5}"/>
                  </a:extLst>
                </a:gridCol>
                <a:gridCol w="1584045">
                  <a:extLst>
                    <a:ext uri="{9D8B030D-6E8A-4147-A177-3AD203B41FA5}"/>
                  </a:extLst>
                </a:gridCol>
                <a:gridCol w="1440041">
                  <a:extLst>
                    <a:ext uri="{9D8B030D-6E8A-4147-A177-3AD203B41FA5}"/>
                  </a:extLst>
                </a:gridCol>
                <a:gridCol w="1440041">
                  <a:extLst>
                    <a:ext uri="{9D8B030D-6E8A-4147-A177-3AD203B41FA5}"/>
                  </a:extLst>
                </a:gridCol>
                <a:gridCol w="1512043">
                  <a:extLst>
                    <a:ext uri="{9D8B030D-6E8A-4147-A177-3AD203B41FA5}"/>
                  </a:extLst>
                </a:gridCol>
              </a:tblGrid>
              <a:tr h="68640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社區關懷  訪視員</a:t>
                      </a:r>
                      <a:endParaRPr kumimoji="0" lang="zh-TW" alt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自殺關懷               訪視員</a:t>
                      </a:r>
                      <a:endParaRPr kumimoji="0" lang="zh-TW" alt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心理</a:t>
                      </a:r>
                      <a:r>
                        <a:rPr kumimoji="0" lang="zh-TW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衛生       社工</a:t>
                      </a:r>
                      <a:endParaRPr kumimoji="0" lang="zh-TW" alt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處遇</a:t>
                      </a:r>
                      <a:r>
                        <a:rPr kumimoji="0" lang="zh-TW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協調           社工</a:t>
                      </a:r>
                      <a:endParaRPr kumimoji="0" lang="zh-TW" alt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毒防中心         個案管理員</a:t>
                      </a:r>
                      <a:endParaRPr kumimoji="0" lang="zh-TW" alt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0296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107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年補助訪視</a:t>
                      </a: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/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個管人力</a:t>
                      </a:r>
                      <a:endParaRPr kumimoji="0" lang="zh-TW" alt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99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</a:t>
                      </a:r>
                      <a:endParaRPr kumimoji="0" lang="zh-TW" alt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126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</a:t>
                      </a:r>
                      <a:endParaRPr kumimoji="0" lang="zh-TW" alt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106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            社工</a:t>
                      </a: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94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          督導</a:t>
                      </a: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12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</a:t>
                      </a:r>
                      <a:endParaRPr kumimoji="0" lang="zh-TW" altLang="zh-TW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41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            </a:t>
                      </a: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(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均為社工</a:t>
                      </a: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endParaRPr kumimoji="0" lang="zh-TW" altLang="zh-TW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399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               個管</a:t>
                      </a: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346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  督導</a:t>
                      </a: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53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</a:t>
                      </a:r>
                      <a:endParaRPr kumimoji="0" lang="zh-TW" altLang="zh-TW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0296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服務               個案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數</a:t>
                      </a:r>
                      <a:endParaRPr kumimoji="0" lang="zh-TW" alt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35,000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</a:t>
                      </a:r>
                      <a:endParaRPr kumimoji="0" lang="zh-TW" alt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30,000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人次</a:t>
                      </a:r>
                      <a:endParaRPr kumimoji="0" lang="zh-TW" alt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10,000</a:t>
                      </a:r>
                      <a:r>
                        <a:rPr kumimoji="0" lang="zh-TW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            同時</a:t>
                      </a:r>
                      <a:r>
                        <a:rPr kumimoji="0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2,500</a:t>
                      </a:r>
                      <a:r>
                        <a:rPr kumimoji="0" lang="zh-TW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曾經</a:t>
                      </a:r>
                      <a:r>
                        <a:rPr kumimoji="0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7,500</a:t>
                      </a:r>
                      <a:endParaRPr kumimoji="0" lang="zh-TW" altLang="zh-TW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11,000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</a:t>
                      </a:r>
                      <a:endParaRPr kumimoji="0" lang="zh-TW" alt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40,000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</a:t>
                      </a:r>
                      <a:endParaRPr kumimoji="0" lang="zh-TW" alt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63550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案量比</a:t>
                      </a:r>
                      <a:endParaRPr kumimoji="0" lang="zh-TW" alt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1:350</a:t>
                      </a:r>
                      <a:endParaRPr kumimoji="0" lang="zh-TW" altLang="zh-TW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1:240</a:t>
                      </a:r>
                      <a:endParaRPr kumimoji="0" lang="zh-TW" altLang="zh-TW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1:25</a:t>
                      </a:r>
                      <a:endParaRPr kumimoji="0" lang="zh-TW" altLang="zh-TW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1:270</a:t>
                      </a:r>
                      <a:endParaRPr kumimoji="0" lang="zh-TW" altLang="zh-TW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1:100</a:t>
                      </a:r>
                      <a:endParaRPr kumimoji="0" lang="zh-TW" altLang="zh-TW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029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108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年補助訪視</a:t>
                      </a: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/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個管人力</a:t>
                      </a:r>
                      <a:endParaRPr kumimoji="0" lang="zh-TW" alt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99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</a:t>
                      </a:r>
                      <a:endParaRPr kumimoji="0" lang="zh-TW" alt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126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</a:t>
                      </a:r>
                      <a:endParaRPr kumimoji="0" lang="zh-TW" alt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203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             社工</a:t>
                      </a: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184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             督導</a:t>
                      </a: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19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</a:t>
                      </a:r>
                      <a:endParaRPr kumimoji="0" lang="zh-TW" altLang="zh-TW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56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                   社工</a:t>
                      </a: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48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</a:t>
                      </a: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/>
                      </a:r>
                      <a:b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</a:b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督導</a:t>
                      </a: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8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</a:t>
                      </a:r>
                      <a:endParaRPr kumimoji="0" lang="zh-TW" altLang="zh-TW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607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                  社工</a:t>
                      </a: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536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  督導</a:t>
                      </a: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71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</a:t>
                      </a:r>
                      <a:endParaRPr kumimoji="0" lang="zh-TW" altLang="zh-TW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0296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109</a:t>
                      </a:r>
                      <a:r>
                        <a:rPr kumimoji="0" lang="zh-TW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年預估                補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實人數</a:t>
                      </a:r>
                      <a:endParaRPr kumimoji="0" lang="zh-TW" alt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--</a:t>
                      </a:r>
                      <a:endParaRPr kumimoji="0" lang="zh-TW" altLang="zh-TW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--</a:t>
                      </a:r>
                      <a:endParaRPr kumimoji="0" lang="zh-TW" altLang="zh-TW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283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             社工</a:t>
                      </a: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248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             督導</a:t>
                      </a: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35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</a:t>
                      </a:r>
                      <a:endParaRPr kumimoji="0" lang="zh-TW" altLang="zh-TW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88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                   社工</a:t>
                      </a: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66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</a:t>
                      </a: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/>
                      </a:r>
                      <a:b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</a:b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督導</a:t>
                      </a: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22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</a:t>
                      </a:r>
                      <a:endParaRPr kumimoji="0" lang="zh-TW" altLang="zh-TW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600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                  社工</a:t>
                      </a: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525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  督導</a:t>
                      </a:r>
                      <a:r>
                        <a:rPr kumimoji="0" lang="en-US" altLang="zh-TW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75</a:t>
                      </a:r>
                      <a:r>
                        <a:rPr kumimoji="0" lang="zh-TW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</a:t>
                      </a:r>
                      <a:endParaRPr kumimoji="0" lang="zh-TW" altLang="zh-TW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12291" name="標題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100013"/>
            <a:ext cx="8372475" cy="808037"/>
          </a:xfrm>
        </p:spPr>
        <p:txBody>
          <a:bodyPr/>
          <a:lstStyle/>
          <a:p>
            <a:pPr>
              <a:defRPr/>
            </a:pPr>
            <a:r>
              <a:rPr lang="zh-TW" altLang="en-US" b="1" spc="-15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心理衛生</a:t>
            </a:r>
            <a:r>
              <a:rPr lang="zh-TW" altLang="zh-TW" b="1" spc="-15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各類服務人力一覽</a:t>
            </a:r>
            <a:r>
              <a:rPr lang="zh-TW" altLang="en-US" b="1" spc="-15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表</a:t>
            </a:r>
            <a:endParaRPr lang="zh-TW" altLang="en-US" sz="2800" b="1" spc="-15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438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CE80E150-538C-4A3C-85B3-D70D63E5216E}" type="slidenum">
              <a:rPr lang="zh-TW" altLang="en-US">
                <a:solidFill>
                  <a:srgbClr val="898989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pPr/>
              <a:t>6</a:t>
            </a:fld>
            <a:endParaRPr lang="zh-TW" altLang="en-US">
              <a:solidFill>
                <a:srgbClr val="898989"/>
              </a:solidFill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2388" y="93663"/>
            <a:ext cx="9042400" cy="917575"/>
          </a:xfrm>
        </p:spPr>
        <p:txBody>
          <a:bodyPr>
            <a:normAutofit fontScale="90000"/>
          </a:bodyPr>
          <a:lstStyle/>
          <a:p>
            <a:pPr>
              <a:lnSpc>
                <a:spcPts val="4200"/>
              </a:lnSpc>
              <a:defRPr/>
            </a:pPr>
            <a:r>
              <a:rPr lang="zh-TW" altLang="en-US" b="1" spc="-3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社安網計畫</a:t>
            </a:r>
            <a:r>
              <a:rPr lang="zh-TW" altLang="en-US" b="1" spc="-3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策略</a:t>
            </a:r>
            <a:r>
              <a:rPr lang="en-US" altLang="zh-TW" b="1" spc="-3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  </a:t>
            </a:r>
            <a:r>
              <a:rPr lang="en-US" altLang="zh-TW" b="1" spc="-3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spc="-3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1" spc="-3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整合</a:t>
            </a:r>
            <a:r>
              <a:rPr lang="zh-TW" altLang="en-US" b="1" spc="-3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加害人合併精神疾病與自殺防治</a:t>
            </a:r>
            <a:r>
              <a:rPr lang="zh-TW" altLang="en-US" b="1" spc="-3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服務</a:t>
            </a:r>
            <a:endParaRPr lang="zh-TW" altLang="en-US" dirty="0"/>
          </a:p>
        </p:txBody>
      </p:sp>
      <p:sp>
        <p:nvSpPr>
          <p:cNvPr id="17411" name="內容版面配置區 2"/>
          <p:cNvSpPr>
            <a:spLocks noGrp="1"/>
          </p:cNvSpPr>
          <p:nvPr>
            <p:ph idx="1"/>
          </p:nvPr>
        </p:nvSpPr>
        <p:spPr>
          <a:xfrm>
            <a:off x="250825" y="1484313"/>
            <a:ext cx="8791575" cy="4405312"/>
          </a:xfrm>
        </p:spPr>
        <p:txBody>
          <a:bodyPr/>
          <a:lstStyle/>
          <a:p>
            <a:r>
              <a:rPr lang="zh-TW" altLang="en-US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補助縣市衛生局心理衛生社工人力，深化社區精神病人關懷訪視服務</a:t>
            </a:r>
            <a:endParaRPr lang="zh-TW" altLang="en-US" sz="2800" smtClean="0"/>
          </a:p>
        </p:txBody>
      </p:sp>
      <p:sp>
        <p:nvSpPr>
          <p:cNvPr id="17412" name="投影片編號版面配置區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A768F904-42BD-408E-B9E4-284BFFAB16FE}" type="slidenum">
              <a:rPr lang="zh-TW" altLang="en-US">
                <a:solidFill>
                  <a:srgbClr val="898989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pPr/>
              <a:t>7</a:t>
            </a:fld>
            <a:endParaRPr lang="zh-TW" altLang="en-US">
              <a:solidFill>
                <a:srgbClr val="898989"/>
              </a:solidFill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grpSp>
        <p:nvGrpSpPr>
          <p:cNvPr id="17413" name="群組 1"/>
          <p:cNvGrpSpPr>
            <a:grpSpLocks/>
          </p:cNvGrpSpPr>
          <p:nvPr/>
        </p:nvGrpSpPr>
        <p:grpSpPr bwMode="auto">
          <a:xfrm>
            <a:off x="179388" y="2133600"/>
            <a:ext cx="8964612" cy="4533900"/>
            <a:chOff x="161702" y="1533137"/>
            <a:chExt cx="8964488" cy="4840260"/>
          </a:xfrm>
        </p:grpSpPr>
        <p:cxnSp>
          <p:nvCxnSpPr>
            <p:cNvPr id="106" name="肘形接點 45">
              <a:extLst>
                <a:ext uri="{FF2B5EF4-FFF2-40B4-BE49-F238E27FC236}"/>
              </a:extLst>
            </p:cNvPr>
            <p:cNvCxnSpPr>
              <a:cxnSpLocks/>
            </p:cNvCxnSpPr>
            <p:nvPr/>
          </p:nvCxnSpPr>
          <p:spPr>
            <a:xfrm flipV="1">
              <a:off x="5406729" y="1839891"/>
              <a:ext cx="731827" cy="310142"/>
            </a:xfrm>
            <a:prstGeom prst="bentConnector3">
              <a:avLst>
                <a:gd name="adj1" fmla="val 50000"/>
              </a:avLst>
            </a:prstGeom>
            <a:ln w="38100">
              <a:solidFill>
                <a:schemeClr val="accent2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肘形接點 2">
              <a:extLst>
                <a:ext uri="{FF2B5EF4-FFF2-40B4-BE49-F238E27FC236}"/>
              </a:extLst>
            </p:cNvPr>
            <p:cNvCxnSpPr>
              <a:cxnSpLocks/>
              <a:endCxn id="97" idx="1"/>
            </p:cNvCxnSpPr>
            <p:nvPr/>
          </p:nvCxnSpPr>
          <p:spPr>
            <a:xfrm>
              <a:off x="7002144" y="3146557"/>
              <a:ext cx="504818" cy="416913"/>
            </a:xfrm>
            <a:prstGeom prst="bentConnector3">
              <a:avLst>
                <a:gd name="adj1" fmla="val 50000"/>
              </a:avLst>
            </a:prstGeom>
            <a:ln w="38100">
              <a:solidFill>
                <a:schemeClr val="accent3">
                  <a:lumMod val="75000"/>
                </a:schemeClr>
              </a:solidFill>
              <a:prstDash val="soli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肘形接點 33">
              <a:extLst>
                <a:ext uri="{FF2B5EF4-FFF2-40B4-BE49-F238E27FC236}"/>
              </a:extLst>
            </p:cNvPr>
            <p:cNvCxnSpPr>
              <a:cxnSpLocks/>
              <a:endCxn id="100" idx="3"/>
            </p:cNvCxnSpPr>
            <p:nvPr/>
          </p:nvCxnSpPr>
          <p:spPr>
            <a:xfrm rot="10800000">
              <a:off x="2393696" y="4793872"/>
              <a:ext cx="647691" cy="120329"/>
            </a:xfrm>
            <a:prstGeom prst="bentConnector3">
              <a:avLst>
                <a:gd name="adj1" fmla="val 50000"/>
              </a:avLst>
            </a:prstGeom>
            <a:ln w="38100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95" name="內容版面配置區 90">
              <a:extLst>
                <a:ext uri="{FF2B5EF4-FFF2-40B4-BE49-F238E27FC236}"/>
              </a:extLst>
            </p:cNvPr>
            <p:cNvGraphicFramePr>
              <a:graphicFrameLocks/>
            </p:cNvGraphicFramePr>
            <p:nvPr/>
          </p:nvGraphicFramePr>
          <p:xfrm>
            <a:off x="2772422" y="1545001"/>
            <a:ext cx="4320480" cy="4662309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96" name="文字方塊 95">
              <a:extLst>
                <a:ext uri="{FF2B5EF4-FFF2-40B4-BE49-F238E27FC236}"/>
              </a:extLst>
            </p:cNvPr>
            <p:cNvSpPr txBox="1"/>
            <p:nvPr/>
          </p:nvSpPr>
          <p:spPr>
            <a:xfrm>
              <a:off x="161702" y="1917850"/>
              <a:ext cx="2231994" cy="157613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174625" indent="-174625"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TW" altLang="en-US" b="1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建立社政衛政網絡合作機制</a:t>
              </a:r>
              <a:endParaRPr lang="en-US" altLang="zh-TW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marL="174625" indent="-174625"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TW" altLang="en-US" b="1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心衛社工及保護性社工視案家需求進行共訪</a:t>
              </a:r>
            </a:p>
          </p:txBody>
        </p:sp>
        <p:sp>
          <p:nvSpPr>
            <p:cNvPr id="97" name="文字方塊 96">
              <a:extLst>
                <a:ext uri="{FF2B5EF4-FFF2-40B4-BE49-F238E27FC236}"/>
              </a:extLst>
            </p:cNvPr>
            <p:cNvSpPr txBox="1"/>
            <p:nvPr/>
          </p:nvSpPr>
          <p:spPr>
            <a:xfrm>
              <a:off x="7506962" y="3070293"/>
              <a:ext cx="1517629" cy="986356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179388" indent="-179388"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TW" altLang="en-US" b="1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病情變化監測及自殺風險評估</a:t>
              </a:r>
              <a:endParaRPr lang="en-US" altLang="zh-TW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98" name="文字方塊 97">
              <a:extLst>
                <a:ext uri="{FF2B5EF4-FFF2-40B4-BE49-F238E27FC236}"/>
              </a:extLst>
            </p:cNvPr>
            <p:cNvSpPr txBox="1"/>
            <p:nvPr/>
          </p:nvSpPr>
          <p:spPr>
            <a:xfrm>
              <a:off x="6652899" y="5222649"/>
              <a:ext cx="2473291" cy="98466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179388" indent="-179388"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TW" altLang="en-US" b="1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家庭關係及功能評估</a:t>
              </a:r>
              <a:endParaRPr lang="en-US" altLang="zh-TW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marL="179388" indent="-179388"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TW" altLang="en-US" b="1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避免疾病或家庭問題持續惡化</a:t>
              </a:r>
              <a:endParaRPr lang="en-US" altLang="zh-TW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99" name="文字方塊 98">
              <a:extLst>
                <a:ext uri="{FF2B5EF4-FFF2-40B4-BE49-F238E27FC236}"/>
              </a:extLst>
            </p:cNvPr>
            <p:cNvSpPr txBox="1"/>
            <p:nvPr/>
          </p:nvSpPr>
          <p:spPr>
            <a:xfrm>
              <a:off x="233138" y="5683627"/>
              <a:ext cx="3168606" cy="68977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179388" indent="-179388"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TW" altLang="en-US" b="1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定期評估家庭、經濟、就業</a:t>
              </a:r>
              <a:endParaRPr lang="en-US" altLang="zh-TW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indent="179388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b="1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、居住及社福等多元需求</a:t>
              </a:r>
              <a:endParaRPr lang="en-US" altLang="zh-TW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00" name="文字方塊 99">
              <a:extLst>
                <a:ext uri="{FF2B5EF4-FFF2-40B4-BE49-F238E27FC236}"/>
              </a:extLst>
            </p:cNvPr>
            <p:cNvSpPr txBox="1"/>
            <p:nvPr/>
          </p:nvSpPr>
          <p:spPr>
            <a:xfrm>
              <a:off x="161702" y="4300695"/>
              <a:ext cx="2231994" cy="986356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179388" indent="-179388"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TW" altLang="en-US" b="1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串聯社區服務方案</a:t>
              </a:r>
              <a:endParaRPr lang="en-US" altLang="zh-TW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marL="179388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b="1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，周延服務面向，追蹤轉介後情形</a:t>
              </a:r>
              <a:endParaRPr lang="en-US" altLang="zh-TW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cxnSp>
          <p:nvCxnSpPr>
            <p:cNvPr id="102" name="肘形接點 23">
              <a:extLst>
                <a:ext uri="{FF2B5EF4-FFF2-40B4-BE49-F238E27FC236}"/>
              </a:extLst>
            </p:cNvPr>
            <p:cNvCxnSpPr/>
            <p:nvPr/>
          </p:nvCxnSpPr>
          <p:spPr>
            <a:xfrm rot="10800000" flipV="1">
              <a:off x="3401744" y="5548045"/>
              <a:ext cx="922325" cy="532157"/>
            </a:xfrm>
            <a:prstGeom prst="bentConnector3">
              <a:avLst>
                <a:gd name="adj1" fmla="val 50000"/>
              </a:avLst>
            </a:prstGeom>
            <a:ln w="38100">
              <a:solidFill>
                <a:schemeClr val="accent1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肘形接點 39">
              <a:extLst>
                <a:ext uri="{FF2B5EF4-FFF2-40B4-BE49-F238E27FC236}"/>
              </a:extLst>
            </p:cNvPr>
            <p:cNvCxnSpPr>
              <a:cxnSpLocks/>
            </p:cNvCxnSpPr>
            <p:nvPr/>
          </p:nvCxnSpPr>
          <p:spPr>
            <a:xfrm>
              <a:off x="7002144" y="4607448"/>
              <a:ext cx="958837" cy="615202"/>
            </a:xfrm>
            <a:prstGeom prst="bentConnector2">
              <a:avLst/>
            </a:prstGeom>
            <a:ln w="38100">
              <a:solidFill>
                <a:schemeClr val="accent4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" name="文字方塊 104">
              <a:extLst>
                <a:ext uri="{FF2B5EF4-FFF2-40B4-BE49-F238E27FC236}"/>
              </a:extLst>
            </p:cNvPr>
            <p:cNvSpPr txBox="1"/>
            <p:nvPr/>
          </p:nvSpPr>
          <p:spPr>
            <a:xfrm>
              <a:off x="6138556" y="1533137"/>
              <a:ext cx="2519328" cy="689771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179388" indent="-179388"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tabLst>
                  <a:tab pos="179388" algn="l"/>
                </a:tabLst>
                <a:defRPr/>
              </a:pPr>
              <a:r>
                <a:rPr lang="zh-TW" altLang="en-US" b="1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定期評估暴力風險及保護性案件再犯風險</a:t>
              </a:r>
              <a:endParaRPr lang="en-US" altLang="zh-TW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cxnSp>
          <p:nvCxnSpPr>
            <p:cNvPr id="107" name="肘形接點 16">
              <a:extLst>
                <a:ext uri="{FF2B5EF4-FFF2-40B4-BE49-F238E27FC236}"/>
              </a:extLst>
            </p:cNvPr>
            <p:cNvCxnSpPr>
              <a:cxnSpLocks/>
              <a:endCxn id="96" idx="3"/>
            </p:cNvCxnSpPr>
            <p:nvPr/>
          </p:nvCxnSpPr>
          <p:spPr>
            <a:xfrm rot="10800000">
              <a:off x="2393696" y="2705917"/>
              <a:ext cx="504818" cy="440640"/>
            </a:xfrm>
            <a:prstGeom prst="bentConnector3">
              <a:avLst>
                <a:gd name="adj1" fmla="val 50000"/>
              </a:avLst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E1AF79EB-F170-40E8-AF92-820733D4CBC1}" type="slidenum">
              <a:rPr lang="zh-TW" altLang="en-US">
                <a:solidFill>
                  <a:srgbClr val="89898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8</a:t>
            </a:fld>
            <a:endParaRPr lang="zh-TW" altLang="en-US">
              <a:solidFill>
                <a:srgbClr val="89898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603" name="矩形 4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407988" y="2924175"/>
            <a:ext cx="831691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貳、</a:t>
            </a:r>
            <a:r>
              <a:rPr lang="en-US" altLang="zh-TW" sz="44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4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年度計畫執行</a:t>
            </a:r>
            <a:r>
              <a:rPr lang="zh-TW" altLang="en-US" sz="44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成效</a:t>
            </a:r>
            <a:endParaRPr lang="en-US" altLang="zh-TW" sz="4400" b="1" cap="all" spc="-6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zh-TW" altLang="en-US" sz="4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－經費</a:t>
            </a:r>
            <a:r>
              <a:rPr lang="zh-TW" altLang="en-US" sz="44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運用</a:t>
            </a:r>
            <a:endParaRPr lang="en-US" altLang="zh-TW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127000" y="1662113"/>
          <a:ext cx="8882063" cy="47021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7370">
                  <a:extLst>
                    <a:ext uri="{9D8B030D-6E8A-4147-A177-3AD203B41FA5}"/>
                  </a:extLst>
                </a:gridCol>
                <a:gridCol w="627355">
                  <a:extLst>
                    <a:ext uri="{9D8B030D-6E8A-4147-A177-3AD203B41FA5}"/>
                  </a:extLst>
                </a:gridCol>
                <a:gridCol w="1080195">
                  <a:extLst>
                    <a:ext uri="{9D8B030D-6E8A-4147-A177-3AD203B41FA5}"/>
                  </a:extLst>
                </a:gridCol>
                <a:gridCol w="864156">
                  <a:extLst>
                    <a:ext uri="{9D8B030D-6E8A-4147-A177-3AD203B41FA5}"/>
                  </a:extLst>
                </a:gridCol>
                <a:gridCol w="792143">
                  <a:extLst>
                    <a:ext uri="{9D8B030D-6E8A-4147-A177-3AD203B41FA5}"/>
                  </a:extLst>
                </a:gridCol>
                <a:gridCol w="1055672">
                  <a:extLst>
                    <a:ext uri="{9D8B030D-6E8A-4147-A177-3AD203B41FA5}"/>
                  </a:extLst>
                </a:gridCol>
                <a:gridCol w="1080087">
                  <a:extLst>
                    <a:ext uri="{9D8B030D-6E8A-4147-A177-3AD203B41FA5}"/>
                  </a:extLst>
                </a:gridCol>
                <a:gridCol w="864070">
                  <a:extLst>
                    <a:ext uri="{9D8B030D-6E8A-4147-A177-3AD203B41FA5}"/>
                  </a:extLst>
                </a:gridCol>
                <a:gridCol w="864407">
                  <a:extLst>
                    <a:ext uri="{9D8B030D-6E8A-4147-A177-3AD203B41FA5}"/>
                  </a:extLst>
                </a:gridCol>
                <a:gridCol w="816608">
                  <a:extLst>
                    <a:ext uri="{9D8B030D-6E8A-4147-A177-3AD203B41FA5}"/>
                  </a:extLst>
                </a:gridCol>
              </a:tblGrid>
              <a:tr h="453283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縣市別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財力等級</a:t>
                      </a: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107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年度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108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年度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extLst>
                  <a:ext uri="{0D108BD9-81ED-4DB2-BD59-A6C34878D82A}"/>
                </a:extLst>
              </a:tr>
              <a:tr h="482616"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6" marR="9366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核定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</a:b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補助經費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千元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實支數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千元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實支率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％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</a:b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補助經費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千元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核定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</a:b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補助經費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千元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核定率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％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第一期款</a:t>
                      </a: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extLst>
                  <a:ext uri="{0D108BD9-81ED-4DB2-BD59-A6C34878D82A}"/>
                </a:extLst>
              </a:tr>
              <a:tr h="618973"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撥付數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千元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實支率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％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extLst>
                  <a:ext uri="{0D108BD9-81ED-4DB2-BD59-A6C34878D82A}"/>
                </a:extLst>
              </a:tr>
              <a:tr h="52455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臺北市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1,334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1,035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77.59 </a:t>
                      </a:r>
                    </a:p>
                  </a:txBody>
                  <a:tcPr marL="9526" marR="9526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3,422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2,234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65.28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2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1,117 </a:t>
                      </a:r>
                    </a:p>
                  </a:txBody>
                  <a:tcPr marL="9526" marR="9526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2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69.53 </a:t>
                      </a:r>
                    </a:p>
                  </a:txBody>
                  <a:tcPr marL="9526" marR="9526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/>
                </a:extLst>
              </a:tr>
              <a:tr h="52455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新北市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1,638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0.85 </a:t>
                      </a:r>
                    </a:p>
                  </a:txBody>
                  <a:tcPr marL="9526" marR="9526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4,468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4,028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90.15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2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-</a:t>
                      </a:r>
                      <a:endParaRPr lang="en-US" altLang="zh-TW" sz="2000" b="1" i="0" u="none" strike="noStrike" kern="1200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9526" marR="9526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2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20.28</a:t>
                      </a:r>
                      <a:endParaRPr lang="en-US" altLang="zh-TW" sz="2000" b="1" i="0" u="none" strike="noStrike" kern="1200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9526" marR="9526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52455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桃園市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1,101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164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14.90 </a:t>
                      </a:r>
                    </a:p>
                  </a:txBody>
                  <a:tcPr marL="9526" marR="9526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2,742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2,742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2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1,371 </a:t>
                      </a:r>
                    </a:p>
                  </a:txBody>
                  <a:tcPr marL="9526" marR="9526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2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50.24 </a:t>
                      </a:r>
                    </a:p>
                  </a:txBody>
                  <a:tcPr marL="9526" marR="9526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/>
                </a:extLst>
              </a:tr>
              <a:tr h="52455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臺中市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2,080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470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22.60 </a:t>
                      </a:r>
                    </a:p>
                  </a:txBody>
                  <a:tcPr marL="9526" marR="9526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4,848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4,174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86.10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2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-</a:t>
                      </a:r>
                      <a:endParaRPr lang="en-US" altLang="zh-TW" sz="2000" b="1" i="0" u="none" strike="noStrike" kern="1200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9526" marR="9526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2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57.48 </a:t>
                      </a:r>
                      <a:endParaRPr lang="en-US" altLang="zh-TW" sz="2000" b="1" i="0" u="none" strike="noStrike" kern="1200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9526" marR="9526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/>
                </a:extLst>
              </a:tr>
              <a:tr h="52455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臺南市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3,585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213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5.94 </a:t>
                      </a:r>
                    </a:p>
                  </a:txBody>
                  <a:tcPr marL="9526" marR="9526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8,812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5,799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65.81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2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2,900 </a:t>
                      </a:r>
                    </a:p>
                  </a:txBody>
                  <a:tcPr marL="9526" marR="9526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2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69.68 </a:t>
                      </a:r>
                    </a:p>
                  </a:txBody>
                  <a:tcPr marL="9526" marR="9526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/>
                </a:extLst>
              </a:tr>
              <a:tr h="52455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高雄市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3,033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1,414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46.62 </a:t>
                      </a:r>
                    </a:p>
                  </a:txBody>
                  <a:tcPr marL="9526" marR="9526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11,974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11,816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98.68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2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5,908 </a:t>
                      </a:r>
                    </a:p>
                  </a:txBody>
                  <a:tcPr marL="9526" marR="9526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2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49.52 </a:t>
                      </a:r>
                    </a:p>
                  </a:txBody>
                  <a:tcPr marL="9526" marR="9526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" name="標題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38" y="203200"/>
            <a:ext cx="8964612" cy="850900"/>
          </a:xfrm>
        </p:spPr>
        <p:txBody>
          <a:bodyPr>
            <a:normAutofit fontScale="90000"/>
          </a:bodyPr>
          <a:lstStyle/>
          <a:p>
            <a:pPr>
              <a:lnSpc>
                <a:spcPts val="3200"/>
              </a:lnSpc>
              <a:spcBef>
                <a:spcPts val="0"/>
              </a:spcBef>
              <a:defRPr/>
            </a:pPr>
            <a:r>
              <a:rPr lang="zh-TW" altLang="en-US" sz="4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社安網計畫策略三</a:t>
            </a:r>
            <a:r>
              <a:rPr lang="zh-TW" altLang="en-US" sz="4400" b="1" cap="all" spc="-6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補助</a:t>
            </a:r>
            <a:r>
              <a:rPr lang="zh-TW" altLang="en-US" sz="4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經費</a:t>
            </a:r>
            <a:r>
              <a:rPr lang="zh-TW" altLang="en-US" sz="4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執行率</a:t>
            </a:r>
            <a:r>
              <a:rPr lang="en-US" altLang="zh-TW" sz="31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1/3</a:t>
            </a:r>
            <a:r>
              <a:rPr lang="en-US" altLang="zh-TW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1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1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至</a:t>
            </a:r>
            <a:r>
              <a:rPr lang="en-US" altLang="zh-TW" sz="31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31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31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31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月－直轄市</a:t>
            </a:r>
            <a:r>
              <a:rPr lang="en-US" altLang="zh-TW" sz="31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52.09%</a:t>
            </a:r>
            <a:r>
              <a:rPr lang="zh-TW" altLang="en-US" sz="31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／</a:t>
            </a:r>
            <a:r>
              <a:rPr lang="zh-TW" altLang="en-US" sz="31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全國</a:t>
            </a:r>
            <a:r>
              <a:rPr lang="en-US" altLang="zh-TW" sz="31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61.58%)</a:t>
            </a:r>
            <a:endParaRPr lang="en-US" altLang="zh-TW" sz="31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55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6948488" y="643890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57961D10-A06D-4FE3-B1D6-5E14AB575E19}" type="slidenum">
              <a:rPr lang="zh-TW" altLang="en-US">
                <a:solidFill>
                  <a:srgbClr val="89898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9</a:t>
            </a:fld>
            <a:endParaRPr lang="zh-TW" altLang="en-US">
              <a:solidFill>
                <a:srgbClr val="89898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" y="173038"/>
            <a:ext cx="9037638" cy="855662"/>
          </a:xfrm>
        </p:spPr>
        <p:txBody>
          <a:bodyPr wrap="none" lIns="36000" rIns="36000">
            <a:normAutofit fontScale="90000"/>
          </a:bodyPr>
          <a:lstStyle/>
          <a:p>
            <a:pPr>
              <a:lnSpc>
                <a:spcPts val="3200"/>
              </a:lnSpc>
              <a:spcBef>
                <a:spcPts val="0"/>
              </a:spcBef>
              <a:defRPr/>
            </a:pPr>
            <a:r>
              <a:rPr lang="zh-TW" altLang="en-US" sz="4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</a:t>
            </a:r>
            <a:r>
              <a:rPr lang="zh-TW" altLang="en-US" sz="4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安網計畫策略三</a:t>
            </a:r>
            <a:r>
              <a:rPr lang="zh-TW" altLang="en-US" sz="44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補助</a:t>
            </a:r>
            <a:r>
              <a:rPr lang="zh-TW" altLang="en-US" sz="4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經費</a:t>
            </a:r>
            <a:r>
              <a:rPr lang="zh-TW" altLang="en-US" sz="4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執行率</a:t>
            </a:r>
            <a:r>
              <a:rPr lang="en-US" altLang="zh-TW" sz="31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2/3</a:t>
            </a:r>
            <a:r>
              <a:rPr lang="en-US" altLang="zh-TW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31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1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至</a:t>
            </a:r>
            <a:r>
              <a:rPr lang="en-US" altLang="zh-TW" sz="31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31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31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31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月－</a:t>
            </a:r>
            <a:r>
              <a:rPr lang="en-US" altLang="zh-TW" sz="32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32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32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32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級縣市</a:t>
            </a:r>
            <a:r>
              <a:rPr lang="en-US" altLang="zh-TW" sz="31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62.81%</a:t>
            </a:r>
            <a:r>
              <a:rPr lang="zh-TW" altLang="en-US" sz="31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／</a:t>
            </a:r>
            <a:r>
              <a:rPr lang="zh-TW" altLang="en-US" sz="31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全國</a:t>
            </a:r>
            <a:r>
              <a:rPr lang="en-US" altLang="zh-TW" sz="31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61.58%)</a:t>
            </a:r>
          </a:p>
        </p:txBody>
      </p:sp>
      <p:sp>
        <p:nvSpPr>
          <p:cNvPr id="20483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0F18D398-D952-4F26-BF22-16CE18C0BD9C}" type="slidenum">
              <a:rPr lang="zh-TW" altLang="en-US">
                <a:solidFill>
                  <a:srgbClr val="89898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10</a:t>
            </a:fld>
            <a:endParaRPr lang="zh-TW" altLang="en-US">
              <a:solidFill>
                <a:srgbClr val="89898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5" name="表格 4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149225" y="1571625"/>
          <a:ext cx="8882063" cy="50895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7370">
                  <a:extLst>
                    <a:ext uri="{9D8B030D-6E8A-4147-A177-3AD203B41FA5}"/>
                  </a:extLst>
                </a:gridCol>
                <a:gridCol w="627355">
                  <a:extLst>
                    <a:ext uri="{9D8B030D-6E8A-4147-A177-3AD203B41FA5}"/>
                  </a:extLst>
                </a:gridCol>
                <a:gridCol w="1080195">
                  <a:extLst>
                    <a:ext uri="{9D8B030D-6E8A-4147-A177-3AD203B41FA5}"/>
                  </a:extLst>
                </a:gridCol>
                <a:gridCol w="864156">
                  <a:extLst>
                    <a:ext uri="{9D8B030D-6E8A-4147-A177-3AD203B41FA5}"/>
                  </a:extLst>
                </a:gridCol>
                <a:gridCol w="792143">
                  <a:extLst>
                    <a:ext uri="{9D8B030D-6E8A-4147-A177-3AD203B41FA5}"/>
                  </a:extLst>
                </a:gridCol>
                <a:gridCol w="1055672">
                  <a:extLst>
                    <a:ext uri="{9D8B030D-6E8A-4147-A177-3AD203B41FA5}"/>
                  </a:extLst>
                </a:gridCol>
                <a:gridCol w="1080087">
                  <a:extLst>
                    <a:ext uri="{9D8B030D-6E8A-4147-A177-3AD203B41FA5}"/>
                  </a:extLst>
                </a:gridCol>
                <a:gridCol w="864070">
                  <a:extLst>
                    <a:ext uri="{9D8B030D-6E8A-4147-A177-3AD203B41FA5}"/>
                  </a:extLst>
                </a:gridCol>
                <a:gridCol w="864407">
                  <a:extLst>
                    <a:ext uri="{9D8B030D-6E8A-4147-A177-3AD203B41FA5}"/>
                  </a:extLst>
                </a:gridCol>
                <a:gridCol w="816608">
                  <a:extLst>
                    <a:ext uri="{9D8B030D-6E8A-4147-A177-3AD203B41FA5}"/>
                  </a:extLst>
                </a:gridCol>
              </a:tblGrid>
              <a:tr h="364698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縣市別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5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財力等級</a:t>
                      </a:r>
                    </a:p>
                  </a:txBody>
                  <a:tcPr marL="9368" marR="9368" marT="9365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107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年度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5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108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年度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5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extLst>
                  <a:ext uri="{0D108BD9-81ED-4DB2-BD59-A6C34878D82A}"/>
                </a:extLst>
              </a:tr>
              <a:tr h="388299"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6" marR="9366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核定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</a:b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補助經費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千元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5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實支數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千元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5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實支率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％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5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</a:b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補助經費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千元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5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核定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</a:b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補助經費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千元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5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核定率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％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5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第一期款</a:t>
                      </a:r>
                    </a:p>
                  </a:txBody>
                  <a:tcPr marL="9368" marR="9368" marT="9365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extLst>
                  <a:ext uri="{0D108BD9-81ED-4DB2-BD59-A6C34878D82A}"/>
                </a:extLst>
              </a:tr>
              <a:tr h="619014"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撥付數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千元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5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實支率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％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5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422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新竹縣</a:t>
                      </a:r>
                    </a:p>
                  </a:txBody>
                  <a:tcPr marL="9526" marR="9526" marT="9522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2,149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78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3.63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3,250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3,250 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100.00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1,625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52.49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/>
                </a:extLst>
              </a:tr>
              <a:tr h="422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基隆市</a:t>
                      </a:r>
                    </a:p>
                  </a:txBody>
                  <a:tcPr marL="9526" marR="9526" marT="9522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1,651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1,114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67.47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3,386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2,498 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73.77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1,249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53.71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2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新竹市</a:t>
                      </a:r>
                    </a:p>
                  </a:txBody>
                  <a:tcPr marL="9526" marR="9526" marT="9522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1,467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1,049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71.51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2,091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1,843 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88.14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922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84.21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2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嘉義市</a:t>
                      </a:r>
                    </a:p>
                  </a:txBody>
                  <a:tcPr marL="9526" marR="9526" marT="9522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1,467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1,231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83.91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2,183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2,183 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100.00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1,092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83.13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/>
                </a:extLst>
              </a:tr>
              <a:tr h="422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金門縣</a:t>
                      </a:r>
                    </a:p>
                  </a:txBody>
                  <a:tcPr marL="9526" marR="9526" marT="9522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825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355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43.03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1,088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931 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85.57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466 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99.96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/>
                </a:extLst>
              </a:tr>
              <a:tr h="422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宜蘭縣</a:t>
                      </a:r>
                    </a:p>
                  </a:txBody>
                  <a:tcPr marL="9526" marR="9526" marT="9522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2,976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513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17.24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4,123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4,123 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100.00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2,062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50.89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/>
                </a:extLst>
              </a:tr>
              <a:tr h="422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彰化縣</a:t>
                      </a:r>
                    </a:p>
                  </a:txBody>
                  <a:tcPr marL="9526" marR="9526" marT="9522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4,378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2,316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52.90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7,946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7,946 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100.00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3,973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41.73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422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南投縣</a:t>
                      </a:r>
                    </a:p>
                  </a:txBody>
                  <a:tcPr marL="9526" marR="9526" marT="9522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3,252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860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26.45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6,086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4,596 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75.52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2,298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81.33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/>
                </a:extLst>
              </a:tr>
              <a:tr h="34120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雲林縣</a:t>
                      </a:r>
                    </a:p>
                  </a:txBody>
                  <a:tcPr marL="9526" marR="9526" marT="9522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3,826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2,434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63.62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5,581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5,581 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100.00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2,791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75.29 </a:t>
                      </a:r>
                    </a:p>
                  </a:txBody>
                  <a:tcPr marL="9525" marR="9525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8913"/>
            <a:ext cx="9144000" cy="854075"/>
          </a:xfrm>
        </p:spPr>
        <p:txBody>
          <a:bodyPr>
            <a:normAutofit fontScale="90000"/>
          </a:bodyPr>
          <a:lstStyle/>
          <a:p>
            <a:pPr>
              <a:lnSpc>
                <a:spcPts val="3200"/>
              </a:lnSpc>
              <a:spcBef>
                <a:spcPts val="0"/>
              </a:spcBef>
              <a:defRPr/>
            </a:pPr>
            <a:r>
              <a:rPr lang="zh-TW" altLang="en-US" sz="4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</a:t>
            </a:r>
            <a:r>
              <a:rPr lang="zh-TW" altLang="en-US" sz="4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安網計畫策略三</a:t>
            </a:r>
            <a:r>
              <a:rPr lang="zh-TW" altLang="en-US" sz="44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補助</a:t>
            </a:r>
            <a:r>
              <a:rPr lang="zh-TW" altLang="en-US" sz="4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經費</a:t>
            </a:r>
            <a:r>
              <a:rPr lang="zh-TW" altLang="en-US" sz="4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執行率</a:t>
            </a:r>
            <a:r>
              <a:rPr lang="en-US" altLang="zh-TW" sz="31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3/3</a:t>
            </a:r>
            <a:r>
              <a:rPr lang="en-US" altLang="zh-TW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31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1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至</a:t>
            </a:r>
            <a:r>
              <a:rPr lang="en-US" altLang="zh-TW" sz="31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31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31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31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zh-TW" altLang="en-US" sz="31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－</a:t>
            </a:r>
            <a:r>
              <a:rPr lang="en-US" altLang="zh-TW" sz="31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32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級</a:t>
            </a:r>
            <a:r>
              <a:rPr lang="zh-TW" altLang="en-US" sz="32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縣市</a:t>
            </a:r>
            <a:r>
              <a:rPr lang="en-US" altLang="zh-TW" sz="31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69.21%</a:t>
            </a:r>
            <a:r>
              <a:rPr lang="zh-TW" altLang="en-US" sz="31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／</a:t>
            </a:r>
            <a:r>
              <a:rPr lang="zh-TW" altLang="en-US" sz="31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全國</a:t>
            </a:r>
            <a:r>
              <a:rPr lang="en-US" altLang="zh-TW" sz="31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61.58%)</a:t>
            </a:r>
          </a:p>
        </p:txBody>
      </p:sp>
      <p:sp>
        <p:nvSpPr>
          <p:cNvPr id="21507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445FCF88-992B-4391-8404-18E811F49F20}" type="slidenum">
              <a:rPr lang="zh-TW" altLang="en-US">
                <a:solidFill>
                  <a:srgbClr val="89898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11</a:t>
            </a:fld>
            <a:endParaRPr lang="zh-TW" altLang="en-US">
              <a:solidFill>
                <a:srgbClr val="89898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5" name="表格 4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149225" y="1571625"/>
          <a:ext cx="8882063" cy="50260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7370">
                  <a:extLst>
                    <a:ext uri="{9D8B030D-6E8A-4147-A177-3AD203B41FA5}"/>
                  </a:extLst>
                </a:gridCol>
                <a:gridCol w="627355">
                  <a:extLst>
                    <a:ext uri="{9D8B030D-6E8A-4147-A177-3AD203B41FA5}"/>
                  </a:extLst>
                </a:gridCol>
                <a:gridCol w="1080195">
                  <a:extLst>
                    <a:ext uri="{9D8B030D-6E8A-4147-A177-3AD203B41FA5}"/>
                  </a:extLst>
                </a:gridCol>
                <a:gridCol w="864156">
                  <a:extLst>
                    <a:ext uri="{9D8B030D-6E8A-4147-A177-3AD203B41FA5}"/>
                  </a:extLst>
                </a:gridCol>
                <a:gridCol w="792143">
                  <a:extLst>
                    <a:ext uri="{9D8B030D-6E8A-4147-A177-3AD203B41FA5}"/>
                  </a:extLst>
                </a:gridCol>
                <a:gridCol w="1055672">
                  <a:extLst>
                    <a:ext uri="{9D8B030D-6E8A-4147-A177-3AD203B41FA5}"/>
                  </a:extLst>
                </a:gridCol>
                <a:gridCol w="1080087">
                  <a:extLst>
                    <a:ext uri="{9D8B030D-6E8A-4147-A177-3AD203B41FA5}"/>
                  </a:extLst>
                </a:gridCol>
                <a:gridCol w="864070">
                  <a:extLst>
                    <a:ext uri="{9D8B030D-6E8A-4147-A177-3AD203B41FA5}"/>
                  </a:extLst>
                </a:gridCol>
                <a:gridCol w="864407">
                  <a:extLst>
                    <a:ext uri="{9D8B030D-6E8A-4147-A177-3AD203B41FA5}"/>
                  </a:extLst>
                </a:gridCol>
                <a:gridCol w="816608">
                  <a:extLst>
                    <a:ext uri="{9D8B030D-6E8A-4147-A177-3AD203B41FA5}"/>
                  </a:extLst>
                </a:gridCol>
              </a:tblGrid>
              <a:tr h="42368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縣市別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財力等級</a:t>
                      </a:r>
                    </a:p>
                  </a:txBody>
                  <a:tcPr marL="9368" marR="9368" marT="936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107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年度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108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年度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extLst>
                  <a:ext uri="{0D108BD9-81ED-4DB2-BD59-A6C34878D82A}"/>
                </a:extLst>
              </a:tr>
              <a:tr h="451104"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6" marR="9366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核定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</a:b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補助經費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千元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實支數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千元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實支率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％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</a:b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補助經費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千元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核定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</a:b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補助經費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千元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核定率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％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第一期款</a:t>
                      </a:r>
                    </a:p>
                  </a:txBody>
                  <a:tcPr marL="9368" marR="9368" marT="936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extLst>
                  <a:ext uri="{0D108BD9-81ED-4DB2-BD59-A6C34878D82A}"/>
                </a:extLst>
              </a:tr>
              <a:tr h="719134"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撥付數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千元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實支率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％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368" marR="9368" marT="936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49030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苗栗縣</a:t>
                      </a:r>
                    </a:p>
                  </a:txBody>
                  <a:tcPr marL="9525" marR="9525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3,669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170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4.63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6,257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6,257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100.00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3,129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37.48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49030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嘉義縣</a:t>
                      </a:r>
                    </a:p>
                  </a:txBody>
                  <a:tcPr marL="9525" marR="9525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2,623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1,014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38.66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6,257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6,257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100.00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3,129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68.08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030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屏東縣</a:t>
                      </a:r>
                    </a:p>
                  </a:txBody>
                  <a:tcPr marL="9525" marR="9525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4,435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2,373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53.51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8,201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8,201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100.00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4,101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77.23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030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臺東縣</a:t>
                      </a:r>
                    </a:p>
                  </a:txBody>
                  <a:tcPr marL="9525" marR="9525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3,669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1,632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88.99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5,626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5,626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100.00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2,813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88.80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/>
                </a:extLst>
              </a:tr>
              <a:tr h="49030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花蓮縣</a:t>
                      </a:r>
                    </a:p>
                  </a:txBody>
                  <a:tcPr marL="9525" marR="9525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3,301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2,108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63.86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4,996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4,996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100.00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2,498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74.75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/>
                </a:extLst>
              </a:tr>
              <a:tr h="49030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澎湖縣</a:t>
                      </a:r>
                    </a:p>
                  </a:txBody>
                  <a:tcPr marL="9525" marR="9525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771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392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50.84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868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858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98.85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429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/>
                </a:extLst>
              </a:tr>
              <a:tr h="49030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連江縣</a:t>
                      </a:r>
                    </a:p>
                  </a:txBody>
                  <a:tcPr marL="9525" marR="9525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679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0.00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1,042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785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75.34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393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38.22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707AD29D-A760-4138-88F4-D7C045E98C8B}" type="slidenum">
              <a:rPr lang="zh-TW" altLang="en-US">
                <a:solidFill>
                  <a:srgbClr val="89898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12</a:t>
            </a:fld>
            <a:endParaRPr lang="zh-TW" altLang="en-US">
              <a:solidFill>
                <a:srgbClr val="89898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603" name="矩形 4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407988" y="2924175"/>
            <a:ext cx="831691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貳、</a:t>
            </a:r>
            <a:r>
              <a:rPr lang="en-US" altLang="zh-TW" sz="44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4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年度計畫執行</a:t>
            </a:r>
            <a:r>
              <a:rPr lang="zh-TW" altLang="en-US" sz="44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成效</a:t>
            </a:r>
            <a:endParaRPr lang="en-US" altLang="zh-TW" sz="4400" b="1" cap="all" spc="-6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zh-TW" altLang="en-US" sz="4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－社工人力進用及參訓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3"/>
          <p:cNvSpPr>
            <a:spLocks noGrp="1"/>
          </p:cNvSpPr>
          <p:nvPr>
            <p:ph type="title"/>
          </p:nvPr>
        </p:nvSpPr>
        <p:spPr>
          <a:xfrm>
            <a:off x="141288" y="165100"/>
            <a:ext cx="8991600" cy="935038"/>
          </a:xfrm>
        </p:spPr>
        <p:txBody>
          <a:bodyPr/>
          <a:lstStyle/>
          <a:p>
            <a:pPr>
              <a:lnSpc>
                <a:spcPts val="3200"/>
              </a:lnSpc>
            </a:pPr>
            <a:r>
              <a:rPr lang="zh-TW" altLang="en-US" b="1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社安網計畫策略三人力進用情形</a:t>
            </a:r>
            <a:r>
              <a:rPr lang="en-US" altLang="zh-TW" b="1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2800" b="1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至</a:t>
            </a:r>
            <a:r>
              <a:rPr lang="en-US" altLang="zh-TW" sz="2800" b="1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108.6.5)</a:t>
            </a:r>
            <a:endParaRPr lang="zh-TW" altLang="en-US" sz="2800" b="1" smtClean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555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xfrm>
            <a:off x="6875463" y="63817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27C7EE92-F995-4E53-9C15-3F1D8B6D0EDA}" type="slidenum">
              <a:rPr lang="zh-TW" altLang="en-US">
                <a:solidFill>
                  <a:srgbClr val="898989"/>
                </a:solidFill>
              </a:rPr>
              <a:pPr/>
              <a:t>13</a:t>
            </a:fld>
            <a:endParaRPr lang="zh-TW" altLang="en-US">
              <a:solidFill>
                <a:srgbClr val="898989"/>
              </a:solidFill>
            </a:endParaRPr>
          </a:p>
        </p:txBody>
      </p:sp>
      <p:graphicFrame>
        <p:nvGraphicFramePr>
          <p:cNvPr id="6" name="表格 5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236538" y="1635125"/>
          <a:ext cx="8629650" cy="4953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2156">
                  <a:extLst>
                    <a:ext uri="{9D8B030D-6E8A-4147-A177-3AD203B41FA5}"/>
                  </a:extLst>
                </a:gridCol>
                <a:gridCol w="780107">
                  <a:extLst>
                    <a:ext uri="{9D8B030D-6E8A-4147-A177-3AD203B41FA5}"/>
                  </a:extLst>
                </a:gridCol>
                <a:gridCol w="1080212">
                  <a:extLst>
                    <a:ext uri="{9D8B030D-6E8A-4147-A177-3AD203B41FA5}"/>
                  </a:extLst>
                </a:gridCol>
                <a:gridCol w="1152227">
                  <a:extLst>
                    <a:ext uri="{9D8B030D-6E8A-4147-A177-3AD203B41FA5}"/>
                  </a:extLst>
                </a:gridCol>
                <a:gridCol w="1080212">
                  <a:extLst>
                    <a:ext uri="{9D8B030D-6E8A-4147-A177-3AD203B41FA5}"/>
                  </a:extLst>
                </a:gridCol>
                <a:gridCol w="936184">
                  <a:extLst>
                    <a:ext uri="{9D8B030D-6E8A-4147-A177-3AD203B41FA5}"/>
                  </a:extLst>
                </a:gridCol>
                <a:gridCol w="936184"/>
                <a:gridCol w="1872368">
                  <a:extLst>
                    <a:ext uri="{9D8B030D-6E8A-4147-A177-3AD203B41FA5}"/>
                  </a:extLst>
                </a:gridCol>
              </a:tblGrid>
              <a:tr h="441182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107</a:t>
                      </a:r>
                      <a:r>
                        <a:rPr lang="zh-TW" altLang="en-US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   核定</a:t>
                      </a:r>
                      <a:r>
                        <a:rPr lang="zh-TW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</a:t>
                      </a:r>
                      <a:r>
                        <a:rPr lang="en-US" altLang="zh-TW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     </a:t>
                      </a:r>
                      <a:r>
                        <a:rPr lang="zh-TW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r>
                        <a:rPr lang="zh-TW" altLang="en-US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</a:t>
                      </a:r>
                      <a:r>
                        <a:rPr lang="en-US" altLang="zh-TW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r>
                        <a:rPr lang="en-US" altLang="zh-TW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108</a:t>
                      </a:r>
                      <a:r>
                        <a:rPr lang="zh-TW" altLang="en-US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20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/>
                      </a:r>
                      <a:br>
                        <a:rPr lang="en-US" altLang="zh-TW" sz="20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核定</a:t>
                      </a:r>
                      <a:r>
                        <a:rPr lang="zh-TW" altLang="zh-TW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</a:t>
                      </a:r>
                      <a:r>
                        <a:rPr lang="en-US" altLang="zh-TW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     </a:t>
                      </a:r>
                      <a:r>
                        <a:rPr lang="zh-TW" altLang="zh-TW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r>
                        <a:rPr lang="zh-TW" altLang="en-US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</a:t>
                      </a:r>
                      <a:r>
                        <a:rPr lang="en-US" altLang="zh-TW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r>
                        <a:rPr lang="en-US" altLang="zh-TW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已進用</a:t>
                      </a:r>
                      <a:r>
                        <a:rPr lang="en-US" altLang="zh-TW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        </a:t>
                      </a:r>
                      <a:r>
                        <a:rPr lang="zh-TW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r>
                        <a:rPr lang="zh-TW" altLang="en-US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 </a:t>
                      </a:r>
                      <a:r>
                        <a:rPr lang="en-US" altLang="zh-TW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r>
                        <a:rPr lang="en-US" altLang="zh-TW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進用</a:t>
                      </a:r>
                      <a:r>
                        <a:rPr lang="zh-TW" altLang="en-US" sz="20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率</a:t>
                      </a:r>
                      <a:r>
                        <a:rPr lang="en-US" altLang="zh-TW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(%)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sz="22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99" marR="68599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尚未進用</a:t>
                      </a:r>
                      <a:r>
                        <a:rPr lang="en-US" altLang="zh-TW" sz="20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/>
                      </a:r>
                      <a:br>
                        <a:rPr lang="en-US" altLang="zh-TW" sz="20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20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人力縣市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473276">
                <a:tc gridSpan="2" vMerge="1"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zh-TW" sz="22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99" marR="68599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zh-TW" sz="22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99" marR="68599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zh-TW" sz="22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99" marR="68599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sz="22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99" marR="68599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r>
                        <a:rPr lang="zh-TW" altLang="en-US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 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r>
                        <a:rPr lang="zh-TW" altLang="en-US" sz="20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月數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zh-TW" sz="22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99" marR="68599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689009">
                <a:tc row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心理</a:t>
                      </a:r>
                      <a:r>
                        <a:rPr lang="en-US" altLang="zh-TW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/>
                      </a:r>
                      <a:br>
                        <a:rPr lang="en-US" altLang="zh-TW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衛生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社工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94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184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94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kern="10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51.09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37.68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新竹縣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990665">
                <a:tc vMerge="1"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zh-TW" sz="24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99" marR="68599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督導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19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42.11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37.72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新北市、基隆市</a:t>
                      </a:r>
                      <a:endParaRPr lang="en-US" altLang="zh-TW" sz="2000" b="1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南投縣、苗栗縣雲林縣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89009">
                <a:tc row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處遇</a:t>
                      </a:r>
                      <a:r>
                        <a:rPr lang="en-US" altLang="zh-TW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/>
                      </a:r>
                      <a:br>
                        <a:rPr lang="en-US" altLang="zh-TW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協調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社工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41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48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29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60.42</a:t>
                      </a:r>
                      <a:endParaRPr lang="zh-TW" altLang="en-US" sz="20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57.64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</a:t>
                      </a:r>
                      <a:r>
                        <a:rPr lang="zh-TW" altLang="en-US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北市、彰化縣苗栗縣、連江縣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066869">
                <a:tc vMerge="1"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zh-TW" sz="22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99" marR="68599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督導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37.50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29.17</a:t>
                      </a:r>
                      <a:endParaRPr lang="zh-TW" altLang="en-US" sz="20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新北市、台中市台南市、基隆市苗栗縣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02989">
                <a:tc grid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合計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147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259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134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51.74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41.12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表格 7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207963" y="1546225"/>
          <a:ext cx="8745537" cy="51577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4082">
                  <a:extLst>
                    <a:ext uri="{9D8B030D-6E8A-4147-A177-3AD203B41FA5}"/>
                  </a:extLst>
                </a:gridCol>
                <a:gridCol w="720068">
                  <a:extLst>
                    <a:ext uri="{9D8B030D-6E8A-4147-A177-3AD203B41FA5}"/>
                  </a:extLst>
                </a:gridCol>
                <a:gridCol w="924468">
                  <a:extLst>
                    <a:ext uri="{9D8B030D-6E8A-4147-A177-3AD203B41FA5}"/>
                  </a:extLst>
                </a:gridCol>
                <a:gridCol w="659682">
                  <a:extLst>
                    <a:ext uri="{9D8B030D-6E8A-4147-A177-3AD203B41FA5}"/>
                  </a:extLst>
                </a:gridCol>
                <a:gridCol w="792075">
                  <a:extLst>
                    <a:ext uri="{9D8B030D-6E8A-4147-A177-3AD203B41FA5}"/>
                  </a:extLst>
                </a:gridCol>
                <a:gridCol w="789859">
                  <a:extLst>
                    <a:ext uri="{9D8B030D-6E8A-4147-A177-3AD203B41FA5}"/>
                  </a:extLst>
                </a:gridCol>
                <a:gridCol w="754995">
                  <a:extLst>
                    <a:ext uri="{9D8B030D-6E8A-4147-A177-3AD203B41FA5}"/>
                  </a:extLst>
                </a:gridCol>
                <a:gridCol w="792075">
                  <a:extLst>
                    <a:ext uri="{9D8B030D-6E8A-4147-A177-3AD203B41FA5}"/>
                  </a:extLst>
                </a:gridCol>
                <a:gridCol w="792075">
                  <a:extLst>
                    <a:ext uri="{9D8B030D-6E8A-4147-A177-3AD203B41FA5}"/>
                  </a:extLst>
                </a:gridCol>
                <a:gridCol w="864082">
                  <a:extLst>
                    <a:ext uri="{9D8B030D-6E8A-4147-A177-3AD203B41FA5}"/>
                  </a:extLst>
                </a:gridCol>
                <a:gridCol w="792075">
                  <a:extLst>
                    <a:ext uri="{9D8B030D-6E8A-4147-A177-3AD203B41FA5}"/>
                  </a:extLst>
                </a:gridCol>
              </a:tblGrid>
              <a:tr h="38213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縣市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107.12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進用數</a:t>
                      </a: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108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核定數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108.6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進用數</a:t>
                      </a:r>
                      <a:endParaRPr lang="zh-TW" altLang="en-US" sz="2000" dirty="0"/>
                    </a:p>
                  </a:txBody>
                  <a:tcPr marL="9526" marR="9526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108.6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進用率</a:t>
                      </a:r>
                      <a:endParaRPr lang="zh-TW" altLang="en-US" sz="2000" dirty="0"/>
                    </a:p>
                  </a:txBody>
                  <a:tcPr marL="9526" marR="9526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63922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社工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督導 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社工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督導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人月數</a:t>
                      </a: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社工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督導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人月數</a:t>
                      </a: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人數</a:t>
                      </a:r>
                      <a:endParaRPr lang="zh-TW" altLang="en-US" sz="2000" dirty="0"/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人月數</a:t>
                      </a:r>
                      <a:endParaRPr lang="zh-TW" altLang="en-US" sz="2000" dirty="0"/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76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臺北市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6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312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62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46%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20%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76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新北市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264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6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27%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8%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76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宜蘭縣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48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6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25%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13%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76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基隆市</a:t>
                      </a:r>
                    </a:p>
                  </a:txBody>
                  <a:tcPr marL="9527" marR="9527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60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20%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76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桃園市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132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36%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16%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76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新竹縣</a:t>
                      </a:r>
                      <a:endParaRPr lang="zh-TW" altLang="en-US" sz="2000" b="1" i="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48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/>
                </a:extLst>
              </a:tr>
              <a:tr h="376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苗栗縣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5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72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8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33%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11%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76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新竹市</a:t>
                      </a:r>
                    </a:p>
                  </a:txBody>
                  <a:tcPr marL="9527" marR="9527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6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50%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25%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76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臺中市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18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240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51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75%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21%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76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彰化縣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156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17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15%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11%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76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南投縣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5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72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18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50%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25%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4741" name="投影片編號版面配置區 4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119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3F859EFB-AB3E-4B1C-880C-1A985197D7FB}" type="slidenum">
              <a:rPr lang="zh-TW" altLang="en-US">
                <a:solidFill>
                  <a:srgbClr val="898989"/>
                </a:solidFill>
              </a:rPr>
              <a:pPr/>
              <a:t>14</a:t>
            </a:fld>
            <a:endParaRPr lang="zh-TW" altLang="en-US">
              <a:solidFill>
                <a:srgbClr val="898989"/>
              </a:solidFill>
            </a:endParaRPr>
          </a:p>
        </p:txBody>
      </p:sp>
      <p:sp>
        <p:nvSpPr>
          <p:cNvPr id="7" name="矩形 4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179388" y="155575"/>
            <a:ext cx="8785225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zh-TW" altLang="en-US" sz="40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心理衛生</a:t>
            </a:r>
            <a:r>
              <a:rPr lang="zh-TW" altLang="en-US" sz="4000" b="1" cap="all" spc="-6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社工及督導進</a:t>
            </a:r>
            <a:r>
              <a:rPr lang="zh-TW" altLang="en-US" sz="40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用</a:t>
            </a:r>
            <a:r>
              <a:rPr lang="zh-TW" altLang="en-US" sz="4000" b="1" cap="all" spc="-6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情形</a:t>
            </a:r>
            <a:endParaRPr lang="en-US" altLang="zh-TW" sz="4000" b="1" cap="all" spc="-60" dirty="0" smtClean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zh-TW" sz="2800" b="1" cap="all" spc="-6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更新至</a:t>
            </a:r>
            <a:r>
              <a:rPr lang="en-US" altLang="zh-TW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108.6.5)1/2</a:t>
            </a:r>
            <a:endParaRPr lang="zh-TW" altLang="en-US" sz="2800" b="1" cap="all" spc="-6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表格 7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207963" y="1546225"/>
          <a:ext cx="8745537" cy="51577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4082">
                  <a:extLst>
                    <a:ext uri="{9D8B030D-6E8A-4147-A177-3AD203B41FA5}"/>
                  </a:extLst>
                </a:gridCol>
                <a:gridCol w="720068">
                  <a:extLst>
                    <a:ext uri="{9D8B030D-6E8A-4147-A177-3AD203B41FA5}"/>
                  </a:extLst>
                </a:gridCol>
                <a:gridCol w="924468">
                  <a:extLst>
                    <a:ext uri="{9D8B030D-6E8A-4147-A177-3AD203B41FA5}"/>
                  </a:extLst>
                </a:gridCol>
                <a:gridCol w="659682">
                  <a:extLst>
                    <a:ext uri="{9D8B030D-6E8A-4147-A177-3AD203B41FA5}"/>
                  </a:extLst>
                </a:gridCol>
                <a:gridCol w="792075">
                  <a:extLst>
                    <a:ext uri="{9D8B030D-6E8A-4147-A177-3AD203B41FA5}"/>
                  </a:extLst>
                </a:gridCol>
                <a:gridCol w="789859">
                  <a:extLst>
                    <a:ext uri="{9D8B030D-6E8A-4147-A177-3AD203B41FA5}"/>
                  </a:extLst>
                </a:gridCol>
                <a:gridCol w="754995">
                  <a:extLst>
                    <a:ext uri="{9D8B030D-6E8A-4147-A177-3AD203B41FA5}"/>
                  </a:extLst>
                </a:gridCol>
                <a:gridCol w="792075">
                  <a:extLst>
                    <a:ext uri="{9D8B030D-6E8A-4147-A177-3AD203B41FA5}"/>
                  </a:extLst>
                </a:gridCol>
                <a:gridCol w="792075">
                  <a:extLst>
                    <a:ext uri="{9D8B030D-6E8A-4147-A177-3AD203B41FA5}"/>
                  </a:extLst>
                </a:gridCol>
                <a:gridCol w="864082">
                  <a:extLst>
                    <a:ext uri="{9D8B030D-6E8A-4147-A177-3AD203B41FA5}"/>
                  </a:extLst>
                </a:gridCol>
                <a:gridCol w="792075">
                  <a:extLst>
                    <a:ext uri="{9D8B030D-6E8A-4147-A177-3AD203B41FA5}"/>
                  </a:extLst>
                </a:gridCol>
              </a:tblGrid>
              <a:tr h="38213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縣市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107.12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進用數</a:t>
                      </a: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108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核定數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108.6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進用數</a:t>
                      </a:r>
                      <a:endParaRPr lang="zh-TW" altLang="en-US" sz="2000" dirty="0"/>
                    </a:p>
                  </a:txBody>
                  <a:tcPr marL="9526" marR="9526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108.6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進用率</a:t>
                      </a:r>
                      <a:endParaRPr lang="zh-TW" altLang="en-US" sz="2000" dirty="0"/>
                    </a:p>
                  </a:txBody>
                  <a:tcPr marL="9526" marR="9526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63922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社工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督導 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社工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督導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人月數</a:t>
                      </a: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社工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督導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人月數</a:t>
                      </a: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人數</a:t>
                      </a:r>
                      <a:endParaRPr lang="zh-TW" altLang="en-US" sz="2000" dirty="0"/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人月數</a:t>
                      </a:r>
                      <a:endParaRPr lang="zh-TW" altLang="en-US" sz="2000" dirty="0"/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76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雲林縣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6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84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6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25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86%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30%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76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嘉義縣</a:t>
                      </a:r>
                    </a:p>
                  </a:txBody>
                  <a:tcPr marL="9527" marR="9527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6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72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17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67%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24%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76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嘉義市</a:t>
                      </a:r>
                    </a:p>
                  </a:txBody>
                  <a:tcPr marL="9527" marR="9527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36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11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思源黑體 TW Regular" panose="020B0500000000000000" pitchFamily="34" charset="-120"/>
                        <a:ea typeface="思源黑體 TW Regular" panose="020B0500000000000000" pitchFamily="34" charset="-12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100%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31%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76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臺南市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16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216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43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72%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20%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76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高雄市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29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372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73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42%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20%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76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屏東縣</a:t>
                      </a:r>
                    </a:p>
                  </a:txBody>
                  <a:tcPr marL="9527" marR="9527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8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108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7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37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思源黑體 TW Regular" panose="020B0500000000000000" pitchFamily="34" charset="-120"/>
                        <a:ea typeface="思源黑體 TW Regular" panose="020B0500000000000000" pitchFamily="34" charset="-12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89%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34%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76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花蓮縣</a:t>
                      </a:r>
                    </a:p>
                  </a:txBody>
                  <a:tcPr marL="9527" marR="9527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48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12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思源黑體 TW Regular" panose="020B0500000000000000" pitchFamily="34" charset="-120"/>
                        <a:ea typeface="思源黑體 TW Regular" panose="020B0500000000000000" pitchFamily="34" charset="-12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50%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25%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76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臺東縣</a:t>
                      </a:r>
                    </a:p>
                  </a:txBody>
                  <a:tcPr marL="9527" marR="9527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5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60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5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24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思源黑體 TW Regular" panose="020B0500000000000000" pitchFamily="34" charset="-120"/>
                        <a:ea typeface="思源黑體 TW Regular" panose="020B0500000000000000" pitchFamily="34" charset="-12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100%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40%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76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澎湖縣</a:t>
                      </a:r>
                    </a:p>
                  </a:txBody>
                  <a:tcPr marL="9527" marR="9527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-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思源黑體 TW Regular" panose="020B0500000000000000" pitchFamily="34" charset="-120"/>
                        <a:ea typeface="思源黑體 TW Regular" panose="020B0500000000000000" pitchFamily="34" charset="-12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76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金門縣</a:t>
                      </a:r>
                    </a:p>
                  </a:txBody>
                  <a:tcPr marL="9527" marR="9527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6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100%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50%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7603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連江縣</a:t>
                      </a:r>
                    </a:p>
                  </a:txBody>
                  <a:tcPr marL="9527" marR="9527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5765" name="投影片編號版面配置區 4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119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8DF6D165-E77A-4628-9413-B7820D79B23E}" type="slidenum">
              <a:rPr lang="zh-TW" altLang="en-US">
                <a:solidFill>
                  <a:srgbClr val="898989"/>
                </a:solidFill>
              </a:rPr>
              <a:pPr/>
              <a:t>15</a:t>
            </a:fld>
            <a:endParaRPr lang="zh-TW" altLang="en-US">
              <a:solidFill>
                <a:srgbClr val="898989"/>
              </a:solidFill>
            </a:endParaRPr>
          </a:p>
        </p:txBody>
      </p:sp>
      <p:sp>
        <p:nvSpPr>
          <p:cNvPr id="7" name="矩形 4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301625" y="155575"/>
            <a:ext cx="8591550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zh-TW" altLang="en-US" sz="40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心理衛生社工及督導進用情形</a:t>
            </a:r>
            <a:endParaRPr lang="en-US" altLang="zh-TW" sz="4000" b="1" cap="all" spc="-6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zh-TW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更新至</a:t>
            </a:r>
            <a:r>
              <a:rPr lang="en-US" altLang="zh-TW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108.6.5)2/2</a:t>
            </a:r>
            <a:endParaRPr lang="zh-TW" altLang="en-US" sz="2800" b="1" cap="all" spc="-6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表格 7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207963" y="1484313"/>
          <a:ext cx="8745537" cy="52197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4082">
                  <a:extLst>
                    <a:ext uri="{9D8B030D-6E8A-4147-A177-3AD203B41FA5}"/>
                  </a:extLst>
                </a:gridCol>
                <a:gridCol w="720068">
                  <a:extLst>
                    <a:ext uri="{9D8B030D-6E8A-4147-A177-3AD203B41FA5}"/>
                  </a:extLst>
                </a:gridCol>
                <a:gridCol w="924468">
                  <a:extLst>
                    <a:ext uri="{9D8B030D-6E8A-4147-A177-3AD203B41FA5}"/>
                  </a:extLst>
                </a:gridCol>
                <a:gridCol w="659682">
                  <a:extLst>
                    <a:ext uri="{9D8B030D-6E8A-4147-A177-3AD203B41FA5}"/>
                  </a:extLst>
                </a:gridCol>
                <a:gridCol w="792075">
                  <a:extLst>
                    <a:ext uri="{9D8B030D-6E8A-4147-A177-3AD203B41FA5}"/>
                  </a:extLst>
                </a:gridCol>
                <a:gridCol w="789859">
                  <a:extLst>
                    <a:ext uri="{9D8B030D-6E8A-4147-A177-3AD203B41FA5}"/>
                  </a:extLst>
                </a:gridCol>
                <a:gridCol w="754995">
                  <a:extLst>
                    <a:ext uri="{9D8B030D-6E8A-4147-A177-3AD203B41FA5}"/>
                  </a:extLst>
                </a:gridCol>
                <a:gridCol w="792075">
                  <a:extLst>
                    <a:ext uri="{9D8B030D-6E8A-4147-A177-3AD203B41FA5}"/>
                  </a:extLst>
                </a:gridCol>
                <a:gridCol w="792075">
                  <a:extLst>
                    <a:ext uri="{9D8B030D-6E8A-4147-A177-3AD203B41FA5}"/>
                  </a:extLst>
                </a:gridCol>
                <a:gridCol w="864082">
                  <a:extLst>
                    <a:ext uri="{9D8B030D-6E8A-4147-A177-3AD203B41FA5}"/>
                  </a:extLst>
                </a:gridCol>
                <a:gridCol w="792075">
                  <a:extLst>
                    <a:ext uri="{9D8B030D-6E8A-4147-A177-3AD203B41FA5}"/>
                  </a:extLst>
                </a:gridCol>
              </a:tblGrid>
              <a:tr h="44361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縣市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107.12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進用數</a:t>
                      </a: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108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核定數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108.6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進用數</a:t>
                      </a:r>
                      <a:endParaRPr lang="zh-TW" altLang="en-US" sz="2000" dirty="0"/>
                    </a:p>
                  </a:txBody>
                  <a:tcPr marL="9526" marR="9526" marT="9525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108.6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進用率</a:t>
                      </a:r>
                      <a:endParaRPr lang="zh-TW" altLang="en-US" sz="2000" dirty="0"/>
                    </a:p>
                  </a:txBody>
                  <a:tcPr marL="9526" marR="9526" marT="9525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6392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社工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督導 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社工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督導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人月數</a:t>
                      </a: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社工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督導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人月數</a:t>
                      </a: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人數 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  <a:endParaRPr lang="zh-TW" altLang="en-US" sz="2000" dirty="0"/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人月數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  <a:endParaRPr lang="zh-TW" altLang="en-US" sz="2000" dirty="0"/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7607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臺北市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4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60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11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18.33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7607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新北市</a:t>
                      </a:r>
                      <a:endParaRPr lang="zh-TW" altLang="en-US" sz="2000" b="1" i="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4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60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/>
                </a:extLst>
              </a:tr>
              <a:tr h="37607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宜蘭縣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24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8.33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7607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基隆市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36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12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66.67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33.33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7607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桃園市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24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12.50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7607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新竹縣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24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5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20.83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7607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苗栗縣</a:t>
                      </a:r>
                      <a:endParaRPr lang="zh-TW" altLang="en-US" sz="2000" b="1" i="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36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chemeClr val="bg1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chemeClr val="bg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/>
                </a:extLst>
              </a:tr>
              <a:tr h="37607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新竹市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24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12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7607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臺中市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4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60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4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15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80.00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25.00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7607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彰化縣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36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6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33.33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16.67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7607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南投縣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0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2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36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思源黑體 TW Regular" panose="020B0500000000000000" pitchFamily="34" charset="-120"/>
                          <a:ea typeface="思源黑體 TW Regular" panose="020B0500000000000000" pitchFamily="34" charset="-120"/>
                        </a:rPr>
                        <a:t>13</a:t>
                      </a:r>
                    </a:p>
                  </a:txBody>
                  <a:tcPr marL="6350" marR="6350" marT="63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66.67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36.11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6789" name="投影片編號版面配置區 4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119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ED3102D3-B973-4D91-A47B-C948AA7A5B9C}" type="slidenum">
              <a:rPr lang="zh-TW" altLang="en-US">
                <a:solidFill>
                  <a:srgbClr val="898989"/>
                </a:solidFill>
              </a:rPr>
              <a:pPr/>
              <a:t>16</a:t>
            </a:fld>
            <a:endParaRPr lang="zh-TW" altLang="en-US">
              <a:solidFill>
                <a:srgbClr val="898989"/>
              </a:solidFill>
            </a:endParaRPr>
          </a:p>
        </p:txBody>
      </p:sp>
      <p:sp>
        <p:nvSpPr>
          <p:cNvPr id="7" name="矩形 4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323850" y="155575"/>
            <a:ext cx="8591550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zh-TW" altLang="en-US" sz="40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處遇協調社工及督導進用情形</a:t>
            </a:r>
            <a:endParaRPr lang="en-US" altLang="zh-TW" sz="4000" b="1" cap="all" spc="-6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zh-TW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更新至</a:t>
            </a:r>
            <a:r>
              <a:rPr lang="en-US" altLang="zh-TW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108.6.5)1/2</a:t>
            </a:r>
            <a:endParaRPr lang="zh-TW" altLang="en-US" sz="2800" b="1" cap="all" spc="-6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表格 7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149225" y="1401763"/>
          <a:ext cx="8856663" cy="53276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4039">
                  <a:extLst>
                    <a:ext uri="{9D8B030D-6E8A-4147-A177-3AD203B41FA5}"/>
                  </a:extLst>
                </a:gridCol>
                <a:gridCol w="813833">
                  <a:extLst>
                    <a:ext uri="{9D8B030D-6E8A-4147-A177-3AD203B41FA5}"/>
                  </a:extLst>
                </a:gridCol>
                <a:gridCol w="813833">
                  <a:extLst>
                    <a:ext uri="{9D8B030D-6E8A-4147-A177-3AD203B41FA5}"/>
                  </a:extLst>
                </a:gridCol>
                <a:gridCol w="736651">
                  <a:extLst>
                    <a:ext uri="{9D8B030D-6E8A-4147-A177-3AD203B41FA5}"/>
                  </a:extLst>
                </a:gridCol>
                <a:gridCol w="788105">
                  <a:extLst>
                    <a:ext uri="{9D8B030D-6E8A-4147-A177-3AD203B41FA5}"/>
                  </a:extLst>
                </a:gridCol>
                <a:gridCol w="788105">
                  <a:extLst>
                    <a:ext uri="{9D8B030D-6E8A-4147-A177-3AD203B41FA5}"/>
                  </a:extLst>
                </a:gridCol>
                <a:gridCol w="788105">
                  <a:extLst>
                    <a:ext uri="{9D8B030D-6E8A-4147-A177-3AD203B41FA5}"/>
                  </a:extLst>
                </a:gridCol>
                <a:gridCol w="788105">
                  <a:extLst>
                    <a:ext uri="{9D8B030D-6E8A-4147-A177-3AD203B41FA5}"/>
                  </a:extLst>
                </a:gridCol>
                <a:gridCol w="788105">
                  <a:extLst>
                    <a:ext uri="{9D8B030D-6E8A-4147-A177-3AD203B41FA5}"/>
                  </a:extLst>
                </a:gridCol>
                <a:gridCol w="895732">
                  <a:extLst>
                    <a:ext uri="{9D8B030D-6E8A-4147-A177-3AD203B41FA5}"/>
                  </a:extLst>
                </a:gridCol>
                <a:gridCol w="792048">
                  <a:extLst>
                    <a:ext uri="{9D8B030D-6E8A-4147-A177-3AD203B41FA5}"/>
                  </a:extLst>
                </a:gridCol>
              </a:tblGrid>
              <a:tr h="46138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縣市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107.12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進用數</a:t>
                      </a:r>
                    </a:p>
                  </a:txBody>
                  <a:tcPr marL="9526" marR="9526" marT="95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108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核定數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2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108.6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進用數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6" marR="9526" marT="9522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108.6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進用率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6" marR="9526" marT="9522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5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65135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社工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2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督導 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社工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2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督導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人月數</a:t>
                      </a:r>
                    </a:p>
                  </a:txBody>
                  <a:tcPr marL="9526" marR="9526" marT="95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社工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督導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人月數</a:t>
                      </a:r>
                    </a:p>
                  </a:txBody>
                  <a:tcPr marL="9526" marR="9526" marT="95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人數 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6" marR="9526" marT="95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人月數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6" marR="9526" marT="95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8317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雲林縣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24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8317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嘉義縣</a:t>
                      </a:r>
                    </a:p>
                  </a:txBody>
                  <a:tcPr marL="9527" marR="9527" marT="952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24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8317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嘉義市</a:t>
                      </a:r>
                    </a:p>
                  </a:txBody>
                  <a:tcPr marL="9527" marR="9527" marT="952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24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8317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臺南市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48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25.00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12.50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8317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高雄市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24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8317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屏東縣</a:t>
                      </a:r>
                    </a:p>
                  </a:txBody>
                  <a:tcPr marL="9527" marR="9527" marT="952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24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11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45.83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8317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臺東縣</a:t>
                      </a:r>
                    </a:p>
                  </a:txBody>
                  <a:tcPr marL="9527" marR="9527" marT="952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24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8317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花蓮縣</a:t>
                      </a:r>
                    </a:p>
                  </a:txBody>
                  <a:tcPr marL="9527" marR="9527" marT="952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24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8317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澎湖縣</a:t>
                      </a:r>
                    </a:p>
                  </a:txBody>
                  <a:tcPr marL="9527" marR="9527" marT="952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8317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金門縣</a:t>
                      </a:r>
                    </a:p>
                  </a:txBody>
                  <a:tcPr marL="9527" marR="9527" marT="952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8317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連江縣</a:t>
                      </a:r>
                    </a:p>
                  </a:txBody>
                  <a:tcPr marL="9527" marR="9527" marT="952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12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</a:t>
                      </a:r>
                    </a:p>
                  </a:txBody>
                  <a:tcPr marL="6350" marR="6350" marT="63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7813" name="投影片編號版面配置區 4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119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E285EA85-C67B-4716-B7A7-05D86EDAF9D7}" type="slidenum">
              <a:rPr lang="zh-TW" altLang="en-US">
                <a:solidFill>
                  <a:srgbClr val="898989"/>
                </a:solidFill>
              </a:rPr>
              <a:pPr/>
              <a:t>17</a:t>
            </a:fld>
            <a:endParaRPr lang="zh-TW" altLang="en-US">
              <a:solidFill>
                <a:srgbClr val="898989"/>
              </a:solidFill>
            </a:endParaRPr>
          </a:p>
        </p:txBody>
      </p:sp>
      <p:sp>
        <p:nvSpPr>
          <p:cNvPr id="6" name="矩形 4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323850" y="155575"/>
            <a:ext cx="8591550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zh-TW" altLang="en-US" sz="40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處遇協調社工及督導進用情形</a:t>
            </a:r>
            <a:endParaRPr lang="en-US" altLang="zh-TW" sz="4000" b="1" cap="all" spc="-6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zh-TW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更新至</a:t>
            </a:r>
            <a:r>
              <a:rPr lang="en-US" altLang="zh-TW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108.6.5)2/2</a:t>
            </a:r>
            <a:endParaRPr lang="zh-TW" altLang="en-US" sz="2800" b="1" cap="all" spc="-6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標題 3"/>
          <p:cNvSpPr>
            <a:spLocks noGrp="1"/>
          </p:cNvSpPr>
          <p:nvPr>
            <p:ph type="title"/>
          </p:nvPr>
        </p:nvSpPr>
        <p:spPr>
          <a:xfrm>
            <a:off x="182563" y="163513"/>
            <a:ext cx="8783637" cy="982662"/>
          </a:xfrm>
        </p:spPr>
        <p:txBody>
          <a:bodyPr>
            <a:spAutoFit/>
          </a:bodyPr>
          <a:lstStyle/>
          <a:p>
            <a:pPr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zh-TW" altLang="en-US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社安網計畫策略三徵才公告</a:t>
            </a:r>
            <a:r>
              <a:rPr lang="zh-TW" altLang="en-US" b="1" cap="all" spc="-6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情形</a:t>
            </a:r>
            <a:r>
              <a:rPr lang="en-US" altLang="zh-TW" b="1" cap="all" spc="-6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/>
            </a:r>
            <a:br>
              <a:rPr lang="en-US" altLang="zh-TW" b="1" cap="all" spc="-6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</a:br>
            <a:r>
              <a:rPr lang="en-US" altLang="zh-TW" sz="2800" b="1" cap="all" spc="-6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lang="zh-TW" altLang="en-US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至</a:t>
            </a:r>
            <a:r>
              <a:rPr lang="en-US" altLang="zh-TW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108.6.5)</a:t>
            </a:r>
            <a:endParaRPr lang="zh-TW" altLang="en-US" sz="2800" b="1" cap="all" spc="-6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28675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xfrm>
            <a:off x="6875463" y="63817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6DE2BFA5-586F-41C6-B495-6D4CD99AA49A}" type="slidenum">
              <a:rPr lang="zh-TW" altLang="en-US">
                <a:solidFill>
                  <a:srgbClr val="898989"/>
                </a:solidFill>
              </a:rPr>
              <a:pPr/>
              <a:t>18</a:t>
            </a:fld>
            <a:endParaRPr lang="zh-TW" altLang="en-US">
              <a:solidFill>
                <a:srgbClr val="898989"/>
              </a:solidFill>
            </a:endParaRPr>
          </a:p>
        </p:txBody>
      </p:sp>
      <p:graphicFrame>
        <p:nvGraphicFramePr>
          <p:cNvPr id="6" name="表格 5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206375" y="1700213"/>
          <a:ext cx="8734425" cy="4791075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164348">
                  <a:extLst>
                    <a:ext uri="{9D8B030D-6E8A-4147-A177-3AD203B41FA5}"/>
                  </a:extLst>
                </a:gridCol>
                <a:gridCol w="920760">
                  <a:extLst>
                    <a:ext uri="{9D8B030D-6E8A-4147-A177-3AD203B41FA5}"/>
                  </a:extLst>
                </a:gridCol>
                <a:gridCol w="841830">
                  <a:extLst>
                    <a:ext uri="{9D8B030D-6E8A-4147-A177-3AD203B41FA5}"/>
                  </a:extLst>
                </a:gridCol>
                <a:gridCol w="792153">
                  <a:extLst>
                    <a:ext uri="{9D8B030D-6E8A-4147-A177-3AD203B41FA5}"/>
                  </a:extLst>
                </a:gridCol>
                <a:gridCol w="864167">
                  <a:extLst>
                    <a:ext uri="{9D8B030D-6E8A-4147-A177-3AD203B41FA5}"/>
                  </a:extLst>
                </a:gridCol>
                <a:gridCol w="1008195">
                  <a:extLst>
                    <a:ext uri="{9D8B030D-6E8A-4147-A177-3AD203B41FA5}"/>
                  </a:extLst>
                </a:gridCol>
                <a:gridCol w="792153">
                  <a:extLst>
                    <a:ext uri="{9D8B030D-6E8A-4147-A177-3AD203B41FA5}"/>
                  </a:extLst>
                </a:gridCol>
                <a:gridCol w="2350819">
                  <a:extLst>
                    <a:ext uri="{9D8B030D-6E8A-4147-A177-3AD203B41FA5}"/>
                  </a:extLst>
                </a:gridCol>
              </a:tblGrid>
              <a:tr h="674088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徵才網站名稱</a:t>
                      </a:r>
                      <a:endParaRPr lang="zh-TW" sz="22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601" marR="68601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22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網路徵才公告統計</a:t>
                      </a:r>
                      <a:endParaRPr lang="zh-TW" sz="22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601" marR="68601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95" marR="68595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95" marR="68595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95" marR="68595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95" marR="68595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95" marR="68595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95" marR="68595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073303">
                <a:tc vMerge="1">
                  <a:txBody>
                    <a:bodyPr/>
                    <a:lstStyle/>
                    <a:p>
                      <a:pPr algn="ctr" rtl="0" fontAlgn="ctr"/>
                      <a:endParaRPr lang="zh-TW" altLang="en-US" sz="2200" b="1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9050" marR="19050" marT="12700" marB="127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衛生局</a:t>
                      </a:r>
                    </a:p>
                  </a:txBody>
                  <a:tcPr marL="19052" marR="19052" marT="12703" marB="127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縣市</a:t>
                      </a:r>
                      <a:r>
                        <a:rPr lang="en-US" altLang="zh-TW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/>
                      </a:r>
                      <a:br>
                        <a:rPr lang="en-US" altLang="zh-TW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政府</a:t>
                      </a:r>
                    </a:p>
                  </a:txBody>
                  <a:tcPr marL="19052" marR="19052" marT="12703" marB="127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人事</a:t>
                      </a:r>
                      <a:r>
                        <a:rPr lang="en-US" altLang="zh-TW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/>
                      </a:r>
                      <a:br>
                        <a:rPr lang="en-US" altLang="zh-TW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總處</a:t>
                      </a:r>
                    </a:p>
                  </a:txBody>
                  <a:tcPr marL="19052" marR="19052" marT="12703" marB="127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社工</a:t>
                      </a:r>
                      <a:r>
                        <a:rPr lang="en-US" altLang="zh-TW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/>
                      </a:r>
                      <a:br>
                        <a:rPr lang="en-US" altLang="zh-TW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專協</a:t>
                      </a:r>
                    </a:p>
                  </a:txBody>
                  <a:tcPr marL="19052" marR="19052" marT="12703" marB="127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社工</a:t>
                      </a:r>
                      <a:r>
                        <a:rPr lang="en-US" altLang="zh-TW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/>
                      </a:r>
                      <a:br>
                        <a:rPr lang="en-US" altLang="zh-TW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學協會</a:t>
                      </a:r>
                    </a:p>
                  </a:txBody>
                  <a:tcPr marL="19052" marR="19052" marT="12703" marB="127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其他</a:t>
                      </a:r>
                      <a:endParaRPr lang="en-US" altLang="zh-TW" sz="2200" b="1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9052" marR="19052" marT="12703" marB="127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備註</a:t>
                      </a:r>
                      <a:endParaRPr lang="en-US" altLang="zh-TW" sz="2200" b="1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9052" marR="19052" marT="12703" marB="127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3846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心理衛生社工</a:t>
                      </a:r>
                      <a:r>
                        <a:rPr lang="en-US" altLang="zh-TW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/>
                      </a:r>
                      <a:br>
                        <a:rPr lang="en-US" altLang="zh-TW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altLang="zh-TW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縣市數</a:t>
                      </a:r>
                      <a:r>
                        <a:rPr lang="en-US" altLang="zh-TW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</a:txBody>
                  <a:tcPr marL="19052" marR="19052" marT="12703" marB="127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13</a:t>
                      </a:r>
                    </a:p>
                  </a:txBody>
                  <a:tcPr marL="19052" marR="19052" marT="12703" marB="127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</a:p>
                  </a:txBody>
                  <a:tcPr marL="19052" marR="19052" marT="12703" marB="127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</a:p>
                  </a:txBody>
                  <a:tcPr marL="19052" marR="19052" marT="12703" marB="127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</a:p>
                  </a:txBody>
                  <a:tcPr marL="19052" marR="19052" marT="12703" marB="127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marL="19052" marR="19052" marT="12703" marB="127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</a:p>
                  </a:txBody>
                  <a:tcPr marL="19052" marR="19052" marT="12703" marB="127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zh-TW" altLang="en-US" sz="2200" b="1" i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臺北：臉書、社工</a:t>
                      </a:r>
                      <a:r>
                        <a:rPr lang="en-US" altLang="zh-TW" sz="2200" b="1" i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Line</a:t>
                      </a:r>
                      <a:r>
                        <a:rPr lang="zh-TW" altLang="en-US" sz="2200" b="1" i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群</a:t>
                      </a:r>
                      <a:endParaRPr lang="en-US" altLang="zh-TW" sz="2200" b="1" i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algn="l" rtl="0" fontAlgn="ctr"/>
                      <a:r>
                        <a:rPr lang="zh-TW" altLang="en-US" sz="2200" b="1" i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桃園：助人工作人力資源分享區、醫務社工協會、心理衛生學會</a:t>
                      </a:r>
                      <a:endParaRPr lang="en-US" altLang="zh-TW" sz="2200" b="1" i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algn="l" rtl="0" fontAlgn="ctr"/>
                      <a:r>
                        <a:rPr lang="zh-TW" altLang="en-US" sz="2200" b="1" i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高雄：臉書學校系友會、社工社團</a:t>
                      </a:r>
                      <a:r>
                        <a:rPr lang="en-US" altLang="zh-TW" sz="2200" b="1" i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/>
                      </a:r>
                      <a:br>
                        <a:rPr lang="en-US" altLang="zh-TW" sz="2200" b="1" i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</a:br>
                      <a:r>
                        <a:rPr lang="zh-TW" altLang="en-US" sz="2200" b="1" i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連江：馬祖資訊網</a:t>
                      </a:r>
                      <a:endParaRPr lang="en-US" altLang="zh-TW" sz="2200" b="1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9052" marR="19052" marT="12703" marB="127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1659036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處遇協調社工</a:t>
                      </a:r>
                      <a:r>
                        <a:rPr lang="en-US" altLang="zh-TW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/>
                      </a:r>
                      <a:br>
                        <a:rPr lang="en-US" altLang="zh-TW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altLang="zh-TW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縣市數</a:t>
                      </a:r>
                      <a:r>
                        <a:rPr lang="en-US" altLang="zh-TW" sz="22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</a:txBody>
                  <a:tcPr marL="19052" marR="19052" marT="12703" marB="127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2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7</a:t>
                      </a:r>
                    </a:p>
                  </a:txBody>
                  <a:tcPr marL="19052" marR="19052" marT="12703" marB="127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2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</a:t>
                      </a:r>
                    </a:p>
                  </a:txBody>
                  <a:tcPr marL="19052" marR="19052" marT="12703" marB="127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2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</a:t>
                      </a:r>
                    </a:p>
                  </a:txBody>
                  <a:tcPr marL="19052" marR="19052" marT="12703" marB="127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2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2</a:t>
                      </a:r>
                    </a:p>
                  </a:txBody>
                  <a:tcPr marL="19052" marR="19052" marT="12703" marB="127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2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</a:t>
                      </a:r>
                    </a:p>
                  </a:txBody>
                  <a:tcPr marL="19052" marR="19052" marT="12703" marB="127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2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2</a:t>
                      </a:r>
                    </a:p>
                  </a:txBody>
                  <a:tcPr marL="19052" marR="19052" marT="12703" marB="127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zh-TW" sz="2200" kern="12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19050" marR="19050" marT="12700" marB="12700" anchor="ctr"/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標題 1"/>
          <p:cNvSpPr>
            <a:spLocks noGrp="1"/>
          </p:cNvSpPr>
          <p:nvPr>
            <p:ph type="title"/>
          </p:nvPr>
        </p:nvSpPr>
        <p:spPr>
          <a:xfrm>
            <a:off x="463550" y="114300"/>
            <a:ext cx="8229600" cy="708025"/>
          </a:xfrm>
        </p:spPr>
        <p:txBody>
          <a:bodyPr>
            <a:spAutoFit/>
          </a:bodyPr>
          <a:lstStyle/>
          <a:p>
            <a:pPr eaLnBrk="1" fontAlgn="auto" hangingPunct="1">
              <a:spcBef>
                <a:spcPts val="12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zh-TW" altLang="en-US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心理衛生</a:t>
            </a:r>
            <a:r>
              <a:rPr lang="zh-TW" altLang="en-US" b="1" cap="all" spc="-6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社工及督導背景</a:t>
            </a:r>
            <a:r>
              <a:rPr lang="en-US" altLang="zh-TW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lang="zh-TW" altLang="en-US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至</a:t>
            </a:r>
            <a:r>
              <a:rPr lang="en-US" altLang="zh-TW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108.6.5)</a:t>
            </a:r>
            <a:endParaRPr lang="zh-TW" altLang="en-US" sz="2800" b="1" cap="all" spc="-6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29699" name="內容版面配置區 1"/>
          <p:cNvSpPr>
            <a:spLocks noGrp="1"/>
          </p:cNvSpPr>
          <p:nvPr>
            <p:ph idx="1"/>
          </p:nvPr>
        </p:nvSpPr>
        <p:spPr>
          <a:xfrm>
            <a:off x="395288" y="1500188"/>
            <a:ext cx="8497887" cy="5241925"/>
          </a:xfrm>
        </p:spPr>
        <p:txBody>
          <a:bodyPr/>
          <a:lstStyle/>
          <a:p>
            <a:pPr>
              <a:lnSpc>
                <a:spcPts val="3600"/>
              </a:lnSpc>
              <a:spcBef>
                <a:spcPct val="0"/>
              </a:spcBef>
            </a:pPr>
            <a:r>
              <a:rPr lang="zh-TW" altLang="en-US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各縣市政府衛生局進用心理衛生社工及督導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102</a:t>
            </a:r>
            <a:r>
              <a:rPr lang="zh-TW" altLang="en-US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進用率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50.2%)</a:t>
            </a:r>
            <a:r>
              <a:rPr lang="zh-TW" altLang="en-US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；與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年底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51</a:t>
            </a:r>
            <a:r>
              <a:rPr lang="zh-TW" altLang="en-US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人相較增加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51</a:t>
            </a:r>
            <a:r>
              <a:rPr lang="zh-TW" altLang="en-US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(+100%)</a:t>
            </a:r>
            <a:endParaRPr lang="zh-TW" altLang="en-US" sz="28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3600"/>
              </a:lnSpc>
              <a:spcBef>
                <a:spcPct val="0"/>
              </a:spcBef>
            </a:pPr>
            <a:endParaRPr lang="zh-TW" altLang="en-US" sz="28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700" name="投影片編號版面配置區 4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699B785C-B3BA-4AB8-ACBE-E06B106F76F5}" type="slidenum">
              <a:rPr lang="zh-TW" altLang="en-US">
                <a:solidFill>
                  <a:srgbClr val="898989"/>
                </a:solidFill>
              </a:rPr>
              <a:pPr/>
              <a:t>19</a:t>
            </a:fld>
            <a:endParaRPr lang="zh-TW" altLang="en-US">
              <a:solidFill>
                <a:srgbClr val="898989"/>
              </a:solidFill>
            </a:endParaRPr>
          </a:p>
        </p:txBody>
      </p:sp>
      <p:graphicFrame>
        <p:nvGraphicFramePr>
          <p:cNvPr id="29701" name="圖表 1"/>
          <p:cNvGraphicFramePr>
            <a:graphicFrameLocks/>
          </p:cNvGraphicFramePr>
          <p:nvPr/>
        </p:nvGraphicFramePr>
        <p:xfrm>
          <a:off x="3933825" y="2784475"/>
          <a:ext cx="5176838" cy="3787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3" name="Chart" r:id="rId4" imgW="5182049" imgH="3798137" progId="Excel.Chart.8">
                  <p:embed/>
                </p:oleObj>
              </mc:Choice>
              <mc:Fallback>
                <p:oleObj name="Chart" r:id="rId4" imgW="5182049" imgH="3798137" progId="Excel.Chart.8">
                  <p:embed/>
                  <p:pic>
                    <p:nvPicPr>
                      <p:cNvPr id="0" name="圖表 1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3825" y="2784475"/>
                        <a:ext cx="5176838" cy="3787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02" name="圖表 2"/>
          <p:cNvGraphicFramePr>
            <a:graphicFrameLocks/>
          </p:cNvGraphicFramePr>
          <p:nvPr/>
        </p:nvGraphicFramePr>
        <p:xfrm>
          <a:off x="236538" y="2554288"/>
          <a:ext cx="5422900" cy="421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4" name="Chart" r:id="rId7" imgW="5432007" imgH="4224894" progId="Excel.Chart.8">
                  <p:embed/>
                </p:oleObj>
              </mc:Choice>
              <mc:Fallback>
                <p:oleObj name="Chart" r:id="rId7" imgW="5432007" imgH="4224894" progId="Excel.Chart.8">
                  <p:embed/>
                  <p:pic>
                    <p:nvPicPr>
                      <p:cNvPr id="0" name="圖表 2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538" y="2554288"/>
                        <a:ext cx="5422900" cy="421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標題 1"/>
          <p:cNvSpPr>
            <a:spLocks noGrp="1"/>
          </p:cNvSpPr>
          <p:nvPr>
            <p:ph type="title"/>
          </p:nvPr>
        </p:nvSpPr>
        <p:spPr>
          <a:xfrm>
            <a:off x="327025" y="82550"/>
            <a:ext cx="8543925" cy="708025"/>
          </a:xfrm>
        </p:spPr>
        <p:txBody>
          <a:bodyPr>
            <a:spAutoFit/>
          </a:bodyPr>
          <a:lstStyle/>
          <a:p>
            <a:pPr eaLnBrk="1" fontAlgn="auto" hangingPunct="1">
              <a:spcBef>
                <a:spcPts val="12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zh-TW" altLang="en-US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心理衛生社工及督導經歷</a:t>
            </a:r>
            <a:r>
              <a:rPr lang="zh-TW" altLang="en-US" b="1" cap="all" spc="-6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分析</a:t>
            </a:r>
            <a:r>
              <a:rPr lang="en-US" altLang="zh-TW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lang="zh-TW" altLang="en-US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至</a:t>
            </a:r>
            <a:r>
              <a:rPr lang="en-US" altLang="zh-TW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108.6.5)</a:t>
            </a:r>
            <a:endParaRPr lang="zh-TW" altLang="en-US" sz="2800" b="1" cap="all" spc="-6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graphicFrame>
        <p:nvGraphicFramePr>
          <p:cNvPr id="30723" name="內容版面配置區 5"/>
          <p:cNvGraphicFramePr>
            <a:graphicFrameLocks noGrp="1"/>
          </p:cNvGraphicFramePr>
          <p:nvPr>
            <p:ph idx="1"/>
          </p:nvPr>
        </p:nvGraphicFramePr>
        <p:xfrm>
          <a:off x="250825" y="2276475"/>
          <a:ext cx="8713788" cy="441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6" name="Chart" r:id="rId4" imgW="8510754" imgH="3603048" progId="Excel.Chart.8">
                  <p:embed/>
                </p:oleObj>
              </mc:Choice>
              <mc:Fallback>
                <p:oleObj name="Chart" r:id="rId4" imgW="8510754" imgH="3603048" progId="Excel.Chart.8">
                  <p:embed/>
                  <p:pic>
                    <p:nvPicPr>
                      <p:cNvPr id="0" name="內容版面配置區 5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2276475"/>
                        <a:ext cx="8713788" cy="4416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4" name="投影片編號版面配置區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EFF1751C-098B-4C82-AFB8-BBD59FBCA17F}" type="slidenum">
              <a:rPr lang="zh-TW" altLang="en-US">
                <a:solidFill>
                  <a:srgbClr val="898989"/>
                </a:solidFill>
              </a:rPr>
              <a:pPr/>
              <a:t>20</a:t>
            </a:fld>
            <a:endParaRPr lang="zh-TW" altLang="en-US">
              <a:solidFill>
                <a:srgbClr val="898989"/>
              </a:solidFill>
            </a:endParaRPr>
          </a:p>
        </p:txBody>
      </p:sp>
      <p:sp>
        <p:nvSpPr>
          <p:cNvPr id="6" name="內容版面配置區 5">
            <a:extLst>
              <a:ext uri="{FF2B5EF4-FFF2-40B4-BE49-F238E27FC236}"/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250825" y="1439863"/>
            <a:ext cx="8642350" cy="1152525"/>
          </a:xfrm>
        </p:spPr>
        <p:txBody>
          <a:bodyPr/>
          <a:lstStyle/>
          <a:p>
            <a:pPr marL="265113" indent="-265113"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26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102</a:t>
            </a:r>
            <a:r>
              <a:rPr lang="zh-TW" altLang="en-US" sz="26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位心理衛生</a:t>
            </a:r>
            <a:r>
              <a:rPr lang="zh-TW" altLang="en-US" sz="26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社工及督導之</a:t>
            </a:r>
            <a:r>
              <a:rPr lang="zh-TW" altLang="en-US" sz="26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經歷，以具保護性社工</a:t>
            </a:r>
            <a:r>
              <a:rPr lang="zh-TW" altLang="en-US" sz="26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最多</a:t>
            </a:r>
            <a:r>
              <a:rPr lang="en-US" altLang="zh-TW" sz="26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(39.2%)</a:t>
            </a:r>
            <a:r>
              <a:rPr lang="zh-TW" altLang="en-US" sz="26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6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關訪</a:t>
            </a:r>
            <a:r>
              <a:rPr lang="zh-TW" altLang="en-US" sz="26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員</a:t>
            </a:r>
            <a:r>
              <a:rPr lang="en-US" altLang="zh-TW" sz="26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(17.7%)</a:t>
            </a:r>
            <a:r>
              <a:rPr lang="zh-TW" altLang="en-US" sz="26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</a:t>
            </a:r>
            <a:r>
              <a:rPr lang="zh-TW" altLang="en-US" sz="26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精神</a:t>
            </a:r>
            <a:r>
              <a:rPr lang="zh-TW" altLang="en-US" sz="26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醫療社工</a:t>
            </a:r>
            <a:r>
              <a:rPr lang="en-US" altLang="zh-TW" sz="26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(17.7%)</a:t>
            </a:r>
            <a:r>
              <a:rPr lang="zh-TW" altLang="en-US" sz="26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次</a:t>
            </a:r>
            <a:r>
              <a:rPr lang="zh-TW" altLang="en-US" sz="26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</a:t>
            </a:r>
            <a:endParaRPr lang="zh-TW" altLang="en-US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標題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388" y="150813"/>
            <a:ext cx="8842375" cy="1014412"/>
          </a:xfrm>
        </p:spPr>
        <p:txBody>
          <a:bodyPr>
            <a:spAutoFit/>
          </a:bodyPr>
          <a:lstStyle/>
          <a:p>
            <a:pPr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心理衛生</a:t>
            </a:r>
            <a:r>
              <a:rPr lang="zh-TW" altLang="en-US" b="1" cap="all" spc="-6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社工及督導</a:t>
            </a:r>
            <a:r>
              <a:rPr lang="zh-TW" altLang="en-US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參訓狀況</a:t>
            </a:r>
            <a:br>
              <a:rPr lang="zh-TW" altLang="en-US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</a:br>
            <a:r>
              <a:rPr lang="en-US" altLang="zh-TW" sz="2800" b="1" cap="all" spc="-6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Level 1</a:t>
            </a:r>
            <a:r>
              <a:rPr lang="zh-TW" altLang="en-US" sz="2800" b="1" cap="all" spc="-6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、</a:t>
            </a:r>
            <a:r>
              <a:rPr lang="en-US" altLang="zh-TW" sz="2800" b="1" cap="all" spc="-6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Level 2</a:t>
            </a:r>
            <a:endParaRPr lang="zh-TW" altLang="en-US" sz="2800" b="1" cap="all" spc="-6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31747" name="內容版面配置區 2"/>
          <p:cNvSpPr>
            <a:spLocks noGrp="1"/>
          </p:cNvSpPr>
          <p:nvPr>
            <p:ph idx="1"/>
          </p:nvPr>
        </p:nvSpPr>
        <p:spPr>
          <a:xfrm>
            <a:off x="395288" y="5518150"/>
            <a:ext cx="8412162" cy="836613"/>
          </a:xfrm>
        </p:spPr>
        <p:txBody>
          <a:bodyPr/>
          <a:lstStyle/>
          <a:p>
            <a:r>
              <a:rPr lang="zh-TW" altLang="en-US" sz="2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未參訓原因：於</a:t>
            </a:r>
            <a:r>
              <a:rPr lang="en-US" altLang="zh-TW" sz="2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2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月底到職、與輔導團或其他重大會議撞期、業務考量分批調訓等。</a:t>
            </a:r>
          </a:p>
          <a:p>
            <a:endParaRPr lang="zh-TW" altLang="en-US" sz="2600" smtClean="0"/>
          </a:p>
        </p:txBody>
      </p:sp>
      <p:sp>
        <p:nvSpPr>
          <p:cNvPr id="31748" name="投影片編號版面配置區 4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AC7EA49D-5C06-4432-81BF-EF4EABA72E92}" type="slidenum">
              <a:rPr lang="zh-TW" altLang="en-US">
                <a:solidFill>
                  <a:srgbClr val="898989"/>
                </a:solidFill>
              </a:rPr>
              <a:pPr/>
              <a:t>21</a:t>
            </a:fld>
            <a:endParaRPr lang="zh-TW" altLang="en-US">
              <a:solidFill>
                <a:srgbClr val="898989"/>
              </a:solidFill>
            </a:endParaRPr>
          </a:p>
        </p:txBody>
      </p:sp>
      <p:graphicFrame>
        <p:nvGraphicFramePr>
          <p:cNvPr id="4" name="圖表 3">
            <a:extLst>
              <a:ext uri="{FF2B5EF4-FFF2-40B4-BE49-F238E27FC236}"/>
            </a:extLst>
          </p:cNvPr>
          <p:cNvGraphicFramePr>
            <a:graphicFrameLocks/>
          </p:cNvGraphicFramePr>
          <p:nvPr/>
        </p:nvGraphicFramePr>
        <p:xfrm>
          <a:off x="269230" y="1796599"/>
          <a:ext cx="4572000" cy="396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1750" name="文字方塊 5"/>
          <p:cNvSpPr txBox="1">
            <a:spLocks noChangeArrowheads="1"/>
          </p:cNvSpPr>
          <p:nvPr/>
        </p:nvSpPr>
        <p:spPr bwMode="auto">
          <a:xfrm>
            <a:off x="263525" y="1563688"/>
            <a:ext cx="44529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 sz="24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Level 1</a:t>
            </a:r>
            <a:r>
              <a:rPr lang="zh-TW" altLang="en-US" sz="24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 教育訓練完訓率</a:t>
            </a:r>
            <a:r>
              <a:rPr lang="en-US" altLang="zh-TW" sz="24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50.9%</a:t>
            </a:r>
            <a:endParaRPr lang="zh-TW" altLang="en-US" sz="24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1751" name="文字方塊 6"/>
          <p:cNvSpPr txBox="1">
            <a:spLocks noChangeArrowheads="1"/>
          </p:cNvSpPr>
          <p:nvPr/>
        </p:nvSpPr>
        <p:spPr bwMode="auto">
          <a:xfrm>
            <a:off x="1495425" y="340836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>
                <a:latin typeface="Arial" panose="020B0604020202020204" pitchFamily="34" charset="0"/>
              </a:rPr>
              <a:t>49.1%</a:t>
            </a:r>
            <a:endParaRPr lang="zh-TW" altLang="en-US">
              <a:latin typeface="Arial" panose="020B0604020202020204" pitchFamily="34" charset="0"/>
            </a:endParaRPr>
          </a:p>
        </p:txBody>
      </p:sp>
      <p:graphicFrame>
        <p:nvGraphicFramePr>
          <p:cNvPr id="8" name="圖表 7">
            <a:extLst>
              <a:ext uri="{FF2B5EF4-FFF2-40B4-BE49-F238E27FC236}"/>
            </a:extLst>
          </p:cNvPr>
          <p:cNvGraphicFramePr>
            <a:graphicFrameLocks/>
          </p:cNvGraphicFramePr>
          <p:nvPr/>
        </p:nvGraphicFramePr>
        <p:xfrm>
          <a:off x="4449819" y="1776044"/>
          <a:ext cx="4572000" cy="396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1753" name="文字方塊 8"/>
          <p:cNvSpPr txBox="1">
            <a:spLocks noChangeArrowheads="1"/>
          </p:cNvSpPr>
          <p:nvPr/>
        </p:nvSpPr>
        <p:spPr bwMode="auto">
          <a:xfrm>
            <a:off x="4716463" y="1562100"/>
            <a:ext cx="44132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en-US" altLang="zh-TW" sz="24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Level 2</a:t>
            </a:r>
            <a:r>
              <a:rPr lang="zh-TW" altLang="en-US" sz="24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 教育訓練完訓率</a:t>
            </a:r>
            <a:r>
              <a:rPr lang="en-US" altLang="zh-TW" sz="24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52.9%</a:t>
            </a:r>
            <a:endParaRPr lang="zh-TW" altLang="en-US" sz="24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1754" name="文字方塊 9"/>
          <p:cNvSpPr txBox="1">
            <a:spLocks noChangeArrowheads="1"/>
          </p:cNvSpPr>
          <p:nvPr/>
        </p:nvSpPr>
        <p:spPr bwMode="auto">
          <a:xfrm>
            <a:off x="5676900" y="3497263"/>
            <a:ext cx="863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>
                <a:latin typeface="Arial" panose="020B0604020202020204" pitchFamily="34" charset="0"/>
              </a:rPr>
              <a:t>47.1%</a:t>
            </a:r>
            <a:endParaRPr lang="zh-TW" altLang="en-US">
              <a:latin typeface="Arial" panose="020B0604020202020204" pitchFamily="34" charset="0"/>
            </a:endParaRPr>
          </a:p>
        </p:txBody>
      </p:sp>
      <p:sp>
        <p:nvSpPr>
          <p:cNvPr id="31755" name="文字方塊 9"/>
          <p:cNvSpPr txBox="1">
            <a:spLocks noChangeArrowheads="1"/>
          </p:cNvSpPr>
          <p:nvPr/>
        </p:nvSpPr>
        <p:spPr bwMode="auto">
          <a:xfrm>
            <a:off x="755650" y="6376988"/>
            <a:ext cx="61674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資料日期：</a:t>
            </a:r>
            <a:r>
              <a:rPr lang="en-US" altLang="zh-TW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108.6.5</a:t>
            </a:r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，共</a:t>
            </a:r>
            <a:r>
              <a:rPr lang="en-US" altLang="zh-TW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102</a:t>
            </a:r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位心衛社工及督導填答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4932363" y="1254125"/>
          <a:ext cx="3762375" cy="54467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92065">
                  <a:extLst>
                    <a:ext uri="{9D8B030D-6E8A-4147-A177-3AD203B41FA5}"/>
                  </a:extLst>
                </a:gridCol>
                <a:gridCol w="1170310">
                  <a:extLst>
                    <a:ext uri="{9D8B030D-6E8A-4147-A177-3AD203B41FA5}"/>
                  </a:extLst>
                </a:gridCol>
              </a:tblGrid>
              <a:tr h="37839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縣市</a:t>
                      </a: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場次</a:t>
                      </a:r>
                      <a:endParaRPr lang="zh-TW" altLang="en-US" sz="2000" b="1" i="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1858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花蓮縣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13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31858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臺東縣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318583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臺南市、高雄市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31858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臺北市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31858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嘉義縣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31858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彰化縣</a:t>
                      </a:r>
                      <a:endParaRPr lang="zh-TW" altLang="en-US" sz="2000" b="1" i="0" u="none" strike="noStrike" dirty="0">
                        <a:solidFill>
                          <a:srgbClr val="0070C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en-US" altLang="zh-TW" sz="2000" b="1" i="0" u="none" strike="noStrike" dirty="0">
                        <a:solidFill>
                          <a:srgbClr val="0070C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31858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雲林縣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31218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桃園市</a:t>
                      </a: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/>
                </a:extLst>
              </a:tr>
              <a:tr h="31858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南投縣</a:t>
                      </a:r>
                      <a:endParaRPr lang="zh-TW" altLang="en-US" sz="2000" b="1" i="0" u="none" strike="noStrike" dirty="0">
                        <a:solidFill>
                          <a:srgbClr val="0070C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endParaRPr lang="en-US" altLang="zh-TW" sz="2000" b="1" i="0" u="none" strike="noStrike" dirty="0">
                        <a:solidFill>
                          <a:srgbClr val="0070C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62962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基隆市、</a:t>
                      </a:r>
                      <a:r>
                        <a:rPr lang="zh-TW" altLang="en-US" sz="2000" b="1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澎湖縣、</a:t>
                      </a:r>
                      <a:endParaRPr lang="en-US" altLang="zh-TW" sz="2000" b="1" u="none" strike="noStrike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嘉義市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、金門縣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31858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屏東縣、</a:t>
                      </a:r>
                      <a:r>
                        <a:rPr lang="zh-TW" altLang="en-US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新竹市</a:t>
                      </a: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940677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新北市、臺</a:t>
                      </a:r>
                      <a:r>
                        <a:rPr lang="zh-TW" altLang="en-US" sz="2000" b="1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中市、宜蘭縣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</a:t>
                      </a:r>
                      <a:r>
                        <a:rPr lang="zh-TW" altLang="en-US" sz="20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新竹縣、苗栗縣</a:t>
                      </a:r>
                      <a:endParaRPr lang="zh-TW" altLang="en-US" sz="2000" b="1" u="none" strike="noStrike" kern="12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－　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318583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合計</a:t>
                      </a: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90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386" marR="7386" marT="738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32817" name="投影片編號版面配置區 4"/>
          <p:cNvSpPr>
            <a:spLocks noGrp="1"/>
          </p:cNvSpPr>
          <p:nvPr>
            <p:ph type="sldNum" sz="quarter" idx="12"/>
          </p:nvPr>
        </p:nvSpPr>
        <p:spPr bwMode="auto">
          <a:xfrm>
            <a:off x="6992938" y="6446838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EEE86474-54B7-428F-9C32-E2E49DD8C98F}" type="slidenum">
              <a:rPr lang="zh-TW" altLang="en-US">
                <a:solidFill>
                  <a:srgbClr val="898989"/>
                </a:solidFill>
              </a:rPr>
              <a:pPr/>
              <a:t>22</a:t>
            </a:fld>
            <a:endParaRPr lang="zh-TW" altLang="en-US">
              <a:solidFill>
                <a:srgbClr val="898989"/>
              </a:solidFill>
            </a:endParaRPr>
          </a:p>
        </p:txBody>
      </p:sp>
      <p:sp>
        <p:nvSpPr>
          <p:cNvPr id="7" name="矩形 4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211138" y="125413"/>
            <a:ext cx="8736012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zh-TW" altLang="en-US" sz="4000" b="1" cap="all" spc="-6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社安網計畫策略三人力</a:t>
            </a:r>
            <a:r>
              <a:rPr lang="zh-TW" altLang="en-US" sz="40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縣市</a:t>
            </a:r>
            <a:r>
              <a:rPr lang="zh-TW" altLang="en-US" sz="4000" b="1" cap="all" spc="-6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培訓狀況</a:t>
            </a:r>
            <a:r>
              <a:rPr lang="en-US" altLang="zh-TW" sz="40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0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截至</a:t>
            </a:r>
            <a:r>
              <a:rPr lang="en-US" altLang="zh-TW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年底</a:t>
            </a:r>
            <a:r>
              <a:rPr lang="en-US" altLang="zh-TW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800" b="1" cap="all" spc="-6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2819" name="文字版面配置區 9"/>
          <p:cNvSpPr txBox="1">
            <a:spLocks/>
          </p:cNvSpPr>
          <p:nvPr/>
        </p:nvSpPr>
        <p:spPr bwMode="auto">
          <a:xfrm>
            <a:off x="211138" y="1698625"/>
            <a:ext cx="4652962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4638" indent="-274638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15963" indent="-350838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ts val="3600"/>
              </a:lnSpc>
              <a:buFont typeface="Arial" panose="020B0604020202020204" pitchFamily="34" charset="0"/>
              <a:buChar char="•"/>
            </a:pPr>
            <a:r>
              <a:rPr lang="zh-TW" altLang="en-US" sz="28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衛生局自辦課程</a:t>
            </a:r>
            <a:r>
              <a:rPr lang="en-US" altLang="zh-TW" sz="28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90</a:t>
            </a:r>
            <a:r>
              <a:rPr lang="zh-TW" altLang="en-US" sz="28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場次</a:t>
            </a:r>
            <a:endParaRPr lang="en-US" altLang="zh-TW" sz="28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 eaLnBrk="1" hangingPunct="1">
              <a:lnSpc>
                <a:spcPts val="3600"/>
              </a:lnSpc>
              <a:buFont typeface="微軟正黑體" panose="020B0604030504040204" pitchFamily="34" charset="-120"/>
              <a:buChar char="─"/>
            </a:pPr>
            <a:r>
              <a:rPr lang="zh-TW" altLang="en-US" sz="28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臺南市、新竹縣：精神科病房觀摩見習計畫</a:t>
            </a:r>
            <a:endParaRPr lang="en-US" altLang="zh-TW" sz="28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 eaLnBrk="1" hangingPunct="1">
              <a:lnSpc>
                <a:spcPts val="3600"/>
              </a:lnSpc>
              <a:buFont typeface="微軟正黑體" panose="020B0604030504040204" pitchFamily="34" charset="-120"/>
              <a:buChar char="─"/>
            </a:pPr>
            <a:r>
              <a:rPr lang="zh-TW" altLang="en-US" sz="28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桃園市：家庭動力評估及處遇</a:t>
            </a:r>
            <a:endParaRPr lang="en-US" altLang="zh-TW" sz="28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 eaLnBrk="1" hangingPunct="1">
              <a:lnSpc>
                <a:spcPts val="3600"/>
              </a:lnSpc>
              <a:buFont typeface="微軟正黑體" panose="020B0604030504040204" pitchFamily="34" charset="-120"/>
              <a:buChar char="─"/>
            </a:pPr>
            <a:r>
              <a:rPr lang="zh-TW" altLang="en-US" sz="28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嘉義市：動機式晤談法</a:t>
            </a:r>
            <a:endParaRPr lang="en-US" altLang="zh-TW" sz="28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92391E27-5B48-43B6-9E61-A70A50CE75DD}" type="slidenum">
              <a:rPr lang="zh-TW" altLang="en-US">
                <a:solidFill>
                  <a:srgbClr val="89898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23</a:t>
            </a:fld>
            <a:endParaRPr lang="zh-TW" altLang="en-US">
              <a:solidFill>
                <a:srgbClr val="89898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603" name="矩形 4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407988" y="2924175"/>
            <a:ext cx="831691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貳、</a:t>
            </a:r>
            <a:r>
              <a:rPr lang="en-US" altLang="zh-TW" sz="44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4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年度計畫執行</a:t>
            </a:r>
            <a:r>
              <a:rPr lang="zh-TW" altLang="en-US" sz="44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成效</a:t>
            </a:r>
            <a:endParaRPr lang="en-US" altLang="zh-TW" sz="4400" b="1" cap="all" spc="-6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zh-TW" altLang="en-US" sz="4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－心理衛生社工訪視服務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36" name="標題 4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00" y="115888"/>
            <a:ext cx="8929688" cy="720725"/>
          </a:xfrm>
        </p:spPr>
        <p:txBody>
          <a:bodyPr/>
          <a:lstStyle/>
          <a:p>
            <a:pPr>
              <a:defRPr/>
            </a:pPr>
            <a:r>
              <a:rPr lang="zh-TW" altLang="en-US" sz="4000" b="1" spc="-1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心理衛生社工目前服務對象</a:t>
            </a:r>
          </a:p>
        </p:txBody>
      </p:sp>
      <p:sp>
        <p:nvSpPr>
          <p:cNvPr id="31" name="內容版面配置區 30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231775" y="1766888"/>
            <a:ext cx="4268788" cy="4545012"/>
          </a:xfrm>
        </p:spPr>
        <p:txBody>
          <a:bodyPr/>
          <a:lstStyle/>
          <a:p>
            <a:pPr marL="179388" lvl="1" indent="-179388">
              <a:lnSpc>
                <a:spcPts val="3600"/>
              </a:lnSpc>
              <a:spcBef>
                <a:spcPts val="0"/>
              </a:spcBef>
              <a:buFont typeface="Arial" charset="0"/>
              <a:buChar char="•"/>
              <a:defRPr/>
            </a:pP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精神照護系統與保護資訊系統串接</a:t>
            </a:r>
            <a:r>
              <a:rPr lang="zh-TW" altLang="en-US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同時在案</a:t>
            </a:r>
            <a:r>
              <a:rPr lang="en-US" altLang="zh-TW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1,264</a:t>
            </a:r>
            <a:r>
              <a:rPr lang="zh-TW" altLang="en-US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人</a:t>
            </a:r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pPr marL="539750" lvl="2" indent="-139700">
              <a:lnSpc>
                <a:spcPts val="3600"/>
              </a:lnSpc>
              <a:spcBef>
                <a:spcPts val="0"/>
              </a:spcBef>
              <a:buFont typeface="Arial" charset="0"/>
              <a:buChar char="•"/>
              <a:defRPr/>
            </a:pP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占保護資訊系統個案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2.27%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 </a:t>
            </a:r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pPr marL="539750" lvl="2" indent="-139700">
              <a:lnSpc>
                <a:spcPts val="3600"/>
              </a:lnSpc>
              <a:spcBef>
                <a:spcPts val="0"/>
              </a:spcBef>
              <a:buFont typeface="Arial" charset="0"/>
              <a:buChar char="•"/>
              <a:defRPr/>
            </a:pP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占精神照護系統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個案</a:t>
            </a:r>
            <a:endParaRPr lang="en-US" altLang="zh-TW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400050" lvl="2" indent="139700">
              <a:lnSpc>
                <a:spcPts val="36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0.9%</a:t>
            </a:r>
          </a:p>
          <a:p>
            <a:pPr marL="179388" lvl="1" indent="-179388">
              <a:lnSpc>
                <a:spcPts val="3600"/>
              </a:lnSpc>
              <a:spcBef>
                <a:spcPts val="0"/>
              </a:spcBef>
              <a:buFont typeface="Arial" charset="0"/>
              <a:buChar char="•"/>
              <a:defRPr/>
            </a:pP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合併性侵害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案件個案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  <a:p>
            <a:pPr marL="539750" lvl="2" indent="-139700">
              <a:lnSpc>
                <a:spcPts val="3600"/>
              </a:lnSpc>
              <a:spcBef>
                <a:spcPts val="0"/>
              </a:spcBef>
              <a:buFont typeface="Arial" charset="0"/>
              <a:buChar char="•"/>
              <a:defRPr/>
            </a:pP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以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判決確定之個案為服務對象。</a:t>
            </a:r>
          </a:p>
          <a:p>
            <a:pPr marL="342900" lvl="1" indent="-342900">
              <a:lnSpc>
                <a:spcPts val="3600"/>
              </a:lnSpc>
              <a:spcBef>
                <a:spcPts val="0"/>
              </a:spcBef>
              <a:buFont typeface="Arial" charset="0"/>
              <a:buChar char="•"/>
              <a:defRPr/>
            </a:pPr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pPr marL="0" lvl="1">
              <a:lnSpc>
                <a:spcPts val="3600"/>
              </a:lnSpc>
              <a:spcBef>
                <a:spcPts val="0"/>
              </a:spcBef>
              <a:defRPr/>
            </a:pPr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pPr marL="0" lvl="1">
              <a:lnSpc>
                <a:spcPts val="3600"/>
              </a:lnSpc>
              <a:spcBef>
                <a:spcPts val="0"/>
              </a:spcBef>
              <a:defRPr/>
            </a:pPr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pPr marL="0" lvl="1">
              <a:lnSpc>
                <a:spcPts val="3600"/>
              </a:lnSpc>
              <a:spcBef>
                <a:spcPts val="0"/>
              </a:spcBef>
              <a:defRPr/>
            </a:pPr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pPr marL="0" lvl="1">
              <a:lnSpc>
                <a:spcPts val="3600"/>
              </a:lnSpc>
              <a:spcBef>
                <a:spcPts val="0"/>
              </a:spcBef>
              <a:defRPr/>
            </a:pP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4820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6864350" y="64293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D80AF34C-D090-4471-BE87-9FA18445A239}" type="slidenum">
              <a:rPr lang="zh-TW" altLang="en-US">
                <a:solidFill>
                  <a:srgbClr val="89898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24</a:t>
            </a:fld>
            <a:endParaRPr lang="en-US" altLang="zh-TW">
              <a:solidFill>
                <a:srgbClr val="89898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821" name="文字方塊 15"/>
          <p:cNvSpPr txBox="1">
            <a:spLocks noChangeArrowheads="1"/>
          </p:cNvSpPr>
          <p:nvPr/>
        </p:nvSpPr>
        <p:spPr bwMode="auto">
          <a:xfrm>
            <a:off x="5068888" y="4727575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endParaRPr lang="zh-TW" altLang="en-US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22" name="文字方塊 19"/>
          <p:cNvSpPr txBox="1">
            <a:spLocks noChangeArrowheads="1"/>
          </p:cNvSpPr>
          <p:nvPr/>
        </p:nvSpPr>
        <p:spPr bwMode="auto">
          <a:xfrm>
            <a:off x="5813425" y="32131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endParaRPr lang="zh-TW" altLang="en-US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3" name="資料庫圖表 2">
            <a:extLst>
              <a:ext uri="{FF2B5EF4-FFF2-40B4-BE49-F238E27FC236}"/>
            </a:extLst>
          </p:cNvPr>
          <p:cNvGraphicFramePr/>
          <p:nvPr/>
        </p:nvGraphicFramePr>
        <p:xfrm>
          <a:off x="3992994" y="2709200"/>
          <a:ext cx="4968552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圓角矩形 4">
            <a:extLst>
              <a:ext uri="{FF2B5EF4-FFF2-40B4-BE49-F238E27FC236}"/>
            </a:extLst>
          </p:cNvPr>
          <p:cNvSpPr/>
          <p:nvPr/>
        </p:nvSpPr>
        <p:spPr>
          <a:xfrm>
            <a:off x="4787900" y="1809750"/>
            <a:ext cx="3671888" cy="6477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31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日在案人數</a:t>
            </a:r>
          </a:p>
        </p:txBody>
      </p:sp>
      <p:sp>
        <p:nvSpPr>
          <p:cNvPr id="34825" name="文字方塊 5"/>
          <p:cNvSpPr txBox="1">
            <a:spLocks noChangeArrowheads="1"/>
          </p:cNvSpPr>
          <p:nvPr/>
        </p:nvSpPr>
        <p:spPr bwMode="auto">
          <a:xfrm>
            <a:off x="5702300" y="5564188"/>
            <a:ext cx="17446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lnSpc>
                <a:spcPts val="2400"/>
              </a:lnSpc>
            </a:pPr>
            <a:r>
              <a:rPr lang="zh-TW" altLang="en-US" sz="2400" b="1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同時在案</a:t>
            </a:r>
            <a:endParaRPr lang="en-US" altLang="zh-TW" sz="2400" b="1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hangingPunct="1">
              <a:lnSpc>
                <a:spcPts val="2400"/>
              </a:lnSpc>
            </a:pPr>
            <a:r>
              <a:rPr lang="en-US" altLang="zh-TW" sz="2400" b="1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1,264</a:t>
            </a:r>
            <a:endParaRPr lang="zh-TW" altLang="en-US" sz="2400" b="1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4" name="肘形接點 3"/>
          <p:cNvCxnSpPr>
            <a:stCxn id="34825" idx="0"/>
          </p:cNvCxnSpPr>
          <p:nvPr/>
        </p:nvCxnSpPr>
        <p:spPr>
          <a:xfrm rot="16200000" flipV="1">
            <a:off x="6047581" y="5036344"/>
            <a:ext cx="1055688" cy="0"/>
          </a:xfrm>
          <a:prstGeom prst="bentConnector3">
            <a:avLst/>
          </a:prstGeom>
          <a:ln w="38100">
            <a:solidFill>
              <a:schemeClr val="tx2">
                <a:lumMod val="75000"/>
              </a:schemeClr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文字方塊 2"/>
          <p:cNvSpPr txBox="1">
            <a:spLocks noChangeArrowheads="1"/>
          </p:cNvSpPr>
          <p:nvPr/>
        </p:nvSpPr>
        <p:spPr bwMode="auto">
          <a:xfrm>
            <a:off x="7938" y="5949950"/>
            <a:ext cx="8956675" cy="82391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kumimoji="1" lang="zh-TW" altLang="zh-TW" sz="2000" b="1">
                <a:solidFill>
                  <a:srgbClr val="FF0000"/>
                </a:solidFill>
                <a:ea typeface="微軟正黑體" panose="020B0604030504040204" pitchFamily="34" charset="-120"/>
                <a:cs typeface="Times New Roman" panose="02020603050405020304" pitchFamily="18" charset="0"/>
              </a:rPr>
              <a:t>分流→</a:t>
            </a:r>
            <a:endParaRPr kumimoji="1" lang="zh-TW" altLang="zh-TW" sz="1100">
              <a:solidFill>
                <a:srgbClr val="000000"/>
              </a:solidFill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8434" name="標題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188" y="152400"/>
            <a:ext cx="8905875" cy="639763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社區精神病人服務分流</a:t>
            </a:r>
            <a:endParaRPr lang="zh-TW" altLang="en-US" sz="31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圓角矩形 1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95250" y="1462088"/>
            <a:ext cx="873125" cy="614362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 defTabSz="544222">
              <a:defRPr/>
            </a:pPr>
            <a:r>
              <a:rPr kumimoji="1"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社區一般民眾</a:t>
            </a:r>
            <a:endParaRPr kumimoji="1" lang="zh-TW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sp>
        <p:nvSpPr>
          <p:cNvPr id="6" name="圓角矩形 2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2033588" y="1462088"/>
            <a:ext cx="1098550" cy="619125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 defTabSz="544222">
              <a:defRPr/>
            </a:pPr>
            <a:r>
              <a:rPr kumimoji="1"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衛生所或</a:t>
            </a:r>
            <a:endParaRPr kumimoji="1" lang="zh-TW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  <a:p>
            <a:pPr algn="ctr" defTabSz="544222">
              <a:defRPr/>
            </a:pPr>
            <a:r>
              <a:rPr kumimoji="1"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心</a:t>
            </a: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衛</a:t>
            </a:r>
            <a:r>
              <a:rPr kumimoji="1"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中心</a:t>
            </a:r>
            <a:endParaRPr kumimoji="1" lang="zh-TW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sp>
        <p:nvSpPr>
          <p:cNvPr id="7" name="圓角矩形 3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1625600" y="2487613"/>
            <a:ext cx="1150938" cy="401637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 defTabSz="544222">
              <a:defRPr/>
            </a:pPr>
            <a:r>
              <a:rPr kumimoji="1"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醫</a:t>
            </a: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療機構</a:t>
            </a:r>
            <a:endParaRPr kumimoji="1" lang="zh-TW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sp>
        <p:nvSpPr>
          <p:cNvPr id="8" name="圓角矩形 4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3568700" y="1423988"/>
            <a:ext cx="2012950" cy="649287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 defTabSz="544222">
              <a:defRPr/>
            </a:pPr>
            <a:r>
              <a:rPr kumimoji="1"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社政、教育、勞政、警政、消防等</a:t>
            </a:r>
            <a:endParaRPr kumimoji="1" lang="zh-TW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sp>
        <p:nvSpPr>
          <p:cNvPr id="9" name="圓角矩形 5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5792788" y="1404938"/>
            <a:ext cx="1336675" cy="668337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 defTabSz="544222">
              <a:defRPr/>
            </a:pPr>
            <a:r>
              <a:rPr kumimoji="1"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社區及網絡民間團體</a:t>
            </a:r>
            <a:endParaRPr kumimoji="1" lang="zh-TW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sp>
        <p:nvSpPr>
          <p:cNvPr id="10" name="圓角矩形 6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7419975" y="1406525"/>
            <a:ext cx="1092200" cy="668338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 defTabSz="544222">
              <a:defRPr/>
            </a:pPr>
            <a:r>
              <a:rPr kumimoji="1" lang="zh-TW" altLang="zh-TW" b="1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矯正機關</a:t>
            </a:r>
            <a:endParaRPr kumimoji="1" lang="zh-TW" altLang="zh-TW" b="1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sp>
        <p:nvSpPr>
          <p:cNvPr id="11" name="菱形 7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4735513" y="2536825"/>
            <a:ext cx="1452562" cy="952500"/>
          </a:xfrm>
          <a:prstGeom prst="diamond">
            <a:avLst/>
          </a:prstGeom>
          <a:solidFill>
            <a:schemeClr val="accent6">
              <a:lumMod val="60000"/>
              <a:lumOff val="40000"/>
            </a:schemeClr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lIns="0" tIns="27211" rIns="0" bIns="27211" anchor="ctr"/>
          <a:lstStyle/>
          <a:p>
            <a:pPr algn="ctr" defTabSz="544222">
              <a:defRPr/>
            </a:pPr>
            <a:endParaRPr kumimoji="1" lang="en-US" altLang="zh-TW" sz="2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algn="ctr" defTabSz="544222">
              <a:defRPr/>
            </a:pPr>
            <a:r>
              <a:rPr kumimoji="1"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衛生局</a:t>
            </a:r>
            <a:endParaRPr kumimoji="1" lang="zh-TW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  <a:p>
            <a:pPr algn="ctr" defTabSz="544222">
              <a:defRPr/>
            </a:pPr>
            <a:r>
              <a:rPr kumimoji="1"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評估</a:t>
            </a:r>
            <a:endParaRPr kumimoji="1" lang="zh-TW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sp>
        <p:nvSpPr>
          <p:cNvPr id="12" name="圓角矩形 8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7292975" y="2735263"/>
            <a:ext cx="1439863" cy="557212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 defTabSz="544222">
              <a:defRPr/>
            </a:pPr>
            <a:r>
              <a:rPr kumimoji="1"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回復原通報機關</a:t>
            </a:r>
            <a:r>
              <a:rPr kumimoji="1" lang="en-US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構</a:t>
            </a:r>
            <a:r>
              <a:rPr kumimoji="1" lang="en-US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sp>
        <p:nvSpPr>
          <p:cNvPr id="35852" name="圓角矩形 9"/>
          <p:cNvSpPr>
            <a:spLocks noChangeArrowheads="1"/>
          </p:cNvSpPr>
          <p:nvPr/>
        </p:nvSpPr>
        <p:spPr bwMode="auto">
          <a:xfrm>
            <a:off x="3930650" y="4113213"/>
            <a:ext cx="1604963" cy="668337"/>
          </a:xfrm>
          <a:prstGeom prst="roundRect">
            <a:avLst>
              <a:gd name="adj" fmla="val 16667"/>
            </a:avLst>
          </a:prstGeom>
          <a:solidFill>
            <a:srgbClr val="FF99CC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>
            <a:lvl1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algn="ctr"/>
            <a:r>
              <a:rPr kumimoji="1" lang="zh-TW" altLang="zh-TW" b="1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精神照護</a:t>
            </a:r>
            <a:endParaRPr kumimoji="1" lang="en-US" altLang="zh-TW" b="1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r>
              <a:rPr kumimoji="1" lang="zh-TW" altLang="zh-TW" b="1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資訊管理系統</a:t>
            </a:r>
            <a:endParaRPr kumimoji="1" lang="zh-TW" altLang="zh-TW" b="1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anose="02020500000000000000" pitchFamily="18" charset="-120"/>
            </a:endParaRPr>
          </a:p>
        </p:txBody>
      </p:sp>
      <p:sp>
        <p:nvSpPr>
          <p:cNvPr id="35853" name="圓角矩形 10"/>
          <p:cNvSpPr>
            <a:spLocks noChangeArrowheads="1"/>
          </p:cNvSpPr>
          <p:nvPr/>
        </p:nvSpPr>
        <p:spPr bwMode="auto">
          <a:xfrm>
            <a:off x="6218238" y="3744913"/>
            <a:ext cx="2746375" cy="1400175"/>
          </a:xfrm>
          <a:prstGeom prst="roundRect">
            <a:avLst>
              <a:gd name="adj" fmla="val 16667"/>
            </a:avLst>
          </a:prstGeom>
          <a:solidFill>
            <a:srgbClr val="FF99CC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36000" tIns="27211" rIns="36000" bIns="27211" anchor="ctr"/>
          <a:lstStyle>
            <a:lvl1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algn="ctr"/>
            <a:r>
              <a:rPr kumimoji="1" lang="zh-TW" altLang="en-US" b="1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保護資訊系統</a:t>
            </a:r>
            <a:endParaRPr kumimoji="1" lang="en-US" altLang="zh-TW" b="1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r>
              <a:rPr kumimoji="1" lang="zh-TW" altLang="en-US" b="1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兒少高風險家庭個管平台</a:t>
            </a:r>
            <a:endParaRPr kumimoji="1" lang="zh-TW" altLang="zh-TW" b="1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r>
              <a:rPr kumimoji="1" lang="zh-TW" altLang="en-US" b="1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脆弱家庭個案管理平台</a:t>
            </a:r>
            <a:endParaRPr kumimoji="1" lang="zh-TW" altLang="zh-TW" b="1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r>
              <a:rPr kumimoji="1" lang="zh-TW" altLang="zh-TW" b="1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自殺防治通報系統</a:t>
            </a:r>
          </a:p>
          <a:p>
            <a:pPr algn="ctr"/>
            <a:r>
              <a:rPr kumimoji="1" lang="zh-TW" altLang="zh-TW" b="1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替代治療作業管理系統</a:t>
            </a:r>
          </a:p>
        </p:txBody>
      </p:sp>
      <p:sp>
        <p:nvSpPr>
          <p:cNvPr id="35854" name="圓角矩形 11"/>
          <p:cNvSpPr>
            <a:spLocks noChangeArrowheads="1"/>
          </p:cNvSpPr>
          <p:nvPr/>
        </p:nvSpPr>
        <p:spPr bwMode="auto">
          <a:xfrm>
            <a:off x="231775" y="4114800"/>
            <a:ext cx="1589088" cy="668338"/>
          </a:xfrm>
          <a:prstGeom prst="roundRect">
            <a:avLst>
              <a:gd name="adj" fmla="val 16667"/>
            </a:avLst>
          </a:prstGeom>
          <a:solidFill>
            <a:srgbClr val="FF99CC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>
            <a:lvl1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algn="ctr"/>
            <a:r>
              <a:rPr kumimoji="1" lang="zh-TW" altLang="en-US" b="1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社會安全網</a:t>
            </a:r>
            <a:endParaRPr kumimoji="1" lang="en-US" altLang="zh-TW" b="1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r>
              <a:rPr kumimoji="1" lang="zh-TW" altLang="en-US" b="1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線上求助平台</a:t>
            </a:r>
            <a:endParaRPr kumimoji="1" lang="en-US" altLang="zh-TW" b="1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5855" name="Rectangle 25"/>
          <p:cNvSpPr>
            <a:spLocks noChangeArrowheads="1"/>
          </p:cNvSpPr>
          <p:nvPr/>
        </p:nvSpPr>
        <p:spPr bwMode="auto">
          <a:xfrm>
            <a:off x="1336675" y="306388"/>
            <a:ext cx="150813" cy="331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422" tIns="27211" rIns="54422" bIns="27211" anchor="ctr">
            <a:spAutoFit/>
          </a:bodyPr>
          <a:lstStyle>
            <a:lvl1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endParaRPr kumimoji="1" lang="zh-TW" altLang="zh-TW" b="1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anose="02020500000000000000" pitchFamily="18" charset="-120"/>
            </a:endParaRPr>
          </a:p>
        </p:txBody>
      </p:sp>
      <p:sp>
        <p:nvSpPr>
          <p:cNvPr id="28" name="矩形 27">
            <a:extLst>
              <a:ext uri="{FF2B5EF4-FFF2-40B4-BE49-F238E27FC236}"/>
            </a:extLst>
          </p:cNvPr>
          <p:cNvSpPr/>
          <p:nvPr/>
        </p:nvSpPr>
        <p:spPr>
          <a:xfrm>
            <a:off x="933450" y="1797050"/>
            <a:ext cx="1100138" cy="520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4422" tIns="27211" rIns="54422" bIns="27211" anchor="ctr"/>
          <a:lstStyle/>
          <a:p>
            <a:pPr algn="ctr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有心理衛生需求者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矩形 28">
            <a:extLst>
              <a:ext uri="{FF2B5EF4-FFF2-40B4-BE49-F238E27FC236}"/>
            </a:extLst>
          </p:cNvPr>
          <p:cNvSpPr/>
          <p:nvPr/>
        </p:nvSpPr>
        <p:spPr>
          <a:xfrm>
            <a:off x="6183313" y="2420938"/>
            <a:ext cx="1046162" cy="5540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4422" tIns="27211" rIns="54422" bIns="27211" anchor="ctr"/>
          <a:lstStyle/>
          <a:p>
            <a:pPr algn="ctr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不符合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收案標準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矩形 29">
            <a:extLst>
              <a:ext uri="{FF2B5EF4-FFF2-40B4-BE49-F238E27FC236}"/>
            </a:extLst>
          </p:cNvPr>
          <p:cNvSpPr/>
          <p:nvPr/>
        </p:nvSpPr>
        <p:spPr>
          <a:xfrm>
            <a:off x="3011488" y="2241550"/>
            <a:ext cx="1800225" cy="5159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4422" tIns="27211" rIns="54422" bIns="27211" anchor="ctr"/>
          <a:lstStyle/>
          <a:p>
            <a:pPr algn="ctr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轉介就醫／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出院時依法通報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2" name="矩形 31">
            <a:extLst>
              <a:ext uri="{FF2B5EF4-FFF2-40B4-BE49-F238E27FC236}"/>
            </a:extLst>
          </p:cNvPr>
          <p:cNvSpPr/>
          <p:nvPr/>
        </p:nvSpPr>
        <p:spPr>
          <a:xfrm>
            <a:off x="2033588" y="4521200"/>
            <a:ext cx="1682750" cy="7683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4422" tIns="27211" rIns="54422" bIns="27211" anchor="ctr"/>
          <a:lstStyle/>
          <a:p>
            <a:pPr algn="ctr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責任通報案件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轉介社福中心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通報家防中心</a:t>
            </a:r>
          </a:p>
        </p:txBody>
      </p:sp>
      <p:sp>
        <p:nvSpPr>
          <p:cNvPr id="33" name="矩形 32">
            <a:extLst>
              <a:ext uri="{FF2B5EF4-FFF2-40B4-BE49-F238E27FC236}"/>
            </a:extLst>
          </p:cNvPr>
          <p:cNvSpPr/>
          <p:nvPr/>
        </p:nvSpPr>
        <p:spPr>
          <a:xfrm>
            <a:off x="5583238" y="3929063"/>
            <a:ext cx="590550" cy="469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4422" tIns="27211" rIns="54422" bIns="27211" anchor="ctr"/>
          <a:lstStyle/>
          <a:p>
            <a:pPr algn="ctr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系統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介接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9" name="矩形 38">
            <a:extLst>
              <a:ext uri="{FF2B5EF4-FFF2-40B4-BE49-F238E27FC236}"/>
            </a:extLst>
          </p:cNvPr>
          <p:cNvSpPr/>
          <p:nvPr/>
        </p:nvSpPr>
        <p:spPr>
          <a:xfrm>
            <a:off x="5446713" y="3379788"/>
            <a:ext cx="1516062" cy="334962"/>
          </a:xfrm>
          <a:prstGeom prst="rect">
            <a:avLst/>
          </a:prstGeom>
          <a:noFill/>
          <a:ln w="635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4422" tIns="27211" rIns="54422" bIns="27211" anchor="ctr"/>
          <a:lstStyle/>
          <a:p>
            <a:pPr algn="ctr">
              <a:defRPr/>
            </a:pPr>
            <a:r>
              <a:rPr kumimoji="1" lang="zh-TW" altLang="en-US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符合收案標準</a:t>
            </a:r>
            <a:endParaRPr kumimoji="1" lang="en-US" altLang="zh-TW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8" name="矩形 47">
            <a:extLst>
              <a:ext uri="{FF2B5EF4-FFF2-40B4-BE49-F238E27FC236}"/>
            </a:extLst>
          </p:cNvPr>
          <p:cNvSpPr/>
          <p:nvPr/>
        </p:nvSpPr>
        <p:spPr>
          <a:xfrm>
            <a:off x="2033588" y="3157538"/>
            <a:ext cx="2019300" cy="825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4422" tIns="27211" rIns="54422" bIns="27211" anchor="ctr"/>
          <a:lstStyle/>
          <a:p>
            <a:pPr algn="ctr">
              <a:defRPr/>
            </a:pPr>
            <a:r>
              <a:rPr kumimoji="1" lang="zh-TW" altLang="en-US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發現疑似精神個案</a:t>
            </a:r>
            <a:endParaRPr kumimoji="1" lang="en-US" altLang="zh-TW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defRPr/>
            </a:pPr>
            <a:r>
              <a:rPr kumimoji="1" lang="zh-TW" altLang="en-US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轉介精神照護體系</a:t>
            </a:r>
            <a:endParaRPr kumimoji="1" lang="en-US" altLang="zh-TW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defRPr/>
            </a:pPr>
            <a:r>
              <a:rPr kumimoji="1" lang="zh-TW" altLang="en-US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進行評估</a:t>
            </a:r>
            <a:endParaRPr kumimoji="1" lang="en-US" altLang="zh-TW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3" name="圓角矩形 3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3616325" y="5116513"/>
            <a:ext cx="2230438" cy="574675"/>
          </a:xfrm>
          <a:prstGeom prst="roundRect">
            <a:avLst>
              <a:gd name="adj" fmla="val 16667"/>
            </a:avLst>
          </a:prstGeom>
          <a:solidFill>
            <a:schemeClr val="accent6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經系統介接勾稽比對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  <a:p>
            <a:pPr algn="ctr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分流、分級管理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cxnSp>
        <p:nvCxnSpPr>
          <p:cNvPr id="83" name="肘形接點 82">
            <a:extLst>
              <a:ext uri="{FF2B5EF4-FFF2-40B4-BE49-F238E27FC236}"/>
            </a:extLst>
          </p:cNvPr>
          <p:cNvCxnSpPr>
            <a:stCxn id="5" idx="3"/>
            <a:endCxn id="6" idx="1"/>
          </p:cNvCxnSpPr>
          <p:nvPr/>
        </p:nvCxnSpPr>
        <p:spPr>
          <a:xfrm>
            <a:off x="968375" y="1770063"/>
            <a:ext cx="1065213" cy="1587"/>
          </a:xfrm>
          <a:prstGeom prst="bentConnector3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肘形接點 95">
            <a:extLst>
              <a:ext uri="{FF2B5EF4-FFF2-40B4-BE49-F238E27FC236}"/>
            </a:extLst>
          </p:cNvPr>
          <p:cNvCxnSpPr>
            <a:stCxn id="6" idx="2"/>
            <a:endCxn id="7" idx="0"/>
          </p:cNvCxnSpPr>
          <p:nvPr/>
        </p:nvCxnSpPr>
        <p:spPr>
          <a:xfrm rot="5400000">
            <a:off x="2189163" y="2093913"/>
            <a:ext cx="406400" cy="381000"/>
          </a:xfrm>
          <a:prstGeom prst="bentConnector3">
            <a:avLst>
              <a:gd name="adj1" fmla="val 33716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肘形接點 105">
            <a:extLst>
              <a:ext uri="{FF2B5EF4-FFF2-40B4-BE49-F238E27FC236}"/>
            </a:extLst>
          </p:cNvPr>
          <p:cNvCxnSpPr>
            <a:stCxn id="8" idx="2"/>
            <a:endCxn id="11" idx="0"/>
          </p:cNvCxnSpPr>
          <p:nvPr/>
        </p:nvCxnSpPr>
        <p:spPr>
          <a:xfrm rot="16200000" flipH="1">
            <a:off x="4787107" y="1861343"/>
            <a:ext cx="463550" cy="887413"/>
          </a:xfrm>
          <a:prstGeom prst="bentConnector3">
            <a:avLst>
              <a:gd name="adj1" fmla="val 3169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肘形接點 109">
            <a:extLst>
              <a:ext uri="{FF2B5EF4-FFF2-40B4-BE49-F238E27FC236}"/>
            </a:extLst>
          </p:cNvPr>
          <p:cNvCxnSpPr>
            <a:stCxn id="9" idx="2"/>
            <a:endCxn id="11" idx="0"/>
          </p:cNvCxnSpPr>
          <p:nvPr/>
        </p:nvCxnSpPr>
        <p:spPr>
          <a:xfrm rot="5400000">
            <a:off x="5730082" y="1805781"/>
            <a:ext cx="463550" cy="998537"/>
          </a:xfrm>
          <a:prstGeom prst="bentConnector3">
            <a:avLst>
              <a:gd name="adj1" fmla="val 33728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肘形接點 112">
            <a:extLst>
              <a:ext uri="{FF2B5EF4-FFF2-40B4-BE49-F238E27FC236}"/>
            </a:extLst>
          </p:cNvPr>
          <p:cNvCxnSpPr>
            <a:stCxn id="10" idx="2"/>
            <a:endCxn id="11" idx="0"/>
          </p:cNvCxnSpPr>
          <p:nvPr/>
        </p:nvCxnSpPr>
        <p:spPr>
          <a:xfrm rot="5400000">
            <a:off x="6483351" y="1054100"/>
            <a:ext cx="461962" cy="2503487"/>
          </a:xfrm>
          <a:prstGeom prst="bentConnector3">
            <a:avLst>
              <a:gd name="adj1" fmla="val 33669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肘形接點 142">
            <a:extLst>
              <a:ext uri="{FF2B5EF4-FFF2-40B4-BE49-F238E27FC236}"/>
            </a:extLst>
          </p:cNvPr>
          <p:cNvCxnSpPr>
            <a:stCxn id="11" idx="3"/>
            <a:endCxn id="12" idx="1"/>
          </p:cNvCxnSpPr>
          <p:nvPr/>
        </p:nvCxnSpPr>
        <p:spPr>
          <a:xfrm>
            <a:off x="6188075" y="3013075"/>
            <a:ext cx="1104900" cy="0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肘形接點 148">
            <a:extLst>
              <a:ext uri="{FF2B5EF4-FFF2-40B4-BE49-F238E27FC236}"/>
            </a:extLst>
          </p:cNvPr>
          <p:cNvCxnSpPr>
            <a:stCxn id="11" idx="1"/>
          </p:cNvCxnSpPr>
          <p:nvPr/>
        </p:nvCxnSpPr>
        <p:spPr>
          <a:xfrm rot="10800000">
            <a:off x="2776538" y="2749550"/>
            <a:ext cx="1958975" cy="263525"/>
          </a:xfrm>
          <a:prstGeom prst="bentConnector3">
            <a:avLst>
              <a:gd name="adj1" fmla="val 49519"/>
            </a:avLst>
          </a:prstGeom>
          <a:ln w="28575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肘形接點 151">
            <a:extLst>
              <a:ext uri="{FF2B5EF4-FFF2-40B4-BE49-F238E27FC236}"/>
            </a:extLst>
          </p:cNvPr>
          <p:cNvCxnSpPr>
            <a:stCxn id="35854" idx="0"/>
          </p:cNvCxnSpPr>
          <p:nvPr/>
        </p:nvCxnSpPr>
        <p:spPr>
          <a:xfrm rot="5400000" flipH="1" flipV="1">
            <a:off x="2420938" y="1724025"/>
            <a:ext cx="995362" cy="3786188"/>
          </a:xfrm>
          <a:prstGeom prst="bentConnector2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肘形接點 158">
            <a:extLst>
              <a:ext uri="{FF2B5EF4-FFF2-40B4-BE49-F238E27FC236}"/>
            </a:extLst>
          </p:cNvPr>
          <p:cNvCxnSpPr>
            <a:stCxn id="11" idx="2"/>
            <a:endCxn id="35852" idx="0"/>
          </p:cNvCxnSpPr>
          <p:nvPr/>
        </p:nvCxnSpPr>
        <p:spPr>
          <a:xfrm rot="5400000">
            <a:off x="4786313" y="3436937"/>
            <a:ext cx="623888" cy="728663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肘形接點 176">
            <a:extLst>
              <a:ext uri="{FF2B5EF4-FFF2-40B4-BE49-F238E27FC236}"/>
            </a:extLst>
          </p:cNvPr>
          <p:cNvCxnSpPr>
            <a:stCxn id="35852" idx="1"/>
            <a:endCxn id="35854" idx="3"/>
          </p:cNvCxnSpPr>
          <p:nvPr/>
        </p:nvCxnSpPr>
        <p:spPr>
          <a:xfrm rot="10800000" flipV="1">
            <a:off x="1820863" y="4448175"/>
            <a:ext cx="2109787" cy="0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肘形接點 194">
            <a:extLst>
              <a:ext uri="{FF2B5EF4-FFF2-40B4-BE49-F238E27FC236}"/>
            </a:extLst>
          </p:cNvPr>
          <p:cNvCxnSpPr>
            <a:stCxn id="35853" idx="1"/>
            <a:endCxn id="35852" idx="3"/>
          </p:cNvCxnSpPr>
          <p:nvPr/>
        </p:nvCxnSpPr>
        <p:spPr>
          <a:xfrm rot="10800000" flipV="1">
            <a:off x="5535613" y="4445000"/>
            <a:ext cx="682625" cy="3175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肘形接點 208">
            <a:extLst>
              <a:ext uri="{FF2B5EF4-FFF2-40B4-BE49-F238E27FC236}"/>
            </a:extLst>
          </p:cNvPr>
          <p:cNvCxnSpPr>
            <a:stCxn id="35852" idx="2"/>
            <a:endCxn id="53" idx="0"/>
          </p:cNvCxnSpPr>
          <p:nvPr/>
        </p:nvCxnSpPr>
        <p:spPr>
          <a:xfrm rot="5400000">
            <a:off x="4565650" y="4948238"/>
            <a:ext cx="334963" cy="1587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3" name="肘形接點 232">
            <a:extLst>
              <a:ext uri="{FF2B5EF4-FFF2-40B4-BE49-F238E27FC236}"/>
            </a:extLst>
          </p:cNvPr>
          <p:cNvCxnSpPr>
            <a:stCxn id="35853" idx="2"/>
            <a:endCxn id="53" idx="3"/>
          </p:cNvCxnSpPr>
          <p:nvPr/>
        </p:nvCxnSpPr>
        <p:spPr>
          <a:xfrm rot="5400000">
            <a:off x="6589713" y="4402138"/>
            <a:ext cx="258762" cy="1744662"/>
          </a:xfrm>
          <a:prstGeom prst="bentConnector2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9" name="圓角矩形 9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1027113" y="6008688"/>
            <a:ext cx="3257550" cy="708025"/>
          </a:xfrm>
          <a:prstGeom prst="roundRect">
            <a:avLst>
              <a:gd name="adj" fmla="val 16667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 defTabSz="544222">
              <a:defRPr/>
            </a:pPr>
            <a:r>
              <a:rPr kumimoji="1"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精神疾病合併保護性議題個案</a:t>
            </a:r>
            <a:endParaRPr kumimoji="1" lang="en-US" altLang="zh-TW" sz="16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  <a:p>
            <a:pPr algn="ctr" defTabSz="544222">
              <a:defRPr/>
            </a:pPr>
            <a:r>
              <a:rPr kumimoji="1"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(</a:t>
            </a:r>
            <a:r>
              <a:rPr kumimoji="1"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含同時在案、曾經在案個案</a:t>
            </a:r>
            <a:r>
              <a:rPr kumimoji="1"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)</a:t>
            </a:r>
          </a:p>
          <a:p>
            <a:pPr algn="ctr" defTabSz="544222">
              <a:defRPr/>
            </a:pPr>
            <a:r>
              <a:rPr kumimoji="1"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心理衛生社工</a:t>
            </a:r>
            <a:endParaRPr kumimoji="1" lang="zh-TW" altLang="zh-TW" sz="16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sp>
        <p:nvSpPr>
          <p:cNvPr id="330" name="圓角矩形 9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5437188" y="6008688"/>
            <a:ext cx="3384550" cy="71755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defTabSz="544222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精神疾病未合併保護性議題個案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  <a:p>
            <a:pPr algn="ctr" defTabSz="544222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關懷訪視員／公共衛生護士</a:t>
            </a:r>
            <a:endParaRPr kumimoji="1" lang="zh-TW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cxnSp>
        <p:nvCxnSpPr>
          <p:cNvPr id="346" name="肘形接點 345">
            <a:extLst>
              <a:ext uri="{FF2B5EF4-FFF2-40B4-BE49-F238E27FC236}"/>
            </a:extLst>
          </p:cNvPr>
          <p:cNvCxnSpPr>
            <a:stCxn id="53" idx="2"/>
            <a:endCxn id="329" idx="0"/>
          </p:cNvCxnSpPr>
          <p:nvPr/>
        </p:nvCxnSpPr>
        <p:spPr>
          <a:xfrm rot="5400000">
            <a:off x="3535363" y="4811713"/>
            <a:ext cx="317500" cy="2076450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9" name="肘形接點 348">
            <a:extLst>
              <a:ext uri="{FF2B5EF4-FFF2-40B4-BE49-F238E27FC236}"/>
            </a:extLst>
          </p:cNvPr>
          <p:cNvCxnSpPr>
            <a:stCxn id="53" idx="2"/>
            <a:endCxn id="330" idx="0"/>
          </p:cNvCxnSpPr>
          <p:nvPr/>
        </p:nvCxnSpPr>
        <p:spPr>
          <a:xfrm rot="16200000" flipH="1">
            <a:off x="5772151" y="4651375"/>
            <a:ext cx="317500" cy="2397125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1" name="肘形接點 380">
            <a:extLst>
              <a:ext uri="{FF2B5EF4-FFF2-40B4-BE49-F238E27FC236}"/>
            </a:extLst>
          </p:cNvPr>
          <p:cNvCxnSpPr>
            <a:stCxn id="6" idx="2"/>
            <a:endCxn id="11" idx="0"/>
          </p:cNvCxnSpPr>
          <p:nvPr/>
        </p:nvCxnSpPr>
        <p:spPr>
          <a:xfrm rot="16200000" flipH="1">
            <a:off x="3794920" y="869156"/>
            <a:ext cx="455612" cy="2879725"/>
          </a:xfrm>
          <a:prstGeom prst="bentConnector3">
            <a:avLst>
              <a:gd name="adj1" fmla="val 29311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5"/>
          <p:cNvSpPr>
            <a:spLocks noChangeArrowheads="1"/>
          </p:cNvSpPr>
          <p:nvPr/>
        </p:nvSpPr>
        <p:spPr bwMode="auto">
          <a:xfrm>
            <a:off x="1333500" y="306388"/>
            <a:ext cx="150813" cy="331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422" tIns="27211" rIns="54422" bIns="27211" anchor="ctr">
            <a:spAutoFit/>
          </a:bodyPr>
          <a:lstStyle>
            <a:lvl1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endParaRPr kumimoji="1" lang="zh-TW" altLang="zh-TW" b="1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anose="02020500000000000000" pitchFamily="18" charset="-120"/>
            </a:endParaRPr>
          </a:p>
        </p:txBody>
      </p:sp>
      <p:sp>
        <p:nvSpPr>
          <p:cNvPr id="53" name="圓角矩形 3"/>
          <p:cNvSpPr>
            <a:spLocks noChangeArrowheads="1"/>
          </p:cNvSpPr>
          <p:nvPr/>
        </p:nvSpPr>
        <p:spPr bwMode="auto">
          <a:xfrm>
            <a:off x="3460750" y="950913"/>
            <a:ext cx="2228850" cy="574675"/>
          </a:xfrm>
          <a:prstGeom prst="roundRect">
            <a:avLst>
              <a:gd name="adj" fmla="val 16667"/>
            </a:avLst>
          </a:prstGeom>
          <a:solidFill>
            <a:schemeClr val="accent6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經系統介接勾稽比對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  <a:p>
            <a:pPr algn="ctr">
              <a:defRPr/>
            </a:pPr>
            <a:r>
              <a:rPr kumimoji="1" lang="zh-TW" altLang="en-US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分流、分級管理</a:t>
            </a:r>
            <a:endParaRPr kumimoji="1" lang="en-US" altLang="zh-TW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sp>
        <p:nvSpPr>
          <p:cNvPr id="329" name="圓角矩形 9"/>
          <p:cNvSpPr>
            <a:spLocks noChangeArrowheads="1"/>
          </p:cNvSpPr>
          <p:nvPr/>
        </p:nvSpPr>
        <p:spPr bwMode="auto">
          <a:xfrm>
            <a:off x="103188" y="1822450"/>
            <a:ext cx="3576637" cy="608013"/>
          </a:xfrm>
          <a:prstGeom prst="roundRect">
            <a:avLst>
              <a:gd name="adj" fmla="val 16667"/>
            </a:avLst>
          </a:prstGeom>
          <a:solidFill>
            <a:schemeClr val="accent2">
              <a:lumMod val="40000"/>
              <a:lumOff val="6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pPr algn="ctr" defTabSz="544222">
              <a:lnSpc>
                <a:spcPts val="1800"/>
              </a:lnSpc>
              <a:defRPr/>
            </a:pPr>
            <a:r>
              <a:rPr kumimoji="1" lang="zh-TW" altLang="en-US" sz="20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精神疾病合併保護性議題個案</a:t>
            </a:r>
            <a:endParaRPr kumimoji="1" lang="en-US" altLang="zh-TW" sz="20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  <a:p>
            <a:pPr algn="ctr" defTabSz="544222">
              <a:lnSpc>
                <a:spcPts val="1800"/>
              </a:lnSpc>
              <a:defRPr/>
            </a:pPr>
            <a:r>
              <a:rPr kumimoji="1" lang="en-US" altLang="zh-TW" sz="1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(</a:t>
            </a:r>
            <a:r>
              <a:rPr kumimoji="1" lang="zh-TW" altLang="en-US" sz="1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含同時在案、曾經在案個案－心理衛生社工</a:t>
            </a:r>
            <a:r>
              <a:rPr kumimoji="1" lang="en-US" altLang="zh-TW" sz="1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)</a:t>
            </a:r>
            <a:endParaRPr kumimoji="1" lang="zh-TW" altLang="zh-TW" sz="1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sp>
        <p:nvSpPr>
          <p:cNvPr id="330" name="圓角矩形 9"/>
          <p:cNvSpPr>
            <a:spLocks noChangeArrowheads="1"/>
          </p:cNvSpPr>
          <p:nvPr/>
        </p:nvSpPr>
        <p:spPr bwMode="auto">
          <a:xfrm>
            <a:off x="5148263" y="1822450"/>
            <a:ext cx="3384550" cy="573088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 defTabSz="544222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精神疾病未合併保護性議題個案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  <a:p>
            <a:pPr algn="ctr" defTabSz="544222">
              <a:defRPr/>
            </a:pPr>
            <a:r>
              <a:rPr kumimoji="1" lang="zh-TW" altLang="en-US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關懷訪視員／公共衛生護士</a:t>
            </a:r>
            <a:endParaRPr kumimoji="1" lang="zh-TW" altLang="zh-TW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cxnSp>
        <p:nvCxnSpPr>
          <p:cNvPr id="349" name="肘形接點 348"/>
          <p:cNvCxnSpPr>
            <a:stCxn id="53" idx="2"/>
            <a:endCxn id="330" idx="0"/>
          </p:cNvCxnSpPr>
          <p:nvPr/>
        </p:nvCxnSpPr>
        <p:spPr>
          <a:xfrm rot="16200000" flipH="1">
            <a:off x="5559426" y="541337"/>
            <a:ext cx="296862" cy="2265363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圓角矩形 9"/>
          <p:cNvSpPr>
            <a:spLocks noChangeArrowheads="1"/>
          </p:cNvSpPr>
          <p:nvPr/>
        </p:nvSpPr>
        <p:spPr bwMode="auto">
          <a:xfrm>
            <a:off x="182563" y="2665413"/>
            <a:ext cx="2600325" cy="795337"/>
          </a:xfrm>
          <a:prstGeom prst="roundRect">
            <a:avLst>
              <a:gd name="adj" fmla="val 16667"/>
            </a:avLst>
          </a:prstGeom>
          <a:solidFill>
            <a:schemeClr val="accent2">
              <a:lumMod val="40000"/>
              <a:lumOff val="6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 defTabSz="544222">
              <a:lnSpc>
                <a:spcPts val="1800"/>
              </a:lnSpc>
              <a:defRPr/>
            </a:pPr>
            <a:r>
              <a:rPr kumimoji="1"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個案初次評估表</a:t>
            </a:r>
            <a:endParaRPr kumimoji="1"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544222">
              <a:lnSpc>
                <a:spcPts val="1800"/>
              </a:lnSpc>
              <a:defRPr/>
            </a:pPr>
            <a:r>
              <a:rPr kumimoji="1" lang="en-US" altLang="zh-TW" sz="15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kumimoji="1" lang="zh-TW" altLang="en-US" sz="15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個案風險評估、分級及依據分級結果訂定個案處遇計畫</a:t>
            </a:r>
            <a:r>
              <a:rPr kumimoji="1" lang="en-US" altLang="zh-TW" sz="1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  <p:sp>
        <p:nvSpPr>
          <p:cNvPr id="44" name="圓角矩形 9"/>
          <p:cNvSpPr>
            <a:spLocks noChangeArrowheads="1"/>
          </p:cNvSpPr>
          <p:nvPr/>
        </p:nvSpPr>
        <p:spPr bwMode="auto">
          <a:xfrm>
            <a:off x="4441825" y="2741613"/>
            <a:ext cx="1582738" cy="706437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 defTabSz="544222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一、二級個案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  <a:p>
            <a:pPr algn="ctr" defTabSz="544222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關懷訪視員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sp>
        <p:nvSpPr>
          <p:cNvPr id="45" name="圓角矩形 9"/>
          <p:cNvSpPr>
            <a:spLocks noChangeArrowheads="1"/>
          </p:cNvSpPr>
          <p:nvPr/>
        </p:nvSpPr>
        <p:spPr bwMode="auto">
          <a:xfrm>
            <a:off x="7273925" y="2741613"/>
            <a:ext cx="1584325" cy="706437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 defTabSz="544222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三、四級個案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  <a:p>
            <a:pPr algn="ctr" defTabSz="544222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公共衛生護士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3952875" y="1795463"/>
            <a:ext cx="1141413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4422" tIns="27211" rIns="54422" bIns="27211" anchor="ctr"/>
          <a:lstStyle/>
          <a:p>
            <a:pPr algn="ctr">
              <a:defRPr/>
            </a:pPr>
            <a:r>
              <a:rPr kumimoji="1"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個案保護性議題開案</a:t>
            </a:r>
            <a:endParaRPr kumimoji="1" lang="en-US" altLang="zh-TW" sz="16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5" name="圓角矩形 3"/>
          <p:cNvSpPr>
            <a:spLocks noChangeArrowheads="1"/>
          </p:cNvSpPr>
          <p:nvPr/>
        </p:nvSpPr>
        <p:spPr bwMode="auto">
          <a:xfrm>
            <a:off x="6689725" y="3832225"/>
            <a:ext cx="2168525" cy="809625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pPr algn="ctr" defTabSz="544222">
              <a:lnSpc>
                <a:spcPts val="1800"/>
              </a:lnSpc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依級數所訂頻率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algn="ctr" defTabSz="544222">
              <a:lnSpc>
                <a:spcPts val="1800"/>
              </a:lnSpc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定期追蹤關懷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algn="ctr" defTabSz="544222">
              <a:lnSpc>
                <a:spcPts val="1800"/>
              </a:lnSpc>
              <a:defRPr/>
            </a:pPr>
            <a:r>
              <a:rPr kumimoji="1"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定期訪視追蹤紀錄單</a:t>
            </a:r>
            <a:endParaRPr kumimoji="1"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69" name="圓角矩形 3"/>
          <p:cNvSpPr>
            <a:spLocks noChangeArrowheads="1"/>
          </p:cNvSpPr>
          <p:nvPr/>
        </p:nvSpPr>
        <p:spPr bwMode="auto">
          <a:xfrm>
            <a:off x="5929313" y="5848350"/>
            <a:ext cx="1127125" cy="785813"/>
          </a:xfrm>
          <a:prstGeom prst="roundRect">
            <a:avLst>
              <a:gd name="adj" fmla="val 16667"/>
            </a:avLst>
          </a:prstGeom>
          <a:noFill/>
          <a:ln w="635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4422" tIns="27211" rIns="54422" bIns="27211" anchor="ctr"/>
          <a:lstStyle/>
          <a:p>
            <a:pPr algn="ctr">
              <a:defRPr/>
            </a:pPr>
            <a:r>
              <a:rPr kumimoji="1"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符合</a:t>
            </a:r>
            <a:endParaRPr kumimoji="1" lang="en-US" altLang="zh-TW" sz="16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defRPr/>
            </a:pPr>
            <a:r>
              <a:rPr kumimoji="1"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精神個案結案標準</a:t>
            </a:r>
            <a:endParaRPr kumimoji="1" lang="en-US" altLang="zh-TW" sz="16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2" name="圓角矩形 3"/>
          <p:cNvSpPr>
            <a:spLocks noChangeArrowheads="1"/>
          </p:cNvSpPr>
          <p:nvPr/>
        </p:nvSpPr>
        <p:spPr bwMode="auto">
          <a:xfrm>
            <a:off x="7253288" y="6178550"/>
            <a:ext cx="1368425" cy="547688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 defTabSz="544222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結案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algn="ctr" defTabSz="544222">
              <a:defRPr/>
            </a:pPr>
            <a:r>
              <a:rPr kumimoji="1"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結案紀錄表</a:t>
            </a:r>
            <a:endParaRPr kumimoji="1" lang="zh-TW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75" name="菱形 7"/>
          <p:cNvSpPr>
            <a:spLocks noChangeArrowheads="1"/>
          </p:cNvSpPr>
          <p:nvPr/>
        </p:nvSpPr>
        <p:spPr bwMode="auto">
          <a:xfrm>
            <a:off x="6105525" y="4927600"/>
            <a:ext cx="1685925" cy="962025"/>
          </a:xfrm>
          <a:prstGeom prst="diamond">
            <a:avLst/>
          </a:prstGeom>
          <a:solidFill>
            <a:schemeClr val="accent1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 defTabSz="544222">
              <a:defRPr/>
            </a:pPr>
            <a:endParaRPr kumimoji="1" lang="zh-TW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5980113" y="2532063"/>
            <a:ext cx="1287462" cy="581025"/>
          </a:xfrm>
          <a:prstGeom prst="rect">
            <a:avLst/>
          </a:prstGeom>
          <a:noFill/>
          <a:ln w="635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4422" tIns="27211" rIns="54422" bIns="27211" anchor="ctr"/>
          <a:lstStyle/>
          <a:p>
            <a:pPr algn="ctr">
              <a:lnSpc>
                <a:spcPts val="1600"/>
              </a:lnSpc>
              <a:defRPr/>
            </a:pPr>
            <a:r>
              <a:rPr kumimoji="1"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依家訪要點</a:t>
            </a:r>
            <a:endParaRPr kumimoji="1" lang="en-US" altLang="zh-TW" sz="16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ts val="1600"/>
              </a:lnSpc>
              <a:defRPr/>
            </a:pPr>
            <a:r>
              <a:rPr kumimoji="1"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分級管理</a:t>
            </a:r>
            <a:endParaRPr kumimoji="1" lang="en-US" altLang="zh-TW" sz="16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04" name="肘形接點 103"/>
          <p:cNvCxnSpPr>
            <a:stCxn id="330" idx="2"/>
            <a:endCxn id="45" idx="0"/>
          </p:cNvCxnSpPr>
          <p:nvPr/>
        </p:nvCxnSpPr>
        <p:spPr>
          <a:xfrm rot="16200000" flipH="1">
            <a:off x="7280275" y="1955801"/>
            <a:ext cx="346075" cy="1225550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肘形接點 106"/>
          <p:cNvCxnSpPr>
            <a:stCxn id="330" idx="2"/>
            <a:endCxn id="44" idx="0"/>
          </p:cNvCxnSpPr>
          <p:nvPr/>
        </p:nvCxnSpPr>
        <p:spPr>
          <a:xfrm rot="5400000">
            <a:off x="5864225" y="1765301"/>
            <a:ext cx="346075" cy="1606550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肘形接點 123"/>
          <p:cNvCxnSpPr>
            <a:stCxn id="44" idx="3"/>
            <a:endCxn id="45" idx="1"/>
          </p:cNvCxnSpPr>
          <p:nvPr/>
        </p:nvCxnSpPr>
        <p:spPr>
          <a:xfrm flipV="1">
            <a:off x="6024563" y="3095625"/>
            <a:ext cx="1249362" cy="0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肘形接點 136"/>
          <p:cNvCxnSpPr>
            <a:stCxn id="44" idx="1"/>
            <a:endCxn id="329" idx="3"/>
          </p:cNvCxnSpPr>
          <p:nvPr/>
        </p:nvCxnSpPr>
        <p:spPr>
          <a:xfrm rot="10800000">
            <a:off x="3679825" y="2127250"/>
            <a:ext cx="762000" cy="968375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肘形接點 171"/>
          <p:cNvCxnSpPr>
            <a:stCxn id="44" idx="2"/>
            <a:endCxn id="65" idx="0"/>
          </p:cNvCxnSpPr>
          <p:nvPr/>
        </p:nvCxnSpPr>
        <p:spPr>
          <a:xfrm rot="16200000" flipH="1">
            <a:off x="6311900" y="2370138"/>
            <a:ext cx="384175" cy="2540000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肘形接點 177"/>
          <p:cNvCxnSpPr>
            <a:stCxn id="65" idx="2"/>
            <a:endCxn id="75" idx="0"/>
          </p:cNvCxnSpPr>
          <p:nvPr/>
        </p:nvCxnSpPr>
        <p:spPr>
          <a:xfrm rot="5400000">
            <a:off x="7218363" y="4371975"/>
            <a:ext cx="285750" cy="825500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肘形接點 192"/>
          <p:cNvCxnSpPr>
            <a:stCxn id="75" idx="2"/>
            <a:endCxn id="72" idx="1"/>
          </p:cNvCxnSpPr>
          <p:nvPr/>
        </p:nvCxnSpPr>
        <p:spPr>
          <a:xfrm rot="16200000" flipH="1">
            <a:off x="6819900" y="6018213"/>
            <a:ext cx="561975" cy="304800"/>
          </a:xfrm>
          <a:prstGeom prst="bentConnector2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肘形接點 213"/>
          <p:cNvCxnSpPr>
            <a:stCxn id="329" idx="2"/>
            <a:endCxn id="43" idx="0"/>
          </p:cNvCxnSpPr>
          <p:nvPr/>
        </p:nvCxnSpPr>
        <p:spPr>
          <a:xfrm rot="5400000">
            <a:off x="1569244" y="2343944"/>
            <a:ext cx="234950" cy="407988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8" name="肘形接點 277"/>
          <p:cNvCxnSpPr>
            <a:stCxn id="43" idx="2"/>
            <a:endCxn id="352" idx="0"/>
          </p:cNvCxnSpPr>
          <p:nvPr/>
        </p:nvCxnSpPr>
        <p:spPr>
          <a:xfrm rot="16200000" flipH="1">
            <a:off x="1405731" y="3537744"/>
            <a:ext cx="157163" cy="3175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0" name="肘形接點 299"/>
          <p:cNvCxnSpPr>
            <a:stCxn id="45" idx="2"/>
            <a:endCxn id="65" idx="0"/>
          </p:cNvCxnSpPr>
          <p:nvPr/>
        </p:nvCxnSpPr>
        <p:spPr>
          <a:xfrm rot="5400000">
            <a:off x="7727950" y="3494088"/>
            <a:ext cx="384175" cy="292100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2" name="圓角矩形 3"/>
          <p:cNvSpPr>
            <a:spLocks noChangeArrowheads="1"/>
          </p:cNvSpPr>
          <p:nvPr/>
        </p:nvSpPr>
        <p:spPr bwMode="auto">
          <a:xfrm>
            <a:off x="76200" y="3617913"/>
            <a:ext cx="2820988" cy="1023937"/>
          </a:xfrm>
          <a:prstGeom prst="roundRect">
            <a:avLst>
              <a:gd name="adj" fmla="val 16667"/>
            </a:avLst>
          </a:prstGeom>
          <a:solidFill>
            <a:schemeClr val="accent2">
              <a:lumMod val="40000"/>
              <a:lumOff val="6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/>
          <a:lstStyle>
            <a:lvl1pPr defTabSz="5429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defTabSz="5429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defTabSz="5429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defTabSz="5429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defTabSz="5429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>
              <a:lnSpc>
                <a:spcPts val="1800"/>
              </a:lnSpc>
              <a:spcBef>
                <a:spcPct val="0"/>
              </a:spcBef>
              <a:buFont typeface="Arial" pitchFamily="34" charset="0"/>
              <a:buNone/>
              <a:defRPr/>
            </a:pPr>
            <a:r>
              <a:rPr kumimoji="1" lang="zh-TW" altLang="en-US" sz="1800" b="1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定期訪視</a:t>
            </a:r>
            <a:r>
              <a:rPr kumimoji="1" lang="zh-TW" altLang="en-US" sz="18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追蹤</a:t>
            </a:r>
            <a:r>
              <a:rPr kumimoji="1" lang="en-US" altLang="zh-TW" sz="18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(</a:t>
            </a:r>
            <a:r>
              <a:rPr kumimoji="1" lang="zh-TW" altLang="en-US" sz="18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至少三個月</a:t>
            </a:r>
            <a:r>
              <a:rPr kumimoji="1" lang="en-US" altLang="zh-TW" sz="18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)</a:t>
            </a:r>
            <a:endParaRPr kumimoji="1" lang="en-US" altLang="zh-TW" sz="18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>
              <a:lnSpc>
                <a:spcPts val="1800"/>
              </a:lnSpc>
              <a:spcBef>
                <a:spcPct val="0"/>
              </a:spcBef>
              <a:buFontTx/>
              <a:buNone/>
              <a:defRPr/>
            </a:pPr>
            <a:r>
              <a:rPr kumimoji="1" lang="en-US" altLang="zh-TW" sz="15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1.</a:t>
            </a:r>
            <a:r>
              <a:rPr kumimoji="1" lang="zh-TW" altLang="en-US" sz="15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個案紀錄表 </a:t>
            </a:r>
            <a:r>
              <a:rPr kumimoji="1" lang="en-US" altLang="zh-TW" sz="15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2.</a:t>
            </a:r>
            <a:r>
              <a:rPr kumimoji="1" lang="zh-TW" altLang="en-US" sz="15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個案定期評估表</a:t>
            </a:r>
            <a:endParaRPr kumimoji="1" lang="en-US" altLang="zh-TW" sz="15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marL="174625" indent="-174625">
              <a:lnSpc>
                <a:spcPts val="1800"/>
              </a:lnSpc>
              <a:spcBef>
                <a:spcPct val="0"/>
              </a:spcBef>
              <a:buFontTx/>
              <a:buNone/>
              <a:defRPr/>
            </a:pPr>
            <a:r>
              <a:rPr kumimoji="1" lang="en-US" altLang="zh-TW" sz="15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3.</a:t>
            </a:r>
            <a:r>
              <a:rPr kumimoji="1" lang="zh-TW" altLang="en-US" sz="15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轉介表、轉介回復表及轉介情形追蹤表</a:t>
            </a:r>
            <a:endParaRPr kumimoji="1" lang="en-US" altLang="zh-TW" sz="1500" b="1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sp>
        <p:nvSpPr>
          <p:cNvPr id="359" name="矩形 358"/>
          <p:cNvSpPr/>
          <p:nvPr/>
        </p:nvSpPr>
        <p:spPr>
          <a:xfrm>
            <a:off x="103188" y="4927600"/>
            <a:ext cx="1787525" cy="17208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pPr algn="ctr">
              <a:defRPr/>
            </a:pPr>
            <a:r>
              <a:rPr kumimoji="1" lang="zh-TW" altLang="en-US" sz="20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同時在案個案</a:t>
            </a:r>
            <a:endParaRPr kumimoji="1" lang="en-US" altLang="zh-TW" sz="20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4625" indent="-174625">
              <a:defRPr/>
            </a:pPr>
            <a:r>
              <a:rPr kumimoji="1" lang="en-US" altLang="zh-TW" sz="15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kumimoji="1" lang="zh-TW" altLang="en-US" sz="15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性侵害評估小組評估結案且多元需求已被滿足</a:t>
            </a:r>
            <a:endParaRPr kumimoji="1" lang="en-US" altLang="zh-TW" sz="15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4625" indent="-174625">
              <a:defRPr/>
            </a:pPr>
            <a:r>
              <a:rPr kumimoji="1" lang="en-US" altLang="zh-TW" sz="15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kumimoji="1" lang="zh-TW" altLang="en-US" sz="15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家暴安全網平台會議評估結案且多元需求已被滿足</a:t>
            </a:r>
            <a:endParaRPr kumimoji="1" lang="en-US" altLang="zh-TW" sz="15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360" name="肘形接點 359"/>
          <p:cNvCxnSpPr>
            <a:stCxn id="352" idx="2"/>
            <a:endCxn id="359" idx="0"/>
          </p:cNvCxnSpPr>
          <p:nvPr/>
        </p:nvCxnSpPr>
        <p:spPr>
          <a:xfrm rot="5400000">
            <a:off x="1098550" y="4540250"/>
            <a:ext cx="285750" cy="488950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3" name="肘形接點 362"/>
          <p:cNvCxnSpPr>
            <a:stCxn id="359" idx="2"/>
            <a:endCxn id="40" idx="1"/>
          </p:cNvCxnSpPr>
          <p:nvPr/>
        </p:nvCxnSpPr>
        <p:spPr>
          <a:xfrm rot="5400000" flipH="1" flipV="1">
            <a:off x="2376488" y="5072062"/>
            <a:ext cx="196850" cy="2955925"/>
          </a:xfrm>
          <a:prstGeom prst="bentConnector4">
            <a:avLst>
              <a:gd name="adj1" fmla="val -55371"/>
              <a:gd name="adj2" fmla="val 84398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5" name="肘形接點 424"/>
          <p:cNvCxnSpPr>
            <a:stCxn id="54" idx="0"/>
            <a:endCxn id="194" idx="2"/>
          </p:cNvCxnSpPr>
          <p:nvPr/>
        </p:nvCxnSpPr>
        <p:spPr>
          <a:xfrm rot="16200000" flipV="1">
            <a:off x="4418012" y="5105401"/>
            <a:ext cx="538163" cy="4762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圓角矩形 9"/>
          <p:cNvSpPr>
            <a:spLocks noChangeArrowheads="1"/>
          </p:cNvSpPr>
          <p:nvPr/>
        </p:nvSpPr>
        <p:spPr bwMode="auto">
          <a:xfrm>
            <a:off x="3170238" y="3551238"/>
            <a:ext cx="1663700" cy="560387"/>
          </a:xfrm>
          <a:prstGeom prst="roundRect">
            <a:avLst>
              <a:gd name="adj" fmla="val 16667"/>
            </a:avLst>
          </a:prstGeom>
          <a:solidFill>
            <a:schemeClr val="accent2">
              <a:lumMod val="40000"/>
              <a:lumOff val="6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pPr defTabSz="544222">
              <a:lnSpc>
                <a:spcPts val="1800"/>
              </a:lnSpc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適時連結社政、醫療等相關資源</a:t>
            </a:r>
            <a:endParaRPr kumimoji="1" lang="zh-TW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699000" y="4816475"/>
            <a:ext cx="1582738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4422" tIns="27211" rIns="54422" bIns="27211" anchor="ctr"/>
          <a:lstStyle/>
          <a:p>
            <a:pPr algn="ctr">
              <a:lnSpc>
                <a:spcPts val="1400"/>
              </a:lnSpc>
              <a:defRPr/>
            </a:pPr>
            <a:r>
              <a:rPr kumimoji="1" lang="zh-TW" altLang="en-US" sz="1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回歸一般精神病人</a:t>
            </a:r>
            <a:endParaRPr kumimoji="1" lang="en-US" altLang="zh-TW" sz="14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ts val="1400"/>
              </a:lnSpc>
              <a:defRPr/>
            </a:pPr>
            <a:r>
              <a:rPr kumimoji="1" lang="zh-TW" altLang="en-US" sz="1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關懷訪視體系</a:t>
            </a:r>
            <a:endParaRPr kumimoji="1" lang="en-US" altLang="zh-TW" sz="14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6897" name="標題 1"/>
          <p:cNvSpPr>
            <a:spLocks noGrp="1"/>
          </p:cNvSpPr>
          <p:nvPr>
            <p:ph type="title"/>
          </p:nvPr>
        </p:nvSpPr>
        <p:spPr>
          <a:xfrm>
            <a:off x="463550" y="115888"/>
            <a:ext cx="8229600" cy="720725"/>
          </a:xfrm>
        </p:spPr>
        <p:txBody>
          <a:bodyPr/>
          <a:lstStyle/>
          <a:p>
            <a:r>
              <a:rPr lang="zh-TW" altLang="en-US" sz="4000" b="1" smtClean="0">
                <a:solidFill>
                  <a:srgbClr val="0033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心理衛生社工服務流程</a:t>
            </a:r>
          </a:p>
        </p:txBody>
      </p:sp>
      <p:sp>
        <p:nvSpPr>
          <p:cNvPr id="40" name="圓角矩形 9"/>
          <p:cNvSpPr>
            <a:spLocks noChangeArrowheads="1"/>
          </p:cNvSpPr>
          <p:nvPr/>
        </p:nvSpPr>
        <p:spPr bwMode="auto">
          <a:xfrm>
            <a:off x="3952875" y="6159500"/>
            <a:ext cx="1479550" cy="585788"/>
          </a:xfrm>
          <a:prstGeom prst="roundRect">
            <a:avLst>
              <a:gd name="adj" fmla="val 16667"/>
            </a:avLst>
          </a:prstGeom>
          <a:solidFill>
            <a:schemeClr val="accent2">
              <a:lumMod val="40000"/>
              <a:lumOff val="6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 defTabSz="544222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個案討論會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  <a:p>
            <a:pPr algn="ctr" defTabSz="544222"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結案評估</a:t>
            </a:r>
            <a:endParaRPr kumimoji="1" lang="zh-TW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sp>
        <p:nvSpPr>
          <p:cNvPr id="36899" name="文字方塊 26"/>
          <p:cNvSpPr txBox="1">
            <a:spLocks noChangeArrowheads="1"/>
          </p:cNvSpPr>
          <p:nvPr/>
        </p:nvSpPr>
        <p:spPr bwMode="auto">
          <a:xfrm>
            <a:off x="6205538" y="5095875"/>
            <a:ext cx="14970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kumimoji="1" lang="zh-TW" altLang="en-US" b="1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個案討論會</a:t>
            </a:r>
            <a:endParaRPr kumimoji="1" lang="en-US" altLang="zh-TW" b="1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hangingPunct="1"/>
            <a:r>
              <a:rPr kumimoji="1" lang="zh-TW" altLang="en-US" b="1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結案評估</a:t>
            </a:r>
          </a:p>
        </p:txBody>
      </p:sp>
      <p:cxnSp>
        <p:nvCxnSpPr>
          <p:cNvPr id="71" name="肘形接點 70"/>
          <p:cNvCxnSpPr>
            <a:stCxn id="75" idx="3"/>
            <a:endCxn id="65" idx="3"/>
          </p:cNvCxnSpPr>
          <p:nvPr/>
        </p:nvCxnSpPr>
        <p:spPr>
          <a:xfrm flipV="1">
            <a:off x="7791450" y="4237038"/>
            <a:ext cx="1066800" cy="1171575"/>
          </a:xfrm>
          <a:prstGeom prst="bentConnector3">
            <a:avLst>
              <a:gd name="adj1" fmla="val 121433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圓角矩形 9"/>
          <p:cNvSpPr>
            <a:spLocks noChangeArrowheads="1"/>
          </p:cNvSpPr>
          <p:nvPr/>
        </p:nvSpPr>
        <p:spPr bwMode="auto">
          <a:xfrm>
            <a:off x="3778250" y="5376863"/>
            <a:ext cx="1822450" cy="539750"/>
          </a:xfrm>
          <a:prstGeom prst="roundRect">
            <a:avLst>
              <a:gd name="adj" fmla="val 16667"/>
            </a:avLst>
          </a:prstGeom>
          <a:solidFill>
            <a:schemeClr val="accent2">
              <a:lumMod val="40000"/>
              <a:lumOff val="6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 defTabSz="544222">
              <a:lnSpc>
                <a:spcPts val="1800"/>
              </a:lnSpc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自心理衛生社工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  <a:p>
            <a:pPr algn="ctr" defTabSz="544222">
              <a:lnSpc>
                <a:spcPts val="1800"/>
              </a:lnSpc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結案</a:t>
            </a:r>
            <a:r>
              <a:rPr kumimoji="1" lang="en-US" altLang="zh-TW" sz="15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(</a:t>
            </a:r>
            <a:r>
              <a:rPr kumimoji="1" lang="zh-TW" altLang="en-US" sz="1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結案紀錄表</a:t>
            </a:r>
            <a:r>
              <a:rPr kumimoji="1" lang="en-US" altLang="zh-TW" sz="1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)</a:t>
            </a:r>
            <a:endParaRPr kumimoji="1" lang="zh-TW" altLang="zh-TW" sz="14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cxnSp>
        <p:nvCxnSpPr>
          <p:cNvPr id="175" name="肘形接點 174"/>
          <p:cNvCxnSpPr>
            <a:stCxn id="352" idx="3"/>
          </p:cNvCxnSpPr>
          <p:nvPr/>
        </p:nvCxnSpPr>
        <p:spPr>
          <a:xfrm flipV="1">
            <a:off x="2897188" y="3876675"/>
            <a:ext cx="273050" cy="252413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" name="圓角矩形 9"/>
          <p:cNvSpPr>
            <a:spLocks noChangeArrowheads="1"/>
          </p:cNvSpPr>
          <p:nvPr/>
        </p:nvSpPr>
        <p:spPr bwMode="auto">
          <a:xfrm>
            <a:off x="3133725" y="4256088"/>
            <a:ext cx="3101975" cy="582612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pPr marL="901700" indent="-901700" defTabSz="544222">
              <a:lnSpc>
                <a:spcPts val="2000"/>
              </a:lnSpc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原訪員：依個案狀況評估級數</a:t>
            </a:r>
            <a:endParaRPr kumimoji="1"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  <a:p>
            <a:pPr defTabSz="544222">
              <a:lnSpc>
                <a:spcPts val="2000"/>
              </a:lnSpc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新訪員：個案應列為</a:t>
            </a:r>
            <a:r>
              <a:rPr kumimoji="1" lang="en-US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1</a:t>
            </a: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級</a:t>
            </a:r>
            <a:endParaRPr kumimoji="1" lang="zh-TW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cxnSp>
        <p:nvCxnSpPr>
          <p:cNvPr id="62" name="肘形接點 61"/>
          <p:cNvCxnSpPr>
            <a:stCxn id="194" idx="3"/>
            <a:endCxn id="65" idx="1"/>
          </p:cNvCxnSpPr>
          <p:nvPr/>
        </p:nvCxnSpPr>
        <p:spPr>
          <a:xfrm flipV="1">
            <a:off x="6235700" y="4237038"/>
            <a:ext cx="454025" cy="309562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肘形接點 105"/>
          <p:cNvCxnSpPr>
            <a:stCxn id="40" idx="0"/>
            <a:endCxn id="54" idx="2"/>
          </p:cNvCxnSpPr>
          <p:nvPr/>
        </p:nvCxnSpPr>
        <p:spPr>
          <a:xfrm rot="16200000" flipV="1">
            <a:off x="4569619" y="6036469"/>
            <a:ext cx="242887" cy="3175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矩形 156"/>
          <p:cNvSpPr/>
          <p:nvPr/>
        </p:nvSpPr>
        <p:spPr>
          <a:xfrm>
            <a:off x="2014538" y="4927600"/>
            <a:ext cx="1019175" cy="16002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>
              <a:defRPr/>
            </a:pPr>
            <a:r>
              <a:rPr kumimoji="1" lang="zh-TW" altLang="en-US" sz="20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曾經在案個案</a:t>
            </a:r>
            <a:endParaRPr kumimoji="1" lang="en-US" altLang="zh-TW" sz="20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defRPr/>
            </a:pPr>
            <a:r>
              <a:rPr kumimoji="1" lang="zh-TW" altLang="en-US" sz="15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多元需求已被滿足</a:t>
            </a:r>
            <a:endParaRPr kumimoji="1" lang="en-US" altLang="zh-TW" sz="15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70" name="肘形接點 169"/>
          <p:cNvCxnSpPr>
            <a:stCxn id="352" idx="2"/>
            <a:endCxn id="157" idx="0"/>
          </p:cNvCxnSpPr>
          <p:nvPr/>
        </p:nvCxnSpPr>
        <p:spPr>
          <a:xfrm rot="16200000" flipH="1">
            <a:off x="1862138" y="4265612"/>
            <a:ext cx="285750" cy="1038225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肘形接點 176"/>
          <p:cNvCxnSpPr>
            <a:stCxn id="157" idx="3"/>
            <a:endCxn id="40" idx="1"/>
          </p:cNvCxnSpPr>
          <p:nvPr/>
        </p:nvCxnSpPr>
        <p:spPr>
          <a:xfrm>
            <a:off x="3033713" y="5727700"/>
            <a:ext cx="919162" cy="723900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肘形接點 46"/>
          <p:cNvCxnSpPr>
            <a:stCxn id="53" idx="2"/>
            <a:endCxn id="329" idx="0"/>
          </p:cNvCxnSpPr>
          <p:nvPr/>
        </p:nvCxnSpPr>
        <p:spPr>
          <a:xfrm rot="5400000">
            <a:off x="3084513" y="331788"/>
            <a:ext cx="296862" cy="2684462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323850" y="115888"/>
            <a:ext cx="8569325" cy="720725"/>
          </a:xfrm>
        </p:spPr>
        <p:txBody>
          <a:bodyPr/>
          <a:lstStyle/>
          <a:p>
            <a:pPr>
              <a:defRPr/>
            </a:pPr>
            <a:r>
              <a:rPr lang="zh-TW" altLang="en-US" b="1" cap="all" spc="-6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心理衛生社工訪視結果</a:t>
            </a:r>
            <a:r>
              <a:rPr lang="en-US" altLang="zh-TW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至</a:t>
            </a:r>
            <a:r>
              <a:rPr lang="en-US" altLang="zh-TW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800" b="1" cap="all" spc="-6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2800" b="1" cap="all" spc="-6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800" b="1" cap="all" spc="-6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800" dirty="0"/>
          </a:p>
        </p:txBody>
      </p:sp>
      <p:sp>
        <p:nvSpPr>
          <p:cNvPr id="37891" name="投影片編號版面配置區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C3DDEE8C-62B1-414A-AEEB-517A9FD219B3}" type="slidenum">
              <a:rPr lang="zh-TW" altLang="en-US">
                <a:solidFill>
                  <a:srgbClr val="898989"/>
                </a:solidFill>
              </a:rPr>
              <a:pPr/>
              <a:t>27</a:t>
            </a:fld>
            <a:endParaRPr lang="zh-TW" altLang="en-US">
              <a:solidFill>
                <a:srgbClr val="898989"/>
              </a:solidFill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239713" y="2346325"/>
          <a:ext cx="4764087" cy="27495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8005"/>
                <a:gridCol w="792007"/>
                <a:gridCol w="844458"/>
                <a:gridCol w="790137"/>
                <a:gridCol w="804248"/>
                <a:gridCol w="885231"/>
              </a:tblGrid>
              <a:tr h="578984">
                <a:tc row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4" marR="9524" marT="95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u="none" strike="noStrike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同時 在案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4" marR="9524" marT="95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已派案</a:t>
                      </a:r>
                      <a:endParaRPr lang="zh-TW" altLang="en-US" sz="20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4" marR="9524" marT="95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涵蓋率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4" marR="9524" marT="95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72352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同時 在案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4" marR="9524" marT="95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曾經  在案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4" marR="9524" marT="95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合計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4" marR="9524" marT="95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522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人數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4" marR="9524" marT="95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2,412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4" marR="9524" marT="95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1,203 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4" marR="9524" marT="95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584 </a:t>
                      </a:r>
                    </a:p>
                  </a:txBody>
                  <a:tcPr marL="9524" marR="9524" marT="95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1,787 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4" marR="9524" marT="95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49.88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4" marR="9524" marT="95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522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百分比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4" marR="9524" marT="95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4" marR="9524" marT="95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67.32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4" marR="9524" marT="95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32.68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4" marR="9524" marT="95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100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4" marR="9524" marT="95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4" marR="9524" marT="95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表格 13"/>
          <p:cNvGraphicFramePr>
            <a:graphicFrameLocks noGrp="1"/>
          </p:cNvGraphicFramePr>
          <p:nvPr/>
        </p:nvGraphicFramePr>
        <p:xfrm>
          <a:off x="5508625" y="1412875"/>
          <a:ext cx="3346450" cy="21717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8760"/>
                <a:gridCol w="594728"/>
                <a:gridCol w="613311"/>
                <a:gridCol w="747307"/>
                <a:gridCol w="712344"/>
              </a:tblGrid>
              <a:tr h="723900">
                <a:tc>
                  <a:txBody>
                    <a:bodyPr/>
                    <a:lstStyle/>
                    <a:p>
                      <a:pPr algn="ctr" fontAlgn="ctr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2" marR="952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u="none" strike="noStrike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A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2" marR="952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u="none" strike="noStrike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B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2" marR="952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u="none" strike="noStrike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C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2" marR="952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未評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2" marR="952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人數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2" marR="952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 </a:t>
                      </a:r>
                    </a:p>
                  </a:txBody>
                  <a:tcPr marL="9522" marR="952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114 </a:t>
                      </a:r>
                    </a:p>
                  </a:txBody>
                  <a:tcPr marL="9522" marR="952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1,024 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2" marR="952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649 </a:t>
                      </a:r>
                    </a:p>
                  </a:txBody>
                  <a:tcPr marL="9522" marR="952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百分比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2" marR="952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0.56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2" marR="952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6.38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2" marR="952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57.30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2" marR="952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36.32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2" marR="952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表格 14"/>
          <p:cNvGraphicFramePr>
            <a:graphicFrameLocks noGrp="1"/>
          </p:cNvGraphicFramePr>
          <p:nvPr/>
        </p:nvGraphicFramePr>
        <p:xfrm>
          <a:off x="5472113" y="4095750"/>
          <a:ext cx="3475037" cy="21717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8155"/>
                <a:gridCol w="1080257"/>
                <a:gridCol w="882420"/>
                <a:gridCol w="864205"/>
              </a:tblGrid>
              <a:tr h="723900">
                <a:tc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初次評估未完成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服務中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結案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人數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507 </a:t>
                      </a: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983 </a:t>
                      </a: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307 </a:t>
                      </a: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百分比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28.37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55.01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17.18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6" marR="9526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5C984148-2757-4362-A5E0-0C8E23AC70E6}" type="slidenum">
              <a:rPr lang="zh-TW" altLang="en-US">
                <a:solidFill>
                  <a:srgbClr val="89898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28</a:t>
            </a:fld>
            <a:endParaRPr lang="zh-TW" altLang="en-US">
              <a:solidFill>
                <a:srgbClr val="89898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603" name="矩形 4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407988" y="2924175"/>
            <a:ext cx="831691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貳、</a:t>
            </a:r>
            <a:r>
              <a:rPr lang="en-US" altLang="zh-TW" sz="44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4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年度計畫執行</a:t>
            </a:r>
            <a:r>
              <a:rPr lang="zh-TW" altLang="en-US" sz="44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成效</a:t>
            </a:r>
            <a:endParaRPr lang="en-US" altLang="zh-TW" sz="4400" b="1" cap="all" spc="-6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zh-TW" altLang="en-US" sz="4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－精照系統功能增修及介</a:t>
            </a:r>
            <a:r>
              <a:rPr lang="zh-TW" altLang="en-US" sz="44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接</a:t>
            </a:r>
            <a:endParaRPr lang="zh-TW" altLang="en-US" sz="4400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內容版面配置區 1"/>
          <p:cNvSpPr>
            <a:spLocks noGrp="1"/>
          </p:cNvSpPr>
          <p:nvPr>
            <p:ph idx="1"/>
          </p:nvPr>
        </p:nvSpPr>
        <p:spPr>
          <a:xfrm>
            <a:off x="179388" y="1522413"/>
            <a:ext cx="8858250" cy="5149850"/>
          </a:xfrm>
        </p:spPr>
        <p:txBody>
          <a:bodyPr/>
          <a:lstStyle/>
          <a:p>
            <a:pPr>
              <a:lnSpc>
                <a:spcPts val="2800"/>
              </a:lnSpc>
              <a:spcBef>
                <a:spcPct val="0"/>
              </a:spcBef>
            </a:pPr>
            <a:r>
              <a:rPr lang="zh-TW" altLang="en-US" sz="2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現行介接：</a:t>
            </a:r>
            <a:r>
              <a:rPr lang="zh-TW" altLang="en-US" sz="2200" b="1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提供身分註記</a:t>
            </a:r>
            <a:r>
              <a:rPr lang="zh-TW" altLang="en-US" sz="2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，以利</a:t>
            </a:r>
            <a:r>
              <a:rPr lang="zh-TW" altLang="en-US" sz="2200" b="1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了解服務對象是否為合併多重問題個案</a:t>
            </a:r>
            <a:endParaRPr lang="en-US" altLang="zh-TW" sz="2200" b="1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lnSpc>
                <a:spcPts val="2800"/>
              </a:lnSpc>
              <a:spcBef>
                <a:spcPct val="0"/>
              </a:spcBef>
            </a:pPr>
            <a:r>
              <a:rPr lang="zh-TW" altLang="en-US" sz="2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保護資訊系統：註記是否為精神照護、自殺通報個案</a:t>
            </a:r>
            <a:endParaRPr lang="en-US" altLang="zh-TW" sz="22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lnSpc>
                <a:spcPts val="2800"/>
              </a:lnSpc>
              <a:spcBef>
                <a:spcPct val="0"/>
              </a:spcBef>
            </a:pPr>
            <a:r>
              <a:rPr lang="zh-TW" altLang="en-US" sz="2200" b="1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精神照護資訊系統</a:t>
            </a:r>
            <a:r>
              <a:rPr lang="zh-TW" altLang="en-US" sz="2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：註記是否為保護性事件加害人或被害人</a:t>
            </a:r>
            <a:endParaRPr lang="en-US" altLang="zh-TW" sz="22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2800"/>
              </a:lnSpc>
              <a:spcBef>
                <a:spcPct val="0"/>
              </a:spcBef>
            </a:pPr>
            <a:r>
              <a:rPr lang="zh-TW" altLang="en-US" sz="2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新增介接：分別</a:t>
            </a:r>
            <a:r>
              <a:rPr lang="zh-TW" altLang="en-US" sz="2200" b="1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提供保護性社工及心衛社工相關重要資訊</a:t>
            </a:r>
            <a:r>
              <a:rPr lang="zh-TW" altLang="en-US" sz="2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，有助於</a:t>
            </a:r>
            <a:r>
              <a:rPr lang="zh-TW" altLang="en-US" sz="2200" b="1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降低暴力風險及建立預警機制，由保護性社工及心衛社工共同訂定家庭服務計畫</a:t>
            </a:r>
            <a:endParaRPr lang="en-US" altLang="zh-TW" sz="2200" smtClean="0">
              <a:solidFill>
                <a:srgbClr val="FF0000"/>
              </a:solidFill>
            </a:endParaRPr>
          </a:p>
        </p:txBody>
      </p:sp>
      <p:sp>
        <p:nvSpPr>
          <p:cNvPr id="39939" name="內容版面配置區 2"/>
          <p:cNvSpPr>
            <a:spLocks noGrp="1"/>
          </p:cNvSpPr>
          <p:nvPr>
            <p:ph type="title"/>
          </p:nvPr>
        </p:nvSpPr>
        <p:spPr>
          <a:xfrm>
            <a:off x="468313" y="106363"/>
            <a:ext cx="8229600" cy="809625"/>
          </a:xfrm>
        </p:spPr>
        <p:txBody>
          <a:bodyPr/>
          <a:lstStyle/>
          <a:p>
            <a:r>
              <a:rPr lang="zh-TW" altLang="en-US" b="1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資訊系統介接</a:t>
            </a:r>
          </a:p>
        </p:txBody>
      </p:sp>
      <p:sp>
        <p:nvSpPr>
          <p:cNvPr id="39940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6981825" y="645160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8CE062A5-0C42-4DE5-B299-6EEB2D573D52}" type="slidenum">
              <a:rPr lang="zh-TW" altLang="en-US">
                <a:solidFill>
                  <a:srgbClr val="898989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pPr/>
              <a:t>29</a:t>
            </a:fld>
            <a:endParaRPr lang="zh-TW" altLang="en-US">
              <a:solidFill>
                <a:srgbClr val="898989"/>
              </a:solidFill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sp>
        <p:nvSpPr>
          <p:cNvPr id="2" name="流程圖: 磁碟 1">
            <a:extLst>
              <a:ext uri="{FF2B5EF4-FFF2-40B4-BE49-F238E27FC236}"/>
            </a:extLst>
          </p:cNvPr>
          <p:cNvSpPr/>
          <p:nvPr/>
        </p:nvSpPr>
        <p:spPr>
          <a:xfrm>
            <a:off x="1098550" y="4098925"/>
            <a:ext cx="1090613" cy="2006600"/>
          </a:xfrm>
          <a:prstGeom prst="flowChartMagneticDisk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保護資訊系統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7" name="流程圖: 磁碟 6">
            <a:extLst>
              <a:ext uri="{FF2B5EF4-FFF2-40B4-BE49-F238E27FC236}"/>
            </a:extLst>
          </p:cNvPr>
          <p:cNvSpPr/>
          <p:nvPr/>
        </p:nvSpPr>
        <p:spPr>
          <a:xfrm>
            <a:off x="6365875" y="4098925"/>
            <a:ext cx="1090613" cy="1958975"/>
          </a:xfrm>
          <a:prstGeom prst="flowChartMagneticDisk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精神照護資訊系統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8" name="流程圖: 磁碟 7">
            <a:extLst>
              <a:ext uri="{FF2B5EF4-FFF2-40B4-BE49-F238E27FC236}"/>
            </a:extLst>
          </p:cNvPr>
          <p:cNvSpPr/>
          <p:nvPr/>
        </p:nvSpPr>
        <p:spPr>
          <a:xfrm>
            <a:off x="7596188" y="4098925"/>
            <a:ext cx="1090612" cy="1968500"/>
          </a:xfrm>
          <a:prstGeom prst="flowChartMagneticDisk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自殺防治通報系統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3" name="向右箭號 2">
            <a:extLst>
              <a:ext uri="{FF2B5EF4-FFF2-40B4-BE49-F238E27FC236}"/>
            </a:extLst>
          </p:cNvPr>
          <p:cNvSpPr/>
          <p:nvPr/>
        </p:nvSpPr>
        <p:spPr>
          <a:xfrm>
            <a:off x="2638425" y="4729163"/>
            <a:ext cx="3086100" cy="658812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39945" name="文字方塊 5"/>
          <p:cNvSpPr txBox="1">
            <a:spLocks noChangeArrowheads="1"/>
          </p:cNvSpPr>
          <p:nvPr/>
        </p:nvSpPr>
        <p:spPr bwMode="auto">
          <a:xfrm>
            <a:off x="2368550" y="4098925"/>
            <a:ext cx="36718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marL="0" lvl="1" eaLnBrk="1" hangingPunct="1"/>
            <a:r>
              <a:rPr lang="zh-TW" altLang="en-US" sz="16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兩造關係、受暴類型、結案日期、家暴事件促發因素、性侵再犯風險等級資訊</a:t>
            </a:r>
            <a:endParaRPr lang="zh-TW" altLang="en-US" sz="1600">
              <a:latin typeface="Arial" panose="020B0604020202020204" pitchFamily="34" charset="0"/>
            </a:endParaRPr>
          </a:p>
        </p:txBody>
      </p:sp>
      <p:sp>
        <p:nvSpPr>
          <p:cNvPr id="12" name="向右箭號 11">
            <a:extLst>
              <a:ext uri="{FF2B5EF4-FFF2-40B4-BE49-F238E27FC236}"/>
            </a:extLst>
          </p:cNvPr>
          <p:cNvSpPr/>
          <p:nvPr/>
        </p:nvSpPr>
        <p:spPr>
          <a:xfrm rot="10800000">
            <a:off x="2638425" y="5289550"/>
            <a:ext cx="3013075" cy="657225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9947" name="文字方塊 12"/>
          <p:cNvSpPr txBox="1">
            <a:spLocks noChangeArrowheads="1"/>
          </p:cNvSpPr>
          <p:nvPr/>
        </p:nvSpPr>
        <p:spPr bwMode="auto">
          <a:xfrm>
            <a:off x="2638425" y="5930900"/>
            <a:ext cx="3228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88900" indent="-889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zh-TW" altLang="en-US" sz="16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精神照護級數、自殺通報次數</a:t>
            </a:r>
            <a:endParaRPr lang="en-US" altLang="zh-TW" sz="16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zh-TW" altLang="en-US" sz="16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暴力風險、自殺風險等級</a:t>
            </a:r>
            <a:endParaRPr lang="zh-TW" altLang="en-US" sz="16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41B16B81-65AF-4F52-977E-0170197702FE}" type="slidenum">
              <a:rPr lang="zh-TW" altLang="en-US">
                <a:solidFill>
                  <a:srgbClr val="89898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30</a:t>
            </a:fld>
            <a:endParaRPr lang="zh-TW" altLang="en-US">
              <a:solidFill>
                <a:srgbClr val="89898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603" name="矩形 4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407988" y="2924175"/>
            <a:ext cx="831691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叁、未來</a:t>
            </a:r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工作</a:t>
            </a:r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重點</a:t>
            </a:r>
            <a:endParaRPr lang="en-US" altLang="zh-TW" sz="4400" b="1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zh-TW" altLang="en-US" sz="44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－跨部會資訊系統介接</a:t>
            </a:r>
            <a:endParaRPr lang="zh-TW" altLang="en-US" sz="4400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158750" y="1655763"/>
          <a:ext cx="8794750" cy="50927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88232">
                  <a:extLst>
                    <a:ext uri="{9D8B030D-6E8A-4147-A177-3AD203B41FA5}"/>
                  </a:extLst>
                </a:gridCol>
                <a:gridCol w="5616623">
                  <a:extLst>
                    <a:ext uri="{9D8B030D-6E8A-4147-A177-3AD203B41FA5}"/>
                  </a:extLst>
                </a:gridCol>
                <a:gridCol w="1089895">
                  <a:extLst>
                    <a:ext uri="{9D8B030D-6E8A-4147-A177-3AD203B41FA5}"/>
                  </a:extLst>
                </a:gridCol>
              </a:tblGrid>
              <a:tr h="46065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系統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表單名稱</a:t>
                      </a:r>
                    </a:p>
                  </a:txBody>
                  <a:tcPr marL="5389" marR="5389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欄位</a:t>
                      </a:r>
                    </a:p>
                  </a:txBody>
                  <a:tcPr marL="5389" marR="5389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9" marR="5389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67221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全國身心障礙福利資訊整合平台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9" marR="5389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障礙別     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ICD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代碼   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3.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障礙等級   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4.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鑑定日期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9" marR="5389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已串接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9" marR="5389" marT="5389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00538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弱勢ｅ關懷</a:t>
                      </a:r>
                      <a:r>
                        <a:rPr lang="zh-TW" altLang="en-US" sz="2000" b="1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全國</a:t>
                      </a:r>
                      <a:endParaRPr lang="en-US" altLang="zh-TW" sz="2000" b="1" u="none" strike="noStrike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 fontAlgn="ctr"/>
                      <a:r>
                        <a:rPr lang="zh-TW" altLang="en-US" sz="2000" b="1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福資源整合系統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9" marR="5389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個案本人低</a:t>
                      </a:r>
                      <a:r>
                        <a:rPr lang="zh-TW" altLang="en-US" sz="2000" b="1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收</a:t>
                      </a:r>
                      <a:r>
                        <a:rPr lang="en-US" altLang="zh-TW" sz="2000" b="1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2000" b="1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中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低收入戶身分及社福補助情形</a:t>
                      </a:r>
                      <a:endParaRPr lang="en-US" altLang="zh-TW" sz="2000" b="1" u="none" strike="noStrike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179388" indent="-179388" algn="l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如個案為戶長，可串接其他家戶人口的社福補助情形</a:t>
                      </a:r>
                    </a:p>
                  </a:txBody>
                  <a:tcPr marL="5389" marR="5389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已串接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9" marR="5389" marT="5389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67221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毒防</a:t>
                      </a:r>
                      <a:r>
                        <a:rPr lang="zh-TW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中心</a:t>
                      </a:r>
                      <a:endParaRPr lang="en-US" altLang="zh-TW" sz="2000" b="1" i="0" u="none" strike="noStrike" dirty="0" smtClean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 fontAlgn="ctr"/>
                      <a:r>
                        <a:rPr lang="zh-TW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案件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管理系統</a:t>
                      </a:r>
                    </a:p>
                  </a:txBody>
                  <a:tcPr marL="5389" marR="5389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是否列管                    </a:t>
                      </a:r>
                      <a:r>
                        <a:rPr lang="zh-TW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</a:t>
                      </a:r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.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施用毒品名稱  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3.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最後一次追輔時間    </a:t>
                      </a:r>
                      <a:r>
                        <a:rPr lang="zh-TW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</a:t>
                      </a:r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.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毒防中心窗口</a:t>
                      </a:r>
                    </a:p>
                  </a:txBody>
                  <a:tcPr marL="5389" marR="5389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已串接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9" marR="5389" marT="5389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67221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第三、四級</a:t>
                      </a:r>
                      <a:r>
                        <a:rPr lang="zh-TW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毒品</a:t>
                      </a:r>
                      <a:endParaRPr lang="en-US" altLang="zh-TW" sz="2000" b="1" i="0" u="none" strike="noStrike" dirty="0" smtClean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 fontAlgn="ctr"/>
                      <a:r>
                        <a:rPr lang="zh-TW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行政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裁罰系統</a:t>
                      </a:r>
                    </a:p>
                  </a:txBody>
                  <a:tcPr marL="5389" marR="5389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查獲日期                    </a:t>
                      </a:r>
                      <a:r>
                        <a:rPr lang="zh-TW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</a:t>
                      </a:r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.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施用毒品種類</a:t>
                      </a:r>
                    </a:p>
                  </a:txBody>
                  <a:tcPr marL="5389" marR="5389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已串接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9" marR="5389" marT="5389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67221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出入境查詢</a:t>
                      </a:r>
                    </a:p>
                  </a:txBody>
                  <a:tcPr marL="5389" marR="5389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出境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入境狀態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無資料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出境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入境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</a:t>
                      </a:r>
                      <a:endParaRPr lang="en-US" altLang="zh-TW" sz="2000" b="1" u="none" strike="noStrike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 fontAlgn="ctr"/>
                      <a:r>
                        <a:rPr lang="en-US" altLang="zh-TW" sz="2000" b="1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出境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入境日期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9" marR="5389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建置中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9" marR="5389" marT="5389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46889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在監在所查詢</a:t>
                      </a:r>
                    </a:p>
                  </a:txBody>
                  <a:tcPr marL="5389" marR="5389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入監所日期     </a:t>
                      </a:r>
                      <a:r>
                        <a:rPr lang="en-US" altLang="zh-TW" sz="2000" b="1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出監所日期  </a:t>
                      </a:r>
                      <a:r>
                        <a:rPr lang="zh-TW" altLang="en-US" sz="2000" b="1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縮刑後終結日期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9" marR="5389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建置中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9" marR="5389" marT="5389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46889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刑事資訊整合系統</a:t>
                      </a:r>
                    </a:p>
                  </a:txBody>
                  <a:tcPr marL="5389" marR="5389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前科註記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傷害、竊盜、毒品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前科註記日期</a:t>
                      </a:r>
                    </a:p>
                  </a:txBody>
                  <a:tcPr marL="5389" marR="5389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建置中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9" marR="5389" marT="5389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42024" name="標題 4"/>
          <p:cNvSpPr>
            <a:spLocks noGrp="1"/>
          </p:cNvSpPr>
          <p:nvPr>
            <p:ph type="title"/>
          </p:nvPr>
        </p:nvSpPr>
        <p:spPr>
          <a:xfrm>
            <a:off x="498475" y="146050"/>
            <a:ext cx="8229600" cy="719138"/>
          </a:xfrm>
        </p:spPr>
        <p:txBody>
          <a:bodyPr/>
          <a:lstStyle/>
          <a:p>
            <a:r>
              <a:rPr lang="zh-TW" altLang="en-US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精照系統與其他系統資訊串接</a:t>
            </a:r>
            <a:endParaRPr lang="en-US" altLang="zh-TW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202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6980238" y="64674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BDA1A4A6-D911-4ECC-A243-ABAD08427E1C}" type="slidenum">
              <a:rPr lang="zh-TW" altLang="en-US">
                <a:solidFill>
                  <a:srgbClr val="898989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pPr/>
              <a:t>31</a:t>
            </a:fld>
            <a:endParaRPr lang="zh-TW" altLang="en-US">
              <a:solidFill>
                <a:srgbClr val="898989"/>
              </a:solidFill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5D47DCBD-AACC-4515-A61C-14C634020FE2}" type="slidenum">
              <a:rPr lang="zh-TW" altLang="en-US">
                <a:solidFill>
                  <a:srgbClr val="89898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32</a:t>
            </a:fld>
            <a:endParaRPr lang="zh-TW" altLang="en-US">
              <a:solidFill>
                <a:srgbClr val="89898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603" name="矩形 4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407988" y="2924175"/>
            <a:ext cx="831691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叁、未來</a:t>
            </a:r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工作</a:t>
            </a:r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重點</a:t>
            </a:r>
            <a:endParaRPr lang="en-US" altLang="zh-TW" sz="4400" b="1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zh-TW" altLang="en-US" sz="4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－心理衛生社工專業知能訓練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標題 1"/>
          <p:cNvSpPr>
            <a:spLocks noGrp="1"/>
          </p:cNvSpPr>
          <p:nvPr>
            <p:ph type="title"/>
          </p:nvPr>
        </p:nvSpPr>
        <p:spPr>
          <a:xfrm>
            <a:off x="463550" y="188913"/>
            <a:ext cx="8229600" cy="6731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zh-TW" altLang="en-US" b="1" smtClean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心理衛生社工參訓滿意度調查</a:t>
            </a:r>
          </a:p>
        </p:txBody>
      </p:sp>
      <p:sp>
        <p:nvSpPr>
          <p:cNvPr id="44035" name="內容版面配置區 1"/>
          <p:cNvSpPr>
            <a:spLocks noGrp="1"/>
          </p:cNvSpPr>
          <p:nvPr>
            <p:ph idx="1"/>
          </p:nvPr>
        </p:nvSpPr>
        <p:spPr>
          <a:xfrm>
            <a:off x="755650" y="1471613"/>
            <a:ext cx="8137525" cy="4525962"/>
          </a:xfrm>
        </p:spPr>
        <p:txBody>
          <a:bodyPr/>
          <a:lstStyle/>
          <a:p>
            <a:r>
              <a:rPr lang="en-US" altLang="zh-TW" sz="24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Level 1</a:t>
            </a:r>
            <a:r>
              <a:rPr lang="zh-TW" altLang="en-US" sz="24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</a:t>
            </a:r>
            <a:r>
              <a:rPr lang="en-US" altLang="zh-TW" sz="24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Level 2</a:t>
            </a:r>
            <a:r>
              <a:rPr lang="zh-TW" altLang="en-US" sz="24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教育訓練內容對實務有幫助嗎？</a:t>
            </a:r>
          </a:p>
          <a:p>
            <a:endParaRPr lang="zh-TW" altLang="en-US" sz="2400" smtClean="0"/>
          </a:p>
        </p:txBody>
      </p:sp>
      <p:sp>
        <p:nvSpPr>
          <p:cNvPr id="44036" name="投影片編號版面配置區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7A0C1535-D632-4C6E-88CE-E8435BE86D0F}" type="slidenum">
              <a:rPr lang="zh-TW" altLang="en-US">
                <a:solidFill>
                  <a:srgbClr val="898989"/>
                </a:solidFill>
              </a:rPr>
              <a:pPr/>
              <a:t>33</a:t>
            </a:fld>
            <a:endParaRPr lang="zh-TW" altLang="en-US">
              <a:solidFill>
                <a:srgbClr val="898989"/>
              </a:solidFill>
            </a:endParaRPr>
          </a:p>
        </p:txBody>
      </p:sp>
      <p:sp>
        <p:nvSpPr>
          <p:cNvPr id="44037" name="Rectangle 3"/>
          <p:cNvSpPr>
            <a:spLocks noChangeArrowheads="1"/>
          </p:cNvSpPr>
          <p:nvPr/>
        </p:nvSpPr>
        <p:spPr bwMode="auto">
          <a:xfrm>
            <a:off x="4479925" y="755650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endParaRPr lang="zh-TW" altLang="en-US"/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5126038" y="1012825"/>
            <a:ext cx="3198812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3936" tIns="41969" rIns="83936" bIns="41969"/>
          <a:lstStyle>
            <a:lvl1pPr defTabSz="957263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defTabSz="957263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defTabSz="957263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defTabSz="957263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defTabSz="957263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10000"/>
              </a:spcBef>
              <a:buClr>
                <a:schemeClr val="tx1"/>
              </a:buClr>
            </a:pPr>
            <a:endParaRPr lang="zh-TW" altLang="en-US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7" name="圖表 6">
            <a:extLst>
              <a:ext uri="{FF2B5EF4-FFF2-40B4-BE49-F238E27FC236}"/>
            </a:extLst>
          </p:cNvPr>
          <p:cNvGraphicFramePr>
            <a:graphicFrameLocks/>
          </p:cNvGraphicFramePr>
          <p:nvPr/>
        </p:nvGraphicFramePr>
        <p:xfrm>
          <a:off x="-51976" y="2150123"/>
          <a:ext cx="4680520" cy="352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圖表 8">
            <a:extLst>
              <a:ext uri="{FF2B5EF4-FFF2-40B4-BE49-F238E27FC236}"/>
            </a:extLst>
          </p:cNvPr>
          <p:cNvGraphicFramePr>
            <a:graphicFrameLocks/>
          </p:cNvGraphicFramePr>
          <p:nvPr/>
        </p:nvGraphicFramePr>
        <p:xfrm>
          <a:off x="3850149" y="3431813"/>
          <a:ext cx="5328592" cy="35278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4041" name="文字方塊 10"/>
          <p:cNvSpPr txBox="1">
            <a:spLocks noChangeArrowheads="1"/>
          </p:cNvSpPr>
          <p:nvPr/>
        </p:nvSpPr>
        <p:spPr bwMode="auto">
          <a:xfrm>
            <a:off x="76200" y="2106613"/>
            <a:ext cx="1042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en-US" altLang="zh-TW" sz="20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Level 1</a:t>
            </a:r>
            <a:endParaRPr lang="zh-TW" altLang="en-US" sz="20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042" name="文字方塊 11"/>
          <p:cNvSpPr txBox="1">
            <a:spLocks noChangeArrowheads="1"/>
          </p:cNvSpPr>
          <p:nvPr/>
        </p:nvSpPr>
        <p:spPr bwMode="auto">
          <a:xfrm>
            <a:off x="4284663" y="3870325"/>
            <a:ext cx="1058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en-US" altLang="zh-TW" sz="20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Level 2</a:t>
            </a:r>
            <a:endParaRPr lang="zh-TW" altLang="en-US" sz="20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手繪多邊形 20">
            <a:extLst>
              <a:ext uri="{FF2B5EF4-FFF2-40B4-BE49-F238E27FC236}"/>
            </a:extLst>
          </p:cNvPr>
          <p:cNvSpPr/>
          <p:nvPr/>
        </p:nvSpPr>
        <p:spPr>
          <a:xfrm>
            <a:off x="309563" y="2452688"/>
            <a:ext cx="1031875" cy="3233737"/>
          </a:xfrm>
          <a:custGeom>
            <a:avLst/>
            <a:gdLst>
              <a:gd name="connsiteX0" fmla="*/ 957361 w 957361"/>
              <a:gd name="connsiteY0" fmla="*/ 0 h 3402124"/>
              <a:gd name="connsiteX1" fmla="*/ 115697 w 957361"/>
              <a:gd name="connsiteY1" fmla="*/ 820882 h 3402124"/>
              <a:gd name="connsiteX2" fmla="*/ 63743 w 957361"/>
              <a:gd name="connsiteY2" fmla="*/ 2441864 h 3402124"/>
              <a:gd name="connsiteX3" fmla="*/ 645634 w 957361"/>
              <a:gd name="connsiteY3" fmla="*/ 3304309 h 3402124"/>
              <a:gd name="connsiteX4" fmla="*/ 687197 w 957361"/>
              <a:gd name="connsiteY4" fmla="*/ 3345873 h 3402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7361" h="3402124">
                <a:moveTo>
                  <a:pt x="957361" y="0"/>
                </a:moveTo>
                <a:cubicBezTo>
                  <a:pt x="610997" y="206952"/>
                  <a:pt x="264633" y="413905"/>
                  <a:pt x="115697" y="820882"/>
                </a:cubicBezTo>
                <a:cubicBezTo>
                  <a:pt x="-33239" y="1227859"/>
                  <a:pt x="-24580" y="2027959"/>
                  <a:pt x="63743" y="2441864"/>
                </a:cubicBezTo>
                <a:cubicBezTo>
                  <a:pt x="152066" y="2855769"/>
                  <a:pt x="541725" y="3153641"/>
                  <a:pt x="645634" y="3304309"/>
                </a:cubicBezTo>
                <a:cubicBezTo>
                  <a:pt x="749543" y="3454977"/>
                  <a:pt x="718370" y="3400425"/>
                  <a:pt x="687197" y="3345873"/>
                </a:cubicBezTo>
              </a:path>
            </a:pathLst>
          </a:cu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cxnSp>
        <p:nvCxnSpPr>
          <p:cNvPr id="23" name="直線接點 22">
            <a:extLst>
              <a:ext uri="{FF2B5EF4-FFF2-40B4-BE49-F238E27FC236}"/>
            </a:extLst>
          </p:cNvPr>
          <p:cNvCxnSpPr/>
          <p:nvPr/>
        </p:nvCxnSpPr>
        <p:spPr>
          <a:xfrm>
            <a:off x="984250" y="2441575"/>
            <a:ext cx="357188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9" name="直線接點 28">
            <a:extLst>
              <a:ext uri="{FF2B5EF4-FFF2-40B4-BE49-F238E27FC236}"/>
            </a:extLst>
          </p:cNvPr>
          <p:cNvCxnSpPr>
            <a:endCxn id="21" idx="0"/>
          </p:cNvCxnSpPr>
          <p:nvPr/>
        </p:nvCxnSpPr>
        <p:spPr>
          <a:xfrm flipV="1">
            <a:off x="1163638" y="2452688"/>
            <a:ext cx="177800" cy="27305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1" name="圓角矩形 30">
            <a:extLst>
              <a:ext uri="{FF2B5EF4-FFF2-40B4-BE49-F238E27FC236}"/>
            </a:extLst>
          </p:cNvPr>
          <p:cNvSpPr/>
          <p:nvPr/>
        </p:nvSpPr>
        <p:spPr>
          <a:xfrm>
            <a:off x="701675" y="5465763"/>
            <a:ext cx="3419475" cy="971550"/>
          </a:xfrm>
          <a:prstGeom prst="roundRect">
            <a:avLst>
              <a:gd name="adj" fmla="val 24852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36000" tIns="36000" rIns="36000" bIns="36000" anchor="ctr"/>
          <a:lstStyle/>
          <a:p>
            <a:pPr marL="176213" indent="-176213" fontAlgn="ctr">
              <a:buFont typeface="Arial" panose="020B0604020202020204" pitchFamily="34" charset="0"/>
              <a:buChar char="•"/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很多已知概念，建議改為介紹不同網絡實際工作內容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6213" indent="-176213" fontAlgn="ctr">
              <a:buFont typeface="Arial" panose="020B0604020202020204" pitchFamily="34" charset="0"/>
              <a:buChar char="•"/>
              <a:defRPr/>
            </a:pP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覺得</a:t>
            </a:r>
            <a:r>
              <a:rPr lang="en-US" altLang="zh-TW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Level 2</a:t>
            </a: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課程非常有幫助</a:t>
            </a:r>
          </a:p>
        </p:txBody>
      </p:sp>
      <p:sp>
        <p:nvSpPr>
          <p:cNvPr id="38" name="圓角矩形 37">
            <a:extLst>
              <a:ext uri="{FF2B5EF4-FFF2-40B4-BE49-F238E27FC236}"/>
            </a:extLst>
          </p:cNvPr>
          <p:cNvSpPr/>
          <p:nvPr/>
        </p:nvSpPr>
        <p:spPr>
          <a:xfrm>
            <a:off x="6227763" y="2273300"/>
            <a:ext cx="2305050" cy="755650"/>
          </a:xfrm>
          <a:prstGeom prst="roundRect">
            <a:avLst>
              <a:gd name="adj" fmla="val 24852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36000" tIns="36000" rIns="36000" bIns="36000" anchor="ctr"/>
          <a:lstStyle/>
          <a:p>
            <a:pPr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課程時間太短，講師僅能帶過內容</a:t>
            </a:r>
          </a:p>
        </p:txBody>
      </p:sp>
      <p:sp>
        <p:nvSpPr>
          <p:cNvPr id="9217" name="手繪多邊形 9216">
            <a:extLst>
              <a:ext uri="{FF2B5EF4-FFF2-40B4-BE49-F238E27FC236}"/>
            </a:extLst>
          </p:cNvPr>
          <p:cNvSpPr/>
          <p:nvPr/>
        </p:nvSpPr>
        <p:spPr>
          <a:xfrm>
            <a:off x="6553200" y="3035300"/>
            <a:ext cx="971550" cy="504825"/>
          </a:xfrm>
          <a:custGeom>
            <a:avLst/>
            <a:gdLst>
              <a:gd name="connsiteX0" fmla="*/ 966354 w 966354"/>
              <a:gd name="connsiteY0" fmla="*/ 0 h 550718"/>
              <a:gd name="connsiteX1" fmla="*/ 581891 w 966354"/>
              <a:gd name="connsiteY1" fmla="*/ 301336 h 550718"/>
              <a:gd name="connsiteX2" fmla="*/ 0 w 966354"/>
              <a:gd name="connsiteY2" fmla="*/ 550718 h 5507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6354" h="550718">
                <a:moveTo>
                  <a:pt x="966354" y="0"/>
                </a:moveTo>
                <a:cubicBezTo>
                  <a:pt x="854652" y="104775"/>
                  <a:pt x="742950" y="209550"/>
                  <a:pt x="581891" y="301336"/>
                </a:cubicBezTo>
                <a:cubicBezTo>
                  <a:pt x="420832" y="393122"/>
                  <a:pt x="0" y="550718"/>
                  <a:pt x="0" y="550718"/>
                </a:cubicBezTo>
              </a:path>
            </a:pathLst>
          </a:cu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cxnSp>
        <p:nvCxnSpPr>
          <p:cNvPr id="9223" name="直線接點 9222">
            <a:extLst>
              <a:ext uri="{FF2B5EF4-FFF2-40B4-BE49-F238E27FC236}"/>
            </a:extLst>
          </p:cNvPr>
          <p:cNvCxnSpPr/>
          <p:nvPr/>
        </p:nvCxnSpPr>
        <p:spPr>
          <a:xfrm flipV="1">
            <a:off x="6543675" y="3273425"/>
            <a:ext cx="157163" cy="27305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42" name="直線接點 41">
            <a:extLst>
              <a:ext uri="{FF2B5EF4-FFF2-40B4-BE49-F238E27FC236}"/>
            </a:extLst>
          </p:cNvPr>
          <p:cNvCxnSpPr/>
          <p:nvPr/>
        </p:nvCxnSpPr>
        <p:spPr>
          <a:xfrm>
            <a:off x="6535738" y="3548063"/>
            <a:ext cx="403225" cy="66675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4051" name="文字方塊 18"/>
          <p:cNvSpPr txBox="1">
            <a:spLocks noChangeArrowheads="1"/>
          </p:cNvSpPr>
          <p:nvPr/>
        </p:nvSpPr>
        <p:spPr bwMode="auto">
          <a:xfrm>
            <a:off x="174625" y="6438900"/>
            <a:ext cx="4968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資料日期：</a:t>
            </a:r>
            <a:r>
              <a:rPr lang="en-US" altLang="zh-TW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108.4.30</a:t>
            </a:r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，共</a:t>
            </a:r>
            <a:r>
              <a:rPr lang="en-US" altLang="zh-TW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84</a:t>
            </a:r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位心衛社工填答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標題 1"/>
          <p:cNvSpPr>
            <a:spLocks noGrp="1"/>
          </p:cNvSpPr>
          <p:nvPr>
            <p:ph type="title"/>
          </p:nvPr>
        </p:nvSpPr>
        <p:spPr>
          <a:xfrm>
            <a:off x="146050" y="144463"/>
            <a:ext cx="8856663" cy="69215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zh-TW" altLang="en-US" b="1" smtClean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心理衛生社工課程建議</a:t>
            </a:r>
          </a:p>
        </p:txBody>
      </p:sp>
      <p:sp>
        <p:nvSpPr>
          <p:cNvPr id="36866" name="內容版面配置區 4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415925" y="1374775"/>
            <a:ext cx="8496300" cy="2808288"/>
          </a:xfrm>
        </p:spPr>
        <p:txBody>
          <a:bodyPr/>
          <a:lstStyle/>
          <a:p>
            <a:pPr marL="473075" lvl="2" indent="-457200" eaLnBrk="1" hangingPunct="1">
              <a:lnSpc>
                <a:spcPts val="4000"/>
              </a:lnSpc>
              <a:spcBef>
                <a:spcPct val="0"/>
              </a:spcBef>
              <a:buFont typeface="Wingdings" panose="05000000000000000000" pitchFamily="2" charset="2"/>
              <a:buChar char="n"/>
              <a:defRPr/>
            </a:pPr>
            <a:endParaRPr lang="en-US" altLang="zh-TW" sz="2600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30275" lvl="3" indent="-457200" eaLnBrk="1" hangingPunct="1">
              <a:lnSpc>
                <a:spcPts val="4000"/>
              </a:lnSpc>
              <a:spcBef>
                <a:spcPct val="0"/>
              </a:spcBef>
              <a:buFont typeface="+mj-lt"/>
              <a:buAutoNum type="arabicPeriod"/>
              <a:defRPr/>
            </a:pPr>
            <a:endParaRPr lang="en-US" altLang="zh-TW" sz="2600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5875" lvl="2" indent="0" eaLnBrk="1" hangingPunct="1">
              <a:lnSpc>
                <a:spcPts val="4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altLang="zh-TW" sz="2600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73075" lvl="2" indent="-457200" eaLnBrk="1" hangingPunct="1">
              <a:lnSpc>
                <a:spcPts val="4000"/>
              </a:lnSpc>
              <a:spcBef>
                <a:spcPts val="600"/>
              </a:spcBef>
              <a:buFont typeface="Wingdings" panose="05000000000000000000" pitchFamily="2" charset="2"/>
              <a:buChar char="n"/>
              <a:defRPr/>
            </a:pPr>
            <a:endParaRPr lang="en-US" altLang="zh-TW" sz="2600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5060" name="投影片編號版面配置區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F8E0585D-E5C8-462A-B3F1-FD9F51AD9CD4}" type="slidenum">
              <a:rPr lang="zh-TW" altLang="en-US">
                <a:solidFill>
                  <a:srgbClr val="898989"/>
                </a:solidFill>
              </a:rPr>
              <a:pPr/>
              <a:t>34</a:t>
            </a:fld>
            <a:endParaRPr lang="zh-TW" altLang="en-US">
              <a:solidFill>
                <a:srgbClr val="898989"/>
              </a:solidFill>
            </a:endParaRPr>
          </a:p>
        </p:txBody>
      </p:sp>
      <p:sp>
        <p:nvSpPr>
          <p:cNvPr id="45061" name="Rectangle 3"/>
          <p:cNvSpPr>
            <a:spLocks noChangeArrowheads="1"/>
          </p:cNvSpPr>
          <p:nvPr/>
        </p:nvSpPr>
        <p:spPr bwMode="auto">
          <a:xfrm>
            <a:off x="4479925" y="755650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endParaRPr lang="zh-TW" altLang="en-US"/>
          </a:p>
        </p:txBody>
      </p:sp>
      <p:sp>
        <p:nvSpPr>
          <p:cNvPr id="45062" name="Rectangle 6"/>
          <p:cNvSpPr>
            <a:spLocks noChangeArrowheads="1"/>
          </p:cNvSpPr>
          <p:nvPr/>
        </p:nvSpPr>
        <p:spPr bwMode="auto">
          <a:xfrm>
            <a:off x="5126038" y="1012825"/>
            <a:ext cx="3198812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3936" tIns="41969" rIns="83936" bIns="41969"/>
          <a:lstStyle>
            <a:lvl1pPr defTabSz="957263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defTabSz="957263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defTabSz="957263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defTabSz="957263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defTabSz="957263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10000"/>
              </a:spcBef>
              <a:buClr>
                <a:schemeClr val="tx1"/>
              </a:buClr>
            </a:pPr>
            <a:endParaRPr lang="zh-TW" altLang="en-US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5" name="表格 4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222250" y="1689100"/>
          <a:ext cx="8640763" cy="467995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656146"/>
                <a:gridCol w="4680413">
                  <a:extLst>
                    <a:ext uri="{9D8B030D-6E8A-4147-A177-3AD203B41FA5}"/>
                  </a:extLst>
                </a:gridCol>
                <a:gridCol w="1194819">
                  <a:extLst>
                    <a:ext uri="{9D8B030D-6E8A-4147-A177-3AD203B41FA5}"/>
                  </a:extLst>
                </a:gridCol>
                <a:gridCol w="1109385">
                  <a:extLst>
                    <a:ext uri="{9D8B030D-6E8A-4147-A177-3AD203B41FA5}"/>
                  </a:extLst>
                </a:gridCol>
              </a:tblGrid>
              <a:tr h="60322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kern="1200" cap="all" spc="-6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建議事項</a:t>
                      </a:r>
                      <a:endParaRPr lang="zh-TW" altLang="en-US" sz="2400" b="1" kern="1200" cap="all" spc="-6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36" marR="91436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cap="all" spc="-6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課程主題</a:t>
                      </a:r>
                      <a:endParaRPr lang="zh-TW" altLang="en-US" sz="2400" b="1" kern="1200" cap="all" spc="-6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36" marR="91436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kern="1200" cap="all" spc="-6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人數</a:t>
                      </a:r>
                      <a:endParaRPr lang="zh-TW" altLang="en-US" sz="2400" b="1" kern="1200" cap="all" spc="-6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36" marR="91436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kern="1200" cap="all" spc="-6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百分比</a:t>
                      </a:r>
                      <a:endParaRPr lang="zh-TW" altLang="en-US" sz="2400" b="1" kern="1200" cap="all" spc="-6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36" marR="91436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603222">
                <a:tc rowSpan="3">
                  <a:txBody>
                    <a:bodyPr/>
                    <a:lstStyle/>
                    <a:p>
                      <a:pPr marL="0" marR="0" lvl="2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cap="all" spc="-6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課程主題</a:t>
                      </a:r>
                      <a:endParaRPr lang="zh-TW" altLang="en-US" sz="2400" b="1" kern="1200" cap="all" spc="-6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36" marR="91436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2400" b="1" kern="1200" cap="all" spc="-6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1.</a:t>
                      </a:r>
                      <a:r>
                        <a:rPr lang="zh-TW" altLang="en-US" sz="2400" b="1" kern="1200" cap="all" spc="-6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 家族治療、會談技巧、處遇技巧</a:t>
                      </a:r>
                    </a:p>
                  </a:txBody>
                  <a:tcPr marL="91436" marR="91436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1" kern="1200" cap="all" spc="-6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22</a:t>
                      </a:r>
                      <a:endParaRPr lang="zh-TW" altLang="en-US" sz="2400" b="1" kern="1200" cap="all" spc="-6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36" marR="91436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1" kern="1200" cap="all" spc="-6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43%</a:t>
                      </a:r>
                      <a:endParaRPr lang="zh-TW" altLang="en-US" sz="2400" b="1" kern="1200" cap="all" spc="-6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36" marR="91436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603222">
                <a:tc vMerge="1">
                  <a:txBody>
                    <a:bodyPr/>
                    <a:lstStyle/>
                    <a:p>
                      <a:pPr algn="l"/>
                      <a:endParaRPr lang="zh-TW" altLang="en-US" sz="2400" b="1" kern="1200" cap="all" spc="-6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2400" b="1" kern="1200" cap="all" spc="-6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2.</a:t>
                      </a:r>
                      <a:r>
                        <a:rPr lang="zh-TW" altLang="en-US" sz="2400" b="1" kern="1200" cap="all" spc="-6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 精神疾病治療及復</a:t>
                      </a:r>
                      <a:r>
                        <a:rPr lang="zh-TW" altLang="en-US" sz="2400" b="1" kern="1200" cap="all" spc="-6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健</a:t>
                      </a:r>
                      <a:r>
                        <a:rPr lang="en-US" altLang="zh-TW" sz="2400" b="1" kern="1200" cap="all" spc="-6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2400" b="1" kern="1200" cap="all" spc="-6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含</a:t>
                      </a:r>
                      <a:r>
                        <a:rPr lang="zh-TW" altLang="en-US" sz="2400" b="1" kern="1200" cap="all" spc="-6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藥</a:t>
                      </a:r>
                      <a:r>
                        <a:rPr lang="zh-TW" altLang="en-US" sz="2400" b="1" kern="1200" cap="all" spc="-6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酒癮</a:t>
                      </a:r>
                      <a:r>
                        <a:rPr lang="en-US" altLang="zh-TW" sz="2400" b="1" kern="1200" cap="all" spc="-6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endParaRPr lang="zh-TW" altLang="en-US" sz="2400" b="1" kern="1200" cap="all" spc="-6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36" marR="91436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1" kern="1200" cap="all" spc="-6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19</a:t>
                      </a:r>
                      <a:endParaRPr lang="zh-TW" altLang="en-US" sz="2400" b="1" kern="1200" cap="all" spc="-6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36" marR="91436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1" kern="1200" cap="all" spc="-6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37%</a:t>
                      </a:r>
                      <a:endParaRPr lang="zh-TW" altLang="en-US" sz="2400" b="1" kern="1200" cap="all" spc="-6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36" marR="91436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603222">
                <a:tc vMerge="1">
                  <a:txBody>
                    <a:bodyPr/>
                    <a:lstStyle/>
                    <a:p>
                      <a:pPr algn="l"/>
                      <a:endParaRPr lang="zh-TW" altLang="en-US" sz="2400" b="1" kern="1200" cap="all" spc="-6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2400" b="1" kern="1200" cap="all" spc="-6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3.</a:t>
                      </a:r>
                      <a:r>
                        <a:rPr lang="zh-TW" altLang="en-US" sz="2400" b="1" kern="1200" cap="all" spc="-6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 精神症狀及暴力危險評估技巧</a:t>
                      </a:r>
                    </a:p>
                  </a:txBody>
                  <a:tcPr marL="91436" marR="91436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1" kern="1200" cap="all" spc="-6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15</a:t>
                      </a:r>
                      <a:endParaRPr lang="zh-TW" altLang="en-US" sz="2400" b="1" kern="1200" cap="all" spc="-6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36" marR="91436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1" kern="1200" cap="all" spc="-6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29%</a:t>
                      </a:r>
                      <a:endParaRPr lang="zh-TW" altLang="en-US" sz="2400" b="1" kern="1200" cap="all" spc="-6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36" marR="91436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1060617">
                <a:tc>
                  <a:txBody>
                    <a:bodyPr/>
                    <a:lstStyle/>
                    <a:p>
                      <a:pPr marL="0" marR="0" lvl="2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cap="all" spc="-6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課程形式</a:t>
                      </a:r>
                      <a:endParaRPr lang="zh-TW" altLang="en-US" sz="2400" b="1" kern="1200" cap="all" spc="-6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36" marR="91436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cap="all" spc="-6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增加</a:t>
                      </a:r>
                      <a:r>
                        <a:rPr lang="zh-TW" altLang="en-US" sz="2400" b="1" cap="all" spc="-6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實務經驗分享（如個案研討、分組討論）</a:t>
                      </a:r>
                      <a:endParaRPr lang="zh-TW" altLang="en-US" sz="2400" b="1" kern="1200" cap="all" spc="-6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36" marR="91436" marT="45661" marB="456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1" kern="1200" cap="all" spc="-6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  <a:endParaRPr lang="zh-TW" altLang="en-US" sz="2400" b="1" kern="1200" cap="all" spc="-6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6" marR="91436" marT="45601" marB="45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1" kern="1200" cap="all" spc="-60" dirty="0"/>
                        <a:t>35%</a:t>
                      </a:r>
                      <a:endParaRPr lang="zh-TW" altLang="en-US" sz="2400" b="1" kern="1200" cap="all" spc="-6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36" marR="91436" marT="45601" marB="45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3222">
                <a:tc rowSpan="2">
                  <a:txBody>
                    <a:bodyPr/>
                    <a:lstStyle/>
                    <a:p>
                      <a:pPr marL="0" marR="0" lvl="2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cap="all" spc="-6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其他建議</a:t>
                      </a:r>
                      <a:endParaRPr lang="zh-TW" altLang="en-US" sz="2400" b="1" kern="1200" cap="all" spc="-6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36" marR="91436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b="1" cap="all" spc="-6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2400" b="1" cap="all" spc="-6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與社政辦共識營</a:t>
                      </a:r>
                      <a:endParaRPr lang="zh-TW" altLang="en-US" sz="2400" b="1" kern="1200" cap="all" spc="-6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36" marR="91436" marT="45635" marB="4563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2400" b="1" kern="1200" cap="all" spc="-6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zh-TW" altLang="en-US" sz="2400" b="1" kern="1200" cap="all" spc="-6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6" marR="91436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2400" b="1" kern="1200" cap="all" spc="-6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4%</a:t>
                      </a:r>
                      <a:endParaRPr lang="zh-TW" altLang="en-US" sz="2400" b="1" kern="1200" cap="all" spc="-6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6" marR="91436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3222">
                <a:tc vMerge="1">
                  <a:txBody>
                    <a:bodyPr/>
                    <a:lstStyle/>
                    <a:p>
                      <a:pPr marL="0" marR="0" lvl="2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400" b="1" kern="1200" cap="all" spc="-6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b="1" kern="1200" cap="all" spc="-6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2.</a:t>
                      </a:r>
                      <a:r>
                        <a:rPr lang="zh-TW" altLang="en-US" sz="2400" b="1" kern="1200" cap="all" spc="-6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 </a:t>
                      </a:r>
                      <a:r>
                        <a:rPr lang="zh-TW" altLang="en-US" sz="2400" b="1" cap="all" spc="-6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加強在職訓練及頒發工作手冊</a:t>
                      </a:r>
                      <a:endParaRPr lang="zh-TW" altLang="en-US" sz="2400" b="1" kern="1200" cap="all" spc="-6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36" marR="91436" marT="45635" marB="4563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1" kern="1200" cap="all" spc="-6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TW" altLang="en-US" sz="2400" b="1" kern="1200" cap="all" spc="-6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6" marR="91436" marT="45635" marB="4563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1" kern="1200" cap="all" spc="-60" dirty="0"/>
                        <a:t>2%</a:t>
                      </a:r>
                      <a:endParaRPr lang="zh-TW" altLang="en-US" sz="2400" b="1" kern="1200" cap="all" spc="-6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36" marR="91436" marT="45635" marB="4563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內容版面配置區 4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565150" y="5778500"/>
            <a:ext cx="8196263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73075" lvl="2" indent="-457200" eaLnBrk="1" hangingPunct="1">
              <a:lnSpc>
                <a:spcPts val="4000"/>
              </a:lnSpc>
              <a:spcBef>
                <a:spcPct val="0"/>
              </a:spcBef>
              <a:buFont typeface="Wingdings" panose="05000000000000000000" pitchFamily="2" charset="2"/>
              <a:buChar char="n"/>
              <a:defRPr/>
            </a:pPr>
            <a:endParaRPr lang="en-US" altLang="zh-TW" sz="2800" b="1" cap="all" spc="-6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65113" lvl="2" indent="-249238" eaLnBrk="1" hangingPunct="1">
              <a:lnSpc>
                <a:spcPts val="4000"/>
              </a:lnSpc>
              <a:spcBef>
                <a:spcPct val="0"/>
              </a:spcBef>
              <a:defRPr/>
            </a:pPr>
            <a:endParaRPr lang="en-US" altLang="zh-TW" sz="2800" b="1" cap="all" spc="-6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73075" lvl="2" indent="-457200" eaLnBrk="1" hangingPunct="1">
              <a:lnSpc>
                <a:spcPts val="4000"/>
              </a:lnSpc>
              <a:spcBef>
                <a:spcPct val="0"/>
              </a:spcBef>
              <a:buFont typeface="Wingdings" panose="05000000000000000000" pitchFamily="2" charset="2"/>
              <a:buChar char="n"/>
              <a:defRPr/>
            </a:pPr>
            <a:endParaRPr lang="en-US" altLang="zh-TW" b="1" cap="all" spc="-6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73075" lvl="2" indent="-457200" eaLnBrk="1" hangingPunct="1">
              <a:lnSpc>
                <a:spcPts val="4000"/>
              </a:lnSpc>
              <a:spcBef>
                <a:spcPct val="0"/>
              </a:spcBef>
              <a:buFont typeface="Wingdings" panose="05000000000000000000" pitchFamily="2" charset="2"/>
              <a:buChar char="n"/>
              <a:defRPr/>
            </a:pPr>
            <a:endParaRPr lang="en-US" altLang="zh-TW" b="1" cap="all" spc="-6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30275" lvl="3" indent="-457200" eaLnBrk="1" hangingPunct="1">
              <a:lnSpc>
                <a:spcPts val="4000"/>
              </a:lnSpc>
              <a:spcBef>
                <a:spcPct val="0"/>
              </a:spcBef>
              <a:buFont typeface="+mj-lt"/>
              <a:buAutoNum type="arabicPeriod"/>
              <a:defRPr/>
            </a:pPr>
            <a:endParaRPr lang="en-US" altLang="zh-TW" sz="2400" b="1" cap="all" spc="-6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5875" lvl="2" indent="0" eaLnBrk="1" hangingPunct="1">
              <a:lnSpc>
                <a:spcPts val="4000"/>
              </a:lnSpc>
              <a:spcBef>
                <a:spcPct val="0"/>
              </a:spcBef>
              <a:buFont typeface="Arial" pitchFamily="34" charset="0"/>
              <a:buNone/>
              <a:defRPr/>
            </a:pPr>
            <a:endParaRPr lang="en-US" altLang="zh-TW" sz="1400" b="1" cap="all" spc="-6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5875" lvl="2" indent="0" eaLnBrk="1" hangingPunct="1">
              <a:lnSpc>
                <a:spcPts val="4000"/>
              </a:lnSpc>
              <a:spcBef>
                <a:spcPct val="0"/>
              </a:spcBef>
              <a:buFont typeface="Arial" pitchFamily="34" charset="0"/>
              <a:buNone/>
              <a:defRPr/>
            </a:pPr>
            <a:endParaRPr lang="en-US" altLang="zh-TW" sz="1400" b="1" cap="all" spc="-6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73075" lvl="2" indent="-457200" eaLnBrk="1" hangingPunct="1">
              <a:lnSpc>
                <a:spcPts val="4000"/>
              </a:lnSpc>
              <a:spcBef>
                <a:spcPts val="600"/>
              </a:spcBef>
              <a:buFont typeface="Wingdings" panose="05000000000000000000" pitchFamily="2" charset="2"/>
              <a:buChar char="n"/>
              <a:defRPr/>
            </a:pPr>
            <a:endParaRPr lang="en-US" altLang="zh-TW" sz="2800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hape 455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311150" y="77788"/>
            <a:ext cx="8605838" cy="836612"/>
          </a:xfrm>
          <a:prstGeom prst="rect">
            <a:avLst/>
          </a:prstGeom>
          <a:extLst/>
        </p:spPr>
        <p:txBody>
          <a:bodyPr anchor="ctr"/>
          <a:lstStyle>
            <a:lvl1pPr>
              <a:spcBef>
                <a:spcPct val="0"/>
              </a:spcBef>
              <a:buClr>
                <a:srgbClr val="00CEF6"/>
              </a:buClr>
              <a:buFont typeface="Oswald"/>
              <a:buNone/>
              <a:defRPr sz="4000" b="1" cap="all" spc="-60" baseline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  <a:cs typeface="Oswald"/>
              </a:defRPr>
            </a:lvl1pPr>
            <a:lvl2pPr>
              <a:spcBef>
                <a:spcPts val="0"/>
              </a:spcBef>
            </a:lvl2pPr>
            <a:lvl3pPr>
              <a:spcBef>
                <a:spcPts val="0"/>
              </a:spcBef>
            </a:lvl3pPr>
            <a:lvl4pPr>
              <a:spcBef>
                <a:spcPts val="0"/>
              </a:spcBef>
            </a:lvl4pPr>
            <a:lvl5pPr>
              <a:spcBef>
                <a:spcPts val="0"/>
              </a:spcBef>
            </a:lvl5pPr>
            <a:lvl6pPr>
              <a:spcBef>
                <a:spcPts val="0"/>
              </a:spcBef>
            </a:lvl6pPr>
            <a:lvl7pPr>
              <a:spcBef>
                <a:spcPts val="0"/>
              </a:spcBef>
            </a:lvl7pPr>
            <a:lvl8pPr>
              <a:spcBef>
                <a:spcPts val="0"/>
              </a:spcBef>
            </a:lvl8pPr>
            <a:lvl9pPr>
              <a:spcBef>
                <a:spcPts val="0"/>
              </a:spcBef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endParaRPr lang="zh-TW" altLang="en-US" sz="360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3731" name="標題 2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" y="217488"/>
            <a:ext cx="8902700" cy="57626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酌修</a:t>
            </a:r>
            <a:r>
              <a:rPr lang="en-US" altLang="zh-TW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Level</a:t>
            </a:r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教育訓練課綱</a:t>
            </a:r>
            <a:r>
              <a:rPr lang="en-US" altLang="zh-TW" sz="28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1/3</a:t>
            </a:r>
          </a:p>
        </p:txBody>
      </p:sp>
      <p:sp>
        <p:nvSpPr>
          <p:cNvPr id="46084" name="投影片編號版面配置區 1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989763" y="6472238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8A22F0AC-E525-4DED-8A52-B9EE8FA8FE44}" type="slidenum">
              <a:rPr lang="zh-TW" altLang="en-US"/>
              <a:pPr/>
              <a:t>35</a:t>
            </a:fld>
            <a:endParaRPr lang="zh-TW" altLang="en-US"/>
          </a:p>
        </p:txBody>
      </p:sp>
      <p:sp>
        <p:nvSpPr>
          <p:cNvPr id="46085" name="文字方塊 6"/>
          <p:cNvSpPr txBox="1">
            <a:spLocks noChangeArrowheads="1"/>
          </p:cNvSpPr>
          <p:nvPr/>
        </p:nvSpPr>
        <p:spPr bwMode="auto">
          <a:xfrm>
            <a:off x="611188" y="1347788"/>
            <a:ext cx="8208962" cy="91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65113" indent="-265113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ts val="3200"/>
              </a:lnSpc>
              <a:buFont typeface="Arial" panose="020B0604020202020204" pitchFamily="34" charset="0"/>
              <a:buChar char="•"/>
            </a:pPr>
            <a:r>
              <a:rPr lang="zh-TW" altLang="en-US" sz="26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酌修課程類別、課程主題及時數</a:t>
            </a:r>
            <a:endParaRPr lang="en-US" altLang="zh-TW" sz="26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3200"/>
              </a:lnSpc>
              <a:buFont typeface="Arial" panose="020B0604020202020204" pitchFamily="34" charset="0"/>
              <a:buChar char="•"/>
            </a:pPr>
            <a:r>
              <a:rPr lang="zh-TW" altLang="en-US" sz="26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加強實務案例及處遇技巧</a:t>
            </a:r>
            <a:endParaRPr lang="en-US" altLang="zh-TW" sz="26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8" name="表格 7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166688" y="2184400"/>
          <a:ext cx="8796337" cy="4586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1462">
                  <a:extLst>
                    <a:ext uri="{9D8B030D-6E8A-4147-A177-3AD203B41FA5}"/>
                  </a:extLst>
                </a:gridCol>
                <a:gridCol w="2578594">
                  <a:extLst>
                    <a:ext uri="{9D8B030D-6E8A-4147-A177-3AD203B41FA5}"/>
                  </a:extLst>
                </a:gridCol>
                <a:gridCol w="648011">
                  <a:extLst>
                    <a:ext uri="{9D8B030D-6E8A-4147-A177-3AD203B41FA5}"/>
                  </a:extLst>
                </a:gridCol>
                <a:gridCol w="661462">
                  <a:extLst>
                    <a:ext uri="{9D8B030D-6E8A-4147-A177-3AD203B41FA5}"/>
                  </a:extLst>
                </a:gridCol>
                <a:gridCol w="3598798">
                  <a:extLst>
                    <a:ext uri="{9D8B030D-6E8A-4147-A177-3AD203B41FA5}"/>
                  </a:extLst>
                </a:gridCol>
                <a:gridCol w="648011">
                  <a:extLst>
                    <a:ext uri="{9D8B030D-6E8A-4147-A177-3AD203B41FA5}"/>
                  </a:extLst>
                </a:gridCol>
              </a:tblGrid>
              <a:tr h="640176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課程類別</a:t>
                      </a:r>
                    </a:p>
                  </a:txBody>
                  <a:tcPr marL="91442" marR="91442" marT="45721" marB="45721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修正前</a:t>
                      </a:r>
                    </a:p>
                  </a:txBody>
                  <a:tcPr marL="91442" marR="91442" marT="45721" marB="45721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時數</a:t>
                      </a:r>
                    </a:p>
                  </a:txBody>
                  <a:tcPr marL="91442" marR="91442" marT="45721" marB="45721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課程類別</a:t>
                      </a:r>
                    </a:p>
                  </a:txBody>
                  <a:tcPr marL="91442" marR="91442" marT="45721" marB="45721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修正後</a:t>
                      </a:r>
                    </a:p>
                  </a:txBody>
                  <a:tcPr marL="91442" marR="91442" marT="45721" marB="45721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時數</a:t>
                      </a:r>
                    </a:p>
                  </a:txBody>
                  <a:tcPr marL="91442" marR="91442" marT="45721" marB="45721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9145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多重問題個案</a:t>
                      </a:r>
                      <a:endParaRPr lang="zh-TW" altLang="en-US" sz="1800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1442" marR="91442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9388" marR="0" lvl="0" indent="-1793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zh-TW" altLang="en-US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多重問題合併精神疾病或自殺個案概論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5997" marR="35997" marT="35998" marB="3599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２</a:t>
                      </a:r>
                      <a:endParaRPr lang="en-US" altLang="zh-TW" sz="1800" b="1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5997" marR="35997" marT="35998" marB="3599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zh-TW" altLang="en-US" sz="18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精神疾病與多元議題</a:t>
                      </a:r>
                      <a:endParaRPr lang="zh-TW" altLang="en-US" sz="1800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endParaRPr lang="zh-TW" altLang="en-US" sz="1800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800" b="1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5997" marR="35997" marT="35998" marB="3599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indent="0" algn="l" defTabSz="914400" rtl="0" eaLnBrk="1" fontAlgn="ctr" latinLnBrk="0" hangingPunct="1">
                        <a:buFont typeface="+mj-lt"/>
                        <a:buNone/>
                      </a:pPr>
                      <a:r>
                        <a:rPr lang="en-US" altLang="zh-TW" sz="18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1.</a:t>
                      </a:r>
                      <a:r>
                        <a:rPr lang="zh-TW" altLang="en-US" sz="18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精神疾病與家庭暴力議題</a:t>
                      </a:r>
                      <a:endParaRPr lang="en-US" altLang="zh-TW" sz="1800" b="1" i="0" u="none" strike="noStrike" kern="1200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179388" indent="0" algn="l" defTabSz="914400" rtl="0" eaLnBrk="1" fontAlgn="ctr" latinLnBrk="0" hangingPunct="1">
                        <a:buFont typeface="+mj-lt"/>
                        <a:buNone/>
                        <a:tabLst>
                          <a:tab pos="179388" algn="l"/>
                        </a:tabLst>
                      </a:pPr>
                      <a:r>
                        <a:rPr lang="en-US" altLang="zh-TW" sz="18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8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含家暴加害人類型及成因、親密關係暴力早期辨識指標、相關量表之認識與個案研討</a:t>
                      </a:r>
                      <a:r>
                        <a:rPr lang="en-US" altLang="zh-TW" sz="18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</a:p>
                  </a:txBody>
                  <a:tcPr marL="35997" marR="35997" marT="35998" marB="3599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２</a:t>
                      </a:r>
                      <a:endParaRPr lang="en-US" altLang="zh-TW" sz="18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5997" marR="35997" marT="35998" marB="3599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65979">
                <a:tc rowSpan="5">
                  <a:txBody>
                    <a:bodyPr/>
                    <a:lstStyle/>
                    <a:p>
                      <a:r>
                        <a:rPr lang="zh-TW" altLang="en-US" sz="18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需求及風險評估</a:t>
                      </a:r>
                      <a:r>
                        <a:rPr lang="en-US" altLang="zh-TW" sz="18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</a:p>
                    <a:p>
                      <a:r>
                        <a:rPr lang="zh-TW" altLang="en-US" sz="18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含表單使用</a:t>
                      </a:r>
                      <a:r>
                        <a:rPr lang="en-US" altLang="zh-TW" sz="18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  <a:p>
                      <a:endParaRPr lang="zh-TW" altLang="en-US" sz="1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1442" marR="91442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79388" indent="-179388" algn="l"/>
                      <a:r>
                        <a:rPr lang="en-US" altLang="zh-TW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alt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加害人類型、成因及處遇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5997" marR="35997" marT="35998" marB="3599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zh-TW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5997" marR="35997" marT="35998" marB="3599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zh-TW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1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8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1" marB="0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35466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9388" indent="-179388" algn="l">
                        <a:tabLst>
                          <a:tab pos="179388" algn="l"/>
                        </a:tabLst>
                      </a:pP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altLang="zh-TW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2.</a:t>
                      </a:r>
                      <a:r>
                        <a:rPr lang="zh-TW" altLang="en-US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精神疾病與兒少保護議題</a:t>
                      </a:r>
                      <a:endParaRPr lang="en-US" altLang="zh-TW" sz="1800" b="1" u="none" strike="noStrike" kern="1200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179388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altLang="zh-TW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含精神病人親職教養、兒少安全評估、兒虐風險辨識及個案研討</a:t>
                      </a:r>
                      <a:r>
                        <a:rPr lang="en-US" altLang="zh-TW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endParaRPr lang="zh-TW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5997" marR="35997" marT="35998" marB="3599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endParaRPr lang="en-US" altLang="zh-TW" sz="18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5997" marR="35997" marT="35998" marB="3599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62073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9388" indent="-179388" algn="l">
                        <a:tabLst>
                          <a:tab pos="179388" algn="l"/>
                        </a:tabLst>
                      </a:pPr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3.</a:t>
                      </a: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暴力風險評估 </a:t>
                      </a:r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含</a:t>
                      </a: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家暴安全網平台機制</a:t>
                      </a:r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5997" marR="35997" marT="35998" marB="3599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5997" marR="35997" marT="35998" marB="3599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endParaRPr lang="zh-TW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1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zh-TW" sz="18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1" marB="0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89509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4.</a:t>
                      </a: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性侵害再犯風險評估</a:t>
                      </a:r>
                      <a:endParaRPr lang="en-US" altLang="zh-TW" sz="1800" b="1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17938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含性侵害加害人評估小組</a:t>
                      </a: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平台機制</a:t>
                      </a:r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</a:txBody>
                  <a:tcPr marL="35997" marR="35997" marT="35998" marB="3599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5997" marR="35997" marT="35998" marB="3599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altLang="zh-TW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3.</a:t>
                      </a:r>
                      <a:r>
                        <a:rPr lang="zh-TW" altLang="en-US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精神疾病與性暴力議題</a:t>
                      </a:r>
                      <a:endParaRPr lang="en-US" altLang="zh-TW" sz="1800" b="1" u="none" strike="noStrike" kern="1200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179388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altLang="zh-TW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含性侵害再犯風險因子及個案研　</a:t>
                      </a:r>
                      <a:r>
                        <a:rPr lang="en-US" altLang="zh-TW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/>
                      </a:r>
                      <a:br>
                        <a:rPr lang="en-US" altLang="zh-TW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</a:br>
                      <a:r>
                        <a:rPr lang="zh-TW" altLang="en-US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討</a:t>
                      </a:r>
                      <a:r>
                        <a:rPr lang="en-US" altLang="zh-TW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endParaRPr lang="zh-TW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5997" marR="35997" marT="35998" marB="3599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</a:txBody>
                  <a:tcPr marL="35997" marR="35997" marT="35998" marB="3599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89509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5.</a:t>
                      </a: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脆弱家庭風險評估</a:t>
                      </a:r>
                      <a:endParaRPr lang="zh-TW" altLang="en-US" sz="1800" b="1" u="none" strike="noStrike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35997" marR="35997" marT="35998" marB="3599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5997" marR="35997" marT="35998" marB="3599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>
                          <a:tab pos="179388" algn="l"/>
                        </a:tabLst>
                        <a:defRPr/>
                      </a:pPr>
                      <a:r>
                        <a:rPr lang="en-US" altLang="zh-TW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4.</a:t>
                      </a:r>
                      <a:r>
                        <a:rPr lang="zh-TW" altLang="en-US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精神疾病與家庭脆弱性議題</a:t>
                      </a:r>
                      <a:r>
                        <a:rPr lang="en-US" altLang="zh-TW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含社</a:t>
                      </a:r>
                      <a:endParaRPr lang="en-US" altLang="zh-TW" sz="18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179388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>
                          <a:tab pos="179388" algn="l"/>
                        </a:tabLst>
                        <a:defRPr/>
                      </a:pPr>
                      <a:r>
                        <a:rPr lang="zh-TW" altLang="en-US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福中心脆弱家庭服務案件風險類型、風險指標及相關服務介紹</a:t>
                      </a:r>
                      <a:r>
                        <a:rPr lang="en-US" altLang="zh-TW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5997" marR="35997" marT="35998" marB="3599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</a:txBody>
                  <a:tcPr marL="35997" marR="35997" marT="35998" marB="3599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hape 455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311150" y="77788"/>
            <a:ext cx="8605838" cy="836612"/>
          </a:xfrm>
          <a:prstGeom prst="rect">
            <a:avLst/>
          </a:prstGeom>
          <a:extLst/>
        </p:spPr>
        <p:txBody>
          <a:bodyPr anchor="ctr"/>
          <a:lstStyle>
            <a:lvl1pPr>
              <a:spcBef>
                <a:spcPct val="0"/>
              </a:spcBef>
              <a:buClr>
                <a:srgbClr val="00CEF6"/>
              </a:buClr>
              <a:buFont typeface="Oswald"/>
              <a:buNone/>
              <a:defRPr sz="4000" b="1" cap="all" spc="-60" baseline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  <a:cs typeface="Oswald"/>
              </a:defRPr>
            </a:lvl1pPr>
            <a:lvl2pPr>
              <a:spcBef>
                <a:spcPts val="0"/>
              </a:spcBef>
            </a:lvl2pPr>
            <a:lvl3pPr>
              <a:spcBef>
                <a:spcPts val="0"/>
              </a:spcBef>
            </a:lvl3pPr>
            <a:lvl4pPr>
              <a:spcBef>
                <a:spcPts val="0"/>
              </a:spcBef>
            </a:lvl4pPr>
            <a:lvl5pPr>
              <a:spcBef>
                <a:spcPts val="0"/>
              </a:spcBef>
            </a:lvl5pPr>
            <a:lvl6pPr>
              <a:spcBef>
                <a:spcPts val="0"/>
              </a:spcBef>
            </a:lvl6pPr>
            <a:lvl7pPr>
              <a:spcBef>
                <a:spcPts val="0"/>
              </a:spcBef>
            </a:lvl7pPr>
            <a:lvl8pPr>
              <a:spcBef>
                <a:spcPts val="0"/>
              </a:spcBef>
            </a:lvl8pPr>
            <a:lvl9pPr>
              <a:spcBef>
                <a:spcPts val="0"/>
              </a:spcBef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endParaRPr lang="zh-TW" altLang="en-US" sz="360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7107" name="投影片編號版面配置區 1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989763" y="6472238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DF2621D1-E3FC-4A51-B2C5-FE85183C23D3}" type="slidenum">
              <a:rPr lang="zh-TW" altLang="en-US"/>
              <a:pPr/>
              <a:t>36</a:t>
            </a:fld>
            <a:endParaRPr lang="zh-TW" altLang="en-US"/>
          </a:p>
        </p:txBody>
      </p:sp>
      <p:graphicFrame>
        <p:nvGraphicFramePr>
          <p:cNvPr id="8" name="表格 7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219075" y="2247900"/>
          <a:ext cx="8775700" cy="4475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2057">
                  <a:extLst>
                    <a:ext uri="{9D8B030D-6E8A-4147-A177-3AD203B41FA5}"/>
                  </a:extLst>
                </a:gridCol>
                <a:gridCol w="2690396">
                  <a:extLst>
                    <a:ext uri="{9D8B030D-6E8A-4147-A177-3AD203B41FA5}"/>
                  </a:extLst>
                </a:gridCol>
                <a:gridCol w="720148">
                  <a:extLst>
                    <a:ext uri="{9D8B030D-6E8A-4147-A177-3AD203B41FA5}"/>
                  </a:extLst>
                </a:gridCol>
                <a:gridCol w="792163">
                  <a:extLst>
                    <a:ext uri="{9D8B030D-6E8A-4147-A177-3AD203B41FA5}"/>
                  </a:extLst>
                </a:gridCol>
                <a:gridCol w="3024622">
                  <a:extLst>
                    <a:ext uri="{9D8B030D-6E8A-4147-A177-3AD203B41FA5}"/>
                  </a:extLst>
                </a:gridCol>
                <a:gridCol w="766314">
                  <a:extLst>
                    <a:ext uri="{9D8B030D-6E8A-4147-A177-3AD203B41FA5}"/>
                  </a:extLst>
                </a:gridCol>
              </a:tblGrid>
              <a:tr h="62069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</a:t>
                      </a:r>
                      <a:endParaRPr lang="en-US" altLang="zh-TW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類別</a:t>
                      </a:r>
                      <a:endParaRPr lang="zh-TW" altLang="en-US" sz="1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3" marR="36003" marT="36003" marB="36003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修正前</a:t>
                      </a:r>
                    </a:p>
                  </a:txBody>
                  <a:tcPr marL="36003" marR="36003" marT="36003" marB="36003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時數</a:t>
                      </a:r>
                    </a:p>
                  </a:txBody>
                  <a:tcPr marL="36003" marR="36003" marT="36003" marB="36003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</a:t>
                      </a:r>
                      <a:endParaRPr lang="en-US" altLang="zh-TW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類別</a:t>
                      </a:r>
                      <a:endParaRPr lang="zh-TW" altLang="en-US" sz="1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3" marR="36003" marT="36003" marB="36003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修正後</a:t>
                      </a:r>
                    </a:p>
                  </a:txBody>
                  <a:tcPr marL="36003" marR="36003" marT="36003" marB="36003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時數</a:t>
                      </a:r>
                    </a:p>
                  </a:txBody>
                  <a:tcPr marL="36003" marR="36003" marT="36003" marB="36003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89503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需求及風險評估</a:t>
                      </a:r>
                      <a:r>
                        <a:rPr lang="en-US" altLang="zh-TW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含表單使用</a:t>
                      </a:r>
                      <a:r>
                        <a:rPr lang="en-US" altLang="zh-TW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3" marR="36003" marT="36003" marB="360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76213" marR="0" lvl="0" indent="-176213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zh-TW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家庭功能狀態評估</a:t>
                      </a:r>
                    </a:p>
                  </a:txBody>
                  <a:tcPr marL="36003" marR="36003" marT="36003" marB="360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</a:t>
                      </a:r>
                      <a:endParaRPr kumimoji="0" lang="zh-TW" alt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36003" marR="36003" marT="36003" marB="360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社工評估與處遇</a:t>
                      </a:r>
                      <a:endParaRPr kumimoji="0" lang="zh-TW" alt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36003" marR="36003" marT="36003" marB="360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zh-TW" altLang="en-US" sz="18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心理衛生社會工作之角色功能與服務流程</a:t>
                      </a:r>
                      <a:r>
                        <a:rPr lang="en-US" altLang="zh-TW" sz="18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8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含社政衛政合作機制</a:t>
                      </a:r>
                      <a:r>
                        <a:rPr lang="en-US" altLang="zh-TW" sz="18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</a:txBody>
                  <a:tcPr marL="36003" marR="36003" marT="36003" marB="360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３</a:t>
                      </a:r>
                      <a:endParaRPr lang="en-US" altLang="zh-TW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3" marR="36003" marT="36003" marB="360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62069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213" marR="0" lvl="0" indent="-176213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  <a:defRPr/>
                      </a:pP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精神疾病家庭之評估與處遇</a:t>
                      </a:r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含評估表之實務運用</a:t>
                      </a:r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3" marR="36003" marT="36003" marB="360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</a:p>
                  </a:txBody>
                  <a:tcPr marL="36003" marR="36003" marT="36003" marB="360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62069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服務網絡資源</a:t>
                      </a:r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/>
                      </a:r>
                      <a:b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應用與</a:t>
                      </a:r>
                      <a:endParaRPr lang="en-US" altLang="zh-TW" sz="1800" b="1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實務</a:t>
                      </a:r>
                      <a:endParaRPr lang="zh-TW" altLang="en-US" sz="1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3" marR="36003" marT="36003" marB="360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altLang="zh-TW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與網絡合作機制</a:t>
                      </a:r>
                      <a:endParaRPr lang="en-US" altLang="zh-TW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176213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altLang="zh-TW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含被害人社工</a:t>
                      </a:r>
                      <a:r>
                        <a:rPr lang="en-US" altLang="zh-TW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3" marR="36003" marT="36003" marB="360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marL="36003" marR="36003" marT="36003" marB="360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服務網絡資源</a:t>
                      </a:r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/>
                      </a:r>
                      <a:b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應用與</a:t>
                      </a:r>
                      <a:endParaRPr lang="en-US" altLang="zh-TW" sz="1800" b="1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實務</a:t>
                      </a:r>
                      <a:endParaRPr lang="zh-TW" altLang="en-US" sz="1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 fontAlgn="ctr"/>
                      <a:endParaRPr lang="en-US" altLang="zh-TW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3" marR="36003" marT="36003" marB="360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76213" marR="0" lvl="0" indent="-176213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zh-TW" altLang="en-US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服務網絡資源應用與實務</a:t>
                      </a:r>
                      <a:r>
                        <a:rPr lang="en-US" altLang="zh-TW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/>
                      </a:r>
                      <a:br>
                        <a:rPr lang="en-US" altLang="zh-TW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</a:br>
                      <a:r>
                        <a:rPr lang="en-US" altLang="zh-TW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含社區精神照護、社會福利等資源介紹、</a:t>
                      </a:r>
                      <a:r>
                        <a:rPr lang="zh-TW" altLang="en-US" sz="18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資源連結及網絡合作技巧</a:t>
                      </a:r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3" marR="36003" marT="36003" marB="360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</a:p>
                  </a:txBody>
                  <a:tcPr marL="36003" marR="36003" marT="36003" marB="360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718059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6213" marR="0" indent="-176213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altLang="zh-TW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2.</a:t>
                      </a:r>
                      <a:r>
                        <a:rPr lang="zh-TW" altLang="en-US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服務網絡資源應用與實務</a:t>
                      </a:r>
                      <a:r>
                        <a:rPr lang="en-US" altLang="zh-TW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含精神照護資源、社會急難救助關懷專案及轉介資源介紹、個案就業轉銜服務及其他相關服務資源轉介應用</a:t>
                      </a:r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800" b="1" u="none" strike="noStrike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36003" marR="36003" marT="36003" marB="360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endParaRPr lang="en-US" altLang="zh-TW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3" marR="36003" marT="36003" marB="360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zh-TW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 anchor="ctr">
                    <a:solidFill>
                      <a:srgbClr val="D0D8E8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1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zh-TW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1" marB="0" anchor="ctr"/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74792" name="標題 2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525" y="150813"/>
            <a:ext cx="8902700" cy="57626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酌修</a:t>
            </a:r>
            <a:r>
              <a:rPr lang="en-US" altLang="zh-TW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Level</a:t>
            </a:r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教育訓練課綱</a:t>
            </a:r>
            <a:r>
              <a:rPr lang="en-US" altLang="zh-TW" sz="28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2/3</a:t>
            </a:r>
          </a:p>
        </p:txBody>
      </p:sp>
      <p:sp>
        <p:nvSpPr>
          <p:cNvPr id="47145" name="文字方塊 6"/>
          <p:cNvSpPr txBox="1">
            <a:spLocks noChangeArrowheads="1"/>
          </p:cNvSpPr>
          <p:nvPr/>
        </p:nvSpPr>
        <p:spPr bwMode="auto">
          <a:xfrm>
            <a:off x="611188" y="1379538"/>
            <a:ext cx="8208962" cy="91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65113" indent="-265113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ts val="3200"/>
              </a:lnSpc>
              <a:buFont typeface="Arial" panose="020B0604020202020204" pitchFamily="34" charset="0"/>
              <a:buChar char="•"/>
            </a:pPr>
            <a:r>
              <a:rPr lang="zh-TW" altLang="en-US" sz="26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酌修課程類別、課程主題及時數</a:t>
            </a:r>
            <a:endParaRPr lang="en-US" altLang="zh-TW" sz="26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3200"/>
              </a:lnSpc>
              <a:buFont typeface="Arial" panose="020B0604020202020204" pitchFamily="34" charset="0"/>
              <a:buChar char="•"/>
            </a:pPr>
            <a:r>
              <a:rPr lang="zh-TW" altLang="en-US" sz="26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加強實務案例及處遇技巧</a:t>
            </a:r>
            <a:endParaRPr lang="en-US" altLang="zh-TW" sz="26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hape 455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311150" y="77788"/>
            <a:ext cx="8605838" cy="836612"/>
          </a:xfrm>
          <a:prstGeom prst="rect">
            <a:avLst/>
          </a:prstGeom>
          <a:extLst/>
        </p:spPr>
        <p:txBody>
          <a:bodyPr anchor="ctr"/>
          <a:lstStyle>
            <a:lvl1pPr>
              <a:spcBef>
                <a:spcPct val="0"/>
              </a:spcBef>
              <a:buClr>
                <a:srgbClr val="00CEF6"/>
              </a:buClr>
              <a:buFont typeface="Oswald"/>
              <a:buNone/>
              <a:defRPr sz="4000" b="1" cap="all" spc="-60" baseline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  <a:cs typeface="Oswald"/>
              </a:defRPr>
            </a:lvl1pPr>
            <a:lvl2pPr>
              <a:spcBef>
                <a:spcPts val="0"/>
              </a:spcBef>
            </a:lvl2pPr>
            <a:lvl3pPr>
              <a:spcBef>
                <a:spcPts val="0"/>
              </a:spcBef>
            </a:lvl3pPr>
            <a:lvl4pPr>
              <a:spcBef>
                <a:spcPts val="0"/>
              </a:spcBef>
            </a:lvl4pPr>
            <a:lvl5pPr>
              <a:spcBef>
                <a:spcPts val="0"/>
              </a:spcBef>
            </a:lvl5pPr>
            <a:lvl6pPr>
              <a:spcBef>
                <a:spcPts val="0"/>
              </a:spcBef>
            </a:lvl6pPr>
            <a:lvl7pPr>
              <a:spcBef>
                <a:spcPts val="0"/>
              </a:spcBef>
            </a:lvl7pPr>
            <a:lvl8pPr>
              <a:spcBef>
                <a:spcPts val="0"/>
              </a:spcBef>
            </a:lvl8pPr>
            <a:lvl9pPr>
              <a:spcBef>
                <a:spcPts val="0"/>
              </a:spcBef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endParaRPr lang="zh-TW" altLang="en-US" sz="360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6803" name="標題 2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" y="188913"/>
            <a:ext cx="8902700" cy="57626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連動修正整合型計畫教育訓練課程</a:t>
            </a:r>
            <a:endParaRPr lang="en-US" altLang="zh-TW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8132" name="投影片編號版面配置區 1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989763" y="6472238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9A3943B3-2163-4839-BC93-8EA4A91EB54C}" type="slidenum">
              <a:rPr lang="zh-TW" altLang="en-US"/>
              <a:pPr/>
              <a:t>37</a:t>
            </a:fld>
            <a:endParaRPr lang="zh-TW" altLang="en-US"/>
          </a:p>
        </p:txBody>
      </p:sp>
      <p:sp>
        <p:nvSpPr>
          <p:cNvPr id="48133" name="文字方塊 6"/>
          <p:cNvSpPr txBox="1">
            <a:spLocks noChangeArrowheads="1"/>
          </p:cNvSpPr>
          <p:nvPr/>
        </p:nvSpPr>
        <p:spPr bwMode="auto">
          <a:xfrm>
            <a:off x="419100" y="1566863"/>
            <a:ext cx="821213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9388" indent="-179388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zh-TW" altLang="en-US" sz="24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加強公衛護士、自關員、社關員之暴力及家庭脆弱性風險認知及敏感度。</a:t>
            </a:r>
            <a:endParaRPr lang="en-US" altLang="zh-TW" sz="28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7" name="表格 6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452438" y="2447925"/>
          <a:ext cx="8235950" cy="40052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5060">
                  <a:extLst>
                    <a:ext uri="{9D8B030D-6E8A-4147-A177-3AD203B41FA5}"/>
                  </a:extLst>
                </a:gridCol>
                <a:gridCol w="1924432">
                  <a:extLst>
                    <a:ext uri="{9D8B030D-6E8A-4147-A177-3AD203B41FA5}"/>
                  </a:extLst>
                </a:gridCol>
                <a:gridCol w="667873">
                  <a:extLst>
                    <a:ext uri="{9D8B030D-6E8A-4147-A177-3AD203B41FA5}"/>
                  </a:extLst>
                </a:gridCol>
                <a:gridCol w="707899">
                  <a:extLst>
                    <a:ext uri="{9D8B030D-6E8A-4147-A177-3AD203B41FA5}"/>
                  </a:extLst>
                </a:gridCol>
                <a:gridCol w="3744441">
                  <a:extLst>
                    <a:ext uri="{9D8B030D-6E8A-4147-A177-3AD203B41FA5}"/>
                  </a:extLst>
                </a:gridCol>
                <a:gridCol w="516245">
                  <a:extLst>
                    <a:ext uri="{9D8B030D-6E8A-4147-A177-3AD203B41FA5}"/>
                  </a:extLst>
                </a:gridCol>
              </a:tblGrid>
              <a:tr h="64011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課程類別</a:t>
                      </a:r>
                    </a:p>
                  </a:txBody>
                  <a:tcPr marL="91452" marR="91452" marT="45725" marB="4572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修正前</a:t>
                      </a:r>
                    </a:p>
                  </a:txBody>
                  <a:tcPr marL="91452" marR="91452" marT="45725" marB="4572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時數</a:t>
                      </a:r>
                    </a:p>
                  </a:txBody>
                  <a:tcPr marL="91452" marR="91452" marT="45725" marB="4572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課程類別</a:t>
                      </a:r>
                    </a:p>
                  </a:txBody>
                  <a:tcPr marL="91452" marR="91452" marT="45725" marB="4572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修正後</a:t>
                      </a:r>
                    </a:p>
                  </a:txBody>
                  <a:tcPr marL="91452" marR="91452" marT="45725" marB="4572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時數</a:t>
                      </a:r>
                    </a:p>
                  </a:txBody>
                  <a:tcPr marL="91452" marR="91452" marT="45725" marB="4572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1296766"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多重問題個案</a:t>
                      </a:r>
                      <a:endParaRPr lang="zh-TW" altLang="en-US" sz="1800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endParaRPr lang="zh-TW" alt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1452" marR="91452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zh-TW" altLang="en-US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多重問題合併精神疾病或自殺個案概論</a:t>
                      </a:r>
                      <a:endParaRPr lang="zh-TW" altLang="en-US" sz="1800" dirty="0"/>
                    </a:p>
                  </a:txBody>
                  <a:tcPr marL="91452" marR="91452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２</a:t>
                      </a:r>
                      <a:endParaRPr lang="en-US" altLang="zh-TW" sz="1800" b="1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1452" marR="91452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zh-TW" altLang="en-US" sz="18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精神</a:t>
                      </a:r>
                      <a:r>
                        <a:rPr lang="en-US" altLang="zh-TW" sz="18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/>
                      </a:r>
                      <a:br>
                        <a:rPr lang="en-US" altLang="zh-TW" sz="18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8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疾病與多元議</a:t>
                      </a:r>
                      <a:r>
                        <a:rPr lang="en-US" altLang="zh-TW" sz="18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/>
                      </a:r>
                      <a:br>
                        <a:rPr lang="en-US" altLang="zh-TW" sz="18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8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題</a:t>
                      </a:r>
                      <a:endParaRPr lang="zh-TW" altLang="en-US" sz="1800" dirty="0">
                        <a:solidFill>
                          <a:srgbClr val="FF0000"/>
                        </a:solidFill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endParaRPr lang="zh-TW" altLang="en-US" sz="1800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800" b="1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1452" marR="91452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fontAlgn="ctr" latinLnBrk="0" hangingPunct="1">
                        <a:buFont typeface="+mj-lt"/>
                        <a:buNone/>
                      </a:pPr>
                      <a:r>
                        <a:rPr lang="en-US" altLang="zh-TW" sz="18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1.</a:t>
                      </a:r>
                      <a:r>
                        <a:rPr lang="zh-TW" altLang="en-US" sz="18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精神疾病與家庭暴力議題</a:t>
                      </a:r>
                      <a:endParaRPr lang="en-US" altLang="zh-TW" sz="1800" b="1" i="0" u="none" strike="noStrike" kern="1200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179388" indent="-179388" algn="l" defTabSz="914400" rtl="0" eaLnBrk="1" fontAlgn="ctr" latinLnBrk="0" hangingPunct="1">
                        <a:buFont typeface="+mj-lt"/>
                        <a:buNone/>
                      </a:pPr>
                      <a:r>
                        <a:rPr lang="zh-TW" altLang="en-US" sz="18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   </a:t>
                      </a:r>
                      <a:r>
                        <a:rPr lang="en-US" altLang="zh-TW" sz="18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8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含家暴加害人類型及成因、親密關係暴力早期辨識指標、相關量表之認識與個案研討</a:t>
                      </a:r>
                      <a:r>
                        <a:rPr lang="en-US" altLang="zh-TW" sz="18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２</a:t>
                      </a:r>
                      <a:endParaRPr lang="en-US" altLang="zh-TW" sz="1800" b="1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01385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9388" marR="0" lvl="0" indent="-179388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altLang="zh-TW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2.</a:t>
                      </a:r>
                      <a:r>
                        <a:rPr lang="zh-TW" altLang="en-US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精神疾病與兒少保護議題</a:t>
                      </a:r>
                      <a:r>
                        <a:rPr lang="en-US" altLang="zh-TW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/>
                      </a:r>
                      <a:br>
                        <a:rPr lang="en-US" altLang="zh-TW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</a:br>
                      <a:r>
                        <a:rPr lang="zh-TW" altLang="en-US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 </a:t>
                      </a:r>
                      <a:r>
                        <a:rPr lang="en-US" altLang="zh-TW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含精神病人親職教養、兒少安全評估、兒虐風險辨識及個案研討</a:t>
                      </a:r>
                      <a:r>
                        <a:rPr lang="en-US" altLang="zh-TW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endParaRPr lang="zh-TW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05452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zh-TW" altLang="en-US" sz="1800" b="1" u="none" strike="noStrike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91451" marR="91451" marT="45723" marB="45723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800" dirty="0"/>
                    </a:p>
                  </a:txBody>
                  <a:tcPr marL="91451" marR="91451" marT="45723" marB="45723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9388" marR="0" lvl="0" indent="-179388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altLang="zh-TW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3.</a:t>
                      </a:r>
                      <a:r>
                        <a:rPr lang="zh-TW" altLang="en-US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精神疾病與家庭脆弱性議題</a:t>
                      </a:r>
                      <a:r>
                        <a:rPr lang="en-US" altLang="zh-TW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/>
                      </a:r>
                      <a:br>
                        <a:rPr lang="en-US" altLang="zh-TW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含社福中心脆弱家庭服務案件風險類型、風險指標及相關服務介紹</a:t>
                      </a:r>
                      <a:r>
                        <a:rPr lang="en-US" altLang="zh-TW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投影片編號版面配置區 4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51500F6C-DDAD-4D6E-B79D-19EB62715C2D}" type="slidenum">
              <a:rPr lang="zh-TW" altLang="en-US">
                <a:solidFill>
                  <a:srgbClr val="898989"/>
                </a:solidFill>
              </a:rPr>
              <a:pPr/>
              <a:t>38</a:t>
            </a:fld>
            <a:endParaRPr lang="zh-TW" altLang="en-US">
              <a:solidFill>
                <a:srgbClr val="898989"/>
              </a:solidFill>
            </a:endParaRPr>
          </a:p>
        </p:txBody>
      </p:sp>
      <p:sp>
        <p:nvSpPr>
          <p:cNvPr id="21508" name="矩形 11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709613" y="1365250"/>
            <a:ext cx="7942262" cy="542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800100" indent="-3429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9pPr>
          </a:lstStyle>
          <a:p>
            <a:pPr marL="176213" indent="-176213" eaLnBrk="1" fontAlgn="auto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執行規劃：</a:t>
            </a: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9750" lvl="1" indent="-266700" eaLnBrk="1" fontAlgn="auto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微軟正黑體" panose="020B0604030504040204" pitchFamily="34" charset="-120"/>
              <a:buChar char="─"/>
              <a:defRPr/>
            </a:pPr>
            <a:r>
              <a:rPr lang="zh-TW" altLang="en-US" sz="26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規劃於</a:t>
            </a:r>
            <a:r>
              <a:rPr lang="en-US" altLang="zh-TW" sz="26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zh-TW" altLang="en-US" sz="26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家</a:t>
            </a:r>
            <a:r>
              <a:rPr lang="zh-TW" altLang="en-US" sz="26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分區核心</a:t>
            </a:r>
            <a:r>
              <a:rPr lang="zh-TW" altLang="en-US" sz="26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醫院</a:t>
            </a:r>
            <a:r>
              <a:rPr lang="zh-TW" altLang="en-US" sz="2600" b="1" cap="all" spc="-6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辦理</a:t>
            </a: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9388" indent="-179388" eaLnBrk="1" fontAlgn="auto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目的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8163" lvl="1" indent="-273050" eaLnBrk="1" fontAlgn="auto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微軟正黑體" panose="020B0604030504040204" pitchFamily="34" charset="-120"/>
              <a:buChar char="─"/>
              <a:defRPr/>
            </a:pP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加強對精神疾病症狀之覺察、辨識能力及敏感度</a:t>
            </a: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8163" lvl="1" indent="-273050" eaLnBrk="1" fontAlgn="auto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微軟正黑體" panose="020B0604030504040204" pitchFamily="34" charset="-120"/>
              <a:buChar char="─"/>
              <a:defRPr/>
            </a:pP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加強對精神治療及精神照護資源之認識</a:t>
            </a: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8163" lvl="1" indent="-273050" eaLnBrk="1" fontAlgn="auto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微軟正黑體" panose="020B0604030504040204" pitchFamily="34" charset="-120"/>
              <a:buChar char="─"/>
              <a:defRPr/>
            </a:pP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提升社工對精神病人及家屬處境需求之認識</a:t>
            </a: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9388" indent="-179388" eaLnBrk="1" fontAlgn="auto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預計辦理時程：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7-12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</a:p>
          <a:p>
            <a:pPr marL="179388" indent="-179388" eaLnBrk="1" fontAlgn="auto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見習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時數：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30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小時（約４日）</a:t>
            </a: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9388" indent="-179388" eaLnBrk="1" fontAlgn="auto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見習項目：</a:t>
            </a: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8163" lvl="1" indent="-273050" eaLnBrk="1" fontAlgn="auto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微軟正黑體" panose="020B0604030504040204" pitchFamily="34" charset="-120"/>
              <a:buChar char="─"/>
              <a:defRPr/>
            </a:pPr>
            <a:r>
              <a:rPr lang="zh-TW" altLang="en-US" sz="2600" b="1" cap="all" spc="-6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精神科病房（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急性、慢性病房、日間留院）</a:t>
            </a:r>
            <a:endParaRPr lang="zh-TW" altLang="en-US" sz="2600" b="1" cap="all" spc="-60" dirty="0">
              <a:solidFill>
                <a:schemeClr val="dk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8163" lvl="1" indent="-273050" eaLnBrk="1" fontAlgn="auto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微軟正黑體" panose="020B0604030504040204" pitchFamily="34" charset="-120"/>
              <a:buChar char="─"/>
              <a:defRPr/>
            </a:pP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參與精神科團隊會議、醫師查房、個案研討</a:t>
            </a: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8163" lvl="1" indent="-273050" eaLnBrk="1" fontAlgn="auto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微軟正黑體" panose="020B0604030504040204" pitchFamily="34" charset="-120"/>
              <a:buChar char="─"/>
              <a:defRPr/>
            </a:pPr>
            <a:r>
              <a:rPr lang="zh-TW" altLang="en-US" sz="2600" b="1" cap="all" spc="-6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機構參訪（精神復健機構或相關協會）</a:t>
            </a: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8163" lvl="1" indent="-273050" eaLnBrk="1" fontAlgn="auto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微軟正黑體" panose="020B0604030504040204" pitchFamily="34" charset="-120"/>
              <a:buChar char="─"/>
              <a:defRPr/>
            </a:pPr>
            <a:r>
              <a:rPr lang="zh-TW" altLang="en-US" sz="2600" b="1" cap="all" spc="-6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精神病人家屬團體或家屬座談會</a:t>
            </a:r>
            <a:endParaRPr lang="zh-TW" altLang="en-US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9156" name="標題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766762"/>
          </a:xfrm>
        </p:spPr>
        <p:txBody>
          <a:bodyPr/>
          <a:lstStyle/>
          <a:p>
            <a:r>
              <a:rPr lang="zh-TW" altLang="en-US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精神醫療網核心醫院見習計畫</a:t>
            </a:r>
            <a:endParaRPr lang="zh-TW" altLang="en-US" sz="28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hape 455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311150" y="77788"/>
            <a:ext cx="8605838" cy="836612"/>
          </a:xfrm>
          <a:prstGeom prst="rect">
            <a:avLst/>
          </a:prstGeom>
          <a:extLst/>
        </p:spPr>
        <p:txBody>
          <a:bodyPr anchor="ctr"/>
          <a:lstStyle>
            <a:lvl1pPr>
              <a:spcBef>
                <a:spcPct val="0"/>
              </a:spcBef>
              <a:buClr>
                <a:srgbClr val="00CEF6"/>
              </a:buClr>
              <a:buFont typeface="Oswald"/>
              <a:buNone/>
              <a:defRPr sz="4000" b="1" cap="all" spc="-60" baseline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  <a:cs typeface="Oswald"/>
              </a:defRPr>
            </a:lvl1pPr>
            <a:lvl2pPr>
              <a:spcBef>
                <a:spcPts val="0"/>
              </a:spcBef>
            </a:lvl2pPr>
            <a:lvl3pPr>
              <a:spcBef>
                <a:spcPts val="0"/>
              </a:spcBef>
            </a:lvl3pPr>
            <a:lvl4pPr>
              <a:spcBef>
                <a:spcPts val="0"/>
              </a:spcBef>
            </a:lvl4pPr>
            <a:lvl5pPr>
              <a:spcBef>
                <a:spcPts val="0"/>
              </a:spcBef>
            </a:lvl5pPr>
            <a:lvl6pPr>
              <a:spcBef>
                <a:spcPts val="0"/>
              </a:spcBef>
            </a:lvl6pPr>
            <a:lvl7pPr>
              <a:spcBef>
                <a:spcPts val="0"/>
              </a:spcBef>
            </a:lvl7pPr>
            <a:lvl8pPr>
              <a:spcBef>
                <a:spcPts val="0"/>
              </a:spcBef>
            </a:lvl8pPr>
            <a:lvl9pPr>
              <a:spcBef>
                <a:spcPts val="0"/>
              </a:spcBef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endParaRPr lang="zh-TW" altLang="en-US" sz="360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0179" name="標題 2"/>
          <p:cNvSpPr>
            <a:spLocks noGrp="1"/>
          </p:cNvSpPr>
          <p:nvPr>
            <p:ph type="title"/>
          </p:nvPr>
        </p:nvSpPr>
        <p:spPr>
          <a:xfrm>
            <a:off x="463550" y="153988"/>
            <a:ext cx="8229600" cy="725487"/>
          </a:xfrm>
        </p:spPr>
        <p:txBody>
          <a:bodyPr/>
          <a:lstStyle/>
          <a:p>
            <a:r>
              <a:rPr lang="zh-TW" altLang="en-US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辦理家族治療工作坊</a:t>
            </a:r>
            <a:endParaRPr lang="en-US" altLang="zh-TW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0180" name="投影片編號版面配置區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9A4AB898-59F2-48CE-A66E-65B70AD7BBE0}" type="slidenum">
              <a:rPr lang="zh-TW" altLang="en-US"/>
              <a:pPr/>
              <a:t>39</a:t>
            </a:fld>
            <a:endParaRPr lang="zh-TW" altLang="en-US"/>
          </a:p>
        </p:txBody>
      </p:sp>
      <p:sp>
        <p:nvSpPr>
          <p:cNvPr id="11" name="內容版面配置區 4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219075" y="1598613"/>
            <a:ext cx="8721725" cy="494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5113" lvl="2" indent="-249238" eaLnBrk="1" hangingPunct="1">
              <a:lnSpc>
                <a:spcPts val="4000"/>
              </a:lnSpc>
              <a:spcBef>
                <a:spcPts val="0"/>
              </a:spcBef>
              <a:defRPr/>
            </a:pPr>
            <a:r>
              <a:rPr lang="zh-TW" altLang="en-US" sz="28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預計辦理時程：</a:t>
            </a:r>
            <a:r>
              <a:rPr lang="en-US" altLang="zh-TW" sz="28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28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8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9-10</a:t>
            </a:r>
            <a:r>
              <a:rPr lang="zh-TW" altLang="en-US" sz="28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endParaRPr lang="en-US" altLang="zh-TW" sz="2800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65113" lvl="2" indent="-249238" eaLnBrk="1" hangingPunct="1">
              <a:lnSpc>
                <a:spcPts val="4000"/>
              </a:lnSpc>
              <a:spcBef>
                <a:spcPts val="0"/>
              </a:spcBef>
              <a:defRPr/>
            </a:pPr>
            <a:r>
              <a:rPr lang="zh-TW" altLang="en-US" sz="28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執行方式：委託學協會辦理１場次家族治療工作坊</a:t>
            </a:r>
            <a:endParaRPr lang="en-US" altLang="zh-TW" sz="2800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65113" lvl="2" indent="-249238" eaLnBrk="1" hangingPunct="1">
              <a:lnSpc>
                <a:spcPts val="4000"/>
              </a:lnSpc>
              <a:spcBef>
                <a:spcPts val="0"/>
              </a:spcBef>
              <a:defRPr/>
            </a:pPr>
            <a:r>
              <a:rPr lang="zh-TW" altLang="en-US" sz="28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目的：提升心理衛生社工家庭評估及處遇知能</a:t>
            </a:r>
            <a:endParaRPr lang="en-US" altLang="zh-TW" sz="2800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65113" indent="-265113" eaLnBrk="1" hangingPunct="1">
              <a:lnSpc>
                <a:spcPts val="4000"/>
              </a:lnSpc>
              <a:spcBef>
                <a:spcPts val="0"/>
              </a:spcBef>
              <a:defRPr/>
            </a:pPr>
            <a:r>
              <a:rPr lang="zh-TW" altLang="en-US" sz="28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內容：</a:t>
            </a:r>
            <a:endParaRPr lang="en-US" altLang="zh-TW" sz="2800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8163" lvl="1" indent="-273050" eaLnBrk="1" hangingPunct="1">
              <a:lnSpc>
                <a:spcPts val="4000"/>
              </a:lnSpc>
              <a:spcBef>
                <a:spcPts val="0"/>
              </a:spcBef>
              <a:buFont typeface="微軟正黑體" panose="020B0604030504040204" pitchFamily="34" charset="-120"/>
              <a:buChar char="─"/>
              <a:defRPr/>
            </a:pPr>
            <a:r>
              <a:rPr lang="zh-TW" altLang="en-US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精神疾病家庭特徵之評估及處遇焦點（含互動關係、家庭結構、家庭生命週期、依附關係等）</a:t>
            </a:r>
            <a:endParaRPr lang="en-US" altLang="zh-TW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8163" lvl="1" indent="-273050" eaLnBrk="1" hangingPunct="1">
              <a:lnSpc>
                <a:spcPts val="4000"/>
              </a:lnSpc>
              <a:spcBef>
                <a:spcPts val="0"/>
              </a:spcBef>
              <a:buFont typeface="微軟正黑體" panose="020B0604030504040204" pitchFamily="34" charset="-120"/>
              <a:buChar char="─"/>
              <a:defRPr/>
            </a:pPr>
            <a:r>
              <a:rPr lang="zh-TW" altLang="en-US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家族治療策略與技巧、研讀逐字稿、現場演練等</a:t>
            </a:r>
            <a:endParaRPr lang="en-US" altLang="zh-TW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hape 455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311150" y="77788"/>
            <a:ext cx="8605838" cy="836612"/>
          </a:xfrm>
          <a:prstGeom prst="rect">
            <a:avLst/>
          </a:prstGeom>
          <a:extLst/>
        </p:spPr>
        <p:txBody>
          <a:bodyPr anchor="ctr"/>
          <a:lstStyle>
            <a:lvl1pPr>
              <a:spcBef>
                <a:spcPct val="0"/>
              </a:spcBef>
              <a:buClr>
                <a:srgbClr val="00CEF6"/>
              </a:buClr>
              <a:buFont typeface="Oswald"/>
              <a:buNone/>
              <a:defRPr sz="4000" b="1" cap="all" spc="-60" baseline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  <a:cs typeface="Oswald"/>
              </a:defRPr>
            </a:lvl1pPr>
            <a:lvl2pPr>
              <a:spcBef>
                <a:spcPts val="0"/>
              </a:spcBef>
            </a:lvl2pPr>
            <a:lvl3pPr>
              <a:spcBef>
                <a:spcPts val="0"/>
              </a:spcBef>
            </a:lvl3pPr>
            <a:lvl4pPr>
              <a:spcBef>
                <a:spcPts val="0"/>
              </a:spcBef>
            </a:lvl4pPr>
            <a:lvl5pPr>
              <a:spcBef>
                <a:spcPts val="0"/>
              </a:spcBef>
            </a:lvl5pPr>
            <a:lvl6pPr>
              <a:spcBef>
                <a:spcPts val="0"/>
              </a:spcBef>
            </a:lvl6pPr>
            <a:lvl7pPr>
              <a:spcBef>
                <a:spcPts val="0"/>
              </a:spcBef>
            </a:lvl7pPr>
            <a:lvl8pPr>
              <a:spcBef>
                <a:spcPts val="0"/>
              </a:spcBef>
            </a:lvl8pPr>
            <a:lvl9pPr>
              <a:spcBef>
                <a:spcPts val="0"/>
              </a:spcBef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endParaRPr lang="zh-TW" altLang="en-US" sz="360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0899" name="標題 2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288" y="163513"/>
            <a:ext cx="8928100" cy="5810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zh-TW" altLang="en-US" sz="36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心理衛生社工執行成果發表會</a:t>
            </a:r>
            <a:r>
              <a:rPr lang="en-US" altLang="zh-TW" sz="36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6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個案研討會</a:t>
            </a:r>
            <a:r>
              <a:rPr lang="en-US" altLang="zh-TW" sz="36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  <p:sp>
        <p:nvSpPr>
          <p:cNvPr id="51204" name="投影片編號版面配置區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F59A6AAE-0B34-4A9B-9821-DB7E929A49C5}" type="slidenum">
              <a:rPr lang="zh-TW" altLang="en-US"/>
              <a:pPr/>
              <a:t>40</a:t>
            </a:fld>
            <a:endParaRPr lang="zh-TW" altLang="en-US"/>
          </a:p>
        </p:txBody>
      </p:sp>
      <p:sp>
        <p:nvSpPr>
          <p:cNvPr id="11" name="內容版面配置區 4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420688" y="1557338"/>
            <a:ext cx="8388350" cy="494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5113" lvl="2" indent="-249238" eaLnBrk="1" hangingPunct="1">
              <a:lnSpc>
                <a:spcPts val="4000"/>
              </a:lnSpc>
              <a:spcBef>
                <a:spcPts val="0"/>
              </a:spcBef>
              <a:tabLst>
                <a:tab pos="265113" algn="l"/>
              </a:tabLst>
              <a:defRPr/>
            </a:pPr>
            <a:r>
              <a:rPr lang="zh-TW" altLang="en-US" sz="28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預計執行期間：</a:t>
            </a:r>
            <a:r>
              <a:rPr lang="en-US" altLang="zh-TW" sz="28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28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8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28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endParaRPr lang="en-US" altLang="zh-TW" sz="2800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65113" indent="-265113" eaLnBrk="1" hangingPunct="1">
              <a:lnSpc>
                <a:spcPts val="4000"/>
              </a:lnSpc>
              <a:spcBef>
                <a:spcPts val="0"/>
              </a:spcBef>
              <a:defRPr/>
            </a:pPr>
            <a:r>
              <a:rPr lang="zh-TW" altLang="en-US" sz="28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執行方式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8163" lvl="1" indent="-273050" eaLnBrk="1" hangingPunct="1">
              <a:lnSpc>
                <a:spcPts val="4000"/>
              </a:lnSpc>
              <a:spcBef>
                <a:spcPts val="0"/>
              </a:spcBef>
              <a:buFont typeface="微軟正黑體" panose="020B0604030504040204" pitchFamily="34" charset="-120"/>
              <a:buChar char="─"/>
              <a:defRPr/>
            </a:pPr>
            <a:r>
              <a:rPr lang="zh-TW" altLang="en-US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邀請縣市分享成功案例</a:t>
            </a:r>
            <a:endParaRPr lang="en-US" altLang="zh-TW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8163" lvl="1" indent="-273050" eaLnBrk="1" hangingPunct="1">
              <a:lnSpc>
                <a:spcPts val="4000"/>
              </a:lnSpc>
              <a:spcBef>
                <a:spcPts val="0"/>
              </a:spcBef>
              <a:buFont typeface="微軟正黑體" panose="020B0604030504040204" pitchFamily="34" charset="-120"/>
              <a:buChar char="─"/>
              <a:defRPr/>
            </a:pPr>
            <a:r>
              <a:rPr lang="zh-TW" altLang="en-US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邀請輔導團委員與會回應</a:t>
            </a:r>
            <a:endParaRPr lang="en-US" altLang="zh-TW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8163" lvl="1" indent="-273050" eaLnBrk="1" hangingPunct="1">
              <a:lnSpc>
                <a:spcPts val="4000"/>
              </a:lnSpc>
              <a:spcBef>
                <a:spcPts val="0"/>
              </a:spcBef>
              <a:buFont typeface="微軟正黑體" panose="020B0604030504040204" pitchFamily="34" charset="-120"/>
              <a:buChar char="─"/>
              <a:defRPr/>
            </a:pPr>
            <a:r>
              <a:rPr lang="zh-TW" altLang="en-US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邀請相關網絡單位與會</a:t>
            </a:r>
            <a:endParaRPr lang="en-US" altLang="zh-TW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65113" indent="-265113" eaLnBrk="1" hangingPunct="1">
              <a:lnSpc>
                <a:spcPts val="4000"/>
              </a:lnSpc>
              <a:spcBef>
                <a:spcPts val="0"/>
              </a:spcBef>
              <a:defRPr/>
            </a:pPr>
            <a:r>
              <a:rPr lang="zh-TW" altLang="en-US" sz="28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目的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8163" lvl="1" indent="-273050" eaLnBrk="1" hangingPunct="1">
              <a:lnSpc>
                <a:spcPts val="4000"/>
              </a:lnSpc>
              <a:spcBef>
                <a:spcPts val="0"/>
              </a:spcBef>
              <a:buFont typeface="微軟正黑體" panose="020B0604030504040204" pitchFamily="34" charset="-120"/>
              <a:buChar char="─"/>
              <a:defRPr/>
            </a:pPr>
            <a:r>
              <a:rPr lang="zh-TW" altLang="en-US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促進跨縣市經驗交流</a:t>
            </a:r>
            <a:endParaRPr lang="en-US" altLang="zh-TW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8163" lvl="1" indent="-273050" eaLnBrk="1" hangingPunct="1">
              <a:lnSpc>
                <a:spcPts val="4000"/>
              </a:lnSpc>
              <a:spcBef>
                <a:spcPts val="0"/>
              </a:spcBef>
              <a:buFont typeface="微軟正黑體" panose="020B0604030504040204" pitchFamily="34" charset="-120"/>
              <a:buChar char="─"/>
              <a:defRPr/>
            </a:pPr>
            <a:r>
              <a:rPr lang="zh-TW" altLang="en-US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提升網絡單位對心理衛生社工之認識，並促進網絡合作</a:t>
            </a:r>
            <a:endParaRPr lang="en-US" altLang="zh-TW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00088BAC-E412-4FD1-B749-8A256BDBA992}" type="slidenum">
              <a:rPr lang="zh-TW" altLang="en-US">
                <a:solidFill>
                  <a:srgbClr val="89898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41</a:t>
            </a:fld>
            <a:endParaRPr lang="zh-TW" altLang="en-US">
              <a:solidFill>
                <a:srgbClr val="89898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603" name="矩形 4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407988" y="2924175"/>
            <a:ext cx="831691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叁、未來</a:t>
            </a:r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工作</a:t>
            </a:r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重點</a:t>
            </a:r>
            <a:endParaRPr lang="en-US" altLang="zh-TW" sz="4400" b="1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zh-TW" altLang="en-US" sz="4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－曾經在案個案納入服務規劃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550" y="115888"/>
            <a:ext cx="8229600" cy="79216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zh-TW" altLang="en-US" sz="4000" b="1" spc="-1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心理衛生社工訪視對象</a:t>
            </a:r>
          </a:p>
        </p:txBody>
      </p:sp>
      <p:sp>
        <p:nvSpPr>
          <p:cNvPr id="53251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BC3C6208-684F-46EC-A0AE-99A0070E26DD}" type="slidenum">
              <a:rPr lang="zh-TW" altLang="en-US">
                <a:solidFill>
                  <a:srgbClr val="898989"/>
                </a:solidFill>
              </a:rPr>
              <a:pPr/>
              <a:t>42</a:t>
            </a:fld>
            <a:endParaRPr lang="zh-TW" altLang="en-US">
              <a:solidFill>
                <a:srgbClr val="898989"/>
              </a:solidFill>
            </a:endParaRPr>
          </a:p>
        </p:txBody>
      </p:sp>
      <p:sp>
        <p:nvSpPr>
          <p:cNvPr id="5" name="內容版面配置區 4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425450" y="1504950"/>
            <a:ext cx="8455025" cy="5094288"/>
          </a:xfrm>
        </p:spPr>
        <p:txBody>
          <a:bodyPr>
            <a:spAutoFit/>
          </a:bodyPr>
          <a:lstStyle/>
          <a:p>
            <a:pPr marL="179388" indent="-179388">
              <a:lnSpc>
                <a:spcPts val="3000"/>
              </a:lnSpc>
              <a:spcBef>
                <a:spcPts val="0"/>
              </a:spcBef>
              <a:defRPr/>
            </a:pP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精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照系統與保護資訊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系統介接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屬兒少保護、家庭</a:t>
            </a:r>
            <a:r>
              <a:rPr lang="zh-TW" altLang="zh-TW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暴力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</a:t>
            </a:r>
            <a:r>
              <a:rPr lang="zh-TW" altLang="zh-TW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性</a:t>
            </a:r>
            <a:r>
              <a:rPr lang="zh-TW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侵害事件</a:t>
            </a:r>
            <a:r>
              <a:rPr lang="zh-TW" altLang="zh-TW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加害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人合併精神疾病</a:t>
            </a:r>
            <a:r>
              <a:rPr lang="zh-TW" altLang="zh-TW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個案</a:t>
            </a:r>
            <a:endParaRPr lang="en-US" altLang="zh-TW" sz="26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9388" indent="-179388">
              <a:lnSpc>
                <a:spcPts val="3000"/>
              </a:lnSpc>
              <a:spcBef>
                <a:spcPts val="0"/>
              </a:spcBef>
              <a:defRPr/>
            </a:pPr>
            <a:r>
              <a:rPr lang="en-US" altLang="zh-TW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年→保護性議題同時在案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個案</a:t>
            </a:r>
            <a:endParaRPr lang="en-US" altLang="zh-TW" sz="26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9388" indent="-179388">
              <a:lnSpc>
                <a:spcPts val="3000"/>
              </a:lnSpc>
              <a:spcBef>
                <a:spcPts val="0"/>
              </a:spcBef>
              <a:defRPr/>
            </a:pPr>
            <a:r>
              <a:rPr lang="en-US" altLang="zh-TW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日起→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105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年以後保護性議題曾經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在案個案</a:t>
            </a: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8163" lvl="1" indent="-273050" eaLnBrk="1" hangingPunct="1">
              <a:lnSpc>
                <a:spcPts val="3000"/>
              </a:lnSpc>
              <a:spcBef>
                <a:spcPts val="0"/>
              </a:spcBef>
              <a:buFont typeface="微軟正黑體" panose="020B0604030504040204" pitchFamily="34" charset="-120"/>
              <a:buChar char="─"/>
              <a:defRPr/>
            </a:pP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第一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階段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(108.08~108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年底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：納入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年以後保護性議題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結案個案</a:t>
            </a:r>
            <a:endParaRPr lang="en-US" altLang="zh-TW" sz="2600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8163" lvl="1" indent="-273050" eaLnBrk="1" hangingPunct="1">
              <a:lnSpc>
                <a:spcPts val="3000"/>
              </a:lnSpc>
              <a:spcBef>
                <a:spcPts val="0"/>
              </a:spcBef>
              <a:buFont typeface="微軟正黑體" panose="020B0604030504040204" pitchFamily="34" charset="-120"/>
              <a:buChar char="─"/>
              <a:defRPr/>
            </a:pP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第二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階段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(109.01~109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年底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：納入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105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年以後保護性議題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結案個案</a:t>
            </a:r>
            <a:endParaRPr lang="en-US" altLang="zh-TW" sz="2600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8163" lvl="1" indent="-273050" eaLnBrk="1" hangingPunct="1">
              <a:lnSpc>
                <a:spcPts val="3000"/>
              </a:lnSpc>
              <a:spcBef>
                <a:spcPts val="0"/>
              </a:spcBef>
              <a:buFont typeface="微軟正黑體" panose="020B0604030504040204" pitchFamily="34" charset="-120"/>
              <a:buChar char="─"/>
              <a:defRPr/>
            </a:pP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將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排除已於同時在案階段，同一保護性議題被心衛社工開案且服務之個案</a:t>
            </a:r>
            <a:endParaRPr lang="en-US" altLang="zh-TW" sz="2600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9388" lvl="1" indent="-179388">
              <a:lnSpc>
                <a:spcPts val="3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zh-TW" altLang="en-US" sz="2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心</a:t>
            </a:r>
            <a:r>
              <a:rPr lang="zh-TW" altLang="en-US" sz="2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衛社工個案經評估開案後，應至少追蹤三個</a:t>
            </a:r>
            <a:r>
              <a:rPr lang="zh-TW" altLang="en-US" sz="2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含同時在案及曾經在案個案</a:t>
            </a:r>
            <a:r>
              <a:rPr lang="en-US" altLang="zh-TW" sz="2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179388" lvl="1" indent="-179388">
              <a:lnSpc>
                <a:spcPts val="3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本部將以正式公文函請各縣市衛生局納入曾經在案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個案</a:t>
            </a: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圓角矩形 2"/>
          <p:cNvSpPr/>
          <p:nvPr/>
        </p:nvSpPr>
        <p:spPr>
          <a:xfrm>
            <a:off x="7539038" y="4357688"/>
            <a:ext cx="1458912" cy="1339850"/>
          </a:xfrm>
          <a:prstGeom prst="roundRect">
            <a:avLst/>
          </a:prstGeom>
          <a:noFill/>
          <a:ln w="3810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/>
          </a:p>
        </p:txBody>
      </p:sp>
      <p:sp>
        <p:nvSpPr>
          <p:cNvPr id="4" name="Title 3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8913"/>
            <a:ext cx="7886700" cy="6223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zh-TW" altLang="en-US" b="1" spc="-15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心理衛生社工訪視對象納入時程</a:t>
            </a:r>
            <a:endParaRPr lang="en-US" b="1" spc="-150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4276" name="Freeform: Shape 31" descr="Icon of a rocket ship"/>
          <p:cNvSpPr>
            <a:spLocks/>
          </p:cNvSpPr>
          <p:nvPr/>
        </p:nvSpPr>
        <p:spPr bwMode="auto">
          <a:xfrm>
            <a:off x="544513" y="1335088"/>
            <a:ext cx="190500" cy="571500"/>
          </a:xfrm>
          <a:custGeom>
            <a:avLst/>
            <a:gdLst>
              <a:gd name="T0" fmla="*/ 339 w 383742"/>
              <a:gd name="T1" fmla="*/ 369 h 863421"/>
              <a:gd name="T2" fmla="*/ 136 w 383742"/>
              <a:gd name="T3" fmla="*/ 6649 h 863421"/>
              <a:gd name="T4" fmla="*/ 10 w 383742"/>
              <a:gd name="T5" fmla="*/ 12840 h 863421"/>
              <a:gd name="T6" fmla="*/ 183 w 383742"/>
              <a:gd name="T7" fmla="*/ 14568 h 863421"/>
              <a:gd name="T8" fmla="*/ 185 w 383742"/>
              <a:gd name="T9" fmla="*/ 14784 h 863421"/>
              <a:gd name="T10" fmla="*/ 195 w 383742"/>
              <a:gd name="T11" fmla="*/ 15000 h 863421"/>
              <a:gd name="T12" fmla="*/ 226 w 383742"/>
              <a:gd name="T13" fmla="*/ 16314 h 863421"/>
              <a:gd name="T14" fmla="*/ 234 w 383742"/>
              <a:gd name="T15" fmla="*/ 16494 h 863421"/>
              <a:gd name="T16" fmla="*/ 350 w 383742"/>
              <a:gd name="T17" fmla="*/ 16818 h 863421"/>
              <a:gd name="T18" fmla="*/ 467 w 383742"/>
              <a:gd name="T19" fmla="*/ 16494 h 863421"/>
              <a:gd name="T20" fmla="*/ 475 w 383742"/>
              <a:gd name="T21" fmla="*/ 16314 h 863421"/>
              <a:gd name="T22" fmla="*/ 507 w 383742"/>
              <a:gd name="T23" fmla="*/ 15000 h 863421"/>
              <a:gd name="T24" fmla="*/ 518 w 383742"/>
              <a:gd name="T25" fmla="*/ 14784 h 863421"/>
              <a:gd name="T26" fmla="*/ 519 w 383742"/>
              <a:gd name="T27" fmla="*/ 14568 h 863421"/>
              <a:gd name="T28" fmla="*/ 693 w 383742"/>
              <a:gd name="T29" fmla="*/ 12822 h 863421"/>
              <a:gd name="T30" fmla="*/ 568 w 383742"/>
              <a:gd name="T31" fmla="*/ 6632 h 863421"/>
              <a:gd name="T32" fmla="*/ 364 w 383742"/>
              <a:gd name="T33" fmla="*/ 369 h 863421"/>
              <a:gd name="T34" fmla="*/ 354 w 383742"/>
              <a:gd name="T35" fmla="*/ 1053 h 863421"/>
              <a:gd name="T36" fmla="*/ 529 w 383742"/>
              <a:gd name="T37" fmla="*/ 6649 h 863421"/>
              <a:gd name="T38" fmla="*/ 507 w 383742"/>
              <a:gd name="T39" fmla="*/ 11023 h 863421"/>
              <a:gd name="T40" fmla="*/ 468 w 383742"/>
              <a:gd name="T41" fmla="*/ 14676 h 863421"/>
              <a:gd name="T42" fmla="*/ 242 w 383742"/>
              <a:gd name="T43" fmla="*/ 14676 h 863421"/>
              <a:gd name="T44" fmla="*/ 204 w 383742"/>
              <a:gd name="T45" fmla="*/ 11059 h 863421"/>
              <a:gd name="T46" fmla="*/ 182 w 383742"/>
              <a:gd name="T47" fmla="*/ 6649 h 863421"/>
              <a:gd name="T48" fmla="*/ 354 w 383742"/>
              <a:gd name="T49" fmla="*/ 1053 h 863421"/>
              <a:gd name="T50" fmla="*/ 275 w 383742"/>
              <a:gd name="T51" fmla="*/ 7603 h 863421"/>
              <a:gd name="T52" fmla="*/ 434 w 383742"/>
              <a:gd name="T53" fmla="*/ 5480 h 863421"/>
              <a:gd name="T54" fmla="*/ 306 w 383742"/>
              <a:gd name="T55" fmla="*/ 5912 h 863421"/>
              <a:gd name="T56" fmla="*/ 402 w 383742"/>
              <a:gd name="T57" fmla="*/ 7190 h 863421"/>
              <a:gd name="T58" fmla="*/ 306 w 383742"/>
              <a:gd name="T59" fmla="*/ 5912 h 863421"/>
              <a:gd name="T60" fmla="*/ 160 w 383742"/>
              <a:gd name="T61" fmla="*/ 11689 h 863421"/>
              <a:gd name="T62" fmla="*/ 69 w 383742"/>
              <a:gd name="T63" fmla="*/ 14784 h 863421"/>
              <a:gd name="T64" fmla="*/ 257 w 383742"/>
              <a:gd name="T65" fmla="*/ 15342 h 863421"/>
              <a:gd name="T66" fmla="*/ 452 w 383742"/>
              <a:gd name="T67" fmla="*/ 15342 h 863421"/>
              <a:gd name="T68" fmla="*/ 434 w 383742"/>
              <a:gd name="T69" fmla="*/ 16097 h 863421"/>
              <a:gd name="T70" fmla="*/ 275 w 383742"/>
              <a:gd name="T71" fmla="*/ 16097 h 863421"/>
              <a:gd name="T72" fmla="*/ 257 w 383742"/>
              <a:gd name="T73" fmla="*/ 15342 h 863421"/>
              <a:gd name="T74" fmla="*/ 652 w 383742"/>
              <a:gd name="T75" fmla="*/ 13056 h 863421"/>
              <a:gd name="T76" fmla="*/ 532 w 383742"/>
              <a:gd name="T77" fmla="*/ 13920 h 863421"/>
              <a:gd name="T78" fmla="*/ 268 w 383742"/>
              <a:gd name="T79" fmla="*/ 17159 h 863421"/>
              <a:gd name="T80" fmla="*/ 263 w 383742"/>
              <a:gd name="T81" fmla="*/ 19607 h 863421"/>
              <a:gd name="T82" fmla="*/ 354 w 383742"/>
              <a:gd name="T83" fmla="*/ 21029 h 863421"/>
              <a:gd name="T84" fmla="*/ 468 w 383742"/>
              <a:gd name="T85" fmla="*/ 18617 h 863421"/>
              <a:gd name="T86" fmla="*/ 397 w 383742"/>
              <a:gd name="T87" fmla="*/ 17249 h 863421"/>
              <a:gd name="T88" fmla="*/ 356 w 383742"/>
              <a:gd name="T89" fmla="*/ 20147 h 863421"/>
              <a:gd name="T90" fmla="*/ 288 w 383742"/>
              <a:gd name="T91" fmla="*/ 18707 h 863421"/>
              <a:gd name="T92" fmla="*/ 268 w 383742"/>
              <a:gd name="T93" fmla="*/ 17159 h 863421"/>
              <a:gd name="T94" fmla="*/ 437 w 383742"/>
              <a:gd name="T95" fmla="*/ 16170 h 863421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383742" h="863421">
                <a:moveTo>
                  <a:pt x="193716" y="5535"/>
                </a:moveTo>
                <a:lnTo>
                  <a:pt x="184861" y="15128"/>
                </a:lnTo>
                <a:cubicBezTo>
                  <a:pt x="184861" y="15128"/>
                  <a:pt x="121396" y="80069"/>
                  <a:pt x="90401" y="173053"/>
                </a:cubicBezTo>
                <a:cubicBezTo>
                  <a:pt x="80069" y="202572"/>
                  <a:pt x="74166" y="236518"/>
                  <a:pt x="74166" y="272679"/>
                </a:cubicBezTo>
                <a:cubicBezTo>
                  <a:pt x="74166" y="316957"/>
                  <a:pt x="79331" y="384850"/>
                  <a:pt x="85235" y="447577"/>
                </a:cubicBezTo>
                <a:lnTo>
                  <a:pt x="5535" y="526539"/>
                </a:lnTo>
                <a:lnTo>
                  <a:pt x="16604" y="647566"/>
                </a:lnTo>
                <a:lnTo>
                  <a:pt x="99994" y="597384"/>
                </a:lnTo>
                <a:cubicBezTo>
                  <a:pt x="99994" y="598122"/>
                  <a:pt x="100733" y="604026"/>
                  <a:pt x="100733" y="604026"/>
                </a:cubicBezTo>
                <a:lnTo>
                  <a:pt x="100733" y="606240"/>
                </a:lnTo>
                <a:lnTo>
                  <a:pt x="101470" y="608453"/>
                </a:lnTo>
                <a:cubicBezTo>
                  <a:pt x="101470" y="608453"/>
                  <a:pt x="103684" y="612143"/>
                  <a:pt x="106636" y="615095"/>
                </a:cubicBezTo>
                <a:cubicBezTo>
                  <a:pt x="108112" y="615833"/>
                  <a:pt x="109588" y="617309"/>
                  <a:pt x="111064" y="618047"/>
                </a:cubicBezTo>
                <a:lnTo>
                  <a:pt x="123609" y="668967"/>
                </a:lnTo>
                <a:cubicBezTo>
                  <a:pt x="123609" y="668967"/>
                  <a:pt x="124347" y="671181"/>
                  <a:pt x="125085" y="672657"/>
                </a:cubicBezTo>
                <a:cubicBezTo>
                  <a:pt x="125823" y="674133"/>
                  <a:pt x="127299" y="674870"/>
                  <a:pt x="128037" y="676346"/>
                </a:cubicBezTo>
                <a:cubicBezTo>
                  <a:pt x="130989" y="678560"/>
                  <a:pt x="133941" y="680775"/>
                  <a:pt x="139107" y="682988"/>
                </a:cubicBezTo>
                <a:cubicBezTo>
                  <a:pt x="148700" y="686678"/>
                  <a:pt x="164198" y="689630"/>
                  <a:pt x="191502" y="689630"/>
                </a:cubicBezTo>
                <a:cubicBezTo>
                  <a:pt x="218807" y="689630"/>
                  <a:pt x="234304" y="687416"/>
                  <a:pt x="243898" y="682988"/>
                </a:cubicBezTo>
                <a:cubicBezTo>
                  <a:pt x="249064" y="680775"/>
                  <a:pt x="252016" y="678560"/>
                  <a:pt x="254967" y="676346"/>
                </a:cubicBezTo>
                <a:cubicBezTo>
                  <a:pt x="256443" y="674870"/>
                  <a:pt x="257181" y="674133"/>
                  <a:pt x="257919" y="672657"/>
                </a:cubicBezTo>
                <a:cubicBezTo>
                  <a:pt x="258657" y="671181"/>
                  <a:pt x="259395" y="668967"/>
                  <a:pt x="259395" y="668967"/>
                </a:cubicBezTo>
                <a:lnTo>
                  <a:pt x="272679" y="618047"/>
                </a:lnTo>
                <a:cubicBezTo>
                  <a:pt x="274155" y="617309"/>
                  <a:pt x="275630" y="615833"/>
                  <a:pt x="277106" y="615095"/>
                </a:cubicBezTo>
                <a:cubicBezTo>
                  <a:pt x="280058" y="612143"/>
                  <a:pt x="282272" y="608453"/>
                  <a:pt x="282272" y="608453"/>
                </a:cubicBezTo>
                <a:lnTo>
                  <a:pt x="283010" y="606240"/>
                </a:lnTo>
                <a:lnTo>
                  <a:pt x="283010" y="604026"/>
                </a:lnTo>
                <a:cubicBezTo>
                  <a:pt x="283010" y="604026"/>
                  <a:pt x="283748" y="598860"/>
                  <a:pt x="283748" y="597384"/>
                </a:cubicBezTo>
                <a:lnTo>
                  <a:pt x="366401" y="646828"/>
                </a:lnTo>
                <a:lnTo>
                  <a:pt x="378208" y="525802"/>
                </a:lnTo>
                <a:lnTo>
                  <a:pt x="299245" y="446839"/>
                </a:lnTo>
                <a:cubicBezTo>
                  <a:pt x="305149" y="383374"/>
                  <a:pt x="310315" y="315481"/>
                  <a:pt x="310315" y="271941"/>
                </a:cubicBezTo>
                <a:cubicBezTo>
                  <a:pt x="310315" y="235780"/>
                  <a:pt x="303673" y="202572"/>
                  <a:pt x="293342" y="173053"/>
                </a:cubicBezTo>
                <a:cubicBezTo>
                  <a:pt x="262347" y="80807"/>
                  <a:pt x="198882" y="15128"/>
                  <a:pt x="198882" y="15128"/>
                </a:cubicBezTo>
                <a:lnTo>
                  <a:pt x="193716" y="5535"/>
                </a:lnTo>
                <a:close/>
                <a:moveTo>
                  <a:pt x="193716" y="43171"/>
                </a:moveTo>
                <a:cubicBezTo>
                  <a:pt x="206262" y="57192"/>
                  <a:pt x="248326" y="106636"/>
                  <a:pt x="273417" y="181171"/>
                </a:cubicBezTo>
                <a:cubicBezTo>
                  <a:pt x="283010" y="209214"/>
                  <a:pt x="288914" y="239470"/>
                  <a:pt x="288914" y="272679"/>
                </a:cubicBezTo>
                <a:cubicBezTo>
                  <a:pt x="288914" y="315481"/>
                  <a:pt x="283748" y="384850"/>
                  <a:pt x="277106" y="448315"/>
                </a:cubicBezTo>
                <a:cubicBezTo>
                  <a:pt x="277106" y="449791"/>
                  <a:pt x="277106" y="450529"/>
                  <a:pt x="277106" y="452005"/>
                </a:cubicBezTo>
                <a:cubicBezTo>
                  <a:pt x="270465" y="526539"/>
                  <a:pt x="262347" y="592956"/>
                  <a:pt x="262347" y="597384"/>
                </a:cubicBezTo>
                <a:cubicBezTo>
                  <a:pt x="260871" y="598122"/>
                  <a:pt x="259395" y="599598"/>
                  <a:pt x="255706" y="601812"/>
                </a:cubicBezTo>
                <a:cubicBezTo>
                  <a:pt x="246850" y="605502"/>
                  <a:pt x="228401" y="609929"/>
                  <a:pt x="194454" y="609929"/>
                </a:cubicBezTo>
                <a:cubicBezTo>
                  <a:pt x="160508" y="609929"/>
                  <a:pt x="141321" y="605502"/>
                  <a:pt x="132465" y="601812"/>
                </a:cubicBezTo>
                <a:cubicBezTo>
                  <a:pt x="128775" y="600336"/>
                  <a:pt x="126561" y="598860"/>
                  <a:pt x="125823" y="597384"/>
                </a:cubicBezTo>
                <a:cubicBezTo>
                  <a:pt x="125085" y="592956"/>
                  <a:pt x="117706" y="528015"/>
                  <a:pt x="111064" y="453480"/>
                </a:cubicBezTo>
                <a:cubicBezTo>
                  <a:pt x="111064" y="452005"/>
                  <a:pt x="111064" y="450529"/>
                  <a:pt x="110326" y="448315"/>
                </a:cubicBezTo>
                <a:cubicBezTo>
                  <a:pt x="104422" y="384850"/>
                  <a:pt x="99257" y="316219"/>
                  <a:pt x="99257" y="272679"/>
                </a:cubicBezTo>
                <a:cubicBezTo>
                  <a:pt x="99257" y="239470"/>
                  <a:pt x="105160" y="209214"/>
                  <a:pt x="114754" y="181171"/>
                </a:cubicBezTo>
                <a:cubicBezTo>
                  <a:pt x="139107" y="106636"/>
                  <a:pt x="181171" y="57192"/>
                  <a:pt x="193716" y="43171"/>
                </a:cubicBezTo>
                <a:close/>
                <a:moveTo>
                  <a:pt x="150176" y="224711"/>
                </a:moveTo>
                <a:cubicBezTo>
                  <a:pt x="125823" y="249064"/>
                  <a:pt x="125823" y="288176"/>
                  <a:pt x="150176" y="311791"/>
                </a:cubicBezTo>
                <a:cubicBezTo>
                  <a:pt x="174529" y="336144"/>
                  <a:pt x="213641" y="336144"/>
                  <a:pt x="237256" y="311791"/>
                </a:cubicBezTo>
                <a:cubicBezTo>
                  <a:pt x="261609" y="287438"/>
                  <a:pt x="261609" y="248326"/>
                  <a:pt x="237256" y="224711"/>
                </a:cubicBezTo>
                <a:cubicBezTo>
                  <a:pt x="213641" y="200358"/>
                  <a:pt x="173791" y="200358"/>
                  <a:pt x="150176" y="224711"/>
                </a:cubicBezTo>
                <a:close/>
                <a:moveTo>
                  <a:pt x="167150" y="242422"/>
                </a:moveTo>
                <a:cubicBezTo>
                  <a:pt x="181909" y="227663"/>
                  <a:pt x="204786" y="227663"/>
                  <a:pt x="219545" y="242422"/>
                </a:cubicBezTo>
                <a:cubicBezTo>
                  <a:pt x="234304" y="257181"/>
                  <a:pt x="234304" y="280058"/>
                  <a:pt x="219545" y="294818"/>
                </a:cubicBezTo>
                <a:cubicBezTo>
                  <a:pt x="204786" y="309577"/>
                  <a:pt x="181909" y="309577"/>
                  <a:pt x="167150" y="294818"/>
                </a:cubicBezTo>
                <a:cubicBezTo>
                  <a:pt x="152390" y="280058"/>
                  <a:pt x="153128" y="256444"/>
                  <a:pt x="167150" y="242422"/>
                </a:cubicBezTo>
                <a:close/>
                <a:moveTo>
                  <a:pt x="31364" y="535395"/>
                </a:moveTo>
                <a:lnTo>
                  <a:pt x="87449" y="479309"/>
                </a:lnTo>
                <a:cubicBezTo>
                  <a:pt x="91139" y="516208"/>
                  <a:pt x="94829" y="547941"/>
                  <a:pt x="97043" y="570817"/>
                </a:cubicBezTo>
                <a:lnTo>
                  <a:pt x="37267" y="606240"/>
                </a:lnTo>
                <a:lnTo>
                  <a:pt x="31364" y="535395"/>
                </a:lnTo>
                <a:close/>
                <a:moveTo>
                  <a:pt x="140583" y="629117"/>
                </a:moveTo>
                <a:cubicBezTo>
                  <a:pt x="153866" y="632068"/>
                  <a:pt x="170101" y="634282"/>
                  <a:pt x="193716" y="634282"/>
                </a:cubicBezTo>
                <a:cubicBezTo>
                  <a:pt x="217331" y="634282"/>
                  <a:pt x="234304" y="632068"/>
                  <a:pt x="246850" y="629117"/>
                </a:cubicBezTo>
                <a:lnTo>
                  <a:pt x="239470" y="659373"/>
                </a:lnTo>
                <a:cubicBezTo>
                  <a:pt x="239470" y="659373"/>
                  <a:pt x="239470" y="659373"/>
                  <a:pt x="237256" y="660111"/>
                </a:cubicBezTo>
                <a:cubicBezTo>
                  <a:pt x="232091" y="662325"/>
                  <a:pt x="219545" y="665277"/>
                  <a:pt x="193716" y="665277"/>
                </a:cubicBezTo>
                <a:cubicBezTo>
                  <a:pt x="167887" y="665277"/>
                  <a:pt x="155342" y="662325"/>
                  <a:pt x="150176" y="660111"/>
                </a:cubicBezTo>
                <a:cubicBezTo>
                  <a:pt x="148700" y="659373"/>
                  <a:pt x="148700" y="659373"/>
                  <a:pt x="147962" y="659373"/>
                </a:cubicBezTo>
                <a:lnTo>
                  <a:pt x="140583" y="629117"/>
                </a:lnTo>
                <a:close/>
                <a:moveTo>
                  <a:pt x="299984" y="479309"/>
                </a:moveTo>
                <a:lnTo>
                  <a:pt x="356069" y="535395"/>
                </a:lnTo>
                <a:lnTo>
                  <a:pt x="349427" y="606240"/>
                </a:lnTo>
                <a:lnTo>
                  <a:pt x="290390" y="570817"/>
                </a:lnTo>
                <a:cubicBezTo>
                  <a:pt x="292604" y="547941"/>
                  <a:pt x="296294" y="516946"/>
                  <a:pt x="299984" y="479309"/>
                </a:cubicBezTo>
                <a:close/>
                <a:moveTo>
                  <a:pt x="146486" y="703651"/>
                </a:moveTo>
                <a:cubicBezTo>
                  <a:pt x="143535" y="728742"/>
                  <a:pt x="131727" y="743502"/>
                  <a:pt x="131727" y="766378"/>
                </a:cubicBezTo>
                <a:cubicBezTo>
                  <a:pt x="131727" y="778186"/>
                  <a:pt x="135417" y="790731"/>
                  <a:pt x="143535" y="804015"/>
                </a:cubicBezTo>
                <a:cubicBezTo>
                  <a:pt x="151652" y="818036"/>
                  <a:pt x="164935" y="833533"/>
                  <a:pt x="184861" y="853458"/>
                </a:cubicBezTo>
                <a:lnTo>
                  <a:pt x="193716" y="862314"/>
                </a:lnTo>
                <a:lnTo>
                  <a:pt x="202572" y="853458"/>
                </a:lnTo>
                <a:cubicBezTo>
                  <a:pt x="242422" y="813609"/>
                  <a:pt x="255706" y="787041"/>
                  <a:pt x="255706" y="763426"/>
                </a:cubicBezTo>
                <a:cubicBezTo>
                  <a:pt x="255706" y="739812"/>
                  <a:pt x="243898" y="724314"/>
                  <a:pt x="240946" y="703651"/>
                </a:cubicBezTo>
                <a:lnTo>
                  <a:pt x="216593" y="707341"/>
                </a:lnTo>
                <a:cubicBezTo>
                  <a:pt x="221021" y="733908"/>
                  <a:pt x="230615" y="749405"/>
                  <a:pt x="231352" y="764165"/>
                </a:cubicBezTo>
                <a:cubicBezTo>
                  <a:pt x="231352" y="776710"/>
                  <a:pt x="221759" y="795897"/>
                  <a:pt x="194454" y="826154"/>
                </a:cubicBezTo>
                <a:cubicBezTo>
                  <a:pt x="181909" y="812870"/>
                  <a:pt x="170839" y="800325"/>
                  <a:pt x="165674" y="791470"/>
                </a:cubicBezTo>
                <a:cubicBezTo>
                  <a:pt x="159032" y="780400"/>
                  <a:pt x="157556" y="773758"/>
                  <a:pt x="157556" y="767116"/>
                </a:cubicBezTo>
                <a:cubicBezTo>
                  <a:pt x="157556" y="753833"/>
                  <a:pt x="167887" y="737598"/>
                  <a:pt x="171577" y="707341"/>
                </a:cubicBezTo>
                <a:lnTo>
                  <a:pt x="146486" y="703651"/>
                </a:lnTo>
                <a:close/>
                <a:moveTo>
                  <a:pt x="238732" y="661587"/>
                </a:moveTo>
                <a:lnTo>
                  <a:pt x="238732" y="663063"/>
                </a:lnTo>
                <a:cubicBezTo>
                  <a:pt x="237994" y="662325"/>
                  <a:pt x="238732" y="662325"/>
                  <a:pt x="238732" y="66158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TW" altLang="en-US"/>
          </a:p>
        </p:txBody>
      </p:sp>
      <p:sp>
        <p:nvSpPr>
          <p:cNvPr id="54277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27088" y="2349500"/>
            <a:ext cx="1296987" cy="1155700"/>
          </a:xfrm>
        </p:spPr>
        <p:txBody>
          <a:bodyPr/>
          <a:lstStyle/>
          <a:p>
            <a:pPr algn="ctr"/>
            <a:r>
              <a:rPr lang="zh-TW" altLang="en-US" sz="2000" b="1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社安網</a:t>
            </a:r>
            <a:endParaRPr lang="en-US" altLang="zh-TW" sz="2000" b="1" smtClean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000" b="1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第一期</a:t>
            </a:r>
            <a:endParaRPr lang="en-US" altLang="zh-TW" sz="2000" b="1" smtClean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000" b="1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計畫核定</a:t>
            </a:r>
            <a:endParaRPr lang="en-US" altLang="zh-TW" sz="2000" b="1" smtClean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560388" y="4076700"/>
            <a:ext cx="1728787" cy="468313"/>
          </a:xfrm>
        </p:spPr>
        <p:txBody>
          <a:bodyPr/>
          <a:lstStyle/>
          <a:p>
            <a:pPr>
              <a:defRPr/>
            </a:pPr>
            <a:r>
              <a:rPr lang="en-US" altLang="zh-TW" sz="1800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107</a:t>
            </a:r>
            <a:r>
              <a:rPr lang="zh-TW" altLang="en-US" sz="1800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1800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1800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1800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26</a:t>
            </a:r>
            <a:r>
              <a:rPr lang="zh-TW" altLang="en-US" sz="1800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  <a:endParaRPr lang="en-US" altLang="zh-TW" sz="1800" dirty="0" smtClean="0">
              <a:solidFill>
                <a:schemeClr val="tx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120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2295525" y="2973388"/>
            <a:ext cx="1806575" cy="590550"/>
          </a:xfrm>
        </p:spPr>
        <p:txBody>
          <a:bodyPr/>
          <a:lstStyle/>
          <a:p>
            <a:pPr>
              <a:defRPr/>
            </a:pPr>
            <a:r>
              <a:rPr lang="en-US" altLang="zh-TW" sz="1800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107</a:t>
            </a:r>
            <a:r>
              <a:rPr lang="zh-TW" altLang="en-US" sz="1800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1800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~</a:t>
            </a:r>
          </a:p>
          <a:p>
            <a:pPr>
              <a:defRPr/>
            </a:pPr>
            <a:r>
              <a:rPr lang="en-US" altLang="zh-TW" sz="1800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108</a:t>
            </a:r>
            <a:r>
              <a:rPr lang="zh-TW" altLang="en-US" sz="1800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1800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zh-TW" altLang="en-US" sz="1800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1800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31</a:t>
            </a:r>
            <a:r>
              <a:rPr lang="zh-TW" altLang="en-US" sz="1800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  <a:endParaRPr lang="en-US" altLang="zh-TW" sz="1800" dirty="0" smtClean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endParaRPr lang="en-US" altLang="zh-TW" sz="1800" dirty="0" smtClean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2471" name="Text Placeholder 10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470150" y="4133850"/>
            <a:ext cx="1520825" cy="12954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zh-TW" altLang="en-US" sz="2000" b="1" smtClean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精照系統與保護資訊系統同時在案個案</a:t>
            </a:r>
            <a:endParaRPr lang="en-US" altLang="zh-TW" sz="2000" b="1" dirty="0">
              <a:solidFill>
                <a:schemeClr val="accent6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4281" name="Freeform: Shape 31" descr="Icon of a rocket ship"/>
          <p:cNvSpPr>
            <a:spLocks/>
          </p:cNvSpPr>
          <p:nvPr/>
        </p:nvSpPr>
        <p:spPr bwMode="auto">
          <a:xfrm>
            <a:off x="2263775" y="5811838"/>
            <a:ext cx="190500" cy="571500"/>
          </a:xfrm>
          <a:custGeom>
            <a:avLst/>
            <a:gdLst>
              <a:gd name="T0" fmla="*/ 339 w 383742"/>
              <a:gd name="T1" fmla="*/ 369 h 863421"/>
              <a:gd name="T2" fmla="*/ 136 w 383742"/>
              <a:gd name="T3" fmla="*/ 6649 h 863421"/>
              <a:gd name="T4" fmla="*/ 10 w 383742"/>
              <a:gd name="T5" fmla="*/ 12840 h 863421"/>
              <a:gd name="T6" fmla="*/ 183 w 383742"/>
              <a:gd name="T7" fmla="*/ 14568 h 863421"/>
              <a:gd name="T8" fmla="*/ 185 w 383742"/>
              <a:gd name="T9" fmla="*/ 14784 h 863421"/>
              <a:gd name="T10" fmla="*/ 195 w 383742"/>
              <a:gd name="T11" fmla="*/ 15000 h 863421"/>
              <a:gd name="T12" fmla="*/ 226 w 383742"/>
              <a:gd name="T13" fmla="*/ 16314 h 863421"/>
              <a:gd name="T14" fmla="*/ 234 w 383742"/>
              <a:gd name="T15" fmla="*/ 16494 h 863421"/>
              <a:gd name="T16" fmla="*/ 350 w 383742"/>
              <a:gd name="T17" fmla="*/ 16818 h 863421"/>
              <a:gd name="T18" fmla="*/ 467 w 383742"/>
              <a:gd name="T19" fmla="*/ 16494 h 863421"/>
              <a:gd name="T20" fmla="*/ 475 w 383742"/>
              <a:gd name="T21" fmla="*/ 16314 h 863421"/>
              <a:gd name="T22" fmla="*/ 507 w 383742"/>
              <a:gd name="T23" fmla="*/ 15000 h 863421"/>
              <a:gd name="T24" fmla="*/ 518 w 383742"/>
              <a:gd name="T25" fmla="*/ 14784 h 863421"/>
              <a:gd name="T26" fmla="*/ 519 w 383742"/>
              <a:gd name="T27" fmla="*/ 14568 h 863421"/>
              <a:gd name="T28" fmla="*/ 693 w 383742"/>
              <a:gd name="T29" fmla="*/ 12822 h 863421"/>
              <a:gd name="T30" fmla="*/ 568 w 383742"/>
              <a:gd name="T31" fmla="*/ 6632 h 863421"/>
              <a:gd name="T32" fmla="*/ 364 w 383742"/>
              <a:gd name="T33" fmla="*/ 369 h 863421"/>
              <a:gd name="T34" fmla="*/ 354 w 383742"/>
              <a:gd name="T35" fmla="*/ 1053 h 863421"/>
              <a:gd name="T36" fmla="*/ 529 w 383742"/>
              <a:gd name="T37" fmla="*/ 6649 h 863421"/>
              <a:gd name="T38" fmla="*/ 507 w 383742"/>
              <a:gd name="T39" fmla="*/ 11023 h 863421"/>
              <a:gd name="T40" fmla="*/ 468 w 383742"/>
              <a:gd name="T41" fmla="*/ 14676 h 863421"/>
              <a:gd name="T42" fmla="*/ 242 w 383742"/>
              <a:gd name="T43" fmla="*/ 14676 h 863421"/>
              <a:gd name="T44" fmla="*/ 204 w 383742"/>
              <a:gd name="T45" fmla="*/ 11059 h 863421"/>
              <a:gd name="T46" fmla="*/ 182 w 383742"/>
              <a:gd name="T47" fmla="*/ 6649 h 863421"/>
              <a:gd name="T48" fmla="*/ 354 w 383742"/>
              <a:gd name="T49" fmla="*/ 1053 h 863421"/>
              <a:gd name="T50" fmla="*/ 275 w 383742"/>
              <a:gd name="T51" fmla="*/ 7603 h 863421"/>
              <a:gd name="T52" fmla="*/ 434 w 383742"/>
              <a:gd name="T53" fmla="*/ 5480 h 863421"/>
              <a:gd name="T54" fmla="*/ 306 w 383742"/>
              <a:gd name="T55" fmla="*/ 5912 h 863421"/>
              <a:gd name="T56" fmla="*/ 402 w 383742"/>
              <a:gd name="T57" fmla="*/ 7190 h 863421"/>
              <a:gd name="T58" fmla="*/ 306 w 383742"/>
              <a:gd name="T59" fmla="*/ 5912 h 863421"/>
              <a:gd name="T60" fmla="*/ 160 w 383742"/>
              <a:gd name="T61" fmla="*/ 11689 h 863421"/>
              <a:gd name="T62" fmla="*/ 69 w 383742"/>
              <a:gd name="T63" fmla="*/ 14784 h 863421"/>
              <a:gd name="T64" fmla="*/ 257 w 383742"/>
              <a:gd name="T65" fmla="*/ 15342 h 863421"/>
              <a:gd name="T66" fmla="*/ 452 w 383742"/>
              <a:gd name="T67" fmla="*/ 15342 h 863421"/>
              <a:gd name="T68" fmla="*/ 434 w 383742"/>
              <a:gd name="T69" fmla="*/ 16097 h 863421"/>
              <a:gd name="T70" fmla="*/ 275 w 383742"/>
              <a:gd name="T71" fmla="*/ 16097 h 863421"/>
              <a:gd name="T72" fmla="*/ 257 w 383742"/>
              <a:gd name="T73" fmla="*/ 15342 h 863421"/>
              <a:gd name="T74" fmla="*/ 652 w 383742"/>
              <a:gd name="T75" fmla="*/ 13056 h 863421"/>
              <a:gd name="T76" fmla="*/ 532 w 383742"/>
              <a:gd name="T77" fmla="*/ 13920 h 863421"/>
              <a:gd name="T78" fmla="*/ 268 w 383742"/>
              <a:gd name="T79" fmla="*/ 17159 h 863421"/>
              <a:gd name="T80" fmla="*/ 263 w 383742"/>
              <a:gd name="T81" fmla="*/ 19607 h 863421"/>
              <a:gd name="T82" fmla="*/ 354 w 383742"/>
              <a:gd name="T83" fmla="*/ 21029 h 863421"/>
              <a:gd name="T84" fmla="*/ 468 w 383742"/>
              <a:gd name="T85" fmla="*/ 18617 h 863421"/>
              <a:gd name="T86" fmla="*/ 397 w 383742"/>
              <a:gd name="T87" fmla="*/ 17249 h 863421"/>
              <a:gd name="T88" fmla="*/ 356 w 383742"/>
              <a:gd name="T89" fmla="*/ 20147 h 863421"/>
              <a:gd name="T90" fmla="*/ 288 w 383742"/>
              <a:gd name="T91" fmla="*/ 18707 h 863421"/>
              <a:gd name="T92" fmla="*/ 268 w 383742"/>
              <a:gd name="T93" fmla="*/ 17159 h 863421"/>
              <a:gd name="T94" fmla="*/ 437 w 383742"/>
              <a:gd name="T95" fmla="*/ 16170 h 863421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383742" h="863421">
                <a:moveTo>
                  <a:pt x="193716" y="5535"/>
                </a:moveTo>
                <a:lnTo>
                  <a:pt x="184861" y="15128"/>
                </a:lnTo>
                <a:cubicBezTo>
                  <a:pt x="184861" y="15128"/>
                  <a:pt x="121396" y="80069"/>
                  <a:pt x="90401" y="173053"/>
                </a:cubicBezTo>
                <a:cubicBezTo>
                  <a:pt x="80069" y="202572"/>
                  <a:pt x="74166" y="236518"/>
                  <a:pt x="74166" y="272679"/>
                </a:cubicBezTo>
                <a:cubicBezTo>
                  <a:pt x="74166" y="316957"/>
                  <a:pt x="79331" y="384850"/>
                  <a:pt x="85235" y="447577"/>
                </a:cubicBezTo>
                <a:lnTo>
                  <a:pt x="5535" y="526539"/>
                </a:lnTo>
                <a:lnTo>
                  <a:pt x="16604" y="647566"/>
                </a:lnTo>
                <a:lnTo>
                  <a:pt x="99994" y="597384"/>
                </a:lnTo>
                <a:cubicBezTo>
                  <a:pt x="99994" y="598122"/>
                  <a:pt x="100733" y="604026"/>
                  <a:pt x="100733" y="604026"/>
                </a:cubicBezTo>
                <a:lnTo>
                  <a:pt x="100733" y="606240"/>
                </a:lnTo>
                <a:lnTo>
                  <a:pt x="101470" y="608453"/>
                </a:lnTo>
                <a:cubicBezTo>
                  <a:pt x="101470" y="608453"/>
                  <a:pt x="103684" y="612143"/>
                  <a:pt x="106636" y="615095"/>
                </a:cubicBezTo>
                <a:cubicBezTo>
                  <a:pt x="108112" y="615833"/>
                  <a:pt x="109588" y="617309"/>
                  <a:pt x="111064" y="618047"/>
                </a:cubicBezTo>
                <a:lnTo>
                  <a:pt x="123609" y="668967"/>
                </a:lnTo>
                <a:cubicBezTo>
                  <a:pt x="123609" y="668967"/>
                  <a:pt x="124347" y="671181"/>
                  <a:pt x="125085" y="672657"/>
                </a:cubicBezTo>
                <a:cubicBezTo>
                  <a:pt x="125823" y="674133"/>
                  <a:pt x="127299" y="674870"/>
                  <a:pt x="128037" y="676346"/>
                </a:cubicBezTo>
                <a:cubicBezTo>
                  <a:pt x="130989" y="678560"/>
                  <a:pt x="133941" y="680775"/>
                  <a:pt x="139107" y="682988"/>
                </a:cubicBezTo>
                <a:cubicBezTo>
                  <a:pt x="148700" y="686678"/>
                  <a:pt x="164198" y="689630"/>
                  <a:pt x="191502" y="689630"/>
                </a:cubicBezTo>
                <a:cubicBezTo>
                  <a:pt x="218807" y="689630"/>
                  <a:pt x="234304" y="687416"/>
                  <a:pt x="243898" y="682988"/>
                </a:cubicBezTo>
                <a:cubicBezTo>
                  <a:pt x="249064" y="680775"/>
                  <a:pt x="252016" y="678560"/>
                  <a:pt x="254967" y="676346"/>
                </a:cubicBezTo>
                <a:cubicBezTo>
                  <a:pt x="256443" y="674870"/>
                  <a:pt x="257181" y="674133"/>
                  <a:pt x="257919" y="672657"/>
                </a:cubicBezTo>
                <a:cubicBezTo>
                  <a:pt x="258657" y="671181"/>
                  <a:pt x="259395" y="668967"/>
                  <a:pt x="259395" y="668967"/>
                </a:cubicBezTo>
                <a:lnTo>
                  <a:pt x="272679" y="618047"/>
                </a:lnTo>
                <a:cubicBezTo>
                  <a:pt x="274155" y="617309"/>
                  <a:pt x="275630" y="615833"/>
                  <a:pt x="277106" y="615095"/>
                </a:cubicBezTo>
                <a:cubicBezTo>
                  <a:pt x="280058" y="612143"/>
                  <a:pt x="282272" y="608453"/>
                  <a:pt x="282272" y="608453"/>
                </a:cubicBezTo>
                <a:lnTo>
                  <a:pt x="283010" y="606240"/>
                </a:lnTo>
                <a:lnTo>
                  <a:pt x="283010" y="604026"/>
                </a:lnTo>
                <a:cubicBezTo>
                  <a:pt x="283010" y="604026"/>
                  <a:pt x="283748" y="598860"/>
                  <a:pt x="283748" y="597384"/>
                </a:cubicBezTo>
                <a:lnTo>
                  <a:pt x="366401" y="646828"/>
                </a:lnTo>
                <a:lnTo>
                  <a:pt x="378208" y="525802"/>
                </a:lnTo>
                <a:lnTo>
                  <a:pt x="299245" y="446839"/>
                </a:lnTo>
                <a:cubicBezTo>
                  <a:pt x="305149" y="383374"/>
                  <a:pt x="310315" y="315481"/>
                  <a:pt x="310315" y="271941"/>
                </a:cubicBezTo>
                <a:cubicBezTo>
                  <a:pt x="310315" y="235780"/>
                  <a:pt x="303673" y="202572"/>
                  <a:pt x="293342" y="173053"/>
                </a:cubicBezTo>
                <a:cubicBezTo>
                  <a:pt x="262347" y="80807"/>
                  <a:pt x="198882" y="15128"/>
                  <a:pt x="198882" y="15128"/>
                </a:cubicBezTo>
                <a:lnTo>
                  <a:pt x="193716" y="5535"/>
                </a:lnTo>
                <a:close/>
                <a:moveTo>
                  <a:pt x="193716" y="43171"/>
                </a:moveTo>
                <a:cubicBezTo>
                  <a:pt x="206262" y="57192"/>
                  <a:pt x="248326" y="106636"/>
                  <a:pt x="273417" y="181171"/>
                </a:cubicBezTo>
                <a:cubicBezTo>
                  <a:pt x="283010" y="209214"/>
                  <a:pt x="288914" y="239470"/>
                  <a:pt x="288914" y="272679"/>
                </a:cubicBezTo>
                <a:cubicBezTo>
                  <a:pt x="288914" y="315481"/>
                  <a:pt x="283748" y="384850"/>
                  <a:pt x="277106" y="448315"/>
                </a:cubicBezTo>
                <a:cubicBezTo>
                  <a:pt x="277106" y="449791"/>
                  <a:pt x="277106" y="450529"/>
                  <a:pt x="277106" y="452005"/>
                </a:cubicBezTo>
                <a:cubicBezTo>
                  <a:pt x="270465" y="526539"/>
                  <a:pt x="262347" y="592956"/>
                  <a:pt x="262347" y="597384"/>
                </a:cubicBezTo>
                <a:cubicBezTo>
                  <a:pt x="260871" y="598122"/>
                  <a:pt x="259395" y="599598"/>
                  <a:pt x="255706" y="601812"/>
                </a:cubicBezTo>
                <a:cubicBezTo>
                  <a:pt x="246850" y="605502"/>
                  <a:pt x="228401" y="609929"/>
                  <a:pt x="194454" y="609929"/>
                </a:cubicBezTo>
                <a:cubicBezTo>
                  <a:pt x="160508" y="609929"/>
                  <a:pt x="141321" y="605502"/>
                  <a:pt x="132465" y="601812"/>
                </a:cubicBezTo>
                <a:cubicBezTo>
                  <a:pt x="128775" y="600336"/>
                  <a:pt x="126561" y="598860"/>
                  <a:pt x="125823" y="597384"/>
                </a:cubicBezTo>
                <a:cubicBezTo>
                  <a:pt x="125085" y="592956"/>
                  <a:pt x="117706" y="528015"/>
                  <a:pt x="111064" y="453480"/>
                </a:cubicBezTo>
                <a:cubicBezTo>
                  <a:pt x="111064" y="452005"/>
                  <a:pt x="111064" y="450529"/>
                  <a:pt x="110326" y="448315"/>
                </a:cubicBezTo>
                <a:cubicBezTo>
                  <a:pt x="104422" y="384850"/>
                  <a:pt x="99257" y="316219"/>
                  <a:pt x="99257" y="272679"/>
                </a:cubicBezTo>
                <a:cubicBezTo>
                  <a:pt x="99257" y="239470"/>
                  <a:pt x="105160" y="209214"/>
                  <a:pt x="114754" y="181171"/>
                </a:cubicBezTo>
                <a:cubicBezTo>
                  <a:pt x="139107" y="106636"/>
                  <a:pt x="181171" y="57192"/>
                  <a:pt x="193716" y="43171"/>
                </a:cubicBezTo>
                <a:close/>
                <a:moveTo>
                  <a:pt x="150176" y="224711"/>
                </a:moveTo>
                <a:cubicBezTo>
                  <a:pt x="125823" y="249064"/>
                  <a:pt x="125823" y="288176"/>
                  <a:pt x="150176" y="311791"/>
                </a:cubicBezTo>
                <a:cubicBezTo>
                  <a:pt x="174529" y="336144"/>
                  <a:pt x="213641" y="336144"/>
                  <a:pt x="237256" y="311791"/>
                </a:cubicBezTo>
                <a:cubicBezTo>
                  <a:pt x="261609" y="287438"/>
                  <a:pt x="261609" y="248326"/>
                  <a:pt x="237256" y="224711"/>
                </a:cubicBezTo>
                <a:cubicBezTo>
                  <a:pt x="213641" y="200358"/>
                  <a:pt x="173791" y="200358"/>
                  <a:pt x="150176" y="224711"/>
                </a:cubicBezTo>
                <a:close/>
                <a:moveTo>
                  <a:pt x="167150" y="242422"/>
                </a:moveTo>
                <a:cubicBezTo>
                  <a:pt x="181909" y="227663"/>
                  <a:pt x="204786" y="227663"/>
                  <a:pt x="219545" y="242422"/>
                </a:cubicBezTo>
                <a:cubicBezTo>
                  <a:pt x="234304" y="257181"/>
                  <a:pt x="234304" y="280058"/>
                  <a:pt x="219545" y="294818"/>
                </a:cubicBezTo>
                <a:cubicBezTo>
                  <a:pt x="204786" y="309577"/>
                  <a:pt x="181909" y="309577"/>
                  <a:pt x="167150" y="294818"/>
                </a:cubicBezTo>
                <a:cubicBezTo>
                  <a:pt x="152390" y="280058"/>
                  <a:pt x="153128" y="256444"/>
                  <a:pt x="167150" y="242422"/>
                </a:cubicBezTo>
                <a:close/>
                <a:moveTo>
                  <a:pt x="31364" y="535395"/>
                </a:moveTo>
                <a:lnTo>
                  <a:pt x="87449" y="479309"/>
                </a:lnTo>
                <a:cubicBezTo>
                  <a:pt x="91139" y="516208"/>
                  <a:pt x="94829" y="547941"/>
                  <a:pt x="97043" y="570817"/>
                </a:cubicBezTo>
                <a:lnTo>
                  <a:pt x="37267" y="606240"/>
                </a:lnTo>
                <a:lnTo>
                  <a:pt x="31364" y="535395"/>
                </a:lnTo>
                <a:close/>
                <a:moveTo>
                  <a:pt x="140583" y="629117"/>
                </a:moveTo>
                <a:cubicBezTo>
                  <a:pt x="153866" y="632068"/>
                  <a:pt x="170101" y="634282"/>
                  <a:pt x="193716" y="634282"/>
                </a:cubicBezTo>
                <a:cubicBezTo>
                  <a:pt x="217331" y="634282"/>
                  <a:pt x="234304" y="632068"/>
                  <a:pt x="246850" y="629117"/>
                </a:cubicBezTo>
                <a:lnTo>
                  <a:pt x="239470" y="659373"/>
                </a:lnTo>
                <a:cubicBezTo>
                  <a:pt x="239470" y="659373"/>
                  <a:pt x="239470" y="659373"/>
                  <a:pt x="237256" y="660111"/>
                </a:cubicBezTo>
                <a:cubicBezTo>
                  <a:pt x="232091" y="662325"/>
                  <a:pt x="219545" y="665277"/>
                  <a:pt x="193716" y="665277"/>
                </a:cubicBezTo>
                <a:cubicBezTo>
                  <a:pt x="167887" y="665277"/>
                  <a:pt x="155342" y="662325"/>
                  <a:pt x="150176" y="660111"/>
                </a:cubicBezTo>
                <a:cubicBezTo>
                  <a:pt x="148700" y="659373"/>
                  <a:pt x="148700" y="659373"/>
                  <a:pt x="147962" y="659373"/>
                </a:cubicBezTo>
                <a:lnTo>
                  <a:pt x="140583" y="629117"/>
                </a:lnTo>
                <a:close/>
                <a:moveTo>
                  <a:pt x="299984" y="479309"/>
                </a:moveTo>
                <a:lnTo>
                  <a:pt x="356069" y="535395"/>
                </a:lnTo>
                <a:lnTo>
                  <a:pt x="349427" y="606240"/>
                </a:lnTo>
                <a:lnTo>
                  <a:pt x="290390" y="570817"/>
                </a:lnTo>
                <a:cubicBezTo>
                  <a:pt x="292604" y="547941"/>
                  <a:pt x="296294" y="516946"/>
                  <a:pt x="299984" y="479309"/>
                </a:cubicBezTo>
                <a:close/>
                <a:moveTo>
                  <a:pt x="146486" y="703651"/>
                </a:moveTo>
                <a:cubicBezTo>
                  <a:pt x="143535" y="728742"/>
                  <a:pt x="131727" y="743502"/>
                  <a:pt x="131727" y="766378"/>
                </a:cubicBezTo>
                <a:cubicBezTo>
                  <a:pt x="131727" y="778186"/>
                  <a:pt x="135417" y="790731"/>
                  <a:pt x="143535" y="804015"/>
                </a:cubicBezTo>
                <a:cubicBezTo>
                  <a:pt x="151652" y="818036"/>
                  <a:pt x="164935" y="833533"/>
                  <a:pt x="184861" y="853458"/>
                </a:cubicBezTo>
                <a:lnTo>
                  <a:pt x="193716" y="862314"/>
                </a:lnTo>
                <a:lnTo>
                  <a:pt x="202572" y="853458"/>
                </a:lnTo>
                <a:cubicBezTo>
                  <a:pt x="242422" y="813609"/>
                  <a:pt x="255706" y="787041"/>
                  <a:pt x="255706" y="763426"/>
                </a:cubicBezTo>
                <a:cubicBezTo>
                  <a:pt x="255706" y="739812"/>
                  <a:pt x="243898" y="724314"/>
                  <a:pt x="240946" y="703651"/>
                </a:cubicBezTo>
                <a:lnTo>
                  <a:pt x="216593" y="707341"/>
                </a:lnTo>
                <a:cubicBezTo>
                  <a:pt x="221021" y="733908"/>
                  <a:pt x="230615" y="749405"/>
                  <a:pt x="231352" y="764165"/>
                </a:cubicBezTo>
                <a:cubicBezTo>
                  <a:pt x="231352" y="776710"/>
                  <a:pt x="221759" y="795897"/>
                  <a:pt x="194454" y="826154"/>
                </a:cubicBezTo>
                <a:cubicBezTo>
                  <a:pt x="181909" y="812870"/>
                  <a:pt x="170839" y="800325"/>
                  <a:pt x="165674" y="791470"/>
                </a:cubicBezTo>
                <a:cubicBezTo>
                  <a:pt x="159032" y="780400"/>
                  <a:pt x="157556" y="773758"/>
                  <a:pt x="157556" y="767116"/>
                </a:cubicBezTo>
                <a:cubicBezTo>
                  <a:pt x="157556" y="753833"/>
                  <a:pt x="167887" y="737598"/>
                  <a:pt x="171577" y="707341"/>
                </a:cubicBezTo>
                <a:lnTo>
                  <a:pt x="146486" y="703651"/>
                </a:lnTo>
                <a:close/>
                <a:moveTo>
                  <a:pt x="238732" y="661587"/>
                </a:moveTo>
                <a:lnTo>
                  <a:pt x="238732" y="663063"/>
                </a:lnTo>
                <a:cubicBezTo>
                  <a:pt x="237994" y="662325"/>
                  <a:pt x="238732" y="662325"/>
                  <a:pt x="238732" y="66158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TW" altLang="en-US"/>
          </a:p>
        </p:txBody>
      </p:sp>
      <p:sp>
        <p:nvSpPr>
          <p:cNvPr id="16" name="Freeform: Shape 31" descr="Icon of a rocket ship">
            <a:extLst>
              <a:ext uri="{FF2B5EF4-FFF2-40B4-BE49-F238E27FC236}"/>
            </a:extLst>
          </p:cNvPr>
          <p:cNvSpPr>
            <a:spLocks/>
          </p:cNvSpPr>
          <p:nvPr/>
        </p:nvSpPr>
        <p:spPr bwMode="auto">
          <a:xfrm>
            <a:off x="3954463" y="1330325"/>
            <a:ext cx="190500" cy="569913"/>
          </a:xfrm>
          <a:custGeom>
            <a:avLst/>
            <a:gdLst/>
            <a:ahLst/>
            <a:cxnLst/>
            <a:rect l="0" t="0" r="r" b="b"/>
            <a:pathLst>
              <a:path w="383742" h="863421">
                <a:moveTo>
                  <a:pt x="193716" y="5535"/>
                </a:moveTo>
                <a:lnTo>
                  <a:pt x="184861" y="15128"/>
                </a:lnTo>
                <a:cubicBezTo>
                  <a:pt x="184861" y="15128"/>
                  <a:pt x="121396" y="80069"/>
                  <a:pt x="90401" y="173053"/>
                </a:cubicBezTo>
                <a:cubicBezTo>
                  <a:pt x="80069" y="202572"/>
                  <a:pt x="74166" y="236518"/>
                  <a:pt x="74166" y="272679"/>
                </a:cubicBezTo>
                <a:cubicBezTo>
                  <a:pt x="74166" y="316957"/>
                  <a:pt x="79331" y="384850"/>
                  <a:pt x="85235" y="447577"/>
                </a:cubicBezTo>
                <a:lnTo>
                  <a:pt x="5535" y="526539"/>
                </a:lnTo>
                <a:lnTo>
                  <a:pt x="16604" y="647566"/>
                </a:lnTo>
                <a:lnTo>
                  <a:pt x="99994" y="597384"/>
                </a:lnTo>
                <a:cubicBezTo>
                  <a:pt x="99994" y="598122"/>
                  <a:pt x="100733" y="604026"/>
                  <a:pt x="100733" y="604026"/>
                </a:cubicBezTo>
                <a:lnTo>
                  <a:pt x="100733" y="606240"/>
                </a:lnTo>
                <a:lnTo>
                  <a:pt x="101470" y="608453"/>
                </a:lnTo>
                <a:cubicBezTo>
                  <a:pt x="101470" y="608453"/>
                  <a:pt x="103684" y="612143"/>
                  <a:pt x="106636" y="615095"/>
                </a:cubicBezTo>
                <a:cubicBezTo>
                  <a:pt x="108112" y="615833"/>
                  <a:pt x="109588" y="617309"/>
                  <a:pt x="111064" y="618047"/>
                </a:cubicBezTo>
                <a:lnTo>
                  <a:pt x="123609" y="668967"/>
                </a:lnTo>
                <a:cubicBezTo>
                  <a:pt x="123609" y="668967"/>
                  <a:pt x="124347" y="671181"/>
                  <a:pt x="125085" y="672657"/>
                </a:cubicBezTo>
                <a:cubicBezTo>
                  <a:pt x="125823" y="674133"/>
                  <a:pt x="127299" y="674870"/>
                  <a:pt x="128037" y="676346"/>
                </a:cubicBezTo>
                <a:cubicBezTo>
                  <a:pt x="130989" y="678560"/>
                  <a:pt x="133941" y="680775"/>
                  <a:pt x="139107" y="682988"/>
                </a:cubicBezTo>
                <a:cubicBezTo>
                  <a:pt x="148700" y="686678"/>
                  <a:pt x="164198" y="689630"/>
                  <a:pt x="191502" y="689630"/>
                </a:cubicBezTo>
                <a:cubicBezTo>
                  <a:pt x="218807" y="689630"/>
                  <a:pt x="234304" y="687416"/>
                  <a:pt x="243898" y="682988"/>
                </a:cubicBezTo>
                <a:cubicBezTo>
                  <a:pt x="249064" y="680775"/>
                  <a:pt x="252016" y="678560"/>
                  <a:pt x="254967" y="676346"/>
                </a:cubicBezTo>
                <a:cubicBezTo>
                  <a:pt x="256443" y="674870"/>
                  <a:pt x="257181" y="674133"/>
                  <a:pt x="257919" y="672657"/>
                </a:cubicBezTo>
                <a:cubicBezTo>
                  <a:pt x="258657" y="671181"/>
                  <a:pt x="259395" y="668967"/>
                  <a:pt x="259395" y="668967"/>
                </a:cubicBezTo>
                <a:lnTo>
                  <a:pt x="272679" y="618047"/>
                </a:lnTo>
                <a:cubicBezTo>
                  <a:pt x="274155" y="617309"/>
                  <a:pt x="275630" y="615833"/>
                  <a:pt x="277106" y="615095"/>
                </a:cubicBezTo>
                <a:cubicBezTo>
                  <a:pt x="280058" y="612143"/>
                  <a:pt x="282272" y="608453"/>
                  <a:pt x="282272" y="608453"/>
                </a:cubicBezTo>
                <a:lnTo>
                  <a:pt x="283010" y="606240"/>
                </a:lnTo>
                <a:lnTo>
                  <a:pt x="283010" y="604026"/>
                </a:lnTo>
                <a:cubicBezTo>
                  <a:pt x="283010" y="604026"/>
                  <a:pt x="283748" y="598860"/>
                  <a:pt x="283748" y="597384"/>
                </a:cubicBezTo>
                <a:lnTo>
                  <a:pt x="366401" y="646828"/>
                </a:lnTo>
                <a:lnTo>
                  <a:pt x="378208" y="525802"/>
                </a:lnTo>
                <a:lnTo>
                  <a:pt x="299245" y="446839"/>
                </a:lnTo>
                <a:cubicBezTo>
                  <a:pt x="305149" y="383374"/>
                  <a:pt x="310315" y="315481"/>
                  <a:pt x="310315" y="271941"/>
                </a:cubicBezTo>
                <a:cubicBezTo>
                  <a:pt x="310315" y="235780"/>
                  <a:pt x="303673" y="202572"/>
                  <a:pt x="293342" y="173053"/>
                </a:cubicBezTo>
                <a:cubicBezTo>
                  <a:pt x="262347" y="80807"/>
                  <a:pt x="198882" y="15128"/>
                  <a:pt x="198882" y="15128"/>
                </a:cubicBezTo>
                <a:lnTo>
                  <a:pt x="193716" y="5535"/>
                </a:lnTo>
                <a:close/>
                <a:moveTo>
                  <a:pt x="193716" y="43171"/>
                </a:moveTo>
                <a:cubicBezTo>
                  <a:pt x="206262" y="57192"/>
                  <a:pt x="248326" y="106636"/>
                  <a:pt x="273417" y="181171"/>
                </a:cubicBezTo>
                <a:cubicBezTo>
                  <a:pt x="283010" y="209214"/>
                  <a:pt x="288914" y="239470"/>
                  <a:pt x="288914" y="272679"/>
                </a:cubicBezTo>
                <a:cubicBezTo>
                  <a:pt x="288914" y="315481"/>
                  <a:pt x="283748" y="384850"/>
                  <a:pt x="277106" y="448315"/>
                </a:cubicBezTo>
                <a:cubicBezTo>
                  <a:pt x="277106" y="449791"/>
                  <a:pt x="277106" y="450529"/>
                  <a:pt x="277106" y="452005"/>
                </a:cubicBezTo>
                <a:cubicBezTo>
                  <a:pt x="270465" y="526539"/>
                  <a:pt x="262347" y="592956"/>
                  <a:pt x="262347" y="597384"/>
                </a:cubicBezTo>
                <a:cubicBezTo>
                  <a:pt x="260871" y="598122"/>
                  <a:pt x="259395" y="599598"/>
                  <a:pt x="255706" y="601812"/>
                </a:cubicBezTo>
                <a:cubicBezTo>
                  <a:pt x="246850" y="605502"/>
                  <a:pt x="228401" y="609929"/>
                  <a:pt x="194454" y="609929"/>
                </a:cubicBezTo>
                <a:cubicBezTo>
                  <a:pt x="160508" y="609929"/>
                  <a:pt x="141321" y="605502"/>
                  <a:pt x="132465" y="601812"/>
                </a:cubicBezTo>
                <a:cubicBezTo>
                  <a:pt x="128775" y="600336"/>
                  <a:pt x="126561" y="598860"/>
                  <a:pt x="125823" y="597384"/>
                </a:cubicBezTo>
                <a:cubicBezTo>
                  <a:pt x="125085" y="592956"/>
                  <a:pt x="117706" y="528015"/>
                  <a:pt x="111064" y="453480"/>
                </a:cubicBezTo>
                <a:cubicBezTo>
                  <a:pt x="111064" y="452005"/>
                  <a:pt x="111064" y="450529"/>
                  <a:pt x="110326" y="448315"/>
                </a:cubicBezTo>
                <a:cubicBezTo>
                  <a:pt x="104422" y="384850"/>
                  <a:pt x="99257" y="316219"/>
                  <a:pt x="99257" y="272679"/>
                </a:cubicBezTo>
                <a:cubicBezTo>
                  <a:pt x="99257" y="239470"/>
                  <a:pt x="105160" y="209214"/>
                  <a:pt x="114754" y="181171"/>
                </a:cubicBezTo>
                <a:cubicBezTo>
                  <a:pt x="139107" y="106636"/>
                  <a:pt x="181171" y="57192"/>
                  <a:pt x="193716" y="43171"/>
                </a:cubicBezTo>
                <a:close/>
                <a:moveTo>
                  <a:pt x="150176" y="224711"/>
                </a:moveTo>
                <a:cubicBezTo>
                  <a:pt x="125823" y="249064"/>
                  <a:pt x="125823" y="288176"/>
                  <a:pt x="150176" y="311791"/>
                </a:cubicBezTo>
                <a:cubicBezTo>
                  <a:pt x="174529" y="336144"/>
                  <a:pt x="213641" y="336144"/>
                  <a:pt x="237256" y="311791"/>
                </a:cubicBezTo>
                <a:cubicBezTo>
                  <a:pt x="261609" y="287438"/>
                  <a:pt x="261609" y="248326"/>
                  <a:pt x="237256" y="224711"/>
                </a:cubicBezTo>
                <a:cubicBezTo>
                  <a:pt x="213641" y="200358"/>
                  <a:pt x="173791" y="200358"/>
                  <a:pt x="150176" y="224711"/>
                </a:cubicBezTo>
                <a:close/>
                <a:moveTo>
                  <a:pt x="167150" y="242422"/>
                </a:moveTo>
                <a:cubicBezTo>
                  <a:pt x="181909" y="227663"/>
                  <a:pt x="204786" y="227663"/>
                  <a:pt x="219545" y="242422"/>
                </a:cubicBezTo>
                <a:cubicBezTo>
                  <a:pt x="234304" y="257181"/>
                  <a:pt x="234304" y="280058"/>
                  <a:pt x="219545" y="294818"/>
                </a:cubicBezTo>
                <a:cubicBezTo>
                  <a:pt x="204786" y="309577"/>
                  <a:pt x="181909" y="309577"/>
                  <a:pt x="167150" y="294818"/>
                </a:cubicBezTo>
                <a:cubicBezTo>
                  <a:pt x="152390" y="280058"/>
                  <a:pt x="153128" y="256444"/>
                  <a:pt x="167150" y="242422"/>
                </a:cubicBezTo>
                <a:close/>
                <a:moveTo>
                  <a:pt x="31364" y="535395"/>
                </a:moveTo>
                <a:lnTo>
                  <a:pt x="87449" y="479309"/>
                </a:lnTo>
                <a:cubicBezTo>
                  <a:pt x="91139" y="516208"/>
                  <a:pt x="94829" y="547941"/>
                  <a:pt x="97043" y="570817"/>
                </a:cubicBezTo>
                <a:lnTo>
                  <a:pt x="37267" y="606240"/>
                </a:lnTo>
                <a:lnTo>
                  <a:pt x="31364" y="535395"/>
                </a:lnTo>
                <a:close/>
                <a:moveTo>
                  <a:pt x="140583" y="629117"/>
                </a:moveTo>
                <a:cubicBezTo>
                  <a:pt x="153866" y="632068"/>
                  <a:pt x="170101" y="634282"/>
                  <a:pt x="193716" y="634282"/>
                </a:cubicBezTo>
                <a:cubicBezTo>
                  <a:pt x="217331" y="634282"/>
                  <a:pt x="234304" y="632068"/>
                  <a:pt x="246850" y="629117"/>
                </a:cubicBezTo>
                <a:lnTo>
                  <a:pt x="239470" y="659373"/>
                </a:lnTo>
                <a:cubicBezTo>
                  <a:pt x="239470" y="659373"/>
                  <a:pt x="239470" y="659373"/>
                  <a:pt x="237256" y="660111"/>
                </a:cubicBezTo>
                <a:cubicBezTo>
                  <a:pt x="232091" y="662325"/>
                  <a:pt x="219545" y="665277"/>
                  <a:pt x="193716" y="665277"/>
                </a:cubicBezTo>
                <a:cubicBezTo>
                  <a:pt x="167887" y="665277"/>
                  <a:pt x="155342" y="662325"/>
                  <a:pt x="150176" y="660111"/>
                </a:cubicBezTo>
                <a:cubicBezTo>
                  <a:pt x="148700" y="659373"/>
                  <a:pt x="148700" y="659373"/>
                  <a:pt x="147962" y="659373"/>
                </a:cubicBezTo>
                <a:lnTo>
                  <a:pt x="140583" y="629117"/>
                </a:lnTo>
                <a:close/>
                <a:moveTo>
                  <a:pt x="299984" y="479309"/>
                </a:moveTo>
                <a:lnTo>
                  <a:pt x="356069" y="535395"/>
                </a:lnTo>
                <a:lnTo>
                  <a:pt x="349427" y="606240"/>
                </a:lnTo>
                <a:lnTo>
                  <a:pt x="290390" y="570817"/>
                </a:lnTo>
                <a:cubicBezTo>
                  <a:pt x="292604" y="547941"/>
                  <a:pt x="296294" y="516946"/>
                  <a:pt x="299984" y="479309"/>
                </a:cubicBezTo>
                <a:close/>
                <a:moveTo>
                  <a:pt x="146486" y="703651"/>
                </a:moveTo>
                <a:cubicBezTo>
                  <a:pt x="143535" y="728742"/>
                  <a:pt x="131727" y="743502"/>
                  <a:pt x="131727" y="766378"/>
                </a:cubicBezTo>
                <a:cubicBezTo>
                  <a:pt x="131727" y="778186"/>
                  <a:pt x="135417" y="790731"/>
                  <a:pt x="143535" y="804015"/>
                </a:cubicBezTo>
                <a:cubicBezTo>
                  <a:pt x="151652" y="818036"/>
                  <a:pt x="164935" y="833533"/>
                  <a:pt x="184861" y="853458"/>
                </a:cubicBezTo>
                <a:lnTo>
                  <a:pt x="193716" y="862314"/>
                </a:lnTo>
                <a:lnTo>
                  <a:pt x="202572" y="853458"/>
                </a:lnTo>
                <a:cubicBezTo>
                  <a:pt x="242422" y="813609"/>
                  <a:pt x="255706" y="787041"/>
                  <a:pt x="255706" y="763426"/>
                </a:cubicBezTo>
                <a:cubicBezTo>
                  <a:pt x="255706" y="739812"/>
                  <a:pt x="243898" y="724314"/>
                  <a:pt x="240946" y="703651"/>
                </a:cubicBezTo>
                <a:lnTo>
                  <a:pt x="216593" y="707341"/>
                </a:lnTo>
                <a:cubicBezTo>
                  <a:pt x="221021" y="733908"/>
                  <a:pt x="230615" y="749405"/>
                  <a:pt x="231352" y="764165"/>
                </a:cubicBezTo>
                <a:cubicBezTo>
                  <a:pt x="231352" y="776710"/>
                  <a:pt x="221759" y="795897"/>
                  <a:pt x="194454" y="826154"/>
                </a:cubicBezTo>
                <a:cubicBezTo>
                  <a:pt x="181909" y="812870"/>
                  <a:pt x="170839" y="800325"/>
                  <a:pt x="165674" y="791470"/>
                </a:cubicBezTo>
                <a:cubicBezTo>
                  <a:pt x="159032" y="780400"/>
                  <a:pt x="157556" y="773758"/>
                  <a:pt x="157556" y="767116"/>
                </a:cubicBezTo>
                <a:cubicBezTo>
                  <a:pt x="157556" y="753833"/>
                  <a:pt x="167887" y="737598"/>
                  <a:pt x="171577" y="707341"/>
                </a:cubicBezTo>
                <a:lnTo>
                  <a:pt x="146486" y="703651"/>
                </a:lnTo>
                <a:close/>
                <a:moveTo>
                  <a:pt x="238732" y="661587"/>
                </a:moveTo>
                <a:lnTo>
                  <a:pt x="238732" y="663063"/>
                </a:lnTo>
                <a:cubicBezTo>
                  <a:pt x="237994" y="662325"/>
                  <a:pt x="238732" y="662325"/>
                  <a:pt x="238732" y="66158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" name="Text Placeholder 11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151313" y="2319338"/>
            <a:ext cx="1533525" cy="12954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zh-TW" altLang="en-US" sz="2000" b="1" smtClean="0">
                <a:solidFill>
                  <a:schemeClr val="accent3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納入</a:t>
            </a:r>
            <a:r>
              <a:rPr lang="en-US" altLang="zh-TW" sz="2000" b="1" smtClean="0">
                <a:solidFill>
                  <a:schemeClr val="accent3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107</a:t>
            </a:r>
            <a:r>
              <a:rPr lang="zh-TW" altLang="en-US" sz="2000" b="1" smtClean="0">
                <a:solidFill>
                  <a:schemeClr val="accent3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年以後保護性議題曾經在案之個案</a:t>
            </a:r>
            <a:endParaRPr lang="en-US" sz="2000" b="1" dirty="0">
              <a:solidFill>
                <a:schemeClr val="accent3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Text Placeholder 6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70325" y="4067175"/>
            <a:ext cx="1949450" cy="6731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altLang="zh-TW" sz="1800" dirty="0" smtClean="0">
                <a:solidFill>
                  <a:schemeClr val="accent3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108</a:t>
            </a:r>
            <a:r>
              <a:rPr lang="zh-TW" altLang="en-US" sz="1800" dirty="0" smtClean="0">
                <a:solidFill>
                  <a:schemeClr val="accent3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1800" dirty="0" smtClean="0">
                <a:solidFill>
                  <a:schemeClr val="accent3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zh-TW" altLang="en-US" sz="1800" dirty="0" smtClean="0">
                <a:solidFill>
                  <a:schemeClr val="accent3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1800" dirty="0" smtClean="0">
                <a:solidFill>
                  <a:schemeClr val="accent3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1800" dirty="0" smtClean="0">
                <a:solidFill>
                  <a:schemeClr val="accent3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  <a:r>
              <a:rPr lang="en-US" altLang="zh-TW" sz="1800" dirty="0" smtClean="0">
                <a:solidFill>
                  <a:schemeClr val="accent3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~</a:t>
            </a:r>
          </a:p>
          <a:p>
            <a:pPr>
              <a:defRPr/>
            </a:pPr>
            <a:r>
              <a:rPr lang="en-US" altLang="zh-TW" sz="1800" dirty="0" smtClean="0">
                <a:solidFill>
                  <a:schemeClr val="accent3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108</a:t>
            </a:r>
            <a:r>
              <a:rPr lang="zh-TW" altLang="en-US" sz="1800" dirty="0" smtClean="0">
                <a:solidFill>
                  <a:schemeClr val="accent3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1800" dirty="0" smtClean="0">
                <a:solidFill>
                  <a:schemeClr val="accent3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lang="zh-TW" altLang="en-US" sz="1800" dirty="0" smtClean="0">
                <a:solidFill>
                  <a:schemeClr val="accent3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1800" dirty="0" smtClean="0">
                <a:solidFill>
                  <a:schemeClr val="accent3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31</a:t>
            </a:r>
            <a:r>
              <a:rPr lang="zh-TW" altLang="en-US" sz="1800" dirty="0" smtClean="0">
                <a:solidFill>
                  <a:schemeClr val="accent3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  <a:endParaRPr lang="en-US" altLang="zh-TW" sz="1800" dirty="0">
              <a:solidFill>
                <a:schemeClr val="accent3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Text Placeholder 7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648325" y="2997200"/>
            <a:ext cx="1762125" cy="647700"/>
          </a:xfrm>
        </p:spPr>
        <p:txBody>
          <a:bodyPr lIns="0" tIns="0" rIns="0" bIns="0">
            <a:noAutofit/>
          </a:bodyPr>
          <a:lstStyle/>
          <a:p>
            <a:pPr>
              <a:defRPr/>
            </a:pPr>
            <a:r>
              <a:rPr lang="en-US" altLang="zh-TW" sz="1800" dirty="0" smtClean="0">
                <a:solidFill>
                  <a:schemeClr val="accent4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109</a:t>
            </a:r>
            <a:r>
              <a:rPr lang="zh-TW" altLang="en-US" sz="1800" dirty="0" smtClean="0">
                <a:solidFill>
                  <a:schemeClr val="accent4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1800" dirty="0" smtClean="0">
                <a:solidFill>
                  <a:schemeClr val="accent4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1800" dirty="0" smtClean="0">
                <a:solidFill>
                  <a:schemeClr val="accent4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1800" dirty="0" smtClean="0">
                <a:solidFill>
                  <a:schemeClr val="accent4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1800" dirty="0" smtClean="0">
                <a:solidFill>
                  <a:schemeClr val="accent4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  <a:r>
              <a:rPr lang="en-US" altLang="zh-TW" sz="1800" dirty="0" smtClean="0">
                <a:solidFill>
                  <a:schemeClr val="accent4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~</a:t>
            </a:r>
          </a:p>
          <a:p>
            <a:pPr>
              <a:defRPr/>
            </a:pPr>
            <a:r>
              <a:rPr lang="en-US" altLang="zh-TW" sz="1800" dirty="0" smtClean="0">
                <a:solidFill>
                  <a:schemeClr val="accent4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109</a:t>
            </a:r>
            <a:r>
              <a:rPr lang="zh-TW" altLang="en-US" sz="1800" dirty="0" smtClean="0">
                <a:solidFill>
                  <a:schemeClr val="accent4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1800" dirty="0" smtClean="0">
                <a:solidFill>
                  <a:schemeClr val="accent4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lang="zh-TW" altLang="en-US" sz="1800" dirty="0" smtClean="0">
                <a:solidFill>
                  <a:schemeClr val="accent4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1800" dirty="0" smtClean="0">
                <a:solidFill>
                  <a:schemeClr val="accent4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31</a:t>
            </a:r>
            <a:r>
              <a:rPr lang="zh-TW" altLang="en-US" sz="1800" dirty="0" smtClean="0">
                <a:solidFill>
                  <a:schemeClr val="accent4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  <a:endParaRPr lang="en-US" sz="1800" dirty="0">
              <a:solidFill>
                <a:schemeClr val="accent4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" name="Text Placeholder 12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853113" y="4106863"/>
            <a:ext cx="1465262" cy="142557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zh-TW" altLang="en-US" sz="2000" b="1" smtClean="0">
                <a:solidFill>
                  <a:schemeClr val="accent4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納入</a:t>
            </a:r>
            <a:r>
              <a:rPr lang="en-US" altLang="zh-TW" sz="2000" b="1" smtClean="0">
                <a:solidFill>
                  <a:schemeClr val="accent4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105</a:t>
            </a:r>
            <a:r>
              <a:rPr lang="zh-TW" altLang="en-US" sz="2000" b="1" smtClean="0">
                <a:solidFill>
                  <a:schemeClr val="accent4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年以後保護性議題曾經在案之個案</a:t>
            </a:r>
            <a:endParaRPr lang="en-US" altLang="zh-TW" sz="2000" b="1" dirty="0">
              <a:solidFill>
                <a:schemeClr val="accent4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8" name="Freeform: Shape 31" descr="Icon of a rocket ship">
            <a:extLst>
              <a:ext uri="{FF2B5EF4-FFF2-40B4-BE49-F238E27FC236}"/>
            </a:extLst>
          </p:cNvPr>
          <p:cNvSpPr>
            <a:spLocks/>
          </p:cNvSpPr>
          <p:nvPr/>
        </p:nvSpPr>
        <p:spPr bwMode="auto">
          <a:xfrm>
            <a:off x="5648325" y="5827713"/>
            <a:ext cx="192088" cy="571500"/>
          </a:xfrm>
          <a:custGeom>
            <a:avLst/>
            <a:gdLst/>
            <a:ahLst/>
            <a:cxnLst/>
            <a:rect l="0" t="0" r="r" b="b"/>
            <a:pathLst>
              <a:path w="383742" h="863421">
                <a:moveTo>
                  <a:pt x="193716" y="5535"/>
                </a:moveTo>
                <a:lnTo>
                  <a:pt x="184861" y="15128"/>
                </a:lnTo>
                <a:cubicBezTo>
                  <a:pt x="184861" y="15128"/>
                  <a:pt x="121396" y="80069"/>
                  <a:pt x="90401" y="173053"/>
                </a:cubicBezTo>
                <a:cubicBezTo>
                  <a:pt x="80069" y="202572"/>
                  <a:pt x="74166" y="236518"/>
                  <a:pt x="74166" y="272679"/>
                </a:cubicBezTo>
                <a:cubicBezTo>
                  <a:pt x="74166" y="316957"/>
                  <a:pt x="79331" y="384850"/>
                  <a:pt x="85235" y="447577"/>
                </a:cubicBezTo>
                <a:lnTo>
                  <a:pt x="5535" y="526539"/>
                </a:lnTo>
                <a:lnTo>
                  <a:pt x="16604" y="647566"/>
                </a:lnTo>
                <a:lnTo>
                  <a:pt x="99994" y="597384"/>
                </a:lnTo>
                <a:cubicBezTo>
                  <a:pt x="99994" y="598122"/>
                  <a:pt x="100733" y="604026"/>
                  <a:pt x="100733" y="604026"/>
                </a:cubicBezTo>
                <a:lnTo>
                  <a:pt x="100733" y="606240"/>
                </a:lnTo>
                <a:lnTo>
                  <a:pt x="101470" y="608453"/>
                </a:lnTo>
                <a:cubicBezTo>
                  <a:pt x="101470" y="608453"/>
                  <a:pt x="103684" y="612143"/>
                  <a:pt x="106636" y="615095"/>
                </a:cubicBezTo>
                <a:cubicBezTo>
                  <a:pt x="108112" y="615833"/>
                  <a:pt x="109588" y="617309"/>
                  <a:pt x="111064" y="618047"/>
                </a:cubicBezTo>
                <a:lnTo>
                  <a:pt x="123609" y="668967"/>
                </a:lnTo>
                <a:cubicBezTo>
                  <a:pt x="123609" y="668967"/>
                  <a:pt x="124347" y="671181"/>
                  <a:pt x="125085" y="672657"/>
                </a:cubicBezTo>
                <a:cubicBezTo>
                  <a:pt x="125823" y="674133"/>
                  <a:pt x="127299" y="674870"/>
                  <a:pt x="128037" y="676346"/>
                </a:cubicBezTo>
                <a:cubicBezTo>
                  <a:pt x="130989" y="678560"/>
                  <a:pt x="133941" y="680775"/>
                  <a:pt x="139107" y="682988"/>
                </a:cubicBezTo>
                <a:cubicBezTo>
                  <a:pt x="148700" y="686678"/>
                  <a:pt x="164198" y="689630"/>
                  <a:pt x="191502" y="689630"/>
                </a:cubicBezTo>
                <a:cubicBezTo>
                  <a:pt x="218807" y="689630"/>
                  <a:pt x="234304" y="687416"/>
                  <a:pt x="243898" y="682988"/>
                </a:cubicBezTo>
                <a:cubicBezTo>
                  <a:pt x="249064" y="680775"/>
                  <a:pt x="252016" y="678560"/>
                  <a:pt x="254967" y="676346"/>
                </a:cubicBezTo>
                <a:cubicBezTo>
                  <a:pt x="256443" y="674870"/>
                  <a:pt x="257181" y="674133"/>
                  <a:pt x="257919" y="672657"/>
                </a:cubicBezTo>
                <a:cubicBezTo>
                  <a:pt x="258657" y="671181"/>
                  <a:pt x="259395" y="668967"/>
                  <a:pt x="259395" y="668967"/>
                </a:cubicBezTo>
                <a:lnTo>
                  <a:pt x="272679" y="618047"/>
                </a:lnTo>
                <a:cubicBezTo>
                  <a:pt x="274155" y="617309"/>
                  <a:pt x="275630" y="615833"/>
                  <a:pt x="277106" y="615095"/>
                </a:cubicBezTo>
                <a:cubicBezTo>
                  <a:pt x="280058" y="612143"/>
                  <a:pt x="282272" y="608453"/>
                  <a:pt x="282272" y="608453"/>
                </a:cubicBezTo>
                <a:lnTo>
                  <a:pt x="283010" y="606240"/>
                </a:lnTo>
                <a:lnTo>
                  <a:pt x="283010" y="604026"/>
                </a:lnTo>
                <a:cubicBezTo>
                  <a:pt x="283010" y="604026"/>
                  <a:pt x="283748" y="598860"/>
                  <a:pt x="283748" y="597384"/>
                </a:cubicBezTo>
                <a:lnTo>
                  <a:pt x="366401" y="646828"/>
                </a:lnTo>
                <a:lnTo>
                  <a:pt x="378208" y="525802"/>
                </a:lnTo>
                <a:lnTo>
                  <a:pt x="299245" y="446839"/>
                </a:lnTo>
                <a:cubicBezTo>
                  <a:pt x="305149" y="383374"/>
                  <a:pt x="310315" y="315481"/>
                  <a:pt x="310315" y="271941"/>
                </a:cubicBezTo>
                <a:cubicBezTo>
                  <a:pt x="310315" y="235780"/>
                  <a:pt x="303673" y="202572"/>
                  <a:pt x="293342" y="173053"/>
                </a:cubicBezTo>
                <a:cubicBezTo>
                  <a:pt x="262347" y="80807"/>
                  <a:pt x="198882" y="15128"/>
                  <a:pt x="198882" y="15128"/>
                </a:cubicBezTo>
                <a:lnTo>
                  <a:pt x="193716" y="5535"/>
                </a:lnTo>
                <a:close/>
                <a:moveTo>
                  <a:pt x="193716" y="43171"/>
                </a:moveTo>
                <a:cubicBezTo>
                  <a:pt x="206262" y="57192"/>
                  <a:pt x="248326" y="106636"/>
                  <a:pt x="273417" y="181171"/>
                </a:cubicBezTo>
                <a:cubicBezTo>
                  <a:pt x="283010" y="209214"/>
                  <a:pt x="288914" y="239470"/>
                  <a:pt x="288914" y="272679"/>
                </a:cubicBezTo>
                <a:cubicBezTo>
                  <a:pt x="288914" y="315481"/>
                  <a:pt x="283748" y="384850"/>
                  <a:pt x="277106" y="448315"/>
                </a:cubicBezTo>
                <a:cubicBezTo>
                  <a:pt x="277106" y="449791"/>
                  <a:pt x="277106" y="450529"/>
                  <a:pt x="277106" y="452005"/>
                </a:cubicBezTo>
                <a:cubicBezTo>
                  <a:pt x="270465" y="526539"/>
                  <a:pt x="262347" y="592956"/>
                  <a:pt x="262347" y="597384"/>
                </a:cubicBezTo>
                <a:cubicBezTo>
                  <a:pt x="260871" y="598122"/>
                  <a:pt x="259395" y="599598"/>
                  <a:pt x="255706" y="601812"/>
                </a:cubicBezTo>
                <a:cubicBezTo>
                  <a:pt x="246850" y="605502"/>
                  <a:pt x="228401" y="609929"/>
                  <a:pt x="194454" y="609929"/>
                </a:cubicBezTo>
                <a:cubicBezTo>
                  <a:pt x="160508" y="609929"/>
                  <a:pt x="141321" y="605502"/>
                  <a:pt x="132465" y="601812"/>
                </a:cubicBezTo>
                <a:cubicBezTo>
                  <a:pt x="128775" y="600336"/>
                  <a:pt x="126561" y="598860"/>
                  <a:pt x="125823" y="597384"/>
                </a:cubicBezTo>
                <a:cubicBezTo>
                  <a:pt x="125085" y="592956"/>
                  <a:pt x="117706" y="528015"/>
                  <a:pt x="111064" y="453480"/>
                </a:cubicBezTo>
                <a:cubicBezTo>
                  <a:pt x="111064" y="452005"/>
                  <a:pt x="111064" y="450529"/>
                  <a:pt x="110326" y="448315"/>
                </a:cubicBezTo>
                <a:cubicBezTo>
                  <a:pt x="104422" y="384850"/>
                  <a:pt x="99257" y="316219"/>
                  <a:pt x="99257" y="272679"/>
                </a:cubicBezTo>
                <a:cubicBezTo>
                  <a:pt x="99257" y="239470"/>
                  <a:pt x="105160" y="209214"/>
                  <a:pt x="114754" y="181171"/>
                </a:cubicBezTo>
                <a:cubicBezTo>
                  <a:pt x="139107" y="106636"/>
                  <a:pt x="181171" y="57192"/>
                  <a:pt x="193716" y="43171"/>
                </a:cubicBezTo>
                <a:close/>
                <a:moveTo>
                  <a:pt x="150176" y="224711"/>
                </a:moveTo>
                <a:cubicBezTo>
                  <a:pt x="125823" y="249064"/>
                  <a:pt x="125823" y="288176"/>
                  <a:pt x="150176" y="311791"/>
                </a:cubicBezTo>
                <a:cubicBezTo>
                  <a:pt x="174529" y="336144"/>
                  <a:pt x="213641" y="336144"/>
                  <a:pt x="237256" y="311791"/>
                </a:cubicBezTo>
                <a:cubicBezTo>
                  <a:pt x="261609" y="287438"/>
                  <a:pt x="261609" y="248326"/>
                  <a:pt x="237256" y="224711"/>
                </a:cubicBezTo>
                <a:cubicBezTo>
                  <a:pt x="213641" y="200358"/>
                  <a:pt x="173791" y="200358"/>
                  <a:pt x="150176" y="224711"/>
                </a:cubicBezTo>
                <a:close/>
                <a:moveTo>
                  <a:pt x="167150" y="242422"/>
                </a:moveTo>
                <a:cubicBezTo>
                  <a:pt x="181909" y="227663"/>
                  <a:pt x="204786" y="227663"/>
                  <a:pt x="219545" y="242422"/>
                </a:cubicBezTo>
                <a:cubicBezTo>
                  <a:pt x="234304" y="257181"/>
                  <a:pt x="234304" y="280058"/>
                  <a:pt x="219545" y="294818"/>
                </a:cubicBezTo>
                <a:cubicBezTo>
                  <a:pt x="204786" y="309577"/>
                  <a:pt x="181909" y="309577"/>
                  <a:pt x="167150" y="294818"/>
                </a:cubicBezTo>
                <a:cubicBezTo>
                  <a:pt x="152390" y="280058"/>
                  <a:pt x="153128" y="256444"/>
                  <a:pt x="167150" y="242422"/>
                </a:cubicBezTo>
                <a:close/>
                <a:moveTo>
                  <a:pt x="31364" y="535395"/>
                </a:moveTo>
                <a:lnTo>
                  <a:pt x="87449" y="479309"/>
                </a:lnTo>
                <a:cubicBezTo>
                  <a:pt x="91139" y="516208"/>
                  <a:pt x="94829" y="547941"/>
                  <a:pt x="97043" y="570817"/>
                </a:cubicBezTo>
                <a:lnTo>
                  <a:pt x="37267" y="606240"/>
                </a:lnTo>
                <a:lnTo>
                  <a:pt x="31364" y="535395"/>
                </a:lnTo>
                <a:close/>
                <a:moveTo>
                  <a:pt x="140583" y="629117"/>
                </a:moveTo>
                <a:cubicBezTo>
                  <a:pt x="153866" y="632068"/>
                  <a:pt x="170101" y="634282"/>
                  <a:pt x="193716" y="634282"/>
                </a:cubicBezTo>
                <a:cubicBezTo>
                  <a:pt x="217331" y="634282"/>
                  <a:pt x="234304" y="632068"/>
                  <a:pt x="246850" y="629117"/>
                </a:cubicBezTo>
                <a:lnTo>
                  <a:pt x="239470" y="659373"/>
                </a:lnTo>
                <a:cubicBezTo>
                  <a:pt x="239470" y="659373"/>
                  <a:pt x="239470" y="659373"/>
                  <a:pt x="237256" y="660111"/>
                </a:cubicBezTo>
                <a:cubicBezTo>
                  <a:pt x="232091" y="662325"/>
                  <a:pt x="219545" y="665277"/>
                  <a:pt x="193716" y="665277"/>
                </a:cubicBezTo>
                <a:cubicBezTo>
                  <a:pt x="167887" y="665277"/>
                  <a:pt x="155342" y="662325"/>
                  <a:pt x="150176" y="660111"/>
                </a:cubicBezTo>
                <a:cubicBezTo>
                  <a:pt x="148700" y="659373"/>
                  <a:pt x="148700" y="659373"/>
                  <a:pt x="147962" y="659373"/>
                </a:cubicBezTo>
                <a:lnTo>
                  <a:pt x="140583" y="629117"/>
                </a:lnTo>
                <a:close/>
                <a:moveTo>
                  <a:pt x="299984" y="479309"/>
                </a:moveTo>
                <a:lnTo>
                  <a:pt x="356069" y="535395"/>
                </a:lnTo>
                <a:lnTo>
                  <a:pt x="349427" y="606240"/>
                </a:lnTo>
                <a:lnTo>
                  <a:pt x="290390" y="570817"/>
                </a:lnTo>
                <a:cubicBezTo>
                  <a:pt x="292604" y="547941"/>
                  <a:pt x="296294" y="516946"/>
                  <a:pt x="299984" y="479309"/>
                </a:cubicBezTo>
                <a:close/>
                <a:moveTo>
                  <a:pt x="146486" y="703651"/>
                </a:moveTo>
                <a:cubicBezTo>
                  <a:pt x="143535" y="728742"/>
                  <a:pt x="131727" y="743502"/>
                  <a:pt x="131727" y="766378"/>
                </a:cubicBezTo>
                <a:cubicBezTo>
                  <a:pt x="131727" y="778186"/>
                  <a:pt x="135417" y="790731"/>
                  <a:pt x="143535" y="804015"/>
                </a:cubicBezTo>
                <a:cubicBezTo>
                  <a:pt x="151652" y="818036"/>
                  <a:pt x="164935" y="833533"/>
                  <a:pt x="184861" y="853458"/>
                </a:cubicBezTo>
                <a:lnTo>
                  <a:pt x="193716" y="862314"/>
                </a:lnTo>
                <a:lnTo>
                  <a:pt x="202572" y="853458"/>
                </a:lnTo>
                <a:cubicBezTo>
                  <a:pt x="242422" y="813609"/>
                  <a:pt x="255706" y="787041"/>
                  <a:pt x="255706" y="763426"/>
                </a:cubicBezTo>
                <a:cubicBezTo>
                  <a:pt x="255706" y="739812"/>
                  <a:pt x="243898" y="724314"/>
                  <a:pt x="240946" y="703651"/>
                </a:cubicBezTo>
                <a:lnTo>
                  <a:pt x="216593" y="707341"/>
                </a:lnTo>
                <a:cubicBezTo>
                  <a:pt x="221021" y="733908"/>
                  <a:pt x="230615" y="749405"/>
                  <a:pt x="231352" y="764165"/>
                </a:cubicBezTo>
                <a:cubicBezTo>
                  <a:pt x="231352" y="776710"/>
                  <a:pt x="221759" y="795897"/>
                  <a:pt x="194454" y="826154"/>
                </a:cubicBezTo>
                <a:cubicBezTo>
                  <a:pt x="181909" y="812870"/>
                  <a:pt x="170839" y="800325"/>
                  <a:pt x="165674" y="791470"/>
                </a:cubicBezTo>
                <a:cubicBezTo>
                  <a:pt x="159032" y="780400"/>
                  <a:pt x="157556" y="773758"/>
                  <a:pt x="157556" y="767116"/>
                </a:cubicBezTo>
                <a:cubicBezTo>
                  <a:pt x="157556" y="753833"/>
                  <a:pt x="167887" y="737598"/>
                  <a:pt x="171577" y="707341"/>
                </a:cubicBezTo>
                <a:lnTo>
                  <a:pt x="146486" y="703651"/>
                </a:lnTo>
                <a:close/>
                <a:moveTo>
                  <a:pt x="238732" y="661587"/>
                </a:moveTo>
                <a:lnTo>
                  <a:pt x="238732" y="663063"/>
                </a:lnTo>
                <a:cubicBezTo>
                  <a:pt x="237994" y="662325"/>
                  <a:pt x="238732" y="662325"/>
                  <a:pt x="238732" y="66158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Freeform: Shape 31" descr="Icon of a rocket ship">
            <a:extLst>
              <a:ext uri="{FF2B5EF4-FFF2-40B4-BE49-F238E27FC236}"/>
            </a:extLst>
          </p:cNvPr>
          <p:cNvSpPr>
            <a:spLocks/>
          </p:cNvSpPr>
          <p:nvPr/>
        </p:nvSpPr>
        <p:spPr bwMode="auto">
          <a:xfrm>
            <a:off x="7348538" y="1344613"/>
            <a:ext cx="190500" cy="571500"/>
          </a:xfrm>
          <a:custGeom>
            <a:avLst/>
            <a:gdLst/>
            <a:ahLst/>
            <a:cxnLst/>
            <a:rect l="0" t="0" r="r" b="b"/>
            <a:pathLst>
              <a:path w="383742" h="863421">
                <a:moveTo>
                  <a:pt x="193716" y="5535"/>
                </a:moveTo>
                <a:lnTo>
                  <a:pt x="184861" y="15128"/>
                </a:lnTo>
                <a:cubicBezTo>
                  <a:pt x="184861" y="15128"/>
                  <a:pt x="121396" y="80069"/>
                  <a:pt x="90401" y="173053"/>
                </a:cubicBezTo>
                <a:cubicBezTo>
                  <a:pt x="80069" y="202572"/>
                  <a:pt x="74166" y="236518"/>
                  <a:pt x="74166" y="272679"/>
                </a:cubicBezTo>
                <a:cubicBezTo>
                  <a:pt x="74166" y="316957"/>
                  <a:pt x="79331" y="384850"/>
                  <a:pt x="85235" y="447577"/>
                </a:cubicBezTo>
                <a:lnTo>
                  <a:pt x="5535" y="526539"/>
                </a:lnTo>
                <a:lnTo>
                  <a:pt x="16604" y="647566"/>
                </a:lnTo>
                <a:lnTo>
                  <a:pt x="99994" y="597384"/>
                </a:lnTo>
                <a:cubicBezTo>
                  <a:pt x="99994" y="598122"/>
                  <a:pt x="100733" y="604026"/>
                  <a:pt x="100733" y="604026"/>
                </a:cubicBezTo>
                <a:lnTo>
                  <a:pt x="100733" y="606240"/>
                </a:lnTo>
                <a:lnTo>
                  <a:pt x="101470" y="608453"/>
                </a:lnTo>
                <a:cubicBezTo>
                  <a:pt x="101470" y="608453"/>
                  <a:pt x="103684" y="612143"/>
                  <a:pt x="106636" y="615095"/>
                </a:cubicBezTo>
                <a:cubicBezTo>
                  <a:pt x="108112" y="615833"/>
                  <a:pt x="109588" y="617309"/>
                  <a:pt x="111064" y="618047"/>
                </a:cubicBezTo>
                <a:lnTo>
                  <a:pt x="123609" y="668967"/>
                </a:lnTo>
                <a:cubicBezTo>
                  <a:pt x="123609" y="668967"/>
                  <a:pt x="124347" y="671181"/>
                  <a:pt x="125085" y="672657"/>
                </a:cubicBezTo>
                <a:cubicBezTo>
                  <a:pt x="125823" y="674133"/>
                  <a:pt x="127299" y="674870"/>
                  <a:pt x="128037" y="676346"/>
                </a:cubicBezTo>
                <a:cubicBezTo>
                  <a:pt x="130989" y="678560"/>
                  <a:pt x="133941" y="680775"/>
                  <a:pt x="139107" y="682988"/>
                </a:cubicBezTo>
                <a:cubicBezTo>
                  <a:pt x="148700" y="686678"/>
                  <a:pt x="164198" y="689630"/>
                  <a:pt x="191502" y="689630"/>
                </a:cubicBezTo>
                <a:cubicBezTo>
                  <a:pt x="218807" y="689630"/>
                  <a:pt x="234304" y="687416"/>
                  <a:pt x="243898" y="682988"/>
                </a:cubicBezTo>
                <a:cubicBezTo>
                  <a:pt x="249064" y="680775"/>
                  <a:pt x="252016" y="678560"/>
                  <a:pt x="254967" y="676346"/>
                </a:cubicBezTo>
                <a:cubicBezTo>
                  <a:pt x="256443" y="674870"/>
                  <a:pt x="257181" y="674133"/>
                  <a:pt x="257919" y="672657"/>
                </a:cubicBezTo>
                <a:cubicBezTo>
                  <a:pt x="258657" y="671181"/>
                  <a:pt x="259395" y="668967"/>
                  <a:pt x="259395" y="668967"/>
                </a:cubicBezTo>
                <a:lnTo>
                  <a:pt x="272679" y="618047"/>
                </a:lnTo>
                <a:cubicBezTo>
                  <a:pt x="274155" y="617309"/>
                  <a:pt x="275630" y="615833"/>
                  <a:pt x="277106" y="615095"/>
                </a:cubicBezTo>
                <a:cubicBezTo>
                  <a:pt x="280058" y="612143"/>
                  <a:pt x="282272" y="608453"/>
                  <a:pt x="282272" y="608453"/>
                </a:cubicBezTo>
                <a:lnTo>
                  <a:pt x="283010" y="606240"/>
                </a:lnTo>
                <a:lnTo>
                  <a:pt x="283010" y="604026"/>
                </a:lnTo>
                <a:cubicBezTo>
                  <a:pt x="283010" y="604026"/>
                  <a:pt x="283748" y="598860"/>
                  <a:pt x="283748" y="597384"/>
                </a:cubicBezTo>
                <a:lnTo>
                  <a:pt x="366401" y="646828"/>
                </a:lnTo>
                <a:lnTo>
                  <a:pt x="378208" y="525802"/>
                </a:lnTo>
                <a:lnTo>
                  <a:pt x="299245" y="446839"/>
                </a:lnTo>
                <a:cubicBezTo>
                  <a:pt x="305149" y="383374"/>
                  <a:pt x="310315" y="315481"/>
                  <a:pt x="310315" y="271941"/>
                </a:cubicBezTo>
                <a:cubicBezTo>
                  <a:pt x="310315" y="235780"/>
                  <a:pt x="303673" y="202572"/>
                  <a:pt x="293342" y="173053"/>
                </a:cubicBezTo>
                <a:cubicBezTo>
                  <a:pt x="262347" y="80807"/>
                  <a:pt x="198882" y="15128"/>
                  <a:pt x="198882" y="15128"/>
                </a:cubicBezTo>
                <a:lnTo>
                  <a:pt x="193716" y="5535"/>
                </a:lnTo>
                <a:close/>
                <a:moveTo>
                  <a:pt x="193716" y="43171"/>
                </a:moveTo>
                <a:cubicBezTo>
                  <a:pt x="206262" y="57192"/>
                  <a:pt x="248326" y="106636"/>
                  <a:pt x="273417" y="181171"/>
                </a:cubicBezTo>
                <a:cubicBezTo>
                  <a:pt x="283010" y="209214"/>
                  <a:pt x="288914" y="239470"/>
                  <a:pt x="288914" y="272679"/>
                </a:cubicBezTo>
                <a:cubicBezTo>
                  <a:pt x="288914" y="315481"/>
                  <a:pt x="283748" y="384850"/>
                  <a:pt x="277106" y="448315"/>
                </a:cubicBezTo>
                <a:cubicBezTo>
                  <a:pt x="277106" y="449791"/>
                  <a:pt x="277106" y="450529"/>
                  <a:pt x="277106" y="452005"/>
                </a:cubicBezTo>
                <a:cubicBezTo>
                  <a:pt x="270465" y="526539"/>
                  <a:pt x="262347" y="592956"/>
                  <a:pt x="262347" y="597384"/>
                </a:cubicBezTo>
                <a:cubicBezTo>
                  <a:pt x="260871" y="598122"/>
                  <a:pt x="259395" y="599598"/>
                  <a:pt x="255706" y="601812"/>
                </a:cubicBezTo>
                <a:cubicBezTo>
                  <a:pt x="246850" y="605502"/>
                  <a:pt x="228401" y="609929"/>
                  <a:pt x="194454" y="609929"/>
                </a:cubicBezTo>
                <a:cubicBezTo>
                  <a:pt x="160508" y="609929"/>
                  <a:pt x="141321" y="605502"/>
                  <a:pt x="132465" y="601812"/>
                </a:cubicBezTo>
                <a:cubicBezTo>
                  <a:pt x="128775" y="600336"/>
                  <a:pt x="126561" y="598860"/>
                  <a:pt x="125823" y="597384"/>
                </a:cubicBezTo>
                <a:cubicBezTo>
                  <a:pt x="125085" y="592956"/>
                  <a:pt x="117706" y="528015"/>
                  <a:pt x="111064" y="453480"/>
                </a:cubicBezTo>
                <a:cubicBezTo>
                  <a:pt x="111064" y="452005"/>
                  <a:pt x="111064" y="450529"/>
                  <a:pt x="110326" y="448315"/>
                </a:cubicBezTo>
                <a:cubicBezTo>
                  <a:pt x="104422" y="384850"/>
                  <a:pt x="99257" y="316219"/>
                  <a:pt x="99257" y="272679"/>
                </a:cubicBezTo>
                <a:cubicBezTo>
                  <a:pt x="99257" y="239470"/>
                  <a:pt x="105160" y="209214"/>
                  <a:pt x="114754" y="181171"/>
                </a:cubicBezTo>
                <a:cubicBezTo>
                  <a:pt x="139107" y="106636"/>
                  <a:pt x="181171" y="57192"/>
                  <a:pt x="193716" y="43171"/>
                </a:cubicBezTo>
                <a:close/>
                <a:moveTo>
                  <a:pt x="150176" y="224711"/>
                </a:moveTo>
                <a:cubicBezTo>
                  <a:pt x="125823" y="249064"/>
                  <a:pt x="125823" y="288176"/>
                  <a:pt x="150176" y="311791"/>
                </a:cubicBezTo>
                <a:cubicBezTo>
                  <a:pt x="174529" y="336144"/>
                  <a:pt x="213641" y="336144"/>
                  <a:pt x="237256" y="311791"/>
                </a:cubicBezTo>
                <a:cubicBezTo>
                  <a:pt x="261609" y="287438"/>
                  <a:pt x="261609" y="248326"/>
                  <a:pt x="237256" y="224711"/>
                </a:cubicBezTo>
                <a:cubicBezTo>
                  <a:pt x="213641" y="200358"/>
                  <a:pt x="173791" y="200358"/>
                  <a:pt x="150176" y="224711"/>
                </a:cubicBezTo>
                <a:close/>
                <a:moveTo>
                  <a:pt x="167150" y="242422"/>
                </a:moveTo>
                <a:cubicBezTo>
                  <a:pt x="181909" y="227663"/>
                  <a:pt x="204786" y="227663"/>
                  <a:pt x="219545" y="242422"/>
                </a:cubicBezTo>
                <a:cubicBezTo>
                  <a:pt x="234304" y="257181"/>
                  <a:pt x="234304" y="280058"/>
                  <a:pt x="219545" y="294818"/>
                </a:cubicBezTo>
                <a:cubicBezTo>
                  <a:pt x="204786" y="309577"/>
                  <a:pt x="181909" y="309577"/>
                  <a:pt x="167150" y="294818"/>
                </a:cubicBezTo>
                <a:cubicBezTo>
                  <a:pt x="152390" y="280058"/>
                  <a:pt x="153128" y="256444"/>
                  <a:pt x="167150" y="242422"/>
                </a:cubicBezTo>
                <a:close/>
                <a:moveTo>
                  <a:pt x="31364" y="535395"/>
                </a:moveTo>
                <a:lnTo>
                  <a:pt x="87449" y="479309"/>
                </a:lnTo>
                <a:cubicBezTo>
                  <a:pt x="91139" y="516208"/>
                  <a:pt x="94829" y="547941"/>
                  <a:pt x="97043" y="570817"/>
                </a:cubicBezTo>
                <a:lnTo>
                  <a:pt x="37267" y="606240"/>
                </a:lnTo>
                <a:lnTo>
                  <a:pt x="31364" y="535395"/>
                </a:lnTo>
                <a:close/>
                <a:moveTo>
                  <a:pt x="140583" y="629117"/>
                </a:moveTo>
                <a:cubicBezTo>
                  <a:pt x="153866" y="632068"/>
                  <a:pt x="170101" y="634282"/>
                  <a:pt x="193716" y="634282"/>
                </a:cubicBezTo>
                <a:cubicBezTo>
                  <a:pt x="217331" y="634282"/>
                  <a:pt x="234304" y="632068"/>
                  <a:pt x="246850" y="629117"/>
                </a:cubicBezTo>
                <a:lnTo>
                  <a:pt x="239470" y="659373"/>
                </a:lnTo>
                <a:cubicBezTo>
                  <a:pt x="239470" y="659373"/>
                  <a:pt x="239470" y="659373"/>
                  <a:pt x="237256" y="660111"/>
                </a:cubicBezTo>
                <a:cubicBezTo>
                  <a:pt x="232091" y="662325"/>
                  <a:pt x="219545" y="665277"/>
                  <a:pt x="193716" y="665277"/>
                </a:cubicBezTo>
                <a:cubicBezTo>
                  <a:pt x="167887" y="665277"/>
                  <a:pt x="155342" y="662325"/>
                  <a:pt x="150176" y="660111"/>
                </a:cubicBezTo>
                <a:cubicBezTo>
                  <a:pt x="148700" y="659373"/>
                  <a:pt x="148700" y="659373"/>
                  <a:pt x="147962" y="659373"/>
                </a:cubicBezTo>
                <a:lnTo>
                  <a:pt x="140583" y="629117"/>
                </a:lnTo>
                <a:close/>
                <a:moveTo>
                  <a:pt x="299984" y="479309"/>
                </a:moveTo>
                <a:lnTo>
                  <a:pt x="356069" y="535395"/>
                </a:lnTo>
                <a:lnTo>
                  <a:pt x="349427" y="606240"/>
                </a:lnTo>
                <a:lnTo>
                  <a:pt x="290390" y="570817"/>
                </a:lnTo>
                <a:cubicBezTo>
                  <a:pt x="292604" y="547941"/>
                  <a:pt x="296294" y="516946"/>
                  <a:pt x="299984" y="479309"/>
                </a:cubicBezTo>
                <a:close/>
                <a:moveTo>
                  <a:pt x="146486" y="703651"/>
                </a:moveTo>
                <a:cubicBezTo>
                  <a:pt x="143535" y="728742"/>
                  <a:pt x="131727" y="743502"/>
                  <a:pt x="131727" y="766378"/>
                </a:cubicBezTo>
                <a:cubicBezTo>
                  <a:pt x="131727" y="778186"/>
                  <a:pt x="135417" y="790731"/>
                  <a:pt x="143535" y="804015"/>
                </a:cubicBezTo>
                <a:cubicBezTo>
                  <a:pt x="151652" y="818036"/>
                  <a:pt x="164935" y="833533"/>
                  <a:pt x="184861" y="853458"/>
                </a:cubicBezTo>
                <a:lnTo>
                  <a:pt x="193716" y="862314"/>
                </a:lnTo>
                <a:lnTo>
                  <a:pt x="202572" y="853458"/>
                </a:lnTo>
                <a:cubicBezTo>
                  <a:pt x="242422" y="813609"/>
                  <a:pt x="255706" y="787041"/>
                  <a:pt x="255706" y="763426"/>
                </a:cubicBezTo>
                <a:cubicBezTo>
                  <a:pt x="255706" y="739812"/>
                  <a:pt x="243898" y="724314"/>
                  <a:pt x="240946" y="703651"/>
                </a:cubicBezTo>
                <a:lnTo>
                  <a:pt x="216593" y="707341"/>
                </a:lnTo>
                <a:cubicBezTo>
                  <a:pt x="221021" y="733908"/>
                  <a:pt x="230615" y="749405"/>
                  <a:pt x="231352" y="764165"/>
                </a:cubicBezTo>
                <a:cubicBezTo>
                  <a:pt x="231352" y="776710"/>
                  <a:pt x="221759" y="795897"/>
                  <a:pt x="194454" y="826154"/>
                </a:cubicBezTo>
                <a:cubicBezTo>
                  <a:pt x="181909" y="812870"/>
                  <a:pt x="170839" y="800325"/>
                  <a:pt x="165674" y="791470"/>
                </a:cubicBezTo>
                <a:cubicBezTo>
                  <a:pt x="159032" y="780400"/>
                  <a:pt x="157556" y="773758"/>
                  <a:pt x="157556" y="767116"/>
                </a:cubicBezTo>
                <a:cubicBezTo>
                  <a:pt x="157556" y="753833"/>
                  <a:pt x="167887" y="737598"/>
                  <a:pt x="171577" y="707341"/>
                </a:cubicBezTo>
                <a:lnTo>
                  <a:pt x="146486" y="703651"/>
                </a:lnTo>
                <a:close/>
                <a:moveTo>
                  <a:pt x="238732" y="661587"/>
                </a:moveTo>
                <a:lnTo>
                  <a:pt x="238732" y="663063"/>
                </a:lnTo>
                <a:cubicBezTo>
                  <a:pt x="237994" y="662325"/>
                  <a:pt x="238732" y="662325"/>
                  <a:pt x="238732" y="66158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Text Placeholder 13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610475" y="2363788"/>
            <a:ext cx="1296988" cy="1155700"/>
          </a:xfrm>
        </p:spPr>
        <p:txBody>
          <a:bodyPr/>
          <a:lstStyle/>
          <a:p>
            <a:pPr algn="ctr">
              <a:defRPr/>
            </a:pPr>
            <a:r>
              <a:rPr lang="zh-TW" altLang="en-US" sz="2000" b="1" smtClean="0">
                <a:solidFill>
                  <a:schemeClr val="accent1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社安網</a:t>
            </a:r>
            <a:endParaRPr lang="en-US" altLang="zh-TW" sz="2000" b="1" smtClean="0">
              <a:solidFill>
                <a:schemeClr val="accent1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zh-TW" altLang="en-US" sz="2000" b="1" smtClean="0">
                <a:solidFill>
                  <a:schemeClr val="accent1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第二期</a:t>
            </a:r>
            <a:endParaRPr lang="en-US" altLang="zh-TW" sz="2000" b="1" smtClean="0">
              <a:solidFill>
                <a:schemeClr val="accent1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zh-TW" altLang="en-US" sz="2000" b="1" smtClean="0">
                <a:solidFill>
                  <a:schemeClr val="accent1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計畫執行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" name="Text Placeholder 8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637463" y="4025900"/>
            <a:ext cx="1166812" cy="444500"/>
          </a:xfrm>
        </p:spPr>
        <p:txBody>
          <a:bodyPr>
            <a:normAutofit fontScale="62500" lnSpcReduction="20000"/>
          </a:bodyPr>
          <a:lstStyle/>
          <a:p>
            <a:pPr>
              <a:defRPr/>
            </a:pPr>
            <a:r>
              <a:rPr lang="en-US" altLang="zh-TW" smtClean="0">
                <a:latin typeface="微軟正黑體" pitchFamily="34" charset="-120"/>
                <a:ea typeface="微軟正黑體" pitchFamily="34" charset="-120"/>
              </a:rPr>
              <a:t>110</a:t>
            </a:r>
            <a:r>
              <a:rPr lang="zh-TW" altLang="en-US" smtClean="0">
                <a:latin typeface="微軟正黑體" pitchFamily="34" charset="-120"/>
                <a:ea typeface="微軟正黑體" pitchFamily="34" charset="-120"/>
              </a:rPr>
              <a:t>年起</a:t>
            </a:r>
            <a:endParaRPr 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4291" name="文字方塊 1"/>
          <p:cNvSpPr txBox="1">
            <a:spLocks noChangeArrowheads="1"/>
          </p:cNvSpPr>
          <p:nvPr/>
        </p:nvSpPr>
        <p:spPr bwMode="auto">
          <a:xfrm>
            <a:off x="7545388" y="4375150"/>
            <a:ext cx="147637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sz="2000" b="1">
                <a:solidFill>
                  <a:srgbClr val="996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精照系統、自殺通報與保護資訊系統同時在案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188" y="100013"/>
            <a:ext cx="8229600" cy="66516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zh-TW" altLang="en-US" b="1" spc="-150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曾經在案個案數量統計</a:t>
            </a:r>
          </a:p>
        </p:txBody>
      </p:sp>
      <p:sp>
        <p:nvSpPr>
          <p:cNvPr id="55299" name="內容版面配置區 2"/>
          <p:cNvSpPr>
            <a:spLocks noGrp="1"/>
          </p:cNvSpPr>
          <p:nvPr>
            <p:ph idx="1"/>
          </p:nvPr>
        </p:nvSpPr>
        <p:spPr>
          <a:xfrm>
            <a:off x="611188" y="1628775"/>
            <a:ext cx="8229600" cy="4525963"/>
          </a:xfrm>
        </p:spPr>
        <p:txBody>
          <a:bodyPr/>
          <a:lstStyle/>
          <a:p>
            <a:endParaRPr lang="zh-TW" altLang="en-US" smtClean="0"/>
          </a:p>
        </p:txBody>
      </p:sp>
      <p:sp>
        <p:nvSpPr>
          <p:cNvPr id="55300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6C658E10-C3C8-4A72-98DE-FD2052463BF5}" type="slidenum">
              <a:rPr lang="zh-TW" altLang="en-US">
                <a:solidFill>
                  <a:srgbClr val="89898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44</a:t>
            </a:fld>
            <a:endParaRPr lang="zh-TW" altLang="en-US">
              <a:solidFill>
                <a:srgbClr val="89898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7" name="表格 6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107950" y="765175"/>
          <a:ext cx="8928100" cy="5976938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669607">
                  <a:extLst>
                    <a:ext uri="{9D8B030D-6E8A-4147-A177-3AD203B41FA5}"/>
                  </a:extLst>
                </a:gridCol>
                <a:gridCol w="2157624">
                  <a:extLst>
                    <a:ext uri="{9D8B030D-6E8A-4147-A177-3AD203B41FA5}"/>
                  </a:extLst>
                </a:gridCol>
                <a:gridCol w="1780820">
                  <a:extLst>
                    <a:ext uri="{9D8B030D-6E8A-4147-A177-3AD203B41FA5}"/>
                  </a:extLst>
                </a:gridCol>
                <a:gridCol w="1008011">
                  <a:extLst>
                    <a:ext uri="{9D8B030D-6E8A-4147-A177-3AD203B41FA5}"/>
                  </a:extLst>
                </a:gridCol>
                <a:gridCol w="1675220">
                  <a:extLst>
                    <a:ext uri="{9D8B030D-6E8A-4147-A177-3AD203B41FA5}"/>
                  </a:extLst>
                </a:gridCol>
                <a:gridCol w="1636817">
                  <a:extLst>
                    <a:ext uri="{9D8B030D-6E8A-4147-A177-3AD203B41FA5}"/>
                  </a:extLst>
                </a:gridCol>
              </a:tblGrid>
              <a:tr h="29928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縣市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70" marR="570" marT="57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保護性議題曾經在案個案</a:t>
                      </a:r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(</a:t>
                      </a:r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未來應服務之個案</a:t>
                      </a:r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)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70" marR="570" marT="57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保護性議題已於同時在案時被心衛社工開案及服務之個案量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70" marR="570" marT="57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未出現在同時在案名冊，但目前已被心衛社工服務之個案量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70" marR="570" marT="57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44407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105</a:t>
                      </a:r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年度</a:t>
                      </a:r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~106</a:t>
                      </a:r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年度結案</a:t>
                      </a:r>
                      <a:endParaRPr lang="en-US" altLang="zh-TW" sz="1400" b="1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(109</a:t>
                      </a:r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年</a:t>
                      </a:r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</a:t>
                      </a:r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月</a:t>
                      </a:r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</a:t>
                      </a:r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日起納入服務</a:t>
                      </a:r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)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70" marR="570" marT="57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107</a:t>
                      </a:r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年度後結案</a:t>
                      </a:r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(108</a:t>
                      </a:r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年</a:t>
                      </a:r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8</a:t>
                      </a:r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月</a:t>
                      </a:r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</a:t>
                      </a:r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日起納入服務</a:t>
                      </a:r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)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70" marR="570" marT="57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合計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70" marR="570" marT="57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臺北市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1276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700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1976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22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82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新北市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1334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740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2074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5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39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桃園市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352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387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739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18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16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臺中市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601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810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1411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42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47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臺南市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819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290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1109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7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23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高雄市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1051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1049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2100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46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35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宜蘭縣</a:t>
                      </a:r>
                      <a:endParaRPr lang="zh-TW" altLang="en-US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207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88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295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0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新竹縣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128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96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224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0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0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苗栗縣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242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95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337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7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彰化縣</a:t>
                      </a:r>
                      <a:endParaRPr lang="zh-TW" altLang="en-US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473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351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824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5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南投縣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121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82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203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15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15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雲林縣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119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190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309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32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24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嘉義縣</a:t>
                      </a:r>
                      <a:endParaRPr lang="zh-TW" altLang="en-US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228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173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401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7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4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屏東縣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295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215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510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28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13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臺東縣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81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99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180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37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11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花蓮縣</a:t>
                      </a:r>
                      <a:endParaRPr lang="zh-TW" altLang="en-US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79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81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160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18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21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澎湖縣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22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20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42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0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0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基隆市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120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110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230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0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0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新竹市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31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24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55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4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4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嘉義市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66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28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94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5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9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金門縣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16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8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24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6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7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連江縣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0</a:t>
                      </a:r>
                      <a:endParaRPr lang="en-US" altLang="zh-TW" sz="1400" b="1" i="0" u="none" strike="noStrike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0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0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27547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合計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7662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5636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13298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295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Arial" panose="020B0604020202020204" pitchFamily="34" charset="0"/>
                        </a:rPr>
                        <a:t>363</a:t>
                      </a:r>
                      <a:endParaRPr lang="en-US" altLang="zh-TW" sz="14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5587" marR="5587" marT="55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323850" y="1700213"/>
            <a:ext cx="8569325" cy="4710112"/>
          </a:xfrm>
        </p:spPr>
        <p:txBody>
          <a:bodyPr/>
          <a:lstStyle/>
          <a:p>
            <a:pPr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分級方式：暫依目前分級方式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評估項目：暫依目前評估項目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家庭評估、自殺風險、暴力風險、需求評估及服務計畫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個案得結案之標準：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09625" lvl="1" indent="-352425">
              <a:buFont typeface="+mj-lt"/>
              <a:buAutoNum type="arabicPeriod"/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死亡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09625" lvl="1" indent="-352425">
              <a:buFont typeface="+mj-lt"/>
              <a:buAutoNum type="arabicPeriod"/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入住機構達三個月以上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09625" lvl="1" indent="-352425">
              <a:buFont typeface="+mj-lt"/>
              <a:buAutoNum type="arabicPeriod"/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入監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09625" lvl="1" indent="-352425">
              <a:buFont typeface="+mj-lt"/>
              <a:buAutoNum type="arabicPeriod"/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失蹤、失聯達三個月以上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09625" lvl="1" indent="-352425">
              <a:buFont typeface="+mj-lt"/>
              <a:buAutoNum type="arabicPeriod"/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多元需求已被滿足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defRPr/>
            </a:pP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標題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63" y="60325"/>
            <a:ext cx="9037637" cy="1123950"/>
          </a:xfrm>
        </p:spPr>
        <p:txBody>
          <a:bodyPr>
            <a:noAutofit/>
          </a:bodyPr>
          <a:lstStyle/>
          <a:p>
            <a:pPr>
              <a:lnSpc>
                <a:spcPts val="3600"/>
              </a:lnSpc>
              <a:defRPr/>
            </a:pPr>
            <a:r>
              <a:rPr lang="zh-TW" altLang="en-US" sz="4000" b="1" spc="-1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曾經在案</a:t>
            </a:r>
            <a:r>
              <a:rPr lang="zh-TW" altLang="en-US" sz="4000" b="1" spc="-1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個案</a:t>
            </a:r>
            <a:r>
              <a:rPr lang="en-US" altLang="zh-TW" sz="4000" b="1" spc="-1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000" b="1" spc="-1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000" b="1" spc="-1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評估</a:t>
            </a:r>
            <a:r>
              <a:rPr lang="zh-TW" altLang="en-US" sz="4000" b="1" spc="-1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項目、分級方式及結案標準</a:t>
            </a:r>
          </a:p>
        </p:txBody>
      </p:sp>
      <p:sp>
        <p:nvSpPr>
          <p:cNvPr id="5632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3627F464-2B15-4FC4-9753-57B9FE409FAF}" type="slidenum">
              <a:rPr lang="zh-TW" altLang="en-US">
                <a:solidFill>
                  <a:srgbClr val="898989"/>
                </a:solidFill>
              </a:rPr>
              <a:pPr/>
              <a:t>45</a:t>
            </a:fld>
            <a:endParaRPr lang="zh-TW" altLang="en-US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/>
            </a:extLst>
          </p:cNvPr>
          <p:cNvSpPr/>
          <p:nvPr/>
        </p:nvSpPr>
        <p:spPr>
          <a:xfrm>
            <a:off x="900113" y="4724400"/>
            <a:ext cx="7451725" cy="93662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6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報告完畢 恭請裁示</a:t>
            </a:r>
          </a:p>
        </p:txBody>
      </p:sp>
      <p:pic>
        <p:nvPicPr>
          <p:cNvPr id="57347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036763"/>
            <a:ext cx="2424112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8" name="文字方塊 1"/>
          <p:cNvSpPr txBox="1">
            <a:spLocks noChangeArrowheads="1"/>
          </p:cNvSpPr>
          <p:nvPr/>
        </p:nvSpPr>
        <p:spPr bwMode="auto">
          <a:xfrm>
            <a:off x="3419475" y="2249488"/>
            <a:ext cx="4824413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 sz="540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Mental health in all policy</a:t>
            </a:r>
            <a:endParaRPr lang="zh-TW" altLang="en-US" sz="540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57349" name="投影片編號版面配置區 4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983413" y="647382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DD48FD86-D253-4FD1-B84A-8B023163EE26}" type="slidenum">
              <a:rPr lang="zh-TW" altLang="en-US"/>
              <a:pPr/>
              <a:t>46</a:t>
            </a:fld>
            <a:endParaRPr lang="zh-TW" altLang="en-US"/>
          </a:p>
        </p:txBody>
      </p:sp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179388" y="1412875"/>
          <a:ext cx="8764587" cy="52816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38635">
                  <a:extLst>
                    <a:ext uri="{9D8B030D-6E8A-4147-A177-3AD203B41FA5}"/>
                  </a:extLst>
                </a:gridCol>
                <a:gridCol w="6425952">
                  <a:extLst>
                    <a:ext uri="{9D8B030D-6E8A-4147-A177-3AD203B41FA5}"/>
                  </a:extLst>
                </a:gridCol>
              </a:tblGrid>
              <a:tr h="36004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系統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表單名稱</a:t>
                      </a:r>
                    </a:p>
                  </a:txBody>
                  <a:tcPr marL="5388" marR="5388" marT="53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欄位</a:t>
                      </a:r>
                    </a:p>
                  </a:txBody>
                  <a:tcPr marL="5388" marR="5388" marT="53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615001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被害人處遇系統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b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成人保護案件通報表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近一年歷次通報表通報日期                            </a:t>
                      </a:r>
                      <a:endParaRPr lang="en-US" altLang="zh-TW" sz="2000" b="1" u="none" strike="noStrike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具體事實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案情陳述         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663066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被害人處遇系統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b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成人保護案件受案評估摘要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近一年歷次受案評估摘要日期                           </a:t>
                      </a:r>
                      <a:endParaRPr lang="en-US" altLang="zh-TW" sz="2000" b="1" u="none" strike="noStrike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被害人傷亡程度                 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與被害人之關係                                        </a:t>
                      </a:r>
                      <a:endParaRPr lang="en-US" altLang="zh-TW" sz="2000" b="1" u="none" strike="noStrike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與被害人是否同住             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與被害人間是否為首次通報                             </a:t>
                      </a:r>
                      <a:endParaRPr lang="en-US" altLang="zh-TW" sz="2000" b="1" u="none" strike="noStrike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與被害人間是否已有民事保護令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仍在效期內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)?             </a:t>
                      </a:r>
                    </a:p>
                    <a:p>
                      <a:pPr algn="l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被害人家中是否有同住之兒少                            </a:t>
                      </a:r>
                      <a:endParaRPr lang="en-US" altLang="zh-TW" sz="2000" b="1" u="none" strike="noStrike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179388" indent="-179388" algn="l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本次案情評估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最近一次發生時間、案發地區、主要發生場所、被害人是否有自殺意念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是否有自殺企圖、相對人是否有自殺一年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是否有自殺企圖、被害人是否願意被相對人協尋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                                                  </a:t>
                      </a:r>
                    </a:p>
                    <a:p>
                      <a:pPr marL="179388" indent="-179388" algn="l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家庭暴力型態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受暴類型、相對人施暴工具、本次家暴事件促發因素、被害人是否遭受以下狀況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                                </a:t>
                      </a:r>
                    </a:p>
                    <a:p>
                      <a:pPr marL="179388" indent="-179388" algn="l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本案分級                 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64349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被害人處遇系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b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TIPVDA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量表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量表更新日期                                         </a:t>
                      </a:r>
                      <a:endParaRPr lang="en-US" altLang="zh-TW" sz="2000" b="1" u="none" strike="noStrike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評估項目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58387" name="標題 4"/>
          <p:cNvSpPr>
            <a:spLocks noGrp="1"/>
          </p:cNvSpPr>
          <p:nvPr>
            <p:ph type="title"/>
          </p:nvPr>
        </p:nvSpPr>
        <p:spPr>
          <a:xfrm>
            <a:off x="107950" y="163513"/>
            <a:ext cx="8928100" cy="744537"/>
          </a:xfrm>
        </p:spPr>
        <p:txBody>
          <a:bodyPr/>
          <a:lstStyle/>
          <a:p>
            <a:r>
              <a:rPr lang="zh-TW" altLang="en-US" sz="3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精照系統與保護資訊系統已串接資訊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(1/2)</a:t>
            </a:r>
          </a:p>
        </p:txBody>
      </p:sp>
      <p:sp>
        <p:nvSpPr>
          <p:cNvPr id="58388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6988175" y="64754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EBD60EF3-0AF9-4E14-949F-677A2CCE0B4D}" type="slidenum">
              <a:rPr lang="zh-TW" altLang="en-US">
                <a:solidFill>
                  <a:srgbClr val="898989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pPr/>
              <a:t>47</a:t>
            </a:fld>
            <a:endParaRPr lang="zh-TW" altLang="en-US">
              <a:solidFill>
                <a:srgbClr val="898989"/>
              </a:solidFill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203200" y="1671638"/>
          <a:ext cx="8731250" cy="49149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95193">
                  <a:extLst>
                    <a:ext uri="{9D8B030D-6E8A-4147-A177-3AD203B41FA5}"/>
                  </a:extLst>
                </a:gridCol>
                <a:gridCol w="6336057">
                  <a:extLst>
                    <a:ext uri="{9D8B030D-6E8A-4147-A177-3AD203B41FA5}"/>
                  </a:extLst>
                </a:gridCol>
              </a:tblGrid>
              <a:tr h="47428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系統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表單名稱</a:t>
                      </a:r>
                    </a:p>
                  </a:txBody>
                  <a:tcPr marL="5388" marR="5388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欄位</a:t>
                      </a:r>
                    </a:p>
                  </a:txBody>
                  <a:tcPr marL="5388" marR="5388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58029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被害人處遇系統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b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兒少保護案件通報表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歷次通報表的通報日期                                  </a:t>
                      </a:r>
                      <a:endParaRPr lang="en-US" altLang="zh-TW" sz="2000" b="1" u="none" strike="noStrike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179388" indent="-179388" algn="l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具體事實欄位各項內容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發生時間、發生地區、主要發生場所、案情陳述、傷亡程度、施暴手法、加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被害人是否有自殺意念、加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被害人是否有自殺企圖、是否涉及公共危險案件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081561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被害人處遇系統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b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兒少保護案件調查報告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施虐者與案主的關係               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不當對待事實之確認</a:t>
                      </a:r>
                      <a:b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兒少通報表所指案件類型       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最後一次通報紀錄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824453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加害人處遇系統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b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家暴加害人開案單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個案狀態                                    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處遇種類</a:t>
                      </a:r>
                      <a:b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主責人員姓名及聯絡資訊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954307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加害人處遇系統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b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性侵害加害人個案管理彙整資料夾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是否處遇                             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觸犯刑法法條</a:t>
                      </a:r>
                      <a:b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最後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次再犯風險評估       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最後</a:t>
                      </a:r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次再犯風險評估日期                              </a:t>
                      </a:r>
                      <a:endParaRPr lang="en-US" altLang="zh-TW" sz="2000" b="1" u="none" strike="noStrike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 fontAlgn="ctr"/>
                      <a:r>
                        <a:rPr lang="en-US" altLang="zh-TW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5.</a:t>
                      </a:r>
                      <a:r>
                        <a:rPr lang="zh-TW" altLang="en-US" sz="20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主責人員姓名及聯絡資訊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5941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6996113" y="646430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101F0609-FCA1-455B-820B-5E257F2A9CC4}" type="slidenum">
              <a:rPr lang="zh-TW" altLang="en-US">
                <a:solidFill>
                  <a:srgbClr val="898989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pPr/>
              <a:t>48</a:t>
            </a:fld>
            <a:endParaRPr lang="zh-TW" altLang="en-US">
              <a:solidFill>
                <a:srgbClr val="898989"/>
              </a:solidFill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sp>
        <p:nvSpPr>
          <p:cNvPr id="59415" name="標題 4"/>
          <p:cNvSpPr>
            <a:spLocks noGrp="1"/>
          </p:cNvSpPr>
          <p:nvPr>
            <p:ph type="title"/>
          </p:nvPr>
        </p:nvSpPr>
        <p:spPr>
          <a:xfrm>
            <a:off x="107950" y="163513"/>
            <a:ext cx="8928100" cy="744537"/>
          </a:xfrm>
        </p:spPr>
        <p:txBody>
          <a:bodyPr/>
          <a:lstStyle/>
          <a:p>
            <a:r>
              <a:rPr lang="zh-TW" altLang="en-US" sz="3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精照系統與保護資訊系統已串接資訊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(2/2)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241300" y="942975"/>
          <a:ext cx="8712200" cy="5830888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755874">
                  <a:extLst>
                    <a:ext uri="{9D8B030D-6E8A-4147-A177-3AD203B41FA5}"/>
                  </a:extLst>
                </a:gridCol>
                <a:gridCol w="6237709">
                  <a:extLst>
                    <a:ext uri="{9D8B030D-6E8A-4147-A177-3AD203B41FA5}"/>
                  </a:extLst>
                </a:gridCol>
                <a:gridCol w="718617">
                  <a:extLst>
                    <a:ext uri="{9D8B030D-6E8A-4147-A177-3AD203B41FA5}"/>
                  </a:extLst>
                </a:gridCol>
              </a:tblGrid>
              <a:tr h="343542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課程類別</a:t>
                      </a:r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課程主題</a:t>
                      </a:r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4354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精神疾病及自殺防治基本知識</a:t>
                      </a:r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精神醫療概念與疾病防治知能</a:t>
                      </a:r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endParaRPr lang="en-US" altLang="zh-TW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4354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defTabSz="914400" rtl="0" eaLnBrk="1" fontAlgn="ctr" latinLnBrk="0" hangingPunct="1"/>
                      <a:r>
                        <a:rPr lang="zh-TW" altLang="en-US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自殺防治基本概念及個案危險性評估</a:t>
                      </a: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endParaRPr lang="en-US" altLang="zh-TW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43542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個案之追蹤訪視與管理</a:t>
                      </a:r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社區個案管理實務概論</a:t>
                      </a:r>
                      <a:r>
                        <a:rPr lang="en-US" altLang="zh-TW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含經驗分享及危機處理</a:t>
                      </a:r>
                      <a:r>
                        <a:rPr lang="en-US" altLang="zh-TW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２</a:t>
                      </a:r>
                      <a:endParaRPr lang="en-US" altLang="zh-TW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4354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defTabSz="914400" rtl="0" eaLnBrk="1" fontAlgn="ctr" latinLnBrk="0" hangingPunct="1"/>
                      <a:r>
                        <a:rPr lang="zh-TW" altLang="en-US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社區個案訪視技巧</a:t>
                      </a:r>
                      <a:r>
                        <a:rPr lang="en-US" altLang="zh-TW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實務演練及分組討論</a:t>
                      </a:r>
                      <a:r>
                        <a:rPr lang="en-US" altLang="zh-TW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endParaRPr lang="zh-TW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endParaRPr lang="en-US" altLang="zh-TW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9058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defTabSz="914400" rtl="0" eaLnBrk="1" fontAlgn="ctr" latinLnBrk="0" hangingPunct="1"/>
                      <a:r>
                        <a:rPr lang="zh-TW" altLang="en-US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訪視安全與危機處理</a:t>
                      </a:r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endParaRPr lang="en-US" altLang="zh-TW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90589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精神疾病與多元議題</a:t>
                      </a:r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just" defTabSz="914400" rtl="0" eaLnBrk="1" fontAlgn="ctr" latinLnBrk="0" hangingPunct="1"/>
                      <a:r>
                        <a:rPr lang="zh-TW" altLang="en-US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成癮治療概論</a:t>
                      </a:r>
                      <a:r>
                        <a:rPr lang="en-US" altLang="zh-TW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含診斷標準、治療方式及案例分享</a:t>
                      </a:r>
                      <a:r>
                        <a:rPr lang="en-US" altLang="zh-TW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endParaRPr lang="zh-TW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endParaRPr lang="en-US" altLang="zh-TW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553131"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精神疾病與家庭暴力議題</a:t>
                      </a:r>
                      <a:r>
                        <a:rPr lang="en-US" altLang="zh-TW" sz="18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8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含家暴加害人類型及成因、親密關係暴力早期辨識指標、相關量表之認識與個案研討</a:t>
                      </a:r>
                      <a:r>
                        <a:rPr lang="en-US" altLang="zh-TW" sz="18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endParaRPr lang="zh-TW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２</a:t>
                      </a:r>
                      <a:endParaRPr lang="en-US" altLang="zh-TW" sz="18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553131"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zh-TW" altLang="en-US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精神疾病與兒少保護議題</a:t>
                      </a:r>
                      <a:r>
                        <a:rPr lang="en-US" altLang="zh-TW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含精神病人親職教養、兒少安全評估、兒虐風險辨識及個案研討</a:t>
                      </a:r>
                      <a:r>
                        <a:rPr lang="en-US" altLang="zh-TW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endParaRPr lang="zh-TW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２</a:t>
                      </a:r>
                      <a:endParaRPr lang="en-US" altLang="zh-TW" sz="18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278706"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精神疾病與性暴力議題</a:t>
                      </a:r>
                      <a:r>
                        <a:rPr lang="en-US" altLang="zh-TW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含性侵害再犯風險因子及個案研討</a:t>
                      </a:r>
                      <a:r>
                        <a:rPr lang="en-US" altLang="zh-TW" sz="18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endParaRPr lang="zh-TW" altLang="en-US" sz="1800" b="1" u="none" strike="noStrike" kern="1200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extLst>
                  <a:ext uri="{0D108BD9-81ED-4DB2-BD59-A6C34878D82A}"/>
                </a:extLst>
              </a:tr>
              <a:tr h="553070"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精神疾病與家庭脆弱性議題</a:t>
                      </a:r>
                      <a:r>
                        <a:rPr lang="en-US" altLang="zh-TW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含社福中心脆弱家庭服務案件風險類型、風險指標及相關服務介紹</a:t>
                      </a:r>
                      <a:r>
                        <a:rPr lang="en-US" altLang="zh-TW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  <a:tr h="33519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社工評估與處遇</a:t>
                      </a:r>
                    </a:p>
                  </a:txBody>
                  <a:tcPr marL="4342" marR="4342" marT="43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心理衛生社會工作之角色功能與服務流程</a:t>
                      </a:r>
                      <a:r>
                        <a:rPr lang="en-US" altLang="zh-TW" sz="18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8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含網絡合作機制</a:t>
                      </a:r>
                      <a:r>
                        <a:rPr lang="en-US" altLang="zh-TW" sz="18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３</a:t>
                      </a:r>
                      <a:endParaRPr lang="en-US" altLang="zh-TW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extLst>
                  <a:ext uri="{0D108BD9-81ED-4DB2-BD59-A6C34878D82A}"/>
                </a:extLst>
              </a:tr>
              <a:tr h="288110"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精神疾病家庭之評估與處遇</a:t>
                      </a:r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含評估表之實務運用</a:t>
                      </a:r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/>
                </a:extLst>
              </a:tr>
              <a:tr h="64824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服務網絡資源</a:t>
                      </a:r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/>
                      </a:r>
                      <a:b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應用與實務</a:t>
                      </a:r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服務網絡資源應用與實務</a:t>
                      </a:r>
                      <a:r>
                        <a:rPr lang="en-US" altLang="zh-TW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含社區精神照護及社會福利等資源介紹、資源連結及網絡合作技巧</a:t>
                      </a:r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800" b="1" u="none" strike="noStrike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endParaRPr lang="en-US" altLang="zh-TW" sz="18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extLst>
                  <a:ext uri="{0D108BD9-81ED-4DB2-BD59-A6C34878D82A}"/>
                </a:extLst>
              </a:tr>
              <a:tr h="322407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合計</a:t>
                      </a: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just" fontAlgn="ctr"/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</a:t>
                      </a:r>
                    </a:p>
                  </a:txBody>
                  <a:tcPr marL="4342" marR="4342" marT="43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12290" name="Shape 455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311150" y="77788"/>
            <a:ext cx="8605838" cy="836612"/>
          </a:xfrm>
          <a:prstGeom prst="rect">
            <a:avLst/>
          </a:prstGeom>
          <a:extLst/>
        </p:spPr>
        <p:txBody>
          <a:bodyPr anchor="ctr"/>
          <a:lstStyle>
            <a:lvl1pPr>
              <a:spcBef>
                <a:spcPct val="0"/>
              </a:spcBef>
              <a:buClr>
                <a:srgbClr val="00CEF6"/>
              </a:buClr>
              <a:buFont typeface="Oswald"/>
              <a:buNone/>
              <a:defRPr sz="4000" b="1" cap="all" spc="-60" baseline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  <a:cs typeface="Oswald"/>
              </a:defRPr>
            </a:lvl1pPr>
            <a:lvl2pPr>
              <a:spcBef>
                <a:spcPts val="0"/>
              </a:spcBef>
            </a:lvl2pPr>
            <a:lvl3pPr>
              <a:spcBef>
                <a:spcPts val="0"/>
              </a:spcBef>
            </a:lvl3pPr>
            <a:lvl4pPr>
              <a:spcBef>
                <a:spcPts val="0"/>
              </a:spcBef>
            </a:lvl4pPr>
            <a:lvl5pPr>
              <a:spcBef>
                <a:spcPts val="0"/>
              </a:spcBef>
            </a:lvl5pPr>
            <a:lvl6pPr>
              <a:spcBef>
                <a:spcPts val="0"/>
              </a:spcBef>
            </a:lvl6pPr>
            <a:lvl7pPr>
              <a:spcBef>
                <a:spcPts val="0"/>
              </a:spcBef>
            </a:lvl7pPr>
            <a:lvl8pPr>
              <a:spcBef>
                <a:spcPts val="0"/>
              </a:spcBef>
            </a:lvl8pPr>
            <a:lvl9pPr>
              <a:spcBef>
                <a:spcPts val="0"/>
              </a:spcBef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endParaRPr lang="zh-TW" altLang="en-US" sz="360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0476" name="投影片編號版面配置區 1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989763" y="6472238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299782A6-0455-427C-A267-2CD024F80BE3}" type="slidenum">
              <a:rPr lang="zh-TW" altLang="en-US"/>
              <a:pPr/>
              <a:t>49</a:t>
            </a:fld>
            <a:endParaRPr lang="zh-TW" altLang="en-US"/>
          </a:p>
        </p:txBody>
      </p:sp>
      <p:sp>
        <p:nvSpPr>
          <p:cNvPr id="75837" name="標題 2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" y="260350"/>
            <a:ext cx="8902700" cy="5048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酌修</a:t>
            </a:r>
            <a:r>
              <a:rPr lang="en-US" altLang="zh-TW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Level</a:t>
            </a:r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教育訓練課綱</a:t>
            </a:r>
            <a:r>
              <a:rPr lang="en-US" altLang="zh-TW" sz="28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3/3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標題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728662"/>
          </a:xfrm>
        </p:spPr>
        <p:txBody>
          <a:bodyPr/>
          <a:lstStyle/>
          <a:p>
            <a:r>
              <a:rPr lang="zh-TW" altLang="en-US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精神醫療網核心醫院見習計畫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1/2</a:t>
            </a:r>
            <a:endParaRPr lang="zh-TW" altLang="en-US" sz="28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1443" name="投影片編號版面配置區 4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41D4D3C1-0D16-40A0-9D34-CB253F5D8C67}" type="slidenum">
              <a:rPr lang="zh-TW" altLang="en-US">
                <a:solidFill>
                  <a:srgbClr val="898989"/>
                </a:solidFill>
              </a:rPr>
              <a:pPr/>
              <a:t>50</a:t>
            </a:fld>
            <a:endParaRPr lang="zh-TW" altLang="en-US">
              <a:solidFill>
                <a:srgbClr val="898989"/>
              </a:solidFill>
            </a:endParaRPr>
          </a:p>
        </p:txBody>
      </p:sp>
      <p:sp>
        <p:nvSpPr>
          <p:cNvPr id="12" name="矩形 11">
            <a:extLst>
              <a:ext uri="{FF2B5EF4-FFF2-40B4-BE49-F238E27FC236}"/>
            </a:extLst>
          </p:cNvPr>
          <p:cNvSpPr/>
          <p:nvPr/>
        </p:nvSpPr>
        <p:spPr>
          <a:xfrm>
            <a:off x="611188" y="1481138"/>
            <a:ext cx="8281987" cy="6094412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6213" indent="-176213"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執行規劃：</a:t>
            </a: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23888" lvl="1" indent="-350838"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Font typeface="微軟正黑體" panose="020B0604030504040204" pitchFamily="34" charset="-120"/>
              <a:buChar char="─"/>
              <a:defRPr/>
            </a:pPr>
            <a:r>
              <a:rPr lang="zh-TW" altLang="en-US" sz="26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依據</a:t>
            </a:r>
            <a:r>
              <a:rPr lang="en-US" altLang="zh-TW" sz="26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26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年度「精神醫療網區域輔導計畫」，規劃於分區核心醫院辦理心理衛生社工見習計畫</a:t>
            </a: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6213" indent="-176213"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核心醫院：</a:t>
            </a: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6213" indent="-176213"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6213" indent="-176213"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6213" indent="-176213"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6213" indent="-176213"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6213" indent="-176213"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6213" indent="-176213"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6213" indent="-176213"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預計辦理時程：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7-12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</a:p>
          <a:p>
            <a:pPr marL="342900" indent="-342900"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n"/>
              <a:defRPr/>
            </a:pPr>
            <a:endParaRPr lang="zh-TW" altLang="en-US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eaLnBrk="1" fontAlgn="auto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n"/>
              <a:defRPr/>
            </a:pP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1445" name="圖片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4" t="36665" r="55876" b="43289"/>
          <a:stretch>
            <a:fillRect/>
          </a:stretch>
        </p:blipFill>
        <p:spPr bwMode="auto">
          <a:xfrm>
            <a:off x="849313" y="3416300"/>
            <a:ext cx="4194175" cy="246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446" name="Group 3"/>
          <p:cNvGrpSpPr>
            <a:grpSpLocks/>
          </p:cNvGrpSpPr>
          <p:nvPr/>
        </p:nvGrpSpPr>
        <p:grpSpPr bwMode="auto">
          <a:xfrm>
            <a:off x="5867400" y="2997200"/>
            <a:ext cx="2614613" cy="3492500"/>
            <a:chOff x="2841" y="494"/>
            <a:chExt cx="3172" cy="3924"/>
          </a:xfrm>
        </p:grpSpPr>
        <p:grpSp>
          <p:nvGrpSpPr>
            <p:cNvPr id="61448" name="Group 4"/>
            <p:cNvGrpSpPr>
              <a:grpSpLocks/>
            </p:cNvGrpSpPr>
            <p:nvPr/>
          </p:nvGrpSpPr>
          <p:grpSpPr bwMode="auto">
            <a:xfrm>
              <a:off x="3691" y="2815"/>
              <a:ext cx="647" cy="571"/>
              <a:chOff x="3691" y="2815"/>
              <a:chExt cx="647" cy="571"/>
            </a:xfrm>
          </p:grpSpPr>
          <p:sp>
            <p:nvSpPr>
              <p:cNvPr id="61710" name="Freeform 5"/>
              <p:cNvSpPr>
                <a:spLocks/>
              </p:cNvSpPr>
              <p:nvPr/>
            </p:nvSpPr>
            <p:spPr bwMode="auto">
              <a:xfrm>
                <a:off x="3691" y="2815"/>
                <a:ext cx="647" cy="571"/>
              </a:xfrm>
              <a:custGeom>
                <a:avLst/>
                <a:gdLst>
                  <a:gd name="T0" fmla="*/ 161 w 647"/>
                  <a:gd name="T1" fmla="*/ 548 h 571"/>
                  <a:gd name="T2" fmla="*/ 181 w 647"/>
                  <a:gd name="T3" fmla="*/ 544 h 571"/>
                  <a:gd name="T4" fmla="*/ 270 w 647"/>
                  <a:gd name="T5" fmla="*/ 565 h 571"/>
                  <a:gd name="T6" fmla="*/ 319 w 647"/>
                  <a:gd name="T7" fmla="*/ 571 h 571"/>
                  <a:gd name="T8" fmla="*/ 374 w 647"/>
                  <a:gd name="T9" fmla="*/ 554 h 571"/>
                  <a:gd name="T10" fmla="*/ 383 w 647"/>
                  <a:gd name="T11" fmla="*/ 525 h 571"/>
                  <a:gd name="T12" fmla="*/ 421 w 647"/>
                  <a:gd name="T13" fmla="*/ 522 h 571"/>
                  <a:gd name="T14" fmla="*/ 436 w 647"/>
                  <a:gd name="T15" fmla="*/ 471 h 571"/>
                  <a:gd name="T16" fmla="*/ 489 w 647"/>
                  <a:gd name="T17" fmla="*/ 446 h 571"/>
                  <a:gd name="T18" fmla="*/ 500 w 647"/>
                  <a:gd name="T19" fmla="*/ 405 h 571"/>
                  <a:gd name="T20" fmla="*/ 639 w 647"/>
                  <a:gd name="T21" fmla="*/ 248 h 571"/>
                  <a:gd name="T22" fmla="*/ 647 w 647"/>
                  <a:gd name="T23" fmla="*/ 207 h 571"/>
                  <a:gd name="T24" fmla="*/ 602 w 647"/>
                  <a:gd name="T25" fmla="*/ 203 h 571"/>
                  <a:gd name="T26" fmla="*/ 587 w 647"/>
                  <a:gd name="T27" fmla="*/ 186 h 571"/>
                  <a:gd name="T28" fmla="*/ 583 w 647"/>
                  <a:gd name="T29" fmla="*/ 194 h 571"/>
                  <a:gd name="T30" fmla="*/ 575 w 647"/>
                  <a:gd name="T31" fmla="*/ 207 h 571"/>
                  <a:gd name="T32" fmla="*/ 571 w 647"/>
                  <a:gd name="T33" fmla="*/ 211 h 571"/>
                  <a:gd name="T34" fmla="*/ 551 w 647"/>
                  <a:gd name="T35" fmla="*/ 211 h 571"/>
                  <a:gd name="T36" fmla="*/ 502 w 647"/>
                  <a:gd name="T37" fmla="*/ 109 h 571"/>
                  <a:gd name="T38" fmla="*/ 505 w 647"/>
                  <a:gd name="T39" fmla="*/ 66 h 571"/>
                  <a:gd name="T40" fmla="*/ 458 w 647"/>
                  <a:gd name="T41" fmla="*/ 37 h 571"/>
                  <a:gd name="T42" fmla="*/ 415 w 647"/>
                  <a:gd name="T43" fmla="*/ 0 h 571"/>
                  <a:gd name="T44" fmla="*/ 374 w 647"/>
                  <a:gd name="T45" fmla="*/ 17 h 571"/>
                  <a:gd name="T46" fmla="*/ 309 w 647"/>
                  <a:gd name="T47" fmla="*/ 11 h 571"/>
                  <a:gd name="T48" fmla="*/ 227 w 647"/>
                  <a:gd name="T49" fmla="*/ 58 h 571"/>
                  <a:gd name="T50" fmla="*/ 198 w 647"/>
                  <a:gd name="T51" fmla="*/ 88 h 571"/>
                  <a:gd name="T52" fmla="*/ 193 w 647"/>
                  <a:gd name="T53" fmla="*/ 115 h 571"/>
                  <a:gd name="T54" fmla="*/ 174 w 647"/>
                  <a:gd name="T55" fmla="*/ 109 h 571"/>
                  <a:gd name="T56" fmla="*/ 138 w 647"/>
                  <a:gd name="T57" fmla="*/ 145 h 571"/>
                  <a:gd name="T58" fmla="*/ 72 w 647"/>
                  <a:gd name="T59" fmla="*/ 126 h 571"/>
                  <a:gd name="T60" fmla="*/ 32 w 647"/>
                  <a:gd name="T61" fmla="*/ 126 h 571"/>
                  <a:gd name="T62" fmla="*/ 21 w 647"/>
                  <a:gd name="T63" fmla="*/ 209 h 571"/>
                  <a:gd name="T64" fmla="*/ 0 w 647"/>
                  <a:gd name="T65" fmla="*/ 309 h 571"/>
                  <a:gd name="T66" fmla="*/ 12 w 647"/>
                  <a:gd name="T67" fmla="*/ 324 h 571"/>
                  <a:gd name="T68" fmla="*/ 25 w 647"/>
                  <a:gd name="T69" fmla="*/ 431 h 571"/>
                  <a:gd name="T70" fmla="*/ 27 w 647"/>
                  <a:gd name="T71" fmla="*/ 431 h 571"/>
                  <a:gd name="T72" fmla="*/ 72 w 647"/>
                  <a:gd name="T73" fmla="*/ 388 h 571"/>
                  <a:gd name="T74" fmla="*/ 117 w 647"/>
                  <a:gd name="T75" fmla="*/ 386 h 571"/>
                  <a:gd name="T76" fmla="*/ 127 w 647"/>
                  <a:gd name="T77" fmla="*/ 392 h 571"/>
                  <a:gd name="T78" fmla="*/ 140 w 647"/>
                  <a:gd name="T79" fmla="*/ 388 h 571"/>
                  <a:gd name="T80" fmla="*/ 140 w 647"/>
                  <a:gd name="T81" fmla="*/ 407 h 571"/>
                  <a:gd name="T82" fmla="*/ 151 w 647"/>
                  <a:gd name="T83" fmla="*/ 401 h 571"/>
                  <a:gd name="T84" fmla="*/ 166 w 647"/>
                  <a:gd name="T85" fmla="*/ 407 h 571"/>
                  <a:gd name="T86" fmla="*/ 170 w 647"/>
                  <a:gd name="T87" fmla="*/ 418 h 571"/>
                  <a:gd name="T88" fmla="*/ 178 w 647"/>
                  <a:gd name="T89" fmla="*/ 410 h 571"/>
                  <a:gd name="T90" fmla="*/ 198 w 647"/>
                  <a:gd name="T91" fmla="*/ 418 h 571"/>
                  <a:gd name="T92" fmla="*/ 195 w 647"/>
                  <a:gd name="T93" fmla="*/ 435 h 571"/>
                  <a:gd name="T94" fmla="*/ 181 w 647"/>
                  <a:gd name="T95" fmla="*/ 439 h 571"/>
                  <a:gd name="T96" fmla="*/ 164 w 647"/>
                  <a:gd name="T97" fmla="*/ 458 h 571"/>
                  <a:gd name="T98" fmla="*/ 179 w 647"/>
                  <a:gd name="T99" fmla="*/ 467 h 571"/>
                  <a:gd name="T100" fmla="*/ 191 w 647"/>
                  <a:gd name="T101" fmla="*/ 478 h 571"/>
                  <a:gd name="T102" fmla="*/ 210 w 647"/>
                  <a:gd name="T103" fmla="*/ 486 h 571"/>
                  <a:gd name="T104" fmla="*/ 208 w 647"/>
                  <a:gd name="T105" fmla="*/ 505 h 571"/>
                  <a:gd name="T106" fmla="*/ 195 w 647"/>
                  <a:gd name="T107" fmla="*/ 501 h 571"/>
                  <a:gd name="T108" fmla="*/ 196 w 647"/>
                  <a:gd name="T109" fmla="*/ 518 h 571"/>
                  <a:gd name="T110" fmla="*/ 172 w 647"/>
                  <a:gd name="T111" fmla="*/ 516 h 571"/>
                  <a:gd name="T112" fmla="*/ 174 w 647"/>
                  <a:gd name="T113" fmla="*/ 531 h 571"/>
                  <a:gd name="T114" fmla="*/ 159 w 647"/>
                  <a:gd name="T115" fmla="*/ 531 h 571"/>
                  <a:gd name="T116" fmla="*/ 161 w 647"/>
                  <a:gd name="T117" fmla="*/ 548 h 571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647"/>
                  <a:gd name="T178" fmla="*/ 0 h 571"/>
                  <a:gd name="T179" fmla="*/ 647 w 647"/>
                  <a:gd name="T180" fmla="*/ 571 h 571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647" h="571">
                    <a:moveTo>
                      <a:pt x="161" y="548"/>
                    </a:moveTo>
                    <a:lnTo>
                      <a:pt x="181" y="544"/>
                    </a:lnTo>
                    <a:lnTo>
                      <a:pt x="270" y="565"/>
                    </a:lnTo>
                    <a:lnTo>
                      <a:pt x="319" y="571"/>
                    </a:lnTo>
                    <a:lnTo>
                      <a:pt x="374" y="554"/>
                    </a:lnTo>
                    <a:lnTo>
                      <a:pt x="383" y="525"/>
                    </a:lnTo>
                    <a:lnTo>
                      <a:pt x="421" y="522"/>
                    </a:lnTo>
                    <a:lnTo>
                      <a:pt x="436" y="471"/>
                    </a:lnTo>
                    <a:lnTo>
                      <a:pt x="489" y="446"/>
                    </a:lnTo>
                    <a:lnTo>
                      <a:pt x="500" y="405"/>
                    </a:lnTo>
                    <a:lnTo>
                      <a:pt x="639" y="248"/>
                    </a:lnTo>
                    <a:lnTo>
                      <a:pt x="647" y="207"/>
                    </a:lnTo>
                    <a:lnTo>
                      <a:pt x="602" y="203"/>
                    </a:lnTo>
                    <a:lnTo>
                      <a:pt x="587" y="186"/>
                    </a:lnTo>
                    <a:lnTo>
                      <a:pt x="583" y="194"/>
                    </a:lnTo>
                    <a:lnTo>
                      <a:pt x="575" y="207"/>
                    </a:lnTo>
                    <a:lnTo>
                      <a:pt x="571" y="211"/>
                    </a:lnTo>
                    <a:lnTo>
                      <a:pt x="551" y="211"/>
                    </a:lnTo>
                    <a:lnTo>
                      <a:pt x="502" y="109"/>
                    </a:lnTo>
                    <a:lnTo>
                      <a:pt x="505" y="66"/>
                    </a:lnTo>
                    <a:lnTo>
                      <a:pt x="458" y="37"/>
                    </a:lnTo>
                    <a:lnTo>
                      <a:pt x="415" y="0"/>
                    </a:lnTo>
                    <a:lnTo>
                      <a:pt x="374" y="17"/>
                    </a:lnTo>
                    <a:lnTo>
                      <a:pt x="309" y="11"/>
                    </a:lnTo>
                    <a:lnTo>
                      <a:pt x="227" y="58"/>
                    </a:lnTo>
                    <a:lnTo>
                      <a:pt x="198" y="88"/>
                    </a:lnTo>
                    <a:lnTo>
                      <a:pt x="193" y="115"/>
                    </a:lnTo>
                    <a:lnTo>
                      <a:pt x="174" y="109"/>
                    </a:lnTo>
                    <a:lnTo>
                      <a:pt x="138" y="145"/>
                    </a:lnTo>
                    <a:lnTo>
                      <a:pt x="72" y="126"/>
                    </a:lnTo>
                    <a:lnTo>
                      <a:pt x="32" y="126"/>
                    </a:lnTo>
                    <a:lnTo>
                      <a:pt x="21" y="209"/>
                    </a:lnTo>
                    <a:lnTo>
                      <a:pt x="0" y="309"/>
                    </a:lnTo>
                    <a:lnTo>
                      <a:pt x="12" y="324"/>
                    </a:lnTo>
                    <a:lnTo>
                      <a:pt x="25" y="431"/>
                    </a:lnTo>
                    <a:lnTo>
                      <a:pt x="27" y="431"/>
                    </a:lnTo>
                    <a:lnTo>
                      <a:pt x="72" y="388"/>
                    </a:lnTo>
                    <a:lnTo>
                      <a:pt x="117" y="386"/>
                    </a:lnTo>
                    <a:lnTo>
                      <a:pt x="127" y="392"/>
                    </a:lnTo>
                    <a:lnTo>
                      <a:pt x="140" y="388"/>
                    </a:lnTo>
                    <a:lnTo>
                      <a:pt x="140" y="407"/>
                    </a:lnTo>
                    <a:lnTo>
                      <a:pt x="151" y="401"/>
                    </a:lnTo>
                    <a:lnTo>
                      <a:pt x="166" y="407"/>
                    </a:lnTo>
                    <a:lnTo>
                      <a:pt x="170" y="418"/>
                    </a:lnTo>
                    <a:lnTo>
                      <a:pt x="178" y="410"/>
                    </a:lnTo>
                    <a:lnTo>
                      <a:pt x="198" y="418"/>
                    </a:lnTo>
                    <a:lnTo>
                      <a:pt x="195" y="435"/>
                    </a:lnTo>
                    <a:lnTo>
                      <a:pt x="181" y="439"/>
                    </a:lnTo>
                    <a:lnTo>
                      <a:pt x="164" y="458"/>
                    </a:lnTo>
                    <a:lnTo>
                      <a:pt x="179" y="467"/>
                    </a:lnTo>
                    <a:lnTo>
                      <a:pt x="191" y="478"/>
                    </a:lnTo>
                    <a:lnTo>
                      <a:pt x="210" y="486"/>
                    </a:lnTo>
                    <a:lnTo>
                      <a:pt x="208" y="505"/>
                    </a:lnTo>
                    <a:lnTo>
                      <a:pt x="195" y="501"/>
                    </a:lnTo>
                    <a:lnTo>
                      <a:pt x="196" y="518"/>
                    </a:lnTo>
                    <a:lnTo>
                      <a:pt x="172" y="516"/>
                    </a:lnTo>
                    <a:lnTo>
                      <a:pt x="174" y="531"/>
                    </a:lnTo>
                    <a:lnTo>
                      <a:pt x="159" y="531"/>
                    </a:lnTo>
                    <a:lnTo>
                      <a:pt x="161" y="548"/>
                    </a:lnTo>
                    <a:close/>
                  </a:path>
                </a:pathLst>
              </a:custGeom>
              <a:solidFill>
                <a:srgbClr val="9933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711" name="Freeform 6"/>
              <p:cNvSpPr>
                <a:spLocks/>
              </p:cNvSpPr>
              <p:nvPr/>
            </p:nvSpPr>
            <p:spPr bwMode="auto">
              <a:xfrm>
                <a:off x="3691" y="2815"/>
                <a:ext cx="647" cy="571"/>
              </a:xfrm>
              <a:custGeom>
                <a:avLst/>
                <a:gdLst>
                  <a:gd name="T0" fmla="*/ 161 w 647"/>
                  <a:gd name="T1" fmla="*/ 548 h 571"/>
                  <a:gd name="T2" fmla="*/ 181 w 647"/>
                  <a:gd name="T3" fmla="*/ 544 h 571"/>
                  <a:gd name="T4" fmla="*/ 270 w 647"/>
                  <a:gd name="T5" fmla="*/ 565 h 571"/>
                  <a:gd name="T6" fmla="*/ 319 w 647"/>
                  <a:gd name="T7" fmla="*/ 571 h 571"/>
                  <a:gd name="T8" fmla="*/ 374 w 647"/>
                  <a:gd name="T9" fmla="*/ 554 h 571"/>
                  <a:gd name="T10" fmla="*/ 383 w 647"/>
                  <a:gd name="T11" fmla="*/ 525 h 571"/>
                  <a:gd name="T12" fmla="*/ 421 w 647"/>
                  <a:gd name="T13" fmla="*/ 522 h 571"/>
                  <a:gd name="T14" fmla="*/ 436 w 647"/>
                  <a:gd name="T15" fmla="*/ 471 h 571"/>
                  <a:gd name="T16" fmla="*/ 489 w 647"/>
                  <a:gd name="T17" fmla="*/ 446 h 571"/>
                  <a:gd name="T18" fmla="*/ 500 w 647"/>
                  <a:gd name="T19" fmla="*/ 405 h 571"/>
                  <a:gd name="T20" fmla="*/ 639 w 647"/>
                  <a:gd name="T21" fmla="*/ 248 h 571"/>
                  <a:gd name="T22" fmla="*/ 647 w 647"/>
                  <a:gd name="T23" fmla="*/ 207 h 571"/>
                  <a:gd name="T24" fmla="*/ 602 w 647"/>
                  <a:gd name="T25" fmla="*/ 203 h 571"/>
                  <a:gd name="T26" fmla="*/ 587 w 647"/>
                  <a:gd name="T27" fmla="*/ 186 h 571"/>
                  <a:gd name="T28" fmla="*/ 583 w 647"/>
                  <a:gd name="T29" fmla="*/ 194 h 571"/>
                  <a:gd name="T30" fmla="*/ 575 w 647"/>
                  <a:gd name="T31" fmla="*/ 207 h 571"/>
                  <a:gd name="T32" fmla="*/ 571 w 647"/>
                  <a:gd name="T33" fmla="*/ 211 h 571"/>
                  <a:gd name="T34" fmla="*/ 551 w 647"/>
                  <a:gd name="T35" fmla="*/ 211 h 571"/>
                  <a:gd name="T36" fmla="*/ 502 w 647"/>
                  <a:gd name="T37" fmla="*/ 109 h 571"/>
                  <a:gd name="T38" fmla="*/ 505 w 647"/>
                  <a:gd name="T39" fmla="*/ 66 h 571"/>
                  <a:gd name="T40" fmla="*/ 458 w 647"/>
                  <a:gd name="T41" fmla="*/ 37 h 571"/>
                  <a:gd name="T42" fmla="*/ 415 w 647"/>
                  <a:gd name="T43" fmla="*/ 0 h 571"/>
                  <a:gd name="T44" fmla="*/ 374 w 647"/>
                  <a:gd name="T45" fmla="*/ 17 h 571"/>
                  <a:gd name="T46" fmla="*/ 309 w 647"/>
                  <a:gd name="T47" fmla="*/ 11 h 571"/>
                  <a:gd name="T48" fmla="*/ 227 w 647"/>
                  <a:gd name="T49" fmla="*/ 58 h 571"/>
                  <a:gd name="T50" fmla="*/ 198 w 647"/>
                  <a:gd name="T51" fmla="*/ 88 h 571"/>
                  <a:gd name="T52" fmla="*/ 193 w 647"/>
                  <a:gd name="T53" fmla="*/ 115 h 571"/>
                  <a:gd name="T54" fmla="*/ 174 w 647"/>
                  <a:gd name="T55" fmla="*/ 109 h 571"/>
                  <a:gd name="T56" fmla="*/ 138 w 647"/>
                  <a:gd name="T57" fmla="*/ 145 h 571"/>
                  <a:gd name="T58" fmla="*/ 72 w 647"/>
                  <a:gd name="T59" fmla="*/ 126 h 571"/>
                  <a:gd name="T60" fmla="*/ 32 w 647"/>
                  <a:gd name="T61" fmla="*/ 126 h 571"/>
                  <a:gd name="T62" fmla="*/ 21 w 647"/>
                  <a:gd name="T63" fmla="*/ 209 h 571"/>
                  <a:gd name="T64" fmla="*/ 0 w 647"/>
                  <a:gd name="T65" fmla="*/ 309 h 571"/>
                  <a:gd name="T66" fmla="*/ 12 w 647"/>
                  <a:gd name="T67" fmla="*/ 324 h 571"/>
                  <a:gd name="T68" fmla="*/ 25 w 647"/>
                  <a:gd name="T69" fmla="*/ 431 h 571"/>
                  <a:gd name="T70" fmla="*/ 27 w 647"/>
                  <a:gd name="T71" fmla="*/ 431 h 571"/>
                  <a:gd name="T72" fmla="*/ 72 w 647"/>
                  <a:gd name="T73" fmla="*/ 388 h 571"/>
                  <a:gd name="T74" fmla="*/ 117 w 647"/>
                  <a:gd name="T75" fmla="*/ 386 h 571"/>
                  <a:gd name="T76" fmla="*/ 127 w 647"/>
                  <a:gd name="T77" fmla="*/ 392 h 571"/>
                  <a:gd name="T78" fmla="*/ 140 w 647"/>
                  <a:gd name="T79" fmla="*/ 388 h 571"/>
                  <a:gd name="T80" fmla="*/ 140 w 647"/>
                  <a:gd name="T81" fmla="*/ 407 h 571"/>
                  <a:gd name="T82" fmla="*/ 151 w 647"/>
                  <a:gd name="T83" fmla="*/ 401 h 571"/>
                  <a:gd name="T84" fmla="*/ 166 w 647"/>
                  <a:gd name="T85" fmla="*/ 407 h 571"/>
                  <a:gd name="T86" fmla="*/ 170 w 647"/>
                  <a:gd name="T87" fmla="*/ 418 h 571"/>
                  <a:gd name="T88" fmla="*/ 178 w 647"/>
                  <a:gd name="T89" fmla="*/ 410 h 571"/>
                  <a:gd name="T90" fmla="*/ 198 w 647"/>
                  <a:gd name="T91" fmla="*/ 418 h 571"/>
                  <a:gd name="T92" fmla="*/ 195 w 647"/>
                  <a:gd name="T93" fmla="*/ 435 h 571"/>
                  <a:gd name="T94" fmla="*/ 181 w 647"/>
                  <a:gd name="T95" fmla="*/ 439 h 571"/>
                  <a:gd name="T96" fmla="*/ 164 w 647"/>
                  <a:gd name="T97" fmla="*/ 458 h 571"/>
                  <a:gd name="T98" fmla="*/ 179 w 647"/>
                  <a:gd name="T99" fmla="*/ 467 h 571"/>
                  <a:gd name="T100" fmla="*/ 191 w 647"/>
                  <a:gd name="T101" fmla="*/ 478 h 571"/>
                  <a:gd name="T102" fmla="*/ 210 w 647"/>
                  <a:gd name="T103" fmla="*/ 486 h 571"/>
                  <a:gd name="T104" fmla="*/ 208 w 647"/>
                  <a:gd name="T105" fmla="*/ 505 h 571"/>
                  <a:gd name="T106" fmla="*/ 195 w 647"/>
                  <a:gd name="T107" fmla="*/ 501 h 571"/>
                  <a:gd name="T108" fmla="*/ 196 w 647"/>
                  <a:gd name="T109" fmla="*/ 518 h 571"/>
                  <a:gd name="T110" fmla="*/ 172 w 647"/>
                  <a:gd name="T111" fmla="*/ 516 h 571"/>
                  <a:gd name="T112" fmla="*/ 174 w 647"/>
                  <a:gd name="T113" fmla="*/ 531 h 571"/>
                  <a:gd name="T114" fmla="*/ 159 w 647"/>
                  <a:gd name="T115" fmla="*/ 531 h 571"/>
                  <a:gd name="T116" fmla="*/ 161 w 647"/>
                  <a:gd name="T117" fmla="*/ 548 h 571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647"/>
                  <a:gd name="T178" fmla="*/ 0 h 571"/>
                  <a:gd name="T179" fmla="*/ 647 w 647"/>
                  <a:gd name="T180" fmla="*/ 571 h 571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647" h="571">
                    <a:moveTo>
                      <a:pt x="161" y="548"/>
                    </a:moveTo>
                    <a:lnTo>
                      <a:pt x="181" y="544"/>
                    </a:lnTo>
                    <a:lnTo>
                      <a:pt x="270" y="565"/>
                    </a:lnTo>
                    <a:lnTo>
                      <a:pt x="319" y="571"/>
                    </a:lnTo>
                    <a:lnTo>
                      <a:pt x="374" y="554"/>
                    </a:lnTo>
                    <a:lnTo>
                      <a:pt x="383" y="525"/>
                    </a:lnTo>
                    <a:lnTo>
                      <a:pt x="421" y="522"/>
                    </a:lnTo>
                    <a:lnTo>
                      <a:pt x="436" y="471"/>
                    </a:lnTo>
                    <a:lnTo>
                      <a:pt x="489" y="446"/>
                    </a:lnTo>
                    <a:lnTo>
                      <a:pt x="500" y="405"/>
                    </a:lnTo>
                    <a:lnTo>
                      <a:pt x="639" y="248"/>
                    </a:lnTo>
                    <a:lnTo>
                      <a:pt x="647" y="207"/>
                    </a:lnTo>
                    <a:lnTo>
                      <a:pt x="602" y="203"/>
                    </a:lnTo>
                    <a:lnTo>
                      <a:pt x="587" y="186"/>
                    </a:lnTo>
                    <a:lnTo>
                      <a:pt x="583" y="194"/>
                    </a:lnTo>
                    <a:lnTo>
                      <a:pt x="575" y="207"/>
                    </a:lnTo>
                    <a:lnTo>
                      <a:pt x="571" y="211"/>
                    </a:lnTo>
                    <a:lnTo>
                      <a:pt x="551" y="211"/>
                    </a:lnTo>
                    <a:lnTo>
                      <a:pt x="502" y="109"/>
                    </a:lnTo>
                    <a:lnTo>
                      <a:pt x="505" y="66"/>
                    </a:lnTo>
                    <a:lnTo>
                      <a:pt x="458" y="37"/>
                    </a:lnTo>
                    <a:lnTo>
                      <a:pt x="415" y="0"/>
                    </a:lnTo>
                    <a:lnTo>
                      <a:pt x="374" y="17"/>
                    </a:lnTo>
                    <a:lnTo>
                      <a:pt x="309" y="11"/>
                    </a:lnTo>
                    <a:lnTo>
                      <a:pt x="227" y="58"/>
                    </a:lnTo>
                    <a:lnTo>
                      <a:pt x="198" y="88"/>
                    </a:lnTo>
                    <a:lnTo>
                      <a:pt x="193" y="115"/>
                    </a:lnTo>
                    <a:lnTo>
                      <a:pt x="174" y="109"/>
                    </a:lnTo>
                    <a:lnTo>
                      <a:pt x="138" y="145"/>
                    </a:lnTo>
                    <a:lnTo>
                      <a:pt x="72" y="126"/>
                    </a:lnTo>
                    <a:lnTo>
                      <a:pt x="32" y="126"/>
                    </a:lnTo>
                    <a:lnTo>
                      <a:pt x="21" y="209"/>
                    </a:lnTo>
                    <a:lnTo>
                      <a:pt x="0" y="309"/>
                    </a:lnTo>
                    <a:lnTo>
                      <a:pt x="12" y="324"/>
                    </a:lnTo>
                    <a:lnTo>
                      <a:pt x="25" y="431"/>
                    </a:lnTo>
                    <a:lnTo>
                      <a:pt x="27" y="431"/>
                    </a:lnTo>
                    <a:lnTo>
                      <a:pt x="72" y="388"/>
                    </a:lnTo>
                    <a:lnTo>
                      <a:pt x="117" y="386"/>
                    </a:lnTo>
                    <a:lnTo>
                      <a:pt x="127" y="392"/>
                    </a:lnTo>
                    <a:lnTo>
                      <a:pt x="140" y="388"/>
                    </a:lnTo>
                    <a:lnTo>
                      <a:pt x="140" y="407"/>
                    </a:lnTo>
                    <a:lnTo>
                      <a:pt x="151" y="401"/>
                    </a:lnTo>
                    <a:lnTo>
                      <a:pt x="166" y="407"/>
                    </a:lnTo>
                    <a:lnTo>
                      <a:pt x="170" y="418"/>
                    </a:lnTo>
                    <a:lnTo>
                      <a:pt x="178" y="410"/>
                    </a:lnTo>
                    <a:lnTo>
                      <a:pt x="198" y="418"/>
                    </a:lnTo>
                    <a:lnTo>
                      <a:pt x="195" y="435"/>
                    </a:lnTo>
                    <a:lnTo>
                      <a:pt x="181" y="439"/>
                    </a:lnTo>
                    <a:lnTo>
                      <a:pt x="164" y="458"/>
                    </a:lnTo>
                    <a:lnTo>
                      <a:pt x="179" y="467"/>
                    </a:lnTo>
                    <a:lnTo>
                      <a:pt x="191" y="478"/>
                    </a:lnTo>
                    <a:lnTo>
                      <a:pt x="210" y="486"/>
                    </a:lnTo>
                    <a:lnTo>
                      <a:pt x="208" y="505"/>
                    </a:lnTo>
                    <a:lnTo>
                      <a:pt x="195" y="501"/>
                    </a:lnTo>
                    <a:lnTo>
                      <a:pt x="196" y="518"/>
                    </a:lnTo>
                    <a:lnTo>
                      <a:pt x="172" y="516"/>
                    </a:lnTo>
                    <a:lnTo>
                      <a:pt x="174" y="531"/>
                    </a:lnTo>
                    <a:lnTo>
                      <a:pt x="159" y="531"/>
                    </a:lnTo>
                    <a:lnTo>
                      <a:pt x="161" y="548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grpSp>
          <p:nvGrpSpPr>
            <p:cNvPr id="61449" name="Group 7"/>
            <p:cNvGrpSpPr>
              <a:grpSpLocks/>
            </p:cNvGrpSpPr>
            <p:nvPr/>
          </p:nvGrpSpPr>
          <p:grpSpPr bwMode="auto">
            <a:xfrm>
              <a:off x="4920" y="760"/>
              <a:ext cx="796" cy="663"/>
              <a:chOff x="4920" y="760"/>
              <a:chExt cx="796" cy="663"/>
            </a:xfrm>
          </p:grpSpPr>
          <p:sp>
            <p:nvSpPr>
              <p:cNvPr id="61708" name="Freeform 8"/>
              <p:cNvSpPr>
                <a:spLocks/>
              </p:cNvSpPr>
              <p:nvPr/>
            </p:nvSpPr>
            <p:spPr bwMode="auto">
              <a:xfrm>
                <a:off x="4920" y="760"/>
                <a:ext cx="796" cy="663"/>
              </a:xfrm>
              <a:custGeom>
                <a:avLst/>
                <a:gdLst>
                  <a:gd name="T0" fmla="*/ 411 w 796"/>
                  <a:gd name="T1" fmla="*/ 83 h 663"/>
                  <a:gd name="T2" fmla="*/ 373 w 796"/>
                  <a:gd name="T3" fmla="*/ 79 h 663"/>
                  <a:gd name="T4" fmla="*/ 347 w 796"/>
                  <a:gd name="T5" fmla="*/ 22 h 663"/>
                  <a:gd name="T6" fmla="*/ 323 w 796"/>
                  <a:gd name="T7" fmla="*/ 2 h 663"/>
                  <a:gd name="T8" fmla="*/ 294 w 796"/>
                  <a:gd name="T9" fmla="*/ 0 h 663"/>
                  <a:gd name="T10" fmla="*/ 236 w 796"/>
                  <a:gd name="T11" fmla="*/ 21 h 663"/>
                  <a:gd name="T12" fmla="*/ 147 w 796"/>
                  <a:gd name="T13" fmla="*/ 86 h 663"/>
                  <a:gd name="T14" fmla="*/ 119 w 796"/>
                  <a:gd name="T15" fmla="*/ 156 h 663"/>
                  <a:gd name="T16" fmla="*/ 0 w 796"/>
                  <a:gd name="T17" fmla="*/ 205 h 663"/>
                  <a:gd name="T18" fmla="*/ 61 w 796"/>
                  <a:gd name="T19" fmla="*/ 222 h 663"/>
                  <a:gd name="T20" fmla="*/ 110 w 796"/>
                  <a:gd name="T21" fmla="*/ 264 h 663"/>
                  <a:gd name="T22" fmla="*/ 102 w 796"/>
                  <a:gd name="T23" fmla="*/ 326 h 663"/>
                  <a:gd name="T24" fmla="*/ 74 w 796"/>
                  <a:gd name="T25" fmla="*/ 356 h 663"/>
                  <a:gd name="T26" fmla="*/ 32 w 796"/>
                  <a:gd name="T27" fmla="*/ 356 h 663"/>
                  <a:gd name="T28" fmla="*/ 30 w 796"/>
                  <a:gd name="T29" fmla="*/ 412 h 663"/>
                  <a:gd name="T30" fmla="*/ 40 w 796"/>
                  <a:gd name="T31" fmla="*/ 424 h 663"/>
                  <a:gd name="T32" fmla="*/ 61 w 796"/>
                  <a:gd name="T33" fmla="*/ 450 h 663"/>
                  <a:gd name="T34" fmla="*/ 74 w 796"/>
                  <a:gd name="T35" fmla="*/ 501 h 663"/>
                  <a:gd name="T36" fmla="*/ 110 w 796"/>
                  <a:gd name="T37" fmla="*/ 499 h 663"/>
                  <a:gd name="T38" fmla="*/ 155 w 796"/>
                  <a:gd name="T39" fmla="*/ 497 h 663"/>
                  <a:gd name="T40" fmla="*/ 170 w 796"/>
                  <a:gd name="T41" fmla="*/ 580 h 663"/>
                  <a:gd name="T42" fmla="*/ 219 w 796"/>
                  <a:gd name="T43" fmla="*/ 663 h 663"/>
                  <a:gd name="T44" fmla="*/ 221 w 796"/>
                  <a:gd name="T45" fmla="*/ 661 h 663"/>
                  <a:gd name="T46" fmla="*/ 226 w 796"/>
                  <a:gd name="T47" fmla="*/ 661 h 663"/>
                  <a:gd name="T48" fmla="*/ 343 w 796"/>
                  <a:gd name="T49" fmla="*/ 616 h 663"/>
                  <a:gd name="T50" fmla="*/ 358 w 796"/>
                  <a:gd name="T51" fmla="*/ 544 h 663"/>
                  <a:gd name="T52" fmla="*/ 370 w 796"/>
                  <a:gd name="T53" fmla="*/ 539 h 663"/>
                  <a:gd name="T54" fmla="*/ 543 w 796"/>
                  <a:gd name="T55" fmla="*/ 433 h 663"/>
                  <a:gd name="T56" fmla="*/ 549 w 796"/>
                  <a:gd name="T57" fmla="*/ 405 h 663"/>
                  <a:gd name="T58" fmla="*/ 566 w 796"/>
                  <a:gd name="T59" fmla="*/ 412 h 663"/>
                  <a:gd name="T60" fmla="*/ 601 w 796"/>
                  <a:gd name="T61" fmla="*/ 403 h 663"/>
                  <a:gd name="T62" fmla="*/ 620 w 796"/>
                  <a:gd name="T63" fmla="*/ 361 h 663"/>
                  <a:gd name="T64" fmla="*/ 703 w 796"/>
                  <a:gd name="T65" fmla="*/ 328 h 663"/>
                  <a:gd name="T66" fmla="*/ 715 w 796"/>
                  <a:gd name="T67" fmla="*/ 324 h 663"/>
                  <a:gd name="T68" fmla="*/ 764 w 796"/>
                  <a:gd name="T69" fmla="*/ 326 h 663"/>
                  <a:gd name="T70" fmla="*/ 796 w 796"/>
                  <a:gd name="T71" fmla="*/ 312 h 663"/>
                  <a:gd name="T72" fmla="*/ 784 w 796"/>
                  <a:gd name="T73" fmla="*/ 280 h 663"/>
                  <a:gd name="T74" fmla="*/ 735 w 796"/>
                  <a:gd name="T75" fmla="*/ 267 h 663"/>
                  <a:gd name="T76" fmla="*/ 718 w 796"/>
                  <a:gd name="T77" fmla="*/ 248 h 663"/>
                  <a:gd name="T78" fmla="*/ 707 w 796"/>
                  <a:gd name="T79" fmla="*/ 216 h 663"/>
                  <a:gd name="T80" fmla="*/ 682 w 796"/>
                  <a:gd name="T81" fmla="*/ 194 h 663"/>
                  <a:gd name="T82" fmla="*/ 637 w 796"/>
                  <a:gd name="T83" fmla="*/ 190 h 663"/>
                  <a:gd name="T84" fmla="*/ 600 w 796"/>
                  <a:gd name="T85" fmla="*/ 173 h 663"/>
                  <a:gd name="T86" fmla="*/ 588 w 796"/>
                  <a:gd name="T87" fmla="*/ 190 h 663"/>
                  <a:gd name="T88" fmla="*/ 556 w 796"/>
                  <a:gd name="T89" fmla="*/ 190 h 663"/>
                  <a:gd name="T90" fmla="*/ 537 w 796"/>
                  <a:gd name="T91" fmla="*/ 207 h 663"/>
                  <a:gd name="T92" fmla="*/ 551 w 796"/>
                  <a:gd name="T93" fmla="*/ 243 h 663"/>
                  <a:gd name="T94" fmla="*/ 568 w 796"/>
                  <a:gd name="T95" fmla="*/ 248 h 663"/>
                  <a:gd name="T96" fmla="*/ 569 w 796"/>
                  <a:gd name="T97" fmla="*/ 264 h 663"/>
                  <a:gd name="T98" fmla="*/ 551 w 796"/>
                  <a:gd name="T99" fmla="*/ 280 h 663"/>
                  <a:gd name="T100" fmla="*/ 517 w 796"/>
                  <a:gd name="T101" fmla="*/ 282 h 663"/>
                  <a:gd name="T102" fmla="*/ 458 w 796"/>
                  <a:gd name="T103" fmla="*/ 265 h 663"/>
                  <a:gd name="T104" fmla="*/ 432 w 796"/>
                  <a:gd name="T105" fmla="*/ 228 h 663"/>
                  <a:gd name="T106" fmla="*/ 404 w 796"/>
                  <a:gd name="T107" fmla="*/ 198 h 663"/>
                  <a:gd name="T108" fmla="*/ 415 w 796"/>
                  <a:gd name="T109" fmla="*/ 171 h 663"/>
                  <a:gd name="T110" fmla="*/ 447 w 796"/>
                  <a:gd name="T111" fmla="*/ 164 h 663"/>
                  <a:gd name="T112" fmla="*/ 468 w 796"/>
                  <a:gd name="T113" fmla="*/ 134 h 663"/>
                  <a:gd name="T114" fmla="*/ 471 w 796"/>
                  <a:gd name="T115" fmla="*/ 134 h 663"/>
                  <a:gd name="T116" fmla="*/ 456 w 796"/>
                  <a:gd name="T117" fmla="*/ 126 h 663"/>
                  <a:gd name="T118" fmla="*/ 424 w 796"/>
                  <a:gd name="T119" fmla="*/ 86 h 663"/>
                  <a:gd name="T120" fmla="*/ 411 w 796"/>
                  <a:gd name="T121" fmla="*/ 83 h 663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796"/>
                  <a:gd name="T184" fmla="*/ 0 h 663"/>
                  <a:gd name="T185" fmla="*/ 796 w 796"/>
                  <a:gd name="T186" fmla="*/ 663 h 663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796" h="663">
                    <a:moveTo>
                      <a:pt x="411" y="83"/>
                    </a:moveTo>
                    <a:lnTo>
                      <a:pt x="373" y="79"/>
                    </a:lnTo>
                    <a:lnTo>
                      <a:pt x="347" y="22"/>
                    </a:lnTo>
                    <a:lnTo>
                      <a:pt x="323" y="2"/>
                    </a:lnTo>
                    <a:lnTo>
                      <a:pt x="294" y="0"/>
                    </a:lnTo>
                    <a:lnTo>
                      <a:pt x="236" y="21"/>
                    </a:lnTo>
                    <a:lnTo>
                      <a:pt x="147" y="86"/>
                    </a:lnTo>
                    <a:lnTo>
                      <a:pt x="119" y="156"/>
                    </a:lnTo>
                    <a:lnTo>
                      <a:pt x="0" y="205"/>
                    </a:lnTo>
                    <a:lnTo>
                      <a:pt x="61" y="222"/>
                    </a:lnTo>
                    <a:lnTo>
                      <a:pt x="110" y="264"/>
                    </a:lnTo>
                    <a:lnTo>
                      <a:pt x="102" y="326"/>
                    </a:lnTo>
                    <a:lnTo>
                      <a:pt x="74" y="356"/>
                    </a:lnTo>
                    <a:lnTo>
                      <a:pt x="32" y="356"/>
                    </a:lnTo>
                    <a:lnTo>
                      <a:pt x="30" y="412"/>
                    </a:lnTo>
                    <a:lnTo>
                      <a:pt x="40" y="424"/>
                    </a:lnTo>
                    <a:lnTo>
                      <a:pt x="61" y="450"/>
                    </a:lnTo>
                    <a:lnTo>
                      <a:pt x="74" y="501"/>
                    </a:lnTo>
                    <a:lnTo>
                      <a:pt x="110" y="499"/>
                    </a:lnTo>
                    <a:lnTo>
                      <a:pt x="155" y="497"/>
                    </a:lnTo>
                    <a:lnTo>
                      <a:pt x="170" y="580"/>
                    </a:lnTo>
                    <a:lnTo>
                      <a:pt x="219" y="663"/>
                    </a:lnTo>
                    <a:lnTo>
                      <a:pt x="221" y="661"/>
                    </a:lnTo>
                    <a:lnTo>
                      <a:pt x="226" y="661"/>
                    </a:lnTo>
                    <a:lnTo>
                      <a:pt x="343" y="616"/>
                    </a:lnTo>
                    <a:lnTo>
                      <a:pt x="358" y="544"/>
                    </a:lnTo>
                    <a:lnTo>
                      <a:pt x="370" y="539"/>
                    </a:lnTo>
                    <a:lnTo>
                      <a:pt x="543" y="433"/>
                    </a:lnTo>
                    <a:lnTo>
                      <a:pt x="549" y="405"/>
                    </a:lnTo>
                    <a:lnTo>
                      <a:pt x="566" y="412"/>
                    </a:lnTo>
                    <a:lnTo>
                      <a:pt x="601" y="403"/>
                    </a:lnTo>
                    <a:lnTo>
                      <a:pt x="620" y="361"/>
                    </a:lnTo>
                    <a:lnTo>
                      <a:pt x="703" y="328"/>
                    </a:lnTo>
                    <a:lnTo>
                      <a:pt x="715" y="324"/>
                    </a:lnTo>
                    <a:lnTo>
                      <a:pt x="764" y="326"/>
                    </a:lnTo>
                    <a:lnTo>
                      <a:pt x="796" y="312"/>
                    </a:lnTo>
                    <a:lnTo>
                      <a:pt x="784" y="280"/>
                    </a:lnTo>
                    <a:lnTo>
                      <a:pt x="735" y="267"/>
                    </a:lnTo>
                    <a:lnTo>
                      <a:pt x="718" y="248"/>
                    </a:lnTo>
                    <a:lnTo>
                      <a:pt x="707" y="216"/>
                    </a:lnTo>
                    <a:lnTo>
                      <a:pt x="682" y="194"/>
                    </a:lnTo>
                    <a:lnTo>
                      <a:pt x="637" y="190"/>
                    </a:lnTo>
                    <a:lnTo>
                      <a:pt x="600" y="173"/>
                    </a:lnTo>
                    <a:lnTo>
                      <a:pt x="588" y="190"/>
                    </a:lnTo>
                    <a:lnTo>
                      <a:pt x="556" y="190"/>
                    </a:lnTo>
                    <a:lnTo>
                      <a:pt x="537" y="207"/>
                    </a:lnTo>
                    <a:lnTo>
                      <a:pt x="551" y="243"/>
                    </a:lnTo>
                    <a:lnTo>
                      <a:pt x="568" y="248"/>
                    </a:lnTo>
                    <a:lnTo>
                      <a:pt x="569" y="264"/>
                    </a:lnTo>
                    <a:lnTo>
                      <a:pt x="551" y="280"/>
                    </a:lnTo>
                    <a:lnTo>
                      <a:pt x="517" y="282"/>
                    </a:lnTo>
                    <a:lnTo>
                      <a:pt x="458" y="265"/>
                    </a:lnTo>
                    <a:lnTo>
                      <a:pt x="432" y="228"/>
                    </a:lnTo>
                    <a:lnTo>
                      <a:pt x="404" y="198"/>
                    </a:lnTo>
                    <a:lnTo>
                      <a:pt x="415" y="171"/>
                    </a:lnTo>
                    <a:lnTo>
                      <a:pt x="447" y="164"/>
                    </a:lnTo>
                    <a:lnTo>
                      <a:pt x="468" y="134"/>
                    </a:lnTo>
                    <a:lnTo>
                      <a:pt x="471" y="134"/>
                    </a:lnTo>
                    <a:lnTo>
                      <a:pt x="456" y="126"/>
                    </a:lnTo>
                    <a:lnTo>
                      <a:pt x="424" y="86"/>
                    </a:lnTo>
                    <a:lnTo>
                      <a:pt x="411" y="83"/>
                    </a:lnTo>
                    <a:close/>
                  </a:path>
                </a:pathLst>
              </a:custGeom>
              <a:solidFill>
                <a:srgbClr val="00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709" name="Freeform 9"/>
              <p:cNvSpPr>
                <a:spLocks/>
              </p:cNvSpPr>
              <p:nvPr/>
            </p:nvSpPr>
            <p:spPr bwMode="auto">
              <a:xfrm>
                <a:off x="4920" y="760"/>
                <a:ext cx="796" cy="663"/>
              </a:xfrm>
              <a:custGeom>
                <a:avLst/>
                <a:gdLst>
                  <a:gd name="T0" fmla="*/ 411 w 796"/>
                  <a:gd name="T1" fmla="*/ 83 h 663"/>
                  <a:gd name="T2" fmla="*/ 373 w 796"/>
                  <a:gd name="T3" fmla="*/ 79 h 663"/>
                  <a:gd name="T4" fmla="*/ 347 w 796"/>
                  <a:gd name="T5" fmla="*/ 22 h 663"/>
                  <a:gd name="T6" fmla="*/ 323 w 796"/>
                  <a:gd name="T7" fmla="*/ 2 h 663"/>
                  <a:gd name="T8" fmla="*/ 294 w 796"/>
                  <a:gd name="T9" fmla="*/ 0 h 663"/>
                  <a:gd name="T10" fmla="*/ 236 w 796"/>
                  <a:gd name="T11" fmla="*/ 21 h 663"/>
                  <a:gd name="T12" fmla="*/ 147 w 796"/>
                  <a:gd name="T13" fmla="*/ 86 h 663"/>
                  <a:gd name="T14" fmla="*/ 119 w 796"/>
                  <a:gd name="T15" fmla="*/ 156 h 663"/>
                  <a:gd name="T16" fmla="*/ 0 w 796"/>
                  <a:gd name="T17" fmla="*/ 205 h 663"/>
                  <a:gd name="T18" fmla="*/ 61 w 796"/>
                  <a:gd name="T19" fmla="*/ 222 h 663"/>
                  <a:gd name="T20" fmla="*/ 110 w 796"/>
                  <a:gd name="T21" fmla="*/ 264 h 663"/>
                  <a:gd name="T22" fmla="*/ 102 w 796"/>
                  <a:gd name="T23" fmla="*/ 326 h 663"/>
                  <a:gd name="T24" fmla="*/ 74 w 796"/>
                  <a:gd name="T25" fmla="*/ 356 h 663"/>
                  <a:gd name="T26" fmla="*/ 32 w 796"/>
                  <a:gd name="T27" fmla="*/ 356 h 663"/>
                  <a:gd name="T28" fmla="*/ 30 w 796"/>
                  <a:gd name="T29" fmla="*/ 412 h 663"/>
                  <a:gd name="T30" fmla="*/ 40 w 796"/>
                  <a:gd name="T31" fmla="*/ 424 h 663"/>
                  <a:gd name="T32" fmla="*/ 61 w 796"/>
                  <a:gd name="T33" fmla="*/ 450 h 663"/>
                  <a:gd name="T34" fmla="*/ 74 w 796"/>
                  <a:gd name="T35" fmla="*/ 501 h 663"/>
                  <a:gd name="T36" fmla="*/ 110 w 796"/>
                  <a:gd name="T37" fmla="*/ 499 h 663"/>
                  <a:gd name="T38" fmla="*/ 155 w 796"/>
                  <a:gd name="T39" fmla="*/ 497 h 663"/>
                  <a:gd name="T40" fmla="*/ 170 w 796"/>
                  <a:gd name="T41" fmla="*/ 580 h 663"/>
                  <a:gd name="T42" fmla="*/ 219 w 796"/>
                  <a:gd name="T43" fmla="*/ 663 h 663"/>
                  <a:gd name="T44" fmla="*/ 221 w 796"/>
                  <a:gd name="T45" fmla="*/ 661 h 663"/>
                  <a:gd name="T46" fmla="*/ 226 w 796"/>
                  <a:gd name="T47" fmla="*/ 661 h 663"/>
                  <a:gd name="T48" fmla="*/ 343 w 796"/>
                  <a:gd name="T49" fmla="*/ 616 h 663"/>
                  <a:gd name="T50" fmla="*/ 358 w 796"/>
                  <a:gd name="T51" fmla="*/ 544 h 663"/>
                  <a:gd name="T52" fmla="*/ 370 w 796"/>
                  <a:gd name="T53" fmla="*/ 539 h 663"/>
                  <a:gd name="T54" fmla="*/ 543 w 796"/>
                  <a:gd name="T55" fmla="*/ 433 h 663"/>
                  <a:gd name="T56" fmla="*/ 549 w 796"/>
                  <a:gd name="T57" fmla="*/ 405 h 663"/>
                  <a:gd name="T58" fmla="*/ 566 w 796"/>
                  <a:gd name="T59" fmla="*/ 412 h 663"/>
                  <a:gd name="T60" fmla="*/ 601 w 796"/>
                  <a:gd name="T61" fmla="*/ 403 h 663"/>
                  <a:gd name="T62" fmla="*/ 620 w 796"/>
                  <a:gd name="T63" fmla="*/ 361 h 663"/>
                  <a:gd name="T64" fmla="*/ 703 w 796"/>
                  <a:gd name="T65" fmla="*/ 328 h 663"/>
                  <a:gd name="T66" fmla="*/ 715 w 796"/>
                  <a:gd name="T67" fmla="*/ 324 h 663"/>
                  <a:gd name="T68" fmla="*/ 764 w 796"/>
                  <a:gd name="T69" fmla="*/ 326 h 663"/>
                  <a:gd name="T70" fmla="*/ 796 w 796"/>
                  <a:gd name="T71" fmla="*/ 312 h 663"/>
                  <a:gd name="T72" fmla="*/ 784 w 796"/>
                  <a:gd name="T73" fmla="*/ 280 h 663"/>
                  <a:gd name="T74" fmla="*/ 735 w 796"/>
                  <a:gd name="T75" fmla="*/ 267 h 663"/>
                  <a:gd name="T76" fmla="*/ 718 w 796"/>
                  <a:gd name="T77" fmla="*/ 248 h 663"/>
                  <a:gd name="T78" fmla="*/ 707 w 796"/>
                  <a:gd name="T79" fmla="*/ 216 h 663"/>
                  <a:gd name="T80" fmla="*/ 682 w 796"/>
                  <a:gd name="T81" fmla="*/ 194 h 663"/>
                  <a:gd name="T82" fmla="*/ 637 w 796"/>
                  <a:gd name="T83" fmla="*/ 190 h 663"/>
                  <a:gd name="T84" fmla="*/ 600 w 796"/>
                  <a:gd name="T85" fmla="*/ 173 h 663"/>
                  <a:gd name="T86" fmla="*/ 588 w 796"/>
                  <a:gd name="T87" fmla="*/ 190 h 663"/>
                  <a:gd name="T88" fmla="*/ 556 w 796"/>
                  <a:gd name="T89" fmla="*/ 190 h 663"/>
                  <a:gd name="T90" fmla="*/ 537 w 796"/>
                  <a:gd name="T91" fmla="*/ 207 h 663"/>
                  <a:gd name="T92" fmla="*/ 551 w 796"/>
                  <a:gd name="T93" fmla="*/ 243 h 663"/>
                  <a:gd name="T94" fmla="*/ 568 w 796"/>
                  <a:gd name="T95" fmla="*/ 248 h 663"/>
                  <a:gd name="T96" fmla="*/ 569 w 796"/>
                  <a:gd name="T97" fmla="*/ 264 h 663"/>
                  <a:gd name="T98" fmla="*/ 551 w 796"/>
                  <a:gd name="T99" fmla="*/ 280 h 663"/>
                  <a:gd name="T100" fmla="*/ 517 w 796"/>
                  <a:gd name="T101" fmla="*/ 282 h 663"/>
                  <a:gd name="T102" fmla="*/ 458 w 796"/>
                  <a:gd name="T103" fmla="*/ 265 h 663"/>
                  <a:gd name="T104" fmla="*/ 432 w 796"/>
                  <a:gd name="T105" fmla="*/ 228 h 663"/>
                  <a:gd name="T106" fmla="*/ 404 w 796"/>
                  <a:gd name="T107" fmla="*/ 198 h 663"/>
                  <a:gd name="T108" fmla="*/ 415 w 796"/>
                  <a:gd name="T109" fmla="*/ 171 h 663"/>
                  <a:gd name="T110" fmla="*/ 447 w 796"/>
                  <a:gd name="T111" fmla="*/ 164 h 663"/>
                  <a:gd name="T112" fmla="*/ 468 w 796"/>
                  <a:gd name="T113" fmla="*/ 134 h 663"/>
                  <a:gd name="T114" fmla="*/ 471 w 796"/>
                  <a:gd name="T115" fmla="*/ 134 h 663"/>
                  <a:gd name="T116" fmla="*/ 456 w 796"/>
                  <a:gd name="T117" fmla="*/ 126 h 663"/>
                  <a:gd name="T118" fmla="*/ 424 w 796"/>
                  <a:gd name="T119" fmla="*/ 86 h 663"/>
                  <a:gd name="T120" fmla="*/ 411 w 796"/>
                  <a:gd name="T121" fmla="*/ 83 h 663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796"/>
                  <a:gd name="T184" fmla="*/ 0 h 663"/>
                  <a:gd name="T185" fmla="*/ 796 w 796"/>
                  <a:gd name="T186" fmla="*/ 663 h 663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796" h="663">
                    <a:moveTo>
                      <a:pt x="411" y="83"/>
                    </a:moveTo>
                    <a:lnTo>
                      <a:pt x="373" y="79"/>
                    </a:lnTo>
                    <a:lnTo>
                      <a:pt x="347" y="22"/>
                    </a:lnTo>
                    <a:lnTo>
                      <a:pt x="323" y="2"/>
                    </a:lnTo>
                    <a:lnTo>
                      <a:pt x="294" y="0"/>
                    </a:lnTo>
                    <a:lnTo>
                      <a:pt x="236" y="21"/>
                    </a:lnTo>
                    <a:lnTo>
                      <a:pt x="147" y="86"/>
                    </a:lnTo>
                    <a:lnTo>
                      <a:pt x="119" y="156"/>
                    </a:lnTo>
                    <a:lnTo>
                      <a:pt x="0" y="205"/>
                    </a:lnTo>
                    <a:lnTo>
                      <a:pt x="61" y="222"/>
                    </a:lnTo>
                    <a:lnTo>
                      <a:pt x="110" y="264"/>
                    </a:lnTo>
                    <a:lnTo>
                      <a:pt x="102" y="326"/>
                    </a:lnTo>
                    <a:lnTo>
                      <a:pt x="74" y="356"/>
                    </a:lnTo>
                    <a:lnTo>
                      <a:pt x="32" y="356"/>
                    </a:lnTo>
                    <a:lnTo>
                      <a:pt x="30" y="412"/>
                    </a:lnTo>
                    <a:lnTo>
                      <a:pt x="40" y="424"/>
                    </a:lnTo>
                    <a:lnTo>
                      <a:pt x="61" y="450"/>
                    </a:lnTo>
                    <a:lnTo>
                      <a:pt x="74" y="501"/>
                    </a:lnTo>
                    <a:lnTo>
                      <a:pt x="110" y="499"/>
                    </a:lnTo>
                    <a:lnTo>
                      <a:pt x="155" y="497"/>
                    </a:lnTo>
                    <a:lnTo>
                      <a:pt x="170" y="580"/>
                    </a:lnTo>
                    <a:lnTo>
                      <a:pt x="219" y="663"/>
                    </a:lnTo>
                    <a:lnTo>
                      <a:pt x="221" y="661"/>
                    </a:lnTo>
                    <a:lnTo>
                      <a:pt x="226" y="661"/>
                    </a:lnTo>
                    <a:lnTo>
                      <a:pt x="343" y="616"/>
                    </a:lnTo>
                    <a:lnTo>
                      <a:pt x="358" y="544"/>
                    </a:lnTo>
                    <a:lnTo>
                      <a:pt x="370" y="539"/>
                    </a:lnTo>
                    <a:lnTo>
                      <a:pt x="543" y="433"/>
                    </a:lnTo>
                    <a:lnTo>
                      <a:pt x="549" y="405"/>
                    </a:lnTo>
                    <a:lnTo>
                      <a:pt x="566" y="412"/>
                    </a:lnTo>
                    <a:lnTo>
                      <a:pt x="601" y="403"/>
                    </a:lnTo>
                    <a:lnTo>
                      <a:pt x="620" y="361"/>
                    </a:lnTo>
                    <a:lnTo>
                      <a:pt x="703" y="328"/>
                    </a:lnTo>
                    <a:lnTo>
                      <a:pt x="715" y="324"/>
                    </a:lnTo>
                    <a:lnTo>
                      <a:pt x="764" y="326"/>
                    </a:lnTo>
                    <a:lnTo>
                      <a:pt x="796" y="312"/>
                    </a:lnTo>
                    <a:lnTo>
                      <a:pt x="784" y="280"/>
                    </a:lnTo>
                    <a:lnTo>
                      <a:pt x="735" y="267"/>
                    </a:lnTo>
                    <a:lnTo>
                      <a:pt x="718" y="248"/>
                    </a:lnTo>
                    <a:lnTo>
                      <a:pt x="707" y="216"/>
                    </a:lnTo>
                    <a:lnTo>
                      <a:pt x="682" y="194"/>
                    </a:lnTo>
                    <a:lnTo>
                      <a:pt x="637" y="190"/>
                    </a:lnTo>
                    <a:lnTo>
                      <a:pt x="600" y="173"/>
                    </a:lnTo>
                    <a:lnTo>
                      <a:pt x="588" y="190"/>
                    </a:lnTo>
                    <a:lnTo>
                      <a:pt x="556" y="190"/>
                    </a:lnTo>
                    <a:lnTo>
                      <a:pt x="537" y="207"/>
                    </a:lnTo>
                    <a:lnTo>
                      <a:pt x="551" y="243"/>
                    </a:lnTo>
                    <a:lnTo>
                      <a:pt x="568" y="248"/>
                    </a:lnTo>
                    <a:lnTo>
                      <a:pt x="569" y="264"/>
                    </a:lnTo>
                    <a:lnTo>
                      <a:pt x="551" y="280"/>
                    </a:lnTo>
                    <a:lnTo>
                      <a:pt x="517" y="282"/>
                    </a:lnTo>
                    <a:lnTo>
                      <a:pt x="458" y="265"/>
                    </a:lnTo>
                    <a:lnTo>
                      <a:pt x="432" y="228"/>
                    </a:lnTo>
                    <a:lnTo>
                      <a:pt x="404" y="198"/>
                    </a:lnTo>
                    <a:lnTo>
                      <a:pt x="415" y="171"/>
                    </a:lnTo>
                    <a:lnTo>
                      <a:pt x="447" y="164"/>
                    </a:lnTo>
                    <a:lnTo>
                      <a:pt x="468" y="134"/>
                    </a:lnTo>
                    <a:lnTo>
                      <a:pt x="471" y="134"/>
                    </a:lnTo>
                    <a:lnTo>
                      <a:pt x="456" y="126"/>
                    </a:lnTo>
                    <a:lnTo>
                      <a:pt x="424" y="86"/>
                    </a:lnTo>
                    <a:lnTo>
                      <a:pt x="411" y="83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sp>
          <p:nvSpPr>
            <p:cNvPr id="61450" name="Freeform 10"/>
            <p:cNvSpPr>
              <a:spLocks/>
            </p:cNvSpPr>
            <p:nvPr/>
          </p:nvSpPr>
          <p:spPr bwMode="auto">
            <a:xfrm>
              <a:off x="4524" y="1157"/>
              <a:ext cx="556" cy="548"/>
            </a:xfrm>
            <a:custGeom>
              <a:avLst/>
              <a:gdLst>
                <a:gd name="T0" fmla="*/ 389 w 556"/>
                <a:gd name="T1" fmla="*/ 548 h 548"/>
                <a:gd name="T2" fmla="*/ 462 w 556"/>
                <a:gd name="T3" fmla="*/ 518 h 548"/>
                <a:gd name="T4" fmla="*/ 553 w 556"/>
                <a:gd name="T5" fmla="*/ 420 h 548"/>
                <a:gd name="T6" fmla="*/ 556 w 556"/>
                <a:gd name="T7" fmla="*/ 394 h 548"/>
                <a:gd name="T8" fmla="*/ 556 w 556"/>
                <a:gd name="T9" fmla="*/ 390 h 548"/>
                <a:gd name="T10" fmla="*/ 553 w 556"/>
                <a:gd name="T11" fmla="*/ 375 h 548"/>
                <a:gd name="T12" fmla="*/ 553 w 556"/>
                <a:gd name="T13" fmla="*/ 375 h 548"/>
                <a:gd name="T14" fmla="*/ 504 w 556"/>
                <a:gd name="T15" fmla="*/ 332 h 548"/>
                <a:gd name="T16" fmla="*/ 477 w 556"/>
                <a:gd name="T17" fmla="*/ 319 h 548"/>
                <a:gd name="T18" fmla="*/ 424 w 556"/>
                <a:gd name="T19" fmla="*/ 287 h 548"/>
                <a:gd name="T20" fmla="*/ 424 w 556"/>
                <a:gd name="T21" fmla="*/ 209 h 548"/>
                <a:gd name="T22" fmla="*/ 409 w 556"/>
                <a:gd name="T23" fmla="*/ 168 h 548"/>
                <a:gd name="T24" fmla="*/ 332 w 556"/>
                <a:gd name="T25" fmla="*/ 143 h 548"/>
                <a:gd name="T26" fmla="*/ 268 w 556"/>
                <a:gd name="T27" fmla="*/ 115 h 548"/>
                <a:gd name="T28" fmla="*/ 255 w 556"/>
                <a:gd name="T29" fmla="*/ 87 h 548"/>
                <a:gd name="T30" fmla="*/ 149 w 556"/>
                <a:gd name="T31" fmla="*/ 10 h 548"/>
                <a:gd name="T32" fmla="*/ 81 w 556"/>
                <a:gd name="T33" fmla="*/ 0 h 548"/>
                <a:gd name="T34" fmla="*/ 74 w 556"/>
                <a:gd name="T35" fmla="*/ 8 h 548"/>
                <a:gd name="T36" fmla="*/ 0 w 556"/>
                <a:gd name="T37" fmla="*/ 94 h 548"/>
                <a:gd name="T38" fmla="*/ 29 w 556"/>
                <a:gd name="T39" fmla="*/ 109 h 548"/>
                <a:gd name="T40" fmla="*/ 83 w 556"/>
                <a:gd name="T41" fmla="*/ 123 h 548"/>
                <a:gd name="T42" fmla="*/ 108 w 556"/>
                <a:gd name="T43" fmla="*/ 149 h 548"/>
                <a:gd name="T44" fmla="*/ 119 w 556"/>
                <a:gd name="T45" fmla="*/ 200 h 548"/>
                <a:gd name="T46" fmla="*/ 106 w 556"/>
                <a:gd name="T47" fmla="*/ 204 h 548"/>
                <a:gd name="T48" fmla="*/ 100 w 556"/>
                <a:gd name="T49" fmla="*/ 189 h 548"/>
                <a:gd name="T50" fmla="*/ 72 w 556"/>
                <a:gd name="T51" fmla="*/ 181 h 548"/>
                <a:gd name="T52" fmla="*/ 63 w 556"/>
                <a:gd name="T53" fmla="*/ 185 h 548"/>
                <a:gd name="T54" fmla="*/ 25 w 556"/>
                <a:gd name="T55" fmla="*/ 221 h 548"/>
                <a:gd name="T56" fmla="*/ 12 w 556"/>
                <a:gd name="T57" fmla="*/ 256 h 548"/>
                <a:gd name="T58" fmla="*/ 40 w 556"/>
                <a:gd name="T59" fmla="*/ 268 h 548"/>
                <a:gd name="T60" fmla="*/ 68 w 556"/>
                <a:gd name="T61" fmla="*/ 277 h 548"/>
                <a:gd name="T62" fmla="*/ 187 w 556"/>
                <a:gd name="T63" fmla="*/ 366 h 548"/>
                <a:gd name="T64" fmla="*/ 330 w 556"/>
                <a:gd name="T65" fmla="*/ 401 h 548"/>
                <a:gd name="T66" fmla="*/ 409 w 556"/>
                <a:gd name="T67" fmla="*/ 482 h 548"/>
                <a:gd name="T68" fmla="*/ 389 w 556"/>
                <a:gd name="T69" fmla="*/ 548 h 54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56"/>
                <a:gd name="T106" fmla="*/ 0 h 548"/>
                <a:gd name="T107" fmla="*/ 556 w 556"/>
                <a:gd name="T108" fmla="*/ 548 h 54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56" h="548">
                  <a:moveTo>
                    <a:pt x="389" y="548"/>
                  </a:moveTo>
                  <a:lnTo>
                    <a:pt x="462" y="518"/>
                  </a:lnTo>
                  <a:lnTo>
                    <a:pt x="553" y="420"/>
                  </a:lnTo>
                  <a:lnTo>
                    <a:pt x="556" y="394"/>
                  </a:lnTo>
                  <a:lnTo>
                    <a:pt x="556" y="390"/>
                  </a:lnTo>
                  <a:lnTo>
                    <a:pt x="553" y="375"/>
                  </a:lnTo>
                  <a:lnTo>
                    <a:pt x="504" y="332"/>
                  </a:lnTo>
                  <a:lnTo>
                    <a:pt x="477" y="319"/>
                  </a:lnTo>
                  <a:lnTo>
                    <a:pt x="424" y="287"/>
                  </a:lnTo>
                  <a:lnTo>
                    <a:pt x="424" y="209"/>
                  </a:lnTo>
                  <a:lnTo>
                    <a:pt x="409" y="168"/>
                  </a:lnTo>
                  <a:lnTo>
                    <a:pt x="332" y="143"/>
                  </a:lnTo>
                  <a:lnTo>
                    <a:pt x="268" y="115"/>
                  </a:lnTo>
                  <a:lnTo>
                    <a:pt x="255" y="87"/>
                  </a:lnTo>
                  <a:lnTo>
                    <a:pt x="149" y="10"/>
                  </a:lnTo>
                  <a:lnTo>
                    <a:pt x="81" y="0"/>
                  </a:lnTo>
                  <a:lnTo>
                    <a:pt x="74" y="8"/>
                  </a:lnTo>
                  <a:lnTo>
                    <a:pt x="0" y="94"/>
                  </a:lnTo>
                  <a:lnTo>
                    <a:pt x="29" y="109"/>
                  </a:lnTo>
                  <a:lnTo>
                    <a:pt x="83" y="123"/>
                  </a:lnTo>
                  <a:lnTo>
                    <a:pt x="108" y="149"/>
                  </a:lnTo>
                  <a:lnTo>
                    <a:pt x="119" y="200"/>
                  </a:lnTo>
                  <a:lnTo>
                    <a:pt x="106" y="204"/>
                  </a:lnTo>
                  <a:lnTo>
                    <a:pt x="100" y="189"/>
                  </a:lnTo>
                  <a:lnTo>
                    <a:pt x="72" y="181"/>
                  </a:lnTo>
                  <a:lnTo>
                    <a:pt x="63" y="185"/>
                  </a:lnTo>
                  <a:lnTo>
                    <a:pt x="25" y="221"/>
                  </a:lnTo>
                  <a:lnTo>
                    <a:pt x="12" y="256"/>
                  </a:lnTo>
                  <a:lnTo>
                    <a:pt x="40" y="268"/>
                  </a:lnTo>
                  <a:lnTo>
                    <a:pt x="68" y="277"/>
                  </a:lnTo>
                  <a:lnTo>
                    <a:pt x="187" y="366"/>
                  </a:lnTo>
                  <a:lnTo>
                    <a:pt x="330" y="401"/>
                  </a:lnTo>
                  <a:lnTo>
                    <a:pt x="409" y="482"/>
                  </a:lnTo>
                  <a:lnTo>
                    <a:pt x="389" y="548"/>
                  </a:lnTo>
                  <a:close/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grpSp>
          <p:nvGrpSpPr>
            <p:cNvPr id="61451" name="Group 11"/>
            <p:cNvGrpSpPr>
              <a:grpSpLocks/>
            </p:cNvGrpSpPr>
            <p:nvPr/>
          </p:nvGrpSpPr>
          <p:grpSpPr bwMode="auto">
            <a:xfrm>
              <a:off x="5288" y="4188"/>
              <a:ext cx="117" cy="111"/>
              <a:chOff x="5288" y="4188"/>
              <a:chExt cx="117" cy="111"/>
            </a:xfrm>
          </p:grpSpPr>
          <p:sp>
            <p:nvSpPr>
              <p:cNvPr id="61706" name="Freeform 12"/>
              <p:cNvSpPr>
                <a:spLocks/>
              </p:cNvSpPr>
              <p:nvPr/>
            </p:nvSpPr>
            <p:spPr bwMode="auto">
              <a:xfrm>
                <a:off x="5288" y="4188"/>
                <a:ext cx="117" cy="111"/>
              </a:xfrm>
              <a:custGeom>
                <a:avLst/>
                <a:gdLst>
                  <a:gd name="T0" fmla="*/ 0 w 117"/>
                  <a:gd name="T1" fmla="*/ 4 h 111"/>
                  <a:gd name="T2" fmla="*/ 7 w 117"/>
                  <a:gd name="T3" fmla="*/ 0 h 111"/>
                  <a:gd name="T4" fmla="*/ 19 w 117"/>
                  <a:gd name="T5" fmla="*/ 6 h 111"/>
                  <a:gd name="T6" fmla="*/ 69 w 117"/>
                  <a:gd name="T7" fmla="*/ 4 h 111"/>
                  <a:gd name="T8" fmla="*/ 81 w 117"/>
                  <a:gd name="T9" fmla="*/ 2 h 111"/>
                  <a:gd name="T10" fmla="*/ 85 w 117"/>
                  <a:gd name="T11" fmla="*/ 9 h 111"/>
                  <a:gd name="T12" fmla="*/ 81 w 117"/>
                  <a:gd name="T13" fmla="*/ 24 h 111"/>
                  <a:gd name="T14" fmla="*/ 88 w 117"/>
                  <a:gd name="T15" fmla="*/ 36 h 111"/>
                  <a:gd name="T16" fmla="*/ 71 w 117"/>
                  <a:gd name="T17" fmla="*/ 41 h 111"/>
                  <a:gd name="T18" fmla="*/ 81 w 117"/>
                  <a:gd name="T19" fmla="*/ 60 h 111"/>
                  <a:gd name="T20" fmla="*/ 117 w 117"/>
                  <a:gd name="T21" fmla="*/ 85 h 111"/>
                  <a:gd name="T22" fmla="*/ 109 w 117"/>
                  <a:gd name="T23" fmla="*/ 107 h 111"/>
                  <a:gd name="T24" fmla="*/ 96 w 117"/>
                  <a:gd name="T25" fmla="*/ 111 h 111"/>
                  <a:gd name="T26" fmla="*/ 77 w 117"/>
                  <a:gd name="T27" fmla="*/ 105 h 111"/>
                  <a:gd name="T28" fmla="*/ 81 w 117"/>
                  <a:gd name="T29" fmla="*/ 98 h 111"/>
                  <a:gd name="T30" fmla="*/ 64 w 117"/>
                  <a:gd name="T31" fmla="*/ 81 h 111"/>
                  <a:gd name="T32" fmla="*/ 39 w 117"/>
                  <a:gd name="T33" fmla="*/ 77 h 111"/>
                  <a:gd name="T34" fmla="*/ 17 w 117"/>
                  <a:gd name="T35" fmla="*/ 53 h 111"/>
                  <a:gd name="T36" fmla="*/ 9 w 117"/>
                  <a:gd name="T37" fmla="*/ 53 h 111"/>
                  <a:gd name="T38" fmla="*/ 9 w 117"/>
                  <a:gd name="T39" fmla="*/ 21 h 111"/>
                  <a:gd name="T40" fmla="*/ 0 w 117"/>
                  <a:gd name="T41" fmla="*/ 4 h 111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17"/>
                  <a:gd name="T64" fmla="*/ 0 h 111"/>
                  <a:gd name="T65" fmla="*/ 117 w 117"/>
                  <a:gd name="T66" fmla="*/ 111 h 111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17" h="111">
                    <a:moveTo>
                      <a:pt x="0" y="4"/>
                    </a:moveTo>
                    <a:lnTo>
                      <a:pt x="7" y="0"/>
                    </a:lnTo>
                    <a:lnTo>
                      <a:pt x="19" y="6"/>
                    </a:lnTo>
                    <a:lnTo>
                      <a:pt x="69" y="4"/>
                    </a:lnTo>
                    <a:lnTo>
                      <a:pt x="81" y="2"/>
                    </a:lnTo>
                    <a:lnTo>
                      <a:pt x="85" y="9"/>
                    </a:lnTo>
                    <a:lnTo>
                      <a:pt x="81" y="24"/>
                    </a:lnTo>
                    <a:lnTo>
                      <a:pt x="88" y="36"/>
                    </a:lnTo>
                    <a:lnTo>
                      <a:pt x="71" y="41"/>
                    </a:lnTo>
                    <a:lnTo>
                      <a:pt x="81" y="60"/>
                    </a:lnTo>
                    <a:lnTo>
                      <a:pt x="117" y="85"/>
                    </a:lnTo>
                    <a:lnTo>
                      <a:pt x="109" y="107"/>
                    </a:lnTo>
                    <a:lnTo>
                      <a:pt x="96" y="111"/>
                    </a:lnTo>
                    <a:lnTo>
                      <a:pt x="77" y="105"/>
                    </a:lnTo>
                    <a:lnTo>
                      <a:pt x="81" y="98"/>
                    </a:lnTo>
                    <a:lnTo>
                      <a:pt x="64" y="81"/>
                    </a:lnTo>
                    <a:lnTo>
                      <a:pt x="39" y="77"/>
                    </a:lnTo>
                    <a:lnTo>
                      <a:pt x="17" y="53"/>
                    </a:lnTo>
                    <a:lnTo>
                      <a:pt x="9" y="53"/>
                    </a:lnTo>
                    <a:lnTo>
                      <a:pt x="9" y="21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CC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707" name="Freeform 13"/>
              <p:cNvSpPr>
                <a:spLocks/>
              </p:cNvSpPr>
              <p:nvPr/>
            </p:nvSpPr>
            <p:spPr bwMode="auto">
              <a:xfrm>
                <a:off x="5288" y="4188"/>
                <a:ext cx="117" cy="111"/>
              </a:xfrm>
              <a:custGeom>
                <a:avLst/>
                <a:gdLst>
                  <a:gd name="T0" fmla="*/ 0 w 117"/>
                  <a:gd name="T1" fmla="*/ 4 h 111"/>
                  <a:gd name="T2" fmla="*/ 7 w 117"/>
                  <a:gd name="T3" fmla="*/ 0 h 111"/>
                  <a:gd name="T4" fmla="*/ 19 w 117"/>
                  <a:gd name="T5" fmla="*/ 6 h 111"/>
                  <a:gd name="T6" fmla="*/ 69 w 117"/>
                  <a:gd name="T7" fmla="*/ 4 h 111"/>
                  <a:gd name="T8" fmla="*/ 81 w 117"/>
                  <a:gd name="T9" fmla="*/ 2 h 111"/>
                  <a:gd name="T10" fmla="*/ 85 w 117"/>
                  <a:gd name="T11" fmla="*/ 9 h 111"/>
                  <a:gd name="T12" fmla="*/ 81 w 117"/>
                  <a:gd name="T13" fmla="*/ 24 h 111"/>
                  <a:gd name="T14" fmla="*/ 88 w 117"/>
                  <a:gd name="T15" fmla="*/ 36 h 111"/>
                  <a:gd name="T16" fmla="*/ 71 w 117"/>
                  <a:gd name="T17" fmla="*/ 41 h 111"/>
                  <a:gd name="T18" fmla="*/ 81 w 117"/>
                  <a:gd name="T19" fmla="*/ 60 h 111"/>
                  <a:gd name="T20" fmla="*/ 117 w 117"/>
                  <a:gd name="T21" fmla="*/ 85 h 111"/>
                  <a:gd name="T22" fmla="*/ 109 w 117"/>
                  <a:gd name="T23" fmla="*/ 107 h 111"/>
                  <a:gd name="T24" fmla="*/ 96 w 117"/>
                  <a:gd name="T25" fmla="*/ 111 h 111"/>
                  <a:gd name="T26" fmla="*/ 77 w 117"/>
                  <a:gd name="T27" fmla="*/ 105 h 111"/>
                  <a:gd name="T28" fmla="*/ 81 w 117"/>
                  <a:gd name="T29" fmla="*/ 98 h 111"/>
                  <a:gd name="T30" fmla="*/ 64 w 117"/>
                  <a:gd name="T31" fmla="*/ 81 h 111"/>
                  <a:gd name="T32" fmla="*/ 39 w 117"/>
                  <a:gd name="T33" fmla="*/ 77 h 111"/>
                  <a:gd name="T34" fmla="*/ 17 w 117"/>
                  <a:gd name="T35" fmla="*/ 53 h 111"/>
                  <a:gd name="T36" fmla="*/ 9 w 117"/>
                  <a:gd name="T37" fmla="*/ 53 h 111"/>
                  <a:gd name="T38" fmla="*/ 9 w 117"/>
                  <a:gd name="T39" fmla="*/ 21 h 111"/>
                  <a:gd name="T40" fmla="*/ 0 w 117"/>
                  <a:gd name="T41" fmla="*/ 4 h 111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17"/>
                  <a:gd name="T64" fmla="*/ 0 h 111"/>
                  <a:gd name="T65" fmla="*/ 117 w 117"/>
                  <a:gd name="T66" fmla="*/ 111 h 111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17" h="111">
                    <a:moveTo>
                      <a:pt x="0" y="4"/>
                    </a:moveTo>
                    <a:lnTo>
                      <a:pt x="7" y="0"/>
                    </a:lnTo>
                    <a:lnTo>
                      <a:pt x="19" y="6"/>
                    </a:lnTo>
                    <a:lnTo>
                      <a:pt x="69" y="4"/>
                    </a:lnTo>
                    <a:lnTo>
                      <a:pt x="81" y="2"/>
                    </a:lnTo>
                    <a:lnTo>
                      <a:pt x="85" y="9"/>
                    </a:lnTo>
                    <a:lnTo>
                      <a:pt x="81" y="24"/>
                    </a:lnTo>
                    <a:lnTo>
                      <a:pt x="88" y="36"/>
                    </a:lnTo>
                    <a:lnTo>
                      <a:pt x="71" y="41"/>
                    </a:lnTo>
                    <a:lnTo>
                      <a:pt x="81" y="60"/>
                    </a:lnTo>
                    <a:lnTo>
                      <a:pt x="117" y="85"/>
                    </a:lnTo>
                    <a:lnTo>
                      <a:pt x="109" y="107"/>
                    </a:lnTo>
                    <a:lnTo>
                      <a:pt x="96" y="111"/>
                    </a:lnTo>
                    <a:lnTo>
                      <a:pt x="77" y="105"/>
                    </a:lnTo>
                    <a:lnTo>
                      <a:pt x="81" y="98"/>
                    </a:lnTo>
                    <a:lnTo>
                      <a:pt x="64" y="81"/>
                    </a:lnTo>
                    <a:lnTo>
                      <a:pt x="39" y="77"/>
                    </a:lnTo>
                    <a:lnTo>
                      <a:pt x="17" y="53"/>
                    </a:lnTo>
                    <a:lnTo>
                      <a:pt x="9" y="53"/>
                    </a:lnTo>
                    <a:lnTo>
                      <a:pt x="9" y="21"/>
                    </a:lnTo>
                    <a:lnTo>
                      <a:pt x="0" y="4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grpSp>
          <p:nvGrpSpPr>
            <p:cNvPr id="61452" name="Group 14"/>
            <p:cNvGrpSpPr>
              <a:grpSpLocks/>
            </p:cNvGrpSpPr>
            <p:nvPr/>
          </p:nvGrpSpPr>
          <p:grpSpPr bwMode="auto">
            <a:xfrm>
              <a:off x="4208" y="1952"/>
              <a:ext cx="230" cy="119"/>
              <a:chOff x="4208" y="1952"/>
              <a:chExt cx="230" cy="119"/>
            </a:xfrm>
          </p:grpSpPr>
          <p:sp>
            <p:nvSpPr>
              <p:cNvPr id="61704" name="Freeform 15"/>
              <p:cNvSpPr>
                <a:spLocks/>
              </p:cNvSpPr>
              <p:nvPr/>
            </p:nvSpPr>
            <p:spPr bwMode="auto">
              <a:xfrm>
                <a:off x="4208" y="1952"/>
                <a:ext cx="230" cy="119"/>
              </a:xfrm>
              <a:custGeom>
                <a:avLst/>
                <a:gdLst>
                  <a:gd name="T0" fmla="*/ 26 w 230"/>
                  <a:gd name="T1" fmla="*/ 6 h 119"/>
                  <a:gd name="T2" fmla="*/ 17 w 230"/>
                  <a:gd name="T3" fmla="*/ 28 h 119"/>
                  <a:gd name="T4" fmla="*/ 22 w 230"/>
                  <a:gd name="T5" fmla="*/ 40 h 119"/>
                  <a:gd name="T6" fmla="*/ 0 w 230"/>
                  <a:gd name="T7" fmla="*/ 74 h 119"/>
                  <a:gd name="T8" fmla="*/ 21 w 230"/>
                  <a:gd name="T9" fmla="*/ 94 h 119"/>
                  <a:gd name="T10" fmla="*/ 43 w 230"/>
                  <a:gd name="T11" fmla="*/ 102 h 119"/>
                  <a:gd name="T12" fmla="*/ 47 w 230"/>
                  <a:gd name="T13" fmla="*/ 113 h 119"/>
                  <a:gd name="T14" fmla="*/ 77 w 230"/>
                  <a:gd name="T15" fmla="*/ 119 h 119"/>
                  <a:gd name="T16" fmla="*/ 136 w 230"/>
                  <a:gd name="T17" fmla="*/ 92 h 119"/>
                  <a:gd name="T18" fmla="*/ 136 w 230"/>
                  <a:gd name="T19" fmla="*/ 81 h 119"/>
                  <a:gd name="T20" fmla="*/ 126 w 230"/>
                  <a:gd name="T21" fmla="*/ 62 h 119"/>
                  <a:gd name="T22" fmla="*/ 179 w 230"/>
                  <a:gd name="T23" fmla="*/ 68 h 119"/>
                  <a:gd name="T24" fmla="*/ 222 w 230"/>
                  <a:gd name="T25" fmla="*/ 55 h 119"/>
                  <a:gd name="T26" fmla="*/ 230 w 230"/>
                  <a:gd name="T27" fmla="*/ 25 h 119"/>
                  <a:gd name="T28" fmla="*/ 183 w 230"/>
                  <a:gd name="T29" fmla="*/ 0 h 119"/>
                  <a:gd name="T30" fmla="*/ 173 w 230"/>
                  <a:gd name="T31" fmla="*/ 15 h 119"/>
                  <a:gd name="T32" fmla="*/ 152 w 230"/>
                  <a:gd name="T33" fmla="*/ 30 h 119"/>
                  <a:gd name="T34" fmla="*/ 122 w 230"/>
                  <a:gd name="T35" fmla="*/ 30 h 119"/>
                  <a:gd name="T36" fmla="*/ 117 w 230"/>
                  <a:gd name="T37" fmla="*/ 15 h 119"/>
                  <a:gd name="T38" fmla="*/ 88 w 230"/>
                  <a:gd name="T39" fmla="*/ 21 h 119"/>
                  <a:gd name="T40" fmla="*/ 79 w 230"/>
                  <a:gd name="T41" fmla="*/ 15 h 119"/>
                  <a:gd name="T42" fmla="*/ 58 w 230"/>
                  <a:gd name="T43" fmla="*/ 15 h 119"/>
                  <a:gd name="T44" fmla="*/ 26 w 230"/>
                  <a:gd name="T45" fmla="*/ 6 h 11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230"/>
                  <a:gd name="T70" fmla="*/ 0 h 119"/>
                  <a:gd name="T71" fmla="*/ 230 w 230"/>
                  <a:gd name="T72" fmla="*/ 119 h 11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230" h="119">
                    <a:moveTo>
                      <a:pt x="26" y="6"/>
                    </a:moveTo>
                    <a:lnTo>
                      <a:pt x="17" y="28"/>
                    </a:lnTo>
                    <a:lnTo>
                      <a:pt x="22" y="40"/>
                    </a:lnTo>
                    <a:lnTo>
                      <a:pt x="0" y="74"/>
                    </a:lnTo>
                    <a:lnTo>
                      <a:pt x="21" y="94"/>
                    </a:lnTo>
                    <a:lnTo>
                      <a:pt x="43" y="102"/>
                    </a:lnTo>
                    <a:lnTo>
                      <a:pt x="47" y="113"/>
                    </a:lnTo>
                    <a:lnTo>
                      <a:pt x="77" y="119"/>
                    </a:lnTo>
                    <a:lnTo>
                      <a:pt x="136" y="92"/>
                    </a:lnTo>
                    <a:lnTo>
                      <a:pt x="136" y="81"/>
                    </a:lnTo>
                    <a:lnTo>
                      <a:pt x="126" y="62"/>
                    </a:lnTo>
                    <a:lnTo>
                      <a:pt x="179" y="68"/>
                    </a:lnTo>
                    <a:lnTo>
                      <a:pt x="222" y="55"/>
                    </a:lnTo>
                    <a:lnTo>
                      <a:pt x="230" y="25"/>
                    </a:lnTo>
                    <a:lnTo>
                      <a:pt x="183" y="0"/>
                    </a:lnTo>
                    <a:lnTo>
                      <a:pt x="173" y="15"/>
                    </a:lnTo>
                    <a:lnTo>
                      <a:pt x="152" y="30"/>
                    </a:lnTo>
                    <a:lnTo>
                      <a:pt x="122" y="30"/>
                    </a:lnTo>
                    <a:lnTo>
                      <a:pt x="117" y="15"/>
                    </a:lnTo>
                    <a:lnTo>
                      <a:pt x="88" y="21"/>
                    </a:lnTo>
                    <a:lnTo>
                      <a:pt x="79" y="15"/>
                    </a:lnTo>
                    <a:lnTo>
                      <a:pt x="58" y="15"/>
                    </a:lnTo>
                    <a:lnTo>
                      <a:pt x="26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705" name="Freeform 16"/>
              <p:cNvSpPr>
                <a:spLocks/>
              </p:cNvSpPr>
              <p:nvPr/>
            </p:nvSpPr>
            <p:spPr bwMode="auto">
              <a:xfrm>
                <a:off x="4208" y="1952"/>
                <a:ext cx="230" cy="119"/>
              </a:xfrm>
              <a:custGeom>
                <a:avLst/>
                <a:gdLst>
                  <a:gd name="T0" fmla="*/ 26 w 230"/>
                  <a:gd name="T1" fmla="*/ 6 h 119"/>
                  <a:gd name="T2" fmla="*/ 17 w 230"/>
                  <a:gd name="T3" fmla="*/ 28 h 119"/>
                  <a:gd name="T4" fmla="*/ 22 w 230"/>
                  <a:gd name="T5" fmla="*/ 40 h 119"/>
                  <a:gd name="T6" fmla="*/ 0 w 230"/>
                  <a:gd name="T7" fmla="*/ 74 h 119"/>
                  <a:gd name="T8" fmla="*/ 21 w 230"/>
                  <a:gd name="T9" fmla="*/ 94 h 119"/>
                  <a:gd name="T10" fmla="*/ 43 w 230"/>
                  <a:gd name="T11" fmla="*/ 102 h 119"/>
                  <a:gd name="T12" fmla="*/ 47 w 230"/>
                  <a:gd name="T13" fmla="*/ 113 h 119"/>
                  <a:gd name="T14" fmla="*/ 77 w 230"/>
                  <a:gd name="T15" fmla="*/ 119 h 119"/>
                  <a:gd name="T16" fmla="*/ 136 w 230"/>
                  <a:gd name="T17" fmla="*/ 92 h 119"/>
                  <a:gd name="T18" fmla="*/ 136 w 230"/>
                  <a:gd name="T19" fmla="*/ 81 h 119"/>
                  <a:gd name="T20" fmla="*/ 126 w 230"/>
                  <a:gd name="T21" fmla="*/ 62 h 119"/>
                  <a:gd name="T22" fmla="*/ 179 w 230"/>
                  <a:gd name="T23" fmla="*/ 68 h 119"/>
                  <a:gd name="T24" fmla="*/ 222 w 230"/>
                  <a:gd name="T25" fmla="*/ 55 h 119"/>
                  <a:gd name="T26" fmla="*/ 230 w 230"/>
                  <a:gd name="T27" fmla="*/ 25 h 119"/>
                  <a:gd name="T28" fmla="*/ 183 w 230"/>
                  <a:gd name="T29" fmla="*/ 0 h 119"/>
                  <a:gd name="T30" fmla="*/ 173 w 230"/>
                  <a:gd name="T31" fmla="*/ 15 h 119"/>
                  <a:gd name="T32" fmla="*/ 152 w 230"/>
                  <a:gd name="T33" fmla="*/ 30 h 119"/>
                  <a:gd name="T34" fmla="*/ 122 w 230"/>
                  <a:gd name="T35" fmla="*/ 30 h 119"/>
                  <a:gd name="T36" fmla="*/ 117 w 230"/>
                  <a:gd name="T37" fmla="*/ 15 h 119"/>
                  <a:gd name="T38" fmla="*/ 88 w 230"/>
                  <a:gd name="T39" fmla="*/ 21 h 119"/>
                  <a:gd name="T40" fmla="*/ 79 w 230"/>
                  <a:gd name="T41" fmla="*/ 15 h 119"/>
                  <a:gd name="T42" fmla="*/ 58 w 230"/>
                  <a:gd name="T43" fmla="*/ 15 h 119"/>
                  <a:gd name="T44" fmla="*/ 26 w 230"/>
                  <a:gd name="T45" fmla="*/ 6 h 11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230"/>
                  <a:gd name="T70" fmla="*/ 0 h 119"/>
                  <a:gd name="T71" fmla="*/ 230 w 230"/>
                  <a:gd name="T72" fmla="*/ 119 h 11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230" h="119">
                    <a:moveTo>
                      <a:pt x="26" y="6"/>
                    </a:moveTo>
                    <a:lnTo>
                      <a:pt x="17" y="28"/>
                    </a:lnTo>
                    <a:lnTo>
                      <a:pt x="22" y="40"/>
                    </a:lnTo>
                    <a:lnTo>
                      <a:pt x="0" y="74"/>
                    </a:lnTo>
                    <a:lnTo>
                      <a:pt x="21" y="94"/>
                    </a:lnTo>
                    <a:lnTo>
                      <a:pt x="43" y="102"/>
                    </a:lnTo>
                    <a:lnTo>
                      <a:pt x="47" y="113"/>
                    </a:lnTo>
                    <a:lnTo>
                      <a:pt x="77" y="119"/>
                    </a:lnTo>
                    <a:lnTo>
                      <a:pt x="136" y="92"/>
                    </a:lnTo>
                    <a:lnTo>
                      <a:pt x="136" y="81"/>
                    </a:lnTo>
                    <a:lnTo>
                      <a:pt x="126" y="62"/>
                    </a:lnTo>
                    <a:lnTo>
                      <a:pt x="179" y="68"/>
                    </a:lnTo>
                    <a:lnTo>
                      <a:pt x="222" y="55"/>
                    </a:lnTo>
                    <a:lnTo>
                      <a:pt x="230" y="25"/>
                    </a:lnTo>
                    <a:lnTo>
                      <a:pt x="183" y="0"/>
                    </a:lnTo>
                    <a:lnTo>
                      <a:pt x="173" y="15"/>
                    </a:lnTo>
                    <a:lnTo>
                      <a:pt x="152" y="30"/>
                    </a:lnTo>
                    <a:lnTo>
                      <a:pt x="122" y="30"/>
                    </a:lnTo>
                    <a:lnTo>
                      <a:pt x="117" y="15"/>
                    </a:lnTo>
                    <a:lnTo>
                      <a:pt x="88" y="21"/>
                    </a:lnTo>
                    <a:lnTo>
                      <a:pt x="79" y="15"/>
                    </a:lnTo>
                    <a:lnTo>
                      <a:pt x="58" y="15"/>
                    </a:lnTo>
                    <a:lnTo>
                      <a:pt x="26" y="6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grpSp>
          <p:nvGrpSpPr>
            <p:cNvPr id="61453" name="Group 17"/>
            <p:cNvGrpSpPr>
              <a:grpSpLocks/>
            </p:cNvGrpSpPr>
            <p:nvPr/>
          </p:nvGrpSpPr>
          <p:grpSpPr bwMode="auto">
            <a:xfrm>
              <a:off x="5324" y="895"/>
              <a:ext cx="196" cy="145"/>
              <a:chOff x="5324" y="895"/>
              <a:chExt cx="196" cy="145"/>
            </a:xfrm>
          </p:grpSpPr>
          <p:sp>
            <p:nvSpPr>
              <p:cNvPr id="61702" name="Freeform 18"/>
              <p:cNvSpPr>
                <a:spLocks/>
              </p:cNvSpPr>
              <p:nvPr/>
            </p:nvSpPr>
            <p:spPr bwMode="auto">
              <a:xfrm>
                <a:off x="5324" y="895"/>
                <a:ext cx="196" cy="145"/>
              </a:xfrm>
              <a:custGeom>
                <a:avLst/>
                <a:gdLst>
                  <a:gd name="T0" fmla="*/ 196 w 196"/>
                  <a:gd name="T1" fmla="*/ 38 h 145"/>
                  <a:gd name="T2" fmla="*/ 184 w 196"/>
                  <a:gd name="T3" fmla="*/ 34 h 145"/>
                  <a:gd name="T4" fmla="*/ 107 w 196"/>
                  <a:gd name="T5" fmla="*/ 27 h 145"/>
                  <a:gd name="T6" fmla="*/ 66 w 196"/>
                  <a:gd name="T7" fmla="*/ 0 h 145"/>
                  <a:gd name="T8" fmla="*/ 64 w 196"/>
                  <a:gd name="T9" fmla="*/ 0 h 145"/>
                  <a:gd name="T10" fmla="*/ 43 w 196"/>
                  <a:gd name="T11" fmla="*/ 29 h 145"/>
                  <a:gd name="T12" fmla="*/ 9 w 196"/>
                  <a:gd name="T13" fmla="*/ 36 h 145"/>
                  <a:gd name="T14" fmla="*/ 0 w 196"/>
                  <a:gd name="T15" fmla="*/ 63 h 145"/>
                  <a:gd name="T16" fmla="*/ 28 w 196"/>
                  <a:gd name="T17" fmla="*/ 91 h 145"/>
                  <a:gd name="T18" fmla="*/ 54 w 196"/>
                  <a:gd name="T19" fmla="*/ 129 h 145"/>
                  <a:gd name="T20" fmla="*/ 113 w 196"/>
                  <a:gd name="T21" fmla="*/ 145 h 145"/>
                  <a:gd name="T22" fmla="*/ 147 w 196"/>
                  <a:gd name="T23" fmla="*/ 144 h 145"/>
                  <a:gd name="T24" fmla="*/ 165 w 196"/>
                  <a:gd name="T25" fmla="*/ 125 h 145"/>
                  <a:gd name="T26" fmla="*/ 164 w 196"/>
                  <a:gd name="T27" fmla="*/ 112 h 145"/>
                  <a:gd name="T28" fmla="*/ 147 w 196"/>
                  <a:gd name="T29" fmla="*/ 108 h 145"/>
                  <a:gd name="T30" fmla="*/ 133 w 196"/>
                  <a:gd name="T31" fmla="*/ 70 h 145"/>
                  <a:gd name="T32" fmla="*/ 150 w 196"/>
                  <a:gd name="T33" fmla="*/ 55 h 145"/>
                  <a:gd name="T34" fmla="*/ 184 w 196"/>
                  <a:gd name="T35" fmla="*/ 55 h 145"/>
                  <a:gd name="T36" fmla="*/ 196 w 196"/>
                  <a:gd name="T37" fmla="*/ 38 h 14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96"/>
                  <a:gd name="T58" fmla="*/ 0 h 145"/>
                  <a:gd name="T59" fmla="*/ 196 w 196"/>
                  <a:gd name="T60" fmla="*/ 145 h 145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96" h="145">
                    <a:moveTo>
                      <a:pt x="196" y="38"/>
                    </a:moveTo>
                    <a:lnTo>
                      <a:pt x="184" y="34"/>
                    </a:lnTo>
                    <a:lnTo>
                      <a:pt x="107" y="27"/>
                    </a:lnTo>
                    <a:lnTo>
                      <a:pt x="66" y="0"/>
                    </a:lnTo>
                    <a:lnTo>
                      <a:pt x="64" y="0"/>
                    </a:lnTo>
                    <a:lnTo>
                      <a:pt x="43" y="29"/>
                    </a:lnTo>
                    <a:lnTo>
                      <a:pt x="9" y="36"/>
                    </a:lnTo>
                    <a:lnTo>
                      <a:pt x="0" y="63"/>
                    </a:lnTo>
                    <a:lnTo>
                      <a:pt x="28" y="91"/>
                    </a:lnTo>
                    <a:lnTo>
                      <a:pt x="54" y="129"/>
                    </a:lnTo>
                    <a:lnTo>
                      <a:pt x="113" y="145"/>
                    </a:lnTo>
                    <a:lnTo>
                      <a:pt x="147" y="144"/>
                    </a:lnTo>
                    <a:lnTo>
                      <a:pt x="165" y="125"/>
                    </a:lnTo>
                    <a:lnTo>
                      <a:pt x="164" y="112"/>
                    </a:lnTo>
                    <a:lnTo>
                      <a:pt x="147" y="108"/>
                    </a:lnTo>
                    <a:lnTo>
                      <a:pt x="133" y="70"/>
                    </a:lnTo>
                    <a:lnTo>
                      <a:pt x="150" y="55"/>
                    </a:lnTo>
                    <a:lnTo>
                      <a:pt x="184" y="55"/>
                    </a:lnTo>
                    <a:lnTo>
                      <a:pt x="196" y="38"/>
                    </a:lnTo>
                    <a:close/>
                  </a:path>
                </a:pathLst>
              </a:custGeom>
              <a:solidFill>
                <a:srgbClr val="00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703" name="Freeform 19"/>
              <p:cNvSpPr>
                <a:spLocks/>
              </p:cNvSpPr>
              <p:nvPr/>
            </p:nvSpPr>
            <p:spPr bwMode="auto">
              <a:xfrm>
                <a:off x="5324" y="895"/>
                <a:ext cx="196" cy="145"/>
              </a:xfrm>
              <a:custGeom>
                <a:avLst/>
                <a:gdLst>
                  <a:gd name="T0" fmla="*/ 196 w 196"/>
                  <a:gd name="T1" fmla="*/ 38 h 145"/>
                  <a:gd name="T2" fmla="*/ 184 w 196"/>
                  <a:gd name="T3" fmla="*/ 34 h 145"/>
                  <a:gd name="T4" fmla="*/ 107 w 196"/>
                  <a:gd name="T5" fmla="*/ 27 h 145"/>
                  <a:gd name="T6" fmla="*/ 66 w 196"/>
                  <a:gd name="T7" fmla="*/ 0 h 145"/>
                  <a:gd name="T8" fmla="*/ 64 w 196"/>
                  <a:gd name="T9" fmla="*/ 0 h 145"/>
                  <a:gd name="T10" fmla="*/ 43 w 196"/>
                  <a:gd name="T11" fmla="*/ 29 h 145"/>
                  <a:gd name="T12" fmla="*/ 9 w 196"/>
                  <a:gd name="T13" fmla="*/ 36 h 145"/>
                  <a:gd name="T14" fmla="*/ 0 w 196"/>
                  <a:gd name="T15" fmla="*/ 63 h 145"/>
                  <a:gd name="T16" fmla="*/ 28 w 196"/>
                  <a:gd name="T17" fmla="*/ 91 h 145"/>
                  <a:gd name="T18" fmla="*/ 54 w 196"/>
                  <a:gd name="T19" fmla="*/ 129 h 145"/>
                  <a:gd name="T20" fmla="*/ 113 w 196"/>
                  <a:gd name="T21" fmla="*/ 145 h 145"/>
                  <a:gd name="T22" fmla="*/ 147 w 196"/>
                  <a:gd name="T23" fmla="*/ 144 h 145"/>
                  <a:gd name="T24" fmla="*/ 165 w 196"/>
                  <a:gd name="T25" fmla="*/ 125 h 145"/>
                  <a:gd name="T26" fmla="*/ 164 w 196"/>
                  <a:gd name="T27" fmla="*/ 112 h 145"/>
                  <a:gd name="T28" fmla="*/ 147 w 196"/>
                  <a:gd name="T29" fmla="*/ 108 h 145"/>
                  <a:gd name="T30" fmla="*/ 133 w 196"/>
                  <a:gd name="T31" fmla="*/ 70 h 145"/>
                  <a:gd name="T32" fmla="*/ 150 w 196"/>
                  <a:gd name="T33" fmla="*/ 55 h 145"/>
                  <a:gd name="T34" fmla="*/ 184 w 196"/>
                  <a:gd name="T35" fmla="*/ 55 h 145"/>
                  <a:gd name="T36" fmla="*/ 196 w 196"/>
                  <a:gd name="T37" fmla="*/ 38 h 14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96"/>
                  <a:gd name="T58" fmla="*/ 0 h 145"/>
                  <a:gd name="T59" fmla="*/ 196 w 196"/>
                  <a:gd name="T60" fmla="*/ 145 h 145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96" h="145">
                    <a:moveTo>
                      <a:pt x="196" y="38"/>
                    </a:moveTo>
                    <a:lnTo>
                      <a:pt x="184" y="34"/>
                    </a:lnTo>
                    <a:lnTo>
                      <a:pt x="107" y="27"/>
                    </a:lnTo>
                    <a:lnTo>
                      <a:pt x="66" y="0"/>
                    </a:lnTo>
                    <a:lnTo>
                      <a:pt x="64" y="0"/>
                    </a:lnTo>
                    <a:lnTo>
                      <a:pt x="43" y="29"/>
                    </a:lnTo>
                    <a:lnTo>
                      <a:pt x="9" y="36"/>
                    </a:lnTo>
                    <a:lnTo>
                      <a:pt x="0" y="63"/>
                    </a:lnTo>
                    <a:lnTo>
                      <a:pt x="28" y="91"/>
                    </a:lnTo>
                    <a:lnTo>
                      <a:pt x="54" y="129"/>
                    </a:lnTo>
                    <a:lnTo>
                      <a:pt x="113" y="145"/>
                    </a:lnTo>
                    <a:lnTo>
                      <a:pt x="147" y="144"/>
                    </a:lnTo>
                    <a:lnTo>
                      <a:pt x="165" y="125"/>
                    </a:lnTo>
                    <a:lnTo>
                      <a:pt x="164" y="112"/>
                    </a:lnTo>
                    <a:lnTo>
                      <a:pt x="147" y="108"/>
                    </a:lnTo>
                    <a:lnTo>
                      <a:pt x="133" y="70"/>
                    </a:lnTo>
                    <a:lnTo>
                      <a:pt x="150" y="55"/>
                    </a:lnTo>
                    <a:lnTo>
                      <a:pt x="184" y="55"/>
                    </a:lnTo>
                    <a:lnTo>
                      <a:pt x="196" y="38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grpSp>
          <p:nvGrpSpPr>
            <p:cNvPr id="61454" name="Group 20"/>
            <p:cNvGrpSpPr>
              <a:grpSpLocks/>
            </p:cNvGrpSpPr>
            <p:nvPr/>
          </p:nvGrpSpPr>
          <p:grpSpPr bwMode="auto">
            <a:xfrm>
              <a:off x="4481" y="1253"/>
              <a:ext cx="164" cy="162"/>
              <a:chOff x="4481" y="1253"/>
              <a:chExt cx="164" cy="162"/>
            </a:xfrm>
          </p:grpSpPr>
          <p:sp>
            <p:nvSpPr>
              <p:cNvPr id="61700" name="Freeform 21"/>
              <p:cNvSpPr>
                <a:spLocks/>
              </p:cNvSpPr>
              <p:nvPr/>
            </p:nvSpPr>
            <p:spPr bwMode="auto">
              <a:xfrm>
                <a:off x="4481" y="1253"/>
                <a:ext cx="164" cy="162"/>
              </a:xfrm>
              <a:custGeom>
                <a:avLst/>
                <a:gdLst>
                  <a:gd name="T0" fmla="*/ 38 w 164"/>
                  <a:gd name="T1" fmla="*/ 10 h 162"/>
                  <a:gd name="T2" fmla="*/ 34 w 164"/>
                  <a:gd name="T3" fmla="*/ 13 h 162"/>
                  <a:gd name="T4" fmla="*/ 28 w 164"/>
                  <a:gd name="T5" fmla="*/ 29 h 162"/>
                  <a:gd name="T6" fmla="*/ 26 w 164"/>
                  <a:gd name="T7" fmla="*/ 34 h 162"/>
                  <a:gd name="T8" fmla="*/ 42 w 164"/>
                  <a:gd name="T9" fmla="*/ 49 h 162"/>
                  <a:gd name="T10" fmla="*/ 25 w 164"/>
                  <a:gd name="T11" fmla="*/ 49 h 162"/>
                  <a:gd name="T12" fmla="*/ 19 w 164"/>
                  <a:gd name="T13" fmla="*/ 104 h 162"/>
                  <a:gd name="T14" fmla="*/ 15 w 164"/>
                  <a:gd name="T15" fmla="*/ 134 h 162"/>
                  <a:gd name="T16" fmla="*/ 0 w 164"/>
                  <a:gd name="T17" fmla="*/ 147 h 162"/>
                  <a:gd name="T18" fmla="*/ 11 w 164"/>
                  <a:gd name="T19" fmla="*/ 153 h 162"/>
                  <a:gd name="T20" fmla="*/ 30 w 164"/>
                  <a:gd name="T21" fmla="*/ 138 h 162"/>
                  <a:gd name="T22" fmla="*/ 40 w 164"/>
                  <a:gd name="T23" fmla="*/ 159 h 162"/>
                  <a:gd name="T24" fmla="*/ 55 w 164"/>
                  <a:gd name="T25" fmla="*/ 162 h 162"/>
                  <a:gd name="T26" fmla="*/ 68 w 164"/>
                  <a:gd name="T27" fmla="*/ 125 h 162"/>
                  <a:gd name="T28" fmla="*/ 108 w 164"/>
                  <a:gd name="T29" fmla="*/ 87 h 162"/>
                  <a:gd name="T30" fmla="*/ 115 w 164"/>
                  <a:gd name="T31" fmla="*/ 83 h 162"/>
                  <a:gd name="T32" fmla="*/ 143 w 164"/>
                  <a:gd name="T33" fmla="*/ 93 h 162"/>
                  <a:gd name="T34" fmla="*/ 149 w 164"/>
                  <a:gd name="T35" fmla="*/ 110 h 162"/>
                  <a:gd name="T36" fmla="*/ 164 w 164"/>
                  <a:gd name="T37" fmla="*/ 104 h 162"/>
                  <a:gd name="T38" fmla="*/ 153 w 164"/>
                  <a:gd name="T39" fmla="*/ 53 h 162"/>
                  <a:gd name="T40" fmla="*/ 126 w 164"/>
                  <a:gd name="T41" fmla="*/ 29 h 162"/>
                  <a:gd name="T42" fmla="*/ 72 w 164"/>
                  <a:gd name="T43" fmla="*/ 13 h 162"/>
                  <a:gd name="T44" fmla="*/ 45 w 164"/>
                  <a:gd name="T45" fmla="*/ 0 h 162"/>
                  <a:gd name="T46" fmla="*/ 38 w 164"/>
                  <a:gd name="T47" fmla="*/ 10 h 162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64"/>
                  <a:gd name="T73" fmla="*/ 0 h 162"/>
                  <a:gd name="T74" fmla="*/ 164 w 164"/>
                  <a:gd name="T75" fmla="*/ 162 h 162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64" h="162">
                    <a:moveTo>
                      <a:pt x="38" y="10"/>
                    </a:moveTo>
                    <a:lnTo>
                      <a:pt x="34" y="13"/>
                    </a:lnTo>
                    <a:lnTo>
                      <a:pt x="28" y="29"/>
                    </a:lnTo>
                    <a:lnTo>
                      <a:pt x="26" y="34"/>
                    </a:lnTo>
                    <a:lnTo>
                      <a:pt x="42" y="49"/>
                    </a:lnTo>
                    <a:lnTo>
                      <a:pt x="25" y="49"/>
                    </a:lnTo>
                    <a:lnTo>
                      <a:pt x="19" y="104"/>
                    </a:lnTo>
                    <a:lnTo>
                      <a:pt x="15" y="134"/>
                    </a:lnTo>
                    <a:lnTo>
                      <a:pt x="0" y="147"/>
                    </a:lnTo>
                    <a:lnTo>
                      <a:pt x="11" y="153"/>
                    </a:lnTo>
                    <a:lnTo>
                      <a:pt x="30" y="138"/>
                    </a:lnTo>
                    <a:lnTo>
                      <a:pt x="40" y="159"/>
                    </a:lnTo>
                    <a:lnTo>
                      <a:pt x="55" y="162"/>
                    </a:lnTo>
                    <a:lnTo>
                      <a:pt x="68" y="125"/>
                    </a:lnTo>
                    <a:lnTo>
                      <a:pt x="108" y="87"/>
                    </a:lnTo>
                    <a:lnTo>
                      <a:pt x="115" y="83"/>
                    </a:lnTo>
                    <a:lnTo>
                      <a:pt x="143" y="93"/>
                    </a:lnTo>
                    <a:lnTo>
                      <a:pt x="149" y="110"/>
                    </a:lnTo>
                    <a:lnTo>
                      <a:pt x="164" y="104"/>
                    </a:lnTo>
                    <a:lnTo>
                      <a:pt x="153" y="53"/>
                    </a:lnTo>
                    <a:lnTo>
                      <a:pt x="126" y="29"/>
                    </a:lnTo>
                    <a:lnTo>
                      <a:pt x="72" y="13"/>
                    </a:lnTo>
                    <a:lnTo>
                      <a:pt x="45" y="0"/>
                    </a:lnTo>
                    <a:lnTo>
                      <a:pt x="38" y="10"/>
                    </a:lnTo>
                    <a:close/>
                  </a:path>
                </a:pathLst>
              </a:custGeom>
              <a:solidFill>
                <a:srgbClr val="9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701" name="Freeform 22"/>
              <p:cNvSpPr>
                <a:spLocks/>
              </p:cNvSpPr>
              <p:nvPr/>
            </p:nvSpPr>
            <p:spPr bwMode="auto">
              <a:xfrm>
                <a:off x="4481" y="1253"/>
                <a:ext cx="164" cy="162"/>
              </a:xfrm>
              <a:custGeom>
                <a:avLst/>
                <a:gdLst>
                  <a:gd name="T0" fmla="*/ 38 w 164"/>
                  <a:gd name="T1" fmla="*/ 10 h 162"/>
                  <a:gd name="T2" fmla="*/ 34 w 164"/>
                  <a:gd name="T3" fmla="*/ 13 h 162"/>
                  <a:gd name="T4" fmla="*/ 28 w 164"/>
                  <a:gd name="T5" fmla="*/ 29 h 162"/>
                  <a:gd name="T6" fmla="*/ 26 w 164"/>
                  <a:gd name="T7" fmla="*/ 34 h 162"/>
                  <a:gd name="T8" fmla="*/ 42 w 164"/>
                  <a:gd name="T9" fmla="*/ 49 h 162"/>
                  <a:gd name="T10" fmla="*/ 25 w 164"/>
                  <a:gd name="T11" fmla="*/ 49 h 162"/>
                  <a:gd name="T12" fmla="*/ 19 w 164"/>
                  <a:gd name="T13" fmla="*/ 104 h 162"/>
                  <a:gd name="T14" fmla="*/ 15 w 164"/>
                  <a:gd name="T15" fmla="*/ 134 h 162"/>
                  <a:gd name="T16" fmla="*/ 0 w 164"/>
                  <a:gd name="T17" fmla="*/ 147 h 162"/>
                  <a:gd name="T18" fmla="*/ 11 w 164"/>
                  <a:gd name="T19" fmla="*/ 153 h 162"/>
                  <a:gd name="T20" fmla="*/ 30 w 164"/>
                  <a:gd name="T21" fmla="*/ 138 h 162"/>
                  <a:gd name="T22" fmla="*/ 40 w 164"/>
                  <a:gd name="T23" fmla="*/ 159 h 162"/>
                  <a:gd name="T24" fmla="*/ 55 w 164"/>
                  <a:gd name="T25" fmla="*/ 162 h 162"/>
                  <a:gd name="T26" fmla="*/ 68 w 164"/>
                  <a:gd name="T27" fmla="*/ 125 h 162"/>
                  <a:gd name="T28" fmla="*/ 108 w 164"/>
                  <a:gd name="T29" fmla="*/ 87 h 162"/>
                  <a:gd name="T30" fmla="*/ 115 w 164"/>
                  <a:gd name="T31" fmla="*/ 83 h 162"/>
                  <a:gd name="T32" fmla="*/ 143 w 164"/>
                  <a:gd name="T33" fmla="*/ 93 h 162"/>
                  <a:gd name="T34" fmla="*/ 149 w 164"/>
                  <a:gd name="T35" fmla="*/ 110 h 162"/>
                  <a:gd name="T36" fmla="*/ 164 w 164"/>
                  <a:gd name="T37" fmla="*/ 104 h 162"/>
                  <a:gd name="T38" fmla="*/ 153 w 164"/>
                  <a:gd name="T39" fmla="*/ 53 h 162"/>
                  <a:gd name="T40" fmla="*/ 126 w 164"/>
                  <a:gd name="T41" fmla="*/ 29 h 162"/>
                  <a:gd name="T42" fmla="*/ 72 w 164"/>
                  <a:gd name="T43" fmla="*/ 13 h 162"/>
                  <a:gd name="T44" fmla="*/ 45 w 164"/>
                  <a:gd name="T45" fmla="*/ 0 h 162"/>
                  <a:gd name="T46" fmla="*/ 38 w 164"/>
                  <a:gd name="T47" fmla="*/ 10 h 162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64"/>
                  <a:gd name="T73" fmla="*/ 0 h 162"/>
                  <a:gd name="T74" fmla="*/ 164 w 164"/>
                  <a:gd name="T75" fmla="*/ 162 h 162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64" h="162">
                    <a:moveTo>
                      <a:pt x="38" y="10"/>
                    </a:moveTo>
                    <a:lnTo>
                      <a:pt x="34" y="13"/>
                    </a:lnTo>
                    <a:lnTo>
                      <a:pt x="28" y="29"/>
                    </a:lnTo>
                    <a:lnTo>
                      <a:pt x="26" y="34"/>
                    </a:lnTo>
                    <a:lnTo>
                      <a:pt x="42" y="49"/>
                    </a:lnTo>
                    <a:lnTo>
                      <a:pt x="25" y="49"/>
                    </a:lnTo>
                    <a:lnTo>
                      <a:pt x="19" y="104"/>
                    </a:lnTo>
                    <a:lnTo>
                      <a:pt x="15" y="134"/>
                    </a:lnTo>
                    <a:lnTo>
                      <a:pt x="0" y="147"/>
                    </a:lnTo>
                    <a:lnTo>
                      <a:pt x="11" y="153"/>
                    </a:lnTo>
                    <a:lnTo>
                      <a:pt x="30" y="138"/>
                    </a:lnTo>
                    <a:lnTo>
                      <a:pt x="40" y="159"/>
                    </a:lnTo>
                    <a:lnTo>
                      <a:pt x="55" y="162"/>
                    </a:lnTo>
                    <a:lnTo>
                      <a:pt x="68" y="125"/>
                    </a:lnTo>
                    <a:lnTo>
                      <a:pt x="108" y="87"/>
                    </a:lnTo>
                    <a:lnTo>
                      <a:pt x="115" y="83"/>
                    </a:lnTo>
                    <a:lnTo>
                      <a:pt x="143" y="93"/>
                    </a:lnTo>
                    <a:lnTo>
                      <a:pt x="149" y="110"/>
                    </a:lnTo>
                    <a:lnTo>
                      <a:pt x="164" y="104"/>
                    </a:lnTo>
                    <a:lnTo>
                      <a:pt x="153" y="53"/>
                    </a:lnTo>
                    <a:lnTo>
                      <a:pt x="126" y="29"/>
                    </a:lnTo>
                    <a:lnTo>
                      <a:pt x="72" y="13"/>
                    </a:lnTo>
                    <a:lnTo>
                      <a:pt x="45" y="0"/>
                    </a:lnTo>
                    <a:lnTo>
                      <a:pt x="38" y="10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grpSp>
          <p:nvGrpSpPr>
            <p:cNvPr id="61455" name="Group 23"/>
            <p:cNvGrpSpPr>
              <a:grpSpLocks/>
            </p:cNvGrpSpPr>
            <p:nvPr/>
          </p:nvGrpSpPr>
          <p:grpSpPr bwMode="auto">
            <a:xfrm>
              <a:off x="3718" y="3201"/>
              <a:ext cx="181" cy="185"/>
              <a:chOff x="3718" y="3201"/>
              <a:chExt cx="181" cy="185"/>
            </a:xfrm>
          </p:grpSpPr>
          <p:sp>
            <p:nvSpPr>
              <p:cNvPr id="61698" name="Freeform 24"/>
              <p:cNvSpPr>
                <a:spLocks/>
              </p:cNvSpPr>
              <p:nvPr/>
            </p:nvSpPr>
            <p:spPr bwMode="auto">
              <a:xfrm>
                <a:off x="3718" y="3201"/>
                <a:ext cx="181" cy="185"/>
              </a:xfrm>
              <a:custGeom>
                <a:avLst/>
                <a:gdLst>
                  <a:gd name="T0" fmla="*/ 134 w 181"/>
                  <a:gd name="T1" fmla="*/ 162 h 185"/>
                  <a:gd name="T2" fmla="*/ 132 w 181"/>
                  <a:gd name="T3" fmla="*/ 147 h 185"/>
                  <a:gd name="T4" fmla="*/ 147 w 181"/>
                  <a:gd name="T5" fmla="*/ 147 h 185"/>
                  <a:gd name="T6" fmla="*/ 145 w 181"/>
                  <a:gd name="T7" fmla="*/ 130 h 185"/>
                  <a:gd name="T8" fmla="*/ 169 w 181"/>
                  <a:gd name="T9" fmla="*/ 132 h 185"/>
                  <a:gd name="T10" fmla="*/ 169 w 181"/>
                  <a:gd name="T11" fmla="*/ 115 h 185"/>
                  <a:gd name="T12" fmla="*/ 181 w 181"/>
                  <a:gd name="T13" fmla="*/ 119 h 185"/>
                  <a:gd name="T14" fmla="*/ 181 w 181"/>
                  <a:gd name="T15" fmla="*/ 100 h 185"/>
                  <a:gd name="T16" fmla="*/ 164 w 181"/>
                  <a:gd name="T17" fmla="*/ 94 h 185"/>
                  <a:gd name="T18" fmla="*/ 152 w 181"/>
                  <a:gd name="T19" fmla="*/ 83 h 185"/>
                  <a:gd name="T20" fmla="*/ 139 w 181"/>
                  <a:gd name="T21" fmla="*/ 72 h 185"/>
                  <a:gd name="T22" fmla="*/ 154 w 181"/>
                  <a:gd name="T23" fmla="*/ 55 h 185"/>
                  <a:gd name="T24" fmla="*/ 169 w 181"/>
                  <a:gd name="T25" fmla="*/ 49 h 185"/>
                  <a:gd name="T26" fmla="*/ 173 w 181"/>
                  <a:gd name="T27" fmla="*/ 32 h 185"/>
                  <a:gd name="T28" fmla="*/ 151 w 181"/>
                  <a:gd name="T29" fmla="*/ 24 h 185"/>
                  <a:gd name="T30" fmla="*/ 143 w 181"/>
                  <a:gd name="T31" fmla="*/ 32 h 185"/>
                  <a:gd name="T32" fmla="*/ 139 w 181"/>
                  <a:gd name="T33" fmla="*/ 21 h 185"/>
                  <a:gd name="T34" fmla="*/ 122 w 181"/>
                  <a:gd name="T35" fmla="*/ 17 h 185"/>
                  <a:gd name="T36" fmla="*/ 115 w 181"/>
                  <a:gd name="T37" fmla="*/ 21 h 185"/>
                  <a:gd name="T38" fmla="*/ 113 w 181"/>
                  <a:gd name="T39" fmla="*/ 2 h 185"/>
                  <a:gd name="T40" fmla="*/ 98 w 181"/>
                  <a:gd name="T41" fmla="*/ 6 h 185"/>
                  <a:gd name="T42" fmla="*/ 90 w 181"/>
                  <a:gd name="T43" fmla="*/ 0 h 185"/>
                  <a:gd name="T44" fmla="*/ 43 w 181"/>
                  <a:gd name="T45" fmla="*/ 4 h 185"/>
                  <a:gd name="T46" fmla="*/ 0 w 181"/>
                  <a:gd name="T47" fmla="*/ 45 h 185"/>
                  <a:gd name="T48" fmla="*/ 47 w 181"/>
                  <a:gd name="T49" fmla="*/ 79 h 185"/>
                  <a:gd name="T50" fmla="*/ 120 w 181"/>
                  <a:gd name="T51" fmla="*/ 171 h 185"/>
                  <a:gd name="T52" fmla="*/ 122 w 181"/>
                  <a:gd name="T53" fmla="*/ 175 h 185"/>
                  <a:gd name="T54" fmla="*/ 128 w 181"/>
                  <a:gd name="T55" fmla="*/ 185 h 185"/>
                  <a:gd name="T56" fmla="*/ 134 w 181"/>
                  <a:gd name="T57" fmla="*/ 173 h 185"/>
                  <a:gd name="T58" fmla="*/ 134 w 181"/>
                  <a:gd name="T59" fmla="*/ 162 h 185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181"/>
                  <a:gd name="T91" fmla="*/ 0 h 185"/>
                  <a:gd name="T92" fmla="*/ 181 w 181"/>
                  <a:gd name="T93" fmla="*/ 185 h 185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181" h="185">
                    <a:moveTo>
                      <a:pt x="134" y="162"/>
                    </a:moveTo>
                    <a:lnTo>
                      <a:pt x="132" y="147"/>
                    </a:lnTo>
                    <a:lnTo>
                      <a:pt x="147" y="147"/>
                    </a:lnTo>
                    <a:lnTo>
                      <a:pt x="145" y="130"/>
                    </a:lnTo>
                    <a:lnTo>
                      <a:pt x="169" y="132"/>
                    </a:lnTo>
                    <a:lnTo>
                      <a:pt x="169" y="115"/>
                    </a:lnTo>
                    <a:lnTo>
                      <a:pt x="181" y="119"/>
                    </a:lnTo>
                    <a:lnTo>
                      <a:pt x="181" y="100"/>
                    </a:lnTo>
                    <a:lnTo>
                      <a:pt x="164" y="94"/>
                    </a:lnTo>
                    <a:lnTo>
                      <a:pt x="152" y="83"/>
                    </a:lnTo>
                    <a:lnTo>
                      <a:pt x="139" y="72"/>
                    </a:lnTo>
                    <a:lnTo>
                      <a:pt x="154" y="55"/>
                    </a:lnTo>
                    <a:lnTo>
                      <a:pt x="169" y="49"/>
                    </a:lnTo>
                    <a:lnTo>
                      <a:pt x="173" y="32"/>
                    </a:lnTo>
                    <a:lnTo>
                      <a:pt x="151" y="24"/>
                    </a:lnTo>
                    <a:lnTo>
                      <a:pt x="143" y="32"/>
                    </a:lnTo>
                    <a:lnTo>
                      <a:pt x="139" y="21"/>
                    </a:lnTo>
                    <a:lnTo>
                      <a:pt x="122" y="17"/>
                    </a:lnTo>
                    <a:lnTo>
                      <a:pt x="115" y="21"/>
                    </a:lnTo>
                    <a:lnTo>
                      <a:pt x="113" y="2"/>
                    </a:lnTo>
                    <a:lnTo>
                      <a:pt x="98" y="6"/>
                    </a:lnTo>
                    <a:lnTo>
                      <a:pt x="90" y="0"/>
                    </a:lnTo>
                    <a:lnTo>
                      <a:pt x="43" y="4"/>
                    </a:lnTo>
                    <a:lnTo>
                      <a:pt x="0" y="45"/>
                    </a:lnTo>
                    <a:lnTo>
                      <a:pt x="47" y="79"/>
                    </a:lnTo>
                    <a:lnTo>
                      <a:pt x="120" y="171"/>
                    </a:lnTo>
                    <a:lnTo>
                      <a:pt x="122" y="175"/>
                    </a:lnTo>
                    <a:lnTo>
                      <a:pt x="128" y="185"/>
                    </a:lnTo>
                    <a:lnTo>
                      <a:pt x="134" y="173"/>
                    </a:lnTo>
                    <a:lnTo>
                      <a:pt x="134" y="162"/>
                    </a:lnTo>
                    <a:close/>
                  </a:path>
                </a:pathLst>
              </a:custGeom>
              <a:solidFill>
                <a:srgbClr val="9933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699" name="Freeform 25"/>
              <p:cNvSpPr>
                <a:spLocks/>
              </p:cNvSpPr>
              <p:nvPr/>
            </p:nvSpPr>
            <p:spPr bwMode="auto">
              <a:xfrm>
                <a:off x="3718" y="3201"/>
                <a:ext cx="181" cy="185"/>
              </a:xfrm>
              <a:custGeom>
                <a:avLst/>
                <a:gdLst>
                  <a:gd name="T0" fmla="*/ 134 w 181"/>
                  <a:gd name="T1" fmla="*/ 162 h 185"/>
                  <a:gd name="T2" fmla="*/ 132 w 181"/>
                  <a:gd name="T3" fmla="*/ 147 h 185"/>
                  <a:gd name="T4" fmla="*/ 147 w 181"/>
                  <a:gd name="T5" fmla="*/ 147 h 185"/>
                  <a:gd name="T6" fmla="*/ 145 w 181"/>
                  <a:gd name="T7" fmla="*/ 130 h 185"/>
                  <a:gd name="T8" fmla="*/ 169 w 181"/>
                  <a:gd name="T9" fmla="*/ 132 h 185"/>
                  <a:gd name="T10" fmla="*/ 169 w 181"/>
                  <a:gd name="T11" fmla="*/ 115 h 185"/>
                  <a:gd name="T12" fmla="*/ 181 w 181"/>
                  <a:gd name="T13" fmla="*/ 119 h 185"/>
                  <a:gd name="T14" fmla="*/ 181 w 181"/>
                  <a:gd name="T15" fmla="*/ 100 h 185"/>
                  <a:gd name="T16" fmla="*/ 164 w 181"/>
                  <a:gd name="T17" fmla="*/ 94 h 185"/>
                  <a:gd name="T18" fmla="*/ 152 w 181"/>
                  <a:gd name="T19" fmla="*/ 83 h 185"/>
                  <a:gd name="T20" fmla="*/ 139 w 181"/>
                  <a:gd name="T21" fmla="*/ 72 h 185"/>
                  <a:gd name="T22" fmla="*/ 154 w 181"/>
                  <a:gd name="T23" fmla="*/ 55 h 185"/>
                  <a:gd name="T24" fmla="*/ 169 w 181"/>
                  <a:gd name="T25" fmla="*/ 49 h 185"/>
                  <a:gd name="T26" fmla="*/ 173 w 181"/>
                  <a:gd name="T27" fmla="*/ 32 h 185"/>
                  <a:gd name="T28" fmla="*/ 151 w 181"/>
                  <a:gd name="T29" fmla="*/ 24 h 185"/>
                  <a:gd name="T30" fmla="*/ 143 w 181"/>
                  <a:gd name="T31" fmla="*/ 32 h 185"/>
                  <a:gd name="T32" fmla="*/ 139 w 181"/>
                  <a:gd name="T33" fmla="*/ 21 h 185"/>
                  <a:gd name="T34" fmla="*/ 122 w 181"/>
                  <a:gd name="T35" fmla="*/ 17 h 185"/>
                  <a:gd name="T36" fmla="*/ 115 w 181"/>
                  <a:gd name="T37" fmla="*/ 21 h 185"/>
                  <a:gd name="T38" fmla="*/ 113 w 181"/>
                  <a:gd name="T39" fmla="*/ 2 h 185"/>
                  <a:gd name="T40" fmla="*/ 98 w 181"/>
                  <a:gd name="T41" fmla="*/ 6 h 185"/>
                  <a:gd name="T42" fmla="*/ 90 w 181"/>
                  <a:gd name="T43" fmla="*/ 0 h 185"/>
                  <a:gd name="T44" fmla="*/ 43 w 181"/>
                  <a:gd name="T45" fmla="*/ 4 h 185"/>
                  <a:gd name="T46" fmla="*/ 0 w 181"/>
                  <a:gd name="T47" fmla="*/ 45 h 185"/>
                  <a:gd name="T48" fmla="*/ 47 w 181"/>
                  <a:gd name="T49" fmla="*/ 79 h 185"/>
                  <a:gd name="T50" fmla="*/ 120 w 181"/>
                  <a:gd name="T51" fmla="*/ 171 h 185"/>
                  <a:gd name="T52" fmla="*/ 122 w 181"/>
                  <a:gd name="T53" fmla="*/ 175 h 185"/>
                  <a:gd name="T54" fmla="*/ 128 w 181"/>
                  <a:gd name="T55" fmla="*/ 185 h 185"/>
                  <a:gd name="T56" fmla="*/ 134 w 181"/>
                  <a:gd name="T57" fmla="*/ 173 h 185"/>
                  <a:gd name="T58" fmla="*/ 134 w 181"/>
                  <a:gd name="T59" fmla="*/ 162 h 185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181"/>
                  <a:gd name="T91" fmla="*/ 0 h 185"/>
                  <a:gd name="T92" fmla="*/ 181 w 181"/>
                  <a:gd name="T93" fmla="*/ 185 h 185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181" h="185">
                    <a:moveTo>
                      <a:pt x="134" y="162"/>
                    </a:moveTo>
                    <a:lnTo>
                      <a:pt x="132" y="147"/>
                    </a:lnTo>
                    <a:lnTo>
                      <a:pt x="147" y="147"/>
                    </a:lnTo>
                    <a:lnTo>
                      <a:pt x="145" y="130"/>
                    </a:lnTo>
                    <a:lnTo>
                      <a:pt x="169" y="132"/>
                    </a:lnTo>
                    <a:lnTo>
                      <a:pt x="169" y="115"/>
                    </a:lnTo>
                    <a:lnTo>
                      <a:pt x="181" y="119"/>
                    </a:lnTo>
                    <a:lnTo>
                      <a:pt x="181" y="100"/>
                    </a:lnTo>
                    <a:lnTo>
                      <a:pt x="164" y="94"/>
                    </a:lnTo>
                    <a:lnTo>
                      <a:pt x="152" y="83"/>
                    </a:lnTo>
                    <a:lnTo>
                      <a:pt x="139" y="72"/>
                    </a:lnTo>
                    <a:lnTo>
                      <a:pt x="154" y="55"/>
                    </a:lnTo>
                    <a:lnTo>
                      <a:pt x="169" y="49"/>
                    </a:lnTo>
                    <a:lnTo>
                      <a:pt x="173" y="32"/>
                    </a:lnTo>
                    <a:lnTo>
                      <a:pt x="151" y="24"/>
                    </a:lnTo>
                    <a:lnTo>
                      <a:pt x="143" y="32"/>
                    </a:lnTo>
                    <a:lnTo>
                      <a:pt x="139" y="21"/>
                    </a:lnTo>
                    <a:lnTo>
                      <a:pt x="122" y="17"/>
                    </a:lnTo>
                    <a:lnTo>
                      <a:pt x="115" y="21"/>
                    </a:lnTo>
                    <a:lnTo>
                      <a:pt x="113" y="2"/>
                    </a:lnTo>
                    <a:lnTo>
                      <a:pt x="98" y="6"/>
                    </a:lnTo>
                    <a:lnTo>
                      <a:pt x="90" y="0"/>
                    </a:lnTo>
                    <a:lnTo>
                      <a:pt x="43" y="4"/>
                    </a:lnTo>
                    <a:lnTo>
                      <a:pt x="0" y="45"/>
                    </a:lnTo>
                    <a:lnTo>
                      <a:pt x="47" y="79"/>
                    </a:lnTo>
                    <a:lnTo>
                      <a:pt x="120" y="171"/>
                    </a:lnTo>
                    <a:lnTo>
                      <a:pt x="122" y="175"/>
                    </a:lnTo>
                    <a:lnTo>
                      <a:pt x="128" y="185"/>
                    </a:lnTo>
                    <a:lnTo>
                      <a:pt x="134" y="173"/>
                    </a:lnTo>
                    <a:lnTo>
                      <a:pt x="134" y="162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grpSp>
          <p:nvGrpSpPr>
            <p:cNvPr id="61456" name="Group 26"/>
            <p:cNvGrpSpPr>
              <a:grpSpLocks/>
            </p:cNvGrpSpPr>
            <p:nvPr/>
          </p:nvGrpSpPr>
          <p:grpSpPr bwMode="auto">
            <a:xfrm>
              <a:off x="4138" y="3355"/>
              <a:ext cx="633" cy="1063"/>
              <a:chOff x="4138" y="3355"/>
              <a:chExt cx="633" cy="1063"/>
            </a:xfrm>
          </p:grpSpPr>
          <p:sp>
            <p:nvSpPr>
              <p:cNvPr id="61696" name="Freeform 27"/>
              <p:cNvSpPr>
                <a:spLocks/>
              </p:cNvSpPr>
              <p:nvPr/>
            </p:nvSpPr>
            <p:spPr bwMode="auto">
              <a:xfrm>
                <a:off x="4138" y="3355"/>
                <a:ext cx="633" cy="1063"/>
              </a:xfrm>
              <a:custGeom>
                <a:avLst/>
                <a:gdLst>
                  <a:gd name="T0" fmla="*/ 596 w 633"/>
                  <a:gd name="T1" fmla="*/ 673 h 1063"/>
                  <a:gd name="T2" fmla="*/ 492 w 633"/>
                  <a:gd name="T3" fmla="*/ 654 h 1063"/>
                  <a:gd name="T4" fmla="*/ 466 w 633"/>
                  <a:gd name="T5" fmla="*/ 613 h 1063"/>
                  <a:gd name="T6" fmla="*/ 460 w 633"/>
                  <a:gd name="T7" fmla="*/ 571 h 1063"/>
                  <a:gd name="T8" fmla="*/ 422 w 633"/>
                  <a:gd name="T9" fmla="*/ 558 h 1063"/>
                  <a:gd name="T10" fmla="*/ 428 w 633"/>
                  <a:gd name="T11" fmla="*/ 494 h 1063"/>
                  <a:gd name="T12" fmla="*/ 379 w 633"/>
                  <a:gd name="T13" fmla="*/ 349 h 1063"/>
                  <a:gd name="T14" fmla="*/ 426 w 633"/>
                  <a:gd name="T15" fmla="*/ 202 h 1063"/>
                  <a:gd name="T16" fmla="*/ 535 w 633"/>
                  <a:gd name="T17" fmla="*/ 149 h 1063"/>
                  <a:gd name="T18" fmla="*/ 539 w 633"/>
                  <a:gd name="T19" fmla="*/ 85 h 1063"/>
                  <a:gd name="T20" fmla="*/ 481 w 633"/>
                  <a:gd name="T21" fmla="*/ 4 h 1063"/>
                  <a:gd name="T22" fmla="*/ 486 w 633"/>
                  <a:gd name="T23" fmla="*/ 17 h 1063"/>
                  <a:gd name="T24" fmla="*/ 484 w 633"/>
                  <a:gd name="T25" fmla="*/ 17 h 1063"/>
                  <a:gd name="T26" fmla="*/ 434 w 633"/>
                  <a:gd name="T27" fmla="*/ 0 h 1063"/>
                  <a:gd name="T28" fmla="*/ 385 w 633"/>
                  <a:gd name="T29" fmla="*/ 38 h 1063"/>
                  <a:gd name="T30" fmla="*/ 339 w 633"/>
                  <a:gd name="T31" fmla="*/ 15 h 1063"/>
                  <a:gd name="T32" fmla="*/ 296 w 633"/>
                  <a:gd name="T33" fmla="*/ 29 h 1063"/>
                  <a:gd name="T34" fmla="*/ 258 w 633"/>
                  <a:gd name="T35" fmla="*/ 0 h 1063"/>
                  <a:gd name="T36" fmla="*/ 226 w 633"/>
                  <a:gd name="T37" fmla="*/ 15 h 1063"/>
                  <a:gd name="T38" fmla="*/ 183 w 633"/>
                  <a:gd name="T39" fmla="*/ 14 h 1063"/>
                  <a:gd name="T40" fmla="*/ 119 w 633"/>
                  <a:gd name="T41" fmla="*/ 81 h 1063"/>
                  <a:gd name="T42" fmla="*/ 43 w 633"/>
                  <a:gd name="T43" fmla="*/ 81 h 1063"/>
                  <a:gd name="T44" fmla="*/ 23 w 633"/>
                  <a:gd name="T45" fmla="*/ 106 h 1063"/>
                  <a:gd name="T46" fmla="*/ 25 w 633"/>
                  <a:gd name="T47" fmla="*/ 290 h 1063"/>
                  <a:gd name="T48" fmla="*/ 34 w 633"/>
                  <a:gd name="T49" fmla="*/ 319 h 1063"/>
                  <a:gd name="T50" fmla="*/ 42 w 633"/>
                  <a:gd name="T51" fmla="*/ 324 h 1063"/>
                  <a:gd name="T52" fmla="*/ 42 w 633"/>
                  <a:gd name="T53" fmla="*/ 330 h 1063"/>
                  <a:gd name="T54" fmla="*/ 38 w 633"/>
                  <a:gd name="T55" fmla="*/ 377 h 1063"/>
                  <a:gd name="T56" fmla="*/ 0 w 633"/>
                  <a:gd name="T57" fmla="*/ 481 h 1063"/>
                  <a:gd name="T58" fmla="*/ 58 w 633"/>
                  <a:gd name="T59" fmla="*/ 501 h 1063"/>
                  <a:gd name="T60" fmla="*/ 79 w 633"/>
                  <a:gd name="T61" fmla="*/ 475 h 1063"/>
                  <a:gd name="T62" fmla="*/ 96 w 633"/>
                  <a:gd name="T63" fmla="*/ 513 h 1063"/>
                  <a:gd name="T64" fmla="*/ 151 w 633"/>
                  <a:gd name="T65" fmla="*/ 535 h 1063"/>
                  <a:gd name="T66" fmla="*/ 217 w 633"/>
                  <a:gd name="T67" fmla="*/ 609 h 1063"/>
                  <a:gd name="T68" fmla="*/ 315 w 633"/>
                  <a:gd name="T69" fmla="*/ 684 h 1063"/>
                  <a:gd name="T70" fmla="*/ 409 w 633"/>
                  <a:gd name="T71" fmla="*/ 835 h 1063"/>
                  <a:gd name="T72" fmla="*/ 381 w 633"/>
                  <a:gd name="T73" fmla="*/ 920 h 1063"/>
                  <a:gd name="T74" fmla="*/ 484 w 633"/>
                  <a:gd name="T75" fmla="*/ 1057 h 1063"/>
                  <a:gd name="T76" fmla="*/ 507 w 633"/>
                  <a:gd name="T77" fmla="*/ 1004 h 1063"/>
                  <a:gd name="T78" fmla="*/ 598 w 633"/>
                  <a:gd name="T79" fmla="*/ 1063 h 1063"/>
                  <a:gd name="T80" fmla="*/ 601 w 633"/>
                  <a:gd name="T81" fmla="*/ 929 h 1063"/>
                  <a:gd name="T82" fmla="*/ 633 w 633"/>
                  <a:gd name="T83" fmla="*/ 871 h 1063"/>
                  <a:gd name="T84" fmla="*/ 611 w 633"/>
                  <a:gd name="T85" fmla="*/ 814 h 1063"/>
                  <a:gd name="T86" fmla="*/ 614 w 633"/>
                  <a:gd name="T87" fmla="*/ 743 h 1063"/>
                  <a:gd name="T88" fmla="*/ 596 w 633"/>
                  <a:gd name="T89" fmla="*/ 673 h 1063"/>
                  <a:gd name="T90" fmla="*/ 596 w 633"/>
                  <a:gd name="T91" fmla="*/ 673 h 1063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w 633"/>
                  <a:gd name="T139" fmla="*/ 0 h 1063"/>
                  <a:gd name="T140" fmla="*/ 633 w 633"/>
                  <a:gd name="T141" fmla="*/ 1063 h 1063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T138" t="T139" r="T140" b="T141"/>
                <a:pathLst>
                  <a:path w="633" h="1063">
                    <a:moveTo>
                      <a:pt x="596" y="673"/>
                    </a:moveTo>
                    <a:lnTo>
                      <a:pt x="492" y="654"/>
                    </a:lnTo>
                    <a:lnTo>
                      <a:pt x="466" y="613"/>
                    </a:lnTo>
                    <a:lnTo>
                      <a:pt x="460" y="571"/>
                    </a:lnTo>
                    <a:lnTo>
                      <a:pt x="422" y="558"/>
                    </a:lnTo>
                    <a:lnTo>
                      <a:pt x="428" y="494"/>
                    </a:lnTo>
                    <a:lnTo>
                      <a:pt x="379" y="349"/>
                    </a:lnTo>
                    <a:lnTo>
                      <a:pt x="426" y="202"/>
                    </a:lnTo>
                    <a:lnTo>
                      <a:pt x="535" y="149"/>
                    </a:lnTo>
                    <a:lnTo>
                      <a:pt x="539" y="85"/>
                    </a:lnTo>
                    <a:lnTo>
                      <a:pt x="481" y="4"/>
                    </a:lnTo>
                    <a:lnTo>
                      <a:pt x="486" y="17"/>
                    </a:lnTo>
                    <a:lnTo>
                      <a:pt x="484" y="17"/>
                    </a:lnTo>
                    <a:lnTo>
                      <a:pt x="434" y="0"/>
                    </a:lnTo>
                    <a:lnTo>
                      <a:pt x="385" y="38"/>
                    </a:lnTo>
                    <a:lnTo>
                      <a:pt x="339" y="15"/>
                    </a:lnTo>
                    <a:lnTo>
                      <a:pt x="296" y="29"/>
                    </a:lnTo>
                    <a:lnTo>
                      <a:pt x="258" y="0"/>
                    </a:lnTo>
                    <a:lnTo>
                      <a:pt x="226" y="15"/>
                    </a:lnTo>
                    <a:lnTo>
                      <a:pt x="183" y="14"/>
                    </a:lnTo>
                    <a:lnTo>
                      <a:pt x="119" y="81"/>
                    </a:lnTo>
                    <a:lnTo>
                      <a:pt x="43" y="81"/>
                    </a:lnTo>
                    <a:lnTo>
                      <a:pt x="23" y="106"/>
                    </a:lnTo>
                    <a:lnTo>
                      <a:pt x="25" y="290"/>
                    </a:lnTo>
                    <a:lnTo>
                      <a:pt x="34" y="319"/>
                    </a:lnTo>
                    <a:lnTo>
                      <a:pt x="42" y="324"/>
                    </a:lnTo>
                    <a:lnTo>
                      <a:pt x="42" y="330"/>
                    </a:lnTo>
                    <a:lnTo>
                      <a:pt x="38" y="377"/>
                    </a:lnTo>
                    <a:lnTo>
                      <a:pt x="0" y="481"/>
                    </a:lnTo>
                    <a:lnTo>
                      <a:pt x="58" y="501"/>
                    </a:lnTo>
                    <a:lnTo>
                      <a:pt x="79" y="475"/>
                    </a:lnTo>
                    <a:lnTo>
                      <a:pt x="96" y="513"/>
                    </a:lnTo>
                    <a:lnTo>
                      <a:pt x="151" y="535"/>
                    </a:lnTo>
                    <a:lnTo>
                      <a:pt x="217" y="609"/>
                    </a:lnTo>
                    <a:lnTo>
                      <a:pt x="315" y="684"/>
                    </a:lnTo>
                    <a:lnTo>
                      <a:pt x="409" y="835"/>
                    </a:lnTo>
                    <a:lnTo>
                      <a:pt x="381" y="920"/>
                    </a:lnTo>
                    <a:lnTo>
                      <a:pt x="484" y="1057"/>
                    </a:lnTo>
                    <a:lnTo>
                      <a:pt x="507" y="1004"/>
                    </a:lnTo>
                    <a:lnTo>
                      <a:pt x="598" y="1063"/>
                    </a:lnTo>
                    <a:lnTo>
                      <a:pt x="601" y="929"/>
                    </a:lnTo>
                    <a:lnTo>
                      <a:pt x="633" y="871"/>
                    </a:lnTo>
                    <a:lnTo>
                      <a:pt x="611" y="814"/>
                    </a:lnTo>
                    <a:lnTo>
                      <a:pt x="614" y="743"/>
                    </a:lnTo>
                    <a:lnTo>
                      <a:pt x="596" y="673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697" name="Freeform 28"/>
              <p:cNvSpPr>
                <a:spLocks/>
              </p:cNvSpPr>
              <p:nvPr/>
            </p:nvSpPr>
            <p:spPr bwMode="auto">
              <a:xfrm>
                <a:off x="4138" y="3355"/>
                <a:ext cx="633" cy="1063"/>
              </a:xfrm>
              <a:custGeom>
                <a:avLst/>
                <a:gdLst>
                  <a:gd name="T0" fmla="*/ 596 w 633"/>
                  <a:gd name="T1" fmla="*/ 673 h 1063"/>
                  <a:gd name="T2" fmla="*/ 492 w 633"/>
                  <a:gd name="T3" fmla="*/ 654 h 1063"/>
                  <a:gd name="T4" fmla="*/ 466 w 633"/>
                  <a:gd name="T5" fmla="*/ 613 h 1063"/>
                  <a:gd name="T6" fmla="*/ 460 w 633"/>
                  <a:gd name="T7" fmla="*/ 571 h 1063"/>
                  <a:gd name="T8" fmla="*/ 422 w 633"/>
                  <a:gd name="T9" fmla="*/ 558 h 1063"/>
                  <a:gd name="T10" fmla="*/ 428 w 633"/>
                  <a:gd name="T11" fmla="*/ 494 h 1063"/>
                  <a:gd name="T12" fmla="*/ 379 w 633"/>
                  <a:gd name="T13" fmla="*/ 349 h 1063"/>
                  <a:gd name="T14" fmla="*/ 426 w 633"/>
                  <a:gd name="T15" fmla="*/ 202 h 1063"/>
                  <a:gd name="T16" fmla="*/ 535 w 633"/>
                  <a:gd name="T17" fmla="*/ 149 h 1063"/>
                  <a:gd name="T18" fmla="*/ 539 w 633"/>
                  <a:gd name="T19" fmla="*/ 85 h 1063"/>
                  <a:gd name="T20" fmla="*/ 481 w 633"/>
                  <a:gd name="T21" fmla="*/ 4 h 1063"/>
                  <a:gd name="T22" fmla="*/ 486 w 633"/>
                  <a:gd name="T23" fmla="*/ 17 h 1063"/>
                  <a:gd name="T24" fmla="*/ 484 w 633"/>
                  <a:gd name="T25" fmla="*/ 17 h 1063"/>
                  <a:gd name="T26" fmla="*/ 434 w 633"/>
                  <a:gd name="T27" fmla="*/ 0 h 1063"/>
                  <a:gd name="T28" fmla="*/ 385 w 633"/>
                  <a:gd name="T29" fmla="*/ 38 h 1063"/>
                  <a:gd name="T30" fmla="*/ 339 w 633"/>
                  <a:gd name="T31" fmla="*/ 15 h 1063"/>
                  <a:gd name="T32" fmla="*/ 296 w 633"/>
                  <a:gd name="T33" fmla="*/ 29 h 1063"/>
                  <a:gd name="T34" fmla="*/ 258 w 633"/>
                  <a:gd name="T35" fmla="*/ 0 h 1063"/>
                  <a:gd name="T36" fmla="*/ 226 w 633"/>
                  <a:gd name="T37" fmla="*/ 15 h 1063"/>
                  <a:gd name="T38" fmla="*/ 183 w 633"/>
                  <a:gd name="T39" fmla="*/ 14 h 1063"/>
                  <a:gd name="T40" fmla="*/ 119 w 633"/>
                  <a:gd name="T41" fmla="*/ 81 h 1063"/>
                  <a:gd name="T42" fmla="*/ 43 w 633"/>
                  <a:gd name="T43" fmla="*/ 81 h 1063"/>
                  <a:gd name="T44" fmla="*/ 23 w 633"/>
                  <a:gd name="T45" fmla="*/ 106 h 1063"/>
                  <a:gd name="T46" fmla="*/ 25 w 633"/>
                  <a:gd name="T47" fmla="*/ 290 h 1063"/>
                  <a:gd name="T48" fmla="*/ 34 w 633"/>
                  <a:gd name="T49" fmla="*/ 319 h 1063"/>
                  <a:gd name="T50" fmla="*/ 42 w 633"/>
                  <a:gd name="T51" fmla="*/ 324 h 1063"/>
                  <a:gd name="T52" fmla="*/ 42 w 633"/>
                  <a:gd name="T53" fmla="*/ 330 h 1063"/>
                  <a:gd name="T54" fmla="*/ 38 w 633"/>
                  <a:gd name="T55" fmla="*/ 377 h 1063"/>
                  <a:gd name="T56" fmla="*/ 0 w 633"/>
                  <a:gd name="T57" fmla="*/ 481 h 1063"/>
                  <a:gd name="T58" fmla="*/ 58 w 633"/>
                  <a:gd name="T59" fmla="*/ 501 h 1063"/>
                  <a:gd name="T60" fmla="*/ 79 w 633"/>
                  <a:gd name="T61" fmla="*/ 475 h 1063"/>
                  <a:gd name="T62" fmla="*/ 96 w 633"/>
                  <a:gd name="T63" fmla="*/ 513 h 1063"/>
                  <a:gd name="T64" fmla="*/ 151 w 633"/>
                  <a:gd name="T65" fmla="*/ 535 h 1063"/>
                  <a:gd name="T66" fmla="*/ 217 w 633"/>
                  <a:gd name="T67" fmla="*/ 609 h 1063"/>
                  <a:gd name="T68" fmla="*/ 315 w 633"/>
                  <a:gd name="T69" fmla="*/ 684 h 1063"/>
                  <a:gd name="T70" fmla="*/ 409 w 633"/>
                  <a:gd name="T71" fmla="*/ 835 h 1063"/>
                  <a:gd name="T72" fmla="*/ 381 w 633"/>
                  <a:gd name="T73" fmla="*/ 920 h 1063"/>
                  <a:gd name="T74" fmla="*/ 484 w 633"/>
                  <a:gd name="T75" fmla="*/ 1057 h 1063"/>
                  <a:gd name="T76" fmla="*/ 507 w 633"/>
                  <a:gd name="T77" fmla="*/ 1004 h 1063"/>
                  <a:gd name="T78" fmla="*/ 598 w 633"/>
                  <a:gd name="T79" fmla="*/ 1063 h 1063"/>
                  <a:gd name="T80" fmla="*/ 601 w 633"/>
                  <a:gd name="T81" fmla="*/ 929 h 1063"/>
                  <a:gd name="T82" fmla="*/ 633 w 633"/>
                  <a:gd name="T83" fmla="*/ 871 h 1063"/>
                  <a:gd name="T84" fmla="*/ 611 w 633"/>
                  <a:gd name="T85" fmla="*/ 814 h 1063"/>
                  <a:gd name="T86" fmla="*/ 614 w 633"/>
                  <a:gd name="T87" fmla="*/ 743 h 1063"/>
                  <a:gd name="T88" fmla="*/ 596 w 633"/>
                  <a:gd name="T89" fmla="*/ 673 h 1063"/>
                  <a:gd name="T90" fmla="*/ 596 w 633"/>
                  <a:gd name="T91" fmla="*/ 673 h 1063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w 633"/>
                  <a:gd name="T139" fmla="*/ 0 h 1063"/>
                  <a:gd name="T140" fmla="*/ 633 w 633"/>
                  <a:gd name="T141" fmla="*/ 1063 h 1063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T138" t="T139" r="T140" b="T141"/>
                <a:pathLst>
                  <a:path w="633" h="1063">
                    <a:moveTo>
                      <a:pt x="596" y="673"/>
                    </a:moveTo>
                    <a:lnTo>
                      <a:pt x="492" y="654"/>
                    </a:lnTo>
                    <a:lnTo>
                      <a:pt x="466" y="613"/>
                    </a:lnTo>
                    <a:lnTo>
                      <a:pt x="460" y="571"/>
                    </a:lnTo>
                    <a:lnTo>
                      <a:pt x="422" y="558"/>
                    </a:lnTo>
                    <a:lnTo>
                      <a:pt x="428" y="494"/>
                    </a:lnTo>
                    <a:lnTo>
                      <a:pt x="379" y="349"/>
                    </a:lnTo>
                    <a:lnTo>
                      <a:pt x="426" y="202"/>
                    </a:lnTo>
                    <a:lnTo>
                      <a:pt x="535" y="149"/>
                    </a:lnTo>
                    <a:lnTo>
                      <a:pt x="539" y="85"/>
                    </a:lnTo>
                    <a:lnTo>
                      <a:pt x="481" y="4"/>
                    </a:lnTo>
                    <a:lnTo>
                      <a:pt x="486" y="17"/>
                    </a:lnTo>
                    <a:lnTo>
                      <a:pt x="484" y="17"/>
                    </a:lnTo>
                    <a:lnTo>
                      <a:pt x="434" y="0"/>
                    </a:lnTo>
                    <a:lnTo>
                      <a:pt x="385" y="38"/>
                    </a:lnTo>
                    <a:lnTo>
                      <a:pt x="339" y="15"/>
                    </a:lnTo>
                    <a:lnTo>
                      <a:pt x="296" y="29"/>
                    </a:lnTo>
                    <a:lnTo>
                      <a:pt x="258" y="0"/>
                    </a:lnTo>
                    <a:lnTo>
                      <a:pt x="226" y="15"/>
                    </a:lnTo>
                    <a:lnTo>
                      <a:pt x="183" y="14"/>
                    </a:lnTo>
                    <a:lnTo>
                      <a:pt x="119" y="81"/>
                    </a:lnTo>
                    <a:lnTo>
                      <a:pt x="43" y="81"/>
                    </a:lnTo>
                    <a:lnTo>
                      <a:pt x="23" y="106"/>
                    </a:lnTo>
                    <a:lnTo>
                      <a:pt x="25" y="290"/>
                    </a:lnTo>
                    <a:lnTo>
                      <a:pt x="34" y="319"/>
                    </a:lnTo>
                    <a:lnTo>
                      <a:pt x="42" y="324"/>
                    </a:lnTo>
                    <a:lnTo>
                      <a:pt x="42" y="330"/>
                    </a:lnTo>
                    <a:lnTo>
                      <a:pt x="38" y="377"/>
                    </a:lnTo>
                    <a:lnTo>
                      <a:pt x="0" y="481"/>
                    </a:lnTo>
                    <a:lnTo>
                      <a:pt x="58" y="501"/>
                    </a:lnTo>
                    <a:lnTo>
                      <a:pt x="79" y="475"/>
                    </a:lnTo>
                    <a:lnTo>
                      <a:pt x="96" y="513"/>
                    </a:lnTo>
                    <a:lnTo>
                      <a:pt x="151" y="535"/>
                    </a:lnTo>
                    <a:lnTo>
                      <a:pt x="217" y="609"/>
                    </a:lnTo>
                    <a:lnTo>
                      <a:pt x="315" y="684"/>
                    </a:lnTo>
                    <a:lnTo>
                      <a:pt x="409" y="835"/>
                    </a:lnTo>
                    <a:lnTo>
                      <a:pt x="381" y="920"/>
                    </a:lnTo>
                    <a:lnTo>
                      <a:pt x="484" y="1057"/>
                    </a:lnTo>
                    <a:lnTo>
                      <a:pt x="507" y="1004"/>
                    </a:lnTo>
                    <a:lnTo>
                      <a:pt x="598" y="1063"/>
                    </a:lnTo>
                    <a:lnTo>
                      <a:pt x="601" y="929"/>
                    </a:lnTo>
                    <a:lnTo>
                      <a:pt x="633" y="871"/>
                    </a:lnTo>
                    <a:lnTo>
                      <a:pt x="611" y="814"/>
                    </a:lnTo>
                    <a:lnTo>
                      <a:pt x="614" y="743"/>
                    </a:lnTo>
                    <a:lnTo>
                      <a:pt x="596" y="673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grpSp>
          <p:nvGrpSpPr>
            <p:cNvPr id="61457" name="Group 29"/>
            <p:cNvGrpSpPr>
              <a:grpSpLocks/>
            </p:cNvGrpSpPr>
            <p:nvPr/>
          </p:nvGrpSpPr>
          <p:grpSpPr bwMode="auto">
            <a:xfrm>
              <a:off x="4600" y="965"/>
              <a:ext cx="543" cy="567"/>
              <a:chOff x="4600" y="965"/>
              <a:chExt cx="543" cy="567"/>
            </a:xfrm>
          </p:grpSpPr>
          <p:sp>
            <p:nvSpPr>
              <p:cNvPr id="61694" name="Freeform 30"/>
              <p:cNvSpPr>
                <a:spLocks/>
              </p:cNvSpPr>
              <p:nvPr/>
            </p:nvSpPr>
            <p:spPr bwMode="auto">
              <a:xfrm>
                <a:off x="4600" y="965"/>
                <a:ext cx="543" cy="567"/>
              </a:xfrm>
              <a:custGeom>
                <a:avLst/>
                <a:gdLst>
                  <a:gd name="T0" fmla="*/ 541 w 543"/>
                  <a:gd name="T1" fmla="*/ 456 h 567"/>
                  <a:gd name="T2" fmla="*/ 537 w 543"/>
                  <a:gd name="T3" fmla="*/ 458 h 567"/>
                  <a:gd name="T4" fmla="*/ 490 w 543"/>
                  <a:gd name="T5" fmla="*/ 375 h 567"/>
                  <a:gd name="T6" fmla="*/ 477 w 543"/>
                  <a:gd name="T7" fmla="*/ 292 h 567"/>
                  <a:gd name="T8" fmla="*/ 428 w 543"/>
                  <a:gd name="T9" fmla="*/ 294 h 567"/>
                  <a:gd name="T10" fmla="*/ 394 w 543"/>
                  <a:gd name="T11" fmla="*/ 296 h 567"/>
                  <a:gd name="T12" fmla="*/ 381 w 543"/>
                  <a:gd name="T13" fmla="*/ 245 h 567"/>
                  <a:gd name="T14" fmla="*/ 350 w 543"/>
                  <a:gd name="T15" fmla="*/ 207 h 567"/>
                  <a:gd name="T16" fmla="*/ 352 w 543"/>
                  <a:gd name="T17" fmla="*/ 151 h 567"/>
                  <a:gd name="T18" fmla="*/ 394 w 543"/>
                  <a:gd name="T19" fmla="*/ 151 h 567"/>
                  <a:gd name="T20" fmla="*/ 422 w 543"/>
                  <a:gd name="T21" fmla="*/ 119 h 567"/>
                  <a:gd name="T22" fmla="*/ 428 w 543"/>
                  <a:gd name="T23" fmla="*/ 57 h 567"/>
                  <a:gd name="T24" fmla="*/ 381 w 543"/>
                  <a:gd name="T25" fmla="*/ 17 h 567"/>
                  <a:gd name="T26" fmla="*/ 318 w 543"/>
                  <a:gd name="T27" fmla="*/ 0 h 567"/>
                  <a:gd name="T28" fmla="*/ 318 w 543"/>
                  <a:gd name="T29" fmla="*/ 0 h 567"/>
                  <a:gd name="T30" fmla="*/ 218 w 543"/>
                  <a:gd name="T31" fmla="*/ 25 h 567"/>
                  <a:gd name="T32" fmla="*/ 105 w 543"/>
                  <a:gd name="T33" fmla="*/ 100 h 567"/>
                  <a:gd name="T34" fmla="*/ 79 w 543"/>
                  <a:gd name="T35" fmla="*/ 104 h 567"/>
                  <a:gd name="T36" fmla="*/ 0 w 543"/>
                  <a:gd name="T37" fmla="*/ 198 h 567"/>
                  <a:gd name="T38" fmla="*/ 5 w 543"/>
                  <a:gd name="T39" fmla="*/ 192 h 567"/>
                  <a:gd name="T40" fmla="*/ 75 w 543"/>
                  <a:gd name="T41" fmla="*/ 202 h 567"/>
                  <a:gd name="T42" fmla="*/ 179 w 543"/>
                  <a:gd name="T43" fmla="*/ 279 h 567"/>
                  <a:gd name="T44" fmla="*/ 192 w 543"/>
                  <a:gd name="T45" fmla="*/ 307 h 567"/>
                  <a:gd name="T46" fmla="*/ 256 w 543"/>
                  <a:gd name="T47" fmla="*/ 335 h 567"/>
                  <a:gd name="T48" fmla="*/ 333 w 543"/>
                  <a:gd name="T49" fmla="*/ 358 h 567"/>
                  <a:gd name="T50" fmla="*/ 348 w 543"/>
                  <a:gd name="T51" fmla="*/ 401 h 567"/>
                  <a:gd name="T52" fmla="*/ 348 w 543"/>
                  <a:gd name="T53" fmla="*/ 479 h 567"/>
                  <a:gd name="T54" fmla="*/ 399 w 543"/>
                  <a:gd name="T55" fmla="*/ 511 h 567"/>
                  <a:gd name="T56" fmla="*/ 428 w 543"/>
                  <a:gd name="T57" fmla="*/ 524 h 567"/>
                  <a:gd name="T58" fmla="*/ 477 w 543"/>
                  <a:gd name="T59" fmla="*/ 567 h 567"/>
                  <a:gd name="T60" fmla="*/ 543 w 543"/>
                  <a:gd name="T61" fmla="*/ 462 h 567"/>
                  <a:gd name="T62" fmla="*/ 541 w 543"/>
                  <a:gd name="T63" fmla="*/ 456 h 567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543"/>
                  <a:gd name="T97" fmla="*/ 0 h 567"/>
                  <a:gd name="T98" fmla="*/ 543 w 543"/>
                  <a:gd name="T99" fmla="*/ 567 h 567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543" h="567">
                    <a:moveTo>
                      <a:pt x="541" y="456"/>
                    </a:moveTo>
                    <a:lnTo>
                      <a:pt x="537" y="458"/>
                    </a:lnTo>
                    <a:lnTo>
                      <a:pt x="490" y="375"/>
                    </a:lnTo>
                    <a:lnTo>
                      <a:pt x="477" y="292"/>
                    </a:lnTo>
                    <a:lnTo>
                      <a:pt x="428" y="294"/>
                    </a:lnTo>
                    <a:lnTo>
                      <a:pt x="394" y="296"/>
                    </a:lnTo>
                    <a:lnTo>
                      <a:pt x="381" y="245"/>
                    </a:lnTo>
                    <a:lnTo>
                      <a:pt x="350" y="207"/>
                    </a:lnTo>
                    <a:lnTo>
                      <a:pt x="352" y="151"/>
                    </a:lnTo>
                    <a:lnTo>
                      <a:pt x="394" y="151"/>
                    </a:lnTo>
                    <a:lnTo>
                      <a:pt x="422" y="119"/>
                    </a:lnTo>
                    <a:lnTo>
                      <a:pt x="428" y="57"/>
                    </a:lnTo>
                    <a:lnTo>
                      <a:pt x="381" y="17"/>
                    </a:lnTo>
                    <a:lnTo>
                      <a:pt x="318" y="0"/>
                    </a:lnTo>
                    <a:lnTo>
                      <a:pt x="218" y="25"/>
                    </a:lnTo>
                    <a:lnTo>
                      <a:pt x="105" y="100"/>
                    </a:lnTo>
                    <a:lnTo>
                      <a:pt x="79" y="104"/>
                    </a:lnTo>
                    <a:lnTo>
                      <a:pt x="0" y="198"/>
                    </a:lnTo>
                    <a:lnTo>
                      <a:pt x="5" y="192"/>
                    </a:lnTo>
                    <a:lnTo>
                      <a:pt x="75" y="202"/>
                    </a:lnTo>
                    <a:lnTo>
                      <a:pt x="179" y="279"/>
                    </a:lnTo>
                    <a:lnTo>
                      <a:pt x="192" y="307"/>
                    </a:lnTo>
                    <a:lnTo>
                      <a:pt x="256" y="335"/>
                    </a:lnTo>
                    <a:lnTo>
                      <a:pt x="333" y="358"/>
                    </a:lnTo>
                    <a:lnTo>
                      <a:pt x="348" y="401"/>
                    </a:lnTo>
                    <a:lnTo>
                      <a:pt x="348" y="479"/>
                    </a:lnTo>
                    <a:lnTo>
                      <a:pt x="399" y="511"/>
                    </a:lnTo>
                    <a:lnTo>
                      <a:pt x="428" y="524"/>
                    </a:lnTo>
                    <a:lnTo>
                      <a:pt x="477" y="567"/>
                    </a:lnTo>
                    <a:lnTo>
                      <a:pt x="543" y="462"/>
                    </a:lnTo>
                    <a:lnTo>
                      <a:pt x="541" y="456"/>
                    </a:lnTo>
                    <a:close/>
                  </a:path>
                </a:pathLst>
              </a:custGeom>
              <a:solidFill>
                <a:srgbClr val="9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695" name="Freeform 31"/>
              <p:cNvSpPr>
                <a:spLocks/>
              </p:cNvSpPr>
              <p:nvPr/>
            </p:nvSpPr>
            <p:spPr bwMode="auto">
              <a:xfrm>
                <a:off x="4600" y="965"/>
                <a:ext cx="543" cy="567"/>
              </a:xfrm>
              <a:custGeom>
                <a:avLst/>
                <a:gdLst>
                  <a:gd name="T0" fmla="*/ 541 w 543"/>
                  <a:gd name="T1" fmla="*/ 456 h 567"/>
                  <a:gd name="T2" fmla="*/ 537 w 543"/>
                  <a:gd name="T3" fmla="*/ 458 h 567"/>
                  <a:gd name="T4" fmla="*/ 490 w 543"/>
                  <a:gd name="T5" fmla="*/ 375 h 567"/>
                  <a:gd name="T6" fmla="*/ 477 w 543"/>
                  <a:gd name="T7" fmla="*/ 292 h 567"/>
                  <a:gd name="T8" fmla="*/ 428 w 543"/>
                  <a:gd name="T9" fmla="*/ 294 h 567"/>
                  <a:gd name="T10" fmla="*/ 394 w 543"/>
                  <a:gd name="T11" fmla="*/ 296 h 567"/>
                  <a:gd name="T12" fmla="*/ 381 w 543"/>
                  <a:gd name="T13" fmla="*/ 245 h 567"/>
                  <a:gd name="T14" fmla="*/ 350 w 543"/>
                  <a:gd name="T15" fmla="*/ 207 h 567"/>
                  <a:gd name="T16" fmla="*/ 352 w 543"/>
                  <a:gd name="T17" fmla="*/ 151 h 567"/>
                  <a:gd name="T18" fmla="*/ 394 w 543"/>
                  <a:gd name="T19" fmla="*/ 151 h 567"/>
                  <a:gd name="T20" fmla="*/ 422 w 543"/>
                  <a:gd name="T21" fmla="*/ 119 h 567"/>
                  <a:gd name="T22" fmla="*/ 428 w 543"/>
                  <a:gd name="T23" fmla="*/ 57 h 567"/>
                  <a:gd name="T24" fmla="*/ 381 w 543"/>
                  <a:gd name="T25" fmla="*/ 17 h 567"/>
                  <a:gd name="T26" fmla="*/ 318 w 543"/>
                  <a:gd name="T27" fmla="*/ 0 h 567"/>
                  <a:gd name="T28" fmla="*/ 318 w 543"/>
                  <a:gd name="T29" fmla="*/ 0 h 567"/>
                  <a:gd name="T30" fmla="*/ 218 w 543"/>
                  <a:gd name="T31" fmla="*/ 25 h 567"/>
                  <a:gd name="T32" fmla="*/ 105 w 543"/>
                  <a:gd name="T33" fmla="*/ 100 h 567"/>
                  <a:gd name="T34" fmla="*/ 79 w 543"/>
                  <a:gd name="T35" fmla="*/ 104 h 567"/>
                  <a:gd name="T36" fmla="*/ 0 w 543"/>
                  <a:gd name="T37" fmla="*/ 198 h 567"/>
                  <a:gd name="T38" fmla="*/ 5 w 543"/>
                  <a:gd name="T39" fmla="*/ 192 h 567"/>
                  <a:gd name="T40" fmla="*/ 75 w 543"/>
                  <a:gd name="T41" fmla="*/ 202 h 567"/>
                  <a:gd name="T42" fmla="*/ 179 w 543"/>
                  <a:gd name="T43" fmla="*/ 279 h 567"/>
                  <a:gd name="T44" fmla="*/ 192 w 543"/>
                  <a:gd name="T45" fmla="*/ 307 h 567"/>
                  <a:gd name="T46" fmla="*/ 256 w 543"/>
                  <a:gd name="T47" fmla="*/ 335 h 567"/>
                  <a:gd name="T48" fmla="*/ 333 w 543"/>
                  <a:gd name="T49" fmla="*/ 358 h 567"/>
                  <a:gd name="T50" fmla="*/ 348 w 543"/>
                  <a:gd name="T51" fmla="*/ 401 h 567"/>
                  <a:gd name="T52" fmla="*/ 348 w 543"/>
                  <a:gd name="T53" fmla="*/ 479 h 567"/>
                  <a:gd name="T54" fmla="*/ 399 w 543"/>
                  <a:gd name="T55" fmla="*/ 511 h 567"/>
                  <a:gd name="T56" fmla="*/ 428 w 543"/>
                  <a:gd name="T57" fmla="*/ 524 h 567"/>
                  <a:gd name="T58" fmla="*/ 477 w 543"/>
                  <a:gd name="T59" fmla="*/ 567 h 567"/>
                  <a:gd name="T60" fmla="*/ 543 w 543"/>
                  <a:gd name="T61" fmla="*/ 462 h 567"/>
                  <a:gd name="T62" fmla="*/ 541 w 543"/>
                  <a:gd name="T63" fmla="*/ 456 h 567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543"/>
                  <a:gd name="T97" fmla="*/ 0 h 567"/>
                  <a:gd name="T98" fmla="*/ 543 w 543"/>
                  <a:gd name="T99" fmla="*/ 567 h 567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543" h="567">
                    <a:moveTo>
                      <a:pt x="541" y="456"/>
                    </a:moveTo>
                    <a:lnTo>
                      <a:pt x="537" y="458"/>
                    </a:lnTo>
                    <a:lnTo>
                      <a:pt x="490" y="375"/>
                    </a:lnTo>
                    <a:lnTo>
                      <a:pt x="477" y="292"/>
                    </a:lnTo>
                    <a:lnTo>
                      <a:pt x="428" y="294"/>
                    </a:lnTo>
                    <a:lnTo>
                      <a:pt x="394" y="296"/>
                    </a:lnTo>
                    <a:lnTo>
                      <a:pt x="381" y="245"/>
                    </a:lnTo>
                    <a:lnTo>
                      <a:pt x="350" y="207"/>
                    </a:lnTo>
                    <a:lnTo>
                      <a:pt x="352" y="151"/>
                    </a:lnTo>
                    <a:lnTo>
                      <a:pt x="394" y="151"/>
                    </a:lnTo>
                    <a:lnTo>
                      <a:pt x="422" y="119"/>
                    </a:lnTo>
                    <a:lnTo>
                      <a:pt x="428" y="57"/>
                    </a:lnTo>
                    <a:lnTo>
                      <a:pt x="381" y="17"/>
                    </a:lnTo>
                    <a:lnTo>
                      <a:pt x="318" y="0"/>
                    </a:lnTo>
                    <a:lnTo>
                      <a:pt x="218" y="25"/>
                    </a:lnTo>
                    <a:lnTo>
                      <a:pt x="105" y="100"/>
                    </a:lnTo>
                    <a:lnTo>
                      <a:pt x="79" y="104"/>
                    </a:lnTo>
                    <a:lnTo>
                      <a:pt x="0" y="198"/>
                    </a:lnTo>
                    <a:lnTo>
                      <a:pt x="5" y="192"/>
                    </a:lnTo>
                    <a:lnTo>
                      <a:pt x="75" y="202"/>
                    </a:lnTo>
                    <a:lnTo>
                      <a:pt x="179" y="279"/>
                    </a:lnTo>
                    <a:lnTo>
                      <a:pt x="192" y="307"/>
                    </a:lnTo>
                    <a:lnTo>
                      <a:pt x="256" y="335"/>
                    </a:lnTo>
                    <a:lnTo>
                      <a:pt x="333" y="358"/>
                    </a:lnTo>
                    <a:lnTo>
                      <a:pt x="348" y="401"/>
                    </a:lnTo>
                    <a:lnTo>
                      <a:pt x="348" y="479"/>
                    </a:lnTo>
                    <a:lnTo>
                      <a:pt x="399" y="511"/>
                    </a:lnTo>
                    <a:lnTo>
                      <a:pt x="428" y="524"/>
                    </a:lnTo>
                    <a:lnTo>
                      <a:pt x="477" y="567"/>
                    </a:lnTo>
                    <a:lnTo>
                      <a:pt x="543" y="462"/>
                    </a:lnTo>
                    <a:lnTo>
                      <a:pt x="541" y="456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grpSp>
          <p:nvGrpSpPr>
            <p:cNvPr id="61458" name="Group 32"/>
            <p:cNvGrpSpPr>
              <a:grpSpLocks/>
            </p:cNvGrpSpPr>
            <p:nvPr/>
          </p:nvGrpSpPr>
          <p:grpSpPr bwMode="auto">
            <a:xfrm>
              <a:off x="4517" y="2694"/>
              <a:ext cx="775" cy="1334"/>
              <a:chOff x="4517" y="2694"/>
              <a:chExt cx="775" cy="1334"/>
            </a:xfrm>
          </p:grpSpPr>
          <p:sp>
            <p:nvSpPr>
              <p:cNvPr id="61692" name="Freeform 33"/>
              <p:cNvSpPr>
                <a:spLocks/>
              </p:cNvSpPr>
              <p:nvPr/>
            </p:nvSpPr>
            <p:spPr bwMode="auto">
              <a:xfrm>
                <a:off x="4517" y="2694"/>
                <a:ext cx="775" cy="1334"/>
              </a:xfrm>
              <a:custGeom>
                <a:avLst/>
                <a:gdLst>
                  <a:gd name="T0" fmla="*/ 775 w 775"/>
                  <a:gd name="T1" fmla="*/ 36 h 1334"/>
                  <a:gd name="T2" fmla="*/ 775 w 775"/>
                  <a:gd name="T3" fmla="*/ 27 h 1334"/>
                  <a:gd name="T4" fmla="*/ 727 w 775"/>
                  <a:gd name="T5" fmla="*/ 0 h 1334"/>
                  <a:gd name="T6" fmla="*/ 660 w 775"/>
                  <a:gd name="T7" fmla="*/ 38 h 1334"/>
                  <a:gd name="T8" fmla="*/ 669 w 775"/>
                  <a:gd name="T9" fmla="*/ 79 h 1334"/>
                  <a:gd name="T10" fmla="*/ 584 w 775"/>
                  <a:gd name="T11" fmla="*/ 347 h 1334"/>
                  <a:gd name="T12" fmla="*/ 543 w 775"/>
                  <a:gd name="T13" fmla="*/ 351 h 1334"/>
                  <a:gd name="T14" fmla="*/ 435 w 775"/>
                  <a:gd name="T15" fmla="*/ 275 h 1334"/>
                  <a:gd name="T16" fmla="*/ 411 w 775"/>
                  <a:gd name="T17" fmla="*/ 281 h 1334"/>
                  <a:gd name="T18" fmla="*/ 266 w 775"/>
                  <a:gd name="T19" fmla="*/ 191 h 1334"/>
                  <a:gd name="T20" fmla="*/ 247 w 775"/>
                  <a:gd name="T21" fmla="*/ 198 h 1334"/>
                  <a:gd name="T22" fmla="*/ 181 w 775"/>
                  <a:gd name="T23" fmla="*/ 239 h 1334"/>
                  <a:gd name="T24" fmla="*/ 121 w 775"/>
                  <a:gd name="T25" fmla="*/ 326 h 1334"/>
                  <a:gd name="T26" fmla="*/ 105 w 775"/>
                  <a:gd name="T27" fmla="*/ 518 h 1334"/>
                  <a:gd name="T28" fmla="*/ 77 w 775"/>
                  <a:gd name="T29" fmla="*/ 548 h 1334"/>
                  <a:gd name="T30" fmla="*/ 72 w 775"/>
                  <a:gd name="T31" fmla="*/ 588 h 1334"/>
                  <a:gd name="T32" fmla="*/ 102 w 775"/>
                  <a:gd name="T33" fmla="*/ 667 h 1334"/>
                  <a:gd name="T34" fmla="*/ 158 w 775"/>
                  <a:gd name="T35" fmla="*/ 746 h 1334"/>
                  <a:gd name="T36" fmla="*/ 154 w 775"/>
                  <a:gd name="T37" fmla="*/ 810 h 1334"/>
                  <a:gd name="T38" fmla="*/ 47 w 775"/>
                  <a:gd name="T39" fmla="*/ 863 h 1334"/>
                  <a:gd name="T40" fmla="*/ 0 w 775"/>
                  <a:gd name="T41" fmla="*/ 1010 h 1334"/>
                  <a:gd name="T42" fmla="*/ 49 w 775"/>
                  <a:gd name="T43" fmla="*/ 1153 h 1334"/>
                  <a:gd name="T44" fmla="*/ 43 w 775"/>
                  <a:gd name="T45" fmla="*/ 1219 h 1334"/>
                  <a:gd name="T46" fmla="*/ 81 w 775"/>
                  <a:gd name="T47" fmla="*/ 1232 h 1334"/>
                  <a:gd name="T48" fmla="*/ 87 w 775"/>
                  <a:gd name="T49" fmla="*/ 1274 h 1334"/>
                  <a:gd name="T50" fmla="*/ 113 w 775"/>
                  <a:gd name="T51" fmla="*/ 1313 h 1334"/>
                  <a:gd name="T52" fmla="*/ 215 w 775"/>
                  <a:gd name="T53" fmla="*/ 1334 h 1334"/>
                  <a:gd name="T54" fmla="*/ 234 w 775"/>
                  <a:gd name="T55" fmla="*/ 1198 h 1334"/>
                  <a:gd name="T56" fmla="*/ 258 w 775"/>
                  <a:gd name="T57" fmla="*/ 1176 h 1334"/>
                  <a:gd name="T58" fmla="*/ 307 w 775"/>
                  <a:gd name="T59" fmla="*/ 968 h 1334"/>
                  <a:gd name="T60" fmla="*/ 520 w 775"/>
                  <a:gd name="T61" fmla="*/ 707 h 1334"/>
                  <a:gd name="T62" fmla="*/ 516 w 775"/>
                  <a:gd name="T63" fmla="*/ 650 h 1334"/>
                  <a:gd name="T64" fmla="*/ 575 w 775"/>
                  <a:gd name="T65" fmla="*/ 639 h 1334"/>
                  <a:gd name="T66" fmla="*/ 724 w 775"/>
                  <a:gd name="T67" fmla="*/ 394 h 1334"/>
                  <a:gd name="T68" fmla="*/ 714 w 775"/>
                  <a:gd name="T69" fmla="*/ 300 h 1334"/>
                  <a:gd name="T70" fmla="*/ 775 w 775"/>
                  <a:gd name="T71" fmla="*/ 108 h 1334"/>
                  <a:gd name="T72" fmla="*/ 775 w 775"/>
                  <a:gd name="T73" fmla="*/ 36 h 1334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775"/>
                  <a:gd name="T112" fmla="*/ 0 h 1334"/>
                  <a:gd name="T113" fmla="*/ 775 w 775"/>
                  <a:gd name="T114" fmla="*/ 1334 h 1334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775" h="1334">
                    <a:moveTo>
                      <a:pt x="775" y="36"/>
                    </a:moveTo>
                    <a:lnTo>
                      <a:pt x="775" y="27"/>
                    </a:lnTo>
                    <a:lnTo>
                      <a:pt x="727" y="0"/>
                    </a:lnTo>
                    <a:lnTo>
                      <a:pt x="660" y="38"/>
                    </a:lnTo>
                    <a:lnTo>
                      <a:pt x="669" y="79"/>
                    </a:lnTo>
                    <a:lnTo>
                      <a:pt x="584" y="347"/>
                    </a:lnTo>
                    <a:lnTo>
                      <a:pt x="543" y="351"/>
                    </a:lnTo>
                    <a:lnTo>
                      <a:pt x="435" y="275"/>
                    </a:lnTo>
                    <a:lnTo>
                      <a:pt x="411" y="281"/>
                    </a:lnTo>
                    <a:lnTo>
                      <a:pt x="266" y="191"/>
                    </a:lnTo>
                    <a:lnTo>
                      <a:pt x="247" y="198"/>
                    </a:lnTo>
                    <a:lnTo>
                      <a:pt x="181" y="239"/>
                    </a:lnTo>
                    <a:lnTo>
                      <a:pt x="121" y="326"/>
                    </a:lnTo>
                    <a:lnTo>
                      <a:pt x="105" y="518"/>
                    </a:lnTo>
                    <a:lnTo>
                      <a:pt x="77" y="548"/>
                    </a:lnTo>
                    <a:lnTo>
                      <a:pt x="72" y="588"/>
                    </a:lnTo>
                    <a:lnTo>
                      <a:pt x="102" y="667"/>
                    </a:lnTo>
                    <a:lnTo>
                      <a:pt x="158" y="746"/>
                    </a:lnTo>
                    <a:lnTo>
                      <a:pt x="154" y="810"/>
                    </a:lnTo>
                    <a:lnTo>
                      <a:pt x="47" y="863"/>
                    </a:lnTo>
                    <a:lnTo>
                      <a:pt x="0" y="1010"/>
                    </a:lnTo>
                    <a:lnTo>
                      <a:pt x="49" y="1153"/>
                    </a:lnTo>
                    <a:lnTo>
                      <a:pt x="43" y="1219"/>
                    </a:lnTo>
                    <a:lnTo>
                      <a:pt x="81" y="1232"/>
                    </a:lnTo>
                    <a:lnTo>
                      <a:pt x="87" y="1274"/>
                    </a:lnTo>
                    <a:lnTo>
                      <a:pt x="113" y="1313"/>
                    </a:lnTo>
                    <a:lnTo>
                      <a:pt x="215" y="1334"/>
                    </a:lnTo>
                    <a:lnTo>
                      <a:pt x="234" y="1198"/>
                    </a:lnTo>
                    <a:lnTo>
                      <a:pt x="258" y="1176"/>
                    </a:lnTo>
                    <a:lnTo>
                      <a:pt x="307" y="968"/>
                    </a:lnTo>
                    <a:lnTo>
                      <a:pt x="520" y="707"/>
                    </a:lnTo>
                    <a:lnTo>
                      <a:pt x="516" y="650"/>
                    </a:lnTo>
                    <a:lnTo>
                      <a:pt x="575" y="639"/>
                    </a:lnTo>
                    <a:lnTo>
                      <a:pt x="724" y="394"/>
                    </a:lnTo>
                    <a:lnTo>
                      <a:pt x="714" y="300"/>
                    </a:lnTo>
                    <a:lnTo>
                      <a:pt x="775" y="108"/>
                    </a:lnTo>
                    <a:lnTo>
                      <a:pt x="775" y="36"/>
                    </a:lnTo>
                    <a:close/>
                  </a:path>
                </a:pathLst>
              </a:custGeom>
              <a:solidFill>
                <a:srgbClr val="CC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693" name="Freeform 34"/>
              <p:cNvSpPr>
                <a:spLocks/>
              </p:cNvSpPr>
              <p:nvPr/>
            </p:nvSpPr>
            <p:spPr bwMode="auto">
              <a:xfrm>
                <a:off x="4517" y="2694"/>
                <a:ext cx="775" cy="1334"/>
              </a:xfrm>
              <a:custGeom>
                <a:avLst/>
                <a:gdLst>
                  <a:gd name="T0" fmla="*/ 775 w 775"/>
                  <a:gd name="T1" fmla="*/ 36 h 1334"/>
                  <a:gd name="T2" fmla="*/ 775 w 775"/>
                  <a:gd name="T3" fmla="*/ 27 h 1334"/>
                  <a:gd name="T4" fmla="*/ 727 w 775"/>
                  <a:gd name="T5" fmla="*/ 0 h 1334"/>
                  <a:gd name="T6" fmla="*/ 660 w 775"/>
                  <a:gd name="T7" fmla="*/ 38 h 1334"/>
                  <a:gd name="T8" fmla="*/ 669 w 775"/>
                  <a:gd name="T9" fmla="*/ 79 h 1334"/>
                  <a:gd name="T10" fmla="*/ 584 w 775"/>
                  <a:gd name="T11" fmla="*/ 347 h 1334"/>
                  <a:gd name="T12" fmla="*/ 543 w 775"/>
                  <a:gd name="T13" fmla="*/ 351 h 1334"/>
                  <a:gd name="T14" fmla="*/ 435 w 775"/>
                  <a:gd name="T15" fmla="*/ 275 h 1334"/>
                  <a:gd name="T16" fmla="*/ 411 w 775"/>
                  <a:gd name="T17" fmla="*/ 281 h 1334"/>
                  <a:gd name="T18" fmla="*/ 266 w 775"/>
                  <a:gd name="T19" fmla="*/ 191 h 1334"/>
                  <a:gd name="T20" fmla="*/ 247 w 775"/>
                  <a:gd name="T21" fmla="*/ 198 h 1334"/>
                  <a:gd name="T22" fmla="*/ 181 w 775"/>
                  <a:gd name="T23" fmla="*/ 239 h 1334"/>
                  <a:gd name="T24" fmla="*/ 121 w 775"/>
                  <a:gd name="T25" fmla="*/ 326 h 1334"/>
                  <a:gd name="T26" fmla="*/ 105 w 775"/>
                  <a:gd name="T27" fmla="*/ 518 h 1334"/>
                  <a:gd name="T28" fmla="*/ 77 w 775"/>
                  <a:gd name="T29" fmla="*/ 548 h 1334"/>
                  <a:gd name="T30" fmla="*/ 72 w 775"/>
                  <a:gd name="T31" fmla="*/ 588 h 1334"/>
                  <a:gd name="T32" fmla="*/ 102 w 775"/>
                  <a:gd name="T33" fmla="*/ 667 h 1334"/>
                  <a:gd name="T34" fmla="*/ 158 w 775"/>
                  <a:gd name="T35" fmla="*/ 746 h 1334"/>
                  <a:gd name="T36" fmla="*/ 154 w 775"/>
                  <a:gd name="T37" fmla="*/ 810 h 1334"/>
                  <a:gd name="T38" fmla="*/ 47 w 775"/>
                  <a:gd name="T39" fmla="*/ 863 h 1334"/>
                  <a:gd name="T40" fmla="*/ 0 w 775"/>
                  <a:gd name="T41" fmla="*/ 1010 h 1334"/>
                  <a:gd name="T42" fmla="*/ 49 w 775"/>
                  <a:gd name="T43" fmla="*/ 1153 h 1334"/>
                  <a:gd name="T44" fmla="*/ 43 w 775"/>
                  <a:gd name="T45" fmla="*/ 1219 h 1334"/>
                  <a:gd name="T46" fmla="*/ 81 w 775"/>
                  <a:gd name="T47" fmla="*/ 1232 h 1334"/>
                  <a:gd name="T48" fmla="*/ 87 w 775"/>
                  <a:gd name="T49" fmla="*/ 1274 h 1334"/>
                  <a:gd name="T50" fmla="*/ 113 w 775"/>
                  <a:gd name="T51" fmla="*/ 1313 h 1334"/>
                  <a:gd name="T52" fmla="*/ 215 w 775"/>
                  <a:gd name="T53" fmla="*/ 1334 h 1334"/>
                  <a:gd name="T54" fmla="*/ 234 w 775"/>
                  <a:gd name="T55" fmla="*/ 1198 h 1334"/>
                  <a:gd name="T56" fmla="*/ 258 w 775"/>
                  <a:gd name="T57" fmla="*/ 1176 h 1334"/>
                  <a:gd name="T58" fmla="*/ 307 w 775"/>
                  <a:gd name="T59" fmla="*/ 968 h 1334"/>
                  <a:gd name="T60" fmla="*/ 520 w 775"/>
                  <a:gd name="T61" fmla="*/ 707 h 1334"/>
                  <a:gd name="T62" fmla="*/ 516 w 775"/>
                  <a:gd name="T63" fmla="*/ 650 h 1334"/>
                  <a:gd name="T64" fmla="*/ 575 w 775"/>
                  <a:gd name="T65" fmla="*/ 639 h 1334"/>
                  <a:gd name="T66" fmla="*/ 724 w 775"/>
                  <a:gd name="T67" fmla="*/ 394 h 1334"/>
                  <a:gd name="T68" fmla="*/ 714 w 775"/>
                  <a:gd name="T69" fmla="*/ 300 h 1334"/>
                  <a:gd name="T70" fmla="*/ 775 w 775"/>
                  <a:gd name="T71" fmla="*/ 108 h 1334"/>
                  <a:gd name="T72" fmla="*/ 775 w 775"/>
                  <a:gd name="T73" fmla="*/ 36 h 1334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775"/>
                  <a:gd name="T112" fmla="*/ 0 h 1334"/>
                  <a:gd name="T113" fmla="*/ 775 w 775"/>
                  <a:gd name="T114" fmla="*/ 1334 h 1334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775" h="1334">
                    <a:moveTo>
                      <a:pt x="775" y="36"/>
                    </a:moveTo>
                    <a:lnTo>
                      <a:pt x="775" y="27"/>
                    </a:lnTo>
                    <a:lnTo>
                      <a:pt x="727" y="0"/>
                    </a:lnTo>
                    <a:lnTo>
                      <a:pt x="660" y="38"/>
                    </a:lnTo>
                    <a:lnTo>
                      <a:pt x="669" y="79"/>
                    </a:lnTo>
                    <a:lnTo>
                      <a:pt x="584" y="347"/>
                    </a:lnTo>
                    <a:lnTo>
                      <a:pt x="543" y="351"/>
                    </a:lnTo>
                    <a:lnTo>
                      <a:pt x="435" y="275"/>
                    </a:lnTo>
                    <a:lnTo>
                      <a:pt x="411" y="281"/>
                    </a:lnTo>
                    <a:lnTo>
                      <a:pt x="266" y="191"/>
                    </a:lnTo>
                    <a:lnTo>
                      <a:pt x="247" y="198"/>
                    </a:lnTo>
                    <a:lnTo>
                      <a:pt x="181" y="239"/>
                    </a:lnTo>
                    <a:lnTo>
                      <a:pt x="121" y="326"/>
                    </a:lnTo>
                    <a:lnTo>
                      <a:pt x="105" y="518"/>
                    </a:lnTo>
                    <a:lnTo>
                      <a:pt x="77" y="548"/>
                    </a:lnTo>
                    <a:lnTo>
                      <a:pt x="72" y="588"/>
                    </a:lnTo>
                    <a:lnTo>
                      <a:pt x="102" y="667"/>
                    </a:lnTo>
                    <a:lnTo>
                      <a:pt x="158" y="746"/>
                    </a:lnTo>
                    <a:lnTo>
                      <a:pt x="154" y="810"/>
                    </a:lnTo>
                    <a:lnTo>
                      <a:pt x="47" y="863"/>
                    </a:lnTo>
                    <a:lnTo>
                      <a:pt x="0" y="1010"/>
                    </a:lnTo>
                    <a:lnTo>
                      <a:pt x="49" y="1153"/>
                    </a:lnTo>
                    <a:lnTo>
                      <a:pt x="43" y="1219"/>
                    </a:lnTo>
                    <a:lnTo>
                      <a:pt x="81" y="1232"/>
                    </a:lnTo>
                    <a:lnTo>
                      <a:pt x="87" y="1274"/>
                    </a:lnTo>
                    <a:lnTo>
                      <a:pt x="113" y="1313"/>
                    </a:lnTo>
                    <a:lnTo>
                      <a:pt x="215" y="1334"/>
                    </a:lnTo>
                    <a:lnTo>
                      <a:pt x="234" y="1198"/>
                    </a:lnTo>
                    <a:lnTo>
                      <a:pt x="258" y="1176"/>
                    </a:lnTo>
                    <a:lnTo>
                      <a:pt x="307" y="968"/>
                    </a:lnTo>
                    <a:lnTo>
                      <a:pt x="520" y="707"/>
                    </a:lnTo>
                    <a:lnTo>
                      <a:pt x="516" y="650"/>
                    </a:lnTo>
                    <a:lnTo>
                      <a:pt x="575" y="639"/>
                    </a:lnTo>
                    <a:lnTo>
                      <a:pt x="724" y="394"/>
                    </a:lnTo>
                    <a:lnTo>
                      <a:pt x="714" y="300"/>
                    </a:lnTo>
                    <a:lnTo>
                      <a:pt x="775" y="108"/>
                    </a:lnTo>
                    <a:lnTo>
                      <a:pt x="775" y="36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grpSp>
          <p:nvGrpSpPr>
            <p:cNvPr id="61459" name="Group 35"/>
            <p:cNvGrpSpPr>
              <a:grpSpLocks/>
            </p:cNvGrpSpPr>
            <p:nvPr/>
          </p:nvGrpSpPr>
          <p:grpSpPr bwMode="auto">
            <a:xfrm>
              <a:off x="3848" y="1980"/>
              <a:ext cx="494" cy="441"/>
              <a:chOff x="3848" y="1980"/>
              <a:chExt cx="494" cy="441"/>
            </a:xfrm>
          </p:grpSpPr>
          <p:sp>
            <p:nvSpPr>
              <p:cNvPr id="61690" name="Freeform 36"/>
              <p:cNvSpPr>
                <a:spLocks/>
              </p:cNvSpPr>
              <p:nvPr/>
            </p:nvSpPr>
            <p:spPr bwMode="auto">
              <a:xfrm>
                <a:off x="3848" y="1980"/>
                <a:ext cx="494" cy="441"/>
              </a:xfrm>
              <a:custGeom>
                <a:avLst/>
                <a:gdLst>
                  <a:gd name="T0" fmla="*/ 443 w 494"/>
                  <a:gd name="T1" fmla="*/ 441 h 441"/>
                  <a:gd name="T2" fmla="*/ 492 w 494"/>
                  <a:gd name="T3" fmla="*/ 422 h 441"/>
                  <a:gd name="T4" fmla="*/ 494 w 494"/>
                  <a:gd name="T5" fmla="*/ 392 h 441"/>
                  <a:gd name="T6" fmla="*/ 467 w 494"/>
                  <a:gd name="T7" fmla="*/ 388 h 441"/>
                  <a:gd name="T8" fmla="*/ 441 w 494"/>
                  <a:gd name="T9" fmla="*/ 388 h 441"/>
                  <a:gd name="T10" fmla="*/ 424 w 494"/>
                  <a:gd name="T11" fmla="*/ 377 h 441"/>
                  <a:gd name="T12" fmla="*/ 405 w 494"/>
                  <a:gd name="T13" fmla="*/ 341 h 441"/>
                  <a:gd name="T14" fmla="*/ 409 w 494"/>
                  <a:gd name="T15" fmla="*/ 266 h 441"/>
                  <a:gd name="T16" fmla="*/ 405 w 494"/>
                  <a:gd name="T17" fmla="*/ 236 h 441"/>
                  <a:gd name="T18" fmla="*/ 388 w 494"/>
                  <a:gd name="T19" fmla="*/ 200 h 441"/>
                  <a:gd name="T20" fmla="*/ 388 w 494"/>
                  <a:gd name="T21" fmla="*/ 166 h 441"/>
                  <a:gd name="T22" fmla="*/ 403 w 494"/>
                  <a:gd name="T23" fmla="*/ 159 h 441"/>
                  <a:gd name="T24" fmla="*/ 416 w 494"/>
                  <a:gd name="T25" fmla="*/ 151 h 441"/>
                  <a:gd name="T26" fmla="*/ 418 w 494"/>
                  <a:gd name="T27" fmla="*/ 151 h 441"/>
                  <a:gd name="T28" fmla="*/ 396 w 494"/>
                  <a:gd name="T29" fmla="*/ 125 h 441"/>
                  <a:gd name="T30" fmla="*/ 381 w 494"/>
                  <a:gd name="T31" fmla="*/ 110 h 441"/>
                  <a:gd name="T32" fmla="*/ 324 w 494"/>
                  <a:gd name="T33" fmla="*/ 74 h 441"/>
                  <a:gd name="T34" fmla="*/ 281 w 494"/>
                  <a:gd name="T35" fmla="*/ 46 h 441"/>
                  <a:gd name="T36" fmla="*/ 277 w 494"/>
                  <a:gd name="T37" fmla="*/ 4 h 441"/>
                  <a:gd name="T38" fmla="*/ 243 w 494"/>
                  <a:gd name="T39" fmla="*/ 0 h 441"/>
                  <a:gd name="T40" fmla="*/ 239 w 494"/>
                  <a:gd name="T41" fmla="*/ 4 h 441"/>
                  <a:gd name="T42" fmla="*/ 160 w 494"/>
                  <a:gd name="T43" fmla="*/ 147 h 441"/>
                  <a:gd name="T44" fmla="*/ 96 w 494"/>
                  <a:gd name="T45" fmla="*/ 223 h 441"/>
                  <a:gd name="T46" fmla="*/ 75 w 494"/>
                  <a:gd name="T47" fmla="*/ 266 h 441"/>
                  <a:gd name="T48" fmla="*/ 41 w 494"/>
                  <a:gd name="T49" fmla="*/ 353 h 441"/>
                  <a:gd name="T50" fmla="*/ 4 w 494"/>
                  <a:gd name="T51" fmla="*/ 398 h 441"/>
                  <a:gd name="T52" fmla="*/ 0 w 494"/>
                  <a:gd name="T53" fmla="*/ 400 h 441"/>
                  <a:gd name="T54" fmla="*/ 56 w 494"/>
                  <a:gd name="T55" fmla="*/ 426 h 441"/>
                  <a:gd name="T56" fmla="*/ 132 w 494"/>
                  <a:gd name="T57" fmla="*/ 405 h 441"/>
                  <a:gd name="T58" fmla="*/ 185 w 494"/>
                  <a:gd name="T59" fmla="*/ 407 h 441"/>
                  <a:gd name="T60" fmla="*/ 339 w 494"/>
                  <a:gd name="T61" fmla="*/ 434 h 441"/>
                  <a:gd name="T62" fmla="*/ 441 w 494"/>
                  <a:gd name="T63" fmla="*/ 441 h 441"/>
                  <a:gd name="T64" fmla="*/ 443 w 494"/>
                  <a:gd name="T65" fmla="*/ 441 h 44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494"/>
                  <a:gd name="T100" fmla="*/ 0 h 441"/>
                  <a:gd name="T101" fmla="*/ 494 w 494"/>
                  <a:gd name="T102" fmla="*/ 441 h 441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494" h="441">
                    <a:moveTo>
                      <a:pt x="443" y="441"/>
                    </a:moveTo>
                    <a:lnTo>
                      <a:pt x="492" y="422"/>
                    </a:lnTo>
                    <a:lnTo>
                      <a:pt x="494" y="392"/>
                    </a:lnTo>
                    <a:lnTo>
                      <a:pt x="467" y="388"/>
                    </a:lnTo>
                    <a:lnTo>
                      <a:pt x="441" y="388"/>
                    </a:lnTo>
                    <a:lnTo>
                      <a:pt x="424" y="377"/>
                    </a:lnTo>
                    <a:lnTo>
                      <a:pt x="405" y="341"/>
                    </a:lnTo>
                    <a:lnTo>
                      <a:pt x="409" y="266"/>
                    </a:lnTo>
                    <a:lnTo>
                      <a:pt x="405" y="236"/>
                    </a:lnTo>
                    <a:lnTo>
                      <a:pt x="388" y="200"/>
                    </a:lnTo>
                    <a:lnTo>
                      <a:pt x="388" y="166"/>
                    </a:lnTo>
                    <a:lnTo>
                      <a:pt x="403" y="159"/>
                    </a:lnTo>
                    <a:lnTo>
                      <a:pt x="416" y="151"/>
                    </a:lnTo>
                    <a:lnTo>
                      <a:pt x="418" y="151"/>
                    </a:lnTo>
                    <a:lnTo>
                      <a:pt x="396" y="125"/>
                    </a:lnTo>
                    <a:lnTo>
                      <a:pt x="381" y="110"/>
                    </a:lnTo>
                    <a:lnTo>
                      <a:pt x="324" y="74"/>
                    </a:lnTo>
                    <a:lnTo>
                      <a:pt x="281" y="46"/>
                    </a:lnTo>
                    <a:lnTo>
                      <a:pt x="277" y="4"/>
                    </a:lnTo>
                    <a:lnTo>
                      <a:pt x="243" y="0"/>
                    </a:lnTo>
                    <a:lnTo>
                      <a:pt x="239" y="4"/>
                    </a:lnTo>
                    <a:lnTo>
                      <a:pt x="160" y="147"/>
                    </a:lnTo>
                    <a:lnTo>
                      <a:pt x="96" y="223"/>
                    </a:lnTo>
                    <a:lnTo>
                      <a:pt x="75" y="266"/>
                    </a:lnTo>
                    <a:lnTo>
                      <a:pt x="41" y="353"/>
                    </a:lnTo>
                    <a:lnTo>
                      <a:pt x="4" y="398"/>
                    </a:lnTo>
                    <a:lnTo>
                      <a:pt x="0" y="400"/>
                    </a:lnTo>
                    <a:lnTo>
                      <a:pt x="56" y="426"/>
                    </a:lnTo>
                    <a:lnTo>
                      <a:pt x="132" y="405"/>
                    </a:lnTo>
                    <a:lnTo>
                      <a:pt x="185" y="407"/>
                    </a:lnTo>
                    <a:lnTo>
                      <a:pt x="339" y="434"/>
                    </a:lnTo>
                    <a:lnTo>
                      <a:pt x="441" y="441"/>
                    </a:lnTo>
                    <a:lnTo>
                      <a:pt x="443" y="441"/>
                    </a:lnTo>
                    <a:close/>
                  </a:path>
                </a:pathLst>
              </a:custGeom>
              <a:solidFill>
                <a:srgbClr val="0000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691" name="Freeform 37"/>
              <p:cNvSpPr>
                <a:spLocks/>
              </p:cNvSpPr>
              <p:nvPr/>
            </p:nvSpPr>
            <p:spPr bwMode="auto">
              <a:xfrm>
                <a:off x="3848" y="1980"/>
                <a:ext cx="494" cy="441"/>
              </a:xfrm>
              <a:custGeom>
                <a:avLst/>
                <a:gdLst>
                  <a:gd name="T0" fmla="*/ 443 w 494"/>
                  <a:gd name="T1" fmla="*/ 441 h 441"/>
                  <a:gd name="T2" fmla="*/ 492 w 494"/>
                  <a:gd name="T3" fmla="*/ 422 h 441"/>
                  <a:gd name="T4" fmla="*/ 494 w 494"/>
                  <a:gd name="T5" fmla="*/ 392 h 441"/>
                  <a:gd name="T6" fmla="*/ 467 w 494"/>
                  <a:gd name="T7" fmla="*/ 388 h 441"/>
                  <a:gd name="T8" fmla="*/ 441 w 494"/>
                  <a:gd name="T9" fmla="*/ 388 h 441"/>
                  <a:gd name="T10" fmla="*/ 424 w 494"/>
                  <a:gd name="T11" fmla="*/ 377 h 441"/>
                  <a:gd name="T12" fmla="*/ 405 w 494"/>
                  <a:gd name="T13" fmla="*/ 341 h 441"/>
                  <a:gd name="T14" fmla="*/ 409 w 494"/>
                  <a:gd name="T15" fmla="*/ 266 h 441"/>
                  <a:gd name="T16" fmla="*/ 405 w 494"/>
                  <a:gd name="T17" fmla="*/ 236 h 441"/>
                  <a:gd name="T18" fmla="*/ 388 w 494"/>
                  <a:gd name="T19" fmla="*/ 200 h 441"/>
                  <a:gd name="T20" fmla="*/ 388 w 494"/>
                  <a:gd name="T21" fmla="*/ 166 h 441"/>
                  <a:gd name="T22" fmla="*/ 403 w 494"/>
                  <a:gd name="T23" fmla="*/ 159 h 441"/>
                  <a:gd name="T24" fmla="*/ 416 w 494"/>
                  <a:gd name="T25" fmla="*/ 151 h 441"/>
                  <a:gd name="T26" fmla="*/ 418 w 494"/>
                  <a:gd name="T27" fmla="*/ 151 h 441"/>
                  <a:gd name="T28" fmla="*/ 396 w 494"/>
                  <a:gd name="T29" fmla="*/ 125 h 441"/>
                  <a:gd name="T30" fmla="*/ 381 w 494"/>
                  <a:gd name="T31" fmla="*/ 110 h 441"/>
                  <a:gd name="T32" fmla="*/ 324 w 494"/>
                  <a:gd name="T33" fmla="*/ 74 h 441"/>
                  <a:gd name="T34" fmla="*/ 281 w 494"/>
                  <a:gd name="T35" fmla="*/ 46 h 441"/>
                  <a:gd name="T36" fmla="*/ 277 w 494"/>
                  <a:gd name="T37" fmla="*/ 4 h 441"/>
                  <a:gd name="T38" fmla="*/ 243 w 494"/>
                  <a:gd name="T39" fmla="*/ 0 h 441"/>
                  <a:gd name="T40" fmla="*/ 239 w 494"/>
                  <a:gd name="T41" fmla="*/ 4 h 441"/>
                  <a:gd name="T42" fmla="*/ 160 w 494"/>
                  <a:gd name="T43" fmla="*/ 147 h 441"/>
                  <a:gd name="T44" fmla="*/ 96 w 494"/>
                  <a:gd name="T45" fmla="*/ 223 h 441"/>
                  <a:gd name="T46" fmla="*/ 75 w 494"/>
                  <a:gd name="T47" fmla="*/ 266 h 441"/>
                  <a:gd name="T48" fmla="*/ 41 w 494"/>
                  <a:gd name="T49" fmla="*/ 353 h 441"/>
                  <a:gd name="T50" fmla="*/ 4 w 494"/>
                  <a:gd name="T51" fmla="*/ 398 h 441"/>
                  <a:gd name="T52" fmla="*/ 0 w 494"/>
                  <a:gd name="T53" fmla="*/ 400 h 441"/>
                  <a:gd name="T54" fmla="*/ 56 w 494"/>
                  <a:gd name="T55" fmla="*/ 426 h 441"/>
                  <a:gd name="T56" fmla="*/ 132 w 494"/>
                  <a:gd name="T57" fmla="*/ 405 h 441"/>
                  <a:gd name="T58" fmla="*/ 185 w 494"/>
                  <a:gd name="T59" fmla="*/ 407 h 441"/>
                  <a:gd name="T60" fmla="*/ 339 w 494"/>
                  <a:gd name="T61" fmla="*/ 434 h 441"/>
                  <a:gd name="T62" fmla="*/ 441 w 494"/>
                  <a:gd name="T63" fmla="*/ 441 h 441"/>
                  <a:gd name="T64" fmla="*/ 443 w 494"/>
                  <a:gd name="T65" fmla="*/ 441 h 44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494"/>
                  <a:gd name="T100" fmla="*/ 0 h 441"/>
                  <a:gd name="T101" fmla="*/ 494 w 494"/>
                  <a:gd name="T102" fmla="*/ 441 h 441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494" h="441">
                    <a:moveTo>
                      <a:pt x="443" y="441"/>
                    </a:moveTo>
                    <a:lnTo>
                      <a:pt x="492" y="422"/>
                    </a:lnTo>
                    <a:lnTo>
                      <a:pt x="494" y="392"/>
                    </a:lnTo>
                    <a:lnTo>
                      <a:pt x="467" y="388"/>
                    </a:lnTo>
                    <a:lnTo>
                      <a:pt x="441" y="388"/>
                    </a:lnTo>
                    <a:lnTo>
                      <a:pt x="424" y="377"/>
                    </a:lnTo>
                    <a:lnTo>
                      <a:pt x="405" y="341"/>
                    </a:lnTo>
                    <a:lnTo>
                      <a:pt x="409" y="266"/>
                    </a:lnTo>
                    <a:lnTo>
                      <a:pt x="405" y="236"/>
                    </a:lnTo>
                    <a:lnTo>
                      <a:pt x="388" y="200"/>
                    </a:lnTo>
                    <a:lnTo>
                      <a:pt x="388" y="166"/>
                    </a:lnTo>
                    <a:lnTo>
                      <a:pt x="403" y="159"/>
                    </a:lnTo>
                    <a:lnTo>
                      <a:pt x="416" y="151"/>
                    </a:lnTo>
                    <a:lnTo>
                      <a:pt x="418" y="151"/>
                    </a:lnTo>
                    <a:lnTo>
                      <a:pt x="396" y="125"/>
                    </a:lnTo>
                    <a:lnTo>
                      <a:pt x="381" y="110"/>
                    </a:lnTo>
                    <a:lnTo>
                      <a:pt x="324" y="74"/>
                    </a:lnTo>
                    <a:lnTo>
                      <a:pt x="281" y="46"/>
                    </a:lnTo>
                    <a:lnTo>
                      <a:pt x="277" y="4"/>
                    </a:lnTo>
                    <a:lnTo>
                      <a:pt x="243" y="0"/>
                    </a:lnTo>
                    <a:lnTo>
                      <a:pt x="239" y="4"/>
                    </a:lnTo>
                    <a:lnTo>
                      <a:pt x="160" y="147"/>
                    </a:lnTo>
                    <a:lnTo>
                      <a:pt x="96" y="223"/>
                    </a:lnTo>
                    <a:lnTo>
                      <a:pt x="75" y="266"/>
                    </a:lnTo>
                    <a:lnTo>
                      <a:pt x="41" y="353"/>
                    </a:lnTo>
                    <a:lnTo>
                      <a:pt x="4" y="398"/>
                    </a:lnTo>
                    <a:lnTo>
                      <a:pt x="0" y="400"/>
                    </a:lnTo>
                    <a:lnTo>
                      <a:pt x="56" y="426"/>
                    </a:lnTo>
                    <a:lnTo>
                      <a:pt x="132" y="405"/>
                    </a:lnTo>
                    <a:lnTo>
                      <a:pt x="185" y="407"/>
                    </a:lnTo>
                    <a:lnTo>
                      <a:pt x="339" y="434"/>
                    </a:lnTo>
                    <a:lnTo>
                      <a:pt x="441" y="441"/>
                    </a:lnTo>
                    <a:lnTo>
                      <a:pt x="443" y="441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grpSp>
          <p:nvGrpSpPr>
            <p:cNvPr id="61460" name="Group 38"/>
            <p:cNvGrpSpPr>
              <a:grpSpLocks/>
            </p:cNvGrpSpPr>
            <p:nvPr/>
          </p:nvGrpSpPr>
          <p:grpSpPr bwMode="auto">
            <a:xfrm>
              <a:off x="4083" y="1673"/>
              <a:ext cx="1056" cy="492"/>
              <a:chOff x="4083" y="1673"/>
              <a:chExt cx="1056" cy="492"/>
            </a:xfrm>
          </p:grpSpPr>
          <p:sp>
            <p:nvSpPr>
              <p:cNvPr id="61688" name="Freeform 39"/>
              <p:cNvSpPr>
                <a:spLocks/>
              </p:cNvSpPr>
              <p:nvPr/>
            </p:nvSpPr>
            <p:spPr bwMode="auto">
              <a:xfrm>
                <a:off x="4083" y="1673"/>
                <a:ext cx="1056" cy="492"/>
              </a:xfrm>
              <a:custGeom>
                <a:avLst/>
                <a:gdLst>
                  <a:gd name="T0" fmla="*/ 1056 w 1056"/>
                  <a:gd name="T1" fmla="*/ 78 h 492"/>
                  <a:gd name="T2" fmla="*/ 1056 w 1056"/>
                  <a:gd name="T3" fmla="*/ 78 h 492"/>
                  <a:gd name="T4" fmla="*/ 1052 w 1056"/>
                  <a:gd name="T5" fmla="*/ 76 h 492"/>
                  <a:gd name="T6" fmla="*/ 1012 w 1056"/>
                  <a:gd name="T7" fmla="*/ 64 h 492"/>
                  <a:gd name="T8" fmla="*/ 980 w 1056"/>
                  <a:gd name="T9" fmla="*/ 66 h 492"/>
                  <a:gd name="T10" fmla="*/ 943 w 1056"/>
                  <a:gd name="T11" fmla="*/ 64 h 492"/>
                  <a:gd name="T12" fmla="*/ 901 w 1056"/>
                  <a:gd name="T13" fmla="*/ 0 h 492"/>
                  <a:gd name="T14" fmla="*/ 830 w 1056"/>
                  <a:gd name="T15" fmla="*/ 32 h 492"/>
                  <a:gd name="T16" fmla="*/ 830 w 1056"/>
                  <a:gd name="T17" fmla="*/ 38 h 492"/>
                  <a:gd name="T18" fmla="*/ 803 w 1056"/>
                  <a:gd name="T19" fmla="*/ 76 h 492"/>
                  <a:gd name="T20" fmla="*/ 786 w 1056"/>
                  <a:gd name="T21" fmla="*/ 74 h 492"/>
                  <a:gd name="T22" fmla="*/ 745 w 1056"/>
                  <a:gd name="T23" fmla="*/ 91 h 492"/>
                  <a:gd name="T24" fmla="*/ 722 w 1056"/>
                  <a:gd name="T25" fmla="*/ 117 h 492"/>
                  <a:gd name="T26" fmla="*/ 703 w 1056"/>
                  <a:gd name="T27" fmla="*/ 117 h 492"/>
                  <a:gd name="T28" fmla="*/ 673 w 1056"/>
                  <a:gd name="T29" fmla="*/ 151 h 492"/>
                  <a:gd name="T30" fmla="*/ 649 w 1056"/>
                  <a:gd name="T31" fmla="*/ 151 h 492"/>
                  <a:gd name="T32" fmla="*/ 624 w 1056"/>
                  <a:gd name="T33" fmla="*/ 170 h 492"/>
                  <a:gd name="T34" fmla="*/ 581 w 1056"/>
                  <a:gd name="T35" fmla="*/ 166 h 492"/>
                  <a:gd name="T36" fmla="*/ 573 w 1056"/>
                  <a:gd name="T37" fmla="*/ 151 h 492"/>
                  <a:gd name="T38" fmla="*/ 545 w 1056"/>
                  <a:gd name="T39" fmla="*/ 159 h 492"/>
                  <a:gd name="T40" fmla="*/ 528 w 1056"/>
                  <a:gd name="T41" fmla="*/ 155 h 492"/>
                  <a:gd name="T42" fmla="*/ 522 w 1056"/>
                  <a:gd name="T43" fmla="*/ 151 h 492"/>
                  <a:gd name="T44" fmla="*/ 466 w 1056"/>
                  <a:gd name="T45" fmla="*/ 149 h 492"/>
                  <a:gd name="T46" fmla="*/ 419 w 1056"/>
                  <a:gd name="T47" fmla="*/ 115 h 492"/>
                  <a:gd name="T48" fmla="*/ 381 w 1056"/>
                  <a:gd name="T49" fmla="*/ 121 h 492"/>
                  <a:gd name="T50" fmla="*/ 300 w 1056"/>
                  <a:gd name="T51" fmla="*/ 153 h 492"/>
                  <a:gd name="T52" fmla="*/ 270 w 1056"/>
                  <a:gd name="T53" fmla="*/ 147 h 492"/>
                  <a:gd name="T54" fmla="*/ 183 w 1056"/>
                  <a:gd name="T55" fmla="*/ 102 h 492"/>
                  <a:gd name="T56" fmla="*/ 134 w 1056"/>
                  <a:gd name="T57" fmla="*/ 57 h 492"/>
                  <a:gd name="T58" fmla="*/ 76 w 1056"/>
                  <a:gd name="T59" fmla="*/ 168 h 492"/>
                  <a:gd name="T60" fmla="*/ 49 w 1056"/>
                  <a:gd name="T61" fmla="*/ 241 h 492"/>
                  <a:gd name="T62" fmla="*/ 0 w 1056"/>
                  <a:gd name="T63" fmla="*/ 309 h 492"/>
                  <a:gd name="T64" fmla="*/ 4 w 1056"/>
                  <a:gd name="T65" fmla="*/ 311 h 492"/>
                  <a:gd name="T66" fmla="*/ 6 w 1056"/>
                  <a:gd name="T67" fmla="*/ 307 h 492"/>
                  <a:gd name="T68" fmla="*/ 42 w 1056"/>
                  <a:gd name="T69" fmla="*/ 311 h 492"/>
                  <a:gd name="T70" fmla="*/ 48 w 1056"/>
                  <a:gd name="T71" fmla="*/ 353 h 492"/>
                  <a:gd name="T72" fmla="*/ 89 w 1056"/>
                  <a:gd name="T73" fmla="*/ 381 h 492"/>
                  <a:gd name="T74" fmla="*/ 146 w 1056"/>
                  <a:gd name="T75" fmla="*/ 417 h 492"/>
                  <a:gd name="T76" fmla="*/ 162 w 1056"/>
                  <a:gd name="T77" fmla="*/ 432 h 492"/>
                  <a:gd name="T78" fmla="*/ 183 w 1056"/>
                  <a:gd name="T79" fmla="*/ 456 h 492"/>
                  <a:gd name="T80" fmla="*/ 185 w 1056"/>
                  <a:gd name="T81" fmla="*/ 460 h 492"/>
                  <a:gd name="T82" fmla="*/ 208 w 1056"/>
                  <a:gd name="T83" fmla="*/ 464 h 492"/>
                  <a:gd name="T84" fmla="*/ 261 w 1056"/>
                  <a:gd name="T85" fmla="*/ 488 h 492"/>
                  <a:gd name="T86" fmla="*/ 336 w 1056"/>
                  <a:gd name="T87" fmla="*/ 492 h 492"/>
                  <a:gd name="T88" fmla="*/ 408 w 1056"/>
                  <a:gd name="T89" fmla="*/ 364 h 492"/>
                  <a:gd name="T90" fmla="*/ 443 w 1056"/>
                  <a:gd name="T91" fmla="*/ 370 h 492"/>
                  <a:gd name="T92" fmla="*/ 466 w 1056"/>
                  <a:gd name="T93" fmla="*/ 385 h 492"/>
                  <a:gd name="T94" fmla="*/ 496 w 1056"/>
                  <a:gd name="T95" fmla="*/ 341 h 492"/>
                  <a:gd name="T96" fmla="*/ 547 w 1056"/>
                  <a:gd name="T97" fmla="*/ 351 h 492"/>
                  <a:gd name="T98" fmla="*/ 583 w 1056"/>
                  <a:gd name="T99" fmla="*/ 326 h 492"/>
                  <a:gd name="T100" fmla="*/ 604 w 1056"/>
                  <a:gd name="T101" fmla="*/ 330 h 492"/>
                  <a:gd name="T102" fmla="*/ 607 w 1056"/>
                  <a:gd name="T103" fmla="*/ 319 h 492"/>
                  <a:gd name="T104" fmla="*/ 666 w 1056"/>
                  <a:gd name="T105" fmla="*/ 298 h 492"/>
                  <a:gd name="T106" fmla="*/ 666 w 1056"/>
                  <a:gd name="T107" fmla="*/ 275 h 492"/>
                  <a:gd name="T108" fmla="*/ 713 w 1056"/>
                  <a:gd name="T109" fmla="*/ 270 h 492"/>
                  <a:gd name="T110" fmla="*/ 756 w 1056"/>
                  <a:gd name="T111" fmla="*/ 234 h 492"/>
                  <a:gd name="T112" fmla="*/ 824 w 1056"/>
                  <a:gd name="T113" fmla="*/ 305 h 492"/>
                  <a:gd name="T114" fmla="*/ 941 w 1056"/>
                  <a:gd name="T115" fmla="*/ 322 h 492"/>
                  <a:gd name="T116" fmla="*/ 984 w 1056"/>
                  <a:gd name="T117" fmla="*/ 305 h 492"/>
                  <a:gd name="T118" fmla="*/ 962 w 1056"/>
                  <a:gd name="T119" fmla="*/ 226 h 492"/>
                  <a:gd name="T120" fmla="*/ 962 w 1056"/>
                  <a:gd name="T121" fmla="*/ 176 h 492"/>
                  <a:gd name="T122" fmla="*/ 1054 w 1056"/>
                  <a:gd name="T123" fmla="*/ 78 h 492"/>
                  <a:gd name="T124" fmla="*/ 1056 w 1056"/>
                  <a:gd name="T125" fmla="*/ 78 h 492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1056"/>
                  <a:gd name="T190" fmla="*/ 0 h 492"/>
                  <a:gd name="T191" fmla="*/ 1056 w 1056"/>
                  <a:gd name="T192" fmla="*/ 492 h 492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1056" h="492">
                    <a:moveTo>
                      <a:pt x="1056" y="78"/>
                    </a:moveTo>
                    <a:lnTo>
                      <a:pt x="1056" y="78"/>
                    </a:lnTo>
                    <a:lnTo>
                      <a:pt x="1052" y="76"/>
                    </a:lnTo>
                    <a:lnTo>
                      <a:pt x="1012" y="64"/>
                    </a:lnTo>
                    <a:lnTo>
                      <a:pt x="980" y="66"/>
                    </a:lnTo>
                    <a:lnTo>
                      <a:pt x="943" y="64"/>
                    </a:lnTo>
                    <a:lnTo>
                      <a:pt x="901" y="0"/>
                    </a:lnTo>
                    <a:lnTo>
                      <a:pt x="830" y="32"/>
                    </a:lnTo>
                    <a:lnTo>
                      <a:pt x="830" y="38"/>
                    </a:lnTo>
                    <a:lnTo>
                      <a:pt x="803" y="76"/>
                    </a:lnTo>
                    <a:lnTo>
                      <a:pt x="786" y="74"/>
                    </a:lnTo>
                    <a:lnTo>
                      <a:pt x="745" y="91"/>
                    </a:lnTo>
                    <a:lnTo>
                      <a:pt x="722" y="117"/>
                    </a:lnTo>
                    <a:lnTo>
                      <a:pt x="703" y="117"/>
                    </a:lnTo>
                    <a:lnTo>
                      <a:pt x="673" y="151"/>
                    </a:lnTo>
                    <a:lnTo>
                      <a:pt x="649" y="151"/>
                    </a:lnTo>
                    <a:lnTo>
                      <a:pt x="624" y="170"/>
                    </a:lnTo>
                    <a:lnTo>
                      <a:pt x="581" y="166"/>
                    </a:lnTo>
                    <a:lnTo>
                      <a:pt x="573" y="151"/>
                    </a:lnTo>
                    <a:lnTo>
                      <a:pt x="545" y="159"/>
                    </a:lnTo>
                    <a:lnTo>
                      <a:pt x="528" y="155"/>
                    </a:lnTo>
                    <a:lnTo>
                      <a:pt x="522" y="151"/>
                    </a:lnTo>
                    <a:lnTo>
                      <a:pt x="466" y="149"/>
                    </a:lnTo>
                    <a:lnTo>
                      <a:pt x="419" y="115"/>
                    </a:lnTo>
                    <a:lnTo>
                      <a:pt x="381" y="121"/>
                    </a:lnTo>
                    <a:lnTo>
                      <a:pt x="300" y="153"/>
                    </a:lnTo>
                    <a:lnTo>
                      <a:pt x="270" y="147"/>
                    </a:lnTo>
                    <a:lnTo>
                      <a:pt x="183" y="102"/>
                    </a:lnTo>
                    <a:lnTo>
                      <a:pt x="134" y="57"/>
                    </a:lnTo>
                    <a:lnTo>
                      <a:pt x="76" y="168"/>
                    </a:lnTo>
                    <a:lnTo>
                      <a:pt x="49" y="241"/>
                    </a:lnTo>
                    <a:lnTo>
                      <a:pt x="0" y="309"/>
                    </a:lnTo>
                    <a:lnTo>
                      <a:pt x="4" y="311"/>
                    </a:lnTo>
                    <a:lnTo>
                      <a:pt x="6" y="307"/>
                    </a:lnTo>
                    <a:lnTo>
                      <a:pt x="42" y="311"/>
                    </a:lnTo>
                    <a:lnTo>
                      <a:pt x="48" y="353"/>
                    </a:lnTo>
                    <a:lnTo>
                      <a:pt x="89" y="381"/>
                    </a:lnTo>
                    <a:lnTo>
                      <a:pt x="146" y="417"/>
                    </a:lnTo>
                    <a:lnTo>
                      <a:pt x="162" y="432"/>
                    </a:lnTo>
                    <a:lnTo>
                      <a:pt x="183" y="456"/>
                    </a:lnTo>
                    <a:lnTo>
                      <a:pt x="185" y="460"/>
                    </a:lnTo>
                    <a:lnTo>
                      <a:pt x="208" y="464"/>
                    </a:lnTo>
                    <a:lnTo>
                      <a:pt x="261" y="488"/>
                    </a:lnTo>
                    <a:lnTo>
                      <a:pt x="336" y="492"/>
                    </a:lnTo>
                    <a:lnTo>
                      <a:pt x="408" y="364"/>
                    </a:lnTo>
                    <a:lnTo>
                      <a:pt x="443" y="370"/>
                    </a:lnTo>
                    <a:lnTo>
                      <a:pt x="466" y="385"/>
                    </a:lnTo>
                    <a:lnTo>
                      <a:pt x="496" y="341"/>
                    </a:lnTo>
                    <a:lnTo>
                      <a:pt x="547" y="351"/>
                    </a:lnTo>
                    <a:lnTo>
                      <a:pt x="583" y="326"/>
                    </a:lnTo>
                    <a:lnTo>
                      <a:pt x="604" y="330"/>
                    </a:lnTo>
                    <a:lnTo>
                      <a:pt x="607" y="319"/>
                    </a:lnTo>
                    <a:lnTo>
                      <a:pt x="666" y="298"/>
                    </a:lnTo>
                    <a:lnTo>
                      <a:pt x="666" y="275"/>
                    </a:lnTo>
                    <a:lnTo>
                      <a:pt x="713" y="270"/>
                    </a:lnTo>
                    <a:lnTo>
                      <a:pt x="756" y="234"/>
                    </a:lnTo>
                    <a:lnTo>
                      <a:pt x="824" y="305"/>
                    </a:lnTo>
                    <a:lnTo>
                      <a:pt x="941" y="322"/>
                    </a:lnTo>
                    <a:lnTo>
                      <a:pt x="984" y="305"/>
                    </a:lnTo>
                    <a:lnTo>
                      <a:pt x="962" y="226"/>
                    </a:lnTo>
                    <a:lnTo>
                      <a:pt x="962" y="176"/>
                    </a:lnTo>
                    <a:lnTo>
                      <a:pt x="1054" y="78"/>
                    </a:lnTo>
                    <a:lnTo>
                      <a:pt x="1056" y="78"/>
                    </a:lnTo>
                    <a:close/>
                  </a:path>
                </a:pathLst>
              </a:custGeom>
              <a:solidFill>
                <a:srgbClr val="0000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689" name="Freeform 40"/>
              <p:cNvSpPr>
                <a:spLocks/>
              </p:cNvSpPr>
              <p:nvPr/>
            </p:nvSpPr>
            <p:spPr bwMode="auto">
              <a:xfrm>
                <a:off x="4083" y="1673"/>
                <a:ext cx="1056" cy="492"/>
              </a:xfrm>
              <a:custGeom>
                <a:avLst/>
                <a:gdLst>
                  <a:gd name="T0" fmla="*/ 1056 w 1056"/>
                  <a:gd name="T1" fmla="*/ 78 h 492"/>
                  <a:gd name="T2" fmla="*/ 1056 w 1056"/>
                  <a:gd name="T3" fmla="*/ 78 h 492"/>
                  <a:gd name="T4" fmla="*/ 1052 w 1056"/>
                  <a:gd name="T5" fmla="*/ 76 h 492"/>
                  <a:gd name="T6" fmla="*/ 1012 w 1056"/>
                  <a:gd name="T7" fmla="*/ 64 h 492"/>
                  <a:gd name="T8" fmla="*/ 980 w 1056"/>
                  <a:gd name="T9" fmla="*/ 66 h 492"/>
                  <a:gd name="T10" fmla="*/ 943 w 1056"/>
                  <a:gd name="T11" fmla="*/ 64 h 492"/>
                  <a:gd name="T12" fmla="*/ 901 w 1056"/>
                  <a:gd name="T13" fmla="*/ 0 h 492"/>
                  <a:gd name="T14" fmla="*/ 830 w 1056"/>
                  <a:gd name="T15" fmla="*/ 32 h 492"/>
                  <a:gd name="T16" fmla="*/ 830 w 1056"/>
                  <a:gd name="T17" fmla="*/ 38 h 492"/>
                  <a:gd name="T18" fmla="*/ 803 w 1056"/>
                  <a:gd name="T19" fmla="*/ 76 h 492"/>
                  <a:gd name="T20" fmla="*/ 786 w 1056"/>
                  <a:gd name="T21" fmla="*/ 74 h 492"/>
                  <a:gd name="T22" fmla="*/ 745 w 1056"/>
                  <a:gd name="T23" fmla="*/ 91 h 492"/>
                  <a:gd name="T24" fmla="*/ 722 w 1056"/>
                  <a:gd name="T25" fmla="*/ 117 h 492"/>
                  <a:gd name="T26" fmla="*/ 703 w 1056"/>
                  <a:gd name="T27" fmla="*/ 117 h 492"/>
                  <a:gd name="T28" fmla="*/ 673 w 1056"/>
                  <a:gd name="T29" fmla="*/ 151 h 492"/>
                  <a:gd name="T30" fmla="*/ 649 w 1056"/>
                  <a:gd name="T31" fmla="*/ 151 h 492"/>
                  <a:gd name="T32" fmla="*/ 624 w 1056"/>
                  <a:gd name="T33" fmla="*/ 170 h 492"/>
                  <a:gd name="T34" fmla="*/ 581 w 1056"/>
                  <a:gd name="T35" fmla="*/ 166 h 492"/>
                  <a:gd name="T36" fmla="*/ 573 w 1056"/>
                  <a:gd name="T37" fmla="*/ 151 h 492"/>
                  <a:gd name="T38" fmla="*/ 545 w 1056"/>
                  <a:gd name="T39" fmla="*/ 159 h 492"/>
                  <a:gd name="T40" fmla="*/ 528 w 1056"/>
                  <a:gd name="T41" fmla="*/ 155 h 492"/>
                  <a:gd name="T42" fmla="*/ 522 w 1056"/>
                  <a:gd name="T43" fmla="*/ 151 h 492"/>
                  <a:gd name="T44" fmla="*/ 466 w 1056"/>
                  <a:gd name="T45" fmla="*/ 149 h 492"/>
                  <a:gd name="T46" fmla="*/ 419 w 1056"/>
                  <a:gd name="T47" fmla="*/ 115 h 492"/>
                  <a:gd name="T48" fmla="*/ 381 w 1056"/>
                  <a:gd name="T49" fmla="*/ 121 h 492"/>
                  <a:gd name="T50" fmla="*/ 300 w 1056"/>
                  <a:gd name="T51" fmla="*/ 153 h 492"/>
                  <a:gd name="T52" fmla="*/ 270 w 1056"/>
                  <a:gd name="T53" fmla="*/ 147 h 492"/>
                  <a:gd name="T54" fmla="*/ 183 w 1056"/>
                  <a:gd name="T55" fmla="*/ 102 h 492"/>
                  <a:gd name="T56" fmla="*/ 134 w 1056"/>
                  <a:gd name="T57" fmla="*/ 57 h 492"/>
                  <a:gd name="T58" fmla="*/ 76 w 1056"/>
                  <a:gd name="T59" fmla="*/ 168 h 492"/>
                  <a:gd name="T60" fmla="*/ 49 w 1056"/>
                  <a:gd name="T61" fmla="*/ 241 h 492"/>
                  <a:gd name="T62" fmla="*/ 0 w 1056"/>
                  <a:gd name="T63" fmla="*/ 309 h 492"/>
                  <a:gd name="T64" fmla="*/ 4 w 1056"/>
                  <a:gd name="T65" fmla="*/ 311 h 492"/>
                  <a:gd name="T66" fmla="*/ 6 w 1056"/>
                  <a:gd name="T67" fmla="*/ 307 h 492"/>
                  <a:gd name="T68" fmla="*/ 42 w 1056"/>
                  <a:gd name="T69" fmla="*/ 311 h 492"/>
                  <a:gd name="T70" fmla="*/ 48 w 1056"/>
                  <a:gd name="T71" fmla="*/ 353 h 492"/>
                  <a:gd name="T72" fmla="*/ 89 w 1056"/>
                  <a:gd name="T73" fmla="*/ 381 h 492"/>
                  <a:gd name="T74" fmla="*/ 146 w 1056"/>
                  <a:gd name="T75" fmla="*/ 417 h 492"/>
                  <a:gd name="T76" fmla="*/ 162 w 1056"/>
                  <a:gd name="T77" fmla="*/ 432 h 492"/>
                  <a:gd name="T78" fmla="*/ 183 w 1056"/>
                  <a:gd name="T79" fmla="*/ 456 h 492"/>
                  <a:gd name="T80" fmla="*/ 185 w 1056"/>
                  <a:gd name="T81" fmla="*/ 460 h 492"/>
                  <a:gd name="T82" fmla="*/ 208 w 1056"/>
                  <a:gd name="T83" fmla="*/ 464 h 492"/>
                  <a:gd name="T84" fmla="*/ 261 w 1056"/>
                  <a:gd name="T85" fmla="*/ 488 h 492"/>
                  <a:gd name="T86" fmla="*/ 336 w 1056"/>
                  <a:gd name="T87" fmla="*/ 492 h 492"/>
                  <a:gd name="T88" fmla="*/ 408 w 1056"/>
                  <a:gd name="T89" fmla="*/ 364 h 492"/>
                  <a:gd name="T90" fmla="*/ 443 w 1056"/>
                  <a:gd name="T91" fmla="*/ 370 h 492"/>
                  <a:gd name="T92" fmla="*/ 466 w 1056"/>
                  <a:gd name="T93" fmla="*/ 385 h 492"/>
                  <a:gd name="T94" fmla="*/ 496 w 1056"/>
                  <a:gd name="T95" fmla="*/ 341 h 492"/>
                  <a:gd name="T96" fmla="*/ 547 w 1056"/>
                  <a:gd name="T97" fmla="*/ 351 h 492"/>
                  <a:gd name="T98" fmla="*/ 583 w 1056"/>
                  <a:gd name="T99" fmla="*/ 326 h 492"/>
                  <a:gd name="T100" fmla="*/ 604 w 1056"/>
                  <a:gd name="T101" fmla="*/ 330 h 492"/>
                  <a:gd name="T102" fmla="*/ 607 w 1056"/>
                  <a:gd name="T103" fmla="*/ 319 h 492"/>
                  <a:gd name="T104" fmla="*/ 666 w 1056"/>
                  <a:gd name="T105" fmla="*/ 298 h 492"/>
                  <a:gd name="T106" fmla="*/ 666 w 1056"/>
                  <a:gd name="T107" fmla="*/ 275 h 492"/>
                  <a:gd name="T108" fmla="*/ 713 w 1056"/>
                  <a:gd name="T109" fmla="*/ 270 h 492"/>
                  <a:gd name="T110" fmla="*/ 756 w 1056"/>
                  <a:gd name="T111" fmla="*/ 234 h 492"/>
                  <a:gd name="T112" fmla="*/ 824 w 1056"/>
                  <a:gd name="T113" fmla="*/ 305 h 492"/>
                  <a:gd name="T114" fmla="*/ 941 w 1056"/>
                  <a:gd name="T115" fmla="*/ 322 h 492"/>
                  <a:gd name="T116" fmla="*/ 984 w 1056"/>
                  <a:gd name="T117" fmla="*/ 305 h 492"/>
                  <a:gd name="T118" fmla="*/ 962 w 1056"/>
                  <a:gd name="T119" fmla="*/ 226 h 492"/>
                  <a:gd name="T120" fmla="*/ 962 w 1056"/>
                  <a:gd name="T121" fmla="*/ 176 h 492"/>
                  <a:gd name="T122" fmla="*/ 1054 w 1056"/>
                  <a:gd name="T123" fmla="*/ 78 h 492"/>
                  <a:gd name="T124" fmla="*/ 1056 w 1056"/>
                  <a:gd name="T125" fmla="*/ 78 h 492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1056"/>
                  <a:gd name="T190" fmla="*/ 0 h 492"/>
                  <a:gd name="T191" fmla="*/ 1056 w 1056"/>
                  <a:gd name="T192" fmla="*/ 492 h 492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1056" h="492">
                    <a:moveTo>
                      <a:pt x="1056" y="78"/>
                    </a:moveTo>
                    <a:lnTo>
                      <a:pt x="1056" y="78"/>
                    </a:lnTo>
                    <a:lnTo>
                      <a:pt x="1052" y="76"/>
                    </a:lnTo>
                    <a:lnTo>
                      <a:pt x="1012" y="64"/>
                    </a:lnTo>
                    <a:lnTo>
                      <a:pt x="980" y="66"/>
                    </a:lnTo>
                    <a:lnTo>
                      <a:pt x="943" y="64"/>
                    </a:lnTo>
                    <a:lnTo>
                      <a:pt x="901" y="0"/>
                    </a:lnTo>
                    <a:lnTo>
                      <a:pt x="830" y="32"/>
                    </a:lnTo>
                    <a:lnTo>
                      <a:pt x="830" y="38"/>
                    </a:lnTo>
                    <a:lnTo>
                      <a:pt x="803" y="76"/>
                    </a:lnTo>
                    <a:lnTo>
                      <a:pt x="786" y="74"/>
                    </a:lnTo>
                    <a:lnTo>
                      <a:pt x="745" y="91"/>
                    </a:lnTo>
                    <a:lnTo>
                      <a:pt x="722" y="117"/>
                    </a:lnTo>
                    <a:lnTo>
                      <a:pt x="703" y="117"/>
                    </a:lnTo>
                    <a:lnTo>
                      <a:pt x="673" y="151"/>
                    </a:lnTo>
                    <a:lnTo>
                      <a:pt x="649" y="151"/>
                    </a:lnTo>
                    <a:lnTo>
                      <a:pt x="624" y="170"/>
                    </a:lnTo>
                    <a:lnTo>
                      <a:pt x="581" y="166"/>
                    </a:lnTo>
                    <a:lnTo>
                      <a:pt x="573" y="151"/>
                    </a:lnTo>
                    <a:lnTo>
                      <a:pt x="545" y="159"/>
                    </a:lnTo>
                    <a:lnTo>
                      <a:pt x="528" y="155"/>
                    </a:lnTo>
                    <a:lnTo>
                      <a:pt x="522" y="151"/>
                    </a:lnTo>
                    <a:lnTo>
                      <a:pt x="466" y="149"/>
                    </a:lnTo>
                    <a:lnTo>
                      <a:pt x="419" y="115"/>
                    </a:lnTo>
                    <a:lnTo>
                      <a:pt x="381" y="121"/>
                    </a:lnTo>
                    <a:lnTo>
                      <a:pt x="300" y="153"/>
                    </a:lnTo>
                    <a:lnTo>
                      <a:pt x="270" y="147"/>
                    </a:lnTo>
                    <a:lnTo>
                      <a:pt x="183" y="102"/>
                    </a:lnTo>
                    <a:lnTo>
                      <a:pt x="134" y="57"/>
                    </a:lnTo>
                    <a:lnTo>
                      <a:pt x="76" y="168"/>
                    </a:lnTo>
                    <a:lnTo>
                      <a:pt x="49" y="241"/>
                    </a:lnTo>
                    <a:lnTo>
                      <a:pt x="0" y="309"/>
                    </a:lnTo>
                    <a:lnTo>
                      <a:pt x="4" y="311"/>
                    </a:lnTo>
                    <a:lnTo>
                      <a:pt x="6" y="307"/>
                    </a:lnTo>
                    <a:lnTo>
                      <a:pt x="42" y="311"/>
                    </a:lnTo>
                    <a:lnTo>
                      <a:pt x="48" y="353"/>
                    </a:lnTo>
                    <a:lnTo>
                      <a:pt x="89" y="381"/>
                    </a:lnTo>
                    <a:lnTo>
                      <a:pt x="146" y="417"/>
                    </a:lnTo>
                    <a:lnTo>
                      <a:pt x="162" y="432"/>
                    </a:lnTo>
                    <a:lnTo>
                      <a:pt x="183" y="456"/>
                    </a:lnTo>
                    <a:lnTo>
                      <a:pt x="185" y="460"/>
                    </a:lnTo>
                    <a:lnTo>
                      <a:pt x="208" y="464"/>
                    </a:lnTo>
                    <a:lnTo>
                      <a:pt x="261" y="488"/>
                    </a:lnTo>
                    <a:lnTo>
                      <a:pt x="336" y="492"/>
                    </a:lnTo>
                    <a:lnTo>
                      <a:pt x="408" y="364"/>
                    </a:lnTo>
                    <a:lnTo>
                      <a:pt x="443" y="370"/>
                    </a:lnTo>
                    <a:lnTo>
                      <a:pt x="466" y="385"/>
                    </a:lnTo>
                    <a:lnTo>
                      <a:pt x="496" y="341"/>
                    </a:lnTo>
                    <a:lnTo>
                      <a:pt x="547" y="351"/>
                    </a:lnTo>
                    <a:lnTo>
                      <a:pt x="583" y="326"/>
                    </a:lnTo>
                    <a:lnTo>
                      <a:pt x="604" y="330"/>
                    </a:lnTo>
                    <a:lnTo>
                      <a:pt x="607" y="319"/>
                    </a:lnTo>
                    <a:lnTo>
                      <a:pt x="666" y="298"/>
                    </a:lnTo>
                    <a:lnTo>
                      <a:pt x="666" y="275"/>
                    </a:lnTo>
                    <a:lnTo>
                      <a:pt x="713" y="270"/>
                    </a:lnTo>
                    <a:lnTo>
                      <a:pt x="756" y="234"/>
                    </a:lnTo>
                    <a:lnTo>
                      <a:pt x="824" y="305"/>
                    </a:lnTo>
                    <a:lnTo>
                      <a:pt x="941" y="322"/>
                    </a:lnTo>
                    <a:lnTo>
                      <a:pt x="984" y="305"/>
                    </a:lnTo>
                    <a:lnTo>
                      <a:pt x="962" y="226"/>
                    </a:lnTo>
                    <a:lnTo>
                      <a:pt x="962" y="176"/>
                    </a:lnTo>
                    <a:lnTo>
                      <a:pt x="1054" y="78"/>
                    </a:lnTo>
                    <a:lnTo>
                      <a:pt x="1056" y="78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grpSp>
          <p:nvGrpSpPr>
            <p:cNvPr id="61461" name="Group 41"/>
            <p:cNvGrpSpPr>
              <a:grpSpLocks/>
            </p:cNvGrpSpPr>
            <p:nvPr/>
          </p:nvGrpSpPr>
          <p:grpSpPr bwMode="auto">
            <a:xfrm>
              <a:off x="4984" y="1082"/>
              <a:ext cx="698" cy="708"/>
              <a:chOff x="4984" y="1082"/>
              <a:chExt cx="698" cy="708"/>
            </a:xfrm>
          </p:grpSpPr>
          <p:sp>
            <p:nvSpPr>
              <p:cNvPr id="61686" name="Freeform 42"/>
              <p:cNvSpPr>
                <a:spLocks/>
              </p:cNvSpPr>
              <p:nvPr/>
            </p:nvSpPr>
            <p:spPr bwMode="auto">
              <a:xfrm>
                <a:off x="4984" y="1082"/>
                <a:ext cx="698" cy="708"/>
              </a:xfrm>
              <a:custGeom>
                <a:avLst/>
                <a:gdLst>
                  <a:gd name="T0" fmla="*/ 155 w 698"/>
                  <a:gd name="T1" fmla="*/ 669 h 708"/>
                  <a:gd name="T2" fmla="*/ 228 w 698"/>
                  <a:gd name="T3" fmla="*/ 682 h 708"/>
                  <a:gd name="T4" fmla="*/ 245 w 698"/>
                  <a:gd name="T5" fmla="*/ 697 h 708"/>
                  <a:gd name="T6" fmla="*/ 270 w 698"/>
                  <a:gd name="T7" fmla="*/ 701 h 708"/>
                  <a:gd name="T8" fmla="*/ 330 w 698"/>
                  <a:gd name="T9" fmla="*/ 708 h 708"/>
                  <a:gd name="T10" fmla="*/ 379 w 698"/>
                  <a:gd name="T11" fmla="*/ 674 h 708"/>
                  <a:gd name="T12" fmla="*/ 415 w 698"/>
                  <a:gd name="T13" fmla="*/ 682 h 708"/>
                  <a:gd name="T14" fmla="*/ 477 w 698"/>
                  <a:gd name="T15" fmla="*/ 689 h 708"/>
                  <a:gd name="T16" fmla="*/ 526 w 698"/>
                  <a:gd name="T17" fmla="*/ 701 h 708"/>
                  <a:gd name="T18" fmla="*/ 530 w 698"/>
                  <a:gd name="T19" fmla="*/ 697 h 708"/>
                  <a:gd name="T20" fmla="*/ 541 w 698"/>
                  <a:gd name="T21" fmla="*/ 646 h 708"/>
                  <a:gd name="T22" fmla="*/ 583 w 698"/>
                  <a:gd name="T23" fmla="*/ 588 h 708"/>
                  <a:gd name="T24" fmla="*/ 590 w 698"/>
                  <a:gd name="T25" fmla="*/ 548 h 708"/>
                  <a:gd name="T26" fmla="*/ 611 w 698"/>
                  <a:gd name="T27" fmla="*/ 520 h 708"/>
                  <a:gd name="T28" fmla="*/ 622 w 698"/>
                  <a:gd name="T29" fmla="*/ 454 h 708"/>
                  <a:gd name="T30" fmla="*/ 643 w 698"/>
                  <a:gd name="T31" fmla="*/ 420 h 708"/>
                  <a:gd name="T32" fmla="*/ 575 w 698"/>
                  <a:gd name="T33" fmla="*/ 352 h 708"/>
                  <a:gd name="T34" fmla="*/ 551 w 698"/>
                  <a:gd name="T35" fmla="*/ 215 h 708"/>
                  <a:gd name="T36" fmla="*/ 594 w 698"/>
                  <a:gd name="T37" fmla="*/ 98 h 708"/>
                  <a:gd name="T38" fmla="*/ 671 w 698"/>
                  <a:gd name="T39" fmla="*/ 19 h 708"/>
                  <a:gd name="T40" fmla="*/ 698 w 698"/>
                  <a:gd name="T41" fmla="*/ 4 h 708"/>
                  <a:gd name="T42" fmla="*/ 651 w 698"/>
                  <a:gd name="T43" fmla="*/ 0 h 708"/>
                  <a:gd name="T44" fmla="*/ 637 w 698"/>
                  <a:gd name="T45" fmla="*/ 6 h 708"/>
                  <a:gd name="T46" fmla="*/ 554 w 698"/>
                  <a:gd name="T47" fmla="*/ 39 h 708"/>
                  <a:gd name="T48" fmla="*/ 537 w 698"/>
                  <a:gd name="T49" fmla="*/ 81 h 708"/>
                  <a:gd name="T50" fmla="*/ 502 w 698"/>
                  <a:gd name="T51" fmla="*/ 90 h 708"/>
                  <a:gd name="T52" fmla="*/ 487 w 698"/>
                  <a:gd name="T53" fmla="*/ 83 h 708"/>
                  <a:gd name="T54" fmla="*/ 479 w 698"/>
                  <a:gd name="T55" fmla="*/ 109 h 708"/>
                  <a:gd name="T56" fmla="*/ 306 w 698"/>
                  <a:gd name="T57" fmla="*/ 217 h 708"/>
                  <a:gd name="T58" fmla="*/ 292 w 698"/>
                  <a:gd name="T59" fmla="*/ 222 h 708"/>
                  <a:gd name="T60" fmla="*/ 279 w 698"/>
                  <a:gd name="T61" fmla="*/ 296 h 708"/>
                  <a:gd name="T62" fmla="*/ 162 w 698"/>
                  <a:gd name="T63" fmla="*/ 339 h 708"/>
                  <a:gd name="T64" fmla="*/ 89 w 698"/>
                  <a:gd name="T65" fmla="*/ 448 h 708"/>
                  <a:gd name="T66" fmla="*/ 98 w 698"/>
                  <a:gd name="T67" fmla="*/ 476 h 708"/>
                  <a:gd name="T68" fmla="*/ 0 w 698"/>
                  <a:gd name="T69" fmla="*/ 591 h 708"/>
                  <a:gd name="T70" fmla="*/ 0 w 698"/>
                  <a:gd name="T71" fmla="*/ 591 h 708"/>
                  <a:gd name="T72" fmla="*/ 42 w 698"/>
                  <a:gd name="T73" fmla="*/ 655 h 708"/>
                  <a:gd name="T74" fmla="*/ 79 w 698"/>
                  <a:gd name="T75" fmla="*/ 657 h 708"/>
                  <a:gd name="T76" fmla="*/ 111 w 698"/>
                  <a:gd name="T77" fmla="*/ 655 h 708"/>
                  <a:gd name="T78" fmla="*/ 151 w 698"/>
                  <a:gd name="T79" fmla="*/ 669 h 708"/>
                  <a:gd name="T80" fmla="*/ 155 w 698"/>
                  <a:gd name="T81" fmla="*/ 669 h 708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698"/>
                  <a:gd name="T124" fmla="*/ 0 h 708"/>
                  <a:gd name="T125" fmla="*/ 698 w 698"/>
                  <a:gd name="T126" fmla="*/ 708 h 708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698" h="708">
                    <a:moveTo>
                      <a:pt x="155" y="669"/>
                    </a:moveTo>
                    <a:lnTo>
                      <a:pt x="228" y="682"/>
                    </a:lnTo>
                    <a:lnTo>
                      <a:pt x="245" y="697"/>
                    </a:lnTo>
                    <a:lnTo>
                      <a:pt x="270" y="701"/>
                    </a:lnTo>
                    <a:lnTo>
                      <a:pt x="330" y="708"/>
                    </a:lnTo>
                    <a:lnTo>
                      <a:pt x="379" y="674"/>
                    </a:lnTo>
                    <a:lnTo>
                      <a:pt x="415" y="682"/>
                    </a:lnTo>
                    <a:lnTo>
                      <a:pt x="477" y="689"/>
                    </a:lnTo>
                    <a:lnTo>
                      <a:pt x="526" y="701"/>
                    </a:lnTo>
                    <a:lnTo>
                      <a:pt x="530" y="697"/>
                    </a:lnTo>
                    <a:lnTo>
                      <a:pt x="541" y="646"/>
                    </a:lnTo>
                    <a:lnTo>
                      <a:pt x="583" y="588"/>
                    </a:lnTo>
                    <a:lnTo>
                      <a:pt x="590" y="548"/>
                    </a:lnTo>
                    <a:lnTo>
                      <a:pt x="611" y="520"/>
                    </a:lnTo>
                    <a:lnTo>
                      <a:pt x="622" y="454"/>
                    </a:lnTo>
                    <a:lnTo>
                      <a:pt x="643" y="420"/>
                    </a:lnTo>
                    <a:lnTo>
                      <a:pt x="575" y="352"/>
                    </a:lnTo>
                    <a:lnTo>
                      <a:pt x="551" y="215"/>
                    </a:lnTo>
                    <a:lnTo>
                      <a:pt x="594" y="98"/>
                    </a:lnTo>
                    <a:lnTo>
                      <a:pt x="671" y="19"/>
                    </a:lnTo>
                    <a:lnTo>
                      <a:pt x="698" y="4"/>
                    </a:lnTo>
                    <a:lnTo>
                      <a:pt x="651" y="0"/>
                    </a:lnTo>
                    <a:lnTo>
                      <a:pt x="637" y="6"/>
                    </a:lnTo>
                    <a:lnTo>
                      <a:pt x="554" y="39"/>
                    </a:lnTo>
                    <a:lnTo>
                      <a:pt x="537" y="81"/>
                    </a:lnTo>
                    <a:lnTo>
                      <a:pt x="502" y="90"/>
                    </a:lnTo>
                    <a:lnTo>
                      <a:pt x="487" y="83"/>
                    </a:lnTo>
                    <a:lnTo>
                      <a:pt x="479" y="109"/>
                    </a:lnTo>
                    <a:lnTo>
                      <a:pt x="306" y="217"/>
                    </a:lnTo>
                    <a:lnTo>
                      <a:pt x="292" y="222"/>
                    </a:lnTo>
                    <a:lnTo>
                      <a:pt x="279" y="296"/>
                    </a:lnTo>
                    <a:lnTo>
                      <a:pt x="162" y="339"/>
                    </a:lnTo>
                    <a:lnTo>
                      <a:pt x="89" y="448"/>
                    </a:lnTo>
                    <a:lnTo>
                      <a:pt x="98" y="476"/>
                    </a:lnTo>
                    <a:lnTo>
                      <a:pt x="0" y="591"/>
                    </a:lnTo>
                    <a:lnTo>
                      <a:pt x="42" y="655"/>
                    </a:lnTo>
                    <a:lnTo>
                      <a:pt x="79" y="657"/>
                    </a:lnTo>
                    <a:lnTo>
                      <a:pt x="111" y="655"/>
                    </a:lnTo>
                    <a:lnTo>
                      <a:pt x="151" y="669"/>
                    </a:lnTo>
                    <a:lnTo>
                      <a:pt x="155" y="669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687" name="Freeform 43"/>
              <p:cNvSpPr>
                <a:spLocks/>
              </p:cNvSpPr>
              <p:nvPr/>
            </p:nvSpPr>
            <p:spPr bwMode="auto">
              <a:xfrm>
                <a:off x="4984" y="1082"/>
                <a:ext cx="698" cy="708"/>
              </a:xfrm>
              <a:custGeom>
                <a:avLst/>
                <a:gdLst>
                  <a:gd name="T0" fmla="*/ 155 w 698"/>
                  <a:gd name="T1" fmla="*/ 669 h 708"/>
                  <a:gd name="T2" fmla="*/ 228 w 698"/>
                  <a:gd name="T3" fmla="*/ 682 h 708"/>
                  <a:gd name="T4" fmla="*/ 245 w 698"/>
                  <a:gd name="T5" fmla="*/ 697 h 708"/>
                  <a:gd name="T6" fmla="*/ 270 w 698"/>
                  <a:gd name="T7" fmla="*/ 701 h 708"/>
                  <a:gd name="T8" fmla="*/ 330 w 698"/>
                  <a:gd name="T9" fmla="*/ 708 h 708"/>
                  <a:gd name="T10" fmla="*/ 379 w 698"/>
                  <a:gd name="T11" fmla="*/ 674 h 708"/>
                  <a:gd name="T12" fmla="*/ 415 w 698"/>
                  <a:gd name="T13" fmla="*/ 682 h 708"/>
                  <a:gd name="T14" fmla="*/ 477 w 698"/>
                  <a:gd name="T15" fmla="*/ 689 h 708"/>
                  <a:gd name="T16" fmla="*/ 526 w 698"/>
                  <a:gd name="T17" fmla="*/ 701 h 708"/>
                  <a:gd name="T18" fmla="*/ 530 w 698"/>
                  <a:gd name="T19" fmla="*/ 697 h 708"/>
                  <a:gd name="T20" fmla="*/ 541 w 698"/>
                  <a:gd name="T21" fmla="*/ 646 h 708"/>
                  <a:gd name="T22" fmla="*/ 583 w 698"/>
                  <a:gd name="T23" fmla="*/ 588 h 708"/>
                  <a:gd name="T24" fmla="*/ 590 w 698"/>
                  <a:gd name="T25" fmla="*/ 548 h 708"/>
                  <a:gd name="T26" fmla="*/ 611 w 698"/>
                  <a:gd name="T27" fmla="*/ 520 h 708"/>
                  <a:gd name="T28" fmla="*/ 622 w 698"/>
                  <a:gd name="T29" fmla="*/ 454 h 708"/>
                  <a:gd name="T30" fmla="*/ 643 w 698"/>
                  <a:gd name="T31" fmla="*/ 420 h 708"/>
                  <a:gd name="T32" fmla="*/ 575 w 698"/>
                  <a:gd name="T33" fmla="*/ 352 h 708"/>
                  <a:gd name="T34" fmla="*/ 551 w 698"/>
                  <a:gd name="T35" fmla="*/ 215 h 708"/>
                  <a:gd name="T36" fmla="*/ 594 w 698"/>
                  <a:gd name="T37" fmla="*/ 98 h 708"/>
                  <a:gd name="T38" fmla="*/ 671 w 698"/>
                  <a:gd name="T39" fmla="*/ 19 h 708"/>
                  <a:gd name="T40" fmla="*/ 698 w 698"/>
                  <a:gd name="T41" fmla="*/ 4 h 708"/>
                  <a:gd name="T42" fmla="*/ 651 w 698"/>
                  <a:gd name="T43" fmla="*/ 0 h 708"/>
                  <a:gd name="T44" fmla="*/ 637 w 698"/>
                  <a:gd name="T45" fmla="*/ 6 h 708"/>
                  <a:gd name="T46" fmla="*/ 554 w 698"/>
                  <a:gd name="T47" fmla="*/ 39 h 708"/>
                  <a:gd name="T48" fmla="*/ 537 w 698"/>
                  <a:gd name="T49" fmla="*/ 81 h 708"/>
                  <a:gd name="T50" fmla="*/ 502 w 698"/>
                  <a:gd name="T51" fmla="*/ 90 h 708"/>
                  <a:gd name="T52" fmla="*/ 487 w 698"/>
                  <a:gd name="T53" fmla="*/ 83 h 708"/>
                  <a:gd name="T54" fmla="*/ 479 w 698"/>
                  <a:gd name="T55" fmla="*/ 109 h 708"/>
                  <a:gd name="T56" fmla="*/ 306 w 698"/>
                  <a:gd name="T57" fmla="*/ 217 h 708"/>
                  <a:gd name="T58" fmla="*/ 292 w 698"/>
                  <a:gd name="T59" fmla="*/ 222 h 708"/>
                  <a:gd name="T60" fmla="*/ 279 w 698"/>
                  <a:gd name="T61" fmla="*/ 296 h 708"/>
                  <a:gd name="T62" fmla="*/ 162 w 698"/>
                  <a:gd name="T63" fmla="*/ 339 h 708"/>
                  <a:gd name="T64" fmla="*/ 89 w 698"/>
                  <a:gd name="T65" fmla="*/ 448 h 708"/>
                  <a:gd name="T66" fmla="*/ 98 w 698"/>
                  <a:gd name="T67" fmla="*/ 476 h 708"/>
                  <a:gd name="T68" fmla="*/ 0 w 698"/>
                  <a:gd name="T69" fmla="*/ 591 h 708"/>
                  <a:gd name="T70" fmla="*/ 0 w 698"/>
                  <a:gd name="T71" fmla="*/ 591 h 708"/>
                  <a:gd name="T72" fmla="*/ 42 w 698"/>
                  <a:gd name="T73" fmla="*/ 655 h 708"/>
                  <a:gd name="T74" fmla="*/ 79 w 698"/>
                  <a:gd name="T75" fmla="*/ 657 h 708"/>
                  <a:gd name="T76" fmla="*/ 111 w 698"/>
                  <a:gd name="T77" fmla="*/ 655 h 708"/>
                  <a:gd name="T78" fmla="*/ 151 w 698"/>
                  <a:gd name="T79" fmla="*/ 669 h 708"/>
                  <a:gd name="T80" fmla="*/ 155 w 698"/>
                  <a:gd name="T81" fmla="*/ 669 h 708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698"/>
                  <a:gd name="T124" fmla="*/ 0 h 708"/>
                  <a:gd name="T125" fmla="*/ 698 w 698"/>
                  <a:gd name="T126" fmla="*/ 708 h 708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698" h="708">
                    <a:moveTo>
                      <a:pt x="155" y="669"/>
                    </a:moveTo>
                    <a:lnTo>
                      <a:pt x="228" y="682"/>
                    </a:lnTo>
                    <a:lnTo>
                      <a:pt x="245" y="697"/>
                    </a:lnTo>
                    <a:lnTo>
                      <a:pt x="270" y="701"/>
                    </a:lnTo>
                    <a:lnTo>
                      <a:pt x="330" y="708"/>
                    </a:lnTo>
                    <a:lnTo>
                      <a:pt x="379" y="674"/>
                    </a:lnTo>
                    <a:lnTo>
                      <a:pt x="415" y="682"/>
                    </a:lnTo>
                    <a:lnTo>
                      <a:pt x="477" y="689"/>
                    </a:lnTo>
                    <a:lnTo>
                      <a:pt x="526" y="701"/>
                    </a:lnTo>
                    <a:lnTo>
                      <a:pt x="530" y="697"/>
                    </a:lnTo>
                    <a:lnTo>
                      <a:pt x="541" y="646"/>
                    </a:lnTo>
                    <a:lnTo>
                      <a:pt x="583" y="588"/>
                    </a:lnTo>
                    <a:lnTo>
                      <a:pt x="590" y="548"/>
                    </a:lnTo>
                    <a:lnTo>
                      <a:pt x="611" y="520"/>
                    </a:lnTo>
                    <a:lnTo>
                      <a:pt x="622" y="454"/>
                    </a:lnTo>
                    <a:lnTo>
                      <a:pt x="643" y="420"/>
                    </a:lnTo>
                    <a:lnTo>
                      <a:pt x="575" y="352"/>
                    </a:lnTo>
                    <a:lnTo>
                      <a:pt x="551" y="215"/>
                    </a:lnTo>
                    <a:lnTo>
                      <a:pt x="594" y="98"/>
                    </a:lnTo>
                    <a:lnTo>
                      <a:pt x="671" y="19"/>
                    </a:lnTo>
                    <a:lnTo>
                      <a:pt x="698" y="4"/>
                    </a:lnTo>
                    <a:lnTo>
                      <a:pt x="651" y="0"/>
                    </a:lnTo>
                    <a:lnTo>
                      <a:pt x="637" y="6"/>
                    </a:lnTo>
                    <a:lnTo>
                      <a:pt x="554" y="39"/>
                    </a:lnTo>
                    <a:lnTo>
                      <a:pt x="537" y="81"/>
                    </a:lnTo>
                    <a:lnTo>
                      <a:pt x="502" y="90"/>
                    </a:lnTo>
                    <a:lnTo>
                      <a:pt x="487" y="83"/>
                    </a:lnTo>
                    <a:lnTo>
                      <a:pt x="479" y="109"/>
                    </a:lnTo>
                    <a:lnTo>
                      <a:pt x="306" y="217"/>
                    </a:lnTo>
                    <a:lnTo>
                      <a:pt x="292" y="222"/>
                    </a:lnTo>
                    <a:lnTo>
                      <a:pt x="279" y="296"/>
                    </a:lnTo>
                    <a:lnTo>
                      <a:pt x="162" y="339"/>
                    </a:lnTo>
                    <a:lnTo>
                      <a:pt x="89" y="448"/>
                    </a:lnTo>
                    <a:lnTo>
                      <a:pt x="98" y="476"/>
                    </a:lnTo>
                    <a:lnTo>
                      <a:pt x="0" y="591"/>
                    </a:lnTo>
                    <a:lnTo>
                      <a:pt x="42" y="655"/>
                    </a:lnTo>
                    <a:lnTo>
                      <a:pt x="79" y="657"/>
                    </a:lnTo>
                    <a:lnTo>
                      <a:pt x="111" y="655"/>
                    </a:lnTo>
                    <a:lnTo>
                      <a:pt x="151" y="669"/>
                    </a:lnTo>
                    <a:lnTo>
                      <a:pt x="155" y="669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grpSp>
          <p:nvGrpSpPr>
            <p:cNvPr id="61462" name="Group 44"/>
            <p:cNvGrpSpPr>
              <a:grpSpLocks/>
            </p:cNvGrpSpPr>
            <p:nvPr/>
          </p:nvGrpSpPr>
          <p:grpSpPr bwMode="auto">
            <a:xfrm>
              <a:off x="4217" y="1391"/>
              <a:ext cx="715" cy="452"/>
              <a:chOff x="4217" y="1391"/>
              <a:chExt cx="715" cy="452"/>
            </a:xfrm>
          </p:grpSpPr>
          <p:sp>
            <p:nvSpPr>
              <p:cNvPr id="61684" name="Freeform 45"/>
              <p:cNvSpPr>
                <a:spLocks/>
              </p:cNvSpPr>
              <p:nvPr/>
            </p:nvSpPr>
            <p:spPr bwMode="auto">
              <a:xfrm>
                <a:off x="4217" y="1391"/>
                <a:ext cx="715" cy="452"/>
              </a:xfrm>
              <a:custGeom>
                <a:avLst/>
                <a:gdLst>
                  <a:gd name="T0" fmla="*/ 494 w 715"/>
                  <a:gd name="T1" fmla="*/ 132 h 452"/>
                  <a:gd name="T2" fmla="*/ 377 w 715"/>
                  <a:gd name="T3" fmla="*/ 43 h 452"/>
                  <a:gd name="T4" fmla="*/ 349 w 715"/>
                  <a:gd name="T5" fmla="*/ 32 h 452"/>
                  <a:gd name="T6" fmla="*/ 319 w 715"/>
                  <a:gd name="T7" fmla="*/ 24 h 452"/>
                  <a:gd name="T8" fmla="*/ 319 w 715"/>
                  <a:gd name="T9" fmla="*/ 24 h 452"/>
                  <a:gd name="T10" fmla="*/ 304 w 715"/>
                  <a:gd name="T11" fmla="*/ 21 h 452"/>
                  <a:gd name="T12" fmla="*/ 294 w 715"/>
                  <a:gd name="T13" fmla="*/ 0 h 452"/>
                  <a:gd name="T14" fmla="*/ 290 w 715"/>
                  <a:gd name="T15" fmla="*/ 2 h 452"/>
                  <a:gd name="T16" fmla="*/ 262 w 715"/>
                  <a:gd name="T17" fmla="*/ 13 h 452"/>
                  <a:gd name="T18" fmla="*/ 241 w 715"/>
                  <a:gd name="T19" fmla="*/ 39 h 452"/>
                  <a:gd name="T20" fmla="*/ 213 w 715"/>
                  <a:gd name="T21" fmla="*/ 88 h 452"/>
                  <a:gd name="T22" fmla="*/ 153 w 715"/>
                  <a:gd name="T23" fmla="*/ 111 h 452"/>
                  <a:gd name="T24" fmla="*/ 138 w 715"/>
                  <a:gd name="T25" fmla="*/ 139 h 452"/>
                  <a:gd name="T26" fmla="*/ 91 w 715"/>
                  <a:gd name="T27" fmla="*/ 175 h 452"/>
                  <a:gd name="T28" fmla="*/ 8 w 715"/>
                  <a:gd name="T29" fmla="*/ 322 h 452"/>
                  <a:gd name="T30" fmla="*/ 2 w 715"/>
                  <a:gd name="T31" fmla="*/ 333 h 452"/>
                  <a:gd name="T32" fmla="*/ 0 w 715"/>
                  <a:gd name="T33" fmla="*/ 339 h 452"/>
                  <a:gd name="T34" fmla="*/ 49 w 715"/>
                  <a:gd name="T35" fmla="*/ 382 h 452"/>
                  <a:gd name="T36" fmla="*/ 136 w 715"/>
                  <a:gd name="T37" fmla="*/ 427 h 452"/>
                  <a:gd name="T38" fmla="*/ 166 w 715"/>
                  <a:gd name="T39" fmla="*/ 433 h 452"/>
                  <a:gd name="T40" fmla="*/ 247 w 715"/>
                  <a:gd name="T41" fmla="*/ 401 h 452"/>
                  <a:gd name="T42" fmla="*/ 283 w 715"/>
                  <a:gd name="T43" fmla="*/ 397 h 452"/>
                  <a:gd name="T44" fmla="*/ 332 w 715"/>
                  <a:gd name="T45" fmla="*/ 431 h 452"/>
                  <a:gd name="T46" fmla="*/ 387 w 715"/>
                  <a:gd name="T47" fmla="*/ 431 h 452"/>
                  <a:gd name="T48" fmla="*/ 394 w 715"/>
                  <a:gd name="T49" fmla="*/ 435 h 452"/>
                  <a:gd name="T50" fmla="*/ 411 w 715"/>
                  <a:gd name="T51" fmla="*/ 441 h 452"/>
                  <a:gd name="T52" fmla="*/ 437 w 715"/>
                  <a:gd name="T53" fmla="*/ 431 h 452"/>
                  <a:gd name="T54" fmla="*/ 445 w 715"/>
                  <a:gd name="T55" fmla="*/ 446 h 452"/>
                  <a:gd name="T56" fmla="*/ 490 w 715"/>
                  <a:gd name="T57" fmla="*/ 452 h 452"/>
                  <a:gd name="T58" fmla="*/ 515 w 715"/>
                  <a:gd name="T59" fmla="*/ 431 h 452"/>
                  <a:gd name="T60" fmla="*/ 539 w 715"/>
                  <a:gd name="T61" fmla="*/ 431 h 452"/>
                  <a:gd name="T62" fmla="*/ 568 w 715"/>
                  <a:gd name="T63" fmla="*/ 399 h 452"/>
                  <a:gd name="T64" fmla="*/ 588 w 715"/>
                  <a:gd name="T65" fmla="*/ 399 h 452"/>
                  <a:gd name="T66" fmla="*/ 611 w 715"/>
                  <a:gd name="T67" fmla="*/ 373 h 452"/>
                  <a:gd name="T68" fmla="*/ 652 w 715"/>
                  <a:gd name="T69" fmla="*/ 354 h 452"/>
                  <a:gd name="T70" fmla="*/ 669 w 715"/>
                  <a:gd name="T71" fmla="*/ 356 h 452"/>
                  <a:gd name="T72" fmla="*/ 696 w 715"/>
                  <a:gd name="T73" fmla="*/ 320 h 452"/>
                  <a:gd name="T74" fmla="*/ 696 w 715"/>
                  <a:gd name="T75" fmla="*/ 314 h 452"/>
                  <a:gd name="T76" fmla="*/ 715 w 715"/>
                  <a:gd name="T77" fmla="*/ 247 h 452"/>
                  <a:gd name="T78" fmla="*/ 637 w 715"/>
                  <a:gd name="T79" fmla="*/ 167 h 452"/>
                  <a:gd name="T80" fmla="*/ 494 w 715"/>
                  <a:gd name="T81" fmla="*/ 132 h 452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715"/>
                  <a:gd name="T124" fmla="*/ 0 h 452"/>
                  <a:gd name="T125" fmla="*/ 715 w 715"/>
                  <a:gd name="T126" fmla="*/ 452 h 452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715" h="452">
                    <a:moveTo>
                      <a:pt x="494" y="132"/>
                    </a:moveTo>
                    <a:lnTo>
                      <a:pt x="377" y="43"/>
                    </a:lnTo>
                    <a:lnTo>
                      <a:pt x="349" y="32"/>
                    </a:lnTo>
                    <a:lnTo>
                      <a:pt x="319" y="24"/>
                    </a:lnTo>
                    <a:lnTo>
                      <a:pt x="304" y="21"/>
                    </a:lnTo>
                    <a:lnTo>
                      <a:pt x="294" y="0"/>
                    </a:lnTo>
                    <a:lnTo>
                      <a:pt x="290" y="2"/>
                    </a:lnTo>
                    <a:lnTo>
                      <a:pt x="262" y="13"/>
                    </a:lnTo>
                    <a:lnTo>
                      <a:pt x="241" y="39"/>
                    </a:lnTo>
                    <a:lnTo>
                      <a:pt x="213" y="88"/>
                    </a:lnTo>
                    <a:lnTo>
                      <a:pt x="153" y="111"/>
                    </a:lnTo>
                    <a:lnTo>
                      <a:pt x="138" y="139"/>
                    </a:lnTo>
                    <a:lnTo>
                      <a:pt x="91" y="175"/>
                    </a:lnTo>
                    <a:lnTo>
                      <a:pt x="8" y="322"/>
                    </a:lnTo>
                    <a:lnTo>
                      <a:pt x="2" y="333"/>
                    </a:lnTo>
                    <a:lnTo>
                      <a:pt x="0" y="339"/>
                    </a:lnTo>
                    <a:lnTo>
                      <a:pt x="49" y="382"/>
                    </a:lnTo>
                    <a:lnTo>
                      <a:pt x="136" y="427"/>
                    </a:lnTo>
                    <a:lnTo>
                      <a:pt x="166" y="433"/>
                    </a:lnTo>
                    <a:lnTo>
                      <a:pt x="247" y="401"/>
                    </a:lnTo>
                    <a:lnTo>
                      <a:pt x="283" y="397"/>
                    </a:lnTo>
                    <a:lnTo>
                      <a:pt x="332" y="431"/>
                    </a:lnTo>
                    <a:lnTo>
                      <a:pt x="387" y="431"/>
                    </a:lnTo>
                    <a:lnTo>
                      <a:pt x="394" y="435"/>
                    </a:lnTo>
                    <a:lnTo>
                      <a:pt x="411" y="441"/>
                    </a:lnTo>
                    <a:lnTo>
                      <a:pt x="437" y="431"/>
                    </a:lnTo>
                    <a:lnTo>
                      <a:pt x="445" y="446"/>
                    </a:lnTo>
                    <a:lnTo>
                      <a:pt x="490" y="452"/>
                    </a:lnTo>
                    <a:lnTo>
                      <a:pt x="515" y="431"/>
                    </a:lnTo>
                    <a:lnTo>
                      <a:pt x="539" y="431"/>
                    </a:lnTo>
                    <a:lnTo>
                      <a:pt x="568" y="399"/>
                    </a:lnTo>
                    <a:lnTo>
                      <a:pt x="588" y="399"/>
                    </a:lnTo>
                    <a:lnTo>
                      <a:pt x="611" y="373"/>
                    </a:lnTo>
                    <a:lnTo>
                      <a:pt x="652" y="354"/>
                    </a:lnTo>
                    <a:lnTo>
                      <a:pt x="669" y="356"/>
                    </a:lnTo>
                    <a:lnTo>
                      <a:pt x="696" y="320"/>
                    </a:lnTo>
                    <a:lnTo>
                      <a:pt x="696" y="314"/>
                    </a:lnTo>
                    <a:lnTo>
                      <a:pt x="715" y="247"/>
                    </a:lnTo>
                    <a:lnTo>
                      <a:pt x="637" y="167"/>
                    </a:lnTo>
                    <a:lnTo>
                      <a:pt x="494" y="132"/>
                    </a:lnTo>
                    <a:close/>
                  </a:path>
                </a:pathLst>
              </a:custGeom>
              <a:solidFill>
                <a:srgbClr val="9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685" name="Freeform 46"/>
              <p:cNvSpPr>
                <a:spLocks/>
              </p:cNvSpPr>
              <p:nvPr/>
            </p:nvSpPr>
            <p:spPr bwMode="auto">
              <a:xfrm>
                <a:off x="4217" y="1391"/>
                <a:ext cx="715" cy="452"/>
              </a:xfrm>
              <a:custGeom>
                <a:avLst/>
                <a:gdLst>
                  <a:gd name="T0" fmla="*/ 494 w 715"/>
                  <a:gd name="T1" fmla="*/ 132 h 452"/>
                  <a:gd name="T2" fmla="*/ 377 w 715"/>
                  <a:gd name="T3" fmla="*/ 43 h 452"/>
                  <a:gd name="T4" fmla="*/ 349 w 715"/>
                  <a:gd name="T5" fmla="*/ 32 h 452"/>
                  <a:gd name="T6" fmla="*/ 319 w 715"/>
                  <a:gd name="T7" fmla="*/ 24 h 452"/>
                  <a:gd name="T8" fmla="*/ 319 w 715"/>
                  <a:gd name="T9" fmla="*/ 24 h 452"/>
                  <a:gd name="T10" fmla="*/ 304 w 715"/>
                  <a:gd name="T11" fmla="*/ 21 h 452"/>
                  <a:gd name="T12" fmla="*/ 294 w 715"/>
                  <a:gd name="T13" fmla="*/ 0 h 452"/>
                  <a:gd name="T14" fmla="*/ 290 w 715"/>
                  <a:gd name="T15" fmla="*/ 2 h 452"/>
                  <a:gd name="T16" fmla="*/ 262 w 715"/>
                  <a:gd name="T17" fmla="*/ 13 h 452"/>
                  <a:gd name="T18" fmla="*/ 241 w 715"/>
                  <a:gd name="T19" fmla="*/ 39 h 452"/>
                  <a:gd name="T20" fmla="*/ 213 w 715"/>
                  <a:gd name="T21" fmla="*/ 88 h 452"/>
                  <a:gd name="T22" fmla="*/ 153 w 715"/>
                  <a:gd name="T23" fmla="*/ 111 h 452"/>
                  <a:gd name="T24" fmla="*/ 138 w 715"/>
                  <a:gd name="T25" fmla="*/ 139 h 452"/>
                  <a:gd name="T26" fmla="*/ 91 w 715"/>
                  <a:gd name="T27" fmla="*/ 175 h 452"/>
                  <a:gd name="T28" fmla="*/ 8 w 715"/>
                  <a:gd name="T29" fmla="*/ 322 h 452"/>
                  <a:gd name="T30" fmla="*/ 2 w 715"/>
                  <a:gd name="T31" fmla="*/ 333 h 452"/>
                  <a:gd name="T32" fmla="*/ 0 w 715"/>
                  <a:gd name="T33" fmla="*/ 339 h 452"/>
                  <a:gd name="T34" fmla="*/ 49 w 715"/>
                  <a:gd name="T35" fmla="*/ 382 h 452"/>
                  <a:gd name="T36" fmla="*/ 136 w 715"/>
                  <a:gd name="T37" fmla="*/ 427 h 452"/>
                  <a:gd name="T38" fmla="*/ 166 w 715"/>
                  <a:gd name="T39" fmla="*/ 433 h 452"/>
                  <a:gd name="T40" fmla="*/ 247 w 715"/>
                  <a:gd name="T41" fmla="*/ 401 h 452"/>
                  <a:gd name="T42" fmla="*/ 283 w 715"/>
                  <a:gd name="T43" fmla="*/ 397 h 452"/>
                  <a:gd name="T44" fmla="*/ 332 w 715"/>
                  <a:gd name="T45" fmla="*/ 431 h 452"/>
                  <a:gd name="T46" fmla="*/ 387 w 715"/>
                  <a:gd name="T47" fmla="*/ 431 h 452"/>
                  <a:gd name="T48" fmla="*/ 394 w 715"/>
                  <a:gd name="T49" fmla="*/ 435 h 452"/>
                  <a:gd name="T50" fmla="*/ 411 w 715"/>
                  <a:gd name="T51" fmla="*/ 441 h 452"/>
                  <a:gd name="T52" fmla="*/ 437 w 715"/>
                  <a:gd name="T53" fmla="*/ 431 h 452"/>
                  <a:gd name="T54" fmla="*/ 445 w 715"/>
                  <a:gd name="T55" fmla="*/ 446 h 452"/>
                  <a:gd name="T56" fmla="*/ 490 w 715"/>
                  <a:gd name="T57" fmla="*/ 452 h 452"/>
                  <a:gd name="T58" fmla="*/ 515 w 715"/>
                  <a:gd name="T59" fmla="*/ 431 h 452"/>
                  <a:gd name="T60" fmla="*/ 539 w 715"/>
                  <a:gd name="T61" fmla="*/ 431 h 452"/>
                  <a:gd name="T62" fmla="*/ 568 w 715"/>
                  <a:gd name="T63" fmla="*/ 399 h 452"/>
                  <a:gd name="T64" fmla="*/ 588 w 715"/>
                  <a:gd name="T65" fmla="*/ 399 h 452"/>
                  <a:gd name="T66" fmla="*/ 611 w 715"/>
                  <a:gd name="T67" fmla="*/ 373 h 452"/>
                  <a:gd name="T68" fmla="*/ 652 w 715"/>
                  <a:gd name="T69" fmla="*/ 354 h 452"/>
                  <a:gd name="T70" fmla="*/ 669 w 715"/>
                  <a:gd name="T71" fmla="*/ 356 h 452"/>
                  <a:gd name="T72" fmla="*/ 696 w 715"/>
                  <a:gd name="T73" fmla="*/ 320 h 452"/>
                  <a:gd name="T74" fmla="*/ 696 w 715"/>
                  <a:gd name="T75" fmla="*/ 314 h 452"/>
                  <a:gd name="T76" fmla="*/ 715 w 715"/>
                  <a:gd name="T77" fmla="*/ 247 h 452"/>
                  <a:gd name="T78" fmla="*/ 637 w 715"/>
                  <a:gd name="T79" fmla="*/ 167 h 452"/>
                  <a:gd name="T80" fmla="*/ 494 w 715"/>
                  <a:gd name="T81" fmla="*/ 132 h 452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715"/>
                  <a:gd name="T124" fmla="*/ 0 h 452"/>
                  <a:gd name="T125" fmla="*/ 715 w 715"/>
                  <a:gd name="T126" fmla="*/ 452 h 452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715" h="452">
                    <a:moveTo>
                      <a:pt x="494" y="132"/>
                    </a:moveTo>
                    <a:lnTo>
                      <a:pt x="377" y="43"/>
                    </a:lnTo>
                    <a:lnTo>
                      <a:pt x="349" y="32"/>
                    </a:lnTo>
                    <a:lnTo>
                      <a:pt x="319" y="24"/>
                    </a:lnTo>
                    <a:lnTo>
                      <a:pt x="304" y="21"/>
                    </a:lnTo>
                    <a:lnTo>
                      <a:pt x="294" y="0"/>
                    </a:lnTo>
                    <a:lnTo>
                      <a:pt x="290" y="2"/>
                    </a:lnTo>
                    <a:lnTo>
                      <a:pt x="262" y="13"/>
                    </a:lnTo>
                    <a:lnTo>
                      <a:pt x="241" y="39"/>
                    </a:lnTo>
                    <a:lnTo>
                      <a:pt x="213" y="88"/>
                    </a:lnTo>
                    <a:lnTo>
                      <a:pt x="153" y="111"/>
                    </a:lnTo>
                    <a:lnTo>
                      <a:pt x="138" y="139"/>
                    </a:lnTo>
                    <a:lnTo>
                      <a:pt x="91" y="175"/>
                    </a:lnTo>
                    <a:lnTo>
                      <a:pt x="8" y="322"/>
                    </a:lnTo>
                    <a:lnTo>
                      <a:pt x="2" y="333"/>
                    </a:lnTo>
                    <a:lnTo>
                      <a:pt x="0" y="339"/>
                    </a:lnTo>
                    <a:lnTo>
                      <a:pt x="49" y="382"/>
                    </a:lnTo>
                    <a:lnTo>
                      <a:pt x="136" y="427"/>
                    </a:lnTo>
                    <a:lnTo>
                      <a:pt x="166" y="433"/>
                    </a:lnTo>
                    <a:lnTo>
                      <a:pt x="247" y="401"/>
                    </a:lnTo>
                    <a:lnTo>
                      <a:pt x="283" y="397"/>
                    </a:lnTo>
                    <a:lnTo>
                      <a:pt x="332" y="431"/>
                    </a:lnTo>
                    <a:lnTo>
                      <a:pt x="387" y="431"/>
                    </a:lnTo>
                    <a:lnTo>
                      <a:pt x="394" y="435"/>
                    </a:lnTo>
                    <a:lnTo>
                      <a:pt x="411" y="441"/>
                    </a:lnTo>
                    <a:lnTo>
                      <a:pt x="437" y="431"/>
                    </a:lnTo>
                    <a:lnTo>
                      <a:pt x="445" y="446"/>
                    </a:lnTo>
                    <a:lnTo>
                      <a:pt x="490" y="452"/>
                    </a:lnTo>
                    <a:lnTo>
                      <a:pt x="515" y="431"/>
                    </a:lnTo>
                    <a:lnTo>
                      <a:pt x="539" y="431"/>
                    </a:lnTo>
                    <a:lnTo>
                      <a:pt x="568" y="399"/>
                    </a:lnTo>
                    <a:lnTo>
                      <a:pt x="588" y="399"/>
                    </a:lnTo>
                    <a:lnTo>
                      <a:pt x="611" y="373"/>
                    </a:lnTo>
                    <a:lnTo>
                      <a:pt x="652" y="354"/>
                    </a:lnTo>
                    <a:lnTo>
                      <a:pt x="669" y="356"/>
                    </a:lnTo>
                    <a:lnTo>
                      <a:pt x="696" y="320"/>
                    </a:lnTo>
                    <a:lnTo>
                      <a:pt x="696" y="314"/>
                    </a:lnTo>
                    <a:lnTo>
                      <a:pt x="715" y="247"/>
                    </a:lnTo>
                    <a:lnTo>
                      <a:pt x="637" y="167"/>
                    </a:lnTo>
                    <a:lnTo>
                      <a:pt x="494" y="132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grpSp>
          <p:nvGrpSpPr>
            <p:cNvPr id="61463" name="Group 47"/>
            <p:cNvGrpSpPr>
              <a:grpSpLocks/>
            </p:cNvGrpSpPr>
            <p:nvPr/>
          </p:nvGrpSpPr>
          <p:grpSpPr bwMode="auto">
            <a:xfrm>
              <a:off x="3727" y="2376"/>
              <a:ext cx="692" cy="365"/>
              <a:chOff x="3727" y="2376"/>
              <a:chExt cx="692" cy="365"/>
            </a:xfrm>
          </p:grpSpPr>
          <p:sp>
            <p:nvSpPr>
              <p:cNvPr id="61682" name="Freeform 48"/>
              <p:cNvSpPr>
                <a:spLocks/>
              </p:cNvSpPr>
              <p:nvPr/>
            </p:nvSpPr>
            <p:spPr bwMode="auto">
              <a:xfrm>
                <a:off x="3727" y="2376"/>
                <a:ext cx="692" cy="365"/>
              </a:xfrm>
              <a:custGeom>
                <a:avLst/>
                <a:gdLst>
                  <a:gd name="T0" fmla="*/ 671 w 692"/>
                  <a:gd name="T1" fmla="*/ 192 h 365"/>
                  <a:gd name="T2" fmla="*/ 643 w 692"/>
                  <a:gd name="T3" fmla="*/ 194 h 365"/>
                  <a:gd name="T4" fmla="*/ 626 w 692"/>
                  <a:gd name="T5" fmla="*/ 200 h 365"/>
                  <a:gd name="T6" fmla="*/ 607 w 692"/>
                  <a:gd name="T7" fmla="*/ 203 h 365"/>
                  <a:gd name="T8" fmla="*/ 558 w 692"/>
                  <a:gd name="T9" fmla="*/ 196 h 365"/>
                  <a:gd name="T10" fmla="*/ 567 w 692"/>
                  <a:gd name="T11" fmla="*/ 126 h 365"/>
                  <a:gd name="T12" fmla="*/ 566 w 692"/>
                  <a:gd name="T13" fmla="*/ 109 h 365"/>
                  <a:gd name="T14" fmla="*/ 571 w 692"/>
                  <a:gd name="T15" fmla="*/ 79 h 365"/>
                  <a:gd name="T16" fmla="*/ 575 w 692"/>
                  <a:gd name="T17" fmla="*/ 64 h 365"/>
                  <a:gd name="T18" fmla="*/ 564 w 692"/>
                  <a:gd name="T19" fmla="*/ 43 h 365"/>
                  <a:gd name="T20" fmla="*/ 564 w 692"/>
                  <a:gd name="T21" fmla="*/ 41 h 365"/>
                  <a:gd name="T22" fmla="*/ 460 w 692"/>
                  <a:gd name="T23" fmla="*/ 36 h 365"/>
                  <a:gd name="T24" fmla="*/ 306 w 692"/>
                  <a:gd name="T25" fmla="*/ 7 h 365"/>
                  <a:gd name="T26" fmla="*/ 253 w 692"/>
                  <a:gd name="T27" fmla="*/ 7 h 365"/>
                  <a:gd name="T28" fmla="*/ 177 w 692"/>
                  <a:gd name="T29" fmla="*/ 28 h 365"/>
                  <a:gd name="T30" fmla="*/ 121 w 692"/>
                  <a:gd name="T31" fmla="*/ 4 h 365"/>
                  <a:gd name="T32" fmla="*/ 125 w 692"/>
                  <a:gd name="T33" fmla="*/ 0 h 365"/>
                  <a:gd name="T34" fmla="*/ 123 w 692"/>
                  <a:gd name="T35" fmla="*/ 0 h 365"/>
                  <a:gd name="T36" fmla="*/ 91 w 692"/>
                  <a:gd name="T37" fmla="*/ 41 h 365"/>
                  <a:gd name="T38" fmla="*/ 70 w 692"/>
                  <a:gd name="T39" fmla="*/ 88 h 365"/>
                  <a:gd name="T40" fmla="*/ 21 w 692"/>
                  <a:gd name="T41" fmla="*/ 181 h 365"/>
                  <a:gd name="T42" fmla="*/ 0 w 692"/>
                  <a:gd name="T43" fmla="*/ 343 h 365"/>
                  <a:gd name="T44" fmla="*/ 4 w 692"/>
                  <a:gd name="T45" fmla="*/ 343 h 365"/>
                  <a:gd name="T46" fmla="*/ 59 w 692"/>
                  <a:gd name="T47" fmla="*/ 354 h 365"/>
                  <a:gd name="T48" fmla="*/ 59 w 692"/>
                  <a:gd name="T49" fmla="*/ 362 h 365"/>
                  <a:gd name="T50" fmla="*/ 87 w 692"/>
                  <a:gd name="T51" fmla="*/ 365 h 365"/>
                  <a:gd name="T52" fmla="*/ 111 w 692"/>
                  <a:gd name="T53" fmla="*/ 350 h 365"/>
                  <a:gd name="T54" fmla="*/ 115 w 692"/>
                  <a:gd name="T55" fmla="*/ 322 h 365"/>
                  <a:gd name="T56" fmla="*/ 145 w 692"/>
                  <a:gd name="T57" fmla="*/ 311 h 365"/>
                  <a:gd name="T58" fmla="*/ 175 w 692"/>
                  <a:gd name="T59" fmla="*/ 314 h 365"/>
                  <a:gd name="T60" fmla="*/ 219 w 692"/>
                  <a:gd name="T61" fmla="*/ 256 h 365"/>
                  <a:gd name="T62" fmla="*/ 232 w 692"/>
                  <a:gd name="T63" fmla="*/ 264 h 365"/>
                  <a:gd name="T64" fmla="*/ 324 w 692"/>
                  <a:gd name="T65" fmla="*/ 201 h 365"/>
                  <a:gd name="T66" fmla="*/ 368 w 692"/>
                  <a:gd name="T67" fmla="*/ 198 h 365"/>
                  <a:gd name="T68" fmla="*/ 413 w 692"/>
                  <a:gd name="T69" fmla="*/ 201 h 365"/>
                  <a:gd name="T70" fmla="*/ 458 w 692"/>
                  <a:gd name="T71" fmla="*/ 245 h 365"/>
                  <a:gd name="T72" fmla="*/ 498 w 692"/>
                  <a:gd name="T73" fmla="*/ 252 h 365"/>
                  <a:gd name="T74" fmla="*/ 509 w 692"/>
                  <a:gd name="T75" fmla="*/ 245 h 365"/>
                  <a:gd name="T76" fmla="*/ 539 w 692"/>
                  <a:gd name="T77" fmla="*/ 247 h 365"/>
                  <a:gd name="T78" fmla="*/ 560 w 692"/>
                  <a:gd name="T79" fmla="*/ 241 h 365"/>
                  <a:gd name="T80" fmla="*/ 637 w 692"/>
                  <a:gd name="T81" fmla="*/ 247 h 365"/>
                  <a:gd name="T82" fmla="*/ 673 w 692"/>
                  <a:gd name="T83" fmla="*/ 247 h 365"/>
                  <a:gd name="T84" fmla="*/ 684 w 692"/>
                  <a:gd name="T85" fmla="*/ 217 h 365"/>
                  <a:gd name="T86" fmla="*/ 692 w 692"/>
                  <a:gd name="T87" fmla="*/ 192 h 365"/>
                  <a:gd name="T88" fmla="*/ 673 w 692"/>
                  <a:gd name="T89" fmla="*/ 192 h 365"/>
                  <a:gd name="T90" fmla="*/ 671 w 692"/>
                  <a:gd name="T91" fmla="*/ 192 h 365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w 692"/>
                  <a:gd name="T139" fmla="*/ 0 h 365"/>
                  <a:gd name="T140" fmla="*/ 692 w 692"/>
                  <a:gd name="T141" fmla="*/ 365 h 365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T138" t="T139" r="T140" b="T141"/>
                <a:pathLst>
                  <a:path w="692" h="365">
                    <a:moveTo>
                      <a:pt x="671" y="192"/>
                    </a:moveTo>
                    <a:lnTo>
                      <a:pt x="643" y="194"/>
                    </a:lnTo>
                    <a:lnTo>
                      <a:pt x="626" y="200"/>
                    </a:lnTo>
                    <a:lnTo>
                      <a:pt x="607" y="203"/>
                    </a:lnTo>
                    <a:lnTo>
                      <a:pt x="558" y="196"/>
                    </a:lnTo>
                    <a:lnTo>
                      <a:pt x="567" y="126"/>
                    </a:lnTo>
                    <a:lnTo>
                      <a:pt x="566" y="109"/>
                    </a:lnTo>
                    <a:lnTo>
                      <a:pt x="571" y="79"/>
                    </a:lnTo>
                    <a:lnTo>
                      <a:pt x="575" y="64"/>
                    </a:lnTo>
                    <a:lnTo>
                      <a:pt x="564" y="43"/>
                    </a:lnTo>
                    <a:lnTo>
                      <a:pt x="564" y="41"/>
                    </a:lnTo>
                    <a:lnTo>
                      <a:pt x="460" y="36"/>
                    </a:lnTo>
                    <a:lnTo>
                      <a:pt x="306" y="7"/>
                    </a:lnTo>
                    <a:lnTo>
                      <a:pt x="253" y="7"/>
                    </a:lnTo>
                    <a:lnTo>
                      <a:pt x="177" y="28"/>
                    </a:lnTo>
                    <a:lnTo>
                      <a:pt x="121" y="4"/>
                    </a:lnTo>
                    <a:lnTo>
                      <a:pt x="125" y="0"/>
                    </a:lnTo>
                    <a:lnTo>
                      <a:pt x="123" y="0"/>
                    </a:lnTo>
                    <a:lnTo>
                      <a:pt x="91" y="41"/>
                    </a:lnTo>
                    <a:lnTo>
                      <a:pt x="70" y="88"/>
                    </a:lnTo>
                    <a:lnTo>
                      <a:pt x="21" y="181"/>
                    </a:lnTo>
                    <a:lnTo>
                      <a:pt x="0" y="343"/>
                    </a:lnTo>
                    <a:lnTo>
                      <a:pt x="4" y="343"/>
                    </a:lnTo>
                    <a:lnTo>
                      <a:pt x="59" y="354"/>
                    </a:lnTo>
                    <a:lnTo>
                      <a:pt x="59" y="362"/>
                    </a:lnTo>
                    <a:lnTo>
                      <a:pt x="87" y="365"/>
                    </a:lnTo>
                    <a:lnTo>
                      <a:pt x="111" y="350"/>
                    </a:lnTo>
                    <a:lnTo>
                      <a:pt x="115" y="322"/>
                    </a:lnTo>
                    <a:lnTo>
                      <a:pt x="145" y="311"/>
                    </a:lnTo>
                    <a:lnTo>
                      <a:pt x="175" y="314"/>
                    </a:lnTo>
                    <a:lnTo>
                      <a:pt x="219" y="256"/>
                    </a:lnTo>
                    <a:lnTo>
                      <a:pt x="232" y="264"/>
                    </a:lnTo>
                    <a:lnTo>
                      <a:pt x="324" y="201"/>
                    </a:lnTo>
                    <a:lnTo>
                      <a:pt x="368" y="198"/>
                    </a:lnTo>
                    <a:lnTo>
                      <a:pt x="413" y="201"/>
                    </a:lnTo>
                    <a:lnTo>
                      <a:pt x="458" y="245"/>
                    </a:lnTo>
                    <a:lnTo>
                      <a:pt x="498" y="252"/>
                    </a:lnTo>
                    <a:lnTo>
                      <a:pt x="509" y="245"/>
                    </a:lnTo>
                    <a:lnTo>
                      <a:pt x="539" y="247"/>
                    </a:lnTo>
                    <a:lnTo>
                      <a:pt x="560" y="241"/>
                    </a:lnTo>
                    <a:lnTo>
                      <a:pt x="637" y="247"/>
                    </a:lnTo>
                    <a:lnTo>
                      <a:pt x="673" y="247"/>
                    </a:lnTo>
                    <a:lnTo>
                      <a:pt x="684" y="217"/>
                    </a:lnTo>
                    <a:lnTo>
                      <a:pt x="692" y="192"/>
                    </a:lnTo>
                    <a:lnTo>
                      <a:pt x="673" y="192"/>
                    </a:lnTo>
                    <a:lnTo>
                      <a:pt x="671" y="192"/>
                    </a:lnTo>
                    <a:close/>
                  </a:path>
                </a:pathLst>
              </a:custGeom>
              <a:solidFill>
                <a:srgbClr val="0000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683" name="Freeform 49"/>
              <p:cNvSpPr>
                <a:spLocks/>
              </p:cNvSpPr>
              <p:nvPr/>
            </p:nvSpPr>
            <p:spPr bwMode="auto">
              <a:xfrm>
                <a:off x="3727" y="2376"/>
                <a:ext cx="692" cy="365"/>
              </a:xfrm>
              <a:custGeom>
                <a:avLst/>
                <a:gdLst>
                  <a:gd name="T0" fmla="*/ 671 w 692"/>
                  <a:gd name="T1" fmla="*/ 192 h 365"/>
                  <a:gd name="T2" fmla="*/ 643 w 692"/>
                  <a:gd name="T3" fmla="*/ 194 h 365"/>
                  <a:gd name="T4" fmla="*/ 626 w 692"/>
                  <a:gd name="T5" fmla="*/ 200 h 365"/>
                  <a:gd name="T6" fmla="*/ 607 w 692"/>
                  <a:gd name="T7" fmla="*/ 203 h 365"/>
                  <a:gd name="T8" fmla="*/ 558 w 692"/>
                  <a:gd name="T9" fmla="*/ 196 h 365"/>
                  <a:gd name="T10" fmla="*/ 567 w 692"/>
                  <a:gd name="T11" fmla="*/ 126 h 365"/>
                  <a:gd name="T12" fmla="*/ 566 w 692"/>
                  <a:gd name="T13" fmla="*/ 109 h 365"/>
                  <a:gd name="T14" fmla="*/ 571 w 692"/>
                  <a:gd name="T15" fmla="*/ 79 h 365"/>
                  <a:gd name="T16" fmla="*/ 575 w 692"/>
                  <a:gd name="T17" fmla="*/ 64 h 365"/>
                  <a:gd name="T18" fmla="*/ 564 w 692"/>
                  <a:gd name="T19" fmla="*/ 43 h 365"/>
                  <a:gd name="T20" fmla="*/ 564 w 692"/>
                  <a:gd name="T21" fmla="*/ 41 h 365"/>
                  <a:gd name="T22" fmla="*/ 460 w 692"/>
                  <a:gd name="T23" fmla="*/ 36 h 365"/>
                  <a:gd name="T24" fmla="*/ 306 w 692"/>
                  <a:gd name="T25" fmla="*/ 7 h 365"/>
                  <a:gd name="T26" fmla="*/ 253 w 692"/>
                  <a:gd name="T27" fmla="*/ 7 h 365"/>
                  <a:gd name="T28" fmla="*/ 177 w 692"/>
                  <a:gd name="T29" fmla="*/ 28 h 365"/>
                  <a:gd name="T30" fmla="*/ 121 w 692"/>
                  <a:gd name="T31" fmla="*/ 4 h 365"/>
                  <a:gd name="T32" fmla="*/ 125 w 692"/>
                  <a:gd name="T33" fmla="*/ 0 h 365"/>
                  <a:gd name="T34" fmla="*/ 123 w 692"/>
                  <a:gd name="T35" fmla="*/ 0 h 365"/>
                  <a:gd name="T36" fmla="*/ 91 w 692"/>
                  <a:gd name="T37" fmla="*/ 41 h 365"/>
                  <a:gd name="T38" fmla="*/ 70 w 692"/>
                  <a:gd name="T39" fmla="*/ 88 h 365"/>
                  <a:gd name="T40" fmla="*/ 21 w 692"/>
                  <a:gd name="T41" fmla="*/ 181 h 365"/>
                  <a:gd name="T42" fmla="*/ 0 w 692"/>
                  <a:gd name="T43" fmla="*/ 343 h 365"/>
                  <a:gd name="T44" fmla="*/ 4 w 692"/>
                  <a:gd name="T45" fmla="*/ 343 h 365"/>
                  <a:gd name="T46" fmla="*/ 59 w 692"/>
                  <a:gd name="T47" fmla="*/ 354 h 365"/>
                  <a:gd name="T48" fmla="*/ 59 w 692"/>
                  <a:gd name="T49" fmla="*/ 362 h 365"/>
                  <a:gd name="T50" fmla="*/ 87 w 692"/>
                  <a:gd name="T51" fmla="*/ 365 h 365"/>
                  <a:gd name="T52" fmla="*/ 111 w 692"/>
                  <a:gd name="T53" fmla="*/ 350 h 365"/>
                  <a:gd name="T54" fmla="*/ 115 w 692"/>
                  <a:gd name="T55" fmla="*/ 322 h 365"/>
                  <a:gd name="T56" fmla="*/ 145 w 692"/>
                  <a:gd name="T57" fmla="*/ 311 h 365"/>
                  <a:gd name="T58" fmla="*/ 175 w 692"/>
                  <a:gd name="T59" fmla="*/ 314 h 365"/>
                  <a:gd name="T60" fmla="*/ 219 w 692"/>
                  <a:gd name="T61" fmla="*/ 256 h 365"/>
                  <a:gd name="T62" fmla="*/ 232 w 692"/>
                  <a:gd name="T63" fmla="*/ 264 h 365"/>
                  <a:gd name="T64" fmla="*/ 324 w 692"/>
                  <a:gd name="T65" fmla="*/ 201 h 365"/>
                  <a:gd name="T66" fmla="*/ 368 w 692"/>
                  <a:gd name="T67" fmla="*/ 198 h 365"/>
                  <a:gd name="T68" fmla="*/ 413 w 692"/>
                  <a:gd name="T69" fmla="*/ 201 h 365"/>
                  <a:gd name="T70" fmla="*/ 458 w 692"/>
                  <a:gd name="T71" fmla="*/ 245 h 365"/>
                  <a:gd name="T72" fmla="*/ 498 w 692"/>
                  <a:gd name="T73" fmla="*/ 252 h 365"/>
                  <a:gd name="T74" fmla="*/ 509 w 692"/>
                  <a:gd name="T75" fmla="*/ 245 h 365"/>
                  <a:gd name="T76" fmla="*/ 539 w 692"/>
                  <a:gd name="T77" fmla="*/ 247 h 365"/>
                  <a:gd name="T78" fmla="*/ 560 w 692"/>
                  <a:gd name="T79" fmla="*/ 241 h 365"/>
                  <a:gd name="T80" fmla="*/ 637 w 692"/>
                  <a:gd name="T81" fmla="*/ 247 h 365"/>
                  <a:gd name="T82" fmla="*/ 673 w 692"/>
                  <a:gd name="T83" fmla="*/ 247 h 365"/>
                  <a:gd name="T84" fmla="*/ 684 w 692"/>
                  <a:gd name="T85" fmla="*/ 217 h 365"/>
                  <a:gd name="T86" fmla="*/ 692 w 692"/>
                  <a:gd name="T87" fmla="*/ 192 h 365"/>
                  <a:gd name="T88" fmla="*/ 673 w 692"/>
                  <a:gd name="T89" fmla="*/ 192 h 365"/>
                  <a:gd name="T90" fmla="*/ 671 w 692"/>
                  <a:gd name="T91" fmla="*/ 192 h 365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w 692"/>
                  <a:gd name="T139" fmla="*/ 0 h 365"/>
                  <a:gd name="T140" fmla="*/ 692 w 692"/>
                  <a:gd name="T141" fmla="*/ 365 h 365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T138" t="T139" r="T140" b="T141"/>
                <a:pathLst>
                  <a:path w="692" h="365">
                    <a:moveTo>
                      <a:pt x="671" y="192"/>
                    </a:moveTo>
                    <a:lnTo>
                      <a:pt x="643" y="194"/>
                    </a:lnTo>
                    <a:lnTo>
                      <a:pt x="626" y="200"/>
                    </a:lnTo>
                    <a:lnTo>
                      <a:pt x="607" y="203"/>
                    </a:lnTo>
                    <a:lnTo>
                      <a:pt x="558" y="196"/>
                    </a:lnTo>
                    <a:lnTo>
                      <a:pt x="567" y="126"/>
                    </a:lnTo>
                    <a:lnTo>
                      <a:pt x="566" y="109"/>
                    </a:lnTo>
                    <a:lnTo>
                      <a:pt x="571" y="79"/>
                    </a:lnTo>
                    <a:lnTo>
                      <a:pt x="575" y="64"/>
                    </a:lnTo>
                    <a:lnTo>
                      <a:pt x="564" y="43"/>
                    </a:lnTo>
                    <a:lnTo>
                      <a:pt x="564" y="41"/>
                    </a:lnTo>
                    <a:lnTo>
                      <a:pt x="460" y="36"/>
                    </a:lnTo>
                    <a:lnTo>
                      <a:pt x="306" y="7"/>
                    </a:lnTo>
                    <a:lnTo>
                      <a:pt x="253" y="7"/>
                    </a:lnTo>
                    <a:lnTo>
                      <a:pt x="177" y="28"/>
                    </a:lnTo>
                    <a:lnTo>
                      <a:pt x="121" y="4"/>
                    </a:lnTo>
                    <a:lnTo>
                      <a:pt x="125" y="0"/>
                    </a:lnTo>
                    <a:lnTo>
                      <a:pt x="123" y="0"/>
                    </a:lnTo>
                    <a:lnTo>
                      <a:pt x="91" y="41"/>
                    </a:lnTo>
                    <a:lnTo>
                      <a:pt x="70" y="88"/>
                    </a:lnTo>
                    <a:lnTo>
                      <a:pt x="21" y="181"/>
                    </a:lnTo>
                    <a:lnTo>
                      <a:pt x="0" y="343"/>
                    </a:lnTo>
                    <a:lnTo>
                      <a:pt x="4" y="343"/>
                    </a:lnTo>
                    <a:lnTo>
                      <a:pt x="59" y="354"/>
                    </a:lnTo>
                    <a:lnTo>
                      <a:pt x="59" y="362"/>
                    </a:lnTo>
                    <a:lnTo>
                      <a:pt x="87" y="365"/>
                    </a:lnTo>
                    <a:lnTo>
                      <a:pt x="111" y="350"/>
                    </a:lnTo>
                    <a:lnTo>
                      <a:pt x="115" y="322"/>
                    </a:lnTo>
                    <a:lnTo>
                      <a:pt x="145" y="311"/>
                    </a:lnTo>
                    <a:lnTo>
                      <a:pt x="175" y="314"/>
                    </a:lnTo>
                    <a:lnTo>
                      <a:pt x="219" y="256"/>
                    </a:lnTo>
                    <a:lnTo>
                      <a:pt x="232" y="264"/>
                    </a:lnTo>
                    <a:lnTo>
                      <a:pt x="324" y="201"/>
                    </a:lnTo>
                    <a:lnTo>
                      <a:pt x="368" y="198"/>
                    </a:lnTo>
                    <a:lnTo>
                      <a:pt x="413" y="201"/>
                    </a:lnTo>
                    <a:lnTo>
                      <a:pt x="458" y="245"/>
                    </a:lnTo>
                    <a:lnTo>
                      <a:pt x="498" y="252"/>
                    </a:lnTo>
                    <a:lnTo>
                      <a:pt x="509" y="245"/>
                    </a:lnTo>
                    <a:lnTo>
                      <a:pt x="539" y="247"/>
                    </a:lnTo>
                    <a:lnTo>
                      <a:pt x="560" y="241"/>
                    </a:lnTo>
                    <a:lnTo>
                      <a:pt x="637" y="247"/>
                    </a:lnTo>
                    <a:lnTo>
                      <a:pt x="673" y="247"/>
                    </a:lnTo>
                    <a:lnTo>
                      <a:pt x="684" y="217"/>
                    </a:lnTo>
                    <a:lnTo>
                      <a:pt x="692" y="192"/>
                    </a:lnTo>
                    <a:lnTo>
                      <a:pt x="673" y="192"/>
                    </a:lnTo>
                    <a:lnTo>
                      <a:pt x="671" y="192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sp>
          <p:nvSpPr>
            <p:cNvPr id="61464" name="Freeform 50"/>
            <p:cNvSpPr>
              <a:spLocks/>
            </p:cNvSpPr>
            <p:nvPr/>
          </p:nvSpPr>
          <p:spPr bwMode="auto">
            <a:xfrm>
              <a:off x="3852" y="3363"/>
              <a:ext cx="1" cy="11"/>
            </a:xfrm>
            <a:custGeom>
              <a:avLst/>
              <a:gdLst>
                <a:gd name="T0" fmla="*/ 0 w 1"/>
                <a:gd name="T1" fmla="*/ 0 h 11"/>
                <a:gd name="T2" fmla="*/ 0 w 1"/>
                <a:gd name="T3" fmla="*/ 0 h 11"/>
                <a:gd name="T4" fmla="*/ 0 w 1"/>
                <a:gd name="T5" fmla="*/ 11 h 11"/>
                <a:gd name="T6" fmla="*/ 0 w 1"/>
                <a:gd name="T7" fmla="*/ 0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"/>
                <a:gd name="T13" fmla="*/ 0 h 11"/>
                <a:gd name="T14" fmla="*/ 1 w 1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" h="11">
                  <a:moveTo>
                    <a:pt x="0" y="0"/>
                  </a:moveTo>
                  <a:lnTo>
                    <a:pt x="0" y="0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grpSp>
          <p:nvGrpSpPr>
            <p:cNvPr id="61465" name="Group 51"/>
            <p:cNvGrpSpPr>
              <a:grpSpLocks/>
            </p:cNvGrpSpPr>
            <p:nvPr/>
          </p:nvGrpSpPr>
          <p:grpSpPr bwMode="auto">
            <a:xfrm>
              <a:off x="3846" y="2734"/>
              <a:ext cx="940" cy="1100"/>
              <a:chOff x="3846" y="2734"/>
              <a:chExt cx="940" cy="1100"/>
            </a:xfrm>
          </p:grpSpPr>
          <p:sp>
            <p:nvSpPr>
              <p:cNvPr id="61680" name="Freeform 52"/>
              <p:cNvSpPr>
                <a:spLocks/>
              </p:cNvSpPr>
              <p:nvPr/>
            </p:nvSpPr>
            <p:spPr bwMode="auto">
              <a:xfrm>
                <a:off x="3846" y="2734"/>
                <a:ext cx="940" cy="1100"/>
              </a:xfrm>
              <a:custGeom>
                <a:avLst/>
                <a:gdLst>
                  <a:gd name="T0" fmla="*/ 484 w 940"/>
                  <a:gd name="T1" fmla="*/ 329 h 1100"/>
                  <a:gd name="T2" fmla="*/ 334 w 940"/>
                  <a:gd name="T3" fmla="*/ 527 h 1100"/>
                  <a:gd name="T4" fmla="*/ 266 w 940"/>
                  <a:gd name="T5" fmla="*/ 603 h 1100"/>
                  <a:gd name="T6" fmla="*/ 219 w 940"/>
                  <a:gd name="T7" fmla="*/ 635 h 1100"/>
                  <a:gd name="T8" fmla="*/ 113 w 940"/>
                  <a:gd name="T9" fmla="*/ 646 h 1100"/>
                  <a:gd name="T10" fmla="*/ 6 w 940"/>
                  <a:gd name="T11" fmla="*/ 627 h 1100"/>
                  <a:gd name="T12" fmla="*/ 0 w 940"/>
                  <a:gd name="T13" fmla="*/ 650 h 1100"/>
                  <a:gd name="T14" fmla="*/ 119 w 940"/>
                  <a:gd name="T15" fmla="*/ 815 h 1100"/>
                  <a:gd name="T16" fmla="*/ 153 w 940"/>
                  <a:gd name="T17" fmla="*/ 808 h 1100"/>
                  <a:gd name="T18" fmla="*/ 173 w 940"/>
                  <a:gd name="T19" fmla="*/ 817 h 1100"/>
                  <a:gd name="T20" fmla="*/ 188 w 940"/>
                  <a:gd name="T21" fmla="*/ 810 h 1100"/>
                  <a:gd name="T22" fmla="*/ 202 w 940"/>
                  <a:gd name="T23" fmla="*/ 800 h 1100"/>
                  <a:gd name="T24" fmla="*/ 188 w 940"/>
                  <a:gd name="T25" fmla="*/ 832 h 1100"/>
                  <a:gd name="T26" fmla="*/ 175 w 940"/>
                  <a:gd name="T27" fmla="*/ 864 h 1100"/>
                  <a:gd name="T28" fmla="*/ 198 w 940"/>
                  <a:gd name="T29" fmla="*/ 910 h 1100"/>
                  <a:gd name="T30" fmla="*/ 203 w 940"/>
                  <a:gd name="T31" fmla="*/ 943 h 1100"/>
                  <a:gd name="T32" fmla="*/ 202 w 940"/>
                  <a:gd name="T33" fmla="*/ 962 h 1100"/>
                  <a:gd name="T34" fmla="*/ 196 w 940"/>
                  <a:gd name="T35" fmla="*/ 989 h 1100"/>
                  <a:gd name="T36" fmla="*/ 237 w 940"/>
                  <a:gd name="T37" fmla="*/ 981 h 1100"/>
                  <a:gd name="T38" fmla="*/ 268 w 940"/>
                  <a:gd name="T39" fmla="*/ 1040 h 1100"/>
                  <a:gd name="T40" fmla="*/ 232 w 940"/>
                  <a:gd name="T41" fmla="*/ 1066 h 1100"/>
                  <a:gd name="T42" fmla="*/ 332 w 940"/>
                  <a:gd name="T43" fmla="*/ 998 h 1100"/>
                  <a:gd name="T44" fmla="*/ 334 w 940"/>
                  <a:gd name="T45" fmla="*/ 943 h 1100"/>
                  <a:gd name="T46" fmla="*/ 317 w 940"/>
                  <a:gd name="T47" fmla="*/ 910 h 1100"/>
                  <a:gd name="T48" fmla="*/ 335 w 940"/>
                  <a:gd name="T49" fmla="*/ 702 h 1100"/>
                  <a:gd name="T50" fmla="*/ 475 w 940"/>
                  <a:gd name="T51" fmla="*/ 635 h 1100"/>
                  <a:gd name="T52" fmla="*/ 550 w 940"/>
                  <a:gd name="T53" fmla="*/ 621 h 1100"/>
                  <a:gd name="T54" fmla="*/ 631 w 940"/>
                  <a:gd name="T55" fmla="*/ 635 h 1100"/>
                  <a:gd name="T56" fmla="*/ 724 w 940"/>
                  <a:gd name="T57" fmla="*/ 620 h 1100"/>
                  <a:gd name="T58" fmla="*/ 778 w 940"/>
                  <a:gd name="T59" fmla="*/ 638 h 1100"/>
                  <a:gd name="T60" fmla="*/ 743 w 940"/>
                  <a:gd name="T61" fmla="*/ 546 h 1100"/>
                  <a:gd name="T62" fmla="*/ 775 w 940"/>
                  <a:gd name="T63" fmla="*/ 476 h 1100"/>
                  <a:gd name="T64" fmla="*/ 852 w 940"/>
                  <a:gd name="T65" fmla="*/ 196 h 1100"/>
                  <a:gd name="T66" fmla="*/ 940 w 940"/>
                  <a:gd name="T67" fmla="*/ 145 h 1100"/>
                  <a:gd name="T68" fmla="*/ 878 w 940"/>
                  <a:gd name="T69" fmla="*/ 81 h 1100"/>
                  <a:gd name="T70" fmla="*/ 933 w 940"/>
                  <a:gd name="T71" fmla="*/ 30 h 1100"/>
                  <a:gd name="T72" fmla="*/ 805 w 940"/>
                  <a:gd name="T73" fmla="*/ 0 h 1100"/>
                  <a:gd name="T74" fmla="*/ 737 w 940"/>
                  <a:gd name="T75" fmla="*/ 62 h 1100"/>
                  <a:gd name="T76" fmla="*/ 680 w 940"/>
                  <a:gd name="T77" fmla="*/ 98 h 1100"/>
                  <a:gd name="T78" fmla="*/ 530 w 940"/>
                  <a:gd name="T79" fmla="*/ 218 h 1100"/>
                  <a:gd name="T80" fmla="*/ 492 w 940"/>
                  <a:gd name="T81" fmla="*/ 288 h 1100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940"/>
                  <a:gd name="T124" fmla="*/ 0 h 1100"/>
                  <a:gd name="T125" fmla="*/ 940 w 940"/>
                  <a:gd name="T126" fmla="*/ 1100 h 1100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940" h="1100">
                    <a:moveTo>
                      <a:pt x="492" y="288"/>
                    </a:moveTo>
                    <a:lnTo>
                      <a:pt x="484" y="329"/>
                    </a:lnTo>
                    <a:lnTo>
                      <a:pt x="345" y="484"/>
                    </a:lnTo>
                    <a:lnTo>
                      <a:pt x="334" y="527"/>
                    </a:lnTo>
                    <a:lnTo>
                      <a:pt x="281" y="552"/>
                    </a:lnTo>
                    <a:lnTo>
                      <a:pt x="266" y="603"/>
                    </a:lnTo>
                    <a:lnTo>
                      <a:pt x="228" y="606"/>
                    </a:lnTo>
                    <a:lnTo>
                      <a:pt x="219" y="635"/>
                    </a:lnTo>
                    <a:lnTo>
                      <a:pt x="164" y="650"/>
                    </a:lnTo>
                    <a:lnTo>
                      <a:pt x="113" y="646"/>
                    </a:lnTo>
                    <a:lnTo>
                      <a:pt x="26" y="623"/>
                    </a:lnTo>
                    <a:lnTo>
                      <a:pt x="6" y="627"/>
                    </a:lnTo>
                    <a:lnTo>
                      <a:pt x="6" y="638"/>
                    </a:lnTo>
                    <a:lnTo>
                      <a:pt x="0" y="650"/>
                    </a:lnTo>
                    <a:lnTo>
                      <a:pt x="104" y="832"/>
                    </a:lnTo>
                    <a:lnTo>
                      <a:pt x="119" y="815"/>
                    </a:lnTo>
                    <a:lnTo>
                      <a:pt x="138" y="806"/>
                    </a:lnTo>
                    <a:lnTo>
                      <a:pt x="153" y="808"/>
                    </a:lnTo>
                    <a:lnTo>
                      <a:pt x="158" y="815"/>
                    </a:lnTo>
                    <a:lnTo>
                      <a:pt x="173" y="817"/>
                    </a:lnTo>
                    <a:lnTo>
                      <a:pt x="170" y="808"/>
                    </a:lnTo>
                    <a:lnTo>
                      <a:pt x="188" y="810"/>
                    </a:lnTo>
                    <a:lnTo>
                      <a:pt x="187" y="787"/>
                    </a:lnTo>
                    <a:lnTo>
                      <a:pt x="202" y="800"/>
                    </a:lnTo>
                    <a:lnTo>
                      <a:pt x="203" y="823"/>
                    </a:lnTo>
                    <a:lnTo>
                      <a:pt x="188" y="832"/>
                    </a:lnTo>
                    <a:lnTo>
                      <a:pt x="190" y="847"/>
                    </a:lnTo>
                    <a:lnTo>
                      <a:pt x="175" y="864"/>
                    </a:lnTo>
                    <a:lnTo>
                      <a:pt x="198" y="885"/>
                    </a:lnTo>
                    <a:lnTo>
                      <a:pt x="198" y="910"/>
                    </a:lnTo>
                    <a:lnTo>
                      <a:pt x="209" y="923"/>
                    </a:lnTo>
                    <a:lnTo>
                      <a:pt x="203" y="943"/>
                    </a:lnTo>
                    <a:lnTo>
                      <a:pt x="187" y="951"/>
                    </a:lnTo>
                    <a:lnTo>
                      <a:pt x="202" y="962"/>
                    </a:lnTo>
                    <a:lnTo>
                      <a:pt x="187" y="977"/>
                    </a:lnTo>
                    <a:lnTo>
                      <a:pt x="196" y="989"/>
                    </a:lnTo>
                    <a:lnTo>
                      <a:pt x="205" y="981"/>
                    </a:lnTo>
                    <a:lnTo>
                      <a:pt x="237" y="981"/>
                    </a:lnTo>
                    <a:lnTo>
                      <a:pt x="271" y="1011"/>
                    </a:lnTo>
                    <a:lnTo>
                      <a:pt x="268" y="1040"/>
                    </a:lnTo>
                    <a:lnTo>
                      <a:pt x="237" y="1053"/>
                    </a:lnTo>
                    <a:lnTo>
                      <a:pt x="232" y="1066"/>
                    </a:lnTo>
                    <a:lnTo>
                      <a:pt x="290" y="1100"/>
                    </a:lnTo>
                    <a:lnTo>
                      <a:pt x="332" y="998"/>
                    </a:lnTo>
                    <a:lnTo>
                      <a:pt x="334" y="949"/>
                    </a:lnTo>
                    <a:lnTo>
                      <a:pt x="334" y="943"/>
                    </a:lnTo>
                    <a:lnTo>
                      <a:pt x="324" y="938"/>
                    </a:lnTo>
                    <a:lnTo>
                      <a:pt x="317" y="910"/>
                    </a:lnTo>
                    <a:lnTo>
                      <a:pt x="313" y="725"/>
                    </a:lnTo>
                    <a:lnTo>
                      <a:pt x="335" y="702"/>
                    </a:lnTo>
                    <a:lnTo>
                      <a:pt x="409" y="702"/>
                    </a:lnTo>
                    <a:lnTo>
                      <a:pt x="475" y="635"/>
                    </a:lnTo>
                    <a:lnTo>
                      <a:pt x="516" y="635"/>
                    </a:lnTo>
                    <a:lnTo>
                      <a:pt x="550" y="621"/>
                    </a:lnTo>
                    <a:lnTo>
                      <a:pt x="588" y="650"/>
                    </a:lnTo>
                    <a:lnTo>
                      <a:pt x="631" y="635"/>
                    </a:lnTo>
                    <a:lnTo>
                      <a:pt x="678" y="659"/>
                    </a:lnTo>
                    <a:lnTo>
                      <a:pt x="724" y="620"/>
                    </a:lnTo>
                    <a:lnTo>
                      <a:pt x="775" y="636"/>
                    </a:lnTo>
                    <a:lnTo>
                      <a:pt x="778" y="638"/>
                    </a:lnTo>
                    <a:lnTo>
                      <a:pt x="773" y="625"/>
                    </a:lnTo>
                    <a:lnTo>
                      <a:pt x="743" y="546"/>
                    </a:lnTo>
                    <a:lnTo>
                      <a:pt x="746" y="508"/>
                    </a:lnTo>
                    <a:lnTo>
                      <a:pt x="775" y="476"/>
                    </a:lnTo>
                    <a:lnTo>
                      <a:pt x="792" y="284"/>
                    </a:lnTo>
                    <a:lnTo>
                      <a:pt x="852" y="196"/>
                    </a:lnTo>
                    <a:lnTo>
                      <a:pt x="937" y="151"/>
                    </a:lnTo>
                    <a:lnTo>
                      <a:pt x="940" y="145"/>
                    </a:lnTo>
                    <a:lnTo>
                      <a:pt x="933" y="96"/>
                    </a:lnTo>
                    <a:lnTo>
                      <a:pt x="878" y="81"/>
                    </a:lnTo>
                    <a:lnTo>
                      <a:pt x="873" y="49"/>
                    </a:lnTo>
                    <a:lnTo>
                      <a:pt x="933" y="30"/>
                    </a:lnTo>
                    <a:lnTo>
                      <a:pt x="912" y="4"/>
                    </a:lnTo>
                    <a:lnTo>
                      <a:pt x="805" y="0"/>
                    </a:lnTo>
                    <a:lnTo>
                      <a:pt x="795" y="0"/>
                    </a:lnTo>
                    <a:lnTo>
                      <a:pt x="737" y="62"/>
                    </a:lnTo>
                    <a:lnTo>
                      <a:pt x="733" y="62"/>
                    </a:lnTo>
                    <a:lnTo>
                      <a:pt x="680" y="98"/>
                    </a:lnTo>
                    <a:lnTo>
                      <a:pt x="618" y="164"/>
                    </a:lnTo>
                    <a:lnTo>
                      <a:pt x="530" y="218"/>
                    </a:lnTo>
                    <a:lnTo>
                      <a:pt x="496" y="273"/>
                    </a:lnTo>
                    <a:lnTo>
                      <a:pt x="492" y="288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681" name="Freeform 53"/>
              <p:cNvSpPr>
                <a:spLocks/>
              </p:cNvSpPr>
              <p:nvPr/>
            </p:nvSpPr>
            <p:spPr bwMode="auto">
              <a:xfrm>
                <a:off x="3846" y="2734"/>
                <a:ext cx="940" cy="1100"/>
              </a:xfrm>
              <a:custGeom>
                <a:avLst/>
                <a:gdLst>
                  <a:gd name="T0" fmla="*/ 484 w 940"/>
                  <a:gd name="T1" fmla="*/ 329 h 1100"/>
                  <a:gd name="T2" fmla="*/ 334 w 940"/>
                  <a:gd name="T3" fmla="*/ 527 h 1100"/>
                  <a:gd name="T4" fmla="*/ 266 w 940"/>
                  <a:gd name="T5" fmla="*/ 603 h 1100"/>
                  <a:gd name="T6" fmla="*/ 219 w 940"/>
                  <a:gd name="T7" fmla="*/ 635 h 1100"/>
                  <a:gd name="T8" fmla="*/ 113 w 940"/>
                  <a:gd name="T9" fmla="*/ 646 h 1100"/>
                  <a:gd name="T10" fmla="*/ 6 w 940"/>
                  <a:gd name="T11" fmla="*/ 627 h 1100"/>
                  <a:gd name="T12" fmla="*/ 0 w 940"/>
                  <a:gd name="T13" fmla="*/ 650 h 1100"/>
                  <a:gd name="T14" fmla="*/ 119 w 940"/>
                  <a:gd name="T15" fmla="*/ 815 h 1100"/>
                  <a:gd name="T16" fmla="*/ 153 w 940"/>
                  <a:gd name="T17" fmla="*/ 808 h 1100"/>
                  <a:gd name="T18" fmla="*/ 173 w 940"/>
                  <a:gd name="T19" fmla="*/ 817 h 1100"/>
                  <a:gd name="T20" fmla="*/ 188 w 940"/>
                  <a:gd name="T21" fmla="*/ 810 h 1100"/>
                  <a:gd name="T22" fmla="*/ 202 w 940"/>
                  <a:gd name="T23" fmla="*/ 800 h 1100"/>
                  <a:gd name="T24" fmla="*/ 188 w 940"/>
                  <a:gd name="T25" fmla="*/ 832 h 1100"/>
                  <a:gd name="T26" fmla="*/ 175 w 940"/>
                  <a:gd name="T27" fmla="*/ 864 h 1100"/>
                  <a:gd name="T28" fmla="*/ 198 w 940"/>
                  <a:gd name="T29" fmla="*/ 910 h 1100"/>
                  <a:gd name="T30" fmla="*/ 203 w 940"/>
                  <a:gd name="T31" fmla="*/ 943 h 1100"/>
                  <a:gd name="T32" fmla="*/ 202 w 940"/>
                  <a:gd name="T33" fmla="*/ 962 h 1100"/>
                  <a:gd name="T34" fmla="*/ 196 w 940"/>
                  <a:gd name="T35" fmla="*/ 989 h 1100"/>
                  <a:gd name="T36" fmla="*/ 237 w 940"/>
                  <a:gd name="T37" fmla="*/ 981 h 1100"/>
                  <a:gd name="T38" fmla="*/ 268 w 940"/>
                  <a:gd name="T39" fmla="*/ 1040 h 1100"/>
                  <a:gd name="T40" fmla="*/ 232 w 940"/>
                  <a:gd name="T41" fmla="*/ 1066 h 1100"/>
                  <a:gd name="T42" fmla="*/ 332 w 940"/>
                  <a:gd name="T43" fmla="*/ 998 h 1100"/>
                  <a:gd name="T44" fmla="*/ 334 w 940"/>
                  <a:gd name="T45" fmla="*/ 943 h 1100"/>
                  <a:gd name="T46" fmla="*/ 317 w 940"/>
                  <a:gd name="T47" fmla="*/ 910 h 1100"/>
                  <a:gd name="T48" fmla="*/ 335 w 940"/>
                  <a:gd name="T49" fmla="*/ 702 h 1100"/>
                  <a:gd name="T50" fmla="*/ 475 w 940"/>
                  <a:gd name="T51" fmla="*/ 635 h 1100"/>
                  <a:gd name="T52" fmla="*/ 550 w 940"/>
                  <a:gd name="T53" fmla="*/ 621 h 1100"/>
                  <a:gd name="T54" fmla="*/ 631 w 940"/>
                  <a:gd name="T55" fmla="*/ 635 h 1100"/>
                  <a:gd name="T56" fmla="*/ 724 w 940"/>
                  <a:gd name="T57" fmla="*/ 620 h 1100"/>
                  <a:gd name="T58" fmla="*/ 778 w 940"/>
                  <a:gd name="T59" fmla="*/ 638 h 1100"/>
                  <a:gd name="T60" fmla="*/ 743 w 940"/>
                  <a:gd name="T61" fmla="*/ 546 h 1100"/>
                  <a:gd name="T62" fmla="*/ 775 w 940"/>
                  <a:gd name="T63" fmla="*/ 476 h 1100"/>
                  <a:gd name="T64" fmla="*/ 852 w 940"/>
                  <a:gd name="T65" fmla="*/ 196 h 1100"/>
                  <a:gd name="T66" fmla="*/ 940 w 940"/>
                  <a:gd name="T67" fmla="*/ 145 h 1100"/>
                  <a:gd name="T68" fmla="*/ 878 w 940"/>
                  <a:gd name="T69" fmla="*/ 81 h 1100"/>
                  <a:gd name="T70" fmla="*/ 933 w 940"/>
                  <a:gd name="T71" fmla="*/ 30 h 1100"/>
                  <a:gd name="T72" fmla="*/ 805 w 940"/>
                  <a:gd name="T73" fmla="*/ 0 h 1100"/>
                  <a:gd name="T74" fmla="*/ 737 w 940"/>
                  <a:gd name="T75" fmla="*/ 62 h 1100"/>
                  <a:gd name="T76" fmla="*/ 680 w 940"/>
                  <a:gd name="T77" fmla="*/ 98 h 1100"/>
                  <a:gd name="T78" fmla="*/ 530 w 940"/>
                  <a:gd name="T79" fmla="*/ 218 h 1100"/>
                  <a:gd name="T80" fmla="*/ 492 w 940"/>
                  <a:gd name="T81" fmla="*/ 288 h 1100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940"/>
                  <a:gd name="T124" fmla="*/ 0 h 1100"/>
                  <a:gd name="T125" fmla="*/ 940 w 940"/>
                  <a:gd name="T126" fmla="*/ 1100 h 1100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940" h="1100">
                    <a:moveTo>
                      <a:pt x="492" y="288"/>
                    </a:moveTo>
                    <a:lnTo>
                      <a:pt x="484" y="329"/>
                    </a:lnTo>
                    <a:lnTo>
                      <a:pt x="345" y="484"/>
                    </a:lnTo>
                    <a:lnTo>
                      <a:pt x="334" y="527"/>
                    </a:lnTo>
                    <a:lnTo>
                      <a:pt x="281" y="552"/>
                    </a:lnTo>
                    <a:lnTo>
                      <a:pt x="266" y="603"/>
                    </a:lnTo>
                    <a:lnTo>
                      <a:pt x="228" y="606"/>
                    </a:lnTo>
                    <a:lnTo>
                      <a:pt x="219" y="635"/>
                    </a:lnTo>
                    <a:lnTo>
                      <a:pt x="164" y="650"/>
                    </a:lnTo>
                    <a:lnTo>
                      <a:pt x="113" y="646"/>
                    </a:lnTo>
                    <a:lnTo>
                      <a:pt x="26" y="623"/>
                    </a:lnTo>
                    <a:lnTo>
                      <a:pt x="6" y="627"/>
                    </a:lnTo>
                    <a:lnTo>
                      <a:pt x="6" y="638"/>
                    </a:lnTo>
                    <a:lnTo>
                      <a:pt x="0" y="650"/>
                    </a:lnTo>
                    <a:lnTo>
                      <a:pt x="104" y="832"/>
                    </a:lnTo>
                    <a:lnTo>
                      <a:pt x="119" y="815"/>
                    </a:lnTo>
                    <a:lnTo>
                      <a:pt x="138" y="806"/>
                    </a:lnTo>
                    <a:lnTo>
                      <a:pt x="153" y="808"/>
                    </a:lnTo>
                    <a:lnTo>
                      <a:pt x="158" y="815"/>
                    </a:lnTo>
                    <a:lnTo>
                      <a:pt x="173" y="817"/>
                    </a:lnTo>
                    <a:lnTo>
                      <a:pt x="170" y="808"/>
                    </a:lnTo>
                    <a:lnTo>
                      <a:pt x="188" y="810"/>
                    </a:lnTo>
                    <a:lnTo>
                      <a:pt x="187" y="787"/>
                    </a:lnTo>
                    <a:lnTo>
                      <a:pt x="202" y="800"/>
                    </a:lnTo>
                    <a:lnTo>
                      <a:pt x="203" y="823"/>
                    </a:lnTo>
                    <a:lnTo>
                      <a:pt x="188" y="832"/>
                    </a:lnTo>
                    <a:lnTo>
                      <a:pt x="190" y="847"/>
                    </a:lnTo>
                    <a:lnTo>
                      <a:pt x="175" y="864"/>
                    </a:lnTo>
                    <a:lnTo>
                      <a:pt x="198" y="885"/>
                    </a:lnTo>
                    <a:lnTo>
                      <a:pt x="198" y="910"/>
                    </a:lnTo>
                    <a:lnTo>
                      <a:pt x="209" y="923"/>
                    </a:lnTo>
                    <a:lnTo>
                      <a:pt x="203" y="943"/>
                    </a:lnTo>
                    <a:lnTo>
                      <a:pt x="187" y="951"/>
                    </a:lnTo>
                    <a:lnTo>
                      <a:pt x="202" y="962"/>
                    </a:lnTo>
                    <a:lnTo>
                      <a:pt x="187" y="977"/>
                    </a:lnTo>
                    <a:lnTo>
                      <a:pt x="196" y="989"/>
                    </a:lnTo>
                    <a:lnTo>
                      <a:pt x="205" y="981"/>
                    </a:lnTo>
                    <a:lnTo>
                      <a:pt x="237" y="981"/>
                    </a:lnTo>
                    <a:lnTo>
                      <a:pt x="271" y="1011"/>
                    </a:lnTo>
                    <a:lnTo>
                      <a:pt x="268" y="1040"/>
                    </a:lnTo>
                    <a:lnTo>
                      <a:pt x="237" y="1053"/>
                    </a:lnTo>
                    <a:lnTo>
                      <a:pt x="232" y="1066"/>
                    </a:lnTo>
                    <a:lnTo>
                      <a:pt x="290" y="1100"/>
                    </a:lnTo>
                    <a:lnTo>
                      <a:pt x="332" y="998"/>
                    </a:lnTo>
                    <a:lnTo>
                      <a:pt x="334" y="949"/>
                    </a:lnTo>
                    <a:lnTo>
                      <a:pt x="334" y="943"/>
                    </a:lnTo>
                    <a:lnTo>
                      <a:pt x="324" y="938"/>
                    </a:lnTo>
                    <a:lnTo>
                      <a:pt x="317" y="910"/>
                    </a:lnTo>
                    <a:lnTo>
                      <a:pt x="313" y="725"/>
                    </a:lnTo>
                    <a:lnTo>
                      <a:pt x="335" y="702"/>
                    </a:lnTo>
                    <a:lnTo>
                      <a:pt x="409" y="702"/>
                    </a:lnTo>
                    <a:lnTo>
                      <a:pt x="475" y="635"/>
                    </a:lnTo>
                    <a:lnTo>
                      <a:pt x="516" y="635"/>
                    </a:lnTo>
                    <a:lnTo>
                      <a:pt x="550" y="621"/>
                    </a:lnTo>
                    <a:lnTo>
                      <a:pt x="588" y="650"/>
                    </a:lnTo>
                    <a:lnTo>
                      <a:pt x="631" y="635"/>
                    </a:lnTo>
                    <a:lnTo>
                      <a:pt x="678" y="659"/>
                    </a:lnTo>
                    <a:lnTo>
                      <a:pt x="724" y="620"/>
                    </a:lnTo>
                    <a:lnTo>
                      <a:pt x="775" y="636"/>
                    </a:lnTo>
                    <a:lnTo>
                      <a:pt x="778" y="638"/>
                    </a:lnTo>
                    <a:lnTo>
                      <a:pt x="773" y="625"/>
                    </a:lnTo>
                    <a:lnTo>
                      <a:pt x="743" y="546"/>
                    </a:lnTo>
                    <a:lnTo>
                      <a:pt x="746" y="508"/>
                    </a:lnTo>
                    <a:lnTo>
                      <a:pt x="775" y="476"/>
                    </a:lnTo>
                    <a:lnTo>
                      <a:pt x="792" y="284"/>
                    </a:lnTo>
                    <a:lnTo>
                      <a:pt x="852" y="196"/>
                    </a:lnTo>
                    <a:lnTo>
                      <a:pt x="937" y="151"/>
                    </a:lnTo>
                    <a:lnTo>
                      <a:pt x="940" y="145"/>
                    </a:lnTo>
                    <a:lnTo>
                      <a:pt x="933" y="96"/>
                    </a:lnTo>
                    <a:lnTo>
                      <a:pt x="878" y="81"/>
                    </a:lnTo>
                    <a:lnTo>
                      <a:pt x="873" y="49"/>
                    </a:lnTo>
                    <a:lnTo>
                      <a:pt x="933" y="30"/>
                    </a:lnTo>
                    <a:lnTo>
                      <a:pt x="912" y="4"/>
                    </a:lnTo>
                    <a:lnTo>
                      <a:pt x="805" y="0"/>
                    </a:lnTo>
                    <a:lnTo>
                      <a:pt x="795" y="0"/>
                    </a:lnTo>
                    <a:lnTo>
                      <a:pt x="737" y="62"/>
                    </a:lnTo>
                    <a:lnTo>
                      <a:pt x="733" y="62"/>
                    </a:lnTo>
                    <a:lnTo>
                      <a:pt x="680" y="98"/>
                    </a:lnTo>
                    <a:lnTo>
                      <a:pt x="618" y="164"/>
                    </a:lnTo>
                    <a:lnTo>
                      <a:pt x="530" y="218"/>
                    </a:lnTo>
                    <a:lnTo>
                      <a:pt x="496" y="273"/>
                    </a:lnTo>
                    <a:lnTo>
                      <a:pt x="492" y="288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grpSp>
          <p:nvGrpSpPr>
            <p:cNvPr id="61466" name="Group 54"/>
            <p:cNvGrpSpPr>
              <a:grpSpLocks/>
            </p:cNvGrpSpPr>
            <p:nvPr/>
          </p:nvGrpSpPr>
          <p:grpSpPr bwMode="auto">
            <a:xfrm>
              <a:off x="4719" y="1751"/>
              <a:ext cx="795" cy="1292"/>
              <a:chOff x="4719" y="1751"/>
              <a:chExt cx="795" cy="1292"/>
            </a:xfrm>
          </p:grpSpPr>
          <p:sp>
            <p:nvSpPr>
              <p:cNvPr id="61678" name="Freeform 55"/>
              <p:cNvSpPr>
                <a:spLocks/>
              </p:cNvSpPr>
              <p:nvPr/>
            </p:nvSpPr>
            <p:spPr bwMode="auto">
              <a:xfrm>
                <a:off x="4719" y="1751"/>
                <a:ext cx="795" cy="1292"/>
              </a:xfrm>
              <a:custGeom>
                <a:avLst/>
                <a:gdLst>
                  <a:gd name="T0" fmla="*/ 39 w 795"/>
                  <a:gd name="T1" fmla="*/ 988 h 1292"/>
                  <a:gd name="T2" fmla="*/ 60 w 795"/>
                  <a:gd name="T3" fmla="*/ 1015 h 1292"/>
                  <a:gd name="T4" fmla="*/ 0 w 795"/>
                  <a:gd name="T5" fmla="*/ 1030 h 1292"/>
                  <a:gd name="T6" fmla="*/ 5 w 795"/>
                  <a:gd name="T7" fmla="*/ 1064 h 1292"/>
                  <a:gd name="T8" fmla="*/ 60 w 795"/>
                  <a:gd name="T9" fmla="*/ 1079 h 1292"/>
                  <a:gd name="T10" fmla="*/ 66 w 795"/>
                  <a:gd name="T11" fmla="*/ 1130 h 1292"/>
                  <a:gd name="T12" fmla="*/ 64 w 795"/>
                  <a:gd name="T13" fmla="*/ 1134 h 1292"/>
                  <a:gd name="T14" fmla="*/ 211 w 795"/>
                  <a:gd name="T15" fmla="*/ 1222 h 1292"/>
                  <a:gd name="T16" fmla="*/ 233 w 795"/>
                  <a:gd name="T17" fmla="*/ 1218 h 1292"/>
                  <a:gd name="T18" fmla="*/ 341 w 795"/>
                  <a:gd name="T19" fmla="*/ 1292 h 1292"/>
                  <a:gd name="T20" fmla="*/ 382 w 795"/>
                  <a:gd name="T21" fmla="*/ 1290 h 1292"/>
                  <a:gd name="T22" fmla="*/ 469 w 795"/>
                  <a:gd name="T23" fmla="*/ 1020 h 1292"/>
                  <a:gd name="T24" fmla="*/ 459 w 795"/>
                  <a:gd name="T25" fmla="*/ 979 h 1292"/>
                  <a:gd name="T26" fmla="*/ 527 w 795"/>
                  <a:gd name="T27" fmla="*/ 941 h 1292"/>
                  <a:gd name="T28" fmla="*/ 574 w 795"/>
                  <a:gd name="T29" fmla="*/ 968 h 1292"/>
                  <a:gd name="T30" fmla="*/ 573 w 795"/>
                  <a:gd name="T31" fmla="*/ 977 h 1292"/>
                  <a:gd name="T32" fmla="*/ 574 w 795"/>
                  <a:gd name="T33" fmla="*/ 977 h 1292"/>
                  <a:gd name="T34" fmla="*/ 588 w 795"/>
                  <a:gd name="T35" fmla="*/ 930 h 1292"/>
                  <a:gd name="T36" fmla="*/ 563 w 795"/>
                  <a:gd name="T37" fmla="*/ 889 h 1292"/>
                  <a:gd name="T38" fmla="*/ 584 w 795"/>
                  <a:gd name="T39" fmla="*/ 840 h 1292"/>
                  <a:gd name="T40" fmla="*/ 648 w 795"/>
                  <a:gd name="T41" fmla="*/ 442 h 1292"/>
                  <a:gd name="T42" fmla="*/ 680 w 795"/>
                  <a:gd name="T43" fmla="*/ 365 h 1292"/>
                  <a:gd name="T44" fmla="*/ 672 w 795"/>
                  <a:gd name="T45" fmla="*/ 299 h 1292"/>
                  <a:gd name="T46" fmla="*/ 704 w 795"/>
                  <a:gd name="T47" fmla="*/ 205 h 1292"/>
                  <a:gd name="T48" fmla="*/ 691 w 795"/>
                  <a:gd name="T49" fmla="*/ 156 h 1292"/>
                  <a:gd name="T50" fmla="*/ 795 w 795"/>
                  <a:gd name="T51" fmla="*/ 79 h 1292"/>
                  <a:gd name="T52" fmla="*/ 795 w 795"/>
                  <a:gd name="T53" fmla="*/ 28 h 1292"/>
                  <a:gd name="T54" fmla="*/ 793 w 795"/>
                  <a:gd name="T55" fmla="*/ 30 h 1292"/>
                  <a:gd name="T56" fmla="*/ 742 w 795"/>
                  <a:gd name="T57" fmla="*/ 20 h 1292"/>
                  <a:gd name="T58" fmla="*/ 680 w 795"/>
                  <a:gd name="T59" fmla="*/ 15 h 1292"/>
                  <a:gd name="T60" fmla="*/ 646 w 795"/>
                  <a:gd name="T61" fmla="*/ 5 h 1292"/>
                  <a:gd name="T62" fmla="*/ 595 w 795"/>
                  <a:gd name="T63" fmla="*/ 37 h 1292"/>
                  <a:gd name="T64" fmla="*/ 537 w 795"/>
                  <a:gd name="T65" fmla="*/ 30 h 1292"/>
                  <a:gd name="T66" fmla="*/ 512 w 795"/>
                  <a:gd name="T67" fmla="*/ 28 h 1292"/>
                  <a:gd name="T68" fmla="*/ 493 w 795"/>
                  <a:gd name="T69" fmla="*/ 15 h 1292"/>
                  <a:gd name="T70" fmla="*/ 422 w 795"/>
                  <a:gd name="T71" fmla="*/ 0 h 1292"/>
                  <a:gd name="T72" fmla="*/ 418 w 795"/>
                  <a:gd name="T73" fmla="*/ 0 h 1292"/>
                  <a:gd name="T74" fmla="*/ 326 w 795"/>
                  <a:gd name="T75" fmla="*/ 98 h 1292"/>
                  <a:gd name="T76" fmla="*/ 326 w 795"/>
                  <a:gd name="T77" fmla="*/ 150 h 1292"/>
                  <a:gd name="T78" fmla="*/ 350 w 795"/>
                  <a:gd name="T79" fmla="*/ 227 h 1292"/>
                  <a:gd name="T80" fmla="*/ 305 w 795"/>
                  <a:gd name="T81" fmla="*/ 244 h 1292"/>
                  <a:gd name="T82" fmla="*/ 311 w 795"/>
                  <a:gd name="T83" fmla="*/ 244 h 1292"/>
                  <a:gd name="T84" fmla="*/ 311 w 795"/>
                  <a:gd name="T85" fmla="*/ 252 h 1292"/>
                  <a:gd name="T86" fmla="*/ 314 w 795"/>
                  <a:gd name="T87" fmla="*/ 290 h 1292"/>
                  <a:gd name="T88" fmla="*/ 256 w 795"/>
                  <a:gd name="T89" fmla="*/ 378 h 1292"/>
                  <a:gd name="T90" fmla="*/ 258 w 795"/>
                  <a:gd name="T91" fmla="*/ 410 h 1292"/>
                  <a:gd name="T92" fmla="*/ 271 w 795"/>
                  <a:gd name="T93" fmla="*/ 429 h 1292"/>
                  <a:gd name="T94" fmla="*/ 254 w 795"/>
                  <a:gd name="T95" fmla="*/ 540 h 1292"/>
                  <a:gd name="T96" fmla="*/ 203 w 795"/>
                  <a:gd name="T97" fmla="*/ 627 h 1292"/>
                  <a:gd name="T98" fmla="*/ 250 w 795"/>
                  <a:gd name="T99" fmla="*/ 664 h 1292"/>
                  <a:gd name="T100" fmla="*/ 224 w 795"/>
                  <a:gd name="T101" fmla="*/ 813 h 1292"/>
                  <a:gd name="T102" fmla="*/ 171 w 795"/>
                  <a:gd name="T103" fmla="*/ 840 h 1292"/>
                  <a:gd name="T104" fmla="*/ 165 w 795"/>
                  <a:gd name="T105" fmla="*/ 887 h 1292"/>
                  <a:gd name="T106" fmla="*/ 94 w 795"/>
                  <a:gd name="T107" fmla="*/ 907 h 1292"/>
                  <a:gd name="T108" fmla="*/ 43 w 795"/>
                  <a:gd name="T109" fmla="*/ 988 h 1292"/>
                  <a:gd name="T110" fmla="*/ 39 w 795"/>
                  <a:gd name="T111" fmla="*/ 988 h 1292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w 795"/>
                  <a:gd name="T169" fmla="*/ 0 h 1292"/>
                  <a:gd name="T170" fmla="*/ 795 w 795"/>
                  <a:gd name="T171" fmla="*/ 1292 h 1292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T168" t="T169" r="T170" b="T171"/>
                <a:pathLst>
                  <a:path w="795" h="1292">
                    <a:moveTo>
                      <a:pt x="39" y="988"/>
                    </a:moveTo>
                    <a:lnTo>
                      <a:pt x="60" y="1015"/>
                    </a:lnTo>
                    <a:lnTo>
                      <a:pt x="0" y="1030"/>
                    </a:lnTo>
                    <a:lnTo>
                      <a:pt x="5" y="1064"/>
                    </a:lnTo>
                    <a:lnTo>
                      <a:pt x="60" y="1079"/>
                    </a:lnTo>
                    <a:lnTo>
                      <a:pt x="66" y="1130"/>
                    </a:lnTo>
                    <a:lnTo>
                      <a:pt x="64" y="1134"/>
                    </a:lnTo>
                    <a:lnTo>
                      <a:pt x="211" y="1222"/>
                    </a:lnTo>
                    <a:lnTo>
                      <a:pt x="233" y="1218"/>
                    </a:lnTo>
                    <a:lnTo>
                      <a:pt x="341" y="1292"/>
                    </a:lnTo>
                    <a:lnTo>
                      <a:pt x="382" y="1290"/>
                    </a:lnTo>
                    <a:lnTo>
                      <a:pt x="469" y="1020"/>
                    </a:lnTo>
                    <a:lnTo>
                      <a:pt x="459" y="979"/>
                    </a:lnTo>
                    <a:lnTo>
                      <a:pt x="527" y="941"/>
                    </a:lnTo>
                    <a:lnTo>
                      <a:pt x="574" y="968"/>
                    </a:lnTo>
                    <a:lnTo>
                      <a:pt x="573" y="977"/>
                    </a:lnTo>
                    <a:lnTo>
                      <a:pt x="574" y="977"/>
                    </a:lnTo>
                    <a:lnTo>
                      <a:pt x="588" y="930"/>
                    </a:lnTo>
                    <a:lnTo>
                      <a:pt x="563" y="889"/>
                    </a:lnTo>
                    <a:lnTo>
                      <a:pt x="584" y="840"/>
                    </a:lnTo>
                    <a:lnTo>
                      <a:pt x="648" y="442"/>
                    </a:lnTo>
                    <a:lnTo>
                      <a:pt x="680" y="365"/>
                    </a:lnTo>
                    <a:lnTo>
                      <a:pt x="672" y="299"/>
                    </a:lnTo>
                    <a:lnTo>
                      <a:pt x="704" y="205"/>
                    </a:lnTo>
                    <a:lnTo>
                      <a:pt x="691" y="156"/>
                    </a:lnTo>
                    <a:lnTo>
                      <a:pt x="795" y="79"/>
                    </a:lnTo>
                    <a:lnTo>
                      <a:pt x="795" y="28"/>
                    </a:lnTo>
                    <a:lnTo>
                      <a:pt x="793" y="30"/>
                    </a:lnTo>
                    <a:lnTo>
                      <a:pt x="742" y="20"/>
                    </a:lnTo>
                    <a:lnTo>
                      <a:pt x="680" y="15"/>
                    </a:lnTo>
                    <a:lnTo>
                      <a:pt x="646" y="5"/>
                    </a:lnTo>
                    <a:lnTo>
                      <a:pt x="595" y="37"/>
                    </a:lnTo>
                    <a:lnTo>
                      <a:pt x="537" y="30"/>
                    </a:lnTo>
                    <a:lnTo>
                      <a:pt x="512" y="28"/>
                    </a:lnTo>
                    <a:lnTo>
                      <a:pt x="493" y="15"/>
                    </a:lnTo>
                    <a:lnTo>
                      <a:pt x="422" y="0"/>
                    </a:lnTo>
                    <a:lnTo>
                      <a:pt x="418" y="0"/>
                    </a:lnTo>
                    <a:lnTo>
                      <a:pt x="326" y="98"/>
                    </a:lnTo>
                    <a:lnTo>
                      <a:pt x="326" y="150"/>
                    </a:lnTo>
                    <a:lnTo>
                      <a:pt x="350" y="227"/>
                    </a:lnTo>
                    <a:lnTo>
                      <a:pt x="305" y="244"/>
                    </a:lnTo>
                    <a:lnTo>
                      <a:pt x="311" y="244"/>
                    </a:lnTo>
                    <a:lnTo>
                      <a:pt x="311" y="252"/>
                    </a:lnTo>
                    <a:lnTo>
                      <a:pt x="314" y="290"/>
                    </a:lnTo>
                    <a:lnTo>
                      <a:pt x="256" y="378"/>
                    </a:lnTo>
                    <a:lnTo>
                      <a:pt x="258" y="410"/>
                    </a:lnTo>
                    <a:lnTo>
                      <a:pt x="271" y="429"/>
                    </a:lnTo>
                    <a:lnTo>
                      <a:pt x="254" y="540"/>
                    </a:lnTo>
                    <a:lnTo>
                      <a:pt x="203" y="627"/>
                    </a:lnTo>
                    <a:lnTo>
                      <a:pt x="250" y="664"/>
                    </a:lnTo>
                    <a:lnTo>
                      <a:pt x="224" y="813"/>
                    </a:lnTo>
                    <a:lnTo>
                      <a:pt x="171" y="840"/>
                    </a:lnTo>
                    <a:lnTo>
                      <a:pt x="165" y="887"/>
                    </a:lnTo>
                    <a:lnTo>
                      <a:pt x="94" y="907"/>
                    </a:lnTo>
                    <a:lnTo>
                      <a:pt x="43" y="988"/>
                    </a:lnTo>
                    <a:lnTo>
                      <a:pt x="39" y="988"/>
                    </a:lnTo>
                    <a:close/>
                  </a:path>
                </a:pathLst>
              </a:custGeom>
              <a:solidFill>
                <a:srgbClr val="CC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679" name="Freeform 56"/>
              <p:cNvSpPr>
                <a:spLocks/>
              </p:cNvSpPr>
              <p:nvPr/>
            </p:nvSpPr>
            <p:spPr bwMode="auto">
              <a:xfrm>
                <a:off x="4719" y="1751"/>
                <a:ext cx="795" cy="1292"/>
              </a:xfrm>
              <a:custGeom>
                <a:avLst/>
                <a:gdLst>
                  <a:gd name="T0" fmla="*/ 39 w 795"/>
                  <a:gd name="T1" fmla="*/ 988 h 1292"/>
                  <a:gd name="T2" fmla="*/ 60 w 795"/>
                  <a:gd name="T3" fmla="*/ 1015 h 1292"/>
                  <a:gd name="T4" fmla="*/ 0 w 795"/>
                  <a:gd name="T5" fmla="*/ 1030 h 1292"/>
                  <a:gd name="T6" fmla="*/ 5 w 795"/>
                  <a:gd name="T7" fmla="*/ 1064 h 1292"/>
                  <a:gd name="T8" fmla="*/ 60 w 795"/>
                  <a:gd name="T9" fmla="*/ 1079 h 1292"/>
                  <a:gd name="T10" fmla="*/ 66 w 795"/>
                  <a:gd name="T11" fmla="*/ 1130 h 1292"/>
                  <a:gd name="T12" fmla="*/ 64 w 795"/>
                  <a:gd name="T13" fmla="*/ 1134 h 1292"/>
                  <a:gd name="T14" fmla="*/ 211 w 795"/>
                  <a:gd name="T15" fmla="*/ 1222 h 1292"/>
                  <a:gd name="T16" fmla="*/ 233 w 795"/>
                  <a:gd name="T17" fmla="*/ 1218 h 1292"/>
                  <a:gd name="T18" fmla="*/ 341 w 795"/>
                  <a:gd name="T19" fmla="*/ 1292 h 1292"/>
                  <a:gd name="T20" fmla="*/ 382 w 795"/>
                  <a:gd name="T21" fmla="*/ 1290 h 1292"/>
                  <a:gd name="T22" fmla="*/ 469 w 795"/>
                  <a:gd name="T23" fmla="*/ 1020 h 1292"/>
                  <a:gd name="T24" fmla="*/ 459 w 795"/>
                  <a:gd name="T25" fmla="*/ 979 h 1292"/>
                  <a:gd name="T26" fmla="*/ 527 w 795"/>
                  <a:gd name="T27" fmla="*/ 941 h 1292"/>
                  <a:gd name="T28" fmla="*/ 574 w 795"/>
                  <a:gd name="T29" fmla="*/ 968 h 1292"/>
                  <a:gd name="T30" fmla="*/ 573 w 795"/>
                  <a:gd name="T31" fmla="*/ 977 h 1292"/>
                  <a:gd name="T32" fmla="*/ 574 w 795"/>
                  <a:gd name="T33" fmla="*/ 977 h 1292"/>
                  <a:gd name="T34" fmla="*/ 588 w 795"/>
                  <a:gd name="T35" fmla="*/ 930 h 1292"/>
                  <a:gd name="T36" fmla="*/ 563 w 795"/>
                  <a:gd name="T37" fmla="*/ 889 h 1292"/>
                  <a:gd name="T38" fmla="*/ 584 w 795"/>
                  <a:gd name="T39" fmla="*/ 840 h 1292"/>
                  <a:gd name="T40" fmla="*/ 648 w 795"/>
                  <a:gd name="T41" fmla="*/ 442 h 1292"/>
                  <a:gd name="T42" fmla="*/ 680 w 795"/>
                  <a:gd name="T43" fmla="*/ 365 h 1292"/>
                  <a:gd name="T44" fmla="*/ 672 w 795"/>
                  <a:gd name="T45" fmla="*/ 299 h 1292"/>
                  <a:gd name="T46" fmla="*/ 704 w 795"/>
                  <a:gd name="T47" fmla="*/ 205 h 1292"/>
                  <a:gd name="T48" fmla="*/ 691 w 795"/>
                  <a:gd name="T49" fmla="*/ 156 h 1292"/>
                  <a:gd name="T50" fmla="*/ 795 w 795"/>
                  <a:gd name="T51" fmla="*/ 79 h 1292"/>
                  <a:gd name="T52" fmla="*/ 795 w 795"/>
                  <a:gd name="T53" fmla="*/ 28 h 1292"/>
                  <a:gd name="T54" fmla="*/ 793 w 795"/>
                  <a:gd name="T55" fmla="*/ 30 h 1292"/>
                  <a:gd name="T56" fmla="*/ 742 w 795"/>
                  <a:gd name="T57" fmla="*/ 20 h 1292"/>
                  <a:gd name="T58" fmla="*/ 680 w 795"/>
                  <a:gd name="T59" fmla="*/ 15 h 1292"/>
                  <a:gd name="T60" fmla="*/ 646 w 795"/>
                  <a:gd name="T61" fmla="*/ 5 h 1292"/>
                  <a:gd name="T62" fmla="*/ 595 w 795"/>
                  <a:gd name="T63" fmla="*/ 37 h 1292"/>
                  <a:gd name="T64" fmla="*/ 537 w 795"/>
                  <a:gd name="T65" fmla="*/ 30 h 1292"/>
                  <a:gd name="T66" fmla="*/ 512 w 795"/>
                  <a:gd name="T67" fmla="*/ 28 h 1292"/>
                  <a:gd name="T68" fmla="*/ 493 w 795"/>
                  <a:gd name="T69" fmla="*/ 15 h 1292"/>
                  <a:gd name="T70" fmla="*/ 422 w 795"/>
                  <a:gd name="T71" fmla="*/ 0 h 1292"/>
                  <a:gd name="T72" fmla="*/ 418 w 795"/>
                  <a:gd name="T73" fmla="*/ 0 h 1292"/>
                  <a:gd name="T74" fmla="*/ 326 w 795"/>
                  <a:gd name="T75" fmla="*/ 98 h 1292"/>
                  <a:gd name="T76" fmla="*/ 326 w 795"/>
                  <a:gd name="T77" fmla="*/ 150 h 1292"/>
                  <a:gd name="T78" fmla="*/ 350 w 795"/>
                  <a:gd name="T79" fmla="*/ 227 h 1292"/>
                  <a:gd name="T80" fmla="*/ 305 w 795"/>
                  <a:gd name="T81" fmla="*/ 244 h 1292"/>
                  <a:gd name="T82" fmla="*/ 311 w 795"/>
                  <a:gd name="T83" fmla="*/ 244 h 1292"/>
                  <a:gd name="T84" fmla="*/ 311 w 795"/>
                  <a:gd name="T85" fmla="*/ 252 h 1292"/>
                  <a:gd name="T86" fmla="*/ 314 w 795"/>
                  <a:gd name="T87" fmla="*/ 290 h 1292"/>
                  <a:gd name="T88" fmla="*/ 256 w 795"/>
                  <a:gd name="T89" fmla="*/ 378 h 1292"/>
                  <a:gd name="T90" fmla="*/ 258 w 795"/>
                  <a:gd name="T91" fmla="*/ 410 h 1292"/>
                  <a:gd name="T92" fmla="*/ 271 w 795"/>
                  <a:gd name="T93" fmla="*/ 429 h 1292"/>
                  <a:gd name="T94" fmla="*/ 254 w 795"/>
                  <a:gd name="T95" fmla="*/ 540 h 1292"/>
                  <a:gd name="T96" fmla="*/ 203 w 795"/>
                  <a:gd name="T97" fmla="*/ 627 h 1292"/>
                  <a:gd name="T98" fmla="*/ 250 w 795"/>
                  <a:gd name="T99" fmla="*/ 664 h 1292"/>
                  <a:gd name="T100" fmla="*/ 224 w 795"/>
                  <a:gd name="T101" fmla="*/ 813 h 1292"/>
                  <a:gd name="T102" fmla="*/ 171 w 795"/>
                  <a:gd name="T103" fmla="*/ 840 h 1292"/>
                  <a:gd name="T104" fmla="*/ 165 w 795"/>
                  <a:gd name="T105" fmla="*/ 887 h 1292"/>
                  <a:gd name="T106" fmla="*/ 94 w 795"/>
                  <a:gd name="T107" fmla="*/ 907 h 1292"/>
                  <a:gd name="T108" fmla="*/ 43 w 795"/>
                  <a:gd name="T109" fmla="*/ 988 h 1292"/>
                  <a:gd name="T110" fmla="*/ 39 w 795"/>
                  <a:gd name="T111" fmla="*/ 988 h 1292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w 795"/>
                  <a:gd name="T169" fmla="*/ 0 h 1292"/>
                  <a:gd name="T170" fmla="*/ 795 w 795"/>
                  <a:gd name="T171" fmla="*/ 1292 h 1292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T168" t="T169" r="T170" b="T171"/>
                <a:pathLst>
                  <a:path w="795" h="1292">
                    <a:moveTo>
                      <a:pt x="39" y="988"/>
                    </a:moveTo>
                    <a:lnTo>
                      <a:pt x="60" y="1015"/>
                    </a:lnTo>
                    <a:lnTo>
                      <a:pt x="0" y="1030"/>
                    </a:lnTo>
                    <a:lnTo>
                      <a:pt x="5" y="1064"/>
                    </a:lnTo>
                    <a:lnTo>
                      <a:pt x="60" y="1079"/>
                    </a:lnTo>
                    <a:lnTo>
                      <a:pt x="66" y="1130"/>
                    </a:lnTo>
                    <a:lnTo>
                      <a:pt x="64" y="1134"/>
                    </a:lnTo>
                    <a:lnTo>
                      <a:pt x="211" y="1222"/>
                    </a:lnTo>
                    <a:lnTo>
                      <a:pt x="233" y="1218"/>
                    </a:lnTo>
                    <a:lnTo>
                      <a:pt x="341" y="1292"/>
                    </a:lnTo>
                    <a:lnTo>
                      <a:pt x="382" y="1290"/>
                    </a:lnTo>
                    <a:lnTo>
                      <a:pt x="469" y="1020"/>
                    </a:lnTo>
                    <a:lnTo>
                      <a:pt x="459" y="979"/>
                    </a:lnTo>
                    <a:lnTo>
                      <a:pt x="527" y="941"/>
                    </a:lnTo>
                    <a:lnTo>
                      <a:pt x="574" y="968"/>
                    </a:lnTo>
                    <a:lnTo>
                      <a:pt x="573" y="977"/>
                    </a:lnTo>
                    <a:lnTo>
                      <a:pt x="574" y="977"/>
                    </a:lnTo>
                    <a:lnTo>
                      <a:pt x="588" y="930"/>
                    </a:lnTo>
                    <a:lnTo>
                      <a:pt x="563" y="889"/>
                    </a:lnTo>
                    <a:lnTo>
                      <a:pt x="584" y="840"/>
                    </a:lnTo>
                    <a:lnTo>
                      <a:pt x="648" y="442"/>
                    </a:lnTo>
                    <a:lnTo>
                      <a:pt x="680" y="365"/>
                    </a:lnTo>
                    <a:lnTo>
                      <a:pt x="672" y="299"/>
                    </a:lnTo>
                    <a:lnTo>
                      <a:pt x="704" y="205"/>
                    </a:lnTo>
                    <a:lnTo>
                      <a:pt x="691" y="156"/>
                    </a:lnTo>
                    <a:lnTo>
                      <a:pt x="795" y="79"/>
                    </a:lnTo>
                    <a:lnTo>
                      <a:pt x="795" y="28"/>
                    </a:lnTo>
                    <a:lnTo>
                      <a:pt x="793" y="30"/>
                    </a:lnTo>
                    <a:lnTo>
                      <a:pt x="742" y="20"/>
                    </a:lnTo>
                    <a:lnTo>
                      <a:pt x="680" y="15"/>
                    </a:lnTo>
                    <a:lnTo>
                      <a:pt x="646" y="5"/>
                    </a:lnTo>
                    <a:lnTo>
                      <a:pt x="595" y="37"/>
                    </a:lnTo>
                    <a:lnTo>
                      <a:pt x="537" y="30"/>
                    </a:lnTo>
                    <a:lnTo>
                      <a:pt x="512" y="28"/>
                    </a:lnTo>
                    <a:lnTo>
                      <a:pt x="493" y="15"/>
                    </a:lnTo>
                    <a:lnTo>
                      <a:pt x="422" y="0"/>
                    </a:lnTo>
                    <a:lnTo>
                      <a:pt x="418" y="0"/>
                    </a:lnTo>
                    <a:lnTo>
                      <a:pt x="326" y="98"/>
                    </a:lnTo>
                    <a:lnTo>
                      <a:pt x="326" y="150"/>
                    </a:lnTo>
                    <a:lnTo>
                      <a:pt x="350" y="227"/>
                    </a:lnTo>
                    <a:lnTo>
                      <a:pt x="305" y="244"/>
                    </a:lnTo>
                    <a:lnTo>
                      <a:pt x="311" y="244"/>
                    </a:lnTo>
                    <a:lnTo>
                      <a:pt x="311" y="252"/>
                    </a:lnTo>
                    <a:lnTo>
                      <a:pt x="314" y="290"/>
                    </a:lnTo>
                    <a:lnTo>
                      <a:pt x="256" y="378"/>
                    </a:lnTo>
                    <a:lnTo>
                      <a:pt x="258" y="410"/>
                    </a:lnTo>
                    <a:lnTo>
                      <a:pt x="271" y="429"/>
                    </a:lnTo>
                    <a:lnTo>
                      <a:pt x="254" y="540"/>
                    </a:lnTo>
                    <a:lnTo>
                      <a:pt x="203" y="627"/>
                    </a:lnTo>
                    <a:lnTo>
                      <a:pt x="250" y="664"/>
                    </a:lnTo>
                    <a:lnTo>
                      <a:pt x="224" y="813"/>
                    </a:lnTo>
                    <a:lnTo>
                      <a:pt x="171" y="840"/>
                    </a:lnTo>
                    <a:lnTo>
                      <a:pt x="165" y="887"/>
                    </a:lnTo>
                    <a:lnTo>
                      <a:pt x="94" y="907"/>
                    </a:lnTo>
                    <a:lnTo>
                      <a:pt x="43" y="988"/>
                    </a:lnTo>
                    <a:lnTo>
                      <a:pt x="39" y="988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grpSp>
          <p:nvGrpSpPr>
            <p:cNvPr id="61467" name="Group 57"/>
            <p:cNvGrpSpPr>
              <a:grpSpLocks/>
            </p:cNvGrpSpPr>
            <p:nvPr/>
          </p:nvGrpSpPr>
          <p:grpSpPr bwMode="auto">
            <a:xfrm>
              <a:off x="4236" y="1907"/>
              <a:ext cx="797" cy="831"/>
              <a:chOff x="4236" y="1907"/>
              <a:chExt cx="797" cy="831"/>
            </a:xfrm>
          </p:grpSpPr>
          <p:sp>
            <p:nvSpPr>
              <p:cNvPr id="61676" name="Freeform 58"/>
              <p:cNvSpPr>
                <a:spLocks/>
              </p:cNvSpPr>
              <p:nvPr/>
            </p:nvSpPr>
            <p:spPr bwMode="auto">
              <a:xfrm>
                <a:off x="4236" y="1907"/>
                <a:ext cx="797" cy="831"/>
              </a:xfrm>
              <a:custGeom>
                <a:avLst/>
                <a:gdLst>
                  <a:gd name="T0" fmla="*/ 526 w 797"/>
                  <a:gd name="T1" fmla="*/ 831 h 831"/>
                  <a:gd name="T2" fmla="*/ 650 w 797"/>
                  <a:gd name="T3" fmla="*/ 729 h 831"/>
                  <a:gd name="T4" fmla="*/ 707 w 797"/>
                  <a:gd name="T5" fmla="*/ 655 h 831"/>
                  <a:gd name="T6" fmla="*/ 686 w 797"/>
                  <a:gd name="T7" fmla="*/ 471 h 831"/>
                  <a:gd name="T8" fmla="*/ 752 w 797"/>
                  <a:gd name="T9" fmla="*/ 271 h 831"/>
                  <a:gd name="T10" fmla="*/ 739 w 797"/>
                  <a:gd name="T11" fmla="*/ 222 h 831"/>
                  <a:gd name="T12" fmla="*/ 795 w 797"/>
                  <a:gd name="T13" fmla="*/ 96 h 831"/>
                  <a:gd name="T14" fmla="*/ 790 w 797"/>
                  <a:gd name="T15" fmla="*/ 87 h 831"/>
                  <a:gd name="T16" fmla="*/ 605 w 797"/>
                  <a:gd name="T17" fmla="*/ 0 h 831"/>
                  <a:gd name="T18" fmla="*/ 513 w 797"/>
                  <a:gd name="T19" fmla="*/ 43 h 831"/>
                  <a:gd name="T20" fmla="*/ 456 w 797"/>
                  <a:gd name="T21" fmla="*/ 85 h 831"/>
                  <a:gd name="T22" fmla="*/ 432 w 797"/>
                  <a:gd name="T23" fmla="*/ 92 h 831"/>
                  <a:gd name="T24" fmla="*/ 345 w 797"/>
                  <a:gd name="T25" fmla="*/ 107 h 831"/>
                  <a:gd name="T26" fmla="*/ 290 w 797"/>
                  <a:gd name="T27" fmla="*/ 136 h 831"/>
                  <a:gd name="T28" fmla="*/ 183 w 797"/>
                  <a:gd name="T29" fmla="*/ 258 h 831"/>
                  <a:gd name="T30" fmla="*/ 55 w 797"/>
                  <a:gd name="T31" fmla="*/ 230 h 831"/>
                  <a:gd name="T32" fmla="*/ 28 w 797"/>
                  <a:gd name="T33" fmla="*/ 224 h 831"/>
                  <a:gd name="T34" fmla="*/ 0 w 797"/>
                  <a:gd name="T35" fmla="*/ 239 h 831"/>
                  <a:gd name="T36" fmla="*/ 17 w 797"/>
                  <a:gd name="T37" fmla="*/ 307 h 831"/>
                  <a:gd name="T38" fmla="*/ 17 w 797"/>
                  <a:gd name="T39" fmla="*/ 412 h 831"/>
                  <a:gd name="T40" fmla="*/ 53 w 797"/>
                  <a:gd name="T41" fmla="*/ 460 h 831"/>
                  <a:gd name="T42" fmla="*/ 106 w 797"/>
                  <a:gd name="T43" fmla="*/ 463 h 831"/>
                  <a:gd name="T44" fmla="*/ 55 w 797"/>
                  <a:gd name="T45" fmla="*/ 510 h 831"/>
                  <a:gd name="T46" fmla="*/ 66 w 797"/>
                  <a:gd name="T47" fmla="*/ 533 h 831"/>
                  <a:gd name="T48" fmla="*/ 57 w 797"/>
                  <a:gd name="T49" fmla="*/ 580 h 831"/>
                  <a:gd name="T50" fmla="*/ 51 w 797"/>
                  <a:gd name="T51" fmla="*/ 665 h 831"/>
                  <a:gd name="T52" fmla="*/ 117 w 797"/>
                  <a:gd name="T53" fmla="*/ 669 h 831"/>
                  <a:gd name="T54" fmla="*/ 164 w 797"/>
                  <a:gd name="T55" fmla="*/ 661 h 831"/>
                  <a:gd name="T56" fmla="*/ 185 w 797"/>
                  <a:gd name="T57" fmla="*/ 661 h 831"/>
                  <a:gd name="T58" fmla="*/ 175 w 797"/>
                  <a:gd name="T59" fmla="*/ 687 h 831"/>
                  <a:gd name="T60" fmla="*/ 285 w 797"/>
                  <a:gd name="T61" fmla="*/ 729 h 831"/>
                  <a:gd name="T62" fmla="*/ 332 w 797"/>
                  <a:gd name="T63" fmla="*/ 827 h 831"/>
                  <a:gd name="T64" fmla="*/ 415 w 797"/>
                  <a:gd name="T65" fmla="*/ 827 h 83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797"/>
                  <a:gd name="T100" fmla="*/ 0 h 831"/>
                  <a:gd name="T101" fmla="*/ 797 w 797"/>
                  <a:gd name="T102" fmla="*/ 831 h 831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797" h="831">
                    <a:moveTo>
                      <a:pt x="524" y="831"/>
                    </a:moveTo>
                    <a:lnTo>
                      <a:pt x="526" y="831"/>
                    </a:lnTo>
                    <a:lnTo>
                      <a:pt x="579" y="748"/>
                    </a:lnTo>
                    <a:lnTo>
                      <a:pt x="650" y="729"/>
                    </a:lnTo>
                    <a:lnTo>
                      <a:pt x="654" y="682"/>
                    </a:lnTo>
                    <a:lnTo>
                      <a:pt x="707" y="655"/>
                    </a:lnTo>
                    <a:lnTo>
                      <a:pt x="733" y="508"/>
                    </a:lnTo>
                    <a:lnTo>
                      <a:pt x="686" y="471"/>
                    </a:lnTo>
                    <a:lnTo>
                      <a:pt x="739" y="384"/>
                    </a:lnTo>
                    <a:lnTo>
                      <a:pt x="752" y="271"/>
                    </a:lnTo>
                    <a:lnTo>
                      <a:pt x="741" y="252"/>
                    </a:lnTo>
                    <a:lnTo>
                      <a:pt x="739" y="222"/>
                    </a:lnTo>
                    <a:lnTo>
                      <a:pt x="797" y="134"/>
                    </a:lnTo>
                    <a:lnTo>
                      <a:pt x="795" y="96"/>
                    </a:lnTo>
                    <a:lnTo>
                      <a:pt x="795" y="88"/>
                    </a:lnTo>
                    <a:lnTo>
                      <a:pt x="790" y="87"/>
                    </a:lnTo>
                    <a:lnTo>
                      <a:pt x="671" y="73"/>
                    </a:lnTo>
                    <a:lnTo>
                      <a:pt x="605" y="0"/>
                    </a:lnTo>
                    <a:lnTo>
                      <a:pt x="560" y="34"/>
                    </a:lnTo>
                    <a:lnTo>
                      <a:pt x="513" y="43"/>
                    </a:lnTo>
                    <a:lnTo>
                      <a:pt x="513" y="62"/>
                    </a:lnTo>
                    <a:lnTo>
                      <a:pt x="456" y="85"/>
                    </a:lnTo>
                    <a:lnTo>
                      <a:pt x="451" y="96"/>
                    </a:lnTo>
                    <a:lnTo>
                      <a:pt x="432" y="92"/>
                    </a:lnTo>
                    <a:lnTo>
                      <a:pt x="394" y="117"/>
                    </a:lnTo>
                    <a:lnTo>
                      <a:pt x="345" y="107"/>
                    </a:lnTo>
                    <a:lnTo>
                      <a:pt x="313" y="151"/>
                    </a:lnTo>
                    <a:lnTo>
                      <a:pt x="290" y="136"/>
                    </a:lnTo>
                    <a:lnTo>
                      <a:pt x="255" y="130"/>
                    </a:lnTo>
                    <a:lnTo>
                      <a:pt x="183" y="258"/>
                    </a:lnTo>
                    <a:lnTo>
                      <a:pt x="109" y="252"/>
                    </a:lnTo>
                    <a:lnTo>
                      <a:pt x="55" y="230"/>
                    </a:lnTo>
                    <a:lnTo>
                      <a:pt x="32" y="224"/>
                    </a:lnTo>
                    <a:lnTo>
                      <a:pt x="28" y="224"/>
                    </a:lnTo>
                    <a:lnTo>
                      <a:pt x="15" y="232"/>
                    </a:lnTo>
                    <a:lnTo>
                      <a:pt x="0" y="239"/>
                    </a:lnTo>
                    <a:lnTo>
                      <a:pt x="0" y="271"/>
                    </a:lnTo>
                    <a:lnTo>
                      <a:pt x="17" y="307"/>
                    </a:lnTo>
                    <a:lnTo>
                      <a:pt x="21" y="339"/>
                    </a:lnTo>
                    <a:lnTo>
                      <a:pt x="17" y="412"/>
                    </a:lnTo>
                    <a:lnTo>
                      <a:pt x="36" y="450"/>
                    </a:lnTo>
                    <a:lnTo>
                      <a:pt x="53" y="460"/>
                    </a:lnTo>
                    <a:lnTo>
                      <a:pt x="79" y="460"/>
                    </a:lnTo>
                    <a:lnTo>
                      <a:pt x="106" y="463"/>
                    </a:lnTo>
                    <a:lnTo>
                      <a:pt x="104" y="493"/>
                    </a:lnTo>
                    <a:lnTo>
                      <a:pt x="55" y="510"/>
                    </a:lnTo>
                    <a:lnTo>
                      <a:pt x="55" y="512"/>
                    </a:lnTo>
                    <a:lnTo>
                      <a:pt x="66" y="533"/>
                    </a:lnTo>
                    <a:lnTo>
                      <a:pt x="62" y="548"/>
                    </a:lnTo>
                    <a:lnTo>
                      <a:pt x="57" y="580"/>
                    </a:lnTo>
                    <a:lnTo>
                      <a:pt x="58" y="595"/>
                    </a:lnTo>
                    <a:lnTo>
                      <a:pt x="51" y="665"/>
                    </a:lnTo>
                    <a:lnTo>
                      <a:pt x="100" y="672"/>
                    </a:lnTo>
                    <a:lnTo>
                      <a:pt x="117" y="669"/>
                    </a:lnTo>
                    <a:lnTo>
                      <a:pt x="136" y="663"/>
                    </a:lnTo>
                    <a:lnTo>
                      <a:pt x="164" y="661"/>
                    </a:lnTo>
                    <a:lnTo>
                      <a:pt x="185" y="661"/>
                    </a:lnTo>
                    <a:lnTo>
                      <a:pt x="183" y="669"/>
                    </a:lnTo>
                    <a:lnTo>
                      <a:pt x="175" y="687"/>
                    </a:lnTo>
                    <a:lnTo>
                      <a:pt x="251" y="695"/>
                    </a:lnTo>
                    <a:lnTo>
                      <a:pt x="285" y="729"/>
                    </a:lnTo>
                    <a:lnTo>
                      <a:pt x="281" y="759"/>
                    </a:lnTo>
                    <a:lnTo>
                      <a:pt x="332" y="827"/>
                    </a:lnTo>
                    <a:lnTo>
                      <a:pt x="407" y="827"/>
                    </a:lnTo>
                    <a:lnTo>
                      <a:pt x="415" y="827"/>
                    </a:lnTo>
                    <a:lnTo>
                      <a:pt x="524" y="831"/>
                    </a:lnTo>
                    <a:close/>
                  </a:path>
                </a:pathLst>
              </a:custGeom>
              <a:solidFill>
                <a:srgbClr val="0000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677" name="Freeform 59"/>
              <p:cNvSpPr>
                <a:spLocks/>
              </p:cNvSpPr>
              <p:nvPr/>
            </p:nvSpPr>
            <p:spPr bwMode="auto">
              <a:xfrm>
                <a:off x="4236" y="1907"/>
                <a:ext cx="797" cy="831"/>
              </a:xfrm>
              <a:custGeom>
                <a:avLst/>
                <a:gdLst>
                  <a:gd name="T0" fmla="*/ 526 w 797"/>
                  <a:gd name="T1" fmla="*/ 831 h 831"/>
                  <a:gd name="T2" fmla="*/ 650 w 797"/>
                  <a:gd name="T3" fmla="*/ 729 h 831"/>
                  <a:gd name="T4" fmla="*/ 707 w 797"/>
                  <a:gd name="T5" fmla="*/ 655 h 831"/>
                  <a:gd name="T6" fmla="*/ 686 w 797"/>
                  <a:gd name="T7" fmla="*/ 471 h 831"/>
                  <a:gd name="T8" fmla="*/ 752 w 797"/>
                  <a:gd name="T9" fmla="*/ 271 h 831"/>
                  <a:gd name="T10" fmla="*/ 739 w 797"/>
                  <a:gd name="T11" fmla="*/ 222 h 831"/>
                  <a:gd name="T12" fmla="*/ 795 w 797"/>
                  <a:gd name="T13" fmla="*/ 96 h 831"/>
                  <a:gd name="T14" fmla="*/ 790 w 797"/>
                  <a:gd name="T15" fmla="*/ 87 h 831"/>
                  <a:gd name="T16" fmla="*/ 605 w 797"/>
                  <a:gd name="T17" fmla="*/ 0 h 831"/>
                  <a:gd name="T18" fmla="*/ 513 w 797"/>
                  <a:gd name="T19" fmla="*/ 43 h 831"/>
                  <a:gd name="T20" fmla="*/ 456 w 797"/>
                  <a:gd name="T21" fmla="*/ 85 h 831"/>
                  <a:gd name="T22" fmla="*/ 432 w 797"/>
                  <a:gd name="T23" fmla="*/ 92 h 831"/>
                  <a:gd name="T24" fmla="*/ 345 w 797"/>
                  <a:gd name="T25" fmla="*/ 107 h 831"/>
                  <a:gd name="T26" fmla="*/ 290 w 797"/>
                  <a:gd name="T27" fmla="*/ 136 h 831"/>
                  <a:gd name="T28" fmla="*/ 183 w 797"/>
                  <a:gd name="T29" fmla="*/ 258 h 831"/>
                  <a:gd name="T30" fmla="*/ 55 w 797"/>
                  <a:gd name="T31" fmla="*/ 230 h 831"/>
                  <a:gd name="T32" fmla="*/ 28 w 797"/>
                  <a:gd name="T33" fmla="*/ 224 h 831"/>
                  <a:gd name="T34" fmla="*/ 0 w 797"/>
                  <a:gd name="T35" fmla="*/ 239 h 831"/>
                  <a:gd name="T36" fmla="*/ 17 w 797"/>
                  <a:gd name="T37" fmla="*/ 307 h 831"/>
                  <a:gd name="T38" fmla="*/ 17 w 797"/>
                  <a:gd name="T39" fmla="*/ 412 h 831"/>
                  <a:gd name="T40" fmla="*/ 53 w 797"/>
                  <a:gd name="T41" fmla="*/ 460 h 831"/>
                  <a:gd name="T42" fmla="*/ 106 w 797"/>
                  <a:gd name="T43" fmla="*/ 463 h 831"/>
                  <a:gd name="T44" fmla="*/ 55 w 797"/>
                  <a:gd name="T45" fmla="*/ 510 h 831"/>
                  <a:gd name="T46" fmla="*/ 66 w 797"/>
                  <a:gd name="T47" fmla="*/ 533 h 831"/>
                  <a:gd name="T48" fmla="*/ 57 w 797"/>
                  <a:gd name="T49" fmla="*/ 580 h 831"/>
                  <a:gd name="T50" fmla="*/ 51 w 797"/>
                  <a:gd name="T51" fmla="*/ 665 h 831"/>
                  <a:gd name="T52" fmla="*/ 117 w 797"/>
                  <a:gd name="T53" fmla="*/ 669 h 831"/>
                  <a:gd name="T54" fmla="*/ 164 w 797"/>
                  <a:gd name="T55" fmla="*/ 661 h 831"/>
                  <a:gd name="T56" fmla="*/ 185 w 797"/>
                  <a:gd name="T57" fmla="*/ 661 h 831"/>
                  <a:gd name="T58" fmla="*/ 175 w 797"/>
                  <a:gd name="T59" fmla="*/ 687 h 831"/>
                  <a:gd name="T60" fmla="*/ 285 w 797"/>
                  <a:gd name="T61" fmla="*/ 729 h 831"/>
                  <a:gd name="T62" fmla="*/ 332 w 797"/>
                  <a:gd name="T63" fmla="*/ 827 h 831"/>
                  <a:gd name="T64" fmla="*/ 415 w 797"/>
                  <a:gd name="T65" fmla="*/ 827 h 83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797"/>
                  <a:gd name="T100" fmla="*/ 0 h 831"/>
                  <a:gd name="T101" fmla="*/ 797 w 797"/>
                  <a:gd name="T102" fmla="*/ 831 h 831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797" h="831">
                    <a:moveTo>
                      <a:pt x="524" y="831"/>
                    </a:moveTo>
                    <a:lnTo>
                      <a:pt x="526" y="831"/>
                    </a:lnTo>
                    <a:lnTo>
                      <a:pt x="579" y="748"/>
                    </a:lnTo>
                    <a:lnTo>
                      <a:pt x="650" y="729"/>
                    </a:lnTo>
                    <a:lnTo>
                      <a:pt x="654" y="682"/>
                    </a:lnTo>
                    <a:lnTo>
                      <a:pt x="707" y="655"/>
                    </a:lnTo>
                    <a:lnTo>
                      <a:pt x="733" y="508"/>
                    </a:lnTo>
                    <a:lnTo>
                      <a:pt x="686" y="471"/>
                    </a:lnTo>
                    <a:lnTo>
                      <a:pt x="739" y="384"/>
                    </a:lnTo>
                    <a:lnTo>
                      <a:pt x="752" y="271"/>
                    </a:lnTo>
                    <a:lnTo>
                      <a:pt x="741" y="252"/>
                    </a:lnTo>
                    <a:lnTo>
                      <a:pt x="739" y="222"/>
                    </a:lnTo>
                    <a:lnTo>
                      <a:pt x="797" y="134"/>
                    </a:lnTo>
                    <a:lnTo>
                      <a:pt x="795" y="96"/>
                    </a:lnTo>
                    <a:lnTo>
                      <a:pt x="795" y="88"/>
                    </a:lnTo>
                    <a:lnTo>
                      <a:pt x="790" y="87"/>
                    </a:lnTo>
                    <a:lnTo>
                      <a:pt x="671" y="73"/>
                    </a:lnTo>
                    <a:lnTo>
                      <a:pt x="605" y="0"/>
                    </a:lnTo>
                    <a:lnTo>
                      <a:pt x="560" y="34"/>
                    </a:lnTo>
                    <a:lnTo>
                      <a:pt x="513" y="43"/>
                    </a:lnTo>
                    <a:lnTo>
                      <a:pt x="513" y="62"/>
                    </a:lnTo>
                    <a:lnTo>
                      <a:pt x="456" y="85"/>
                    </a:lnTo>
                    <a:lnTo>
                      <a:pt x="451" y="96"/>
                    </a:lnTo>
                    <a:lnTo>
                      <a:pt x="432" y="92"/>
                    </a:lnTo>
                    <a:lnTo>
                      <a:pt x="394" y="117"/>
                    </a:lnTo>
                    <a:lnTo>
                      <a:pt x="345" y="107"/>
                    </a:lnTo>
                    <a:lnTo>
                      <a:pt x="313" y="151"/>
                    </a:lnTo>
                    <a:lnTo>
                      <a:pt x="290" y="136"/>
                    </a:lnTo>
                    <a:lnTo>
                      <a:pt x="255" y="130"/>
                    </a:lnTo>
                    <a:lnTo>
                      <a:pt x="183" y="258"/>
                    </a:lnTo>
                    <a:lnTo>
                      <a:pt x="109" y="252"/>
                    </a:lnTo>
                    <a:lnTo>
                      <a:pt x="55" y="230"/>
                    </a:lnTo>
                    <a:lnTo>
                      <a:pt x="32" y="224"/>
                    </a:lnTo>
                    <a:lnTo>
                      <a:pt x="28" y="224"/>
                    </a:lnTo>
                    <a:lnTo>
                      <a:pt x="15" y="232"/>
                    </a:lnTo>
                    <a:lnTo>
                      <a:pt x="0" y="239"/>
                    </a:lnTo>
                    <a:lnTo>
                      <a:pt x="0" y="271"/>
                    </a:lnTo>
                    <a:lnTo>
                      <a:pt x="17" y="307"/>
                    </a:lnTo>
                    <a:lnTo>
                      <a:pt x="21" y="339"/>
                    </a:lnTo>
                    <a:lnTo>
                      <a:pt x="17" y="412"/>
                    </a:lnTo>
                    <a:lnTo>
                      <a:pt x="36" y="450"/>
                    </a:lnTo>
                    <a:lnTo>
                      <a:pt x="53" y="460"/>
                    </a:lnTo>
                    <a:lnTo>
                      <a:pt x="79" y="460"/>
                    </a:lnTo>
                    <a:lnTo>
                      <a:pt x="106" y="463"/>
                    </a:lnTo>
                    <a:lnTo>
                      <a:pt x="104" y="493"/>
                    </a:lnTo>
                    <a:lnTo>
                      <a:pt x="55" y="510"/>
                    </a:lnTo>
                    <a:lnTo>
                      <a:pt x="55" y="512"/>
                    </a:lnTo>
                    <a:lnTo>
                      <a:pt x="66" y="533"/>
                    </a:lnTo>
                    <a:lnTo>
                      <a:pt x="62" y="548"/>
                    </a:lnTo>
                    <a:lnTo>
                      <a:pt x="57" y="580"/>
                    </a:lnTo>
                    <a:lnTo>
                      <a:pt x="58" y="595"/>
                    </a:lnTo>
                    <a:lnTo>
                      <a:pt x="51" y="665"/>
                    </a:lnTo>
                    <a:lnTo>
                      <a:pt x="100" y="672"/>
                    </a:lnTo>
                    <a:lnTo>
                      <a:pt x="117" y="669"/>
                    </a:lnTo>
                    <a:lnTo>
                      <a:pt x="136" y="663"/>
                    </a:lnTo>
                    <a:lnTo>
                      <a:pt x="164" y="661"/>
                    </a:lnTo>
                    <a:lnTo>
                      <a:pt x="185" y="661"/>
                    </a:lnTo>
                    <a:lnTo>
                      <a:pt x="183" y="669"/>
                    </a:lnTo>
                    <a:lnTo>
                      <a:pt x="175" y="687"/>
                    </a:lnTo>
                    <a:lnTo>
                      <a:pt x="251" y="695"/>
                    </a:lnTo>
                    <a:lnTo>
                      <a:pt x="285" y="729"/>
                    </a:lnTo>
                    <a:lnTo>
                      <a:pt x="281" y="759"/>
                    </a:lnTo>
                    <a:lnTo>
                      <a:pt x="332" y="827"/>
                    </a:lnTo>
                    <a:lnTo>
                      <a:pt x="407" y="827"/>
                    </a:lnTo>
                    <a:lnTo>
                      <a:pt x="415" y="827"/>
                    </a:lnTo>
                    <a:lnTo>
                      <a:pt x="524" y="831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grpSp>
          <p:nvGrpSpPr>
            <p:cNvPr id="61468" name="Group 60"/>
            <p:cNvGrpSpPr>
              <a:grpSpLocks/>
            </p:cNvGrpSpPr>
            <p:nvPr/>
          </p:nvGrpSpPr>
          <p:grpSpPr bwMode="auto">
            <a:xfrm>
              <a:off x="5231" y="3540"/>
              <a:ext cx="70" cy="72"/>
              <a:chOff x="5231" y="3540"/>
              <a:chExt cx="70" cy="72"/>
            </a:xfrm>
          </p:grpSpPr>
          <p:sp>
            <p:nvSpPr>
              <p:cNvPr id="61674" name="Freeform 61"/>
              <p:cNvSpPr>
                <a:spLocks/>
              </p:cNvSpPr>
              <p:nvPr/>
            </p:nvSpPr>
            <p:spPr bwMode="auto">
              <a:xfrm>
                <a:off x="5231" y="3540"/>
                <a:ext cx="70" cy="72"/>
              </a:xfrm>
              <a:custGeom>
                <a:avLst/>
                <a:gdLst>
                  <a:gd name="T0" fmla="*/ 6 w 70"/>
                  <a:gd name="T1" fmla="*/ 4 h 72"/>
                  <a:gd name="T2" fmla="*/ 13 w 70"/>
                  <a:gd name="T3" fmla="*/ 4 h 72"/>
                  <a:gd name="T4" fmla="*/ 25 w 70"/>
                  <a:gd name="T5" fmla="*/ 6 h 72"/>
                  <a:gd name="T6" fmla="*/ 32 w 70"/>
                  <a:gd name="T7" fmla="*/ 0 h 72"/>
                  <a:gd name="T8" fmla="*/ 42 w 70"/>
                  <a:gd name="T9" fmla="*/ 0 h 72"/>
                  <a:gd name="T10" fmla="*/ 42 w 70"/>
                  <a:gd name="T11" fmla="*/ 4 h 72"/>
                  <a:gd name="T12" fmla="*/ 64 w 70"/>
                  <a:gd name="T13" fmla="*/ 0 h 72"/>
                  <a:gd name="T14" fmla="*/ 70 w 70"/>
                  <a:gd name="T15" fmla="*/ 19 h 72"/>
                  <a:gd name="T16" fmla="*/ 66 w 70"/>
                  <a:gd name="T17" fmla="*/ 32 h 72"/>
                  <a:gd name="T18" fmla="*/ 64 w 70"/>
                  <a:gd name="T19" fmla="*/ 40 h 72"/>
                  <a:gd name="T20" fmla="*/ 61 w 70"/>
                  <a:gd name="T21" fmla="*/ 41 h 72"/>
                  <a:gd name="T22" fmla="*/ 55 w 70"/>
                  <a:gd name="T23" fmla="*/ 51 h 72"/>
                  <a:gd name="T24" fmla="*/ 70 w 70"/>
                  <a:gd name="T25" fmla="*/ 68 h 72"/>
                  <a:gd name="T26" fmla="*/ 49 w 70"/>
                  <a:gd name="T27" fmla="*/ 72 h 72"/>
                  <a:gd name="T28" fmla="*/ 36 w 70"/>
                  <a:gd name="T29" fmla="*/ 53 h 72"/>
                  <a:gd name="T30" fmla="*/ 15 w 70"/>
                  <a:gd name="T31" fmla="*/ 51 h 72"/>
                  <a:gd name="T32" fmla="*/ 19 w 70"/>
                  <a:gd name="T33" fmla="*/ 28 h 72"/>
                  <a:gd name="T34" fmla="*/ 0 w 70"/>
                  <a:gd name="T35" fmla="*/ 13 h 72"/>
                  <a:gd name="T36" fmla="*/ 6 w 70"/>
                  <a:gd name="T37" fmla="*/ 4 h 72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70"/>
                  <a:gd name="T58" fmla="*/ 0 h 72"/>
                  <a:gd name="T59" fmla="*/ 70 w 70"/>
                  <a:gd name="T60" fmla="*/ 72 h 72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70" h="72">
                    <a:moveTo>
                      <a:pt x="6" y="4"/>
                    </a:moveTo>
                    <a:lnTo>
                      <a:pt x="13" y="4"/>
                    </a:lnTo>
                    <a:lnTo>
                      <a:pt x="25" y="6"/>
                    </a:lnTo>
                    <a:lnTo>
                      <a:pt x="32" y="0"/>
                    </a:lnTo>
                    <a:lnTo>
                      <a:pt x="42" y="0"/>
                    </a:lnTo>
                    <a:lnTo>
                      <a:pt x="42" y="4"/>
                    </a:lnTo>
                    <a:lnTo>
                      <a:pt x="64" y="0"/>
                    </a:lnTo>
                    <a:lnTo>
                      <a:pt x="70" y="19"/>
                    </a:lnTo>
                    <a:lnTo>
                      <a:pt x="66" y="32"/>
                    </a:lnTo>
                    <a:lnTo>
                      <a:pt x="64" y="40"/>
                    </a:lnTo>
                    <a:lnTo>
                      <a:pt x="61" y="41"/>
                    </a:lnTo>
                    <a:lnTo>
                      <a:pt x="55" y="51"/>
                    </a:lnTo>
                    <a:lnTo>
                      <a:pt x="70" y="68"/>
                    </a:lnTo>
                    <a:lnTo>
                      <a:pt x="49" y="72"/>
                    </a:lnTo>
                    <a:lnTo>
                      <a:pt x="36" y="53"/>
                    </a:lnTo>
                    <a:lnTo>
                      <a:pt x="15" y="51"/>
                    </a:lnTo>
                    <a:lnTo>
                      <a:pt x="19" y="28"/>
                    </a:lnTo>
                    <a:lnTo>
                      <a:pt x="0" y="13"/>
                    </a:lnTo>
                    <a:lnTo>
                      <a:pt x="6" y="4"/>
                    </a:lnTo>
                    <a:close/>
                  </a:path>
                </a:pathLst>
              </a:custGeom>
              <a:solidFill>
                <a:srgbClr val="CC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675" name="Freeform 62"/>
              <p:cNvSpPr>
                <a:spLocks/>
              </p:cNvSpPr>
              <p:nvPr/>
            </p:nvSpPr>
            <p:spPr bwMode="auto">
              <a:xfrm>
                <a:off x="5231" y="3540"/>
                <a:ext cx="70" cy="72"/>
              </a:xfrm>
              <a:custGeom>
                <a:avLst/>
                <a:gdLst>
                  <a:gd name="T0" fmla="*/ 6 w 70"/>
                  <a:gd name="T1" fmla="*/ 4 h 72"/>
                  <a:gd name="T2" fmla="*/ 13 w 70"/>
                  <a:gd name="T3" fmla="*/ 4 h 72"/>
                  <a:gd name="T4" fmla="*/ 25 w 70"/>
                  <a:gd name="T5" fmla="*/ 6 h 72"/>
                  <a:gd name="T6" fmla="*/ 32 w 70"/>
                  <a:gd name="T7" fmla="*/ 0 h 72"/>
                  <a:gd name="T8" fmla="*/ 42 w 70"/>
                  <a:gd name="T9" fmla="*/ 0 h 72"/>
                  <a:gd name="T10" fmla="*/ 42 w 70"/>
                  <a:gd name="T11" fmla="*/ 4 h 72"/>
                  <a:gd name="T12" fmla="*/ 64 w 70"/>
                  <a:gd name="T13" fmla="*/ 0 h 72"/>
                  <a:gd name="T14" fmla="*/ 70 w 70"/>
                  <a:gd name="T15" fmla="*/ 19 h 72"/>
                  <a:gd name="T16" fmla="*/ 66 w 70"/>
                  <a:gd name="T17" fmla="*/ 32 h 72"/>
                  <a:gd name="T18" fmla="*/ 64 w 70"/>
                  <a:gd name="T19" fmla="*/ 40 h 72"/>
                  <a:gd name="T20" fmla="*/ 61 w 70"/>
                  <a:gd name="T21" fmla="*/ 41 h 72"/>
                  <a:gd name="T22" fmla="*/ 55 w 70"/>
                  <a:gd name="T23" fmla="*/ 51 h 72"/>
                  <a:gd name="T24" fmla="*/ 70 w 70"/>
                  <a:gd name="T25" fmla="*/ 68 h 72"/>
                  <a:gd name="T26" fmla="*/ 49 w 70"/>
                  <a:gd name="T27" fmla="*/ 72 h 72"/>
                  <a:gd name="T28" fmla="*/ 36 w 70"/>
                  <a:gd name="T29" fmla="*/ 53 h 72"/>
                  <a:gd name="T30" fmla="*/ 15 w 70"/>
                  <a:gd name="T31" fmla="*/ 51 h 72"/>
                  <a:gd name="T32" fmla="*/ 19 w 70"/>
                  <a:gd name="T33" fmla="*/ 28 h 72"/>
                  <a:gd name="T34" fmla="*/ 0 w 70"/>
                  <a:gd name="T35" fmla="*/ 13 h 72"/>
                  <a:gd name="T36" fmla="*/ 6 w 70"/>
                  <a:gd name="T37" fmla="*/ 4 h 72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70"/>
                  <a:gd name="T58" fmla="*/ 0 h 72"/>
                  <a:gd name="T59" fmla="*/ 70 w 70"/>
                  <a:gd name="T60" fmla="*/ 72 h 72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70" h="72">
                    <a:moveTo>
                      <a:pt x="6" y="4"/>
                    </a:moveTo>
                    <a:lnTo>
                      <a:pt x="13" y="4"/>
                    </a:lnTo>
                    <a:lnTo>
                      <a:pt x="25" y="6"/>
                    </a:lnTo>
                    <a:lnTo>
                      <a:pt x="32" y="0"/>
                    </a:lnTo>
                    <a:lnTo>
                      <a:pt x="42" y="0"/>
                    </a:lnTo>
                    <a:lnTo>
                      <a:pt x="42" y="4"/>
                    </a:lnTo>
                    <a:lnTo>
                      <a:pt x="64" y="0"/>
                    </a:lnTo>
                    <a:lnTo>
                      <a:pt x="70" y="19"/>
                    </a:lnTo>
                    <a:lnTo>
                      <a:pt x="66" y="32"/>
                    </a:lnTo>
                    <a:lnTo>
                      <a:pt x="64" y="40"/>
                    </a:lnTo>
                    <a:lnTo>
                      <a:pt x="61" y="41"/>
                    </a:lnTo>
                    <a:lnTo>
                      <a:pt x="55" y="51"/>
                    </a:lnTo>
                    <a:lnTo>
                      <a:pt x="70" y="68"/>
                    </a:lnTo>
                    <a:lnTo>
                      <a:pt x="49" y="72"/>
                    </a:lnTo>
                    <a:lnTo>
                      <a:pt x="36" y="53"/>
                    </a:lnTo>
                    <a:lnTo>
                      <a:pt x="15" y="51"/>
                    </a:lnTo>
                    <a:lnTo>
                      <a:pt x="19" y="28"/>
                    </a:lnTo>
                    <a:lnTo>
                      <a:pt x="0" y="13"/>
                    </a:lnTo>
                    <a:lnTo>
                      <a:pt x="6" y="4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grpSp>
          <p:nvGrpSpPr>
            <p:cNvPr id="61469" name="Group 63"/>
            <p:cNvGrpSpPr>
              <a:grpSpLocks/>
            </p:cNvGrpSpPr>
            <p:nvPr/>
          </p:nvGrpSpPr>
          <p:grpSpPr bwMode="auto">
            <a:xfrm>
              <a:off x="3948" y="3941"/>
              <a:ext cx="60" cy="66"/>
              <a:chOff x="3948" y="3941"/>
              <a:chExt cx="60" cy="66"/>
            </a:xfrm>
          </p:grpSpPr>
          <p:sp>
            <p:nvSpPr>
              <p:cNvPr id="61670" name="Freeform 64"/>
              <p:cNvSpPr>
                <a:spLocks/>
              </p:cNvSpPr>
              <p:nvPr/>
            </p:nvSpPr>
            <p:spPr bwMode="auto">
              <a:xfrm>
                <a:off x="3948" y="3941"/>
                <a:ext cx="60" cy="66"/>
              </a:xfrm>
              <a:custGeom>
                <a:avLst/>
                <a:gdLst>
                  <a:gd name="T0" fmla="*/ 39 w 60"/>
                  <a:gd name="T1" fmla="*/ 0 h 66"/>
                  <a:gd name="T2" fmla="*/ 49 w 60"/>
                  <a:gd name="T3" fmla="*/ 4 h 66"/>
                  <a:gd name="T4" fmla="*/ 60 w 60"/>
                  <a:gd name="T5" fmla="*/ 12 h 66"/>
                  <a:gd name="T6" fmla="*/ 58 w 60"/>
                  <a:gd name="T7" fmla="*/ 25 h 66"/>
                  <a:gd name="T8" fmla="*/ 36 w 60"/>
                  <a:gd name="T9" fmla="*/ 38 h 66"/>
                  <a:gd name="T10" fmla="*/ 20 w 60"/>
                  <a:gd name="T11" fmla="*/ 66 h 66"/>
                  <a:gd name="T12" fmla="*/ 0 w 60"/>
                  <a:gd name="T13" fmla="*/ 62 h 66"/>
                  <a:gd name="T14" fmla="*/ 13 w 60"/>
                  <a:gd name="T15" fmla="*/ 34 h 66"/>
                  <a:gd name="T16" fmla="*/ 11 w 60"/>
                  <a:gd name="T17" fmla="*/ 23 h 66"/>
                  <a:gd name="T18" fmla="*/ 22 w 60"/>
                  <a:gd name="T19" fmla="*/ 4 h 66"/>
                  <a:gd name="T20" fmla="*/ 39 w 60"/>
                  <a:gd name="T21" fmla="*/ 0 h 6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60"/>
                  <a:gd name="T34" fmla="*/ 0 h 66"/>
                  <a:gd name="T35" fmla="*/ 60 w 60"/>
                  <a:gd name="T36" fmla="*/ 66 h 6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60" h="66">
                    <a:moveTo>
                      <a:pt x="39" y="0"/>
                    </a:moveTo>
                    <a:lnTo>
                      <a:pt x="49" y="4"/>
                    </a:lnTo>
                    <a:lnTo>
                      <a:pt x="60" y="12"/>
                    </a:lnTo>
                    <a:lnTo>
                      <a:pt x="58" y="25"/>
                    </a:lnTo>
                    <a:lnTo>
                      <a:pt x="36" y="38"/>
                    </a:lnTo>
                    <a:lnTo>
                      <a:pt x="20" y="66"/>
                    </a:lnTo>
                    <a:lnTo>
                      <a:pt x="0" y="62"/>
                    </a:lnTo>
                    <a:lnTo>
                      <a:pt x="13" y="34"/>
                    </a:lnTo>
                    <a:lnTo>
                      <a:pt x="11" y="23"/>
                    </a:lnTo>
                    <a:lnTo>
                      <a:pt x="22" y="4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671" name="Group 65"/>
              <p:cNvGrpSpPr>
                <a:grpSpLocks/>
              </p:cNvGrpSpPr>
              <p:nvPr/>
            </p:nvGrpSpPr>
            <p:grpSpPr bwMode="auto">
              <a:xfrm>
                <a:off x="3948" y="3941"/>
                <a:ext cx="60" cy="66"/>
                <a:chOff x="3948" y="3941"/>
                <a:chExt cx="60" cy="66"/>
              </a:xfrm>
            </p:grpSpPr>
            <p:sp>
              <p:nvSpPr>
                <p:cNvPr id="61672" name="Freeform 66"/>
                <p:cNvSpPr>
                  <a:spLocks/>
                </p:cNvSpPr>
                <p:nvPr/>
              </p:nvSpPr>
              <p:spPr bwMode="auto">
                <a:xfrm>
                  <a:off x="3948" y="3941"/>
                  <a:ext cx="60" cy="66"/>
                </a:xfrm>
                <a:custGeom>
                  <a:avLst/>
                  <a:gdLst>
                    <a:gd name="T0" fmla="*/ 39 w 60"/>
                    <a:gd name="T1" fmla="*/ 0 h 66"/>
                    <a:gd name="T2" fmla="*/ 49 w 60"/>
                    <a:gd name="T3" fmla="*/ 4 h 66"/>
                    <a:gd name="T4" fmla="*/ 60 w 60"/>
                    <a:gd name="T5" fmla="*/ 12 h 66"/>
                    <a:gd name="T6" fmla="*/ 58 w 60"/>
                    <a:gd name="T7" fmla="*/ 25 h 66"/>
                    <a:gd name="T8" fmla="*/ 36 w 60"/>
                    <a:gd name="T9" fmla="*/ 38 h 66"/>
                    <a:gd name="T10" fmla="*/ 20 w 60"/>
                    <a:gd name="T11" fmla="*/ 66 h 66"/>
                    <a:gd name="T12" fmla="*/ 0 w 60"/>
                    <a:gd name="T13" fmla="*/ 62 h 66"/>
                    <a:gd name="T14" fmla="*/ 13 w 60"/>
                    <a:gd name="T15" fmla="*/ 34 h 66"/>
                    <a:gd name="T16" fmla="*/ 11 w 60"/>
                    <a:gd name="T17" fmla="*/ 23 h 66"/>
                    <a:gd name="T18" fmla="*/ 22 w 60"/>
                    <a:gd name="T19" fmla="*/ 4 h 66"/>
                    <a:gd name="T20" fmla="*/ 39 w 60"/>
                    <a:gd name="T21" fmla="*/ 0 h 6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60"/>
                    <a:gd name="T34" fmla="*/ 0 h 66"/>
                    <a:gd name="T35" fmla="*/ 60 w 60"/>
                    <a:gd name="T36" fmla="*/ 66 h 6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60" h="66">
                      <a:moveTo>
                        <a:pt x="39" y="0"/>
                      </a:moveTo>
                      <a:lnTo>
                        <a:pt x="49" y="4"/>
                      </a:lnTo>
                      <a:lnTo>
                        <a:pt x="60" y="12"/>
                      </a:lnTo>
                      <a:lnTo>
                        <a:pt x="58" y="25"/>
                      </a:lnTo>
                      <a:lnTo>
                        <a:pt x="36" y="38"/>
                      </a:lnTo>
                      <a:lnTo>
                        <a:pt x="20" y="66"/>
                      </a:lnTo>
                      <a:lnTo>
                        <a:pt x="0" y="62"/>
                      </a:lnTo>
                      <a:lnTo>
                        <a:pt x="13" y="34"/>
                      </a:lnTo>
                      <a:lnTo>
                        <a:pt x="11" y="23"/>
                      </a:lnTo>
                      <a:lnTo>
                        <a:pt x="22" y="4"/>
                      </a:lnTo>
                      <a:lnTo>
                        <a:pt x="39" y="0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673" name="Freeform 67"/>
                <p:cNvSpPr>
                  <a:spLocks/>
                </p:cNvSpPr>
                <p:nvPr/>
              </p:nvSpPr>
              <p:spPr bwMode="auto">
                <a:xfrm>
                  <a:off x="3948" y="3941"/>
                  <a:ext cx="60" cy="66"/>
                </a:xfrm>
                <a:custGeom>
                  <a:avLst/>
                  <a:gdLst>
                    <a:gd name="T0" fmla="*/ 39 w 60"/>
                    <a:gd name="T1" fmla="*/ 0 h 66"/>
                    <a:gd name="T2" fmla="*/ 49 w 60"/>
                    <a:gd name="T3" fmla="*/ 4 h 66"/>
                    <a:gd name="T4" fmla="*/ 60 w 60"/>
                    <a:gd name="T5" fmla="*/ 12 h 66"/>
                    <a:gd name="T6" fmla="*/ 58 w 60"/>
                    <a:gd name="T7" fmla="*/ 25 h 66"/>
                    <a:gd name="T8" fmla="*/ 36 w 60"/>
                    <a:gd name="T9" fmla="*/ 38 h 66"/>
                    <a:gd name="T10" fmla="*/ 20 w 60"/>
                    <a:gd name="T11" fmla="*/ 66 h 66"/>
                    <a:gd name="T12" fmla="*/ 0 w 60"/>
                    <a:gd name="T13" fmla="*/ 62 h 66"/>
                    <a:gd name="T14" fmla="*/ 13 w 60"/>
                    <a:gd name="T15" fmla="*/ 34 h 66"/>
                    <a:gd name="T16" fmla="*/ 11 w 60"/>
                    <a:gd name="T17" fmla="*/ 23 h 66"/>
                    <a:gd name="T18" fmla="*/ 22 w 60"/>
                    <a:gd name="T19" fmla="*/ 4 h 66"/>
                    <a:gd name="T20" fmla="*/ 39 w 60"/>
                    <a:gd name="T21" fmla="*/ 0 h 6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60"/>
                    <a:gd name="T34" fmla="*/ 0 h 66"/>
                    <a:gd name="T35" fmla="*/ 60 w 60"/>
                    <a:gd name="T36" fmla="*/ 66 h 6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60" h="66">
                      <a:moveTo>
                        <a:pt x="39" y="0"/>
                      </a:moveTo>
                      <a:lnTo>
                        <a:pt x="49" y="4"/>
                      </a:lnTo>
                      <a:lnTo>
                        <a:pt x="60" y="12"/>
                      </a:lnTo>
                      <a:lnTo>
                        <a:pt x="58" y="25"/>
                      </a:lnTo>
                      <a:lnTo>
                        <a:pt x="36" y="38"/>
                      </a:lnTo>
                      <a:lnTo>
                        <a:pt x="20" y="66"/>
                      </a:lnTo>
                      <a:lnTo>
                        <a:pt x="0" y="62"/>
                      </a:lnTo>
                      <a:lnTo>
                        <a:pt x="13" y="34"/>
                      </a:lnTo>
                      <a:lnTo>
                        <a:pt x="11" y="23"/>
                      </a:lnTo>
                      <a:lnTo>
                        <a:pt x="22" y="4"/>
                      </a:lnTo>
                      <a:lnTo>
                        <a:pt x="39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70" name="Group 68"/>
            <p:cNvGrpSpPr>
              <a:grpSpLocks/>
            </p:cNvGrpSpPr>
            <p:nvPr/>
          </p:nvGrpSpPr>
          <p:grpSpPr bwMode="auto">
            <a:xfrm>
              <a:off x="3957" y="3677"/>
              <a:ext cx="62" cy="85"/>
              <a:chOff x="3957" y="3677"/>
              <a:chExt cx="62" cy="85"/>
            </a:xfrm>
          </p:grpSpPr>
          <p:sp>
            <p:nvSpPr>
              <p:cNvPr id="61668" name="Freeform 69"/>
              <p:cNvSpPr>
                <a:spLocks/>
              </p:cNvSpPr>
              <p:nvPr/>
            </p:nvSpPr>
            <p:spPr bwMode="auto">
              <a:xfrm>
                <a:off x="3957" y="3677"/>
                <a:ext cx="62" cy="85"/>
              </a:xfrm>
              <a:custGeom>
                <a:avLst/>
                <a:gdLst>
                  <a:gd name="T0" fmla="*/ 8 w 62"/>
                  <a:gd name="T1" fmla="*/ 4 h 85"/>
                  <a:gd name="T2" fmla="*/ 23 w 62"/>
                  <a:gd name="T3" fmla="*/ 17 h 85"/>
                  <a:gd name="T4" fmla="*/ 47 w 62"/>
                  <a:gd name="T5" fmla="*/ 59 h 85"/>
                  <a:gd name="T6" fmla="*/ 62 w 62"/>
                  <a:gd name="T7" fmla="*/ 81 h 85"/>
                  <a:gd name="T8" fmla="*/ 57 w 62"/>
                  <a:gd name="T9" fmla="*/ 85 h 85"/>
                  <a:gd name="T10" fmla="*/ 40 w 62"/>
                  <a:gd name="T11" fmla="*/ 61 h 85"/>
                  <a:gd name="T12" fmla="*/ 13 w 62"/>
                  <a:gd name="T13" fmla="*/ 21 h 85"/>
                  <a:gd name="T14" fmla="*/ 0 w 62"/>
                  <a:gd name="T15" fmla="*/ 0 h 85"/>
                  <a:gd name="T16" fmla="*/ 8 w 62"/>
                  <a:gd name="T17" fmla="*/ 4 h 8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2"/>
                  <a:gd name="T28" fmla="*/ 0 h 85"/>
                  <a:gd name="T29" fmla="*/ 62 w 62"/>
                  <a:gd name="T30" fmla="*/ 85 h 8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2" h="85">
                    <a:moveTo>
                      <a:pt x="8" y="4"/>
                    </a:moveTo>
                    <a:lnTo>
                      <a:pt x="23" y="17"/>
                    </a:lnTo>
                    <a:lnTo>
                      <a:pt x="47" y="59"/>
                    </a:lnTo>
                    <a:lnTo>
                      <a:pt x="62" y="81"/>
                    </a:lnTo>
                    <a:lnTo>
                      <a:pt x="57" y="85"/>
                    </a:lnTo>
                    <a:lnTo>
                      <a:pt x="40" y="61"/>
                    </a:lnTo>
                    <a:lnTo>
                      <a:pt x="13" y="21"/>
                    </a:lnTo>
                    <a:lnTo>
                      <a:pt x="0" y="0"/>
                    </a:ln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669" name="Freeform 70"/>
              <p:cNvSpPr>
                <a:spLocks/>
              </p:cNvSpPr>
              <p:nvPr/>
            </p:nvSpPr>
            <p:spPr bwMode="auto">
              <a:xfrm>
                <a:off x="3957" y="3677"/>
                <a:ext cx="62" cy="85"/>
              </a:xfrm>
              <a:custGeom>
                <a:avLst/>
                <a:gdLst>
                  <a:gd name="T0" fmla="*/ 8 w 62"/>
                  <a:gd name="T1" fmla="*/ 4 h 85"/>
                  <a:gd name="T2" fmla="*/ 23 w 62"/>
                  <a:gd name="T3" fmla="*/ 17 h 85"/>
                  <a:gd name="T4" fmla="*/ 47 w 62"/>
                  <a:gd name="T5" fmla="*/ 59 h 85"/>
                  <a:gd name="T6" fmla="*/ 62 w 62"/>
                  <a:gd name="T7" fmla="*/ 81 h 85"/>
                  <a:gd name="T8" fmla="*/ 57 w 62"/>
                  <a:gd name="T9" fmla="*/ 85 h 85"/>
                  <a:gd name="T10" fmla="*/ 40 w 62"/>
                  <a:gd name="T11" fmla="*/ 61 h 85"/>
                  <a:gd name="T12" fmla="*/ 13 w 62"/>
                  <a:gd name="T13" fmla="*/ 21 h 85"/>
                  <a:gd name="T14" fmla="*/ 0 w 62"/>
                  <a:gd name="T15" fmla="*/ 0 h 85"/>
                  <a:gd name="T16" fmla="*/ 8 w 62"/>
                  <a:gd name="T17" fmla="*/ 4 h 8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2"/>
                  <a:gd name="T28" fmla="*/ 0 h 85"/>
                  <a:gd name="T29" fmla="*/ 62 w 62"/>
                  <a:gd name="T30" fmla="*/ 85 h 8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2" h="85">
                    <a:moveTo>
                      <a:pt x="8" y="4"/>
                    </a:moveTo>
                    <a:lnTo>
                      <a:pt x="23" y="17"/>
                    </a:lnTo>
                    <a:lnTo>
                      <a:pt x="47" y="59"/>
                    </a:lnTo>
                    <a:lnTo>
                      <a:pt x="62" y="81"/>
                    </a:lnTo>
                    <a:lnTo>
                      <a:pt x="57" y="85"/>
                    </a:lnTo>
                    <a:lnTo>
                      <a:pt x="40" y="61"/>
                    </a:lnTo>
                    <a:lnTo>
                      <a:pt x="13" y="21"/>
                    </a:lnTo>
                    <a:lnTo>
                      <a:pt x="0" y="0"/>
                    </a:lnTo>
                    <a:lnTo>
                      <a:pt x="8" y="4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grpSp>
          <p:nvGrpSpPr>
            <p:cNvPr id="61471" name="Group 71"/>
            <p:cNvGrpSpPr>
              <a:grpSpLocks/>
            </p:cNvGrpSpPr>
            <p:nvPr/>
          </p:nvGrpSpPr>
          <p:grpSpPr bwMode="auto">
            <a:xfrm>
              <a:off x="3948" y="3523"/>
              <a:ext cx="167" cy="279"/>
              <a:chOff x="3948" y="3523"/>
              <a:chExt cx="167" cy="279"/>
            </a:xfrm>
          </p:grpSpPr>
          <p:sp>
            <p:nvSpPr>
              <p:cNvPr id="61666" name="Freeform 72"/>
              <p:cNvSpPr>
                <a:spLocks/>
              </p:cNvSpPr>
              <p:nvPr/>
            </p:nvSpPr>
            <p:spPr bwMode="auto">
              <a:xfrm>
                <a:off x="3948" y="3523"/>
                <a:ext cx="167" cy="279"/>
              </a:xfrm>
              <a:custGeom>
                <a:avLst/>
                <a:gdLst>
                  <a:gd name="T0" fmla="*/ 130 w 167"/>
                  <a:gd name="T1" fmla="*/ 279 h 279"/>
                  <a:gd name="T2" fmla="*/ 135 w 167"/>
                  <a:gd name="T3" fmla="*/ 268 h 279"/>
                  <a:gd name="T4" fmla="*/ 166 w 167"/>
                  <a:gd name="T5" fmla="*/ 251 h 279"/>
                  <a:gd name="T6" fmla="*/ 167 w 167"/>
                  <a:gd name="T7" fmla="*/ 224 h 279"/>
                  <a:gd name="T8" fmla="*/ 135 w 167"/>
                  <a:gd name="T9" fmla="*/ 194 h 279"/>
                  <a:gd name="T10" fmla="*/ 103 w 167"/>
                  <a:gd name="T11" fmla="*/ 192 h 279"/>
                  <a:gd name="T12" fmla="*/ 94 w 167"/>
                  <a:gd name="T13" fmla="*/ 202 h 279"/>
                  <a:gd name="T14" fmla="*/ 83 w 167"/>
                  <a:gd name="T15" fmla="*/ 190 h 279"/>
                  <a:gd name="T16" fmla="*/ 100 w 167"/>
                  <a:gd name="T17" fmla="*/ 175 h 279"/>
                  <a:gd name="T18" fmla="*/ 83 w 167"/>
                  <a:gd name="T19" fmla="*/ 164 h 279"/>
                  <a:gd name="T20" fmla="*/ 101 w 167"/>
                  <a:gd name="T21" fmla="*/ 156 h 279"/>
                  <a:gd name="T22" fmla="*/ 107 w 167"/>
                  <a:gd name="T23" fmla="*/ 138 h 279"/>
                  <a:gd name="T24" fmla="*/ 96 w 167"/>
                  <a:gd name="T25" fmla="*/ 122 h 279"/>
                  <a:gd name="T26" fmla="*/ 96 w 167"/>
                  <a:gd name="T27" fmla="*/ 98 h 279"/>
                  <a:gd name="T28" fmla="*/ 73 w 167"/>
                  <a:gd name="T29" fmla="*/ 77 h 279"/>
                  <a:gd name="T30" fmla="*/ 88 w 167"/>
                  <a:gd name="T31" fmla="*/ 58 h 279"/>
                  <a:gd name="T32" fmla="*/ 86 w 167"/>
                  <a:gd name="T33" fmla="*/ 45 h 279"/>
                  <a:gd name="T34" fmla="*/ 101 w 167"/>
                  <a:gd name="T35" fmla="*/ 34 h 279"/>
                  <a:gd name="T36" fmla="*/ 100 w 167"/>
                  <a:gd name="T37" fmla="*/ 13 h 279"/>
                  <a:gd name="T38" fmla="*/ 83 w 167"/>
                  <a:gd name="T39" fmla="*/ 0 h 279"/>
                  <a:gd name="T40" fmla="*/ 86 w 167"/>
                  <a:gd name="T41" fmla="*/ 23 h 279"/>
                  <a:gd name="T42" fmla="*/ 68 w 167"/>
                  <a:gd name="T43" fmla="*/ 23 h 279"/>
                  <a:gd name="T44" fmla="*/ 69 w 167"/>
                  <a:gd name="T45" fmla="*/ 30 h 279"/>
                  <a:gd name="T46" fmla="*/ 56 w 167"/>
                  <a:gd name="T47" fmla="*/ 28 h 279"/>
                  <a:gd name="T48" fmla="*/ 51 w 167"/>
                  <a:gd name="T49" fmla="*/ 23 h 279"/>
                  <a:gd name="T50" fmla="*/ 36 w 167"/>
                  <a:gd name="T51" fmla="*/ 19 h 279"/>
                  <a:gd name="T52" fmla="*/ 17 w 167"/>
                  <a:gd name="T53" fmla="*/ 28 h 279"/>
                  <a:gd name="T54" fmla="*/ 0 w 167"/>
                  <a:gd name="T55" fmla="*/ 45 h 279"/>
                  <a:gd name="T56" fmla="*/ 11 w 167"/>
                  <a:gd name="T57" fmla="*/ 55 h 279"/>
                  <a:gd name="T58" fmla="*/ 9 w 167"/>
                  <a:gd name="T59" fmla="*/ 60 h 279"/>
                  <a:gd name="T60" fmla="*/ 11 w 167"/>
                  <a:gd name="T61" fmla="*/ 60 h 279"/>
                  <a:gd name="T62" fmla="*/ 20 w 167"/>
                  <a:gd name="T63" fmla="*/ 51 h 279"/>
                  <a:gd name="T64" fmla="*/ 32 w 167"/>
                  <a:gd name="T65" fmla="*/ 79 h 279"/>
                  <a:gd name="T66" fmla="*/ 24 w 167"/>
                  <a:gd name="T67" fmla="*/ 87 h 279"/>
                  <a:gd name="T68" fmla="*/ 15 w 167"/>
                  <a:gd name="T69" fmla="*/ 77 h 279"/>
                  <a:gd name="T70" fmla="*/ 15 w 167"/>
                  <a:gd name="T71" fmla="*/ 90 h 279"/>
                  <a:gd name="T72" fmla="*/ 7 w 167"/>
                  <a:gd name="T73" fmla="*/ 98 h 279"/>
                  <a:gd name="T74" fmla="*/ 5 w 167"/>
                  <a:gd name="T75" fmla="*/ 126 h 279"/>
                  <a:gd name="T76" fmla="*/ 11 w 167"/>
                  <a:gd name="T77" fmla="*/ 134 h 279"/>
                  <a:gd name="T78" fmla="*/ 17 w 167"/>
                  <a:gd name="T79" fmla="*/ 139 h 279"/>
                  <a:gd name="T80" fmla="*/ 17 w 167"/>
                  <a:gd name="T81" fmla="*/ 143 h 279"/>
                  <a:gd name="T82" fmla="*/ 22 w 167"/>
                  <a:gd name="T83" fmla="*/ 151 h 279"/>
                  <a:gd name="T84" fmla="*/ 28 w 167"/>
                  <a:gd name="T85" fmla="*/ 151 h 279"/>
                  <a:gd name="T86" fmla="*/ 56 w 167"/>
                  <a:gd name="T87" fmla="*/ 190 h 279"/>
                  <a:gd name="T88" fmla="*/ 86 w 167"/>
                  <a:gd name="T89" fmla="*/ 228 h 279"/>
                  <a:gd name="T90" fmla="*/ 115 w 167"/>
                  <a:gd name="T91" fmla="*/ 252 h 279"/>
                  <a:gd name="T92" fmla="*/ 107 w 167"/>
                  <a:gd name="T93" fmla="*/ 256 h 279"/>
                  <a:gd name="T94" fmla="*/ 83 w 167"/>
                  <a:gd name="T95" fmla="*/ 243 h 279"/>
                  <a:gd name="T96" fmla="*/ 77 w 167"/>
                  <a:gd name="T97" fmla="*/ 252 h 279"/>
                  <a:gd name="T98" fmla="*/ 77 w 167"/>
                  <a:gd name="T99" fmla="*/ 254 h 279"/>
                  <a:gd name="T100" fmla="*/ 128 w 167"/>
                  <a:gd name="T101" fmla="*/ 277 h 279"/>
                  <a:gd name="T102" fmla="*/ 130 w 167"/>
                  <a:gd name="T103" fmla="*/ 279 h 279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167"/>
                  <a:gd name="T157" fmla="*/ 0 h 279"/>
                  <a:gd name="T158" fmla="*/ 167 w 167"/>
                  <a:gd name="T159" fmla="*/ 279 h 279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167" h="279">
                    <a:moveTo>
                      <a:pt x="130" y="279"/>
                    </a:moveTo>
                    <a:lnTo>
                      <a:pt x="135" y="268"/>
                    </a:lnTo>
                    <a:lnTo>
                      <a:pt x="166" y="251"/>
                    </a:lnTo>
                    <a:lnTo>
                      <a:pt x="167" y="224"/>
                    </a:lnTo>
                    <a:lnTo>
                      <a:pt x="135" y="194"/>
                    </a:lnTo>
                    <a:lnTo>
                      <a:pt x="103" y="192"/>
                    </a:lnTo>
                    <a:lnTo>
                      <a:pt x="94" y="202"/>
                    </a:lnTo>
                    <a:lnTo>
                      <a:pt x="83" y="190"/>
                    </a:lnTo>
                    <a:lnTo>
                      <a:pt x="100" y="175"/>
                    </a:lnTo>
                    <a:lnTo>
                      <a:pt x="83" y="164"/>
                    </a:lnTo>
                    <a:lnTo>
                      <a:pt x="101" y="156"/>
                    </a:lnTo>
                    <a:lnTo>
                      <a:pt x="107" y="138"/>
                    </a:lnTo>
                    <a:lnTo>
                      <a:pt x="96" y="122"/>
                    </a:lnTo>
                    <a:lnTo>
                      <a:pt x="96" y="98"/>
                    </a:lnTo>
                    <a:lnTo>
                      <a:pt x="73" y="77"/>
                    </a:lnTo>
                    <a:lnTo>
                      <a:pt x="88" y="58"/>
                    </a:lnTo>
                    <a:lnTo>
                      <a:pt x="86" y="45"/>
                    </a:lnTo>
                    <a:lnTo>
                      <a:pt x="101" y="34"/>
                    </a:lnTo>
                    <a:lnTo>
                      <a:pt x="100" y="13"/>
                    </a:lnTo>
                    <a:lnTo>
                      <a:pt x="83" y="0"/>
                    </a:lnTo>
                    <a:lnTo>
                      <a:pt x="86" y="23"/>
                    </a:lnTo>
                    <a:lnTo>
                      <a:pt x="68" y="23"/>
                    </a:lnTo>
                    <a:lnTo>
                      <a:pt x="69" y="30"/>
                    </a:lnTo>
                    <a:lnTo>
                      <a:pt x="56" y="28"/>
                    </a:lnTo>
                    <a:lnTo>
                      <a:pt x="51" y="23"/>
                    </a:lnTo>
                    <a:lnTo>
                      <a:pt x="36" y="19"/>
                    </a:lnTo>
                    <a:lnTo>
                      <a:pt x="17" y="28"/>
                    </a:lnTo>
                    <a:lnTo>
                      <a:pt x="0" y="45"/>
                    </a:lnTo>
                    <a:lnTo>
                      <a:pt x="11" y="55"/>
                    </a:lnTo>
                    <a:lnTo>
                      <a:pt x="9" y="60"/>
                    </a:lnTo>
                    <a:lnTo>
                      <a:pt x="11" y="60"/>
                    </a:lnTo>
                    <a:lnTo>
                      <a:pt x="20" y="51"/>
                    </a:lnTo>
                    <a:lnTo>
                      <a:pt x="32" y="79"/>
                    </a:lnTo>
                    <a:lnTo>
                      <a:pt x="24" y="87"/>
                    </a:lnTo>
                    <a:lnTo>
                      <a:pt x="15" y="77"/>
                    </a:lnTo>
                    <a:lnTo>
                      <a:pt x="15" y="90"/>
                    </a:lnTo>
                    <a:lnTo>
                      <a:pt x="7" y="98"/>
                    </a:lnTo>
                    <a:lnTo>
                      <a:pt x="5" y="126"/>
                    </a:lnTo>
                    <a:lnTo>
                      <a:pt x="11" y="134"/>
                    </a:lnTo>
                    <a:lnTo>
                      <a:pt x="17" y="139"/>
                    </a:lnTo>
                    <a:lnTo>
                      <a:pt x="17" y="143"/>
                    </a:lnTo>
                    <a:lnTo>
                      <a:pt x="22" y="151"/>
                    </a:lnTo>
                    <a:lnTo>
                      <a:pt x="28" y="151"/>
                    </a:lnTo>
                    <a:lnTo>
                      <a:pt x="56" y="190"/>
                    </a:lnTo>
                    <a:lnTo>
                      <a:pt x="86" y="228"/>
                    </a:lnTo>
                    <a:lnTo>
                      <a:pt x="115" y="252"/>
                    </a:lnTo>
                    <a:lnTo>
                      <a:pt x="107" y="256"/>
                    </a:lnTo>
                    <a:lnTo>
                      <a:pt x="83" y="243"/>
                    </a:lnTo>
                    <a:lnTo>
                      <a:pt x="77" y="252"/>
                    </a:lnTo>
                    <a:lnTo>
                      <a:pt x="77" y="254"/>
                    </a:lnTo>
                    <a:lnTo>
                      <a:pt x="128" y="277"/>
                    </a:lnTo>
                    <a:lnTo>
                      <a:pt x="130" y="279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667" name="Freeform 73"/>
              <p:cNvSpPr>
                <a:spLocks/>
              </p:cNvSpPr>
              <p:nvPr/>
            </p:nvSpPr>
            <p:spPr bwMode="auto">
              <a:xfrm>
                <a:off x="3948" y="3523"/>
                <a:ext cx="167" cy="279"/>
              </a:xfrm>
              <a:custGeom>
                <a:avLst/>
                <a:gdLst>
                  <a:gd name="T0" fmla="*/ 130 w 167"/>
                  <a:gd name="T1" fmla="*/ 279 h 279"/>
                  <a:gd name="T2" fmla="*/ 135 w 167"/>
                  <a:gd name="T3" fmla="*/ 268 h 279"/>
                  <a:gd name="T4" fmla="*/ 166 w 167"/>
                  <a:gd name="T5" fmla="*/ 251 h 279"/>
                  <a:gd name="T6" fmla="*/ 167 w 167"/>
                  <a:gd name="T7" fmla="*/ 224 h 279"/>
                  <a:gd name="T8" fmla="*/ 135 w 167"/>
                  <a:gd name="T9" fmla="*/ 194 h 279"/>
                  <a:gd name="T10" fmla="*/ 103 w 167"/>
                  <a:gd name="T11" fmla="*/ 192 h 279"/>
                  <a:gd name="T12" fmla="*/ 94 w 167"/>
                  <a:gd name="T13" fmla="*/ 202 h 279"/>
                  <a:gd name="T14" fmla="*/ 83 w 167"/>
                  <a:gd name="T15" fmla="*/ 190 h 279"/>
                  <a:gd name="T16" fmla="*/ 100 w 167"/>
                  <a:gd name="T17" fmla="*/ 175 h 279"/>
                  <a:gd name="T18" fmla="*/ 83 w 167"/>
                  <a:gd name="T19" fmla="*/ 164 h 279"/>
                  <a:gd name="T20" fmla="*/ 101 w 167"/>
                  <a:gd name="T21" fmla="*/ 156 h 279"/>
                  <a:gd name="T22" fmla="*/ 107 w 167"/>
                  <a:gd name="T23" fmla="*/ 138 h 279"/>
                  <a:gd name="T24" fmla="*/ 96 w 167"/>
                  <a:gd name="T25" fmla="*/ 122 h 279"/>
                  <a:gd name="T26" fmla="*/ 96 w 167"/>
                  <a:gd name="T27" fmla="*/ 98 h 279"/>
                  <a:gd name="T28" fmla="*/ 73 w 167"/>
                  <a:gd name="T29" fmla="*/ 77 h 279"/>
                  <a:gd name="T30" fmla="*/ 88 w 167"/>
                  <a:gd name="T31" fmla="*/ 58 h 279"/>
                  <a:gd name="T32" fmla="*/ 86 w 167"/>
                  <a:gd name="T33" fmla="*/ 45 h 279"/>
                  <a:gd name="T34" fmla="*/ 101 w 167"/>
                  <a:gd name="T35" fmla="*/ 34 h 279"/>
                  <a:gd name="T36" fmla="*/ 100 w 167"/>
                  <a:gd name="T37" fmla="*/ 13 h 279"/>
                  <a:gd name="T38" fmla="*/ 83 w 167"/>
                  <a:gd name="T39" fmla="*/ 0 h 279"/>
                  <a:gd name="T40" fmla="*/ 86 w 167"/>
                  <a:gd name="T41" fmla="*/ 23 h 279"/>
                  <a:gd name="T42" fmla="*/ 68 w 167"/>
                  <a:gd name="T43" fmla="*/ 23 h 279"/>
                  <a:gd name="T44" fmla="*/ 69 w 167"/>
                  <a:gd name="T45" fmla="*/ 30 h 279"/>
                  <a:gd name="T46" fmla="*/ 56 w 167"/>
                  <a:gd name="T47" fmla="*/ 28 h 279"/>
                  <a:gd name="T48" fmla="*/ 51 w 167"/>
                  <a:gd name="T49" fmla="*/ 23 h 279"/>
                  <a:gd name="T50" fmla="*/ 36 w 167"/>
                  <a:gd name="T51" fmla="*/ 19 h 279"/>
                  <a:gd name="T52" fmla="*/ 17 w 167"/>
                  <a:gd name="T53" fmla="*/ 28 h 279"/>
                  <a:gd name="T54" fmla="*/ 0 w 167"/>
                  <a:gd name="T55" fmla="*/ 45 h 279"/>
                  <a:gd name="T56" fmla="*/ 11 w 167"/>
                  <a:gd name="T57" fmla="*/ 55 h 279"/>
                  <a:gd name="T58" fmla="*/ 9 w 167"/>
                  <a:gd name="T59" fmla="*/ 60 h 279"/>
                  <a:gd name="T60" fmla="*/ 11 w 167"/>
                  <a:gd name="T61" fmla="*/ 60 h 279"/>
                  <a:gd name="T62" fmla="*/ 20 w 167"/>
                  <a:gd name="T63" fmla="*/ 51 h 279"/>
                  <a:gd name="T64" fmla="*/ 32 w 167"/>
                  <a:gd name="T65" fmla="*/ 79 h 279"/>
                  <a:gd name="T66" fmla="*/ 24 w 167"/>
                  <a:gd name="T67" fmla="*/ 87 h 279"/>
                  <a:gd name="T68" fmla="*/ 15 w 167"/>
                  <a:gd name="T69" fmla="*/ 77 h 279"/>
                  <a:gd name="T70" fmla="*/ 15 w 167"/>
                  <a:gd name="T71" fmla="*/ 90 h 279"/>
                  <a:gd name="T72" fmla="*/ 7 w 167"/>
                  <a:gd name="T73" fmla="*/ 98 h 279"/>
                  <a:gd name="T74" fmla="*/ 5 w 167"/>
                  <a:gd name="T75" fmla="*/ 126 h 279"/>
                  <a:gd name="T76" fmla="*/ 11 w 167"/>
                  <a:gd name="T77" fmla="*/ 134 h 279"/>
                  <a:gd name="T78" fmla="*/ 17 w 167"/>
                  <a:gd name="T79" fmla="*/ 139 h 279"/>
                  <a:gd name="T80" fmla="*/ 17 w 167"/>
                  <a:gd name="T81" fmla="*/ 143 h 279"/>
                  <a:gd name="T82" fmla="*/ 22 w 167"/>
                  <a:gd name="T83" fmla="*/ 151 h 279"/>
                  <a:gd name="T84" fmla="*/ 28 w 167"/>
                  <a:gd name="T85" fmla="*/ 151 h 279"/>
                  <a:gd name="T86" fmla="*/ 56 w 167"/>
                  <a:gd name="T87" fmla="*/ 190 h 279"/>
                  <a:gd name="T88" fmla="*/ 86 w 167"/>
                  <a:gd name="T89" fmla="*/ 228 h 279"/>
                  <a:gd name="T90" fmla="*/ 115 w 167"/>
                  <a:gd name="T91" fmla="*/ 252 h 279"/>
                  <a:gd name="T92" fmla="*/ 107 w 167"/>
                  <a:gd name="T93" fmla="*/ 256 h 279"/>
                  <a:gd name="T94" fmla="*/ 83 w 167"/>
                  <a:gd name="T95" fmla="*/ 243 h 279"/>
                  <a:gd name="T96" fmla="*/ 77 w 167"/>
                  <a:gd name="T97" fmla="*/ 252 h 279"/>
                  <a:gd name="T98" fmla="*/ 77 w 167"/>
                  <a:gd name="T99" fmla="*/ 254 h 279"/>
                  <a:gd name="T100" fmla="*/ 128 w 167"/>
                  <a:gd name="T101" fmla="*/ 277 h 279"/>
                  <a:gd name="T102" fmla="*/ 130 w 167"/>
                  <a:gd name="T103" fmla="*/ 279 h 279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167"/>
                  <a:gd name="T157" fmla="*/ 0 h 279"/>
                  <a:gd name="T158" fmla="*/ 167 w 167"/>
                  <a:gd name="T159" fmla="*/ 279 h 279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167" h="279">
                    <a:moveTo>
                      <a:pt x="130" y="279"/>
                    </a:moveTo>
                    <a:lnTo>
                      <a:pt x="135" y="268"/>
                    </a:lnTo>
                    <a:lnTo>
                      <a:pt x="166" y="251"/>
                    </a:lnTo>
                    <a:lnTo>
                      <a:pt x="167" y="224"/>
                    </a:lnTo>
                    <a:lnTo>
                      <a:pt x="135" y="194"/>
                    </a:lnTo>
                    <a:lnTo>
                      <a:pt x="103" y="192"/>
                    </a:lnTo>
                    <a:lnTo>
                      <a:pt x="94" y="202"/>
                    </a:lnTo>
                    <a:lnTo>
                      <a:pt x="83" y="190"/>
                    </a:lnTo>
                    <a:lnTo>
                      <a:pt x="100" y="175"/>
                    </a:lnTo>
                    <a:lnTo>
                      <a:pt x="83" y="164"/>
                    </a:lnTo>
                    <a:lnTo>
                      <a:pt x="101" y="156"/>
                    </a:lnTo>
                    <a:lnTo>
                      <a:pt x="107" y="138"/>
                    </a:lnTo>
                    <a:lnTo>
                      <a:pt x="96" y="122"/>
                    </a:lnTo>
                    <a:lnTo>
                      <a:pt x="96" y="98"/>
                    </a:lnTo>
                    <a:lnTo>
                      <a:pt x="73" y="77"/>
                    </a:lnTo>
                    <a:lnTo>
                      <a:pt x="88" y="58"/>
                    </a:lnTo>
                    <a:lnTo>
                      <a:pt x="86" y="45"/>
                    </a:lnTo>
                    <a:lnTo>
                      <a:pt x="101" y="34"/>
                    </a:lnTo>
                    <a:lnTo>
                      <a:pt x="100" y="13"/>
                    </a:lnTo>
                    <a:lnTo>
                      <a:pt x="83" y="0"/>
                    </a:lnTo>
                    <a:lnTo>
                      <a:pt x="86" y="23"/>
                    </a:lnTo>
                    <a:lnTo>
                      <a:pt x="68" y="23"/>
                    </a:lnTo>
                    <a:lnTo>
                      <a:pt x="69" y="30"/>
                    </a:lnTo>
                    <a:lnTo>
                      <a:pt x="56" y="28"/>
                    </a:lnTo>
                    <a:lnTo>
                      <a:pt x="51" y="23"/>
                    </a:lnTo>
                    <a:lnTo>
                      <a:pt x="36" y="19"/>
                    </a:lnTo>
                    <a:lnTo>
                      <a:pt x="17" y="28"/>
                    </a:lnTo>
                    <a:lnTo>
                      <a:pt x="0" y="45"/>
                    </a:lnTo>
                    <a:lnTo>
                      <a:pt x="11" y="55"/>
                    </a:lnTo>
                    <a:lnTo>
                      <a:pt x="9" y="60"/>
                    </a:lnTo>
                    <a:lnTo>
                      <a:pt x="11" y="60"/>
                    </a:lnTo>
                    <a:lnTo>
                      <a:pt x="20" y="51"/>
                    </a:lnTo>
                    <a:lnTo>
                      <a:pt x="32" y="79"/>
                    </a:lnTo>
                    <a:lnTo>
                      <a:pt x="24" y="87"/>
                    </a:lnTo>
                    <a:lnTo>
                      <a:pt x="15" y="77"/>
                    </a:lnTo>
                    <a:lnTo>
                      <a:pt x="15" y="90"/>
                    </a:lnTo>
                    <a:lnTo>
                      <a:pt x="7" y="98"/>
                    </a:lnTo>
                    <a:lnTo>
                      <a:pt x="5" y="126"/>
                    </a:lnTo>
                    <a:lnTo>
                      <a:pt x="11" y="134"/>
                    </a:lnTo>
                    <a:lnTo>
                      <a:pt x="17" y="139"/>
                    </a:lnTo>
                    <a:lnTo>
                      <a:pt x="17" y="143"/>
                    </a:lnTo>
                    <a:lnTo>
                      <a:pt x="22" y="151"/>
                    </a:lnTo>
                    <a:lnTo>
                      <a:pt x="28" y="151"/>
                    </a:lnTo>
                    <a:lnTo>
                      <a:pt x="56" y="190"/>
                    </a:lnTo>
                    <a:lnTo>
                      <a:pt x="86" y="228"/>
                    </a:lnTo>
                    <a:lnTo>
                      <a:pt x="115" y="252"/>
                    </a:lnTo>
                    <a:lnTo>
                      <a:pt x="107" y="256"/>
                    </a:lnTo>
                    <a:lnTo>
                      <a:pt x="83" y="243"/>
                    </a:lnTo>
                    <a:lnTo>
                      <a:pt x="77" y="252"/>
                    </a:lnTo>
                    <a:lnTo>
                      <a:pt x="77" y="254"/>
                    </a:lnTo>
                    <a:lnTo>
                      <a:pt x="128" y="277"/>
                    </a:lnTo>
                    <a:lnTo>
                      <a:pt x="130" y="279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grpSp>
          <p:nvGrpSpPr>
            <p:cNvPr id="61472" name="Group 74"/>
            <p:cNvGrpSpPr>
              <a:grpSpLocks/>
            </p:cNvGrpSpPr>
            <p:nvPr/>
          </p:nvGrpSpPr>
          <p:grpSpPr bwMode="auto">
            <a:xfrm>
              <a:off x="3096" y="2423"/>
              <a:ext cx="32" cy="34"/>
              <a:chOff x="3096" y="2423"/>
              <a:chExt cx="32" cy="34"/>
            </a:xfrm>
          </p:grpSpPr>
          <p:sp>
            <p:nvSpPr>
              <p:cNvPr id="61662" name="Freeform 75"/>
              <p:cNvSpPr>
                <a:spLocks/>
              </p:cNvSpPr>
              <p:nvPr/>
            </p:nvSpPr>
            <p:spPr bwMode="auto">
              <a:xfrm>
                <a:off x="3096" y="2423"/>
                <a:ext cx="32" cy="34"/>
              </a:xfrm>
              <a:custGeom>
                <a:avLst/>
                <a:gdLst>
                  <a:gd name="T0" fmla="*/ 0 w 32"/>
                  <a:gd name="T1" fmla="*/ 23 h 34"/>
                  <a:gd name="T2" fmla="*/ 11 w 32"/>
                  <a:gd name="T3" fmla="*/ 34 h 34"/>
                  <a:gd name="T4" fmla="*/ 22 w 32"/>
                  <a:gd name="T5" fmla="*/ 23 h 34"/>
                  <a:gd name="T6" fmla="*/ 32 w 32"/>
                  <a:gd name="T7" fmla="*/ 23 h 34"/>
                  <a:gd name="T8" fmla="*/ 32 w 32"/>
                  <a:gd name="T9" fmla="*/ 8 h 34"/>
                  <a:gd name="T10" fmla="*/ 19 w 32"/>
                  <a:gd name="T11" fmla="*/ 0 h 34"/>
                  <a:gd name="T12" fmla="*/ 9 w 32"/>
                  <a:gd name="T13" fmla="*/ 17 h 34"/>
                  <a:gd name="T14" fmla="*/ 0 w 32"/>
                  <a:gd name="T15" fmla="*/ 23 h 3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2"/>
                  <a:gd name="T25" fmla="*/ 0 h 34"/>
                  <a:gd name="T26" fmla="*/ 32 w 32"/>
                  <a:gd name="T27" fmla="*/ 34 h 34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2" h="34">
                    <a:moveTo>
                      <a:pt x="0" y="23"/>
                    </a:moveTo>
                    <a:lnTo>
                      <a:pt x="11" y="34"/>
                    </a:lnTo>
                    <a:lnTo>
                      <a:pt x="22" y="23"/>
                    </a:lnTo>
                    <a:lnTo>
                      <a:pt x="32" y="23"/>
                    </a:lnTo>
                    <a:lnTo>
                      <a:pt x="32" y="8"/>
                    </a:lnTo>
                    <a:lnTo>
                      <a:pt x="19" y="0"/>
                    </a:lnTo>
                    <a:lnTo>
                      <a:pt x="9" y="17"/>
                    </a:lnTo>
                    <a:lnTo>
                      <a:pt x="0" y="23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663" name="Group 76"/>
              <p:cNvGrpSpPr>
                <a:grpSpLocks/>
              </p:cNvGrpSpPr>
              <p:nvPr/>
            </p:nvGrpSpPr>
            <p:grpSpPr bwMode="auto">
              <a:xfrm>
                <a:off x="3096" y="2423"/>
                <a:ext cx="32" cy="34"/>
                <a:chOff x="3096" y="2423"/>
                <a:chExt cx="32" cy="34"/>
              </a:xfrm>
            </p:grpSpPr>
            <p:sp>
              <p:nvSpPr>
                <p:cNvPr id="61664" name="Freeform 77"/>
                <p:cNvSpPr>
                  <a:spLocks/>
                </p:cNvSpPr>
                <p:nvPr/>
              </p:nvSpPr>
              <p:spPr bwMode="auto">
                <a:xfrm>
                  <a:off x="3096" y="2423"/>
                  <a:ext cx="32" cy="34"/>
                </a:xfrm>
                <a:custGeom>
                  <a:avLst/>
                  <a:gdLst>
                    <a:gd name="T0" fmla="*/ 0 w 32"/>
                    <a:gd name="T1" fmla="*/ 23 h 34"/>
                    <a:gd name="T2" fmla="*/ 11 w 32"/>
                    <a:gd name="T3" fmla="*/ 34 h 34"/>
                    <a:gd name="T4" fmla="*/ 22 w 32"/>
                    <a:gd name="T5" fmla="*/ 23 h 34"/>
                    <a:gd name="T6" fmla="*/ 32 w 32"/>
                    <a:gd name="T7" fmla="*/ 23 h 34"/>
                    <a:gd name="T8" fmla="*/ 32 w 32"/>
                    <a:gd name="T9" fmla="*/ 8 h 34"/>
                    <a:gd name="T10" fmla="*/ 19 w 32"/>
                    <a:gd name="T11" fmla="*/ 0 h 34"/>
                    <a:gd name="T12" fmla="*/ 9 w 32"/>
                    <a:gd name="T13" fmla="*/ 17 h 34"/>
                    <a:gd name="T14" fmla="*/ 0 w 32"/>
                    <a:gd name="T15" fmla="*/ 23 h 34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32"/>
                    <a:gd name="T25" fmla="*/ 0 h 34"/>
                    <a:gd name="T26" fmla="*/ 32 w 32"/>
                    <a:gd name="T27" fmla="*/ 34 h 34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32" h="34">
                      <a:moveTo>
                        <a:pt x="0" y="23"/>
                      </a:moveTo>
                      <a:lnTo>
                        <a:pt x="11" y="34"/>
                      </a:lnTo>
                      <a:lnTo>
                        <a:pt x="22" y="23"/>
                      </a:lnTo>
                      <a:lnTo>
                        <a:pt x="32" y="23"/>
                      </a:lnTo>
                      <a:lnTo>
                        <a:pt x="32" y="8"/>
                      </a:lnTo>
                      <a:lnTo>
                        <a:pt x="19" y="0"/>
                      </a:lnTo>
                      <a:lnTo>
                        <a:pt x="9" y="17"/>
                      </a:lnTo>
                      <a:lnTo>
                        <a:pt x="0" y="23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665" name="Freeform 78"/>
                <p:cNvSpPr>
                  <a:spLocks/>
                </p:cNvSpPr>
                <p:nvPr/>
              </p:nvSpPr>
              <p:spPr bwMode="auto">
                <a:xfrm>
                  <a:off x="3096" y="2423"/>
                  <a:ext cx="32" cy="34"/>
                </a:xfrm>
                <a:custGeom>
                  <a:avLst/>
                  <a:gdLst>
                    <a:gd name="T0" fmla="*/ 0 w 32"/>
                    <a:gd name="T1" fmla="*/ 23 h 34"/>
                    <a:gd name="T2" fmla="*/ 11 w 32"/>
                    <a:gd name="T3" fmla="*/ 34 h 34"/>
                    <a:gd name="T4" fmla="*/ 22 w 32"/>
                    <a:gd name="T5" fmla="*/ 23 h 34"/>
                    <a:gd name="T6" fmla="*/ 32 w 32"/>
                    <a:gd name="T7" fmla="*/ 23 h 34"/>
                    <a:gd name="T8" fmla="*/ 32 w 32"/>
                    <a:gd name="T9" fmla="*/ 8 h 34"/>
                    <a:gd name="T10" fmla="*/ 19 w 32"/>
                    <a:gd name="T11" fmla="*/ 0 h 34"/>
                    <a:gd name="T12" fmla="*/ 9 w 32"/>
                    <a:gd name="T13" fmla="*/ 17 h 34"/>
                    <a:gd name="T14" fmla="*/ 0 w 32"/>
                    <a:gd name="T15" fmla="*/ 23 h 34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32"/>
                    <a:gd name="T25" fmla="*/ 0 h 34"/>
                    <a:gd name="T26" fmla="*/ 32 w 32"/>
                    <a:gd name="T27" fmla="*/ 34 h 34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32" h="34">
                      <a:moveTo>
                        <a:pt x="0" y="23"/>
                      </a:moveTo>
                      <a:lnTo>
                        <a:pt x="11" y="34"/>
                      </a:lnTo>
                      <a:lnTo>
                        <a:pt x="22" y="23"/>
                      </a:lnTo>
                      <a:lnTo>
                        <a:pt x="32" y="23"/>
                      </a:lnTo>
                      <a:lnTo>
                        <a:pt x="32" y="8"/>
                      </a:lnTo>
                      <a:lnTo>
                        <a:pt x="19" y="0"/>
                      </a:lnTo>
                      <a:lnTo>
                        <a:pt x="9" y="17"/>
                      </a:lnTo>
                      <a:lnTo>
                        <a:pt x="0" y="23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73" name="Group 79"/>
            <p:cNvGrpSpPr>
              <a:grpSpLocks/>
            </p:cNvGrpSpPr>
            <p:nvPr/>
          </p:nvGrpSpPr>
          <p:grpSpPr bwMode="auto">
            <a:xfrm>
              <a:off x="3052" y="2476"/>
              <a:ext cx="10" cy="13"/>
              <a:chOff x="3052" y="2476"/>
              <a:chExt cx="10" cy="13"/>
            </a:xfrm>
          </p:grpSpPr>
          <p:sp>
            <p:nvSpPr>
              <p:cNvPr id="61658" name="Freeform 80"/>
              <p:cNvSpPr>
                <a:spLocks/>
              </p:cNvSpPr>
              <p:nvPr/>
            </p:nvSpPr>
            <p:spPr bwMode="auto">
              <a:xfrm>
                <a:off x="3052" y="2476"/>
                <a:ext cx="10" cy="13"/>
              </a:xfrm>
              <a:custGeom>
                <a:avLst/>
                <a:gdLst>
                  <a:gd name="T0" fmla="*/ 0 w 10"/>
                  <a:gd name="T1" fmla="*/ 0 h 13"/>
                  <a:gd name="T2" fmla="*/ 10 w 10"/>
                  <a:gd name="T3" fmla="*/ 2 h 13"/>
                  <a:gd name="T4" fmla="*/ 2 w 10"/>
                  <a:gd name="T5" fmla="*/ 13 h 13"/>
                  <a:gd name="T6" fmla="*/ 0 w 10"/>
                  <a:gd name="T7" fmla="*/ 0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"/>
                  <a:gd name="T13" fmla="*/ 0 h 13"/>
                  <a:gd name="T14" fmla="*/ 10 w 10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" h="13">
                    <a:moveTo>
                      <a:pt x="0" y="0"/>
                    </a:moveTo>
                    <a:lnTo>
                      <a:pt x="10" y="2"/>
                    </a:lnTo>
                    <a:lnTo>
                      <a:pt x="2" y="1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659" name="Group 81"/>
              <p:cNvGrpSpPr>
                <a:grpSpLocks/>
              </p:cNvGrpSpPr>
              <p:nvPr/>
            </p:nvGrpSpPr>
            <p:grpSpPr bwMode="auto">
              <a:xfrm>
                <a:off x="3052" y="2476"/>
                <a:ext cx="10" cy="13"/>
                <a:chOff x="3052" y="2476"/>
                <a:chExt cx="10" cy="13"/>
              </a:xfrm>
            </p:grpSpPr>
            <p:sp>
              <p:nvSpPr>
                <p:cNvPr id="61660" name="Freeform 82"/>
                <p:cNvSpPr>
                  <a:spLocks/>
                </p:cNvSpPr>
                <p:nvPr/>
              </p:nvSpPr>
              <p:spPr bwMode="auto">
                <a:xfrm>
                  <a:off x="3052" y="2476"/>
                  <a:ext cx="10" cy="13"/>
                </a:xfrm>
                <a:custGeom>
                  <a:avLst/>
                  <a:gdLst>
                    <a:gd name="T0" fmla="*/ 0 w 10"/>
                    <a:gd name="T1" fmla="*/ 0 h 13"/>
                    <a:gd name="T2" fmla="*/ 10 w 10"/>
                    <a:gd name="T3" fmla="*/ 2 h 13"/>
                    <a:gd name="T4" fmla="*/ 2 w 10"/>
                    <a:gd name="T5" fmla="*/ 13 h 13"/>
                    <a:gd name="T6" fmla="*/ 0 w 10"/>
                    <a:gd name="T7" fmla="*/ 0 h 1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0"/>
                    <a:gd name="T13" fmla="*/ 0 h 13"/>
                    <a:gd name="T14" fmla="*/ 10 w 10"/>
                    <a:gd name="T15" fmla="*/ 13 h 13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0" h="13">
                      <a:moveTo>
                        <a:pt x="0" y="0"/>
                      </a:moveTo>
                      <a:lnTo>
                        <a:pt x="10" y="2"/>
                      </a:lnTo>
                      <a:lnTo>
                        <a:pt x="2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661" name="Freeform 83"/>
                <p:cNvSpPr>
                  <a:spLocks/>
                </p:cNvSpPr>
                <p:nvPr/>
              </p:nvSpPr>
              <p:spPr bwMode="auto">
                <a:xfrm>
                  <a:off x="3052" y="2476"/>
                  <a:ext cx="10" cy="13"/>
                </a:xfrm>
                <a:custGeom>
                  <a:avLst/>
                  <a:gdLst>
                    <a:gd name="T0" fmla="*/ 0 w 10"/>
                    <a:gd name="T1" fmla="*/ 0 h 13"/>
                    <a:gd name="T2" fmla="*/ 10 w 10"/>
                    <a:gd name="T3" fmla="*/ 2 h 13"/>
                    <a:gd name="T4" fmla="*/ 2 w 10"/>
                    <a:gd name="T5" fmla="*/ 13 h 13"/>
                    <a:gd name="T6" fmla="*/ 0 w 10"/>
                    <a:gd name="T7" fmla="*/ 0 h 1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0"/>
                    <a:gd name="T13" fmla="*/ 0 h 13"/>
                    <a:gd name="T14" fmla="*/ 10 w 10"/>
                    <a:gd name="T15" fmla="*/ 13 h 13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0" h="13">
                      <a:moveTo>
                        <a:pt x="0" y="0"/>
                      </a:moveTo>
                      <a:lnTo>
                        <a:pt x="10" y="2"/>
                      </a:lnTo>
                      <a:lnTo>
                        <a:pt x="2" y="13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74" name="Group 84"/>
            <p:cNvGrpSpPr>
              <a:grpSpLocks/>
            </p:cNvGrpSpPr>
            <p:nvPr/>
          </p:nvGrpSpPr>
          <p:grpSpPr bwMode="auto">
            <a:xfrm>
              <a:off x="3100" y="2493"/>
              <a:ext cx="3" cy="11"/>
              <a:chOff x="3100" y="2493"/>
              <a:chExt cx="3" cy="11"/>
            </a:xfrm>
          </p:grpSpPr>
          <p:sp>
            <p:nvSpPr>
              <p:cNvPr id="61654" name="Freeform 85"/>
              <p:cNvSpPr>
                <a:spLocks/>
              </p:cNvSpPr>
              <p:nvPr/>
            </p:nvSpPr>
            <p:spPr bwMode="auto">
              <a:xfrm>
                <a:off x="3100" y="2493"/>
                <a:ext cx="3" cy="11"/>
              </a:xfrm>
              <a:custGeom>
                <a:avLst/>
                <a:gdLst>
                  <a:gd name="T0" fmla="*/ 0 w 3"/>
                  <a:gd name="T1" fmla="*/ 0 h 11"/>
                  <a:gd name="T2" fmla="*/ 3 w 3"/>
                  <a:gd name="T3" fmla="*/ 3 h 11"/>
                  <a:gd name="T4" fmla="*/ 3 w 3"/>
                  <a:gd name="T5" fmla="*/ 11 h 11"/>
                  <a:gd name="T6" fmla="*/ 0 w 3"/>
                  <a:gd name="T7" fmla="*/ 0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1"/>
                  <a:gd name="T14" fmla="*/ 3 w 3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1">
                    <a:moveTo>
                      <a:pt x="0" y="0"/>
                    </a:moveTo>
                    <a:lnTo>
                      <a:pt x="3" y="3"/>
                    </a:lnTo>
                    <a:lnTo>
                      <a:pt x="3" y="1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655" name="Group 86"/>
              <p:cNvGrpSpPr>
                <a:grpSpLocks/>
              </p:cNvGrpSpPr>
              <p:nvPr/>
            </p:nvGrpSpPr>
            <p:grpSpPr bwMode="auto">
              <a:xfrm>
                <a:off x="3100" y="2493"/>
                <a:ext cx="3" cy="11"/>
                <a:chOff x="3100" y="2493"/>
                <a:chExt cx="3" cy="11"/>
              </a:xfrm>
            </p:grpSpPr>
            <p:sp>
              <p:nvSpPr>
                <p:cNvPr id="61656" name="Freeform 87"/>
                <p:cNvSpPr>
                  <a:spLocks/>
                </p:cNvSpPr>
                <p:nvPr/>
              </p:nvSpPr>
              <p:spPr bwMode="auto">
                <a:xfrm>
                  <a:off x="3100" y="2493"/>
                  <a:ext cx="3" cy="11"/>
                </a:xfrm>
                <a:custGeom>
                  <a:avLst/>
                  <a:gdLst>
                    <a:gd name="T0" fmla="*/ 0 w 3"/>
                    <a:gd name="T1" fmla="*/ 0 h 11"/>
                    <a:gd name="T2" fmla="*/ 3 w 3"/>
                    <a:gd name="T3" fmla="*/ 3 h 11"/>
                    <a:gd name="T4" fmla="*/ 3 w 3"/>
                    <a:gd name="T5" fmla="*/ 11 h 11"/>
                    <a:gd name="T6" fmla="*/ 0 w 3"/>
                    <a:gd name="T7" fmla="*/ 0 h 1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"/>
                    <a:gd name="T13" fmla="*/ 0 h 11"/>
                    <a:gd name="T14" fmla="*/ 3 w 3"/>
                    <a:gd name="T15" fmla="*/ 11 h 1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" h="11">
                      <a:moveTo>
                        <a:pt x="0" y="0"/>
                      </a:moveTo>
                      <a:lnTo>
                        <a:pt x="3" y="3"/>
                      </a:lnTo>
                      <a:lnTo>
                        <a:pt x="3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657" name="Freeform 88"/>
                <p:cNvSpPr>
                  <a:spLocks/>
                </p:cNvSpPr>
                <p:nvPr/>
              </p:nvSpPr>
              <p:spPr bwMode="auto">
                <a:xfrm>
                  <a:off x="3100" y="2493"/>
                  <a:ext cx="3" cy="11"/>
                </a:xfrm>
                <a:custGeom>
                  <a:avLst/>
                  <a:gdLst>
                    <a:gd name="T0" fmla="*/ 0 w 3"/>
                    <a:gd name="T1" fmla="*/ 0 h 11"/>
                    <a:gd name="T2" fmla="*/ 3 w 3"/>
                    <a:gd name="T3" fmla="*/ 3 h 11"/>
                    <a:gd name="T4" fmla="*/ 3 w 3"/>
                    <a:gd name="T5" fmla="*/ 11 h 11"/>
                    <a:gd name="T6" fmla="*/ 0 w 3"/>
                    <a:gd name="T7" fmla="*/ 0 h 1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"/>
                    <a:gd name="T13" fmla="*/ 0 h 11"/>
                    <a:gd name="T14" fmla="*/ 3 w 3"/>
                    <a:gd name="T15" fmla="*/ 11 h 1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" h="11">
                      <a:moveTo>
                        <a:pt x="0" y="0"/>
                      </a:moveTo>
                      <a:lnTo>
                        <a:pt x="3" y="3"/>
                      </a:lnTo>
                      <a:lnTo>
                        <a:pt x="3" y="1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75" name="Group 89"/>
            <p:cNvGrpSpPr>
              <a:grpSpLocks/>
            </p:cNvGrpSpPr>
            <p:nvPr/>
          </p:nvGrpSpPr>
          <p:grpSpPr bwMode="auto">
            <a:xfrm>
              <a:off x="3109" y="2478"/>
              <a:ext cx="9" cy="9"/>
              <a:chOff x="3109" y="2478"/>
              <a:chExt cx="9" cy="9"/>
            </a:xfrm>
          </p:grpSpPr>
          <p:sp>
            <p:nvSpPr>
              <p:cNvPr id="61650" name="Freeform 90"/>
              <p:cNvSpPr>
                <a:spLocks/>
              </p:cNvSpPr>
              <p:nvPr/>
            </p:nvSpPr>
            <p:spPr bwMode="auto">
              <a:xfrm>
                <a:off x="3109" y="2478"/>
                <a:ext cx="9" cy="9"/>
              </a:xfrm>
              <a:custGeom>
                <a:avLst/>
                <a:gdLst>
                  <a:gd name="T0" fmla="*/ 9 w 9"/>
                  <a:gd name="T1" fmla="*/ 0 h 9"/>
                  <a:gd name="T2" fmla="*/ 0 w 9"/>
                  <a:gd name="T3" fmla="*/ 5 h 9"/>
                  <a:gd name="T4" fmla="*/ 9 w 9"/>
                  <a:gd name="T5" fmla="*/ 9 h 9"/>
                  <a:gd name="T6" fmla="*/ 9 w 9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9"/>
                  <a:gd name="T14" fmla="*/ 9 w 9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9">
                    <a:moveTo>
                      <a:pt x="9" y="0"/>
                    </a:moveTo>
                    <a:lnTo>
                      <a:pt x="0" y="5"/>
                    </a:lnTo>
                    <a:lnTo>
                      <a:pt x="9" y="9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651" name="Group 91"/>
              <p:cNvGrpSpPr>
                <a:grpSpLocks/>
              </p:cNvGrpSpPr>
              <p:nvPr/>
            </p:nvGrpSpPr>
            <p:grpSpPr bwMode="auto">
              <a:xfrm>
                <a:off x="3109" y="2478"/>
                <a:ext cx="9" cy="9"/>
                <a:chOff x="3109" y="2478"/>
                <a:chExt cx="9" cy="9"/>
              </a:xfrm>
            </p:grpSpPr>
            <p:sp>
              <p:nvSpPr>
                <p:cNvPr id="61652" name="Freeform 92"/>
                <p:cNvSpPr>
                  <a:spLocks/>
                </p:cNvSpPr>
                <p:nvPr/>
              </p:nvSpPr>
              <p:spPr bwMode="auto">
                <a:xfrm>
                  <a:off x="3109" y="2478"/>
                  <a:ext cx="9" cy="9"/>
                </a:xfrm>
                <a:custGeom>
                  <a:avLst/>
                  <a:gdLst>
                    <a:gd name="T0" fmla="*/ 9 w 9"/>
                    <a:gd name="T1" fmla="*/ 0 h 9"/>
                    <a:gd name="T2" fmla="*/ 0 w 9"/>
                    <a:gd name="T3" fmla="*/ 5 h 9"/>
                    <a:gd name="T4" fmla="*/ 9 w 9"/>
                    <a:gd name="T5" fmla="*/ 9 h 9"/>
                    <a:gd name="T6" fmla="*/ 9 w 9"/>
                    <a:gd name="T7" fmla="*/ 0 h 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"/>
                    <a:gd name="T13" fmla="*/ 0 h 9"/>
                    <a:gd name="T14" fmla="*/ 9 w 9"/>
                    <a:gd name="T15" fmla="*/ 9 h 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" h="9">
                      <a:moveTo>
                        <a:pt x="9" y="0"/>
                      </a:moveTo>
                      <a:lnTo>
                        <a:pt x="0" y="5"/>
                      </a:lnTo>
                      <a:lnTo>
                        <a:pt x="9" y="9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653" name="Freeform 93"/>
                <p:cNvSpPr>
                  <a:spLocks/>
                </p:cNvSpPr>
                <p:nvPr/>
              </p:nvSpPr>
              <p:spPr bwMode="auto">
                <a:xfrm>
                  <a:off x="3109" y="2478"/>
                  <a:ext cx="9" cy="9"/>
                </a:xfrm>
                <a:custGeom>
                  <a:avLst/>
                  <a:gdLst>
                    <a:gd name="T0" fmla="*/ 9 w 9"/>
                    <a:gd name="T1" fmla="*/ 0 h 9"/>
                    <a:gd name="T2" fmla="*/ 0 w 9"/>
                    <a:gd name="T3" fmla="*/ 5 h 9"/>
                    <a:gd name="T4" fmla="*/ 9 w 9"/>
                    <a:gd name="T5" fmla="*/ 9 h 9"/>
                    <a:gd name="T6" fmla="*/ 9 w 9"/>
                    <a:gd name="T7" fmla="*/ 0 h 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"/>
                    <a:gd name="T13" fmla="*/ 0 h 9"/>
                    <a:gd name="T14" fmla="*/ 9 w 9"/>
                    <a:gd name="T15" fmla="*/ 9 h 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" h="9">
                      <a:moveTo>
                        <a:pt x="9" y="0"/>
                      </a:moveTo>
                      <a:lnTo>
                        <a:pt x="0" y="5"/>
                      </a:lnTo>
                      <a:lnTo>
                        <a:pt x="9" y="9"/>
                      </a:lnTo>
                      <a:lnTo>
                        <a:pt x="9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76" name="Group 94"/>
            <p:cNvGrpSpPr>
              <a:grpSpLocks/>
            </p:cNvGrpSpPr>
            <p:nvPr/>
          </p:nvGrpSpPr>
          <p:grpSpPr bwMode="auto">
            <a:xfrm>
              <a:off x="3045" y="2519"/>
              <a:ext cx="79" cy="68"/>
              <a:chOff x="3045" y="2519"/>
              <a:chExt cx="79" cy="68"/>
            </a:xfrm>
          </p:grpSpPr>
          <p:sp>
            <p:nvSpPr>
              <p:cNvPr id="61646" name="Freeform 95"/>
              <p:cNvSpPr>
                <a:spLocks/>
              </p:cNvSpPr>
              <p:nvPr/>
            </p:nvSpPr>
            <p:spPr bwMode="auto">
              <a:xfrm>
                <a:off x="3045" y="2519"/>
                <a:ext cx="79" cy="68"/>
              </a:xfrm>
              <a:custGeom>
                <a:avLst/>
                <a:gdLst>
                  <a:gd name="T0" fmla="*/ 49 w 79"/>
                  <a:gd name="T1" fmla="*/ 64 h 68"/>
                  <a:gd name="T2" fmla="*/ 64 w 79"/>
                  <a:gd name="T3" fmla="*/ 68 h 68"/>
                  <a:gd name="T4" fmla="*/ 79 w 79"/>
                  <a:gd name="T5" fmla="*/ 51 h 68"/>
                  <a:gd name="T6" fmla="*/ 64 w 79"/>
                  <a:gd name="T7" fmla="*/ 51 h 68"/>
                  <a:gd name="T8" fmla="*/ 64 w 79"/>
                  <a:gd name="T9" fmla="*/ 38 h 68"/>
                  <a:gd name="T10" fmla="*/ 73 w 79"/>
                  <a:gd name="T11" fmla="*/ 30 h 68"/>
                  <a:gd name="T12" fmla="*/ 64 w 79"/>
                  <a:gd name="T13" fmla="*/ 0 h 68"/>
                  <a:gd name="T14" fmla="*/ 41 w 79"/>
                  <a:gd name="T15" fmla="*/ 0 h 68"/>
                  <a:gd name="T16" fmla="*/ 28 w 79"/>
                  <a:gd name="T17" fmla="*/ 8 h 68"/>
                  <a:gd name="T18" fmla="*/ 0 w 79"/>
                  <a:gd name="T19" fmla="*/ 15 h 68"/>
                  <a:gd name="T20" fmla="*/ 4 w 79"/>
                  <a:gd name="T21" fmla="*/ 30 h 68"/>
                  <a:gd name="T22" fmla="*/ 21 w 79"/>
                  <a:gd name="T23" fmla="*/ 42 h 68"/>
                  <a:gd name="T24" fmla="*/ 23 w 79"/>
                  <a:gd name="T25" fmla="*/ 30 h 68"/>
                  <a:gd name="T26" fmla="*/ 36 w 79"/>
                  <a:gd name="T27" fmla="*/ 26 h 68"/>
                  <a:gd name="T28" fmla="*/ 51 w 79"/>
                  <a:gd name="T29" fmla="*/ 53 h 68"/>
                  <a:gd name="T30" fmla="*/ 49 w 79"/>
                  <a:gd name="T31" fmla="*/ 64 h 6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79"/>
                  <a:gd name="T49" fmla="*/ 0 h 68"/>
                  <a:gd name="T50" fmla="*/ 79 w 79"/>
                  <a:gd name="T51" fmla="*/ 68 h 68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79" h="68">
                    <a:moveTo>
                      <a:pt x="49" y="64"/>
                    </a:moveTo>
                    <a:lnTo>
                      <a:pt x="64" y="68"/>
                    </a:lnTo>
                    <a:lnTo>
                      <a:pt x="79" y="51"/>
                    </a:lnTo>
                    <a:lnTo>
                      <a:pt x="64" y="51"/>
                    </a:lnTo>
                    <a:lnTo>
                      <a:pt x="64" y="38"/>
                    </a:lnTo>
                    <a:lnTo>
                      <a:pt x="73" y="30"/>
                    </a:lnTo>
                    <a:lnTo>
                      <a:pt x="64" y="0"/>
                    </a:lnTo>
                    <a:lnTo>
                      <a:pt x="41" y="0"/>
                    </a:lnTo>
                    <a:lnTo>
                      <a:pt x="28" y="8"/>
                    </a:lnTo>
                    <a:lnTo>
                      <a:pt x="0" y="15"/>
                    </a:lnTo>
                    <a:lnTo>
                      <a:pt x="4" y="30"/>
                    </a:lnTo>
                    <a:lnTo>
                      <a:pt x="21" y="42"/>
                    </a:lnTo>
                    <a:lnTo>
                      <a:pt x="23" y="30"/>
                    </a:lnTo>
                    <a:lnTo>
                      <a:pt x="36" y="26"/>
                    </a:lnTo>
                    <a:lnTo>
                      <a:pt x="51" y="53"/>
                    </a:lnTo>
                    <a:lnTo>
                      <a:pt x="49" y="64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647" name="Group 96"/>
              <p:cNvGrpSpPr>
                <a:grpSpLocks/>
              </p:cNvGrpSpPr>
              <p:nvPr/>
            </p:nvGrpSpPr>
            <p:grpSpPr bwMode="auto">
              <a:xfrm>
                <a:off x="3045" y="2519"/>
                <a:ext cx="79" cy="68"/>
                <a:chOff x="3045" y="2519"/>
                <a:chExt cx="79" cy="68"/>
              </a:xfrm>
            </p:grpSpPr>
            <p:sp>
              <p:nvSpPr>
                <p:cNvPr id="61648" name="Freeform 97"/>
                <p:cNvSpPr>
                  <a:spLocks/>
                </p:cNvSpPr>
                <p:nvPr/>
              </p:nvSpPr>
              <p:spPr bwMode="auto">
                <a:xfrm>
                  <a:off x="3045" y="2519"/>
                  <a:ext cx="79" cy="68"/>
                </a:xfrm>
                <a:custGeom>
                  <a:avLst/>
                  <a:gdLst>
                    <a:gd name="T0" fmla="*/ 49 w 79"/>
                    <a:gd name="T1" fmla="*/ 64 h 68"/>
                    <a:gd name="T2" fmla="*/ 64 w 79"/>
                    <a:gd name="T3" fmla="*/ 68 h 68"/>
                    <a:gd name="T4" fmla="*/ 79 w 79"/>
                    <a:gd name="T5" fmla="*/ 51 h 68"/>
                    <a:gd name="T6" fmla="*/ 64 w 79"/>
                    <a:gd name="T7" fmla="*/ 51 h 68"/>
                    <a:gd name="T8" fmla="*/ 64 w 79"/>
                    <a:gd name="T9" fmla="*/ 38 h 68"/>
                    <a:gd name="T10" fmla="*/ 73 w 79"/>
                    <a:gd name="T11" fmla="*/ 30 h 68"/>
                    <a:gd name="T12" fmla="*/ 64 w 79"/>
                    <a:gd name="T13" fmla="*/ 0 h 68"/>
                    <a:gd name="T14" fmla="*/ 41 w 79"/>
                    <a:gd name="T15" fmla="*/ 0 h 68"/>
                    <a:gd name="T16" fmla="*/ 28 w 79"/>
                    <a:gd name="T17" fmla="*/ 8 h 68"/>
                    <a:gd name="T18" fmla="*/ 0 w 79"/>
                    <a:gd name="T19" fmla="*/ 15 h 68"/>
                    <a:gd name="T20" fmla="*/ 4 w 79"/>
                    <a:gd name="T21" fmla="*/ 30 h 68"/>
                    <a:gd name="T22" fmla="*/ 21 w 79"/>
                    <a:gd name="T23" fmla="*/ 42 h 68"/>
                    <a:gd name="T24" fmla="*/ 23 w 79"/>
                    <a:gd name="T25" fmla="*/ 30 h 68"/>
                    <a:gd name="T26" fmla="*/ 36 w 79"/>
                    <a:gd name="T27" fmla="*/ 26 h 68"/>
                    <a:gd name="T28" fmla="*/ 51 w 79"/>
                    <a:gd name="T29" fmla="*/ 53 h 68"/>
                    <a:gd name="T30" fmla="*/ 49 w 79"/>
                    <a:gd name="T31" fmla="*/ 64 h 68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79"/>
                    <a:gd name="T49" fmla="*/ 0 h 68"/>
                    <a:gd name="T50" fmla="*/ 79 w 79"/>
                    <a:gd name="T51" fmla="*/ 68 h 68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79" h="68">
                      <a:moveTo>
                        <a:pt x="49" y="64"/>
                      </a:moveTo>
                      <a:lnTo>
                        <a:pt x="64" y="68"/>
                      </a:lnTo>
                      <a:lnTo>
                        <a:pt x="79" y="51"/>
                      </a:lnTo>
                      <a:lnTo>
                        <a:pt x="64" y="51"/>
                      </a:lnTo>
                      <a:lnTo>
                        <a:pt x="64" y="38"/>
                      </a:lnTo>
                      <a:lnTo>
                        <a:pt x="73" y="30"/>
                      </a:lnTo>
                      <a:lnTo>
                        <a:pt x="64" y="0"/>
                      </a:lnTo>
                      <a:lnTo>
                        <a:pt x="41" y="0"/>
                      </a:lnTo>
                      <a:lnTo>
                        <a:pt x="28" y="8"/>
                      </a:lnTo>
                      <a:lnTo>
                        <a:pt x="0" y="15"/>
                      </a:lnTo>
                      <a:lnTo>
                        <a:pt x="4" y="30"/>
                      </a:lnTo>
                      <a:lnTo>
                        <a:pt x="21" y="42"/>
                      </a:lnTo>
                      <a:lnTo>
                        <a:pt x="23" y="30"/>
                      </a:lnTo>
                      <a:lnTo>
                        <a:pt x="36" y="26"/>
                      </a:lnTo>
                      <a:lnTo>
                        <a:pt x="51" y="53"/>
                      </a:lnTo>
                      <a:lnTo>
                        <a:pt x="49" y="64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649" name="Freeform 98"/>
                <p:cNvSpPr>
                  <a:spLocks/>
                </p:cNvSpPr>
                <p:nvPr/>
              </p:nvSpPr>
              <p:spPr bwMode="auto">
                <a:xfrm>
                  <a:off x="3045" y="2519"/>
                  <a:ext cx="79" cy="68"/>
                </a:xfrm>
                <a:custGeom>
                  <a:avLst/>
                  <a:gdLst>
                    <a:gd name="T0" fmla="*/ 49 w 79"/>
                    <a:gd name="T1" fmla="*/ 64 h 68"/>
                    <a:gd name="T2" fmla="*/ 64 w 79"/>
                    <a:gd name="T3" fmla="*/ 68 h 68"/>
                    <a:gd name="T4" fmla="*/ 79 w 79"/>
                    <a:gd name="T5" fmla="*/ 51 h 68"/>
                    <a:gd name="T6" fmla="*/ 64 w 79"/>
                    <a:gd name="T7" fmla="*/ 51 h 68"/>
                    <a:gd name="T8" fmla="*/ 64 w 79"/>
                    <a:gd name="T9" fmla="*/ 38 h 68"/>
                    <a:gd name="T10" fmla="*/ 73 w 79"/>
                    <a:gd name="T11" fmla="*/ 30 h 68"/>
                    <a:gd name="T12" fmla="*/ 64 w 79"/>
                    <a:gd name="T13" fmla="*/ 0 h 68"/>
                    <a:gd name="T14" fmla="*/ 41 w 79"/>
                    <a:gd name="T15" fmla="*/ 0 h 68"/>
                    <a:gd name="T16" fmla="*/ 28 w 79"/>
                    <a:gd name="T17" fmla="*/ 8 h 68"/>
                    <a:gd name="T18" fmla="*/ 0 w 79"/>
                    <a:gd name="T19" fmla="*/ 15 h 68"/>
                    <a:gd name="T20" fmla="*/ 4 w 79"/>
                    <a:gd name="T21" fmla="*/ 30 h 68"/>
                    <a:gd name="T22" fmla="*/ 21 w 79"/>
                    <a:gd name="T23" fmla="*/ 42 h 68"/>
                    <a:gd name="T24" fmla="*/ 23 w 79"/>
                    <a:gd name="T25" fmla="*/ 30 h 68"/>
                    <a:gd name="T26" fmla="*/ 36 w 79"/>
                    <a:gd name="T27" fmla="*/ 26 h 68"/>
                    <a:gd name="T28" fmla="*/ 51 w 79"/>
                    <a:gd name="T29" fmla="*/ 53 h 68"/>
                    <a:gd name="T30" fmla="*/ 49 w 79"/>
                    <a:gd name="T31" fmla="*/ 64 h 68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79"/>
                    <a:gd name="T49" fmla="*/ 0 h 68"/>
                    <a:gd name="T50" fmla="*/ 79 w 79"/>
                    <a:gd name="T51" fmla="*/ 68 h 68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79" h="68">
                      <a:moveTo>
                        <a:pt x="49" y="64"/>
                      </a:moveTo>
                      <a:lnTo>
                        <a:pt x="64" y="68"/>
                      </a:lnTo>
                      <a:lnTo>
                        <a:pt x="79" y="51"/>
                      </a:lnTo>
                      <a:lnTo>
                        <a:pt x="64" y="51"/>
                      </a:lnTo>
                      <a:lnTo>
                        <a:pt x="64" y="38"/>
                      </a:lnTo>
                      <a:lnTo>
                        <a:pt x="73" y="30"/>
                      </a:lnTo>
                      <a:lnTo>
                        <a:pt x="64" y="0"/>
                      </a:lnTo>
                      <a:lnTo>
                        <a:pt x="41" y="0"/>
                      </a:lnTo>
                      <a:lnTo>
                        <a:pt x="28" y="8"/>
                      </a:lnTo>
                      <a:lnTo>
                        <a:pt x="0" y="15"/>
                      </a:lnTo>
                      <a:lnTo>
                        <a:pt x="4" y="30"/>
                      </a:lnTo>
                      <a:lnTo>
                        <a:pt x="21" y="42"/>
                      </a:lnTo>
                      <a:lnTo>
                        <a:pt x="23" y="30"/>
                      </a:lnTo>
                      <a:lnTo>
                        <a:pt x="36" y="26"/>
                      </a:lnTo>
                      <a:lnTo>
                        <a:pt x="51" y="53"/>
                      </a:lnTo>
                      <a:lnTo>
                        <a:pt x="49" y="64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77" name="Group 99"/>
            <p:cNvGrpSpPr>
              <a:grpSpLocks/>
            </p:cNvGrpSpPr>
            <p:nvPr/>
          </p:nvGrpSpPr>
          <p:grpSpPr bwMode="auto">
            <a:xfrm>
              <a:off x="3064" y="2583"/>
              <a:ext cx="17" cy="13"/>
              <a:chOff x="3064" y="2583"/>
              <a:chExt cx="17" cy="13"/>
            </a:xfrm>
          </p:grpSpPr>
          <p:sp>
            <p:nvSpPr>
              <p:cNvPr id="61642" name="Freeform 100"/>
              <p:cNvSpPr>
                <a:spLocks/>
              </p:cNvSpPr>
              <p:nvPr/>
            </p:nvSpPr>
            <p:spPr bwMode="auto">
              <a:xfrm>
                <a:off x="3064" y="2583"/>
                <a:ext cx="17" cy="13"/>
              </a:xfrm>
              <a:custGeom>
                <a:avLst/>
                <a:gdLst>
                  <a:gd name="T0" fmla="*/ 7 w 17"/>
                  <a:gd name="T1" fmla="*/ 0 h 13"/>
                  <a:gd name="T2" fmla="*/ 17 w 17"/>
                  <a:gd name="T3" fmla="*/ 13 h 13"/>
                  <a:gd name="T4" fmla="*/ 0 w 17"/>
                  <a:gd name="T5" fmla="*/ 13 h 13"/>
                  <a:gd name="T6" fmla="*/ 7 w 17"/>
                  <a:gd name="T7" fmla="*/ 0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3"/>
                  <a:gd name="T14" fmla="*/ 17 w 17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3">
                    <a:moveTo>
                      <a:pt x="7" y="0"/>
                    </a:moveTo>
                    <a:lnTo>
                      <a:pt x="17" y="13"/>
                    </a:lnTo>
                    <a:lnTo>
                      <a:pt x="0" y="13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643" name="Group 101"/>
              <p:cNvGrpSpPr>
                <a:grpSpLocks/>
              </p:cNvGrpSpPr>
              <p:nvPr/>
            </p:nvGrpSpPr>
            <p:grpSpPr bwMode="auto">
              <a:xfrm>
                <a:off x="3064" y="2583"/>
                <a:ext cx="17" cy="13"/>
                <a:chOff x="3064" y="2583"/>
                <a:chExt cx="17" cy="13"/>
              </a:xfrm>
            </p:grpSpPr>
            <p:sp>
              <p:nvSpPr>
                <p:cNvPr id="61644" name="Freeform 102"/>
                <p:cNvSpPr>
                  <a:spLocks/>
                </p:cNvSpPr>
                <p:nvPr/>
              </p:nvSpPr>
              <p:spPr bwMode="auto">
                <a:xfrm>
                  <a:off x="3064" y="2583"/>
                  <a:ext cx="17" cy="13"/>
                </a:xfrm>
                <a:custGeom>
                  <a:avLst/>
                  <a:gdLst>
                    <a:gd name="T0" fmla="*/ 7 w 17"/>
                    <a:gd name="T1" fmla="*/ 0 h 13"/>
                    <a:gd name="T2" fmla="*/ 17 w 17"/>
                    <a:gd name="T3" fmla="*/ 13 h 13"/>
                    <a:gd name="T4" fmla="*/ 0 w 17"/>
                    <a:gd name="T5" fmla="*/ 13 h 13"/>
                    <a:gd name="T6" fmla="*/ 7 w 17"/>
                    <a:gd name="T7" fmla="*/ 0 h 1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7"/>
                    <a:gd name="T13" fmla="*/ 0 h 13"/>
                    <a:gd name="T14" fmla="*/ 17 w 17"/>
                    <a:gd name="T15" fmla="*/ 13 h 13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7" h="13">
                      <a:moveTo>
                        <a:pt x="7" y="0"/>
                      </a:moveTo>
                      <a:lnTo>
                        <a:pt x="17" y="13"/>
                      </a:lnTo>
                      <a:lnTo>
                        <a:pt x="0" y="13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645" name="Freeform 103"/>
                <p:cNvSpPr>
                  <a:spLocks/>
                </p:cNvSpPr>
                <p:nvPr/>
              </p:nvSpPr>
              <p:spPr bwMode="auto">
                <a:xfrm>
                  <a:off x="3064" y="2583"/>
                  <a:ext cx="17" cy="13"/>
                </a:xfrm>
                <a:custGeom>
                  <a:avLst/>
                  <a:gdLst>
                    <a:gd name="T0" fmla="*/ 7 w 17"/>
                    <a:gd name="T1" fmla="*/ 0 h 13"/>
                    <a:gd name="T2" fmla="*/ 17 w 17"/>
                    <a:gd name="T3" fmla="*/ 13 h 13"/>
                    <a:gd name="T4" fmla="*/ 0 w 17"/>
                    <a:gd name="T5" fmla="*/ 13 h 13"/>
                    <a:gd name="T6" fmla="*/ 7 w 17"/>
                    <a:gd name="T7" fmla="*/ 0 h 1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7"/>
                    <a:gd name="T13" fmla="*/ 0 h 13"/>
                    <a:gd name="T14" fmla="*/ 17 w 17"/>
                    <a:gd name="T15" fmla="*/ 13 h 13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7" h="13">
                      <a:moveTo>
                        <a:pt x="7" y="0"/>
                      </a:moveTo>
                      <a:lnTo>
                        <a:pt x="17" y="13"/>
                      </a:lnTo>
                      <a:lnTo>
                        <a:pt x="0" y="13"/>
                      </a:lnTo>
                      <a:lnTo>
                        <a:pt x="7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78" name="Group 104"/>
            <p:cNvGrpSpPr>
              <a:grpSpLocks/>
            </p:cNvGrpSpPr>
            <p:nvPr/>
          </p:nvGrpSpPr>
          <p:grpSpPr bwMode="auto">
            <a:xfrm>
              <a:off x="3113" y="2585"/>
              <a:ext cx="15" cy="15"/>
              <a:chOff x="3113" y="2585"/>
              <a:chExt cx="15" cy="15"/>
            </a:xfrm>
          </p:grpSpPr>
          <p:sp>
            <p:nvSpPr>
              <p:cNvPr id="61638" name="Freeform 105"/>
              <p:cNvSpPr>
                <a:spLocks/>
              </p:cNvSpPr>
              <p:nvPr/>
            </p:nvSpPr>
            <p:spPr bwMode="auto">
              <a:xfrm>
                <a:off x="3113" y="2585"/>
                <a:ext cx="15" cy="15"/>
              </a:xfrm>
              <a:custGeom>
                <a:avLst/>
                <a:gdLst>
                  <a:gd name="T0" fmla="*/ 4 w 15"/>
                  <a:gd name="T1" fmla="*/ 6 h 15"/>
                  <a:gd name="T2" fmla="*/ 0 w 15"/>
                  <a:gd name="T3" fmla="*/ 15 h 15"/>
                  <a:gd name="T4" fmla="*/ 13 w 15"/>
                  <a:gd name="T5" fmla="*/ 13 h 15"/>
                  <a:gd name="T6" fmla="*/ 15 w 15"/>
                  <a:gd name="T7" fmla="*/ 0 h 15"/>
                  <a:gd name="T8" fmla="*/ 4 w 15"/>
                  <a:gd name="T9" fmla="*/ 6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5"/>
                  <a:gd name="T17" fmla="*/ 15 w 15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5">
                    <a:moveTo>
                      <a:pt x="4" y="6"/>
                    </a:moveTo>
                    <a:lnTo>
                      <a:pt x="0" y="15"/>
                    </a:lnTo>
                    <a:lnTo>
                      <a:pt x="13" y="13"/>
                    </a:lnTo>
                    <a:lnTo>
                      <a:pt x="15" y="0"/>
                    </a:lnTo>
                    <a:lnTo>
                      <a:pt x="4" y="6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639" name="Group 106"/>
              <p:cNvGrpSpPr>
                <a:grpSpLocks/>
              </p:cNvGrpSpPr>
              <p:nvPr/>
            </p:nvGrpSpPr>
            <p:grpSpPr bwMode="auto">
              <a:xfrm>
                <a:off x="3113" y="2585"/>
                <a:ext cx="15" cy="15"/>
                <a:chOff x="3113" y="2585"/>
                <a:chExt cx="15" cy="15"/>
              </a:xfrm>
            </p:grpSpPr>
            <p:sp>
              <p:nvSpPr>
                <p:cNvPr id="61640" name="Freeform 107"/>
                <p:cNvSpPr>
                  <a:spLocks/>
                </p:cNvSpPr>
                <p:nvPr/>
              </p:nvSpPr>
              <p:spPr bwMode="auto">
                <a:xfrm>
                  <a:off x="3113" y="2585"/>
                  <a:ext cx="15" cy="15"/>
                </a:xfrm>
                <a:custGeom>
                  <a:avLst/>
                  <a:gdLst>
                    <a:gd name="T0" fmla="*/ 4 w 15"/>
                    <a:gd name="T1" fmla="*/ 6 h 15"/>
                    <a:gd name="T2" fmla="*/ 0 w 15"/>
                    <a:gd name="T3" fmla="*/ 15 h 15"/>
                    <a:gd name="T4" fmla="*/ 13 w 15"/>
                    <a:gd name="T5" fmla="*/ 13 h 15"/>
                    <a:gd name="T6" fmla="*/ 15 w 15"/>
                    <a:gd name="T7" fmla="*/ 0 h 15"/>
                    <a:gd name="T8" fmla="*/ 4 w 15"/>
                    <a:gd name="T9" fmla="*/ 6 h 1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5"/>
                    <a:gd name="T16" fmla="*/ 0 h 15"/>
                    <a:gd name="T17" fmla="*/ 15 w 15"/>
                    <a:gd name="T18" fmla="*/ 15 h 1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5" h="15">
                      <a:moveTo>
                        <a:pt x="4" y="6"/>
                      </a:moveTo>
                      <a:lnTo>
                        <a:pt x="0" y="15"/>
                      </a:lnTo>
                      <a:lnTo>
                        <a:pt x="13" y="13"/>
                      </a:lnTo>
                      <a:lnTo>
                        <a:pt x="15" y="0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641" name="Freeform 108"/>
                <p:cNvSpPr>
                  <a:spLocks/>
                </p:cNvSpPr>
                <p:nvPr/>
              </p:nvSpPr>
              <p:spPr bwMode="auto">
                <a:xfrm>
                  <a:off x="3113" y="2585"/>
                  <a:ext cx="15" cy="15"/>
                </a:xfrm>
                <a:custGeom>
                  <a:avLst/>
                  <a:gdLst>
                    <a:gd name="T0" fmla="*/ 4 w 15"/>
                    <a:gd name="T1" fmla="*/ 6 h 15"/>
                    <a:gd name="T2" fmla="*/ 0 w 15"/>
                    <a:gd name="T3" fmla="*/ 15 h 15"/>
                    <a:gd name="T4" fmla="*/ 13 w 15"/>
                    <a:gd name="T5" fmla="*/ 13 h 15"/>
                    <a:gd name="T6" fmla="*/ 15 w 15"/>
                    <a:gd name="T7" fmla="*/ 0 h 15"/>
                    <a:gd name="T8" fmla="*/ 4 w 15"/>
                    <a:gd name="T9" fmla="*/ 6 h 1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5"/>
                    <a:gd name="T16" fmla="*/ 0 h 15"/>
                    <a:gd name="T17" fmla="*/ 15 w 15"/>
                    <a:gd name="T18" fmla="*/ 15 h 1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5" h="15">
                      <a:moveTo>
                        <a:pt x="4" y="6"/>
                      </a:moveTo>
                      <a:lnTo>
                        <a:pt x="0" y="15"/>
                      </a:lnTo>
                      <a:lnTo>
                        <a:pt x="13" y="13"/>
                      </a:lnTo>
                      <a:lnTo>
                        <a:pt x="15" y="0"/>
                      </a:lnTo>
                      <a:lnTo>
                        <a:pt x="4" y="6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79" name="Group 109"/>
            <p:cNvGrpSpPr>
              <a:grpSpLocks/>
            </p:cNvGrpSpPr>
            <p:nvPr/>
          </p:nvGrpSpPr>
          <p:grpSpPr bwMode="auto">
            <a:xfrm>
              <a:off x="3011" y="2545"/>
              <a:ext cx="9" cy="17"/>
              <a:chOff x="3011" y="2545"/>
              <a:chExt cx="9" cy="17"/>
            </a:xfrm>
          </p:grpSpPr>
          <p:sp>
            <p:nvSpPr>
              <p:cNvPr id="61634" name="Freeform 110"/>
              <p:cNvSpPr>
                <a:spLocks/>
              </p:cNvSpPr>
              <p:nvPr/>
            </p:nvSpPr>
            <p:spPr bwMode="auto">
              <a:xfrm>
                <a:off x="3011" y="2545"/>
                <a:ext cx="9" cy="17"/>
              </a:xfrm>
              <a:custGeom>
                <a:avLst/>
                <a:gdLst>
                  <a:gd name="T0" fmla="*/ 4 w 9"/>
                  <a:gd name="T1" fmla="*/ 0 h 17"/>
                  <a:gd name="T2" fmla="*/ 0 w 9"/>
                  <a:gd name="T3" fmla="*/ 10 h 17"/>
                  <a:gd name="T4" fmla="*/ 8 w 9"/>
                  <a:gd name="T5" fmla="*/ 17 h 17"/>
                  <a:gd name="T6" fmla="*/ 9 w 9"/>
                  <a:gd name="T7" fmla="*/ 4 h 17"/>
                  <a:gd name="T8" fmla="*/ 4 w 9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"/>
                  <a:gd name="T16" fmla="*/ 0 h 17"/>
                  <a:gd name="T17" fmla="*/ 9 w 9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" h="17">
                    <a:moveTo>
                      <a:pt x="4" y="0"/>
                    </a:moveTo>
                    <a:lnTo>
                      <a:pt x="0" y="10"/>
                    </a:lnTo>
                    <a:lnTo>
                      <a:pt x="8" y="17"/>
                    </a:lnTo>
                    <a:lnTo>
                      <a:pt x="9" y="4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635" name="Group 111"/>
              <p:cNvGrpSpPr>
                <a:grpSpLocks/>
              </p:cNvGrpSpPr>
              <p:nvPr/>
            </p:nvGrpSpPr>
            <p:grpSpPr bwMode="auto">
              <a:xfrm>
                <a:off x="3011" y="2545"/>
                <a:ext cx="9" cy="17"/>
                <a:chOff x="3011" y="2545"/>
                <a:chExt cx="9" cy="17"/>
              </a:xfrm>
            </p:grpSpPr>
            <p:sp>
              <p:nvSpPr>
                <p:cNvPr id="61636" name="Freeform 112"/>
                <p:cNvSpPr>
                  <a:spLocks/>
                </p:cNvSpPr>
                <p:nvPr/>
              </p:nvSpPr>
              <p:spPr bwMode="auto">
                <a:xfrm>
                  <a:off x="3011" y="2545"/>
                  <a:ext cx="9" cy="17"/>
                </a:xfrm>
                <a:custGeom>
                  <a:avLst/>
                  <a:gdLst>
                    <a:gd name="T0" fmla="*/ 4 w 9"/>
                    <a:gd name="T1" fmla="*/ 0 h 17"/>
                    <a:gd name="T2" fmla="*/ 0 w 9"/>
                    <a:gd name="T3" fmla="*/ 10 h 17"/>
                    <a:gd name="T4" fmla="*/ 8 w 9"/>
                    <a:gd name="T5" fmla="*/ 17 h 17"/>
                    <a:gd name="T6" fmla="*/ 9 w 9"/>
                    <a:gd name="T7" fmla="*/ 4 h 17"/>
                    <a:gd name="T8" fmla="*/ 4 w 9"/>
                    <a:gd name="T9" fmla="*/ 0 h 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"/>
                    <a:gd name="T16" fmla="*/ 0 h 17"/>
                    <a:gd name="T17" fmla="*/ 9 w 9"/>
                    <a:gd name="T18" fmla="*/ 17 h 1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" h="17">
                      <a:moveTo>
                        <a:pt x="4" y="0"/>
                      </a:moveTo>
                      <a:lnTo>
                        <a:pt x="0" y="10"/>
                      </a:lnTo>
                      <a:lnTo>
                        <a:pt x="8" y="17"/>
                      </a:lnTo>
                      <a:lnTo>
                        <a:pt x="9" y="4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637" name="Freeform 113"/>
                <p:cNvSpPr>
                  <a:spLocks/>
                </p:cNvSpPr>
                <p:nvPr/>
              </p:nvSpPr>
              <p:spPr bwMode="auto">
                <a:xfrm>
                  <a:off x="3011" y="2545"/>
                  <a:ext cx="9" cy="17"/>
                </a:xfrm>
                <a:custGeom>
                  <a:avLst/>
                  <a:gdLst>
                    <a:gd name="T0" fmla="*/ 4 w 9"/>
                    <a:gd name="T1" fmla="*/ 0 h 17"/>
                    <a:gd name="T2" fmla="*/ 0 w 9"/>
                    <a:gd name="T3" fmla="*/ 10 h 17"/>
                    <a:gd name="T4" fmla="*/ 8 w 9"/>
                    <a:gd name="T5" fmla="*/ 17 h 17"/>
                    <a:gd name="T6" fmla="*/ 9 w 9"/>
                    <a:gd name="T7" fmla="*/ 4 h 17"/>
                    <a:gd name="T8" fmla="*/ 4 w 9"/>
                    <a:gd name="T9" fmla="*/ 0 h 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"/>
                    <a:gd name="T16" fmla="*/ 0 h 17"/>
                    <a:gd name="T17" fmla="*/ 9 w 9"/>
                    <a:gd name="T18" fmla="*/ 17 h 1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" h="17">
                      <a:moveTo>
                        <a:pt x="4" y="0"/>
                      </a:moveTo>
                      <a:lnTo>
                        <a:pt x="0" y="10"/>
                      </a:lnTo>
                      <a:lnTo>
                        <a:pt x="8" y="17"/>
                      </a:lnTo>
                      <a:lnTo>
                        <a:pt x="9" y="4"/>
                      </a:lnTo>
                      <a:lnTo>
                        <a:pt x="4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80" name="Group 114"/>
            <p:cNvGrpSpPr>
              <a:grpSpLocks/>
            </p:cNvGrpSpPr>
            <p:nvPr/>
          </p:nvGrpSpPr>
          <p:grpSpPr bwMode="auto">
            <a:xfrm>
              <a:off x="2960" y="2564"/>
              <a:ext cx="83" cy="110"/>
              <a:chOff x="2960" y="2564"/>
              <a:chExt cx="83" cy="110"/>
            </a:xfrm>
          </p:grpSpPr>
          <p:sp>
            <p:nvSpPr>
              <p:cNvPr id="61630" name="Freeform 115"/>
              <p:cNvSpPr>
                <a:spLocks/>
              </p:cNvSpPr>
              <p:nvPr/>
            </p:nvSpPr>
            <p:spPr bwMode="auto">
              <a:xfrm>
                <a:off x="2960" y="2564"/>
                <a:ext cx="83" cy="110"/>
              </a:xfrm>
              <a:custGeom>
                <a:avLst/>
                <a:gdLst>
                  <a:gd name="T0" fmla="*/ 45 w 83"/>
                  <a:gd name="T1" fmla="*/ 0 h 110"/>
                  <a:gd name="T2" fmla="*/ 83 w 83"/>
                  <a:gd name="T3" fmla="*/ 6 h 110"/>
                  <a:gd name="T4" fmla="*/ 83 w 83"/>
                  <a:gd name="T5" fmla="*/ 13 h 110"/>
                  <a:gd name="T6" fmla="*/ 62 w 83"/>
                  <a:gd name="T7" fmla="*/ 19 h 110"/>
                  <a:gd name="T8" fmla="*/ 66 w 83"/>
                  <a:gd name="T9" fmla="*/ 53 h 110"/>
                  <a:gd name="T10" fmla="*/ 60 w 83"/>
                  <a:gd name="T11" fmla="*/ 59 h 110"/>
                  <a:gd name="T12" fmla="*/ 57 w 83"/>
                  <a:gd name="T13" fmla="*/ 85 h 110"/>
                  <a:gd name="T14" fmla="*/ 60 w 83"/>
                  <a:gd name="T15" fmla="*/ 91 h 110"/>
                  <a:gd name="T16" fmla="*/ 53 w 83"/>
                  <a:gd name="T17" fmla="*/ 102 h 110"/>
                  <a:gd name="T18" fmla="*/ 40 w 83"/>
                  <a:gd name="T19" fmla="*/ 100 h 110"/>
                  <a:gd name="T20" fmla="*/ 25 w 83"/>
                  <a:gd name="T21" fmla="*/ 100 h 110"/>
                  <a:gd name="T22" fmla="*/ 6 w 83"/>
                  <a:gd name="T23" fmla="*/ 110 h 110"/>
                  <a:gd name="T24" fmla="*/ 0 w 83"/>
                  <a:gd name="T25" fmla="*/ 102 h 110"/>
                  <a:gd name="T26" fmla="*/ 25 w 83"/>
                  <a:gd name="T27" fmla="*/ 83 h 110"/>
                  <a:gd name="T28" fmla="*/ 32 w 83"/>
                  <a:gd name="T29" fmla="*/ 89 h 110"/>
                  <a:gd name="T30" fmla="*/ 38 w 83"/>
                  <a:gd name="T31" fmla="*/ 64 h 110"/>
                  <a:gd name="T32" fmla="*/ 27 w 83"/>
                  <a:gd name="T33" fmla="*/ 57 h 110"/>
                  <a:gd name="T34" fmla="*/ 27 w 83"/>
                  <a:gd name="T35" fmla="*/ 49 h 110"/>
                  <a:gd name="T36" fmla="*/ 36 w 83"/>
                  <a:gd name="T37" fmla="*/ 55 h 110"/>
                  <a:gd name="T38" fmla="*/ 40 w 83"/>
                  <a:gd name="T39" fmla="*/ 40 h 110"/>
                  <a:gd name="T40" fmla="*/ 32 w 83"/>
                  <a:gd name="T41" fmla="*/ 32 h 110"/>
                  <a:gd name="T42" fmla="*/ 36 w 83"/>
                  <a:gd name="T43" fmla="*/ 13 h 110"/>
                  <a:gd name="T44" fmla="*/ 45 w 83"/>
                  <a:gd name="T45" fmla="*/ 0 h 11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83"/>
                  <a:gd name="T70" fmla="*/ 0 h 110"/>
                  <a:gd name="T71" fmla="*/ 83 w 83"/>
                  <a:gd name="T72" fmla="*/ 110 h 110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83" h="110">
                    <a:moveTo>
                      <a:pt x="45" y="0"/>
                    </a:moveTo>
                    <a:lnTo>
                      <a:pt x="83" y="6"/>
                    </a:lnTo>
                    <a:lnTo>
                      <a:pt x="83" y="13"/>
                    </a:lnTo>
                    <a:lnTo>
                      <a:pt x="62" y="19"/>
                    </a:lnTo>
                    <a:lnTo>
                      <a:pt x="66" y="53"/>
                    </a:lnTo>
                    <a:lnTo>
                      <a:pt x="60" y="59"/>
                    </a:lnTo>
                    <a:lnTo>
                      <a:pt x="57" y="85"/>
                    </a:lnTo>
                    <a:lnTo>
                      <a:pt x="60" y="91"/>
                    </a:lnTo>
                    <a:lnTo>
                      <a:pt x="53" y="102"/>
                    </a:lnTo>
                    <a:lnTo>
                      <a:pt x="40" y="100"/>
                    </a:lnTo>
                    <a:lnTo>
                      <a:pt x="25" y="100"/>
                    </a:lnTo>
                    <a:lnTo>
                      <a:pt x="6" y="110"/>
                    </a:lnTo>
                    <a:lnTo>
                      <a:pt x="0" y="102"/>
                    </a:lnTo>
                    <a:lnTo>
                      <a:pt x="25" y="83"/>
                    </a:lnTo>
                    <a:lnTo>
                      <a:pt x="32" y="89"/>
                    </a:lnTo>
                    <a:lnTo>
                      <a:pt x="38" y="64"/>
                    </a:lnTo>
                    <a:lnTo>
                      <a:pt x="27" y="57"/>
                    </a:lnTo>
                    <a:lnTo>
                      <a:pt x="27" y="49"/>
                    </a:lnTo>
                    <a:lnTo>
                      <a:pt x="36" y="55"/>
                    </a:lnTo>
                    <a:lnTo>
                      <a:pt x="40" y="40"/>
                    </a:lnTo>
                    <a:lnTo>
                      <a:pt x="32" y="32"/>
                    </a:lnTo>
                    <a:lnTo>
                      <a:pt x="36" y="13"/>
                    </a:lnTo>
                    <a:lnTo>
                      <a:pt x="45" y="0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631" name="Group 116"/>
              <p:cNvGrpSpPr>
                <a:grpSpLocks/>
              </p:cNvGrpSpPr>
              <p:nvPr/>
            </p:nvGrpSpPr>
            <p:grpSpPr bwMode="auto">
              <a:xfrm>
                <a:off x="2960" y="2564"/>
                <a:ext cx="83" cy="110"/>
                <a:chOff x="2960" y="2564"/>
                <a:chExt cx="83" cy="110"/>
              </a:xfrm>
            </p:grpSpPr>
            <p:sp>
              <p:nvSpPr>
                <p:cNvPr id="61632" name="Freeform 117"/>
                <p:cNvSpPr>
                  <a:spLocks/>
                </p:cNvSpPr>
                <p:nvPr/>
              </p:nvSpPr>
              <p:spPr bwMode="auto">
                <a:xfrm>
                  <a:off x="2960" y="2564"/>
                  <a:ext cx="83" cy="110"/>
                </a:xfrm>
                <a:custGeom>
                  <a:avLst/>
                  <a:gdLst>
                    <a:gd name="T0" fmla="*/ 45 w 83"/>
                    <a:gd name="T1" fmla="*/ 0 h 110"/>
                    <a:gd name="T2" fmla="*/ 83 w 83"/>
                    <a:gd name="T3" fmla="*/ 6 h 110"/>
                    <a:gd name="T4" fmla="*/ 83 w 83"/>
                    <a:gd name="T5" fmla="*/ 13 h 110"/>
                    <a:gd name="T6" fmla="*/ 62 w 83"/>
                    <a:gd name="T7" fmla="*/ 19 h 110"/>
                    <a:gd name="T8" fmla="*/ 66 w 83"/>
                    <a:gd name="T9" fmla="*/ 53 h 110"/>
                    <a:gd name="T10" fmla="*/ 60 w 83"/>
                    <a:gd name="T11" fmla="*/ 59 h 110"/>
                    <a:gd name="T12" fmla="*/ 57 w 83"/>
                    <a:gd name="T13" fmla="*/ 85 h 110"/>
                    <a:gd name="T14" fmla="*/ 60 w 83"/>
                    <a:gd name="T15" fmla="*/ 91 h 110"/>
                    <a:gd name="T16" fmla="*/ 53 w 83"/>
                    <a:gd name="T17" fmla="*/ 102 h 110"/>
                    <a:gd name="T18" fmla="*/ 40 w 83"/>
                    <a:gd name="T19" fmla="*/ 100 h 110"/>
                    <a:gd name="T20" fmla="*/ 25 w 83"/>
                    <a:gd name="T21" fmla="*/ 100 h 110"/>
                    <a:gd name="T22" fmla="*/ 6 w 83"/>
                    <a:gd name="T23" fmla="*/ 110 h 110"/>
                    <a:gd name="T24" fmla="*/ 0 w 83"/>
                    <a:gd name="T25" fmla="*/ 102 h 110"/>
                    <a:gd name="T26" fmla="*/ 25 w 83"/>
                    <a:gd name="T27" fmla="*/ 83 h 110"/>
                    <a:gd name="T28" fmla="*/ 32 w 83"/>
                    <a:gd name="T29" fmla="*/ 89 h 110"/>
                    <a:gd name="T30" fmla="*/ 38 w 83"/>
                    <a:gd name="T31" fmla="*/ 64 h 110"/>
                    <a:gd name="T32" fmla="*/ 27 w 83"/>
                    <a:gd name="T33" fmla="*/ 57 h 110"/>
                    <a:gd name="T34" fmla="*/ 27 w 83"/>
                    <a:gd name="T35" fmla="*/ 49 h 110"/>
                    <a:gd name="T36" fmla="*/ 36 w 83"/>
                    <a:gd name="T37" fmla="*/ 55 h 110"/>
                    <a:gd name="T38" fmla="*/ 40 w 83"/>
                    <a:gd name="T39" fmla="*/ 40 h 110"/>
                    <a:gd name="T40" fmla="*/ 32 w 83"/>
                    <a:gd name="T41" fmla="*/ 32 h 110"/>
                    <a:gd name="T42" fmla="*/ 36 w 83"/>
                    <a:gd name="T43" fmla="*/ 13 h 110"/>
                    <a:gd name="T44" fmla="*/ 45 w 83"/>
                    <a:gd name="T45" fmla="*/ 0 h 110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83"/>
                    <a:gd name="T70" fmla="*/ 0 h 110"/>
                    <a:gd name="T71" fmla="*/ 83 w 83"/>
                    <a:gd name="T72" fmla="*/ 110 h 110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83" h="110">
                      <a:moveTo>
                        <a:pt x="45" y="0"/>
                      </a:moveTo>
                      <a:lnTo>
                        <a:pt x="83" y="6"/>
                      </a:lnTo>
                      <a:lnTo>
                        <a:pt x="83" y="13"/>
                      </a:lnTo>
                      <a:lnTo>
                        <a:pt x="62" y="19"/>
                      </a:lnTo>
                      <a:lnTo>
                        <a:pt x="66" y="53"/>
                      </a:lnTo>
                      <a:lnTo>
                        <a:pt x="60" y="59"/>
                      </a:lnTo>
                      <a:lnTo>
                        <a:pt x="57" y="85"/>
                      </a:lnTo>
                      <a:lnTo>
                        <a:pt x="60" y="91"/>
                      </a:lnTo>
                      <a:lnTo>
                        <a:pt x="53" y="102"/>
                      </a:lnTo>
                      <a:lnTo>
                        <a:pt x="40" y="100"/>
                      </a:lnTo>
                      <a:lnTo>
                        <a:pt x="25" y="100"/>
                      </a:lnTo>
                      <a:lnTo>
                        <a:pt x="6" y="110"/>
                      </a:lnTo>
                      <a:lnTo>
                        <a:pt x="0" y="102"/>
                      </a:lnTo>
                      <a:lnTo>
                        <a:pt x="25" y="83"/>
                      </a:lnTo>
                      <a:lnTo>
                        <a:pt x="32" y="89"/>
                      </a:lnTo>
                      <a:lnTo>
                        <a:pt x="38" y="64"/>
                      </a:lnTo>
                      <a:lnTo>
                        <a:pt x="27" y="57"/>
                      </a:lnTo>
                      <a:lnTo>
                        <a:pt x="27" y="49"/>
                      </a:lnTo>
                      <a:lnTo>
                        <a:pt x="36" y="55"/>
                      </a:lnTo>
                      <a:lnTo>
                        <a:pt x="40" y="40"/>
                      </a:lnTo>
                      <a:lnTo>
                        <a:pt x="32" y="32"/>
                      </a:lnTo>
                      <a:lnTo>
                        <a:pt x="36" y="13"/>
                      </a:lnTo>
                      <a:lnTo>
                        <a:pt x="45" y="0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633" name="Freeform 118"/>
                <p:cNvSpPr>
                  <a:spLocks/>
                </p:cNvSpPr>
                <p:nvPr/>
              </p:nvSpPr>
              <p:spPr bwMode="auto">
                <a:xfrm>
                  <a:off x="2960" y="2564"/>
                  <a:ext cx="83" cy="110"/>
                </a:xfrm>
                <a:custGeom>
                  <a:avLst/>
                  <a:gdLst>
                    <a:gd name="T0" fmla="*/ 45 w 83"/>
                    <a:gd name="T1" fmla="*/ 0 h 110"/>
                    <a:gd name="T2" fmla="*/ 83 w 83"/>
                    <a:gd name="T3" fmla="*/ 6 h 110"/>
                    <a:gd name="T4" fmla="*/ 83 w 83"/>
                    <a:gd name="T5" fmla="*/ 13 h 110"/>
                    <a:gd name="T6" fmla="*/ 62 w 83"/>
                    <a:gd name="T7" fmla="*/ 19 h 110"/>
                    <a:gd name="T8" fmla="*/ 66 w 83"/>
                    <a:gd name="T9" fmla="*/ 53 h 110"/>
                    <a:gd name="T10" fmla="*/ 60 w 83"/>
                    <a:gd name="T11" fmla="*/ 59 h 110"/>
                    <a:gd name="T12" fmla="*/ 57 w 83"/>
                    <a:gd name="T13" fmla="*/ 85 h 110"/>
                    <a:gd name="T14" fmla="*/ 60 w 83"/>
                    <a:gd name="T15" fmla="*/ 91 h 110"/>
                    <a:gd name="T16" fmla="*/ 53 w 83"/>
                    <a:gd name="T17" fmla="*/ 102 h 110"/>
                    <a:gd name="T18" fmla="*/ 40 w 83"/>
                    <a:gd name="T19" fmla="*/ 100 h 110"/>
                    <a:gd name="T20" fmla="*/ 25 w 83"/>
                    <a:gd name="T21" fmla="*/ 100 h 110"/>
                    <a:gd name="T22" fmla="*/ 6 w 83"/>
                    <a:gd name="T23" fmla="*/ 110 h 110"/>
                    <a:gd name="T24" fmla="*/ 0 w 83"/>
                    <a:gd name="T25" fmla="*/ 102 h 110"/>
                    <a:gd name="T26" fmla="*/ 25 w 83"/>
                    <a:gd name="T27" fmla="*/ 83 h 110"/>
                    <a:gd name="T28" fmla="*/ 32 w 83"/>
                    <a:gd name="T29" fmla="*/ 89 h 110"/>
                    <a:gd name="T30" fmla="*/ 38 w 83"/>
                    <a:gd name="T31" fmla="*/ 64 h 110"/>
                    <a:gd name="T32" fmla="*/ 27 w 83"/>
                    <a:gd name="T33" fmla="*/ 57 h 110"/>
                    <a:gd name="T34" fmla="*/ 27 w 83"/>
                    <a:gd name="T35" fmla="*/ 49 h 110"/>
                    <a:gd name="T36" fmla="*/ 36 w 83"/>
                    <a:gd name="T37" fmla="*/ 55 h 110"/>
                    <a:gd name="T38" fmla="*/ 40 w 83"/>
                    <a:gd name="T39" fmla="*/ 40 h 110"/>
                    <a:gd name="T40" fmla="*/ 32 w 83"/>
                    <a:gd name="T41" fmla="*/ 32 h 110"/>
                    <a:gd name="T42" fmla="*/ 36 w 83"/>
                    <a:gd name="T43" fmla="*/ 13 h 110"/>
                    <a:gd name="T44" fmla="*/ 45 w 83"/>
                    <a:gd name="T45" fmla="*/ 0 h 110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83"/>
                    <a:gd name="T70" fmla="*/ 0 h 110"/>
                    <a:gd name="T71" fmla="*/ 83 w 83"/>
                    <a:gd name="T72" fmla="*/ 110 h 110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83" h="110">
                      <a:moveTo>
                        <a:pt x="45" y="0"/>
                      </a:moveTo>
                      <a:lnTo>
                        <a:pt x="83" y="6"/>
                      </a:lnTo>
                      <a:lnTo>
                        <a:pt x="83" y="13"/>
                      </a:lnTo>
                      <a:lnTo>
                        <a:pt x="62" y="19"/>
                      </a:lnTo>
                      <a:lnTo>
                        <a:pt x="66" y="53"/>
                      </a:lnTo>
                      <a:lnTo>
                        <a:pt x="60" y="59"/>
                      </a:lnTo>
                      <a:lnTo>
                        <a:pt x="57" y="85"/>
                      </a:lnTo>
                      <a:lnTo>
                        <a:pt x="60" y="91"/>
                      </a:lnTo>
                      <a:lnTo>
                        <a:pt x="53" y="102"/>
                      </a:lnTo>
                      <a:lnTo>
                        <a:pt x="40" y="100"/>
                      </a:lnTo>
                      <a:lnTo>
                        <a:pt x="25" y="100"/>
                      </a:lnTo>
                      <a:lnTo>
                        <a:pt x="6" y="110"/>
                      </a:lnTo>
                      <a:lnTo>
                        <a:pt x="0" y="102"/>
                      </a:lnTo>
                      <a:lnTo>
                        <a:pt x="25" y="83"/>
                      </a:lnTo>
                      <a:lnTo>
                        <a:pt x="32" y="89"/>
                      </a:lnTo>
                      <a:lnTo>
                        <a:pt x="38" y="64"/>
                      </a:lnTo>
                      <a:lnTo>
                        <a:pt x="27" y="57"/>
                      </a:lnTo>
                      <a:lnTo>
                        <a:pt x="27" y="49"/>
                      </a:lnTo>
                      <a:lnTo>
                        <a:pt x="36" y="55"/>
                      </a:lnTo>
                      <a:lnTo>
                        <a:pt x="40" y="40"/>
                      </a:lnTo>
                      <a:lnTo>
                        <a:pt x="32" y="32"/>
                      </a:lnTo>
                      <a:lnTo>
                        <a:pt x="36" y="13"/>
                      </a:lnTo>
                      <a:lnTo>
                        <a:pt x="45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81" name="Group 119"/>
            <p:cNvGrpSpPr>
              <a:grpSpLocks/>
            </p:cNvGrpSpPr>
            <p:nvPr/>
          </p:nvGrpSpPr>
          <p:grpSpPr bwMode="auto">
            <a:xfrm>
              <a:off x="3017" y="2721"/>
              <a:ext cx="9" cy="11"/>
              <a:chOff x="3017" y="2721"/>
              <a:chExt cx="9" cy="11"/>
            </a:xfrm>
          </p:grpSpPr>
          <p:sp>
            <p:nvSpPr>
              <p:cNvPr id="61626" name="Freeform 120"/>
              <p:cNvSpPr>
                <a:spLocks/>
              </p:cNvSpPr>
              <p:nvPr/>
            </p:nvSpPr>
            <p:spPr bwMode="auto">
              <a:xfrm>
                <a:off x="3017" y="2721"/>
                <a:ext cx="9" cy="11"/>
              </a:xfrm>
              <a:custGeom>
                <a:avLst/>
                <a:gdLst>
                  <a:gd name="T0" fmla="*/ 0 w 9"/>
                  <a:gd name="T1" fmla="*/ 9 h 11"/>
                  <a:gd name="T2" fmla="*/ 9 w 9"/>
                  <a:gd name="T3" fmla="*/ 11 h 11"/>
                  <a:gd name="T4" fmla="*/ 9 w 9"/>
                  <a:gd name="T5" fmla="*/ 0 h 11"/>
                  <a:gd name="T6" fmla="*/ 0 w 9"/>
                  <a:gd name="T7" fmla="*/ 0 h 11"/>
                  <a:gd name="T8" fmla="*/ 0 w 9"/>
                  <a:gd name="T9" fmla="*/ 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"/>
                  <a:gd name="T16" fmla="*/ 0 h 11"/>
                  <a:gd name="T17" fmla="*/ 9 w 9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" h="11">
                    <a:moveTo>
                      <a:pt x="0" y="9"/>
                    </a:moveTo>
                    <a:lnTo>
                      <a:pt x="9" y="11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627" name="Group 121"/>
              <p:cNvGrpSpPr>
                <a:grpSpLocks/>
              </p:cNvGrpSpPr>
              <p:nvPr/>
            </p:nvGrpSpPr>
            <p:grpSpPr bwMode="auto">
              <a:xfrm>
                <a:off x="3017" y="2721"/>
                <a:ext cx="9" cy="11"/>
                <a:chOff x="3017" y="2721"/>
                <a:chExt cx="9" cy="11"/>
              </a:xfrm>
            </p:grpSpPr>
            <p:sp>
              <p:nvSpPr>
                <p:cNvPr id="61628" name="Freeform 122"/>
                <p:cNvSpPr>
                  <a:spLocks/>
                </p:cNvSpPr>
                <p:nvPr/>
              </p:nvSpPr>
              <p:spPr bwMode="auto">
                <a:xfrm>
                  <a:off x="3017" y="2721"/>
                  <a:ext cx="9" cy="11"/>
                </a:xfrm>
                <a:custGeom>
                  <a:avLst/>
                  <a:gdLst>
                    <a:gd name="T0" fmla="*/ 0 w 9"/>
                    <a:gd name="T1" fmla="*/ 9 h 11"/>
                    <a:gd name="T2" fmla="*/ 9 w 9"/>
                    <a:gd name="T3" fmla="*/ 11 h 11"/>
                    <a:gd name="T4" fmla="*/ 9 w 9"/>
                    <a:gd name="T5" fmla="*/ 0 h 11"/>
                    <a:gd name="T6" fmla="*/ 0 w 9"/>
                    <a:gd name="T7" fmla="*/ 0 h 11"/>
                    <a:gd name="T8" fmla="*/ 0 w 9"/>
                    <a:gd name="T9" fmla="*/ 9 h 1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"/>
                    <a:gd name="T16" fmla="*/ 0 h 11"/>
                    <a:gd name="T17" fmla="*/ 9 w 9"/>
                    <a:gd name="T18" fmla="*/ 11 h 1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" h="11">
                      <a:moveTo>
                        <a:pt x="0" y="9"/>
                      </a:moveTo>
                      <a:lnTo>
                        <a:pt x="9" y="11"/>
                      </a:lnTo>
                      <a:lnTo>
                        <a:pt x="9" y="0"/>
                      </a:lnTo>
                      <a:lnTo>
                        <a:pt x="0" y="0"/>
                      </a:lnTo>
                      <a:lnTo>
                        <a:pt x="0" y="9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629" name="Freeform 123"/>
                <p:cNvSpPr>
                  <a:spLocks/>
                </p:cNvSpPr>
                <p:nvPr/>
              </p:nvSpPr>
              <p:spPr bwMode="auto">
                <a:xfrm>
                  <a:off x="3017" y="2721"/>
                  <a:ext cx="9" cy="11"/>
                </a:xfrm>
                <a:custGeom>
                  <a:avLst/>
                  <a:gdLst>
                    <a:gd name="T0" fmla="*/ 0 w 9"/>
                    <a:gd name="T1" fmla="*/ 9 h 11"/>
                    <a:gd name="T2" fmla="*/ 9 w 9"/>
                    <a:gd name="T3" fmla="*/ 11 h 11"/>
                    <a:gd name="T4" fmla="*/ 9 w 9"/>
                    <a:gd name="T5" fmla="*/ 0 h 11"/>
                    <a:gd name="T6" fmla="*/ 0 w 9"/>
                    <a:gd name="T7" fmla="*/ 0 h 11"/>
                    <a:gd name="T8" fmla="*/ 0 w 9"/>
                    <a:gd name="T9" fmla="*/ 9 h 1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"/>
                    <a:gd name="T16" fmla="*/ 0 h 11"/>
                    <a:gd name="T17" fmla="*/ 9 w 9"/>
                    <a:gd name="T18" fmla="*/ 11 h 1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" h="11">
                      <a:moveTo>
                        <a:pt x="0" y="9"/>
                      </a:moveTo>
                      <a:lnTo>
                        <a:pt x="9" y="11"/>
                      </a:lnTo>
                      <a:lnTo>
                        <a:pt x="9" y="0"/>
                      </a:lnTo>
                      <a:lnTo>
                        <a:pt x="0" y="0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82" name="Group 124"/>
            <p:cNvGrpSpPr>
              <a:grpSpLocks/>
            </p:cNvGrpSpPr>
            <p:nvPr/>
          </p:nvGrpSpPr>
          <p:grpSpPr bwMode="auto">
            <a:xfrm>
              <a:off x="3007" y="2736"/>
              <a:ext cx="47" cy="28"/>
              <a:chOff x="3007" y="2736"/>
              <a:chExt cx="47" cy="28"/>
            </a:xfrm>
          </p:grpSpPr>
          <p:sp>
            <p:nvSpPr>
              <p:cNvPr id="61622" name="Freeform 125"/>
              <p:cNvSpPr>
                <a:spLocks/>
              </p:cNvSpPr>
              <p:nvPr/>
            </p:nvSpPr>
            <p:spPr bwMode="auto">
              <a:xfrm>
                <a:off x="3007" y="2736"/>
                <a:ext cx="47" cy="28"/>
              </a:xfrm>
              <a:custGeom>
                <a:avLst/>
                <a:gdLst>
                  <a:gd name="T0" fmla="*/ 0 w 47"/>
                  <a:gd name="T1" fmla="*/ 15 h 28"/>
                  <a:gd name="T2" fmla="*/ 8 w 47"/>
                  <a:gd name="T3" fmla="*/ 28 h 28"/>
                  <a:gd name="T4" fmla="*/ 47 w 47"/>
                  <a:gd name="T5" fmla="*/ 11 h 28"/>
                  <a:gd name="T6" fmla="*/ 40 w 47"/>
                  <a:gd name="T7" fmla="*/ 0 h 28"/>
                  <a:gd name="T8" fmla="*/ 19 w 47"/>
                  <a:gd name="T9" fmla="*/ 7 h 28"/>
                  <a:gd name="T10" fmla="*/ 12 w 47"/>
                  <a:gd name="T11" fmla="*/ 17 h 28"/>
                  <a:gd name="T12" fmla="*/ 0 w 47"/>
                  <a:gd name="T13" fmla="*/ 15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7"/>
                  <a:gd name="T22" fmla="*/ 0 h 28"/>
                  <a:gd name="T23" fmla="*/ 47 w 47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7" h="28">
                    <a:moveTo>
                      <a:pt x="0" y="15"/>
                    </a:moveTo>
                    <a:lnTo>
                      <a:pt x="8" y="28"/>
                    </a:lnTo>
                    <a:lnTo>
                      <a:pt x="47" y="11"/>
                    </a:lnTo>
                    <a:lnTo>
                      <a:pt x="40" y="0"/>
                    </a:lnTo>
                    <a:lnTo>
                      <a:pt x="19" y="7"/>
                    </a:lnTo>
                    <a:lnTo>
                      <a:pt x="12" y="17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623" name="Group 126"/>
              <p:cNvGrpSpPr>
                <a:grpSpLocks/>
              </p:cNvGrpSpPr>
              <p:nvPr/>
            </p:nvGrpSpPr>
            <p:grpSpPr bwMode="auto">
              <a:xfrm>
                <a:off x="3007" y="2736"/>
                <a:ext cx="47" cy="28"/>
                <a:chOff x="3007" y="2736"/>
                <a:chExt cx="47" cy="28"/>
              </a:xfrm>
            </p:grpSpPr>
            <p:sp>
              <p:nvSpPr>
                <p:cNvPr id="61624" name="Freeform 127"/>
                <p:cNvSpPr>
                  <a:spLocks/>
                </p:cNvSpPr>
                <p:nvPr/>
              </p:nvSpPr>
              <p:spPr bwMode="auto">
                <a:xfrm>
                  <a:off x="3007" y="2736"/>
                  <a:ext cx="47" cy="28"/>
                </a:xfrm>
                <a:custGeom>
                  <a:avLst/>
                  <a:gdLst>
                    <a:gd name="T0" fmla="*/ 0 w 47"/>
                    <a:gd name="T1" fmla="*/ 15 h 28"/>
                    <a:gd name="T2" fmla="*/ 8 w 47"/>
                    <a:gd name="T3" fmla="*/ 28 h 28"/>
                    <a:gd name="T4" fmla="*/ 47 w 47"/>
                    <a:gd name="T5" fmla="*/ 11 h 28"/>
                    <a:gd name="T6" fmla="*/ 40 w 47"/>
                    <a:gd name="T7" fmla="*/ 0 h 28"/>
                    <a:gd name="T8" fmla="*/ 19 w 47"/>
                    <a:gd name="T9" fmla="*/ 7 h 28"/>
                    <a:gd name="T10" fmla="*/ 12 w 47"/>
                    <a:gd name="T11" fmla="*/ 17 h 28"/>
                    <a:gd name="T12" fmla="*/ 0 w 47"/>
                    <a:gd name="T13" fmla="*/ 15 h 2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47"/>
                    <a:gd name="T22" fmla="*/ 0 h 28"/>
                    <a:gd name="T23" fmla="*/ 47 w 47"/>
                    <a:gd name="T24" fmla="*/ 28 h 2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47" h="28">
                      <a:moveTo>
                        <a:pt x="0" y="15"/>
                      </a:moveTo>
                      <a:lnTo>
                        <a:pt x="8" y="28"/>
                      </a:lnTo>
                      <a:lnTo>
                        <a:pt x="47" y="11"/>
                      </a:lnTo>
                      <a:lnTo>
                        <a:pt x="40" y="0"/>
                      </a:lnTo>
                      <a:lnTo>
                        <a:pt x="19" y="7"/>
                      </a:lnTo>
                      <a:lnTo>
                        <a:pt x="12" y="17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625" name="Freeform 128"/>
                <p:cNvSpPr>
                  <a:spLocks/>
                </p:cNvSpPr>
                <p:nvPr/>
              </p:nvSpPr>
              <p:spPr bwMode="auto">
                <a:xfrm>
                  <a:off x="3007" y="2736"/>
                  <a:ext cx="47" cy="28"/>
                </a:xfrm>
                <a:custGeom>
                  <a:avLst/>
                  <a:gdLst>
                    <a:gd name="T0" fmla="*/ 0 w 47"/>
                    <a:gd name="T1" fmla="*/ 15 h 28"/>
                    <a:gd name="T2" fmla="*/ 8 w 47"/>
                    <a:gd name="T3" fmla="*/ 28 h 28"/>
                    <a:gd name="T4" fmla="*/ 47 w 47"/>
                    <a:gd name="T5" fmla="*/ 11 h 28"/>
                    <a:gd name="T6" fmla="*/ 40 w 47"/>
                    <a:gd name="T7" fmla="*/ 0 h 28"/>
                    <a:gd name="T8" fmla="*/ 19 w 47"/>
                    <a:gd name="T9" fmla="*/ 7 h 28"/>
                    <a:gd name="T10" fmla="*/ 12 w 47"/>
                    <a:gd name="T11" fmla="*/ 17 h 28"/>
                    <a:gd name="T12" fmla="*/ 0 w 47"/>
                    <a:gd name="T13" fmla="*/ 15 h 2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47"/>
                    <a:gd name="T22" fmla="*/ 0 h 28"/>
                    <a:gd name="T23" fmla="*/ 47 w 47"/>
                    <a:gd name="T24" fmla="*/ 28 h 2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47" h="28">
                      <a:moveTo>
                        <a:pt x="0" y="15"/>
                      </a:moveTo>
                      <a:lnTo>
                        <a:pt x="8" y="28"/>
                      </a:lnTo>
                      <a:lnTo>
                        <a:pt x="47" y="11"/>
                      </a:lnTo>
                      <a:lnTo>
                        <a:pt x="40" y="0"/>
                      </a:lnTo>
                      <a:lnTo>
                        <a:pt x="19" y="7"/>
                      </a:lnTo>
                      <a:lnTo>
                        <a:pt x="12" y="17"/>
                      </a:lnTo>
                      <a:lnTo>
                        <a:pt x="0" y="15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83" name="Group 129"/>
            <p:cNvGrpSpPr>
              <a:grpSpLocks/>
            </p:cNvGrpSpPr>
            <p:nvPr/>
          </p:nvGrpSpPr>
          <p:grpSpPr bwMode="auto">
            <a:xfrm>
              <a:off x="3045" y="2593"/>
              <a:ext cx="177" cy="133"/>
              <a:chOff x="3045" y="2593"/>
              <a:chExt cx="177" cy="133"/>
            </a:xfrm>
          </p:grpSpPr>
          <p:sp>
            <p:nvSpPr>
              <p:cNvPr id="61618" name="Freeform 130"/>
              <p:cNvSpPr>
                <a:spLocks/>
              </p:cNvSpPr>
              <p:nvPr/>
            </p:nvSpPr>
            <p:spPr bwMode="auto">
              <a:xfrm>
                <a:off x="3045" y="2593"/>
                <a:ext cx="177" cy="133"/>
              </a:xfrm>
              <a:custGeom>
                <a:avLst/>
                <a:gdLst>
                  <a:gd name="T0" fmla="*/ 17 w 177"/>
                  <a:gd name="T1" fmla="*/ 65 h 133"/>
                  <a:gd name="T2" fmla="*/ 23 w 177"/>
                  <a:gd name="T3" fmla="*/ 73 h 133"/>
                  <a:gd name="T4" fmla="*/ 34 w 177"/>
                  <a:gd name="T5" fmla="*/ 60 h 133"/>
                  <a:gd name="T6" fmla="*/ 49 w 177"/>
                  <a:gd name="T7" fmla="*/ 69 h 133"/>
                  <a:gd name="T8" fmla="*/ 43 w 177"/>
                  <a:gd name="T9" fmla="*/ 77 h 133"/>
                  <a:gd name="T10" fmla="*/ 51 w 177"/>
                  <a:gd name="T11" fmla="*/ 82 h 133"/>
                  <a:gd name="T12" fmla="*/ 70 w 177"/>
                  <a:gd name="T13" fmla="*/ 82 h 133"/>
                  <a:gd name="T14" fmla="*/ 58 w 177"/>
                  <a:gd name="T15" fmla="*/ 101 h 133"/>
                  <a:gd name="T16" fmla="*/ 21 w 177"/>
                  <a:gd name="T17" fmla="*/ 105 h 133"/>
                  <a:gd name="T18" fmla="*/ 11 w 177"/>
                  <a:gd name="T19" fmla="*/ 86 h 133"/>
                  <a:gd name="T20" fmla="*/ 28 w 177"/>
                  <a:gd name="T21" fmla="*/ 82 h 133"/>
                  <a:gd name="T22" fmla="*/ 0 w 177"/>
                  <a:gd name="T23" fmla="*/ 77 h 133"/>
                  <a:gd name="T24" fmla="*/ 4 w 177"/>
                  <a:gd name="T25" fmla="*/ 84 h 133"/>
                  <a:gd name="T26" fmla="*/ 0 w 177"/>
                  <a:gd name="T27" fmla="*/ 101 h 133"/>
                  <a:gd name="T28" fmla="*/ 21 w 177"/>
                  <a:gd name="T29" fmla="*/ 116 h 133"/>
                  <a:gd name="T30" fmla="*/ 28 w 177"/>
                  <a:gd name="T31" fmla="*/ 113 h 133"/>
                  <a:gd name="T32" fmla="*/ 36 w 177"/>
                  <a:gd name="T33" fmla="*/ 118 h 133"/>
                  <a:gd name="T34" fmla="*/ 36 w 177"/>
                  <a:gd name="T35" fmla="*/ 133 h 133"/>
                  <a:gd name="T36" fmla="*/ 81 w 177"/>
                  <a:gd name="T37" fmla="*/ 130 h 133"/>
                  <a:gd name="T38" fmla="*/ 89 w 177"/>
                  <a:gd name="T39" fmla="*/ 109 h 133"/>
                  <a:gd name="T40" fmla="*/ 81 w 177"/>
                  <a:gd name="T41" fmla="*/ 107 h 133"/>
                  <a:gd name="T42" fmla="*/ 119 w 177"/>
                  <a:gd name="T43" fmla="*/ 65 h 133"/>
                  <a:gd name="T44" fmla="*/ 149 w 177"/>
                  <a:gd name="T45" fmla="*/ 67 h 133"/>
                  <a:gd name="T46" fmla="*/ 156 w 177"/>
                  <a:gd name="T47" fmla="*/ 81 h 133"/>
                  <a:gd name="T48" fmla="*/ 177 w 177"/>
                  <a:gd name="T49" fmla="*/ 67 h 133"/>
                  <a:gd name="T50" fmla="*/ 164 w 177"/>
                  <a:gd name="T51" fmla="*/ 56 h 133"/>
                  <a:gd name="T52" fmla="*/ 154 w 177"/>
                  <a:gd name="T53" fmla="*/ 39 h 133"/>
                  <a:gd name="T54" fmla="*/ 156 w 177"/>
                  <a:gd name="T55" fmla="*/ 26 h 133"/>
                  <a:gd name="T56" fmla="*/ 143 w 177"/>
                  <a:gd name="T57" fmla="*/ 7 h 133"/>
                  <a:gd name="T58" fmla="*/ 136 w 177"/>
                  <a:gd name="T59" fmla="*/ 26 h 133"/>
                  <a:gd name="T60" fmla="*/ 126 w 177"/>
                  <a:gd name="T61" fmla="*/ 0 h 133"/>
                  <a:gd name="T62" fmla="*/ 115 w 177"/>
                  <a:gd name="T63" fmla="*/ 18 h 133"/>
                  <a:gd name="T64" fmla="*/ 113 w 177"/>
                  <a:gd name="T65" fmla="*/ 28 h 133"/>
                  <a:gd name="T66" fmla="*/ 107 w 177"/>
                  <a:gd name="T67" fmla="*/ 18 h 133"/>
                  <a:gd name="T68" fmla="*/ 92 w 177"/>
                  <a:gd name="T69" fmla="*/ 43 h 133"/>
                  <a:gd name="T70" fmla="*/ 102 w 177"/>
                  <a:gd name="T71" fmla="*/ 11 h 133"/>
                  <a:gd name="T72" fmla="*/ 92 w 177"/>
                  <a:gd name="T73" fmla="*/ 7 h 133"/>
                  <a:gd name="T74" fmla="*/ 85 w 177"/>
                  <a:gd name="T75" fmla="*/ 18 h 133"/>
                  <a:gd name="T76" fmla="*/ 81 w 177"/>
                  <a:gd name="T77" fmla="*/ 11 h 133"/>
                  <a:gd name="T78" fmla="*/ 64 w 177"/>
                  <a:gd name="T79" fmla="*/ 16 h 133"/>
                  <a:gd name="T80" fmla="*/ 70 w 177"/>
                  <a:gd name="T81" fmla="*/ 24 h 133"/>
                  <a:gd name="T82" fmla="*/ 60 w 177"/>
                  <a:gd name="T83" fmla="*/ 49 h 133"/>
                  <a:gd name="T84" fmla="*/ 51 w 177"/>
                  <a:gd name="T85" fmla="*/ 43 h 133"/>
                  <a:gd name="T86" fmla="*/ 51 w 177"/>
                  <a:gd name="T87" fmla="*/ 24 h 133"/>
                  <a:gd name="T88" fmla="*/ 40 w 177"/>
                  <a:gd name="T89" fmla="*/ 37 h 133"/>
                  <a:gd name="T90" fmla="*/ 19 w 177"/>
                  <a:gd name="T91" fmla="*/ 41 h 133"/>
                  <a:gd name="T92" fmla="*/ 26 w 177"/>
                  <a:gd name="T93" fmla="*/ 50 h 133"/>
                  <a:gd name="T94" fmla="*/ 17 w 177"/>
                  <a:gd name="T95" fmla="*/ 65 h 133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177"/>
                  <a:gd name="T145" fmla="*/ 0 h 133"/>
                  <a:gd name="T146" fmla="*/ 177 w 177"/>
                  <a:gd name="T147" fmla="*/ 133 h 133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177" h="133">
                    <a:moveTo>
                      <a:pt x="17" y="65"/>
                    </a:moveTo>
                    <a:lnTo>
                      <a:pt x="23" y="73"/>
                    </a:lnTo>
                    <a:lnTo>
                      <a:pt x="34" y="60"/>
                    </a:lnTo>
                    <a:lnTo>
                      <a:pt x="49" y="69"/>
                    </a:lnTo>
                    <a:lnTo>
                      <a:pt x="43" y="77"/>
                    </a:lnTo>
                    <a:lnTo>
                      <a:pt x="51" y="82"/>
                    </a:lnTo>
                    <a:lnTo>
                      <a:pt x="70" y="82"/>
                    </a:lnTo>
                    <a:lnTo>
                      <a:pt x="58" y="101"/>
                    </a:lnTo>
                    <a:lnTo>
                      <a:pt x="21" y="105"/>
                    </a:lnTo>
                    <a:lnTo>
                      <a:pt x="11" y="86"/>
                    </a:lnTo>
                    <a:lnTo>
                      <a:pt x="28" y="82"/>
                    </a:lnTo>
                    <a:lnTo>
                      <a:pt x="0" y="77"/>
                    </a:lnTo>
                    <a:lnTo>
                      <a:pt x="4" y="84"/>
                    </a:lnTo>
                    <a:lnTo>
                      <a:pt x="0" y="101"/>
                    </a:lnTo>
                    <a:lnTo>
                      <a:pt x="21" y="116"/>
                    </a:lnTo>
                    <a:lnTo>
                      <a:pt x="28" y="113"/>
                    </a:lnTo>
                    <a:lnTo>
                      <a:pt x="36" y="118"/>
                    </a:lnTo>
                    <a:lnTo>
                      <a:pt x="36" y="133"/>
                    </a:lnTo>
                    <a:lnTo>
                      <a:pt x="81" y="130"/>
                    </a:lnTo>
                    <a:lnTo>
                      <a:pt x="89" y="109"/>
                    </a:lnTo>
                    <a:lnTo>
                      <a:pt x="81" y="107"/>
                    </a:lnTo>
                    <a:lnTo>
                      <a:pt x="119" y="65"/>
                    </a:lnTo>
                    <a:lnTo>
                      <a:pt x="149" y="67"/>
                    </a:lnTo>
                    <a:lnTo>
                      <a:pt x="156" y="81"/>
                    </a:lnTo>
                    <a:lnTo>
                      <a:pt x="177" y="67"/>
                    </a:lnTo>
                    <a:lnTo>
                      <a:pt x="164" y="56"/>
                    </a:lnTo>
                    <a:lnTo>
                      <a:pt x="154" y="39"/>
                    </a:lnTo>
                    <a:lnTo>
                      <a:pt x="156" y="26"/>
                    </a:lnTo>
                    <a:lnTo>
                      <a:pt x="143" y="7"/>
                    </a:lnTo>
                    <a:lnTo>
                      <a:pt x="136" y="26"/>
                    </a:lnTo>
                    <a:lnTo>
                      <a:pt x="126" y="0"/>
                    </a:lnTo>
                    <a:lnTo>
                      <a:pt x="115" y="18"/>
                    </a:lnTo>
                    <a:lnTo>
                      <a:pt x="113" y="28"/>
                    </a:lnTo>
                    <a:lnTo>
                      <a:pt x="107" y="18"/>
                    </a:lnTo>
                    <a:lnTo>
                      <a:pt x="92" y="43"/>
                    </a:lnTo>
                    <a:lnTo>
                      <a:pt x="102" y="11"/>
                    </a:lnTo>
                    <a:lnTo>
                      <a:pt x="92" y="7"/>
                    </a:lnTo>
                    <a:lnTo>
                      <a:pt x="85" y="18"/>
                    </a:lnTo>
                    <a:lnTo>
                      <a:pt x="81" y="11"/>
                    </a:lnTo>
                    <a:lnTo>
                      <a:pt x="64" y="16"/>
                    </a:lnTo>
                    <a:lnTo>
                      <a:pt x="70" y="24"/>
                    </a:lnTo>
                    <a:lnTo>
                      <a:pt x="60" y="49"/>
                    </a:lnTo>
                    <a:lnTo>
                      <a:pt x="51" y="43"/>
                    </a:lnTo>
                    <a:lnTo>
                      <a:pt x="51" y="24"/>
                    </a:lnTo>
                    <a:lnTo>
                      <a:pt x="40" y="37"/>
                    </a:lnTo>
                    <a:lnTo>
                      <a:pt x="19" y="41"/>
                    </a:lnTo>
                    <a:lnTo>
                      <a:pt x="26" y="50"/>
                    </a:lnTo>
                    <a:lnTo>
                      <a:pt x="17" y="65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619" name="Group 131"/>
              <p:cNvGrpSpPr>
                <a:grpSpLocks/>
              </p:cNvGrpSpPr>
              <p:nvPr/>
            </p:nvGrpSpPr>
            <p:grpSpPr bwMode="auto">
              <a:xfrm>
                <a:off x="3045" y="2593"/>
                <a:ext cx="177" cy="133"/>
                <a:chOff x="3045" y="2593"/>
                <a:chExt cx="177" cy="133"/>
              </a:xfrm>
            </p:grpSpPr>
            <p:sp>
              <p:nvSpPr>
                <p:cNvPr id="61620" name="Freeform 132"/>
                <p:cNvSpPr>
                  <a:spLocks/>
                </p:cNvSpPr>
                <p:nvPr/>
              </p:nvSpPr>
              <p:spPr bwMode="auto">
                <a:xfrm>
                  <a:off x="3045" y="2593"/>
                  <a:ext cx="177" cy="133"/>
                </a:xfrm>
                <a:custGeom>
                  <a:avLst/>
                  <a:gdLst>
                    <a:gd name="T0" fmla="*/ 17 w 177"/>
                    <a:gd name="T1" fmla="*/ 65 h 133"/>
                    <a:gd name="T2" fmla="*/ 23 w 177"/>
                    <a:gd name="T3" fmla="*/ 73 h 133"/>
                    <a:gd name="T4" fmla="*/ 34 w 177"/>
                    <a:gd name="T5" fmla="*/ 60 h 133"/>
                    <a:gd name="T6" fmla="*/ 49 w 177"/>
                    <a:gd name="T7" fmla="*/ 69 h 133"/>
                    <a:gd name="T8" fmla="*/ 43 w 177"/>
                    <a:gd name="T9" fmla="*/ 77 h 133"/>
                    <a:gd name="T10" fmla="*/ 51 w 177"/>
                    <a:gd name="T11" fmla="*/ 82 h 133"/>
                    <a:gd name="T12" fmla="*/ 70 w 177"/>
                    <a:gd name="T13" fmla="*/ 82 h 133"/>
                    <a:gd name="T14" fmla="*/ 58 w 177"/>
                    <a:gd name="T15" fmla="*/ 101 h 133"/>
                    <a:gd name="T16" fmla="*/ 21 w 177"/>
                    <a:gd name="T17" fmla="*/ 105 h 133"/>
                    <a:gd name="T18" fmla="*/ 11 w 177"/>
                    <a:gd name="T19" fmla="*/ 86 h 133"/>
                    <a:gd name="T20" fmla="*/ 28 w 177"/>
                    <a:gd name="T21" fmla="*/ 82 h 133"/>
                    <a:gd name="T22" fmla="*/ 0 w 177"/>
                    <a:gd name="T23" fmla="*/ 77 h 133"/>
                    <a:gd name="T24" fmla="*/ 4 w 177"/>
                    <a:gd name="T25" fmla="*/ 84 h 133"/>
                    <a:gd name="T26" fmla="*/ 0 w 177"/>
                    <a:gd name="T27" fmla="*/ 101 h 133"/>
                    <a:gd name="T28" fmla="*/ 21 w 177"/>
                    <a:gd name="T29" fmla="*/ 116 h 133"/>
                    <a:gd name="T30" fmla="*/ 28 w 177"/>
                    <a:gd name="T31" fmla="*/ 113 h 133"/>
                    <a:gd name="T32" fmla="*/ 36 w 177"/>
                    <a:gd name="T33" fmla="*/ 118 h 133"/>
                    <a:gd name="T34" fmla="*/ 36 w 177"/>
                    <a:gd name="T35" fmla="*/ 133 h 133"/>
                    <a:gd name="T36" fmla="*/ 81 w 177"/>
                    <a:gd name="T37" fmla="*/ 130 h 133"/>
                    <a:gd name="T38" fmla="*/ 89 w 177"/>
                    <a:gd name="T39" fmla="*/ 109 h 133"/>
                    <a:gd name="T40" fmla="*/ 81 w 177"/>
                    <a:gd name="T41" fmla="*/ 107 h 133"/>
                    <a:gd name="T42" fmla="*/ 119 w 177"/>
                    <a:gd name="T43" fmla="*/ 65 h 133"/>
                    <a:gd name="T44" fmla="*/ 149 w 177"/>
                    <a:gd name="T45" fmla="*/ 67 h 133"/>
                    <a:gd name="T46" fmla="*/ 156 w 177"/>
                    <a:gd name="T47" fmla="*/ 81 h 133"/>
                    <a:gd name="T48" fmla="*/ 177 w 177"/>
                    <a:gd name="T49" fmla="*/ 67 h 133"/>
                    <a:gd name="T50" fmla="*/ 164 w 177"/>
                    <a:gd name="T51" fmla="*/ 56 h 133"/>
                    <a:gd name="T52" fmla="*/ 154 w 177"/>
                    <a:gd name="T53" fmla="*/ 39 h 133"/>
                    <a:gd name="T54" fmla="*/ 156 w 177"/>
                    <a:gd name="T55" fmla="*/ 26 h 133"/>
                    <a:gd name="T56" fmla="*/ 143 w 177"/>
                    <a:gd name="T57" fmla="*/ 7 h 133"/>
                    <a:gd name="T58" fmla="*/ 136 w 177"/>
                    <a:gd name="T59" fmla="*/ 26 h 133"/>
                    <a:gd name="T60" fmla="*/ 126 w 177"/>
                    <a:gd name="T61" fmla="*/ 0 h 133"/>
                    <a:gd name="T62" fmla="*/ 115 w 177"/>
                    <a:gd name="T63" fmla="*/ 18 h 133"/>
                    <a:gd name="T64" fmla="*/ 113 w 177"/>
                    <a:gd name="T65" fmla="*/ 28 h 133"/>
                    <a:gd name="T66" fmla="*/ 107 w 177"/>
                    <a:gd name="T67" fmla="*/ 18 h 133"/>
                    <a:gd name="T68" fmla="*/ 92 w 177"/>
                    <a:gd name="T69" fmla="*/ 43 h 133"/>
                    <a:gd name="T70" fmla="*/ 102 w 177"/>
                    <a:gd name="T71" fmla="*/ 11 h 133"/>
                    <a:gd name="T72" fmla="*/ 92 w 177"/>
                    <a:gd name="T73" fmla="*/ 7 h 133"/>
                    <a:gd name="T74" fmla="*/ 85 w 177"/>
                    <a:gd name="T75" fmla="*/ 18 h 133"/>
                    <a:gd name="T76" fmla="*/ 81 w 177"/>
                    <a:gd name="T77" fmla="*/ 11 h 133"/>
                    <a:gd name="T78" fmla="*/ 64 w 177"/>
                    <a:gd name="T79" fmla="*/ 16 h 133"/>
                    <a:gd name="T80" fmla="*/ 70 w 177"/>
                    <a:gd name="T81" fmla="*/ 24 h 133"/>
                    <a:gd name="T82" fmla="*/ 60 w 177"/>
                    <a:gd name="T83" fmla="*/ 49 h 133"/>
                    <a:gd name="T84" fmla="*/ 51 w 177"/>
                    <a:gd name="T85" fmla="*/ 43 h 133"/>
                    <a:gd name="T86" fmla="*/ 51 w 177"/>
                    <a:gd name="T87" fmla="*/ 24 h 133"/>
                    <a:gd name="T88" fmla="*/ 40 w 177"/>
                    <a:gd name="T89" fmla="*/ 37 h 133"/>
                    <a:gd name="T90" fmla="*/ 19 w 177"/>
                    <a:gd name="T91" fmla="*/ 41 h 133"/>
                    <a:gd name="T92" fmla="*/ 26 w 177"/>
                    <a:gd name="T93" fmla="*/ 50 h 133"/>
                    <a:gd name="T94" fmla="*/ 17 w 177"/>
                    <a:gd name="T95" fmla="*/ 65 h 133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77"/>
                    <a:gd name="T145" fmla="*/ 0 h 133"/>
                    <a:gd name="T146" fmla="*/ 177 w 177"/>
                    <a:gd name="T147" fmla="*/ 133 h 133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77" h="133">
                      <a:moveTo>
                        <a:pt x="17" y="65"/>
                      </a:moveTo>
                      <a:lnTo>
                        <a:pt x="23" y="73"/>
                      </a:lnTo>
                      <a:lnTo>
                        <a:pt x="34" y="60"/>
                      </a:lnTo>
                      <a:lnTo>
                        <a:pt x="49" y="69"/>
                      </a:lnTo>
                      <a:lnTo>
                        <a:pt x="43" y="77"/>
                      </a:lnTo>
                      <a:lnTo>
                        <a:pt x="51" y="82"/>
                      </a:lnTo>
                      <a:lnTo>
                        <a:pt x="70" y="82"/>
                      </a:lnTo>
                      <a:lnTo>
                        <a:pt x="58" y="101"/>
                      </a:lnTo>
                      <a:lnTo>
                        <a:pt x="21" y="105"/>
                      </a:lnTo>
                      <a:lnTo>
                        <a:pt x="11" y="86"/>
                      </a:lnTo>
                      <a:lnTo>
                        <a:pt x="28" y="82"/>
                      </a:lnTo>
                      <a:lnTo>
                        <a:pt x="0" y="77"/>
                      </a:lnTo>
                      <a:lnTo>
                        <a:pt x="4" y="84"/>
                      </a:lnTo>
                      <a:lnTo>
                        <a:pt x="0" y="101"/>
                      </a:lnTo>
                      <a:lnTo>
                        <a:pt x="21" y="116"/>
                      </a:lnTo>
                      <a:lnTo>
                        <a:pt x="28" y="113"/>
                      </a:lnTo>
                      <a:lnTo>
                        <a:pt x="36" y="118"/>
                      </a:lnTo>
                      <a:lnTo>
                        <a:pt x="36" y="133"/>
                      </a:lnTo>
                      <a:lnTo>
                        <a:pt x="81" y="130"/>
                      </a:lnTo>
                      <a:lnTo>
                        <a:pt x="89" y="109"/>
                      </a:lnTo>
                      <a:lnTo>
                        <a:pt x="81" y="107"/>
                      </a:lnTo>
                      <a:lnTo>
                        <a:pt x="119" y="65"/>
                      </a:lnTo>
                      <a:lnTo>
                        <a:pt x="149" y="67"/>
                      </a:lnTo>
                      <a:lnTo>
                        <a:pt x="156" y="81"/>
                      </a:lnTo>
                      <a:lnTo>
                        <a:pt x="177" y="67"/>
                      </a:lnTo>
                      <a:lnTo>
                        <a:pt x="164" y="56"/>
                      </a:lnTo>
                      <a:lnTo>
                        <a:pt x="154" y="39"/>
                      </a:lnTo>
                      <a:lnTo>
                        <a:pt x="156" y="26"/>
                      </a:lnTo>
                      <a:lnTo>
                        <a:pt x="143" y="7"/>
                      </a:lnTo>
                      <a:lnTo>
                        <a:pt x="136" y="26"/>
                      </a:lnTo>
                      <a:lnTo>
                        <a:pt x="126" y="0"/>
                      </a:lnTo>
                      <a:lnTo>
                        <a:pt x="115" y="18"/>
                      </a:lnTo>
                      <a:lnTo>
                        <a:pt x="113" y="28"/>
                      </a:lnTo>
                      <a:lnTo>
                        <a:pt x="107" y="18"/>
                      </a:lnTo>
                      <a:lnTo>
                        <a:pt x="92" y="43"/>
                      </a:lnTo>
                      <a:lnTo>
                        <a:pt x="102" y="11"/>
                      </a:lnTo>
                      <a:lnTo>
                        <a:pt x="92" y="7"/>
                      </a:lnTo>
                      <a:lnTo>
                        <a:pt x="85" y="18"/>
                      </a:lnTo>
                      <a:lnTo>
                        <a:pt x="81" y="11"/>
                      </a:lnTo>
                      <a:lnTo>
                        <a:pt x="64" y="16"/>
                      </a:lnTo>
                      <a:lnTo>
                        <a:pt x="70" y="24"/>
                      </a:lnTo>
                      <a:lnTo>
                        <a:pt x="60" y="49"/>
                      </a:lnTo>
                      <a:lnTo>
                        <a:pt x="51" y="43"/>
                      </a:lnTo>
                      <a:lnTo>
                        <a:pt x="51" y="24"/>
                      </a:lnTo>
                      <a:lnTo>
                        <a:pt x="40" y="37"/>
                      </a:lnTo>
                      <a:lnTo>
                        <a:pt x="19" y="41"/>
                      </a:lnTo>
                      <a:lnTo>
                        <a:pt x="26" y="50"/>
                      </a:lnTo>
                      <a:lnTo>
                        <a:pt x="17" y="65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621" name="Freeform 133"/>
                <p:cNvSpPr>
                  <a:spLocks/>
                </p:cNvSpPr>
                <p:nvPr/>
              </p:nvSpPr>
              <p:spPr bwMode="auto">
                <a:xfrm>
                  <a:off x="3045" y="2593"/>
                  <a:ext cx="177" cy="133"/>
                </a:xfrm>
                <a:custGeom>
                  <a:avLst/>
                  <a:gdLst>
                    <a:gd name="T0" fmla="*/ 17 w 177"/>
                    <a:gd name="T1" fmla="*/ 65 h 133"/>
                    <a:gd name="T2" fmla="*/ 23 w 177"/>
                    <a:gd name="T3" fmla="*/ 73 h 133"/>
                    <a:gd name="T4" fmla="*/ 34 w 177"/>
                    <a:gd name="T5" fmla="*/ 60 h 133"/>
                    <a:gd name="T6" fmla="*/ 49 w 177"/>
                    <a:gd name="T7" fmla="*/ 69 h 133"/>
                    <a:gd name="T8" fmla="*/ 43 w 177"/>
                    <a:gd name="T9" fmla="*/ 77 h 133"/>
                    <a:gd name="T10" fmla="*/ 51 w 177"/>
                    <a:gd name="T11" fmla="*/ 82 h 133"/>
                    <a:gd name="T12" fmla="*/ 70 w 177"/>
                    <a:gd name="T13" fmla="*/ 82 h 133"/>
                    <a:gd name="T14" fmla="*/ 58 w 177"/>
                    <a:gd name="T15" fmla="*/ 101 h 133"/>
                    <a:gd name="T16" fmla="*/ 21 w 177"/>
                    <a:gd name="T17" fmla="*/ 105 h 133"/>
                    <a:gd name="T18" fmla="*/ 11 w 177"/>
                    <a:gd name="T19" fmla="*/ 86 h 133"/>
                    <a:gd name="T20" fmla="*/ 28 w 177"/>
                    <a:gd name="T21" fmla="*/ 82 h 133"/>
                    <a:gd name="T22" fmla="*/ 0 w 177"/>
                    <a:gd name="T23" fmla="*/ 77 h 133"/>
                    <a:gd name="T24" fmla="*/ 4 w 177"/>
                    <a:gd name="T25" fmla="*/ 84 h 133"/>
                    <a:gd name="T26" fmla="*/ 0 w 177"/>
                    <a:gd name="T27" fmla="*/ 101 h 133"/>
                    <a:gd name="T28" fmla="*/ 21 w 177"/>
                    <a:gd name="T29" fmla="*/ 116 h 133"/>
                    <a:gd name="T30" fmla="*/ 28 w 177"/>
                    <a:gd name="T31" fmla="*/ 113 h 133"/>
                    <a:gd name="T32" fmla="*/ 36 w 177"/>
                    <a:gd name="T33" fmla="*/ 118 h 133"/>
                    <a:gd name="T34" fmla="*/ 36 w 177"/>
                    <a:gd name="T35" fmla="*/ 133 h 133"/>
                    <a:gd name="T36" fmla="*/ 81 w 177"/>
                    <a:gd name="T37" fmla="*/ 130 h 133"/>
                    <a:gd name="T38" fmla="*/ 89 w 177"/>
                    <a:gd name="T39" fmla="*/ 109 h 133"/>
                    <a:gd name="T40" fmla="*/ 81 w 177"/>
                    <a:gd name="T41" fmla="*/ 107 h 133"/>
                    <a:gd name="T42" fmla="*/ 119 w 177"/>
                    <a:gd name="T43" fmla="*/ 65 h 133"/>
                    <a:gd name="T44" fmla="*/ 149 w 177"/>
                    <a:gd name="T45" fmla="*/ 67 h 133"/>
                    <a:gd name="T46" fmla="*/ 156 w 177"/>
                    <a:gd name="T47" fmla="*/ 81 h 133"/>
                    <a:gd name="T48" fmla="*/ 177 w 177"/>
                    <a:gd name="T49" fmla="*/ 67 h 133"/>
                    <a:gd name="T50" fmla="*/ 164 w 177"/>
                    <a:gd name="T51" fmla="*/ 56 h 133"/>
                    <a:gd name="T52" fmla="*/ 154 w 177"/>
                    <a:gd name="T53" fmla="*/ 39 h 133"/>
                    <a:gd name="T54" fmla="*/ 156 w 177"/>
                    <a:gd name="T55" fmla="*/ 26 h 133"/>
                    <a:gd name="T56" fmla="*/ 143 w 177"/>
                    <a:gd name="T57" fmla="*/ 7 h 133"/>
                    <a:gd name="T58" fmla="*/ 136 w 177"/>
                    <a:gd name="T59" fmla="*/ 26 h 133"/>
                    <a:gd name="T60" fmla="*/ 126 w 177"/>
                    <a:gd name="T61" fmla="*/ 0 h 133"/>
                    <a:gd name="T62" fmla="*/ 115 w 177"/>
                    <a:gd name="T63" fmla="*/ 18 h 133"/>
                    <a:gd name="T64" fmla="*/ 113 w 177"/>
                    <a:gd name="T65" fmla="*/ 28 h 133"/>
                    <a:gd name="T66" fmla="*/ 107 w 177"/>
                    <a:gd name="T67" fmla="*/ 18 h 133"/>
                    <a:gd name="T68" fmla="*/ 92 w 177"/>
                    <a:gd name="T69" fmla="*/ 43 h 133"/>
                    <a:gd name="T70" fmla="*/ 102 w 177"/>
                    <a:gd name="T71" fmla="*/ 11 h 133"/>
                    <a:gd name="T72" fmla="*/ 92 w 177"/>
                    <a:gd name="T73" fmla="*/ 7 h 133"/>
                    <a:gd name="T74" fmla="*/ 85 w 177"/>
                    <a:gd name="T75" fmla="*/ 18 h 133"/>
                    <a:gd name="T76" fmla="*/ 81 w 177"/>
                    <a:gd name="T77" fmla="*/ 11 h 133"/>
                    <a:gd name="T78" fmla="*/ 64 w 177"/>
                    <a:gd name="T79" fmla="*/ 16 h 133"/>
                    <a:gd name="T80" fmla="*/ 70 w 177"/>
                    <a:gd name="T81" fmla="*/ 24 h 133"/>
                    <a:gd name="T82" fmla="*/ 60 w 177"/>
                    <a:gd name="T83" fmla="*/ 49 h 133"/>
                    <a:gd name="T84" fmla="*/ 51 w 177"/>
                    <a:gd name="T85" fmla="*/ 43 h 133"/>
                    <a:gd name="T86" fmla="*/ 51 w 177"/>
                    <a:gd name="T87" fmla="*/ 24 h 133"/>
                    <a:gd name="T88" fmla="*/ 40 w 177"/>
                    <a:gd name="T89" fmla="*/ 37 h 133"/>
                    <a:gd name="T90" fmla="*/ 19 w 177"/>
                    <a:gd name="T91" fmla="*/ 41 h 133"/>
                    <a:gd name="T92" fmla="*/ 26 w 177"/>
                    <a:gd name="T93" fmla="*/ 50 h 133"/>
                    <a:gd name="T94" fmla="*/ 17 w 177"/>
                    <a:gd name="T95" fmla="*/ 65 h 133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77"/>
                    <a:gd name="T145" fmla="*/ 0 h 133"/>
                    <a:gd name="T146" fmla="*/ 177 w 177"/>
                    <a:gd name="T147" fmla="*/ 133 h 133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77" h="133">
                      <a:moveTo>
                        <a:pt x="17" y="65"/>
                      </a:moveTo>
                      <a:lnTo>
                        <a:pt x="23" y="73"/>
                      </a:lnTo>
                      <a:lnTo>
                        <a:pt x="34" y="60"/>
                      </a:lnTo>
                      <a:lnTo>
                        <a:pt x="49" y="69"/>
                      </a:lnTo>
                      <a:lnTo>
                        <a:pt x="43" y="77"/>
                      </a:lnTo>
                      <a:lnTo>
                        <a:pt x="51" y="82"/>
                      </a:lnTo>
                      <a:lnTo>
                        <a:pt x="70" y="82"/>
                      </a:lnTo>
                      <a:lnTo>
                        <a:pt x="58" y="101"/>
                      </a:lnTo>
                      <a:lnTo>
                        <a:pt x="21" y="105"/>
                      </a:lnTo>
                      <a:lnTo>
                        <a:pt x="11" y="86"/>
                      </a:lnTo>
                      <a:lnTo>
                        <a:pt x="28" y="82"/>
                      </a:lnTo>
                      <a:lnTo>
                        <a:pt x="0" y="77"/>
                      </a:lnTo>
                      <a:lnTo>
                        <a:pt x="4" y="84"/>
                      </a:lnTo>
                      <a:lnTo>
                        <a:pt x="0" y="101"/>
                      </a:lnTo>
                      <a:lnTo>
                        <a:pt x="21" y="116"/>
                      </a:lnTo>
                      <a:lnTo>
                        <a:pt x="28" y="113"/>
                      </a:lnTo>
                      <a:lnTo>
                        <a:pt x="36" y="118"/>
                      </a:lnTo>
                      <a:lnTo>
                        <a:pt x="36" y="133"/>
                      </a:lnTo>
                      <a:lnTo>
                        <a:pt x="81" y="130"/>
                      </a:lnTo>
                      <a:lnTo>
                        <a:pt x="89" y="109"/>
                      </a:lnTo>
                      <a:lnTo>
                        <a:pt x="81" y="107"/>
                      </a:lnTo>
                      <a:lnTo>
                        <a:pt x="119" y="65"/>
                      </a:lnTo>
                      <a:lnTo>
                        <a:pt x="149" y="67"/>
                      </a:lnTo>
                      <a:lnTo>
                        <a:pt x="156" y="81"/>
                      </a:lnTo>
                      <a:lnTo>
                        <a:pt x="177" y="67"/>
                      </a:lnTo>
                      <a:lnTo>
                        <a:pt x="164" y="56"/>
                      </a:lnTo>
                      <a:lnTo>
                        <a:pt x="154" y="39"/>
                      </a:lnTo>
                      <a:lnTo>
                        <a:pt x="156" y="26"/>
                      </a:lnTo>
                      <a:lnTo>
                        <a:pt x="143" y="7"/>
                      </a:lnTo>
                      <a:lnTo>
                        <a:pt x="136" y="26"/>
                      </a:lnTo>
                      <a:lnTo>
                        <a:pt x="126" y="0"/>
                      </a:lnTo>
                      <a:lnTo>
                        <a:pt x="115" y="18"/>
                      </a:lnTo>
                      <a:lnTo>
                        <a:pt x="113" y="28"/>
                      </a:lnTo>
                      <a:lnTo>
                        <a:pt x="107" y="18"/>
                      </a:lnTo>
                      <a:lnTo>
                        <a:pt x="92" y="43"/>
                      </a:lnTo>
                      <a:lnTo>
                        <a:pt x="102" y="11"/>
                      </a:lnTo>
                      <a:lnTo>
                        <a:pt x="92" y="7"/>
                      </a:lnTo>
                      <a:lnTo>
                        <a:pt x="85" y="18"/>
                      </a:lnTo>
                      <a:lnTo>
                        <a:pt x="81" y="11"/>
                      </a:lnTo>
                      <a:lnTo>
                        <a:pt x="64" y="16"/>
                      </a:lnTo>
                      <a:lnTo>
                        <a:pt x="70" y="24"/>
                      </a:lnTo>
                      <a:lnTo>
                        <a:pt x="60" y="49"/>
                      </a:lnTo>
                      <a:lnTo>
                        <a:pt x="51" y="43"/>
                      </a:lnTo>
                      <a:lnTo>
                        <a:pt x="51" y="24"/>
                      </a:lnTo>
                      <a:lnTo>
                        <a:pt x="40" y="37"/>
                      </a:lnTo>
                      <a:lnTo>
                        <a:pt x="19" y="41"/>
                      </a:lnTo>
                      <a:lnTo>
                        <a:pt x="26" y="50"/>
                      </a:lnTo>
                      <a:lnTo>
                        <a:pt x="17" y="65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84" name="Group 134"/>
            <p:cNvGrpSpPr>
              <a:grpSpLocks/>
            </p:cNvGrpSpPr>
            <p:nvPr/>
          </p:nvGrpSpPr>
          <p:grpSpPr bwMode="auto">
            <a:xfrm>
              <a:off x="3139" y="2545"/>
              <a:ext cx="8" cy="21"/>
              <a:chOff x="3139" y="2545"/>
              <a:chExt cx="8" cy="21"/>
            </a:xfrm>
          </p:grpSpPr>
          <p:sp>
            <p:nvSpPr>
              <p:cNvPr id="61614" name="Freeform 135"/>
              <p:cNvSpPr>
                <a:spLocks/>
              </p:cNvSpPr>
              <p:nvPr/>
            </p:nvSpPr>
            <p:spPr bwMode="auto">
              <a:xfrm>
                <a:off x="3139" y="2545"/>
                <a:ext cx="8" cy="21"/>
              </a:xfrm>
              <a:custGeom>
                <a:avLst/>
                <a:gdLst>
                  <a:gd name="T0" fmla="*/ 0 w 8"/>
                  <a:gd name="T1" fmla="*/ 0 h 21"/>
                  <a:gd name="T2" fmla="*/ 8 w 8"/>
                  <a:gd name="T3" fmla="*/ 0 h 21"/>
                  <a:gd name="T4" fmla="*/ 6 w 8"/>
                  <a:gd name="T5" fmla="*/ 21 h 21"/>
                  <a:gd name="T6" fmla="*/ 0 w 8"/>
                  <a:gd name="T7" fmla="*/ 0 h 2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8"/>
                  <a:gd name="T13" fmla="*/ 0 h 21"/>
                  <a:gd name="T14" fmla="*/ 8 w 8"/>
                  <a:gd name="T15" fmla="*/ 21 h 2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8" h="21">
                    <a:moveTo>
                      <a:pt x="0" y="0"/>
                    </a:moveTo>
                    <a:lnTo>
                      <a:pt x="8" y="0"/>
                    </a:lnTo>
                    <a:lnTo>
                      <a:pt x="6" y="2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615" name="Group 136"/>
              <p:cNvGrpSpPr>
                <a:grpSpLocks/>
              </p:cNvGrpSpPr>
              <p:nvPr/>
            </p:nvGrpSpPr>
            <p:grpSpPr bwMode="auto">
              <a:xfrm>
                <a:off x="3139" y="2545"/>
                <a:ext cx="8" cy="21"/>
                <a:chOff x="3139" y="2545"/>
                <a:chExt cx="8" cy="21"/>
              </a:xfrm>
            </p:grpSpPr>
            <p:sp>
              <p:nvSpPr>
                <p:cNvPr id="61616" name="Freeform 137"/>
                <p:cNvSpPr>
                  <a:spLocks/>
                </p:cNvSpPr>
                <p:nvPr/>
              </p:nvSpPr>
              <p:spPr bwMode="auto">
                <a:xfrm>
                  <a:off x="3139" y="2545"/>
                  <a:ext cx="8" cy="21"/>
                </a:xfrm>
                <a:custGeom>
                  <a:avLst/>
                  <a:gdLst>
                    <a:gd name="T0" fmla="*/ 0 w 8"/>
                    <a:gd name="T1" fmla="*/ 0 h 21"/>
                    <a:gd name="T2" fmla="*/ 8 w 8"/>
                    <a:gd name="T3" fmla="*/ 0 h 21"/>
                    <a:gd name="T4" fmla="*/ 6 w 8"/>
                    <a:gd name="T5" fmla="*/ 21 h 21"/>
                    <a:gd name="T6" fmla="*/ 0 w 8"/>
                    <a:gd name="T7" fmla="*/ 0 h 2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8"/>
                    <a:gd name="T13" fmla="*/ 0 h 21"/>
                    <a:gd name="T14" fmla="*/ 8 w 8"/>
                    <a:gd name="T15" fmla="*/ 21 h 2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8" h="21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6" y="2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617" name="Freeform 138"/>
                <p:cNvSpPr>
                  <a:spLocks/>
                </p:cNvSpPr>
                <p:nvPr/>
              </p:nvSpPr>
              <p:spPr bwMode="auto">
                <a:xfrm>
                  <a:off x="3139" y="2545"/>
                  <a:ext cx="8" cy="21"/>
                </a:xfrm>
                <a:custGeom>
                  <a:avLst/>
                  <a:gdLst>
                    <a:gd name="T0" fmla="*/ 0 w 8"/>
                    <a:gd name="T1" fmla="*/ 0 h 21"/>
                    <a:gd name="T2" fmla="*/ 8 w 8"/>
                    <a:gd name="T3" fmla="*/ 0 h 21"/>
                    <a:gd name="T4" fmla="*/ 6 w 8"/>
                    <a:gd name="T5" fmla="*/ 21 h 21"/>
                    <a:gd name="T6" fmla="*/ 0 w 8"/>
                    <a:gd name="T7" fmla="*/ 0 h 2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8"/>
                    <a:gd name="T13" fmla="*/ 0 h 21"/>
                    <a:gd name="T14" fmla="*/ 8 w 8"/>
                    <a:gd name="T15" fmla="*/ 21 h 2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8" h="21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6" y="2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85" name="Group 139"/>
            <p:cNvGrpSpPr>
              <a:grpSpLocks/>
            </p:cNvGrpSpPr>
            <p:nvPr/>
          </p:nvGrpSpPr>
          <p:grpSpPr bwMode="auto">
            <a:xfrm>
              <a:off x="3167" y="2532"/>
              <a:ext cx="16" cy="8"/>
              <a:chOff x="3167" y="2532"/>
              <a:chExt cx="16" cy="8"/>
            </a:xfrm>
          </p:grpSpPr>
          <p:sp>
            <p:nvSpPr>
              <p:cNvPr id="61610" name="Freeform 140"/>
              <p:cNvSpPr>
                <a:spLocks/>
              </p:cNvSpPr>
              <p:nvPr/>
            </p:nvSpPr>
            <p:spPr bwMode="auto">
              <a:xfrm>
                <a:off x="3167" y="2532"/>
                <a:ext cx="16" cy="8"/>
              </a:xfrm>
              <a:custGeom>
                <a:avLst/>
                <a:gdLst>
                  <a:gd name="T0" fmla="*/ 0 w 16"/>
                  <a:gd name="T1" fmla="*/ 0 h 8"/>
                  <a:gd name="T2" fmla="*/ 16 w 16"/>
                  <a:gd name="T3" fmla="*/ 0 h 8"/>
                  <a:gd name="T4" fmla="*/ 14 w 16"/>
                  <a:gd name="T5" fmla="*/ 8 h 8"/>
                  <a:gd name="T6" fmla="*/ 0 w 16"/>
                  <a:gd name="T7" fmla="*/ 0 h 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6"/>
                  <a:gd name="T13" fmla="*/ 0 h 8"/>
                  <a:gd name="T14" fmla="*/ 16 w 16"/>
                  <a:gd name="T15" fmla="*/ 8 h 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6" h="8">
                    <a:moveTo>
                      <a:pt x="0" y="0"/>
                    </a:moveTo>
                    <a:lnTo>
                      <a:pt x="16" y="0"/>
                    </a:lnTo>
                    <a:lnTo>
                      <a:pt x="14" y="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611" name="Group 141"/>
              <p:cNvGrpSpPr>
                <a:grpSpLocks/>
              </p:cNvGrpSpPr>
              <p:nvPr/>
            </p:nvGrpSpPr>
            <p:grpSpPr bwMode="auto">
              <a:xfrm>
                <a:off x="3167" y="2532"/>
                <a:ext cx="16" cy="8"/>
                <a:chOff x="3167" y="2532"/>
                <a:chExt cx="16" cy="8"/>
              </a:xfrm>
            </p:grpSpPr>
            <p:sp>
              <p:nvSpPr>
                <p:cNvPr id="61612" name="Freeform 142"/>
                <p:cNvSpPr>
                  <a:spLocks/>
                </p:cNvSpPr>
                <p:nvPr/>
              </p:nvSpPr>
              <p:spPr bwMode="auto">
                <a:xfrm>
                  <a:off x="3167" y="2532"/>
                  <a:ext cx="16" cy="8"/>
                </a:xfrm>
                <a:custGeom>
                  <a:avLst/>
                  <a:gdLst>
                    <a:gd name="T0" fmla="*/ 0 w 16"/>
                    <a:gd name="T1" fmla="*/ 0 h 8"/>
                    <a:gd name="T2" fmla="*/ 16 w 16"/>
                    <a:gd name="T3" fmla="*/ 0 h 8"/>
                    <a:gd name="T4" fmla="*/ 14 w 16"/>
                    <a:gd name="T5" fmla="*/ 8 h 8"/>
                    <a:gd name="T6" fmla="*/ 0 w 16"/>
                    <a:gd name="T7" fmla="*/ 0 h 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6"/>
                    <a:gd name="T13" fmla="*/ 0 h 8"/>
                    <a:gd name="T14" fmla="*/ 16 w 16"/>
                    <a:gd name="T15" fmla="*/ 8 h 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6" h="8">
                      <a:moveTo>
                        <a:pt x="0" y="0"/>
                      </a:moveTo>
                      <a:lnTo>
                        <a:pt x="16" y="0"/>
                      </a:lnTo>
                      <a:lnTo>
                        <a:pt x="14" y="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613" name="Freeform 143"/>
                <p:cNvSpPr>
                  <a:spLocks/>
                </p:cNvSpPr>
                <p:nvPr/>
              </p:nvSpPr>
              <p:spPr bwMode="auto">
                <a:xfrm>
                  <a:off x="3167" y="2532"/>
                  <a:ext cx="16" cy="8"/>
                </a:xfrm>
                <a:custGeom>
                  <a:avLst/>
                  <a:gdLst>
                    <a:gd name="T0" fmla="*/ 0 w 16"/>
                    <a:gd name="T1" fmla="*/ 0 h 8"/>
                    <a:gd name="T2" fmla="*/ 16 w 16"/>
                    <a:gd name="T3" fmla="*/ 0 h 8"/>
                    <a:gd name="T4" fmla="*/ 14 w 16"/>
                    <a:gd name="T5" fmla="*/ 8 h 8"/>
                    <a:gd name="T6" fmla="*/ 0 w 16"/>
                    <a:gd name="T7" fmla="*/ 0 h 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6"/>
                    <a:gd name="T13" fmla="*/ 0 h 8"/>
                    <a:gd name="T14" fmla="*/ 16 w 16"/>
                    <a:gd name="T15" fmla="*/ 8 h 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6" h="8">
                      <a:moveTo>
                        <a:pt x="0" y="0"/>
                      </a:moveTo>
                      <a:lnTo>
                        <a:pt x="16" y="0"/>
                      </a:lnTo>
                      <a:lnTo>
                        <a:pt x="14" y="8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86" name="Group 144"/>
            <p:cNvGrpSpPr>
              <a:grpSpLocks/>
            </p:cNvGrpSpPr>
            <p:nvPr/>
          </p:nvGrpSpPr>
          <p:grpSpPr bwMode="auto">
            <a:xfrm>
              <a:off x="3175" y="2512"/>
              <a:ext cx="8" cy="7"/>
              <a:chOff x="3175" y="2512"/>
              <a:chExt cx="8" cy="7"/>
            </a:xfrm>
          </p:grpSpPr>
          <p:sp>
            <p:nvSpPr>
              <p:cNvPr id="61606" name="Freeform 145"/>
              <p:cNvSpPr>
                <a:spLocks/>
              </p:cNvSpPr>
              <p:nvPr/>
            </p:nvSpPr>
            <p:spPr bwMode="auto">
              <a:xfrm>
                <a:off x="3175" y="2512"/>
                <a:ext cx="8" cy="7"/>
              </a:xfrm>
              <a:custGeom>
                <a:avLst/>
                <a:gdLst>
                  <a:gd name="T0" fmla="*/ 0 w 8"/>
                  <a:gd name="T1" fmla="*/ 0 h 7"/>
                  <a:gd name="T2" fmla="*/ 8 w 8"/>
                  <a:gd name="T3" fmla="*/ 7 h 7"/>
                  <a:gd name="T4" fmla="*/ 0 w 8"/>
                  <a:gd name="T5" fmla="*/ 7 h 7"/>
                  <a:gd name="T6" fmla="*/ 0 w 8"/>
                  <a:gd name="T7" fmla="*/ 0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8"/>
                  <a:gd name="T13" fmla="*/ 0 h 7"/>
                  <a:gd name="T14" fmla="*/ 8 w 8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8" h="7">
                    <a:moveTo>
                      <a:pt x="0" y="0"/>
                    </a:moveTo>
                    <a:lnTo>
                      <a:pt x="8" y="7"/>
                    </a:lnTo>
                    <a:lnTo>
                      <a:pt x="0" y="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607" name="Group 146"/>
              <p:cNvGrpSpPr>
                <a:grpSpLocks/>
              </p:cNvGrpSpPr>
              <p:nvPr/>
            </p:nvGrpSpPr>
            <p:grpSpPr bwMode="auto">
              <a:xfrm>
                <a:off x="3175" y="2512"/>
                <a:ext cx="8" cy="7"/>
                <a:chOff x="3175" y="2512"/>
                <a:chExt cx="8" cy="7"/>
              </a:xfrm>
            </p:grpSpPr>
            <p:sp>
              <p:nvSpPr>
                <p:cNvPr id="61608" name="Freeform 147"/>
                <p:cNvSpPr>
                  <a:spLocks/>
                </p:cNvSpPr>
                <p:nvPr/>
              </p:nvSpPr>
              <p:spPr bwMode="auto">
                <a:xfrm>
                  <a:off x="3175" y="2512"/>
                  <a:ext cx="8" cy="7"/>
                </a:xfrm>
                <a:custGeom>
                  <a:avLst/>
                  <a:gdLst>
                    <a:gd name="T0" fmla="*/ 0 w 8"/>
                    <a:gd name="T1" fmla="*/ 0 h 7"/>
                    <a:gd name="T2" fmla="*/ 8 w 8"/>
                    <a:gd name="T3" fmla="*/ 7 h 7"/>
                    <a:gd name="T4" fmla="*/ 0 w 8"/>
                    <a:gd name="T5" fmla="*/ 7 h 7"/>
                    <a:gd name="T6" fmla="*/ 0 w 8"/>
                    <a:gd name="T7" fmla="*/ 0 h 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8"/>
                    <a:gd name="T13" fmla="*/ 0 h 7"/>
                    <a:gd name="T14" fmla="*/ 8 w 8"/>
                    <a:gd name="T15" fmla="*/ 7 h 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8" h="7">
                      <a:moveTo>
                        <a:pt x="0" y="0"/>
                      </a:moveTo>
                      <a:lnTo>
                        <a:pt x="8" y="7"/>
                      </a:lnTo>
                      <a:lnTo>
                        <a:pt x="0" y="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609" name="Freeform 148"/>
                <p:cNvSpPr>
                  <a:spLocks/>
                </p:cNvSpPr>
                <p:nvPr/>
              </p:nvSpPr>
              <p:spPr bwMode="auto">
                <a:xfrm>
                  <a:off x="3175" y="2512"/>
                  <a:ext cx="8" cy="7"/>
                </a:xfrm>
                <a:custGeom>
                  <a:avLst/>
                  <a:gdLst>
                    <a:gd name="T0" fmla="*/ 0 w 8"/>
                    <a:gd name="T1" fmla="*/ 0 h 7"/>
                    <a:gd name="T2" fmla="*/ 8 w 8"/>
                    <a:gd name="T3" fmla="*/ 7 h 7"/>
                    <a:gd name="T4" fmla="*/ 0 w 8"/>
                    <a:gd name="T5" fmla="*/ 7 h 7"/>
                    <a:gd name="T6" fmla="*/ 0 w 8"/>
                    <a:gd name="T7" fmla="*/ 0 h 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8"/>
                    <a:gd name="T13" fmla="*/ 0 h 7"/>
                    <a:gd name="T14" fmla="*/ 8 w 8"/>
                    <a:gd name="T15" fmla="*/ 7 h 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8" h="7">
                      <a:moveTo>
                        <a:pt x="0" y="0"/>
                      </a:moveTo>
                      <a:lnTo>
                        <a:pt x="8" y="7"/>
                      </a:lnTo>
                      <a:lnTo>
                        <a:pt x="0" y="7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87" name="Group 149"/>
            <p:cNvGrpSpPr>
              <a:grpSpLocks/>
            </p:cNvGrpSpPr>
            <p:nvPr/>
          </p:nvGrpSpPr>
          <p:grpSpPr bwMode="auto">
            <a:xfrm>
              <a:off x="3184" y="2496"/>
              <a:ext cx="4" cy="16"/>
              <a:chOff x="3184" y="2496"/>
              <a:chExt cx="4" cy="16"/>
            </a:xfrm>
          </p:grpSpPr>
          <p:sp>
            <p:nvSpPr>
              <p:cNvPr id="61602" name="Freeform 150"/>
              <p:cNvSpPr>
                <a:spLocks/>
              </p:cNvSpPr>
              <p:nvPr/>
            </p:nvSpPr>
            <p:spPr bwMode="auto">
              <a:xfrm>
                <a:off x="3184" y="2496"/>
                <a:ext cx="4" cy="16"/>
              </a:xfrm>
              <a:custGeom>
                <a:avLst/>
                <a:gdLst>
                  <a:gd name="T0" fmla="*/ 2 w 4"/>
                  <a:gd name="T1" fmla="*/ 0 h 16"/>
                  <a:gd name="T2" fmla="*/ 0 w 4"/>
                  <a:gd name="T3" fmla="*/ 12 h 16"/>
                  <a:gd name="T4" fmla="*/ 4 w 4"/>
                  <a:gd name="T5" fmla="*/ 16 h 16"/>
                  <a:gd name="T6" fmla="*/ 2 w 4"/>
                  <a:gd name="T7" fmla="*/ 0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2" y="0"/>
                    </a:moveTo>
                    <a:lnTo>
                      <a:pt x="0" y="12"/>
                    </a:lnTo>
                    <a:lnTo>
                      <a:pt x="4" y="16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603" name="Group 151"/>
              <p:cNvGrpSpPr>
                <a:grpSpLocks/>
              </p:cNvGrpSpPr>
              <p:nvPr/>
            </p:nvGrpSpPr>
            <p:grpSpPr bwMode="auto">
              <a:xfrm>
                <a:off x="3184" y="2496"/>
                <a:ext cx="4" cy="16"/>
                <a:chOff x="3184" y="2496"/>
                <a:chExt cx="4" cy="16"/>
              </a:xfrm>
            </p:grpSpPr>
            <p:sp>
              <p:nvSpPr>
                <p:cNvPr id="61604" name="Freeform 152"/>
                <p:cNvSpPr>
                  <a:spLocks/>
                </p:cNvSpPr>
                <p:nvPr/>
              </p:nvSpPr>
              <p:spPr bwMode="auto">
                <a:xfrm>
                  <a:off x="3184" y="2496"/>
                  <a:ext cx="4" cy="16"/>
                </a:xfrm>
                <a:custGeom>
                  <a:avLst/>
                  <a:gdLst>
                    <a:gd name="T0" fmla="*/ 2 w 4"/>
                    <a:gd name="T1" fmla="*/ 0 h 16"/>
                    <a:gd name="T2" fmla="*/ 0 w 4"/>
                    <a:gd name="T3" fmla="*/ 12 h 16"/>
                    <a:gd name="T4" fmla="*/ 4 w 4"/>
                    <a:gd name="T5" fmla="*/ 16 h 16"/>
                    <a:gd name="T6" fmla="*/ 2 w 4"/>
                    <a:gd name="T7" fmla="*/ 0 h 1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"/>
                    <a:gd name="T13" fmla="*/ 0 h 16"/>
                    <a:gd name="T14" fmla="*/ 4 w 4"/>
                    <a:gd name="T15" fmla="*/ 16 h 1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" h="16">
                      <a:moveTo>
                        <a:pt x="2" y="0"/>
                      </a:moveTo>
                      <a:lnTo>
                        <a:pt x="0" y="12"/>
                      </a:lnTo>
                      <a:lnTo>
                        <a:pt x="4" y="16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605" name="Freeform 153"/>
                <p:cNvSpPr>
                  <a:spLocks/>
                </p:cNvSpPr>
                <p:nvPr/>
              </p:nvSpPr>
              <p:spPr bwMode="auto">
                <a:xfrm>
                  <a:off x="3184" y="2496"/>
                  <a:ext cx="4" cy="16"/>
                </a:xfrm>
                <a:custGeom>
                  <a:avLst/>
                  <a:gdLst>
                    <a:gd name="T0" fmla="*/ 2 w 4"/>
                    <a:gd name="T1" fmla="*/ 0 h 16"/>
                    <a:gd name="T2" fmla="*/ 0 w 4"/>
                    <a:gd name="T3" fmla="*/ 12 h 16"/>
                    <a:gd name="T4" fmla="*/ 4 w 4"/>
                    <a:gd name="T5" fmla="*/ 16 h 16"/>
                    <a:gd name="T6" fmla="*/ 2 w 4"/>
                    <a:gd name="T7" fmla="*/ 0 h 1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"/>
                    <a:gd name="T13" fmla="*/ 0 h 16"/>
                    <a:gd name="T14" fmla="*/ 4 w 4"/>
                    <a:gd name="T15" fmla="*/ 16 h 1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" h="16">
                      <a:moveTo>
                        <a:pt x="2" y="0"/>
                      </a:moveTo>
                      <a:lnTo>
                        <a:pt x="0" y="12"/>
                      </a:lnTo>
                      <a:lnTo>
                        <a:pt x="4" y="16"/>
                      </a:lnTo>
                      <a:lnTo>
                        <a:pt x="2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88" name="Group 154"/>
            <p:cNvGrpSpPr>
              <a:grpSpLocks/>
            </p:cNvGrpSpPr>
            <p:nvPr/>
          </p:nvGrpSpPr>
          <p:grpSpPr bwMode="auto">
            <a:xfrm>
              <a:off x="2992" y="2862"/>
              <a:ext cx="36" cy="56"/>
              <a:chOff x="2992" y="2862"/>
              <a:chExt cx="36" cy="56"/>
            </a:xfrm>
          </p:grpSpPr>
          <p:sp>
            <p:nvSpPr>
              <p:cNvPr id="61598" name="Freeform 155"/>
              <p:cNvSpPr>
                <a:spLocks/>
              </p:cNvSpPr>
              <p:nvPr/>
            </p:nvSpPr>
            <p:spPr bwMode="auto">
              <a:xfrm>
                <a:off x="2992" y="2862"/>
                <a:ext cx="36" cy="56"/>
              </a:xfrm>
              <a:custGeom>
                <a:avLst/>
                <a:gdLst>
                  <a:gd name="T0" fmla="*/ 8 w 36"/>
                  <a:gd name="T1" fmla="*/ 0 h 56"/>
                  <a:gd name="T2" fmla="*/ 15 w 36"/>
                  <a:gd name="T3" fmla="*/ 6 h 56"/>
                  <a:gd name="T4" fmla="*/ 25 w 36"/>
                  <a:gd name="T5" fmla="*/ 4 h 56"/>
                  <a:gd name="T6" fmla="*/ 36 w 36"/>
                  <a:gd name="T7" fmla="*/ 30 h 56"/>
                  <a:gd name="T8" fmla="*/ 28 w 36"/>
                  <a:gd name="T9" fmla="*/ 41 h 56"/>
                  <a:gd name="T10" fmla="*/ 34 w 36"/>
                  <a:gd name="T11" fmla="*/ 55 h 56"/>
                  <a:gd name="T12" fmla="*/ 23 w 36"/>
                  <a:gd name="T13" fmla="*/ 55 h 56"/>
                  <a:gd name="T14" fmla="*/ 4 w 36"/>
                  <a:gd name="T15" fmla="*/ 56 h 56"/>
                  <a:gd name="T16" fmla="*/ 0 w 36"/>
                  <a:gd name="T17" fmla="*/ 45 h 56"/>
                  <a:gd name="T18" fmla="*/ 8 w 36"/>
                  <a:gd name="T19" fmla="*/ 36 h 56"/>
                  <a:gd name="T20" fmla="*/ 8 w 36"/>
                  <a:gd name="T21" fmla="*/ 0 h 5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6"/>
                  <a:gd name="T34" fmla="*/ 0 h 56"/>
                  <a:gd name="T35" fmla="*/ 36 w 36"/>
                  <a:gd name="T36" fmla="*/ 56 h 5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6" h="56">
                    <a:moveTo>
                      <a:pt x="8" y="0"/>
                    </a:moveTo>
                    <a:lnTo>
                      <a:pt x="15" y="6"/>
                    </a:lnTo>
                    <a:lnTo>
                      <a:pt x="25" y="4"/>
                    </a:lnTo>
                    <a:lnTo>
                      <a:pt x="36" y="30"/>
                    </a:lnTo>
                    <a:lnTo>
                      <a:pt x="28" y="41"/>
                    </a:lnTo>
                    <a:lnTo>
                      <a:pt x="34" y="55"/>
                    </a:lnTo>
                    <a:lnTo>
                      <a:pt x="23" y="55"/>
                    </a:lnTo>
                    <a:lnTo>
                      <a:pt x="4" y="56"/>
                    </a:lnTo>
                    <a:lnTo>
                      <a:pt x="0" y="45"/>
                    </a:lnTo>
                    <a:lnTo>
                      <a:pt x="8" y="36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599" name="Group 156"/>
              <p:cNvGrpSpPr>
                <a:grpSpLocks/>
              </p:cNvGrpSpPr>
              <p:nvPr/>
            </p:nvGrpSpPr>
            <p:grpSpPr bwMode="auto">
              <a:xfrm>
                <a:off x="2992" y="2862"/>
                <a:ext cx="36" cy="56"/>
                <a:chOff x="2992" y="2862"/>
                <a:chExt cx="36" cy="56"/>
              </a:xfrm>
            </p:grpSpPr>
            <p:sp>
              <p:nvSpPr>
                <p:cNvPr id="61600" name="Freeform 157"/>
                <p:cNvSpPr>
                  <a:spLocks/>
                </p:cNvSpPr>
                <p:nvPr/>
              </p:nvSpPr>
              <p:spPr bwMode="auto">
                <a:xfrm>
                  <a:off x="2992" y="2862"/>
                  <a:ext cx="36" cy="56"/>
                </a:xfrm>
                <a:custGeom>
                  <a:avLst/>
                  <a:gdLst>
                    <a:gd name="T0" fmla="*/ 8 w 36"/>
                    <a:gd name="T1" fmla="*/ 0 h 56"/>
                    <a:gd name="T2" fmla="*/ 15 w 36"/>
                    <a:gd name="T3" fmla="*/ 6 h 56"/>
                    <a:gd name="T4" fmla="*/ 25 w 36"/>
                    <a:gd name="T5" fmla="*/ 4 h 56"/>
                    <a:gd name="T6" fmla="*/ 36 w 36"/>
                    <a:gd name="T7" fmla="*/ 30 h 56"/>
                    <a:gd name="T8" fmla="*/ 28 w 36"/>
                    <a:gd name="T9" fmla="*/ 41 h 56"/>
                    <a:gd name="T10" fmla="*/ 34 w 36"/>
                    <a:gd name="T11" fmla="*/ 55 h 56"/>
                    <a:gd name="T12" fmla="*/ 23 w 36"/>
                    <a:gd name="T13" fmla="*/ 55 h 56"/>
                    <a:gd name="T14" fmla="*/ 4 w 36"/>
                    <a:gd name="T15" fmla="*/ 56 h 56"/>
                    <a:gd name="T16" fmla="*/ 0 w 36"/>
                    <a:gd name="T17" fmla="*/ 45 h 56"/>
                    <a:gd name="T18" fmla="*/ 8 w 36"/>
                    <a:gd name="T19" fmla="*/ 36 h 56"/>
                    <a:gd name="T20" fmla="*/ 8 w 36"/>
                    <a:gd name="T21" fmla="*/ 0 h 5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36"/>
                    <a:gd name="T34" fmla="*/ 0 h 56"/>
                    <a:gd name="T35" fmla="*/ 36 w 36"/>
                    <a:gd name="T36" fmla="*/ 56 h 5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36" h="56">
                      <a:moveTo>
                        <a:pt x="8" y="0"/>
                      </a:moveTo>
                      <a:lnTo>
                        <a:pt x="15" y="6"/>
                      </a:lnTo>
                      <a:lnTo>
                        <a:pt x="25" y="4"/>
                      </a:lnTo>
                      <a:lnTo>
                        <a:pt x="36" y="30"/>
                      </a:lnTo>
                      <a:lnTo>
                        <a:pt x="28" y="41"/>
                      </a:lnTo>
                      <a:lnTo>
                        <a:pt x="34" y="55"/>
                      </a:lnTo>
                      <a:lnTo>
                        <a:pt x="23" y="55"/>
                      </a:lnTo>
                      <a:lnTo>
                        <a:pt x="4" y="56"/>
                      </a:lnTo>
                      <a:lnTo>
                        <a:pt x="0" y="45"/>
                      </a:lnTo>
                      <a:lnTo>
                        <a:pt x="8" y="36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601" name="Freeform 158"/>
                <p:cNvSpPr>
                  <a:spLocks/>
                </p:cNvSpPr>
                <p:nvPr/>
              </p:nvSpPr>
              <p:spPr bwMode="auto">
                <a:xfrm>
                  <a:off x="2992" y="2862"/>
                  <a:ext cx="36" cy="56"/>
                </a:xfrm>
                <a:custGeom>
                  <a:avLst/>
                  <a:gdLst>
                    <a:gd name="T0" fmla="*/ 8 w 36"/>
                    <a:gd name="T1" fmla="*/ 0 h 56"/>
                    <a:gd name="T2" fmla="*/ 15 w 36"/>
                    <a:gd name="T3" fmla="*/ 6 h 56"/>
                    <a:gd name="T4" fmla="*/ 25 w 36"/>
                    <a:gd name="T5" fmla="*/ 4 h 56"/>
                    <a:gd name="T6" fmla="*/ 36 w 36"/>
                    <a:gd name="T7" fmla="*/ 30 h 56"/>
                    <a:gd name="T8" fmla="*/ 28 w 36"/>
                    <a:gd name="T9" fmla="*/ 41 h 56"/>
                    <a:gd name="T10" fmla="*/ 34 w 36"/>
                    <a:gd name="T11" fmla="*/ 55 h 56"/>
                    <a:gd name="T12" fmla="*/ 23 w 36"/>
                    <a:gd name="T13" fmla="*/ 55 h 56"/>
                    <a:gd name="T14" fmla="*/ 4 w 36"/>
                    <a:gd name="T15" fmla="*/ 56 h 56"/>
                    <a:gd name="T16" fmla="*/ 0 w 36"/>
                    <a:gd name="T17" fmla="*/ 45 h 56"/>
                    <a:gd name="T18" fmla="*/ 8 w 36"/>
                    <a:gd name="T19" fmla="*/ 36 h 56"/>
                    <a:gd name="T20" fmla="*/ 8 w 36"/>
                    <a:gd name="T21" fmla="*/ 0 h 5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36"/>
                    <a:gd name="T34" fmla="*/ 0 h 56"/>
                    <a:gd name="T35" fmla="*/ 36 w 36"/>
                    <a:gd name="T36" fmla="*/ 56 h 5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36" h="56">
                      <a:moveTo>
                        <a:pt x="8" y="0"/>
                      </a:moveTo>
                      <a:lnTo>
                        <a:pt x="15" y="6"/>
                      </a:lnTo>
                      <a:lnTo>
                        <a:pt x="25" y="4"/>
                      </a:lnTo>
                      <a:lnTo>
                        <a:pt x="36" y="30"/>
                      </a:lnTo>
                      <a:lnTo>
                        <a:pt x="28" y="41"/>
                      </a:lnTo>
                      <a:lnTo>
                        <a:pt x="34" y="55"/>
                      </a:lnTo>
                      <a:lnTo>
                        <a:pt x="23" y="55"/>
                      </a:lnTo>
                      <a:lnTo>
                        <a:pt x="4" y="56"/>
                      </a:lnTo>
                      <a:lnTo>
                        <a:pt x="0" y="45"/>
                      </a:lnTo>
                      <a:lnTo>
                        <a:pt x="8" y="36"/>
                      </a:lnTo>
                      <a:lnTo>
                        <a:pt x="8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89" name="Group 159"/>
            <p:cNvGrpSpPr>
              <a:grpSpLocks/>
            </p:cNvGrpSpPr>
            <p:nvPr/>
          </p:nvGrpSpPr>
          <p:grpSpPr bwMode="auto">
            <a:xfrm>
              <a:off x="3032" y="2888"/>
              <a:ext cx="24" cy="23"/>
              <a:chOff x="3032" y="2888"/>
              <a:chExt cx="24" cy="23"/>
            </a:xfrm>
          </p:grpSpPr>
          <p:sp>
            <p:nvSpPr>
              <p:cNvPr id="61594" name="Freeform 160"/>
              <p:cNvSpPr>
                <a:spLocks/>
              </p:cNvSpPr>
              <p:nvPr/>
            </p:nvSpPr>
            <p:spPr bwMode="auto">
              <a:xfrm>
                <a:off x="3032" y="2888"/>
                <a:ext cx="24" cy="23"/>
              </a:xfrm>
              <a:custGeom>
                <a:avLst/>
                <a:gdLst>
                  <a:gd name="T0" fmla="*/ 0 w 24"/>
                  <a:gd name="T1" fmla="*/ 15 h 23"/>
                  <a:gd name="T2" fmla="*/ 7 w 24"/>
                  <a:gd name="T3" fmla="*/ 23 h 23"/>
                  <a:gd name="T4" fmla="*/ 17 w 24"/>
                  <a:gd name="T5" fmla="*/ 13 h 23"/>
                  <a:gd name="T6" fmla="*/ 22 w 24"/>
                  <a:gd name="T7" fmla="*/ 23 h 23"/>
                  <a:gd name="T8" fmla="*/ 24 w 24"/>
                  <a:gd name="T9" fmla="*/ 4 h 23"/>
                  <a:gd name="T10" fmla="*/ 11 w 24"/>
                  <a:gd name="T11" fmla="*/ 0 h 23"/>
                  <a:gd name="T12" fmla="*/ 0 w 24"/>
                  <a:gd name="T13" fmla="*/ 15 h 2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"/>
                  <a:gd name="T22" fmla="*/ 0 h 23"/>
                  <a:gd name="T23" fmla="*/ 24 w 24"/>
                  <a:gd name="T24" fmla="*/ 23 h 2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" h="23">
                    <a:moveTo>
                      <a:pt x="0" y="15"/>
                    </a:moveTo>
                    <a:lnTo>
                      <a:pt x="7" y="23"/>
                    </a:lnTo>
                    <a:lnTo>
                      <a:pt x="17" y="13"/>
                    </a:lnTo>
                    <a:lnTo>
                      <a:pt x="22" y="23"/>
                    </a:lnTo>
                    <a:lnTo>
                      <a:pt x="24" y="4"/>
                    </a:lnTo>
                    <a:lnTo>
                      <a:pt x="11" y="0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595" name="Group 161"/>
              <p:cNvGrpSpPr>
                <a:grpSpLocks/>
              </p:cNvGrpSpPr>
              <p:nvPr/>
            </p:nvGrpSpPr>
            <p:grpSpPr bwMode="auto">
              <a:xfrm>
                <a:off x="3032" y="2888"/>
                <a:ext cx="24" cy="23"/>
                <a:chOff x="3032" y="2888"/>
                <a:chExt cx="24" cy="23"/>
              </a:xfrm>
            </p:grpSpPr>
            <p:sp>
              <p:nvSpPr>
                <p:cNvPr id="61596" name="Freeform 162"/>
                <p:cNvSpPr>
                  <a:spLocks/>
                </p:cNvSpPr>
                <p:nvPr/>
              </p:nvSpPr>
              <p:spPr bwMode="auto">
                <a:xfrm>
                  <a:off x="3032" y="2888"/>
                  <a:ext cx="24" cy="23"/>
                </a:xfrm>
                <a:custGeom>
                  <a:avLst/>
                  <a:gdLst>
                    <a:gd name="T0" fmla="*/ 0 w 24"/>
                    <a:gd name="T1" fmla="*/ 15 h 23"/>
                    <a:gd name="T2" fmla="*/ 7 w 24"/>
                    <a:gd name="T3" fmla="*/ 23 h 23"/>
                    <a:gd name="T4" fmla="*/ 17 w 24"/>
                    <a:gd name="T5" fmla="*/ 13 h 23"/>
                    <a:gd name="T6" fmla="*/ 22 w 24"/>
                    <a:gd name="T7" fmla="*/ 23 h 23"/>
                    <a:gd name="T8" fmla="*/ 24 w 24"/>
                    <a:gd name="T9" fmla="*/ 4 h 23"/>
                    <a:gd name="T10" fmla="*/ 11 w 24"/>
                    <a:gd name="T11" fmla="*/ 0 h 23"/>
                    <a:gd name="T12" fmla="*/ 0 w 24"/>
                    <a:gd name="T13" fmla="*/ 15 h 2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4"/>
                    <a:gd name="T22" fmla="*/ 0 h 23"/>
                    <a:gd name="T23" fmla="*/ 24 w 24"/>
                    <a:gd name="T24" fmla="*/ 23 h 23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4" h="23">
                      <a:moveTo>
                        <a:pt x="0" y="15"/>
                      </a:moveTo>
                      <a:lnTo>
                        <a:pt x="7" y="23"/>
                      </a:lnTo>
                      <a:lnTo>
                        <a:pt x="17" y="13"/>
                      </a:lnTo>
                      <a:lnTo>
                        <a:pt x="22" y="23"/>
                      </a:lnTo>
                      <a:lnTo>
                        <a:pt x="24" y="4"/>
                      </a:lnTo>
                      <a:lnTo>
                        <a:pt x="11" y="0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597" name="Freeform 163"/>
                <p:cNvSpPr>
                  <a:spLocks/>
                </p:cNvSpPr>
                <p:nvPr/>
              </p:nvSpPr>
              <p:spPr bwMode="auto">
                <a:xfrm>
                  <a:off x="3032" y="2888"/>
                  <a:ext cx="24" cy="23"/>
                </a:xfrm>
                <a:custGeom>
                  <a:avLst/>
                  <a:gdLst>
                    <a:gd name="T0" fmla="*/ 0 w 24"/>
                    <a:gd name="T1" fmla="*/ 15 h 23"/>
                    <a:gd name="T2" fmla="*/ 7 w 24"/>
                    <a:gd name="T3" fmla="*/ 23 h 23"/>
                    <a:gd name="T4" fmla="*/ 17 w 24"/>
                    <a:gd name="T5" fmla="*/ 13 h 23"/>
                    <a:gd name="T6" fmla="*/ 22 w 24"/>
                    <a:gd name="T7" fmla="*/ 23 h 23"/>
                    <a:gd name="T8" fmla="*/ 24 w 24"/>
                    <a:gd name="T9" fmla="*/ 4 h 23"/>
                    <a:gd name="T10" fmla="*/ 11 w 24"/>
                    <a:gd name="T11" fmla="*/ 0 h 23"/>
                    <a:gd name="T12" fmla="*/ 0 w 24"/>
                    <a:gd name="T13" fmla="*/ 15 h 2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4"/>
                    <a:gd name="T22" fmla="*/ 0 h 23"/>
                    <a:gd name="T23" fmla="*/ 24 w 24"/>
                    <a:gd name="T24" fmla="*/ 23 h 23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4" h="23">
                      <a:moveTo>
                        <a:pt x="0" y="15"/>
                      </a:moveTo>
                      <a:lnTo>
                        <a:pt x="7" y="23"/>
                      </a:lnTo>
                      <a:lnTo>
                        <a:pt x="17" y="13"/>
                      </a:lnTo>
                      <a:lnTo>
                        <a:pt x="22" y="23"/>
                      </a:lnTo>
                      <a:lnTo>
                        <a:pt x="24" y="4"/>
                      </a:lnTo>
                      <a:lnTo>
                        <a:pt x="11" y="0"/>
                      </a:lnTo>
                      <a:lnTo>
                        <a:pt x="0" y="15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90" name="Group 164"/>
            <p:cNvGrpSpPr>
              <a:grpSpLocks/>
            </p:cNvGrpSpPr>
            <p:nvPr/>
          </p:nvGrpSpPr>
          <p:grpSpPr bwMode="auto">
            <a:xfrm>
              <a:off x="2917" y="3073"/>
              <a:ext cx="47" cy="49"/>
              <a:chOff x="2917" y="3073"/>
              <a:chExt cx="47" cy="49"/>
            </a:xfrm>
          </p:grpSpPr>
          <p:sp>
            <p:nvSpPr>
              <p:cNvPr id="61590" name="Freeform 165"/>
              <p:cNvSpPr>
                <a:spLocks/>
              </p:cNvSpPr>
              <p:nvPr/>
            </p:nvSpPr>
            <p:spPr bwMode="auto">
              <a:xfrm>
                <a:off x="2917" y="3073"/>
                <a:ext cx="47" cy="49"/>
              </a:xfrm>
              <a:custGeom>
                <a:avLst/>
                <a:gdLst>
                  <a:gd name="T0" fmla="*/ 4 w 47"/>
                  <a:gd name="T1" fmla="*/ 19 h 49"/>
                  <a:gd name="T2" fmla="*/ 13 w 47"/>
                  <a:gd name="T3" fmla="*/ 26 h 49"/>
                  <a:gd name="T4" fmla="*/ 17 w 47"/>
                  <a:gd name="T5" fmla="*/ 41 h 49"/>
                  <a:gd name="T6" fmla="*/ 24 w 47"/>
                  <a:gd name="T7" fmla="*/ 49 h 49"/>
                  <a:gd name="T8" fmla="*/ 24 w 47"/>
                  <a:gd name="T9" fmla="*/ 38 h 49"/>
                  <a:gd name="T10" fmla="*/ 34 w 47"/>
                  <a:gd name="T11" fmla="*/ 28 h 49"/>
                  <a:gd name="T12" fmla="*/ 41 w 47"/>
                  <a:gd name="T13" fmla="*/ 34 h 49"/>
                  <a:gd name="T14" fmla="*/ 39 w 47"/>
                  <a:gd name="T15" fmla="*/ 17 h 49"/>
                  <a:gd name="T16" fmla="*/ 47 w 47"/>
                  <a:gd name="T17" fmla="*/ 7 h 49"/>
                  <a:gd name="T18" fmla="*/ 34 w 47"/>
                  <a:gd name="T19" fmla="*/ 0 h 49"/>
                  <a:gd name="T20" fmla="*/ 4 w 47"/>
                  <a:gd name="T21" fmla="*/ 6 h 49"/>
                  <a:gd name="T22" fmla="*/ 0 w 47"/>
                  <a:gd name="T23" fmla="*/ 11 h 49"/>
                  <a:gd name="T24" fmla="*/ 4 w 47"/>
                  <a:gd name="T25" fmla="*/ 19 h 4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47"/>
                  <a:gd name="T40" fmla="*/ 0 h 49"/>
                  <a:gd name="T41" fmla="*/ 47 w 47"/>
                  <a:gd name="T42" fmla="*/ 49 h 49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47" h="49">
                    <a:moveTo>
                      <a:pt x="4" y="19"/>
                    </a:moveTo>
                    <a:lnTo>
                      <a:pt x="13" y="26"/>
                    </a:lnTo>
                    <a:lnTo>
                      <a:pt x="17" y="41"/>
                    </a:lnTo>
                    <a:lnTo>
                      <a:pt x="24" y="49"/>
                    </a:lnTo>
                    <a:lnTo>
                      <a:pt x="24" y="38"/>
                    </a:lnTo>
                    <a:lnTo>
                      <a:pt x="34" y="28"/>
                    </a:lnTo>
                    <a:lnTo>
                      <a:pt x="41" y="34"/>
                    </a:lnTo>
                    <a:lnTo>
                      <a:pt x="39" y="17"/>
                    </a:lnTo>
                    <a:lnTo>
                      <a:pt x="47" y="7"/>
                    </a:lnTo>
                    <a:lnTo>
                      <a:pt x="34" y="0"/>
                    </a:lnTo>
                    <a:lnTo>
                      <a:pt x="4" y="6"/>
                    </a:lnTo>
                    <a:lnTo>
                      <a:pt x="0" y="11"/>
                    </a:lnTo>
                    <a:lnTo>
                      <a:pt x="4" y="19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591" name="Group 166"/>
              <p:cNvGrpSpPr>
                <a:grpSpLocks/>
              </p:cNvGrpSpPr>
              <p:nvPr/>
            </p:nvGrpSpPr>
            <p:grpSpPr bwMode="auto">
              <a:xfrm>
                <a:off x="2917" y="3073"/>
                <a:ext cx="47" cy="49"/>
                <a:chOff x="2917" y="3073"/>
                <a:chExt cx="47" cy="49"/>
              </a:xfrm>
            </p:grpSpPr>
            <p:sp>
              <p:nvSpPr>
                <p:cNvPr id="61592" name="Freeform 167"/>
                <p:cNvSpPr>
                  <a:spLocks/>
                </p:cNvSpPr>
                <p:nvPr/>
              </p:nvSpPr>
              <p:spPr bwMode="auto">
                <a:xfrm>
                  <a:off x="2917" y="3073"/>
                  <a:ext cx="47" cy="49"/>
                </a:xfrm>
                <a:custGeom>
                  <a:avLst/>
                  <a:gdLst>
                    <a:gd name="T0" fmla="*/ 4 w 47"/>
                    <a:gd name="T1" fmla="*/ 19 h 49"/>
                    <a:gd name="T2" fmla="*/ 13 w 47"/>
                    <a:gd name="T3" fmla="*/ 26 h 49"/>
                    <a:gd name="T4" fmla="*/ 17 w 47"/>
                    <a:gd name="T5" fmla="*/ 41 h 49"/>
                    <a:gd name="T6" fmla="*/ 24 w 47"/>
                    <a:gd name="T7" fmla="*/ 49 h 49"/>
                    <a:gd name="T8" fmla="*/ 24 w 47"/>
                    <a:gd name="T9" fmla="*/ 38 h 49"/>
                    <a:gd name="T10" fmla="*/ 34 w 47"/>
                    <a:gd name="T11" fmla="*/ 28 h 49"/>
                    <a:gd name="T12" fmla="*/ 41 w 47"/>
                    <a:gd name="T13" fmla="*/ 34 h 49"/>
                    <a:gd name="T14" fmla="*/ 39 w 47"/>
                    <a:gd name="T15" fmla="*/ 17 h 49"/>
                    <a:gd name="T16" fmla="*/ 47 w 47"/>
                    <a:gd name="T17" fmla="*/ 7 h 49"/>
                    <a:gd name="T18" fmla="*/ 34 w 47"/>
                    <a:gd name="T19" fmla="*/ 0 h 49"/>
                    <a:gd name="T20" fmla="*/ 4 w 47"/>
                    <a:gd name="T21" fmla="*/ 6 h 49"/>
                    <a:gd name="T22" fmla="*/ 0 w 47"/>
                    <a:gd name="T23" fmla="*/ 11 h 49"/>
                    <a:gd name="T24" fmla="*/ 4 w 47"/>
                    <a:gd name="T25" fmla="*/ 19 h 49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47"/>
                    <a:gd name="T40" fmla="*/ 0 h 49"/>
                    <a:gd name="T41" fmla="*/ 47 w 47"/>
                    <a:gd name="T42" fmla="*/ 49 h 49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47" h="49">
                      <a:moveTo>
                        <a:pt x="4" y="19"/>
                      </a:moveTo>
                      <a:lnTo>
                        <a:pt x="13" y="26"/>
                      </a:lnTo>
                      <a:lnTo>
                        <a:pt x="17" y="41"/>
                      </a:lnTo>
                      <a:lnTo>
                        <a:pt x="24" y="49"/>
                      </a:lnTo>
                      <a:lnTo>
                        <a:pt x="24" y="38"/>
                      </a:lnTo>
                      <a:lnTo>
                        <a:pt x="34" y="28"/>
                      </a:lnTo>
                      <a:lnTo>
                        <a:pt x="41" y="34"/>
                      </a:lnTo>
                      <a:lnTo>
                        <a:pt x="39" y="17"/>
                      </a:lnTo>
                      <a:lnTo>
                        <a:pt x="47" y="7"/>
                      </a:lnTo>
                      <a:lnTo>
                        <a:pt x="34" y="0"/>
                      </a:lnTo>
                      <a:lnTo>
                        <a:pt x="4" y="6"/>
                      </a:lnTo>
                      <a:lnTo>
                        <a:pt x="0" y="11"/>
                      </a:lnTo>
                      <a:lnTo>
                        <a:pt x="4" y="19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593" name="Freeform 168"/>
                <p:cNvSpPr>
                  <a:spLocks/>
                </p:cNvSpPr>
                <p:nvPr/>
              </p:nvSpPr>
              <p:spPr bwMode="auto">
                <a:xfrm>
                  <a:off x="2917" y="3073"/>
                  <a:ext cx="47" cy="49"/>
                </a:xfrm>
                <a:custGeom>
                  <a:avLst/>
                  <a:gdLst>
                    <a:gd name="T0" fmla="*/ 4 w 47"/>
                    <a:gd name="T1" fmla="*/ 19 h 49"/>
                    <a:gd name="T2" fmla="*/ 13 w 47"/>
                    <a:gd name="T3" fmla="*/ 26 h 49"/>
                    <a:gd name="T4" fmla="*/ 17 w 47"/>
                    <a:gd name="T5" fmla="*/ 41 h 49"/>
                    <a:gd name="T6" fmla="*/ 24 w 47"/>
                    <a:gd name="T7" fmla="*/ 49 h 49"/>
                    <a:gd name="T8" fmla="*/ 24 w 47"/>
                    <a:gd name="T9" fmla="*/ 38 h 49"/>
                    <a:gd name="T10" fmla="*/ 34 w 47"/>
                    <a:gd name="T11" fmla="*/ 28 h 49"/>
                    <a:gd name="T12" fmla="*/ 41 w 47"/>
                    <a:gd name="T13" fmla="*/ 34 h 49"/>
                    <a:gd name="T14" fmla="*/ 39 w 47"/>
                    <a:gd name="T15" fmla="*/ 17 h 49"/>
                    <a:gd name="T16" fmla="*/ 47 w 47"/>
                    <a:gd name="T17" fmla="*/ 7 h 49"/>
                    <a:gd name="T18" fmla="*/ 34 w 47"/>
                    <a:gd name="T19" fmla="*/ 0 h 49"/>
                    <a:gd name="T20" fmla="*/ 4 w 47"/>
                    <a:gd name="T21" fmla="*/ 6 h 49"/>
                    <a:gd name="T22" fmla="*/ 0 w 47"/>
                    <a:gd name="T23" fmla="*/ 11 h 49"/>
                    <a:gd name="T24" fmla="*/ 4 w 47"/>
                    <a:gd name="T25" fmla="*/ 19 h 49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47"/>
                    <a:gd name="T40" fmla="*/ 0 h 49"/>
                    <a:gd name="T41" fmla="*/ 47 w 47"/>
                    <a:gd name="T42" fmla="*/ 49 h 49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47" h="49">
                      <a:moveTo>
                        <a:pt x="4" y="19"/>
                      </a:moveTo>
                      <a:lnTo>
                        <a:pt x="13" y="26"/>
                      </a:lnTo>
                      <a:lnTo>
                        <a:pt x="17" y="41"/>
                      </a:lnTo>
                      <a:lnTo>
                        <a:pt x="24" y="49"/>
                      </a:lnTo>
                      <a:lnTo>
                        <a:pt x="24" y="38"/>
                      </a:lnTo>
                      <a:lnTo>
                        <a:pt x="34" y="28"/>
                      </a:lnTo>
                      <a:lnTo>
                        <a:pt x="41" y="34"/>
                      </a:lnTo>
                      <a:lnTo>
                        <a:pt x="39" y="17"/>
                      </a:lnTo>
                      <a:lnTo>
                        <a:pt x="47" y="7"/>
                      </a:lnTo>
                      <a:lnTo>
                        <a:pt x="34" y="0"/>
                      </a:lnTo>
                      <a:lnTo>
                        <a:pt x="4" y="6"/>
                      </a:lnTo>
                      <a:lnTo>
                        <a:pt x="0" y="11"/>
                      </a:lnTo>
                      <a:lnTo>
                        <a:pt x="4" y="19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91" name="Group 169"/>
            <p:cNvGrpSpPr>
              <a:grpSpLocks/>
            </p:cNvGrpSpPr>
            <p:nvPr/>
          </p:nvGrpSpPr>
          <p:grpSpPr bwMode="auto">
            <a:xfrm>
              <a:off x="3024" y="3014"/>
              <a:ext cx="8" cy="6"/>
              <a:chOff x="3024" y="3014"/>
              <a:chExt cx="8" cy="6"/>
            </a:xfrm>
          </p:grpSpPr>
          <p:sp>
            <p:nvSpPr>
              <p:cNvPr id="61586" name="Freeform 170"/>
              <p:cNvSpPr>
                <a:spLocks/>
              </p:cNvSpPr>
              <p:nvPr/>
            </p:nvSpPr>
            <p:spPr bwMode="auto">
              <a:xfrm>
                <a:off x="3024" y="3014"/>
                <a:ext cx="8" cy="6"/>
              </a:xfrm>
              <a:custGeom>
                <a:avLst/>
                <a:gdLst>
                  <a:gd name="T0" fmla="*/ 0 w 8"/>
                  <a:gd name="T1" fmla="*/ 0 h 6"/>
                  <a:gd name="T2" fmla="*/ 6 w 8"/>
                  <a:gd name="T3" fmla="*/ 6 h 6"/>
                  <a:gd name="T4" fmla="*/ 8 w 8"/>
                  <a:gd name="T5" fmla="*/ 0 h 6"/>
                  <a:gd name="T6" fmla="*/ 0 w 8"/>
                  <a:gd name="T7" fmla="*/ 0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8"/>
                  <a:gd name="T13" fmla="*/ 0 h 6"/>
                  <a:gd name="T14" fmla="*/ 8 w 8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8" h="6">
                    <a:moveTo>
                      <a:pt x="0" y="0"/>
                    </a:moveTo>
                    <a:lnTo>
                      <a:pt x="6" y="6"/>
                    </a:lnTo>
                    <a:lnTo>
                      <a:pt x="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587" name="Group 171"/>
              <p:cNvGrpSpPr>
                <a:grpSpLocks/>
              </p:cNvGrpSpPr>
              <p:nvPr/>
            </p:nvGrpSpPr>
            <p:grpSpPr bwMode="auto">
              <a:xfrm>
                <a:off x="3024" y="3014"/>
                <a:ext cx="8" cy="6"/>
                <a:chOff x="3024" y="3014"/>
                <a:chExt cx="8" cy="6"/>
              </a:xfrm>
            </p:grpSpPr>
            <p:sp>
              <p:nvSpPr>
                <p:cNvPr id="61588" name="Freeform 172"/>
                <p:cNvSpPr>
                  <a:spLocks/>
                </p:cNvSpPr>
                <p:nvPr/>
              </p:nvSpPr>
              <p:spPr bwMode="auto">
                <a:xfrm>
                  <a:off x="3024" y="3014"/>
                  <a:ext cx="8" cy="6"/>
                </a:xfrm>
                <a:custGeom>
                  <a:avLst/>
                  <a:gdLst>
                    <a:gd name="T0" fmla="*/ 0 w 8"/>
                    <a:gd name="T1" fmla="*/ 0 h 6"/>
                    <a:gd name="T2" fmla="*/ 6 w 8"/>
                    <a:gd name="T3" fmla="*/ 6 h 6"/>
                    <a:gd name="T4" fmla="*/ 8 w 8"/>
                    <a:gd name="T5" fmla="*/ 0 h 6"/>
                    <a:gd name="T6" fmla="*/ 0 w 8"/>
                    <a:gd name="T7" fmla="*/ 0 h 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8"/>
                    <a:gd name="T13" fmla="*/ 0 h 6"/>
                    <a:gd name="T14" fmla="*/ 8 w 8"/>
                    <a:gd name="T15" fmla="*/ 6 h 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8" h="6">
                      <a:moveTo>
                        <a:pt x="0" y="0"/>
                      </a:moveTo>
                      <a:lnTo>
                        <a:pt x="6" y="6"/>
                      </a:lnTo>
                      <a:lnTo>
                        <a:pt x="8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589" name="Freeform 173"/>
                <p:cNvSpPr>
                  <a:spLocks/>
                </p:cNvSpPr>
                <p:nvPr/>
              </p:nvSpPr>
              <p:spPr bwMode="auto">
                <a:xfrm>
                  <a:off x="3024" y="3014"/>
                  <a:ext cx="8" cy="6"/>
                </a:xfrm>
                <a:custGeom>
                  <a:avLst/>
                  <a:gdLst>
                    <a:gd name="T0" fmla="*/ 0 w 8"/>
                    <a:gd name="T1" fmla="*/ 0 h 6"/>
                    <a:gd name="T2" fmla="*/ 6 w 8"/>
                    <a:gd name="T3" fmla="*/ 6 h 6"/>
                    <a:gd name="T4" fmla="*/ 8 w 8"/>
                    <a:gd name="T5" fmla="*/ 0 h 6"/>
                    <a:gd name="T6" fmla="*/ 0 w 8"/>
                    <a:gd name="T7" fmla="*/ 0 h 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8"/>
                    <a:gd name="T13" fmla="*/ 0 h 6"/>
                    <a:gd name="T14" fmla="*/ 8 w 8"/>
                    <a:gd name="T15" fmla="*/ 6 h 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8" h="6">
                      <a:moveTo>
                        <a:pt x="0" y="0"/>
                      </a:moveTo>
                      <a:lnTo>
                        <a:pt x="6" y="6"/>
                      </a:lnTo>
                      <a:lnTo>
                        <a:pt x="8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92" name="Group 174"/>
            <p:cNvGrpSpPr>
              <a:grpSpLocks/>
            </p:cNvGrpSpPr>
            <p:nvPr/>
          </p:nvGrpSpPr>
          <p:grpSpPr bwMode="auto">
            <a:xfrm>
              <a:off x="3034" y="3024"/>
              <a:ext cx="11" cy="11"/>
              <a:chOff x="3034" y="3024"/>
              <a:chExt cx="11" cy="11"/>
            </a:xfrm>
          </p:grpSpPr>
          <p:sp>
            <p:nvSpPr>
              <p:cNvPr id="61582" name="Freeform 175"/>
              <p:cNvSpPr>
                <a:spLocks/>
              </p:cNvSpPr>
              <p:nvPr/>
            </p:nvSpPr>
            <p:spPr bwMode="auto">
              <a:xfrm>
                <a:off x="3034" y="3024"/>
                <a:ext cx="11" cy="11"/>
              </a:xfrm>
              <a:custGeom>
                <a:avLst/>
                <a:gdLst>
                  <a:gd name="T0" fmla="*/ 9 w 11"/>
                  <a:gd name="T1" fmla="*/ 0 h 11"/>
                  <a:gd name="T2" fmla="*/ 0 w 11"/>
                  <a:gd name="T3" fmla="*/ 9 h 11"/>
                  <a:gd name="T4" fmla="*/ 5 w 11"/>
                  <a:gd name="T5" fmla="*/ 11 h 11"/>
                  <a:gd name="T6" fmla="*/ 11 w 11"/>
                  <a:gd name="T7" fmla="*/ 4 h 11"/>
                  <a:gd name="T8" fmla="*/ 9 w 11"/>
                  <a:gd name="T9" fmla="*/ 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"/>
                  <a:gd name="T16" fmla="*/ 0 h 11"/>
                  <a:gd name="T17" fmla="*/ 11 w 11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" h="11">
                    <a:moveTo>
                      <a:pt x="9" y="0"/>
                    </a:moveTo>
                    <a:lnTo>
                      <a:pt x="0" y="9"/>
                    </a:lnTo>
                    <a:lnTo>
                      <a:pt x="5" y="11"/>
                    </a:lnTo>
                    <a:lnTo>
                      <a:pt x="11" y="4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583" name="Group 176"/>
              <p:cNvGrpSpPr>
                <a:grpSpLocks/>
              </p:cNvGrpSpPr>
              <p:nvPr/>
            </p:nvGrpSpPr>
            <p:grpSpPr bwMode="auto">
              <a:xfrm>
                <a:off x="3034" y="3024"/>
                <a:ext cx="11" cy="11"/>
                <a:chOff x="3034" y="3024"/>
                <a:chExt cx="11" cy="11"/>
              </a:xfrm>
            </p:grpSpPr>
            <p:sp>
              <p:nvSpPr>
                <p:cNvPr id="61584" name="Freeform 177"/>
                <p:cNvSpPr>
                  <a:spLocks/>
                </p:cNvSpPr>
                <p:nvPr/>
              </p:nvSpPr>
              <p:spPr bwMode="auto">
                <a:xfrm>
                  <a:off x="3034" y="3024"/>
                  <a:ext cx="11" cy="11"/>
                </a:xfrm>
                <a:custGeom>
                  <a:avLst/>
                  <a:gdLst>
                    <a:gd name="T0" fmla="*/ 9 w 11"/>
                    <a:gd name="T1" fmla="*/ 0 h 11"/>
                    <a:gd name="T2" fmla="*/ 0 w 11"/>
                    <a:gd name="T3" fmla="*/ 9 h 11"/>
                    <a:gd name="T4" fmla="*/ 5 w 11"/>
                    <a:gd name="T5" fmla="*/ 11 h 11"/>
                    <a:gd name="T6" fmla="*/ 11 w 11"/>
                    <a:gd name="T7" fmla="*/ 4 h 11"/>
                    <a:gd name="T8" fmla="*/ 9 w 11"/>
                    <a:gd name="T9" fmla="*/ 0 h 1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"/>
                    <a:gd name="T16" fmla="*/ 0 h 11"/>
                    <a:gd name="T17" fmla="*/ 11 w 11"/>
                    <a:gd name="T18" fmla="*/ 11 h 1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" h="11">
                      <a:moveTo>
                        <a:pt x="9" y="0"/>
                      </a:moveTo>
                      <a:lnTo>
                        <a:pt x="0" y="9"/>
                      </a:lnTo>
                      <a:lnTo>
                        <a:pt x="5" y="11"/>
                      </a:lnTo>
                      <a:lnTo>
                        <a:pt x="11" y="4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585" name="Freeform 178"/>
                <p:cNvSpPr>
                  <a:spLocks/>
                </p:cNvSpPr>
                <p:nvPr/>
              </p:nvSpPr>
              <p:spPr bwMode="auto">
                <a:xfrm>
                  <a:off x="3034" y="3024"/>
                  <a:ext cx="11" cy="11"/>
                </a:xfrm>
                <a:custGeom>
                  <a:avLst/>
                  <a:gdLst>
                    <a:gd name="T0" fmla="*/ 9 w 11"/>
                    <a:gd name="T1" fmla="*/ 0 h 11"/>
                    <a:gd name="T2" fmla="*/ 0 w 11"/>
                    <a:gd name="T3" fmla="*/ 9 h 11"/>
                    <a:gd name="T4" fmla="*/ 5 w 11"/>
                    <a:gd name="T5" fmla="*/ 11 h 11"/>
                    <a:gd name="T6" fmla="*/ 11 w 11"/>
                    <a:gd name="T7" fmla="*/ 4 h 11"/>
                    <a:gd name="T8" fmla="*/ 9 w 11"/>
                    <a:gd name="T9" fmla="*/ 0 h 1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"/>
                    <a:gd name="T16" fmla="*/ 0 h 11"/>
                    <a:gd name="T17" fmla="*/ 11 w 11"/>
                    <a:gd name="T18" fmla="*/ 11 h 1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" h="11">
                      <a:moveTo>
                        <a:pt x="9" y="0"/>
                      </a:moveTo>
                      <a:lnTo>
                        <a:pt x="0" y="9"/>
                      </a:lnTo>
                      <a:lnTo>
                        <a:pt x="5" y="11"/>
                      </a:lnTo>
                      <a:lnTo>
                        <a:pt x="11" y="4"/>
                      </a:lnTo>
                      <a:lnTo>
                        <a:pt x="9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93" name="Group 179"/>
            <p:cNvGrpSpPr>
              <a:grpSpLocks/>
            </p:cNvGrpSpPr>
            <p:nvPr/>
          </p:nvGrpSpPr>
          <p:grpSpPr bwMode="auto">
            <a:xfrm>
              <a:off x="3139" y="3030"/>
              <a:ext cx="17" cy="15"/>
              <a:chOff x="3139" y="3030"/>
              <a:chExt cx="17" cy="15"/>
            </a:xfrm>
          </p:grpSpPr>
          <p:sp>
            <p:nvSpPr>
              <p:cNvPr id="61578" name="Freeform 180"/>
              <p:cNvSpPr>
                <a:spLocks/>
              </p:cNvSpPr>
              <p:nvPr/>
            </p:nvSpPr>
            <p:spPr bwMode="auto">
              <a:xfrm>
                <a:off x="3139" y="3030"/>
                <a:ext cx="17" cy="15"/>
              </a:xfrm>
              <a:custGeom>
                <a:avLst/>
                <a:gdLst>
                  <a:gd name="T0" fmla="*/ 8 w 17"/>
                  <a:gd name="T1" fmla="*/ 0 h 15"/>
                  <a:gd name="T2" fmla="*/ 0 w 17"/>
                  <a:gd name="T3" fmla="*/ 7 h 15"/>
                  <a:gd name="T4" fmla="*/ 11 w 17"/>
                  <a:gd name="T5" fmla="*/ 15 h 15"/>
                  <a:gd name="T6" fmla="*/ 17 w 17"/>
                  <a:gd name="T7" fmla="*/ 5 h 15"/>
                  <a:gd name="T8" fmla="*/ 8 w 17"/>
                  <a:gd name="T9" fmla="*/ 0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5"/>
                  <a:gd name="T17" fmla="*/ 17 w 17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5">
                    <a:moveTo>
                      <a:pt x="8" y="0"/>
                    </a:moveTo>
                    <a:lnTo>
                      <a:pt x="0" y="7"/>
                    </a:lnTo>
                    <a:lnTo>
                      <a:pt x="11" y="15"/>
                    </a:lnTo>
                    <a:lnTo>
                      <a:pt x="17" y="5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579" name="Group 181"/>
              <p:cNvGrpSpPr>
                <a:grpSpLocks/>
              </p:cNvGrpSpPr>
              <p:nvPr/>
            </p:nvGrpSpPr>
            <p:grpSpPr bwMode="auto">
              <a:xfrm>
                <a:off x="3139" y="3030"/>
                <a:ext cx="17" cy="15"/>
                <a:chOff x="3139" y="3030"/>
                <a:chExt cx="17" cy="15"/>
              </a:xfrm>
            </p:grpSpPr>
            <p:sp>
              <p:nvSpPr>
                <p:cNvPr id="61580" name="Freeform 182"/>
                <p:cNvSpPr>
                  <a:spLocks/>
                </p:cNvSpPr>
                <p:nvPr/>
              </p:nvSpPr>
              <p:spPr bwMode="auto">
                <a:xfrm>
                  <a:off x="3139" y="3030"/>
                  <a:ext cx="17" cy="15"/>
                </a:xfrm>
                <a:custGeom>
                  <a:avLst/>
                  <a:gdLst>
                    <a:gd name="T0" fmla="*/ 8 w 17"/>
                    <a:gd name="T1" fmla="*/ 0 h 15"/>
                    <a:gd name="T2" fmla="*/ 0 w 17"/>
                    <a:gd name="T3" fmla="*/ 7 h 15"/>
                    <a:gd name="T4" fmla="*/ 11 w 17"/>
                    <a:gd name="T5" fmla="*/ 15 h 15"/>
                    <a:gd name="T6" fmla="*/ 17 w 17"/>
                    <a:gd name="T7" fmla="*/ 5 h 15"/>
                    <a:gd name="T8" fmla="*/ 8 w 17"/>
                    <a:gd name="T9" fmla="*/ 0 h 1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5"/>
                    <a:gd name="T17" fmla="*/ 17 w 17"/>
                    <a:gd name="T18" fmla="*/ 15 h 1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5">
                      <a:moveTo>
                        <a:pt x="8" y="0"/>
                      </a:moveTo>
                      <a:lnTo>
                        <a:pt x="0" y="7"/>
                      </a:lnTo>
                      <a:lnTo>
                        <a:pt x="11" y="15"/>
                      </a:lnTo>
                      <a:lnTo>
                        <a:pt x="17" y="5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581" name="Freeform 183"/>
                <p:cNvSpPr>
                  <a:spLocks/>
                </p:cNvSpPr>
                <p:nvPr/>
              </p:nvSpPr>
              <p:spPr bwMode="auto">
                <a:xfrm>
                  <a:off x="3139" y="3030"/>
                  <a:ext cx="17" cy="15"/>
                </a:xfrm>
                <a:custGeom>
                  <a:avLst/>
                  <a:gdLst>
                    <a:gd name="T0" fmla="*/ 8 w 17"/>
                    <a:gd name="T1" fmla="*/ 0 h 15"/>
                    <a:gd name="T2" fmla="*/ 0 w 17"/>
                    <a:gd name="T3" fmla="*/ 7 h 15"/>
                    <a:gd name="T4" fmla="*/ 11 w 17"/>
                    <a:gd name="T5" fmla="*/ 15 h 15"/>
                    <a:gd name="T6" fmla="*/ 17 w 17"/>
                    <a:gd name="T7" fmla="*/ 5 h 15"/>
                    <a:gd name="T8" fmla="*/ 8 w 17"/>
                    <a:gd name="T9" fmla="*/ 0 h 1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5"/>
                    <a:gd name="T17" fmla="*/ 17 w 17"/>
                    <a:gd name="T18" fmla="*/ 15 h 1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5">
                      <a:moveTo>
                        <a:pt x="8" y="0"/>
                      </a:moveTo>
                      <a:lnTo>
                        <a:pt x="0" y="7"/>
                      </a:lnTo>
                      <a:lnTo>
                        <a:pt x="11" y="15"/>
                      </a:lnTo>
                      <a:lnTo>
                        <a:pt x="17" y="5"/>
                      </a:lnTo>
                      <a:lnTo>
                        <a:pt x="8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94" name="Group 184"/>
            <p:cNvGrpSpPr>
              <a:grpSpLocks/>
            </p:cNvGrpSpPr>
            <p:nvPr/>
          </p:nvGrpSpPr>
          <p:grpSpPr bwMode="auto">
            <a:xfrm>
              <a:off x="3201" y="3014"/>
              <a:ext cx="21" cy="27"/>
              <a:chOff x="3201" y="3014"/>
              <a:chExt cx="21" cy="27"/>
            </a:xfrm>
          </p:grpSpPr>
          <p:sp>
            <p:nvSpPr>
              <p:cNvPr id="61574" name="Freeform 185"/>
              <p:cNvSpPr>
                <a:spLocks/>
              </p:cNvSpPr>
              <p:nvPr/>
            </p:nvSpPr>
            <p:spPr bwMode="auto">
              <a:xfrm>
                <a:off x="3201" y="3014"/>
                <a:ext cx="21" cy="27"/>
              </a:xfrm>
              <a:custGeom>
                <a:avLst/>
                <a:gdLst>
                  <a:gd name="T0" fmla="*/ 6 w 21"/>
                  <a:gd name="T1" fmla="*/ 4 h 27"/>
                  <a:gd name="T2" fmla="*/ 4 w 21"/>
                  <a:gd name="T3" fmla="*/ 14 h 27"/>
                  <a:gd name="T4" fmla="*/ 0 w 21"/>
                  <a:gd name="T5" fmla="*/ 17 h 27"/>
                  <a:gd name="T6" fmla="*/ 12 w 21"/>
                  <a:gd name="T7" fmla="*/ 27 h 27"/>
                  <a:gd name="T8" fmla="*/ 21 w 21"/>
                  <a:gd name="T9" fmla="*/ 0 h 27"/>
                  <a:gd name="T10" fmla="*/ 6 w 21"/>
                  <a:gd name="T11" fmla="*/ 4 h 2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1"/>
                  <a:gd name="T19" fmla="*/ 0 h 27"/>
                  <a:gd name="T20" fmla="*/ 21 w 21"/>
                  <a:gd name="T21" fmla="*/ 27 h 2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1" h="27">
                    <a:moveTo>
                      <a:pt x="6" y="4"/>
                    </a:moveTo>
                    <a:lnTo>
                      <a:pt x="4" y="14"/>
                    </a:lnTo>
                    <a:lnTo>
                      <a:pt x="0" y="17"/>
                    </a:lnTo>
                    <a:lnTo>
                      <a:pt x="12" y="27"/>
                    </a:lnTo>
                    <a:lnTo>
                      <a:pt x="21" y="0"/>
                    </a:lnTo>
                    <a:lnTo>
                      <a:pt x="6" y="4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575" name="Group 186"/>
              <p:cNvGrpSpPr>
                <a:grpSpLocks/>
              </p:cNvGrpSpPr>
              <p:nvPr/>
            </p:nvGrpSpPr>
            <p:grpSpPr bwMode="auto">
              <a:xfrm>
                <a:off x="3201" y="3014"/>
                <a:ext cx="21" cy="27"/>
                <a:chOff x="3201" y="3014"/>
                <a:chExt cx="21" cy="27"/>
              </a:xfrm>
            </p:grpSpPr>
            <p:sp>
              <p:nvSpPr>
                <p:cNvPr id="61576" name="Freeform 187"/>
                <p:cNvSpPr>
                  <a:spLocks/>
                </p:cNvSpPr>
                <p:nvPr/>
              </p:nvSpPr>
              <p:spPr bwMode="auto">
                <a:xfrm>
                  <a:off x="3201" y="3014"/>
                  <a:ext cx="21" cy="27"/>
                </a:xfrm>
                <a:custGeom>
                  <a:avLst/>
                  <a:gdLst>
                    <a:gd name="T0" fmla="*/ 6 w 21"/>
                    <a:gd name="T1" fmla="*/ 4 h 27"/>
                    <a:gd name="T2" fmla="*/ 4 w 21"/>
                    <a:gd name="T3" fmla="*/ 14 h 27"/>
                    <a:gd name="T4" fmla="*/ 0 w 21"/>
                    <a:gd name="T5" fmla="*/ 17 h 27"/>
                    <a:gd name="T6" fmla="*/ 12 w 21"/>
                    <a:gd name="T7" fmla="*/ 27 h 27"/>
                    <a:gd name="T8" fmla="*/ 21 w 21"/>
                    <a:gd name="T9" fmla="*/ 0 h 27"/>
                    <a:gd name="T10" fmla="*/ 6 w 21"/>
                    <a:gd name="T11" fmla="*/ 4 h 2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1"/>
                    <a:gd name="T19" fmla="*/ 0 h 27"/>
                    <a:gd name="T20" fmla="*/ 21 w 21"/>
                    <a:gd name="T21" fmla="*/ 27 h 2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1" h="27">
                      <a:moveTo>
                        <a:pt x="6" y="4"/>
                      </a:moveTo>
                      <a:lnTo>
                        <a:pt x="4" y="14"/>
                      </a:lnTo>
                      <a:lnTo>
                        <a:pt x="0" y="17"/>
                      </a:lnTo>
                      <a:lnTo>
                        <a:pt x="12" y="27"/>
                      </a:lnTo>
                      <a:lnTo>
                        <a:pt x="21" y="0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577" name="Freeform 188"/>
                <p:cNvSpPr>
                  <a:spLocks/>
                </p:cNvSpPr>
                <p:nvPr/>
              </p:nvSpPr>
              <p:spPr bwMode="auto">
                <a:xfrm>
                  <a:off x="3201" y="3014"/>
                  <a:ext cx="21" cy="27"/>
                </a:xfrm>
                <a:custGeom>
                  <a:avLst/>
                  <a:gdLst>
                    <a:gd name="T0" fmla="*/ 6 w 21"/>
                    <a:gd name="T1" fmla="*/ 4 h 27"/>
                    <a:gd name="T2" fmla="*/ 4 w 21"/>
                    <a:gd name="T3" fmla="*/ 14 h 27"/>
                    <a:gd name="T4" fmla="*/ 0 w 21"/>
                    <a:gd name="T5" fmla="*/ 17 h 27"/>
                    <a:gd name="T6" fmla="*/ 12 w 21"/>
                    <a:gd name="T7" fmla="*/ 27 h 27"/>
                    <a:gd name="T8" fmla="*/ 21 w 21"/>
                    <a:gd name="T9" fmla="*/ 0 h 27"/>
                    <a:gd name="T10" fmla="*/ 6 w 21"/>
                    <a:gd name="T11" fmla="*/ 4 h 2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1"/>
                    <a:gd name="T19" fmla="*/ 0 h 27"/>
                    <a:gd name="T20" fmla="*/ 21 w 21"/>
                    <a:gd name="T21" fmla="*/ 27 h 2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1" h="27">
                      <a:moveTo>
                        <a:pt x="6" y="4"/>
                      </a:moveTo>
                      <a:lnTo>
                        <a:pt x="4" y="14"/>
                      </a:lnTo>
                      <a:lnTo>
                        <a:pt x="0" y="17"/>
                      </a:lnTo>
                      <a:lnTo>
                        <a:pt x="12" y="27"/>
                      </a:lnTo>
                      <a:lnTo>
                        <a:pt x="21" y="0"/>
                      </a:lnTo>
                      <a:lnTo>
                        <a:pt x="6" y="4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95" name="Group 189"/>
            <p:cNvGrpSpPr>
              <a:grpSpLocks/>
            </p:cNvGrpSpPr>
            <p:nvPr/>
          </p:nvGrpSpPr>
          <p:grpSpPr bwMode="auto">
            <a:xfrm>
              <a:off x="3188" y="3011"/>
              <a:ext cx="6" cy="11"/>
              <a:chOff x="3188" y="3011"/>
              <a:chExt cx="6" cy="11"/>
            </a:xfrm>
          </p:grpSpPr>
          <p:sp>
            <p:nvSpPr>
              <p:cNvPr id="61570" name="Freeform 190"/>
              <p:cNvSpPr>
                <a:spLocks/>
              </p:cNvSpPr>
              <p:nvPr/>
            </p:nvSpPr>
            <p:spPr bwMode="auto">
              <a:xfrm>
                <a:off x="3188" y="3011"/>
                <a:ext cx="6" cy="11"/>
              </a:xfrm>
              <a:custGeom>
                <a:avLst/>
                <a:gdLst>
                  <a:gd name="T0" fmla="*/ 6 w 6"/>
                  <a:gd name="T1" fmla="*/ 0 h 11"/>
                  <a:gd name="T2" fmla="*/ 0 w 6"/>
                  <a:gd name="T3" fmla="*/ 7 h 11"/>
                  <a:gd name="T4" fmla="*/ 4 w 6"/>
                  <a:gd name="T5" fmla="*/ 11 h 11"/>
                  <a:gd name="T6" fmla="*/ 6 w 6"/>
                  <a:gd name="T7" fmla="*/ 0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11"/>
                  <a:gd name="T14" fmla="*/ 6 w 6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11">
                    <a:moveTo>
                      <a:pt x="6" y="0"/>
                    </a:moveTo>
                    <a:lnTo>
                      <a:pt x="0" y="7"/>
                    </a:lnTo>
                    <a:lnTo>
                      <a:pt x="4" y="11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571" name="Group 191"/>
              <p:cNvGrpSpPr>
                <a:grpSpLocks/>
              </p:cNvGrpSpPr>
              <p:nvPr/>
            </p:nvGrpSpPr>
            <p:grpSpPr bwMode="auto">
              <a:xfrm>
                <a:off x="3188" y="3011"/>
                <a:ext cx="6" cy="11"/>
                <a:chOff x="3188" y="3011"/>
                <a:chExt cx="6" cy="11"/>
              </a:xfrm>
            </p:grpSpPr>
            <p:sp>
              <p:nvSpPr>
                <p:cNvPr id="61572" name="Freeform 192"/>
                <p:cNvSpPr>
                  <a:spLocks/>
                </p:cNvSpPr>
                <p:nvPr/>
              </p:nvSpPr>
              <p:spPr bwMode="auto">
                <a:xfrm>
                  <a:off x="3188" y="3011"/>
                  <a:ext cx="6" cy="11"/>
                </a:xfrm>
                <a:custGeom>
                  <a:avLst/>
                  <a:gdLst>
                    <a:gd name="T0" fmla="*/ 6 w 6"/>
                    <a:gd name="T1" fmla="*/ 0 h 11"/>
                    <a:gd name="T2" fmla="*/ 0 w 6"/>
                    <a:gd name="T3" fmla="*/ 7 h 11"/>
                    <a:gd name="T4" fmla="*/ 4 w 6"/>
                    <a:gd name="T5" fmla="*/ 11 h 11"/>
                    <a:gd name="T6" fmla="*/ 6 w 6"/>
                    <a:gd name="T7" fmla="*/ 0 h 1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"/>
                    <a:gd name="T13" fmla="*/ 0 h 11"/>
                    <a:gd name="T14" fmla="*/ 6 w 6"/>
                    <a:gd name="T15" fmla="*/ 11 h 1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" h="11">
                      <a:moveTo>
                        <a:pt x="6" y="0"/>
                      </a:moveTo>
                      <a:lnTo>
                        <a:pt x="0" y="7"/>
                      </a:lnTo>
                      <a:lnTo>
                        <a:pt x="4" y="11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573" name="Freeform 193"/>
                <p:cNvSpPr>
                  <a:spLocks/>
                </p:cNvSpPr>
                <p:nvPr/>
              </p:nvSpPr>
              <p:spPr bwMode="auto">
                <a:xfrm>
                  <a:off x="3188" y="3011"/>
                  <a:ext cx="6" cy="11"/>
                </a:xfrm>
                <a:custGeom>
                  <a:avLst/>
                  <a:gdLst>
                    <a:gd name="T0" fmla="*/ 6 w 6"/>
                    <a:gd name="T1" fmla="*/ 0 h 11"/>
                    <a:gd name="T2" fmla="*/ 0 w 6"/>
                    <a:gd name="T3" fmla="*/ 7 h 11"/>
                    <a:gd name="T4" fmla="*/ 4 w 6"/>
                    <a:gd name="T5" fmla="*/ 11 h 11"/>
                    <a:gd name="T6" fmla="*/ 6 w 6"/>
                    <a:gd name="T7" fmla="*/ 0 h 1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"/>
                    <a:gd name="T13" fmla="*/ 0 h 11"/>
                    <a:gd name="T14" fmla="*/ 6 w 6"/>
                    <a:gd name="T15" fmla="*/ 11 h 1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" h="11">
                      <a:moveTo>
                        <a:pt x="6" y="0"/>
                      </a:moveTo>
                      <a:lnTo>
                        <a:pt x="0" y="7"/>
                      </a:lnTo>
                      <a:lnTo>
                        <a:pt x="4" y="11"/>
                      </a:lnTo>
                      <a:lnTo>
                        <a:pt x="6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96" name="Group 194"/>
            <p:cNvGrpSpPr>
              <a:grpSpLocks/>
            </p:cNvGrpSpPr>
            <p:nvPr/>
          </p:nvGrpSpPr>
          <p:grpSpPr bwMode="auto">
            <a:xfrm>
              <a:off x="2841" y="2839"/>
              <a:ext cx="14" cy="13"/>
              <a:chOff x="2841" y="2839"/>
              <a:chExt cx="14" cy="13"/>
            </a:xfrm>
          </p:grpSpPr>
          <p:sp>
            <p:nvSpPr>
              <p:cNvPr id="61566" name="Freeform 195"/>
              <p:cNvSpPr>
                <a:spLocks/>
              </p:cNvSpPr>
              <p:nvPr/>
            </p:nvSpPr>
            <p:spPr bwMode="auto">
              <a:xfrm>
                <a:off x="2841" y="2839"/>
                <a:ext cx="14" cy="13"/>
              </a:xfrm>
              <a:custGeom>
                <a:avLst/>
                <a:gdLst>
                  <a:gd name="T0" fmla="*/ 2 w 14"/>
                  <a:gd name="T1" fmla="*/ 0 h 13"/>
                  <a:gd name="T2" fmla="*/ 14 w 14"/>
                  <a:gd name="T3" fmla="*/ 8 h 13"/>
                  <a:gd name="T4" fmla="*/ 12 w 14"/>
                  <a:gd name="T5" fmla="*/ 13 h 13"/>
                  <a:gd name="T6" fmla="*/ 0 w 14"/>
                  <a:gd name="T7" fmla="*/ 10 h 13"/>
                  <a:gd name="T8" fmla="*/ 2 w 14"/>
                  <a:gd name="T9" fmla="*/ 0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"/>
                  <a:gd name="T16" fmla="*/ 0 h 13"/>
                  <a:gd name="T17" fmla="*/ 14 w 1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" h="13">
                    <a:moveTo>
                      <a:pt x="2" y="0"/>
                    </a:moveTo>
                    <a:lnTo>
                      <a:pt x="14" y="8"/>
                    </a:lnTo>
                    <a:lnTo>
                      <a:pt x="12" y="13"/>
                    </a:lnTo>
                    <a:lnTo>
                      <a:pt x="0" y="1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CC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61567" name="Group 196"/>
              <p:cNvGrpSpPr>
                <a:grpSpLocks/>
              </p:cNvGrpSpPr>
              <p:nvPr/>
            </p:nvGrpSpPr>
            <p:grpSpPr bwMode="auto">
              <a:xfrm>
                <a:off x="2841" y="2839"/>
                <a:ext cx="14" cy="13"/>
                <a:chOff x="2841" y="2839"/>
                <a:chExt cx="14" cy="13"/>
              </a:xfrm>
            </p:grpSpPr>
            <p:sp>
              <p:nvSpPr>
                <p:cNvPr id="61568" name="Freeform 197"/>
                <p:cNvSpPr>
                  <a:spLocks/>
                </p:cNvSpPr>
                <p:nvPr/>
              </p:nvSpPr>
              <p:spPr bwMode="auto">
                <a:xfrm>
                  <a:off x="2841" y="2839"/>
                  <a:ext cx="14" cy="13"/>
                </a:xfrm>
                <a:custGeom>
                  <a:avLst/>
                  <a:gdLst>
                    <a:gd name="T0" fmla="*/ 2 w 14"/>
                    <a:gd name="T1" fmla="*/ 0 h 13"/>
                    <a:gd name="T2" fmla="*/ 14 w 14"/>
                    <a:gd name="T3" fmla="*/ 8 h 13"/>
                    <a:gd name="T4" fmla="*/ 12 w 14"/>
                    <a:gd name="T5" fmla="*/ 13 h 13"/>
                    <a:gd name="T6" fmla="*/ 0 w 14"/>
                    <a:gd name="T7" fmla="*/ 10 h 13"/>
                    <a:gd name="T8" fmla="*/ 2 w 14"/>
                    <a:gd name="T9" fmla="*/ 0 h 1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4"/>
                    <a:gd name="T16" fmla="*/ 0 h 13"/>
                    <a:gd name="T17" fmla="*/ 14 w 14"/>
                    <a:gd name="T18" fmla="*/ 13 h 1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4" h="13">
                      <a:moveTo>
                        <a:pt x="2" y="0"/>
                      </a:moveTo>
                      <a:lnTo>
                        <a:pt x="14" y="8"/>
                      </a:lnTo>
                      <a:lnTo>
                        <a:pt x="12" y="13"/>
                      </a:lnTo>
                      <a:lnTo>
                        <a:pt x="0" y="1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solidFill>
                  <a:srgbClr val="CC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569" name="Freeform 198"/>
                <p:cNvSpPr>
                  <a:spLocks/>
                </p:cNvSpPr>
                <p:nvPr/>
              </p:nvSpPr>
              <p:spPr bwMode="auto">
                <a:xfrm>
                  <a:off x="2841" y="2839"/>
                  <a:ext cx="14" cy="13"/>
                </a:xfrm>
                <a:custGeom>
                  <a:avLst/>
                  <a:gdLst>
                    <a:gd name="T0" fmla="*/ 2 w 14"/>
                    <a:gd name="T1" fmla="*/ 0 h 13"/>
                    <a:gd name="T2" fmla="*/ 14 w 14"/>
                    <a:gd name="T3" fmla="*/ 8 h 13"/>
                    <a:gd name="T4" fmla="*/ 12 w 14"/>
                    <a:gd name="T5" fmla="*/ 13 h 13"/>
                    <a:gd name="T6" fmla="*/ 0 w 14"/>
                    <a:gd name="T7" fmla="*/ 10 h 13"/>
                    <a:gd name="T8" fmla="*/ 2 w 14"/>
                    <a:gd name="T9" fmla="*/ 0 h 1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4"/>
                    <a:gd name="T16" fmla="*/ 0 h 13"/>
                    <a:gd name="T17" fmla="*/ 14 w 14"/>
                    <a:gd name="T18" fmla="*/ 13 h 1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4" h="13">
                      <a:moveTo>
                        <a:pt x="2" y="0"/>
                      </a:moveTo>
                      <a:lnTo>
                        <a:pt x="14" y="8"/>
                      </a:lnTo>
                      <a:lnTo>
                        <a:pt x="12" y="13"/>
                      </a:lnTo>
                      <a:lnTo>
                        <a:pt x="0" y="10"/>
                      </a:lnTo>
                      <a:lnTo>
                        <a:pt x="2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  <p:grpSp>
          <p:nvGrpSpPr>
            <p:cNvPr id="61497" name="Group 199"/>
            <p:cNvGrpSpPr>
              <a:grpSpLocks/>
            </p:cNvGrpSpPr>
            <p:nvPr/>
          </p:nvGrpSpPr>
          <p:grpSpPr bwMode="auto">
            <a:xfrm>
              <a:off x="3377" y="494"/>
              <a:ext cx="428" cy="788"/>
              <a:chOff x="3377" y="494"/>
              <a:chExt cx="428" cy="788"/>
            </a:xfrm>
          </p:grpSpPr>
          <p:grpSp>
            <p:nvGrpSpPr>
              <p:cNvPr id="61528" name="Group 200"/>
              <p:cNvGrpSpPr>
                <a:grpSpLocks/>
              </p:cNvGrpSpPr>
              <p:nvPr/>
            </p:nvGrpSpPr>
            <p:grpSpPr bwMode="auto">
              <a:xfrm>
                <a:off x="3697" y="496"/>
                <a:ext cx="23" cy="28"/>
                <a:chOff x="3697" y="496"/>
                <a:chExt cx="23" cy="28"/>
              </a:xfrm>
            </p:grpSpPr>
            <p:sp>
              <p:nvSpPr>
                <p:cNvPr id="61564" name="Freeform 201"/>
                <p:cNvSpPr>
                  <a:spLocks/>
                </p:cNvSpPr>
                <p:nvPr/>
              </p:nvSpPr>
              <p:spPr bwMode="auto">
                <a:xfrm>
                  <a:off x="3697" y="496"/>
                  <a:ext cx="23" cy="28"/>
                </a:xfrm>
                <a:custGeom>
                  <a:avLst/>
                  <a:gdLst>
                    <a:gd name="T0" fmla="*/ 8 w 23"/>
                    <a:gd name="T1" fmla="*/ 0 h 28"/>
                    <a:gd name="T2" fmla="*/ 23 w 23"/>
                    <a:gd name="T3" fmla="*/ 8 h 28"/>
                    <a:gd name="T4" fmla="*/ 15 w 23"/>
                    <a:gd name="T5" fmla="*/ 19 h 28"/>
                    <a:gd name="T6" fmla="*/ 13 w 23"/>
                    <a:gd name="T7" fmla="*/ 28 h 28"/>
                    <a:gd name="T8" fmla="*/ 0 w 23"/>
                    <a:gd name="T9" fmla="*/ 21 h 28"/>
                    <a:gd name="T10" fmla="*/ 8 w 23"/>
                    <a:gd name="T11" fmla="*/ 0 h 2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3"/>
                    <a:gd name="T19" fmla="*/ 0 h 28"/>
                    <a:gd name="T20" fmla="*/ 23 w 23"/>
                    <a:gd name="T21" fmla="*/ 28 h 2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3" h="28">
                      <a:moveTo>
                        <a:pt x="8" y="0"/>
                      </a:moveTo>
                      <a:lnTo>
                        <a:pt x="23" y="8"/>
                      </a:lnTo>
                      <a:lnTo>
                        <a:pt x="15" y="19"/>
                      </a:lnTo>
                      <a:lnTo>
                        <a:pt x="13" y="28"/>
                      </a:lnTo>
                      <a:lnTo>
                        <a:pt x="0" y="21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solidFill>
                  <a:srgbClr val="00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565" name="Freeform 202"/>
                <p:cNvSpPr>
                  <a:spLocks/>
                </p:cNvSpPr>
                <p:nvPr/>
              </p:nvSpPr>
              <p:spPr bwMode="auto">
                <a:xfrm>
                  <a:off x="3697" y="496"/>
                  <a:ext cx="23" cy="28"/>
                </a:xfrm>
                <a:custGeom>
                  <a:avLst/>
                  <a:gdLst>
                    <a:gd name="T0" fmla="*/ 8 w 23"/>
                    <a:gd name="T1" fmla="*/ 0 h 28"/>
                    <a:gd name="T2" fmla="*/ 23 w 23"/>
                    <a:gd name="T3" fmla="*/ 8 h 28"/>
                    <a:gd name="T4" fmla="*/ 15 w 23"/>
                    <a:gd name="T5" fmla="*/ 19 h 28"/>
                    <a:gd name="T6" fmla="*/ 13 w 23"/>
                    <a:gd name="T7" fmla="*/ 28 h 28"/>
                    <a:gd name="T8" fmla="*/ 0 w 23"/>
                    <a:gd name="T9" fmla="*/ 21 h 28"/>
                    <a:gd name="T10" fmla="*/ 8 w 23"/>
                    <a:gd name="T11" fmla="*/ 0 h 2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3"/>
                    <a:gd name="T19" fmla="*/ 0 h 28"/>
                    <a:gd name="T20" fmla="*/ 23 w 23"/>
                    <a:gd name="T21" fmla="*/ 28 h 2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3" h="28">
                      <a:moveTo>
                        <a:pt x="8" y="0"/>
                      </a:moveTo>
                      <a:lnTo>
                        <a:pt x="23" y="8"/>
                      </a:lnTo>
                      <a:lnTo>
                        <a:pt x="15" y="19"/>
                      </a:lnTo>
                      <a:lnTo>
                        <a:pt x="13" y="28"/>
                      </a:lnTo>
                      <a:lnTo>
                        <a:pt x="0" y="21"/>
                      </a:lnTo>
                      <a:lnTo>
                        <a:pt x="8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grpSp>
            <p:nvGrpSpPr>
              <p:cNvPr id="61529" name="Group 203"/>
              <p:cNvGrpSpPr>
                <a:grpSpLocks/>
              </p:cNvGrpSpPr>
              <p:nvPr/>
            </p:nvGrpSpPr>
            <p:grpSpPr bwMode="auto">
              <a:xfrm>
                <a:off x="3712" y="539"/>
                <a:ext cx="6" cy="15"/>
                <a:chOff x="3712" y="539"/>
                <a:chExt cx="6" cy="15"/>
              </a:xfrm>
            </p:grpSpPr>
            <p:sp>
              <p:nvSpPr>
                <p:cNvPr id="61562" name="Freeform 204"/>
                <p:cNvSpPr>
                  <a:spLocks/>
                </p:cNvSpPr>
                <p:nvPr/>
              </p:nvSpPr>
              <p:spPr bwMode="auto">
                <a:xfrm>
                  <a:off x="3712" y="539"/>
                  <a:ext cx="6" cy="15"/>
                </a:xfrm>
                <a:custGeom>
                  <a:avLst/>
                  <a:gdLst>
                    <a:gd name="T0" fmla="*/ 0 w 6"/>
                    <a:gd name="T1" fmla="*/ 0 h 15"/>
                    <a:gd name="T2" fmla="*/ 6 w 6"/>
                    <a:gd name="T3" fmla="*/ 0 h 15"/>
                    <a:gd name="T4" fmla="*/ 4 w 6"/>
                    <a:gd name="T5" fmla="*/ 15 h 15"/>
                    <a:gd name="T6" fmla="*/ 0 w 6"/>
                    <a:gd name="T7" fmla="*/ 0 h 1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"/>
                    <a:gd name="T13" fmla="*/ 0 h 15"/>
                    <a:gd name="T14" fmla="*/ 6 w 6"/>
                    <a:gd name="T15" fmla="*/ 15 h 1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" h="15">
                      <a:moveTo>
                        <a:pt x="0" y="0"/>
                      </a:moveTo>
                      <a:lnTo>
                        <a:pt x="6" y="0"/>
                      </a:lnTo>
                      <a:lnTo>
                        <a:pt x="4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563" name="Freeform 205"/>
                <p:cNvSpPr>
                  <a:spLocks/>
                </p:cNvSpPr>
                <p:nvPr/>
              </p:nvSpPr>
              <p:spPr bwMode="auto">
                <a:xfrm>
                  <a:off x="3712" y="539"/>
                  <a:ext cx="6" cy="15"/>
                </a:xfrm>
                <a:custGeom>
                  <a:avLst/>
                  <a:gdLst>
                    <a:gd name="T0" fmla="*/ 0 w 6"/>
                    <a:gd name="T1" fmla="*/ 0 h 15"/>
                    <a:gd name="T2" fmla="*/ 6 w 6"/>
                    <a:gd name="T3" fmla="*/ 0 h 15"/>
                    <a:gd name="T4" fmla="*/ 4 w 6"/>
                    <a:gd name="T5" fmla="*/ 15 h 15"/>
                    <a:gd name="T6" fmla="*/ 0 w 6"/>
                    <a:gd name="T7" fmla="*/ 0 h 1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"/>
                    <a:gd name="T13" fmla="*/ 0 h 15"/>
                    <a:gd name="T14" fmla="*/ 6 w 6"/>
                    <a:gd name="T15" fmla="*/ 15 h 1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" h="15">
                      <a:moveTo>
                        <a:pt x="0" y="0"/>
                      </a:moveTo>
                      <a:lnTo>
                        <a:pt x="6" y="0"/>
                      </a:lnTo>
                      <a:lnTo>
                        <a:pt x="4" y="15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grpSp>
            <p:nvGrpSpPr>
              <p:cNvPr id="61530" name="Group 206"/>
              <p:cNvGrpSpPr>
                <a:grpSpLocks/>
              </p:cNvGrpSpPr>
              <p:nvPr/>
            </p:nvGrpSpPr>
            <p:grpSpPr bwMode="auto">
              <a:xfrm>
                <a:off x="3665" y="564"/>
                <a:ext cx="70" cy="51"/>
                <a:chOff x="3665" y="564"/>
                <a:chExt cx="70" cy="51"/>
              </a:xfrm>
            </p:grpSpPr>
            <p:sp>
              <p:nvSpPr>
                <p:cNvPr id="61560" name="Freeform 207"/>
                <p:cNvSpPr>
                  <a:spLocks/>
                </p:cNvSpPr>
                <p:nvPr/>
              </p:nvSpPr>
              <p:spPr bwMode="auto">
                <a:xfrm>
                  <a:off x="3665" y="564"/>
                  <a:ext cx="70" cy="51"/>
                </a:xfrm>
                <a:custGeom>
                  <a:avLst/>
                  <a:gdLst>
                    <a:gd name="T0" fmla="*/ 4 w 70"/>
                    <a:gd name="T1" fmla="*/ 13 h 51"/>
                    <a:gd name="T2" fmla="*/ 28 w 70"/>
                    <a:gd name="T3" fmla="*/ 2 h 51"/>
                    <a:gd name="T4" fmla="*/ 70 w 70"/>
                    <a:gd name="T5" fmla="*/ 0 h 51"/>
                    <a:gd name="T6" fmla="*/ 60 w 70"/>
                    <a:gd name="T7" fmla="*/ 19 h 51"/>
                    <a:gd name="T8" fmla="*/ 32 w 70"/>
                    <a:gd name="T9" fmla="*/ 15 h 51"/>
                    <a:gd name="T10" fmla="*/ 19 w 70"/>
                    <a:gd name="T11" fmla="*/ 36 h 51"/>
                    <a:gd name="T12" fmla="*/ 23 w 70"/>
                    <a:gd name="T13" fmla="*/ 51 h 51"/>
                    <a:gd name="T14" fmla="*/ 8 w 70"/>
                    <a:gd name="T15" fmla="*/ 51 h 51"/>
                    <a:gd name="T16" fmla="*/ 0 w 70"/>
                    <a:gd name="T17" fmla="*/ 41 h 51"/>
                    <a:gd name="T18" fmla="*/ 6 w 70"/>
                    <a:gd name="T19" fmla="*/ 26 h 51"/>
                    <a:gd name="T20" fmla="*/ 4 w 70"/>
                    <a:gd name="T21" fmla="*/ 13 h 51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70"/>
                    <a:gd name="T34" fmla="*/ 0 h 51"/>
                    <a:gd name="T35" fmla="*/ 70 w 70"/>
                    <a:gd name="T36" fmla="*/ 51 h 51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70" h="51">
                      <a:moveTo>
                        <a:pt x="4" y="13"/>
                      </a:moveTo>
                      <a:lnTo>
                        <a:pt x="28" y="2"/>
                      </a:lnTo>
                      <a:lnTo>
                        <a:pt x="70" y="0"/>
                      </a:lnTo>
                      <a:lnTo>
                        <a:pt x="60" y="19"/>
                      </a:lnTo>
                      <a:lnTo>
                        <a:pt x="32" y="15"/>
                      </a:lnTo>
                      <a:lnTo>
                        <a:pt x="19" y="36"/>
                      </a:lnTo>
                      <a:lnTo>
                        <a:pt x="23" y="51"/>
                      </a:lnTo>
                      <a:lnTo>
                        <a:pt x="8" y="51"/>
                      </a:lnTo>
                      <a:lnTo>
                        <a:pt x="0" y="41"/>
                      </a:lnTo>
                      <a:lnTo>
                        <a:pt x="6" y="26"/>
                      </a:lnTo>
                      <a:lnTo>
                        <a:pt x="4" y="13"/>
                      </a:lnTo>
                      <a:close/>
                    </a:path>
                  </a:pathLst>
                </a:custGeom>
                <a:solidFill>
                  <a:srgbClr val="00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561" name="Freeform 208"/>
                <p:cNvSpPr>
                  <a:spLocks/>
                </p:cNvSpPr>
                <p:nvPr/>
              </p:nvSpPr>
              <p:spPr bwMode="auto">
                <a:xfrm>
                  <a:off x="3665" y="564"/>
                  <a:ext cx="70" cy="51"/>
                </a:xfrm>
                <a:custGeom>
                  <a:avLst/>
                  <a:gdLst>
                    <a:gd name="T0" fmla="*/ 4 w 70"/>
                    <a:gd name="T1" fmla="*/ 13 h 51"/>
                    <a:gd name="T2" fmla="*/ 28 w 70"/>
                    <a:gd name="T3" fmla="*/ 2 h 51"/>
                    <a:gd name="T4" fmla="*/ 70 w 70"/>
                    <a:gd name="T5" fmla="*/ 0 h 51"/>
                    <a:gd name="T6" fmla="*/ 60 w 70"/>
                    <a:gd name="T7" fmla="*/ 19 h 51"/>
                    <a:gd name="T8" fmla="*/ 32 w 70"/>
                    <a:gd name="T9" fmla="*/ 15 h 51"/>
                    <a:gd name="T10" fmla="*/ 19 w 70"/>
                    <a:gd name="T11" fmla="*/ 36 h 51"/>
                    <a:gd name="T12" fmla="*/ 23 w 70"/>
                    <a:gd name="T13" fmla="*/ 51 h 51"/>
                    <a:gd name="T14" fmla="*/ 8 w 70"/>
                    <a:gd name="T15" fmla="*/ 51 h 51"/>
                    <a:gd name="T16" fmla="*/ 0 w 70"/>
                    <a:gd name="T17" fmla="*/ 41 h 51"/>
                    <a:gd name="T18" fmla="*/ 6 w 70"/>
                    <a:gd name="T19" fmla="*/ 26 h 51"/>
                    <a:gd name="T20" fmla="*/ 4 w 70"/>
                    <a:gd name="T21" fmla="*/ 13 h 51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70"/>
                    <a:gd name="T34" fmla="*/ 0 h 51"/>
                    <a:gd name="T35" fmla="*/ 70 w 70"/>
                    <a:gd name="T36" fmla="*/ 51 h 51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70" h="51">
                      <a:moveTo>
                        <a:pt x="4" y="13"/>
                      </a:moveTo>
                      <a:lnTo>
                        <a:pt x="28" y="2"/>
                      </a:lnTo>
                      <a:lnTo>
                        <a:pt x="70" y="0"/>
                      </a:lnTo>
                      <a:lnTo>
                        <a:pt x="60" y="19"/>
                      </a:lnTo>
                      <a:lnTo>
                        <a:pt x="32" y="15"/>
                      </a:lnTo>
                      <a:lnTo>
                        <a:pt x="19" y="36"/>
                      </a:lnTo>
                      <a:lnTo>
                        <a:pt x="23" y="51"/>
                      </a:lnTo>
                      <a:lnTo>
                        <a:pt x="8" y="51"/>
                      </a:lnTo>
                      <a:lnTo>
                        <a:pt x="0" y="41"/>
                      </a:lnTo>
                      <a:lnTo>
                        <a:pt x="6" y="26"/>
                      </a:lnTo>
                      <a:lnTo>
                        <a:pt x="4" y="13"/>
                      </a:lnTo>
                    </a:path>
                  </a:pathLst>
                </a:custGeom>
                <a:solidFill>
                  <a:srgbClr val="00B0F0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grpSp>
            <p:nvGrpSpPr>
              <p:cNvPr id="61531" name="Group 209"/>
              <p:cNvGrpSpPr>
                <a:grpSpLocks/>
              </p:cNvGrpSpPr>
              <p:nvPr/>
            </p:nvGrpSpPr>
            <p:grpSpPr bwMode="auto">
              <a:xfrm>
                <a:off x="3618" y="622"/>
                <a:ext cx="79" cy="64"/>
                <a:chOff x="3618" y="622"/>
                <a:chExt cx="79" cy="64"/>
              </a:xfrm>
            </p:grpSpPr>
            <p:sp>
              <p:nvSpPr>
                <p:cNvPr id="61558" name="Freeform 210"/>
                <p:cNvSpPr>
                  <a:spLocks/>
                </p:cNvSpPr>
                <p:nvPr/>
              </p:nvSpPr>
              <p:spPr bwMode="auto">
                <a:xfrm>
                  <a:off x="3618" y="622"/>
                  <a:ext cx="79" cy="64"/>
                </a:xfrm>
                <a:custGeom>
                  <a:avLst/>
                  <a:gdLst>
                    <a:gd name="T0" fmla="*/ 23 w 79"/>
                    <a:gd name="T1" fmla="*/ 0 h 64"/>
                    <a:gd name="T2" fmla="*/ 34 w 79"/>
                    <a:gd name="T3" fmla="*/ 17 h 64"/>
                    <a:gd name="T4" fmla="*/ 32 w 79"/>
                    <a:gd name="T5" fmla="*/ 25 h 64"/>
                    <a:gd name="T6" fmla="*/ 47 w 79"/>
                    <a:gd name="T7" fmla="*/ 30 h 64"/>
                    <a:gd name="T8" fmla="*/ 62 w 79"/>
                    <a:gd name="T9" fmla="*/ 15 h 64"/>
                    <a:gd name="T10" fmla="*/ 79 w 79"/>
                    <a:gd name="T11" fmla="*/ 19 h 64"/>
                    <a:gd name="T12" fmla="*/ 75 w 79"/>
                    <a:gd name="T13" fmla="*/ 46 h 64"/>
                    <a:gd name="T14" fmla="*/ 49 w 79"/>
                    <a:gd name="T15" fmla="*/ 53 h 64"/>
                    <a:gd name="T16" fmla="*/ 30 w 79"/>
                    <a:gd name="T17" fmla="*/ 64 h 64"/>
                    <a:gd name="T18" fmla="*/ 0 w 79"/>
                    <a:gd name="T19" fmla="*/ 57 h 64"/>
                    <a:gd name="T20" fmla="*/ 6 w 79"/>
                    <a:gd name="T21" fmla="*/ 36 h 64"/>
                    <a:gd name="T22" fmla="*/ 13 w 79"/>
                    <a:gd name="T23" fmla="*/ 25 h 64"/>
                    <a:gd name="T24" fmla="*/ 9 w 79"/>
                    <a:gd name="T25" fmla="*/ 10 h 64"/>
                    <a:gd name="T26" fmla="*/ 23 w 79"/>
                    <a:gd name="T27" fmla="*/ 0 h 64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9"/>
                    <a:gd name="T43" fmla="*/ 0 h 64"/>
                    <a:gd name="T44" fmla="*/ 79 w 79"/>
                    <a:gd name="T45" fmla="*/ 64 h 64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9" h="64">
                      <a:moveTo>
                        <a:pt x="23" y="0"/>
                      </a:moveTo>
                      <a:lnTo>
                        <a:pt x="34" y="17"/>
                      </a:lnTo>
                      <a:lnTo>
                        <a:pt x="32" y="25"/>
                      </a:lnTo>
                      <a:lnTo>
                        <a:pt x="47" y="30"/>
                      </a:lnTo>
                      <a:lnTo>
                        <a:pt x="62" y="15"/>
                      </a:lnTo>
                      <a:lnTo>
                        <a:pt x="79" y="19"/>
                      </a:lnTo>
                      <a:lnTo>
                        <a:pt x="75" y="46"/>
                      </a:lnTo>
                      <a:lnTo>
                        <a:pt x="49" y="53"/>
                      </a:lnTo>
                      <a:lnTo>
                        <a:pt x="30" y="64"/>
                      </a:lnTo>
                      <a:lnTo>
                        <a:pt x="0" y="57"/>
                      </a:lnTo>
                      <a:lnTo>
                        <a:pt x="6" y="36"/>
                      </a:lnTo>
                      <a:lnTo>
                        <a:pt x="13" y="25"/>
                      </a:lnTo>
                      <a:lnTo>
                        <a:pt x="9" y="1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rgbClr val="00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559" name="Freeform 211"/>
                <p:cNvSpPr>
                  <a:spLocks/>
                </p:cNvSpPr>
                <p:nvPr/>
              </p:nvSpPr>
              <p:spPr bwMode="auto">
                <a:xfrm>
                  <a:off x="3618" y="622"/>
                  <a:ext cx="79" cy="64"/>
                </a:xfrm>
                <a:custGeom>
                  <a:avLst/>
                  <a:gdLst>
                    <a:gd name="T0" fmla="*/ 23 w 79"/>
                    <a:gd name="T1" fmla="*/ 0 h 64"/>
                    <a:gd name="T2" fmla="*/ 34 w 79"/>
                    <a:gd name="T3" fmla="*/ 17 h 64"/>
                    <a:gd name="T4" fmla="*/ 32 w 79"/>
                    <a:gd name="T5" fmla="*/ 25 h 64"/>
                    <a:gd name="T6" fmla="*/ 47 w 79"/>
                    <a:gd name="T7" fmla="*/ 30 h 64"/>
                    <a:gd name="T8" fmla="*/ 62 w 79"/>
                    <a:gd name="T9" fmla="*/ 15 h 64"/>
                    <a:gd name="T10" fmla="*/ 79 w 79"/>
                    <a:gd name="T11" fmla="*/ 19 h 64"/>
                    <a:gd name="T12" fmla="*/ 75 w 79"/>
                    <a:gd name="T13" fmla="*/ 46 h 64"/>
                    <a:gd name="T14" fmla="*/ 49 w 79"/>
                    <a:gd name="T15" fmla="*/ 53 h 64"/>
                    <a:gd name="T16" fmla="*/ 30 w 79"/>
                    <a:gd name="T17" fmla="*/ 64 h 64"/>
                    <a:gd name="T18" fmla="*/ 0 w 79"/>
                    <a:gd name="T19" fmla="*/ 57 h 64"/>
                    <a:gd name="T20" fmla="*/ 6 w 79"/>
                    <a:gd name="T21" fmla="*/ 36 h 64"/>
                    <a:gd name="T22" fmla="*/ 13 w 79"/>
                    <a:gd name="T23" fmla="*/ 25 h 64"/>
                    <a:gd name="T24" fmla="*/ 9 w 79"/>
                    <a:gd name="T25" fmla="*/ 10 h 64"/>
                    <a:gd name="T26" fmla="*/ 23 w 79"/>
                    <a:gd name="T27" fmla="*/ 0 h 64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9"/>
                    <a:gd name="T43" fmla="*/ 0 h 64"/>
                    <a:gd name="T44" fmla="*/ 79 w 79"/>
                    <a:gd name="T45" fmla="*/ 64 h 64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9" h="64">
                      <a:moveTo>
                        <a:pt x="23" y="0"/>
                      </a:moveTo>
                      <a:lnTo>
                        <a:pt x="34" y="17"/>
                      </a:lnTo>
                      <a:lnTo>
                        <a:pt x="32" y="25"/>
                      </a:lnTo>
                      <a:lnTo>
                        <a:pt x="47" y="30"/>
                      </a:lnTo>
                      <a:lnTo>
                        <a:pt x="62" y="15"/>
                      </a:lnTo>
                      <a:lnTo>
                        <a:pt x="79" y="19"/>
                      </a:lnTo>
                      <a:lnTo>
                        <a:pt x="75" y="46"/>
                      </a:lnTo>
                      <a:lnTo>
                        <a:pt x="49" y="53"/>
                      </a:lnTo>
                      <a:lnTo>
                        <a:pt x="30" y="64"/>
                      </a:lnTo>
                      <a:lnTo>
                        <a:pt x="0" y="57"/>
                      </a:lnTo>
                      <a:lnTo>
                        <a:pt x="6" y="36"/>
                      </a:lnTo>
                      <a:lnTo>
                        <a:pt x="13" y="25"/>
                      </a:lnTo>
                      <a:lnTo>
                        <a:pt x="9" y="10"/>
                      </a:lnTo>
                      <a:lnTo>
                        <a:pt x="23" y="0"/>
                      </a:lnTo>
                    </a:path>
                  </a:pathLst>
                </a:custGeom>
                <a:solidFill>
                  <a:srgbClr val="00B0F0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grpSp>
            <p:nvGrpSpPr>
              <p:cNvPr id="61532" name="Group 212"/>
              <p:cNvGrpSpPr>
                <a:grpSpLocks/>
              </p:cNvGrpSpPr>
              <p:nvPr/>
            </p:nvGrpSpPr>
            <p:grpSpPr bwMode="auto">
              <a:xfrm>
                <a:off x="3535" y="645"/>
                <a:ext cx="13" cy="15"/>
                <a:chOff x="3535" y="645"/>
                <a:chExt cx="13" cy="15"/>
              </a:xfrm>
            </p:grpSpPr>
            <p:sp>
              <p:nvSpPr>
                <p:cNvPr id="61556" name="Freeform 213"/>
                <p:cNvSpPr>
                  <a:spLocks/>
                </p:cNvSpPr>
                <p:nvPr/>
              </p:nvSpPr>
              <p:spPr bwMode="auto">
                <a:xfrm>
                  <a:off x="3535" y="645"/>
                  <a:ext cx="13" cy="15"/>
                </a:xfrm>
                <a:custGeom>
                  <a:avLst/>
                  <a:gdLst>
                    <a:gd name="T0" fmla="*/ 0 w 13"/>
                    <a:gd name="T1" fmla="*/ 2 h 15"/>
                    <a:gd name="T2" fmla="*/ 13 w 13"/>
                    <a:gd name="T3" fmla="*/ 0 h 15"/>
                    <a:gd name="T4" fmla="*/ 8 w 13"/>
                    <a:gd name="T5" fmla="*/ 15 h 15"/>
                    <a:gd name="T6" fmla="*/ 0 w 13"/>
                    <a:gd name="T7" fmla="*/ 2 h 1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"/>
                    <a:gd name="T13" fmla="*/ 0 h 15"/>
                    <a:gd name="T14" fmla="*/ 13 w 13"/>
                    <a:gd name="T15" fmla="*/ 15 h 1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" h="15">
                      <a:moveTo>
                        <a:pt x="0" y="2"/>
                      </a:moveTo>
                      <a:lnTo>
                        <a:pt x="13" y="0"/>
                      </a:lnTo>
                      <a:lnTo>
                        <a:pt x="8" y="15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solidFill>
                  <a:srgbClr val="00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557" name="Freeform 214"/>
                <p:cNvSpPr>
                  <a:spLocks/>
                </p:cNvSpPr>
                <p:nvPr/>
              </p:nvSpPr>
              <p:spPr bwMode="auto">
                <a:xfrm>
                  <a:off x="3535" y="645"/>
                  <a:ext cx="13" cy="15"/>
                </a:xfrm>
                <a:custGeom>
                  <a:avLst/>
                  <a:gdLst>
                    <a:gd name="T0" fmla="*/ 0 w 13"/>
                    <a:gd name="T1" fmla="*/ 2 h 15"/>
                    <a:gd name="T2" fmla="*/ 13 w 13"/>
                    <a:gd name="T3" fmla="*/ 0 h 15"/>
                    <a:gd name="T4" fmla="*/ 8 w 13"/>
                    <a:gd name="T5" fmla="*/ 15 h 15"/>
                    <a:gd name="T6" fmla="*/ 0 w 13"/>
                    <a:gd name="T7" fmla="*/ 2 h 1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"/>
                    <a:gd name="T13" fmla="*/ 0 h 15"/>
                    <a:gd name="T14" fmla="*/ 13 w 13"/>
                    <a:gd name="T15" fmla="*/ 15 h 1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" h="15">
                      <a:moveTo>
                        <a:pt x="0" y="2"/>
                      </a:moveTo>
                      <a:lnTo>
                        <a:pt x="13" y="0"/>
                      </a:lnTo>
                      <a:lnTo>
                        <a:pt x="8" y="15"/>
                      </a:lnTo>
                      <a:lnTo>
                        <a:pt x="0" y="2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grpSp>
            <p:nvGrpSpPr>
              <p:cNvPr id="61533" name="Group 215"/>
              <p:cNvGrpSpPr>
                <a:grpSpLocks/>
              </p:cNvGrpSpPr>
              <p:nvPr/>
            </p:nvGrpSpPr>
            <p:grpSpPr bwMode="auto">
              <a:xfrm>
                <a:off x="3705" y="635"/>
                <a:ext cx="13" cy="25"/>
                <a:chOff x="3705" y="635"/>
                <a:chExt cx="13" cy="25"/>
              </a:xfrm>
            </p:grpSpPr>
            <p:sp>
              <p:nvSpPr>
                <p:cNvPr id="61554" name="Freeform 216"/>
                <p:cNvSpPr>
                  <a:spLocks/>
                </p:cNvSpPr>
                <p:nvPr/>
              </p:nvSpPr>
              <p:spPr bwMode="auto">
                <a:xfrm>
                  <a:off x="3705" y="635"/>
                  <a:ext cx="13" cy="25"/>
                </a:xfrm>
                <a:custGeom>
                  <a:avLst/>
                  <a:gdLst>
                    <a:gd name="T0" fmla="*/ 0 w 13"/>
                    <a:gd name="T1" fmla="*/ 16 h 25"/>
                    <a:gd name="T2" fmla="*/ 11 w 13"/>
                    <a:gd name="T3" fmla="*/ 25 h 25"/>
                    <a:gd name="T4" fmla="*/ 13 w 13"/>
                    <a:gd name="T5" fmla="*/ 0 h 25"/>
                    <a:gd name="T6" fmla="*/ 0 w 13"/>
                    <a:gd name="T7" fmla="*/ 16 h 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"/>
                    <a:gd name="T13" fmla="*/ 0 h 25"/>
                    <a:gd name="T14" fmla="*/ 13 w 13"/>
                    <a:gd name="T15" fmla="*/ 25 h 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" h="25">
                      <a:moveTo>
                        <a:pt x="0" y="16"/>
                      </a:moveTo>
                      <a:lnTo>
                        <a:pt x="11" y="25"/>
                      </a:lnTo>
                      <a:lnTo>
                        <a:pt x="13" y="0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solidFill>
                  <a:srgbClr val="00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555" name="Freeform 217"/>
                <p:cNvSpPr>
                  <a:spLocks/>
                </p:cNvSpPr>
                <p:nvPr/>
              </p:nvSpPr>
              <p:spPr bwMode="auto">
                <a:xfrm>
                  <a:off x="3705" y="635"/>
                  <a:ext cx="13" cy="25"/>
                </a:xfrm>
                <a:custGeom>
                  <a:avLst/>
                  <a:gdLst>
                    <a:gd name="T0" fmla="*/ 0 w 13"/>
                    <a:gd name="T1" fmla="*/ 16 h 25"/>
                    <a:gd name="T2" fmla="*/ 11 w 13"/>
                    <a:gd name="T3" fmla="*/ 25 h 25"/>
                    <a:gd name="T4" fmla="*/ 13 w 13"/>
                    <a:gd name="T5" fmla="*/ 0 h 25"/>
                    <a:gd name="T6" fmla="*/ 0 w 13"/>
                    <a:gd name="T7" fmla="*/ 16 h 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"/>
                    <a:gd name="T13" fmla="*/ 0 h 25"/>
                    <a:gd name="T14" fmla="*/ 13 w 13"/>
                    <a:gd name="T15" fmla="*/ 25 h 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" h="25">
                      <a:moveTo>
                        <a:pt x="0" y="16"/>
                      </a:moveTo>
                      <a:lnTo>
                        <a:pt x="11" y="25"/>
                      </a:lnTo>
                      <a:lnTo>
                        <a:pt x="13" y="0"/>
                      </a:lnTo>
                      <a:lnTo>
                        <a:pt x="0" y="16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grpSp>
            <p:nvGrpSpPr>
              <p:cNvPr id="61534" name="Group 218"/>
              <p:cNvGrpSpPr>
                <a:grpSpLocks/>
              </p:cNvGrpSpPr>
              <p:nvPr/>
            </p:nvGrpSpPr>
            <p:grpSpPr bwMode="auto">
              <a:xfrm>
                <a:off x="3710" y="871"/>
                <a:ext cx="27" cy="28"/>
                <a:chOff x="3710" y="871"/>
                <a:chExt cx="27" cy="28"/>
              </a:xfrm>
            </p:grpSpPr>
            <p:sp>
              <p:nvSpPr>
                <p:cNvPr id="61552" name="Freeform 219"/>
                <p:cNvSpPr>
                  <a:spLocks/>
                </p:cNvSpPr>
                <p:nvPr/>
              </p:nvSpPr>
              <p:spPr bwMode="auto">
                <a:xfrm>
                  <a:off x="3710" y="871"/>
                  <a:ext cx="27" cy="28"/>
                </a:xfrm>
                <a:custGeom>
                  <a:avLst/>
                  <a:gdLst>
                    <a:gd name="T0" fmla="*/ 0 w 27"/>
                    <a:gd name="T1" fmla="*/ 13 h 28"/>
                    <a:gd name="T2" fmla="*/ 8 w 27"/>
                    <a:gd name="T3" fmla="*/ 28 h 28"/>
                    <a:gd name="T4" fmla="*/ 27 w 27"/>
                    <a:gd name="T5" fmla="*/ 7 h 28"/>
                    <a:gd name="T6" fmla="*/ 21 w 27"/>
                    <a:gd name="T7" fmla="*/ 0 h 28"/>
                    <a:gd name="T8" fmla="*/ 0 w 27"/>
                    <a:gd name="T9" fmla="*/ 13 h 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7"/>
                    <a:gd name="T16" fmla="*/ 0 h 28"/>
                    <a:gd name="T17" fmla="*/ 27 w 27"/>
                    <a:gd name="T18" fmla="*/ 28 h 2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7" h="28">
                      <a:moveTo>
                        <a:pt x="0" y="13"/>
                      </a:moveTo>
                      <a:lnTo>
                        <a:pt x="8" y="28"/>
                      </a:lnTo>
                      <a:lnTo>
                        <a:pt x="27" y="7"/>
                      </a:lnTo>
                      <a:lnTo>
                        <a:pt x="21" y="0"/>
                      </a:lnTo>
                      <a:lnTo>
                        <a:pt x="0" y="13"/>
                      </a:lnTo>
                      <a:close/>
                    </a:path>
                  </a:pathLst>
                </a:custGeom>
                <a:solidFill>
                  <a:srgbClr val="00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553" name="Freeform 220"/>
                <p:cNvSpPr>
                  <a:spLocks/>
                </p:cNvSpPr>
                <p:nvPr/>
              </p:nvSpPr>
              <p:spPr bwMode="auto">
                <a:xfrm>
                  <a:off x="3710" y="871"/>
                  <a:ext cx="27" cy="28"/>
                </a:xfrm>
                <a:custGeom>
                  <a:avLst/>
                  <a:gdLst>
                    <a:gd name="T0" fmla="*/ 0 w 27"/>
                    <a:gd name="T1" fmla="*/ 13 h 28"/>
                    <a:gd name="T2" fmla="*/ 8 w 27"/>
                    <a:gd name="T3" fmla="*/ 28 h 28"/>
                    <a:gd name="T4" fmla="*/ 27 w 27"/>
                    <a:gd name="T5" fmla="*/ 7 h 28"/>
                    <a:gd name="T6" fmla="*/ 21 w 27"/>
                    <a:gd name="T7" fmla="*/ 0 h 28"/>
                    <a:gd name="T8" fmla="*/ 0 w 27"/>
                    <a:gd name="T9" fmla="*/ 13 h 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7"/>
                    <a:gd name="T16" fmla="*/ 0 h 28"/>
                    <a:gd name="T17" fmla="*/ 27 w 27"/>
                    <a:gd name="T18" fmla="*/ 28 h 2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7" h="28">
                      <a:moveTo>
                        <a:pt x="0" y="13"/>
                      </a:moveTo>
                      <a:lnTo>
                        <a:pt x="8" y="28"/>
                      </a:lnTo>
                      <a:lnTo>
                        <a:pt x="27" y="7"/>
                      </a:lnTo>
                      <a:lnTo>
                        <a:pt x="21" y="0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00B0F0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grpSp>
            <p:nvGrpSpPr>
              <p:cNvPr id="61535" name="Group 221"/>
              <p:cNvGrpSpPr>
                <a:grpSpLocks/>
              </p:cNvGrpSpPr>
              <p:nvPr/>
            </p:nvGrpSpPr>
            <p:grpSpPr bwMode="auto">
              <a:xfrm>
                <a:off x="3701" y="899"/>
                <a:ext cx="11" cy="19"/>
                <a:chOff x="3701" y="899"/>
                <a:chExt cx="11" cy="19"/>
              </a:xfrm>
            </p:grpSpPr>
            <p:sp>
              <p:nvSpPr>
                <p:cNvPr id="61550" name="Freeform 222"/>
                <p:cNvSpPr>
                  <a:spLocks/>
                </p:cNvSpPr>
                <p:nvPr/>
              </p:nvSpPr>
              <p:spPr bwMode="auto">
                <a:xfrm>
                  <a:off x="3701" y="899"/>
                  <a:ext cx="11" cy="19"/>
                </a:xfrm>
                <a:custGeom>
                  <a:avLst/>
                  <a:gdLst>
                    <a:gd name="T0" fmla="*/ 4 w 11"/>
                    <a:gd name="T1" fmla="*/ 0 h 19"/>
                    <a:gd name="T2" fmla="*/ 11 w 11"/>
                    <a:gd name="T3" fmla="*/ 8 h 19"/>
                    <a:gd name="T4" fmla="*/ 0 w 11"/>
                    <a:gd name="T5" fmla="*/ 19 h 19"/>
                    <a:gd name="T6" fmla="*/ 4 w 11"/>
                    <a:gd name="T7" fmla="*/ 0 h 1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"/>
                    <a:gd name="T13" fmla="*/ 0 h 19"/>
                    <a:gd name="T14" fmla="*/ 11 w 11"/>
                    <a:gd name="T15" fmla="*/ 19 h 1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" h="19">
                      <a:moveTo>
                        <a:pt x="4" y="0"/>
                      </a:moveTo>
                      <a:lnTo>
                        <a:pt x="11" y="8"/>
                      </a:lnTo>
                      <a:lnTo>
                        <a:pt x="0" y="19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solidFill>
                  <a:srgbClr val="00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551" name="Freeform 223"/>
                <p:cNvSpPr>
                  <a:spLocks/>
                </p:cNvSpPr>
                <p:nvPr/>
              </p:nvSpPr>
              <p:spPr bwMode="auto">
                <a:xfrm>
                  <a:off x="3701" y="899"/>
                  <a:ext cx="11" cy="19"/>
                </a:xfrm>
                <a:custGeom>
                  <a:avLst/>
                  <a:gdLst>
                    <a:gd name="T0" fmla="*/ 4 w 11"/>
                    <a:gd name="T1" fmla="*/ 0 h 19"/>
                    <a:gd name="T2" fmla="*/ 11 w 11"/>
                    <a:gd name="T3" fmla="*/ 8 h 19"/>
                    <a:gd name="T4" fmla="*/ 0 w 11"/>
                    <a:gd name="T5" fmla="*/ 19 h 19"/>
                    <a:gd name="T6" fmla="*/ 4 w 11"/>
                    <a:gd name="T7" fmla="*/ 0 h 1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"/>
                    <a:gd name="T13" fmla="*/ 0 h 19"/>
                    <a:gd name="T14" fmla="*/ 11 w 11"/>
                    <a:gd name="T15" fmla="*/ 19 h 1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" h="19">
                      <a:moveTo>
                        <a:pt x="4" y="0"/>
                      </a:moveTo>
                      <a:lnTo>
                        <a:pt x="11" y="8"/>
                      </a:lnTo>
                      <a:lnTo>
                        <a:pt x="0" y="19"/>
                      </a:lnTo>
                      <a:lnTo>
                        <a:pt x="4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grpSp>
            <p:nvGrpSpPr>
              <p:cNvPr id="61536" name="Group 224"/>
              <p:cNvGrpSpPr>
                <a:grpSpLocks/>
              </p:cNvGrpSpPr>
              <p:nvPr/>
            </p:nvGrpSpPr>
            <p:grpSpPr bwMode="auto">
              <a:xfrm>
                <a:off x="3652" y="871"/>
                <a:ext cx="28" cy="26"/>
                <a:chOff x="3652" y="871"/>
                <a:chExt cx="28" cy="26"/>
              </a:xfrm>
            </p:grpSpPr>
            <p:sp>
              <p:nvSpPr>
                <p:cNvPr id="61548" name="Freeform 225"/>
                <p:cNvSpPr>
                  <a:spLocks/>
                </p:cNvSpPr>
                <p:nvPr/>
              </p:nvSpPr>
              <p:spPr bwMode="auto">
                <a:xfrm>
                  <a:off x="3652" y="871"/>
                  <a:ext cx="28" cy="26"/>
                </a:xfrm>
                <a:custGeom>
                  <a:avLst/>
                  <a:gdLst>
                    <a:gd name="T0" fmla="*/ 28 w 28"/>
                    <a:gd name="T1" fmla="*/ 7 h 26"/>
                    <a:gd name="T2" fmla="*/ 22 w 28"/>
                    <a:gd name="T3" fmla="*/ 26 h 26"/>
                    <a:gd name="T4" fmla="*/ 0 w 28"/>
                    <a:gd name="T5" fmla="*/ 7 h 26"/>
                    <a:gd name="T6" fmla="*/ 11 w 28"/>
                    <a:gd name="T7" fmla="*/ 0 h 26"/>
                    <a:gd name="T8" fmla="*/ 28 w 28"/>
                    <a:gd name="T9" fmla="*/ 7 h 2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8"/>
                    <a:gd name="T16" fmla="*/ 0 h 26"/>
                    <a:gd name="T17" fmla="*/ 28 w 28"/>
                    <a:gd name="T18" fmla="*/ 26 h 2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8" h="26">
                      <a:moveTo>
                        <a:pt x="28" y="7"/>
                      </a:moveTo>
                      <a:lnTo>
                        <a:pt x="22" y="26"/>
                      </a:lnTo>
                      <a:lnTo>
                        <a:pt x="0" y="7"/>
                      </a:lnTo>
                      <a:lnTo>
                        <a:pt x="11" y="0"/>
                      </a:lnTo>
                      <a:lnTo>
                        <a:pt x="28" y="7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549" name="Freeform 226"/>
                <p:cNvSpPr>
                  <a:spLocks/>
                </p:cNvSpPr>
                <p:nvPr/>
              </p:nvSpPr>
              <p:spPr bwMode="auto">
                <a:xfrm>
                  <a:off x="3652" y="871"/>
                  <a:ext cx="28" cy="26"/>
                </a:xfrm>
                <a:custGeom>
                  <a:avLst/>
                  <a:gdLst>
                    <a:gd name="T0" fmla="*/ 28 w 28"/>
                    <a:gd name="T1" fmla="*/ 7 h 26"/>
                    <a:gd name="T2" fmla="*/ 22 w 28"/>
                    <a:gd name="T3" fmla="*/ 26 h 26"/>
                    <a:gd name="T4" fmla="*/ 0 w 28"/>
                    <a:gd name="T5" fmla="*/ 7 h 26"/>
                    <a:gd name="T6" fmla="*/ 11 w 28"/>
                    <a:gd name="T7" fmla="*/ 0 h 26"/>
                    <a:gd name="T8" fmla="*/ 28 w 28"/>
                    <a:gd name="T9" fmla="*/ 7 h 2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8"/>
                    <a:gd name="T16" fmla="*/ 0 h 26"/>
                    <a:gd name="T17" fmla="*/ 28 w 28"/>
                    <a:gd name="T18" fmla="*/ 26 h 2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8" h="26">
                      <a:moveTo>
                        <a:pt x="28" y="7"/>
                      </a:moveTo>
                      <a:lnTo>
                        <a:pt x="22" y="26"/>
                      </a:lnTo>
                      <a:lnTo>
                        <a:pt x="0" y="7"/>
                      </a:lnTo>
                      <a:lnTo>
                        <a:pt x="11" y="0"/>
                      </a:lnTo>
                      <a:lnTo>
                        <a:pt x="28" y="7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grpSp>
            <p:nvGrpSpPr>
              <p:cNvPr id="61537" name="Group 227"/>
              <p:cNvGrpSpPr>
                <a:grpSpLocks/>
              </p:cNvGrpSpPr>
              <p:nvPr/>
            </p:nvGrpSpPr>
            <p:grpSpPr bwMode="auto">
              <a:xfrm>
                <a:off x="3693" y="882"/>
                <a:ext cx="10" cy="8"/>
                <a:chOff x="3693" y="882"/>
                <a:chExt cx="10" cy="8"/>
              </a:xfrm>
            </p:grpSpPr>
            <p:sp>
              <p:nvSpPr>
                <p:cNvPr id="61546" name="Freeform 228"/>
                <p:cNvSpPr>
                  <a:spLocks/>
                </p:cNvSpPr>
                <p:nvPr/>
              </p:nvSpPr>
              <p:spPr bwMode="auto">
                <a:xfrm>
                  <a:off x="3693" y="882"/>
                  <a:ext cx="10" cy="8"/>
                </a:xfrm>
                <a:custGeom>
                  <a:avLst/>
                  <a:gdLst>
                    <a:gd name="T0" fmla="*/ 0 w 10"/>
                    <a:gd name="T1" fmla="*/ 0 h 8"/>
                    <a:gd name="T2" fmla="*/ 10 w 10"/>
                    <a:gd name="T3" fmla="*/ 2 h 8"/>
                    <a:gd name="T4" fmla="*/ 10 w 10"/>
                    <a:gd name="T5" fmla="*/ 8 h 8"/>
                    <a:gd name="T6" fmla="*/ 0 w 10"/>
                    <a:gd name="T7" fmla="*/ 0 h 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0"/>
                    <a:gd name="T13" fmla="*/ 0 h 8"/>
                    <a:gd name="T14" fmla="*/ 10 w 10"/>
                    <a:gd name="T15" fmla="*/ 8 h 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0" h="8">
                      <a:moveTo>
                        <a:pt x="0" y="0"/>
                      </a:moveTo>
                      <a:lnTo>
                        <a:pt x="10" y="2"/>
                      </a:lnTo>
                      <a:lnTo>
                        <a:pt x="10" y="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547" name="Freeform 229"/>
                <p:cNvSpPr>
                  <a:spLocks/>
                </p:cNvSpPr>
                <p:nvPr/>
              </p:nvSpPr>
              <p:spPr bwMode="auto">
                <a:xfrm>
                  <a:off x="3693" y="882"/>
                  <a:ext cx="10" cy="8"/>
                </a:xfrm>
                <a:custGeom>
                  <a:avLst/>
                  <a:gdLst>
                    <a:gd name="T0" fmla="*/ 0 w 10"/>
                    <a:gd name="T1" fmla="*/ 0 h 8"/>
                    <a:gd name="T2" fmla="*/ 10 w 10"/>
                    <a:gd name="T3" fmla="*/ 2 h 8"/>
                    <a:gd name="T4" fmla="*/ 10 w 10"/>
                    <a:gd name="T5" fmla="*/ 8 h 8"/>
                    <a:gd name="T6" fmla="*/ 0 w 10"/>
                    <a:gd name="T7" fmla="*/ 0 h 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0"/>
                    <a:gd name="T13" fmla="*/ 0 h 8"/>
                    <a:gd name="T14" fmla="*/ 10 w 10"/>
                    <a:gd name="T15" fmla="*/ 8 h 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0" h="8">
                      <a:moveTo>
                        <a:pt x="0" y="0"/>
                      </a:moveTo>
                      <a:lnTo>
                        <a:pt x="10" y="2"/>
                      </a:lnTo>
                      <a:lnTo>
                        <a:pt x="10" y="8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grpSp>
            <p:nvGrpSpPr>
              <p:cNvPr id="61538" name="Group 230"/>
              <p:cNvGrpSpPr>
                <a:grpSpLocks/>
              </p:cNvGrpSpPr>
              <p:nvPr/>
            </p:nvGrpSpPr>
            <p:grpSpPr bwMode="auto">
              <a:xfrm>
                <a:off x="3584" y="1010"/>
                <a:ext cx="153" cy="125"/>
                <a:chOff x="3584" y="1010"/>
                <a:chExt cx="153" cy="125"/>
              </a:xfrm>
            </p:grpSpPr>
            <p:sp>
              <p:nvSpPr>
                <p:cNvPr id="61544" name="Freeform 231"/>
                <p:cNvSpPr>
                  <a:spLocks/>
                </p:cNvSpPr>
                <p:nvPr/>
              </p:nvSpPr>
              <p:spPr bwMode="auto">
                <a:xfrm>
                  <a:off x="3584" y="1010"/>
                  <a:ext cx="153" cy="125"/>
                </a:xfrm>
                <a:custGeom>
                  <a:avLst/>
                  <a:gdLst>
                    <a:gd name="T0" fmla="*/ 104 w 153"/>
                    <a:gd name="T1" fmla="*/ 0 h 125"/>
                    <a:gd name="T2" fmla="*/ 121 w 153"/>
                    <a:gd name="T3" fmla="*/ 4 h 125"/>
                    <a:gd name="T4" fmla="*/ 122 w 153"/>
                    <a:gd name="T5" fmla="*/ 17 h 125"/>
                    <a:gd name="T6" fmla="*/ 134 w 153"/>
                    <a:gd name="T7" fmla="*/ 17 h 125"/>
                    <a:gd name="T8" fmla="*/ 138 w 153"/>
                    <a:gd name="T9" fmla="*/ 40 h 125"/>
                    <a:gd name="T10" fmla="*/ 147 w 153"/>
                    <a:gd name="T11" fmla="*/ 44 h 125"/>
                    <a:gd name="T12" fmla="*/ 143 w 153"/>
                    <a:gd name="T13" fmla="*/ 53 h 125"/>
                    <a:gd name="T14" fmla="*/ 153 w 153"/>
                    <a:gd name="T15" fmla="*/ 68 h 125"/>
                    <a:gd name="T16" fmla="*/ 153 w 153"/>
                    <a:gd name="T17" fmla="*/ 79 h 125"/>
                    <a:gd name="T18" fmla="*/ 145 w 153"/>
                    <a:gd name="T19" fmla="*/ 76 h 125"/>
                    <a:gd name="T20" fmla="*/ 147 w 153"/>
                    <a:gd name="T21" fmla="*/ 91 h 125"/>
                    <a:gd name="T22" fmla="*/ 119 w 153"/>
                    <a:gd name="T23" fmla="*/ 106 h 125"/>
                    <a:gd name="T24" fmla="*/ 121 w 153"/>
                    <a:gd name="T25" fmla="*/ 95 h 125"/>
                    <a:gd name="T26" fmla="*/ 92 w 153"/>
                    <a:gd name="T27" fmla="*/ 81 h 125"/>
                    <a:gd name="T28" fmla="*/ 53 w 153"/>
                    <a:gd name="T29" fmla="*/ 96 h 125"/>
                    <a:gd name="T30" fmla="*/ 40 w 153"/>
                    <a:gd name="T31" fmla="*/ 125 h 125"/>
                    <a:gd name="T32" fmla="*/ 0 w 153"/>
                    <a:gd name="T33" fmla="*/ 102 h 125"/>
                    <a:gd name="T34" fmla="*/ 19 w 153"/>
                    <a:gd name="T35" fmla="*/ 96 h 125"/>
                    <a:gd name="T36" fmla="*/ 21 w 153"/>
                    <a:gd name="T37" fmla="*/ 89 h 125"/>
                    <a:gd name="T38" fmla="*/ 28 w 153"/>
                    <a:gd name="T39" fmla="*/ 95 h 125"/>
                    <a:gd name="T40" fmla="*/ 32 w 153"/>
                    <a:gd name="T41" fmla="*/ 87 h 125"/>
                    <a:gd name="T42" fmla="*/ 24 w 153"/>
                    <a:gd name="T43" fmla="*/ 87 h 125"/>
                    <a:gd name="T44" fmla="*/ 23 w 153"/>
                    <a:gd name="T45" fmla="*/ 66 h 125"/>
                    <a:gd name="T46" fmla="*/ 8 w 153"/>
                    <a:gd name="T47" fmla="*/ 51 h 125"/>
                    <a:gd name="T48" fmla="*/ 26 w 153"/>
                    <a:gd name="T49" fmla="*/ 34 h 125"/>
                    <a:gd name="T50" fmla="*/ 57 w 153"/>
                    <a:gd name="T51" fmla="*/ 57 h 125"/>
                    <a:gd name="T52" fmla="*/ 81 w 153"/>
                    <a:gd name="T53" fmla="*/ 59 h 125"/>
                    <a:gd name="T54" fmla="*/ 87 w 153"/>
                    <a:gd name="T55" fmla="*/ 42 h 125"/>
                    <a:gd name="T56" fmla="*/ 94 w 153"/>
                    <a:gd name="T57" fmla="*/ 29 h 125"/>
                    <a:gd name="T58" fmla="*/ 92 w 153"/>
                    <a:gd name="T59" fmla="*/ 15 h 125"/>
                    <a:gd name="T60" fmla="*/ 104 w 153"/>
                    <a:gd name="T61" fmla="*/ 8 h 125"/>
                    <a:gd name="T62" fmla="*/ 104 w 153"/>
                    <a:gd name="T63" fmla="*/ 0 h 125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w 153"/>
                    <a:gd name="T97" fmla="*/ 0 h 125"/>
                    <a:gd name="T98" fmla="*/ 153 w 153"/>
                    <a:gd name="T99" fmla="*/ 125 h 125"/>
                  </a:gdLst>
                  <a:ahLst/>
                  <a:cxnLst>
                    <a:cxn ang="T64">
                      <a:pos x="T0" y="T1"/>
                    </a:cxn>
                    <a:cxn ang="T65">
                      <a:pos x="T2" y="T3"/>
                    </a:cxn>
                    <a:cxn ang="T66">
                      <a:pos x="T4" y="T5"/>
                    </a:cxn>
                    <a:cxn ang="T67">
                      <a:pos x="T6" y="T7"/>
                    </a:cxn>
                    <a:cxn ang="T68">
                      <a:pos x="T8" y="T9"/>
                    </a:cxn>
                    <a:cxn ang="T69">
                      <a:pos x="T10" y="T11"/>
                    </a:cxn>
                    <a:cxn ang="T70">
                      <a:pos x="T12" y="T13"/>
                    </a:cxn>
                    <a:cxn ang="T71">
                      <a:pos x="T14" y="T15"/>
                    </a:cxn>
                    <a:cxn ang="T72">
                      <a:pos x="T16" y="T17"/>
                    </a:cxn>
                    <a:cxn ang="T73">
                      <a:pos x="T18" y="T19"/>
                    </a:cxn>
                    <a:cxn ang="T74">
                      <a:pos x="T20" y="T21"/>
                    </a:cxn>
                    <a:cxn ang="T75">
                      <a:pos x="T22" y="T23"/>
                    </a:cxn>
                    <a:cxn ang="T76">
                      <a:pos x="T24" y="T25"/>
                    </a:cxn>
                    <a:cxn ang="T77">
                      <a:pos x="T26" y="T27"/>
                    </a:cxn>
                    <a:cxn ang="T78">
                      <a:pos x="T28" y="T29"/>
                    </a:cxn>
                    <a:cxn ang="T79">
                      <a:pos x="T30" y="T31"/>
                    </a:cxn>
                    <a:cxn ang="T80">
                      <a:pos x="T32" y="T33"/>
                    </a:cxn>
                    <a:cxn ang="T81">
                      <a:pos x="T34" y="T35"/>
                    </a:cxn>
                    <a:cxn ang="T82">
                      <a:pos x="T36" y="T37"/>
                    </a:cxn>
                    <a:cxn ang="T83">
                      <a:pos x="T38" y="T39"/>
                    </a:cxn>
                    <a:cxn ang="T84">
                      <a:pos x="T40" y="T41"/>
                    </a:cxn>
                    <a:cxn ang="T85">
                      <a:pos x="T42" y="T43"/>
                    </a:cxn>
                    <a:cxn ang="T86">
                      <a:pos x="T44" y="T45"/>
                    </a:cxn>
                    <a:cxn ang="T87">
                      <a:pos x="T46" y="T47"/>
                    </a:cxn>
                    <a:cxn ang="T88">
                      <a:pos x="T48" y="T49"/>
                    </a:cxn>
                    <a:cxn ang="T89">
                      <a:pos x="T50" y="T51"/>
                    </a:cxn>
                    <a:cxn ang="T90">
                      <a:pos x="T52" y="T53"/>
                    </a:cxn>
                    <a:cxn ang="T91">
                      <a:pos x="T54" y="T55"/>
                    </a:cxn>
                    <a:cxn ang="T92">
                      <a:pos x="T56" y="T57"/>
                    </a:cxn>
                    <a:cxn ang="T93">
                      <a:pos x="T58" y="T59"/>
                    </a:cxn>
                    <a:cxn ang="T94">
                      <a:pos x="T60" y="T61"/>
                    </a:cxn>
                    <a:cxn ang="T95">
                      <a:pos x="T62" y="T63"/>
                    </a:cxn>
                  </a:cxnLst>
                  <a:rect l="T96" t="T97" r="T98" b="T99"/>
                  <a:pathLst>
                    <a:path w="153" h="125">
                      <a:moveTo>
                        <a:pt x="104" y="0"/>
                      </a:moveTo>
                      <a:lnTo>
                        <a:pt x="121" y="4"/>
                      </a:lnTo>
                      <a:lnTo>
                        <a:pt x="122" y="17"/>
                      </a:lnTo>
                      <a:lnTo>
                        <a:pt x="134" y="17"/>
                      </a:lnTo>
                      <a:lnTo>
                        <a:pt x="138" y="40"/>
                      </a:lnTo>
                      <a:lnTo>
                        <a:pt x="147" y="44"/>
                      </a:lnTo>
                      <a:lnTo>
                        <a:pt x="143" y="53"/>
                      </a:lnTo>
                      <a:lnTo>
                        <a:pt x="153" y="68"/>
                      </a:lnTo>
                      <a:lnTo>
                        <a:pt x="153" y="79"/>
                      </a:lnTo>
                      <a:lnTo>
                        <a:pt x="145" y="76"/>
                      </a:lnTo>
                      <a:lnTo>
                        <a:pt x="147" y="91"/>
                      </a:lnTo>
                      <a:lnTo>
                        <a:pt x="119" y="106"/>
                      </a:lnTo>
                      <a:lnTo>
                        <a:pt x="121" y="95"/>
                      </a:lnTo>
                      <a:lnTo>
                        <a:pt x="92" y="81"/>
                      </a:lnTo>
                      <a:lnTo>
                        <a:pt x="53" y="96"/>
                      </a:lnTo>
                      <a:lnTo>
                        <a:pt x="40" y="125"/>
                      </a:lnTo>
                      <a:lnTo>
                        <a:pt x="0" y="102"/>
                      </a:lnTo>
                      <a:lnTo>
                        <a:pt x="19" y="96"/>
                      </a:lnTo>
                      <a:lnTo>
                        <a:pt x="21" y="89"/>
                      </a:lnTo>
                      <a:lnTo>
                        <a:pt x="28" y="95"/>
                      </a:lnTo>
                      <a:lnTo>
                        <a:pt x="32" y="87"/>
                      </a:lnTo>
                      <a:lnTo>
                        <a:pt x="24" y="87"/>
                      </a:lnTo>
                      <a:lnTo>
                        <a:pt x="23" y="66"/>
                      </a:lnTo>
                      <a:lnTo>
                        <a:pt x="8" y="51"/>
                      </a:lnTo>
                      <a:lnTo>
                        <a:pt x="26" y="34"/>
                      </a:lnTo>
                      <a:lnTo>
                        <a:pt x="57" y="57"/>
                      </a:lnTo>
                      <a:lnTo>
                        <a:pt x="81" y="59"/>
                      </a:lnTo>
                      <a:lnTo>
                        <a:pt x="87" y="42"/>
                      </a:lnTo>
                      <a:lnTo>
                        <a:pt x="94" y="29"/>
                      </a:lnTo>
                      <a:lnTo>
                        <a:pt x="92" y="15"/>
                      </a:lnTo>
                      <a:lnTo>
                        <a:pt x="104" y="8"/>
                      </a:lnTo>
                      <a:lnTo>
                        <a:pt x="104" y="0"/>
                      </a:lnTo>
                      <a:close/>
                    </a:path>
                  </a:pathLst>
                </a:custGeom>
                <a:solidFill>
                  <a:srgbClr val="00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545" name="Freeform 232"/>
                <p:cNvSpPr>
                  <a:spLocks/>
                </p:cNvSpPr>
                <p:nvPr/>
              </p:nvSpPr>
              <p:spPr bwMode="auto">
                <a:xfrm>
                  <a:off x="3584" y="1010"/>
                  <a:ext cx="153" cy="125"/>
                </a:xfrm>
                <a:custGeom>
                  <a:avLst/>
                  <a:gdLst>
                    <a:gd name="T0" fmla="*/ 104 w 153"/>
                    <a:gd name="T1" fmla="*/ 0 h 125"/>
                    <a:gd name="T2" fmla="*/ 121 w 153"/>
                    <a:gd name="T3" fmla="*/ 4 h 125"/>
                    <a:gd name="T4" fmla="*/ 122 w 153"/>
                    <a:gd name="T5" fmla="*/ 17 h 125"/>
                    <a:gd name="T6" fmla="*/ 134 w 153"/>
                    <a:gd name="T7" fmla="*/ 17 h 125"/>
                    <a:gd name="T8" fmla="*/ 138 w 153"/>
                    <a:gd name="T9" fmla="*/ 40 h 125"/>
                    <a:gd name="T10" fmla="*/ 147 w 153"/>
                    <a:gd name="T11" fmla="*/ 44 h 125"/>
                    <a:gd name="T12" fmla="*/ 143 w 153"/>
                    <a:gd name="T13" fmla="*/ 53 h 125"/>
                    <a:gd name="T14" fmla="*/ 153 w 153"/>
                    <a:gd name="T15" fmla="*/ 68 h 125"/>
                    <a:gd name="T16" fmla="*/ 153 w 153"/>
                    <a:gd name="T17" fmla="*/ 79 h 125"/>
                    <a:gd name="T18" fmla="*/ 145 w 153"/>
                    <a:gd name="T19" fmla="*/ 76 h 125"/>
                    <a:gd name="T20" fmla="*/ 147 w 153"/>
                    <a:gd name="T21" fmla="*/ 91 h 125"/>
                    <a:gd name="T22" fmla="*/ 119 w 153"/>
                    <a:gd name="T23" fmla="*/ 106 h 125"/>
                    <a:gd name="T24" fmla="*/ 121 w 153"/>
                    <a:gd name="T25" fmla="*/ 95 h 125"/>
                    <a:gd name="T26" fmla="*/ 92 w 153"/>
                    <a:gd name="T27" fmla="*/ 81 h 125"/>
                    <a:gd name="T28" fmla="*/ 53 w 153"/>
                    <a:gd name="T29" fmla="*/ 96 h 125"/>
                    <a:gd name="T30" fmla="*/ 40 w 153"/>
                    <a:gd name="T31" fmla="*/ 125 h 125"/>
                    <a:gd name="T32" fmla="*/ 0 w 153"/>
                    <a:gd name="T33" fmla="*/ 102 h 125"/>
                    <a:gd name="T34" fmla="*/ 19 w 153"/>
                    <a:gd name="T35" fmla="*/ 96 h 125"/>
                    <a:gd name="T36" fmla="*/ 21 w 153"/>
                    <a:gd name="T37" fmla="*/ 89 h 125"/>
                    <a:gd name="T38" fmla="*/ 28 w 153"/>
                    <a:gd name="T39" fmla="*/ 95 h 125"/>
                    <a:gd name="T40" fmla="*/ 32 w 153"/>
                    <a:gd name="T41" fmla="*/ 87 h 125"/>
                    <a:gd name="T42" fmla="*/ 24 w 153"/>
                    <a:gd name="T43" fmla="*/ 87 h 125"/>
                    <a:gd name="T44" fmla="*/ 23 w 153"/>
                    <a:gd name="T45" fmla="*/ 66 h 125"/>
                    <a:gd name="T46" fmla="*/ 8 w 153"/>
                    <a:gd name="T47" fmla="*/ 51 h 125"/>
                    <a:gd name="T48" fmla="*/ 26 w 153"/>
                    <a:gd name="T49" fmla="*/ 34 h 125"/>
                    <a:gd name="T50" fmla="*/ 57 w 153"/>
                    <a:gd name="T51" fmla="*/ 57 h 125"/>
                    <a:gd name="T52" fmla="*/ 81 w 153"/>
                    <a:gd name="T53" fmla="*/ 59 h 125"/>
                    <a:gd name="T54" fmla="*/ 87 w 153"/>
                    <a:gd name="T55" fmla="*/ 42 h 125"/>
                    <a:gd name="T56" fmla="*/ 94 w 153"/>
                    <a:gd name="T57" fmla="*/ 29 h 125"/>
                    <a:gd name="T58" fmla="*/ 92 w 153"/>
                    <a:gd name="T59" fmla="*/ 15 h 125"/>
                    <a:gd name="T60" fmla="*/ 104 w 153"/>
                    <a:gd name="T61" fmla="*/ 8 h 125"/>
                    <a:gd name="T62" fmla="*/ 104 w 153"/>
                    <a:gd name="T63" fmla="*/ 0 h 125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w 153"/>
                    <a:gd name="T97" fmla="*/ 0 h 125"/>
                    <a:gd name="T98" fmla="*/ 153 w 153"/>
                    <a:gd name="T99" fmla="*/ 125 h 125"/>
                  </a:gdLst>
                  <a:ahLst/>
                  <a:cxnLst>
                    <a:cxn ang="T64">
                      <a:pos x="T0" y="T1"/>
                    </a:cxn>
                    <a:cxn ang="T65">
                      <a:pos x="T2" y="T3"/>
                    </a:cxn>
                    <a:cxn ang="T66">
                      <a:pos x="T4" y="T5"/>
                    </a:cxn>
                    <a:cxn ang="T67">
                      <a:pos x="T6" y="T7"/>
                    </a:cxn>
                    <a:cxn ang="T68">
                      <a:pos x="T8" y="T9"/>
                    </a:cxn>
                    <a:cxn ang="T69">
                      <a:pos x="T10" y="T11"/>
                    </a:cxn>
                    <a:cxn ang="T70">
                      <a:pos x="T12" y="T13"/>
                    </a:cxn>
                    <a:cxn ang="T71">
                      <a:pos x="T14" y="T15"/>
                    </a:cxn>
                    <a:cxn ang="T72">
                      <a:pos x="T16" y="T17"/>
                    </a:cxn>
                    <a:cxn ang="T73">
                      <a:pos x="T18" y="T19"/>
                    </a:cxn>
                    <a:cxn ang="T74">
                      <a:pos x="T20" y="T21"/>
                    </a:cxn>
                    <a:cxn ang="T75">
                      <a:pos x="T22" y="T23"/>
                    </a:cxn>
                    <a:cxn ang="T76">
                      <a:pos x="T24" y="T25"/>
                    </a:cxn>
                    <a:cxn ang="T77">
                      <a:pos x="T26" y="T27"/>
                    </a:cxn>
                    <a:cxn ang="T78">
                      <a:pos x="T28" y="T29"/>
                    </a:cxn>
                    <a:cxn ang="T79">
                      <a:pos x="T30" y="T31"/>
                    </a:cxn>
                    <a:cxn ang="T80">
                      <a:pos x="T32" y="T33"/>
                    </a:cxn>
                    <a:cxn ang="T81">
                      <a:pos x="T34" y="T35"/>
                    </a:cxn>
                    <a:cxn ang="T82">
                      <a:pos x="T36" y="T37"/>
                    </a:cxn>
                    <a:cxn ang="T83">
                      <a:pos x="T38" y="T39"/>
                    </a:cxn>
                    <a:cxn ang="T84">
                      <a:pos x="T40" y="T41"/>
                    </a:cxn>
                    <a:cxn ang="T85">
                      <a:pos x="T42" y="T43"/>
                    </a:cxn>
                    <a:cxn ang="T86">
                      <a:pos x="T44" y="T45"/>
                    </a:cxn>
                    <a:cxn ang="T87">
                      <a:pos x="T46" y="T47"/>
                    </a:cxn>
                    <a:cxn ang="T88">
                      <a:pos x="T48" y="T49"/>
                    </a:cxn>
                    <a:cxn ang="T89">
                      <a:pos x="T50" y="T51"/>
                    </a:cxn>
                    <a:cxn ang="T90">
                      <a:pos x="T52" y="T53"/>
                    </a:cxn>
                    <a:cxn ang="T91">
                      <a:pos x="T54" y="T55"/>
                    </a:cxn>
                    <a:cxn ang="T92">
                      <a:pos x="T56" y="T57"/>
                    </a:cxn>
                    <a:cxn ang="T93">
                      <a:pos x="T58" y="T59"/>
                    </a:cxn>
                    <a:cxn ang="T94">
                      <a:pos x="T60" y="T61"/>
                    </a:cxn>
                    <a:cxn ang="T95">
                      <a:pos x="T62" y="T63"/>
                    </a:cxn>
                  </a:cxnLst>
                  <a:rect l="T96" t="T97" r="T98" b="T99"/>
                  <a:pathLst>
                    <a:path w="153" h="125">
                      <a:moveTo>
                        <a:pt x="104" y="0"/>
                      </a:moveTo>
                      <a:lnTo>
                        <a:pt x="121" y="4"/>
                      </a:lnTo>
                      <a:lnTo>
                        <a:pt x="122" y="17"/>
                      </a:lnTo>
                      <a:lnTo>
                        <a:pt x="134" y="17"/>
                      </a:lnTo>
                      <a:lnTo>
                        <a:pt x="138" y="40"/>
                      </a:lnTo>
                      <a:lnTo>
                        <a:pt x="147" y="44"/>
                      </a:lnTo>
                      <a:lnTo>
                        <a:pt x="143" y="53"/>
                      </a:lnTo>
                      <a:lnTo>
                        <a:pt x="153" y="68"/>
                      </a:lnTo>
                      <a:lnTo>
                        <a:pt x="153" y="79"/>
                      </a:lnTo>
                      <a:lnTo>
                        <a:pt x="145" y="76"/>
                      </a:lnTo>
                      <a:lnTo>
                        <a:pt x="147" y="91"/>
                      </a:lnTo>
                      <a:lnTo>
                        <a:pt x="119" y="106"/>
                      </a:lnTo>
                      <a:lnTo>
                        <a:pt x="121" y="95"/>
                      </a:lnTo>
                      <a:lnTo>
                        <a:pt x="92" y="81"/>
                      </a:lnTo>
                      <a:lnTo>
                        <a:pt x="53" y="96"/>
                      </a:lnTo>
                      <a:lnTo>
                        <a:pt x="40" y="125"/>
                      </a:lnTo>
                      <a:lnTo>
                        <a:pt x="0" y="102"/>
                      </a:lnTo>
                      <a:lnTo>
                        <a:pt x="19" y="96"/>
                      </a:lnTo>
                      <a:lnTo>
                        <a:pt x="21" y="89"/>
                      </a:lnTo>
                      <a:lnTo>
                        <a:pt x="28" y="95"/>
                      </a:lnTo>
                      <a:lnTo>
                        <a:pt x="32" y="87"/>
                      </a:lnTo>
                      <a:lnTo>
                        <a:pt x="24" y="87"/>
                      </a:lnTo>
                      <a:lnTo>
                        <a:pt x="23" y="66"/>
                      </a:lnTo>
                      <a:lnTo>
                        <a:pt x="8" y="51"/>
                      </a:lnTo>
                      <a:lnTo>
                        <a:pt x="26" y="34"/>
                      </a:lnTo>
                      <a:lnTo>
                        <a:pt x="57" y="57"/>
                      </a:lnTo>
                      <a:lnTo>
                        <a:pt x="81" y="59"/>
                      </a:lnTo>
                      <a:lnTo>
                        <a:pt x="87" y="42"/>
                      </a:lnTo>
                      <a:lnTo>
                        <a:pt x="94" y="29"/>
                      </a:lnTo>
                      <a:lnTo>
                        <a:pt x="92" y="15"/>
                      </a:lnTo>
                      <a:lnTo>
                        <a:pt x="104" y="8"/>
                      </a:lnTo>
                      <a:lnTo>
                        <a:pt x="104" y="0"/>
                      </a:lnTo>
                    </a:path>
                  </a:pathLst>
                </a:custGeom>
                <a:solidFill>
                  <a:srgbClr val="00B0F0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grpSp>
            <p:nvGrpSpPr>
              <p:cNvPr id="61539" name="Group 233"/>
              <p:cNvGrpSpPr>
                <a:grpSpLocks/>
              </p:cNvGrpSpPr>
              <p:nvPr/>
            </p:nvGrpSpPr>
            <p:grpSpPr bwMode="auto">
              <a:xfrm>
                <a:off x="3531" y="1072"/>
                <a:ext cx="47" cy="48"/>
                <a:chOff x="3531" y="1072"/>
                <a:chExt cx="47" cy="48"/>
              </a:xfrm>
            </p:grpSpPr>
            <p:sp>
              <p:nvSpPr>
                <p:cNvPr id="61542" name="Freeform 234"/>
                <p:cNvSpPr>
                  <a:spLocks/>
                </p:cNvSpPr>
                <p:nvPr/>
              </p:nvSpPr>
              <p:spPr bwMode="auto">
                <a:xfrm>
                  <a:off x="3531" y="1072"/>
                  <a:ext cx="47" cy="48"/>
                </a:xfrm>
                <a:custGeom>
                  <a:avLst/>
                  <a:gdLst>
                    <a:gd name="T0" fmla="*/ 28 w 47"/>
                    <a:gd name="T1" fmla="*/ 0 h 48"/>
                    <a:gd name="T2" fmla="*/ 47 w 47"/>
                    <a:gd name="T3" fmla="*/ 14 h 48"/>
                    <a:gd name="T4" fmla="*/ 42 w 47"/>
                    <a:gd name="T5" fmla="*/ 29 h 48"/>
                    <a:gd name="T6" fmla="*/ 30 w 47"/>
                    <a:gd name="T7" fmla="*/ 29 h 48"/>
                    <a:gd name="T8" fmla="*/ 27 w 47"/>
                    <a:gd name="T9" fmla="*/ 42 h 48"/>
                    <a:gd name="T10" fmla="*/ 17 w 47"/>
                    <a:gd name="T11" fmla="*/ 40 h 48"/>
                    <a:gd name="T12" fmla="*/ 12 w 47"/>
                    <a:gd name="T13" fmla="*/ 48 h 48"/>
                    <a:gd name="T14" fmla="*/ 0 w 47"/>
                    <a:gd name="T15" fmla="*/ 40 h 48"/>
                    <a:gd name="T16" fmla="*/ 6 w 47"/>
                    <a:gd name="T17" fmla="*/ 25 h 48"/>
                    <a:gd name="T18" fmla="*/ 12 w 47"/>
                    <a:gd name="T19" fmla="*/ 25 h 48"/>
                    <a:gd name="T20" fmla="*/ 15 w 47"/>
                    <a:gd name="T21" fmla="*/ 6 h 48"/>
                    <a:gd name="T22" fmla="*/ 23 w 47"/>
                    <a:gd name="T23" fmla="*/ 8 h 48"/>
                    <a:gd name="T24" fmla="*/ 28 w 47"/>
                    <a:gd name="T25" fmla="*/ 0 h 48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47"/>
                    <a:gd name="T40" fmla="*/ 0 h 48"/>
                    <a:gd name="T41" fmla="*/ 47 w 47"/>
                    <a:gd name="T42" fmla="*/ 48 h 48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47" h="48">
                      <a:moveTo>
                        <a:pt x="28" y="0"/>
                      </a:moveTo>
                      <a:lnTo>
                        <a:pt x="47" y="14"/>
                      </a:lnTo>
                      <a:lnTo>
                        <a:pt x="42" y="29"/>
                      </a:lnTo>
                      <a:lnTo>
                        <a:pt x="30" y="29"/>
                      </a:lnTo>
                      <a:lnTo>
                        <a:pt x="27" y="42"/>
                      </a:lnTo>
                      <a:lnTo>
                        <a:pt x="17" y="40"/>
                      </a:lnTo>
                      <a:lnTo>
                        <a:pt x="12" y="48"/>
                      </a:lnTo>
                      <a:lnTo>
                        <a:pt x="0" y="40"/>
                      </a:lnTo>
                      <a:lnTo>
                        <a:pt x="6" y="25"/>
                      </a:lnTo>
                      <a:lnTo>
                        <a:pt x="12" y="25"/>
                      </a:lnTo>
                      <a:lnTo>
                        <a:pt x="15" y="6"/>
                      </a:lnTo>
                      <a:lnTo>
                        <a:pt x="23" y="8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61543" name="Freeform 235"/>
                <p:cNvSpPr>
                  <a:spLocks/>
                </p:cNvSpPr>
                <p:nvPr/>
              </p:nvSpPr>
              <p:spPr bwMode="auto">
                <a:xfrm>
                  <a:off x="3531" y="1072"/>
                  <a:ext cx="47" cy="48"/>
                </a:xfrm>
                <a:custGeom>
                  <a:avLst/>
                  <a:gdLst>
                    <a:gd name="T0" fmla="*/ 28 w 47"/>
                    <a:gd name="T1" fmla="*/ 0 h 48"/>
                    <a:gd name="T2" fmla="*/ 47 w 47"/>
                    <a:gd name="T3" fmla="*/ 14 h 48"/>
                    <a:gd name="T4" fmla="*/ 42 w 47"/>
                    <a:gd name="T5" fmla="*/ 29 h 48"/>
                    <a:gd name="T6" fmla="*/ 30 w 47"/>
                    <a:gd name="T7" fmla="*/ 29 h 48"/>
                    <a:gd name="T8" fmla="*/ 27 w 47"/>
                    <a:gd name="T9" fmla="*/ 42 h 48"/>
                    <a:gd name="T10" fmla="*/ 17 w 47"/>
                    <a:gd name="T11" fmla="*/ 40 h 48"/>
                    <a:gd name="T12" fmla="*/ 12 w 47"/>
                    <a:gd name="T13" fmla="*/ 48 h 48"/>
                    <a:gd name="T14" fmla="*/ 0 w 47"/>
                    <a:gd name="T15" fmla="*/ 40 h 48"/>
                    <a:gd name="T16" fmla="*/ 6 w 47"/>
                    <a:gd name="T17" fmla="*/ 25 h 48"/>
                    <a:gd name="T18" fmla="*/ 12 w 47"/>
                    <a:gd name="T19" fmla="*/ 25 h 48"/>
                    <a:gd name="T20" fmla="*/ 15 w 47"/>
                    <a:gd name="T21" fmla="*/ 6 h 48"/>
                    <a:gd name="T22" fmla="*/ 23 w 47"/>
                    <a:gd name="T23" fmla="*/ 8 h 48"/>
                    <a:gd name="T24" fmla="*/ 28 w 47"/>
                    <a:gd name="T25" fmla="*/ 0 h 48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47"/>
                    <a:gd name="T40" fmla="*/ 0 h 48"/>
                    <a:gd name="T41" fmla="*/ 47 w 47"/>
                    <a:gd name="T42" fmla="*/ 48 h 48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47" h="48">
                      <a:moveTo>
                        <a:pt x="28" y="0"/>
                      </a:moveTo>
                      <a:lnTo>
                        <a:pt x="47" y="14"/>
                      </a:lnTo>
                      <a:lnTo>
                        <a:pt x="42" y="29"/>
                      </a:lnTo>
                      <a:lnTo>
                        <a:pt x="30" y="29"/>
                      </a:lnTo>
                      <a:lnTo>
                        <a:pt x="27" y="42"/>
                      </a:lnTo>
                      <a:lnTo>
                        <a:pt x="17" y="40"/>
                      </a:lnTo>
                      <a:lnTo>
                        <a:pt x="12" y="48"/>
                      </a:lnTo>
                      <a:lnTo>
                        <a:pt x="0" y="40"/>
                      </a:lnTo>
                      <a:lnTo>
                        <a:pt x="6" y="25"/>
                      </a:lnTo>
                      <a:lnTo>
                        <a:pt x="12" y="25"/>
                      </a:lnTo>
                      <a:lnTo>
                        <a:pt x="15" y="6"/>
                      </a:lnTo>
                      <a:lnTo>
                        <a:pt x="23" y="8"/>
                      </a:lnTo>
                      <a:lnTo>
                        <a:pt x="28" y="0"/>
                      </a:lnTo>
                    </a:path>
                  </a:pathLst>
                </a:custGeom>
                <a:solidFill>
                  <a:srgbClr val="00B0F0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sp>
            <p:nvSpPr>
              <p:cNvPr id="61540" name="Line 236"/>
              <p:cNvSpPr>
                <a:spLocks noChangeShapeType="1"/>
              </p:cNvSpPr>
              <p:nvPr/>
            </p:nvSpPr>
            <p:spPr bwMode="auto">
              <a:xfrm>
                <a:off x="3377" y="954"/>
                <a:ext cx="382" cy="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541" name="Line 237"/>
              <p:cNvSpPr>
                <a:spLocks noChangeShapeType="1"/>
              </p:cNvSpPr>
              <p:nvPr/>
            </p:nvSpPr>
            <p:spPr bwMode="auto">
              <a:xfrm>
                <a:off x="3804" y="494"/>
                <a:ext cx="1" cy="78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grpSp>
          <p:nvGrpSpPr>
            <p:cNvPr id="61498" name="Group 238"/>
            <p:cNvGrpSpPr>
              <a:grpSpLocks/>
            </p:cNvGrpSpPr>
            <p:nvPr/>
          </p:nvGrpSpPr>
          <p:grpSpPr bwMode="auto">
            <a:xfrm>
              <a:off x="5124" y="860"/>
              <a:ext cx="207" cy="265"/>
              <a:chOff x="5124" y="860"/>
              <a:chExt cx="207" cy="265"/>
            </a:xfrm>
          </p:grpSpPr>
          <p:sp>
            <p:nvSpPr>
              <p:cNvPr id="61526" name="Freeform 239"/>
              <p:cNvSpPr>
                <a:spLocks/>
              </p:cNvSpPr>
              <p:nvPr/>
            </p:nvSpPr>
            <p:spPr bwMode="auto">
              <a:xfrm>
                <a:off x="5124" y="860"/>
                <a:ext cx="207" cy="265"/>
              </a:xfrm>
              <a:custGeom>
                <a:avLst/>
                <a:gdLst>
                  <a:gd name="T0" fmla="*/ 137 w 207"/>
                  <a:gd name="T1" fmla="*/ 43 h 265"/>
                  <a:gd name="T2" fmla="*/ 137 w 207"/>
                  <a:gd name="T3" fmla="*/ 43 h 265"/>
                  <a:gd name="T4" fmla="*/ 128 w 207"/>
                  <a:gd name="T5" fmla="*/ 30 h 265"/>
                  <a:gd name="T6" fmla="*/ 120 w 207"/>
                  <a:gd name="T7" fmla="*/ 7 h 265"/>
                  <a:gd name="T8" fmla="*/ 94 w 207"/>
                  <a:gd name="T9" fmla="*/ 0 h 265"/>
                  <a:gd name="T10" fmla="*/ 88 w 207"/>
                  <a:gd name="T11" fmla="*/ 11 h 265"/>
                  <a:gd name="T12" fmla="*/ 68 w 207"/>
                  <a:gd name="T13" fmla="*/ 17 h 265"/>
                  <a:gd name="T14" fmla="*/ 60 w 207"/>
                  <a:gd name="T15" fmla="*/ 35 h 265"/>
                  <a:gd name="T16" fmla="*/ 36 w 207"/>
                  <a:gd name="T17" fmla="*/ 43 h 265"/>
                  <a:gd name="T18" fmla="*/ 11 w 207"/>
                  <a:gd name="T19" fmla="*/ 67 h 265"/>
                  <a:gd name="T20" fmla="*/ 0 w 207"/>
                  <a:gd name="T21" fmla="*/ 94 h 265"/>
                  <a:gd name="T22" fmla="*/ 5 w 207"/>
                  <a:gd name="T23" fmla="*/ 105 h 265"/>
                  <a:gd name="T24" fmla="*/ 43 w 207"/>
                  <a:gd name="T25" fmla="*/ 116 h 265"/>
                  <a:gd name="T26" fmla="*/ 45 w 207"/>
                  <a:gd name="T27" fmla="*/ 130 h 265"/>
                  <a:gd name="T28" fmla="*/ 51 w 207"/>
                  <a:gd name="T29" fmla="*/ 141 h 265"/>
                  <a:gd name="T30" fmla="*/ 30 w 207"/>
                  <a:gd name="T31" fmla="*/ 182 h 265"/>
                  <a:gd name="T32" fmla="*/ 30 w 207"/>
                  <a:gd name="T33" fmla="*/ 207 h 265"/>
                  <a:gd name="T34" fmla="*/ 45 w 207"/>
                  <a:gd name="T35" fmla="*/ 207 h 265"/>
                  <a:gd name="T36" fmla="*/ 60 w 207"/>
                  <a:gd name="T37" fmla="*/ 194 h 265"/>
                  <a:gd name="T38" fmla="*/ 81 w 207"/>
                  <a:gd name="T39" fmla="*/ 214 h 265"/>
                  <a:gd name="T40" fmla="*/ 86 w 207"/>
                  <a:gd name="T41" fmla="*/ 239 h 265"/>
                  <a:gd name="T42" fmla="*/ 132 w 207"/>
                  <a:gd name="T43" fmla="*/ 265 h 265"/>
                  <a:gd name="T44" fmla="*/ 169 w 207"/>
                  <a:gd name="T45" fmla="*/ 265 h 265"/>
                  <a:gd name="T46" fmla="*/ 171 w 207"/>
                  <a:gd name="T47" fmla="*/ 256 h 265"/>
                  <a:gd name="T48" fmla="*/ 141 w 207"/>
                  <a:gd name="T49" fmla="*/ 248 h 265"/>
                  <a:gd name="T50" fmla="*/ 145 w 207"/>
                  <a:gd name="T51" fmla="*/ 224 h 265"/>
                  <a:gd name="T52" fmla="*/ 152 w 207"/>
                  <a:gd name="T53" fmla="*/ 209 h 265"/>
                  <a:gd name="T54" fmla="*/ 171 w 207"/>
                  <a:gd name="T55" fmla="*/ 201 h 265"/>
                  <a:gd name="T56" fmla="*/ 203 w 207"/>
                  <a:gd name="T57" fmla="*/ 199 h 265"/>
                  <a:gd name="T58" fmla="*/ 207 w 207"/>
                  <a:gd name="T59" fmla="*/ 190 h 265"/>
                  <a:gd name="T60" fmla="*/ 186 w 207"/>
                  <a:gd name="T61" fmla="*/ 184 h 265"/>
                  <a:gd name="T62" fmla="*/ 177 w 207"/>
                  <a:gd name="T63" fmla="*/ 167 h 265"/>
                  <a:gd name="T64" fmla="*/ 166 w 207"/>
                  <a:gd name="T65" fmla="*/ 131 h 265"/>
                  <a:gd name="T66" fmla="*/ 166 w 207"/>
                  <a:gd name="T67" fmla="*/ 105 h 265"/>
                  <a:gd name="T68" fmla="*/ 149 w 207"/>
                  <a:gd name="T69" fmla="*/ 94 h 265"/>
                  <a:gd name="T70" fmla="*/ 156 w 207"/>
                  <a:gd name="T71" fmla="*/ 62 h 265"/>
                  <a:gd name="T72" fmla="*/ 137 w 207"/>
                  <a:gd name="T73" fmla="*/ 43 h 265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207"/>
                  <a:gd name="T112" fmla="*/ 0 h 265"/>
                  <a:gd name="T113" fmla="*/ 207 w 207"/>
                  <a:gd name="T114" fmla="*/ 265 h 265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207" h="265">
                    <a:moveTo>
                      <a:pt x="137" y="43"/>
                    </a:moveTo>
                    <a:lnTo>
                      <a:pt x="137" y="43"/>
                    </a:lnTo>
                    <a:lnTo>
                      <a:pt x="128" y="30"/>
                    </a:lnTo>
                    <a:lnTo>
                      <a:pt x="120" y="7"/>
                    </a:lnTo>
                    <a:lnTo>
                      <a:pt x="94" y="0"/>
                    </a:lnTo>
                    <a:lnTo>
                      <a:pt x="88" y="11"/>
                    </a:lnTo>
                    <a:lnTo>
                      <a:pt x="68" y="17"/>
                    </a:lnTo>
                    <a:lnTo>
                      <a:pt x="60" y="35"/>
                    </a:lnTo>
                    <a:lnTo>
                      <a:pt x="36" y="43"/>
                    </a:lnTo>
                    <a:lnTo>
                      <a:pt x="11" y="67"/>
                    </a:lnTo>
                    <a:lnTo>
                      <a:pt x="0" y="94"/>
                    </a:lnTo>
                    <a:lnTo>
                      <a:pt x="5" y="105"/>
                    </a:lnTo>
                    <a:lnTo>
                      <a:pt x="43" y="116"/>
                    </a:lnTo>
                    <a:lnTo>
                      <a:pt x="45" y="130"/>
                    </a:lnTo>
                    <a:lnTo>
                      <a:pt x="51" y="141"/>
                    </a:lnTo>
                    <a:lnTo>
                      <a:pt x="30" y="182"/>
                    </a:lnTo>
                    <a:lnTo>
                      <a:pt x="30" y="207"/>
                    </a:lnTo>
                    <a:lnTo>
                      <a:pt x="45" y="207"/>
                    </a:lnTo>
                    <a:lnTo>
                      <a:pt x="60" y="194"/>
                    </a:lnTo>
                    <a:lnTo>
                      <a:pt x="81" y="214"/>
                    </a:lnTo>
                    <a:lnTo>
                      <a:pt x="86" y="239"/>
                    </a:lnTo>
                    <a:lnTo>
                      <a:pt x="132" y="265"/>
                    </a:lnTo>
                    <a:lnTo>
                      <a:pt x="169" y="265"/>
                    </a:lnTo>
                    <a:lnTo>
                      <a:pt x="171" y="256"/>
                    </a:lnTo>
                    <a:lnTo>
                      <a:pt x="141" y="248"/>
                    </a:lnTo>
                    <a:lnTo>
                      <a:pt x="145" y="224"/>
                    </a:lnTo>
                    <a:lnTo>
                      <a:pt x="152" y="209"/>
                    </a:lnTo>
                    <a:lnTo>
                      <a:pt x="171" y="201"/>
                    </a:lnTo>
                    <a:lnTo>
                      <a:pt x="203" y="199"/>
                    </a:lnTo>
                    <a:lnTo>
                      <a:pt x="207" y="190"/>
                    </a:lnTo>
                    <a:lnTo>
                      <a:pt x="186" y="184"/>
                    </a:lnTo>
                    <a:lnTo>
                      <a:pt x="177" y="167"/>
                    </a:lnTo>
                    <a:lnTo>
                      <a:pt x="166" y="131"/>
                    </a:lnTo>
                    <a:lnTo>
                      <a:pt x="166" y="105"/>
                    </a:lnTo>
                    <a:lnTo>
                      <a:pt x="149" y="94"/>
                    </a:lnTo>
                    <a:lnTo>
                      <a:pt x="156" y="62"/>
                    </a:lnTo>
                    <a:lnTo>
                      <a:pt x="137" y="43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527" name="Freeform 240"/>
              <p:cNvSpPr>
                <a:spLocks/>
              </p:cNvSpPr>
              <p:nvPr/>
            </p:nvSpPr>
            <p:spPr bwMode="auto">
              <a:xfrm>
                <a:off x="5124" y="860"/>
                <a:ext cx="207" cy="265"/>
              </a:xfrm>
              <a:custGeom>
                <a:avLst/>
                <a:gdLst>
                  <a:gd name="T0" fmla="*/ 137 w 207"/>
                  <a:gd name="T1" fmla="*/ 43 h 265"/>
                  <a:gd name="T2" fmla="*/ 137 w 207"/>
                  <a:gd name="T3" fmla="*/ 43 h 265"/>
                  <a:gd name="T4" fmla="*/ 128 w 207"/>
                  <a:gd name="T5" fmla="*/ 30 h 265"/>
                  <a:gd name="T6" fmla="*/ 120 w 207"/>
                  <a:gd name="T7" fmla="*/ 7 h 265"/>
                  <a:gd name="T8" fmla="*/ 94 w 207"/>
                  <a:gd name="T9" fmla="*/ 0 h 265"/>
                  <a:gd name="T10" fmla="*/ 88 w 207"/>
                  <a:gd name="T11" fmla="*/ 11 h 265"/>
                  <a:gd name="T12" fmla="*/ 68 w 207"/>
                  <a:gd name="T13" fmla="*/ 17 h 265"/>
                  <a:gd name="T14" fmla="*/ 60 w 207"/>
                  <a:gd name="T15" fmla="*/ 35 h 265"/>
                  <a:gd name="T16" fmla="*/ 36 w 207"/>
                  <a:gd name="T17" fmla="*/ 43 h 265"/>
                  <a:gd name="T18" fmla="*/ 11 w 207"/>
                  <a:gd name="T19" fmla="*/ 67 h 265"/>
                  <a:gd name="T20" fmla="*/ 0 w 207"/>
                  <a:gd name="T21" fmla="*/ 94 h 265"/>
                  <a:gd name="T22" fmla="*/ 5 w 207"/>
                  <a:gd name="T23" fmla="*/ 105 h 265"/>
                  <a:gd name="T24" fmla="*/ 43 w 207"/>
                  <a:gd name="T25" fmla="*/ 116 h 265"/>
                  <a:gd name="T26" fmla="*/ 45 w 207"/>
                  <a:gd name="T27" fmla="*/ 130 h 265"/>
                  <a:gd name="T28" fmla="*/ 51 w 207"/>
                  <a:gd name="T29" fmla="*/ 141 h 265"/>
                  <a:gd name="T30" fmla="*/ 30 w 207"/>
                  <a:gd name="T31" fmla="*/ 182 h 265"/>
                  <a:gd name="T32" fmla="*/ 30 w 207"/>
                  <a:gd name="T33" fmla="*/ 207 h 265"/>
                  <a:gd name="T34" fmla="*/ 45 w 207"/>
                  <a:gd name="T35" fmla="*/ 207 h 265"/>
                  <a:gd name="T36" fmla="*/ 60 w 207"/>
                  <a:gd name="T37" fmla="*/ 194 h 265"/>
                  <a:gd name="T38" fmla="*/ 81 w 207"/>
                  <a:gd name="T39" fmla="*/ 214 h 265"/>
                  <a:gd name="T40" fmla="*/ 86 w 207"/>
                  <a:gd name="T41" fmla="*/ 239 h 265"/>
                  <a:gd name="T42" fmla="*/ 132 w 207"/>
                  <a:gd name="T43" fmla="*/ 265 h 265"/>
                  <a:gd name="T44" fmla="*/ 169 w 207"/>
                  <a:gd name="T45" fmla="*/ 265 h 265"/>
                  <a:gd name="T46" fmla="*/ 171 w 207"/>
                  <a:gd name="T47" fmla="*/ 256 h 265"/>
                  <a:gd name="T48" fmla="*/ 141 w 207"/>
                  <a:gd name="T49" fmla="*/ 248 h 265"/>
                  <a:gd name="T50" fmla="*/ 145 w 207"/>
                  <a:gd name="T51" fmla="*/ 224 h 265"/>
                  <a:gd name="T52" fmla="*/ 152 w 207"/>
                  <a:gd name="T53" fmla="*/ 209 h 265"/>
                  <a:gd name="T54" fmla="*/ 171 w 207"/>
                  <a:gd name="T55" fmla="*/ 201 h 265"/>
                  <a:gd name="T56" fmla="*/ 203 w 207"/>
                  <a:gd name="T57" fmla="*/ 199 h 265"/>
                  <a:gd name="T58" fmla="*/ 207 w 207"/>
                  <a:gd name="T59" fmla="*/ 190 h 265"/>
                  <a:gd name="T60" fmla="*/ 186 w 207"/>
                  <a:gd name="T61" fmla="*/ 184 h 265"/>
                  <a:gd name="T62" fmla="*/ 177 w 207"/>
                  <a:gd name="T63" fmla="*/ 167 h 265"/>
                  <a:gd name="T64" fmla="*/ 166 w 207"/>
                  <a:gd name="T65" fmla="*/ 131 h 265"/>
                  <a:gd name="T66" fmla="*/ 166 w 207"/>
                  <a:gd name="T67" fmla="*/ 105 h 265"/>
                  <a:gd name="T68" fmla="*/ 149 w 207"/>
                  <a:gd name="T69" fmla="*/ 94 h 265"/>
                  <a:gd name="T70" fmla="*/ 156 w 207"/>
                  <a:gd name="T71" fmla="*/ 62 h 265"/>
                  <a:gd name="T72" fmla="*/ 137 w 207"/>
                  <a:gd name="T73" fmla="*/ 43 h 265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207"/>
                  <a:gd name="T112" fmla="*/ 0 h 265"/>
                  <a:gd name="T113" fmla="*/ 207 w 207"/>
                  <a:gd name="T114" fmla="*/ 265 h 265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207" h="265">
                    <a:moveTo>
                      <a:pt x="137" y="43"/>
                    </a:moveTo>
                    <a:lnTo>
                      <a:pt x="137" y="43"/>
                    </a:lnTo>
                    <a:lnTo>
                      <a:pt x="128" y="30"/>
                    </a:lnTo>
                    <a:lnTo>
                      <a:pt x="120" y="7"/>
                    </a:lnTo>
                    <a:lnTo>
                      <a:pt x="94" y="0"/>
                    </a:lnTo>
                    <a:lnTo>
                      <a:pt x="88" y="11"/>
                    </a:lnTo>
                    <a:lnTo>
                      <a:pt x="68" y="17"/>
                    </a:lnTo>
                    <a:lnTo>
                      <a:pt x="60" y="35"/>
                    </a:lnTo>
                    <a:lnTo>
                      <a:pt x="36" y="43"/>
                    </a:lnTo>
                    <a:lnTo>
                      <a:pt x="11" y="67"/>
                    </a:lnTo>
                    <a:lnTo>
                      <a:pt x="0" y="94"/>
                    </a:lnTo>
                    <a:lnTo>
                      <a:pt x="5" y="105"/>
                    </a:lnTo>
                    <a:lnTo>
                      <a:pt x="43" y="116"/>
                    </a:lnTo>
                    <a:lnTo>
                      <a:pt x="45" y="130"/>
                    </a:lnTo>
                    <a:lnTo>
                      <a:pt x="51" y="141"/>
                    </a:lnTo>
                    <a:lnTo>
                      <a:pt x="30" y="182"/>
                    </a:lnTo>
                    <a:lnTo>
                      <a:pt x="30" y="207"/>
                    </a:lnTo>
                    <a:lnTo>
                      <a:pt x="45" y="207"/>
                    </a:lnTo>
                    <a:lnTo>
                      <a:pt x="60" y="194"/>
                    </a:lnTo>
                    <a:lnTo>
                      <a:pt x="81" y="214"/>
                    </a:lnTo>
                    <a:lnTo>
                      <a:pt x="86" y="239"/>
                    </a:lnTo>
                    <a:lnTo>
                      <a:pt x="132" y="265"/>
                    </a:lnTo>
                    <a:lnTo>
                      <a:pt x="169" y="265"/>
                    </a:lnTo>
                    <a:lnTo>
                      <a:pt x="171" y="256"/>
                    </a:lnTo>
                    <a:lnTo>
                      <a:pt x="141" y="248"/>
                    </a:lnTo>
                    <a:lnTo>
                      <a:pt x="145" y="224"/>
                    </a:lnTo>
                    <a:lnTo>
                      <a:pt x="152" y="209"/>
                    </a:lnTo>
                    <a:lnTo>
                      <a:pt x="171" y="201"/>
                    </a:lnTo>
                    <a:lnTo>
                      <a:pt x="203" y="199"/>
                    </a:lnTo>
                    <a:lnTo>
                      <a:pt x="207" y="190"/>
                    </a:lnTo>
                    <a:lnTo>
                      <a:pt x="186" y="184"/>
                    </a:lnTo>
                    <a:lnTo>
                      <a:pt x="177" y="167"/>
                    </a:lnTo>
                    <a:lnTo>
                      <a:pt x="166" y="131"/>
                    </a:lnTo>
                    <a:lnTo>
                      <a:pt x="166" y="105"/>
                    </a:lnTo>
                    <a:lnTo>
                      <a:pt x="149" y="94"/>
                    </a:lnTo>
                    <a:lnTo>
                      <a:pt x="156" y="62"/>
                    </a:lnTo>
                    <a:lnTo>
                      <a:pt x="137" y="43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grpSp>
          <p:nvGrpSpPr>
            <p:cNvPr id="61499" name="Group 241"/>
            <p:cNvGrpSpPr>
              <a:grpSpLocks/>
            </p:cNvGrpSpPr>
            <p:nvPr/>
          </p:nvGrpSpPr>
          <p:grpSpPr bwMode="auto">
            <a:xfrm>
              <a:off x="3723" y="2574"/>
              <a:ext cx="918" cy="454"/>
              <a:chOff x="3723" y="2574"/>
              <a:chExt cx="918" cy="454"/>
            </a:xfrm>
          </p:grpSpPr>
          <p:sp>
            <p:nvSpPr>
              <p:cNvPr id="61524" name="Freeform 242"/>
              <p:cNvSpPr>
                <a:spLocks/>
              </p:cNvSpPr>
              <p:nvPr/>
            </p:nvSpPr>
            <p:spPr bwMode="auto">
              <a:xfrm>
                <a:off x="3723" y="2574"/>
                <a:ext cx="918" cy="454"/>
              </a:xfrm>
              <a:custGeom>
                <a:avLst/>
                <a:gdLst>
                  <a:gd name="T0" fmla="*/ 777 w 918"/>
                  <a:gd name="T1" fmla="*/ 43 h 454"/>
                  <a:gd name="T2" fmla="*/ 764 w 918"/>
                  <a:gd name="T3" fmla="*/ 30 h 454"/>
                  <a:gd name="T4" fmla="*/ 688 w 918"/>
                  <a:gd name="T5" fmla="*/ 20 h 454"/>
                  <a:gd name="T6" fmla="*/ 694 w 918"/>
                  <a:gd name="T7" fmla="*/ 2 h 454"/>
                  <a:gd name="T8" fmla="*/ 694 w 918"/>
                  <a:gd name="T9" fmla="*/ 2 h 454"/>
                  <a:gd name="T10" fmla="*/ 679 w 918"/>
                  <a:gd name="T11" fmla="*/ 51 h 454"/>
                  <a:gd name="T12" fmla="*/ 641 w 918"/>
                  <a:gd name="T13" fmla="*/ 51 h 454"/>
                  <a:gd name="T14" fmla="*/ 566 w 918"/>
                  <a:gd name="T15" fmla="*/ 43 h 454"/>
                  <a:gd name="T16" fmla="*/ 543 w 918"/>
                  <a:gd name="T17" fmla="*/ 51 h 454"/>
                  <a:gd name="T18" fmla="*/ 513 w 918"/>
                  <a:gd name="T19" fmla="*/ 49 h 454"/>
                  <a:gd name="T20" fmla="*/ 502 w 918"/>
                  <a:gd name="T21" fmla="*/ 54 h 454"/>
                  <a:gd name="T22" fmla="*/ 462 w 918"/>
                  <a:gd name="T23" fmla="*/ 49 h 454"/>
                  <a:gd name="T24" fmla="*/ 417 w 918"/>
                  <a:gd name="T25" fmla="*/ 3 h 454"/>
                  <a:gd name="T26" fmla="*/ 372 w 918"/>
                  <a:gd name="T27" fmla="*/ 0 h 454"/>
                  <a:gd name="T28" fmla="*/ 326 w 918"/>
                  <a:gd name="T29" fmla="*/ 3 h 454"/>
                  <a:gd name="T30" fmla="*/ 236 w 918"/>
                  <a:gd name="T31" fmla="*/ 66 h 454"/>
                  <a:gd name="T32" fmla="*/ 223 w 918"/>
                  <a:gd name="T33" fmla="*/ 58 h 454"/>
                  <a:gd name="T34" fmla="*/ 179 w 918"/>
                  <a:gd name="T35" fmla="*/ 116 h 454"/>
                  <a:gd name="T36" fmla="*/ 147 w 918"/>
                  <a:gd name="T37" fmla="*/ 113 h 454"/>
                  <a:gd name="T38" fmla="*/ 119 w 918"/>
                  <a:gd name="T39" fmla="*/ 124 h 454"/>
                  <a:gd name="T40" fmla="*/ 114 w 918"/>
                  <a:gd name="T41" fmla="*/ 152 h 454"/>
                  <a:gd name="T42" fmla="*/ 91 w 918"/>
                  <a:gd name="T43" fmla="*/ 167 h 454"/>
                  <a:gd name="T44" fmla="*/ 63 w 918"/>
                  <a:gd name="T45" fmla="*/ 164 h 454"/>
                  <a:gd name="T46" fmla="*/ 63 w 918"/>
                  <a:gd name="T47" fmla="*/ 156 h 454"/>
                  <a:gd name="T48" fmla="*/ 8 w 918"/>
                  <a:gd name="T49" fmla="*/ 145 h 454"/>
                  <a:gd name="T50" fmla="*/ 21 w 918"/>
                  <a:gd name="T51" fmla="*/ 201 h 454"/>
                  <a:gd name="T52" fmla="*/ 8 w 918"/>
                  <a:gd name="T53" fmla="*/ 309 h 454"/>
                  <a:gd name="T54" fmla="*/ 0 w 918"/>
                  <a:gd name="T55" fmla="*/ 369 h 454"/>
                  <a:gd name="T56" fmla="*/ 38 w 918"/>
                  <a:gd name="T57" fmla="*/ 369 h 454"/>
                  <a:gd name="T58" fmla="*/ 106 w 918"/>
                  <a:gd name="T59" fmla="*/ 386 h 454"/>
                  <a:gd name="T60" fmla="*/ 144 w 918"/>
                  <a:gd name="T61" fmla="*/ 352 h 454"/>
                  <a:gd name="T62" fmla="*/ 161 w 918"/>
                  <a:gd name="T63" fmla="*/ 358 h 454"/>
                  <a:gd name="T64" fmla="*/ 166 w 918"/>
                  <a:gd name="T65" fmla="*/ 329 h 454"/>
                  <a:gd name="T66" fmla="*/ 195 w 918"/>
                  <a:gd name="T67" fmla="*/ 299 h 454"/>
                  <a:gd name="T68" fmla="*/ 279 w 918"/>
                  <a:gd name="T69" fmla="*/ 254 h 454"/>
                  <a:gd name="T70" fmla="*/ 342 w 918"/>
                  <a:gd name="T71" fmla="*/ 260 h 454"/>
                  <a:gd name="T72" fmla="*/ 383 w 918"/>
                  <a:gd name="T73" fmla="*/ 243 h 454"/>
                  <a:gd name="T74" fmla="*/ 426 w 918"/>
                  <a:gd name="T75" fmla="*/ 282 h 454"/>
                  <a:gd name="T76" fmla="*/ 473 w 918"/>
                  <a:gd name="T77" fmla="*/ 309 h 454"/>
                  <a:gd name="T78" fmla="*/ 468 w 918"/>
                  <a:gd name="T79" fmla="*/ 350 h 454"/>
                  <a:gd name="T80" fmla="*/ 519 w 918"/>
                  <a:gd name="T81" fmla="*/ 454 h 454"/>
                  <a:gd name="T82" fmla="*/ 539 w 918"/>
                  <a:gd name="T83" fmla="*/ 454 h 454"/>
                  <a:gd name="T84" fmla="*/ 543 w 918"/>
                  <a:gd name="T85" fmla="*/ 448 h 454"/>
                  <a:gd name="T86" fmla="*/ 549 w 918"/>
                  <a:gd name="T87" fmla="*/ 435 h 454"/>
                  <a:gd name="T88" fmla="*/ 555 w 918"/>
                  <a:gd name="T89" fmla="*/ 429 h 454"/>
                  <a:gd name="T90" fmla="*/ 571 w 918"/>
                  <a:gd name="T91" fmla="*/ 446 h 454"/>
                  <a:gd name="T92" fmla="*/ 615 w 918"/>
                  <a:gd name="T93" fmla="*/ 448 h 454"/>
                  <a:gd name="T94" fmla="*/ 619 w 918"/>
                  <a:gd name="T95" fmla="*/ 440 h 454"/>
                  <a:gd name="T96" fmla="*/ 619 w 918"/>
                  <a:gd name="T97" fmla="*/ 435 h 454"/>
                  <a:gd name="T98" fmla="*/ 653 w 918"/>
                  <a:gd name="T99" fmla="*/ 378 h 454"/>
                  <a:gd name="T100" fmla="*/ 741 w 918"/>
                  <a:gd name="T101" fmla="*/ 324 h 454"/>
                  <a:gd name="T102" fmla="*/ 803 w 918"/>
                  <a:gd name="T103" fmla="*/ 260 h 454"/>
                  <a:gd name="T104" fmla="*/ 856 w 918"/>
                  <a:gd name="T105" fmla="*/ 222 h 454"/>
                  <a:gd name="T106" fmla="*/ 860 w 918"/>
                  <a:gd name="T107" fmla="*/ 222 h 454"/>
                  <a:gd name="T108" fmla="*/ 918 w 918"/>
                  <a:gd name="T109" fmla="*/ 162 h 454"/>
                  <a:gd name="T110" fmla="*/ 845 w 918"/>
                  <a:gd name="T111" fmla="*/ 160 h 454"/>
                  <a:gd name="T112" fmla="*/ 794 w 918"/>
                  <a:gd name="T113" fmla="*/ 94 h 454"/>
                  <a:gd name="T114" fmla="*/ 798 w 918"/>
                  <a:gd name="T115" fmla="*/ 62 h 454"/>
                  <a:gd name="T116" fmla="*/ 777 w 918"/>
                  <a:gd name="T117" fmla="*/ 43 h 454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918"/>
                  <a:gd name="T178" fmla="*/ 0 h 454"/>
                  <a:gd name="T179" fmla="*/ 918 w 918"/>
                  <a:gd name="T180" fmla="*/ 454 h 454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918" h="454">
                    <a:moveTo>
                      <a:pt x="777" y="43"/>
                    </a:moveTo>
                    <a:lnTo>
                      <a:pt x="764" y="30"/>
                    </a:lnTo>
                    <a:lnTo>
                      <a:pt x="688" y="20"/>
                    </a:lnTo>
                    <a:lnTo>
                      <a:pt x="694" y="2"/>
                    </a:lnTo>
                    <a:lnTo>
                      <a:pt x="679" y="51"/>
                    </a:lnTo>
                    <a:lnTo>
                      <a:pt x="641" y="51"/>
                    </a:lnTo>
                    <a:lnTo>
                      <a:pt x="566" y="43"/>
                    </a:lnTo>
                    <a:lnTo>
                      <a:pt x="543" y="51"/>
                    </a:lnTo>
                    <a:lnTo>
                      <a:pt x="513" y="49"/>
                    </a:lnTo>
                    <a:lnTo>
                      <a:pt x="502" y="54"/>
                    </a:lnTo>
                    <a:lnTo>
                      <a:pt x="462" y="49"/>
                    </a:lnTo>
                    <a:lnTo>
                      <a:pt x="417" y="3"/>
                    </a:lnTo>
                    <a:lnTo>
                      <a:pt x="372" y="0"/>
                    </a:lnTo>
                    <a:lnTo>
                      <a:pt x="326" y="3"/>
                    </a:lnTo>
                    <a:lnTo>
                      <a:pt x="236" y="66"/>
                    </a:lnTo>
                    <a:lnTo>
                      <a:pt x="223" y="58"/>
                    </a:lnTo>
                    <a:lnTo>
                      <a:pt x="179" y="116"/>
                    </a:lnTo>
                    <a:lnTo>
                      <a:pt x="147" y="113"/>
                    </a:lnTo>
                    <a:lnTo>
                      <a:pt x="119" y="124"/>
                    </a:lnTo>
                    <a:lnTo>
                      <a:pt x="114" y="152"/>
                    </a:lnTo>
                    <a:lnTo>
                      <a:pt x="91" y="167"/>
                    </a:lnTo>
                    <a:lnTo>
                      <a:pt x="63" y="164"/>
                    </a:lnTo>
                    <a:lnTo>
                      <a:pt x="63" y="156"/>
                    </a:lnTo>
                    <a:lnTo>
                      <a:pt x="8" y="145"/>
                    </a:lnTo>
                    <a:lnTo>
                      <a:pt x="21" y="201"/>
                    </a:lnTo>
                    <a:lnTo>
                      <a:pt x="8" y="309"/>
                    </a:lnTo>
                    <a:lnTo>
                      <a:pt x="0" y="369"/>
                    </a:lnTo>
                    <a:lnTo>
                      <a:pt x="38" y="369"/>
                    </a:lnTo>
                    <a:lnTo>
                      <a:pt x="106" y="386"/>
                    </a:lnTo>
                    <a:lnTo>
                      <a:pt x="144" y="352"/>
                    </a:lnTo>
                    <a:lnTo>
                      <a:pt x="161" y="358"/>
                    </a:lnTo>
                    <a:lnTo>
                      <a:pt x="166" y="329"/>
                    </a:lnTo>
                    <a:lnTo>
                      <a:pt x="195" y="299"/>
                    </a:lnTo>
                    <a:lnTo>
                      <a:pt x="279" y="254"/>
                    </a:lnTo>
                    <a:lnTo>
                      <a:pt x="342" y="260"/>
                    </a:lnTo>
                    <a:lnTo>
                      <a:pt x="383" y="243"/>
                    </a:lnTo>
                    <a:lnTo>
                      <a:pt x="426" y="282"/>
                    </a:lnTo>
                    <a:lnTo>
                      <a:pt x="473" y="309"/>
                    </a:lnTo>
                    <a:lnTo>
                      <a:pt x="468" y="350"/>
                    </a:lnTo>
                    <a:lnTo>
                      <a:pt x="519" y="454"/>
                    </a:lnTo>
                    <a:lnTo>
                      <a:pt x="539" y="454"/>
                    </a:lnTo>
                    <a:lnTo>
                      <a:pt x="543" y="448"/>
                    </a:lnTo>
                    <a:lnTo>
                      <a:pt x="549" y="435"/>
                    </a:lnTo>
                    <a:lnTo>
                      <a:pt x="555" y="429"/>
                    </a:lnTo>
                    <a:lnTo>
                      <a:pt x="571" y="446"/>
                    </a:lnTo>
                    <a:lnTo>
                      <a:pt x="615" y="448"/>
                    </a:lnTo>
                    <a:lnTo>
                      <a:pt x="619" y="440"/>
                    </a:lnTo>
                    <a:lnTo>
                      <a:pt x="619" y="435"/>
                    </a:lnTo>
                    <a:lnTo>
                      <a:pt x="653" y="378"/>
                    </a:lnTo>
                    <a:lnTo>
                      <a:pt x="741" y="324"/>
                    </a:lnTo>
                    <a:lnTo>
                      <a:pt x="803" y="260"/>
                    </a:lnTo>
                    <a:lnTo>
                      <a:pt x="856" y="222"/>
                    </a:lnTo>
                    <a:lnTo>
                      <a:pt x="860" y="222"/>
                    </a:lnTo>
                    <a:lnTo>
                      <a:pt x="918" y="162"/>
                    </a:lnTo>
                    <a:lnTo>
                      <a:pt x="845" y="160"/>
                    </a:lnTo>
                    <a:lnTo>
                      <a:pt x="794" y="94"/>
                    </a:lnTo>
                    <a:lnTo>
                      <a:pt x="798" y="62"/>
                    </a:lnTo>
                    <a:lnTo>
                      <a:pt x="777" y="43"/>
                    </a:lnTo>
                    <a:close/>
                  </a:path>
                </a:pathLst>
              </a:custGeom>
              <a:solidFill>
                <a:srgbClr val="9933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525" name="Freeform 243"/>
              <p:cNvSpPr>
                <a:spLocks/>
              </p:cNvSpPr>
              <p:nvPr/>
            </p:nvSpPr>
            <p:spPr bwMode="auto">
              <a:xfrm>
                <a:off x="3723" y="2574"/>
                <a:ext cx="918" cy="454"/>
              </a:xfrm>
              <a:custGeom>
                <a:avLst/>
                <a:gdLst>
                  <a:gd name="T0" fmla="*/ 777 w 918"/>
                  <a:gd name="T1" fmla="*/ 43 h 454"/>
                  <a:gd name="T2" fmla="*/ 764 w 918"/>
                  <a:gd name="T3" fmla="*/ 30 h 454"/>
                  <a:gd name="T4" fmla="*/ 688 w 918"/>
                  <a:gd name="T5" fmla="*/ 20 h 454"/>
                  <a:gd name="T6" fmla="*/ 694 w 918"/>
                  <a:gd name="T7" fmla="*/ 2 h 454"/>
                  <a:gd name="T8" fmla="*/ 694 w 918"/>
                  <a:gd name="T9" fmla="*/ 2 h 454"/>
                  <a:gd name="T10" fmla="*/ 679 w 918"/>
                  <a:gd name="T11" fmla="*/ 51 h 454"/>
                  <a:gd name="T12" fmla="*/ 641 w 918"/>
                  <a:gd name="T13" fmla="*/ 51 h 454"/>
                  <a:gd name="T14" fmla="*/ 566 w 918"/>
                  <a:gd name="T15" fmla="*/ 43 h 454"/>
                  <a:gd name="T16" fmla="*/ 543 w 918"/>
                  <a:gd name="T17" fmla="*/ 51 h 454"/>
                  <a:gd name="T18" fmla="*/ 513 w 918"/>
                  <a:gd name="T19" fmla="*/ 49 h 454"/>
                  <a:gd name="T20" fmla="*/ 502 w 918"/>
                  <a:gd name="T21" fmla="*/ 54 h 454"/>
                  <a:gd name="T22" fmla="*/ 462 w 918"/>
                  <a:gd name="T23" fmla="*/ 49 h 454"/>
                  <a:gd name="T24" fmla="*/ 417 w 918"/>
                  <a:gd name="T25" fmla="*/ 3 h 454"/>
                  <a:gd name="T26" fmla="*/ 372 w 918"/>
                  <a:gd name="T27" fmla="*/ 0 h 454"/>
                  <a:gd name="T28" fmla="*/ 326 w 918"/>
                  <a:gd name="T29" fmla="*/ 3 h 454"/>
                  <a:gd name="T30" fmla="*/ 236 w 918"/>
                  <a:gd name="T31" fmla="*/ 66 h 454"/>
                  <a:gd name="T32" fmla="*/ 223 w 918"/>
                  <a:gd name="T33" fmla="*/ 58 h 454"/>
                  <a:gd name="T34" fmla="*/ 179 w 918"/>
                  <a:gd name="T35" fmla="*/ 116 h 454"/>
                  <a:gd name="T36" fmla="*/ 147 w 918"/>
                  <a:gd name="T37" fmla="*/ 113 h 454"/>
                  <a:gd name="T38" fmla="*/ 119 w 918"/>
                  <a:gd name="T39" fmla="*/ 124 h 454"/>
                  <a:gd name="T40" fmla="*/ 114 w 918"/>
                  <a:gd name="T41" fmla="*/ 152 h 454"/>
                  <a:gd name="T42" fmla="*/ 91 w 918"/>
                  <a:gd name="T43" fmla="*/ 167 h 454"/>
                  <a:gd name="T44" fmla="*/ 63 w 918"/>
                  <a:gd name="T45" fmla="*/ 164 h 454"/>
                  <a:gd name="T46" fmla="*/ 63 w 918"/>
                  <a:gd name="T47" fmla="*/ 156 h 454"/>
                  <a:gd name="T48" fmla="*/ 8 w 918"/>
                  <a:gd name="T49" fmla="*/ 145 h 454"/>
                  <a:gd name="T50" fmla="*/ 21 w 918"/>
                  <a:gd name="T51" fmla="*/ 201 h 454"/>
                  <a:gd name="T52" fmla="*/ 8 w 918"/>
                  <a:gd name="T53" fmla="*/ 309 h 454"/>
                  <a:gd name="T54" fmla="*/ 0 w 918"/>
                  <a:gd name="T55" fmla="*/ 369 h 454"/>
                  <a:gd name="T56" fmla="*/ 38 w 918"/>
                  <a:gd name="T57" fmla="*/ 369 h 454"/>
                  <a:gd name="T58" fmla="*/ 106 w 918"/>
                  <a:gd name="T59" fmla="*/ 386 h 454"/>
                  <a:gd name="T60" fmla="*/ 144 w 918"/>
                  <a:gd name="T61" fmla="*/ 352 h 454"/>
                  <a:gd name="T62" fmla="*/ 161 w 918"/>
                  <a:gd name="T63" fmla="*/ 358 h 454"/>
                  <a:gd name="T64" fmla="*/ 166 w 918"/>
                  <a:gd name="T65" fmla="*/ 329 h 454"/>
                  <a:gd name="T66" fmla="*/ 195 w 918"/>
                  <a:gd name="T67" fmla="*/ 299 h 454"/>
                  <a:gd name="T68" fmla="*/ 279 w 918"/>
                  <a:gd name="T69" fmla="*/ 254 h 454"/>
                  <a:gd name="T70" fmla="*/ 342 w 918"/>
                  <a:gd name="T71" fmla="*/ 260 h 454"/>
                  <a:gd name="T72" fmla="*/ 383 w 918"/>
                  <a:gd name="T73" fmla="*/ 243 h 454"/>
                  <a:gd name="T74" fmla="*/ 426 w 918"/>
                  <a:gd name="T75" fmla="*/ 282 h 454"/>
                  <a:gd name="T76" fmla="*/ 473 w 918"/>
                  <a:gd name="T77" fmla="*/ 309 h 454"/>
                  <a:gd name="T78" fmla="*/ 468 w 918"/>
                  <a:gd name="T79" fmla="*/ 350 h 454"/>
                  <a:gd name="T80" fmla="*/ 519 w 918"/>
                  <a:gd name="T81" fmla="*/ 454 h 454"/>
                  <a:gd name="T82" fmla="*/ 539 w 918"/>
                  <a:gd name="T83" fmla="*/ 454 h 454"/>
                  <a:gd name="T84" fmla="*/ 543 w 918"/>
                  <a:gd name="T85" fmla="*/ 448 h 454"/>
                  <a:gd name="T86" fmla="*/ 549 w 918"/>
                  <a:gd name="T87" fmla="*/ 435 h 454"/>
                  <a:gd name="T88" fmla="*/ 555 w 918"/>
                  <a:gd name="T89" fmla="*/ 429 h 454"/>
                  <a:gd name="T90" fmla="*/ 571 w 918"/>
                  <a:gd name="T91" fmla="*/ 446 h 454"/>
                  <a:gd name="T92" fmla="*/ 615 w 918"/>
                  <a:gd name="T93" fmla="*/ 448 h 454"/>
                  <a:gd name="T94" fmla="*/ 619 w 918"/>
                  <a:gd name="T95" fmla="*/ 440 h 454"/>
                  <a:gd name="T96" fmla="*/ 619 w 918"/>
                  <a:gd name="T97" fmla="*/ 435 h 454"/>
                  <a:gd name="T98" fmla="*/ 653 w 918"/>
                  <a:gd name="T99" fmla="*/ 378 h 454"/>
                  <a:gd name="T100" fmla="*/ 741 w 918"/>
                  <a:gd name="T101" fmla="*/ 324 h 454"/>
                  <a:gd name="T102" fmla="*/ 803 w 918"/>
                  <a:gd name="T103" fmla="*/ 260 h 454"/>
                  <a:gd name="T104" fmla="*/ 856 w 918"/>
                  <a:gd name="T105" fmla="*/ 222 h 454"/>
                  <a:gd name="T106" fmla="*/ 860 w 918"/>
                  <a:gd name="T107" fmla="*/ 222 h 454"/>
                  <a:gd name="T108" fmla="*/ 918 w 918"/>
                  <a:gd name="T109" fmla="*/ 162 h 454"/>
                  <a:gd name="T110" fmla="*/ 845 w 918"/>
                  <a:gd name="T111" fmla="*/ 160 h 454"/>
                  <a:gd name="T112" fmla="*/ 794 w 918"/>
                  <a:gd name="T113" fmla="*/ 94 h 454"/>
                  <a:gd name="T114" fmla="*/ 798 w 918"/>
                  <a:gd name="T115" fmla="*/ 62 h 454"/>
                  <a:gd name="T116" fmla="*/ 777 w 918"/>
                  <a:gd name="T117" fmla="*/ 43 h 454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918"/>
                  <a:gd name="T178" fmla="*/ 0 h 454"/>
                  <a:gd name="T179" fmla="*/ 918 w 918"/>
                  <a:gd name="T180" fmla="*/ 454 h 454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918" h="454">
                    <a:moveTo>
                      <a:pt x="777" y="43"/>
                    </a:moveTo>
                    <a:lnTo>
                      <a:pt x="764" y="30"/>
                    </a:lnTo>
                    <a:lnTo>
                      <a:pt x="688" y="20"/>
                    </a:lnTo>
                    <a:lnTo>
                      <a:pt x="694" y="2"/>
                    </a:lnTo>
                    <a:lnTo>
                      <a:pt x="679" y="51"/>
                    </a:lnTo>
                    <a:lnTo>
                      <a:pt x="641" y="51"/>
                    </a:lnTo>
                    <a:lnTo>
                      <a:pt x="566" y="43"/>
                    </a:lnTo>
                    <a:lnTo>
                      <a:pt x="543" y="51"/>
                    </a:lnTo>
                    <a:lnTo>
                      <a:pt x="513" y="49"/>
                    </a:lnTo>
                    <a:lnTo>
                      <a:pt x="502" y="54"/>
                    </a:lnTo>
                    <a:lnTo>
                      <a:pt x="462" y="49"/>
                    </a:lnTo>
                    <a:lnTo>
                      <a:pt x="417" y="3"/>
                    </a:lnTo>
                    <a:lnTo>
                      <a:pt x="372" y="0"/>
                    </a:lnTo>
                    <a:lnTo>
                      <a:pt x="326" y="3"/>
                    </a:lnTo>
                    <a:lnTo>
                      <a:pt x="236" y="66"/>
                    </a:lnTo>
                    <a:lnTo>
                      <a:pt x="223" y="58"/>
                    </a:lnTo>
                    <a:lnTo>
                      <a:pt x="179" y="116"/>
                    </a:lnTo>
                    <a:lnTo>
                      <a:pt x="147" y="113"/>
                    </a:lnTo>
                    <a:lnTo>
                      <a:pt x="119" y="124"/>
                    </a:lnTo>
                    <a:lnTo>
                      <a:pt x="114" y="152"/>
                    </a:lnTo>
                    <a:lnTo>
                      <a:pt x="91" y="167"/>
                    </a:lnTo>
                    <a:lnTo>
                      <a:pt x="63" y="164"/>
                    </a:lnTo>
                    <a:lnTo>
                      <a:pt x="63" y="156"/>
                    </a:lnTo>
                    <a:lnTo>
                      <a:pt x="8" y="145"/>
                    </a:lnTo>
                    <a:lnTo>
                      <a:pt x="21" y="201"/>
                    </a:lnTo>
                    <a:lnTo>
                      <a:pt x="8" y="309"/>
                    </a:lnTo>
                    <a:lnTo>
                      <a:pt x="0" y="369"/>
                    </a:lnTo>
                    <a:lnTo>
                      <a:pt x="38" y="369"/>
                    </a:lnTo>
                    <a:lnTo>
                      <a:pt x="106" y="386"/>
                    </a:lnTo>
                    <a:lnTo>
                      <a:pt x="144" y="352"/>
                    </a:lnTo>
                    <a:lnTo>
                      <a:pt x="161" y="358"/>
                    </a:lnTo>
                    <a:lnTo>
                      <a:pt x="166" y="329"/>
                    </a:lnTo>
                    <a:lnTo>
                      <a:pt x="195" y="299"/>
                    </a:lnTo>
                    <a:lnTo>
                      <a:pt x="279" y="254"/>
                    </a:lnTo>
                    <a:lnTo>
                      <a:pt x="342" y="260"/>
                    </a:lnTo>
                    <a:lnTo>
                      <a:pt x="383" y="243"/>
                    </a:lnTo>
                    <a:lnTo>
                      <a:pt x="426" y="282"/>
                    </a:lnTo>
                    <a:lnTo>
                      <a:pt x="473" y="309"/>
                    </a:lnTo>
                    <a:lnTo>
                      <a:pt x="468" y="350"/>
                    </a:lnTo>
                    <a:lnTo>
                      <a:pt x="519" y="454"/>
                    </a:lnTo>
                    <a:lnTo>
                      <a:pt x="539" y="454"/>
                    </a:lnTo>
                    <a:lnTo>
                      <a:pt x="543" y="448"/>
                    </a:lnTo>
                    <a:lnTo>
                      <a:pt x="549" y="435"/>
                    </a:lnTo>
                    <a:lnTo>
                      <a:pt x="555" y="429"/>
                    </a:lnTo>
                    <a:lnTo>
                      <a:pt x="571" y="446"/>
                    </a:lnTo>
                    <a:lnTo>
                      <a:pt x="615" y="448"/>
                    </a:lnTo>
                    <a:lnTo>
                      <a:pt x="619" y="440"/>
                    </a:lnTo>
                    <a:lnTo>
                      <a:pt x="619" y="435"/>
                    </a:lnTo>
                    <a:lnTo>
                      <a:pt x="653" y="378"/>
                    </a:lnTo>
                    <a:lnTo>
                      <a:pt x="741" y="324"/>
                    </a:lnTo>
                    <a:lnTo>
                      <a:pt x="803" y="260"/>
                    </a:lnTo>
                    <a:lnTo>
                      <a:pt x="856" y="222"/>
                    </a:lnTo>
                    <a:lnTo>
                      <a:pt x="860" y="222"/>
                    </a:lnTo>
                    <a:lnTo>
                      <a:pt x="918" y="162"/>
                    </a:lnTo>
                    <a:lnTo>
                      <a:pt x="845" y="160"/>
                    </a:lnTo>
                    <a:lnTo>
                      <a:pt x="794" y="94"/>
                    </a:lnTo>
                    <a:lnTo>
                      <a:pt x="798" y="62"/>
                    </a:lnTo>
                    <a:lnTo>
                      <a:pt x="777" y="43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grpSp>
          <p:nvGrpSpPr>
            <p:cNvPr id="61500" name="Group 244"/>
            <p:cNvGrpSpPr>
              <a:grpSpLocks/>
            </p:cNvGrpSpPr>
            <p:nvPr/>
          </p:nvGrpSpPr>
          <p:grpSpPr bwMode="auto">
            <a:xfrm>
              <a:off x="4059" y="2711"/>
              <a:ext cx="115" cy="83"/>
              <a:chOff x="4059" y="2711"/>
              <a:chExt cx="115" cy="83"/>
            </a:xfrm>
          </p:grpSpPr>
          <p:sp>
            <p:nvSpPr>
              <p:cNvPr id="61522" name="Freeform 245"/>
              <p:cNvSpPr>
                <a:spLocks/>
              </p:cNvSpPr>
              <p:nvPr/>
            </p:nvSpPr>
            <p:spPr bwMode="auto">
              <a:xfrm>
                <a:off x="4059" y="2711"/>
                <a:ext cx="115" cy="83"/>
              </a:xfrm>
              <a:custGeom>
                <a:avLst/>
                <a:gdLst>
                  <a:gd name="T0" fmla="*/ 96 w 115"/>
                  <a:gd name="T1" fmla="*/ 25 h 83"/>
                  <a:gd name="T2" fmla="*/ 96 w 115"/>
                  <a:gd name="T3" fmla="*/ 21 h 83"/>
                  <a:gd name="T4" fmla="*/ 88 w 115"/>
                  <a:gd name="T5" fmla="*/ 15 h 83"/>
                  <a:gd name="T6" fmla="*/ 81 w 115"/>
                  <a:gd name="T7" fmla="*/ 21 h 83"/>
                  <a:gd name="T8" fmla="*/ 73 w 115"/>
                  <a:gd name="T9" fmla="*/ 6 h 83"/>
                  <a:gd name="T10" fmla="*/ 55 w 115"/>
                  <a:gd name="T11" fmla="*/ 0 h 83"/>
                  <a:gd name="T12" fmla="*/ 53 w 115"/>
                  <a:gd name="T13" fmla="*/ 6 h 83"/>
                  <a:gd name="T14" fmla="*/ 51 w 115"/>
                  <a:gd name="T15" fmla="*/ 0 h 83"/>
                  <a:gd name="T16" fmla="*/ 45 w 115"/>
                  <a:gd name="T17" fmla="*/ 0 h 83"/>
                  <a:gd name="T18" fmla="*/ 45 w 115"/>
                  <a:gd name="T19" fmla="*/ 6 h 83"/>
                  <a:gd name="T20" fmla="*/ 23 w 115"/>
                  <a:gd name="T21" fmla="*/ 17 h 83"/>
                  <a:gd name="T22" fmla="*/ 21 w 115"/>
                  <a:gd name="T23" fmla="*/ 12 h 83"/>
                  <a:gd name="T24" fmla="*/ 0 w 115"/>
                  <a:gd name="T25" fmla="*/ 12 h 83"/>
                  <a:gd name="T26" fmla="*/ 0 w 115"/>
                  <a:gd name="T27" fmla="*/ 23 h 83"/>
                  <a:gd name="T28" fmla="*/ 6 w 115"/>
                  <a:gd name="T29" fmla="*/ 25 h 83"/>
                  <a:gd name="T30" fmla="*/ 7 w 115"/>
                  <a:gd name="T31" fmla="*/ 47 h 83"/>
                  <a:gd name="T32" fmla="*/ 0 w 115"/>
                  <a:gd name="T33" fmla="*/ 49 h 83"/>
                  <a:gd name="T34" fmla="*/ 4 w 115"/>
                  <a:gd name="T35" fmla="*/ 55 h 83"/>
                  <a:gd name="T36" fmla="*/ 6 w 115"/>
                  <a:gd name="T37" fmla="*/ 55 h 83"/>
                  <a:gd name="T38" fmla="*/ 21 w 115"/>
                  <a:gd name="T39" fmla="*/ 55 h 83"/>
                  <a:gd name="T40" fmla="*/ 24 w 115"/>
                  <a:gd name="T41" fmla="*/ 62 h 83"/>
                  <a:gd name="T42" fmla="*/ 38 w 115"/>
                  <a:gd name="T43" fmla="*/ 60 h 83"/>
                  <a:gd name="T44" fmla="*/ 45 w 115"/>
                  <a:gd name="T45" fmla="*/ 83 h 83"/>
                  <a:gd name="T46" fmla="*/ 60 w 115"/>
                  <a:gd name="T47" fmla="*/ 79 h 83"/>
                  <a:gd name="T48" fmla="*/ 73 w 115"/>
                  <a:gd name="T49" fmla="*/ 68 h 83"/>
                  <a:gd name="T50" fmla="*/ 85 w 115"/>
                  <a:gd name="T51" fmla="*/ 64 h 83"/>
                  <a:gd name="T52" fmla="*/ 102 w 115"/>
                  <a:gd name="T53" fmla="*/ 79 h 83"/>
                  <a:gd name="T54" fmla="*/ 115 w 115"/>
                  <a:gd name="T55" fmla="*/ 53 h 83"/>
                  <a:gd name="T56" fmla="*/ 111 w 115"/>
                  <a:gd name="T57" fmla="*/ 34 h 83"/>
                  <a:gd name="T58" fmla="*/ 96 w 115"/>
                  <a:gd name="T59" fmla="*/ 28 h 83"/>
                  <a:gd name="T60" fmla="*/ 96 w 115"/>
                  <a:gd name="T61" fmla="*/ 25 h 83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115"/>
                  <a:gd name="T94" fmla="*/ 0 h 83"/>
                  <a:gd name="T95" fmla="*/ 115 w 115"/>
                  <a:gd name="T96" fmla="*/ 83 h 83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115" h="83">
                    <a:moveTo>
                      <a:pt x="96" y="25"/>
                    </a:moveTo>
                    <a:lnTo>
                      <a:pt x="96" y="21"/>
                    </a:lnTo>
                    <a:lnTo>
                      <a:pt x="88" y="15"/>
                    </a:lnTo>
                    <a:lnTo>
                      <a:pt x="81" y="21"/>
                    </a:lnTo>
                    <a:lnTo>
                      <a:pt x="73" y="6"/>
                    </a:lnTo>
                    <a:lnTo>
                      <a:pt x="55" y="0"/>
                    </a:lnTo>
                    <a:lnTo>
                      <a:pt x="53" y="6"/>
                    </a:lnTo>
                    <a:lnTo>
                      <a:pt x="51" y="0"/>
                    </a:lnTo>
                    <a:lnTo>
                      <a:pt x="45" y="0"/>
                    </a:lnTo>
                    <a:lnTo>
                      <a:pt x="45" y="6"/>
                    </a:lnTo>
                    <a:lnTo>
                      <a:pt x="23" y="17"/>
                    </a:lnTo>
                    <a:lnTo>
                      <a:pt x="21" y="12"/>
                    </a:lnTo>
                    <a:lnTo>
                      <a:pt x="0" y="12"/>
                    </a:lnTo>
                    <a:lnTo>
                      <a:pt x="0" y="23"/>
                    </a:lnTo>
                    <a:lnTo>
                      <a:pt x="6" y="25"/>
                    </a:lnTo>
                    <a:lnTo>
                      <a:pt x="7" y="47"/>
                    </a:lnTo>
                    <a:lnTo>
                      <a:pt x="0" y="49"/>
                    </a:lnTo>
                    <a:lnTo>
                      <a:pt x="4" y="55"/>
                    </a:lnTo>
                    <a:lnTo>
                      <a:pt x="6" y="55"/>
                    </a:lnTo>
                    <a:lnTo>
                      <a:pt x="21" y="55"/>
                    </a:lnTo>
                    <a:lnTo>
                      <a:pt x="24" y="62"/>
                    </a:lnTo>
                    <a:lnTo>
                      <a:pt x="38" y="60"/>
                    </a:lnTo>
                    <a:lnTo>
                      <a:pt x="45" y="83"/>
                    </a:lnTo>
                    <a:lnTo>
                      <a:pt x="60" y="79"/>
                    </a:lnTo>
                    <a:lnTo>
                      <a:pt x="73" y="68"/>
                    </a:lnTo>
                    <a:lnTo>
                      <a:pt x="85" y="64"/>
                    </a:lnTo>
                    <a:lnTo>
                      <a:pt x="102" y="79"/>
                    </a:lnTo>
                    <a:lnTo>
                      <a:pt x="115" y="53"/>
                    </a:lnTo>
                    <a:lnTo>
                      <a:pt x="111" y="34"/>
                    </a:lnTo>
                    <a:lnTo>
                      <a:pt x="96" y="28"/>
                    </a:lnTo>
                    <a:lnTo>
                      <a:pt x="96" y="25"/>
                    </a:lnTo>
                    <a:close/>
                  </a:path>
                </a:pathLst>
              </a:custGeom>
              <a:solidFill>
                <a:srgbClr val="9933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523" name="Freeform 246"/>
              <p:cNvSpPr>
                <a:spLocks/>
              </p:cNvSpPr>
              <p:nvPr/>
            </p:nvSpPr>
            <p:spPr bwMode="auto">
              <a:xfrm>
                <a:off x="4059" y="2711"/>
                <a:ext cx="115" cy="83"/>
              </a:xfrm>
              <a:custGeom>
                <a:avLst/>
                <a:gdLst>
                  <a:gd name="T0" fmla="*/ 96 w 115"/>
                  <a:gd name="T1" fmla="*/ 25 h 83"/>
                  <a:gd name="T2" fmla="*/ 96 w 115"/>
                  <a:gd name="T3" fmla="*/ 21 h 83"/>
                  <a:gd name="T4" fmla="*/ 88 w 115"/>
                  <a:gd name="T5" fmla="*/ 15 h 83"/>
                  <a:gd name="T6" fmla="*/ 81 w 115"/>
                  <a:gd name="T7" fmla="*/ 21 h 83"/>
                  <a:gd name="T8" fmla="*/ 73 w 115"/>
                  <a:gd name="T9" fmla="*/ 6 h 83"/>
                  <a:gd name="T10" fmla="*/ 55 w 115"/>
                  <a:gd name="T11" fmla="*/ 0 h 83"/>
                  <a:gd name="T12" fmla="*/ 53 w 115"/>
                  <a:gd name="T13" fmla="*/ 6 h 83"/>
                  <a:gd name="T14" fmla="*/ 51 w 115"/>
                  <a:gd name="T15" fmla="*/ 0 h 83"/>
                  <a:gd name="T16" fmla="*/ 45 w 115"/>
                  <a:gd name="T17" fmla="*/ 0 h 83"/>
                  <a:gd name="T18" fmla="*/ 45 w 115"/>
                  <a:gd name="T19" fmla="*/ 6 h 83"/>
                  <a:gd name="T20" fmla="*/ 23 w 115"/>
                  <a:gd name="T21" fmla="*/ 17 h 83"/>
                  <a:gd name="T22" fmla="*/ 21 w 115"/>
                  <a:gd name="T23" fmla="*/ 12 h 83"/>
                  <a:gd name="T24" fmla="*/ 0 w 115"/>
                  <a:gd name="T25" fmla="*/ 12 h 83"/>
                  <a:gd name="T26" fmla="*/ 0 w 115"/>
                  <a:gd name="T27" fmla="*/ 23 h 83"/>
                  <a:gd name="T28" fmla="*/ 6 w 115"/>
                  <a:gd name="T29" fmla="*/ 25 h 83"/>
                  <a:gd name="T30" fmla="*/ 7 w 115"/>
                  <a:gd name="T31" fmla="*/ 47 h 83"/>
                  <a:gd name="T32" fmla="*/ 0 w 115"/>
                  <a:gd name="T33" fmla="*/ 49 h 83"/>
                  <a:gd name="T34" fmla="*/ 4 w 115"/>
                  <a:gd name="T35" fmla="*/ 55 h 83"/>
                  <a:gd name="T36" fmla="*/ 6 w 115"/>
                  <a:gd name="T37" fmla="*/ 55 h 83"/>
                  <a:gd name="T38" fmla="*/ 21 w 115"/>
                  <a:gd name="T39" fmla="*/ 55 h 83"/>
                  <a:gd name="T40" fmla="*/ 24 w 115"/>
                  <a:gd name="T41" fmla="*/ 62 h 83"/>
                  <a:gd name="T42" fmla="*/ 38 w 115"/>
                  <a:gd name="T43" fmla="*/ 60 h 83"/>
                  <a:gd name="T44" fmla="*/ 45 w 115"/>
                  <a:gd name="T45" fmla="*/ 83 h 83"/>
                  <a:gd name="T46" fmla="*/ 60 w 115"/>
                  <a:gd name="T47" fmla="*/ 79 h 83"/>
                  <a:gd name="T48" fmla="*/ 73 w 115"/>
                  <a:gd name="T49" fmla="*/ 68 h 83"/>
                  <a:gd name="T50" fmla="*/ 85 w 115"/>
                  <a:gd name="T51" fmla="*/ 64 h 83"/>
                  <a:gd name="T52" fmla="*/ 102 w 115"/>
                  <a:gd name="T53" fmla="*/ 79 h 83"/>
                  <a:gd name="T54" fmla="*/ 115 w 115"/>
                  <a:gd name="T55" fmla="*/ 53 h 83"/>
                  <a:gd name="T56" fmla="*/ 111 w 115"/>
                  <a:gd name="T57" fmla="*/ 34 h 83"/>
                  <a:gd name="T58" fmla="*/ 96 w 115"/>
                  <a:gd name="T59" fmla="*/ 28 h 83"/>
                  <a:gd name="T60" fmla="*/ 96 w 115"/>
                  <a:gd name="T61" fmla="*/ 25 h 83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115"/>
                  <a:gd name="T94" fmla="*/ 0 h 83"/>
                  <a:gd name="T95" fmla="*/ 115 w 115"/>
                  <a:gd name="T96" fmla="*/ 83 h 83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115" h="83">
                    <a:moveTo>
                      <a:pt x="96" y="25"/>
                    </a:moveTo>
                    <a:lnTo>
                      <a:pt x="96" y="21"/>
                    </a:lnTo>
                    <a:lnTo>
                      <a:pt x="88" y="15"/>
                    </a:lnTo>
                    <a:lnTo>
                      <a:pt x="81" y="21"/>
                    </a:lnTo>
                    <a:lnTo>
                      <a:pt x="73" y="6"/>
                    </a:lnTo>
                    <a:lnTo>
                      <a:pt x="55" y="0"/>
                    </a:lnTo>
                    <a:lnTo>
                      <a:pt x="53" y="6"/>
                    </a:lnTo>
                    <a:lnTo>
                      <a:pt x="51" y="0"/>
                    </a:lnTo>
                    <a:lnTo>
                      <a:pt x="45" y="0"/>
                    </a:lnTo>
                    <a:lnTo>
                      <a:pt x="45" y="6"/>
                    </a:lnTo>
                    <a:lnTo>
                      <a:pt x="23" y="17"/>
                    </a:lnTo>
                    <a:lnTo>
                      <a:pt x="21" y="12"/>
                    </a:lnTo>
                    <a:lnTo>
                      <a:pt x="0" y="12"/>
                    </a:lnTo>
                    <a:lnTo>
                      <a:pt x="0" y="23"/>
                    </a:lnTo>
                    <a:lnTo>
                      <a:pt x="6" y="25"/>
                    </a:lnTo>
                    <a:lnTo>
                      <a:pt x="7" y="47"/>
                    </a:lnTo>
                    <a:lnTo>
                      <a:pt x="0" y="49"/>
                    </a:lnTo>
                    <a:lnTo>
                      <a:pt x="4" y="55"/>
                    </a:lnTo>
                    <a:lnTo>
                      <a:pt x="6" y="55"/>
                    </a:lnTo>
                    <a:lnTo>
                      <a:pt x="21" y="55"/>
                    </a:lnTo>
                    <a:lnTo>
                      <a:pt x="24" y="62"/>
                    </a:lnTo>
                    <a:lnTo>
                      <a:pt x="38" y="60"/>
                    </a:lnTo>
                    <a:lnTo>
                      <a:pt x="45" y="83"/>
                    </a:lnTo>
                    <a:lnTo>
                      <a:pt x="60" y="79"/>
                    </a:lnTo>
                    <a:lnTo>
                      <a:pt x="73" y="68"/>
                    </a:lnTo>
                    <a:lnTo>
                      <a:pt x="85" y="64"/>
                    </a:lnTo>
                    <a:lnTo>
                      <a:pt x="102" y="79"/>
                    </a:lnTo>
                    <a:lnTo>
                      <a:pt x="115" y="53"/>
                    </a:lnTo>
                    <a:lnTo>
                      <a:pt x="111" y="34"/>
                    </a:lnTo>
                    <a:lnTo>
                      <a:pt x="96" y="28"/>
                    </a:lnTo>
                    <a:lnTo>
                      <a:pt x="96" y="25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TW" altLang="en-US"/>
              </a:p>
            </p:txBody>
          </p:sp>
        </p:grpSp>
        <p:sp>
          <p:nvSpPr>
            <p:cNvPr id="61501" name="Oval 247"/>
            <p:cNvSpPr>
              <a:spLocks noChangeArrowheads="1"/>
            </p:cNvSpPr>
            <p:nvPr/>
          </p:nvSpPr>
          <p:spPr bwMode="auto">
            <a:xfrm>
              <a:off x="5030" y="2545"/>
              <a:ext cx="67" cy="68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zh-TW" sz="2600" b="1">
                <a:solidFill>
                  <a:srgbClr val="000000"/>
                </a:solidFill>
                <a:latin typeface="Candara" panose="020E0502030303020204" pitchFamily="34" charset="0"/>
                <a:ea typeface="標楷體" panose="03000509000000000000" pitchFamily="65" charset="-120"/>
              </a:endParaRPr>
            </a:p>
          </p:txBody>
        </p:sp>
        <p:sp>
          <p:nvSpPr>
            <p:cNvPr id="61502" name="Rectangle 248"/>
            <p:cNvSpPr>
              <a:spLocks noChangeArrowheads="1"/>
            </p:cNvSpPr>
            <p:nvPr/>
          </p:nvSpPr>
          <p:spPr bwMode="auto">
            <a:xfrm>
              <a:off x="3953" y="809"/>
              <a:ext cx="624" cy="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zh-TW" sz="2600" b="1">
                <a:solidFill>
                  <a:srgbClr val="000000"/>
                </a:solidFill>
                <a:latin typeface="Candara" panose="020E0502030303020204" pitchFamily="34" charset="0"/>
                <a:ea typeface="標楷體" panose="03000509000000000000" pitchFamily="65" charset="-120"/>
              </a:endParaRPr>
            </a:p>
          </p:txBody>
        </p:sp>
        <p:sp>
          <p:nvSpPr>
            <p:cNvPr id="61503" name="Rectangle 249"/>
            <p:cNvSpPr>
              <a:spLocks noChangeArrowheads="1"/>
            </p:cNvSpPr>
            <p:nvPr/>
          </p:nvSpPr>
          <p:spPr bwMode="auto">
            <a:xfrm>
              <a:off x="3977" y="979"/>
              <a:ext cx="283" cy="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1pPr>
              <a:lvl2pPr marL="742950" indent="-28575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2pPr>
              <a:lvl3pPr marL="11430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3pPr>
              <a:lvl4pPr marL="16002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4pPr>
              <a:lvl5pPr marL="20574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5pPr>
              <a:lvl6pPr marL="25146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6pPr>
              <a:lvl7pPr marL="29718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7pPr>
              <a:lvl8pPr marL="34290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8pPr>
              <a:lvl9pPr marL="38862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lang="zh-TW" altLang="en-US" sz="1500" b="1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北部</a:t>
              </a:r>
              <a:endParaRPr lang="zh-TW" altLang="en-US" sz="2700" b="1">
                <a:solidFill>
                  <a:srgbClr val="000000"/>
                </a:solidFill>
                <a:latin typeface="Candara" panose="020E0502030303020204" pitchFamily="34" charset="0"/>
                <a:ea typeface="標楷體" panose="03000509000000000000" pitchFamily="65" charset="-120"/>
              </a:endParaRPr>
            </a:p>
          </p:txBody>
        </p:sp>
        <p:sp>
          <p:nvSpPr>
            <p:cNvPr id="61504" name="Rectangle 250"/>
            <p:cNvSpPr>
              <a:spLocks noChangeArrowheads="1"/>
            </p:cNvSpPr>
            <p:nvPr/>
          </p:nvSpPr>
          <p:spPr bwMode="auto">
            <a:xfrm>
              <a:off x="3953" y="978"/>
              <a:ext cx="0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1pPr>
              <a:lvl2pPr marL="742950" indent="-28575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2pPr>
              <a:lvl3pPr marL="11430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3pPr>
              <a:lvl4pPr marL="16002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4pPr>
              <a:lvl5pPr marL="20574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5pPr>
              <a:lvl6pPr marL="25146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6pPr>
              <a:lvl7pPr marL="29718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7pPr>
              <a:lvl8pPr marL="34290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8pPr>
              <a:lvl9pPr marL="38862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700" b="1">
                <a:solidFill>
                  <a:srgbClr val="000000"/>
                </a:solidFill>
                <a:latin typeface="Candara" panose="020E0502030303020204" pitchFamily="34" charset="0"/>
                <a:ea typeface="標楷體" panose="03000509000000000000" pitchFamily="65" charset="-120"/>
              </a:endParaRPr>
            </a:p>
          </p:txBody>
        </p:sp>
        <p:sp>
          <p:nvSpPr>
            <p:cNvPr id="61505" name="Rectangle 251"/>
            <p:cNvSpPr>
              <a:spLocks noChangeArrowheads="1"/>
            </p:cNvSpPr>
            <p:nvPr/>
          </p:nvSpPr>
          <p:spPr bwMode="auto">
            <a:xfrm>
              <a:off x="5391" y="539"/>
              <a:ext cx="622" cy="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zh-TW" sz="2600" b="1">
                <a:solidFill>
                  <a:srgbClr val="000000"/>
                </a:solidFill>
                <a:latin typeface="Candara" panose="020E0502030303020204" pitchFamily="34" charset="0"/>
                <a:ea typeface="標楷體" panose="03000509000000000000" pitchFamily="65" charset="-120"/>
              </a:endParaRPr>
            </a:p>
          </p:txBody>
        </p:sp>
        <p:sp>
          <p:nvSpPr>
            <p:cNvPr id="61506" name="Rectangle 252"/>
            <p:cNvSpPr>
              <a:spLocks noChangeArrowheads="1"/>
            </p:cNvSpPr>
            <p:nvPr/>
          </p:nvSpPr>
          <p:spPr bwMode="auto">
            <a:xfrm>
              <a:off x="5724" y="1303"/>
              <a:ext cx="283" cy="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1pPr>
              <a:lvl2pPr marL="742950" indent="-28575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2pPr>
              <a:lvl3pPr marL="11430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3pPr>
              <a:lvl4pPr marL="16002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4pPr>
              <a:lvl5pPr marL="20574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5pPr>
              <a:lvl6pPr marL="25146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6pPr>
              <a:lvl7pPr marL="29718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7pPr>
              <a:lvl8pPr marL="34290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8pPr>
              <a:lvl9pPr marL="38862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lang="zh-TW" altLang="en-US" sz="1500" b="1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臺北</a:t>
              </a:r>
              <a:endParaRPr lang="zh-TW" altLang="en-US" sz="2700" b="1">
                <a:solidFill>
                  <a:srgbClr val="000000"/>
                </a:solidFill>
                <a:latin typeface="Candara" panose="020E0502030303020204" pitchFamily="34" charset="0"/>
                <a:ea typeface="標楷體" panose="03000509000000000000" pitchFamily="65" charset="-120"/>
              </a:endParaRPr>
            </a:p>
          </p:txBody>
        </p:sp>
        <p:sp>
          <p:nvSpPr>
            <p:cNvPr id="61507" name="Rectangle 254"/>
            <p:cNvSpPr>
              <a:spLocks noChangeArrowheads="1"/>
            </p:cNvSpPr>
            <p:nvPr/>
          </p:nvSpPr>
          <p:spPr bwMode="auto">
            <a:xfrm>
              <a:off x="3471" y="1882"/>
              <a:ext cx="624" cy="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zh-TW" sz="2600" b="1">
                <a:solidFill>
                  <a:srgbClr val="000000"/>
                </a:solidFill>
                <a:latin typeface="Candara" panose="020E0502030303020204" pitchFamily="34" charset="0"/>
                <a:ea typeface="標楷體" panose="03000509000000000000" pitchFamily="65" charset="-120"/>
              </a:endParaRPr>
            </a:p>
          </p:txBody>
        </p:sp>
        <p:sp>
          <p:nvSpPr>
            <p:cNvPr id="61508" name="Rectangle 255"/>
            <p:cNvSpPr>
              <a:spLocks noChangeArrowheads="1"/>
            </p:cNvSpPr>
            <p:nvPr/>
          </p:nvSpPr>
          <p:spPr bwMode="auto">
            <a:xfrm>
              <a:off x="3456" y="1878"/>
              <a:ext cx="283" cy="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1pPr>
              <a:lvl2pPr marL="742950" indent="-28575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2pPr>
              <a:lvl3pPr marL="11430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3pPr>
              <a:lvl4pPr marL="16002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4pPr>
              <a:lvl5pPr marL="20574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5pPr>
              <a:lvl6pPr marL="25146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6pPr>
              <a:lvl7pPr marL="29718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7pPr>
              <a:lvl8pPr marL="34290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8pPr>
              <a:lvl9pPr marL="38862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lang="zh-TW" altLang="en-US" sz="1500" b="1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中部</a:t>
              </a:r>
              <a:endParaRPr lang="zh-TW" altLang="en-US" sz="2700" b="1">
                <a:solidFill>
                  <a:srgbClr val="000000"/>
                </a:solidFill>
                <a:latin typeface="Candara" panose="020E0502030303020204" pitchFamily="34" charset="0"/>
                <a:ea typeface="標楷體" panose="03000509000000000000" pitchFamily="65" charset="-120"/>
              </a:endParaRPr>
            </a:p>
          </p:txBody>
        </p:sp>
        <p:sp>
          <p:nvSpPr>
            <p:cNvPr id="61509" name="Rectangle 256"/>
            <p:cNvSpPr>
              <a:spLocks noChangeArrowheads="1"/>
            </p:cNvSpPr>
            <p:nvPr/>
          </p:nvSpPr>
          <p:spPr bwMode="auto">
            <a:xfrm>
              <a:off x="3271" y="2029"/>
              <a:ext cx="0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1pPr>
              <a:lvl2pPr marL="742950" indent="-28575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2pPr>
              <a:lvl3pPr marL="11430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3pPr>
              <a:lvl4pPr marL="16002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4pPr>
              <a:lvl5pPr marL="20574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5pPr>
              <a:lvl6pPr marL="25146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6pPr>
              <a:lvl7pPr marL="29718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7pPr>
              <a:lvl8pPr marL="34290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8pPr>
              <a:lvl9pPr marL="38862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700" b="1">
                <a:solidFill>
                  <a:srgbClr val="000000"/>
                </a:solidFill>
                <a:latin typeface="Candara" panose="020E0502030303020204" pitchFamily="34" charset="0"/>
                <a:ea typeface="標楷體" panose="03000509000000000000" pitchFamily="65" charset="-120"/>
              </a:endParaRPr>
            </a:p>
          </p:txBody>
        </p:sp>
        <p:sp>
          <p:nvSpPr>
            <p:cNvPr id="61510" name="Rectangle 257"/>
            <p:cNvSpPr>
              <a:spLocks noChangeArrowheads="1"/>
            </p:cNvSpPr>
            <p:nvPr/>
          </p:nvSpPr>
          <p:spPr bwMode="auto">
            <a:xfrm>
              <a:off x="3007" y="2856"/>
              <a:ext cx="622" cy="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zh-TW" sz="2600" b="1">
                <a:solidFill>
                  <a:srgbClr val="000000"/>
                </a:solidFill>
                <a:latin typeface="Candara" panose="020E0502030303020204" pitchFamily="34" charset="0"/>
                <a:ea typeface="標楷體" panose="03000509000000000000" pitchFamily="65" charset="-120"/>
              </a:endParaRPr>
            </a:p>
          </p:txBody>
        </p:sp>
        <p:sp>
          <p:nvSpPr>
            <p:cNvPr id="61511" name="Rectangle 258"/>
            <p:cNvSpPr>
              <a:spLocks noChangeArrowheads="1"/>
            </p:cNvSpPr>
            <p:nvPr/>
          </p:nvSpPr>
          <p:spPr bwMode="auto">
            <a:xfrm>
              <a:off x="3190" y="2921"/>
              <a:ext cx="283" cy="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1pPr>
              <a:lvl2pPr marL="742950" indent="-28575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2pPr>
              <a:lvl3pPr marL="11430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3pPr>
              <a:lvl4pPr marL="16002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4pPr>
              <a:lvl5pPr marL="20574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5pPr>
              <a:lvl6pPr marL="25146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6pPr>
              <a:lvl7pPr marL="29718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7pPr>
              <a:lvl8pPr marL="34290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8pPr>
              <a:lvl9pPr marL="38862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lang="zh-TW" altLang="en-US" sz="1500" b="1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南部</a:t>
              </a:r>
              <a:endParaRPr lang="zh-TW" altLang="en-US" sz="2700" b="1">
                <a:solidFill>
                  <a:srgbClr val="000000"/>
                </a:solidFill>
                <a:latin typeface="Candara" panose="020E0502030303020204" pitchFamily="34" charset="0"/>
                <a:ea typeface="標楷體" panose="03000509000000000000" pitchFamily="65" charset="-120"/>
              </a:endParaRPr>
            </a:p>
          </p:txBody>
        </p:sp>
        <p:sp>
          <p:nvSpPr>
            <p:cNvPr id="61512" name="Rectangle 260"/>
            <p:cNvSpPr>
              <a:spLocks noChangeArrowheads="1"/>
            </p:cNvSpPr>
            <p:nvPr/>
          </p:nvSpPr>
          <p:spPr bwMode="auto">
            <a:xfrm>
              <a:off x="3301" y="3610"/>
              <a:ext cx="622" cy="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zh-TW" sz="2600" b="1">
                <a:solidFill>
                  <a:srgbClr val="000000"/>
                </a:solidFill>
                <a:latin typeface="Candara" panose="020E0502030303020204" pitchFamily="34" charset="0"/>
                <a:ea typeface="標楷體" panose="03000509000000000000" pitchFamily="65" charset="-120"/>
              </a:endParaRPr>
            </a:p>
          </p:txBody>
        </p:sp>
        <p:sp>
          <p:nvSpPr>
            <p:cNvPr id="61513" name="Rectangle 261"/>
            <p:cNvSpPr>
              <a:spLocks noChangeArrowheads="1"/>
            </p:cNvSpPr>
            <p:nvPr/>
          </p:nvSpPr>
          <p:spPr bwMode="auto">
            <a:xfrm>
              <a:off x="3487" y="3629"/>
              <a:ext cx="283" cy="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1pPr>
              <a:lvl2pPr marL="742950" indent="-28575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2pPr>
              <a:lvl3pPr marL="11430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3pPr>
              <a:lvl4pPr marL="16002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4pPr>
              <a:lvl5pPr marL="20574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5pPr>
              <a:lvl6pPr marL="25146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6pPr>
              <a:lvl7pPr marL="29718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7pPr>
              <a:lvl8pPr marL="34290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8pPr>
              <a:lvl9pPr marL="38862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lang="zh-TW" altLang="en-US" sz="1500" b="1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高屏</a:t>
              </a:r>
              <a:endParaRPr lang="zh-TW" altLang="en-US" sz="2700" b="1">
                <a:solidFill>
                  <a:srgbClr val="000000"/>
                </a:solidFill>
                <a:latin typeface="Candara" panose="020E0502030303020204" pitchFamily="34" charset="0"/>
                <a:ea typeface="標楷體" panose="03000509000000000000" pitchFamily="65" charset="-120"/>
              </a:endParaRPr>
            </a:p>
          </p:txBody>
        </p:sp>
        <p:sp>
          <p:nvSpPr>
            <p:cNvPr id="61514" name="Rectangle 263"/>
            <p:cNvSpPr>
              <a:spLocks noChangeArrowheads="1"/>
            </p:cNvSpPr>
            <p:nvPr/>
          </p:nvSpPr>
          <p:spPr bwMode="auto">
            <a:xfrm>
              <a:off x="5384" y="2545"/>
              <a:ext cx="624" cy="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zh-TW" sz="2600" b="1">
                <a:solidFill>
                  <a:srgbClr val="000000"/>
                </a:solidFill>
                <a:latin typeface="Candara" panose="020E0502030303020204" pitchFamily="34" charset="0"/>
                <a:ea typeface="標楷體" panose="03000509000000000000" pitchFamily="65" charset="-120"/>
              </a:endParaRPr>
            </a:p>
          </p:txBody>
        </p:sp>
        <p:sp>
          <p:nvSpPr>
            <p:cNvPr id="61515" name="Rectangle 264"/>
            <p:cNvSpPr>
              <a:spLocks noChangeArrowheads="1"/>
            </p:cNvSpPr>
            <p:nvPr/>
          </p:nvSpPr>
          <p:spPr bwMode="auto">
            <a:xfrm>
              <a:off x="5384" y="2482"/>
              <a:ext cx="283" cy="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1pPr>
              <a:lvl2pPr marL="742950" indent="-28575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2pPr>
              <a:lvl3pPr marL="11430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3pPr>
              <a:lvl4pPr marL="16002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4pPr>
              <a:lvl5pPr marL="2057400" indent="-228600" defTabSz="839788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5pPr>
              <a:lvl6pPr marL="25146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6pPr>
              <a:lvl7pPr marL="29718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7pPr>
              <a:lvl8pPr marL="34290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8pPr>
              <a:lvl9pPr marL="3886200" indent="-228600" defTabSz="8397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lang="zh-TW" altLang="en-US" sz="1500" b="1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東部</a:t>
              </a:r>
              <a:endParaRPr lang="zh-TW" altLang="en-US" sz="2700" b="1">
                <a:solidFill>
                  <a:srgbClr val="000000"/>
                </a:solidFill>
                <a:latin typeface="Candara" panose="020E0502030303020204" pitchFamily="34" charset="0"/>
                <a:ea typeface="標楷體" panose="03000509000000000000" pitchFamily="65" charset="-120"/>
              </a:endParaRPr>
            </a:p>
          </p:txBody>
        </p:sp>
        <p:sp>
          <p:nvSpPr>
            <p:cNvPr id="61516" name="Oval 266"/>
            <p:cNvSpPr>
              <a:spLocks noChangeArrowheads="1"/>
            </p:cNvSpPr>
            <p:nvPr/>
          </p:nvSpPr>
          <p:spPr bwMode="auto">
            <a:xfrm>
              <a:off x="4521" y="2231"/>
              <a:ext cx="69" cy="7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zh-TW" sz="2600" b="1">
                <a:solidFill>
                  <a:srgbClr val="000000"/>
                </a:solidFill>
                <a:latin typeface="Candara" panose="020E0502030303020204" pitchFamily="34" charset="0"/>
                <a:ea typeface="標楷體" panose="03000509000000000000" pitchFamily="65" charset="-120"/>
              </a:endParaRPr>
            </a:p>
          </p:txBody>
        </p:sp>
        <p:sp>
          <p:nvSpPr>
            <p:cNvPr id="61517" name="Oval 267"/>
            <p:cNvSpPr>
              <a:spLocks noChangeArrowheads="1"/>
            </p:cNvSpPr>
            <p:nvPr/>
          </p:nvSpPr>
          <p:spPr bwMode="auto">
            <a:xfrm>
              <a:off x="4809" y="1071"/>
              <a:ext cx="68" cy="69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zh-TW" sz="2600" b="1">
                <a:solidFill>
                  <a:srgbClr val="000000"/>
                </a:solidFill>
                <a:latin typeface="Candara" panose="020E0502030303020204" pitchFamily="34" charset="0"/>
                <a:ea typeface="標楷體" panose="03000509000000000000" pitchFamily="65" charset="-120"/>
              </a:endParaRPr>
            </a:p>
          </p:txBody>
        </p:sp>
        <p:sp>
          <p:nvSpPr>
            <p:cNvPr id="61518" name="Oval 268"/>
            <p:cNvSpPr>
              <a:spLocks noChangeArrowheads="1"/>
            </p:cNvSpPr>
            <p:nvPr/>
          </p:nvSpPr>
          <p:spPr bwMode="auto">
            <a:xfrm>
              <a:off x="5195" y="986"/>
              <a:ext cx="68" cy="68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zh-TW" sz="2600" b="1">
                <a:solidFill>
                  <a:srgbClr val="000000"/>
                </a:solidFill>
                <a:latin typeface="Candara" panose="020E0502030303020204" pitchFamily="34" charset="0"/>
                <a:ea typeface="標楷體" panose="03000509000000000000" pitchFamily="65" charset="-120"/>
              </a:endParaRPr>
            </a:p>
          </p:txBody>
        </p:sp>
        <p:sp>
          <p:nvSpPr>
            <p:cNvPr id="61519" name="Oval 269"/>
            <p:cNvSpPr>
              <a:spLocks noChangeArrowheads="1"/>
            </p:cNvSpPr>
            <p:nvPr/>
          </p:nvSpPr>
          <p:spPr bwMode="auto">
            <a:xfrm>
              <a:off x="3974" y="3615"/>
              <a:ext cx="68" cy="68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zh-TW" sz="2600" b="1">
                <a:solidFill>
                  <a:srgbClr val="000000"/>
                </a:solidFill>
                <a:latin typeface="Candara" panose="020E0502030303020204" pitchFamily="34" charset="0"/>
                <a:ea typeface="標楷體" panose="03000509000000000000" pitchFamily="65" charset="-120"/>
              </a:endParaRPr>
            </a:p>
          </p:txBody>
        </p:sp>
        <p:sp>
          <p:nvSpPr>
            <p:cNvPr id="61520" name="Oval 270"/>
            <p:cNvSpPr>
              <a:spLocks noChangeArrowheads="1"/>
            </p:cNvSpPr>
            <p:nvPr/>
          </p:nvSpPr>
          <p:spPr bwMode="auto">
            <a:xfrm>
              <a:off x="3771" y="3239"/>
              <a:ext cx="67" cy="67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zh-TW" sz="2600" b="1">
                <a:solidFill>
                  <a:srgbClr val="000000"/>
                </a:solidFill>
                <a:latin typeface="Candara" panose="020E0502030303020204" pitchFamily="34" charset="0"/>
                <a:ea typeface="標楷體" panose="03000509000000000000" pitchFamily="65" charset="-120"/>
              </a:endParaRPr>
            </a:p>
          </p:txBody>
        </p:sp>
        <p:sp>
          <p:nvSpPr>
            <p:cNvPr id="61521" name="Oval 271"/>
            <p:cNvSpPr>
              <a:spLocks noChangeArrowheads="1"/>
            </p:cNvSpPr>
            <p:nvPr/>
          </p:nvSpPr>
          <p:spPr bwMode="auto">
            <a:xfrm>
              <a:off x="3092" y="2596"/>
              <a:ext cx="68" cy="68"/>
            </a:xfrm>
            <a:prstGeom prst="ellipse">
              <a:avLst/>
            </a:prstGeom>
            <a:solidFill>
              <a:srgbClr val="CC6600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zh-TW" sz="2600" b="1">
                <a:solidFill>
                  <a:srgbClr val="000000"/>
                </a:solidFill>
                <a:latin typeface="Candara" panose="020E0502030303020204" pitchFamily="34" charset="0"/>
                <a:ea typeface="標楷體" panose="03000509000000000000" pitchFamily="65" charset="-120"/>
              </a:endParaRPr>
            </a:p>
          </p:txBody>
        </p:sp>
      </p:grpSp>
      <p:sp>
        <p:nvSpPr>
          <p:cNvPr id="61447" name="Rectangle 252"/>
          <p:cNvSpPr>
            <a:spLocks noChangeArrowheads="1"/>
          </p:cNvSpPr>
          <p:nvPr/>
        </p:nvSpPr>
        <p:spPr bwMode="auto">
          <a:xfrm>
            <a:off x="8027988" y="3068638"/>
            <a:ext cx="385762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839788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defTabSz="839788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defTabSz="839788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defTabSz="839788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defTabSz="839788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defTabSz="839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defTabSz="839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defTabSz="839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defTabSz="839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1500" b="1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新北</a:t>
            </a:r>
            <a:endParaRPr lang="zh-TW" altLang="en-US" sz="2700" b="1">
              <a:solidFill>
                <a:srgbClr val="000000"/>
              </a:solidFill>
              <a:latin typeface="Candara" panose="020E0502030303020204" pitchFamily="34" charset="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簡報FOMAT (2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76200">
          <a:solidFill>
            <a:schemeClr val="bg1"/>
          </a:solidFill>
        </a:ln>
      </a:spPr>
      <a:bodyPr rtlCol="0"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1825</TotalTime>
  <Words>5777</Words>
  <Application>Microsoft Office PowerPoint</Application>
  <PresentationFormat>如螢幕大小 (4:3)</PresentationFormat>
  <Paragraphs>1789</Paragraphs>
  <Slides>50</Slides>
  <Notes>11</Notes>
  <HiddenSlides>0</HiddenSlides>
  <MMClips>0</MMClips>
  <ScaleCrop>false</ScaleCrop>
  <HeadingPairs>
    <vt:vector size="8" baseType="variant">
      <vt:variant>
        <vt:lpstr>使用字型</vt:lpstr>
      </vt:variant>
      <vt:variant>
        <vt:i4>12</vt:i4>
      </vt:variant>
      <vt:variant>
        <vt:lpstr>佈景主題</vt:lpstr>
      </vt:variant>
      <vt:variant>
        <vt:i4>2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50</vt:i4>
      </vt:variant>
    </vt:vector>
  </HeadingPairs>
  <TitlesOfParts>
    <vt:vector size="65" baseType="lpstr">
      <vt:lpstr>Calibri</vt:lpstr>
      <vt:lpstr>新細明體</vt:lpstr>
      <vt:lpstr>Arial</vt:lpstr>
      <vt:lpstr>標楷體</vt:lpstr>
      <vt:lpstr>微軟正黑體</vt:lpstr>
      <vt:lpstr>Montserrat</vt:lpstr>
      <vt:lpstr>Times New Roman</vt:lpstr>
      <vt:lpstr>思源黑體 TW Regular</vt:lpstr>
      <vt:lpstr>Wingdings</vt:lpstr>
      <vt:lpstr>Oswald</vt:lpstr>
      <vt:lpstr>+mj-lt</vt:lpstr>
      <vt:lpstr>Candara</vt:lpstr>
      <vt:lpstr>簡報FOMAT (2)</vt:lpstr>
      <vt:lpstr>1_Office 佈景主題</vt:lpstr>
      <vt:lpstr>Microsoft Excel 圖表</vt:lpstr>
      <vt:lpstr>「強化社會安全網計畫」 策略三工作執行概況 與心理衛生社工服務流程</vt:lpstr>
      <vt:lpstr>報告大綱</vt:lpstr>
      <vt:lpstr>PowerPoint 簡報</vt:lpstr>
      <vt:lpstr>PowerPoint 簡報</vt:lpstr>
      <vt:lpstr>社區心理衛生服務模式</vt:lpstr>
      <vt:lpstr>心理衛生各類服務人力一覽表</vt:lpstr>
      <vt:lpstr>社安網計畫策略3   整合加害人合併精神疾病與自殺防治服務</vt:lpstr>
      <vt:lpstr>PowerPoint 簡報</vt:lpstr>
      <vt:lpstr>社安網計畫策略三補助經費執行率1/3  (至108年6月－直轄市52.09%／全國61.58%)</vt:lpstr>
      <vt:lpstr>社安網計畫策略三補助經費執行率2/3 (至108年6月－3、4級縣市62.81%／全國61.58%)</vt:lpstr>
      <vt:lpstr>社安網計畫策略三補助經費執行率3/3 (至108年6月－5級縣市69.21%／全國61.58%)</vt:lpstr>
      <vt:lpstr>PowerPoint 簡報</vt:lpstr>
      <vt:lpstr>社安網計畫策略三人力進用情形 (至108.6.5)</vt:lpstr>
      <vt:lpstr>PowerPoint 簡報</vt:lpstr>
      <vt:lpstr>PowerPoint 簡報</vt:lpstr>
      <vt:lpstr>PowerPoint 簡報</vt:lpstr>
      <vt:lpstr>PowerPoint 簡報</vt:lpstr>
      <vt:lpstr>社安網計畫策略三徵才公告情形 (至108.6.5)</vt:lpstr>
      <vt:lpstr>心理衛生社工及督導背景(至108.6.5)</vt:lpstr>
      <vt:lpstr>心理衛生社工及督導經歷分析(至108.6.5)</vt:lpstr>
      <vt:lpstr>心理衛生社工及督導參訓狀況 Level 1、Level 2</vt:lpstr>
      <vt:lpstr>PowerPoint 簡報</vt:lpstr>
      <vt:lpstr>PowerPoint 簡報</vt:lpstr>
      <vt:lpstr>心理衛生社工目前服務對象</vt:lpstr>
      <vt:lpstr>社區精神病人服務分流</vt:lpstr>
      <vt:lpstr>心理衛生社工服務流程</vt:lpstr>
      <vt:lpstr>心理衛生社工訪視結果(至108年6月)</vt:lpstr>
      <vt:lpstr>PowerPoint 簡報</vt:lpstr>
      <vt:lpstr>資訊系統介接</vt:lpstr>
      <vt:lpstr>PowerPoint 簡報</vt:lpstr>
      <vt:lpstr>精照系統與其他系統資訊串接</vt:lpstr>
      <vt:lpstr>PowerPoint 簡報</vt:lpstr>
      <vt:lpstr>心理衛生社工參訓滿意度調查</vt:lpstr>
      <vt:lpstr>心理衛生社工課程建議</vt:lpstr>
      <vt:lpstr>酌修Level 2教育訓練課綱1/3</vt:lpstr>
      <vt:lpstr>酌修Level 2教育訓練課綱2/3</vt:lpstr>
      <vt:lpstr>連動修正整合型計畫教育訓練課程</vt:lpstr>
      <vt:lpstr>精神醫療網核心醫院見習計畫</vt:lpstr>
      <vt:lpstr>辦理家族治療工作坊</vt:lpstr>
      <vt:lpstr>心理衛生社工執行成果發表會(個案研討會)</vt:lpstr>
      <vt:lpstr>PowerPoint 簡報</vt:lpstr>
      <vt:lpstr>心理衛生社工訪視對象</vt:lpstr>
      <vt:lpstr>心理衛生社工訪視對象納入時程</vt:lpstr>
      <vt:lpstr>曾經在案個案數量統計</vt:lpstr>
      <vt:lpstr>曾經在案個案 評估項目、分級方式及結案標準</vt:lpstr>
      <vt:lpstr>PowerPoint 簡報</vt:lpstr>
      <vt:lpstr>精照系統與保護資訊系統已串接資訊(1/2)</vt:lpstr>
      <vt:lpstr>精照系統與保護資訊系統已串接資訊(2/2)</vt:lpstr>
      <vt:lpstr>酌修Level 2教育訓練課綱3/3</vt:lpstr>
      <vt:lpstr>精神醫療網核心醫院見習計畫1/2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心理及口腔健康司張欽榮</dc:creator>
  <cp:lastModifiedBy>心理及口腔健康司張家綸</cp:lastModifiedBy>
  <cp:revision>99</cp:revision>
  <cp:lastPrinted>2019-06-28T01:07:21Z</cp:lastPrinted>
  <dcterms:created xsi:type="dcterms:W3CDTF">2019-06-06T02:32:14Z</dcterms:created>
  <dcterms:modified xsi:type="dcterms:W3CDTF">2025-05-20T09:07:45Z</dcterms:modified>
</cp:coreProperties>
</file>