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notesMasterIdLst>
    <p:notesMasterId r:id="rId11"/>
  </p:notesMasterIdLst>
  <p:handoutMasterIdLst>
    <p:handoutMasterId r:id="rId12"/>
  </p:handoutMasterIdLst>
  <p:sldIdLst>
    <p:sldId id="447" r:id="rId2"/>
    <p:sldId id="455" r:id="rId3"/>
    <p:sldId id="459" r:id="rId4"/>
    <p:sldId id="457" r:id="rId5"/>
    <p:sldId id="458" r:id="rId6"/>
    <p:sldId id="460" r:id="rId7"/>
    <p:sldId id="462" r:id="rId8"/>
    <p:sldId id="461" r:id="rId9"/>
    <p:sldId id="496" r:id="rId10"/>
  </p:sldIdLst>
  <p:sldSz cx="9144000" cy="6858000" type="screen4x3"/>
  <p:notesSz cx="7099300" cy="10234613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orbel" panose="020B0503020204020204" pitchFamily="34" charset="0"/>
        <a:ea typeface="新細明體" panose="02020500000000000000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orbel" panose="020B0503020204020204" pitchFamily="34" charset="0"/>
        <a:ea typeface="新細明體" panose="02020500000000000000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orbel" panose="020B0503020204020204" pitchFamily="34" charset="0"/>
        <a:ea typeface="新細明體" panose="02020500000000000000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orbel" panose="020B0503020204020204" pitchFamily="34" charset="0"/>
        <a:ea typeface="新細明體" panose="02020500000000000000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orbel" panose="020B0503020204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orbel" panose="020B0503020204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orbel" panose="020B0503020204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orbel" panose="020B0503020204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orbel" panose="020B0503020204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4757"/>
    <a:srgbClr val="FFFFCC"/>
    <a:srgbClr val="FF0000"/>
    <a:srgbClr val="A12D3B"/>
    <a:srgbClr val="C00000"/>
    <a:srgbClr val="FF3300"/>
    <a:srgbClr val="6699FF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202B0CA-FC54-4496-8BCA-5EF66A818D29}" styleName="深色樣式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佈景主題樣式 1 - 輔色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淺色樣式 2 - 輔色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E9639D4-E3E2-4D34-9284-5A2195B3D0D7}" styleName="淺色樣式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083E6E3-FA7D-4D7B-A595-EF9225AFEA82}" styleName="淺色樣式 1 - 輔色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E171933-4619-4E11-9A3F-F7608DF75F80}" styleName="中等深淺樣式 1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505E3EF-67EA-436B-97B2-0124C06EBD24}" styleName="中等深淺樣式 4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中等深淺樣式 4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7" autoAdjust="0"/>
    <p:restoredTop sz="94783" autoAdjust="0"/>
  </p:normalViewPr>
  <p:slideViewPr>
    <p:cSldViewPr>
      <p:cViewPr varScale="1">
        <p:scale>
          <a:sx n="60" d="100"/>
          <a:sy n="60" d="100"/>
        </p:scale>
        <p:origin x="758" y="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D473CC3-D835-4045-A664-B2FC71A716CA}" type="datetimeFigureOut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Calibri" panose="020F0502020204030204" pitchFamily="34" charset="0"/>
              </a:defRPr>
            </a:lvl1pPr>
          </a:lstStyle>
          <a:p>
            <a:fld id="{271FFC15-AC7D-4CD9-B054-8E2568BE9A5A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31204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300">
                <a:latin typeface="+mn-lt"/>
                <a:ea typeface="微軟正黑體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300">
                <a:latin typeface="+mn-lt"/>
                <a:ea typeface="微軟正黑體" pitchFamily="34" charset="-120"/>
              </a:defRPr>
            </a:lvl1pPr>
          </a:lstStyle>
          <a:p>
            <a:pPr>
              <a:defRPr/>
            </a:pPr>
            <a:fld id="{3F5ABA1B-780A-45F8-8837-8B01966090E1}" type="datetimeFigureOut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endParaRPr lang="zh-TW" altLang="en-US" noProof="0" dirty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zh-TW" altLang="en-US" noProof="0" dirty="0" smtClean="0"/>
              <a:t>按一下以編輯母片文字樣式</a:t>
            </a:r>
          </a:p>
          <a:p>
            <a:pPr lvl="1"/>
            <a:r>
              <a:rPr lang="zh-TW" altLang="en-US" noProof="0" dirty="0" smtClean="0"/>
              <a:t>第二層</a:t>
            </a:r>
          </a:p>
          <a:p>
            <a:pPr lvl="2"/>
            <a:r>
              <a:rPr lang="zh-TW" altLang="en-US" noProof="0" dirty="0" smtClean="0"/>
              <a:t>第三層</a:t>
            </a:r>
          </a:p>
          <a:p>
            <a:pPr lvl="3"/>
            <a:r>
              <a:rPr lang="zh-TW" altLang="en-US" noProof="0" dirty="0" smtClean="0"/>
              <a:t>第四層</a:t>
            </a:r>
          </a:p>
          <a:p>
            <a:pPr lvl="4"/>
            <a:r>
              <a:rPr lang="zh-TW" altLang="en-US" noProof="0" dirty="0" smtClean="0"/>
              <a:t>第五層</a:t>
            </a:r>
            <a:endParaRPr lang="zh-TW" altLang="en-US" noProof="0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300">
                <a:latin typeface="+mn-lt"/>
                <a:ea typeface="微軟正黑體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>
              <a:defRPr kumimoji="0" sz="1300">
                <a:latin typeface="Calibri" panose="020F0502020204030204" pitchFamily="34" charset="0"/>
                <a:ea typeface="微軟正黑體" panose="020B0604030504040204" pitchFamily="34" charset="-120"/>
              </a:defRPr>
            </a:lvl1pPr>
          </a:lstStyle>
          <a:p>
            <a:fld id="{D90C8E6B-DF17-48C5-B338-442105647040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77877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軟正黑體" pitchFamily="34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軟正黑體" pitchFamily="34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軟正黑體" pitchFamily="34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軟正黑體" pitchFamily="34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軟正黑體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741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8C7A1F58-1315-48C2-A0D3-266C30888F0C}" type="slidenum">
              <a:rPr kumimoji="0" lang="zh-TW" altLang="en-US">
                <a:latin typeface="Calibri" panose="020F0502020204030204" pitchFamily="34" charset="0"/>
                <a:ea typeface="微軟正黑體" panose="020B0604030504040204" pitchFamily="34" charset="-120"/>
              </a:rPr>
              <a:pPr eaLnBrk="1" hangingPunct="1"/>
              <a:t>1</a:t>
            </a:fld>
            <a:endParaRPr kumimoji="0" lang="zh-TW" altLang="en-US">
              <a:latin typeface="Calibri" panose="020F0502020204030204" pitchFamily="34" charset="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989313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843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DFB06F2D-925E-489E-9A8E-9612E17F5329}" type="slidenum">
              <a:rPr kumimoji="0" lang="zh-TW" altLang="en-US">
                <a:latin typeface="Calibri" panose="020F0502020204030204" pitchFamily="34" charset="0"/>
                <a:ea typeface="微軟正黑體" panose="020B0604030504040204" pitchFamily="34" charset="-120"/>
              </a:rPr>
              <a:pPr eaLnBrk="1" hangingPunct="1"/>
              <a:t>3</a:t>
            </a:fld>
            <a:endParaRPr kumimoji="0" lang="zh-TW" altLang="en-US">
              <a:latin typeface="Calibri" panose="020F0502020204030204" pitchFamily="34" charset="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05414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Document 6"/>
          <p:cNvSpPr/>
          <p:nvPr/>
        </p:nvSpPr>
        <p:spPr>
          <a:xfrm rot="10800000">
            <a:off x="1" y="980728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5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16600-855B-4EB8-BF4F-8D46F77867F7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6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00A866-1CF6-4249-9D85-C8F01F56369C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4837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395288" y="115888"/>
            <a:ext cx="3816350" cy="4333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3851275" y="92075"/>
            <a:ext cx="4643438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400" dirty="0">
                <a:ea typeface="微軟正黑體" pitchFamily="34" charset="-120"/>
              </a:rPr>
              <a:t>2012.04.06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dirty="0">
                <a:ea typeface="微軟正黑體" pitchFamily="34" charset="-120"/>
              </a:rPr>
              <a:t>社福機構災害風險評估機制說明會議</a:t>
            </a:r>
          </a:p>
        </p:txBody>
      </p:sp>
      <p:pic>
        <p:nvPicPr>
          <p:cNvPr id="6" name="圖片 14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4713" y="141288"/>
            <a:ext cx="647700" cy="38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latin typeface="微軟正黑體" pitchFamily="34" charset="-120"/>
                <a:ea typeface="微軟正黑體" pitchFamily="34" charset="-120"/>
              </a:defRPr>
            </a:lvl2pPr>
            <a:lvl3pPr>
              <a:defRPr>
                <a:latin typeface="微軟正黑體" pitchFamily="34" charset="-120"/>
                <a:ea typeface="微軟正黑體" pitchFamily="34" charset="-120"/>
              </a:defRPr>
            </a:lvl3pPr>
            <a:lvl4pPr>
              <a:defRPr>
                <a:latin typeface="微軟正黑體" pitchFamily="34" charset="-120"/>
                <a:ea typeface="微軟正黑體" pitchFamily="34" charset="-120"/>
              </a:defRPr>
            </a:lvl4pPr>
            <a:lvl5pPr>
              <a:defRPr>
                <a:latin typeface="微軟正黑體" pitchFamily="34" charset="-120"/>
                <a:ea typeface="微軟正黑體" pitchFamily="34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5477C-2031-46CF-A943-8B7B8451BA13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904A6-9632-4907-897C-ED0DD1809CFB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1516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3851275" y="92075"/>
            <a:ext cx="4643438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400" dirty="0">
                <a:ea typeface="微軟正黑體" pitchFamily="34" charset="-120"/>
              </a:rPr>
              <a:t>2012.04.06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dirty="0">
                <a:ea typeface="微軟正黑體" pitchFamily="34" charset="-120"/>
              </a:rPr>
              <a:t>社福機構災害風險評估機制說明會議</a:t>
            </a:r>
          </a:p>
        </p:txBody>
      </p:sp>
      <p:pic>
        <p:nvPicPr>
          <p:cNvPr id="5" name="圖片 13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4713" y="141288"/>
            <a:ext cx="647700" cy="38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18C17-E4EC-42E9-8041-74517BF71A10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930629-E97D-4621-BE75-FCA5C4B1A0A0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9417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F6AA0-FDFF-4E57-90EA-3BB02DAD0D55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F47CAB-6AC5-41B0-9E52-D8F65C5FD275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6428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66411-EC8F-4EBB-9C3B-EB95908F1C00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0B47CB-6527-415F-ACD7-95E354393B9F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547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0FF56-279B-4B2E-BCC7-94709640E6FE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FBAF0E-C6FF-4AC8-8D2E-774521CA2132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9835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C310B-29AA-402C-9190-5C4273988123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F7A6AE-2286-41E0-AED3-2F47BC7DBD5B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34592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/>
          <a:lstStyle>
            <a:lvl1pPr algn="l">
              <a:buNone/>
              <a:defRPr sz="5000" b="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38EB1-EB12-4834-B7B0-CDABA4301E7D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A023D7-97D7-4AE8-9573-8C463B4DA46F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5607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/>
          <a:lstStyle>
            <a:lvl1pPr algn="r">
              <a:buNone/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>
            <a:normAutofit/>
          </a:bodyPr>
          <a:lstStyle>
            <a:lvl1pPr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797CF-11D2-4EB7-B898-69710DFF3192}" type="datetime1">
              <a:rPr lang="zh-TW" altLang="en-US"/>
              <a:pPr>
                <a:defRPr/>
              </a:pPr>
              <a:t>2025/5/20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4F580D-B19D-4DA0-8F24-2484BFF3B45A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7573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09DF9-70AB-4650-AB39-5655067CF32C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6351F-4478-4373-BEC9-437A9BBACBA4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3319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88B9C-DBA0-4FEC-A0D0-97EFFA1CED43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EF50C5-438C-429B-8C23-E6E17B234D52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2450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971600" y="692695"/>
            <a:ext cx="8279904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-1188640" y="548680"/>
            <a:ext cx="10873208" cy="5328592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2179638"/>
            <a:ext cx="82296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4E4361F-42A6-4EE7-8082-4C160C859BFC}" type="datetime1">
              <a:rPr lang="zh-TW" altLang="en-US"/>
              <a:pPr>
                <a:defRPr/>
              </a:pPr>
              <a:t>2025/5/20</a:t>
            </a:fld>
            <a:endParaRPr lang="zh-TW" alt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wrap="square" lIns="91440" tIns="45720" rIns="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rgbClr val="898989"/>
                </a:solidFill>
              </a:defRPr>
            </a:lvl1pPr>
          </a:lstStyle>
          <a:p>
            <a:fld id="{44BBE6A5-B10D-41C8-B6B4-A1AE0FE8BA1E}" type="slidenum">
              <a:rPr lang="zh-TW" altLang="en-US"/>
              <a:pPr/>
              <a:t>‹#›</a:t>
            </a:fld>
            <a:endParaRPr lang="zh-TW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3851275" y="92075"/>
            <a:ext cx="4643438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400" dirty="0">
                <a:ea typeface="微軟正黑體" pitchFamily="34" charset="-120"/>
              </a:rPr>
              <a:t>2012.04.06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dirty="0">
                <a:ea typeface="微軟正黑體" pitchFamily="34" charset="-120"/>
              </a:rPr>
              <a:t>社福機構災害風險評估機制說明會議</a:t>
            </a:r>
          </a:p>
        </p:txBody>
      </p:sp>
      <p:pic>
        <p:nvPicPr>
          <p:cNvPr id="1038" name="圖片 11"/>
          <p:cNvPicPr>
            <a:picLocks noChangeAspect="1"/>
          </p:cNvPicPr>
          <p:nvPr userDrawn="1"/>
        </p:nvPicPr>
        <p:blipFill>
          <a:blip r:embed="rId14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4713" y="141288"/>
            <a:ext cx="647700" cy="38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794" r:id="rId4"/>
    <p:sldLayoutId id="2147483795" r:id="rId5"/>
    <p:sldLayoutId id="2147483796" r:id="rId6"/>
    <p:sldLayoutId id="2147483797" r:id="rId7"/>
    <p:sldLayoutId id="2147483803" r:id="rId8"/>
    <p:sldLayoutId id="2147483804" r:id="rId9"/>
    <p:sldLayoutId id="2147483798" r:id="rId10"/>
    <p:sldLayoutId id="214748379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rgbClr val="FFFFD2"/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微軟正黑體" pitchFamily="34" charset="-120"/>
          <a:ea typeface="微軟正黑體" pitchFamily="34" charset="-12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微軟正黑體" pitchFamily="34" charset="-12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微軟正黑體" pitchFamily="34" charset="-12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微軟正黑體" pitchFamily="34" charset="-12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微軟正黑體" pitchFamily="34" charset="-12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微軟正黑體" pitchFamily="34" charset="-12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微軟正黑體" pitchFamily="34" charset="-12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微軟正黑體" pitchFamily="34" charset="-12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"/>
        <a:defRPr sz="3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1pPr>
      <a:lvl2pPr marL="63023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"/>
        <a:defRPr sz="26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2pPr>
      <a:lvl3pPr marL="922338" indent="-273050" algn="l" rtl="0" eaLnBrk="0" fontAlgn="base" hangingPunct="0">
        <a:spcBef>
          <a:spcPct val="20000"/>
        </a:spcBef>
        <a:spcAft>
          <a:spcPct val="0"/>
        </a:spcAft>
        <a:buClr>
          <a:srgbClr val="FF953E"/>
        </a:buClr>
        <a:buFont typeface="Wingdings 2" panose="05020102010507070707" pitchFamily="18" charset="2"/>
        <a:buChar char=""/>
        <a:defRPr sz="24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3pPr>
      <a:lvl4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F8BD52"/>
        </a:buClr>
        <a:buFont typeface="Wingdings 2" panose="05020102010507070707" pitchFamily="18" charset="2"/>
        <a:buChar char=""/>
        <a:defRPr sz="22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4pPr>
      <a:lvl5pPr marL="1425575" indent="-228600" algn="l" rtl="0" eaLnBrk="0" fontAlgn="base" hangingPunct="0">
        <a:spcBef>
          <a:spcPct val="20000"/>
        </a:spcBef>
        <a:spcAft>
          <a:spcPct val="0"/>
        </a:spcAft>
        <a:buClr>
          <a:srgbClr val="46A6BD"/>
        </a:buClr>
        <a:buFont typeface="Wingdings 2" panose="05020102010507070707" pitchFamily="18" charset="2"/>
        <a:buChar char=""/>
        <a:defRPr sz="2000" kern="1200">
          <a:solidFill>
            <a:schemeClr val="tx1"/>
          </a:solidFill>
          <a:latin typeface="微軟正黑體" pitchFamily="34" charset="-120"/>
          <a:ea typeface="微軟正黑體" pitchFamily="34" charset="-120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maps.google.com.tw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nriver.com.tw/taiwanmap/grid_tm2_convert.php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流程圖: 文件 11"/>
          <p:cNvSpPr/>
          <p:nvPr/>
        </p:nvSpPr>
        <p:spPr>
          <a:xfrm rot="10800000" flipH="1">
            <a:off x="0" y="3861046"/>
            <a:ext cx="9144000" cy="3758311"/>
          </a:xfrm>
          <a:prstGeom prst="flowChartDocumen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5000">
                <a:schemeClr val="bg2">
                  <a:shade val="67500"/>
                  <a:satMod val="115000"/>
                  <a:lumMod val="84000"/>
                  <a:lumOff val="16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0" name="流程圖: 文件 9"/>
          <p:cNvSpPr/>
          <p:nvPr/>
        </p:nvSpPr>
        <p:spPr>
          <a:xfrm rot="10800000" flipV="1">
            <a:off x="21520" y="5442172"/>
            <a:ext cx="9122480" cy="1656185"/>
          </a:xfrm>
          <a:prstGeom prst="flowChartDocumen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標題 5"/>
          <p:cNvSpPr>
            <a:spLocks noGrp="1"/>
          </p:cNvSpPr>
          <p:nvPr>
            <p:ph type="ctrTitle"/>
          </p:nvPr>
        </p:nvSpPr>
        <p:spPr>
          <a:xfrm>
            <a:off x="323528" y="2132856"/>
            <a:ext cx="8229600" cy="1656184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zh-TW" altLang="en-US" sz="4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社福</a:t>
            </a:r>
            <a:r>
              <a:rPr lang="zh-TW" altLang="en-US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機構座標定位方法說明</a:t>
            </a:r>
            <a:r>
              <a:rPr lang="en-US" altLang="zh-TW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zh-TW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zh-TW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zh-TW" alt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使用</a:t>
            </a:r>
            <a:r>
              <a:rPr lang="en-US" altLang="zh-TW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 map</a:t>
            </a:r>
            <a:r>
              <a:rPr lang="zh-TW" alt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找點位</a:t>
            </a:r>
            <a:r>
              <a:rPr lang="en-US" altLang="zh-TW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zh-TW" alt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頁</a:t>
            </a:r>
            <a:r>
              <a:rPr lang="en-US" altLang="zh-TW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2-5)</a:t>
            </a:r>
            <a:br>
              <a:rPr lang="en-US" altLang="zh-TW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zh-TW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r>
              <a:rPr lang="zh-TW" alt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使用座標轉換程式將</a:t>
            </a:r>
            <a:r>
              <a:rPr lang="en-US" altLang="zh-TW" sz="4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</a:t>
            </a:r>
            <a:r>
              <a:rPr lang="en-US" altLang="zh-TW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map</a:t>
            </a:r>
            <a:r>
              <a:rPr lang="zh-TW" altLang="en-US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點位轉成常用的座標系統</a:t>
            </a:r>
            <a:r>
              <a:rPr lang="zh-TW" altLang="en-US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zh-TW" altLang="en-US" sz="4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zh-TW" altLang="en-US" sz="4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副標題 6"/>
          <p:cNvSpPr>
            <a:spLocks noGrp="1"/>
          </p:cNvSpPr>
          <p:nvPr>
            <p:ph type="subTitle" idx="1"/>
          </p:nvPr>
        </p:nvSpPr>
        <p:spPr>
          <a:xfrm>
            <a:off x="1804988" y="4437063"/>
            <a:ext cx="7088187" cy="2160587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國家災害防救科技中心</a:t>
            </a:r>
            <a:r>
              <a:rPr lang="zh-TW" alt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製作</a:t>
            </a:r>
            <a:endParaRPr lang="en-US" altLang="zh-TW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zh-TW" altLang="en-US" sz="1800" dirty="0">
              <a:solidFill>
                <a:schemeClr val="bg1"/>
              </a:solidFill>
            </a:endParaRPr>
          </a:p>
        </p:txBody>
      </p:sp>
      <p:sp>
        <p:nvSpPr>
          <p:cNvPr id="7178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293E46E9-931E-4CB0-A6BD-318F981AB67F}" type="slidenum">
              <a:rPr kumimoji="0" lang="zh-TW" altLang="en-US">
                <a:solidFill>
                  <a:srgbClr val="898989"/>
                </a:solidFill>
              </a:rPr>
              <a:pPr eaLnBrk="1" hangingPunct="1"/>
              <a:t>1</a:t>
            </a:fld>
            <a:endParaRPr kumimoji="0" lang="zh-TW" altLang="en-US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513" y="2230438"/>
            <a:ext cx="5976937" cy="4125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5" name="投影片編號版面配置區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2D59C6B9-9A43-409F-83E4-73D6D6CB8133}" type="slidenum">
              <a:rPr kumimoji="0" lang="zh-TW" altLang="en-US">
                <a:solidFill>
                  <a:srgbClr val="898989"/>
                </a:solidFill>
              </a:rPr>
              <a:pPr eaLnBrk="1" hangingPunct="1"/>
              <a:t>2</a:t>
            </a:fld>
            <a:endParaRPr kumimoji="0" lang="zh-TW" altLang="en-US">
              <a:solidFill>
                <a:srgbClr val="898989"/>
              </a:solidFill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-32753" y="341039"/>
            <a:ext cx="3060188" cy="671119"/>
          </a:xfrm>
          <a:prstGeom prst="rect">
            <a:avLst/>
          </a:prstGeom>
          <a:solidFill>
            <a:srgbClr val="FFFF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l" rtl="0" eaLnBrk="1" latinLnBrk="0" hangingPunct="1">
              <a:spcBef>
                <a:spcPct val="0"/>
              </a:spcBef>
              <a:buNone/>
              <a:defRPr sz="4800" b="1" kern="120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tx2">
                    <a:tint val="100000"/>
                    <a:satMod val="250000"/>
                  </a:schemeClr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kumimoji="0" lang="zh-TW" altLang="en-US" sz="2000" dirty="0">
                <a:solidFill>
                  <a:schemeClr val="bg1"/>
                </a:solidFill>
                <a:effectLst/>
              </a:rPr>
              <a:t>使用</a:t>
            </a:r>
            <a:r>
              <a:rPr kumimoji="0" lang="en-US" altLang="zh-TW" sz="2000" dirty="0">
                <a:solidFill>
                  <a:schemeClr val="bg1"/>
                </a:solidFill>
                <a:effectLst/>
              </a:rPr>
              <a:t>Google map</a:t>
            </a:r>
            <a:r>
              <a:rPr kumimoji="0" lang="zh-TW" altLang="en-US" sz="2000" dirty="0">
                <a:solidFill>
                  <a:schemeClr val="bg1"/>
                </a:solidFill>
                <a:effectLst/>
              </a:rPr>
              <a:t>找點</a:t>
            </a:r>
            <a:r>
              <a:rPr kumimoji="0" lang="zh-TW" altLang="en-US" sz="2000" dirty="0" smtClean="0">
                <a:solidFill>
                  <a:schemeClr val="bg1"/>
                </a:solidFill>
                <a:effectLst/>
              </a:rPr>
              <a:t>位</a:t>
            </a:r>
            <a:endParaRPr kumimoji="0" lang="zh-TW" altLang="en-US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635250" y="1203325"/>
            <a:ext cx="5832475" cy="8747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機構名稱：宜蘭縣私立紫竹老人養護中心</a:t>
            </a:r>
            <a:endParaRPr kumimoji="0" lang="en-US" altLang="zh-TW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機構地址：宜蘭縣宜蘭市</a:t>
            </a:r>
            <a:r>
              <a:rPr kumimoji="0" lang="en-US" altLang="zh-TW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菜園里</a:t>
            </a:r>
            <a:r>
              <a:rPr kumimoji="0" lang="en-US" altLang="zh-TW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kumimoji="0"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鄰</a:t>
            </a:r>
            <a:r>
              <a:rPr kumimoji="0" lang="en-US" altLang="zh-TW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kumimoji="0"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新興路</a:t>
            </a:r>
            <a:r>
              <a:rPr kumimoji="0" lang="en-US" altLang="zh-TW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135</a:t>
            </a:r>
            <a:r>
              <a:rPr kumimoji="0"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巷</a:t>
            </a:r>
            <a:r>
              <a:rPr kumimoji="0" lang="en-US" altLang="zh-TW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49</a:t>
            </a:r>
            <a:r>
              <a:rPr kumimoji="0" lang="zh-TW" altLang="en-US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號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198" name="矩形 20"/>
          <p:cNvSpPr>
            <a:spLocks noChangeArrowheads="1"/>
          </p:cNvSpPr>
          <p:nvPr/>
        </p:nvSpPr>
        <p:spPr bwMode="auto">
          <a:xfrm>
            <a:off x="3333750" y="5348288"/>
            <a:ext cx="5118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kumimoji="0" lang="en-US" altLang="zh-TW" sz="2800" b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http://maps.google.com.tw/</a:t>
            </a:r>
            <a:endParaRPr kumimoji="0" lang="zh-TW" altLang="en-US" sz="2800" b="1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8199" name="群組 11"/>
          <p:cNvGrpSpPr>
            <a:grpSpLocks/>
          </p:cNvGrpSpPr>
          <p:nvPr/>
        </p:nvGrpSpPr>
        <p:grpSpPr bwMode="auto">
          <a:xfrm rot="335179">
            <a:off x="442913" y="1016000"/>
            <a:ext cx="1966912" cy="1249363"/>
            <a:chOff x="3598254" y="116632"/>
            <a:chExt cx="1696976" cy="1250527"/>
          </a:xfrm>
        </p:grpSpPr>
        <p:cxnSp>
          <p:nvCxnSpPr>
            <p:cNvPr id="5" name="直線接點 4"/>
            <p:cNvCxnSpPr/>
            <p:nvPr/>
          </p:nvCxnSpPr>
          <p:spPr>
            <a:xfrm rot="21264821" flipH="1">
              <a:off x="3595874" y="119650"/>
              <a:ext cx="72591" cy="1247349"/>
            </a:xfrm>
            <a:prstGeom prst="line">
              <a:avLst/>
            </a:prstGeom>
            <a:ln w="28575">
              <a:solidFill>
                <a:srgbClr val="663300"/>
              </a:solidFill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波浪 5"/>
            <p:cNvSpPr/>
            <p:nvPr/>
          </p:nvSpPr>
          <p:spPr>
            <a:xfrm>
              <a:off x="3634734" y="113559"/>
              <a:ext cx="1659996" cy="818325"/>
            </a:xfrm>
            <a:prstGeom prst="wave">
              <a:avLst/>
            </a:prstGeom>
            <a:solidFill>
              <a:srgbClr val="FFC000"/>
            </a:solidFill>
            <a:ln>
              <a:solidFill>
                <a:srgbClr val="66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600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Google map</a:t>
              </a:r>
              <a:r>
                <a:rPr kumimoji="0" lang="zh-TW" altLang="en-US" sz="1600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 範例</a:t>
              </a:r>
            </a:p>
          </p:txBody>
        </p:sp>
      </p:grpSp>
      <p:sp>
        <p:nvSpPr>
          <p:cNvPr id="4" name="矩形 3"/>
          <p:cNvSpPr/>
          <p:nvPr/>
        </p:nvSpPr>
        <p:spPr>
          <a:xfrm>
            <a:off x="654529" y="5911754"/>
            <a:ext cx="3960440" cy="637958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4608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微軟正黑體" pitchFamily="34" charset="-120"/>
                <a:ea typeface="微軟正黑體" pitchFamily="34" charset="-120"/>
              </a:rPr>
              <a:t>利用</a:t>
            </a:r>
            <a:r>
              <a:rPr kumimoji="0" lang="en-US" altLang="zh-TW" b="1" dirty="0" err="1">
                <a:latin typeface="微軟正黑體" pitchFamily="34" charset="-120"/>
                <a:ea typeface="微軟正黑體" pitchFamily="34" charset="-120"/>
              </a:rPr>
              <a:t>google</a:t>
            </a:r>
            <a:r>
              <a:rPr kumimoji="0" lang="en-US" altLang="zh-TW" b="1" dirty="0">
                <a:latin typeface="微軟正黑體" pitchFamily="34" charset="-120"/>
                <a:ea typeface="微軟正黑體" pitchFamily="34" charset="-120"/>
              </a:rPr>
              <a:t> map</a:t>
            </a:r>
            <a:r>
              <a:rPr kumimoji="0" lang="zh-TW" altLang="en-US" b="1" dirty="0">
                <a:latin typeface="微軟正黑體" pitchFamily="34" charset="-120"/>
                <a:ea typeface="微軟正黑體" pitchFamily="34" charset="-120"/>
              </a:rPr>
              <a:t>填入機構地址或機構名稱搜尋其所在位置</a:t>
            </a:r>
          </a:p>
        </p:txBody>
      </p:sp>
      <p:sp>
        <p:nvSpPr>
          <p:cNvPr id="23" name="橢圓 22"/>
          <p:cNvSpPr/>
          <p:nvPr/>
        </p:nvSpPr>
        <p:spPr>
          <a:xfrm>
            <a:off x="71388" y="5789120"/>
            <a:ext cx="950635" cy="883226"/>
          </a:xfrm>
          <a:prstGeom prst="ellipse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5400" dirty="0">
                <a:solidFill>
                  <a:schemeClr val="tx1"/>
                </a:solidFill>
                <a:latin typeface="Arial Black" pitchFamily="34" charset="0"/>
              </a:rPr>
              <a:t>1</a:t>
            </a:r>
            <a:endParaRPr kumimoji="0" lang="zh-TW" altLang="en-US" sz="5400" dirty="0">
              <a:solidFill>
                <a:schemeClr val="tx1"/>
              </a:solidFill>
              <a:latin typeface="Arial Black" pitchFamily="34" charset="0"/>
            </a:endParaRPr>
          </a:p>
        </p:txBody>
      </p:sp>
      <p:grpSp>
        <p:nvGrpSpPr>
          <p:cNvPr id="8206" name="群組 14"/>
          <p:cNvGrpSpPr>
            <a:grpSpLocks/>
          </p:cNvGrpSpPr>
          <p:nvPr/>
        </p:nvGrpSpPr>
        <p:grpSpPr bwMode="auto">
          <a:xfrm>
            <a:off x="5003800" y="3054350"/>
            <a:ext cx="2732088" cy="584200"/>
            <a:chOff x="5004048" y="3053810"/>
            <a:chExt cx="1931923" cy="584775"/>
          </a:xfrm>
        </p:grpSpPr>
        <p:sp>
          <p:nvSpPr>
            <p:cNvPr id="16" name="向左箭號 15"/>
            <p:cNvSpPr/>
            <p:nvPr/>
          </p:nvSpPr>
          <p:spPr>
            <a:xfrm rot="10800000" flipH="1">
              <a:off x="5004048" y="3212716"/>
              <a:ext cx="203183" cy="266963"/>
            </a:xfrm>
            <a:prstGeom prst="leftArrow">
              <a:avLst/>
            </a:prstGeom>
            <a:solidFill>
              <a:srgbClr val="A12D3B">
                <a:alpha val="7607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8208" name="矩形 16"/>
            <p:cNvSpPr>
              <a:spLocks noChangeArrowheads="1"/>
            </p:cNvSpPr>
            <p:nvPr/>
          </p:nvSpPr>
          <p:spPr bwMode="auto">
            <a:xfrm>
              <a:off x="5207779" y="3053810"/>
              <a:ext cx="1728192" cy="584775"/>
            </a:xfrm>
            <a:prstGeom prst="rect">
              <a:avLst/>
            </a:prstGeom>
            <a:solidFill>
              <a:srgbClr val="A12D3B">
                <a:alpha val="7607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zh-TW" altLang="en-US" sz="16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輸入機構地址</a:t>
              </a:r>
              <a:endParaRPr kumimoji="0" lang="en-US" altLang="zh-TW" sz="1600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eaLnBrk="1" hangingPunct="1"/>
              <a:r>
                <a:rPr kumimoji="0" lang="en-US" altLang="zh-TW" sz="16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kumimoji="0" lang="zh-TW" altLang="en-US" sz="16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村里名稱跟鄰號可省略</a:t>
              </a:r>
              <a:r>
                <a:rPr kumimoji="0" lang="en-US" altLang="zh-TW" sz="16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kumimoji="0" lang="zh-TW" altLang="en-US" sz="1600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6" b="8064"/>
          <a:stretch>
            <a:fillRect/>
          </a:stretch>
        </p:blipFill>
        <p:spPr bwMode="auto">
          <a:xfrm>
            <a:off x="827088" y="2671763"/>
            <a:ext cx="7580312" cy="365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19" name="投影片編號版面配置區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9AE17EF8-F601-4337-BF1B-80D13428570B}" type="slidenum">
              <a:rPr kumimoji="0" lang="zh-TW" altLang="en-US">
                <a:solidFill>
                  <a:srgbClr val="898989"/>
                </a:solidFill>
              </a:rPr>
              <a:pPr eaLnBrk="1" hangingPunct="1"/>
              <a:t>3</a:t>
            </a:fld>
            <a:endParaRPr kumimoji="0" lang="zh-TW" altLang="en-US">
              <a:solidFill>
                <a:srgbClr val="898989"/>
              </a:solidFill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-32753" y="341039"/>
            <a:ext cx="3060188" cy="671119"/>
          </a:xfrm>
          <a:prstGeom prst="rect">
            <a:avLst/>
          </a:prstGeom>
          <a:solidFill>
            <a:srgbClr val="FFFF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l" rtl="0" eaLnBrk="1" latinLnBrk="0" hangingPunct="1">
              <a:spcBef>
                <a:spcPct val="0"/>
              </a:spcBef>
              <a:buNone/>
              <a:defRPr sz="4800" b="1" kern="120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tx2">
                    <a:tint val="100000"/>
                    <a:satMod val="250000"/>
                  </a:schemeClr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kumimoji="0" lang="zh-TW" altLang="en-US" sz="2000" dirty="0">
                <a:solidFill>
                  <a:schemeClr val="bg1"/>
                </a:solidFill>
                <a:effectLst/>
              </a:rPr>
              <a:t>使用</a:t>
            </a:r>
            <a:r>
              <a:rPr kumimoji="0" lang="en-US" altLang="zh-TW" sz="2000" dirty="0">
                <a:solidFill>
                  <a:schemeClr val="bg1"/>
                </a:solidFill>
                <a:effectLst/>
              </a:rPr>
              <a:t>Google map</a:t>
            </a:r>
            <a:r>
              <a:rPr kumimoji="0" lang="zh-TW" altLang="en-US" sz="2000" dirty="0">
                <a:solidFill>
                  <a:schemeClr val="bg1"/>
                </a:solidFill>
                <a:effectLst/>
              </a:rPr>
              <a:t>找點</a:t>
            </a:r>
            <a:r>
              <a:rPr kumimoji="0" lang="zh-TW" altLang="en-US" sz="2000" dirty="0" smtClean="0">
                <a:solidFill>
                  <a:schemeClr val="bg1"/>
                </a:solidFill>
                <a:effectLst/>
              </a:rPr>
              <a:t>位</a:t>
            </a:r>
            <a:endParaRPr kumimoji="0" lang="zh-TW" altLang="en-US" sz="2000" dirty="0">
              <a:solidFill>
                <a:schemeClr val="bg1"/>
              </a:solidFill>
              <a:effectLst/>
            </a:endParaRPr>
          </a:p>
        </p:txBody>
      </p:sp>
      <p:grpSp>
        <p:nvGrpSpPr>
          <p:cNvPr id="9221" name="群組 20"/>
          <p:cNvGrpSpPr>
            <a:grpSpLocks/>
          </p:cNvGrpSpPr>
          <p:nvPr/>
        </p:nvGrpSpPr>
        <p:grpSpPr bwMode="auto">
          <a:xfrm>
            <a:off x="3348038" y="3860800"/>
            <a:ext cx="2376487" cy="792163"/>
            <a:chOff x="3347864" y="3861048"/>
            <a:chExt cx="2376264" cy="792088"/>
          </a:xfrm>
        </p:grpSpPr>
        <p:sp>
          <p:nvSpPr>
            <p:cNvPr id="17" name="橢圓 16"/>
            <p:cNvSpPr/>
            <p:nvPr/>
          </p:nvSpPr>
          <p:spPr>
            <a:xfrm>
              <a:off x="3347864" y="3861048"/>
              <a:ext cx="647639" cy="43175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  <p:cxnSp>
          <p:nvCxnSpPr>
            <p:cNvPr id="18" name="直線單箭頭接點 17"/>
            <p:cNvCxnSpPr>
              <a:stCxn id="17" idx="6"/>
            </p:cNvCxnSpPr>
            <p:nvPr/>
          </p:nvCxnSpPr>
          <p:spPr>
            <a:xfrm>
              <a:off x="3995503" y="4076928"/>
              <a:ext cx="1728625" cy="57620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矩形 18"/>
          <p:cNvSpPr/>
          <p:nvPr/>
        </p:nvSpPr>
        <p:spPr>
          <a:xfrm>
            <a:off x="581447" y="1989493"/>
            <a:ext cx="3960440" cy="637958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4608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微軟正黑體" pitchFamily="34" charset="-120"/>
                <a:ea typeface="微軟正黑體" pitchFamily="34" charset="-120"/>
              </a:rPr>
              <a:t>確認搜尋到的點位是否正確</a:t>
            </a:r>
          </a:p>
        </p:txBody>
      </p:sp>
      <p:sp>
        <p:nvSpPr>
          <p:cNvPr id="20" name="橢圓 19"/>
          <p:cNvSpPr/>
          <p:nvPr/>
        </p:nvSpPr>
        <p:spPr>
          <a:xfrm>
            <a:off x="-1694" y="1866859"/>
            <a:ext cx="950635" cy="883226"/>
          </a:xfrm>
          <a:prstGeom prst="ellipse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5400" dirty="0">
                <a:solidFill>
                  <a:schemeClr val="tx1"/>
                </a:solidFill>
                <a:latin typeface="Arial Black" pitchFamily="34" charset="0"/>
              </a:rPr>
              <a:t>2</a:t>
            </a:r>
            <a:endParaRPr kumimoji="0" lang="zh-TW" altLang="en-US" sz="5400" dirty="0">
              <a:solidFill>
                <a:schemeClr val="tx1"/>
              </a:solidFill>
              <a:latin typeface="Arial Black" pitchFamily="34" charset="0"/>
            </a:endParaRPr>
          </a:p>
        </p:txBody>
      </p:sp>
      <p:grpSp>
        <p:nvGrpSpPr>
          <p:cNvPr id="9228" name="群組 21"/>
          <p:cNvGrpSpPr>
            <a:grpSpLocks/>
          </p:cNvGrpSpPr>
          <p:nvPr/>
        </p:nvGrpSpPr>
        <p:grpSpPr bwMode="auto">
          <a:xfrm>
            <a:off x="374650" y="4979988"/>
            <a:ext cx="2959100" cy="1473200"/>
            <a:chOff x="4720823" y="924851"/>
            <a:chExt cx="2957746" cy="1473065"/>
          </a:xfrm>
        </p:grpSpPr>
        <p:sp>
          <p:nvSpPr>
            <p:cNvPr id="23" name="向左箭號 22"/>
            <p:cNvSpPr/>
            <p:nvPr/>
          </p:nvSpPr>
          <p:spPr>
            <a:xfrm rot="16200000" flipH="1">
              <a:off x="6693854" y="1127287"/>
              <a:ext cx="671450" cy="266578"/>
            </a:xfrm>
            <a:prstGeom prst="leftArrow">
              <a:avLst/>
            </a:prstGeom>
            <a:solidFill>
              <a:schemeClr val="accent1">
                <a:lumMod val="75000"/>
                <a:alpha val="76078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9233" name="矩形 23"/>
            <p:cNvSpPr>
              <a:spLocks noChangeArrowheads="1"/>
            </p:cNvSpPr>
            <p:nvPr/>
          </p:nvSpPr>
          <p:spPr bwMode="auto">
            <a:xfrm>
              <a:off x="4720823" y="1566919"/>
              <a:ext cx="2957746" cy="830997"/>
            </a:xfrm>
            <a:prstGeom prst="rect">
              <a:avLst/>
            </a:prstGeom>
            <a:solidFill>
              <a:srgbClr val="A12D3B">
                <a:alpha val="7607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/>
              <a:r>
                <a:rPr kumimoji="0" lang="zh-TW" altLang="en-US" sz="16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若有提供街景服務時，可點入查看照片中是有否門牌或招牌，以確認定位無誤</a:t>
              </a:r>
            </a:p>
          </p:txBody>
        </p:sp>
      </p:grpSp>
      <p:grpSp>
        <p:nvGrpSpPr>
          <p:cNvPr id="9229" name="群組 25"/>
          <p:cNvGrpSpPr>
            <a:grpSpLocks/>
          </p:cNvGrpSpPr>
          <p:nvPr/>
        </p:nvGrpSpPr>
        <p:grpSpPr bwMode="auto">
          <a:xfrm>
            <a:off x="3381375" y="4498975"/>
            <a:ext cx="2957513" cy="1971675"/>
            <a:chOff x="2228564" y="570493"/>
            <a:chExt cx="2957746" cy="1972013"/>
          </a:xfrm>
        </p:grpSpPr>
        <p:sp>
          <p:nvSpPr>
            <p:cNvPr id="27" name="向左箭號 26"/>
            <p:cNvSpPr/>
            <p:nvPr/>
          </p:nvSpPr>
          <p:spPr>
            <a:xfrm rot="16200000" flipH="1">
              <a:off x="2061015" y="1017464"/>
              <a:ext cx="1160662" cy="266721"/>
            </a:xfrm>
            <a:prstGeom prst="leftArrow">
              <a:avLst/>
            </a:prstGeom>
            <a:solidFill>
              <a:schemeClr val="accent1">
                <a:lumMod val="75000"/>
                <a:alpha val="76078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9231" name="矩形 27"/>
            <p:cNvSpPr>
              <a:spLocks noChangeArrowheads="1"/>
            </p:cNvSpPr>
            <p:nvPr/>
          </p:nvSpPr>
          <p:spPr bwMode="auto">
            <a:xfrm>
              <a:off x="2228564" y="1711509"/>
              <a:ext cx="2957746" cy="830997"/>
            </a:xfrm>
            <a:prstGeom prst="rect">
              <a:avLst/>
            </a:prstGeom>
            <a:solidFill>
              <a:srgbClr val="A12D3B">
                <a:alpha val="7607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/>
              <a:r>
                <a:rPr kumimoji="0" lang="zh-TW" altLang="en-US" sz="1600" b="1"/>
                <a:t>利用黃色小人拖曳至地圖上，可啟動街景服務，查看定位地點是否為</a:t>
              </a:r>
              <a:r>
                <a:rPr kumimoji="0" lang="en-US" altLang="zh-TW" sz="1600" b="1"/>
                <a:t>(</a:t>
              </a:r>
              <a:r>
                <a:rPr kumimoji="0" lang="zh-TW" altLang="en-US" sz="1600" b="1"/>
                <a:t>接近</a:t>
              </a:r>
              <a:r>
                <a:rPr kumimoji="0" lang="en-US" altLang="zh-TW" sz="1600" b="1"/>
                <a:t>)</a:t>
              </a:r>
              <a:r>
                <a:rPr kumimoji="0" lang="zh-TW" altLang="en-US" sz="1600" b="1"/>
                <a:t>搜尋地址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00" b="6229"/>
          <a:stretch>
            <a:fillRect/>
          </a:stretch>
        </p:blipFill>
        <p:spPr bwMode="auto">
          <a:xfrm>
            <a:off x="777875" y="2454275"/>
            <a:ext cx="7639050" cy="331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3" name="投影片編號版面配置區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78258DE6-06D4-4610-8849-DF1790B29ED4}" type="slidenum">
              <a:rPr kumimoji="0" lang="zh-TW" altLang="en-US">
                <a:solidFill>
                  <a:srgbClr val="898989"/>
                </a:solidFill>
              </a:rPr>
              <a:pPr eaLnBrk="1" hangingPunct="1"/>
              <a:t>4</a:t>
            </a:fld>
            <a:endParaRPr kumimoji="0" lang="zh-TW" altLang="en-US">
              <a:solidFill>
                <a:srgbClr val="898989"/>
              </a:solidFill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-32753" y="341039"/>
            <a:ext cx="3060188" cy="671119"/>
          </a:xfrm>
          <a:prstGeom prst="rect">
            <a:avLst/>
          </a:prstGeom>
          <a:solidFill>
            <a:srgbClr val="FFFF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l" rtl="0" eaLnBrk="1" latinLnBrk="0" hangingPunct="1">
              <a:spcBef>
                <a:spcPct val="0"/>
              </a:spcBef>
              <a:buNone/>
              <a:defRPr sz="4800" b="1" kern="120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tx2">
                    <a:tint val="100000"/>
                    <a:satMod val="250000"/>
                  </a:schemeClr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kumimoji="0" lang="zh-TW" altLang="en-US" sz="2000" dirty="0">
                <a:solidFill>
                  <a:schemeClr val="bg1"/>
                </a:solidFill>
                <a:effectLst/>
              </a:rPr>
              <a:t>使用</a:t>
            </a:r>
            <a:r>
              <a:rPr kumimoji="0" lang="en-US" altLang="zh-TW" sz="2000" dirty="0">
                <a:solidFill>
                  <a:schemeClr val="bg1"/>
                </a:solidFill>
                <a:effectLst/>
              </a:rPr>
              <a:t>Google map</a:t>
            </a:r>
            <a:r>
              <a:rPr kumimoji="0" lang="zh-TW" altLang="en-US" sz="2000" dirty="0">
                <a:solidFill>
                  <a:schemeClr val="bg1"/>
                </a:solidFill>
                <a:effectLst/>
              </a:rPr>
              <a:t>找點</a:t>
            </a:r>
            <a:r>
              <a:rPr kumimoji="0" lang="zh-TW" altLang="en-US" sz="2000" dirty="0" smtClean="0">
                <a:solidFill>
                  <a:schemeClr val="bg1"/>
                </a:solidFill>
                <a:effectLst/>
              </a:rPr>
              <a:t>位</a:t>
            </a:r>
            <a:endParaRPr kumimoji="0" lang="zh-TW" altLang="en-US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30358" y="5846325"/>
            <a:ext cx="1884128" cy="637958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4608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微軟正黑體" pitchFamily="34" charset="-120"/>
                <a:ea typeface="微軟正黑體" pitchFamily="34" charset="-120"/>
              </a:rPr>
              <a:t>街景確認</a:t>
            </a:r>
          </a:p>
        </p:txBody>
      </p:sp>
      <p:sp>
        <p:nvSpPr>
          <p:cNvPr id="16" name="橢圓 15"/>
          <p:cNvSpPr/>
          <p:nvPr/>
        </p:nvSpPr>
        <p:spPr>
          <a:xfrm>
            <a:off x="447217" y="5723691"/>
            <a:ext cx="950635" cy="883226"/>
          </a:xfrm>
          <a:prstGeom prst="ellipse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5400" dirty="0">
                <a:solidFill>
                  <a:schemeClr val="tx1"/>
                </a:solidFill>
                <a:latin typeface="Arial Black" pitchFamily="34" charset="0"/>
              </a:rPr>
              <a:t>3</a:t>
            </a:r>
            <a:endParaRPr kumimoji="0" lang="zh-TW" altLang="en-US" sz="5400" dirty="0">
              <a:solidFill>
                <a:schemeClr val="tx1"/>
              </a:solidFill>
              <a:latin typeface="Arial Black" pitchFamily="34" charset="0"/>
            </a:endParaRPr>
          </a:p>
        </p:txBody>
      </p:sp>
      <p:grpSp>
        <p:nvGrpSpPr>
          <p:cNvPr id="10251" name="群組 2"/>
          <p:cNvGrpSpPr>
            <a:grpSpLocks/>
          </p:cNvGrpSpPr>
          <p:nvPr/>
        </p:nvGrpSpPr>
        <p:grpSpPr bwMode="auto">
          <a:xfrm>
            <a:off x="6248400" y="1454150"/>
            <a:ext cx="1828800" cy="1254125"/>
            <a:chOff x="6247798" y="1453849"/>
            <a:chExt cx="1828738" cy="1255070"/>
          </a:xfrm>
        </p:grpSpPr>
        <p:sp>
          <p:nvSpPr>
            <p:cNvPr id="17" name="向左箭號 16"/>
            <p:cNvSpPr/>
            <p:nvPr/>
          </p:nvSpPr>
          <p:spPr>
            <a:xfrm rot="5400000" flipH="1">
              <a:off x="6826952" y="2240359"/>
              <a:ext cx="670430" cy="266691"/>
            </a:xfrm>
            <a:prstGeom prst="leftArrow">
              <a:avLst/>
            </a:prstGeom>
            <a:solidFill>
              <a:schemeClr val="accent1">
                <a:lumMod val="75000"/>
                <a:alpha val="76078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0253" name="矩形 11"/>
            <p:cNvSpPr>
              <a:spLocks noChangeArrowheads="1"/>
            </p:cNvSpPr>
            <p:nvPr/>
          </p:nvSpPr>
          <p:spPr bwMode="auto">
            <a:xfrm>
              <a:off x="6247798" y="1453849"/>
              <a:ext cx="1828738" cy="584775"/>
            </a:xfrm>
            <a:prstGeom prst="rect">
              <a:avLst/>
            </a:prstGeom>
            <a:solidFill>
              <a:srgbClr val="A12D3B">
                <a:alpha val="7607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/>
              <a:r>
                <a:rPr kumimoji="0" lang="zh-TW" altLang="en-US" sz="16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可依據街景服務</a:t>
              </a:r>
              <a:endParaRPr kumimoji="0" lang="en-US" altLang="zh-TW" sz="1600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eaLnBrk="1" hangingPunct="1"/>
              <a:r>
                <a:rPr kumimoji="0" lang="zh-TW" altLang="en-US" sz="16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確認位置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04" r="22942" b="20000"/>
          <a:stretch>
            <a:fillRect/>
          </a:stretch>
        </p:blipFill>
        <p:spPr bwMode="auto">
          <a:xfrm>
            <a:off x="3897313" y="4511675"/>
            <a:ext cx="4500562" cy="209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7" name="投影片編號版面配置區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2A814D03-456B-4998-BEB5-DAA66ADE9617}" type="slidenum">
              <a:rPr kumimoji="0" lang="zh-TW" altLang="en-US">
                <a:solidFill>
                  <a:srgbClr val="898989"/>
                </a:solidFill>
              </a:rPr>
              <a:pPr eaLnBrk="1" hangingPunct="1"/>
              <a:t>5</a:t>
            </a:fld>
            <a:endParaRPr kumimoji="0" lang="zh-TW" altLang="en-US">
              <a:solidFill>
                <a:srgbClr val="898989"/>
              </a:solidFill>
            </a:endParaRPr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72" t="23907" b="8781"/>
          <a:stretch>
            <a:fillRect/>
          </a:stretch>
        </p:blipFill>
        <p:spPr bwMode="auto">
          <a:xfrm>
            <a:off x="3756025" y="655638"/>
            <a:ext cx="5202238" cy="3294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-32753" y="341039"/>
            <a:ext cx="3060188" cy="671119"/>
          </a:xfrm>
          <a:prstGeom prst="rect">
            <a:avLst/>
          </a:prstGeom>
          <a:solidFill>
            <a:srgbClr val="FFFF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l" rtl="0" eaLnBrk="1" latinLnBrk="0" hangingPunct="1">
              <a:spcBef>
                <a:spcPct val="0"/>
              </a:spcBef>
              <a:buNone/>
              <a:defRPr sz="4800" b="1" kern="120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tx2">
                    <a:tint val="100000"/>
                    <a:satMod val="250000"/>
                  </a:schemeClr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kumimoji="0" lang="zh-TW" altLang="en-US" sz="2000" dirty="0">
                <a:solidFill>
                  <a:schemeClr val="bg1"/>
                </a:solidFill>
                <a:effectLst/>
              </a:rPr>
              <a:t>使用</a:t>
            </a:r>
            <a:r>
              <a:rPr kumimoji="0" lang="en-US" altLang="zh-TW" sz="2000" dirty="0">
                <a:solidFill>
                  <a:schemeClr val="bg1"/>
                </a:solidFill>
                <a:effectLst/>
              </a:rPr>
              <a:t>Google map</a:t>
            </a:r>
            <a:r>
              <a:rPr kumimoji="0" lang="zh-TW" altLang="en-US" sz="2000" dirty="0">
                <a:solidFill>
                  <a:schemeClr val="bg1"/>
                </a:solidFill>
                <a:effectLst/>
              </a:rPr>
              <a:t>找點</a:t>
            </a:r>
            <a:r>
              <a:rPr kumimoji="0" lang="zh-TW" altLang="en-US" sz="2000" dirty="0" smtClean="0">
                <a:solidFill>
                  <a:schemeClr val="bg1"/>
                </a:solidFill>
                <a:effectLst/>
              </a:rPr>
              <a:t>位</a:t>
            </a:r>
            <a:endParaRPr kumimoji="0" lang="zh-TW" altLang="en-US" sz="2000" dirty="0">
              <a:solidFill>
                <a:schemeClr val="bg1"/>
              </a:solidFill>
              <a:effectLst/>
            </a:endParaRPr>
          </a:p>
        </p:txBody>
      </p:sp>
      <p:grpSp>
        <p:nvGrpSpPr>
          <p:cNvPr id="11270" name="群組 23"/>
          <p:cNvGrpSpPr>
            <a:grpSpLocks/>
          </p:cNvGrpSpPr>
          <p:nvPr/>
        </p:nvGrpSpPr>
        <p:grpSpPr bwMode="auto">
          <a:xfrm>
            <a:off x="2465388" y="3294063"/>
            <a:ext cx="4932362" cy="847725"/>
            <a:chOff x="2015334" y="3516209"/>
            <a:chExt cx="4932930" cy="847172"/>
          </a:xfrm>
        </p:grpSpPr>
        <p:grpSp>
          <p:nvGrpSpPr>
            <p:cNvPr id="11282" name="群組 21"/>
            <p:cNvGrpSpPr>
              <a:grpSpLocks/>
            </p:cNvGrpSpPr>
            <p:nvPr/>
          </p:nvGrpSpPr>
          <p:grpSpPr bwMode="auto">
            <a:xfrm>
              <a:off x="2015334" y="3516209"/>
              <a:ext cx="3826051" cy="847172"/>
              <a:chOff x="2015334" y="4295604"/>
              <a:chExt cx="3826051" cy="847172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2015334" y="4295604"/>
                <a:ext cx="3546884" cy="847172"/>
              </a:xfrm>
              <a:prstGeom prst="rect">
                <a:avLst/>
              </a:prstGeom>
              <a:solidFill>
                <a:srgbClr val="A12D3B">
                  <a:alpha val="76078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zh-TW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(1)</a:t>
                </a:r>
                <a:r>
                  <a:rPr kumimoji="0" lang="zh-TW" altLang="en-US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瞄準紅點</a:t>
                </a:r>
                <a:r>
                  <a:rPr kumimoji="0" lang="en-US" altLang="zh-TW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A</a:t>
                </a:r>
                <a:r>
                  <a:rPr kumimoji="0" lang="zh-TW" altLang="en-US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，按滑鼠右鍵選擇</a:t>
                </a:r>
                <a:endParaRPr kumimoji="0" lang="en-US" altLang="zh-TW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zh-TW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”</a:t>
                </a:r>
                <a:r>
                  <a:rPr kumimoji="0" lang="zh-TW" altLang="en-US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這裡有什麼？</a:t>
                </a:r>
                <a:r>
                  <a:rPr kumimoji="0" lang="en-US" altLang="zh-TW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”</a:t>
                </a:r>
                <a:endParaRPr kumimoji="0" lang="zh-TW" altLang="en-US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21" name="向左箭號 20"/>
              <p:cNvSpPr/>
              <p:nvPr/>
            </p:nvSpPr>
            <p:spPr>
              <a:xfrm flipH="1">
                <a:off x="5552692" y="4654145"/>
                <a:ext cx="288958" cy="266526"/>
              </a:xfrm>
              <a:prstGeom prst="leftArrow">
                <a:avLst/>
              </a:prstGeom>
              <a:solidFill>
                <a:srgbClr val="A12D3B">
                  <a:alpha val="76078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b="1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5862289" y="3939795"/>
              <a:ext cx="1085975" cy="1380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11271" name="群組 26"/>
          <p:cNvGrpSpPr>
            <a:grpSpLocks/>
          </p:cNvGrpSpPr>
          <p:nvPr/>
        </p:nvGrpSpPr>
        <p:grpSpPr bwMode="auto">
          <a:xfrm>
            <a:off x="531813" y="4338638"/>
            <a:ext cx="5622925" cy="1222375"/>
            <a:chOff x="1608991" y="3682164"/>
            <a:chExt cx="5623875" cy="1221780"/>
          </a:xfrm>
        </p:grpSpPr>
        <p:grpSp>
          <p:nvGrpSpPr>
            <p:cNvPr id="11278" name="群組 27"/>
            <p:cNvGrpSpPr>
              <a:grpSpLocks/>
            </p:cNvGrpSpPr>
            <p:nvPr/>
          </p:nvGrpSpPr>
          <p:grpSpPr bwMode="auto">
            <a:xfrm>
              <a:off x="1608991" y="3682164"/>
              <a:ext cx="3589352" cy="1221780"/>
              <a:chOff x="1608991" y="4461559"/>
              <a:chExt cx="3589352" cy="1221780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1608991" y="4461559"/>
                <a:ext cx="3224756" cy="1221780"/>
              </a:xfrm>
              <a:prstGeom prst="rect">
                <a:avLst/>
              </a:prstGeom>
              <a:solidFill>
                <a:srgbClr val="A12D3B">
                  <a:alpha val="76078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zh-TW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(2)</a:t>
                </a:r>
                <a:r>
                  <a:rPr kumimoji="0" lang="zh-TW" altLang="en-US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出現經緯度座標</a:t>
                </a:r>
                <a:r>
                  <a:rPr kumimoji="0" lang="en-US" altLang="zh-TW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(WGS84)</a:t>
                </a:r>
              </a:p>
              <a:p>
                <a:pPr marL="27305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zh-TW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(</a:t>
                </a:r>
                <a:r>
                  <a:rPr kumimoji="0" lang="zh-TW" altLang="en-US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緯度</a:t>
                </a:r>
                <a:r>
                  <a:rPr kumimoji="0" lang="en-US" altLang="zh-TW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,</a:t>
                </a:r>
                <a:r>
                  <a:rPr kumimoji="0" lang="zh-TW" altLang="en-US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經度</a:t>
                </a:r>
                <a:r>
                  <a:rPr kumimoji="0" lang="en-US" altLang="zh-TW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)</a:t>
                </a:r>
              </a:p>
              <a:p>
                <a:pPr marL="27305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緯度</a:t>
                </a:r>
                <a:r>
                  <a:rPr kumimoji="0" lang="en-US" altLang="zh-TW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(Y)</a:t>
                </a:r>
                <a:r>
                  <a:rPr kumimoji="0" lang="zh-TW" altLang="en-US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：</a:t>
                </a:r>
                <a:r>
                  <a:rPr kumimoji="0" lang="en-US" altLang="zh-TW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24.761007</a:t>
                </a:r>
              </a:p>
              <a:p>
                <a:pPr marL="27305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經度</a:t>
                </a:r>
                <a:r>
                  <a:rPr kumimoji="0" lang="en-US" altLang="zh-TW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(X)</a:t>
                </a:r>
                <a:r>
                  <a:rPr kumimoji="0" lang="zh-TW" altLang="en-US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：</a:t>
                </a:r>
                <a:r>
                  <a:rPr kumimoji="0" lang="en-US" altLang="zh-TW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121.756153</a:t>
                </a:r>
                <a:endParaRPr kumimoji="0" lang="zh-TW" altLang="en-US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31" name="向左箭號 30"/>
              <p:cNvSpPr/>
              <p:nvPr/>
            </p:nvSpPr>
            <p:spPr>
              <a:xfrm flipH="1">
                <a:off x="4833747" y="4655140"/>
                <a:ext cx="365187" cy="266570"/>
              </a:xfrm>
              <a:prstGeom prst="leftArrow">
                <a:avLst/>
              </a:prstGeom>
              <a:solidFill>
                <a:srgbClr val="A12D3B">
                  <a:alpha val="76078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sp>
          <p:nvSpPr>
            <p:cNvPr id="29" name="矩形 28"/>
            <p:cNvSpPr/>
            <p:nvPr/>
          </p:nvSpPr>
          <p:spPr>
            <a:xfrm>
              <a:off x="5729249" y="3875745"/>
              <a:ext cx="1503617" cy="26657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747681" y="2350581"/>
            <a:ext cx="2880581" cy="62931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4608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微軟正黑體" pitchFamily="34" charset="-120"/>
                <a:ea typeface="微軟正黑體" pitchFamily="34" charset="-120"/>
              </a:rPr>
              <a:t>在地圖上查看機構所在位置的經緯度座標</a:t>
            </a:r>
          </a:p>
        </p:txBody>
      </p:sp>
      <p:sp>
        <p:nvSpPr>
          <p:cNvPr id="33" name="橢圓 32"/>
          <p:cNvSpPr/>
          <p:nvPr/>
        </p:nvSpPr>
        <p:spPr>
          <a:xfrm>
            <a:off x="183948" y="2223624"/>
            <a:ext cx="950635" cy="883226"/>
          </a:xfrm>
          <a:prstGeom prst="ellipse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5400" dirty="0">
                <a:solidFill>
                  <a:schemeClr val="tx1"/>
                </a:solidFill>
                <a:latin typeface="Arial Black" pitchFamily="34" charset="0"/>
              </a:rPr>
              <a:t>4</a:t>
            </a:r>
            <a:endParaRPr kumimoji="0" lang="zh-TW" altLang="en-US" sz="5400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-32753" y="341039"/>
            <a:ext cx="3060188" cy="671119"/>
          </a:xfrm>
          <a:prstGeom prst="rect">
            <a:avLst/>
          </a:prstGeom>
          <a:solidFill>
            <a:srgbClr val="FFFF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l" rtl="0" eaLnBrk="1" latinLnBrk="0" hangingPunct="1">
              <a:spcBef>
                <a:spcPct val="0"/>
              </a:spcBef>
              <a:buNone/>
              <a:defRPr sz="4800" b="1" kern="120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tx2">
                    <a:tint val="100000"/>
                    <a:satMod val="250000"/>
                  </a:schemeClr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kumimoji="0" lang="zh-TW" altLang="en-US" sz="2000" dirty="0" smtClean="0">
                <a:solidFill>
                  <a:schemeClr val="bg1"/>
                </a:solidFill>
                <a:effectLst/>
              </a:rPr>
              <a:t>轉換座標系統</a:t>
            </a:r>
            <a:endParaRPr kumimoji="0" lang="zh-TW" altLang="en-US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4789488" y="1109663"/>
            <a:ext cx="4068762" cy="4114800"/>
          </a:xfrm>
        </p:spPr>
        <p:txBody>
          <a:bodyPr>
            <a:normAutofit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 2"/>
              <a:buChar char=""/>
              <a:defRPr/>
            </a:pPr>
            <a:r>
              <a:rPr lang="zh-TW" altLang="en-US" sz="2000" dirty="0" smtClean="0"/>
              <a:t>投影座標</a:t>
            </a:r>
            <a:r>
              <a:rPr lang="en-US" altLang="zh-TW" sz="2000" dirty="0" smtClean="0"/>
              <a:t>(X,Y)</a:t>
            </a:r>
            <a:endParaRPr lang="en-US" altLang="zh-TW" sz="2000" dirty="0"/>
          </a:p>
          <a:p>
            <a:pPr marL="630936" lvl="1" indent="-274320" eaLnBrk="1" fontAlgn="auto" hangingPunct="1">
              <a:spcAft>
                <a:spcPts val="0"/>
              </a:spcAft>
              <a:buFont typeface="Wingdings 2"/>
              <a:buChar char=""/>
              <a:defRPr/>
            </a:pPr>
            <a:r>
              <a:rPr lang="en-US" altLang="zh-TW" sz="1800" dirty="0" smtClean="0"/>
              <a:t>TWD67</a:t>
            </a:r>
            <a:r>
              <a:rPr lang="zh-TW" altLang="en-US" sz="1800" dirty="0" smtClean="0"/>
              <a:t>台灣</a:t>
            </a:r>
            <a:endParaRPr lang="en-US" altLang="zh-TW" sz="1800" dirty="0" smtClean="0"/>
          </a:p>
          <a:p>
            <a:pPr marL="630936" lvl="1" indent="-274320" eaLnBrk="1" fontAlgn="auto" hangingPunct="1">
              <a:spcAft>
                <a:spcPts val="0"/>
              </a:spcAft>
              <a:buFont typeface="Wingdings 2"/>
              <a:buChar char=""/>
              <a:defRPr/>
            </a:pPr>
            <a:r>
              <a:rPr lang="en-US" altLang="zh-TW" sz="1800" dirty="0" smtClean="0"/>
              <a:t>TWD67</a:t>
            </a:r>
            <a:r>
              <a:rPr lang="zh-TW" altLang="en-US" sz="1800" dirty="0" smtClean="0"/>
              <a:t>澎湖</a:t>
            </a:r>
            <a:endParaRPr lang="en-US" altLang="zh-TW" sz="1800" dirty="0" smtClean="0"/>
          </a:p>
          <a:p>
            <a:pPr marL="630936" lvl="1" indent="-274320" eaLnBrk="1" fontAlgn="auto" hangingPunct="1">
              <a:spcAft>
                <a:spcPts val="0"/>
              </a:spcAft>
              <a:buFont typeface="Wingdings 2"/>
              <a:buChar char=""/>
              <a:defRPr/>
            </a:pPr>
            <a:r>
              <a:rPr lang="en-US" altLang="zh-TW" sz="1800" dirty="0" smtClean="0"/>
              <a:t>TWD97</a:t>
            </a:r>
            <a:r>
              <a:rPr lang="zh-TW" altLang="en-US" sz="1800" dirty="0" smtClean="0"/>
              <a:t>台灣</a:t>
            </a:r>
            <a:r>
              <a:rPr lang="zh-TW" altLang="en-US" sz="1800" dirty="0" smtClean="0">
                <a:solidFill>
                  <a:schemeClr val="tx2">
                    <a:lumMod val="50000"/>
                  </a:schemeClr>
                </a:solidFill>
              </a:rPr>
              <a:t>***</a:t>
            </a:r>
            <a:r>
              <a:rPr lang="en-US" altLang="zh-TW" sz="1100" dirty="0" smtClean="0">
                <a:solidFill>
                  <a:schemeClr val="tx2">
                    <a:lumMod val="50000"/>
                  </a:schemeClr>
                </a:solidFill>
              </a:rPr>
              <a:t>(</a:t>
            </a:r>
            <a:r>
              <a:rPr lang="zh-TW" altLang="en-US" sz="1100" dirty="0" smtClean="0">
                <a:solidFill>
                  <a:schemeClr val="tx2">
                    <a:lumMod val="50000"/>
                  </a:schemeClr>
                </a:solidFill>
              </a:rPr>
              <a:t>常用座標系統</a:t>
            </a:r>
            <a:r>
              <a:rPr lang="en-US" altLang="zh-TW" sz="1100" dirty="0" smtClean="0">
                <a:solidFill>
                  <a:schemeClr val="tx2">
                    <a:lumMod val="50000"/>
                  </a:schemeClr>
                </a:solidFill>
              </a:rPr>
              <a:t>)</a:t>
            </a:r>
            <a:endParaRPr lang="en-US" altLang="zh-TW" sz="18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630936" lvl="1" indent="-274320" eaLnBrk="1" fontAlgn="auto" hangingPunct="1">
              <a:spcAft>
                <a:spcPts val="0"/>
              </a:spcAft>
              <a:buFont typeface="Wingdings 2"/>
              <a:buChar char=""/>
              <a:defRPr/>
            </a:pPr>
            <a:r>
              <a:rPr lang="en-US" altLang="zh-TW" sz="1800" dirty="0" smtClean="0"/>
              <a:t>TWD97</a:t>
            </a:r>
            <a:r>
              <a:rPr lang="zh-TW" altLang="en-US" sz="1800" dirty="0" smtClean="0"/>
              <a:t>澎湖</a:t>
            </a:r>
            <a:endParaRPr lang="en-US" altLang="zh-TW" sz="1800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 2"/>
              <a:buChar char=""/>
              <a:defRPr/>
            </a:pPr>
            <a:r>
              <a:rPr lang="zh-TW" altLang="en-US" sz="2000" dirty="0" smtClean="0"/>
              <a:t>經緯度座標</a:t>
            </a:r>
            <a:endParaRPr lang="en-US" altLang="zh-TW" sz="2000" dirty="0">
              <a:sym typeface="Wingdings" pitchFamily="2" charset="2"/>
            </a:endParaRPr>
          </a:p>
          <a:p>
            <a:pPr marL="630936" lvl="1" indent="-274320" eaLnBrk="1" fontAlgn="auto" hangingPunct="1">
              <a:spcAft>
                <a:spcPts val="0"/>
              </a:spcAft>
              <a:buFont typeface="Wingdings 2"/>
              <a:buChar char=""/>
              <a:defRPr/>
            </a:pPr>
            <a:r>
              <a:rPr lang="en-US" altLang="zh-TW" sz="1800" dirty="0" smtClean="0">
                <a:sym typeface="Wingdings" pitchFamily="2" charset="2"/>
              </a:rPr>
              <a:t>WGS84</a:t>
            </a:r>
            <a:r>
              <a:rPr lang="en-US" altLang="zh-TW" sz="1100" dirty="0" smtClean="0">
                <a:sym typeface="Wingdings" pitchFamily="2" charset="2"/>
              </a:rPr>
              <a:t>(</a:t>
            </a:r>
            <a:r>
              <a:rPr lang="en-US" altLang="zh-TW" sz="1100" dirty="0" err="1" smtClean="0">
                <a:sym typeface="Wingdings" pitchFamily="2" charset="2"/>
              </a:rPr>
              <a:t>google</a:t>
            </a:r>
            <a:r>
              <a:rPr lang="en-US" altLang="zh-TW" sz="1100" dirty="0" smtClean="0">
                <a:sym typeface="Wingdings" pitchFamily="2" charset="2"/>
              </a:rPr>
              <a:t> map</a:t>
            </a:r>
            <a:r>
              <a:rPr lang="zh-TW" altLang="en-US" sz="1100" dirty="0" smtClean="0">
                <a:sym typeface="Wingdings" pitchFamily="2" charset="2"/>
              </a:rPr>
              <a:t>提供的座標系統</a:t>
            </a:r>
            <a:r>
              <a:rPr lang="en-US" altLang="zh-TW" sz="1100" dirty="0" smtClean="0">
                <a:sym typeface="Wingdings" pitchFamily="2" charset="2"/>
              </a:rPr>
              <a:t>)</a:t>
            </a:r>
            <a:endParaRPr lang="zh-TW" altLang="en-US" sz="1100" dirty="0"/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67" t="22504" r="28789" b="6909"/>
          <a:stretch>
            <a:fillRect/>
          </a:stretch>
        </p:blipFill>
        <p:spPr bwMode="auto">
          <a:xfrm>
            <a:off x="9525" y="1520825"/>
            <a:ext cx="4681538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3" name="投影片編號版面配置區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24CF6D3B-2299-40B9-A672-3F36DA465544}" type="slidenum">
              <a:rPr kumimoji="0" lang="zh-TW" altLang="en-US">
                <a:solidFill>
                  <a:srgbClr val="898989"/>
                </a:solidFill>
              </a:rPr>
              <a:pPr eaLnBrk="1" hangingPunct="1"/>
              <a:t>6</a:t>
            </a:fld>
            <a:endParaRPr kumimoji="0" lang="zh-TW" altLang="en-US">
              <a:solidFill>
                <a:srgbClr val="898989"/>
              </a:solidFill>
            </a:endParaRPr>
          </a:p>
        </p:txBody>
      </p:sp>
      <p:sp>
        <p:nvSpPr>
          <p:cNvPr id="7" name="標題 5"/>
          <p:cNvSpPr txBox="1">
            <a:spLocks/>
          </p:cNvSpPr>
          <p:nvPr/>
        </p:nvSpPr>
        <p:spPr>
          <a:xfrm>
            <a:off x="3780159" y="574194"/>
            <a:ext cx="5376420" cy="875928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sz="4800" b="1" kern="120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tx2">
                    <a:tint val="100000"/>
                    <a:satMod val="250000"/>
                  </a:schemeClr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kumimoji="0" lang="zh-TW" altLang="en-US" sz="3200" dirty="0" smtClean="0"/>
              <a:t>座標系統介紹</a:t>
            </a:r>
            <a:endParaRPr kumimoji="0" lang="zh-TW" altLang="en-US" sz="3200" dirty="0"/>
          </a:p>
        </p:txBody>
      </p:sp>
      <p:grpSp>
        <p:nvGrpSpPr>
          <p:cNvPr id="12295" name="群組 7"/>
          <p:cNvGrpSpPr>
            <a:grpSpLocks/>
          </p:cNvGrpSpPr>
          <p:nvPr/>
        </p:nvGrpSpPr>
        <p:grpSpPr bwMode="auto">
          <a:xfrm>
            <a:off x="0" y="5210175"/>
            <a:ext cx="4789488" cy="1654175"/>
            <a:chOff x="54119" y="5099214"/>
            <a:chExt cx="4790255" cy="1654996"/>
          </a:xfrm>
        </p:grpSpPr>
        <p:sp>
          <p:nvSpPr>
            <p:cNvPr id="12304" name="矩形 15"/>
            <p:cNvSpPr>
              <a:spLocks noChangeArrowheads="1"/>
            </p:cNvSpPr>
            <p:nvPr/>
          </p:nvSpPr>
          <p:spPr bwMode="auto">
            <a:xfrm>
              <a:off x="66492" y="5646214"/>
              <a:ext cx="4777882" cy="1107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1pPr>
              <a:lvl2pPr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orbel" panose="020B0503020204020204" pitchFamily="34" charset="0"/>
                  <a:ea typeface="新細明體" panose="02020500000000000000" pitchFamily="18" charset="-120"/>
                </a:defRPr>
              </a:lvl9pPr>
            </a:lstStyle>
            <a:p>
              <a:pPr marL="0" lvl="1" eaLnBrk="1" hangingPunct="1"/>
              <a:r>
                <a:rPr kumimoji="0" lang="zh-TW" altLang="en-US" sz="1600">
                  <a:latin typeface="微軟正黑體" panose="020B0604030504040204" pitchFamily="34" charset="-120"/>
                  <a:ea typeface="微軟正黑體" panose="020B0604030504040204" pitchFamily="34" charset="-120"/>
                  <a:sym typeface="Wingdings" panose="05000000000000000000" pitchFamily="2" charset="2"/>
                </a:rPr>
                <a:t>台澎座標轉換程式：</a:t>
              </a:r>
            </a:p>
            <a:p>
              <a:pPr eaLnBrk="1" hangingPunct="1"/>
              <a:r>
                <a:rPr kumimoji="0" lang="en-US" altLang="zh-TW" sz="1600">
                  <a:latin typeface="微軟正黑體" panose="020B0604030504040204" pitchFamily="34" charset="-120"/>
                  <a:ea typeface="微軟正黑體" panose="020B0604030504040204" pitchFamily="34" charset="-120"/>
                  <a:hlinkClick r:id="rId3"/>
                </a:rPr>
                <a:t>http://www.sunriver.com.tw/taiwanmap/grid_tm2_convert.php</a:t>
              </a:r>
              <a:endParaRPr kumimoji="0" lang="en-US" altLang="zh-TW" sz="16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eaLnBrk="1" hangingPunct="1"/>
              <a:endParaRPr kumimoji="0" lang="en-US" altLang="zh-TW" sz="16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54119" y="5099214"/>
              <a:ext cx="3138991" cy="559077"/>
            </a:xfrm>
            <a:prstGeom prst="rect">
              <a:avLst/>
            </a:prstGeom>
            <a:solidFill>
              <a:srgbClr val="A12D3B">
                <a:alpha val="76078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此網頁可將</a:t>
              </a:r>
              <a:r>
                <a:rPr kumimoji="0" lang="en-US" altLang="zh-TW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WGS84</a:t>
              </a:r>
              <a:r>
                <a:rPr kumimoji="0" lang="zh-TW" altLang="en-US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轉換成</a:t>
              </a:r>
              <a:r>
                <a:rPr kumimoji="0" lang="en-US" altLang="zh-TW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TWD97</a:t>
              </a:r>
            </a:p>
          </p:txBody>
        </p:sp>
      </p:grpSp>
      <p:grpSp>
        <p:nvGrpSpPr>
          <p:cNvPr id="12296" name="群組 9"/>
          <p:cNvGrpSpPr>
            <a:grpSpLocks/>
          </p:cNvGrpSpPr>
          <p:nvPr/>
        </p:nvGrpSpPr>
        <p:grpSpPr bwMode="auto">
          <a:xfrm>
            <a:off x="388938" y="2566988"/>
            <a:ext cx="4302125" cy="477837"/>
            <a:chOff x="388738" y="2567103"/>
            <a:chExt cx="4301924" cy="477288"/>
          </a:xfrm>
        </p:grpSpPr>
        <p:sp>
          <p:nvSpPr>
            <p:cNvPr id="14" name="矩形 13"/>
            <p:cNvSpPr/>
            <p:nvPr/>
          </p:nvSpPr>
          <p:spPr>
            <a:xfrm>
              <a:off x="2839723" y="2708228"/>
              <a:ext cx="1850939" cy="21723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388738" y="2567103"/>
              <a:ext cx="2217633" cy="477288"/>
            </a:xfrm>
            <a:prstGeom prst="rect">
              <a:avLst/>
            </a:prstGeom>
            <a:solidFill>
              <a:srgbClr val="A12D3B">
                <a:alpha val="76078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6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丟入手邊</a:t>
              </a:r>
              <a:r>
                <a:rPr kumimoji="0" lang="en-US" altLang="zh-TW" sz="1600" b="1" dirty="0" err="1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google</a:t>
              </a:r>
              <a:r>
                <a:rPr kumimoji="0" lang="en-US" altLang="zh-TW" sz="16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 map</a:t>
              </a:r>
              <a:r>
                <a:rPr kumimoji="0" lang="zh-TW" altLang="en-US" sz="16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座標</a:t>
              </a:r>
              <a:endParaRPr kumimoji="0" lang="en-US" altLang="zh-TW" sz="16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8" name="向左箭號 17"/>
            <p:cNvSpPr/>
            <p:nvPr/>
          </p:nvSpPr>
          <p:spPr>
            <a:xfrm flipH="1">
              <a:off x="2606371" y="2671758"/>
              <a:ext cx="230177" cy="253708"/>
            </a:xfrm>
            <a:prstGeom prst="leftArrow">
              <a:avLst/>
            </a:prstGeom>
            <a:solidFill>
              <a:srgbClr val="A12D3B">
                <a:alpha val="76078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12297" name="群組 18"/>
          <p:cNvGrpSpPr>
            <a:grpSpLocks/>
          </p:cNvGrpSpPr>
          <p:nvPr/>
        </p:nvGrpSpPr>
        <p:grpSpPr bwMode="auto">
          <a:xfrm>
            <a:off x="365125" y="3357563"/>
            <a:ext cx="4302125" cy="576262"/>
            <a:chOff x="388738" y="2567103"/>
            <a:chExt cx="4301924" cy="576064"/>
          </a:xfrm>
        </p:grpSpPr>
        <p:sp>
          <p:nvSpPr>
            <p:cNvPr id="20" name="矩形 19"/>
            <p:cNvSpPr/>
            <p:nvPr/>
          </p:nvSpPr>
          <p:spPr>
            <a:xfrm>
              <a:off x="2839723" y="2708341"/>
              <a:ext cx="1850939" cy="21582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88738" y="2567103"/>
              <a:ext cx="2217634" cy="576064"/>
            </a:xfrm>
            <a:prstGeom prst="rect">
              <a:avLst/>
            </a:prstGeom>
            <a:solidFill>
              <a:srgbClr val="A12D3B">
                <a:alpha val="76078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6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可將</a:t>
              </a:r>
              <a:r>
                <a:rPr kumimoji="0" lang="en-US" altLang="zh-TW" sz="1600" b="1" dirty="0" err="1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google</a:t>
              </a:r>
              <a:r>
                <a:rPr kumimoji="0" lang="en-US" altLang="zh-TW" sz="16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 map</a:t>
              </a:r>
              <a:r>
                <a:rPr kumimoji="0" lang="zh-TW" altLang="en-US" sz="16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座標轉成常用座標系統</a:t>
              </a:r>
              <a:endParaRPr kumimoji="0" lang="en-US" altLang="zh-TW" sz="16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2" name="向左箭號 21"/>
            <p:cNvSpPr/>
            <p:nvPr/>
          </p:nvSpPr>
          <p:spPr>
            <a:xfrm flipH="1">
              <a:off x="2606372" y="2671842"/>
              <a:ext cx="230176" cy="252325"/>
            </a:xfrm>
            <a:prstGeom prst="leftArrow">
              <a:avLst/>
            </a:prstGeom>
            <a:solidFill>
              <a:srgbClr val="A12D3B">
                <a:alpha val="76078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投影片編號版面配置區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FCEB01DC-B155-4CEF-8EE8-01386309FA34}" type="slidenum">
              <a:rPr kumimoji="0" lang="zh-TW" altLang="en-US">
                <a:solidFill>
                  <a:srgbClr val="898989"/>
                </a:solidFill>
              </a:rPr>
              <a:pPr eaLnBrk="1" hangingPunct="1"/>
              <a:t>7</a:t>
            </a:fld>
            <a:endParaRPr kumimoji="0" lang="zh-TW" altLang="en-US">
              <a:solidFill>
                <a:srgbClr val="898989"/>
              </a:solidFill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-32753" y="341039"/>
            <a:ext cx="3060188" cy="671119"/>
          </a:xfrm>
          <a:prstGeom prst="rect">
            <a:avLst/>
          </a:prstGeom>
          <a:solidFill>
            <a:srgbClr val="FFFF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l" rtl="0" eaLnBrk="1" latinLnBrk="0" hangingPunct="1">
              <a:spcBef>
                <a:spcPct val="0"/>
              </a:spcBef>
              <a:buNone/>
              <a:defRPr sz="4800" b="1" kern="120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tx2">
                    <a:tint val="100000"/>
                    <a:satMod val="250000"/>
                  </a:schemeClr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kumimoji="0" lang="zh-TW" altLang="en-US" sz="2000" dirty="0">
                <a:solidFill>
                  <a:schemeClr val="bg1"/>
                </a:solidFill>
                <a:effectLst/>
              </a:rPr>
              <a:t>轉換座標</a:t>
            </a:r>
            <a:r>
              <a:rPr kumimoji="0" lang="zh-TW" altLang="en-US" sz="2000" dirty="0" smtClean="0">
                <a:solidFill>
                  <a:schemeClr val="bg1"/>
                </a:solidFill>
                <a:effectLst/>
              </a:rPr>
              <a:t>系統</a:t>
            </a:r>
            <a:endParaRPr kumimoji="0" lang="zh-TW" altLang="en-US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25284" y="5475857"/>
            <a:ext cx="2880581" cy="62931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698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微軟正黑體" pitchFamily="34" charset="-120"/>
                <a:ea typeface="微軟正黑體" pitchFamily="34" charset="-120"/>
              </a:rPr>
              <a:t>座標轉換</a:t>
            </a:r>
            <a:r>
              <a:rPr kumimoji="0" lang="en-US" altLang="zh-TW" b="1" dirty="0">
                <a:latin typeface="微軟正黑體" pitchFamily="34" charset="-120"/>
                <a:ea typeface="微軟正黑體" pitchFamily="34" charset="-120"/>
              </a:rPr>
              <a:t>WGS84→TWD97</a:t>
            </a:r>
          </a:p>
        </p:txBody>
      </p:sp>
      <p:sp>
        <p:nvSpPr>
          <p:cNvPr id="16" name="橢圓 15"/>
          <p:cNvSpPr/>
          <p:nvPr/>
        </p:nvSpPr>
        <p:spPr>
          <a:xfrm>
            <a:off x="394960" y="5325781"/>
            <a:ext cx="950635" cy="883226"/>
          </a:xfrm>
          <a:prstGeom prst="ellipse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5400" dirty="0">
                <a:solidFill>
                  <a:schemeClr val="tx1"/>
                </a:solidFill>
                <a:latin typeface="Arial Black" pitchFamily="34" charset="0"/>
              </a:rPr>
              <a:t>5</a:t>
            </a:r>
            <a:endParaRPr kumimoji="0" lang="zh-TW" altLang="en-US" sz="5400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13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95" t="25365" r="13750" b="23778"/>
          <a:stretch>
            <a:fillRect/>
          </a:stretch>
        </p:blipFill>
        <p:spPr bwMode="auto">
          <a:xfrm>
            <a:off x="4627563" y="985838"/>
            <a:ext cx="4191000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3323" name="群組 17"/>
          <p:cNvGrpSpPr>
            <a:grpSpLocks/>
          </p:cNvGrpSpPr>
          <p:nvPr/>
        </p:nvGrpSpPr>
        <p:grpSpPr bwMode="auto">
          <a:xfrm>
            <a:off x="1582738" y="1657350"/>
            <a:ext cx="6877050" cy="1033463"/>
            <a:chOff x="1207855" y="3398414"/>
            <a:chExt cx="5686243" cy="1033859"/>
          </a:xfrm>
        </p:grpSpPr>
        <p:grpSp>
          <p:nvGrpSpPr>
            <p:cNvPr id="13329" name="群組 18"/>
            <p:cNvGrpSpPr>
              <a:grpSpLocks/>
            </p:cNvGrpSpPr>
            <p:nvPr/>
          </p:nvGrpSpPr>
          <p:grpSpPr bwMode="auto">
            <a:xfrm>
              <a:off x="1207855" y="3398414"/>
              <a:ext cx="2489916" cy="1033859"/>
              <a:chOff x="1207855" y="4177809"/>
              <a:chExt cx="2489916" cy="1033859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1207855" y="4177809"/>
                <a:ext cx="2252445" cy="1033859"/>
              </a:xfrm>
              <a:prstGeom prst="rect">
                <a:avLst/>
              </a:prstGeom>
              <a:solidFill>
                <a:srgbClr val="A12D3B">
                  <a:alpha val="76078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按下拉選單，選擇</a:t>
                </a:r>
                <a:endParaRPr kumimoji="0" lang="en-US" altLang="zh-TW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zh-TW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｢</a:t>
                </a:r>
                <a:r>
                  <a:rPr kumimoji="0" lang="zh-TW" altLang="en-US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經緯度：</a:t>
                </a:r>
                <a:r>
                  <a:rPr kumimoji="0" lang="en-US" altLang="zh-TW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TWD97/WGS84｣</a:t>
                </a:r>
                <a:endParaRPr kumimoji="0" lang="zh-TW" altLang="en-US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22" name="向左箭號 21"/>
              <p:cNvSpPr/>
              <p:nvPr/>
            </p:nvSpPr>
            <p:spPr>
              <a:xfrm flipH="1">
                <a:off x="3460300" y="4619303"/>
                <a:ext cx="237583" cy="265215"/>
              </a:xfrm>
              <a:prstGeom prst="leftArrow">
                <a:avLst/>
              </a:prstGeom>
              <a:solidFill>
                <a:srgbClr val="A12D3B">
                  <a:alpha val="76078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sp>
          <p:nvSpPr>
            <p:cNvPr id="20" name="矩形 19"/>
            <p:cNvSpPr/>
            <p:nvPr/>
          </p:nvSpPr>
          <p:spPr>
            <a:xfrm>
              <a:off x="3858022" y="3839908"/>
              <a:ext cx="3036076" cy="26521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4833938" y="2486025"/>
            <a:ext cx="3625850" cy="2952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3325" name="群組 2"/>
          <p:cNvGrpSpPr>
            <a:grpSpLocks/>
          </p:cNvGrpSpPr>
          <p:nvPr/>
        </p:nvGrpSpPr>
        <p:grpSpPr bwMode="auto">
          <a:xfrm>
            <a:off x="1582738" y="2781300"/>
            <a:ext cx="4316412" cy="796925"/>
            <a:chOff x="1583148" y="2780928"/>
            <a:chExt cx="4315875" cy="797895"/>
          </a:xfrm>
        </p:grpSpPr>
        <p:sp>
          <p:nvSpPr>
            <p:cNvPr id="13" name="矩形 12"/>
            <p:cNvSpPr/>
            <p:nvPr/>
          </p:nvSpPr>
          <p:spPr>
            <a:xfrm>
              <a:off x="1583148" y="2780928"/>
              <a:ext cx="2850795" cy="797895"/>
            </a:xfrm>
            <a:prstGeom prst="rect">
              <a:avLst/>
            </a:prstGeom>
            <a:solidFill>
              <a:srgbClr val="A12D3B">
                <a:alpha val="76078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6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帶入經緯度座標至右側欄位</a:t>
              </a:r>
              <a:endParaRPr kumimoji="0" lang="en-US" altLang="zh-TW" sz="16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6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(</a:t>
              </a:r>
              <a:r>
                <a:rPr kumimoji="0" lang="zh-TW" altLang="en-US" sz="16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經度，緯度</a:t>
              </a:r>
              <a:r>
                <a:rPr kumimoji="0" lang="en-US" altLang="zh-TW" sz="16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)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6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(121.756153, 24.761007)</a:t>
              </a:r>
              <a:endParaRPr kumimoji="0" lang="zh-TW" altLang="en-US" sz="16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4" name="向左箭號 13"/>
            <p:cNvSpPr/>
            <p:nvPr/>
          </p:nvSpPr>
          <p:spPr>
            <a:xfrm rot="16200000" flipH="1">
              <a:off x="5564605" y="2880425"/>
              <a:ext cx="433916" cy="234921"/>
            </a:xfrm>
            <a:prstGeom prst="leftArrow">
              <a:avLst/>
            </a:prstGeom>
            <a:solidFill>
              <a:srgbClr val="A12D3B">
                <a:alpha val="76078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433943" y="3114709"/>
              <a:ext cx="1349207" cy="100135"/>
            </a:xfrm>
            <a:prstGeom prst="rect">
              <a:avLst/>
            </a:prstGeom>
            <a:solidFill>
              <a:srgbClr val="A12D3B">
                <a:alpha val="76078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 sz="16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40" t="25365" r="14360" b="30725"/>
          <a:stretch>
            <a:fillRect/>
          </a:stretch>
        </p:blipFill>
        <p:spPr bwMode="auto">
          <a:xfrm>
            <a:off x="665163" y="3013075"/>
            <a:ext cx="2827337" cy="270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39" name="投影片編號版面配置區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C1841AF6-4555-4E46-9835-E8E58F8FFC65}" type="slidenum">
              <a:rPr kumimoji="0" lang="zh-TW" altLang="en-US">
                <a:solidFill>
                  <a:srgbClr val="898989"/>
                </a:solidFill>
              </a:rPr>
              <a:pPr eaLnBrk="1" hangingPunct="1"/>
              <a:t>8</a:t>
            </a:fld>
            <a:endParaRPr kumimoji="0" lang="zh-TW" altLang="en-US">
              <a:solidFill>
                <a:srgbClr val="898989"/>
              </a:solidFill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-32753" y="341039"/>
            <a:ext cx="3060188" cy="671119"/>
          </a:xfrm>
          <a:prstGeom prst="rect">
            <a:avLst/>
          </a:prstGeom>
          <a:solidFill>
            <a:srgbClr val="FFFF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algn="l" rtl="0" eaLnBrk="1" latinLnBrk="0" hangingPunct="1">
              <a:spcBef>
                <a:spcPct val="0"/>
              </a:spcBef>
              <a:buNone/>
              <a:defRPr sz="4800" b="1" kern="120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tx2">
                    <a:tint val="100000"/>
                    <a:satMod val="250000"/>
                  </a:schemeClr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kumimoji="0" lang="zh-TW" altLang="en-US" sz="2000" dirty="0">
                <a:solidFill>
                  <a:schemeClr val="bg1"/>
                </a:solidFill>
                <a:effectLst/>
              </a:rPr>
              <a:t>轉換座標</a:t>
            </a:r>
            <a:r>
              <a:rPr kumimoji="0" lang="zh-TW" altLang="en-US" sz="2000" dirty="0" smtClean="0">
                <a:solidFill>
                  <a:schemeClr val="bg1"/>
                </a:solidFill>
                <a:effectLst/>
              </a:rPr>
              <a:t>系統</a:t>
            </a:r>
            <a:endParaRPr kumimoji="0" lang="zh-TW" altLang="en-US" sz="2000" dirty="0">
              <a:solidFill>
                <a:schemeClr val="bg1"/>
              </a:solidFill>
              <a:effectLst/>
            </a:endParaRPr>
          </a:p>
        </p:txBody>
      </p:sp>
      <p:grpSp>
        <p:nvGrpSpPr>
          <p:cNvPr id="14341" name="群組 3"/>
          <p:cNvGrpSpPr>
            <a:grpSpLocks/>
          </p:cNvGrpSpPr>
          <p:nvPr/>
        </p:nvGrpSpPr>
        <p:grpSpPr bwMode="auto">
          <a:xfrm rot="335179">
            <a:off x="442913" y="1016000"/>
            <a:ext cx="1966912" cy="1249363"/>
            <a:chOff x="3598254" y="116632"/>
            <a:chExt cx="1696976" cy="1250527"/>
          </a:xfrm>
        </p:grpSpPr>
        <p:cxnSp>
          <p:nvCxnSpPr>
            <p:cNvPr id="5" name="直線接點 4"/>
            <p:cNvCxnSpPr/>
            <p:nvPr/>
          </p:nvCxnSpPr>
          <p:spPr>
            <a:xfrm rot="21264821" flipH="1">
              <a:off x="3595874" y="119650"/>
              <a:ext cx="72591" cy="1247349"/>
            </a:xfrm>
            <a:prstGeom prst="line">
              <a:avLst/>
            </a:prstGeom>
            <a:ln w="28575">
              <a:solidFill>
                <a:srgbClr val="663300"/>
              </a:solidFill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波浪 5"/>
            <p:cNvSpPr/>
            <p:nvPr/>
          </p:nvSpPr>
          <p:spPr>
            <a:xfrm>
              <a:off x="3634734" y="113559"/>
              <a:ext cx="1659996" cy="818325"/>
            </a:xfrm>
            <a:prstGeom prst="wave">
              <a:avLst/>
            </a:prstGeom>
            <a:solidFill>
              <a:srgbClr val="FFC000"/>
            </a:solidFill>
            <a:ln>
              <a:solidFill>
                <a:srgbClr val="66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1600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Google map</a:t>
              </a:r>
              <a:r>
                <a:rPr kumimoji="0" lang="zh-TW" altLang="en-US" sz="1600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 範例</a:t>
              </a:r>
            </a:p>
          </p:txBody>
        </p:sp>
      </p:grpSp>
      <p:grpSp>
        <p:nvGrpSpPr>
          <p:cNvPr id="10" name="群組 9"/>
          <p:cNvGrpSpPr>
            <a:grpSpLocks/>
          </p:cNvGrpSpPr>
          <p:nvPr/>
        </p:nvGrpSpPr>
        <p:grpSpPr bwMode="auto">
          <a:xfrm>
            <a:off x="1042988" y="4060825"/>
            <a:ext cx="4537075" cy="1168400"/>
            <a:chOff x="2011829" y="1933448"/>
            <a:chExt cx="4536504" cy="1169166"/>
          </a:xfrm>
        </p:grpSpPr>
        <p:grpSp>
          <p:nvGrpSpPr>
            <p:cNvPr id="14358" name="群組 10"/>
            <p:cNvGrpSpPr>
              <a:grpSpLocks/>
            </p:cNvGrpSpPr>
            <p:nvPr/>
          </p:nvGrpSpPr>
          <p:grpSpPr bwMode="auto">
            <a:xfrm>
              <a:off x="4209716" y="1933448"/>
              <a:ext cx="2338617" cy="1007234"/>
              <a:chOff x="4209716" y="2712843"/>
              <a:chExt cx="2338617" cy="1007234"/>
            </a:xfrm>
          </p:grpSpPr>
          <p:sp>
            <p:nvSpPr>
              <p:cNvPr id="14" name="向左箭號 13"/>
              <p:cNvSpPr/>
              <p:nvPr/>
            </p:nvSpPr>
            <p:spPr>
              <a:xfrm>
                <a:off x="4210239" y="3041671"/>
                <a:ext cx="322222" cy="255755"/>
              </a:xfrm>
              <a:prstGeom prst="leftArrow">
                <a:avLst/>
              </a:prstGeom>
              <a:solidFill>
                <a:srgbClr val="A12D3B">
                  <a:alpha val="76078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4532461" y="2712843"/>
                <a:ext cx="2015872" cy="1007135"/>
              </a:xfrm>
              <a:prstGeom prst="rect">
                <a:avLst/>
              </a:prstGeom>
              <a:solidFill>
                <a:srgbClr val="A12D3B">
                  <a:alpha val="76078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600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按下拉選單，選擇</a:t>
                </a:r>
                <a:endParaRPr kumimoji="0" lang="en-US" altLang="zh-TW" sz="16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zh-TW" sz="1600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”</a:t>
                </a:r>
                <a:r>
                  <a:rPr kumimoji="0" lang="zh-TW" altLang="en-US" sz="1600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二度分帶</a:t>
                </a:r>
                <a:r>
                  <a:rPr kumimoji="0" lang="en-US" altLang="zh-TW" sz="1600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:TWD97</a:t>
                </a:r>
                <a:r>
                  <a:rPr kumimoji="0" lang="zh-TW" altLang="en-US" sz="1600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 </a:t>
                </a:r>
                <a:r>
                  <a:rPr kumimoji="0" lang="en-US" altLang="zh-TW" sz="1600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TM2</a:t>
                </a:r>
                <a:r>
                  <a:rPr kumimoji="0" lang="zh-TW" altLang="en-US" sz="1600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台灣</a:t>
                </a:r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2011829" y="2815089"/>
              <a:ext cx="2447617" cy="28752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1328137" y="2079151"/>
            <a:ext cx="2338747" cy="62931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698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微軟正黑體" pitchFamily="34" charset="-120"/>
                <a:ea typeface="微軟正黑體" pitchFamily="34" charset="-120"/>
              </a:rPr>
              <a:t>座標轉換</a:t>
            </a:r>
            <a:r>
              <a:rPr kumimoji="0" lang="en-US" altLang="zh-TW" b="1" dirty="0">
                <a:latin typeface="微軟正黑體" pitchFamily="34" charset="-120"/>
                <a:ea typeface="微軟正黑體" pitchFamily="34" charset="-120"/>
              </a:rPr>
              <a:t>WGS84→TWD97</a:t>
            </a:r>
          </a:p>
        </p:txBody>
      </p:sp>
      <p:sp>
        <p:nvSpPr>
          <p:cNvPr id="26" name="橢圓 25"/>
          <p:cNvSpPr/>
          <p:nvPr/>
        </p:nvSpPr>
        <p:spPr>
          <a:xfrm>
            <a:off x="697813" y="1929075"/>
            <a:ext cx="950635" cy="883226"/>
          </a:xfrm>
          <a:prstGeom prst="ellipse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5400" dirty="0">
                <a:solidFill>
                  <a:schemeClr val="tx1"/>
                </a:solidFill>
                <a:latin typeface="Arial Black" pitchFamily="34" charset="0"/>
              </a:rPr>
              <a:t>6</a:t>
            </a:r>
            <a:endParaRPr kumimoji="0" lang="zh-TW" altLang="en-US" sz="5400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93" t="41942" r="13637" b="10789"/>
          <a:stretch>
            <a:fillRect/>
          </a:stretch>
        </p:blipFill>
        <p:spPr bwMode="auto">
          <a:xfrm>
            <a:off x="4216400" y="709613"/>
            <a:ext cx="3265488" cy="3230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4" name="群組 23"/>
          <p:cNvGrpSpPr>
            <a:grpSpLocks/>
          </p:cNvGrpSpPr>
          <p:nvPr/>
        </p:nvGrpSpPr>
        <p:grpSpPr bwMode="auto">
          <a:xfrm>
            <a:off x="4716463" y="2895600"/>
            <a:ext cx="4084637" cy="593725"/>
            <a:chOff x="5267611" y="3525263"/>
            <a:chExt cx="4085019" cy="594711"/>
          </a:xfrm>
        </p:grpSpPr>
        <p:sp>
          <p:nvSpPr>
            <p:cNvPr id="19" name="矩形 18"/>
            <p:cNvSpPr/>
            <p:nvPr/>
          </p:nvSpPr>
          <p:spPr>
            <a:xfrm>
              <a:off x="5267611" y="3695408"/>
              <a:ext cx="2087757" cy="28463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grpSp>
          <p:nvGrpSpPr>
            <p:cNvPr id="14355" name="群組 8"/>
            <p:cNvGrpSpPr>
              <a:grpSpLocks/>
            </p:cNvGrpSpPr>
            <p:nvPr/>
          </p:nvGrpSpPr>
          <p:grpSpPr bwMode="auto">
            <a:xfrm>
              <a:off x="7773899" y="3525263"/>
              <a:ext cx="1578731" cy="594711"/>
              <a:chOff x="7773899" y="3525263"/>
              <a:chExt cx="1578731" cy="594711"/>
            </a:xfrm>
          </p:grpSpPr>
          <p:sp>
            <p:nvSpPr>
              <p:cNvPr id="22" name="向左箭號 21"/>
              <p:cNvSpPr/>
              <p:nvPr/>
            </p:nvSpPr>
            <p:spPr>
              <a:xfrm>
                <a:off x="7774507" y="3695408"/>
                <a:ext cx="260374" cy="308486"/>
              </a:xfrm>
              <a:prstGeom prst="leftArrow">
                <a:avLst/>
              </a:prstGeom>
              <a:solidFill>
                <a:srgbClr val="A12D3B">
                  <a:alpha val="76078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8034881" y="3525263"/>
                <a:ext cx="1317749" cy="594711"/>
              </a:xfrm>
              <a:prstGeom prst="rect">
                <a:avLst/>
              </a:prstGeom>
              <a:solidFill>
                <a:srgbClr val="A12D3B">
                  <a:alpha val="76078"/>
                </a:srgb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600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得到</a:t>
                </a:r>
                <a:r>
                  <a:rPr kumimoji="0" lang="en-US" altLang="zh-TW" sz="1600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X,Y</a:t>
                </a:r>
                <a:r>
                  <a:rPr kumimoji="0" lang="zh-TW" altLang="en-US" sz="1600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座標</a:t>
                </a:r>
              </a:p>
            </p:txBody>
          </p:sp>
        </p:grpSp>
      </p:grpSp>
      <p:grpSp>
        <p:nvGrpSpPr>
          <p:cNvPr id="18" name="群組 17"/>
          <p:cNvGrpSpPr/>
          <p:nvPr/>
        </p:nvGrpSpPr>
        <p:grpSpPr>
          <a:xfrm>
            <a:off x="5661197" y="3745318"/>
            <a:ext cx="1385824" cy="812355"/>
            <a:chOff x="4063922" y="2488876"/>
            <a:chExt cx="1385824" cy="812355"/>
          </a:xfrm>
          <a:solidFill>
            <a:srgbClr val="A12D3B">
              <a:alpha val="76078"/>
            </a:srgbClr>
          </a:solidFill>
          <a:effectLst/>
        </p:grpSpPr>
        <p:sp>
          <p:nvSpPr>
            <p:cNvPr id="20" name="向左箭號 19"/>
            <p:cNvSpPr/>
            <p:nvPr/>
          </p:nvSpPr>
          <p:spPr>
            <a:xfrm rot="5400000">
              <a:off x="4043067" y="2564858"/>
              <a:ext cx="418407" cy="266444"/>
            </a:xfrm>
            <a:prstGeom prst="lef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4063922" y="2907281"/>
              <a:ext cx="1385824" cy="393950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6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按下</a:t>
              </a:r>
              <a:r>
                <a:rPr kumimoji="0" lang="en-US" altLang="zh-TW" sz="16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”</a:t>
              </a:r>
              <a:r>
                <a:rPr kumimoji="0" lang="zh-TW" altLang="en-US" sz="16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轉換</a:t>
              </a:r>
              <a:r>
                <a:rPr kumimoji="0" lang="en-US" altLang="zh-TW" sz="16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”</a:t>
              </a:r>
              <a:endParaRPr kumimoji="0" lang="zh-TW" altLang="en-US" sz="16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7" name="標題 5"/>
          <p:cNvSpPr txBox="1">
            <a:spLocks/>
          </p:cNvSpPr>
          <p:nvPr/>
        </p:nvSpPr>
        <p:spPr>
          <a:xfrm>
            <a:off x="185729" y="5419410"/>
            <a:ext cx="8400756" cy="875928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sz="4800" b="1" kern="120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tx2">
                    <a:tint val="100000"/>
                    <a:satMod val="250000"/>
                  </a:schemeClr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kumimoji="0" lang="zh-TW" altLang="en-US" sz="4400" dirty="0" smtClean="0"/>
              <a:t>機構地址→</a:t>
            </a:r>
            <a:r>
              <a:rPr kumimoji="0" lang="en-US" altLang="zh-TW" sz="4400" dirty="0" smtClean="0"/>
              <a:t>(X, Y)</a:t>
            </a:r>
            <a:r>
              <a:rPr kumimoji="0" lang="zh-TW" altLang="en-US" sz="4400" dirty="0" smtClean="0"/>
              <a:t>座標</a:t>
            </a:r>
            <a:endParaRPr kumimoji="0" lang="zh-TW" altLang="en-US" sz="4400" dirty="0"/>
          </a:p>
        </p:txBody>
      </p:sp>
      <p:sp>
        <p:nvSpPr>
          <p:cNvPr id="8" name="框架 7"/>
          <p:cNvSpPr/>
          <p:nvPr/>
        </p:nvSpPr>
        <p:spPr>
          <a:xfrm rot="20534662">
            <a:off x="6096000" y="5191125"/>
            <a:ext cx="2497138" cy="973138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8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完成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2987824" y="4149080"/>
            <a:ext cx="3429000" cy="5222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sz="3200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The end </a:t>
            </a:r>
            <a:endParaRPr lang="zh-TW" altLang="en-US" sz="3200" dirty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sp>
        <p:nvSpPr>
          <p:cNvPr id="15363" name="投影片編號版面配置區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rbel" panose="020B0503020204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9E1E259C-CCBF-4DB1-BB8C-67C211AA2B32}" type="slidenum">
              <a:rPr kumimoji="0" lang="zh-TW" altLang="en-US">
                <a:solidFill>
                  <a:srgbClr val="898989"/>
                </a:solidFill>
              </a:rPr>
              <a:pPr eaLnBrk="1" hangingPunct="1"/>
              <a:t>9</a:t>
            </a:fld>
            <a:endParaRPr kumimoji="0" lang="zh-TW" altLang="en-US">
              <a:solidFill>
                <a:srgbClr val="89898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豪華佈景主題</Template>
  <TotalTime>13009</TotalTime>
  <Words>375</Words>
  <Application>Microsoft Office PowerPoint</Application>
  <PresentationFormat>如螢幕大小 (4:3)</PresentationFormat>
  <Paragraphs>74</Paragraphs>
  <Slides>9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8" baseType="lpstr">
      <vt:lpstr>Corbel</vt:lpstr>
      <vt:lpstr>新細明體</vt:lpstr>
      <vt:lpstr>Arial</vt:lpstr>
      <vt:lpstr>微軟正黑體</vt:lpstr>
      <vt:lpstr>Wingdings 2</vt:lpstr>
      <vt:lpstr>Calibri</vt:lpstr>
      <vt:lpstr>Arial Black</vt:lpstr>
      <vt:lpstr>Wingdings</vt:lpstr>
      <vt:lpstr>Deluxe</vt:lpstr>
      <vt:lpstr>社福機構座標定位方法說明 1. 使用Google map找點位(頁2-5) 2. 使用座標轉換程式將google map點位轉成常用的座標系統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The end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YU</dc:creator>
  <cp:lastModifiedBy>心理及口腔健康司張家綸</cp:lastModifiedBy>
  <cp:revision>820</cp:revision>
  <cp:lastPrinted>2012-01-12T04:13:04Z</cp:lastPrinted>
  <dcterms:created xsi:type="dcterms:W3CDTF">2011-12-16T07:17:39Z</dcterms:created>
  <dcterms:modified xsi:type="dcterms:W3CDTF">2025-05-20T05:51:07Z</dcterms:modified>
</cp:coreProperties>
</file>