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5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  <p:sldMasterId id="2147483688" r:id="rId3"/>
    <p:sldMasterId id="2147483702" r:id="rId4"/>
    <p:sldMasterId id="2147483744" r:id="rId5"/>
    <p:sldMasterId id="2147483760" r:id="rId6"/>
  </p:sldMasterIdLst>
  <p:notesMasterIdLst>
    <p:notesMasterId r:id="rId33"/>
  </p:notesMasterIdLst>
  <p:sldIdLst>
    <p:sldId id="257" r:id="rId7"/>
    <p:sldId id="258" r:id="rId8"/>
    <p:sldId id="301" r:id="rId9"/>
    <p:sldId id="319" r:id="rId10"/>
    <p:sldId id="320" r:id="rId11"/>
    <p:sldId id="321" r:id="rId12"/>
    <p:sldId id="322" r:id="rId13"/>
    <p:sldId id="323" r:id="rId14"/>
    <p:sldId id="324" r:id="rId15"/>
    <p:sldId id="325" r:id="rId16"/>
    <p:sldId id="326" r:id="rId17"/>
    <p:sldId id="259" r:id="rId18"/>
    <p:sldId id="312" r:id="rId19"/>
    <p:sldId id="261" r:id="rId20"/>
    <p:sldId id="286" r:id="rId21"/>
    <p:sldId id="299" r:id="rId22"/>
    <p:sldId id="300" r:id="rId23"/>
    <p:sldId id="298" r:id="rId24"/>
    <p:sldId id="303" r:id="rId25"/>
    <p:sldId id="302" r:id="rId26"/>
    <p:sldId id="313" r:id="rId27"/>
    <p:sldId id="314" r:id="rId28"/>
    <p:sldId id="315" r:id="rId29"/>
    <p:sldId id="317" r:id="rId30"/>
    <p:sldId id="311" r:id="rId31"/>
    <p:sldId id="295" r:id="rId32"/>
  </p:sldIdLst>
  <p:sldSz cx="9144000" cy="6858000" type="screen4x3"/>
  <p:notesSz cx="6802438" cy="993457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佈景主題樣式 1 - 輔色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淺色樣式 1 - 輔色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45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67BA51-F04D-42D6-8591-EAF48B9AF7E7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zh-TW" altLang="en-US"/>
        </a:p>
      </dgm:t>
    </dgm:pt>
    <dgm:pt modelId="{4E3B6007-2CE4-4891-A14E-6EBA63B752E5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收案標準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190B4DB-89C9-4949-9B23-26627BA40919}" type="parTrans" cxnId="{120BDFED-A003-44B6-B262-4ED41B2A816A}">
      <dgm:prSet/>
      <dgm:spPr/>
      <dgm:t>
        <a:bodyPr/>
        <a:lstStyle/>
        <a:p>
          <a:endParaRPr lang="zh-TW" altLang="en-US"/>
        </a:p>
      </dgm:t>
    </dgm:pt>
    <dgm:pt modelId="{390B4202-E803-417A-97E6-00ED868F6838}" type="sibTrans" cxnId="{120BDFED-A003-44B6-B262-4ED41B2A816A}">
      <dgm:prSet/>
      <dgm:spPr/>
      <dgm:t>
        <a:bodyPr/>
        <a:lstStyle/>
        <a:p>
          <a:endParaRPr lang="zh-TW" altLang="en-US"/>
        </a:p>
      </dgm:t>
    </dgm:pt>
    <dgm:pt modelId="{CAD1A6BF-B89C-41DC-938A-5CFCF5673CCA}">
      <dgm:prSet phldrT="[文字]" custT="1"/>
      <dgm:spPr/>
      <dgm:t>
        <a:bodyPr/>
        <a:lstStyle/>
        <a:p>
          <a:r>
            <a:rPr lang="zh-TW" altLang="en-US" sz="1800" dirty="0" smtClean="0">
              <a:latin typeface="標楷體" pitchFamily="65" charset="-120"/>
              <a:ea typeface="標楷體" pitchFamily="65" charset="-120"/>
            </a:rPr>
            <a:t>嚴重病人（依法通報）</a:t>
          </a:r>
          <a:endParaRPr lang="zh-TW" altLang="en-US" sz="1800" dirty="0">
            <a:latin typeface="標楷體" pitchFamily="65" charset="-120"/>
            <a:ea typeface="標楷體" pitchFamily="65" charset="-120"/>
          </a:endParaRPr>
        </a:p>
      </dgm:t>
    </dgm:pt>
    <dgm:pt modelId="{85FA64BC-189D-4E93-AEF1-94F5D699B1F6}" type="parTrans" cxnId="{05B9FD5E-0800-40BD-A61C-A31F863D85C2}">
      <dgm:prSet/>
      <dgm:spPr/>
      <dgm:t>
        <a:bodyPr/>
        <a:lstStyle/>
        <a:p>
          <a:endParaRPr lang="zh-TW" altLang="en-US"/>
        </a:p>
      </dgm:t>
    </dgm:pt>
    <dgm:pt modelId="{2FFC94ED-4ECC-4555-9A55-074D2CE2AEB8}" type="sibTrans" cxnId="{05B9FD5E-0800-40BD-A61C-A31F863D85C2}">
      <dgm:prSet/>
      <dgm:spPr/>
      <dgm:t>
        <a:bodyPr/>
        <a:lstStyle/>
        <a:p>
          <a:endParaRPr lang="zh-TW" altLang="en-US"/>
        </a:p>
      </dgm:t>
    </dgm:pt>
    <dgm:pt modelId="{FBDAD5E0-8737-4708-B1C4-3D37EACD298F}">
      <dgm:prSet phldrT="[文字]" custT="1"/>
      <dgm:spPr/>
      <dgm:t>
        <a:bodyPr/>
        <a:lstStyle/>
        <a:p>
          <a:pPr>
            <a:spcAft>
              <a:spcPts val="0"/>
            </a:spcAft>
          </a:pPr>
          <a:r>
            <a:rPr lang="zh-TW" altLang="en-US" sz="1800" dirty="0" smtClean="0">
              <a:latin typeface="標楷體" pitchFamily="65" charset="-120"/>
              <a:ea typeface="標楷體" pitchFamily="65" charset="-120"/>
            </a:rPr>
            <a:t>強制住院</a:t>
          </a:r>
          <a:endParaRPr lang="en-US" altLang="zh-TW" sz="1800" dirty="0" smtClean="0">
            <a:latin typeface="標楷體" pitchFamily="65" charset="-120"/>
            <a:ea typeface="標楷體" pitchFamily="65" charset="-120"/>
          </a:endParaRPr>
        </a:p>
        <a:p>
          <a:pPr>
            <a:spcAft>
              <a:spcPts val="0"/>
            </a:spcAft>
          </a:pPr>
          <a:r>
            <a:rPr lang="zh-TW" altLang="en-US" sz="1800" dirty="0" smtClean="0">
              <a:latin typeface="標楷體" pitchFamily="65" charset="-120"/>
              <a:ea typeface="標楷體" pitchFamily="65" charset="-120"/>
            </a:rPr>
            <a:t>出院病人</a:t>
          </a:r>
          <a:endParaRPr lang="zh-TW" altLang="en-US" sz="1800" dirty="0">
            <a:latin typeface="標楷體" pitchFamily="65" charset="-120"/>
            <a:ea typeface="標楷體" pitchFamily="65" charset="-120"/>
          </a:endParaRPr>
        </a:p>
      </dgm:t>
    </dgm:pt>
    <dgm:pt modelId="{63F75D4B-6BEA-45BD-81C8-AA582A2171CF}" type="parTrans" cxnId="{1C0D8175-3441-4312-9D11-BE55D7CF9116}">
      <dgm:prSet/>
      <dgm:spPr/>
      <dgm:t>
        <a:bodyPr/>
        <a:lstStyle/>
        <a:p>
          <a:endParaRPr lang="zh-TW" altLang="en-US"/>
        </a:p>
      </dgm:t>
    </dgm:pt>
    <dgm:pt modelId="{432633AB-DF93-4635-BB5D-E36395D3EDE3}" type="sibTrans" cxnId="{1C0D8175-3441-4312-9D11-BE55D7CF9116}">
      <dgm:prSet/>
      <dgm:spPr/>
      <dgm:t>
        <a:bodyPr/>
        <a:lstStyle/>
        <a:p>
          <a:endParaRPr lang="zh-TW" altLang="en-US"/>
        </a:p>
      </dgm:t>
    </dgm:pt>
    <dgm:pt modelId="{D90180C6-5801-469E-AB64-CA2BCF1300B9}">
      <dgm:prSet phldrT="[文字]" custT="1"/>
      <dgm:spPr/>
      <dgm:t>
        <a:bodyPr/>
        <a:lstStyle/>
        <a:p>
          <a:r>
            <a:rPr lang="zh-TW" altLang="en-US" sz="1800" dirty="0" smtClean="0">
              <a:latin typeface="標楷體" pitchFamily="65" charset="-120"/>
              <a:ea typeface="標楷體" pitchFamily="65" charset="-120"/>
            </a:rPr>
            <a:t>特定診斷（</a:t>
          </a:r>
          <a:r>
            <a:rPr lang="en-US" altLang="zh-TW" sz="1800" dirty="0" smtClean="0">
              <a:latin typeface="標楷體" pitchFamily="65" charset="-120"/>
              <a:ea typeface="標楷體" pitchFamily="65" charset="-120"/>
            </a:rPr>
            <a:t>294</a:t>
          </a:r>
          <a:r>
            <a:rPr lang="zh-TW" altLang="en-US" sz="1800" dirty="0" smtClean="0">
              <a:latin typeface="標楷體" pitchFamily="65" charset="-120"/>
              <a:ea typeface="標楷體" pitchFamily="65" charset="-120"/>
            </a:rPr>
            <a:t>、</a:t>
          </a:r>
          <a:r>
            <a:rPr lang="en-US" altLang="zh-TW" sz="1800" dirty="0" smtClean="0">
              <a:latin typeface="標楷體" pitchFamily="65" charset="-120"/>
              <a:ea typeface="標楷體" pitchFamily="65" charset="-120"/>
            </a:rPr>
            <a:t>295</a:t>
          </a:r>
          <a:r>
            <a:rPr lang="zh-TW" altLang="en-US" sz="1800" dirty="0" smtClean="0">
              <a:latin typeface="標楷體" pitchFamily="65" charset="-120"/>
              <a:ea typeface="標楷體" pitchFamily="65" charset="-120"/>
            </a:rPr>
            <a:t>、</a:t>
          </a:r>
          <a:r>
            <a:rPr lang="en-US" altLang="zh-TW" sz="1800" dirty="0" smtClean="0">
              <a:latin typeface="標楷體" pitchFamily="65" charset="-120"/>
              <a:ea typeface="標楷體" pitchFamily="65" charset="-120"/>
            </a:rPr>
            <a:t>296</a:t>
          </a:r>
          <a:r>
            <a:rPr lang="zh-TW" altLang="en-US" sz="1800" dirty="0" smtClean="0">
              <a:latin typeface="標楷體" pitchFamily="65" charset="-120"/>
              <a:ea typeface="標楷體" pitchFamily="65" charset="-120"/>
            </a:rPr>
            <a:t>、</a:t>
          </a:r>
          <a:r>
            <a:rPr lang="en-US" altLang="zh-TW" sz="1800" dirty="0" smtClean="0">
              <a:latin typeface="標楷體" pitchFamily="65" charset="-120"/>
              <a:ea typeface="標楷體" pitchFamily="65" charset="-120"/>
            </a:rPr>
            <a:t>297</a:t>
          </a:r>
          <a:r>
            <a:rPr lang="zh-TW" altLang="en-US" sz="1800" dirty="0" smtClean="0">
              <a:latin typeface="標楷體" pitchFamily="65" charset="-120"/>
              <a:ea typeface="標楷體" pitchFamily="65" charset="-120"/>
            </a:rPr>
            <a:t>、</a:t>
          </a:r>
          <a:r>
            <a:rPr lang="en-US" altLang="zh-TW" sz="1800" dirty="0" smtClean="0">
              <a:latin typeface="標楷體" pitchFamily="65" charset="-120"/>
              <a:ea typeface="標楷體" pitchFamily="65" charset="-120"/>
            </a:rPr>
            <a:t>298..)</a:t>
          </a:r>
          <a:endParaRPr lang="zh-TW" altLang="en-US" sz="1800" dirty="0">
            <a:latin typeface="標楷體" pitchFamily="65" charset="-120"/>
            <a:ea typeface="標楷體" pitchFamily="65" charset="-120"/>
          </a:endParaRPr>
        </a:p>
      </dgm:t>
    </dgm:pt>
    <dgm:pt modelId="{E88492BF-C3B3-4D79-A9DA-855D078B6FC3}" type="parTrans" cxnId="{1BA7334F-1BB4-43EC-B5ED-7A65F56A8FE6}">
      <dgm:prSet/>
      <dgm:spPr/>
      <dgm:t>
        <a:bodyPr/>
        <a:lstStyle/>
        <a:p>
          <a:endParaRPr lang="zh-TW" altLang="en-US"/>
        </a:p>
      </dgm:t>
    </dgm:pt>
    <dgm:pt modelId="{DA65EF3E-6DC6-4A65-9341-FA4C8530BA2A}" type="sibTrans" cxnId="{1BA7334F-1BB4-43EC-B5ED-7A65F56A8FE6}">
      <dgm:prSet/>
      <dgm:spPr/>
      <dgm:t>
        <a:bodyPr/>
        <a:lstStyle/>
        <a:p>
          <a:endParaRPr lang="zh-TW" altLang="en-US"/>
        </a:p>
      </dgm:t>
    </dgm:pt>
    <dgm:pt modelId="{8D1E72F9-F9F7-4157-A25A-A2C426D393CA}">
      <dgm:prSet phldrT="[文字]" custT="1"/>
      <dgm:spPr/>
      <dgm:t>
        <a:bodyPr/>
        <a:lstStyle/>
        <a:p>
          <a:r>
            <a:rPr lang="zh-TW" altLang="en-US" sz="1800" dirty="0" smtClean="0">
              <a:latin typeface="標楷體" pitchFamily="65" charset="-120"/>
              <a:ea typeface="標楷體" pitchFamily="65" charset="-120"/>
            </a:rPr>
            <a:t>具危險行為之出院病人</a:t>
          </a:r>
          <a:endParaRPr lang="zh-TW" altLang="en-US" sz="1800" dirty="0">
            <a:latin typeface="標楷體" pitchFamily="65" charset="-120"/>
            <a:ea typeface="標楷體" pitchFamily="65" charset="-120"/>
          </a:endParaRPr>
        </a:p>
      </dgm:t>
    </dgm:pt>
    <dgm:pt modelId="{4CB63A49-2364-4A86-9F1C-D6AA69BABF2D}" type="parTrans" cxnId="{28633EFD-1703-4DF4-B1F1-EA8A8D11632B}">
      <dgm:prSet/>
      <dgm:spPr/>
      <dgm:t>
        <a:bodyPr/>
        <a:lstStyle/>
        <a:p>
          <a:endParaRPr lang="zh-TW" altLang="en-US"/>
        </a:p>
      </dgm:t>
    </dgm:pt>
    <dgm:pt modelId="{20A023D5-FEC5-498F-8D11-C50EB1567823}" type="sibTrans" cxnId="{28633EFD-1703-4DF4-B1F1-EA8A8D11632B}">
      <dgm:prSet/>
      <dgm:spPr/>
      <dgm:t>
        <a:bodyPr/>
        <a:lstStyle/>
        <a:p>
          <a:endParaRPr lang="zh-TW" altLang="en-US"/>
        </a:p>
      </dgm:t>
    </dgm:pt>
    <dgm:pt modelId="{0BBB971D-6151-430F-BE9A-468C61652FB1}">
      <dgm:prSet phldrT="[文字]" custT="1"/>
      <dgm:spPr/>
      <dgm:t>
        <a:bodyPr/>
        <a:lstStyle/>
        <a:p>
          <a:r>
            <a:rPr lang="zh-TW" altLang="en-US" sz="1800" dirty="0" smtClean="0">
              <a:latin typeface="標楷體" pitchFamily="65" charset="-120"/>
              <a:ea typeface="標楷體" pitchFamily="65" charset="-120"/>
            </a:rPr>
            <a:t>其他縣市政府自訂標案標準</a:t>
          </a:r>
          <a:endParaRPr lang="zh-TW" altLang="en-US" sz="1800" dirty="0">
            <a:latin typeface="標楷體" pitchFamily="65" charset="-120"/>
            <a:ea typeface="標楷體" pitchFamily="65" charset="-120"/>
          </a:endParaRPr>
        </a:p>
      </dgm:t>
    </dgm:pt>
    <dgm:pt modelId="{3363B4FB-2A9F-4929-AFB7-02E032685254}" type="parTrans" cxnId="{D75C3694-62F5-409C-9FD9-08E912FE234E}">
      <dgm:prSet/>
      <dgm:spPr/>
      <dgm:t>
        <a:bodyPr/>
        <a:lstStyle/>
        <a:p>
          <a:endParaRPr lang="zh-TW" altLang="en-US"/>
        </a:p>
      </dgm:t>
    </dgm:pt>
    <dgm:pt modelId="{02487768-1737-4AA0-A2AF-FE6D6865AA24}" type="sibTrans" cxnId="{D75C3694-62F5-409C-9FD9-08E912FE234E}">
      <dgm:prSet/>
      <dgm:spPr/>
      <dgm:t>
        <a:bodyPr/>
        <a:lstStyle/>
        <a:p>
          <a:endParaRPr lang="zh-TW" altLang="en-US"/>
        </a:p>
      </dgm:t>
    </dgm:pt>
    <dgm:pt modelId="{73113048-C275-479D-A72B-0A405BD43682}">
      <dgm:prSet phldrT="[文字]" custT="1"/>
      <dgm:spPr/>
      <dgm:t>
        <a:bodyPr/>
        <a:lstStyle/>
        <a:p>
          <a:pPr rtl="0"/>
          <a:r>
            <a:rPr lang="zh-TW" altLang="en-US" sz="1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病情不穩定且自行就醫及服從醫囑有顯著困難者</a:t>
          </a:r>
          <a:endParaRPr lang="zh-TW" altLang="en-US" sz="1800" dirty="0">
            <a:latin typeface="標楷體" pitchFamily="65" charset="-120"/>
            <a:ea typeface="標楷體" pitchFamily="65" charset="-120"/>
          </a:endParaRPr>
        </a:p>
      </dgm:t>
    </dgm:pt>
    <dgm:pt modelId="{461A9705-3A7A-4926-8761-202E58D51CD2}" type="parTrans" cxnId="{BC416067-4423-4DCA-B311-C8C492CC8501}">
      <dgm:prSet/>
      <dgm:spPr/>
      <dgm:t>
        <a:bodyPr/>
        <a:lstStyle/>
        <a:p>
          <a:endParaRPr lang="zh-TW" altLang="en-US"/>
        </a:p>
      </dgm:t>
    </dgm:pt>
    <dgm:pt modelId="{D7F0204E-DAC3-4B70-BFF3-9A72E551399C}" type="sibTrans" cxnId="{BC416067-4423-4DCA-B311-C8C492CC8501}">
      <dgm:prSet/>
      <dgm:spPr/>
      <dgm:t>
        <a:bodyPr/>
        <a:lstStyle/>
        <a:p>
          <a:endParaRPr lang="zh-TW" altLang="en-US"/>
        </a:p>
      </dgm:t>
    </dgm:pt>
    <dgm:pt modelId="{608AF312-2514-4B0B-A3A6-7CB9C6BEA9A9}" type="pres">
      <dgm:prSet presAssocID="{3167BA51-F04D-42D6-8591-EAF48B9AF7E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7564751-C084-435A-9047-302216D9E53A}" type="pres">
      <dgm:prSet presAssocID="{4E3B6007-2CE4-4891-A14E-6EBA63B752E5}" presName="centerShape" presStyleLbl="node0" presStyleIdx="0" presStyleCnt="1" custLinFactNeighborX="-535"/>
      <dgm:spPr/>
      <dgm:t>
        <a:bodyPr/>
        <a:lstStyle/>
        <a:p>
          <a:endParaRPr lang="zh-TW" altLang="en-US"/>
        </a:p>
      </dgm:t>
    </dgm:pt>
    <dgm:pt modelId="{C399D00F-95BB-463F-B6A8-F0EE79C4B927}" type="pres">
      <dgm:prSet presAssocID="{85FA64BC-189D-4E93-AEF1-94F5D699B1F6}" presName="parTrans" presStyleLbl="bgSibTrans2D1" presStyleIdx="0" presStyleCnt="6" custLinFactNeighborX="3394"/>
      <dgm:spPr/>
      <dgm:t>
        <a:bodyPr/>
        <a:lstStyle/>
        <a:p>
          <a:endParaRPr lang="zh-TW" altLang="en-US"/>
        </a:p>
      </dgm:t>
    </dgm:pt>
    <dgm:pt modelId="{8DE862DA-CCF6-45B4-8211-8459ADAF6BD7}" type="pres">
      <dgm:prSet presAssocID="{CAD1A6BF-B89C-41DC-938A-5CFCF5673CCA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D4F6BEC-A7BC-4F9C-ABF7-C836605DD277}" type="pres">
      <dgm:prSet presAssocID="{63F75D4B-6BEA-45BD-81C8-AA582A2171CF}" presName="parTrans" presStyleLbl="bgSibTrans2D1" presStyleIdx="1" presStyleCnt="6" custScaleX="74037" custLinFactNeighborX="7850" custLinFactNeighborY="21491"/>
      <dgm:spPr/>
      <dgm:t>
        <a:bodyPr/>
        <a:lstStyle/>
        <a:p>
          <a:endParaRPr lang="zh-TW" altLang="en-US"/>
        </a:p>
      </dgm:t>
    </dgm:pt>
    <dgm:pt modelId="{94CC54A7-D092-436D-8934-1F086799E40D}" type="pres">
      <dgm:prSet presAssocID="{FBDAD5E0-8737-4708-B1C4-3D37EACD298F}" presName="node" presStyleLbl="node1" presStyleIdx="1" presStyleCnt="6" custScaleX="107384" custRadScaleRad="112110" custRadScaleInc="-1459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FC0C310-ADDD-4D9B-B8D4-27707BCF0BF2}" type="pres">
      <dgm:prSet presAssocID="{E88492BF-C3B3-4D79-A9DA-855D078B6FC3}" presName="parTrans" presStyleLbl="bgSibTrans2D1" presStyleIdx="2" presStyleCnt="6" custScaleX="85684" custLinFactNeighborX="302" custLinFactNeighborY="21757"/>
      <dgm:spPr/>
      <dgm:t>
        <a:bodyPr/>
        <a:lstStyle/>
        <a:p>
          <a:endParaRPr lang="zh-TW" altLang="en-US"/>
        </a:p>
      </dgm:t>
    </dgm:pt>
    <dgm:pt modelId="{7CA5C93D-B42F-43DD-B98E-B210908A2D19}" type="pres">
      <dgm:prSet presAssocID="{D90180C6-5801-469E-AB64-CA2BCF1300B9}" presName="node" presStyleLbl="node1" presStyleIdx="2" presStyleCnt="6" custScaleX="132780" custRadScaleRad="97982" custRadScaleInc="-1041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AC6FB93-5E86-4F3D-A7A4-320189A2D39B}" type="pres">
      <dgm:prSet presAssocID="{4CB63A49-2364-4A86-9F1C-D6AA69BABF2D}" presName="parTrans" presStyleLbl="bgSibTrans2D1" presStyleIdx="3" presStyleCnt="6" custScaleX="83305" custLinFactNeighborX="1236" custLinFactNeighborY="32805" custRadScaleRad="23961" custRadScaleInc="-2147483648"/>
      <dgm:spPr/>
      <dgm:t>
        <a:bodyPr/>
        <a:lstStyle/>
        <a:p>
          <a:endParaRPr lang="zh-TW" altLang="en-US"/>
        </a:p>
      </dgm:t>
    </dgm:pt>
    <dgm:pt modelId="{F363E4E5-6CF2-4C16-B6C8-8BFB243DE6F7}" type="pres">
      <dgm:prSet presAssocID="{8D1E72F9-F9F7-4157-A25A-A2C426D393CA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DA72367-E1AC-41CA-8ED5-906874AC5BCC}" type="pres">
      <dgm:prSet presAssocID="{461A9705-3A7A-4926-8761-202E58D51CD2}" presName="parTrans" presStyleLbl="bgSibTrans2D1" presStyleIdx="4" presStyleCnt="6" custScaleX="66636" custLinFactNeighborX="-15023" custLinFactNeighborY="39108"/>
      <dgm:spPr/>
      <dgm:t>
        <a:bodyPr/>
        <a:lstStyle/>
        <a:p>
          <a:endParaRPr lang="zh-TW" altLang="en-US"/>
        </a:p>
      </dgm:t>
    </dgm:pt>
    <dgm:pt modelId="{465AD3C1-EB1F-4D95-84A5-D3F09B5788D9}" type="pres">
      <dgm:prSet presAssocID="{73113048-C275-479D-A72B-0A405BD43682}" presName="node" presStyleLbl="node1" presStyleIdx="4" presStyleCnt="6" custScaleX="133456" custRadScaleRad="105619" custRadScaleInc="1510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8587D2C-5598-431B-824E-33AD70285212}" type="pres">
      <dgm:prSet presAssocID="{3363B4FB-2A9F-4929-AFB7-02E032685254}" presName="parTrans" presStyleLbl="bgSibTrans2D1" presStyleIdx="5" presStyleCnt="6"/>
      <dgm:spPr/>
      <dgm:t>
        <a:bodyPr/>
        <a:lstStyle/>
        <a:p>
          <a:endParaRPr lang="zh-TW" altLang="en-US"/>
        </a:p>
      </dgm:t>
    </dgm:pt>
    <dgm:pt modelId="{E59E139F-5F21-4500-B92B-48FB3B8BFFAD}" type="pres">
      <dgm:prSet presAssocID="{0BBB971D-6151-430F-BE9A-468C61652FB1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C416067-4423-4DCA-B311-C8C492CC8501}" srcId="{4E3B6007-2CE4-4891-A14E-6EBA63B752E5}" destId="{73113048-C275-479D-A72B-0A405BD43682}" srcOrd="4" destOrd="0" parTransId="{461A9705-3A7A-4926-8761-202E58D51CD2}" sibTransId="{D7F0204E-DAC3-4B70-BFF3-9A72E551399C}"/>
    <dgm:cxn modelId="{1C4C066C-6859-4CE0-9705-15520FBEED71}" type="presOf" srcId="{63F75D4B-6BEA-45BD-81C8-AA582A2171CF}" destId="{DD4F6BEC-A7BC-4F9C-ABF7-C836605DD277}" srcOrd="0" destOrd="0" presId="urn:microsoft.com/office/officeart/2005/8/layout/radial4"/>
    <dgm:cxn modelId="{0F9103F6-B38D-4B44-8D15-97E03D765D87}" type="presOf" srcId="{461A9705-3A7A-4926-8761-202E58D51CD2}" destId="{0DA72367-E1AC-41CA-8ED5-906874AC5BCC}" srcOrd="0" destOrd="0" presId="urn:microsoft.com/office/officeart/2005/8/layout/radial4"/>
    <dgm:cxn modelId="{336F6E1D-190B-498A-8826-094B99044E7D}" type="presOf" srcId="{73113048-C275-479D-A72B-0A405BD43682}" destId="{465AD3C1-EB1F-4D95-84A5-D3F09B5788D9}" srcOrd="0" destOrd="0" presId="urn:microsoft.com/office/officeart/2005/8/layout/radial4"/>
    <dgm:cxn modelId="{1F48FEE6-CFEC-4F14-989C-57AC3BA0477B}" type="presOf" srcId="{0BBB971D-6151-430F-BE9A-468C61652FB1}" destId="{E59E139F-5F21-4500-B92B-48FB3B8BFFAD}" srcOrd="0" destOrd="0" presId="urn:microsoft.com/office/officeart/2005/8/layout/radial4"/>
    <dgm:cxn modelId="{D75C3694-62F5-409C-9FD9-08E912FE234E}" srcId="{4E3B6007-2CE4-4891-A14E-6EBA63B752E5}" destId="{0BBB971D-6151-430F-BE9A-468C61652FB1}" srcOrd="5" destOrd="0" parTransId="{3363B4FB-2A9F-4929-AFB7-02E032685254}" sibTransId="{02487768-1737-4AA0-A2AF-FE6D6865AA24}"/>
    <dgm:cxn modelId="{C034324E-7213-4512-90E0-E895AF00C77D}" type="presOf" srcId="{D90180C6-5801-469E-AB64-CA2BCF1300B9}" destId="{7CA5C93D-B42F-43DD-B98E-B210908A2D19}" srcOrd="0" destOrd="0" presId="urn:microsoft.com/office/officeart/2005/8/layout/radial4"/>
    <dgm:cxn modelId="{CC76E5E1-9BAA-47DF-9A5D-9CA8EA190820}" type="presOf" srcId="{4E3B6007-2CE4-4891-A14E-6EBA63B752E5}" destId="{A7564751-C084-435A-9047-302216D9E53A}" srcOrd="0" destOrd="0" presId="urn:microsoft.com/office/officeart/2005/8/layout/radial4"/>
    <dgm:cxn modelId="{62744538-2739-4FB9-A07C-A7DFDE008113}" type="presOf" srcId="{8D1E72F9-F9F7-4157-A25A-A2C426D393CA}" destId="{F363E4E5-6CF2-4C16-B6C8-8BFB243DE6F7}" srcOrd="0" destOrd="0" presId="urn:microsoft.com/office/officeart/2005/8/layout/radial4"/>
    <dgm:cxn modelId="{A5480B33-FB67-48D7-9CC4-71D888725E18}" type="presOf" srcId="{85FA64BC-189D-4E93-AEF1-94F5D699B1F6}" destId="{C399D00F-95BB-463F-B6A8-F0EE79C4B927}" srcOrd="0" destOrd="0" presId="urn:microsoft.com/office/officeart/2005/8/layout/radial4"/>
    <dgm:cxn modelId="{05B9FD5E-0800-40BD-A61C-A31F863D85C2}" srcId="{4E3B6007-2CE4-4891-A14E-6EBA63B752E5}" destId="{CAD1A6BF-B89C-41DC-938A-5CFCF5673CCA}" srcOrd="0" destOrd="0" parTransId="{85FA64BC-189D-4E93-AEF1-94F5D699B1F6}" sibTransId="{2FFC94ED-4ECC-4555-9A55-074D2CE2AEB8}"/>
    <dgm:cxn modelId="{1C0D8175-3441-4312-9D11-BE55D7CF9116}" srcId="{4E3B6007-2CE4-4891-A14E-6EBA63B752E5}" destId="{FBDAD5E0-8737-4708-B1C4-3D37EACD298F}" srcOrd="1" destOrd="0" parTransId="{63F75D4B-6BEA-45BD-81C8-AA582A2171CF}" sibTransId="{432633AB-DF93-4635-BB5D-E36395D3EDE3}"/>
    <dgm:cxn modelId="{28633EFD-1703-4DF4-B1F1-EA8A8D11632B}" srcId="{4E3B6007-2CE4-4891-A14E-6EBA63B752E5}" destId="{8D1E72F9-F9F7-4157-A25A-A2C426D393CA}" srcOrd="3" destOrd="0" parTransId="{4CB63A49-2364-4A86-9F1C-D6AA69BABF2D}" sibTransId="{20A023D5-FEC5-498F-8D11-C50EB1567823}"/>
    <dgm:cxn modelId="{B033A91C-4FE4-43E2-8CB4-28EDB3264005}" type="presOf" srcId="{3363B4FB-2A9F-4929-AFB7-02E032685254}" destId="{38587D2C-5598-431B-824E-33AD70285212}" srcOrd="0" destOrd="0" presId="urn:microsoft.com/office/officeart/2005/8/layout/radial4"/>
    <dgm:cxn modelId="{120BDFED-A003-44B6-B262-4ED41B2A816A}" srcId="{3167BA51-F04D-42D6-8591-EAF48B9AF7E7}" destId="{4E3B6007-2CE4-4891-A14E-6EBA63B752E5}" srcOrd="0" destOrd="0" parTransId="{4190B4DB-89C9-4949-9B23-26627BA40919}" sibTransId="{390B4202-E803-417A-97E6-00ED868F6838}"/>
    <dgm:cxn modelId="{7AF783F3-3D26-4DB7-AB95-79CC0E5F02F8}" type="presOf" srcId="{FBDAD5E0-8737-4708-B1C4-3D37EACD298F}" destId="{94CC54A7-D092-436D-8934-1F086799E40D}" srcOrd="0" destOrd="0" presId="urn:microsoft.com/office/officeart/2005/8/layout/radial4"/>
    <dgm:cxn modelId="{C65AE077-9F43-4CFE-B687-0358B5E2873B}" type="presOf" srcId="{4CB63A49-2364-4A86-9F1C-D6AA69BABF2D}" destId="{4AC6FB93-5E86-4F3D-A7A4-320189A2D39B}" srcOrd="0" destOrd="0" presId="urn:microsoft.com/office/officeart/2005/8/layout/radial4"/>
    <dgm:cxn modelId="{4C00AE5D-1934-4B2C-AA6A-3EA6371BF657}" type="presOf" srcId="{3167BA51-F04D-42D6-8591-EAF48B9AF7E7}" destId="{608AF312-2514-4B0B-A3A6-7CB9C6BEA9A9}" srcOrd="0" destOrd="0" presId="urn:microsoft.com/office/officeart/2005/8/layout/radial4"/>
    <dgm:cxn modelId="{6F33CC3B-584C-46D7-A95F-C5CD6E3FF06B}" type="presOf" srcId="{E88492BF-C3B3-4D79-A9DA-855D078B6FC3}" destId="{BFC0C310-ADDD-4D9B-B8D4-27707BCF0BF2}" srcOrd="0" destOrd="0" presId="urn:microsoft.com/office/officeart/2005/8/layout/radial4"/>
    <dgm:cxn modelId="{1BA7334F-1BB4-43EC-B5ED-7A65F56A8FE6}" srcId="{4E3B6007-2CE4-4891-A14E-6EBA63B752E5}" destId="{D90180C6-5801-469E-AB64-CA2BCF1300B9}" srcOrd="2" destOrd="0" parTransId="{E88492BF-C3B3-4D79-A9DA-855D078B6FC3}" sibTransId="{DA65EF3E-6DC6-4A65-9341-FA4C8530BA2A}"/>
    <dgm:cxn modelId="{7C7ACB06-DBDE-4247-9B62-3E79E6785F57}" type="presOf" srcId="{CAD1A6BF-B89C-41DC-938A-5CFCF5673CCA}" destId="{8DE862DA-CCF6-45B4-8211-8459ADAF6BD7}" srcOrd="0" destOrd="0" presId="urn:microsoft.com/office/officeart/2005/8/layout/radial4"/>
    <dgm:cxn modelId="{0F104A53-9CD2-4733-8BEE-1BC49F10C221}" type="presParOf" srcId="{608AF312-2514-4B0B-A3A6-7CB9C6BEA9A9}" destId="{A7564751-C084-435A-9047-302216D9E53A}" srcOrd="0" destOrd="0" presId="urn:microsoft.com/office/officeart/2005/8/layout/radial4"/>
    <dgm:cxn modelId="{0B0A2421-B71C-429F-9432-8BB1248D72A3}" type="presParOf" srcId="{608AF312-2514-4B0B-A3A6-7CB9C6BEA9A9}" destId="{C399D00F-95BB-463F-B6A8-F0EE79C4B927}" srcOrd="1" destOrd="0" presId="urn:microsoft.com/office/officeart/2005/8/layout/radial4"/>
    <dgm:cxn modelId="{D05C7B8A-2998-4AF7-8C26-333333781113}" type="presParOf" srcId="{608AF312-2514-4B0B-A3A6-7CB9C6BEA9A9}" destId="{8DE862DA-CCF6-45B4-8211-8459ADAF6BD7}" srcOrd="2" destOrd="0" presId="urn:microsoft.com/office/officeart/2005/8/layout/radial4"/>
    <dgm:cxn modelId="{37D4B252-1FC4-4E9D-AB57-B31F8F932702}" type="presParOf" srcId="{608AF312-2514-4B0B-A3A6-7CB9C6BEA9A9}" destId="{DD4F6BEC-A7BC-4F9C-ABF7-C836605DD277}" srcOrd="3" destOrd="0" presId="urn:microsoft.com/office/officeart/2005/8/layout/radial4"/>
    <dgm:cxn modelId="{075EF37C-D7D8-4CE9-A0B0-80636BE23289}" type="presParOf" srcId="{608AF312-2514-4B0B-A3A6-7CB9C6BEA9A9}" destId="{94CC54A7-D092-436D-8934-1F086799E40D}" srcOrd="4" destOrd="0" presId="urn:microsoft.com/office/officeart/2005/8/layout/radial4"/>
    <dgm:cxn modelId="{F9B3E07F-1E50-4CA9-84AB-585058791A57}" type="presParOf" srcId="{608AF312-2514-4B0B-A3A6-7CB9C6BEA9A9}" destId="{BFC0C310-ADDD-4D9B-B8D4-27707BCF0BF2}" srcOrd="5" destOrd="0" presId="urn:microsoft.com/office/officeart/2005/8/layout/radial4"/>
    <dgm:cxn modelId="{427D0857-BC31-4738-B683-3423ACAD90E0}" type="presParOf" srcId="{608AF312-2514-4B0B-A3A6-7CB9C6BEA9A9}" destId="{7CA5C93D-B42F-43DD-B98E-B210908A2D19}" srcOrd="6" destOrd="0" presId="urn:microsoft.com/office/officeart/2005/8/layout/radial4"/>
    <dgm:cxn modelId="{53122B06-5C08-4BBE-92F8-63D345F715AB}" type="presParOf" srcId="{608AF312-2514-4B0B-A3A6-7CB9C6BEA9A9}" destId="{4AC6FB93-5E86-4F3D-A7A4-320189A2D39B}" srcOrd="7" destOrd="0" presId="urn:microsoft.com/office/officeart/2005/8/layout/radial4"/>
    <dgm:cxn modelId="{60BAF7B0-558F-4297-845B-DE41F620E6CF}" type="presParOf" srcId="{608AF312-2514-4B0B-A3A6-7CB9C6BEA9A9}" destId="{F363E4E5-6CF2-4C16-B6C8-8BFB243DE6F7}" srcOrd="8" destOrd="0" presId="urn:microsoft.com/office/officeart/2005/8/layout/radial4"/>
    <dgm:cxn modelId="{DADE78D8-FC82-4C25-B2A9-F08C2B51AC02}" type="presParOf" srcId="{608AF312-2514-4B0B-A3A6-7CB9C6BEA9A9}" destId="{0DA72367-E1AC-41CA-8ED5-906874AC5BCC}" srcOrd="9" destOrd="0" presId="urn:microsoft.com/office/officeart/2005/8/layout/radial4"/>
    <dgm:cxn modelId="{0F4C5CF7-2A2F-4C02-8E51-04BFE6E3CB5C}" type="presParOf" srcId="{608AF312-2514-4B0B-A3A6-7CB9C6BEA9A9}" destId="{465AD3C1-EB1F-4D95-84A5-D3F09B5788D9}" srcOrd="10" destOrd="0" presId="urn:microsoft.com/office/officeart/2005/8/layout/radial4"/>
    <dgm:cxn modelId="{BD4728C8-1042-4D63-8633-D5CA9E4EDFA2}" type="presParOf" srcId="{608AF312-2514-4B0B-A3A6-7CB9C6BEA9A9}" destId="{38587D2C-5598-431B-824E-33AD70285212}" srcOrd="11" destOrd="0" presId="urn:microsoft.com/office/officeart/2005/8/layout/radial4"/>
    <dgm:cxn modelId="{DC054835-E81E-440B-AF98-DD4112256DB5}" type="presParOf" srcId="{608AF312-2514-4B0B-A3A6-7CB9C6BEA9A9}" destId="{E59E139F-5F21-4500-B92B-48FB3B8BFFAD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564751-C084-435A-9047-302216D9E53A}">
      <dsp:nvSpPr>
        <dsp:cNvPr id="0" name=""/>
        <dsp:cNvSpPr/>
      </dsp:nvSpPr>
      <dsp:spPr>
        <a:xfrm>
          <a:off x="2812961" y="2651256"/>
          <a:ext cx="2083348" cy="20833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7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收案標準</a:t>
          </a:r>
          <a:endParaRPr lang="zh-TW" altLang="en-US" sz="47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118060" y="2956355"/>
        <a:ext cx="1473150" cy="1473150"/>
      </dsp:txXfrm>
    </dsp:sp>
    <dsp:sp modelId="{C399D00F-95BB-463F-B6A8-F0EE79C4B927}">
      <dsp:nvSpPr>
        <dsp:cNvPr id="0" name=""/>
        <dsp:cNvSpPr/>
      </dsp:nvSpPr>
      <dsp:spPr>
        <a:xfrm rot="10800000">
          <a:off x="796766" y="3396054"/>
          <a:ext cx="1968438" cy="593754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E862DA-CCF6-45B4-8211-8459ADAF6BD7}">
      <dsp:nvSpPr>
        <dsp:cNvPr id="0" name=""/>
        <dsp:cNvSpPr/>
      </dsp:nvSpPr>
      <dsp:spPr>
        <a:xfrm>
          <a:off x="785" y="3109593"/>
          <a:ext cx="1458344" cy="116667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 smtClean="0">
              <a:latin typeface="標楷體" pitchFamily="65" charset="-120"/>
              <a:ea typeface="標楷體" pitchFamily="65" charset="-120"/>
            </a:rPr>
            <a:t>嚴重病人（依法通報）</a:t>
          </a:r>
          <a:endParaRPr lang="zh-TW" altLang="en-US" sz="1800" kern="1200" dirty="0">
            <a:latin typeface="標楷體" pitchFamily="65" charset="-120"/>
            <a:ea typeface="標楷體" pitchFamily="65" charset="-120"/>
          </a:endParaRPr>
        </a:p>
      </dsp:txBody>
      <dsp:txXfrm>
        <a:off x="34956" y="3143764"/>
        <a:ext cx="1390002" cy="1098333"/>
      </dsp:txXfrm>
    </dsp:sp>
    <dsp:sp modelId="{DD4F6BEC-A7BC-4F9C-ABF7-C836605DD277}">
      <dsp:nvSpPr>
        <dsp:cNvPr id="0" name=""/>
        <dsp:cNvSpPr/>
      </dsp:nvSpPr>
      <dsp:spPr>
        <a:xfrm rot="12714597">
          <a:off x="1183113" y="2284180"/>
          <a:ext cx="1728524" cy="593754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CC54A7-D092-436D-8934-1F086799E40D}">
      <dsp:nvSpPr>
        <dsp:cNvPr id="0" name=""/>
        <dsp:cNvSpPr/>
      </dsp:nvSpPr>
      <dsp:spPr>
        <a:xfrm>
          <a:off x="90159" y="1253077"/>
          <a:ext cx="1566028" cy="116667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kern="1200" dirty="0" smtClean="0">
              <a:latin typeface="標楷體" pitchFamily="65" charset="-120"/>
              <a:ea typeface="標楷體" pitchFamily="65" charset="-120"/>
            </a:rPr>
            <a:t>強制住院</a:t>
          </a:r>
          <a:endParaRPr lang="en-US" altLang="zh-TW" sz="1800" kern="1200" dirty="0" smtClean="0">
            <a:latin typeface="標楷體" pitchFamily="65" charset="-120"/>
            <a:ea typeface="標楷體" pitchFamily="65" charset="-12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kern="1200" dirty="0" smtClean="0">
              <a:latin typeface="標楷體" pitchFamily="65" charset="-120"/>
              <a:ea typeface="標楷體" pitchFamily="65" charset="-120"/>
            </a:rPr>
            <a:t>出院病人</a:t>
          </a:r>
          <a:endParaRPr lang="zh-TW" altLang="en-US" sz="1800" kern="1200" dirty="0">
            <a:latin typeface="標楷體" pitchFamily="65" charset="-120"/>
            <a:ea typeface="標楷體" pitchFamily="65" charset="-120"/>
          </a:endParaRPr>
        </a:p>
      </dsp:txBody>
      <dsp:txXfrm>
        <a:off x="124330" y="1287248"/>
        <a:ext cx="1497686" cy="1098333"/>
      </dsp:txXfrm>
    </dsp:sp>
    <dsp:sp modelId="{BFC0C310-ADDD-4D9B-B8D4-27707BCF0BF2}">
      <dsp:nvSpPr>
        <dsp:cNvPr id="0" name=""/>
        <dsp:cNvSpPr/>
      </dsp:nvSpPr>
      <dsp:spPr>
        <a:xfrm rot="14967650">
          <a:off x="2290921" y="1541569"/>
          <a:ext cx="1652660" cy="593754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A5C93D-B42F-43DD-B98E-B210908A2D19}">
      <dsp:nvSpPr>
        <dsp:cNvPr id="0" name=""/>
        <dsp:cNvSpPr/>
      </dsp:nvSpPr>
      <dsp:spPr>
        <a:xfrm>
          <a:off x="1804877" y="222836"/>
          <a:ext cx="1936389" cy="116667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 smtClean="0">
              <a:latin typeface="標楷體" pitchFamily="65" charset="-120"/>
              <a:ea typeface="標楷體" pitchFamily="65" charset="-120"/>
            </a:rPr>
            <a:t>特定診斷（</a:t>
          </a:r>
          <a:r>
            <a:rPr lang="en-US" altLang="zh-TW" sz="1800" kern="1200" dirty="0" smtClean="0">
              <a:latin typeface="標楷體" pitchFamily="65" charset="-120"/>
              <a:ea typeface="標楷體" pitchFamily="65" charset="-120"/>
            </a:rPr>
            <a:t>294</a:t>
          </a:r>
          <a:r>
            <a:rPr lang="zh-TW" altLang="en-US" sz="1800" kern="1200" dirty="0" smtClean="0">
              <a:latin typeface="標楷體" pitchFamily="65" charset="-120"/>
              <a:ea typeface="標楷體" pitchFamily="65" charset="-120"/>
            </a:rPr>
            <a:t>、</a:t>
          </a:r>
          <a:r>
            <a:rPr lang="en-US" altLang="zh-TW" sz="1800" kern="1200" dirty="0" smtClean="0">
              <a:latin typeface="標楷體" pitchFamily="65" charset="-120"/>
              <a:ea typeface="標楷體" pitchFamily="65" charset="-120"/>
            </a:rPr>
            <a:t>295</a:t>
          </a:r>
          <a:r>
            <a:rPr lang="zh-TW" altLang="en-US" sz="1800" kern="1200" dirty="0" smtClean="0">
              <a:latin typeface="標楷體" pitchFamily="65" charset="-120"/>
              <a:ea typeface="標楷體" pitchFamily="65" charset="-120"/>
            </a:rPr>
            <a:t>、</a:t>
          </a:r>
          <a:r>
            <a:rPr lang="en-US" altLang="zh-TW" sz="1800" kern="1200" dirty="0" smtClean="0">
              <a:latin typeface="標楷體" pitchFamily="65" charset="-120"/>
              <a:ea typeface="標楷體" pitchFamily="65" charset="-120"/>
            </a:rPr>
            <a:t>296</a:t>
          </a:r>
          <a:r>
            <a:rPr lang="zh-TW" altLang="en-US" sz="1800" kern="1200" dirty="0" smtClean="0">
              <a:latin typeface="標楷體" pitchFamily="65" charset="-120"/>
              <a:ea typeface="標楷體" pitchFamily="65" charset="-120"/>
            </a:rPr>
            <a:t>、</a:t>
          </a:r>
          <a:r>
            <a:rPr lang="en-US" altLang="zh-TW" sz="1800" kern="1200" dirty="0" smtClean="0">
              <a:latin typeface="標楷體" pitchFamily="65" charset="-120"/>
              <a:ea typeface="標楷體" pitchFamily="65" charset="-120"/>
            </a:rPr>
            <a:t>297</a:t>
          </a:r>
          <a:r>
            <a:rPr lang="zh-TW" altLang="en-US" sz="1800" kern="1200" dirty="0" smtClean="0">
              <a:latin typeface="標楷體" pitchFamily="65" charset="-120"/>
              <a:ea typeface="標楷體" pitchFamily="65" charset="-120"/>
            </a:rPr>
            <a:t>、</a:t>
          </a:r>
          <a:r>
            <a:rPr lang="en-US" altLang="zh-TW" sz="1800" kern="1200" dirty="0" smtClean="0">
              <a:latin typeface="標楷體" pitchFamily="65" charset="-120"/>
              <a:ea typeface="標楷體" pitchFamily="65" charset="-120"/>
            </a:rPr>
            <a:t>298..)</a:t>
          </a:r>
          <a:endParaRPr lang="zh-TW" altLang="en-US" sz="1800" kern="1200" dirty="0">
            <a:latin typeface="標楷體" pitchFamily="65" charset="-120"/>
            <a:ea typeface="標楷體" pitchFamily="65" charset="-120"/>
          </a:endParaRPr>
        </a:p>
      </dsp:txBody>
      <dsp:txXfrm>
        <a:off x="1839048" y="257007"/>
        <a:ext cx="1868047" cy="1098333"/>
      </dsp:txXfrm>
    </dsp:sp>
    <dsp:sp modelId="{4AC6FB93-5E86-4F3D-A7A4-320189A2D39B}">
      <dsp:nvSpPr>
        <dsp:cNvPr id="0" name=""/>
        <dsp:cNvSpPr/>
      </dsp:nvSpPr>
      <dsp:spPr>
        <a:xfrm rot="17314867">
          <a:off x="3731617" y="1539749"/>
          <a:ext cx="1674762" cy="593754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63E4E5-6CF2-4C16-B6C8-8BFB243DE6F7}">
      <dsp:nvSpPr>
        <dsp:cNvPr id="0" name=""/>
        <dsp:cNvSpPr/>
      </dsp:nvSpPr>
      <dsp:spPr>
        <a:xfrm>
          <a:off x="4135282" y="105706"/>
          <a:ext cx="1458344" cy="116667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 smtClean="0">
              <a:latin typeface="標楷體" pitchFamily="65" charset="-120"/>
              <a:ea typeface="標楷體" pitchFamily="65" charset="-120"/>
            </a:rPr>
            <a:t>具危險行為之出院病人</a:t>
          </a:r>
          <a:endParaRPr lang="zh-TW" altLang="en-US" sz="1800" kern="1200" dirty="0">
            <a:latin typeface="標楷體" pitchFamily="65" charset="-120"/>
            <a:ea typeface="標楷體" pitchFamily="65" charset="-120"/>
          </a:endParaRPr>
        </a:p>
      </dsp:txBody>
      <dsp:txXfrm>
        <a:off x="4169453" y="139877"/>
        <a:ext cx="1390002" cy="1098333"/>
      </dsp:txXfrm>
    </dsp:sp>
    <dsp:sp modelId="{0DA72367-E1AC-41CA-8ED5-906874AC5BCC}">
      <dsp:nvSpPr>
        <dsp:cNvPr id="0" name=""/>
        <dsp:cNvSpPr/>
      </dsp:nvSpPr>
      <dsp:spPr>
        <a:xfrm rot="19729933">
          <a:off x="4733256" y="2454913"/>
          <a:ext cx="1462908" cy="593754"/>
        </a:xfrm>
        <a:prstGeom prst="lef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5AD3C1-EB1F-4D95-84A5-D3F09B5788D9}">
      <dsp:nvSpPr>
        <dsp:cNvPr id="0" name=""/>
        <dsp:cNvSpPr/>
      </dsp:nvSpPr>
      <dsp:spPr>
        <a:xfrm>
          <a:off x="5760639" y="1368144"/>
          <a:ext cx="1946247" cy="116667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病情不穩定且自行就醫及服從醫囑有顯著困難者</a:t>
          </a:r>
          <a:endParaRPr lang="zh-TW" altLang="en-US" sz="1800" kern="1200" dirty="0">
            <a:latin typeface="標楷體" pitchFamily="65" charset="-120"/>
            <a:ea typeface="標楷體" pitchFamily="65" charset="-120"/>
          </a:endParaRPr>
        </a:p>
      </dsp:txBody>
      <dsp:txXfrm>
        <a:off x="5794810" y="1402315"/>
        <a:ext cx="1877905" cy="1098333"/>
      </dsp:txXfrm>
    </dsp:sp>
    <dsp:sp modelId="{38587D2C-5598-431B-824E-33AD70285212}">
      <dsp:nvSpPr>
        <dsp:cNvPr id="0" name=""/>
        <dsp:cNvSpPr/>
      </dsp:nvSpPr>
      <dsp:spPr>
        <a:xfrm>
          <a:off x="5014593" y="3396054"/>
          <a:ext cx="2032312" cy="593754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9E139F-5F21-4500-B92B-48FB3B8BFFAD}">
      <dsp:nvSpPr>
        <dsp:cNvPr id="0" name=""/>
        <dsp:cNvSpPr/>
      </dsp:nvSpPr>
      <dsp:spPr>
        <a:xfrm>
          <a:off x="6317734" y="3109593"/>
          <a:ext cx="1458344" cy="116667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 smtClean="0">
              <a:latin typeface="標楷體" pitchFamily="65" charset="-120"/>
              <a:ea typeface="標楷體" pitchFamily="65" charset="-120"/>
            </a:rPr>
            <a:t>其他縣市政府自訂標案標準</a:t>
          </a:r>
          <a:endParaRPr lang="zh-TW" altLang="en-US" sz="1800" kern="1200" dirty="0">
            <a:latin typeface="標楷體" pitchFamily="65" charset="-120"/>
            <a:ea typeface="標楷體" pitchFamily="65" charset="-120"/>
          </a:endParaRPr>
        </a:p>
      </dsp:txBody>
      <dsp:txXfrm>
        <a:off x="6351905" y="3143764"/>
        <a:ext cx="1390002" cy="10983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7724" cy="496729"/>
          </a:xfrm>
          <a:prstGeom prst="rect">
            <a:avLst/>
          </a:prstGeom>
        </p:spPr>
        <p:txBody>
          <a:bodyPr vert="horz" lIns="92181" tIns="46090" rIns="92181" bIns="4609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3140" y="0"/>
            <a:ext cx="2947724" cy="496729"/>
          </a:xfrm>
          <a:prstGeom prst="rect">
            <a:avLst/>
          </a:prstGeom>
        </p:spPr>
        <p:txBody>
          <a:bodyPr vert="horz" lIns="92181" tIns="46090" rIns="92181" bIns="46090" rtlCol="0"/>
          <a:lstStyle>
            <a:lvl1pPr algn="r">
              <a:defRPr sz="1200"/>
            </a:lvl1pPr>
          </a:lstStyle>
          <a:p>
            <a:fld id="{5729AE42-EEC3-4B9E-8C9F-76A2B38426E8}" type="datetimeFigureOut">
              <a:rPr lang="zh-TW" altLang="en-US" smtClean="0"/>
              <a:t>2019/10/3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7288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81" tIns="46090" rIns="92181" bIns="4609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245" y="4718924"/>
            <a:ext cx="5441950" cy="4470559"/>
          </a:xfrm>
          <a:prstGeom prst="rect">
            <a:avLst/>
          </a:prstGeom>
        </p:spPr>
        <p:txBody>
          <a:bodyPr vert="horz" lIns="92181" tIns="46090" rIns="92181" bIns="4609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6122"/>
            <a:ext cx="2947724" cy="496729"/>
          </a:xfrm>
          <a:prstGeom prst="rect">
            <a:avLst/>
          </a:prstGeom>
        </p:spPr>
        <p:txBody>
          <a:bodyPr vert="horz" lIns="92181" tIns="46090" rIns="92181" bIns="4609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3140" y="9436122"/>
            <a:ext cx="2947724" cy="496729"/>
          </a:xfrm>
          <a:prstGeom prst="rect">
            <a:avLst/>
          </a:prstGeom>
        </p:spPr>
        <p:txBody>
          <a:bodyPr vert="horz" lIns="92181" tIns="46090" rIns="92181" bIns="46090" rtlCol="0" anchor="b"/>
          <a:lstStyle>
            <a:lvl1pPr algn="r">
              <a:defRPr sz="1200"/>
            </a:lvl1pPr>
          </a:lstStyle>
          <a:p>
            <a:fld id="{D4934E65-C99C-47FB-B7E4-694B983243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9504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hape 45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920750" y="746125"/>
            <a:ext cx="4960938" cy="37211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Shape 45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zh-TW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hape 45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920750" y="746125"/>
            <a:ext cx="4960938" cy="37211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Shape 45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zh-TW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7288" cy="3725862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/>
              <a:t>106</a:t>
            </a:r>
            <a:r>
              <a:rPr lang="zh-TW" altLang="en-US" dirty="0"/>
              <a:t>年全年資料</a:t>
            </a:r>
            <a:endParaRPr lang="en-US" altLang="zh-TW" dirty="0"/>
          </a:p>
          <a:p>
            <a:r>
              <a:rPr lang="zh-TW" altLang="en-US" dirty="0"/>
              <a:t>全國</a:t>
            </a:r>
            <a:r>
              <a:rPr lang="en-US" altLang="zh-TW" dirty="0"/>
              <a:t>106</a:t>
            </a:r>
            <a:r>
              <a:rPr lang="zh-TW" altLang="en-US" dirty="0"/>
              <a:t>年共通報</a:t>
            </a:r>
            <a:r>
              <a:rPr lang="en-US" altLang="zh-TW" dirty="0"/>
              <a:t>1472</a:t>
            </a:r>
            <a:r>
              <a:rPr lang="zh-TW" altLang="en-US" dirty="0"/>
              <a:t>人</a:t>
            </a:r>
            <a:endParaRPr lang="en-US" altLang="zh-TW" dirty="0"/>
          </a:p>
          <a:p>
            <a:r>
              <a:rPr lang="zh-TW" altLang="en-US" dirty="0"/>
              <a:t>強制住院</a:t>
            </a:r>
            <a:r>
              <a:rPr lang="en-US" altLang="zh-TW" dirty="0"/>
              <a:t>948</a:t>
            </a:r>
            <a:r>
              <a:rPr lang="zh-TW" altLang="en-US" dirty="0"/>
              <a:t>人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24362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7288" cy="3725862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截至</a:t>
            </a:r>
            <a:r>
              <a:rPr lang="en-US" altLang="zh-TW" dirty="0"/>
              <a:t>107</a:t>
            </a:r>
            <a:r>
              <a:rPr lang="zh-TW" altLang="en-US" dirty="0"/>
              <a:t>年</a:t>
            </a:r>
            <a:r>
              <a:rPr lang="en-US" altLang="zh-TW" dirty="0"/>
              <a:t>5</a:t>
            </a:r>
            <a:r>
              <a:rPr lang="zh-TW" altLang="en-US" dirty="0"/>
              <a:t>月</a:t>
            </a:r>
            <a:r>
              <a:rPr lang="en-US" altLang="zh-TW" dirty="0"/>
              <a:t>31</a:t>
            </a:r>
            <a:r>
              <a:rPr lang="zh-TW" altLang="en-US" dirty="0"/>
              <a:t>日</a:t>
            </a:r>
            <a:endParaRPr lang="en-US" altLang="zh-TW" dirty="0"/>
          </a:p>
          <a:p>
            <a:r>
              <a:rPr lang="zh-TW" altLang="en-US" dirty="0"/>
              <a:t>歷年訪視概況，</a:t>
            </a:r>
            <a:r>
              <a:rPr lang="en-US" altLang="zh-TW" dirty="0"/>
              <a:t>106</a:t>
            </a:r>
            <a:r>
              <a:rPr lang="zh-TW" altLang="en-US" dirty="0"/>
              <a:t>年統計全國平均訪視次數為</a:t>
            </a:r>
            <a:r>
              <a:rPr lang="en-US" altLang="zh-TW" dirty="0"/>
              <a:t>5.22</a:t>
            </a:r>
            <a:r>
              <a:rPr lang="zh-TW" altLang="en-US" dirty="0"/>
              <a:t>次，平均面訪本人次數為</a:t>
            </a:r>
            <a:r>
              <a:rPr lang="en-US" altLang="zh-TW" dirty="0"/>
              <a:t>2.07</a:t>
            </a:r>
            <a:r>
              <a:rPr lang="zh-TW" altLang="en-US" dirty="0"/>
              <a:t>次</a:t>
            </a:r>
            <a:endParaRPr lang="en-US" altLang="zh-TW" dirty="0"/>
          </a:p>
          <a:p>
            <a:pPr defTabSz="913851" eaLnBrk="0" fontAlgn="base" hangingPunct="0">
              <a:spcAft>
                <a:spcPct val="0"/>
              </a:spcAft>
              <a:defRPr/>
            </a:pPr>
            <a:r>
              <a:rPr lang="zh-TW" altLang="en-US" dirty="0"/>
              <a:t>截至</a:t>
            </a:r>
            <a:r>
              <a:rPr lang="en-US" altLang="zh-TW" dirty="0"/>
              <a:t>107</a:t>
            </a:r>
            <a:r>
              <a:rPr lang="zh-TW" altLang="en-US" dirty="0"/>
              <a:t>年</a:t>
            </a:r>
            <a:r>
              <a:rPr lang="en-US" altLang="zh-TW" dirty="0"/>
              <a:t>5</a:t>
            </a:r>
            <a:r>
              <a:rPr lang="zh-TW" altLang="en-US" dirty="0"/>
              <a:t>月</a:t>
            </a:r>
            <a:r>
              <a:rPr lang="en-US" altLang="zh-TW" dirty="0"/>
              <a:t>31</a:t>
            </a:r>
            <a:r>
              <a:rPr lang="zh-TW" altLang="en-US" dirty="0"/>
              <a:t>日，全國平均訪視次數為</a:t>
            </a:r>
            <a:r>
              <a:rPr lang="en-US" altLang="zh-TW" dirty="0"/>
              <a:t>2.23</a:t>
            </a:r>
            <a:r>
              <a:rPr lang="zh-TW" altLang="en-US" dirty="0"/>
              <a:t>次，平均面訪本人次數為</a:t>
            </a:r>
            <a:r>
              <a:rPr lang="en-US" altLang="zh-TW" dirty="0"/>
              <a:t>0.68</a:t>
            </a:r>
            <a:r>
              <a:rPr lang="zh-TW" altLang="en-US" dirty="0"/>
              <a:t>次</a:t>
            </a:r>
            <a:endParaRPr lang="en-US" altLang="zh-TW" dirty="0"/>
          </a:p>
          <a:p>
            <a:pPr defTabSz="913851" eaLnBrk="0" fontAlgn="base" hangingPunct="0">
              <a:spcAft>
                <a:spcPct val="0"/>
              </a:spcAft>
              <a:defRPr/>
            </a:pPr>
            <a:r>
              <a:rPr lang="en-US" altLang="zh-TW" dirty="0"/>
              <a:t>(</a:t>
            </a:r>
            <a:r>
              <a:rPr lang="en-US" altLang="zh-TW" sz="1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</a:t>
            </a:r>
            <a:r>
              <a:rPr lang="zh-TW" altLang="en-US" sz="1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年起若該次訪視為「無法訪視」則無法選擇訪視對象，因此平均面訪本人次數相較過去同期，會略有下降</a:t>
            </a:r>
            <a:r>
              <a:rPr lang="en-US" altLang="zh-TW" dirty="0"/>
              <a:t>)</a:t>
            </a:r>
          </a:p>
          <a:p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2603814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7288" cy="3725862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/>
              <a:t>6/19</a:t>
            </a:r>
          </a:p>
          <a:p>
            <a:r>
              <a:rPr lang="zh-TW" altLang="en-US" dirty="0"/>
              <a:t>本部發現</a:t>
            </a:r>
            <a:endParaRPr lang="en-US" altLang="zh-TW" dirty="0"/>
          </a:p>
          <a:p>
            <a:r>
              <a:rPr lang="zh-TW" altLang="en-US" dirty="0"/>
              <a:t>面訪次數有逐年降低趨勢，</a:t>
            </a:r>
            <a:r>
              <a:rPr lang="en-US" altLang="zh-TW" dirty="0"/>
              <a:t>107</a:t>
            </a:r>
            <a:r>
              <a:rPr lang="zh-TW" altLang="en-US" dirty="0"/>
              <a:t>年度目前惟</a:t>
            </a:r>
            <a:r>
              <a:rPr lang="en-US" altLang="zh-TW" dirty="0"/>
              <a:t>38.72%</a:t>
            </a:r>
          </a:p>
          <a:p>
            <a:r>
              <a:rPr lang="zh-TW" altLang="en-US" dirty="0"/>
              <a:t>電訪次數有逐年增加趨勢，</a:t>
            </a:r>
            <a:r>
              <a:rPr lang="en-US" altLang="zh-TW" dirty="0"/>
              <a:t>107</a:t>
            </a:r>
            <a:r>
              <a:rPr lang="zh-TW" altLang="en-US" dirty="0"/>
              <a:t>年度目前惟</a:t>
            </a:r>
            <a:r>
              <a:rPr lang="en-US" altLang="zh-TW" dirty="0"/>
              <a:t>35.12%</a:t>
            </a:r>
          </a:p>
          <a:p>
            <a:r>
              <a:rPr lang="zh-TW" altLang="en-US" dirty="0"/>
              <a:t>訪視未遇整體不論電訪或面訪約佔整體訪視</a:t>
            </a:r>
            <a:r>
              <a:rPr lang="en-US" altLang="zh-TW" dirty="0"/>
              <a:t>1/4</a:t>
            </a:r>
            <a:r>
              <a:rPr lang="zh-TW" altLang="en-US" dirty="0"/>
              <a:t>左右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3201194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7288" cy="3725862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部分縣市面訪率較低，應請加強以面訪方式訪視</a:t>
            </a:r>
          </a:p>
        </p:txBody>
      </p:sp>
    </p:spTree>
    <p:extLst>
      <p:ext uri="{BB962C8B-B14F-4D97-AF65-F5344CB8AC3E}">
        <p14:creationId xmlns:p14="http://schemas.microsoft.com/office/powerpoint/2010/main" val="23201194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7288" cy="3725862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/>
              <a:t>104</a:t>
            </a:r>
            <a:r>
              <a:rPr lang="zh-TW" altLang="en-US" dirty="0"/>
              <a:t>年至</a:t>
            </a:r>
            <a:r>
              <a:rPr lang="en-US" altLang="zh-TW" dirty="0"/>
              <a:t>107</a:t>
            </a:r>
            <a:r>
              <a:rPr lang="zh-TW" altLang="en-US" dirty="0"/>
              <a:t>年比較</a:t>
            </a:r>
            <a:endParaRPr lang="en-US" altLang="zh-TW" dirty="0"/>
          </a:p>
          <a:p>
            <a:r>
              <a:rPr lang="zh-TW" altLang="en-US" dirty="0"/>
              <a:t>全國無法訪視</a:t>
            </a:r>
            <a:r>
              <a:rPr lang="en-US" altLang="zh-TW" dirty="0"/>
              <a:t>(</a:t>
            </a:r>
            <a:r>
              <a:rPr lang="zh-TW" altLang="en-US" dirty="0"/>
              <a:t>含訪視未遇</a:t>
            </a:r>
            <a:r>
              <a:rPr lang="en-US" altLang="zh-TW" dirty="0"/>
              <a:t>)</a:t>
            </a:r>
            <a:r>
              <a:rPr lang="zh-TW" altLang="en-US" dirty="0"/>
              <a:t>比率 ，皆約佔年度訪視次數的四分之一左右</a:t>
            </a:r>
            <a:endParaRPr lang="en-US" altLang="zh-TW" dirty="0"/>
          </a:p>
          <a:p>
            <a:r>
              <a:rPr lang="en-US" altLang="zh-TW" dirty="0"/>
              <a:t>107</a:t>
            </a:r>
            <a:r>
              <a:rPr lang="zh-TW" altLang="en-US" dirty="0"/>
              <a:t>年截至</a:t>
            </a:r>
            <a:r>
              <a:rPr lang="en-US" altLang="zh-TW" dirty="0"/>
              <a:t>5/31</a:t>
            </a:r>
            <a:r>
              <a:rPr lang="zh-TW" altLang="en-US" dirty="0"/>
              <a:t>日為</a:t>
            </a:r>
            <a:r>
              <a:rPr lang="en-US" altLang="zh-TW" dirty="0"/>
              <a:t>25.36%</a:t>
            </a:r>
          </a:p>
          <a:p>
            <a:r>
              <a:rPr lang="en-US" altLang="zh-TW" dirty="0"/>
              <a:t>(</a:t>
            </a:r>
            <a:r>
              <a:rPr lang="zh-TW" altLang="en-US" dirty="0"/>
              <a:t>部分高於全國平均的縣市以紅字顯示</a:t>
            </a:r>
            <a:r>
              <a:rPr lang="en-US" altLang="zh-TW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5375643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hape 45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920750" y="746125"/>
            <a:ext cx="4960938" cy="37211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Shape 45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zh-TW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zh-TW" altLang="en-US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組織架構及人員編制</a:t>
            </a:r>
            <a:endParaRPr lang="zh-TW" altLang="en-US" dirty="0"/>
          </a:p>
        </p:txBody>
      </p:sp>
      <p:sp>
        <p:nvSpPr>
          <p:cNvPr id="286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452" indent="-28555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2234" indent="-22844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714" indent="-22844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608" indent="-22844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501" indent="-22844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395" indent="-22844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8288" indent="-22844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5181" indent="-22844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9096262D-BF0B-46D8-8AC1-E29E5A1E0099}" type="slidenum">
              <a:rPr lang="zh-TW" altLang="en-US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13</a:t>
            </a:fld>
            <a:endParaRPr lang="zh-TW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hape 459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920750" y="746125"/>
            <a:ext cx="4960938" cy="37211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Shape 460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zh-TW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hape 459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920750" y="746125"/>
            <a:ext cx="4960938" cy="37211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Shape 460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zh-TW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hape 459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920750" y="746125"/>
            <a:ext cx="4960938" cy="37211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Shape 460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zh-TW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hape 459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920750" y="746125"/>
            <a:ext cx="4960938" cy="37211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Shape 460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zh-TW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D4E7BB-50D0-4299-937F-E8E55394B132}" type="slidenum">
              <a:rPr lang="zh-TW" altLang="en-US" smtClean="0">
                <a:solidFill>
                  <a:prstClr val="black"/>
                </a:solidFill>
              </a:rPr>
              <a:pPr/>
              <a:t>21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2175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D4E7BB-50D0-4299-937F-E8E55394B132}" type="slidenum">
              <a:rPr lang="zh-TW" altLang="en-US" smtClean="0">
                <a:solidFill>
                  <a:prstClr val="black"/>
                </a:solidFill>
              </a:rPr>
              <a:pPr/>
              <a:t>22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2175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D4E7BB-50D0-4299-937F-E8E55394B132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70778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2254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7037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 userDrawn="1"/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b="1" kern="1200" cap="all" spc="-60" baseline="0"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>
                <a:solidFill>
                  <a:srgbClr val="526DB0">
                    <a:lumMod val="75000"/>
                  </a:srgbClr>
                </a:solidFill>
              </a:rPr>
              <a:t>按一下以編輯母片標題樣式</a:t>
            </a:r>
            <a:endParaRPr lang="en-US" dirty="0">
              <a:solidFill>
                <a:srgbClr val="526DB0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4414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46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4787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86786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5726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05069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329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/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131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/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5922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>
            <a:spLocks noGrp="1"/>
          </p:cNvSpPr>
          <p:nvPr>
            <p:ph type="ctrTitle"/>
          </p:nvPr>
        </p:nvSpPr>
        <p:spPr>
          <a:xfrm>
            <a:off x="2847975" y="4484587"/>
            <a:ext cx="5610300" cy="1546399"/>
          </a:xfrm>
          <a:prstGeom prst="rect">
            <a:avLst/>
          </a:prstGeom>
        </p:spPr>
        <p:txBody>
          <a:bodyPr/>
          <a:lstStyle>
            <a:lvl1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1pPr>
            <a:lvl2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2pPr>
            <a:lvl3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3pPr>
            <a:lvl4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4pPr>
            <a:lvl5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5pPr>
            <a:lvl6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6pPr>
            <a:lvl7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7pPr>
            <a:lvl8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8pPr>
            <a:lvl9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42" name="投影片編號版面配置區 3"/>
          <p:cNvSpPr>
            <a:spLocks noGrp="1"/>
          </p:cNvSpPr>
          <p:nvPr>
            <p:ph type="sldNum" sz="quarter" idx="10"/>
          </p:nvPr>
        </p:nvSpPr>
        <p:spPr>
          <a:xfrm>
            <a:off x="7010400" y="6491819"/>
            <a:ext cx="2133600" cy="366184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6B1B867-928E-422B-BD0D-7D7F91DE34C7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3828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202"/>
          <p:cNvSpPr>
            <a:spLocks/>
          </p:cNvSpPr>
          <p:nvPr/>
        </p:nvSpPr>
        <p:spPr bwMode="auto">
          <a:xfrm>
            <a:off x="-28575" y="5928787"/>
            <a:ext cx="9191625" cy="950383"/>
          </a:xfrm>
          <a:custGeom>
            <a:avLst/>
            <a:gdLst>
              <a:gd name="T0" fmla="*/ 2147483647 w 367665"/>
              <a:gd name="T1" fmla="*/ 580629317 h 41339"/>
              <a:gd name="T2" fmla="*/ 2147483647 w 367665"/>
              <a:gd name="T3" fmla="*/ 2147483647 h 41339"/>
              <a:gd name="T4" fmla="*/ 2147483647 w 367665"/>
              <a:gd name="T5" fmla="*/ 2147483647 h 41339"/>
              <a:gd name="T6" fmla="*/ 2147483647 w 367665"/>
              <a:gd name="T7" fmla="*/ 2147483647 h 41339"/>
              <a:gd name="T8" fmla="*/ 2147483647 w 367665"/>
              <a:gd name="T9" fmla="*/ 0 h 41339"/>
              <a:gd name="T10" fmla="*/ 2147483647 w 367665"/>
              <a:gd name="T11" fmla="*/ 2147483647 h 41339"/>
              <a:gd name="T12" fmla="*/ 2147483647 w 367665"/>
              <a:gd name="T13" fmla="*/ 2147483647 h 41339"/>
              <a:gd name="T14" fmla="*/ 2147483647 w 367665"/>
              <a:gd name="T15" fmla="*/ 2147483647 h 41339"/>
              <a:gd name="T16" fmla="*/ 2147483647 w 367665"/>
              <a:gd name="T17" fmla="*/ 2147483647 h 41339"/>
              <a:gd name="T18" fmla="*/ 2147483647 w 367665"/>
              <a:gd name="T19" fmla="*/ 2147483647 h 41339"/>
              <a:gd name="T20" fmla="*/ 2147483647 w 367665"/>
              <a:gd name="T21" fmla="*/ 2147483647 h 41339"/>
              <a:gd name="T22" fmla="*/ 2147483647 w 367665"/>
              <a:gd name="T23" fmla="*/ 2147483647 h 41339"/>
              <a:gd name="T24" fmla="*/ 2147483647 w 367665"/>
              <a:gd name="T25" fmla="*/ 2147483647 h 41339"/>
              <a:gd name="T26" fmla="*/ 2147483647 w 367665"/>
              <a:gd name="T27" fmla="*/ 2147483647 h 41339"/>
              <a:gd name="T28" fmla="*/ 2147483647 w 367665"/>
              <a:gd name="T29" fmla="*/ 2147483647 h 41339"/>
              <a:gd name="T30" fmla="*/ 2147483647 w 367665"/>
              <a:gd name="T31" fmla="*/ 2147483647 h 41339"/>
              <a:gd name="T32" fmla="*/ 2147483647 w 367665"/>
              <a:gd name="T33" fmla="*/ 2147483647 h 41339"/>
              <a:gd name="T34" fmla="*/ 2147483647 w 367665"/>
              <a:gd name="T35" fmla="*/ 2147483647 h 41339"/>
              <a:gd name="T36" fmla="*/ 2147483647 w 367665"/>
              <a:gd name="T37" fmla="*/ 2147483647 h 41339"/>
              <a:gd name="T38" fmla="*/ 2147483647 w 367665"/>
              <a:gd name="T39" fmla="*/ 2147483647 h 41339"/>
              <a:gd name="T40" fmla="*/ 2147483647 w 367665"/>
              <a:gd name="T41" fmla="*/ 2147483647 h 41339"/>
              <a:gd name="T42" fmla="*/ 2147483647 w 367665"/>
              <a:gd name="T43" fmla="*/ 2147483647 h 41339"/>
              <a:gd name="T44" fmla="*/ 2147483647 w 367665"/>
              <a:gd name="T45" fmla="*/ 2147483647 h 41339"/>
              <a:gd name="T46" fmla="*/ 2147483647 w 367665"/>
              <a:gd name="T47" fmla="*/ 2147483647 h 41339"/>
              <a:gd name="T48" fmla="*/ 0 w 367665"/>
              <a:gd name="T49" fmla="*/ 2147483647 h 41339"/>
              <a:gd name="T50" fmla="*/ 2147483647 w 367665"/>
              <a:gd name="T51" fmla="*/ 580629317 h 41339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367665"/>
              <a:gd name="T79" fmla="*/ 0 h 41339"/>
              <a:gd name="T80" fmla="*/ 367665 w 367665"/>
              <a:gd name="T81" fmla="*/ 41339 h 41339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367665" h="41339" extrusionOk="0">
                <a:moveTo>
                  <a:pt x="381" y="381"/>
                </a:moveTo>
                <a:lnTo>
                  <a:pt x="16574" y="16383"/>
                </a:lnTo>
                <a:lnTo>
                  <a:pt x="31623" y="7430"/>
                </a:lnTo>
                <a:lnTo>
                  <a:pt x="62484" y="7239"/>
                </a:lnTo>
                <a:lnTo>
                  <a:pt x="77724" y="0"/>
                </a:lnTo>
                <a:lnTo>
                  <a:pt x="92964" y="19622"/>
                </a:lnTo>
                <a:lnTo>
                  <a:pt x="108014" y="30861"/>
                </a:lnTo>
                <a:lnTo>
                  <a:pt x="123063" y="30671"/>
                </a:lnTo>
                <a:lnTo>
                  <a:pt x="139065" y="15050"/>
                </a:lnTo>
                <a:lnTo>
                  <a:pt x="154115" y="11430"/>
                </a:lnTo>
                <a:lnTo>
                  <a:pt x="168783" y="3408"/>
                </a:lnTo>
                <a:lnTo>
                  <a:pt x="184404" y="21527"/>
                </a:lnTo>
                <a:lnTo>
                  <a:pt x="199644" y="22155"/>
                </a:lnTo>
                <a:lnTo>
                  <a:pt x="214694" y="36386"/>
                </a:lnTo>
                <a:lnTo>
                  <a:pt x="230124" y="36386"/>
                </a:lnTo>
                <a:lnTo>
                  <a:pt x="246126" y="29147"/>
                </a:lnTo>
                <a:lnTo>
                  <a:pt x="261176" y="29147"/>
                </a:lnTo>
                <a:lnTo>
                  <a:pt x="275463" y="16574"/>
                </a:lnTo>
                <a:lnTo>
                  <a:pt x="291656" y="24384"/>
                </a:lnTo>
                <a:lnTo>
                  <a:pt x="305943" y="11811"/>
                </a:lnTo>
                <a:lnTo>
                  <a:pt x="336804" y="11621"/>
                </a:lnTo>
                <a:lnTo>
                  <a:pt x="351854" y="16383"/>
                </a:lnTo>
                <a:lnTo>
                  <a:pt x="367665" y="4001"/>
                </a:lnTo>
                <a:lnTo>
                  <a:pt x="367284" y="41339"/>
                </a:lnTo>
                <a:lnTo>
                  <a:pt x="0" y="41339"/>
                </a:lnTo>
                <a:lnTo>
                  <a:pt x="381" y="381"/>
                </a:lnTo>
                <a:close/>
              </a:path>
            </a:pathLst>
          </a:custGeom>
          <a:solidFill>
            <a:srgbClr val="AFF000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hape 203"/>
          <p:cNvSpPr>
            <a:spLocks/>
          </p:cNvSpPr>
          <p:nvPr/>
        </p:nvSpPr>
        <p:spPr bwMode="auto">
          <a:xfrm>
            <a:off x="-28575" y="6104468"/>
            <a:ext cx="9191625" cy="778933"/>
          </a:xfrm>
          <a:custGeom>
            <a:avLst/>
            <a:gdLst>
              <a:gd name="T0" fmla="*/ 2147483647 w 367665"/>
              <a:gd name="T1" fmla="*/ 2147483647 h 33910"/>
              <a:gd name="T2" fmla="*/ 2147483647 w 367665"/>
              <a:gd name="T3" fmla="*/ 2147483647 h 33910"/>
              <a:gd name="T4" fmla="*/ 2147483647 w 367665"/>
              <a:gd name="T5" fmla="*/ 2147483647 h 33910"/>
              <a:gd name="T6" fmla="*/ 2147483647 w 367665"/>
              <a:gd name="T7" fmla="*/ 2147483647 h 33910"/>
              <a:gd name="T8" fmla="*/ 2147483647 w 367665"/>
              <a:gd name="T9" fmla="*/ 2147483647 h 33910"/>
              <a:gd name="T10" fmla="*/ 2147483647 w 367665"/>
              <a:gd name="T11" fmla="*/ 2147483647 h 33910"/>
              <a:gd name="T12" fmla="*/ 2147483647 w 367665"/>
              <a:gd name="T13" fmla="*/ 2147483647 h 33910"/>
              <a:gd name="T14" fmla="*/ 2147483647 w 367665"/>
              <a:gd name="T15" fmla="*/ 2147483647 h 33910"/>
              <a:gd name="T16" fmla="*/ 2147483647 w 367665"/>
              <a:gd name="T17" fmla="*/ 2147483647 h 33910"/>
              <a:gd name="T18" fmla="*/ 2147483647 w 367665"/>
              <a:gd name="T19" fmla="*/ 2147483647 h 33910"/>
              <a:gd name="T20" fmla="*/ 2147483647 w 367665"/>
              <a:gd name="T21" fmla="*/ 2147483647 h 33910"/>
              <a:gd name="T22" fmla="*/ 2147483647 w 367665"/>
              <a:gd name="T23" fmla="*/ 2147483647 h 33910"/>
              <a:gd name="T24" fmla="*/ 2147483647 w 367665"/>
              <a:gd name="T25" fmla="*/ 2147483647 h 33910"/>
              <a:gd name="T26" fmla="*/ 2147483647 w 367665"/>
              <a:gd name="T27" fmla="*/ 2147483647 h 33910"/>
              <a:gd name="T28" fmla="*/ 2147483647 w 367665"/>
              <a:gd name="T29" fmla="*/ 2147483647 h 33910"/>
              <a:gd name="T30" fmla="*/ 2147483647 w 367665"/>
              <a:gd name="T31" fmla="*/ 2147483647 h 33910"/>
              <a:gd name="T32" fmla="*/ 2147483647 w 367665"/>
              <a:gd name="T33" fmla="*/ 2147483647 h 33910"/>
              <a:gd name="T34" fmla="*/ 2147483647 w 367665"/>
              <a:gd name="T35" fmla="*/ 2147483647 h 33910"/>
              <a:gd name="T36" fmla="*/ 2147483647 w 367665"/>
              <a:gd name="T37" fmla="*/ 2147483647 h 33910"/>
              <a:gd name="T38" fmla="*/ 2147483647 w 367665"/>
              <a:gd name="T39" fmla="*/ 2147483647 h 33910"/>
              <a:gd name="T40" fmla="*/ 2147483647 w 367665"/>
              <a:gd name="T41" fmla="*/ 2147483647 h 33910"/>
              <a:gd name="T42" fmla="*/ 2147483647 w 367665"/>
              <a:gd name="T43" fmla="*/ 2147483647 h 33910"/>
              <a:gd name="T44" fmla="*/ 2147483647 w 367665"/>
              <a:gd name="T45" fmla="*/ 0 h 33910"/>
              <a:gd name="T46" fmla="*/ 2147483647 w 367665"/>
              <a:gd name="T47" fmla="*/ 2147483647 h 33910"/>
              <a:gd name="T48" fmla="*/ 0 w 367665"/>
              <a:gd name="T49" fmla="*/ 2147483647 h 33910"/>
              <a:gd name="T50" fmla="*/ 2147483647 w 367665"/>
              <a:gd name="T51" fmla="*/ 2147483647 h 339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367665"/>
              <a:gd name="T79" fmla="*/ 0 h 33910"/>
              <a:gd name="T80" fmla="*/ 367665 w 367665"/>
              <a:gd name="T81" fmla="*/ 33910 h 33910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367665" h="33910" extrusionOk="0">
                <a:moveTo>
                  <a:pt x="381" y="8001"/>
                </a:moveTo>
                <a:lnTo>
                  <a:pt x="16764" y="16266"/>
                </a:lnTo>
                <a:lnTo>
                  <a:pt x="47244" y="16266"/>
                </a:lnTo>
                <a:lnTo>
                  <a:pt x="62484" y="9925"/>
                </a:lnTo>
                <a:lnTo>
                  <a:pt x="77724" y="23434"/>
                </a:lnTo>
                <a:lnTo>
                  <a:pt x="92964" y="23434"/>
                </a:lnTo>
                <a:lnTo>
                  <a:pt x="107442" y="16266"/>
                </a:lnTo>
                <a:lnTo>
                  <a:pt x="122682" y="11855"/>
                </a:lnTo>
                <a:lnTo>
                  <a:pt x="138684" y="11855"/>
                </a:lnTo>
                <a:lnTo>
                  <a:pt x="153924" y="15714"/>
                </a:lnTo>
                <a:lnTo>
                  <a:pt x="168783" y="11028"/>
                </a:lnTo>
                <a:lnTo>
                  <a:pt x="184023" y="18471"/>
                </a:lnTo>
                <a:lnTo>
                  <a:pt x="199644" y="29775"/>
                </a:lnTo>
                <a:lnTo>
                  <a:pt x="214122" y="22055"/>
                </a:lnTo>
                <a:lnTo>
                  <a:pt x="229743" y="22055"/>
                </a:lnTo>
                <a:lnTo>
                  <a:pt x="245364" y="8546"/>
                </a:lnTo>
                <a:lnTo>
                  <a:pt x="260604" y="16266"/>
                </a:lnTo>
                <a:lnTo>
                  <a:pt x="275844" y="16266"/>
                </a:lnTo>
                <a:lnTo>
                  <a:pt x="291084" y="9925"/>
                </a:lnTo>
                <a:lnTo>
                  <a:pt x="321564" y="9925"/>
                </a:lnTo>
                <a:lnTo>
                  <a:pt x="336804" y="23158"/>
                </a:lnTo>
                <a:lnTo>
                  <a:pt x="351282" y="18471"/>
                </a:lnTo>
                <a:lnTo>
                  <a:pt x="367665" y="0"/>
                </a:lnTo>
                <a:lnTo>
                  <a:pt x="367665" y="33910"/>
                </a:lnTo>
                <a:lnTo>
                  <a:pt x="0" y="33910"/>
                </a:lnTo>
                <a:lnTo>
                  <a:pt x="381" y="8001"/>
                </a:lnTo>
                <a:close/>
              </a:path>
            </a:pathLst>
          </a:custGeom>
          <a:solidFill>
            <a:srgbClr val="00CEF6">
              <a:alpha val="7333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7" name="Shape 204"/>
          <p:cNvSpPr/>
          <p:nvPr/>
        </p:nvSpPr>
        <p:spPr>
          <a:xfrm rot="8100000">
            <a:off x="1847850" y="5670554"/>
            <a:ext cx="122238" cy="162983"/>
          </a:xfrm>
          <a:prstGeom prst="teardrop">
            <a:avLst>
              <a:gd name="adj" fmla="val 100000"/>
            </a:avLst>
          </a:prstGeom>
          <a:solidFill>
            <a:srgbClr val="AFF000"/>
          </a:solidFill>
          <a:ln>
            <a:noFill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8" name="Shape 205"/>
          <p:cNvSpPr/>
          <p:nvPr/>
        </p:nvSpPr>
        <p:spPr>
          <a:xfrm rot="8100000">
            <a:off x="6038850" y="6049433"/>
            <a:ext cx="122238" cy="162984"/>
          </a:xfrm>
          <a:prstGeom prst="teardrop">
            <a:avLst>
              <a:gd name="adj" fmla="val 100000"/>
            </a:avLst>
          </a:prstGeom>
          <a:noFill/>
          <a:ln w="28575" cap="flat" cmpd="sng">
            <a:solidFill>
              <a:srgbClr val="00CEF6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9" name="Shape 206"/>
          <p:cNvSpPr/>
          <p:nvPr/>
        </p:nvSpPr>
        <p:spPr>
          <a:xfrm rot="8100000">
            <a:off x="7181850" y="6093887"/>
            <a:ext cx="122238" cy="162983"/>
          </a:xfrm>
          <a:prstGeom prst="teardrop">
            <a:avLst>
              <a:gd name="adj" fmla="val 100000"/>
            </a:avLst>
          </a:prstGeom>
          <a:solidFill>
            <a:srgbClr val="00CEF6"/>
          </a:solidFill>
          <a:ln>
            <a:noFill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Arial"/>
            </a:endParaRPr>
          </a:p>
        </p:txBody>
      </p:sp>
      <p:grpSp>
        <p:nvGrpSpPr>
          <p:cNvPr id="10" name="Shape 207"/>
          <p:cNvGrpSpPr>
            <a:grpSpLocks/>
          </p:cNvGrpSpPr>
          <p:nvPr/>
        </p:nvGrpSpPr>
        <p:grpSpPr bwMode="auto">
          <a:xfrm>
            <a:off x="-9524" y="5949952"/>
            <a:ext cx="9167813" cy="793749"/>
            <a:chOff x="-9525" y="4462475"/>
            <a:chExt cx="9167825" cy="595300"/>
          </a:xfrm>
        </p:grpSpPr>
        <p:sp>
          <p:nvSpPr>
            <p:cNvPr id="11" name="Shape 208"/>
            <p:cNvSpPr>
              <a:spLocks/>
            </p:cNvSpPr>
            <p:nvPr/>
          </p:nvSpPr>
          <p:spPr bwMode="auto">
            <a:xfrm>
              <a:off x="-9525" y="4581535"/>
              <a:ext cx="4205294" cy="476240"/>
            </a:xfrm>
            <a:custGeom>
              <a:avLst/>
              <a:gdLst>
                <a:gd name="T0" fmla="*/ 0 w 168212"/>
                <a:gd name="T1" fmla="*/ 2147483647 h 19050"/>
                <a:gd name="T2" fmla="*/ 2147483647 w 168212"/>
                <a:gd name="T3" fmla="*/ 2147483647 h 19050"/>
                <a:gd name="T4" fmla="*/ 2147483647 w 168212"/>
                <a:gd name="T5" fmla="*/ 2147483647 h 19050"/>
                <a:gd name="T6" fmla="*/ 2147483647 w 168212"/>
                <a:gd name="T7" fmla="*/ 2147483647 h 19050"/>
                <a:gd name="T8" fmla="*/ 2147483647 w 168212"/>
                <a:gd name="T9" fmla="*/ 2147483647 h 19050"/>
                <a:gd name="T10" fmla="*/ 2147483647 w 168212"/>
                <a:gd name="T11" fmla="*/ 2147483647 h 19050"/>
                <a:gd name="T12" fmla="*/ 2147483647 w 168212"/>
                <a:gd name="T13" fmla="*/ 2147483647 h 19050"/>
                <a:gd name="T14" fmla="*/ 2147483647 w 168212"/>
                <a:gd name="T15" fmla="*/ 0 h 19050"/>
                <a:gd name="T16" fmla="*/ 2147483647 w 168212"/>
                <a:gd name="T17" fmla="*/ 2147483647 h 19050"/>
                <a:gd name="T18" fmla="*/ 2147483647 w 168212"/>
                <a:gd name="T19" fmla="*/ 2147483647 h 19050"/>
                <a:gd name="T20" fmla="*/ 2147483647 w 168212"/>
                <a:gd name="T21" fmla="*/ 2147483647 h 19050"/>
                <a:gd name="T22" fmla="*/ 2147483647 w 168212"/>
                <a:gd name="T23" fmla="*/ 2147483647 h 1905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68212"/>
                <a:gd name="T37" fmla="*/ 0 h 19050"/>
                <a:gd name="T38" fmla="*/ 168212 w 168212"/>
                <a:gd name="T39" fmla="*/ 19050 h 1905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68212" h="19050" extrusionOk="0">
                  <a:moveTo>
                    <a:pt x="0" y="1715"/>
                  </a:moveTo>
                  <a:lnTo>
                    <a:pt x="15812" y="16574"/>
                  </a:lnTo>
                  <a:lnTo>
                    <a:pt x="31052" y="16574"/>
                  </a:lnTo>
                  <a:lnTo>
                    <a:pt x="46292" y="14097"/>
                  </a:lnTo>
                  <a:lnTo>
                    <a:pt x="61532" y="19050"/>
                  </a:lnTo>
                  <a:lnTo>
                    <a:pt x="76581" y="11240"/>
                  </a:lnTo>
                  <a:lnTo>
                    <a:pt x="92012" y="11240"/>
                  </a:lnTo>
                  <a:lnTo>
                    <a:pt x="106871" y="0"/>
                  </a:lnTo>
                  <a:lnTo>
                    <a:pt x="122111" y="2667"/>
                  </a:lnTo>
                  <a:lnTo>
                    <a:pt x="137541" y="2667"/>
                  </a:lnTo>
                  <a:lnTo>
                    <a:pt x="152972" y="16002"/>
                  </a:lnTo>
                  <a:lnTo>
                    <a:pt x="168212" y="16002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solidFill>
                  <a:srgbClr val="000000"/>
                </a:solidFill>
              </a:endParaRPr>
            </a:p>
          </p:txBody>
        </p:sp>
        <p:sp>
          <p:nvSpPr>
            <p:cNvPr id="12" name="Shape 209"/>
            <p:cNvSpPr>
              <a:spLocks/>
            </p:cNvSpPr>
            <p:nvPr/>
          </p:nvSpPr>
          <p:spPr bwMode="auto">
            <a:xfrm>
              <a:off x="4195769" y="4462475"/>
              <a:ext cx="3424241" cy="590538"/>
            </a:xfrm>
            <a:custGeom>
              <a:avLst/>
              <a:gdLst>
                <a:gd name="T0" fmla="*/ 0 w 136969"/>
                <a:gd name="T1" fmla="*/ 2147483647 h 23622"/>
                <a:gd name="T2" fmla="*/ 2147483647 w 136969"/>
                <a:gd name="T3" fmla="*/ 2147483647 h 23622"/>
                <a:gd name="T4" fmla="*/ 2147483647 w 136969"/>
                <a:gd name="T5" fmla="*/ 2147483647 h 23622"/>
                <a:gd name="T6" fmla="*/ 2147483647 w 136969"/>
                <a:gd name="T7" fmla="*/ 2147483647 h 23622"/>
                <a:gd name="T8" fmla="*/ 2147483647 w 136969"/>
                <a:gd name="T9" fmla="*/ 2147483647 h 23622"/>
                <a:gd name="T10" fmla="*/ 2147483647 w 136969"/>
                <a:gd name="T11" fmla="*/ 2147483647 h 23622"/>
                <a:gd name="T12" fmla="*/ 2147483647 w 136969"/>
                <a:gd name="T13" fmla="*/ 2147483647 h 23622"/>
                <a:gd name="T14" fmla="*/ 2147483647 w 136969"/>
                <a:gd name="T15" fmla="*/ 2147483647 h 23622"/>
                <a:gd name="T16" fmla="*/ 2147483647 w 136969"/>
                <a:gd name="T17" fmla="*/ 2147483647 h 23622"/>
                <a:gd name="T18" fmla="*/ 2147483647 w 136969"/>
                <a:gd name="T19" fmla="*/ 0 h 236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36969"/>
                <a:gd name="T31" fmla="*/ 0 h 23622"/>
                <a:gd name="T32" fmla="*/ 136969 w 136969"/>
                <a:gd name="T33" fmla="*/ 23622 h 236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36969" h="23622" extrusionOk="0">
                  <a:moveTo>
                    <a:pt x="0" y="20955"/>
                  </a:moveTo>
                  <a:lnTo>
                    <a:pt x="15049" y="9144"/>
                  </a:lnTo>
                  <a:lnTo>
                    <a:pt x="30480" y="4381"/>
                  </a:lnTo>
                  <a:lnTo>
                    <a:pt x="45720" y="13716"/>
                  </a:lnTo>
                  <a:lnTo>
                    <a:pt x="60769" y="13716"/>
                  </a:lnTo>
                  <a:lnTo>
                    <a:pt x="76009" y="16573"/>
                  </a:lnTo>
                  <a:lnTo>
                    <a:pt x="91249" y="11811"/>
                  </a:lnTo>
                  <a:lnTo>
                    <a:pt x="106680" y="23622"/>
                  </a:lnTo>
                  <a:lnTo>
                    <a:pt x="122110" y="23622"/>
                  </a:lnTo>
                  <a:lnTo>
                    <a:pt x="136969" y="0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solidFill>
                  <a:srgbClr val="000000"/>
                </a:solidFill>
              </a:endParaRPr>
            </a:p>
          </p:txBody>
        </p:sp>
        <p:sp>
          <p:nvSpPr>
            <p:cNvPr id="13" name="Shape 210"/>
            <p:cNvSpPr>
              <a:spLocks/>
            </p:cNvSpPr>
            <p:nvPr/>
          </p:nvSpPr>
          <p:spPr bwMode="auto">
            <a:xfrm>
              <a:off x="7624773" y="4472000"/>
              <a:ext cx="1533527" cy="414329"/>
            </a:xfrm>
            <a:custGeom>
              <a:avLst/>
              <a:gdLst>
                <a:gd name="T0" fmla="*/ 0 w 61341"/>
                <a:gd name="T1" fmla="*/ 0 h 16573"/>
                <a:gd name="T2" fmla="*/ 2147483647 w 61341"/>
                <a:gd name="T3" fmla="*/ 2147483647 h 16573"/>
                <a:gd name="T4" fmla="*/ 2147483647 w 61341"/>
                <a:gd name="T5" fmla="*/ 2147483647 h 16573"/>
                <a:gd name="T6" fmla="*/ 2147483647 w 61341"/>
                <a:gd name="T7" fmla="*/ 2147483647 h 16573"/>
                <a:gd name="T8" fmla="*/ 2147483647 w 61341"/>
                <a:gd name="T9" fmla="*/ 2147483647 h 165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1341"/>
                <a:gd name="T16" fmla="*/ 0 h 16573"/>
                <a:gd name="T17" fmla="*/ 61341 w 61341"/>
                <a:gd name="T18" fmla="*/ 16573 h 165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1341" h="16573" extrusionOk="0">
                  <a:moveTo>
                    <a:pt x="0" y="0"/>
                  </a:moveTo>
                  <a:lnTo>
                    <a:pt x="15049" y="4762"/>
                  </a:lnTo>
                  <a:lnTo>
                    <a:pt x="30670" y="4762"/>
                  </a:lnTo>
                  <a:lnTo>
                    <a:pt x="45910" y="4762"/>
                  </a:lnTo>
                  <a:lnTo>
                    <a:pt x="61341" y="16573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4" name="Shape 211"/>
          <p:cNvGrpSpPr>
            <a:grpSpLocks/>
          </p:cNvGrpSpPr>
          <p:nvPr/>
        </p:nvGrpSpPr>
        <p:grpSpPr bwMode="auto">
          <a:xfrm>
            <a:off x="-42863" y="5924553"/>
            <a:ext cx="9229726" cy="857249"/>
            <a:chOff x="-42837" y="4443487"/>
            <a:chExt cx="9229574" cy="642787"/>
          </a:xfrm>
        </p:grpSpPr>
        <p:sp>
          <p:nvSpPr>
            <p:cNvPr id="15" name="Shape 212"/>
            <p:cNvSpPr>
              <a:spLocks noChangeArrowheads="1"/>
            </p:cNvSpPr>
            <p:nvPr/>
          </p:nvSpPr>
          <p:spPr bwMode="auto">
            <a:xfrm>
              <a:off x="1114432" y="490058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6" name="Shape 213"/>
            <p:cNvSpPr>
              <a:spLocks noChangeArrowheads="1"/>
            </p:cNvSpPr>
            <p:nvPr/>
          </p:nvSpPr>
          <p:spPr bwMode="auto">
            <a:xfrm>
              <a:off x="1495426" y="5029137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7" name="Shape 214"/>
            <p:cNvSpPr>
              <a:spLocks noChangeArrowheads="1"/>
            </p:cNvSpPr>
            <p:nvPr/>
          </p:nvSpPr>
          <p:spPr bwMode="auto">
            <a:xfrm>
              <a:off x="733438" y="4972001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8" name="Shape 215"/>
            <p:cNvSpPr>
              <a:spLocks noChangeArrowheads="1"/>
            </p:cNvSpPr>
            <p:nvPr/>
          </p:nvSpPr>
          <p:spPr bwMode="auto">
            <a:xfrm>
              <a:off x="352444" y="4962478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9" name="Shape 216"/>
            <p:cNvSpPr>
              <a:spLocks noChangeArrowheads="1"/>
            </p:cNvSpPr>
            <p:nvPr/>
          </p:nvSpPr>
          <p:spPr bwMode="auto">
            <a:xfrm>
              <a:off x="-42837" y="4605374"/>
              <a:ext cx="57150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0" name="Shape 217"/>
            <p:cNvSpPr>
              <a:spLocks noChangeArrowheads="1"/>
            </p:cNvSpPr>
            <p:nvPr/>
          </p:nvSpPr>
          <p:spPr bwMode="auto">
            <a:xfrm>
              <a:off x="1876419" y="4833921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1" name="Shape 218"/>
            <p:cNvSpPr>
              <a:spLocks noChangeArrowheads="1"/>
            </p:cNvSpPr>
            <p:nvPr/>
          </p:nvSpPr>
          <p:spPr bwMode="auto">
            <a:xfrm>
              <a:off x="2257413" y="4829159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2" name="Shape 219"/>
            <p:cNvSpPr>
              <a:spLocks noChangeArrowheads="1"/>
            </p:cNvSpPr>
            <p:nvPr/>
          </p:nvSpPr>
          <p:spPr bwMode="auto">
            <a:xfrm>
              <a:off x="2638407" y="4548238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3" name="Shape 220"/>
            <p:cNvSpPr>
              <a:spLocks noChangeArrowheads="1"/>
            </p:cNvSpPr>
            <p:nvPr/>
          </p:nvSpPr>
          <p:spPr bwMode="auto">
            <a:xfrm>
              <a:off x="3019401" y="4614897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4" name="Shape 221"/>
            <p:cNvSpPr>
              <a:spLocks noChangeArrowheads="1"/>
            </p:cNvSpPr>
            <p:nvPr/>
          </p:nvSpPr>
          <p:spPr bwMode="auto">
            <a:xfrm>
              <a:off x="3400394" y="4614897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5" name="Shape 222"/>
            <p:cNvSpPr>
              <a:spLocks noChangeArrowheads="1"/>
            </p:cNvSpPr>
            <p:nvPr/>
          </p:nvSpPr>
          <p:spPr bwMode="auto">
            <a:xfrm>
              <a:off x="3781388" y="4948194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6" name="Shape 223"/>
            <p:cNvSpPr>
              <a:spLocks noChangeArrowheads="1"/>
            </p:cNvSpPr>
            <p:nvPr/>
          </p:nvSpPr>
          <p:spPr bwMode="auto">
            <a:xfrm>
              <a:off x="4162382" y="4948194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7" name="Shape 224"/>
            <p:cNvSpPr>
              <a:spLocks noChangeArrowheads="1"/>
            </p:cNvSpPr>
            <p:nvPr/>
          </p:nvSpPr>
          <p:spPr bwMode="auto">
            <a:xfrm>
              <a:off x="4543375" y="4667272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8" name="Shape 225"/>
            <p:cNvSpPr>
              <a:spLocks noChangeArrowheads="1"/>
            </p:cNvSpPr>
            <p:nvPr/>
          </p:nvSpPr>
          <p:spPr bwMode="auto">
            <a:xfrm>
              <a:off x="4924369" y="4543476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9" name="Shape 226"/>
            <p:cNvSpPr>
              <a:spLocks noChangeArrowheads="1"/>
            </p:cNvSpPr>
            <p:nvPr/>
          </p:nvSpPr>
          <p:spPr bwMode="auto">
            <a:xfrm>
              <a:off x="5305363" y="4772022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0" name="Shape 227"/>
            <p:cNvSpPr>
              <a:spLocks noChangeArrowheads="1"/>
            </p:cNvSpPr>
            <p:nvPr/>
          </p:nvSpPr>
          <p:spPr bwMode="auto">
            <a:xfrm>
              <a:off x="5686357" y="4772022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1" name="Shape 228"/>
            <p:cNvSpPr>
              <a:spLocks noChangeArrowheads="1"/>
            </p:cNvSpPr>
            <p:nvPr/>
          </p:nvSpPr>
          <p:spPr bwMode="auto">
            <a:xfrm>
              <a:off x="6067350" y="4848205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2" name="Shape 229"/>
            <p:cNvSpPr>
              <a:spLocks noChangeArrowheads="1"/>
            </p:cNvSpPr>
            <p:nvPr/>
          </p:nvSpPr>
          <p:spPr bwMode="auto">
            <a:xfrm>
              <a:off x="6448344" y="472917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3" name="Shape 230"/>
            <p:cNvSpPr>
              <a:spLocks noChangeArrowheads="1"/>
            </p:cNvSpPr>
            <p:nvPr/>
          </p:nvSpPr>
          <p:spPr bwMode="auto">
            <a:xfrm>
              <a:off x="6829338" y="5024376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4" name="Shape 231"/>
            <p:cNvSpPr>
              <a:spLocks noChangeArrowheads="1"/>
            </p:cNvSpPr>
            <p:nvPr/>
          </p:nvSpPr>
          <p:spPr bwMode="auto">
            <a:xfrm>
              <a:off x="7210332" y="5024376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5" name="Shape 232"/>
            <p:cNvSpPr>
              <a:spLocks noChangeArrowheads="1"/>
            </p:cNvSpPr>
            <p:nvPr/>
          </p:nvSpPr>
          <p:spPr bwMode="auto">
            <a:xfrm>
              <a:off x="7591325" y="4443487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6" name="Shape 233"/>
            <p:cNvSpPr>
              <a:spLocks noChangeArrowheads="1"/>
            </p:cNvSpPr>
            <p:nvPr/>
          </p:nvSpPr>
          <p:spPr bwMode="auto">
            <a:xfrm>
              <a:off x="7972319" y="455776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7" name="Shape 234"/>
            <p:cNvSpPr>
              <a:spLocks noChangeArrowheads="1"/>
            </p:cNvSpPr>
            <p:nvPr/>
          </p:nvSpPr>
          <p:spPr bwMode="auto">
            <a:xfrm>
              <a:off x="8353313" y="455776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8" name="Shape 235"/>
            <p:cNvSpPr>
              <a:spLocks noChangeArrowheads="1"/>
            </p:cNvSpPr>
            <p:nvPr/>
          </p:nvSpPr>
          <p:spPr bwMode="auto">
            <a:xfrm>
              <a:off x="8734306" y="455776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9" name="Shape 236"/>
            <p:cNvSpPr>
              <a:spLocks noChangeArrowheads="1"/>
            </p:cNvSpPr>
            <p:nvPr/>
          </p:nvSpPr>
          <p:spPr bwMode="auto">
            <a:xfrm>
              <a:off x="9129588" y="486725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40" name="Shape 237"/>
          <p:cNvSpPr>
            <a:spLocks noChangeArrowheads="1"/>
          </p:cNvSpPr>
          <p:nvPr/>
        </p:nvSpPr>
        <p:spPr bwMode="auto">
          <a:xfrm>
            <a:off x="2990850" y="6115051"/>
            <a:ext cx="114300" cy="152400"/>
          </a:xfrm>
          <a:prstGeom prst="ellipse">
            <a:avLst/>
          </a:prstGeom>
          <a:noFill/>
          <a:ln w="9525">
            <a:solidFill>
              <a:srgbClr val="3C78D8"/>
            </a:solidFill>
            <a:round/>
            <a:headEnd/>
            <a:tailEnd/>
          </a:ln>
          <a:extLst/>
        </p:spPr>
        <p:txBody>
          <a:bodyPr lIns="91425" tIns="91425" rIns="91425" bIns="91425" anchor="ctr"/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zh-TW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1" name="Shape 238"/>
          <p:cNvSpPr>
            <a:spLocks noChangeArrowheads="1"/>
          </p:cNvSpPr>
          <p:nvPr/>
        </p:nvSpPr>
        <p:spPr bwMode="auto">
          <a:xfrm>
            <a:off x="1085850" y="6496051"/>
            <a:ext cx="114300" cy="152400"/>
          </a:xfrm>
          <a:prstGeom prst="ellipse">
            <a:avLst/>
          </a:prstGeom>
          <a:noFill/>
          <a:ln w="9525">
            <a:solidFill>
              <a:srgbClr val="3C78D8"/>
            </a:solidFill>
            <a:round/>
            <a:headEnd/>
            <a:tailEnd/>
          </a:ln>
          <a:extLst/>
        </p:spPr>
        <p:txBody>
          <a:bodyPr lIns="91425" tIns="91425" rIns="91425" bIns="91425" anchor="ctr"/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zh-TW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2" name="Shape 239"/>
          <p:cNvSpPr>
            <a:spLocks noChangeArrowheads="1"/>
          </p:cNvSpPr>
          <p:nvPr/>
        </p:nvSpPr>
        <p:spPr bwMode="auto">
          <a:xfrm>
            <a:off x="4895850" y="6021917"/>
            <a:ext cx="114300" cy="152400"/>
          </a:xfrm>
          <a:prstGeom prst="ellipse">
            <a:avLst/>
          </a:prstGeom>
          <a:noFill/>
          <a:ln w="9525">
            <a:solidFill>
              <a:srgbClr val="3C78D8"/>
            </a:solidFill>
            <a:round/>
            <a:headEnd/>
            <a:tailEnd/>
          </a:ln>
          <a:extLst/>
        </p:spPr>
        <p:txBody>
          <a:bodyPr lIns="91425" tIns="91425" rIns="91425" bIns="91425" anchor="ctr"/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zh-TW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3" name="Shape 240"/>
          <p:cNvSpPr/>
          <p:nvPr/>
        </p:nvSpPr>
        <p:spPr>
          <a:xfrm rot="8100000">
            <a:off x="8699504" y="5772153"/>
            <a:ext cx="123825" cy="162983"/>
          </a:xfrm>
          <a:prstGeom prst="teardrop">
            <a:avLst>
              <a:gd name="adj" fmla="val 100000"/>
            </a:avLst>
          </a:prstGeom>
          <a:noFill/>
          <a:ln w="28575" cap="flat" cmpd="sng">
            <a:solidFill>
              <a:srgbClr val="AFF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99" name="Shape 199"/>
          <p:cNvSpPr txBox="1">
            <a:spLocks noGrp="1"/>
          </p:cNvSpPr>
          <p:nvPr>
            <p:ph type="title"/>
          </p:nvPr>
        </p:nvSpPr>
        <p:spPr>
          <a:xfrm>
            <a:off x="1047750" y="845500"/>
            <a:ext cx="6996600" cy="954400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00" name="Shape 200"/>
          <p:cNvSpPr txBox="1">
            <a:spLocks noGrp="1"/>
          </p:cNvSpPr>
          <p:nvPr>
            <p:ph type="body" idx="1"/>
          </p:nvPr>
        </p:nvSpPr>
        <p:spPr>
          <a:xfrm>
            <a:off x="1131500" y="2070600"/>
            <a:ext cx="3339899" cy="3554399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buSzPct val="100000"/>
              <a:defRPr sz="18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01" name="Shape 201"/>
          <p:cNvSpPr txBox="1">
            <a:spLocks noGrp="1"/>
          </p:cNvSpPr>
          <p:nvPr>
            <p:ph type="body" idx="2"/>
          </p:nvPr>
        </p:nvSpPr>
        <p:spPr>
          <a:xfrm>
            <a:off x="4672569" y="2070600"/>
            <a:ext cx="3339899" cy="3554399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buSzPct val="100000"/>
              <a:defRPr sz="18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4" name="投影片編號版面配置區 3"/>
          <p:cNvSpPr>
            <a:spLocks noGrp="1"/>
          </p:cNvSpPr>
          <p:nvPr>
            <p:ph type="sldNum" sz="quarter" idx="10"/>
          </p:nvPr>
        </p:nvSpPr>
        <p:spPr>
          <a:xfrm>
            <a:off x="7010400" y="6491819"/>
            <a:ext cx="2133600" cy="366184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fld id="{D36CFFC7-86CB-4F24-AADD-C0D770A09FCA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305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mpletely blank"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6993310" y="6491818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75061-4EA1-4BC3-8843-75416087FAB8}" type="slidenum">
              <a:rPr lang="zh-TW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TW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4286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287"/>
          <p:cNvSpPr>
            <a:spLocks/>
          </p:cNvSpPr>
          <p:nvPr/>
        </p:nvSpPr>
        <p:spPr bwMode="auto">
          <a:xfrm>
            <a:off x="-28575" y="5928785"/>
            <a:ext cx="9191625" cy="950383"/>
          </a:xfrm>
          <a:custGeom>
            <a:avLst/>
            <a:gdLst>
              <a:gd name="T0" fmla="*/ 238125 w 367665"/>
              <a:gd name="T1" fmla="*/ 113266 h 41339"/>
              <a:gd name="T2" fmla="*/ 10358750 w 367665"/>
              <a:gd name="T3" fmla="*/ 4870726 h 41339"/>
              <a:gd name="T4" fmla="*/ 19764375 w 367665"/>
              <a:gd name="T5" fmla="*/ 2208969 h 41339"/>
              <a:gd name="T6" fmla="*/ 39052500 w 367665"/>
              <a:gd name="T7" fmla="*/ 2152172 h 41339"/>
              <a:gd name="T8" fmla="*/ 48577500 w 367665"/>
              <a:gd name="T9" fmla="*/ 0 h 41339"/>
              <a:gd name="T10" fmla="*/ 58102500 w 367665"/>
              <a:gd name="T11" fmla="*/ 5833684 h 41339"/>
              <a:gd name="T12" fmla="*/ 67508750 w 367665"/>
              <a:gd name="T13" fmla="*/ 9175070 h 41339"/>
              <a:gd name="T14" fmla="*/ 76914375 w 367665"/>
              <a:gd name="T15" fmla="*/ 9118584 h 41339"/>
              <a:gd name="T16" fmla="*/ 86915625 w 367665"/>
              <a:gd name="T17" fmla="*/ 4474407 h 41339"/>
              <a:gd name="T18" fmla="*/ 96321875 w 367665"/>
              <a:gd name="T19" fmla="*/ 3398183 h 41339"/>
              <a:gd name="T20" fmla="*/ 105489375 w 367665"/>
              <a:gd name="T21" fmla="*/ 1013203 h 41339"/>
              <a:gd name="T22" fmla="*/ 115252500 w 367665"/>
              <a:gd name="T23" fmla="*/ 6400048 h 41339"/>
              <a:gd name="T24" fmla="*/ 124777500 w 367665"/>
              <a:gd name="T25" fmla="*/ 6586749 h 41339"/>
              <a:gd name="T26" fmla="*/ 134183750 w 367665"/>
              <a:gd name="T27" fmla="*/ 10817675 h 41339"/>
              <a:gd name="T28" fmla="*/ 143827500 w 367665"/>
              <a:gd name="T29" fmla="*/ 10817675 h 41339"/>
              <a:gd name="T30" fmla="*/ 153828750 w 367665"/>
              <a:gd name="T31" fmla="*/ 8665503 h 41339"/>
              <a:gd name="T32" fmla="*/ 163235000 w 367665"/>
              <a:gd name="T33" fmla="*/ 8665503 h 41339"/>
              <a:gd name="T34" fmla="*/ 172164375 w 367665"/>
              <a:gd name="T35" fmla="*/ 4927505 h 41339"/>
              <a:gd name="T36" fmla="*/ 182285000 w 367665"/>
              <a:gd name="T37" fmla="*/ 7249447 h 41339"/>
              <a:gd name="T38" fmla="*/ 191214375 w 367665"/>
              <a:gd name="T39" fmla="*/ 3511449 h 41339"/>
              <a:gd name="T40" fmla="*/ 210502500 w 367665"/>
              <a:gd name="T41" fmla="*/ 3454963 h 41339"/>
              <a:gd name="T42" fmla="*/ 219908750 w 367665"/>
              <a:gd name="T43" fmla="*/ 4870726 h 41339"/>
              <a:gd name="T44" fmla="*/ 229790625 w 367665"/>
              <a:gd name="T45" fmla="*/ 1189507 h 41339"/>
              <a:gd name="T46" fmla="*/ 229552500 w 367665"/>
              <a:gd name="T47" fmla="*/ 12290218 h 41339"/>
              <a:gd name="T48" fmla="*/ 0 w 367665"/>
              <a:gd name="T49" fmla="*/ 12290218 h 41339"/>
              <a:gd name="T50" fmla="*/ 238125 w 367665"/>
              <a:gd name="T51" fmla="*/ 113266 h 41339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367665"/>
              <a:gd name="T79" fmla="*/ 0 h 41339"/>
              <a:gd name="T80" fmla="*/ 367665 w 367665"/>
              <a:gd name="T81" fmla="*/ 41339 h 41339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367665" h="41339" extrusionOk="0">
                <a:moveTo>
                  <a:pt x="381" y="381"/>
                </a:moveTo>
                <a:lnTo>
                  <a:pt x="16574" y="16383"/>
                </a:lnTo>
                <a:lnTo>
                  <a:pt x="31623" y="7430"/>
                </a:lnTo>
                <a:lnTo>
                  <a:pt x="62484" y="7239"/>
                </a:lnTo>
                <a:lnTo>
                  <a:pt x="77724" y="0"/>
                </a:lnTo>
                <a:lnTo>
                  <a:pt x="92964" y="19622"/>
                </a:lnTo>
                <a:lnTo>
                  <a:pt x="108014" y="30861"/>
                </a:lnTo>
                <a:lnTo>
                  <a:pt x="123063" y="30671"/>
                </a:lnTo>
                <a:lnTo>
                  <a:pt x="139065" y="15050"/>
                </a:lnTo>
                <a:lnTo>
                  <a:pt x="154115" y="11430"/>
                </a:lnTo>
                <a:lnTo>
                  <a:pt x="168783" y="3408"/>
                </a:lnTo>
                <a:lnTo>
                  <a:pt x="184404" y="21527"/>
                </a:lnTo>
                <a:lnTo>
                  <a:pt x="199644" y="22155"/>
                </a:lnTo>
                <a:lnTo>
                  <a:pt x="214694" y="36386"/>
                </a:lnTo>
                <a:lnTo>
                  <a:pt x="230124" y="36386"/>
                </a:lnTo>
                <a:lnTo>
                  <a:pt x="246126" y="29147"/>
                </a:lnTo>
                <a:lnTo>
                  <a:pt x="261176" y="29147"/>
                </a:lnTo>
                <a:lnTo>
                  <a:pt x="275463" y="16574"/>
                </a:lnTo>
                <a:lnTo>
                  <a:pt x="291656" y="24384"/>
                </a:lnTo>
                <a:lnTo>
                  <a:pt x="305943" y="11811"/>
                </a:lnTo>
                <a:lnTo>
                  <a:pt x="336804" y="11621"/>
                </a:lnTo>
                <a:lnTo>
                  <a:pt x="351854" y="16383"/>
                </a:lnTo>
                <a:lnTo>
                  <a:pt x="367665" y="4001"/>
                </a:lnTo>
                <a:lnTo>
                  <a:pt x="367284" y="41339"/>
                </a:lnTo>
                <a:lnTo>
                  <a:pt x="0" y="41339"/>
                </a:lnTo>
                <a:lnTo>
                  <a:pt x="381" y="381"/>
                </a:lnTo>
                <a:close/>
              </a:path>
            </a:pathLst>
          </a:custGeom>
          <a:solidFill>
            <a:srgbClr val="AFF000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4" name="Shape 288"/>
          <p:cNvSpPr>
            <a:spLocks/>
          </p:cNvSpPr>
          <p:nvPr/>
        </p:nvSpPr>
        <p:spPr bwMode="auto">
          <a:xfrm>
            <a:off x="-28575" y="6104467"/>
            <a:ext cx="9191625" cy="778933"/>
          </a:xfrm>
          <a:custGeom>
            <a:avLst/>
            <a:gdLst>
              <a:gd name="T0" fmla="*/ 238125 w 367665"/>
              <a:gd name="T1" fmla="*/ 2374719 h 33910"/>
              <a:gd name="T2" fmla="*/ 10477500 w 367665"/>
              <a:gd name="T3" fmla="*/ 4827790 h 33910"/>
              <a:gd name="T4" fmla="*/ 29527500 w 367665"/>
              <a:gd name="T5" fmla="*/ 4827790 h 33910"/>
              <a:gd name="T6" fmla="*/ 39052500 w 367665"/>
              <a:gd name="T7" fmla="*/ 2945757 h 33910"/>
              <a:gd name="T8" fmla="*/ 48577500 w 367665"/>
              <a:gd name="T9" fmla="*/ 6955271 h 33910"/>
              <a:gd name="T10" fmla="*/ 58102500 w 367665"/>
              <a:gd name="T11" fmla="*/ 6955271 h 33910"/>
              <a:gd name="T12" fmla="*/ 67151250 w 367665"/>
              <a:gd name="T13" fmla="*/ 4827790 h 33910"/>
              <a:gd name="T14" fmla="*/ 76676250 w 367665"/>
              <a:gd name="T15" fmla="*/ 3518586 h 33910"/>
              <a:gd name="T16" fmla="*/ 86677500 w 367665"/>
              <a:gd name="T17" fmla="*/ 3518586 h 33910"/>
              <a:gd name="T18" fmla="*/ 96202500 w 367665"/>
              <a:gd name="T19" fmla="*/ 4663952 h 33910"/>
              <a:gd name="T20" fmla="*/ 105489375 w 367665"/>
              <a:gd name="T21" fmla="*/ 3273139 h 33910"/>
              <a:gd name="T22" fmla="*/ 115014375 w 367665"/>
              <a:gd name="T23" fmla="*/ 5482246 h 33910"/>
              <a:gd name="T24" fmla="*/ 124777500 w 367665"/>
              <a:gd name="T25" fmla="*/ 8837287 h 33910"/>
              <a:gd name="T26" fmla="*/ 133826250 w 367665"/>
              <a:gd name="T27" fmla="*/ 6545986 h 33910"/>
              <a:gd name="T28" fmla="*/ 143589375 w 367665"/>
              <a:gd name="T29" fmla="*/ 6545986 h 33910"/>
              <a:gd name="T30" fmla="*/ 153352500 w 367665"/>
              <a:gd name="T31" fmla="*/ 2536472 h 33910"/>
              <a:gd name="T32" fmla="*/ 162877500 w 367665"/>
              <a:gd name="T33" fmla="*/ 4827790 h 33910"/>
              <a:gd name="T34" fmla="*/ 172402500 w 367665"/>
              <a:gd name="T35" fmla="*/ 4827790 h 33910"/>
              <a:gd name="T36" fmla="*/ 181927500 w 367665"/>
              <a:gd name="T37" fmla="*/ 2945757 h 33910"/>
              <a:gd name="T38" fmla="*/ 200977500 w 367665"/>
              <a:gd name="T39" fmla="*/ 2945757 h 33910"/>
              <a:gd name="T40" fmla="*/ 210502500 w 367665"/>
              <a:gd name="T41" fmla="*/ 6873352 h 33910"/>
              <a:gd name="T42" fmla="*/ 219551250 w 367665"/>
              <a:gd name="T43" fmla="*/ 5482246 h 33910"/>
              <a:gd name="T44" fmla="*/ 229790625 w 367665"/>
              <a:gd name="T45" fmla="*/ 0 h 33910"/>
              <a:gd name="T46" fmla="*/ 229790625 w 367665"/>
              <a:gd name="T47" fmla="*/ 10064572 h 33910"/>
              <a:gd name="T48" fmla="*/ 0 w 367665"/>
              <a:gd name="T49" fmla="*/ 10064572 h 33910"/>
              <a:gd name="T50" fmla="*/ 238125 w 367665"/>
              <a:gd name="T51" fmla="*/ 2374719 h 339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367665"/>
              <a:gd name="T79" fmla="*/ 0 h 33910"/>
              <a:gd name="T80" fmla="*/ 367665 w 367665"/>
              <a:gd name="T81" fmla="*/ 33910 h 33910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367665" h="33910" extrusionOk="0">
                <a:moveTo>
                  <a:pt x="381" y="8001"/>
                </a:moveTo>
                <a:lnTo>
                  <a:pt x="16764" y="16266"/>
                </a:lnTo>
                <a:lnTo>
                  <a:pt x="47244" y="16266"/>
                </a:lnTo>
                <a:lnTo>
                  <a:pt x="62484" y="9925"/>
                </a:lnTo>
                <a:lnTo>
                  <a:pt x="77724" y="23434"/>
                </a:lnTo>
                <a:lnTo>
                  <a:pt x="92964" y="23434"/>
                </a:lnTo>
                <a:lnTo>
                  <a:pt x="107442" y="16266"/>
                </a:lnTo>
                <a:lnTo>
                  <a:pt x="122682" y="11855"/>
                </a:lnTo>
                <a:lnTo>
                  <a:pt x="138684" y="11855"/>
                </a:lnTo>
                <a:lnTo>
                  <a:pt x="153924" y="15714"/>
                </a:lnTo>
                <a:lnTo>
                  <a:pt x="168783" y="11028"/>
                </a:lnTo>
                <a:lnTo>
                  <a:pt x="184023" y="18471"/>
                </a:lnTo>
                <a:lnTo>
                  <a:pt x="199644" y="29775"/>
                </a:lnTo>
                <a:lnTo>
                  <a:pt x="214122" y="22055"/>
                </a:lnTo>
                <a:lnTo>
                  <a:pt x="229743" y="22055"/>
                </a:lnTo>
                <a:lnTo>
                  <a:pt x="245364" y="8546"/>
                </a:lnTo>
                <a:lnTo>
                  <a:pt x="260604" y="16266"/>
                </a:lnTo>
                <a:lnTo>
                  <a:pt x="275844" y="16266"/>
                </a:lnTo>
                <a:lnTo>
                  <a:pt x="291084" y="9925"/>
                </a:lnTo>
                <a:lnTo>
                  <a:pt x="321564" y="9925"/>
                </a:lnTo>
                <a:lnTo>
                  <a:pt x="336804" y="23158"/>
                </a:lnTo>
                <a:lnTo>
                  <a:pt x="351282" y="18471"/>
                </a:lnTo>
                <a:lnTo>
                  <a:pt x="367665" y="0"/>
                </a:lnTo>
                <a:lnTo>
                  <a:pt x="367665" y="33910"/>
                </a:lnTo>
                <a:lnTo>
                  <a:pt x="0" y="33910"/>
                </a:lnTo>
                <a:lnTo>
                  <a:pt x="381" y="8001"/>
                </a:lnTo>
                <a:close/>
              </a:path>
            </a:pathLst>
          </a:custGeom>
          <a:solidFill>
            <a:srgbClr val="00CEF6">
              <a:alpha val="7333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Shape 289"/>
          <p:cNvSpPr/>
          <p:nvPr/>
        </p:nvSpPr>
        <p:spPr>
          <a:xfrm rot="8100000">
            <a:off x="1847850" y="5670551"/>
            <a:ext cx="122238" cy="162983"/>
          </a:xfrm>
          <a:prstGeom prst="teardrop">
            <a:avLst>
              <a:gd name="adj" fmla="val 100000"/>
            </a:avLst>
          </a:prstGeom>
          <a:solidFill>
            <a:srgbClr val="AFF000"/>
          </a:solidFill>
          <a:ln>
            <a:noFill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>
              <a:solidFill>
                <a:srgbClr val="000000"/>
              </a:solidFill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6" name="Shape 290"/>
          <p:cNvSpPr/>
          <p:nvPr/>
        </p:nvSpPr>
        <p:spPr>
          <a:xfrm rot="8100000">
            <a:off x="6038850" y="6049433"/>
            <a:ext cx="122238" cy="162984"/>
          </a:xfrm>
          <a:prstGeom prst="teardrop">
            <a:avLst>
              <a:gd name="adj" fmla="val 100000"/>
            </a:avLst>
          </a:prstGeom>
          <a:noFill/>
          <a:ln w="28575" cap="flat" cmpd="sng">
            <a:solidFill>
              <a:srgbClr val="00CEF6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>
              <a:solidFill>
                <a:srgbClr val="000000"/>
              </a:solidFill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7" name="Shape 291"/>
          <p:cNvSpPr/>
          <p:nvPr/>
        </p:nvSpPr>
        <p:spPr>
          <a:xfrm rot="8100000">
            <a:off x="7181850" y="6093885"/>
            <a:ext cx="122238" cy="162983"/>
          </a:xfrm>
          <a:prstGeom prst="teardrop">
            <a:avLst>
              <a:gd name="adj" fmla="val 100000"/>
            </a:avLst>
          </a:prstGeom>
          <a:solidFill>
            <a:srgbClr val="00CEF6"/>
          </a:solidFill>
          <a:ln>
            <a:noFill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>
              <a:solidFill>
                <a:srgbClr val="000000"/>
              </a:solidFill>
              <a:ea typeface="Arial"/>
              <a:cs typeface="Arial"/>
              <a:sym typeface="Arial"/>
              <a:rtl val="0"/>
            </a:endParaRPr>
          </a:p>
        </p:txBody>
      </p:sp>
      <p:grpSp>
        <p:nvGrpSpPr>
          <p:cNvPr id="8" name="Shape 292"/>
          <p:cNvGrpSpPr>
            <a:grpSpLocks/>
          </p:cNvGrpSpPr>
          <p:nvPr/>
        </p:nvGrpSpPr>
        <p:grpSpPr bwMode="auto">
          <a:xfrm>
            <a:off x="-9524" y="5949951"/>
            <a:ext cx="9167813" cy="793749"/>
            <a:chOff x="-9525" y="4462475"/>
            <a:chExt cx="9167825" cy="595300"/>
          </a:xfrm>
        </p:grpSpPr>
        <p:sp>
          <p:nvSpPr>
            <p:cNvPr id="9" name="Shape 293"/>
            <p:cNvSpPr>
              <a:spLocks/>
            </p:cNvSpPr>
            <p:nvPr/>
          </p:nvSpPr>
          <p:spPr bwMode="auto">
            <a:xfrm>
              <a:off x="-9525" y="4581525"/>
              <a:ext cx="4205300" cy="476250"/>
            </a:xfrm>
            <a:custGeom>
              <a:avLst/>
              <a:gdLst>
                <a:gd name="T0" fmla="*/ 0 w 168212"/>
                <a:gd name="T1" fmla="*/ 1071875 h 19050"/>
                <a:gd name="T2" fmla="*/ 9882500 w 168212"/>
                <a:gd name="T3" fmla="*/ 10358750 h 19050"/>
                <a:gd name="T4" fmla="*/ 19407500 w 168212"/>
                <a:gd name="T5" fmla="*/ 10358750 h 19050"/>
                <a:gd name="T6" fmla="*/ 28932500 w 168212"/>
                <a:gd name="T7" fmla="*/ 8810625 h 19050"/>
                <a:gd name="T8" fmla="*/ 38457500 w 168212"/>
                <a:gd name="T9" fmla="*/ 11906250 h 19050"/>
                <a:gd name="T10" fmla="*/ 47863125 w 168212"/>
                <a:gd name="T11" fmla="*/ 7025000 h 19050"/>
                <a:gd name="T12" fmla="*/ 57507500 w 168212"/>
                <a:gd name="T13" fmla="*/ 7025000 h 19050"/>
                <a:gd name="T14" fmla="*/ 66794375 w 168212"/>
                <a:gd name="T15" fmla="*/ 0 h 19050"/>
                <a:gd name="T16" fmla="*/ 76319375 w 168212"/>
                <a:gd name="T17" fmla="*/ 1666875 h 19050"/>
                <a:gd name="T18" fmla="*/ 85963125 w 168212"/>
                <a:gd name="T19" fmla="*/ 1666875 h 19050"/>
                <a:gd name="T20" fmla="*/ 95607500 w 168212"/>
                <a:gd name="T21" fmla="*/ 10001250 h 19050"/>
                <a:gd name="T22" fmla="*/ 105132500 w 168212"/>
                <a:gd name="T23" fmla="*/ 10001250 h 1905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68212"/>
                <a:gd name="T37" fmla="*/ 0 h 19050"/>
                <a:gd name="T38" fmla="*/ 168212 w 168212"/>
                <a:gd name="T39" fmla="*/ 19050 h 1905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68212" h="19050" extrusionOk="0">
                  <a:moveTo>
                    <a:pt x="0" y="1715"/>
                  </a:moveTo>
                  <a:lnTo>
                    <a:pt x="15812" y="16574"/>
                  </a:lnTo>
                  <a:lnTo>
                    <a:pt x="31052" y="16574"/>
                  </a:lnTo>
                  <a:lnTo>
                    <a:pt x="46292" y="14097"/>
                  </a:lnTo>
                  <a:lnTo>
                    <a:pt x="61532" y="19050"/>
                  </a:lnTo>
                  <a:lnTo>
                    <a:pt x="76581" y="11240"/>
                  </a:lnTo>
                  <a:lnTo>
                    <a:pt x="92012" y="11240"/>
                  </a:lnTo>
                  <a:lnTo>
                    <a:pt x="106871" y="0"/>
                  </a:lnTo>
                  <a:lnTo>
                    <a:pt x="122111" y="2667"/>
                  </a:lnTo>
                  <a:lnTo>
                    <a:pt x="137541" y="2667"/>
                  </a:lnTo>
                  <a:lnTo>
                    <a:pt x="152972" y="16002"/>
                  </a:lnTo>
                  <a:lnTo>
                    <a:pt x="168212" y="16002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solidFill>
                  <a:srgbClr val="000000"/>
                </a:solidFill>
              </a:endParaRPr>
            </a:p>
          </p:txBody>
        </p:sp>
        <p:sp>
          <p:nvSpPr>
            <p:cNvPr id="10" name="Shape 294"/>
            <p:cNvSpPr>
              <a:spLocks/>
            </p:cNvSpPr>
            <p:nvPr/>
          </p:nvSpPr>
          <p:spPr bwMode="auto">
            <a:xfrm>
              <a:off x="4195775" y="4462475"/>
              <a:ext cx="3424225" cy="590550"/>
            </a:xfrm>
            <a:custGeom>
              <a:avLst/>
              <a:gdLst>
                <a:gd name="T0" fmla="*/ 0 w 136969"/>
                <a:gd name="T1" fmla="*/ 13096875 h 23622"/>
                <a:gd name="T2" fmla="*/ 9405625 w 136969"/>
                <a:gd name="T3" fmla="*/ 5715000 h 23622"/>
                <a:gd name="T4" fmla="*/ 19050000 w 136969"/>
                <a:gd name="T5" fmla="*/ 2738125 h 23622"/>
                <a:gd name="T6" fmla="*/ 28575000 w 136969"/>
                <a:gd name="T7" fmla="*/ 8572500 h 23622"/>
                <a:gd name="T8" fmla="*/ 37980625 w 136969"/>
                <a:gd name="T9" fmla="*/ 8572500 h 23622"/>
                <a:gd name="T10" fmla="*/ 47505625 w 136969"/>
                <a:gd name="T11" fmla="*/ 10358125 h 23622"/>
                <a:gd name="T12" fmla="*/ 57030625 w 136969"/>
                <a:gd name="T13" fmla="*/ 7381875 h 23622"/>
                <a:gd name="T14" fmla="*/ 66675000 w 136969"/>
                <a:gd name="T15" fmla="*/ 14763750 h 23622"/>
                <a:gd name="T16" fmla="*/ 76318750 w 136969"/>
                <a:gd name="T17" fmla="*/ 14763750 h 23622"/>
                <a:gd name="T18" fmla="*/ 85605625 w 136969"/>
                <a:gd name="T19" fmla="*/ 0 h 236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36969"/>
                <a:gd name="T31" fmla="*/ 0 h 23622"/>
                <a:gd name="T32" fmla="*/ 136969 w 136969"/>
                <a:gd name="T33" fmla="*/ 23622 h 236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36969" h="23622" extrusionOk="0">
                  <a:moveTo>
                    <a:pt x="0" y="20955"/>
                  </a:moveTo>
                  <a:lnTo>
                    <a:pt x="15049" y="9144"/>
                  </a:lnTo>
                  <a:lnTo>
                    <a:pt x="30480" y="4381"/>
                  </a:lnTo>
                  <a:lnTo>
                    <a:pt x="45720" y="13716"/>
                  </a:lnTo>
                  <a:lnTo>
                    <a:pt x="60769" y="13716"/>
                  </a:lnTo>
                  <a:lnTo>
                    <a:pt x="76009" y="16573"/>
                  </a:lnTo>
                  <a:lnTo>
                    <a:pt x="91249" y="11811"/>
                  </a:lnTo>
                  <a:lnTo>
                    <a:pt x="106680" y="23622"/>
                  </a:lnTo>
                  <a:lnTo>
                    <a:pt x="122110" y="23622"/>
                  </a:lnTo>
                  <a:lnTo>
                    <a:pt x="136969" y="0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solidFill>
                  <a:srgbClr val="000000"/>
                </a:solidFill>
              </a:endParaRPr>
            </a:p>
          </p:txBody>
        </p:sp>
        <p:sp>
          <p:nvSpPr>
            <p:cNvPr id="11" name="Shape 295"/>
            <p:cNvSpPr>
              <a:spLocks/>
            </p:cNvSpPr>
            <p:nvPr/>
          </p:nvSpPr>
          <p:spPr bwMode="auto">
            <a:xfrm>
              <a:off x="7624775" y="4472000"/>
              <a:ext cx="1533525" cy="414325"/>
            </a:xfrm>
            <a:custGeom>
              <a:avLst/>
              <a:gdLst>
                <a:gd name="T0" fmla="*/ 0 w 61341"/>
                <a:gd name="T1" fmla="*/ 0 h 16573"/>
                <a:gd name="T2" fmla="*/ 9405625 w 61341"/>
                <a:gd name="T3" fmla="*/ 2976250 h 16573"/>
                <a:gd name="T4" fmla="*/ 19168750 w 61341"/>
                <a:gd name="T5" fmla="*/ 2976250 h 16573"/>
                <a:gd name="T6" fmla="*/ 28693750 w 61341"/>
                <a:gd name="T7" fmla="*/ 2976250 h 16573"/>
                <a:gd name="T8" fmla="*/ 38338125 w 61341"/>
                <a:gd name="T9" fmla="*/ 10358125 h 165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1341"/>
                <a:gd name="T16" fmla="*/ 0 h 16573"/>
                <a:gd name="T17" fmla="*/ 61341 w 61341"/>
                <a:gd name="T18" fmla="*/ 16573 h 165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1341" h="16573" extrusionOk="0">
                  <a:moveTo>
                    <a:pt x="0" y="0"/>
                  </a:moveTo>
                  <a:lnTo>
                    <a:pt x="15049" y="4762"/>
                  </a:lnTo>
                  <a:lnTo>
                    <a:pt x="30670" y="4762"/>
                  </a:lnTo>
                  <a:lnTo>
                    <a:pt x="45910" y="4762"/>
                  </a:lnTo>
                  <a:lnTo>
                    <a:pt x="61341" y="16573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2" name="Shape 296"/>
          <p:cNvGrpSpPr>
            <a:grpSpLocks/>
          </p:cNvGrpSpPr>
          <p:nvPr/>
        </p:nvGrpSpPr>
        <p:grpSpPr bwMode="auto">
          <a:xfrm>
            <a:off x="-42863" y="5924552"/>
            <a:ext cx="9229726" cy="857249"/>
            <a:chOff x="-42837" y="4443487"/>
            <a:chExt cx="9229574" cy="642787"/>
          </a:xfrm>
        </p:grpSpPr>
        <p:sp>
          <p:nvSpPr>
            <p:cNvPr id="13" name="Shape 297"/>
            <p:cNvSpPr>
              <a:spLocks noChangeArrowheads="1"/>
            </p:cNvSpPr>
            <p:nvPr/>
          </p:nvSpPr>
          <p:spPr bwMode="auto">
            <a:xfrm>
              <a:off x="1114432" y="490058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14" name="Shape 298"/>
            <p:cNvSpPr>
              <a:spLocks noChangeArrowheads="1"/>
            </p:cNvSpPr>
            <p:nvPr/>
          </p:nvSpPr>
          <p:spPr bwMode="auto">
            <a:xfrm>
              <a:off x="1495426" y="5029137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15" name="Shape 299"/>
            <p:cNvSpPr>
              <a:spLocks noChangeArrowheads="1"/>
            </p:cNvSpPr>
            <p:nvPr/>
          </p:nvSpPr>
          <p:spPr bwMode="auto">
            <a:xfrm>
              <a:off x="733438" y="4972001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16" name="Shape 300"/>
            <p:cNvSpPr>
              <a:spLocks noChangeArrowheads="1"/>
            </p:cNvSpPr>
            <p:nvPr/>
          </p:nvSpPr>
          <p:spPr bwMode="auto">
            <a:xfrm>
              <a:off x="352444" y="4962478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17" name="Shape 301"/>
            <p:cNvSpPr>
              <a:spLocks noChangeArrowheads="1"/>
            </p:cNvSpPr>
            <p:nvPr/>
          </p:nvSpPr>
          <p:spPr bwMode="auto">
            <a:xfrm>
              <a:off x="-42837" y="4605374"/>
              <a:ext cx="57150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18" name="Shape 302"/>
            <p:cNvSpPr>
              <a:spLocks noChangeArrowheads="1"/>
            </p:cNvSpPr>
            <p:nvPr/>
          </p:nvSpPr>
          <p:spPr bwMode="auto">
            <a:xfrm>
              <a:off x="1876419" y="4833921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19" name="Shape 303"/>
            <p:cNvSpPr>
              <a:spLocks noChangeArrowheads="1"/>
            </p:cNvSpPr>
            <p:nvPr/>
          </p:nvSpPr>
          <p:spPr bwMode="auto">
            <a:xfrm>
              <a:off x="2257413" y="4829159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20" name="Shape 304"/>
            <p:cNvSpPr>
              <a:spLocks noChangeArrowheads="1"/>
            </p:cNvSpPr>
            <p:nvPr/>
          </p:nvSpPr>
          <p:spPr bwMode="auto">
            <a:xfrm>
              <a:off x="2638407" y="4548238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21" name="Shape 305"/>
            <p:cNvSpPr>
              <a:spLocks noChangeArrowheads="1"/>
            </p:cNvSpPr>
            <p:nvPr/>
          </p:nvSpPr>
          <p:spPr bwMode="auto">
            <a:xfrm>
              <a:off x="3019401" y="4614897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22" name="Shape 306"/>
            <p:cNvSpPr>
              <a:spLocks noChangeArrowheads="1"/>
            </p:cNvSpPr>
            <p:nvPr/>
          </p:nvSpPr>
          <p:spPr bwMode="auto">
            <a:xfrm>
              <a:off x="3400394" y="4614897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23" name="Shape 307"/>
            <p:cNvSpPr>
              <a:spLocks noChangeArrowheads="1"/>
            </p:cNvSpPr>
            <p:nvPr/>
          </p:nvSpPr>
          <p:spPr bwMode="auto">
            <a:xfrm>
              <a:off x="3781388" y="4948194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24" name="Shape 308"/>
            <p:cNvSpPr>
              <a:spLocks noChangeArrowheads="1"/>
            </p:cNvSpPr>
            <p:nvPr/>
          </p:nvSpPr>
          <p:spPr bwMode="auto">
            <a:xfrm>
              <a:off x="4162382" y="4948194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25" name="Shape 309"/>
            <p:cNvSpPr>
              <a:spLocks noChangeArrowheads="1"/>
            </p:cNvSpPr>
            <p:nvPr/>
          </p:nvSpPr>
          <p:spPr bwMode="auto">
            <a:xfrm>
              <a:off x="4543375" y="4667272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26" name="Shape 310"/>
            <p:cNvSpPr>
              <a:spLocks noChangeArrowheads="1"/>
            </p:cNvSpPr>
            <p:nvPr/>
          </p:nvSpPr>
          <p:spPr bwMode="auto">
            <a:xfrm>
              <a:off x="4924369" y="4543476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27" name="Shape 311"/>
            <p:cNvSpPr>
              <a:spLocks noChangeArrowheads="1"/>
            </p:cNvSpPr>
            <p:nvPr/>
          </p:nvSpPr>
          <p:spPr bwMode="auto">
            <a:xfrm>
              <a:off x="5305363" y="4772022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28" name="Shape 312"/>
            <p:cNvSpPr>
              <a:spLocks noChangeArrowheads="1"/>
            </p:cNvSpPr>
            <p:nvPr/>
          </p:nvSpPr>
          <p:spPr bwMode="auto">
            <a:xfrm>
              <a:off x="5686357" y="4772022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29" name="Shape 313"/>
            <p:cNvSpPr>
              <a:spLocks noChangeArrowheads="1"/>
            </p:cNvSpPr>
            <p:nvPr/>
          </p:nvSpPr>
          <p:spPr bwMode="auto">
            <a:xfrm>
              <a:off x="6067350" y="4848205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30" name="Shape 314"/>
            <p:cNvSpPr>
              <a:spLocks noChangeArrowheads="1"/>
            </p:cNvSpPr>
            <p:nvPr/>
          </p:nvSpPr>
          <p:spPr bwMode="auto">
            <a:xfrm>
              <a:off x="6448344" y="472917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31" name="Shape 315"/>
            <p:cNvSpPr>
              <a:spLocks noChangeArrowheads="1"/>
            </p:cNvSpPr>
            <p:nvPr/>
          </p:nvSpPr>
          <p:spPr bwMode="auto">
            <a:xfrm>
              <a:off x="6829338" y="5024376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32" name="Shape 316"/>
            <p:cNvSpPr>
              <a:spLocks noChangeArrowheads="1"/>
            </p:cNvSpPr>
            <p:nvPr/>
          </p:nvSpPr>
          <p:spPr bwMode="auto">
            <a:xfrm>
              <a:off x="7210332" y="5024376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33" name="Shape 317"/>
            <p:cNvSpPr>
              <a:spLocks noChangeArrowheads="1"/>
            </p:cNvSpPr>
            <p:nvPr/>
          </p:nvSpPr>
          <p:spPr bwMode="auto">
            <a:xfrm>
              <a:off x="7591325" y="4443487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34" name="Shape 318"/>
            <p:cNvSpPr>
              <a:spLocks noChangeArrowheads="1"/>
            </p:cNvSpPr>
            <p:nvPr/>
          </p:nvSpPr>
          <p:spPr bwMode="auto">
            <a:xfrm>
              <a:off x="7972319" y="455776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35" name="Shape 319"/>
            <p:cNvSpPr>
              <a:spLocks noChangeArrowheads="1"/>
            </p:cNvSpPr>
            <p:nvPr/>
          </p:nvSpPr>
          <p:spPr bwMode="auto">
            <a:xfrm>
              <a:off x="8353313" y="455776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36" name="Shape 320"/>
            <p:cNvSpPr>
              <a:spLocks noChangeArrowheads="1"/>
            </p:cNvSpPr>
            <p:nvPr/>
          </p:nvSpPr>
          <p:spPr bwMode="auto">
            <a:xfrm>
              <a:off x="8734306" y="455776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  <p:sp>
          <p:nvSpPr>
            <p:cNvPr id="37" name="Shape 321"/>
            <p:cNvSpPr>
              <a:spLocks noChangeArrowheads="1"/>
            </p:cNvSpPr>
            <p:nvPr/>
          </p:nvSpPr>
          <p:spPr bwMode="auto">
            <a:xfrm>
              <a:off x="9129588" y="486725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/>
            </a:p>
          </p:txBody>
        </p:sp>
      </p:grpSp>
      <p:sp>
        <p:nvSpPr>
          <p:cNvPr id="38" name="Shape 322"/>
          <p:cNvSpPr>
            <a:spLocks noChangeArrowheads="1"/>
          </p:cNvSpPr>
          <p:nvPr/>
        </p:nvSpPr>
        <p:spPr bwMode="auto">
          <a:xfrm>
            <a:off x="2990850" y="6115051"/>
            <a:ext cx="114300" cy="152400"/>
          </a:xfrm>
          <a:prstGeom prst="ellipse">
            <a:avLst/>
          </a:prstGeom>
          <a:noFill/>
          <a:ln w="9525">
            <a:solidFill>
              <a:srgbClr val="3C78D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zh-TW"/>
          </a:p>
        </p:txBody>
      </p:sp>
      <p:sp>
        <p:nvSpPr>
          <p:cNvPr id="39" name="Shape 323"/>
          <p:cNvSpPr>
            <a:spLocks noChangeArrowheads="1"/>
          </p:cNvSpPr>
          <p:nvPr/>
        </p:nvSpPr>
        <p:spPr bwMode="auto">
          <a:xfrm>
            <a:off x="1085850" y="6496051"/>
            <a:ext cx="114300" cy="152400"/>
          </a:xfrm>
          <a:prstGeom prst="ellipse">
            <a:avLst/>
          </a:prstGeom>
          <a:noFill/>
          <a:ln w="9525">
            <a:solidFill>
              <a:srgbClr val="3C78D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zh-TW"/>
          </a:p>
        </p:txBody>
      </p:sp>
      <p:sp>
        <p:nvSpPr>
          <p:cNvPr id="40" name="Shape 324"/>
          <p:cNvSpPr>
            <a:spLocks noChangeArrowheads="1"/>
          </p:cNvSpPr>
          <p:nvPr/>
        </p:nvSpPr>
        <p:spPr bwMode="auto">
          <a:xfrm>
            <a:off x="4895850" y="6021917"/>
            <a:ext cx="114300" cy="152400"/>
          </a:xfrm>
          <a:prstGeom prst="ellipse">
            <a:avLst/>
          </a:prstGeom>
          <a:noFill/>
          <a:ln w="9525">
            <a:solidFill>
              <a:srgbClr val="3C78D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25" tIns="91425" rIns="91425" bIns="91425" anchor="ctr"/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zh-TW"/>
          </a:p>
        </p:txBody>
      </p:sp>
      <p:sp>
        <p:nvSpPr>
          <p:cNvPr id="41" name="Shape 325"/>
          <p:cNvSpPr/>
          <p:nvPr/>
        </p:nvSpPr>
        <p:spPr>
          <a:xfrm rot="8100000">
            <a:off x="8699501" y="5772151"/>
            <a:ext cx="123825" cy="162983"/>
          </a:xfrm>
          <a:prstGeom prst="teardrop">
            <a:avLst>
              <a:gd name="adj" fmla="val 100000"/>
            </a:avLst>
          </a:prstGeom>
          <a:noFill/>
          <a:ln w="28575" cap="flat" cmpd="sng">
            <a:solidFill>
              <a:srgbClr val="AFF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>
              <a:solidFill>
                <a:srgbClr val="000000"/>
              </a:solidFill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286" name="Shape 286"/>
          <p:cNvSpPr txBox="1">
            <a:spLocks noGrp="1"/>
          </p:cNvSpPr>
          <p:nvPr>
            <p:ph type="title"/>
          </p:nvPr>
        </p:nvSpPr>
        <p:spPr>
          <a:xfrm>
            <a:off x="1047750" y="845500"/>
            <a:ext cx="6996600" cy="954400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3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7010400" y="6491818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75061-4EA1-4BC3-8843-75416087FAB8}" type="slidenum">
              <a:rPr lang="zh-TW" alt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zh-TW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2223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3320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9019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 userDrawn="1"/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b="1" kern="1200" cap="all" spc="-60" baseline="0"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>
                <a:solidFill>
                  <a:srgbClr val="526DB0">
                    <a:lumMod val="75000"/>
                  </a:srgbClr>
                </a:solidFill>
              </a:rPr>
              <a:t>按一下以編輯母片標題樣式</a:t>
            </a:r>
            <a:endParaRPr lang="en-US" dirty="0">
              <a:solidFill>
                <a:srgbClr val="526DB0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3785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4301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41478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3730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8603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2480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2155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/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82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/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344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>
            <a:spLocks noGrp="1"/>
          </p:cNvSpPr>
          <p:nvPr>
            <p:ph type="ctrTitle"/>
          </p:nvPr>
        </p:nvSpPr>
        <p:spPr>
          <a:xfrm>
            <a:off x="2847975" y="4484587"/>
            <a:ext cx="5610300" cy="1546399"/>
          </a:xfrm>
          <a:prstGeom prst="rect">
            <a:avLst/>
          </a:prstGeom>
        </p:spPr>
        <p:txBody>
          <a:bodyPr/>
          <a:lstStyle>
            <a:lvl1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1pPr>
            <a:lvl2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2pPr>
            <a:lvl3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3pPr>
            <a:lvl4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4pPr>
            <a:lvl5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5pPr>
            <a:lvl6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6pPr>
            <a:lvl7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7pPr>
            <a:lvl8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8pPr>
            <a:lvl9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42" name="投影片編號版面配置區 3"/>
          <p:cNvSpPr>
            <a:spLocks noGrp="1"/>
          </p:cNvSpPr>
          <p:nvPr>
            <p:ph type="sldNum" sz="quarter" idx="10"/>
          </p:nvPr>
        </p:nvSpPr>
        <p:spPr>
          <a:xfrm>
            <a:off x="7010400" y="6491819"/>
            <a:ext cx="2133600" cy="366184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6B1B867-928E-422B-BD0D-7D7F91DE34C7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8297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202"/>
          <p:cNvSpPr>
            <a:spLocks/>
          </p:cNvSpPr>
          <p:nvPr/>
        </p:nvSpPr>
        <p:spPr bwMode="auto">
          <a:xfrm>
            <a:off x="-28575" y="5928787"/>
            <a:ext cx="9191625" cy="950383"/>
          </a:xfrm>
          <a:custGeom>
            <a:avLst/>
            <a:gdLst>
              <a:gd name="T0" fmla="*/ 2147483647 w 367665"/>
              <a:gd name="T1" fmla="*/ 580629317 h 41339"/>
              <a:gd name="T2" fmla="*/ 2147483647 w 367665"/>
              <a:gd name="T3" fmla="*/ 2147483647 h 41339"/>
              <a:gd name="T4" fmla="*/ 2147483647 w 367665"/>
              <a:gd name="T5" fmla="*/ 2147483647 h 41339"/>
              <a:gd name="T6" fmla="*/ 2147483647 w 367665"/>
              <a:gd name="T7" fmla="*/ 2147483647 h 41339"/>
              <a:gd name="T8" fmla="*/ 2147483647 w 367665"/>
              <a:gd name="T9" fmla="*/ 0 h 41339"/>
              <a:gd name="T10" fmla="*/ 2147483647 w 367665"/>
              <a:gd name="T11" fmla="*/ 2147483647 h 41339"/>
              <a:gd name="T12" fmla="*/ 2147483647 w 367665"/>
              <a:gd name="T13" fmla="*/ 2147483647 h 41339"/>
              <a:gd name="T14" fmla="*/ 2147483647 w 367665"/>
              <a:gd name="T15" fmla="*/ 2147483647 h 41339"/>
              <a:gd name="T16" fmla="*/ 2147483647 w 367665"/>
              <a:gd name="T17" fmla="*/ 2147483647 h 41339"/>
              <a:gd name="T18" fmla="*/ 2147483647 w 367665"/>
              <a:gd name="T19" fmla="*/ 2147483647 h 41339"/>
              <a:gd name="T20" fmla="*/ 2147483647 w 367665"/>
              <a:gd name="T21" fmla="*/ 2147483647 h 41339"/>
              <a:gd name="T22" fmla="*/ 2147483647 w 367665"/>
              <a:gd name="T23" fmla="*/ 2147483647 h 41339"/>
              <a:gd name="T24" fmla="*/ 2147483647 w 367665"/>
              <a:gd name="T25" fmla="*/ 2147483647 h 41339"/>
              <a:gd name="T26" fmla="*/ 2147483647 w 367665"/>
              <a:gd name="T27" fmla="*/ 2147483647 h 41339"/>
              <a:gd name="T28" fmla="*/ 2147483647 w 367665"/>
              <a:gd name="T29" fmla="*/ 2147483647 h 41339"/>
              <a:gd name="T30" fmla="*/ 2147483647 w 367665"/>
              <a:gd name="T31" fmla="*/ 2147483647 h 41339"/>
              <a:gd name="T32" fmla="*/ 2147483647 w 367665"/>
              <a:gd name="T33" fmla="*/ 2147483647 h 41339"/>
              <a:gd name="T34" fmla="*/ 2147483647 w 367665"/>
              <a:gd name="T35" fmla="*/ 2147483647 h 41339"/>
              <a:gd name="T36" fmla="*/ 2147483647 w 367665"/>
              <a:gd name="T37" fmla="*/ 2147483647 h 41339"/>
              <a:gd name="T38" fmla="*/ 2147483647 w 367665"/>
              <a:gd name="T39" fmla="*/ 2147483647 h 41339"/>
              <a:gd name="T40" fmla="*/ 2147483647 w 367665"/>
              <a:gd name="T41" fmla="*/ 2147483647 h 41339"/>
              <a:gd name="T42" fmla="*/ 2147483647 w 367665"/>
              <a:gd name="T43" fmla="*/ 2147483647 h 41339"/>
              <a:gd name="T44" fmla="*/ 2147483647 w 367665"/>
              <a:gd name="T45" fmla="*/ 2147483647 h 41339"/>
              <a:gd name="T46" fmla="*/ 2147483647 w 367665"/>
              <a:gd name="T47" fmla="*/ 2147483647 h 41339"/>
              <a:gd name="T48" fmla="*/ 0 w 367665"/>
              <a:gd name="T49" fmla="*/ 2147483647 h 41339"/>
              <a:gd name="T50" fmla="*/ 2147483647 w 367665"/>
              <a:gd name="T51" fmla="*/ 580629317 h 41339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367665"/>
              <a:gd name="T79" fmla="*/ 0 h 41339"/>
              <a:gd name="T80" fmla="*/ 367665 w 367665"/>
              <a:gd name="T81" fmla="*/ 41339 h 41339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367665" h="41339" extrusionOk="0">
                <a:moveTo>
                  <a:pt x="381" y="381"/>
                </a:moveTo>
                <a:lnTo>
                  <a:pt x="16574" y="16383"/>
                </a:lnTo>
                <a:lnTo>
                  <a:pt x="31623" y="7430"/>
                </a:lnTo>
                <a:lnTo>
                  <a:pt x="62484" y="7239"/>
                </a:lnTo>
                <a:lnTo>
                  <a:pt x="77724" y="0"/>
                </a:lnTo>
                <a:lnTo>
                  <a:pt x="92964" y="19622"/>
                </a:lnTo>
                <a:lnTo>
                  <a:pt x="108014" y="30861"/>
                </a:lnTo>
                <a:lnTo>
                  <a:pt x="123063" y="30671"/>
                </a:lnTo>
                <a:lnTo>
                  <a:pt x="139065" y="15050"/>
                </a:lnTo>
                <a:lnTo>
                  <a:pt x="154115" y="11430"/>
                </a:lnTo>
                <a:lnTo>
                  <a:pt x="168783" y="3408"/>
                </a:lnTo>
                <a:lnTo>
                  <a:pt x="184404" y="21527"/>
                </a:lnTo>
                <a:lnTo>
                  <a:pt x="199644" y="22155"/>
                </a:lnTo>
                <a:lnTo>
                  <a:pt x="214694" y="36386"/>
                </a:lnTo>
                <a:lnTo>
                  <a:pt x="230124" y="36386"/>
                </a:lnTo>
                <a:lnTo>
                  <a:pt x="246126" y="29147"/>
                </a:lnTo>
                <a:lnTo>
                  <a:pt x="261176" y="29147"/>
                </a:lnTo>
                <a:lnTo>
                  <a:pt x="275463" y="16574"/>
                </a:lnTo>
                <a:lnTo>
                  <a:pt x="291656" y="24384"/>
                </a:lnTo>
                <a:lnTo>
                  <a:pt x="305943" y="11811"/>
                </a:lnTo>
                <a:lnTo>
                  <a:pt x="336804" y="11621"/>
                </a:lnTo>
                <a:lnTo>
                  <a:pt x="351854" y="16383"/>
                </a:lnTo>
                <a:lnTo>
                  <a:pt x="367665" y="4001"/>
                </a:lnTo>
                <a:lnTo>
                  <a:pt x="367284" y="41339"/>
                </a:lnTo>
                <a:lnTo>
                  <a:pt x="0" y="41339"/>
                </a:lnTo>
                <a:lnTo>
                  <a:pt x="381" y="381"/>
                </a:lnTo>
                <a:close/>
              </a:path>
            </a:pathLst>
          </a:custGeom>
          <a:solidFill>
            <a:srgbClr val="AFF000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hape 203"/>
          <p:cNvSpPr>
            <a:spLocks/>
          </p:cNvSpPr>
          <p:nvPr/>
        </p:nvSpPr>
        <p:spPr bwMode="auto">
          <a:xfrm>
            <a:off x="-28575" y="6104468"/>
            <a:ext cx="9191625" cy="778933"/>
          </a:xfrm>
          <a:custGeom>
            <a:avLst/>
            <a:gdLst>
              <a:gd name="T0" fmla="*/ 2147483647 w 367665"/>
              <a:gd name="T1" fmla="*/ 2147483647 h 33910"/>
              <a:gd name="T2" fmla="*/ 2147483647 w 367665"/>
              <a:gd name="T3" fmla="*/ 2147483647 h 33910"/>
              <a:gd name="T4" fmla="*/ 2147483647 w 367665"/>
              <a:gd name="T5" fmla="*/ 2147483647 h 33910"/>
              <a:gd name="T6" fmla="*/ 2147483647 w 367665"/>
              <a:gd name="T7" fmla="*/ 2147483647 h 33910"/>
              <a:gd name="T8" fmla="*/ 2147483647 w 367665"/>
              <a:gd name="T9" fmla="*/ 2147483647 h 33910"/>
              <a:gd name="T10" fmla="*/ 2147483647 w 367665"/>
              <a:gd name="T11" fmla="*/ 2147483647 h 33910"/>
              <a:gd name="T12" fmla="*/ 2147483647 w 367665"/>
              <a:gd name="T13" fmla="*/ 2147483647 h 33910"/>
              <a:gd name="T14" fmla="*/ 2147483647 w 367665"/>
              <a:gd name="T15" fmla="*/ 2147483647 h 33910"/>
              <a:gd name="T16" fmla="*/ 2147483647 w 367665"/>
              <a:gd name="T17" fmla="*/ 2147483647 h 33910"/>
              <a:gd name="T18" fmla="*/ 2147483647 w 367665"/>
              <a:gd name="T19" fmla="*/ 2147483647 h 33910"/>
              <a:gd name="T20" fmla="*/ 2147483647 w 367665"/>
              <a:gd name="T21" fmla="*/ 2147483647 h 33910"/>
              <a:gd name="T22" fmla="*/ 2147483647 w 367665"/>
              <a:gd name="T23" fmla="*/ 2147483647 h 33910"/>
              <a:gd name="T24" fmla="*/ 2147483647 w 367665"/>
              <a:gd name="T25" fmla="*/ 2147483647 h 33910"/>
              <a:gd name="T26" fmla="*/ 2147483647 w 367665"/>
              <a:gd name="T27" fmla="*/ 2147483647 h 33910"/>
              <a:gd name="T28" fmla="*/ 2147483647 w 367665"/>
              <a:gd name="T29" fmla="*/ 2147483647 h 33910"/>
              <a:gd name="T30" fmla="*/ 2147483647 w 367665"/>
              <a:gd name="T31" fmla="*/ 2147483647 h 33910"/>
              <a:gd name="T32" fmla="*/ 2147483647 w 367665"/>
              <a:gd name="T33" fmla="*/ 2147483647 h 33910"/>
              <a:gd name="T34" fmla="*/ 2147483647 w 367665"/>
              <a:gd name="T35" fmla="*/ 2147483647 h 33910"/>
              <a:gd name="T36" fmla="*/ 2147483647 w 367665"/>
              <a:gd name="T37" fmla="*/ 2147483647 h 33910"/>
              <a:gd name="T38" fmla="*/ 2147483647 w 367665"/>
              <a:gd name="T39" fmla="*/ 2147483647 h 33910"/>
              <a:gd name="T40" fmla="*/ 2147483647 w 367665"/>
              <a:gd name="T41" fmla="*/ 2147483647 h 33910"/>
              <a:gd name="T42" fmla="*/ 2147483647 w 367665"/>
              <a:gd name="T43" fmla="*/ 2147483647 h 33910"/>
              <a:gd name="T44" fmla="*/ 2147483647 w 367665"/>
              <a:gd name="T45" fmla="*/ 0 h 33910"/>
              <a:gd name="T46" fmla="*/ 2147483647 w 367665"/>
              <a:gd name="T47" fmla="*/ 2147483647 h 33910"/>
              <a:gd name="T48" fmla="*/ 0 w 367665"/>
              <a:gd name="T49" fmla="*/ 2147483647 h 33910"/>
              <a:gd name="T50" fmla="*/ 2147483647 w 367665"/>
              <a:gd name="T51" fmla="*/ 2147483647 h 339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367665"/>
              <a:gd name="T79" fmla="*/ 0 h 33910"/>
              <a:gd name="T80" fmla="*/ 367665 w 367665"/>
              <a:gd name="T81" fmla="*/ 33910 h 33910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367665" h="33910" extrusionOk="0">
                <a:moveTo>
                  <a:pt x="381" y="8001"/>
                </a:moveTo>
                <a:lnTo>
                  <a:pt x="16764" y="16266"/>
                </a:lnTo>
                <a:lnTo>
                  <a:pt x="47244" y="16266"/>
                </a:lnTo>
                <a:lnTo>
                  <a:pt x="62484" y="9925"/>
                </a:lnTo>
                <a:lnTo>
                  <a:pt x="77724" y="23434"/>
                </a:lnTo>
                <a:lnTo>
                  <a:pt x="92964" y="23434"/>
                </a:lnTo>
                <a:lnTo>
                  <a:pt x="107442" y="16266"/>
                </a:lnTo>
                <a:lnTo>
                  <a:pt x="122682" y="11855"/>
                </a:lnTo>
                <a:lnTo>
                  <a:pt x="138684" y="11855"/>
                </a:lnTo>
                <a:lnTo>
                  <a:pt x="153924" y="15714"/>
                </a:lnTo>
                <a:lnTo>
                  <a:pt x="168783" y="11028"/>
                </a:lnTo>
                <a:lnTo>
                  <a:pt x="184023" y="18471"/>
                </a:lnTo>
                <a:lnTo>
                  <a:pt x="199644" y="29775"/>
                </a:lnTo>
                <a:lnTo>
                  <a:pt x="214122" y="22055"/>
                </a:lnTo>
                <a:lnTo>
                  <a:pt x="229743" y="22055"/>
                </a:lnTo>
                <a:lnTo>
                  <a:pt x="245364" y="8546"/>
                </a:lnTo>
                <a:lnTo>
                  <a:pt x="260604" y="16266"/>
                </a:lnTo>
                <a:lnTo>
                  <a:pt x="275844" y="16266"/>
                </a:lnTo>
                <a:lnTo>
                  <a:pt x="291084" y="9925"/>
                </a:lnTo>
                <a:lnTo>
                  <a:pt x="321564" y="9925"/>
                </a:lnTo>
                <a:lnTo>
                  <a:pt x="336804" y="23158"/>
                </a:lnTo>
                <a:lnTo>
                  <a:pt x="351282" y="18471"/>
                </a:lnTo>
                <a:lnTo>
                  <a:pt x="367665" y="0"/>
                </a:lnTo>
                <a:lnTo>
                  <a:pt x="367665" y="33910"/>
                </a:lnTo>
                <a:lnTo>
                  <a:pt x="0" y="33910"/>
                </a:lnTo>
                <a:lnTo>
                  <a:pt x="381" y="8001"/>
                </a:lnTo>
                <a:close/>
              </a:path>
            </a:pathLst>
          </a:custGeom>
          <a:solidFill>
            <a:srgbClr val="00CEF6">
              <a:alpha val="7333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7" name="Shape 204"/>
          <p:cNvSpPr/>
          <p:nvPr/>
        </p:nvSpPr>
        <p:spPr>
          <a:xfrm rot="8100000">
            <a:off x="1847850" y="5670554"/>
            <a:ext cx="122238" cy="162983"/>
          </a:xfrm>
          <a:prstGeom prst="teardrop">
            <a:avLst>
              <a:gd name="adj" fmla="val 100000"/>
            </a:avLst>
          </a:prstGeom>
          <a:solidFill>
            <a:srgbClr val="AFF000"/>
          </a:solidFill>
          <a:ln>
            <a:noFill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8" name="Shape 205"/>
          <p:cNvSpPr/>
          <p:nvPr/>
        </p:nvSpPr>
        <p:spPr>
          <a:xfrm rot="8100000">
            <a:off x="6038850" y="6049433"/>
            <a:ext cx="122238" cy="162984"/>
          </a:xfrm>
          <a:prstGeom prst="teardrop">
            <a:avLst>
              <a:gd name="adj" fmla="val 100000"/>
            </a:avLst>
          </a:prstGeom>
          <a:noFill/>
          <a:ln w="28575" cap="flat" cmpd="sng">
            <a:solidFill>
              <a:srgbClr val="00CEF6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9" name="Shape 206"/>
          <p:cNvSpPr/>
          <p:nvPr/>
        </p:nvSpPr>
        <p:spPr>
          <a:xfrm rot="8100000">
            <a:off x="7181850" y="6093887"/>
            <a:ext cx="122238" cy="162983"/>
          </a:xfrm>
          <a:prstGeom prst="teardrop">
            <a:avLst>
              <a:gd name="adj" fmla="val 100000"/>
            </a:avLst>
          </a:prstGeom>
          <a:solidFill>
            <a:srgbClr val="00CEF6"/>
          </a:solidFill>
          <a:ln>
            <a:noFill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Arial"/>
            </a:endParaRPr>
          </a:p>
        </p:txBody>
      </p:sp>
      <p:grpSp>
        <p:nvGrpSpPr>
          <p:cNvPr id="10" name="Shape 207"/>
          <p:cNvGrpSpPr>
            <a:grpSpLocks/>
          </p:cNvGrpSpPr>
          <p:nvPr/>
        </p:nvGrpSpPr>
        <p:grpSpPr bwMode="auto">
          <a:xfrm>
            <a:off x="-9524" y="5949952"/>
            <a:ext cx="9167813" cy="793749"/>
            <a:chOff x="-9525" y="4462475"/>
            <a:chExt cx="9167825" cy="595300"/>
          </a:xfrm>
        </p:grpSpPr>
        <p:sp>
          <p:nvSpPr>
            <p:cNvPr id="11" name="Shape 208"/>
            <p:cNvSpPr>
              <a:spLocks/>
            </p:cNvSpPr>
            <p:nvPr/>
          </p:nvSpPr>
          <p:spPr bwMode="auto">
            <a:xfrm>
              <a:off x="-9525" y="4581535"/>
              <a:ext cx="4205294" cy="476240"/>
            </a:xfrm>
            <a:custGeom>
              <a:avLst/>
              <a:gdLst>
                <a:gd name="T0" fmla="*/ 0 w 168212"/>
                <a:gd name="T1" fmla="*/ 2147483647 h 19050"/>
                <a:gd name="T2" fmla="*/ 2147483647 w 168212"/>
                <a:gd name="T3" fmla="*/ 2147483647 h 19050"/>
                <a:gd name="T4" fmla="*/ 2147483647 w 168212"/>
                <a:gd name="T5" fmla="*/ 2147483647 h 19050"/>
                <a:gd name="T6" fmla="*/ 2147483647 w 168212"/>
                <a:gd name="T7" fmla="*/ 2147483647 h 19050"/>
                <a:gd name="T8" fmla="*/ 2147483647 w 168212"/>
                <a:gd name="T9" fmla="*/ 2147483647 h 19050"/>
                <a:gd name="T10" fmla="*/ 2147483647 w 168212"/>
                <a:gd name="T11" fmla="*/ 2147483647 h 19050"/>
                <a:gd name="T12" fmla="*/ 2147483647 w 168212"/>
                <a:gd name="T13" fmla="*/ 2147483647 h 19050"/>
                <a:gd name="T14" fmla="*/ 2147483647 w 168212"/>
                <a:gd name="T15" fmla="*/ 0 h 19050"/>
                <a:gd name="T16" fmla="*/ 2147483647 w 168212"/>
                <a:gd name="T17" fmla="*/ 2147483647 h 19050"/>
                <a:gd name="T18" fmla="*/ 2147483647 w 168212"/>
                <a:gd name="T19" fmla="*/ 2147483647 h 19050"/>
                <a:gd name="T20" fmla="*/ 2147483647 w 168212"/>
                <a:gd name="T21" fmla="*/ 2147483647 h 19050"/>
                <a:gd name="T22" fmla="*/ 2147483647 w 168212"/>
                <a:gd name="T23" fmla="*/ 2147483647 h 1905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68212"/>
                <a:gd name="T37" fmla="*/ 0 h 19050"/>
                <a:gd name="T38" fmla="*/ 168212 w 168212"/>
                <a:gd name="T39" fmla="*/ 19050 h 1905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68212" h="19050" extrusionOk="0">
                  <a:moveTo>
                    <a:pt x="0" y="1715"/>
                  </a:moveTo>
                  <a:lnTo>
                    <a:pt x="15812" y="16574"/>
                  </a:lnTo>
                  <a:lnTo>
                    <a:pt x="31052" y="16574"/>
                  </a:lnTo>
                  <a:lnTo>
                    <a:pt x="46292" y="14097"/>
                  </a:lnTo>
                  <a:lnTo>
                    <a:pt x="61532" y="19050"/>
                  </a:lnTo>
                  <a:lnTo>
                    <a:pt x="76581" y="11240"/>
                  </a:lnTo>
                  <a:lnTo>
                    <a:pt x="92012" y="11240"/>
                  </a:lnTo>
                  <a:lnTo>
                    <a:pt x="106871" y="0"/>
                  </a:lnTo>
                  <a:lnTo>
                    <a:pt x="122111" y="2667"/>
                  </a:lnTo>
                  <a:lnTo>
                    <a:pt x="137541" y="2667"/>
                  </a:lnTo>
                  <a:lnTo>
                    <a:pt x="152972" y="16002"/>
                  </a:lnTo>
                  <a:lnTo>
                    <a:pt x="168212" y="16002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solidFill>
                  <a:srgbClr val="000000"/>
                </a:solidFill>
              </a:endParaRPr>
            </a:p>
          </p:txBody>
        </p:sp>
        <p:sp>
          <p:nvSpPr>
            <p:cNvPr id="12" name="Shape 209"/>
            <p:cNvSpPr>
              <a:spLocks/>
            </p:cNvSpPr>
            <p:nvPr/>
          </p:nvSpPr>
          <p:spPr bwMode="auto">
            <a:xfrm>
              <a:off x="4195769" y="4462475"/>
              <a:ext cx="3424241" cy="590538"/>
            </a:xfrm>
            <a:custGeom>
              <a:avLst/>
              <a:gdLst>
                <a:gd name="T0" fmla="*/ 0 w 136969"/>
                <a:gd name="T1" fmla="*/ 2147483647 h 23622"/>
                <a:gd name="T2" fmla="*/ 2147483647 w 136969"/>
                <a:gd name="T3" fmla="*/ 2147483647 h 23622"/>
                <a:gd name="T4" fmla="*/ 2147483647 w 136969"/>
                <a:gd name="T5" fmla="*/ 2147483647 h 23622"/>
                <a:gd name="T6" fmla="*/ 2147483647 w 136969"/>
                <a:gd name="T7" fmla="*/ 2147483647 h 23622"/>
                <a:gd name="T8" fmla="*/ 2147483647 w 136969"/>
                <a:gd name="T9" fmla="*/ 2147483647 h 23622"/>
                <a:gd name="T10" fmla="*/ 2147483647 w 136969"/>
                <a:gd name="T11" fmla="*/ 2147483647 h 23622"/>
                <a:gd name="T12" fmla="*/ 2147483647 w 136969"/>
                <a:gd name="T13" fmla="*/ 2147483647 h 23622"/>
                <a:gd name="T14" fmla="*/ 2147483647 w 136969"/>
                <a:gd name="T15" fmla="*/ 2147483647 h 23622"/>
                <a:gd name="T16" fmla="*/ 2147483647 w 136969"/>
                <a:gd name="T17" fmla="*/ 2147483647 h 23622"/>
                <a:gd name="T18" fmla="*/ 2147483647 w 136969"/>
                <a:gd name="T19" fmla="*/ 0 h 236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36969"/>
                <a:gd name="T31" fmla="*/ 0 h 23622"/>
                <a:gd name="T32" fmla="*/ 136969 w 136969"/>
                <a:gd name="T33" fmla="*/ 23622 h 236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36969" h="23622" extrusionOk="0">
                  <a:moveTo>
                    <a:pt x="0" y="20955"/>
                  </a:moveTo>
                  <a:lnTo>
                    <a:pt x="15049" y="9144"/>
                  </a:lnTo>
                  <a:lnTo>
                    <a:pt x="30480" y="4381"/>
                  </a:lnTo>
                  <a:lnTo>
                    <a:pt x="45720" y="13716"/>
                  </a:lnTo>
                  <a:lnTo>
                    <a:pt x="60769" y="13716"/>
                  </a:lnTo>
                  <a:lnTo>
                    <a:pt x="76009" y="16573"/>
                  </a:lnTo>
                  <a:lnTo>
                    <a:pt x="91249" y="11811"/>
                  </a:lnTo>
                  <a:lnTo>
                    <a:pt x="106680" y="23622"/>
                  </a:lnTo>
                  <a:lnTo>
                    <a:pt x="122110" y="23622"/>
                  </a:lnTo>
                  <a:lnTo>
                    <a:pt x="136969" y="0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solidFill>
                  <a:srgbClr val="000000"/>
                </a:solidFill>
              </a:endParaRPr>
            </a:p>
          </p:txBody>
        </p:sp>
        <p:sp>
          <p:nvSpPr>
            <p:cNvPr id="13" name="Shape 210"/>
            <p:cNvSpPr>
              <a:spLocks/>
            </p:cNvSpPr>
            <p:nvPr/>
          </p:nvSpPr>
          <p:spPr bwMode="auto">
            <a:xfrm>
              <a:off x="7624773" y="4472000"/>
              <a:ext cx="1533527" cy="414329"/>
            </a:xfrm>
            <a:custGeom>
              <a:avLst/>
              <a:gdLst>
                <a:gd name="T0" fmla="*/ 0 w 61341"/>
                <a:gd name="T1" fmla="*/ 0 h 16573"/>
                <a:gd name="T2" fmla="*/ 2147483647 w 61341"/>
                <a:gd name="T3" fmla="*/ 2147483647 h 16573"/>
                <a:gd name="T4" fmla="*/ 2147483647 w 61341"/>
                <a:gd name="T5" fmla="*/ 2147483647 h 16573"/>
                <a:gd name="T6" fmla="*/ 2147483647 w 61341"/>
                <a:gd name="T7" fmla="*/ 2147483647 h 16573"/>
                <a:gd name="T8" fmla="*/ 2147483647 w 61341"/>
                <a:gd name="T9" fmla="*/ 2147483647 h 165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1341"/>
                <a:gd name="T16" fmla="*/ 0 h 16573"/>
                <a:gd name="T17" fmla="*/ 61341 w 61341"/>
                <a:gd name="T18" fmla="*/ 16573 h 165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1341" h="16573" extrusionOk="0">
                  <a:moveTo>
                    <a:pt x="0" y="0"/>
                  </a:moveTo>
                  <a:lnTo>
                    <a:pt x="15049" y="4762"/>
                  </a:lnTo>
                  <a:lnTo>
                    <a:pt x="30670" y="4762"/>
                  </a:lnTo>
                  <a:lnTo>
                    <a:pt x="45910" y="4762"/>
                  </a:lnTo>
                  <a:lnTo>
                    <a:pt x="61341" y="16573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4" name="Shape 211"/>
          <p:cNvGrpSpPr>
            <a:grpSpLocks/>
          </p:cNvGrpSpPr>
          <p:nvPr/>
        </p:nvGrpSpPr>
        <p:grpSpPr bwMode="auto">
          <a:xfrm>
            <a:off x="-42863" y="5924553"/>
            <a:ext cx="9229726" cy="857249"/>
            <a:chOff x="-42837" y="4443487"/>
            <a:chExt cx="9229574" cy="642787"/>
          </a:xfrm>
        </p:grpSpPr>
        <p:sp>
          <p:nvSpPr>
            <p:cNvPr id="15" name="Shape 212"/>
            <p:cNvSpPr>
              <a:spLocks noChangeArrowheads="1"/>
            </p:cNvSpPr>
            <p:nvPr/>
          </p:nvSpPr>
          <p:spPr bwMode="auto">
            <a:xfrm>
              <a:off x="1114432" y="490058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6" name="Shape 213"/>
            <p:cNvSpPr>
              <a:spLocks noChangeArrowheads="1"/>
            </p:cNvSpPr>
            <p:nvPr/>
          </p:nvSpPr>
          <p:spPr bwMode="auto">
            <a:xfrm>
              <a:off x="1495426" y="5029137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7" name="Shape 214"/>
            <p:cNvSpPr>
              <a:spLocks noChangeArrowheads="1"/>
            </p:cNvSpPr>
            <p:nvPr/>
          </p:nvSpPr>
          <p:spPr bwMode="auto">
            <a:xfrm>
              <a:off x="733438" y="4972001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8" name="Shape 215"/>
            <p:cNvSpPr>
              <a:spLocks noChangeArrowheads="1"/>
            </p:cNvSpPr>
            <p:nvPr/>
          </p:nvSpPr>
          <p:spPr bwMode="auto">
            <a:xfrm>
              <a:off x="352444" y="4962478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9" name="Shape 216"/>
            <p:cNvSpPr>
              <a:spLocks noChangeArrowheads="1"/>
            </p:cNvSpPr>
            <p:nvPr/>
          </p:nvSpPr>
          <p:spPr bwMode="auto">
            <a:xfrm>
              <a:off x="-42837" y="4605374"/>
              <a:ext cx="57150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0" name="Shape 217"/>
            <p:cNvSpPr>
              <a:spLocks noChangeArrowheads="1"/>
            </p:cNvSpPr>
            <p:nvPr/>
          </p:nvSpPr>
          <p:spPr bwMode="auto">
            <a:xfrm>
              <a:off x="1876419" y="4833921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1" name="Shape 218"/>
            <p:cNvSpPr>
              <a:spLocks noChangeArrowheads="1"/>
            </p:cNvSpPr>
            <p:nvPr/>
          </p:nvSpPr>
          <p:spPr bwMode="auto">
            <a:xfrm>
              <a:off x="2257413" y="4829159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2" name="Shape 219"/>
            <p:cNvSpPr>
              <a:spLocks noChangeArrowheads="1"/>
            </p:cNvSpPr>
            <p:nvPr/>
          </p:nvSpPr>
          <p:spPr bwMode="auto">
            <a:xfrm>
              <a:off x="2638407" y="4548238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3" name="Shape 220"/>
            <p:cNvSpPr>
              <a:spLocks noChangeArrowheads="1"/>
            </p:cNvSpPr>
            <p:nvPr/>
          </p:nvSpPr>
          <p:spPr bwMode="auto">
            <a:xfrm>
              <a:off x="3019401" y="4614897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4" name="Shape 221"/>
            <p:cNvSpPr>
              <a:spLocks noChangeArrowheads="1"/>
            </p:cNvSpPr>
            <p:nvPr/>
          </p:nvSpPr>
          <p:spPr bwMode="auto">
            <a:xfrm>
              <a:off x="3400394" y="4614897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5" name="Shape 222"/>
            <p:cNvSpPr>
              <a:spLocks noChangeArrowheads="1"/>
            </p:cNvSpPr>
            <p:nvPr/>
          </p:nvSpPr>
          <p:spPr bwMode="auto">
            <a:xfrm>
              <a:off x="3781388" y="4948194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6" name="Shape 223"/>
            <p:cNvSpPr>
              <a:spLocks noChangeArrowheads="1"/>
            </p:cNvSpPr>
            <p:nvPr/>
          </p:nvSpPr>
          <p:spPr bwMode="auto">
            <a:xfrm>
              <a:off x="4162382" y="4948194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7" name="Shape 224"/>
            <p:cNvSpPr>
              <a:spLocks noChangeArrowheads="1"/>
            </p:cNvSpPr>
            <p:nvPr/>
          </p:nvSpPr>
          <p:spPr bwMode="auto">
            <a:xfrm>
              <a:off x="4543375" y="4667272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8" name="Shape 225"/>
            <p:cNvSpPr>
              <a:spLocks noChangeArrowheads="1"/>
            </p:cNvSpPr>
            <p:nvPr/>
          </p:nvSpPr>
          <p:spPr bwMode="auto">
            <a:xfrm>
              <a:off x="4924369" y="4543476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9" name="Shape 226"/>
            <p:cNvSpPr>
              <a:spLocks noChangeArrowheads="1"/>
            </p:cNvSpPr>
            <p:nvPr/>
          </p:nvSpPr>
          <p:spPr bwMode="auto">
            <a:xfrm>
              <a:off x="5305363" y="4772022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0" name="Shape 227"/>
            <p:cNvSpPr>
              <a:spLocks noChangeArrowheads="1"/>
            </p:cNvSpPr>
            <p:nvPr/>
          </p:nvSpPr>
          <p:spPr bwMode="auto">
            <a:xfrm>
              <a:off x="5686357" y="4772022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1" name="Shape 228"/>
            <p:cNvSpPr>
              <a:spLocks noChangeArrowheads="1"/>
            </p:cNvSpPr>
            <p:nvPr/>
          </p:nvSpPr>
          <p:spPr bwMode="auto">
            <a:xfrm>
              <a:off x="6067350" y="4848205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2" name="Shape 229"/>
            <p:cNvSpPr>
              <a:spLocks noChangeArrowheads="1"/>
            </p:cNvSpPr>
            <p:nvPr/>
          </p:nvSpPr>
          <p:spPr bwMode="auto">
            <a:xfrm>
              <a:off x="6448344" y="472917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3" name="Shape 230"/>
            <p:cNvSpPr>
              <a:spLocks noChangeArrowheads="1"/>
            </p:cNvSpPr>
            <p:nvPr/>
          </p:nvSpPr>
          <p:spPr bwMode="auto">
            <a:xfrm>
              <a:off x="6829338" y="5024376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4" name="Shape 231"/>
            <p:cNvSpPr>
              <a:spLocks noChangeArrowheads="1"/>
            </p:cNvSpPr>
            <p:nvPr/>
          </p:nvSpPr>
          <p:spPr bwMode="auto">
            <a:xfrm>
              <a:off x="7210332" y="5024376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5" name="Shape 232"/>
            <p:cNvSpPr>
              <a:spLocks noChangeArrowheads="1"/>
            </p:cNvSpPr>
            <p:nvPr/>
          </p:nvSpPr>
          <p:spPr bwMode="auto">
            <a:xfrm>
              <a:off x="7591325" y="4443487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6" name="Shape 233"/>
            <p:cNvSpPr>
              <a:spLocks noChangeArrowheads="1"/>
            </p:cNvSpPr>
            <p:nvPr/>
          </p:nvSpPr>
          <p:spPr bwMode="auto">
            <a:xfrm>
              <a:off x="7972319" y="455776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7" name="Shape 234"/>
            <p:cNvSpPr>
              <a:spLocks noChangeArrowheads="1"/>
            </p:cNvSpPr>
            <p:nvPr/>
          </p:nvSpPr>
          <p:spPr bwMode="auto">
            <a:xfrm>
              <a:off x="8353313" y="455776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8" name="Shape 235"/>
            <p:cNvSpPr>
              <a:spLocks noChangeArrowheads="1"/>
            </p:cNvSpPr>
            <p:nvPr/>
          </p:nvSpPr>
          <p:spPr bwMode="auto">
            <a:xfrm>
              <a:off x="8734306" y="455776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9" name="Shape 236"/>
            <p:cNvSpPr>
              <a:spLocks noChangeArrowheads="1"/>
            </p:cNvSpPr>
            <p:nvPr/>
          </p:nvSpPr>
          <p:spPr bwMode="auto">
            <a:xfrm>
              <a:off x="9129588" y="486725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40" name="Shape 237"/>
          <p:cNvSpPr>
            <a:spLocks noChangeArrowheads="1"/>
          </p:cNvSpPr>
          <p:nvPr/>
        </p:nvSpPr>
        <p:spPr bwMode="auto">
          <a:xfrm>
            <a:off x="2990850" y="6115051"/>
            <a:ext cx="114300" cy="152400"/>
          </a:xfrm>
          <a:prstGeom prst="ellipse">
            <a:avLst/>
          </a:prstGeom>
          <a:noFill/>
          <a:ln w="9525">
            <a:solidFill>
              <a:srgbClr val="3C78D8"/>
            </a:solidFill>
            <a:round/>
            <a:headEnd/>
            <a:tailEnd/>
          </a:ln>
          <a:extLst/>
        </p:spPr>
        <p:txBody>
          <a:bodyPr lIns="91425" tIns="91425" rIns="91425" bIns="91425" anchor="ctr"/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zh-TW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1" name="Shape 238"/>
          <p:cNvSpPr>
            <a:spLocks noChangeArrowheads="1"/>
          </p:cNvSpPr>
          <p:nvPr/>
        </p:nvSpPr>
        <p:spPr bwMode="auto">
          <a:xfrm>
            <a:off x="1085850" y="6496051"/>
            <a:ext cx="114300" cy="152400"/>
          </a:xfrm>
          <a:prstGeom prst="ellipse">
            <a:avLst/>
          </a:prstGeom>
          <a:noFill/>
          <a:ln w="9525">
            <a:solidFill>
              <a:srgbClr val="3C78D8"/>
            </a:solidFill>
            <a:round/>
            <a:headEnd/>
            <a:tailEnd/>
          </a:ln>
          <a:extLst/>
        </p:spPr>
        <p:txBody>
          <a:bodyPr lIns="91425" tIns="91425" rIns="91425" bIns="91425" anchor="ctr"/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zh-TW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2" name="Shape 239"/>
          <p:cNvSpPr>
            <a:spLocks noChangeArrowheads="1"/>
          </p:cNvSpPr>
          <p:nvPr/>
        </p:nvSpPr>
        <p:spPr bwMode="auto">
          <a:xfrm>
            <a:off x="4895850" y="6021917"/>
            <a:ext cx="114300" cy="152400"/>
          </a:xfrm>
          <a:prstGeom prst="ellipse">
            <a:avLst/>
          </a:prstGeom>
          <a:noFill/>
          <a:ln w="9525">
            <a:solidFill>
              <a:srgbClr val="3C78D8"/>
            </a:solidFill>
            <a:round/>
            <a:headEnd/>
            <a:tailEnd/>
          </a:ln>
          <a:extLst/>
        </p:spPr>
        <p:txBody>
          <a:bodyPr lIns="91425" tIns="91425" rIns="91425" bIns="91425" anchor="ctr"/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zh-TW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3" name="Shape 240"/>
          <p:cNvSpPr/>
          <p:nvPr/>
        </p:nvSpPr>
        <p:spPr>
          <a:xfrm rot="8100000">
            <a:off x="8699504" y="5772153"/>
            <a:ext cx="123825" cy="162983"/>
          </a:xfrm>
          <a:prstGeom prst="teardrop">
            <a:avLst>
              <a:gd name="adj" fmla="val 100000"/>
            </a:avLst>
          </a:prstGeom>
          <a:noFill/>
          <a:ln w="28575" cap="flat" cmpd="sng">
            <a:solidFill>
              <a:srgbClr val="AFF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99" name="Shape 199"/>
          <p:cNvSpPr txBox="1">
            <a:spLocks noGrp="1"/>
          </p:cNvSpPr>
          <p:nvPr>
            <p:ph type="title"/>
          </p:nvPr>
        </p:nvSpPr>
        <p:spPr>
          <a:xfrm>
            <a:off x="1047750" y="845500"/>
            <a:ext cx="6996600" cy="954400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00" name="Shape 200"/>
          <p:cNvSpPr txBox="1">
            <a:spLocks noGrp="1"/>
          </p:cNvSpPr>
          <p:nvPr>
            <p:ph type="body" idx="1"/>
          </p:nvPr>
        </p:nvSpPr>
        <p:spPr>
          <a:xfrm>
            <a:off x="1131500" y="2070600"/>
            <a:ext cx="3339899" cy="3554399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buSzPct val="100000"/>
              <a:defRPr sz="18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01" name="Shape 201"/>
          <p:cNvSpPr txBox="1">
            <a:spLocks noGrp="1"/>
          </p:cNvSpPr>
          <p:nvPr>
            <p:ph type="body" idx="2"/>
          </p:nvPr>
        </p:nvSpPr>
        <p:spPr>
          <a:xfrm>
            <a:off x="4672569" y="2070600"/>
            <a:ext cx="3339899" cy="3554399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buSzPct val="100000"/>
              <a:defRPr sz="18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4" name="投影片編號版面配置區 3"/>
          <p:cNvSpPr>
            <a:spLocks noGrp="1"/>
          </p:cNvSpPr>
          <p:nvPr>
            <p:ph type="sldNum" sz="quarter" idx="10"/>
          </p:nvPr>
        </p:nvSpPr>
        <p:spPr>
          <a:xfrm>
            <a:off x="7010400" y="6491819"/>
            <a:ext cx="2133600" cy="366184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fld id="{D36CFFC7-86CB-4F24-AADD-C0D770A09FCA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622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2555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8121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 userDrawn="1"/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b="1" kern="1200" cap="all" spc="-60" baseline="0"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>
                <a:solidFill>
                  <a:srgbClr val="526DB0">
                    <a:lumMod val="75000"/>
                  </a:srgbClr>
                </a:solidFill>
              </a:rPr>
              <a:t>按一下以編輯母片標題樣式</a:t>
            </a:r>
            <a:endParaRPr lang="en-US" dirty="0">
              <a:solidFill>
                <a:srgbClr val="526DB0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0021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38054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86355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0754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9979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9851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87102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/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9886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/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2551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>
            <a:spLocks noGrp="1"/>
          </p:cNvSpPr>
          <p:nvPr>
            <p:ph type="ctrTitle"/>
          </p:nvPr>
        </p:nvSpPr>
        <p:spPr>
          <a:xfrm>
            <a:off x="2847975" y="4484587"/>
            <a:ext cx="5610300" cy="1546399"/>
          </a:xfrm>
          <a:prstGeom prst="rect">
            <a:avLst/>
          </a:prstGeom>
        </p:spPr>
        <p:txBody>
          <a:bodyPr/>
          <a:lstStyle>
            <a:lvl1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1pPr>
            <a:lvl2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2pPr>
            <a:lvl3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3pPr>
            <a:lvl4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4pPr>
            <a:lvl5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5pPr>
            <a:lvl6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6pPr>
            <a:lvl7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7pPr>
            <a:lvl8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8pPr>
            <a:lvl9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42" name="投影片編號版面配置區 3"/>
          <p:cNvSpPr>
            <a:spLocks noGrp="1"/>
          </p:cNvSpPr>
          <p:nvPr>
            <p:ph type="sldNum" sz="quarter" idx="10"/>
          </p:nvPr>
        </p:nvSpPr>
        <p:spPr>
          <a:xfrm>
            <a:off x="7010400" y="6491819"/>
            <a:ext cx="2133600" cy="366184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6B1B867-928E-422B-BD0D-7D7F91DE34C7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3639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7622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9003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 userDrawn="1"/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b="1" kern="1200" cap="all" spc="-60" baseline="0"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>
                <a:solidFill>
                  <a:srgbClr val="526DB0">
                    <a:lumMod val="75000"/>
                  </a:srgbClr>
                </a:solidFill>
              </a:rPr>
              <a:t>按一下以編輯母片標題樣式</a:t>
            </a:r>
            <a:endParaRPr lang="en-US" dirty="0">
              <a:solidFill>
                <a:srgbClr val="526DB0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1068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16849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60885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2265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5253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5542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65397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/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4741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/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7723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>
            <a:spLocks noGrp="1"/>
          </p:cNvSpPr>
          <p:nvPr>
            <p:ph type="ctrTitle"/>
          </p:nvPr>
        </p:nvSpPr>
        <p:spPr>
          <a:xfrm>
            <a:off x="2847975" y="4484587"/>
            <a:ext cx="5610300" cy="1546399"/>
          </a:xfrm>
          <a:prstGeom prst="rect">
            <a:avLst/>
          </a:prstGeom>
        </p:spPr>
        <p:txBody>
          <a:bodyPr/>
          <a:lstStyle>
            <a:lvl1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1pPr>
            <a:lvl2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2pPr>
            <a:lvl3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3pPr>
            <a:lvl4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4pPr>
            <a:lvl5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5pPr>
            <a:lvl6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6pPr>
            <a:lvl7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7pPr>
            <a:lvl8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8pPr>
            <a:lvl9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42" name="投影片編號版面配置區 3"/>
          <p:cNvSpPr>
            <a:spLocks noGrp="1"/>
          </p:cNvSpPr>
          <p:nvPr>
            <p:ph type="sldNum" sz="quarter" idx="10"/>
          </p:nvPr>
        </p:nvSpPr>
        <p:spPr>
          <a:xfrm>
            <a:off x="7010400" y="6491819"/>
            <a:ext cx="2133600" cy="366184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6B1B867-928E-422B-BD0D-7D7F91DE34C7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763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5189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7252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 userDrawn="1"/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b="1" kern="1200" cap="all" spc="-60" baseline="0">
                <a:solidFill>
                  <a:schemeClr val="accent3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>
                <a:solidFill>
                  <a:srgbClr val="526DB0">
                    <a:lumMod val="75000"/>
                  </a:srgbClr>
                </a:solidFill>
              </a:rPr>
              <a:t>按一下以編輯母片標題樣式</a:t>
            </a:r>
            <a:endParaRPr lang="en-US" dirty="0">
              <a:solidFill>
                <a:srgbClr val="526DB0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8405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77884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6723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74790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9714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1262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33536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/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910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/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6236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>
            <a:spLocks noGrp="1"/>
          </p:cNvSpPr>
          <p:nvPr>
            <p:ph type="ctrTitle"/>
          </p:nvPr>
        </p:nvSpPr>
        <p:spPr>
          <a:xfrm>
            <a:off x="2847975" y="4484587"/>
            <a:ext cx="5610300" cy="1546399"/>
          </a:xfrm>
          <a:prstGeom prst="rect">
            <a:avLst/>
          </a:prstGeom>
        </p:spPr>
        <p:txBody>
          <a:bodyPr/>
          <a:lstStyle>
            <a:lvl1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1pPr>
            <a:lvl2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2pPr>
            <a:lvl3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3pPr>
            <a:lvl4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4pPr>
            <a:lvl5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5pPr>
            <a:lvl6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6pPr>
            <a:lvl7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7pPr>
            <a:lvl8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8pPr>
            <a:lvl9pPr algn="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42" name="投影片編號版面配置區 3"/>
          <p:cNvSpPr>
            <a:spLocks noGrp="1"/>
          </p:cNvSpPr>
          <p:nvPr>
            <p:ph type="sldNum" sz="quarter" idx="10"/>
          </p:nvPr>
        </p:nvSpPr>
        <p:spPr>
          <a:xfrm>
            <a:off x="7010400" y="6491819"/>
            <a:ext cx="2133600" cy="366184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6B1B867-928E-422B-BD0D-7D7F91DE34C7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0063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202"/>
          <p:cNvSpPr>
            <a:spLocks/>
          </p:cNvSpPr>
          <p:nvPr/>
        </p:nvSpPr>
        <p:spPr bwMode="auto">
          <a:xfrm>
            <a:off x="-28575" y="5928787"/>
            <a:ext cx="9191625" cy="950383"/>
          </a:xfrm>
          <a:custGeom>
            <a:avLst/>
            <a:gdLst>
              <a:gd name="T0" fmla="*/ 2147483647 w 367665"/>
              <a:gd name="T1" fmla="*/ 580629317 h 41339"/>
              <a:gd name="T2" fmla="*/ 2147483647 w 367665"/>
              <a:gd name="T3" fmla="*/ 2147483647 h 41339"/>
              <a:gd name="T4" fmla="*/ 2147483647 w 367665"/>
              <a:gd name="T5" fmla="*/ 2147483647 h 41339"/>
              <a:gd name="T6" fmla="*/ 2147483647 w 367665"/>
              <a:gd name="T7" fmla="*/ 2147483647 h 41339"/>
              <a:gd name="T8" fmla="*/ 2147483647 w 367665"/>
              <a:gd name="T9" fmla="*/ 0 h 41339"/>
              <a:gd name="T10" fmla="*/ 2147483647 w 367665"/>
              <a:gd name="T11" fmla="*/ 2147483647 h 41339"/>
              <a:gd name="T12" fmla="*/ 2147483647 w 367665"/>
              <a:gd name="T13" fmla="*/ 2147483647 h 41339"/>
              <a:gd name="T14" fmla="*/ 2147483647 w 367665"/>
              <a:gd name="T15" fmla="*/ 2147483647 h 41339"/>
              <a:gd name="T16" fmla="*/ 2147483647 w 367665"/>
              <a:gd name="T17" fmla="*/ 2147483647 h 41339"/>
              <a:gd name="T18" fmla="*/ 2147483647 w 367665"/>
              <a:gd name="T19" fmla="*/ 2147483647 h 41339"/>
              <a:gd name="T20" fmla="*/ 2147483647 w 367665"/>
              <a:gd name="T21" fmla="*/ 2147483647 h 41339"/>
              <a:gd name="T22" fmla="*/ 2147483647 w 367665"/>
              <a:gd name="T23" fmla="*/ 2147483647 h 41339"/>
              <a:gd name="T24" fmla="*/ 2147483647 w 367665"/>
              <a:gd name="T25" fmla="*/ 2147483647 h 41339"/>
              <a:gd name="T26" fmla="*/ 2147483647 w 367665"/>
              <a:gd name="T27" fmla="*/ 2147483647 h 41339"/>
              <a:gd name="T28" fmla="*/ 2147483647 w 367665"/>
              <a:gd name="T29" fmla="*/ 2147483647 h 41339"/>
              <a:gd name="T30" fmla="*/ 2147483647 w 367665"/>
              <a:gd name="T31" fmla="*/ 2147483647 h 41339"/>
              <a:gd name="T32" fmla="*/ 2147483647 w 367665"/>
              <a:gd name="T33" fmla="*/ 2147483647 h 41339"/>
              <a:gd name="T34" fmla="*/ 2147483647 w 367665"/>
              <a:gd name="T35" fmla="*/ 2147483647 h 41339"/>
              <a:gd name="T36" fmla="*/ 2147483647 w 367665"/>
              <a:gd name="T37" fmla="*/ 2147483647 h 41339"/>
              <a:gd name="T38" fmla="*/ 2147483647 w 367665"/>
              <a:gd name="T39" fmla="*/ 2147483647 h 41339"/>
              <a:gd name="T40" fmla="*/ 2147483647 w 367665"/>
              <a:gd name="T41" fmla="*/ 2147483647 h 41339"/>
              <a:gd name="T42" fmla="*/ 2147483647 w 367665"/>
              <a:gd name="T43" fmla="*/ 2147483647 h 41339"/>
              <a:gd name="T44" fmla="*/ 2147483647 w 367665"/>
              <a:gd name="T45" fmla="*/ 2147483647 h 41339"/>
              <a:gd name="T46" fmla="*/ 2147483647 w 367665"/>
              <a:gd name="T47" fmla="*/ 2147483647 h 41339"/>
              <a:gd name="T48" fmla="*/ 0 w 367665"/>
              <a:gd name="T49" fmla="*/ 2147483647 h 41339"/>
              <a:gd name="T50" fmla="*/ 2147483647 w 367665"/>
              <a:gd name="T51" fmla="*/ 580629317 h 41339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367665"/>
              <a:gd name="T79" fmla="*/ 0 h 41339"/>
              <a:gd name="T80" fmla="*/ 367665 w 367665"/>
              <a:gd name="T81" fmla="*/ 41339 h 41339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367665" h="41339" extrusionOk="0">
                <a:moveTo>
                  <a:pt x="381" y="381"/>
                </a:moveTo>
                <a:lnTo>
                  <a:pt x="16574" y="16383"/>
                </a:lnTo>
                <a:lnTo>
                  <a:pt x="31623" y="7430"/>
                </a:lnTo>
                <a:lnTo>
                  <a:pt x="62484" y="7239"/>
                </a:lnTo>
                <a:lnTo>
                  <a:pt x="77724" y="0"/>
                </a:lnTo>
                <a:lnTo>
                  <a:pt x="92964" y="19622"/>
                </a:lnTo>
                <a:lnTo>
                  <a:pt x="108014" y="30861"/>
                </a:lnTo>
                <a:lnTo>
                  <a:pt x="123063" y="30671"/>
                </a:lnTo>
                <a:lnTo>
                  <a:pt x="139065" y="15050"/>
                </a:lnTo>
                <a:lnTo>
                  <a:pt x="154115" y="11430"/>
                </a:lnTo>
                <a:lnTo>
                  <a:pt x="168783" y="3408"/>
                </a:lnTo>
                <a:lnTo>
                  <a:pt x="184404" y="21527"/>
                </a:lnTo>
                <a:lnTo>
                  <a:pt x="199644" y="22155"/>
                </a:lnTo>
                <a:lnTo>
                  <a:pt x="214694" y="36386"/>
                </a:lnTo>
                <a:lnTo>
                  <a:pt x="230124" y="36386"/>
                </a:lnTo>
                <a:lnTo>
                  <a:pt x="246126" y="29147"/>
                </a:lnTo>
                <a:lnTo>
                  <a:pt x="261176" y="29147"/>
                </a:lnTo>
                <a:lnTo>
                  <a:pt x="275463" y="16574"/>
                </a:lnTo>
                <a:lnTo>
                  <a:pt x="291656" y="24384"/>
                </a:lnTo>
                <a:lnTo>
                  <a:pt x="305943" y="11811"/>
                </a:lnTo>
                <a:lnTo>
                  <a:pt x="336804" y="11621"/>
                </a:lnTo>
                <a:lnTo>
                  <a:pt x="351854" y="16383"/>
                </a:lnTo>
                <a:lnTo>
                  <a:pt x="367665" y="4001"/>
                </a:lnTo>
                <a:lnTo>
                  <a:pt x="367284" y="41339"/>
                </a:lnTo>
                <a:lnTo>
                  <a:pt x="0" y="41339"/>
                </a:lnTo>
                <a:lnTo>
                  <a:pt x="381" y="381"/>
                </a:lnTo>
                <a:close/>
              </a:path>
            </a:pathLst>
          </a:custGeom>
          <a:solidFill>
            <a:srgbClr val="AFF000">
              <a:alpha val="8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6" name="Shape 203"/>
          <p:cNvSpPr>
            <a:spLocks/>
          </p:cNvSpPr>
          <p:nvPr/>
        </p:nvSpPr>
        <p:spPr bwMode="auto">
          <a:xfrm>
            <a:off x="-28575" y="6104468"/>
            <a:ext cx="9191625" cy="778933"/>
          </a:xfrm>
          <a:custGeom>
            <a:avLst/>
            <a:gdLst>
              <a:gd name="T0" fmla="*/ 2147483647 w 367665"/>
              <a:gd name="T1" fmla="*/ 2147483647 h 33910"/>
              <a:gd name="T2" fmla="*/ 2147483647 w 367665"/>
              <a:gd name="T3" fmla="*/ 2147483647 h 33910"/>
              <a:gd name="T4" fmla="*/ 2147483647 w 367665"/>
              <a:gd name="T5" fmla="*/ 2147483647 h 33910"/>
              <a:gd name="T6" fmla="*/ 2147483647 w 367665"/>
              <a:gd name="T7" fmla="*/ 2147483647 h 33910"/>
              <a:gd name="T8" fmla="*/ 2147483647 w 367665"/>
              <a:gd name="T9" fmla="*/ 2147483647 h 33910"/>
              <a:gd name="T10" fmla="*/ 2147483647 w 367665"/>
              <a:gd name="T11" fmla="*/ 2147483647 h 33910"/>
              <a:gd name="T12" fmla="*/ 2147483647 w 367665"/>
              <a:gd name="T13" fmla="*/ 2147483647 h 33910"/>
              <a:gd name="T14" fmla="*/ 2147483647 w 367665"/>
              <a:gd name="T15" fmla="*/ 2147483647 h 33910"/>
              <a:gd name="T16" fmla="*/ 2147483647 w 367665"/>
              <a:gd name="T17" fmla="*/ 2147483647 h 33910"/>
              <a:gd name="T18" fmla="*/ 2147483647 w 367665"/>
              <a:gd name="T19" fmla="*/ 2147483647 h 33910"/>
              <a:gd name="T20" fmla="*/ 2147483647 w 367665"/>
              <a:gd name="T21" fmla="*/ 2147483647 h 33910"/>
              <a:gd name="T22" fmla="*/ 2147483647 w 367665"/>
              <a:gd name="T23" fmla="*/ 2147483647 h 33910"/>
              <a:gd name="T24" fmla="*/ 2147483647 w 367665"/>
              <a:gd name="T25" fmla="*/ 2147483647 h 33910"/>
              <a:gd name="T26" fmla="*/ 2147483647 w 367665"/>
              <a:gd name="T27" fmla="*/ 2147483647 h 33910"/>
              <a:gd name="T28" fmla="*/ 2147483647 w 367665"/>
              <a:gd name="T29" fmla="*/ 2147483647 h 33910"/>
              <a:gd name="T30" fmla="*/ 2147483647 w 367665"/>
              <a:gd name="T31" fmla="*/ 2147483647 h 33910"/>
              <a:gd name="T32" fmla="*/ 2147483647 w 367665"/>
              <a:gd name="T33" fmla="*/ 2147483647 h 33910"/>
              <a:gd name="T34" fmla="*/ 2147483647 w 367665"/>
              <a:gd name="T35" fmla="*/ 2147483647 h 33910"/>
              <a:gd name="T36" fmla="*/ 2147483647 w 367665"/>
              <a:gd name="T37" fmla="*/ 2147483647 h 33910"/>
              <a:gd name="T38" fmla="*/ 2147483647 w 367665"/>
              <a:gd name="T39" fmla="*/ 2147483647 h 33910"/>
              <a:gd name="T40" fmla="*/ 2147483647 w 367665"/>
              <a:gd name="T41" fmla="*/ 2147483647 h 33910"/>
              <a:gd name="T42" fmla="*/ 2147483647 w 367665"/>
              <a:gd name="T43" fmla="*/ 2147483647 h 33910"/>
              <a:gd name="T44" fmla="*/ 2147483647 w 367665"/>
              <a:gd name="T45" fmla="*/ 0 h 33910"/>
              <a:gd name="T46" fmla="*/ 2147483647 w 367665"/>
              <a:gd name="T47" fmla="*/ 2147483647 h 33910"/>
              <a:gd name="T48" fmla="*/ 0 w 367665"/>
              <a:gd name="T49" fmla="*/ 2147483647 h 33910"/>
              <a:gd name="T50" fmla="*/ 2147483647 w 367665"/>
              <a:gd name="T51" fmla="*/ 2147483647 h 339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367665"/>
              <a:gd name="T79" fmla="*/ 0 h 33910"/>
              <a:gd name="T80" fmla="*/ 367665 w 367665"/>
              <a:gd name="T81" fmla="*/ 33910 h 33910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367665" h="33910" extrusionOk="0">
                <a:moveTo>
                  <a:pt x="381" y="8001"/>
                </a:moveTo>
                <a:lnTo>
                  <a:pt x="16764" y="16266"/>
                </a:lnTo>
                <a:lnTo>
                  <a:pt x="47244" y="16266"/>
                </a:lnTo>
                <a:lnTo>
                  <a:pt x="62484" y="9925"/>
                </a:lnTo>
                <a:lnTo>
                  <a:pt x="77724" y="23434"/>
                </a:lnTo>
                <a:lnTo>
                  <a:pt x="92964" y="23434"/>
                </a:lnTo>
                <a:lnTo>
                  <a:pt x="107442" y="16266"/>
                </a:lnTo>
                <a:lnTo>
                  <a:pt x="122682" y="11855"/>
                </a:lnTo>
                <a:lnTo>
                  <a:pt x="138684" y="11855"/>
                </a:lnTo>
                <a:lnTo>
                  <a:pt x="153924" y="15714"/>
                </a:lnTo>
                <a:lnTo>
                  <a:pt x="168783" y="11028"/>
                </a:lnTo>
                <a:lnTo>
                  <a:pt x="184023" y="18471"/>
                </a:lnTo>
                <a:lnTo>
                  <a:pt x="199644" y="29775"/>
                </a:lnTo>
                <a:lnTo>
                  <a:pt x="214122" y="22055"/>
                </a:lnTo>
                <a:lnTo>
                  <a:pt x="229743" y="22055"/>
                </a:lnTo>
                <a:lnTo>
                  <a:pt x="245364" y="8546"/>
                </a:lnTo>
                <a:lnTo>
                  <a:pt x="260604" y="16266"/>
                </a:lnTo>
                <a:lnTo>
                  <a:pt x="275844" y="16266"/>
                </a:lnTo>
                <a:lnTo>
                  <a:pt x="291084" y="9925"/>
                </a:lnTo>
                <a:lnTo>
                  <a:pt x="321564" y="9925"/>
                </a:lnTo>
                <a:lnTo>
                  <a:pt x="336804" y="23158"/>
                </a:lnTo>
                <a:lnTo>
                  <a:pt x="351282" y="18471"/>
                </a:lnTo>
                <a:lnTo>
                  <a:pt x="367665" y="0"/>
                </a:lnTo>
                <a:lnTo>
                  <a:pt x="367665" y="33910"/>
                </a:lnTo>
                <a:lnTo>
                  <a:pt x="0" y="33910"/>
                </a:lnTo>
                <a:lnTo>
                  <a:pt x="381" y="8001"/>
                </a:lnTo>
                <a:close/>
              </a:path>
            </a:pathLst>
          </a:custGeom>
          <a:solidFill>
            <a:srgbClr val="00CEF6">
              <a:alpha val="7333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7" name="Shape 204"/>
          <p:cNvSpPr/>
          <p:nvPr/>
        </p:nvSpPr>
        <p:spPr>
          <a:xfrm rot="8100000">
            <a:off x="1847850" y="5670554"/>
            <a:ext cx="122238" cy="162983"/>
          </a:xfrm>
          <a:prstGeom prst="teardrop">
            <a:avLst>
              <a:gd name="adj" fmla="val 100000"/>
            </a:avLst>
          </a:prstGeom>
          <a:solidFill>
            <a:srgbClr val="AFF000"/>
          </a:solidFill>
          <a:ln>
            <a:noFill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8" name="Shape 205"/>
          <p:cNvSpPr/>
          <p:nvPr/>
        </p:nvSpPr>
        <p:spPr>
          <a:xfrm rot="8100000">
            <a:off x="6038850" y="6049433"/>
            <a:ext cx="122238" cy="162984"/>
          </a:xfrm>
          <a:prstGeom prst="teardrop">
            <a:avLst>
              <a:gd name="adj" fmla="val 100000"/>
            </a:avLst>
          </a:prstGeom>
          <a:noFill/>
          <a:ln w="28575" cap="flat" cmpd="sng">
            <a:solidFill>
              <a:srgbClr val="00CEF6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9" name="Shape 206"/>
          <p:cNvSpPr/>
          <p:nvPr/>
        </p:nvSpPr>
        <p:spPr>
          <a:xfrm rot="8100000">
            <a:off x="7181850" y="6093887"/>
            <a:ext cx="122238" cy="162983"/>
          </a:xfrm>
          <a:prstGeom prst="teardrop">
            <a:avLst>
              <a:gd name="adj" fmla="val 100000"/>
            </a:avLst>
          </a:prstGeom>
          <a:solidFill>
            <a:srgbClr val="00CEF6"/>
          </a:solidFill>
          <a:ln>
            <a:noFill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Arial"/>
            </a:endParaRPr>
          </a:p>
        </p:txBody>
      </p:sp>
      <p:grpSp>
        <p:nvGrpSpPr>
          <p:cNvPr id="10" name="Shape 207"/>
          <p:cNvGrpSpPr>
            <a:grpSpLocks/>
          </p:cNvGrpSpPr>
          <p:nvPr/>
        </p:nvGrpSpPr>
        <p:grpSpPr bwMode="auto">
          <a:xfrm>
            <a:off x="-9524" y="5949952"/>
            <a:ext cx="9167813" cy="793749"/>
            <a:chOff x="-9525" y="4462475"/>
            <a:chExt cx="9167825" cy="595300"/>
          </a:xfrm>
        </p:grpSpPr>
        <p:sp>
          <p:nvSpPr>
            <p:cNvPr id="11" name="Shape 208"/>
            <p:cNvSpPr>
              <a:spLocks/>
            </p:cNvSpPr>
            <p:nvPr/>
          </p:nvSpPr>
          <p:spPr bwMode="auto">
            <a:xfrm>
              <a:off x="-9525" y="4581535"/>
              <a:ext cx="4205294" cy="476240"/>
            </a:xfrm>
            <a:custGeom>
              <a:avLst/>
              <a:gdLst>
                <a:gd name="T0" fmla="*/ 0 w 168212"/>
                <a:gd name="T1" fmla="*/ 2147483647 h 19050"/>
                <a:gd name="T2" fmla="*/ 2147483647 w 168212"/>
                <a:gd name="T3" fmla="*/ 2147483647 h 19050"/>
                <a:gd name="T4" fmla="*/ 2147483647 w 168212"/>
                <a:gd name="T5" fmla="*/ 2147483647 h 19050"/>
                <a:gd name="T6" fmla="*/ 2147483647 w 168212"/>
                <a:gd name="T7" fmla="*/ 2147483647 h 19050"/>
                <a:gd name="T8" fmla="*/ 2147483647 w 168212"/>
                <a:gd name="T9" fmla="*/ 2147483647 h 19050"/>
                <a:gd name="T10" fmla="*/ 2147483647 w 168212"/>
                <a:gd name="T11" fmla="*/ 2147483647 h 19050"/>
                <a:gd name="T12" fmla="*/ 2147483647 w 168212"/>
                <a:gd name="T13" fmla="*/ 2147483647 h 19050"/>
                <a:gd name="T14" fmla="*/ 2147483647 w 168212"/>
                <a:gd name="T15" fmla="*/ 0 h 19050"/>
                <a:gd name="T16" fmla="*/ 2147483647 w 168212"/>
                <a:gd name="T17" fmla="*/ 2147483647 h 19050"/>
                <a:gd name="T18" fmla="*/ 2147483647 w 168212"/>
                <a:gd name="T19" fmla="*/ 2147483647 h 19050"/>
                <a:gd name="T20" fmla="*/ 2147483647 w 168212"/>
                <a:gd name="T21" fmla="*/ 2147483647 h 19050"/>
                <a:gd name="T22" fmla="*/ 2147483647 w 168212"/>
                <a:gd name="T23" fmla="*/ 2147483647 h 1905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68212"/>
                <a:gd name="T37" fmla="*/ 0 h 19050"/>
                <a:gd name="T38" fmla="*/ 168212 w 168212"/>
                <a:gd name="T39" fmla="*/ 19050 h 1905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68212" h="19050" extrusionOk="0">
                  <a:moveTo>
                    <a:pt x="0" y="1715"/>
                  </a:moveTo>
                  <a:lnTo>
                    <a:pt x="15812" y="16574"/>
                  </a:lnTo>
                  <a:lnTo>
                    <a:pt x="31052" y="16574"/>
                  </a:lnTo>
                  <a:lnTo>
                    <a:pt x="46292" y="14097"/>
                  </a:lnTo>
                  <a:lnTo>
                    <a:pt x="61532" y="19050"/>
                  </a:lnTo>
                  <a:lnTo>
                    <a:pt x="76581" y="11240"/>
                  </a:lnTo>
                  <a:lnTo>
                    <a:pt x="92012" y="11240"/>
                  </a:lnTo>
                  <a:lnTo>
                    <a:pt x="106871" y="0"/>
                  </a:lnTo>
                  <a:lnTo>
                    <a:pt x="122111" y="2667"/>
                  </a:lnTo>
                  <a:lnTo>
                    <a:pt x="137541" y="2667"/>
                  </a:lnTo>
                  <a:lnTo>
                    <a:pt x="152972" y="16002"/>
                  </a:lnTo>
                  <a:lnTo>
                    <a:pt x="168212" y="16002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solidFill>
                  <a:srgbClr val="000000"/>
                </a:solidFill>
              </a:endParaRPr>
            </a:p>
          </p:txBody>
        </p:sp>
        <p:sp>
          <p:nvSpPr>
            <p:cNvPr id="12" name="Shape 209"/>
            <p:cNvSpPr>
              <a:spLocks/>
            </p:cNvSpPr>
            <p:nvPr/>
          </p:nvSpPr>
          <p:spPr bwMode="auto">
            <a:xfrm>
              <a:off x="4195769" y="4462475"/>
              <a:ext cx="3424241" cy="590538"/>
            </a:xfrm>
            <a:custGeom>
              <a:avLst/>
              <a:gdLst>
                <a:gd name="T0" fmla="*/ 0 w 136969"/>
                <a:gd name="T1" fmla="*/ 2147483647 h 23622"/>
                <a:gd name="T2" fmla="*/ 2147483647 w 136969"/>
                <a:gd name="T3" fmla="*/ 2147483647 h 23622"/>
                <a:gd name="T4" fmla="*/ 2147483647 w 136969"/>
                <a:gd name="T5" fmla="*/ 2147483647 h 23622"/>
                <a:gd name="T6" fmla="*/ 2147483647 w 136969"/>
                <a:gd name="T7" fmla="*/ 2147483647 h 23622"/>
                <a:gd name="T8" fmla="*/ 2147483647 w 136969"/>
                <a:gd name="T9" fmla="*/ 2147483647 h 23622"/>
                <a:gd name="T10" fmla="*/ 2147483647 w 136969"/>
                <a:gd name="T11" fmla="*/ 2147483647 h 23622"/>
                <a:gd name="T12" fmla="*/ 2147483647 w 136969"/>
                <a:gd name="T13" fmla="*/ 2147483647 h 23622"/>
                <a:gd name="T14" fmla="*/ 2147483647 w 136969"/>
                <a:gd name="T15" fmla="*/ 2147483647 h 23622"/>
                <a:gd name="T16" fmla="*/ 2147483647 w 136969"/>
                <a:gd name="T17" fmla="*/ 2147483647 h 23622"/>
                <a:gd name="T18" fmla="*/ 2147483647 w 136969"/>
                <a:gd name="T19" fmla="*/ 0 h 236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36969"/>
                <a:gd name="T31" fmla="*/ 0 h 23622"/>
                <a:gd name="T32" fmla="*/ 136969 w 136969"/>
                <a:gd name="T33" fmla="*/ 23622 h 236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36969" h="23622" extrusionOk="0">
                  <a:moveTo>
                    <a:pt x="0" y="20955"/>
                  </a:moveTo>
                  <a:lnTo>
                    <a:pt x="15049" y="9144"/>
                  </a:lnTo>
                  <a:lnTo>
                    <a:pt x="30480" y="4381"/>
                  </a:lnTo>
                  <a:lnTo>
                    <a:pt x="45720" y="13716"/>
                  </a:lnTo>
                  <a:lnTo>
                    <a:pt x="60769" y="13716"/>
                  </a:lnTo>
                  <a:lnTo>
                    <a:pt x="76009" y="16573"/>
                  </a:lnTo>
                  <a:lnTo>
                    <a:pt x="91249" y="11811"/>
                  </a:lnTo>
                  <a:lnTo>
                    <a:pt x="106680" y="23622"/>
                  </a:lnTo>
                  <a:lnTo>
                    <a:pt x="122110" y="23622"/>
                  </a:lnTo>
                  <a:lnTo>
                    <a:pt x="136969" y="0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solidFill>
                  <a:srgbClr val="000000"/>
                </a:solidFill>
              </a:endParaRPr>
            </a:p>
          </p:txBody>
        </p:sp>
        <p:sp>
          <p:nvSpPr>
            <p:cNvPr id="13" name="Shape 210"/>
            <p:cNvSpPr>
              <a:spLocks/>
            </p:cNvSpPr>
            <p:nvPr/>
          </p:nvSpPr>
          <p:spPr bwMode="auto">
            <a:xfrm>
              <a:off x="7624773" y="4472000"/>
              <a:ext cx="1533527" cy="414329"/>
            </a:xfrm>
            <a:custGeom>
              <a:avLst/>
              <a:gdLst>
                <a:gd name="T0" fmla="*/ 0 w 61341"/>
                <a:gd name="T1" fmla="*/ 0 h 16573"/>
                <a:gd name="T2" fmla="*/ 2147483647 w 61341"/>
                <a:gd name="T3" fmla="*/ 2147483647 h 16573"/>
                <a:gd name="T4" fmla="*/ 2147483647 w 61341"/>
                <a:gd name="T5" fmla="*/ 2147483647 h 16573"/>
                <a:gd name="T6" fmla="*/ 2147483647 w 61341"/>
                <a:gd name="T7" fmla="*/ 2147483647 h 16573"/>
                <a:gd name="T8" fmla="*/ 2147483647 w 61341"/>
                <a:gd name="T9" fmla="*/ 2147483647 h 165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1341"/>
                <a:gd name="T16" fmla="*/ 0 h 16573"/>
                <a:gd name="T17" fmla="*/ 61341 w 61341"/>
                <a:gd name="T18" fmla="*/ 16573 h 165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1341" h="16573" extrusionOk="0">
                  <a:moveTo>
                    <a:pt x="0" y="0"/>
                  </a:moveTo>
                  <a:lnTo>
                    <a:pt x="15049" y="4762"/>
                  </a:lnTo>
                  <a:lnTo>
                    <a:pt x="30670" y="4762"/>
                  </a:lnTo>
                  <a:lnTo>
                    <a:pt x="45910" y="4762"/>
                  </a:lnTo>
                  <a:lnTo>
                    <a:pt x="61341" y="16573"/>
                  </a:lnTo>
                </a:path>
              </a:pathLst>
            </a:custGeom>
            <a:noFill/>
            <a:ln w="9525" cap="flat" cmpd="sng">
              <a:solidFill>
                <a:srgbClr val="3C78D8"/>
              </a:solidFill>
              <a:prstDash val="solid"/>
              <a:round/>
              <a:headEnd type="none" w="lg" len="lg"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4" name="Shape 211"/>
          <p:cNvGrpSpPr>
            <a:grpSpLocks/>
          </p:cNvGrpSpPr>
          <p:nvPr/>
        </p:nvGrpSpPr>
        <p:grpSpPr bwMode="auto">
          <a:xfrm>
            <a:off x="-42863" y="5924553"/>
            <a:ext cx="9229726" cy="857249"/>
            <a:chOff x="-42837" y="4443487"/>
            <a:chExt cx="9229574" cy="642787"/>
          </a:xfrm>
        </p:grpSpPr>
        <p:sp>
          <p:nvSpPr>
            <p:cNvPr id="15" name="Shape 212"/>
            <p:cNvSpPr>
              <a:spLocks noChangeArrowheads="1"/>
            </p:cNvSpPr>
            <p:nvPr/>
          </p:nvSpPr>
          <p:spPr bwMode="auto">
            <a:xfrm>
              <a:off x="1114432" y="490058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6" name="Shape 213"/>
            <p:cNvSpPr>
              <a:spLocks noChangeArrowheads="1"/>
            </p:cNvSpPr>
            <p:nvPr/>
          </p:nvSpPr>
          <p:spPr bwMode="auto">
            <a:xfrm>
              <a:off x="1495426" y="5029137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7" name="Shape 214"/>
            <p:cNvSpPr>
              <a:spLocks noChangeArrowheads="1"/>
            </p:cNvSpPr>
            <p:nvPr/>
          </p:nvSpPr>
          <p:spPr bwMode="auto">
            <a:xfrm>
              <a:off x="733438" y="4972001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8" name="Shape 215"/>
            <p:cNvSpPr>
              <a:spLocks noChangeArrowheads="1"/>
            </p:cNvSpPr>
            <p:nvPr/>
          </p:nvSpPr>
          <p:spPr bwMode="auto">
            <a:xfrm>
              <a:off x="352444" y="4962478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9" name="Shape 216"/>
            <p:cNvSpPr>
              <a:spLocks noChangeArrowheads="1"/>
            </p:cNvSpPr>
            <p:nvPr/>
          </p:nvSpPr>
          <p:spPr bwMode="auto">
            <a:xfrm>
              <a:off x="-42837" y="4605374"/>
              <a:ext cx="57150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0" name="Shape 217"/>
            <p:cNvSpPr>
              <a:spLocks noChangeArrowheads="1"/>
            </p:cNvSpPr>
            <p:nvPr/>
          </p:nvSpPr>
          <p:spPr bwMode="auto">
            <a:xfrm>
              <a:off x="1876419" y="4833921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1" name="Shape 218"/>
            <p:cNvSpPr>
              <a:spLocks noChangeArrowheads="1"/>
            </p:cNvSpPr>
            <p:nvPr/>
          </p:nvSpPr>
          <p:spPr bwMode="auto">
            <a:xfrm>
              <a:off x="2257413" y="4829159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2" name="Shape 219"/>
            <p:cNvSpPr>
              <a:spLocks noChangeArrowheads="1"/>
            </p:cNvSpPr>
            <p:nvPr/>
          </p:nvSpPr>
          <p:spPr bwMode="auto">
            <a:xfrm>
              <a:off x="2638407" y="4548238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3" name="Shape 220"/>
            <p:cNvSpPr>
              <a:spLocks noChangeArrowheads="1"/>
            </p:cNvSpPr>
            <p:nvPr/>
          </p:nvSpPr>
          <p:spPr bwMode="auto">
            <a:xfrm>
              <a:off x="3019401" y="4614897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4" name="Shape 221"/>
            <p:cNvSpPr>
              <a:spLocks noChangeArrowheads="1"/>
            </p:cNvSpPr>
            <p:nvPr/>
          </p:nvSpPr>
          <p:spPr bwMode="auto">
            <a:xfrm>
              <a:off x="3400394" y="4614897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5" name="Shape 222"/>
            <p:cNvSpPr>
              <a:spLocks noChangeArrowheads="1"/>
            </p:cNvSpPr>
            <p:nvPr/>
          </p:nvSpPr>
          <p:spPr bwMode="auto">
            <a:xfrm>
              <a:off x="3781388" y="4948194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6" name="Shape 223"/>
            <p:cNvSpPr>
              <a:spLocks noChangeArrowheads="1"/>
            </p:cNvSpPr>
            <p:nvPr/>
          </p:nvSpPr>
          <p:spPr bwMode="auto">
            <a:xfrm>
              <a:off x="4162382" y="4948194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7" name="Shape 224"/>
            <p:cNvSpPr>
              <a:spLocks noChangeArrowheads="1"/>
            </p:cNvSpPr>
            <p:nvPr/>
          </p:nvSpPr>
          <p:spPr bwMode="auto">
            <a:xfrm>
              <a:off x="4543375" y="4667272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8" name="Shape 225"/>
            <p:cNvSpPr>
              <a:spLocks noChangeArrowheads="1"/>
            </p:cNvSpPr>
            <p:nvPr/>
          </p:nvSpPr>
          <p:spPr bwMode="auto">
            <a:xfrm>
              <a:off x="4924369" y="4543476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9" name="Shape 226"/>
            <p:cNvSpPr>
              <a:spLocks noChangeArrowheads="1"/>
            </p:cNvSpPr>
            <p:nvPr/>
          </p:nvSpPr>
          <p:spPr bwMode="auto">
            <a:xfrm>
              <a:off x="5305363" y="4772022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0" name="Shape 227"/>
            <p:cNvSpPr>
              <a:spLocks noChangeArrowheads="1"/>
            </p:cNvSpPr>
            <p:nvPr/>
          </p:nvSpPr>
          <p:spPr bwMode="auto">
            <a:xfrm>
              <a:off x="5686357" y="4772022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1" name="Shape 228"/>
            <p:cNvSpPr>
              <a:spLocks noChangeArrowheads="1"/>
            </p:cNvSpPr>
            <p:nvPr/>
          </p:nvSpPr>
          <p:spPr bwMode="auto">
            <a:xfrm>
              <a:off x="6067350" y="4848205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2" name="Shape 229"/>
            <p:cNvSpPr>
              <a:spLocks noChangeArrowheads="1"/>
            </p:cNvSpPr>
            <p:nvPr/>
          </p:nvSpPr>
          <p:spPr bwMode="auto">
            <a:xfrm>
              <a:off x="6448344" y="472917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3" name="Shape 230"/>
            <p:cNvSpPr>
              <a:spLocks noChangeArrowheads="1"/>
            </p:cNvSpPr>
            <p:nvPr/>
          </p:nvSpPr>
          <p:spPr bwMode="auto">
            <a:xfrm>
              <a:off x="6829338" y="5024376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4" name="Shape 231"/>
            <p:cNvSpPr>
              <a:spLocks noChangeArrowheads="1"/>
            </p:cNvSpPr>
            <p:nvPr/>
          </p:nvSpPr>
          <p:spPr bwMode="auto">
            <a:xfrm>
              <a:off x="7210332" y="5024376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5" name="Shape 232"/>
            <p:cNvSpPr>
              <a:spLocks noChangeArrowheads="1"/>
            </p:cNvSpPr>
            <p:nvPr/>
          </p:nvSpPr>
          <p:spPr bwMode="auto">
            <a:xfrm>
              <a:off x="7591325" y="4443487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6" name="Shape 233"/>
            <p:cNvSpPr>
              <a:spLocks noChangeArrowheads="1"/>
            </p:cNvSpPr>
            <p:nvPr/>
          </p:nvSpPr>
          <p:spPr bwMode="auto">
            <a:xfrm>
              <a:off x="7972319" y="455776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7" name="Shape 234"/>
            <p:cNvSpPr>
              <a:spLocks noChangeArrowheads="1"/>
            </p:cNvSpPr>
            <p:nvPr/>
          </p:nvSpPr>
          <p:spPr bwMode="auto">
            <a:xfrm>
              <a:off x="8353313" y="455776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8" name="Shape 235"/>
            <p:cNvSpPr>
              <a:spLocks noChangeArrowheads="1"/>
            </p:cNvSpPr>
            <p:nvPr/>
          </p:nvSpPr>
          <p:spPr bwMode="auto">
            <a:xfrm>
              <a:off x="8734306" y="455776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9" name="Shape 236"/>
            <p:cNvSpPr>
              <a:spLocks noChangeArrowheads="1"/>
            </p:cNvSpPr>
            <p:nvPr/>
          </p:nvSpPr>
          <p:spPr bwMode="auto">
            <a:xfrm>
              <a:off x="9129588" y="4867250"/>
              <a:ext cx="57149" cy="57137"/>
            </a:xfrm>
            <a:prstGeom prst="ellipse">
              <a:avLst/>
            </a:prstGeom>
            <a:solidFill>
              <a:srgbClr val="3C78D8"/>
            </a:solidFill>
            <a:ln>
              <a:noFill/>
            </a:ln>
            <a:extLst/>
          </p:spPr>
          <p:txBody>
            <a:bodyPr lIns="91425" tIns="91425" rIns="91425" bIns="91425" anchor="ctr"/>
            <a:lstStyle>
              <a:lvl1pPr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rgbClr val="000000"/>
                  </a:solidFill>
                  <a:latin typeface="Arial" pitchFamily="34" charset="0"/>
                  <a:cs typeface="Arial" pitchFamily="34" charset="0"/>
                  <a:sym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zh-TW" altLang="zh-TW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40" name="Shape 237"/>
          <p:cNvSpPr>
            <a:spLocks noChangeArrowheads="1"/>
          </p:cNvSpPr>
          <p:nvPr/>
        </p:nvSpPr>
        <p:spPr bwMode="auto">
          <a:xfrm>
            <a:off x="2990850" y="6115051"/>
            <a:ext cx="114300" cy="152400"/>
          </a:xfrm>
          <a:prstGeom prst="ellipse">
            <a:avLst/>
          </a:prstGeom>
          <a:noFill/>
          <a:ln w="9525">
            <a:solidFill>
              <a:srgbClr val="3C78D8"/>
            </a:solidFill>
            <a:round/>
            <a:headEnd/>
            <a:tailEnd/>
          </a:ln>
          <a:extLst/>
        </p:spPr>
        <p:txBody>
          <a:bodyPr lIns="91425" tIns="91425" rIns="91425" bIns="91425" anchor="ctr"/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zh-TW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1" name="Shape 238"/>
          <p:cNvSpPr>
            <a:spLocks noChangeArrowheads="1"/>
          </p:cNvSpPr>
          <p:nvPr/>
        </p:nvSpPr>
        <p:spPr bwMode="auto">
          <a:xfrm>
            <a:off x="1085850" y="6496051"/>
            <a:ext cx="114300" cy="152400"/>
          </a:xfrm>
          <a:prstGeom prst="ellipse">
            <a:avLst/>
          </a:prstGeom>
          <a:noFill/>
          <a:ln w="9525">
            <a:solidFill>
              <a:srgbClr val="3C78D8"/>
            </a:solidFill>
            <a:round/>
            <a:headEnd/>
            <a:tailEnd/>
          </a:ln>
          <a:extLst/>
        </p:spPr>
        <p:txBody>
          <a:bodyPr lIns="91425" tIns="91425" rIns="91425" bIns="91425" anchor="ctr"/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zh-TW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2" name="Shape 239"/>
          <p:cNvSpPr>
            <a:spLocks noChangeArrowheads="1"/>
          </p:cNvSpPr>
          <p:nvPr/>
        </p:nvSpPr>
        <p:spPr bwMode="auto">
          <a:xfrm>
            <a:off x="4895850" y="6021917"/>
            <a:ext cx="114300" cy="152400"/>
          </a:xfrm>
          <a:prstGeom prst="ellipse">
            <a:avLst/>
          </a:prstGeom>
          <a:noFill/>
          <a:ln w="9525">
            <a:solidFill>
              <a:srgbClr val="3C78D8"/>
            </a:solidFill>
            <a:round/>
            <a:headEnd/>
            <a:tailEnd/>
          </a:ln>
          <a:extLst/>
        </p:spPr>
        <p:txBody>
          <a:bodyPr lIns="91425" tIns="91425" rIns="91425" bIns="91425" anchor="ctr"/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zh-TW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3" name="Shape 240"/>
          <p:cNvSpPr/>
          <p:nvPr/>
        </p:nvSpPr>
        <p:spPr>
          <a:xfrm rot="8100000">
            <a:off x="8699504" y="5772153"/>
            <a:ext cx="123825" cy="162983"/>
          </a:xfrm>
          <a:prstGeom prst="teardrop">
            <a:avLst>
              <a:gd name="adj" fmla="val 100000"/>
            </a:avLst>
          </a:prstGeom>
          <a:noFill/>
          <a:ln w="28575" cap="flat" cmpd="sng">
            <a:solidFill>
              <a:srgbClr val="AFF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/>
          <a:lstStyle/>
          <a:p>
            <a:pPr>
              <a:defRPr/>
            </a:pPr>
            <a:endParaRPr ker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99" name="Shape 199"/>
          <p:cNvSpPr txBox="1">
            <a:spLocks noGrp="1"/>
          </p:cNvSpPr>
          <p:nvPr>
            <p:ph type="title"/>
          </p:nvPr>
        </p:nvSpPr>
        <p:spPr>
          <a:xfrm>
            <a:off x="1047750" y="845500"/>
            <a:ext cx="6996600" cy="954400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00" name="Shape 200"/>
          <p:cNvSpPr txBox="1">
            <a:spLocks noGrp="1"/>
          </p:cNvSpPr>
          <p:nvPr>
            <p:ph type="body" idx="1"/>
          </p:nvPr>
        </p:nvSpPr>
        <p:spPr>
          <a:xfrm>
            <a:off x="1131500" y="2070600"/>
            <a:ext cx="3339899" cy="3554399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buSzPct val="100000"/>
              <a:defRPr sz="18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01" name="Shape 201"/>
          <p:cNvSpPr txBox="1">
            <a:spLocks noGrp="1"/>
          </p:cNvSpPr>
          <p:nvPr>
            <p:ph type="body" idx="2"/>
          </p:nvPr>
        </p:nvSpPr>
        <p:spPr>
          <a:xfrm>
            <a:off x="4672569" y="2070600"/>
            <a:ext cx="3339899" cy="3554399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buSzPct val="100000"/>
              <a:defRPr sz="18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4" name="投影片編號版面配置區 3"/>
          <p:cNvSpPr>
            <a:spLocks noGrp="1"/>
          </p:cNvSpPr>
          <p:nvPr>
            <p:ph type="sldNum" sz="quarter" idx="10"/>
          </p:nvPr>
        </p:nvSpPr>
        <p:spPr>
          <a:xfrm>
            <a:off x="7010400" y="6491819"/>
            <a:ext cx="2133600" cy="366184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fld id="{D36CFFC7-86CB-4F24-AADD-C0D770A09FCA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7700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0" y="1209648"/>
            <a:ext cx="9180512" cy="4379592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5" name="矩形 4"/>
          <p:cNvSpPr/>
          <p:nvPr userDrawn="1"/>
        </p:nvSpPr>
        <p:spPr>
          <a:xfrm>
            <a:off x="-36513" y="6021388"/>
            <a:ext cx="9167813" cy="836612"/>
          </a:xfrm>
          <a:prstGeom prst="rect">
            <a:avLst/>
          </a:prstGeom>
          <a:solidFill>
            <a:srgbClr val="A7CBBD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471"/>
          <a:stretch>
            <a:fillRect/>
          </a:stretch>
        </p:blipFill>
        <p:spPr bwMode="auto">
          <a:xfrm>
            <a:off x="0" y="17463"/>
            <a:ext cx="3132138" cy="83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 userDrawn="1"/>
        </p:nvSpPr>
        <p:spPr bwMode="auto">
          <a:xfrm>
            <a:off x="3521075" y="0"/>
            <a:ext cx="5659438" cy="836613"/>
          </a:xfrm>
          <a:prstGeom prst="rect">
            <a:avLst/>
          </a:prstGeom>
          <a:solidFill>
            <a:srgbClr val="A7CBBD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平行四邊形 7"/>
          <p:cNvSpPr/>
          <p:nvPr userDrawn="1"/>
        </p:nvSpPr>
        <p:spPr bwMode="auto">
          <a:xfrm>
            <a:off x="2916238" y="0"/>
            <a:ext cx="633412" cy="836613"/>
          </a:xfrm>
          <a:prstGeom prst="parallelogram">
            <a:avLst>
              <a:gd name="adj" fmla="val 45333"/>
            </a:avLst>
          </a:prstGeom>
          <a:solidFill>
            <a:srgbClr val="FFCC66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直角三角形 8"/>
          <p:cNvSpPr/>
          <p:nvPr userDrawn="1"/>
        </p:nvSpPr>
        <p:spPr bwMode="auto">
          <a:xfrm flipH="1">
            <a:off x="3252788" y="0"/>
            <a:ext cx="268287" cy="830263"/>
          </a:xfrm>
          <a:prstGeom prst="rtTriangle">
            <a:avLst/>
          </a:prstGeom>
          <a:solidFill>
            <a:srgbClr val="A7CBBD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標題 1"/>
          <p:cNvSpPr>
            <a:spLocks noGrp="1"/>
          </p:cNvSpPr>
          <p:nvPr>
            <p:ph type="ctrTitle"/>
          </p:nvPr>
        </p:nvSpPr>
        <p:spPr>
          <a:xfrm>
            <a:off x="374848" y="2271787"/>
            <a:ext cx="7772400" cy="1470025"/>
          </a:xfrm>
        </p:spPr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12" name="副標題 2"/>
          <p:cNvSpPr>
            <a:spLocks noGrp="1"/>
          </p:cNvSpPr>
          <p:nvPr>
            <p:ph type="subTitle" idx="1"/>
          </p:nvPr>
        </p:nvSpPr>
        <p:spPr>
          <a:xfrm>
            <a:off x="1887016" y="392797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/>
              <a:t>按一下以編輯母片副標題樣式</a:t>
            </a:r>
          </a:p>
        </p:txBody>
      </p:sp>
      <p:sp>
        <p:nvSpPr>
          <p:cNvPr id="10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519113" y="6303963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86113" y="6303963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615113" y="6303963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A4A2D9-3FA1-4C47-AE41-408E57CE24F9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7972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-36513" y="6021388"/>
            <a:ext cx="9167813" cy="836612"/>
          </a:xfrm>
          <a:prstGeom prst="rect">
            <a:avLst/>
          </a:prstGeom>
          <a:solidFill>
            <a:srgbClr val="A7CBBD">
              <a:alpha val="3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dirty="0">
              <a:solidFill>
                <a:prstClr val="white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5" name="Group 16"/>
          <p:cNvGrpSpPr>
            <a:grpSpLocks/>
          </p:cNvGrpSpPr>
          <p:nvPr userDrawn="1"/>
        </p:nvGrpSpPr>
        <p:grpSpPr bwMode="auto">
          <a:xfrm>
            <a:off x="7366" y="620688"/>
            <a:ext cx="9101138" cy="900113"/>
            <a:chOff x="17" y="540"/>
            <a:chExt cx="5733" cy="567"/>
          </a:xfrm>
          <a:solidFill>
            <a:srgbClr val="A7CBBD"/>
          </a:solidFill>
        </p:grpSpPr>
        <p:sp>
          <p:nvSpPr>
            <p:cNvPr id="6" name="矩形 4"/>
            <p:cNvSpPr/>
            <p:nvPr/>
          </p:nvSpPr>
          <p:spPr>
            <a:xfrm>
              <a:off x="292" y="705"/>
              <a:ext cx="2007" cy="307"/>
            </a:xfrm>
            <a:prstGeom prst="rect">
              <a:avLst/>
            </a:prstGeom>
            <a:grpFill/>
            <a:ln>
              <a:solidFill>
                <a:srgbClr val="A7CBB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2800" b="1" dirty="0">
                  <a:solidFill>
                    <a:prstClr val="white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衛生福利部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" y="540"/>
              <a:ext cx="567" cy="5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矩形 6"/>
            <p:cNvSpPr/>
            <p:nvPr/>
          </p:nvSpPr>
          <p:spPr>
            <a:xfrm>
              <a:off x="2144" y="824"/>
              <a:ext cx="3606" cy="63"/>
            </a:xfrm>
            <a:prstGeom prst="rect">
              <a:avLst/>
            </a:prstGeom>
            <a:grpFill/>
            <a:ln>
              <a:solidFill>
                <a:srgbClr val="A7CBB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dirty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99666"/>
            <a:ext cx="8229600" cy="854968"/>
          </a:xfrm>
        </p:spPr>
        <p:txBody>
          <a:bodyPr>
            <a:normAutofit/>
          </a:bodyPr>
          <a:lstStyle>
            <a:lvl1pPr>
              <a:defRPr sz="40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628800"/>
            <a:ext cx="8229600" cy="4525963"/>
          </a:xfr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9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3B31B-4463-43D1-97E1-1C018355E065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11509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EAD04-EF9C-49FB-92DA-D3253DB2384D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68841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AC511-9168-4170-B81B-1A6B1A7A9C60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17332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AD71D-1DBB-4FA1-A1CE-347ADBA168EC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88546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250DC-7FC5-4863-966C-C43855B767B2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93829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E7966-6713-4568-8F08-60F479829112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70781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95134-20C6-441B-A61A-6BA292D618DE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98143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D88CC-48D5-42F5-8B12-6CDBE3BC5075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92269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20648-2A03-4220-968A-DA498AA3AA42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43897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BB419-A243-45BD-B5BF-2C0F17098304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79852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4"/>
          <p:cNvSpPr/>
          <p:nvPr/>
        </p:nvSpPr>
        <p:spPr>
          <a:xfrm>
            <a:off x="812800" y="1506538"/>
            <a:ext cx="1533525" cy="13811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txBody>
          <a:bodyPr lIns="91425" tIns="91425" rIns="91425" bIns="91425" anchor="ctr"/>
          <a:lstStyle/>
          <a:p>
            <a:pPr fontAlgn="base">
              <a:spcAft>
                <a:spcPct val="0"/>
              </a:spcAft>
              <a:defRPr/>
            </a:pPr>
            <a:endParaRPr kumimoji="1">
              <a:solidFill>
                <a:prstClr val="black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5" name="Shape 25"/>
          <p:cNvSpPr>
            <a:spLocks noChangeArrowheads="1"/>
          </p:cNvSpPr>
          <p:nvPr/>
        </p:nvSpPr>
        <p:spPr bwMode="auto">
          <a:xfrm>
            <a:off x="0" y="0"/>
            <a:ext cx="138113" cy="6858000"/>
          </a:xfrm>
          <a:prstGeom prst="rect">
            <a:avLst/>
          </a:prstGeom>
          <a:solidFill>
            <a:srgbClr val="DAEB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zh-TW" altLang="zh-TW" smtClean="0">
              <a:solidFill>
                <a:prstClr val="black"/>
              </a:solidFill>
            </a:endParaRPr>
          </a:p>
        </p:txBody>
      </p:sp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691200" y="0"/>
            <a:ext cx="7761599" cy="1292100"/>
          </a:xfrm>
          <a:prstGeom prst="rect">
            <a:avLst/>
          </a:prstGeom>
        </p:spPr>
        <p:txBody>
          <a:bodyPr lIns="91425" tIns="91425" rIns="91425" bIns="91425" anchor="b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691200" y="1811604"/>
            <a:ext cx="7761599" cy="4412100"/>
          </a:xfrm>
          <a:prstGeom prst="rect">
            <a:avLst/>
          </a:prstGeom>
        </p:spPr>
        <p:txBody>
          <a:bodyPr lIns="91425" tIns="91425" rIns="91425" b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8328025" y="6356350"/>
            <a:ext cx="6921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8FBF37-BFB1-40FF-B799-67D1344900D0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94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3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2.xml"/><Relationship Id="rId12" Type="http://schemas.openxmlformats.org/officeDocument/2006/relationships/slideLayout" Target="../slideLayouts/slideLayout77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11" Type="http://schemas.openxmlformats.org/officeDocument/2006/relationships/slideLayout" Target="../slideLayouts/slideLayout76.xml"/><Relationship Id="rId5" Type="http://schemas.openxmlformats.org/officeDocument/2006/relationships/slideLayout" Target="../slideLayouts/slideLayout70.xml"/><Relationship Id="rId10" Type="http://schemas.openxmlformats.org/officeDocument/2006/relationships/slideLayout" Target="../slideLayouts/slideLayout75.xml"/><Relationship Id="rId4" Type="http://schemas.openxmlformats.org/officeDocument/2006/relationships/slideLayout" Target="../slideLayouts/slideLayout69.xml"/><Relationship Id="rId9" Type="http://schemas.openxmlformats.org/officeDocument/2006/relationships/slideLayout" Target="../slideLayouts/slideLayout7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532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774" r:id="rId14"/>
    <p:sldLayoutId id="2147483775" r:id="rId1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005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697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106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58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4448" y="6494798"/>
            <a:ext cx="1315721" cy="36512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‹#›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639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25FFF32E-3446-4C30-AF4B-C65050AE1432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924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標楷體" pitchFamily="65" charset="-12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hape 449"/>
          <p:cNvSpPr txBox="1">
            <a:spLocks noGrp="1"/>
          </p:cNvSpPr>
          <p:nvPr>
            <p:ph type="ctrTitle"/>
          </p:nvPr>
        </p:nvSpPr>
        <p:spPr>
          <a:xfrm>
            <a:off x="-211320" y="1844824"/>
            <a:ext cx="9361040" cy="1440160"/>
          </a:xfrm>
        </p:spPr>
        <p:txBody>
          <a:bodyPr rtlCol="0">
            <a:noAutofit/>
          </a:bodyPr>
          <a:lstStyle/>
          <a:p>
            <a:pPr algn="ctr">
              <a:spcBef>
                <a:spcPct val="0"/>
              </a:spcBef>
              <a:buSzTx/>
              <a:defRPr/>
            </a:pPr>
            <a:r>
              <a:rPr lang="zh-TW" altLang="en-US" sz="4000" b="1" dirty="0" smtClean="0">
                <a:solidFill>
                  <a:schemeClr val="tx1"/>
                </a:solidFill>
              </a:rPr>
              <a:t>社區精神病人關懷訪視執行概況</a:t>
            </a:r>
            <a:r>
              <a:rPr lang="en-US" altLang="zh-TW" sz="4000" b="1" dirty="0" smtClean="0">
                <a:solidFill>
                  <a:schemeClr val="tx1"/>
                </a:solidFill>
              </a:rPr>
              <a:t/>
            </a:r>
            <a:br>
              <a:rPr lang="en-US" altLang="zh-TW" sz="4000" b="1" dirty="0" smtClean="0">
                <a:solidFill>
                  <a:schemeClr val="tx1"/>
                </a:solidFill>
              </a:rPr>
            </a:br>
            <a:r>
              <a:rPr lang="zh-TW" altLang="en-US" sz="4000" b="1" dirty="0" smtClean="0">
                <a:solidFill>
                  <a:schemeClr val="tx1"/>
                </a:solidFill>
              </a:rPr>
              <a:t>暨收結案標準共識討論</a:t>
            </a:r>
            <a:endParaRPr lang="zh-TW" altLang="zh-TW" sz="1600" b="1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Oswald"/>
              <a:sym typeface="Oswald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211960" y="52292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zh-TW" altLang="en-US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Oswald"/>
              </a:rPr>
              <a:t>報告者：本部心理及口腔健康司</a:t>
            </a:r>
            <a:r>
              <a:rPr lang="en-US" altLang="zh-TW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Oswald"/>
              </a:rPr>
              <a:t/>
            </a:r>
            <a:br>
              <a:rPr lang="en-US" altLang="zh-TW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Oswald"/>
              </a:rPr>
            </a:br>
            <a:r>
              <a:rPr lang="zh-TW" altLang="en-US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Oswald"/>
              </a:rPr>
              <a:t>報告日期：</a:t>
            </a:r>
            <a:r>
              <a:rPr lang="en-US" altLang="zh-TW" b="1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  <a:sym typeface="Oswald"/>
              </a:rPr>
              <a:t>108.07.01</a:t>
            </a:r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166413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8064896" cy="1440160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b="1" dirty="0">
                <a:solidFill>
                  <a:schemeClr val="tx1"/>
                </a:solidFill>
              </a:rPr>
              <a:t>社區精神病人關懷訪視執行</a:t>
            </a:r>
            <a:r>
              <a:rPr lang="zh-TW" altLang="en-US" b="1" dirty="0" smtClean="0">
                <a:solidFill>
                  <a:schemeClr val="tx1"/>
                </a:solidFill>
              </a:rPr>
              <a:t>概況暨</a:t>
            </a:r>
            <a:r>
              <a:rPr lang="zh-TW" altLang="en-US" b="1" dirty="0">
                <a:solidFill>
                  <a:schemeClr val="tx1"/>
                </a:solidFill>
              </a:rPr>
              <a:t>收結案標準</a:t>
            </a:r>
            <a:r>
              <a:rPr lang="zh-TW" altLang="en-US" b="1" dirty="0" smtClean="0">
                <a:solidFill>
                  <a:schemeClr val="tx1"/>
                </a:solidFill>
              </a:rPr>
              <a:t>共識討論</a:t>
            </a:r>
            <a:endParaRPr lang="zh-TW" altLang="en-US" b="1" dirty="0">
              <a:solidFill>
                <a:schemeClr val="tx1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>
          <a:xfrm>
            <a:off x="6948264" y="6491819"/>
            <a:ext cx="2133600" cy="366184"/>
          </a:xfrm>
        </p:spPr>
        <p:txBody>
          <a:bodyPr/>
          <a:lstStyle/>
          <a:p>
            <a:pPr>
              <a:defRPr/>
            </a:pPr>
            <a:fld id="{46B1B867-928E-422B-BD0D-7D7F91DE34C7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419800" y="2054732"/>
            <a:ext cx="81369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ea"/>
              <a:buAutoNum type="ea1ChtPeriod"/>
            </a:pPr>
            <a:r>
              <a:rPr lang="zh-TW" altLang="en-US" sz="2800" b="1" dirty="0" smtClean="0">
                <a:solidFill>
                  <a:schemeClr val="tx1"/>
                </a:solidFill>
              </a:rPr>
              <a:t>社區精神</a:t>
            </a:r>
            <a:r>
              <a:rPr lang="zh-TW" altLang="en-US" sz="2800" b="1" dirty="0"/>
              <a:t>病人關懷訪</a:t>
            </a:r>
            <a:r>
              <a:rPr lang="zh-TW" altLang="en-US" sz="2800" b="1" dirty="0" smtClean="0"/>
              <a:t>視執行概況</a:t>
            </a:r>
            <a:endParaRPr lang="en-US" altLang="zh-TW" sz="2800" b="1" dirty="0" smtClean="0">
              <a:solidFill>
                <a:schemeClr val="tx1"/>
              </a:solidFill>
            </a:endParaRPr>
          </a:p>
          <a:p>
            <a:pPr marL="457200" indent="-457200">
              <a:lnSpc>
                <a:spcPct val="150000"/>
              </a:lnSpc>
              <a:buFont typeface="+mj-ea"/>
              <a:buAutoNum type="ea1ChtPeriod"/>
            </a:pPr>
            <a:r>
              <a:rPr lang="zh-TW" altLang="en-US" sz="2800" b="1" dirty="0"/>
              <a:t>社區精神病人收</a:t>
            </a:r>
            <a:r>
              <a:rPr lang="zh-TW" altLang="en-US" sz="2800" b="1" dirty="0" smtClean="0">
                <a:solidFill>
                  <a:schemeClr val="tx1"/>
                </a:solidFill>
              </a:rPr>
              <a:t>結案標準修正規劃</a:t>
            </a:r>
            <a:endParaRPr lang="en-US" altLang="zh-TW" sz="28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362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hape 449"/>
          <p:cNvSpPr txBox="1">
            <a:spLocks noGrp="1"/>
          </p:cNvSpPr>
          <p:nvPr>
            <p:ph type="ctrTitle"/>
          </p:nvPr>
        </p:nvSpPr>
        <p:spPr>
          <a:xfrm>
            <a:off x="-396552" y="1988840"/>
            <a:ext cx="9361040" cy="2880320"/>
          </a:xfrm>
        </p:spPr>
        <p:txBody>
          <a:bodyPr rtlCol="0">
            <a:noAutofit/>
          </a:bodyPr>
          <a:lstStyle/>
          <a:p>
            <a:pPr marL="457200" indent="-457200" algn="ctr">
              <a:lnSpc>
                <a:spcPct val="150000"/>
              </a:lnSpc>
            </a:pPr>
            <a:r>
              <a:rPr lang="zh-TW" altLang="en-US" sz="3800" b="1" dirty="0">
                <a:solidFill>
                  <a:schemeClr val="tx1"/>
                </a:solidFill>
              </a:rPr>
              <a:t>一</a:t>
            </a:r>
            <a:r>
              <a:rPr lang="zh-TW" altLang="en-US" sz="3800" b="1" dirty="0" smtClean="0">
                <a:solidFill>
                  <a:schemeClr val="tx1"/>
                </a:solidFill>
              </a:rPr>
              <a:t>、</a:t>
            </a:r>
            <a:r>
              <a:rPr lang="zh-TW" altLang="en-US" sz="4000" b="1" dirty="0">
                <a:solidFill>
                  <a:schemeClr val="tx1"/>
                </a:solidFill>
              </a:rPr>
              <a:t>社區精神病人追蹤照護現況</a:t>
            </a:r>
            <a:endParaRPr lang="en-US" altLang="zh-TW" sz="4000" b="1" dirty="0">
              <a:solidFill>
                <a:schemeClr val="tx1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>
          <a:xfrm>
            <a:off x="6948264" y="6491819"/>
            <a:ext cx="2133600" cy="366184"/>
          </a:xfrm>
        </p:spPr>
        <p:txBody>
          <a:bodyPr/>
          <a:lstStyle/>
          <a:p>
            <a:pPr>
              <a:defRPr/>
            </a:pPr>
            <a:fld id="{2197AEAE-DD0F-4514-9EB8-6C1DCEA02A5B}" type="slidenum">
              <a:rPr lang="zh-TW" altLang="en-US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260323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 txBox="1">
            <a:spLocks/>
          </p:cNvSpPr>
          <p:nvPr/>
        </p:nvSpPr>
        <p:spPr>
          <a:xfrm>
            <a:off x="8676456" y="6520259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l" defTabSz="914400" rtl="0" eaLnBrk="1" latinLnBrk="0" hangingPunct="1">
              <a:defRPr sz="2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1200" dirty="0">
                <a:solidFill>
                  <a:srgbClr val="000000"/>
                </a:solidFill>
                <a:latin typeface="微軟正黑體"/>
              </a:rPr>
              <a:t>11</a:t>
            </a:r>
            <a:endParaRPr lang="zh-TW" altLang="en-US" sz="1200" dirty="0">
              <a:solidFill>
                <a:srgbClr val="000000"/>
              </a:solidFill>
              <a:latin typeface="微軟正黑體"/>
            </a:endParaRPr>
          </a:p>
        </p:txBody>
      </p:sp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475278" y="260648"/>
            <a:ext cx="8273186" cy="1371600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rgbClr val="002060"/>
                </a:solidFill>
                <a:latin typeface="標楷體" pitchFamily="65" charset="-120"/>
                <a:cs typeface="Oswald"/>
                <a:sym typeface="Oswald"/>
              </a:rPr>
              <a:t>各</a:t>
            </a:r>
            <a:r>
              <a:rPr lang="zh-TW" altLang="en-US" dirty="0">
                <a:solidFill>
                  <a:srgbClr val="002060"/>
                </a:solidFill>
                <a:latin typeface="標楷體" pitchFamily="65" charset="-120"/>
                <a:cs typeface="Oswald"/>
                <a:sym typeface="Oswald"/>
              </a:rPr>
              <a:t>縣市</a:t>
            </a:r>
            <a:r>
              <a:rPr lang="en-US" altLang="zh-TW" dirty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102</a:t>
            </a:r>
            <a:r>
              <a:rPr lang="zh-TW" altLang="en-US" dirty="0">
                <a:solidFill>
                  <a:srgbClr val="002060"/>
                </a:solidFill>
                <a:latin typeface="標楷體" pitchFamily="65" charset="-120"/>
                <a:cs typeface="Oswald"/>
                <a:sym typeface="Oswald"/>
              </a:rPr>
              <a:t>至</a:t>
            </a:r>
            <a:r>
              <a:rPr lang="en-US" altLang="zh-TW" dirty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107</a:t>
            </a:r>
            <a:r>
              <a:rPr lang="zh-TW" altLang="en-US" dirty="0">
                <a:solidFill>
                  <a:srgbClr val="002060"/>
                </a:solidFill>
                <a:latin typeface="標楷體" pitchFamily="65" charset="-120"/>
                <a:cs typeface="Oswald"/>
                <a:sym typeface="Oswald"/>
              </a:rPr>
              <a:t>年社區精神病人</a:t>
            </a:r>
            <a:r>
              <a:rPr lang="zh-TW" altLang="en-US" b="1" dirty="0">
                <a:solidFill>
                  <a:srgbClr val="002060"/>
                </a:solidFill>
                <a:latin typeface="標楷體" pitchFamily="65" charset="-120"/>
                <a:cs typeface="Oswald"/>
                <a:sym typeface="Oswald"/>
              </a:rPr>
              <a:t>收案量</a:t>
            </a:r>
            <a:endParaRPr lang="zh-TW" altLang="en-US" dirty="0"/>
          </a:p>
        </p:txBody>
      </p:sp>
      <p:graphicFrame>
        <p:nvGraphicFramePr>
          <p:cNvPr id="3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6147122"/>
              </p:ext>
            </p:extLst>
          </p:nvPr>
        </p:nvGraphicFramePr>
        <p:xfrm>
          <a:off x="336585" y="1772815"/>
          <a:ext cx="8424935" cy="43924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3447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3773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208823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637880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000" u="none" strike="noStrike" dirty="0">
                          <a:effectLst/>
                        </a:rPr>
                        <a:t>年度</a:t>
                      </a:r>
                      <a:endParaRPr lang="zh-TW" altLang="en-US" sz="2000" b="1" i="0" u="none" strike="noStrike" dirty="0">
                        <a:solidFill>
                          <a:srgbClr val="FFFFFF"/>
                        </a:solidFill>
                        <a:effectLst/>
                        <a:latin typeface="細明體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000" u="none" strike="noStrike" dirty="0">
                          <a:effectLst/>
                        </a:rPr>
                        <a:t>一級個案人數</a:t>
                      </a:r>
                      <a:endParaRPr lang="zh-TW" altLang="en-US" sz="2000" b="1" i="0" u="none" strike="noStrike" dirty="0">
                        <a:solidFill>
                          <a:srgbClr val="FFFFFF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20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二級個案人數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20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三級個案人數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20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四級個案人數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20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五級個案人數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2000" u="none" strike="noStrike" dirty="0">
                          <a:effectLst/>
                        </a:rPr>
                        <a:t>實際個案照顧人數</a:t>
                      </a:r>
                      <a:endParaRPr lang="zh-TW" altLang="en-US" sz="2000" b="1" i="0" u="none" strike="noStrike" dirty="0">
                        <a:solidFill>
                          <a:srgbClr val="FFFFFF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8467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u="none" strike="noStrike">
                          <a:effectLst/>
                        </a:rPr>
                        <a:t>102</a:t>
                      </a:r>
                      <a:r>
                        <a:rPr lang="zh-TW" altLang="en-US" sz="2000" u="none" strike="noStrike">
                          <a:effectLst/>
                        </a:rPr>
                        <a:t>年</a:t>
                      </a:r>
                      <a:endParaRPr lang="zh-TW" altLang="en-US" sz="2000" b="1" i="0" u="none" strike="noStrike">
                        <a:solidFill>
                          <a:srgbClr val="FFFFFF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14,678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 dirty="0">
                          <a:effectLst/>
                        </a:rPr>
                        <a:t>5,837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34,480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78,104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1,189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b="1" u="none" strike="noStrike" dirty="0">
                          <a:effectLst/>
                        </a:rPr>
                        <a:t>134,321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872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b="1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10.93%</a:t>
                      </a:r>
                      <a:endParaRPr lang="en-US" altLang="zh-TW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b="1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4.35%</a:t>
                      </a:r>
                      <a:endParaRPr lang="en-US" altLang="zh-TW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b="1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25.67%</a:t>
                      </a:r>
                      <a:endParaRPr lang="en-US" altLang="zh-TW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b="1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58.15%</a:t>
                      </a:r>
                      <a:endParaRPr lang="en-US" altLang="zh-TW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b="1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0.89%</a:t>
                      </a:r>
                      <a:endParaRPr lang="en-US" altLang="zh-TW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b="1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altLang="zh-TW" sz="16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8721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u="none" strike="noStrike">
                          <a:effectLst/>
                        </a:rPr>
                        <a:t>103</a:t>
                      </a:r>
                      <a:r>
                        <a:rPr lang="zh-TW" altLang="en-US" sz="2000" u="none" strike="noStrike">
                          <a:effectLst/>
                        </a:rPr>
                        <a:t>年</a:t>
                      </a:r>
                      <a:endParaRPr lang="zh-TW" altLang="en-US" sz="2000" b="1" i="0" u="none" strike="noStrike">
                        <a:solidFill>
                          <a:srgbClr val="FFFFFF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16,279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8,268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35,601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80,648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 dirty="0">
                          <a:effectLst/>
                        </a:rPr>
                        <a:t>989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b="1" u="none" strike="noStrike" dirty="0">
                          <a:effectLst/>
                        </a:rPr>
                        <a:t>141,801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5872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11.48%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5.83%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25.11%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56.87%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0.70%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100.00%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58721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u="none" strike="noStrike">
                          <a:effectLst/>
                        </a:rPr>
                        <a:t>104</a:t>
                      </a:r>
                      <a:r>
                        <a:rPr lang="zh-TW" altLang="en-US" sz="2000" u="none" strike="noStrike">
                          <a:effectLst/>
                        </a:rPr>
                        <a:t>年</a:t>
                      </a:r>
                      <a:endParaRPr lang="zh-TW" altLang="en-US" sz="2000" b="1" i="0" u="none" strike="noStrike">
                        <a:solidFill>
                          <a:srgbClr val="FFFFFF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13,720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21,162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37,506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69,208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815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b="1" u="none" strike="noStrike" dirty="0">
                          <a:effectLst/>
                        </a:rPr>
                        <a:t>142,416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5872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9.63%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14.86%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26.34%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48.60%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0.57%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100.00%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58721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u="none" strike="noStrike">
                          <a:effectLst/>
                        </a:rPr>
                        <a:t>105</a:t>
                      </a:r>
                      <a:r>
                        <a:rPr lang="zh-TW" altLang="en-US" sz="2000" u="none" strike="noStrike">
                          <a:effectLst/>
                        </a:rPr>
                        <a:t>年</a:t>
                      </a:r>
                      <a:endParaRPr lang="zh-TW" altLang="en-US" sz="2000" b="1" i="0" u="none" strike="noStrike">
                        <a:solidFill>
                          <a:srgbClr val="FFFFFF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14,059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26,003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38,555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62,831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742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b="1" u="none" strike="noStrike" dirty="0">
                          <a:effectLst/>
                        </a:rPr>
                        <a:t>142,193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5872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9.89%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18.29%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27.11%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44.19%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0.52%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100.00%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58721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u="none" strike="noStrike">
                          <a:effectLst/>
                        </a:rPr>
                        <a:t>106</a:t>
                      </a:r>
                      <a:r>
                        <a:rPr lang="zh-TW" altLang="en-US" sz="2000" u="none" strike="noStrike">
                          <a:effectLst/>
                        </a:rPr>
                        <a:t>年</a:t>
                      </a:r>
                      <a:endParaRPr lang="zh-TW" altLang="en-US" sz="2000" b="1" i="0" u="none" strike="noStrike">
                        <a:solidFill>
                          <a:srgbClr val="FFFFFF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17,928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17,239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42,812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60,823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>
                          <a:effectLst/>
                        </a:rPr>
                        <a:t>767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b="1" u="none" strike="noStrike" dirty="0">
                          <a:effectLst/>
                        </a:rPr>
                        <a:t>139,569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5872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12.85%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12.35%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30.67%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43.58%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0.55%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100.00%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58721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000" u="none" strike="noStrike" dirty="0">
                          <a:effectLst/>
                        </a:rPr>
                        <a:t>107</a:t>
                      </a:r>
                      <a:r>
                        <a:rPr lang="zh-TW" altLang="en-US" sz="2000" u="none" strike="noStrike" dirty="0">
                          <a:effectLst/>
                        </a:rPr>
                        <a:t>年</a:t>
                      </a:r>
                      <a:endParaRPr lang="zh-TW" altLang="en-US" sz="2000" b="1" i="0" u="none" strike="noStrike" dirty="0">
                        <a:solidFill>
                          <a:srgbClr val="FFFFFF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 dirty="0">
                          <a:effectLst/>
                        </a:rPr>
                        <a:t>22,171</a:t>
                      </a:r>
                      <a:endParaRPr lang="en-US" altLang="zh-TW" sz="1600" b="1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 dirty="0">
                          <a:effectLst/>
                        </a:rPr>
                        <a:t>19,634</a:t>
                      </a:r>
                      <a:endParaRPr lang="en-US" altLang="zh-TW" sz="1600" b="1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 dirty="0">
                          <a:effectLst/>
                        </a:rPr>
                        <a:t>37,934</a:t>
                      </a:r>
                      <a:endParaRPr lang="en-US" altLang="zh-TW" sz="1600" b="1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 dirty="0">
                          <a:effectLst/>
                        </a:rPr>
                        <a:t>60,725</a:t>
                      </a:r>
                      <a:endParaRPr lang="en-US" altLang="zh-TW" sz="1600" b="1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 dirty="0">
                          <a:effectLst/>
                        </a:rPr>
                        <a:t>921</a:t>
                      </a:r>
                      <a:endParaRPr lang="en-US" altLang="zh-TW" sz="1600" b="1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b="1" u="none" strike="noStrike" dirty="0">
                          <a:effectLst/>
                        </a:rPr>
                        <a:t>141,385</a:t>
                      </a:r>
                      <a:endParaRPr lang="en-US" altLang="zh-TW" sz="1600" b="1" i="0" u="none" strike="noStrike" dirty="0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5872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15.68%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13.89%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26.83%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42.95%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0.65%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100.00%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47563"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u="none" strike="noStrike" dirty="0">
                          <a:effectLst/>
                        </a:rPr>
                        <a:t>108</a:t>
                      </a:r>
                      <a:r>
                        <a:rPr lang="zh-TW" altLang="en-US" sz="1800" u="none" strike="noStrike" dirty="0">
                          <a:effectLst/>
                        </a:rPr>
                        <a:t>年</a:t>
                      </a:r>
                      <a:endParaRPr lang="en-US" altLang="zh-TW" sz="1800" u="none" strike="noStrike" dirty="0">
                        <a:effectLst/>
                      </a:endParaRP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u="none" strike="noStrike" dirty="0">
                          <a:effectLst/>
                        </a:rPr>
                        <a:t>5</a:t>
                      </a:r>
                      <a:r>
                        <a:rPr lang="zh-TW" altLang="en-US" sz="1800" u="none" strike="noStrike" dirty="0">
                          <a:effectLst/>
                        </a:rPr>
                        <a:t>月</a:t>
                      </a:r>
                      <a:endParaRPr lang="zh-TW" altLang="en-US" sz="18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21,842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19,917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37,596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60,463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972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140,790</a:t>
                      </a: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62647">
                <a:tc vMerge="1">
                  <a:txBody>
                    <a:bodyPr/>
                    <a:lstStyle/>
                    <a:p>
                      <a:pPr algn="ctr" rtl="0" fontAlgn="ctr"/>
                      <a:endParaRPr lang="zh-TW" altLang="en-US" sz="2000" b="1" i="0" u="none" strike="noStrike" dirty="0">
                        <a:solidFill>
                          <a:srgbClr val="FFFFFF"/>
                        </a:solidFill>
                        <a:effectLst/>
                        <a:latin typeface="Arial"/>
                      </a:endParaRPr>
                    </a:p>
                  </a:txBody>
                  <a:tcPr marL="5738" marR="5738" marT="57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15.51%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14.15%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26.70%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42.95%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0.69%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TW" sz="1600" b="1" u="none" strike="noStrike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100.00%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  <p:sp>
        <p:nvSpPr>
          <p:cNvPr id="7" name="文字方塊 6"/>
          <p:cNvSpPr txBox="1"/>
          <p:nvPr/>
        </p:nvSpPr>
        <p:spPr>
          <a:xfrm>
            <a:off x="371985" y="6395044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>
                <a:solidFill>
                  <a:srgbClr val="000000"/>
                </a:solidFill>
              </a:rPr>
              <a:t>資料統計：至</a:t>
            </a:r>
            <a:r>
              <a:rPr lang="en-US" altLang="zh-TW" sz="1400" dirty="0">
                <a:solidFill>
                  <a:srgbClr val="000000"/>
                </a:solidFill>
              </a:rPr>
              <a:t>108</a:t>
            </a:r>
            <a:r>
              <a:rPr lang="zh-TW" altLang="en-US" sz="1400" dirty="0">
                <a:solidFill>
                  <a:srgbClr val="000000"/>
                </a:solidFill>
              </a:rPr>
              <a:t>年</a:t>
            </a:r>
            <a:r>
              <a:rPr lang="en-US" altLang="zh-TW" sz="1400" dirty="0">
                <a:solidFill>
                  <a:srgbClr val="000000"/>
                </a:solidFill>
              </a:rPr>
              <a:t>5</a:t>
            </a:r>
            <a:r>
              <a:rPr lang="zh-TW" altLang="en-US" sz="1400" dirty="0">
                <a:solidFill>
                  <a:srgbClr val="000000"/>
                </a:solidFill>
              </a:rPr>
              <a:t>月</a:t>
            </a:r>
            <a:r>
              <a:rPr lang="en-US" altLang="zh-TW" sz="1400" dirty="0">
                <a:solidFill>
                  <a:srgbClr val="000000"/>
                </a:solidFill>
              </a:rPr>
              <a:t>31</a:t>
            </a:r>
            <a:r>
              <a:rPr lang="zh-TW" altLang="en-US" sz="1400" dirty="0">
                <a:solidFill>
                  <a:srgbClr val="000000"/>
                </a:solidFill>
              </a:rPr>
              <a:t>日止</a:t>
            </a:r>
          </a:p>
        </p:txBody>
      </p:sp>
      <p:sp>
        <p:nvSpPr>
          <p:cNvPr id="8" name="文字版面配置區 2"/>
          <p:cNvSpPr txBox="1">
            <a:spLocks/>
          </p:cNvSpPr>
          <p:nvPr/>
        </p:nvSpPr>
        <p:spPr>
          <a:xfrm>
            <a:off x="827584" y="853108"/>
            <a:ext cx="7056784" cy="35543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itchFamily="34" charset="0"/>
              <a:buChar char="•"/>
            </a:pPr>
            <a:r>
              <a:rPr lang="zh-TW" altLang="en-US" dirty="0">
                <a:solidFill>
                  <a:srgbClr val="000000"/>
                </a:solidFill>
              </a:rPr>
              <a:t>個案總數近年有上升趨勢。</a:t>
            </a:r>
            <a:endParaRPr lang="en-US" altLang="zh-TW" dirty="0">
              <a:solidFill>
                <a:srgbClr val="00000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altLang="zh-TW" dirty="0">
                <a:solidFill>
                  <a:srgbClr val="000000"/>
                </a:solidFill>
              </a:rPr>
              <a:t>1</a:t>
            </a:r>
            <a:r>
              <a:rPr lang="zh-TW" altLang="en-US" dirty="0">
                <a:solidFill>
                  <a:srgbClr val="000000"/>
                </a:solidFill>
              </a:rPr>
              <a:t>、</a:t>
            </a:r>
            <a:r>
              <a:rPr lang="en-US" altLang="zh-TW" dirty="0">
                <a:solidFill>
                  <a:srgbClr val="000000"/>
                </a:solidFill>
              </a:rPr>
              <a:t>2</a:t>
            </a:r>
            <a:r>
              <a:rPr lang="zh-TW" altLang="en-US" dirty="0">
                <a:solidFill>
                  <a:srgbClr val="000000"/>
                </a:solidFill>
              </a:rPr>
              <a:t>級個案逐漸上升，</a:t>
            </a:r>
            <a:r>
              <a:rPr lang="en-US" altLang="zh-TW" dirty="0">
                <a:solidFill>
                  <a:srgbClr val="000000"/>
                </a:solidFill>
              </a:rPr>
              <a:t>3</a:t>
            </a:r>
            <a:r>
              <a:rPr lang="zh-TW" altLang="en-US" dirty="0">
                <a:solidFill>
                  <a:srgbClr val="000000"/>
                </a:solidFill>
              </a:rPr>
              <a:t>、</a:t>
            </a:r>
            <a:r>
              <a:rPr lang="en-US" altLang="zh-TW" dirty="0">
                <a:solidFill>
                  <a:srgbClr val="000000"/>
                </a:solidFill>
              </a:rPr>
              <a:t>4</a:t>
            </a:r>
            <a:r>
              <a:rPr lang="zh-TW" altLang="en-US" dirty="0">
                <a:solidFill>
                  <a:srgbClr val="000000"/>
                </a:solidFill>
              </a:rPr>
              <a:t>級個案逐年下降。</a:t>
            </a:r>
            <a:endParaRPr lang="en-US" altLang="zh-TW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17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219256" cy="1371600"/>
          </a:xfrm>
        </p:spPr>
        <p:txBody>
          <a:bodyPr/>
          <a:lstStyle/>
          <a:p>
            <a:r>
              <a:rPr lang="en-US" altLang="zh-TW" sz="3200" dirty="0"/>
              <a:t>107</a:t>
            </a:r>
            <a:r>
              <a:rPr lang="zh-TW" altLang="en-US" sz="3200" dirty="0"/>
              <a:t>年與</a:t>
            </a:r>
            <a:r>
              <a:rPr lang="en-US" altLang="zh-TW" sz="3200" dirty="0"/>
              <a:t>108</a:t>
            </a:r>
            <a:r>
              <a:rPr lang="zh-TW" altLang="en-US" sz="3200" dirty="0"/>
              <a:t>年各縣市各級個案數</a:t>
            </a:r>
            <a:r>
              <a:rPr lang="zh-TW" altLang="en-US" sz="3200" dirty="0" smtClean="0"/>
              <a:t>分析</a:t>
            </a:r>
            <a:endParaRPr lang="zh-TW" altLang="en-US" sz="32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8681263" y="6621736"/>
            <a:ext cx="1315721" cy="365125"/>
          </a:xfrm>
        </p:spPr>
        <p:txBody>
          <a:bodyPr/>
          <a:lstStyle/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5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9168" y="6629747"/>
            <a:ext cx="27363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00" dirty="0">
                <a:solidFill>
                  <a:srgbClr val="000000"/>
                </a:solidFill>
              </a:rPr>
              <a:t>資料統計：至</a:t>
            </a:r>
            <a:r>
              <a:rPr lang="en-US" altLang="zh-TW" sz="1100" dirty="0">
                <a:solidFill>
                  <a:srgbClr val="000000"/>
                </a:solidFill>
              </a:rPr>
              <a:t>108</a:t>
            </a:r>
            <a:r>
              <a:rPr lang="zh-TW" altLang="en-US" sz="1100" dirty="0">
                <a:solidFill>
                  <a:srgbClr val="000000"/>
                </a:solidFill>
              </a:rPr>
              <a:t>年</a:t>
            </a:r>
            <a:r>
              <a:rPr lang="en-US" altLang="zh-TW" sz="1100" dirty="0">
                <a:solidFill>
                  <a:srgbClr val="000000"/>
                </a:solidFill>
              </a:rPr>
              <a:t>5</a:t>
            </a:r>
            <a:r>
              <a:rPr lang="zh-TW" altLang="en-US" sz="1100" dirty="0">
                <a:solidFill>
                  <a:srgbClr val="000000"/>
                </a:solidFill>
              </a:rPr>
              <a:t>月</a:t>
            </a:r>
            <a:r>
              <a:rPr lang="en-US" altLang="zh-TW" sz="1100" dirty="0">
                <a:solidFill>
                  <a:srgbClr val="000000"/>
                </a:solidFill>
              </a:rPr>
              <a:t>31</a:t>
            </a:r>
            <a:r>
              <a:rPr lang="zh-TW" altLang="en-US" sz="1100" dirty="0">
                <a:solidFill>
                  <a:srgbClr val="000000"/>
                </a:solidFill>
              </a:rPr>
              <a:t>日止</a:t>
            </a: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6467593"/>
              </p:ext>
            </p:extLst>
          </p:nvPr>
        </p:nvGraphicFramePr>
        <p:xfrm>
          <a:off x="89168" y="837913"/>
          <a:ext cx="8942416" cy="5791834"/>
        </p:xfrm>
        <a:graphic>
          <a:graphicData uri="http://schemas.openxmlformats.org/drawingml/2006/table">
            <a:tbl>
              <a:tblPr firstRow="1" firstCol="1" lastRow="1" bandRow="1">
                <a:tableStyleId>{F5AB1C69-6EDB-4FF4-983F-18BD219EF322}</a:tableStyleId>
              </a:tblPr>
              <a:tblGrid>
                <a:gridCol w="594661"/>
                <a:gridCol w="701023"/>
                <a:gridCol w="589284"/>
                <a:gridCol w="602598"/>
                <a:gridCol w="602598"/>
                <a:gridCol w="602598"/>
                <a:gridCol w="624363"/>
                <a:gridCol w="416861"/>
                <a:gridCol w="681217"/>
                <a:gridCol w="626490"/>
                <a:gridCol w="602598"/>
                <a:gridCol w="602598"/>
                <a:gridCol w="602598"/>
                <a:gridCol w="602598"/>
                <a:gridCol w="490331"/>
              </a:tblGrid>
              <a:tr h="313258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 dirty="0">
                          <a:effectLst/>
                        </a:rPr>
                        <a:t>　</a:t>
                      </a:r>
                      <a:endParaRPr lang="zh-TW" altLang="en-US" sz="1400" b="1" i="0" u="none" strike="noStrike" dirty="0">
                        <a:solidFill>
                          <a:srgbClr val="FFFFFF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 dirty="0">
                          <a:effectLst/>
                        </a:rPr>
                        <a:t>107</a:t>
                      </a:r>
                      <a:r>
                        <a:rPr lang="zh-TW" altLang="en-US" sz="1600" u="none" strike="noStrike" dirty="0">
                          <a:effectLst/>
                        </a:rPr>
                        <a:t>年</a:t>
                      </a:r>
                      <a:endParaRPr lang="zh-TW" altLang="en-US" sz="1600" b="1" i="0" u="none" strike="noStrike" dirty="0">
                        <a:solidFill>
                          <a:srgbClr val="FFFFFF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600" u="none" strike="noStrike" dirty="0">
                          <a:effectLst/>
                        </a:rPr>
                        <a:t>108</a:t>
                      </a:r>
                      <a:r>
                        <a:rPr lang="zh-TW" altLang="en-US" sz="1600" u="none" strike="noStrike" dirty="0">
                          <a:effectLst/>
                        </a:rPr>
                        <a:t>年</a:t>
                      </a:r>
                      <a:r>
                        <a:rPr lang="en-US" altLang="zh-TW" sz="1600" u="none" strike="noStrike" dirty="0">
                          <a:effectLst/>
                        </a:rPr>
                        <a:t>5</a:t>
                      </a:r>
                      <a:r>
                        <a:rPr lang="zh-TW" altLang="en-US" sz="1600" u="none" strike="noStrike" dirty="0">
                          <a:effectLst/>
                        </a:rPr>
                        <a:t>月</a:t>
                      </a:r>
                      <a:endParaRPr lang="zh-TW" altLang="en-US" sz="1600" b="1" i="0" u="none" strike="noStrike" dirty="0">
                        <a:solidFill>
                          <a:srgbClr val="FFFFFF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19282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 dirty="0">
                          <a:effectLst/>
                        </a:rPr>
                        <a:t>縣市</a:t>
                      </a:r>
                      <a:endParaRPr lang="zh-TW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總人數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 dirty="0">
                          <a:effectLst/>
                        </a:rPr>
                        <a:t>嚴重病人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 dirty="0">
                          <a:effectLst/>
                        </a:rPr>
                        <a:t>一級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 dirty="0">
                          <a:effectLst/>
                        </a:rPr>
                        <a:t>二級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三級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 dirty="0">
                          <a:effectLst/>
                        </a:rPr>
                        <a:t>四級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 dirty="0">
                          <a:effectLst/>
                        </a:rPr>
                        <a:t>五級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 dirty="0">
                          <a:effectLst/>
                        </a:rPr>
                        <a:t>總人數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 dirty="0">
                          <a:effectLst/>
                        </a:rPr>
                        <a:t>嚴重病人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 dirty="0">
                          <a:effectLst/>
                        </a:rPr>
                        <a:t>一級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二級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三級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四級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 dirty="0">
                          <a:effectLst/>
                        </a:rPr>
                        <a:t>五級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新北市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22,730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1,162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3,167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2,930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5,507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 dirty="0">
                          <a:effectLst/>
                        </a:rPr>
                        <a:t>10,804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322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22,807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1,177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3,276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 dirty="0">
                          <a:effectLst/>
                        </a:rPr>
                        <a:t>2,928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 dirty="0">
                          <a:effectLst/>
                        </a:rPr>
                        <a:t>5,404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 dirty="0">
                          <a:effectLst/>
                        </a:rPr>
                        <a:t>10,883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 dirty="0">
                          <a:effectLst/>
                        </a:rPr>
                        <a:t>316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桃園市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8,450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409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1,864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1,330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1,913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3,338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8,306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433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1,867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1,518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1,785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 dirty="0">
                          <a:effectLst/>
                        </a:rPr>
                        <a:t>3,134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 dirty="0">
                          <a:effectLst/>
                        </a:rPr>
                        <a:t>2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臺中市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14,232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956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2,996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2,758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3,274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5,200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14,219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941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2,952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2,634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3,458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5,171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臺南市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10,191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948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1,735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1,614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2,374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4,459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10,166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941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1,710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1,598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2,361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4,489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高雄市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20,983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1,192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2,997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2,542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4,421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11,012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20,767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1,179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2,785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2,665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4,320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10,988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宜蘭縣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4,263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117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486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563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1,611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1,591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4,294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114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548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489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1,620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1,628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新竹縣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2,949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115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478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500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657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1,304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2,963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121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433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537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615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1,368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苗栗縣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3,592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276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633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497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993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1,466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3,695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284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653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559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993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1,487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彰化縣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7,960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260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1,261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1,071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2,340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2,926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362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8,027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259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1,181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1,057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2,335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3,037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417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南投縣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3,559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186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520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498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898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1,643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3,645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191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602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504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863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1,676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雲林縣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2,902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105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787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528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794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793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2,743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805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502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718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718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嘉義縣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4,161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132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420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461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1,002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2,197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81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4,127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140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448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464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980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2,138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屏東縣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6,355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 dirty="0">
                          <a:effectLst/>
                        </a:rPr>
                        <a:t>905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1,559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870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1,115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2,758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6,315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911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1,310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1,035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1,157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2,766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臺東縣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1,931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340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305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355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927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1,934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317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316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354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943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花蓮縣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3,176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107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509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429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663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1,574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3,116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101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424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424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614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1,653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澎湖縣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624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87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78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268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190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619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78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69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279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193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基隆市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3,115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112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327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432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924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1,418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3,135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114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330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372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993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1,429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新竹市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851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145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113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242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351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662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135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124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224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179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嘉義市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1,215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80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148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127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161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777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1,100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73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164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121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133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675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金門縣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478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70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219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132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457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214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137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連江縣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臺北市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17,628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1,081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1,649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1,913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8,187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5,855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17,652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1,097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1,770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1,938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8,158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5,762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653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400" u="none" strike="noStrike">
                          <a:effectLst/>
                        </a:rPr>
                        <a:t>合計</a:t>
                      </a:r>
                      <a:endParaRPr lang="zh-TW" altLang="en-U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141,385</a:t>
                      </a:r>
                      <a:endParaRPr lang="en-US" altLang="zh-TW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8,254</a:t>
                      </a:r>
                      <a:endParaRPr lang="en-US" altLang="zh-TW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22,171</a:t>
                      </a:r>
                      <a:endParaRPr lang="en-US" altLang="zh-TW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19,634</a:t>
                      </a:r>
                      <a:endParaRPr lang="en-US" altLang="zh-TW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37,934</a:t>
                      </a:r>
                      <a:endParaRPr lang="en-US" altLang="zh-TW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60,725</a:t>
                      </a:r>
                      <a:endParaRPr lang="en-US" altLang="zh-TW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>
                          <a:effectLst/>
                        </a:rPr>
                        <a:t>921</a:t>
                      </a:r>
                      <a:endParaRPr lang="en-US" altLang="zh-TW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 dirty="0">
                          <a:effectLst/>
                        </a:rPr>
                        <a:t>140,790</a:t>
                      </a:r>
                      <a:endParaRPr lang="en-US" altLang="zh-TW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 dirty="0">
                          <a:effectLst/>
                        </a:rPr>
                        <a:t>8,278</a:t>
                      </a:r>
                      <a:endParaRPr lang="en-US" altLang="zh-TW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 dirty="0">
                          <a:effectLst/>
                        </a:rPr>
                        <a:t>21,842</a:t>
                      </a:r>
                      <a:endParaRPr lang="en-US" altLang="zh-TW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 dirty="0">
                          <a:effectLst/>
                        </a:rPr>
                        <a:t>19,917</a:t>
                      </a:r>
                      <a:endParaRPr lang="en-US" altLang="zh-TW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 dirty="0">
                          <a:effectLst/>
                        </a:rPr>
                        <a:t>37,596</a:t>
                      </a:r>
                      <a:endParaRPr lang="en-US" altLang="zh-TW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 dirty="0">
                          <a:effectLst/>
                        </a:rPr>
                        <a:t>60,463</a:t>
                      </a:r>
                      <a:endParaRPr lang="en-US" altLang="zh-TW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400" u="none" strike="noStrike" dirty="0">
                          <a:effectLst/>
                        </a:rPr>
                        <a:t>972</a:t>
                      </a:r>
                      <a:endParaRPr lang="en-US" altLang="zh-TW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024" marR="6024" marT="60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797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748465" y="6545093"/>
            <a:ext cx="1315721" cy="365125"/>
          </a:xfrm>
        </p:spPr>
        <p:txBody>
          <a:bodyPr/>
          <a:lstStyle/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6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198511" y="116632"/>
            <a:ext cx="8690341" cy="6858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ctr"/>
            <a:r>
              <a:rPr lang="en-US" altLang="zh-TW" sz="3200" b="1" dirty="0" smtClean="0">
                <a:solidFill>
                  <a:srgbClr val="002060"/>
                </a:solidFill>
                <a:latin typeface="+mj-ea"/>
                <a:cs typeface="Oswald"/>
              </a:rPr>
              <a:t>105</a:t>
            </a:r>
            <a:r>
              <a:rPr lang="zh-TW" altLang="en-US" sz="3200" b="1" dirty="0" smtClean="0">
                <a:solidFill>
                  <a:srgbClr val="002060"/>
                </a:solidFill>
                <a:latin typeface="+mj-ea"/>
                <a:cs typeface="Oswald"/>
              </a:rPr>
              <a:t>至</a:t>
            </a:r>
            <a:r>
              <a:rPr lang="en-US" altLang="zh-TW" sz="3200" b="1" dirty="0" smtClean="0">
                <a:solidFill>
                  <a:srgbClr val="002060"/>
                </a:solidFill>
                <a:latin typeface="+mj-ea"/>
                <a:cs typeface="Oswald"/>
              </a:rPr>
              <a:t>108</a:t>
            </a:r>
            <a:r>
              <a:rPr lang="zh-TW" altLang="en-US" sz="3200" b="1" dirty="0">
                <a:solidFill>
                  <a:srgbClr val="002060"/>
                </a:solidFill>
                <a:latin typeface="+mj-ea"/>
                <a:cs typeface="Oswald"/>
              </a:rPr>
              <a:t>年</a:t>
            </a:r>
            <a:r>
              <a:rPr lang="en-US" altLang="zh-TW" sz="3200" b="1" dirty="0" smtClean="0">
                <a:solidFill>
                  <a:srgbClr val="002060"/>
                </a:solidFill>
                <a:latin typeface="+mj-ea"/>
                <a:cs typeface="Oswald"/>
              </a:rPr>
              <a:t>5</a:t>
            </a:r>
            <a:r>
              <a:rPr lang="zh-TW" altLang="en-US" sz="3200" b="1" dirty="0">
                <a:solidFill>
                  <a:srgbClr val="002060"/>
                </a:solidFill>
                <a:latin typeface="+mj-ea"/>
                <a:cs typeface="Oswald"/>
              </a:rPr>
              <a:t>月年度各縣市護送送醫次數統計表</a:t>
            </a:r>
          </a:p>
        </p:txBody>
      </p:sp>
      <p:sp>
        <p:nvSpPr>
          <p:cNvPr id="6" name="矩形 5"/>
          <p:cNvSpPr/>
          <p:nvPr/>
        </p:nvSpPr>
        <p:spPr>
          <a:xfrm>
            <a:off x="6588224" y="6623410"/>
            <a:ext cx="230063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100" dirty="0">
                <a:solidFill>
                  <a:srgbClr val="000000"/>
                </a:solidFill>
              </a:rPr>
              <a:t>資料來源：精神照護資訊管理系統</a:t>
            </a:r>
            <a:endParaRPr lang="en-US" altLang="zh-TW" sz="1100" dirty="0">
              <a:solidFill>
                <a:srgbClr val="000000"/>
              </a:solidFill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xmlns="" id="{3F291CAD-F0D1-4C8C-A71A-5B6B783051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5505902"/>
              </p:ext>
            </p:extLst>
          </p:nvPr>
        </p:nvGraphicFramePr>
        <p:xfrm>
          <a:off x="611560" y="836712"/>
          <a:ext cx="7272808" cy="5474102"/>
        </p:xfrm>
        <a:graphic>
          <a:graphicData uri="http://schemas.openxmlformats.org/drawingml/2006/table">
            <a:tbl>
              <a:tblPr firstRow="1" firstCol="1" lastRow="1" bandRow="1">
                <a:tableStyleId>{3C2FFA5D-87B4-456A-9821-1D502468CF0F}</a:tableStyleId>
              </a:tblPr>
              <a:tblGrid>
                <a:gridCol w="1204264">
                  <a:extLst>
                    <a:ext uri="{9D8B030D-6E8A-4147-A177-3AD203B41FA5}">
                      <a16:colId xmlns:a16="http://schemas.microsoft.com/office/drawing/2014/main" xmlns="" val="377139960"/>
                    </a:ext>
                  </a:extLst>
                </a:gridCol>
                <a:gridCol w="1204264">
                  <a:extLst>
                    <a:ext uri="{9D8B030D-6E8A-4147-A177-3AD203B41FA5}">
                      <a16:colId xmlns:a16="http://schemas.microsoft.com/office/drawing/2014/main" xmlns="" val="2496160492"/>
                    </a:ext>
                  </a:extLst>
                </a:gridCol>
                <a:gridCol w="1204264">
                  <a:extLst>
                    <a:ext uri="{9D8B030D-6E8A-4147-A177-3AD203B41FA5}">
                      <a16:colId xmlns:a16="http://schemas.microsoft.com/office/drawing/2014/main" xmlns="" val="1477509827"/>
                    </a:ext>
                  </a:extLst>
                </a:gridCol>
                <a:gridCol w="1204264">
                  <a:extLst>
                    <a:ext uri="{9D8B030D-6E8A-4147-A177-3AD203B41FA5}">
                      <a16:colId xmlns:a16="http://schemas.microsoft.com/office/drawing/2014/main" xmlns="" val="3840402586"/>
                    </a:ext>
                  </a:extLst>
                </a:gridCol>
                <a:gridCol w="2455752">
                  <a:extLst>
                    <a:ext uri="{9D8B030D-6E8A-4147-A177-3AD203B41FA5}">
                      <a16:colId xmlns:a16="http://schemas.microsoft.com/office/drawing/2014/main" xmlns="" val="1010819649"/>
                    </a:ext>
                  </a:extLst>
                </a:gridCol>
              </a:tblGrid>
              <a:tr h="3488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 dirty="0">
                          <a:effectLst/>
                        </a:rPr>
                        <a:t>縣市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u="none" strike="noStrike" dirty="0" smtClean="0">
                          <a:effectLst/>
                        </a:rPr>
                        <a:t>105</a:t>
                      </a:r>
                      <a:r>
                        <a:rPr lang="zh-TW" altLang="en-US" sz="1400" u="none" strike="noStrike" dirty="0" smtClean="0">
                          <a:effectLst/>
                        </a:rPr>
                        <a:t>年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u="none" strike="noStrike" dirty="0" smtClean="0">
                          <a:effectLst/>
                        </a:rPr>
                        <a:t>106</a:t>
                      </a:r>
                      <a:r>
                        <a:rPr lang="zh-TW" altLang="en-US" sz="1400" u="none" strike="noStrike" dirty="0" smtClean="0">
                          <a:effectLst/>
                        </a:rPr>
                        <a:t>年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u="none" strike="noStrike" dirty="0" smtClean="0">
                          <a:effectLst/>
                        </a:rPr>
                        <a:t>107</a:t>
                      </a:r>
                      <a:r>
                        <a:rPr lang="zh-TW" altLang="en-US" sz="1400" u="none" strike="noStrike" dirty="0" smtClean="0">
                          <a:effectLst/>
                        </a:rPr>
                        <a:t>年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u="none" strike="noStrike" dirty="0" smtClean="0">
                          <a:effectLst/>
                        </a:rPr>
                        <a:t>108</a:t>
                      </a:r>
                      <a:r>
                        <a:rPr lang="zh-TW" altLang="en-US" sz="1400" u="none" strike="noStrike" dirty="0" smtClean="0">
                          <a:effectLst/>
                        </a:rPr>
                        <a:t>年</a:t>
                      </a:r>
                      <a:r>
                        <a:rPr lang="en-US" altLang="zh-TW" sz="14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400" u="none" strike="noStrike" dirty="0">
                          <a:effectLst/>
                        </a:rPr>
                        <a:t>至</a:t>
                      </a:r>
                      <a:r>
                        <a:rPr lang="en-US" altLang="zh-TW" sz="1400" u="none" strike="noStrike" dirty="0">
                          <a:effectLst/>
                        </a:rPr>
                        <a:t>05</a:t>
                      </a:r>
                      <a:r>
                        <a:rPr lang="zh-TW" altLang="en-US" sz="1400" u="none" strike="noStrike" dirty="0">
                          <a:effectLst/>
                        </a:rPr>
                        <a:t>月</a:t>
                      </a:r>
                      <a:r>
                        <a:rPr lang="en-US" altLang="zh-TW" sz="1400" u="none" strike="noStrike" dirty="0">
                          <a:effectLst/>
                        </a:rPr>
                        <a:t>31</a:t>
                      </a:r>
                      <a:r>
                        <a:rPr lang="zh-TW" altLang="en-US" sz="1400" u="none" strike="noStrike" dirty="0">
                          <a:effectLst/>
                        </a:rPr>
                        <a:t>日</a:t>
                      </a:r>
                      <a:r>
                        <a:rPr lang="en-US" altLang="zh-TW" sz="1400" u="none" strike="noStrike" dirty="0">
                          <a:effectLst/>
                        </a:rPr>
                        <a:t>)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76062620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新北市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1298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1174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1121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480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23503001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桃園市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430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243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55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36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268889839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臺中市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570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480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458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19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93137114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 dirty="0">
                          <a:effectLst/>
                        </a:rPr>
                        <a:t>臺南市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342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325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206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81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90124394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高雄市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991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1458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1167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299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02204009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宜蘭縣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27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09340273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新竹縣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194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168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179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76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54980261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苗栗縣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251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213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181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38223517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彰化縣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227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231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87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21539922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南投縣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125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185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165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39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67934543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雲林縣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338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254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258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51644497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嘉義縣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129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97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139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31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98870706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屏東縣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72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218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135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3561332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臺東縣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138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134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109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35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81345080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花蓮縣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21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9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40297236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澎湖縣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24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8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20796686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基隆市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94303184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新竹市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11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12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20638898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嘉義市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27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13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21254517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金門縣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6713448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連江縣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0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24793773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>
                          <a:effectLst/>
                        </a:rPr>
                        <a:t>臺北市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37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61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67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203</a:t>
                      </a:r>
                    </a:p>
                  </a:txBody>
                  <a:tcPr marL="8163" marR="8163" marT="81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16529014"/>
                  </a:ext>
                </a:extLst>
              </a:tr>
              <a:tr h="22130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u="none" strike="noStrike" dirty="0">
                          <a:effectLst/>
                        </a:rPr>
                        <a:t>合計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u="none" strike="noStrike">
                          <a:effectLst/>
                        </a:rPr>
                        <a:t>5092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u="none" strike="noStrike">
                          <a:effectLst/>
                        </a:rPr>
                        <a:t>4713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u="none" strike="noStrike">
                          <a:effectLst/>
                        </a:rPr>
                        <a:t>4286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u="none" strike="noStrike" dirty="0">
                          <a:effectLst/>
                        </a:rPr>
                        <a:t>1591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862" marR="6862" marT="686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28131978"/>
                  </a:ext>
                </a:extLst>
              </a:tr>
            </a:tbl>
          </a:graphicData>
        </a:graphic>
      </p:graphicFrame>
      <p:sp>
        <p:nvSpPr>
          <p:cNvPr id="7" name="文字方塊 6"/>
          <p:cNvSpPr txBox="1"/>
          <p:nvPr/>
        </p:nvSpPr>
        <p:spPr>
          <a:xfrm>
            <a:off x="89168" y="6629747"/>
            <a:ext cx="27363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00" dirty="0">
                <a:solidFill>
                  <a:srgbClr val="000000"/>
                </a:solidFill>
              </a:rPr>
              <a:t>資料統計：至</a:t>
            </a:r>
            <a:r>
              <a:rPr lang="en-US" altLang="zh-TW" sz="1100" dirty="0">
                <a:solidFill>
                  <a:srgbClr val="000000"/>
                </a:solidFill>
              </a:rPr>
              <a:t>108</a:t>
            </a:r>
            <a:r>
              <a:rPr lang="zh-TW" altLang="en-US" sz="1100" dirty="0">
                <a:solidFill>
                  <a:srgbClr val="000000"/>
                </a:solidFill>
              </a:rPr>
              <a:t>年</a:t>
            </a:r>
            <a:r>
              <a:rPr lang="en-US" altLang="zh-TW" sz="1100" dirty="0">
                <a:solidFill>
                  <a:srgbClr val="000000"/>
                </a:solidFill>
              </a:rPr>
              <a:t>5</a:t>
            </a:r>
            <a:r>
              <a:rPr lang="zh-TW" altLang="en-US" sz="1100" dirty="0">
                <a:solidFill>
                  <a:srgbClr val="000000"/>
                </a:solidFill>
              </a:rPr>
              <a:t>月</a:t>
            </a:r>
            <a:r>
              <a:rPr lang="en-US" altLang="zh-TW" sz="1100" dirty="0">
                <a:solidFill>
                  <a:srgbClr val="000000"/>
                </a:solidFill>
              </a:rPr>
              <a:t>31</a:t>
            </a:r>
            <a:r>
              <a:rPr lang="zh-TW" altLang="en-US" sz="1100" dirty="0">
                <a:solidFill>
                  <a:srgbClr val="000000"/>
                </a:solidFill>
              </a:rPr>
              <a:t>日止</a:t>
            </a:r>
          </a:p>
        </p:txBody>
      </p:sp>
    </p:spTree>
    <p:extLst>
      <p:ext uri="{BB962C8B-B14F-4D97-AF65-F5344CB8AC3E}">
        <p14:creationId xmlns:p14="http://schemas.microsoft.com/office/powerpoint/2010/main" val="348747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標題 1"/>
          <p:cNvSpPr txBox="1">
            <a:spLocks noGrp="1"/>
          </p:cNvSpPr>
          <p:nvPr>
            <p:ph type="title" idx="4294967295"/>
          </p:nvPr>
        </p:nvSpPr>
        <p:spPr>
          <a:xfrm>
            <a:off x="971551" y="42334"/>
            <a:ext cx="7345363" cy="793751"/>
          </a:xfrm>
          <a:prstGeom prst="rect">
            <a:avLst/>
          </a:prstGeom>
        </p:spPr>
        <p:txBody>
          <a:bodyPr/>
          <a:lstStyle/>
          <a:p>
            <a:pPr algn="ctr" eaLnBrk="1" hangingPunct="1">
              <a:buClr>
                <a:srgbClr val="00CEF6"/>
              </a:buClr>
              <a:buFont typeface="Oswald"/>
              <a:buNone/>
            </a:pPr>
            <a:r>
              <a:rPr lang="en-US" altLang="zh-TW" sz="3200" b="1" dirty="0" smtClean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107</a:t>
            </a:r>
            <a:r>
              <a:rPr lang="zh-TW" altLang="en-US" sz="3200" b="1" dirty="0" smtClean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年</a:t>
            </a:r>
            <a:r>
              <a:rPr lang="zh-TW" altLang="en-US" sz="3200" b="1" dirty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各</a:t>
            </a:r>
            <a:r>
              <a:rPr lang="zh-TW" altLang="en-US" sz="3200" b="1" dirty="0" smtClean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縣市</a:t>
            </a:r>
            <a:r>
              <a:rPr lang="zh-TW" altLang="en-US" sz="3200" b="1" dirty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嚴重病人通報件數統計</a:t>
            </a:r>
          </a:p>
        </p:txBody>
      </p:sp>
      <p:pic>
        <p:nvPicPr>
          <p:cNvPr id="14339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" r="46880" b="4225"/>
          <a:stretch>
            <a:fillRect/>
          </a:stretch>
        </p:blipFill>
        <p:spPr bwMode="auto">
          <a:xfrm>
            <a:off x="117476" y="91018"/>
            <a:ext cx="638175" cy="857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字方塊 2"/>
          <p:cNvSpPr txBox="1">
            <a:spLocks noChangeArrowheads="1"/>
          </p:cNvSpPr>
          <p:nvPr/>
        </p:nvSpPr>
        <p:spPr bwMode="auto">
          <a:xfrm>
            <a:off x="7236296" y="6611779"/>
            <a:ext cx="159530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/>
            <a:r>
              <a:rPr lang="zh-TW" altLang="en-US" sz="1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資料期間：</a:t>
            </a:r>
            <a:r>
              <a:rPr lang="en-US" altLang="zh-TW" sz="1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107</a:t>
            </a:r>
            <a:r>
              <a:rPr lang="zh-TW" altLang="en-US" sz="1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1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1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至</a:t>
            </a:r>
            <a:r>
              <a:rPr lang="en-US" altLang="zh-TW" sz="1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12</a:t>
            </a:r>
            <a:r>
              <a:rPr lang="zh-TW" altLang="en-US" sz="1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9330582"/>
              </p:ext>
            </p:extLst>
          </p:nvPr>
        </p:nvGraphicFramePr>
        <p:xfrm>
          <a:off x="251520" y="764704"/>
          <a:ext cx="8451928" cy="5698506"/>
        </p:xfrm>
        <a:graphic>
          <a:graphicData uri="http://schemas.openxmlformats.org/drawingml/2006/table">
            <a:tbl>
              <a:tblPr firstRow="1" firstCol="1">
                <a:tableStyleId>{F5AB1C69-6EDB-4FF4-983F-18BD219EF322}</a:tableStyleId>
              </a:tblPr>
              <a:tblGrid>
                <a:gridCol w="1604759"/>
                <a:gridCol w="1604759"/>
                <a:gridCol w="1483690"/>
                <a:gridCol w="1879360"/>
                <a:gridCol w="1879360"/>
              </a:tblGrid>
              <a:tr h="647936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 dirty="0">
                          <a:effectLst/>
                        </a:rPr>
                        <a:t>縣市</a:t>
                      </a:r>
                      <a:endParaRPr lang="zh-TW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 dirty="0">
                          <a:effectLst/>
                        </a:rPr>
                        <a:t>嚴重病人通報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u="none" strike="noStrike" dirty="0">
                          <a:effectLst/>
                        </a:rPr>
                        <a:t>嚴重</a:t>
                      </a:r>
                      <a:r>
                        <a:rPr lang="zh-TW" altLang="en-US" sz="1400" u="none" strike="noStrike" dirty="0" smtClean="0">
                          <a:effectLst/>
                        </a:rPr>
                        <a:t>病人強制住院</a:t>
                      </a:r>
                      <a:endParaRPr lang="zh-TW" altLang="en-US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 dirty="0">
                          <a:effectLst/>
                        </a:rPr>
                        <a:t>嚴重</a:t>
                      </a:r>
                      <a:r>
                        <a:rPr lang="zh-TW" altLang="en-US" sz="1400" u="none" strike="noStrike" dirty="0" smtClean="0">
                          <a:effectLst/>
                        </a:rPr>
                        <a:t>病人強制社區治療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 dirty="0">
                          <a:effectLst/>
                        </a:rPr>
                        <a:t>嚴重病人身份解除通報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新北市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137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32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33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桃園市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78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53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167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臺中市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108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 dirty="0">
                          <a:effectLst/>
                        </a:rPr>
                        <a:t>53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臺南市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90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74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27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高雄市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229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102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198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宜蘭縣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31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新竹縣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苗栗縣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31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24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彰化縣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35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南投縣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34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23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雲林縣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嘉義縣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22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23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屏東縣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107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114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24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臺東縣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花蓮縣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24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24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澎湖縣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基隆市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16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新竹市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嘉義市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15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9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2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金門縣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連江縣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0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臺北市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253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184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13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84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400" u="none" strike="noStrike">
                          <a:effectLst/>
                        </a:rPr>
                        <a:t>總計</a:t>
                      </a:r>
                      <a:endParaRPr lang="zh-TW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 dirty="0">
                          <a:effectLst/>
                        </a:rPr>
                        <a:t>1232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718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>
                          <a:effectLst/>
                        </a:rPr>
                        <a:t>51</a:t>
                      </a:r>
                      <a:endParaRPr lang="en-US" altLang="zh-TW" sz="14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400" u="none" strike="noStrike" dirty="0">
                          <a:effectLst/>
                        </a:rPr>
                        <a:t>588</a:t>
                      </a:r>
                      <a:endParaRPr lang="en-US" altLang="zh-TW" sz="1400" b="0" i="0" u="none" strike="noStrike" dirty="0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30" marR="6230" marT="62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47654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標題 1"/>
          <p:cNvSpPr txBox="1">
            <a:spLocks noGrp="1"/>
          </p:cNvSpPr>
          <p:nvPr>
            <p:ph type="title"/>
          </p:nvPr>
        </p:nvSpPr>
        <p:spPr>
          <a:xfrm>
            <a:off x="1187450" y="452968"/>
            <a:ext cx="7272982" cy="954617"/>
          </a:xfrm>
        </p:spPr>
        <p:txBody>
          <a:bodyPr/>
          <a:lstStyle/>
          <a:p>
            <a:pPr algn="ctr">
              <a:spcBef>
                <a:spcPct val="0"/>
              </a:spcBef>
              <a:buClr>
                <a:srgbClr val="00CEF6"/>
              </a:buClr>
            </a:pPr>
            <a:r>
              <a:rPr lang="en-US" altLang="zh-TW" sz="4000" b="1" dirty="0">
                <a:solidFill>
                  <a:srgbClr val="002060"/>
                </a:solidFill>
                <a:latin typeface="+mj-ea"/>
                <a:ea typeface="+mj-ea"/>
                <a:cs typeface="Oswald"/>
                <a:sym typeface="Oswald"/>
              </a:rPr>
              <a:t>101</a:t>
            </a:r>
            <a:r>
              <a:rPr lang="zh-TW" altLang="en-US" sz="4000" b="1" dirty="0">
                <a:solidFill>
                  <a:srgbClr val="002060"/>
                </a:solidFill>
                <a:latin typeface="+mj-ea"/>
                <a:ea typeface="+mj-ea"/>
                <a:cs typeface="Oswald"/>
                <a:sym typeface="Oswald"/>
              </a:rPr>
              <a:t>年至</a:t>
            </a:r>
            <a:r>
              <a:rPr lang="en-US" altLang="zh-TW" sz="4000" b="1" dirty="0">
                <a:solidFill>
                  <a:srgbClr val="002060"/>
                </a:solidFill>
                <a:latin typeface="+mj-ea"/>
                <a:ea typeface="+mj-ea"/>
                <a:cs typeface="Oswald"/>
                <a:sym typeface="Oswald"/>
              </a:rPr>
              <a:t>108</a:t>
            </a:r>
            <a:r>
              <a:rPr lang="zh-TW" altLang="en-US" sz="4000" b="1" dirty="0">
                <a:solidFill>
                  <a:srgbClr val="002060"/>
                </a:solidFill>
                <a:latin typeface="+mj-ea"/>
                <a:ea typeface="+mj-ea"/>
                <a:cs typeface="Oswald"/>
                <a:sym typeface="Oswald"/>
              </a:rPr>
              <a:t>年</a:t>
            </a:r>
            <a:r>
              <a:rPr lang="en-US" altLang="zh-TW" sz="4000" b="1" dirty="0">
                <a:solidFill>
                  <a:srgbClr val="002060"/>
                </a:solidFill>
                <a:latin typeface="+mj-ea"/>
                <a:ea typeface="+mj-ea"/>
                <a:cs typeface="Oswald"/>
                <a:sym typeface="Oswald"/>
              </a:rPr>
              <a:t>5</a:t>
            </a:r>
            <a:r>
              <a:rPr lang="zh-TW" altLang="en-US" sz="4000" b="1" dirty="0">
                <a:solidFill>
                  <a:srgbClr val="002060"/>
                </a:solidFill>
                <a:latin typeface="+mj-ea"/>
                <a:ea typeface="+mj-ea"/>
                <a:cs typeface="Oswald"/>
                <a:sym typeface="Oswald"/>
              </a:rPr>
              <a:t>月訪視概況</a:t>
            </a:r>
          </a:p>
        </p:txBody>
      </p:sp>
      <p:pic>
        <p:nvPicPr>
          <p:cNvPr id="16387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" r="46880" b="4225"/>
          <a:stretch>
            <a:fillRect/>
          </a:stretch>
        </p:blipFill>
        <p:spPr bwMode="auto">
          <a:xfrm>
            <a:off x="117475" y="91017"/>
            <a:ext cx="881063" cy="1183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357259"/>
              </p:ext>
            </p:extLst>
          </p:nvPr>
        </p:nvGraphicFramePr>
        <p:xfrm>
          <a:off x="194011" y="1340768"/>
          <a:ext cx="8410436" cy="4745949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139171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190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5908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9914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9914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9914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17159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171591">
                  <a:extLst>
                    <a:ext uri="{9D8B030D-6E8A-4147-A177-3AD203B41FA5}">
                      <a16:colId xmlns:a16="http://schemas.microsoft.com/office/drawing/2014/main" xmlns="" val="527863628"/>
                    </a:ext>
                  </a:extLst>
                </a:gridCol>
              </a:tblGrid>
              <a:tr h="98805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alt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102</a:t>
                      </a: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103</a:t>
                      </a:r>
                      <a:endParaRPr lang="en-US" altLang="zh-TW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104</a:t>
                      </a:r>
                      <a:endParaRPr lang="en-US" altLang="zh-TW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105</a:t>
                      </a:r>
                      <a:endParaRPr lang="en-US" altLang="zh-TW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b="0" i="0" u="none" strike="noStrike" cap="non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106</a:t>
                      </a: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b="0" i="0" u="none" strike="noStrike" cap="non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107</a:t>
                      </a: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b="0" i="0" u="none" strike="noStrike" cap="non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108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0" i="0" u="none" strike="noStrike" cap="non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(</a:t>
                      </a:r>
                      <a:r>
                        <a:rPr lang="zh-TW" altLang="en-US" sz="2000" b="0" i="0" u="none" strike="noStrike" cap="non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至</a:t>
                      </a:r>
                      <a:r>
                        <a:rPr lang="en-US" altLang="zh-TW" sz="2000" b="0" i="0" u="none" strike="noStrike" cap="non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5</a:t>
                      </a:r>
                      <a:r>
                        <a:rPr lang="zh-TW" altLang="en-US" sz="2000" b="0" i="0" u="none" strike="noStrike" cap="non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月份</a:t>
                      </a:r>
                      <a:r>
                        <a:rPr lang="en-US" altLang="zh-TW" sz="2000" b="0" i="0" u="none" strike="noStrike" cap="non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)</a:t>
                      </a:r>
                    </a:p>
                  </a:txBody>
                  <a:tcPr marL="9526" marR="9526" marT="12695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8805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平均訪視次數</a:t>
                      </a:r>
                      <a:endParaRPr lang="zh-TW" alt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4.96</a:t>
                      </a:r>
                      <a:endParaRPr lang="en-US" altLang="zh-TW" sz="2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5.05</a:t>
                      </a:r>
                      <a:endParaRPr lang="en-US" altLang="zh-TW" sz="2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4.91</a:t>
                      </a: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5.03</a:t>
                      </a: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5.22</a:t>
                      </a: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2800" b="0" i="0" u="none" strike="noStrike" cap="none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5.67</a:t>
                      </a:r>
                      <a:endParaRPr lang="zh-TW" altLang="en-US" sz="2800" b="0" i="0" u="none" strike="noStrike" cap="none" baseline="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  <a:sym typeface="Arial"/>
                        <a:rtl val="0"/>
                      </a:endParaRP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2800" b="0" i="0" u="none" strike="noStrike" cap="none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2.38</a:t>
                      </a:r>
                      <a:endParaRPr lang="zh-TW" altLang="en-US" sz="2800" b="0" i="0" u="none" strike="noStrike" cap="none" baseline="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  <a:sym typeface="Arial"/>
                        <a:rtl val="0"/>
                      </a:endParaRPr>
                    </a:p>
                  </a:txBody>
                  <a:tcPr marL="9526" marR="9526" marT="12695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8805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平均面訪本人</a:t>
                      </a:r>
                      <a:endParaRPr lang="zh-TW" alt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1.44</a:t>
                      </a: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1.50</a:t>
                      </a: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2.76</a:t>
                      </a: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2.02</a:t>
                      </a: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2.07</a:t>
                      </a: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28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1.83</a:t>
                      </a:r>
                      <a:endParaRPr lang="zh-TW" altLang="en-US" sz="2800" b="0" i="0" u="none" strike="noStrike" cap="non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  <a:sym typeface="Arial"/>
                        <a:rtl val="0"/>
                      </a:endParaRPr>
                    </a:p>
                  </a:txBody>
                  <a:tcPr marL="9526" marR="9526" marT="12695" marB="0" anchor="ctr"/>
                </a:tc>
                <a:tc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28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0.78</a:t>
                      </a:r>
                      <a:endParaRPr lang="zh-TW" altLang="en-US" sz="2800" b="0" i="0" u="none" strike="noStrike" cap="non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  <a:sym typeface="Arial"/>
                        <a:rtl val="0"/>
                      </a:endParaRPr>
                    </a:p>
                  </a:txBody>
                  <a:tcPr marL="9526" marR="9526" marT="12695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781784">
                <a:tc gridSpan="8">
                  <a:txBody>
                    <a:bodyPr/>
                    <a:lstStyle/>
                    <a:p>
                      <a:pPr algn="l" fontAlgn="t"/>
                      <a:r>
                        <a:rPr lang="zh-TW" altLang="en-US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備註：</a:t>
                      </a:r>
                      <a:br>
                        <a:rPr lang="zh-TW" altLang="en-US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</a:br>
                      <a:r>
                        <a:rPr lang="en-US" altLang="zh-TW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zh-TW" altLang="en-US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平均訪視次數</a:t>
                      </a:r>
                      <a:r>
                        <a:rPr lang="en-US" altLang="zh-TW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=(</a:t>
                      </a:r>
                      <a:r>
                        <a:rPr lang="zh-TW" altLang="en-US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全國訪視總次數</a:t>
                      </a:r>
                      <a:r>
                        <a:rPr lang="en-US" altLang="zh-TW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全國實際照護人數</a:t>
                      </a:r>
                      <a:r>
                        <a:rPr lang="en-US" altLang="zh-TW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altLang="en-US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。</a:t>
                      </a:r>
                      <a:br>
                        <a:rPr lang="zh-TW" altLang="en-US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</a:br>
                      <a:r>
                        <a:rPr lang="en-US" altLang="zh-TW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TW" altLang="en-US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平均面訪本人</a:t>
                      </a:r>
                      <a:r>
                        <a:rPr lang="en-US" altLang="zh-TW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=(</a:t>
                      </a:r>
                      <a:r>
                        <a:rPr lang="zh-TW" altLang="en-US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全國面訪本人次數</a:t>
                      </a:r>
                      <a:r>
                        <a:rPr lang="en-US" altLang="zh-TW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全國實際照護人數</a:t>
                      </a:r>
                      <a:r>
                        <a:rPr lang="en-US" altLang="zh-TW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altLang="en-US" sz="24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。</a:t>
                      </a:r>
                      <a:endParaRPr lang="en-US" altLang="zh-TW" sz="240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r" fontAlgn="t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*本</a:t>
                      </a:r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表</a:t>
                      </a:r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106</a:t>
                      </a:r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年以前之數據含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「無法訪</a:t>
                      </a:r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視</a:t>
                      </a:r>
                      <a:r>
                        <a:rPr lang="en-US" altLang="zh-TW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zh-TW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本人」</a:t>
                      </a:r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次數，</a:t>
                      </a:r>
                      <a:r>
                        <a:rPr lang="en-US" altLang="zh-TW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107</a:t>
                      </a:r>
                      <a:r>
                        <a:rPr lang="zh-TW" altLang="en-US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年起如該次訪視為「無法訪視」，則無法選擇訪視</a:t>
                      </a:r>
                      <a:r>
                        <a:rPr lang="zh-TW" altLang="en-US" sz="14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對象，因此數據略</a:t>
                      </a:r>
                      <a:r>
                        <a:rPr lang="zh-TW" altLang="en-US" sz="1400" b="0" i="0" u="none" strike="noStrike" cap="none" baseline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有下降</a:t>
                      </a:r>
                      <a:r>
                        <a:rPr lang="zh-TW" altLang="en-US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。</a:t>
                      </a:r>
                      <a:endParaRPr lang="en-US" altLang="zh-TW" sz="1400" b="0" i="0" u="none" strike="noStrike" cap="none" baseline="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  <a:sym typeface="Arial"/>
                        <a:rtl val="0"/>
                      </a:endParaRPr>
                    </a:p>
                  </a:txBody>
                  <a:tcPr marL="9526" marR="9526" marT="12695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 fontAlgn="t"/>
                      <a:endParaRPr lang="zh-TW" altLang="en-US" sz="1600" b="0" i="0" u="none" strike="noStrike" cap="non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  <a:sym typeface="Arial"/>
                        <a:rtl val="0"/>
                      </a:endParaRPr>
                    </a:p>
                  </a:txBody>
                  <a:tcPr marL="9526" marR="9526" marT="12695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4294967295"/>
          </p:nvPr>
        </p:nvSpPr>
        <p:spPr>
          <a:xfrm>
            <a:off x="7010400" y="6491818"/>
            <a:ext cx="2133600" cy="366183"/>
          </a:xfrm>
          <a:prstGeom prst="rect">
            <a:avLst/>
          </a:prstGeom>
        </p:spPr>
        <p:txBody>
          <a:bodyPr/>
          <a:lstStyle/>
          <a:p>
            <a:fld id="{9D475061-4EA1-4BC3-8843-75416087FAB8}" type="slidenum">
              <a:rPr lang="zh-TW" altLang="en-US" smtClean="0">
                <a:solidFill>
                  <a:srgbClr val="000000"/>
                </a:solidFill>
              </a:rPr>
              <a:pPr/>
              <a:t>8</a:t>
            </a:fld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7" name="文字方塊 6"/>
          <p:cNvSpPr txBox="1">
            <a:spLocks noChangeArrowheads="1"/>
          </p:cNvSpPr>
          <p:nvPr/>
        </p:nvSpPr>
        <p:spPr bwMode="auto">
          <a:xfrm>
            <a:off x="7125499" y="6567955"/>
            <a:ext cx="1736373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/>
            <a:r>
              <a:rPr lang="zh-TW" altLang="en-US" sz="11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資料統計至</a:t>
            </a:r>
            <a:r>
              <a:rPr lang="en-US" altLang="zh-TW" sz="11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108</a:t>
            </a:r>
            <a:r>
              <a:rPr lang="zh-TW" altLang="en-US" sz="11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11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</a:t>
            </a:r>
            <a:r>
              <a:rPr lang="zh-TW" altLang="en-US" sz="11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11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31</a:t>
            </a:r>
            <a:r>
              <a:rPr lang="zh-TW" altLang="en-US" sz="11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55950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611560" y="91017"/>
            <a:ext cx="8424936" cy="954616"/>
          </a:xfrm>
          <a:prstGeom prst="rect">
            <a:avLst/>
          </a:prstGeom>
        </p:spPr>
        <p:txBody>
          <a:bodyPr/>
          <a:lstStyle/>
          <a:p>
            <a:pPr algn="ctr">
              <a:buClr>
                <a:srgbClr val="00CEF6"/>
              </a:buClr>
            </a:pPr>
            <a:r>
              <a:rPr lang="en-US" altLang="zh-TW" sz="4000" b="1" dirty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101</a:t>
            </a:r>
            <a:r>
              <a:rPr lang="zh-TW" altLang="en-US" sz="4000" b="1" dirty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年至</a:t>
            </a:r>
            <a:r>
              <a:rPr lang="en-US" altLang="zh-TW" sz="4000" b="1" dirty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108</a:t>
            </a:r>
            <a:r>
              <a:rPr lang="zh-TW" altLang="en-US" sz="4000" b="1" dirty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年</a:t>
            </a:r>
            <a:r>
              <a:rPr lang="en-US" altLang="zh-TW" sz="4000" b="1" dirty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5</a:t>
            </a:r>
            <a:r>
              <a:rPr lang="zh-TW" altLang="en-US" sz="4000" b="1" dirty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月全國實際訪視概況</a:t>
            </a:r>
          </a:p>
        </p:txBody>
      </p:sp>
      <p:pic>
        <p:nvPicPr>
          <p:cNvPr id="15363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" r="46880" b="4225"/>
          <a:stretch>
            <a:fillRect/>
          </a:stretch>
        </p:blipFill>
        <p:spPr bwMode="auto">
          <a:xfrm>
            <a:off x="117476" y="91018"/>
            <a:ext cx="638175" cy="857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55433"/>
              </p:ext>
            </p:extLst>
          </p:nvPr>
        </p:nvGraphicFramePr>
        <p:xfrm>
          <a:off x="137717" y="1052736"/>
          <a:ext cx="8659367" cy="5254395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50500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7862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4912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4912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7715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0515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04912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04912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996924">
                  <a:extLst>
                    <a:ext uri="{9D8B030D-6E8A-4147-A177-3AD203B41FA5}">
                      <a16:colId xmlns:a16="http://schemas.microsoft.com/office/drawing/2014/main" xmlns="" val="2019314622"/>
                    </a:ext>
                  </a:extLst>
                </a:gridCol>
              </a:tblGrid>
              <a:tr h="374211">
                <a:tc gridSpan="2">
                  <a:txBody>
                    <a:bodyPr/>
                    <a:lstStyle/>
                    <a:p>
                      <a:pPr algn="ctr" fontAlgn="ctr"/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102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103</a:t>
                      </a:r>
                      <a:endParaRPr lang="en-US" altLang="zh-TW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104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105</a:t>
                      </a: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106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107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108</a:t>
                      </a:r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4422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電訪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204,629</a:t>
                      </a: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30.69%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225,343</a:t>
                      </a:r>
                    </a:p>
                    <a:p>
                      <a:pPr marR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u="none" strike="noStrike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31.59%</a:t>
                      </a:r>
                      <a:endParaRPr lang="en-US" altLang="zh-TW" sz="1800" b="0" i="0" u="none" strike="noStrike" cap="none" baseline="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  <a:sym typeface="Arial"/>
                        <a:rtl val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233,900</a:t>
                      </a: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33.39%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255,708</a:t>
                      </a:r>
                    </a:p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35.62%</a:t>
                      </a: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b="0" i="0" u="none" strike="noStrike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261,630</a:t>
                      </a:r>
                    </a:p>
                    <a:p>
                      <a:pPr algn="r" fontAlgn="ctr"/>
                      <a:r>
                        <a:rPr lang="en-US" altLang="zh-TW" sz="1800" b="0" i="0" u="none" strike="noStrike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35.89%</a:t>
                      </a: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TW" sz="1800" b="0" i="0" u="none" strike="noStrike" kern="1200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rtl val="0"/>
                        </a:rPr>
                        <a:t>273,139</a:t>
                      </a:r>
                    </a:p>
                    <a:p>
                      <a:pPr marL="0" algn="r" defTabSz="914400" rtl="0" eaLnBrk="1" fontAlgn="ctr" latinLnBrk="0" hangingPunct="1"/>
                      <a:r>
                        <a:rPr lang="en-US" altLang="zh-TW" sz="1800" b="0" i="0" u="none" strike="noStrike" kern="1200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34.08%</a:t>
                      </a: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TW" sz="1800" b="0" i="0" u="none" strike="noStrike" kern="1200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rtl val="0"/>
                        </a:rPr>
                        <a:t>113,699</a:t>
                      </a:r>
                    </a:p>
                    <a:p>
                      <a:pPr marL="0" algn="r" defTabSz="914400" rtl="0" eaLnBrk="1" fontAlgn="ctr" latinLnBrk="0" hangingPunct="1"/>
                      <a:r>
                        <a:rPr lang="en-US" altLang="zh-TW" sz="1800" b="0" i="0" u="none" strike="noStrike" kern="1200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rtl val="0"/>
                        </a:rPr>
                        <a:t>33.92%</a:t>
                      </a:r>
                      <a:endParaRPr lang="en-US" altLang="zh-TW" sz="1800" b="0" i="0" u="none" strike="noStrike" kern="1200" cap="none" baseline="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  <a:sym typeface="Arial"/>
                        <a:rtl val="0"/>
                      </a:endParaRP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4422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面訪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280,036</a:t>
                      </a: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42.00%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300,443</a:t>
                      </a: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42.12%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283,654</a:t>
                      </a: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40.5%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258,394</a:t>
                      </a:r>
                    </a:p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36%</a:t>
                      </a: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260,100</a:t>
                      </a:r>
                    </a:p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35.68%</a:t>
                      </a: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317,900</a:t>
                      </a:r>
                    </a:p>
                    <a:p>
                      <a:pPr marL="0" marR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39.67%</a:t>
                      </a: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129,052</a:t>
                      </a:r>
                    </a:p>
                    <a:p>
                      <a:pPr marL="0" marR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38.50%</a:t>
                      </a: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4422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其他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zh-TW" altLang="en-US" sz="1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4,243</a:t>
                      </a: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0.64%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5,784</a:t>
                      </a: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0.81%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5,913</a:t>
                      </a: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0.84%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6,147</a:t>
                      </a:r>
                    </a:p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0.86%</a:t>
                      </a: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5,748</a:t>
                      </a:r>
                    </a:p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0.79%1</a:t>
                      </a: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10,721</a:t>
                      </a:r>
                    </a:p>
                    <a:p>
                      <a:pPr marL="0" marR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1.34%</a:t>
                      </a: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5,255</a:t>
                      </a:r>
                    </a:p>
                    <a:p>
                      <a:pPr marL="0" marR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1.57%</a:t>
                      </a: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4422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訪視</a:t>
                      </a:r>
                      <a:endParaRPr lang="en-US" altLang="zh-TW" sz="180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未遇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電訪</a:t>
                      </a:r>
                      <a:endParaRPr lang="en-US" altLang="zh-TW" sz="1800" u="none" strike="noStrike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zh-TW" altLang="en-US" sz="18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未接聽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62,889</a:t>
                      </a: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9.43%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64,380</a:t>
                      </a: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9.03%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59,733</a:t>
                      </a: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8.53%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76,089</a:t>
                      </a:r>
                    </a:p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10.6%</a:t>
                      </a: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82,099</a:t>
                      </a:r>
                    </a:p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11.26%</a:t>
                      </a: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109,075</a:t>
                      </a:r>
                    </a:p>
                    <a:p>
                      <a:pPr marL="0" marR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13.61%</a:t>
                      </a: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51,208</a:t>
                      </a:r>
                    </a:p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15.28%</a:t>
                      </a: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442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面訪未遇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111,825</a:t>
                      </a: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16.77%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113,264</a:t>
                      </a: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15.88%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112,510</a:t>
                      </a: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16.06%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112,997</a:t>
                      </a:r>
                    </a:p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15.74%</a:t>
                      </a: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106,788</a:t>
                      </a:r>
                    </a:p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14.65%</a:t>
                      </a: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74,523</a:t>
                      </a:r>
                    </a:p>
                    <a:p>
                      <a:pPr marL="0" marR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9.30%</a:t>
                      </a: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28,284</a:t>
                      </a:r>
                    </a:p>
                    <a:p>
                      <a:pPr marL="0" marR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8.44%</a:t>
                      </a: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44220">
                <a:tc vMerge="1">
                  <a:txBody>
                    <a:bodyPr/>
                    <a:lstStyle/>
                    <a:p>
                      <a:pPr algn="l" fontAlgn="ctr"/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其他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3,080</a:t>
                      </a: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0.46%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4,086</a:t>
                      </a: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0.57%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4,750</a:t>
                      </a:r>
                    </a:p>
                    <a:p>
                      <a:pPr algn="ct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0.68%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0" i="0" u="none" strike="noStrike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8,461</a:t>
                      </a:r>
                    </a:p>
                    <a:p>
                      <a:pPr algn="ctr" fontAlgn="ctr"/>
                      <a:r>
                        <a:rPr lang="en-US" altLang="zh-TW" sz="18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1.18%</a:t>
                      </a: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12,643</a:t>
                      </a:r>
                    </a:p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1.73%</a:t>
                      </a: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16,025</a:t>
                      </a:r>
                    </a:p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2.00%</a:t>
                      </a: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7,709</a:t>
                      </a:r>
                    </a:p>
                    <a:p>
                      <a:pPr marL="0" marR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0" i="0" u="none" strike="noStrike" kern="1200" cap="none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  <a:sym typeface="Arial"/>
                          <a:rtl val="0"/>
                        </a:rPr>
                        <a:t>2.30%</a:t>
                      </a:r>
                    </a:p>
                  </a:txBody>
                  <a:tcPr marL="9525" marR="9525" marT="1270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14864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合計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624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666,702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713,300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700,460</a:t>
                      </a:r>
                      <a:endParaRPr lang="en-US" altLang="zh-TW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717,796</a:t>
                      </a: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72</a:t>
                      </a:r>
                      <a:r>
                        <a:rPr lang="en-US" altLang="zh-TW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9,00</a:t>
                      </a:r>
                      <a:r>
                        <a:rPr lang="en-US" altLang="zh-TW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</a:t>
                      </a:r>
                      <a:endParaRPr lang="zh-TW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801,383</a:t>
                      </a:r>
                      <a:endParaRPr lang="zh-TW" altLang="en-US" sz="20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242" marR="6242" marT="83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2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335,207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15431" name="文字方塊 3"/>
          <p:cNvSpPr txBox="1">
            <a:spLocks noChangeArrowheads="1"/>
          </p:cNvSpPr>
          <p:nvPr/>
        </p:nvSpPr>
        <p:spPr bwMode="auto">
          <a:xfrm>
            <a:off x="7609519" y="657226"/>
            <a:ext cx="10823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/>
            <a:r>
              <a:rPr lang="zh-TW" altLang="en-US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單位：人次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D475061-4EA1-4BC3-8843-75416087FAB8}" type="slidenum">
              <a:rPr lang="zh-TW" altLang="en-US" smtClean="0">
                <a:solidFill>
                  <a:srgbClr val="000000">
                    <a:tint val="75000"/>
                  </a:srgbClr>
                </a:solidFill>
              </a:rPr>
              <a:pPr/>
              <a:t>9</a:t>
            </a:fld>
            <a:endParaRPr lang="zh-TW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文字方塊 6"/>
          <p:cNvSpPr txBox="1">
            <a:spLocks noChangeArrowheads="1"/>
          </p:cNvSpPr>
          <p:nvPr/>
        </p:nvSpPr>
        <p:spPr bwMode="auto">
          <a:xfrm>
            <a:off x="7125499" y="6567955"/>
            <a:ext cx="1736373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/>
            <a:r>
              <a:rPr lang="zh-TW" altLang="en-US" sz="11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資料統計至</a:t>
            </a:r>
            <a:r>
              <a:rPr lang="en-US" altLang="zh-TW" sz="11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108</a:t>
            </a:r>
            <a:r>
              <a:rPr lang="zh-TW" altLang="en-US" sz="11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11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</a:t>
            </a:r>
            <a:r>
              <a:rPr lang="zh-TW" altLang="en-US" sz="11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11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31</a:t>
            </a:r>
            <a:r>
              <a:rPr lang="zh-TW" altLang="en-US" sz="11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106574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1258888" y="91017"/>
            <a:ext cx="6996112" cy="954616"/>
          </a:xfrm>
          <a:prstGeom prst="rect">
            <a:avLst/>
          </a:prstGeom>
        </p:spPr>
        <p:txBody>
          <a:bodyPr/>
          <a:lstStyle/>
          <a:p>
            <a:pPr algn="ctr">
              <a:buClr>
                <a:srgbClr val="00CEF6"/>
              </a:buClr>
            </a:pPr>
            <a:r>
              <a:rPr lang="en-US" altLang="zh-TW" sz="4000" b="1" dirty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108</a:t>
            </a:r>
            <a:r>
              <a:rPr lang="zh-TW" altLang="en-US" sz="4000" b="1" dirty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年至</a:t>
            </a:r>
            <a:r>
              <a:rPr lang="en-US" altLang="zh-TW" sz="4000" b="1" dirty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5</a:t>
            </a:r>
            <a:r>
              <a:rPr lang="zh-TW" altLang="en-US" sz="4000" b="1" dirty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月各縣市訪視</a:t>
            </a:r>
            <a:r>
              <a:rPr lang="zh-TW" altLang="en-US" sz="4000" b="1" dirty="0" smtClean="0">
                <a:solidFill>
                  <a:srgbClr val="002060"/>
                </a:solidFill>
                <a:latin typeface="+mj-ea"/>
                <a:cs typeface="Oswald"/>
                <a:sym typeface="Oswald"/>
              </a:rPr>
              <a:t>分析</a:t>
            </a:r>
            <a:endParaRPr lang="zh-TW" altLang="en-US" sz="4000" b="1" dirty="0">
              <a:solidFill>
                <a:srgbClr val="002060"/>
              </a:solidFill>
              <a:latin typeface="+mj-ea"/>
              <a:cs typeface="Oswald"/>
              <a:sym typeface="Oswald"/>
            </a:endParaRPr>
          </a:p>
        </p:txBody>
      </p:sp>
      <p:pic>
        <p:nvPicPr>
          <p:cNvPr id="15363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" r="46880" b="4225"/>
          <a:stretch>
            <a:fillRect/>
          </a:stretch>
        </p:blipFill>
        <p:spPr bwMode="auto">
          <a:xfrm>
            <a:off x="117476" y="91018"/>
            <a:ext cx="638175" cy="857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431" name="文字方塊 3"/>
          <p:cNvSpPr txBox="1">
            <a:spLocks noChangeArrowheads="1"/>
          </p:cNvSpPr>
          <p:nvPr/>
        </p:nvSpPr>
        <p:spPr bwMode="auto">
          <a:xfrm>
            <a:off x="7643168" y="636525"/>
            <a:ext cx="10823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/>
            <a:r>
              <a:rPr lang="zh-TW" altLang="en-US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單位：人次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D475061-4EA1-4BC3-8843-75416087FAB8}" type="slidenum">
              <a:rPr lang="zh-TW" altLang="en-US" smtClean="0">
                <a:solidFill>
                  <a:srgbClr val="000000">
                    <a:tint val="75000"/>
                  </a:srgbClr>
                </a:solidFill>
              </a:rPr>
              <a:pPr/>
              <a:t>10</a:t>
            </a:fld>
            <a:endParaRPr lang="zh-TW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文字方塊 6"/>
          <p:cNvSpPr txBox="1">
            <a:spLocks noChangeArrowheads="1"/>
          </p:cNvSpPr>
          <p:nvPr/>
        </p:nvSpPr>
        <p:spPr bwMode="auto">
          <a:xfrm>
            <a:off x="7125499" y="6567955"/>
            <a:ext cx="1853392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/>
            <a:r>
              <a:rPr lang="zh-TW" altLang="en-US" sz="11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資料統計期間：</a:t>
            </a:r>
            <a:r>
              <a:rPr lang="en-US" altLang="zh-TW" sz="11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108</a:t>
            </a:r>
            <a:r>
              <a:rPr lang="zh-TW" altLang="en-US" sz="11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11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1-5</a:t>
            </a:r>
            <a:r>
              <a:rPr lang="zh-TW" altLang="en-US" sz="11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9971265"/>
              </p:ext>
            </p:extLst>
          </p:nvPr>
        </p:nvGraphicFramePr>
        <p:xfrm>
          <a:off x="128530" y="960421"/>
          <a:ext cx="8596986" cy="5303490"/>
        </p:xfrm>
        <a:graphic>
          <a:graphicData uri="http://schemas.openxmlformats.org/drawingml/2006/table">
            <a:tbl>
              <a:tblPr firstRow="1" firstCol="1" lastRow="1" bandRow="1">
                <a:tableStyleId>{0E3FDE45-AF77-4B5C-9715-49D594BDF05E}</a:tableStyleId>
              </a:tblPr>
              <a:tblGrid>
                <a:gridCol w="596512"/>
                <a:gridCol w="663915"/>
                <a:gridCol w="663915"/>
                <a:gridCol w="606604"/>
                <a:gridCol w="606604"/>
                <a:gridCol w="606604"/>
                <a:gridCol w="606604"/>
                <a:gridCol w="606604"/>
                <a:gridCol w="606604"/>
                <a:gridCol w="606604"/>
                <a:gridCol w="606604"/>
                <a:gridCol w="606604"/>
                <a:gridCol w="606604"/>
                <a:gridCol w="606604"/>
              </a:tblGrid>
              <a:tr h="160900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</a:rPr>
                        <a:t>縣　　市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</a:rPr>
                        <a:t>實際個案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</a:rPr>
                        <a:t>照護</a:t>
                      </a:r>
                      <a:r>
                        <a:rPr lang="zh-TW" altLang="en-US" sz="1200" u="none" strike="noStrike" dirty="0" smtClean="0">
                          <a:effectLst/>
                        </a:rPr>
                        <a:t>人數</a:t>
                      </a:r>
                      <a:r>
                        <a:rPr lang="zh-TW" altLang="en-US" sz="1200" u="none" strike="noStrike" dirty="0">
                          <a:effectLst/>
                        </a:rPr>
                        <a:t>　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</a:rPr>
                        <a:t>嚴重病人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  <a:p>
                      <a:pPr algn="ctr" rtl="0" fontAlgn="ctr"/>
                      <a:r>
                        <a:rPr lang="zh-TW" altLang="en-US" sz="1200" u="none" strike="noStrike" dirty="0" smtClean="0">
                          <a:effectLst/>
                        </a:rPr>
                        <a:t>人數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9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</a:rPr>
                        <a:t>訪視統計</a:t>
                      </a:r>
                      <a:r>
                        <a:rPr lang="en-US" altLang="zh-TW" sz="1200" u="none" strike="noStrike" dirty="0">
                          <a:effectLst/>
                        </a:rPr>
                        <a:t>(</a:t>
                      </a:r>
                      <a:r>
                        <a:rPr lang="zh-TW" altLang="en-US" sz="1200" u="none" strike="noStrike" dirty="0">
                          <a:effectLst/>
                        </a:rPr>
                        <a:t>排除無法訪視</a:t>
                      </a:r>
                      <a:r>
                        <a:rPr lang="en-US" altLang="zh-TW" sz="1200" u="none" strike="noStrike" dirty="0">
                          <a:effectLst/>
                        </a:rPr>
                        <a:t>)</a:t>
                      </a:r>
                      <a:endParaRPr lang="en-US" altLang="zh-TW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</a:rPr>
                        <a:t>總計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>
                          <a:effectLst/>
                        </a:rPr>
                        <a:t>總訪視次數</a:t>
                      </a:r>
                      <a:endParaRPr lang="zh-TW" altLang="en-US" sz="1200" b="1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476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</a:rPr>
                        <a:t>訪視次數合計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</a:rPr>
                        <a:t>平均訪視</a:t>
                      </a:r>
                      <a:r>
                        <a:rPr lang="zh-TW" altLang="en-US" sz="1200" u="none" strike="noStrike" dirty="0" smtClean="0">
                          <a:effectLst/>
                        </a:rPr>
                        <a:t>次數</a:t>
                      </a:r>
                      <a:r>
                        <a:rPr lang="zh-TW" altLang="en-US" sz="1200" u="none" strike="noStrike" dirty="0">
                          <a:effectLst/>
                        </a:rPr>
                        <a:t>　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</a:rPr>
                        <a:t>面訪總</a:t>
                      </a:r>
                      <a:r>
                        <a:rPr lang="zh-TW" altLang="en-US" sz="1200" u="none" strike="noStrike" dirty="0" smtClean="0">
                          <a:effectLst/>
                        </a:rPr>
                        <a:t>次數</a:t>
                      </a:r>
                      <a:endParaRPr lang="en-US" altLang="zh-TW" sz="1200" u="none" strike="noStrike" dirty="0" smtClean="0">
                        <a:effectLst/>
                      </a:endParaRPr>
                    </a:p>
                    <a:p>
                      <a:pPr algn="ctr" rtl="0" fontAlgn="ctr"/>
                      <a:r>
                        <a:rPr lang="en-US" altLang="zh-TW" sz="12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200" u="none" strike="noStrike" dirty="0" smtClean="0">
                          <a:effectLst/>
                        </a:rPr>
                        <a:t>含其他訪視</a:t>
                      </a:r>
                      <a:r>
                        <a:rPr lang="en-US" altLang="zh-TW" sz="1200" u="none" strike="noStrike" dirty="0" smtClean="0">
                          <a:effectLst/>
                        </a:rPr>
                        <a:t>)</a:t>
                      </a:r>
                      <a:endParaRPr lang="zh-TW" altLang="en-US" sz="1200" u="none" strike="noStrike" dirty="0">
                        <a:effectLst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</a:rPr>
                        <a:t>面訪</a:t>
                      </a:r>
                      <a:r>
                        <a:rPr lang="zh-TW" altLang="en-US" sz="1200" u="none" strike="noStrike" dirty="0" smtClean="0">
                          <a:effectLst/>
                        </a:rPr>
                        <a:t>率</a:t>
                      </a:r>
                      <a:r>
                        <a:rPr lang="zh-TW" altLang="en-US" sz="1200" u="none" strike="noStrike" dirty="0">
                          <a:effectLst/>
                        </a:rPr>
                        <a:t>　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</a:rPr>
                        <a:t>面訪本人總</a:t>
                      </a:r>
                      <a:r>
                        <a:rPr lang="zh-TW" altLang="en-US" sz="1200" u="none" strike="noStrike" dirty="0" smtClean="0">
                          <a:effectLst/>
                        </a:rPr>
                        <a:t>次數</a:t>
                      </a:r>
                      <a:r>
                        <a:rPr lang="zh-TW" altLang="en-US" sz="1200" u="none" strike="noStrike" dirty="0">
                          <a:effectLst/>
                        </a:rPr>
                        <a:t>　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</a:rPr>
                        <a:t>平均面訪本人</a:t>
                      </a:r>
                      <a:r>
                        <a:rPr lang="zh-TW" altLang="en-US" sz="1200" u="none" strike="noStrike" dirty="0" smtClean="0">
                          <a:effectLst/>
                        </a:rPr>
                        <a:t>率</a:t>
                      </a:r>
                      <a:r>
                        <a:rPr lang="zh-TW" altLang="en-US" sz="1200" u="none" strike="noStrike" dirty="0">
                          <a:effectLst/>
                        </a:rPr>
                        <a:t>　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6090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>
                          <a:effectLst/>
                        </a:rPr>
                        <a:t>本人</a:t>
                      </a:r>
                      <a:endParaRPr lang="zh-TW" altLang="en-US" sz="1200" b="1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</a:rPr>
                        <a:t>家屬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>
                          <a:effectLst/>
                        </a:rPr>
                        <a:t>其他</a:t>
                      </a:r>
                      <a:endParaRPr lang="zh-TW" altLang="en-US" sz="1200" b="1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200" u="none" strike="noStrike" dirty="0">
                          <a:effectLst/>
                        </a:rPr>
                        <a:t>總計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 dirty="0">
                          <a:effectLst/>
                        </a:rPr>
                        <a:t>新北市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22807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1177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21905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11780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1346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35031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 dirty="0">
                          <a:effectLst/>
                        </a:rPr>
                        <a:t>1.54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17046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49%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14891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43%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19903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54934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桃園市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8306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433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9942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4529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775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15246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1.84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8649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57%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7545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49%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7123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22369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臺中市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14219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941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15921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9488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2088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27497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1.93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13286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48%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10712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39%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9431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36928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臺南市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10166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941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9178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5918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893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15989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1.57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7607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48%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6006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38%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7735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23724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高雄市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20767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1179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21097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8857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1508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31462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1.51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18292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58%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15894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51%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14223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45685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宜蘭縣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4294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114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5095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2836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890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8821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2.05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4922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56%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3691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42%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440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9261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新竹縣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2963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121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3287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1988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688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5963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2.01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2967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50%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2308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39%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1100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7063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苗栗縣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3695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284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3175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3059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899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7133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1.93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3224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45%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2293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32%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912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8045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彰化縣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8027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259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8239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6411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947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15597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1.94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7490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48%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5676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36%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2413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18010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南投縣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3645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191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3719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2294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571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6584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1.81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3770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57%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2780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42%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674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7258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雲林縣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2743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96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2822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2784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305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5911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2.15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3346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57%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2036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34%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632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6543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嘉義縣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4127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140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4067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2401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647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7115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1.72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3867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54%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3061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43%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595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7710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屏東縣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6315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911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9684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4384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898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14966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2.37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10428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70%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8430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56%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4447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19413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臺東縣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1934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2814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956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114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3884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2.01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2709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70%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2413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62%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757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4641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花蓮縣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3116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101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3181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1171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175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4527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1.45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2562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57%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2168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48%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2246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6773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澎湖縣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619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717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245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1012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1.63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717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71%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588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58%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132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1144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基隆市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3135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114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3209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1784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452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5445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1.74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2858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52%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2129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39%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532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5977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新竹市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662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734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542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1365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2.06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663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49%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493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36%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181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1546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嘉義市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1100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1762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1027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352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3141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2.86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1538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49%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1063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34%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607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3748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金門縣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457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539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240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865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1.89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664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77%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457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53%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904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連江縣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0.78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72%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63%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臺北市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17652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1097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18835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8454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3131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30420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1.72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17679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58%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14559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48%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13073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43493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900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200" u="none" strike="noStrike">
                          <a:effectLst/>
                        </a:rPr>
                        <a:t>合計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140790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8278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149946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81153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16907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248006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1.76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134307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54%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109213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44%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>
                          <a:effectLst/>
                        </a:rPr>
                        <a:t>87201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200" u="none" strike="noStrike" dirty="0">
                          <a:effectLst/>
                        </a:rPr>
                        <a:t>335207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314" marR="7314" marT="731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77241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 txBox="1">
            <a:spLocks/>
          </p:cNvSpPr>
          <p:nvPr/>
        </p:nvSpPr>
        <p:spPr bwMode="auto">
          <a:xfrm>
            <a:off x="395536" y="0"/>
            <a:ext cx="8280920" cy="954616"/>
          </a:xfrm>
          <a:prstGeom prst="rect">
            <a:avLst/>
          </a:prstGeom>
          <a:extLst/>
        </p:spPr>
        <p:txBody>
          <a:bodyPr/>
          <a:lstStyle>
            <a:lvl1pPr algn="ctr">
              <a:spcBef>
                <a:spcPct val="0"/>
              </a:spcBef>
              <a:buClr>
                <a:srgbClr val="00CEF6"/>
              </a:buClr>
              <a:buNone/>
              <a:defRPr sz="4000" b="1" cap="all" spc="-60" baseline="0">
                <a:solidFill>
                  <a:srgbClr val="002060"/>
                </a:solidFill>
                <a:latin typeface="+mj-ea"/>
                <a:ea typeface="+mj-ea"/>
                <a:cs typeface="Oswald"/>
              </a:defRPr>
            </a:lvl1pPr>
            <a:lvl2pPr>
              <a:spcBef>
                <a:spcPts val="0"/>
              </a:spcBef>
            </a:lvl2pPr>
            <a:lvl3pPr>
              <a:spcBef>
                <a:spcPts val="0"/>
              </a:spcBef>
            </a:lvl3pPr>
            <a:lvl4pPr>
              <a:spcBef>
                <a:spcPts val="0"/>
              </a:spcBef>
            </a:lvl4pPr>
            <a:lvl5pPr>
              <a:spcBef>
                <a:spcPts val="0"/>
              </a:spcBef>
            </a:lvl5pPr>
            <a:lvl6pPr>
              <a:spcBef>
                <a:spcPts val="0"/>
              </a:spcBef>
            </a:lvl6pPr>
            <a:lvl7pPr>
              <a:spcBef>
                <a:spcPts val="0"/>
              </a:spcBef>
            </a:lvl7pPr>
            <a:lvl8pPr>
              <a:spcBef>
                <a:spcPts val="0"/>
              </a:spcBef>
            </a:lvl8pPr>
            <a:lvl9pPr>
              <a:spcBef>
                <a:spcPts val="0"/>
              </a:spcBef>
            </a:lvl9pPr>
          </a:lstStyle>
          <a:p>
            <a:r>
              <a:rPr lang="en-US" altLang="zh-TW" dirty="0" smtClean="0">
                <a:sym typeface="Oswald"/>
              </a:rPr>
              <a:t>105</a:t>
            </a:r>
            <a:r>
              <a:rPr lang="zh-TW" altLang="en-US" dirty="0" smtClean="0">
                <a:sym typeface="Oswald"/>
              </a:rPr>
              <a:t>年至</a:t>
            </a:r>
            <a:r>
              <a:rPr lang="en-US" altLang="zh-TW" dirty="0" smtClean="0">
                <a:sym typeface="Oswald"/>
              </a:rPr>
              <a:t>108</a:t>
            </a:r>
            <a:r>
              <a:rPr lang="zh-TW" altLang="en-US" dirty="0">
                <a:sym typeface="Oswald"/>
              </a:rPr>
              <a:t>年</a:t>
            </a:r>
            <a:r>
              <a:rPr lang="en-US" altLang="zh-TW" dirty="0">
                <a:sym typeface="Oswald"/>
              </a:rPr>
              <a:t>5</a:t>
            </a:r>
            <a:r>
              <a:rPr lang="zh-TW" altLang="en-US" dirty="0">
                <a:sym typeface="Oswald"/>
              </a:rPr>
              <a:t>月全國無法訪視</a:t>
            </a:r>
            <a:r>
              <a:rPr lang="zh-TW" altLang="en-US" dirty="0" smtClean="0">
                <a:sym typeface="Oswald"/>
              </a:rPr>
              <a:t>概況</a:t>
            </a:r>
            <a:endParaRPr lang="zh-TW" altLang="en-US" dirty="0">
              <a:sym typeface="Oswald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D475061-4EA1-4BC3-8843-75416087FAB8}" type="slidenum">
              <a:rPr lang="zh-TW" altLang="en-US" smtClean="0">
                <a:solidFill>
                  <a:srgbClr val="000000">
                    <a:tint val="75000"/>
                  </a:srgbClr>
                </a:solidFill>
              </a:rPr>
              <a:pPr/>
              <a:t>11</a:t>
            </a:fld>
            <a:endParaRPr lang="zh-TW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文字方塊 2"/>
          <p:cNvSpPr txBox="1">
            <a:spLocks noChangeArrowheads="1"/>
          </p:cNvSpPr>
          <p:nvPr/>
        </p:nvSpPr>
        <p:spPr bwMode="auto">
          <a:xfrm>
            <a:off x="7236296" y="708395"/>
            <a:ext cx="165942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/>
            <a:r>
              <a:rPr lang="zh-TW" altLang="en-US" sz="1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資料統計至</a:t>
            </a:r>
            <a:r>
              <a:rPr lang="en-US" altLang="zh-TW" sz="1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108</a:t>
            </a:r>
            <a:r>
              <a:rPr lang="zh-TW" altLang="en-US" sz="1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en-US" altLang="zh-TW" sz="1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05</a:t>
            </a:r>
            <a:r>
              <a:rPr lang="zh-TW" altLang="en-US" sz="1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lang="en-US" altLang="zh-TW" sz="1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31</a:t>
            </a:r>
            <a:r>
              <a:rPr lang="zh-TW" altLang="en-US" sz="1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206117"/>
              </p:ext>
            </p:extLst>
          </p:nvPr>
        </p:nvGraphicFramePr>
        <p:xfrm>
          <a:off x="26715" y="956732"/>
          <a:ext cx="9009784" cy="5544612"/>
        </p:xfrm>
        <a:graphic>
          <a:graphicData uri="http://schemas.openxmlformats.org/drawingml/2006/table">
            <a:tbl>
              <a:tblPr firstRow="1" firstCol="1" lastRow="1">
                <a:tableStyleId>{21E4AEA4-8DFA-4A89-87EB-49C32662AFE0}</a:tableStyleId>
              </a:tblPr>
              <a:tblGrid>
                <a:gridCol w="425378"/>
                <a:gridCol w="604705"/>
                <a:gridCol w="515042"/>
                <a:gridCol w="550360"/>
                <a:gridCol w="515042"/>
                <a:gridCol w="515042"/>
                <a:gridCol w="515042"/>
                <a:gridCol w="588971"/>
                <a:gridCol w="515042"/>
                <a:gridCol w="515042"/>
                <a:gridCol w="515042"/>
                <a:gridCol w="588971"/>
                <a:gridCol w="515042"/>
                <a:gridCol w="515042"/>
                <a:gridCol w="515042"/>
                <a:gridCol w="584318"/>
                <a:gridCol w="516661"/>
              </a:tblGrid>
              <a:tr h="205356">
                <a:tc gridSpan="17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訪視未遇占所有訪視比率</a:t>
                      </a:r>
                      <a:endParaRPr lang="zh-TW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標楷體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05356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u="none" strike="noStrike">
                          <a:effectLst/>
                        </a:rPr>
                        <a:t>　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000" u="none" strike="noStrike">
                          <a:effectLst/>
                        </a:rPr>
                        <a:t>105</a:t>
                      </a:r>
                      <a:r>
                        <a:rPr lang="zh-TW" altLang="en-US" sz="1000" u="none" strike="noStrike">
                          <a:effectLst/>
                        </a:rPr>
                        <a:t>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000" u="none" strike="noStrike">
                          <a:effectLst/>
                        </a:rPr>
                        <a:t>106</a:t>
                      </a:r>
                      <a:r>
                        <a:rPr lang="zh-TW" altLang="en-US" sz="1000" u="none" strike="noStrike">
                          <a:effectLst/>
                        </a:rPr>
                        <a:t>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000" u="none" strike="noStrike">
                          <a:effectLst/>
                        </a:rPr>
                        <a:t>107</a:t>
                      </a:r>
                      <a:r>
                        <a:rPr lang="zh-TW" altLang="en-US" sz="1000" u="none" strike="noStrike">
                          <a:effectLst/>
                        </a:rPr>
                        <a:t>年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1000" u="none" strike="noStrike">
                          <a:effectLst/>
                        </a:rPr>
                        <a:t>108</a:t>
                      </a:r>
                      <a:r>
                        <a:rPr lang="zh-TW" altLang="en-US" sz="1000" u="none" strike="noStrike">
                          <a:effectLst/>
                        </a:rPr>
                        <a:t>年</a:t>
                      </a:r>
                      <a:r>
                        <a:rPr lang="en-US" altLang="zh-TW" sz="1000" u="none" strike="noStrike">
                          <a:effectLst/>
                        </a:rPr>
                        <a:t>5</a:t>
                      </a:r>
                      <a:r>
                        <a:rPr lang="zh-TW" altLang="en-US" sz="1000" u="none" strike="noStrike">
                          <a:effectLst/>
                        </a:rPr>
                        <a:t>月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1071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1000" u="none" strike="noStrike" kern="1200" dirty="0">
                          <a:effectLst/>
                        </a:rPr>
                        <a:t>訪視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zh-TW" altLang="en-US" sz="1000" u="none" strike="noStrike" kern="1200" dirty="0">
                          <a:effectLst/>
                        </a:rPr>
                        <a:t>成功</a:t>
                      </a:r>
                      <a:endParaRPr lang="zh-TW" alt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1000" u="none" strike="noStrike" kern="1200" dirty="0">
                          <a:effectLst/>
                        </a:rPr>
                        <a:t>無法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zh-TW" altLang="en-US" sz="1000" u="none" strike="noStrike" kern="1200" dirty="0">
                          <a:effectLst/>
                        </a:rPr>
                        <a:t>訪視</a:t>
                      </a:r>
                      <a:endParaRPr lang="zh-TW" alt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u="none" strike="noStrike">
                          <a:effectLst/>
                        </a:rPr>
                        <a:t>小計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u="none" strike="noStrike">
                          <a:effectLst/>
                        </a:rPr>
                        <a:t>無法訪視比例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1000" u="none" strike="noStrike" kern="1200" dirty="0">
                          <a:effectLst/>
                        </a:rPr>
                        <a:t>訪視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zh-TW" altLang="en-US" sz="1000" u="none" strike="noStrike" kern="1200" dirty="0">
                          <a:effectLst/>
                        </a:rPr>
                        <a:t>成功</a:t>
                      </a:r>
                      <a:endParaRPr lang="zh-TW" alt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1000" u="none" strike="noStrike" kern="1200" dirty="0">
                          <a:effectLst/>
                        </a:rPr>
                        <a:t>無法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zh-TW" altLang="en-US" sz="1000" u="none" strike="noStrike" kern="1200" dirty="0">
                          <a:effectLst/>
                        </a:rPr>
                        <a:t>訪視</a:t>
                      </a:r>
                      <a:endParaRPr lang="zh-TW" alt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u="none" strike="noStrike">
                          <a:effectLst/>
                        </a:rPr>
                        <a:t>小計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u="none" strike="noStrike">
                          <a:effectLst/>
                        </a:rPr>
                        <a:t>無法訪視比例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1000" u="none" strike="noStrike" kern="1200" dirty="0">
                          <a:effectLst/>
                        </a:rPr>
                        <a:t>訪視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zh-TW" altLang="en-US" sz="1000" u="none" strike="noStrike" kern="1200" dirty="0">
                          <a:effectLst/>
                        </a:rPr>
                        <a:t>成功</a:t>
                      </a:r>
                      <a:endParaRPr lang="zh-TW" alt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1000" u="none" strike="noStrike" kern="1200" dirty="0">
                          <a:effectLst/>
                        </a:rPr>
                        <a:t>無法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zh-TW" altLang="en-US" sz="1000" u="none" strike="noStrike" kern="1200" dirty="0">
                          <a:effectLst/>
                        </a:rPr>
                        <a:t>訪視</a:t>
                      </a:r>
                      <a:endParaRPr lang="zh-TW" alt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u="none" strike="noStrike">
                          <a:effectLst/>
                        </a:rPr>
                        <a:t>小計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u="none" strike="noStrike">
                          <a:effectLst/>
                        </a:rPr>
                        <a:t>無法訪視比例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1000" u="none" strike="noStrike" kern="1200" dirty="0">
                          <a:effectLst/>
                        </a:rPr>
                        <a:t>訪視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zh-TW" altLang="en-US" sz="1000" u="none" strike="noStrike" kern="1200" dirty="0">
                          <a:effectLst/>
                        </a:rPr>
                        <a:t>成功</a:t>
                      </a:r>
                      <a:endParaRPr lang="zh-TW" alt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zh-TW" altLang="en-US" sz="1000" u="none" strike="noStrike" kern="1200" dirty="0">
                          <a:effectLst/>
                        </a:rPr>
                        <a:t>無法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zh-TW" altLang="en-US" sz="1000" u="none" strike="noStrike" kern="1200" dirty="0">
                          <a:effectLst/>
                        </a:rPr>
                        <a:t>訪視</a:t>
                      </a:r>
                      <a:endParaRPr lang="zh-TW" alt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u="none" strike="noStrike">
                          <a:effectLst/>
                        </a:rPr>
                        <a:t>小計</a:t>
                      </a:r>
                      <a:endParaRPr lang="zh-TW" altLang="en-US" sz="1000" b="0" i="0" u="none" strike="noStrike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00" u="none" strike="noStrike" dirty="0">
                          <a:effectLst/>
                        </a:rPr>
                        <a:t>無法訪視比例</a:t>
                      </a:r>
                      <a:endParaRPr lang="zh-TW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標楷體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新北市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 dirty="0">
                          <a:effectLst/>
                        </a:rPr>
                        <a:t>82,034</a:t>
                      </a:r>
                      <a:endParaRPr lang="en-US" altLang="zh-TW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29,623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111,657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26.53%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81,172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28,994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110,166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26.32%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 dirty="0">
                          <a:effectLst/>
                        </a:rPr>
                        <a:t>83,110</a:t>
                      </a:r>
                      <a:endParaRPr lang="en-US" altLang="zh-TW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37,299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120,409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30.98%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35,031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 dirty="0">
                          <a:effectLst/>
                        </a:rPr>
                        <a:t>19,903</a:t>
                      </a:r>
                      <a:endParaRPr lang="en-US" altLang="zh-TW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54,934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36.23%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桃園市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30,265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21,177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51,442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41.17%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33,512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16,310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49,822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32.74%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33,768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16,174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49,942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32.39%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15,246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7,123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22,369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31.84%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臺中市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39,030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15,820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54,850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28.84%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43,940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17,085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61,025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28.00%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62,927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21,573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84,500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25.53%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27,497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9,431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36,928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25.54%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臺南市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34,730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18,262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52,992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34.46%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37,820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 dirty="0">
                          <a:effectLst/>
                        </a:rPr>
                        <a:t>21,580</a:t>
                      </a:r>
                      <a:endParaRPr lang="en-US" altLang="zh-TW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59,400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36.33%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42,016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20,183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62,199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32.45%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15,989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7,735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23,724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32.60%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高雄市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67,297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38,717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106,014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36.52%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65,808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43,220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109,028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39.64%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79,805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36,324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116,129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31.28%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31,462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14,223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45,685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31.13%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宜蘭縣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18,069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1,551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19,620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7.91%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18,251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1,237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19,488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6.35%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20,331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1,166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21,497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5.42%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8,821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440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9,261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4.75%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新竹縣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13,969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3,354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17,323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19.36%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12,544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2,918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15,462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18.87%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13,810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2,873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16,683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17.22%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5,963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1,100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7,063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15.57%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苗栗縣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15,108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2,073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17,181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12.07%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14,801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2,021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16,822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12.01%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18,016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1,906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19,922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9.57%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7,133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912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8,045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11.34%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彰化縣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33,878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6,213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40,091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15.50%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36,527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5,699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42,226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13.50%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38,108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5,846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43,954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13.30%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15,597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2,413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18,010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13.40%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南投縣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19,052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929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19,981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4.65%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18,369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1,424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19,793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7.19%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17,915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1,426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19,341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7.37%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6,584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674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7,258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9.29%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雲林縣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23,910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1,635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25,545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6.40%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17,376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1,476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18,852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7.83%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15,770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1,462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17,232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8.48%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5,911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632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6,543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9.66%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嘉義縣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18,871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1,667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20,538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8.12%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21,324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1,630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22,954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7.10%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20,308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1,538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21,846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7.04%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7,115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595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7,710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7.72%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屏東縣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25,340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6,187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31,527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19.62%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23,691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6,669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30,360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21.97%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32,196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8,170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40,366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20.24%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14,966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4,447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19,413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22.91%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臺東縣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9,908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1,586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11,494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13.80%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10,788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2,379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13,167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18.07%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10,572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2,367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12,939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18.29%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3,884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757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4,641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16.31%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花蓮縣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12,140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5,772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17,912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32.22%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11,289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4,853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16,142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30.06%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11,403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4,807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16,210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29.65%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4,527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2,246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6,773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33.16%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澎湖縣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3,647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583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4,230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13.78%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3,402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482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3,884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12.41%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2,965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369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3,334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11.07%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1,012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132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1,144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11.54%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基隆市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12,639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1,366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14,005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9.75%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12,043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1,447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13,490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10.73%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13,822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1,321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15,143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8.72%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5,445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532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 dirty="0">
                          <a:effectLst/>
                        </a:rPr>
                        <a:t>5,977</a:t>
                      </a:r>
                      <a:endParaRPr lang="en-US" altLang="zh-TW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8.90%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>
                          <a:solidFill>
                            <a:schemeClr val="tx1"/>
                          </a:solidFill>
                          <a:effectLst/>
                        </a:rPr>
                        <a:t>新竹市</a:t>
                      </a:r>
                      <a:endParaRPr lang="zh-TW" altLang="en-US" sz="10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3,779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788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4,567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17.25%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3,857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670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4,527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14.80%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3,880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514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4,394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11.70%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1,365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181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1,546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11.71%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嘉義市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5,491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772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6,263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12.33%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4,705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1,023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5,728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17.86%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4,278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815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5,093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16.00%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3,141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607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3,748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16.20%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金門縣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2,184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126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2,310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5.45%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2,020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124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2,144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5.78%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2,589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92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2,681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3.43%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865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904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4.31%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連江縣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184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185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0.54%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180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187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3.74%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168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182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7.69%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6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38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15.79%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臺北市</a:t>
                      </a:r>
                      <a:endParaRPr lang="zh-TW" altLang="en-US" sz="10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48,724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39,345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88,069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44.68%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54,059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40,282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94,341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42.70%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74,003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33,384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107,387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31.09%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30,420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13,073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43,493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00" u="none" strike="noStrike">
                          <a:effectLst/>
                        </a:rPr>
                        <a:t>30.06%</a:t>
                      </a:r>
                      <a:endParaRPr lang="en-US" altLang="zh-TW" sz="10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356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1050" u="none" strike="noStrike" dirty="0">
                          <a:solidFill>
                            <a:schemeClr val="tx1"/>
                          </a:solidFill>
                          <a:effectLst/>
                        </a:rPr>
                        <a:t>總計</a:t>
                      </a:r>
                      <a:endParaRPr lang="zh-TW" alt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標楷體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50" u="none" strike="noStrike" dirty="0">
                          <a:effectLst/>
                        </a:rPr>
                        <a:t>520,249</a:t>
                      </a:r>
                      <a:endParaRPr lang="en-US" altLang="zh-TW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50" u="none" strike="noStrike" dirty="0">
                          <a:effectLst/>
                        </a:rPr>
                        <a:t>197,547</a:t>
                      </a:r>
                      <a:endParaRPr lang="en-US" altLang="zh-TW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TW" sz="11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717,796</a:t>
                      </a: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TW" sz="11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27.52%</a:t>
                      </a: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50" u="none" strike="noStrike" dirty="0">
                          <a:effectLst/>
                        </a:rPr>
                        <a:t>527,478</a:t>
                      </a:r>
                      <a:endParaRPr lang="en-US" altLang="zh-TW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50" u="none" strike="noStrike" dirty="0">
                          <a:effectLst/>
                        </a:rPr>
                        <a:t>201,530</a:t>
                      </a:r>
                      <a:endParaRPr lang="en-US" altLang="zh-TW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TW" sz="11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729,008</a:t>
                      </a: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TW" sz="11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27.64%</a:t>
                      </a: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50" u="none" strike="noStrike" dirty="0">
                          <a:effectLst/>
                        </a:rPr>
                        <a:t>601,760</a:t>
                      </a:r>
                      <a:endParaRPr lang="en-US" altLang="zh-TW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50" u="none" strike="noStrike" dirty="0">
                          <a:effectLst/>
                        </a:rPr>
                        <a:t>199,623</a:t>
                      </a:r>
                      <a:endParaRPr lang="en-US" altLang="zh-TW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TW" sz="11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801,383</a:t>
                      </a: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TW" sz="11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24.91%</a:t>
                      </a: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50" u="none" strike="noStrike" dirty="0">
                          <a:effectLst/>
                        </a:rPr>
                        <a:t>248,006</a:t>
                      </a:r>
                      <a:endParaRPr lang="en-US" altLang="zh-TW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050" u="none" strike="noStrike" dirty="0">
                          <a:effectLst/>
                        </a:rPr>
                        <a:t>87,201</a:t>
                      </a:r>
                      <a:endParaRPr lang="en-US" altLang="zh-TW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335,207</a:t>
                      </a:r>
                      <a:endParaRPr lang="en-US" altLang="zh-TW" sz="11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altLang="zh-TW" sz="11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26.01%</a:t>
                      </a:r>
                      <a:endParaRPr lang="en-US" altLang="zh-TW" sz="11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/>
                      </a:endParaRPr>
                    </a:p>
                  </a:txBody>
                  <a:tcPr marL="6225" marR="6225" marT="62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66028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hape 449"/>
          <p:cNvSpPr txBox="1">
            <a:spLocks noGrp="1"/>
          </p:cNvSpPr>
          <p:nvPr>
            <p:ph type="ctrTitle"/>
          </p:nvPr>
        </p:nvSpPr>
        <p:spPr>
          <a:xfrm>
            <a:off x="-396552" y="1988840"/>
            <a:ext cx="9361040" cy="2880320"/>
          </a:xfrm>
        </p:spPr>
        <p:txBody>
          <a:bodyPr rtlCol="0">
            <a:noAutofit/>
          </a:bodyPr>
          <a:lstStyle/>
          <a:p>
            <a:pPr marL="457200" indent="-457200" algn="ctr">
              <a:lnSpc>
                <a:spcPct val="150000"/>
              </a:lnSpc>
            </a:pPr>
            <a:r>
              <a:rPr lang="zh-TW" altLang="en-US" sz="3800" b="1" dirty="0">
                <a:solidFill>
                  <a:schemeClr val="tx1"/>
                </a:solidFill>
              </a:rPr>
              <a:t>二</a:t>
            </a:r>
            <a:r>
              <a:rPr lang="zh-TW" altLang="en-US" sz="3800" b="1" dirty="0" smtClean="0">
                <a:solidFill>
                  <a:schemeClr val="tx1"/>
                </a:solidFill>
              </a:rPr>
              <a:t>、</a:t>
            </a:r>
            <a:r>
              <a:rPr lang="zh-TW" altLang="en-US" sz="4000" b="1" dirty="0" smtClean="0">
                <a:solidFill>
                  <a:schemeClr val="tx1"/>
                </a:solidFill>
              </a:rPr>
              <a:t>社區精神病人收結案標準</a:t>
            </a:r>
            <a:r>
              <a:rPr lang="en-US" altLang="zh-TW" sz="4000" b="1" dirty="0" smtClean="0">
                <a:solidFill>
                  <a:schemeClr val="tx1"/>
                </a:solidFill>
              </a:rPr>
              <a:t/>
            </a:r>
            <a:br>
              <a:rPr lang="en-US" altLang="zh-TW" sz="4000" b="1" dirty="0" smtClean="0">
                <a:solidFill>
                  <a:schemeClr val="tx1"/>
                </a:solidFill>
              </a:rPr>
            </a:br>
            <a:r>
              <a:rPr lang="zh-TW" altLang="en-US" sz="4000" b="1" dirty="0" smtClean="0">
                <a:solidFill>
                  <a:schemeClr val="tx1"/>
                </a:solidFill>
              </a:rPr>
              <a:t>修正規劃</a:t>
            </a:r>
            <a:endParaRPr lang="en-US" altLang="zh-TW" sz="4000" b="1" dirty="0">
              <a:solidFill>
                <a:schemeClr val="tx1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>
          <a:xfrm>
            <a:off x="6948264" y="6491819"/>
            <a:ext cx="2133600" cy="366184"/>
          </a:xfrm>
        </p:spPr>
        <p:txBody>
          <a:bodyPr/>
          <a:lstStyle/>
          <a:p>
            <a:pPr>
              <a:defRPr/>
            </a:pPr>
            <a:fld id="{2197AEAE-DD0F-4514-9EB8-6C1DCEA02A5B}" type="slidenum">
              <a:rPr lang="zh-TW" altLang="en-US">
                <a:solidFill>
                  <a:srgbClr val="000000"/>
                </a:solidFill>
              </a:rPr>
              <a:pPr>
                <a:defRPr/>
              </a:pPr>
              <a:t>12</a:t>
            </a:fld>
            <a:endParaRPr lang="zh-TW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8421094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 1"/>
          <p:cNvSpPr>
            <a:spLocks noGrp="1"/>
          </p:cNvSpPr>
          <p:nvPr>
            <p:ph type="title"/>
          </p:nvPr>
        </p:nvSpPr>
        <p:spPr>
          <a:xfrm>
            <a:off x="611188" y="100013"/>
            <a:ext cx="8229600" cy="854075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sz="4400" b="1" dirty="0" smtClean="0">
                <a:latin typeface="微軟正黑體" pitchFamily="34" charset="-120"/>
                <a:ea typeface="微軟正黑體" pitchFamily="34" charset="-120"/>
              </a:rPr>
              <a:t>目前社區精神病人收案標準</a:t>
            </a:r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3917854452"/>
              </p:ext>
            </p:extLst>
          </p:nvPr>
        </p:nvGraphicFramePr>
        <p:xfrm>
          <a:off x="678898" y="1916832"/>
          <a:ext cx="7776864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220" name="矩形 6"/>
          <p:cNvSpPr>
            <a:spLocks noChangeArrowheads="1"/>
          </p:cNvSpPr>
          <p:nvPr/>
        </p:nvSpPr>
        <p:spPr bwMode="auto">
          <a:xfrm>
            <a:off x="611188" y="1412875"/>
            <a:ext cx="8208962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342900" indent="-34290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000" b="1" dirty="0" smtClean="0">
                <a:solidFill>
                  <a:prstClr val="black"/>
                </a:solidFill>
              </a:rPr>
              <a:t>各縣市依縣市需求訂定轄區之</a:t>
            </a:r>
            <a:r>
              <a:rPr kumimoji="1" lang="zh-TW" altLang="en-US" sz="2000" b="1" dirty="0">
                <a:solidFill>
                  <a:prstClr val="black"/>
                </a:solidFill>
              </a:rPr>
              <a:t>收案</a:t>
            </a:r>
            <a:r>
              <a:rPr kumimoji="1" lang="zh-TW" altLang="en-US" sz="2000" b="1" dirty="0" smtClean="0">
                <a:solidFill>
                  <a:prstClr val="black"/>
                </a:solidFill>
              </a:rPr>
              <a:t>標準，未有一致性規範</a:t>
            </a:r>
            <a:endParaRPr kumimoji="1" lang="en-US" altLang="zh-TW" sz="2000" b="1" dirty="0" smtClean="0">
              <a:solidFill>
                <a:prstClr val="black"/>
              </a:solidFill>
            </a:endParaRPr>
          </a:p>
        </p:txBody>
      </p:sp>
      <p:sp>
        <p:nvSpPr>
          <p:cNvPr id="8" name="投影片編號版面配置區 2"/>
          <p:cNvSpPr txBox="1">
            <a:spLocks/>
          </p:cNvSpPr>
          <p:nvPr/>
        </p:nvSpPr>
        <p:spPr>
          <a:xfrm>
            <a:off x="7828279" y="6472843"/>
            <a:ext cx="1315721" cy="38515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TW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26</a:t>
            </a:r>
            <a:endParaRPr lang="zh-TW" altLang="en-US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420045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8676456" y="6525344"/>
            <a:ext cx="1315721" cy="365125"/>
          </a:xfrm>
        </p:spPr>
        <p:txBody>
          <a:bodyPr/>
          <a:lstStyle/>
          <a:p>
            <a:pPr>
              <a:defRPr/>
            </a:pPr>
            <a:r>
              <a:rPr lang="en-US" altLang="zh-TW" sz="1200" dirty="0" smtClean="0">
                <a:solidFill>
                  <a:srgbClr val="000000"/>
                </a:solidFill>
                <a:latin typeface="微軟正黑體"/>
              </a:rPr>
              <a:t>25</a:t>
            </a:r>
            <a:endParaRPr lang="zh-TW" altLang="en-US" sz="1200" dirty="0">
              <a:solidFill>
                <a:srgbClr val="000000"/>
              </a:solidFill>
              <a:latin typeface="微軟正黑體"/>
            </a:endParaRPr>
          </a:p>
        </p:txBody>
      </p:sp>
      <p:sp>
        <p:nvSpPr>
          <p:cNvPr id="6146" name="Shape 455"/>
          <p:cNvSpPr>
            <a:spLocks noGrp="1"/>
          </p:cNvSpPr>
          <p:nvPr>
            <p:ph type="title" idx="4294967295"/>
          </p:nvPr>
        </p:nvSpPr>
        <p:spPr>
          <a:xfrm>
            <a:off x="1835696" y="303998"/>
            <a:ext cx="77089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buClr>
                <a:srgbClr val="00CEF6"/>
              </a:buClr>
            </a:pPr>
            <a:r>
              <a:rPr lang="zh-TW" altLang="en-US" sz="4000" b="1" dirty="0" smtClean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  <a:cs typeface="Oswald"/>
              </a:rPr>
              <a:t>有關收結案標準及分級管理</a:t>
            </a:r>
            <a:r>
              <a:rPr lang="en-US" altLang="zh-TW" sz="4000" b="1" dirty="0" smtClean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  <a:cs typeface="Oswald"/>
              </a:rPr>
              <a:t/>
            </a:r>
            <a:br>
              <a:rPr lang="en-US" altLang="zh-TW" sz="4000" b="1" dirty="0" smtClean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  <a:cs typeface="Oswald"/>
              </a:rPr>
            </a:br>
            <a:r>
              <a:rPr lang="zh-TW" altLang="en-US" sz="4000" b="1" dirty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  <a:cs typeface="Oswald"/>
              </a:rPr>
              <a:t>歷次會議相關決議</a:t>
            </a:r>
            <a:endParaRPr lang="zh-TW" altLang="zh-TW" sz="4000" b="1" dirty="0">
              <a:solidFill>
                <a:srgbClr val="002060"/>
              </a:solidFill>
              <a:latin typeface="標楷體" pitchFamily="65" charset="-120"/>
              <a:ea typeface="標楷體" panose="03000509000000000000" pitchFamily="65" charset="-120"/>
              <a:cs typeface="Oswald"/>
              <a:sym typeface="Oswald"/>
            </a:endParaRPr>
          </a:p>
        </p:txBody>
      </p:sp>
      <p:pic>
        <p:nvPicPr>
          <p:cNvPr id="6148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" r="46880" b="4225"/>
          <a:stretch>
            <a:fillRect/>
          </a:stretch>
        </p:blipFill>
        <p:spPr bwMode="auto">
          <a:xfrm>
            <a:off x="321232" y="188639"/>
            <a:ext cx="1298440" cy="1265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內容版面配置區 4"/>
          <p:cNvSpPr txBox="1">
            <a:spLocks/>
          </p:cNvSpPr>
          <p:nvPr/>
        </p:nvSpPr>
        <p:spPr bwMode="auto">
          <a:xfrm>
            <a:off x="294457" y="1552158"/>
            <a:ext cx="8571248" cy="475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TW" sz="24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107</a:t>
            </a:r>
            <a:r>
              <a:rPr lang="zh-TW" altLang="en-US" sz="24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年共識營決議：</a:t>
            </a:r>
            <a:r>
              <a:rPr lang="zh-TW" altLang="zh-TW" sz="24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本部將研修社區精神病人之統一收案及結案標準，並俟標準訂定後，各縣市依前開標準辦理</a:t>
            </a:r>
            <a:r>
              <a:rPr lang="zh-TW" altLang="zh-TW" sz="24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en-US" altLang="zh-TW" sz="2400" b="1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TW" sz="2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107</a:t>
            </a:r>
            <a:r>
              <a:rPr lang="zh-TW" altLang="en-US" sz="2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年歷次關懷訪視制度檢討會議專家建議：</a:t>
            </a:r>
            <a:endParaRPr lang="en-US" altLang="zh-TW" sz="2400" b="1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zh-TW" altLang="zh-TW" sz="2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建議應檢討收案及分級標準，提升個案管理效能</a:t>
            </a:r>
            <a:r>
              <a:rPr lang="zh-TW" altLang="zh-TW" sz="2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000" b="1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zh-TW" altLang="en-US" sz="20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建議</a:t>
            </a:r>
            <a:r>
              <a:rPr lang="zh-TW" altLang="zh-TW" sz="20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先</a:t>
            </a:r>
            <a:r>
              <a:rPr lang="zh-TW" altLang="zh-TW" sz="2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排除可規律就醫、服藥遵從性</a:t>
            </a:r>
            <a:r>
              <a:rPr lang="zh-TW" altLang="zh-TW" sz="20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</a:t>
            </a:r>
            <a:r>
              <a:rPr lang="zh-TW" altLang="en-US" sz="20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等穩定</a:t>
            </a:r>
            <a:r>
              <a:rPr lang="zh-TW" altLang="zh-TW" sz="20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個案</a:t>
            </a:r>
            <a:r>
              <a:rPr lang="zh-TW" altLang="zh-TW" sz="2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，針對</a:t>
            </a:r>
            <a:r>
              <a:rPr lang="zh-TW" altLang="zh-TW" sz="2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真正</a:t>
            </a:r>
            <a:r>
              <a:rPr lang="zh-TW" altLang="zh-TW" sz="20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具高</a:t>
            </a:r>
            <a:r>
              <a:rPr lang="zh-TW" altLang="zh-TW" sz="2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風險</a:t>
            </a:r>
            <a:r>
              <a:rPr lang="en-US" altLang="zh-TW" sz="2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2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如合併酒癮、藥癮、自殺企圖、家暴或性侵</a:t>
            </a:r>
            <a:r>
              <a:rPr lang="en-US" altLang="zh-TW" sz="2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2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之個案，始列為</a:t>
            </a:r>
            <a:r>
              <a:rPr lang="zh-TW" altLang="zh-TW" sz="2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需</a:t>
            </a:r>
            <a:r>
              <a:rPr lang="zh-TW" altLang="en-US" sz="2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關懷</a:t>
            </a:r>
            <a:r>
              <a:rPr lang="zh-TW" altLang="zh-TW" sz="2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訪</a:t>
            </a:r>
            <a:r>
              <a:rPr lang="zh-TW" altLang="zh-TW" sz="2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視之</a:t>
            </a:r>
            <a:r>
              <a:rPr lang="zh-TW" altLang="zh-TW" sz="2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對象。</a:t>
            </a:r>
            <a:endParaRPr lang="en-US" altLang="zh-TW" sz="2000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50000"/>
              </a:lnSpc>
              <a:spcBef>
                <a:spcPct val="0"/>
              </a:spcBef>
            </a:pPr>
            <a:r>
              <a:rPr lang="zh-TW" altLang="zh-TW" sz="2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減少</a:t>
            </a:r>
            <a:r>
              <a:rPr lang="zh-TW" altLang="zh-TW" sz="2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無效低</a:t>
            </a:r>
            <a:r>
              <a:rPr lang="zh-TW" altLang="zh-TW" sz="2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頻率訪視或穩定個案投入高頻率訪視之情形</a:t>
            </a:r>
            <a:r>
              <a:rPr lang="zh-TW" altLang="zh-TW" sz="2000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000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24038052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8676456" y="6525344"/>
            <a:ext cx="1315721" cy="365125"/>
          </a:xfrm>
        </p:spPr>
        <p:txBody>
          <a:bodyPr/>
          <a:lstStyle/>
          <a:p>
            <a:pPr>
              <a:defRPr/>
            </a:pPr>
            <a:r>
              <a:rPr lang="en-US" altLang="zh-TW" sz="1200" dirty="0" smtClean="0">
                <a:solidFill>
                  <a:srgbClr val="000000"/>
                </a:solidFill>
                <a:latin typeface="微軟正黑體"/>
              </a:rPr>
              <a:t>25</a:t>
            </a:r>
            <a:endParaRPr lang="zh-TW" altLang="en-US" sz="1200" dirty="0">
              <a:solidFill>
                <a:srgbClr val="000000"/>
              </a:solidFill>
              <a:latin typeface="微軟正黑體"/>
            </a:endParaRPr>
          </a:p>
        </p:txBody>
      </p:sp>
      <p:pic>
        <p:nvPicPr>
          <p:cNvPr id="6148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" r="46880" b="4225"/>
          <a:stretch>
            <a:fillRect/>
          </a:stretch>
        </p:blipFill>
        <p:spPr bwMode="auto">
          <a:xfrm>
            <a:off x="321232" y="188639"/>
            <a:ext cx="1298440" cy="1265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內容版面配置區 4"/>
          <p:cNvSpPr txBox="1">
            <a:spLocks/>
          </p:cNvSpPr>
          <p:nvPr/>
        </p:nvSpPr>
        <p:spPr bwMode="auto">
          <a:xfrm>
            <a:off x="179512" y="1451660"/>
            <a:ext cx="8712968" cy="475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108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30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日關懷訪視制度檢討會議決議</a:t>
            </a:r>
            <a:r>
              <a:rPr lang="zh-TW" altLang="en-US" sz="20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2000" b="1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邀集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專家學者及衛生局召開「收案及結案標準」研商會議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，由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本部訂定統一收案及結案標準，縣市應依據前開標準執行個案之收案及結案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若有非屬收案標準範圍之個案，縣市應自行針對前開個案訂定其他相關計畫或方案執行個案追蹤、訪視及管理</a:t>
            </a:r>
            <a:r>
              <a:rPr lang="zh-TW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0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社區精神病人關懷訪視應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回歸「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慢性精神病個案之連續性照護」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之目的</a:t>
            </a:r>
            <a:endParaRPr lang="en-US" altLang="zh-TW" sz="20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經凝聚衛生局共識，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ICD-9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診斷碼</a:t>
            </a:r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295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296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及其他慢性精神病」、「嚴重病人身分」、「強制住院出院」、「合併保護性議題之精神病人」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將規劃納為收案標準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endParaRPr lang="en-US" altLang="zh-TW" sz="20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Shape 455"/>
          <p:cNvSpPr>
            <a:spLocks noGrp="1"/>
          </p:cNvSpPr>
          <p:nvPr>
            <p:ph type="title" idx="4294967295"/>
          </p:nvPr>
        </p:nvSpPr>
        <p:spPr>
          <a:xfrm>
            <a:off x="1835150" y="303213"/>
            <a:ext cx="77089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buClr>
                <a:srgbClr val="00CEF6"/>
              </a:buClr>
              <a:buFont typeface="Oswald"/>
            </a:pPr>
            <a:r>
              <a:rPr lang="zh-TW" altLang="en-US" sz="4000" b="1" dirty="0" smtClean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  <a:cs typeface="Oswald"/>
              </a:rPr>
              <a:t>有關收結案標準及分級管理</a:t>
            </a:r>
            <a:r>
              <a:rPr lang="en-US" altLang="zh-TW" sz="4000" b="1" dirty="0" smtClean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  <a:cs typeface="Oswald"/>
              </a:rPr>
              <a:t/>
            </a:r>
            <a:br>
              <a:rPr lang="en-US" altLang="zh-TW" sz="4000" b="1" dirty="0" smtClean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  <a:cs typeface="Oswald"/>
              </a:rPr>
            </a:br>
            <a:r>
              <a:rPr lang="zh-TW" altLang="en-US" sz="4000" b="1" dirty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  <a:cs typeface="Oswald"/>
              </a:rPr>
              <a:t>歷次會議相關</a:t>
            </a:r>
            <a:r>
              <a:rPr lang="zh-TW" altLang="en-US" sz="4000" b="1" dirty="0" smtClean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  <a:cs typeface="Oswald"/>
              </a:rPr>
              <a:t>決議</a:t>
            </a:r>
            <a:endParaRPr lang="zh-TW" altLang="zh-TW" sz="4000" b="1" dirty="0">
              <a:solidFill>
                <a:srgbClr val="002060"/>
              </a:solidFill>
              <a:latin typeface="標楷體" pitchFamily="65" charset="-120"/>
              <a:ea typeface="標楷體" panose="03000509000000000000" pitchFamily="65" charset="-120"/>
              <a:cs typeface="Oswald"/>
              <a:sym typeface="Oswald"/>
            </a:endParaRPr>
          </a:p>
        </p:txBody>
      </p:sp>
    </p:spTree>
    <p:extLst>
      <p:ext uri="{BB962C8B-B14F-4D97-AF65-F5344CB8AC3E}">
        <p14:creationId xmlns:p14="http://schemas.microsoft.com/office/powerpoint/2010/main" val="901444992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5240" cy="1371600"/>
          </a:xfrm>
        </p:spPr>
        <p:txBody>
          <a:bodyPr/>
          <a:lstStyle/>
          <a:p>
            <a:r>
              <a:rPr lang="zh-TW" altLang="en-US" dirty="0">
                <a:solidFill>
                  <a:srgbClr val="002060"/>
                </a:solidFill>
                <a:latin typeface="標楷體" pitchFamily="65" charset="-120"/>
                <a:cs typeface="Oswald"/>
                <a:sym typeface="Oswald"/>
              </a:rPr>
              <a:t>社區精神病人收</a:t>
            </a:r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cs typeface="Oswald"/>
                <a:sym typeface="Oswald"/>
              </a:rPr>
              <a:t>案標準</a:t>
            </a:r>
            <a:r>
              <a:rPr lang="zh-TW" altLang="en-US" dirty="0">
                <a:solidFill>
                  <a:srgbClr val="002060"/>
                </a:solidFill>
                <a:latin typeface="標楷體" pitchFamily="65" charset="-120"/>
                <a:cs typeface="Oswald"/>
                <a:sym typeface="Oswald"/>
              </a:rPr>
              <a:t>修正草案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16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8336094"/>
              </p:ext>
            </p:extLst>
          </p:nvPr>
        </p:nvGraphicFramePr>
        <p:xfrm>
          <a:off x="251520" y="1988840"/>
          <a:ext cx="8568951" cy="4176464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2592288"/>
                <a:gridCol w="5976663"/>
              </a:tblGrid>
              <a:tr h="322468">
                <a:tc>
                  <a:txBody>
                    <a:bodyPr/>
                    <a:lstStyle/>
                    <a:p>
                      <a:pPr algn="ctr" fontAlgn="ctr"/>
                      <a:r>
                        <a:rPr lang="zh-TW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本部收案標準草案</a:t>
                      </a:r>
                      <a:endParaRPr 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sz="18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專家學者及衛生局建議</a:t>
                      </a:r>
                      <a:endParaRPr lang="zh-TW" sz="1800" b="1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1812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en-US" sz="18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.經醫師診斷</a:t>
                      </a:r>
                      <a:r>
                        <a:rPr 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ICD-9診斷碼為295、296之病人(新收案標準將以ICD-10診斷碼表述)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en-US" sz="18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.建議納入</a:t>
                      </a:r>
                      <a:r>
                        <a:rPr 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ICD-9 295。(對應至ICD-10之 F20.9 (schizophrenia)及F25(schizoaffective disorder))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181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en-US" sz="18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.建議原</a:t>
                      </a:r>
                      <a:r>
                        <a:rPr 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ICD-9 296，僅納入ICD-10之F31雙相情緒障礙症。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46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en-US" sz="18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.經醫師認定為嚴重病人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納入。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46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</a:t>
                      </a:r>
                      <a:r>
                        <a:rPr lang="en-US" sz="18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.強制住院出院病人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sz="1800" u="none" strike="noStrike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納入，建議未來將部分個案分流至社區品質提升方案。</a:t>
                      </a:r>
                      <a:endParaRPr lang="zh-TW" sz="1800" b="0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18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</a:t>
                      </a:r>
                      <a:r>
                        <a:rPr lang="en-US" sz="18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.合併保護性議題之精神病人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納入。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1812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</a:t>
                      </a:r>
                      <a:r>
                        <a:rPr lang="en-US" sz="18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.未滿足</a:t>
                      </a:r>
                      <a:r>
                        <a:rPr 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1至4之要件，惟經縣市衛生局評估仍應予收案之個案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en-US" sz="18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.建議刪除</a:t>
                      </a:r>
                      <a:r>
                        <a:rPr 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。不符合收案標準的個案，縣市應該有其他管道進行個案管理，而非進入目前社區關懷訪視制度。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181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en-US" sz="18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.此項訂定後各縣市評估標準必然不一</a:t>
                      </a:r>
                      <a:r>
                        <a:rPr lang="en-US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，如列入仍會有目前各縣市收案標準不一之問題。</a:t>
                      </a:r>
                      <a:endParaRPr 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內容版面配置區 5"/>
          <p:cNvSpPr>
            <a:spLocks noGrp="1"/>
          </p:cNvSpPr>
          <p:nvPr>
            <p:ph idx="1"/>
          </p:nvPr>
        </p:nvSpPr>
        <p:spPr>
          <a:xfrm>
            <a:off x="251520" y="836712"/>
            <a:ext cx="8424936" cy="720080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dirty="0" smtClean="0"/>
              <a:t>本部於</a:t>
            </a:r>
            <a:r>
              <a:rPr lang="en-US" altLang="zh-TW" dirty="0" smtClean="0"/>
              <a:t>108</a:t>
            </a:r>
            <a:r>
              <a:rPr lang="zh-TW" altLang="zh-TW" dirty="0" smtClean="0"/>
              <a:t>年</a:t>
            </a:r>
            <a:r>
              <a:rPr lang="en-US" altLang="zh-TW" dirty="0" smtClean="0"/>
              <a:t> 4</a:t>
            </a:r>
            <a:r>
              <a:rPr lang="zh-TW" altLang="zh-TW" dirty="0" smtClean="0"/>
              <a:t>月</a:t>
            </a:r>
            <a:r>
              <a:rPr lang="en-US" altLang="zh-TW" dirty="0" smtClean="0"/>
              <a:t>16</a:t>
            </a:r>
            <a:r>
              <a:rPr lang="zh-TW" altLang="zh-TW" dirty="0" smtClean="0"/>
              <a:t>日</a:t>
            </a:r>
            <a:r>
              <a:rPr lang="zh-TW" altLang="en-US" dirty="0" smtClean="0"/>
              <a:t>召開「</a:t>
            </a:r>
            <a:r>
              <a:rPr lang="zh-TW" altLang="zh-TW" dirty="0"/>
              <a:t>社區精神病人收結案標準研商會議</a:t>
            </a:r>
            <a:r>
              <a:rPr lang="zh-TW" altLang="en-US" dirty="0"/>
              <a:t>」，提出</a:t>
            </a:r>
            <a:r>
              <a:rPr lang="zh-TW" altLang="en-US" dirty="0">
                <a:sym typeface="Oswald"/>
              </a:rPr>
              <a:t>社區精神病人收案及結案標準修正草案，並彙整專家學者及衛生局建議建議。</a:t>
            </a:r>
            <a:endParaRPr lang="en-US" altLang="zh-TW" dirty="0">
              <a:sym typeface="Oswald"/>
            </a:endParaRPr>
          </a:p>
        </p:txBody>
      </p:sp>
    </p:spTree>
    <p:extLst>
      <p:ext uri="{BB962C8B-B14F-4D97-AF65-F5344CB8AC3E}">
        <p14:creationId xmlns:p14="http://schemas.microsoft.com/office/powerpoint/2010/main" val="7578268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17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7055562"/>
              </p:ext>
            </p:extLst>
          </p:nvPr>
        </p:nvGraphicFramePr>
        <p:xfrm>
          <a:off x="116688" y="836712"/>
          <a:ext cx="8847800" cy="56736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61533"/>
                <a:gridCol w="6186267"/>
              </a:tblGrid>
              <a:tr h="72437">
                <a:tc>
                  <a:txBody>
                    <a:bodyPr/>
                    <a:lstStyle/>
                    <a:p>
                      <a:pPr algn="ctr" fontAlgn="ctr"/>
                      <a:r>
                        <a:rPr lang="zh-TW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本部結案標準草案</a:t>
                      </a:r>
                      <a:endParaRPr 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sz="18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專家學者及衛生局建議</a:t>
                      </a:r>
                      <a:endParaRPr lang="zh-TW" sz="1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43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en-US" sz="16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.個案死亡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無相關意見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508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en-US" sz="16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.入監</a:t>
                      </a:r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、入住醫療或長期照顧機構達1個月以上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1.「</a:t>
                      </a:r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入住醫療機構」建議修正為「入住慢性醫療機構」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5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2.建議縣市衛生局</a:t>
                      </a:r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請慢性病房的醫院、住宿型精神復健機構、日間型精神復健機構、精神護理之家，逐月將入住滿一個月的個案造冊上傳衛生局，比對之後結案，減少公衛護士無謂電訪家訪。惟個案出院離開機構，亦應主動通報衛生局。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19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</a:t>
                      </a:r>
                      <a:r>
                        <a:rPr lang="en-US" sz="16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.戶籍地已遷出所轄行政區域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無相關意見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69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</a:t>
                      </a:r>
                      <a:r>
                        <a:rPr lang="en-US" sz="16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.戶籍地於所轄行政區域但經查證個案於其他行政區域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部分個案白天和晚上所在地點不一樣，造成訪視責任歸屬之爭議，縣市宜進一步協調及溝通。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874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</a:t>
                      </a:r>
                      <a:r>
                        <a:rPr lang="en-US" sz="16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.多次強烈拒訪達三個月以上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1.建議應加註</a:t>
                      </a:r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「病情穩定者」。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06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en-US" sz="16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.個案因本項原因結案後</a:t>
                      </a:r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，應評估是否轉銜到社區品質提升計畫，由醫療團隊接手去處理。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508"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</a:t>
                      </a:r>
                      <a:r>
                        <a:rPr lang="en-US" sz="16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.病情穩定</a:t>
                      </a:r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，且於最低照護級數達2年，經評估得予以結案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en-US" sz="16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.長期穩定服藥個案亦可考慮列入結案標準</a:t>
                      </a:r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9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en-US" sz="16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.追蹤時間仍然偏長</a:t>
                      </a:r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，建議將訪視能量集中為1年，至多1年半。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95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</a:t>
                      </a:r>
                      <a:r>
                        <a:rPr lang="en-US" sz="16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.訪視應著重1、2</a:t>
                      </a:r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級個案。個案在最低級數若有病情狀況變化，應將個案調整回1、2級，亦希望醫院在與個案接觸時，發現個案病情變化不穩定協助主動通報衛生局前開個案，以加強目前訪視體系之網絡。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69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</a:t>
                      </a:r>
                      <a:r>
                        <a:rPr lang="en-US" sz="1600" u="none" strike="noStrike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.失蹤</a:t>
                      </a:r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、失聯，經3次訪視未遇或已提報警政失聯半年仍未尋獲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無相關意見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19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8.   </a:t>
                      </a:r>
                      <a:r>
                        <a:rPr lang="en-US" sz="1600" u="none" strike="noStrike" dirty="0" err="1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其他經督導會議決議應予結案之個案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sz="1600" u="none" strike="noStrike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無相關意見</a:t>
                      </a:r>
                      <a:endParaRPr 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2683" marR="2683" marT="26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219256" cy="1371600"/>
          </a:xfrm>
        </p:spPr>
        <p:txBody>
          <a:bodyPr/>
          <a:lstStyle/>
          <a:p>
            <a:r>
              <a:rPr lang="zh-TW" altLang="en-US" dirty="0">
                <a:solidFill>
                  <a:srgbClr val="002060"/>
                </a:solidFill>
                <a:latin typeface="標楷體" pitchFamily="65" charset="-120"/>
                <a:cs typeface="Oswald"/>
                <a:sym typeface="Oswald"/>
              </a:rPr>
              <a:t>社區精神</a:t>
            </a:r>
            <a:r>
              <a:rPr lang="zh-TW" altLang="en-US" dirty="0" smtClean="0">
                <a:solidFill>
                  <a:srgbClr val="002060"/>
                </a:solidFill>
                <a:latin typeface="標楷體" pitchFamily="65" charset="-120"/>
                <a:cs typeface="Oswald"/>
                <a:sym typeface="Oswald"/>
              </a:rPr>
              <a:t>病人結案</a:t>
            </a:r>
            <a:r>
              <a:rPr lang="zh-TW" altLang="en-US" dirty="0">
                <a:solidFill>
                  <a:srgbClr val="002060"/>
                </a:solidFill>
                <a:latin typeface="標楷體" pitchFamily="65" charset="-120"/>
                <a:cs typeface="Oswald"/>
                <a:sym typeface="Oswald"/>
              </a:rPr>
              <a:t>標準修正草案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799632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8676456" y="6525344"/>
            <a:ext cx="1315721" cy="365125"/>
          </a:xfrm>
        </p:spPr>
        <p:txBody>
          <a:bodyPr/>
          <a:lstStyle/>
          <a:p>
            <a:pPr>
              <a:defRPr/>
            </a:pPr>
            <a:r>
              <a:rPr lang="en-US" altLang="zh-TW" sz="1200" dirty="0" smtClean="0">
                <a:solidFill>
                  <a:srgbClr val="000000"/>
                </a:solidFill>
                <a:latin typeface="微軟正黑體"/>
              </a:rPr>
              <a:t>25</a:t>
            </a:r>
            <a:endParaRPr lang="zh-TW" altLang="en-US" sz="1200" dirty="0">
              <a:solidFill>
                <a:srgbClr val="000000"/>
              </a:solidFill>
              <a:latin typeface="微軟正黑體"/>
            </a:endParaRPr>
          </a:p>
        </p:txBody>
      </p:sp>
      <p:pic>
        <p:nvPicPr>
          <p:cNvPr id="6148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" r="46880" b="4225"/>
          <a:stretch>
            <a:fillRect/>
          </a:stretch>
        </p:blipFill>
        <p:spPr bwMode="auto">
          <a:xfrm>
            <a:off x="321232" y="188639"/>
            <a:ext cx="1298440" cy="1265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內容版面配置區 4"/>
          <p:cNvSpPr txBox="1">
            <a:spLocks/>
          </p:cNvSpPr>
          <p:nvPr/>
        </p:nvSpPr>
        <p:spPr bwMode="auto">
          <a:xfrm>
            <a:off x="167655" y="1451660"/>
            <a:ext cx="8784976" cy="475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lnSpc>
                <a:spcPts val="2500"/>
              </a:lnSpc>
              <a:spcBef>
                <a:spcPct val="0"/>
              </a:spcBef>
            </a:pP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其他建議列入之收案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標準：</a:t>
            </a:r>
            <a:endParaRPr lang="zh-TW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lnSpc>
                <a:spcPts val="25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TW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建議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納入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ICD-9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294.9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【對應至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ICD-10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F06.0, F06.1, F06.2, F06.33, F06.34, F06.8 (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不包含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F06.30- F06.32“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器質性憂鬱症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”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，也不含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F06.4“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器質性焦慮症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”)</a:t>
            </a:r>
            <a:r>
              <a:rPr lang="zh-TW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endParaRPr lang="en-US" altLang="zh-TW" sz="1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lnSpc>
                <a:spcPts val="25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TW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建議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納入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ICD-9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297(ICD-10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F22)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的個案。</a:t>
            </a:r>
          </a:p>
          <a:p>
            <a:pPr>
              <a:lnSpc>
                <a:spcPts val="2500"/>
              </a:lnSpc>
              <a:spcBef>
                <a:spcPct val="0"/>
              </a:spcBef>
            </a:pP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應排除收案標準之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個案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lnSpc>
                <a:spcPts val="25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自閉症、精神官能症、接受醫院居家治療之個案</a:t>
            </a:r>
            <a:r>
              <a:rPr lang="zh-TW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1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lnSpc>
                <a:spcPts val="2500"/>
              </a:lnSpc>
              <a:spcBef>
                <a:spcPct val="0"/>
              </a:spcBef>
              <a:buFont typeface="+mj-lt"/>
              <a:buAutoNum type="arabicPeriod"/>
            </a:pPr>
            <a:r>
              <a:rPr lang="en-US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ICD-9 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298(ICD-10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F23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及非典型精神病</a:t>
            </a:r>
            <a:r>
              <a:rPr lang="en-US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F28)</a:t>
            </a:r>
          </a:p>
          <a:p>
            <a:pPr marL="457200" indent="-457200">
              <a:lnSpc>
                <a:spcPts val="2500"/>
              </a:lnSpc>
              <a:spcBef>
                <a:spcPct val="0"/>
              </a:spcBef>
              <a:buFont typeface="+mj-lt"/>
              <a:buAutoNum type="arabicPeriod"/>
            </a:pPr>
            <a:r>
              <a:rPr lang="en-US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ICD-9 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290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294.1(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失智症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299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（源自兒童期精神病，包括自閉症）</a:t>
            </a:r>
          </a:p>
          <a:p>
            <a:pPr marL="457200" indent="-457200">
              <a:lnSpc>
                <a:spcPts val="2500"/>
              </a:lnSpc>
              <a:spcBef>
                <a:spcPct val="0"/>
              </a:spcBef>
              <a:buFont typeface="+mj-lt"/>
              <a:buAutoNum type="arabicPeriod"/>
            </a:pP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ICD-9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291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「酒精性精神病」及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292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「藥物性精神病」，因在社區滋擾及暴力行為造成社區困擾被送到精神科的個案。另醫院健保申報因素，前開酒、藥癮個案可能被填報為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ICD-9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293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或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294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「器質性精神病態」，惟宜有其他管道進行此類個案管理。</a:t>
            </a:r>
            <a:endParaRPr lang="en-US" altLang="zh-TW" sz="1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endParaRPr lang="en-US" altLang="zh-TW" sz="1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Shape 455"/>
          <p:cNvSpPr>
            <a:spLocks noGrp="1"/>
          </p:cNvSpPr>
          <p:nvPr>
            <p:ph type="title" idx="4294967295"/>
          </p:nvPr>
        </p:nvSpPr>
        <p:spPr>
          <a:xfrm>
            <a:off x="1619672" y="303213"/>
            <a:ext cx="7524327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buClr>
                <a:srgbClr val="00CEF6"/>
              </a:buClr>
              <a:buFont typeface="Oswald"/>
            </a:pPr>
            <a:r>
              <a:rPr lang="en-US" altLang="zh-TW" sz="3200" b="1" dirty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108</a:t>
            </a:r>
            <a:r>
              <a:rPr lang="zh-TW" altLang="en-US" sz="3200" b="1" dirty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3200" b="1" dirty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4</a:t>
            </a:r>
            <a:r>
              <a:rPr lang="zh-TW" altLang="zh-TW" sz="3200" b="1" dirty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200" b="1" dirty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16</a:t>
            </a:r>
            <a:r>
              <a:rPr lang="zh-TW" altLang="zh-TW" sz="3200" b="1" dirty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3200" b="1" dirty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「</a:t>
            </a:r>
            <a:r>
              <a:rPr lang="zh-TW" altLang="zh-TW" sz="3200" b="1" dirty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社區精神病人收結案標準研商會議</a:t>
            </a:r>
            <a:r>
              <a:rPr lang="zh-TW" altLang="en-US" sz="3200" b="1" dirty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」專家學者及衛生局其他建議</a:t>
            </a:r>
            <a:endParaRPr lang="zh-TW" altLang="zh-TW" sz="3200" b="1" dirty="0">
              <a:solidFill>
                <a:srgbClr val="002060"/>
              </a:solidFill>
              <a:latin typeface="標楷體" pitchFamily="65" charset="-120"/>
              <a:ea typeface="標楷體" panose="03000509000000000000" pitchFamily="65" charset="-120"/>
              <a:sym typeface="Oswald"/>
            </a:endParaRPr>
          </a:p>
        </p:txBody>
      </p:sp>
    </p:spTree>
    <p:extLst>
      <p:ext uri="{BB962C8B-B14F-4D97-AF65-F5344CB8AC3E}">
        <p14:creationId xmlns:p14="http://schemas.microsoft.com/office/powerpoint/2010/main" val="1048306336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8676456" y="6525344"/>
            <a:ext cx="1315721" cy="365125"/>
          </a:xfrm>
        </p:spPr>
        <p:txBody>
          <a:bodyPr/>
          <a:lstStyle/>
          <a:p>
            <a:pPr>
              <a:defRPr/>
            </a:pPr>
            <a:r>
              <a:rPr lang="en-US" altLang="zh-TW" sz="1200" dirty="0" smtClean="0">
                <a:solidFill>
                  <a:srgbClr val="000000"/>
                </a:solidFill>
                <a:latin typeface="微軟正黑體"/>
              </a:rPr>
              <a:t>25</a:t>
            </a:r>
            <a:endParaRPr lang="zh-TW" altLang="en-US" sz="1200" dirty="0">
              <a:solidFill>
                <a:srgbClr val="000000"/>
              </a:solidFill>
              <a:latin typeface="微軟正黑體"/>
            </a:endParaRPr>
          </a:p>
        </p:txBody>
      </p:sp>
      <p:pic>
        <p:nvPicPr>
          <p:cNvPr id="6148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" r="46880" b="4225"/>
          <a:stretch>
            <a:fillRect/>
          </a:stretch>
        </p:blipFill>
        <p:spPr bwMode="auto">
          <a:xfrm>
            <a:off x="321232" y="188639"/>
            <a:ext cx="1298440" cy="1265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內容版面配置區 4"/>
          <p:cNvSpPr txBox="1">
            <a:spLocks/>
          </p:cNvSpPr>
          <p:nvPr/>
        </p:nvSpPr>
        <p:spPr bwMode="auto">
          <a:xfrm>
            <a:off x="167655" y="1451660"/>
            <a:ext cx="8784976" cy="475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marL="457200" indent="-45720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中央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訂定統一之收結案標準，係在現有人力資源下，維護各縣市訪視之能量及品質，請衛生局將今日收、結案標準及分級制度之規劃帶回縣市討論，評估於實務上其妥適性。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建議個案為合併保護性議題個案，即使個案有居家治療仍建議持續收案。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請衛生局思考收案標準草案中未滿足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至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之要件之個案，其相關收案標準評估決策層級，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宜提高決策層級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，以保障公衛護理人員。</a:t>
            </a:r>
          </a:p>
          <a:p>
            <a:pPr marL="457200" indent="-45720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lnSpc>
                <a:spcPct val="150000"/>
              </a:lnSpc>
              <a:spcBef>
                <a:spcPct val="0"/>
              </a:spcBef>
              <a:buFont typeface="+mj-lt"/>
              <a:buAutoNum type="arabicPeriod"/>
            </a:pP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Shape 455"/>
          <p:cNvSpPr txBox="1">
            <a:spLocks/>
          </p:cNvSpPr>
          <p:nvPr/>
        </p:nvSpPr>
        <p:spPr>
          <a:xfrm>
            <a:off x="1835150" y="303213"/>
            <a:ext cx="6841306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Clr>
                <a:srgbClr val="00CEF6"/>
              </a:buClr>
              <a:buFont typeface="Oswald"/>
              <a:buNone/>
            </a:pPr>
            <a:r>
              <a:rPr lang="en-US" altLang="zh-TW" sz="3200" b="1" dirty="0" smtClean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108</a:t>
            </a:r>
            <a:r>
              <a:rPr lang="zh-TW" altLang="en-US" sz="3200" b="1" dirty="0" smtClean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3200" b="1" dirty="0" smtClean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4</a:t>
            </a:r>
            <a:r>
              <a:rPr lang="zh-TW" altLang="zh-TW" sz="3200" b="1" dirty="0" smtClean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200" b="1" dirty="0" smtClean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16</a:t>
            </a:r>
            <a:r>
              <a:rPr lang="zh-TW" altLang="zh-TW" sz="3200" b="1" dirty="0" smtClean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3200" b="1" dirty="0" smtClean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「</a:t>
            </a:r>
            <a:r>
              <a:rPr lang="zh-TW" altLang="zh-TW" sz="3200" b="1" dirty="0" smtClean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社區精神病人收結案標準研商會議</a:t>
            </a:r>
            <a:r>
              <a:rPr lang="zh-TW" altLang="en-US" sz="3200" b="1" dirty="0" smtClean="0">
                <a:solidFill>
                  <a:srgbClr val="002060"/>
                </a:solidFill>
                <a:latin typeface="標楷體" pitchFamily="65" charset="-120"/>
                <a:ea typeface="標楷體" panose="03000509000000000000" pitchFamily="65" charset="-120"/>
              </a:rPr>
              <a:t>」會議決議</a:t>
            </a:r>
            <a:endParaRPr lang="zh-TW" altLang="zh-TW" sz="3200" b="1" dirty="0">
              <a:solidFill>
                <a:srgbClr val="002060"/>
              </a:solidFill>
              <a:latin typeface="標楷體" pitchFamily="65" charset="-120"/>
              <a:ea typeface="標楷體" panose="03000509000000000000" pitchFamily="65" charset="-120"/>
              <a:sym typeface="Oswald"/>
            </a:endParaRPr>
          </a:p>
        </p:txBody>
      </p:sp>
    </p:spTree>
    <p:extLst>
      <p:ext uri="{BB962C8B-B14F-4D97-AF65-F5344CB8AC3E}">
        <p14:creationId xmlns:p14="http://schemas.microsoft.com/office/powerpoint/2010/main" val="1263479758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20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687504"/>
              </p:ext>
            </p:extLst>
          </p:nvPr>
        </p:nvGraphicFramePr>
        <p:xfrm>
          <a:off x="107504" y="980728"/>
          <a:ext cx="8928992" cy="481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53650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40408">
                <a:tc>
                  <a:txBody>
                    <a:bodyPr/>
                    <a:lstStyle/>
                    <a:p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收案標準</a:t>
                      </a:r>
                      <a:endParaRPr lang="en-US" altLang="zh-TW" sz="1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結案標準</a:t>
                      </a:r>
                      <a:endParaRPr lang="en-US" altLang="zh-TW" sz="1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457200" lvl="0" indent="-457200">
                        <a:buFont typeface="+mj-lt"/>
                        <a:buAutoNum type="arabicPeriod"/>
                      </a:pP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經醫師診斷為下列</a:t>
                      </a:r>
                      <a:r>
                        <a:rPr lang="en-US" altLang="zh-TW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ICD-10</a:t>
                      </a: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診斷碼</a:t>
                      </a: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之病人：</a:t>
                      </a:r>
                      <a:endParaRPr lang="en-US" altLang="zh-TW" sz="16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266700" lvl="1" indent="190500">
                        <a:buFont typeface="+mj-lt"/>
                        <a:buAutoNum type="arabicParenR"/>
                      </a:pPr>
                      <a:r>
                        <a:rPr lang="en-US" altLang="zh-TW" sz="1600" b="1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F20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思覺失調症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、</a:t>
                      </a:r>
                      <a:r>
                        <a:rPr lang="en-US" altLang="zh-TW" sz="1600" b="1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F25</a:t>
                      </a:r>
                      <a:r>
                        <a:rPr lang="en-US" altLang="zh-TW" sz="1600" b="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分裂情感性障礙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endParaRPr lang="en-US" altLang="zh-TW" sz="1600" kern="1200" dirty="0" smtClean="0">
                        <a:solidFill>
                          <a:schemeClr val="dk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266700" lvl="1" indent="190500">
                        <a:buFont typeface="+mj-lt"/>
                        <a:buAutoNum type="arabicParenR"/>
                      </a:pPr>
                      <a:r>
                        <a:rPr lang="en-US" altLang="zh-TW" sz="1600" b="1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F31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雙相情緒障礙症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</a:p>
                    <a:p>
                      <a:pPr marL="266700" lvl="1" indent="190500">
                        <a:buFont typeface="+mj-lt"/>
                        <a:buAutoNum type="arabicParenR"/>
                      </a:pPr>
                      <a:r>
                        <a:rPr lang="en-US" altLang="zh-TW" sz="1600" b="1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F22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持久的妄想性障礙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</a:p>
                    <a:p>
                      <a:pPr marL="266700" lvl="1" indent="190500">
                        <a:buFont typeface="+mj-lt"/>
                        <a:buAutoNum type="arabicParenR"/>
                      </a:pPr>
                      <a:r>
                        <a:rPr lang="en-US" altLang="zh-TW" sz="1600" b="1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F06.0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生理狀況所致伴有幻覺之精神疾患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), </a:t>
                      </a:r>
                      <a:r>
                        <a:rPr lang="en-US" altLang="zh-TW" sz="1600" b="1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F06.1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生理狀況所致之緊張症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), </a:t>
                      </a:r>
                      <a:r>
                        <a:rPr lang="en-US" altLang="zh-TW" sz="1600" b="1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F06.2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生理狀況所致伴有妄想之精神疾患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、</a:t>
                      </a:r>
                      <a:r>
                        <a:rPr lang="en-US" altLang="zh-TW" sz="1600" b="1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F06.8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生理狀況所致之其他特定精神疾患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</a:p>
                    <a:p>
                      <a:pPr marL="266700" lvl="1" indent="190500">
                        <a:buFont typeface="+mj-lt"/>
                        <a:buAutoNum type="arabicParenR"/>
                      </a:pPr>
                      <a:r>
                        <a:rPr lang="en-US" altLang="zh-TW" sz="1600" b="1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F06.33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生理狀況所致伴有躁症特徵之情感疾患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), </a:t>
                      </a:r>
                      <a:r>
                        <a:rPr lang="en-US" altLang="zh-TW" sz="1600" b="1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F06.34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生理狀況所致伴有混合特徵之情感疾患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</a:p>
                    <a:p>
                      <a:pPr marL="457200" lvl="0" indent="-457200">
                        <a:buFont typeface="+mj-lt"/>
                        <a:buAutoNum type="arabicPeriod"/>
                      </a:pP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經醫師認定為嚴重病人</a:t>
                      </a:r>
                      <a:endParaRPr lang="en-US" altLang="zh-TW" sz="16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457200" lvl="0" indent="-457200">
                        <a:buFont typeface="+mj-lt"/>
                        <a:buAutoNum type="arabicPeriod"/>
                      </a:pP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強制住院出院病人</a:t>
                      </a:r>
                      <a:endParaRPr lang="en-US" altLang="zh-TW" sz="16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合併有多元議題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自殺、保護性議題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，並符合第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項之精神病人。</a:t>
                      </a:r>
                      <a:endParaRPr lang="en-US" altLang="zh-TW" sz="16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en-US" altLang="zh-TW" sz="1600" b="1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註：個案符合任一項即</a:t>
                      </a:r>
                      <a:r>
                        <a:rPr lang="zh-TW" altLang="en-US" sz="1600" b="1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應</a:t>
                      </a: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收案。</a:t>
                      </a:r>
                      <a:endParaRPr lang="en-US" altLang="zh-TW" sz="1600" b="1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個案死亡</a:t>
                      </a:r>
                      <a:endParaRPr lang="en-US" altLang="zh-TW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入監、入住慢性醫療機構或長照機構達</a:t>
                      </a:r>
                      <a:r>
                        <a:rPr lang="en-US" altLang="zh-TW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個月以上</a:t>
                      </a:r>
                      <a:endParaRPr lang="en-US" altLang="zh-TW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戶籍地已遷出所轄行政區域</a:t>
                      </a:r>
                      <a:endParaRPr lang="en-US" altLang="zh-TW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戶籍地於所轄行政區域但經查證個案於其他行政區域</a:t>
                      </a:r>
                      <a:endParaRPr lang="en-US" altLang="zh-TW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病情穩定者，且多次強烈拒訪達三個月以上</a:t>
                      </a:r>
                      <a:endParaRPr lang="en-US" altLang="zh-TW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病情穩定或長期穩定服藥，且於最低照護級數達</a:t>
                      </a:r>
                      <a:r>
                        <a:rPr lang="en-US" altLang="zh-TW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年者，經評估得予以結案</a:t>
                      </a:r>
                      <a:endParaRPr lang="en-US" altLang="zh-TW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失蹤、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失聯，經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3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次訪視未遇或已提報警政失聯半年仍未尋獲</a:t>
                      </a:r>
                      <a:endParaRPr lang="en-US" altLang="zh-TW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zh-TW" altLang="en-US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其他經督導會議決議應予結案之個案</a:t>
                      </a:r>
                      <a:endParaRPr lang="en-US" altLang="zh-TW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en-US" altLang="zh-TW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en-US" altLang="zh-TW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註：個案符合任一項</a:t>
                      </a:r>
                      <a:r>
                        <a:rPr lang="zh-TW" altLang="en-US" sz="1600" b="1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得</a:t>
                      </a:r>
                      <a:r>
                        <a:rPr lang="zh-TW" altLang="en-US" sz="16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予以結案。</a:t>
                      </a:r>
                      <a:endParaRPr lang="en-US" altLang="zh-TW" sz="1600" b="1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323528" y="0"/>
            <a:ext cx="8147248" cy="1371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b="1" dirty="0" smtClean="0">
                <a:solidFill>
                  <a:srgbClr val="002060"/>
                </a:solidFill>
                <a:latin typeface="標楷體" pitchFamily="65" charset="-120"/>
                <a:cs typeface="Oswald"/>
                <a:sym typeface="Oswald"/>
              </a:rPr>
              <a:t>社區精神病人收案</a:t>
            </a:r>
            <a:r>
              <a:rPr lang="zh-TW" altLang="en-US" b="1" dirty="0">
                <a:solidFill>
                  <a:srgbClr val="002060"/>
                </a:solidFill>
                <a:latin typeface="標楷體" pitchFamily="65" charset="-120"/>
                <a:cs typeface="Oswald"/>
                <a:sym typeface="Oswald"/>
              </a:rPr>
              <a:t>及結案</a:t>
            </a:r>
            <a:r>
              <a:rPr lang="zh-TW" altLang="en-US" b="1" dirty="0" smtClean="0">
                <a:solidFill>
                  <a:srgbClr val="002060"/>
                </a:solidFill>
                <a:latin typeface="標楷體" pitchFamily="65" charset="-120"/>
                <a:cs typeface="Oswald"/>
                <a:sym typeface="Oswald"/>
              </a:rPr>
              <a:t>標準</a:t>
            </a:r>
            <a:endParaRPr lang="zh-TW" altLang="en-US" b="1" dirty="0">
              <a:solidFill>
                <a:srgbClr val="002060"/>
              </a:solidFill>
              <a:latin typeface="標楷體" pitchFamily="65" charset="-120"/>
              <a:cs typeface="Oswald"/>
            </a:endParaRPr>
          </a:p>
        </p:txBody>
      </p:sp>
      <p:sp>
        <p:nvSpPr>
          <p:cNvPr id="6" name="內容版面配置區 5"/>
          <p:cNvSpPr txBox="1">
            <a:spLocks/>
          </p:cNvSpPr>
          <p:nvPr/>
        </p:nvSpPr>
        <p:spPr>
          <a:xfrm>
            <a:off x="252527" y="548680"/>
            <a:ext cx="8424936" cy="54726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itchFamily="34" charset="0"/>
              <a:buChar char="•"/>
            </a:pPr>
            <a:r>
              <a:rPr lang="zh-TW" altLang="en-US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經凝聚衛生局共識</a:t>
            </a:r>
            <a:r>
              <a:rPr lang="zh-TW" altLang="en-US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後，預計於</a:t>
            </a:r>
            <a:r>
              <a:rPr lang="en-US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109</a:t>
            </a:r>
            <a:r>
              <a:rPr lang="zh-TW" altLang="en-US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日起請各縣市依本標準辦理。</a:t>
            </a:r>
            <a:endParaRPr lang="en-US" altLang="zh-TW" sz="1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7504" y="6329065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b="1" dirty="0" smtClean="0"/>
              <a:t>ICD-9</a:t>
            </a:r>
            <a:r>
              <a:rPr lang="zh-TW" altLang="en-US" sz="1400" b="1" dirty="0" smtClean="0"/>
              <a:t>、</a:t>
            </a:r>
            <a:r>
              <a:rPr lang="en-US" altLang="zh-TW" sz="1400" b="1" dirty="0" smtClean="0"/>
              <a:t>10</a:t>
            </a:r>
            <a:r>
              <a:rPr lang="zh-TW" altLang="en-US" sz="1400" b="1" dirty="0" smtClean="0"/>
              <a:t>轉譯參考：國立</a:t>
            </a:r>
            <a:r>
              <a:rPr lang="zh-TW" altLang="en-US" sz="1400" b="1" dirty="0"/>
              <a:t>成功大學健康資料加值應用研究中心  </a:t>
            </a:r>
            <a:r>
              <a:rPr lang="en-US" altLang="zh-TW" sz="1400" b="1" dirty="0"/>
              <a:t>ICD-10</a:t>
            </a:r>
            <a:r>
              <a:rPr lang="zh-TW" altLang="en-US" sz="1400" b="1" dirty="0"/>
              <a:t>與</a:t>
            </a:r>
            <a:r>
              <a:rPr lang="en-US" altLang="zh-TW" sz="1400" b="1" dirty="0"/>
              <a:t>ICD-9  </a:t>
            </a:r>
            <a:r>
              <a:rPr lang="zh-TW" altLang="en-US" sz="1400" b="1" dirty="0"/>
              <a:t>轉譯</a:t>
            </a:r>
            <a:r>
              <a:rPr lang="zh-TW" altLang="en-US" sz="1400" b="1" dirty="0" smtClean="0"/>
              <a:t>查詢網站</a:t>
            </a:r>
            <a:endParaRPr lang="en-US" altLang="zh-TW" sz="1400" b="1" dirty="0" smtClean="0"/>
          </a:p>
          <a:p>
            <a:r>
              <a:rPr lang="en-US" altLang="zh-TW" sz="1400" dirty="0"/>
              <a:t>http://</a:t>
            </a:r>
            <a:r>
              <a:rPr lang="en-US" altLang="zh-TW" sz="1400" dirty="0" smtClean="0"/>
              <a:t>icdsearch.idv.tw/TRANS/trans.htm</a:t>
            </a:r>
          </a:p>
          <a:p>
            <a:endParaRPr lang="en-US" altLang="zh-TW" sz="1400" dirty="0" smtClean="0"/>
          </a:p>
          <a:p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val="42178993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6CFFC7-86CB-4F24-AADD-C0D770A09FCA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21</a:t>
            </a:fld>
            <a:endParaRPr lang="zh-TW" altLang="en-US">
              <a:solidFill>
                <a:srgbClr val="000000"/>
              </a:solidFill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9449699"/>
              </p:ext>
            </p:extLst>
          </p:nvPr>
        </p:nvGraphicFramePr>
        <p:xfrm>
          <a:off x="65145" y="1063440"/>
          <a:ext cx="8902669" cy="53750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1397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8592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3723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3723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3723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53723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53723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13977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613977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613977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690725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537230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613977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  <a:gridCol w="613977">
                  <a:extLst>
                    <a:ext uri="{9D8B030D-6E8A-4147-A177-3AD203B41FA5}">
                      <a16:colId xmlns="" xmlns:a16="http://schemas.microsoft.com/office/drawing/2014/main" val="20013"/>
                    </a:ext>
                  </a:extLst>
                </a:gridCol>
                <a:gridCol w="718778">
                  <a:extLst>
                    <a:ext uri="{9D8B030D-6E8A-4147-A177-3AD203B41FA5}">
                      <a16:colId xmlns="" xmlns:a16="http://schemas.microsoft.com/office/drawing/2014/main" val="20014"/>
                    </a:ext>
                  </a:extLst>
                </a:gridCol>
              </a:tblGrid>
              <a:tr h="17407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>
                          <a:effectLst/>
                        </a:rPr>
                        <a:t>　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4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ICD-9</a:t>
                      </a:r>
                      <a:r>
                        <a:rPr lang="zh-TW" altLang="en-US" sz="1200" u="none" strike="noStrike">
                          <a:effectLst/>
                        </a:rPr>
                        <a:t>疾病診斷碼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527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</a:rPr>
                        <a:t>縣市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細明體" panose="02020509000000000000" pitchFamily="49" charset="-120"/>
                          <a:ea typeface="細明體" panose="02020509000000000000" pitchFamily="49" charset="-120"/>
                        </a:rPr>
                        <a:t>290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細明體" panose="02020509000000000000" pitchFamily="49" charset="-120"/>
                          <a:ea typeface="細明體" panose="02020509000000000000" pitchFamily="49" charset="-120"/>
                        </a:rPr>
                        <a:t>291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細明體" panose="02020509000000000000" pitchFamily="49" charset="-120"/>
                          <a:ea typeface="細明體" panose="02020509000000000000" pitchFamily="49" charset="-120"/>
                        </a:rPr>
                        <a:t>292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細明體" panose="02020509000000000000" pitchFamily="49" charset="-120"/>
                          <a:ea typeface="細明體" panose="02020509000000000000" pitchFamily="49" charset="-120"/>
                        </a:rPr>
                        <a:t>293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細明體" panose="02020509000000000000" pitchFamily="49" charset="-120"/>
                          <a:ea typeface="細明體" panose="02020509000000000000" pitchFamily="49" charset="-120"/>
                        </a:rPr>
                        <a:t>294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effectLst/>
                        </a:rPr>
                        <a:t>297</a:t>
                      </a:r>
                      <a:endParaRPr lang="en-US" altLang="zh-TW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effectLst/>
                        </a:rPr>
                        <a:t>298</a:t>
                      </a:r>
                      <a:endParaRPr lang="en-US" altLang="zh-TW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effectLst/>
                        </a:rPr>
                        <a:t>299</a:t>
                      </a:r>
                      <a:endParaRPr lang="en-US" altLang="zh-TW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300</a:t>
                      </a:r>
                    </a:p>
                    <a:p>
                      <a:pPr algn="ctr" fontAlgn="ctr"/>
                      <a:r>
                        <a:rPr lang="en-US" altLang="zh-TW" sz="1200" u="none" strike="noStrike" dirty="0" smtClean="0">
                          <a:effectLst/>
                        </a:rPr>
                        <a:t>~319</a:t>
                      </a:r>
                      <a:endParaRPr lang="en-US" altLang="zh-TW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u="none" strike="noStrike" dirty="0" smtClean="0">
                          <a:effectLst/>
                        </a:rPr>
                        <a:t>不詳</a:t>
                      </a:r>
                      <a:endParaRPr lang="zh-TW" altLang="en-US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1" u="none" strike="noStrike" dirty="0" smtClean="0">
                          <a:effectLst/>
                        </a:rPr>
                        <a:t>其他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u="none" strike="noStrike" dirty="0" smtClean="0">
                          <a:effectLst/>
                        </a:rPr>
                        <a:t>總計</a:t>
                      </a:r>
                      <a:endParaRPr lang="zh-TW" altLang="en-US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</a:rPr>
                        <a:t>新北市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642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11,164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8,279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847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22,822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</a:rPr>
                        <a:t>桃園市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3,893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2,395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1,097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8,455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effectLst/>
                        </a:rPr>
                        <a:t>臺中市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5,511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2,959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3,590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13,546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</a:rPr>
                        <a:t>臺南市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4,158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2,046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1,904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10,195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</a:rPr>
                        <a:t>高雄市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631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7,204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4,886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1,003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4,786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1,227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20,947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effectLst/>
                        </a:rPr>
                        <a:t>宜蘭縣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1,526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2,072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4,277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effectLst/>
                        </a:rPr>
                        <a:t>新竹縣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1,277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2,948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effectLst/>
                        </a:rPr>
                        <a:t>苗栗縣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1,928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836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3,596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effectLst/>
                        </a:rPr>
                        <a:t>彰化縣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3,799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1,984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974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8,007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</a:rPr>
                        <a:t>南投縣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1,666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1,011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3,554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effectLst/>
                        </a:rPr>
                        <a:t>雲林縣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1,410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649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2,820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effectLst/>
                        </a:rPr>
                        <a:t>嘉義縣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2,453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4,174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</a:rPr>
                        <a:t>屏東縣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2,319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1,150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1,720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6,394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effectLst/>
                        </a:rPr>
                        <a:t>臺東縣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629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1,925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effectLst/>
                        </a:rPr>
                        <a:t>花蓮縣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1,042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1,436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3,179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</a:rPr>
                        <a:t>澎湖縣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effectLst/>
                        </a:rPr>
                        <a:t>基隆市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1,607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1,147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3,140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</a:rPr>
                        <a:t>新竹市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783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effectLst/>
                        </a:rPr>
                        <a:t>嘉義市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1,209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0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</a:rPr>
                        <a:t>金門縣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1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</a:rPr>
                        <a:t>連江縣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2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</a:rPr>
                        <a:t>臺北市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8,839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6,143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1,183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17,691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3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</a:rPr>
                        <a:t>總計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975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1,055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821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4,960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62,065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40,045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1,754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2,293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3,750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19,548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2,478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140,794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4"/>
                  </a:ext>
                </a:extLst>
              </a:tr>
              <a:tr h="1740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</a:rPr>
                        <a:t>佔總數比率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7913" marR="7913" marT="79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0.69%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0.75%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0.58%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0.42%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3.52%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44.08%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28.44%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1.25%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1.63%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0.33%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2.66%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13.88%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1.76%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100.00%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5"/>
                  </a:ext>
                </a:extLst>
              </a:tr>
            </a:tbl>
          </a:graphicData>
        </a:graphic>
      </p:graphicFrame>
      <p:sp>
        <p:nvSpPr>
          <p:cNvPr id="7" name="Shape 455"/>
          <p:cNvSpPr txBox="1">
            <a:spLocks/>
          </p:cNvSpPr>
          <p:nvPr/>
        </p:nvSpPr>
        <p:spPr bwMode="auto">
          <a:xfrm>
            <a:off x="611560" y="0"/>
            <a:ext cx="7709236" cy="698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ts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algn="ctr" rtl="0" eaLnBrk="0" fontAlgn="base" hangingPunct="0">
              <a:spcBef>
                <a:spcPts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algn="ctr" rtl="0" eaLnBrk="0" fontAlgn="base" hangingPunct="0">
              <a:spcBef>
                <a:spcPts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algn="ctr" rtl="0" eaLnBrk="0" fontAlgn="base" hangingPunct="0">
              <a:spcBef>
                <a:spcPts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algn="ctr" rtl="0" eaLnBrk="0" fontAlgn="base" hangingPunct="0">
              <a:spcBef>
                <a:spcPts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457200" algn="ctr" rtl="0" fontAlgn="base">
              <a:spcBef>
                <a:spcPts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914400" algn="ctr" rtl="0" fontAlgn="base">
              <a:spcBef>
                <a:spcPts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1371600" algn="ctr" rtl="0" fontAlgn="base">
              <a:spcBef>
                <a:spcPts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1828800" algn="ctr" rtl="0" fontAlgn="base">
              <a:spcBef>
                <a:spcPts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Clr>
                <a:srgbClr val="00CEF6"/>
              </a:buClr>
            </a:pPr>
            <a:r>
              <a:rPr lang="zh-TW" altLang="en-US" sz="2800" b="1" dirty="0" smtClean="0">
                <a:solidFill>
                  <a:srgbClr val="002060"/>
                </a:solidFill>
                <a:latin typeface="標楷體" panose="03000509000000000000" pitchFamily="65" charset="-120"/>
                <a:cs typeface="Oswald"/>
                <a:sym typeface="Oswald"/>
              </a:rPr>
              <a:t>各縣市精神病人</a:t>
            </a:r>
            <a:r>
              <a:rPr lang="en-US" altLang="zh-TW" sz="2800" b="1" dirty="0" smtClean="0">
                <a:solidFill>
                  <a:srgbClr val="002060"/>
                </a:solidFill>
                <a:latin typeface="標楷體" panose="03000509000000000000" pitchFamily="65" charset="-120"/>
                <a:cs typeface="Oswald"/>
              </a:rPr>
              <a:t>ICD-9</a:t>
            </a:r>
            <a:r>
              <a:rPr lang="zh-TW" altLang="en-US" sz="2800" b="1" dirty="0" smtClean="0">
                <a:solidFill>
                  <a:srgbClr val="002060"/>
                </a:solidFill>
                <a:latin typeface="標楷體" panose="03000509000000000000" pitchFamily="65" charset="-120"/>
                <a:cs typeface="Oswald"/>
              </a:rPr>
              <a:t>診斷碼收案比例</a:t>
            </a:r>
            <a:endParaRPr lang="zh-TW" altLang="zh-TW" sz="2800" b="1" dirty="0">
              <a:solidFill>
                <a:srgbClr val="002060"/>
              </a:solidFill>
              <a:latin typeface="標楷體" panose="03000509000000000000" pitchFamily="65" charset="-120"/>
              <a:cs typeface="Oswald"/>
              <a:sym typeface="Oswald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65145" y="6463208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>
                <a:solidFill>
                  <a:srgbClr val="000000"/>
                </a:solidFill>
              </a:rPr>
              <a:t>資料統計：至</a:t>
            </a:r>
            <a:r>
              <a:rPr lang="en-US" altLang="zh-TW" sz="1400" dirty="0">
                <a:solidFill>
                  <a:srgbClr val="000000"/>
                </a:solidFill>
              </a:rPr>
              <a:t>108</a:t>
            </a:r>
            <a:r>
              <a:rPr lang="zh-TW" altLang="en-US" sz="1400" dirty="0">
                <a:solidFill>
                  <a:srgbClr val="000000"/>
                </a:solidFill>
              </a:rPr>
              <a:t>年</a:t>
            </a:r>
            <a:r>
              <a:rPr lang="en-US" altLang="zh-TW" sz="1400" dirty="0">
                <a:solidFill>
                  <a:srgbClr val="000000"/>
                </a:solidFill>
              </a:rPr>
              <a:t>1</a:t>
            </a:r>
            <a:r>
              <a:rPr lang="zh-TW" altLang="en-US" sz="1400" dirty="0">
                <a:solidFill>
                  <a:srgbClr val="000000"/>
                </a:solidFill>
              </a:rPr>
              <a:t>月</a:t>
            </a:r>
            <a:r>
              <a:rPr lang="en-US" altLang="zh-TW" sz="1400" dirty="0">
                <a:solidFill>
                  <a:srgbClr val="000000"/>
                </a:solidFill>
              </a:rPr>
              <a:t>23</a:t>
            </a:r>
            <a:r>
              <a:rPr lang="zh-TW" altLang="en-US" sz="1400" dirty="0">
                <a:solidFill>
                  <a:srgbClr val="000000"/>
                </a:solidFill>
              </a:rPr>
              <a:t>日止</a:t>
            </a:r>
          </a:p>
        </p:txBody>
      </p:sp>
      <p:sp>
        <p:nvSpPr>
          <p:cNvPr id="10" name="矩形 9"/>
          <p:cNvSpPr/>
          <p:nvPr/>
        </p:nvSpPr>
        <p:spPr>
          <a:xfrm>
            <a:off x="539552" y="599191"/>
            <a:ext cx="6777297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TW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ICD-9</a:t>
            </a:r>
            <a:r>
              <a:rPr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診斷為</a:t>
            </a:r>
            <a:r>
              <a:rPr lang="en-US" altLang="zh-TW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295</a:t>
            </a:r>
            <a:r>
              <a:rPr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296</a:t>
            </a:r>
            <a:r>
              <a:rPr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之個案約佔</a:t>
            </a:r>
            <a:r>
              <a:rPr lang="en-US" altLang="zh-TW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72%</a:t>
            </a:r>
          </a:p>
        </p:txBody>
      </p:sp>
    </p:spTree>
    <p:extLst>
      <p:ext uri="{BB962C8B-B14F-4D97-AF65-F5344CB8AC3E}">
        <p14:creationId xmlns:p14="http://schemas.microsoft.com/office/powerpoint/2010/main" val="12430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27584" y="853108"/>
            <a:ext cx="7056784" cy="3554399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/>
              <a:t>統計範圍：目前系統內有登打</a:t>
            </a:r>
            <a:r>
              <a:rPr lang="en-US" altLang="zh-TW" dirty="0"/>
              <a:t>ICD-10</a:t>
            </a:r>
            <a:r>
              <a:rPr lang="zh-TW" altLang="en-US" dirty="0"/>
              <a:t>診斷碼之個案。</a:t>
            </a:r>
            <a:endParaRPr lang="en-US" altLang="zh-TW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dirty="0"/>
              <a:t>295</a:t>
            </a:r>
            <a:r>
              <a:rPr lang="zh-TW" altLang="en-US" dirty="0"/>
              <a:t>、</a:t>
            </a:r>
            <a:r>
              <a:rPr lang="en-US" altLang="zh-TW" dirty="0"/>
              <a:t>296</a:t>
            </a:r>
            <a:r>
              <a:rPr lang="zh-TW" altLang="en-US" dirty="0"/>
              <a:t>對應之</a:t>
            </a:r>
            <a:r>
              <a:rPr lang="en-US" altLang="zh-TW" dirty="0"/>
              <a:t>ICD-10</a:t>
            </a:r>
            <a:r>
              <a:rPr lang="zh-TW" altLang="en-US" dirty="0"/>
              <a:t>相關代號之個案仍為多數。</a:t>
            </a:r>
            <a:endParaRPr lang="en-US" altLang="zh-TW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36CFFC7-86CB-4F24-AADD-C0D770A09FCA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22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7" name="Shape 455"/>
          <p:cNvSpPr txBox="1">
            <a:spLocks/>
          </p:cNvSpPr>
          <p:nvPr/>
        </p:nvSpPr>
        <p:spPr bwMode="auto">
          <a:xfrm>
            <a:off x="611560" y="-99392"/>
            <a:ext cx="7709236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ts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algn="ctr" rtl="0" eaLnBrk="0" fontAlgn="base" hangingPunct="0">
              <a:spcBef>
                <a:spcPts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algn="ctr" rtl="0" eaLnBrk="0" fontAlgn="base" hangingPunct="0">
              <a:spcBef>
                <a:spcPts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algn="ctr" rtl="0" eaLnBrk="0" fontAlgn="base" hangingPunct="0">
              <a:spcBef>
                <a:spcPts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algn="ctr" rtl="0" eaLnBrk="0" fontAlgn="base" hangingPunct="0">
              <a:spcBef>
                <a:spcPts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457200" algn="ctr" rtl="0" fontAlgn="base">
              <a:spcBef>
                <a:spcPts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6pPr>
            <a:lvl7pPr marL="914400" algn="ctr" rtl="0" fontAlgn="base">
              <a:spcBef>
                <a:spcPts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7pPr>
            <a:lvl8pPr marL="1371600" algn="ctr" rtl="0" fontAlgn="base">
              <a:spcBef>
                <a:spcPts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8pPr>
            <a:lvl9pPr marL="1828800" algn="ctr" rtl="0" fontAlgn="base">
              <a:spcBef>
                <a:spcPts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>
              <a:spcBef>
                <a:spcPct val="0"/>
              </a:spcBef>
              <a:buClr>
                <a:srgbClr val="00CEF6"/>
              </a:buClr>
            </a:pPr>
            <a:r>
              <a:rPr lang="zh-TW" altLang="en-US" sz="2800" b="1" dirty="0" smtClean="0">
                <a:solidFill>
                  <a:srgbClr val="002060"/>
                </a:solidFill>
                <a:latin typeface="標楷體" panose="03000509000000000000" pitchFamily="65" charset="-120"/>
                <a:cs typeface="Oswald"/>
                <a:sym typeface="Oswald"/>
              </a:rPr>
              <a:t>各縣市精神病人</a:t>
            </a:r>
            <a:r>
              <a:rPr lang="en-US" altLang="zh-TW" sz="2800" b="1" dirty="0" smtClean="0">
                <a:solidFill>
                  <a:srgbClr val="002060"/>
                </a:solidFill>
                <a:latin typeface="標楷體" panose="03000509000000000000" pitchFamily="65" charset="-120"/>
                <a:cs typeface="Oswald"/>
              </a:rPr>
              <a:t>ICD-10</a:t>
            </a:r>
            <a:r>
              <a:rPr lang="zh-TW" altLang="en-US" sz="2800" b="1" dirty="0" smtClean="0">
                <a:solidFill>
                  <a:srgbClr val="002060"/>
                </a:solidFill>
                <a:latin typeface="標楷體" panose="03000509000000000000" pitchFamily="65" charset="-120"/>
                <a:cs typeface="Oswald"/>
              </a:rPr>
              <a:t>診斷碼收案比例</a:t>
            </a:r>
            <a:endParaRPr lang="zh-TW" altLang="zh-TW" sz="2800" b="1" dirty="0">
              <a:solidFill>
                <a:srgbClr val="002060"/>
              </a:solidFill>
              <a:latin typeface="標楷體" panose="03000509000000000000" pitchFamily="65" charset="-120"/>
              <a:cs typeface="Oswald"/>
              <a:sym typeface="Oswald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5796136" y="5733256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>
                <a:solidFill>
                  <a:srgbClr val="000000"/>
                </a:solidFill>
              </a:rPr>
              <a:t>資料統計：至</a:t>
            </a:r>
            <a:r>
              <a:rPr lang="en-US" altLang="zh-TW" sz="1400" dirty="0">
                <a:solidFill>
                  <a:srgbClr val="000000"/>
                </a:solidFill>
              </a:rPr>
              <a:t>108</a:t>
            </a:r>
            <a:r>
              <a:rPr lang="zh-TW" altLang="en-US" sz="1400" dirty="0" smtClean="0">
                <a:solidFill>
                  <a:srgbClr val="000000"/>
                </a:solidFill>
              </a:rPr>
              <a:t>年</a:t>
            </a:r>
            <a:r>
              <a:rPr lang="en-US" altLang="zh-TW" sz="1400" dirty="0">
                <a:solidFill>
                  <a:srgbClr val="000000"/>
                </a:solidFill>
              </a:rPr>
              <a:t>4</a:t>
            </a:r>
            <a:r>
              <a:rPr lang="zh-TW" altLang="en-US" sz="1400" dirty="0" smtClean="0">
                <a:solidFill>
                  <a:srgbClr val="000000"/>
                </a:solidFill>
              </a:rPr>
              <a:t>月</a:t>
            </a:r>
            <a:r>
              <a:rPr lang="en-US" altLang="zh-TW" sz="1400" dirty="0" smtClean="0">
                <a:solidFill>
                  <a:srgbClr val="000000"/>
                </a:solidFill>
              </a:rPr>
              <a:t>11</a:t>
            </a:r>
            <a:r>
              <a:rPr lang="zh-TW" altLang="en-US" sz="1400" dirty="0" smtClean="0">
                <a:solidFill>
                  <a:srgbClr val="000000"/>
                </a:solidFill>
              </a:rPr>
              <a:t>日</a:t>
            </a:r>
            <a:r>
              <a:rPr lang="zh-TW" altLang="en-US" sz="1400" dirty="0">
                <a:solidFill>
                  <a:srgbClr val="000000"/>
                </a:solidFill>
              </a:rPr>
              <a:t>止</a:t>
            </a: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132726"/>
              </p:ext>
            </p:extLst>
          </p:nvPr>
        </p:nvGraphicFramePr>
        <p:xfrm>
          <a:off x="543933" y="1844824"/>
          <a:ext cx="7776863" cy="2664297"/>
        </p:xfrm>
        <a:graphic>
          <a:graphicData uri="http://schemas.openxmlformats.org/drawingml/2006/table">
            <a:tbl>
              <a:tblPr firstRow="1" firstCol="1">
                <a:tableStyleId>{93296810-A885-4BE3-A3E7-6D5BEEA58F35}</a:tableStyleId>
              </a:tblPr>
              <a:tblGrid>
                <a:gridCol w="3096344"/>
                <a:gridCol w="1585645"/>
                <a:gridCol w="3094874"/>
              </a:tblGrid>
              <a:tr h="47276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 dirty="0">
                          <a:effectLst/>
                        </a:rPr>
                        <a:t>ICD-10</a:t>
                      </a:r>
                      <a:r>
                        <a:rPr lang="zh-TW" altLang="en-US" sz="1600" u="none" strike="noStrike" dirty="0">
                          <a:effectLst/>
                        </a:rPr>
                        <a:t>編碼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>
                          <a:effectLst/>
                        </a:rPr>
                        <a:t>總人數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>
                          <a:effectLst/>
                        </a:rPr>
                        <a:t>佔出院準備計畫書比例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07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600" u="none" strike="noStrike" dirty="0">
                          <a:effectLst/>
                        </a:rPr>
                        <a:t>294</a:t>
                      </a:r>
                      <a:r>
                        <a:rPr lang="zh-TW" altLang="en-US" sz="1600" u="none" strike="noStrike" dirty="0">
                          <a:effectLst/>
                        </a:rPr>
                        <a:t>對應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之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ICD-10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相關代號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u="none" strike="noStrike" dirty="0">
                          <a:effectLst/>
                        </a:rPr>
                        <a:t>2859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u="none" strike="noStrike" dirty="0">
                          <a:effectLst/>
                        </a:rPr>
                        <a:t>7.21%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07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295</a:t>
                      </a:r>
                      <a:r>
                        <a:rPr lang="zh-TW" altLang="en-US" sz="16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對應之</a:t>
                      </a:r>
                      <a:r>
                        <a:rPr lang="en-US" altLang="zh-TW" sz="16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ICD-10</a:t>
                      </a:r>
                      <a:r>
                        <a:rPr lang="zh-TW" altLang="en-US" sz="16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相關代號</a:t>
                      </a:r>
                      <a:endParaRPr lang="zh-TW" altLang="en-US" sz="16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15728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39.68%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307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296</a:t>
                      </a:r>
                      <a:r>
                        <a:rPr lang="zh-TW" altLang="en-US" sz="16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對應之</a:t>
                      </a:r>
                      <a:r>
                        <a:rPr lang="en-US" altLang="zh-TW" sz="16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ICD-10</a:t>
                      </a:r>
                      <a:r>
                        <a:rPr lang="zh-TW" altLang="en-US" sz="16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相關代號</a:t>
                      </a:r>
                      <a:r>
                        <a:rPr lang="en-US" altLang="zh-TW" sz="16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(</a:t>
                      </a:r>
                      <a:r>
                        <a:rPr lang="zh-TW" altLang="en-US" sz="16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*註</a:t>
                      </a:r>
                      <a:r>
                        <a:rPr lang="en-US" altLang="zh-TW" sz="16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1)</a:t>
                      </a:r>
                      <a:endParaRPr lang="zh-TW" altLang="en-US" sz="16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11548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29.13%</a:t>
                      </a:r>
                      <a:endParaRPr lang="en-US" altLang="zh-TW" sz="18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307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u="none" strike="noStrike" dirty="0">
                          <a:effectLst/>
                        </a:rPr>
                        <a:t>297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對應之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ICD-10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相關代號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*註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1)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u="none" strike="noStrike">
                          <a:effectLst/>
                        </a:rPr>
                        <a:t>410</a:t>
                      </a:r>
                      <a:endParaRPr lang="en-US" altLang="zh-TW" sz="18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u="none" strike="noStrike" dirty="0">
                          <a:effectLst/>
                        </a:rPr>
                        <a:t>1.03%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07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u="none" strike="noStrike" dirty="0">
                          <a:effectLst/>
                        </a:rPr>
                        <a:t>298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對應之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ICD-10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相關代號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*註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1)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u="none" strike="noStrike">
                          <a:effectLst/>
                        </a:rPr>
                        <a:t>2566</a:t>
                      </a:r>
                      <a:endParaRPr lang="en-US" altLang="zh-TW" sz="18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u="none" strike="noStrike" dirty="0">
                          <a:effectLst/>
                        </a:rPr>
                        <a:t>6.47%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076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>
                          <a:effectLst/>
                        </a:rPr>
                        <a:t>非</a:t>
                      </a:r>
                      <a:r>
                        <a:rPr lang="en-US" altLang="zh-TW" sz="1600" u="none" strike="noStrike" dirty="0">
                          <a:effectLst/>
                        </a:rPr>
                        <a:t>294-298</a:t>
                      </a:r>
                      <a:r>
                        <a:rPr lang="zh-TW" altLang="en-US" sz="1600" u="none" strike="noStrike" dirty="0">
                          <a:effectLst/>
                        </a:rPr>
                        <a:t>對應之代號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u="none" strike="noStrike" dirty="0">
                          <a:effectLst/>
                        </a:rPr>
                        <a:t>8171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u="none" strike="noStrike">
                          <a:effectLst/>
                        </a:rPr>
                        <a:t>20.61%</a:t>
                      </a:r>
                      <a:endParaRPr lang="en-US" altLang="zh-TW" sz="18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076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600" u="none" strike="noStrike" dirty="0" smtClean="0">
                          <a:effectLst/>
                        </a:rPr>
                        <a:t>合計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u="none" strike="noStrike" dirty="0" smtClean="0">
                          <a:effectLst/>
                        </a:rPr>
                        <a:t>39642</a:t>
                      </a:r>
                      <a:r>
                        <a:rPr lang="zh-TW" altLang="en-US" sz="1800" u="none" strike="noStrike" dirty="0" smtClean="0">
                          <a:effectLst/>
                        </a:rPr>
                        <a:t>*</a:t>
                      </a:r>
                      <a:r>
                        <a:rPr lang="en-US" altLang="zh-TW" sz="18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800" u="none" strike="noStrike" dirty="0" smtClean="0">
                          <a:effectLst/>
                        </a:rPr>
                        <a:t>註</a:t>
                      </a:r>
                      <a:r>
                        <a:rPr lang="en-US" altLang="zh-TW" sz="1800" u="none" strike="noStrike" dirty="0" smtClean="0">
                          <a:effectLst/>
                        </a:rPr>
                        <a:t>2)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800" u="none" strike="noStrike" dirty="0">
                          <a:effectLst/>
                        </a:rPr>
                        <a:t>100.00%</a:t>
                      </a:r>
                      <a:endParaRPr lang="en-US" altLang="zh-TW" sz="18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矩形 9"/>
          <p:cNvSpPr/>
          <p:nvPr/>
        </p:nvSpPr>
        <p:spPr>
          <a:xfrm>
            <a:off x="395536" y="4581128"/>
            <a:ext cx="849694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TW" altLang="en-US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en-US" altLang="zh-TW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：部分</a:t>
            </a:r>
            <a:r>
              <a:rPr lang="en-US" altLang="zh-TW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ICD-10</a:t>
            </a:r>
            <a:r>
              <a:rPr lang="zh-TW" altLang="en-US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代號，如</a:t>
            </a:r>
            <a:r>
              <a:rPr lang="en-US" altLang="zh-TW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ICD-10</a:t>
            </a:r>
            <a:r>
              <a:rPr lang="zh-TW" altLang="en-US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en-US" altLang="zh-TW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F33.3</a:t>
            </a:r>
            <a:r>
              <a:rPr lang="zh-TW" altLang="en-US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」，將對應至</a:t>
            </a:r>
            <a:r>
              <a:rPr lang="en-US" altLang="zh-TW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ICD-9</a:t>
            </a:r>
            <a:r>
              <a:rPr lang="zh-TW" altLang="en-US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en-US" altLang="zh-TW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296.34</a:t>
            </a:r>
            <a:r>
              <a:rPr lang="zh-TW" altLang="en-US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en-US" altLang="zh-TW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298</a:t>
            </a:r>
            <a:r>
              <a:rPr lang="zh-TW" altLang="en-US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，因此將有部分筆數重複計算。</a:t>
            </a:r>
            <a:endParaRPr lang="en-US" altLang="zh-TW" sz="1400" b="1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TW" altLang="en-US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en-US" altLang="zh-TW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：因多數系統內個案登記之疾病診斷碼尚未由訪員轉換至</a:t>
            </a:r>
            <a:r>
              <a:rPr lang="en-US" altLang="zh-TW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ICD-10</a:t>
            </a:r>
            <a:r>
              <a:rPr lang="zh-TW" altLang="en-US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，因此僅以有登打之</a:t>
            </a:r>
            <a:r>
              <a:rPr lang="en-US" altLang="zh-TW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39642</a:t>
            </a:r>
            <a:r>
              <a:rPr lang="zh-TW" altLang="en-US" sz="1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人進行統計。</a:t>
            </a:r>
            <a:endParaRPr lang="en-US" altLang="zh-TW" sz="1400" b="1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4911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07504" y="0"/>
            <a:ext cx="7620000" cy="548680"/>
          </a:xfrm>
        </p:spPr>
        <p:txBody>
          <a:bodyPr/>
          <a:lstStyle/>
          <a:p>
            <a:r>
              <a:rPr lang="en-US" altLang="zh-TW" sz="3200" dirty="0" smtClean="0"/>
              <a:t>ICD-9</a:t>
            </a:r>
            <a:r>
              <a:rPr lang="zh-TW" altLang="en-US" sz="3200" dirty="0" smtClean="0"/>
              <a:t>與</a:t>
            </a:r>
            <a:r>
              <a:rPr lang="en-US" altLang="zh-TW" sz="3200" dirty="0" smtClean="0"/>
              <a:t>ICD-10</a:t>
            </a:r>
            <a:r>
              <a:rPr lang="zh-TW" altLang="en-US" sz="3200" dirty="0" smtClean="0"/>
              <a:t>分類碼對照表</a:t>
            </a:r>
            <a:r>
              <a:rPr lang="en-US" altLang="zh-TW" sz="3200" dirty="0" smtClean="0"/>
              <a:t>(</a:t>
            </a:r>
            <a:r>
              <a:rPr lang="zh-TW" altLang="en-US" sz="3200" dirty="0" smtClean="0"/>
              <a:t>取前</a:t>
            </a:r>
            <a:r>
              <a:rPr lang="en-US" altLang="zh-TW" sz="3200" dirty="0" smtClean="0"/>
              <a:t>3</a:t>
            </a:r>
            <a:r>
              <a:rPr lang="zh-TW" altLang="en-US" sz="3200" dirty="0" smtClean="0"/>
              <a:t>碼</a:t>
            </a:r>
            <a:r>
              <a:rPr lang="en-US" altLang="zh-TW" sz="3200" dirty="0" smtClean="0"/>
              <a:t>)</a:t>
            </a:r>
            <a:endParaRPr lang="zh-TW" altLang="en-US" sz="32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B1B867-928E-422B-BD0D-7D7F91DE34C7}" type="slidenum">
              <a:rPr lang="zh-TW" altLang="en-US" smtClean="0">
                <a:solidFill>
                  <a:srgbClr val="000000"/>
                </a:solidFill>
              </a:rPr>
              <a:pPr>
                <a:defRPr/>
              </a:pPr>
              <a:t>23</a:t>
            </a:fld>
            <a:endParaRPr lang="zh-TW" altLang="en-US">
              <a:solidFill>
                <a:srgbClr val="000000"/>
              </a:solidFill>
            </a:endParaRPr>
          </a:p>
        </p:txBody>
      </p:sp>
      <p:graphicFrame>
        <p:nvGraphicFramePr>
          <p:cNvPr id="10" name="內容版面配置區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2281694"/>
              </p:ext>
            </p:extLst>
          </p:nvPr>
        </p:nvGraphicFramePr>
        <p:xfrm>
          <a:off x="251520" y="620688"/>
          <a:ext cx="5472608" cy="59290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76064"/>
                <a:gridCol w="4896544"/>
              </a:tblGrid>
              <a:tr h="14108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effectLst/>
                        </a:rPr>
                        <a:t>ICD9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 dirty="0" smtClean="0">
                          <a:effectLst/>
                        </a:rPr>
                        <a:t>ICD-10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*</a:t>
                      </a:r>
                      <a:endParaRPr lang="en-US" altLang="zh-TW" sz="1600" b="0" i="0" u="none" strike="noStrike" dirty="0" smtClean="0">
                        <a:solidFill>
                          <a:schemeClr val="dk1"/>
                        </a:solidFill>
                        <a:effectLst/>
                        <a:latin typeface="+mn-lt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290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 smtClean="0">
                          <a:effectLst/>
                        </a:rPr>
                        <a:t>F03</a:t>
                      </a:r>
                      <a:r>
                        <a:rPr lang="en-US" sz="1200" u="none" strike="noStrike" dirty="0">
                          <a:effectLst/>
                        </a:rPr>
                        <a:t>, F05, F01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291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 smtClean="0">
                          <a:effectLst/>
                        </a:rPr>
                        <a:t>F10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292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 smtClean="0">
                          <a:effectLst/>
                        </a:rPr>
                        <a:t>F10</a:t>
                      </a:r>
                      <a:r>
                        <a:rPr lang="en-US" sz="1200" u="none" strike="noStrike" dirty="0">
                          <a:effectLst/>
                        </a:rPr>
                        <a:t>, F11, F12, F13, F14, F15, F16, F17, F18, F19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293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 smtClean="0">
                          <a:effectLst/>
                        </a:rPr>
                        <a:t>F05</a:t>
                      </a:r>
                      <a:r>
                        <a:rPr lang="en-US" sz="1200" u="none" strike="noStrike" dirty="0">
                          <a:effectLst/>
                        </a:rPr>
                        <a:t>, F06, F53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294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 smtClean="0">
                          <a:effectLst/>
                        </a:rPr>
                        <a:t>F02</a:t>
                      </a:r>
                      <a:r>
                        <a:rPr lang="en-US" sz="1200" u="none" strike="noStrike" dirty="0">
                          <a:effectLst/>
                        </a:rPr>
                        <a:t>, F03, F04, F06, F09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295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 smtClean="0">
                          <a:effectLst/>
                        </a:rPr>
                        <a:t>F20</a:t>
                      </a:r>
                      <a:r>
                        <a:rPr lang="en-US" sz="1200" u="none" strike="noStrike" dirty="0">
                          <a:effectLst/>
                        </a:rPr>
                        <a:t>, F25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296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 smtClean="0">
                          <a:effectLst/>
                        </a:rPr>
                        <a:t>F30</a:t>
                      </a:r>
                      <a:r>
                        <a:rPr lang="en-US" sz="1200" u="none" strike="noStrike" dirty="0">
                          <a:effectLst/>
                        </a:rPr>
                        <a:t>, F31, F32, F33, F34, F39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297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 smtClean="0">
                          <a:effectLst/>
                        </a:rPr>
                        <a:t>F22</a:t>
                      </a:r>
                      <a:r>
                        <a:rPr lang="en-US" sz="1200" u="none" strike="noStrike" dirty="0">
                          <a:effectLst/>
                        </a:rPr>
                        <a:t>, F23, F24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298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 smtClean="0">
                          <a:effectLst/>
                        </a:rPr>
                        <a:t>F23</a:t>
                      </a:r>
                      <a:r>
                        <a:rPr lang="en-US" sz="1200" u="none" strike="noStrike" dirty="0">
                          <a:effectLst/>
                        </a:rPr>
                        <a:t>, F28, F29, F32, F33, F44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299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 smtClean="0">
                          <a:effectLst/>
                        </a:rPr>
                        <a:t>F84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300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 smtClean="0">
                          <a:effectLst/>
                        </a:rPr>
                        <a:t>F34</a:t>
                      </a:r>
                      <a:r>
                        <a:rPr lang="en-US" sz="1200" u="none" strike="noStrike" dirty="0">
                          <a:effectLst/>
                        </a:rPr>
                        <a:t>, F40, F41, F42, F44, F45, F48, F68, F99R45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301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 smtClean="0">
                          <a:effectLst/>
                        </a:rPr>
                        <a:t>F21</a:t>
                      </a:r>
                      <a:r>
                        <a:rPr lang="pt-BR" sz="1200" u="none" strike="noStrike" dirty="0">
                          <a:effectLst/>
                        </a:rPr>
                        <a:t>, F34, F60, F68, F69R45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302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 smtClean="0">
                          <a:effectLst/>
                        </a:rPr>
                        <a:t>F52</a:t>
                      </a:r>
                      <a:r>
                        <a:rPr lang="en-US" sz="1200" u="none" strike="noStrike" dirty="0">
                          <a:effectLst/>
                        </a:rPr>
                        <a:t>, F64, F65, F66R37Z87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303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 smtClean="0">
                          <a:effectLst/>
                        </a:rPr>
                        <a:t>F10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304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 smtClean="0">
                          <a:effectLst/>
                        </a:rPr>
                        <a:t>F11</a:t>
                      </a:r>
                      <a:r>
                        <a:rPr lang="en-US" sz="1200" u="none" strike="noStrike" dirty="0">
                          <a:effectLst/>
                        </a:rPr>
                        <a:t>, F12, F13, F14, F15, F16, F18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305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 smtClean="0">
                          <a:effectLst/>
                        </a:rPr>
                        <a:t>F10</a:t>
                      </a:r>
                      <a:r>
                        <a:rPr lang="en-US" sz="1200" u="none" strike="noStrike" dirty="0">
                          <a:effectLst/>
                        </a:rPr>
                        <a:t>, F11, F12, F13, F14, F15, F16, F17, F18, F19, F55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306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 smtClean="0">
                          <a:effectLst/>
                        </a:rPr>
                        <a:t>F45</a:t>
                      </a:r>
                      <a:r>
                        <a:rPr lang="en-US" sz="1200" u="none" strike="noStrike" dirty="0">
                          <a:effectLst/>
                        </a:rPr>
                        <a:t>, F52, F59,G47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307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 dirty="0">
                          <a:effectLst/>
                        </a:rPr>
                        <a:t>F44, F45, F50, F51, F63, F80, F95, F98,G44,G47,R41,R45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308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F43, R45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309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>
                          <a:effectLst/>
                        </a:rPr>
                        <a:t>F43, F93, F94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310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>
                          <a:effectLst/>
                        </a:rPr>
                        <a:t>F03, F07, F09, F48,R41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311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>
                          <a:effectLst/>
                        </a:rPr>
                        <a:t>F32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312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>
                          <a:effectLst/>
                        </a:rPr>
                        <a:t>F63, F91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313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>
                          <a:effectLst/>
                        </a:rPr>
                        <a:t>F91, F93, F94, F98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314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>
                          <a:effectLst/>
                        </a:rPr>
                        <a:t>F90, F98,R41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315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u="none" strike="noStrike">
                          <a:effectLst/>
                        </a:rPr>
                        <a:t>F80, F81, F82, F88, F89,H93,R48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316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>
                          <a:effectLst/>
                        </a:rPr>
                        <a:t>F54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317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>
                          <a:effectLst/>
                        </a:rPr>
                        <a:t>F70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318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>
                          <a:effectLst/>
                        </a:rPr>
                        <a:t>F71, F72, F73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083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319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F78, F79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413" marR="6413" marT="641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矩形 1"/>
          <p:cNvSpPr/>
          <p:nvPr/>
        </p:nvSpPr>
        <p:spPr>
          <a:xfrm>
            <a:off x="5796136" y="764704"/>
            <a:ext cx="31683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註：部分</a:t>
            </a:r>
            <a:r>
              <a:rPr lang="en-US" altLang="zh-TW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ICD-10</a:t>
            </a:r>
            <a:r>
              <a:rPr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分類碼若僅取前三碼將對照至不同</a:t>
            </a:r>
            <a:r>
              <a:rPr lang="en-US" altLang="zh-TW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ICD-9</a:t>
            </a:r>
            <a:r>
              <a:rPr lang="zh-TW" altLang="en-US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分類碼</a:t>
            </a:r>
            <a:endParaRPr lang="en-US" altLang="zh-TW" b="1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en-US" altLang="zh-TW" b="1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1777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7620000" cy="1371600"/>
          </a:xfrm>
        </p:spPr>
        <p:txBody>
          <a:bodyPr/>
          <a:lstStyle/>
          <a:p>
            <a:r>
              <a:rPr lang="zh-TW" altLang="en-US" dirty="0" smtClean="0"/>
              <a:t>社區追蹤照護個案危險因子分布統計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764705"/>
            <a:ext cx="8208912" cy="1152128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dirty="0" smtClean="0"/>
              <a:t>級數越高，具危險因子之個案</a:t>
            </a:r>
            <a:r>
              <a:rPr lang="zh-TW" altLang="en-US" dirty="0"/>
              <a:t>佔該級數</a:t>
            </a:r>
            <a:r>
              <a:rPr lang="zh-TW" altLang="en-US" dirty="0" smtClean="0"/>
              <a:t>比例越高</a:t>
            </a:r>
            <a:r>
              <a:rPr lang="zh-TW" altLang="en-US" dirty="0"/>
              <a:t>。單一個案可能具多重危險</a:t>
            </a:r>
            <a:r>
              <a:rPr lang="zh-TW" altLang="en-US" dirty="0" smtClean="0"/>
              <a:t>因子。</a:t>
            </a:r>
            <a:endParaRPr lang="en-US" altLang="zh-TW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dirty="0" smtClean="0"/>
              <a:t>約有</a:t>
            </a:r>
            <a:r>
              <a:rPr lang="en-US" altLang="zh-TW" dirty="0" smtClean="0"/>
              <a:t>61.28%</a:t>
            </a:r>
            <a:r>
              <a:rPr lang="zh-TW" altLang="en-US" dirty="0" smtClean="0"/>
              <a:t>之個案不具</a:t>
            </a:r>
            <a:r>
              <a:rPr lang="zh-TW" altLang="en-US" dirty="0"/>
              <a:t>所列之危險</a:t>
            </a:r>
            <a:r>
              <a:rPr lang="zh-TW" altLang="en-US" dirty="0" smtClean="0"/>
              <a:t>因子。</a:t>
            </a:r>
            <a:endParaRPr lang="en-US" altLang="zh-TW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24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8082774"/>
              </p:ext>
            </p:extLst>
          </p:nvPr>
        </p:nvGraphicFramePr>
        <p:xfrm>
          <a:off x="107504" y="1916832"/>
          <a:ext cx="8769702" cy="4510304"/>
        </p:xfrm>
        <a:graphic>
          <a:graphicData uri="http://schemas.openxmlformats.org/drawingml/2006/table">
            <a:tbl>
              <a:tblPr firstRow="1" firstCol="1" lastRow="1" bandRow="1">
                <a:tableStyleId>{F5AB1C69-6EDB-4FF4-983F-18BD219EF322}</a:tableStyleId>
              </a:tblPr>
              <a:tblGrid>
                <a:gridCol w="864094"/>
                <a:gridCol w="498519"/>
                <a:gridCol w="681306"/>
                <a:gridCol w="681306"/>
                <a:gridCol w="681306"/>
                <a:gridCol w="681306"/>
                <a:gridCol w="681306"/>
                <a:gridCol w="681306"/>
                <a:gridCol w="681306"/>
                <a:gridCol w="681306"/>
                <a:gridCol w="675771"/>
                <a:gridCol w="560795"/>
                <a:gridCol w="720075"/>
              </a:tblGrid>
              <a:tr h="17464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個案危險因子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effectLst/>
                        </a:rPr>
                        <a:t>1</a:t>
                      </a:r>
                      <a:r>
                        <a:rPr lang="zh-TW" altLang="en-US" sz="1200" u="none" strike="noStrike">
                          <a:effectLst/>
                        </a:rPr>
                        <a:t>級個案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 dirty="0">
                          <a:effectLst/>
                        </a:rPr>
                        <a:t>2</a:t>
                      </a:r>
                      <a:r>
                        <a:rPr lang="zh-TW" altLang="en-US" sz="1200" u="none" strike="noStrike" dirty="0">
                          <a:effectLst/>
                        </a:rPr>
                        <a:t>級個案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effectLst/>
                        </a:rPr>
                        <a:t>3</a:t>
                      </a:r>
                      <a:r>
                        <a:rPr lang="zh-TW" altLang="en-US" sz="1200" u="none" strike="noStrike">
                          <a:effectLst/>
                        </a:rPr>
                        <a:t>級個案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effectLst/>
                        </a:rPr>
                        <a:t>4</a:t>
                      </a:r>
                      <a:r>
                        <a:rPr lang="zh-TW" altLang="en-US" sz="1200" u="none" strike="noStrike">
                          <a:effectLst/>
                        </a:rPr>
                        <a:t>級個案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1200" u="none" strike="noStrike">
                          <a:effectLst/>
                        </a:rPr>
                        <a:t>5</a:t>
                      </a:r>
                      <a:r>
                        <a:rPr lang="zh-TW" altLang="en-US" sz="1200" u="none" strike="noStrike">
                          <a:effectLst/>
                        </a:rPr>
                        <a:t>級個案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effectLst/>
                        </a:rPr>
                        <a:t>合計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31398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u="none" strike="noStrike" dirty="0">
                          <a:effectLst/>
                        </a:rPr>
                        <a:t>總人數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u="none" strike="noStrike" dirty="0">
                          <a:effectLst/>
                        </a:rPr>
                        <a:t>佔該級數比例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u="none" strike="noStrike" dirty="0">
                          <a:effectLst/>
                        </a:rPr>
                        <a:t>總人數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u="none" strike="noStrike" dirty="0">
                          <a:effectLst/>
                        </a:rPr>
                        <a:t>佔該級數比例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u="none" strike="noStrike" dirty="0">
                          <a:effectLst/>
                        </a:rPr>
                        <a:t>總人數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u="none" strike="noStrike" dirty="0">
                          <a:effectLst/>
                        </a:rPr>
                        <a:t>佔該級數比例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u="none" strike="noStrike" dirty="0">
                          <a:effectLst/>
                        </a:rPr>
                        <a:t>總人數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u="none" strike="noStrike" dirty="0">
                          <a:effectLst/>
                        </a:rPr>
                        <a:t>佔該級數比例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u="none" strike="noStrike" dirty="0">
                          <a:effectLst/>
                        </a:rPr>
                        <a:t>總人數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u="none" strike="noStrike" dirty="0">
                          <a:effectLst/>
                        </a:rPr>
                        <a:t>佔該級數比例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u="none" strike="noStrike" dirty="0">
                          <a:effectLst/>
                        </a:rPr>
                        <a:t>總人數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100" u="none" strike="noStrike" dirty="0">
                          <a:effectLst/>
                        </a:rPr>
                        <a:t>佔該級數比例</a:t>
                      </a:r>
                      <a:endParaRPr lang="zh-TW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58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200" u="none" strike="noStrike" dirty="0" smtClean="0">
                          <a:effectLst/>
                        </a:rPr>
                        <a:t>1.</a:t>
                      </a:r>
                      <a:r>
                        <a:rPr lang="zh-TW" altLang="en-US" sz="1200" u="none" strike="noStrike" dirty="0" smtClean="0">
                          <a:effectLst/>
                        </a:rPr>
                        <a:t>曾經</a:t>
                      </a:r>
                      <a:r>
                        <a:rPr lang="zh-TW" altLang="en-US" sz="1200" u="none" strike="noStrike" dirty="0">
                          <a:effectLst/>
                        </a:rPr>
                        <a:t>有強制住院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effectLst/>
                        </a:rPr>
                        <a:t>1345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effectLst/>
                        </a:rPr>
                        <a:t>6.07%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1078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5.41%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1340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3.56%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1611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2.68%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3.49%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5406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1" u="none" strike="noStrike" dirty="0">
                          <a:effectLst/>
                        </a:rPr>
                        <a:t>3.84%</a:t>
                      </a:r>
                      <a:endParaRPr lang="en-US" altLang="zh-TW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51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200" u="none" strike="noStrike" dirty="0" smtClean="0">
                          <a:effectLst/>
                        </a:rPr>
                        <a:t>2.</a:t>
                      </a:r>
                      <a:r>
                        <a:rPr lang="zh-TW" altLang="en-US" sz="1200" u="none" strike="noStrike" dirty="0" smtClean="0">
                          <a:effectLst/>
                        </a:rPr>
                        <a:t>嚴重</a:t>
                      </a:r>
                      <a:r>
                        <a:rPr lang="zh-TW" altLang="en-US" sz="1200" u="none" strike="noStrike" dirty="0">
                          <a:effectLst/>
                        </a:rPr>
                        <a:t>病人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2359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10.65%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1702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8.55%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1995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5.31%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2170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3.61%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44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4.80%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8270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1" u="none" strike="noStrike" dirty="0">
                          <a:effectLst/>
                        </a:rPr>
                        <a:t>5.88%</a:t>
                      </a:r>
                      <a:endParaRPr lang="en-US" altLang="zh-TW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515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200" u="none" strike="noStrike" dirty="0" smtClean="0">
                          <a:effectLst/>
                        </a:rPr>
                        <a:t>3.</a:t>
                      </a:r>
                      <a:r>
                        <a:rPr lang="zh-TW" altLang="en-US" sz="1200" u="none" strike="noStrike" dirty="0" smtClean="0">
                          <a:effectLst/>
                        </a:rPr>
                        <a:t>無</a:t>
                      </a:r>
                      <a:r>
                        <a:rPr lang="zh-TW" altLang="en-US" sz="1200" u="none" strike="noStrike" dirty="0">
                          <a:effectLst/>
                        </a:rPr>
                        <a:t>病識感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1792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8.09%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1541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7.74%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3696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9.83%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1733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2.88%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99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10.80%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8861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1" u="none" strike="noStrike" dirty="0">
                          <a:effectLst/>
                        </a:rPr>
                        <a:t>6.30%</a:t>
                      </a:r>
                      <a:endParaRPr lang="en-US" altLang="zh-TW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58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200" u="none" strike="noStrike" dirty="0" smtClean="0">
                          <a:effectLst/>
                        </a:rPr>
                        <a:t>4.</a:t>
                      </a:r>
                      <a:r>
                        <a:rPr lang="zh-TW" altLang="en-US" sz="1200" u="none" strike="noStrike" dirty="0" smtClean="0">
                          <a:effectLst/>
                        </a:rPr>
                        <a:t>病情</a:t>
                      </a:r>
                      <a:r>
                        <a:rPr lang="zh-TW" altLang="en-US" sz="1200" u="none" strike="noStrike" dirty="0">
                          <a:effectLst/>
                        </a:rPr>
                        <a:t>不穩定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642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2.90%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effectLst/>
                        </a:rPr>
                        <a:t>213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1.07%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103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0.27%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0.01%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0.11%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968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1" u="none" strike="noStrike" dirty="0">
                          <a:effectLst/>
                        </a:rPr>
                        <a:t>0.69%</a:t>
                      </a:r>
                      <a:endParaRPr lang="en-US" altLang="zh-TW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2658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200" u="none" strike="noStrike" dirty="0" smtClean="0">
                          <a:effectLst/>
                        </a:rPr>
                        <a:t>5.</a:t>
                      </a:r>
                      <a:r>
                        <a:rPr lang="zh-TW" altLang="en-US" sz="1200" u="none" strike="noStrike" dirty="0" smtClean="0">
                          <a:effectLst/>
                        </a:rPr>
                        <a:t>不規則</a:t>
                      </a:r>
                      <a:r>
                        <a:rPr lang="zh-TW" altLang="en-US" sz="1200" u="none" strike="noStrike" dirty="0">
                          <a:effectLst/>
                        </a:rPr>
                        <a:t>就醫及拒絕就醫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551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2.49%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231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effectLst/>
                        </a:rPr>
                        <a:t>1.16%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236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0.63%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effectLst/>
                        </a:rPr>
                        <a:t>25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0.04%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1.53%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1057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1" u="none" strike="noStrike" dirty="0">
                          <a:effectLst/>
                        </a:rPr>
                        <a:t>0.75%</a:t>
                      </a:r>
                      <a:endParaRPr lang="en-US" altLang="zh-TW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58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200" u="none" strike="noStrike" dirty="0" smtClean="0">
                          <a:effectLst/>
                        </a:rPr>
                        <a:t>6.</a:t>
                      </a:r>
                      <a:r>
                        <a:rPr lang="zh-TW" altLang="en-US" sz="1200" u="none" strike="noStrike" dirty="0" smtClean="0">
                          <a:effectLst/>
                        </a:rPr>
                        <a:t>不規則</a:t>
                      </a:r>
                      <a:r>
                        <a:rPr lang="zh-TW" altLang="en-US" sz="1200" u="none" strike="noStrike" dirty="0">
                          <a:effectLst/>
                        </a:rPr>
                        <a:t>服藥或拒服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982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4.43%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618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3.10%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1029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2.74%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181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0.30%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2.73%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2835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1" u="none" strike="noStrike" dirty="0">
                          <a:effectLst/>
                        </a:rPr>
                        <a:t>2.01%</a:t>
                      </a:r>
                      <a:endParaRPr lang="en-US" altLang="zh-TW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58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200" u="none" strike="noStrike" dirty="0" smtClean="0">
                          <a:effectLst/>
                        </a:rPr>
                        <a:t>7.</a:t>
                      </a:r>
                      <a:r>
                        <a:rPr lang="zh-TW" altLang="en-US" sz="1200" u="none" strike="noStrike" dirty="0" smtClean="0">
                          <a:effectLst/>
                        </a:rPr>
                        <a:t>合併</a:t>
                      </a:r>
                      <a:r>
                        <a:rPr lang="zh-TW" altLang="en-US" sz="1200" u="none" strike="noStrike" dirty="0">
                          <a:effectLst/>
                        </a:rPr>
                        <a:t>自殺議題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6673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30.12%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5697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effectLst/>
                        </a:rPr>
                        <a:t>28.60%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6679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17.76%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8598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14.30%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154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16.79%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27801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1" u="none" strike="noStrike" dirty="0">
                          <a:effectLst/>
                        </a:rPr>
                        <a:t>19.76%</a:t>
                      </a:r>
                      <a:endParaRPr lang="en-US" altLang="zh-TW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58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200" u="none" strike="noStrike" dirty="0" smtClean="0">
                          <a:effectLst/>
                        </a:rPr>
                        <a:t>8.</a:t>
                      </a:r>
                      <a:r>
                        <a:rPr lang="zh-TW" altLang="en-US" sz="1200" u="none" strike="noStrike" dirty="0" smtClean="0">
                          <a:effectLst/>
                        </a:rPr>
                        <a:t>合併</a:t>
                      </a:r>
                      <a:r>
                        <a:rPr lang="zh-TW" altLang="en-US" sz="1200" u="none" strike="noStrike" dirty="0">
                          <a:effectLst/>
                        </a:rPr>
                        <a:t>保護性議題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5957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26.89%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5237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26.29%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6191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16.46%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6328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10.52%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120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13.09%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23833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1" u="none" strike="noStrike" dirty="0">
                          <a:effectLst/>
                        </a:rPr>
                        <a:t>16.94%</a:t>
                      </a:r>
                      <a:endParaRPr lang="en-US" altLang="zh-TW" sz="12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265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不含上述議題之個案</a:t>
                      </a:r>
                      <a:endParaRPr lang="zh-TW" altLang="en-US" sz="12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9969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45.00%</a:t>
                      </a: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9208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TW" sz="12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46.23%</a:t>
                      </a: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22504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TW" sz="12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59.84%</a:t>
                      </a: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43981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73.14%</a:t>
                      </a: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582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TW" sz="1200" b="1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63.47%</a:t>
                      </a: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86244</a:t>
                      </a:r>
                      <a:endParaRPr lang="en-US" altLang="zh-TW" sz="12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61.28%</a:t>
                      </a:r>
                      <a:endParaRPr lang="en-US" altLang="zh-TW" sz="1200" b="1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97586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 smtClean="0">
                          <a:effectLst/>
                        </a:rPr>
                        <a:t>目前總</a:t>
                      </a:r>
                      <a:r>
                        <a:rPr lang="zh-TW" altLang="en-US" sz="1200" u="none" strike="noStrike" dirty="0">
                          <a:effectLst/>
                        </a:rPr>
                        <a:t>照護個案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effectLst/>
                        </a:rPr>
                        <a:t>22153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effectLst/>
                        </a:rPr>
                        <a:t>100.00%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effectLst/>
                        </a:rPr>
                        <a:t>19917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effectLst/>
                        </a:rPr>
                        <a:t>100.00%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>
                          <a:effectLst/>
                        </a:rPr>
                        <a:t>37605</a:t>
                      </a:r>
                      <a:endParaRPr lang="en-US" altLang="zh-TW" sz="12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effectLst/>
                        </a:rPr>
                        <a:t>100.00%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effectLst/>
                        </a:rPr>
                        <a:t>60135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effectLst/>
                        </a:rPr>
                        <a:t>100.00%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effectLst/>
                        </a:rPr>
                        <a:t>917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effectLst/>
                        </a:rPr>
                        <a:t>100.00%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effectLst/>
                        </a:rPr>
                        <a:t>140727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u="none" strike="noStrike" dirty="0">
                          <a:effectLst/>
                        </a:rPr>
                        <a:t>100.00%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8141" marR="8141" marT="81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文字方塊 9"/>
          <p:cNvSpPr txBox="1"/>
          <p:nvPr/>
        </p:nvSpPr>
        <p:spPr>
          <a:xfrm>
            <a:off x="5809803" y="6461224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>
                <a:solidFill>
                  <a:srgbClr val="000000"/>
                </a:solidFill>
              </a:rPr>
              <a:t>資料統計：至</a:t>
            </a:r>
            <a:r>
              <a:rPr lang="en-US" altLang="zh-TW" sz="1400" dirty="0">
                <a:solidFill>
                  <a:srgbClr val="000000"/>
                </a:solidFill>
              </a:rPr>
              <a:t>108</a:t>
            </a:r>
            <a:r>
              <a:rPr lang="zh-TW" altLang="en-US" sz="1400" dirty="0" smtClean="0">
                <a:solidFill>
                  <a:srgbClr val="000000"/>
                </a:solidFill>
              </a:rPr>
              <a:t>年</a:t>
            </a:r>
            <a:r>
              <a:rPr lang="en-US" altLang="zh-TW" sz="1400" dirty="0">
                <a:solidFill>
                  <a:srgbClr val="000000"/>
                </a:solidFill>
              </a:rPr>
              <a:t>4</a:t>
            </a:r>
            <a:r>
              <a:rPr lang="zh-TW" altLang="en-US" sz="1400" dirty="0" smtClean="0">
                <a:solidFill>
                  <a:srgbClr val="000000"/>
                </a:solidFill>
              </a:rPr>
              <a:t>月</a:t>
            </a:r>
            <a:r>
              <a:rPr lang="en-US" altLang="zh-TW" sz="1400" dirty="0" smtClean="0">
                <a:solidFill>
                  <a:srgbClr val="000000"/>
                </a:solidFill>
              </a:rPr>
              <a:t>11</a:t>
            </a:r>
            <a:r>
              <a:rPr lang="zh-TW" altLang="en-US" sz="1400" dirty="0" smtClean="0">
                <a:solidFill>
                  <a:srgbClr val="000000"/>
                </a:solidFill>
              </a:rPr>
              <a:t>日</a:t>
            </a:r>
            <a:r>
              <a:rPr lang="zh-TW" altLang="en-US" sz="1400" dirty="0">
                <a:solidFill>
                  <a:srgbClr val="000000"/>
                </a:solidFill>
              </a:rPr>
              <a:t>止</a:t>
            </a:r>
          </a:p>
        </p:txBody>
      </p:sp>
      <p:sp>
        <p:nvSpPr>
          <p:cNvPr id="7" name="矩形 6"/>
          <p:cNvSpPr/>
          <p:nvPr/>
        </p:nvSpPr>
        <p:spPr>
          <a:xfrm>
            <a:off x="251520" y="6435626"/>
            <a:ext cx="37625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dirty="0" smtClean="0"/>
              <a:t>個案於各危險因子可能重複計算</a:t>
            </a: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208877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900018"/>
          </a:xfrm>
        </p:spPr>
        <p:txBody>
          <a:bodyPr/>
          <a:lstStyle/>
          <a:p>
            <a:r>
              <a:rPr lang="en-US" altLang="zh-TW" dirty="0" smtClean="0"/>
              <a:t>107</a:t>
            </a:r>
            <a:r>
              <a:rPr lang="zh-TW" altLang="en-US" dirty="0" smtClean="0"/>
              <a:t>年無法訪視個案分析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8F941-4392-4F35-B5F0-60D0BF776CF3}" type="slidenum">
              <a:rPr lang="zh-TW" altLang="en-US" smtClean="0">
                <a:solidFill>
                  <a:srgbClr val="000000"/>
                </a:solidFill>
              </a:rPr>
              <a:pPr/>
              <a:t>25</a:t>
            </a:fld>
            <a:endParaRPr lang="zh-TW" altLang="en-US" dirty="0">
              <a:solidFill>
                <a:srgbClr val="000000"/>
              </a:solidFill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67544" y="980728"/>
            <a:ext cx="8064896" cy="864096"/>
          </a:xfrm>
        </p:spPr>
        <p:txBody>
          <a:bodyPr>
            <a:normAutofit fontScale="850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dirty="0" smtClean="0"/>
              <a:t>107</a:t>
            </a:r>
            <a:r>
              <a:rPr lang="zh-TW" altLang="en-US" dirty="0" smtClean="0"/>
              <a:t>年曾經關懷個案中，約有</a:t>
            </a:r>
            <a:r>
              <a:rPr lang="en-US" altLang="zh-TW" dirty="0" smtClean="0"/>
              <a:t>13.36%</a:t>
            </a:r>
            <a:r>
              <a:rPr lang="zh-TW" altLang="en-US" dirty="0" smtClean="0"/>
              <a:t>個案最近</a:t>
            </a:r>
            <a:r>
              <a:rPr lang="zh-TW" altLang="en-US" dirty="0"/>
              <a:t>一次無法訪</a:t>
            </a:r>
            <a:r>
              <a:rPr lang="zh-TW" altLang="en-US" dirty="0" smtClean="0"/>
              <a:t>視</a:t>
            </a:r>
            <a:endParaRPr lang="en-US" altLang="zh-TW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dirty="0"/>
              <a:t>107</a:t>
            </a:r>
            <a:r>
              <a:rPr lang="zh-TW" altLang="en-US" dirty="0"/>
              <a:t>年曾經關懷個案中，約</a:t>
            </a:r>
            <a:r>
              <a:rPr lang="zh-TW" altLang="en-US" dirty="0" smtClean="0"/>
              <a:t>有</a:t>
            </a:r>
            <a:r>
              <a:rPr lang="en-US" altLang="zh-TW" dirty="0" smtClean="0"/>
              <a:t>1.92%</a:t>
            </a:r>
            <a:r>
              <a:rPr lang="zh-TW" altLang="en-US" dirty="0" smtClean="0"/>
              <a:t>個案因</a:t>
            </a:r>
            <a:r>
              <a:rPr lang="zh-TW" altLang="en-US" dirty="0"/>
              <a:t>「訪視未遇」或「拒訪」或「失蹤失聯</a:t>
            </a:r>
            <a:r>
              <a:rPr lang="zh-TW" altLang="en-US" dirty="0" smtClean="0"/>
              <a:t>」已連續三次無法訪視</a:t>
            </a:r>
            <a:endParaRPr lang="zh-TW" altLang="en-US" dirty="0"/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9169240"/>
              </p:ext>
            </p:extLst>
          </p:nvPr>
        </p:nvGraphicFramePr>
        <p:xfrm>
          <a:off x="899591" y="2060848"/>
          <a:ext cx="7524380" cy="3498122"/>
        </p:xfrm>
        <a:graphic>
          <a:graphicData uri="http://schemas.openxmlformats.org/drawingml/2006/table">
            <a:tbl>
              <a:tblPr firstRow="1" firstCol="1" lastRow="1" bandRow="1">
                <a:tableStyleId>{93296810-A885-4BE3-A3E7-6D5BEEA58F35}</a:tableStyleId>
              </a:tblPr>
              <a:tblGrid>
                <a:gridCol w="4724030"/>
                <a:gridCol w="933450"/>
                <a:gridCol w="1866900"/>
              </a:tblGrid>
              <a:tr h="295873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無法訪視個案分析</a:t>
                      </a:r>
                      <a:endParaRPr lang="zh-TW" alt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總人數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佔關懷人口</a:t>
                      </a:r>
                      <a:r>
                        <a:rPr lang="zh-TW" alt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比例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873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>
                          <a:effectLst/>
                        </a:rPr>
                        <a:t>最近</a:t>
                      </a:r>
                      <a:r>
                        <a:rPr lang="zh-TW" altLang="en-US" sz="1800" u="none" strike="noStrike" dirty="0" smtClean="0">
                          <a:effectLst/>
                        </a:rPr>
                        <a:t>一次訪視為「無法</a:t>
                      </a:r>
                      <a:r>
                        <a:rPr lang="zh-TW" altLang="en-US" sz="1800" u="none" strike="noStrike" dirty="0">
                          <a:effectLst/>
                        </a:rPr>
                        <a:t>訪</a:t>
                      </a:r>
                      <a:r>
                        <a:rPr lang="zh-TW" altLang="en-US" sz="1800" u="none" strike="noStrike" dirty="0" smtClean="0">
                          <a:effectLst/>
                        </a:rPr>
                        <a:t>視」</a:t>
                      </a:r>
                      <a:r>
                        <a:rPr lang="en-US" altLang="zh-TW" sz="18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800" u="none" strike="noStrike" dirty="0" smtClean="0">
                          <a:effectLst/>
                        </a:rPr>
                        <a:t>不分原因</a:t>
                      </a:r>
                      <a:r>
                        <a:rPr lang="en-US" altLang="zh-TW" sz="1800" u="none" strike="noStrike" dirty="0" smtClean="0">
                          <a:effectLst/>
                        </a:rPr>
                        <a:t>)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1" u="none" strike="noStrike" dirty="0">
                          <a:effectLst/>
                        </a:rPr>
                        <a:t>20505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1" u="none" strike="noStrike" dirty="0">
                          <a:effectLst/>
                        </a:rPr>
                        <a:t>13.36%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827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 smtClean="0">
                          <a:effectLst/>
                        </a:rPr>
                        <a:t>最近一次訪視為「無法訪視</a:t>
                      </a:r>
                      <a:r>
                        <a:rPr lang="en-US" altLang="zh-TW" sz="1800" u="none" strike="noStrike" dirty="0" smtClean="0">
                          <a:effectLst/>
                        </a:rPr>
                        <a:t>-</a:t>
                      </a:r>
                      <a:r>
                        <a:rPr lang="zh-TW" altLang="en-US" sz="1800" u="none" strike="noStrike" dirty="0" smtClean="0">
                          <a:effectLst/>
                        </a:rPr>
                        <a:t>慢性住院」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u="none" strike="noStrike" dirty="0">
                          <a:effectLst/>
                        </a:rPr>
                        <a:t>1905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u="none" strike="noStrike" dirty="0">
                          <a:effectLst/>
                        </a:rPr>
                        <a:t>1.24%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827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 smtClean="0">
                          <a:effectLst/>
                        </a:rPr>
                        <a:t>最近一次訪視為「無法訪視</a:t>
                      </a:r>
                      <a:r>
                        <a:rPr lang="en-US" altLang="zh-TW" sz="1800" u="none" strike="noStrike" dirty="0" smtClean="0">
                          <a:effectLst/>
                        </a:rPr>
                        <a:t>-</a:t>
                      </a:r>
                      <a:r>
                        <a:rPr lang="zh-TW" altLang="en-US" sz="1800" u="none" strike="noStrike" dirty="0" smtClean="0">
                          <a:effectLst/>
                        </a:rPr>
                        <a:t>復</a:t>
                      </a:r>
                      <a:r>
                        <a:rPr lang="zh-TW" altLang="en-US" sz="1800" u="none" strike="noStrike" dirty="0">
                          <a:effectLst/>
                        </a:rPr>
                        <a:t>健</a:t>
                      </a:r>
                      <a:r>
                        <a:rPr lang="zh-TW" altLang="en-US" sz="1800" u="none" strike="noStrike" dirty="0" smtClean="0">
                          <a:effectLst/>
                        </a:rPr>
                        <a:t>機構」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u="none" strike="noStrike" dirty="0">
                          <a:effectLst/>
                        </a:rPr>
                        <a:t>376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u="none" strike="noStrike" dirty="0">
                          <a:effectLst/>
                        </a:rPr>
                        <a:t>0.25%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873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>
                          <a:effectLst/>
                        </a:rPr>
                        <a:t>連續三</a:t>
                      </a:r>
                      <a:r>
                        <a:rPr lang="zh-TW" altLang="en-US" sz="1800" u="none" strike="noStrike" dirty="0" smtClean="0">
                          <a:effectLst/>
                        </a:rPr>
                        <a:t>次無法訪視，原因為「訪</a:t>
                      </a:r>
                      <a:r>
                        <a:rPr lang="zh-TW" altLang="en-US" sz="1800" u="none" strike="noStrike" dirty="0">
                          <a:effectLst/>
                        </a:rPr>
                        <a:t>視未</a:t>
                      </a:r>
                      <a:r>
                        <a:rPr lang="zh-TW" altLang="en-US" sz="1800" u="none" strike="noStrike" dirty="0" smtClean="0">
                          <a:effectLst/>
                        </a:rPr>
                        <a:t>遇」或「拒訪」或「失蹤</a:t>
                      </a:r>
                      <a:r>
                        <a:rPr lang="zh-TW" altLang="en-US" sz="1800" u="none" strike="noStrike" dirty="0">
                          <a:effectLst/>
                        </a:rPr>
                        <a:t>失</a:t>
                      </a:r>
                      <a:r>
                        <a:rPr lang="zh-TW" altLang="en-US" sz="1800" u="none" strike="noStrike" dirty="0" smtClean="0">
                          <a:effectLst/>
                        </a:rPr>
                        <a:t>聯」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1" u="none" strike="noStrike" dirty="0">
                          <a:effectLst/>
                        </a:rPr>
                        <a:t>2941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1" u="none" strike="noStrike" dirty="0">
                          <a:effectLst/>
                        </a:rPr>
                        <a:t>1.92%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873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 smtClean="0">
                          <a:effectLst/>
                        </a:rPr>
                        <a:t>連續三次無法訪視，原因皆為「訪</a:t>
                      </a:r>
                      <a:r>
                        <a:rPr lang="zh-TW" altLang="en-US" sz="1800" u="none" strike="noStrike" dirty="0">
                          <a:effectLst/>
                        </a:rPr>
                        <a:t>視未</a:t>
                      </a:r>
                      <a:r>
                        <a:rPr lang="zh-TW" altLang="en-US" sz="1800" u="none" strike="noStrike" dirty="0" smtClean="0">
                          <a:effectLst/>
                        </a:rPr>
                        <a:t>遇」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u="none" strike="noStrike" dirty="0">
                          <a:effectLst/>
                        </a:rPr>
                        <a:t>1914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u="none" strike="noStrike" dirty="0">
                          <a:effectLst/>
                        </a:rPr>
                        <a:t>1.25%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873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 smtClean="0">
                          <a:effectLst/>
                        </a:rPr>
                        <a:t>連續三次無法訪視，原因皆為「拒訪」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u="none" strike="noStrike" dirty="0">
                          <a:effectLst/>
                        </a:rPr>
                        <a:t>101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u="none" strike="noStrike" dirty="0">
                          <a:effectLst/>
                        </a:rPr>
                        <a:t>0.07%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873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u="none" strike="noStrike" dirty="0" smtClean="0">
                          <a:effectLst/>
                        </a:rPr>
                        <a:t>連續三次無法訪視，原因皆為「失蹤</a:t>
                      </a:r>
                      <a:r>
                        <a:rPr lang="zh-TW" altLang="en-US" sz="1800" u="none" strike="noStrike" dirty="0">
                          <a:effectLst/>
                        </a:rPr>
                        <a:t>失</a:t>
                      </a:r>
                      <a:r>
                        <a:rPr lang="zh-TW" altLang="en-US" sz="1800" u="none" strike="noStrike" dirty="0" smtClean="0">
                          <a:effectLst/>
                        </a:rPr>
                        <a:t>聯」</a:t>
                      </a:r>
                      <a:endParaRPr lang="zh-TW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u="none" strike="noStrike">
                          <a:effectLst/>
                        </a:rPr>
                        <a:t>554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u="none" strike="noStrike" dirty="0">
                          <a:effectLst/>
                        </a:rPr>
                        <a:t>0.36%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9682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2400" u="none" strike="noStrike" dirty="0" smtClean="0">
                          <a:effectLst/>
                        </a:rPr>
                        <a:t>107</a:t>
                      </a:r>
                      <a:r>
                        <a:rPr lang="zh-TW" altLang="en-US" sz="2400" u="none" strike="noStrike" dirty="0" smtClean="0">
                          <a:effectLst/>
                        </a:rPr>
                        <a:t>年曾經關懷人數*</a:t>
                      </a:r>
                      <a:endParaRPr lang="zh-TW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u="none" strike="noStrike" dirty="0">
                          <a:effectLst/>
                        </a:rPr>
                        <a:t>153468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u="none" strike="noStrike" dirty="0">
                          <a:effectLst/>
                        </a:rPr>
                        <a:t>100.00%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文字方塊 8"/>
          <p:cNvSpPr txBox="1"/>
          <p:nvPr/>
        </p:nvSpPr>
        <p:spPr>
          <a:xfrm>
            <a:off x="5868144" y="6356271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>
                <a:solidFill>
                  <a:srgbClr val="000000"/>
                </a:solidFill>
              </a:rPr>
              <a:t>資料統計：至</a:t>
            </a:r>
            <a:r>
              <a:rPr lang="en-US" altLang="zh-TW" sz="1400" dirty="0">
                <a:solidFill>
                  <a:srgbClr val="000000"/>
                </a:solidFill>
              </a:rPr>
              <a:t>108</a:t>
            </a:r>
            <a:r>
              <a:rPr lang="zh-TW" altLang="en-US" sz="1400" dirty="0" smtClean="0">
                <a:solidFill>
                  <a:srgbClr val="000000"/>
                </a:solidFill>
              </a:rPr>
              <a:t>年</a:t>
            </a:r>
            <a:r>
              <a:rPr lang="en-US" altLang="zh-TW" sz="1400" dirty="0">
                <a:solidFill>
                  <a:srgbClr val="000000"/>
                </a:solidFill>
              </a:rPr>
              <a:t>4</a:t>
            </a:r>
            <a:r>
              <a:rPr lang="zh-TW" altLang="en-US" sz="1400" dirty="0" smtClean="0">
                <a:solidFill>
                  <a:srgbClr val="000000"/>
                </a:solidFill>
              </a:rPr>
              <a:t>月</a:t>
            </a:r>
            <a:r>
              <a:rPr lang="en-US" altLang="zh-TW" sz="1400" dirty="0" smtClean="0">
                <a:solidFill>
                  <a:srgbClr val="000000"/>
                </a:solidFill>
              </a:rPr>
              <a:t>11</a:t>
            </a:r>
            <a:r>
              <a:rPr lang="zh-TW" altLang="en-US" sz="1400" dirty="0" smtClean="0">
                <a:solidFill>
                  <a:srgbClr val="000000"/>
                </a:solidFill>
              </a:rPr>
              <a:t>日</a:t>
            </a:r>
            <a:r>
              <a:rPr lang="zh-TW" altLang="en-US" sz="1400" dirty="0">
                <a:solidFill>
                  <a:srgbClr val="000000"/>
                </a:solidFill>
              </a:rPr>
              <a:t>止</a:t>
            </a:r>
          </a:p>
        </p:txBody>
      </p:sp>
      <p:sp>
        <p:nvSpPr>
          <p:cNvPr id="3" name="矩形 2"/>
          <p:cNvSpPr/>
          <p:nvPr/>
        </p:nvSpPr>
        <p:spPr>
          <a:xfrm>
            <a:off x="323527" y="5798582"/>
            <a:ext cx="80714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dirty="0" smtClean="0"/>
              <a:t>曾經關懷人數：係指於</a:t>
            </a:r>
            <a:r>
              <a:rPr lang="en-US" altLang="zh-TW" dirty="0" smtClean="0"/>
              <a:t>107</a:t>
            </a:r>
            <a:r>
              <a:rPr lang="zh-TW" altLang="en-US" dirty="0" smtClean="0"/>
              <a:t>年度曾為「在案中」之個案總數，非年底個案數</a:t>
            </a:r>
            <a:endParaRPr lang="en-US" altLang="zh-TW" dirty="0" smtClean="0"/>
          </a:p>
        </p:txBody>
      </p:sp>
      <p:sp>
        <p:nvSpPr>
          <p:cNvPr id="10" name="右大括弧 9"/>
          <p:cNvSpPr/>
          <p:nvPr/>
        </p:nvSpPr>
        <p:spPr>
          <a:xfrm flipH="1">
            <a:off x="539550" y="2847975"/>
            <a:ext cx="289123" cy="1939652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15751" y="2979119"/>
            <a:ext cx="615553" cy="170816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1400" b="1" dirty="0" smtClean="0"/>
              <a:t>目前具備結案條件，</a:t>
            </a:r>
            <a:endParaRPr lang="en-US" altLang="zh-TW" sz="1400" b="1" dirty="0" smtClean="0"/>
          </a:p>
          <a:p>
            <a:r>
              <a:rPr lang="zh-TW" altLang="en-US" sz="1400" b="1" dirty="0" smtClean="0"/>
              <a:t>但仍然在案之個案</a:t>
            </a:r>
            <a:endParaRPr lang="zh-TW" altLang="en-US" sz="1400" b="1" dirty="0"/>
          </a:p>
        </p:txBody>
      </p:sp>
      <p:sp>
        <p:nvSpPr>
          <p:cNvPr id="6" name="矩形 5"/>
          <p:cNvSpPr/>
          <p:nvPr/>
        </p:nvSpPr>
        <p:spPr>
          <a:xfrm>
            <a:off x="325859" y="6140827"/>
            <a:ext cx="33009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dirty="0"/>
              <a:t>個案於</a:t>
            </a:r>
            <a:r>
              <a:rPr lang="zh-TW" altLang="en-US" dirty="0" smtClean="0"/>
              <a:t>各</a:t>
            </a:r>
            <a:r>
              <a:rPr lang="zh-TW" altLang="en-US" dirty="0"/>
              <a:t>項目</a:t>
            </a:r>
            <a:r>
              <a:rPr lang="zh-TW" altLang="en-US" dirty="0" smtClean="0"/>
              <a:t>可能</a:t>
            </a:r>
            <a:r>
              <a:rPr lang="zh-TW" altLang="en-US" dirty="0"/>
              <a:t>重複計算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83667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5791200" cy="903630"/>
          </a:xfrm>
        </p:spPr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提案討論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412776"/>
            <a:ext cx="7992888" cy="4373563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zh-TW" altLang="zh-TW" sz="2800" dirty="0"/>
              <a:t>有關社區精神病人「收案及結案標準</a:t>
            </a:r>
            <a:r>
              <a:rPr lang="zh-TW" altLang="zh-TW" sz="2800" dirty="0" smtClean="0"/>
              <a:t>」提請</a:t>
            </a:r>
            <a:r>
              <a:rPr lang="zh-TW" altLang="zh-TW" sz="2800" dirty="0"/>
              <a:t>討論。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8F941-4392-4F35-B5F0-60D0BF776CF3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943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基本">
  <a:themeElements>
    <a:clrScheme name="基本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基本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基本">
  <a:themeElements>
    <a:clrScheme name="基本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基本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基本">
  <a:themeElements>
    <a:clrScheme name="基本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基本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基本">
  <a:themeElements>
    <a:clrScheme name="基本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基本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基本">
  <a:themeElements>
    <a:clrScheme name="基本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基本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76200">
          <a:solidFill>
            <a:schemeClr val="bg1"/>
          </a:solidFill>
        </a:ln>
      </a:spPr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1929</TotalTime>
  <Words>5448</Words>
  <Application>Microsoft Office PowerPoint</Application>
  <PresentationFormat>如螢幕大小 (4:3)</PresentationFormat>
  <Paragraphs>2442</Paragraphs>
  <Slides>26</Slides>
  <Notes>16</Notes>
  <HiddenSlides>0</HiddenSlides>
  <MMClips>0</MMClips>
  <ScaleCrop>false</ScaleCrop>
  <HeadingPairs>
    <vt:vector size="4" baseType="variant">
      <vt:variant>
        <vt:lpstr>佈景主題</vt:lpstr>
      </vt:variant>
      <vt:variant>
        <vt:i4>6</vt:i4>
      </vt:variant>
      <vt:variant>
        <vt:lpstr>投影片標題</vt:lpstr>
      </vt:variant>
      <vt:variant>
        <vt:i4>26</vt:i4>
      </vt:variant>
    </vt:vector>
  </HeadingPairs>
  <TitlesOfParts>
    <vt:vector size="32" baseType="lpstr">
      <vt:lpstr>基本</vt:lpstr>
      <vt:lpstr>1_基本</vt:lpstr>
      <vt:lpstr>2_基本</vt:lpstr>
      <vt:lpstr>3_基本</vt:lpstr>
      <vt:lpstr>5_基本</vt:lpstr>
      <vt:lpstr>2_Office 佈景主題</vt:lpstr>
      <vt:lpstr>社區精神病人關懷訪視執行概況 暨收結案標準共識討論</vt:lpstr>
      <vt:lpstr>社區精神病人關懷訪視執行概況暨收結案標準共識討論</vt:lpstr>
      <vt:lpstr>一、社區精神病人追蹤照護現況</vt:lpstr>
      <vt:lpstr>各縣市102至107年社區精神病人收案量</vt:lpstr>
      <vt:lpstr>107年與108年各縣市各級個案數分析</vt:lpstr>
      <vt:lpstr>PowerPoint 簡報</vt:lpstr>
      <vt:lpstr>107年各縣市嚴重病人通報件數統計</vt:lpstr>
      <vt:lpstr>101年至108年5月訪視概況</vt:lpstr>
      <vt:lpstr>101年至108年5月全國實際訪視概況</vt:lpstr>
      <vt:lpstr>108年至5月各縣市訪視分析</vt:lpstr>
      <vt:lpstr>PowerPoint 簡報</vt:lpstr>
      <vt:lpstr>二、社區精神病人收結案標準 修正規劃</vt:lpstr>
      <vt:lpstr>目前社區精神病人收案標準</vt:lpstr>
      <vt:lpstr>有關收結案標準及分級管理 歷次會議相關決議</vt:lpstr>
      <vt:lpstr>有關收結案標準及分級管理 歷次會議相關決議</vt:lpstr>
      <vt:lpstr>社區精神病人收案標準修正草案</vt:lpstr>
      <vt:lpstr>社區精神病人結案標準修正草案</vt:lpstr>
      <vt:lpstr>108年4月16日「社區精神病人收結案標準研商會議」專家學者及衛生局其他建議</vt:lpstr>
      <vt:lpstr>PowerPoint 簡報</vt:lpstr>
      <vt:lpstr>PowerPoint 簡報</vt:lpstr>
      <vt:lpstr>PowerPoint 簡報</vt:lpstr>
      <vt:lpstr>PowerPoint 簡報</vt:lpstr>
      <vt:lpstr>ICD-9與ICD-10分類碼對照表(取前3碼)</vt:lpstr>
      <vt:lpstr>社區追蹤照護個案危險因子分布統計</vt:lpstr>
      <vt:lpstr>107年無法訪視個案分析</vt:lpstr>
      <vt:lpstr>提案討論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社區精神病人收結案標準 及分級制度現況及修正規劃</dc:title>
  <dc:creator>心理及口腔健康司張欽榮</dc:creator>
  <cp:lastModifiedBy>心理及口腔健康司張欽榮</cp:lastModifiedBy>
  <cp:revision>60</cp:revision>
  <cp:lastPrinted>2019-06-20T08:08:21Z</cp:lastPrinted>
  <dcterms:created xsi:type="dcterms:W3CDTF">2019-04-08T09:55:49Z</dcterms:created>
  <dcterms:modified xsi:type="dcterms:W3CDTF">2019-10-03T08:29:44Z</dcterms:modified>
</cp:coreProperties>
</file>