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3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2.xml" ContentType="application/vnd.openxmlformats-officedocument.drawingml.chart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charts/chart3.xml" ContentType="application/vnd.openxmlformats-officedocument.drawingml.chart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85" r:id="rId2"/>
  </p:sldMasterIdLst>
  <p:notesMasterIdLst>
    <p:notesMasterId r:id="rId38"/>
  </p:notesMasterIdLst>
  <p:handoutMasterIdLst>
    <p:handoutMasterId r:id="rId39"/>
  </p:handoutMasterIdLst>
  <p:sldIdLst>
    <p:sldId id="256" r:id="rId3"/>
    <p:sldId id="307" r:id="rId4"/>
    <p:sldId id="374" r:id="rId5"/>
    <p:sldId id="351" r:id="rId6"/>
    <p:sldId id="350" r:id="rId7"/>
    <p:sldId id="352" r:id="rId8"/>
    <p:sldId id="375" r:id="rId9"/>
    <p:sldId id="361" r:id="rId10"/>
    <p:sldId id="376" r:id="rId11"/>
    <p:sldId id="362" r:id="rId12"/>
    <p:sldId id="371" r:id="rId13"/>
    <p:sldId id="365" r:id="rId14"/>
    <p:sldId id="377" r:id="rId15"/>
    <p:sldId id="373" r:id="rId16"/>
    <p:sldId id="357" r:id="rId17"/>
    <p:sldId id="358" r:id="rId18"/>
    <p:sldId id="378" r:id="rId19"/>
    <p:sldId id="344" r:id="rId20"/>
    <p:sldId id="324" r:id="rId21"/>
    <p:sldId id="345" r:id="rId22"/>
    <p:sldId id="326" r:id="rId23"/>
    <p:sldId id="329" r:id="rId24"/>
    <p:sldId id="330" r:id="rId25"/>
    <p:sldId id="382" r:id="rId26"/>
    <p:sldId id="332" r:id="rId27"/>
    <p:sldId id="335" r:id="rId28"/>
    <p:sldId id="336" r:id="rId29"/>
    <p:sldId id="348" r:id="rId30"/>
    <p:sldId id="346" r:id="rId31"/>
    <p:sldId id="372" r:id="rId32"/>
    <p:sldId id="367" r:id="rId33"/>
    <p:sldId id="337" r:id="rId34"/>
    <p:sldId id="380" r:id="rId35"/>
    <p:sldId id="381" r:id="rId36"/>
    <p:sldId id="279" r:id="rId37"/>
  </p:sldIdLst>
  <p:sldSz cx="9144000" cy="6858000" type="screen4x3"/>
  <p:notesSz cx="6797675" cy="987266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401B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D27102A9-8310-4765-A935-A1911B00CA55}" styleName="淺色樣式 1 - 輔色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E3FDE45-AF77-4B5C-9715-49D594BDF05E}" styleName="淺色樣式 1 - 輔色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7B26C5-4107-4FEC-AEDC-1716B250A1EF}" styleName="淺色樣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8D230F3-CF80-4859-8CE7-A43EE81993B5}" styleName="淺色樣式 1 - 輔色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FD0F851-EC5A-4D38-B0AD-8093EC10F338}" styleName="淺色樣式 1 - 輔色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66" y="-3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63" d="100"/>
          <a:sy n="63" d="100"/>
        </p:scale>
        <p:origin x="-3462" y="-120"/>
      </p:cViewPr>
      <p:guideLst>
        <p:guide orient="horz" pos="3110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全國</c:v>
                </c:pt>
              </c:strCache>
            </c:strRef>
          </c:tx>
          <c:marker>
            <c:symbol val="none"/>
          </c:marker>
          <c:dLbls>
            <c:dLbl>
              <c:idx val="0"/>
              <c:spPr/>
              <c:txPr>
                <a:bodyPr rot="0" vert="horz"/>
                <a:lstStyle/>
                <a:p>
                  <a:pPr>
                    <a:defRPr sz="1400">
                      <a:solidFill>
                        <a:srgbClr val="00B0F0"/>
                      </a:solidFill>
                    </a:defRPr>
                  </a:pPr>
                  <a:endParaRPr lang="zh-TW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8.6506132553851506E-2"/>
                  <c:y val="-4.200138156692267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6B10-4E29-94D4-84ACB006093A}"/>
                </c:ext>
              </c:extLst>
            </c:dLbl>
            <c:dLbl>
              <c:idx val="7"/>
              <c:layout>
                <c:manualLayout>
                  <c:x val="-4.8972887112159955E-2"/>
                  <c:y val="3.142901300535013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-5.3534161913044144E-2"/>
                  <c:y val="3.396802235783776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-1.0452382685448743E-2"/>
                  <c:y val="3.3968222295577159E-2"/>
                </c:manualLayout>
              </c:layout>
              <c:spPr/>
              <c:txPr>
                <a:bodyPr rot="0" vert="horz"/>
                <a:lstStyle/>
                <a:p>
                  <a:pPr>
                    <a:defRPr sz="1400">
                      <a:solidFill>
                        <a:srgbClr val="FF0000"/>
                      </a:solidFill>
                    </a:defRPr>
                  </a:pPr>
                  <a:endParaRPr lang="zh-TW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 rot="0" vert="horz"/>
              <a:lstStyle/>
              <a:p>
                <a:pPr>
                  <a:defRPr sz="1400"/>
                </a:pPr>
                <a:endParaRPr lang="zh-TW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工作表1!$A$2:$A$13</c:f>
              <c:numCache>
                <c:formatCode>General</c:formatCode>
                <c:ptCount val="12"/>
                <c:pt idx="0">
                  <c:v>96</c:v>
                </c:pt>
                <c:pt idx="1">
                  <c:v>97</c:v>
                </c:pt>
                <c:pt idx="2">
                  <c:v>98</c:v>
                </c:pt>
                <c:pt idx="3">
                  <c:v>99</c:v>
                </c:pt>
                <c:pt idx="4">
                  <c:v>100</c:v>
                </c:pt>
                <c:pt idx="5">
                  <c:v>101</c:v>
                </c:pt>
                <c:pt idx="6">
                  <c:v>102</c:v>
                </c:pt>
                <c:pt idx="7">
                  <c:v>103</c:v>
                </c:pt>
                <c:pt idx="8">
                  <c:v>104</c:v>
                </c:pt>
                <c:pt idx="9">
                  <c:v>105</c:v>
                </c:pt>
                <c:pt idx="10">
                  <c:v>106</c:v>
                </c:pt>
                <c:pt idx="11">
                  <c:v>107</c:v>
                </c:pt>
              </c:numCache>
            </c:numRef>
          </c:cat>
          <c:val>
            <c:numRef>
              <c:f>工作表1!$B$2:$B$13</c:f>
              <c:numCache>
                <c:formatCode>#,##0_ ;[Red]\-#,##0\ </c:formatCode>
                <c:ptCount val="12"/>
                <c:pt idx="0">
                  <c:v>72606</c:v>
                </c:pt>
                <c:pt idx="1">
                  <c:v>79874</c:v>
                </c:pt>
                <c:pt idx="2">
                  <c:v>89253</c:v>
                </c:pt>
                <c:pt idx="3">
                  <c:v>105130</c:v>
                </c:pt>
                <c:pt idx="4">
                  <c:v>96482</c:v>
                </c:pt>
                <c:pt idx="5">
                  <c:v>104079</c:v>
                </c:pt>
                <c:pt idx="6">
                  <c:v>111690</c:v>
                </c:pt>
                <c:pt idx="7">
                  <c:v>114609</c:v>
                </c:pt>
                <c:pt idx="8">
                  <c:v>116742</c:v>
                </c:pt>
                <c:pt idx="9">
                  <c:v>117550</c:v>
                </c:pt>
                <c:pt idx="10">
                  <c:v>118586</c:v>
                </c:pt>
                <c:pt idx="11">
                  <c:v>120002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6B10-4E29-94D4-84ACB006093A}"/>
            </c:ext>
          </c:extLst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親密關係暴力案件</c:v>
                </c:pt>
              </c:strCache>
            </c:strRef>
          </c:tx>
          <c:marker>
            <c:symbol val="none"/>
          </c:marker>
          <c:dLbls>
            <c:dLbl>
              <c:idx val="0"/>
              <c:spPr/>
              <c:txPr>
                <a:bodyPr/>
                <a:lstStyle/>
                <a:p>
                  <a:pPr>
                    <a:defRPr sz="1400">
                      <a:solidFill>
                        <a:srgbClr val="00B0F0"/>
                      </a:solidFill>
                    </a:defRPr>
                  </a:pPr>
                  <a:endParaRPr lang="zh-TW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spPr/>
              <c:txPr>
                <a:bodyPr/>
                <a:lstStyle/>
                <a:p>
                  <a:pPr>
                    <a:defRPr sz="1400">
                      <a:solidFill>
                        <a:srgbClr val="FF0000"/>
                      </a:solidFill>
                    </a:defRPr>
                  </a:pPr>
                  <a:endParaRPr lang="zh-TW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/>
                </a:pPr>
                <a:endParaRPr lang="zh-TW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工作表1!$A$2:$A$13</c:f>
              <c:numCache>
                <c:formatCode>General</c:formatCode>
                <c:ptCount val="12"/>
                <c:pt idx="0">
                  <c:v>96</c:v>
                </c:pt>
                <c:pt idx="1">
                  <c:v>97</c:v>
                </c:pt>
                <c:pt idx="2">
                  <c:v>98</c:v>
                </c:pt>
                <c:pt idx="3">
                  <c:v>99</c:v>
                </c:pt>
                <c:pt idx="4">
                  <c:v>100</c:v>
                </c:pt>
                <c:pt idx="5">
                  <c:v>101</c:v>
                </c:pt>
                <c:pt idx="6">
                  <c:v>102</c:v>
                </c:pt>
                <c:pt idx="7">
                  <c:v>103</c:v>
                </c:pt>
                <c:pt idx="8">
                  <c:v>104</c:v>
                </c:pt>
                <c:pt idx="9">
                  <c:v>105</c:v>
                </c:pt>
                <c:pt idx="10">
                  <c:v>106</c:v>
                </c:pt>
                <c:pt idx="11">
                  <c:v>107</c:v>
                </c:pt>
              </c:numCache>
            </c:numRef>
          </c:cat>
          <c:val>
            <c:numRef>
              <c:f>工作表1!$C$2:$C$13</c:f>
              <c:numCache>
                <c:formatCode>#,##0_ ;[Red]\-#,##0\ </c:formatCode>
                <c:ptCount val="12"/>
                <c:pt idx="0">
                  <c:v>43788</c:v>
                </c:pt>
                <c:pt idx="1">
                  <c:v>46530</c:v>
                </c:pt>
                <c:pt idx="2">
                  <c:v>52121</c:v>
                </c:pt>
                <c:pt idx="3">
                  <c:v>59704</c:v>
                </c:pt>
                <c:pt idx="4">
                  <c:v>56734</c:v>
                </c:pt>
                <c:pt idx="5">
                  <c:v>61309</c:v>
                </c:pt>
                <c:pt idx="6">
                  <c:v>60916</c:v>
                </c:pt>
                <c:pt idx="7">
                  <c:v>60816</c:v>
                </c:pt>
                <c:pt idx="8">
                  <c:v>61947</c:v>
                </c:pt>
                <c:pt idx="9">
                  <c:v>64978</c:v>
                </c:pt>
                <c:pt idx="10">
                  <c:v>64898</c:v>
                </c:pt>
                <c:pt idx="11">
                  <c:v>65021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36977024"/>
        <c:axId val="136978816"/>
      </c:lineChart>
      <c:catAx>
        <c:axId val="13697702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 rot="-60000000" vert="horz"/>
          <a:lstStyle/>
          <a:p>
            <a:pPr>
              <a:defRPr sz="1600"/>
            </a:pPr>
            <a:endParaRPr lang="zh-TW"/>
          </a:p>
        </c:txPr>
        <c:crossAx val="136978816"/>
        <c:crosses val="autoZero"/>
        <c:auto val="1"/>
        <c:lblAlgn val="ctr"/>
        <c:lblOffset val="100"/>
        <c:noMultiLvlLbl val="0"/>
      </c:catAx>
      <c:valAx>
        <c:axId val="136978816"/>
        <c:scaling>
          <c:orientation val="minMax"/>
        </c:scaling>
        <c:delete val="0"/>
        <c:axPos val="l"/>
        <c:majorGridlines/>
        <c:numFmt formatCode="#,##0_ ;[Red]\-#,##0\ " sourceLinked="1"/>
        <c:majorTickMark val="out"/>
        <c:minorTickMark val="none"/>
        <c:tickLblPos val="nextTo"/>
        <c:txPr>
          <a:bodyPr rot="-60000000" vert="horz"/>
          <a:lstStyle/>
          <a:p>
            <a:pPr>
              <a:defRPr sz="1600"/>
            </a:pPr>
            <a:endParaRPr lang="zh-TW"/>
          </a:p>
        </c:txPr>
        <c:crossAx val="136977024"/>
        <c:crosses val="autoZero"/>
        <c:crossBetween val="between"/>
      </c:valAx>
    </c:plotArea>
    <c:legend>
      <c:legendPos val="b"/>
      <c:layout/>
      <c:overlay val="0"/>
      <c:txPr>
        <a:bodyPr rot="0" vert="horz"/>
        <a:lstStyle/>
        <a:p>
          <a:pPr>
            <a:defRPr sz="1600"/>
          </a:pPr>
          <a:endParaRPr lang="zh-TW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zh-TW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親密關係暴力</c:v>
                </c:pt>
              </c:strCache>
            </c:strRef>
          </c:tx>
          <c:invertIfNegative val="0"/>
          <c:cat>
            <c:strRef>
              <c:f>工作表1!$A$2:$A$4</c:f>
              <c:strCache>
                <c:ptCount val="3"/>
                <c:pt idx="0">
                  <c:v>105年</c:v>
                </c:pt>
                <c:pt idx="1">
                  <c:v>106年</c:v>
                </c:pt>
                <c:pt idx="2">
                  <c:v>107年</c:v>
                </c:pt>
              </c:strCache>
            </c:strRef>
          </c:cat>
          <c:val>
            <c:numRef>
              <c:f>工作表1!$B$2:$B$4</c:f>
              <c:numCache>
                <c:formatCode>General</c:formatCode>
                <c:ptCount val="3"/>
                <c:pt idx="0">
                  <c:v>21</c:v>
                </c:pt>
                <c:pt idx="1">
                  <c:v>18</c:v>
                </c:pt>
                <c:pt idx="2">
                  <c:v>19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老人保護</c:v>
                </c:pt>
              </c:strCache>
            </c:strRef>
          </c:tx>
          <c:invertIfNegative val="0"/>
          <c:trendline>
            <c:spPr>
              <a:ln w="31750">
                <a:solidFill>
                  <a:schemeClr val="accent1">
                    <a:lumMod val="50000"/>
                  </a:schemeClr>
                </a:solidFill>
              </a:ln>
            </c:spPr>
            <c:trendlineType val="linear"/>
            <c:dispRSqr val="0"/>
            <c:dispEq val="0"/>
          </c:trendline>
          <c:cat>
            <c:strRef>
              <c:f>工作表1!$A$2:$A$4</c:f>
              <c:strCache>
                <c:ptCount val="3"/>
                <c:pt idx="0">
                  <c:v>105年</c:v>
                </c:pt>
                <c:pt idx="1">
                  <c:v>106年</c:v>
                </c:pt>
                <c:pt idx="2">
                  <c:v>107年</c:v>
                </c:pt>
              </c:strCache>
            </c:strRef>
          </c:cat>
          <c:val>
            <c:numRef>
              <c:f>工作表1!$C$2:$C$4</c:f>
              <c:numCache>
                <c:formatCode>General</c:formatCode>
                <c:ptCount val="3"/>
                <c:pt idx="0">
                  <c:v>4</c:v>
                </c:pt>
                <c:pt idx="1">
                  <c:v>2</c:v>
                </c:pt>
                <c:pt idx="2">
                  <c:v>12</c:v>
                </c:pt>
              </c:numCache>
            </c:numRef>
          </c:val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兒少保護</c:v>
                </c:pt>
              </c:strCache>
            </c:strRef>
          </c:tx>
          <c:invertIfNegative val="0"/>
          <c:dLbls>
            <c:spPr>
              <a:ln w="28575">
                <a:solidFill>
                  <a:schemeClr val="accent3">
                    <a:lumMod val="75000"/>
                  </a:schemeClr>
                </a:solidFill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工作表1!$A$2:$A$4</c:f>
              <c:strCache>
                <c:ptCount val="3"/>
                <c:pt idx="0">
                  <c:v>105年</c:v>
                </c:pt>
                <c:pt idx="1">
                  <c:v>106年</c:v>
                </c:pt>
                <c:pt idx="2">
                  <c:v>107年</c:v>
                </c:pt>
              </c:strCache>
            </c:strRef>
          </c:cat>
          <c:val>
            <c:numRef>
              <c:f>工作表1!$D$2:$D$4</c:f>
              <c:numCache>
                <c:formatCode>General</c:formatCode>
                <c:ptCount val="3"/>
                <c:pt idx="0">
                  <c:v>27</c:v>
                </c:pt>
                <c:pt idx="1">
                  <c:v>29</c:v>
                </c:pt>
                <c:pt idx="2">
                  <c:v>17</c:v>
                </c:pt>
              </c:numCache>
            </c:numRef>
          </c:val>
        </c:ser>
        <c:ser>
          <c:idx val="3"/>
          <c:order val="3"/>
          <c:tx>
            <c:strRef>
              <c:f>工作表1!$E$1</c:f>
              <c:strCache>
                <c:ptCount val="1"/>
                <c:pt idx="0">
                  <c:v>其他家庭成員間暴力</c:v>
                </c:pt>
              </c:strCache>
            </c:strRef>
          </c:tx>
          <c:invertIfNegative val="0"/>
          <c:cat>
            <c:strRef>
              <c:f>工作表1!$A$2:$A$4</c:f>
              <c:strCache>
                <c:ptCount val="3"/>
                <c:pt idx="0">
                  <c:v>105年</c:v>
                </c:pt>
                <c:pt idx="1">
                  <c:v>106年</c:v>
                </c:pt>
                <c:pt idx="2">
                  <c:v>107年</c:v>
                </c:pt>
              </c:strCache>
            </c:strRef>
          </c:cat>
          <c:val>
            <c:numRef>
              <c:f>工作表1!$E$2:$E$4</c:f>
              <c:numCache>
                <c:formatCode>General</c:formatCode>
                <c:ptCount val="3"/>
                <c:pt idx="0">
                  <c:v>13</c:v>
                </c:pt>
                <c:pt idx="1">
                  <c:v>7</c:v>
                </c:pt>
                <c:pt idx="2">
                  <c:v>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137033984"/>
        <c:axId val="137830400"/>
      </c:barChart>
      <c:catAx>
        <c:axId val="137033984"/>
        <c:scaling>
          <c:orientation val="minMax"/>
        </c:scaling>
        <c:delete val="0"/>
        <c:axPos val="b"/>
        <c:majorTickMark val="none"/>
        <c:minorTickMark val="none"/>
        <c:tickLblPos val="nextTo"/>
        <c:crossAx val="137830400"/>
        <c:crosses val="autoZero"/>
        <c:auto val="1"/>
        <c:lblAlgn val="ctr"/>
        <c:lblOffset val="100"/>
        <c:noMultiLvlLbl val="0"/>
      </c:catAx>
      <c:valAx>
        <c:axId val="13783040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crossAx val="137033984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zh-TW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view3D>
      <c:rotX val="75"/>
      <c:rotY val="0"/>
      <c:rAngAx val="0"/>
      <c:perspective val="30"/>
    </c:view3D>
    <c:floor>
      <c:thickness val="0"/>
    </c:floor>
    <c:sideWall>
      <c:thickness val="0"/>
      <c:spPr>
        <a:noFill/>
        <a:ln>
          <a:noFill/>
        </a:ln>
        <a:effectLst/>
      </c:spPr>
    </c:sideWall>
    <c:backWall>
      <c:thickness val="0"/>
      <c:spPr>
        <a:noFill/>
        <a:ln>
          <a:noFill/>
        </a:ln>
        <a:effectLst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暴力風險級數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1CAF-4434-A467-B181E39B21E4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CAF-4434-A467-B181E39B21E4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1CAF-4434-A467-B181E39B21E4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CAF-4434-A467-B181E39B21E4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CAF-4434-A467-B181E39B21E4}"/>
              </c:ext>
            </c:extLst>
          </c:dPt>
          <c:dLbls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2000" b="1" i="0" u="none" strike="noStrike" kern="1200" baseline="0">
                      <a:solidFill>
                        <a:schemeClr val="bg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+mn-cs"/>
                    </a:defRPr>
                  </a:pPr>
                  <a:endParaRPr lang="zh-TW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2000" b="1" i="0" u="none" strike="noStrike" kern="1200" baseline="0">
                      <a:solidFill>
                        <a:schemeClr val="bg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+mn-cs"/>
                    </a:defRPr>
                  </a:pPr>
                  <a:endParaRPr lang="zh-TW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defRPr>
                </a:pPr>
                <a:endParaRPr lang="zh-TW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A級(43人)</c:v>
                </c:pt>
                <c:pt idx="1">
                  <c:v>B級(138人)</c:v>
                </c:pt>
                <c:pt idx="2">
                  <c:v>C級(482人)</c:v>
                </c:pt>
                <c:pt idx="3">
                  <c:v>未評(386人)</c:v>
                </c:pt>
                <c:pt idx="4">
                  <c:v>已結案(8人)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43</c:v>
                </c:pt>
                <c:pt idx="1">
                  <c:v>138</c:v>
                </c:pt>
                <c:pt idx="2">
                  <c:v>482</c:v>
                </c:pt>
                <c:pt idx="3">
                  <c:v>386</c:v>
                </c:pt>
                <c:pt idx="4">
                  <c:v>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CAF-4434-A467-B181E39B21E4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/>
      <c:overlay val="0"/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2000" b="1">
          <a:latin typeface="微軟正黑體" panose="020B0604030504040204" pitchFamily="34" charset="-120"/>
          <a:ea typeface="微軟正黑體" panose="020B0604030504040204" pitchFamily="34" charset="-120"/>
        </a:defRPr>
      </a:pPr>
      <a:endParaRPr lang="zh-TW"/>
    </a:p>
  </c:txPr>
  <c:externalData r:id="rId1">
    <c:autoUpdate val="0"/>
  </c:externalData>
</c:chartSpace>
</file>

<file path=ppt/diagrams/_rels/data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image" Target="../media/image12.jpg"/></Relationships>
</file>

<file path=ppt/diagrams/_rels/drawing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image" Target="../media/image12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62B9C61-8946-4BFE-92CA-67206A3E8E64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6CA158E9-5783-482D-82F5-DA7B6E1B75B4}">
      <dgm:prSet phldrT="[文字]"/>
      <dgm:spPr/>
      <dgm:t>
        <a:bodyPr/>
        <a:lstStyle/>
        <a:p>
          <a:r>
            <a:rPr lang="zh-TW" altLang="en-US" dirty="0" smtClean="0"/>
            <a:t>壹、網絡合作機制─與被害人社工工作</a:t>
          </a:r>
          <a:endParaRPr lang="zh-TW" altLang="en-US" dirty="0"/>
        </a:p>
      </dgm:t>
    </dgm:pt>
    <dgm:pt modelId="{EC0A55E7-37E6-4C1A-ADE8-38A9462A58ED}" type="parTrans" cxnId="{E590D9E2-8D1A-42E8-9CD5-40B9BE202245}">
      <dgm:prSet/>
      <dgm:spPr/>
      <dgm:t>
        <a:bodyPr/>
        <a:lstStyle/>
        <a:p>
          <a:endParaRPr lang="zh-TW" altLang="en-US"/>
        </a:p>
      </dgm:t>
    </dgm:pt>
    <dgm:pt modelId="{B2973534-6E00-48FC-BF0D-FFD8D99048F9}" type="sibTrans" cxnId="{E590D9E2-8D1A-42E8-9CD5-40B9BE202245}">
      <dgm:prSet/>
      <dgm:spPr/>
      <dgm:t>
        <a:bodyPr/>
        <a:lstStyle/>
        <a:p>
          <a:endParaRPr lang="zh-TW" altLang="en-US"/>
        </a:p>
      </dgm:t>
    </dgm:pt>
    <dgm:pt modelId="{31ADD70B-A1C9-4A15-B4F0-09E6D8F19E8E}">
      <dgm:prSet phldrT="[文字]"/>
      <dgm:spPr/>
      <dgm:t>
        <a:bodyPr/>
        <a:lstStyle/>
        <a:p>
          <a:r>
            <a:rPr lang="zh-TW" altLang="en-US" dirty="0" smtClean="0"/>
            <a:t>貳、家暴安全網平台會議運作方式</a:t>
          </a:r>
          <a:endParaRPr lang="zh-TW" altLang="en-US" dirty="0"/>
        </a:p>
      </dgm:t>
    </dgm:pt>
    <dgm:pt modelId="{974EDD8D-579E-4BAE-8EB6-8B1EB1DE9ECB}" type="parTrans" cxnId="{28379B65-2C6B-4EFB-AF79-EBB3E8E8BD67}">
      <dgm:prSet/>
      <dgm:spPr/>
      <dgm:t>
        <a:bodyPr/>
        <a:lstStyle/>
        <a:p>
          <a:endParaRPr lang="zh-TW" altLang="en-US"/>
        </a:p>
      </dgm:t>
    </dgm:pt>
    <dgm:pt modelId="{07E90BF9-9727-4239-8256-D78D78DB5428}" type="sibTrans" cxnId="{28379B65-2C6B-4EFB-AF79-EBB3E8E8BD67}">
      <dgm:prSet/>
      <dgm:spPr/>
      <dgm:t>
        <a:bodyPr/>
        <a:lstStyle/>
        <a:p>
          <a:endParaRPr lang="zh-TW" altLang="en-US"/>
        </a:p>
      </dgm:t>
    </dgm:pt>
    <dgm:pt modelId="{F14E52A1-5538-4394-BFB2-52C5A1B07AF5}">
      <dgm:prSet custT="1"/>
      <dgm:spPr/>
      <dgm:t>
        <a:bodyPr/>
        <a:lstStyle/>
        <a:p>
          <a:r>
            <a:rPr lang="zh-TW" altLang="en-US" sz="3300" dirty="0" smtClean="0"/>
            <a:t>為什麼需要合作？被害人社工都做些什麼？如何合作？</a:t>
          </a:r>
          <a:endParaRPr lang="zh-TW" altLang="en-US" sz="3300" dirty="0"/>
        </a:p>
      </dgm:t>
    </dgm:pt>
    <dgm:pt modelId="{1A878743-4137-48D1-9BF0-778BCDD22BDE}" type="parTrans" cxnId="{4631A9D2-EEED-48C1-A1BD-9433D8F787F9}">
      <dgm:prSet/>
      <dgm:spPr/>
      <dgm:t>
        <a:bodyPr/>
        <a:lstStyle/>
        <a:p>
          <a:endParaRPr lang="zh-TW" altLang="en-US"/>
        </a:p>
      </dgm:t>
    </dgm:pt>
    <dgm:pt modelId="{4708176B-1E27-4430-9A75-26EEBBE5705A}" type="sibTrans" cxnId="{4631A9D2-EEED-48C1-A1BD-9433D8F787F9}">
      <dgm:prSet/>
      <dgm:spPr/>
      <dgm:t>
        <a:bodyPr/>
        <a:lstStyle/>
        <a:p>
          <a:endParaRPr lang="zh-TW" altLang="en-US"/>
        </a:p>
      </dgm:t>
    </dgm:pt>
    <dgm:pt modelId="{E6DB5721-CB56-43F1-84B9-BFCD1DF64C19}">
      <dgm:prSet custT="1"/>
      <dgm:spPr/>
      <dgm:t>
        <a:bodyPr/>
        <a:lstStyle/>
        <a:p>
          <a:r>
            <a:rPr lang="zh-TW" altLang="en-US" sz="3300" dirty="0" smtClean="0"/>
            <a:t>哪些案子要進此平台？如何啟動進案？</a:t>
          </a:r>
          <a:endParaRPr lang="zh-TW" altLang="en-US" sz="3300" dirty="0"/>
        </a:p>
      </dgm:t>
    </dgm:pt>
    <dgm:pt modelId="{DDB78188-6127-4EF3-BE42-4397C22B80C2}" type="parTrans" cxnId="{71A41BC1-D7BC-47F6-932E-FDCB35042D1B}">
      <dgm:prSet/>
      <dgm:spPr/>
      <dgm:t>
        <a:bodyPr/>
        <a:lstStyle/>
        <a:p>
          <a:endParaRPr lang="zh-TW" altLang="en-US"/>
        </a:p>
      </dgm:t>
    </dgm:pt>
    <dgm:pt modelId="{1C867263-8ED3-4A72-A5F8-2CA4996C973F}" type="sibTrans" cxnId="{71A41BC1-D7BC-47F6-932E-FDCB35042D1B}">
      <dgm:prSet/>
      <dgm:spPr/>
      <dgm:t>
        <a:bodyPr/>
        <a:lstStyle/>
        <a:p>
          <a:endParaRPr lang="zh-TW" altLang="en-US"/>
        </a:p>
      </dgm:t>
    </dgm:pt>
    <dgm:pt modelId="{C83AF21A-2D39-4B87-A2AC-7ABBE2278642}" type="pres">
      <dgm:prSet presAssocID="{A62B9C61-8946-4BFE-92CA-67206A3E8E6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C83BFAA7-07EC-4533-993E-BBC23705DD9C}" type="pres">
      <dgm:prSet presAssocID="{6CA158E9-5783-482D-82F5-DA7B6E1B75B4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CE13196-F392-44AE-817B-7A79BD0D2189}" type="pres">
      <dgm:prSet presAssocID="{6CA158E9-5783-482D-82F5-DA7B6E1B75B4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6BBE1BF-1F77-4C85-B646-120FA63F5A53}" type="pres">
      <dgm:prSet presAssocID="{31ADD70B-A1C9-4A15-B4F0-09E6D8F19E8E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7F6B10C-00FE-49CA-8801-30AEBB73ECCB}" type="pres">
      <dgm:prSet presAssocID="{31ADD70B-A1C9-4A15-B4F0-09E6D8F19E8E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1A41BC1-D7BC-47F6-932E-FDCB35042D1B}" srcId="{31ADD70B-A1C9-4A15-B4F0-09E6D8F19E8E}" destId="{E6DB5721-CB56-43F1-84B9-BFCD1DF64C19}" srcOrd="0" destOrd="0" parTransId="{DDB78188-6127-4EF3-BE42-4397C22B80C2}" sibTransId="{1C867263-8ED3-4A72-A5F8-2CA4996C973F}"/>
    <dgm:cxn modelId="{BC8C19B7-7FA6-4D97-A7E7-0A1664C727F0}" type="presOf" srcId="{A62B9C61-8946-4BFE-92CA-67206A3E8E64}" destId="{C83AF21A-2D39-4B87-A2AC-7ABBE2278642}" srcOrd="0" destOrd="0" presId="urn:microsoft.com/office/officeart/2005/8/layout/vList2"/>
    <dgm:cxn modelId="{4A8F9143-DCE5-4D36-B875-F834DDC13FA2}" type="presOf" srcId="{F14E52A1-5538-4394-BFB2-52C5A1B07AF5}" destId="{9CE13196-F392-44AE-817B-7A79BD0D2189}" srcOrd="0" destOrd="0" presId="urn:microsoft.com/office/officeart/2005/8/layout/vList2"/>
    <dgm:cxn modelId="{5689A09F-4D78-4454-BF44-FC1C2A8B3C65}" type="presOf" srcId="{31ADD70B-A1C9-4A15-B4F0-09E6D8F19E8E}" destId="{36BBE1BF-1F77-4C85-B646-120FA63F5A53}" srcOrd="0" destOrd="0" presId="urn:microsoft.com/office/officeart/2005/8/layout/vList2"/>
    <dgm:cxn modelId="{E590D9E2-8D1A-42E8-9CD5-40B9BE202245}" srcId="{A62B9C61-8946-4BFE-92CA-67206A3E8E64}" destId="{6CA158E9-5783-482D-82F5-DA7B6E1B75B4}" srcOrd="0" destOrd="0" parTransId="{EC0A55E7-37E6-4C1A-ADE8-38A9462A58ED}" sibTransId="{B2973534-6E00-48FC-BF0D-FFD8D99048F9}"/>
    <dgm:cxn modelId="{7547EB6E-94DA-47E7-945B-CAF482BB48CD}" type="presOf" srcId="{6CA158E9-5783-482D-82F5-DA7B6E1B75B4}" destId="{C83BFAA7-07EC-4533-993E-BBC23705DD9C}" srcOrd="0" destOrd="0" presId="urn:microsoft.com/office/officeart/2005/8/layout/vList2"/>
    <dgm:cxn modelId="{DE6169D6-78D9-4256-BFD2-44023FF45B67}" type="presOf" srcId="{E6DB5721-CB56-43F1-84B9-BFCD1DF64C19}" destId="{87F6B10C-00FE-49CA-8801-30AEBB73ECCB}" srcOrd="0" destOrd="0" presId="urn:microsoft.com/office/officeart/2005/8/layout/vList2"/>
    <dgm:cxn modelId="{4631A9D2-EEED-48C1-A1BD-9433D8F787F9}" srcId="{6CA158E9-5783-482D-82F5-DA7B6E1B75B4}" destId="{F14E52A1-5538-4394-BFB2-52C5A1B07AF5}" srcOrd="0" destOrd="0" parTransId="{1A878743-4137-48D1-9BF0-778BCDD22BDE}" sibTransId="{4708176B-1E27-4430-9A75-26EEBBE5705A}"/>
    <dgm:cxn modelId="{28379B65-2C6B-4EFB-AF79-EBB3E8E8BD67}" srcId="{A62B9C61-8946-4BFE-92CA-67206A3E8E64}" destId="{31ADD70B-A1C9-4A15-B4F0-09E6D8F19E8E}" srcOrd="1" destOrd="0" parTransId="{974EDD8D-579E-4BAE-8EB6-8B1EB1DE9ECB}" sibTransId="{07E90BF9-9727-4239-8256-D78D78DB5428}"/>
    <dgm:cxn modelId="{69388FE3-3837-42D1-BE14-A798734F7052}" type="presParOf" srcId="{C83AF21A-2D39-4B87-A2AC-7ABBE2278642}" destId="{C83BFAA7-07EC-4533-993E-BBC23705DD9C}" srcOrd="0" destOrd="0" presId="urn:microsoft.com/office/officeart/2005/8/layout/vList2"/>
    <dgm:cxn modelId="{90984CB8-667F-4DEC-B699-1271A2680EEC}" type="presParOf" srcId="{C83AF21A-2D39-4B87-A2AC-7ABBE2278642}" destId="{9CE13196-F392-44AE-817B-7A79BD0D2189}" srcOrd="1" destOrd="0" presId="urn:microsoft.com/office/officeart/2005/8/layout/vList2"/>
    <dgm:cxn modelId="{E79E6D34-E740-4526-9A73-B5FCCC98896F}" type="presParOf" srcId="{C83AF21A-2D39-4B87-A2AC-7ABBE2278642}" destId="{36BBE1BF-1F77-4C85-B646-120FA63F5A53}" srcOrd="2" destOrd="0" presId="urn:microsoft.com/office/officeart/2005/8/layout/vList2"/>
    <dgm:cxn modelId="{DA8475D3-342C-4E9B-92A4-F67E1F99001B}" type="presParOf" srcId="{C83AF21A-2D39-4B87-A2AC-7ABBE2278642}" destId="{87F6B10C-00FE-49CA-8801-30AEBB73ECCB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D20E6F8-29AA-4930-9AD6-E44626760A43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</dgm:pt>
    <dgm:pt modelId="{CC39B3C6-2C7C-4D0E-A0E9-62CD6D14ECF6}">
      <dgm:prSet phldrT="[文字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 algn="ctr"/>
          <a:r>
            <a:rPr lang="zh-TW" altLang="en-US" sz="24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保護資訊系統服務在案人數</a:t>
          </a:r>
          <a:r>
            <a: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55,626</a:t>
          </a:r>
          <a:endParaRPr lang="zh-TW" altLang="en-US" sz="2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70F335D-A62A-4F5F-8F27-DB1B2369E286}" type="parTrans" cxnId="{EE29E8A1-B3B6-4BA6-B878-916473D94E5A}">
      <dgm:prSet/>
      <dgm:spPr/>
      <dgm:t>
        <a:bodyPr/>
        <a:lstStyle/>
        <a:p>
          <a:endParaRPr lang="zh-TW" altLang="en-US"/>
        </a:p>
      </dgm:t>
    </dgm:pt>
    <dgm:pt modelId="{F5549451-3F2B-4A4C-BCA5-BBE0C0BBC88D}" type="sibTrans" cxnId="{EE29E8A1-B3B6-4BA6-B878-916473D94E5A}">
      <dgm:prSet/>
      <dgm:spPr/>
      <dgm:t>
        <a:bodyPr/>
        <a:lstStyle/>
        <a:p>
          <a:endParaRPr lang="zh-TW" altLang="en-US"/>
        </a:p>
      </dgm:t>
    </dgm:pt>
    <dgm:pt modelId="{FA5CD232-13E4-42F2-8000-2E64BAA5B460}">
      <dgm:prSet phldrT="[文字]" custT="1"/>
      <dgm:spPr/>
      <dgm:t>
        <a:bodyPr/>
        <a:lstStyle/>
        <a:p>
          <a:pPr algn="ctr"/>
          <a:r>
            <a:rPr lang="zh-TW" altLang="en-US" sz="24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精神照護系統服務在案人數</a:t>
          </a:r>
          <a:r>
            <a: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141,642</a:t>
          </a:r>
          <a:endParaRPr lang="zh-TW" altLang="en-US" sz="2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0C7AB09-6AE2-406C-A2DC-3C11FD9E9F16}" type="parTrans" cxnId="{9B711FAF-7473-4845-A9CA-AAE2E92C7740}">
      <dgm:prSet/>
      <dgm:spPr/>
      <dgm:t>
        <a:bodyPr/>
        <a:lstStyle/>
        <a:p>
          <a:endParaRPr lang="zh-TW" altLang="en-US"/>
        </a:p>
      </dgm:t>
    </dgm:pt>
    <dgm:pt modelId="{FEF4C68E-B805-4423-95DD-98DE4E2268FA}" type="sibTrans" cxnId="{9B711FAF-7473-4845-A9CA-AAE2E92C7740}">
      <dgm:prSet/>
      <dgm:spPr/>
      <dgm:t>
        <a:bodyPr/>
        <a:lstStyle/>
        <a:p>
          <a:endParaRPr lang="zh-TW" altLang="en-US"/>
        </a:p>
      </dgm:t>
    </dgm:pt>
    <dgm:pt modelId="{E3B76BDE-1821-4028-9B74-9207C66D3977}" type="pres">
      <dgm:prSet presAssocID="{AD20E6F8-29AA-4930-9AD6-E44626760A43}" presName="compositeShape" presStyleCnt="0">
        <dgm:presLayoutVars>
          <dgm:chMax val="7"/>
          <dgm:dir/>
          <dgm:resizeHandles val="exact"/>
        </dgm:presLayoutVars>
      </dgm:prSet>
      <dgm:spPr/>
    </dgm:pt>
    <dgm:pt modelId="{66FEDE29-5CB8-4ADA-9154-9EAF070534A1}" type="pres">
      <dgm:prSet presAssocID="{CC39B3C6-2C7C-4D0E-A0E9-62CD6D14ECF6}" presName="circ1" presStyleLbl="vennNode1" presStyleIdx="0" presStyleCnt="2" custLinFactNeighborX="3780" custLinFactNeighborY="-7449"/>
      <dgm:spPr/>
      <dgm:t>
        <a:bodyPr/>
        <a:lstStyle/>
        <a:p>
          <a:endParaRPr lang="zh-TW" altLang="en-US"/>
        </a:p>
      </dgm:t>
    </dgm:pt>
    <dgm:pt modelId="{FAB527A0-2CE4-4FD6-84E4-522BF6C003BF}" type="pres">
      <dgm:prSet presAssocID="{CC39B3C6-2C7C-4D0E-A0E9-62CD6D14ECF6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4638AD0-69DB-450E-9619-D8682AE03F05}" type="pres">
      <dgm:prSet presAssocID="{FA5CD232-13E4-42F2-8000-2E64BAA5B460}" presName="circ2" presStyleLbl="vennNode1" presStyleIdx="1" presStyleCnt="2" custLinFactNeighborX="3662" custLinFactNeighborY="-4837"/>
      <dgm:spPr/>
      <dgm:t>
        <a:bodyPr/>
        <a:lstStyle/>
        <a:p>
          <a:endParaRPr lang="zh-TW" altLang="en-US"/>
        </a:p>
      </dgm:t>
    </dgm:pt>
    <dgm:pt modelId="{11151A0C-B923-4C63-BF09-4C7EEEF1BC59}" type="pres">
      <dgm:prSet presAssocID="{FA5CD232-13E4-42F2-8000-2E64BAA5B460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9B711FAF-7473-4845-A9CA-AAE2E92C7740}" srcId="{AD20E6F8-29AA-4930-9AD6-E44626760A43}" destId="{FA5CD232-13E4-42F2-8000-2E64BAA5B460}" srcOrd="1" destOrd="0" parTransId="{D0C7AB09-6AE2-406C-A2DC-3C11FD9E9F16}" sibTransId="{FEF4C68E-B805-4423-95DD-98DE4E2268FA}"/>
    <dgm:cxn modelId="{EE29E8A1-B3B6-4BA6-B878-916473D94E5A}" srcId="{AD20E6F8-29AA-4930-9AD6-E44626760A43}" destId="{CC39B3C6-2C7C-4D0E-A0E9-62CD6D14ECF6}" srcOrd="0" destOrd="0" parTransId="{270F335D-A62A-4F5F-8F27-DB1B2369E286}" sibTransId="{F5549451-3F2B-4A4C-BCA5-BBE0C0BBC88D}"/>
    <dgm:cxn modelId="{B9E4FD6A-12DE-45CC-ADF2-7E133F3D0AFA}" type="presOf" srcId="{CC39B3C6-2C7C-4D0E-A0E9-62CD6D14ECF6}" destId="{66FEDE29-5CB8-4ADA-9154-9EAF070534A1}" srcOrd="0" destOrd="0" presId="urn:microsoft.com/office/officeart/2005/8/layout/venn1"/>
    <dgm:cxn modelId="{DA8BD20E-875E-4F1D-A27A-1A910E27AFA3}" type="presOf" srcId="{CC39B3C6-2C7C-4D0E-A0E9-62CD6D14ECF6}" destId="{FAB527A0-2CE4-4FD6-84E4-522BF6C003BF}" srcOrd="1" destOrd="0" presId="urn:microsoft.com/office/officeart/2005/8/layout/venn1"/>
    <dgm:cxn modelId="{87ACCE68-E459-40EC-85F7-342D13A709D1}" type="presOf" srcId="{AD20E6F8-29AA-4930-9AD6-E44626760A43}" destId="{E3B76BDE-1821-4028-9B74-9207C66D3977}" srcOrd="0" destOrd="0" presId="urn:microsoft.com/office/officeart/2005/8/layout/venn1"/>
    <dgm:cxn modelId="{9969ECB8-D605-4965-843A-37EF223F7FCD}" type="presOf" srcId="{FA5CD232-13E4-42F2-8000-2E64BAA5B460}" destId="{11151A0C-B923-4C63-BF09-4C7EEEF1BC59}" srcOrd="1" destOrd="0" presId="urn:microsoft.com/office/officeart/2005/8/layout/venn1"/>
    <dgm:cxn modelId="{A8A9E0E7-D29B-45AE-843D-81BCF5024110}" type="presOf" srcId="{FA5CD232-13E4-42F2-8000-2E64BAA5B460}" destId="{54638AD0-69DB-450E-9619-D8682AE03F05}" srcOrd="0" destOrd="0" presId="urn:microsoft.com/office/officeart/2005/8/layout/venn1"/>
    <dgm:cxn modelId="{B7B5EC1E-2C18-4DAC-A7FD-DE2C73714747}" type="presParOf" srcId="{E3B76BDE-1821-4028-9B74-9207C66D3977}" destId="{66FEDE29-5CB8-4ADA-9154-9EAF070534A1}" srcOrd="0" destOrd="0" presId="urn:microsoft.com/office/officeart/2005/8/layout/venn1"/>
    <dgm:cxn modelId="{5F8736C1-7FE5-4925-9FEB-3C1B13334003}" type="presParOf" srcId="{E3B76BDE-1821-4028-9B74-9207C66D3977}" destId="{FAB527A0-2CE4-4FD6-84E4-522BF6C003BF}" srcOrd="1" destOrd="0" presId="urn:microsoft.com/office/officeart/2005/8/layout/venn1"/>
    <dgm:cxn modelId="{01E4A92F-535D-49F0-A0F4-28AC7F7A44FC}" type="presParOf" srcId="{E3B76BDE-1821-4028-9B74-9207C66D3977}" destId="{54638AD0-69DB-450E-9619-D8682AE03F05}" srcOrd="2" destOrd="0" presId="urn:microsoft.com/office/officeart/2005/8/layout/venn1"/>
    <dgm:cxn modelId="{3DB4EDCF-1C39-40FE-B959-D7BB9DB52A94}" type="presParOf" srcId="{E3B76BDE-1821-4028-9B74-9207C66D3977}" destId="{11151A0C-B923-4C63-BF09-4C7EEEF1BC59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1DEA0DF-1DC9-4795-ABA6-769802E50740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3D708D39-7E5A-4F31-8774-216DA0AD03BE}">
      <dgm:prSet phldrT="[文字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zh-TW" altLang="en-US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社政</a:t>
          </a:r>
          <a:endParaRPr lang="zh-TW" altLang="en-US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C70370D-D9F5-4ACD-97F0-F714C8E1DBD1}" type="parTrans" cxnId="{9BE9597C-7055-4CAD-8BB9-BB557528A9C1}">
      <dgm:prSet/>
      <dgm:spPr/>
      <dgm:t>
        <a:bodyPr/>
        <a:lstStyle/>
        <a:p>
          <a:endParaRPr lang="zh-TW" altLang="en-US"/>
        </a:p>
      </dgm:t>
    </dgm:pt>
    <dgm:pt modelId="{97FF8E71-6476-4572-9CC9-F2205F66445D}" type="sibTrans" cxnId="{9BE9597C-7055-4CAD-8BB9-BB557528A9C1}">
      <dgm:prSet/>
      <dgm:spPr/>
      <dgm:t>
        <a:bodyPr/>
        <a:lstStyle/>
        <a:p>
          <a:endParaRPr lang="zh-TW" altLang="en-US"/>
        </a:p>
      </dgm:t>
    </dgm:pt>
    <dgm:pt modelId="{FB71F8F0-2341-4A1C-85E5-F4CE490061CE}">
      <dgm:prSet phldrT="[文字]" custT="1"/>
      <dgm:spPr>
        <a:solidFill>
          <a:schemeClr val="accent6">
            <a:lumMod val="40000"/>
            <a:lumOff val="60000"/>
            <a:alpha val="90000"/>
          </a:schemeClr>
        </a:solidFill>
      </dgm:spPr>
      <dgm:t>
        <a:bodyPr/>
        <a:lstStyle/>
        <a:p>
          <a:pPr>
            <a:lnSpc>
              <a:spcPts val="4000"/>
            </a:lnSpc>
            <a:spcAft>
              <a:spcPts val="0"/>
            </a:spcAft>
          </a:pPr>
          <a:r>
            <a:rPr lang="zh-TW" altLang="en-US" sz="3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有限資源以服務被害人為主</a:t>
          </a:r>
          <a:endParaRPr lang="zh-TW" altLang="en-US" sz="3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28CD5BC-CC07-44AB-89A7-3F5BF78B73AF}" type="parTrans" cxnId="{9DD0160C-25C1-4DDA-8185-F8E91AA9642D}">
      <dgm:prSet/>
      <dgm:spPr/>
      <dgm:t>
        <a:bodyPr/>
        <a:lstStyle/>
        <a:p>
          <a:endParaRPr lang="zh-TW" altLang="en-US"/>
        </a:p>
      </dgm:t>
    </dgm:pt>
    <dgm:pt modelId="{14658147-526F-4CF1-BD95-C8BDA9B19EA6}" type="sibTrans" cxnId="{9DD0160C-25C1-4DDA-8185-F8E91AA9642D}">
      <dgm:prSet/>
      <dgm:spPr/>
      <dgm:t>
        <a:bodyPr/>
        <a:lstStyle/>
        <a:p>
          <a:endParaRPr lang="zh-TW" altLang="en-US"/>
        </a:p>
      </dgm:t>
    </dgm:pt>
    <dgm:pt modelId="{FE025F68-8286-4FD8-A6BD-44260C1E8536}">
      <dgm:prSet phldrT="[文字]" custT="1"/>
      <dgm:spPr>
        <a:solidFill>
          <a:schemeClr val="accent6">
            <a:lumMod val="40000"/>
            <a:lumOff val="60000"/>
            <a:alpha val="90000"/>
          </a:schemeClr>
        </a:solidFill>
      </dgm:spPr>
      <dgm:t>
        <a:bodyPr/>
        <a:lstStyle/>
        <a:p>
          <a:pPr>
            <a:lnSpc>
              <a:spcPts val="4000"/>
            </a:lnSpc>
            <a:spcAft>
              <a:spcPts val="0"/>
            </a:spcAft>
          </a:pPr>
          <a:r>
            <a:rPr lang="zh-TW" altLang="en-US" sz="3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涉多重問題個案心衛及社政各自處理缺乏溝通協調</a:t>
          </a:r>
          <a:endParaRPr lang="zh-TW" altLang="en-US" sz="3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228C063-8DF8-4CF0-8794-D1FBAC46235C}" type="parTrans" cxnId="{63A4837C-100B-48C5-ABAC-E11D511C67BF}">
      <dgm:prSet/>
      <dgm:spPr/>
      <dgm:t>
        <a:bodyPr/>
        <a:lstStyle/>
        <a:p>
          <a:endParaRPr lang="zh-TW" altLang="en-US"/>
        </a:p>
      </dgm:t>
    </dgm:pt>
    <dgm:pt modelId="{A62C4B7A-78DD-4019-A3A1-4DF00DD58BDC}" type="sibTrans" cxnId="{63A4837C-100B-48C5-ABAC-E11D511C67BF}">
      <dgm:prSet/>
      <dgm:spPr/>
      <dgm:t>
        <a:bodyPr/>
        <a:lstStyle/>
        <a:p>
          <a:endParaRPr lang="zh-TW" altLang="en-US"/>
        </a:p>
      </dgm:t>
    </dgm:pt>
    <dgm:pt modelId="{406270AB-9027-417C-9F8D-565D313902D1}">
      <dgm:prSet phldrT="[文字]"/>
      <dgm:spPr/>
      <dgm:t>
        <a:bodyPr/>
        <a:lstStyle/>
        <a:p>
          <a:r>
            <a:rPr lang="zh-TW" altLang="en-US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衛政</a:t>
          </a:r>
          <a:endParaRPr lang="zh-TW" altLang="en-US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3370D34-8176-487B-8698-0F8CA9367583}" type="parTrans" cxnId="{5D1F5851-4AF2-4935-900C-6435CE43E293}">
      <dgm:prSet/>
      <dgm:spPr/>
      <dgm:t>
        <a:bodyPr/>
        <a:lstStyle/>
        <a:p>
          <a:endParaRPr lang="zh-TW" altLang="en-US"/>
        </a:p>
      </dgm:t>
    </dgm:pt>
    <dgm:pt modelId="{37D9101C-F5FF-4D11-9DBC-1B8DA521150C}" type="sibTrans" cxnId="{5D1F5851-4AF2-4935-900C-6435CE43E293}">
      <dgm:prSet/>
      <dgm:spPr/>
      <dgm:t>
        <a:bodyPr/>
        <a:lstStyle/>
        <a:p>
          <a:endParaRPr lang="zh-TW" altLang="en-US"/>
        </a:p>
      </dgm:t>
    </dgm:pt>
    <dgm:pt modelId="{4C8C7697-C0A7-4FE2-967C-B57E42B018B2}">
      <dgm:prSet phldrT="[文字]" custT="1"/>
      <dgm:spPr/>
      <dgm:t>
        <a:bodyPr/>
        <a:lstStyle/>
        <a:p>
          <a:pPr>
            <a:lnSpc>
              <a:spcPts val="3600"/>
            </a:lnSpc>
            <a:spcBef>
              <a:spcPts val="600"/>
            </a:spcBef>
            <a:spcAft>
              <a:spcPts val="0"/>
            </a:spcAft>
          </a:pPr>
          <a:r>
            <a:rPr lang="zh-TW" altLang="en-US" sz="32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社區關訪員人力不足影響服務量能</a:t>
          </a:r>
          <a:endParaRPr lang="zh-TW" altLang="en-US" sz="3200" b="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255E66D-01FF-48C2-8748-A40D5C0BBA8F}" type="parTrans" cxnId="{F23DEE6B-2626-40B4-9BC6-D474033EE385}">
      <dgm:prSet/>
      <dgm:spPr/>
      <dgm:t>
        <a:bodyPr/>
        <a:lstStyle/>
        <a:p>
          <a:endParaRPr lang="zh-TW" altLang="en-US"/>
        </a:p>
      </dgm:t>
    </dgm:pt>
    <dgm:pt modelId="{C5AE5410-6636-4B69-8BA5-62CDD4B3A9E9}" type="sibTrans" cxnId="{F23DEE6B-2626-40B4-9BC6-D474033EE385}">
      <dgm:prSet/>
      <dgm:spPr/>
      <dgm:t>
        <a:bodyPr/>
        <a:lstStyle/>
        <a:p>
          <a:endParaRPr lang="zh-TW" altLang="en-US"/>
        </a:p>
      </dgm:t>
    </dgm:pt>
    <dgm:pt modelId="{8D392344-98DD-4782-B88B-71776A555244}">
      <dgm:prSet phldrT="[文字]" custT="1"/>
      <dgm:spPr/>
      <dgm:t>
        <a:bodyPr/>
        <a:lstStyle/>
        <a:p>
          <a:pPr>
            <a:lnSpc>
              <a:spcPts val="3600"/>
            </a:lnSpc>
            <a:spcBef>
              <a:spcPct val="0"/>
            </a:spcBef>
            <a:spcAft>
              <a:spcPts val="300"/>
            </a:spcAft>
          </a:pPr>
          <a:r>
            <a:rPr lang="zh-TW" altLang="en-US" sz="32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個案合併多元問題家庭處遇及資源銜接不足</a:t>
          </a:r>
          <a:endParaRPr lang="zh-TW" altLang="en-US" sz="3200" b="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2A81667-626A-44B0-8E91-C5D7AA103447}" type="parTrans" cxnId="{2D32A909-68DC-43FA-982E-D6EE7B25429D}">
      <dgm:prSet/>
      <dgm:spPr/>
      <dgm:t>
        <a:bodyPr/>
        <a:lstStyle/>
        <a:p>
          <a:endParaRPr lang="zh-TW" altLang="en-US"/>
        </a:p>
      </dgm:t>
    </dgm:pt>
    <dgm:pt modelId="{0FFD7F5D-5D0E-410D-A783-3C9172E1F6FB}" type="sibTrans" cxnId="{2D32A909-68DC-43FA-982E-D6EE7B25429D}">
      <dgm:prSet/>
      <dgm:spPr/>
      <dgm:t>
        <a:bodyPr/>
        <a:lstStyle/>
        <a:p>
          <a:endParaRPr lang="zh-TW" altLang="en-US"/>
        </a:p>
      </dgm:t>
    </dgm:pt>
    <dgm:pt modelId="{BCA765A9-F5B5-43EF-8946-2EB56420294F}">
      <dgm:prSet phldrT="[文字]" custT="1"/>
      <dgm:spPr/>
      <dgm:t>
        <a:bodyPr/>
        <a:lstStyle/>
        <a:p>
          <a:pPr>
            <a:lnSpc>
              <a:spcPts val="3840"/>
            </a:lnSpc>
            <a:spcBef>
              <a:spcPct val="0"/>
            </a:spcBef>
            <a:spcAft>
              <a:spcPts val="0"/>
            </a:spcAft>
          </a:pPr>
          <a:endParaRPr lang="zh-TW" altLang="en-US" sz="3200" b="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32739CE-8E80-49B2-9297-99C85FF5A579}" type="parTrans" cxnId="{AD246FB5-C99A-4418-8922-1BD25B484F2D}">
      <dgm:prSet/>
      <dgm:spPr/>
      <dgm:t>
        <a:bodyPr/>
        <a:lstStyle/>
        <a:p>
          <a:endParaRPr lang="zh-TW" altLang="en-US"/>
        </a:p>
      </dgm:t>
    </dgm:pt>
    <dgm:pt modelId="{D6CB7E09-3C69-4121-8B36-507F86AECBAF}" type="sibTrans" cxnId="{AD246FB5-C99A-4418-8922-1BD25B484F2D}">
      <dgm:prSet/>
      <dgm:spPr/>
      <dgm:t>
        <a:bodyPr/>
        <a:lstStyle/>
        <a:p>
          <a:endParaRPr lang="zh-TW" altLang="en-US"/>
        </a:p>
      </dgm:t>
    </dgm:pt>
    <dgm:pt modelId="{723363A9-1B50-436B-A5DC-660C617E472E}" type="pres">
      <dgm:prSet presAssocID="{F1DEA0DF-1DC9-4795-ABA6-769802E50740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4BB49B57-2F6B-47A8-A75C-F4B56275E99B}" type="pres">
      <dgm:prSet presAssocID="{3D708D39-7E5A-4F31-8774-216DA0AD03BE}" presName="linNode" presStyleCnt="0"/>
      <dgm:spPr/>
    </dgm:pt>
    <dgm:pt modelId="{71941F77-1CC7-48CA-AA96-D5FB2DF37A0D}" type="pres">
      <dgm:prSet presAssocID="{3D708D39-7E5A-4F31-8774-216DA0AD03BE}" presName="parentShp" presStyleLbl="node1" presStyleIdx="0" presStyleCnt="2" custScaleX="31877" custLinFactNeighborX="-949" custLinFactNeighborY="-216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BC81101-E7C3-4B77-93AD-58E2020684E7}" type="pres">
      <dgm:prSet presAssocID="{3D708D39-7E5A-4F31-8774-216DA0AD03BE}" presName="childShp" presStyleLbl="bgAccFollowNode1" presStyleIdx="0" presStyleCnt="2" custScaleX="143518" custLinFactNeighborX="861" custLinFactNeighborY="-916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C833263-59BC-4ED2-9B5E-568B52DF5648}" type="pres">
      <dgm:prSet presAssocID="{97FF8E71-6476-4572-9CC9-F2205F66445D}" presName="spacing" presStyleCnt="0"/>
      <dgm:spPr/>
    </dgm:pt>
    <dgm:pt modelId="{31D4117B-ABBE-4239-9693-38E7FB3D0AC9}" type="pres">
      <dgm:prSet presAssocID="{406270AB-9027-417C-9F8D-565D313902D1}" presName="linNode" presStyleCnt="0"/>
      <dgm:spPr/>
    </dgm:pt>
    <dgm:pt modelId="{04A47DA6-5B67-42EF-8E6F-C191127F6587}" type="pres">
      <dgm:prSet presAssocID="{406270AB-9027-417C-9F8D-565D313902D1}" presName="parentShp" presStyleLbl="node1" presStyleIdx="1" presStyleCnt="2" custScaleX="32504" custLinFactNeighborX="-28" custLinFactNeighborY="-255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FF0C3DB-5384-4F9B-ACB3-35D24892A748}" type="pres">
      <dgm:prSet presAssocID="{406270AB-9027-417C-9F8D-565D313902D1}" presName="childShp" presStyleLbl="bgAccFollowNode1" presStyleIdx="1" presStyleCnt="2" custScaleX="147084" custScaleY="118979" custLinFactNeighborX="-89" custLinFactNeighborY="6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F23DEE6B-2626-40B4-9BC6-D474033EE385}" srcId="{406270AB-9027-417C-9F8D-565D313902D1}" destId="{4C8C7697-C0A7-4FE2-967C-B57E42B018B2}" srcOrd="1" destOrd="0" parTransId="{7255E66D-01FF-48C2-8748-A40D5C0BBA8F}" sibTransId="{C5AE5410-6636-4B69-8BA5-62CDD4B3A9E9}"/>
    <dgm:cxn modelId="{FE895A79-B6B9-475D-BF54-F8E406649B31}" type="presOf" srcId="{406270AB-9027-417C-9F8D-565D313902D1}" destId="{04A47DA6-5B67-42EF-8E6F-C191127F6587}" srcOrd="0" destOrd="0" presId="urn:microsoft.com/office/officeart/2005/8/layout/vList6"/>
    <dgm:cxn modelId="{6624DE85-D4AD-4C84-BAF4-9862D4CC649E}" type="presOf" srcId="{FE025F68-8286-4FD8-A6BD-44260C1E8536}" destId="{0BC81101-E7C3-4B77-93AD-58E2020684E7}" srcOrd="0" destOrd="1" presId="urn:microsoft.com/office/officeart/2005/8/layout/vList6"/>
    <dgm:cxn modelId="{AD246FB5-C99A-4418-8922-1BD25B484F2D}" srcId="{406270AB-9027-417C-9F8D-565D313902D1}" destId="{BCA765A9-F5B5-43EF-8946-2EB56420294F}" srcOrd="0" destOrd="0" parTransId="{432739CE-8E80-49B2-9297-99C85FF5A579}" sibTransId="{D6CB7E09-3C69-4121-8B36-507F86AECBAF}"/>
    <dgm:cxn modelId="{727E18A4-9C86-4EE2-9726-87946EABB298}" type="presOf" srcId="{8D392344-98DD-4782-B88B-71776A555244}" destId="{AFF0C3DB-5384-4F9B-ACB3-35D24892A748}" srcOrd="0" destOrd="2" presId="urn:microsoft.com/office/officeart/2005/8/layout/vList6"/>
    <dgm:cxn modelId="{C26CE329-4EC5-4851-9916-115E09947543}" type="presOf" srcId="{4C8C7697-C0A7-4FE2-967C-B57E42B018B2}" destId="{AFF0C3DB-5384-4F9B-ACB3-35D24892A748}" srcOrd="0" destOrd="1" presId="urn:microsoft.com/office/officeart/2005/8/layout/vList6"/>
    <dgm:cxn modelId="{5D1F5851-4AF2-4935-900C-6435CE43E293}" srcId="{F1DEA0DF-1DC9-4795-ABA6-769802E50740}" destId="{406270AB-9027-417C-9F8D-565D313902D1}" srcOrd="1" destOrd="0" parTransId="{63370D34-8176-487B-8698-0F8CA9367583}" sibTransId="{37D9101C-F5FF-4D11-9DBC-1B8DA521150C}"/>
    <dgm:cxn modelId="{9DD0160C-25C1-4DDA-8185-F8E91AA9642D}" srcId="{3D708D39-7E5A-4F31-8774-216DA0AD03BE}" destId="{FB71F8F0-2341-4A1C-85E5-F4CE490061CE}" srcOrd="0" destOrd="0" parTransId="{428CD5BC-CC07-44AB-89A7-3F5BF78B73AF}" sibTransId="{14658147-526F-4CF1-BD95-C8BDA9B19EA6}"/>
    <dgm:cxn modelId="{19FE83EE-D0ED-4061-9ECD-FF2A7F10D2BA}" type="presOf" srcId="{FB71F8F0-2341-4A1C-85E5-F4CE490061CE}" destId="{0BC81101-E7C3-4B77-93AD-58E2020684E7}" srcOrd="0" destOrd="0" presId="urn:microsoft.com/office/officeart/2005/8/layout/vList6"/>
    <dgm:cxn modelId="{9BE9597C-7055-4CAD-8BB9-BB557528A9C1}" srcId="{F1DEA0DF-1DC9-4795-ABA6-769802E50740}" destId="{3D708D39-7E5A-4F31-8774-216DA0AD03BE}" srcOrd="0" destOrd="0" parTransId="{6C70370D-D9F5-4ACD-97F0-F714C8E1DBD1}" sibTransId="{97FF8E71-6476-4572-9CC9-F2205F66445D}"/>
    <dgm:cxn modelId="{2D32A909-68DC-43FA-982E-D6EE7B25429D}" srcId="{406270AB-9027-417C-9F8D-565D313902D1}" destId="{8D392344-98DD-4782-B88B-71776A555244}" srcOrd="2" destOrd="0" parTransId="{32A81667-626A-44B0-8E91-C5D7AA103447}" sibTransId="{0FFD7F5D-5D0E-410D-A783-3C9172E1F6FB}"/>
    <dgm:cxn modelId="{63A4837C-100B-48C5-ABAC-E11D511C67BF}" srcId="{3D708D39-7E5A-4F31-8774-216DA0AD03BE}" destId="{FE025F68-8286-4FD8-A6BD-44260C1E8536}" srcOrd="1" destOrd="0" parTransId="{3228C063-8DF8-4CF0-8794-D1FBAC46235C}" sibTransId="{A62C4B7A-78DD-4019-A3A1-4DF00DD58BDC}"/>
    <dgm:cxn modelId="{3BEA1079-0A36-4137-A026-24858A8C969B}" type="presOf" srcId="{BCA765A9-F5B5-43EF-8946-2EB56420294F}" destId="{AFF0C3DB-5384-4F9B-ACB3-35D24892A748}" srcOrd="0" destOrd="0" presId="urn:microsoft.com/office/officeart/2005/8/layout/vList6"/>
    <dgm:cxn modelId="{BE82A54D-DA95-4A29-BF07-FAC56001E10A}" type="presOf" srcId="{F1DEA0DF-1DC9-4795-ABA6-769802E50740}" destId="{723363A9-1B50-436B-A5DC-660C617E472E}" srcOrd="0" destOrd="0" presId="urn:microsoft.com/office/officeart/2005/8/layout/vList6"/>
    <dgm:cxn modelId="{74B35D31-DAD4-4C2C-B5D0-68F7E14DDA4A}" type="presOf" srcId="{3D708D39-7E5A-4F31-8774-216DA0AD03BE}" destId="{71941F77-1CC7-48CA-AA96-D5FB2DF37A0D}" srcOrd="0" destOrd="0" presId="urn:microsoft.com/office/officeart/2005/8/layout/vList6"/>
    <dgm:cxn modelId="{2FCD6B3F-CCD4-4CE8-A3AB-A95D75F17973}" type="presParOf" srcId="{723363A9-1B50-436B-A5DC-660C617E472E}" destId="{4BB49B57-2F6B-47A8-A75C-F4B56275E99B}" srcOrd="0" destOrd="0" presId="urn:microsoft.com/office/officeart/2005/8/layout/vList6"/>
    <dgm:cxn modelId="{59243592-D28F-4F8C-B42A-566607C9B2F5}" type="presParOf" srcId="{4BB49B57-2F6B-47A8-A75C-F4B56275E99B}" destId="{71941F77-1CC7-48CA-AA96-D5FB2DF37A0D}" srcOrd="0" destOrd="0" presId="urn:microsoft.com/office/officeart/2005/8/layout/vList6"/>
    <dgm:cxn modelId="{D04C1428-05F8-4CE2-8481-05B256FEF77F}" type="presParOf" srcId="{4BB49B57-2F6B-47A8-A75C-F4B56275E99B}" destId="{0BC81101-E7C3-4B77-93AD-58E2020684E7}" srcOrd="1" destOrd="0" presId="urn:microsoft.com/office/officeart/2005/8/layout/vList6"/>
    <dgm:cxn modelId="{9B3D25E1-0949-4385-BA18-AD1CDA302D2A}" type="presParOf" srcId="{723363A9-1B50-436B-A5DC-660C617E472E}" destId="{2C833263-59BC-4ED2-9B5E-568B52DF5648}" srcOrd="1" destOrd="0" presId="urn:microsoft.com/office/officeart/2005/8/layout/vList6"/>
    <dgm:cxn modelId="{9F7A98E8-82C5-434F-92A7-7F7354B05C1E}" type="presParOf" srcId="{723363A9-1B50-436B-A5DC-660C617E472E}" destId="{31D4117B-ABBE-4239-9693-38E7FB3D0AC9}" srcOrd="2" destOrd="0" presId="urn:microsoft.com/office/officeart/2005/8/layout/vList6"/>
    <dgm:cxn modelId="{259DE817-6387-4916-A1ED-832C47B4B579}" type="presParOf" srcId="{31D4117B-ABBE-4239-9693-38E7FB3D0AC9}" destId="{04A47DA6-5B67-42EF-8E6F-C191127F6587}" srcOrd="0" destOrd="0" presId="urn:microsoft.com/office/officeart/2005/8/layout/vList6"/>
    <dgm:cxn modelId="{4E4C0022-C7ED-42EA-BCBD-6E43F0A6BE1A}" type="presParOf" srcId="{31D4117B-ABBE-4239-9693-38E7FB3D0AC9}" destId="{AFF0C3DB-5384-4F9B-ACB3-35D24892A748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6E6563C-FE22-4DB1-88CE-B3CC7198C482}" type="doc">
      <dgm:prSet loTypeId="urn:microsoft.com/office/officeart/2005/8/layout/hProcess9" loCatId="process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DCF4BDD4-477C-4AFA-9294-54127A474451}">
      <dgm:prSet phldrT="[文字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l">
            <a:lnSpc>
              <a:spcPts val="1440"/>
            </a:lnSpc>
          </a:pPr>
          <a:r>
            <a:rPr lang="zh-TW" altLang="en-US" sz="1400" b="1" dirty="0" smtClean="0">
              <a:solidFill>
                <a:schemeClr val="accent4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評估發生在兒少的事件或現象，是否造成兒少生命身體有立即危險或接受協助之需求</a:t>
          </a:r>
          <a:endParaRPr lang="en-US" altLang="zh-TW" sz="1400" b="1" dirty="0" smtClean="0">
            <a:solidFill>
              <a:schemeClr val="accent4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algn="l">
            <a:lnSpc>
              <a:spcPts val="1440"/>
            </a:lnSpc>
          </a:pPr>
          <a:endParaRPr lang="en-US" altLang="zh-TW" sz="1400" b="1" dirty="0" smtClean="0">
            <a:solidFill>
              <a:schemeClr val="accent4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algn="l">
            <a:lnSpc>
              <a:spcPts val="1440"/>
            </a:lnSpc>
          </a:pPr>
          <a:r>
            <a:rPr lang="zh-TW" altLang="en-US" sz="1400" b="1" dirty="0" smtClean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評估</a:t>
          </a:r>
          <a:r>
            <a:rPr lang="zh-TW" altLang="en-US" sz="1400" b="1" u="none" dirty="0" smtClean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父母（照顧者）之責任</a:t>
          </a:r>
          <a:r>
            <a:rPr lang="zh-TW" altLang="en-US" sz="1400" b="1" dirty="0" smtClean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，亦即事件或現象的發生是否因父母（照顧者）未善盡照顧責任所致</a:t>
          </a:r>
          <a:endParaRPr lang="en-US" altLang="zh-TW" sz="1400" b="1" dirty="0" smtClean="0">
            <a:solidFill>
              <a:schemeClr val="accent6">
                <a:lumMod val="75000"/>
              </a:schemeClr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algn="l">
            <a:lnSpc>
              <a:spcPts val="1440"/>
            </a:lnSpc>
          </a:pPr>
          <a:endParaRPr lang="en-US" altLang="zh-TW" sz="1400" b="1" dirty="0" smtClean="0">
            <a:solidFill>
              <a:schemeClr val="accent6">
                <a:lumMod val="75000"/>
              </a:schemeClr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algn="l">
            <a:lnSpc>
              <a:spcPts val="1680"/>
            </a:lnSpc>
          </a:pPr>
          <a:r>
            <a:rPr lang="zh-TW" altLang="en-US" sz="1400" b="1" dirty="0" smtClean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評估父母</a:t>
          </a:r>
          <a:r>
            <a:rPr lang="en-US" altLang="zh-TW" sz="1400" b="1" dirty="0" smtClean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1400" b="1" dirty="0" smtClean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照顧者</a:t>
          </a:r>
          <a:r>
            <a:rPr lang="en-US" altLang="zh-TW" sz="1400" b="1" dirty="0" smtClean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r>
            <a:rPr lang="zh-TW" altLang="en-US" sz="1400" b="1" dirty="0" smtClean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接受服務之意願，亦即父母</a:t>
          </a:r>
          <a:r>
            <a:rPr lang="en-US" altLang="zh-TW" sz="1400" b="1" dirty="0" smtClean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1400" b="1" dirty="0" smtClean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照顧者</a:t>
          </a:r>
          <a:r>
            <a:rPr lang="en-US" altLang="zh-TW" sz="1400" b="1" dirty="0" smtClean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r>
            <a:rPr lang="zh-TW" altLang="en-US" sz="1400" b="1" dirty="0" smtClean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是否拒絕、逃避相關協助，或是延遲使用可用資源，或雖受不力因素影響，但可接受協助或使用可用資源</a:t>
          </a:r>
          <a:r>
            <a:rPr lang="zh-TW" altLang="en-US" sz="14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　</a:t>
          </a:r>
          <a:r>
            <a:rPr lang="zh-TW" altLang="en-US" sz="1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　　　　　　　　　　　　　　　　　</a:t>
          </a:r>
          <a:endParaRPr lang="zh-TW" altLang="en-US" sz="1200" dirty="0"/>
        </a:p>
      </dgm:t>
    </dgm:pt>
    <dgm:pt modelId="{7A49EEAE-C7C3-4A27-BF31-1A1F6CC0DE5D}" type="parTrans" cxnId="{59224EDE-C884-435F-9E63-5E7CF2062C90}">
      <dgm:prSet/>
      <dgm:spPr/>
      <dgm:t>
        <a:bodyPr/>
        <a:lstStyle/>
        <a:p>
          <a:endParaRPr lang="zh-TW" altLang="en-US"/>
        </a:p>
      </dgm:t>
    </dgm:pt>
    <dgm:pt modelId="{DF9B6115-12E8-4221-A053-0630CE33EE4B}" type="sibTrans" cxnId="{59224EDE-C884-435F-9E63-5E7CF2062C90}">
      <dgm:prSet/>
      <dgm:spPr/>
      <dgm:t>
        <a:bodyPr/>
        <a:lstStyle/>
        <a:p>
          <a:endParaRPr lang="zh-TW" altLang="en-US"/>
        </a:p>
      </dgm:t>
    </dgm:pt>
    <dgm:pt modelId="{A9C4DDFA-BF89-43F1-A27B-DFDF90667824}">
      <dgm:prSet custT="1"/>
      <dgm:spPr/>
      <dgm:t>
        <a:bodyPr/>
        <a:lstStyle/>
        <a:p>
          <a:r>
            <a:rPr lang="zh-TW" altLang="en-US" sz="2400" b="1" dirty="0" smtClean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社福中心</a:t>
          </a:r>
          <a:r>
            <a:rPr lang="en-US" altLang="zh-TW" sz="2400" b="1" dirty="0" smtClean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-</a:t>
          </a:r>
          <a:r>
            <a:rPr lang="zh-TW" altLang="en-US" sz="2400" b="1" dirty="0" smtClean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脆弱家庭</a:t>
          </a:r>
          <a:endParaRPr lang="zh-TW" altLang="en-US" sz="2400" b="1" dirty="0">
            <a:solidFill>
              <a:schemeClr val="tx2">
                <a:lumMod val="50000"/>
              </a:schemeClr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9778425-3147-48E0-BEFC-98F4FEA10545}" type="sibTrans" cxnId="{A12A505B-B8DD-4DB0-A308-A888A7C2186E}">
      <dgm:prSet/>
      <dgm:spPr/>
      <dgm:t>
        <a:bodyPr/>
        <a:lstStyle/>
        <a:p>
          <a:endParaRPr lang="zh-TW" altLang="en-US"/>
        </a:p>
      </dgm:t>
    </dgm:pt>
    <dgm:pt modelId="{DCB7AEAB-013D-4521-B802-086DBD51AE60}" type="parTrans" cxnId="{A12A505B-B8DD-4DB0-A308-A888A7C2186E}">
      <dgm:prSet/>
      <dgm:spPr/>
      <dgm:t>
        <a:bodyPr/>
        <a:lstStyle/>
        <a:p>
          <a:endParaRPr lang="zh-TW" altLang="en-US"/>
        </a:p>
      </dgm:t>
    </dgm:pt>
    <dgm:pt modelId="{367CD763-F47E-4B21-BAAF-DD76DFF6BF2B}" type="pres">
      <dgm:prSet presAssocID="{96E6563C-FE22-4DB1-88CE-B3CC7198C482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42ED5D9-44D7-4B9A-BB2B-ED32871BD66C}" type="pres">
      <dgm:prSet presAssocID="{96E6563C-FE22-4DB1-88CE-B3CC7198C482}" presName="arrow" presStyleLbl="bgShp" presStyleIdx="0" presStyleCnt="1" custLinFactNeighborX="-6055" custLinFactNeighborY="-2206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noFill/>
        <a:ln>
          <a:noFill/>
        </a:ln>
      </dgm:spPr>
      <dgm:t>
        <a:bodyPr/>
        <a:lstStyle/>
        <a:p>
          <a:endParaRPr lang="zh-TW" altLang="en-US"/>
        </a:p>
      </dgm:t>
    </dgm:pt>
    <dgm:pt modelId="{93704C5E-96DE-4082-A4C9-33BAF33C39B3}" type="pres">
      <dgm:prSet presAssocID="{96E6563C-FE22-4DB1-88CE-B3CC7198C482}" presName="linearProcess" presStyleCnt="0"/>
      <dgm:spPr/>
      <dgm:t>
        <a:bodyPr/>
        <a:lstStyle/>
        <a:p>
          <a:endParaRPr lang="zh-TW" altLang="en-US"/>
        </a:p>
      </dgm:t>
    </dgm:pt>
    <dgm:pt modelId="{083C82F2-8856-435D-90E5-B7439D4E9D86}" type="pres">
      <dgm:prSet presAssocID="{DCF4BDD4-477C-4AFA-9294-54127A474451}" presName="textNode" presStyleLbl="node1" presStyleIdx="0" presStyleCnt="2" custScaleX="90276" custScaleY="242642" custLinFactX="-28270" custLinFactNeighborX="-100000" custLinFactNeighborY="530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50A6062-93FD-4C33-A948-4372ADE665FB}" type="pres">
      <dgm:prSet presAssocID="{DF9B6115-12E8-4221-A053-0630CE33EE4B}" presName="sibTrans" presStyleCnt="0"/>
      <dgm:spPr/>
      <dgm:t>
        <a:bodyPr/>
        <a:lstStyle/>
        <a:p>
          <a:endParaRPr lang="zh-TW" altLang="en-US"/>
        </a:p>
      </dgm:t>
    </dgm:pt>
    <dgm:pt modelId="{FAB34349-3BC9-412E-B8CD-0B4BE480DE62}" type="pres">
      <dgm:prSet presAssocID="{A9C4DDFA-BF89-43F1-A27B-DFDF90667824}" presName="textNode" presStyleLbl="node1" presStyleIdx="1" presStyleCnt="2" custScaleX="90242" custScaleY="47933" custLinFactX="21436" custLinFactNeighborX="100000" custLinFactNeighborY="8219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38C4C589-1D0B-43C9-ACA9-8B658FE6F07E}" type="presOf" srcId="{DCF4BDD4-477C-4AFA-9294-54127A474451}" destId="{083C82F2-8856-435D-90E5-B7439D4E9D86}" srcOrd="0" destOrd="0" presId="urn:microsoft.com/office/officeart/2005/8/layout/hProcess9"/>
    <dgm:cxn modelId="{57A8F99D-1119-4CD4-9A5B-D5D511B8512C}" type="presOf" srcId="{96E6563C-FE22-4DB1-88CE-B3CC7198C482}" destId="{367CD763-F47E-4B21-BAAF-DD76DFF6BF2B}" srcOrd="0" destOrd="0" presId="urn:microsoft.com/office/officeart/2005/8/layout/hProcess9"/>
    <dgm:cxn modelId="{420E6D18-8531-4001-9B80-C1EDDF18710A}" type="presOf" srcId="{A9C4DDFA-BF89-43F1-A27B-DFDF90667824}" destId="{FAB34349-3BC9-412E-B8CD-0B4BE480DE62}" srcOrd="0" destOrd="0" presId="urn:microsoft.com/office/officeart/2005/8/layout/hProcess9"/>
    <dgm:cxn modelId="{A12A505B-B8DD-4DB0-A308-A888A7C2186E}" srcId="{96E6563C-FE22-4DB1-88CE-B3CC7198C482}" destId="{A9C4DDFA-BF89-43F1-A27B-DFDF90667824}" srcOrd="1" destOrd="0" parTransId="{DCB7AEAB-013D-4521-B802-086DBD51AE60}" sibTransId="{19778425-3147-48E0-BEFC-98F4FEA10545}"/>
    <dgm:cxn modelId="{59224EDE-C884-435F-9E63-5E7CF2062C90}" srcId="{96E6563C-FE22-4DB1-88CE-B3CC7198C482}" destId="{DCF4BDD4-477C-4AFA-9294-54127A474451}" srcOrd="0" destOrd="0" parTransId="{7A49EEAE-C7C3-4A27-BF31-1A1F6CC0DE5D}" sibTransId="{DF9B6115-12E8-4221-A053-0630CE33EE4B}"/>
    <dgm:cxn modelId="{021B3037-7D64-405E-9AF5-40D968DE4325}" type="presParOf" srcId="{367CD763-F47E-4B21-BAAF-DD76DFF6BF2B}" destId="{442ED5D9-44D7-4B9A-BB2B-ED32871BD66C}" srcOrd="0" destOrd="0" presId="urn:microsoft.com/office/officeart/2005/8/layout/hProcess9"/>
    <dgm:cxn modelId="{8D019CAA-5A35-4D32-B5D5-1F6A6AE3D461}" type="presParOf" srcId="{367CD763-F47E-4B21-BAAF-DD76DFF6BF2B}" destId="{93704C5E-96DE-4082-A4C9-33BAF33C39B3}" srcOrd="1" destOrd="0" presId="urn:microsoft.com/office/officeart/2005/8/layout/hProcess9"/>
    <dgm:cxn modelId="{34122F66-09C3-4073-BBD6-8D2C6E0A3836}" type="presParOf" srcId="{93704C5E-96DE-4082-A4C9-33BAF33C39B3}" destId="{083C82F2-8856-435D-90E5-B7439D4E9D86}" srcOrd="0" destOrd="0" presId="urn:microsoft.com/office/officeart/2005/8/layout/hProcess9"/>
    <dgm:cxn modelId="{B5BF5F2C-9707-4CE9-8F67-77550E228563}" type="presParOf" srcId="{93704C5E-96DE-4082-A4C9-33BAF33C39B3}" destId="{750A6062-93FD-4C33-A948-4372ADE665FB}" srcOrd="1" destOrd="0" presId="urn:microsoft.com/office/officeart/2005/8/layout/hProcess9"/>
    <dgm:cxn modelId="{934BFFDC-8945-44B6-BCF7-F1DEEC204ACE}" type="presParOf" srcId="{93704C5E-96DE-4082-A4C9-33BAF33C39B3}" destId="{FAB34349-3BC9-412E-B8CD-0B4BE480DE62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ED0BA1D-C03D-4B76-BEB8-1BD3ABD06493}" type="doc">
      <dgm:prSet loTypeId="urn:microsoft.com/office/officeart/2005/8/layout/hProcess9" loCatId="process" qsTypeId="urn:microsoft.com/office/officeart/2005/8/quickstyle/simple1" qsCatId="simple" csTypeId="urn:microsoft.com/office/officeart/2005/8/colors/colorful1" csCatId="colorful" phldr="1"/>
      <dgm:spPr/>
    </dgm:pt>
    <dgm:pt modelId="{7A582006-64E1-4EC6-81D8-B509AFCBA8AA}">
      <dgm:prSet phldrT="[文字]" custT="1"/>
      <dgm:spPr/>
      <dgm:t>
        <a:bodyPr/>
        <a:lstStyle/>
        <a:p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受理通報</a:t>
          </a:r>
          <a:r>
            <a:rPr lang="en-US" altLang="zh-TW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初篩</a:t>
          </a:r>
          <a:r>
            <a:rPr lang="en-US" altLang="zh-TW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endParaRPr lang="zh-TW" altLang="en-US" sz="18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C064E32-1FF2-4296-B35E-4BC0139FA218}" type="parTrans" cxnId="{1771834F-4033-40DA-9682-C45CA4625DA8}">
      <dgm:prSet/>
      <dgm:spPr/>
      <dgm:t>
        <a:bodyPr/>
        <a:lstStyle/>
        <a:p>
          <a:endParaRPr lang="zh-TW" altLang="en-US"/>
        </a:p>
      </dgm:t>
    </dgm:pt>
    <dgm:pt modelId="{E3E7D9AD-FB74-491A-99C9-A3E0693581C5}" type="sibTrans" cxnId="{1771834F-4033-40DA-9682-C45CA4625DA8}">
      <dgm:prSet/>
      <dgm:spPr/>
      <dgm:t>
        <a:bodyPr/>
        <a:lstStyle/>
        <a:p>
          <a:endParaRPr lang="zh-TW" altLang="en-US"/>
        </a:p>
      </dgm:t>
    </dgm:pt>
    <dgm:pt modelId="{489886BD-57E0-4C8D-AD41-43C74E3C9DBA}">
      <dgm:prSet phldrT="[文字]" custT="1"/>
      <dgm:spPr/>
      <dgm:t>
        <a:bodyPr/>
        <a:lstStyle/>
        <a:p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評估調查</a:t>
          </a:r>
          <a:endParaRPr lang="zh-TW" altLang="en-US" sz="18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D55C3AB-D374-4928-A02C-4142AB833D13}" type="parTrans" cxnId="{5F8B508E-170E-411E-950F-17884D6BAFD9}">
      <dgm:prSet/>
      <dgm:spPr/>
      <dgm:t>
        <a:bodyPr/>
        <a:lstStyle/>
        <a:p>
          <a:endParaRPr lang="zh-TW" altLang="en-US"/>
        </a:p>
      </dgm:t>
    </dgm:pt>
    <dgm:pt modelId="{20E5DD46-6959-408F-BAAE-22E72740B1BD}" type="sibTrans" cxnId="{5F8B508E-170E-411E-950F-17884D6BAFD9}">
      <dgm:prSet/>
      <dgm:spPr/>
      <dgm:t>
        <a:bodyPr/>
        <a:lstStyle/>
        <a:p>
          <a:endParaRPr lang="zh-TW" altLang="en-US"/>
        </a:p>
      </dgm:t>
    </dgm:pt>
    <dgm:pt modelId="{D8AD63EB-32E8-43BA-A2F3-2A236208FEE7}">
      <dgm:prSet phldrT="[文字]" custT="1"/>
      <dgm:spPr/>
      <dgm:t>
        <a:bodyPr/>
        <a:lstStyle/>
        <a:p>
          <a:pPr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處遇服務</a:t>
          </a:r>
          <a:endParaRPr lang="zh-TW" altLang="en-US" sz="16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27728CC-4346-4BDA-A2DA-19A44FDA859D}" type="parTrans" cxnId="{62F6DFE0-ED12-466D-9526-17CD1718FDA2}">
      <dgm:prSet/>
      <dgm:spPr/>
      <dgm:t>
        <a:bodyPr/>
        <a:lstStyle/>
        <a:p>
          <a:endParaRPr lang="zh-TW" altLang="en-US"/>
        </a:p>
      </dgm:t>
    </dgm:pt>
    <dgm:pt modelId="{4917AD74-2487-45B6-A12B-43006482DD7F}" type="sibTrans" cxnId="{62F6DFE0-ED12-466D-9526-17CD1718FDA2}">
      <dgm:prSet/>
      <dgm:spPr/>
      <dgm:t>
        <a:bodyPr/>
        <a:lstStyle/>
        <a:p>
          <a:endParaRPr lang="zh-TW" altLang="en-US"/>
        </a:p>
      </dgm:t>
    </dgm:pt>
    <dgm:pt modelId="{D0A75425-9436-4860-B4CF-271321DB5924}">
      <dgm:prSet phldrT="[文字]" custT="1"/>
      <dgm:spPr/>
      <dgm:t>
        <a:bodyPr/>
        <a:lstStyle/>
        <a:p>
          <a:r>
            <a:rPr lang="zh-TW" altLang="en-US" sz="14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確認是否緊急案件</a:t>
          </a:r>
          <a:endParaRPr lang="zh-TW" altLang="en-US" sz="14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6CB11DA-9E89-41CE-89B0-A5A88F9055B4}" type="parTrans" cxnId="{4C82BA07-1723-4FEE-A15E-7213D077FF3B}">
      <dgm:prSet/>
      <dgm:spPr/>
      <dgm:t>
        <a:bodyPr/>
        <a:lstStyle/>
        <a:p>
          <a:endParaRPr lang="zh-TW" altLang="en-US"/>
        </a:p>
      </dgm:t>
    </dgm:pt>
    <dgm:pt modelId="{60E201E7-959C-48DF-93DC-B39ABEF7A8A0}" type="sibTrans" cxnId="{4C82BA07-1723-4FEE-A15E-7213D077FF3B}">
      <dgm:prSet/>
      <dgm:spPr/>
      <dgm:t>
        <a:bodyPr/>
        <a:lstStyle/>
        <a:p>
          <a:endParaRPr lang="zh-TW" altLang="en-US"/>
        </a:p>
      </dgm:t>
    </dgm:pt>
    <dgm:pt modelId="{54E0DB9E-D141-4B06-9B84-0250AC6ABF3F}">
      <dgm:prSet phldrT="[文字]"/>
      <dgm:spPr/>
      <dgm:t>
        <a:bodyPr/>
        <a:lstStyle/>
        <a:p>
          <a:r>
            <a:rPr lang="zh-TW" altLang="en-US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結案</a:t>
          </a:r>
          <a:endParaRPr lang="zh-TW" altLang="en-US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D6B7D8F-96CC-4603-A0A5-0557CD785DDF}" type="parTrans" cxnId="{E8165E8B-4552-4FDE-A502-8D130F82CDB1}">
      <dgm:prSet/>
      <dgm:spPr/>
      <dgm:t>
        <a:bodyPr/>
        <a:lstStyle/>
        <a:p>
          <a:endParaRPr lang="zh-TW" altLang="en-US"/>
        </a:p>
      </dgm:t>
    </dgm:pt>
    <dgm:pt modelId="{7A788F88-4272-40B1-BE0C-5CA37D1F30EB}" type="sibTrans" cxnId="{E8165E8B-4552-4FDE-A502-8D130F82CDB1}">
      <dgm:prSet/>
      <dgm:spPr/>
      <dgm:t>
        <a:bodyPr/>
        <a:lstStyle/>
        <a:p>
          <a:endParaRPr lang="zh-TW" altLang="en-US"/>
        </a:p>
      </dgm:t>
    </dgm:pt>
    <dgm:pt modelId="{F62393DF-D48F-41A2-A9B6-AE72AAD8F14D}">
      <dgm:prSet phldrT="[文字]"/>
      <dgm:spPr/>
      <dgm:t>
        <a:bodyPr/>
        <a:lstStyle/>
        <a:p>
          <a:r>
            <a:rPr lang="en-US" altLang="en-US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SDM</a:t>
          </a:r>
          <a:r>
            <a:rPr lang="zh-TW" altLang="en-US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安全評估</a:t>
          </a:r>
          <a:endParaRPr lang="zh-TW" altLang="en-US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A5D2808-62EA-4376-91D5-8CCEE945B32B}" type="parTrans" cxnId="{E059AFC9-A03A-41EB-9E49-47F5209AD345}">
      <dgm:prSet/>
      <dgm:spPr/>
      <dgm:t>
        <a:bodyPr/>
        <a:lstStyle/>
        <a:p>
          <a:endParaRPr lang="zh-TW" altLang="en-US"/>
        </a:p>
      </dgm:t>
    </dgm:pt>
    <dgm:pt modelId="{A89A144C-0C8D-4AD5-ACDE-C8AAF5867C6F}" type="sibTrans" cxnId="{E059AFC9-A03A-41EB-9E49-47F5209AD345}">
      <dgm:prSet/>
      <dgm:spPr/>
      <dgm:t>
        <a:bodyPr/>
        <a:lstStyle/>
        <a:p>
          <a:endParaRPr lang="zh-TW" altLang="en-US"/>
        </a:p>
      </dgm:t>
    </dgm:pt>
    <dgm:pt modelId="{F91ED69B-BF5F-4F64-9C36-0FEC8EBA0460}">
      <dgm:prSet phldrT="[文字]" custT="1"/>
      <dgm:spPr/>
      <dgm:t>
        <a:bodyPr/>
        <a:lstStyle/>
        <a:p>
          <a:r>
            <a:rPr lang="zh-TW" altLang="en-US" sz="14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調查報告</a:t>
          </a:r>
          <a:endParaRPr lang="zh-TW" altLang="en-US" sz="14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E104FAE-1B21-4A2D-AD58-B170EB7831EA}" type="sibTrans" cxnId="{A7754A0E-3C0E-4731-80BF-3D0EBFDD2D1D}">
      <dgm:prSet/>
      <dgm:spPr/>
      <dgm:t>
        <a:bodyPr/>
        <a:lstStyle/>
        <a:p>
          <a:endParaRPr lang="zh-TW" altLang="en-US"/>
        </a:p>
      </dgm:t>
    </dgm:pt>
    <dgm:pt modelId="{74C9FC37-7599-4C49-9E12-A7444791D4E2}" type="parTrans" cxnId="{A7754A0E-3C0E-4731-80BF-3D0EBFDD2D1D}">
      <dgm:prSet/>
      <dgm:spPr/>
      <dgm:t>
        <a:bodyPr/>
        <a:lstStyle/>
        <a:p>
          <a:endParaRPr lang="zh-TW" altLang="en-US"/>
        </a:p>
      </dgm:t>
    </dgm:pt>
    <dgm:pt modelId="{3C3420F1-0145-4690-82E0-928B559F8028}">
      <dgm:prSet phldrT="[文字]" custT="1"/>
      <dgm:spPr/>
      <dgm:t>
        <a:bodyPr/>
        <a:lstStyle/>
        <a:p>
          <a:r>
            <a:rPr lang="zh-TW" altLang="en-US" sz="14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分級分類處理</a:t>
          </a:r>
        </a:p>
      </dgm:t>
    </dgm:pt>
    <dgm:pt modelId="{D5C20A5B-2BA3-442F-8A89-C9E0CFB1C04D}" type="parTrans" cxnId="{0755A0CF-DD5C-4BE1-A1C4-8BD49092F5FE}">
      <dgm:prSet/>
      <dgm:spPr/>
      <dgm:t>
        <a:bodyPr/>
        <a:lstStyle/>
        <a:p>
          <a:endParaRPr lang="zh-TW" altLang="en-US"/>
        </a:p>
      </dgm:t>
    </dgm:pt>
    <dgm:pt modelId="{DADAE31F-E3FF-4480-AF0E-2E7E49BA88B1}" type="sibTrans" cxnId="{0755A0CF-DD5C-4BE1-A1C4-8BD49092F5FE}">
      <dgm:prSet/>
      <dgm:spPr/>
      <dgm:t>
        <a:bodyPr/>
        <a:lstStyle/>
        <a:p>
          <a:endParaRPr lang="zh-TW" altLang="en-US"/>
        </a:p>
      </dgm:t>
    </dgm:pt>
    <dgm:pt modelId="{C6CE9041-7E41-434E-8AEA-9B289543D825}">
      <dgm:prSet custT="1"/>
      <dgm:spPr/>
      <dgm:t>
        <a:bodyPr/>
        <a:lstStyle/>
        <a:p>
          <a:r>
            <a:rPr lang="en-US" altLang="en-US" sz="14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SDM</a:t>
          </a:r>
          <a:r>
            <a:rPr lang="zh-TW" altLang="en-US" sz="14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安全評估</a:t>
          </a:r>
        </a:p>
      </dgm:t>
    </dgm:pt>
    <dgm:pt modelId="{2FC5A5D8-DA77-45D9-87EC-5B23A081ACF6}" type="parTrans" cxnId="{047E2BCD-4BC0-4560-8F14-D446BEB9C6D6}">
      <dgm:prSet/>
      <dgm:spPr/>
      <dgm:t>
        <a:bodyPr/>
        <a:lstStyle/>
        <a:p>
          <a:endParaRPr lang="zh-TW" altLang="en-US"/>
        </a:p>
      </dgm:t>
    </dgm:pt>
    <dgm:pt modelId="{5D49313E-6997-4D99-A6DC-3F50B4A2ABCF}" type="sibTrans" cxnId="{047E2BCD-4BC0-4560-8F14-D446BEB9C6D6}">
      <dgm:prSet/>
      <dgm:spPr/>
      <dgm:t>
        <a:bodyPr/>
        <a:lstStyle/>
        <a:p>
          <a:endParaRPr lang="zh-TW" altLang="en-US"/>
        </a:p>
      </dgm:t>
    </dgm:pt>
    <dgm:pt modelId="{B6478C51-979D-4CDB-8CDB-BA721EDB9CCE}">
      <dgm:prSet custT="1"/>
      <dgm:spPr/>
      <dgm:t>
        <a:bodyPr/>
        <a:lstStyle/>
        <a:p>
          <a:r>
            <a:rPr lang="en-US" altLang="en-US" sz="14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SDM</a:t>
          </a:r>
          <a:r>
            <a:rPr lang="zh-TW" altLang="en-US" sz="14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風險評估</a:t>
          </a:r>
        </a:p>
      </dgm:t>
    </dgm:pt>
    <dgm:pt modelId="{2E203D56-1460-488A-95DC-381264056F04}" type="parTrans" cxnId="{D0B20185-8C8D-492E-93D5-4F79B136CF7B}">
      <dgm:prSet/>
      <dgm:spPr/>
      <dgm:t>
        <a:bodyPr/>
        <a:lstStyle/>
        <a:p>
          <a:endParaRPr lang="zh-TW" altLang="en-US"/>
        </a:p>
      </dgm:t>
    </dgm:pt>
    <dgm:pt modelId="{8159B7C9-2C33-4DED-B150-A50417D932B9}" type="sibTrans" cxnId="{D0B20185-8C8D-492E-93D5-4F79B136CF7B}">
      <dgm:prSet/>
      <dgm:spPr/>
      <dgm:t>
        <a:bodyPr/>
        <a:lstStyle/>
        <a:p>
          <a:endParaRPr lang="zh-TW" altLang="en-US"/>
        </a:p>
      </dgm:t>
    </dgm:pt>
    <dgm:pt modelId="{78357C14-B47F-4D2B-9C2E-ECF093B3E824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1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擬定處遇計畫</a:t>
          </a:r>
          <a:endParaRPr lang="zh-TW" altLang="en-US" sz="12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B68C255-4719-409B-B6B4-05082A032974}" type="parTrans" cxnId="{E13F071C-DE4A-460E-B157-AD280E48CE54}">
      <dgm:prSet/>
      <dgm:spPr/>
      <dgm:t>
        <a:bodyPr/>
        <a:lstStyle/>
        <a:p>
          <a:endParaRPr lang="zh-TW" altLang="en-US"/>
        </a:p>
      </dgm:t>
    </dgm:pt>
    <dgm:pt modelId="{641A72D9-12B2-4DED-B7DE-F757DD1CED86}" type="sibTrans" cxnId="{E13F071C-DE4A-460E-B157-AD280E48CE54}">
      <dgm:prSet/>
      <dgm:spPr/>
      <dgm:t>
        <a:bodyPr/>
        <a:lstStyle/>
        <a:p>
          <a:endParaRPr lang="zh-TW" altLang="en-US"/>
        </a:p>
      </dgm:t>
    </dgm:pt>
    <dgm:pt modelId="{AA087E2C-2AFC-4F7A-865B-B4D5ED5421EE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1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定期檢視執行狀況</a:t>
          </a:r>
          <a:endParaRPr lang="zh-TW" altLang="en-US" sz="12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EF73E40-6AA9-4219-9FB7-29A9102C6C88}" type="parTrans" cxnId="{0D0CF961-62FA-413D-9AAD-776884E6952A}">
      <dgm:prSet/>
      <dgm:spPr/>
      <dgm:t>
        <a:bodyPr/>
        <a:lstStyle/>
        <a:p>
          <a:endParaRPr lang="zh-TW" altLang="en-US"/>
        </a:p>
      </dgm:t>
    </dgm:pt>
    <dgm:pt modelId="{59FE2B44-5C65-4E19-8D3B-A631D07CD05C}" type="sibTrans" cxnId="{0D0CF961-62FA-413D-9AAD-776884E6952A}">
      <dgm:prSet/>
      <dgm:spPr/>
      <dgm:t>
        <a:bodyPr/>
        <a:lstStyle/>
        <a:p>
          <a:endParaRPr lang="zh-TW" altLang="en-US"/>
        </a:p>
      </dgm:t>
    </dgm:pt>
    <dgm:pt modelId="{CCE77B9D-1A95-4939-A2D3-09081D003AA0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1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定期修正處遇計畫</a:t>
          </a:r>
          <a:endParaRPr lang="zh-TW" altLang="en-US" sz="12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CB5604D-37D3-4995-A174-063C51EB7529}" type="parTrans" cxnId="{8157E847-F1E9-4BE4-9D3A-26F06CB176B9}">
      <dgm:prSet/>
      <dgm:spPr/>
      <dgm:t>
        <a:bodyPr/>
        <a:lstStyle/>
        <a:p>
          <a:endParaRPr lang="zh-TW" altLang="en-US"/>
        </a:p>
      </dgm:t>
    </dgm:pt>
    <dgm:pt modelId="{A9FC7E25-9301-42EC-B4D2-16B8288FCD33}" type="sibTrans" cxnId="{8157E847-F1E9-4BE4-9D3A-26F06CB176B9}">
      <dgm:prSet/>
      <dgm:spPr/>
      <dgm:t>
        <a:bodyPr/>
        <a:lstStyle/>
        <a:p>
          <a:endParaRPr lang="zh-TW" altLang="en-US"/>
        </a:p>
      </dgm:t>
    </dgm:pt>
    <dgm:pt modelId="{D4CC501B-0B85-4B4C-8F17-5F3FC51A8B1A}">
      <dgm:prSet custT="1"/>
      <dgm:spPr/>
      <dgm:t>
        <a:bodyPr/>
        <a:lstStyle/>
        <a:p>
          <a:pPr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家庭功能評估</a:t>
          </a:r>
          <a:endParaRPr lang="zh-TW" altLang="en-US" sz="12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3575A64-9A90-48C5-970F-40EBEFEEC356}" type="parTrans" cxnId="{DA038150-37BE-4857-8AA2-6B5A581A30AE}">
      <dgm:prSet/>
      <dgm:spPr/>
      <dgm:t>
        <a:bodyPr/>
        <a:lstStyle/>
        <a:p>
          <a:endParaRPr lang="zh-TW" altLang="en-US"/>
        </a:p>
      </dgm:t>
    </dgm:pt>
    <dgm:pt modelId="{067BDA96-B95A-4C24-A5AD-99513689A78D}" type="sibTrans" cxnId="{DA038150-37BE-4857-8AA2-6B5A581A30AE}">
      <dgm:prSet/>
      <dgm:spPr/>
      <dgm:t>
        <a:bodyPr/>
        <a:lstStyle/>
        <a:p>
          <a:endParaRPr lang="zh-TW" altLang="en-US"/>
        </a:p>
      </dgm:t>
    </dgm:pt>
    <dgm:pt modelId="{D40D81D9-29BE-4EDC-9DA5-809ED4A489CC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1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親職教育</a:t>
          </a:r>
          <a:endParaRPr lang="zh-TW" altLang="en-US" sz="12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DF39DE9-2092-4C57-8DC6-B1D96568A3BE}" type="sibTrans" cxnId="{B1DB4291-A08C-49AE-92CE-FA5AA841576D}">
      <dgm:prSet/>
      <dgm:spPr/>
      <dgm:t>
        <a:bodyPr/>
        <a:lstStyle/>
        <a:p>
          <a:endParaRPr lang="zh-TW" altLang="en-US"/>
        </a:p>
      </dgm:t>
    </dgm:pt>
    <dgm:pt modelId="{61C65C37-ABB1-49A9-BE6A-BBAD9FC6549B}" type="parTrans" cxnId="{B1DB4291-A08C-49AE-92CE-FA5AA841576D}">
      <dgm:prSet/>
      <dgm:spPr/>
      <dgm:t>
        <a:bodyPr/>
        <a:lstStyle/>
        <a:p>
          <a:endParaRPr lang="zh-TW" altLang="en-US"/>
        </a:p>
      </dgm:t>
    </dgm:pt>
    <dgm:pt modelId="{38A482EE-6598-4EC4-9869-430EC6FFDCC6}">
      <dgm:prSet phldrT="[文字]"/>
      <dgm:spPr/>
      <dgm:t>
        <a:bodyPr/>
        <a:lstStyle/>
        <a:p>
          <a:r>
            <a:rPr lang="zh-TW" altLang="en-US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結案評估</a:t>
          </a:r>
        </a:p>
      </dgm:t>
    </dgm:pt>
    <dgm:pt modelId="{877CBC9D-6EE4-465E-AEB4-9B7F3A506D33}" type="parTrans" cxnId="{0B4EEA50-1A9F-40BC-B320-090FBDE1DD5B}">
      <dgm:prSet/>
      <dgm:spPr/>
      <dgm:t>
        <a:bodyPr/>
        <a:lstStyle/>
        <a:p>
          <a:endParaRPr lang="zh-TW" altLang="en-US"/>
        </a:p>
      </dgm:t>
    </dgm:pt>
    <dgm:pt modelId="{CB4AFF59-AE34-4F85-84B5-65C88CC95B59}" type="sibTrans" cxnId="{0B4EEA50-1A9F-40BC-B320-090FBDE1DD5B}">
      <dgm:prSet/>
      <dgm:spPr/>
      <dgm:t>
        <a:bodyPr/>
        <a:lstStyle/>
        <a:p>
          <a:endParaRPr lang="zh-TW" altLang="en-US"/>
        </a:p>
      </dgm:t>
    </dgm:pt>
    <dgm:pt modelId="{BD925FEF-B353-4B9B-8747-A1DAEC8255C6}" type="pres">
      <dgm:prSet presAssocID="{6ED0BA1D-C03D-4B76-BEB8-1BD3ABD06493}" presName="CompostProcess" presStyleCnt="0">
        <dgm:presLayoutVars>
          <dgm:dir/>
          <dgm:resizeHandles val="exact"/>
        </dgm:presLayoutVars>
      </dgm:prSet>
      <dgm:spPr/>
    </dgm:pt>
    <dgm:pt modelId="{59FA0BF8-FD50-41C0-B62F-DDC60C6EF4AA}" type="pres">
      <dgm:prSet presAssocID="{6ED0BA1D-C03D-4B76-BEB8-1BD3ABD06493}" presName="arrow" presStyleLbl="bgShp" presStyleIdx="0" presStyleCnt="1" custScaleX="117647"/>
      <dgm:spPr/>
    </dgm:pt>
    <dgm:pt modelId="{E764E542-CD15-45F6-8E27-84151C6D7BD8}" type="pres">
      <dgm:prSet presAssocID="{6ED0BA1D-C03D-4B76-BEB8-1BD3ABD06493}" presName="linearProcess" presStyleCnt="0"/>
      <dgm:spPr/>
    </dgm:pt>
    <dgm:pt modelId="{D33CAC4C-DA27-4EED-A834-2BAF87225AF2}" type="pres">
      <dgm:prSet presAssocID="{7A582006-64E1-4EC6-81D8-B509AFCBA8AA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7C8A8E1-AAF2-45ED-B121-8E94E78113A9}" type="pres">
      <dgm:prSet presAssocID="{E3E7D9AD-FB74-491A-99C9-A3E0693581C5}" presName="sibTrans" presStyleCnt="0"/>
      <dgm:spPr/>
    </dgm:pt>
    <dgm:pt modelId="{8B80AAE3-FC91-4773-A105-0194DC77BABB}" type="pres">
      <dgm:prSet presAssocID="{489886BD-57E0-4C8D-AD41-43C74E3C9DBA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EB9C172-6A66-42D9-BB50-044364074F17}" type="pres">
      <dgm:prSet presAssocID="{20E5DD46-6959-408F-BAAE-22E72740B1BD}" presName="sibTrans" presStyleCnt="0"/>
      <dgm:spPr/>
    </dgm:pt>
    <dgm:pt modelId="{A812437E-5F58-48A9-AF21-1365C20E1B23}" type="pres">
      <dgm:prSet presAssocID="{D8AD63EB-32E8-43BA-A2F3-2A236208FEE7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AFB936F-E78F-41AD-963A-5D1E8C527FDF}" type="pres">
      <dgm:prSet presAssocID="{4917AD74-2487-45B6-A12B-43006482DD7F}" presName="sibTrans" presStyleCnt="0"/>
      <dgm:spPr/>
    </dgm:pt>
    <dgm:pt modelId="{CB9C2263-D547-414F-AD28-671C5251C99F}" type="pres">
      <dgm:prSet presAssocID="{54E0DB9E-D141-4B06-9B84-0250AC6ABF3F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A7A2E39A-B6FA-48E2-9CFE-1FE3EF5A34B4}" type="presOf" srcId="{AA087E2C-2AFC-4F7A-865B-B4D5ED5421EE}" destId="{A812437E-5F58-48A9-AF21-1365C20E1B23}" srcOrd="0" destOrd="4" presId="urn:microsoft.com/office/officeart/2005/8/layout/hProcess9"/>
    <dgm:cxn modelId="{3097F8EE-3E07-4274-8CEE-ECA44EF3C99C}" type="presOf" srcId="{F62393DF-D48F-41A2-A9B6-AE72AAD8F14D}" destId="{CB9C2263-D547-414F-AD28-671C5251C99F}" srcOrd="0" destOrd="1" presId="urn:microsoft.com/office/officeart/2005/8/layout/hProcess9"/>
    <dgm:cxn modelId="{E059AFC9-A03A-41EB-9E49-47F5209AD345}" srcId="{54E0DB9E-D141-4B06-9B84-0250AC6ABF3F}" destId="{F62393DF-D48F-41A2-A9B6-AE72AAD8F14D}" srcOrd="0" destOrd="0" parTransId="{CA5D2808-62EA-4376-91D5-8CCEE945B32B}" sibTransId="{A89A144C-0C8D-4AD5-ACDE-C8AAF5867C6F}"/>
    <dgm:cxn modelId="{0B4EEA50-1A9F-40BC-B320-090FBDE1DD5B}" srcId="{54E0DB9E-D141-4B06-9B84-0250AC6ABF3F}" destId="{38A482EE-6598-4EC4-9869-430EC6FFDCC6}" srcOrd="1" destOrd="0" parTransId="{877CBC9D-6EE4-465E-AEB4-9B7F3A506D33}" sibTransId="{CB4AFF59-AE34-4F85-84B5-65C88CC95B59}"/>
    <dgm:cxn modelId="{7E0CF656-D60D-45FB-B9BA-D1692F7413C8}" type="presOf" srcId="{D0A75425-9436-4860-B4CF-271321DB5924}" destId="{D33CAC4C-DA27-4EED-A834-2BAF87225AF2}" srcOrd="0" destOrd="1" presId="urn:microsoft.com/office/officeart/2005/8/layout/hProcess9"/>
    <dgm:cxn modelId="{B8BB5787-F6ED-4A05-A705-1FECAEF0FB57}" type="presOf" srcId="{D8AD63EB-32E8-43BA-A2F3-2A236208FEE7}" destId="{A812437E-5F58-48A9-AF21-1365C20E1B23}" srcOrd="0" destOrd="0" presId="urn:microsoft.com/office/officeart/2005/8/layout/hProcess9"/>
    <dgm:cxn modelId="{A9FFBB73-EA7A-4EF0-B305-74598EB808B7}" type="presOf" srcId="{F91ED69B-BF5F-4F64-9C36-0FEC8EBA0460}" destId="{8B80AAE3-FC91-4773-A105-0194DC77BABB}" srcOrd="0" destOrd="1" presId="urn:microsoft.com/office/officeart/2005/8/layout/hProcess9"/>
    <dgm:cxn modelId="{1FCAF6CA-6DE8-4217-A2D2-0350EB51449D}" type="presOf" srcId="{C6CE9041-7E41-434E-8AEA-9B289543D825}" destId="{8B80AAE3-FC91-4773-A105-0194DC77BABB}" srcOrd="0" destOrd="2" presId="urn:microsoft.com/office/officeart/2005/8/layout/hProcess9"/>
    <dgm:cxn modelId="{061F3E3C-106C-4785-AFC1-896A52E22FF1}" type="presOf" srcId="{54E0DB9E-D141-4B06-9B84-0250AC6ABF3F}" destId="{CB9C2263-D547-414F-AD28-671C5251C99F}" srcOrd="0" destOrd="0" presId="urn:microsoft.com/office/officeart/2005/8/layout/hProcess9"/>
    <dgm:cxn modelId="{73DC37CE-7F96-4A4B-BA6F-E5759BD3130C}" type="presOf" srcId="{489886BD-57E0-4C8D-AD41-43C74E3C9DBA}" destId="{8B80AAE3-FC91-4773-A105-0194DC77BABB}" srcOrd="0" destOrd="0" presId="urn:microsoft.com/office/officeart/2005/8/layout/hProcess9"/>
    <dgm:cxn modelId="{E13F071C-DE4A-460E-B157-AD280E48CE54}" srcId="{D8AD63EB-32E8-43BA-A2F3-2A236208FEE7}" destId="{78357C14-B47F-4D2B-9C2E-ECF093B3E824}" srcOrd="1" destOrd="0" parTransId="{FB68C255-4719-409B-B6B4-05082A032974}" sibTransId="{641A72D9-12B2-4DED-B7DE-F757DD1CED86}"/>
    <dgm:cxn modelId="{0D0CF961-62FA-413D-9AAD-776884E6952A}" srcId="{D8AD63EB-32E8-43BA-A2F3-2A236208FEE7}" destId="{AA087E2C-2AFC-4F7A-865B-B4D5ED5421EE}" srcOrd="3" destOrd="0" parTransId="{0EF73E40-6AA9-4219-9FB7-29A9102C6C88}" sibTransId="{59FE2B44-5C65-4E19-8D3B-A631D07CD05C}"/>
    <dgm:cxn modelId="{5369BC23-5A63-49ED-A8A4-E12DED0BEE63}" type="presOf" srcId="{B6478C51-979D-4CDB-8CDB-BA721EDB9CCE}" destId="{8B80AAE3-FC91-4773-A105-0194DC77BABB}" srcOrd="0" destOrd="3" presId="urn:microsoft.com/office/officeart/2005/8/layout/hProcess9"/>
    <dgm:cxn modelId="{E2DFADA1-3A44-452E-8099-E86BC8B39BB9}" type="presOf" srcId="{D4CC501B-0B85-4B4C-8F17-5F3FC51A8B1A}" destId="{A812437E-5F58-48A9-AF21-1365C20E1B23}" srcOrd="0" destOrd="1" presId="urn:microsoft.com/office/officeart/2005/8/layout/hProcess9"/>
    <dgm:cxn modelId="{4C82BA07-1723-4FEE-A15E-7213D077FF3B}" srcId="{7A582006-64E1-4EC6-81D8-B509AFCBA8AA}" destId="{D0A75425-9436-4860-B4CF-271321DB5924}" srcOrd="0" destOrd="0" parTransId="{66CB11DA-9E89-41CE-89B0-A5A88F9055B4}" sibTransId="{60E201E7-959C-48DF-93DC-B39ABEF7A8A0}"/>
    <dgm:cxn modelId="{62F6DFE0-ED12-466D-9526-17CD1718FDA2}" srcId="{6ED0BA1D-C03D-4B76-BEB8-1BD3ABD06493}" destId="{D8AD63EB-32E8-43BA-A2F3-2A236208FEE7}" srcOrd="2" destOrd="0" parTransId="{327728CC-4346-4BDA-A2DA-19A44FDA859D}" sibTransId="{4917AD74-2487-45B6-A12B-43006482DD7F}"/>
    <dgm:cxn modelId="{DA038150-37BE-4857-8AA2-6B5A581A30AE}" srcId="{D8AD63EB-32E8-43BA-A2F3-2A236208FEE7}" destId="{D4CC501B-0B85-4B4C-8F17-5F3FC51A8B1A}" srcOrd="0" destOrd="0" parTransId="{13575A64-9A90-48C5-970F-40EBEFEEC356}" sibTransId="{067BDA96-B95A-4C24-A5AD-99513689A78D}"/>
    <dgm:cxn modelId="{7D8C0BE6-3CF2-44A7-B064-A5A64D803BD3}" type="presOf" srcId="{38A482EE-6598-4EC4-9869-430EC6FFDCC6}" destId="{CB9C2263-D547-414F-AD28-671C5251C99F}" srcOrd="0" destOrd="2" presId="urn:microsoft.com/office/officeart/2005/8/layout/hProcess9"/>
    <dgm:cxn modelId="{A7754A0E-3C0E-4731-80BF-3D0EBFDD2D1D}" srcId="{489886BD-57E0-4C8D-AD41-43C74E3C9DBA}" destId="{F91ED69B-BF5F-4F64-9C36-0FEC8EBA0460}" srcOrd="0" destOrd="0" parTransId="{74C9FC37-7599-4C49-9E12-A7444791D4E2}" sibTransId="{BE104FAE-1B21-4A2D-AD58-B170EB7831EA}"/>
    <dgm:cxn modelId="{130268A8-AACD-4A83-85F0-38A82CE764C1}" type="presOf" srcId="{78357C14-B47F-4D2B-9C2E-ECF093B3E824}" destId="{A812437E-5F58-48A9-AF21-1365C20E1B23}" srcOrd="0" destOrd="2" presId="urn:microsoft.com/office/officeart/2005/8/layout/hProcess9"/>
    <dgm:cxn modelId="{44B6C112-1D43-40E8-AE67-88094CF845E1}" type="presOf" srcId="{CCE77B9D-1A95-4939-A2D3-09081D003AA0}" destId="{A812437E-5F58-48A9-AF21-1365C20E1B23}" srcOrd="0" destOrd="5" presId="urn:microsoft.com/office/officeart/2005/8/layout/hProcess9"/>
    <dgm:cxn modelId="{047E2BCD-4BC0-4560-8F14-D446BEB9C6D6}" srcId="{489886BD-57E0-4C8D-AD41-43C74E3C9DBA}" destId="{C6CE9041-7E41-434E-8AEA-9B289543D825}" srcOrd="1" destOrd="0" parTransId="{2FC5A5D8-DA77-45D9-87EC-5B23A081ACF6}" sibTransId="{5D49313E-6997-4D99-A6DC-3F50B4A2ABCF}"/>
    <dgm:cxn modelId="{E8165E8B-4552-4FDE-A502-8D130F82CDB1}" srcId="{6ED0BA1D-C03D-4B76-BEB8-1BD3ABD06493}" destId="{54E0DB9E-D141-4B06-9B84-0250AC6ABF3F}" srcOrd="3" destOrd="0" parTransId="{9D6B7D8F-96CC-4603-A0A5-0557CD785DDF}" sibTransId="{7A788F88-4272-40B1-BE0C-5CA37D1F30EB}"/>
    <dgm:cxn modelId="{B1DB4291-A08C-49AE-92CE-FA5AA841576D}" srcId="{D8AD63EB-32E8-43BA-A2F3-2A236208FEE7}" destId="{D40D81D9-29BE-4EDC-9DA5-809ED4A489CC}" srcOrd="2" destOrd="0" parTransId="{61C65C37-ABB1-49A9-BE6A-BBAD9FC6549B}" sibTransId="{FDF39DE9-2092-4C57-8DC6-B1D96568A3BE}"/>
    <dgm:cxn modelId="{658E2707-92CE-4BDA-A6FE-6044D65992E3}" type="presOf" srcId="{3C3420F1-0145-4690-82E0-928B559F8028}" destId="{D33CAC4C-DA27-4EED-A834-2BAF87225AF2}" srcOrd="0" destOrd="2" presId="urn:microsoft.com/office/officeart/2005/8/layout/hProcess9"/>
    <dgm:cxn modelId="{5F8B508E-170E-411E-950F-17884D6BAFD9}" srcId="{6ED0BA1D-C03D-4B76-BEB8-1BD3ABD06493}" destId="{489886BD-57E0-4C8D-AD41-43C74E3C9DBA}" srcOrd="1" destOrd="0" parTransId="{BD55C3AB-D374-4928-A02C-4142AB833D13}" sibTransId="{20E5DD46-6959-408F-BAAE-22E72740B1BD}"/>
    <dgm:cxn modelId="{6A1B51FA-75FF-4D2F-8F67-1DBBD2F53EFC}" type="presOf" srcId="{6ED0BA1D-C03D-4B76-BEB8-1BD3ABD06493}" destId="{BD925FEF-B353-4B9B-8747-A1DAEC8255C6}" srcOrd="0" destOrd="0" presId="urn:microsoft.com/office/officeart/2005/8/layout/hProcess9"/>
    <dgm:cxn modelId="{CBB8A35A-3150-480A-B308-BA72AD982852}" type="presOf" srcId="{7A582006-64E1-4EC6-81D8-B509AFCBA8AA}" destId="{D33CAC4C-DA27-4EED-A834-2BAF87225AF2}" srcOrd="0" destOrd="0" presId="urn:microsoft.com/office/officeart/2005/8/layout/hProcess9"/>
    <dgm:cxn modelId="{D0B20185-8C8D-492E-93D5-4F79B136CF7B}" srcId="{489886BD-57E0-4C8D-AD41-43C74E3C9DBA}" destId="{B6478C51-979D-4CDB-8CDB-BA721EDB9CCE}" srcOrd="2" destOrd="0" parTransId="{2E203D56-1460-488A-95DC-381264056F04}" sibTransId="{8159B7C9-2C33-4DED-B150-A50417D932B9}"/>
    <dgm:cxn modelId="{8157E847-F1E9-4BE4-9D3A-26F06CB176B9}" srcId="{D8AD63EB-32E8-43BA-A2F3-2A236208FEE7}" destId="{CCE77B9D-1A95-4939-A2D3-09081D003AA0}" srcOrd="4" destOrd="0" parTransId="{ECB5604D-37D3-4995-A174-063C51EB7529}" sibTransId="{A9FC7E25-9301-42EC-B4D2-16B8288FCD33}"/>
    <dgm:cxn modelId="{B88371B7-5A80-4E00-A116-5082ABCE97BC}" type="presOf" srcId="{D40D81D9-29BE-4EDC-9DA5-809ED4A489CC}" destId="{A812437E-5F58-48A9-AF21-1365C20E1B23}" srcOrd="0" destOrd="3" presId="urn:microsoft.com/office/officeart/2005/8/layout/hProcess9"/>
    <dgm:cxn modelId="{1771834F-4033-40DA-9682-C45CA4625DA8}" srcId="{6ED0BA1D-C03D-4B76-BEB8-1BD3ABD06493}" destId="{7A582006-64E1-4EC6-81D8-B509AFCBA8AA}" srcOrd="0" destOrd="0" parTransId="{0C064E32-1FF2-4296-B35E-4BC0139FA218}" sibTransId="{E3E7D9AD-FB74-491A-99C9-A3E0693581C5}"/>
    <dgm:cxn modelId="{0755A0CF-DD5C-4BE1-A1C4-8BD49092F5FE}" srcId="{7A582006-64E1-4EC6-81D8-B509AFCBA8AA}" destId="{3C3420F1-0145-4690-82E0-928B559F8028}" srcOrd="1" destOrd="0" parTransId="{D5C20A5B-2BA3-442F-8A89-C9E0CFB1C04D}" sibTransId="{DADAE31F-E3FF-4480-AF0E-2E7E49BA88B1}"/>
    <dgm:cxn modelId="{2E087E0B-3D15-4FE8-B714-DD69BFD82105}" type="presParOf" srcId="{BD925FEF-B353-4B9B-8747-A1DAEC8255C6}" destId="{59FA0BF8-FD50-41C0-B62F-DDC60C6EF4AA}" srcOrd="0" destOrd="0" presId="urn:microsoft.com/office/officeart/2005/8/layout/hProcess9"/>
    <dgm:cxn modelId="{B8A1D160-48BC-44DB-8927-2FC9002AB214}" type="presParOf" srcId="{BD925FEF-B353-4B9B-8747-A1DAEC8255C6}" destId="{E764E542-CD15-45F6-8E27-84151C6D7BD8}" srcOrd="1" destOrd="0" presId="urn:microsoft.com/office/officeart/2005/8/layout/hProcess9"/>
    <dgm:cxn modelId="{F4FAA6F1-6DAA-4089-8769-F10D67581FA0}" type="presParOf" srcId="{E764E542-CD15-45F6-8E27-84151C6D7BD8}" destId="{D33CAC4C-DA27-4EED-A834-2BAF87225AF2}" srcOrd="0" destOrd="0" presId="urn:microsoft.com/office/officeart/2005/8/layout/hProcess9"/>
    <dgm:cxn modelId="{40FD966C-3A5F-4027-888F-3879C93661E5}" type="presParOf" srcId="{E764E542-CD15-45F6-8E27-84151C6D7BD8}" destId="{E7C8A8E1-AAF2-45ED-B121-8E94E78113A9}" srcOrd="1" destOrd="0" presId="urn:microsoft.com/office/officeart/2005/8/layout/hProcess9"/>
    <dgm:cxn modelId="{3EC877A5-39FE-47C6-95F8-4064306F97EF}" type="presParOf" srcId="{E764E542-CD15-45F6-8E27-84151C6D7BD8}" destId="{8B80AAE3-FC91-4773-A105-0194DC77BABB}" srcOrd="2" destOrd="0" presId="urn:microsoft.com/office/officeart/2005/8/layout/hProcess9"/>
    <dgm:cxn modelId="{3EBD8D85-5659-48C9-9079-8CE3D2AE3469}" type="presParOf" srcId="{E764E542-CD15-45F6-8E27-84151C6D7BD8}" destId="{AEB9C172-6A66-42D9-BB50-044364074F17}" srcOrd="3" destOrd="0" presId="urn:microsoft.com/office/officeart/2005/8/layout/hProcess9"/>
    <dgm:cxn modelId="{11202ED1-FDD8-4A90-9C9C-383E13B4BED3}" type="presParOf" srcId="{E764E542-CD15-45F6-8E27-84151C6D7BD8}" destId="{A812437E-5F58-48A9-AF21-1365C20E1B23}" srcOrd="4" destOrd="0" presId="urn:microsoft.com/office/officeart/2005/8/layout/hProcess9"/>
    <dgm:cxn modelId="{0B0F2B81-DBE2-4AB7-899E-9E76B7A0D6F6}" type="presParOf" srcId="{E764E542-CD15-45F6-8E27-84151C6D7BD8}" destId="{EAFB936F-E78F-41AD-963A-5D1E8C527FDF}" srcOrd="5" destOrd="0" presId="urn:microsoft.com/office/officeart/2005/8/layout/hProcess9"/>
    <dgm:cxn modelId="{E4751E03-C01F-4EDD-A1B3-BAFF95B6AAB5}" type="presParOf" srcId="{E764E542-CD15-45F6-8E27-84151C6D7BD8}" destId="{CB9C2263-D547-414F-AD28-671C5251C99F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344199C-D857-49F7-BEA6-25C95836E679}" type="doc">
      <dgm:prSet loTypeId="urn:microsoft.com/office/officeart/2005/8/layout/hChevron3" loCatId="process" qsTypeId="urn:microsoft.com/office/officeart/2005/8/quickstyle/3d1" qsCatId="3D" csTypeId="urn:microsoft.com/office/officeart/2005/8/colors/accent0_1" csCatId="mainScheme" phldr="1"/>
      <dgm:spPr/>
    </dgm:pt>
    <dgm:pt modelId="{50ABFDB6-E916-4167-B24D-BB2E0DE01788}">
      <dgm:prSet phldrT="[文字]" custT="1"/>
      <dgm:spPr/>
      <dgm:t>
        <a:bodyPr/>
        <a:lstStyle/>
        <a:p>
          <a:r>
            <a:rPr lang="zh-TW" altLang="en-U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分流</a:t>
          </a:r>
          <a:endParaRPr lang="zh-TW" altLang="en-US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01C1588-5D24-4200-B024-8E1EDB720024}" type="parTrans" cxnId="{B394A8B7-362E-481A-9790-726D76EBA15A}">
      <dgm:prSet/>
      <dgm:spPr/>
      <dgm:t>
        <a:bodyPr/>
        <a:lstStyle/>
        <a:p>
          <a:endParaRPr lang="zh-TW" altLang="en-US"/>
        </a:p>
      </dgm:t>
    </dgm:pt>
    <dgm:pt modelId="{B5019344-9DBB-4BC4-8A34-3FA3F427187C}" type="sibTrans" cxnId="{B394A8B7-362E-481A-9790-726D76EBA15A}">
      <dgm:prSet/>
      <dgm:spPr/>
      <dgm:t>
        <a:bodyPr/>
        <a:lstStyle/>
        <a:p>
          <a:endParaRPr lang="zh-TW" altLang="en-US"/>
        </a:p>
      </dgm:t>
    </dgm:pt>
    <dgm:pt modelId="{986F9AB9-B484-4BD7-BB53-092B657C414E}">
      <dgm:prSet phldrT="[文字]" custT="1"/>
      <dgm:spPr/>
      <dgm:t>
        <a:bodyPr/>
        <a:lstStyle/>
        <a:p>
          <a:r>
            <a:rPr lang="zh-TW" altLang="en-U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受案評估調查</a:t>
          </a:r>
          <a:r>
            <a:rPr lang="en-US" altLang="zh-TW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/</a:t>
          </a:r>
          <a:r>
            <a:rPr lang="zh-TW" altLang="en-U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分級</a:t>
          </a:r>
          <a:endParaRPr lang="zh-TW" altLang="en-US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7FA001A-2BB8-4375-9EC5-A672D124E891}" type="parTrans" cxnId="{72AB73D5-DF21-453E-83D5-12B6BFD76B7D}">
      <dgm:prSet/>
      <dgm:spPr/>
      <dgm:t>
        <a:bodyPr/>
        <a:lstStyle/>
        <a:p>
          <a:endParaRPr lang="zh-TW" altLang="en-US"/>
        </a:p>
      </dgm:t>
    </dgm:pt>
    <dgm:pt modelId="{6B94296E-88BA-4799-A567-498584B05BFB}" type="sibTrans" cxnId="{72AB73D5-DF21-453E-83D5-12B6BFD76B7D}">
      <dgm:prSet/>
      <dgm:spPr/>
      <dgm:t>
        <a:bodyPr/>
        <a:lstStyle/>
        <a:p>
          <a:endParaRPr lang="zh-TW" altLang="en-US"/>
        </a:p>
      </dgm:t>
    </dgm:pt>
    <dgm:pt modelId="{E54AA2F3-0886-4C65-BBF0-715E43ED3C93}">
      <dgm:prSet phldrT="[文字]" custT="1"/>
      <dgm:spPr/>
      <dgm:t>
        <a:bodyPr/>
        <a:lstStyle/>
        <a:p>
          <a:r>
            <a:rPr lang="zh-TW" altLang="en-U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分類</a:t>
          </a:r>
          <a:endParaRPr lang="zh-TW" altLang="en-US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64AC43A-C7C2-4BA9-80A3-9A554857492A}" type="sibTrans" cxnId="{3F4B6A8E-2AC1-4118-A8C0-77152B5E888A}">
      <dgm:prSet/>
      <dgm:spPr/>
      <dgm:t>
        <a:bodyPr/>
        <a:lstStyle/>
        <a:p>
          <a:endParaRPr lang="zh-TW" altLang="en-US"/>
        </a:p>
      </dgm:t>
    </dgm:pt>
    <dgm:pt modelId="{67EC7DA1-F3D6-4608-9CCF-AC543889ED14}" type="parTrans" cxnId="{3F4B6A8E-2AC1-4118-A8C0-77152B5E888A}">
      <dgm:prSet/>
      <dgm:spPr/>
      <dgm:t>
        <a:bodyPr/>
        <a:lstStyle/>
        <a:p>
          <a:endParaRPr lang="zh-TW" altLang="en-US"/>
        </a:p>
      </dgm:t>
    </dgm:pt>
    <dgm:pt modelId="{429EED4E-06AB-4BB5-98E1-DDBE3EFFF2D9}" type="pres">
      <dgm:prSet presAssocID="{C344199C-D857-49F7-BEA6-25C95836E679}" presName="Name0" presStyleCnt="0">
        <dgm:presLayoutVars>
          <dgm:dir/>
          <dgm:resizeHandles val="exact"/>
        </dgm:presLayoutVars>
      </dgm:prSet>
      <dgm:spPr/>
    </dgm:pt>
    <dgm:pt modelId="{0E1902C1-7FB3-42CC-B1D4-10224C62CD54}" type="pres">
      <dgm:prSet presAssocID="{E54AA2F3-0886-4C65-BBF0-715E43ED3C93}" presName="parTxOnly" presStyleLbl="node1" presStyleIdx="0" presStyleCnt="3" custScaleX="74256" custLinFactNeighborX="-417" custLinFactNeighborY="2349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1151EB1-E177-413E-AF88-7411C11368F8}" type="pres">
      <dgm:prSet presAssocID="{264AC43A-C7C2-4BA9-80A3-9A554857492A}" presName="parSpace" presStyleCnt="0"/>
      <dgm:spPr/>
    </dgm:pt>
    <dgm:pt modelId="{B8CAD38F-7DFE-4D15-AFF9-66F9D8E9FD89}" type="pres">
      <dgm:prSet presAssocID="{986F9AB9-B484-4BD7-BB53-092B657C414E}" presName="parTxOnly" presStyleLbl="node1" presStyleIdx="1" presStyleCnt="3" custScaleX="113519" custLinFactNeighborX="-1" custLinFactNeighborY="507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5F1737A-48D6-4DB7-84E0-ABB20EB95C7E}" type="pres">
      <dgm:prSet presAssocID="{6B94296E-88BA-4799-A567-498584B05BFB}" presName="parSpace" presStyleCnt="0"/>
      <dgm:spPr/>
    </dgm:pt>
    <dgm:pt modelId="{EB7F9BE7-AF42-4407-A338-FB6ACA972835}" type="pres">
      <dgm:prSet presAssocID="{50ABFDB6-E916-4167-B24D-BB2E0DE01788}" presName="parTxOnly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B394A8B7-362E-481A-9790-726D76EBA15A}" srcId="{C344199C-D857-49F7-BEA6-25C95836E679}" destId="{50ABFDB6-E916-4167-B24D-BB2E0DE01788}" srcOrd="2" destOrd="0" parTransId="{A01C1588-5D24-4200-B024-8E1EDB720024}" sibTransId="{B5019344-9DBB-4BC4-8A34-3FA3F427187C}"/>
    <dgm:cxn modelId="{542525CA-62BA-4735-BA07-0F8CA40B0CA3}" type="presOf" srcId="{986F9AB9-B484-4BD7-BB53-092B657C414E}" destId="{B8CAD38F-7DFE-4D15-AFF9-66F9D8E9FD89}" srcOrd="0" destOrd="0" presId="urn:microsoft.com/office/officeart/2005/8/layout/hChevron3"/>
    <dgm:cxn modelId="{72AB73D5-DF21-453E-83D5-12B6BFD76B7D}" srcId="{C344199C-D857-49F7-BEA6-25C95836E679}" destId="{986F9AB9-B484-4BD7-BB53-092B657C414E}" srcOrd="1" destOrd="0" parTransId="{17FA001A-2BB8-4375-9EC5-A672D124E891}" sibTransId="{6B94296E-88BA-4799-A567-498584B05BFB}"/>
    <dgm:cxn modelId="{3F4B6A8E-2AC1-4118-A8C0-77152B5E888A}" srcId="{C344199C-D857-49F7-BEA6-25C95836E679}" destId="{E54AA2F3-0886-4C65-BBF0-715E43ED3C93}" srcOrd="0" destOrd="0" parTransId="{67EC7DA1-F3D6-4608-9CCF-AC543889ED14}" sibTransId="{264AC43A-C7C2-4BA9-80A3-9A554857492A}"/>
    <dgm:cxn modelId="{92A0C36C-2B64-4136-AFA1-5D53EA01E3C1}" type="presOf" srcId="{50ABFDB6-E916-4167-B24D-BB2E0DE01788}" destId="{EB7F9BE7-AF42-4407-A338-FB6ACA972835}" srcOrd="0" destOrd="0" presId="urn:microsoft.com/office/officeart/2005/8/layout/hChevron3"/>
    <dgm:cxn modelId="{49DA3222-E8AD-45A7-82BC-6327EAC1A14F}" type="presOf" srcId="{E54AA2F3-0886-4C65-BBF0-715E43ED3C93}" destId="{0E1902C1-7FB3-42CC-B1D4-10224C62CD54}" srcOrd="0" destOrd="0" presId="urn:microsoft.com/office/officeart/2005/8/layout/hChevron3"/>
    <dgm:cxn modelId="{FA55A101-89B2-482D-8E1A-5EE1A05C1E46}" type="presOf" srcId="{C344199C-D857-49F7-BEA6-25C95836E679}" destId="{429EED4E-06AB-4BB5-98E1-DDBE3EFFF2D9}" srcOrd="0" destOrd="0" presId="urn:microsoft.com/office/officeart/2005/8/layout/hChevron3"/>
    <dgm:cxn modelId="{622C8D7E-35BD-4514-9565-4EA5D8EC957C}" type="presParOf" srcId="{429EED4E-06AB-4BB5-98E1-DDBE3EFFF2D9}" destId="{0E1902C1-7FB3-42CC-B1D4-10224C62CD54}" srcOrd="0" destOrd="0" presId="urn:microsoft.com/office/officeart/2005/8/layout/hChevron3"/>
    <dgm:cxn modelId="{9E00E125-6BE4-40F2-8E39-2F0077EB3245}" type="presParOf" srcId="{429EED4E-06AB-4BB5-98E1-DDBE3EFFF2D9}" destId="{11151EB1-E177-413E-AF88-7411C11368F8}" srcOrd="1" destOrd="0" presId="urn:microsoft.com/office/officeart/2005/8/layout/hChevron3"/>
    <dgm:cxn modelId="{AE481FD0-D371-46DB-996B-CAE7ECEA25C9}" type="presParOf" srcId="{429EED4E-06AB-4BB5-98E1-DDBE3EFFF2D9}" destId="{B8CAD38F-7DFE-4D15-AFF9-66F9D8E9FD89}" srcOrd="2" destOrd="0" presId="urn:microsoft.com/office/officeart/2005/8/layout/hChevron3"/>
    <dgm:cxn modelId="{C736BCCA-00C7-450D-A7B3-0746704E6D2B}" type="presParOf" srcId="{429EED4E-06AB-4BB5-98E1-DDBE3EFFF2D9}" destId="{45F1737A-48D6-4DB7-84E0-ABB20EB95C7E}" srcOrd="3" destOrd="0" presId="urn:microsoft.com/office/officeart/2005/8/layout/hChevron3"/>
    <dgm:cxn modelId="{ADF677C7-BF08-44CB-8D54-DB7695C806AD}" type="presParOf" srcId="{429EED4E-06AB-4BB5-98E1-DDBE3EFFF2D9}" destId="{EB7F9BE7-AF42-4407-A338-FB6ACA972835}" srcOrd="4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ED0BA1D-C03D-4B76-BEB8-1BD3ABD06493}" type="doc">
      <dgm:prSet loTypeId="urn:microsoft.com/office/officeart/2005/8/layout/hProcess9" loCatId="process" qsTypeId="urn:microsoft.com/office/officeart/2005/8/quickstyle/simple1" qsCatId="simple" csTypeId="urn:microsoft.com/office/officeart/2005/8/colors/colorful1" csCatId="colorful" phldr="1"/>
      <dgm:spPr/>
    </dgm:pt>
    <dgm:pt modelId="{7A582006-64E1-4EC6-81D8-B509AFCBA8AA}">
      <dgm:prSet phldrT="[文字]" custT="1"/>
      <dgm:spPr/>
      <dgm:t>
        <a:bodyPr/>
        <a:lstStyle/>
        <a:p>
          <a:r>
            <a:rPr lang="zh-TW" altLang="en-US" sz="20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受理通報</a:t>
          </a:r>
          <a:endParaRPr lang="zh-TW" altLang="en-US" sz="20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C064E32-1FF2-4296-B35E-4BC0139FA218}" type="parTrans" cxnId="{1771834F-4033-40DA-9682-C45CA4625DA8}">
      <dgm:prSet/>
      <dgm:spPr/>
      <dgm:t>
        <a:bodyPr/>
        <a:lstStyle/>
        <a:p>
          <a:endParaRPr lang="zh-TW" altLang="en-US"/>
        </a:p>
      </dgm:t>
    </dgm:pt>
    <dgm:pt modelId="{E3E7D9AD-FB74-491A-99C9-A3E0693581C5}" type="sibTrans" cxnId="{1771834F-4033-40DA-9682-C45CA4625DA8}">
      <dgm:prSet/>
      <dgm:spPr/>
      <dgm:t>
        <a:bodyPr/>
        <a:lstStyle/>
        <a:p>
          <a:endParaRPr lang="zh-TW" altLang="en-US"/>
        </a:p>
      </dgm:t>
    </dgm:pt>
    <dgm:pt modelId="{489886BD-57E0-4C8D-AD41-43C74E3C9DBA}">
      <dgm:prSet phldrT="[文字]" custT="1"/>
      <dgm:spPr/>
      <dgm:t>
        <a:bodyPr/>
        <a:lstStyle/>
        <a:p>
          <a:r>
            <a:rPr lang="zh-TW" altLang="en-US" sz="16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評估調查</a:t>
          </a:r>
          <a:endParaRPr lang="zh-TW" altLang="en-US" sz="16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D55C3AB-D374-4928-A02C-4142AB833D13}" type="parTrans" cxnId="{5F8B508E-170E-411E-950F-17884D6BAFD9}">
      <dgm:prSet/>
      <dgm:spPr/>
      <dgm:t>
        <a:bodyPr/>
        <a:lstStyle/>
        <a:p>
          <a:endParaRPr lang="zh-TW" altLang="en-US"/>
        </a:p>
      </dgm:t>
    </dgm:pt>
    <dgm:pt modelId="{20E5DD46-6959-408F-BAAE-22E72740B1BD}" type="sibTrans" cxnId="{5F8B508E-170E-411E-950F-17884D6BAFD9}">
      <dgm:prSet/>
      <dgm:spPr/>
      <dgm:t>
        <a:bodyPr/>
        <a:lstStyle/>
        <a:p>
          <a:endParaRPr lang="zh-TW" altLang="en-US"/>
        </a:p>
      </dgm:t>
    </dgm:pt>
    <dgm:pt modelId="{D8AD63EB-32E8-43BA-A2F3-2A236208FEE7}">
      <dgm:prSet phldrT="[文字]" custT="1"/>
      <dgm:spPr/>
      <dgm:t>
        <a:bodyPr/>
        <a:lstStyle/>
        <a:p>
          <a:r>
            <a:rPr lang="zh-TW" altLang="en-US" sz="16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處遇服務</a:t>
          </a:r>
          <a:endParaRPr lang="zh-TW" altLang="en-US" sz="16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27728CC-4346-4BDA-A2DA-19A44FDA859D}" type="parTrans" cxnId="{62F6DFE0-ED12-466D-9526-17CD1718FDA2}">
      <dgm:prSet/>
      <dgm:spPr/>
      <dgm:t>
        <a:bodyPr/>
        <a:lstStyle/>
        <a:p>
          <a:endParaRPr lang="zh-TW" altLang="en-US"/>
        </a:p>
      </dgm:t>
    </dgm:pt>
    <dgm:pt modelId="{4917AD74-2487-45B6-A12B-43006482DD7F}" type="sibTrans" cxnId="{62F6DFE0-ED12-466D-9526-17CD1718FDA2}">
      <dgm:prSet/>
      <dgm:spPr/>
      <dgm:t>
        <a:bodyPr/>
        <a:lstStyle/>
        <a:p>
          <a:endParaRPr lang="zh-TW" altLang="en-US"/>
        </a:p>
      </dgm:t>
    </dgm:pt>
    <dgm:pt modelId="{2CAEAF4F-DD69-4EF5-BD81-E6F8B1EB1C8C}">
      <dgm:prSet phldrT="[文字]" custT="1"/>
      <dgm:spPr/>
      <dgm:t>
        <a:bodyPr/>
        <a:lstStyle/>
        <a:p>
          <a:r>
            <a:rPr lang="zh-TW" altLang="en-US" sz="16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確認是否緊急案件</a:t>
          </a:r>
          <a:endParaRPr lang="zh-TW" altLang="en-US" sz="16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C0B9FC0-76FF-4860-8785-8A29AD0F68EA}" type="parTrans" cxnId="{1066D173-B10C-48CA-BFB4-F549A13E9687}">
      <dgm:prSet/>
      <dgm:spPr/>
      <dgm:t>
        <a:bodyPr/>
        <a:lstStyle/>
        <a:p>
          <a:endParaRPr lang="zh-TW" altLang="en-US"/>
        </a:p>
      </dgm:t>
    </dgm:pt>
    <dgm:pt modelId="{C0F21895-3D62-45AE-9027-7D4EA8D56E99}" type="sibTrans" cxnId="{1066D173-B10C-48CA-BFB4-F549A13E9687}">
      <dgm:prSet/>
      <dgm:spPr/>
      <dgm:t>
        <a:bodyPr/>
        <a:lstStyle/>
        <a:p>
          <a:endParaRPr lang="zh-TW" altLang="en-US"/>
        </a:p>
      </dgm:t>
    </dgm:pt>
    <dgm:pt modelId="{D0A75425-9436-4860-B4CF-271321DB5924}">
      <dgm:prSet phldrT="[文字]" custT="1"/>
      <dgm:spPr/>
      <dgm:t>
        <a:bodyPr/>
        <a:lstStyle/>
        <a:p>
          <a:r>
            <a:rPr lang="zh-TW" altLang="en-US" sz="16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確認管轄</a:t>
          </a:r>
          <a:endParaRPr lang="zh-TW" altLang="en-US" sz="16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6CB11DA-9E89-41CE-89B0-A5A88F9055B4}" type="parTrans" cxnId="{4C82BA07-1723-4FEE-A15E-7213D077FF3B}">
      <dgm:prSet/>
      <dgm:spPr/>
      <dgm:t>
        <a:bodyPr/>
        <a:lstStyle/>
        <a:p>
          <a:endParaRPr lang="zh-TW" altLang="en-US"/>
        </a:p>
      </dgm:t>
    </dgm:pt>
    <dgm:pt modelId="{60E201E7-959C-48DF-93DC-B39ABEF7A8A0}" type="sibTrans" cxnId="{4C82BA07-1723-4FEE-A15E-7213D077FF3B}">
      <dgm:prSet/>
      <dgm:spPr/>
      <dgm:t>
        <a:bodyPr/>
        <a:lstStyle/>
        <a:p>
          <a:endParaRPr lang="zh-TW" altLang="en-US"/>
        </a:p>
      </dgm:t>
    </dgm:pt>
    <dgm:pt modelId="{F7C61EE6-2820-4EFB-A907-9A68DC4A9082}">
      <dgm:prSet phldrT="[文字]" custT="1"/>
      <dgm:spPr/>
      <dgm:t>
        <a:bodyPr/>
        <a:lstStyle/>
        <a:p>
          <a:r>
            <a:rPr lang="zh-TW" altLang="en-US" sz="1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目睹兒少評估</a:t>
          </a:r>
          <a:endParaRPr lang="zh-TW" altLang="en-US" sz="12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47824CF-B388-4456-BF49-EC2FD5041DF3}" type="parTrans" cxnId="{DAA3F4BB-AFA1-40EF-9D00-37BCDF9A2B09}">
      <dgm:prSet/>
      <dgm:spPr/>
      <dgm:t>
        <a:bodyPr/>
        <a:lstStyle/>
        <a:p>
          <a:endParaRPr lang="zh-TW" altLang="en-US"/>
        </a:p>
      </dgm:t>
    </dgm:pt>
    <dgm:pt modelId="{12D95EFB-5342-4701-9112-EB5B540FAD78}" type="sibTrans" cxnId="{DAA3F4BB-AFA1-40EF-9D00-37BCDF9A2B09}">
      <dgm:prSet/>
      <dgm:spPr/>
      <dgm:t>
        <a:bodyPr/>
        <a:lstStyle/>
        <a:p>
          <a:endParaRPr lang="zh-TW" altLang="en-US"/>
        </a:p>
      </dgm:t>
    </dgm:pt>
    <dgm:pt modelId="{5B79CC35-92C3-429D-B2CA-4F4BC79459B4}">
      <dgm:prSet phldrT="[文字]" custT="1"/>
      <dgm:spPr/>
      <dgm:t>
        <a:bodyPr/>
        <a:lstStyle/>
        <a:p>
          <a:r>
            <a:rPr lang="zh-TW" altLang="en-US" sz="1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擬定處遇計畫</a:t>
          </a:r>
          <a:endParaRPr lang="zh-TW" altLang="en-US" sz="12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9E2C074-17AD-458C-AFEB-985388D3B196}" type="parTrans" cxnId="{D5BBF2F1-0C37-4AA7-BF18-4D498F6A7955}">
      <dgm:prSet/>
      <dgm:spPr/>
      <dgm:t>
        <a:bodyPr/>
        <a:lstStyle/>
        <a:p>
          <a:endParaRPr lang="zh-TW" altLang="en-US"/>
        </a:p>
      </dgm:t>
    </dgm:pt>
    <dgm:pt modelId="{4F71F09B-46E8-4C83-B4D5-8AF035C64321}" type="sibTrans" cxnId="{D5BBF2F1-0C37-4AA7-BF18-4D498F6A7955}">
      <dgm:prSet/>
      <dgm:spPr/>
      <dgm:t>
        <a:bodyPr/>
        <a:lstStyle/>
        <a:p>
          <a:endParaRPr lang="zh-TW" altLang="en-US"/>
        </a:p>
      </dgm:t>
    </dgm:pt>
    <dgm:pt modelId="{54E0DB9E-D141-4B06-9B84-0250AC6ABF3F}">
      <dgm:prSet phldrT="[文字]"/>
      <dgm:spPr/>
      <dgm:t>
        <a:bodyPr/>
        <a:lstStyle/>
        <a:p>
          <a:r>
            <a:rPr lang="zh-TW" altLang="en-US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結案</a:t>
          </a:r>
          <a:endParaRPr lang="zh-TW" altLang="en-US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D6B7D8F-96CC-4603-A0A5-0557CD785DDF}" type="parTrans" cxnId="{E8165E8B-4552-4FDE-A502-8D130F82CDB1}">
      <dgm:prSet/>
      <dgm:spPr/>
      <dgm:t>
        <a:bodyPr/>
        <a:lstStyle/>
        <a:p>
          <a:endParaRPr lang="zh-TW" altLang="en-US"/>
        </a:p>
      </dgm:t>
    </dgm:pt>
    <dgm:pt modelId="{7A788F88-4272-40B1-BE0C-5CA37D1F30EB}" type="sibTrans" cxnId="{E8165E8B-4552-4FDE-A502-8D130F82CDB1}">
      <dgm:prSet/>
      <dgm:spPr/>
      <dgm:t>
        <a:bodyPr/>
        <a:lstStyle/>
        <a:p>
          <a:endParaRPr lang="zh-TW" altLang="en-US"/>
        </a:p>
      </dgm:t>
    </dgm:pt>
    <dgm:pt modelId="{F62393DF-D48F-41A2-A9B6-AE72AAD8F14D}">
      <dgm:prSet phldrT="[文字]"/>
      <dgm:spPr/>
      <dgm:t>
        <a:bodyPr/>
        <a:lstStyle/>
        <a:p>
          <a:r>
            <a:rPr lang="zh-TW" altLang="en-US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結案評估</a:t>
          </a:r>
          <a:endParaRPr lang="zh-TW" altLang="en-US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A5D2808-62EA-4376-91D5-8CCEE945B32B}" type="parTrans" cxnId="{E059AFC9-A03A-41EB-9E49-47F5209AD345}">
      <dgm:prSet/>
      <dgm:spPr/>
      <dgm:t>
        <a:bodyPr/>
        <a:lstStyle/>
        <a:p>
          <a:endParaRPr lang="zh-TW" altLang="en-US"/>
        </a:p>
      </dgm:t>
    </dgm:pt>
    <dgm:pt modelId="{A89A144C-0C8D-4AD5-ACDE-C8AAF5867C6F}" type="sibTrans" cxnId="{E059AFC9-A03A-41EB-9E49-47F5209AD345}">
      <dgm:prSet/>
      <dgm:spPr/>
      <dgm:t>
        <a:bodyPr/>
        <a:lstStyle/>
        <a:p>
          <a:endParaRPr lang="zh-TW" altLang="en-US"/>
        </a:p>
      </dgm:t>
    </dgm:pt>
    <dgm:pt modelId="{31B4E610-C39C-4F4F-8630-8E23177F48EF}">
      <dgm:prSet phldrT="[文字]" custT="1"/>
      <dgm:spPr/>
      <dgm:t>
        <a:bodyPr/>
        <a:lstStyle/>
        <a:p>
          <a:r>
            <a:rPr lang="zh-TW" altLang="en-US" sz="1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開案評估</a:t>
          </a:r>
          <a:endParaRPr lang="zh-TW" altLang="en-US" sz="12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AFA3955-5A82-4783-B4FC-B0BEE8A38E82}" type="parTrans" cxnId="{68A720B3-AD23-4FC4-B85B-52B7EFC34258}">
      <dgm:prSet/>
      <dgm:spPr/>
      <dgm:t>
        <a:bodyPr/>
        <a:lstStyle/>
        <a:p>
          <a:endParaRPr lang="zh-TW" altLang="en-US"/>
        </a:p>
      </dgm:t>
    </dgm:pt>
    <dgm:pt modelId="{67EB2002-35AE-491B-9268-E5345E7329DD}" type="sibTrans" cxnId="{68A720B3-AD23-4FC4-B85B-52B7EFC34258}">
      <dgm:prSet/>
      <dgm:spPr/>
      <dgm:t>
        <a:bodyPr/>
        <a:lstStyle/>
        <a:p>
          <a:endParaRPr lang="zh-TW" altLang="en-US"/>
        </a:p>
      </dgm:t>
    </dgm:pt>
    <dgm:pt modelId="{92492794-897F-449E-946B-F2281A38065F}">
      <dgm:prSet custT="1"/>
      <dgm:spPr/>
      <dgm:t>
        <a:bodyPr/>
        <a:lstStyle/>
        <a:p>
          <a:r>
            <a:rPr lang="zh-TW" altLang="en-US" sz="1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定期檢視執行狀況</a:t>
          </a:r>
        </a:p>
      </dgm:t>
    </dgm:pt>
    <dgm:pt modelId="{D34140BF-7421-4CF3-829D-EA7AB9FE5C36}" type="parTrans" cxnId="{DBD0CB4E-CB5E-46DD-B497-C9FB76C4EDB3}">
      <dgm:prSet/>
      <dgm:spPr/>
      <dgm:t>
        <a:bodyPr/>
        <a:lstStyle/>
        <a:p>
          <a:endParaRPr lang="zh-TW" altLang="en-US"/>
        </a:p>
      </dgm:t>
    </dgm:pt>
    <dgm:pt modelId="{AA66BD39-EF01-469D-A554-8EFF1051F4F2}" type="sibTrans" cxnId="{DBD0CB4E-CB5E-46DD-B497-C9FB76C4EDB3}">
      <dgm:prSet/>
      <dgm:spPr/>
      <dgm:t>
        <a:bodyPr/>
        <a:lstStyle/>
        <a:p>
          <a:endParaRPr lang="zh-TW" altLang="en-US"/>
        </a:p>
      </dgm:t>
    </dgm:pt>
    <dgm:pt modelId="{CB63ABEF-B87E-44BE-BA23-87F8FA97E3B7}">
      <dgm:prSet custT="1"/>
      <dgm:spPr/>
      <dgm:t>
        <a:bodyPr/>
        <a:lstStyle/>
        <a:p>
          <a:r>
            <a:rPr lang="zh-TW" altLang="en-US" sz="1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定期修正處遇計畫</a:t>
          </a:r>
        </a:p>
      </dgm:t>
    </dgm:pt>
    <dgm:pt modelId="{67ECA257-BA6E-42B0-B4A8-9D94D9A6FE87}" type="parTrans" cxnId="{29E98B3B-CF8B-43D8-AD50-82283C028F23}">
      <dgm:prSet/>
      <dgm:spPr/>
      <dgm:t>
        <a:bodyPr/>
        <a:lstStyle/>
        <a:p>
          <a:endParaRPr lang="zh-TW" altLang="en-US"/>
        </a:p>
      </dgm:t>
    </dgm:pt>
    <dgm:pt modelId="{E4024284-DEB5-4E13-BB57-63D8A0E8B040}" type="sibTrans" cxnId="{29E98B3B-CF8B-43D8-AD50-82283C028F23}">
      <dgm:prSet/>
      <dgm:spPr/>
      <dgm:t>
        <a:bodyPr/>
        <a:lstStyle/>
        <a:p>
          <a:endParaRPr lang="zh-TW" altLang="en-US"/>
        </a:p>
      </dgm:t>
    </dgm:pt>
    <dgm:pt modelId="{4C59C14C-DE18-4749-9935-E7822BBBE6A8}">
      <dgm:prSet phldrT="[文字]" custT="1"/>
      <dgm:spPr/>
      <dgm:t>
        <a:bodyPr/>
        <a:lstStyle/>
        <a:p>
          <a:r>
            <a:rPr lang="zh-TW" altLang="en-US" sz="1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確認是否提列家暴安全網會議列管</a:t>
          </a:r>
          <a:r>
            <a:rPr lang="zh-TW" altLang="en-US" sz="12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（親密關係暴力案件參考</a:t>
          </a:r>
          <a:r>
            <a:rPr lang="en-US" altLang="zh-TW" sz="12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TIPVDA</a:t>
          </a:r>
          <a:r>
            <a:rPr lang="zh-TW" altLang="en-US" sz="12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評估表）</a:t>
          </a:r>
          <a:endParaRPr lang="zh-TW" altLang="en-US" sz="1200" b="1" dirty="0">
            <a:solidFill>
              <a:srgbClr val="FF000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C93FEA0-35EC-4D88-81CD-681633282B69}" type="parTrans" cxnId="{8F731308-263D-4E15-B9ED-146CA784B7E3}">
      <dgm:prSet/>
      <dgm:spPr/>
      <dgm:t>
        <a:bodyPr/>
        <a:lstStyle/>
        <a:p>
          <a:endParaRPr lang="zh-TW" altLang="en-US"/>
        </a:p>
      </dgm:t>
    </dgm:pt>
    <dgm:pt modelId="{60BD8393-2743-47BF-89E9-255DB309AB12}" type="sibTrans" cxnId="{8F731308-263D-4E15-B9ED-146CA784B7E3}">
      <dgm:prSet/>
      <dgm:spPr/>
      <dgm:t>
        <a:bodyPr/>
        <a:lstStyle/>
        <a:p>
          <a:endParaRPr lang="zh-TW" altLang="en-US"/>
        </a:p>
      </dgm:t>
    </dgm:pt>
    <dgm:pt modelId="{41A4A02B-763E-4B6E-8E20-844E2DAC05EE}">
      <dgm:prSet phldrT="[文字]" custT="1"/>
      <dgm:spPr/>
      <dgm:t>
        <a:bodyPr/>
        <a:lstStyle/>
        <a:p>
          <a:r>
            <a:rPr lang="zh-TW" altLang="en-US" sz="1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高風險案件定期會議列管</a:t>
          </a:r>
          <a:endParaRPr lang="zh-TW" altLang="en-US" sz="12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3337A37-CE0B-43B5-948A-F825BEC63BEE}" type="sibTrans" cxnId="{9D549953-54CE-4FF5-87B9-EC276B18C625}">
      <dgm:prSet/>
      <dgm:spPr/>
      <dgm:t>
        <a:bodyPr/>
        <a:lstStyle/>
        <a:p>
          <a:endParaRPr lang="zh-TW" altLang="en-US"/>
        </a:p>
      </dgm:t>
    </dgm:pt>
    <dgm:pt modelId="{35B68D9A-42E4-47D9-B664-D169DEB99F47}" type="parTrans" cxnId="{9D549953-54CE-4FF5-87B9-EC276B18C625}">
      <dgm:prSet/>
      <dgm:spPr/>
      <dgm:t>
        <a:bodyPr/>
        <a:lstStyle/>
        <a:p>
          <a:endParaRPr lang="zh-TW" altLang="en-US"/>
        </a:p>
      </dgm:t>
    </dgm:pt>
    <dgm:pt modelId="{BD925FEF-B353-4B9B-8747-A1DAEC8255C6}" type="pres">
      <dgm:prSet presAssocID="{6ED0BA1D-C03D-4B76-BEB8-1BD3ABD06493}" presName="CompostProcess" presStyleCnt="0">
        <dgm:presLayoutVars>
          <dgm:dir/>
          <dgm:resizeHandles val="exact"/>
        </dgm:presLayoutVars>
      </dgm:prSet>
      <dgm:spPr/>
    </dgm:pt>
    <dgm:pt modelId="{59FA0BF8-FD50-41C0-B62F-DDC60C6EF4AA}" type="pres">
      <dgm:prSet presAssocID="{6ED0BA1D-C03D-4B76-BEB8-1BD3ABD06493}" presName="arrow" presStyleLbl="bgShp" presStyleIdx="0" presStyleCnt="1" custScaleX="117647"/>
      <dgm:spPr/>
    </dgm:pt>
    <dgm:pt modelId="{E764E542-CD15-45F6-8E27-84151C6D7BD8}" type="pres">
      <dgm:prSet presAssocID="{6ED0BA1D-C03D-4B76-BEB8-1BD3ABD06493}" presName="linearProcess" presStyleCnt="0"/>
      <dgm:spPr/>
    </dgm:pt>
    <dgm:pt modelId="{D33CAC4C-DA27-4EED-A834-2BAF87225AF2}" type="pres">
      <dgm:prSet presAssocID="{7A582006-64E1-4EC6-81D8-B509AFCBA8AA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7C8A8E1-AAF2-45ED-B121-8E94E78113A9}" type="pres">
      <dgm:prSet presAssocID="{E3E7D9AD-FB74-491A-99C9-A3E0693581C5}" presName="sibTrans" presStyleCnt="0"/>
      <dgm:spPr/>
    </dgm:pt>
    <dgm:pt modelId="{8B80AAE3-FC91-4773-A105-0194DC77BABB}" type="pres">
      <dgm:prSet presAssocID="{489886BD-57E0-4C8D-AD41-43C74E3C9DBA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EB9C172-6A66-42D9-BB50-044364074F17}" type="pres">
      <dgm:prSet presAssocID="{20E5DD46-6959-408F-BAAE-22E72740B1BD}" presName="sibTrans" presStyleCnt="0"/>
      <dgm:spPr/>
    </dgm:pt>
    <dgm:pt modelId="{A812437E-5F58-48A9-AF21-1365C20E1B23}" type="pres">
      <dgm:prSet presAssocID="{D8AD63EB-32E8-43BA-A2F3-2A236208FEE7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AFB936F-E78F-41AD-963A-5D1E8C527FDF}" type="pres">
      <dgm:prSet presAssocID="{4917AD74-2487-45B6-A12B-43006482DD7F}" presName="sibTrans" presStyleCnt="0"/>
      <dgm:spPr/>
    </dgm:pt>
    <dgm:pt modelId="{CB9C2263-D547-414F-AD28-671C5251C99F}" type="pres">
      <dgm:prSet presAssocID="{54E0DB9E-D141-4B06-9B84-0250AC6ABF3F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5BBF2F1-0C37-4AA7-BF18-4D498F6A7955}" srcId="{D8AD63EB-32E8-43BA-A2F3-2A236208FEE7}" destId="{5B79CC35-92C3-429D-B2CA-4F4BC79459B4}" srcOrd="1" destOrd="0" parTransId="{59E2C074-17AD-458C-AFEB-985388D3B196}" sibTransId="{4F71F09B-46E8-4C83-B4D5-8AF035C64321}"/>
    <dgm:cxn modelId="{E059AFC9-A03A-41EB-9E49-47F5209AD345}" srcId="{54E0DB9E-D141-4B06-9B84-0250AC6ABF3F}" destId="{F62393DF-D48F-41A2-A9B6-AE72AAD8F14D}" srcOrd="0" destOrd="0" parTransId="{CA5D2808-62EA-4376-91D5-8CCEE945B32B}" sibTransId="{A89A144C-0C8D-4AD5-ACDE-C8AAF5867C6F}"/>
    <dgm:cxn modelId="{431B33C0-68D6-413B-9B8E-897DF4D541AB}" type="presOf" srcId="{489886BD-57E0-4C8D-AD41-43C74E3C9DBA}" destId="{8B80AAE3-FC91-4773-A105-0194DC77BABB}" srcOrd="0" destOrd="0" presId="urn:microsoft.com/office/officeart/2005/8/layout/hProcess9"/>
    <dgm:cxn modelId="{45FF102D-C21F-4457-90CF-A1D7577E3D8D}" type="presOf" srcId="{31B4E610-C39C-4F4F-8630-8E23177F48EF}" destId="{8B80AAE3-FC91-4773-A105-0194DC77BABB}" srcOrd="0" destOrd="2" presId="urn:microsoft.com/office/officeart/2005/8/layout/hProcess9"/>
    <dgm:cxn modelId="{8F731308-263D-4E15-B9ED-146CA784B7E3}" srcId="{489886BD-57E0-4C8D-AD41-43C74E3C9DBA}" destId="{4C59C14C-DE18-4749-9935-E7822BBBE6A8}" srcOrd="2" destOrd="0" parTransId="{3C93FEA0-35EC-4D88-81CD-681633282B69}" sibTransId="{60BD8393-2743-47BF-89E9-255DB309AB12}"/>
    <dgm:cxn modelId="{9D549953-54CE-4FF5-87B9-EC276B18C625}" srcId="{D8AD63EB-32E8-43BA-A2F3-2A236208FEE7}" destId="{41A4A02B-763E-4B6E-8E20-844E2DAC05EE}" srcOrd="0" destOrd="0" parTransId="{35B68D9A-42E4-47D9-B664-D169DEB99F47}" sibTransId="{13337A37-CE0B-43B5-948A-F825BEC63BEE}"/>
    <dgm:cxn modelId="{EA13F0BB-F0DD-4024-9A8A-8EC8A7EFD213}" type="presOf" srcId="{41A4A02B-763E-4B6E-8E20-844E2DAC05EE}" destId="{A812437E-5F58-48A9-AF21-1365C20E1B23}" srcOrd="0" destOrd="1" presId="urn:microsoft.com/office/officeart/2005/8/layout/hProcess9"/>
    <dgm:cxn modelId="{4C18471C-EE07-4480-ADDE-7649BED8B424}" type="presOf" srcId="{5B79CC35-92C3-429D-B2CA-4F4BC79459B4}" destId="{A812437E-5F58-48A9-AF21-1365C20E1B23}" srcOrd="0" destOrd="2" presId="urn:microsoft.com/office/officeart/2005/8/layout/hProcess9"/>
    <dgm:cxn modelId="{1518BDFE-16CE-4643-9500-A49E7B9680D5}" type="presOf" srcId="{CB63ABEF-B87E-44BE-BA23-87F8FA97E3B7}" destId="{A812437E-5F58-48A9-AF21-1365C20E1B23}" srcOrd="0" destOrd="4" presId="urn:microsoft.com/office/officeart/2005/8/layout/hProcess9"/>
    <dgm:cxn modelId="{4C82BA07-1723-4FEE-A15E-7213D077FF3B}" srcId="{7A582006-64E1-4EC6-81D8-B509AFCBA8AA}" destId="{D0A75425-9436-4860-B4CF-271321DB5924}" srcOrd="1" destOrd="0" parTransId="{66CB11DA-9E89-41CE-89B0-A5A88F9055B4}" sibTransId="{60E201E7-959C-48DF-93DC-B39ABEF7A8A0}"/>
    <dgm:cxn modelId="{1066D173-B10C-48CA-BFB4-F549A13E9687}" srcId="{7A582006-64E1-4EC6-81D8-B509AFCBA8AA}" destId="{2CAEAF4F-DD69-4EF5-BD81-E6F8B1EB1C8C}" srcOrd="0" destOrd="0" parTransId="{4C0B9FC0-76FF-4860-8785-8A29AD0F68EA}" sibTransId="{C0F21895-3D62-45AE-9027-7D4EA8D56E99}"/>
    <dgm:cxn modelId="{62F6DFE0-ED12-466D-9526-17CD1718FDA2}" srcId="{6ED0BA1D-C03D-4B76-BEB8-1BD3ABD06493}" destId="{D8AD63EB-32E8-43BA-A2F3-2A236208FEE7}" srcOrd="2" destOrd="0" parTransId="{327728CC-4346-4BDA-A2DA-19A44FDA859D}" sibTransId="{4917AD74-2487-45B6-A12B-43006482DD7F}"/>
    <dgm:cxn modelId="{6EC7F19D-FEB5-44A2-9B15-AF2E459FBB08}" type="presOf" srcId="{54E0DB9E-D141-4B06-9B84-0250AC6ABF3F}" destId="{CB9C2263-D547-414F-AD28-671C5251C99F}" srcOrd="0" destOrd="0" presId="urn:microsoft.com/office/officeart/2005/8/layout/hProcess9"/>
    <dgm:cxn modelId="{38E76587-8A48-4631-9E33-9B3F695294DD}" type="presOf" srcId="{7A582006-64E1-4EC6-81D8-B509AFCBA8AA}" destId="{D33CAC4C-DA27-4EED-A834-2BAF87225AF2}" srcOrd="0" destOrd="0" presId="urn:microsoft.com/office/officeart/2005/8/layout/hProcess9"/>
    <dgm:cxn modelId="{50F8EE12-BBCB-4B91-A05A-8E8DB0636879}" type="presOf" srcId="{2CAEAF4F-DD69-4EF5-BD81-E6F8B1EB1C8C}" destId="{D33CAC4C-DA27-4EED-A834-2BAF87225AF2}" srcOrd="0" destOrd="1" presId="urn:microsoft.com/office/officeart/2005/8/layout/hProcess9"/>
    <dgm:cxn modelId="{DAA3F4BB-AFA1-40EF-9D00-37BCDF9A2B09}" srcId="{489886BD-57E0-4C8D-AD41-43C74E3C9DBA}" destId="{F7C61EE6-2820-4EFB-A907-9A68DC4A9082}" srcOrd="0" destOrd="0" parTransId="{A47824CF-B388-4456-BF49-EC2FD5041DF3}" sibTransId="{12D95EFB-5342-4701-9112-EB5B540FAD78}"/>
    <dgm:cxn modelId="{2C72F61B-8285-4932-9C4F-72CE12FE01EC}" type="presOf" srcId="{92492794-897F-449E-946B-F2281A38065F}" destId="{A812437E-5F58-48A9-AF21-1365C20E1B23}" srcOrd="0" destOrd="3" presId="urn:microsoft.com/office/officeart/2005/8/layout/hProcess9"/>
    <dgm:cxn modelId="{DED4C030-2BA4-4178-996E-DCBE5C22307D}" type="presOf" srcId="{F7C61EE6-2820-4EFB-A907-9A68DC4A9082}" destId="{8B80AAE3-FC91-4773-A105-0194DC77BABB}" srcOrd="0" destOrd="1" presId="urn:microsoft.com/office/officeart/2005/8/layout/hProcess9"/>
    <dgm:cxn modelId="{566BACF4-2EB7-44BF-9F9E-D2AF99083D85}" type="presOf" srcId="{6ED0BA1D-C03D-4B76-BEB8-1BD3ABD06493}" destId="{BD925FEF-B353-4B9B-8747-A1DAEC8255C6}" srcOrd="0" destOrd="0" presId="urn:microsoft.com/office/officeart/2005/8/layout/hProcess9"/>
    <dgm:cxn modelId="{7356DBB6-30EA-4497-A8BA-3CA01FC00CD2}" type="presOf" srcId="{F62393DF-D48F-41A2-A9B6-AE72AAD8F14D}" destId="{CB9C2263-D547-414F-AD28-671C5251C99F}" srcOrd="0" destOrd="1" presId="urn:microsoft.com/office/officeart/2005/8/layout/hProcess9"/>
    <dgm:cxn modelId="{E8165E8B-4552-4FDE-A502-8D130F82CDB1}" srcId="{6ED0BA1D-C03D-4B76-BEB8-1BD3ABD06493}" destId="{54E0DB9E-D141-4B06-9B84-0250AC6ABF3F}" srcOrd="3" destOrd="0" parTransId="{9D6B7D8F-96CC-4603-A0A5-0557CD785DDF}" sibTransId="{7A788F88-4272-40B1-BE0C-5CA37D1F30EB}"/>
    <dgm:cxn modelId="{8F4620BB-1B09-4E53-9E41-E3FA64DD83A5}" type="presOf" srcId="{D8AD63EB-32E8-43BA-A2F3-2A236208FEE7}" destId="{A812437E-5F58-48A9-AF21-1365C20E1B23}" srcOrd="0" destOrd="0" presId="urn:microsoft.com/office/officeart/2005/8/layout/hProcess9"/>
    <dgm:cxn modelId="{5F8B508E-170E-411E-950F-17884D6BAFD9}" srcId="{6ED0BA1D-C03D-4B76-BEB8-1BD3ABD06493}" destId="{489886BD-57E0-4C8D-AD41-43C74E3C9DBA}" srcOrd="1" destOrd="0" parTransId="{BD55C3AB-D374-4928-A02C-4142AB833D13}" sibTransId="{20E5DD46-6959-408F-BAAE-22E72740B1BD}"/>
    <dgm:cxn modelId="{68A720B3-AD23-4FC4-B85B-52B7EFC34258}" srcId="{489886BD-57E0-4C8D-AD41-43C74E3C9DBA}" destId="{31B4E610-C39C-4F4F-8630-8E23177F48EF}" srcOrd="1" destOrd="0" parTransId="{3AFA3955-5A82-4783-B4FC-B0BEE8A38E82}" sibTransId="{67EB2002-35AE-491B-9268-E5345E7329DD}"/>
    <dgm:cxn modelId="{785B4885-F373-486E-A38E-940E14512029}" type="presOf" srcId="{D0A75425-9436-4860-B4CF-271321DB5924}" destId="{D33CAC4C-DA27-4EED-A834-2BAF87225AF2}" srcOrd="0" destOrd="2" presId="urn:microsoft.com/office/officeart/2005/8/layout/hProcess9"/>
    <dgm:cxn modelId="{9A109E94-AFC0-448F-BE16-4B64ACE7C074}" type="presOf" srcId="{4C59C14C-DE18-4749-9935-E7822BBBE6A8}" destId="{8B80AAE3-FC91-4773-A105-0194DC77BABB}" srcOrd="0" destOrd="3" presId="urn:microsoft.com/office/officeart/2005/8/layout/hProcess9"/>
    <dgm:cxn modelId="{29E98B3B-CF8B-43D8-AD50-82283C028F23}" srcId="{D8AD63EB-32E8-43BA-A2F3-2A236208FEE7}" destId="{CB63ABEF-B87E-44BE-BA23-87F8FA97E3B7}" srcOrd="3" destOrd="0" parTransId="{67ECA257-BA6E-42B0-B4A8-9D94D9A6FE87}" sibTransId="{E4024284-DEB5-4E13-BB57-63D8A0E8B040}"/>
    <dgm:cxn modelId="{DBD0CB4E-CB5E-46DD-B497-C9FB76C4EDB3}" srcId="{D8AD63EB-32E8-43BA-A2F3-2A236208FEE7}" destId="{92492794-897F-449E-946B-F2281A38065F}" srcOrd="2" destOrd="0" parTransId="{D34140BF-7421-4CF3-829D-EA7AB9FE5C36}" sibTransId="{AA66BD39-EF01-469D-A554-8EFF1051F4F2}"/>
    <dgm:cxn modelId="{1771834F-4033-40DA-9682-C45CA4625DA8}" srcId="{6ED0BA1D-C03D-4B76-BEB8-1BD3ABD06493}" destId="{7A582006-64E1-4EC6-81D8-B509AFCBA8AA}" srcOrd="0" destOrd="0" parTransId="{0C064E32-1FF2-4296-B35E-4BC0139FA218}" sibTransId="{E3E7D9AD-FB74-491A-99C9-A3E0693581C5}"/>
    <dgm:cxn modelId="{B6C58F7E-D279-48F1-A120-5CD26D64CC59}" type="presParOf" srcId="{BD925FEF-B353-4B9B-8747-A1DAEC8255C6}" destId="{59FA0BF8-FD50-41C0-B62F-DDC60C6EF4AA}" srcOrd="0" destOrd="0" presId="urn:microsoft.com/office/officeart/2005/8/layout/hProcess9"/>
    <dgm:cxn modelId="{9F3876D0-7813-4C33-A814-46413B2FB98F}" type="presParOf" srcId="{BD925FEF-B353-4B9B-8747-A1DAEC8255C6}" destId="{E764E542-CD15-45F6-8E27-84151C6D7BD8}" srcOrd="1" destOrd="0" presId="urn:microsoft.com/office/officeart/2005/8/layout/hProcess9"/>
    <dgm:cxn modelId="{EF661169-0549-4C75-A4CD-5961ABC45752}" type="presParOf" srcId="{E764E542-CD15-45F6-8E27-84151C6D7BD8}" destId="{D33CAC4C-DA27-4EED-A834-2BAF87225AF2}" srcOrd="0" destOrd="0" presId="urn:microsoft.com/office/officeart/2005/8/layout/hProcess9"/>
    <dgm:cxn modelId="{2891A071-60DB-4911-97C6-1D023A7B4798}" type="presParOf" srcId="{E764E542-CD15-45F6-8E27-84151C6D7BD8}" destId="{E7C8A8E1-AAF2-45ED-B121-8E94E78113A9}" srcOrd="1" destOrd="0" presId="urn:microsoft.com/office/officeart/2005/8/layout/hProcess9"/>
    <dgm:cxn modelId="{2CB0E4D0-DA45-499F-8ECB-3681274BB962}" type="presParOf" srcId="{E764E542-CD15-45F6-8E27-84151C6D7BD8}" destId="{8B80AAE3-FC91-4773-A105-0194DC77BABB}" srcOrd="2" destOrd="0" presId="urn:microsoft.com/office/officeart/2005/8/layout/hProcess9"/>
    <dgm:cxn modelId="{CAF83F43-47D0-4081-B0E6-FD786B1C6897}" type="presParOf" srcId="{E764E542-CD15-45F6-8E27-84151C6D7BD8}" destId="{AEB9C172-6A66-42D9-BB50-044364074F17}" srcOrd="3" destOrd="0" presId="urn:microsoft.com/office/officeart/2005/8/layout/hProcess9"/>
    <dgm:cxn modelId="{509746C2-289E-443E-A63D-FD99CEF490E3}" type="presParOf" srcId="{E764E542-CD15-45F6-8E27-84151C6D7BD8}" destId="{A812437E-5F58-48A9-AF21-1365C20E1B23}" srcOrd="4" destOrd="0" presId="urn:microsoft.com/office/officeart/2005/8/layout/hProcess9"/>
    <dgm:cxn modelId="{C53F5A3C-5C2D-4C83-BA61-ABEFF39F8DF7}" type="presParOf" srcId="{E764E542-CD15-45F6-8E27-84151C6D7BD8}" destId="{EAFB936F-E78F-41AD-963A-5D1E8C527FDF}" srcOrd="5" destOrd="0" presId="urn:microsoft.com/office/officeart/2005/8/layout/hProcess9"/>
    <dgm:cxn modelId="{471FA57C-9EC1-49F0-93B1-C442BB35ED06}" type="presParOf" srcId="{E764E542-CD15-45F6-8E27-84151C6D7BD8}" destId="{CB9C2263-D547-414F-AD28-671C5251C99F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3623682-8057-46E6-A975-CBA8B477FC6A}" type="doc">
      <dgm:prSet loTypeId="urn:microsoft.com/office/officeart/2008/layout/PictureGrid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37687F37-1019-4DAA-AAA1-F50B7196A615}">
      <dgm:prSet phldrT="[文字]" phldr="1"/>
      <dgm:spPr/>
      <dgm:t>
        <a:bodyPr/>
        <a:lstStyle/>
        <a:p>
          <a:endParaRPr lang="zh-TW" altLang="en-US" dirty="0"/>
        </a:p>
      </dgm:t>
    </dgm:pt>
    <dgm:pt modelId="{F871FFE8-113A-423F-A7A7-C896DFDA6CAD}" type="sibTrans" cxnId="{063DA46F-A02D-4BFF-A75C-2B7C0C88774D}">
      <dgm:prSet/>
      <dgm:spPr/>
      <dgm:t>
        <a:bodyPr/>
        <a:lstStyle/>
        <a:p>
          <a:endParaRPr lang="zh-TW" altLang="en-US"/>
        </a:p>
      </dgm:t>
    </dgm:pt>
    <dgm:pt modelId="{D4E9C1DD-0CE0-4746-8C01-6E385C7101FF}" type="parTrans" cxnId="{063DA46F-A02D-4BFF-A75C-2B7C0C88774D}">
      <dgm:prSet/>
      <dgm:spPr/>
      <dgm:t>
        <a:bodyPr/>
        <a:lstStyle/>
        <a:p>
          <a:endParaRPr lang="zh-TW" altLang="en-US"/>
        </a:p>
      </dgm:t>
    </dgm:pt>
    <dgm:pt modelId="{59D7A364-1843-4EC2-85B1-E604EC2AF81F}">
      <dgm:prSet phldrT="[文字]" phldr="1"/>
      <dgm:spPr/>
      <dgm:t>
        <a:bodyPr/>
        <a:lstStyle/>
        <a:p>
          <a:endParaRPr lang="zh-TW" altLang="en-US" dirty="0"/>
        </a:p>
      </dgm:t>
    </dgm:pt>
    <dgm:pt modelId="{928B685C-538F-4EC0-B14D-67BC4CAC65E4}" type="sibTrans" cxnId="{B94280CC-9407-470F-B1C0-9988D8559F13}">
      <dgm:prSet/>
      <dgm:spPr/>
      <dgm:t>
        <a:bodyPr/>
        <a:lstStyle/>
        <a:p>
          <a:endParaRPr lang="zh-TW" altLang="en-US"/>
        </a:p>
      </dgm:t>
    </dgm:pt>
    <dgm:pt modelId="{2614BAB3-01BA-4D5D-BA32-CEFC6556DDAB}" type="parTrans" cxnId="{B94280CC-9407-470F-B1C0-9988D8559F13}">
      <dgm:prSet/>
      <dgm:spPr/>
      <dgm:t>
        <a:bodyPr/>
        <a:lstStyle/>
        <a:p>
          <a:endParaRPr lang="zh-TW" altLang="en-US"/>
        </a:p>
      </dgm:t>
    </dgm:pt>
    <dgm:pt modelId="{4ED47EFB-733B-4585-8825-5D925BF2F4D2}" type="pres">
      <dgm:prSet presAssocID="{63623682-8057-46E6-A975-CBA8B477FC6A}" presName="Name0" presStyleCnt="0">
        <dgm:presLayoutVars>
          <dgm:dir/>
        </dgm:presLayoutVars>
      </dgm:prSet>
      <dgm:spPr/>
      <dgm:t>
        <a:bodyPr/>
        <a:lstStyle/>
        <a:p>
          <a:endParaRPr lang="zh-TW" altLang="en-US"/>
        </a:p>
      </dgm:t>
    </dgm:pt>
    <dgm:pt modelId="{35DF2150-DBE9-40E5-908D-8C0AF8728139}" type="pres">
      <dgm:prSet presAssocID="{59D7A364-1843-4EC2-85B1-E604EC2AF81F}" presName="composite" presStyleCnt="0"/>
      <dgm:spPr/>
    </dgm:pt>
    <dgm:pt modelId="{1DE1122C-0780-46AD-B931-BAA964FEFDA3}" type="pres">
      <dgm:prSet presAssocID="{59D7A364-1843-4EC2-85B1-E604EC2AF81F}" presName="rect2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6DD407-3387-4639-A2F9-AE2B0D744C1E}" type="pres">
      <dgm:prSet presAssocID="{59D7A364-1843-4EC2-85B1-E604EC2AF81F}" presName="rect1" presStyleLbl="alignImgPlac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000" r="-8000"/>
          </a:stretch>
        </a:blipFill>
      </dgm:spPr>
      <dgm:t>
        <a:bodyPr/>
        <a:lstStyle/>
        <a:p>
          <a:endParaRPr lang="zh-TW" altLang="en-US"/>
        </a:p>
      </dgm:t>
    </dgm:pt>
    <dgm:pt modelId="{90F1491E-E920-44BB-BD2F-4E32C6C82D61}" type="pres">
      <dgm:prSet presAssocID="{928B685C-538F-4EC0-B14D-67BC4CAC65E4}" presName="sibTrans" presStyleCnt="0"/>
      <dgm:spPr/>
    </dgm:pt>
    <dgm:pt modelId="{2EEEBCB0-572B-4F24-8739-C9B69D527C0F}" type="pres">
      <dgm:prSet presAssocID="{37687F37-1019-4DAA-AAA1-F50B7196A615}" presName="composite" presStyleCnt="0"/>
      <dgm:spPr/>
    </dgm:pt>
    <dgm:pt modelId="{BBBD6D00-5CA0-4230-934F-836AE704D68B}" type="pres">
      <dgm:prSet presAssocID="{37687F37-1019-4DAA-AAA1-F50B7196A615}" presName="rect2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1AA3F04-358E-405B-9B08-CD12EE3D585F}" type="pres">
      <dgm:prSet presAssocID="{37687F37-1019-4DAA-AAA1-F50B7196A615}" presName="rect1" presStyleLbl="alignImgPlace1" presStyleIdx="1" presStyleCnt="2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</dgm:spPr>
      <dgm:t>
        <a:bodyPr/>
        <a:lstStyle/>
        <a:p>
          <a:endParaRPr lang="zh-TW" altLang="en-US"/>
        </a:p>
      </dgm:t>
    </dgm:pt>
  </dgm:ptLst>
  <dgm:cxnLst>
    <dgm:cxn modelId="{998141AF-2267-49BD-9E27-07148E9A32AD}" type="presOf" srcId="{37687F37-1019-4DAA-AAA1-F50B7196A615}" destId="{BBBD6D00-5CA0-4230-934F-836AE704D68B}" srcOrd="0" destOrd="0" presId="urn:microsoft.com/office/officeart/2008/layout/PictureGrid"/>
    <dgm:cxn modelId="{A276FC05-02A9-42F2-AC16-817995FBA6BF}" type="presOf" srcId="{63623682-8057-46E6-A975-CBA8B477FC6A}" destId="{4ED47EFB-733B-4585-8825-5D925BF2F4D2}" srcOrd="0" destOrd="0" presId="urn:microsoft.com/office/officeart/2008/layout/PictureGrid"/>
    <dgm:cxn modelId="{9641CCC0-2847-4BA6-97B5-068307812435}" type="presOf" srcId="{59D7A364-1843-4EC2-85B1-E604EC2AF81F}" destId="{1DE1122C-0780-46AD-B931-BAA964FEFDA3}" srcOrd="0" destOrd="0" presId="urn:microsoft.com/office/officeart/2008/layout/PictureGrid"/>
    <dgm:cxn modelId="{063DA46F-A02D-4BFF-A75C-2B7C0C88774D}" srcId="{63623682-8057-46E6-A975-CBA8B477FC6A}" destId="{37687F37-1019-4DAA-AAA1-F50B7196A615}" srcOrd="1" destOrd="0" parTransId="{D4E9C1DD-0CE0-4746-8C01-6E385C7101FF}" sibTransId="{F871FFE8-113A-423F-A7A7-C896DFDA6CAD}"/>
    <dgm:cxn modelId="{B94280CC-9407-470F-B1C0-9988D8559F13}" srcId="{63623682-8057-46E6-A975-CBA8B477FC6A}" destId="{59D7A364-1843-4EC2-85B1-E604EC2AF81F}" srcOrd="0" destOrd="0" parTransId="{2614BAB3-01BA-4D5D-BA32-CEFC6556DDAB}" sibTransId="{928B685C-538F-4EC0-B14D-67BC4CAC65E4}"/>
    <dgm:cxn modelId="{6258FB4A-B223-4747-9E54-23B818AFC840}" type="presParOf" srcId="{4ED47EFB-733B-4585-8825-5D925BF2F4D2}" destId="{35DF2150-DBE9-40E5-908D-8C0AF8728139}" srcOrd="0" destOrd="0" presId="urn:microsoft.com/office/officeart/2008/layout/PictureGrid"/>
    <dgm:cxn modelId="{33AA0AE5-0D58-45D4-9449-A29ED7D66AC6}" type="presParOf" srcId="{35DF2150-DBE9-40E5-908D-8C0AF8728139}" destId="{1DE1122C-0780-46AD-B931-BAA964FEFDA3}" srcOrd="0" destOrd="0" presId="urn:microsoft.com/office/officeart/2008/layout/PictureGrid"/>
    <dgm:cxn modelId="{C996D949-93EE-4AA4-9F62-65520297DEC7}" type="presParOf" srcId="{35DF2150-DBE9-40E5-908D-8C0AF8728139}" destId="{3E6DD407-3387-4639-A2F9-AE2B0D744C1E}" srcOrd="1" destOrd="0" presId="urn:microsoft.com/office/officeart/2008/layout/PictureGrid"/>
    <dgm:cxn modelId="{2F64D1E8-320E-48D7-B74A-DBD585C567E8}" type="presParOf" srcId="{4ED47EFB-733B-4585-8825-5D925BF2F4D2}" destId="{90F1491E-E920-44BB-BD2F-4E32C6C82D61}" srcOrd="1" destOrd="0" presId="urn:microsoft.com/office/officeart/2008/layout/PictureGrid"/>
    <dgm:cxn modelId="{33E9D2DA-5932-41FF-808D-5E787098E195}" type="presParOf" srcId="{4ED47EFB-733B-4585-8825-5D925BF2F4D2}" destId="{2EEEBCB0-572B-4F24-8739-C9B69D527C0F}" srcOrd="2" destOrd="0" presId="urn:microsoft.com/office/officeart/2008/layout/PictureGrid"/>
    <dgm:cxn modelId="{F650F2AB-5A65-4EEB-AF84-B927D7F12FC4}" type="presParOf" srcId="{2EEEBCB0-572B-4F24-8739-C9B69D527C0F}" destId="{BBBD6D00-5CA0-4230-934F-836AE704D68B}" srcOrd="0" destOrd="0" presId="urn:microsoft.com/office/officeart/2008/layout/PictureGrid"/>
    <dgm:cxn modelId="{EC9CDFE6-CD51-4CE7-9AC9-D027E18DBAA9}" type="presParOf" srcId="{2EEEBCB0-572B-4F24-8739-C9B69D527C0F}" destId="{81AA3F04-358E-405B-9B08-CD12EE3D585F}" srcOrd="1" destOrd="0" presId="urn:microsoft.com/office/officeart/2008/layout/PictureGri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C9FD3192-C637-4E3E-84B4-5DCA05D8E1E4}" type="doc">
      <dgm:prSet loTypeId="urn:microsoft.com/office/officeart/2005/8/layout/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18C62E02-A504-4A92-9271-2DB2106DF623}">
      <dgm:prSet phldrT="[文字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zh-TW" altLang="en-US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過去</a:t>
          </a:r>
          <a:endParaRPr lang="zh-TW" altLang="en-US" sz="28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E7EE704-44E9-4329-B741-B553F02308DE}" type="parTrans" cxnId="{DF5D02A3-6AFE-4DAA-841D-9A8F4AA9EE64}">
      <dgm:prSet/>
      <dgm:spPr/>
      <dgm:t>
        <a:bodyPr/>
        <a:lstStyle/>
        <a:p>
          <a:endParaRPr lang="zh-TW" altLang="en-US"/>
        </a:p>
      </dgm:t>
    </dgm:pt>
    <dgm:pt modelId="{3350A99F-01A1-41CF-AEF2-903AD0C90F57}" type="sibTrans" cxnId="{DF5D02A3-6AFE-4DAA-841D-9A8F4AA9EE64}">
      <dgm:prSet/>
      <dgm:spPr/>
      <dgm:t>
        <a:bodyPr/>
        <a:lstStyle/>
        <a:p>
          <a:endParaRPr lang="zh-TW" altLang="en-US"/>
        </a:p>
      </dgm:t>
    </dgm:pt>
    <dgm:pt modelId="{FC64802B-065C-470F-A319-1F07A4535429}">
      <dgm:prSet phldrT="[文字]" custT="1"/>
      <dgm:spPr/>
      <dgm:t>
        <a:bodyPr/>
        <a:lstStyle/>
        <a:p>
          <a:r>
            <a:rPr lang="zh-TW" altLang="en-US" sz="1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親密關係暴力</a:t>
          </a:r>
          <a:r>
            <a:rPr lang="en-US" altLang="zh-TW" sz="1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TIPVDA</a:t>
          </a:r>
          <a:r>
            <a:rPr lang="zh-TW" altLang="en-US" sz="1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達</a:t>
          </a:r>
          <a:r>
            <a:rPr lang="en-US" altLang="zh-TW" sz="1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8</a:t>
          </a:r>
          <a:r>
            <a:rPr lang="zh-TW" altLang="en-US" sz="1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分以上</a:t>
          </a:r>
          <a:endParaRPr lang="zh-TW" altLang="en-US" sz="1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F14EE65-65DA-4E6C-BD9F-08C6B7D291BD}" type="parTrans" cxnId="{22917E0A-7473-40D0-B246-7FBE9F614EF3}">
      <dgm:prSet/>
      <dgm:spPr/>
      <dgm:t>
        <a:bodyPr/>
        <a:lstStyle/>
        <a:p>
          <a:endParaRPr lang="zh-TW" altLang="en-US"/>
        </a:p>
      </dgm:t>
    </dgm:pt>
    <dgm:pt modelId="{85F7F919-E09A-4E88-BE83-CEC01CBA7FAD}" type="sibTrans" cxnId="{22917E0A-7473-40D0-B246-7FBE9F614EF3}">
      <dgm:prSet/>
      <dgm:spPr/>
      <dgm:t>
        <a:bodyPr/>
        <a:lstStyle/>
        <a:p>
          <a:endParaRPr lang="zh-TW" altLang="en-US"/>
        </a:p>
      </dgm:t>
    </dgm:pt>
    <dgm:pt modelId="{B798BC76-626A-4BD6-8B60-5CDDCB973475}">
      <dgm:prSet phldrT="[文字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zh-TW" altLang="en-US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未來新增</a:t>
          </a:r>
          <a:endParaRPr lang="zh-TW" altLang="en-US" sz="28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90C70F7-0A65-4B2F-B490-0ABBCBC367AD}" type="parTrans" cxnId="{C50CF128-EB64-44D1-B97F-7340690E7E3A}">
      <dgm:prSet/>
      <dgm:spPr/>
      <dgm:t>
        <a:bodyPr/>
        <a:lstStyle/>
        <a:p>
          <a:endParaRPr lang="zh-TW" altLang="en-US"/>
        </a:p>
      </dgm:t>
    </dgm:pt>
    <dgm:pt modelId="{3434C166-1213-41E8-AC59-0DECE67C0E46}" type="sibTrans" cxnId="{C50CF128-EB64-44D1-B97F-7340690E7E3A}">
      <dgm:prSet/>
      <dgm:spPr/>
      <dgm:t>
        <a:bodyPr/>
        <a:lstStyle/>
        <a:p>
          <a:endParaRPr lang="zh-TW" altLang="en-US"/>
        </a:p>
      </dgm:t>
    </dgm:pt>
    <dgm:pt modelId="{04265E91-78E0-4D12-A3E9-0D68C2216718}">
      <dgm:prSet phldrT="[文字]" custT="1"/>
      <dgm:spPr/>
      <dgm:t>
        <a:bodyPr/>
        <a:lstStyle/>
        <a:p>
          <a:r>
            <a:rPr lang="en-US" altLang="en-US" sz="1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A</a:t>
          </a:r>
          <a:r>
            <a:rPr lang="zh-TW" altLang="en-US" sz="1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級納入家庭暴力安全網會議列管</a:t>
          </a:r>
          <a:endParaRPr lang="zh-TW" altLang="en-US" sz="1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C521F8D-1108-4EF8-8620-163ADBAF3111}" type="parTrans" cxnId="{D6A7C3C2-91CE-44E8-AF85-E9563AAB23AB}">
      <dgm:prSet/>
      <dgm:spPr/>
      <dgm:t>
        <a:bodyPr/>
        <a:lstStyle/>
        <a:p>
          <a:endParaRPr lang="zh-TW" altLang="en-US"/>
        </a:p>
      </dgm:t>
    </dgm:pt>
    <dgm:pt modelId="{4D173990-4EE4-4263-97F5-7FA8DF03D919}" type="sibTrans" cxnId="{D6A7C3C2-91CE-44E8-AF85-E9563AAB23AB}">
      <dgm:prSet/>
      <dgm:spPr/>
      <dgm:t>
        <a:bodyPr/>
        <a:lstStyle/>
        <a:p>
          <a:endParaRPr lang="zh-TW" altLang="en-US"/>
        </a:p>
      </dgm:t>
    </dgm:pt>
    <dgm:pt modelId="{A4A60ADD-5B7A-4600-986A-A8741972091A}">
      <dgm:prSet phldrT="[文字]" custT="1"/>
      <dgm:spPr/>
      <dgm:t>
        <a:bodyPr/>
        <a:lstStyle/>
        <a:p>
          <a:r>
            <a:rPr lang="en-US" altLang="en-US" sz="1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B</a:t>
          </a:r>
          <a:r>
            <a:rPr lang="zh-TW" altLang="en-US" sz="1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、</a:t>
          </a:r>
          <a:r>
            <a:rPr lang="en-US" altLang="en-US" sz="1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C</a:t>
          </a:r>
          <a:r>
            <a:rPr lang="zh-TW" altLang="en-US" sz="1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級納入衛生局召開之個案討論會列管</a:t>
          </a:r>
          <a:endParaRPr lang="zh-TW" altLang="en-US" sz="1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9A52071-BF13-4E2F-8013-9244BF770F60}" type="parTrans" cxnId="{9CE4BBD2-2A84-496B-BF43-B2646509E597}">
      <dgm:prSet/>
      <dgm:spPr/>
      <dgm:t>
        <a:bodyPr/>
        <a:lstStyle/>
        <a:p>
          <a:endParaRPr lang="zh-TW" altLang="en-US"/>
        </a:p>
      </dgm:t>
    </dgm:pt>
    <dgm:pt modelId="{3FD6122A-2C7B-42D9-A33A-D8CABD4B971F}" type="sibTrans" cxnId="{9CE4BBD2-2A84-496B-BF43-B2646509E597}">
      <dgm:prSet/>
      <dgm:spPr/>
      <dgm:t>
        <a:bodyPr/>
        <a:lstStyle/>
        <a:p>
          <a:endParaRPr lang="zh-TW" altLang="en-US"/>
        </a:p>
      </dgm:t>
    </dgm:pt>
    <dgm:pt modelId="{1826A838-BB1F-438A-824E-BF025E6861E9}" type="pres">
      <dgm:prSet presAssocID="{C9FD3192-C637-4E3E-84B4-5DCA05D8E1E4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CD37F52-8C8E-4443-A026-813ABF510CDE}" type="pres">
      <dgm:prSet presAssocID="{18C62E02-A504-4A92-9271-2DB2106DF623}" presName="composite" presStyleCnt="0"/>
      <dgm:spPr/>
    </dgm:pt>
    <dgm:pt modelId="{246A2DB0-354B-4E38-8328-FB1CFA37A716}" type="pres">
      <dgm:prSet presAssocID="{18C62E02-A504-4A92-9271-2DB2106DF623}" presName="par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8536E29-01C3-4B80-8C4E-6ED325B27992}" type="pres">
      <dgm:prSet presAssocID="{18C62E02-A504-4A92-9271-2DB2106DF623}" presName="parSh" presStyleLbl="node1" presStyleIdx="0" presStyleCnt="2" custScaleX="116529" custScaleY="192874" custLinFactNeighborX="21956" custLinFactNeighborY="21160"/>
      <dgm:spPr/>
      <dgm:t>
        <a:bodyPr/>
        <a:lstStyle/>
        <a:p>
          <a:endParaRPr lang="zh-TW" altLang="en-US"/>
        </a:p>
      </dgm:t>
    </dgm:pt>
    <dgm:pt modelId="{C1F81638-523A-405A-A98C-7B7FD0622A7D}" type="pres">
      <dgm:prSet presAssocID="{18C62E02-A504-4A92-9271-2DB2106DF623}" presName="desTx" presStyleLbl="fgAcc1" presStyleIdx="0" presStyleCnt="2" custScaleX="97216" custScaleY="96037" custLinFactNeighborX="13577" custLinFactNeighborY="-3294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31FD2DC-3850-4206-9807-E539A575D111}" type="pres">
      <dgm:prSet presAssocID="{3350A99F-01A1-41CF-AEF2-903AD0C90F57}" presName="sibTrans" presStyleLbl="sibTrans2D1" presStyleIdx="0" presStyleCnt="1" custAng="52884" custScaleX="157872" custLinFactNeighborY="-36595"/>
      <dgm:spPr/>
      <dgm:t>
        <a:bodyPr/>
        <a:lstStyle/>
        <a:p>
          <a:endParaRPr lang="zh-TW" altLang="en-US"/>
        </a:p>
      </dgm:t>
    </dgm:pt>
    <dgm:pt modelId="{B7A6B2C5-AA5C-42B5-9A24-7B2AD3EC66D9}" type="pres">
      <dgm:prSet presAssocID="{3350A99F-01A1-41CF-AEF2-903AD0C90F57}" presName="connTx" presStyleLbl="sibTrans2D1" presStyleIdx="0" presStyleCnt="1"/>
      <dgm:spPr/>
      <dgm:t>
        <a:bodyPr/>
        <a:lstStyle/>
        <a:p>
          <a:endParaRPr lang="zh-TW" altLang="en-US"/>
        </a:p>
      </dgm:t>
    </dgm:pt>
    <dgm:pt modelId="{A3C87D83-F6FB-48BD-B84B-EFA1BD85C57B}" type="pres">
      <dgm:prSet presAssocID="{B798BC76-626A-4BD6-8B60-5CDDCB973475}" presName="composite" presStyleCnt="0"/>
      <dgm:spPr/>
    </dgm:pt>
    <dgm:pt modelId="{2C0FC136-D4F5-4D6E-8806-66136F454923}" type="pres">
      <dgm:prSet presAssocID="{B798BC76-626A-4BD6-8B60-5CDDCB973475}" presName="par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AE6D01D-9F44-463C-A6B9-945A87178D63}" type="pres">
      <dgm:prSet presAssocID="{B798BC76-626A-4BD6-8B60-5CDDCB973475}" presName="parSh" presStyleLbl="node1" presStyleIdx="1" presStyleCnt="2" custScaleX="164253" custScaleY="184807" custLinFactNeighborX="7023" custLinFactNeighborY="18934"/>
      <dgm:spPr/>
      <dgm:t>
        <a:bodyPr/>
        <a:lstStyle/>
        <a:p>
          <a:endParaRPr lang="zh-TW" altLang="en-US"/>
        </a:p>
      </dgm:t>
    </dgm:pt>
    <dgm:pt modelId="{24F57ADC-BD47-419B-9D28-D83F8CE09071}" type="pres">
      <dgm:prSet presAssocID="{B798BC76-626A-4BD6-8B60-5CDDCB973475}" presName="desTx" presStyleLbl="fgAcc1" presStyleIdx="1" presStyleCnt="2" custScaleX="145163" custLinFactNeighborX="-6781" custLinFactNeighborY="-3288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BD56B2EB-8BE7-4C36-A736-DF7BD9101FA6}" type="presOf" srcId="{A4A60ADD-5B7A-4600-986A-A8741972091A}" destId="{24F57ADC-BD47-419B-9D28-D83F8CE09071}" srcOrd="0" destOrd="1" presId="urn:microsoft.com/office/officeart/2005/8/layout/process3"/>
    <dgm:cxn modelId="{00F2A183-C525-4CCD-AF19-2093F471704C}" type="presOf" srcId="{18C62E02-A504-4A92-9271-2DB2106DF623}" destId="{246A2DB0-354B-4E38-8328-FB1CFA37A716}" srcOrd="0" destOrd="0" presId="urn:microsoft.com/office/officeart/2005/8/layout/process3"/>
    <dgm:cxn modelId="{D6A7C3C2-91CE-44E8-AF85-E9563AAB23AB}" srcId="{B798BC76-626A-4BD6-8B60-5CDDCB973475}" destId="{04265E91-78E0-4D12-A3E9-0D68C2216718}" srcOrd="0" destOrd="0" parTransId="{BC521F8D-1108-4EF8-8620-163ADBAF3111}" sibTransId="{4D173990-4EE4-4263-97F5-7FA8DF03D919}"/>
    <dgm:cxn modelId="{3A8EB6B6-0761-4866-BBBF-DF1AB1C5BD29}" type="presOf" srcId="{C9FD3192-C637-4E3E-84B4-5DCA05D8E1E4}" destId="{1826A838-BB1F-438A-824E-BF025E6861E9}" srcOrd="0" destOrd="0" presId="urn:microsoft.com/office/officeart/2005/8/layout/process3"/>
    <dgm:cxn modelId="{C50CF128-EB64-44D1-B97F-7340690E7E3A}" srcId="{C9FD3192-C637-4E3E-84B4-5DCA05D8E1E4}" destId="{B798BC76-626A-4BD6-8B60-5CDDCB973475}" srcOrd="1" destOrd="0" parTransId="{690C70F7-0A65-4B2F-B490-0ABBCBC367AD}" sibTransId="{3434C166-1213-41E8-AC59-0DECE67C0E46}"/>
    <dgm:cxn modelId="{30A7A02D-619D-4697-82E8-3F8D63EA2196}" type="presOf" srcId="{3350A99F-01A1-41CF-AEF2-903AD0C90F57}" destId="{231FD2DC-3850-4206-9807-E539A575D111}" srcOrd="0" destOrd="0" presId="urn:microsoft.com/office/officeart/2005/8/layout/process3"/>
    <dgm:cxn modelId="{9CE4BBD2-2A84-496B-BF43-B2646509E597}" srcId="{B798BC76-626A-4BD6-8B60-5CDDCB973475}" destId="{A4A60ADD-5B7A-4600-986A-A8741972091A}" srcOrd="1" destOrd="0" parTransId="{A9A52071-BF13-4E2F-8013-9244BF770F60}" sibTransId="{3FD6122A-2C7B-42D9-A33A-D8CABD4B971F}"/>
    <dgm:cxn modelId="{939E3E52-C880-405F-BB8D-AD3A37086B7C}" type="presOf" srcId="{B798BC76-626A-4BD6-8B60-5CDDCB973475}" destId="{2C0FC136-D4F5-4D6E-8806-66136F454923}" srcOrd="0" destOrd="0" presId="urn:microsoft.com/office/officeart/2005/8/layout/process3"/>
    <dgm:cxn modelId="{BA6580EF-B6D5-4A6A-ABD7-1CCEFB9BF074}" type="presOf" srcId="{B798BC76-626A-4BD6-8B60-5CDDCB973475}" destId="{CAE6D01D-9F44-463C-A6B9-945A87178D63}" srcOrd="1" destOrd="0" presId="urn:microsoft.com/office/officeart/2005/8/layout/process3"/>
    <dgm:cxn modelId="{32944285-D48E-474B-B0DA-5A0870452347}" type="presOf" srcId="{04265E91-78E0-4D12-A3E9-0D68C2216718}" destId="{24F57ADC-BD47-419B-9D28-D83F8CE09071}" srcOrd="0" destOrd="0" presId="urn:microsoft.com/office/officeart/2005/8/layout/process3"/>
    <dgm:cxn modelId="{22917E0A-7473-40D0-B246-7FBE9F614EF3}" srcId="{18C62E02-A504-4A92-9271-2DB2106DF623}" destId="{FC64802B-065C-470F-A319-1F07A4535429}" srcOrd="0" destOrd="0" parTransId="{EF14EE65-65DA-4E6C-BD9F-08C6B7D291BD}" sibTransId="{85F7F919-E09A-4E88-BE83-CEC01CBA7FAD}"/>
    <dgm:cxn modelId="{EDF99D27-1389-4E0E-9F26-1E7791182419}" type="presOf" srcId="{18C62E02-A504-4A92-9271-2DB2106DF623}" destId="{98536E29-01C3-4B80-8C4E-6ED325B27992}" srcOrd="1" destOrd="0" presId="urn:microsoft.com/office/officeart/2005/8/layout/process3"/>
    <dgm:cxn modelId="{DF5D02A3-6AFE-4DAA-841D-9A8F4AA9EE64}" srcId="{C9FD3192-C637-4E3E-84B4-5DCA05D8E1E4}" destId="{18C62E02-A504-4A92-9271-2DB2106DF623}" srcOrd="0" destOrd="0" parTransId="{FE7EE704-44E9-4329-B741-B553F02308DE}" sibTransId="{3350A99F-01A1-41CF-AEF2-903AD0C90F57}"/>
    <dgm:cxn modelId="{6A4663A0-D10D-4965-BFA8-2E3339FEA34F}" type="presOf" srcId="{3350A99F-01A1-41CF-AEF2-903AD0C90F57}" destId="{B7A6B2C5-AA5C-42B5-9A24-7B2AD3EC66D9}" srcOrd="1" destOrd="0" presId="urn:microsoft.com/office/officeart/2005/8/layout/process3"/>
    <dgm:cxn modelId="{96189C27-63A9-44EB-BBB5-3FC29A6C609A}" type="presOf" srcId="{FC64802B-065C-470F-A319-1F07A4535429}" destId="{C1F81638-523A-405A-A98C-7B7FD0622A7D}" srcOrd="0" destOrd="0" presId="urn:microsoft.com/office/officeart/2005/8/layout/process3"/>
    <dgm:cxn modelId="{858B1122-555A-4733-9721-3D322836B464}" type="presParOf" srcId="{1826A838-BB1F-438A-824E-BF025E6861E9}" destId="{4CD37F52-8C8E-4443-A026-813ABF510CDE}" srcOrd="0" destOrd="0" presId="urn:microsoft.com/office/officeart/2005/8/layout/process3"/>
    <dgm:cxn modelId="{E75140E3-C68C-4F94-99A6-0677D358562A}" type="presParOf" srcId="{4CD37F52-8C8E-4443-A026-813ABF510CDE}" destId="{246A2DB0-354B-4E38-8328-FB1CFA37A716}" srcOrd="0" destOrd="0" presId="urn:microsoft.com/office/officeart/2005/8/layout/process3"/>
    <dgm:cxn modelId="{6E023462-F6F8-49C2-B958-BC0D53ED3682}" type="presParOf" srcId="{4CD37F52-8C8E-4443-A026-813ABF510CDE}" destId="{98536E29-01C3-4B80-8C4E-6ED325B27992}" srcOrd="1" destOrd="0" presId="urn:microsoft.com/office/officeart/2005/8/layout/process3"/>
    <dgm:cxn modelId="{DD45022A-8D7A-4164-95EE-CB78937B24B6}" type="presParOf" srcId="{4CD37F52-8C8E-4443-A026-813ABF510CDE}" destId="{C1F81638-523A-405A-A98C-7B7FD0622A7D}" srcOrd="2" destOrd="0" presId="urn:microsoft.com/office/officeart/2005/8/layout/process3"/>
    <dgm:cxn modelId="{F8EDD2AD-0D3E-4B1C-944C-65A53302D46E}" type="presParOf" srcId="{1826A838-BB1F-438A-824E-BF025E6861E9}" destId="{231FD2DC-3850-4206-9807-E539A575D111}" srcOrd="1" destOrd="0" presId="urn:microsoft.com/office/officeart/2005/8/layout/process3"/>
    <dgm:cxn modelId="{426D6BB6-1092-44A4-A9D2-8282B7253236}" type="presParOf" srcId="{231FD2DC-3850-4206-9807-E539A575D111}" destId="{B7A6B2C5-AA5C-42B5-9A24-7B2AD3EC66D9}" srcOrd="0" destOrd="0" presId="urn:microsoft.com/office/officeart/2005/8/layout/process3"/>
    <dgm:cxn modelId="{4DCA564D-FB17-498D-B50B-94B17F60A92E}" type="presParOf" srcId="{1826A838-BB1F-438A-824E-BF025E6861E9}" destId="{A3C87D83-F6FB-48BD-B84B-EFA1BD85C57B}" srcOrd="2" destOrd="0" presId="urn:microsoft.com/office/officeart/2005/8/layout/process3"/>
    <dgm:cxn modelId="{6177A313-B4A5-486D-A523-94AAE5C46878}" type="presParOf" srcId="{A3C87D83-F6FB-48BD-B84B-EFA1BD85C57B}" destId="{2C0FC136-D4F5-4D6E-8806-66136F454923}" srcOrd="0" destOrd="0" presId="urn:microsoft.com/office/officeart/2005/8/layout/process3"/>
    <dgm:cxn modelId="{347F4279-9F2B-464D-A6B6-9B5EFE5E0CC4}" type="presParOf" srcId="{A3C87D83-F6FB-48BD-B84B-EFA1BD85C57B}" destId="{CAE6D01D-9F44-463C-A6B9-945A87178D63}" srcOrd="1" destOrd="0" presId="urn:microsoft.com/office/officeart/2005/8/layout/process3"/>
    <dgm:cxn modelId="{E1DD099C-5335-410B-A509-C72D5286BD69}" type="presParOf" srcId="{A3C87D83-F6FB-48BD-B84B-EFA1BD85C57B}" destId="{24F57ADC-BD47-419B-9D28-D83F8CE09071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1CF5CA0-CBB8-4315-8D51-AC266AFC0079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17E43E66-27FD-4CCF-8056-2D7B3E5B0763}">
      <dgm:prSet/>
      <dgm:spPr/>
      <dgm:t>
        <a:bodyPr/>
        <a:lstStyle/>
        <a:p>
          <a:pPr algn="l" rtl="0"/>
          <a:r>
            <a:rPr lang="en-US" altLang="zh-TW" dirty="0" smtClean="0"/>
            <a:t>A</a:t>
          </a:r>
          <a:r>
            <a:rPr lang="zh-TW" altLang="en-US" dirty="0" smtClean="0"/>
            <a:t>級案件：</a:t>
          </a:r>
          <a:r>
            <a:rPr lang="zh-TW" dirty="0" smtClean="0"/>
            <a:t>家庭暴力安全防護網平台</a:t>
          </a:r>
          <a:endParaRPr lang="zh-TW" dirty="0"/>
        </a:p>
      </dgm:t>
    </dgm:pt>
    <dgm:pt modelId="{D1299AAD-1B4D-46C2-BE5F-A417C29870CB}" type="parTrans" cxnId="{499AB0CE-6A82-455D-B5DB-9710D2BE880B}">
      <dgm:prSet/>
      <dgm:spPr/>
      <dgm:t>
        <a:bodyPr/>
        <a:lstStyle/>
        <a:p>
          <a:endParaRPr lang="zh-TW" altLang="en-US"/>
        </a:p>
      </dgm:t>
    </dgm:pt>
    <dgm:pt modelId="{3BD91693-BDCC-4DAC-9DFB-68703149F708}" type="sibTrans" cxnId="{499AB0CE-6A82-455D-B5DB-9710D2BE880B}">
      <dgm:prSet/>
      <dgm:spPr/>
      <dgm:t>
        <a:bodyPr/>
        <a:lstStyle/>
        <a:p>
          <a:endParaRPr lang="zh-TW" altLang="en-US"/>
        </a:p>
      </dgm:t>
    </dgm:pt>
    <dgm:pt modelId="{DD56132A-6FD0-4C87-B137-0B644BBBA9FA}">
      <dgm:prSet/>
      <dgm:spPr/>
      <dgm:t>
        <a:bodyPr/>
        <a:lstStyle/>
        <a:p>
          <a:pPr algn="l" rtl="0"/>
          <a:r>
            <a:rPr lang="en-US" altLang="zh-TW" dirty="0" smtClean="0"/>
            <a:t>B</a:t>
          </a:r>
          <a:r>
            <a:rPr lang="zh-TW" altLang="en-US" dirty="0" smtClean="0"/>
            <a:t>、</a:t>
          </a:r>
          <a:r>
            <a:rPr lang="en-US" altLang="zh-TW" smtClean="0"/>
            <a:t>C</a:t>
          </a:r>
          <a:r>
            <a:rPr lang="zh-TW" altLang="en-US" smtClean="0"/>
            <a:t>級案件：</a:t>
          </a:r>
          <a:r>
            <a:rPr lang="zh-TW" smtClean="0"/>
            <a:t>衛生局</a:t>
          </a:r>
          <a:r>
            <a:rPr lang="zh-TW" dirty="0" smtClean="0"/>
            <a:t>個案討論會</a:t>
          </a:r>
          <a:endParaRPr lang="zh-TW" dirty="0"/>
        </a:p>
      </dgm:t>
    </dgm:pt>
    <dgm:pt modelId="{14FC073C-02DC-4919-A192-DA126BB918AF}" type="parTrans" cxnId="{25CF79EF-D3F2-4E17-9BA5-12CC617BD447}">
      <dgm:prSet/>
      <dgm:spPr/>
      <dgm:t>
        <a:bodyPr/>
        <a:lstStyle/>
        <a:p>
          <a:endParaRPr lang="zh-TW" altLang="en-US"/>
        </a:p>
      </dgm:t>
    </dgm:pt>
    <dgm:pt modelId="{0CA8340A-61AB-42D9-BC62-B951D380D77B}" type="sibTrans" cxnId="{25CF79EF-D3F2-4E17-9BA5-12CC617BD447}">
      <dgm:prSet/>
      <dgm:spPr/>
      <dgm:t>
        <a:bodyPr/>
        <a:lstStyle/>
        <a:p>
          <a:endParaRPr lang="zh-TW" altLang="en-US"/>
        </a:p>
      </dgm:t>
    </dgm:pt>
    <dgm:pt modelId="{2D76C605-D670-414F-8671-154F3460FAE0}">
      <dgm:prSet/>
      <dgm:spPr/>
      <dgm:t>
        <a:bodyPr/>
        <a:lstStyle/>
        <a:p>
          <a:pPr algn="l" rtl="0"/>
          <a:r>
            <a:rPr lang="zh-TW" altLang="en-US" dirty="0" smtClean="0"/>
            <a:t>勾稽出同時在案：</a:t>
          </a:r>
          <a:r>
            <a:rPr lang="zh-TW" dirty="0" smtClean="0"/>
            <a:t>共同擬定家庭處遇計畫</a:t>
          </a:r>
          <a:endParaRPr lang="zh-TW" dirty="0"/>
        </a:p>
      </dgm:t>
    </dgm:pt>
    <dgm:pt modelId="{C2474A6E-6922-4A89-9D1D-BA10B140EE34}" type="parTrans" cxnId="{BAC15EE8-8940-44AC-A12B-43BCFBB0A495}">
      <dgm:prSet/>
      <dgm:spPr/>
      <dgm:t>
        <a:bodyPr/>
        <a:lstStyle/>
        <a:p>
          <a:endParaRPr lang="zh-TW" altLang="en-US"/>
        </a:p>
      </dgm:t>
    </dgm:pt>
    <dgm:pt modelId="{1F539FFA-1DDA-42CE-BAA6-8A68F28D0283}" type="sibTrans" cxnId="{BAC15EE8-8940-44AC-A12B-43BCFBB0A495}">
      <dgm:prSet/>
      <dgm:spPr/>
      <dgm:t>
        <a:bodyPr/>
        <a:lstStyle/>
        <a:p>
          <a:endParaRPr lang="zh-TW" altLang="en-US"/>
        </a:p>
      </dgm:t>
    </dgm:pt>
    <dgm:pt modelId="{D4AA6FF2-C9E9-4AC0-8AD3-5BCF1C94AD95}" type="pres">
      <dgm:prSet presAssocID="{E1CF5CA0-CBB8-4315-8D51-AC266AFC0079}" presName="compositeShape" presStyleCnt="0">
        <dgm:presLayoutVars>
          <dgm:dir/>
          <dgm:resizeHandles/>
        </dgm:presLayoutVars>
      </dgm:prSet>
      <dgm:spPr/>
    </dgm:pt>
    <dgm:pt modelId="{1982C83F-8DAB-4612-B452-152BEA092044}" type="pres">
      <dgm:prSet presAssocID="{E1CF5CA0-CBB8-4315-8D51-AC266AFC0079}" presName="pyramid" presStyleLbl="node1" presStyleIdx="0" presStyleCnt="1"/>
      <dgm:spPr/>
    </dgm:pt>
    <dgm:pt modelId="{4552CD6A-8D81-4E55-8658-8D9F76118400}" type="pres">
      <dgm:prSet presAssocID="{E1CF5CA0-CBB8-4315-8D51-AC266AFC0079}" presName="theList" presStyleCnt="0"/>
      <dgm:spPr/>
    </dgm:pt>
    <dgm:pt modelId="{85C58E8E-D971-459A-9B04-6851BE818CB4}" type="pres">
      <dgm:prSet presAssocID="{17E43E66-27FD-4CCF-8056-2D7B3E5B0763}" presName="aNode" presStyleLbl="fgAcc1" presStyleIdx="0" presStyleCnt="3">
        <dgm:presLayoutVars>
          <dgm:bulletEnabled val="1"/>
        </dgm:presLayoutVars>
      </dgm:prSet>
      <dgm:spPr/>
    </dgm:pt>
    <dgm:pt modelId="{AD4801C4-7FD1-4514-A54D-98026B43CB03}" type="pres">
      <dgm:prSet presAssocID="{17E43E66-27FD-4CCF-8056-2D7B3E5B0763}" presName="aSpace" presStyleCnt="0"/>
      <dgm:spPr/>
    </dgm:pt>
    <dgm:pt modelId="{DD29F3A3-C403-4B88-A67B-51FDDD2A2A0A}" type="pres">
      <dgm:prSet presAssocID="{DD56132A-6FD0-4C87-B137-0B644BBBA9FA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F0D9309-086A-4B41-8E40-95F8656FEF41}" type="pres">
      <dgm:prSet presAssocID="{DD56132A-6FD0-4C87-B137-0B644BBBA9FA}" presName="aSpace" presStyleCnt="0"/>
      <dgm:spPr/>
    </dgm:pt>
    <dgm:pt modelId="{75ADC423-2946-4550-84D4-755CBF928C12}" type="pres">
      <dgm:prSet presAssocID="{2D76C605-D670-414F-8671-154F3460FAE0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B959113-1752-4162-B55F-B96EF8F5004F}" type="pres">
      <dgm:prSet presAssocID="{2D76C605-D670-414F-8671-154F3460FAE0}" presName="aSpace" presStyleCnt="0"/>
      <dgm:spPr/>
    </dgm:pt>
  </dgm:ptLst>
  <dgm:cxnLst>
    <dgm:cxn modelId="{082B0371-ACB6-45FD-933D-3529949FFCE8}" type="presOf" srcId="{17E43E66-27FD-4CCF-8056-2D7B3E5B0763}" destId="{85C58E8E-D971-459A-9B04-6851BE818CB4}" srcOrd="0" destOrd="0" presId="urn:microsoft.com/office/officeart/2005/8/layout/pyramid2"/>
    <dgm:cxn modelId="{25CF79EF-D3F2-4E17-9BA5-12CC617BD447}" srcId="{E1CF5CA0-CBB8-4315-8D51-AC266AFC0079}" destId="{DD56132A-6FD0-4C87-B137-0B644BBBA9FA}" srcOrd="1" destOrd="0" parTransId="{14FC073C-02DC-4919-A192-DA126BB918AF}" sibTransId="{0CA8340A-61AB-42D9-BC62-B951D380D77B}"/>
    <dgm:cxn modelId="{499AB0CE-6A82-455D-B5DB-9710D2BE880B}" srcId="{E1CF5CA0-CBB8-4315-8D51-AC266AFC0079}" destId="{17E43E66-27FD-4CCF-8056-2D7B3E5B0763}" srcOrd="0" destOrd="0" parTransId="{D1299AAD-1B4D-46C2-BE5F-A417C29870CB}" sibTransId="{3BD91693-BDCC-4DAC-9DFB-68703149F708}"/>
    <dgm:cxn modelId="{BAC15EE8-8940-44AC-A12B-43BCFBB0A495}" srcId="{E1CF5CA0-CBB8-4315-8D51-AC266AFC0079}" destId="{2D76C605-D670-414F-8671-154F3460FAE0}" srcOrd="2" destOrd="0" parTransId="{C2474A6E-6922-4A89-9D1D-BA10B140EE34}" sibTransId="{1F539FFA-1DDA-42CE-BAA6-8A68F28D0283}"/>
    <dgm:cxn modelId="{0D34FBC7-D222-4D7A-B14C-5F666AF697EE}" type="presOf" srcId="{E1CF5CA0-CBB8-4315-8D51-AC266AFC0079}" destId="{D4AA6FF2-C9E9-4AC0-8AD3-5BCF1C94AD95}" srcOrd="0" destOrd="0" presId="urn:microsoft.com/office/officeart/2005/8/layout/pyramid2"/>
    <dgm:cxn modelId="{06655A3A-3F54-49E1-8EAA-A81B15FF82EA}" type="presOf" srcId="{DD56132A-6FD0-4C87-B137-0B644BBBA9FA}" destId="{DD29F3A3-C403-4B88-A67B-51FDDD2A2A0A}" srcOrd="0" destOrd="0" presId="urn:microsoft.com/office/officeart/2005/8/layout/pyramid2"/>
    <dgm:cxn modelId="{5AA16F41-8A57-408F-AC35-100AEDAEB49B}" type="presOf" srcId="{2D76C605-D670-414F-8671-154F3460FAE0}" destId="{75ADC423-2946-4550-84D4-755CBF928C12}" srcOrd="0" destOrd="0" presId="urn:microsoft.com/office/officeart/2005/8/layout/pyramid2"/>
    <dgm:cxn modelId="{4D5EB497-BE31-4BCD-9E88-F09A4908C846}" type="presParOf" srcId="{D4AA6FF2-C9E9-4AC0-8AD3-5BCF1C94AD95}" destId="{1982C83F-8DAB-4612-B452-152BEA092044}" srcOrd="0" destOrd="0" presId="urn:microsoft.com/office/officeart/2005/8/layout/pyramid2"/>
    <dgm:cxn modelId="{9E13E438-7DDE-4961-989A-6558CBFC931E}" type="presParOf" srcId="{D4AA6FF2-C9E9-4AC0-8AD3-5BCF1C94AD95}" destId="{4552CD6A-8D81-4E55-8658-8D9F76118400}" srcOrd="1" destOrd="0" presId="urn:microsoft.com/office/officeart/2005/8/layout/pyramid2"/>
    <dgm:cxn modelId="{05E878EB-EB38-4F96-8ADC-FFE8A9B05AD1}" type="presParOf" srcId="{4552CD6A-8D81-4E55-8658-8D9F76118400}" destId="{85C58E8E-D971-459A-9B04-6851BE818CB4}" srcOrd="0" destOrd="0" presId="urn:microsoft.com/office/officeart/2005/8/layout/pyramid2"/>
    <dgm:cxn modelId="{DB2ED285-A87B-46B9-B21A-5E10C6331C19}" type="presParOf" srcId="{4552CD6A-8D81-4E55-8658-8D9F76118400}" destId="{AD4801C4-7FD1-4514-A54D-98026B43CB03}" srcOrd="1" destOrd="0" presId="urn:microsoft.com/office/officeart/2005/8/layout/pyramid2"/>
    <dgm:cxn modelId="{478FC50F-EC6B-4157-BED4-443A75CE85F2}" type="presParOf" srcId="{4552CD6A-8D81-4E55-8658-8D9F76118400}" destId="{DD29F3A3-C403-4B88-A67B-51FDDD2A2A0A}" srcOrd="2" destOrd="0" presId="urn:microsoft.com/office/officeart/2005/8/layout/pyramid2"/>
    <dgm:cxn modelId="{78625183-2EDC-41AB-A46E-651CBA02A71D}" type="presParOf" srcId="{4552CD6A-8D81-4E55-8658-8D9F76118400}" destId="{2F0D9309-086A-4B41-8E40-95F8656FEF41}" srcOrd="3" destOrd="0" presId="urn:microsoft.com/office/officeart/2005/8/layout/pyramid2"/>
    <dgm:cxn modelId="{C8238A2A-FD2F-4F07-9BDD-8B95BA337380}" type="presParOf" srcId="{4552CD6A-8D81-4E55-8658-8D9F76118400}" destId="{75ADC423-2946-4550-84D4-755CBF928C12}" srcOrd="4" destOrd="0" presId="urn:microsoft.com/office/officeart/2005/8/layout/pyramid2"/>
    <dgm:cxn modelId="{C6CFA23E-032E-499F-BCAF-C1A1DF4CA939}" type="presParOf" srcId="{4552CD6A-8D81-4E55-8658-8D9F76118400}" destId="{8B959113-1752-4162-B55F-B96EF8F5004F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3BFAA7-07EC-4533-993E-BBC23705DD9C}">
      <dsp:nvSpPr>
        <dsp:cNvPr id="0" name=""/>
        <dsp:cNvSpPr/>
      </dsp:nvSpPr>
      <dsp:spPr>
        <a:xfrm>
          <a:off x="0" y="12341"/>
          <a:ext cx="8504238" cy="119208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800" kern="1200" dirty="0" smtClean="0"/>
            <a:t>壹、網絡合作機制─與被害人社工工作</a:t>
          </a:r>
          <a:endParaRPr lang="zh-TW" altLang="en-US" sz="3800" kern="1200" dirty="0"/>
        </a:p>
      </dsp:txBody>
      <dsp:txXfrm>
        <a:off x="58193" y="70534"/>
        <a:ext cx="8387852" cy="1075697"/>
      </dsp:txXfrm>
    </dsp:sp>
    <dsp:sp modelId="{9CE13196-F392-44AE-817B-7A79BD0D2189}">
      <dsp:nvSpPr>
        <dsp:cNvPr id="0" name=""/>
        <dsp:cNvSpPr/>
      </dsp:nvSpPr>
      <dsp:spPr>
        <a:xfrm>
          <a:off x="0" y="1204424"/>
          <a:ext cx="8504238" cy="14158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010" tIns="41910" rIns="234696" bIns="41910" numCol="1" spcCol="1270" anchor="t" anchorCtr="0">
          <a:noAutofit/>
        </a:bodyPr>
        <a:lstStyle/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3300" kern="1200" dirty="0" smtClean="0"/>
            <a:t>為什麼需要合作？被害人社工都做些什麼？如何合作？</a:t>
          </a:r>
          <a:endParaRPr lang="zh-TW" altLang="en-US" sz="3300" kern="1200" dirty="0"/>
        </a:p>
      </dsp:txBody>
      <dsp:txXfrm>
        <a:off x="0" y="1204424"/>
        <a:ext cx="8504238" cy="1415879"/>
      </dsp:txXfrm>
    </dsp:sp>
    <dsp:sp modelId="{36BBE1BF-1F77-4C85-B646-120FA63F5A53}">
      <dsp:nvSpPr>
        <dsp:cNvPr id="0" name=""/>
        <dsp:cNvSpPr/>
      </dsp:nvSpPr>
      <dsp:spPr>
        <a:xfrm>
          <a:off x="0" y="2620304"/>
          <a:ext cx="8504238" cy="1192083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800" kern="1200" dirty="0" smtClean="0"/>
            <a:t>貳、家暴安全網平台會議運作方式</a:t>
          </a:r>
          <a:endParaRPr lang="zh-TW" altLang="en-US" sz="3800" kern="1200" dirty="0"/>
        </a:p>
      </dsp:txBody>
      <dsp:txXfrm>
        <a:off x="58193" y="2678497"/>
        <a:ext cx="8387852" cy="1075697"/>
      </dsp:txXfrm>
    </dsp:sp>
    <dsp:sp modelId="{87F6B10C-00FE-49CA-8801-30AEBB73ECCB}">
      <dsp:nvSpPr>
        <dsp:cNvPr id="0" name=""/>
        <dsp:cNvSpPr/>
      </dsp:nvSpPr>
      <dsp:spPr>
        <a:xfrm>
          <a:off x="0" y="3812388"/>
          <a:ext cx="8504238" cy="747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010" tIns="41910" rIns="234696" bIns="41910" numCol="1" spcCol="1270" anchor="t" anchorCtr="0">
          <a:noAutofit/>
        </a:bodyPr>
        <a:lstStyle/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3300" kern="1200" dirty="0" smtClean="0"/>
            <a:t>哪些案子要進此平台？如何啟動進案？</a:t>
          </a:r>
          <a:endParaRPr lang="zh-TW" altLang="en-US" sz="3300" kern="1200" dirty="0"/>
        </a:p>
      </dsp:txBody>
      <dsp:txXfrm>
        <a:off x="0" y="3812388"/>
        <a:ext cx="8504238" cy="74727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FEDE29-5CB8-4ADA-9154-9EAF070534A1}">
      <dsp:nvSpPr>
        <dsp:cNvPr id="0" name=""/>
        <dsp:cNvSpPr/>
      </dsp:nvSpPr>
      <dsp:spPr>
        <a:xfrm>
          <a:off x="216027" y="0"/>
          <a:ext cx="2757546" cy="2757546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保護資訊系統服務在案人數</a:t>
          </a:r>
          <a:r>
            <a:rPr lang="en-US" altLang="zh-TW" sz="2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55,626</a:t>
          </a:r>
          <a:endParaRPr lang="zh-TW" altLang="en-US" sz="2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601090" y="325173"/>
        <a:ext cx="1589936" cy="2107198"/>
      </dsp:txXfrm>
    </dsp:sp>
    <dsp:sp modelId="{54638AD0-69DB-450E-9619-D8682AE03F05}">
      <dsp:nvSpPr>
        <dsp:cNvPr id="0" name=""/>
        <dsp:cNvSpPr/>
      </dsp:nvSpPr>
      <dsp:spPr>
        <a:xfrm>
          <a:off x="2200194" y="72020"/>
          <a:ext cx="2757546" cy="275754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精神照護系統服務在案人數</a:t>
          </a:r>
          <a:r>
            <a:rPr lang="en-US" altLang="zh-TW" sz="2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141,642</a:t>
          </a:r>
          <a:endParaRPr lang="zh-TW" altLang="en-US" sz="2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982741" y="397194"/>
        <a:ext cx="1589936" cy="210719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C81101-E7C3-4B77-93AD-58E2020684E7}">
      <dsp:nvSpPr>
        <dsp:cNvPr id="0" name=""/>
        <dsp:cNvSpPr/>
      </dsp:nvSpPr>
      <dsp:spPr>
        <a:xfrm>
          <a:off x="1162469" y="0"/>
          <a:ext cx="7325693" cy="2137456"/>
        </a:xfrm>
        <a:prstGeom prst="rightArrow">
          <a:avLst>
            <a:gd name="adj1" fmla="val 75000"/>
            <a:gd name="adj2" fmla="val 50000"/>
          </a:avLst>
        </a:prstGeom>
        <a:solidFill>
          <a:schemeClr val="accent6">
            <a:lumMod val="40000"/>
            <a:lumOff val="60000"/>
            <a:alpha val="9000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t" anchorCtr="0">
          <a:noAutofit/>
        </a:bodyPr>
        <a:lstStyle/>
        <a:p>
          <a:pPr marL="285750" lvl="1" indent="-285750" algn="l" defTabSz="1422400">
            <a:lnSpc>
              <a:spcPts val="4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3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有限資源以服務被害人為主</a:t>
          </a:r>
          <a:endParaRPr lang="zh-TW" altLang="en-US" sz="3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285750" lvl="1" indent="-285750" algn="l" defTabSz="1422400">
            <a:lnSpc>
              <a:spcPts val="4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3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涉多重問題個案心衛及社政各自處理缺乏溝通協調</a:t>
          </a:r>
          <a:endParaRPr lang="zh-TW" altLang="en-US" sz="3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1162469" y="267182"/>
        <a:ext cx="6524147" cy="1603092"/>
      </dsp:txXfrm>
    </dsp:sp>
    <dsp:sp modelId="{71941F77-1CC7-48CA-AA96-D5FB2DF37A0D}">
      <dsp:nvSpPr>
        <dsp:cNvPr id="0" name=""/>
        <dsp:cNvSpPr/>
      </dsp:nvSpPr>
      <dsp:spPr>
        <a:xfrm>
          <a:off x="0" y="0"/>
          <a:ext cx="1084747" cy="2137456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87630" rIns="175260" bIns="8763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6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社政</a:t>
          </a:r>
          <a:endParaRPr lang="zh-TW" altLang="en-US" sz="46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52953" y="52953"/>
        <a:ext cx="978841" cy="2031550"/>
      </dsp:txXfrm>
    </dsp:sp>
    <dsp:sp modelId="{AFF0C3DB-5384-4F9B-ACB3-35D24892A748}">
      <dsp:nvSpPr>
        <dsp:cNvPr id="0" name=""/>
        <dsp:cNvSpPr/>
      </dsp:nvSpPr>
      <dsp:spPr>
        <a:xfrm>
          <a:off x="1090473" y="2353419"/>
          <a:ext cx="7412402" cy="2543124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t" anchorCtr="0">
          <a:noAutofit/>
        </a:bodyPr>
        <a:lstStyle/>
        <a:p>
          <a:pPr marL="285750" lvl="1" indent="-285750" algn="l" defTabSz="1422400">
            <a:lnSpc>
              <a:spcPts val="3840"/>
            </a:lnSpc>
            <a:spcBef>
              <a:spcPct val="0"/>
            </a:spcBef>
            <a:spcAft>
              <a:spcPts val="0"/>
            </a:spcAft>
            <a:buChar char="••"/>
          </a:pPr>
          <a:endParaRPr lang="zh-TW" altLang="en-US" sz="3200" b="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285750" lvl="1" indent="-285750" algn="l" defTabSz="1422400">
            <a:lnSpc>
              <a:spcPts val="36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32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社區關訪員人力不足影響服務量能</a:t>
          </a:r>
          <a:endParaRPr lang="zh-TW" altLang="en-US" sz="3200" b="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285750" lvl="1" indent="-285750" algn="l" defTabSz="1422400">
            <a:lnSpc>
              <a:spcPts val="3600"/>
            </a:lnSpc>
            <a:spcBef>
              <a:spcPct val="0"/>
            </a:spcBef>
            <a:spcAft>
              <a:spcPts val="300"/>
            </a:spcAft>
            <a:buChar char="••"/>
          </a:pPr>
          <a:r>
            <a:rPr lang="zh-TW" altLang="en-US" sz="3200" b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個案合併多元問題家庭處遇及資源銜接不足</a:t>
          </a:r>
          <a:endParaRPr lang="zh-TW" altLang="en-US" sz="3200" b="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1090473" y="2671310"/>
        <a:ext cx="6458731" cy="1907343"/>
      </dsp:txXfrm>
    </dsp:sp>
    <dsp:sp modelId="{04A47DA6-5B67-42EF-8E6F-C191127F6587}">
      <dsp:nvSpPr>
        <dsp:cNvPr id="0" name=""/>
        <dsp:cNvSpPr/>
      </dsp:nvSpPr>
      <dsp:spPr>
        <a:xfrm>
          <a:off x="10" y="2500575"/>
          <a:ext cx="1092041" cy="213745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87630" rIns="175260" bIns="8763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6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衛政</a:t>
          </a:r>
          <a:endParaRPr lang="zh-TW" altLang="en-US" sz="46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53319" y="2553884"/>
        <a:ext cx="985423" cy="203083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2ED5D9-44D7-4B9A-BB2B-ED32871BD66C}">
      <dsp:nvSpPr>
        <dsp:cNvPr id="0" name=""/>
        <dsp:cNvSpPr/>
      </dsp:nvSpPr>
      <dsp:spPr>
        <a:xfrm>
          <a:off x="216899" y="0"/>
          <a:ext cx="7834470" cy="4648914"/>
        </a:xfrm>
        <a:prstGeom prst="rightArrow">
          <a:avLst/>
        </a:prstGeom>
        <a:noFill/>
        <a:ln w="9525" cap="flat" cmpd="sng" algn="ctr">
          <a:noFill/>
          <a:prstDash val="solid"/>
        </a:ln>
        <a:effectLst>
          <a:outerShdw blurRad="50800" dist="25400" dir="5400000" rotWithShape="0">
            <a:srgbClr val="000000">
              <a:alpha val="35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</dsp:sp>
    <dsp:sp modelId="{083C82F2-8856-435D-90E5-B7439D4E9D86}">
      <dsp:nvSpPr>
        <dsp:cNvPr id="0" name=""/>
        <dsp:cNvSpPr/>
      </dsp:nvSpPr>
      <dsp:spPr>
        <a:xfrm>
          <a:off x="0" y="136826"/>
          <a:ext cx="3025391" cy="4512087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>
          <a:outerShdw blurRad="508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ts val="144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>
              <a:solidFill>
                <a:schemeClr val="accent4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評估發生在兒少的事件或現象，是否造成兒少生命身體有立即危險或接受協助之需求</a:t>
          </a:r>
          <a:endParaRPr lang="en-US" altLang="zh-TW" sz="1400" b="1" kern="1200" dirty="0" smtClean="0">
            <a:solidFill>
              <a:schemeClr val="accent4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l" defTabSz="622300">
            <a:lnSpc>
              <a:spcPts val="1440"/>
            </a:lnSpc>
            <a:spcBef>
              <a:spcPct val="0"/>
            </a:spcBef>
            <a:spcAft>
              <a:spcPct val="35000"/>
            </a:spcAft>
          </a:pPr>
          <a:endParaRPr lang="en-US" altLang="zh-TW" sz="1400" b="1" kern="1200" dirty="0" smtClean="0">
            <a:solidFill>
              <a:schemeClr val="accent4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l" defTabSz="622300">
            <a:lnSpc>
              <a:spcPts val="144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評估</a:t>
          </a:r>
          <a:r>
            <a:rPr lang="zh-TW" altLang="en-US" sz="1400" b="1" u="none" kern="1200" dirty="0" smtClean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父母（照顧者）之責任</a:t>
          </a:r>
          <a:r>
            <a:rPr lang="zh-TW" altLang="en-US" sz="1400" b="1" kern="1200" dirty="0" smtClean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，亦即事件或現象的發生是否因父母（照顧者）未善盡照顧責任所致</a:t>
          </a:r>
          <a:endParaRPr lang="en-US" altLang="zh-TW" sz="1400" b="1" kern="1200" dirty="0" smtClean="0">
            <a:solidFill>
              <a:schemeClr val="accent6">
                <a:lumMod val="75000"/>
              </a:schemeClr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l" defTabSz="622300">
            <a:lnSpc>
              <a:spcPts val="1440"/>
            </a:lnSpc>
            <a:spcBef>
              <a:spcPct val="0"/>
            </a:spcBef>
            <a:spcAft>
              <a:spcPct val="35000"/>
            </a:spcAft>
          </a:pPr>
          <a:endParaRPr lang="en-US" altLang="zh-TW" sz="1400" b="1" kern="1200" dirty="0" smtClean="0">
            <a:solidFill>
              <a:schemeClr val="accent6">
                <a:lumMod val="75000"/>
              </a:schemeClr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l" defTabSz="622300">
            <a:lnSpc>
              <a:spcPts val="168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評估父母</a:t>
          </a:r>
          <a:r>
            <a:rPr lang="en-US" altLang="zh-TW" sz="1400" b="1" kern="1200" dirty="0" smtClean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1400" b="1" kern="1200" dirty="0" smtClean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照顧者</a:t>
          </a:r>
          <a:r>
            <a:rPr lang="en-US" altLang="zh-TW" sz="1400" b="1" kern="1200" dirty="0" smtClean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r>
            <a:rPr lang="zh-TW" altLang="en-US" sz="1400" b="1" kern="1200" dirty="0" smtClean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接受服務之意願，亦即父母</a:t>
          </a:r>
          <a:r>
            <a:rPr lang="en-US" altLang="zh-TW" sz="1400" b="1" kern="1200" dirty="0" smtClean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1400" b="1" kern="1200" dirty="0" smtClean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照顧者</a:t>
          </a:r>
          <a:r>
            <a:rPr lang="en-US" altLang="zh-TW" sz="1400" b="1" kern="1200" dirty="0" smtClean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r>
            <a:rPr lang="zh-TW" altLang="en-US" sz="1400" b="1" kern="1200" dirty="0" smtClean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是否拒絕、逃避相關協助，或是延遲使用可用資源，或雖受不力因素影響，但可接受協助或使用可用資源</a:t>
          </a:r>
          <a:r>
            <a:rPr lang="zh-TW" altLang="en-US" sz="1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　</a:t>
          </a:r>
          <a:r>
            <a:rPr lang="zh-TW" altLang="en-US" sz="12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　　　　　　　　　　　　　　　　　</a:t>
          </a:r>
          <a:endParaRPr lang="zh-TW" altLang="en-US" sz="1200" kern="1200" dirty="0"/>
        </a:p>
      </dsp:txBody>
      <dsp:txXfrm>
        <a:off x="147687" y="284513"/>
        <a:ext cx="2730017" cy="4216713"/>
      </dsp:txXfrm>
    </dsp:sp>
    <dsp:sp modelId="{FAB34349-3BC9-412E-B8CD-0B4BE480DE62}">
      <dsp:nvSpPr>
        <dsp:cNvPr id="0" name=""/>
        <dsp:cNvSpPr/>
      </dsp:nvSpPr>
      <dsp:spPr>
        <a:xfrm>
          <a:off x="6018736" y="3407161"/>
          <a:ext cx="3024252" cy="89134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社福中心</a:t>
          </a:r>
          <a:r>
            <a:rPr lang="en-US" altLang="zh-TW" sz="2400" b="1" kern="1200" dirty="0" smtClean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-</a:t>
          </a:r>
          <a:r>
            <a:rPr lang="zh-TW" altLang="en-US" sz="2400" b="1" kern="1200" dirty="0" smtClean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脆弱家庭</a:t>
          </a:r>
          <a:endParaRPr lang="zh-TW" altLang="en-US" sz="2400" b="1" kern="1200" dirty="0">
            <a:solidFill>
              <a:schemeClr val="tx2">
                <a:lumMod val="50000"/>
              </a:schemeClr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6062248" y="3450673"/>
        <a:ext cx="2937228" cy="80432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FA0BF8-FD50-41C0-B62F-DDC60C6EF4AA}">
      <dsp:nvSpPr>
        <dsp:cNvPr id="0" name=""/>
        <dsp:cNvSpPr/>
      </dsp:nvSpPr>
      <dsp:spPr>
        <a:xfrm>
          <a:off x="2" y="0"/>
          <a:ext cx="8711450" cy="5040558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3CAC4C-DA27-4EED-A834-2BAF87225AF2}">
      <dsp:nvSpPr>
        <dsp:cNvPr id="0" name=""/>
        <dsp:cNvSpPr/>
      </dsp:nvSpPr>
      <dsp:spPr>
        <a:xfrm>
          <a:off x="1674" y="1512167"/>
          <a:ext cx="2045748" cy="201622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受理通報</a:t>
          </a:r>
          <a:r>
            <a:rPr lang="en-US" altLang="zh-TW" sz="18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18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初篩</a:t>
          </a:r>
          <a:r>
            <a:rPr lang="en-US" altLang="zh-TW" sz="18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endParaRPr lang="zh-TW" altLang="en-US" sz="18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確認是否緊急案件</a:t>
          </a:r>
          <a:endParaRPr lang="zh-TW" altLang="en-US" sz="14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分級分類處理</a:t>
          </a:r>
        </a:p>
      </dsp:txBody>
      <dsp:txXfrm>
        <a:off x="100098" y="1610591"/>
        <a:ext cx="1848900" cy="1819375"/>
      </dsp:txXfrm>
    </dsp:sp>
    <dsp:sp modelId="{8B80AAE3-FC91-4773-A105-0194DC77BABB}">
      <dsp:nvSpPr>
        <dsp:cNvPr id="0" name=""/>
        <dsp:cNvSpPr/>
      </dsp:nvSpPr>
      <dsp:spPr>
        <a:xfrm>
          <a:off x="2222460" y="1512167"/>
          <a:ext cx="2045748" cy="2016223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評估調查</a:t>
          </a:r>
          <a:endParaRPr lang="zh-TW" altLang="en-US" sz="18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調查報告</a:t>
          </a:r>
          <a:endParaRPr lang="zh-TW" altLang="en-US" sz="14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en-US" sz="1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SDM</a:t>
          </a:r>
          <a:r>
            <a:rPr lang="zh-TW" altLang="en-US" sz="1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安全評估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en-US" sz="1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SDM</a:t>
          </a:r>
          <a:r>
            <a:rPr lang="zh-TW" altLang="en-US" sz="1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風險評估</a:t>
          </a:r>
        </a:p>
      </dsp:txBody>
      <dsp:txXfrm>
        <a:off x="2320884" y="1610591"/>
        <a:ext cx="1848900" cy="1819375"/>
      </dsp:txXfrm>
    </dsp:sp>
    <dsp:sp modelId="{A812437E-5F58-48A9-AF21-1365C20E1B23}">
      <dsp:nvSpPr>
        <dsp:cNvPr id="0" name=""/>
        <dsp:cNvSpPr/>
      </dsp:nvSpPr>
      <dsp:spPr>
        <a:xfrm>
          <a:off x="4443246" y="1512167"/>
          <a:ext cx="2045748" cy="2016223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處遇服務</a:t>
          </a:r>
          <a:endParaRPr lang="zh-TW" altLang="en-US" sz="16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Char char="••"/>
          </a:pPr>
          <a:r>
            <a:rPr lang="zh-TW" altLang="en-US" sz="12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家庭功能評估</a:t>
          </a:r>
          <a:endParaRPr lang="zh-TW" altLang="en-US" sz="12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zh-TW" altLang="en-US" sz="12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擬定處遇計畫</a:t>
          </a:r>
          <a:endParaRPr lang="zh-TW" altLang="en-US" sz="12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zh-TW" altLang="en-US" sz="12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親職教育</a:t>
          </a:r>
          <a:endParaRPr lang="zh-TW" altLang="en-US" sz="12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zh-TW" altLang="en-US" sz="12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定期檢視執行狀況</a:t>
          </a:r>
          <a:endParaRPr lang="zh-TW" altLang="en-US" sz="12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zh-TW" altLang="en-US" sz="12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定期修正處遇計畫</a:t>
          </a:r>
          <a:endParaRPr lang="zh-TW" altLang="en-US" sz="12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541670" y="1610591"/>
        <a:ext cx="1848900" cy="1819375"/>
      </dsp:txXfrm>
    </dsp:sp>
    <dsp:sp modelId="{CB9C2263-D547-414F-AD28-671C5251C99F}">
      <dsp:nvSpPr>
        <dsp:cNvPr id="0" name=""/>
        <dsp:cNvSpPr/>
      </dsp:nvSpPr>
      <dsp:spPr>
        <a:xfrm>
          <a:off x="6664031" y="1512167"/>
          <a:ext cx="2045748" cy="201622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結案</a:t>
          </a:r>
          <a:endParaRPr lang="zh-TW" altLang="en-US" sz="23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en-US" sz="18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SDM</a:t>
          </a:r>
          <a:r>
            <a:rPr lang="zh-TW" altLang="en-US" sz="18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安全評估</a:t>
          </a:r>
          <a:endParaRPr lang="zh-TW" altLang="en-US" sz="18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結案評估</a:t>
          </a:r>
        </a:p>
      </dsp:txBody>
      <dsp:txXfrm>
        <a:off x="6762455" y="1610591"/>
        <a:ext cx="1848900" cy="181937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1902C1-7FB3-42CC-B1D4-10224C62CD54}">
      <dsp:nvSpPr>
        <dsp:cNvPr id="0" name=""/>
        <dsp:cNvSpPr/>
      </dsp:nvSpPr>
      <dsp:spPr>
        <a:xfrm>
          <a:off x="1" y="0"/>
          <a:ext cx="2526228" cy="421616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26670" bIns="533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分類</a:t>
          </a:r>
          <a:endParaRPr lang="zh-TW" altLang="en-US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1" y="0"/>
        <a:ext cx="2420824" cy="421616"/>
      </dsp:txXfrm>
    </dsp:sp>
    <dsp:sp modelId="{B8CAD38F-7DFE-4D15-AFF9-66F9D8E9FD89}">
      <dsp:nvSpPr>
        <dsp:cNvPr id="0" name=""/>
        <dsp:cNvSpPr/>
      </dsp:nvSpPr>
      <dsp:spPr>
        <a:xfrm>
          <a:off x="1848650" y="0"/>
          <a:ext cx="3861977" cy="421616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53340" rIns="26670" bIns="533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受案評估調查</a:t>
          </a:r>
          <a:r>
            <a:rPr lang="en-US" altLang="zh-TW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/</a:t>
          </a:r>
          <a:r>
            <a:rPr lang="zh-TW" altLang="en-US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分級</a:t>
          </a:r>
          <a:endParaRPr lang="zh-TW" altLang="en-US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059458" y="0"/>
        <a:ext cx="3440361" cy="421616"/>
      </dsp:txXfrm>
    </dsp:sp>
    <dsp:sp modelId="{EB7F9BE7-AF42-4407-A338-FB6ACA972835}">
      <dsp:nvSpPr>
        <dsp:cNvPr id="0" name=""/>
        <dsp:cNvSpPr/>
      </dsp:nvSpPr>
      <dsp:spPr>
        <a:xfrm>
          <a:off x="5030223" y="0"/>
          <a:ext cx="3402053" cy="421616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53340" rIns="26670" bIns="533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分流</a:t>
          </a:r>
          <a:endParaRPr lang="zh-TW" altLang="en-US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5241031" y="0"/>
        <a:ext cx="2980437" cy="42161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FA0BF8-FD50-41C0-B62F-DDC60C6EF4AA}">
      <dsp:nvSpPr>
        <dsp:cNvPr id="0" name=""/>
        <dsp:cNvSpPr/>
      </dsp:nvSpPr>
      <dsp:spPr>
        <a:xfrm>
          <a:off x="2" y="0"/>
          <a:ext cx="8711450" cy="5040558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3CAC4C-DA27-4EED-A834-2BAF87225AF2}">
      <dsp:nvSpPr>
        <dsp:cNvPr id="0" name=""/>
        <dsp:cNvSpPr/>
      </dsp:nvSpPr>
      <dsp:spPr>
        <a:xfrm>
          <a:off x="3122" y="1512167"/>
          <a:ext cx="1999882" cy="201622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受理通報</a:t>
          </a:r>
          <a:endParaRPr lang="zh-TW" altLang="en-US" sz="20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確認是否緊急案件</a:t>
          </a:r>
          <a:endParaRPr lang="zh-TW" altLang="en-US" sz="16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確認管轄</a:t>
          </a:r>
          <a:endParaRPr lang="zh-TW" altLang="en-US" sz="16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100748" y="1609793"/>
        <a:ext cx="1804630" cy="1820971"/>
      </dsp:txXfrm>
    </dsp:sp>
    <dsp:sp modelId="{8B80AAE3-FC91-4773-A105-0194DC77BABB}">
      <dsp:nvSpPr>
        <dsp:cNvPr id="0" name=""/>
        <dsp:cNvSpPr/>
      </dsp:nvSpPr>
      <dsp:spPr>
        <a:xfrm>
          <a:off x="2238231" y="1512167"/>
          <a:ext cx="1999882" cy="2016223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評估調查</a:t>
          </a:r>
          <a:endParaRPr lang="zh-TW" altLang="en-US" sz="16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目睹兒少評估</a:t>
          </a:r>
          <a:endParaRPr lang="zh-TW" altLang="en-US" sz="12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開案評估</a:t>
          </a:r>
          <a:endParaRPr lang="zh-TW" altLang="en-US" sz="12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確認是否提列家暴安全網會議列管</a:t>
          </a:r>
          <a:r>
            <a:rPr lang="zh-TW" altLang="en-US" sz="1200" b="1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（親密關係暴力案件參考</a:t>
          </a:r>
          <a:r>
            <a:rPr lang="en-US" altLang="zh-TW" sz="1200" b="1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TIPVDA</a:t>
          </a:r>
          <a:r>
            <a:rPr lang="zh-TW" altLang="en-US" sz="1200" b="1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評估表）</a:t>
          </a:r>
          <a:endParaRPr lang="zh-TW" altLang="en-US" sz="1200" b="1" kern="1200" dirty="0">
            <a:solidFill>
              <a:srgbClr val="FF000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335857" y="1609793"/>
        <a:ext cx="1804630" cy="1820971"/>
      </dsp:txXfrm>
    </dsp:sp>
    <dsp:sp modelId="{A812437E-5F58-48A9-AF21-1365C20E1B23}">
      <dsp:nvSpPr>
        <dsp:cNvPr id="0" name=""/>
        <dsp:cNvSpPr/>
      </dsp:nvSpPr>
      <dsp:spPr>
        <a:xfrm>
          <a:off x="4473340" y="1512167"/>
          <a:ext cx="1999882" cy="2016223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處遇服務</a:t>
          </a:r>
          <a:endParaRPr lang="zh-TW" altLang="en-US" sz="16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高風險案件定期會議列管</a:t>
          </a:r>
          <a:endParaRPr lang="zh-TW" altLang="en-US" sz="12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擬定處遇計畫</a:t>
          </a:r>
          <a:endParaRPr lang="zh-TW" altLang="en-US" sz="12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定期檢視執行狀況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定期修正處遇計畫</a:t>
          </a:r>
        </a:p>
      </dsp:txBody>
      <dsp:txXfrm>
        <a:off x="4570966" y="1609793"/>
        <a:ext cx="1804630" cy="1820971"/>
      </dsp:txXfrm>
    </dsp:sp>
    <dsp:sp modelId="{CB9C2263-D547-414F-AD28-671C5251C99F}">
      <dsp:nvSpPr>
        <dsp:cNvPr id="0" name=""/>
        <dsp:cNvSpPr/>
      </dsp:nvSpPr>
      <dsp:spPr>
        <a:xfrm>
          <a:off x="6708449" y="1512167"/>
          <a:ext cx="1999882" cy="201622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3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結案</a:t>
          </a:r>
          <a:endParaRPr lang="zh-TW" altLang="en-US" sz="33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6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結案評估</a:t>
          </a:r>
          <a:endParaRPr lang="zh-TW" altLang="en-US" sz="26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6806075" y="1609793"/>
        <a:ext cx="1804630" cy="182097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E1122C-0780-46AD-B931-BAA964FEFDA3}">
      <dsp:nvSpPr>
        <dsp:cNvPr id="0" name=""/>
        <dsp:cNvSpPr/>
      </dsp:nvSpPr>
      <dsp:spPr>
        <a:xfrm>
          <a:off x="609149" y="213055"/>
          <a:ext cx="3460089" cy="5190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80010" rIns="80010" bIns="0" numCol="1" spcCol="1270" anchor="b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100" kern="1200" dirty="0"/>
        </a:p>
      </dsp:txBody>
      <dsp:txXfrm>
        <a:off x="609149" y="213055"/>
        <a:ext cx="3460089" cy="519013"/>
      </dsp:txXfrm>
    </dsp:sp>
    <dsp:sp modelId="{3E6DD407-3387-4639-A2F9-AE2B0D744C1E}">
      <dsp:nvSpPr>
        <dsp:cNvPr id="0" name=""/>
        <dsp:cNvSpPr/>
      </dsp:nvSpPr>
      <dsp:spPr>
        <a:xfrm>
          <a:off x="609149" y="898855"/>
          <a:ext cx="3460089" cy="346008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000" r="-8000"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BD6D00-5CA0-4230-934F-836AE704D68B}">
      <dsp:nvSpPr>
        <dsp:cNvPr id="0" name=""/>
        <dsp:cNvSpPr/>
      </dsp:nvSpPr>
      <dsp:spPr>
        <a:xfrm>
          <a:off x="4434999" y="213055"/>
          <a:ext cx="3460089" cy="5190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80010" rIns="80010" bIns="0" numCol="1" spcCol="1270" anchor="b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100" kern="1200" dirty="0"/>
        </a:p>
      </dsp:txBody>
      <dsp:txXfrm>
        <a:off x="4434999" y="213055"/>
        <a:ext cx="3460089" cy="519013"/>
      </dsp:txXfrm>
    </dsp:sp>
    <dsp:sp modelId="{81AA3F04-358E-405B-9B08-CD12EE3D585F}">
      <dsp:nvSpPr>
        <dsp:cNvPr id="0" name=""/>
        <dsp:cNvSpPr/>
      </dsp:nvSpPr>
      <dsp:spPr>
        <a:xfrm>
          <a:off x="4434999" y="898855"/>
          <a:ext cx="3460089" cy="3460089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536E29-01C3-4B80-8C4E-6ED325B27992}">
      <dsp:nvSpPr>
        <dsp:cNvPr id="0" name=""/>
        <dsp:cNvSpPr/>
      </dsp:nvSpPr>
      <dsp:spPr>
        <a:xfrm>
          <a:off x="409359" y="-207717"/>
          <a:ext cx="1956756" cy="2966435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過去</a:t>
          </a:r>
          <a:endParaRPr lang="zh-TW" altLang="en-US" sz="28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09359" y="-207717"/>
        <a:ext cx="1956756" cy="1977623"/>
      </dsp:txXfrm>
    </dsp:sp>
    <dsp:sp modelId="{C1F81638-523A-405A-A98C-7B7FD0622A7D}">
      <dsp:nvSpPr>
        <dsp:cNvPr id="0" name=""/>
        <dsp:cNvSpPr/>
      </dsp:nvSpPr>
      <dsp:spPr>
        <a:xfrm>
          <a:off x="759471" y="481888"/>
          <a:ext cx="1587004" cy="22468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親密關係暴力</a:t>
          </a:r>
          <a:r>
            <a:rPr lang="en-US" altLang="zh-TW" sz="1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TIPVDA</a:t>
          </a:r>
          <a:r>
            <a:rPr lang="zh-TW" altLang="en-US" sz="1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達</a:t>
          </a:r>
          <a:r>
            <a:rPr lang="en-US" altLang="zh-TW" sz="1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8</a:t>
          </a:r>
          <a:r>
            <a:rPr lang="zh-TW" altLang="en-US" sz="1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分以上</a:t>
          </a:r>
          <a:endParaRPr lang="zh-TW" altLang="en-US" sz="1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805953" y="528370"/>
        <a:ext cx="1494040" cy="2153882"/>
      </dsp:txXfrm>
    </dsp:sp>
    <dsp:sp modelId="{231FD2DC-3850-4206-9807-E539A575D111}">
      <dsp:nvSpPr>
        <dsp:cNvPr id="0" name=""/>
        <dsp:cNvSpPr/>
      </dsp:nvSpPr>
      <dsp:spPr>
        <a:xfrm rot="8707">
          <a:off x="2419278" y="403202"/>
          <a:ext cx="460489" cy="4176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400" kern="1200"/>
        </a:p>
      </dsp:txBody>
      <dsp:txXfrm>
        <a:off x="2419278" y="486576"/>
        <a:ext cx="335190" cy="250598"/>
      </dsp:txXfrm>
    </dsp:sp>
    <dsp:sp modelId="{CAE6D01D-9F44-463C-A6B9-945A87178D63}">
      <dsp:nvSpPr>
        <dsp:cNvPr id="0" name=""/>
        <dsp:cNvSpPr/>
      </dsp:nvSpPr>
      <dsp:spPr>
        <a:xfrm>
          <a:off x="2916420" y="-275720"/>
          <a:ext cx="2758138" cy="3058339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未來新增</a:t>
          </a:r>
          <a:endParaRPr lang="zh-TW" altLang="en-US" sz="28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916420" y="-275720"/>
        <a:ext cx="2758138" cy="2038893"/>
      </dsp:txXfrm>
    </dsp:sp>
    <dsp:sp modelId="{24F57ADC-BD47-419B-9D28-D83F8CE09071}">
      <dsp:nvSpPr>
        <dsp:cNvPr id="0" name=""/>
        <dsp:cNvSpPr/>
      </dsp:nvSpPr>
      <dsp:spPr>
        <a:xfrm>
          <a:off x="3168197" y="446515"/>
          <a:ext cx="2437579" cy="233956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en-US" sz="1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A</a:t>
          </a:r>
          <a:r>
            <a:rPr lang="zh-TW" altLang="en-US" sz="1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級納入家庭暴力安全網會議列管</a:t>
          </a:r>
          <a:endParaRPr lang="zh-TW" altLang="en-US" sz="1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en-US" sz="1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B</a:t>
          </a:r>
          <a:r>
            <a:rPr lang="zh-TW" altLang="en-US" sz="1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、</a:t>
          </a:r>
          <a:r>
            <a:rPr lang="en-US" altLang="en-US" sz="1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C</a:t>
          </a:r>
          <a:r>
            <a:rPr lang="zh-TW" altLang="en-US" sz="1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級納入衛生局召開之個案討論會列管</a:t>
          </a:r>
          <a:endParaRPr lang="zh-TW" altLang="en-US" sz="1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236720" y="515038"/>
        <a:ext cx="2300533" cy="220251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82C83F-8DAB-4612-B452-152BEA092044}">
      <dsp:nvSpPr>
        <dsp:cNvPr id="0" name=""/>
        <dsp:cNvSpPr/>
      </dsp:nvSpPr>
      <dsp:spPr>
        <a:xfrm>
          <a:off x="550339" y="0"/>
          <a:ext cx="4572000" cy="457200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C58E8E-D971-459A-9B04-6851BE818CB4}">
      <dsp:nvSpPr>
        <dsp:cNvPr id="0" name=""/>
        <dsp:cNvSpPr/>
      </dsp:nvSpPr>
      <dsp:spPr>
        <a:xfrm>
          <a:off x="2836339" y="459655"/>
          <a:ext cx="2971800" cy="108227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000" kern="1200" dirty="0" smtClean="0"/>
            <a:t>A</a:t>
          </a:r>
          <a:r>
            <a:rPr lang="zh-TW" altLang="en-US" sz="2000" kern="1200" dirty="0" smtClean="0"/>
            <a:t>級案件：</a:t>
          </a:r>
          <a:r>
            <a:rPr lang="zh-TW" sz="2000" kern="1200" dirty="0" smtClean="0"/>
            <a:t>家庭暴力安全防護網平台</a:t>
          </a:r>
          <a:endParaRPr lang="zh-TW" sz="2000" kern="1200" dirty="0"/>
        </a:p>
      </dsp:txBody>
      <dsp:txXfrm>
        <a:off x="2889171" y="512487"/>
        <a:ext cx="2866136" cy="976614"/>
      </dsp:txXfrm>
    </dsp:sp>
    <dsp:sp modelId="{DD29F3A3-C403-4B88-A67B-51FDDD2A2A0A}">
      <dsp:nvSpPr>
        <dsp:cNvPr id="0" name=""/>
        <dsp:cNvSpPr/>
      </dsp:nvSpPr>
      <dsp:spPr>
        <a:xfrm>
          <a:off x="2836339" y="1677218"/>
          <a:ext cx="2971800" cy="108227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000" kern="1200" dirty="0" smtClean="0"/>
            <a:t>B</a:t>
          </a:r>
          <a:r>
            <a:rPr lang="zh-TW" altLang="en-US" sz="2000" kern="1200" dirty="0" smtClean="0"/>
            <a:t>、</a:t>
          </a:r>
          <a:r>
            <a:rPr lang="en-US" altLang="zh-TW" sz="2000" kern="1200" smtClean="0"/>
            <a:t>C</a:t>
          </a:r>
          <a:r>
            <a:rPr lang="zh-TW" altLang="en-US" sz="2000" kern="1200" smtClean="0"/>
            <a:t>級案件：</a:t>
          </a:r>
          <a:r>
            <a:rPr lang="zh-TW" sz="2000" kern="1200" smtClean="0"/>
            <a:t>衛生局</a:t>
          </a:r>
          <a:r>
            <a:rPr lang="zh-TW" sz="2000" kern="1200" dirty="0" smtClean="0"/>
            <a:t>個案討論會</a:t>
          </a:r>
          <a:endParaRPr lang="zh-TW" sz="2000" kern="1200" dirty="0"/>
        </a:p>
      </dsp:txBody>
      <dsp:txXfrm>
        <a:off x="2889171" y="1730050"/>
        <a:ext cx="2866136" cy="976614"/>
      </dsp:txXfrm>
    </dsp:sp>
    <dsp:sp modelId="{75ADC423-2946-4550-84D4-755CBF928C12}">
      <dsp:nvSpPr>
        <dsp:cNvPr id="0" name=""/>
        <dsp:cNvSpPr/>
      </dsp:nvSpPr>
      <dsp:spPr>
        <a:xfrm>
          <a:off x="2836339" y="2894781"/>
          <a:ext cx="2971800" cy="108227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勾稽出同時在案：</a:t>
          </a:r>
          <a:r>
            <a:rPr lang="zh-TW" sz="2000" kern="1200" dirty="0" smtClean="0"/>
            <a:t>共同擬定家庭處遇計畫</a:t>
          </a:r>
          <a:endParaRPr lang="zh-TW" sz="2000" kern="1200" dirty="0"/>
        </a:p>
      </dsp:txBody>
      <dsp:txXfrm>
        <a:off x="2889171" y="2947613"/>
        <a:ext cx="2866136" cy="9766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PictureGrid">
  <dgm:title val=""/>
  <dgm:desc val=""/>
  <dgm:catLst>
    <dgm:cat type="picture" pri="11000"/>
    <dgm:cat type="pictureconvert" pri="1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</dgm:varLst>
    <dgm:choose name="Name1">
      <dgm:if name="Name2" axis="ch" ptType="node" func="cnt" op="lte" val="4">
        <dgm:choose name="Name3">
          <dgm:if name="Name4" func="var" arg="dir" op="equ" val="norm">
            <dgm:alg type="snake">
              <dgm:param type="off" val="ctr"/>
              <dgm:param type="bkpt" val="fixed"/>
              <dgm:param type="bkPtFixedVal" val="2"/>
            </dgm:alg>
          </dgm:if>
          <dgm:else name="Name5">
            <dgm:alg type="snake">
              <dgm:param type="off" val="ctr"/>
              <dgm:param type="grDir" val="tR"/>
              <dgm:param type="bkpt" val="fixed"/>
              <dgm:param type="bkPtFixedVal" val="2"/>
            </dgm:alg>
          </dgm:else>
        </dgm:choose>
      </dgm:if>
      <dgm:else name="Name6">
        <dgm:choose name="Name7">
          <dgm:if name="Name8" axis="ch" ptType="node" func="cnt" op="lte" val="9">
            <dgm:choose name="Name9">
              <dgm:if name="Name10" func="var" arg="dir" op="equ" val="norm">
                <dgm:alg type="snake">
                  <dgm:param type="off" val="ctr"/>
                  <dgm:param type="bkpt" val="fixed"/>
                  <dgm:param type="bkPtFixedVal" val="3"/>
                </dgm:alg>
              </dgm:if>
              <dgm:else name="Name11">
                <dgm:alg type="snake">
                  <dgm:param type="off" val="ctr"/>
                  <dgm:param type="grDir" val="tR"/>
                  <dgm:param type="bkpt" val="fixed"/>
                  <dgm:param type="bkPtFixedVal" val="3"/>
                </dgm:alg>
              </dgm:else>
            </dgm:choose>
          </dgm:if>
          <dgm:else name="Name12">
            <dgm:choose name="Name13">
              <dgm:if name="Name14" axis="ch" ptType="node" func="cnt" op="lte" val="16">
                <dgm:choose name="Name15">
                  <dgm:if name="Name16" func="var" arg="dir" op="equ" val="norm">
                    <dgm:alg type="snake">
                      <dgm:param type="off" val="ctr"/>
                      <dgm:param type="bkpt" val="fixed"/>
                      <dgm:param type="bkPtFixedVal" val="4"/>
                    </dgm:alg>
                  </dgm:if>
                  <dgm:else name="Name17">
                    <dgm:alg type="snake">
                      <dgm:param type="off" val="ctr"/>
                      <dgm:param type="grDir" val="tR"/>
                      <dgm:param type="bkpt" val="fixed"/>
                      <dgm:param type="bkPtFixedVal" val="4"/>
                    </dgm:alg>
                  </dgm:else>
                </dgm:choose>
              </dgm:if>
              <dgm:else name="Name18">
                <dgm:choose name="Name19">
                  <dgm:if name="Name20" axis="ch" ptType="node" func="cnt" op="lte" val="25">
                    <dgm:choose name="Name21">
                      <dgm:if name="Name22" func="var" arg="dir" op="equ" val="norm">
                        <dgm:alg type="snake">
                          <dgm:param type="off" val="ctr"/>
                          <dgm:param type="bkpt" val="fixed"/>
                          <dgm:param type="bkPtFixedVal" val="5"/>
                        </dgm:alg>
                      </dgm:if>
                      <dgm:else name="Name23">
                        <dgm:alg type="snake">
                          <dgm:param type="off" val="ctr"/>
                          <dgm:param type="grDir" val="tR"/>
                          <dgm:param type="bkpt" val="fixed"/>
                          <dgm:param type="bkPtFixedVal" val="5"/>
                        </dgm:alg>
                      </dgm:else>
                    </dgm:choose>
                  </dgm:if>
                  <dgm:else name="Name24">
                    <dgm:choose name="Name25">
                      <dgm:if name="Name26" func="var" arg="dir" op="equ" val="norm">
                        <dgm:alg type="snake">
                          <dgm:param type="off" val="ctr"/>
                        </dgm:alg>
                      </dgm:if>
                      <dgm:else name="Name27">
                        <dgm:alg type="snake">
                          <dgm:param type="off" val="ctr"/>
                          <dgm:param type="grDir" val="tR"/>
                        </dgm:alg>
                      </dgm:else>
                    </dgm:choose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0.8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0.7568"/>
        </dgm:alg>
        <dgm:shape xmlns:r="http://schemas.openxmlformats.org/officeDocument/2006/relationships" r:blip="">
          <dgm:adjLst/>
        </dgm:shape>
        <dgm:constrLst>
          <dgm:constr type="l" for="ch" forName="rect1" refType="w" fact="0"/>
          <dgm:constr type="t" for="ch" forName="rect1" refType="h" fact="0.15"/>
          <dgm:constr type="w" for="ch" forName="rect1" refType="w"/>
          <dgm:constr type="h" for="ch" forName="rect1" refType="w"/>
          <dgm:constr type="l" for="ch" forName="rect2" refType="w" fact="0"/>
          <dgm:constr type="t" for="ch" forName="rect2" refType="h" fact="0"/>
          <dgm:constr type="w" for="ch" forName="rect2" refType="w"/>
          <dgm:constr type="h" for="ch" forName="rect2" refType="w" fact="0.15"/>
        </dgm:constrLst>
        <dgm:layoutNode name="rect2" styleLbl="revTx">
          <dgm:varLst>
            <dgm:bulletEnabled val="1"/>
          </dgm:varLst>
          <dgm:alg type="tx">
            <dgm:param type="stBulletLvl" val="3"/>
            <dgm:param type="parTxLTRAlign" val="l"/>
            <dgm:param type="parTxRTLAlign" val="r"/>
            <dgm:param type="txAnchorVert" val="b"/>
            <dgm:param type="txAnchorVertCh" val="b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"/>
            <dgm:constr type="rMarg" refType="primFontSz" fact="0.3"/>
            <dgm:constr type="tMarg" refType="primFontSz" fact="0.3"/>
            <dgm:constr type="bMarg" refType="primFontSz" fact="0"/>
            <dgm:constr type="secFontSz" refType="primFontSz" fact="0.8"/>
          </dgm:constrLst>
          <dgm:ruleLst>
            <dgm:rule type="primFontSz" val="5" fact="NaN" max="NaN"/>
          </dgm:ruleLst>
        </dgm:layoutNode>
        <dgm:layoutNode name="rect1" styleLbl="align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36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36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F6953B-6D5E-4D4C-A4E8-9617BD43DDE4}" type="datetimeFigureOut">
              <a:rPr lang="zh-TW" altLang="en-US" smtClean="0"/>
              <a:t>2019/2/19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1" y="9377317"/>
            <a:ext cx="2945659" cy="4936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4" y="9377317"/>
            <a:ext cx="2945659" cy="4936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4C0486-71A7-45C8-B49B-F812074EE0D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988156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36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36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10E911-819F-455D-8638-C06BF322867C}" type="datetimeFigureOut">
              <a:rPr lang="zh-TW" altLang="en-US" smtClean="0"/>
              <a:t>2019/2/19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689516"/>
            <a:ext cx="5438140" cy="444269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1" y="9377317"/>
            <a:ext cx="2945659" cy="4936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4" y="9377317"/>
            <a:ext cx="2945659" cy="4936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C0C7C8-597F-43B7-B8E8-A6FB6B384A8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584345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2867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38188" indent="-2809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38238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593850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1050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08250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65450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2650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79850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49C8998C-AD43-4C1D-B74B-148210912C0C}" type="slidenum">
              <a:rPr kumimoji="0" lang="zh-TW" altLang="en-US" smtClean="0">
                <a:latin typeface="標楷體" pitchFamily="65" charset="-120"/>
                <a:ea typeface="標楷體" pitchFamily="65" charset="-120"/>
              </a:rPr>
              <a:pPr eaLnBrk="1" hangingPunct="1">
                <a:spcBef>
                  <a:spcPct val="0"/>
                </a:spcBef>
              </a:pPr>
              <a:t>5</a:t>
            </a:fld>
            <a:endParaRPr kumimoji="0" lang="en-US" altLang="zh-TW" smtClean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組織架構及人員編制</a:t>
            </a:r>
            <a:endParaRPr lang="zh-TW" altLang="en-US" dirty="0"/>
          </a:p>
        </p:txBody>
      </p:sp>
      <p:sp>
        <p:nvSpPr>
          <p:cNvPr id="3174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35013" indent="-2778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35063" indent="-2190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590675" indent="-2190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47875" indent="-2190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05075" indent="-2190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62275" indent="-2190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19475" indent="-2190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76675" indent="-2190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59D952A3-3DEB-4CA2-A229-7B1E2C5A3CAE}" type="slidenum">
              <a:rPr kumimoji="0" lang="zh-TW" altLang="en-US" smtClean="0">
                <a:latin typeface="標楷體" pitchFamily="65" charset="-120"/>
                <a:ea typeface="標楷體" pitchFamily="65" charset="-120"/>
              </a:rPr>
              <a:pPr eaLnBrk="1" hangingPunct="1">
                <a:spcBef>
                  <a:spcPct val="0"/>
                </a:spcBef>
              </a:pPr>
              <a:t>8</a:t>
            </a:fld>
            <a:endParaRPr kumimoji="0" lang="en-US" altLang="zh-TW" smtClean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smtClean="0"/>
              <a:t>18</a:t>
            </a:r>
            <a:r>
              <a:rPr lang="zh-TW" altLang="en-US" smtClean="0"/>
              <a:t>歲以上通報案件之分流原則：</a:t>
            </a:r>
          </a:p>
          <a:p>
            <a:r>
              <a:rPr lang="zh-TW" altLang="en-US" smtClean="0"/>
              <a:t>◆公部門受理通報、完成受案評估調查</a:t>
            </a:r>
          </a:p>
          <a:p>
            <a:r>
              <a:rPr lang="zh-TW" altLang="en-US" smtClean="0"/>
              <a:t>◆高風險案件、需要公權力緊急或危機介入的案件由公部門處理，中低風險有接受服務意願者，由民間團體協助</a:t>
            </a:r>
          </a:p>
        </p:txBody>
      </p:sp>
      <p:sp>
        <p:nvSpPr>
          <p:cNvPr id="9728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35013" indent="-2794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33475" indent="-2222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590675" indent="-2222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46288" indent="-2222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03488" indent="-22225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60688" indent="-22225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17888" indent="-22225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75088" indent="-22225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D3877584-CED0-47E0-9415-A3DB0827E37F}" type="slidenum">
              <a:rPr kumimoji="0" lang="zh-TW" altLang="en-US" smtClean="0"/>
              <a:pPr eaLnBrk="1" hangingPunct="1">
                <a:spcBef>
                  <a:spcPct val="0"/>
                </a:spcBef>
              </a:pPr>
              <a:t>11</a:t>
            </a:fld>
            <a:endParaRPr kumimoji="0" lang="zh-TW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3072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38188" indent="-2809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38238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595438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2638" indent="-2238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0983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6703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423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1438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F7AF9BF3-319D-48BB-AD4F-B5841819BDC0}" type="slidenum">
              <a:rPr lang="zh-TW" altLang="en-US" smtClean="0">
                <a:latin typeface="Arial" pitchFamily="34" charset="0"/>
              </a:rPr>
              <a:pPr eaLnBrk="1" hangingPunct="1">
                <a:spcBef>
                  <a:spcPct val="0"/>
                </a:spcBef>
              </a:pPr>
              <a:t>15</a:t>
            </a:fld>
            <a:endParaRPr lang="en-US" altLang="zh-TW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78500" y="4689560"/>
            <a:ext cx="5440676" cy="444356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63404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7F77FA-99B9-4C24-AC6C-994EBDF0A8FD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74592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C0C7C8-597F-43B7-B8E8-A6FB6B384A8C}" type="slidenum">
              <a:rPr lang="zh-TW" altLang="en-US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550885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C0C7C8-597F-43B7-B8E8-A6FB6B384A8C}" type="slidenum">
              <a:rPr lang="zh-TW" altLang="en-US" smtClean="0"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760183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DB98D-EAFD-4579-AE78-DCBEB20E4647}" type="datetime1">
              <a:rPr lang="zh-TW" altLang="en-US" smtClean="0"/>
              <a:t>2019/2/19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2056" y="980728"/>
            <a:ext cx="1524000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720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B2C2D-2CCD-4BFC-81EB-B6E2E910F734}" type="datetime1">
              <a:rPr lang="zh-TW" altLang="en-US" smtClean="0"/>
              <a:t>2019/2/19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1929260" cy="64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658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115FF-6AB0-4919-9533-C0F13BC25D48}" type="datetime1">
              <a:rPr lang="zh-TW" altLang="en-US" smtClean="0"/>
              <a:t>2019/2/19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1929260" cy="64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65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96701-F044-4EAD-9C47-79B4D33CCB49}" type="datetime1">
              <a:rPr lang="zh-TW" altLang="en-US" smtClean="0"/>
              <a:t>2019/2/19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8" name="圖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1929260" cy="64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864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0165C-C0D1-45D8-BDD5-A8669C6EA5AC}" type="datetime1">
              <a:rPr lang="zh-TW" altLang="en-US" smtClean="0"/>
              <a:t>2019/2/19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10" name="圖片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1929260" cy="64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1410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30C36-689A-4742-9DDF-530692655768}" type="datetime1">
              <a:rPr lang="zh-TW" altLang="en-US" smtClean="0"/>
              <a:t>2019/2/19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1929260" cy="64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201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BA7A1-4B2A-4A8F-BBA7-EF7E4B6D03AF}" type="datetime1">
              <a:rPr lang="zh-TW" altLang="en-US" smtClean="0"/>
              <a:t>2019/2/19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1929260" cy="64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992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60F05-7546-4587-BF67-42536CC8E4C3}" type="datetime1">
              <a:rPr lang="zh-TW" altLang="en-US" smtClean="0"/>
              <a:t>2019/2/19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pic>
        <p:nvPicPr>
          <p:cNvPr id="10" name="圖片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1929260" cy="64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268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6C9CD-65CF-40FF-A24B-BC9E6FE278CB}" type="datetime1">
              <a:rPr lang="zh-TW" altLang="en-US" smtClean="0"/>
              <a:t>2019/2/19</a:t>
            </a:fld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1" name="圖片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1929260" cy="64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802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51249-E30B-48E3-9D30-7E13FC139806}" type="datetime1">
              <a:rPr lang="zh-TW" altLang="en-US" smtClean="0"/>
              <a:t>2019/2/19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0448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3B067-ED8B-4D7D-A413-6F105CC203CB}" type="datetime1">
              <a:rPr lang="zh-TW" altLang="en-US" smtClean="0"/>
              <a:t>2019/2/19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686210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9A411-F5C8-4E12-B95F-8D52673B3BBB}" type="datetime1">
              <a:rPr lang="zh-TW" altLang="en-US" smtClean="0"/>
              <a:t>2019/2/19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橢圓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橢圓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40016A8-43B7-4DD0-89CD-E66009100C5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zh-TW" altLang="en-US" dirty="0" smtClean="0"/>
              <a:t>按一下以編輯母片標題樣式</a:t>
            </a:r>
            <a:endParaRPr kumimoji="0" lang="en-US" dirty="0"/>
          </a:p>
        </p:txBody>
      </p:sp>
      <p:pic>
        <p:nvPicPr>
          <p:cNvPr id="20" name="圖片 1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4200906"/>
            <a:ext cx="2190750" cy="219075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98EFE-32B3-4721-9D7A-6700BBA100C4}" type="datetime1">
              <a:rPr lang="zh-TW" altLang="en-US" smtClean="0"/>
              <a:t>2019/2/19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640016A8-43B7-4DD0-89CD-E66009100C5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1929260" cy="648072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C7980-81F8-44D1-9BCE-ADF0EEF04E23}" type="datetime1">
              <a:rPr lang="zh-TW" altLang="en-US" smtClean="0"/>
              <a:t>2019/2/19</a:t>
            </a:fld>
            <a:endParaRPr lang="zh-TW" altLang="en-US"/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橢圓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橢圓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40016A8-43B7-4DD0-89CD-E66009100C5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pic>
        <p:nvPicPr>
          <p:cNvPr id="20" name="圖片 1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1929260" cy="648072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B0373B5C-9493-4C4F-AF39-2E91265EBB12}" type="datetime1">
              <a:rPr lang="zh-TW" altLang="en-US" smtClean="0"/>
              <a:t>2019/2/19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內容版面配置區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2" name="內容版面配置區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pic>
        <p:nvPicPr>
          <p:cNvPr id="9" name="圖片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1929260" cy="648072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接點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5D413-7CB0-468F-9629-AFBDA6D3F338}" type="datetime1">
              <a:rPr lang="zh-TW" altLang="en-US" smtClean="0"/>
              <a:t>2019/2/19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15" name="直線接點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內容版面配置區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6" name="內容版面配置區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5" name="橢圓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橢圓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640016A8-43B7-4DD0-89CD-E66009100C5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3" name="標題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pic>
        <p:nvPicPr>
          <p:cNvPr id="28" name="圖片 2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1929260" cy="648072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715C8-9A29-4B61-A03E-F7844983F025}" type="datetime1">
              <a:rPr lang="zh-TW" altLang="en-US" smtClean="0"/>
              <a:t>2019/2/19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640016A8-43B7-4DD0-89CD-E66009100C51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1929260" cy="64807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DC80-C264-426D-8978-806231751907}" type="datetime1">
              <a:rPr lang="zh-TW" altLang="en-US" smtClean="0"/>
              <a:t>2019/2/19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40016A8-43B7-4DD0-89CD-E66009100C51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11" name="圖片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1929260" cy="64807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矩形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內容版面配置區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0" name="橢圓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橢圓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40016A8-43B7-4DD0-89CD-E66009100C5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10936-9D93-44C6-88E2-79FBB1968F95}" type="datetime1">
              <a:rPr lang="zh-TW" altLang="en-US" smtClean="0"/>
              <a:t>2019/2/19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zh-TW" altLang="en-US"/>
          </a:p>
        </p:txBody>
      </p:sp>
      <p:pic>
        <p:nvPicPr>
          <p:cNvPr id="22" name="圖片 2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1929260" cy="648072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直線接點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橢圓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橢圓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640016A8-43B7-4DD0-89CD-E66009100C5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EB2A0036-ABE0-4882-B5C5-0E65AF2BD31A}" type="datetime1">
              <a:rPr lang="zh-TW" altLang="en-US" smtClean="0"/>
              <a:t>2019/2/19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zh-TW" altLang="en-US"/>
          </a:p>
        </p:txBody>
      </p:sp>
      <p:pic>
        <p:nvPicPr>
          <p:cNvPr id="23" name="圖片 2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1929260" cy="64807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7263D-1B16-4FBC-ADDD-43F6C6BAB8B2}" type="datetime1">
              <a:rPr lang="zh-TW" altLang="en-US" smtClean="0"/>
              <a:t>2019/2/19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直線接點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橢圓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橢圓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640016A8-43B7-4DD0-89CD-E66009100C5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E2E58-C0D9-4E5C-B6C1-6FB6B7440FAF}" type="datetime1">
              <a:rPr lang="zh-TW" altLang="en-US" smtClean="0"/>
              <a:t>2019/2/19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3550" y="142877"/>
            <a:ext cx="8229600" cy="56197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2639C3-6A74-414A-A0AF-A99ECEB7601D}" type="datetime1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2019/2/19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77F47-CD1F-49CB-808F-6D2D5D3F1F70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9782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640016A8-43B7-4DD0-89CD-E66009100C5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A029023D-0A1F-4C5B-BB88-DCB928C26CAD}" type="datetime1">
              <a:rPr lang="zh-TW" altLang="en-US" smtClean="0"/>
              <a:t>2019/2/19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1468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218A0FF1-8F25-4104-BD9F-94E8F4C59381}" type="datetime1">
              <a:rPr lang="zh-TW" altLang="en-US" smtClean="0"/>
              <a:t>2019/2/19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直線接點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橢圓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橢圓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40016A8-43B7-4DD0-89CD-E66009100C5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hf hdr="0" ftr="0" dt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副標題 6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TW" altLang="en-US" sz="2800" dirty="0" smtClean="0">
                <a:solidFill>
                  <a:schemeClr val="tx1"/>
                </a:solidFill>
              </a:rPr>
              <a:t>報告人 陳怡如</a:t>
            </a:r>
            <a:r>
              <a:rPr lang="zh-TW" altLang="en-US" sz="2800" dirty="0">
                <a:solidFill>
                  <a:schemeClr val="tx1"/>
                </a:solidFill>
              </a:rPr>
              <a:t>科長</a:t>
            </a:r>
            <a:endParaRPr lang="en-US" altLang="zh-TW" sz="2800" dirty="0">
              <a:solidFill>
                <a:schemeClr val="tx1"/>
              </a:solidFill>
            </a:endParaRPr>
          </a:p>
          <a:p>
            <a:r>
              <a:rPr lang="zh-TW" altLang="en-US" sz="2800" dirty="0" smtClean="0">
                <a:solidFill>
                  <a:schemeClr val="tx1"/>
                </a:solidFill>
              </a:rPr>
              <a:t>保護</a:t>
            </a:r>
            <a:r>
              <a:rPr lang="zh-TW" altLang="en-US" sz="2800" dirty="0">
                <a:solidFill>
                  <a:schemeClr val="tx1"/>
                </a:solidFill>
              </a:rPr>
              <a:t>服務</a:t>
            </a:r>
            <a:r>
              <a:rPr lang="zh-TW" altLang="en-US" sz="2800" dirty="0" smtClean="0">
                <a:solidFill>
                  <a:schemeClr val="tx1"/>
                </a:solidFill>
              </a:rPr>
              <a:t>司</a:t>
            </a:r>
            <a:endParaRPr lang="en-US" altLang="zh-TW" sz="2800" dirty="0" smtClean="0">
              <a:solidFill>
                <a:schemeClr val="tx1"/>
              </a:solidFill>
            </a:endParaRPr>
          </a:p>
          <a:p>
            <a:r>
              <a:rPr lang="en-US" altLang="zh-TW" sz="2800" dirty="0" smtClean="0">
                <a:solidFill>
                  <a:schemeClr val="tx1"/>
                </a:solidFill>
              </a:rPr>
              <a:t>108</a:t>
            </a:r>
            <a:r>
              <a:rPr lang="zh-TW" altLang="en-US" sz="2800" dirty="0" smtClean="0">
                <a:solidFill>
                  <a:schemeClr val="tx1"/>
                </a:solidFill>
              </a:rPr>
              <a:t>年</a:t>
            </a:r>
            <a:r>
              <a:rPr lang="en-US" altLang="zh-TW" sz="2800" dirty="0" smtClean="0">
                <a:solidFill>
                  <a:schemeClr val="tx1"/>
                </a:solidFill>
              </a:rPr>
              <a:t>2</a:t>
            </a:r>
            <a:r>
              <a:rPr lang="zh-TW" altLang="en-US" sz="2800" dirty="0" smtClean="0">
                <a:solidFill>
                  <a:schemeClr val="tx1"/>
                </a:solidFill>
              </a:rPr>
              <a:t>月</a:t>
            </a:r>
            <a:r>
              <a:rPr lang="en-US" altLang="zh-TW" sz="2800" dirty="0" smtClean="0">
                <a:solidFill>
                  <a:schemeClr val="tx1"/>
                </a:solidFill>
              </a:rPr>
              <a:t>19</a:t>
            </a:r>
            <a:r>
              <a:rPr lang="zh-TW" altLang="en-US" sz="2800" dirty="0" smtClean="0">
                <a:solidFill>
                  <a:schemeClr val="tx1"/>
                </a:solidFill>
              </a:rPr>
              <a:t>日</a:t>
            </a:r>
            <a:endParaRPr lang="en-US" altLang="zh-TW" sz="2800" dirty="0">
              <a:solidFill>
                <a:schemeClr val="tx1"/>
              </a:solidFill>
            </a:endParaRPr>
          </a:p>
        </p:txBody>
      </p:sp>
      <p:sp>
        <p:nvSpPr>
          <p:cNvPr id="6" name="標題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b="1" dirty="0"/>
              <a:t>強化社會安全網計畫</a:t>
            </a:r>
            <a:r>
              <a:rPr lang="en-US" altLang="zh-TW" b="1" dirty="0"/>
              <a:t/>
            </a:r>
            <a:br>
              <a:rPr lang="en-US" altLang="zh-TW" b="1" dirty="0"/>
            </a:br>
            <a:r>
              <a:rPr lang="zh-TW" altLang="en-US" b="1" dirty="0"/>
              <a:t>業務單位</a:t>
            </a:r>
            <a:r>
              <a:rPr lang="zh-TW" altLang="en-US" b="1" dirty="0" smtClean="0"/>
              <a:t>報告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74800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 smtClean="0"/>
              <a:t>簡報大綱</a:t>
            </a:r>
            <a:endParaRPr lang="zh-TW" altLang="en-US" dirty="0"/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646329281"/>
              </p:ext>
            </p:extLst>
          </p:nvPr>
        </p:nvGraphicFramePr>
        <p:xfrm>
          <a:off x="301625" y="1527175"/>
          <a:ext cx="8504238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00660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心衛社工與被害人社工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為什麼需要合作？</a:t>
            </a:r>
            <a:endParaRPr lang="zh-TW" altLang="en-US" dirty="0"/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8816" y="3068960"/>
            <a:ext cx="3777892" cy="2829773"/>
          </a:xfrm>
          <a:prstGeom prst="rect">
            <a:avLst/>
          </a:prstGeom>
        </p:spPr>
      </p:pic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74176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標題 1"/>
          <p:cNvSpPr>
            <a:spLocks noGrp="1"/>
          </p:cNvSpPr>
          <p:nvPr>
            <p:ph type="title"/>
          </p:nvPr>
        </p:nvSpPr>
        <p:spPr>
          <a:xfrm>
            <a:off x="463550" y="260648"/>
            <a:ext cx="8229600" cy="72008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zh-TW" altLang="en-US" dirty="0"/>
              <a:t>合作緣起</a:t>
            </a:r>
            <a:r>
              <a:rPr lang="en-US" altLang="zh-TW" dirty="0" smtClean="0"/>
              <a:t>(1/3</a:t>
            </a:r>
            <a:r>
              <a:rPr lang="en-US" altLang="zh-TW" dirty="0"/>
              <a:t>)</a:t>
            </a:r>
            <a:endParaRPr lang="zh-TW" altLang="en-US" dirty="0"/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</p:nvPr>
        </p:nvGraphicFramePr>
        <p:xfrm>
          <a:off x="171450" y="1447800"/>
          <a:ext cx="8864600" cy="5222875"/>
        </p:xfrm>
        <a:graphic>
          <a:graphicData uri="http://schemas.openxmlformats.org/drawingml/2006/table">
            <a:tbl>
              <a:tblPr/>
              <a:tblGrid>
                <a:gridCol w="4545013"/>
                <a:gridCol w="4319587"/>
              </a:tblGrid>
              <a:tr h="36579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社政主管機關</a:t>
                      </a:r>
                    </a:p>
                  </a:txBody>
                  <a:tcPr marL="91429" marR="91429" marT="45723" marB="45723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6C0A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衛生主管機關</a:t>
                      </a:r>
                    </a:p>
                  </a:txBody>
                  <a:tcPr marL="91429" marR="91429" marT="45723" marB="45723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6C0A"/>
                    </a:solidFill>
                  </a:tcPr>
                </a:tc>
              </a:tr>
              <a:tr h="107487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新細明體" pitchFamily="18" charset="-120"/>
                        </a:rPr>
                        <a:t>◇</a:t>
                      </a:r>
                      <a:r>
                        <a:rPr kumimoji="0" lang="zh-TW" altLang="zh-TW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家庭暴力防治法第</a:t>
                      </a:r>
                      <a:r>
                        <a:rPr kumimoji="0" lang="en-US" altLang="zh-TW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</a:t>
                      </a:r>
                      <a:r>
                        <a:rPr kumimoji="0" lang="zh-TW" altLang="zh-TW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條</a:t>
                      </a:r>
                      <a:endParaRPr kumimoji="0" lang="en-US" altLang="zh-TW" sz="1600" b="1" i="0" u="sng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主管機關權責事項</a:t>
                      </a:r>
                      <a:r>
                        <a:rPr kumimoji="0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新細明體" pitchFamily="18" charset="-120"/>
                          <a:ea typeface="新細明體" pitchFamily="18" charset="-120"/>
                        </a:rPr>
                        <a:t>：</a:t>
                      </a:r>
                      <a:r>
                        <a:rPr kumimoji="0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家庭暴力防治政策之規劃、推動、監督、訂定跨機關（構）合作規範及定期公布家庭暴力相關統計等事宜</a:t>
                      </a:r>
                    </a:p>
                  </a:txBody>
                  <a:tcPr marL="91429" marR="91429" marT="45723" marB="45723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D0D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新細明體" pitchFamily="18" charset="-120"/>
                        </a:rPr>
                        <a:t>◇</a:t>
                      </a:r>
                      <a:r>
                        <a:rPr kumimoji="0" lang="zh-TW" altLang="en-US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家庭暴力防治法第</a:t>
                      </a:r>
                      <a:r>
                        <a:rPr kumimoji="0" lang="en-US" altLang="zh-TW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</a:t>
                      </a:r>
                      <a:r>
                        <a:rPr kumimoji="0" lang="zh-TW" altLang="en-US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條、第</a:t>
                      </a:r>
                      <a:r>
                        <a:rPr kumimoji="0" lang="en-US" altLang="zh-TW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54</a:t>
                      </a:r>
                      <a:r>
                        <a:rPr kumimoji="0" lang="zh-TW" altLang="en-US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條</a:t>
                      </a:r>
                      <a:endParaRPr kumimoji="0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新細明體" pitchFamily="18" charset="-12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新細明體" pitchFamily="18" charset="-120"/>
                          <a:ea typeface="新細明體" pitchFamily="18" charset="-120"/>
                        </a:rPr>
                        <a:t>˙</a:t>
                      </a:r>
                      <a:r>
                        <a:rPr kumimoji="0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衛生主管機關負責</a:t>
                      </a:r>
                      <a:r>
                        <a:rPr kumimoji="0" lang="zh-TW" altLang="en-US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加害人處遇</a:t>
                      </a:r>
                      <a:r>
                        <a:rPr kumimoji="0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等相關事宜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新細明體" pitchFamily="18" charset="-120"/>
                          <a:ea typeface="新細明體" pitchFamily="18" charset="-120"/>
                        </a:rPr>
                        <a:t>˙</a:t>
                      </a:r>
                      <a:r>
                        <a:rPr kumimoji="0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中央衛生主管機關應訂定家庭暴力</a:t>
                      </a:r>
                      <a:r>
                        <a:rPr kumimoji="0" lang="zh-TW" altLang="en-US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加害人處遇</a:t>
                      </a:r>
                      <a:r>
                        <a:rPr kumimoji="0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計畫規範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29" marR="91429" marT="45723" marB="45723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D0D0"/>
                    </a:solidFill>
                  </a:tcPr>
                </a:tc>
              </a:tr>
              <a:tr h="10081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新細明體" pitchFamily="18" charset="-120"/>
                        </a:rPr>
                        <a:t>◇</a:t>
                      </a:r>
                      <a:r>
                        <a:rPr kumimoji="0" lang="zh-TW" altLang="en-US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家庭暴力防治法第</a:t>
                      </a:r>
                      <a:r>
                        <a:rPr kumimoji="0" lang="en-US" altLang="zh-TW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8</a:t>
                      </a:r>
                      <a:r>
                        <a:rPr kumimoji="0" lang="zh-TW" altLang="en-US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條</a:t>
                      </a:r>
                      <a:endParaRPr kumimoji="0" lang="en-US" altLang="zh-TW" sz="1600" b="1" i="0" u="sng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各直轄市、縣</a:t>
                      </a: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(</a:t>
                      </a:r>
                      <a:r>
                        <a:rPr kumimoji="0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市</a:t>
                      </a: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)</a:t>
                      </a:r>
                      <a:r>
                        <a:rPr kumimoji="0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政府家庭暴力防治中心</a:t>
                      </a:r>
                      <a:r>
                        <a:rPr kumimoji="0" lang="zh-TW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應</a:t>
                      </a:r>
                      <a:r>
                        <a:rPr kumimoji="0" lang="zh-TW" altLang="en-US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轉介</a:t>
                      </a:r>
                      <a:r>
                        <a:rPr kumimoji="0" lang="zh-TW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加害人處遇及追蹤輔導</a:t>
                      </a:r>
                      <a:endParaRPr kumimoji="0" lang="en-US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29" marR="91429" marT="45723" marB="45723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E9E9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新細明體" pitchFamily="18" charset="-120"/>
                        </a:rPr>
                        <a:t>◇</a:t>
                      </a:r>
                      <a:r>
                        <a:rPr kumimoji="0" lang="zh-TW" altLang="en-US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精神衛生法第</a:t>
                      </a:r>
                      <a:r>
                        <a:rPr kumimoji="0" lang="en-US" altLang="zh-TW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</a:t>
                      </a:r>
                      <a:r>
                        <a:rPr kumimoji="0" lang="zh-TW" altLang="en-US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條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中央主管機關掌理</a:t>
                      </a:r>
                      <a:r>
                        <a:rPr kumimoji="0" lang="zh-TW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民眾</a:t>
                      </a:r>
                      <a:r>
                        <a:rPr kumimoji="0" lang="zh-TW" altLang="zh-TW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心理健康促進、精神疾病防治</a:t>
                      </a:r>
                      <a:r>
                        <a:rPr kumimoji="0" lang="zh-TW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政策及方案之規劃、訂定及宣導事項</a:t>
                      </a:r>
                      <a:endParaRPr kumimoji="0" lang="zh-TW" altLang="en-US" sz="1400" b="1" i="0" u="sng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29" marR="91429" marT="45723" marB="45723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E9E9"/>
                    </a:solidFill>
                  </a:tcPr>
                </a:tc>
              </a:tr>
              <a:tr h="277401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新細明體" pitchFamily="18" charset="-120"/>
                        </a:rPr>
                        <a:t>◇</a:t>
                      </a:r>
                      <a:r>
                        <a:rPr kumimoji="0" lang="zh-TW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衛生福利部處務規程第</a:t>
                      </a:r>
                      <a:r>
                        <a:rPr kumimoji="0" lang="en-US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</a:t>
                      </a:r>
                      <a:r>
                        <a:rPr kumimoji="0" lang="zh-TW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條</a:t>
                      </a:r>
                      <a:endParaRPr kumimoji="0" lang="en-US" altLang="zh-TW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保護服務司掌理事項如下</a:t>
                      </a: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：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■家庭暴力、性侵害、性騷擾防治與老人、身心障礙者、兒童、少年保護政策之規劃、推動及相關法規之研擬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■</a:t>
                      </a:r>
                      <a:r>
                        <a:rPr kumimoji="0" lang="zh-TW" altLang="en-US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被害人保護服務方案之規劃、推動及督導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■被害人保護之教育宣導及研究發展事項</a:t>
                      </a:r>
                      <a:endParaRPr kumimoji="0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新細明體" pitchFamily="18" charset="-120"/>
                        </a:rPr>
                        <a:t>■</a:t>
                      </a: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其他有關保護服務事項</a:t>
                      </a:r>
                      <a:endParaRPr kumimoji="0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29" marR="91429" marT="45723" marB="45723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D0D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新細明體" pitchFamily="18" charset="-120"/>
                        </a:rPr>
                        <a:t>◇</a:t>
                      </a:r>
                      <a:r>
                        <a:rPr kumimoji="0" lang="zh-TW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衛生福利部處務規程第</a:t>
                      </a:r>
                      <a:r>
                        <a:rPr kumimoji="0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12</a:t>
                      </a:r>
                      <a:r>
                        <a:rPr kumimoji="0" lang="zh-TW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條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心理及口腔健康司掌理事項如下</a:t>
                      </a: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：</a:t>
                      </a:r>
                      <a:endParaRPr kumimoji="0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■心理健康促進與自傷行為防治政策之</a:t>
                      </a:r>
                      <a:r>
                        <a:rPr kumimoji="0" lang="en-US" altLang="zh-TW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/>
                      </a:r>
                      <a:br>
                        <a:rPr kumimoji="0" lang="en-US" altLang="zh-TW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</a:br>
                      <a:r>
                        <a:rPr kumimoji="0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   規劃、推動及相關法規之研訂</a:t>
                      </a:r>
                      <a:endParaRPr kumimoji="0" lang="en-US" altLang="zh-TW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■精神疾病防治與病人權益保障政策之</a:t>
                      </a:r>
                      <a:r>
                        <a:rPr kumimoji="0" lang="en-US" altLang="zh-TW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/>
                      </a:r>
                      <a:br>
                        <a:rPr kumimoji="0" lang="en-US" altLang="zh-TW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</a:br>
                      <a:r>
                        <a:rPr kumimoji="0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   規劃、推動及相關法規之研訂</a:t>
                      </a:r>
                      <a:endParaRPr kumimoji="0" lang="en-US" altLang="zh-TW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■家庭暴力、性侵害、性騷擾與老人、</a:t>
                      </a:r>
                      <a:r>
                        <a:rPr kumimoji="0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/>
                      </a:r>
                      <a:br>
                        <a:rPr kumimoji="0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</a:b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身心障礙者、兒童、少年保護事件之</a:t>
                      </a:r>
                      <a:r>
                        <a:rPr kumimoji="0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/>
                      </a:r>
                      <a:br>
                        <a:rPr kumimoji="0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</a:br>
                      <a:r>
                        <a:rPr kumimoji="0" lang="zh-TW" altLang="en-US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加害人處遇及預防服務方案之規劃、</a:t>
                      </a:r>
                      <a:r>
                        <a:rPr kumimoji="0" lang="en-US" altLang="zh-TW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/>
                      </a:r>
                      <a:br>
                        <a:rPr kumimoji="0" lang="en-US" altLang="zh-TW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</a:br>
                      <a:r>
                        <a:rPr kumimoji="0" lang="zh-TW" altLang="en-US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推動及督導</a:t>
                      </a:r>
                    </a:p>
                  </a:txBody>
                  <a:tcPr marL="91429" marR="91429" marT="45723" marB="45723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D0D0"/>
                    </a:solidFill>
                  </a:tcPr>
                </a:tc>
              </a:tr>
            </a:tbl>
          </a:graphicData>
        </a:graphic>
      </p:graphicFrame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14258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內容版面配置區 30"/>
          <p:cNvSpPr>
            <a:spLocks noGrp="1"/>
          </p:cNvSpPr>
          <p:nvPr>
            <p:ph idx="1"/>
          </p:nvPr>
        </p:nvSpPr>
        <p:spPr>
          <a:xfrm>
            <a:off x="-22225" y="2224088"/>
            <a:ext cx="4594225" cy="5165725"/>
          </a:xfrm>
        </p:spPr>
        <p:txBody>
          <a:bodyPr/>
          <a:lstStyle/>
          <a:p>
            <a:pPr marL="342900" lvl="1" indent="-342900">
              <a:lnSpc>
                <a:spcPts val="3600"/>
              </a:lnSpc>
              <a:spcBef>
                <a:spcPts val="600"/>
              </a:spcBef>
              <a:buFont typeface="Arial" charset="0"/>
              <a:buChar char="•"/>
              <a:defRPr/>
            </a:pPr>
            <a:r>
              <a:rPr lang="zh-TW" altLang="en-US" sz="3000" b="1" dirty="0">
                <a:latin typeface="微軟正黑體" pitchFamily="34" charset="-120"/>
                <a:ea typeface="微軟正黑體" pitchFamily="34" charset="-120"/>
              </a:rPr>
              <a:t>精神</a:t>
            </a:r>
            <a:r>
              <a:rPr lang="zh-TW" altLang="en-US" sz="3000" b="1" dirty="0" smtClean="0">
                <a:latin typeface="微軟正黑體" pitchFamily="34" charset="-120"/>
                <a:ea typeface="微軟正黑體" pitchFamily="34" charset="-120"/>
              </a:rPr>
              <a:t>照護系統</a:t>
            </a:r>
            <a:r>
              <a:rPr lang="zh-TW" altLang="en-US" sz="3000" b="1" dirty="0">
                <a:latin typeface="微軟正黑體" pitchFamily="34" charset="-120"/>
                <a:ea typeface="微軟正黑體" pitchFamily="34" charset="-120"/>
              </a:rPr>
              <a:t>與保護資訊系統串</a:t>
            </a:r>
            <a:r>
              <a:rPr lang="zh-TW" altLang="en-US" sz="3000" b="1" dirty="0" smtClean="0">
                <a:latin typeface="微軟正黑體" pitchFamily="34" charset="-120"/>
                <a:ea typeface="微軟正黑體" pitchFamily="34" charset="-120"/>
              </a:rPr>
              <a:t>接</a:t>
            </a:r>
            <a:r>
              <a:rPr lang="zh-TW" altLang="en-US" sz="3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同時在案</a:t>
            </a:r>
            <a:r>
              <a:rPr lang="en-US" altLang="zh-TW" sz="3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2,571</a:t>
            </a:r>
            <a:r>
              <a:rPr lang="zh-TW" altLang="en-US" sz="3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人</a:t>
            </a:r>
            <a:endParaRPr lang="en-US" altLang="zh-TW" sz="3000" b="1" dirty="0" smtClean="0">
              <a:latin typeface="微軟正黑體" pitchFamily="34" charset="-120"/>
              <a:ea typeface="微軟正黑體" pitchFamily="34" charset="-120"/>
            </a:endParaRPr>
          </a:p>
          <a:p>
            <a:pPr marL="342900" lvl="1" indent="-342900">
              <a:lnSpc>
                <a:spcPts val="3600"/>
              </a:lnSpc>
              <a:spcBef>
                <a:spcPts val="600"/>
              </a:spcBef>
              <a:buFont typeface="Arial" charset="0"/>
              <a:buChar char="•"/>
              <a:defRPr/>
            </a:pPr>
            <a:r>
              <a:rPr lang="zh-TW" altLang="en-US" sz="3000" b="1" dirty="0" smtClean="0">
                <a:latin typeface="微軟正黑體" pitchFamily="34" charset="-120"/>
                <a:ea typeface="微軟正黑體" pitchFamily="34" charset="-120"/>
              </a:rPr>
              <a:t>占保護資訊系統處遇中個案</a:t>
            </a:r>
            <a:r>
              <a:rPr lang="en-US" altLang="zh-TW" sz="3000" b="1" dirty="0" smtClean="0">
                <a:latin typeface="微軟正黑體" pitchFamily="34" charset="-120"/>
                <a:ea typeface="微軟正黑體" pitchFamily="34" charset="-120"/>
              </a:rPr>
              <a:t>4.62%</a:t>
            </a:r>
            <a:r>
              <a:rPr lang="zh-TW" altLang="en-US" sz="3000" b="1" dirty="0" smtClean="0">
                <a:latin typeface="微軟正黑體" pitchFamily="34" charset="-120"/>
                <a:ea typeface="微軟正黑體" pitchFamily="34" charset="-120"/>
              </a:rPr>
              <a:t> </a:t>
            </a:r>
            <a:endParaRPr lang="en-US" altLang="zh-TW" sz="3000" b="1" dirty="0" smtClean="0">
              <a:latin typeface="微軟正黑體" pitchFamily="34" charset="-120"/>
              <a:ea typeface="微軟正黑體" pitchFamily="34" charset="-120"/>
            </a:endParaRPr>
          </a:p>
          <a:p>
            <a:pPr marL="342900" lvl="1" indent="-342900">
              <a:lnSpc>
                <a:spcPts val="3600"/>
              </a:lnSpc>
              <a:spcBef>
                <a:spcPts val="600"/>
              </a:spcBef>
              <a:buFont typeface="Arial" charset="0"/>
              <a:buChar char="•"/>
              <a:defRPr/>
            </a:pPr>
            <a:r>
              <a:rPr lang="zh-TW" altLang="en-US" sz="3000" b="1" dirty="0" smtClean="0">
                <a:latin typeface="微軟正黑體" pitchFamily="34" charset="-120"/>
                <a:ea typeface="微軟正黑體" pitchFamily="34" charset="-120"/>
              </a:rPr>
              <a:t>占精神照護系統個案</a:t>
            </a:r>
            <a:r>
              <a:rPr lang="en-US" altLang="zh-TW" sz="3000" b="1" dirty="0" smtClean="0">
                <a:latin typeface="微軟正黑體" pitchFamily="34" charset="-120"/>
                <a:ea typeface="微軟正黑體" pitchFamily="34" charset="-120"/>
              </a:rPr>
              <a:t>1.8%</a:t>
            </a:r>
          </a:p>
          <a:p>
            <a:pPr marL="0" lvl="1">
              <a:lnSpc>
                <a:spcPts val="3600"/>
              </a:lnSpc>
              <a:spcBef>
                <a:spcPts val="600"/>
              </a:spcBef>
              <a:defRPr/>
            </a:pPr>
            <a:endParaRPr lang="en-US" altLang="zh-TW" sz="2400" b="1" dirty="0">
              <a:latin typeface="微軟正黑體" pitchFamily="34" charset="-120"/>
              <a:ea typeface="微軟正黑體" pitchFamily="34" charset="-120"/>
            </a:endParaRPr>
          </a:p>
          <a:p>
            <a:pPr marL="0" lvl="1">
              <a:lnSpc>
                <a:spcPts val="3600"/>
              </a:lnSpc>
              <a:spcBef>
                <a:spcPts val="600"/>
              </a:spcBef>
              <a:defRPr/>
            </a:pPr>
            <a:endParaRPr lang="en-US" altLang="zh-TW" sz="2400" b="1" dirty="0">
              <a:latin typeface="微軟正黑體" pitchFamily="34" charset="-120"/>
              <a:ea typeface="微軟正黑體" pitchFamily="34" charset="-120"/>
            </a:endParaRPr>
          </a:p>
          <a:p>
            <a:pPr marL="0" lvl="1">
              <a:lnSpc>
                <a:spcPts val="3600"/>
              </a:lnSpc>
              <a:spcBef>
                <a:spcPts val="600"/>
              </a:spcBef>
              <a:defRPr/>
            </a:pPr>
            <a:endParaRPr lang="en-US" altLang="zh-TW" sz="2400" b="1" dirty="0">
              <a:latin typeface="微軟正黑體" pitchFamily="34" charset="-120"/>
              <a:ea typeface="微軟正黑體" pitchFamily="34" charset="-120"/>
            </a:endParaRPr>
          </a:p>
          <a:p>
            <a:pPr marL="0" lvl="1">
              <a:lnSpc>
                <a:spcPts val="3600"/>
              </a:lnSpc>
              <a:spcBef>
                <a:spcPts val="600"/>
              </a:spcBef>
              <a:defRPr/>
            </a:pPr>
            <a:endParaRPr lang="en-US" altLang="zh-TW" sz="2400" b="1" dirty="0" smtClean="0">
              <a:latin typeface="微軟正黑體" pitchFamily="34" charset="-120"/>
              <a:ea typeface="微軟正黑體" pitchFamily="34" charset="-120"/>
            </a:endParaRPr>
          </a:p>
          <a:p>
            <a:pPr marL="0" lvl="1">
              <a:lnSpc>
                <a:spcPts val="3600"/>
              </a:lnSpc>
              <a:spcBef>
                <a:spcPts val="600"/>
              </a:spcBef>
              <a:defRPr/>
            </a:pPr>
            <a:endParaRPr lang="en-US" altLang="zh-TW" sz="2400" b="1" dirty="0">
              <a:latin typeface="微軟正黑體" pitchFamily="34" charset="-120"/>
              <a:ea typeface="微軟正黑體" pitchFamily="34" charset="-120"/>
            </a:endParaRPr>
          </a:p>
          <a:p>
            <a:pPr marL="0" lvl="1">
              <a:lnSpc>
                <a:spcPts val="3600"/>
              </a:lnSpc>
              <a:spcBef>
                <a:spcPts val="600"/>
              </a:spcBef>
              <a:defRPr/>
            </a:pPr>
            <a:endParaRPr lang="zh-TW" altLang="en-US" sz="24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148" name="文字方塊 15"/>
          <p:cNvSpPr txBox="1">
            <a:spLocks noChangeArrowheads="1"/>
          </p:cNvSpPr>
          <p:nvPr/>
        </p:nvSpPr>
        <p:spPr bwMode="auto">
          <a:xfrm>
            <a:off x="5143500" y="5087938"/>
            <a:ext cx="184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1800" b="1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6149" name="文字方塊 19"/>
          <p:cNvSpPr txBox="1">
            <a:spLocks noChangeArrowheads="1"/>
          </p:cNvSpPr>
          <p:nvPr/>
        </p:nvSpPr>
        <p:spPr bwMode="auto">
          <a:xfrm>
            <a:off x="5888038" y="3573463"/>
            <a:ext cx="184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1800" b="1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9236" name="標題 4"/>
          <p:cNvSpPr>
            <a:spLocks noGrp="1"/>
          </p:cNvSpPr>
          <p:nvPr>
            <p:ph type="title"/>
          </p:nvPr>
        </p:nvSpPr>
        <p:spPr>
          <a:xfrm>
            <a:off x="88900" y="260648"/>
            <a:ext cx="8929688" cy="72008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zh-TW" altLang="en-US" dirty="0"/>
              <a:t>合作</a:t>
            </a:r>
            <a:r>
              <a:rPr lang="zh-TW" altLang="en-US" dirty="0"/>
              <a:t>緣起</a:t>
            </a:r>
            <a:r>
              <a:rPr lang="en-US" altLang="zh-TW" dirty="0" smtClean="0"/>
              <a:t>(2/3</a:t>
            </a:r>
            <a:r>
              <a:rPr lang="en-US" altLang="zh-TW" dirty="0"/>
              <a:t>)</a:t>
            </a:r>
            <a:endParaRPr lang="zh-TW" altLang="en-US" dirty="0"/>
          </a:p>
        </p:txBody>
      </p:sp>
      <p:graphicFrame>
        <p:nvGraphicFramePr>
          <p:cNvPr id="3" name="資料庫圖表 2"/>
          <p:cNvGraphicFramePr/>
          <p:nvPr/>
        </p:nvGraphicFramePr>
        <p:xfrm>
          <a:off x="4067944" y="3068960"/>
          <a:ext cx="4968552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圓角矩形 4"/>
          <p:cNvSpPr/>
          <p:nvPr/>
        </p:nvSpPr>
        <p:spPr>
          <a:xfrm>
            <a:off x="4787900" y="2133600"/>
            <a:ext cx="3671888" cy="6477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107</a:t>
            </a:r>
            <a:r>
              <a: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30</a:t>
            </a:r>
            <a:r>
              <a: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日在案人數</a:t>
            </a:r>
          </a:p>
        </p:txBody>
      </p:sp>
      <p:sp>
        <p:nvSpPr>
          <p:cNvPr id="6153" name="文字方塊 5"/>
          <p:cNvSpPr txBox="1">
            <a:spLocks noChangeArrowheads="1"/>
          </p:cNvSpPr>
          <p:nvPr/>
        </p:nvSpPr>
        <p:spPr bwMode="auto">
          <a:xfrm>
            <a:off x="6267450" y="4110038"/>
            <a:ext cx="1184275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40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同時在案</a:t>
            </a:r>
            <a:endParaRPr lang="en-US" altLang="zh-TW" sz="140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00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2,571</a:t>
            </a:r>
            <a:endParaRPr lang="zh-TW" altLang="en-US" sz="200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114617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標題 1"/>
          <p:cNvSpPr>
            <a:spLocks noGrp="1"/>
          </p:cNvSpPr>
          <p:nvPr>
            <p:ph type="title"/>
          </p:nvPr>
        </p:nvSpPr>
        <p:spPr>
          <a:xfrm>
            <a:off x="463550" y="260647"/>
            <a:ext cx="8229600" cy="792089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zh-TW" altLang="en-US" dirty="0"/>
              <a:t>合作緣起</a:t>
            </a:r>
            <a:r>
              <a:rPr lang="en-US" altLang="zh-TW" dirty="0"/>
              <a:t>(3/3</a:t>
            </a:r>
            <a:r>
              <a:rPr lang="en-US" altLang="zh-TW" dirty="0"/>
              <a:t>)</a:t>
            </a:r>
            <a:endParaRPr lang="zh-TW" altLang="en-US" dirty="0"/>
          </a:p>
        </p:txBody>
      </p:sp>
      <p:graphicFrame>
        <p:nvGraphicFramePr>
          <p:cNvPr id="3" name="內容版面配置區 2"/>
          <p:cNvGraphicFramePr>
            <a:graphicFrameLocks noGrp="1"/>
          </p:cNvGraphicFramePr>
          <p:nvPr>
            <p:ph idx="1"/>
          </p:nvPr>
        </p:nvGraphicFramePr>
        <p:xfrm>
          <a:off x="313184" y="1556792"/>
          <a:ext cx="8507288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弧形箭號 (下彎) 4"/>
          <p:cNvSpPr/>
          <p:nvPr/>
        </p:nvSpPr>
        <p:spPr>
          <a:xfrm rot="10800000">
            <a:off x="1835150" y="3921125"/>
            <a:ext cx="5545138" cy="731838"/>
          </a:xfrm>
          <a:prstGeom prst="curvedDown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6" name="弧形箭號 (下彎) 5"/>
          <p:cNvSpPr/>
          <p:nvPr/>
        </p:nvSpPr>
        <p:spPr>
          <a:xfrm>
            <a:off x="1908175" y="3309938"/>
            <a:ext cx="5472113" cy="647700"/>
          </a:xfrm>
          <a:prstGeom prst="curvedDown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8199" name="文字方塊 6"/>
          <p:cNvSpPr txBox="1">
            <a:spLocks noChangeArrowheads="1"/>
          </p:cNvSpPr>
          <p:nvPr/>
        </p:nvSpPr>
        <p:spPr bwMode="auto">
          <a:xfrm>
            <a:off x="2484438" y="3524250"/>
            <a:ext cx="460851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3600" b="1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社政與衛政各自為政</a:t>
            </a:r>
            <a:endParaRPr lang="en-US" altLang="zh-TW" sz="3600" b="1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3600" b="1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缺乏整合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95826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認識</a:t>
            </a:r>
            <a:r>
              <a:rPr lang="zh-TW" altLang="en-US" dirty="0" smtClean="0"/>
              <a:t>被害人社工</a:t>
            </a:r>
            <a:endParaRPr lang="zh-TW" altLang="en-US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765499"/>
            <a:ext cx="6408712" cy="3471385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2544189"/>
            <a:ext cx="2228464" cy="1388867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8991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字方塊 5"/>
          <p:cNvSpPr txBox="1">
            <a:spLocks noChangeArrowheads="1"/>
          </p:cNvSpPr>
          <p:nvPr/>
        </p:nvSpPr>
        <p:spPr bwMode="auto">
          <a:xfrm>
            <a:off x="4875213" y="1322735"/>
            <a:ext cx="4267200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8900" indent="-8890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eaLnBrk="1" hangingPunct="1">
              <a:lnSpc>
                <a:spcPts val="2200"/>
              </a:lnSpc>
              <a:spcBef>
                <a:spcPct val="0"/>
              </a:spcBef>
            </a:pPr>
            <a:r>
              <a:rPr lang="zh-TW" altLang="en-US" sz="1800" b="1" dirty="0">
                <a:latin typeface="微軟正黑體" pitchFamily="34" charset="-120"/>
                <a:ea typeface="微軟正黑體" pitchFamily="34" charset="-120"/>
              </a:rPr>
              <a:t>兒少保護案件</a:t>
            </a:r>
            <a:endParaRPr lang="en-US" altLang="zh-TW" sz="1800" b="1" dirty="0"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lnSpc>
                <a:spcPts val="2200"/>
              </a:lnSpc>
              <a:spcBef>
                <a:spcPct val="0"/>
              </a:spcBef>
            </a:pPr>
            <a:r>
              <a:rPr lang="zh-TW" altLang="en-US" sz="1800" b="1" dirty="0">
                <a:latin typeface="微軟正黑體" pitchFamily="34" charset="-120"/>
                <a:ea typeface="微軟正黑體" pitchFamily="34" charset="-120"/>
              </a:rPr>
              <a:t>性侵害案件</a:t>
            </a:r>
            <a:endParaRPr lang="en-US" altLang="zh-TW" sz="1800" b="1" dirty="0"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lnSpc>
                <a:spcPts val="2200"/>
              </a:lnSpc>
              <a:spcBef>
                <a:spcPct val="0"/>
              </a:spcBef>
            </a:pPr>
            <a:r>
              <a:rPr lang="zh-TW" altLang="en-US" sz="1800" b="1" dirty="0">
                <a:latin typeface="微軟正黑體" pitchFamily="34" charset="-120"/>
                <a:ea typeface="微軟正黑體" pitchFamily="34" charset="-120"/>
              </a:rPr>
              <a:t>成人保護案件</a:t>
            </a:r>
            <a:r>
              <a:rPr lang="en-US" altLang="zh-TW" sz="1800" b="1" dirty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1800" b="1" dirty="0">
                <a:latin typeface="微軟正黑體" pitchFamily="34" charset="-120"/>
                <a:ea typeface="微軟正黑體" pitchFamily="34" charset="-120"/>
              </a:rPr>
              <a:t>老人保護、身心障礙者保護、親密關係暴力</a:t>
            </a:r>
            <a:r>
              <a:rPr lang="en-US" altLang="zh-TW" sz="1800" b="1" dirty="0">
                <a:latin typeface="微軟正黑體" pitchFamily="34" charset="-120"/>
                <a:ea typeface="微軟正黑體" pitchFamily="34" charset="-120"/>
              </a:rPr>
              <a:t>)</a:t>
            </a:r>
          </a:p>
        </p:txBody>
      </p:sp>
      <p:sp>
        <p:nvSpPr>
          <p:cNvPr id="17411" name="文字方塊 6"/>
          <p:cNvSpPr txBox="1">
            <a:spLocks noChangeArrowheads="1"/>
          </p:cNvSpPr>
          <p:nvPr/>
        </p:nvSpPr>
        <p:spPr bwMode="auto">
          <a:xfrm>
            <a:off x="4154488" y="5853460"/>
            <a:ext cx="4768850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8900" indent="-8890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eaLnBrk="1" hangingPunct="1">
              <a:lnSpc>
                <a:spcPts val="2500"/>
              </a:lnSpc>
              <a:spcBef>
                <a:spcPct val="0"/>
              </a:spcBef>
            </a:pPr>
            <a:r>
              <a:rPr lang="zh-TW" altLang="en-US" sz="1800" b="1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暴力減緩或終止</a:t>
            </a:r>
            <a:endParaRPr lang="en-US" altLang="zh-TW" sz="1800" b="1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lnSpc>
                <a:spcPts val="2500"/>
              </a:lnSpc>
              <a:spcBef>
                <a:spcPct val="0"/>
              </a:spcBef>
            </a:pPr>
            <a:r>
              <a:rPr lang="zh-TW" altLang="en-US" sz="1800" b="1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原處遇目標已達成</a:t>
            </a:r>
            <a:endParaRPr lang="en-US" altLang="zh-TW" sz="1800" b="1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" name="橢圓 6"/>
          <p:cNvSpPr/>
          <p:nvPr/>
        </p:nvSpPr>
        <p:spPr>
          <a:xfrm>
            <a:off x="38100" y="2645123"/>
            <a:ext cx="2025650" cy="202565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zh-TW" altLang="en-US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保護服務</a:t>
            </a:r>
            <a:endParaRPr lang="en-US" altLang="zh-TW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defRPr/>
            </a:pPr>
            <a:r>
              <a:rPr lang="zh-TW" altLang="en-US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工作內容</a:t>
            </a:r>
          </a:p>
        </p:txBody>
      </p:sp>
      <p:sp>
        <p:nvSpPr>
          <p:cNvPr id="12" name="橢圓 11"/>
          <p:cNvSpPr/>
          <p:nvPr/>
        </p:nvSpPr>
        <p:spPr>
          <a:xfrm>
            <a:off x="3443288" y="1268760"/>
            <a:ext cx="1444625" cy="1444625"/>
          </a:xfrm>
          <a:prstGeom prst="ellipse">
            <a:avLst/>
          </a:prstGeom>
          <a:solidFill>
            <a:srgbClr val="FF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zh-TW" altLang="en-US" sz="20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服務對象</a:t>
            </a:r>
          </a:p>
        </p:txBody>
      </p:sp>
      <p:sp>
        <p:nvSpPr>
          <p:cNvPr id="13" name="橢圓 12"/>
          <p:cNvSpPr/>
          <p:nvPr/>
        </p:nvSpPr>
        <p:spPr>
          <a:xfrm>
            <a:off x="3690938" y="4151660"/>
            <a:ext cx="1446212" cy="1444625"/>
          </a:xfrm>
          <a:prstGeom prst="ellipse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zh-TW" altLang="en-US" sz="20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個案管理溝通平台</a:t>
            </a:r>
          </a:p>
        </p:txBody>
      </p:sp>
      <p:sp>
        <p:nvSpPr>
          <p:cNvPr id="15369" name="文字方塊 5"/>
          <p:cNvSpPr txBox="1">
            <a:spLocks noChangeArrowheads="1"/>
          </p:cNvSpPr>
          <p:nvPr/>
        </p:nvSpPr>
        <p:spPr bwMode="auto">
          <a:xfrm>
            <a:off x="5003800" y="4542185"/>
            <a:ext cx="3987800" cy="145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8900" indent="-8890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eaLnBrk="1" hangingPunct="1">
              <a:lnSpc>
                <a:spcPts val="2800"/>
              </a:lnSpc>
              <a:spcBef>
                <a:spcPts val="0"/>
              </a:spcBef>
              <a:defRPr/>
            </a:pPr>
            <a:r>
              <a:rPr lang="zh-TW" altLang="en-US" sz="1800" b="1" dirty="0" smtClean="0">
                <a:latin typeface="微軟正黑體" pitchFamily="34" charset="-120"/>
                <a:ea typeface="微軟正黑體" pitchFamily="34" charset="-120"/>
              </a:rPr>
              <a:t>定期檢視執行狀況</a:t>
            </a:r>
            <a:endParaRPr lang="en-US" altLang="zh-TW" sz="1800" b="1" dirty="0" smtClean="0"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lnSpc>
                <a:spcPts val="2800"/>
              </a:lnSpc>
              <a:spcBef>
                <a:spcPts val="0"/>
              </a:spcBef>
              <a:defRPr/>
            </a:pPr>
            <a:r>
              <a:rPr lang="zh-TW" altLang="en-US" sz="1800" b="1" dirty="0" smtClean="0">
                <a:latin typeface="微軟正黑體" pitchFamily="34" charset="-120"/>
                <a:ea typeface="微軟正黑體" pitchFamily="34" charset="-120"/>
              </a:rPr>
              <a:t>修正處遇計畫</a:t>
            </a:r>
          </a:p>
          <a:p>
            <a:pPr eaLnBrk="1" hangingPunct="1">
              <a:lnSpc>
                <a:spcPts val="2800"/>
              </a:lnSpc>
              <a:spcBef>
                <a:spcPts val="0"/>
              </a:spcBef>
              <a:defRPr/>
            </a:pPr>
            <a:r>
              <a:rPr lang="zh-TW" altLang="en-US" sz="1800" b="1" dirty="0" smtClean="0">
                <a:latin typeface="微軟正黑體" pitchFamily="34" charset="-120"/>
                <a:ea typeface="微軟正黑體" pitchFamily="34" charset="-120"/>
              </a:rPr>
              <a:t>家暴安全網平台會議</a:t>
            </a:r>
          </a:p>
          <a:p>
            <a:pPr marL="0" indent="0" eaLnBrk="1" hangingPunct="1">
              <a:lnSpc>
                <a:spcPts val="2200"/>
              </a:lnSpc>
              <a:spcBef>
                <a:spcPct val="0"/>
              </a:spcBef>
              <a:buFont typeface="Arial" pitchFamily="34" charset="0"/>
              <a:buNone/>
              <a:defRPr/>
            </a:pPr>
            <a:endParaRPr lang="zh-TW" altLang="en-US" sz="1800" b="1" dirty="0" smtClean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5" name="橢圓 14"/>
          <p:cNvSpPr/>
          <p:nvPr/>
        </p:nvSpPr>
        <p:spPr>
          <a:xfrm>
            <a:off x="3887788" y="2686398"/>
            <a:ext cx="1444625" cy="1444625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zh-TW" altLang="en-US" sz="20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評估／</a:t>
            </a:r>
            <a:endParaRPr lang="en-US" altLang="zh-TW" sz="2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defRPr/>
            </a:pPr>
            <a:r>
              <a:rPr lang="zh-TW" altLang="en-US" sz="20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服務計畫</a:t>
            </a:r>
          </a:p>
        </p:txBody>
      </p:sp>
      <p:sp>
        <p:nvSpPr>
          <p:cNvPr id="17" name="橢圓 16"/>
          <p:cNvSpPr/>
          <p:nvPr/>
        </p:nvSpPr>
        <p:spPr>
          <a:xfrm>
            <a:off x="2771775" y="5428010"/>
            <a:ext cx="1444625" cy="1444625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zh-TW" altLang="en-US" sz="20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結案標準</a:t>
            </a:r>
          </a:p>
        </p:txBody>
      </p:sp>
      <p:sp>
        <p:nvSpPr>
          <p:cNvPr id="27" name="向右箭號 26"/>
          <p:cNvSpPr/>
          <p:nvPr/>
        </p:nvSpPr>
        <p:spPr>
          <a:xfrm rot="19969293">
            <a:off x="1817688" y="2162523"/>
            <a:ext cx="1727200" cy="728662"/>
          </a:xfrm>
          <a:prstGeom prst="rightArrow">
            <a:avLst/>
          </a:prstGeom>
          <a:gradFill flip="none" rotWithShape="1">
            <a:gsLst>
              <a:gs pos="0">
                <a:srgbClr val="FF9999">
                  <a:shade val="30000"/>
                  <a:satMod val="115000"/>
                </a:srgbClr>
              </a:gs>
              <a:gs pos="29000">
                <a:srgbClr val="FF9999">
                  <a:shade val="67500"/>
                  <a:satMod val="115000"/>
                </a:srgbClr>
              </a:gs>
              <a:gs pos="100000">
                <a:srgbClr val="FF99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8" name="向右箭號 17"/>
          <p:cNvSpPr/>
          <p:nvPr/>
        </p:nvSpPr>
        <p:spPr>
          <a:xfrm rot="20985341">
            <a:off x="2165350" y="3086448"/>
            <a:ext cx="1727200" cy="728662"/>
          </a:xfrm>
          <a:prstGeom prst="rightArrow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0" name="向右箭號 19"/>
          <p:cNvSpPr/>
          <p:nvPr/>
        </p:nvSpPr>
        <p:spPr>
          <a:xfrm rot="1267993">
            <a:off x="1979438" y="4146912"/>
            <a:ext cx="1727200" cy="728663"/>
          </a:xfrm>
          <a:prstGeom prst="rightArrow">
            <a:avLst/>
          </a:prstGeom>
          <a:gradFill flip="none" rotWithShape="1">
            <a:gsLst>
              <a:gs pos="0">
                <a:srgbClr val="FFFF99">
                  <a:shade val="30000"/>
                  <a:satMod val="115000"/>
                </a:srgbClr>
              </a:gs>
              <a:gs pos="50000">
                <a:srgbClr val="FFFF99">
                  <a:shade val="67500"/>
                  <a:satMod val="115000"/>
                </a:srgbClr>
              </a:gs>
              <a:gs pos="100000">
                <a:srgbClr val="FFFF99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1" name="向右箭號 20"/>
          <p:cNvSpPr/>
          <p:nvPr/>
        </p:nvSpPr>
        <p:spPr>
          <a:xfrm rot="2051889">
            <a:off x="1383914" y="4815288"/>
            <a:ext cx="1727200" cy="728663"/>
          </a:xfrm>
          <a:prstGeom prst="rightArrow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7427" name="標題 1"/>
          <p:cNvSpPr>
            <a:spLocks noGrp="1"/>
          </p:cNvSpPr>
          <p:nvPr>
            <p:ph type="title"/>
          </p:nvPr>
        </p:nvSpPr>
        <p:spPr>
          <a:xfrm>
            <a:off x="395288" y="260649"/>
            <a:ext cx="8229600" cy="792088"/>
          </a:xfrm>
        </p:spPr>
        <p:txBody>
          <a:bodyPr/>
          <a:lstStyle/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各保護性案件服務內容</a:t>
            </a:r>
            <a:endParaRPr lang="zh-TW" altLang="en-US" b="1" dirty="0" smtClean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386388" y="2599085"/>
            <a:ext cx="698500" cy="3302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調查</a:t>
            </a:r>
          </a:p>
        </p:txBody>
      </p:sp>
      <p:sp>
        <p:nvSpPr>
          <p:cNvPr id="24" name="矩形 23"/>
          <p:cNvSpPr/>
          <p:nvPr/>
        </p:nvSpPr>
        <p:spPr>
          <a:xfrm>
            <a:off x="5386388" y="3246785"/>
            <a:ext cx="698500" cy="3317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評估</a:t>
            </a:r>
          </a:p>
        </p:txBody>
      </p:sp>
      <p:sp>
        <p:nvSpPr>
          <p:cNvPr id="25" name="矩形 24"/>
          <p:cNvSpPr/>
          <p:nvPr/>
        </p:nvSpPr>
        <p:spPr>
          <a:xfrm>
            <a:off x="5435600" y="3923060"/>
            <a:ext cx="698500" cy="33178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服務</a:t>
            </a:r>
          </a:p>
        </p:txBody>
      </p:sp>
      <p:cxnSp>
        <p:nvCxnSpPr>
          <p:cNvPr id="6" name="直線單箭頭接點 5"/>
          <p:cNvCxnSpPr>
            <a:stCxn id="24" idx="3"/>
          </p:cNvCxnSpPr>
          <p:nvPr/>
        </p:nvCxnSpPr>
        <p:spPr>
          <a:xfrm flipV="1">
            <a:off x="6084888" y="3408710"/>
            <a:ext cx="438150" cy="3175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6556375" y="3030885"/>
            <a:ext cx="2351088" cy="65563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sz="1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˙安全評估、風險評估</a:t>
            </a:r>
            <a:endParaRPr lang="en-US" altLang="zh-TW" sz="1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defRPr/>
            </a:pPr>
            <a:r>
              <a:rPr lang="zh-TW" altLang="zh-TW" sz="1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˙</a:t>
            </a:r>
            <a:r>
              <a:rPr lang="zh-TW" altLang="en-US" sz="1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心理</a:t>
            </a:r>
            <a:r>
              <a:rPr lang="zh-TW" altLang="en-US" sz="1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創傷</a:t>
            </a:r>
            <a:r>
              <a:rPr lang="en-US" altLang="zh-TW" sz="1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1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扶助</a:t>
            </a:r>
            <a:r>
              <a:rPr lang="zh-TW" altLang="en-US" sz="1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需求評估</a:t>
            </a:r>
            <a:endParaRPr lang="en-US" altLang="zh-TW" sz="1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defRPr/>
            </a:pPr>
            <a:r>
              <a:rPr lang="zh-TW" altLang="zh-TW" sz="1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˙</a:t>
            </a:r>
            <a:r>
              <a:rPr lang="zh-TW" altLang="en-US" sz="1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性</a:t>
            </a:r>
            <a:r>
              <a:rPr lang="zh-TW" altLang="en-US" sz="1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侵害被害人減述流程</a:t>
            </a:r>
          </a:p>
        </p:txBody>
      </p:sp>
      <p:sp>
        <p:nvSpPr>
          <p:cNvPr id="28" name="矩形 27"/>
          <p:cNvSpPr/>
          <p:nvPr/>
        </p:nvSpPr>
        <p:spPr>
          <a:xfrm>
            <a:off x="6573838" y="3848448"/>
            <a:ext cx="2333625" cy="6223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sz="1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˙家庭維繫服務</a:t>
            </a:r>
            <a:endParaRPr lang="en-US" altLang="zh-TW" sz="1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defRPr/>
            </a:pPr>
            <a:r>
              <a:rPr lang="zh-TW" altLang="zh-TW" sz="1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˙</a:t>
            </a:r>
            <a:r>
              <a:rPr lang="zh-TW" altLang="en-US" sz="1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家庭重整服務</a:t>
            </a:r>
            <a:endParaRPr lang="en-US" altLang="zh-TW" sz="1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defRPr/>
            </a:pPr>
            <a:r>
              <a:rPr lang="zh-TW" altLang="zh-TW" sz="1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˙</a:t>
            </a:r>
            <a:r>
              <a:rPr lang="zh-TW" altLang="en-US" sz="1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一站式家庭暴力多元服務</a:t>
            </a:r>
          </a:p>
        </p:txBody>
      </p:sp>
      <p:cxnSp>
        <p:nvCxnSpPr>
          <p:cNvPr id="29" name="直線單箭頭接點 28"/>
          <p:cNvCxnSpPr/>
          <p:nvPr/>
        </p:nvCxnSpPr>
        <p:spPr>
          <a:xfrm flipV="1">
            <a:off x="6134100" y="4107210"/>
            <a:ext cx="439738" cy="3175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線單箭頭接點 29"/>
          <p:cNvCxnSpPr/>
          <p:nvPr/>
        </p:nvCxnSpPr>
        <p:spPr>
          <a:xfrm flipV="1">
            <a:off x="6084888" y="2741960"/>
            <a:ext cx="438150" cy="4763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矩形 30"/>
          <p:cNvSpPr/>
          <p:nvPr/>
        </p:nvSpPr>
        <p:spPr>
          <a:xfrm>
            <a:off x="6538913" y="2599085"/>
            <a:ext cx="2368550" cy="3302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sz="1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訪視調查、受案評估</a:t>
            </a:r>
            <a:endParaRPr lang="zh-TW" altLang="en-US" sz="1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398394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5" name="標題 3"/>
          <p:cNvSpPr txBox="1">
            <a:spLocks/>
          </p:cNvSpPr>
          <p:nvPr/>
        </p:nvSpPr>
        <p:spPr bwMode="auto">
          <a:xfrm>
            <a:off x="899593" y="260647"/>
            <a:ext cx="7920880" cy="792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0" tIns="45710" rIns="91420" bIns="45710" anchor="ctr"/>
          <a:lstStyle>
            <a:lvl1pPr eaLnBrk="0" hangingPunct="0">
              <a:spcBef>
                <a:spcPts val="600"/>
              </a:spcBef>
              <a:buClr>
                <a:schemeClr val="accent1"/>
              </a:buClr>
              <a:buSzPct val="76000"/>
              <a:buFont typeface="Wingdings 3" pitchFamily="18" charset="2"/>
              <a:buChar char=""/>
              <a:defRPr kumimoji="1" sz="2600">
                <a:solidFill>
                  <a:schemeClr val="tx1"/>
                </a:solidFill>
                <a:latin typeface="Gill Sans MT" pitchFamily="34" charset="0"/>
                <a:ea typeface="新細明體" pitchFamily="18" charset="-120"/>
              </a:defRPr>
            </a:lvl1pPr>
            <a:lvl2pPr marL="342900" indent="-342900" eaLnBrk="0" hangingPunct="0">
              <a:spcBef>
                <a:spcPts val="500"/>
              </a:spcBef>
              <a:buClr>
                <a:schemeClr val="accent2"/>
              </a:buClr>
              <a:buSzPct val="76000"/>
              <a:buFont typeface="Wingdings 3" pitchFamily="18" charset="2"/>
              <a:buChar char=""/>
              <a:defRPr kumimoji="1" sz="2300">
                <a:solidFill>
                  <a:schemeClr val="tx2"/>
                </a:solidFill>
                <a:latin typeface="Gill Sans MT" pitchFamily="34" charset="0"/>
                <a:ea typeface="新細明體" pitchFamily="18" charset="-120"/>
              </a:defRPr>
            </a:lvl2pPr>
            <a:lvl3pPr marL="822325" indent="-228600" eaLnBrk="0" hangingPunct="0">
              <a:spcBef>
                <a:spcPts val="500"/>
              </a:spcBef>
              <a:buClr>
                <a:srgbClr val="BCBCBC"/>
              </a:buClr>
              <a:buSzPct val="76000"/>
              <a:buFont typeface="Wingdings 3" pitchFamily="18" charset="2"/>
              <a:buChar char=""/>
              <a:defRPr kumimoji="1" sz="2000">
                <a:solidFill>
                  <a:schemeClr val="tx1"/>
                </a:solidFill>
                <a:latin typeface="Gill Sans MT" pitchFamily="34" charset="0"/>
                <a:ea typeface="新細明體" pitchFamily="18" charset="-120"/>
              </a:defRPr>
            </a:lvl3pPr>
            <a:lvl4pPr marL="1096963" indent="-228600" eaLnBrk="0" hangingPunct="0">
              <a:spcBef>
                <a:spcPts val="400"/>
              </a:spcBef>
              <a:buClr>
                <a:srgbClr val="E0A208"/>
              </a:buClr>
              <a:buSzPct val="70000"/>
              <a:buFont typeface="Wingdings" pitchFamily="2" charset="2"/>
              <a:buChar char=""/>
              <a:defRPr kumimoji="1">
                <a:solidFill>
                  <a:schemeClr val="tx1"/>
                </a:solidFill>
                <a:latin typeface="Gill Sans MT" pitchFamily="34" charset="0"/>
                <a:ea typeface="新細明體" pitchFamily="18" charset="-120"/>
              </a:defRPr>
            </a:lvl4pPr>
            <a:lvl5pPr marL="1371600" indent="-228600" eaLnBrk="0" hangingPunct="0">
              <a:spcBef>
                <a:spcPts val="300"/>
              </a:spcBef>
              <a:buClr>
                <a:schemeClr val="accent2"/>
              </a:buClr>
              <a:buSzPct val="70000"/>
              <a:buFont typeface="Wingdings" pitchFamily="2" charset="2"/>
              <a:buChar char=""/>
              <a:defRPr kumimoji="1" sz="1600">
                <a:solidFill>
                  <a:schemeClr val="tx1"/>
                </a:solidFill>
                <a:latin typeface="Gill Sans MT" pitchFamily="34" charset="0"/>
                <a:ea typeface="新細明體" pitchFamily="18" charset="-120"/>
              </a:defRPr>
            </a:lvl5pPr>
            <a:lvl6pPr marL="1828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"/>
              <a:defRPr kumimoji="1" sz="1600">
                <a:solidFill>
                  <a:schemeClr val="tx1"/>
                </a:solidFill>
                <a:latin typeface="Gill Sans MT" pitchFamily="34" charset="0"/>
                <a:ea typeface="新細明體" pitchFamily="18" charset="-120"/>
              </a:defRPr>
            </a:lvl6pPr>
            <a:lvl7pPr marL="2286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"/>
              <a:defRPr kumimoji="1" sz="1600">
                <a:solidFill>
                  <a:schemeClr val="tx1"/>
                </a:solidFill>
                <a:latin typeface="Gill Sans MT" pitchFamily="34" charset="0"/>
                <a:ea typeface="新細明體" pitchFamily="18" charset="-120"/>
              </a:defRPr>
            </a:lvl7pPr>
            <a:lvl8pPr marL="2743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"/>
              <a:defRPr kumimoji="1" sz="1600">
                <a:solidFill>
                  <a:schemeClr val="tx1"/>
                </a:solidFill>
                <a:latin typeface="Gill Sans MT" pitchFamily="34" charset="0"/>
                <a:ea typeface="新細明體" pitchFamily="18" charset="-120"/>
              </a:defRPr>
            </a:lvl8pPr>
            <a:lvl9pPr marL="32004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"/>
              <a:defRPr kumimoji="1" sz="1600">
                <a:solidFill>
                  <a:schemeClr val="tx1"/>
                </a:solidFill>
                <a:latin typeface="Gill Sans MT" pitchFamily="34" charset="0"/>
                <a:ea typeface="新細明體" pitchFamily="18" charset="-120"/>
              </a:defRPr>
            </a:lvl9pPr>
          </a:lstStyle>
          <a:p>
            <a:pPr marL="0" lvl="1" indent="0" algn="ctr" eaLnBrk="1" hangingPunct="1">
              <a:spcBef>
                <a:spcPct val="0"/>
              </a:spcBef>
              <a:buClrTx/>
              <a:buSzTx/>
              <a:buNone/>
            </a:pPr>
            <a:r>
              <a:rPr kumimoji="0" lang="zh-TW" altLang="en-US" sz="3300" dirty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未滿</a:t>
            </a:r>
            <a:r>
              <a:rPr kumimoji="0" lang="en-US" altLang="zh-TW" sz="3300" dirty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18</a:t>
            </a:r>
            <a:r>
              <a:rPr kumimoji="0" lang="zh-TW" altLang="en-US" sz="3300" dirty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歲通報案件之派案</a:t>
            </a:r>
            <a:r>
              <a:rPr kumimoji="0" lang="zh-TW" altLang="en-US" sz="3300" dirty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指標</a:t>
            </a:r>
            <a:endParaRPr kumimoji="0" lang="en-US" altLang="zh-TW" sz="3300" dirty="0">
              <a:solidFill>
                <a:schemeClr val="accent3">
                  <a:shade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0" name="資料庫圖表 9"/>
          <p:cNvGraphicFramePr/>
          <p:nvPr/>
        </p:nvGraphicFramePr>
        <p:xfrm>
          <a:off x="59255" y="2021231"/>
          <a:ext cx="9217024" cy="46489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圓角矩形 1"/>
          <p:cNvSpPr/>
          <p:nvPr/>
        </p:nvSpPr>
        <p:spPr>
          <a:xfrm>
            <a:off x="2887663" y="2341563"/>
            <a:ext cx="2411412" cy="4249737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zh-TW" altLang="en-US" sz="1200" b="1" dirty="0">
                <a:solidFill>
                  <a:schemeClr val="accent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第一面向：</a:t>
            </a:r>
            <a:r>
              <a:rPr lang="zh-TW" altLang="zh-TW" sz="1200" b="1" dirty="0">
                <a:solidFill>
                  <a:schemeClr val="accent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兒少有無受傷？兒少受傷的部兒少受傷的嚴重程度？位？有無立即接受協助</a:t>
            </a:r>
            <a:r>
              <a:rPr lang="en-US" altLang="zh-TW" sz="1200" b="1" dirty="0">
                <a:solidFill>
                  <a:schemeClr val="accent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zh-TW" sz="1200" b="1" dirty="0">
                <a:solidFill>
                  <a:schemeClr val="accent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醫治的需求？兒少被傷害的頻率？最近一次被傷害的時間？</a:t>
            </a:r>
            <a:endParaRPr lang="zh-TW" altLang="en-US" sz="1200" dirty="0">
              <a:solidFill>
                <a:schemeClr val="accent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defRPr/>
            </a:pPr>
            <a:r>
              <a:rPr lang="zh-TW" altLang="en-US" sz="1200" b="1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第二面向：過往父母（主要照顧者）對兒少的照顧或關心狀況？兒少受到傷害</a:t>
            </a:r>
            <a:r>
              <a:rPr lang="en-US" altLang="en-US" sz="1200" b="1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1200" b="1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不當對待後，父母（主要照顧者）表現出的態度為何？父母（主要照顧者）如何處理？處理的妥適性？處理的積極度？</a:t>
            </a:r>
          </a:p>
          <a:p>
            <a:pPr>
              <a:defRPr/>
            </a:pPr>
            <a:r>
              <a:rPr lang="zh-TW" altLang="en-US" sz="12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第三面向：通報者是否有對這個家庭提供過什麼服務</a:t>
            </a:r>
            <a:r>
              <a:rPr lang="en-US" altLang="en-US" sz="12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12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資源？結果為何？通報者與這個家庭（父母或主要照顧者）討論過什麼議題（如：親職角色、照顧困難、經濟需求</a:t>
            </a:r>
            <a:r>
              <a:rPr lang="en-US" altLang="en-US" sz="12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…</a:t>
            </a:r>
            <a:r>
              <a:rPr lang="zh-TW" altLang="en-US" sz="12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等）？結果為何？</a:t>
            </a:r>
          </a:p>
          <a:p>
            <a:pPr>
              <a:defRPr/>
            </a:pPr>
            <a:r>
              <a:rPr lang="zh-TW" altLang="en-US" sz="12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這個家庭是否因同一個問題</a:t>
            </a:r>
            <a:r>
              <a:rPr lang="en-US" altLang="en-US" sz="12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12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現象被反覆通報？（在不同的時間點被通報</a:t>
            </a:r>
            <a:endParaRPr lang="zh-TW" altLang="en-US" sz="1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957513" y="2085975"/>
            <a:ext cx="2159000" cy="3365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詢問關鍵問題</a:t>
            </a:r>
          </a:p>
        </p:txBody>
      </p:sp>
      <p:sp>
        <p:nvSpPr>
          <p:cNvPr id="5" name="向右箭號 4"/>
          <p:cNvSpPr/>
          <p:nvPr/>
        </p:nvSpPr>
        <p:spPr>
          <a:xfrm>
            <a:off x="5343525" y="5532438"/>
            <a:ext cx="720725" cy="6842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3" name="圓角矩形 12"/>
          <p:cNvSpPr/>
          <p:nvPr/>
        </p:nvSpPr>
        <p:spPr>
          <a:xfrm>
            <a:off x="6010275" y="2125663"/>
            <a:ext cx="3079750" cy="292735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285750" indent="-285750">
              <a:buFont typeface="Wingdings" panose="05000000000000000000" pitchFamily="2" charset="2"/>
              <a:buChar char="u"/>
              <a:defRPr/>
            </a:pPr>
            <a:r>
              <a:rPr lang="zh-TW" altLang="en-US" sz="16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分級：依案件危險程度分級</a:t>
            </a:r>
            <a:endParaRPr lang="en-US" altLang="zh-TW" sz="1600" b="1" u="sng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49263" indent="-184150">
              <a:buFont typeface="Wingdings" panose="05000000000000000000" pitchFamily="2" charset="2"/>
              <a:buChar char="ü"/>
              <a:defRPr/>
            </a:pPr>
            <a:r>
              <a:rPr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第一級：須為緊急保護、安置或其他必要處置之案件</a:t>
            </a:r>
            <a:endParaRPr lang="en-US" altLang="zh-TW" sz="1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49263" indent="-184150">
              <a:buFont typeface="Wingdings" panose="05000000000000000000" pitchFamily="2" charset="2"/>
              <a:buChar char="ü"/>
              <a:defRPr/>
            </a:pPr>
            <a:r>
              <a:rPr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第二級：第一級以外其他案件</a:t>
            </a:r>
            <a:endParaRPr lang="en-US" altLang="zh-TW" sz="1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Wingdings" panose="05000000000000000000" pitchFamily="2" charset="2"/>
              <a:buChar char="u"/>
              <a:defRPr/>
            </a:pPr>
            <a:r>
              <a:rPr lang="zh-TW" altLang="en-US" sz="16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分類：依案件類型分類</a:t>
            </a:r>
            <a:endParaRPr lang="en-US" altLang="zh-TW" sz="1600" b="1" u="sng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49263" indent="-184150">
              <a:buFont typeface="Wingdings" panose="05000000000000000000" pitchFamily="2" charset="2"/>
              <a:buChar char="ü"/>
              <a:defRPr/>
            </a:pPr>
            <a:r>
              <a:rPr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第一類：家內成員施虐案件</a:t>
            </a:r>
            <a:endParaRPr lang="en-US" altLang="zh-TW" sz="1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49263" indent="-184150">
              <a:buFont typeface="Wingdings" panose="05000000000000000000" pitchFamily="2" charset="2"/>
              <a:buChar char="ü"/>
              <a:defRPr/>
            </a:pPr>
            <a:r>
              <a:rPr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第二類：家外成員施虐案件</a:t>
            </a:r>
            <a:endParaRPr lang="en-US" altLang="zh-TW" sz="1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49263" indent="-184150">
              <a:buFont typeface="Wingdings" panose="05000000000000000000" pitchFamily="2" charset="2"/>
              <a:buChar char="ü"/>
              <a:defRPr/>
            </a:pPr>
            <a:r>
              <a:rPr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第三類：通報資訊不詳、非法定通報情事、歷史事件、重複通報、他縣市管轄案件</a:t>
            </a:r>
            <a:endParaRPr lang="en-US" altLang="zh-TW" sz="1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向右箭號 13"/>
          <p:cNvSpPr/>
          <p:nvPr/>
        </p:nvSpPr>
        <p:spPr>
          <a:xfrm>
            <a:off x="5322888" y="2998788"/>
            <a:ext cx="720725" cy="6842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5" name="矩形 14"/>
          <p:cNvSpPr/>
          <p:nvPr/>
        </p:nvSpPr>
        <p:spPr>
          <a:xfrm>
            <a:off x="6161088" y="1495425"/>
            <a:ext cx="2779712" cy="3968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兒少保護案件分級分類</a:t>
            </a:r>
          </a:p>
        </p:txBody>
      </p:sp>
      <p:sp>
        <p:nvSpPr>
          <p:cNvPr id="85003" name="文字方塊 16"/>
          <p:cNvSpPr txBox="1">
            <a:spLocks noChangeArrowheads="1"/>
          </p:cNvSpPr>
          <p:nvPr/>
        </p:nvSpPr>
        <p:spPr bwMode="auto">
          <a:xfrm>
            <a:off x="5238750" y="2074863"/>
            <a:ext cx="71913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600"/>
              </a:spcBef>
              <a:buClr>
                <a:schemeClr val="accent1"/>
              </a:buClr>
              <a:buSzPct val="76000"/>
              <a:buFont typeface="Wingdings 3" pitchFamily="18" charset="2"/>
              <a:buChar char=""/>
              <a:defRPr kumimoji="1" sz="2600">
                <a:solidFill>
                  <a:schemeClr val="tx1"/>
                </a:solidFill>
                <a:latin typeface="Gill Sans MT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ts val="500"/>
              </a:spcBef>
              <a:buClr>
                <a:schemeClr val="accent2"/>
              </a:buClr>
              <a:buSzPct val="76000"/>
              <a:buFont typeface="Wingdings 3" pitchFamily="18" charset="2"/>
              <a:buChar char=""/>
              <a:defRPr kumimoji="1" sz="2300">
                <a:solidFill>
                  <a:schemeClr val="tx2"/>
                </a:solidFill>
                <a:latin typeface="Gill Sans MT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rgbClr val="BCBCBC"/>
              </a:buClr>
              <a:buSzPct val="76000"/>
              <a:buFont typeface="Wingdings 3" pitchFamily="18" charset="2"/>
              <a:buChar char=""/>
              <a:defRPr kumimoji="1" sz="2000">
                <a:solidFill>
                  <a:schemeClr val="tx1"/>
                </a:solidFill>
                <a:latin typeface="Gill Sans MT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E0A208"/>
              </a:buClr>
              <a:buSzPct val="70000"/>
              <a:buFont typeface="Wingdings" pitchFamily="2" charset="2"/>
              <a:buChar char=""/>
              <a:defRPr kumimoji="1">
                <a:solidFill>
                  <a:schemeClr val="tx1"/>
                </a:solidFill>
                <a:latin typeface="Gill Sans MT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ts val="300"/>
              </a:spcBef>
              <a:buClr>
                <a:schemeClr val="accent2"/>
              </a:buClr>
              <a:buSzPct val="70000"/>
              <a:buFont typeface="Wingdings" pitchFamily="2" charset="2"/>
              <a:buChar char=""/>
              <a:defRPr kumimoji="1" sz="1600">
                <a:solidFill>
                  <a:schemeClr val="tx1"/>
                </a:solidFill>
                <a:latin typeface="Gill Sans MT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"/>
              <a:defRPr kumimoji="1" sz="1600">
                <a:solidFill>
                  <a:schemeClr val="tx1"/>
                </a:solidFill>
                <a:latin typeface="Gill Sans MT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"/>
              <a:defRPr kumimoji="1" sz="1600">
                <a:solidFill>
                  <a:schemeClr val="tx1"/>
                </a:solidFill>
                <a:latin typeface="Gill Sans MT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"/>
              <a:defRPr kumimoji="1" sz="1600">
                <a:solidFill>
                  <a:schemeClr val="tx1"/>
                </a:solidFill>
                <a:latin typeface="Gill Sans MT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"/>
              <a:defRPr kumimoji="1" sz="1600">
                <a:solidFill>
                  <a:schemeClr val="tx1"/>
                </a:solidFill>
                <a:latin typeface="Gill Sans MT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1800" b="1">
                <a:latin typeface="微軟正黑體" pitchFamily="34" charset="-120"/>
                <a:ea typeface="微軟正黑體" pitchFamily="34" charset="-120"/>
              </a:rPr>
              <a:t>高度風險案件</a:t>
            </a:r>
          </a:p>
        </p:txBody>
      </p:sp>
      <p:sp>
        <p:nvSpPr>
          <p:cNvPr id="85004" name="文字方塊 17"/>
          <p:cNvSpPr txBox="1">
            <a:spLocks noChangeArrowheads="1"/>
          </p:cNvSpPr>
          <p:nvPr/>
        </p:nvSpPr>
        <p:spPr bwMode="auto">
          <a:xfrm>
            <a:off x="5302250" y="4559300"/>
            <a:ext cx="72072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600"/>
              </a:spcBef>
              <a:buClr>
                <a:schemeClr val="accent1"/>
              </a:buClr>
              <a:buSzPct val="76000"/>
              <a:buFont typeface="Wingdings 3" pitchFamily="18" charset="2"/>
              <a:buChar char=""/>
              <a:defRPr kumimoji="1" sz="2600">
                <a:solidFill>
                  <a:schemeClr val="tx1"/>
                </a:solidFill>
                <a:latin typeface="Gill Sans MT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ts val="500"/>
              </a:spcBef>
              <a:buClr>
                <a:schemeClr val="accent2"/>
              </a:buClr>
              <a:buSzPct val="76000"/>
              <a:buFont typeface="Wingdings 3" pitchFamily="18" charset="2"/>
              <a:buChar char=""/>
              <a:defRPr kumimoji="1" sz="2300">
                <a:solidFill>
                  <a:schemeClr val="tx2"/>
                </a:solidFill>
                <a:latin typeface="Gill Sans MT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rgbClr val="BCBCBC"/>
              </a:buClr>
              <a:buSzPct val="76000"/>
              <a:buFont typeface="Wingdings 3" pitchFamily="18" charset="2"/>
              <a:buChar char=""/>
              <a:defRPr kumimoji="1" sz="2000">
                <a:solidFill>
                  <a:schemeClr val="tx1"/>
                </a:solidFill>
                <a:latin typeface="Gill Sans MT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E0A208"/>
              </a:buClr>
              <a:buSzPct val="70000"/>
              <a:buFont typeface="Wingdings" pitchFamily="2" charset="2"/>
              <a:buChar char=""/>
              <a:defRPr kumimoji="1">
                <a:solidFill>
                  <a:schemeClr val="tx1"/>
                </a:solidFill>
                <a:latin typeface="Gill Sans MT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ts val="300"/>
              </a:spcBef>
              <a:buClr>
                <a:schemeClr val="accent2"/>
              </a:buClr>
              <a:buSzPct val="70000"/>
              <a:buFont typeface="Wingdings" pitchFamily="2" charset="2"/>
              <a:buChar char=""/>
              <a:defRPr kumimoji="1" sz="1600">
                <a:solidFill>
                  <a:schemeClr val="tx1"/>
                </a:solidFill>
                <a:latin typeface="Gill Sans MT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"/>
              <a:defRPr kumimoji="1" sz="1600">
                <a:solidFill>
                  <a:schemeClr val="tx1"/>
                </a:solidFill>
                <a:latin typeface="Gill Sans MT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"/>
              <a:defRPr kumimoji="1" sz="1600">
                <a:solidFill>
                  <a:schemeClr val="tx1"/>
                </a:solidFill>
                <a:latin typeface="Gill Sans MT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"/>
              <a:defRPr kumimoji="1" sz="1600">
                <a:solidFill>
                  <a:schemeClr val="tx1"/>
                </a:solidFill>
                <a:latin typeface="Gill Sans MT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"/>
              <a:defRPr kumimoji="1" sz="1600">
                <a:solidFill>
                  <a:schemeClr val="tx1"/>
                </a:solidFill>
                <a:latin typeface="Gill Sans MT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1800" b="1">
                <a:latin typeface="微軟正黑體" pitchFamily="34" charset="-120"/>
                <a:ea typeface="微軟正黑體" pitchFamily="34" charset="-120"/>
              </a:rPr>
              <a:t>中低風險案件</a:t>
            </a:r>
          </a:p>
        </p:txBody>
      </p:sp>
      <p:sp>
        <p:nvSpPr>
          <p:cNvPr id="8" name="矩形 7"/>
          <p:cNvSpPr/>
          <p:nvPr/>
        </p:nvSpPr>
        <p:spPr>
          <a:xfrm>
            <a:off x="58738" y="2616200"/>
            <a:ext cx="1860550" cy="2571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zh-TW" altLang="en-US" sz="1200" b="1" dirty="0">
                <a:solidFill>
                  <a:schemeClr val="accent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第一面向：兒少本身狀況</a:t>
            </a:r>
            <a:endParaRPr lang="zh-TW" altLang="en-US" sz="1200" dirty="0"/>
          </a:p>
        </p:txBody>
      </p:sp>
      <p:sp>
        <p:nvSpPr>
          <p:cNvPr id="19" name="矩形 18"/>
          <p:cNvSpPr/>
          <p:nvPr/>
        </p:nvSpPr>
        <p:spPr>
          <a:xfrm>
            <a:off x="49213" y="3536950"/>
            <a:ext cx="1860550" cy="25241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zh-TW" altLang="en-US" sz="1200" b="1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第二面向：父母責任</a:t>
            </a:r>
            <a:endParaRPr lang="zh-TW" altLang="en-US" sz="1200" dirty="0"/>
          </a:p>
        </p:txBody>
      </p:sp>
      <p:sp>
        <p:nvSpPr>
          <p:cNvPr id="20" name="矩形 19"/>
          <p:cNvSpPr/>
          <p:nvPr/>
        </p:nvSpPr>
        <p:spPr>
          <a:xfrm>
            <a:off x="42863" y="4473575"/>
            <a:ext cx="2192337" cy="29686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zh-TW" altLang="en-US" sz="12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第三面向：父母接受服務意願</a:t>
            </a:r>
            <a:endParaRPr lang="zh-TW" altLang="en-US" sz="1200" dirty="0"/>
          </a:p>
        </p:txBody>
      </p:sp>
      <p:sp>
        <p:nvSpPr>
          <p:cNvPr id="21" name="矩形 20"/>
          <p:cNvSpPr/>
          <p:nvPr/>
        </p:nvSpPr>
        <p:spPr>
          <a:xfrm>
            <a:off x="269875" y="2085975"/>
            <a:ext cx="2336800" cy="3365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分流輔助指引</a:t>
            </a:r>
          </a:p>
        </p:txBody>
      </p:sp>
      <p:sp>
        <p:nvSpPr>
          <p:cNvPr id="3" name="矩形 2"/>
          <p:cNvSpPr/>
          <p:nvPr/>
        </p:nvSpPr>
        <p:spPr>
          <a:xfrm>
            <a:off x="203200" y="1512888"/>
            <a:ext cx="4913313" cy="37941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案件分流</a:t>
            </a:r>
          </a:p>
        </p:txBody>
      </p:sp>
      <p:sp>
        <p:nvSpPr>
          <p:cNvPr id="22" name="矩形 21"/>
          <p:cNvSpPr/>
          <p:nvPr/>
        </p:nvSpPr>
        <p:spPr>
          <a:xfrm>
            <a:off x="255588" y="5943600"/>
            <a:ext cx="2497137" cy="647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sz="11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原則：當蒐集某一面向決策資訊，即足以判斷為保護服務或福利服務案件，即無須進到下一面向決策，以利派案之順暢及時效性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253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標題 1"/>
          <p:cNvSpPr>
            <a:spLocks noGrp="1"/>
          </p:cNvSpPr>
          <p:nvPr>
            <p:ph type="title"/>
          </p:nvPr>
        </p:nvSpPr>
        <p:spPr>
          <a:xfrm>
            <a:off x="827584" y="260647"/>
            <a:ext cx="7865566" cy="792089"/>
          </a:xfrm>
        </p:spPr>
        <p:txBody>
          <a:bodyPr/>
          <a:lstStyle/>
          <a:p>
            <a:r>
              <a:rPr lang="zh-TW" altLang="en-US" dirty="0"/>
              <a:t>未滿</a:t>
            </a:r>
            <a:r>
              <a:rPr lang="en-US" altLang="zh-TW" dirty="0"/>
              <a:t>18</a:t>
            </a:r>
            <a:r>
              <a:rPr lang="zh-TW" altLang="en-US" dirty="0"/>
              <a:t>歲通報案件</a:t>
            </a:r>
            <a:r>
              <a:rPr lang="zh-TW" altLang="en-US" dirty="0" smtClean="0"/>
              <a:t>處理</a:t>
            </a:r>
            <a:r>
              <a:rPr lang="zh-TW" altLang="en-US" dirty="0" smtClean="0"/>
              <a:t>程序</a:t>
            </a:r>
          </a:p>
        </p:txBody>
      </p:sp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2514221742"/>
              </p:ext>
            </p:extLst>
          </p:nvPr>
        </p:nvGraphicFramePr>
        <p:xfrm>
          <a:off x="180275" y="1124745"/>
          <a:ext cx="8711455" cy="50405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71506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0" name="資料庫圖表 129"/>
          <p:cNvGraphicFramePr/>
          <p:nvPr/>
        </p:nvGraphicFramePr>
        <p:xfrm>
          <a:off x="179512" y="856686"/>
          <a:ext cx="8435116" cy="421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86021" name="群組 9"/>
          <p:cNvGrpSpPr>
            <a:grpSpLocks/>
          </p:cNvGrpSpPr>
          <p:nvPr/>
        </p:nvGrpSpPr>
        <p:grpSpPr bwMode="auto">
          <a:xfrm>
            <a:off x="179388" y="4021138"/>
            <a:ext cx="7550150" cy="857250"/>
            <a:chOff x="431816" y="3893748"/>
            <a:chExt cx="7550581" cy="857251"/>
          </a:xfrm>
        </p:grpSpPr>
        <p:grpSp>
          <p:nvGrpSpPr>
            <p:cNvPr id="86075" name="群組 89"/>
            <p:cNvGrpSpPr>
              <a:grpSpLocks/>
            </p:cNvGrpSpPr>
            <p:nvPr/>
          </p:nvGrpSpPr>
          <p:grpSpPr bwMode="auto">
            <a:xfrm>
              <a:off x="431816" y="3893748"/>
              <a:ext cx="7550581" cy="857251"/>
              <a:chOff x="719269" y="1123656"/>
              <a:chExt cx="6888886" cy="1148612"/>
            </a:xfrm>
          </p:grpSpPr>
          <p:sp>
            <p:nvSpPr>
              <p:cNvPr id="91" name="手繪多邊形 90"/>
              <p:cNvSpPr/>
              <p:nvPr/>
            </p:nvSpPr>
            <p:spPr>
              <a:xfrm>
                <a:off x="719269" y="1166197"/>
                <a:ext cx="1642556" cy="918890"/>
              </a:xfrm>
              <a:custGeom>
                <a:avLst/>
                <a:gdLst>
                  <a:gd name="connsiteX0" fmla="*/ 0 w 2033487"/>
                  <a:gd name="connsiteY0" fmla="*/ 133448 h 1334476"/>
                  <a:gd name="connsiteX1" fmla="*/ 133448 w 2033487"/>
                  <a:gd name="connsiteY1" fmla="*/ 0 h 1334476"/>
                  <a:gd name="connsiteX2" fmla="*/ 1900039 w 2033487"/>
                  <a:gd name="connsiteY2" fmla="*/ 0 h 1334476"/>
                  <a:gd name="connsiteX3" fmla="*/ 2033487 w 2033487"/>
                  <a:gd name="connsiteY3" fmla="*/ 133448 h 1334476"/>
                  <a:gd name="connsiteX4" fmla="*/ 2033487 w 2033487"/>
                  <a:gd name="connsiteY4" fmla="*/ 1201028 h 1334476"/>
                  <a:gd name="connsiteX5" fmla="*/ 1900039 w 2033487"/>
                  <a:gd name="connsiteY5" fmla="*/ 1334476 h 1334476"/>
                  <a:gd name="connsiteX6" fmla="*/ 133448 w 2033487"/>
                  <a:gd name="connsiteY6" fmla="*/ 1334476 h 1334476"/>
                  <a:gd name="connsiteX7" fmla="*/ 0 w 2033487"/>
                  <a:gd name="connsiteY7" fmla="*/ 1201028 h 1334476"/>
                  <a:gd name="connsiteX8" fmla="*/ 0 w 2033487"/>
                  <a:gd name="connsiteY8" fmla="*/ 133448 h 13344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33487" h="1334476">
                    <a:moveTo>
                      <a:pt x="0" y="133448"/>
                    </a:moveTo>
                    <a:cubicBezTo>
                      <a:pt x="0" y="59747"/>
                      <a:pt x="59747" y="0"/>
                      <a:pt x="133448" y="0"/>
                    </a:cubicBezTo>
                    <a:lnTo>
                      <a:pt x="1900039" y="0"/>
                    </a:lnTo>
                    <a:cubicBezTo>
                      <a:pt x="1973740" y="0"/>
                      <a:pt x="2033487" y="59747"/>
                      <a:pt x="2033487" y="133448"/>
                    </a:cubicBezTo>
                    <a:lnTo>
                      <a:pt x="2033487" y="1201028"/>
                    </a:lnTo>
                    <a:cubicBezTo>
                      <a:pt x="2033487" y="1274729"/>
                      <a:pt x="1973740" y="1334476"/>
                      <a:pt x="1900039" y="1334476"/>
                    </a:cubicBezTo>
                    <a:lnTo>
                      <a:pt x="133448" y="1334476"/>
                    </a:lnTo>
                    <a:cubicBezTo>
                      <a:pt x="59747" y="1334476"/>
                      <a:pt x="0" y="1274729"/>
                      <a:pt x="0" y="1201028"/>
                    </a:cubicBezTo>
                    <a:lnTo>
                      <a:pt x="0" y="133448"/>
                    </a:lnTo>
                    <a:close/>
                  </a:path>
                </a:pathLst>
              </a:cu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lIns="88615" tIns="88615" rIns="88615" bIns="88615" spcCol="1270" anchor="ctr"/>
              <a:lstStyle/>
              <a:p>
                <a:pPr algn="ctr">
                  <a:defRPr/>
                </a:pPr>
                <a:r>
                  <a:rPr lang="en-US" altLang="zh-TW" sz="1600" b="1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4.</a:t>
                </a:r>
                <a:r>
                  <a:rPr lang="zh-TW" altLang="en-US" sz="1600" b="1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老人遭直系血親卑親屬</a:t>
                </a:r>
                <a:r>
                  <a:rPr lang="zh-TW" altLang="en-US" sz="1600" b="1" u="sng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疏忽</a:t>
                </a:r>
              </a:p>
            </p:txBody>
          </p:sp>
          <p:sp>
            <p:nvSpPr>
              <p:cNvPr id="96" name="手繪多邊形 95"/>
              <p:cNvSpPr/>
              <p:nvPr/>
            </p:nvSpPr>
            <p:spPr>
              <a:xfrm>
                <a:off x="2631239" y="1123656"/>
                <a:ext cx="3137369" cy="1148612"/>
              </a:xfrm>
              <a:custGeom>
                <a:avLst/>
                <a:gdLst>
                  <a:gd name="connsiteX0" fmla="*/ 0 w 2033487"/>
                  <a:gd name="connsiteY0" fmla="*/ 133448 h 1334476"/>
                  <a:gd name="connsiteX1" fmla="*/ 133448 w 2033487"/>
                  <a:gd name="connsiteY1" fmla="*/ 0 h 1334476"/>
                  <a:gd name="connsiteX2" fmla="*/ 1900039 w 2033487"/>
                  <a:gd name="connsiteY2" fmla="*/ 0 h 1334476"/>
                  <a:gd name="connsiteX3" fmla="*/ 2033487 w 2033487"/>
                  <a:gd name="connsiteY3" fmla="*/ 133448 h 1334476"/>
                  <a:gd name="connsiteX4" fmla="*/ 2033487 w 2033487"/>
                  <a:gd name="connsiteY4" fmla="*/ 1201028 h 1334476"/>
                  <a:gd name="connsiteX5" fmla="*/ 1900039 w 2033487"/>
                  <a:gd name="connsiteY5" fmla="*/ 1334476 h 1334476"/>
                  <a:gd name="connsiteX6" fmla="*/ 133448 w 2033487"/>
                  <a:gd name="connsiteY6" fmla="*/ 1334476 h 1334476"/>
                  <a:gd name="connsiteX7" fmla="*/ 0 w 2033487"/>
                  <a:gd name="connsiteY7" fmla="*/ 1201028 h 1334476"/>
                  <a:gd name="connsiteX8" fmla="*/ 0 w 2033487"/>
                  <a:gd name="connsiteY8" fmla="*/ 133448 h 13344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33487" h="1334476">
                    <a:moveTo>
                      <a:pt x="0" y="133448"/>
                    </a:moveTo>
                    <a:cubicBezTo>
                      <a:pt x="0" y="59747"/>
                      <a:pt x="59747" y="0"/>
                      <a:pt x="133448" y="0"/>
                    </a:cubicBezTo>
                    <a:lnTo>
                      <a:pt x="1900039" y="0"/>
                    </a:lnTo>
                    <a:cubicBezTo>
                      <a:pt x="1973740" y="0"/>
                      <a:pt x="2033487" y="59747"/>
                      <a:pt x="2033487" y="133448"/>
                    </a:cubicBezTo>
                    <a:lnTo>
                      <a:pt x="2033487" y="1201028"/>
                    </a:lnTo>
                    <a:cubicBezTo>
                      <a:pt x="2033487" y="1274729"/>
                      <a:pt x="1973740" y="1334476"/>
                      <a:pt x="1900039" y="1334476"/>
                    </a:cubicBezTo>
                    <a:lnTo>
                      <a:pt x="133448" y="1334476"/>
                    </a:lnTo>
                    <a:cubicBezTo>
                      <a:pt x="59747" y="1334476"/>
                      <a:pt x="0" y="1274729"/>
                      <a:pt x="0" y="1201028"/>
                    </a:cubicBezTo>
                    <a:lnTo>
                      <a:pt x="0" y="133448"/>
                    </a:lnTo>
                    <a:close/>
                  </a:path>
                </a:pathLst>
              </a:custGeom>
              <a:ln w="28575"/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88615" tIns="88615" rIns="88615" bIns="88615" spcCol="1270" anchor="ctr"/>
              <a:lstStyle/>
              <a:p>
                <a:pPr>
                  <a:defRPr/>
                </a:pPr>
                <a:r>
                  <a:rPr lang="en-US" altLang="zh-TW" sz="1600" b="1" spc="-150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1</a:t>
                </a:r>
                <a:r>
                  <a:rPr lang="zh-TW" altLang="en-US" sz="1600" b="1" spc="-150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級</a:t>
                </a:r>
                <a:r>
                  <a:rPr lang="zh-TW" altLang="en-US" sz="1600" spc="-15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：有生命、身體、健康或自由之危難，需緊急保護及安置</a:t>
                </a:r>
                <a:endParaRPr lang="en-US" altLang="zh-TW" sz="1600" spc="-1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>
                  <a:defRPr/>
                </a:pPr>
                <a:r>
                  <a:rPr lang="en-US" altLang="zh-TW" sz="16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2</a:t>
                </a:r>
                <a:r>
                  <a:rPr lang="zh-TW" altLang="en-US" sz="16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級：非</a:t>
                </a:r>
                <a:r>
                  <a:rPr lang="en-US" altLang="zh-TW" sz="16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1</a:t>
                </a:r>
                <a:r>
                  <a:rPr lang="zh-TW" altLang="en-US" sz="16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級所列情形</a:t>
                </a:r>
              </a:p>
            </p:txBody>
          </p:sp>
          <p:sp>
            <p:nvSpPr>
              <p:cNvPr id="98" name="手繪多邊形 97"/>
              <p:cNvSpPr/>
              <p:nvPr/>
            </p:nvSpPr>
            <p:spPr>
              <a:xfrm>
                <a:off x="6064094" y="1295947"/>
                <a:ext cx="1544061" cy="923144"/>
              </a:xfrm>
              <a:custGeom>
                <a:avLst/>
                <a:gdLst>
                  <a:gd name="connsiteX0" fmla="*/ 0 w 2033487"/>
                  <a:gd name="connsiteY0" fmla="*/ 133448 h 1334476"/>
                  <a:gd name="connsiteX1" fmla="*/ 133448 w 2033487"/>
                  <a:gd name="connsiteY1" fmla="*/ 0 h 1334476"/>
                  <a:gd name="connsiteX2" fmla="*/ 1900039 w 2033487"/>
                  <a:gd name="connsiteY2" fmla="*/ 0 h 1334476"/>
                  <a:gd name="connsiteX3" fmla="*/ 2033487 w 2033487"/>
                  <a:gd name="connsiteY3" fmla="*/ 133448 h 1334476"/>
                  <a:gd name="connsiteX4" fmla="*/ 2033487 w 2033487"/>
                  <a:gd name="connsiteY4" fmla="*/ 1201028 h 1334476"/>
                  <a:gd name="connsiteX5" fmla="*/ 1900039 w 2033487"/>
                  <a:gd name="connsiteY5" fmla="*/ 1334476 h 1334476"/>
                  <a:gd name="connsiteX6" fmla="*/ 133448 w 2033487"/>
                  <a:gd name="connsiteY6" fmla="*/ 1334476 h 1334476"/>
                  <a:gd name="connsiteX7" fmla="*/ 0 w 2033487"/>
                  <a:gd name="connsiteY7" fmla="*/ 1201028 h 1334476"/>
                  <a:gd name="connsiteX8" fmla="*/ 0 w 2033487"/>
                  <a:gd name="connsiteY8" fmla="*/ 133448 h 13344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33487" h="1334476">
                    <a:moveTo>
                      <a:pt x="0" y="133448"/>
                    </a:moveTo>
                    <a:cubicBezTo>
                      <a:pt x="0" y="59747"/>
                      <a:pt x="59747" y="0"/>
                      <a:pt x="133448" y="0"/>
                    </a:cubicBezTo>
                    <a:lnTo>
                      <a:pt x="1900039" y="0"/>
                    </a:lnTo>
                    <a:cubicBezTo>
                      <a:pt x="1973740" y="0"/>
                      <a:pt x="2033487" y="59747"/>
                      <a:pt x="2033487" y="133448"/>
                    </a:cubicBezTo>
                    <a:lnTo>
                      <a:pt x="2033487" y="1201028"/>
                    </a:lnTo>
                    <a:cubicBezTo>
                      <a:pt x="2033487" y="1274729"/>
                      <a:pt x="1973740" y="1334476"/>
                      <a:pt x="1900039" y="1334476"/>
                    </a:cubicBezTo>
                    <a:lnTo>
                      <a:pt x="133448" y="1334476"/>
                    </a:lnTo>
                    <a:cubicBezTo>
                      <a:pt x="59747" y="1334476"/>
                      <a:pt x="0" y="1274729"/>
                      <a:pt x="0" y="1201028"/>
                    </a:cubicBezTo>
                    <a:lnTo>
                      <a:pt x="0" y="133448"/>
                    </a:lnTo>
                    <a:close/>
                  </a:path>
                </a:pathLst>
              </a:custGeom>
              <a:ln w="28575"/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88615" tIns="88615" rIns="88615" bIns="88615" spcCol="1270" anchor="ctr"/>
              <a:lstStyle/>
              <a:p>
                <a:pPr algn="ctr" defTabSz="577850">
                  <a:spcBef>
                    <a:spcPts val="600"/>
                  </a:spcBef>
                  <a:spcAft>
                    <a:spcPts val="0"/>
                  </a:spcAft>
                  <a:defRPr/>
                </a:pPr>
                <a:r>
                  <a:rPr lang="zh-TW" altLang="en-US" sz="13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家防中心</a:t>
                </a:r>
                <a:r>
                  <a:rPr lang="en-US" altLang="zh-TW" sz="13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/</a:t>
                </a:r>
                <a:r>
                  <a:rPr lang="zh-TW" altLang="en-US" sz="13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社會局</a:t>
                </a:r>
                <a:r>
                  <a:rPr lang="en-US" altLang="zh-TW" sz="13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(</a:t>
                </a:r>
                <a:r>
                  <a:rPr lang="zh-TW" altLang="en-US" sz="13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處</a:t>
                </a:r>
                <a:r>
                  <a:rPr lang="en-US" altLang="zh-TW" sz="13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)</a:t>
                </a:r>
                <a:r>
                  <a:rPr lang="zh-TW" altLang="en-US" sz="13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或衛生福利局業務科</a:t>
                </a:r>
              </a:p>
            </p:txBody>
          </p:sp>
        </p:grpSp>
        <p:cxnSp>
          <p:nvCxnSpPr>
            <p:cNvPr id="146" name="直線單箭頭接點 145"/>
            <p:cNvCxnSpPr/>
            <p:nvPr/>
          </p:nvCxnSpPr>
          <p:spPr>
            <a:xfrm>
              <a:off x="2255957" y="4309673"/>
              <a:ext cx="288941" cy="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直線單箭頭接點 152"/>
            <p:cNvCxnSpPr/>
            <p:nvPr/>
          </p:nvCxnSpPr>
          <p:spPr>
            <a:xfrm>
              <a:off x="5978858" y="4377936"/>
              <a:ext cx="287353" cy="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6022" name="群組 10"/>
          <p:cNvGrpSpPr>
            <a:grpSpLocks/>
          </p:cNvGrpSpPr>
          <p:nvPr/>
        </p:nvGrpSpPr>
        <p:grpSpPr bwMode="auto">
          <a:xfrm>
            <a:off x="179388" y="4829175"/>
            <a:ext cx="7508875" cy="1949450"/>
            <a:chOff x="399835" y="4792662"/>
            <a:chExt cx="7524725" cy="1949451"/>
          </a:xfrm>
        </p:grpSpPr>
        <p:grpSp>
          <p:nvGrpSpPr>
            <p:cNvPr id="86069" name="群組 98"/>
            <p:cNvGrpSpPr>
              <a:grpSpLocks/>
            </p:cNvGrpSpPr>
            <p:nvPr/>
          </p:nvGrpSpPr>
          <p:grpSpPr bwMode="auto">
            <a:xfrm>
              <a:off x="399835" y="4792662"/>
              <a:ext cx="7524725" cy="1949451"/>
              <a:chOff x="564966" y="1345813"/>
              <a:chExt cx="6992515" cy="2749005"/>
            </a:xfrm>
          </p:grpSpPr>
          <p:sp>
            <p:nvSpPr>
              <p:cNvPr id="100" name="手繪多邊形 99"/>
              <p:cNvSpPr/>
              <p:nvPr/>
            </p:nvSpPr>
            <p:spPr>
              <a:xfrm>
                <a:off x="564966" y="1345813"/>
                <a:ext cx="1703040" cy="2749005"/>
              </a:xfrm>
              <a:custGeom>
                <a:avLst/>
                <a:gdLst>
                  <a:gd name="connsiteX0" fmla="*/ 0 w 2033487"/>
                  <a:gd name="connsiteY0" fmla="*/ 133448 h 1334476"/>
                  <a:gd name="connsiteX1" fmla="*/ 133448 w 2033487"/>
                  <a:gd name="connsiteY1" fmla="*/ 0 h 1334476"/>
                  <a:gd name="connsiteX2" fmla="*/ 1900039 w 2033487"/>
                  <a:gd name="connsiteY2" fmla="*/ 0 h 1334476"/>
                  <a:gd name="connsiteX3" fmla="*/ 2033487 w 2033487"/>
                  <a:gd name="connsiteY3" fmla="*/ 133448 h 1334476"/>
                  <a:gd name="connsiteX4" fmla="*/ 2033487 w 2033487"/>
                  <a:gd name="connsiteY4" fmla="*/ 1201028 h 1334476"/>
                  <a:gd name="connsiteX5" fmla="*/ 1900039 w 2033487"/>
                  <a:gd name="connsiteY5" fmla="*/ 1334476 h 1334476"/>
                  <a:gd name="connsiteX6" fmla="*/ 133448 w 2033487"/>
                  <a:gd name="connsiteY6" fmla="*/ 1334476 h 1334476"/>
                  <a:gd name="connsiteX7" fmla="*/ 0 w 2033487"/>
                  <a:gd name="connsiteY7" fmla="*/ 1201028 h 1334476"/>
                  <a:gd name="connsiteX8" fmla="*/ 0 w 2033487"/>
                  <a:gd name="connsiteY8" fmla="*/ 133448 h 13344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33487" h="1334476">
                    <a:moveTo>
                      <a:pt x="0" y="133448"/>
                    </a:moveTo>
                    <a:cubicBezTo>
                      <a:pt x="0" y="59747"/>
                      <a:pt x="59747" y="0"/>
                      <a:pt x="133448" y="0"/>
                    </a:cubicBezTo>
                    <a:lnTo>
                      <a:pt x="1900039" y="0"/>
                    </a:lnTo>
                    <a:cubicBezTo>
                      <a:pt x="1973740" y="0"/>
                      <a:pt x="2033487" y="59747"/>
                      <a:pt x="2033487" y="133448"/>
                    </a:cubicBezTo>
                    <a:lnTo>
                      <a:pt x="2033487" y="1201028"/>
                    </a:lnTo>
                    <a:cubicBezTo>
                      <a:pt x="2033487" y="1274729"/>
                      <a:pt x="1973740" y="1334476"/>
                      <a:pt x="1900039" y="1334476"/>
                    </a:cubicBezTo>
                    <a:lnTo>
                      <a:pt x="133448" y="1334476"/>
                    </a:lnTo>
                    <a:cubicBezTo>
                      <a:pt x="59747" y="1334476"/>
                      <a:pt x="0" y="1274729"/>
                      <a:pt x="0" y="1201028"/>
                    </a:cubicBezTo>
                    <a:lnTo>
                      <a:pt x="0" y="133448"/>
                    </a:lnTo>
                    <a:close/>
                  </a:path>
                </a:pathLst>
              </a:cu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lIns="88615" tIns="88615" rIns="88615" bIns="88615" spcCol="1270" anchor="ctr"/>
              <a:lstStyle/>
              <a:p>
                <a:pPr>
                  <a:defRPr/>
                </a:pPr>
                <a:r>
                  <a:rPr lang="en-US" altLang="zh-TW" sz="1600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5.</a:t>
                </a:r>
                <a:r>
                  <a:rPr lang="zh-TW" altLang="en-US" sz="1600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 </a:t>
                </a:r>
                <a:r>
                  <a:rPr lang="zh-TW" altLang="en-US" sz="1600" b="1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老人遭依契約有扶養義務之人</a:t>
                </a:r>
                <a:r>
                  <a:rPr lang="zh-TW" altLang="en-US" sz="1600" b="1" u="sng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疏忽、虐待</a:t>
                </a:r>
                <a:endParaRPr lang="en-US" altLang="zh-TW" sz="1600" b="1" u="sng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>
                  <a:defRPr/>
                </a:pPr>
                <a:r>
                  <a:rPr lang="en-US" altLang="zh-TW" sz="1600" b="1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6.</a:t>
                </a:r>
                <a:r>
                  <a:rPr lang="zh-TW" altLang="en-US" sz="1600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老人</a:t>
                </a:r>
                <a:r>
                  <a:rPr lang="en-US" altLang="zh-TW" sz="1600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/</a:t>
                </a:r>
                <a:r>
                  <a:rPr lang="zh-TW" altLang="en-US" sz="1600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成年身障者遭</a:t>
                </a:r>
                <a:r>
                  <a:rPr lang="zh-TW" altLang="en-US" sz="1600" b="1" u="sng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遺棄</a:t>
                </a:r>
                <a:r>
                  <a:rPr lang="zh-TW" altLang="en-US" sz="1600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、老人</a:t>
                </a:r>
                <a:r>
                  <a:rPr lang="zh-TW" altLang="en-US" sz="1600" b="1" u="sng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無人撫養</a:t>
                </a:r>
                <a:endParaRPr lang="en-US" altLang="zh-TW" sz="1600" b="1" u="sng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>
                  <a:defRPr/>
                </a:pPr>
                <a:r>
                  <a:rPr lang="en-US" altLang="zh-TW" sz="1600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7.</a:t>
                </a:r>
                <a:r>
                  <a:rPr lang="zh-TW" altLang="en-US" sz="1600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成年身障者遭</a:t>
                </a:r>
                <a:endParaRPr lang="en-US" altLang="zh-TW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>
                  <a:defRPr/>
                </a:pPr>
                <a:r>
                  <a:rPr lang="zh-TW" altLang="en-US" sz="1600" b="1" u="sng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其他不當對待</a:t>
                </a:r>
              </a:p>
            </p:txBody>
          </p:sp>
          <p:sp>
            <p:nvSpPr>
              <p:cNvPr id="104" name="手繪多邊形 103"/>
              <p:cNvSpPr/>
              <p:nvPr/>
            </p:nvSpPr>
            <p:spPr>
              <a:xfrm>
                <a:off x="2526713" y="1558481"/>
                <a:ext cx="3190243" cy="2249796"/>
              </a:xfrm>
              <a:custGeom>
                <a:avLst/>
                <a:gdLst>
                  <a:gd name="connsiteX0" fmla="*/ 0 w 2033487"/>
                  <a:gd name="connsiteY0" fmla="*/ 133448 h 1334476"/>
                  <a:gd name="connsiteX1" fmla="*/ 133448 w 2033487"/>
                  <a:gd name="connsiteY1" fmla="*/ 0 h 1334476"/>
                  <a:gd name="connsiteX2" fmla="*/ 1900039 w 2033487"/>
                  <a:gd name="connsiteY2" fmla="*/ 0 h 1334476"/>
                  <a:gd name="connsiteX3" fmla="*/ 2033487 w 2033487"/>
                  <a:gd name="connsiteY3" fmla="*/ 133448 h 1334476"/>
                  <a:gd name="connsiteX4" fmla="*/ 2033487 w 2033487"/>
                  <a:gd name="connsiteY4" fmla="*/ 1201028 h 1334476"/>
                  <a:gd name="connsiteX5" fmla="*/ 1900039 w 2033487"/>
                  <a:gd name="connsiteY5" fmla="*/ 1334476 h 1334476"/>
                  <a:gd name="connsiteX6" fmla="*/ 133448 w 2033487"/>
                  <a:gd name="connsiteY6" fmla="*/ 1334476 h 1334476"/>
                  <a:gd name="connsiteX7" fmla="*/ 0 w 2033487"/>
                  <a:gd name="connsiteY7" fmla="*/ 1201028 h 1334476"/>
                  <a:gd name="connsiteX8" fmla="*/ 0 w 2033487"/>
                  <a:gd name="connsiteY8" fmla="*/ 133448 h 13344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33487" h="1334476">
                    <a:moveTo>
                      <a:pt x="0" y="133448"/>
                    </a:moveTo>
                    <a:cubicBezTo>
                      <a:pt x="0" y="59747"/>
                      <a:pt x="59747" y="0"/>
                      <a:pt x="133448" y="0"/>
                    </a:cubicBezTo>
                    <a:lnTo>
                      <a:pt x="1900039" y="0"/>
                    </a:lnTo>
                    <a:cubicBezTo>
                      <a:pt x="1973740" y="0"/>
                      <a:pt x="2033487" y="59747"/>
                      <a:pt x="2033487" y="133448"/>
                    </a:cubicBezTo>
                    <a:lnTo>
                      <a:pt x="2033487" y="1201028"/>
                    </a:lnTo>
                    <a:cubicBezTo>
                      <a:pt x="2033487" y="1274729"/>
                      <a:pt x="1973740" y="1334476"/>
                      <a:pt x="1900039" y="1334476"/>
                    </a:cubicBezTo>
                    <a:lnTo>
                      <a:pt x="133448" y="1334476"/>
                    </a:lnTo>
                    <a:cubicBezTo>
                      <a:pt x="59747" y="1334476"/>
                      <a:pt x="0" y="1274729"/>
                      <a:pt x="0" y="1201028"/>
                    </a:cubicBezTo>
                    <a:lnTo>
                      <a:pt x="0" y="133448"/>
                    </a:lnTo>
                    <a:close/>
                  </a:path>
                </a:pathLst>
              </a:custGeom>
              <a:ln w="28575"/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88615" tIns="88615" rIns="88615" bIns="88615" spcCol="1270" anchor="ctr"/>
              <a:lstStyle/>
              <a:p>
                <a:pPr>
                  <a:defRPr/>
                </a:pPr>
                <a:r>
                  <a:rPr lang="en-US" altLang="zh-TW" sz="2000" b="1" spc="-150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1</a:t>
                </a:r>
                <a:r>
                  <a:rPr lang="zh-TW" altLang="en-US" sz="2000" b="1" spc="-150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級</a:t>
                </a:r>
                <a:r>
                  <a:rPr lang="zh-TW" altLang="en-US" sz="2000" spc="-15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：有生命、身體、健康或自由之危難，需緊急保護及安置</a:t>
                </a:r>
                <a:endParaRPr lang="en-US" altLang="zh-TW" sz="2000" spc="-1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>
                  <a:defRPr/>
                </a:pPr>
                <a:r>
                  <a:rPr lang="en-US" altLang="zh-TW" sz="20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2</a:t>
                </a:r>
                <a:r>
                  <a:rPr lang="zh-TW" altLang="en-US" sz="20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級：非</a:t>
                </a:r>
                <a:r>
                  <a:rPr lang="en-US" altLang="zh-TW" sz="20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1</a:t>
                </a:r>
                <a:r>
                  <a:rPr lang="zh-TW" altLang="en-US" sz="20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級所列情形</a:t>
                </a:r>
              </a:p>
            </p:txBody>
          </p:sp>
          <p:sp>
            <p:nvSpPr>
              <p:cNvPr id="106" name="手繪多邊形 105"/>
              <p:cNvSpPr/>
              <p:nvPr/>
            </p:nvSpPr>
            <p:spPr>
              <a:xfrm>
                <a:off x="5984535" y="1876363"/>
                <a:ext cx="1572946" cy="920065"/>
              </a:xfrm>
              <a:custGeom>
                <a:avLst/>
                <a:gdLst>
                  <a:gd name="connsiteX0" fmla="*/ 0 w 2033487"/>
                  <a:gd name="connsiteY0" fmla="*/ 133448 h 1334476"/>
                  <a:gd name="connsiteX1" fmla="*/ 133448 w 2033487"/>
                  <a:gd name="connsiteY1" fmla="*/ 0 h 1334476"/>
                  <a:gd name="connsiteX2" fmla="*/ 1900039 w 2033487"/>
                  <a:gd name="connsiteY2" fmla="*/ 0 h 1334476"/>
                  <a:gd name="connsiteX3" fmla="*/ 2033487 w 2033487"/>
                  <a:gd name="connsiteY3" fmla="*/ 133448 h 1334476"/>
                  <a:gd name="connsiteX4" fmla="*/ 2033487 w 2033487"/>
                  <a:gd name="connsiteY4" fmla="*/ 1201028 h 1334476"/>
                  <a:gd name="connsiteX5" fmla="*/ 1900039 w 2033487"/>
                  <a:gd name="connsiteY5" fmla="*/ 1334476 h 1334476"/>
                  <a:gd name="connsiteX6" fmla="*/ 133448 w 2033487"/>
                  <a:gd name="connsiteY6" fmla="*/ 1334476 h 1334476"/>
                  <a:gd name="connsiteX7" fmla="*/ 0 w 2033487"/>
                  <a:gd name="connsiteY7" fmla="*/ 1201028 h 1334476"/>
                  <a:gd name="connsiteX8" fmla="*/ 0 w 2033487"/>
                  <a:gd name="connsiteY8" fmla="*/ 133448 h 13344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33487" h="1334476">
                    <a:moveTo>
                      <a:pt x="0" y="133448"/>
                    </a:moveTo>
                    <a:cubicBezTo>
                      <a:pt x="0" y="59747"/>
                      <a:pt x="59747" y="0"/>
                      <a:pt x="133448" y="0"/>
                    </a:cubicBezTo>
                    <a:lnTo>
                      <a:pt x="1900039" y="0"/>
                    </a:lnTo>
                    <a:cubicBezTo>
                      <a:pt x="1973740" y="0"/>
                      <a:pt x="2033487" y="59747"/>
                      <a:pt x="2033487" y="133448"/>
                    </a:cubicBezTo>
                    <a:lnTo>
                      <a:pt x="2033487" y="1201028"/>
                    </a:lnTo>
                    <a:cubicBezTo>
                      <a:pt x="2033487" y="1274729"/>
                      <a:pt x="1973740" y="1334476"/>
                      <a:pt x="1900039" y="1334476"/>
                    </a:cubicBezTo>
                    <a:lnTo>
                      <a:pt x="133448" y="1334476"/>
                    </a:lnTo>
                    <a:cubicBezTo>
                      <a:pt x="59747" y="1334476"/>
                      <a:pt x="0" y="1274729"/>
                      <a:pt x="0" y="1201028"/>
                    </a:cubicBezTo>
                    <a:lnTo>
                      <a:pt x="0" y="133448"/>
                    </a:lnTo>
                    <a:close/>
                  </a:path>
                </a:pathLst>
              </a:custGeom>
              <a:ln w="28575"/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88615" tIns="88615" rIns="88615" bIns="88615" spcCol="1270" anchor="ctr"/>
              <a:lstStyle/>
              <a:p>
                <a:pPr algn="ctr" defTabSz="577850">
                  <a:spcBef>
                    <a:spcPts val="600"/>
                  </a:spcBef>
                  <a:spcAft>
                    <a:spcPts val="0"/>
                  </a:spcAft>
                  <a:defRPr/>
                </a:pPr>
                <a:r>
                  <a:rPr lang="zh-TW" altLang="en-US" sz="14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社會局</a:t>
                </a:r>
                <a:r>
                  <a:rPr lang="en-US" altLang="zh-TW" sz="14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(</a:t>
                </a:r>
                <a:r>
                  <a:rPr lang="zh-TW" altLang="en-US" sz="14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處</a:t>
                </a:r>
                <a:r>
                  <a:rPr lang="en-US" altLang="zh-TW" sz="14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)</a:t>
                </a:r>
                <a:r>
                  <a:rPr lang="zh-TW" altLang="en-US" sz="14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或衛生福利局業務科</a:t>
                </a:r>
              </a:p>
            </p:txBody>
          </p:sp>
        </p:grpSp>
        <p:cxnSp>
          <p:nvCxnSpPr>
            <p:cNvPr id="154" name="直線單箭頭接點 153"/>
            <p:cNvCxnSpPr/>
            <p:nvPr/>
          </p:nvCxnSpPr>
          <p:spPr>
            <a:xfrm>
              <a:off x="5956677" y="5522912"/>
              <a:ext cx="289535" cy="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直線單箭頭接點 154"/>
            <p:cNvCxnSpPr/>
            <p:nvPr/>
          </p:nvCxnSpPr>
          <p:spPr>
            <a:xfrm>
              <a:off x="2237267" y="5553075"/>
              <a:ext cx="289535" cy="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6023" name="投影片編號版面配置區 1"/>
          <p:cNvSpPr txBox="1">
            <a:spLocks/>
          </p:cNvSpPr>
          <p:nvPr/>
        </p:nvSpPr>
        <p:spPr bwMode="auto">
          <a:xfrm>
            <a:off x="6962775" y="6586538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ts val="600"/>
              </a:spcBef>
              <a:buClr>
                <a:schemeClr val="accent1"/>
              </a:buClr>
              <a:buSzPct val="76000"/>
              <a:buFont typeface="Wingdings 3" pitchFamily="18" charset="2"/>
              <a:buChar char=""/>
              <a:defRPr kumimoji="1" sz="2600">
                <a:solidFill>
                  <a:schemeClr val="tx1"/>
                </a:solidFill>
                <a:latin typeface="Gill Sans MT" pitchFamily="34" charset="0"/>
                <a:ea typeface="新細明體" charset="-120"/>
              </a:defRPr>
            </a:lvl1pPr>
            <a:lvl2pPr marL="742950" indent="-285750" eaLnBrk="0" hangingPunct="0">
              <a:spcBef>
                <a:spcPts val="500"/>
              </a:spcBef>
              <a:buClr>
                <a:schemeClr val="accent2"/>
              </a:buClr>
              <a:buSzPct val="76000"/>
              <a:buFont typeface="Wingdings 3" pitchFamily="18" charset="2"/>
              <a:buChar char=""/>
              <a:defRPr kumimoji="1" sz="2300">
                <a:solidFill>
                  <a:schemeClr val="tx2"/>
                </a:solidFill>
                <a:latin typeface="Gill Sans MT" pitchFamily="34" charset="0"/>
                <a:ea typeface="新細明體" charset="-120"/>
              </a:defRPr>
            </a:lvl2pPr>
            <a:lvl3pPr marL="1143000" indent="-228600" eaLnBrk="0" hangingPunct="0">
              <a:spcBef>
                <a:spcPts val="500"/>
              </a:spcBef>
              <a:buClr>
                <a:srgbClr val="BCBCBC"/>
              </a:buClr>
              <a:buSzPct val="76000"/>
              <a:buFont typeface="Wingdings 3" pitchFamily="18" charset="2"/>
              <a:buChar char=""/>
              <a:defRPr kumimoji="1" sz="2000">
                <a:solidFill>
                  <a:schemeClr val="tx1"/>
                </a:solidFill>
                <a:latin typeface="Gill Sans MT" pitchFamily="34" charset="0"/>
                <a:ea typeface="新細明體" charset="-12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E0A208"/>
              </a:buClr>
              <a:buSzPct val="70000"/>
              <a:buFont typeface="Wingdings" pitchFamily="2" charset="2"/>
              <a:buChar char=""/>
              <a:defRPr kumimoji="1">
                <a:solidFill>
                  <a:schemeClr val="tx1"/>
                </a:solidFill>
                <a:latin typeface="Gill Sans MT" pitchFamily="34" charset="0"/>
                <a:ea typeface="新細明體" charset="-120"/>
              </a:defRPr>
            </a:lvl4pPr>
            <a:lvl5pPr marL="2057400" indent="-228600" eaLnBrk="0" hangingPunct="0">
              <a:spcBef>
                <a:spcPts val="300"/>
              </a:spcBef>
              <a:buClr>
                <a:schemeClr val="accent2"/>
              </a:buClr>
              <a:buSzPct val="70000"/>
              <a:buFont typeface="Wingdings" pitchFamily="2" charset="2"/>
              <a:buChar char=""/>
              <a:defRPr kumimoji="1" sz="1600">
                <a:solidFill>
                  <a:schemeClr val="tx1"/>
                </a:solidFill>
                <a:latin typeface="Gill Sans MT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"/>
              <a:defRPr kumimoji="1" sz="1600">
                <a:solidFill>
                  <a:schemeClr val="tx1"/>
                </a:solidFill>
                <a:latin typeface="Gill Sans MT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"/>
              <a:defRPr kumimoji="1" sz="1600">
                <a:solidFill>
                  <a:schemeClr val="tx1"/>
                </a:solidFill>
                <a:latin typeface="Gill Sans MT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"/>
              <a:defRPr kumimoji="1" sz="1600">
                <a:solidFill>
                  <a:schemeClr val="tx1"/>
                </a:solidFill>
                <a:latin typeface="Gill Sans MT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"/>
              <a:defRPr kumimoji="1" sz="1600">
                <a:solidFill>
                  <a:schemeClr val="tx1"/>
                </a:solidFill>
                <a:latin typeface="Gill Sans MT" pitchFamily="34" charset="0"/>
                <a:ea typeface="新細明體" charset="-12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1200">
                <a:solidFill>
                  <a:srgbClr val="898989"/>
                </a:solidFill>
              </a:rPr>
              <a:t>14</a:t>
            </a:r>
            <a:endParaRPr kumimoji="0" lang="zh-TW" altLang="en-US" sz="1200">
              <a:solidFill>
                <a:srgbClr val="898989"/>
              </a:solidFill>
            </a:endParaRPr>
          </a:p>
        </p:txBody>
      </p:sp>
      <p:grpSp>
        <p:nvGrpSpPr>
          <p:cNvPr id="86024" name="群組 3"/>
          <p:cNvGrpSpPr>
            <a:grpSpLocks/>
          </p:cNvGrpSpPr>
          <p:nvPr/>
        </p:nvGrpSpPr>
        <p:grpSpPr bwMode="auto">
          <a:xfrm>
            <a:off x="203200" y="1233488"/>
            <a:ext cx="7550150" cy="847725"/>
            <a:chOff x="414457" y="972880"/>
            <a:chExt cx="7550352" cy="847980"/>
          </a:xfrm>
        </p:grpSpPr>
        <p:cxnSp>
          <p:nvCxnSpPr>
            <p:cNvPr id="43" name="直線單箭頭接點 42"/>
            <p:cNvCxnSpPr/>
            <p:nvPr/>
          </p:nvCxnSpPr>
          <p:spPr>
            <a:xfrm>
              <a:off x="2238544" y="1342878"/>
              <a:ext cx="287345" cy="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6060" name="群組 2"/>
            <p:cNvGrpSpPr>
              <a:grpSpLocks/>
            </p:cNvGrpSpPr>
            <p:nvPr/>
          </p:nvGrpSpPr>
          <p:grpSpPr bwMode="auto">
            <a:xfrm>
              <a:off x="414457" y="972880"/>
              <a:ext cx="7550352" cy="847980"/>
              <a:chOff x="105589" y="942717"/>
              <a:chExt cx="7550352" cy="847980"/>
            </a:xfrm>
          </p:grpSpPr>
          <p:sp>
            <p:nvSpPr>
              <p:cNvPr id="41" name="手繪多邊形 40"/>
              <p:cNvSpPr/>
              <p:nvPr/>
            </p:nvSpPr>
            <p:spPr bwMode="auto">
              <a:xfrm>
                <a:off x="5963621" y="1384175"/>
                <a:ext cx="1692320" cy="396994"/>
              </a:xfrm>
              <a:custGeom>
                <a:avLst/>
                <a:gdLst>
                  <a:gd name="connsiteX0" fmla="*/ 0 w 2033487"/>
                  <a:gd name="connsiteY0" fmla="*/ 133448 h 1334476"/>
                  <a:gd name="connsiteX1" fmla="*/ 133448 w 2033487"/>
                  <a:gd name="connsiteY1" fmla="*/ 0 h 1334476"/>
                  <a:gd name="connsiteX2" fmla="*/ 1900039 w 2033487"/>
                  <a:gd name="connsiteY2" fmla="*/ 0 h 1334476"/>
                  <a:gd name="connsiteX3" fmla="*/ 2033487 w 2033487"/>
                  <a:gd name="connsiteY3" fmla="*/ 133448 h 1334476"/>
                  <a:gd name="connsiteX4" fmla="*/ 2033487 w 2033487"/>
                  <a:gd name="connsiteY4" fmla="*/ 1201028 h 1334476"/>
                  <a:gd name="connsiteX5" fmla="*/ 1900039 w 2033487"/>
                  <a:gd name="connsiteY5" fmla="*/ 1334476 h 1334476"/>
                  <a:gd name="connsiteX6" fmla="*/ 133448 w 2033487"/>
                  <a:gd name="connsiteY6" fmla="*/ 1334476 h 1334476"/>
                  <a:gd name="connsiteX7" fmla="*/ 0 w 2033487"/>
                  <a:gd name="connsiteY7" fmla="*/ 1201028 h 1334476"/>
                  <a:gd name="connsiteX8" fmla="*/ 0 w 2033487"/>
                  <a:gd name="connsiteY8" fmla="*/ 133448 h 13344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33487" h="1334476">
                    <a:moveTo>
                      <a:pt x="0" y="133448"/>
                    </a:moveTo>
                    <a:cubicBezTo>
                      <a:pt x="0" y="59747"/>
                      <a:pt x="59747" y="0"/>
                      <a:pt x="133448" y="0"/>
                    </a:cubicBezTo>
                    <a:lnTo>
                      <a:pt x="1900039" y="0"/>
                    </a:lnTo>
                    <a:cubicBezTo>
                      <a:pt x="1973740" y="0"/>
                      <a:pt x="2033487" y="59747"/>
                      <a:pt x="2033487" y="133448"/>
                    </a:cubicBezTo>
                    <a:lnTo>
                      <a:pt x="2033487" y="1201028"/>
                    </a:lnTo>
                    <a:cubicBezTo>
                      <a:pt x="2033487" y="1274729"/>
                      <a:pt x="1973740" y="1334476"/>
                      <a:pt x="1900039" y="1334476"/>
                    </a:cubicBezTo>
                    <a:lnTo>
                      <a:pt x="133448" y="1334476"/>
                    </a:lnTo>
                    <a:cubicBezTo>
                      <a:pt x="59747" y="1334476"/>
                      <a:pt x="0" y="1274729"/>
                      <a:pt x="0" y="1201028"/>
                    </a:cubicBezTo>
                    <a:lnTo>
                      <a:pt x="0" y="133448"/>
                    </a:lnTo>
                    <a:close/>
                  </a:path>
                </a:pathLst>
              </a:custGeom>
              <a:ln w="28575"/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88615" tIns="88615" rIns="88615" bIns="88615" spcCol="1270" anchor="ctr"/>
              <a:lstStyle/>
              <a:p>
                <a:pPr algn="ctr" defTabSz="577850">
                  <a:spcBef>
                    <a:spcPts val="600"/>
                  </a:spcBef>
                  <a:spcAft>
                    <a:spcPts val="0"/>
                  </a:spcAft>
                  <a:defRPr/>
                </a:pPr>
                <a:r>
                  <a:rPr lang="zh-TW" altLang="en-US" sz="14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家防中心</a:t>
                </a:r>
                <a:r>
                  <a:rPr lang="en-US" altLang="zh-TW" sz="14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/</a:t>
                </a:r>
                <a:r>
                  <a:rPr lang="zh-TW" altLang="en-US" sz="14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民間團體</a:t>
                </a:r>
              </a:p>
            </p:txBody>
          </p:sp>
          <p:grpSp>
            <p:nvGrpSpPr>
              <p:cNvPr id="86062" name="群組 1"/>
              <p:cNvGrpSpPr>
                <a:grpSpLocks/>
              </p:cNvGrpSpPr>
              <p:nvPr/>
            </p:nvGrpSpPr>
            <p:grpSpPr bwMode="auto">
              <a:xfrm>
                <a:off x="105589" y="942717"/>
                <a:ext cx="7548764" cy="847980"/>
                <a:chOff x="414457" y="912554"/>
                <a:chExt cx="7548764" cy="847980"/>
              </a:xfrm>
            </p:grpSpPr>
            <p:grpSp>
              <p:nvGrpSpPr>
                <p:cNvPr id="86063" name="群組 29"/>
                <p:cNvGrpSpPr>
                  <a:grpSpLocks/>
                </p:cNvGrpSpPr>
                <p:nvPr/>
              </p:nvGrpSpPr>
              <p:grpSpPr bwMode="auto">
                <a:xfrm>
                  <a:off x="414457" y="912554"/>
                  <a:ext cx="7548764" cy="847980"/>
                  <a:chOff x="578553" y="1028269"/>
                  <a:chExt cx="7014859" cy="906175"/>
                </a:xfrm>
              </p:grpSpPr>
              <p:sp>
                <p:nvSpPr>
                  <p:cNvPr id="31" name="手繪多邊形 30"/>
                  <p:cNvSpPr/>
                  <p:nvPr/>
                </p:nvSpPr>
                <p:spPr>
                  <a:xfrm>
                    <a:off x="578553" y="1145358"/>
                    <a:ext cx="1667043" cy="772116"/>
                  </a:xfrm>
                  <a:custGeom>
                    <a:avLst/>
                    <a:gdLst>
                      <a:gd name="connsiteX0" fmla="*/ 0 w 2033487"/>
                      <a:gd name="connsiteY0" fmla="*/ 133448 h 1334476"/>
                      <a:gd name="connsiteX1" fmla="*/ 133448 w 2033487"/>
                      <a:gd name="connsiteY1" fmla="*/ 0 h 1334476"/>
                      <a:gd name="connsiteX2" fmla="*/ 1900039 w 2033487"/>
                      <a:gd name="connsiteY2" fmla="*/ 0 h 1334476"/>
                      <a:gd name="connsiteX3" fmla="*/ 2033487 w 2033487"/>
                      <a:gd name="connsiteY3" fmla="*/ 133448 h 1334476"/>
                      <a:gd name="connsiteX4" fmla="*/ 2033487 w 2033487"/>
                      <a:gd name="connsiteY4" fmla="*/ 1201028 h 1334476"/>
                      <a:gd name="connsiteX5" fmla="*/ 1900039 w 2033487"/>
                      <a:gd name="connsiteY5" fmla="*/ 1334476 h 1334476"/>
                      <a:gd name="connsiteX6" fmla="*/ 133448 w 2033487"/>
                      <a:gd name="connsiteY6" fmla="*/ 1334476 h 1334476"/>
                      <a:gd name="connsiteX7" fmla="*/ 0 w 2033487"/>
                      <a:gd name="connsiteY7" fmla="*/ 1201028 h 1334476"/>
                      <a:gd name="connsiteX8" fmla="*/ 0 w 2033487"/>
                      <a:gd name="connsiteY8" fmla="*/ 133448 h 133447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033487" h="1334476">
                        <a:moveTo>
                          <a:pt x="0" y="133448"/>
                        </a:moveTo>
                        <a:cubicBezTo>
                          <a:pt x="0" y="59747"/>
                          <a:pt x="59747" y="0"/>
                          <a:pt x="133448" y="0"/>
                        </a:cubicBezTo>
                        <a:lnTo>
                          <a:pt x="1900039" y="0"/>
                        </a:lnTo>
                        <a:cubicBezTo>
                          <a:pt x="1973740" y="0"/>
                          <a:pt x="2033487" y="59747"/>
                          <a:pt x="2033487" y="133448"/>
                        </a:cubicBezTo>
                        <a:lnTo>
                          <a:pt x="2033487" y="1201028"/>
                        </a:lnTo>
                        <a:cubicBezTo>
                          <a:pt x="2033487" y="1274729"/>
                          <a:pt x="1973740" y="1334476"/>
                          <a:pt x="1900039" y="1334476"/>
                        </a:cubicBezTo>
                        <a:lnTo>
                          <a:pt x="133448" y="1334476"/>
                        </a:lnTo>
                        <a:cubicBezTo>
                          <a:pt x="59747" y="1334476"/>
                          <a:pt x="0" y="1274729"/>
                          <a:pt x="0" y="1201028"/>
                        </a:cubicBezTo>
                        <a:lnTo>
                          <a:pt x="0" y="133448"/>
                        </a:lnTo>
                        <a:close/>
                      </a:path>
                    </a:pathLst>
                  </a:custGeom>
                </p:spPr>
                <p:style>
                  <a:lnRef idx="1">
                    <a:schemeClr val="accent1"/>
                  </a:lnRef>
                  <a:fillRef idx="2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dk1"/>
                  </a:fontRef>
                </p:style>
                <p:txBody>
                  <a:bodyPr lIns="88615" tIns="88615" rIns="88615" bIns="88615" spcCol="1270" anchor="ctr"/>
                  <a:lstStyle/>
                  <a:p>
                    <a:pPr algn="ctr" defTabSz="577850">
                      <a:spcBef>
                        <a:spcPts val="600"/>
                      </a:spcBef>
                      <a:spcAft>
                        <a:spcPts val="0"/>
                      </a:spcAft>
                      <a:defRPr/>
                    </a:pPr>
                    <a:r>
                      <a:rPr lang="en-US" altLang="zh-TW" sz="1600" b="1" dirty="0">
                        <a:latin typeface="+mn-ea"/>
                      </a:rPr>
                      <a:t>1</a:t>
                    </a:r>
                    <a:r>
                      <a:rPr lang="en-US" altLang="zh-TW" sz="16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.</a:t>
                    </a:r>
                    <a:r>
                      <a:rPr lang="zh-TW" altLang="en-US" sz="16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性侵害</a:t>
                    </a:r>
                    <a:r>
                      <a:rPr lang="en-US" altLang="zh-TW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(</a:t>
                    </a:r>
                    <a:r>
                      <a: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不含親密關係暴力</a:t>
                    </a:r>
                    <a:r>
                      <a:rPr lang="en-US" altLang="zh-TW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)</a:t>
                    </a:r>
                    <a:endParaRPr lang="zh-TW" altLang="en-US" sz="1600" dirty="0">
                      <a:latin typeface="微軟正黑體" panose="020B0604030504040204" pitchFamily="34" charset="-120"/>
                      <a:ea typeface="微軟正黑體" panose="020B0604030504040204" pitchFamily="34" charset="-120"/>
                    </a:endParaRPr>
                  </a:p>
                </p:txBody>
              </p:sp>
              <p:sp>
                <p:nvSpPr>
                  <p:cNvPr id="33" name="手繪多邊形 32"/>
                  <p:cNvSpPr/>
                  <p:nvPr/>
                </p:nvSpPr>
                <p:spPr>
                  <a:xfrm>
                    <a:off x="2543599" y="1145358"/>
                    <a:ext cx="3190987" cy="789086"/>
                  </a:xfrm>
                  <a:custGeom>
                    <a:avLst/>
                    <a:gdLst>
                      <a:gd name="connsiteX0" fmla="*/ 0 w 2033487"/>
                      <a:gd name="connsiteY0" fmla="*/ 133448 h 1334476"/>
                      <a:gd name="connsiteX1" fmla="*/ 133448 w 2033487"/>
                      <a:gd name="connsiteY1" fmla="*/ 0 h 1334476"/>
                      <a:gd name="connsiteX2" fmla="*/ 1900039 w 2033487"/>
                      <a:gd name="connsiteY2" fmla="*/ 0 h 1334476"/>
                      <a:gd name="connsiteX3" fmla="*/ 2033487 w 2033487"/>
                      <a:gd name="connsiteY3" fmla="*/ 133448 h 1334476"/>
                      <a:gd name="connsiteX4" fmla="*/ 2033487 w 2033487"/>
                      <a:gd name="connsiteY4" fmla="*/ 1201028 h 1334476"/>
                      <a:gd name="connsiteX5" fmla="*/ 1900039 w 2033487"/>
                      <a:gd name="connsiteY5" fmla="*/ 1334476 h 1334476"/>
                      <a:gd name="connsiteX6" fmla="*/ 133448 w 2033487"/>
                      <a:gd name="connsiteY6" fmla="*/ 1334476 h 1334476"/>
                      <a:gd name="connsiteX7" fmla="*/ 0 w 2033487"/>
                      <a:gd name="connsiteY7" fmla="*/ 1201028 h 1334476"/>
                      <a:gd name="connsiteX8" fmla="*/ 0 w 2033487"/>
                      <a:gd name="connsiteY8" fmla="*/ 133448 h 133447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033487" h="1334476">
                        <a:moveTo>
                          <a:pt x="0" y="133448"/>
                        </a:moveTo>
                        <a:cubicBezTo>
                          <a:pt x="0" y="59747"/>
                          <a:pt x="59747" y="0"/>
                          <a:pt x="133448" y="0"/>
                        </a:cubicBezTo>
                        <a:lnTo>
                          <a:pt x="1900039" y="0"/>
                        </a:lnTo>
                        <a:cubicBezTo>
                          <a:pt x="1973740" y="0"/>
                          <a:pt x="2033487" y="59747"/>
                          <a:pt x="2033487" y="133448"/>
                        </a:cubicBezTo>
                        <a:lnTo>
                          <a:pt x="2033487" y="1201028"/>
                        </a:lnTo>
                        <a:cubicBezTo>
                          <a:pt x="2033487" y="1274729"/>
                          <a:pt x="1973740" y="1334476"/>
                          <a:pt x="1900039" y="1334476"/>
                        </a:cubicBezTo>
                        <a:lnTo>
                          <a:pt x="133448" y="1334476"/>
                        </a:lnTo>
                        <a:cubicBezTo>
                          <a:pt x="59747" y="1334476"/>
                          <a:pt x="0" y="1274729"/>
                          <a:pt x="0" y="1201028"/>
                        </a:cubicBezTo>
                        <a:lnTo>
                          <a:pt x="0" y="133448"/>
                        </a:lnTo>
                        <a:close/>
                      </a:path>
                    </a:pathLst>
                  </a:custGeom>
                  <a:ln w="28575"/>
                </p:spPr>
                <p:style>
                  <a:lnRef idx="2">
                    <a:schemeClr val="accent1">
                      <a:shade val="80000"/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lt1">
                      <a:hueOff val="0"/>
                      <a:satOff val="0"/>
                      <a:lumOff val="0"/>
                      <a:alphaOff val="0"/>
                    </a:schemeClr>
                  </a:fillRef>
                  <a:effectRef idx="0">
                    <a:schemeClr val="lt1"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  <p:txBody>
                  <a:bodyPr lIns="88615" tIns="88615" rIns="88615" bIns="88615" spcCol="1270" anchor="ctr"/>
                  <a:lstStyle/>
                  <a:p>
                    <a:pPr defTabSz="577850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en-US" altLang="zh-TW" sz="1600" b="1" spc="-15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1</a:t>
                    </a:r>
                    <a:r>
                      <a:rPr lang="zh-TW" altLang="en-US" sz="1600" b="1" spc="-15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級</a:t>
                    </a:r>
                    <a:r>
                      <a:rPr lang="zh-TW" altLang="en-US" sz="1600" spc="-15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：有需立即救援、就醫診療、驗傷、陪同偵訊、取得證據之緊急情形</a:t>
                    </a:r>
                    <a:endParaRPr lang="en-US" altLang="zh-TW" sz="1600" spc="-150" dirty="0">
                      <a:latin typeface="微軟正黑體" panose="020B0604030504040204" pitchFamily="34" charset="-120"/>
                      <a:ea typeface="微軟正黑體" panose="020B0604030504040204" pitchFamily="34" charset="-120"/>
                    </a:endParaRPr>
                  </a:p>
                  <a:p>
                    <a:pPr defTabSz="577850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en-US" altLang="zh-TW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2</a:t>
                    </a:r>
                    <a:r>
                      <a: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級：非</a:t>
                    </a:r>
                    <a:r>
                      <a:rPr lang="en-US" altLang="zh-TW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1</a:t>
                    </a:r>
                    <a:r>
                      <a: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級所列情形</a:t>
                    </a:r>
                  </a:p>
                </p:txBody>
              </p:sp>
              <p:sp>
                <p:nvSpPr>
                  <p:cNvPr id="35" name="手繪多邊形 34"/>
                  <p:cNvSpPr/>
                  <p:nvPr/>
                </p:nvSpPr>
                <p:spPr>
                  <a:xfrm>
                    <a:off x="6020786" y="1028269"/>
                    <a:ext cx="1572627" cy="422542"/>
                  </a:xfrm>
                  <a:custGeom>
                    <a:avLst/>
                    <a:gdLst>
                      <a:gd name="connsiteX0" fmla="*/ 0 w 2033487"/>
                      <a:gd name="connsiteY0" fmla="*/ 133448 h 1334476"/>
                      <a:gd name="connsiteX1" fmla="*/ 133448 w 2033487"/>
                      <a:gd name="connsiteY1" fmla="*/ 0 h 1334476"/>
                      <a:gd name="connsiteX2" fmla="*/ 1900039 w 2033487"/>
                      <a:gd name="connsiteY2" fmla="*/ 0 h 1334476"/>
                      <a:gd name="connsiteX3" fmla="*/ 2033487 w 2033487"/>
                      <a:gd name="connsiteY3" fmla="*/ 133448 h 1334476"/>
                      <a:gd name="connsiteX4" fmla="*/ 2033487 w 2033487"/>
                      <a:gd name="connsiteY4" fmla="*/ 1201028 h 1334476"/>
                      <a:gd name="connsiteX5" fmla="*/ 1900039 w 2033487"/>
                      <a:gd name="connsiteY5" fmla="*/ 1334476 h 1334476"/>
                      <a:gd name="connsiteX6" fmla="*/ 133448 w 2033487"/>
                      <a:gd name="connsiteY6" fmla="*/ 1334476 h 1334476"/>
                      <a:gd name="connsiteX7" fmla="*/ 0 w 2033487"/>
                      <a:gd name="connsiteY7" fmla="*/ 1201028 h 1334476"/>
                      <a:gd name="connsiteX8" fmla="*/ 0 w 2033487"/>
                      <a:gd name="connsiteY8" fmla="*/ 133448 h 133447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033487" h="1334476">
                        <a:moveTo>
                          <a:pt x="0" y="133448"/>
                        </a:moveTo>
                        <a:cubicBezTo>
                          <a:pt x="0" y="59747"/>
                          <a:pt x="59747" y="0"/>
                          <a:pt x="133448" y="0"/>
                        </a:cubicBezTo>
                        <a:lnTo>
                          <a:pt x="1900039" y="0"/>
                        </a:lnTo>
                        <a:cubicBezTo>
                          <a:pt x="1973740" y="0"/>
                          <a:pt x="2033487" y="59747"/>
                          <a:pt x="2033487" y="133448"/>
                        </a:cubicBezTo>
                        <a:lnTo>
                          <a:pt x="2033487" y="1201028"/>
                        </a:lnTo>
                        <a:cubicBezTo>
                          <a:pt x="2033487" y="1274729"/>
                          <a:pt x="1973740" y="1334476"/>
                          <a:pt x="1900039" y="1334476"/>
                        </a:cubicBezTo>
                        <a:lnTo>
                          <a:pt x="133448" y="1334476"/>
                        </a:lnTo>
                        <a:cubicBezTo>
                          <a:pt x="59747" y="1334476"/>
                          <a:pt x="0" y="1274729"/>
                          <a:pt x="0" y="1201028"/>
                        </a:cubicBezTo>
                        <a:lnTo>
                          <a:pt x="0" y="133448"/>
                        </a:lnTo>
                        <a:close/>
                      </a:path>
                    </a:pathLst>
                  </a:custGeom>
                  <a:ln w="28575"/>
                </p:spPr>
                <p:style>
                  <a:lnRef idx="2">
                    <a:schemeClr val="accent1">
                      <a:shade val="80000"/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lt1">
                      <a:hueOff val="0"/>
                      <a:satOff val="0"/>
                      <a:lumOff val="0"/>
                      <a:alphaOff val="0"/>
                    </a:schemeClr>
                  </a:fillRef>
                  <a:effectRef idx="0">
                    <a:schemeClr val="lt1"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  <p:txBody>
                  <a:bodyPr lIns="88615" tIns="88615" rIns="88615" bIns="88615" spcCol="1270" anchor="ctr"/>
                  <a:lstStyle/>
                  <a:p>
                    <a:pPr algn="ctr" defTabSz="577850">
                      <a:spcBef>
                        <a:spcPts val="600"/>
                      </a:spcBef>
                      <a:spcAft>
                        <a:spcPts val="0"/>
                      </a:spcAft>
                      <a:defRPr/>
                    </a:pPr>
                    <a:r>
                      <a: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家防中心</a:t>
                    </a:r>
                  </a:p>
                </p:txBody>
              </p:sp>
            </p:grpSp>
            <p:cxnSp>
              <p:nvCxnSpPr>
                <p:cNvPr id="150" name="直線單箭頭接點 149"/>
                <p:cNvCxnSpPr/>
                <p:nvPr/>
              </p:nvCxnSpPr>
              <p:spPr>
                <a:xfrm>
                  <a:off x="5970856" y="1158690"/>
                  <a:ext cx="287346" cy="0"/>
                </a:xfrm>
                <a:prstGeom prst="straightConnector1">
                  <a:avLst/>
                </a:prstGeom>
                <a:ln w="28575"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4" name="直線單箭頭接點 43"/>
                <p:cNvCxnSpPr/>
                <p:nvPr/>
              </p:nvCxnSpPr>
              <p:spPr>
                <a:xfrm>
                  <a:off x="5969269" y="1542981"/>
                  <a:ext cx="287345" cy="0"/>
                </a:xfrm>
                <a:prstGeom prst="straightConnector1">
                  <a:avLst/>
                </a:prstGeom>
                <a:ln w="28575"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48" name="手繪多邊形 47"/>
          <p:cNvSpPr/>
          <p:nvPr/>
        </p:nvSpPr>
        <p:spPr bwMode="auto">
          <a:xfrm>
            <a:off x="8056563" y="1298575"/>
            <a:ext cx="900112" cy="395288"/>
          </a:xfrm>
          <a:custGeom>
            <a:avLst/>
            <a:gdLst>
              <a:gd name="connsiteX0" fmla="*/ 0 w 2033487"/>
              <a:gd name="connsiteY0" fmla="*/ 133448 h 1334476"/>
              <a:gd name="connsiteX1" fmla="*/ 133448 w 2033487"/>
              <a:gd name="connsiteY1" fmla="*/ 0 h 1334476"/>
              <a:gd name="connsiteX2" fmla="*/ 1900039 w 2033487"/>
              <a:gd name="connsiteY2" fmla="*/ 0 h 1334476"/>
              <a:gd name="connsiteX3" fmla="*/ 2033487 w 2033487"/>
              <a:gd name="connsiteY3" fmla="*/ 133448 h 1334476"/>
              <a:gd name="connsiteX4" fmla="*/ 2033487 w 2033487"/>
              <a:gd name="connsiteY4" fmla="*/ 1201028 h 1334476"/>
              <a:gd name="connsiteX5" fmla="*/ 1900039 w 2033487"/>
              <a:gd name="connsiteY5" fmla="*/ 1334476 h 1334476"/>
              <a:gd name="connsiteX6" fmla="*/ 133448 w 2033487"/>
              <a:gd name="connsiteY6" fmla="*/ 1334476 h 1334476"/>
              <a:gd name="connsiteX7" fmla="*/ 0 w 2033487"/>
              <a:gd name="connsiteY7" fmla="*/ 1201028 h 1334476"/>
              <a:gd name="connsiteX8" fmla="*/ 0 w 2033487"/>
              <a:gd name="connsiteY8" fmla="*/ 133448 h 1334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33487" h="1334476">
                <a:moveTo>
                  <a:pt x="0" y="133448"/>
                </a:moveTo>
                <a:cubicBezTo>
                  <a:pt x="0" y="59747"/>
                  <a:pt x="59747" y="0"/>
                  <a:pt x="133448" y="0"/>
                </a:cubicBezTo>
                <a:lnTo>
                  <a:pt x="1900039" y="0"/>
                </a:lnTo>
                <a:cubicBezTo>
                  <a:pt x="1973740" y="0"/>
                  <a:pt x="2033487" y="59747"/>
                  <a:pt x="2033487" y="133448"/>
                </a:cubicBezTo>
                <a:lnTo>
                  <a:pt x="2033487" y="1201028"/>
                </a:lnTo>
                <a:cubicBezTo>
                  <a:pt x="2033487" y="1274729"/>
                  <a:pt x="1973740" y="1334476"/>
                  <a:pt x="1900039" y="1334476"/>
                </a:cubicBezTo>
                <a:lnTo>
                  <a:pt x="133448" y="1334476"/>
                </a:lnTo>
                <a:cubicBezTo>
                  <a:pt x="59747" y="1334476"/>
                  <a:pt x="0" y="1274729"/>
                  <a:pt x="0" y="1201028"/>
                </a:cubicBezTo>
                <a:lnTo>
                  <a:pt x="0" y="133448"/>
                </a:lnTo>
                <a:close/>
              </a:path>
            </a:pathLst>
          </a:custGeom>
          <a:ln w="28575">
            <a:prstDash val="dash"/>
          </a:ln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8615" tIns="88615" rIns="88615" bIns="88615" spcCol="1270" anchor="ctr"/>
          <a:lstStyle/>
          <a:p>
            <a:pPr algn="ctr" defTabSz="577850">
              <a:spcBef>
                <a:spcPts val="600"/>
              </a:spcBef>
              <a:spcAft>
                <a:spcPts val="0"/>
              </a:spcAft>
              <a:defRPr/>
            </a:pPr>
            <a:r>
              <a:rPr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民間團體</a:t>
            </a:r>
          </a:p>
        </p:txBody>
      </p:sp>
      <p:cxnSp>
        <p:nvCxnSpPr>
          <p:cNvPr id="6" name="直線接點 5"/>
          <p:cNvCxnSpPr/>
          <p:nvPr/>
        </p:nvCxnSpPr>
        <p:spPr>
          <a:xfrm>
            <a:off x="2270125" y="1863725"/>
            <a:ext cx="3436938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線單箭頭接點 48"/>
          <p:cNvCxnSpPr/>
          <p:nvPr/>
        </p:nvCxnSpPr>
        <p:spPr>
          <a:xfrm>
            <a:off x="7742238" y="1430338"/>
            <a:ext cx="287337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6028" name="群組 7"/>
          <p:cNvGrpSpPr>
            <a:grpSpLocks/>
          </p:cNvGrpSpPr>
          <p:nvPr/>
        </p:nvGrpSpPr>
        <p:grpSpPr bwMode="auto">
          <a:xfrm>
            <a:off x="203200" y="2132013"/>
            <a:ext cx="8753475" cy="862012"/>
            <a:chOff x="202760" y="1851280"/>
            <a:chExt cx="8754351" cy="862352"/>
          </a:xfrm>
        </p:grpSpPr>
        <p:cxnSp>
          <p:nvCxnSpPr>
            <p:cNvPr id="144" name="直線單箭頭接點 143"/>
            <p:cNvCxnSpPr/>
            <p:nvPr/>
          </p:nvCxnSpPr>
          <p:spPr>
            <a:xfrm>
              <a:off x="2039682" y="2281662"/>
              <a:ext cx="288954" cy="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6049" name="群組 6"/>
            <p:cNvGrpSpPr>
              <a:grpSpLocks/>
            </p:cNvGrpSpPr>
            <p:nvPr/>
          </p:nvGrpSpPr>
          <p:grpSpPr bwMode="auto">
            <a:xfrm>
              <a:off x="202760" y="1851280"/>
              <a:ext cx="8754351" cy="862352"/>
              <a:chOff x="435152" y="1850687"/>
              <a:chExt cx="8754351" cy="862352"/>
            </a:xfrm>
          </p:grpSpPr>
          <p:grpSp>
            <p:nvGrpSpPr>
              <p:cNvPr id="86050" name="群組 69"/>
              <p:cNvGrpSpPr>
                <a:grpSpLocks/>
              </p:cNvGrpSpPr>
              <p:nvPr/>
            </p:nvGrpSpPr>
            <p:grpSpPr bwMode="auto">
              <a:xfrm>
                <a:off x="435152" y="1893676"/>
                <a:ext cx="7571520" cy="819363"/>
                <a:chOff x="572216" y="1068496"/>
                <a:chExt cx="7036002" cy="874349"/>
              </a:xfrm>
            </p:grpSpPr>
            <p:sp>
              <p:nvSpPr>
                <p:cNvPr id="71" name="手繪多邊形 70"/>
                <p:cNvSpPr/>
                <p:nvPr/>
              </p:nvSpPr>
              <p:spPr>
                <a:xfrm>
                  <a:off x="572216" y="1161588"/>
                  <a:ext cx="1684869" cy="781257"/>
                </a:xfrm>
                <a:custGeom>
                  <a:avLst/>
                  <a:gdLst>
                    <a:gd name="connsiteX0" fmla="*/ 0 w 2033487"/>
                    <a:gd name="connsiteY0" fmla="*/ 133448 h 1334476"/>
                    <a:gd name="connsiteX1" fmla="*/ 133448 w 2033487"/>
                    <a:gd name="connsiteY1" fmla="*/ 0 h 1334476"/>
                    <a:gd name="connsiteX2" fmla="*/ 1900039 w 2033487"/>
                    <a:gd name="connsiteY2" fmla="*/ 0 h 1334476"/>
                    <a:gd name="connsiteX3" fmla="*/ 2033487 w 2033487"/>
                    <a:gd name="connsiteY3" fmla="*/ 133448 h 1334476"/>
                    <a:gd name="connsiteX4" fmla="*/ 2033487 w 2033487"/>
                    <a:gd name="connsiteY4" fmla="*/ 1201028 h 1334476"/>
                    <a:gd name="connsiteX5" fmla="*/ 1900039 w 2033487"/>
                    <a:gd name="connsiteY5" fmla="*/ 1334476 h 1334476"/>
                    <a:gd name="connsiteX6" fmla="*/ 133448 w 2033487"/>
                    <a:gd name="connsiteY6" fmla="*/ 1334476 h 1334476"/>
                    <a:gd name="connsiteX7" fmla="*/ 0 w 2033487"/>
                    <a:gd name="connsiteY7" fmla="*/ 1201028 h 1334476"/>
                    <a:gd name="connsiteX8" fmla="*/ 0 w 2033487"/>
                    <a:gd name="connsiteY8" fmla="*/ 133448 h 13344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2033487" h="1334476">
                      <a:moveTo>
                        <a:pt x="0" y="133448"/>
                      </a:moveTo>
                      <a:cubicBezTo>
                        <a:pt x="0" y="59747"/>
                        <a:pt x="59747" y="0"/>
                        <a:pt x="133448" y="0"/>
                      </a:cubicBezTo>
                      <a:lnTo>
                        <a:pt x="1900039" y="0"/>
                      </a:lnTo>
                      <a:cubicBezTo>
                        <a:pt x="1973740" y="0"/>
                        <a:pt x="2033487" y="59747"/>
                        <a:pt x="2033487" y="133448"/>
                      </a:cubicBezTo>
                      <a:lnTo>
                        <a:pt x="2033487" y="1201028"/>
                      </a:lnTo>
                      <a:cubicBezTo>
                        <a:pt x="2033487" y="1274729"/>
                        <a:pt x="1973740" y="1334476"/>
                        <a:pt x="1900039" y="1334476"/>
                      </a:cubicBezTo>
                      <a:lnTo>
                        <a:pt x="133448" y="1334476"/>
                      </a:lnTo>
                      <a:cubicBezTo>
                        <a:pt x="59747" y="1334476"/>
                        <a:pt x="0" y="1274729"/>
                        <a:pt x="0" y="1201028"/>
                      </a:cubicBezTo>
                      <a:lnTo>
                        <a:pt x="0" y="133448"/>
                      </a:lnTo>
                      <a:close/>
                    </a:path>
                  </a:pathLst>
                </a:custGeom>
              </p:spPr>
              <p:style>
                <a:lnRef idx="1">
                  <a:schemeClr val="accent1"/>
                </a:lnRef>
                <a:fillRef idx="2">
                  <a:schemeClr val="accent1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lIns="88615" tIns="88615" rIns="88615" bIns="88615" spcCol="1270" anchor="ctr"/>
                <a:lstStyle/>
                <a:p>
                  <a:pPr algn="ctr" defTabSz="577850">
                    <a:spcBef>
                      <a:spcPts val="600"/>
                    </a:spcBef>
                    <a:spcAft>
                      <a:spcPts val="0"/>
                    </a:spcAft>
                    <a:defRPr/>
                  </a:pPr>
                  <a:r>
                    <a:rPr lang="en-US" altLang="zh-TW" sz="1600" b="1" dirty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2.</a:t>
                  </a:r>
                  <a:r>
                    <a:rPr lang="zh-TW" altLang="en-US" sz="1600" b="1" dirty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親密關係暴力</a:t>
                  </a:r>
                </a:p>
              </p:txBody>
            </p:sp>
            <p:sp>
              <p:nvSpPr>
                <p:cNvPr id="74" name="手繪多邊形 73"/>
                <p:cNvSpPr/>
                <p:nvPr/>
              </p:nvSpPr>
              <p:spPr>
                <a:xfrm>
                  <a:off x="2547733" y="1139556"/>
                  <a:ext cx="3194169" cy="803289"/>
                </a:xfrm>
                <a:custGeom>
                  <a:avLst/>
                  <a:gdLst>
                    <a:gd name="connsiteX0" fmla="*/ 0 w 2033487"/>
                    <a:gd name="connsiteY0" fmla="*/ 133448 h 1334476"/>
                    <a:gd name="connsiteX1" fmla="*/ 133448 w 2033487"/>
                    <a:gd name="connsiteY1" fmla="*/ 0 h 1334476"/>
                    <a:gd name="connsiteX2" fmla="*/ 1900039 w 2033487"/>
                    <a:gd name="connsiteY2" fmla="*/ 0 h 1334476"/>
                    <a:gd name="connsiteX3" fmla="*/ 2033487 w 2033487"/>
                    <a:gd name="connsiteY3" fmla="*/ 133448 h 1334476"/>
                    <a:gd name="connsiteX4" fmla="*/ 2033487 w 2033487"/>
                    <a:gd name="connsiteY4" fmla="*/ 1201028 h 1334476"/>
                    <a:gd name="connsiteX5" fmla="*/ 1900039 w 2033487"/>
                    <a:gd name="connsiteY5" fmla="*/ 1334476 h 1334476"/>
                    <a:gd name="connsiteX6" fmla="*/ 133448 w 2033487"/>
                    <a:gd name="connsiteY6" fmla="*/ 1334476 h 1334476"/>
                    <a:gd name="connsiteX7" fmla="*/ 0 w 2033487"/>
                    <a:gd name="connsiteY7" fmla="*/ 1201028 h 1334476"/>
                    <a:gd name="connsiteX8" fmla="*/ 0 w 2033487"/>
                    <a:gd name="connsiteY8" fmla="*/ 133448 h 13344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2033487" h="1334476">
                      <a:moveTo>
                        <a:pt x="0" y="133448"/>
                      </a:moveTo>
                      <a:cubicBezTo>
                        <a:pt x="0" y="59747"/>
                        <a:pt x="59747" y="0"/>
                        <a:pt x="133448" y="0"/>
                      </a:cubicBezTo>
                      <a:lnTo>
                        <a:pt x="1900039" y="0"/>
                      </a:lnTo>
                      <a:cubicBezTo>
                        <a:pt x="1973740" y="0"/>
                        <a:pt x="2033487" y="59747"/>
                        <a:pt x="2033487" y="133448"/>
                      </a:cubicBezTo>
                      <a:lnTo>
                        <a:pt x="2033487" y="1201028"/>
                      </a:lnTo>
                      <a:cubicBezTo>
                        <a:pt x="2033487" y="1274729"/>
                        <a:pt x="1973740" y="1334476"/>
                        <a:pt x="1900039" y="1334476"/>
                      </a:cubicBezTo>
                      <a:lnTo>
                        <a:pt x="133448" y="1334476"/>
                      </a:lnTo>
                      <a:cubicBezTo>
                        <a:pt x="59747" y="1334476"/>
                        <a:pt x="0" y="1274729"/>
                        <a:pt x="0" y="1201028"/>
                      </a:cubicBezTo>
                      <a:lnTo>
                        <a:pt x="0" y="133448"/>
                      </a:lnTo>
                      <a:close/>
                    </a:path>
                  </a:pathLst>
                </a:custGeom>
                <a:ln w="28575"/>
              </p:spPr>
              <p:style>
                <a:lnRef idx="2">
                  <a:schemeClr val="accent1">
                    <a:shade val="8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lIns="88615" tIns="88615" rIns="88615" bIns="88615" spcCol="1270" anchor="ctr"/>
                <a:lstStyle/>
                <a:p>
                  <a:pPr>
                    <a:defRPr/>
                  </a:pPr>
                  <a:r>
                    <a:rPr lang="en-US" altLang="zh-TW" sz="1600" b="1" spc="-150" dirty="0">
                      <a:solidFill>
                        <a:schemeClr val="tx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1</a:t>
                  </a:r>
                  <a:r>
                    <a:rPr lang="zh-TW" altLang="en-US" sz="1600" b="1" spc="-150" dirty="0">
                      <a:solidFill>
                        <a:schemeClr val="tx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級</a:t>
                  </a:r>
                  <a:r>
                    <a:rPr lang="zh-TW" altLang="en-US" sz="1600" spc="-150" dirty="0">
                      <a:solidFill>
                        <a:schemeClr val="tx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：</a:t>
                  </a:r>
                  <a:r>
                    <a:rPr lang="en-US" altLang="zh-TW" sz="1600" spc="-150" dirty="0">
                      <a:solidFill>
                        <a:schemeClr val="tx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TIPVDA</a:t>
                  </a:r>
                  <a:r>
                    <a:rPr lang="en-US" altLang="zh-TW" sz="1600" spc="-150" dirty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 ≧ </a:t>
                  </a:r>
                  <a:r>
                    <a:rPr lang="en-US" altLang="zh-TW" sz="1600" spc="-150" dirty="0">
                      <a:solidFill>
                        <a:schemeClr val="tx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8</a:t>
                  </a:r>
                  <a:r>
                    <a:rPr lang="zh-TW" altLang="en-US" sz="1600" spc="-150" dirty="0">
                      <a:solidFill>
                        <a:schemeClr val="tx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或經專業評估列為高度風險</a:t>
                  </a:r>
                  <a:endParaRPr lang="en-US" altLang="zh-TW" sz="1600" spc="-15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  <a:p>
                  <a:pPr>
                    <a:spcBef>
                      <a:spcPts val="0"/>
                    </a:spcBef>
                    <a:defRPr/>
                  </a:pPr>
                  <a:r>
                    <a:rPr lang="en-US" altLang="zh-TW" sz="1600" dirty="0">
                      <a:solidFill>
                        <a:schemeClr val="tx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2</a:t>
                  </a:r>
                  <a:r>
                    <a:rPr lang="zh-TW" altLang="en-US" sz="1600" dirty="0">
                      <a:solidFill>
                        <a:schemeClr val="tx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級：非</a:t>
                  </a:r>
                  <a:r>
                    <a:rPr lang="en-US" altLang="zh-TW" sz="1600" dirty="0">
                      <a:solidFill>
                        <a:schemeClr val="tx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1</a:t>
                  </a:r>
                  <a:r>
                    <a:rPr lang="zh-TW" altLang="en-US" sz="1600" dirty="0">
                      <a:solidFill>
                        <a:schemeClr val="tx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級所列情形</a:t>
                  </a:r>
                </a:p>
              </p:txBody>
            </p:sp>
            <p:sp>
              <p:nvSpPr>
                <p:cNvPr id="76" name="手繪多邊形 75"/>
                <p:cNvSpPr/>
                <p:nvPr/>
              </p:nvSpPr>
              <p:spPr>
                <a:xfrm>
                  <a:off x="6035501" y="1068379"/>
                  <a:ext cx="1572741" cy="369445"/>
                </a:xfrm>
                <a:custGeom>
                  <a:avLst/>
                  <a:gdLst>
                    <a:gd name="connsiteX0" fmla="*/ 0 w 2033487"/>
                    <a:gd name="connsiteY0" fmla="*/ 133448 h 1334476"/>
                    <a:gd name="connsiteX1" fmla="*/ 133448 w 2033487"/>
                    <a:gd name="connsiteY1" fmla="*/ 0 h 1334476"/>
                    <a:gd name="connsiteX2" fmla="*/ 1900039 w 2033487"/>
                    <a:gd name="connsiteY2" fmla="*/ 0 h 1334476"/>
                    <a:gd name="connsiteX3" fmla="*/ 2033487 w 2033487"/>
                    <a:gd name="connsiteY3" fmla="*/ 133448 h 1334476"/>
                    <a:gd name="connsiteX4" fmla="*/ 2033487 w 2033487"/>
                    <a:gd name="connsiteY4" fmla="*/ 1201028 h 1334476"/>
                    <a:gd name="connsiteX5" fmla="*/ 1900039 w 2033487"/>
                    <a:gd name="connsiteY5" fmla="*/ 1334476 h 1334476"/>
                    <a:gd name="connsiteX6" fmla="*/ 133448 w 2033487"/>
                    <a:gd name="connsiteY6" fmla="*/ 1334476 h 1334476"/>
                    <a:gd name="connsiteX7" fmla="*/ 0 w 2033487"/>
                    <a:gd name="connsiteY7" fmla="*/ 1201028 h 1334476"/>
                    <a:gd name="connsiteX8" fmla="*/ 0 w 2033487"/>
                    <a:gd name="connsiteY8" fmla="*/ 133448 h 13344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2033487" h="1334476">
                      <a:moveTo>
                        <a:pt x="0" y="133448"/>
                      </a:moveTo>
                      <a:cubicBezTo>
                        <a:pt x="0" y="59747"/>
                        <a:pt x="59747" y="0"/>
                        <a:pt x="133448" y="0"/>
                      </a:cubicBezTo>
                      <a:lnTo>
                        <a:pt x="1900039" y="0"/>
                      </a:lnTo>
                      <a:cubicBezTo>
                        <a:pt x="1973740" y="0"/>
                        <a:pt x="2033487" y="59747"/>
                        <a:pt x="2033487" y="133448"/>
                      </a:cubicBezTo>
                      <a:lnTo>
                        <a:pt x="2033487" y="1201028"/>
                      </a:lnTo>
                      <a:cubicBezTo>
                        <a:pt x="2033487" y="1274729"/>
                        <a:pt x="1973740" y="1334476"/>
                        <a:pt x="1900039" y="1334476"/>
                      </a:cubicBezTo>
                      <a:lnTo>
                        <a:pt x="133448" y="1334476"/>
                      </a:lnTo>
                      <a:cubicBezTo>
                        <a:pt x="59747" y="1334476"/>
                        <a:pt x="0" y="1274729"/>
                        <a:pt x="0" y="1201028"/>
                      </a:cubicBezTo>
                      <a:lnTo>
                        <a:pt x="0" y="133448"/>
                      </a:lnTo>
                      <a:close/>
                    </a:path>
                  </a:pathLst>
                </a:custGeom>
                <a:ln w="28575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8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lIns="88615" tIns="88615" rIns="88615" bIns="88615" spcCol="1270" anchor="ctr"/>
                <a:lstStyle/>
                <a:p>
                  <a:pPr algn="ctr" defTabSz="577850">
                    <a:spcBef>
                      <a:spcPts val="600"/>
                    </a:spcBef>
                    <a:spcAft>
                      <a:spcPts val="0"/>
                    </a:spcAft>
                    <a:defRPr/>
                  </a:pPr>
                  <a:r>
                    <a:rPr lang="zh-TW" altLang="en-US" sz="1600" dirty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家防中心</a:t>
                  </a:r>
                </a:p>
              </p:txBody>
            </p:sp>
          </p:grpSp>
          <p:cxnSp>
            <p:nvCxnSpPr>
              <p:cNvPr id="151" name="直線單箭頭接點 150"/>
              <p:cNvCxnSpPr/>
              <p:nvPr/>
            </p:nvCxnSpPr>
            <p:spPr>
              <a:xfrm>
                <a:off x="6011010" y="2047615"/>
                <a:ext cx="288954" cy="0"/>
              </a:xfrm>
              <a:prstGeom prst="straightConnector1">
                <a:avLst/>
              </a:prstGeom>
              <a:ln w="28575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線單箭頭接點 44"/>
              <p:cNvCxnSpPr/>
              <p:nvPr/>
            </p:nvCxnSpPr>
            <p:spPr>
              <a:xfrm>
                <a:off x="6004659" y="2512935"/>
                <a:ext cx="288954" cy="0"/>
              </a:xfrm>
              <a:prstGeom prst="straightConnector1">
                <a:avLst/>
              </a:prstGeom>
              <a:ln w="28575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0" name="手繪多邊形 49"/>
              <p:cNvSpPr/>
              <p:nvPr/>
            </p:nvSpPr>
            <p:spPr bwMode="auto">
              <a:xfrm>
                <a:off x="6309490" y="2298539"/>
                <a:ext cx="1692444" cy="397032"/>
              </a:xfrm>
              <a:custGeom>
                <a:avLst/>
                <a:gdLst>
                  <a:gd name="connsiteX0" fmla="*/ 0 w 2033487"/>
                  <a:gd name="connsiteY0" fmla="*/ 133448 h 1334476"/>
                  <a:gd name="connsiteX1" fmla="*/ 133448 w 2033487"/>
                  <a:gd name="connsiteY1" fmla="*/ 0 h 1334476"/>
                  <a:gd name="connsiteX2" fmla="*/ 1900039 w 2033487"/>
                  <a:gd name="connsiteY2" fmla="*/ 0 h 1334476"/>
                  <a:gd name="connsiteX3" fmla="*/ 2033487 w 2033487"/>
                  <a:gd name="connsiteY3" fmla="*/ 133448 h 1334476"/>
                  <a:gd name="connsiteX4" fmla="*/ 2033487 w 2033487"/>
                  <a:gd name="connsiteY4" fmla="*/ 1201028 h 1334476"/>
                  <a:gd name="connsiteX5" fmla="*/ 1900039 w 2033487"/>
                  <a:gd name="connsiteY5" fmla="*/ 1334476 h 1334476"/>
                  <a:gd name="connsiteX6" fmla="*/ 133448 w 2033487"/>
                  <a:gd name="connsiteY6" fmla="*/ 1334476 h 1334476"/>
                  <a:gd name="connsiteX7" fmla="*/ 0 w 2033487"/>
                  <a:gd name="connsiteY7" fmla="*/ 1201028 h 1334476"/>
                  <a:gd name="connsiteX8" fmla="*/ 0 w 2033487"/>
                  <a:gd name="connsiteY8" fmla="*/ 133448 h 13344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33487" h="1334476">
                    <a:moveTo>
                      <a:pt x="0" y="133448"/>
                    </a:moveTo>
                    <a:cubicBezTo>
                      <a:pt x="0" y="59747"/>
                      <a:pt x="59747" y="0"/>
                      <a:pt x="133448" y="0"/>
                    </a:cubicBezTo>
                    <a:lnTo>
                      <a:pt x="1900039" y="0"/>
                    </a:lnTo>
                    <a:cubicBezTo>
                      <a:pt x="1973740" y="0"/>
                      <a:pt x="2033487" y="59747"/>
                      <a:pt x="2033487" y="133448"/>
                    </a:cubicBezTo>
                    <a:lnTo>
                      <a:pt x="2033487" y="1201028"/>
                    </a:lnTo>
                    <a:cubicBezTo>
                      <a:pt x="2033487" y="1274729"/>
                      <a:pt x="1973740" y="1334476"/>
                      <a:pt x="1900039" y="1334476"/>
                    </a:cubicBezTo>
                    <a:lnTo>
                      <a:pt x="133448" y="1334476"/>
                    </a:lnTo>
                    <a:cubicBezTo>
                      <a:pt x="59747" y="1334476"/>
                      <a:pt x="0" y="1274729"/>
                      <a:pt x="0" y="1201028"/>
                    </a:cubicBezTo>
                    <a:lnTo>
                      <a:pt x="0" y="133448"/>
                    </a:lnTo>
                    <a:close/>
                  </a:path>
                </a:pathLst>
              </a:custGeom>
              <a:ln w="28575"/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88615" tIns="88615" rIns="88615" bIns="88615" spcCol="1270" anchor="ctr"/>
              <a:lstStyle/>
              <a:p>
                <a:pPr algn="ctr" defTabSz="577850">
                  <a:spcBef>
                    <a:spcPts val="600"/>
                  </a:spcBef>
                  <a:spcAft>
                    <a:spcPts val="0"/>
                  </a:spcAft>
                  <a:defRPr/>
                </a:pPr>
                <a:r>
                  <a:rPr lang="zh-TW" altLang="en-US" sz="14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家防中心</a:t>
                </a:r>
                <a:r>
                  <a:rPr lang="en-US" altLang="zh-TW" sz="14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/</a:t>
                </a:r>
                <a:r>
                  <a:rPr lang="zh-TW" altLang="en-US" sz="14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民間團體</a:t>
                </a:r>
              </a:p>
            </p:txBody>
          </p:sp>
          <p:cxnSp>
            <p:nvCxnSpPr>
              <p:cNvPr id="51" name="直線單箭頭接點 50"/>
              <p:cNvCxnSpPr/>
              <p:nvPr/>
            </p:nvCxnSpPr>
            <p:spPr>
              <a:xfrm>
                <a:off x="8001934" y="2039674"/>
                <a:ext cx="287367" cy="0"/>
              </a:xfrm>
              <a:prstGeom prst="straightConnector1">
                <a:avLst/>
              </a:prstGeom>
              <a:ln w="28575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2" name="手繪多邊形 51"/>
              <p:cNvSpPr/>
              <p:nvPr/>
            </p:nvSpPr>
            <p:spPr bwMode="auto">
              <a:xfrm>
                <a:off x="8289301" y="1850687"/>
                <a:ext cx="900202" cy="395443"/>
              </a:xfrm>
              <a:custGeom>
                <a:avLst/>
                <a:gdLst>
                  <a:gd name="connsiteX0" fmla="*/ 0 w 2033487"/>
                  <a:gd name="connsiteY0" fmla="*/ 133448 h 1334476"/>
                  <a:gd name="connsiteX1" fmla="*/ 133448 w 2033487"/>
                  <a:gd name="connsiteY1" fmla="*/ 0 h 1334476"/>
                  <a:gd name="connsiteX2" fmla="*/ 1900039 w 2033487"/>
                  <a:gd name="connsiteY2" fmla="*/ 0 h 1334476"/>
                  <a:gd name="connsiteX3" fmla="*/ 2033487 w 2033487"/>
                  <a:gd name="connsiteY3" fmla="*/ 133448 h 1334476"/>
                  <a:gd name="connsiteX4" fmla="*/ 2033487 w 2033487"/>
                  <a:gd name="connsiteY4" fmla="*/ 1201028 h 1334476"/>
                  <a:gd name="connsiteX5" fmla="*/ 1900039 w 2033487"/>
                  <a:gd name="connsiteY5" fmla="*/ 1334476 h 1334476"/>
                  <a:gd name="connsiteX6" fmla="*/ 133448 w 2033487"/>
                  <a:gd name="connsiteY6" fmla="*/ 1334476 h 1334476"/>
                  <a:gd name="connsiteX7" fmla="*/ 0 w 2033487"/>
                  <a:gd name="connsiteY7" fmla="*/ 1201028 h 1334476"/>
                  <a:gd name="connsiteX8" fmla="*/ 0 w 2033487"/>
                  <a:gd name="connsiteY8" fmla="*/ 133448 h 13344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33487" h="1334476">
                    <a:moveTo>
                      <a:pt x="0" y="133448"/>
                    </a:moveTo>
                    <a:cubicBezTo>
                      <a:pt x="0" y="59747"/>
                      <a:pt x="59747" y="0"/>
                      <a:pt x="133448" y="0"/>
                    </a:cubicBezTo>
                    <a:lnTo>
                      <a:pt x="1900039" y="0"/>
                    </a:lnTo>
                    <a:cubicBezTo>
                      <a:pt x="1973740" y="0"/>
                      <a:pt x="2033487" y="59747"/>
                      <a:pt x="2033487" y="133448"/>
                    </a:cubicBezTo>
                    <a:lnTo>
                      <a:pt x="2033487" y="1201028"/>
                    </a:lnTo>
                    <a:cubicBezTo>
                      <a:pt x="2033487" y="1274729"/>
                      <a:pt x="1973740" y="1334476"/>
                      <a:pt x="1900039" y="1334476"/>
                    </a:cubicBezTo>
                    <a:lnTo>
                      <a:pt x="133448" y="1334476"/>
                    </a:lnTo>
                    <a:cubicBezTo>
                      <a:pt x="59747" y="1334476"/>
                      <a:pt x="0" y="1274729"/>
                      <a:pt x="0" y="1201028"/>
                    </a:cubicBezTo>
                    <a:lnTo>
                      <a:pt x="0" y="133448"/>
                    </a:lnTo>
                    <a:close/>
                  </a:path>
                </a:pathLst>
              </a:custGeom>
              <a:ln w="28575">
                <a:prstDash val="dash"/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88615" tIns="88615" rIns="88615" bIns="88615" spcCol="1270" anchor="ctr"/>
              <a:lstStyle/>
              <a:p>
                <a:pPr algn="ctr" defTabSz="577850">
                  <a:spcBef>
                    <a:spcPts val="600"/>
                  </a:spcBef>
                  <a:spcAft>
                    <a:spcPts val="0"/>
                  </a:spcAft>
                  <a:defRPr/>
                </a:pPr>
                <a:r>
                  <a:rPr lang="zh-TW" altLang="en-US" sz="14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民間團體</a:t>
                </a:r>
              </a:p>
            </p:txBody>
          </p:sp>
        </p:grpSp>
      </p:grpSp>
      <p:cxnSp>
        <p:nvCxnSpPr>
          <p:cNvPr id="55" name="直線接點 54"/>
          <p:cNvCxnSpPr/>
          <p:nvPr/>
        </p:nvCxnSpPr>
        <p:spPr>
          <a:xfrm>
            <a:off x="2341563" y="2778125"/>
            <a:ext cx="343693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6030" name="群組 8"/>
          <p:cNvGrpSpPr>
            <a:grpSpLocks/>
          </p:cNvGrpSpPr>
          <p:nvPr/>
        </p:nvGrpSpPr>
        <p:grpSpPr bwMode="auto">
          <a:xfrm>
            <a:off x="179388" y="3081338"/>
            <a:ext cx="7531100" cy="871537"/>
            <a:chOff x="431931" y="2852738"/>
            <a:chExt cx="7530701" cy="870900"/>
          </a:xfrm>
        </p:grpSpPr>
        <p:grpSp>
          <p:nvGrpSpPr>
            <p:cNvPr id="86040" name="群組 76"/>
            <p:cNvGrpSpPr>
              <a:grpSpLocks/>
            </p:cNvGrpSpPr>
            <p:nvPr/>
          </p:nvGrpSpPr>
          <p:grpSpPr bwMode="auto">
            <a:xfrm>
              <a:off x="431931" y="2852738"/>
              <a:ext cx="7530701" cy="823310"/>
              <a:chOff x="565220" y="1023455"/>
              <a:chExt cx="6998070" cy="918576"/>
            </a:xfrm>
          </p:grpSpPr>
          <p:sp>
            <p:nvSpPr>
              <p:cNvPr id="79" name="手繪多邊形 78"/>
              <p:cNvSpPr/>
              <p:nvPr/>
            </p:nvSpPr>
            <p:spPr>
              <a:xfrm>
                <a:off x="565220" y="1023455"/>
                <a:ext cx="1672810" cy="918576"/>
              </a:xfrm>
              <a:custGeom>
                <a:avLst/>
                <a:gdLst>
                  <a:gd name="connsiteX0" fmla="*/ 0 w 2033487"/>
                  <a:gd name="connsiteY0" fmla="*/ 133448 h 1334476"/>
                  <a:gd name="connsiteX1" fmla="*/ 133448 w 2033487"/>
                  <a:gd name="connsiteY1" fmla="*/ 0 h 1334476"/>
                  <a:gd name="connsiteX2" fmla="*/ 1900039 w 2033487"/>
                  <a:gd name="connsiteY2" fmla="*/ 0 h 1334476"/>
                  <a:gd name="connsiteX3" fmla="*/ 2033487 w 2033487"/>
                  <a:gd name="connsiteY3" fmla="*/ 133448 h 1334476"/>
                  <a:gd name="connsiteX4" fmla="*/ 2033487 w 2033487"/>
                  <a:gd name="connsiteY4" fmla="*/ 1201028 h 1334476"/>
                  <a:gd name="connsiteX5" fmla="*/ 1900039 w 2033487"/>
                  <a:gd name="connsiteY5" fmla="*/ 1334476 h 1334476"/>
                  <a:gd name="connsiteX6" fmla="*/ 133448 w 2033487"/>
                  <a:gd name="connsiteY6" fmla="*/ 1334476 h 1334476"/>
                  <a:gd name="connsiteX7" fmla="*/ 0 w 2033487"/>
                  <a:gd name="connsiteY7" fmla="*/ 1201028 h 1334476"/>
                  <a:gd name="connsiteX8" fmla="*/ 0 w 2033487"/>
                  <a:gd name="connsiteY8" fmla="*/ 133448 h 13344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33487" h="1334476">
                    <a:moveTo>
                      <a:pt x="0" y="133448"/>
                    </a:moveTo>
                    <a:cubicBezTo>
                      <a:pt x="0" y="59747"/>
                      <a:pt x="59747" y="0"/>
                      <a:pt x="133448" y="0"/>
                    </a:cubicBezTo>
                    <a:lnTo>
                      <a:pt x="1900039" y="0"/>
                    </a:lnTo>
                    <a:cubicBezTo>
                      <a:pt x="1973740" y="0"/>
                      <a:pt x="2033487" y="59747"/>
                      <a:pt x="2033487" y="133448"/>
                    </a:cubicBezTo>
                    <a:lnTo>
                      <a:pt x="2033487" y="1201028"/>
                    </a:lnTo>
                    <a:cubicBezTo>
                      <a:pt x="2033487" y="1274729"/>
                      <a:pt x="1973740" y="1334476"/>
                      <a:pt x="1900039" y="1334476"/>
                    </a:cubicBezTo>
                    <a:lnTo>
                      <a:pt x="133448" y="1334476"/>
                    </a:lnTo>
                    <a:cubicBezTo>
                      <a:pt x="59747" y="1334476"/>
                      <a:pt x="0" y="1274729"/>
                      <a:pt x="0" y="1201028"/>
                    </a:cubicBezTo>
                    <a:lnTo>
                      <a:pt x="0" y="133448"/>
                    </a:lnTo>
                    <a:close/>
                  </a:path>
                </a:pathLst>
              </a:cu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lIns="88615" tIns="88615" rIns="88615" bIns="88615" spcCol="1270" anchor="ctr"/>
              <a:lstStyle/>
              <a:p>
                <a:pPr algn="ctr">
                  <a:defRPr/>
                </a:pPr>
                <a:r>
                  <a:rPr lang="en-US" altLang="zh-TW" sz="1600" b="1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3.</a:t>
                </a:r>
                <a:r>
                  <a:rPr lang="zh-TW" altLang="en-US" sz="1600" b="1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其他家庭成員間暴力</a:t>
                </a:r>
                <a:r>
                  <a:rPr lang="en-US" altLang="zh-TW" sz="16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(</a:t>
                </a:r>
                <a:r>
                  <a:rPr lang="zh-TW" altLang="en-US" sz="16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含卑親屬虐待尊親屬</a:t>
                </a:r>
                <a:r>
                  <a:rPr lang="en-US" altLang="zh-TW" sz="16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)</a:t>
                </a:r>
                <a:endParaRPr lang="zh-TW" altLang="en-US" sz="16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84" name="手繪多邊形 83"/>
              <p:cNvSpPr/>
              <p:nvPr/>
            </p:nvSpPr>
            <p:spPr>
              <a:xfrm>
                <a:off x="2527158" y="1023455"/>
                <a:ext cx="3174504" cy="918576"/>
              </a:xfrm>
              <a:custGeom>
                <a:avLst/>
                <a:gdLst>
                  <a:gd name="connsiteX0" fmla="*/ 0 w 2033487"/>
                  <a:gd name="connsiteY0" fmla="*/ 133448 h 1334476"/>
                  <a:gd name="connsiteX1" fmla="*/ 133448 w 2033487"/>
                  <a:gd name="connsiteY1" fmla="*/ 0 h 1334476"/>
                  <a:gd name="connsiteX2" fmla="*/ 1900039 w 2033487"/>
                  <a:gd name="connsiteY2" fmla="*/ 0 h 1334476"/>
                  <a:gd name="connsiteX3" fmla="*/ 2033487 w 2033487"/>
                  <a:gd name="connsiteY3" fmla="*/ 133448 h 1334476"/>
                  <a:gd name="connsiteX4" fmla="*/ 2033487 w 2033487"/>
                  <a:gd name="connsiteY4" fmla="*/ 1201028 h 1334476"/>
                  <a:gd name="connsiteX5" fmla="*/ 1900039 w 2033487"/>
                  <a:gd name="connsiteY5" fmla="*/ 1334476 h 1334476"/>
                  <a:gd name="connsiteX6" fmla="*/ 133448 w 2033487"/>
                  <a:gd name="connsiteY6" fmla="*/ 1334476 h 1334476"/>
                  <a:gd name="connsiteX7" fmla="*/ 0 w 2033487"/>
                  <a:gd name="connsiteY7" fmla="*/ 1201028 h 1334476"/>
                  <a:gd name="connsiteX8" fmla="*/ 0 w 2033487"/>
                  <a:gd name="connsiteY8" fmla="*/ 133448 h 13344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33487" h="1334476">
                    <a:moveTo>
                      <a:pt x="0" y="133448"/>
                    </a:moveTo>
                    <a:cubicBezTo>
                      <a:pt x="0" y="59747"/>
                      <a:pt x="59747" y="0"/>
                      <a:pt x="133448" y="0"/>
                    </a:cubicBezTo>
                    <a:lnTo>
                      <a:pt x="1900039" y="0"/>
                    </a:lnTo>
                    <a:cubicBezTo>
                      <a:pt x="1973740" y="0"/>
                      <a:pt x="2033487" y="59747"/>
                      <a:pt x="2033487" y="133448"/>
                    </a:cubicBezTo>
                    <a:lnTo>
                      <a:pt x="2033487" y="1201028"/>
                    </a:lnTo>
                    <a:cubicBezTo>
                      <a:pt x="2033487" y="1274729"/>
                      <a:pt x="1973740" y="1334476"/>
                      <a:pt x="1900039" y="1334476"/>
                    </a:cubicBezTo>
                    <a:lnTo>
                      <a:pt x="133448" y="1334476"/>
                    </a:lnTo>
                    <a:cubicBezTo>
                      <a:pt x="59747" y="1334476"/>
                      <a:pt x="0" y="1274729"/>
                      <a:pt x="0" y="1201028"/>
                    </a:cubicBezTo>
                    <a:lnTo>
                      <a:pt x="0" y="133448"/>
                    </a:lnTo>
                    <a:close/>
                  </a:path>
                </a:pathLst>
              </a:custGeom>
              <a:ln w="28575"/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88615" tIns="88615" rIns="88615" bIns="88615" spcCol="1270" anchor="ctr"/>
              <a:lstStyle/>
              <a:p>
                <a:pPr>
                  <a:defRPr/>
                </a:pPr>
                <a:r>
                  <a:rPr lang="en-US" altLang="zh-TW" sz="1600" b="1" spc="-150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1</a:t>
                </a:r>
                <a:r>
                  <a:rPr lang="zh-TW" altLang="en-US" sz="1600" b="1" spc="-150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級</a:t>
                </a:r>
                <a:r>
                  <a:rPr lang="zh-TW" altLang="en-US" sz="1600" spc="-150" dirty="0">
                    <a:solidFill>
                      <a:schemeClr val="tx1"/>
                    </a:solidFill>
                    <a:latin typeface="+mn-ea"/>
                  </a:rPr>
                  <a:t>：</a:t>
                </a:r>
                <a:r>
                  <a:rPr lang="zh-TW" altLang="en-US" sz="1600" spc="-15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經評估有生命、身體及自由之危難，需立即協助</a:t>
                </a:r>
                <a:endParaRPr lang="en-US" altLang="zh-TW" sz="1600" spc="-150" dirty="0">
                  <a:solidFill>
                    <a:schemeClr val="tx1"/>
                  </a:solidFill>
                  <a:latin typeface="+mn-ea"/>
                </a:endParaRPr>
              </a:p>
              <a:p>
                <a:pPr>
                  <a:defRPr/>
                </a:pPr>
                <a:r>
                  <a:rPr lang="en-US" altLang="zh-TW" sz="16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2</a:t>
                </a:r>
                <a:r>
                  <a:rPr lang="zh-TW" altLang="en-US" sz="16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級：非</a:t>
                </a:r>
                <a:r>
                  <a:rPr lang="en-US" altLang="zh-TW" sz="16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1</a:t>
                </a:r>
                <a:r>
                  <a:rPr lang="zh-TW" altLang="en-US" sz="16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級所列情形</a:t>
                </a:r>
              </a:p>
            </p:txBody>
          </p:sp>
          <p:sp>
            <p:nvSpPr>
              <p:cNvPr id="89" name="手繪多邊形 88"/>
              <p:cNvSpPr/>
              <p:nvPr/>
            </p:nvSpPr>
            <p:spPr>
              <a:xfrm>
                <a:off x="5990789" y="1048234"/>
                <a:ext cx="1572501" cy="440704"/>
              </a:xfrm>
              <a:custGeom>
                <a:avLst/>
                <a:gdLst>
                  <a:gd name="connsiteX0" fmla="*/ 0 w 2033487"/>
                  <a:gd name="connsiteY0" fmla="*/ 133448 h 1334476"/>
                  <a:gd name="connsiteX1" fmla="*/ 133448 w 2033487"/>
                  <a:gd name="connsiteY1" fmla="*/ 0 h 1334476"/>
                  <a:gd name="connsiteX2" fmla="*/ 1900039 w 2033487"/>
                  <a:gd name="connsiteY2" fmla="*/ 0 h 1334476"/>
                  <a:gd name="connsiteX3" fmla="*/ 2033487 w 2033487"/>
                  <a:gd name="connsiteY3" fmla="*/ 133448 h 1334476"/>
                  <a:gd name="connsiteX4" fmla="*/ 2033487 w 2033487"/>
                  <a:gd name="connsiteY4" fmla="*/ 1201028 h 1334476"/>
                  <a:gd name="connsiteX5" fmla="*/ 1900039 w 2033487"/>
                  <a:gd name="connsiteY5" fmla="*/ 1334476 h 1334476"/>
                  <a:gd name="connsiteX6" fmla="*/ 133448 w 2033487"/>
                  <a:gd name="connsiteY6" fmla="*/ 1334476 h 1334476"/>
                  <a:gd name="connsiteX7" fmla="*/ 0 w 2033487"/>
                  <a:gd name="connsiteY7" fmla="*/ 1201028 h 1334476"/>
                  <a:gd name="connsiteX8" fmla="*/ 0 w 2033487"/>
                  <a:gd name="connsiteY8" fmla="*/ 133448 h 13344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33487" h="1334476">
                    <a:moveTo>
                      <a:pt x="0" y="133448"/>
                    </a:moveTo>
                    <a:cubicBezTo>
                      <a:pt x="0" y="59747"/>
                      <a:pt x="59747" y="0"/>
                      <a:pt x="133448" y="0"/>
                    </a:cubicBezTo>
                    <a:lnTo>
                      <a:pt x="1900039" y="0"/>
                    </a:lnTo>
                    <a:cubicBezTo>
                      <a:pt x="1973740" y="0"/>
                      <a:pt x="2033487" y="59747"/>
                      <a:pt x="2033487" y="133448"/>
                    </a:cubicBezTo>
                    <a:lnTo>
                      <a:pt x="2033487" y="1201028"/>
                    </a:lnTo>
                    <a:cubicBezTo>
                      <a:pt x="2033487" y="1274729"/>
                      <a:pt x="1973740" y="1334476"/>
                      <a:pt x="1900039" y="1334476"/>
                    </a:cubicBezTo>
                    <a:lnTo>
                      <a:pt x="133448" y="1334476"/>
                    </a:lnTo>
                    <a:cubicBezTo>
                      <a:pt x="59747" y="1334476"/>
                      <a:pt x="0" y="1274729"/>
                      <a:pt x="0" y="1201028"/>
                    </a:cubicBezTo>
                    <a:lnTo>
                      <a:pt x="0" y="133448"/>
                    </a:lnTo>
                    <a:close/>
                  </a:path>
                </a:pathLst>
              </a:custGeom>
              <a:ln w="28575"/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88615" tIns="88615" rIns="88615" bIns="88615" spcCol="1270" anchor="ctr"/>
              <a:lstStyle/>
              <a:p>
                <a:pPr algn="ctr" defTabSz="577850">
                  <a:spcBef>
                    <a:spcPts val="600"/>
                  </a:spcBef>
                  <a:spcAft>
                    <a:spcPts val="0"/>
                  </a:spcAft>
                  <a:defRPr/>
                </a:pPr>
                <a:r>
                  <a:rPr lang="zh-TW" altLang="en-US" sz="16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家防中心</a:t>
                </a:r>
              </a:p>
            </p:txBody>
          </p:sp>
        </p:grpSp>
        <p:cxnSp>
          <p:nvCxnSpPr>
            <p:cNvPr id="145" name="直線單箭頭接點 144"/>
            <p:cNvCxnSpPr/>
            <p:nvPr/>
          </p:nvCxnSpPr>
          <p:spPr>
            <a:xfrm>
              <a:off x="2243172" y="3236632"/>
              <a:ext cx="288910" cy="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直線單箭頭接點 151"/>
            <p:cNvCxnSpPr/>
            <p:nvPr/>
          </p:nvCxnSpPr>
          <p:spPr>
            <a:xfrm>
              <a:off x="5976774" y="3066893"/>
              <a:ext cx="288910" cy="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線單箭頭接點 46"/>
            <p:cNvCxnSpPr/>
            <p:nvPr/>
          </p:nvCxnSpPr>
          <p:spPr>
            <a:xfrm>
              <a:off x="5964075" y="3501550"/>
              <a:ext cx="288910" cy="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手繪多邊形 55"/>
            <p:cNvSpPr/>
            <p:nvPr/>
          </p:nvSpPr>
          <p:spPr bwMode="auto">
            <a:xfrm>
              <a:off x="6270447" y="3327053"/>
              <a:ext cx="1692185" cy="396585"/>
            </a:xfrm>
            <a:custGeom>
              <a:avLst/>
              <a:gdLst>
                <a:gd name="connsiteX0" fmla="*/ 0 w 2033487"/>
                <a:gd name="connsiteY0" fmla="*/ 133448 h 1334476"/>
                <a:gd name="connsiteX1" fmla="*/ 133448 w 2033487"/>
                <a:gd name="connsiteY1" fmla="*/ 0 h 1334476"/>
                <a:gd name="connsiteX2" fmla="*/ 1900039 w 2033487"/>
                <a:gd name="connsiteY2" fmla="*/ 0 h 1334476"/>
                <a:gd name="connsiteX3" fmla="*/ 2033487 w 2033487"/>
                <a:gd name="connsiteY3" fmla="*/ 133448 h 1334476"/>
                <a:gd name="connsiteX4" fmla="*/ 2033487 w 2033487"/>
                <a:gd name="connsiteY4" fmla="*/ 1201028 h 1334476"/>
                <a:gd name="connsiteX5" fmla="*/ 1900039 w 2033487"/>
                <a:gd name="connsiteY5" fmla="*/ 1334476 h 1334476"/>
                <a:gd name="connsiteX6" fmla="*/ 133448 w 2033487"/>
                <a:gd name="connsiteY6" fmla="*/ 1334476 h 1334476"/>
                <a:gd name="connsiteX7" fmla="*/ 0 w 2033487"/>
                <a:gd name="connsiteY7" fmla="*/ 1201028 h 1334476"/>
                <a:gd name="connsiteX8" fmla="*/ 0 w 2033487"/>
                <a:gd name="connsiteY8" fmla="*/ 133448 h 1334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33487" h="1334476">
                  <a:moveTo>
                    <a:pt x="0" y="133448"/>
                  </a:moveTo>
                  <a:cubicBezTo>
                    <a:pt x="0" y="59747"/>
                    <a:pt x="59747" y="0"/>
                    <a:pt x="133448" y="0"/>
                  </a:cubicBezTo>
                  <a:lnTo>
                    <a:pt x="1900039" y="0"/>
                  </a:lnTo>
                  <a:cubicBezTo>
                    <a:pt x="1973740" y="0"/>
                    <a:pt x="2033487" y="59747"/>
                    <a:pt x="2033487" y="133448"/>
                  </a:cubicBezTo>
                  <a:lnTo>
                    <a:pt x="2033487" y="1201028"/>
                  </a:lnTo>
                  <a:cubicBezTo>
                    <a:pt x="2033487" y="1274729"/>
                    <a:pt x="1973740" y="1334476"/>
                    <a:pt x="1900039" y="1334476"/>
                  </a:cubicBezTo>
                  <a:lnTo>
                    <a:pt x="133448" y="1334476"/>
                  </a:lnTo>
                  <a:cubicBezTo>
                    <a:pt x="59747" y="1334476"/>
                    <a:pt x="0" y="1274729"/>
                    <a:pt x="0" y="1201028"/>
                  </a:cubicBezTo>
                  <a:lnTo>
                    <a:pt x="0" y="133448"/>
                  </a:lnTo>
                  <a:close/>
                </a:path>
              </a:pathLst>
            </a:custGeom>
            <a:ln w="28575"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88615" tIns="88615" rIns="88615" bIns="88615" spcCol="1270" anchor="ctr"/>
            <a:lstStyle/>
            <a:p>
              <a:pPr algn="ctr" defTabSz="577850">
                <a:spcBef>
                  <a:spcPts val="600"/>
                </a:spcBef>
                <a:spcAft>
                  <a:spcPts val="0"/>
                </a:spcAft>
                <a:defRPr/>
              </a:pPr>
              <a:r>
                <a:rPr lang="zh-TW" altLang="en-US" sz="14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家防中心</a:t>
              </a:r>
              <a:r>
                <a:rPr lang="en-US" altLang="zh-TW" sz="14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zh-TW" altLang="en-US" sz="14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民間團體</a:t>
              </a:r>
            </a:p>
          </p:txBody>
        </p:sp>
      </p:grpSp>
      <p:cxnSp>
        <p:nvCxnSpPr>
          <p:cNvPr id="60" name="直線單箭頭接點 59"/>
          <p:cNvCxnSpPr/>
          <p:nvPr/>
        </p:nvCxnSpPr>
        <p:spPr>
          <a:xfrm>
            <a:off x="7731125" y="3295650"/>
            <a:ext cx="288925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手繪多邊形 60"/>
          <p:cNvSpPr/>
          <p:nvPr/>
        </p:nvSpPr>
        <p:spPr bwMode="auto">
          <a:xfrm>
            <a:off x="8056563" y="3070225"/>
            <a:ext cx="900112" cy="395288"/>
          </a:xfrm>
          <a:custGeom>
            <a:avLst/>
            <a:gdLst>
              <a:gd name="connsiteX0" fmla="*/ 0 w 2033487"/>
              <a:gd name="connsiteY0" fmla="*/ 133448 h 1334476"/>
              <a:gd name="connsiteX1" fmla="*/ 133448 w 2033487"/>
              <a:gd name="connsiteY1" fmla="*/ 0 h 1334476"/>
              <a:gd name="connsiteX2" fmla="*/ 1900039 w 2033487"/>
              <a:gd name="connsiteY2" fmla="*/ 0 h 1334476"/>
              <a:gd name="connsiteX3" fmla="*/ 2033487 w 2033487"/>
              <a:gd name="connsiteY3" fmla="*/ 133448 h 1334476"/>
              <a:gd name="connsiteX4" fmla="*/ 2033487 w 2033487"/>
              <a:gd name="connsiteY4" fmla="*/ 1201028 h 1334476"/>
              <a:gd name="connsiteX5" fmla="*/ 1900039 w 2033487"/>
              <a:gd name="connsiteY5" fmla="*/ 1334476 h 1334476"/>
              <a:gd name="connsiteX6" fmla="*/ 133448 w 2033487"/>
              <a:gd name="connsiteY6" fmla="*/ 1334476 h 1334476"/>
              <a:gd name="connsiteX7" fmla="*/ 0 w 2033487"/>
              <a:gd name="connsiteY7" fmla="*/ 1201028 h 1334476"/>
              <a:gd name="connsiteX8" fmla="*/ 0 w 2033487"/>
              <a:gd name="connsiteY8" fmla="*/ 133448 h 1334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33487" h="1334476">
                <a:moveTo>
                  <a:pt x="0" y="133448"/>
                </a:moveTo>
                <a:cubicBezTo>
                  <a:pt x="0" y="59747"/>
                  <a:pt x="59747" y="0"/>
                  <a:pt x="133448" y="0"/>
                </a:cubicBezTo>
                <a:lnTo>
                  <a:pt x="1900039" y="0"/>
                </a:lnTo>
                <a:cubicBezTo>
                  <a:pt x="1973740" y="0"/>
                  <a:pt x="2033487" y="59747"/>
                  <a:pt x="2033487" y="133448"/>
                </a:cubicBezTo>
                <a:lnTo>
                  <a:pt x="2033487" y="1201028"/>
                </a:lnTo>
                <a:cubicBezTo>
                  <a:pt x="2033487" y="1274729"/>
                  <a:pt x="1973740" y="1334476"/>
                  <a:pt x="1900039" y="1334476"/>
                </a:cubicBezTo>
                <a:lnTo>
                  <a:pt x="133448" y="1334476"/>
                </a:lnTo>
                <a:cubicBezTo>
                  <a:pt x="59747" y="1334476"/>
                  <a:pt x="0" y="1274729"/>
                  <a:pt x="0" y="1201028"/>
                </a:cubicBezTo>
                <a:lnTo>
                  <a:pt x="0" y="133448"/>
                </a:lnTo>
                <a:close/>
              </a:path>
            </a:pathLst>
          </a:custGeom>
          <a:ln w="28575">
            <a:prstDash val="dash"/>
          </a:ln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8615" tIns="88615" rIns="88615" bIns="88615" spcCol="1270" anchor="ctr"/>
          <a:lstStyle/>
          <a:p>
            <a:pPr algn="ctr" defTabSz="577850">
              <a:spcBef>
                <a:spcPts val="600"/>
              </a:spcBef>
              <a:spcAft>
                <a:spcPts val="0"/>
              </a:spcAft>
              <a:defRPr/>
            </a:pPr>
            <a:r>
              <a:rPr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民間團體</a:t>
            </a:r>
          </a:p>
        </p:txBody>
      </p:sp>
      <p:cxnSp>
        <p:nvCxnSpPr>
          <p:cNvPr id="63" name="直線單箭頭接點 62"/>
          <p:cNvCxnSpPr/>
          <p:nvPr/>
        </p:nvCxnSpPr>
        <p:spPr>
          <a:xfrm>
            <a:off x="7742238" y="4495800"/>
            <a:ext cx="287337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手繪多邊形 63"/>
          <p:cNvSpPr/>
          <p:nvPr/>
        </p:nvSpPr>
        <p:spPr bwMode="auto">
          <a:xfrm>
            <a:off x="8029575" y="4306888"/>
            <a:ext cx="900113" cy="395287"/>
          </a:xfrm>
          <a:custGeom>
            <a:avLst/>
            <a:gdLst>
              <a:gd name="connsiteX0" fmla="*/ 0 w 2033487"/>
              <a:gd name="connsiteY0" fmla="*/ 133448 h 1334476"/>
              <a:gd name="connsiteX1" fmla="*/ 133448 w 2033487"/>
              <a:gd name="connsiteY1" fmla="*/ 0 h 1334476"/>
              <a:gd name="connsiteX2" fmla="*/ 1900039 w 2033487"/>
              <a:gd name="connsiteY2" fmla="*/ 0 h 1334476"/>
              <a:gd name="connsiteX3" fmla="*/ 2033487 w 2033487"/>
              <a:gd name="connsiteY3" fmla="*/ 133448 h 1334476"/>
              <a:gd name="connsiteX4" fmla="*/ 2033487 w 2033487"/>
              <a:gd name="connsiteY4" fmla="*/ 1201028 h 1334476"/>
              <a:gd name="connsiteX5" fmla="*/ 1900039 w 2033487"/>
              <a:gd name="connsiteY5" fmla="*/ 1334476 h 1334476"/>
              <a:gd name="connsiteX6" fmla="*/ 133448 w 2033487"/>
              <a:gd name="connsiteY6" fmla="*/ 1334476 h 1334476"/>
              <a:gd name="connsiteX7" fmla="*/ 0 w 2033487"/>
              <a:gd name="connsiteY7" fmla="*/ 1201028 h 1334476"/>
              <a:gd name="connsiteX8" fmla="*/ 0 w 2033487"/>
              <a:gd name="connsiteY8" fmla="*/ 133448 h 1334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33487" h="1334476">
                <a:moveTo>
                  <a:pt x="0" y="133448"/>
                </a:moveTo>
                <a:cubicBezTo>
                  <a:pt x="0" y="59747"/>
                  <a:pt x="59747" y="0"/>
                  <a:pt x="133448" y="0"/>
                </a:cubicBezTo>
                <a:lnTo>
                  <a:pt x="1900039" y="0"/>
                </a:lnTo>
                <a:cubicBezTo>
                  <a:pt x="1973740" y="0"/>
                  <a:pt x="2033487" y="59747"/>
                  <a:pt x="2033487" y="133448"/>
                </a:cubicBezTo>
                <a:lnTo>
                  <a:pt x="2033487" y="1201028"/>
                </a:lnTo>
                <a:cubicBezTo>
                  <a:pt x="2033487" y="1274729"/>
                  <a:pt x="1973740" y="1334476"/>
                  <a:pt x="1900039" y="1334476"/>
                </a:cubicBezTo>
                <a:lnTo>
                  <a:pt x="133448" y="1334476"/>
                </a:lnTo>
                <a:cubicBezTo>
                  <a:pt x="59747" y="1334476"/>
                  <a:pt x="0" y="1274729"/>
                  <a:pt x="0" y="1201028"/>
                </a:cubicBezTo>
                <a:lnTo>
                  <a:pt x="0" y="133448"/>
                </a:lnTo>
                <a:close/>
              </a:path>
            </a:pathLst>
          </a:custGeom>
          <a:ln w="28575">
            <a:prstDash val="dash"/>
          </a:ln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8615" tIns="88615" rIns="88615" bIns="88615" spcCol="1270" anchor="ctr"/>
          <a:lstStyle/>
          <a:p>
            <a:pPr algn="ctr" defTabSz="577850">
              <a:spcBef>
                <a:spcPts val="600"/>
              </a:spcBef>
              <a:spcAft>
                <a:spcPts val="0"/>
              </a:spcAft>
              <a:defRPr/>
            </a:pPr>
            <a:r>
              <a:rPr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民間團體</a:t>
            </a:r>
          </a:p>
        </p:txBody>
      </p:sp>
      <p:cxnSp>
        <p:nvCxnSpPr>
          <p:cNvPr id="66" name="直線單箭頭接點 65"/>
          <p:cNvCxnSpPr/>
          <p:nvPr/>
        </p:nvCxnSpPr>
        <p:spPr>
          <a:xfrm>
            <a:off x="7677150" y="5516563"/>
            <a:ext cx="287338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手繪多邊形 66"/>
          <p:cNvSpPr/>
          <p:nvPr/>
        </p:nvSpPr>
        <p:spPr bwMode="auto">
          <a:xfrm>
            <a:off x="7964488" y="5326063"/>
            <a:ext cx="900112" cy="395287"/>
          </a:xfrm>
          <a:custGeom>
            <a:avLst/>
            <a:gdLst>
              <a:gd name="connsiteX0" fmla="*/ 0 w 2033487"/>
              <a:gd name="connsiteY0" fmla="*/ 133448 h 1334476"/>
              <a:gd name="connsiteX1" fmla="*/ 133448 w 2033487"/>
              <a:gd name="connsiteY1" fmla="*/ 0 h 1334476"/>
              <a:gd name="connsiteX2" fmla="*/ 1900039 w 2033487"/>
              <a:gd name="connsiteY2" fmla="*/ 0 h 1334476"/>
              <a:gd name="connsiteX3" fmla="*/ 2033487 w 2033487"/>
              <a:gd name="connsiteY3" fmla="*/ 133448 h 1334476"/>
              <a:gd name="connsiteX4" fmla="*/ 2033487 w 2033487"/>
              <a:gd name="connsiteY4" fmla="*/ 1201028 h 1334476"/>
              <a:gd name="connsiteX5" fmla="*/ 1900039 w 2033487"/>
              <a:gd name="connsiteY5" fmla="*/ 1334476 h 1334476"/>
              <a:gd name="connsiteX6" fmla="*/ 133448 w 2033487"/>
              <a:gd name="connsiteY6" fmla="*/ 1334476 h 1334476"/>
              <a:gd name="connsiteX7" fmla="*/ 0 w 2033487"/>
              <a:gd name="connsiteY7" fmla="*/ 1201028 h 1334476"/>
              <a:gd name="connsiteX8" fmla="*/ 0 w 2033487"/>
              <a:gd name="connsiteY8" fmla="*/ 133448 h 1334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33487" h="1334476">
                <a:moveTo>
                  <a:pt x="0" y="133448"/>
                </a:moveTo>
                <a:cubicBezTo>
                  <a:pt x="0" y="59747"/>
                  <a:pt x="59747" y="0"/>
                  <a:pt x="133448" y="0"/>
                </a:cubicBezTo>
                <a:lnTo>
                  <a:pt x="1900039" y="0"/>
                </a:lnTo>
                <a:cubicBezTo>
                  <a:pt x="1973740" y="0"/>
                  <a:pt x="2033487" y="59747"/>
                  <a:pt x="2033487" y="133448"/>
                </a:cubicBezTo>
                <a:lnTo>
                  <a:pt x="2033487" y="1201028"/>
                </a:lnTo>
                <a:cubicBezTo>
                  <a:pt x="2033487" y="1274729"/>
                  <a:pt x="1973740" y="1334476"/>
                  <a:pt x="1900039" y="1334476"/>
                </a:cubicBezTo>
                <a:lnTo>
                  <a:pt x="133448" y="1334476"/>
                </a:lnTo>
                <a:cubicBezTo>
                  <a:pt x="59747" y="1334476"/>
                  <a:pt x="0" y="1274729"/>
                  <a:pt x="0" y="1201028"/>
                </a:cubicBezTo>
                <a:lnTo>
                  <a:pt x="0" y="133448"/>
                </a:lnTo>
                <a:close/>
              </a:path>
            </a:pathLst>
          </a:custGeom>
          <a:ln w="28575">
            <a:prstDash val="dash"/>
          </a:ln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8615" tIns="88615" rIns="88615" bIns="88615" spcCol="1270" anchor="ctr"/>
          <a:lstStyle/>
          <a:p>
            <a:pPr algn="ctr" defTabSz="577850">
              <a:spcBef>
                <a:spcPts val="600"/>
              </a:spcBef>
              <a:spcAft>
                <a:spcPts val="0"/>
              </a:spcAft>
              <a:defRPr/>
            </a:pPr>
            <a:r>
              <a:rPr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民間團體</a:t>
            </a:r>
          </a:p>
        </p:txBody>
      </p:sp>
      <p:cxnSp>
        <p:nvCxnSpPr>
          <p:cNvPr id="69" name="直線接點 68"/>
          <p:cNvCxnSpPr/>
          <p:nvPr/>
        </p:nvCxnSpPr>
        <p:spPr>
          <a:xfrm>
            <a:off x="2317750" y="3567113"/>
            <a:ext cx="3436938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038" name="標題 1"/>
          <p:cNvSpPr txBox="1">
            <a:spLocks/>
          </p:cNvSpPr>
          <p:nvPr/>
        </p:nvSpPr>
        <p:spPr bwMode="auto">
          <a:xfrm>
            <a:off x="153988" y="404813"/>
            <a:ext cx="8712200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spcBef>
                <a:spcPts val="600"/>
              </a:spcBef>
              <a:buClr>
                <a:schemeClr val="accent1"/>
              </a:buClr>
              <a:buSzPct val="76000"/>
              <a:buFont typeface="Wingdings 3" pitchFamily="18" charset="2"/>
              <a:buChar char=""/>
              <a:defRPr kumimoji="1" sz="2600">
                <a:solidFill>
                  <a:schemeClr val="tx1"/>
                </a:solidFill>
                <a:latin typeface="Gill Sans MT" pitchFamily="34" charset="0"/>
                <a:ea typeface="新細明體" charset="-120"/>
              </a:defRPr>
            </a:lvl1pPr>
            <a:lvl2pPr marL="547688" indent="-273050" eaLnBrk="0" hangingPunct="0">
              <a:spcBef>
                <a:spcPts val="500"/>
              </a:spcBef>
              <a:buClr>
                <a:schemeClr val="accent2"/>
              </a:buClr>
              <a:buSzPct val="76000"/>
              <a:buFont typeface="Wingdings 3" pitchFamily="18" charset="2"/>
              <a:buChar char=""/>
              <a:defRPr kumimoji="1" sz="2300">
                <a:solidFill>
                  <a:schemeClr val="tx2"/>
                </a:solidFill>
                <a:latin typeface="Gill Sans MT" pitchFamily="34" charset="0"/>
                <a:ea typeface="新細明體" charset="-120"/>
              </a:defRPr>
            </a:lvl2pPr>
            <a:lvl3pPr marL="822325" indent="-228600" eaLnBrk="0" hangingPunct="0">
              <a:spcBef>
                <a:spcPts val="500"/>
              </a:spcBef>
              <a:buClr>
                <a:srgbClr val="BCBCBC"/>
              </a:buClr>
              <a:buSzPct val="76000"/>
              <a:buFont typeface="Wingdings 3" pitchFamily="18" charset="2"/>
              <a:buChar char=""/>
              <a:defRPr kumimoji="1" sz="2000">
                <a:solidFill>
                  <a:schemeClr val="tx1"/>
                </a:solidFill>
                <a:latin typeface="Gill Sans MT" pitchFamily="34" charset="0"/>
                <a:ea typeface="新細明體" charset="-120"/>
              </a:defRPr>
            </a:lvl3pPr>
            <a:lvl4pPr marL="1096963" indent="-228600" eaLnBrk="0" hangingPunct="0">
              <a:spcBef>
                <a:spcPts val="400"/>
              </a:spcBef>
              <a:buClr>
                <a:srgbClr val="E0A208"/>
              </a:buClr>
              <a:buSzPct val="70000"/>
              <a:buFont typeface="Wingdings" pitchFamily="2" charset="2"/>
              <a:buChar char=""/>
              <a:defRPr kumimoji="1">
                <a:solidFill>
                  <a:schemeClr val="tx1"/>
                </a:solidFill>
                <a:latin typeface="Gill Sans MT" pitchFamily="34" charset="0"/>
                <a:ea typeface="新細明體" charset="-120"/>
              </a:defRPr>
            </a:lvl4pPr>
            <a:lvl5pPr marL="1371600" indent="-228600" eaLnBrk="0" hangingPunct="0">
              <a:spcBef>
                <a:spcPts val="300"/>
              </a:spcBef>
              <a:buClr>
                <a:schemeClr val="accent2"/>
              </a:buClr>
              <a:buSzPct val="70000"/>
              <a:buFont typeface="Wingdings" pitchFamily="2" charset="2"/>
              <a:buChar char=""/>
              <a:defRPr kumimoji="1" sz="1600">
                <a:solidFill>
                  <a:schemeClr val="tx1"/>
                </a:solidFill>
                <a:latin typeface="Gill Sans MT" pitchFamily="34" charset="0"/>
                <a:ea typeface="新細明體" charset="-120"/>
              </a:defRPr>
            </a:lvl5pPr>
            <a:lvl6pPr marL="1828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"/>
              <a:defRPr kumimoji="1" sz="1600">
                <a:solidFill>
                  <a:schemeClr val="tx1"/>
                </a:solidFill>
                <a:latin typeface="Gill Sans MT" pitchFamily="34" charset="0"/>
                <a:ea typeface="新細明體" charset="-120"/>
              </a:defRPr>
            </a:lvl6pPr>
            <a:lvl7pPr marL="2286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"/>
              <a:defRPr kumimoji="1" sz="1600">
                <a:solidFill>
                  <a:schemeClr val="tx1"/>
                </a:solidFill>
                <a:latin typeface="Gill Sans MT" pitchFamily="34" charset="0"/>
                <a:ea typeface="新細明體" charset="-120"/>
              </a:defRPr>
            </a:lvl7pPr>
            <a:lvl8pPr marL="2743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"/>
              <a:defRPr kumimoji="1" sz="1600">
                <a:solidFill>
                  <a:schemeClr val="tx1"/>
                </a:solidFill>
                <a:latin typeface="Gill Sans MT" pitchFamily="34" charset="0"/>
                <a:ea typeface="新細明體" charset="-120"/>
              </a:defRPr>
            </a:lvl8pPr>
            <a:lvl9pPr marL="32004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"/>
              <a:defRPr kumimoji="1" sz="1600">
                <a:solidFill>
                  <a:schemeClr val="tx1"/>
                </a:solidFill>
                <a:latin typeface="Gill Sans MT" pitchFamily="34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Wingdings" pitchFamily="2" charset="2"/>
              <a:buChar char="p"/>
            </a:pPr>
            <a:endParaRPr kumimoji="0" lang="zh-TW" altLang="en-US" sz="2400" b="1">
              <a:solidFill>
                <a:srgbClr val="C00000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</p:txBody>
      </p:sp>
      <p:sp>
        <p:nvSpPr>
          <p:cNvPr id="65" name="標題 3"/>
          <p:cNvSpPr txBox="1">
            <a:spLocks/>
          </p:cNvSpPr>
          <p:nvPr/>
        </p:nvSpPr>
        <p:spPr bwMode="auto">
          <a:xfrm>
            <a:off x="899593" y="260648"/>
            <a:ext cx="7965008" cy="72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0" tIns="45710" rIns="91420" bIns="45710"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5pPr>
            <a:lvl6pPr marL="457099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6pPr>
            <a:lvl7pPr marL="914199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7pPr>
            <a:lvl8pPr marL="1371298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8pPr>
            <a:lvl9pPr marL="1828398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eaLnBrk="1" hangingPunct="1">
              <a:defRPr/>
            </a:pPr>
            <a:r>
              <a:rPr lang="en-US" altLang="zh-TW" sz="3300" dirty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</a:rPr>
              <a:t>18</a:t>
            </a:r>
            <a:r>
              <a:rPr lang="zh-TW" altLang="en-US" sz="3300" dirty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</a:rPr>
              <a:t>歲以上通報案件之派案指標</a:t>
            </a:r>
            <a:endParaRPr lang="zh-TW" altLang="en-US" sz="3300" dirty="0">
              <a:solidFill>
                <a:schemeClr val="accent3">
                  <a:shade val="75000"/>
                </a:schemeClr>
              </a:solidFill>
              <a:latin typeface="+mj-lt"/>
              <a:ea typeface="+mj-ea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08153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標題 1"/>
          <p:cNvSpPr>
            <a:spLocks noGrp="1"/>
          </p:cNvSpPr>
          <p:nvPr>
            <p:ph type="title"/>
          </p:nvPr>
        </p:nvSpPr>
        <p:spPr>
          <a:xfrm>
            <a:off x="827584" y="260647"/>
            <a:ext cx="7865566" cy="792089"/>
          </a:xfrm>
        </p:spPr>
        <p:txBody>
          <a:bodyPr/>
          <a:lstStyle/>
          <a:p>
            <a:r>
              <a:rPr lang="en-US" altLang="zh-TW" dirty="0"/>
              <a:t>18</a:t>
            </a:r>
            <a:r>
              <a:rPr lang="zh-TW" altLang="en-US" dirty="0"/>
              <a:t>歲以上通報案件</a:t>
            </a:r>
            <a:r>
              <a:rPr lang="zh-TW" altLang="en-US" dirty="0" smtClean="0"/>
              <a:t>處理</a:t>
            </a:r>
            <a:r>
              <a:rPr lang="zh-TW" altLang="en-US" dirty="0" smtClean="0"/>
              <a:t>程序</a:t>
            </a:r>
          </a:p>
        </p:txBody>
      </p:sp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4040364830"/>
              </p:ext>
            </p:extLst>
          </p:nvPr>
        </p:nvGraphicFramePr>
        <p:xfrm>
          <a:off x="180275" y="1124745"/>
          <a:ext cx="8711455" cy="50405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7584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心衛社工與被害人社工如何合作</a:t>
            </a:r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3356992"/>
            <a:ext cx="4767748" cy="2331889"/>
          </a:xfrm>
          <a:prstGeom prst="rect">
            <a:avLst/>
          </a:prstGeom>
        </p:spPr>
      </p:pic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09248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內容版面配置區 1"/>
          <p:cNvSpPr>
            <a:spLocks noGrp="1"/>
          </p:cNvSpPr>
          <p:nvPr>
            <p:ph idx="1"/>
          </p:nvPr>
        </p:nvSpPr>
        <p:spPr>
          <a:xfrm>
            <a:off x="179388" y="1557338"/>
            <a:ext cx="8858250" cy="5149850"/>
          </a:xfrm>
        </p:spPr>
        <p:txBody>
          <a:bodyPr/>
          <a:lstStyle/>
          <a:p>
            <a:pPr>
              <a:lnSpc>
                <a:spcPts val="2600"/>
              </a:lnSpc>
              <a:spcBef>
                <a:spcPct val="0"/>
              </a:spcBef>
            </a:pPr>
            <a:r>
              <a:rPr lang="zh-TW" altLang="en-US" sz="2200" b="1" dirty="0" smtClean="0">
                <a:latin typeface="微軟正黑體" pitchFamily="34" charset="-120"/>
                <a:ea typeface="微軟正黑體" pitchFamily="34" charset="-120"/>
              </a:rPr>
              <a:t>資訊系統現行</a:t>
            </a:r>
            <a:r>
              <a:rPr lang="zh-TW" altLang="en-US" sz="2200" b="1" dirty="0" smtClean="0">
                <a:latin typeface="微軟正黑體" pitchFamily="34" charset="-120"/>
                <a:ea typeface="微軟正黑體" pitchFamily="34" charset="-120"/>
              </a:rPr>
              <a:t>介接：</a:t>
            </a:r>
            <a:r>
              <a:rPr lang="zh-TW" altLang="en-US" sz="22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提供身分註記</a:t>
            </a:r>
            <a:r>
              <a:rPr lang="zh-TW" altLang="en-US" sz="2200" b="1" dirty="0" smtClean="0">
                <a:latin typeface="微軟正黑體" pitchFamily="34" charset="-120"/>
                <a:ea typeface="微軟正黑體" pitchFamily="34" charset="-120"/>
              </a:rPr>
              <a:t>，以利</a:t>
            </a:r>
            <a:r>
              <a:rPr lang="zh-TW" altLang="en-US" sz="22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了解服務對象是否為合併多重問題個案</a:t>
            </a:r>
            <a:endParaRPr lang="en-US" altLang="zh-TW" sz="2200" b="1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lvl="1">
              <a:lnSpc>
                <a:spcPts val="2600"/>
              </a:lnSpc>
              <a:spcBef>
                <a:spcPct val="0"/>
              </a:spcBef>
            </a:pPr>
            <a:r>
              <a:rPr lang="zh-TW" altLang="en-US" sz="2200" b="1" dirty="0" smtClean="0">
                <a:latin typeface="微軟正黑體" pitchFamily="34" charset="-120"/>
                <a:ea typeface="微軟正黑體" pitchFamily="34" charset="-120"/>
              </a:rPr>
              <a:t>保護資訊系統：註記是否為精神照護、自殺通報個案</a:t>
            </a:r>
            <a:endParaRPr lang="en-US" altLang="zh-TW" sz="2200" b="1" dirty="0" smtClean="0">
              <a:latin typeface="微軟正黑體" pitchFamily="34" charset="-120"/>
              <a:ea typeface="微軟正黑體" pitchFamily="34" charset="-120"/>
            </a:endParaRPr>
          </a:p>
          <a:p>
            <a:pPr lvl="1">
              <a:lnSpc>
                <a:spcPts val="2600"/>
              </a:lnSpc>
              <a:spcBef>
                <a:spcPct val="0"/>
              </a:spcBef>
            </a:pPr>
            <a:r>
              <a:rPr lang="zh-TW" altLang="en-US" sz="2200" b="1" dirty="0" smtClean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精神照護資訊系統</a:t>
            </a:r>
            <a:r>
              <a:rPr lang="zh-TW" altLang="en-US" sz="2200" b="1" dirty="0" smtClean="0">
                <a:latin typeface="微軟正黑體" pitchFamily="34" charset="-120"/>
                <a:ea typeface="微軟正黑體" pitchFamily="34" charset="-120"/>
              </a:rPr>
              <a:t>：註記是否為保護性事件加害人或被害人</a:t>
            </a:r>
            <a:endParaRPr lang="en-US" altLang="zh-TW" sz="2200" b="1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2600"/>
              </a:lnSpc>
              <a:spcBef>
                <a:spcPct val="0"/>
              </a:spcBef>
            </a:pPr>
            <a:r>
              <a:rPr lang="zh-TW" altLang="en-US" sz="2200" b="1" dirty="0" smtClean="0">
                <a:latin typeface="微軟正黑體" pitchFamily="34" charset="-120"/>
                <a:ea typeface="微軟正黑體" pitchFamily="34" charset="-120"/>
              </a:rPr>
              <a:t>新增介接：分別</a:t>
            </a:r>
            <a:r>
              <a:rPr lang="zh-TW" altLang="en-US" sz="22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提供保護性社工及心衛社工相關重要資訊</a:t>
            </a:r>
            <a:r>
              <a:rPr lang="zh-TW" altLang="en-US" sz="2200" b="1" dirty="0" smtClean="0">
                <a:latin typeface="微軟正黑體" pitchFamily="34" charset="-120"/>
                <a:ea typeface="微軟正黑體" pitchFamily="34" charset="-120"/>
              </a:rPr>
              <a:t>，有助於</a:t>
            </a:r>
            <a:r>
              <a:rPr lang="zh-TW" altLang="en-US" sz="22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降低暴力風險及建立預警機制，由保護性社工及心衛社工共同訂定家庭服務計畫</a:t>
            </a:r>
            <a:endParaRPr lang="en-US" altLang="zh-TW" sz="2200" dirty="0" smtClean="0">
              <a:solidFill>
                <a:srgbClr val="FF0000"/>
              </a:solidFill>
            </a:endParaRPr>
          </a:p>
        </p:txBody>
      </p:sp>
      <p:sp>
        <p:nvSpPr>
          <p:cNvPr id="36867" name="內容版面配置區 2"/>
          <p:cNvSpPr>
            <a:spLocks noGrp="1"/>
          </p:cNvSpPr>
          <p:nvPr>
            <p:ph type="title"/>
          </p:nvPr>
        </p:nvSpPr>
        <p:spPr>
          <a:xfrm>
            <a:off x="835025" y="188640"/>
            <a:ext cx="7697415" cy="864096"/>
          </a:xfrm>
        </p:spPr>
        <p:txBody>
          <a:bodyPr/>
          <a:lstStyle/>
          <a:p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社政與衛政的合作機制</a:t>
            </a:r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(1/4</a:t>
            </a:r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b="1" dirty="0" smtClean="0"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</p:txBody>
      </p:sp>
      <p:pic>
        <p:nvPicPr>
          <p:cNvPr id="36869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6115050"/>
            <a:ext cx="642937" cy="59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流程圖: 磁碟 1"/>
          <p:cNvSpPr/>
          <p:nvPr/>
        </p:nvSpPr>
        <p:spPr>
          <a:xfrm>
            <a:off x="1098550" y="4098925"/>
            <a:ext cx="1090613" cy="2006600"/>
          </a:xfrm>
          <a:prstGeom prst="flowChartMagneticDisk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保護資訊系統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7" name="流程圖: 磁碟 6"/>
          <p:cNvSpPr/>
          <p:nvPr/>
        </p:nvSpPr>
        <p:spPr>
          <a:xfrm>
            <a:off x="6365875" y="4098925"/>
            <a:ext cx="1090613" cy="1958975"/>
          </a:xfrm>
          <a:prstGeom prst="flowChartMagneticDisk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精神照護資訊系統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8" name="流程圖: 磁碟 7"/>
          <p:cNvSpPr/>
          <p:nvPr/>
        </p:nvSpPr>
        <p:spPr>
          <a:xfrm>
            <a:off x="7596188" y="4098925"/>
            <a:ext cx="1090612" cy="1968500"/>
          </a:xfrm>
          <a:prstGeom prst="flowChartMagneticDisk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自殺防治通報系統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3" name="向右箭號 2"/>
          <p:cNvSpPr/>
          <p:nvPr/>
        </p:nvSpPr>
        <p:spPr>
          <a:xfrm>
            <a:off x="2638425" y="4729163"/>
            <a:ext cx="3086100" cy="658812"/>
          </a:xfrm>
          <a:prstGeom prst="striped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36874" name="文字方塊 5"/>
          <p:cNvSpPr txBox="1">
            <a:spLocks noChangeArrowheads="1"/>
          </p:cNvSpPr>
          <p:nvPr/>
        </p:nvSpPr>
        <p:spPr bwMode="auto">
          <a:xfrm>
            <a:off x="2368550" y="4098925"/>
            <a:ext cx="36718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marL="0" lvl="1" eaLnBrk="1" hangingPunct="1">
              <a:spcBef>
                <a:spcPct val="0"/>
              </a:spcBef>
              <a:buFontTx/>
              <a:buNone/>
            </a:pPr>
            <a:r>
              <a:rPr lang="zh-TW" altLang="en-US" sz="1600" b="1">
                <a:latin typeface="微軟正黑體" pitchFamily="34" charset="-120"/>
                <a:ea typeface="微軟正黑體" pitchFamily="34" charset="-120"/>
              </a:rPr>
              <a:t>兩造關係、受暴類型、結案日期、家暴事件促發因素、性侵再犯風險等級資訊</a:t>
            </a:r>
            <a:endParaRPr lang="zh-TW" altLang="en-US" sz="1600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12" name="向右箭號 11"/>
          <p:cNvSpPr/>
          <p:nvPr/>
        </p:nvSpPr>
        <p:spPr>
          <a:xfrm rot="10800000">
            <a:off x="2638425" y="5289550"/>
            <a:ext cx="3013075" cy="657225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36876" name="文字方塊 12"/>
          <p:cNvSpPr txBox="1">
            <a:spLocks noChangeArrowheads="1"/>
          </p:cNvSpPr>
          <p:nvPr/>
        </p:nvSpPr>
        <p:spPr bwMode="auto">
          <a:xfrm>
            <a:off x="2638425" y="5930900"/>
            <a:ext cx="37544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88900" indent="-8890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lvl="1" eaLnBrk="1" hangingPunct="1">
              <a:spcBef>
                <a:spcPct val="0"/>
              </a:spcBef>
              <a:buFont typeface="Arial" pitchFamily="34" charset="0"/>
              <a:buChar char="•"/>
            </a:pPr>
            <a:r>
              <a:rPr lang="zh-TW" altLang="en-US" sz="1600" b="1">
                <a:latin typeface="微軟正黑體" pitchFamily="34" charset="-120"/>
                <a:ea typeface="微軟正黑體" pitchFamily="34" charset="-120"/>
              </a:rPr>
              <a:t>精神照護級數、自殺通報次數</a:t>
            </a:r>
            <a:endParaRPr lang="en-US" altLang="zh-TW" sz="1600" b="1">
              <a:latin typeface="微軟正黑體" pitchFamily="34" charset="-120"/>
              <a:ea typeface="微軟正黑體" pitchFamily="34" charset="-120"/>
            </a:endParaRPr>
          </a:p>
          <a:p>
            <a:pPr lvl="1" eaLnBrk="1" hangingPunct="1">
              <a:spcBef>
                <a:spcPct val="0"/>
              </a:spcBef>
              <a:buFont typeface="Arial" pitchFamily="34" charset="0"/>
              <a:buChar char="•"/>
            </a:pPr>
            <a:r>
              <a:rPr lang="zh-TW" altLang="en-US" sz="1600" b="1">
                <a:latin typeface="微軟正黑體" pitchFamily="34" charset="-120"/>
                <a:ea typeface="微軟正黑體" pitchFamily="34" charset="-120"/>
              </a:rPr>
              <a:t>暴力風險、自殺風險等級</a:t>
            </a:r>
            <a:endParaRPr lang="zh-TW" altLang="en-US" sz="1600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67483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圓角矩形 9"/>
          <p:cNvSpPr>
            <a:spLocks noChangeArrowheads="1"/>
          </p:cNvSpPr>
          <p:nvPr/>
        </p:nvSpPr>
        <p:spPr bwMode="auto">
          <a:xfrm>
            <a:off x="6378575" y="1699915"/>
            <a:ext cx="1433513" cy="465137"/>
          </a:xfrm>
          <a:prstGeom prst="roundRect">
            <a:avLst>
              <a:gd name="adj" fmla="val 16667"/>
            </a:avLst>
          </a:prstGeom>
          <a:solidFill>
            <a:schemeClr val="tx2">
              <a:lumMod val="40000"/>
              <a:lumOff val="6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>
            <a:lvl1pPr defTabSz="542925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defTabSz="5429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defTabSz="542925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defTabSz="542925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defTabSz="542925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zh-TW" altLang="zh-TW" sz="1400" b="1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精神照護</a:t>
            </a:r>
            <a:endParaRPr lang="en-US" altLang="zh-TW" sz="1400" b="1" dirty="0" smtClean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zh-TW" altLang="zh-TW" sz="1400" b="1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資訊管理系統</a:t>
            </a:r>
            <a:endParaRPr lang="zh-TW" altLang="zh-TW" sz="1400" b="1" dirty="0" smtClean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  <a:cs typeface="新細明體" pitchFamily="18" charset="-120"/>
            </a:endParaRPr>
          </a:p>
        </p:txBody>
      </p:sp>
      <p:sp>
        <p:nvSpPr>
          <p:cNvPr id="329" name="圓角矩形 9"/>
          <p:cNvSpPr>
            <a:spLocks noChangeArrowheads="1"/>
          </p:cNvSpPr>
          <p:nvPr/>
        </p:nvSpPr>
        <p:spPr bwMode="auto">
          <a:xfrm>
            <a:off x="2411413" y="3536652"/>
            <a:ext cx="4094162" cy="539750"/>
          </a:xfrm>
          <a:prstGeom prst="roundRect">
            <a:avLst>
              <a:gd name="adj" fmla="val 16667"/>
            </a:avLst>
          </a:prstGeom>
          <a:solidFill>
            <a:schemeClr val="accent2">
              <a:lumMod val="40000"/>
              <a:lumOff val="6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/>
          <a:p>
            <a:pPr algn="ctr" defTabSz="542925" eaLnBrk="0" hangingPunct="0">
              <a:defRPr/>
            </a:pPr>
            <a:r>
              <a:rPr lang="zh-TW" altLang="en-US" sz="1600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加害人合併精神疾病</a:t>
            </a:r>
            <a:endParaRPr lang="en-US" altLang="zh-TW" sz="1600" b="1" dirty="0">
              <a:solidFill>
                <a:prstClr val="black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  <a:p>
            <a:pPr algn="ctr" defTabSz="542925" eaLnBrk="0" hangingPunct="0">
              <a:defRPr/>
            </a:pPr>
            <a:r>
              <a:rPr lang="zh-TW" altLang="en-US" sz="1600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保護性</a:t>
            </a:r>
            <a:r>
              <a:rPr lang="zh-TW" altLang="en-US" sz="1600" b="1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社工、</a:t>
            </a:r>
            <a:r>
              <a:rPr lang="zh-TW" altLang="en-US" sz="1600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心理衛生</a:t>
            </a:r>
            <a:r>
              <a:rPr lang="zh-TW" altLang="en-US" sz="1600" b="1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社工</a:t>
            </a:r>
            <a:endParaRPr lang="zh-TW" altLang="zh-TW" sz="1600" b="1" dirty="0">
              <a:solidFill>
                <a:prstClr val="black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</p:txBody>
      </p:sp>
      <p:sp>
        <p:nvSpPr>
          <p:cNvPr id="330" name="圓角矩形 9"/>
          <p:cNvSpPr>
            <a:spLocks noChangeArrowheads="1"/>
          </p:cNvSpPr>
          <p:nvPr/>
        </p:nvSpPr>
        <p:spPr bwMode="auto">
          <a:xfrm>
            <a:off x="6662738" y="3644602"/>
            <a:ext cx="2373312" cy="53975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/>
          <a:p>
            <a:pPr algn="ctr" defTabSz="544222" eaLnBrk="0" hangingPunct="0">
              <a:defRPr/>
            </a:pPr>
            <a:r>
              <a:rPr lang="zh-TW" altLang="en-US" sz="1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一般精神疾病個案</a:t>
            </a:r>
            <a:endParaRPr lang="en-US" altLang="zh-TW" sz="14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  <a:p>
            <a:pPr algn="ctr" defTabSz="544222" eaLnBrk="0" hangingPunct="0">
              <a:defRPr/>
            </a:pPr>
            <a:r>
              <a:rPr lang="zh-TW" altLang="en-US" sz="1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關懷訪視員／公共衛生護士</a:t>
            </a:r>
            <a:endParaRPr lang="zh-TW" altLang="zh-TW" sz="14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</p:txBody>
      </p:sp>
      <p:sp>
        <p:nvSpPr>
          <p:cNvPr id="99" name="圓角矩形 11"/>
          <p:cNvSpPr>
            <a:spLocks noChangeArrowheads="1"/>
          </p:cNvSpPr>
          <p:nvPr/>
        </p:nvSpPr>
        <p:spPr bwMode="auto">
          <a:xfrm>
            <a:off x="3059113" y="4323531"/>
            <a:ext cx="998537" cy="473075"/>
          </a:xfrm>
          <a:prstGeom prst="roundRect">
            <a:avLst>
              <a:gd name="adj" fmla="val 16667"/>
            </a:avLst>
          </a:prstGeom>
          <a:solidFill>
            <a:schemeClr val="accent2">
              <a:lumMod val="40000"/>
              <a:lumOff val="6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>
            <a:lvl1pPr defTabSz="542925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defTabSz="542925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defTabSz="542925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defTabSz="542925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defTabSz="542925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algn="ctr" eaLnBrk="0" hangingPunct="0">
              <a:spcBef>
                <a:spcPct val="0"/>
              </a:spcBef>
              <a:buFontTx/>
              <a:buNone/>
              <a:defRPr/>
            </a:pPr>
            <a:r>
              <a:rPr lang="zh-TW" altLang="en-US" sz="1400" b="1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需求評估</a:t>
            </a:r>
            <a:r>
              <a:rPr lang="en-US" altLang="zh-TW" sz="1400" b="1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(2</a:t>
            </a:r>
            <a:r>
              <a:rPr lang="zh-TW" altLang="en-US" sz="1400" b="1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週內</a:t>
            </a:r>
            <a:r>
              <a:rPr lang="en-US" altLang="zh-TW" sz="1400" b="1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)</a:t>
            </a:r>
            <a:endParaRPr lang="en-US" altLang="zh-TW" sz="1400" b="1" dirty="0">
              <a:solidFill>
                <a:prstClr val="black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</p:txBody>
      </p:sp>
      <p:sp>
        <p:nvSpPr>
          <p:cNvPr id="107" name="圓角矩形 11"/>
          <p:cNvSpPr>
            <a:spLocks noChangeArrowheads="1"/>
          </p:cNvSpPr>
          <p:nvPr/>
        </p:nvSpPr>
        <p:spPr bwMode="auto">
          <a:xfrm>
            <a:off x="2987675" y="5011861"/>
            <a:ext cx="1069975" cy="504825"/>
          </a:xfrm>
          <a:prstGeom prst="roundRect">
            <a:avLst>
              <a:gd name="adj" fmla="val 16667"/>
            </a:avLst>
          </a:prstGeom>
          <a:solidFill>
            <a:schemeClr val="accent2">
              <a:lumMod val="40000"/>
              <a:lumOff val="6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>
            <a:lvl1pPr defTabSz="542925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defTabSz="542925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defTabSz="542925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defTabSz="542925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defTabSz="542925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algn="ctr" eaLnBrk="0" hangingPunct="0">
              <a:spcBef>
                <a:spcPct val="0"/>
              </a:spcBef>
              <a:buFontTx/>
              <a:buNone/>
              <a:defRPr/>
            </a:pPr>
            <a:r>
              <a:rPr lang="zh-TW" altLang="en-US" sz="1400" b="1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服務計畫</a:t>
            </a:r>
            <a:r>
              <a:rPr lang="en-US" altLang="zh-TW" sz="1400" b="1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/>
            </a:r>
            <a:br>
              <a:rPr lang="en-US" altLang="zh-TW" sz="1400" b="1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</a:br>
            <a:r>
              <a:rPr lang="en-US" altLang="zh-TW" sz="1400" b="1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(1</a:t>
            </a:r>
            <a:r>
              <a:rPr lang="zh-TW" altLang="en-US" sz="1400" b="1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個月</a:t>
            </a:r>
            <a:r>
              <a:rPr lang="zh-TW" altLang="en-US" sz="1400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內</a:t>
            </a:r>
            <a:r>
              <a:rPr lang="en-US" altLang="zh-TW" sz="1400" b="1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)</a:t>
            </a:r>
            <a:r>
              <a:rPr lang="zh-TW" altLang="en-US" sz="1400" b="1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   </a:t>
            </a:r>
            <a:endParaRPr lang="en-US" altLang="zh-TW" sz="1400" b="1" dirty="0">
              <a:solidFill>
                <a:prstClr val="black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</p:txBody>
      </p:sp>
      <p:sp>
        <p:nvSpPr>
          <p:cNvPr id="116" name="圓角矩形 11"/>
          <p:cNvSpPr>
            <a:spLocks noChangeArrowheads="1"/>
          </p:cNvSpPr>
          <p:nvPr/>
        </p:nvSpPr>
        <p:spPr bwMode="auto">
          <a:xfrm>
            <a:off x="1116013" y="5952727"/>
            <a:ext cx="1946275" cy="500063"/>
          </a:xfrm>
          <a:prstGeom prst="roundRect">
            <a:avLst>
              <a:gd name="adj" fmla="val 16667"/>
            </a:avLst>
          </a:prstGeom>
          <a:solidFill>
            <a:schemeClr val="accent2">
              <a:lumMod val="40000"/>
              <a:lumOff val="6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>
            <a:lvl1pPr defTabSz="542925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defTabSz="542925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defTabSz="542925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defTabSz="542925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defTabSz="542925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algn="ctr" eaLnBrk="0" hangingPunct="0">
              <a:spcBef>
                <a:spcPct val="0"/>
              </a:spcBef>
              <a:buFontTx/>
              <a:buNone/>
              <a:defRPr/>
            </a:pPr>
            <a:r>
              <a:rPr lang="zh-TW" altLang="en-US" sz="1400" b="1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共同訂定家庭服務計畫</a:t>
            </a:r>
            <a:r>
              <a:rPr lang="en-US" altLang="zh-TW" sz="1400" b="1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/>
            </a:r>
            <a:br>
              <a:rPr lang="en-US" altLang="zh-TW" sz="1400" b="1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</a:br>
            <a:r>
              <a:rPr lang="en-US" altLang="zh-TW" sz="1400" b="1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(3</a:t>
            </a:r>
            <a:r>
              <a:rPr lang="zh-TW" altLang="en-US" sz="1400" b="1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個月定期評估</a:t>
            </a:r>
            <a:r>
              <a:rPr lang="en-US" altLang="zh-TW" sz="1400" b="1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)</a:t>
            </a:r>
            <a:r>
              <a:rPr lang="zh-TW" altLang="en-US" sz="1400" b="1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   </a:t>
            </a:r>
            <a:endParaRPr lang="en-US" altLang="zh-TW" sz="1400" b="1" dirty="0">
              <a:solidFill>
                <a:prstClr val="black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</p:txBody>
      </p:sp>
      <p:sp>
        <p:nvSpPr>
          <p:cNvPr id="117" name="圓角矩形 11"/>
          <p:cNvSpPr>
            <a:spLocks noChangeArrowheads="1"/>
          </p:cNvSpPr>
          <p:nvPr/>
        </p:nvSpPr>
        <p:spPr bwMode="auto">
          <a:xfrm>
            <a:off x="4479925" y="4281190"/>
            <a:ext cx="2012950" cy="1019175"/>
          </a:xfrm>
          <a:prstGeom prst="roundRect">
            <a:avLst>
              <a:gd name="adj" fmla="val 16667"/>
            </a:avLst>
          </a:prstGeom>
          <a:solidFill>
            <a:schemeClr val="accent2">
              <a:lumMod val="40000"/>
              <a:lumOff val="6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>
            <a:lvl1pPr defTabSz="542925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defTabSz="542925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defTabSz="542925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defTabSz="542925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defTabSz="542925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algn="ctr" eaLnBrk="0" hangingPunct="0">
              <a:spcBef>
                <a:spcPct val="0"/>
              </a:spcBef>
              <a:buFont typeface="Arial" pitchFamily="34" charset="0"/>
              <a:buNone/>
              <a:defRPr/>
            </a:pPr>
            <a:r>
              <a:rPr lang="zh-TW" altLang="en-US" sz="1400" b="1" u="sng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修正家庭服務計畫</a:t>
            </a:r>
            <a:endParaRPr lang="en-US" altLang="zh-TW" sz="1400" b="1" u="sng" dirty="0" smtClean="0">
              <a:solidFill>
                <a:prstClr val="black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  <a:p>
            <a:pPr marL="93663" indent="-93663" eaLnBrk="0" hangingPunct="0">
              <a:spcBef>
                <a:spcPct val="0"/>
              </a:spcBef>
              <a:defRPr/>
            </a:pPr>
            <a:r>
              <a:rPr lang="zh-TW" altLang="en-US" sz="12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加害</a:t>
            </a:r>
            <a:r>
              <a:rPr lang="zh-TW" altLang="en-US" sz="1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人情緒不穩</a:t>
            </a:r>
            <a:endParaRPr lang="en-US" altLang="zh-TW" sz="12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93663" indent="-93663" eaLnBrk="0" hangingPunct="0">
              <a:spcBef>
                <a:spcPct val="0"/>
              </a:spcBef>
              <a:defRPr/>
            </a:pPr>
            <a:r>
              <a:rPr lang="zh-TW" altLang="en-US" sz="1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有暴力事件發生之虞</a:t>
            </a:r>
            <a:endParaRPr lang="en-US" altLang="zh-TW" sz="12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93663" indent="-93663" eaLnBrk="0" hangingPunct="0">
              <a:spcBef>
                <a:spcPct val="0"/>
              </a:spcBef>
              <a:defRPr/>
            </a:pPr>
            <a:r>
              <a:rPr lang="zh-TW" altLang="en-US" sz="1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就醫服藥不穩定</a:t>
            </a:r>
            <a:endParaRPr lang="en-US" altLang="zh-TW" sz="12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93663" indent="-93663" eaLnBrk="0" hangingPunct="0">
              <a:spcBef>
                <a:spcPct val="0"/>
              </a:spcBef>
              <a:defRPr/>
            </a:pPr>
            <a:r>
              <a:rPr lang="zh-TW" altLang="en-US" sz="1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自殺行為／自傷</a:t>
            </a:r>
            <a:endParaRPr lang="en-US" altLang="zh-TW" sz="1200" b="1" dirty="0">
              <a:solidFill>
                <a:prstClr val="black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</p:txBody>
      </p:sp>
      <p:sp>
        <p:nvSpPr>
          <p:cNvPr id="13322" name="菱形 7"/>
          <p:cNvSpPr>
            <a:spLocks noChangeArrowheads="1"/>
          </p:cNvSpPr>
          <p:nvPr/>
        </p:nvSpPr>
        <p:spPr bwMode="auto">
          <a:xfrm>
            <a:off x="3567907" y="2544465"/>
            <a:ext cx="2299493" cy="701675"/>
          </a:xfrm>
          <a:prstGeom prst="diamond">
            <a:avLst/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lIns="0" tIns="27211" rIns="0" bIns="27211" anchor="ctr"/>
          <a:lstStyle>
            <a:lvl1pPr defTabSz="542925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defTabSz="5429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defTabSz="542925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defTabSz="542925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defTabSz="542925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zh-TW" altLang="en-US" sz="1500" b="1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系統</a:t>
            </a:r>
            <a:endParaRPr lang="en-US" altLang="zh-TW" sz="1500" b="1" dirty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zh-TW" altLang="en-US" sz="1500" b="1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介接勾稽比對</a:t>
            </a:r>
            <a:endParaRPr lang="zh-TW" altLang="zh-TW" sz="1500" b="1" dirty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  <a:cs typeface="新細明體" pitchFamily="18" charset="-120"/>
            </a:endParaRPr>
          </a:p>
        </p:txBody>
      </p:sp>
      <p:sp>
        <p:nvSpPr>
          <p:cNvPr id="153" name="矩形 152"/>
          <p:cNvSpPr/>
          <p:nvPr/>
        </p:nvSpPr>
        <p:spPr>
          <a:xfrm>
            <a:off x="755576" y="5084465"/>
            <a:ext cx="2241624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4422" tIns="27211" rIns="54422" bIns="27211" anchor="ctr"/>
          <a:lstStyle/>
          <a:p>
            <a:pPr algn="ctr" eaLnBrk="0" hangingPunct="0">
              <a:defRPr/>
            </a:pPr>
            <a:r>
              <a:rPr lang="zh-TW" altLang="en-US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先開案之社工主動聯繫</a:t>
            </a:r>
            <a:endParaRPr lang="en-US" altLang="zh-TW" sz="16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eaLnBrk="0" hangingPunct="0">
              <a:defRPr/>
            </a:pPr>
            <a:r>
              <a:rPr lang="zh-TW" altLang="en-US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對方社工</a:t>
            </a:r>
            <a:endParaRPr lang="en-US" altLang="zh-TW" sz="16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54" name="肘形接點 153"/>
          <p:cNvCxnSpPr>
            <a:stCxn id="107" idx="2"/>
            <a:endCxn id="116" idx="0"/>
          </p:cNvCxnSpPr>
          <p:nvPr/>
        </p:nvCxnSpPr>
        <p:spPr>
          <a:xfrm rot="5400000">
            <a:off x="2587887" y="5017950"/>
            <a:ext cx="436041" cy="1433512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" name="矩形 296"/>
          <p:cNvSpPr/>
          <p:nvPr/>
        </p:nvSpPr>
        <p:spPr>
          <a:xfrm>
            <a:off x="3879205" y="3126070"/>
            <a:ext cx="1628899" cy="415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4422" tIns="27211" rIns="54422" bIns="27211" anchor="ctr"/>
          <a:lstStyle/>
          <a:p>
            <a:pPr algn="ctr" eaLnBrk="0" hangingPunct="0">
              <a:defRPr/>
            </a:pP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雙方系統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在案</a:t>
            </a:r>
            <a:endParaRPr lang="en-US" altLang="zh-TW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8" name="矩形 297"/>
          <p:cNvSpPr/>
          <p:nvPr/>
        </p:nvSpPr>
        <p:spPr>
          <a:xfrm>
            <a:off x="7413625" y="3014365"/>
            <a:ext cx="1550988" cy="414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4422" tIns="27211" rIns="54422" bIns="27211" anchor="ctr"/>
          <a:lstStyle/>
          <a:p>
            <a:pPr algn="ctr" eaLnBrk="0" hangingPunct="0">
              <a:defRPr/>
            </a:pPr>
            <a:r>
              <a:rPr lang="zh-TW" altLang="en-US" sz="1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非雙方系統在案</a:t>
            </a:r>
            <a:endParaRPr lang="en-US" altLang="zh-TW" sz="1400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19" name="文字方塊 318"/>
          <p:cNvSpPr txBox="1"/>
          <p:nvPr/>
        </p:nvSpPr>
        <p:spPr>
          <a:xfrm>
            <a:off x="3678238" y="5762227"/>
            <a:ext cx="2189162" cy="6905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>
            <a:defPPr>
              <a:defRPr lang="zh-TW"/>
            </a:defPPr>
            <a:lvl1pPr algn="ctr" defTabSz="5429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kumimoji="1" sz="1600" b="1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defRPr>
            </a:lvl1pPr>
            <a:lvl2pPr marL="742950" indent="-285750" defTabSz="542925">
              <a:spcBef>
                <a:spcPct val="20000"/>
              </a:spcBef>
              <a:buFont typeface="Arial" pitchFamily="34" charset="0"/>
              <a:buChar char="–"/>
              <a:defRPr sz="2800">
                <a:latin typeface="標楷體" pitchFamily="65" charset="-120"/>
                <a:ea typeface="標楷體" pitchFamily="65" charset="-120"/>
              </a:defRPr>
            </a:lvl2pPr>
            <a:lvl3pPr marL="1143000" indent="-228600" defTabSz="542925">
              <a:spcBef>
                <a:spcPct val="20000"/>
              </a:spcBef>
              <a:buFont typeface="Arial" pitchFamily="34" charset="0"/>
              <a:buChar char="•"/>
              <a:defRPr sz="2400">
                <a:latin typeface="標楷體" pitchFamily="65" charset="-120"/>
                <a:ea typeface="標楷體" pitchFamily="65" charset="-120"/>
              </a:defRPr>
            </a:lvl3pPr>
            <a:lvl4pPr marL="1600200" indent="-228600" defTabSz="542925">
              <a:spcBef>
                <a:spcPct val="20000"/>
              </a:spcBef>
              <a:buFont typeface="Arial" pitchFamily="34" charset="0"/>
              <a:buChar char="–"/>
              <a:defRPr sz="2000">
                <a:latin typeface="標楷體" pitchFamily="65" charset="-120"/>
                <a:ea typeface="標楷體" pitchFamily="65" charset="-120"/>
              </a:defRPr>
            </a:lvl4pPr>
            <a:lvl5pPr marL="2057400" indent="-228600" defTabSz="542925">
              <a:spcBef>
                <a:spcPct val="20000"/>
              </a:spcBef>
              <a:buFont typeface="Arial" pitchFamily="34" charset="0"/>
              <a:buChar char="»"/>
              <a:defRPr sz="2000">
                <a:latin typeface="標楷體" pitchFamily="65" charset="-120"/>
                <a:ea typeface="標楷體" pitchFamily="65" charset="-120"/>
              </a:defRPr>
            </a:lvl5pPr>
            <a:lvl6pPr marL="25146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latin typeface="標楷體" pitchFamily="65" charset="-120"/>
                <a:ea typeface="標楷體" pitchFamily="65" charset="-120"/>
              </a:defRPr>
            </a:lvl6pPr>
            <a:lvl7pPr marL="29718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latin typeface="標楷體" pitchFamily="65" charset="-120"/>
                <a:ea typeface="標楷體" pitchFamily="65" charset="-120"/>
              </a:defRPr>
            </a:lvl7pPr>
            <a:lvl8pPr marL="34290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latin typeface="標楷體" pitchFamily="65" charset="-120"/>
                <a:ea typeface="標楷體" pitchFamily="65" charset="-120"/>
              </a:defRPr>
            </a:lvl8pPr>
            <a:lvl9pPr marL="38862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latin typeface="標楷體" pitchFamily="65" charset="-120"/>
                <a:ea typeface="標楷體" pitchFamily="65" charset="-120"/>
              </a:defRPr>
            </a:lvl9pPr>
          </a:lstStyle>
          <a:p>
            <a:pPr>
              <a:defRPr/>
            </a:pPr>
            <a:r>
              <a:rPr lang="zh-TW" altLang="en-US" sz="1400" dirty="0"/>
              <a:t>定期檢視個案</a:t>
            </a:r>
            <a:r>
              <a:rPr lang="en-US" altLang="zh-TW" sz="1400" dirty="0"/>
              <a:t>/</a:t>
            </a:r>
            <a:r>
              <a:rPr lang="zh-TW" altLang="en-US" sz="1400" dirty="0"/>
              <a:t>家庭服務計畫執行情形</a:t>
            </a:r>
            <a:r>
              <a:rPr lang="en-US" altLang="zh-TW" sz="1400" dirty="0"/>
              <a:t>(</a:t>
            </a:r>
            <a:r>
              <a:rPr lang="zh-TW" altLang="en-US" sz="1400" dirty="0"/>
              <a:t>定期評估表、個案紀錄表</a:t>
            </a:r>
            <a:r>
              <a:rPr lang="en-US" altLang="zh-TW" sz="1400" dirty="0"/>
              <a:t>)</a:t>
            </a:r>
            <a:endParaRPr lang="zh-TW" altLang="en-US" sz="1400" dirty="0"/>
          </a:p>
        </p:txBody>
      </p:sp>
      <p:sp>
        <p:nvSpPr>
          <p:cNvPr id="354" name="橢圓 353"/>
          <p:cNvSpPr/>
          <p:nvPr/>
        </p:nvSpPr>
        <p:spPr>
          <a:xfrm>
            <a:off x="8101013" y="5595640"/>
            <a:ext cx="935037" cy="100171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/>
          <a:p>
            <a:pPr algn="ctr" defTabSz="544222" eaLnBrk="0" hangingPunct="0">
              <a:defRPr/>
            </a:pPr>
            <a:r>
              <a:rPr lang="zh-TW" altLang="en-US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結案</a:t>
            </a:r>
            <a:endParaRPr lang="en-US" altLang="zh-TW" sz="16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13330" name="標題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7793558" cy="710902"/>
          </a:xfrm>
        </p:spPr>
        <p:txBody>
          <a:bodyPr anchor="t"/>
          <a:lstStyle/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社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政與衛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政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的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合作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機制</a:t>
            </a:r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/4)</a:t>
            </a:r>
            <a:endParaRPr lang="zh-TW" altLang="en-US" b="1" dirty="0" smtClean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307" name="圓角矩形 32"/>
          <p:cNvSpPr>
            <a:spLocks noChangeArrowheads="1"/>
          </p:cNvSpPr>
          <p:nvPr/>
        </p:nvSpPr>
        <p:spPr bwMode="auto">
          <a:xfrm>
            <a:off x="6451600" y="1134765"/>
            <a:ext cx="1433513" cy="422275"/>
          </a:xfrm>
          <a:prstGeom prst="roundRect">
            <a:avLst>
              <a:gd name="adj" fmla="val 16667"/>
            </a:avLst>
          </a:prstGeom>
          <a:solidFill>
            <a:schemeClr val="tx2">
              <a:lumMod val="40000"/>
              <a:lumOff val="6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zh-TW" altLang="zh-TW" sz="1600" b="1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精照</a:t>
            </a:r>
            <a:r>
              <a:rPr lang="zh-TW" altLang="en-US" sz="1600" b="1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個案通報</a:t>
            </a:r>
            <a:endParaRPr lang="zh-TW" altLang="zh-TW" sz="1600" b="1" dirty="0" smtClean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  <a:cs typeface="新細明體" pitchFamily="18" charset="-120"/>
            </a:endParaRPr>
          </a:p>
        </p:txBody>
      </p:sp>
      <p:cxnSp>
        <p:nvCxnSpPr>
          <p:cNvPr id="36" name="肘形接點 35"/>
          <p:cNvCxnSpPr/>
          <p:nvPr/>
        </p:nvCxnSpPr>
        <p:spPr>
          <a:xfrm rot="16200000" flipH="1">
            <a:off x="7137400" y="1655465"/>
            <a:ext cx="196850" cy="0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圓角矩形 36"/>
          <p:cNvSpPr>
            <a:spLocks noChangeArrowheads="1"/>
          </p:cNvSpPr>
          <p:nvPr/>
        </p:nvSpPr>
        <p:spPr bwMode="auto">
          <a:xfrm>
            <a:off x="2274888" y="1206202"/>
            <a:ext cx="1433512" cy="422275"/>
          </a:xfrm>
          <a:prstGeom prst="roundRect">
            <a:avLst>
              <a:gd name="adj" fmla="val 16667"/>
            </a:avLst>
          </a:prstGeom>
          <a:solidFill>
            <a:schemeClr val="accent6">
              <a:lumMod val="60000"/>
              <a:lumOff val="4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sz="1600" b="1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保護</a:t>
            </a:r>
            <a:r>
              <a:rPr lang="zh-TW" altLang="en-US" sz="1600" b="1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個案</a:t>
            </a:r>
            <a:r>
              <a:rPr lang="zh-TW" altLang="en-US" sz="1600" b="1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通報</a:t>
            </a:r>
            <a:endParaRPr lang="zh-TW" altLang="zh-TW" sz="1600" b="1" dirty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  <a:cs typeface="新細明體" pitchFamily="18" charset="-120"/>
            </a:endParaRPr>
          </a:p>
        </p:txBody>
      </p:sp>
      <p:cxnSp>
        <p:nvCxnSpPr>
          <p:cNvPr id="38" name="肘形接點 37"/>
          <p:cNvCxnSpPr/>
          <p:nvPr/>
        </p:nvCxnSpPr>
        <p:spPr>
          <a:xfrm rot="16200000" flipH="1">
            <a:off x="2947194" y="1735633"/>
            <a:ext cx="219075" cy="4763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圓角矩形 39"/>
          <p:cNvSpPr>
            <a:spLocks noChangeArrowheads="1"/>
          </p:cNvSpPr>
          <p:nvPr/>
        </p:nvSpPr>
        <p:spPr bwMode="auto">
          <a:xfrm>
            <a:off x="2274888" y="1847552"/>
            <a:ext cx="1433512" cy="357188"/>
          </a:xfrm>
          <a:prstGeom prst="roundRect">
            <a:avLst>
              <a:gd name="adj" fmla="val 16667"/>
            </a:avLst>
          </a:prstGeom>
          <a:solidFill>
            <a:schemeClr val="accent6">
              <a:lumMod val="60000"/>
              <a:lumOff val="4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sz="1600" b="1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保護</a:t>
            </a:r>
            <a:r>
              <a:rPr lang="zh-TW" altLang="zh-TW" sz="1600" b="1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資訊系統</a:t>
            </a:r>
            <a:endParaRPr lang="zh-TW" altLang="zh-TW" sz="1600" b="1" dirty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  <a:cs typeface="新細明體" pitchFamily="18" charset="-120"/>
            </a:endParaRPr>
          </a:p>
        </p:txBody>
      </p:sp>
      <p:cxnSp>
        <p:nvCxnSpPr>
          <p:cNvPr id="69" name="肘形接點 68"/>
          <p:cNvCxnSpPr/>
          <p:nvPr/>
        </p:nvCxnSpPr>
        <p:spPr>
          <a:xfrm rot="16200000" flipH="1">
            <a:off x="7858125" y="4319290"/>
            <a:ext cx="196850" cy="0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圓角矩形 9"/>
          <p:cNvSpPr>
            <a:spLocks noChangeArrowheads="1"/>
          </p:cNvSpPr>
          <p:nvPr/>
        </p:nvSpPr>
        <p:spPr bwMode="auto">
          <a:xfrm>
            <a:off x="6948488" y="4436765"/>
            <a:ext cx="2087562" cy="53975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/>
          <a:p>
            <a:pPr algn="ctr" defTabSz="544222" eaLnBrk="0" hangingPunct="0">
              <a:defRPr/>
            </a:pPr>
            <a:r>
              <a:rPr lang="zh-TW" altLang="en-US" sz="1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一般精神疾病個案</a:t>
            </a:r>
            <a:endParaRPr lang="en-US" altLang="zh-TW" sz="14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  <a:p>
            <a:pPr algn="ctr" defTabSz="544222" eaLnBrk="0" hangingPunct="0">
              <a:defRPr/>
            </a:pPr>
            <a:r>
              <a:rPr lang="zh-TW" altLang="en-US" sz="1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訪視處理流程</a:t>
            </a:r>
            <a:endParaRPr lang="zh-TW" altLang="zh-TW" sz="14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</p:txBody>
      </p:sp>
      <p:sp>
        <p:nvSpPr>
          <p:cNvPr id="108" name="圓角矩形 9"/>
          <p:cNvSpPr>
            <a:spLocks noChangeArrowheads="1"/>
          </p:cNvSpPr>
          <p:nvPr/>
        </p:nvSpPr>
        <p:spPr bwMode="auto">
          <a:xfrm>
            <a:off x="107950" y="3573165"/>
            <a:ext cx="1981200" cy="539750"/>
          </a:xfrm>
          <a:prstGeom prst="roundRect">
            <a:avLst>
              <a:gd name="adj" fmla="val 16667"/>
            </a:avLst>
          </a:prstGeom>
          <a:solidFill>
            <a:schemeClr val="accent6">
              <a:lumMod val="60000"/>
              <a:lumOff val="4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/>
          <a:p>
            <a:pPr algn="ctr" defTabSz="542925" eaLnBrk="0" hangingPunct="0">
              <a:defRPr/>
            </a:pPr>
            <a:r>
              <a:rPr lang="zh-TW" altLang="en-US" sz="1400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加害人未合併精神疾病</a:t>
            </a:r>
            <a:endParaRPr lang="en-US" altLang="zh-TW" sz="1400" b="1" dirty="0">
              <a:solidFill>
                <a:prstClr val="black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  <a:p>
            <a:pPr algn="ctr" defTabSz="542925" eaLnBrk="0" hangingPunct="0">
              <a:defRPr/>
            </a:pPr>
            <a:r>
              <a:rPr lang="zh-TW" altLang="en-US" sz="1400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保護性社工</a:t>
            </a:r>
            <a:endParaRPr lang="en-US" altLang="zh-TW" sz="1400" b="1" dirty="0">
              <a:solidFill>
                <a:prstClr val="black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</p:txBody>
      </p:sp>
      <p:sp>
        <p:nvSpPr>
          <p:cNvPr id="121" name="圓角矩形 9"/>
          <p:cNvSpPr>
            <a:spLocks noChangeArrowheads="1"/>
          </p:cNvSpPr>
          <p:nvPr/>
        </p:nvSpPr>
        <p:spPr bwMode="auto">
          <a:xfrm>
            <a:off x="107950" y="4328864"/>
            <a:ext cx="1981200" cy="539750"/>
          </a:xfrm>
          <a:prstGeom prst="roundRect">
            <a:avLst>
              <a:gd name="adj" fmla="val 16667"/>
            </a:avLst>
          </a:prstGeom>
          <a:solidFill>
            <a:schemeClr val="accent6">
              <a:lumMod val="60000"/>
              <a:lumOff val="4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lIns="54422" tIns="27211" rIns="54422" bIns="27211" anchor="ctr"/>
          <a:lstStyle/>
          <a:p>
            <a:pPr algn="ctr" defTabSz="542925" eaLnBrk="0" hangingPunct="0">
              <a:defRPr/>
            </a:pPr>
            <a:r>
              <a:rPr lang="zh-TW" altLang="en-US" sz="1400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一般保護性案件</a:t>
            </a:r>
            <a:endParaRPr lang="en-US" altLang="zh-TW" sz="1400" b="1" dirty="0">
              <a:solidFill>
                <a:prstClr val="black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  <a:p>
            <a:pPr algn="ctr" defTabSz="542925" eaLnBrk="0" hangingPunct="0">
              <a:defRPr/>
            </a:pPr>
            <a:r>
              <a:rPr lang="zh-TW" altLang="en-US" sz="1400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訪視處理流程</a:t>
            </a:r>
            <a:endParaRPr lang="zh-TW" altLang="zh-TW" sz="1400" b="1" dirty="0">
              <a:solidFill>
                <a:prstClr val="black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</p:txBody>
      </p:sp>
      <p:cxnSp>
        <p:nvCxnSpPr>
          <p:cNvPr id="185" name="肘形接點 184"/>
          <p:cNvCxnSpPr/>
          <p:nvPr/>
        </p:nvCxnSpPr>
        <p:spPr>
          <a:xfrm rot="16200000" flipH="1">
            <a:off x="859631" y="3481884"/>
            <a:ext cx="252413" cy="0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7" name="矩形 186"/>
          <p:cNvSpPr/>
          <p:nvPr/>
        </p:nvSpPr>
        <p:spPr>
          <a:xfrm>
            <a:off x="211138" y="3014365"/>
            <a:ext cx="1550987" cy="414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4422" tIns="27211" rIns="54422" bIns="27211" anchor="ctr"/>
          <a:lstStyle/>
          <a:p>
            <a:pPr algn="ctr" eaLnBrk="0" hangingPunct="0">
              <a:defRPr/>
            </a:pPr>
            <a:r>
              <a:rPr lang="zh-TW" altLang="en-US" sz="1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非雙方系統在案</a:t>
            </a:r>
            <a:endParaRPr lang="en-US" altLang="zh-TW" sz="1400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9" name="直線單箭頭接點 8"/>
          <p:cNvCxnSpPr/>
          <p:nvPr/>
        </p:nvCxnSpPr>
        <p:spPr>
          <a:xfrm>
            <a:off x="7956550" y="3355677"/>
            <a:ext cx="0" cy="269875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25" name="菱形 7"/>
          <p:cNvSpPr>
            <a:spLocks noChangeArrowheads="1"/>
          </p:cNvSpPr>
          <p:nvPr/>
        </p:nvSpPr>
        <p:spPr bwMode="auto">
          <a:xfrm>
            <a:off x="6227763" y="5589290"/>
            <a:ext cx="1546225" cy="688975"/>
          </a:xfrm>
          <a:prstGeom prst="diamond">
            <a:avLst/>
          </a:prstGeom>
          <a:solidFill>
            <a:schemeClr val="accent2">
              <a:lumMod val="40000"/>
              <a:lumOff val="60000"/>
            </a:schemeClr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lIns="0" tIns="27211" rIns="0" bIns="27211" anchor="ctr"/>
          <a:lstStyle>
            <a:lvl1pPr defTabSz="542925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defTabSz="5429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defTabSz="542925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defTabSz="542925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defTabSz="542925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defTabSz="5429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zh-TW" altLang="en-US" sz="1400" b="1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新細明體" pitchFamily="18" charset="-120"/>
              </a:rPr>
              <a:t>符合結案指標</a:t>
            </a:r>
            <a:endParaRPr lang="zh-TW" altLang="zh-TW" sz="1400" b="1" dirty="0" smtClean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  <a:cs typeface="新細明體" pitchFamily="18" charset="-120"/>
            </a:endParaRPr>
          </a:p>
        </p:txBody>
      </p:sp>
      <p:cxnSp>
        <p:nvCxnSpPr>
          <p:cNvPr id="26" name="直線接點 25"/>
          <p:cNvCxnSpPr/>
          <p:nvPr/>
        </p:nvCxnSpPr>
        <p:spPr>
          <a:xfrm>
            <a:off x="971550" y="3355677"/>
            <a:ext cx="6985000" cy="174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50" name="文字方塊 289"/>
          <p:cNvSpPr txBox="1">
            <a:spLocks noChangeArrowheads="1"/>
          </p:cNvSpPr>
          <p:nvPr/>
        </p:nvSpPr>
        <p:spPr bwMode="auto">
          <a:xfrm>
            <a:off x="7740650" y="5660727"/>
            <a:ext cx="5413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是</a:t>
            </a:r>
          </a:p>
        </p:txBody>
      </p:sp>
      <p:sp>
        <p:nvSpPr>
          <p:cNvPr id="13351" name="文字方塊 111"/>
          <p:cNvSpPr txBox="1">
            <a:spLocks noChangeArrowheads="1"/>
          </p:cNvSpPr>
          <p:nvPr/>
        </p:nvSpPr>
        <p:spPr bwMode="auto">
          <a:xfrm>
            <a:off x="6345238" y="5336877"/>
            <a:ext cx="2952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400" b="1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否</a:t>
            </a:r>
          </a:p>
        </p:txBody>
      </p:sp>
      <p:cxnSp>
        <p:nvCxnSpPr>
          <p:cNvPr id="118" name="直線接點 117"/>
          <p:cNvCxnSpPr/>
          <p:nvPr/>
        </p:nvCxnSpPr>
        <p:spPr>
          <a:xfrm>
            <a:off x="6156325" y="5516265"/>
            <a:ext cx="84455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0" name="直線單箭頭接點 299"/>
          <p:cNvCxnSpPr/>
          <p:nvPr/>
        </p:nvCxnSpPr>
        <p:spPr>
          <a:xfrm flipV="1">
            <a:off x="6153150" y="5300365"/>
            <a:ext cx="0" cy="2159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9" name="直線接點 308"/>
          <p:cNvCxnSpPr>
            <a:endCxn id="12325" idx="0"/>
          </p:cNvCxnSpPr>
          <p:nvPr/>
        </p:nvCxnSpPr>
        <p:spPr>
          <a:xfrm>
            <a:off x="6997700" y="5486102"/>
            <a:ext cx="3175" cy="1031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單箭頭接點 14"/>
          <p:cNvCxnSpPr>
            <a:stCxn id="12325" idx="3"/>
          </p:cNvCxnSpPr>
          <p:nvPr/>
        </p:nvCxnSpPr>
        <p:spPr>
          <a:xfrm>
            <a:off x="7773988" y="5933777"/>
            <a:ext cx="404812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線單箭頭接點 70"/>
          <p:cNvCxnSpPr/>
          <p:nvPr/>
        </p:nvCxnSpPr>
        <p:spPr>
          <a:xfrm>
            <a:off x="5867400" y="5948065"/>
            <a:ext cx="404813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肘形接點 16"/>
          <p:cNvCxnSpPr>
            <a:stCxn id="40" idx="2"/>
          </p:cNvCxnSpPr>
          <p:nvPr/>
        </p:nvCxnSpPr>
        <p:spPr>
          <a:xfrm rot="16200000" flipH="1">
            <a:off x="3998119" y="1197471"/>
            <a:ext cx="142875" cy="2157413"/>
          </a:xfrm>
          <a:prstGeom prst="bentConnector2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肘形接點 18"/>
          <p:cNvCxnSpPr>
            <a:stCxn id="12290" idx="2"/>
          </p:cNvCxnSpPr>
          <p:nvPr/>
        </p:nvCxnSpPr>
        <p:spPr>
          <a:xfrm rot="5400000">
            <a:off x="5887243" y="1138734"/>
            <a:ext cx="182563" cy="2235200"/>
          </a:xfrm>
          <a:prstGeom prst="bentConnector2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肘形接點 59"/>
          <p:cNvCxnSpPr/>
          <p:nvPr/>
        </p:nvCxnSpPr>
        <p:spPr>
          <a:xfrm rot="16200000" flipH="1">
            <a:off x="4618038" y="2446040"/>
            <a:ext cx="196850" cy="0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橢圓 4"/>
          <p:cNvSpPr/>
          <p:nvPr/>
        </p:nvSpPr>
        <p:spPr>
          <a:xfrm>
            <a:off x="3537347" y="2311103"/>
            <a:ext cx="2309019" cy="1225549"/>
          </a:xfrm>
          <a:prstGeom prst="ellipse">
            <a:avLst/>
          </a:prstGeom>
          <a:noFill/>
          <a:ln w="57150">
            <a:solidFill>
              <a:srgbClr val="C00000"/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56" name="肘形接點 55"/>
          <p:cNvCxnSpPr/>
          <p:nvPr/>
        </p:nvCxnSpPr>
        <p:spPr>
          <a:xfrm rot="16200000" flipH="1">
            <a:off x="4565650" y="3374255"/>
            <a:ext cx="252413" cy="0"/>
          </a:xfrm>
          <a:prstGeom prst="bentConnector3">
            <a:avLst>
              <a:gd name="adj1" fmla="val 36747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單箭頭接點 22"/>
          <p:cNvCxnSpPr>
            <a:stCxn id="108" idx="2"/>
            <a:endCxn id="121" idx="0"/>
          </p:cNvCxnSpPr>
          <p:nvPr/>
        </p:nvCxnSpPr>
        <p:spPr>
          <a:xfrm>
            <a:off x="1098550" y="4112915"/>
            <a:ext cx="0" cy="215949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2" name="直線單箭頭接點 71"/>
          <p:cNvCxnSpPr/>
          <p:nvPr/>
        </p:nvCxnSpPr>
        <p:spPr>
          <a:xfrm>
            <a:off x="3522662" y="4092936"/>
            <a:ext cx="0" cy="215949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3" name="直線單箭頭接點 72"/>
          <p:cNvCxnSpPr/>
          <p:nvPr/>
        </p:nvCxnSpPr>
        <p:spPr>
          <a:xfrm>
            <a:off x="3491222" y="4796606"/>
            <a:ext cx="0" cy="215949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直線單箭頭接點 30"/>
          <p:cNvCxnSpPr>
            <a:stCxn id="117" idx="2"/>
          </p:cNvCxnSpPr>
          <p:nvPr/>
        </p:nvCxnSpPr>
        <p:spPr>
          <a:xfrm>
            <a:off x="5486400" y="5300365"/>
            <a:ext cx="0" cy="46186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9" name="圓角矩形 78"/>
          <p:cNvSpPr/>
          <p:nvPr/>
        </p:nvSpPr>
        <p:spPr>
          <a:xfrm>
            <a:off x="107950" y="1345902"/>
            <a:ext cx="1981200" cy="50165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80" name="文字方塊 19"/>
          <p:cNvSpPr txBox="1">
            <a:spLocks noChangeArrowheads="1"/>
          </p:cNvSpPr>
          <p:nvPr/>
        </p:nvSpPr>
        <p:spPr bwMode="auto">
          <a:xfrm>
            <a:off x="55563" y="1412577"/>
            <a:ext cx="22129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lang="zh-TW" altLang="en-US" sz="20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◆整合</a:t>
            </a:r>
            <a:r>
              <a:rPr lang="zh-TW" altLang="en-US" sz="20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服務流程圖</a:t>
            </a:r>
          </a:p>
        </p:txBody>
      </p:sp>
      <p:sp>
        <p:nvSpPr>
          <p:cNvPr id="32" name="投影片編號版面配置區 3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8356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文字方塊 15"/>
          <p:cNvSpPr txBox="1">
            <a:spLocks noChangeArrowheads="1"/>
          </p:cNvSpPr>
          <p:nvPr/>
        </p:nvSpPr>
        <p:spPr bwMode="auto">
          <a:xfrm>
            <a:off x="6335713" y="6530975"/>
            <a:ext cx="29162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zh-TW" altLang="en-US" sz="1400" b="1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交由關懷訪視員繼續訪視追蹤</a:t>
            </a:r>
          </a:p>
        </p:txBody>
      </p:sp>
      <p:sp>
        <p:nvSpPr>
          <p:cNvPr id="14340" name="文字方塊 52"/>
          <p:cNvSpPr txBox="1">
            <a:spLocks noChangeArrowheads="1"/>
          </p:cNvSpPr>
          <p:nvPr/>
        </p:nvSpPr>
        <p:spPr bwMode="auto">
          <a:xfrm>
            <a:off x="2293938" y="4941888"/>
            <a:ext cx="14351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zh-TW" altLang="en-US" sz="1400" b="1">
                <a:solidFill>
                  <a:srgbClr val="4F81BD"/>
                </a:solidFill>
                <a:latin typeface="微軟正黑體" pitchFamily="34" charset="-120"/>
                <a:ea typeface="微軟正黑體" pitchFamily="34" charset="-120"/>
              </a:rPr>
              <a:t>修正個案</a:t>
            </a:r>
            <a:r>
              <a:rPr kumimoji="0" lang="en-US" altLang="zh-TW" sz="1400" b="1">
                <a:solidFill>
                  <a:srgbClr val="4F81BD"/>
                </a:solidFill>
                <a:latin typeface="微軟正黑體" pitchFamily="34" charset="-120"/>
                <a:ea typeface="微軟正黑體" pitchFamily="34" charset="-120"/>
              </a:rPr>
              <a:t>/</a:t>
            </a:r>
            <a:r>
              <a:rPr kumimoji="0" lang="zh-TW" altLang="en-US" sz="1400" b="1">
                <a:solidFill>
                  <a:srgbClr val="4F81BD"/>
                </a:solidFill>
                <a:latin typeface="微軟正黑體" pitchFamily="34" charset="-120"/>
                <a:ea typeface="微軟正黑體" pitchFamily="34" charset="-120"/>
              </a:rPr>
              <a:t>家庭服務計畫</a:t>
            </a:r>
          </a:p>
        </p:txBody>
      </p:sp>
      <p:sp>
        <p:nvSpPr>
          <p:cNvPr id="14341" name="文字方塊 11"/>
          <p:cNvSpPr txBox="1">
            <a:spLocks noChangeArrowheads="1"/>
          </p:cNvSpPr>
          <p:nvPr/>
        </p:nvSpPr>
        <p:spPr bwMode="auto">
          <a:xfrm>
            <a:off x="92075" y="2852738"/>
            <a:ext cx="10191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zh-TW" altLang="en-US" sz="1400" b="1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收案後</a:t>
            </a:r>
            <a:endParaRPr kumimoji="0" lang="en-US" altLang="zh-TW" sz="1400" b="1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en-US" altLang="zh-TW" sz="1400" b="1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kumimoji="0" lang="zh-TW" altLang="en-US" sz="1400" b="1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周內完成</a:t>
            </a:r>
          </a:p>
        </p:txBody>
      </p:sp>
      <p:sp>
        <p:nvSpPr>
          <p:cNvPr id="13" name="文字方塊 12"/>
          <p:cNvSpPr txBox="1"/>
          <p:nvPr/>
        </p:nvSpPr>
        <p:spPr>
          <a:xfrm>
            <a:off x="63500" y="3362325"/>
            <a:ext cx="1206500" cy="26590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lIns="36000" tIns="36000" rIns="36000" bIns="36000">
            <a:spAutoFit/>
          </a:bodyPr>
          <a:lstStyle/>
          <a:p>
            <a:pPr marL="85725" indent="-85725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sz="1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依分級所訂頻率追蹤並填寫個案紀錄表</a:t>
            </a:r>
            <a:endParaRPr kumimoji="0" lang="en-US" altLang="zh-TW" sz="14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5725" indent="-85725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sz="1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</a:t>
            </a:r>
            <a:r>
              <a:rPr kumimoji="0" lang="en-US" altLang="zh-TW" sz="1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kumimoji="0" lang="zh-TW" altLang="en-US" sz="1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個月針對精神症狀與就醫情形</a:t>
            </a:r>
            <a:endParaRPr kumimoji="0" lang="en-US" altLang="zh-TW" sz="14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413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、自殺風險及暴力風險重新評估</a:t>
            </a:r>
            <a:endParaRPr kumimoji="0" lang="en-US" altLang="zh-TW" sz="14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5725" indent="-85725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sz="1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</a:t>
            </a:r>
            <a:r>
              <a:rPr kumimoji="0" lang="en-US" altLang="zh-TW" sz="1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kumimoji="0" lang="zh-TW" altLang="en-US" sz="1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個月填寫定期評估表</a:t>
            </a:r>
          </a:p>
        </p:txBody>
      </p:sp>
      <p:sp>
        <p:nvSpPr>
          <p:cNvPr id="4" name="左大括弧 3"/>
          <p:cNvSpPr/>
          <p:nvPr/>
        </p:nvSpPr>
        <p:spPr>
          <a:xfrm>
            <a:off x="1284288" y="3271838"/>
            <a:ext cx="339725" cy="2068512"/>
          </a:xfrm>
          <a:prstGeom prst="leftBrac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b="1">
              <a:solidFill>
                <a:prstClr val="black"/>
              </a:solidFill>
            </a:endParaRPr>
          </a:p>
        </p:txBody>
      </p:sp>
      <p:cxnSp>
        <p:nvCxnSpPr>
          <p:cNvPr id="6" name="肘形接點 5"/>
          <p:cNvCxnSpPr>
            <a:endCxn id="31" idx="1"/>
          </p:cNvCxnSpPr>
          <p:nvPr/>
        </p:nvCxnSpPr>
        <p:spPr>
          <a:xfrm flipV="1">
            <a:off x="2212975" y="1841500"/>
            <a:ext cx="2324100" cy="623888"/>
          </a:xfrm>
          <a:prstGeom prst="bentConnector3">
            <a:avLst>
              <a:gd name="adj1" fmla="val 50000"/>
            </a:avLst>
          </a:prstGeom>
          <a:ln w="38100">
            <a:solidFill>
              <a:schemeClr val="tx2">
                <a:lumMod val="60000"/>
                <a:lumOff val="40000"/>
              </a:schemeClr>
            </a:solidFill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字方塊 34"/>
          <p:cNvSpPr txBox="1"/>
          <p:nvPr/>
        </p:nvSpPr>
        <p:spPr>
          <a:xfrm>
            <a:off x="4865688" y="2420938"/>
            <a:ext cx="3738562" cy="12001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b="1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保護性社工、心衛社工之合作機制</a:t>
            </a:r>
          </a:p>
          <a:p>
            <a:pPr marL="85725" indent="-85725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sz="1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統整需求評估，共同訂定家庭服務計畫</a:t>
            </a:r>
            <a:endParaRPr kumimoji="0" lang="en-US" altLang="zh-TW" sz="12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5725" indent="-85725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sz="1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定期共同</a:t>
            </a:r>
            <a:r>
              <a:rPr kumimoji="0" lang="en-US" altLang="zh-TW" sz="1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review</a:t>
            </a:r>
            <a:r>
              <a:rPr kumimoji="0" lang="zh-TW" altLang="en-US" sz="1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家庭服務計畫</a:t>
            </a:r>
            <a:endParaRPr kumimoji="0" lang="en-US" altLang="zh-TW" sz="12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5725" indent="-85725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sz="1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提報個案討論會</a:t>
            </a:r>
            <a:r>
              <a:rPr kumimoji="0" lang="en-US" altLang="zh-TW" sz="1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kumimoji="0" lang="zh-TW" altLang="en-US" sz="1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衛生局</a:t>
            </a:r>
            <a:r>
              <a:rPr kumimoji="0" lang="en-US" altLang="zh-TW" sz="1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85725" indent="-85725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sz="1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提報家暴安全網平台會議</a:t>
            </a:r>
            <a:r>
              <a:rPr kumimoji="0" lang="en-US" altLang="zh-TW" sz="1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kumimoji="0" lang="zh-TW" altLang="en-US" sz="1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家防中心</a:t>
            </a:r>
            <a:r>
              <a:rPr kumimoji="0" lang="en-US" altLang="zh-TW" sz="1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)/</a:t>
            </a:r>
            <a:r>
              <a:rPr kumimoji="0" lang="zh-TW" altLang="en-US" sz="1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性侵害評估小組</a:t>
            </a:r>
            <a:r>
              <a:rPr kumimoji="0" lang="en-US" altLang="zh-TW" sz="1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kumimoji="0" lang="zh-TW" altLang="en-US" sz="1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衛生局</a:t>
            </a:r>
            <a:r>
              <a:rPr kumimoji="0" lang="en-US" altLang="zh-TW" sz="1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kumimoji="0" lang="zh-TW" altLang="en-US" sz="12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36" name="肘形接點 35"/>
          <p:cNvCxnSpPr>
            <a:stCxn id="98" idx="3"/>
            <a:endCxn id="35" idx="1"/>
          </p:cNvCxnSpPr>
          <p:nvPr/>
        </p:nvCxnSpPr>
        <p:spPr>
          <a:xfrm flipV="1">
            <a:off x="3503613" y="3021013"/>
            <a:ext cx="1362075" cy="92075"/>
          </a:xfrm>
          <a:prstGeom prst="bentConnector3">
            <a:avLst>
              <a:gd name="adj1" fmla="val 50000"/>
            </a:avLst>
          </a:prstGeom>
          <a:ln w="38100">
            <a:solidFill>
              <a:schemeClr val="tx2">
                <a:lumMod val="60000"/>
                <a:lumOff val="40000"/>
              </a:schemeClr>
            </a:solidFill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肘形接點 53"/>
          <p:cNvCxnSpPr/>
          <p:nvPr/>
        </p:nvCxnSpPr>
        <p:spPr>
          <a:xfrm rot="10800000">
            <a:off x="2293938" y="3638550"/>
            <a:ext cx="3235325" cy="1851025"/>
          </a:xfrm>
          <a:prstGeom prst="bentConnector3">
            <a:avLst>
              <a:gd name="adj1" fmla="val 100025"/>
            </a:avLst>
          </a:prstGeom>
          <a:ln w="38100">
            <a:solidFill>
              <a:schemeClr val="tx2">
                <a:lumMod val="60000"/>
                <a:lumOff val="40000"/>
              </a:schemeClr>
            </a:solidFill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肘形接點 79"/>
          <p:cNvCxnSpPr>
            <a:stCxn id="14356" idx="3"/>
            <a:endCxn id="35" idx="2"/>
          </p:cNvCxnSpPr>
          <p:nvPr/>
        </p:nvCxnSpPr>
        <p:spPr>
          <a:xfrm flipH="1" flipV="1">
            <a:off x="6735763" y="3621088"/>
            <a:ext cx="1539875" cy="1557337"/>
          </a:xfrm>
          <a:prstGeom prst="bentConnector4">
            <a:avLst>
              <a:gd name="adj1" fmla="val -14840"/>
              <a:gd name="adj2" fmla="val 65070"/>
            </a:avLst>
          </a:prstGeom>
          <a:ln w="38100">
            <a:solidFill>
              <a:schemeClr val="tx2">
                <a:lumMod val="60000"/>
                <a:lumOff val="40000"/>
              </a:schemeClr>
            </a:solidFill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文字方塊 91"/>
          <p:cNvSpPr txBox="1"/>
          <p:nvPr/>
        </p:nvSpPr>
        <p:spPr>
          <a:xfrm>
            <a:off x="85725" y="1727200"/>
            <a:ext cx="820738" cy="42703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 fontAlgn="auto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kumimoji="0" lang="zh-TW" altLang="en-US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收案</a:t>
            </a:r>
          </a:p>
        </p:txBody>
      </p:sp>
      <p:sp>
        <p:nvSpPr>
          <p:cNvPr id="94" name="文字方塊 93"/>
          <p:cNvSpPr txBox="1"/>
          <p:nvPr/>
        </p:nvSpPr>
        <p:spPr>
          <a:xfrm>
            <a:off x="922338" y="2232025"/>
            <a:ext cx="1290637" cy="42862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 fontAlgn="auto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kumimoji="0" lang="zh-TW" altLang="en-US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需求評估</a:t>
            </a:r>
          </a:p>
        </p:txBody>
      </p:sp>
      <p:cxnSp>
        <p:nvCxnSpPr>
          <p:cNvPr id="96" name="肘形接點 95"/>
          <p:cNvCxnSpPr>
            <a:stCxn id="92" idx="2"/>
          </p:cNvCxnSpPr>
          <p:nvPr/>
        </p:nvCxnSpPr>
        <p:spPr>
          <a:xfrm rot="16200000" flipH="1">
            <a:off x="540544" y="2110582"/>
            <a:ext cx="338137" cy="425450"/>
          </a:xfrm>
          <a:prstGeom prst="bentConnector2">
            <a:avLst/>
          </a:prstGeom>
          <a:ln w="762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文字方塊 97"/>
          <p:cNvSpPr txBox="1"/>
          <p:nvPr/>
        </p:nvSpPr>
        <p:spPr>
          <a:xfrm>
            <a:off x="2212975" y="2795588"/>
            <a:ext cx="1290638" cy="63341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 fontAlgn="auto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訂定</a:t>
            </a:r>
            <a:r>
              <a:rPr kumimoji="0" lang="zh-TW" altLang="en-US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個案</a:t>
            </a:r>
            <a:r>
              <a:rPr kumimoji="0" lang="en-US" altLang="zh-TW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kumimoji="0" lang="zh-TW" altLang="en-US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家庭</a:t>
            </a:r>
            <a:r>
              <a:rPr kumimoji="0" lang="zh-TW" altLang="en-US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服務計畫</a:t>
            </a:r>
          </a:p>
        </p:txBody>
      </p:sp>
      <p:cxnSp>
        <p:nvCxnSpPr>
          <p:cNvPr id="99" name="肘形接點 98"/>
          <p:cNvCxnSpPr>
            <a:stCxn id="94" idx="2"/>
            <a:endCxn id="98" idx="1"/>
          </p:cNvCxnSpPr>
          <p:nvPr/>
        </p:nvCxnSpPr>
        <p:spPr>
          <a:xfrm rot="16200000" flipH="1">
            <a:off x="1664494" y="2564606"/>
            <a:ext cx="452438" cy="644525"/>
          </a:xfrm>
          <a:prstGeom prst="bentConnector2">
            <a:avLst/>
          </a:prstGeom>
          <a:ln w="76200">
            <a:solidFill>
              <a:schemeClr val="tx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文字方塊 102"/>
          <p:cNvSpPr txBox="1"/>
          <p:nvPr/>
        </p:nvSpPr>
        <p:spPr>
          <a:xfrm>
            <a:off x="3336925" y="3692525"/>
            <a:ext cx="2811463" cy="93821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 fontAlgn="auto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連結各項服務資源</a:t>
            </a:r>
            <a:endParaRPr kumimoji="0" lang="en-US" altLang="zh-TW" sz="16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fontAlgn="auto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kumimoji="0" lang="zh-TW" altLang="en-US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個案轉介表、轉介回復表、轉介情形追蹤表</a:t>
            </a:r>
            <a:r>
              <a:rPr kumimoji="0" lang="en-US" altLang="zh-TW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kumimoji="0" lang="zh-TW" altLang="en-US" sz="16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04" name="肘形接點 103"/>
          <p:cNvCxnSpPr>
            <a:stCxn id="98" idx="2"/>
            <a:endCxn id="103" idx="1"/>
          </p:cNvCxnSpPr>
          <p:nvPr/>
        </p:nvCxnSpPr>
        <p:spPr>
          <a:xfrm rot="16200000" flipH="1">
            <a:off x="2730500" y="3556000"/>
            <a:ext cx="733425" cy="479425"/>
          </a:xfrm>
          <a:prstGeom prst="bentConnector2">
            <a:avLst/>
          </a:prstGeom>
          <a:ln w="76200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56" name="文字方塊 107"/>
          <p:cNvSpPr txBox="1">
            <a:spLocks noChangeArrowheads="1"/>
          </p:cNvSpPr>
          <p:nvPr/>
        </p:nvSpPr>
        <p:spPr bwMode="auto">
          <a:xfrm>
            <a:off x="5529263" y="4708525"/>
            <a:ext cx="2746375" cy="938213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eaLnBrk="1" hangingPunct="1">
              <a:lnSpc>
                <a:spcPts val="2163"/>
              </a:lnSpc>
              <a:spcBef>
                <a:spcPct val="0"/>
              </a:spcBef>
              <a:buFontTx/>
              <a:buNone/>
            </a:pPr>
            <a:r>
              <a:rPr kumimoji="0" lang="zh-TW" altLang="en-US" sz="16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定期檢視</a:t>
            </a:r>
            <a:r>
              <a:rPr kumimoji="0" lang="zh-TW" altLang="en-US" sz="1600" b="1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個案</a:t>
            </a:r>
            <a:r>
              <a:rPr kumimoji="0" lang="en-US" altLang="zh-TW" sz="1600" b="1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/</a:t>
            </a:r>
            <a:r>
              <a:rPr kumimoji="0" lang="zh-TW" altLang="en-US" sz="1600" b="1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家庭</a:t>
            </a:r>
            <a:r>
              <a:rPr kumimoji="0" lang="zh-TW" altLang="en-US" sz="16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服務計畫執行情形</a:t>
            </a:r>
            <a:r>
              <a:rPr kumimoji="0" lang="en-US" altLang="zh-TW" sz="16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kumimoji="0" lang="zh-TW" altLang="en-US" sz="16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定期評估表、個案紀錄表</a:t>
            </a:r>
            <a:r>
              <a:rPr kumimoji="0" lang="en-US" altLang="zh-TW" sz="16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endParaRPr kumimoji="0" lang="zh-TW" altLang="en-US" sz="1600" b="1">
              <a:solidFill>
                <a:srgbClr val="0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9" name="文字方塊 108"/>
          <p:cNvSpPr txBox="1"/>
          <p:nvPr/>
        </p:nvSpPr>
        <p:spPr>
          <a:xfrm>
            <a:off x="7296150" y="5876925"/>
            <a:ext cx="1557338" cy="65563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 fontAlgn="auto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結案</a:t>
            </a:r>
          </a:p>
          <a:p>
            <a:pPr algn="ctr" fontAlgn="auto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kumimoji="0" lang="zh-TW" altLang="en-US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結案紀錄表</a:t>
            </a:r>
            <a:r>
              <a:rPr kumimoji="0" lang="en-US" altLang="zh-TW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</p:txBody>
      </p:sp>
      <p:cxnSp>
        <p:nvCxnSpPr>
          <p:cNvPr id="117" name="肘形接點 116"/>
          <p:cNvCxnSpPr>
            <a:stCxn id="109" idx="3"/>
            <a:endCxn id="35" idx="3"/>
          </p:cNvCxnSpPr>
          <p:nvPr/>
        </p:nvCxnSpPr>
        <p:spPr>
          <a:xfrm flipH="1" flipV="1">
            <a:off x="8604250" y="3021013"/>
            <a:ext cx="249238" cy="3184525"/>
          </a:xfrm>
          <a:prstGeom prst="bentConnector3">
            <a:avLst>
              <a:gd name="adj1" fmla="val -91792"/>
            </a:avLst>
          </a:prstGeom>
          <a:ln w="38100">
            <a:solidFill>
              <a:schemeClr val="tx2">
                <a:lumMod val="60000"/>
                <a:lumOff val="40000"/>
              </a:schemeClr>
            </a:solidFill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肘形接點 119"/>
          <p:cNvCxnSpPr>
            <a:stCxn id="103" idx="2"/>
            <a:endCxn id="14356" idx="1"/>
          </p:cNvCxnSpPr>
          <p:nvPr/>
        </p:nvCxnSpPr>
        <p:spPr>
          <a:xfrm rot="16200000" flipH="1">
            <a:off x="4862513" y="4511675"/>
            <a:ext cx="547687" cy="785813"/>
          </a:xfrm>
          <a:prstGeom prst="bentConnector2">
            <a:avLst/>
          </a:prstGeom>
          <a:ln w="76200"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肘形接點 122"/>
          <p:cNvCxnSpPr>
            <a:stCxn id="14356" idx="2"/>
            <a:endCxn id="109" idx="1"/>
          </p:cNvCxnSpPr>
          <p:nvPr/>
        </p:nvCxnSpPr>
        <p:spPr>
          <a:xfrm rot="16200000" flipH="1">
            <a:off x="6819900" y="5729288"/>
            <a:ext cx="558800" cy="393700"/>
          </a:xfrm>
          <a:prstGeom prst="bentConnector2">
            <a:avLst/>
          </a:prstGeom>
          <a:ln w="76200">
            <a:solidFill>
              <a:srgbClr val="CCCC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矩形 145"/>
          <p:cNvSpPr/>
          <p:nvPr/>
        </p:nvSpPr>
        <p:spPr>
          <a:xfrm>
            <a:off x="3446463" y="4186238"/>
            <a:ext cx="298450" cy="280987"/>
          </a:xfrm>
          <a:prstGeom prst="rect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b="1" dirty="0">
              <a:solidFill>
                <a:prstClr val="white"/>
              </a:solidFill>
            </a:endParaRPr>
          </a:p>
        </p:txBody>
      </p:sp>
      <p:sp>
        <p:nvSpPr>
          <p:cNvPr id="14362" name="標題 1"/>
          <p:cNvSpPr>
            <a:spLocks noGrp="1"/>
          </p:cNvSpPr>
          <p:nvPr>
            <p:ph type="title"/>
          </p:nvPr>
        </p:nvSpPr>
        <p:spPr>
          <a:xfrm>
            <a:off x="395288" y="-26988"/>
            <a:ext cx="8374062" cy="1143001"/>
          </a:xfrm>
        </p:spPr>
        <p:txBody>
          <a:bodyPr/>
          <a:lstStyle/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建立社政與衛政合作機制</a:t>
            </a:r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(3/4)</a:t>
            </a:r>
            <a:endParaRPr lang="zh-TW" altLang="en-US" b="1" dirty="0" smtClean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1" name="文字方塊 30"/>
          <p:cNvSpPr txBox="1"/>
          <p:nvPr/>
        </p:nvSpPr>
        <p:spPr>
          <a:xfrm>
            <a:off x="4537075" y="1333500"/>
            <a:ext cx="4356100" cy="1016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marL="85725" indent="-85725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sz="1200" b="1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心理衛生社工</a:t>
            </a:r>
            <a:r>
              <a:rPr kumimoji="0" lang="zh-TW" altLang="en-US" sz="1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：初次評估</a:t>
            </a:r>
            <a:r>
              <a:rPr kumimoji="0" lang="en-US" altLang="zh-TW" sz="1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kumimoji="0" lang="zh-TW" altLang="en-US" sz="1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含精神病情、自殺、暴力、家庭功能、個案需求評估及服務目標</a:t>
            </a:r>
            <a:r>
              <a:rPr kumimoji="0" lang="en-US" altLang="zh-TW" sz="1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85725" indent="-85725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sz="1200" b="1" u="sng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兒少保護社工</a:t>
            </a:r>
            <a:r>
              <a:rPr kumimoji="0" lang="zh-TW" altLang="en-US" sz="1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：初步評估</a:t>
            </a:r>
            <a:r>
              <a:rPr kumimoji="0" lang="en-US" altLang="zh-TW" sz="1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kumimoji="0" lang="zh-TW" altLang="en-US" sz="1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含安全及安置評估、家庭功能評估及處遇計畫</a:t>
            </a:r>
            <a:r>
              <a:rPr kumimoji="0" lang="en-US" altLang="zh-TW" sz="1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85725" indent="-85725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sz="1200" b="1" u="sng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成人保護社工</a:t>
            </a:r>
            <a:r>
              <a:rPr kumimoji="0" lang="zh-TW" altLang="en-US" sz="1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：初步評估</a:t>
            </a:r>
            <a:r>
              <a:rPr kumimoji="0" lang="en-US" altLang="zh-TW" sz="1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kumimoji="0" lang="zh-TW" altLang="en-US" sz="1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含處遇計畫</a:t>
            </a:r>
            <a:r>
              <a:rPr kumimoji="0" lang="en-US" altLang="zh-TW" sz="1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kumimoji="0" lang="zh-TW" altLang="en-US" sz="12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圓角矩形 2"/>
          <p:cNvSpPr/>
          <p:nvPr/>
        </p:nvSpPr>
        <p:spPr>
          <a:xfrm>
            <a:off x="85725" y="1052736"/>
            <a:ext cx="4321175" cy="503237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30" name="文字方塊 29"/>
          <p:cNvSpPr txBox="1"/>
          <p:nvPr/>
        </p:nvSpPr>
        <p:spPr>
          <a:xfrm>
            <a:off x="-107950" y="1090836"/>
            <a:ext cx="460851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2000" b="1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◆整合服務中各階段雙方社工辦理事項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79533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1520" y="141870"/>
            <a:ext cx="8784976" cy="854968"/>
          </a:xfr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pPr>
              <a:lnSpc>
                <a:spcPts val="4000"/>
              </a:lnSpc>
            </a:pPr>
            <a:r>
              <a:rPr lang="zh-TW" altLang="en-US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心理衛生社工暴力行為及加害人狀況評估</a:t>
            </a:r>
            <a:r>
              <a:rPr lang="en-US" altLang="zh-TW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參考家暴高危機解列</a:t>
            </a:r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指標</a:t>
            </a:r>
            <a:r>
              <a:rPr lang="en-US" altLang="zh-TW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6866" name="內容版面配置區 4"/>
          <p:cNvSpPr>
            <a:spLocks noGrp="1"/>
          </p:cNvSpPr>
          <p:nvPr>
            <p:ph idx="1"/>
          </p:nvPr>
        </p:nvSpPr>
        <p:spPr>
          <a:xfrm>
            <a:off x="37164" y="1378389"/>
            <a:ext cx="6047004" cy="5334843"/>
          </a:xfrm>
        </p:spPr>
        <p:txBody>
          <a:bodyPr>
            <a:normAutofit fontScale="85000" lnSpcReduction="10000"/>
          </a:bodyPr>
          <a:lstStyle/>
          <a:p>
            <a:pPr marL="365125" indent="-349250" eaLnBrk="1" hangingPunct="1">
              <a:lnSpc>
                <a:spcPts val="2600"/>
              </a:lnSpc>
              <a:spcBef>
                <a:spcPct val="0"/>
              </a:spcBef>
              <a:buFont typeface="Wingdings" pitchFamily="2" charset="2"/>
              <a:buChar char="l"/>
            </a:pPr>
            <a:r>
              <a:rPr lang="zh-TW" altLang="en-US" sz="2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暴力行為</a:t>
            </a:r>
            <a:r>
              <a:rPr lang="en-US" altLang="zh-TW" sz="2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(5</a:t>
            </a:r>
            <a:r>
              <a:rPr lang="zh-TW" altLang="en-US" sz="2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項</a:t>
            </a:r>
            <a:r>
              <a:rPr lang="en-US" altLang="zh-TW" sz="2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sz="2000" b="1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633413" lvl="1" indent="-217488" eaLnBrk="1" hangingPunct="1">
              <a:lnSpc>
                <a:spcPts val="2600"/>
              </a:lnSpc>
              <a:spcBef>
                <a:spcPct val="0"/>
              </a:spcBef>
              <a:buFont typeface="微軟正黑體" pitchFamily="34" charset="-120"/>
              <a:buChar char="─"/>
            </a:pPr>
            <a:r>
              <a:rPr lang="zh-TW" altLang="en-US" sz="2000" b="1" dirty="0" smtClean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加害</a:t>
            </a:r>
            <a:r>
              <a:rPr lang="zh-TW" altLang="en-US" sz="2000" b="1" dirty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人仍會威脅恐嚇、揚言殺死被害人或</a:t>
            </a:r>
            <a:r>
              <a:rPr lang="zh-TW" altLang="en-US" sz="2000" b="1" dirty="0" smtClean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家人</a:t>
            </a:r>
            <a:endParaRPr lang="en-US" altLang="zh-TW" sz="2000" b="1" dirty="0" smtClean="0">
              <a:solidFill>
                <a:schemeClr val="tx2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633413" lvl="1" indent="-217488" eaLnBrk="1" hangingPunct="1">
              <a:lnSpc>
                <a:spcPts val="2600"/>
              </a:lnSpc>
              <a:spcBef>
                <a:spcPct val="0"/>
              </a:spcBef>
              <a:buFont typeface="微軟正黑體" pitchFamily="34" charset="-120"/>
              <a:buChar char="─"/>
            </a:pPr>
            <a:r>
              <a:rPr lang="zh-TW" altLang="en-US" sz="2000" b="1" dirty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加害人仍有身體傷害行為</a:t>
            </a:r>
            <a:endParaRPr lang="en-US" altLang="zh-TW" sz="2000" b="1" dirty="0">
              <a:solidFill>
                <a:schemeClr val="tx2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633413" lvl="1" indent="-217488" eaLnBrk="1" hangingPunct="1">
              <a:lnSpc>
                <a:spcPts val="2600"/>
              </a:lnSpc>
              <a:spcBef>
                <a:spcPct val="0"/>
              </a:spcBef>
              <a:buFont typeface="微軟正黑體" pitchFamily="34" charset="-120"/>
              <a:buChar char="─"/>
            </a:pPr>
            <a:r>
              <a:rPr lang="zh-TW" altLang="en-US" sz="2000" b="1" dirty="0" smtClean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加害</a:t>
            </a:r>
            <a:r>
              <a:rPr lang="zh-TW" altLang="en-US" sz="2000" b="1" dirty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人仍有跟蹤、騷擾</a:t>
            </a:r>
            <a:r>
              <a:rPr lang="zh-TW" altLang="en-US" sz="2000" b="1" dirty="0" smtClean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行為</a:t>
            </a:r>
            <a:endParaRPr lang="en-US" altLang="zh-TW" sz="2000" b="1" dirty="0">
              <a:solidFill>
                <a:schemeClr val="tx2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633413" lvl="1" indent="-217488" eaLnBrk="1" hangingPunct="1">
              <a:lnSpc>
                <a:spcPts val="2600"/>
              </a:lnSpc>
              <a:spcBef>
                <a:spcPct val="0"/>
              </a:spcBef>
              <a:buFont typeface="微軟正黑體" pitchFamily="34" charset="-120"/>
              <a:buChar char="─"/>
            </a:pPr>
            <a:r>
              <a:rPr lang="zh-TW" altLang="en-US" sz="2000" b="1" dirty="0" smtClean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加害</a:t>
            </a:r>
            <a:r>
              <a:rPr lang="zh-TW" altLang="en-US" sz="2000" b="1" dirty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人仍有控制行為</a:t>
            </a:r>
            <a:endParaRPr lang="en-US" altLang="zh-TW" sz="2000" b="1" dirty="0">
              <a:solidFill>
                <a:schemeClr val="tx2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633413" lvl="1" indent="-217488" eaLnBrk="1" hangingPunct="1">
              <a:lnSpc>
                <a:spcPts val="2600"/>
              </a:lnSpc>
              <a:spcBef>
                <a:spcPct val="0"/>
              </a:spcBef>
              <a:buFont typeface="微軟正黑體" pitchFamily="34" charset="-120"/>
              <a:buChar char="─"/>
            </a:pPr>
            <a:r>
              <a:rPr lang="zh-TW" altLang="en-US" sz="2000" b="1" dirty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加害人仍會懷疑、認為被害人感情</a:t>
            </a:r>
            <a:r>
              <a:rPr lang="zh-TW" altLang="en-US" sz="2000" b="1" dirty="0" smtClean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不忠</a:t>
            </a:r>
            <a:endParaRPr lang="en-US" altLang="zh-TW" sz="2000" b="1" dirty="0">
              <a:solidFill>
                <a:schemeClr val="tx2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365125" indent="-349250" eaLnBrk="1" hangingPunct="1">
              <a:lnSpc>
                <a:spcPts val="2600"/>
              </a:lnSpc>
              <a:spcBef>
                <a:spcPct val="0"/>
              </a:spcBef>
              <a:buFont typeface="Wingdings" pitchFamily="2" charset="2"/>
              <a:buChar char="l"/>
            </a:pPr>
            <a:r>
              <a:rPr lang="zh-TW" altLang="en-US" sz="2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加害</a:t>
            </a:r>
            <a:r>
              <a:rPr lang="zh-TW" altLang="en-US" sz="2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人</a:t>
            </a:r>
            <a:r>
              <a:rPr lang="zh-TW" altLang="en-US" sz="2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狀況</a:t>
            </a:r>
            <a:r>
              <a:rPr lang="en-US" altLang="zh-TW" sz="2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(7</a:t>
            </a:r>
            <a:r>
              <a:rPr lang="zh-TW" altLang="en-US" sz="2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項</a:t>
            </a:r>
            <a:r>
              <a:rPr lang="en-US" altLang="zh-TW" sz="2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sz="2000" b="1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633413" lvl="1" indent="-217488" eaLnBrk="1" hangingPunct="1">
              <a:lnSpc>
                <a:spcPts val="2600"/>
              </a:lnSpc>
              <a:spcBef>
                <a:spcPct val="0"/>
              </a:spcBef>
              <a:buFont typeface="微軟正黑體" pitchFamily="34" charset="-120"/>
              <a:buChar char="─"/>
            </a:pPr>
            <a:r>
              <a:rPr lang="zh-TW" altLang="en-US" sz="2000" b="1" dirty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加害</a:t>
            </a:r>
            <a:r>
              <a:rPr lang="zh-TW" altLang="en-US" sz="2000" b="1" dirty="0" smtClean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人仍受身心問題影響導致生活功能或工作能力受損</a:t>
            </a:r>
            <a:endParaRPr lang="en-US" altLang="zh-TW" sz="2000" b="1" dirty="0" smtClean="0">
              <a:solidFill>
                <a:schemeClr val="tx2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633413" lvl="1" indent="-217488" eaLnBrk="1" hangingPunct="1">
              <a:lnSpc>
                <a:spcPts val="2600"/>
              </a:lnSpc>
              <a:spcBef>
                <a:spcPct val="0"/>
              </a:spcBef>
              <a:buFont typeface="微軟正黑體" pitchFamily="34" charset="-120"/>
              <a:buChar char="─"/>
            </a:pPr>
            <a:r>
              <a:rPr lang="zh-TW" altLang="en-US" sz="2000" b="1" dirty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加害人仍有憤怒、衝動或情緒不穩定現象</a:t>
            </a:r>
            <a:endParaRPr lang="en-US" altLang="zh-TW" sz="2000" b="1" dirty="0">
              <a:solidFill>
                <a:schemeClr val="tx2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633413" lvl="1" indent="-217488" eaLnBrk="1" hangingPunct="1">
              <a:lnSpc>
                <a:spcPts val="2600"/>
              </a:lnSpc>
              <a:spcBef>
                <a:spcPct val="0"/>
              </a:spcBef>
              <a:buFont typeface="微軟正黑體" pitchFamily="34" charset="-120"/>
              <a:buChar char="─"/>
            </a:pPr>
            <a:r>
              <a:rPr lang="zh-TW" altLang="en-US" sz="2000" b="1" dirty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加害人仍會因未規律</a:t>
            </a:r>
            <a:r>
              <a:rPr lang="zh-TW" altLang="en-US" sz="2000" b="1" dirty="0" smtClean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服用精神藥物而</a:t>
            </a:r>
            <a:r>
              <a:rPr lang="zh-TW" altLang="en-US" sz="2000" b="1" dirty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行為、情緒不穩</a:t>
            </a:r>
            <a:endParaRPr lang="en-US" altLang="zh-TW" sz="2000" b="1" dirty="0">
              <a:solidFill>
                <a:schemeClr val="tx2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633413" lvl="1" indent="-217488" eaLnBrk="1" hangingPunct="1">
              <a:lnSpc>
                <a:spcPts val="2600"/>
              </a:lnSpc>
              <a:spcBef>
                <a:spcPct val="0"/>
              </a:spcBef>
              <a:buFont typeface="微軟正黑體" pitchFamily="34" charset="-120"/>
              <a:buChar char="─"/>
            </a:pPr>
            <a:r>
              <a:rPr lang="zh-TW" altLang="en-US" sz="2000" b="1" dirty="0" smtClean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加害</a:t>
            </a:r>
            <a:r>
              <a:rPr lang="zh-TW" altLang="en-US" sz="2000" b="1" dirty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人仍</a:t>
            </a:r>
            <a:r>
              <a:rPr lang="zh-TW" altLang="en-US" sz="2000" b="1" dirty="0" smtClean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會出現自殺意念或行為</a:t>
            </a:r>
            <a:endParaRPr lang="en-US" altLang="zh-TW" sz="2000" b="1" dirty="0" smtClean="0">
              <a:solidFill>
                <a:schemeClr val="tx2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633413" lvl="1" indent="-217488" eaLnBrk="1" hangingPunct="1">
              <a:lnSpc>
                <a:spcPts val="2600"/>
              </a:lnSpc>
              <a:spcBef>
                <a:spcPct val="0"/>
              </a:spcBef>
              <a:buFont typeface="微軟正黑體" pitchFamily="34" charset="-120"/>
              <a:buChar char="─"/>
            </a:pPr>
            <a:r>
              <a:rPr lang="zh-TW" altLang="en-US" sz="2000" b="1" dirty="0" smtClean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加害</a:t>
            </a:r>
            <a:r>
              <a:rPr lang="zh-TW" altLang="en-US" sz="2000" b="1" dirty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人酒後仍會行為、情緒不</a:t>
            </a:r>
            <a:r>
              <a:rPr lang="zh-TW" altLang="en-US" sz="2000" b="1" dirty="0" smtClean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穩</a:t>
            </a:r>
            <a:endParaRPr lang="en-US" altLang="zh-TW" sz="2000" b="1" dirty="0" smtClean="0">
              <a:solidFill>
                <a:schemeClr val="tx2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633413" lvl="1" indent="-217488" eaLnBrk="1" hangingPunct="1">
              <a:lnSpc>
                <a:spcPts val="2600"/>
              </a:lnSpc>
              <a:spcBef>
                <a:spcPct val="0"/>
              </a:spcBef>
              <a:buFont typeface="微軟正黑體" pitchFamily="34" charset="-120"/>
              <a:buChar char="─"/>
            </a:pPr>
            <a:r>
              <a:rPr lang="zh-TW" altLang="en-US" sz="2000" b="1" dirty="0" smtClean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加害</a:t>
            </a:r>
            <a:r>
              <a:rPr lang="zh-TW" altLang="en-US" sz="2000" b="1" dirty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人</a:t>
            </a:r>
            <a:r>
              <a:rPr lang="zh-TW" altLang="en-US" sz="2000" b="1" dirty="0" smtClean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仍</a:t>
            </a:r>
            <a:r>
              <a:rPr lang="en-US" altLang="zh-TW" sz="2000" b="1" dirty="0" smtClean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000" b="1" dirty="0" smtClean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疑似</a:t>
            </a:r>
            <a:r>
              <a:rPr lang="en-US" altLang="zh-TW" sz="2000" b="1" dirty="0" smtClean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en-US" sz="2000" b="1" dirty="0" smtClean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因</a:t>
            </a:r>
            <a:r>
              <a:rPr lang="zh-TW" altLang="en-US" sz="2000" b="1" dirty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吸食毒品而行為、情緒不</a:t>
            </a:r>
            <a:r>
              <a:rPr lang="zh-TW" altLang="en-US" sz="2000" b="1" dirty="0" smtClean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穩</a:t>
            </a:r>
            <a:endParaRPr lang="en-US" altLang="zh-TW" sz="2000" b="1" dirty="0" smtClean="0">
              <a:solidFill>
                <a:schemeClr val="tx2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633413" lvl="1" indent="-217488" eaLnBrk="1" hangingPunct="1">
              <a:lnSpc>
                <a:spcPts val="2600"/>
              </a:lnSpc>
              <a:spcBef>
                <a:spcPct val="0"/>
              </a:spcBef>
              <a:buFont typeface="微軟正黑體" pitchFamily="34" charset="-120"/>
              <a:buChar char="─"/>
            </a:pPr>
            <a:r>
              <a:rPr lang="zh-TW" altLang="en-US" sz="2000" b="1" dirty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加害人仍</a:t>
            </a:r>
            <a:r>
              <a:rPr lang="zh-TW" altLang="en-US" sz="2000" b="1" dirty="0" smtClean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會因身心問題而猜忌、懷疑被害人</a:t>
            </a:r>
            <a:endParaRPr lang="en-US" altLang="zh-TW" sz="2000" b="1" dirty="0" smtClean="0">
              <a:solidFill>
                <a:schemeClr val="tx2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4479925" y="755650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kumimoji="0" lang="zh-TW" altLang="en-US">
              <a:latin typeface="Calibri" pitchFamily="34" charset="0"/>
            </a:endParaRPr>
          </a:p>
        </p:txBody>
      </p:sp>
      <p:sp>
        <p:nvSpPr>
          <p:cNvPr id="36868" name="Rectangle 6"/>
          <p:cNvSpPr>
            <a:spLocks noChangeArrowheads="1"/>
          </p:cNvSpPr>
          <p:nvPr/>
        </p:nvSpPr>
        <p:spPr bwMode="auto">
          <a:xfrm>
            <a:off x="5126038" y="1012825"/>
            <a:ext cx="3198812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3936" tIns="41969" rIns="83936" bIns="41969"/>
          <a:lstStyle/>
          <a:p>
            <a:pPr defTabSz="957263">
              <a:lnSpc>
                <a:spcPct val="105000"/>
              </a:lnSpc>
              <a:spcBef>
                <a:spcPct val="10000"/>
              </a:spcBef>
              <a:buClr>
                <a:schemeClr val="tx1"/>
              </a:buClr>
            </a:pPr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463116" y="188640"/>
            <a:ext cx="8229600" cy="982216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endParaRPr kumimoji="0" lang="zh-TW" altLang="en-US" b="1" dirty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/>
          </p:nvPr>
        </p:nvGraphicFramePr>
        <p:xfrm>
          <a:off x="5868145" y="1249765"/>
          <a:ext cx="3096343" cy="54028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7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4683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0934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294283">
                <a:tc>
                  <a:txBody>
                    <a:bodyPr/>
                    <a:lstStyle/>
                    <a:p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A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B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C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667526">
                <a:tc>
                  <a:txBody>
                    <a:bodyPr/>
                    <a:lstStyle/>
                    <a:p>
                      <a:r>
                        <a:rPr lang="zh-TW" altLang="en-US" sz="20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暴力行為及加害人狀況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7</a:t>
                      </a:r>
                      <a:r>
                        <a:rPr lang="zh-TW" altLang="en-US" sz="20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項以上處於中、高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20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3</a:t>
                      </a:r>
                      <a:r>
                        <a:rPr lang="zh-TW" altLang="en-US" sz="20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項至</a:t>
                      </a:r>
                      <a:r>
                        <a:rPr lang="en-US" altLang="zh-TW" sz="20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6</a:t>
                      </a:r>
                      <a:r>
                        <a:rPr lang="zh-TW" altLang="en-US" sz="20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項處於中</a:t>
                      </a:r>
                      <a:endParaRPr lang="en-US" altLang="zh-TW" sz="2000" b="1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r>
                        <a:rPr lang="zh-TW" altLang="en-US" sz="20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、高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20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2</a:t>
                      </a:r>
                      <a:r>
                        <a:rPr lang="zh-TW" altLang="en-US" sz="20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項以下處於中、高</a:t>
                      </a: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632181">
                <a:tc>
                  <a:txBody>
                    <a:bodyPr/>
                    <a:lstStyle/>
                    <a:p>
                      <a:r>
                        <a:rPr lang="zh-TW" altLang="en-US" sz="20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性侵害再犯風險評估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高、 中高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中低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低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003568">
                <a:tc rowSpan="2">
                  <a:txBody>
                    <a:bodyPr/>
                    <a:lstStyle/>
                    <a:p>
                      <a:r>
                        <a:rPr lang="zh-TW" altLang="en-US" sz="20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平台會議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家暴安全網平台會議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個案             討論會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48071">
                <a:tc vMerge="1">
                  <a:txBody>
                    <a:bodyPr/>
                    <a:lstStyle/>
                    <a:p>
                      <a:endParaRPr lang="zh-TW" altLang="en-US" sz="20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性侵害加害人              評估小組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3680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字版面配置區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家庭暴力安全防護網平台</a:t>
            </a:r>
            <a:endParaRPr lang="zh-TW" altLang="en-US" dirty="0"/>
          </a:p>
        </p:txBody>
      </p:sp>
      <p:graphicFrame>
        <p:nvGraphicFramePr>
          <p:cNvPr id="15" name="內容版面配置區 14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2141904886"/>
              </p:ext>
            </p:extLst>
          </p:nvPr>
        </p:nvGraphicFramePr>
        <p:xfrm>
          <a:off x="316234" y="1772816"/>
          <a:ext cx="8504238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向右箭號 9"/>
          <p:cNvSpPr/>
          <p:nvPr/>
        </p:nvSpPr>
        <p:spPr>
          <a:xfrm>
            <a:off x="4355976" y="4077072"/>
            <a:ext cx="576064" cy="5760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投影片編號版面配置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73095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2800" b="1" dirty="0" smtClean="0"/>
              <a:t>家暴安全網緣起</a:t>
            </a:r>
            <a:endParaRPr lang="zh-TW" altLang="en-US" sz="2800" b="1" dirty="0"/>
          </a:p>
        </p:txBody>
      </p:sp>
      <p:graphicFrame>
        <p:nvGraphicFramePr>
          <p:cNvPr id="9" name="內容版面配置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38664517"/>
              </p:ext>
            </p:extLst>
          </p:nvPr>
        </p:nvGraphicFramePr>
        <p:xfrm>
          <a:off x="395536" y="1700808"/>
          <a:ext cx="8352928" cy="50015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矩形 3"/>
          <p:cNvSpPr/>
          <p:nvPr/>
        </p:nvSpPr>
        <p:spPr>
          <a:xfrm>
            <a:off x="3995936" y="472514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zh-TW" dirty="0"/>
              <a:t>通報案件量逐年增加，每年仍有因家庭暴力導致死亡或重大傷害的事件發生</a:t>
            </a:r>
            <a:r>
              <a:rPr lang="zh-TW" altLang="en-US" dirty="0"/>
              <a:t>。</a:t>
            </a:r>
            <a:endParaRPr lang="en-US" altLang="zh-TW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767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600" b="1" dirty="0"/>
              <a:t>家暴安全網緣起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spcBef>
                <a:spcPts val="1200"/>
              </a:spcBef>
            </a:pPr>
            <a:r>
              <a:rPr lang="zh-TW" altLang="zh-TW" dirty="0" smtClean="0"/>
              <a:t>龐大</a:t>
            </a:r>
            <a:r>
              <a:rPr lang="zh-TW" altLang="zh-TW" dirty="0"/>
              <a:t>的案件</a:t>
            </a:r>
            <a:r>
              <a:rPr lang="zh-TW" altLang="zh-TW" dirty="0" smtClean="0"/>
              <a:t>量讓</a:t>
            </a:r>
            <a:r>
              <a:rPr lang="zh-TW" altLang="zh-TW" dirty="0"/>
              <a:t>防治網絡疲於奔命，故多偏重於服務有意願的、決定離開或是採取司法行動的被害人</a:t>
            </a:r>
            <a:r>
              <a:rPr lang="zh-TW" altLang="zh-TW" dirty="0" smtClean="0"/>
              <a:t>。</a:t>
            </a:r>
            <a:endParaRPr lang="en-US" altLang="zh-TW" dirty="0" smtClean="0"/>
          </a:p>
          <a:p>
            <a:pPr>
              <a:spcBef>
                <a:spcPts val="1200"/>
              </a:spcBef>
            </a:pPr>
            <a:r>
              <a:rPr lang="zh-TW" altLang="zh-TW" dirty="0" smtClean="0"/>
              <a:t>對於畏懼</a:t>
            </a:r>
            <a:r>
              <a:rPr lang="zh-TW" altLang="zh-TW" dirty="0"/>
              <a:t>施暴者報復或恐嚇而不敢向外求助，或是打算留在關係中，真正可能處於危機情境的親密伴侶暴力個案，防治網絡缺乏</a:t>
            </a:r>
            <a:r>
              <a:rPr lang="zh-TW" altLang="zh-TW" u="sng" dirty="0">
                <a:solidFill>
                  <a:srgbClr val="7030A0"/>
                </a:solidFill>
              </a:rPr>
              <a:t>一致性的危險評估機制</a:t>
            </a:r>
            <a:r>
              <a:rPr lang="zh-TW" altLang="zh-TW" dirty="0"/>
              <a:t>和對應不同危險的工作方法，且各自蒐集案件資訊，無法掌握案件全貌，亦缺乏</a:t>
            </a:r>
            <a:r>
              <a:rPr lang="zh-TW" altLang="zh-TW" u="sng" dirty="0">
                <a:solidFill>
                  <a:srgbClr val="7030A0"/>
                </a:solidFill>
              </a:rPr>
              <a:t>資訊交換整合的平台</a:t>
            </a:r>
            <a:r>
              <a:rPr lang="zh-TW" altLang="zh-TW" dirty="0"/>
              <a:t>，未能發揮預防再犯及發展中長期服務策略。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33018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600" b="1" dirty="0"/>
              <a:t>家暴安全網緣起</a:t>
            </a:r>
            <a:endParaRPr lang="zh-TW" altLang="en-US" sz="3600" b="1" dirty="0"/>
          </a:p>
        </p:txBody>
      </p:sp>
      <p:grpSp>
        <p:nvGrpSpPr>
          <p:cNvPr id="55" name="群組 54"/>
          <p:cNvGrpSpPr/>
          <p:nvPr/>
        </p:nvGrpSpPr>
        <p:grpSpPr>
          <a:xfrm>
            <a:off x="457200" y="2420888"/>
            <a:ext cx="7619999" cy="4032448"/>
            <a:chOff x="457200" y="2224305"/>
            <a:chExt cx="7619999" cy="4032448"/>
          </a:xfrm>
        </p:grpSpPr>
        <p:grpSp>
          <p:nvGrpSpPr>
            <p:cNvPr id="53" name="群組 52"/>
            <p:cNvGrpSpPr/>
            <p:nvPr/>
          </p:nvGrpSpPr>
          <p:grpSpPr>
            <a:xfrm>
              <a:off x="457200" y="2224305"/>
              <a:ext cx="7619999" cy="4032448"/>
              <a:chOff x="457200" y="1772816"/>
              <a:chExt cx="7619999" cy="4032448"/>
            </a:xfrm>
          </p:grpSpPr>
          <p:sp>
            <p:nvSpPr>
              <p:cNvPr id="34" name="圓角矩形 33"/>
              <p:cNvSpPr/>
              <p:nvPr/>
            </p:nvSpPr>
            <p:spPr>
              <a:xfrm>
                <a:off x="457472" y="1772816"/>
                <a:ext cx="1162200" cy="1747624"/>
              </a:xfrm>
              <a:prstGeom prst="roundRect">
                <a:avLst/>
              </a:pr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008" tIns="64008" rIns="64008" bIns="64008" numCol="1" spcCol="1270" anchor="b" anchorCtr="0">
                <a:noAutofit/>
              </a:bodyPr>
              <a:lstStyle/>
              <a:p>
                <a:pPr lvl="0" defTabSz="400050" rtl="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zh-TW" sz="1400" kern="1200" dirty="0" smtClean="0"/>
                  <a:t>財團法人現代婦女</a:t>
                </a:r>
                <a:r>
                  <a:rPr lang="zh-TW" altLang="en-US" sz="1400" kern="1200" dirty="0" smtClean="0"/>
                  <a:t>教育</a:t>
                </a:r>
                <a:r>
                  <a:rPr lang="zh-TW" sz="1400" kern="1200" dirty="0" smtClean="0"/>
                  <a:t>基金會開始發展家庭暴力防治安全網方案</a:t>
                </a:r>
                <a:endParaRPr lang="zh-TW" sz="1400" kern="1200" dirty="0"/>
              </a:p>
            </p:txBody>
          </p:sp>
          <p:sp>
            <p:nvSpPr>
              <p:cNvPr id="36" name="圓角矩形 35"/>
              <p:cNvSpPr/>
              <p:nvPr/>
            </p:nvSpPr>
            <p:spPr>
              <a:xfrm>
                <a:off x="1319786" y="4480559"/>
                <a:ext cx="1162200" cy="1324705"/>
              </a:xfrm>
              <a:prstGeom prst="roundRect">
                <a:avLst/>
              </a:pr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008" tIns="64008" rIns="64008" bIns="64008" numCol="1" spcCol="1270" anchor="t" anchorCtr="0">
                <a:noAutofit/>
              </a:bodyPr>
              <a:lstStyle/>
              <a:p>
                <a:pPr lvl="0" defTabSz="400050" rtl="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zh-TW" sz="1400" kern="1200" dirty="0" smtClean="0"/>
                  <a:t>現代婦女</a:t>
                </a:r>
                <a:r>
                  <a:rPr lang="zh-TW" altLang="en-US" sz="1400" kern="1200" dirty="0" smtClean="0"/>
                  <a:t>教育</a:t>
                </a:r>
                <a:r>
                  <a:rPr lang="zh-TW" sz="1400" kern="1200" dirty="0" smtClean="0"/>
                  <a:t>基金會與部分縣市政府合作推動</a:t>
                </a:r>
                <a:endParaRPr lang="zh-TW" sz="1400" kern="1200" dirty="0"/>
              </a:p>
            </p:txBody>
          </p:sp>
          <p:sp>
            <p:nvSpPr>
              <p:cNvPr id="38" name="圓角矩形 37"/>
              <p:cNvSpPr/>
              <p:nvPr/>
            </p:nvSpPr>
            <p:spPr>
              <a:xfrm>
                <a:off x="2182101" y="1772816"/>
                <a:ext cx="1162200" cy="1747624"/>
              </a:xfrm>
              <a:prstGeom prst="roundRect">
                <a:avLst/>
              </a:pr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008" tIns="64008" rIns="64008" bIns="64008" numCol="1" spcCol="1270" anchor="b" anchorCtr="0">
                <a:noAutofit/>
              </a:bodyPr>
              <a:lstStyle/>
              <a:p>
                <a:pPr lvl="0" defTabSz="400050" rtl="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zh-TW" sz="1400" kern="1200" dirty="0" smtClean="0"/>
                  <a:t>赴英國</a:t>
                </a:r>
                <a:r>
                  <a:rPr lang="en-US" sz="1400" kern="1200" dirty="0" smtClean="0"/>
                  <a:t>Cardiff</a:t>
                </a:r>
                <a:r>
                  <a:rPr lang="zh-TW" sz="1400" kern="1200" dirty="0" smtClean="0"/>
                  <a:t>市參訪</a:t>
                </a:r>
                <a:r>
                  <a:rPr lang="zh-TW" altLang="en-US" sz="1400" kern="1200" dirty="0" smtClean="0"/>
                  <a:t>「</a:t>
                </a:r>
                <a:r>
                  <a:rPr lang="zh-TW" sz="1400" kern="1200" dirty="0" smtClean="0"/>
                  <a:t>跨機構危險評估會議</a:t>
                </a:r>
                <a:r>
                  <a:rPr lang="zh-TW" altLang="en-US" sz="1400" kern="1200" dirty="0" smtClean="0"/>
                  <a:t>」</a:t>
                </a:r>
                <a:r>
                  <a:rPr lang="zh-TW" sz="1400" kern="1200" dirty="0" smtClean="0"/>
                  <a:t>（簡稱</a:t>
                </a:r>
                <a:r>
                  <a:rPr lang="en-US" sz="1400" kern="1200" dirty="0" smtClean="0"/>
                  <a:t>MARAC</a:t>
                </a:r>
                <a:r>
                  <a:rPr lang="zh-TW" sz="1400" kern="1200" dirty="0" smtClean="0"/>
                  <a:t>）</a:t>
                </a:r>
                <a:endParaRPr lang="zh-TW" sz="1400" kern="1200" dirty="0"/>
              </a:p>
            </p:txBody>
          </p:sp>
          <p:sp>
            <p:nvSpPr>
              <p:cNvPr id="40" name="圓角矩形 39"/>
              <p:cNvSpPr/>
              <p:nvPr/>
            </p:nvSpPr>
            <p:spPr>
              <a:xfrm>
                <a:off x="3044416" y="4480559"/>
                <a:ext cx="1162200" cy="1324705"/>
              </a:xfrm>
              <a:prstGeom prst="roundRect">
                <a:avLst/>
              </a:pr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008" tIns="64008" rIns="64008" bIns="64008" numCol="1" spcCol="1270" anchor="t" anchorCtr="0">
                <a:noAutofit/>
              </a:bodyPr>
              <a:lstStyle/>
              <a:p>
                <a:pPr lvl="0" defTabSz="400050" rtl="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zh-TW" sz="1400" kern="1200" dirty="0" smtClean="0"/>
                  <a:t>補助台北市等</a:t>
                </a:r>
                <a:r>
                  <a:rPr lang="en-US" sz="1400" kern="1200" dirty="0" smtClean="0"/>
                  <a:t>10</a:t>
                </a:r>
                <a:r>
                  <a:rPr lang="zh-TW" sz="1400" kern="1200" dirty="0" smtClean="0"/>
                  <a:t>個縣市進行小規模試辦</a:t>
                </a:r>
                <a:endParaRPr lang="zh-TW" sz="1400" kern="1200" dirty="0"/>
              </a:p>
            </p:txBody>
          </p:sp>
          <p:sp>
            <p:nvSpPr>
              <p:cNvPr id="42" name="圓角矩形 41"/>
              <p:cNvSpPr/>
              <p:nvPr/>
            </p:nvSpPr>
            <p:spPr>
              <a:xfrm>
                <a:off x="3906731" y="1772816"/>
                <a:ext cx="1162200" cy="1747624"/>
              </a:xfrm>
              <a:prstGeom prst="roundRect">
                <a:avLst/>
              </a:pr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008" tIns="64008" rIns="64008" bIns="64008" numCol="1" spcCol="1270" anchor="b" anchorCtr="0">
                <a:noAutofit/>
              </a:bodyPr>
              <a:lstStyle/>
              <a:p>
                <a:pPr lvl="0" defTabSz="400050" rtl="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zh-TW" sz="1400" kern="1200" dirty="0" smtClean="0"/>
                  <a:t>頒訂「家庭暴力安全防護網計畫」，補助</a:t>
                </a:r>
                <a:r>
                  <a:rPr lang="en-US" sz="1400" kern="1200" dirty="0" smtClean="0"/>
                  <a:t>22</a:t>
                </a:r>
                <a:r>
                  <a:rPr lang="zh-TW" sz="1400" kern="1200" dirty="0" smtClean="0"/>
                  <a:t>個直轄市、縣（市）政府辦理</a:t>
                </a:r>
                <a:endParaRPr lang="zh-TW" sz="1400" kern="1200" dirty="0"/>
              </a:p>
            </p:txBody>
          </p:sp>
          <p:sp>
            <p:nvSpPr>
              <p:cNvPr id="44" name="圓角矩形 43"/>
              <p:cNvSpPr/>
              <p:nvPr/>
            </p:nvSpPr>
            <p:spPr>
              <a:xfrm>
                <a:off x="4769046" y="4480559"/>
                <a:ext cx="1162200" cy="1324705"/>
              </a:xfrm>
              <a:prstGeom prst="roundRect">
                <a:avLst/>
              </a:pr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008" tIns="64008" rIns="64008" bIns="64008" numCol="1" spcCol="1270" anchor="t" anchorCtr="0">
                <a:noAutofit/>
              </a:bodyPr>
              <a:lstStyle/>
              <a:p>
                <a:pPr lvl="0" defTabSz="400050" rtl="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zh-TW" sz="1400" kern="1200" dirty="0" smtClean="0"/>
                  <a:t>納入指定施政項目，各直轄市、縣（市）政府全面推動</a:t>
                </a:r>
                <a:endParaRPr lang="zh-TW" sz="1400" kern="1200" dirty="0"/>
              </a:p>
            </p:txBody>
          </p:sp>
          <p:sp>
            <p:nvSpPr>
              <p:cNvPr id="46" name="圓角矩形 45"/>
              <p:cNvSpPr/>
              <p:nvPr/>
            </p:nvSpPr>
            <p:spPr>
              <a:xfrm>
                <a:off x="5631360" y="1772816"/>
                <a:ext cx="1162200" cy="1747624"/>
              </a:xfrm>
              <a:prstGeom prst="roundRect">
                <a:avLst/>
              </a:pr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008" tIns="64008" rIns="64008" bIns="64008" numCol="1" spcCol="1270" anchor="b" anchorCtr="0">
                <a:noAutofit/>
              </a:bodyPr>
              <a:lstStyle/>
              <a:p>
                <a:pPr lvl="0" defTabSz="400050" rtl="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zh-TW" sz="1400" kern="1200" dirty="0" smtClean="0"/>
                  <a:t>家庭暴力防治法</a:t>
                </a:r>
                <a:r>
                  <a:rPr lang="zh-TW" altLang="en-US" sz="1400" kern="1200" dirty="0" smtClean="0">
                    <a:latin typeface="Aharoni"/>
                    <a:cs typeface="Aharoni"/>
                  </a:rPr>
                  <a:t>明定</a:t>
                </a:r>
                <a:r>
                  <a:rPr lang="zh-TW" sz="1400" kern="1200" dirty="0" smtClean="0"/>
                  <a:t>『辦理危險評估，並召開跨機構網絡會議』</a:t>
                </a:r>
                <a:r>
                  <a:rPr lang="zh-TW" altLang="en-US" sz="1400" kern="1200" dirty="0" smtClean="0"/>
                  <a:t>為</a:t>
                </a:r>
                <a:r>
                  <a:rPr lang="zh-TW" sz="1400" kern="1200" dirty="0" smtClean="0"/>
                  <a:t>各縣市政府應辦事項</a:t>
                </a:r>
                <a:endParaRPr lang="zh-TW" sz="1400" kern="1200" dirty="0"/>
              </a:p>
            </p:txBody>
          </p:sp>
          <p:grpSp>
            <p:nvGrpSpPr>
              <p:cNvPr id="52" name="群組 51"/>
              <p:cNvGrpSpPr/>
              <p:nvPr/>
            </p:nvGrpSpPr>
            <p:grpSpPr>
              <a:xfrm>
                <a:off x="457200" y="3040379"/>
                <a:ext cx="7619999" cy="1920240"/>
                <a:chOff x="457200" y="3040379"/>
                <a:chExt cx="7619999" cy="1920240"/>
              </a:xfrm>
            </p:grpSpPr>
            <p:sp>
              <p:nvSpPr>
                <p:cNvPr id="33" name="燕尾形向右箭號 32"/>
                <p:cNvSpPr/>
                <p:nvPr/>
              </p:nvSpPr>
              <p:spPr>
                <a:xfrm>
                  <a:off x="457200" y="3040379"/>
                  <a:ext cx="7619999" cy="1920240"/>
                </a:xfrm>
                <a:prstGeom prst="notchedRightArrow">
                  <a:avLst/>
                </a:prstGeom>
              </p:spPr>
              <p:style>
                <a:lnRef idx="0">
                  <a:schemeClr val="dk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4">
                    <a:tint val="4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4">
                    <a:tint val="4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35" name="流程圖: 替代處理程序 34"/>
                <p:cNvSpPr/>
                <p:nvPr/>
              </p:nvSpPr>
              <p:spPr>
                <a:xfrm>
                  <a:off x="628068" y="3760469"/>
                  <a:ext cx="480060" cy="480060"/>
                </a:xfrm>
                <a:prstGeom prst="flowChartAlternateProcess">
                  <a:avLst/>
                </a:prstGeom>
              </p:spPr>
              <p:style>
                <a:lnRef idx="3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4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accent4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37" name="流程圖: 替代處理程序 36"/>
                <p:cNvSpPr/>
                <p:nvPr/>
              </p:nvSpPr>
              <p:spPr>
                <a:xfrm>
                  <a:off x="1490382" y="3760469"/>
                  <a:ext cx="480060" cy="480060"/>
                </a:xfrm>
                <a:prstGeom prst="flowChartAlternateProcess">
                  <a:avLst/>
                </a:prstGeom>
              </p:spPr>
              <p:style>
                <a:lnRef idx="3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4">
                    <a:hueOff val="-253470"/>
                    <a:satOff val="-8533"/>
                    <a:lumOff val="-2073"/>
                    <a:alphaOff val="0"/>
                  </a:schemeClr>
                </a:fillRef>
                <a:effectRef idx="1">
                  <a:schemeClr val="accent4">
                    <a:hueOff val="-253470"/>
                    <a:satOff val="-8533"/>
                    <a:lumOff val="-2073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39" name="流程圖: 替代處理程序 38"/>
                <p:cNvSpPr/>
                <p:nvPr/>
              </p:nvSpPr>
              <p:spPr>
                <a:xfrm>
                  <a:off x="2352697" y="3760469"/>
                  <a:ext cx="480060" cy="480060"/>
                </a:xfrm>
                <a:prstGeom prst="flowChartAlternateProcess">
                  <a:avLst/>
                </a:prstGeom>
              </p:spPr>
              <p:style>
                <a:lnRef idx="3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4">
                    <a:hueOff val="-506940"/>
                    <a:satOff val="-17067"/>
                    <a:lumOff val="-4146"/>
                    <a:alphaOff val="0"/>
                  </a:schemeClr>
                </a:fillRef>
                <a:effectRef idx="1">
                  <a:schemeClr val="accent4">
                    <a:hueOff val="-506940"/>
                    <a:satOff val="-17067"/>
                    <a:lumOff val="-4146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41" name="流程圖: 替代處理程序 40"/>
                <p:cNvSpPr/>
                <p:nvPr/>
              </p:nvSpPr>
              <p:spPr>
                <a:xfrm>
                  <a:off x="3215012" y="3760469"/>
                  <a:ext cx="480060" cy="480060"/>
                </a:xfrm>
                <a:prstGeom prst="flowChartAlternateProcess">
                  <a:avLst/>
                </a:prstGeom>
              </p:spPr>
              <p:style>
                <a:lnRef idx="3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4">
                    <a:hueOff val="-760410"/>
                    <a:satOff val="-25600"/>
                    <a:lumOff val="-6219"/>
                    <a:alphaOff val="0"/>
                  </a:schemeClr>
                </a:fillRef>
                <a:effectRef idx="1">
                  <a:schemeClr val="accent4">
                    <a:hueOff val="-760410"/>
                    <a:satOff val="-25600"/>
                    <a:lumOff val="-6219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43" name="流程圖: 替代處理程序 42"/>
                <p:cNvSpPr/>
                <p:nvPr/>
              </p:nvSpPr>
              <p:spPr>
                <a:xfrm>
                  <a:off x="4077327" y="3760469"/>
                  <a:ext cx="480060" cy="480060"/>
                </a:xfrm>
                <a:prstGeom prst="flowChartAlternateProcess">
                  <a:avLst/>
                </a:prstGeom>
              </p:spPr>
              <p:style>
                <a:lnRef idx="3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4">
                    <a:hueOff val="-1013880"/>
                    <a:satOff val="-34134"/>
                    <a:lumOff val="-8291"/>
                    <a:alphaOff val="0"/>
                  </a:schemeClr>
                </a:fillRef>
                <a:effectRef idx="1">
                  <a:schemeClr val="accent4">
                    <a:hueOff val="-1013880"/>
                    <a:satOff val="-34134"/>
                    <a:lumOff val="-8291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45" name="流程圖: 替代處理程序 44"/>
                <p:cNvSpPr/>
                <p:nvPr/>
              </p:nvSpPr>
              <p:spPr>
                <a:xfrm>
                  <a:off x="4939642" y="3760469"/>
                  <a:ext cx="480060" cy="480060"/>
                </a:xfrm>
                <a:prstGeom prst="flowChartAlternateProcess">
                  <a:avLst/>
                </a:prstGeom>
              </p:spPr>
              <p:style>
                <a:lnRef idx="3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4">
                    <a:hueOff val="-1267350"/>
                    <a:satOff val="-42667"/>
                    <a:lumOff val="-10364"/>
                    <a:alphaOff val="0"/>
                  </a:schemeClr>
                </a:fillRef>
                <a:effectRef idx="1">
                  <a:schemeClr val="accent4">
                    <a:hueOff val="-1267350"/>
                    <a:satOff val="-42667"/>
                    <a:lumOff val="-10364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47" name="流程圖: 替代處理程序 46"/>
                <p:cNvSpPr/>
                <p:nvPr/>
              </p:nvSpPr>
              <p:spPr>
                <a:xfrm>
                  <a:off x="5801957" y="3760469"/>
                  <a:ext cx="480060" cy="480060"/>
                </a:xfrm>
                <a:prstGeom prst="flowChartAlternateProcess">
                  <a:avLst/>
                </a:prstGeom>
              </p:spPr>
              <p:style>
                <a:lnRef idx="3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4">
                    <a:hueOff val="-1520820"/>
                    <a:satOff val="-51201"/>
                    <a:lumOff val="-12437"/>
                    <a:alphaOff val="0"/>
                  </a:schemeClr>
                </a:fillRef>
                <a:effectRef idx="1">
                  <a:schemeClr val="accent4">
                    <a:hueOff val="-1520820"/>
                    <a:satOff val="-51201"/>
                    <a:lumOff val="-12437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49" name="流程圖: 替代處理程序 48"/>
                <p:cNvSpPr/>
                <p:nvPr/>
              </p:nvSpPr>
              <p:spPr>
                <a:xfrm>
                  <a:off x="6664271" y="3760469"/>
                  <a:ext cx="480060" cy="480060"/>
                </a:xfrm>
                <a:prstGeom prst="flowChartAlternateProcess">
                  <a:avLst/>
                </a:prstGeom>
              </p:spPr>
              <p:style>
                <a:lnRef idx="3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4">
                    <a:hueOff val="-1774290"/>
                    <a:satOff val="-59734"/>
                    <a:lumOff val="-14510"/>
                    <a:alphaOff val="0"/>
                  </a:schemeClr>
                </a:fillRef>
                <a:effectRef idx="1">
                  <a:schemeClr val="accent4">
                    <a:hueOff val="-1774290"/>
                    <a:satOff val="-59734"/>
                    <a:lumOff val="-14510"/>
                    <a:alphaOff val="0"/>
                  </a:schemeClr>
                </a:effectRef>
                <a:fontRef idx="minor">
                  <a:schemeClr val="lt1"/>
                </a:fontRef>
              </p:style>
            </p:sp>
          </p:grpSp>
          <p:sp>
            <p:nvSpPr>
              <p:cNvPr id="48" name="圓角矩形 47"/>
              <p:cNvSpPr/>
              <p:nvPr/>
            </p:nvSpPr>
            <p:spPr>
              <a:xfrm>
                <a:off x="6493675" y="4480559"/>
                <a:ext cx="1162200" cy="1324705"/>
              </a:xfrm>
              <a:prstGeom prst="roundRect">
                <a:avLst/>
              </a:pr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008" tIns="64008" rIns="64008" bIns="64008" numCol="1" spcCol="1270" anchor="t" anchorCtr="0">
                <a:noAutofit/>
              </a:bodyPr>
              <a:lstStyle/>
              <a:p>
                <a:pPr lvl="0" defTabSz="400050" rtl="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zh-TW" altLang="en-US" sz="1400" kern="1200" dirty="0" smtClean="0"/>
                  <a:t>發展多面項動態評估指標</a:t>
                </a:r>
                <a:endParaRPr lang="zh-TW" sz="1400" kern="1200" dirty="0"/>
              </a:p>
            </p:txBody>
          </p:sp>
        </p:grpSp>
        <p:sp>
          <p:nvSpPr>
            <p:cNvPr id="5" name="文字方塊 4"/>
            <p:cNvSpPr txBox="1"/>
            <p:nvPr/>
          </p:nvSpPr>
          <p:spPr>
            <a:xfrm>
              <a:off x="580066" y="4251933"/>
              <a:ext cx="57606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2000" b="1" dirty="0" smtClean="0"/>
                <a:t>94</a:t>
              </a:r>
              <a:endParaRPr lang="zh-TW" altLang="en-US" sz="2000" b="1" dirty="0"/>
            </a:p>
          </p:txBody>
        </p:sp>
        <p:sp>
          <p:nvSpPr>
            <p:cNvPr id="6" name="文字方塊 5"/>
            <p:cNvSpPr txBox="1"/>
            <p:nvPr/>
          </p:nvSpPr>
          <p:spPr>
            <a:xfrm>
              <a:off x="1442380" y="4251933"/>
              <a:ext cx="57606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2000" b="1" dirty="0" smtClean="0"/>
                <a:t>96</a:t>
              </a:r>
              <a:endParaRPr lang="zh-TW" altLang="en-US" sz="2000" b="1" dirty="0"/>
            </a:p>
          </p:txBody>
        </p:sp>
        <p:sp>
          <p:nvSpPr>
            <p:cNvPr id="7" name="文字方塊 6"/>
            <p:cNvSpPr txBox="1"/>
            <p:nvPr/>
          </p:nvSpPr>
          <p:spPr>
            <a:xfrm>
              <a:off x="2304695" y="4240529"/>
              <a:ext cx="57606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2000" b="1" dirty="0" smtClean="0"/>
                <a:t>97</a:t>
              </a:r>
              <a:endParaRPr lang="zh-TW" altLang="en-US" sz="2000" b="1" dirty="0"/>
            </a:p>
          </p:txBody>
        </p:sp>
        <p:sp>
          <p:nvSpPr>
            <p:cNvPr id="9" name="文字方塊 8"/>
            <p:cNvSpPr txBox="1"/>
            <p:nvPr/>
          </p:nvSpPr>
          <p:spPr>
            <a:xfrm>
              <a:off x="5681947" y="4251933"/>
              <a:ext cx="7200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2000" b="1" dirty="0" smtClean="0"/>
                <a:t>104</a:t>
              </a:r>
              <a:endParaRPr lang="zh-TW" altLang="en-US" sz="2000" b="1" dirty="0"/>
            </a:p>
          </p:txBody>
        </p:sp>
        <p:sp>
          <p:nvSpPr>
            <p:cNvPr id="10" name="文字方塊 9"/>
            <p:cNvSpPr txBox="1"/>
            <p:nvPr/>
          </p:nvSpPr>
          <p:spPr>
            <a:xfrm>
              <a:off x="4818222" y="4251933"/>
              <a:ext cx="7200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2000" b="1" dirty="0" smtClean="0"/>
                <a:t>100</a:t>
              </a:r>
              <a:endParaRPr lang="zh-TW" altLang="en-US" sz="2000" b="1" dirty="0"/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4029325" y="4240529"/>
              <a:ext cx="57606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2000" b="1" dirty="0" smtClean="0"/>
                <a:t>99</a:t>
              </a:r>
              <a:endParaRPr lang="zh-TW" altLang="en-US" sz="2000" b="1" dirty="0"/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3164854" y="4251933"/>
              <a:ext cx="57606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2000" b="1" dirty="0" smtClean="0"/>
                <a:t>98</a:t>
              </a:r>
              <a:endParaRPr lang="zh-TW" altLang="en-US" sz="2000" b="1" dirty="0"/>
            </a:p>
          </p:txBody>
        </p:sp>
        <p:sp>
          <p:nvSpPr>
            <p:cNvPr id="29" name="文字方塊 28"/>
            <p:cNvSpPr txBox="1"/>
            <p:nvPr/>
          </p:nvSpPr>
          <p:spPr>
            <a:xfrm>
              <a:off x="6544261" y="4240529"/>
              <a:ext cx="7200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2000" b="1" dirty="0" smtClean="0"/>
                <a:t>105</a:t>
              </a:r>
              <a:endParaRPr lang="zh-TW" altLang="en-US" sz="2000" b="1" dirty="0"/>
            </a:p>
          </p:txBody>
        </p:sp>
      </p:grpSp>
      <p:sp>
        <p:nvSpPr>
          <p:cNvPr id="54" name="左-右雙向箭號 53"/>
          <p:cNvSpPr/>
          <p:nvPr/>
        </p:nvSpPr>
        <p:spPr>
          <a:xfrm>
            <a:off x="457200" y="2060848"/>
            <a:ext cx="1561245" cy="180020"/>
          </a:xfrm>
          <a:prstGeom prst="left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6" name="左-右雙向箭號 55"/>
          <p:cNvSpPr/>
          <p:nvPr/>
        </p:nvSpPr>
        <p:spPr>
          <a:xfrm>
            <a:off x="2044012" y="2060848"/>
            <a:ext cx="2956828" cy="180020"/>
          </a:xfrm>
          <a:prstGeom prst="left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7" name="左-右雙向箭號 56"/>
          <p:cNvSpPr/>
          <p:nvPr/>
        </p:nvSpPr>
        <p:spPr>
          <a:xfrm>
            <a:off x="5000839" y="2060848"/>
            <a:ext cx="1663431" cy="180020"/>
          </a:xfrm>
          <a:prstGeom prst="left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8" name="左-右雙向箭號 57"/>
          <p:cNvSpPr/>
          <p:nvPr/>
        </p:nvSpPr>
        <p:spPr>
          <a:xfrm>
            <a:off x="6660232" y="2060848"/>
            <a:ext cx="1416967" cy="180020"/>
          </a:xfrm>
          <a:prstGeom prst="left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9" name="文字方塊 58"/>
          <p:cNvSpPr txBox="1"/>
          <p:nvPr/>
        </p:nvSpPr>
        <p:spPr>
          <a:xfrm>
            <a:off x="539552" y="1734002"/>
            <a:ext cx="14335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b="1" dirty="0" smtClean="0">
                <a:solidFill>
                  <a:srgbClr val="0070C0"/>
                </a:solidFill>
              </a:rPr>
              <a:t>民間團體發起</a:t>
            </a:r>
            <a:endParaRPr lang="zh-TW" altLang="en-US" sz="1600" b="1" dirty="0">
              <a:solidFill>
                <a:srgbClr val="0070C0"/>
              </a:solidFill>
            </a:endParaRPr>
          </a:p>
        </p:txBody>
      </p:sp>
      <p:sp>
        <p:nvSpPr>
          <p:cNvPr id="60" name="文字方塊 59"/>
          <p:cNvSpPr txBox="1"/>
          <p:nvPr/>
        </p:nvSpPr>
        <p:spPr>
          <a:xfrm>
            <a:off x="2204120" y="1717125"/>
            <a:ext cx="26141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solidFill>
                  <a:srgbClr val="0070C0"/>
                </a:solidFill>
              </a:rPr>
              <a:t>政府機關試辦</a:t>
            </a:r>
            <a:endParaRPr lang="zh-TW" altLang="en-US" sz="1600" b="1" dirty="0">
              <a:solidFill>
                <a:srgbClr val="0070C0"/>
              </a:solidFill>
            </a:endParaRPr>
          </a:p>
        </p:txBody>
      </p:sp>
      <p:sp>
        <p:nvSpPr>
          <p:cNvPr id="61" name="文字方塊 60"/>
          <p:cNvSpPr txBox="1"/>
          <p:nvPr/>
        </p:nvSpPr>
        <p:spPr>
          <a:xfrm>
            <a:off x="5115790" y="1717125"/>
            <a:ext cx="14335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>
                <a:solidFill>
                  <a:srgbClr val="0070C0"/>
                </a:solidFill>
              </a:rPr>
              <a:t>全面推動</a:t>
            </a:r>
          </a:p>
        </p:txBody>
      </p:sp>
      <p:sp>
        <p:nvSpPr>
          <p:cNvPr id="62" name="文字方塊 61"/>
          <p:cNvSpPr txBox="1"/>
          <p:nvPr/>
        </p:nvSpPr>
        <p:spPr>
          <a:xfrm>
            <a:off x="6702726" y="1722294"/>
            <a:ext cx="12536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solidFill>
                  <a:srgbClr val="0070C0"/>
                </a:solidFill>
              </a:rPr>
              <a:t>持續精進</a:t>
            </a:r>
            <a:endParaRPr lang="zh-TW" altLang="en-US" sz="1600" b="1" dirty="0">
              <a:solidFill>
                <a:srgbClr val="0070C0"/>
              </a:solidFill>
            </a:endParaRPr>
          </a:p>
        </p:txBody>
      </p:sp>
      <p:sp>
        <p:nvSpPr>
          <p:cNvPr id="63" name="文字方塊 62"/>
          <p:cNvSpPr txBox="1"/>
          <p:nvPr/>
        </p:nvSpPr>
        <p:spPr>
          <a:xfrm>
            <a:off x="7264341" y="4462580"/>
            <a:ext cx="391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dirty="0" smtClean="0"/>
              <a:t>年</a:t>
            </a:r>
            <a:endParaRPr lang="zh-TW" altLang="en-US" sz="2000" dirty="0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4303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63588" y="228600"/>
            <a:ext cx="7972564" cy="758952"/>
          </a:xfrm>
        </p:spPr>
        <p:txBody>
          <a:bodyPr>
            <a:normAutofit/>
          </a:bodyPr>
          <a:lstStyle/>
          <a:p>
            <a:pPr algn="r"/>
            <a:r>
              <a:rPr lang="zh-TW" altLang="en-US" sz="3200" dirty="0" smtClean="0"/>
              <a:t>（</a:t>
            </a:r>
            <a:r>
              <a:rPr lang="zh-TW" altLang="en-US" sz="2800" dirty="0"/>
              <a:t>台灣親密關係暴力危險評估</a:t>
            </a:r>
            <a:r>
              <a:rPr lang="zh-TW" altLang="en-US" sz="2800" dirty="0" smtClean="0"/>
              <a:t>表</a:t>
            </a:r>
            <a:r>
              <a:rPr lang="en-US" altLang="zh-TW" sz="3200" dirty="0" smtClean="0"/>
              <a:t>TIPVDA</a:t>
            </a:r>
            <a:r>
              <a:rPr lang="zh-TW" altLang="en-US" sz="3200" dirty="0" smtClean="0"/>
              <a:t>）</a:t>
            </a:r>
            <a:endParaRPr lang="zh-TW" altLang="en-US" sz="3200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015545382"/>
              </p:ext>
            </p:extLst>
          </p:nvPr>
        </p:nvGraphicFramePr>
        <p:xfrm>
          <a:off x="457200" y="1808699"/>
          <a:ext cx="7620000" cy="4140581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802432"/>
                <a:gridCol w="6817568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</a:pPr>
                      <a:r>
                        <a:rPr lang="en-US" altLang="zh-TW" sz="2400" b="0" dirty="0" smtClean="0"/>
                        <a:t>1</a:t>
                      </a:r>
                      <a:endParaRPr lang="zh-TW" altLang="en-US" sz="2400" b="0" dirty="0">
                        <a:latin typeface="+mj-ea"/>
                        <a:ea typeface="+mj-ea"/>
                      </a:endParaRPr>
                    </a:p>
                  </a:txBody>
                  <a:tcPr marL="84667" marR="84667"/>
                </a:tc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</a:pPr>
                      <a:r>
                        <a:rPr lang="zh-TW" altLang="zh-TW" sz="2400" b="0" kern="1200" dirty="0" smtClean="0">
                          <a:effectLst/>
                        </a:rPr>
                        <a:t>他曾對你有</a:t>
                      </a:r>
                      <a:r>
                        <a:rPr lang="zh-TW" altLang="zh-TW" sz="2400" b="0" kern="1200" dirty="0" smtClean="0">
                          <a:solidFill>
                            <a:schemeClr val="tx1"/>
                          </a:solidFill>
                          <a:effectLst/>
                        </a:rPr>
                        <a:t>無法呼吸</a:t>
                      </a:r>
                      <a:r>
                        <a:rPr lang="zh-TW" altLang="zh-TW" sz="2400" b="0" kern="1200" dirty="0" smtClean="0">
                          <a:effectLst/>
                        </a:rPr>
                        <a:t>之暴力行為</a:t>
                      </a:r>
                      <a:r>
                        <a:rPr lang="zh-TW" altLang="en-US" sz="2400" b="0" kern="1200" dirty="0" smtClean="0">
                          <a:effectLst/>
                        </a:rPr>
                        <a:t>（</a:t>
                      </a:r>
                      <a:r>
                        <a:rPr lang="zh-TW" altLang="zh-TW" sz="2400" b="0" kern="1200" dirty="0" smtClean="0">
                          <a:effectLst/>
                        </a:rPr>
                        <a:t>如：</a:t>
                      </a:r>
                      <a:r>
                        <a:rPr lang="zh-TW" altLang="en-US" sz="2400" b="0" kern="1200" dirty="0" smtClean="0">
                          <a:effectLst/>
                          <a:sym typeface="Wingdings"/>
                        </a:rPr>
                        <a:t></a:t>
                      </a:r>
                      <a:r>
                        <a:rPr lang="zh-TW" altLang="zh-TW" sz="2400" b="0" kern="1200" dirty="0" smtClean="0">
                          <a:effectLst/>
                        </a:rPr>
                        <a:t>勒</a:t>
                      </a:r>
                      <a:r>
                        <a:rPr lang="en-US" altLang="zh-TW" sz="2400" b="0" kern="1200" dirty="0" smtClean="0">
                          <a:effectLst/>
                        </a:rPr>
                        <a:t>/</a:t>
                      </a:r>
                      <a:r>
                        <a:rPr lang="zh-TW" altLang="zh-TW" sz="2400" b="0" kern="1200" dirty="0" smtClean="0">
                          <a:effectLst/>
                        </a:rPr>
                        <a:t>掐脖子</a:t>
                      </a:r>
                      <a:r>
                        <a:rPr lang="zh-TW" altLang="en-US" sz="2400" b="0" kern="1200" dirty="0" smtClean="0">
                          <a:effectLst/>
                        </a:rPr>
                        <a:t> </a:t>
                      </a:r>
                      <a:r>
                        <a:rPr lang="zh-TW" altLang="en-US" sz="2400" b="0" kern="1200" dirty="0" smtClean="0">
                          <a:effectLst/>
                          <a:sym typeface="Wingdings"/>
                        </a:rPr>
                        <a:t></a:t>
                      </a:r>
                      <a:r>
                        <a:rPr lang="zh-TW" altLang="zh-TW" sz="2400" b="0" kern="1200" dirty="0" smtClean="0">
                          <a:effectLst/>
                        </a:rPr>
                        <a:t>悶臉部</a:t>
                      </a:r>
                      <a:r>
                        <a:rPr lang="zh-TW" altLang="en-US" sz="2400" b="0" kern="1200" dirty="0" smtClean="0">
                          <a:effectLst/>
                        </a:rPr>
                        <a:t> </a:t>
                      </a:r>
                      <a:r>
                        <a:rPr lang="zh-TW" altLang="en-US" sz="2400" b="0" kern="1200" dirty="0" smtClean="0">
                          <a:effectLst/>
                          <a:sym typeface="Wingdings"/>
                        </a:rPr>
                        <a:t></a:t>
                      </a:r>
                      <a:r>
                        <a:rPr lang="zh-TW" altLang="zh-TW" sz="2400" b="0" kern="1200" dirty="0" smtClean="0">
                          <a:effectLst/>
                        </a:rPr>
                        <a:t>按頭入水</a:t>
                      </a:r>
                      <a:r>
                        <a:rPr lang="zh-TW" altLang="en-US" sz="2400" b="0" kern="1200" dirty="0" smtClean="0">
                          <a:effectLst/>
                        </a:rPr>
                        <a:t> </a:t>
                      </a:r>
                      <a:r>
                        <a:rPr lang="zh-TW" altLang="en-US" sz="2400" b="0" kern="1200" dirty="0" smtClean="0">
                          <a:effectLst/>
                          <a:sym typeface="Wingdings"/>
                        </a:rPr>
                        <a:t></a:t>
                      </a:r>
                      <a:r>
                        <a:rPr lang="zh-TW" altLang="zh-TW" sz="2400" b="0" kern="1200" dirty="0" smtClean="0">
                          <a:effectLst/>
                        </a:rPr>
                        <a:t>開瓦斯</a:t>
                      </a:r>
                      <a:r>
                        <a:rPr lang="zh-TW" altLang="en-US" sz="2400" b="0" kern="1200" dirty="0" smtClean="0">
                          <a:effectLst/>
                        </a:rPr>
                        <a:t> </a:t>
                      </a:r>
                      <a:r>
                        <a:rPr lang="zh-TW" altLang="en-US" sz="2400" b="0" kern="1200" dirty="0" smtClean="0">
                          <a:effectLst/>
                          <a:sym typeface="Wingdings"/>
                        </a:rPr>
                        <a:t></a:t>
                      </a:r>
                      <a:r>
                        <a:rPr lang="zh-TW" altLang="zh-TW" sz="2400" b="0" kern="1200" dirty="0" smtClean="0">
                          <a:effectLst/>
                        </a:rPr>
                        <a:t>其他</a:t>
                      </a:r>
                      <a:r>
                        <a:rPr lang="zh-TW" altLang="en-US" sz="2400" b="0" kern="1200" dirty="0" smtClean="0">
                          <a:effectLst/>
                        </a:rPr>
                        <a:t>）</a:t>
                      </a:r>
                      <a:r>
                        <a:rPr lang="zh-TW" altLang="en-US" sz="2400" b="0" u="none" kern="1200" dirty="0" smtClean="0">
                          <a:effectLst/>
                        </a:rPr>
                        <a:t>。</a:t>
                      </a:r>
                      <a:r>
                        <a:rPr lang="zh-TW" altLang="zh-TW" sz="2400" b="0" u="sng" kern="1200" dirty="0" smtClean="0">
                          <a:effectLst/>
                        </a:rPr>
                        <a:t>　　　　</a:t>
                      </a:r>
                      <a:endParaRPr lang="zh-TW" altLang="en-US" sz="2400" b="0" dirty="0">
                        <a:latin typeface="+mj-ea"/>
                        <a:ea typeface="+mj-ea"/>
                      </a:endParaRPr>
                    </a:p>
                  </a:txBody>
                  <a:tcPr marL="84667" marR="84667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</a:pPr>
                      <a:r>
                        <a:rPr lang="en-US" altLang="zh-TW" sz="2400" b="0" dirty="0" smtClean="0"/>
                        <a:t>2</a:t>
                      </a:r>
                      <a:endParaRPr lang="zh-TW" altLang="en-US" sz="2400" b="0" dirty="0">
                        <a:latin typeface="+mj-ea"/>
                        <a:ea typeface="+mj-ea"/>
                      </a:endParaRPr>
                    </a:p>
                  </a:txBody>
                  <a:tcPr marL="84667" marR="84667"/>
                </a:tc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</a:pPr>
                      <a:r>
                        <a:rPr lang="zh-TW" altLang="zh-TW" sz="2400" b="0" kern="1200" dirty="0" smtClean="0">
                          <a:effectLst/>
                        </a:rPr>
                        <a:t>他對小孩有</a:t>
                      </a:r>
                      <a:r>
                        <a:rPr lang="zh-TW" altLang="zh-TW" sz="2400" b="0" kern="1200" dirty="0" smtClean="0">
                          <a:solidFill>
                            <a:srgbClr val="FF0000"/>
                          </a:solidFill>
                          <a:effectLst/>
                        </a:rPr>
                        <a:t>身體</a:t>
                      </a:r>
                      <a:r>
                        <a:rPr lang="zh-TW" altLang="zh-TW" sz="2400" b="0" kern="1200" dirty="0" smtClean="0">
                          <a:effectLst/>
                        </a:rPr>
                        <a:t>暴力行為（非指一般管教行為）。</a:t>
                      </a:r>
                      <a:endParaRPr lang="en-US" altLang="zh-TW" sz="2400" b="0" kern="1200" dirty="0" smtClean="0">
                        <a:effectLst/>
                      </a:endParaRPr>
                    </a:p>
                    <a:p>
                      <a:pPr>
                        <a:lnSpc>
                          <a:spcPts val="3000"/>
                        </a:lnSpc>
                      </a:pPr>
                      <a:endParaRPr lang="zh-TW" altLang="en-US" sz="2400" b="0" dirty="0">
                        <a:latin typeface="+mj-ea"/>
                        <a:ea typeface="+mj-ea"/>
                      </a:endParaRPr>
                    </a:p>
                  </a:txBody>
                  <a:tcPr marL="84667" marR="84667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</a:pPr>
                      <a:r>
                        <a:rPr lang="en-US" altLang="zh-TW" sz="2400" b="0" dirty="0" smtClean="0"/>
                        <a:t>3</a:t>
                      </a:r>
                      <a:endParaRPr lang="zh-TW" altLang="en-US" sz="2400" b="0" dirty="0">
                        <a:latin typeface="+mj-ea"/>
                        <a:ea typeface="+mj-ea"/>
                      </a:endParaRPr>
                    </a:p>
                  </a:txBody>
                  <a:tcPr marL="84667" marR="84667"/>
                </a:tc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</a:pPr>
                      <a:r>
                        <a:rPr lang="zh-TW" altLang="zh-TW" sz="2400" b="0" kern="1200" dirty="0" smtClean="0">
                          <a:effectLst/>
                        </a:rPr>
                        <a:t>你</a:t>
                      </a:r>
                      <a:r>
                        <a:rPr lang="zh-TW" altLang="zh-TW" sz="2400" b="0" kern="1200" dirty="0" smtClean="0">
                          <a:solidFill>
                            <a:srgbClr val="FF0000"/>
                          </a:solidFill>
                          <a:effectLst/>
                        </a:rPr>
                        <a:t>懷孕</a:t>
                      </a:r>
                      <a:r>
                        <a:rPr lang="zh-TW" altLang="zh-TW" sz="2400" b="0" kern="1200" dirty="0" smtClean="0">
                          <a:effectLst/>
                        </a:rPr>
                        <a:t>的時候他曾經動手毆打過你。</a:t>
                      </a:r>
                      <a:endParaRPr lang="en-US" altLang="zh-TW" sz="2400" b="0" kern="1200" dirty="0" smtClean="0">
                        <a:effectLst/>
                      </a:endParaRPr>
                    </a:p>
                    <a:p>
                      <a:pPr>
                        <a:lnSpc>
                          <a:spcPts val="3000"/>
                        </a:lnSpc>
                      </a:pPr>
                      <a:endParaRPr lang="zh-TW" altLang="en-US" sz="2400" b="0" dirty="0">
                        <a:latin typeface="+mj-ea"/>
                        <a:ea typeface="+mj-ea"/>
                      </a:endParaRPr>
                    </a:p>
                  </a:txBody>
                  <a:tcPr marL="84667" marR="84667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</a:pPr>
                      <a:r>
                        <a:rPr lang="en-US" altLang="zh-TW" sz="2400" b="0" dirty="0" smtClean="0"/>
                        <a:t>4</a:t>
                      </a:r>
                      <a:endParaRPr lang="zh-TW" altLang="en-US" sz="2400" b="0" dirty="0">
                        <a:latin typeface="+mj-ea"/>
                        <a:ea typeface="+mj-ea"/>
                      </a:endParaRPr>
                    </a:p>
                  </a:txBody>
                  <a:tcPr marL="84667" marR="84667"/>
                </a:tc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</a:pPr>
                      <a:r>
                        <a:rPr lang="zh-TW" altLang="zh-TW" sz="2400" b="0" kern="1200" dirty="0" smtClean="0">
                          <a:effectLst/>
                        </a:rPr>
                        <a:t>他會拿刀或槍、或是其他武器、危險物品（如酒瓶、鐵器、棍棒、硫酸、汽油</a:t>
                      </a:r>
                      <a:r>
                        <a:rPr lang="en-US" altLang="zh-TW" sz="2400" b="0" kern="1200" dirty="0" smtClean="0">
                          <a:effectLst/>
                        </a:rPr>
                        <a:t>…</a:t>
                      </a:r>
                      <a:r>
                        <a:rPr lang="zh-TW" altLang="zh-TW" sz="2400" b="0" kern="1200" dirty="0" smtClean="0">
                          <a:effectLst/>
                        </a:rPr>
                        <a:t>等）</a:t>
                      </a:r>
                      <a:r>
                        <a:rPr lang="zh-TW" altLang="zh-TW" sz="2400" b="0" kern="1200" dirty="0" smtClean="0">
                          <a:solidFill>
                            <a:srgbClr val="FF0000"/>
                          </a:solidFill>
                          <a:effectLst/>
                        </a:rPr>
                        <a:t>威脅恐嚇</a:t>
                      </a:r>
                      <a:r>
                        <a:rPr lang="zh-TW" altLang="zh-TW" sz="2400" b="0" kern="1200" dirty="0" smtClean="0">
                          <a:effectLst/>
                        </a:rPr>
                        <a:t>你。</a:t>
                      </a:r>
                      <a:endParaRPr lang="zh-TW" altLang="en-US" sz="2400" b="0" dirty="0">
                        <a:latin typeface="+mj-ea"/>
                        <a:ea typeface="+mj-ea"/>
                      </a:endParaRPr>
                    </a:p>
                  </a:txBody>
                  <a:tcPr marL="84667" marR="84667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</a:pPr>
                      <a:r>
                        <a:rPr lang="en-US" altLang="zh-TW" sz="2400" b="0" dirty="0" smtClean="0"/>
                        <a:t>5</a:t>
                      </a:r>
                      <a:endParaRPr lang="zh-TW" altLang="en-US" sz="2400" b="0" dirty="0">
                        <a:latin typeface="+mj-ea"/>
                        <a:ea typeface="+mj-ea"/>
                      </a:endParaRPr>
                    </a:p>
                  </a:txBody>
                  <a:tcPr marL="84667" marR="84667"/>
                </a:tc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</a:pPr>
                      <a:r>
                        <a:rPr lang="zh-TW" altLang="zh-TW" sz="2400" b="0" kern="1200" dirty="0" smtClean="0">
                          <a:effectLst/>
                        </a:rPr>
                        <a:t>他曾</a:t>
                      </a:r>
                      <a:r>
                        <a:rPr lang="zh-TW" altLang="zh-TW" sz="2400" b="0" kern="1200" dirty="0" smtClean="0">
                          <a:solidFill>
                            <a:srgbClr val="FF0000"/>
                          </a:solidFill>
                          <a:effectLst/>
                        </a:rPr>
                        <a:t>揚言或威脅</a:t>
                      </a:r>
                      <a:r>
                        <a:rPr lang="zh-TW" altLang="zh-TW" sz="2400" b="0" kern="1200" dirty="0" smtClean="0">
                          <a:effectLst/>
                        </a:rPr>
                        <a:t>要</a:t>
                      </a:r>
                      <a:r>
                        <a:rPr lang="zh-TW" altLang="zh-TW" sz="2400" b="0" kern="1200" dirty="0" smtClean="0">
                          <a:solidFill>
                            <a:srgbClr val="FF0000"/>
                          </a:solidFill>
                          <a:effectLst/>
                        </a:rPr>
                        <a:t>殺掉</a:t>
                      </a:r>
                      <a:r>
                        <a:rPr lang="zh-TW" altLang="zh-TW" sz="2400" b="0" kern="1200" dirty="0" smtClean="0">
                          <a:effectLst/>
                        </a:rPr>
                        <a:t>你。</a:t>
                      </a:r>
                      <a:endParaRPr lang="en-US" altLang="zh-TW" sz="2400" b="0" kern="1200" dirty="0" smtClean="0">
                        <a:effectLst/>
                      </a:endParaRPr>
                    </a:p>
                    <a:p>
                      <a:pPr>
                        <a:lnSpc>
                          <a:spcPts val="3000"/>
                        </a:lnSpc>
                      </a:pPr>
                      <a:endParaRPr lang="zh-TW" altLang="en-US" sz="2400" b="0" dirty="0">
                        <a:latin typeface="+mj-ea"/>
                        <a:ea typeface="+mj-ea"/>
                      </a:endParaRPr>
                    </a:p>
                  </a:txBody>
                  <a:tcPr marL="84667" marR="84667"/>
                </a:tc>
              </a:tr>
            </a:tbl>
          </a:graphicData>
        </a:graphic>
      </p:graphicFrame>
      <p:pic>
        <p:nvPicPr>
          <p:cNvPr id="7" name="圖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9" y="2204864"/>
            <a:ext cx="360039" cy="360039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9" y="4725144"/>
            <a:ext cx="360039" cy="360039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9" y="5517232"/>
            <a:ext cx="360039" cy="360039"/>
          </a:xfrm>
          <a:prstGeom prst="rect">
            <a:avLst/>
          </a:prstGeom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50073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63588" y="228600"/>
            <a:ext cx="7972564" cy="758952"/>
          </a:xfrm>
        </p:spPr>
        <p:txBody>
          <a:bodyPr>
            <a:normAutofit/>
          </a:bodyPr>
          <a:lstStyle/>
          <a:p>
            <a:pPr algn="r"/>
            <a:r>
              <a:rPr lang="zh-TW" altLang="en-US" sz="3200" dirty="0" smtClean="0"/>
              <a:t>（</a:t>
            </a:r>
            <a:r>
              <a:rPr lang="zh-TW" altLang="en-US" sz="2800" dirty="0"/>
              <a:t>台灣親密關係暴力危險評估</a:t>
            </a:r>
            <a:r>
              <a:rPr lang="zh-TW" altLang="en-US" sz="2800" dirty="0" smtClean="0"/>
              <a:t>表</a:t>
            </a:r>
            <a:r>
              <a:rPr lang="en-US" altLang="zh-TW" sz="3200" dirty="0" smtClean="0"/>
              <a:t>TIPVDA</a:t>
            </a:r>
            <a:r>
              <a:rPr lang="zh-TW" altLang="en-US" sz="3200" dirty="0" smtClean="0"/>
              <a:t>）</a:t>
            </a:r>
            <a:endParaRPr lang="zh-TW" altLang="en-US" sz="2800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447899640"/>
              </p:ext>
            </p:extLst>
          </p:nvPr>
        </p:nvGraphicFramePr>
        <p:xfrm>
          <a:off x="457200" y="1753063"/>
          <a:ext cx="7620000" cy="4844289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802432"/>
                <a:gridCol w="6817568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0" dirty="0" smtClean="0"/>
                        <a:t>6</a:t>
                      </a:r>
                      <a:endParaRPr lang="zh-TW" altLang="en-US" sz="2000" b="0" dirty="0">
                        <a:latin typeface="+mj-ea"/>
                        <a:ea typeface="+mj-ea"/>
                      </a:endParaRPr>
                    </a:p>
                  </a:txBody>
                  <a:tcPr marL="84667" marR="84667"/>
                </a:tc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zh-TW" sz="2000" b="0" kern="1200" dirty="0" smtClean="0">
                          <a:effectLst/>
                        </a:rPr>
                        <a:t>他有無說過像：「要分手、要離婚、或要聲請保護令</a:t>
                      </a:r>
                      <a:r>
                        <a:rPr lang="en-US" altLang="zh-TW" sz="2000" b="0" kern="1200" dirty="0" smtClean="0">
                          <a:effectLst/>
                        </a:rPr>
                        <a:t>…</a:t>
                      </a:r>
                      <a:r>
                        <a:rPr lang="zh-TW" altLang="zh-TW" sz="2000" b="0" kern="1200" dirty="0" smtClean="0">
                          <a:effectLst/>
                        </a:rPr>
                        <a:t>就一起死」，或是「要死一起死」等話。</a:t>
                      </a:r>
                      <a:endParaRPr lang="zh-TW" altLang="en-US" sz="2000" b="0" dirty="0">
                        <a:latin typeface="+mj-ea"/>
                        <a:ea typeface="+mj-ea"/>
                      </a:endParaRPr>
                    </a:p>
                  </a:txBody>
                  <a:tcPr marL="84667" marR="84667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0" dirty="0" smtClean="0"/>
                        <a:t>7</a:t>
                      </a:r>
                      <a:endParaRPr lang="zh-TW" altLang="en-US" sz="2000" b="0" dirty="0">
                        <a:latin typeface="+mj-ea"/>
                        <a:ea typeface="+mj-ea"/>
                      </a:endParaRPr>
                    </a:p>
                  </a:txBody>
                  <a:tcPr marL="84667" marR="84667"/>
                </a:tc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zh-TW" sz="2000" b="0" kern="1200" dirty="0" smtClean="0">
                          <a:effectLst/>
                        </a:rPr>
                        <a:t>他曾對你有跟蹤、監視或惡性打擾等行為（包括唆使他人）。</a:t>
                      </a:r>
                      <a:endParaRPr lang="en-US" altLang="zh-TW" sz="2000" b="0" kern="1200" dirty="0" smtClean="0">
                        <a:effectLst/>
                      </a:endParaRPr>
                    </a:p>
                    <a:p>
                      <a:pPr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zh-TW" altLang="en-US" sz="2000" b="0" dirty="0">
                        <a:latin typeface="+mj-ea"/>
                        <a:ea typeface="+mj-ea"/>
                      </a:endParaRPr>
                    </a:p>
                  </a:txBody>
                  <a:tcPr marL="84667" marR="84667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0" dirty="0" smtClean="0"/>
                        <a:t>8</a:t>
                      </a:r>
                      <a:endParaRPr lang="zh-TW" altLang="en-US" sz="2000" b="0" dirty="0">
                        <a:latin typeface="+mj-ea"/>
                        <a:ea typeface="+mj-ea"/>
                      </a:endParaRPr>
                    </a:p>
                  </a:txBody>
                  <a:tcPr marL="84667" marR="84667"/>
                </a:tc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zh-TW" sz="2000" b="0" kern="1200" dirty="0" smtClean="0">
                          <a:effectLst/>
                        </a:rPr>
                        <a:t>他曾故意傷害你的性器官（如踢、打、搥或用異物傷害下體、胸部或肛門）或對你性虐待。</a:t>
                      </a:r>
                      <a:endParaRPr lang="zh-TW" altLang="en-US" sz="2000" b="0" dirty="0">
                        <a:latin typeface="+mj-ea"/>
                        <a:ea typeface="+mj-ea"/>
                      </a:endParaRPr>
                    </a:p>
                  </a:txBody>
                  <a:tcPr marL="84667" marR="84667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0" dirty="0" smtClean="0"/>
                        <a:t>9</a:t>
                      </a:r>
                      <a:endParaRPr lang="zh-TW" altLang="en-US" sz="2000" b="0" dirty="0">
                        <a:latin typeface="+mj-ea"/>
                        <a:ea typeface="+mj-ea"/>
                      </a:endParaRPr>
                    </a:p>
                  </a:txBody>
                  <a:tcPr marL="84667" marR="84667"/>
                </a:tc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zh-TW" sz="2000" b="0" kern="1200" dirty="0" smtClean="0">
                          <a:effectLst/>
                        </a:rPr>
                        <a:t>他目前每天或幾乎每天喝酒喝到醉（「幾乎每天」指一週四天及以上）。若是，續填下面兩小題：</a:t>
                      </a:r>
                    </a:p>
                    <a:p>
                      <a:pPr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0" kern="1200" dirty="0" smtClean="0">
                          <a:effectLst/>
                        </a:rPr>
                        <a:t>(1) </a:t>
                      </a:r>
                      <a:r>
                        <a:rPr lang="zh-TW" altLang="zh-TW" sz="2000" b="0" kern="1200" dirty="0" smtClean="0">
                          <a:effectLst/>
                          <a:sym typeface="Wingdings"/>
                        </a:rPr>
                        <a:t></a:t>
                      </a:r>
                      <a:r>
                        <a:rPr lang="zh-TW" altLang="zh-TW" sz="2000" b="0" kern="1200" dirty="0" smtClean="0">
                          <a:effectLst/>
                        </a:rPr>
                        <a:t>有 </a:t>
                      </a:r>
                      <a:r>
                        <a:rPr lang="zh-TW" altLang="zh-TW" sz="2000" b="0" kern="1200" dirty="0" smtClean="0">
                          <a:effectLst/>
                          <a:sym typeface="Wingdings"/>
                        </a:rPr>
                        <a:t></a:t>
                      </a:r>
                      <a:r>
                        <a:rPr lang="zh-TW" altLang="zh-TW" sz="2000" b="0" kern="1200" dirty="0" smtClean="0">
                          <a:effectLst/>
                        </a:rPr>
                        <a:t>無　若沒喝酒就睡不著或手發抖。 </a:t>
                      </a:r>
                    </a:p>
                    <a:p>
                      <a:pPr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0" kern="1200" dirty="0" smtClean="0">
                          <a:effectLst/>
                        </a:rPr>
                        <a:t>(2) </a:t>
                      </a:r>
                      <a:r>
                        <a:rPr lang="zh-TW" altLang="zh-TW" sz="2000" b="0" kern="1200" dirty="0" smtClean="0">
                          <a:effectLst/>
                          <a:sym typeface="Wingdings"/>
                        </a:rPr>
                        <a:t></a:t>
                      </a:r>
                      <a:r>
                        <a:rPr lang="zh-TW" altLang="zh-TW" sz="2000" b="0" kern="1200" dirty="0" smtClean="0">
                          <a:effectLst/>
                        </a:rPr>
                        <a:t>有 </a:t>
                      </a:r>
                      <a:r>
                        <a:rPr lang="zh-TW" altLang="zh-TW" sz="2000" b="0" kern="1200" dirty="0" smtClean="0">
                          <a:effectLst/>
                          <a:sym typeface="Wingdings"/>
                        </a:rPr>
                        <a:t></a:t>
                      </a:r>
                      <a:r>
                        <a:rPr lang="zh-TW" altLang="zh-TW" sz="2000" b="0" kern="1200" dirty="0" smtClean="0">
                          <a:effectLst/>
                        </a:rPr>
                        <a:t>無　醒來就喝酒。</a:t>
                      </a:r>
                      <a:endParaRPr lang="zh-TW" altLang="en-US" sz="2000" b="0" dirty="0">
                        <a:latin typeface="+mj-ea"/>
                        <a:ea typeface="+mj-ea"/>
                      </a:endParaRPr>
                    </a:p>
                  </a:txBody>
                  <a:tcPr marL="84667" marR="84667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0" dirty="0" smtClean="0"/>
                        <a:t>10</a:t>
                      </a:r>
                      <a:endParaRPr lang="zh-TW" altLang="en-US" sz="2000" b="0" dirty="0">
                        <a:latin typeface="+mj-ea"/>
                        <a:ea typeface="+mj-ea"/>
                      </a:endParaRPr>
                    </a:p>
                  </a:txBody>
                  <a:tcPr marL="84667" marR="84667"/>
                </a:tc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zh-TW" sz="2000" b="0" kern="1200" dirty="0" smtClean="0">
                          <a:effectLst/>
                        </a:rPr>
                        <a:t>他曾經對他認識的人（指家人以外的人，如朋友、鄰居、同事</a:t>
                      </a:r>
                      <a:r>
                        <a:rPr lang="en-US" altLang="zh-TW" sz="2000" b="0" kern="1200" dirty="0" smtClean="0">
                          <a:effectLst/>
                        </a:rPr>
                        <a:t>…</a:t>
                      </a:r>
                      <a:r>
                        <a:rPr lang="zh-TW" altLang="zh-TW" sz="2000" b="0" kern="1200" dirty="0" smtClean="0">
                          <a:effectLst/>
                        </a:rPr>
                        <a:t>等）施以身體暴力。</a:t>
                      </a:r>
                      <a:endParaRPr lang="zh-TW" altLang="en-US" sz="2000" b="0" dirty="0">
                        <a:latin typeface="+mj-ea"/>
                        <a:ea typeface="+mj-ea"/>
                      </a:endParaRPr>
                    </a:p>
                  </a:txBody>
                  <a:tcPr marL="84667" marR="84667"/>
                </a:tc>
              </a:tr>
            </a:tbl>
          </a:graphicData>
        </a:graphic>
      </p:graphicFrame>
      <p:pic>
        <p:nvPicPr>
          <p:cNvPr id="6" name="圖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9" y="2168861"/>
            <a:ext cx="360039" cy="360039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9" y="2996953"/>
            <a:ext cx="360039" cy="360039"/>
          </a:xfrm>
          <a:prstGeom prst="rect">
            <a:avLst/>
          </a:prstGeom>
        </p:spPr>
      </p:pic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48842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35596" y="228600"/>
            <a:ext cx="7900556" cy="758952"/>
          </a:xfrm>
        </p:spPr>
        <p:txBody>
          <a:bodyPr>
            <a:noAutofit/>
          </a:bodyPr>
          <a:lstStyle/>
          <a:p>
            <a:pPr algn="r"/>
            <a:r>
              <a:rPr lang="en-US" altLang="zh-TW" sz="2800" dirty="0"/>
              <a:t/>
            </a:r>
            <a:br>
              <a:rPr lang="en-US" altLang="zh-TW" sz="2800" dirty="0"/>
            </a:br>
            <a:r>
              <a:rPr lang="zh-TW" altLang="en-US" sz="2800" dirty="0"/>
              <a:t>（</a:t>
            </a:r>
            <a:r>
              <a:rPr lang="zh-TW" altLang="en-US" sz="2800" dirty="0"/>
              <a:t>台灣親密關係暴力危險評估</a:t>
            </a:r>
            <a:r>
              <a:rPr lang="zh-TW" altLang="en-US" sz="2800" dirty="0"/>
              <a:t>表</a:t>
            </a:r>
            <a:r>
              <a:rPr lang="en-US" altLang="zh-TW" sz="2800" dirty="0"/>
              <a:t>TIPVDA</a:t>
            </a:r>
            <a:r>
              <a:rPr lang="zh-TW" altLang="en-US" sz="2800" dirty="0"/>
              <a:t>）</a:t>
            </a:r>
            <a:endParaRPr lang="zh-TW" altLang="en-US" sz="2800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7417062"/>
              </p:ext>
            </p:extLst>
          </p:nvPr>
        </p:nvGraphicFramePr>
        <p:xfrm>
          <a:off x="457200" y="1773897"/>
          <a:ext cx="7620000" cy="4648200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874440"/>
                <a:gridCol w="6745560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</a:pPr>
                      <a:r>
                        <a:rPr lang="en-US" altLang="zh-TW" sz="2400" b="0" dirty="0" smtClean="0"/>
                        <a:t>11</a:t>
                      </a:r>
                      <a:endParaRPr lang="zh-TW" altLang="en-US" sz="2400" b="0" dirty="0">
                        <a:latin typeface="+mj-ea"/>
                        <a:ea typeface="+mj-ea"/>
                      </a:endParaRPr>
                    </a:p>
                  </a:txBody>
                  <a:tcPr marL="84667" marR="84667"/>
                </a:tc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</a:pPr>
                      <a:r>
                        <a:rPr lang="zh-TW" altLang="zh-TW" sz="2000" b="0" kern="1200" dirty="0" smtClean="0">
                          <a:effectLst/>
                        </a:rPr>
                        <a:t>他目前有</a:t>
                      </a:r>
                      <a:r>
                        <a:rPr lang="zh-TW" altLang="zh-TW" sz="2000" b="0" kern="1200" dirty="0" smtClean="0">
                          <a:solidFill>
                            <a:srgbClr val="FF0000"/>
                          </a:solidFill>
                          <a:effectLst/>
                        </a:rPr>
                        <a:t>經濟</a:t>
                      </a:r>
                      <a:r>
                        <a:rPr lang="zh-TW" altLang="zh-TW" sz="2000" b="0" kern="1200" dirty="0" smtClean="0">
                          <a:effectLst/>
                        </a:rPr>
                        <a:t>壓力的</a:t>
                      </a:r>
                      <a:r>
                        <a:rPr lang="zh-TW" altLang="zh-TW" sz="2000" b="0" kern="1200" dirty="0" smtClean="0">
                          <a:solidFill>
                            <a:srgbClr val="FF0000"/>
                          </a:solidFill>
                          <a:effectLst/>
                        </a:rPr>
                        <a:t>困境</a:t>
                      </a:r>
                      <a:r>
                        <a:rPr lang="zh-TW" altLang="zh-TW" sz="2000" b="0" kern="1200" dirty="0" smtClean="0">
                          <a:effectLst/>
                        </a:rPr>
                        <a:t>（如破產、公司倒閉、欠卡債、龐大債務、失業等）。</a:t>
                      </a:r>
                      <a:endParaRPr lang="zh-TW" altLang="en-US" sz="2000" b="0" dirty="0">
                        <a:latin typeface="+mj-ea"/>
                        <a:ea typeface="+mj-ea"/>
                      </a:endParaRPr>
                    </a:p>
                  </a:txBody>
                  <a:tcPr marL="84667" marR="84667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</a:pPr>
                      <a:r>
                        <a:rPr lang="en-US" altLang="zh-TW" sz="2400" b="0" dirty="0" smtClean="0"/>
                        <a:t>12</a:t>
                      </a:r>
                      <a:endParaRPr lang="zh-TW" altLang="en-US" sz="2400" b="0" dirty="0">
                        <a:latin typeface="+mj-ea"/>
                        <a:ea typeface="+mj-ea"/>
                      </a:endParaRPr>
                    </a:p>
                  </a:txBody>
                  <a:tcPr marL="84667" marR="84667"/>
                </a:tc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</a:pPr>
                      <a:r>
                        <a:rPr lang="zh-TW" altLang="zh-TW" sz="2000" b="0" kern="1200" dirty="0" smtClean="0">
                          <a:effectLst/>
                        </a:rPr>
                        <a:t>他是否曾經因為你向外求援（如向警察報案、社工求助、到醫院驗傷或聲請保護令</a:t>
                      </a:r>
                      <a:r>
                        <a:rPr lang="en-US" altLang="zh-TW" sz="2000" b="0" kern="1200" dirty="0" smtClean="0">
                          <a:effectLst/>
                        </a:rPr>
                        <a:t>…</a:t>
                      </a:r>
                      <a:r>
                        <a:rPr lang="zh-TW" altLang="zh-TW" sz="2000" b="0" kern="1200" dirty="0" smtClean="0">
                          <a:effectLst/>
                        </a:rPr>
                        <a:t>等）而有激烈的反應（例如言語恐嚇或暴力行為）。</a:t>
                      </a:r>
                      <a:endParaRPr lang="zh-TW" altLang="en-US" sz="2000" b="0" dirty="0">
                        <a:latin typeface="+mj-ea"/>
                        <a:ea typeface="+mj-ea"/>
                      </a:endParaRPr>
                    </a:p>
                  </a:txBody>
                  <a:tcPr marL="84667" marR="84667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</a:pPr>
                      <a:r>
                        <a:rPr lang="en-US" altLang="zh-TW" sz="2400" b="0" dirty="0" smtClean="0"/>
                        <a:t>13</a:t>
                      </a:r>
                    </a:p>
                    <a:p>
                      <a:pPr algn="ctr">
                        <a:lnSpc>
                          <a:spcPts val="3000"/>
                        </a:lnSpc>
                      </a:pPr>
                      <a:r>
                        <a:rPr lang="en-US" altLang="zh-TW" sz="2400" b="0" dirty="0" smtClean="0">
                          <a:solidFill>
                            <a:srgbClr val="FB401B"/>
                          </a:solidFill>
                          <a:latin typeface="+mj-ea"/>
                          <a:ea typeface="+mj-ea"/>
                        </a:rPr>
                        <a:t>▲</a:t>
                      </a:r>
                      <a:endParaRPr lang="zh-TW" altLang="en-US" sz="2400" b="0" dirty="0">
                        <a:solidFill>
                          <a:srgbClr val="FB401B"/>
                        </a:solidFill>
                        <a:latin typeface="+mj-ea"/>
                        <a:ea typeface="+mj-ea"/>
                      </a:endParaRPr>
                    </a:p>
                  </a:txBody>
                  <a:tcPr marL="84667" marR="84667"/>
                </a:tc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</a:pPr>
                      <a:r>
                        <a:rPr lang="zh-TW" altLang="zh-TW" sz="2000" b="0" kern="1200" dirty="0" smtClean="0">
                          <a:effectLst/>
                        </a:rPr>
                        <a:t>他最近</a:t>
                      </a:r>
                      <a:r>
                        <a:rPr lang="zh-TW" altLang="zh-TW" sz="2000" b="0" kern="1200" dirty="0" smtClean="0">
                          <a:solidFill>
                            <a:srgbClr val="FF0000"/>
                          </a:solidFill>
                          <a:effectLst/>
                        </a:rPr>
                        <a:t>懷疑</a:t>
                      </a:r>
                      <a:r>
                        <a:rPr lang="zh-TW" altLang="zh-TW" sz="2000" b="0" kern="1200" dirty="0" smtClean="0">
                          <a:effectLst/>
                        </a:rPr>
                        <a:t>或認為你們之間有第三者介入感情方面的問題。</a:t>
                      </a:r>
                      <a:endParaRPr lang="en-US" altLang="zh-TW" sz="2000" b="0" kern="1200" dirty="0" smtClean="0">
                        <a:effectLst/>
                      </a:endParaRPr>
                    </a:p>
                    <a:p>
                      <a:pPr>
                        <a:lnSpc>
                          <a:spcPts val="3000"/>
                        </a:lnSpc>
                      </a:pPr>
                      <a:endParaRPr lang="zh-TW" altLang="en-US" sz="2000" b="0" dirty="0">
                        <a:latin typeface="+mj-ea"/>
                        <a:ea typeface="+mj-ea"/>
                      </a:endParaRPr>
                    </a:p>
                  </a:txBody>
                  <a:tcPr marL="84667" marR="84667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</a:pPr>
                      <a:r>
                        <a:rPr lang="en-US" altLang="zh-TW" sz="2400" b="0" dirty="0" smtClean="0"/>
                        <a:t>14</a:t>
                      </a:r>
                      <a:endParaRPr lang="zh-TW" altLang="en-US" sz="2400" b="0" dirty="0">
                        <a:latin typeface="+mj-ea"/>
                        <a:ea typeface="+mj-ea"/>
                      </a:endParaRPr>
                    </a:p>
                  </a:txBody>
                  <a:tcPr marL="84667" marR="84667"/>
                </a:tc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</a:pPr>
                      <a:r>
                        <a:rPr lang="zh-TW" altLang="zh-TW" sz="2000" b="0" kern="1200" dirty="0" smtClean="0">
                          <a:effectLst/>
                        </a:rPr>
                        <a:t>你相信他有可能殺掉你。</a:t>
                      </a:r>
                      <a:endParaRPr lang="en-US" altLang="zh-TW" sz="2000" b="0" kern="1200" dirty="0" smtClean="0">
                        <a:effectLst/>
                      </a:endParaRPr>
                    </a:p>
                    <a:p>
                      <a:pPr>
                        <a:lnSpc>
                          <a:spcPts val="3000"/>
                        </a:lnSpc>
                      </a:pPr>
                      <a:endParaRPr lang="zh-TW" altLang="en-US" sz="2000" b="0" dirty="0">
                        <a:latin typeface="+mj-ea"/>
                        <a:ea typeface="+mj-ea"/>
                      </a:endParaRPr>
                    </a:p>
                  </a:txBody>
                  <a:tcPr marL="84667" marR="84667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</a:pPr>
                      <a:r>
                        <a:rPr lang="en-US" altLang="zh-TW" sz="2400" b="0" dirty="0" smtClean="0"/>
                        <a:t>15</a:t>
                      </a:r>
                      <a:endParaRPr lang="zh-TW" altLang="en-US" sz="2400" b="0" dirty="0">
                        <a:latin typeface="+mj-ea"/>
                        <a:ea typeface="+mj-ea"/>
                      </a:endParaRPr>
                    </a:p>
                  </a:txBody>
                  <a:tcPr marL="84667" marR="84667"/>
                </a:tc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</a:pPr>
                      <a:r>
                        <a:rPr lang="zh-TW" altLang="zh-TW" sz="2000" b="0" kern="1200" dirty="0" smtClean="0">
                          <a:effectLst/>
                        </a:rPr>
                        <a:t>過去一年中，他對你施暴的情形是否愈打愈嚴重。</a:t>
                      </a:r>
                      <a:endParaRPr lang="en-US" altLang="zh-TW" sz="2000" b="0" kern="1200" dirty="0" smtClean="0">
                        <a:effectLst/>
                      </a:endParaRPr>
                    </a:p>
                    <a:p>
                      <a:pPr>
                        <a:lnSpc>
                          <a:spcPts val="3000"/>
                        </a:lnSpc>
                      </a:pPr>
                      <a:endParaRPr lang="zh-TW" altLang="en-US" sz="2000" b="0" dirty="0">
                        <a:latin typeface="+mj-ea"/>
                        <a:ea typeface="+mj-ea"/>
                      </a:endParaRPr>
                    </a:p>
                  </a:txBody>
                  <a:tcPr marL="84667" marR="84667"/>
                </a:tc>
              </a:tr>
            </a:tbl>
          </a:graphicData>
        </a:graphic>
      </p:graphicFrame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24</a:t>
            </a:fld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7" y="5085184"/>
            <a:ext cx="360039" cy="360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666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99592" y="228600"/>
            <a:ext cx="7936560" cy="758952"/>
          </a:xfrm>
        </p:spPr>
        <p:txBody>
          <a:bodyPr>
            <a:normAutofit/>
          </a:bodyPr>
          <a:lstStyle/>
          <a:p>
            <a:pPr algn="r"/>
            <a:r>
              <a:rPr lang="zh-TW" altLang="en-US" sz="3200" dirty="0" smtClean="0"/>
              <a:t>（</a:t>
            </a:r>
            <a:r>
              <a:rPr lang="zh-TW" altLang="en-US" sz="2800" dirty="0"/>
              <a:t>台灣親密關係暴力危險評估</a:t>
            </a:r>
            <a:r>
              <a:rPr lang="zh-TW" altLang="en-US" sz="2800" dirty="0" smtClean="0"/>
              <a:t>表</a:t>
            </a:r>
            <a:r>
              <a:rPr lang="en-US" altLang="zh-TW" sz="3200" dirty="0" smtClean="0"/>
              <a:t>TIPVDA</a:t>
            </a:r>
            <a:r>
              <a:rPr lang="zh-TW" altLang="en-US" sz="3200" dirty="0" smtClean="0"/>
              <a:t>）</a:t>
            </a:r>
            <a:endParaRPr lang="zh-TW" altLang="en-US" sz="2800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827006902"/>
              </p:ext>
            </p:extLst>
          </p:nvPr>
        </p:nvGraphicFramePr>
        <p:xfrm>
          <a:off x="457200" y="1784973"/>
          <a:ext cx="7620000" cy="2508123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874440"/>
                <a:gridCol w="6745560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</a:pPr>
                      <a:endParaRPr lang="zh-TW" altLang="en-US" sz="2000" b="0" dirty="0">
                        <a:latin typeface="+mj-ea"/>
                        <a:ea typeface="+mj-ea"/>
                      </a:endParaRPr>
                    </a:p>
                  </a:txBody>
                  <a:tcPr marL="84667" marR="84667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000" b="0" kern="1200" dirty="0" smtClean="0"/>
                        <a:t>被害人對於目前危險處境的看法（</a:t>
                      </a:r>
                      <a:r>
                        <a:rPr lang="en-US" altLang="zh-TW" sz="2000" b="0" kern="1200" dirty="0" smtClean="0"/>
                        <a:t>0</a:t>
                      </a:r>
                      <a:r>
                        <a:rPr lang="zh-TW" altLang="zh-TW" sz="2000" b="0" kern="1200" dirty="0" smtClean="0"/>
                        <a:t>代表無安全顧慮，</a:t>
                      </a:r>
                      <a:r>
                        <a:rPr lang="en-US" altLang="zh-TW" sz="2000" b="0" kern="1200" dirty="0" smtClean="0"/>
                        <a:t>10</a:t>
                      </a:r>
                      <a:r>
                        <a:rPr lang="zh-TW" altLang="zh-TW" sz="2000" b="0" kern="1200" dirty="0" smtClean="0"/>
                        <a:t>代表非常危險）</a:t>
                      </a:r>
                      <a:endParaRPr lang="en-US" altLang="zh-TW" sz="2000" b="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84667" marR="84667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</a:pPr>
                      <a:endParaRPr lang="zh-TW" altLang="en-US" sz="2000" b="0" dirty="0">
                        <a:latin typeface="+mj-ea"/>
                        <a:ea typeface="+mj-ea"/>
                      </a:endParaRPr>
                    </a:p>
                  </a:txBody>
                  <a:tcPr marL="84667" marR="84667"/>
                </a:tc>
                <a:tc>
                  <a:txBody>
                    <a:bodyPr/>
                    <a:lstStyle/>
                    <a:p>
                      <a:r>
                        <a:rPr lang="zh-TW" altLang="zh-TW" sz="2000" b="0" kern="1200" dirty="0" smtClean="0"/>
                        <a:t>警察／社工員／醫事人員對於本案之重要紀錄或相關評估意見註記如下：</a:t>
                      </a:r>
                      <a:endParaRPr lang="en-US" altLang="zh-TW" sz="2000" b="0" kern="1200" dirty="0" smtClean="0"/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zh-TW" altLang="en-US" sz="2000" b="0" kern="1200" dirty="0" smtClean="0"/>
                        <a:t>（</a:t>
                      </a:r>
                      <a:r>
                        <a:rPr lang="en-US" altLang="zh-TW" sz="2000" b="0" kern="1200" dirty="0" smtClean="0"/>
                        <a:t>1</a:t>
                      </a:r>
                      <a:r>
                        <a:rPr lang="zh-TW" altLang="en-US" sz="2000" b="0" kern="1200" dirty="0" smtClean="0"/>
                        <a:t>）</a:t>
                      </a:r>
                      <a:r>
                        <a:rPr lang="zh-TW" altLang="zh-TW" sz="2000" b="0" kern="1200" dirty="0" smtClean="0"/>
                        <a:t>當場所見事項說明</a:t>
                      </a:r>
                      <a:endParaRPr lang="en-US" altLang="zh-TW" sz="2000" b="0" kern="1200" dirty="0" smtClean="0"/>
                    </a:p>
                    <a:p>
                      <a:pPr marL="0" indent="0">
                        <a:lnSpc>
                          <a:spcPts val="3000"/>
                        </a:lnSpc>
                        <a:buFont typeface="+mj-lt"/>
                        <a:buNone/>
                      </a:pPr>
                      <a:r>
                        <a:rPr lang="zh-TW" altLang="en-US" sz="2000" b="0" kern="1200" dirty="0" smtClean="0"/>
                        <a:t>（</a:t>
                      </a:r>
                      <a:r>
                        <a:rPr lang="en-US" altLang="zh-TW" sz="2000" b="0" kern="1200" dirty="0" smtClean="0"/>
                        <a:t>2</a:t>
                      </a:r>
                      <a:r>
                        <a:rPr lang="zh-TW" altLang="en-US" sz="2000" b="0" kern="1200" dirty="0" smtClean="0"/>
                        <a:t>）</a:t>
                      </a:r>
                      <a:r>
                        <a:rPr lang="zh-TW" altLang="zh-TW" sz="2000" b="0" kern="1200" dirty="0" smtClean="0"/>
                        <a:t>與防治網絡成員合作事項</a:t>
                      </a:r>
                      <a:endParaRPr lang="en-US" altLang="zh-TW" sz="2000" b="0" kern="1200" dirty="0" smtClean="0"/>
                    </a:p>
                    <a:p>
                      <a:r>
                        <a:rPr lang="zh-TW" altLang="en-US" sz="2000" b="0" kern="1200" dirty="0" smtClean="0"/>
                        <a:t>（</a:t>
                      </a:r>
                      <a:r>
                        <a:rPr lang="en-US" altLang="zh-TW" sz="2000" b="0" kern="1200" dirty="0" smtClean="0"/>
                        <a:t>3</a:t>
                      </a:r>
                      <a:r>
                        <a:rPr lang="zh-TW" altLang="en-US" sz="2000" b="0" kern="1200" dirty="0" smtClean="0"/>
                        <a:t>）</a:t>
                      </a:r>
                      <a:r>
                        <a:rPr lang="zh-TW" altLang="zh-TW" sz="2000" b="0" kern="1200" dirty="0" smtClean="0"/>
                        <a:t>對本案之處理建議與對當事人之處遇建議。</a:t>
                      </a:r>
                      <a:endParaRPr lang="en-US" altLang="zh-TW" sz="2000" b="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84667" marR="84667"/>
                </a:tc>
              </a:tr>
            </a:tbl>
          </a:graphicData>
        </a:graphic>
      </p:graphicFrame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8918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zh-TW" altLang="zh-TW" sz="4000" b="1" dirty="0"/>
              <a:t>高危機案件進案原則</a:t>
            </a:r>
            <a:endParaRPr lang="zh-TW" altLang="en-US" sz="4000" dirty="0"/>
          </a:p>
        </p:txBody>
      </p:sp>
      <p:grpSp>
        <p:nvGrpSpPr>
          <p:cNvPr id="3" name="群組 2"/>
          <p:cNvGrpSpPr/>
          <p:nvPr/>
        </p:nvGrpSpPr>
        <p:grpSpPr>
          <a:xfrm>
            <a:off x="457200" y="1484784"/>
            <a:ext cx="7620000" cy="4200080"/>
            <a:chOff x="457200" y="1484784"/>
            <a:chExt cx="7620000" cy="4200080"/>
          </a:xfrm>
        </p:grpSpPr>
        <p:sp>
          <p:nvSpPr>
            <p:cNvPr id="22" name="手繪多邊形 21"/>
            <p:cNvSpPr/>
            <p:nvPr/>
          </p:nvSpPr>
          <p:spPr>
            <a:xfrm>
              <a:off x="457200" y="1484784"/>
              <a:ext cx="7620000" cy="1397382"/>
            </a:xfrm>
            <a:custGeom>
              <a:avLst/>
              <a:gdLst>
                <a:gd name="connsiteX0" fmla="*/ 0 w 7620000"/>
                <a:gd name="connsiteY0" fmla="*/ 277463 h 1109852"/>
                <a:gd name="connsiteX1" fmla="*/ 7065074 w 7620000"/>
                <a:gd name="connsiteY1" fmla="*/ 277463 h 1109852"/>
                <a:gd name="connsiteX2" fmla="*/ 7065074 w 7620000"/>
                <a:gd name="connsiteY2" fmla="*/ 0 h 1109852"/>
                <a:gd name="connsiteX3" fmla="*/ 7620000 w 7620000"/>
                <a:gd name="connsiteY3" fmla="*/ 554926 h 1109852"/>
                <a:gd name="connsiteX4" fmla="*/ 7065074 w 7620000"/>
                <a:gd name="connsiteY4" fmla="*/ 1109852 h 1109852"/>
                <a:gd name="connsiteX5" fmla="*/ 7065074 w 7620000"/>
                <a:gd name="connsiteY5" fmla="*/ 832389 h 1109852"/>
                <a:gd name="connsiteX6" fmla="*/ 0 w 7620000"/>
                <a:gd name="connsiteY6" fmla="*/ 832389 h 1109852"/>
                <a:gd name="connsiteX7" fmla="*/ 0 w 7620000"/>
                <a:gd name="connsiteY7" fmla="*/ 277463 h 1109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620000" h="1109852">
                  <a:moveTo>
                    <a:pt x="0" y="277463"/>
                  </a:moveTo>
                  <a:lnTo>
                    <a:pt x="7065074" y="277463"/>
                  </a:lnTo>
                  <a:lnTo>
                    <a:pt x="7065074" y="0"/>
                  </a:lnTo>
                  <a:lnTo>
                    <a:pt x="7620000" y="554926"/>
                  </a:lnTo>
                  <a:lnTo>
                    <a:pt x="7065074" y="1109852"/>
                  </a:lnTo>
                  <a:lnTo>
                    <a:pt x="7065074" y="832389"/>
                  </a:lnTo>
                  <a:lnTo>
                    <a:pt x="0" y="832389"/>
                  </a:lnTo>
                  <a:lnTo>
                    <a:pt x="0" y="277463"/>
                  </a:lnTo>
                  <a:close/>
                </a:path>
              </a:pathLst>
            </a:cu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spcFirstLastPara="0" vert="horz" wrap="square" lIns="49530" tIns="326993" rIns="531463" bIns="453652" numCol="1" spcCol="1270" anchor="ctr" anchorCtr="0">
              <a:noAutofit/>
            </a:bodyPr>
            <a:lstStyle/>
            <a:p>
              <a:pPr lvl="0" algn="l" defTabSz="5778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>
                  <a:solidFill>
                    <a:srgbClr val="FF0000"/>
                  </a:solidFill>
                </a:rPr>
                <a:t>TIPVDA</a:t>
              </a:r>
              <a:r>
                <a:rPr lang="zh-TW" sz="2000" kern="1200" dirty="0" smtClean="0">
                  <a:solidFill>
                    <a:schemeClr val="bg1"/>
                  </a:solidFill>
                </a:rPr>
                <a:t>初步評估認定屬於高危機者</a:t>
              </a:r>
              <a:endParaRPr lang="zh-TW" sz="2000" kern="1200" dirty="0">
                <a:solidFill>
                  <a:schemeClr val="bg1"/>
                </a:solidFill>
              </a:endParaRPr>
            </a:p>
          </p:txBody>
        </p:sp>
        <p:sp>
          <p:nvSpPr>
            <p:cNvPr id="23" name="手繪多邊形 22"/>
            <p:cNvSpPr/>
            <p:nvPr/>
          </p:nvSpPr>
          <p:spPr>
            <a:xfrm>
              <a:off x="457200" y="2565831"/>
              <a:ext cx="3520440" cy="3119033"/>
            </a:xfrm>
            <a:custGeom>
              <a:avLst/>
              <a:gdLst>
                <a:gd name="connsiteX0" fmla="*/ 0 w 3520440"/>
                <a:gd name="connsiteY0" fmla="*/ 0 h 2477250"/>
                <a:gd name="connsiteX1" fmla="*/ 3520440 w 3520440"/>
                <a:gd name="connsiteY1" fmla="*/ 0 h 2477250"/>
                <a:gd name="connsiteX2" fmla="*/ 3520440 w 3520440"/>
                <a:gd name="connsiteY2" fmla="*/ 2477250 h 2477250"/>
                <a:gd name="connsiteX3" fmla="*/ 0 w 3520440"/>
                <a:gd name="connsiteY3" fmla="*/ 2477250 h 2477250"/>
                <a:gd name="connsiteX4" fmla="*/ 0 w 3520440"/>
                <a:gd name="connsiteY4" fmla="*/ 0 h 247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20440" h="2477250">
                  <a:moveTo>
                    <a:pt x="0" y="0"/>
                  </a:moveTo>
                  <a:lnTo>
                    <a:pt x="3520440" y="0"/>
                  </a:lnTo>
                  <a:lnTo>
                    <a:pt x="3520440" y="2477250"/>
                  </a:lnTo>
                  <a:lnTo>
                    <a:pt x="0" y="24772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t" anchorCtr="0">
              <a:noAutofit/>
            </a:bodyPr>
            <a:lstStyle/>
            <a:p>
              <a:pPr marL="285750" lvl="0" indent="-285750" algn="l" defTabSz="577850" rtl="0">
                <a:lnSpc>
                  <a:spcPts val="2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u"/>
              </a:pPr>
              <a:r>
                <a:rPr lang="en-US" sz="2000" kern="1200" dirty="0" smtClean="0"/>
                <a:t>TIPVDA</a:t>
              </a:r>
              <a:r>
                <a:rPr lang="zh-TW" sz="2000" kern="1200" dirty="0" smtClean="0"/>
                <a:t>總分達</a:t>
              </a:r>
              <a:r>
                <a:rPr lang="en-US" sz="2000" kern="1200" dirty="0" smtClean="0">
                  <a:solidFill>
                    <a:srgbClr val="FF0000"/>
                  </a:solidFill>
                </a:rPr>
                <a:t>8</a:t>
              </a:r>
              <a:r>
                <a:rPr lang="zh-TW" sz="2000" kern="1200" dirty="0" smtClean="0">
                  <a:solidFill>
                    <a:srgbClr val="FF0000"/>
                  </a:solidFill>
                </a:rPr>
                <a:t>分</a:t>
              </a:r>
              <a:r>
                <a:rPr lang="zh-TW" altLang="en-US" sz="2000" kern="1200" dirty="0" smtClean="0">
                  <a:solidFill>
                    <a:srgbClr val="FF0000"/>
                  </a:solidFill>
                </a:rPr>
                <a:t>以上</a:t>
              </a:r>
              <a:r>
                <a:rPr lang="zh-TW" altLang="en-US" sz="2000" kern="1200" dirty="0" smtClean="0"/>
                <a:t>之案件</a:t>
              </a:r>
              <a:r>
                <a:rPr lang="zh-TW" sz="2000" kern="1200" dirty="0" smtClean="0"/>
                <a:t>。</a:t>
              </a:r>
              <a:endParaRPr lang="en-US" altLang="zh-TW" sz="2000" dirty="0" smtClean="0"/>
            </a:p>
            <a:p>
              <a:pPr marL="285750" lvl="0" indent="-285750" algn="l" defTabSz="577850" rtl="0">
                <a:lnSpc>
                  <a:spcPts val="2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u"/>
              </a:pPr>
              <a:r>
                <a:rPr lang="en-US" sz="2000" kern="1200" dirty="0" smtClean="0"/>
                <a:t>TIPVDA</a:t>
              </a:r>
              <a:r>
                <a:rPr lang="zh-TW" sz="2000" kern="1200" dirty="0" smtClean="0"/>
                <a:t>總分</a:t>
              </a:r>
              <a:r>
                <a:rPr lang="zh-TW" altLang="en-US" sz="2000" kern="1200" dirty="0" smtClean="0"/>
                <a:t>雖</a:t>
              </a:r>
              <a:r>
                <a:rPr lang="zh-TW" sz="2000" kern="1200" dirty="0" smtClean="0"/>
                <a:t>未達</a:t>
              </a:r>
              <a:r>
                <a:rPr lang="en-US" sz="2000" kern="1200" dirty="0" smtClean="0"/>
                <a:t>8</a:t>
              </a:r>
              <a:r>
                <a:rPr lang="zh-TW" sz="2000" kern="1200" dirty="0" smtClean="0"/>
                <a:t>分，但</a:t>
              </a:r>
              <a:r>
                <a:rPr lang="zh-TW" sz="2000" kern="1200" dirty="0" smtClean="0">
                  <a:solidFill>
                    <a:srgbClr val="FF0000"/>
                  </a:solidFill>
                </a:rPr>
                <a:t>被害人有</a:t>
              </a:r>
              <a:r>
                <a:rPr lang="zh-TW" altLang="en-US" sz="2000" kern="1200" dirty="0" smtClean="0">
                  <a:solidFill>
                    <a:srgbClr val="FF0000"/>
                  </a:solidFill>
                </a:rPr>
                <a:t>「高度警戒」題項</a:t>
              </a:r>
              <a:r>
                <a:rPr lang="zh-TW" sz="2000" kern="1200" dirty="0" smtClean="0">
                  <a:solidFill>
                    <a:srgbClr val="FF0000"/>
                  </a:solidFill>
                </a:rPr>
                <a:t>之情形</a:t>
              </a:r>
              <a:r>
                <a:rPr lang="zh-TW" sz="2000" kern="1200" dirty="0" smtClean="0"/>
                <a:t>，經專業評估判斷具高度危險性者。</a:t>
              </a:r>
              <a:endParaRPr lang="en-US" altLang="zh-TW" sz="2000" dirty="0" smtClean="0"/>
            </a:p>
            <a:p>
              <a:pPr marL="285750" lvl="0" indent="-285750" algn="l" defTabSz="577850" rtl="0">
                <a:lnSpc>
                  <a:spcPts val="2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u"/>
              </a:pPr>
              <a:r>
                <a:rPr lang="en-US" sz="2000" kern="1200" dirty="0" smtClean="0"/>
                <a:t>TIPVDA</a:t>
              </a:r>
              <a:r>
                <a:rPr lang="zh-TW" sz="2000" kern="1200" dirty="0" smtClean="0"/>
                <a:t>總分</a:t>
              </a:r>
              <a:r>
                <a:rPr lang="zh-TW" altLang="en-US" sz="2000" kern="1200" dirty="0" smtClean="0"/>
                <a:t>雖</a:t>
              </a:r>
              <a:r>
                <a:rPr lang="zh-TW" sz="2000" kern="1200" dirty="0" smtClean="0"/>
                <a:t>未達</a:t>
              </a:r>
              <a:r>
                <a:rPr lang="en-US" sz="2000" kern="1200" dirty="0" smtClean="0"/>
                <a:t>8</a:t>
              </a:r>
              <a:r>
                <a:rPr lang="zh-TW" sz="2000" kern="1200" dirty="0" smtClean="0"/>
                <a:t>分，但</a:t>
              </a:r>
              <a:r>
                <a:rPr lang="zh-TW" sz="2000" kern="1200" dirty="0" smtClean="0">
                  <a:solidFill>
                    <a:srgbClr val="FF0000"/>
                  </a:solidFill>
                </a:rPr>
                <a:t>被害人自評達</a:t>
              </a:r>
              <a:r>
                <a:rPr lang="en-US" sz="2000" kern="1200" dirty="0" smtClean="0">
                  <a:solidFill>
                    <a:srgbClr val="FF0000"/>
                  </a:solidFill>
                </a:rPr>
                <a:t>8</a:t>
              </a:r>
              <a:r>
                <a:rPr lang="zh-TW" sz="2000" kern="1200" dirty="0" smtClean="0">
                  <a:solidFill>
                    <a:srgbClr val="FF0000"/>
                  </a:solidFill>
                </a:rPr>
                <a:t>分以上</a:t>
              </a:r>
              <a:r>
                <a:rPr lang="zh-TW" sz="2000" kern="1200" dirty="0" smtClean="0"/>
                <a:t>，</a:t>
              </a:r>
              <a:r>
                <a:rPr lang="zh-TW" sz="2000" kern="1200" dirty="0" smtClean="0">
                  <a:solidFill>
                    <a:srgbClr val="FF0000"/>
                  </a:solidFill>
                </a:rPr>
                <a:t>經專業評估</a:t>
              </a:r>
              <a:r>
                <a:rPr lang="zh-TW" sz="2000" kern="1200" dirty="0" smtClean="0"/>
                <a:t>判斷其高度危險性者。</a:t>
              </a:r>
              <a:endParaRPr lang="zh-TW" sz="2000" kern="1200" dirty="0"/>
            </a:p>
          </p:txBody>
        </p:sp>
      </p:grpSp>
      <p:grpSp>
        <p:nvGrpSpPr>
          <p:cNvPr id="5" name="群組 4"/>
          <p:cNvGrpSpPr/>
          <p:nvPr/>
        </p:nvGrpSpPr>
        <p:grpSpPr>
          <a:xfrm>
            <a:off x="3977640" y="1950422"/>
            <a:ext cx="4099560" cy="4200081"/>
            <a:chOff x="3977640" y="1950422"/>
            <a:chExt cx="4099560" cy="4200081"/>
          </a:xfrm>
        </p:grpSpPr>
        <p:sp>
          <p:nvSpPr>
            <p:cNvPr id="24" name="手繪多邊形 23"/>
            <p:cNvSpPr/>
            <p:nvPr/>
          </p:nvSpPr>
          <p:spPr>
            <a:xfrm>
              <a:off x="3977640" y="1950422"/>
              <a:ext cx="4099560" cy="1397382"/>
            </a:xfrm>
            <a:custGeom>
              <a:avLst/>
              <a:gdLst>
                <a:gd name="connsiteX0" fmla="*/ 0 w 4099560"/>
                <a:gd name="connsiteY0" fmla="*/ 277463 h 1109852"/>
                <a:gd name="connsiteX1" fmla="*/ 3544634 w 4099560"/>
                <a:gd name="connsiteY1" fmla="*/ 277463 h 1109852"/>
                <a:gd name="connsiteX2" fmla="*/ 3544634 w 4099560"/>
                <a:gd name="connsiteY2" fmla="*/ 0 h 1109852"/>
                <a:gd name="connsiteX3" fmla="*/ 4099560 w 4099560"/>
                <a:gd name="connsiteY3" fmla="*/ 554926 h 1109852"/>
                <a:gd name="connsiteX4" fmla="*/ 3544634 w 4099560"/>
                <a:gd name="connsiteY4" fmla="*/ 1109852 h 1109852"/>
                <a:gd name="connsiteX5" fmla="*/ 3544634 w 4099560"/>
                <a:gd name="connsiteY5" fmla="*/ 832389 h 1109852"/>
                <a:gd name="connsiteX6" fmla="*/ 0 w 4099560"/>
                <a:gd name="connsiteY6" fmla="*/ 832389 h 1109852"/>
                <a:gd name="connsiteX7" fmla="*/ 0 w 4099560"/>
                <a:gd name="connsiteY7" fmla="*/ 277463 h 1109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099560" h="1109852">
                  <a:moveTo>
                    <a:pt x="0" y="277463"/>
                  </a:moveTo>
                  <a:lnTo>
                    <a:pt x="3544634" y="277463"/>
                  </a:lnTo>
                  <a:lnTo>
                    <a:pt x="3544634" y="0"/>
                  </a:lnTo>
                  <a:lnTo>
                    <a:pt x="4099560" y="554926"/>
                  </a:lnTo>
                  <a:lnTo>
                    <a:pt x="3544634" y="1109852"/>
                  </a:lnTo>
                  <a:lnTo>
                    <a:pt x="3544634" y="832389"/>
                  </a:lnTo>
                  <a:lnTo>
                    <a:pt x="0" y="832389"/>
                  </a:lnTo>
                  <a:lnTo>
                    <a:pt x="0" y="277463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49530" tIns="326993" rIns="531463" bIns="453652" numCol="1" spcCol="1270" anchor="ctr" anchorCtr="0">
              <a:noAutofit/>
            </a:bodyPr>
            <a:lstStyle/>
            <a:p>
              <a:pPr lvl="0" algn="l" defTabSz="5778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sz="2000" kern="1200" dirty="0" smtClean="0">
                  <a:solidFill>
                    <a:schemeClr val="tx1"/>
                  </a:solidFill>
                </a:rPr>
                <a:t>經專責人員</a:t>
              </a:r>
              <a:r>
                <a:rPr lang="zh-TW" sz="2000" kern="1200" dirty="0" smtClean="0">
                  <a:solidFill>
                    <a:srgbClr val="FF0000"/>
                  </a:solidFill>
                </a:rPr>
                <a:t>專業評估或複評</a:t>
              </a:r>
              <a:r>
                <a:rPr lang="zh-TW" sz="2000" kern="1200" dirty="0" smtClean="0">
                  <a:solidFill>
                    <a:schemeClr val="tx1"/>
                  </a:solidFill>
                </a:rPr>
                <a:t>，認定屬於高危機者</a:t>
              </a:r>
              <a:endParaRPr lang="zh-TW" sz="2000" kern="1200" dirty="0">
                <a:solidFill>
                  <a:schemeClr val="tx1"/>
                </a:solidFill>
              </a:endParaRPr>
            </a:p>
          </p:txBody>
        </p:sp>
        <p:sp>
          <p:nvSpPr>
            <p:cNvPr id="25" name="手繪多邊形 24"/>
            <p:cNvSpPr/>
            <p:nvPr/>
          </p:nvSpPr>
          <p:spPr>
            <a:xfrm>
              <a:off x="3977640" y="3031470"/>
              <a:ext cx="3520440" cy="3119033"/>
            </a:xfrm>
            <a:custGeom>
              <a:avLst/>
              <a:gdLst>
                <a:gd name="connsiteX0" fmla="*/ 0 w 3520440"/>
                <a:gd name="connsiteY0" fmla="*/ 0 h 2477250"/>
                <a:gd name="connsiteX1" fmla="*/ 3520440 w 3520440"/>
                <a:gd name="connsiteY1" fmla="*/ 0 h 2477250"/>
                <a:gd name="connsiteX2" fmla="*/ 3520440 w 3520440"/>
                <a:gd name="connsiteY2" fmla="*/ 2477250 h 2477250"/>
                <a:gd name="connsiteX3" fmla="*/ 0 w 3520440"/>
                <a:gd name="connsiteY3" fmla="*/ 2477250 h 2477250"/>
                <a:gd name="connsiteX4" fmla="*/ 0 w 3520440"/>
                <a:gd name="connsiteY4" fmla="*/ 0 h 247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20440" h="2477250">
                  <a:moveTo>
                    <a:pt x="0" y="0"/>
                  </a:moveTo>
                  <a:lnTo>
                    <a:pt x="3520440" y="0"/>
                  </a:lnTo>
                  <a:lnTo>
                    <a:pt x="3520440" y="2477250"/>
                  </a:lnTo>
                  <a:lnTo>
                    <a:pt x="0" y="24772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t" anchorCtr="0">
              <a:noAutofit/>
            </a:bodyPr>
            <a:lstStyle/>
            <a:p>
              <a:pPr marL="285750" indent="-285750" defTabSz="577850">
                <a:lnSpc>
                  <a:spcPts val="23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u"/>
              </a:pPr>
              <a:r>
                <a:rPr lang="zh-TW" dirty="0" smtClean="0"/>
                <a:t>經</a:t>
              </a:r>
              <a:r>
                <a:rPr lang="zh-TW" dirty="0">
                  <a:solidFill>
                    <a:srgbClr val="FF0000"/>
                  </a:solidFill>
                </a:rPr>
                <a:t>專責人員接案後，進行結構性專業評估</a:t>
              </a:r>
              <a:r>
                <a:rPr lang="zh-TW" dirty="0"/>
                <a:t>認定屬高危機者：專責人員接案後，從</a:t>
              </a:r>
              <a:r>
                <a:rPr lang="en-US" dirty="0"/>
                <a:t>TIPVDA</a:t>
              </a:r>
              <a:r>
                <a:rPr lang="zh-TW" dirty="0"/>
                <a:t>、被害人自評、通報資料，以及案件當事人的相關資訊專業判斷，認定具高度危機者。</a:t>
              </a:r>
            </a:p>
            <a:p>
              <a:pPr marL="285750" indent="-285750" defTabSz="577850">
                <a:lnSpc>
                  <a:spcPts val="23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u"/>
              </a:pPr>
              <a:r>
                <a:rPr lang="zh-TW" dirty="0" smtClean="0"/>
                <a:t>經</a:t>
              </a:r>
              <a:r>
                <a:rPr lang="zh-TW" dirty="0">
                  <a:solidFill>
                    <a:srgbClr val="FF0000"/>
                  </a:solidFill>
                </a:rPr>
                <a:t>專責人員複評，或是服務過程中評估被害人風險升高</a:t>
              </a:r>
              <a:r>
                <a:rPr lang="zh-TW" dirty="0"/>
                <a:t>，顯示被害人有高度危險之虞者。</a:t>
              </a:r>
            </a:p>
          </p:txBody>
        </p:sp>
      </p:grp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1529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zh-TW" altLang="zh-TW" sz="2800" b="1" dirty="0"/>
              <a:t>家庭暴力高危機</a:t>
            </a:r>
            <a:r>
              <a:rPr lang="zh-TW" altLang="zh-TW" sz="2800" b="1" dirty="0" smtClean="0"/>
              <a:t>個案網絡會議</a:t>
            </a:r>
            <a:r>
              <a:rPr lang="zh-TW" altLang="en-US" sz="2800" b="1" dirty="0" smtClean="0"/>
              <a:t>網絡</a:t>
            </a:r>
            <a:r>
              <a:rPr lang="zh-TW" altLang="zh-TW" sz="2800" b="1" dirty="0" smtClean="0"/>
              <a:t>成員</a:t>
            </a:r>
            <a:endParaRPr lang="zh-TW" altLang="en-US" sz="2800" b="1" dirty="0"/>
          </a:p>
        </p:txBody>
      </p:sp>
      <p:grpSp>
        <p:nvGrpSpPr>
          <p:cNvPr id="8" name="群組 7"/>
          <p:cNvGrpSpPr/>
          <p:nvPr/>
        </p:nvGrpSpPr>
        <p:grpSpPr>
          <a:xfrm>
            <a:off x="179512" y="1435125"/>
            <a:ext cx="4608512" cy="4923853"/>
            <a:chOff x="457807" y="1435125"/>
            <a:chExt cx="3972880" cy="4923853"/>
          </a:xfrm>
        </p:grpSpPr>
        <p:sp>
          <p:nvSpPr>
            <p:cNvPr id="9" name="手繪多邊形 8"/>
            <p:cNvSpPr/>
            <p:nvPr/>
          </p:nvSpPr>
          <p:spPr>
            <a:xfrm>
              <a:off x="457807" y="3071948"/>
              <a:ext cx="1427753" cy="1650206"/>
            </a:xfrm>
            <a:custGeom>
              <a:avLst/>
              <a:gdLst>
                <a:gd name="connsiteX0" fmla="*/ 0 w 1650206"/>
                <a:gd name="connsiteY0" fmla="*/ 825103 h 1650206"/>
                <a:gd name="connsiteX1" fmla="*/ 825103 w 1650206"/>
                <a:gd name="connsiteY1" fmla="*/ 0 h 1650206"/>
                <a:gd name="connsiteX2" fmla="*/ 1650206 w 1650206"/>
                <a:gd name="connsiteY2" fmla="*/ 825103 h 1650206"/>
                <a:gd name="connsiteX3" fmla="*/ 825103 w 1650206"/>
                <a:gd name="connsiteY3" fmla="*/ 1650206 h 1650206"/>
                <a:gd name="connsiteX4" fmla="*/ 0 w 1650206"/>
                <a:gd name="connsiteY4" fmla="*/ 825103 h 16502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0206" h="1650206">
                  <a:moveTo>
                    <a:pt x="0" y="825103"/>
                  </a:moveTo>
                  <a:cubicBezTo>
                    <a:pt x="0" y="369411"/>
                    <a:pt x="369411" y="0"/>
                    <a:pt x="825103" y="0"/>
                  </a:cubicBezTo>
                  <a:cubicBezTo>
                    <a:pt x="1280795" y="0"/>
                    <a:pt x="1650206" y="369411"/>
                    <a:pt x="1650206" y="825103"/>
                  </a:cubicBezTo>
                  <a:cubicBezTo>
                    <a:pt x="1650206" y="1280795"/>
                    <a:pt x="1280795" y="1650206"/>
                    <a:pt x="825103" y="1650206"/>
                  </a:cubicBezTo>
                  <a:cubicBezTo>
                    <a:pt x="369411" y="1650206"/>
                    <a:pt x="0" y="1280795"/>
                    <a:pt x="0" y="825103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1667" tIns="241667" rIns="241667" bIns="241667" numCol="1" spcCol="1270" anchor="ctr" anchorCtr="0">
              <a:noAutofit/>
            </a:bodyPr>
            <a:lstStyle/>
            <a:p>
              <a:pPr lvl="0" algn="ctr" defTabSz="12890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sz="2900" kern="1200" dirty="0" smtClean="0"/>
                <a:t>固定</a:t>
              </a:r>
              <a:endParaRPr lang="en-US" altLang="zh-TW" sz="2900" kern="1200" dirty="0" smtClean="0"/>
            </a:p>
            <a:p>
              <a:pPr lvl="0" algn="ctr" defTabSz="12890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sz="2900" kern="1200" dirty="0" smtClean="0"/>
                <a:t>成員</a:t>
              </a:r>
              <a:endParaRPr lang="zh-TW" sz="2900" kern="1200" dirty="0"/>
            </a:p>
          </p:txBody>
        </p:sp>
        <p:sp>
          <p:nvSpPr>
            <p:cNvPr id="10" name="手繪多邊形 9"/>
            <p:cNvSpPr/>
            <p:nvPr/>
          </p:nvSpPr>
          <p:spPr>
            <a:xfrm rot="16935173">
              <a:off x="1172748" y="2758410"/>
              <a:ext cx="1868492" cy="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1868492" y="0"/>
                  </a:lnTo>
                </a:path>
              </a:pathLst>
            </a:custGeom>
            <a:noFill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直線接點 10"/>
            <p:cNvSpPr/>
            <p:nvPr/>
          </p:nvSpPr>
          <p:spPr>
            <a:xfrm>
              <a:off x="2305266" y="1845446"/>
              <a:ext cx="192886" cy="0"/>
            </a:xfrm>
            <a:prstGeom prst="line">
              <a:avLst/>
            </a:prstGeom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手繪多邊形 11"/>
            <p:cNvSpPr/>
            <p:nvPr/>
          </p:nvSpPr>
          <p:spPr>
            <a:xfrm>
              <a:off x="2504261" y="1435125"/>
              <a:ext cx="1926425" cy="820642"/>
            </a:xfrm>
            <a:custGeom>
              <a:avLst/>
              <a:gdLst>
                <a:gd name="connsiteX0" fmla="*/ 0 w 1367737"/>
                <a:gd name="connsiteY0" fmla="*/ 0 h 820642"/>
                <a:gd name="connsiteX1" fmla="*/ 1367737 w 1367737"/>
                <a:gd name="connsiteY1" fmla="*/ 0 h 820642"/>
                <a:gd name="connsiteX2" fmla="*/ 1367737 w 1367737"/>
                <a:gd name="connsiteY2" fmla="*/ 820642 h 820642"/>
                <a:gd name="connsiteX3" fmla="*/ 0 w 1367737"/>
                <a:gd name="connsiteY3" fmla="*/ 820642 h 820642"/>
                <a:gd name="connsiteX4" fmla="*/ 0 w 1367737"/>
                <a:gd name="connsiteY4" fmla="*/ 0 h 820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7737" h="820642">
                  <a:moveTo>
                    <a:pt x="0" y="0"/>
                  </a:moveTo>
                  <a:lnTo>
                    <a:pt x="1367737" y="0"/>
                  </a:lnTo>
                  <a:lnTo>
                    <a:pt x="1367737" y="820642"/>
                  </a:lnTo>
                  <a:lnTo>
                    <a:pt x="0" y="82064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8232" tIns="78232" rIns="78232" bIns="78232" numCol="1" spcCol="1270" anchor="ctr" anchorCtr="0">
              <a:noAutofit/>
            </a:bodyPr>
            <a:lstStyle/>
            <a:p>
              <a:pPr lvl="0" defTabSz="4889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sz="2400" kern="1200" dirty="0" smtClean="0"/>
                <a:t>警政單位</a:t>
              </a:r>
              <a:endParaRPr lang="zh-TW" sz="2400" kern="1200" dirty="0"/>
            </a:p>
          </p:txBody>
        </p:sp>
        <p:sp>
          <p:nvSpPr>
            <p:cNvPr id="13" name="手繪多邊形 12"/>
            <p:cNvSpPr/>
            <p:nvPr/>
          </p:nvSpPr>
          <p:spPr>
            <a:xfrm rot="17393884">
              <a:off x="1524437" y="3213867"/>
              <a:ext cx="1165115" cy="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1165115" y="0"/>
                  </a:lnTo>
                </a:path>
              </a:pathLst>
            </a:custGeom>
            <a:noFill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直線接點 13"/>
            <p:cNvSpPr/>
            <p:nvPr/>
          </p:nvSpPr>
          <p:spPr>
            <a:xfrm>
              <a:off x="2305266" y="2666088"/>
              <a:ext cx="192886" cy="0"/>
            </a:xfrm>
            <a:prstGeom prst="line">
              <a:avLst/>
            </a:prstGeom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手繪多邊形 14"/>
            <p:cNvSpPr/>
            <p:nvPr/>
          </p:nvSpPr>
          <p:spPr>
            <a:xfrm>
              <a:off x="2504262" y="2255767"/>
              <a:ext cx="1926425" cy="820642"/>
            </a:xfrm>
            <a:custGeom>
              <a:avLst/>
              <a:gdLst>
                <a:gd name="connsiteX0" fmla="*/ 0 w 1367737"/>
                <a:gd name="connsiteY0" fmla="*/ 0 h 820642"/>
                <a:gd name="connsiteX1" fmla="*/ 1367737 w 1367737"/>
                <a:gd name="connsiteY1" fmla="*/ 0 h 820642"/>
                <a:gd name="connsiteX2" fmla="*/ 1367737 w 1367737"/>
                <a:gd name="connsiteY2" fmla="*/ 820642 h 820642"/>
                <a:gd name="connsiteX3" fmla="*/ 0 w 1367737"/>
                <a:gd name="connsiteY3" fmla="*/ 820642 h 820642"/>
                <a:gd name="connsiteX4" fmla="*/ 0 w 1367737"/>
                <a:gd name="connsiteY4" fmla="*/ 0 h 820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7737" h="820642">
                  <a:moveTo>
                    <a:pt x="0" y="0"/>
                  </a:moveTo>
                  <a:lnTo>
                    <a:pt x="1367737" y="0"/>
                  </a:lnTo>
                  <a:lnTo>
                    <a:pt x="1367737" y="820642"/>
                  </a:lnTo>
                  <a:lnTo>
                    <a:pt x="0" y="82064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8232" tIns="78232" rIns="78232" bIns="78232" numCol="1" spcCol="1270" anchor="ctr" anchorCtr="0">
              <a:noAutofit/>
            </a:bodyPr>
            <a:lstStyle/>
            <a:p>
              <a:pPr lvl="0" defTabSz="4889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400" kern="1200" dirty="0" smtClean="0"/>
                <a:t>被害人</a:t>
              </a:r>
              <a:r>
                <a:rPr lang="zh-TW" sz="2400" kern="1200" dirty="0" smtClean="0"/>
                <a:t>社工</a:t>
              </a:r>
              <a:endParaRPr lang="zh-TW" sz="2400" kern="1200" dirty="0"/>
            </a:p>
          </p:txBody>
        </p:sp>
        <p:sp>
          <p:nvSpPr>
            <p:cNvPr id="16" name="手繪多邊形 15"/>
            <p:cNvSpPr/>
            <p:nvPr/>
          </p:nvSpPr>
          <p:spPr>
            <a:xfrm rot="19041445">
              <a:off x="1837454" y="3669323"/>
              <a:ext cx="539080" cy="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539080" y="0"/>
                  </a:lnTo>
                </a:path>
              </a:pathLst>
            </a:custGeom>
            <a:noFill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直線接點 16"/>
            <p:cNvSpPr/>
            <p:nvPr/>
          </p:nvSpPr>
          <p:spPr>
            <a:xfrm>
              <a:off x="2305266" y="3486730"/>
              <a:ext cx="192886" cy="0"/>
            </a:xfrm>
            <a:prstGeom prst="line">
              <a:avLst/>
            </a:prstGeom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手繪多邊形 17"/>
            <p:cNvSpPr/>
            <p:nvPr/>
          </p:nvSpPr>
          <p:spPr>
            <a:xfrm>
              <a:off x="2504262" y="3076409"/>
              <a:ext cx="1926425" cy="820642"/>
            </a:xfrm>
            <a:custGeom>
              <a:avLst/>
              <a:gdLst>
                <a:gd name="connsiteX0" fmla="*/ 0 w 1367737"/>
                <a:gd name="connsiteY0" fmla="*/ 0 h 820642"/>
                <a:gd name="connsiteX1" fmla="*/ 1367737 w 1367737"/>
                <a:gd name="connsiteY1" fmla="*/ 0 h 820642"/>
                <a:gd name="connsiteX2" fmla="*/ 1367737 w 1367737"/>
                <a:gd name="connsiteY2" fmla="*/ 820642 h 820642"/>
                <a:gd name="connsiteX3" fmla="*/ 0 w 1367737"/>
                <a:gd name="connsiteY3" fmla="*/ 820642 h 820642"/>
                <a:gd name="connsiteX4" fmla="*/ 0 w 1367737"/>
                <a:gd name="connsiteY4" fmla="*/ 0 h 820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7737" h="820642">
                  <a:moveTo>
                    <a:pt x="0" y="0"/>
                  </a:moveTo>
                  <a:lnTo>
                    <a:pt x="1367737" y="0"/>
                  </a:lnTo>
                  <a:lnTo>
                    <a:pt x="1367737" y="820642"/>
                  </a:lnTo>
                  <a:lnTo>
                    <a:pt x="0" y="82064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8232" tIns="78232" rIns="78232" bIns="78232" numCol="1" spcCol="1270" anchor="ctr" anchorCtr="0">
              <a:noAutofit/>
            </a:bodyPr>
            <a:lstStyle/>
            <a:p>
              <a:pPr lvl="0" defTabSz="4889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sz="2000" kern="1200" dirty="0" smtClean="0"/>
                <a:t>衛政單位：含毒品危害防治、自殺防治、精神照護</a:t>
              </a:r>
              <a:endParaRPr lang="zh-TW" sz="2000" kern="1200" dirty="0"/>
            </a:p>
          </p:txBody>
        </p:sp>
        <p:sp>
          <p:nvSpPr>
            <p:cNvPr id="19" name="手繪多邊形 18"/>
            <p:cNvSpPr/>
            <p:nvPr/>
          </p:nvSpPr>
          <p:spPr>
            <a:xfrm rot="2558555">
              <a:off x="1837454" y="4124780"/>
              <a:ext cx="539080" cy="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539080" y="0"/>
                  </a:lnTo>
                </a:path>
              </a:pathLst>
            </a:custGeom>
            <a:noFill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" name="直線接點 19"/>
            <p:cNvSpPr/>
            <p:nvPr/>
          </p:nvSpPr>
          <p:spPr>
            <a:xfrm>
              <a:off x="2305266" y="4307373"/>
              <a:ext cx="192886" cy="0"/>
            </a:xfrm>
            <a:prstGeom prst="line">
              <a:avLst/>
            </a:prstGeom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" name="手繪多邊形 20"/>
            <p:cNvSpPr/>
            <p:nvPr/>
          </p:nvSpPr>
          <p:spPr>
            <a:xfrm>
              <a:off x="2504262" y="3897051"/>
              <a:ext cx="1926425" cy="820642"/>
            </a:xfrm>
            <a:custGeom>
              <a:avLst/>
              <a:gdLst>
                <a:gd name="connsiteX0" fmla="*/ 0 w 1367737"/>
                <a:gd name="connsiteY0" fmla="*/ 0 h 820642"/>
                <a:gd name="connsiteX1" fmla="*/ 1367737 w 1367737"/>
                <a:gd name="connsiteY1" fmla="*/ 0 h 820642"/>
                <a:gd name="connsiteX2" fmla="*/ 1367737 w 1367737"/>
                <a:gd name="connsiteY2" fmla="*/ 820642 h 820642"/>
                <a:gd name="connsiteX3" fmla="*/ 0 w 1367737"/>
                <a:gd name="connsiteY3" fmla="*/ 820642 h 820642"/>
                <a:gd name="connsiteX4" fmla="*/ 0 w 1367737"/>
                <a:gd name="connsiteY4" fmla="*/ 0 h 820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7737" h="820642">
                  <a:moveTo>
                    <a:pt x="0" y="0"/>
                  </a:moveTo>
                  <a:lnTo>
                    <a:pt x="1367737" y="0"/>
                  </a:lnTo>
                  <a:lnTo>
                    <a:pt x="1367737" y="820642"/>
                  </a:lnTo>
                  <a:lnTo>
                    <a:pt x="0" y="82064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8232" tIns="78232" rIns="78232" bIns="78232" numCol="1" spcCol="1270" anchor="ctr" anchorCtr="0">
              <a:noAutofit/>
            </a:bodyPr>
            <a:lstStyle/>
            <a:p>
              <a:pPr lvl="0" defTabSz="4889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sz="2400" kern="1200" smtClean="0"/>
                <a:t>相對人服務單位</a:t>
              </a:r>
              <a:endParaRPr lang="zh-TW" sz="2400" kern="1200"/>
            </a:p>
          </p:txBody>
        </p:sp>
        <p:sp>
          <p:nvSpPr>
            <p:cNvPr id="22" name="手繪多邊形 21"/>
            <p:cNvSpPr/>
            <p:nvPr/>
          </p:nvSpPr>
          <p:spPr>
            <a:xfrm rot="4206116">
              <a:off x="1524437" y="4580236"/>
              <a:ext cx="1165115" cy="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1165115" y="0"/>
                  </a:lnTo>
                </a:path>
              </a:pathLst>
            </a:custGeom>
            <a:noFill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直線接點 22"/>
            <p:cNvSpPr/>
            <p:nvPr/>
          </p:nvSpPr>
          <p:spPr>
            <a:xfrm>
              <a:off x="2305266" y="5128015"/>
              <a:ext cx="192886" cy="0"/>
            </a:xfrm>
            <a:prstGeom prst="line">
              <a:avLst/>
            </a:prstGeom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" name="手繪多邊形 23"/>
            <p:cNvSpPr/>
            <p:nvPr/>
          </p:nvSpPr>
          <p:spPr>
            <a:xfrm>
              <a:off x="2504262" y="4717694"/>
              <a:ext cx="1926425" cy="820642"/>
            </a:xfrm>
            <a:custGeom>
              <a:avLst/>
              <a:gdLst>
                <a:gd name="connsiteX0" fmla="*/ 0 w 1367737"/>
                <a:gd name="connsiteY0" fmla="*/ 0 h 820642"/>
                <a:gd name="connsiteX1" fmla="*/ 1367737 w 1367737"/>
                <a:gd name="connsiteY1" fmla="*/ 0 h 820642"/>
                <a:gd name="connsiteX2" fmla="*/ 1367737 w 1367737"/>
                <a:gd name="connsiteY2" fmla="*/ 820642 h 820642"/>
                <a:gd name="connsiteX3" fmla="*/ 0 w 1367737"/>
                <a:gd name="connsiteY3" fmla="*/ 820642 h 820642"/>
                <a:gd name="connsiteX4" fmla="*/ 0 w 1367737"/>
                <a:gd name="connsiteY4" fmla="*/ 0 h 820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7737" h="820642">
                  <a:moveTo>
                    <a:pt x="0" y="0"/>
                  </a:moveTo>
                  <a:lnTo>
                    <a:pt x="1367737" y="0"/>
                  </a:lnTo>
                  <a:lnTo>
                    <a:pt x="1367737" y="820642"/>
                  </a:lnTo>
                  <a:lnTo>
                    <a:pt x="0" y="82064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8232" tIns="78232" rIns="78232" bIns="78232" numCol="1" spcCol="1270" anchor="ctr" anchorCtr="0">
              <a:noAutofit/>
            </a:bodyPr>
            <a:lstStyle/>
            <a:p>
              <a:pPr lvl="0" defTabSz="4889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sz="2400" kern="1200" dirty="0" smtClean="0"/>
                <a:t>教育單位</a:t>
              </a:r>
              <a:endParaRPr lang="zh-TW" sz="2400" kern="1200" dirty="0"/>
            </a:p>
          </p:txBody>
        </p:sp>
        <p:sp>
          <p:nvSpPr>
            <p:cNvPr id="25" name="手繪多邊形 24"/>
            <p:cNvSpPr/>
            <p:nvPr/>
          </p:nvSpPr>
          <p:spPr>
            <a:xfrm rot="4664827">
              <a:off x="1172748" y="5035693"/>
              <a:ext cx="1868492" cy="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1868492" y="0"/>
                  </a:lnTo>
                </a:path>
              </a:pathLst>
            </a:custGeom>
            <a:noFill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6" name="直線接點 25"/>
            <p:cNvSpPr/>
            <p:nvPr/>
          </p:nvSpPr>
          <p:spPr>
            <a:xfrm>
              <a:off x="2305266" y="5948657"/>
              <a:ext cx="192886" cy="0"/>
            </a:xfrm>
            <a:prstGeom prst="line">
              <a:avLst/>
            </a:prstGeom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7" name="手繪多邊形 26"/>
            <p:cNvSpPr/>
            <p:nvPr/>
          </p:nvSpPr>
          <p:spPr>
            <a:xfrm>
              <a:off x="2498151" y="5538336"/>
              <a:ext cx="1926425" cy="820642"/>
            </a:xfrm>
            <a:custGeom>
              <a:avLst/>
              <a:gdLst>
                <a:gd name="connsiteX0" fmla="*/ 0 w 1367737"/>
                <a:gd name="connsiteY0" fmla="*/ 0 h 820642"/>
                <a:gd name="connsiteX1" fmla="*/ 1367737 w 1367737"/>
                <a:gd name="connsiteY1" fmla="*/ 0 h 820642"/>
                <a:gd name="connsiteX2" fmla="*/ 1367737 w 1367737"/>
                <a:gd name="connsiteY2" fmla="*/ 820642 h 820642"/>
                <a:gd name="connsiteX3" fmla="*/ 0 w 1367737"/>
                <a:gd name="connsiteY3" fmla="*/ 820642 h 820642"/>
                <a:gd name="connsiteX4" fmla="*/ 0 w 1367737"/>
                <a:gd name="connsiteY4" fmla="*/ 0 h 820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7737" h="820642">
                  <a:moveTo>
                    <a:pt x="0" y="0"/>
                  </a:moveTo>
                  <a:lnTo>
                    <a:pt x="1367737" y="0"/>
                  </a:lnTo>
                  <a:lnTo>
                    <a:pt x="1367737" y="820642"/>
                  </a:lnTo>
                  <a:lnTo>
                    <a:pt x="0" y="82064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8232" tIns="78232" rIns="78232" bIns="78232" numCol="1" spcCol="1270" anchor="ctr" anchorCtr="0">
              <a:noAutofit/>
            </a:bodyPr>
            <a:lstStyle/>
            <a:p>
              <a:pPr lvl="0" defTabSz="4889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sz="2400" kern="1200" smtClean="0"/>
                <a:t>司法單位</a:t>
              </a:r>
              <a:endParaRPr lang="zh-TW" sz="2400" kern="1200"/>
            </a:p>
          </p:txBody>
        </p:sp>
      </p:grpSp>
      <p:grpSp>
        <p:nvGrpSpPr>
          <p:cNvPr id="28" name="群組 27"/>
          <p:cNvGrpSpPr/>
          <p:nvPr/>
        </p:nvGrpSpPr>
        <p:grpSpPr>
          <a:xfrm>
            <a:off x="4731431" y="1270374"/>
            <a:ext cx="3656385" cy="5253354"/>
            <a:chOff x="4731431" y="1270374"/>
            <a:chExt cx="3656385" cy="5253354"/>
          </a:xfrm>
        </p:grpSpPr>
        <p:sp>
          <p:nvSpPr>
            <p:cNvPr id="29" name="手繪多邊形 28"/>
            <p:cNvSpPr/>
            <p:nvPr/>
          </p:nvSpPr>
          <p:spPr>
            <a:xfrm>
              <a:off x="4731431" y="3071948"/>
              <a:ext cx="1650206" cy="1650206"/>
            </a:xfrm>
            <a:custGeom>
              <a:avLst/>
              <a:gdLst>
                <a:gd name="connsiteX0" fmla="*/ 0 w 1650206"/>
                <a:gd name="connsiteY0" fmla="*/ 825103 h 1650206"/>
                <a:gd name="connsiteX1" fmla="*/ 825103 w 1650206"/>
                <a:gd name="connsiteY1" fmla="*/ 0 h 1650206"/>
                <a:gd name="connsiteX2" fmla="*/ 1650206 w 1650206"/>
                <a:gd name="connsiteY2" fmla="*/ 825103 h 1650206"/>
                <a:gd name="connsiteX3" fmla="*/ 825103 w 1650206"/>
                <a:gd name="connsiteY3" fmla="*/ 1650206 h 1650206"/>
                <a:gd name="connsiteX4" fmla="*/ 0 w 1650206"/>
                <a:gd name="connsiteY4" fmla="*/ 825103 h 16502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0206" h="1650206">
                  <a:moveTo>
                    <a:pt x="0" y="825103"/>
                  </a:moveTo>
                  <a:cubicBezTo>
                    <a:pt x="0" y="369411"/>
                    <a:pt x="369411" y="0"/>
                    <a:pt x="825103" y="0"/>
                  </a:cubicBezTo>
                  <a:cubicBezTo>
                    <a:pt x="1280795" y="0"/>
                    <a:pt x="1650206" y="369411"/>
                    <a:pt x="1650206" y="825103"/>
                  </a:cubicBezTo>
                  <a:cubicBezTo>
                    <a:pt x="1650206" y="1280795"/>
                    <a:pt x="1280795" y="1650206"/>
                    <a:pt x="825103" y="1650206"/>
                  </a:cubicBezTo>
                  <a:cubicBezTo>
                    <a:pt x="369411" y="1650206"/>
                    <a:pt x="0" y="1280795"/>
                    <a:pt x="0" y="825103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shade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shade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1667" tIns="241667" rIns="241667" bIns="241667" numCol="1" spcCol="1270" anchor="ctr" anchorCtr="0">
              <a:noAutofit/>
            </a:bodyPr>
            <a:lstStyle/>
            <a:p>
              <a:pPr lvl="0" algn="ctr" defTabSz="12890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sz="2900" kern="1200" dirty="0" smtClean="0"/>
                <a:t>非固定成員</a:t>
              </a:r>
              <a:endParaRPr lang="zh-TW" sz="2900" kern="1200" dirty="0"/>
            </a:p>
          </p:txBody>
        </p:sp>
        <p:sp>
          <p:nvSpPr>
            <p:cNvPr id="30" name="手繪多邊形 29"/>
            <p:cNvSpPr/>
            <p:nvPr/>
          </p:nvSpPr>
          <p:spPr>
            <a:xfrm rot="16871646">
              <a:off x="5607600" y="2647504"/>
              <a:ext cx="2042640" cy="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2042640" y="0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shade val="8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1" name="直線接點 30"/>
            <p:cNvSpPr/>
            <p:nvPr/>
          </p:nvSpPr>
          <p:spPr>
            <a:xfrm>
              <a:off x="6827193" y="1645614"/>
              <a:ext cx="192886" cy="0"/>
            </a:xfrm>
            <a:prstGeom prst="line">
              <a:avLst/>
            </a:pr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hemeClr val="accent1">
                <a:shade val="8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shade val="8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2" name="手繪多邊形 31"/>
            <p:cNvSpPr/>
            <p:nvPr/>
          </p:nvSpPr>
          <p:spPr>
            <a:xfrm>
              <a:off x="7020079" y="1270374"/>
              <a:ext cx="1367737" cy="750479"/>
            </a:xfrm>
            <a:custGeom>
              <a:avLst/>
              <a:gdLst>
                <a:gd name="connsiteX0" fmla="*/ 0 w 1367737"/>
                <a:gd name="connsiteY0" fmla="*/ 0 h 750479"/>
                <a:gd name="connsiteX1" fmla="*/ 1367737 w 1367737"/>
                <a:gd name="connsiteY1" fmla="*/ 0 h 750479"/>
                <a:gd name="connsiteX2" fmla="*/ 1367737 w 1367737"/>
                <a:gd name="connsiteY2" fmla="*/ 750479 h 750479"/>
                <a:gd name="connsiteX3" fmla="*/ 0 w 1367737"/>
                <a:gd name="connsiteY3" fmla="*/ 750479 h 750479"/>
                <a:gd name="connsiteX4" fmla="*/ 0 w 1367737"/>
                <a:gd name="connsiteY4" fmla="*/ 0 h 750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7737" h="750479">
                  <a:moveTo>
                    <a:pt x="0" y="0"/>
                  </a:moveTo>
                  <a:lnTo>
                    <a:pt x="1367737" y="0"/>
                  </a:lnTo>
                  <a:lnTo>
                    <a:pt x="1367737" y="750479"/>
                  </a:lnTo>
                  <a:lnTo>
                    <a:pt x="0" y="750479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13792" tIns="113792" rIns="113792" bIns="113792" numCol="1" spcCol="1270" anchor="ctr" anchorCtr="0">
              <a:noAutofit/>
            </a:bodyPr>
            <a:lstStyle/>
            <a:p>
              <a:pPr lvl="0" algn="l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000" kern="1200" dirty="0" smtClean="0"/>
                <a:t>醫療單位</a:t>
              </a:r>
              <a:endParaRPr lang="zh-TW" altLang="en-US" sz="2000" kern="1200" dirty="0"/>
            </a:p>
          </p:txBody>
        </p:sp>
        <p:sp>
          <p:nvSpPr>
            <p:cNvPr id="33" name="手繪多邊形 32"/>
            <p:cNvSpPr/>
            <p:nvPr/>
          </p:nvSpPr>
          <p:spPr>
            <a:xfrm rot="17192003">
              <a:off x="5932187" y="3064020"/>
              <a:ext cx="1393467" cy="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1393467" y="0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shade val="8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4" name="直線接點 33"/>
            <p:cNvSpPr/>
            <p:nvPr/>
          </p:nvSpPr>
          <p:spPr>
            <a:xfrm>
              <a:off x="6827193" y="2396093"/>
              <a:ext cx="192886" cy="0"/>
            </a:xfrm>
            <a:prstGeom prst="line">
              <a:avLst/>
            </a:pr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hemeClr val="accent1">
                <a:shade val="8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shade val="8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5" name="手繪多邊形 34"/>
            <p:cNvSpPr/>
            <p:nvPr/>
          </p:nvSpPr>
          <p:spPr>
            <a:xfrm>
              <a:off x="7020079" y="2020854"/>
              <a:ext cx="1367737" cy="750479"/>
            </a:xfrm>
            <a:custGeom>
              <a:avLst/>
              <a:gdLst>
                <a:gd name="connsiteX0" fmla="*/ 0 w 1367737"/>
                <a:gd name="connsiteY0" fmla="*/ 0 h 750479"/>
                <a:gd name="connsiteX1" fmla="*/ 1367737 w 1367737"/>
                <a:gd name="connsiteY1" fmla="*/ 0 h 750479"/>
                <a:gd name="connsiteX2" fmla="*/ 1367737 w 1367737"/>
                <a:gd name="connsiteY2" fmla="*/ 750479 h 750479"/>
                <a:gd name="connsiteX3" fmla="*/ 0 w 1367737"/>
                <a:gd name="connsiteY3" fmla="*/ 750479 h 750479"/>
                <a:gd name="connsiteX4" fmla="*/ 0 w 1367737"/>
                <a:gd name="connsiteY4" fmla="*/ 0 h 750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7737" h="750479">
                  <a:moveTo>
                    <a:pt x="0" y="0"/>
                  </a:moveTo>
                  <a:lnTo>
                    <a:pt x="1367737" y="0"/>
                  </a:lnTo>
                  <a:lnTo>
                    <a:pt x="1367737" y="750479"/>
                  </a:lnTo>
                  <a:lnTo>
                    <a:pt x="0" y="750479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13792" tIns="113792" rIns="113792" bIns="113792" numCol="1" spcCol="1270" anchor="ctr" anchorCtr="0">
              <a:noAutofit/>
            </a:bodyPr>
            <a:lstStyle/>
            <a:p>
              <a:pPr lvl="0" algn="l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000" kern="1200" smtClean="0"/>
                <a:t>兒少保護服務單位</a:t>
              </a:r>
              <a:endParaRPr lang="zh-TW" altLang="en-US" sz="2000" kern="1200"/>
            </a:p>
          </p:txBody>
        </p:sp>
        <p:sp>
          <p:nvSpPr>
            <p:cNvPr id="36" name="手繪多邊形 35"/>
            <p:cNvSpPr/>
            <p:nvPr/>
          </p:nvSpPr>
          <p:spPr>
            <a:xfrm rot="18041843">
              <a:off x="6240535" y="3480536"/>
              <a:ext cx="776771" cy="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776771" y="0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shade val="8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7" name="直線接點 36"/>
            <p:cNvSpPr/>
            <p:nvPr/>
          </p:nvSpPr>
          <p:spPr>
            <a:xfrm>
              <a:off x="6827193" y="3146572"/>
              <a:ext cx="192886" cy="0"/>
            </a:xfrm>
            <a:prstGeom prst="line">
              <a:avLst/>
            </a:pr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hemeClr val="accent1">
                <a:shade val="8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shade val="8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8" name="手繪多邊形 37"/>
            <p:cNvSpPr/>
            <p:nvPr/>
          </p:nvSpPr>
          <p:spPr>
            <a:xfrm>
              <a:off x="7020079" y="2771333"/>
              <a:ext cx="1367737" cy="750479"/>
            </a:xfrm>
            <a:custGeom>
              <a:avLst/>
              <a:gdLst>
                <a:gd name="connsiteX0" fmla="*/ 0 w 1367737"/>
                <a:gd name="connsiteY0" fmla="*/ 0 h 750479"/>
                <a:gd name="connsiteX1" fmla="*/ 1367737 w 1367737"/>
                <a:gd name="connsiteY1" fmla="*/ 0 h 750479"/>
                <a:gd name="connsiteX2" fmla="*/ 1367737 w 1367737"/>
                <a:gd name="connsiteY2" fmla="*/ 750479 h 750479"/>
                <a:gd name="connsiteX3" fmla="*/ 0 w 1367737"/>
                <a:gd name="connsiteY3" fmla="*/ 750479 h 750479"/>
                <a:gd name="connsiteX4" fmla="*/ 0 w 1367737"/>
                <a:gd name="connsiteY4" fmla="*/ 0 h 750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7737" h="750479">
                  <a:moveTo>
                    <a:pt x="0" y="0"/>
                  </a:moveTo>
                  <a:lnTo>
                    <a:pt x="1367737" y="0"/>
                  </a:lnTo>
                  <a:lnTo>
                    <a:pt x="1367737" y="750479"/>
                  </a:lnTo>
                  <a:lnTo>
                    <a:pt x="0" y="750479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13792" tIns="113792" rIns="113792" bIns="113792" numCol="1" spcCol="1270" anchor="ctr" anchorCtr="0">
              <a:noAutofit/>
            </a:bodyPr>
            <a:lstStyle/>
            <a:p>
              <a:pPr lvl="0" algn="l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000" kern="1200" smtClean="0"/>
                <a:t>目睹兒少服務單位</a:t>
              </a:r>
              <a:endParaRPr lang="zh-TW" altLang="en-US" sz="2000" kern="1200"/>
            </a:p>
          </p:txBody>
        </p:sp>
        <p:sp>
          <p:nvSpPr>
            <p:cNvPr id="39" name="手繪多邊形 38"/>
            <p:cNvSpPr/>
            <p:nvPr/>
          </p:nvSpPr>
          <p:spPr>
            <a:xfrm>
              <a:off x="6430648" y="3897051"/>
              <a:ext cx="396544" cy="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396544" y="0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shade val="8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0" name="直線接點 39"/>
            <p:cNvSpPr/>
            <p:nvPr/>
          </p:nvSpPr>
          <p:spPr>
            <a:xfrm>
              <a:off x="6827193" y="3897051"/>
              <a:ext cx="192886" cy="0"/>
            </a:xfrm>
            <a:prstGeom prst="line">
              <a:avLst/>
            </a:pr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hemeClr val="accent1">
                <a:shade val="8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shade val="8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1" name="手繪多邊形 40"/>
            <p:cNvSpPr/>
            <p:nvPr/>
          </p:nvSpPr>
          <p:spPr>
            <a:xfrm>
              <a:off x="7020079" y="3521812"/>
              <a:ext cx="1367737" cy="750479"/>
            </a:xfrm>
            <a:custGeom>
              <a:avLst/>
              <a:gdLst>
                <a:gd name="connsiteX0" fmla="*/ 0 w 1367737"/>
                <a:gd name="connsiteY0" fmla="*/ 0 h 750479"/>
                <a:gd name="connsiteX1" fmla="*/ 1367737 w 1367737"/>
                <a:gd name="connsiteY1" fmla="*/ 0 h 750479"/>
                <a:gd name="connsiteX2" fmla="*/ 1367737 w 1367737"/>
                <a:gd name="connsiteY2" fmla="*/ 750479 h 750479"/>
                <a:gd name="connsiteX3" fmla="*/ 0 w 1367737"/>
                <a:gd name="connsiteY3" fmla="*/ 750479 h 750479"/>
                <a:gd name="connsiteX4" fmla="*/ 0 w 1367737"/>
                <a:gd name="connsiteY4" fmla="*/ 0 h 750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7737" h="750479">
                  <a:moveTo>
                    <a:pt x="0" y="0"/>
                  </a:moveTo>
                  <a:lnTo>
                    <a:pt x="1367737" y="0"/>
                  </a:lnTo>
                  <a:lnTo>
                    <a:pt x="1367737" y="750479"/>
                  </a:lnTo>
                  <a:lnTo>
                    <a:pt x="0" y="750479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13792" tIns="113792" rIns="113792" bIns="113792" numCol="1" spcCol="1270" anchor="ctr" anchorCtr="0">
              <a:noAutofit/>
            </a:bodyPr>
            <a:lstStyle/>
            <a:p>
              <a:pPr lvl="0" algn="l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000" kern="1200" smtClean="0"/>
                <a:t>身心障礙服務單位</a:t>
              </a:r>
              <a:endParaRPr lang="zh-TW" altLang="en-US" sz="2000" kern="1200"/>
            </a:p>
          </p:txBody>
        </p:sp>
        <p:sp>
          <p:nvSpPr>
            <p:cNvPr id="42" name="手繪多邊形 41"/>
            <p:cNvSpPr/>
            <p:nvPr/>
          </p:nvSpPr>
          <p:spPr>
            <a:xfrm rot="3558157">
              <a:off x="6240535" y="4313567"/>
              <a:ext cx="776771" cy="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776771" y="0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shade val="8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3" name="直線接點 42"/>
            <p:cNvSpPr/>
            <p:nvPr/>
          </p:nvSpPr>
          <p:spPr>
            <a:xfrm>
              <a:off x="6827193" y="4647531"/>
              <a:ext cx="192886" cy="0"/>
            </a:xfrm>
            <a:prstGeom prst="line">
              <a:avLst/>
            </a:pr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hemeClr val="accent1">
                <a:shade val="8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shade val="8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4" name="手繪多邊形 43"/>
            <p:cNvSpPr/>
            <p:nvPr/>
          </p:nvSpPr>
          <p:spPr>
            <a:xfrm>
              <a:off x="7020079" y="4272291"/>
              <a:ext cx="1367737" cy="750479"/>
            </a:xfrm>
            <a:custGeom>
              <a:avLst/>
              <a:gdLst>
                <a:gd name="connsiteX0" fmla="*/ 0 w 1367737"/>
                <a:gd name="connsiteY0" fmla="*/ 0 h 750479"/>
                <a:gd name="connsiteX1" fmla="*/ 1367737 w 1367737"/>
                <a:gd name="connsiteY1" fmla="*/ 0 h 750479"/>
                <a:gd name="connsiteX2" fmla="*/ 1367737 w 1367737"/>
                <a:gd name="connsiteY2" fmla="*/ 750479 h 750479"/>
                <a:gd name="connsiteX3" fmla="*/ 0 w 1367737"/>
                <a:gd name="connsiteY3" fmla="*/ 750479 h 750479"/>
                <a:gd name="connsiteX4" fmla="*/ 0 w 1367737"/>
                <a:gd name="connsiteY4" fmla="*/ 0 h 750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7737" h="750479">
                  <a:moveTo>
                    <a:pt x="0" y="0"/>
                  </a:moveTo>
                  <a:lnTo>
                    <a:pt x="1367737" y="0"/>
                  </a:lnTo>
                  <a:lnTo>
                    <a:pt x="1367737" y="750479"/>
                  </a:lnTo>
                  <a:lnTo>
                    <a:pt x="0" y="750479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13792" tIns="113792" rIns="113792" bIns="113792" numCol="1" spcCol="1270" anchor="ctr" anchorCtr="0">
              <a:noAutofit/>
            </a:bodyPr>
            <a:lstStyle/>
            <a:p>
              <a:pPr lvl="0" algn="l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000" kern="1200" dirty="0" smtClean="0"/>
                <a:t>觀護人</a:t>
              </a:r>
              <a:endParaRPr lang="zh-TW" altLang="en-US" sz="2000" kern="1200" dirty="0"/>
            </a:p>
          </p:txBody>
        </p:sp>
        <p:sp>
          <p:nvSpPr>
            <p:cNvPr id="45" name="手繪多邊形 44"/>
            <p:cNvSpPr/>
            <p:nvPr/>
          </p:nvSpPr>
          <p:spPr>
            <a:xfrm rot="4407997">
              <a:off x="5932187" y="4730083"/>
              <a:ext cx="1393467" cy="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1393467" y="0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shade val="8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6" name="直線接點 45"/>
            <p:cNvSpPr/>
            <p:nvPr/>
          </p:nvSpPr>
          <p:spPr>
            <a:xfrm>
              <a:off x="6827193" y="5398010"/>
              <a:ext cx="192886" cy="0"/>
            </a:xfrm>
            <a:prstGeom prst="line">
              <a:avLst/>
            </a:pr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hemeClr val="accent1">
                <a:shade val="8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shade val="8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7" name="手繪多邊形 46"/>
            <p:cNvSpPr/>
            <p:nvPr/>
          </p:nvSpPr>
          <p:spPr>
            <a:xfrm>
              <a:off x="7020079" y="5022770"/>
              <a:ext cx="1367737" cy="750479"/>
            </a:xfrm>
            <a:custGeom>
              <a:avLst/>
              <a:gdLst>
                <a:gd name="connsiteX0" fmla="*/ 0 w 1367737"/>
                <a:gd name="connsiteY0" fmla="*/ 0 h 750479"/>
                <a:gd name="connsiteX1" fmla="*/ 1367737 w 1367737"/>
                <a:gd name="connsiteY1" fmla="*/ 0 h 750479"/>
                <a:gd name="connsiteX2" fmla="*/ 1367737 w 1367737"/>
                <a:gd name="connsiteY2" fmla="*/ 750479 h 750479"/>
                <a:gd name="connsiteX3" fmla="*/ 0 w 1367737"/>
                <a:gd name="connsiteY3" fmla="*/ 750479 h 750479"/>
                <a:gd name="connsiteX4" fmla="*/ 0 w 1367737"/>
                <a:gd name="connsiteY4" fmla="*/ 0 h 750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7737" h="750479">
                  <a:moveTo>
                    <a:pt x="0" y="0"/>
                  </a:moveTo>
                  <a:lnTo>
                    <a:pt x="1367737" y="0"/>
                  </a:lnTo>
                  <a:lnTo>
                    <a:pt x="1367737" y="750479"/>
                  </a:lnTo>
                  <a:lnTo>
                    <a:pt x="0" y="750479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1120" tIns="71120" rIns="71120" bIns="71120" numCol="1" spcCol="1270" anchor="ctr" anchorCtr="0">
              <a:noAutofit/>
            </a:bodyPr>
            <a:lstStyle/>
            <a:p>
              <a:pPr lvl="0" algn="l" defTabSz="4445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000" kern="1200" dirty="0" smtClean="0"/>
                <a:t>移民服務相關單位</a:t>
              </a:r>
              <a:endParaRPr lang="zh-TW" altLang="en-US" sz="2000" kern="1200" dirty="0"/>
            </a:p>
          </p:txBody>
        </p:sp>
        <p:sp>
          <p:nvSpPr>
            <p:cNvPr id="48" name="手繪多邊形 47"/>
            <p:cNvSpPr/>
            <p:nvPr/>
          </p:nvSpPr>
          <p:spPr>
            <a:xfrm rot="4728354">
              <a:off x="5607600" y="5146599"/>
              <a:ext cx="2042640" cy="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2042640" y="0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shade val="8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9" name="直線接點 48"/>
            <p:cNvSpPr/>
            <p:nvPr/>
          </p:nvSpPr>
          <p:spPr>
            <a:xfrm>
              <a:off x="6827193" y="6148489"/>
              <a:ext cx="192886" cy="0"/>
            </a:xfrm>
            <a:prstGeom prst="line">
              <a:avLst/>
            </a:pr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hemeClr val="accent1">
                <a:shade val="8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shade val="8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0" name="手繪多邊形 49"/>
            <p:cNvSpPr/>
            <p:nvPr/>
          </p:nvSpPr>
          <p:spPr>
            <a:xfrm>
              <a:off x="7020079" y="5773249"/>
              <a:ext cx="1367737" cy="750479"/>
            </a:xfrm>
            <a:custGeom>
              <a:avLst/>
              <a:gdLst>
                <a:gd name="connsiteX0" fmla="*/ 0 w 1367737"/>
                <a:gd name="connsiteY0" fmla="*/ 0 h 750479"/>
                <a:gd name="connsiteX1" fmla="*/ 1367737 w 1367737"/>
                <a:gd name="connsiteY1" fmla="*/ 0 h 750479"/>
                <a:gd name="connsiteX2" fmla="*/ 1367737 w 1367737"/>
                <a:gd name="connsiteY2" fmla="*/ 750479 h 750479"/>
                <a:gd name="connsiteX3" fmla="*/ 0 w 1367737"/>
                <a:gd name="connsiteY3" fmla="*/ 750479 h 750479"/>
                <a:gd name="connsiteX4" fmla="*/ 0 w 1367737"/>
                <a:gd name="connsiteY4" fmla="*/ 0 h 750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7737" h="750479">
                  <a:moveTo>
                    <a:pt x="0" y="0"/>
                  </a:moveTo>
                  <a:lnTo>
                    <a:pt x="1367737" y="0"/>
                  </a:lnTo>
                  <a:lnTo>
                    <a:pt x="1367737" y="750479"/>
                  </a:lnTo>
                  <a:lnTo>
                    <a:pt x="0" y="750479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13792" tIns="113792" rIns="113792" bIns="113792" numCol="1" spcCol="1270" anchor="ctr" anchorCtr="0">
              <a:noAutofit/>
            </a:bodyPr>
            <a:lstStyle/>
            <a:p>
              <a:pPr lvl="0" algn="l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000" kern="1200" smtClean="0"/>
                <a:t>其他單位</a:t>
              </a:r>
              <a:endParaRPr lang="zh-TW" altLang="en-US" sz="2000" kern="1200"/>
            </a:p>
          </p:txBody>
        </p:sp>
      </p:grpSp>
      <p:sp>
        <p:nvSpPr>
          <p:cNvPr id="4" name="圓角矩形 3"/>
          <p:cNvSpPr/>
          <p:nvPr/>
        </p:nvSpPr>
        <p:spPr>
          <a:xfrm>
            <a:off x="2553385" y="2924944"/>
            <a:ext cx="2234639" cy="1805139"/>
          </a:xfrm>
          <a:prstGeom prst="roundRect">
            <a:avLst/>
          </a:prstGeom>
          <a:noFill/>
          <a:ln w="28575">
            <a:solidFill>
              <a:srgbClr val="0000FF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37036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715617"/>
            <a:ext cx="7848872" cy="2537258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71233" y="624110"/>
            <a:ext cx="6206642" cy="78866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dirty="0">
                <a:latin typeface="+mn-ea"/>
                <a:ea typeface="+mn-ea"/>
              </a:rPr>
              <a:t>家庭暴力安全防護</a:t>
            </a:r>
            <a:r>
              <a:rPr lang="zh-TW" altLang="en-US" dirty="0" smtClean="0">
                <a:latin typeface="+mn-ea"/>
                <a:ea typeface="+mn-ea"/>
              </a:rPr>
              <a:t>網</a:t>
            </a:r>
            <a:r>
              <a:rPr lang="zh-TW" altLang="en-US" dirty="0">
                <a:latin typeface="+mn-ea"/>
                <a:ea typeface="+mn-ea"/>
              </a:rPr>
              <a:t>會議平台</a:t>
            </a:r>
            <a:endParaRPr lang="zh-TW" altLang="en-US" dirty="0">
              <a:latin typeface="+mn-ea"/>
              <a:ea typeface="+mn-ea"/>
            </a:endParaRPr>
          </a:p>
        </p:txBody>
      </p:sp>
      <p:grpSp>
        <p:nvGrpSpPr>
          <p:cNvPr id="3" name="群組 2"/>
          <p:cNvGrpSpPr/>
          <p:nvPr/>
        </p:nvGrpSpPr>
        <p:grpSpPr>
          <a:xfrm>
            <a:off x="758408" y="4509119"/>
            <a:ext cx="7572589" cy="1715473"/>
            <a:chOff x="2496367" y="5087993"/>
            <a:chExt cx="8272740" cy="1844617"/>
          </a:xfrm>
        </p:grpSpPr>
        <p:sp>
          <p:nvSpPr>
            <p:cNvPr id="6" name="手繪多邊形 5"/>
            <p:cNvSpPr/>
            <p:nvPr/>
          </p:nvSpPr>
          <p:spPr>
            <a:xfrm>
              <a:off x="2496367" y="5087993"/>
              <a:ext cx="1844617" cy="1844617"/>
            </a:xfrm>
            <a:custGeom>
              <a:avLst/>
              <a:gdLst>
                <a:gd name="connsiteX0" fmla="*/ 0 w 1844617"/>
                <a:gd name="connsiteY0" fmla="*/ 922309 h 1844617"/>
                <a:gd name="connsiteX1" fmla="*/ 922309 w 1844617"/>
                <a:gd name="connsiteY1" fmla="*/ 0 h 1844617"/>
                <a:gd name="connsiteX2" fmla="*/ 1844618 w 1844617"/>
                <a:gd name="connsiteY2" fmla="*/ 922309 h 1844617"/>
                <a:gd name="connsiteX3" fmla="*/ 922309 w 1844617"/>
                <a:gd name="connsiteY3" fmla="*/ 1844618 h 1844617"/>
                <a:gd name="connsiteX4" fmla="*/ 0 w 1844617"/>
                <a:gd name="connsiteY4" fmla="*/ 922309 h 184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44617" h="1844617">
                  <a:moveTo>
                    <a:pt x="0" y="922309"/>
                  </a:moveTo>
                  <a:cubicBezTo>
                    <a:pt x="0" y="412932"/>
                    <a:pt x="412932" y="0"/>
                    <a:pt x="922309" y="0"/>
                  </a:cubicBezTo>
                  <a:cubicBezTo>
                    <a:pt x="1431686" y="0"/>
                    <a:pt x="1844618" y="412932"/>
                    <a:pt x="1844618" y="922309"/>
                  </a:cubicBezTo>
                  <a:cubicBezTo>
                    <a:pt x="1844618" y="1431686"/>
                    <a:pt x="1431686" y="1844618"/>
                    <a:pt x="922309" y="1844618"/>
                  </a:cubicBezTo>
                  <a:cubicBezTo>
                    <a:pt x="412932" y="1844618"/>
                    <a:pt x="0" y="1431686"/>
                    <a:pt x="0" y="922309"/>
                  </a:cubicBez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00618" tIns="300618" rIns="300618" bIns="300618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000" kern="1200" dirty="0"/>
                <a:t>網絡資訊</a:t>
              </a:r>
              <a:r>
                <a:rPr lang="zh-TW" altLang="en-US" sz="2000" kern="1200" dirty="0" smtClean="0"/>
                <a:t>共享合作</a:t>
              </a:r>
              <a:r>
                <a:rPr lang="zh-TW" altLang="en-US" sz="2000" kern="1200" dirty="0"/>
                <a:t>行動</a:t>
              </a:r>
            </a:p>
          </p:txBody>
        </p:sp>
        <p:sp>
          <p:nvSpPr>
            <p:cNvPr id="7" name="手繪多邊形 6"/>
            <p:cNvSpPr/>
            <p:nvPr/>
          </p:nvSpPr>
          <p:spPr>
            <a:xfrm>
              <a:off x="4490767" y="5475362"/>
              <a:ext cx="1069878" cy="1069878"/>
            </a:xfrm>
            <a:custGeom>
              <a:avLst/>
              <a:gdLst>
                <a:gd name="connsiteX0" fmla="*/ 141812 w 1069878"/>
                <a:gd name="connsiteY0" fmla="*/ 409121 h 1069878"/>
                <a:gd name="connsiteX1" fmla="*/ 409121 w 1069878"/>
                <a:gd name="connsiteY1" fmla="*/ 409121 h 1069878"/>
                <a:gd name="connsiteX2" fmla="*/ 409121 w 1069878"/>
                <a:gd name="connsiteY2" fmla="*/ 141812 h 1069878"/>
                <a:gd name="connsiteX3" fmla="*/ 660757 w 1069878"/>
                <a:gd name="connsiteY3" fmla="*/ 141812 h 1069878"/>
                <a:gd name="connsiteX4" fmla="*/ 660757 w 1069878"/>
                <a:gd name="connsiteY4" fmla="*/ 409121 h 1069878"/>
                <a:gd name="connsiteX5" fmla="*/ 928066 w 1069878"/>
                <a:gd name="connsiteY5" fmla="*/ 409121 h 1069878"/>
                <a:gd name="connsiteX6" fmla="*/ 928066 w 1069878"/>
                <a:gd name="connsiteY6" fmla="*/ 660757 h 1069878"/>
                <a:gd name="connsiteX7" fmla="*/ 660757 w 1069878"/>
                <a:gd name="connsiteY7" fmla="*/ 660757 h 1069878"/>
                <a:gd name="connsiteX8" fmla="*/ 660757 w 1069878"/>
                <a:gd name="connsiteY8" fmla="*/ 928066 h 1069878"/>
                <a:gd name="connsiteX9" fmla="*/ 409121 w 1069878"/>
                <a:gd name="connsiteY9" fmla="*/ 928066 h 1069878"/>
                <a:gd name="connsiteX10" fmla="*/ 409121 w 1069878"/>
                <a:gd name="connsiteY10" fmla="*/ 660757 h 1069878"/>
                <a:gd name="connsiteX11" fmla="*/ 141812 w 1069878"/>
                <a:gd name="connsiteY11" fmla="*/ 660757 h 1069878"/>
                <a:gd name="connsiteX12" fmla="*/ 141812 w 1069878"/>
                <a:gd name="connsiteY12" fmla="*/ 409121 h 1069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69878" h="1069878">
                  <a:moveTo>
                    <a:pt x="141812" y="409121"/>
                  </a:moveTo>
                  <a:lnTo>
                    <a:pt x="409121" y="409121"/>
                  </a:lnTo>
                  <a:lnTo>
                    <a:pt x="409121" y="141812"/>
                  </a:lnTo>
                  <a:lnTo>
                    <a:pt x="660757" y="141812"/>
                  </a:lnTo>
                  <a:lnTo>
                    <a:pt x="660757" y="409121"/>
                  </a:lnTo>
                  <a:lnTo>
                    <a:pt x="928066" y="409121"/>
                  </a:lnTo>
                  <a:lnTo>
                    <a:pt x="928066" y="660757"/>
                  </a:lnTo>
                  <a:lnTo>
                    <a:pt x="660757" y="660757"/>
                  </a:lnTo>
                  <a:lnTo>
                    <a:pt x="660757" y="928066"/>
                  </a:lnTo>
                  <a:lnTo>
                    <a:pt x="409121" y="928066"/>
                  </a:lnTo>
                  <a:lnTo>
                    <a:pt x="409121" y="660757"/>
                  </a:lnTo>
                  <a:lnTo>
                    <a:pt x="141812" y="660757"/>
                  </a:lnTo>
                  <a:lnTo>
                    <a:pt x="141812" y="409121"/>
                  </a:lnTo>
                  <a:close/>
                </a:path>
              </a:pathLst>
            </a:cu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spcFirstLastPara="0" vert="horz" wrap="square" lIns="141812" tIns="409121" rIns="141812" bIns="409121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1900" kern="1200"/>
            </a:p>
          </p:txBody>
        </p:sp>
        <p:sp>
          <p:nvSpPr>
            <p:cNvPr id="9" name="手繪多邊形 8"/>
            <p:cNvSpPr/>
            <p:nvPr/>
          </p:nvSpPr>
          <p:spPr>
            <a:xfrm>
              <a:off x="5710428" y="5087993"/>
              <a:ext cx="1844617" cy="1844617"/>
            </a:xfrm>
            <a:custGeom>
              <a:avLst/>
              <a:gdLst>
                <a:gd name="connsiteX0" fmla="*/ 0 w 1844617"/>
                <a:gd name="connsiteY0" fmla="*/ 922309 h 1844617"/>
                <a:gd name="connsiteX1" fmla="*/ 922309 w 1844617"/>
                <a:gd name="connsiteY1" fmla="*/ 0 h 1844617"/>
                <a:gd name="connsiteX2" fmla="*/ 1844618 w 1844617"/>
                <a:gd name="connsiteY2" fmla="*/ 922309 h 1844617"/>
                <a:gd name="connsiteX3" fmla="*/ 922309 w 1844617"/>
                <a:gd name="connsiteY3" fmla="*/ 1844618 h 1844617"/>
                <a:gd name="connsiteX4" fmla="*/ 0 w 1844617"/>
                <a:gd name="connsiteY4" fmla="*/ 922309 h 184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44617" h="1844617">
                  <a:moveTo>
                    <a:pt x="0" y="922309"/>
                  </a:moveTo>
                  <a:cubicBezTo>
                    <a:pt x="0" y="412932"/>
                    <a:pt x="412932" y="0"/>
                    <a:pt x="922309" y="0"/>
                  </a:cubicBezTo>
                  <a:cubicBezTo>
                    <a:pt x="1431686" y="0"/>
                    <a:pt x="1844618" y="412932"/>
                    <a:pt x="1844618" y="922309"/>
                  </a:cubicBezTo>
                  <a:cubicBezTo>
                    <a:pt x="1844618" y="1431686"/>
                    <a:pt x="1431686" y="1844618"/>
                    <a:pt x="922309" y="1844618"/>
                  </a:cubicBezTo>
                  <a:cubicBezTo>
                    <a:pt x="412932" y="1844618"/>
                    <a:pt x="0" y="1431686"/>
                    <a:pt x="0" y="922309"/>
                  </a:cubicBez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00618" tIns="300618" rIns="300618" bIns="300618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000" kern="1200" dirty="0" smtClean="0"/>
                <a:t>以被害人為中心安全至上</a:t>
              </a:r>
              <a:endParaRPr lang="zh-TW" altLang="en-US" sz="2000" kern="1200" dirty="0"/>
            </a:p>
          </p:txBody>
        </p:sp>
        <p:sp>
          <p:nvSpPr>
            <p:cNvPr id="11" name="手繪多邊形 10"/>
            <p:cNvSpPr/>
            <p:nvPr/>
          </p:nvSpPr>
          <p:spPr>
            <a:xfrm>
              <a:off x="8924490" y="5087993"/>
              <a:ext cx="1844617" cy="1844617"/>
            </a:xfrm>
            <a:custGeom>
              <a:avLst/>
              <a:gdLst>
                <a:gd name="connsiteX0" fmla="*/ 0 w 1844617"/>
                <a:gd name="connsiteY0" fmla="*/ 922309 h 1844617"/>
                <a:gd name="connsiteX1" fmla="*/ 922309 w 1844617"/>
                <a:gd name="connsiteY1" fmla="*/ 0 h 1844617"/>
                <a:gd name="connsiteX2" fmla="*/ 1844618 w 1844617"/>
                <a:gd name="connsiteY2" fmla="*/ 922309 h 1844617"/>
                <a:gd name="connsiteX3" fmla="*/ 922309 w 1844617"/>
                <a:gd name="connsiteY3" fmla="*/ 1844618 h 1844617"/>
                <a:gd name="connsiteX4" fmla="*/ 0 w 1844617"/>
                <a:gd name="connsiteY4" fmla="*/ 922309 h 184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44617" h="1844617">
                  <a:moveTo>
                    <a:pt x="0" y="922309"/>
                  </a:moveTo>
                  <a:cubicBezTo>
                    <a:pt x="0" y="412932"/>
                    <a:pt x="412932" y="0"/>
                    <a:pt x="922309" y="0"/>
                  </a:cubicBezTo>
                  <a:cubicBezTo>
                    <a:pt x="1431686" y="0"/>
                    <a:pt x="1844618" y="412932"/>
                    <a:pt x="1844618" y="922309"/>
                  </a:cubicBezTo>
                  <a:cubicBezTo>
                    <a:pt x="1844618" y="1431686"/>
                    <a:pt x="1431686" y="1844618"/>
                    <a:pt x="922309" y="1844618"/>
                  </a:cubicBezTo>
                  <a:cubicBezTo>
                    <a:pt x="412932" y="1844618"/>
                    <a:pt x="0" y="1431686"/>
                    <a:pt x="0" y="922309"/>
                  </a:cubicBez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05698" tIns="305698" rIns="305698" bIns="305698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1600" kern="1200" dirty="0" smtClean="0"/>
                <a:t>對案件危險分級</a:t>
              </a:r>
              <a:endParaRPr lang="en-US" altLang="zh-TW" sz="1600" kern="1200" dirty="0" smtClean="0"/>
            </a:p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1600" kern="1200" dirty="0" smtClean="0"/>
                <a:t>辨識致命風險因子</a:t>
              </a:r>
              <a:endParaRPr lang="zh-TW" altLang="en-US" sz="1600" kern="1200" dirty="0"/>
            </a:p>
          </p:txBody>
        </p:sp>
      </p:grpSp>
      <p:sp>
        <p:nvSpPr>
          <p:cNvPr id="12" name="手繪多邊形 11"/>
          <p:cNvSpPr/>
          <p:nvPr/>
        </p:nvSpPr>
        <p:spPr>
          <a:xfrm>
            <a:off x="5615901" y="4869369"/>
            <a:ext cx="802409" cy="1069878"/>
          </a:xfrm>
          <a:custGeom>
            <a:avLst/>
            <a:gdLst>
              <a:gd name="connsiteX0" fmla="*/ 141812 w 1069878"/>
              <a:gd name="connsiteY0" fmla="*/ 409121 h 1069878"/>
              <a:gd name="connsiteX1" fmla="*/ 409121 w 1069878"/>
              <a:gd name="connsiteY1" fmla="*/ 409121 h 1069878"/>
              <a:gd name="connsiteX2" fmla="*/ 409121 w 1069878"/>
              <a:gd name="connsiteY2" fmla="*/ 141812 h 1069878"/>
              <a:gd name="connsiteX3" fmla="*/ 660757 w 1069878"/>
              <a:gd name="connsiteY3" fmla="*/ 141812 h 1069878"/>
              <a:gd name="connsiteX4" fmla="*/ 660757 w 1069878"/>
              <a:gd name="connsiteY4" fmla="*/ 409121 h 1069878"/>
              <a:gd name="connsiteX5" fmla="*/ 928066 w 1069878"/>
              <a:gd name="connsiteY5" fmla="*/ 409121 h 1069878"/>
              <a:gd name="connsiteX6" fmla="*/ 928066 w 1069878"/>
              <a:gd name="connsiteY6" fmla="*/ 660757 h 1069878"/>
              <a:gd name="connsiteX7" fmla="*/ 660757 w 1069878"/>
              <a:gd name="connsiteY7" fmla="*/ 660757 h 1069878"/>
              <a:gd name="connsiteX8" fmla="*/ 660757 w 1069878"/>
              <a:gd name="connsiteY8" fmla="*/ 928066 h 1069878"/>
              <a:gd name="connsiteX9" fmla="*/ 409121 w 1069878"/>
              <a:gd name="connsiteY9" fmla="*/ 928066 h 1069878"/>
              <a:gd name="connsiteX10" fmla="*/ 409121 w 1069878"/>
              <a:gd name="connsiteY10" fmla="*/ 660757 h 1069878"/>
              <a:gd name="connsiteX11" fmla="*/ 141812 w 1069878"/>
              <a:gd name="connsiteY11" fmla="*/ 660757 h 1069878"/>
              <a:gd name="connsiteX12" fmla="*/ 141812 w 1069878"/>
              <a:gd name="connsiteY12" fmla="*/ 409121 h 1069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69878" h="1069878">
                <a:moveTo>
                  <a:pt x="141812" y="409121"/>
                </a:moveTo>
                <a:lnTo>
                  <a:pt x="409121" y="409121"/>
                </a:lnTo>
                <a:lnTo>
                  <a:pt x="409121" y="141812"/>
                </a:lnTo>
                <a:lnTo>
                  <a:pt x="660757" y="141812"/>
                </a:lnTo>
                <a:lnTo>
                  <a:pt x="660757" y="409121"/>
                </a:lnTo>
                <a:lnTo>
                  <a:pt x="928066" y="409121"/>
                </a:lnTo>
                <a:lnTo>
                  <a:pt x="928066" y="660757"/>
                </a:lnTo>
                <a:lnTo>
                  <a:pt x="660757" y="660757"/>
                </a:lnTo>
                <a:lnTo>
                  <a:pt x="660757" y="928066"/>
                </a:lnTo>
                <a:lnTo>
                  <a:pt x="409121" y="928066"/>
                </a:lnTo>
                <a:lnTo>
                  <a:pt x="409121" y="660757"/>
                </a:lnTo>
                <a:lnTo>
                  <a:pt x="141812" y="660757"/>
                </a:lnTo>
                <a:lnTo>
                  <a:pt x="141812" y="409121"/>
                </a:lnTo>
                <a:close/>
              </a:path>
            </a:pathLst>
          </a:cu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spcFirstLastPara="0" vert="horz" wrap="square" lIns="141812" tIns="409121" rIns="141812" bIns="409121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TW" altLang="en-US" sz="1900" kern="1200"/>
          </a:p>
        </p:txBody>
      </p:sp>
      <p:sp>
        <p:nvSpPr>
          <p:cNvPr id="4" name="矩形 3"/>
          <p:cNvSpPr/>
          <p:nvPr/>
        </p:nvSpPr>
        <p:spPr>
          <a:xfrm>
            <a:off x="3990705" y="2125405"/>
            <a:ext cx="1107996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主責社工</a:t>
            </a:r>
            <a:endParaRPr lang="zh-TW" altLang="en-US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947560" y="3144003"/>
            <a:ext cx="877163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主持</a:t>
            </a:r>
            <a:r>
              <a:rPr lang="zh-TW" altLang="en-US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人</a:t>
            </a:r>
          </a:p>
        </p:txBody>
      </p:sp>
      <p:sp>
        <p:nvSpPr>
          <p:cNvPr id="15" name="矩形 14"/>
          <p:cNvSpPr/>
          <p:nvPr/>
        </p:nvSpPr>
        <p:spPr>
          <a:xfrm>
            <a:off x="5668937" y="2125405"/>
            <a:ext cx="1107996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警政單位</a:t>
            </a:r>
            <a:endParaRPr lang="zh-TW" altLang="en-US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636538" y="3760591"/>
            <a:ext cx="1107996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秘書單</a:t>
            </a:r>
            <a:r>
              <a:rPr lang="zh-TW" alt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位</a:t>
            </a:r>
          </a:p>
        </p:txBody>
      </p:sp>
      <p:sp>
        <p:nvSpPr>
          <p:cNvPr id="17" name="矩形 16"/>
          <p:cNvSpPr/>
          <p:nvPr/>
        </p:nvSpPr>
        <p:spPr>
          <a:xfrm>
            <a:off x="2565050" y="2136397"/>
            <a:ext cx="1107996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衛</a:t>
            </a:r>
            <a:r>
              <a:rPr lang="zh-TW" altLang="en-US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政單位</a:t>
            </a:r>
            <a:endParaRPr lang="zh-TW" altLang="en-US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742663" y="3749440"/>
            <a:ext cx="1800493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相對人服務單位</a:t>
            </a:r>
            <a:endParaRPr lang="zh-TW" altLang="en-US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340461" y="3724219"/>
            <a:ext cx="1107996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教育</a:t>
            </a:r>
            <a:r>
              <a:rPr lang="zh-TW" altLang="en-US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單位</a:t>
            </a:r>
            <a:endParaRPr lang="zh-TW" altLang="en-US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197496" y="3150672"/>
            <a:ext cx="1107996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司法</a:t>
            </a:r>
            <a:r>
              <a:rPr lang="zh-TW" altLang="en-US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單位</a:t>
            </a:r>
            <a:endParaRPr lang="zh-TW" altLang="en-US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投影片編號版面配置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28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606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07704" y="228600"/>
            <a:ext cx="6928448" cy="758952"/>
          </a:xfrm>
        </p:spPr>
        <p:txBody>
          <a:bodyPr>
            <a:noAutofit/>
          </a:bodyPr>
          <a:lstStyle/>
          <a:p>
            <a:pPr algn="ctr"/>
            <a:r>
              <a:rPr lang="zh-TW" altLang="en-US" sz="2600" dirty="0" smtClean="0"/>
              <a:t>警察機關查獲家庭成員間殺人或傷害致死案件</a:t>
            </a:r>
            <a:endParaRPr lang="zh-TW" altLang="en-US" sz="2600" dirty="0"/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795319539"/>
              </p:ext>
            </p:extLst>
          </p:nvPr>
        </p:nvGraphicFramePr>
        <p:xfrm>
          <a:off x="301625" y="1527175"/>
          <a:ext cx="8504238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29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17170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zh-TW" altLang="en-US" sz="2800" b="1" dirty="0"/>
              <a:t>擴大「家庭暴力安全防護網」</a:t>
            </a:r>
            <a:r>
              <a:rPr lang="zh-TW" altLang="en-US" sz="2800" b="1" dirty="0" smtClean="0"/>
              <a:t>功能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手繪多邊形 7"/>
          <p:cNvSpPr/>
          <p:nvPr/>
        </p:nvSpPr>
        <p:spPr>
          <a:xfrm>
            <a:off x="618256" y="1484784"/>
            <a:ext cx="8229599" cy="1080128"/>
          </a:xfrm>
          <a:custGeom>
            <a:avLst/>
            <a:gdLst>
              <a:gd name="connsiteX0" fmla="*/ 0 w 8229599"/>
              <a:gd name="connsiteY0" fmla="*/ 157779 h 946655"/>
              <a:gd name="connsiteX1" fmla="*/ 157779 w 8229599"/>
              <a:gd name="connsiteY1" fmla="*/ 0 h 946655"/>
              <a:gd name="connsiteX2" fmla="*/ 8071820 w 8229599"/>
              <a:gd name="connsiteY2" fmla="*/ 0 h 946655"/>
              <a:gd name="connsiteX3" fmla="*/ 8229599 w 8229599"/>
              <a:gd name="connsiteY3" fmla="*/ 157779 h 946655"/>
              <a:gd name="connsiteX4" fmla="*/ 8229599 w 8229599"/>
              <a:gd name="connsiteY4" fmla="*/ 788876 h 946655"/>
              <a:gd name="connsiteX5" fmla="*/ 8071820 w 8229599"/>
              <a:gd name="connsiteY5" fmla="*/ 946655 h 946655"/>
              <a:gd name="connsiteX6" fmla="*/ 157779 w 8229599"/>
              <a:gd name="connsiteY6" fmla="*/ 946655 h 946655"/>
              <a:gd name="connsiteX7" fmla="*/ 0 w 8229599"/>
              <a:gd name="connsiteY7" fmla="*/ 788876 h 946655"/>
              <a:gd name="connsiteX8" fmla="*/ 0 w 8229599"/>
              <a:gd name="connsiteY8" fmla="*/ 157779 h 946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9599" h="946655">
                <a:moveTo>
                  <a:pt x="0" y="157779"/>
                </a:moveTo>
                <a:cubicBezTo>
                  <a:pt x="0" y="70640"/>
                  <a:pt x="70640" y="0"/>
                  <a:pt x="157779" y="0"/>
                </a:cubicBezTo>
                <a:lnTo>
                  <a:pt x="8071820" y="0"/>
                </a:lnTo>
                <a:cubicBezTo>
                  <a:pt x="8158959" y="0"/>
                  <a:pt x="8229599" y="70640"/>
                  <a:pt x="8229599" y="157779"/>
                </a:cubicBezTo>
                <a:lnTo>
                  <a:pt x="8229599" y="788876"/>
                </a:lnTo>
                <a:cubicBezTo>
                  <a:pt x="8229599" y="876015"/>
                  <a:pt x="8158959" y="946655"/>
                  <a:pt x="8071820" y="946655"/>
                </a:cubicBezTo>
                <a:lnTo>
                  <a:pt x="157779" y="946655"/>
                </a:lnTo>
                <a:cubicBezTo>
                  <a:pt x="70640" y="946655"/>
                  <a:pt x="0" y="876015"/>
                  <a:pt x="0" y="788876"/>
                </a:cubicBezTo>
                <a:lnTo>
                  <a:pt x="0" y="157779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0512" tIns="160512" rIns="160512" bIns="160512" numCol="1" spcCol="1270" anchor="ctr" anchorCtr="0">
            <a:noAutofit/>
          </a:bodyPr>
          <a:lstStyle/>
          <a:p>
            <a:pPr lvl="0" algn="ctr" defTabSz="13335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sz="2400" b="1" kern="1200" dirty="0" smtClean="0"/>
              <a:t>強化社會安全網計畫策略二具體作為</a:t>
            </a:r>
            <a:r>
              <a:rPr lang="zh-TW" altLang="en-US" sz="2400" b="1" kern="1200" dirty="0" smtClean="0"/>
              <a:t>（六</a:t>
            </a:r>
            <a:r>
              <a:rPr lang="zh-TW" altLang="en-US" sz="2400" b="1" kern="1200" dirty="0" smtClean="0"/>
              <a:t>）</a:t>
            </a:r>
            <a:endParaRPr lang="en-US" altLang="zh-TW" sz="2400" b="1" kern="1200" dirty="0" smtClean="0"/>
          </a:p>
        </p:txBody>
      </p:sp>
      <p:grpSp>
        <p:nvGrpSpPr>
          <p:cNvPr id="21" name="群組 20"/>
          <p:cNvGrpSpPr/>
          <p:nvPr/>
        </p:nvGrpSpPr>
        <p:grpSpPr>
          <a:xfrm>
            <a:off x="829649" y="2632541"/>
            <a:ext cx="5614559" cy="3892803"/>
            <a:chOff x="1707412" y="2636912"/>
            <a:chExt cx="5772412" cy="4221088"/>
          </a:xfrm>
        </p:grpSpPr>
        <p:sp>
          <p:nvSpPr>
            <p:cNvPr id="12" name="手繪多邊形 11"/>
            <p:cNvSpPr/>
            <p:nvPr/>
          </p:nvSpPr>
          <p:spPr>
            <a:xfrm>
              <a:off x="3861105" y="5388888"/>
              <a:ext cx="1469112" cy="1469112"/>
            </a:xfrm>
            <a:custGeom>
              <a:avLst/>
              <a:gdLst>
                <a:gd name="connsiteX0" fmla="*/ 0 w 1469112"/>
                <a:gd name="connsiteY0" fmla="*/ 734556 h 1469112"/>
                <a:gd name="connsiteX1" fmla="*/ 734556 w 1469112"/>
                <a:gd name="connsiteY1" fmla="*/ 0 h 1469112"/>
                <a:gd name="connsiteX2" fmla="*/ 1469112 w 1469112"/>
                <a:gd name="connsiteY2" fmla="*/ 734556 h 1469112"/>
                <a:gd name="connsiteX3" fmla="*/ 734556 w 1469112"/>
                <a:gd name="connsiteY3" fmla="*/ 1469112 h 1469112"/>
                <a:gd name="connsiteX4" fmla="*/ 0 w 1469112"/>
                <a:gd name="connsiteY4" fmla="*/ 734556 h 14691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69112" h="1469112">
                  <a:moveTo>
                    <a:pt x="0" y="734556"/>
                  </a:moveTo>
                  <a:cubicBezTo>
                    <a:pt x="0" y="328872"/>
                    <a:pt x="328872" y="0"/>
                    <a:pt x="734556" y="0"/>
                  </a:cubicBezTo>
                  <a:cubicBezTo>
                    <a:pt x="1140240" y="0"/>
                    <a:pt x="1469112" y="328872"/>
                    <a:pt x="1469112" y="734556"/>
                  </a:cubicBezTo>
                  <a:cubicBezTo>
                    <a:pt x="1469112" y="1140240"/>
                    <a:pt x="1140240" y="1469112"/>
                    <a:pt x="734556" y="1469112"/>
                  </a:cubicBezTo>
                  <a:cubicBezTo>
                    <a:pt x="328872" y="1469112"/>
                    <a:pt x="0" y="1140240"/>
                    <a:pt x="0" y="734556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5941" tIns="225941" rIns="225941" bIns="225941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400" kern="1200" dirty="0" smtClean="0"/>
                <a:t>家暴安全網平台會議</a:t>
              </a:r>
              <a:endParaRPr lang="zh-TW" altLang="en-US" sz="2400" kern="1200" dirty="0"/>
            </a:p>
          </p:txBody>
        </p:sp>
        <p:sp>
          <p:nvSpPr>
            <p:cNvPr id="13" name="向左箭號 12"/>
            <p:cNvSpPr/>
            <p:nvPr/>
          </p:nvSpPr>
          <p:spPr>
            <a:xfrm rot="12900000">
              <a:off x="2303382" y="4130419"/>
              <a:ext cx="1126460" cy="418696"/>
            </a:xfrm>
            <a:prstGeom prst="lef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手繪多邊形 13"/>
            <p:cNvSpPr/>
            <p:nvPr/>
          </p:nvSpPr>
          <p:spPr>
            <a:xfrm>
              <a:off x="1707412" y="3458449"/>
              <a:ext cx="1395656" cy="1116525"/>
            </a:xfrm>
            <a:custGeom>
              <a:avLst/>
              <a:gdLst>
                <a:gd name="connsiteX0" fmla="*/ 0 w 1395656"/>
                <a:gd name="connsiteY0" fmla="*/ 111653 h 1116525"/>
                <a:gd name="connsiteX1" fmla="*/ 111653 w 1395656"/>
                <a:gd name="connsiteY1" fmla="*/ 0 h 1116525"/>
                <a:gd name="connsiteX2" fmla="*/ 1284004 w 1395656"/>
                <a:gd name="connsiteY2" fmla="*/ 0 h 1116525"/>
                <a:gd name="connsiteX3" fmla="*/ 1395657 w 1395656"/>
                <a:gd name="connsiteY3" fmla="*/ 111653 h 1116525"/>
                <a:gd name="connsiteX4" fmla="*/ 1395656 w 1395656"/>
                <a:gd name="connsiteY4" fmla="*/ 1004873 h 1116525"/>
                <a:gd name="connsiteX5" fmla="*/ 1284003 w 1395656"/>
                <a:gd name="connsiteY5" fmla="*/ 1116526 h 1116525"/>
                <a:gd name="connsiteX6" fmla="*/ 111653 w 1395656"/>
                <a:gd name="connsiteY6" fmla="*/ 1116525 h 1116525"/>
                <a:gd name="connsiteX7" fmla="*/ 0 w 1395656"/>
                <a:gd name="connsiteY7" fmla="*/ 1004872 h 1116525"/>
                <a:gd name="connsiteX8" fmla="*/ 0 w 1395656"/>
                <a:gd name="connsiteY8" fmla="*/ 111653 h 1116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95656" h="1116525">
                  <a:moveTo>
                    <a:pt x="0" y="111653"/>
                  </a:moveTo>
                  <a:cubicBezTo>
                    <a:pt x="0" y="49989"/>
                    <a:pt x="49989" y="0"/>
                    <a:pt x="111653" y="0"/>
                  </a:cubicBezTo>
                  <a:lnTo>
                    <a:pt x="1284004" y="0"/>
                  </a:lnTo>
                  <a:cubicBezTo>
                    <a:pt x="1345668" y="0"/>
                    <a:pt x="1395657" y="49989"/>
                    <a:pt x="1395657" y="111653"/>
                  </a:cubicBezTo>
                  <a:cubicBezTo>
                    <a:pt x="1395657" y="409393"/>
                    <a:pt x="1395656" y="707133"/>
                    <a:pt x="1395656" y="1004873"/>
                  </a:cubicBezTo>
                  <a:cubicBezTo>
                    <a:pt x="1395656" y="1066537"/>
                    <a:pt x="1345667" y="1116526"/>
                    <a:pt x="1284003" y="1116526"/>
                  </a:cubicBezTo>
                  <a:lnTo>
                    <a:pt x="111653" y="1116525"/>
                  </a:lnTo>
                  <a:cubicBezTo>
                    <a:pt x="49989" y="1116525"/>
                    <a:pt x="0" y="1066536"/>
                    <a:pt x="0" y="1004872"/>
                  </a:cubicBezTo>
                  <a:lnTo>
                    <a:pt x="0" y="11165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6517" tIns="76517" rIns="76517" bIns="76517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300" kern="1200" dirty="0" smtClean="0"/>
                <a:t>嚴重兒虐</a:t>
              </a:r>
              <a:endParaRPr lang="zh-TW" altLang="en-US" sz="2300" kern="1200" dirty="0"/>
            </a:p>
          </p:txBody>
        </p:sp>
        <p:sp>
          <p:nvSpPr>
            <p:cNvPr id="15" name="向左箭號 14"/>
            <p:cNvSpPr/>
            <p:nvPr/>
          </p:nvSpPr>
          <p:spPr>
            <a:xfrm rot="16200000">
              <a:off x="4154714" y="3426776"/>
              <a:ext cx="881897" cy="418696"/>
            </a:xfrm>
            <a:prstGeom prst="lef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手繪多邊形 15"/>
            <p:cNvSpPr/>
            <p:nvPr/>
          </p:nvSpPr>
          <p:spPr>
            <a:xfrm>
              <a:off x="3897835" y="2636912"/>
              <a:ext cx="1395656" cy="1116525"/>
            </a:xfrm>
            <a:custGeom>
              <a:avLst/>
              <a:gdLst>
                <a:gd name="connsiteX0" fmla="*/ 0 w 1395656"/>
                <a:gd name="connsiteY0" fmla="*/ 111653 h 1116525"/>
                <a:gd name="connsiteX1" fmla="*/ 111653 w 1395656"/>
                <a:gd name="connsiteY1" fmla="*/ 0 h 1116525"/>
                <a:gd name="connsiteX2" fmla="*/ 1284004 w 1395656"/>
                <a:gd name="connsiteY2" fmla="*/ 0 h 1116525"/>
                <a:gd name="connsiteX3" fmla="*/ 1395657 w 1395656"/>
                <a:gd name="connsiteY3" fmla="*/ 111653 h 1116525"/>
                <a:gd name="connsiteX4" fmla="*/ 1395656 w 1395656"/>
                <a:gd name="connsiteY4" fmla="*/ 1004873 h 1116525"/>
                <a:gd name="connsiteX5" fmla="*/ 1284003 w 1395656"/>
                <a:gd name="connsiteY5" fmla="*/ 1116526 h 1116525"/>
                <a:gd name="connsiteX6" fmla="*/ 111653 w 1395656"/>
                <a:gd name="connsiteY6" fmla="*/ 1116525 h 1116525"/>
                <a:gd name="connsiteX7" fmla="*/ 0 w 1395656"/>
                <a:gd name="connsiteY7" fmla="*/ 1004872 h 1116525"/>
                <a:gd name="connsiteX8" fmla="*/ 0 w 1395656"/>
                <a:gd name="connsiteY8" fmla="*/ 111653 h 1116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95656" h="1116525">
                  <a:moveTo>
                    <a:pt x="0" y="111653"/>
                  </a:moveTo>
                  <a:cubicBezTo>
                    <a:pt x="0" y="49989"/>
                    <a:pt x="49989" y="0"/>
                    <a:pt x="111653" y="0"/>
                  </a:cubicBezTo>
                  <a:lnTo>
                    <a:pt x="1284004" y="0"/>
                  </a:lnTo>
                  <a:cubicBezTo>
                    <a:pt x="1345668" y="0"/>
                    <a:pt x="1395657" y="49989"/>
                    <a:pt x="1395657" y="111653"/>
                  </a:cubicBezTo>
                  <a:cubicBezTo>
                    <a:pt x="1395657" y="409393"/>
                    <a:pt x="1395656" y="707133"/>
                    <a:pt x="1395656" y="1004873"/>
                  </a:cubicBezTo>
                  <a:cubicBezTo>
                    <a:pt x="1395656" y="1066537"/>
                    <a:pt x="1345667" y="1116526"/>
                    <a:pt x="1284003" y="1116526"/>
                  </a:cubicBezTo>
                  <a:lnTo>
                    <a:pt x="111653" y="1116525"/>
                  </a:lnTo>
                  <a:cubicBezTo>
                    <a:pt x="49989" y="1116525"/>
                    <a:pt x="0" y="1066536"/>
                    <a:pt x="0" y="1004872"/>
                  </a:cubicBezTo>
                  <a:lnTo>
                    <a:pt x="0" y="11165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6517" tIns="76517" rIns="76517" bIns="76517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300" kern="1200" dirty="0" smtClean="0"/>
                <a:t>親密關係暴力</a:t>
              </a:r>
              <a:endParaRPr lang="zh-TW" altLang="en-US" sz="2300" kern="1200" dirty="0"/>
            </a:p>
          </p:txBody>
        </p:sp>
        <p:sp>
          <p:nvSpPr>
            <p:cNvPr id="17" name="向左箭號 16"/>
            <p:cNvSpPr/>
            <p:nvPr/>
          </p:nvSpPr>
          <p:spPr>
            <a:xfrm rot="19500000">
              <a:off x="5757395" y="4130418"/>
              <a:ext cx="1126460" cy="418696"/>
            </a:xfrm>
            <a:prstGeom prst="lef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手繪多邊形 17"/>
            <p:cNvSpPr/>
            <p:nvPr/>
          </p:nvSpPr>
          <p:spPr>
            <a:xfrm>
              <a:off x="6084168" y="3458448"/>
              <a:ext cx="1395656" cy="1116525"/>
            </a:xfrm>
            <a:custGeom>
              <a:avLst/>
              <a:gdLst>
                <a:gd name="connsiteX0" fmla="*/ 0 w 1395656"/>
                <a:gd name="connsiteY0" fmla="*/ 111653 h 1116525"/>
                <a:gd name="connsiteX1" fmla="*/ 111653 w 1395656"/>
                <a:gd name="connsiteY1" fmla="*/ 0 h 1116525"/>
                <a:gd name="connsiteX2" fmla="*/ 1284004 w 1395656"/>
                <a:gd name="connsiteY2" fmla="*/ 0 h 1116525"/>
                <a:gd name="connsiteX3" fmla="*/ 1395657 w 1395656"/>
                <a:gd name="connsiteY3" fmla="*/ 111653 h 1116525"/>
                <a:gd name="connsiteX4" fmla="*/ 1395656 w 1395656"/>
                <a:gd name="connsiteY4" fmla="*/ 1004873 h 1116525"/>
                <a:gd name="connsiteX5" fmla="*/ 1284003 w 1395656"/>
                <a:gd name="connsiteY5" fmla="*/ 1116526 h 1116525"/>
                <a:gd name="connsiteX6" fmla="*/ 111653 w 1395656"/>
                <a:gd name="connsiteY6" fmla="*/ 1116525 h 1116525"/>
                <a:gd name="connsiteX7" fmla="*/ 0 w 1395656"/>
                <a:gd name="connsiteY7" fmla="*/ 1004872 h 1116525"/>
                <a:gd name="connsiteX8" fmla="*/ 0 w 1395656"/>
                <a:gd name="connsiteY8" fmla="*/ 111653 h 1116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95656" h="1116525">
                  <a:moveTo>
                    <a:pt x="0" y="111653"/>
                  </a:moveTo>
                  <a:cubicBezTo>
                    <a:pt x="0" y="49989"/>
                    <a:pt x="49989" y="0"/>
                    <a:pt x="111653" y="0"/>
                  </a:cubicBezTo>
                  <a:lnTo>
                    <a:pt x="1284004" y="0"/>
                  </a:lnTo>
                  <a:cubicBezTo>
                    <a:pt x="1345668" y="0"/>
                    <a:pt x="1395657" y="49989"/>
                    <a:pt x="1395657" y="111653"/>
                  </a:cubicBezTo>
                  <a:cubicBezTo>
                    <a:pt x="1395657" y="409393"/>
                    <a:pt x="1395656" y="707133"/>
                    <a:pt x="1395656" y="1004873"/>
                  </a:cubicBezTo>
                  <a:cubicBezTo>
                    <a:pt x="1395656" y="1066537"/>
                    <a:pt x="1345667" y="1116526"/>
                    <a:pt x="1284003" y="1116526"/>
                  </a:cubicBezTo>
                  <a:lnTo>
                    <a:pt x="111653" y="1116525"/>
                  </a:lnTo>
                  <a:cubicBezTo>
                    <a:pt x="49989" y="1116525"/>
                    <a:pt x="0" y="1066536"/>
                    <a:pt x="0" y="1004872"/>
                  </a:cubicBezTo>
                  <a:lnTo>
                    <a:pt x="0" y="11165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6517" tIns="76517" rIns="76517" bIns="76517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300" kern="1200" dirty="0" smtClean="0"/>
                <a:t>其他成人保護個案</a:t>
              </a:r>
              <a:endParaRPr lang="zh-TW" altLang="en-US" sz="2300" kern="1200" dirty="0"/>
            </a:p>
          </p:txBody>
        </p:sp>
        <p:sp>
          <p:nvSpPr>
            <p:cNvPr id="19" name="圓角矩形 18"/>
            <p:cNvSpPr/>
            <p:nvPr/>
          </p:nvSpPr>
          <p:spPr>
            <a:xfrm>
              <a:off x="3707904" y="4089416"/>
              <a:ext cx="1872208" cy="792088"/>
            </a:xfrm>
            <a:prstGeom prst="roundRect">
              <a:avLst/>
            </a:prstGeom>
            <a:ln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b="1" dirty="0" smtClean="0"/>
                <a:t>加害人合併精神疾病</a:t>
              </a:r>
              <a:endParaRPr lang="zh-TW" altLang="en-US" b="1" dirty="0"/>
            </a:p>
          </p:txBody>
        </p:sp>
        <p:sp>
          <p:nvSpPr>
            <p:cNvPr id="20" name="向下箭號 19"/>
            <p:cNvSpPr/>
            <p:nvPr/>
          </p:nvSpPr>
          <p:spPr>
            <a:xfrm>
              <a:off x="4300550" y="4969184"/>
              <a:ext cx="590223" cy="332024"/>
            </a:xfrm>
            <a:prstGeom prst="downArrow">
              <a:avLst/>
            </a:prstGeom>
            <a:ln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</p:grpSp>
      <p:sp>
        <p:nvSpPr>
          <p:cNvPr id="22" name="文字方塊 21"/>
          <p:cNvSpPr txBox="1"/>
          <p:nvPr/>
        </p:nvSpPr>
        <p:spPr>
          <a:xfrm>
            <a:off x="5493811" y="4734697"/>
            <a:ext cx="308957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/>
              <a:t>加強</a:t>
            </a:r>
            <a:r>
              <a:rPr lang="zh-TW" altLang="en-US" sz="2000" dirty="0" smtClean="0"/>
              <a:t>被害人</a:t>
            </a:r>
            <a:r>
              <a:rPr lang="zh-TW" altLang="en-US" sz="2000" dirty="0"/>
              <a:t>保護與加害人處遇服務體系的緊密合作，共同執行兒少及家庭所需之安全計畫及整合性</a:t>
            </a:r>
            <a:r>
              <a:rPr lang="zh-TW" altLang="en-US" sz="2000" dirty="0" smtClean="0"/>
              <a:t>服務</a:t>
            </a:r>
            <a:endParaRPr lang="zh-TW" altLang="en-US" sz="20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30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12926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標題 1"/>
          <p:cNvSpPr>
            <a:spLocks noGrp="1"/>
          </p:cNvSpPr>
          <p:nvPr>
            <p:ph type="title"/>
          </p:nvPr>
        </p:nvSpPr>
        <p:spPr>
          <a:xfrm>
            <a:off x="598488" y="-100013"/>
            <a:ext cx="8229600" cy="1143001"/>
          </a:xfrm>
        </p:spPr>
        <p:txBody>
          <a:bodyPr/>
          <a:lstStyle/>
          <a:p>
            <a:r>
              <a:rPr lang="zh-TW" altLang="en-US" b="1" smtClean="0">
                <a:latin typeface="微軟正黑體" pitchFamily="34" charset="-120"/>
                <a:ea typeface="微軟正黑體" pitchFamily="34" charset="-120"/>
              </a:rPr>
              <a:t>家暴安全防護網</a:t>
            </a:r>
          </a:p>
        </p:txBody>
      </p:sp>
      <p:sp>
        <p:nvSpPr>
          <p:cNvPr id="23556" name="矩形 9"/>
          <p:cNvSpPr>
            <a:spLocks noChangeArrowheads="1"/>
          </p:cNvSpPr>
          <p:nvPr/>
        </p:nvSpPr>
        <p:spPr bwMode="auto">
          <a:xfrm>
            <a:off x="755650" y="1811338"/>
            <a:ext cx="8208963" cy="74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58775" indent="-358775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eaLnBrk="1" hangingPunct="1">
              <a:spcBef>
                <a:spcPts val="600"/>
              </a:spcBef>
              <a:buClr>
                <a:srgbClr val="FCD5B5"/>
              </a:buClr>
              <a:buFont typeface="Wingdings 3" pitchFamily="18" charset="2"/>
              <a:buChar char="u"/>
            </a:pPr>
            <a:r>
              <a:rPr lang="zh-TW" altLang="en-US" sz="19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藉由網絡資訊交換，共同擬定周延的安全計畫</a:t>
            </a:r>
            <a:endParaRPr lang="en-US" altLang="zh-TW" sz="1900" b="1">
              <a:solidFill>
                <a:srgbClr val="000000"/>
              </a:solidFill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  <a:p>
            <a:pPr eaLnBrk="1" hangingPunct="1">
              <a:spcBef>
                <a:spcPts val="600"/>
              </a:spcBef>
              <a:buClr>
                <a:srgbClr val="FCD5B5"/>
              </a:buClr>
              <a:buFont typeface="Wingdings 3" pitchFamily="18" charset="2"/>
              <a:buChar char="u"/>
            </a:pPr>
            <a:r>
              <a:rPr lang="zh-TW" altLang="en-US" sz="19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落實安全計畫，提升以家庭為核心之整合式服務</a:t>
            </a:r>
            <a:endParaRPr lang="en-US" altLang="zh-TW" sz="1900" b="1">
              <a:solidFill>
                <a:srgbClr val="000000"/>
              </a:solidFill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</p:txBody>
      </p:sp>
      <p:pic>
        <p:nvPicPr>
          <p:cNvPr id="23557" name="Picture 3" descr="C:\Users\ps_ywgu\AppData\Local\Microsoft\Windows\INetCache\IE\2X0SOWNF\clipart_board_meeting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5153025"/>
            <a:ext cx="1800225" cy="158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圓角矩形 12"/>
          <p:cNvSpPr/>
          <p:nvPr/>
        </p:nvSpPr>
        <p:spPr>
          <a:xfrm>
            <a:off x="323850" y="1803400"/>
            <a:ext cx="360363" cy="688975"/>
          </a:xfrm>
          <a:prstGeom prst="roundRect">
            <a:avLst>
              <a:gd name="adj" fmla="val 3195"/>
            </a:avLst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b="1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目</a:t>
            </a:r>
            <a:endParaRPr lang="en-US" altLang="zh-TW" b="1" dirty="0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zh-TW" altLang="en-US" b="1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的</a:t>
            </a:r>
          </a:p>
        </p:txBody>
      </p:sp>
      <p:sp>
        <p:nvSpPr>
          <p:cNvPr id="15" name="圓角矩形 14"/>
          <p:cNvSpPr/>
          <p:nvPr/>
        </p:nvSpPr>
        <p:spPr>
          <a:xfrm>
            <a:off x="323850" y="2570163"/>
            <a:ext cx="360363" cy="1219200"/>
          </a:xfrm>
          <a:prstGeom prst="roundRect">
            <a:avLst>
              <a:gd name="adj" fmla="val 3195"/>
            </a:avLst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b="1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執行情形</a:t>
            </a:r>
          </a:p>
        </p:txBody>
      </p:sp>
      <p:sp>
        <p:nvSpPr>
          <p:cNvPr id="16" name="矩形 9"/>
          <p:cNvSpPr>
            <a:spLocks noChangeArrowheads="1"/>
          </p:cNvSpPr>
          <p:nvPr/>
        </p:nvSpPr>
        <p:spPr bwMode="auto">
          <a:xfrm>
            <a:off x="755650" y="2787650"/>
            <a:ext cx="81010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58775" indent="-358775">
              <a:spcBef>
                <a:spcPts val="600"/>
              </a:spcBef>
              <a:buClr>
                <a:srgbClr val="FCD5B5"/>
              </a:buClr>
              <a:buFont typeface="Wingdings 3" pitchFamily="18" charset="2"/>
              <a:buChar char="u"/>
              <a:defRPr/>
            </a:pPr>
            <a:r>
              <a:rPr lang="zh-TW" altLang="en-US" sz="2000" b="1" dirty="0">
                <a:uFill>
                  <a:solidFill>
                    <a:srgbClr val="FF000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將精照列管之家庭暴力加害人</a:t>
            </a:r>
            <a:r>
              <a:rPr lang="en-US" altLang="zh-TW" sz="2000" b="1" u="sng" dirty="0">
                <a:uFill>
                  <a:solidFill>
                    <a:srgbClr val="FF000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TIPVDA</a:t>
            </a:r>
            <a:r>
              <a:rPr lang="zh-TW" altLang="en-US" sz="2000" b="1" u="sng" dirty="0">
                <a:uFill>
                  <a:solidFill>
                    <a:srgbClr val="FF000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分數未達</a:t>
            </a:r>
            <a:r>
              <a:rPr lang="en-US" altLang="zh-TW" sz="2000" b="1" u="sng" dirty="0">
                <a:uFill>
                  <a:solidFill>
                    <a:srgbClr val="FF000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8</a:t>
            </a:r>
            <a:r>
              <a:rPr lang="zh-TW" altLang="en-US" sz="2000" b="1" u="sng" dirty="0">
                <a:uFill>
                  <a:solidFill>
                    <a:srgbClr val="FF000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分者分為</a:t>
            </a:r>
            <a:r>
              <a:rPr lang="en-US" altLang="zh-TW" sz="2000" b="1" u="sng" dirty="0">
                <a:uFill>
                  <a:solidFill>
                    <a:srgbClr val="FF000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ABC</a:t>
            </a:r>
            <a:r>
              <a:rPr lang="zh-TW" altLang="en-US" sz="2000" b="1" u="sng" dirty="0">
                <a:uFill>
                  <a:solidFill>
                    <a:srgbClr val="FF000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三級</a:t>
            </a:r>
            <a:endParaRPr lang="en-US" altLang="zh-TW" sz="2000" b="1" u="sng" dirty="0">
              <a:solidFill>
                <a:srgbClr val="FF0000"/>
              </a:solidFill>
              <a:uFill>
                <a:solidFill>
                  <a:srgbClr val="FF0000"/>
                </a:solidFill>
              </a:uFill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</a:endParaRPr>
          </a:p>
        </p:txBody>
      </p:sp>
      <p:graphicFrame>
        <p:nvGraphicFramePr>
          <p:cNvPr id="2" name="資料庫圖表 1"/>
          <p:cNvGraphicFramePr/>
          <p:nvPr/>
        </p:nvGraphicFramePr>
        <p:xfrm>
          <a:off x="179673" y="4005064"/>
          <a:ext cx="5760318" cy="29664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圓角矩形 3"/>
          <p:cNvSpPr/>
          <p:nvPr/>
        </p:nvSpPr>
        <p:spPr>
          <a:xfrm>
            <a:off x="6372225" y="3716338"/>
            <a:ext cx="2736850" cy="1296987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600"/>
              </a:spcBef>
              <a:buClr>
                <a:srgbClr val="FCD5B5"/>
              </a:buClr>
              <a:defRPr/>
            </a:pPr>
            <a:r>
              <a:rPr lang="en-US" altLang="zh-TW" sz="1600" b="1" dirty="0">
                <a:uFill>
                  <a:solidFill>
                    <a:srgbClr val="FF000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A</a:t>
            </a:r>
            <a:r>
              <a:rPr lang="zh-TW" altLang="en-US" sz="1600" b="1" dirty="0">
                <a:uFill>
                  <a:solidFill>
                    <a:srgbClr val="FF000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級：具</a:t>
            </a:r>
            <a:r>
              <a:rPr lang="en-US" altLang="zh-TW" sz="1600" b="1" dirty="0">
                <a:uFill>
                  <a:solidFill>
                    <a:srgbClr val="FF000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7</a:t>
            </a:r>
            <a:r>
              <a:rPr lang="zh-TW" altLang="en-US" sz="1600" b="1" dirty="0">
                <a:uFill>
                  <a:solidFill>
                    <a:srgbClr val="FF000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項以上風險因子</a:t>
            </a:r>
            <a:endParaRPr lang="en-US" altLang="zh-TW" sz="1600" b="1" dirty="0">
              <a:uFill>
                <a:solidFill>
                  <a:srgbClr val="FF0000"/>
                </a:solidFill>
              </a:uFill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</a:endParaRPr>
          </a:p>
          <a:p>
            <a:pPr algn="just">
              <a:spcBef>
                <a:spcPts val="600"/>
              </a:spcBef>
              <a:buClr>
                <a:srgbClr val="FCD5B5"/>
              </a:buClr>
              <a:defRPr/>
            </a:pPr>
            <a:r>
              <a:rPr lang="en-US" altLang="zh-TW" sz="1600" b="1" dirty="0">
                <a:uFill>
                  <a:solidFill>
                    <a:srgbClr val="FF000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B</a:t>
            </a:r>
            <a:r>
              <a:rPr lang="zh-TW" altLang="en-US" sz="1600" b="1" dirty="0">
                <a:uFill>
                  <a:solidFill>
                    <a:srgbClr val="FF000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級：具</a:t>
            </a:r>
            <a:r>
              <a:rPr lang="en-US" altLang="zh-TW" sz="1600" b="1" dirty="0">
                <a:uFill>
                  <a:solidFill>
                    <a:srgbClr val="FF000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3</a:t>
            </a:r>
            <a:r>
              <a:rPr lang="zh-TW" altLang="en-US" sz="1600" b="1" dirty="0">
                <a:uFill>
                  <a:solidFill>
                    <a:srgbClr val="FF000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至</a:t>
            </a:r>
            <a:r>
              <a:rPr lang="en-US" altLang="zh-TW" sz="1600" b="1" dirty="0">
                <a:uFill>
                  <a:solidFill>
                    <a:srgbClr val="FF000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6</a:t>
            </a:r>
            <a:r>
              <a:rPr lang="zh-TW" altLang="en-US" sz="1600" b="1" dirty="0">
                <a:uFill>
                  <a:solidFill>
                    <a:srgbClr val="FF000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項風險因子</a:t>
            </a:r>
            <a:endParaRPr lang="en-US" altLang="zh-TW" sz="1600" b="1" dirty="0">
              <a:uFill>
                <a:solidFill>
                  <a:srgbClr val="FF0000"/>
                </a:solidFill>
              </a:uFill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</a:endParaRPr>
          </a:p>
          <a:p>
            <a:pPr algn="just">
              <a:spcBef>
                <a:spcPts val="600"/>
              </a:spcBef>
              <a:buClr>
                <a:srgbClr val="FCD5B5"/>
              </a:buClr>
              <a:defRPr/>
            </a:pPr>
            <a:r>
              <a:rPr lang="en-US" altLang="zh-TW" sz="1600" b="1" dirty="0">
                <a:uFill>
                  <a:solidFill>
                    <a:srgbClr val="FF000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C</a:t>
            </a:r>
            <a:r>
              <a:rPr lang="zh-TW" altLang="en-US" sz="1600" b="1" dirty="0">
                <a:uFill>
                  <a:solidFill>
                    <a:srgbClr val="FF000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級：具</a:t>
            </a:r>
            <a:r>
              <a:rPr lang="en-US" altLang="zh-TW" sz="1600" b="1" dirty="0">
                <a:uFill>
                  <a:solidFill>
                    <a:srgbClr val="FF000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2</a:t>
            </a:r>
            <a:r>
              <a:rPr lang="zh-TW" altLang="en-US" sz="1600" b="1" dirty="0">
                <a:uFill>
                  <a:solidFill>
                    <a:srgbClr val="FF000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項以下風險因子</a:t>
            </a:r>
            <a:endParaRPr lang="en-US" altLang="zh-TW" sz="1600" b="1" dirty="0">
              <a:uFill>
                <a:solidFill>
                  <a:srgbClr val="FF0000"/>
                </a:solidFill>
              </a:uFill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</a:endParaRPr>
          </a:p>
          <a:p>
            <a:pPr algn="ctr">
              <a:spcBef>
                <a:spcPts val="600"/>
              </a:spcBef>
              <a:buClr>
                <a:srgbClr val="FCD5B5"/>
              </a:buClr>
              <a:defRPr/>
            </a:pPr>
            <a:r>
              <a:rPr lang="en-US" altLang="zh-TW" sz="1600" b="1" dirty="0">
                <a:uFill>
                  <a:solidFill>
                    <a:srgbClr val="FF000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(</a:t>
            </a:r>
            <a:r>
              <a:rPr lang="zh-TW" altLang="en-US" sz="1600" b="1" dirty="0">
                <a:uFill>
                  <a:solidFill>
                    <a:srgbClr val="FF000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詳</a:t>
            </a:r>
            <a:r>
              <a:rPr lang="zh-TW" altLang="en-US" sz="1600" b="1" u="sng" dirty="0">
                <a:uFill>
                  <a:solidFill>
                    <a:srgbClr val="FF000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次頁</a:t>
            </a:r>
            <a:r>
              <a:rPr lang="en-US" altLang="zh-TW" sz="1600" b="1" dirty="0">
                <a:uFill>
                  <a:solidFill>
                    <a:srgbClr val="FF000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)</a:t>
            </a:r>
          </a:p>
        </p:txBody>
      </p:sp>
      <p:sp>
        <p:nvSpPr>
          <p:cNvPr id="12" name="標題 1"/>
          <p:cNvSpPr txBox="1">
            <a:spLocks/>
          </p:cNvSpPr>
          <p:nvPr/>
        </p:nvSpPr>
        <p:spPr bwMode="auto">
          <a:xfrm>
            <a:off x="395288" y="1196975"/>
            <a:ext cx="3600450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eaLnBrk="1" hangingPunct="1">
              <a:defRPr/>
            </a:pPr>
            <a:r>
              <a:rPr lang="zh-TW" altLang="en-US" sz="20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◆擴大家庭暴力安全防護網</a:t>
            </a:r>
            <a:endParaRPr kumimoji="0" lang="zh-TW" altLang="en-US" sz="2000" b="1" dirty="0" smtClean="0">
              <a:solidFill>
                <a:schemeClr val="accent6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31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62519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zh-TW" altLang="zh-TW" sz="4000" b="1" dirty="0"/>
              <a:t>高危機案件服務流程圖</a:t>
            </a:r>
            <a:endParaRPr lang="zh-TW" altLang="en-US" sz="4000" dirty="0"/>
          </a:p>
        </p:txBody>
      </p:sp>
      <p:grpSp>
        <p:nvGrpSpPr>
          <p:cNvPr id="29" name="群組 28"/>
          <p:cNvGrpSpPr/>
          <p:nvPr/>
        </p:nvGrpSpPr>
        <p:grpSpPr>
          <a:xfrm>
            <a:off x="459653" y="2171880"/>
            <a:ext cx="1722871" cy="2503555"/>
            <a:chOff x="459653" y="2171880"/>
            <a:chExt cx="1722871" cy="2503555"/>
          </a:xfrm>
        </p:grpSpPr>
        <p:sp>
          <p:nvSpPr>
            <p:cNvPr id="7" name="向右箭號 6"/>
            <p:cNvSpPr/>
            <p:nvPr/>
          </p:nvSpPr>
          <p:spPr>
            <a:xfrm rot="5400000">
              <a:off x="1265805" y="2189475"/>
              <a:ext cx="110566" cy="75375"/>
            </a:xfrm>
            <a:prstGeom prst="rightArrow">
              <a:avLst>
                <a:gd name="adj1" fmla="val 667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8" name="手繪多邊形 7"/>
            <p:cNvSpPr/>
            <p:nvPr/>
          </p:nvSpPr>
          <p:spPr>
            <a:xfrm>
              <a:off x="459653" y="2337731"/>
              <a:ext cx="1722871" cy="2337704"/>
            </a:xfrm>
            <a:custGeom>
              <a:avLst/>
              <a:gdLst>
                <a:gd name="connsiteX0" fmla="*/ 0 w 1722871"/>
                <a:gd name="connsiteY0" fmla="*/ 43072 h 430717"/>
                <a:gd name="connsiteX1" fmla="*/ 43072 w 1722871"/>
                <a:gd name="connsiteY1" fmla="*/ 0 h 430717"/>
                <a:gd name="connsiteX2" fmla="*/ 1679799 w 1722871"/>
                <a:gd name="connsiteY2" fmla="*/ 0 h 430717"/>
                <a:gd name="connsiteX3" fmla="*/ 1722871 w 1722871"/>
                <a:gd name="connsiteY3" fmla="*/ 43072 h 430717"/>
                <a:gd name="connsiteX4" fmla="*/ 1722871 w 1722871"/>
                <a:gd name="connsiteY4" fmla="*/ 387645 h 430717"/>
                <a:gd name="connsiteX5" fmla="*/ 1679799 w 1722871"/>
                <a:gd name="connsiteY5" fmla="*/ 430717 h 430717"/>
                <a:gd name="connsiteX6" fmla="*/ 43072 w 1722871"/>
                <a:gd name="connsiteY6" fmla="*/ 430717 h 430717"/>
                <a:gd name="connsiteX7" fmla="*/ 0 w 1722871"/>
                <a:gd name="connsiteY7" fmla="*/ 387645 h 430717"/>
                <a:gd name="connsiteX8" fmla="*/ 0 w 1722871"/>
                <a:gd name="connsiteY8" fmla="*/ 43072 h 430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22871" h="430717">
                  <a:moveTo>
                    <a:pt x="0" y="43072"/>
                  </a:moveTo>
                  <a:cubicBezTo>
                    <a:pt x="0" y="19284"/>
                    <a:pt x="19284" y="0"/>
                    <a:pt x="43072" y="0"/>
                  </a:cubicBezTo>
                  <a:lnTo>
                    <a:pt x="1679799" y="0"/>
                  </a:lnTo>
                  <a:cubicBezTo>
                    <a:pt x="1703587" y="0"/>
                    <a:pt x="1722871" y="19284"/>
                    <a:pt x="1722871" y="43072"/>
                  </a:cubicBezTo>
                  <a:lnTo>
                    <a:pt x="1722871" y="387645"/>
                  </a:lnTo>
                  <a:cubicBezTo>
                    <a:pt x="1722871" y="411433"/>
                    <a:pt x="1703587" y="430717"/>
                    <a:pt x="1679799" y="430717"/>
                  </a:cubicBezTo>
                  <a:lnTo>
                    <a:pt x="43072" y="430717"/>
                  </a:lnTo>
                  <a:cubicBezTo>
                    <a:pt x="19284" y="430717"/>
                    <a:pt x="0" y="411433"/>
                    <a:pt x="0" y="387645"/>
                  </a:cubicBezTo>
                  <a:lnTo>
                    <a:pt x="0" y="43072"/>
                  </a:lnTo>
                  <a:close/>
                </a:path>
              </a:pathLst>
            </a:cu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0" vert="horz" wrap="square" lIns="21505" tIns="21505" rIns="21505" bIns="21505" numCol="1" spcCol="1270" anchor="ctr" anchorCtr="0">
              <a:noAutofit/>
            </a:bodyPr>
            <a:lstStyle/>
            <a:p>
              <a:pPr lvl="0" defTabSz="3111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sz="2000" kern="1200" dirty="0" smtClean="0"/>
                <a:t>第一線防治網絡同仁受理親密伴侶暴力案件，協助被害人填寫</a:t>
              </a:r>
              <a:r>
                <a:rPr lang="en-US" sz="2000" kern="1200" dirty="0" smtClean="0"/>
                <a:t>TIPVDA</a:t>
              </a:r>
              <a:r>
                <a:rPr lang="zh-TW" sz="2000" kern="1200" dirty="0" smtClean="0"/>
                <a:t>量表</a:t>
              </a:r>
              <a:endParaRPr lang="zh-TW" sz="2000" kern="1200" dirty="0"/>
            </a:p>
          </p:txBody>
        </p:sp>
      </p:grpSp>
      <p:grpSp>
        <p:nvGrpSpPr>
          <p:cNvPr id="30" name="群組 29"/>
          <p:cNvGrpSpPr/>
          <p:nvPr/>
        </p:nvGrpSpPr>
        <p:grpSpPr>
          <a:xfrm>
            <a:off x="2423727" y="2171880"/>
            <a:ext cx="1722871" cy="1650609"/>
            <a:chOff x="2423727" y="2171880"/>
            <a:chExt cx="1722871" cy="1650609"/>
          </a:xfrm>
        </p:grpSpPr>
        <p:sp>
          <p:nvSpPr>
            <p:cNvPr id="10" name="向右箭號 9"/>
            <p:cNvSpPr/>
            <p:nvPr/>
          </p:nvSpPr>
          <p:spPr>
            <a:xfrm rot="5400000">
              <a:off x="3229879" y="2189475"/>
              <a:ext cx="110566" cy="75375"/>
            </a:xfrm>
            <a:prstGeom prst="rightArrow">
              <a:avLst>
                <a:gd name="adj1" fmla="val 667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3">
                <a:hueOff val="0"/>
                <a:satOff val="0"/>
                <a:lumOff val="0"/>
                <a:alphaOff val="0"/>
              </a:schemeClr>
            </a:fillRef>
            <a:effectRef idx="1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1" name="手繪多邊形 10"/>
            <p:cNvSpPr/>
            <p:nvPr/>
          </p:nvSpPr>
          <p:spPr>
            <a:xfrm>
              <a:off x="2423727" y="2337731"/>
              <a:ext cx="1722871" cy="1484758"/>
            </a:xfrm>
            <a:custGeom>
              <a:avLst/>
              <a:gdLst>
                <a:gd name="connsiteX0" fmla="*/ 0 w 1722871"/>
                <a:gd name="connsiteY0" fmla="*/ 43072 h 430717"/>
                <a:gd name="connsiteX1" fmla="*/ 43072 w 1722871"/>
                <a:gd name="connsiteY1" fmla="*/ 0 h 430717"/>
                <a:gd name="connsiteX2" fmla="*/ 1679799 w 1722871"/>
                <a:gd name="connsiteY2" fmla="*/ 0 h 430717"/>
                <a:gd name="connsiteX3" fmla="*/ 1722871 w 1722871"/>
                <a:gd name="connsiteY3" fmla="*/ 43072 h 430717"/>
                <a:gd name="connsiteX4" fmla="*/ 1722871 w 1722871"/>
                <a:gd name="connsiteY4" fmla="*/ 387645 h 430717"/>
                <a:gd name="connsiteX5" fmla="*/ 1679799 w 1722871"/>
                <a:gd name="connsiteY5" fmla="*/ 430717 h 430717"/>
                <a:gd name="connsiteX6" fmla="*/ 43072 w 1722871"/>
                <a:gd name="connsiteY6" fmla="*/ 430717 h 430717"/>
                <a:gd name="connsiteX7" fmla="*/ 0 w 1722871"/>
                <a:gd name="connsiteY7" fmla="*/ 387645 h 430717"/>
                <a:gd name="connsiteX8" fmla="*/ 0 w 1722871"/>
                <a:gd name="connsiteY8" fmla="*/ 43072 h 430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22871" h="430717">
                  <a:moveTo>
                    <a:pt x="0" y="43072"/>
                  </a:moveTo>
                  <a:cubicBezTo>
                    <a:pt x="0" y="19284"/>
                    <a:pt x="19284" y="0"/>
                    <a:pt x="43072" y="0"/>
                  </a:cubicBezTo>
                  <a:lnTo>
                    <a:pt x="1679799" y="0"/>
                  </a:lnTo>
                  <a:cubicBezTo>
                    <a:pt x="1703587" y="0"/>
                    <a:pt x="1722871" y="19284"/>
                    <a:pt x="1722871" y="43072"/>
                  </a:cubicBezTo>
                  <a:lnTo>
                    <a:pt x="1722871" y="387645"/>
                  </a:lnTo>
                  <a:cubicBezTo>
                    <a:pt x="1722871" y="411433"/>
                    <a:pt x="1703587" y="430717"/>
                    <a:pt x="1679799" y="430717"/>
                  </a:cubicBezTo>
                  <a:lnTo>
                    <a:pt x="43072" y="430717"/>
                  </a:lnTo>
                  <a:cubicBezTo>
                    <a:pt x="19284" y="430717"/>
                    <a:pt x="0" y="411433"/>
                    <a:pt x="0" y="387645"/>
                  </a:cubicBezTo>
                  <a:lnTo>
                    <a:pt x="0" y="43072"/>
                  </a:lnTo>
                  <a:close/>
                </a:path>
              </a:pathLst>
            </a:cu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spcFirstLastPara="0" vert="horz" wrap="square" lIns="21505" tIns="21505" rIns="21505" bIns="21505" numCol="1" spcCol="1270" anchor="ctr" anchorCtr="0">
              <a:noAutofit/>
            </a:bodyPr>
            <a:lstStyle/>
            <a:p>
              <a:pPr lvl="0" defTabSz="3111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sz="2000" kern="1200" dirty="0" smtClean="0"/>
                <a:t>評估被害人是否為高危機</a:t>
              </a:r>
              <a:r>
                <a:rPr lang="zh-TW" sz="2000" kern="1200" dirty="0" smtClean="0"/>
                <a:t>個案</a:t>
              </a:r>
              <a:r>
                <a:rPr lang="zh-TW" altLang="en-US" sz="2000" kern="1200" dirty="0" smtClean="0"/>
                <a:t> </a:t>
              </a:r>
              <a:r>
                <a:rPr lang="zh-TW" altLang="en-US" sz="2000" kern="1200" dirty="0" smtClean="0">
                  <a:solidFill>
                    <a:srgbClr val="0000FF"/>
                  </a:solidFill>
                </a:rPr>
                <a:t>→被害人社工啟動</a:t>
              </a:r>
              <a:endParaRPr lang="zh-TW" sz="2000" kern="1200" dirty="0">
                <a:solidFill>
                  <a:srgbClr val="0000FF"/>
                </a:solidFill>
              </a:endParaRPr>
            </a:p>
          </p:txBody>
        </p:sp>
      </p:grpSp>
      <p:grpSp>
        <p:nvGrpSpPr>
          <p:cNvPr id="31" name="群組 30"/>
          <p:cNvGrpSpPr/>
          <p:nvPr/>
        </p:nvGrpSpPr>
        <p:grpSpPr>
          <a:xfrm>
            <a:off x="4387801" y="2171880"/>
            <a:ext cx="1722871" cy="4209448"/>
            <a:chOff x="4387801" y="2171880"/>
            <a:chExt cx="1722871" cy="4209448"/>
          </a:xfrm>
        </p:grpSpPr>
        <p:sp>
          <p:nvSpPr>
            <p:cNvPr id="13" name="向右箭號 12"/>
            <p:cNvSpPr/>
            <p:nvPr/>
          </p:nvSpPr>
          <p:spPr>
            <a:xfrm rot="5400000">
              <a:off x="5193952" y="2189475"/>
              <a:ext cx="110566" cy="75375"/>
            </a:xfrm>
            <a:prstGeom prst="rightArrow">
              <a:avLst>
                <a:gd name="adj1" fmla="val 667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4">
                <a:hueOff val="0"/>
                <a:satOff val="0"/>
                <a:lumOff val="0"/>
                <a:alphaOff val="0"/>
              </a:schemeClr>
            </a:fillRef>
            <a:effectRef idx="1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4" name="手繪多邊形 13"/>
            <p:cNvSpPr/>
            <p:nvPr/>
          </p:nvSpPr>
          <p:spPr>
            <a:xfrm>
              <a:off x="4387801" y="2337731"/>
              <a:ext cx="1722871" cy="631811"/>
            </a:xfrm>
            <a:custGeom>
              <a:avLst/>
              <a:gdLst>
                <a:gd name="connsiteX0" fmla="*/ 0 w 1722871"/>
                <a:gd name="connsiteY0" fmla="*/ 43072 h 430717"/>
                <a:gd name="connsiteX1" fmla="*/ 43072 w 1722871"/>
                <a:gd name="connsiteY1" fmla="*/ 0 h 430717"/>
                <a:gd name="connsiteX2" fmla="*/ 1679799 w 1722871"/>
                <a:gd name="connsiteY2" fmla="*/ 0 h 430717"/>
                <a:gd name="connsiteX3" fmla="*/ 1722871 w 1722871"/>
                <a:gd name="connsiteY3" fmla="*/ 43072 h 430717"/>
                <a:gd name="connsiteX4" fmla="*/ 1722871 w 1722871"/>
                <a:gd name="connsiteY4" fmla="*/ 387645 h 430717"/>
                <a:gd name="connsiteX5" fmla="*/ 1679799 w 1722871"/>
                <a:gd name="connsiteY5" fmla="*/ 430717 h 430717"/>
                <a:gd name="connsiteX6" fmla="*/ 43072 w 1722871"/>
                <a:gd name="connsiteY6" fmla="*/ 430717 h 430717"/>
                <a:gd name="connsiteX7" fmla="*/ 0 w 1722871"/>
                <a:gd name="connsiteY7" fmla="*/ 387645 h 430717"/>
                <a:gd name="connsiteX8" fmla="*/ 0 w 1722871"/>
                <a:gd name="connsiteY8" fmla="*/ 43072 h 430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22871" h="430717">
                  <a:moveTo>
                    <a:pt x="0" y="43072"/>
                  </a:moveTo>
                  <a:cubicBezTo>
                    <a:pt x="0" y="19284"/>
                    <a:pt x="19284" y="0"/>
                    <a:pt x="43072" y="0"/>
                  </a:cubicBezTo>
                  <a:lnTo>
                    <a:pt x="1679799" y="0"/>
                  </a:lnTo>
                  <a:cubicBezTo>
                    <a:pt x="1703587" y="0"/>
                    <a:pt x="1722871" y="19284"/>
                    <a:pt x="1722871" y="43072"/>
                  </a:cubicBezTo>
                  <a:lnTo>
                    <a:pt x="1722871" y="387645"/>
                  </a:lnTo>
                  <a:cubicBezTo>
                    <a:pt x="1722871" y="411433"/>
                    <a:pt x="1703587" y="430717"/>
                    <a:pt x="1679799" y="430717"/>
                  </a:cubicBezTo>
                  <a:lnTo>
                    <a:pt x="43072" y="430717"/>
                  </a:lnTo>
                  <a:cubicBezTo>
                    <a:pt x="19284" y="430717"/>
                    <a:pt x="0" y="411433"/>
                    <a:pt x="0" y="387645"/>
                  </a:cubicBezTo>
                  <a:lnTo>
                    <a:pt x="0" y="43072"/>
                  </a:lnTo>
                  <a:close/>
                </a:path>
              </a:pathLst>
            </a:cu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21505" tIns="21505" rIns="21505" bIns="21505" numCol="1" spcCol="1270" anchor="ctr" anchorCtr="0">
              <a:noAutofit/>
            </a:bodyPr>
            <a:lstStyle/>
            <a:p>
              <a:pPr lvl="0" defTabSz="3111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kern="1200" dirty="0" smtClean="0">
                  <a:solidFill>
                    <a:schemeClr val="tx1"/>
                  </a:solidFill>
                </a:rPr>
                <a:t>各防治網絡啟動聯繫行動</a:t>
              </a:r>
              <a:endParaRPr lang="zh-TW" kern="1200" dirty="0">
                <a:solidFill>
                  <a:schemeClr val="tx1"/>
                </a:solidFill>
              </a:endParaRPr>
            </a:p>
          </p:txBody>
        </p:sp>
        <p:sp>
          <p:nvSpPr>
            <p:cNvPr id="15" name="向右箭號 14"/>
            <p:cNvSpPr/>
            <p:nvPr/>
          </p:nvSpPr>
          <p:spPr>
            <a:xfrm rot="5400000">
              <a:off x="5193952" y="3042423"/>
              <a:ext cx="110566" cy="75375"/>
            </a:xfrm>
            <a:prstGeom prst="rightArrow">
              <a:avLst>
                <a:gd name="adj1" fmla="val 667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0"/>
                <a:satOff val="0"/>
                <a:lumOff val="0"/>
                <a:alphaOff val="0"/>
              </a:schemeClr>
            </a:fillRef>
            <a:effectRef idx="1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6" name="手繪多邊形 15"/>
            <p:cNvSpPr/>
            <p:nvPr/>
          </p:nvSpPr>
          <p:spPr>
            <a:xfrm>
              <a:off x="4387801" y="3190677"/>
              <a:ext cx="1722871" cy="631811"/>
            </a:xfrm>
            <a:custGeom>
              <a:avLst/>
              <a:gdLst>
                <a:gd name="connsiteX0" fmla="*/ 0 w 1722871"/>
                <a:gd name="connsiteY0" fmla="*/ 43072 h 430717"/>
                <a:gd name="connsiteX1" fmla="*/ 43072 w 1722871"/>
                <a:gd name="connsiteY1" fmla="*/ 0 h 430717"/>
                <a:gd name="connsiteX2" fmla="*/ 1679799 w 1722871"/>
                <a:gd name="connsiteY2" fmla="*/ 0 h 430717"/>
                <a:gd name="connsiteX3" fmla="*/ 1722871 w 1722871"/>
                <a:gd name="connsiteY3" fmla="*/ 43072 h 430717"/>
                <a:gd name="connsiteX4" fmla="*/ 1722871 w 1722871"/>
                <a:gd name="connsiteY4" fmla="*/ 387645 h 430717"/>
                <a:gd name="connsiteX5" fmla="*/ 1679799 w 1722871"/>
                <a:gd name="connsiteY5" fmla="*/ 430717 h 430717"/>
                <a:gd name="connsiteX6" fmla="*/ 43072 w 1722871"/>
                <a:gd name="connsiteY6" fmla="*/ 430717 h 430717"/>
                <a:gd name="connsiteX7" fmla="*/ 0 w 1722871"/>
                <a:gd name="connsiteY7" fmla="*/ 387645 h 430717"/>
                <a:gd name="connsiteX8" fmla="*/ 0 w 1722871"/>
                <a:gd name="connsiteY8" fmla="*/ 43072 h 430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22871" h="430717">
                  <a:moveTo>
                    <a:pt x="0" y="43072"/>
                  </a:moveTo>
                  <a:cubicBezTo>
                    <a:pt x="0" y="19284"/>
                    <a:pt x="19284" y="0"/>
                    <a:pt x="43072" y="0"/>
                  </a:cubicBezTo>
                  <a:lnTo>
                    <a:pt x="1679799" y="0"/>
                  </a:lnTo>
                  <a:cubicBezTo>
                    <a:pt x="1703587" y="0"/>
                    <a:pt x="1722871" y="19284"/>
                    <a:pt x="1722871" y="43072"/>
                  </a:cubicBezTo>
                  <a:lnTo>
                    <a:pt x="1722871" y="387645"/>
                  </a:lnTo>
                  <a:cubicBezTo>
                    <a:pt x="1722871" y="411433"/>
                    <a:pt x="1703587" y="430717"/>
                    <a:pt x="1679799" y="430717"/>
                  </a:cubicBezTo>
                  <a:lnTo>
                    <a:pt x="43072" y="430717"/>
                  </a:lnTo>
                  <a:cubicBezTo>
                    <a:pt x="19284" y="430717"/>
                    <a:pt x="0" y="411433"/>
                    <a:pt x="0" y="387645"/>
                  </a:cubicBezTo>
                  <a:lnTo>
                    <a:pt x="0" y="43072"/>
                  </a:lnTo>
                  <a:close/>
                </a:path>
              </a:pathLst>
            </a:custGeom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spcFirstLastPara="0" vert="horz" wrap="square" lIns="21505" tIns="21505" rIns="21505" bIns="21505" numCol="1" spcCol="1270" anchor="ctr" anchorCtr="0">
              <a:noAutofit/>
            </a:bodyPr>
            <a:lstStyle/>
            <a:p>
              <a:pPr lvl="0" defTabSz="3111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kern="1200" smtClean="0"/>
                <a:t>列管高危機案件</a:t>
              </a:r>
              <a:endParaRPr lang="zh-TW" kern="1200"/>
            </a:p>
          </p:txBody>
        </p:sp>
        <p:sp>
          <p:nvSpPr>
            <p:cNvPr id="17" name="向右箭號 16"/>
            <p:cNvSpPr/>
            <p:nvPr/>
          </p:nvSpPr>
          <p:spPr>
            <a:xfrm rot="5400000">
              <a:off x="5193952" y="3895369"/>
              <a:ext cx="110566" cy="75375"/>
            </a:xfrm>
            <a:prstGeom prst="rightArrow">
              <a:avLst>
                <a:gd name="adj1" fmla="val 667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6">
                <a:hueOff val="0"/>
                <a:satOff val="0"/>
                <a:lumOff val="0"/>
                <a:alphaOff val="0"/>
              </a:schemeClr>
            </a:fillRef>
            <a:effectRef idx="1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8" name="手繪多邊形 17"/>
            <p:cNvSpPr/>
            <p:nvPr/>
          </p:nvSpPr>
          <p:spPr>
            <a:xfrm>
              <a:off x="4387801" y="4043624"/>
              <a:ext cx="1722871" cy="631811"/>
            </a:xfrm>
            <a:custGeom>
              <a:avLst/>
              <a:gdLst>
                <a:gd name="connsiteX0" fmla="*/ 0 w 1722871"/>
                <a:gd name="connsiteY0" fmla="*/ 43072 h 430717"/>
                <a:gd name="connsiteX1" fmla="*/ 43072 w 1722871"/>
                <a:gd name="connsiteY1" fmla="*/ 0 h 430717"/>
                <a:gd name="connsiteX2" fmla="*/ 1679799 w 1722871"/>
                <a:gd name="connsiteY2" fmla="*/ 0 h 430717"/>
                <a:gd name="connsiteX3" fmla="*/ 1722871 w 1722871"/>
                <a:gd name="connsiteY3" fmla="*/ 43072 h 430717"/>
                <a:gd name="connsiteX4" fmla="*/ 1722871 w 1722871"/>
                <a:gd name="connsiteY4" fmla="*/ 387645 h 430717"/>
                <a:gd name="connsiteX5" fmla="*/ 1679799 w 1722871"/>
                <a:gd name="connsiteY5" fmla="*/ 430717 h 430717"/>
                <a:gd name="connsiteX6" fmla="*/ 43072 w 1722871"/>
                <a:gd name="connsiteY6" fmla="*/ 430717 h 430717"/>
                <a:gd name="connsiteX7" fmla="*/ 0 w 1722871"/>
                <a:gd name="connsiteY7" fmla="*/ 387645 h 430717"/>
                <a:gd name="connsiteX8" fmla="*/ 0 w 1722871"/>
                <a:gd name="connsiteY8" fmla="*/ 43072 h 430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22871" h="430717">
                  <a:moveTo>
                    <a:pt x="0" y="43072"/>
                  </a:moveTo>
                  <a:cubicBezTo>
                    <a:pt x="0" y="19284"/>
                    <a:pt x="19284" y="0"/>
                    <a:pt x="43072" y="0"/>
                  </a:cubicBezTo>
                  <a:lnTo>
                    <a:pt x="1679799" y="0"/>
                  </a:lnTo>
                  <a:cubicBezTo>
                    <a:pt x="1703587" y="0"/>
                    <a:pt x="1722871" y="19284"/>
                    <a:pt x="1722871" y="43072"/>
                  </a:cubicBezTo>
                  <a:lnTo>
                    <a:pt x="1722871" y="387645"/>
                  </a:lnTo>
                  <a:cubicBezTo>
                    <a:pt x="1722871" y="411433"/>
                    <a:pt x="1703587" y="430717"/>
                    <a:pt x="1679799" y="430717"/>
                  </a:cubicBezTo>
                  <a:lnTo>
                    <a:pt x="43072" y="430717"/>
                  </a:lnTo>
                  <a:cubicBezTo>
                    <a:pt x="19284" y="430717"/>
                    <a:pt x="0" y="411433"/>
                    <a:pt x="0" y="387645"/>
                  </a:cubicBezTo>
                  <a:lnTo>
                    <a:pt x="0" y="43072"/>
                  </a:lnTo>
                  <a:close/>
                </a:path>
              </a:pathLst>
            </a:cu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21505" tIns="21505" rIns="21505" bIns="21505" numCol="1" spcCol="1270" anchor="ctr" anchorCtr="0">
              <a:noAutofit/>
            </a:bodyPr>
            <a:lstStyle/>
            <a:p>
              <a:pPr lvl="0" defTabSz="3111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sz="1600" kern="1200" dirty="0" smtClean="0">
                  <a:solidFill>
                    <a:schemeClr val="tx1"/>
                  </a:solidFill>
                </a:rPr>
                <a:t>召開家庭暴力高危機個案網絡會議</a:t>
              </a:r>
              <a:endParaRPr lang="zh-TW" sz="1600" kern="1200" dirty="0">
                <a:solidFill>
                  <a:schemeClr val="tx1"/>
                </a:solidFill>
              </a:endParaRPr>
            </a:p>
          </p:txBody>
        </p:sp>
        <p:sp>
          <p:nvSpPr>
            <p:cNvPr id="19" name="向右箭號 18"/>
            <p:cNvSpPr/>
            <p:nvPr/>
          </p:nvSpPr>
          <p:spPr>
            <a:xfrm rot="5400000">
              <a:off x="5193952" y="4748316"/>
              <a:ext cx="110566" cy="75375"/>
            </a:xfrm>
            <a:prstGeom prst="rightArrow">
              <a:avLst>
                <a:gd name="adj1" fmla="val 667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20" name="手繪多邊形 19"/>
            <p:cNvSpPr/>
            <p:nvPr/>
          </p:nvSpPr>
          <p:spPr>
            <a:xfrm>
              <a:off x="4387801" y="4896570"/>
              <a:ext cx="1722871" cy="631811"/>
            </a:xfrm>
            <a:custGeom>
              <a:avLst/>
              <a:gdLst>
                <a:gd name="connsiteX0" fmla="*/ 0 w 1722871"/>
                <a:gd name="connsiteY0" fmla="*/ 43072 h 430717"/>
                <a:gd name="connsiteX1" fmla="*/ 43072 w 1722871"/>
                <a:gd name="connsiteY1" fmla="*/ 0 h 430717"/>
                <a:gd name="connsiteX2" fmla="*/ 1679799 w 1722871"/>
                <a:gd name="connsiteY2" fmla="*/ 0 h 430717"/>
                <a:gd name="connsiteX3" fmla="*/ 1722871 w 1722871"/>
                <a:gd name="connsiteY3" fmla="*/ 43072 h 430717"/>
                <a:gd name="connsiteX4" fmla="*/ 1722871 w 1722871"/>
                <a:gd name="connsiteY4" fmla="*/ 387645 h 430717"/>
                <a:gd name="connsiteX5" fmla="*/ 1679799 w 1722871"/>
                <a:gd name="connsiteY5" fmla="*/ 430717 h 430717"/>
                <a:gd name="connsiteX6" fmla="*/ 43072 w 1722871"/>
                <a:gd name="connsiteY6" fmla="*/ 430717 h 430717"/>
                <a:gd name="connsiteX7" fmla="*/ 0 w 1722871"/>
                <a:gd name="connsiteY7" fmla="*/ 387645 h 430717"/>
                <a:gd name="connsiteX8" fmla="*/ 0 w 1722871"/>
                <a:gd name="connsiteY8" fmla="*/ 43072 h 430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22871" h="430717">
                  <a:moveTo>
                    <a:pt x="0" y="43072"/>
                  </a:moveTo>
                  <a:cubicBezTo>
                    <a:pt x="0" y="19284"/>
                    <a:pt x="19284" y="0"/>
                    <a:pt x="43072" y="0"/>
                  </a:cubicBezTo>
                  <a:lnTo>
                    <a:pt x="1679799" y="0"/>
                  </a:lnTo>
                  <a:cubicBezTo>
                    <a:pt x="1703587" y="0"/>
                    <a:pt x="1722871" y="19284"/>
                    <a:pt x="1722871" y="43072"/>
                  </a:cubicBezTo>
                  <a:lnTo>
                    <a:pt x="1722871" y="387645"/>
                  </a:lnTo>
                  <a:cubicBezTo>
                    <a:pt x="1722871" y="411433"/>
                    <a:pt x="1703587" y="430717"/>
                    <a:pt x="1679799" y="430717"/>
                  </a:cubicBezTo>
                  <a:lnTo>
                    <a:pt x="43072" y="430717"/>
                  </a:lnTo>
                  <a:cubicBezTo>
                    <a:pt x="19284" y="430717"/>
                    <a:pt x="0" y="411433"/>
                    <a:pt x="0" y="387645"/>
                  </a:cubicBezTo>
                  <a:lnTo>
                    <a:pt x="0" y="43072"/>
                  </a:lnTo>
                  <a:close/>
                </a:path>
              </a:pathLst>
            </a:cu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21505" tIns="21505" rIns="21505" bIns="21505" numCol="1" spcCol="1270" anchor="ctr" anchorCtr="0">
              <a:noAutofit/>
            </a:bodyPr>
            <a:lstStyle/>
            <a:p>
              <a:pPr lvl="0" defTabSz="3111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kern="1200" smtClean="0">
                  <a:solidFill>
                    <a:schemeClr val="tx1"/>
                  </a:solidFill>
                </a:rPr>
                <a:t>採取行動策略</a:t>
              </a:r>
              <a:endParaRPr lang="zh-TW" kern="1200">
                <a:solidFill>
                  <a:schemeClr val="tx1"/>
                </a:solidFill>
              </a:endParaRPr>
            </a:p>
          </p:txBody>
        </p:sp>
        <p:sp>
          <p:nvSpPr>
            <p:cNvPr id="21" name="向右箭號 20"/>
            <p:cNvSpPr/>
            <p:nvPr/>
          </p:nvSpPr>
          <p:spPr>
            <a:xfrm rot="5400000">
              <a:off x="5193952" y="5601262"/>
              <a:ext cx="110566" cy="75375"/>
            </a:xfrm>
            <a:prstGeom prst="rightArrow">
              <a:avLst>
                <a:gd name="adj1" fmla="val 667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3">
                <a:hueOff val="0"/>
                <a:satOff val="0"/>
                <a:lumOff val="0"/>
                <a:alphaOff val="0"/>
              </a:schemeClr>
            </a:fillRef>
            <a:effectRef idx="1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22" name="手繪多邊形 21"/>
            <p:cNvSpPr/>
            <p:nvPr/>
          </p:nvSpPr>
          <p:spPr>
            <a:xfrm>
              <a:off x="4387801" y="5749517"/>
              <a:ext cx="1722871" cy="631811"/>
            </a:xfrm>
            <a:custGeom>
              <a:avLst/>
              <a:gdLst>
                <a:gd name="connsiteX0" fmla="*/ 0 w 1722871"/>
                <a:gd name="connsiteY0" fmla="*/ 43072 h 430717"/>
                <a:gd name="connsiteX1" fmla="*/ 43072 w 1722871"/>
                <a:gd name="connsiteY1" fmla="*/ 0 h 430717"/>
                <a:gd name="connsiteX2" fmla="*/ 1679799 w 1722871"/>
                <a:gd name="connsiteY2" fmla="*/ 0 h 430717"/>
                <a:gd name="connsiteX3" fmla="*/ 1722871 w 1722871"/>
                <a:gd name="connsiteY3" fmla="*/ 43072 h 430717"/>
                <a:gd name="connsiteX4" fmla="*/ 1722871 w 1722871"/>
                <a:gd name="connsiteY4" fmla="*/ 387645 h 430717"/>
                <a:gd name="connsiteX5" fmla="*/ 1679799 w 1722871"/>
                <a:gd name="connsiteY5" fmla="*/ 430717 h 430717"/>
                <a:gd name="connsiteX6" fmla="*/ 43072 w 1722871"/>
                <a:gd name="connsiteY6" fmla="*/ 430717 h 430717"/>
                <a:gd name="connsiteX7" fmla="*/ 0 w 1722871"/>
                <a:gd name="connsiteY7" fmla="*/ 387645 h 430717"/>
                <a:gd name="connsiteX8" fmla="*/ 0 w 1722871"/>
                <a:gd name="connsiteY8" fmla="*/ 43072 h 430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22871" h="430717">
                  <a:moveTo>
                    <a:pt x="0" y="43072"/>
                  </a:moveTo>
                  <a:cubicBezTo>
                    <a:pt x="0" y="19284"/>
                    <a:pt x="19284" y="0"/>
                    <a:pt x="43072" y="0"/>
                  </a:cubicBezTo>
                  <a:lnTo>
                    <a:pt x="1679799" y="0"/>
                  </a:lnTo>
                  <a:cubicBezTo>
                    <a:pt x="1703587" y="0"/>
                    <a:pt x="1722871" y="19284"/>
                    <a:pt x="1722871" y="43072"/>
                  </a:cubicBezTo>
                  <a:lnTo>
                    <a:pt x="1722871" y="387645"/>
                  </a:lnTo>
                  <a:cubicBezTo>
                    <a:pt x="1722871" y="411433"/>
                    <a:pt x="1703587" y="430717"/>
                    <a:pt x="1679799" y="430717"/>
                  </a:cubicBezTo>
                  <a:lnTo>
                    <a:pt x="43072" y="430717"/>
                  </a:lnTo>
                  <a:cubicBezTo>
                    <a:pt x="19284" y="430717"/>
                    <a:pt x="0" y="411433"/>
                    <a:pt x="0" y="387645"/>
                  </a:cubicBezTo>
                  <a:lnTo>
                    <a:pt x="0" y="43072"/>
                  </a:lnTo>
                  <a:close/>
                </a:path>
              </a:pathLst>
            </a:custGeom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spcFirstLastPara="0" vert="horz" wrap="square" lIns="21505" tIns="21505" rIns="21505" bIns="21505" numCol="1" spcCol="1270" anchor="ctr" anchorCtr="0">
              <a:noAutofit/>
            </a:bodyPr>
            <a:lstStyle/>
            <a:p>
              <a:pPr lvl="0" defTabSz="3111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sz="1400" kern="1200" smtClean="0"/>
                <a:t>追蹤列管案件執行情形，評估是否符合解列指標</a:t>
              </a:r>
              <a:endParaRPr lang="zh-TW" sz="1400" kern="1200"/>
            </a:p>
          </p:txBody>
        </p:sp>
      </p:grpSp>
      <p:grpSp>
        <p:nvGrpSpPr>
          <p:cNvPr id="32" name="群組 31"/>
          <p:cNvGrpSpPr/>
          <p:nvPr/>
        </p:nvGrpSpPr>
        <p:grpSpPr>
          <a:xfrm>
            <a:off x="6351874" y="2171880"/>
            <a:ext cx="1722871" cy="4209447"/>
            <a:chOff x="6351874" y="2171880"/>
            <a:chExt cx="1722871" cy="4209447"/>
          </a:xfrm>
        </p:grpSpPr>
        <p:sp>
          <p:nvSpPr>
            <p:cNvPr id="24" name="向右箭號 23"/>
            <p:cNvSpPr/>
            <p:nvPr/>
          </p:nvSpPr>
          <p:spPr>
            <a:xfrm rot="5400000">
              <a:off x="7158026" y="2189475"/>
              <a:ext cx="110566" cy="75375"/>
            </a:xfrm>
            <a:prstGeom prst="rightArrow">
              <a:avLst>
                <a:gd name="adj1" fmla="val 667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4">
                <a:hueOff val="0"/>
                <a:satOff val="0"/>
                <a:lumOff val="0"/>
                <a:alphaOff val="0"/>
              </a:schemeClr>
            </a:fillRef>
            <a:effectRef idx="1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25" name="手繪多邊形 24"/>
            <p:cNvSpPr/>
            <p:nvPr/>
          </p:nvSpPr>
          <p:spPr>
            <a:xfrm>
              <a:off x="6351874" y="2337730"/>
              <a:ext cx="1722871" cy="4043597"/>
            </a:xfrm>
            <a:custGeom>
              <a:avLst/>
              <a:gdLst>
                <a:gd name="connsiteX0" fmla="*/ 0 w 1722871"/>
                <a:gd name="connsiteY0" fmla="*/ 43072 h 430717"/>
                <a:gd name="connsiteX1" fmla="*/ 43072 w 1722871"/>
                <a:gd name="connsiteY1" fmla="*/ 0 h 430717"/>
                <a:gd name="connsiteX2" fmla="*/ 1679799 w 1722871"/>
                <a:gd name="connsiteY2" fmla="*/ 0 h 430717"/>
                <a:gd name="connsiteX3" fmla="*/ 1722871 w 1722871"/>
                <a:gd name="connsiteY3" fmla="*/ 43072 h 430717"/>
                <a:gd name="connsiteX4" fmla="*/ 1722871 w 1722871"/>
                <a:gd name="connsiteY4" fmla="*/ 387645 h 430717"/>
                <a:gd name="connsiteX5" fmla="*/ 1679799 w 1722871"/>
                <a:gd name="connsiteY5" fmla="*/ 430717 h 430717"/>
                <a:gd name="connsiteX6" fmla="*/ 43072 w 1722871"/>
                <a:gd name="connsiteY6" fmla="*/ 430717 h 430717"/>
                <a:gd name="connsiteX7" fmla="*/ 0 w 1722871"/>
                <a:gd name="connsiteY7" fmla="*/ 387645 h 430717"/>
                <a:gd name="connsiteX8" fmla="*/ 0 w 1722871"/>
                <a:gd name="connsiteY8" fmla="*/ 43072 h 430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22871" h="430717">
                  <a:moveTo>
                    <a:pt x="0" y="43072"/>
                  </a:moveTo>
                  <a:cubicBezTo>
                    <a:pt x="0" y="19284"/>
                    <a:pt x="19284" y="0"/>
                    <a:pt x="43072" y="0"/>
                  </a:cubicBezTo>
                  <a:lnTo>
                    <a:pt x="1679799" y="0"/>
                  </a:lnTo>
                  <a:cubicBezTo>
                    <a:pt x="1703587" y="0"/>
                    <a:pt x="1722871" y="19284"/>
                    <a:pt x="1722871" y="43072"/>
                  </a:cubicBezTo>
                  <a:lnTo>
                    <a:pt x="1722871" y="387645"/>
                  </a:lnTo>
                  <a:cubicBezTo>
                    <a:pt x="1722871" y="411433"/>
                    <a:pt x="1703587" y="430717"/>
                    <a:pt x="1679799" y="430717"/>
                  </a:cubicBezTo>
                  <a:lnTo>
                    <a:pt x="43072" y="430717"/>
                  </a:lnTo>
                  <a:cubicBezTo>
                    <a:pt x="19284" y="430717"/>
                    <a:pt x="0" y="411433"/>
                    <a:pt x="0" y="387645"/>
                  </a:cubicBezTo>
                  <a:lnTo>
                    <a:pt x="0" y="43072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spcFirstLastPara="0" vert="horz" wrap="square" lIns="21505" tIns="21505" rIns="21505" bIns="21505" numCol="1" spcCol="1270" anchor="ctr" anchorCtr="0">
              <a:noAutofit/>
            </a:bodyPr>
            <a:lstStyle/>
            <a:p>
              <a:pPr lvl="0" defTabSz="3111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sz="2000" kern="1200" dirty="0" smtClean="0"/>
                <a:t>危險程度降低，退出列管機制</a:t>
              </a:r>
              <a:endParaRPr lang="en-US" altLang="zh-TW" sz="2000" kern="1200" dirty="0" smtClean="0"/>
            </a:p>
            <a:p>
              <a:pPr marL="285750" lvl="0" indent="-285750" defTabSz="3111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zh-TW" altLang="en-US" dirty="0"/>
                <a:t>一</a:t>
              </a:r>
              <a:r>
                <a:rPr lang="zh-TW" altLang="en-US" dirty="0" smtClean="0"/>
                <a:t>停：暴力行為停止</a:t>
              </a:r>
              <a:endParaRPr lang="en-US" altLang="zh-TW" dirty="0" smtClean="0"/>
            </a:p>
            <a:p>
              <a:pPr marL="285750" lvl="0" indent="-285750" defTabSz="3111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zh-TW" altLang="en-US" dirty="0"/>
                <a:t>二</a:t>
              </a:r>
              <a:r>
                <a:rPr lang="zh-TW" altLang="en-US" dirty="0" smtClean="0"/>
                <a:t>低：加害人危險降低、情境危險因素降低</a:t>
              </a:r>
              <a:endParaRPr lang="en-US" altLang="zh-TW" dirty="0" smtClean="0"/>
            </a:p>
            <a:p>
              <a:pPr marL="285750" lvl="0" indent="-285750" defTabSz="3111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zh-TW" altLang="en-US" dirty="0"/>
                <a:t>二</a:t>
              </a:r>
              <a:r>
                <a:rPr lang="zh-TW" altLang="en-US" dirty="0" smtClean="0"/>
                <a:t>高：外部介入遏阻與保護效果高、被害人權能感提高</a:t>
              </a:r>
              <a:endParaRPr lang="en-US" altLang="zh-TW" dirty="0" smtClean="0"/>
            </a:p>
            <a:p>
              <a:pPr lvl="0" defTabSz="3111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sz="2000" kern="1200" dirty="0"/>
            </a:p>
          </p:txBody>
        </p:sp>
      </p:grpSp>
      <p:grpSp>
        <p:nvGrpSpPr>
          <p:cNvPr id="5" name="群組 4"/>
          <p:cNvGrpSpPr/>
          <p:nvPr/>
        </p:nvGrpSpPr>
        <p:grpSpPr>
          <a:xfrm>
            <a:off x="459653" y="1484784"/>
            <a:ext cx="7615092" cy="631811"/>
            <a:chOff x="459653" y="1484784"/>
            <a:chExt cx="7615092" cy="631811"/>
          </a:xfrm>
        </p:grpSpPr>
        <p:sp>
          <p:nvSpPr>
            <p:cNvPr id="6" name="手繪多邊形 5"/>
            <p:cNvSpPr/>
            <p:nvPr/>
          </p:nvSpPr>
          <p:spPr>
            <a:xfrm>
              <a:off x="459653" y="1484784"/>
              <a:ext cx="1722871" cy="631811"/>
            </a:xfrm>
            <a:custGeom>
              <a:avLst/>
              <a:gdLst>
                <a:gd name="connsiteX0" fmla="*/ 0 w 1722871"/>
                <a:gd name="connsiteY0" fmla="*/ 43072 h 430717"/>
                <a:gd name="connsiteX1" fmla="*/ 43072 w 1722871"/>
                <a:gd name="connsiteY1" fmla="*/ 0 h 430717"/>
                <a:gd name="connsiteX2" fmla="*/ 1679799 w 1722871"/>
                <a:gd name="connsiteY2" fmla="*/ 0 h 430717"/>
                <a:gd name="connsiteX3" fmla="*/ 1722871 w 1722871"/>
                <a:gd name="connsiteY3" fmla="*/ 43072 h 430717"/>
                <a:gd name="connsiteX4" fmla="*/ 1722871 w 1722871"/>
                <a:gd name="connsiteY4" fmla="*/ 387645 h 430717"/>
                <a:gd name="connsiteX5" fmla="*/ 1679799 w 1722871"/>
                <a:gd name="connsiteY5" fmla="*/ 430717 h 430717"/>
                <a:gd name="connsiteX6" fmla="*/ 43072 w 1722871"/>
                <a:gd name="connsiteY6" fmla="*/ 430717 h 430717"/>
                <a:gd name="connsiteX7" fmla="*/ 0 w 1722871"/>
                <a:gd name="connsiteY7" fmla="*/ 387645 h 430717"/>
                <a:gd name="connsiteX8" fmla="*/ 0 w 1722871"/>
                <a:gd name="connsiteY8" fmla="*/ 43072 h 430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22871" h="430717">
                  <a:moveTo>
                    <a:pt x="0" y="43072"/>
                  </a:moveTo>
                  <a:cubicBezTo>
                    <a:pt x="0" y="19284"/>
                    <a:pt x="19284" y="0"/>
                    <a:pt x="43072" y="0"/>
                  </a:cubicBezTo>
                  <a:lnTo>
                    <a:pt x="1679799" y="0"/>
                  </a:lnTo>
                  <a:cubicBezTo>
                    <a:pt x="1703587" y="0"/>
                    <a:pt x="1722871" y="19284"/>
                    <a:pt x="1722871" y="43072"/>
                  </a:cubicBezTo>
                  <a:lnTo>
                    <a:pt x="1722871" y="387645"/>
                  </a:lnTo>
                  <a:cubicBezTo>
                    <a:pt x="1722871" y="411433"/>
                    <a:pt x="1703587" y="430717"/>
                    <a:pt x="1679799" y="430717"/>
                  </a:cubicBezTo>
                  <a:lnTo>
                    <a:pt x="43072" y="430717"/>
                  </a:lnTo>
                  <a:cubicBezTo>
                    <a:pt x="19284" y="430717"/>
                    <a:pt x="0" y="411433"/>
                    <a:pt x="0" y="387645"/>
                  </a:cubicBezTo>
                  <a:lnTo>
                    <a:pt x="0" y="43072"/>
                  </a:lnTo>
                  <a:close/>
                </a:path>
              </a:pathLst>
            </a:cu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spcFirstLastPara="0" vert="horz" wrap="square" lIns="34205" tIns="34205" rIns="34205" bIns="34205" numCol="1" spcCol="1270" anchor="ctr" anchorCtr="0">
              <a:noAutofit/>
            </a:bodyPr>
            <a:lstStyle/>
            <a:p>
              <a:pPr lvl="0" algn="ctr" defTabSz="7556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kern="1200" dirty="0" smtClean="0">
                  <a:solidFill>
                    <a:schemeClr val="tx1"/>
                  </a:solidFill>
                </a:rPr>
                <a:t>案件受理</a:t>
              </a:r>
              <a:endParaRPr lang="zh-TW" kern="1200" dirty="0">
                <a:solidFill>
                  <a:schemeClr val="tx1"/>
                </a:solidFill>
              </a:endParaRPr>
            </a:p>
          </p:txBody>
        </p:sp>
        <p:sp>
          <p:nvSpPr>
            <p:cNvPr id="9" name="手繪多邊形 8"/>
            <p:cNvSpPr/>
            <p:nvPr/>
          </p:nvSpPr>
          <p:spPr>
            <a:xfrm>
              <a:off x="2423727" y="1484784"/>
              <a:ext cx="1722871" cy="631811"/>
            </a:xfrm>
            <a:custGeom>
              <a:avLst/>
              <a:gdLst>
                <a:gd name="connsiteX0" fmla="*/ 0 w 1722871"/>
                <a:gd name="connsiteY0" fmla="*/ 43072 h 430717"/>
                <a:gd name="connsiteX1" fmla="*/ 43072 w 1722871"/>
                <a:gd name="connsiteY1" fmla="*/ 0 h 430717"/>
                <a:gd name="connsiteX2" fmla="*/ 1679799 w 1722871"/>
                <a:gd name="connsiteY2" fmla="*/ 0 h 430717"/>
                <a:gd name="connsiteX3" fmla="*/ 1722871 w 1722871"/>
                <a:gd name="connsiteY3" fmla="*/ 43072 h 430717"/>
                <a:gd name="connsiteX4" fmla="*/ 1722871 w 1722871"/>
                <a:gd name="connsiteY4" fmla="*/ 387645 h 430717"/>
                <a:gd name="connsiteX5" fmla="*/ 1679799 w 1722871"/>
                <a:gd name="connsiteY5" fmla="*/ 430717 h 430717"/>
                <a:gd name="connsiteX6" fmla="*/ 43072 w 1722871"/>
                <a:gd name="connsiteY6" fmla="*/ 430717 h 430717"/>
                <a:gd name="connsiteX7" fmla="*/ 0 w 1722871"/>
                <a:gd name="connsiteY7" fmla="*/ 387645 h 430717"/>
                <a:gd name="connsiteX8" fmla="*/ 0 w 1722871"/>
                <a:gd name="connsiteY8" fmla="*/ 43072 h 430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22871" h="430717">
                  <a:moveTo>
                    <a:pt x="0" y="43072"/>
                  </a:moveTo>
                  <a:cubicBezTo>
                    <a:pt x="0" y="19284"/>
                    <a:pt x="19284" y="0"/>
                    <a:pt x="43072" y="0"/>
                  </a:cubicBezTo>
                  <a:lnTo>
                    <a:pt x="1679799" y="0"/>
                  </a:lnTo>
                  <a:cubicBezTo>
                    <a:pt x="1703587" y="0"/>
                    <a:pt x="1722871" y="19284"/>
                    <a:pt x="1722871" y="43072"/>
                  </a:cubicBezTo>
                  <a:lnTo>
                    <a:pt x="1722871" y="387645"/>
                  </a:lnTo>
                  <a:cubicBezTo>
                    <a:pt x="1722871" y="411433"/>
                    <a:pt x="1703587" y="430717"/>
                    <a:pt x="1679799" y="430717"/>
                  </a:cubicBezTo>
                  <a:lnTo>
                    <a:pt x="43072" y="430717"/>
                  </a:lnTo>
                  <a:cubicBezTo>
                    <a:pt x="19284" y="430717"/>
                    <a:pt x="0" y="411433"/>
                    <a:pt x="0" y="387645"/>
                  </a:cubicBezTo>
                  <a:lnTo>
                    <a:pt x="0" y="43072"/>
                  </a:lnTo>
                  <a:close/>
                </a:path>
              </a:pathLst>
            </a:cu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34205" tIns="34205" rIns="34205" bIns="34205" numCol="1" spcCol="1270" anchor="ctr" anchorCtr="0">
              <a:noAutofit/>
            </a:bodyPr>
            <a:lstStyle/>
            <a:p>
              <a:pPr lvl="0" algn="ctr" defTabSz="7556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kern="1200" smtClean="0">
                  <a:solidFill>
                    <a:schemeClr val="tx1"/>
                  </a:solidFill>
                </a:rPr>
                <a:t>風險評估</a:t>
              </a:r>
              <a:endParaRPr lang="zh-TW" kern="1200">
                <a:solidFill>
                  <a:schemeClr val="tx1"/>
                </a:solidFill>
              </a:endParaRPr>
            </a:p>
          </p:txBody>
        </p:sp>
        <p:sp>
          <p:nvSpPr>
            <p:cNvPr id="12" name="手繪多邊形 11"/>
            <p:cNvSpPr/>
            <p:nvPr/>
          </p:nvSpPr>
          <p:spPr>
            <a:xfrm>
              <a:off x="4387801" y="1484784"/>
              <a:ext cx="1722871" cy="631811"/>
            </a:xfrm>
            <a:custGeom>
              <a:avLst/>
              <a:gdLst>
                <a:gd name="connsiteX0" fmla="*/ 0 w 1722871"/>
                <a:gd name="connsiteY0" fmla="*/ 43072 h 430717"/>
                <a:gd name="connsiteX1" fmla="*/ 43072 w 1722871"/>
                <a:gd name="connsiteY1" fmla="*/ 0 h 430717"/>
                <a:gd name="connsiteX2" fmla="*/ 1679799 w 1722871"/>
                <a:gd name="connsiteY2" fmla="*/ 0 h 430717"/>
                <a:gd name="connsiteX3" fmla="*/ 1722871 w 1722871"/>
                <a:gd name="connsiteY3" fmla="*/ 43072 h 430717"/>
                <a:gd name="connsiteX4" fmla="*/ 1722871 w 1722871"/>
                <a:gd name="connsiteY4" fmla="*/ 387645 h 430717"/>
                <a:gd name="connsiteX5" fmla="*/ 1679799 w 1722871"/>
                <a:gd name="connsiteY5" fmla="*/ 430717 h 430717"/>
                <a:gd name="connsiteX6" fmla="*/ 43072 w 1722871"/>
                <a:gd name="connsiteY6" fmla="*/ 430717 h 430717"/>
                <a:gd name="connsiteX7" fmla="*/ 0 w 1722871"/>
                <a:gd name="connsiteY7" fmla="*/ 387645 h 430717"/>
                <a:gd name="connsiteX8" fmla="*/ 0 w 1722871"/>
                <a:gd name="connsiteY8" fmla="*/ 43072 h 430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22871" h="430717">
                  <a:moveTo>
                    <a:pt x="0" y="43072"/>
                  </a:moveTo>
                  <a:cubicBezTo>
                    <a:pt x="0" y="19284"/>
                    <a:pt x="19284" y="0"/>
                    <a:pt x="43072" y="0"/>
                  </a:cubicBezTo>
                  <a:lnTo>
                    <a:pt x="1679799" y="0"/>
                  </a:lnTo>
                  <a:cubicBezTo>
                    <a:pt x="1703587" y="0"/>
                    <a:pt x="1722871" y="19284"/>
                    <a:pt x="1722871" y="43072"/>
                  </a:cubicBezTo>
                  <a:lnTo>
                    <a:pt x="1722871" y="387645"/>
                  </a:lnTo>
                  <a:cubicBezTo>
                    <a:pt x="1722871" y="411433"/>
                    <a:pt x="1703587" y="430717"/>
                    <a:pt x="1679799" y="430717"/>
                  </a:cubicBezTo>
                  <a:lnTo>
                    <a:pt x="43072" y="430717"/>
                  </a:lnTo>
                  <a:cubicBezTo>
                    <a:pt x="19284" y="430717"/>
                    <a:pt x="0" y="411433"/>
                    <a:pt x="0" y="387645"/>
                  </a:cubicBezTo>
                  <a:lnTo>
                    <a:pt x="0" y="43072"/>
                  </a:lnTo>
                  <a:close/>
                </a:path>
              </a:pathLst>
            </a:cu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34205" tIns="34205" rIns="34205" bIns="34205" numCol="1" spcCol="1270" anchor="ctr" anchorCtr="0">
              <a:noAutofit/>
            </a:bodyPr>
            <a:lstStyle/>
            <a:p>
              <a:pPr lvl="0" algn="ctr" defTabSz="7556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kern="1200" smtClean="0">
                  <a:solidFill>
                    <a:schemeClr val="tx1"/>
                  </a:solidFill>
                </a:rPr>
                <a:t>啟動安全防護網</a:t>
              </a:r>
              <a:endParaRPr lang="zh-TW" kern="1200">
                <a:solidFill>
                  <a:schemeClr val="tx1"/>
                </a:solidFill>
              </a:endParaRPr>
            </a:p>
          </p:txBody>
        </p:sp>
        <p:sp>
          <p:nvSpPr>
            <p:cNvPr id="23" name="手繪多邊形 22"/>
            <p:cNvSpPr/>
            <p:nvPr/>
          </p:nvSpPr>
          <p:spPr>
            <a:xfrm>
              <a:off x="6351874" y="1484784"/>
              <a:ext cx="1722871" cy="631811"/>
            </a:xfrm>
            <a:custGeom>
              <a:avLst/>
              <a:gdLst>
                <a:gd name="connsiteX0" fmla="*/ 0 w 1722871"/>
                <a:gd name="connsiteY0" fmla="*/ 43072 h 430717"/>
                <a:gd name="connsiteX1" fmla="*/ 43072 w 1722871"/>
                <a:gd name="connsiteY1" fmla="*/ 0 h 430717"/>
                <a:gd name="connsiteX2" fmla="*/ 1679799 w 1722871"/>
                <a:gd name="connsiteY2" fmla="*/ 0 h 430717"/>
                <a:gd name="connsiteX3" fmla="*/ 1722871 w 1722871"/>
                <a:gd name="connsiteY3" fmla="*/ 43072 h 430717"/>
                <a:gd name="connsiteX4" fmla="*/ 1722871 w 1722871"/>
                <a:gd name="connsiteY4" fmla="*/ 387645 h 430717"/>
                <a:gd name="connsiteX5" fmla="*/ 1679799 w 1722871"/>
                <a:gd name="connsiteY5" fmla="*/ 430717 h 430717"/>
                <a:gd name="connsiteX6" fmla="*/ 43072 w 1722871"/>
                <a:gd name="connsiteY6" fmla="*/ 430717 h 430717"/>
                <a:gd name="connsiteX7" fmla="*/ 0 w 1722871"/>
                <a:gd name="connsiteY7" fmla="*/ 387645 h 430717"/>
                <a:gd name="connsiteX8" fmla="*/ 0 w 1722871"/>
                <a:gd name="connsiteY8" fmla="*/ 43072 h 430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22871" h="430717">
                  <a:moveTo>
                    <a:pt x="0" y="43072"/>
                  </a:moveTo>
                  <a:cubicBezTo>
                    <a:pt x="0" y="19284"/>
                    <a:pt x="19284" y="0"/>
                    <a:pt x="43072" y="0"/>
                  </a:cubicBezTo>
                  <a:lnTo>
                    <a:pt x="1679799" y="0"/>
                  </a:lnTo>
                  <a:cubicBezTo>
                    <a:pt x="1703587" y="0"/>
                    <a:pt x="1722871" y="19284"/>
                    <a:pt x="1722871" y="43072"/>
                  </a:cubicBezTo>
                  <a:lnTo>
                    <a:pt x="1722871" y="387645"/>
                  </a:lnTo>
                  <a:cubicBezTo>
                    <a:pt x="1722871" y="411433"/>
                    <a:pt x="1703587" y="430717"/>
                    <a:pt x="1679799" y="430717"/>
                  </a:cubicBezTo>
                  <a:lnTo>
                    <a:pt x="43072" y="430717"/>
                  </a:lnTo>
                  <a:cubicBezTo>
                    <a:pt x="19284" y="430717"/>
                    <a:pt x="0" y="411433"/>
                    <a:pt x="0" y="387645"/>
                  </a:cubicBezTo>
                  <a:lnTo>
                    <a:pt x="0" y="43072"/>
                  </a:lnTo>
                  <a:close/>
                </a:path>
              </a:pathLst>
            </a:cu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spcFirstLastPara="0" vert="horz" wrap="square" lIns="34205" tIns="34205" rIns="34205" bIns="34205" numCol="1" spcCol="1270" anchor="ctr" anchorCtr="0">
              <a:noAutofit/>
            </a:bodyPr>
            <a:lstStyle/>
            <a:p>
              <a:pPr lvl="0" algn="ctr" defTabSz="7556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kern="1200" smtClean="0">
                  <a:solidFill>
                    <a:schemeClr val="bg1"/>
                  </a:solidFill>
                </a:rPr>
                <a:t>解除列管</a:t>
              </a:r>
              <a:endParaRPr lang="zh-TW" kern="1200">
                <a:solidFill>
                  <a:schemeClr val="bg1"/>
                </a:solidFill>
              </a:endParaRPr>
            </a:p>
          </p:txBody>
        </p:sp>
        <p:sp>
          <p:nvSpPr>
            <p:cNvPr id="26" name="向右箭號 25"/>
            <p:cNvSpPr/>
            <p:nvPr/>
          </p:nvSpPr>
          <p:spPr>
            <a:xfrm>
              <a:off x="2123728" y="1592795"/>
              <a:ext cx="372007" cy="415787"/>
            </a:xfrm>
            <a:prstGeom prst="rightArrow">
              <a:avLst/>
            </a:prstGeom>
            <a:solidFill>
              <a:srgbClr val="FB401B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7" name="向右箭號 26"/>
            <p:cNvSpPr/>
            <p:nvPr/>
          </p:nvSpPr>
          <p:spPr>
            <a:xfrm>
              <a:off x="4055977" y="1592795"/>
              <a:ext cx="372007" cy="415787"/>
            </a:xfrm>
            <a:prstGeom prst="rightArrow">
              <a:avLst/>
            </a:prstGeom>
            <a:solidFill>
              <a:srgbClr val="FB401B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8" name="向右箭號 27"/>
            <p:cNvSpPr/>
            <p:nvPr/>
          </p:nvSpPr>
          <p:spPr>
            <a:xfrm>
              <a:off x="6072201" y="1592795"/>
              <a:ext cx="372007" cy="415787"/>
            </a:xfrm>
            <a:prstGeom prst="rightArrow">
              <a:avLst/>
            </a:prstGeom>
            <a:solidFill>
              <a:srgbClr val="FB401B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34" name="手繪多邊形 33"/>
          <p:cNvSpPr/>
          <p:nvPr/>
        </p:nvSpPr>
        <p:spPr>
          <a:xfrm>
            <a:off x="2423727" y="3991749"/>
            <a:ext cx="1722871" cy="1484758"/>
          </a:xfrm>
          <a:custGeom>
            <a:avLst/>
            <a:gdLst>
              <a:gd name="connsiteX0" fmla="*/ 0 w 1722871"/>
              <a:gd name="connsiteY0" fmla="*/ 43072 h 430717"/>
              <a:gd name="connsiteX1" fmla="*/ 43072 w 1722871"/>
              <a:gd name="connsiteY1" fmla="*/ 0 h 430717"/>
              <a:gd name="connsiteX2" fmla="*/ 1679799 w 1722871"/>
              <a:gd name="connsiteY2" fmla="*/ 0 h 430717"/>
              <a:gd name="connsiteX3" fmla="*/ 1722871 w 1722871"/>
              <a:gd name="connsiteY3" fmla="*/ 43072 h 430717"/>
              <a:gd name="connsiteX4" fmla="*/ 1722871 w 1722871"/>
              <a:gd name="connsiteY4" fmla="*/ 387645 h 430717"/>
              <a:gd name="connsiteX5" fmla="*/ 1679799 w 1722871"/>
              <a:gd name="connsiteY5" fmla="*/ 430717 h 430717"/>
              <a:gd name="connsiteX6" fmla="*/ 43072 w 1722871"/>
              <a:gd name="connsiteY6" fmla="*/ 430717 h 430717"/>
              <a:gd name="connsiteX7" fmla="*/ 0 w 1722871"/>
              <a:gd name="connsiteY7" fmla="*/ 387645 h 430717"/>
              <a:gd name="connsiteX8" fmla="*/ 0 w 1722871"/>
              <a:gd name="connsiteY8" fmla="*/ 43072 h 4307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22871" h="430717">
                <a:moveTo>
                  <a:pt x="0" y="43072"/>
                </a:moveTo>
                <a:cubicBezTo>
                  <a:pt x="0" y="19284"/>
                  <a:pt x="19284" y="0"/>
                  <a:pt x="43072" y="0"/>
                </a:cubicBezTo>
                <a:lnTo>
                  <a:pt x="1679799" y="0"/>
                </a:lnTo>
                <a:cubicBezTo>
                  <a:pt x="1703587" y="0"/>
                  <a:pt x="1722871" y="19284"/>
                  <a:pt x="1722871" y="43072"/>
                </a:cubicBezTo>
                <a:lnTo>
                  <a:pt x="1722871" y="387645"/>
                </a:lnTo>
                <a:cubicBezTo>
                  <a:pt x="1722871" y="411433"/>
                  <a:pt x="1703587" y="430717"/>
                  <a:pt x="1679799" y="430717"/>
                </a:cubicBezTo>
                <a:lnTo>
                  <a:pt x="43072" y="430717"/>
                </a:lnTo>
                <a:cubicBezTo>
                  <a:pt x="19284" y="430717"/>
                  <a:pt x="0" y="411433"/>
                  <a:pt x="0" y="387645"/>
                </a:cubicBezTo>
                <a:lnTo>
                  <a:pt x="0" y="43072"/>
                </a:lnTo>
                <a:close/>
              </a:path>
            </a:pathLst>
          </a:cu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spcFirstLastPara="0" vert="horz" wrap="square" lIns="21505" tIns="21505" rIns="21505" bIns="21505" numCol="1" spcCol="1270" anchor="ctr" anchorCtr="0">
            <a:noAutofit/>
          </a:bodyPr>
          <a:lstStyle/>
          <a:p>
            <a:pPr lvl="0" defTabSz="3111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000" dirty="0" smtClean="0"/>
              <a:t>評估加</a:t>
            </a:r>
            <a:r>
              <a:rPr lang="zh-TW" sz="2000" kern="1200" dirty="0" smtClean="0"/>
              <a:t>害人是</a:t>
            </a:r>
            <a:r>
              <a:rPr lang="en-US" altLang="zh-TW" sz="2000" kern="1200" dirty="0" smtClean="0"/>
              <a:t>A</a:t>
            </a:r>
            <a:r>
              <a:rPr lang="zh-TW" altLang="en-US" sz="2000" kern="1200" dirty="0" smtClean="0"/>
              <a:t>級個案 </a:t>
            </a:r>
            <a:r>
              <a:rPr lang="zh-TW" altLang="en-US" sz="2000" kern="1200" dirty="0" smtClean="0">
                <a:solidFill>
                  <a:srgbClr val="FF0000"/>
                </a:solidFill>
              </a:rPr>
              <a:t>→心衛社工啟動</a:t>
            </a:r>
            <a:endParaRPr lang="zh-TW" sz="2000" kern="1200" dirty="0">
              <a:solidFill>
                <a:srgbClr val="FF0000"/>
              </a:solidFill>
            </a:endParaRPr>
          </a:p>
        </p:txBody>
      </p:sp>
      <p:sp>
        <p:nvSpPr>
          <p:cNvPr id="35" name="投影片編號版面配置區 3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32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45506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>
            <a:extLst>
              <a:ext uri="{FF2B5EF4-FFF2-40B4-BE49-F238E27FC236}">
                <a16:creationId xmlns="" xmlns:a16="http://schemas.microsoft.com/office/drawing/2014/main" id="{A19DD681-A4B1-410A-9DED-8FADE8F998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AFF9CA-B58C-4587-865C-E03025385384}" type="slidenum">
              <a:rPr lang="zh-TW" altLang="en-US">
                <a:solidFill>
                  <a:prstClr val="black">
                    <a:tint val="75000"/>
                  </a:prstClr>
                </a:solidFill>
                <a:latin typeface="Calibri"/>
                <a:ea typeface="新細明體" panose="02020500000000000000" pitchFamily="18" charset="-120"/>
              </a:rPr>
              <a:pPr>
                <a:defRPr/>
              </a:pPr>
              <a:t>33</a:t>
            </a:fld>
            <a:endParaRPr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 panose="02020500000000000000" pitchFamily="18" charset="-120"/>
            </a:endParaRPr>
          </a:p>
        </p:txBody>
      </p:sp>
      <p:graphicFrame>
        <p:nvGraphicFramePr>
          <p:cNvPr id="8" name="圖表 7">
            <a:extLst>
              <a:ext uri="{FF2B5EF4-FFF2-40B4-BE49-F238E27FC236}">
                <a16:creationId xmlns="" xmlns:a16="http://schemas.microsoft.com/office/drawing/2014/main" id="{D0864E78-8977-4EFB-A0E1-EBDE685A7E7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81810670"/>
              </p:ext>
            </p:extLst>
          </p:nvPr>
        </p:nvGraphicFramePr>
        <p:xfrm>
          <a:off x="467544" y="1700808"/>
          <a:ext cx="7976113" cy="44590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" name="矩形 4">
            <a:extLst>
              <a:ext uri="{FF2B5EF4-FFF2-40B4-BE49-F238E27FC236}">
                <a16:creationId xmlns="" xmlns:a16="http://schemas.microsoft.com/office/drawing/2014/main" id="{802D666B-EC01-4734-9304-AD1F18CF71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528" y="334397"/>
            <a:ext cx="859208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algn="ctr">
              <a:spcBef>
                <a:spcPct val="0"/>
              </a:spcBef>
              <a:buNone/>
              <a:defRPr/>
            </a:pPr>
            <a:r>
              <a:rPr lang="zh-TW" altLang="en-US" sz="3600" b="1" dirty="0">
                <a:solidFill>
                  <a:schemeClr val="accent3">
                    <a:shade val="75000"/>
                  </a:schemeClr>
                </a:solidFill>
                <a:latin typeface="微軟正黑體" pitchFamily="34" charset="-120"/>
                <a:ea typeface="微軟正黑體" pitchFamily="34" charset="-120"/>
                <a:cs typeface="+mj-cs"/>
              </a:rPr>
              <a:t>加害人暴力</a:t>
            </a:r>
            <a:r>
              <a:rPr lang="zh-TW" altLang="en-US" sz="3600" b="1" dirty="0">
                <a:solidFill>
                  <a:schemeClr val="accent3">
                    <a:shade val="75000"/>
                  </a:schemeClr>
                </a:solidFill>
                <a:latin typeface="微軟正黑體" pitchFamily="34" charset="-120"/>
                <a:ea typeface="微軟正黑體" pitchFamily="34" charset="-120"/>
                <a:cs typeface="+mj-cs"/>
              </a:rPr>
              <a:t>風險級數分析</a:t>
            </a:r>
          </a:p>
        </p:txBody>
      </p:sp>
    </p:spTree>
    <p:extLst>
      <p:ext uri="{BB962C8B-B14F-4D97-AF65-F5344CB8AC3E}">
        <p14:creationId xmlns:p14="http://schemas.microsoft.com/office/powerpoint/2010/main" val="1870608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99592" y="228600"/>
            <a:ext cx="7632848" cy="758952"/>
          </a:xfrm>
        </p:spPr>
        <p:txBody>
          <a:bodyPr/>
          <a:lstStyle/>
          <a:p>
            <a:pPr algn="r"/>
            <a:r>
              <a:rPr lang="zh-TW" altLang="en-US" dirty="0"/>
              <a:t>新</a:t>
            </a:r>
            <a:r>
              <a:rPr lang="zh-TW" altLang="en-US" dirty="0" smtClean="0"/>
              <a:t>領域新挑戰 網絡合作有賴你我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34</a:t>
            </a:fld>
            <a:endParaRPr lang="zh-TW" altLang="en-US"/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4096134071"/>
              </p:ext>
            </p:extLst>
          </p:nvPr>
        </p:nvGraphicFramePr>
        <p:xfrm>
          <a:off x="301752" y="1527048"/>
          <a:ext cx="635848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向左箭號圖說文字 5"/>
          <p:cNvSpPr/>
          <p:nvPr/>
        </p:nvSpPr>
        <p:spPr>
          <a:xfrm>
            <a:off x="6156176" y="1988839"/>
            <a:ext cx="2736304" cy="1080121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8389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 smtClean="0"/>
              <a:t>社會局</a:t>
            </a:r>
            <a:r>
              <a:rPr lang="en-US" altLang="zh-TW" sz="1600" dirty="0" smtClean="0"/>
              <a:t>(</a:t>
            </a:r>
            <a:r>
              <a:rPr lang="zh-TW" altLang="en-US" sz="1600" dirty="0"/>
              <a:t>秘書</a:t>
            </a:r>
            <a:r>
              <a:rPr lang="zh-TW" altLang="en-US" sz="1600" dirty="0" smtClean="0"/>
              <a:t>單位</a:t>
            </a:r>
            <a:r>
              <a:rPr lang="en-US" altLang="zh-TW" sz="1600" dirty="0" smtClean="0"/>
              <a:t>)</a:t>
            </a:r>
            <a:r>
              <a:rPr lang="zh-TW" altLang="en-US" sz="1600" dirty="0"/>
              <a:t>主</a:t>
            </a:r>
            <a:r>
              <a:rPr lang="zh-TW" altLang="en-US" sz="1600" dirty="0" smtClean="0"/>
              <a:t>動邀請，衛生局主動提報</a:t>
            </a:r>
            <a:endParaRPr lang="zh-TW" altLang="en-US" sz="1600" dirty="0"/>
          </a:p>
        </p:txBody>
      </p:sp>
      <p:sp>
        <p:nvSpPr>
          <p:cNvPr id="7" name="向左箭號圖說文字 6"/>
          <p:cNvSpPr/>
          <p:nvPr/>
        </p:nvSpPr>
        <p:spPr>
          <a:xfrm>
            <a:off x="6156176" y="3221565"/>
            <a:ext cx="2736304" cy="1080121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8389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 smtClean="0"/>
              <a:t>衛生局主動邀請，社會局積極參加</a:t>
            </a:r>
            <a:endParaRPr lang="zh-TW" altLang="en-US" sz="1600" dirty="0"/>
          </a:p>
        </p:txBody>
      </p:sp>
      <p:sp>
        <p:nvSpPr>
          <p:cNvPr id="8" name="向左箭號圖說文字 7"/>
          <p:cNvSpPr/>
          <p:nvPr/>
        </p:nvSpPr>
        <p:spPr>
          <a:xfrm>
            <a:off x="6156176" y="4454086"/>
            <a:ext cx="2736304" cy="1080121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8389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/>
              <a:t>先開</a:t>
            </a:r>
            <a:r>
              <a:rPr lang="zh-TW" altLang="en-US" sz="1600" dirty="0" smtClean="0"/>
              <a:t>案之社工主動聯繫對方社工</a:t>
            </a:r>
            <a:endParaRPr lang="zh-TW" altLang="en-US" sz="1600" dirty="0"/>
          </a:p>
        </p:txBody>
      </p:sp>
    </p:spTree>
    <p:extLst>
      <p:ext uri="{BB962C8B-B14F-4D97-AF65-F5344CB8AC3E}">
        <p14:creationId xmlns:p14="http://schemas.microsoft.com/office/powerpoint/2010/main" val="4258965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523550"/>
            <a:ext cx="6797362" cy="2981052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1187624" y="4726885"/>
            <a:ext cx="6797362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3600" dirty="0" smtClean="0"/>
              <a:t>報告完畢 提請討論</a:t>
            </a:r>
            <a:endParaRPr lang="zh-TW" altLang="en-US" sz="3600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16A8-43B7-4DD0-89CD-E66009100C51}" type="slidenum">
              <a:rPr lang="zh-TW" altLang="en-US" smtClean="0"/>
              <a:t>35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45519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相鄰">
  <a:themeElements>
    <a:clrScheme name="原創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自訂 1">
      <a:majorFont>
        <a:latin typeface="Arial"/>
        <a:ea typeface="微軟正黑體"/>
        <a:cs typeface=""/>
      </a:majorFont>
      <a:minorFont>
        <a:latin typeface="Arial"/>
        <a:ea typeface="微軟正黑體"/>
        <a:cs typeface=""/>
      </a:minorFont>
    </a:fontScheme>
    <a:fmtScheme name="相鄰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市鎮">
  <a:themeElements>
    <a:clrScheme name="市鎮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Office 古典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市鎮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2464</TotalTime>
  <Words>3769</Words>
  <Application>Microsoft Office PowerPoint</Application>
  <PresentationFormat>如螢幕大小 (4:3)</PresentationFormat>
  <Paragraphs>498</Paragraphs>
  <Slides>35</Slides>
  <Notes>8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35</vt:i4>
      </vt:variant>
    </vt:vector>
  </HeadingPairs>
  <TitlesOfParts>
    <vt:vector size="37" baseType="lpstr">
      <vt:lpstr>相鄰</vt:lpstr>
      <vt:lpstr>市鎮</vt:lpstr>
      <vt:lpstr>強化社會安全網計畫 業務單位報告</vt:lpstr>
      <vt:lpstr>簡報大綱</vt:lpstr>
      <vt:lpstr>心衛社工與被害人社工 為什麼需要合作？</vt:lpstr>
      <vt:lpstr>合作緣起(1/3)</vt:lpstr>
      <vt:lpstr>合作緣起(2/3)</vt:lpstr>
      <vt:lpstr>合作緣起(3/3)</vt:lpstr>
      <vt:lpstr>認識被害人社工</vt:lpstr>
      <vt:lpstr>各保護性案件服務內容</vt:lpstr>
      <vt:lpstr>PowerPoint 簡報</vt:lpstr>
      <vt:lpstr>未滿18歲通報案件處理程序</vt:lpstr>
      <vt:lpstr>PowerPoint 簡報</vt:lpstr>
      <vt:lpstr>18歲以上通報案件處理程序</vt:lpstr>
      <vt:lpstr>心衛社工與被害人社工如何合作</vt:lpstr>
      <vt:lpstr>社政與衛政的合作機制(1/4)</vt:lpstr>
      <vt:lpstr>社政與衛政的合作機制(2/4)</vt:lpstr>
      <vt:lpstr>建立社政與衛政合作機制(3/4)</vt:lpstr>
      <vt:lpstr>心理衛生社工暴力行為及加害人狀況評估  (參考家暴高危機解列指標)</vt:lpstr>
      <vt:lpstr>家庭暴力安全防護網平台</vt:lpstr>
      <vt:lpstr>家暴安全網緣起</vt:lpstr>
      <vt:lpstr>家暴安全網緣起</vt:lpstr>
      <vt:lpstr>家暴安全網緣起</vt:lpstr>
      <vt:lpstr>（台灣親密關係暴力危險評估表TIPVDA）</vt:lpstr>
      <vt:lpstr>（台灣親密關係暴力危險評估表TIPVDA）</vt:lpstr>
      <vt:lpstr> （台灣親密關係暴力危險評估表TIPVDA）</vt:lpstr>
      <vt:lpstr>（台灣親密關係暴力危險評估表TIPVDA）</vt:lpstr>
      <vt:lpstr>高危機案件進案原則</vt:lpstr>
      <vt:lpstr>家庭暴力高危機個案網絡會議網絡成員</vt:lpstr>
      <vt:lpstr>家庭暴力安全防護網會議平台</vt:lpstr>
      <vt:lpstr>警察機關查獲家庭成員間殺人或傷害致死案件</vt:lpstr>
      <vt:lpstr>擴大「家庭暴力安全防護網」功能</vt:lpstr>
      <vt:lpstr>家暴安全防護網</vt:lpstr>
      <vt:lpstr>高危機案件服務流程圖</vt:lpstr>
      <vt:lpstr>PowerPoint 簡報</vt:lpstr>
      <vt:lpstr>新領域新挑戰 網絡合作有賴你我</vt:lpstr>
      <vt:lpstr>PowerPoint 簡報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家庭暴力安全防護網介紹</dc:title>
  <dc:creator>Daria Chen</dc:creator>
  <cp:lastModifiedBy>保護服務司陳怡如</cp:lastModifiedBy>
  <cp:revision>368</cp:revision>
  <cp:lastPrinted>2019-02-19T01:19:16Z</cp:lastPrinted>
  <dcterms:created xsi:type="dcterms:W3CDTF">2017-10-29T13:47:51Z</dcterms:created>
  <dcterms:modified xsi:type="dcterms:W3CDTF">2019-02-19T05:29:59Z</dcterms:modified>
</cp:coreProperties>
</file>